
<file path=[Content_Types].xml><?xml version="1.0" encoding="utf-8"?>
<Types xmlns="http://schemas.openxmlformats.org/package/2006/content-types">
  <Default Extension="jpeg" ContentType="image/jpeg"/>
  <Default Extension="jpg!s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61" r:id="rId4"/>
    <p:sldId id="262" r:id="rId5"/>
    <p:sldId id="263" r:id="rId6"/>
    <p:sldId id="265" r:id="rId7"/>
    <p:sldId id="264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1" autoAdjust="0"/>
    <p:restoredTop sz="94545"/>
  </p:normalViewPr>
  <p:slideViewPr>
    <p:cSldViewPr snapToGrid="0">
      <p:cViewPr varScale="1">
        <p:scale>
          <a:sx n="77" d="100"/>
          <a:sy n="77" d="100"/>
        </p:scale>
        <p:origin x="200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E22D0-7513-FDA7-3BAF-088BCFAA9E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58A4D0-212A-EB5B-0CEC-A7811E98BA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76FF4-D302-0A04-310E-F38C5F188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1FEE4-FA5A-F86D-D8E5-029B63E56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BF700-D104-4275-3F4D-E8470484B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603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ADB37-3B66-0513-1403-642F83C96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3EAFF-FF44-8797-063B-6EE134342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FE245-6D11-89DB-75D8-724BF0945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FF1DE-92BE-0727-0DCA-8E6F5F0A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06EE1-10A6-B93F-4458-D0B95405D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592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2C18E-B63C-761A-6162-DE6EEDFEB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DC0C81-B6D3-D4B9-0114-5476F55EF5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98D60-BFD1-3069-9DC0-B4DBC55C8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38151-3A8C-1C30-080F-3E56F98A1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3ED2F-4017-19CA-9932-D210E0F20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052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3D662-4C46-904B-7C2F-6A5F472AA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1B006-33AD-53CA-59BA-67F0986304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8D475C-7E35-8237-FE0D-5FE8E3F89A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F4FDE7-B1E0-E0E0-58AD-180D7331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14B349-4BB4-812A-AE7D-955FEAEBE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8A478-655A-4322-AB09-08BD40D97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046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652F2-60BD-BD7A-B308-3C44B832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8BA215-B2E9-FB6F-E4FE-EEE67C806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07E9B-0DCB-7AA2-3139-EAD385C7E1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CCCEC6-FC8C-E91D-9336-605C5CCAD2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301421-336D-BBA0-D7E8-E43B05A010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0B1997-7633-C05A-7E8C-01A1203B3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C3AC77-C2FD-7826-7849-DC0D1C9AA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AC80D1-E004-322B-7318-764059905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140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E4395-57ED-9124-6770-499AC959F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4F2A4B-6CA6-8DF1-B5E9-200E3F3FD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13BDDE-A544-97CB-9BED-FF2D760E9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6302CC-47CD-FAB9-5AE8-251147315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89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EC97AD-D943-861E-0F11-0FC502E68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25904A-BD2B-0F71-DC58-3BC111693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CF849B-FCBC-2DE9-AAF5-D76E61008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30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98DF9-05E8-4B00-A066-90AB42285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19769-B2C9-2CAD-3EF4-33279BBDD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7D643B-2EAE-2D22-D6C6-E7B228149B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5BD2B0-532F-7595-2B96-2B5AAB49F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E2568-9385-2279-42D6-6BEF0F498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DFF2B-2809-9C32-6CD9-036F892D8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870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8CFF-DCD0-C921-BC8A-F47069E43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306101-5CF5-9D3F-9107-A26DE73992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759A7-9AF3-59EB-1CF1-37D3B2CAC5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144F85-88A1-C662-54C1-08503FAED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27FEA3-2BC6-B65C-8AEE-2114C093B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C66BA-5DFE-D31E-B55D-C635EDEE7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886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DBC50-D14A-FC5B-0ECC-5705F5A99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40E209-CBA8-46FE-45D0-34EB62FEB0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1874F-4CE5-5CE5-EE2E-738CC2C4A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84481-C5E3-54D1-3FF4-79F75021D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4B7A6-AF95-54FC-11FF-7D0B8F762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468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447D19-514A-FBD2-8CF3-AC4B9CCADB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E94F77-00AE-36FF-89DF-E0EE96ED16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4834C-FE2F-98B3-E136-285CDC363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B3389-E230-F204-DFF8-91D2856BD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F4215-06F7-01FD-ED07-F89CFFAF7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80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5EA0B8-8853-2E8D-A8F1-8ED3B53DD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DA4AF5-5A73-9B54-D9C8-10AB1AEAB7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05FD3-D8E6-FA39-60DB-A6B09360D9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C790FA-7EC9-4F26-A55E-11CA8E49E64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484C4-4CAA-C9D1-FF68-3B2C3F39CC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F83A9-A895-0573-37FB-BE304ECBEF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037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r.shein.com/2pcs-Brown-Hair-Bows-For-Girls-Beige-Brown-Crochet-Bow-Alligator-Clips-Elegant-Bow-Hair-Clips-Casual-Stripes-Bow-Hairpins-Fall-Winter-Bow-Barrettes-Teens-Hair-Accessories-p-285665236.html" TargetMode="External"/><Relationship Id="rId2" Type="http://schemas.openxmlformats.org/officeDocument/2006/relationships/image" Target="../media/image1.web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osapoesiaemflor.blogspot.com/2011/04/criar-lacos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pt/photo/1387542" TargetMode="External"/><Relationship Id="rId2" Type="http://schemas.openxmlformats.org/officeDocument/2006/relationships/image" Target="../media/image5.jpg!s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EAFD5-2443-F672-FD85-CDE093262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461" y="728664"/>
            <a:ext cx="5602866" cy="1931409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5200" dirty="0"/>
              <a:t>Name of  Business</a:t>
            </a:r>
            <a:br>
              <a:rPr lang="en-GB" sz="5200" dirty="0"/>
            </a:br>
            <a:br>
              <a:rPr lang="en-GB" sz="5200" dirty="0"/>
            </a:br>
            <a:r>
              <a:rPr lang="en-GB" sz="5200" dirty="0">
                <a:solidFill>
                  <a:srgbClr val="FF0000"/>
                </a:solidFill>
              </a:rPr>
              <a:t>Gabriela </a:t>
            </a:r>
            <a:r>
              <a:rPr lang="en-GB" sz="5200" dirty="0" err="1">
                <a:solidFill>
                  <a:srgbClr val="FF0000"/>
                </a:solidFill>
              </a:rPr>
              <a:t>Laços</a:t>
            </a:r>
            <a:endParaRPr lang="en-GB" sz="5200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D7AB17-D105-133E-157E-B4E0B6EFA8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7461" y="4072045"/>
            <a:ext cx="4984813" cy="205728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1700"/>
              <a:t>Business Plan Presentation</a:t>
            </a:r>
          </a:p>
          <a:p>
            <a:pPr algn="l"/>
            <a:r>
              <a:rPr lang="en-GB" sz="1700"/>
              <a:t>Course Code: LCLM 4006 Enterprise and Entre</a:t>
            </a:r>
          </a:p>
          <a:p>
            <a:pPr algn="l"/>
            <a:r>
              <a:rPr lang="en-GB" sz="1700"/>
              <a:t>Name of Student: Victor Hugo Da Silveira Pedrosa</a:t>
            </a:r>
          </a:p>
          <a:p>
            <a:pPr algn="l"/>
            <a:r>
              <a:rPr lang="en-GB" sz="1700"/>
              <a:t>Student Number: 2422818</a:t>
            </a:r>
          </a:p>
          <a:p>
            <a:pPr algn="l"/>
            <a:r>
              <a:rPr lang="en-GB" sz="1700"/>
              <a:t>Lecturer:  Dr Charles Oham</a:t>
            </a:r>
          </a:p>
        </p:txBody>
      </p:sp>
      <p:pic>
        <p:nvPicPr>
          <p:cNvPr id="5" name="Picture 4" descr="Two brown and white bows&#10;&#10;AI-generated content may be incorrect.">
            <a:extLst>
              <a:ext uri="{FF2B5EF4-FFF2-40B4-BE49-F238E27FC236}">
                <a16:creationId xmlns:a16="http://schemas.microsoft.com/office/drawing/2014/main" id="{F9E9E1DC-8C1F-9984-F007-D16AC03F7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715" r="3" b="6570"/>
          <a:stretch>
            <a:fillRect/>
          </a:stretch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775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nk and white bow&#10;&#10;AI-generated content may be incorrect.">
            <a:extLst>
              <a:ext uri="{FF2B5EF4-FFF2-40B4-BE49-F238E27FC236}">
                <a16:creationId xmlns:a16="http://schemas.microsoft.com/office/drawing/2014/main" id="{891DD32B-5E61-3289-8E41-82307F9CA3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00" r="25699" b="-2"/>
          <a:stretch>
            <a:fillRect/>
          </a:stretch>
        </p:blipFill>
        <p:spPr>
          <a:xfrm>
            <a:off x="482600" y="2182091"/>
            <a:ext cx="2277225" cy="3331704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68C295-6726-0223-5718-8CFB0202E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41" y="485775"/>
            <a:ext cx="3491345" cy="1891665"/>
          </a:xfrm>
        </p:spPr>
        <p:txBody>
          <a:bodyPr>
            <a:normAutofit/>
          </a:bodyPr>
          <a:lstStyle/>
          <a:p>
            <a:r>
              <a:rPr lang="en-GB" sz="3600" dirty="0"/>
              <a:t>Overview of the Business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A0BEC-BA36-345D-9BDA-5E0CEC3EE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7353" y="485774"/>
            <a:ext cx="7952047" cy="5886451"/>
          </a:xfrm>
        </p:spPr>
        <p:txBody>
          <a:bodyPr anchor="ctr">
            <a:normAutofit fontScale="25000" lnSpcReduction="20000"/>
          </a:bodyPr>
          <a:lstStyle/>
          <a:p>
            <a:endParaRPr lang="en-GB" sz="3800" dirty="0"/>
          </a:p>
          <a:p>
            <a:r>
              <a:rPr lang="en-GB" sz="8000" dirty="0">
                <a:solidFill>
                  <a:srgbClr val="FF0000"/>
                </a:solidFill>
              </a:rPr>
              <a:t>Business Idea </a:t>
            </a:r>
          </a:p>
          <a:p>
            <a:r>
              <a:rPr lang="en-GB" sz="6400" b="1" i="0" u="none" strike="noStrike" dirty="0">
                <a:effectLst/>
              </a:rPr>
              <a:t>Gabriela </a:t>
            </a:r>
            <a:r>
              <a:rPr lang="en-GB" sz="6400" b="1" i="0" u="none" strike="noStrike" dirty="0" err="1">
                <a:effectLst/>
              </a:rPr>
              <a:t>Laços</a:t>
            </a:r>
            <a:r>
              <a:rPr lang="en-GB" sz="6400" b="0" i="0" u="none" strike="noStrike" dirty="0">
                <a:effectLst/>
                <a:latin typeface="-webkit-standard"/>
              </a:rPr>
              <a:t> is an online children’s hair accessories brand importing high-quality, ready-made bows, headbands, clips, and gift sets from a trusted family supplier in Brazil. The brand brings unique Brazilian style to the UK market, focusing on premium presentation, affordability, and strong social-media-driven marketing.</a:t>
            </a:r>
            <a:endParaRPr lang="en-GB" sz="6400" dirty="0"/>
          </a:p>
          <a:p>
            <a:r>
              <a:rPr lang="en-GB" sz="8000" dirty="0">
                <a:solidFill>
                  <a:srgbClr val="FF0000"/>
                </a:solidFill>
              </a:rPr>
              <a:t>Mission and Vision</a:t>
            </a:r>
          </a:p>
          <a:p>
            <a:r>
              <a:rPr lang="en-GB" sz="6400" b="0" i="0" u="none" strike="noStrike" dirty="0">
                <a:effectLst/>
                <a:latin typeface="-webkit-standard"/>
              </a:rPr>
              <a:t>To offer beautifully crafted, stylish, and affordable children’s hair accessories that celebrate Brazilian design, while providing parents with high-quality products and a delightful shopping experience.</a:t>
            </a:r>
          </a:p>
          <a:p>
            <a:r>
              <a:rPr lang="en-GB" sz="6400" b="0" i="0" u="none" strike="noStrike" dirty="0">
                <a:effectLst/>
                <a:latin typeface="-webkit-standard"/>
              </a:rPr>
              <a:t>To become the most recognised and trusted UK brand for premium children’s hair accessories, known for quality, authenticity, and exceptional customer care</a:t>
            </a:r>
            <a:endParaRPr lang="en-GB" sz="6400" dirty="0"/>
          </a:p>
          <a:p>
            <a:r>
              <a:rPr lang="en-GB" sz="8000" dirty="0">
                <a:solidFill>
                  <a:srgbClr val="FF0000"/>
                </a:solidFill>
              </a:rPr>
              <a:t>Management Structure</a:t>
            </a:r>
          </a:p>
          <a:p>
            <a:r>
              <a:rPr lang="en-GB" sz="6400" b="0" i="0" u="none" strike="noStrike" dirty="0">
                <a:effectLst/>
              </a:rPr>
              <a:t>The business operates as a two-partner structure: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400" b="1" i="0" u="none" strike="noStrike" dirty="0">
                <a:effectLst/>
              </a:rPr>
              <a:t>Partner A – Marketing &amp; Sales</a:t>
            </a:r>
            <a:br>
              <a:rPr lang="en-GB" sz="6400" b="0" i="0" u="none" strike="noStrike" dirty="0">
                <a:effectLst/>
              </a:rPr>
            </a:br>
            <a:r>
              <a:rPr lang="en-GB" sz="6400" b="0" i="0" u="none" strike="noStrike" dirty="0">
                <a:effectLst/>
              </a:rPr>
              <a:t>Oversees branding, social media, e-commerce management, customer relations, and promotional activities.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400" b="1" i="0" u="none" strike="noStrike" dirty="0">
                <a:effectLst/>
              </a:rPr>
              <a:t>Partner B – Operations &amp; Finance</a:t>
            </a:r>
            <a:br>
              <a:rPr lang="en-GB" sz="6400" b="0" i="0" u="none" strike="noStrike" dirty="0">
                <a:effectLst/>
              </a:rPr>
            </a:br>
            <a:r>
              <a:rPr lang="en-GB" sz="6400" b="0" i="0" u="none" strike="noStrike" dirty="0">
                <a:effectLst/>
              </a:rPr>
              <a:t>Manages supplier coordination in Brazil, logistics, inventory, accounting, and overall operational administration.</a:t>
            </a:r>
            <a:endParaRPr lang="en-GB" sz="6400" dirty="0"/>
          </a:p>
          <a:p>
            <a:r>
              <a:rPr lang="en-GB" sz="8000" dirty="0">
                <a:solidFill>
                  <a:srgbClr val="FF0000"/>
                </a:solidFill>
              </a:rPr>
              <a:t>Legal Format</a:t>
            </a:r>
          </a:p>
          <a:p>
            <a:r>
              <a:rPr lang="en-GB" sz="6400" b="1" i="0" u="none" strike="noStrike" dirty="0">
                <a:effectLst/>
              </a:rPr>
              <a:t>UK Partnership (LLP or Standard Partnership)</a:t>
            </a:r>
            <a:endParaRPr lang="en-GB" sz="6400" b="0" i="0" u="none" strike="noStrike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6400" b="0" i="0" u="none" strike="noStrike" dirty="0">
                <a:effectLst/>
              </a:rPr>
              <a:t>Shared responsibilities and profits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400" b="0" i="0" u="none" strike="noStrike" dirty="0">
                <a:effectLst/>
              </a:rPr>
              <a:t>Low initial administrative burden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400" b="0" i="0" u="none" strike="noStrike" dirty="0">
                <a:effectLst/>
              </a:rPr>
              <a:t>Flexible and suitable for small, growing businesses</a:t>
            </a:r>
          </a:p>
          <a:p>
            <a:endParaRPr lang="en-GB" sz="6400" dirty="0"/>
          </a:p>
          <a:p>
            <a:endParaRPr lang="en-GB" sz="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A806D9-7587-DE90-8B33-CA08A536EA64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rosapoesiaemflor.blogspot.com/2011/04/criar-laco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747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787F-56B0-FAEC-4D32-0B4A28978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4B472-6EFD-50C4-2379-AB2CE1C40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262" y="1213658"/>
            <a:ext cx="10921538" cy="590203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5000" dirty="0"/>
          </a:p>
          <a:p>
            <a:pPr algn="l"/>
            <a:r>
              <a:rPr lang="en-GB" sz="8000" b="1" i="0" u="none" strike="noStrike" dirty="0">
                <a:solidFill>
                  <a:srgbClr val="FF0000"/>
                </a:solidFill>
                <a:effectLst/>
              </a:rPr>
              <a:t>Political:</a:t>
            </a:r>
            <a:endParaRPr lang="en-GB" sz="8000" b="0" i="0" u="none" strike="noStrike" dirty="0">
              <a:solidFill>
                <a:srgbClr val="FF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UK import regulations and duties on Brazilian products.</a:t>
            </a:r>
          </a:p>
          <a:p>
            <a:pPr algn="l"/>
            <a:r>
              <a:rPr lang="en-GB" sz="8000" b="1" i="0" u="none" strike="noStrike" dirty="0">
                <a:solidFill>
                  <a:srgbClr val="FF0000"/>
                </a:solidFill>
                <a:effectLst/>
              </a:rPr>
              <a:t>Economic:</a:t>
            </a:r>
            <a:endParaRPr lang="en-GB" sz="8000" b="0" i="0" u="none" strike="noStrike" dirty="0">
              <a:solidFill>
                <a:srgbClr val="FF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Exchange rate fluctuations affecting import pricing.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Growing UK online shopping market.</a:t>
            </a:r>
          </a:p>
          <a:p>
            <a:pPr algn="l"/>
            <a:r>
              <a:rPr lang="en-GB" sz="8000" b="1" i="0" u="none" strike="noStrike" dirty="0">
                <a:solidFill>
                  <a:srgbClr val="FF0000"/>
                </a:solidFill>
                <a:effectLst/>
              </a:rPr>
              <a:t>Social:</a:t>
            </a:r>
            <a:endParaRPr lang="en-GB" sz="8000" b="0" i="0" u="none" strike="noStrike" dirty="0">
              <a:solidFill>
                <a:srgbClr val="FF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Higher demand for premium, stylish children’s accessories.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Popularity of personalised gifts and Instagram-driven fashion.</a:t>
            </a:r>
          </a:p>
          <a:p>
            <a:pPr algn="l"/>
            <a:r>
              <a:rPr lang="en-GB" sz="8000" b="1" i="0" u="none" strike="noStrike" dirty="0">
                <a:solidFill>
                  <a:srgbClr val="FF0000"/>
                </a:solidFill>
                <a:effectLst/>
              </a:rPr>
              <a:t>Technological:</a:t>
            </a:r>
            <a:endParaRPr lang="en-GB" sz="8000" b="0" i="0" u="none" strike="noStrike" dirty="0">
              <a:solidFill>
                <a:srgbClr val="FF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Heavy reliance on e-commerce and social media marketing.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Use of platforms like Shopify, Instagram, TikTok.</a:t>
            </a:r>
          </a:p>
          <a:p>
            <a:pPr algn="l"/>
            <a:r>
              <a:rPr lang="en-GB" sz="8000" b="1" i="0" u="none" strike="noStrike" dirty="0">
                <a:solidFill>
                  <a:srgbClr val="FF0000"/>
                </a:solidFill>
                <a:effectLst/>
              </a:rPr>
              <a:t>Environmental:</a:t>
            </a:r>
            <a:endParaRPr lang="en-GB" sz="8000" b="0" i="0" u="none" strike="noStrike" dirty="0">
              <a:solidFill>
                <a:srgbClr val="FF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Increased interest in eco-friendly, recyclable packaging.</a:t>
            </a:r>
          </a:p>
          <a:p>
            <a:pPr algn="l"/>
            <a:r>
              <a:rPr lang="en-GB" sz="8000" b="1" i="0" u="none" strike="noStrike" dirty="0">
                <a:solidFill>
                  <a:srgbClr val="FF0000"/>
                </a:solidFill>
                <a:effectLst/>
              </a:rPr>
              <a:t>Legal:</a:t>
            </a:r>
            <a:endParaRPr lang="en-GB" sz="8000" b="0" i="0" u="none" strike="noStrike" dirty="0">
              <a:solidFill>
                <a:srgbClr val="FF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Must comply with UK children's product safety regulations.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b="0" i="0" u="none" strike="noStrike" dirty="0">
                <a:solidFill>
                  <a:srgbClr val="000000"/>
                </a:solidFill>
                <a:effectLst/>
              </a:rPr>
              <a:t>Requirements for consumer rights, returns, and labelling.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096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7CB51-55B0-E79D-C27F-5C5074E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Market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25457-2EC3-C917-27F8-43590C160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10" y="1180408"/>
            <a:ext cx="4646904" cy="505413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Social media ads targeting parents</a:t>
            </a:r>
          </a:p>
          <a:p>
            <a:r>
              <a:rPr lang="en-GB" sz="1800" dirty="0"/>
              <a:t>Influencers promoting children’s accessories</a:t>
            </a:r>
          </a:p>
          <a:p>
            <a:r>
              <a:rPr lang="en-GB" sz="1800" dirty="0"/>
              <a:t>Instagram reels showcasing Brazilian designs</a:t>
            </a:r>
          </a:p>
          <a:p>
            <a:r>
              <a:rPr lang="en-GB" sz="1800" dirty="0"/>
              <a:t>Seasonal promotions boosting product visibility</a:t>
            </a:r>
          </a:p>
          <a:p>
            <a:r>
              <a:rPr lang="en-GB" sz="1800" dirty="0"/>
              <a:t>Email campaigns increasing customer loyalty</a:t>
            </a:r>
          </a:p>
          <a:p>
            <a:r>
              <a:rPr lang="en-GB" sz="1800" dirty="0"/>
              <a:t>User-generated content for brand trust</a:t>
            </a:r>
          </a:p>
          <a:p>
            <a:endParaRPr lang="en-GB" sz="2000" dirty="0"/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D39D38DC-BCD6-AFD5-ABA1-B0218894A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58" r="27824"/>
          <a:stretch>
            <a:fillRect/>
          </a:stretch>
        </p:blipFill>
        <p:spPr>
          <a:xfrm>
            <a:off x="5636030" y="1"/>
            <a:ext cx="65627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92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ACB76-8307-965E-540D-F1BF0A9AA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25370"/>
            <a:ext cx="3690852" cy="871664"/>
          </a:xfrm>
        </p:spPr>
        <p:txBody>
          <a:bodyPr anchor="b">
            <a:normAutofit/>
          </a:bodyPr>
          <a:lstStyle/>
          <a:p>
            <a:r>
              <a:rPr lang="en-GB" sz="5400" dirty="0"/>
              <a:t>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E53C0-1480-6373-29BF-376682ED2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479665"/>
            <a:ext cx="4305993" cy="5187142"/>
          </a:xfrm>
        </p:spPr>
        <p:txBody>
          <a:bodyPr>
            <a:normAutofit/>
          </a:bodyPr>
          <a:lstStyle/>
          <a:p>
            <a:r>
              <a:rPr lang="en-GB" sz="2000" dirty="0"/>
              <a:t>Start-up cost totals £6,500</a:t>
            </a:r>
          </a:p>
          <a:p>
            <a:r>
              <a:rPr lang="en-GB" sz="2000" dirty="0"/>
              <a:t>Projected turnover is £51,000 (Annual)</a:t>
            </a:r>
          </a:p>
          <a:p>
            <a:r>
              <a:rPr lang="en-GB" sz="2000" dirty="0"/>
              <a:t>Break-even at 260 orders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Average order value: </a:t>
            </a:r>
            <a:r>
              <a:rPr lang="en-GB" sz="1400" b="1" i="0" u="none" strike="noStrike" dirty="0">
                <a:solidFill>
                  <a:srgbClr val="000000"/>
                </a:solidFill>
                <a:effectLst/>
              </a:rPr>
              <a:t>£25</a:t>
            </a: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Break-even = </a:t>
            </a:r>
            <a:r>
              <a:rPr lang="en-GB" sz="1400" b="1" i="0" u="none" strike="noStrike" dirty="0">
                <a:solidFill>
                  <a:srgbClr val="000000"/>
                </a:solidFill>
                <a:effectLst/>
              </a:rPr>
              <a:t>£6,500 ÷ £25 = 260 orders</a:t>
            </a:r>
            <a:br>
              <a:rPr lang="en-GB" sz="1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(You break even once you sell </a:t>
            </a:r>
            <a:r>
              <a:rPr lang="en-GB" sz="1400" b="1" i="0" u="none" strike="noStrike" dirty="0">
                <a:solidFill>
                  <a:srgbClr val="000000"/>
                </a:solidFill>
                <a:effectLst/>
              </a:rPr>
              <a:t>260 orders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.)</a:t>
            </a:r>
            <a:endParaRPr lang="en-GB" sz="2000" dirty="0"/>
          </a:p>
          <a:p>
            <a:r>
              <a:rPr lang="en-GB" sz="2000" dirty="0"/>
              <a:t>Production cost £20,400 yearly</a:t>
            </a:r>
          </a:p>
          <a:p>
            <a:r>
              <a:rPr lang="en-GB" sz="1400" dirty="0"/>
              <a:t>COGS = </a:t>
            </a:r>
            <a:r>
              <a:rPr lang="en-GB" sz="1400" b="1" dirty="0"/>
              <a:t>40% of revenue</a:t>
            </a:r>
            <a:endParaRPr lang="en-GB" sz="1400" dirty="0"/>
          </a:p>
          <a:p>
            <a:r>
              <a:rPr lang="en-GB" sz="1400" dirty="0"/>
              <a:t>40% × £51,000 = </a:t>
            </a:r>
            <a:r>
              <a:rPr lang="en-GB" sz="1400" b="1" dirty="0"/>
              <a:t>£20,400</a:t>
            </a:r>
            <a:endParaRPr lang="en-GB" sz="2000" dirty="0"/>
          </a:p>
          <a:p>
            <a:r>
              <a:rPr lang="en-GB" sz="2000" dirty="0"/>
              <a:t>Sales forecast £51,000 annually</a:t>
            </a:r>
          </a:p>
          <a:p>
            <a:r>
              <a:rPr lang="en-GB" sz="1400" dirty="0"/>
              <a:t>Monthly orders: </a:t>
            </a:r>
            <a:r>
              <a:rPr lang="en-GB" sz="1400" b="1" dirty="0"/>
              <a:t>170</a:t>
            </a:r>
            <a:endParaRPr lang="en-GB" sz="1400" dirty="0"/>
          </a:p>
          <a:p>
            <a:r>
              <a:rPr lang="en-GB" sz="1400" dirty="0"/>
              <a:t>Monthly revenue: </a:t>
            </a:r>
            <a:r>
              <a:rPr lang="en-GB" sz="1400" b="1" dirty="0"/>
              <a:t>£4,250</a:t>
            </a:r>
            <a:endParaRPr lang="en-GB" sz="1400" dirty="0"/>
          </a:p>
          <a:p>
            <a:r>
              <a:rPr lang="en-GB" sz="1400" dirty="0"/>
              <a:t>Annual revenue: </a:t>
            </a:r>
            <a:r>
              <a:rPr lang="en-GB" sz="1400" b="1" dirty="0"/>
              <a:t>£51,000</a:t>
            </a:r>
            <a:endParaRPr lang="en-GB" sz="2000" dirty="0"/>
          </a:p>
          <a:p>
            <a:r>
              <a:rPr lang="en-GB" sz="2000" dirty="0"/>
              <a:t>Own savings funding £6,500</a:t>
            </a:r>
          </a:p>
          <a:p>
            <a:endParaRPr lang="en-GB" sz="2200" dirty="0"/>
          </a:p>
        </p:txBody>
      </p:sp>
      <p:pic>
        <p:nvPicPr>
          <p:cNvPr id="7" name="Picture 6" descr="Piggy bank illustration">
            <a:extLst>
              <a:ext uri="{FF2B5EF4-FFF2-40B4-BE49-F238E27FC236}">
                <a16:creationId xmlns:a16="http://schemas.microsoft.com/office/drawing/2014/main" id="{C5115916-02FC-6619-E043-947161E332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450" y="0"/>
            <a:ext cx="706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593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0C49A-E06E-D641-5D5D-9A8386616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69" y="-116377"/>
            <a:ext cx="10655531" cy="797414"/>
          </a:xfrm>
        </p:spPr>
        <p:txBody>
          <a:bodyPr/>
          <a:lstStyle/>
          <a:p>
            <a:r>
              <a:rPr lang="en-GB" dirty="0"/>
              <a:t>Exit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F3F39-3029-E838-25B5-C95E9570B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09" y="1047403"/>
            <a:ext cx="11021292" cy="6533803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1. </a:t>
            </a:r>
            <a:r>
              <a:rPr lang="en-GB" sz="7400" b="1" i="0" u="none" strike="noStrike" dirty="0">
                <a:solidFill>
                  <a:srgbClr val="FF0000"/>
                </a:solidFill>
                <a:effectLst/>
              </a:rPr>
              <a:t>Business Sale</a:t>
            </a:r>
          </a:p>
          <a:p>
            <a:pPr marL="0" indent="0" algn="l">
              <a:buNone/>
            </a:pPr>
            <a:br>
              <a:rPr lang="en-GB" sz="49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If Gabriela </a:t>
            </a:r>
            <a:r>
              <a:rPr lang="en-GB" sz="4900" b="0" i="0" u="none" strike="noStrike" dirty="0" err="1">
                <a:solidFill>
                  <a:srgbClr val="000000"/>
                </a:solidFill>
                <a:effectLst/>
              </a:rPr>
              <a:t>Laços</a:t>
            </a: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 becomes profitable with a strong customer base, the partners may sell the business to: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A children’s accessories retailer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A boutique e-commerce company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A UK-based fashion brand looking to expand into children’s products</a:t>
            </a:r>
          </a:p>
          <a:p>
            <a:pPr algn="l"/>
            <a:r>
              <a:rPr lang="en-GB" sz="6000" b="1" i="0" u="none" strike="noStrike" dirty="0">
                <a:solidFill>
                  <a:srgbClr val="FF0000"/>
                </a:solidFill>
                <a:effectLst/>
              </a:rPr>
              <a:t>2. Partnership Buyout</a:t>
            </a:r>
          </a:p>
          <a:p>
            <a:pPr marL="0" indent="0" algn="l">
              <a:buNone/>
            </a:pP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One partner may choose to exit by selling their share to the other partner.</a:t>
            </a:r>
            <a:br>
              <a:rPr lang="en-GB" sz="45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This provides: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Business continuity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Full control for the remaining partner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A simple transition with minimal disruption</a:t>
            </a:r>
          </a:p>
          <a:p>
            <a:pPr algn="l"/>
            <a:r>
              <a:rPr lang="en-GB" sz="6200" b="1" i="0" u="none" strike="noStrike" dirty="0">
                <a:solidFill>
                  <a:srgbClr val="FF0000"/>
                </a:solidFill>
                <a:effectLst/>
              </a:rPr>
              <a:t>3. Transfer to a Family Member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If the business continues to grow long-term, ownership may be transferred to a family member who wishes to manage a small online retail company.</a:t>
            </a:r>
          </a:p>
          <a:p>
            <a:pPr algn="l"/>
            <a:r>
              <a:rPr lang="en-GB" sz="6200" b="1" i="0" u="none" strike="noStrike" dirty="0">
                <a:solidFill>
                  <a:srgbClr val="FF0000"/>
                </a:solidFill>
                <a:effectLst/>
              </a:rPr>
              <a:t>4. Close the Business (Last Resort)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If the business becomes unsustainable, partners may: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Sell remaining stock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Close the online store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Settle any outstanding obligations</a:t>
            </a:r>
            <a:br>
              <a:rPr lang="en-GB" sz="49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4900" b="0" i="0" u="none" strike="noStrike" dirty="0">
                <a:solidFill>
                  <a:srgbClr val="000000"/>
                </a:solidFill>
                <a:effectLst/>
              </a:rPr>
              <a:t>This is only used if other options are not viable.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945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aby wearing a flower crown&#10;&#10;AI-generated content may be incorrect.">
            <a:extLst>
              <a:ext uri="{FF2B5EF4-FFF2-40B4-BE49-F238E27FC236}">
                <a16:creationId xmlns:a16="http://schemas.microsoft.com/office/drawing/2014/main" id="{ACDF22BF-B61E-6A24-BC9D-B370365BE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730C0-E4A8-089B-0F3E-FA516DAB0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42314-5B72-FDA5-7906-0E59F677C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09" y="3025833"/>
            <a:ext cx="5951913" cy="1899912"/>
          </a:xfrm>
        </p:spPr>
        <p:txBody>
          <a:bodyPr>
            <a:normAutofit lnSpcReduction="10000"/>
          </a:bodyPr>
          <a:lstStyle/>
          <a:p>
            <a:r>
              <a:rPr lang="en-GB" sz="2000" b="0" i="0" u="none" strike="noStrike" dirty="0">
                <a:effectLst/>
                <a:latin typeface="-webkit-standard"/>
              </a:rPr>
              <a:t>Gabriela Lagos UK is positioned to bring unique Brazilian-style children’s accessories into the UK market through strong branding, an effective digital marketing strategy, and competitive premium pricing. With clear financial planning and a scalable online model, the business aims for strong growth within its first year.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04424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DFDE6-C7D2-F5BB-621D-BEFBBBA3A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83DAE-080F-010E-82C3-B18CFDF9D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Office for National Statistics (ONS), 2023.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UK Consumer Spending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[online] Available at: 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https://</a:t>
            </a:r>
            <a:r>
              <a:rPr lang="en-GB" b="0" i="0" u="none" strike="noStrike" dirty="0" err="1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www.ons.gov.uk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/consumer-spending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[Accessed 8 December 2025].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Statista, 2024.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E-commerce Market Growth in the 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[online] Available at: 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https://</a:t>
            </a:r>
            <a:r>
              <a:rPr lang="en-GB" b="0" i="0" u="none" strike="noStrike" dirty="0" err="1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www.statista.com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uk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-ecommerce-growth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[Accessed 8 December 2025].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Shopify, 2024.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Social Media Marketing Best Practices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[online] Available at: 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https://</a:t>
            </a:r>
            <a:r>
              <a:rPr lang="en-GB" b="0" i="0" u="none" strike="noStrike" dirty="0" err="1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www.shopify.com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/social-media-marketing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[Accessed 8 December 2025].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Brazilian Textile Industry Report, 2023.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Brazilian Handicraft and Textile Sector Overview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São Paulo: Brazilian Trade Association.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UK Children’s Accessories Market Report, 2024.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Market Analysis Report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London: Market Research UK.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Parenting Blogs and Influencer Insights, 2023.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UK Parenting and Children’s Fashion Trends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[online] Available at: 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https://</a:t>
            </a:r>
            <a:r>
              <a:rPr lang="en-GB" b="0" i="0" u="none" strike="noStrike" dirty="0" err="1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www.ukparentingblogs.co.uk</a:t>
            </a:r>
            <a:r>
              <a:rPr lang="en-GB" b="0" i="0" u="none" strike="noStrike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</a:rPr>
              <a:t>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[Accessed 8 December 2025].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79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848</Words>
  <Application>Microsoft Macintosh PowerPoint</Application>
  <PresentationFormat>Widescreen</PresentationFormat>
  <Paragraphs>87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-webkit-standard</vt:lpstr>
      <vt:lpstr>Aptos</vt:lpstr>
      <vt:lpstr>Aptos Display</vt:lpstr>
      <vt:lpstr>Arial</vt:lpstr>
      <vt:lpstr>Office Theme</vt:lpstr>
      <vt:lpstr>Name of  Business  Gabriela Laços</vt:lpstr>
      <vt:lpstr>Overview of the Business </vt:lpstr>
      <vt:lpstr>Environmental Analysis </vt:lpstr>
      <vt:lpstr>Market Strategy</vt:lpstr>
      <vt:lpstr>Funding</vt:lpstr>
      <vt:lpstr>Exit Strategy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Charles Oham</dc:creator>
  <cp:lastModifiedBy>Victor Hugo Da Silveira Pedrosa (2422018)</cp:lastModifiedBy>
  <cp:revision>4</cp:revision>
  <dcterms:created xsi:type="dcterms:W3CDTF">2025-11-26T09:13:26Z</dcterms:created>
  <dcterms:modified xsi:type="dcterms:W3CDTF">2025-12-08T11:02:28Z</dcterms:modified>
</cp:coreProperties>
</file>