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1"/>
  </p:notesMasterIdLst>
  <p:sldIdLst>
    <p:sldId id="621" r:id="rId4"/>
    <p:sldId id="389" r:id="rId5"/>
    <p:sldId id="395" r:id="rId6"/>
    <p:sldId id="627" r:id="rId7"/>
    <p:sldId id="625" r:id="rId8"/>
    <p:sldId id="626" r:id="rId9"/>
    <p:sldId id="624" r:id="rId10"/>
    <p:sldId id="399" r:id="rId11"/>
    <p:sldId id="401" r:id="rId12"/>
    <p:sldId id="403" r:id="rId13"/>
    <p:sldId id="404" r:id="rId14"/>
    <p:sldId id="406" r:id="rId15"/>
    <p:sldId id="408" r:id="rId16"/>
    <p:sldId id="410" r:id="rId17"/>
    <p:sldId id="412" r:id="rId18"/>
    <p:sldId id="414" r:id="rId19"/>
    <p:sldId id="392" r:id="rId2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510" autoAdjust="0"/>
    <p:restoredTop sz="51332" autoAdjust="0"/>
  </p:normalViewPr>
  <p:slideViewPr>
    <p:cSldViewPr>
      <p:cViewPr varScale="1">
        <p:scale>
          <a:sx n="114" d="100"/>
          <a:sy n="114" d="100"/>
        </p:scale>
        <p:origin x="1476"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26/06/2023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498631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139851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291509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19BA390-0BD1-40FA-BB1F-3DC174DB962E}"/>
              </a:ext>
            </a:extLst>
          </p:cNvPr>
          <p:cNvSpPr>
            <a:spLocks noGrp="1" noRot="1" noChangeAspect="1" noTextEdit="1"/>
          </p:cNvSpPr>
          <p:nvPr>
            <p:ph type="sldImg"/>
          </p:nvPr>
        </p:nvSpPr>
        <p:spPr>
          <a:ln>
            <a:solidFill>
              <a:srgbClr val="000000"/>
            </a:solidFill>
            <a:miter lim="800000"/>
            <a:headEnd/>
            <a:tailEnd/>
          </a:ln>
        </p:spPr>
      </p:sp>
      <p:sp>
        <p:nvSpPr>
          <p:cNvPr id="15363" name="Notes Placeholder 2">
            <a:extLst>
              <a:ext uri="{FF2B5EF4-FFF2-40B4-BE49-F238E27FC236}">
                <a16:creationId xmlns:a16="http://schemas.microsoft.com/office/drawing/2014/main" id="{356DABED-B6A9-4765-980C-2FC819B83B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5364" name="Slide Number Placeholder 3">
            <a:extLst>
              <a:ext uri="{FF2B5EF4-FFF2-40B4-BE49-F238E27FC236}">
                <a16:creationId xmlns:a16="http://schemas.microsoft.com/office/drawing/2014/main" id="{C9794E47-10FE-4CFC-A658-A673DC6C081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D4620DAA-6535-407C-B030-C0506D9ADA7F}"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8</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A0737BCA-EA0E-4291-B2ED-7431085806F3}"/>
              </a:ext>
            </a:extLst>
          </p:cNvPr>
          <p:cNvSpPr>
            <a:spLocks noGrp="1" noRot="1" noChangeAspect="1" noTextEdit="1"/>
          </p:cNvSpPr>
          <p:nvPr>
            <p:ph type="sldImg"/>
          </p:nvPr>
        </p:nvSpPr>
        <p:spPr>
          <a:ln>
            <a:solidFill>
              <a:srgbClr val="000000"/>
            </a:solidFill>
            <a:miter lim="800000"/>
            <a:headEnd/>
            <a:tailEnd/>
          </a:ln>
        </p:spPr>
      </p:sp>
      <p:sp>
        <p:nvSpPr>
          <p:cNvPr id="17411" name="Notes Placeholder 2">
            <a:extLst>
              <a:ext uri="{FF2B5EF4-FFF2-40B4-BE49-F238E27FC236}">
                <a16:creationId xmlns:a16="http://schemas.microsoft.com/office/drawing/2014/main" id="{42CBC49F-7ABA-4DE0-9C8A-2C05933C8F1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7412" name="Slide Number Placeholder 3">
            <a:extLst>
              <a:ext uri="{FF2B5EF4-FFF2-40B4-BE49-F238E27FC236}">
                <a16:creationId xmlns:a16="http://schemas.microsoft.com/office/drawing/2014/main" id="{F2D89362-1F01-4CA0-82F3-E63184110A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274F9284-5A17-4AA8-8F32-4D1C9967A43B}"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9</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D48FF0DF-EA78-451F-82AF-A24ED660CBEE}"/>
              </a:ext>
            </a:extLst>
          </p:cNvPr>
          <p:cNvSpPr>
            <a:spLocks noGrp="1" noRot="1" noChangeAspect="1" noTextEdit="1"/>
          </p:cNvSpPr>
          <p:nvPr>
            <p:ph type="sldImg"/>
          </p:nvPr>
        </p:nvSpPr>
        <p:spPr>
          <a:ln>
            <a:solidFill>
              <a:srgbClr val="000000"/>
            </a:solidFill>
            <a:miter lim="800000"/>
            <a:headEnd/>
            <a:tailEnd/>
          </a:ln>
        </p:spPr>
      </p:sp>
      <p:sp>
        <p:nvSpPr>
          <p:cNvPr id="20483" name="Notes Placeholder 2">
            <a:extLst>
              <a:ext uri="{FF2B5EF4-FFF2-40B4-BE49-F238E27FC236}">
                <a16:creationId xmlns:a16="http://schemas.microsoft.com/office/drawing/2014/main" id="{A1D27E9B-DBEB-42F9-914E-B55B7D7B0E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0484" name="Slide Number Placeholder 3">
            <a:extLst>
              <a:ext uri="{FF2B5EF4-FFF2-40B4-BE49-F238E27FC236}">
                <a16:creationId xmlns:a16="http://schemas.microsoft.com/office/drawing/2014/main" id="{18E6EAC8-1936-4C0D-96A8-B2DFADD697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E9E7EF0-4C8A-484A-B2CC-781EC165E34C}"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A3F465E-7C0A-43C6-AC94-BD9A73A83213}"/>
              </a:ext>
            </a:extLst>
          </p:cNvPr>
          <p:cNvSpPr>
            <a:spLocks noGrp="1" noRot="1" noChangeAspect="1" noTextEdit="1"/>
          </p:cNvSpPr>
          <p:nvPr>
            <p:ph type="sldImg"/>
          </p:nvPr>
        </p:nvSpPr>
        <p:spPr>
          <a:ln>
            <a:solidFill>
              <a:srgbClr val="000000"/>
            </a:solidFill>
            <a:miter lim="800000"/>
            <a:headEnd/>
            <a:tailEnd/>
          </a:ln>
        </p:spPr>
      </p:sp>
      <p:sp>
        <p:nvSpPr>
          <p:cNvPr id="22531" name="Notes Placeholder 2">
            <a:extLst>
              <a:ext uri="{FF2B5EF4-FFF2-40B4-BE49-F238E27FC236}">
                <a16:creationId xmlns:a16="http://schemas.microsoft.com/office/drawing/2014/main" id="{42FAE647-E8A5-44CA-B20F-4709514428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2532" name="Slide Number Placeholder 3">
            <a:extLst>
              <a:ext uri="{FF2B5EF4-FFF2-40B4-BE49-F238E27FC236}">
                <a16:creationId xmlns:a16="http://schemas.microsoft.com/office/drawing/2014/main" id="{E54B70BA-88ED-42BB-B1EE-DD3E00D259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6BE4A3EB-13BD-471B-88B5-9BE588F0FC7C}"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884F599-7DAD-44A4-A17F-E305AC731771}"/>
              </a:ext>
            </a:extLst>
          </p:cNvPr>
          <p:cNvSpPr>
            <a:spLocks noGrp="1" noRot="1" noChangeAspect="1" noTextEdit="1"/>
          </p:cNvSpPr>
          <p:nvPr>
            <p:ph type="sldImg"/>
          </p:nvPr>
        </p:nvSpPr>
        <p:spPr>
          <a:ln>
            <a:solidFill>
              <a:srgbClr val="000000"/>
            </a:solidFill>
            <a:miter lim="800000"/>
            <a:headEnd/>
            <a:tailEnd/>
          </a:ln>
        </p:spPr>
      </p:sp>
      <p:sp>
        <p:nvSpPr>
          <p:cNvPr id="24579" name="Notes Placeholder 2">
            <a:extLst>
              <a:ext uri="{FF2B5EF4-FFF2-40B4-BE49-F238E27FC236}">
                <a16:creationId xmlns:a16="http://schemas.microsoft.com/office/drawing/2014/main" id="{41DA8C53-585B-4539-9AE2-D2A2A98186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4580" name="Slide Number Placeholder 3">
            <a:extLst>
              <a:ext uri="{FF2B5EF4-FFF2-40B4-BE49-F238E27FC236}">
                <a16:creationId xmlns:a16="http://schemas.microsoft.com/office/drawing/2014/main" id="{EF7E759E-19E6-4C02-B59D-9646C4F3811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18F867DA-D2D8-48D7-8F80-E1E8DA0F4055}"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13</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17D9307-01CE-495C-AC69-2A596027259C}"/>
              </a:ext>
            </a:extLst>
          </p:cNvPr>
          <p:cNvSpPr>
            <a:spLocks noGrp="1" noRot="1" noChangeAspect="1" noTextEdit="1"/>
          </p:cNvSpPr>
          <p:nvPr>
            <p:ph type="sldImg"/>
          </p:nvPr>
        </p:nvSpPr>
        <p:spPr>
          <a:ln>
            <a:solidFill>
              <a:srgbClr val="000000"/>
            </a:solidFill>
            <a:miter lim="800000"/>
            <a:headEnd/>
            <a:tailEnd/>
          </a:ln>
        </p:spPr>
      </p:sp>
      <p:sp>
        <p:nvSpPr>
          <p:cNvPr id="26627" name="Notes Placeholder 2">
            <a:extLst>
              <a:ext uri="{FF2B5EF4-FFF2-40B4-BE49-F238E27FC236}">
                <a16:creationId xmlns:a16="http://schemas.microsoft.com/office/drawing/2014/main" id="{3871034E-3159-40C6-84CB-D0F55F0E13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6628" name="Slide Number Placeholder 3">
            <a:extLst>
              <a:ext uri="{FF2B5EF4-FFF2-40B4-BE49-F238E27FC236}">
                <a16:creationId xmlns:a16="http://schemas.microsoft.com/office/drawing/2014/main" id="{ABCBF57F-5F25-4EED-962C-CE9CEE895B4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E4B8BD30-345C-4944-A438-233FBEAC68A3}"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14</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DAD4B74C-FB1A-4A54-8580-D9D1A44598B3}"/>
              </a:ext>
            </a:extLst>
          </p:cNvPr>
          <p:cNvSpPr>
            <a:spLocks noGrp="1" noRot="1" noChangeAspect="1" noTextEdit="1"/>
          </p:cNvSpPr>
          <p:nvPr>
            <p:ph type="sldImg"/>
          </p:nvPr>
        </p:nvSpPr>
        <p:spPr>
          <a:ln>
            <a:solidFill>
              <a:srgbClr val="000000"/>
            </a:solidFill>
            <a:miter lim="800000"/>
            <a:headEnd/>
            <a:tailEnd/>
          </a:ln>
        </p:spPr>
      </p:sp>
      <p:sp>
        <p:nvSpPr>
          <p:cNvPr id="28675" name="Notes Placeholder 2">
            <a:extLst>
              <a:ext uri="{FF2B5EF4-FFF2-40B4-BE49-F238E27FC236}">
                <a16:creationId xmlns:a16="http://schemas.microsoft.com/office/drawing/2014/main" id="{EE4BE8D2-76F3-47B2-98AF-6A66B72125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8676" name="Slide Number Placeholder 3">
            <a:extLst>
              <a:ext uri="{FF2B5EF4-FFF2-40B4-BE49-F238E27FC236}">
                <a16:creationId xmlns:a16="http://schemas.microsoft.com/office/drawing/2014/main" id="{E1A49A15-8CEA-46F7-BF0E-4DA013DD30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806AD2B-5689-4D9F-B3C1-969C35B40A0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4AACA31-4B2E-40D4-BAAC-620EC01CCC01}"/>
              </a:ext>
            </a:extLst>
          </p:cNvPr>
          <p:cNvSpPr>
            <a:spLocks noGrp="1" noRot="1" noChangeAspect="1" noTextEdit="1"/>
          </p:cNvSpPr>
          <p:nvPr>
            <p:ph type="sldImg"/>
          </p:nvPr>
        </p:nvSpPr>
        <p:spPr>
          <a:ln>
            <a:solidFill>
              <a:srgbClr val="000000"/>
            </a:solidFill>
            <a:miter lim="800000"/>
            <a:headEnd/>
            <a:tailEnd/>
          </a:ln>
        </p:spPr>
      </p:sp>
      <p:sp>
        <p:nvSpPr>
          <p:cNvPr id="30723" name="Notes Placeholder 2">
            <a:extLst>
              <a:ext uri="{FF2B5EF4-FFF2-40B4-BE49-F238E27FC236}">
                <a16:creationId xmlns:a16="http://schemas.microsoft.com/office/drawing/2014/main" id="{2FAA8A7E-8593-4B4C-B3EE-F84A1288B7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0724" name="Slide Number Placeholder 3">
            <a:extLst>
              <a:ext uri="{FF2B5EF4-FFF2-40B4-BE49-F238E27FC236}">
                <a16:creationId xmlns:a16="http://schemas.microsoft.com/office/drawing/2014/main" id="{715E8BC4-785B-41A3-B058-40DC663671C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B8134F41-C633-4D80-A677-0A4995D89FC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26/06/2023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26/06/2023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26/06/2023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26/06/2023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26/06/2023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26/06/2023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26/06/2023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26/06/2023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26/06/2023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26/06/2023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26/06/2023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26/06/2023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26/06/2023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26/06/2023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26/06/2023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26/06/2023</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26/06/2023</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26/06/2023</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26/06/2023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26/06/2023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26/06/2023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26/06/2023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26/06/2023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26/06/2023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26/06/2023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26/06/2023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26/06/2023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26/06/2023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26/06/2023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26/06/2023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26/06/2023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26/06/2023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26/06/2023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26/06/2023</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26/06/2023</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26/06/2023</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hyperlink" Target="https://www.facebook.com/UWTSDLib/videos/702726840180340/" TargetMode="External"/><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hyperlink" Target="https://www-citethemrightonline-com.ezproxy.uwtsd.ac.uk/" TargetMode="Externa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hyperlink" Target="https://www.mindtools.com/pages/article/newHTE_00.htm" TargetMode="External"/><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LCLM4001</a:t>
            </a: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Referencing – review </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26/06/2023</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dirty="0"/>
              <a:t>Review </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p:txBody>
          <a:bodyPr/>
          <a:lstStyle/>
          <a:p>
            <a:r>
              <a:rPr lang="en-GB" altLang="en-US" dirty="0"/>
              <a:t>What is ‘plagiarism’?</a:t>
            </a:r>
          </a:p>
          <a:p>
            <a:r>
              <a:rPr lang="en-GB" altLang="en-US" dirty="0"/>
              <a:t>What is ‘referencing’?</a:t>
            </a:r>
          </a:p>
          <a:p>
            <a:endParaRPr lang="en-GB" altLang="en-US" dirty="0"/>
          </a:p>
          <a:p>
            <a:r>
              <a:rPr lang="en-GB" altLang="en-US" dirty="0"/>
              <a:t>Write a definition of both terms. Compare with your partner. </a:t>
            </a:r>
          </a:p>
          <a:p>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BC191D9-EB07-43A7-927F-4B44DAEF0B3A}"/>
              </a:ext>
            </a:extLst>
          </p:cNvPr>
          <p:cNvSpPr>
            <a:spLocks noGrp="1" noChangeArrowheads="1"/>
          </p:cNvSpPr>
          <p:nvPr>
            <p:ph type="title"/>
          </p:nvPr>
        </p:nvSpPr>
        <p:spPr>
          <a:xfrm>
            <a:off x="179512" y="3212976"/>
            <a:ext cx="2468166" cy="2452687"/>
          </a:xfrm>
        </p:spPr>
        <p:txBody>
          <a:bodyPr anchor="ctr">
            <a:normAutofit/>
          </a:bodyPr>
          <a:lstStyle/>
          <a:p>
            <a:r>
              <a:rPr lang="en-GB" altLang="en-US" sz="3100" b="1" dirty="0"/>
              <a:t>Review </a:t>
            </a:r>
          </a:p>
        </p:txBody>
      </p:sp>
      <p:pic>
        <p:nvPicPr>
          <p:cNvPr id="4" name="Picture 3" descr="A person typing on a computer&#10;&#10;Description automatically generated">
            <a:extLst>
              <a:ext uri="{FF2B5EF4-FFF2-40B4-BE49-F238E27FC236}">
                <a16:creationId xmlns:a16="http://schemas.microsoft.com/office/drawing/2014/main" id="{459500E4-450B-727F-28FA-7972941FA63E}"/>
              </a:ext>
            </a:extLst>
          </p:cNvPr>
          <p:cNvPicPr>
            <a:picLocks noChangeAspect="1"/>
          </p:cNvPicPr>
          <p:nvPr/>
        </p:nvPicPr>
        <p:blipFill rotWithShape="1">
          <a:blip r:embed="rId2">
            <a:extLst>
              <a:ext uri="{28A0092B-C50C-407E-A947-70E740481C1C}">
                <a14:useLocalDpi xmlns:a14="http://schemas.microsoft.com/office/drawing/2010/main" val="0"/>
              </a:ext>
            </a:extLst>
          </a:blip>
          <a:srcRect t="5744" b="430"/>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F2966D1-82D5-4429-AB77-3C346409DB4E}"/>
              </a:ext>
            </a:extLst>
          </p:cNvPr>
          <p:cNvSpPr>
            <a:spLocks noGrp="1" noChangeArrowheads="1"/>
          </p:cNvSpPr>
          <p:nvPr>
            <p:ph idx="1"/>
          </p:nvPr>
        </p:nvSpPr>
        <p:spPr>
          <a:xfrm>
            <a:off x="2828925" y="3752850"/>
            <a:ext cx="5953121" cy="2452687"/>
          </a:xfrm>
        </p:spPr>
        <p:txBody>
          <a:bodyPr anchor="ctr">
            <a:normAutofit/>
          </a:bodyPr>
          <a:lstStyle/>
          <a:p>
            <a:pPr marL="0" indent="0">
              <a:buNone/>
            </a:pPr>
            <a:r>
              <a:rPr lang="en-GB" altLang="en-US" sz="2400" dirty="0"/>
              <a:t>How can you avoid plagiarism?</a:t>
            </a:r>
          </a:p>
          <a:p>
            <a:pPr lvl="2"/>
            <a:r>
              <a:rPr lang="en-GB" altLang="en-US" dirty="0"/>
              <a:t>by summarising</a:t>
            </a:r>
          </a:p>
          <a:p>
            <a:pPr lvl="2"/>
            <a:r>
              <a:rPr lang="en-GB" altLang="en-US" dirty="0"/>
              <a:t>by paraphrasing</a:t>
            </a:r>
          </a:p>
          <a:p>
            <a:pPr lvl="2"/>
            <a:r>
              <a:rPr lang="en-GB" altLang="en-US" dirty="0"/>
              <a:t>by always referencing your sources</a:t>
            </a:r>
          </a:p>
          <a:p>
            <a:endParaRPr lang="en-GB" altLang="en-US" sz="16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BC191D9-EB07-43A7-927F-4B44DAEF0B3A}"/>
              </a:ext>
            </a:extLst>
          </p:cNvPr>
          <p:cNvSpPr>
            <a:spLocks noGrp="1" noChangeArrowheads="1"/>
          </p:cNvSpPr>
          <p:nvPr>
            <p:ph type="title"/>
          </p:nvPr>
        </p:nvSpPr>
        <p:spPr>
          <a:xfrm>
            <a:off x="251520" y="2924944"/>
            <a:ext cx="2468166" cy="2452687"/>
          </a:xfrm>
        </p:spPr>
        <p:txBody>
          <a:bodyPr anchor="ctr">
            <a:normAutofit/>
          </a:bodyPr>
          <a:lstStyle/>
          <a:p>
            <a:r>
              <a:rPr lang="en-GB" altLang="en-US" sz="3100" b="1" dirty="0"/>
              <a:t>Review </a:t>
            </a:r>
          </a:p>
        </p:txBody>
      </p:sp>
      <p:pic>
        <p:nvPicPr>
          <p:cNvPr id="4" name="Picture 3" descr="A person typing on a computer&#10;&#10;Description automatically generated">
            <a:extLst>
              <a:ext uri="{FF2B5EF4-FFF2-40B4-BE49-F238E27FC236}">
                <a16:creationId xmlns:a16="http://schemas.microsoft.com/office/drawing/2014/main" id="{459500E4-450B-727F-28FA-7972941FA63E}"/>
              </a:ext>
            </a:extLst>
          </p:cNvPr>
          <p:cNvPicPr>
            <a:picLocks noChangeAspect="1"/>
          </p:cNvPicPr>
          <p:nvPr/>
        </p:nvPicPr>
        <p:blipFill rotWithShape="1">
          <a:blip r:embed="rId2">
            <a:extLst>
              <a:ext uri="{28A0092B-C50C-407E-A947-70E740481C1C}">
                <a14:useLocalDpi xmlns:a14="http://schemas.microsoft.com/office/drawing/2010/main" val="0"/>
              </a:ext>
            </a:extLst>
          </a:blip>
          <a:srcRect t="5744" b="430"/>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F2966D1-82D5-4429-AB77-3C346409DB4E}"/>
              </a:ext>
            </a:extLst>
          </p:cNvPr>
          <p:cNvSpPr>
            <a:spLocks noGrp="1" noChangeArrowheads="1"/>
          </p:cNvSpPr>
          <p:nvPr>
            <p:ph idx="1"/>
          </p:nvPr>
        </p:nvSpPr>
        <p:spPr>
          <a:xfrm>
            <a:off x="2828925" y="3752851"/>
            <a:ext cx="6207571" cy="1836390"/>
          </a:xfrm>
        </p:spPr>
        <p:txBody>
          <a:bodyPr anchor="ctr">
            <a:normAutofit fontScale="85000" lnSpcReduction="10000"/>
          </a:bodyPr>
          <a:lstStyle/>
          <a:p>
            <a:r>
              <a:rPr lang="en-GB" altLang="en-US" sz="2000" dirty="0"/>
              <a:t>You must be able to show which ideas come from you and which belong to other authors. </a:t>
            </a:r>
          </a:p>
          <a:p>
            <a:r>
              <a:rPr lang="en-GB" altLang="en-US" sz="2000" dirty="0"/>
              <a:t>How can you do that? </a:t>
            </a:r>
          </a:p>
          <a:p>
            <a:pPr lvl="2"/>
            <a:r>
              <a:rPr lang="en-GB" altLang="en-US" sz="2000" dirty="0"/>
              <a:t>reference everything that does not come from you</a:t>
            </a:r>
          </a:p>
          <a:p>
            <a:pPr lvl="2"/>
            <a:r>
              <a:rPr lang="en-GB" altLang="en-US" sz="2000" dirty="0"/>
              <a:t>everything that you write without a reference is considered to be your own</a:t>
            </a:r>
          </a:p>
          <a:p>
            <a:endParaRPr lang="en-GB" altLang="en-US" sz="1600" dirty="0"/>
          </a:p>
        </p:txBody>
      </p:sp>
    </p:spTree>
    <p:extLst>
      <p:ext uri="{BB962C8B-B14F-4D97-AF65-F5344CB8AC3E}">
        <p14:creationId xmlns:p14="http://schemas.microsoft.com/office/powerpoint/2010/main" val="5969636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4828048" y="404664"/>
            <a:ext cx="3968748" cy="634528"/>
          </a:xfrm>
        </p:spPr>
        <p:txBody>
          <a:bodyPr anchor="b">
            <a:normAutofit/>
          </a:bodyPr>
          <a:lstStyle/>
          <a:p>
            <a:pPr eaLnBrk="1" hangingPunct="1"/>
            <a:r>
              <a:rPr lang="en-GB" altLang="en-US" sz="3500" b="1" dirty="0"/>
              <a:t>Referencing </a:t>
            </a:r>
          </a:p>
        </p:txBody>
      </p:sp>
      <p:pic>
        <p:nvPicPr>
          <p:cNvPr id="3" name="Picture 2" descr="A group of books on a shelf&#10;&#10;Description automatically generated with medium confidence">
            <a:extLst>
              <a:ext uri="{FF2B5EF4-FFF2-40B4-BE49-F238E27FC236}">
                <a16:creationId xmlns:a16="http://schemas.microsoft.com/office/drawing/2014/main" id="{D60307F3-53C2-59A4-794A-00FC9194A828}"/>
              </a:ext>
            </a:extLst>
          </p:cNvPr>
          <p:cNvPicPr>
            <a:picLocks noChangeAspect="1"/>
          </p:cNvPicPr>
          <p:nvPr/>
        </p:nvPicPr>
        <p:blipFill rotWithShape="1">
          <a:blip r:embed="rId3">
            <a:extLst>
              <a:ext uri="{28A0092B-C50C-407E-A947-70E740481C1C}">
                <a14:useLocalDpi xmlns:a14="http://schemas.microsoft.com/office/drawing/2010/main" val="0"/>
              </a:ext>
            </a:extLst>
          </a:blip>
          <a:srcRect l="17500" r="15818"/>
          <a:stretch/>
        </p:blipFill>
        <p:spPr>
          <a:xfrm>
            <a:off x="1" y="1587"/>
            <a:ext cx="4571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813300" y="1196752"/>
            <a:ext cx="3968747" cy="5170709"/>
          </a:xfrm>
        </p:spPr>
        <p:txBody>
          <a:bodyPr>
            <a:normAutofit fontScale="92500" lnSpcReduction="10000"/>
          </a:bodyPr>
          <a:lstStyle/>
          <a:p>
            <a:r>
              <a:rPr lang="en-US" sz="2000" dirty="0"/>
              <a:t>Referencing handbooks </a:t>
            </a:r>
            <a:r>
              <a:rPr lang="en-US" sz="2000" dirty="0" err="1"/>
              <a:t>handbooks</a:t>
            </a:r>
            <a:r>
              <a:rPr lang="en-US" sz="2000" dirty="0"/>
              <a:t> provide you with the basic principles of referencing and plagiarism, how to get support and what additional resources you can make use of for more specific examples of the referencing style you’re using.</a:t>
            </a:r>
          </a:p>
          <a:p>
            <a:endParaRPr lang="en-US" sz="2000" dirty="0"/>
          </a:p>
          <a:p>
            <a:r>
              <a:rPr lang="en-US" sz="2000" dirty="0"/>
              <a:t>There are</a:t>
            </a:r>
            <a:r>
              <a:rPr lang="en-US" sz="2000" b="1" dirty="0"/>
              <a:t> four </a:t>
            </a:r>
            <a:r>
              <a:rPr lang="en-US" sz="2000" dirty="0" err="1"/>
              <a:t>recognised</a:t>
            </a:r>
            <a:r>
              <a:rPr lang="en-US" sz="2000" dirty="0"/>
              <a:t> referencing styles at UWTSD and the one you use will depend on your area of study. On this </a:t>
            </a:r>
            <a:r>
              <a:rPr lang="en-US" sz="2000" dirty="0" err="1"/>
              <a:t>programme</a:t>
            </a:r>
            <a:r>
              <a:rPr lang="en-US" sz="2000" dirty="0"/>
              <a:t>, you are expected to use the  </a:t>
            </a:r>
            <a:r>
              <a:rPr lang="en-US" sz="2000" b="1" dirty="0"/>
              <a:t>Harvard Referencing Style</a:t>
            </a:r>
            <a:r>
              <a:rPr lang="en-US" sz="2000" dirty="0"/>
              <a:t>. </a:t>
            </a:r>
          </a:p>
          <a:p>
            <a:pPr marL="0" indent="0">
              <a:buNone/>
            </a:pPr>
            <a:br>
              <a:rPr lang="en-US" sz="1600" dirty="0"/>
            </a:br>
            <a:endParaRPr lang="en-GB" altLang="en-US" sz="1600" dirty="0"/>
          </a:p>
          <a:p>
            <a:pPr eaLnBrk="1" hangingPunct="1"/>
            <a:endParaRPr lang="en-GB" altLang="en-US" sz="1600" dirty="0"/>
          </a:p>
          <a:p>
            <a:pPr eaLnBrk="1" hangingPunct="1">
              <a:buFontTx/>
              <a:buNone/>
            </a:pPr>
            <a:endParaRPr lang="en-GB" altLang="en-US" sz="1600" dirty="0"/>
          </a:p>
        </p:txBody>
      </p:sp>
    </p:spTree>
    <p:extLst>
      <p:ext uri="{BB962C8B-B14F-4D97-AF65-F5344CB8AC3E}">
        <p14:creationId xmlns:p14="http://schemas.microsoft.com/office/powerpoint/2010/main" val="1527223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t>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buNone/>
            </a:pPr>
            <a:br>
              <a:rPr lang="en-GB" sz="2800" dirty="0"/>
            </a:br>
            <a:r>
              <a:rPr lang="en-GB" b="1" dirty="0"/>
              <a:t>Why is referencing important?</a:t>
            </a:r>
          </a:p>
          <a:p>
            <a:pPr marL="0" indent="0">
              <a:buNone/>
            </a:pPr>
            <a:r>
              <a:rPr lang="en-GB" sz="2800" dirty="0"/>
              <a:t>Watch the video: </a:t>
            </a:r>
            <a:endParaRPr lang="en-US" sz="2800" dirty="0"/>
          </a:p>
          <a:p>
            <a:pPr marL="0" indent="0">
              <a:buNone/>
            </a:pPr>
            <a:r>
              <a:rPr lang="en-US" sz="2800" dirty="0">
                <a:hlinkClick r:id="rId3"/>
              </a:rPr>
              <a:t>https://www.facebook.com/UWTSDLib/videos/702726840180340/</a:t>
            </a:r>
            <a:r>
              <a:rPr lang="en-US" sz="2800" dirty="0"/>
              <a:t> </a:t>
            </a:r>
            <a:br>
              <a:rPr lang="en-US" sz="2800" dirty="0"/>
            </a:br>
            <a:endParaRPr lang="en-GB" altLang="en-US" sz="2800" dirty="0"/>
          </a:p>
          <a:p>
            <a:pPr eaLnBrk="1" hangingPunct="1"/>
            <a:endParaRPr lang="en-GB" altLang="en-US" dirty="0"/>
          </a:p>
          <a:p>
            <a:pPr eaLnBrk="1" hangingPunct="1">
              <a:buFontTx/>
              <a:buNone/>
            </a:pPr>
            <a:endParaRPr lang="en-GB" altLang="en-US" dirty="0"/>
          </a:p>
        </p:txBody>
      </p:sp>
    </p:spTree>
    <p:extLst>
      <p:ext uri="{BB962C8B-B14F-4D97-AF65-F5344CB8AC3E}">
        <p14:creationId xmlns:p14="http://schemas.microsoft.com/office/powerpoint/2010/main" val="2678129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t>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3916363"/>
          </a:xfrm>
        </p:spPr>
        <p:txBody>
          <a:bodyPr/>
          <a:lstStyle/>
          <a:p>
            <a:pPr eaLnBrk="1" hangingPunct="1">
              <a:buFontTx/>
              <a:buNone/>
            </a:pPr>
            <a:r>
              <a:rPr lang="en-GB" altLang="en-US" sz="2800" b="1" dirty="0"/>
              <a:t>Question:</a:t>
            </a:r>
          </a:p>
          <a:p>
            <a:pPr eaLnBrk="1" hangingPunct="1"/>
            <a:r>
              <a:rPr lang="en-GB" altLang="en-US" sz="2800" dirty="0"/>
              <a:t>When you quote an author or give a summary or paraphrase in your essays, how many times do you need to acknowledge it?</a:t>
            </a:r>
          </a:p>
          <a:p>
            <a:pPr eaLnBrk="1" hangingPunct="1"/>
            <a:endParaRPr lang="en-GB" altLang="en-US" sz="2800" dirty="0"/>
          </a:p>
          <a:p>
            <a:pPr eaLnBrk="1" hangingPunct="1">
              <a:buFontTx/>
              <a:buNone/>
            </a:pPr>
            <a:r>
              <a:rPr lang="en-GB" altLang="en-US" sz="2800" b="1" dirty="0"/>
              <a:t>Answer:  </a:t>
            </a:r>
            <a:r>
              <a:rPr lang="en-GB" altLang="en-US" sz="2800" b="1" dirty="0">
                <a:solidFill>
                  <a:srgbClr val="FF0000"/>
                </a:solidFill>
              </a:rPr>
              <a:t>Twice</a:t>
            </a:r>
          </a:p>
          <a:p>
            <a:pPr eaLnBrk="1" hangingPunct="1"/>
            <a:r>
              <a:rPr lang="en-GB" altLang="en-US" sz="2800" dirty="0"/>
              <a:t>Once in the text </a:t>
            </a:r>
            <a:r>
              <a:rPr lang="en-GB" altLang="en-US" sz="2800" b="1" i="1" dirty="0">
                <a:solidFill>
                  <a:srgbClr val="FF0000"/>
                </a:solidFill>
              </a:rPr>
              <a:t>(short reference)</a:t>
            </a:r>
          </a:p>
          <a:p>
            <a:pPr eaLnBrk="1" hangingPunct="1"/>
            <a:r>
              <a:rPr lang="en-GB" altLang="en-US" sz="2800" dirty="0"/>
              <a:t>Once in the list of references </a:t>
            </a:r>
            <a:r>
              <a:rPr lang="en-GB" altLang="en-US" sz="2800" b="1" i="1" dirty="0">
                <a:solidFill>
                  <a:srgbClr val="FF0000"/>
                </a:solidFill>
              </a:rPr>
              <a:t>(full reference)</a:t>
            </a:r>
          </a:p>
          <a:p>
            <a:pPr eaLnBrk="1" hangingPunct="1"/>
            <a:endParaRPr lang="en-GB" altLang="en-US" sz="2800" dirty="0"/>
          </a:p>
          <a:p>
            <a:pPr eaLnBrk="1" hangingPunct="1"/>
            <a:endParaRPr lang="en-GB" altLang="en-US" dirty="0"/>
          </a:p>
          <a:p>
            <a:pPr eaLnBrk="1" hangingPunct="1">
              <a:buFontTx/>
              <a:buNone/>
            </a:pPr>
            <a:endParaRPr lang="en-GB" altLang="en-US" dirty="0"/>
          </a:p>
        </p:txBody>
      </p:sp>
    </p:spTree>
    <p:extLst>
      <p:ext uri="{BB962C8B-B14F-4D97-AF65-F5344CB8AC3E}">
        <p14:creationId xmlns:p14="http://schemas.microsoft.com/office/powerpoint/2010/main" val="30810560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0361EB4-AF91-4DCB-96A4-CBA3854AD3AC}"/>
              </a:ext>
            </a:extLst>
          </p:cNvPr>
          <p:cNvSpPr>
            <a:spLocks noGrp="1" noChangeArrowheads="1"/>
          </p:cNvSpPr>
          <p:nvPr>
            <p:ph type="title"/>
          </p:nvPr>
        </p:nvSpPr>
        <p:spPr/>
        <p:txBody>
          <a:bodyPr/>
          <a:lstStyle/>
          <a:p>
            <a:pPr eaLnBrk="1" hangingPunct="1"/>
            <a:r>
              <a:rPr lang="en-GB" altLang="en-US" b="1" dirty="0"/>
              <a:t>Referencing</a:t>
            </a:r>
          </a:p>
        </p:txBody>
      </p:sp>
      <p:sp>
        <p:nvSpPr>
          <p:cNvPr id="23555" name="Rectangle 3">
            <a:extLst>
              <a:ext uri="{FF2B5EF4-FFF2-40B4-BE49-F238E27FC236}">
                <a16:creationId xmlns:a16="http://schemas.microsoft.com/office/drawing/2014/main" id="{F614D5EC-1F75-4DBE-B711-49A2BB9446D7}"/>
              </a:ext>
            </a:extLst>
          </p:cNvPr>
          <p:cNvSpPr>
            <a:spLocks noGrp="1" noChangeArrowheads="1"/>
          </p:cNvSpPr>
          <p:nvPr>
            <p:ph type="body" idx="1"/>
          </p:nvPr>
        </p:nvSpPr>
        <p:spPr>
          <a:xfrm>
            <a:off x="457200" y="1268760"/>
            <a:ext cx="8229600" cy="3916363"/>
          </a:xfrm>
        </p:spPr>
        <p:txBody>
          <a:bodyPr/>
          <a:lstStyle/>
          <a:p>
            <a:pPr eaLnBrk="1" hangingPunct="1">
              <a:buFontTx/>
              <a:buNone/>
              <a:defRPr/>
            </a:pPr>
            <a:r>
              <a:rPr lang="en-GB" sz="2800" b="1" dirty="0"/>
              <a:t>Question:</a:t>
            </a:r>
          </a:p>
          <a:p>
            <a:pPr eaLnBrk="1" hangingPunct="1">
              <a:defRPr/>
            </a:pPr>
            <a:r>
              <a:rPr lang="en-GB" sz="2800" dirty="0"/>
              <a:t>What is the difference between a list of references and a bibliography?</a:t>
            </a:r>
          </a:p>
          <a:p>
            <a:pPr marL="0" indent="0" eaLnBrk="1" hangingPunct="1">
              <a:buFont typeface="Wingdings" panose="05000000000000000000" pitchFamily="2" charset="2"/>
              <a:buNone/>
              <a:defRPr/>
            </a:pPr>
            <a:endParaRPr lang="en-GB" sz="2800" dirty="0"/>
          </a:p>
          <a:p>
            <a:pPr eaLnBrk="1" hangingPunct="1">
              <a:lnSpc>
                <a:spcPct val="90000"/>
              </a:lnSpc>
              <a:buFontTx/>
              <a:buNone/>
              <a:defRPr/>
            </a:pPr>
            <a:r>
              <a:rPr lang="en-GB" altLang="en-US" sz="2800" b="1" dirty="0"/>
              <a:t>Answer:</a:t>
            </a:r>
          </a:p>
          <a:p>
            <a:pPr eaLnBrk="1" hangingPunct="1">
              <a:lnSpc>
                <a:spcPct val="90000"/>
              </a:lnSpc>
              <a:defRPr/>
            </a:pPr>
            <a:r>
              <a:rPr lang="en-GB" altLang="en-US" sz="2800" dirty="0"/>
              <a:t>A list of references covers all and </a:t>
            </a:r>
            <a:r>
              <a:rPr lang="en-GB" altLang="en-US" sz="2800" u="sng" dirty="0"/>
              <a:t>only</a:t>
            </a:r>
            <a:r>
              <a:rPr lang="en-GB" altLang="en-US" sz="2800" dirty="0"/>
              <a:t> the sources you have cited in your essay.</a:t>
            </a:r>
          </a:p>
          <a:p>
            <a:pPr eaLnBrk="1" hangingPunct="1">
              <a:lnSpc>
                <a:spcPct val="90000"/>
              </a:lnSpc>
              <a:defRPr/>
            </a:pPr>
            <a:r>
              <a:rPr lang="en-GB" altLang="en-US" sz="2800" dirty="0"/>
              <a:t>A bibliography covers all of the sources you have consulted in the writing of your essay.</a:t>
            </a:r>
          </a:p>
          <a:p>
            <a:pPr marL="0" indent="0" eaLnBrk="1" hangingPunct="1">
              <a:buFont typeface="Wingdings" panose="05000000000000000000" pitchFamily="2" charset="2"/>
              <a:buNone/>
              <a:defRPr/>
            </a:pPr>
            <a:endParaRPr lang="en-GB" dirty="0"/>
          </a:p>
          <a:p>
            <a:pPr eaLnBrk="1" hangingPunct="1">
              <a:buFontTx/>
              <a:buNone/>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55">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CA2B568-41BE-4876-89A0-2BDFE6F7A3C6}"/>
              </a:ext>
            </a:extLst>
          </p:cNvPr>
          <p:cNvSpPr>
            <a:spLocks noGrp="1" noChangeArrowheads="1"/>
          </p:cNvSpPr>
          <p:nvPr>
            <p:ph type="title"/>
          </p:nvPr>
        </p:nvSpPr>
        <p:spPr/>
        <p:txBody>
          <a:bodyPr/>
          <a:lstStyle/>
          <a:p>
            <a:pPr eaLnBrk="1" hangingPunct="1"/>
            <a:r>
              <a:rPr lang="en-GB" altLang="en-US" b="1" dirty="0"/>
              <a:t>Referencing</a:t>
            </a:r>
          </a:p>
        </p:txBody>
      </p:sp>
      <p:sp>
        <p:nvSpPr>
          <p:cNvPr id="25603" name="Rectangle 3">
            <a:extLst>
              <a:ext uri="{FF2B5EF4-FFF2-40B4-BE49-F238E27FC236}">
                <a16:creationId xmlns:a16="http://schemas.microsoft.com/office/drawing/2014/main" id="{AD68302B-FF83-419B-852E-D417DC33D460}"/>
              </a:ext>
            </a:extLst>
          </p:cNvPr>
          <p:cNvSpPr>
            <a:spLocks noGrp="1" noChangeArrowheads="1"/>
          </p:cNvSpPr>
          <p:nvPr>
            <p:ph type="body" idx="1"/>
          </p:nvPr>
        </p:nvSpPr>
        <p:spPr>
          <a:xfrm>
            <a:off x="457200" y="1417638"/>
            <a:ext cx="8229600" cy="3916363"/>
          </a:xfrm>
        </p:spPr>
        <p:txBody>
          <a:bodyPr/>
          <a:lstStyle/>
          <a:p>
            <a:pPr eaLnBrk="1" hangingPunct="1">
              <a:buFontTx/>
              <a:buNone/>
            </a:pPr>
            <a:r>
              <a:rPr lang="en-GB" altLang="en-US" sz="2800" b="1" dirty="0"/>
              <a:t>Question:</a:t>
            </a:r>
          </a:p>
          <a:p>
            <a:pPr eaLnBrk="1" hangingPunct="1"/>
            <a:r>
              <a:rPr lang="en-GB" altLang="en-US" sz="2800" dirty="0"/>
              <a:t>Is a bibliography longer or shorter than a list of references?</a:t>
            </a:r>
          </a:p>
          <a:p>
            <a:pPr eaLnBrk="1" hangingPunct="1">
              <a:buFontTx/>
              <a:buNone/>
            </a:pPr>
            <a:endParaRPr lang="en-GB" altLang="en-US" sz="2800" dirty="0"/>
          </a:p>
          <a:p>
            <a:pPr eaLnBrk="1" hangingPunct="1">
              <a:buFontTx/>
              <a:buNone/>
            </a:pPr>
            <a:r>
              <a:rPr lang="en-GB" altLang="en-US" sz="2800" b="1" dirty="0"/>
              <a:t>Answer:</a:t>
            </a:r>
          </a:p>
          <a:p>
            <a:pPr eaLnBrk="1" hangingPunct="1"/>
            <a:r>
              <a:rPr lang="en-GB" altLang="en-US" sz="2800" dirty="0"/>
              <a:t>Longer (most of the time)</a:t>
            </a:r>
          </a:p>
          <a:p>
            <a:pPr marL="0" indent="0" eaLnBrk="1" hangingPunct="1">
              <a:buNone/>
            </a:pPr>
            <a:r>
              <a:rPr lang="en-GB" altLang="en-US" sz="2800" i="1" dirty="0">
                <a:solidFill>
                  <a:srgbClr val="FF0000"/>
                </a:solidFill>
              </a:rPr>
              <a:t>Note: at Level 4 you do not need a bibliography </a:t>
            </a:r>
          </a:p>
          <a:p>
            <a:pPr eaLnBrk="1" hangingPunct="1">
              <a:buFontTx/>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5603">
                                            <p:txEl>
                                              <p:pRg st="3" end="3"/>
                                            </p:txEl>
                                          </p:spTgt>
                                        </p:tgtEl>
                                        <p:attrNameLst>
                                          <p:attrName>style.visibility</p:attrName>
                                        </p:attrNameLst>
                                      </p:cBhvr>
                                      <p:to>
                                        <p:strVal val="visible"/>
                                      </p:to>
                                    </p:set>
                                    <p:anim calcmode="lin" valueType="num">
                                      <p:cBhvr additive="base">
                                        <p:cTn id="7" dur="500" fill="hold"/>
                                        <p:tgtEl>
                                          <p:spTgt spid="2560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5603">
                                            <p:txEl>
                                              <p:pRg st="4" end="4"/>
                                            </p:txEl>
                                          </p:spTgt>
                                        </p:tgtEl>
                                        <p:attrNameLst>
                                          <p:attrName>style.visibility</p:attrName>
                                        </p:attrNameLst>
                                      </p:cBhvr>
                                      <p:to>
                                        <p:strVal val="visible"/>
                                      </p:to>
                                    </p:set>
                                    <p:anim calcmode="lin" valueType="num">
                                      <p:cBhvr additive="base">
                                        <p:cTn id="11" dur="500" fill="hold"/>
                                        <p:tgtEl>
                                          <p:spTgt spid="2560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560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anim calcmode="lin" valueType="num">
                                      <p:cBhvr additive="base">
                                        <p:cTn id="15" dur="500" fill="hold"/>
                                        <p:tgtEl>
                                          <p:spTgt spid="2560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560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0A56456-64BF-4729-9595-1E3E3F06A45C}"/>
              </a:ext>
            </a:extLst>
          </p:cNvPr>
          <p:cNvSpPr>
            <a:spLocks noGrp="1" noChangeArrowheads="1"/>
          </p:cNvSpPr>
          <p:nvPr>
            <p:ph type="title"/>
          </p:nvPr>
        </p:nvSpPr>
        <p:spPr/>
        <p:txBody>
          <a:bodyPr/>
          <a:lstStyle/>
          <a:p>
            <a:r>
              <a:rPr lang="en-GB" altLang="en-US" b="1" dirty="0"/>
              <a:t>Referencing</a:t>
            </a:r>
          </a:p>
        </p:txBody>
      </p:sp>
      <p:sp>
        <p:nvSpPr>
          <p:cNvPr id="3" name="Content Placeholder 2">
            <a:extLst>
              <a:ext uri="{FF2B5EF4-FFF2-40B4-BE49-F238E27FC236}">
                <a16:creationId xmlns:a16="http://schemas.microsoft.com/office/drawing/2014/main" id="{4A5F799D-E147-429F-BC89-9DA0F0E15E14}"/>
              </a:ext>
            </a:extLst>
          </p:cNvPr>
          <p:cNvSpPr>
            <a:spLocks noGrp="1"/>
          </p:cNvSpPr>
          <p:nvPr>
            <p:ph idx="1"/>
          </p:nvPr>
        </p:nvSpPr>
        <p:spPr>
          <a:xfrm>
            <a:off x="468313" y="1782763"/>
            <a:ext cx="8207375" cy="3733800"/>
          </a:xfrm>
        </p:spPr>
        <p:txBody>
          <a:bodyPr/>
          <a:lstStyle/>
          <a:p>
            <a:pPr marL="0" indent="0">
              <a:buNone/>
              <a:defRPr/>
            </a:pPr>
            <a:r>
              <a:rPr lang="en-GB" b="1" dirty="0"/>
              <a:t>Activity 1:</a:t>
            </a:r>
          </a:p>
          <a:p>
            <a:pPr>
              <a:defRPr/>
            </a:pPr>
            <a:endParaRPr lang="en-GB" dirty="0"/>
          </a:p>
          <a:p>
            <a:pPr marL="0" indent="0">
              <a:buFont typeface="Wingdings" panose="05000000000000000000" pitchFamily="2" charset="2"/>
              <a:buNone/>
              <a:defRPr/>
            </a:pPr>
            <a:r>
              <a:rPr lang="en-GB" sz="2800" dirty="0"/>
              <a:t>Using the University’s Referencing Guide or Cite Them Right </a:t>
            </a:r>
            <a:r>
              <a:rPr lang="en-GB" sz="2400" dirty="0">
                <a:hlinkClick r:id="rId2"/>
              </a:rPr>
              <a:t>Cite Them Right - Home (uwtsd.ac.uk)</a:t>
            </a:r>
            <a:endParaRPr lang="en-GB" sz="4000" dirty="0"/>
          </a:p>
          <a:p>
            <a:pPr marL="0" indent="0">
              <a:buFont typeface="Wingdings" panose="05000000000000000000" pitchFamily="2" charset="2"/>
              <a:buNone/>
              <a:defRPr/>
            </a:pPr>
            <a:r>
              <a:rPr lang="en-GB" sz="2800" dirty="0"/>
              <a:t>find out the answers to the following questions.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559B814-C583-45B7-ACCE-C20D26963009}"/>
              </a:ext>
            </a:extLst>
          </p:cNvPr>
          <p:cNvSpPr>
            <a:spLocks noGrp="1" noChangeArrowheads="1"/>
          </p:cNvSpPr>
          <p:nvPr>
            <p:ph type="title"/>
          </p:nvPr>
        </p:nvSpPr>
        <p:spPr/>
        <p:txBody>
          <a:bodyPr/>
          <a:lstStyle/>
          <a:p>
            <a:pPr eaLnBrk="1" hangingPunct="1"/>
            <a:r>
              <a:rPr lang="en-GB" altLang="en-US" b="1" dirty="0"/>
              <a:t>Referencing</a:t>
            </a:r>
          </a:p>
        </p:txBody>
      </p:sp>
      <p:sp>
        <p:nvSpPr>
          <p:cNvPr id="27651" name="Rectangle 3">
            <a:extLst>
              <a:ext uri="{FF2B5EF4-FFF2-40B4-BE49-F238E27FC236}">
                <a16:creationId xmlns:a16="http://schemas.microsoft.com/office/drawing/2014/main" id="{F278C9E6-2A75-4B96-89D6-3A2DA641272E}"/>
              </a:ext>
            </a:extLst>
          </p:cNvPr>
          <p:cNvSpPr>
            <a:spLocks noGrp="1" noChangeArrowheads="1"/>
          </p:cNvSpPr>
          <p:nvPr>
            <p:ph type="body" idx="1"/>
          </p:nvPr>
        </p:nvSpPr>
        <p:spPr>
          <a:xfrm>
            <a:off x="457200" y="1340768"/>
            <a:ext cx="8229600" cy="3916363"/>
          </a:xfrm>
        </p:spPr>
        <p:txBody>
          <a:bodyPr/>
          <a:lstStyle/>
          <a:p>
            <a:pPr eaLnBrk="1" hangingPunct="1">
              <a:lnSpc>
                <a:spcPct val="80000"/>
              </a:lnSpc>
              <a:buFontTx/>
              <a:buNone/>
            </a:pPr>
            <a:r>
              <a:rPr lang="en-GB" altLang="en-US" sz="2800" b="1" dirty="0"/>
              <a:t>Question:</a:t>
            </a:r>
          </a:p>
          <a:p>
            <a:pPr eaLnBrk="1" hangingPunct="1">
              <a:lnSpc>
                <a:spcPct val="80000"/>
              </a:lnSpc>
            </a:pPr>
            <a:r>
              <a:rPr lang="en-GB" altLang="en-US" sz="2800" dirty="0"/>
              <a:t>Suppose you have written a paraphrase from page 27 of the following book:</a:t>
            </a:r>
          </a:p>
          <a:p>
            <a:pPr eaLnBrk="1" hangingPunct="1">
              <a:lnSpc>
                <a:spcPct val="80000"/>
              </a:lnSpc>
              <a:buFontTx/>
              <a:buNone/>
            </a:pPr>
            <a:r>
              <a:rPr lang="en-GB" altLang="en-US" sz="2800" b="1" dirty="0">
                <a:solidFill>
                  <a:srgbClr val="00B0F0"/>
                </a:solidFill>
              </a:rPr>
              <a:t>Smith, J. (2008) </a:t>
            </a:r>
            <a:r>
              <a:rPr lang="en-GB" altLang="en-US" sz="2800" b="1" i="1" dirty="0">
                <a:solidFill>
                  <a:srgbClr val="00B0F0"/>
                </a:solidFill>
              </a:rPr>
              <a:t>Academic Writing Can Be Fun. </a:t>
            </a:r>
            <a:r>
              <a:rPr lang="en-GB" altLang="en-US" sz="2800" b="1" dirty="0">
                <a:solidFill>
                  <a:srgbClr val="00B0F0"/>
                </a:solidFill>
              </a:rPr>
              <a:t>Cambridge: Cambridge University Press.</a:t>
            </a:r>
          </a:p>
          <a:p>
            <a:pPr eaLnBrk="1" hangingPunct="1">
              <a:lnSpc>
                <a:spcPct val="80000"/>
              </a:lnSpc>
              <a:buFontTx/>
              <a:buNone/>
            </a:pPr>
            <a:endParaRPr lang="en-GB" altLang="en-US" sz="2800" dirty="0"/>
          </a:p>
          <a:p>
            <a:pPr eaLnBrk="1" hangingPunct="1">
              <a:lnSpc>
                <a:spcPct val="80000"/>
              </a:lnSpc>
            </a:pPr>
            <a:r>
              <a:rPr lang="en-GB" altLang="en-US" sz="2800" dirty="0"/>
              <a:t>How do you provide the in-text reference?</a:t>
            </a:r>
          </a:p>
          <a:p>
            <a:pPr eaLnBrk="1" hangingPunct="1">
              <a:buFontTx/>
              <a:buNone/>
            </a:pPr>
            <a:r>
              <a:rPr lang="en-GB" altLang="en-US" sz="2800" b="1" dirty="0"/>
              <a:t>Answer:</a:t>
            </a:r>
          </a:p>
          <a:p>
            <a:pPr eaLnBrk="1" hangingPunct="1"/>
            <a:r>
              <a:rPr lang="en-GB" altLang="en-US" sz="2800" dirty="0"/>
              <a:t>(Smith, 2008, p.27) </a:t>
            </a:r>
            <a:r>
              <a:rPr lang="en-GB" altLang="en-US" sz="2800" i="1" dirty="0">
                <a:solidFill>
                  <a:srgbClr val="FF0000"/>
                </a:solidFill>
              </a:rPr>
              <a:t>OR</a:t>
            </a:r>
          </a:p>
          <a:p>
            <a:pPr eaLnBrk="1" hangingPunct="1"/>
            <a:r>
              <a:rPr lang="en-GB" altLang="en-US" sz="2800" dirty="0"/>
              <a:t>According to Smith (2008, p.27)…</a:t>
            </a:r>
            <a:endParaRPr lang="en-GB" altLang="en-US" sz="2800" i="1" dirty="0">
              <a:solidFill>
                <a:srgbClr val="FF0000"/>
              </a:solidFill>
            </a:endParaRPr>
          </a:p>
          <a:p>
            <a:pPr eaLnBrk="1" hangingPunct="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7651">
                                            <p:txEl>
                                              <p:pRg st="5" end="5"/>
                                            </p:txEl>
                                          </p:spTgt>
                                        </p:tgtEl>
                                        <p:attrNameLst>
                                          <p:attrName>style.visibility</p:attrName>
                                        </p:attrNameLst>
                                      </p:cBhvr>
                                      <p:to>
                                        <p:strVal val="visible"/>
                                      </p:to>
                                    </p:set>
                                    <p:anim calcmode="lin" valueType="num">
                                      <p:cBhvr additive="base">
                                        <p:cTn id="7" dur="500" fill="hold"/>
                                        <p:tgtEl>
                                          <p:spTgt spid="2765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1">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7651">
                                            <p:txEl>
                                              <p:pRg st="7" end="7"/>
                                            </p:txEl>
                                          </p:spTgt>
                                        </p:tgtEl>
                                        <p:attrNameLst>
                                          <p:attrName>style.visibility</p:attrName>
                                        </p:attrNameLst>
                                      </p:cBhvr>
                                      <p:to>
                                        <p:strVal val="visible"/>
                                      </p:to>
                                    </p:set>
                                    <p:anim calcmode="lin" valueType="num">
                                      <p:cBhvr additive="base">
                                        <p:cTn id="11" dur="500" fill="hold"/>
                                        <p:tgtEl>
                                          <p:spTgt spid="27651">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7651">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7651">
                                            <p:txEl>
                                              <p:pRg st="6" end="6"/>
                                            </p:txEl>
                                          </p:spTgt>
                                        </p:tgtEl>
                                        <p:attrNameLst>
                                          <p:attrName>style.visibility</p:attrName>
                                        </p:attrNameLst>
                                      </p:cBhvr>
                                      <p:to>
                                        <p:strVal val="visible"/>
                                      </p:to>
                                    </p:set>
                                    <p:anim calcmode="lin" valueType="num">
                                      <p:cBhvr additive="base">
                                        <p:cTn id="15" dur="500" fill="hold"/>
                                        <p:tgtEl>
                                          <p:spTgt spid="27651">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765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1B61153-C17A-41A0-B701-5F857C49AF1B}"/>
              </a:ext>
            </a:extLst>
          </p:cNvPr>
          <p:cNvSpPr>
            <a:spLocks noGrp="1" noChangeArrowheads="1"/>
          </p:cNvSpPr>
          <p:nvPr>
            <p:ph type="title"/>
          </p:nvPr>
        </p:nvSpPr>
        <p:spPr/>
        <p:txBody>
          <a:bodyPr/>
          <a:lstStyle/>
          <a:p>
            <a:pPr eaLnBrk="1" hangingPunct="1"/>
            <a:r>
              <a:rPr lang="en-GB" altLang="en-US" b="1" dirty="0"/>
              <a:t>Referencing</a:t>
            </a:r>
          </a:p>
        </p:txBody>
      </p:sp>
      <p:sp>
        <p:nvSpPr>
          <p:cNvPr id="29699" name="Rectangle 3">
            <a:extLst>
              <a:ext uri="{FF2B5EF4-FFF2-40B4-BE49-F238E27FC236}">
                <a16:creationId xmlns:a16="http://schemas.microsoft.com/office/drawing/2014/main" id="{DE78D7A7-028D-494B-B282-3A927740C829}"/>
              </a:ext>
            </a:extLst>
          </p:cNvPr>
          <p:cNvSpPr>
            <a:spLocks noGrp="1" noChangeArrowheads="1"/>
          </p:cNvSpPr>
          <p:nvPr>
            <p:ph type="body" idx="1"/>
          </p:nvPr>
        </p:nvSpPr>
        <p:spPr>
          <a:xfrm>
            <a:off x="468313" y="1268413"/>
            <a:ext cx="8424862" cy="5040312"/>
          </a:xfrm>
        </p:spPr>
        <p:txBody>
          <a:bodyPr/>
          <a:lstStyle/>
          <a:p>
            <a:pPr eaLnBrk="1" hangingPunct="1">
              <a:lnSpc>
                <a:spcPct val="90000"/>
              </a:lnSpc>
              <a:buFontTx/>
              <a:buNone/>
            </a:pPr>
            <a:r>
              <a:rPr lang="en-GB" altLang="en-US" sz="2800" b="1" dirty="0"/>
              <a:t>Question:</a:t>
            </a:r>
          </a:p>
          <a:p>
            <a:pPr eaLnBrk="1" hangingPunct="1">
              <a:lnSpc>
                <a:spcPct val="90000"/>
              </a:lnSpc>
            </a:pPr>
            <a:r>
              <a:rPr lang="en-GB" altLang="en-US" sz="2800" dirty="0"/>
              <a:t>Suppose you have written a paraphrase from the following book:</a:t>
            </a:r>
          </a:p>
          <a:p>
            <a:pPr eaLnBrk="1" hangingPunct="1">
              <a:lnSpc>
                <a:spcPct val="90000"/>
              </a:lnSpc>
              <a:buFontTx/>
              <a:buNone/>
            </a:pPr>
            <a:r>
              <a:rPr lang="en-GB" altLang="en-US" sz="2400" b="1" dirty="0">
                <a:solidFill>
                  <a:srgbClr val="00B0F0"/>
                </a:solidFill>
              </a:rPr>
              <a:t>Baker, E., Barrett, M. &amp; Roberts, L. (2002) </a:t>
            </a:r>
            <a:r>
              <a:rPr lang="en-GB" altLang="en-US" sz="2400" b="1" i="1" dirty="0">
                <a:solidFill>
                  <a:srgbClr val="00B0F0"/>
                </a:solidFill>
              </a:rPr>
              <a:t>Working Communication.</a:t>
            </a:r>
            <a:r>
              <a:rPr lang="en-GB" altLang="en-US" sz="2400" b="1" dirty="0">
                <a:solidFill>
                  <a:srgbClr val="00B0F0"/>
                </a:solidFill>
              </a:rPr>
              <a:t> Milton: John Wiley and Sons.</a:t>
            </a:r>
          </a:p>
          <a:p>
            <a:pPr eaLnBrk="1" hangingPunct="1">
              <a:lnSpc>
                <a:spcPct val="90000"/>
              </a:lnSpc>
            </a:pPr>
            <a:r>
              <a:rPr lang="en-GB" altLang="en-US" sz="2800" dirty="0"/>
              <a:t>How do you provide the in-text reference?</a:t>
            </a:r>
          </a:p>
          <a:p>
            <a:pPr eaLnBrk="1" hangingPunct="1">
              <a:lnSpc>
                <a:spcPct val="90000"/>
              </a:lnSpc>
            </a:pPr>
            <a:endParaRPr lang="en-GB" altLang="en-US" sz="1100" dirty="0"/>
          </a:p>
          <a:p>
            <a:pPr eaLnBrk="1" hangingPunct="1">
              <a:buFontTx/>
              <a:buNone/>
            </a:pPr>
            <a:r>
              <a:rPr lang="en-GB" altLang="en-US" sz="2800" b="1" dirty="0"/>
              <a:t>Answer:</a:t>
            </a:r>
          </a:p>
          <a:p>
            <a:pPr eaLnBrk="1" hangingPunct="1"/>
            <a:r>
              <a:rPr lang="en-GB" altLang="en-US" sz="2800" dirty="0"/>
              <a:t>(Baker, Barrett and Roberts, 2002) </a:t>
            </a:r>
            <a:r>
              <a:rPr lang="en-GB" altLang="en-US" sz="2000" i="1" dirty="0">
                <a:solidFill>
                  <a:srgbClr val="FF0000"/>
                </a:solidFill>
              </a:rPr>
              <a:t>indirect </a:t>
            </a:r>
          </a:p>
          <a:p>
            <a:pPr eaLnBrk="1" hangingPunct="1"/>
            <a:r>
              <a:rPr lang="en-GB" altLang="en-US" sz="2800" dirty="0"/>
              <a:t>Baker, Barrett and Roberts (2002) discuss…. </a:t>
            </a:r>
            <a:r>
              <a:rPr lang="en-GB" altLang="en-US" sz="2000" i="1" dirty="0">
                <a:solidFill>
                  <a:srgbClr val="FF0000"/>
                </a:solidFill>
              </a:rPr>
              <a:t>direct</a:t>
            </a:r>
          </a:p>
          <a:p>
            <a:pPr eaLnBrk="1" hangingPunct="1"/>
            <a:endParaRPr lang="en-GB" altLang="en-US" sz="2800" dirty="0"/>
          </a:p>
          <a:p>
            <a:pPr eaLnBrk="1" hangingPunct="1">
              <a:lnSpc>
                <a:spcPct val="90000"/>
              </a:lnSpc>
            </a:pPr>
            <a:endParaRPr lang="en-GB" altLang="en-US" sz="2800" dirty="0"/>
          </a:p>
          <a:p>
            <a:pPr eaLnBrk="1" hangingPunct="1">
              <a:lnSpc>
                <a:spcPct val="90000"/>
              </a:lnSpc>
            </a:pPr>
            <a:endParaRPr lang="en-GB" altLang="en-US" sz="2800" dirty="0"/>
          </a:p>
          <a:p>
            <a:pPr eaLnBrk="1" hangingPunct="1">
              <a:lnSpc>
                <a:spcPct val="90000"/>
              </a:lnSpc>
              <a:buFontTx/>
              <a:buNone/>
            </a:pPr>
            <a:endParaRPr lang="en-GB" altLang="en-US" sz="2800" dirty="0"/>
          </a:p>
          <a:p>
            <a:pPr eaLnBrk="1" hangingPunct="1">
              <a:lnSpc>
                <a:spcPct val="90000"/>
              </a:lnSpc>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5" end="5"/>
                                            </p:txEl>
                                          </p:spTgt>
                                        </p:tgtEl>
                                        <p:attrNameLst>
                                          <p:attrName>style.visibility</p:attrName>
                                        </p:attrNameLst>
                                      </p:cBhvr>
                                      <p:to>
                                        <p:strVal val="visible"/>
                                      </p:to>
                                    </p:set>
                                    <p:anim calcmode="lin" valueType="num">
                                      <p:cBhvr additive="base">
                                        <p:cTn id="7" dur="500" fill="hold"/>
                                        <p:tgtEl>
                                          <p:spTgt spid="29699">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9699">
                                            <p:txEl>
                                              <p:pRg st="6" end="6"/>
                                            </p:txEl>
                                          </p:spTgt>
                                        </p:tgtEl>
                                        <p:attrNameLst>
                                          <p:attrName>style.visibility</p:attrName>
                                        </p:attrNameLst>
                                      </p:cBhvr>
                                      <p:to>
                                        <p:strVal val="visible"/>
                                      </p:to>
                                    </p:set>
                                    <p:anim calcmode="lin" valueType="num">
                                      <p:cBhvr additive="base">
                                        <p:cTn id="13" dur="500" fill="hold"/>
                                        <p:tgtEl>
                                          <p:spTgt spid="29699">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6" end="6"/>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9699">
                                            <p:txEl>
                                              <p:pRg st="7" end="7"/>
                                            </p:txEl>
                                          </p:spTgt>
                                        </p:tgtEl>
                                        <p:attrNameLst>
                                          <p:attrName>style.visibility</p:attrName>
                                        </p:attrNameLst>
                                      </p:cBhvr>
                                      <p:to>
                                        <p:strVal val="visible"/>
                                      </p:to>
                                    </p:set>
                                    <p:anim calcmode="lin" valueType="num">
                                      <p:cBhvr additive="base">
                                        <p:cTn id="17" dur="500" fill="hold"/>
                                        <p:tgtEl>
                                          <p:spTgt spid="29699">
                                            <p:txEl>
                                              <p:pRg st="7" end="7"/>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969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48C10DF-58F4-45A4-8759-2B24A5C0431E}"/>
              </a:ext>
            </a:extLst>
          </p:cNvPr>
          <p:cNvSpPr>
            <a:spLocks noGrp="1" noChangeArrowheads="1"/>
          </p:cNvSpPr>
          <p:nvPr>
            <p:ph type="title"/>
          </p:nvPr>
        </p:nvSpPr>
        <p:spPr/>
        <p:txBody>
          <a:bodyPr/>
          <a:lstStyle/>
          <a:p>
            <a:pPr eaLnBrk="1" hangingPunct="1"/>
            <a:r>
              <a:rPr lang="en-GB" altLang="en-US" b="1" dirty="0"/>
              <a:t>Referencing</a:t>
            </a:r>
          </a:p>
        </p:txBody>
      </p:sp>
      <p:sp>
        <p:nvSpPr>
          <p:cNvPr id="19459" name="Rectangle 3">
            <a:extLst>
              <a:ext uri="{FF2B5EF4-FFF2-40B4-BE49-F238E27FC236}">
                <a16:creationId xmlns:a16="http://schemas.microsoft.com/office/drawing/2014/main" id="{27EFA0D2-430D-43AB-962D-DC79C94C48F0}"/>
              </a:ext>
            </a:extLst>
          </p:cNvPr>
          <p:cNvSpPr>
            <a:spLocks noGrp="1" noChangeArrowheads="1"/>
          </p:cNvSpPr>
          <p:nvPr>
            <p:ph type="body" idx="1"/>
          </p:nvPr>
        </p:nvSpPr>
        <p:spPr>
          <a:xfrm>
            <a:off x="457200" y="1340768"/>
            <a:ext cx="8435280" cy="3916363"/>
          </a:xfrm>
        </p:spPr>
        <p:txBody>
          <a:bodyPr/>
          <a:lstStyle/>
          <a:p>
            <a:pPr eaLnBrk="1" hangingPunct="1">
              <a:lnSpc>
                <a:spcPct val="90000"/>
              </a:lnSpc>
              <a:buFontTx/>
              <a:buNone/>
            </a:pPr>
            <a:r>
              <a:rPr lang="en-GB" altLang="en-US" sz="2800" b="1" dirty="0"/>
              <a:t>Question:</a:t>
            </a:r>
          </a:p>
          <a:p>
            <a:pPr eaLnBrk="1" hangingPunct="1">
              <a:lnSpc>
                <a:spcPct val="90000"/>
              </a:lnSpc>
            </a:pPr>
            <a:r>
              <a:rPr lang="en-GB" altLang="en-US" sz="2800" dirty="0"/>
              <a:t>Suppose you have written a paraphrase from the following journal article:</a:t>
            </a:r>
          </a:p>
          <a:p>
            <a:pPr eaLnBrk="1" hangingPunct="1">
              <a:lnSpc>
                <a:spcPct val="90000"/>
              </a:lnSpc>
              <a:buFontTx/>
              <a:buNone/>
            </a:pPr>
            <a:r>
              <a:rPr lang="en-GB" altLang="en-US" sz="2000" b="1" dirty="0">
                <a:solidFill>
                  <a:srgbClr val="00B0F0"/>
                </a:solidFill>
              </a:rPr>
              <a:t>Jones, M. (2006) ‘The Effects of Globalisation on the Chinese Economy’, </a:t>
            </a:r>
            <a:r>
              <a:rPr lang="en-GB" altLang="en-US" sz="2000" b="1" i="1" dirty="0">
                <a:solidFill>
                  <a:srgbClr val="00B0F0"/>
                </a:solidFill>
              </a:rPr>
              <a:t>The Economist</a:t>
            </a:r>
            <a:r>
              <a:rPr lang="en-GB" altLang="en-US" sz="2000" b="1" dirty="0">
                <a:solidFill>
                  <a:srgbClr val="00B0F0"/>
                </a:solidFill>
              </a:rPr>
              <a:t>, vol. 23, no.2, pp. 108-125.</a:t>
            </a:r>
          </a:p>
          <a:p>
            <a:pPr eaLnBrk="1" hangingPunct="1">
              <a:lnSpc>
                <a:spcPct val="90000"/>
              </a:lnSpc>
            </a:pPr>
            <a:r>
              <a:rPr lang="en-GB" altLang="en-US" sz="2800" dirty="0"/>
              <a:t>How do you provide the in-text reference?</a:t>
            </a:r>
          </a:p>
          <a:p>
            <a:pPr eaLnBrk="1" hangingPunct="1">
              <a:buFontTx/>
              <a:buNone/>
            </a:pPr>
            <a:r>
              <a:rPr lang="en-GB" altLang="en-US" sz="2800" b="1" dirty="0"/>
              <a:t>Answer:</a:t>
            </a:r>
          </a:p>
          <a:p>
            <a:pPr eaLnBrk="1" hangingPunct="1"/>
            <a:r>
              <a:rPr lang="en-GB" altLang="en-US" sz="2800" dirty="0"/>
              <a:t>(Jones, 2006)</a:t>
            </a:r>
          </a:p>
          <a:p>
            <a:pPr eaLnBrk="1" hangingPunct="1">
              <a:lnSpc>
                <a:spcPct val="90000"/>
              </a:lnSpc>
            </a:pPr>
            <a:r>
              <a:rPr lang="en-GB" altLang="en-US" sz="2800" dirty="0"/>
              <a:t>According to Jones (2006) …</a:t>
            </a:r>
          </a:p>
          <a:p>
            <a:pPr eaLnBrk="1" hangingPunct="1">
              <a:lnSpc>
                <a:spcPct val="90000"/>
              </a:lnSpc>
              <a:buFontTx/>
              <a:buNone/>
            </a:pPr>
            <a:endParaRPr lang="en-GB" altLang="en-US" sz="2800" dirty="0"/>
          </a:p>
          <a:p>
            <a:pPr eaLnBrk="1" hangingPunct="1">
              <a:lnSpc>
                <a:spcPct val="90000"/>
              </a:lnSpc>
            </a:pPr>
            <a:endParaRPr lang="en-GB" altLang="en-US" sz="2800" dirty="0"/>
          </a:p>
          <a:p>
            <a:pPr eaLnBrk="1" hangingPunct="1">
              <a:lnSpc>
                <a:spcPct val="90000"/>
              </a:lnSpc>
              <a:buFontTx/>
              <a:buNone/>
            </a:pPr>
            <a:endParaRPr lang="en-GB" altLang="en-US" sz="2800" dirty="0"/>
          </a:p>
          <a:p>
            <a:pPr eaLnBrk="1" hangingPunct="1">
              <a:lnSpc>
                <a:spcPct val="90000"/>
              </a:lnSpc>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ACF71E21-8C75-44B0-A23C-751088DB3429}"/>
              </a:ext>
            </a:extLst>
          </p:cNvPr>
          <p:cNvSpPr>
            <a:spLocks noGrp="1" noChangeArrowheads="1"/>
          </p:cNvSpPr>
          <p:nvPr>
            <p:ph type="title"/>
          </p:nvPr>
        </p:nvSpPr>
        <p:spPr/>
        <p:txBody>
          <a:bodyPr/>
          <a:lstStyle/>
          <a:p>
            <a:pPr eaLnBrk="1" hangingPunct="1"/>
            <a:r>
              <a:rPr lang="en-GB" altLang="en-US" b="1" dirty="0"/>
              <a:t>Referencing</a:t>
            </a:r>
          </a:p>
        </p:txBody>
      </p:sp>
      <p:sp>
        <p:nvSpPr>
          <p:cNvPr id="35843" name="Rectangle 3">
            <a:extLst>
              <a:ext uri="{FF2B5EF4-FFF2-40B4-BE49-F238E27FC236}">
                <a16:creationId xmlns:a16="http://schemas.microsoft.com/office/drawing/2014/main" id="{F7BF67FB-5648-47DE-9C4E-30D5DC2BA0A7}"/>
              </a:ext>
            </a:extLst>
          </p:cNvPr>
          <p:cNvSpPr>
            <a:spLocks noGrp="1" noChangeArrowheads="1"/>
          </p:cNvSpPr>
          <p:nvPr>
            <p:ph type="body" idx="1"/>
          </p:nvPr>
        </p:nvSpPr>
        <p:spPr>
          <a:xfrm>
            <a:off x="457200" y="1196752"/>
            <a:ext cx="8229600" cy="3916363"/>
          </a:xfrm>
        </p:spPr>
        <p:txBody>
          <a:bodyPr/>
          <a:lstStyle/>
          <a:p>
            <a:pPr eaLnBrk="1" hangingPunct="1">
              <a:buFontTx/>
              <a:buNone/>
            </a:pPr>
            <a:r>
              <a:rPr lang="en-GB" altLang="en-US" sz="2800" b="1" dirty="0"/>
              <a:t>Question:</a:t>
            </a:r>
          </a:p>
          <a:p>
            <a:pPr eaLnBrk="1" hangingPunct="1"/>
            <a:r>
              <a:rPr lang="en-GB" altLang="en-US" sz="2800" dirty="0"/>
              <a:t>Suppose you have written a paraphrase from the following newspaper article:</a:t>
            </a:r>
          </a:p>
          <a:p>
            <a:pPr eaLnBrk="1" hangingPunct="1">
              <a:buFontTx/>
              <a:buNone/>
            </a:pPr>
            <a:r>
              <a:rPr lang="en-GB" altLang="en-US" sz="2800" b="1" dirty="0">
                <a:solidFill>
                  <a:srgbClr val="00B0F0"/>
                </a:solidFill>
              </a:rPr>
              <a:t>Simpson, C. (2009) ‘The Crunch’, </a:t>
            </a:r>
            <a:r>
              <a:rPr lang="en-GB" altLang="en-US" sz="2800" b="1" i="1" dirty="0">
                <a:solidFill>
                  <a:srgbClr val="00B0F0"/>
                </a:solidFill>
              </a:rPr>
              <a:t>The Financial Times</a:t>
            </a:r>
            <a:r>
              <a:rPr lang="en-GB" altLang="en-US" sz="2800" b="1" dirty="0">
                <a:solidFill>
                  <a:srgbClr val="00B0F0"/>
                </a:solidFill>
              </a:rPr>
              <a:t>, 18 February.</a:t>
            </a:r>
          </a:p>
          <a:p>
            <a:pPr eaLnBrk="1" hangingPunct="1">
              <a:buFontTx/>
              <a:buNone/>
            </a:pPr>
            <a:r>
              <a:rPr lang="en-GB" altLang="en-US" sz="2800" dirty="0"/>
              <a:t>How do you provide the in-text reference?</a:t>
            </a:r>
          </a:p>
          <a:p>
            <a:pPr eaLnBrk="1" hangingPunct="1">
              <a:buFontTx/>
              <a:buNone/>
            </a:pPr>
            <a:r>
              <a:rPr lang="en-GB" altLang="en-US" sz="2800" b="1" dirty="0"/>
              <a:t>Answer:</a:t>
            </a:r>
          </a:p>
          <a:p>
            <a:pPr eaLnBrk="1" hangingPunct="1"/>
            <a:r>
              <a:rPr lang="en-GB" altLang="en-US" sz="2800" dirty="0"/>
              <a:t>(Simpson, 2009)</a:t>
            </a:r>
          </a:p>
          <a:p>
            <a:pPr eaLnBrk="1" hangingPunct="1"/>
            <a:r>
              <a:rPr lang="en-GB" altLang="en-US" sz="2800" dirty="0"/>
              <a:t>In his recent article, Simpson (2009) says that….</a:t>
            </a:r>
          </a:p>
          <a:p>
            <a:pPr eaLnBrk="1" hangingPunct="1"/>
            <a:endParaRPr lang="en-GB" altLang="en-US" sz="2800" dirty="0"/>
          </a:p>
          <a:p>
            <a:pPr eaLnBrk="1" hangingPunct="1"/>
            <a:endParaRPr lang="en-GB" altLang="en-US" sz="2800" dirty="0"/>
          </a:p>
          <a:p>
            <a:pPr eaLnBrk="1" hangingPunct="1">
              <a:buFontTx/>
              <a:buNone/>
            </a:pPr>
            <a:endParaRPr lang="en-GB" altLang="en-US" sz="2800" dirty="0"/>
          </a:p>
          <a:p>
            <a:pPr eaLnBrk="1" hangingPunct="1">
              <a:buFontTx/>
              <a:buNone/>
            </a:pPr>
            <a:endParaRPr lang="en-GB" altLang="en-US" sz="2800" dirty="0"/>
          </a:p>
          <a:p>
            <a:pPr eaLnBrk="1" hangingPunct="1"/>
            <a:endParaRPr lang="en-GB" altLang="en-US" sz="2800" dirty="0"/>
          </a:p>
          <a:p>
            <a:pPr eaLnBrk="1" hangingPunct="1">
              <a:buFontTx/>
              <a:buNone/>
            </a:pPr>
            <a:endParaRPr lang="en-GB" altLang="en-US" sz="2800" dirty="0"/>
          </a:p>
          <a:p>
            <a:pPr eaLnBrk="1" hangingPunct="1">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5843">
                                            <p:txEl>
                                              <p:pRg st="4" end="4"/>
                                            </p:txEl>
                                          </p:spTgt>
                                        </p:tgtEl>
                                        <p:attrNameLst>
                                          <p:attrName>style.visibility</p:attrName>
                                        </p:attrNameLst>
                                      </p:cBhvr>
                                      <p:to>
                                        <p:strVal val="visible"/>
                                      </p:to>
                                    </p:set>
                                    <p:anim calcmode="lin" valueType="num">
                                      <p:cBhvr additive="base">
                                        <p:cTn id="7" dur="500" fill="hold"/>
                                        <p:tgtEl>
                                          <p:spTgt spid="3584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584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5843">
                                            <p:txEl>
                                              <p:pRg st="6" end="6"/>
                                            </p:txEl>
                                          </p:spTgt>
                                        </p:tgtEl>
                                        <p:attrNameLst>
                                          <p:attrName>style.visibility</p:attrName>
                                        </p:attrNameLst>
                                      </p:cBhvr>
                                      <p:to>
                                        <p:strVal val="visible"/>
                                      </p:to>
                                    </p:set>
                                    <p:anim calcmode="lin" valueType="num">
                                      <p:cBhvr additive="base">
                                        <p:cTn id="11" dur="500" fill="hold"/>
                                        <p:tgtEl>
                                          <p:spTgt spid="3584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5843">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5843">
                                            <p:txEl>
                                              <p:pRg st="5" end="5"/>
                                            </p:txEl>
                                          </p:spTgt>
                                        </p:tgtEl>
                                        <p:attrNameLst>
                                          <p:attrName>style.visibility</p:attrName>
                                        </p:attrNameLst>
                                      </p:cBhvr>
                                      <p:to>
                                        <p:strVal val="visible"/>
                                      </p:to>
                                    </p:set>
                                    <p:anim calcmode="lin" valueType="num">
                                      <p:cBhvr additive="base">
                                        <p:cTn id="15" dur="500" fill="hold"/>
                                        <p:tgtEl>
                                          <p:spTgt spid="3584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584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07C757B-E1A3-4077-B01C-C919D570678C}"/>
              </a:ext>
            </a:extLst>
          </p:cNvPr>
          <p:cNvSpPr>
            <a:spLocks noGrp="1" noChangeArrowheads="1"/>
          </p:cNvSpPr>
          <p:nvPr>
            <p:ph type="title"/>
          </p:nvPr>
        </p:nvSpPr>
        <p:spPr/>
        <p:txBody>
          <a:bodyPr/>
          <a:lstStyle/>
          <a:p>
            <a:pPr eaLnBrk="1" hangingPunct="1"/>
            <a:r>
              <a:rPr lang="en-GB" altLang="en-US" b="1" dirty="0"/>
              <a:t>Referencing</a:t>
            </a:r>
          </a:p>
        </p:txBody>
      </p:sp>
      <p:sp>
        <p:nvSpPr>
          <p:cNvPr id="37891" name="Rectangle 3">
            <a:extLst>
              <a:ext uri="{FF2B5EF4-FFF2-40B4-BE49-F238E27FC236}">
                <a16:creationId xmlns:a16="http://schemas.microsoft.com/office/drawing/2014/main" id="{45D3379D-1D1A-4EB9-9F5C-6F9A7810D91F}"/>
              </a:ext>
            </a:extLst>
          </p:cNvPr>
          <p:cNvSpPr>
            <a:spLocks noGrp="1" noChangeArrowheads="1"/>
          </p:cNvSpPr>
          <p:nvPr>
            <p:ph type="body" idx="1"/>
          </p:nvPr>
        </p:nvSpPr>
        <p:spPr>
          <a:xfrm>
            <a:off x="449296" y="1196752"/>
            <a:ext cx="8229600" cy="3916363"/>
          </a:xfrm>
        </p:spPr>
        <p:txBody>
          <a:bodyPr/>
          <a:lstStyle/>
          <a:p>
            <a:pPr eaLnBrk="1" hangingPunct="1">
              <a:lnSpc>
                <a:spcPct val="90000"/>
              </a:lnSpc>
              <a:buFontTx/>
              <a:buNone/>
              <a:defRPr/>
            </a:pPr>
            <a:r>
              <a:rPr lang="en-GB" altLang="en-US" sz="2400" b="1" dirty="0"/>
              <a:t>Question:</a:t>
            </a:r>
          </a:p>
          <a:p>
            <a:pPr eaLnBrk="1" hangingPunct="1">
              <a:lnSpc>
                <a:spcPct val="90000"/>
              </a:lnSpc>
              <a:defRPr/>
            </a:pPr>
            <a:r>
              <a:rPr lang="en-GB" altLang="en-US" sz="2400" dirty="0"/>
              <a:t>Suppose you have written a paraphrase from the following website:</a:t>
            </a:r>
          </a:p>
          <a:p>
            <a:pPr eaLnBrk="1" hangingPunct="1">
              <a:lnSpc>
                <a:spcPct val="90000"/>
              </a:lnSpc>
              <a:buNone/>
              <a:defRPr/>
            </a:pPr>
            <a:r>
              <a:rPr lang="en-US" sz="2000" b="1" dirty="0">
                <a:solidFill>
                  <a:srgbClr val="00B0F0"/>
                </a:solidFill>
              </a:rPr>
              <a:t>Mindtools (2019) ‘What Is Time Management?’ </a:t>
            </a:r>
          </a:p>
          <a:p>
            <a:pPr eaLnBrk="1" hangingPunct="1">
              <a:lnSpc>
                <a:spcPct val="90000"/>
              </a:lnSpc>
              <a:buNone/>
              <a:defRPr/>
            </a:pPr>
            <a:r>
              <a:rPr lang="en-GB" sz="2000" b="1" dirty="0">
                <a:hlinkClick r:id="rId3"/>
              </a:rPr>
              <a:t>https://www.mindtools.com/pages/article/newHTE_00.htm</a:t>
            </a:r>
            <a:endParaRPr lang="en-GB" sz="2000" b="1" dirty="0"/>
          </a:p>
          <a:p>
            <a:pPr eaLnBrk="1" hangingPunct="1">
              <a:lnSpc>
                <a:spcPct val="90000"/>
              </a:lnSpc>
              <a:buFontTx/>
              <a:buNone/>
              <a:defRPr/>
            </a:pPr>
            <a:r>
              <a:rPr lang="en-GB" altLang="en-US" sz="2000" b="1" dirty="0">
                <a:solidFill>
                  <a:srgbClr val="00B0F0"/>
                </a:solidFill>
              </a:rPr>
              <a:t>[accessed 26</a:t>
            </a:r>
            <a:r>
              <a:rPr lang="en-GB" altLang="en-US" sz="2000" b="1" baseline="30000" dirty="0">
                <a:solidFill>
                  <a:srgbClr val="00B0F0"/>
                </a:solidFill>
              </a:rPr>
              <a:t>th</a:t>
            </a:r>
            <a:r>
              <a:rPr lang="en-GB" altLang="en-US" sz="2000" b="1" dirty="0">
                <a:solidFill>
                  <a:srgbClr val="00B0F0"/>
                </a:solidFill>
              </a:rPr>
              <a:t> June 2023]</a:t>
            </a:r>
          </a:p>
          <a:p>
            <a:pPr eaLnBrk="1" hangingPunct="1">
              <a:lnSpc>
                <a:spcPct val="90000"/>
              </a:lnSpc>
              <a:defRPr/>
            </a:pPr>
            <a:r>
              <a:rPr lang="en-GB" altLang="en-US" sz="2800" dirty="0"/>
              <a:t>How do you provide the in-text reference?</a:t>
            </a:r>
          </a:p>
          <a:p>
            <a:pPr marL="0" indent="0" eaLnBrk="1" hangingPunct="1">
              <a:lnSpc>
                <a:spcPct val="90000"/>
              </a:lnSpc>
              <a:buFont typeface="Wingdings" panose="05000000000000000000" pitchFamily="2" charset="2"/>
              <a:buNone/>
              <a:defRPr/>
            </a:pPr>
            <a:endParaRPr lang="en-GB" altLang="en-US" sz="2800" dirty="0"/>
          </a:p>
          <a:p>
            <a:pPr marL="0" indent="0" eaLnBrk="1" hangingPunct="1">
              <a:lnSpc>
                <a:spcPct val="90000"/>
              </a:lnSpc>
              <a:buFont typeface="Wingdings" panose="05000000000000000000" pitchFamily="2" charset="2"/>
              <a:buNone/>
              <a:defRPr/>
            </a:pPr>
            <a:r>
              <a:rPr lang="en-GB" altLang="en-US" sz="2400" b="1" dirty="0"/>
              <a:t>Answer:</a:t>
            </a:r>
          </a:p>
          <a:p>
            <a:pPr eaLnBrk="1" hangingPunct="1">
              <a:lnSpc>
                <a:spcPct val="90000"/>
              </a:lnSpc>
              <a:defRPr/>
            </a:pPr>
            <a:r>
              <a:rPr lang="en-GB" altLang="en-US" sz="2400" dirty="0"/>
              <a:t>(Mindtools, 2019)</a:t>
            </a:r>
          </a:p>
          <a:p>
            <a:pPr eaLnBrk="1" hangingPunct="1">
              <a:lnSpc>
                <a:spcPct val="90000"/>
              </a:lnSpc>
              <a:defRPr/>
            </a:pPr>
            <a:r>
              <a:rPr lang="en-GB" altLang="en-US" sz="2400" dirty="0"/>
              <a:t>According to Mindtools (2019)….</a:t>
            </a:r>
          </a:p>
          <a:p>
            <a:pPr eaLnBrk="1" hangingPunct="1">
              <a:lnSpc>
                <a:spcPct val="90000"/>
              </a:lnSpc>
              <a:defRPr/>
            </a:pPr>
            <a:endParaRPr lang="en-GB" altLang="en-US" sz="2800" dirty="0"/>
          </a:p>
          <a:p>
            <a:pPr eaLnBrk="1" hangingPunct="1">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7891">
                                            <p:txEl>
                                              <p:pRg st="8" end="8"/>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789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5F74CF4-83D6-4A9F-8EEF-F9C1CC0E0AF7}"/>
              </a:ext>
            </a:extLst>
          </p:cNvPr>
          <p:cNvSpPr>
            <a:spLocks noGrp="1" noChangeArrowheads="1"/>
          </p:cNvSpPr>
          <p:nvPr>
            <p:ph type="title"/>
          </p:nvPr>
        </p:nvSpPr>
        <p:spPr/>
        <p:txBody>
          <a:bodyPr/>
          <a:lstStyle/>
          <a:p>
            <a:pPr eaLnBrk="1" hangingPunct="1"/>
            <a:r>
              <a:rPr lang="en-GB" altLang="en-US" b="1" dirty="0"/>
              <a:t>Referencing</a:t>
            </a:r>
          </a:p>
        </p:txBody>
      </p:sp>
      <p:sp>
        <p:nvSpPr>
          <p:cNvPr id="39939" name="Rectangle 3">
            <a:extLst>
              <a:ext uri="{FF2B5EF4-FFF2-40B4-BE49-F238E27FC236}">
                <a16:creationId xmlns:a16="http://schemas.microsoft.com/office/drawing/2014/main" id="{B41F41D1-92AB-4A64-93EB-218A183B3775}"/>
              </a:ext>
            </a:extLst>
          </p:cNvPr>
          <p:cNvSpPr>
            <a:spLocks noGrp="1" noChangeArrowheads="1"/>
          </p:cNvSpPr>
          <p:nvPr>
            <p:ph type="body" idx="1"/>
          </p:nvPr>
        </p:nvSpPr>
        <p:spPr>
          <a:xfrm>
            <a:off x="431543" y="1417638"/>
            <a:ext cx="8229600" cy="3916363"/>
          </a:xfrm>
        </p:spPr>
        <p:txBody>
          <a:bodyPr/>
          <a:lstStyle/>
          <a:p>
            <a:pPr eaLnBrk="1" hangingPunct="1">
              <a:buFontTx/>
              <a:buNone/>
            </a:pPr>
            <a:r>
              <a:rPr lang="en-GB" altLang="en-US" sz="2800" b="1" dirty="0"/>
              <a:t>Question:</a:t>
            </a:r>
          </a:p>
          <a:p>
            <a:pPr eaLnBrk="1" hangingPunct="1"/>
            <a:r>
              <a:rPr lang="en-GB" altLang="en-US" sz="2800" dirty="0"/>
              <a:t>What do you do if the website has no date on it?</a:t>
            </a:r>
          </a:p>
          <a:p>
            <a:pPr eaLnBrk="1" hangingPunct="1">
              <a:buFontTx/>
              <a:buNone/>
            </a:pPr>
            <a:endParaRPr lang="en-GB" altLang="en-US" sz="2800" dirty="0"/>
          </a:p>
          <a:p>
            <a:pPr eaLnBrk="1" hangingPunct="1">
              <a:buFontTx/>
              <a:buNone/>
            </a:pPr>
            <a:r>
              <a:rPr lang="en-GB" altLang="en-US" sz="2800" b="1" dirty="0"/>
              <a:t>Answer:</a:t>
            </a:r>
          </a:p>
          <a:p>
            <a:pPr eaLnBrk="1" hangingPunct="1"/>
            <a:r>
              <a:rPr lang="en-GB" altLang="en-US" sz="2800" dirty="0"/>
              <a:t>Consider if you still want to use it </a:t>
            </a:r>
          </a:p>
          <a:p>
            <a:pPr eaLnBrk="1" hangingPunct="1"/>
            <a:r>
              <a:rPr lang="en-GB" altLang="en-US" sz="2800" dirty="0"/>
              <a:t>Use ‘no date’ or ‘date unknown’</a:t>
            </a:r>
          </a:p>
          <a:p>
            <a:pPr eaLnBrk="1" hangingPunct="1"/>
            <a:r>
              <a:rPr lang="en-GB" altLang="en-US" sz="2800" dirty="0"/>
              <a:t>Use n.d. (to stand for ‘no date’)</a:t>
            </a:r>
          </a:p>
          <a:p>
            <a:pPr lvl="2" eaLnBrk="1" hangingPunct="1"/>
            <a:r>
              <a:rPr lang="en-GB" altLang="en-US" sz="2800" dirty="0"/>
              <a:t>E.g. (Smith, n.d.)</a:t>
            </a:r>
          </a:p>
          <a:p>
            <a:pPr lvl="2" eaLnBrk="1" hangingPunct="1"/>
            <a:endParaRPr lang="en-GB" altLang="en-US" sz="2800"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endParaRPr lang="en-GB" altLang="en-US" dirty="0"/>
          </a:p>
          <a:p>
            <a:pPr eaLnBrk="1" hangingPunct="1">
              <a:buFontTx/>
              <a:buNone/>
            </a:pPr>
            <a:endParaRPr lang="en-GB" altLang="en-US" dirty="0"/>
          </a:p>
          <a:p>
            <a:pPr eaLnBrk="1" hangingPunct="1">
              <a:buFontTx/>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9939">
                                            <p:txEl>
                                              <p:pRg st="3" end="3"/>
                                            </p:txEl>
                                          </p:spTgt>
                                        </p:tgtEl>
                                        <p:attrNameLst>
                                          <p:attrName>style.visibility</p:attrName>
                                        </p:attrNameLst>
                                      </p:cBhvr>
                                      <p:to>
                                        <p:strVal val="visible"/>
                                      </p:to>
                                    </p:set>
                                    <p:anim calcmode="lin" valueType="num">
                                      <p:cBhvr additive="base">
                                        <p:cTn id="7" dur="500" fill="hold"/>
                                        <p:tgtEl>
                                          <p:spTgt spid="39939">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93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9939">
                                            <p:txEl>
                                              <p:pRg st="4" end="4"/>
                                            </p:txEl>
                                          </p:spTgt>
                                        </p:tgtEl>
                                        <p:attrNameLst>
                                          <p:attrName>style.visibility</p:attrName>
                                        </p:attrNameLst>
                                      </p:cBhvr>
                                      <p:to>
                                        <p:strVal val="visible"/>
                                      </p:to>
                                    </p:set>
                                    <p:anim calcmode="lin" valueType="num">
                                      <p:cBhvr additive="base">
                                        <p:cTn id="13" dur="500" fill="hold"/>
                                        <p:tgtEl>
                                          <p:spTgt spid="39939">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9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9939">
                                            <p:txEl>
                                              <p:pRg st="5" end="5"/>
                                            </p:txEl>
                                          </p:spTgt>
                                        </p:tgtEl>
                                        <p:attrNameLst>
                                          <p:attrName>style.visibility</p:attrName>
                                        </p:attrNameLst>
                                      </p:cBhvr>
                                      <p:to>
                                        <p:strVal val="visible"/>
                                      </p:to>
                                    </p:set>
                                    <p:anim calcmode="lin" valueType="num">
                                      <p:cBhvr additive="base">
                                        <p:cTn id="19" dur="500" fill="hold"/>
                                        <p:tgtEl>
                                          <p:spTgt spid="39939">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939">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9939">
                                            <p:txEl>
                                              <p:pRg st="6" end="6"/>
                                            </p:txEl>
                                          </p:spTgt>
                                        </p:tgtEl>
                                        <p:attrNameLst>
                                          <p:attrName>style.visibility</p:attrName>
                                        </p:attrNameLst>
                                      </p:cBhvr>
                                      <p:to>
                                        <p:strVal val="visible"/>
                                      </p:to>
                                    </p:set>
                                    <p:anim calcmode="lin" valueType="num">
                                      <p:cBhvr additive="base">
                                        <p:cTn id="23" dur="500" fill="hold"/>
                                        <p:tgtEl>
                                          <p:spTgt spid="39939">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9939">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9939">
                                            <p:txEl>
                                              <p:pRg st="7" end="7"/>
                                            </p:txEl>
                                          </p:spTgt>
                                        </p:tgtEl>
                                        <p:attrNameLst>
                                          <p:attrName>style.visibility</p:attrName>
                                        </p:attrNameLst>
                                      </p:cBhvr>
                                      <p:to>
                                        <p:strVal val="visible"/>
                                      </p:to>
                                    </p:set>
                                    <p:anim calcmode="lin" valueType="num">
                                      <p:cBhvr additive="base">
                                        <p:cTn id="27" dur="500" fill="hold"/>
                                        <p:tgtEl>
                                          <p:spTgt spid="39939">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993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Well done triangles decals for furniture - TenStickers">
            <a:extLst>
              <a:ext uri="{FF2B5EF4-FFF2-40B4-BE49-F238E27FC236}">
                <a16:creationId xmlns:a16="http://schemas.microsoft.com/office/drawing/2014/main" id="{BDE9F1BC-C04F-42FD-88A7-9FD239E23D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76672"/>
            <a:ext cx="8352928" cy="49189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5199</TotalTime>
  <Words>771</Words>
  <Application>Microsoft Office PowerPoint</Application>
  <PresentationFormat>On-screen Show (4:3)</PresentationFormat>
  <Paragraphs>148</Paragraphs>
  <Slides>17</Slides>
  <Notes>11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17</vt:i4>
      </vt:variant>
    </vt:vector>
  </HeadingPairs>
  <TitlesOfParts>
    <vt:vector size="25" baseType="lpstr">
      <vt:lpstr>Myriad Pro</vt:lpstr>
      <vt:lpstr>Arial</vt:lpstr>
      <vt:lpstr>Calibri</vt:lpstr>
      <vt:lpstr>Tahoma</vt:lpstr>
      <vt:lpstr>Wingdings</vt:lpstr>
      <vt:lpstr>1_20140311PresentationUWTSDTemplate</vt:lpstr>
      <vt:lpstr>20140311PresentationUWTSDTemplate</vt:lpstr>
      <vt:lpstr>2_20140311PresentationUWTSDTemplate</vt:lpstr>
      <vt:lpstr>PowerPoint Presentation</vt:lpstr>
      <vt:lpstr>Review </vt:lpstr>
      <vt:lpstr>Review </vt:lpstr>
      <vt:lpstr>Review </vt:lpstr>
      <vt:lpstr>Referencing </vt:lpstr>
      <vt:lpstr>Referencing </vt:lpstr>
      <vt:lpstr>Referencing </vt:lpstr>
      <vt:lpstr>Referencing</vt:lpstr>
      <vt:lpstr>Referencing</vt:lpstr>
      <vt:lpstr>Referencing</vt:lpstr>
      <vt:lpstr>Referencing</vt:lpstr>
      <vt:lpstr>Referencing</vt:lpstr>
      <vt:lpstr>Referencing</vt:lpstr>
      <vt:lpstr>Referencing</vt:lpstr>
      <vt:lpstr>Referencing</vt:lpstr>
      <vt:lpstr>Referencing</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Sylvia Hoffmann</cp:lastModifiedBy>
  <cp:revision>373</cp:revision>
  <dcterms:created xsi:type="dcterms:W3CDTF">2012-10-20T16:04:33Z</dcterms:created>
  <dcterms:modified xsi:type="dcterms:W3CDTF">2023-06-26T11:35:07Z</dcterms:modified>
</cp:coreProperties>
</file>