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2" r:id="rId4"/>
    <p:sldId id="258" r:id="rId5"/>
    <p:sldId id="259" r:id="rId6"/>
    <p:sldId id="260" r:id="rId7"/>
    <p:sldId id="264" r:id="rId8"/>
    <p:sldId id="261" r:id="rId9"/>
    <p:sldId id="263"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86" autoAdjust="0"/>
    <p:restoredTop sz="76868" autoAdjust="0"/>
  </p:normalViewPr>
  <p:slideViewPr>
    <p:cSldViewPr>
      <p:cViewPr varScale="1">
        <p:scale>
          <a:sx n="56" d="100"/>
          <a:sy n="56" d="100"/>
        </p:scale>
        <p:origin x="-182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94A655-CE20-45B8-B958-3E4DA5F22592}" type="datetimeFigureOut">
              <a:rPr lang="en-GB" smtClean="0"/>
              <a:t>02/12/2017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B9E65E-B618-437E-B563-DC5B1F50ED75}" type="slidenum">
              <a:rPr lang="en-GB" smtClean="0"/>
              <a:t>‹#›</a:t>
            </a:fld>
            <a:endParaRPr lang="en-GB"/>
          </a:p>
        </p:txBody>
      </p:sp>
    </p:spTree>
    <p:extLst>
      <p:ext uri="{BB962C8B-B14F-4D97-AF65-F5344CB8AC3E}">
        <p14:creationId xmlns:p14="http://schemas.microsoft.com/office/powerpoint/2010/main" val="2675540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Iron Man Wales is still a relatively young triathlon event which has quickly become one of the most iconic, toughest and best-known endurance races on the globe. It's not an exaggeration. Walk into a shop or a cafe and there's a good chance the owner has completed it (or tried to). The same goes for the firemen in the local station. (Hayward, 2017) Iron Man Wales has transformed Tenby and has got not just international visitors into Wales but also got the </a:t>
            </a:r>
            <a:r>
              <a:rPr lang="en-GB" dirty="0" smtClean="0"/>
              <a:t>locals</a:t>
            </a:r>
            <a:r>
              <a:rPr lang="en-GB" baseline="0" dirty="0" smtClean="0"/>
              <a:t> </a:t>
            </a:r>
            <a:r>
              <a:rPr lang="en-GB" dirty="0" smtClean="0"/>
              <a:t>involved</a:t>
            </a:r>
            <a:r>
              <a:rPr lang="en-GB" dirty="0" smtClean="0"/>
              <a:t>. It is always important when hosting an event that you look after the local people and help them as much as possible. </a:t>
            </a:r>
          </a:p>
          <a:p>
            <a:r>
              <a:rPr lang="en-GB" dirty="0" smtClean="0"/>
              <a:t>Iron Man has helped transform Tenby’s hen and stag stereotype into a new place for athletes. Will Hayward states on Wales Online that “It's a phenomenal change in a town which a decade ago was known more for stag and hen parties. There's still a lot of </a:t>
            </a:r>
            <a:r>
              <a:rPr lang="en-GB" dirty="0" err="1" smtClean="0"/>
              <a:t>lycra</a:t>
            </a:r>
            <a:r>
              <a:rPr lang="en-GB" dirty="0" smtClean="0"/>
              <a:t>, but now it's tri suits rather than </a:t>
            </a:r>
            <a:r>
              <a:rPr lang="en-GB" dirty="0" err="1" smtClean="0"/>
              <a:t>mankinis</a:t>
            </a:r>
            <a:r>
              <a:rPr lang="en-GB" dirty="0" smtClean="0"/>
              <a:t>.” (Hayward, 2017)</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2</a:t>
            </a:fld>
            <a:endParaRPr lang="en-GB"/>
          </a:p>
        </p:txBody>
      </p:sp>
    </p:spTree>
    <p:extLst>
      <p:ext uri="{BB962C8B-B14F-4D97-AF65-F5344CB8AC3E}">
        <p14:creationId xmlns:p14="http://schemas.microsoft.com/office/powerpoint/2010/main" val="2718786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Gary </a:t>
            </a:r>
            <a:r>
              <a:rPr lang="en-GB" dirty="0" err="1" smtClean="0"/>
              <a:t>Roethenbaugh</a:t>
            </a:r>
            <a:r>
              <a:rPr lang="en-GB" dirty="0" smtClean="0"/>
              <a:t>, director at MSR, reckons the average salary for triathletes is £47,500, 75% above national average, while the average age is 41, with a high proportion of professionals and entrepreneurs competing. (West, 2015) from this statement it is clear to see that the majority of participants are in professional jobs such as, teaching, </a:t>
            </a:r>
            <a:r>
              <a:rPr lang="en-GB" dirty="0" smtClean="0"/>
              <a:t>fire-fighting </a:t>
            </a:r>
            <a:r>
              <a:rPr lang="en-GB" dirty="0" smtClean="0"/>
              <a:t>or </a:t>
            </a:r>
            <a:r>
              <a:rPr lang="en-GB" dirty="0" smtClean="0"/>
              <a:t>are a business </a:t>
            </a:r>
            <a:r>
              <a:rPr lang="en-GB" dirty="0" smtClean="0"/>
              <a:t>man/woman. </a:t>
            </a:r>
          </a:p>
          <a:p>
            <a:endParaRPr lang="en-GB" dirty="0" smtClean="0"/>
          </a:p>
          <a:p>
            <a:r>
              <a:rPr lang="en-GB" dirty="0" smtClean="0"/>
              <a:t>From the name ‘Iron Man’ there has been statements made that it is being sexist and only targets men. Amy </a:t>
            </a:r>
            <a:r>
              <a:rPr lang="en-GB" dirty="0" err="1" smtClean="0"/>
              <a:t>Kilpin</a:t>
            </a:r>
            <a:r>
              <a:rPr lang="en-GB" dirty="0" smtClean="0"/>
              <a:t> states in the guardian that “In some ways, it is evident why this ruthless challenge is called Ironman. It's definitely a man's world out there, and it is sad that women are so under-represented in this growing sport.” (</a:t>
            </a:r>
            <a:r>
              <a:rPr lang="en-GB" dirty="0" err="1" smtClean="0"/>
              <a:t>Kilpin</a:t>
            </a:r>
            <a:r>
              <a:rPr lang="en-GB" dirty="0" smtClean="0"/>
              <a:t>, 2013)</a:t>
            </a:r>
          </a:p>
          <a:p>
            <a:endParaRPr lang="en-GB" dirty="0" smtClean="0"/>
          </a:p>
          <a:p>
            <a:r>
              <a:rPr lang="en-GB" dirty="0" smtClean="0"/>
              <a:t>FORMER Wales captain Ryan Jones has, if anything, stepped up his training regime after hanging up his boots and is one of a growing number of our international rugby stars who has become an Iron Man. Jones has joined Shane Williams, Ian Gough, John Davies, Paul Arnold and Richard Webster in completing the mind-blowingly brutal Iron Man Wales. (Thomas, 2017) By well-known international rugby players participating in Iron Man, this shows the kind of people that they attract as these Welsh rugby players are all high earners. By well-known Welsh rugby players taking part with a large number of followers on social media this is also allowing them to market the event to even more people as both Ryan Jones and Shane Williams both have a large amount of followers on social media. </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3</a:t>
            </a:fld>
            <a:endParaRPr lang="en-GB"/>
          </a:p>
        </p:txBody>
      </p:sp>
    </p:spTree>
    <p:extLst>
      <p:ext uri="{BB962C8B-B14F-4D97-AF65-F5344CB8AC3E}">
        <p14:creationId xmlns:p14="http://schemas.microsoft.com/office/powerpoint/2010/main" val="3121744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Iron Man Wales has a wide range of different social media </a:t>
            </a:r>
            <a:r>
              <a:rPr lang="en-GB" dirty="0" smtClean="0"/>
              <a:t>accounts, </a:t>
            </a:r>
            <a:r>
              <a:rPr lang="en-GB" dirty="0" smtClean="0"/>
              <a:t>along with the Iron Man Wales social media accounts they also have accounts for every other Iron Man event so they allow their participants to keep up to date with everything happening in the world of Iron Man in any country that they are interested in. They have a </a:t>
            </a:r>
            <a:r>
              <a:rPr lang="en-GB" dirty="0" err="1" smtClean="0"/>
              <a:t>facebook</a:t>
            </a:r>
            <a:r>
              <a:rPr lang="en-GB" dirty="0" smtClean="0"/>
              <a:t>, twitter and </a:t>
            </a:r>
            <a:r>
              <a:rPr lang="en-GB" dirty="0" err="1" smtClean="0"/>
              <a:t>instagram</a:t>
            </a:r>
            <a:r>
              <a:rPr lang="en-GB" dirty="0" smtClean="0"/>
              <a:t> page for Iron Man Wales where they post daily updates on any news or new products they can expect in the 2018 event. They do competition giveaways, which is a good way of spreading their event all over social media with people liking or sharing a post to be in with a chance of winning a prize. </a:t>
            </a:r>
          </a:p>
          <a:p>
            <a:r>
              <a:rPr lang="en-GB" dirty="0" smtClean="0"/>
              <a:t>On their </a:t>
            </a:r>
            <a:r>
              <a:rPr lang="en-GB" dirty="0" err="1" smtClean="0"/>
              <a:t>instagram</a:t>
            </a:r>
            <a:r>
              <a:rPr lang="en-GB" dirty="0" smtClean="0"/>
              <a:t> and </a:t>
            </a:r>
            <a:r>
              <a:rPr lang="en-GB" dirty="0" err="1" smtClean="0"/>
              <a:t>facebook</a:t>
            </a:r>
            <a:r>
              <a:rPr lang="en-GB" dirty="0" smtClean="0"/>
              <a:t> page they do daily live videos from other Iron Man races taking place across the world, which helps boost motivation and excitement for people participating in future Iron Man races. </a:t>
            </a:r>
          </a:p>
          <a:p>
            <a:endParaRPr lang="en-GB" dirty="0" smtClean="0"/>
          </a:p>
          <a:p>
            <a:r>
              <a:rPr lang="en-GB" dirty="0" smtClean="0"/>
              <a:t>The latest news from Iron Man on their website is that “IRONMAN announced today it has partnered with OMNIGON, a digital agency who works with many of the most important global brands in the sports, media and entertainment industries, to design and develop an all new IRONMAN digital and online experience. The upgraded platform is designed to drive engagement with current and new IRONMAN fans and athletes.” (Man, 2017) This is an exciting step for Iron Man as technology is rapidly growing and more people use online services such as apps and social media, it is also allowing the fans and athletes to have more engagement which is also important when hosting an event as big as Iron Man. Christopher </a:t>
            </a:r>
            <a:r>
              <a:rPr lang="en-GB" dirty="0" err="1" smtClean="0"/>
              <a:t>Stadler</a:t>
            </a:r>
            <a:r>
              <a:rPr lang="en-GB" dirty="0" smtClean="0"/>
              <a:t>, Chief Marketing Officer for IRONMAN said that "One of our core marketing strategies is to improve our digital presence and OMNIGON was the perfect partner to help us with this.” (Man, 2017)</a:t>
            </a:r>
          </a:p>
          <a:p>
            <a:r>
              <a:rPr lang="en-GB" dirty="0" smtClean="0"/>
              <a:t>When you visit Iron Man’s website they also have live coverage from all the triathlons taking place from all around the world. This is a great idea, as it keeps engaging fans and athletes with the sport. </a:t>
            </a:r>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4</a:t>
            </a:fld>
            <a:endParaRPr lang="en-GB"/>
          </a:p>
        </p:txBody>
      </p:sp>
    </p:spTree>
    <p:extLst>
      <p:ext uri="{BB962C8B-B14F-4D97-AF65-F5344CB8AC3E}">
        <p14:creationId xmlns:p14="http://schemas.microsoft.com/office/powerpoint/2010/main" val="1893272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Iron Man Wales is a Global event, which means that when you see the logo you have no difficulty on knowing who they are. Ironman races take place all over the world, from the hills of Italy's Emilia Romagna to the sparkling beaches of Brazil and Hawaii. Ironman Wales takes in the stunning Pembrokeshire coast. But the main reason for its popularity is this: it really is one of the hardest on the planet. (Hayward, 2017) With Iron Man Wales being the hardest triathlon this motivates people from all over the world to come and participate in this one. </a:t>
            </a:r>
            <a:endParaRPr lang="en-GB" dirty="0" smtClean="0"/>
          </a:p>
          <a:p>
            <a:endParaRPr lang="en-GB" dirty="0" smtClean="0"/>
          </a:p>
          <a:p>
            <a:r>
              <a:rPr lang="en-GB" dirty="0" smtClean="0"/>
              <a:t>The weather for Iron Man 2017 was extremely rough and John </a:t>
            </a:r>
            <a:r>
              <a:rPr lang="en-GB" dirty="0" err="1" smtClean="0"/>
              <a:t>Levison</a:t>
            </a:r>
            <a:r>
              <a:rPr lang="en-GB" dirty="0" smtClean="0"/>
              <a:t> said that “the course had to be built (and re-built) several times over, with wind and rain so strong at times that almost every piece of branding on the finish line had to be removed for safety reasons.” (</a:t>
            </a:r>
            <a:r>
              <a:rPr lang="en-GB" dirty="0" err="1" smtClean="0"/>
              <a:t>Levison</a:t>
            </a:r>
            <a:r>
              <a:rPr lang="en-GB" dirty="0" smtClean="0"/>
              <a:t>, 2017) When the athletes cross the finish line their family members are going to be taking pictures of them and due to there being a lack of branding of the event this gave Iron Man a disadvantage to promote their </a:t>
            </a:r>
            <a:r>
              <a:rPr lang="en-GB" dirty="0" smtClean="0"/>
              <a:t>brand</a:t>
            </a:r>
            <a:r>
              <a:rPr lang="en-GB" baseline="0" dirty="0" smtClean="0"/>
              <a:t> </a:t>
            </a:r>
            <a:r>
              <a:rPr lang="en-GB" dirty="0" smtClean="0"/>
              <a:t>to </a:t>
            </a:r>
            <a:r>
              <a:rPr lang="en-GB" dirty="0" smtClean="0"/>
              <a:t>other people. The weather cannot be controlled and removing things for the safety of the athletes and spectators is understandable, however they should have improvised and used other ways of ensuring everyone could see their logo at the end of the finish line such as giving out t-shirts for people to wear and making sure that everyone uses their hastag on their photos to give them as much promotion as possible. </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5</a:t>
            </a:fld>
            <a:endParaRPr lang="en-GB"/>
          </a:p>
        </p:txBody>
      </p:sp>
    </p:spTree>
    <p:extLst>
      <p:ext uri="{BB962C8B-B14F-4D97-AF65-F5344CB8AC3E}">
        <p14:creationId xmlns:p14="http://schemas.microsoft.com/office/powerpoint/2010/main" val="1895256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Iron Man’s best source of marketing is their online services and their social media accounts. They allow fans and athletes to find out a range of information and news on the event at the touch of their fingers and as stated earlier the use of technology had increased and is the most used source to market an event. </a:t>
            </a:r>
          </a:p>
          <a:p>
            <a:r>
              <a:rPr lang="en-GB" dirty="0" smtClean="0"/>
              <a:t>Their </a:t>
            </a:r>
            <a:r>
              <a:rPr lang="en-GB" dirty="0" err="1" smtClean="0"/>
              <a:t>facebook</a:t>
            </a:r>
            <a:r>
              <a:rPr lang="en-GB" dirty="0" smtClean="0"/>
              <a:t> allows you to see live videos happening all over the world along with their </a:t>
            </a:r>
            <a:r>
              <a:rPr lang="en-GB" dirty="0" err="1" smtClean="0"/>
              <a:t>instagram</a:t>
            </a:r>
            <a:r>
              <a:rPr lang="en-GB" dirty="0" smtClean="0"/>
              <a:t> account allowing this also. They have competitions on their social media accounts to help promote the event and their logo. </a:t>
            </a:r>
          </a:p>
          <a:p>
            <a:r>
              <a:rPr lang="en-GB" dirty="0" smtClean="0"/>
              <a:t>Iron Man Wales also had TV coverage on channel 4 news ‘IRONMAN WALES – on Channel 4 Saturday 23rd September at 06.00’ (Tri247, 2017) . This allowed people to watch the triathlon, however it was not marketed well on the TV that it was set to be broadcasted and not many people were aware of the race being broadcasted on channel 4. </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6</a:t>
            </a:fld>
            <a:endParaRPr lang="en-GB"/>
          </a:p>
        </p:txBody>
      </p:sp>
    </p:spTree>
    <p:extLst>
      <p:ext uri="{BB962C8B-B14F-4D97-AF65-F5344CB8AC3E}">
        <p14:creationId xmlns:p14="http://schemas.microsoft.com/office/powerpoint/2010/main" val="1386649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a statement in the Western Telegraph Katy Woodhouse states that “BRINGING the popular Ironman event back to Pembrokeshire will cost the taxpayer £50,000 a year according to a Cabinet report.” (Woodhouse, 2017) This means that Pembrokeshire County Council need to fund the event, which could then put strain on the economy within Pembrokeshire, although Iron Man generates a large amount of money into the economy after the event has taken place they will need to find £50,000 before the event which could cause a conflict with the local people as they would be expected to pay a large sum of money to help fund the event. Katy then goes on to state that “But in a time of cuts at Pembrokeshire County Council questions remain as to where the £50,000 will come from as the report states: “The Ironman Agreement has not been factored into the budget 2017-18 or the Medium Financial Plan 2017-18 to 2020-21” (Woodhouse, 2017) This could mean that they would need to make cuts in certain areas, such as marketing and as TV coverage is poor for the event then next year could mean that they would not have any TV coverage as they would need to pay to broadcast the event. </a:t>
            </a:r>
          </a:p>
          <a:p>
            <a:endParaRPr lang="en-GB" dirty="0" smtClean="0"/>
          </a:p>
          <a:p>
            <a:r>
              <a:rPr lang="en-GB" dirty="0" smtClean="0"/>
              <a:t>However, Iron Man is a global event which does work in their favour as it is an international event and a large amount of people already know about it, however some people may not be familiar with the Wales Iron Man and with marketing potentially being cut down to just online, they will suffer with reaching out to new participants and would find that it would just be people based in Wales taking part which is not a bad thing but if they want to make the event as big and successful as possible their marketing strategies need to be excellent and they need to ensure that they are using all forms of marketing. </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7</a:t>
            </a:fld>
            <a:endParaRPr lang="en-GB"/>
          </a:p>
        </p:txBody>
      </p:sp>
    </p:spTree>
    <p:extLst>
      <p:ext uri="{BB962C8B-B14F-4D97-AF65-F5344CB8AC3E}">
        <p14:creationId xmlns:p14="http://schemas.microsoft.com/office/powerpoint/2010/main" val="3398683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recommendations for next year’s Iron Man Wales event would be, to have more fan engagement and experience such as on the North beach there is a small island on the beach and having a dragon placed on it would bring people into Pembrokeshire to have a photo with it and also make people use their hastag more which is #facethedragon. When Cardiff hosted the world cup they had the ball in the wall which seen thousands of people visiting Cardiff to have a picture with it and made people aware of where they were. </a:t>
            </a:r>
          </a:p>
          <a:p>
            <a:endParaRPr lang="en-GB" dirty="0" smtClean="0"/>
          </a:p>
          <a:p>
            <a:r>
              <a:rPr lang="en-GB" dirty="0" smtClean="0"/>
              <a:t>Another recommendation would be to have their own snapchat filter, as snap chat is extremely popular and with the use of their own filter on the day would help promote the event, however mobile signal is poor in</a:t>
            </a:r>
            <a:r>
              <a:rPr lang="en-GB" baseline="0" dirty="0" smtClean="0"/>
              <a:t> Tenby</a:t>
            </a:r>
            <a:r>
              <a:rPr lang="en-GB" dirty="0" smtClean="0"/>
              <a:t> and they would need a satellite to help improve the signal so visitors are able to continuously post about the event throughout the day. </a:t>
            </a:r>
          </a:p>
          <a:p>
            <a:endParaRPr lang="en-GB" dirty="0" smtClean="0"/>
          </a:p>
          <a:p>
            <a:r>
              <a:rPr lang="en-GB" dirty="0" smtClean="0"/>
              <a:t>On the end of this year’s race the promotion of the Visit Wales logo was poor and their logo was nowhere to be seen. It is important to help promote visit Wales as it would influence people to use their website and see what else there is to do in Wales and would help to keep bringing people back. One way to help promote visit Wales would be to promote special offers on the Iron Man’s website about special offers in local attractions in Pembrokeshire before the event takes place so that visitors are aware of other things to see and do in the area and this will also help generate more money into the economy. </a:t>
            </a:r>
          </a:p>
          <a:p>
            <a:r>
              <a:rPr lang="en-GB" dirty="0" smtClean="0"/>
              <a:t>The only thing that Iron Man Wales lacks is the legacy of the event, as all the courses are on public roads and beaches once the event has been and gone there is nothing there to show that Iron Man Wales has been there, which is why it would be ideal for them to have the dragon on north beach as visitors coming to Tenby throughout the year will be able to have that to remind them of the event and take pictures and post them online for others to see, which will then influence more people to visit Tenby to have a picture.</a:t>
            </a:r>
          </a:p>
          <a:p>
            <a:endParaRPr lang="en-GB" dirty="0" smtClean="0"/>
          </a:p>
          <a:p>
            <a:r>
              <a:rPr lang="en-GB" dirty="0" smtClean="0"/>
              <a:t>Overall Iron Man Wales 2017 was a massive success and the popular event will remain a permanent fixture in the county until its 10th anniversary in 2021, a deal that's expected to bring in around £3.5m to the local economy. (Bevan, 2016) This is a large amount of money that Iron Man helps generate into Pembrokeshire and is something that has helped change the stereotypical image of Tenby from a stag and hen destination which was deterring families from visiting Tenby. </a:t>
            </a:r>
          </a:p>
          <a:p>
            <a:r>
              <a:rPr lang="en-GB" dirty="0" smtClean="0"/>
              <a:t>It also helps bring the community together and allowing normal people to be able to take part in something that international rugby players take part in which gives people a sense of importance and also creates pride when taking part. </a:t>
            </a:r>
          </a:p>
          <a:p>
            <a:endParaRPr lang="en-GB" dirty="0"/>
          </a:p>
        </p:txBody>
      </p:sp>
      <p:sp>
        <p:nvSpPr>
          <p:cNvPr id="4" name="Slide Number Placeholder 3"/>
          <p:cNvSpPr>
            <a:spLocks noGrp="1"/>
          </p:cNvSpPr>
          <p:nvPr>
            <p:ph type="sldNum" sz="quarter" idx="10"/>
          </p:nvPr>
        </p:nvSpPr>
        <p:spPr/>
        <p:txBody>
          <a:bodyPr/>
          <a:lstStyle/>
          <a:p>
            <a:fld id="{86B9E65E-B618-437E-B563-DC5B1F50ED75}" type="slidenum">
              <a:rPr lang="en-GB" smtClean="0"/>
              <a:t>8</a:t>
            </a:fld>
            <a:endParaRPr lang="en-GB"/>
          </a:p>
        </p:txBody>
      </p:sp>
    </p:spTree>
    <p:extLst>
      <p:ext uri="{BB962C8B-B14F-4D97-AF65-F5344CB8AC3E}">
        <p14:creationId xmlns:p14="http://schemas.microsoft.com/office/powerpoint/2010/main" val="2602916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B661F2-5F89-4A1E-BF6E-0F62356BAAE9}"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1620806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661F2-5F89-4A1E-BF6E-0F62356BAAE9}"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148920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B661F2-5F89-4A1E-BF6E-0F62356BAAE9}"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928860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B661F2-5F89-4A1E-BF6E-0F62356BAAE9}"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2497624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B661F2-5F89-4A1E-BF6E-0F62356BAAE9}" type="datetimeFigureOut">
              <a:rPr lang="en-GB" smtClean="0"/>
              <a:t>02/12/2017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225183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B661F2-5F89-4A1E-BF6E-0F62356BAAE9}" type="datetimeFigureOut">
              <a:rPr lang="en-GB" smtClean="0"/>
              <a:t>02/12/2017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87817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661F2-5F89-4A1E-BF6E-0F62356BAAE9}" type="datetimeFigureOut">
              <a:rPr lang="en-GB" smtClean="0"/>
              <a:t>02/12/2017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2848588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661F2-5F89-4A1E-BF6E-0F62356BAAE9}"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048975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B661F2-5F89-4A1E-BF6E-0F62356BAAE9}"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892404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661F2-5F89-4A1E-BF6E-0F62356BAAE9}"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1626081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B661F2-5F89-4A1E-BF6E-0F62356BAAE9}"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4C5C5A-90B9-424D-9D5C-B1FC3362E01F}" type="slidenum">
              <a:rPr lang="en-GB" smtClean="0"/>
              <a:t>‹#›</a:t>
            </a:fld>
            <a:endParaRPr lang="en-GB"/>
          </a:p>
        </p:txBody>
      </p:sp>
    </p:spTree>
    <p:extLst>
      <p:ext uri="{BB962C8B-B14F-4D97-AF65-F5344CB8AC3E}">
        <p14:creationId xmlns:p14="http://schemas.microsoft.com/office/powerpoint/2010/main" val="365080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661F2-5F89-4A1E-BF6E-0F62356BAAE9}" type="datetimeFigureOut">
              <a:rPr lang="en-GB" smtClean="0"/>
              <a:t>02/12/2017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4C5C5A-90B9-424D-9D5C-B1FC3362E01F}" type="slidenum">
              <a:rPr lang="en-GB" smtClean="0"/>
              <a:t>‹#›</a:t>
            </a:fld>
            <a:endParaRPr lang="en-GB"/>
          </a:p>
        </p:txBody>
      </p:sp>
    </p:spTree>
    <p:extLst>
      <p:ext uri="{BB962C8B-B14F-4D97-AF65-F5344CB8AC3E}">
        <p14:creationId xmlns:p14="http://schemas.microsoft.com/office/powerpoint/2010/main" val="305688778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02370" y="980728"/>
            <a:ext cx="5760640" cy="324036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763688" y="4581128"/>
            <a:ext cx="5688632" cy="1200329"/>
          </a:xfrm>
          <a:prstGeom prst="rect">
            <a:avLst/>
          </a:prstGeom>
          <a:noFill/>
        </p:spPr>
        <p:txBody>
          <a:bodyPr wrap="square" rtlCol="0">
            <a:spAutoFit/>
          </a:bodyPr>
          <a:lstStyle/>
          <a:p>
            <a:r>
              <a:rPr lang="en-GB" sz="3600" b="1" dirty="0" smtClean="0"/>
              <a:t>      Marketing Strategies</a:t>
            </a:r>
          </a:p>
          <a:p>
            <a:r>
              <a:rPr lang="en-GB" sz="3600" b="1" dirty="0" smtClean="0"/>
              <a:t>   By Cerys Jones P144914</a:t>
            </a:r>
            <a:endParaRPr lang="en-GB" sz="3600" b="1" dirty="0"/>
          </a:p>
        </p:txBody>
      </p:sp>
      <p:sp>
        <p:nvSpPr>
          <p:cNvPr id="5" name="TextBox 4"/>
          <p:cNvSpPr txBox="1"/>
          <p:nvPr/>
        </p:nvSpPr>
        <p:spPr>
          <a:xfrm>
            <a:off x="1763688" y="332656"/>
            <a:ext cx="5400600" cy="646331"/>
          </a:xfrm>
          <a:prstGeom prst="rect">
            <a:avLst/>
          </a:prstGeom>
          <a:noFill/>
        </p:spPr>
        <p:txBody>
          <a:bodyPr wrap="square" rtlCol="0">
            <a:spAutoFit/>
          </a:bodyPr>
          <a:lstStyle/>
          <a:p>
            <a:r>
              <a:rPr lang="en-GB" sz="3600" b="1" dirty="0" smtClean="0"/>
              <a:t>Global Sports Management</a:t>
            </a:r>
            <a:endParaRPr lang="en-GB" sz="3600" b="1" dirty="0"/>
          </a:p>
        </p:txBody>
      </p:sp>
    </p:spTree>
    <p:extLst>
      <p:ext uri="{BB962C8B-B14F-4D97-AF65-F5344CB8AC3E}">
        <p14:creationId xmlns:p14="http://schemas.microsoft.com/office/powerpoint/2010/main" val="2555710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7704" y="116632"/>
            <a:ext cx="4490396"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About Ironman</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179512" y="936572"/>
            <a:ext cx="8352928" cy="3046988"/>
          </a:xfrm>
          <a:prstGeom prst="rect">
            <a:avLst/>
          </a:prstGeom>
          <a:noFill/>
        </p:spPr>
        <p:txBody>
          <a:bodyPr wrap="square" rtlCol="0">
            <a:spAutoFit/>
          </a:bodyPr>
          <a:lstStyle/>
          <a:p>
            <a:pPr marL="285750" indent="-285750">
              <a:buFont typeface="Arial" pitchFamily="34" charset="0"/>
              <a:buChar char="•"/>
            </a:pPr>
            <a:r>
              <a:rPr lang="en-GB" sz="3200" dirty="0" smtClean="0"/>
              <a:t>Become </a:t>
            </a:r>
            <a:r>
              <a:rPr lang="en-GB" sz="3200" dirty="0"/>
              <a:t>one of the most iconic, toughest and best-known endurance races on the globe</a:t>
            </a:r>
            <a:r>
              <a:rPr lang="en-GB" sz="3200" dirty="0" smtClean="0"/>
              <a:t>.</a:t>
            </a:r>
          </a:p>
          <a:p>
            <a:pPr marL="285750" indent="-285750">
              <a:buFont typeface="Arial" pitchFamily="34" charset="0"/>
              <a:buChar char="•"/>
            </a:pPr>
            <a:r>
              <a:rPr lang="en-GB" sz="3200" dirty="0" smtClean="0"/>
              <a:t>Everyone in Tenby has taken part </a:t>
            </a:r>
          </a:p>
          <a:p>
            <a:pPr marL="285750" indent="-285750">
              <a:buFont typeface="Arial" pitchFamily="34" charset="0"/>
              <a:buChar char="•"/>
            </a:pPr>
            <a:r>
              <a:rPr lang="en-GB" sz="3200" dirty="0" smtClean="0"/>
              <a:t>Global Event</a:t>
            </a:r>
          </a:p>
          <a:p>
            <a:pPr marL="285750" indent="-285750">
              <a:buFont typeface="Arial" pitchFamily="34" charset="0"/>
              <a:buChar char="•"/>
            </a:pPr>
            <a:r>
              <a:rPr lang="en-GB" sz="3200" dirty="0" smtClean="0"/>
              <a:t>Transformed Tenby’s image of stag and hen parties </a:t>
            </a:r>
            <a:endParaRPr lang="en-GB" sz="3200" dirty="0" smtClean="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4396437"/>
            <a:ext cx="3495789" cy="235965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459764"/>
            <a:ext cx="3701498" cy="208069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9894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35696" y="260648"/>
            <a:ext cx="4716997"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Target Audience</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611560" y="1484784"/>
            <a:ext cx="7272808" cy="3539430"/>
          </a:xfrm>
          <a:prstGeom prst="rect">
            <a:avLst/>
          </a:prstGeom>
          <a:noFill/>
        </p:spPr>
        <p:txBody>
          <a:bodyPr wrap="square" rtlCol="0">
            <a:spAutoFit/>
          </a:bodyPr>
          <a:lstStyle/>
          <a:p>
            <a:pPr marL="285750" indent="-285750">
              <a:buFont typeface="Arial" pitchFamily="34" charset="0"/>
              <a:buChar char="•"/>
            </a:pPr>
            <a:r>
              <a:rPr lang="en-GB" sz="3200" dirty="0" smtClean="0">
                <a:ea typeface="Calibri"/>
                <a:cs typeface="Times New Roman"/>
              </a:rPr>
              <a:t>Average </a:t>
            </a:r>
            <a:r>
              <a:rPr lang="en-GB" sz="3200" dirty="0">
                <a:ea typeface="Calibri"/>
                <a:cs typeface="Times New Roman"/>
              </a:rPr>
              <a:t>salary for triathletes is £</a:t>
            </a:r>
            <a:r>
              <a:rPr lang="en-GB" sz="3200" dirty="0" smtClean="0">
                <a:ea typeface="Calibri"/>
                <a:cs typeface="Times New Roman"/>
              </a:rPr>
              <a:t>47,500</a:t>
            </a:r>
          </a:p>
          <a:p>
            <a:pPr marL="285750" indent="-285750">
              <a:buFont typeface="Arial" pitchFamily="34" charset="0"/>
              <a:buChar char="•"/>
            </a:pPr>
            <a:r>
              <a:rPr lang="en-GB" sz="3200" dirty="0" smtClean="0"/>
              <a:t>Average </a:t>
            </a:r>
            <a:r>
              <a:rPr lang="en-GB" sz="3200" dirty="0"/>
              <a:t>age is </a:t>
            </a:r>
            <a:r>
              <a:rPr lang="en-GB" sz="3200" dirty="0" smtClean="0"/>
              <a:t>41</a:t>
            </a:r>
          </a:p>
          <a:p>
            <a:pPr marL="285750" indent="-285750">
              <a:buFont typeface="Arial" pitchFamily="34" charset="0"/>
              <a:buChar char="•"/>
            </a:pPr>
            <a:r>
              <a:rPr lang="en-GB" sz="3200" dirty="0" smtClean="0"/>
              <a:t>High </a:t>
            </a:r>
            <a:r>
              <a:rPr lang="en-GB" sz="3200" dirty="0"/>
              <a:t>proportion of professionals and entrepreneurs </a:t>
            </a:r>
            <a:r>
              <a:rPr lang="en-GB" sz="3200" dirty="0" smtClean="0"/>
              <a:t>competing</a:t>
            </a:r>
          </a:p>
          <a:p>
            <a:pPr marL="285750" indent="-285750">
              <a:buFont typeface="Arial" pitchFamily="34" charset="0"/>
              <a:buChar char="•"/>
            </a:pPr>
            <a:r>
              <a:rPr lang="en-GB" sz="3200" dirty="0" smtClean="0"/>
              <a:t>Iron Man name sexist?</a:t>
            </a:r>
          </a:p>
          <a:p>
            <a:pPr marL="285750" indent="-285750">
              <a:buFont typeface="Arial" pitchFamily="34" charset="0"/>
              <a:buChar char="•"/>
            </a:pPr>
            <a:r>
              <a:rPr lang="en-GB" sz="3200" dirty="0" smtClean="0"/>
              <a:t>International rugby players</a:t>
            </a:r>
          </a:p>
          <a:p>
            <a:pPr marL="285750" indent="-285750">
              <a:buFont typeface="Arial" pitchFamily="34" charset="0"/>
              <a:buChar char="•"/>
            </a:pPr>
            <a:endParaRPr lang="en-GB" sz="32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8867" y="4578467"/>
            <a:ext cx="3977785" cy="2279533"/>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6243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67744" y="188640"/>
            <a:ext cx="3757760"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Social Media</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TextBox 1"/>
          <p:cNvSpPr txBox="1"/>
          <p:nvPr/>
        </p:nvSpPr>
        <p:spPr>
          <a:xfrm>
            <a:off x="251520" y="1111970"/>
            <a:ext cx="8280920" cy="3139321"/>
          </a:xfrm>
          <a:prstGeom prst="rect">
            <a:avLst/>
          </a:prstGeom>
          <a:noFill/>
        </p:spPr>
        <p:txBody>
          <a:bodyPr wrap="square" rtlCol="0">
            <a:spAutoFit/>
          </a:bodyPr>
          <a:lstStyle/>
          <a:p>
            <a:pPr marL="285750" indent="-285750">
              <a:buFont typeface="Arial" pitchFamily="34" charset="0"/>
              <a:buChar char="•"/>
            </a:pPr>
            <a:r>
              <a:rPr lang="en-GB" sz="3600" dirty="0" smtClean="0"/>
              <a:t>Facebook</a:t>
            </a:r>
          </a:p>
          <a:p>
            <a:pPr marL="285750" indent="-285750">
              <a:buFont typeface="Arial" pitchFamily="34" charset="0"/>
              <a:buChar char="•"/>
            </a:pPr>
            <a:r>
              <a:rPr lang="en-GB" sz="3600" dirty="0" smtClean="0"/>
              <a:t>Twitter</a:t>
            </a:r>
          </a:p>
          <a:p>
            <a:pPr marL="285750" indent="-285750">
              <a:buFont typeface="Arial" pitchFamily="34" charset="0"/>
              <a:buChar char="•"/>
            </a:pPr>
            <a:r>
              <a:rPr lang="en-GB" sz="3600" dirty="0" smtClean="0"/>
              <a:t>Instagram</a:t>
            </a:r>
          </a:p>
          <a:p>
            <a:pPr marL="285750" indent="-285750">
              <a:buFont typeface="Arial" pitchFamily="34" charset="0"/>
              <a:buChar char="•"/>
            </a:pPr>
            <a:r>
              <a:rPr lang="en-GB" sz="3600" dirty="0"/>
              <a:t>Partnered with </a:t>
            </a:r>
            <a:r>
              <a:rPr lang="en-GB" sz="3600" dirty="0" smtClean="0"/>
              <a:t>OMNIGON</a:t>
            </a:r>
          </a:p>
          <a:p>
            <a:pPr marL="285750" indent="-285750">
              <a:buFont typeface="Arial" pitchFamily="34" charset="0"/>
              <a:buChar char="•"/>
            </a:pPr>
            <a:r>
              <a:rPr lang="en-GB" sz="3600" dirty="0" smtClean="0"/>
              <a:t>Live coverage on their website</a:t>
            </a:r>
            <a:endParaRPr lang="en-GB" sz="3600" dirty="0"/>
          </a:p>
          <a:p>
            <a:pPr marL="285750" indent="-285750">
              <a:buFont typeface="Arial" pitchFamily="34" charset="0"/>
              <a:buChar char="•"/>
            </a:pPr>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686" t="17402" r="34819" b="8864"/>
          <a:stretch/>
        </p:blipFill>
        <p:spPr bwMode="auto">
          <a:xfrm>
            <a:off x="5652120" y="980728"/>
            <a:ext cx="3253716" cy="222969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4330"/>
          <a:stretch/>
        </p:blipFill>
        <p:spPr bwMode="auto">
          <a:xfrm>
            <a:off x="6516216" y="3474720"/>
            <a:ext cx="2214553" cy="333792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6532" r="18037" b="6648"/>
          <a:stretch/>
        </p:blipFill>
        <p:spPr bwMode="auto">
          <a:xfrm>
            <a:off x="683568" y="4070107"/>
            <a:ext cx="4515071" cy="237921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697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15816" y="188640"/>
            <a:ext cx="2696829"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Branding</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329680" y="1144833"/>
            <a:ext cx="8208912" cy="3262432"/>
          </a:xfrm>
          <a:prstGeom prst="rect">
            <a:avLst/>
          </a:prstGeom>
          <a:noFill/>
        </p:spPr>
        <p:txBody>
          <a:bodyPr wrap="square" rtlCol="0">
            <a:spAutoFit/>
          </a:bodyPr>
          <a:lstStyle/>
          <a:p>
            <a:pPr marL="285750" indent="-285750">
              <a:buFont typeface="Arial" pitchFamily="34" charset="0"/>
              <a:buChar char="•"/>
            </a:pPr>
            <a:r>
              <a:rPr lang="en-GB" sz="3200" dirty="0" smtClean="0"/>
              <a:t>Global Event</a:t>
            </a:r>
          </a:p>
          <a:p>
            <a:pPr marL="285750" indent="-285750">
              <a:buFont typeface="Arial" pitchFamily="34" charset="0"/>
              <a:buChar char="•"/>
            </a:pPr>
            <a:r>
              <a:rPr lang="en-GB" sz="3200" dirty="0" smtClean="0"/>
              <a:t>Hardest triathlon out of all the IRON Man triathlons</a:t>
            </a:r>
          </a:p>
          <a:p>
            <a:pPr marL="285750" indent="-285750">
              <a:buFont typeface="Arial" pitchFamily="34" charset="0"/>
              <a:buChar char="•"/>
            </a:pPr>
            <a:r>
              <a:rPr lang="en-GB" sz="3200" dirty="0" smtClean="0"/>
              <a:t>Weather  resulted in branding having to be removed from the finish line</a:t>
            </a:r>
          </a:p>
          <a:p>
            <a:pPr marL="285750" indent="-285750">
              <a:buFont typeface="Arial" pitchFamily="34" charset="0"/>
              <a:buChar char="•"/>
            </a:pPr>
            <a:endParaRPr lang="en-GB" sz="2800" dirty="0" smtClean="0"/>
          </a:p>
          <a:p>
            <a:pPr marL="285750" indent="-285750">
              <a:buFont typeface="Arial" pitchFamily="34" charset="0"/>
              <a:buChar char="•"/>
            </a:pPr>
            <a:endParaRPr lang="en-GB" dirty="0" smtClean="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07619" y="3428683"/>
            <a:ext cx="2840845" cy="323877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4340703"/>
            <a:ext cx="4110608" cy="232675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2742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5908" y="260648"/>
            <a:ext cx="7936853"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Marketing that worked well</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TextBox 1"/>
          <p:cNvSpPr txBox="1"/>
          <p:nvPr/>
        </p:nvSpPr>
        <p:spPr>
          <a:xfrm>
            <a:off x="418951" y="1628800"/>
            <a:ext cx="8137225" cy="2554545"/>
          </a:xfrm>
          <a:prstGeom prst="rect">
            <a:avLst/>
          </a:prstGeom>
          <a:noFill/>
        </p:spPr>
        <p:txBody>
          <a:bodyPr wrap="square" rtlCol="0">
            <a:spAutoFit/>
          </a:bodyPr>
          <a:lstStyle/>
          <a:p>
            <a:pPr marL="285750" indent="-285750">
              <a:buFont typeface="Arial" pitchFamily="34" charset="0"/>
              <a:buChar char="•"/>
            </a:pPr>
            <a:r>
              <a:rPr lang="en-GB" sz="3200" dirty="0" smtClean="0"/>
              <a:t>Social  Media</a:t>
            </a:r>
          </a:p>
          <a:p>
            <a:r>
              <a:rPr lang="en-GB" sz="3200" dirty="0" smtClean="0"/>
              <a:t>-Facebook</a:t>
            </a:r>
          </a:p>
          <a:p>
            <a:r>
              <a:rPr lang="en-GB" sz="3200" dirty="0" smtClean="0"/>
              <a:t>-Instagram</a:t>
            </a:r>
          </a:p>
          <a:p>
            <a:r>
              <a:rPr lang="en-GB" sz="3200" dirty="0" smtClean="0"/>
              <a:t>-Twitter</a:t>
            </a:r>
          </a:p>
          <a:p>
            <a:pPr marL="285750" indent="-285750">
              <a:buFont typeface="Arial" pitchFamily="34" charset="0"/>
              <a:buChar char="•"/>
            </a:pPr>
            <a:r>
              <a:rPr lang="en-GB" sz="3200" dirty="0" smtClean="0"/>
              <a:t>TV coverage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4329" y="1239197"/>
            <a:ext cx="1666875" cy="166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2516470"/>
            <a:ext cx="1666875" cy="166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8224" y="4147195"/>
            <a:ext cx="1944537" cy="194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24" y="4551163"/>
            <a:ext cx="28575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2183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11760" y="260648"/>
            <a:ext cx="3686137"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Futur</a:t>
            </a:r>
            <a:r>
              <a:rPr lang="en-US" sz="5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e plans</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611560" y="1772816"/>
            <a:ext cx="6696744" cy="2062103"/>
          </a:xfrm>
          <a:prstGeom prst="rect">
            <a:avLst/>
          </a:prstGeom>
          <a:noFill/>
        </p:spPr>
        <p:txBody>
          <a:bodyPr wrap="square" rtlCol="0">
            <a:spAutoFit/>
          </a:bodyPr>
          <a:lstStyle/>
          <a:p>
            <a:pPr marL="285750" indent="-285750">
              <a:buFont typeface="Arial" pitchFamily="34" charset="0"/>
              <a:buChar char="•"/>
            </a:pPr>
            <a:r>
              <a:rPr lang="en-GB" sz="3200" dirty="0" smtClean="0"/>
              <a:t>New 5 year deal</a:t>
            </a:r>
          </a:p>
          <a:p>
            <a:pPr marL="285750" indent="-285750">
              <a:buFont typeface="Arial" pitchFamily="34" charset="0"/>
              <a:buChar char="•"/>
            </a:pPr>
            <a:r>
              <a:rPr lang="en-GB" sz="3200" dirty="0" smtClean="0"/>
              <a:t>Pembrokeshire taxpayer will need to pay £50,000 a year to help fund the event</a:t>
            </a:r>
            <a:endParaRPr lang="en-GB" sz="32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005064"/>
            <a:ext cx="3826841" cy="219303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226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79712" y="111634"/>
            <a:ext cx="5442194"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Recommendations</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TextBox 1"/>
          <p:cNvSpPr txBox="1"/>
          <p:nvPr/>
        </p:nvSpPr>
        <p:spPr>
          <a:xfrm>
            <a:off x="153585" y="908720"/>
            <a:ext cx="7056784" cy="4154984"/>
          </a:xfrm>
          <a:prstGeom prst="rect">
            <a:avLst/>
          </a:prstGeom>
          <a:noFill/>
        </p:spPr>
        <p:txBody>
          <a:bodyPr wrap="square" rtlCol="0">
            <a:spAutoFit/>
          </a:bodyPr>
          <a:lstStyle/>
          <a:p>
            <a:pPr marL="285750" indent="-285750">
              <a:buFont typeface="Arial" pitchFamily="34" charset="0"/>
              <a:buChar char="•"/>
            </a:pPr>
            <a:r>
              <a:rPr lang="en-GB" sz="2400" dirty="0" smtClean="0"/>
              <a:t>Dragon placed on North beach</a:t>
            </a:r>
          </a:p>
          <a:p>
            <a:pPr marL="285750" indent="-285750">
              <a:buFont typeface="Arial" pitchFamily="34" charset="0"/>
              <a:buChar char="•"/>
            </a:pPr>
            <a:r>
              <a:rPr lang="en-GB" sz="2400" dirty="0" smtClean="0"/>
              <a:t>Need to use their hastag more #Facethedragon</a:t>
            </a:r>
          </a:p>
          <a:p>
            <a:pPr marL="285750" indent="-285750">
              <a:buFont typeface="Arial" pitchFamily="34" charset="0"/>
              <a:buChar char="•"/>
            </a:pPr>
            <a:r>
              <a:rPr lang="en-GB" sz="2400" dirty="0" smtClean="0"/>
              <a:t>Use snapchat and have their own filter to promote the event</a:t>
            </a:r>
          </a:p>
          <a:p>
            <a:pPr marL="285750" indent="-285750">
              <a:buFont typeface="Arial" pitchFamily="34" charset="0"/>
              <a:buChar char="•"/>
            </a:pPr>
            <a:r>
              <a:rPr lang="en-GB" sz="2400" dirty="0" smtClean="0"/>
              <a:t>Mobile signal is not very good, need to have satellite signal for people to keep posting about the event whilst it is taking place</a:t>
            </a:r>
          </a:p>
          <a:p>
            <a:pPr marL="285750" indent="-285750">
              <a:buFont typeface="Arial" pitchFamily="34" charset="0"/>
              <a:buChar char="•"/>
            </a:pPr>
            <a:r>
              <a:rPr lang="en-GB" sz="2400" dirty="0" smtClean="0"/>
              <a:t>Visit Wales needs to be marketed more, have special offers in advance in local attractions so visitors are aware of the different things they can see and do around the area. </a:t>
            </a:r>
            <a:endParaRPr lang="en-GB" sz="24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4674608"/>
            <a:ext cx="2951052" cy="1967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4884" y="4981288"/>
            <a:ext cx="2520280" cy="1680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938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11760" y="188640"/>
            <a:ext cx="3277116"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References</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Rectangle 1"/>
          <p:cNvSpPr/>
          <p:nvPr/>
        </p:nvSpPr>
        <p:spPr>
          <a:xfrm>
            <a:off x="0" y="908720"/>
            <a:ext cx="9036496" cy="5016758"/>
          </a:xfrm>
          <a:prstGeom prst="rect">
            <a:avLst/>
          </a:prstGeom>
        </p:spPr>
        <p:txBody>
          <a:bodyPr wrap="square">
            <a:spAutoFit/>
          </a:bodyPr>
          <a:lstStyle/>
          <a:p>
            <a:endParaRPr lang="en-GB" sz="2000" b="1" dirty="0"/>
          </a:p>
          <a:p>
            <a:pPr marL="285750" indent="-285750">
              <a:buFont typeface="Arial" pitchFamily="34" charset="0"/>
              <a:buChar char="•"/>
            </a:pPr>
            <a:r>
              <a:rPr lang="en-GB" sz="2000" b="1" dirty="0"/>
              <a:t>Bevan, N. (2016, Sep 19th). Ironman Wales will return to Tenby next year and here's how to sign up TODAY. Retrieved Dec 2nd, 2017, from Wales online: http://www.walesonline.co.uk/whats-on/whats-on-news/its-official-ironman-wales-return-11905029</a:t>
            </a:r>
          </a:p>
          <a:p>
            <a:pPr marL="285750" indent="-285750">
              <a:buFont typeface="Arial" pitchFamily="34" charset="0"/>
              <a:buChar char="•"/>
            </a:pPr>
            <a:r>
              <a:rPr lang="en-GB" sz="2000" b="1" dirty="0"/>
              <a:t>Hayward, W. (2017, Sep 9th). Tenby, the town transformed by Ironman. Retrieved Nov 2017, 30th, from Wales Online: http://www.walesonline.co.uk/news/wales-news/tenby-town-transformed-ironman-13584815</a:t>
            </a:r>
          </a:p>
          <a:p>
            <a:pPr marL="285750" indent="-285750">
              <a:buFont typeface="Arial" pitchFamily="34" charset="0"/>
              <a:buChar char="•"/>
            </a:pPr>
            <a:r>
              <a:rPr lang="en-GB" sz="2000" b="1" dirty="0" err="1"/>
              <a:t>Kilpin</a:t>
            </a:r>
            <a:r>
              <a:rPr lang="en-GB" sz="2000" b="1" dirty="0"/>
              <a:t>, A. (2013, Nov 28th). What's it like to take on the Ironman challenge as a woman? Retrieved Nov 30th, 2017, from The Guardian: https://www.theguardian.com/lifeandstyle/the-running-blog/2013/nov/28/take-on-ironman-challenge-woman-female-participants</a:t>
            </a:r>
          </a:p>
          <a:p>
            <a:pPr marL="285750" indent="-285750">
              <a:buFont typeface="Arial" pitchFamily="34" charset="0"/>
              <a:buChar char="•"/>
            </a:pPr>
            <a:r>
              <a:rPr lang="en-GB" sz="2000" b="1" dirty="0" err="1"/>
              <a:t>Levison</a:t>
            </a:r>
            <a:r>
              <a:rPr lang="en-GB" sz="2000" b="1" dirty="0"/>
              <a:t>, J. (2017, Sept 12th). </a:t>
            </a:r>
            <a:r>
              <a:rPr lang="en-GB" sz="2000" b="1" dirty="0" err="1"/>
              <a:t>Wurf</a:t>
            </a:r>
            <a:r>
              <a:rPr lang="en-GB" sz="2000" b="1" dirty="0"/>
              <a:t> and </a:t>
            </a:r>
            <a:r>
              <a:rPr lang="en-GB" sz="2000" b="1" dirty="0" err="1"/>
              <a:t>Gossage</a:t>
            </a:r>
            <a:r>
              <a:rPr lang="en-GB" sz="2000" b="1" dirty="0"/>
              <a:t> conquer an epic day at IRONMAN Wales. Retrieved Nov 30th, 2017, from Tri247: https://</a:t>
            </a:r>
            <a:r>
              <a:rPr lang="en-GB" sz="2000" b="1" dirty="0" smtClean="0"/>
              <a:t>www.tri247.com/triathlon-news/elite/ironman-wales-report-2017</a:t>
            </a:r>
            <a:endParaRPr lang="en-GB" sz="2000" b="1" dirty="0"/>
          </a:p>
        </p:txBody>
      </p:sp>
    </p:spTree>
    <p:extLst>
      <p:ext uri="{BB962C8B-B14F-4D97-AF65-F5344CB8AC3E}">
        <p14:creationId xmlns:p14="http://schemas.microsoft.com/office/powerpoint/2010/main" val="1508416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485" y="724009"/>
            <a:ext cx="8748464" cy="6217087"/>
          </a:xfrm>
          <a:prstGeom prst="rect">
            <a:avLst/>
          </a:prstGeom>
        </p:spPr>
        <p:txBody>
          <a:bodyPr wrap="square">
            <a:spAutoFit/>
          </a:bodyPr>
          <a:lstStyle/>
          <a:p>
            <a:pPr marL="285750" indent="-285750">
              <a:buFont typeface="Arial" pitchFamily="34" charset="0"/>
              <a:buChar char="•"/>
            </a:pPr>
            <a:r>
              <a:rPr lang="en-GB" sz="2000" b="1" dirty="0"/>
              <a:t>Man, I. (2017, Jan 23rd). IRONMAN Teams with OMNIGON for Mobile </a:t>
            </a:r>
            <a:r>
              <a:rPr lang="en-GB" sz="2000" b="1" dirty="0" err="1"/>
              <a:t>Relaunch</a:t>
            </a:r>
            <a:r>
              <a:rPr lang="en-GB" sz="2000" b="1" dirty="0"/>
              <a:t>. Retrieved Dec 1st, 2017, from Iron Man: http://eu.ironman.com/triathlon/news/articles/2017/01/omnigon-announcement.aspx#axzz4zvgzU7qd</a:t>
            </a:r>
          </a:p>
          <a:p>
            <a:pPr marL="285750" indent="-285750">
              <a:buFont typeface="Arial" pitchFamily="34" charset="0"/>
              <a:buChar char="•"/>
            </a:pPr>
            <a:r>
              <a:rPr lang="en-GB" sz="2000" b="1" dirty="0"/>
              <a:t>Thomas, G. (2017). Rugby greats wearing new badge of honour - After a rugby career that included 75 caps for Wales and three Grand Slams over a near 20-year period, you would expect Ryan Jones to put his feet up after retiring... not a chance. The former Wales captain has t. Western Mail, P.19.</a:t>
            </a:r>
          </a:p>
          <a:p>
            <a:pPr marL="285750" indent="-285750">
              <a:buFont typeface="Arial" pitchFamily="34" charset="0"/>
              <a:buChar char="•"/>
            </a:pPr>
            <a:r>
              <a:rPr lang="en-GB" sz="2000" b="1" dirty="0"/>
              <a:t>Tri247. (2017, Sep 21st). Triathlon on TV: IRONMAN Wales 2017 on Channel 4. Retrieved Dec 1st, 2017, from Tri247: https://www.tri247.com/triathlon-news/event-news/ironman-wales-2017-tv</a:t>
            </a:r>
          </a:p>
          <a:p>
            <a:pPr marL="285750" indent="-285750">
              <a:buFont typeface="Arial" pitchFamily="34" charset="0"/>
              <a:buChar char="•"/>
            </a:pPr>
            <a:r>
              <a:rPr lang="en-GB" sz="2000" b="1" dirty="0"/>
              <a:t>West, K. (2015, Sep 11th). Rise of Ironman: the global triathlon brand worth $650m. Retrieved Nov 30th, 2017, from The Guardian: https://www.theguardian.com/lifeandstyle/2015/sep/11/rise-of-ironman-the-global-triathlon-brand-worth-650m</a:t>
            </a:r>
          </a:p>
          <a:p>
            <a:pPr marL="285750" indent="-285750">
              <a:buFont typeface="Arial" pitchFamily="34" charset="0"/>
              <a:buChar char="•"/>
            </a:pPr>
            <a:r>
              <a:rPr lang="en-GB" sz="2000" b="1" dirty="0"/>
              <a:t>Woodhouse, K. (2017, June 6th). Ironman to repeat Pembrokeshire success at a cost of £50,000. Retrieved Dec 2nd, 2017, from Western Telegraph: http://www.westerntelegraph.co.uk/news/15331023.Ironman_to_repeat_Pembrokeshire_success_at_a_cost_of___50_000/</a:t>
            </a:r>
          </a:p>
          <a:p>
            <a:endParaRPr lang="en-GB" dirty="0"/>
          </a:p>
        </p:txBody>
      </p:sp>
      <p:sp>
        <p:nvSpPr>
          <p:cNvPr id="5" name="Rectangle 4"/>
          <p:cNvSpPr/>
          <p:nvPr/>
        </p:nvSpPr>
        <p:spPr>
          <a:xfrm>
            <a:off x="2749159" y="54802"/>
            <a:ext cx="3277116" cy="923330"/>
          </a:xfrm>
          <a:prstGeom prst="rect">
            <a:avLst/>
          </a:prstGeom>
          <a:noFill/>
        </p:spPr>
        <p:txBody>
          <a:bodyPr wrap="none" lIns="91440" tIns="45720" rIns="91440" bIns="45720">
            <a:spAutoFit/>
          </a:bodyPr>
          <a:lstStyle/>
          <a:p>
            <a:pPr algn="ctr"/>
            <a:r>
              <a:rPr lang="en-US" sz="54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References</a:t>
            </a:r>
            <a:endParaRPr lang="en-US" sz="54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93307694"/>
      </p:ext>
    </p:extLst>
  </p:cSld>
  <p:clrMapOvr>
    <a:masterClrMapping/>
  </p:clrMapOvr>
</p:sld>
</file>

<file path=ppt/theme/theme1.xml><?xml version="1.0" encoding="utf-8"?>
<a:theme xmlns:a="http://schemas.openxmlformats.org/drawingml/2006/main" name="Office Theme">
  <a:themeElements>
    <a:clrScheme name="Custom 1">
      <a:dk1>
        <a:srgbClr val="FF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600</TotalTime>
  <Words>2744</Words>
  <Application>Microsoft Office PowerPoint</Application>
  <PresentationFormat>On-screen Show (4:3)</PresentationFormat>
  <Paragraphs>88</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cerysben</dc:creator>
  <cp:lastModifiedBy>cerysben</cp:lastModifiedBy>
  <cp:revision>22</cp:revision>
  <dcterms:created xsi:type="dcterms:W3CDTF">2017-11-10T20:00:56Z</dcterms:created>
  <dcterms:modified xsi:type="dcterms:W3CDTF">2017-12-02T13:58:10Z</dcterms:modified>
</cp:coreProperties>
</file>