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76" r:id="rId3"/>
    <p:sldId id="257" r:id="rId4"/>
    <p:sldId id="259" r:id="rId5"/>
    <p:sldId id="258" r:id="rId6"/>
    <p:sldId id="261" r:id="rId7"/>
    <p:sldId id="262" r:id="rId8"/>
    <p:sldId id="263" r:id="rId9"/>
    <p:sldId id="264" r:id="rId10"/>
    <p:sldId id="269" r:id="rId11"/>
    <p:sldId id="266" r:id="rId12"/>
    <p:sldId id="267" r:id="rId13"/>
    <p:sldId id="268" r:id="rId14"/>
    <p:sldId id="265" r:id="rId15"/>
    <p:sldId id="270" r:id="rId16"/>
    <p:sldId id="275" r:id="rId17"/>
    <p:sldId id="27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9364D3-DEDF-49D1-B438-DB4E447A25B5}" type="datetimeFigureOut">
              <a:rPr lang="en-GB" smtClean="0"/>
              <a:t>11/12/2017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F3A5E6-2732-42ED-8A5C-93728E0B35C7}" type="slidenum">
              <a:rPr lang="en-GB" smtClean="0"/>
              <a:t>‹#›</a:t>
            </a:fld>
            <a:endParaRPr lang="en-GB"/>
          </a:p>
        </p:txBody>
      </p:sp>
    </p:spTree>
    <p:extLst>
      <p:ext uri="{BB962C8B-B14F-4D97-AF65-F5344CB8AC3E}">
        <p14:creationId xmlns:p14="http://schemas.microsoft.com/office/powerpoint/2010/main" val="20915579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general introduction to Halfords, how the company started when, and where and how they have progressed over the years</a:t>
            </a:r>
          </a:p>
        </p:txBody>
      </p:sp>
      <p:sp>
        <p:nvSpPr>
          <p:cNvPr id="4" name="Slide Number Placeholder 3"/>
          <p:cNvSpPr>
            <a:spLocks noGrp="1"/>
          </p:cNvSpPr>
          <p:nvPr>
            <p:ph type="sldNum" sz="quarter" idx="10"/>
          </p:nvPr>
        </p:nvSpPr>
        <p:spPr/>
        <p:txBody>
          <a:bodyPr/>
          <a:lstStyle/>
          <a:p>
            <a:fld id="{82F3A5E6-2732-42ED-8A5C-93728E0B35C7}" type="slidenum">
              <a:rPr lang="en-GB" smtClean="0"/>
              <a:t>3</a:t>
            </a:fld>
            <a:endParaRPr lang="en-GB"/>
          </a:p>
        </p:txBody>
      </p:sp>
    </p:spTree>
    <p:extLst>
      <p:ext uri="{BB962C8B-B14F-4D97-AF65-F5344CB8AC3E}">
        <p14:creationId xmlns:p14="http://schemas.microsoft.com/office/powerpoint/2010/main" val="2684262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Halfords strategic theory going forward.  </a:t>
            </a:r>
          </a:p>
        </p:txBody>
      </p:sp>
      <p:sp>
        <p:nvSpPr>
          <p:cNvPr id="4" name="Slide Number Placeholder 3"/>
          <p:cNvSpPr>
            <a:spLocks noGrp="1"/>
          </p:cNvSpPr>
          <p:nvPr>
            <p:ph type="sldNum" sz="quarter" idx="10"/>
          </p:nvPr>
        </p:nvSpPr>
        <p:spPr/>
        <p:txBody>
          <a:bodyPr/>
          <a:lstStyle/>
          <a:p>
            <a:fld id="{82F3A5E6-2732-42ED-8A5C-93728E0B35C7}" type="slidenum">
              <a:rPr lang="en-GB" smtClean="0"/>
              <a:t>4</a:t>
            </a:fld>
            <a:endParaRPr lang="en-GB"/>
          </a:p>
        </p:txBody>
      </p:sp>
    </p:spTree>
    <p:extLst>
      <p:ext uri="{BB962C8B-B14F-4D97-AF65-F5344CB8AC3E}">
        <p14:creationId xmlns:p14="http://schemas.microsoft.com/office/powerpoint/2010/main" val="27079738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factors that make up Halfords strategic theory</a:t>
            </a:r>
          </a:p>
        </p:txBody>
      </p:sp>
      <p:sp>
        <p:nvSpPr>
          <p:cNvPr id="4" name="Slide Number Placeholder 3"/>
          <p:cNvSpPr>
            <a:spLocks noGrp="1"/>
          </p:cNvSpPr>
          <p:nvPr>
            <p:ph type="sldNum" sz="quarter" idx="10"/>
          </p:nvPr>
        </p:nvSpPr>
        <p:spPr/>
        <p:txBody>
          <a:bodyPr/>
          <a:lstStyle/>
          <a:p>
            <a:fld id="{82F3A5E6-2732-42ED-8A5C-93728E0B35C7}" type="slidenum">
              <a:rPr lang="en-GB" smtClean="0"/>
              <a:t>5</a:t>
            </a:fld>
            <a:endParaRPr lang="en-GB"/>
          </a:p>
        </p:txBody>
      </p:sp>
    </p:spTree>
    <p:extLst>
      <p:ext uri="{BB962C8B-B14F-4D97-AF65-F5344CB8AC3E}">
        <p14:creationId xmlns:p14="http://schemas.microsoft.com/office/powerpoint/2010/main" val="3121512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Halfords strengths are : Business performance(autocentre), and there operational network.</a:t>
            </a:r>
          </a:p>
          <a:p>
            <a:r>
              <a:rPr lang="en-GB" dirty="0"/>
              <a:t>Weaknesses are: increase in non-cash components of current </a:t>
            </a:r>
            <a:r>
              <a:rPr lang="en-GB" dirty="0" err="1"/>
              <a:t>assests</a:t>
            </a:r>
            <a:r>
              <a:rPr lang="en-GB" dirty="0"/>
              <a:t>.</a:t>
            </a:r>
          </a:p>
          <a:p>
            <a:r>
              <a:rPr lang="en-GB" dirty="0"/>
              <a:t>Opportunities: New product launches, positive outlook for cycling market.</a:t>
            </a:r>
          </a:p>
          <a:p>
            <a:r>
              <a:rPr lang="en-GB" dirty="0"/>
              <a:t>Threats: risks associated with suppliers, information technology risk.</a:t>
            </a:r>
          </a:p>
          <a:p>
            <a:endParaRPr lang="en-GB" dirty="0"/>
          </a:p>
          <a:p>
            <a:r>
              <a:rPr lang="en-GB" dirty="0"/>
              <a:t>(Advantage.marketline.com.ezproxy.uwtsd.ac.uk, 2017)</a:t>
            </a:r>
          </a:p>
        </p:txBody>
      </p:sp>
      <p:sp>
        <p:nvSpPr>
          <p:cNvPr id="4" name="Slide Number Placeholder 3"/>
          <p:cNvSpPr>
            <a:spLocks noGrp="1"/>
          </p:cNvSpPr>
          <p:nvPr>
            <p:ph type="sldNum" sz="quarter" idx="10"/>
          </p:nvPr>
        </p:nvSpPr>
        <p:spPr/>
        <p:txBody>
          <a:bodyPr/>
          <a:lstStyle/>
          <a:p>
            <a:fld id="{82F3A5E6-2732-42ED-8A5C-93728E0B35C7}" type="slidenum">
              <a:rPr lang="en-GB" smtClean="0"/>
              <a:t>7</a:t>
            </a:fld>
            <a:endParaRPr lang="en-GB"/>
          </a:p>
        </p:txBody>
      </p:sp>
    </p:spTree>
    <p:extLst>
      <p:ext uri="{BB962C8B-B14F-4D97-AF65-F5344CB8AC3E}">
        <p14:creationId xmlns:p14="http://schemas.microsoft.com/office/powerpoint/2010/main" val="37218124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the above factors can affect a companies ability to forward plan, as all of the factors can change at any time making it impossible for a company to have a future development plan set in stone. A change in one of the above factors can affect any development plans a company may have. All the above have to be taken into consideration when making any important business decisions, failure to do so can end in catastrophes, and could have a negative impact on the business</a:t>
            </a:r>
          </a:p>
          <a:p>
            <a:endParaRPr lang="en-GB" dirty="0"/>
          </a:p>
        </p:txBody>
      </p:sp>
      <p:sp>
        <p:nvSpPr>
          <p:cNvPr id="4" name="Slide Number Placeholder 3"/>
          <p:cNvSpPr>
            <a:spLocks noGrp="1"/>
          </p:cNvSpPr>
          <p:nvPr>
            <p:ph type="sldNum" sz="quarter" idx="10"/>
          </p:nvPr>
        </p:nvSpPr>
        <p:spPr/>
        <p:txBody>
          <a:bodyPr/>
          <a:lstStyle/>
          <a:p>
            <a:fld id="{82F3A5E6-2732-42ED-8A5C-93728E0B35C7}" type="slidenum">
              <a:rPr lang="en-GB" smtClean="0"/>
              <a:t>8</a:t>
            </a:fld>
            <a:endParaRPr lang="en-GB"/>
          </a:p>
        </p:txBody>
      </p:sp>
    </p:spTree>
    <p:extLst>
      <p:ext uri="{BB962C8B-B14F-4D97-AF65-F5344CB8AC3E}">
        <p14:creationId xmlns:p14="http://schemas.microsoft.com/office/powerpoint/2010/main" val="3042748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political factor can affect companies in many ways, for example if the Government increase taxes for certain businesses and reduce it for others this can have a negative or positive impact on the company. By using the PESTLE analysis tool Halfords can ensure that they stay up to date with any changes in government ruling and adapt there future plans to incorporate this change, avoiding any loses, or predicting any gains that the company can make in the current market.  Helping them to maintain their customer first choice for life on the move. This is incorporated in Halfords strategic plan and five pillars.  By ensuring they keep up to date and evaluate any risk in new business ventures, Halfords can ensure that they compete fairly in the open market and ensure that they keep prices low. In turn this will ensure customers return for future business ensuring that Halfords stay top of their game in their current field. </a:t>
            </a:r>
          </a:p>
          <a:p>
            <a:endParaRPr lang="en-GB" dirty="0"/>
          </a:p>
        </p:txBody>
      </p:sp>
      <p:sp>
        <p:nvSpPr>
          <p:cNvPr id="4" name="Slide Number Placeholder 3"/>
          <p:cNvSpPr>
            <a:spLocks noGrp="1"/>
          </p:cNvSpPr>
          <p:nvPr>
            <p:ph type="sldNum" sz="quarter" idx="10"/>
          </p:nvPr>
        </p:nvSpPr>
        <p:spPr/>
        <p:txBody>
          <a:bodyPr/>
          <a:lstStyle/>
          <a:p>
            <a:fld id="{82F3A5E6-2732-42ED-8A5C-93728E0B35C7}" type="slidenum">
              <a:rPr lang="en-GB" smtClean="0"/>
              <a:t>9</a:t>
            </a:fld>
            <a:endParaRPr lang="en-GB"/>
          </a:p>
        </p:txBody>
      </p:sp>
    </p:spTree>
    <p:extLst>
      <p:ext uri="{BB962C8B-B14F-4D97-AF65-F5344CB8AC3E}">
        <p14:creationId xmlns:p14="http://schemas.microsoft.com/office/powerpoint/2010/main" val="2484006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Inflation is an example of an economical factor that affects Halfords. If the rate of inflation increases then the cost of purchasing products in increases, this cost is then passed on to the consumer, however unfortunately with inflation customers wages do not increase.  This means consumers have less disposable income and may not purchase as much as they would before the rise.  This will have a negative impact on the companies sales.</a:t>
            </a:r>
          </a:p>
        </p:txBody>
      </p:sp>
      <p:sp>
        <p:nvSpPr>
          <p:cNvPr id="4" name="Slide Number Placeholder 3"/>
          <p:cNvSpPr>
            <a:spLocks noGrp="1"/>
          </p:cNvSpPr>
          <p:nvPr>
            <p:ph type="sldNum" sz="quarter" idx="10"/>
          </p:nvPr>
        </p:nvSpPr>
        <p:spPr/>
        <p:txBody>
          <a:bodyPr/>
          <a:lstStyle/>
          <a:p>
            <a:fld id="{82F3A5E6-2732-42ED-8A5C-93728E0B35C7}" type="slidenum">
              <a:rPr lang="en-GB" smtClean="0"/>
              <a:t>10</a:t>
            </a:fld>
            <a:endParaRPr lang="en-GB"/>
          </a:p>
        </p:txBody>
      </p:sp>
    </p:spTree>
    <p:extLst>
      <p:ext uri="{BB962C8B-B14F-4D97-AF65-F5344CB8AC3E}">
        <p14:creationId xmlns:p14="http://schemas.microsoft.com/office/powerpoint/2010/main" val="2044416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Buying habits would be a good example of a sociological factor that could effect Halfords. If they did not research peoples buying habits properly they may introduce a product to their shelves that will not sell, resulting in a loss of sales and a loss through turnover.  Researching buying habits gives the company the upper hand and allows them to risk asses the new product before stocking.</a:t>
            </a:r>
          </a:p>
        </p:txBody>
      </p:sp>
      <p:sp>
        <p:nvSpPr>
          <p:cNvPr id="4" name="Slide Number Placeholder 3"/>
          <p:cNvSpPr>
            <a:spLocks noGrp="1"/>
          </p:cNvSpPr>
          <p:nvPr>
            <p:ph type="sldNum" sz="quarter" idx="10"/>
          </p:nvPr>
        </p:nvSpPr>
        <p:spPr/>
        <p:txBody>
          <a:bodyPr/>
          <a:lstStyle/>
          <a:p>
            <a:fld id="{82F3A5E6-2732-42ED-8A5C-93728E0B35C7}" type="slidenum">
              <a:rPr lang="en-GB" smtClean="0"/>
              <a:t>11</a:t>
            </a:fld>
            <a:endParaRPr lang="en-GB"/>
          </a:p>
        </p:txBody>
      </p:sp>
    </p:spTree>
    <p:extLst>
      <p:ext uri="{BB962C8B-B14F-4D97-AF65-F5344CB8AC3E}">
        <p14:creationId xmlns:p14="http://schemas.microsoft.com/office/powerpoint/2010/main" val="157811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how a technological factor could affect Halfords would be, if Halfords security encryption on there online accounts were to fail.  This could result in the company being fined and customers card details addresses being exposed to hackers.  Technology is moving at such a fast rate that they need to be ahead of the game, to ensure that customers details are kept safe and to stay in line with data protection laws. Failure to do this could loose customers trust, and possible prosecution if they cannot prove that they have done everything in there power to prevent this from happening</a:t>
            </a:r>
          </a:p>
        </p:txBody>
      </p:sp>
      <p:sp>
        <p:nvSpPr>
          <p:cNvPr id="4" name="Slide Number Placeholder 3"/>
          <p:cNvSpPr>
            <a:spLocks noGrp="1"/>
          </p:cNvSpPr>
          <p:nvPr>
            <p:ph type="sldNum" sz="quarter" idx="10"/>
          </p:nvPr>
        </p:nvSpPr>
        <p:spPr/>
        <p:txBody>
          <a:bodyPr/>
          <a:lstStyle/>
          <a:p>
            <a:fld id="{82F3A5E6-2732-42ED-8A5C-93728E0B35C7}" type="slidenum">
              <a:rPr lang="en-GB" smtClean="0"/>
              <a:t>12</a:t>
            </a:fld>
            <a:endParaRPr lang="en-GB"/>
          </a:p>
        </p:txBody>
      </p:sp>
    </p:spTree>
    <p:extLst>
      <p:ext uri="{BB962C8B-B14F-4D97-AF65-F5344CB8AC3E}">
        <p14:creationId xmlns:p14="http://schemas.microsoft.com/office/powerpoint/2010/main" val="28758755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how legality affects Halfords would be the change in car seat law.  The car seat law changed earlier this year resulting in Halfords having to dispose of any car seats that did not meet the new legal requirements. However Halfords also used this to their advantage, they conducted a survey that showed that “Over 35 per cent of parents surveyed weren't aware there were going to be changes to the rules and a further 40 per cent of parents didn't know what these changes were going to be.”(https://www.express.co.uk/life-style/cars/764158/Car-seat-laws-UK-2017-children-booster-seats).  This resulted in Halfords educating parents via leaflets and information on there website, which in return increased Halfords car seat sales as they were the only car retailer giving advise, and free fitting.</a:t>
            </a:r>
          </a:p>
        </p:txBody>
      </p:sp>
      <p:sp>
        <p:nvSpPr>
          <p:cNvPr id="4" name="Slide Number Placeholder 3"/>
          <p:cNvSpPr>
            <a:spLocks noGrp="1"/>
          </p:cNvSpPr>
          <p:nvPr>
            <p:ph type="sldNum" sz="quarter" idx="10"/>
          </p:nvPr>
        </p:nvSpPr>
        <p:spPr/>
        <p:txBody>
          <a:bodyPr/>
          <a:lstStyle/>
          <a:p>
            <a:fld id="{82F3A5E6-2732-42ED-8A5C-93728E0B35C7}" type="slidenum">
              <a:rPr lang="en-GB" smtClean="0"/>
              <a:t>13</a:t>
            </a:fld>
            <a:endParaRPr lang="en-GB"/>
          </a:p>
        </p:txBody>
      </p:sp>
    </p:spTree>
    <p:extLst>
      <p:ext uri="{BB962C8B-B14F-4D97-AF65-F5344CB8AC3E}">
        <p14:creationId xmlns:p14="http://schemas.microsoft.com/office/powerpoint/2010/main" val="30441334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several environmental factors that can affect a business sales.  A good example that applies to Halfords is the weather. Halfords have catered for all weather types in both there car consumables and accessories range, there is screen wash available for both winter and summer weather types. There are snow chains available off the shelf throughout the year. Halfords have taken all aspects of the weather on board when selecting what products they sell and stock. Although they have no control over the Economy or how it changes by ensuring they cover all aspects for motoring they are securing sales and therefor the companies growth through all weather factors. If they only sold products for the fine weather and a period of extremely cold weather were to come in then Halfords would lose money as they would not have products to sell, the consumer would look elsewhere and would not guarantee a steady turnover throughout the year. Halfords obviously used the analysis tool when selecting products to ensure that there turnover is not affected by some of the economical factors they face.</a:t>
            </a:r>
          </a:p>
          <a:p>
            <a:endParaRPr lang="en-GB" dirty="0"/>
          </a:p>
        </p:txBody>
      </p:sp>
      <p:sp>
        <p:nvSpPr>
          <p:cNvPr id="4" name="Slide Number Placeholder 3"/>
          <p:cNvSpPr>
            <a:spLocks noGrp="1"/>
          </p:cNvSpPr>
          <p:nvPr>
            <p:ph type="sldNum" sz="quarter" idx="10"/>
          </p:nvPr>
        </p:nvSpPr>
        <p:spPr/>
        <p:txBody>
          <a:bodyPr/>
          <a:lstStyle/>
          <a:p>
            <a:fld id="{82F3A5E6-2732-42ED-8A5C-93728E0B35C7}" type="slidenum">
              <a:rPr lang="en-GB" smtClean="0"/>
              <a:t>14</a:t>
            </a:fld>
            <a:endParaRPr lang="en-GB"/>
          </a:p>
        </p:txBody>
      </p:sp>
    </p:spTree>
    <p:extLst>
      <p:ext uri="{BB962C8B-B14F-4D97-AF65-F5344CB8AC3E}">
        <p14:creationId xmlns:p14="http://schemas.microsoft.com/office/powerpoint/2010/main" val="3384521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59023-22B6-4DC4-AFE6-FAEAA448F3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DB80F2-0B34-407C-8CE3-A5C34658F7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300C03-5475-430A-9995-F9C6AFAC8F8D}"/>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5" name="Footer Placeholder 4">
            <a:extLst>
              <a:ext uri="{FF2B5EF4-FFF2-40B4-BE49-F238E27FC236}">
                <a16:creationId xmlns:a16="http://schemas.microsoft.com/office/drawing/2014/main" id="{7E4442E9-34E8-4D0C-8A64-17C0939366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098C71-4A6E-476F-9769-3FF2C1B785BE}"/>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2961423890"/>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F96F0-34F6-41CD-A070-853D88C780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68AD92-AB9B-40E6-8D27-9AB0C80D7BC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D010C9-6346-4203-8E26-87B136011EF9}"/>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5" name="Footer Placeholder 4">
            <a:extLst>
              <a:ext uri="{FF2B5EF4-FFF2-40B4-BE49-F238E27FC236}">
                <a16:creationId xmlns:a16="http://schemas.microsoft.com/office/drawing/2014/main" id="{A8906E9D-6CA4-4F08-985C-1F76E19B18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19FB14-CB74-41F4-AD6E-E87DF8BF0DD0}"/>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2379636382"/>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4BA21-F97A-47C4-8FB0-846DEF3419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84AE58-5EBE-4B74-ACB7-E8121CEACF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F8B0898-9476-4F81-9B2A-EDFF6E90A449}"/>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5" name="Footer Placeholder 4">
            <a:extLst>
              <a:ext uri="{FF2B5EF4-FFF2-40B4-BE49-F238E27FC236}">
                <a16:creationId xmlns:a16="http://schemas.microsoft.com/office/drawing/2014/main" id="{1A6B403B-AC38-4A24-80BD-FA3699AFEB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6F747F-4BA1-486E-88C2-4462986E57AA}"/>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1341065376"/>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CCD6D-73FE-4C82-80D3-3A7082DF28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4D9AAE-BB9B-40FD-9F78-A94DD21CF73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5D530C-6BD9-43AD-8F7B-049BB788CAB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39A49B-E3C4-42D8-BECF-342922E7B7E4}"/>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6" name="Footer Placeholder 5">
            <a:extLst>
              <a:ext uri="{FF2B5EF4-FFF2-40B4-BE49-F238E27FC236}">
                <a16:creationId xmlns:a16="http://schemas.microsoft.com/office/drawing/2014/main" id="{99E1E9C4-1644-4058-A6D2-86031453FB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1A07EB-67AC-45D5-8606-4FE08D5CAD1C}"/>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2555342431"/>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98DC4-FFD5-479C-82B2-F1D62CB1DB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0712FF-701C-4721-B982-E801758072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5D843B6-82D4-41B3-8E37-6212F61F2B4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B83C201-87DF-4C16-B691-46844B1BF0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EF85281-B31D-4FAB-9B05-D41E4C892C1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45710E-665E-46FD-A4E3-2D5DE675DA38}"/>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8" name="Footer Placeholder 7">
            <a:extLst>
              <a:ext uri="{FF2B5EF4-FFF2-40B4-BE49-F238E27FC236}">
                <a16:creationId xmlns:a16="http://schemas.microsoft.com/office/drawing/2014/main" id="{DD197D0B-6CCD-4226-855A-296BE8181A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DA8E59-D765-45CD-A697-5A8A093399E0}"/>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1013961469"/>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F3956-F861-4F92-A426-74308EEF05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06A0B68-5580-4CFD-9B28-D24BC96967FD}"/>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4" name="Footer Placeholder 3">
            <a:extLst>
              <a:ext uri="{FF2B5EF4-FFF2-40B4-BE49-F238E27FC236}">
                <a16:creationId xmlns:a16="http://schemas.microsoft.com/office/drawing/2014/main" id="{DBF9350F-A045-405B-A663-09324B40C8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9C4772-3D36-4D55-8875-5679965553A9}"/>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2580334232"/>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47F686-4298-48B1-BEAB-2DB96889F014}"/>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3" name="Footer Placeholder 2">
            <a:extLst>
              <a:ext uri="{FF2B5EF4-FFF2-40B4-BE49-F238E27FC236}">
                <a16:creationId xmlns:a16="http://schemas.microsoft.com/office/drawing/2014/main" id="{CBF2E2A7-A54C-42B3-9B0C-76B1A2B36D7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8F3C6D-15C0-494E-871E-878971E0B87F}"/>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3541678143"/>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FC227-1A10-486D-81C5-B3012A465E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CC8230-BB56-4889-84C8-DA36687E41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8F52C2-B3D4-4A36-9649-9D3678C549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ED6D4D4-21D9-4381-A066-352B575963C8}"/>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6" name="Footer Placeholder 5">
            <a:extLst>
              <a:ext uri="{FF2B5EF4-FFF2-40B4-BE49-F238E27FC236}">
                <a16:creationId xmlns:a16="http://schemas.microsoft.com/office/drawing/2014/main" id="{6BCB30C9-855D-4D3E-8F03-BB3A757B13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BBAE4E-6669-457D-8D0A-2E8E73578C80}"/>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246250653"/>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AF79-FA01-4C8D-9BE7-4A0D326CFC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6BE947-AFC6-4066-BF79-F2363C718E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794830-D0A7-4249-9710-F78B311B30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424D2A4-AAFE-41DF-9D9A-F22DFF6E503B}"/>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6" name="Footer Placeholder 5">
            <a:extLst>
              <a:ext uri="{FF2B5EF4-FFF2-40B4-BE49-F238E27FC236}">
                <a16:creationId xmlns:a16="http://schemas.microsoft.com/office/drawing/2014/main" id="{FE9ACEDD-F246-4B24-BC85-330CE9B039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56971C-43FD-4193-B850-18B98CB0828D}"/>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369580335"/>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9C789-B301-4919-A506-4D130F05D8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A336D1-C6C6-439F-9D20-35984F80F1E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7392B7-3557-4938-A9E3-F6F18E79975E}"/>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5" name="Footer Placeholder 4">
            <a:extLst>
              <a:ext uri="{FF2B5EF4-FFF2-40B4-BE49-F238E27FC236}">
                <a16:creationId xmlns:a16="http://schemas.microsoft.com/office/drawing/2014/main" id="{75CC8220-9DE7-4C0D-B210-7B3466924E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1B5739-F680-489D-AAA7-2E3FEE5A6951}"/>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3816309913"/>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D8E0D7-47FD-42A0-B06F-773205F9411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27CC1E-FF8E-47C2-8B2A-2ACC50B4E0E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BB8130-3429-4CD3-8AAE-566108D940E1}"/>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5" name="Footer Placeholder 4">
            <a:extLst>
              <a:ext uri="{FF2B5EF4-FFF2-40B4-BE49-F238E27FC236}">
                <a16:creationId xmlns:a16="http://schemas.microsoft.com/office/drawing/2014/main" id="{7A465067-1E32-41E5-9C7C-32614D43C9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34B5C9-8795-44F4-BAAB-8F68F6A87528}"/>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2769126498"/>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AC8799-BC86-40B2-821B-D60BF89FCD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AB6DB1-2934-4700-9F13-DB9FA0CC2C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0C1105-C258-4955-B20C-6386F8444A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194607-49BF-4B1A-9B3F-CF946CC76912}" type="datetimeFigureOut">
              <a:rPr lang="en-GB" smtClean="0"/>
              <a:t>11/12/2017</a:t>
            </a:fld>
            <a:endParaRPr lang="en-GB"/>
          </a:p>
        </p:txBody>
      </p:sp>
      <p:sp>
        <p:nvSpPr>
          <p:cNvPr id="5" name="Footer Placeholder 4">
            <a:extLst>
              <a:ext uri="{FF2B5EF4-FFF2-40B4-BE49-F238E27FC236}">
                <a16:creationId xmlns:a16="http://schemas.microsoft.com/office/drawing/2014/main" id="{304E901E-43E3-4CEE-B30B-28DB623A56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B5EAF0-5F84-41A8-BBAF-E09A3855EB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2C945E-00EC-4BB1-B03F-A0618E5F1519}" type="slidenum">
              <a:rPr lang="en-GB" smtClean="0"/>
              <a:t>‹#›</a:t>
            </a:fld>
            <a:endParaRPr lang="en-GB"/>
          </a:p>
        </p:txBody>
      </p:sp>
    </p:spTree>
    <p:extLst>
      <p:ext uri="{BB962C8B-B14F-4D97-AF65-F5344CB8AC3E}">
        <p14:creationId xmlns:p14="http://schemas.microsoft.com/office/powerpoint/2010/main" val="26670416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F4F7930-6375-4A48-8B13-042ABC35770B}"/>
              </a:ext>
            </a:extLst>
          </p:cNvPr>
          <p:cNvSpPr txBox="1"/>
          <p:nvPr/>
        </p:nvSpPr>
        <p:spPr>
          <a:xfrm>
            <a:off x="1360967" y="956930"/>
            <a:ext cx="10079666" cy="5016758"/>
          </a:xfrm>
          <a:prstGeom prst="rect">
            <a:avLst/>
          </a:prstGeom>
          <a:noFill/>
        </p:spPr>
        <p:txBody>
          <a:bodyPr wrap="square" rtlCol="0">
            <a:spAutoFit/>
          </a:bodyPr>
          <a:lstStyle/>
          <a:p>
            <a:pPr algn="ctr"/>
            <a:r>
              <a:rPr lang="en-GB" sz="3200" b="1" dirty="0"/>
              <a:t>Malcolm Griffith-Thomas</a:t>
            </a:r>
          </a:p>
          <a:p>
            <a:pPr algn="ctr"/>
            <a:endParaRPr lang="en-GB" sz="3200" b="1" dirty="0"/>
          </a:p>
          <a:p>
            <a:pPr algn="ctr"/>
            <a:r>
              <a:rPr lang="en-GB" sz="3200" b="1" dirty="0"/>
              <a:t>1704210</a:t>
            </a:r>
          </a:p>
          <a:p>
            <a:pPr algn="ctr"/>
            <a:r>
              <a:rPr lang="en-GB" sz="3200" b="1" dirty="0"/>
              <a:t>Contemporary Approaches to Management Presentation</a:t>
            </a:r>
          </a:p>
          <a:p>
            <a:pPr algn="ctr"/>
            <a:endParaRPr lang="en-GB" sz="3200" b="1" dirty="0"/>
          </a:p>
          <a:p>
            <a:pPr algn="ctr"/>
            <a:r>
              <a:rPr lang="en-GB" sz="3200" b="1" dirty="0"/>
              <a:t>Level 4</a:t>
            </a:r>
          </a:p>
          <a:p>
            <a:pPr algn="ctr"/>
            <a:endParaRPr lang="en-GB" sz="3200" b="1" dirty="0"/>
          </a:p>
          <a:p>
            <a:pPr algn="ctr"/>
            <a:r>
              <a:rPr lang="en-GB" sz="3200" b="1" dirty="0"/>
              <a:t>BMPS4002</a:t>
            </a:r>
          </a:p>
          <a:p>
            <a:pPr algn="ctr"/>
            <a:endParaRPr lang="en-GB" sz="3200" b="1" dirty="0"/>
          </a:p>
          <a:p>
            <a:pPr algn="ctr"/>
            <a:r>
              <a:rPr lang="en-GB" sz="3200" b="1" dirty="0"/>
              <a:t>Davina Evans</a:t>
            </a:r>
          </a:p>
        </p:txBody>
      </p:sp>
    </p:spTree>
    <p:extLst>
      <p:ext uri="{BB962C8B-B14F-4D97-AF65-F5344CB8AC3E}">
        <p14:creationId xmlns:p14="http://schemas.microsoft.com/office/powerpoint/2010/main" val="1997052390"/>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30E7C47-4894-4AF6-B01F-26B33786557D}"/>
              </a:ext>
            </a:extLst>
          </p:cNvPr>
          <p:cNvSpPr txBox="1"/>
          <p:nvPr/>
        </p:nvSpPr>
        <p:spPr>
          <a:xfrm>
            <a:off x="379828" y="675249"/>
            <a:ext cx="4051495" cy="6309420"/>
          </a:xfrm>
          <a:prstGeom prst="rect">
            <a:avLst/>
          </a:prstGeom>
          <a:noFill/>
        </p:spPr>
        <p:txBody>
          <a:bodyPr wrap="square" rtlCol="0">
            <a:spAutoFit/>
          </a:bodyPr>
          <a:lstStyle/>
          <a:p>
            <a:r>
              <a:rPr lang="en-GB" sz="3200" b="1" u="sng" dirty="0"/>
              <a:t>Contents</a:t>
            </a:r>
          </a:p>
          <a:p>
            <a:endParaRPr lang="en-GB" sz="3200" b="1" u="sng" dirty="0"/>
          </a:p>
          <a:p>
            <a:r>
              <a:rPr lang="en-GB" sz="2400" dirty="0"/>
              <a:t>Introduction</a:t>
            </a:r>
          </a:p>
          <a:p>
            <a:r>
              <a:rPr lang="en-GB" sz="2400" dirty="0"/>
              <a:t>Moving up</a:t>
            </a:r>
          </a:p>
          <a:p>
            <a:r>
              <a:rPr lang="en-GB" sz="2400" dirty="0"/>
              <a:t>Strategy approach</a:t>
            </a:r>
          </a:p>
          <a:p>
            <a:r>
              <a:rPr lang="en-GB" sz="2000" dirty="0"/>
              <a:t>-Goals</a:t>
            </a:r>
          </a:p>
          <a:p>
            <a:r>
              <a:rPr lang="en-GB" sz="2000" dirty="0"/>
              <a:t>-Objectives</a:t>
            </a:r>
          </a:p>
          <a:p>
            <a:r>
              <a:rPr lang="en-GB" sz="2000" dirty="0"/>
              <a:t>-Swot</a:t>
            </a:r>
          </a:p>
          <a:p>
            <a:r>
              <a:rPr lang="en-GB" sz="2000" dirty="0"/>
              <a:t>-Pestle</a:t>
            </a:r>
          </a:p>
          <a:p>
            <a:r>
              <a:rPr lang="en-GB" sz="2000" dirty="0"/>
              <a:t>-Political</a:t>
            </a:r>
          </a:p>
          <a:p>
            <a:endParaRPr lang="en-GB" sz="2000" dirty="0"/>
          </a:p>
          <a:p>
            <a:endParaRPr lang="en-GB" sz="2000" dirty="0"/>
          </a:p>
          <a:p>
            <a:endParaRPr lang="en-GB" sz="3200" dirty="0"/>
          </a:p>
          <a:p>
            <a:endParaRPr lang="en-GB" sz="3200" dirty="0"/>
          </a:p>
          <a:p>
            <a:endParaRPr lang="en-GB" sz="3200" dirty="0"/>
          </a:p>
          <a:p>
            <a:endParaRPr lang="en-GB" sz="3200" b="1" u="sng" dirty="0"/>
          </a:p>
        </p:txBody>
      </p:sp>
    </p:spTree>
    <p:extLst>
      <p:ext uri="{BB962C8B-B14F-4D97-AF65-F5344CB8AC3E}">
        <p14:creationId xmlns:p14="http://schemas.microsoft.com/office/powerpoint/2010/main" val="2086976353"/>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BA4374-8296-4C0B-A4CF-D4785E81F3FE}"/>
              </a:ext>
            </a:extLst>
          </p:cNvPr>
          <p:cNvSpPr txBox="1"/>
          <p:nvPr/>
        </p:nvSpPr>
        <p:spPr>
          <a:xfrm>
            <a:off x="384313" y="768627"/>
            <a:ext cx="4081670" cy="584775"/>
          </a:xfrm>
          <a:prstGeom prst="rect">
            <a:avLst/>
          </a:prstGeom>
          <a:noFill/>
        </p:spPr>
        <p:txBody>
          <a:bodyPr wrap="square" rtlCol="0">
            <a:spAutoFit/>
          </a:bodyPr>
          <a:lstStyle/>
          <a:p>
            <a:r>
              <a:rPr lang="en-GB" sz="3200" b="1" u="sng" dirty="0"/>
              <a:t>Introduction</a:t>
            </a:r>
          </a:p>
        </p:txBody>
      </p:sp>
      <p:pic>
        <p:nvPicPr>
          <p:cNvPr id="4" name="Picture 3">
            <a:extLst>
              <a:ext uri="{FF2B5EF4-FFF2-40B4-BE49-F238E27FC236}">
                <a16:creationId xmlns:a16="http://schemas.microsoft.com/office/drawing/2014/main" id="{4E7A55A4-06CE-4513-8F9C-4B0052FC8C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2998" y="799040"/>
            <a:ext cx="1810003" cy="523948"/>
          </a:xfrm>
          <a:prstGeom prst="rect">
            <a:avLst/>
          </a:prstGeom>
        </p:spPr>
      </p:pic>
      <p:pic>
        <p:nvPicPr>
          <p:cNvPr id="6" name="Picture 5">
            <a:extLst>
              <a:ext uri="{FF2B5EF4-FFF2-40B4-BE49-F238E27FC236}">
                <a16:creationId xmlns:a16="http://schemas.microsoft.com/office/drawing/2014/main" id="{4BF630B8-1E07-41FA-8CE8-7D521FB5D6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9356" y="6329236"/>
            <a:ext cx="2095792" cy="381053"/>
          </a:xfrm>
          <a:prstGeom prst="rect">
            <a:avLst/>
          </a:prstGeom>
        </p:spPr>
      </p:pic>
      <p:sp>
        <p:nvSpPr>
          <p:cNvPr id="8" name="TextBox 7">
            <a:extLst>
              <a:ext uri="{FF2B5EF4-FFF2-40B4-BE49-F238E27FC236}">
                <a16:creationId xmlns:a16="http://schemas.microsoft.com/office/drawing/2014/main" id="{5F2B3D16-9EC9-4F41-9295-65D8B876EF72}"/>
              </a:ext>
            </a:extLst>
          </p:cNvPr>
          <p:cNvSpPr txBox="1"/>
          <p:nvPr/>
        </p:nvSpPr>
        <p:spPr>
          <a:xfrm>
            <a:off x="534572" y="1617785"/>
            <a:ext cx="11169748" cy="4524315"/>
          </a:xfrm>
          <a:prstGeom prst="rect">
            <a:avLst/>
          </a:prstGeom>
          <a:noFill/>
        </p:spPr>
        <p:txBody>
          <a:bodyPr wrap="square" rtlCol="0">
            <a:spAutoFit/>
          </a:bodyPr>
          <a:lstStyle/>
          <a:p>
            <a:r>
              <a:rPr lang="en-GB" dirty="0"/>
              <a:t>Halfords group PLC was founded in 1892 by Frederick </a:t>
            </a:r>
            <a:r>
              <a:rPr lang="en-GB" dirty="0" err="1"/>
              <a:t>Rushbrooke</a:t>
            </a:r>
            <a:r>
              <a:rPr lang="en-GB" dirty="0"/>
              <a:t>.  The company started out as a wholesale ironmongery in Birmingham.  In 1902 the company moved to Halfords street in Leicester which is where the company name came from.  Halfords is a retail store that deals in the automotive industry as well as camping and touring and the sale and repair of bicycles.  They specialise in car parts, from service part to performance upgrades, car audio, and all aspect of motor vehicle maintenance and repair parts and specialist tools for DIY, a service to order specialist parts for home delivery or store if not available on the shelf.  Customers that buy certain parts from the outlets can have them fitted for a small fee, no booking required, fitted while the customer waits.</a:t>
            </a:r>
          </a:p>
          <a:p>
            <a:endParaRPr lang="en-GB" dirty="0"/>
          </a:p>
          <a:p>
            <a:r>
              <a:rPr lang="en-GB" dirty="0"/>
              <a:t>The company expanded in 2005 by purchasing Nationwide autocentre MOT chain. This enabled the company to provide both parts and repairs, the renamed Halfords autocentre, that offer a range of services from vehicle servicing, MOT testing and general car maintenance repair. </a:t>
            </a:r>
          </a:p>
          <a:p>
            <a:endParaRPr lang="en-GB" dirty="0"/>
          </a:p>
          <a:p>
            <a:r>
              <a:rPr lang="en-GB" dirty="0"/>
              <a:t>Since beginning to trade in 1892 Halfords have gone from strength to strength, buying out companies such as Boardman Bikes LTD. (En.wikipedia.org, 2017). Halfords now have over 460 retails stores, and over 300 autocentres.  There is a Halfords store within a twenty minute drive from ninety percent of UK homes. (Halfordscompany.com, 2017)</a:t>
            </a:r>
          </a:p>
        </p:txBody>
      </p:sp>
    </p:spTree>
    <p:extLst>
      <p:ext uri="{BB962C8B-B14F-4D97-AF65-F5344CB8AC3E}">
        <p14:creationId xmlns:p14="http://schemas.microsoft.com/office/powerpoint/2010/main" val="686253378"/>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9A60D2-8826-420C-A7A9-82CE77417F19}"/>
              </a:ext>
            </a:extLst>
          </p:cNvPr>
          <p:cNvSpPr txBox="1"/>
          <p:nvPr/>
        </p:nvSpPr>
        <p:spPr>
          <a:xfrm>
            <a:off x="928468" y="1885071"/>
            <a:ext cx="11085341" cy="3693319"/>
          </a:xfrm>
          <a:prstGeom prst="rect">
            <a:avLst/>
          </a:prstGeom>
          <a:noFill/>
        </p:spPr>
        <p:txBody>
          <a:bodyPr wrap="square" rtlCol="0">
            <a:spAutoFit/>
          </a:bodyPr>
          <a:lstStyle/>
          <a:p>
            <a:r>
              <a:rPr lang="en-GB" dirty="0"/>
              <a:t>Halfords strategy is called “Moving up” and has five key pillars</a:t>
            </a:r>
          </a:p>
          <a:p>
            <a:endParaRPr lang="en-GB" dirty="0"/>
          </a:p>
          <a:p>
            <a:pPr marL="285750" indent="-285750">
              <a:buFont typeface="Arial" panose="020B0604020202020204" pitchFamily="34" charset="0"/>
              <a:buChar char="•"/>
            </a:pPr>
            <a:r>
              <a:rPr lang="en-GB" dirty="0"/>
              <a:t>Putting customers in the driving seat </a:t>
            </a:r>
          </a:p>
          <a:p>
            <a:pPr marL="285750" indent="-285750">
              <a:buFont typeface="Arial" panose="020B0604020202020204" pitchFamily="34" charset="0"/>
              <a:buChar char="•"/>
            </a:pPr>
            <a:r>
              <a:rPr lang="en-GB" dirty="0"/>
              <a:t>Service in our DNA</a:t>
            </a:r>
          </a:p>
          <a:p>
            <a:pPr marL="285750" indent="-285750">
              <a:buFont typeface="Arial" panose="020B0604020202020204" pitchFamily="34" charset="0"/>
              <a:buChar char="•"/>
            </a:pPr>
            <a:r>
              <a:rPr lang="en-GB" dirty="0"/>
              <a:t>Building on our uniqueness</a:t>
            </a:r>
          </a:p>
          <a:p>
            <a:pPr marL="285750" indent="-285750">
              <a:buFont typeface="Arial" panose="020B0604020202020204" pitchFamily="34" charset="0"/>
              <a:buChar char="•"/>
            </a:pPr>
            <a:r>
              <a:rPr lang="en-GB" dirty="0"/>
              <a:t>Better shopping experience</a:t>
            </a:r>
          </a:p>
          <a:p>
            <a:pPr marL="285750" indent="-285750">
              <a:buFont typeface="Arial" panose="020B0604020202020204" pitchFamily="34" charset="0"/>
              <a:buChar char="•"/>
            </a:pPr>
            <a:r>
              <a:rPr lang="en-GB" dirty="0"/>
              <a:t>Fit for the future infrastructure </a:t>
            </a:r>
          </a:p>
          <a:p>
            <a:endParaRPr lang="en-GB" dirty="0"/>
          </a:p>
          <a:p>
            <a:r>
              <a:rPr lang="en-GB" dirty="0"/>
              <a:t>These are the five main focus areas for Halfords strategy</a:t>
            </a:r>
          </a:p>
          <a:p>
            <a:r>
              <a:rPr lang="en-GB" dirty="0"/>
              <a:t>(Halfordscompany.com, 2017)</a:t>
            </a:r>
          </a:p>
          <a:p>
            <a:endParaRPr lang="en-GB" dirty="0"/>
          </a:p>
          <a:p>
            <a:endParaRPr lang="en-GB" dirty="0"/>
          </a:p>
          <a:p>
            <a:endParaRPr lang="en-GB" dirty="0"/>
          </a:p>
        </p:txBody>
      </p:sp>
      <p:sp>
        <p:nvSpPr>
          <p:cNvPr id="3" name="Rectangle 2">
            <a:extLst>
              <a:ext uri="{FF2B5EF4-FFF2-40B4-BE49-F238E27FC236}">
                <a16:creationId xmlns:a16="http://schemas.microsoft.com/office/drawing/2014/main" id="{C97DDC4D-45F1-4575-AB60-31FE49A7A09D}"/>
              </a:ext>
            </a:extLst>
          </p:cNvPr>
          <p:cNvSpPr/>
          <p:nvPr/>
        </p:nvSpPr>
        <p:spPr>
          <a:xfrm>
            <a:off x="3425603" y="350745"/>
            <a:ext cx="3258777"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Moving up</a:t>
            </a:r>
          </a:p>
        </p:txBody>
      </p:sp>
    </p:spTree>
    <p:extLst>
      <p:ext uri="{BB962C8B-B14F-4D97-AF65-F5344CB8AC3E}">
        <p14:creationId xmlns:p14="http://schemas.microsoft.com/office/powerpoint/2010/main" val="2806046315"/>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AE00B1-DBC9-4DAF-A63B-DE768AA172FB}"/>
              </a:ext>
            </a:extLst>
          </p:cNvPr>
          <p:cNvSpPr txBox="1"/>
          <p:nvPr/>
        </p:nvSpPr>
        <p:spPr>
          <a:xfrm>
            <a:off x="516835" y="424070"/>
            <a:ext cx="5363460" cy="400110"/>
          </a:xfrm>
          <a:prstGeom prst="rect">
            <a:avLst/>
          </a:prstGeom>
          <a:noFill/>
        </p:spPr>
        <p:txBody>
          <a:bodyPr wrap="square" rtlCol="0">
            <a:spAutoFit/>
          </a:bodyPr>
          <a:lstStyle/>
          <a:p>
            <a:r>
              <a:rPr lang="en-GB" sz="2000" b="1" u="sng" dirty="0"/>
              <a:t>Approaches to strategy</a:t>
            </a:r>
          </a:p>
        </p:txBody>
      </p:sp>
      <p:sp>
        <p:nvSpPr>
          <p:cNvPr id="9" name="TextBox 8">
            <a:extLst>
              <a:ext uri="{FF2B5EF4-FFF2-40B4-BE49-F238E27FC236}">
                <a16:creationId xmlns:a16="http://schemas.microsoft.com/office/drawing/2014/main" id="{52AB0BD6-F948-4508-A3FE-0D229807171A}"/>
              </a:ext>
            </a:extLst>
          </p:cNvPr>
          <p:cNvSpPr txBox="1"/>
          <p:nvPr/>
        </p:nvSpPr>
        <p:spPr>
          <a:xfrm>
            <a:off x="633045" y="1223890"/>
            <a:ext cx="8792307" cy="1323439"/>
          </a:xfrm>
          <a:prstGeom prst="rect">
            <a:avLst/>
          </a:prstGeom>
          <a:noFill/>
        </p:spPr>
        <p:txBody>
          <a:bodyPr wrap="square" rtlCol="0">
            <a:spAutoFit/>
          </a:bodyPr>
          <a:lstStyle/>
          <a:p>
            <a:r>
              <a:rPr lang="en-GB" sz="2400" dirty="0"/>
              <a:t>The following slides will look into Halfords Group PLC’s approaches to strategy, this will include the following :</a:t>
            </a:r>
          </a:p>
          <a:p>
            <a:pPr marL="457200" indent="-457200">
              <a:buFont typeface="Arial" panose="020B0604020202020204" pitchFamily="34" charset="0"/>
              <a:buChar char="•"/>
            </a:pPr>
            <a:endParaRPr lang="en-GB" sz="3200" dirty="0"/>
          </a:p>
        </p:txBody>
      </p:sp>
      <p:sp>
        <p:nvSpPr>
          <p:cNvPr id="3" name="TextBox 2">
            <a:extLst>
              <a:ext uri="{FF2B5EF4-FFF2-40B4-BE49-F238E27FC236}">
                <a16:creationId xmlns:a16="http://schemas.microsoft.com/office/drawing/2014/main" id="{3882469A-5434-4EBA-AF69-57A7CD4F1411}"/>
              </a:ext>
            </a:extLst>
          </p:cNvPr>
          <p:cNvSpPr txBox="1"/>
          <p:nvPr/>
        </p:nvSpPr>
        <p:spPr>
          <a:xfrm>
            <a:off x="907364" y="2680278"/>
            <a:ext cx="6879101" cy="369332"/>
          </a:xfrm>
          <a:prstGeom prst="rect">
            <a:avLst/>
          </a:prstGeom>
          <a:noFill/>
        </p:spPr>
        <p:txBody>
          <a:bodyPr wrap="square" rtlCol="0">
            <a:spAutoFit/>
          </a:bodyPr>
          <a:lstStyle/>
          <a:p>
            <a:pPr marL="285750" indent="-285750">
              <a:buFont typeface="Arial" panose="020B0604020202020204" pitchFamily="34" charset="0"/>
              <a:buChar char="•"/>
            </a:pPr>
            <a:r>
              <a:rPr lang="en-GB" b="1" dirty="0"/>
              <a:t>Goals and objectives</a:t>
            </a:r>
          </a:p>
        </p:txBody>
      </p:sp>
      <p:sp>
        <p:nvSpPr>
          <p:cNvPr id="5" name="TextBox 4">
            <a:extLst>
              <a:ext uri="{FF2B5EF4-FFF2-40B4-BE49-F238E27FC236}">
                <a16:creationId xmlns:a16="http://schemas.microsoft.com/office/drawing/2014/main" id="{F6CE75BD-B4B4-4A77-AAFD-6684CF74D805}"/>
              </a:ext>
            </a:extLst>
          </p:cNvPr>
          <p:cNvSpPr txBox="1"/>
          <p:nvPr/>
        </p:nvSpPr>
        <p:spPr>
          <a:xfrm>
            <a:off x="907364" y="3224363"/>
            <a:ext cx="3094892" cy="369332"/>
          </a:xfrm>
          <a:prstGeom prst="rect">
            <a:avLst/>
          </a:prstGeom>
          <a:noFill/>
        </p:spPr>
        <p:txBody>
          <a:bodyPr wrap="square" rtlCol="0">
            <a:spAutoFit/>
          </a:bodyPr>
          <a:lstStyle/>
          <a:p>
            <a:pPr marL="285750" indent="-285750">
              <a:buFont typeface="Arial" panose="020B0604020202020204" pitchFamily="34" charset="0"/>
              <a:buChar char="•"/>
            </a:pPr>
            <a:r>
              <a:rPr lang="en-GB" b="1" dirty="0"/>
              <a:t>SWOT</a:t>
            </a:r>
          </a:p>
        </p:txBody>
      </p:sp>
      <p:sp>
        <p:nvSpPr>
          <p:cNvPr id="6" name="TextBox 5">
            <a:extLst>
              <a:ext uri="{FF2B5EF4-FFF2-40B4-BE49-F238E27FC236}">
                <a16:creationId xmlns:a16="http://schemas.microsoft.com/office/drawing/2014/main" id="{1D490F0A-761D-446F-8A5C-AA6FADE58F1D}"/>
              </a:ext>
            </a:extLst>
          </p:cNvPr>
          <p:cNvSpPr txBox="1"/>
          <p:nvPr/>
        </p:nvSpPr>
        <p:spPr>
          <a:xfrm>
            <a:off x="907364" y="3624798"/>
            <a:ext cx="2574387" cy="369332"/>
          </a:xfrm>
          <a:prstGeom prst="rect">
            <a:avLst/>
          </a:prstGeom>
          <a:noFill/>
        </p:spPr>
        <p:txBody>
          <a:bodyPr wrap="square" rtlCol="0">
            <a:spAutoFit/>
          </a:bodyPr>
          <a:lstStyle/>
          <a:p>
            <a:pPr marL="285750" indent="-285750">
              <a:buFont typeface="Arial" panose="020B0604020202020204" pitchFamily="34" charset="0"/>
              <a:buChar char="•"/>
            </a:pPr>
            <a:r>
              <a:rPr lang="en-GB" b="1" dirty="0"/>
              <a:t>PESTEL</a:t>
            </a:r>
          </a:p>
        </p:txBody>
      </p:sp>
    </p:spTree>
    <p:extLst>
      <p:ext uri="{BB962C8B-B14F-4D97-AF65-F5344CB8AC3E}">
        <p14:creationId xmlns:p14="http://schemas.microsoft.com/office/powerpoint/2010/main" val="2742301114"/>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26F9C0-F0DC-4753-87D9-E40375FE387F}"/>
              </a:ext>
            </a:extLst>
          </p:cNvPr>
          <p:cNvSpPr txBox="1"/>
          <p:nvPr/>
        </p:nvSpPr>
        <p:spPr>
          <a:xfrm>
            <a:off x="520505" y="365760"/>
            <a:ext cx="2869809" cy="369332"/>
          </a:xfrm>
          <a:prstGeom prst="rect">
            <a:avLst/>
          </a:prstGeom>
          <a:noFill/>
        </p:spPr>
        <p:txBody>
          <a:bodyPr wrap="square" rtlCol="0">
            <a:spAutoFit/>
          </a:bodyPr>
          <a:lstStyle/>
          <a:p>
            <a:r>
              <a:rPr lang="en-GB" b="1" u="sng" dirty="0"/>
              <a:t>Goals and objectives</a:t>
            </a:r>
          </a:p>
        </p:txBody>
      </p:sp>
      <p:sp>
        <p:nvSpPr>
          <p:cNvPr id="3" name="TextBox 2">
            <a:extLst>
              <a:ext uri="{FF2B5EF4-FFF2-40B4-BE49-F238E27FC236}">
                <a16:creationId xmlns:a16="http://schemas.microsoft.com/office/drawing/2014/main" id="{CB985EE8-4563-4904-9CF2-DC0DEC27A00C}"/>
              </a:ext>
            </a:extLst>
          </p:cNvPr>
          <p:cNvSpPr txBox="1"/>
          <p:nvPr/>
        </p:nvSpPr>
        <p:spPr>
          <a:xfrm>
            <a:off x="520505" y="1069145"/>
            <a:ext cx="10466363" cy="1477328"/>
          </a:xfrm>
          <a:prstGeom prst="rect">
            <a:avLst/>
          </a:prstGeom>
          <a:noFill/>
        </p:spPr>
        <p:txBody>
          <a:bodyPr wrap="square" rtlCol="0">
            <a:spAutoFit/>
          </a:bodyPr>
          <a:lstStyle/>
          <a:p>
            <a:r>
              <a:rPr lang="en-GB" dirty="0"/>
              <a:t>The definition of goal is The object of a person's ambition or effort; an aim or desired result. (Oxford Dictionaries | English, 2017)</a:t>
            </a:r>
          </a:p>
          <a:p>
            <a:endParaRPr lang="en-GB" dirty="0"/>
          </a:p>
          <a:p>
            <a:r>
              <a:rPr lang="en-GB" dirty="0"/>
              <a:t>“Halfords goal is to become the customers first choice for their life on the move, they aim to do this by making the customers journey better.” (Halfordscompany.com, 2017) This is tied into Halfords moving up campaign. </a:t>
            </a:r>
          </a:p>
        </p:txBody>
      </p:sp>
    </p:spTree>
    <p:extLst>
      <p:ext uri="{BB962C8B-B14F-4D97-AF65-F5344CB8AC3E}">
        <p14:creationId xmlns:p14="http://schemas.microsoft.com/office/powerpoint/2010/main" val="1362667328"/>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FC1B1E-C2EC-43F0-ADC7-3C98130556C3}"/>
              </a:ext>
            </a:extLst>
          </p:cNvPr>
          <p:cNvSpPr txBox="1"/>
          <p:nvPr/>
        </p:nvSpPr>
        <p:spPr>
          <a:xfrm>
            <a:off x="560363" y="1209822"/>
            <a:ext cx="11071274" cy="4154984"/>
          </a:xfrm>
          <a:prstGeom prst="rect">
            <a:avLst/>
          </a:prstGeom>
          <a:noFill/>
        </p:spPr>
        <p:txBody>
          <a:bodyPr wrap="square" rtlCol="0">
            <a:spAutoFit/>
          </a:bodyPr>
          <a:lstStyle/>
          <a:p>
            <a:r>
              <a:rPr lang="en-GB" sz="6600" dirty="0"/>
              <a:t>S  - Strengths</a:t>
            </a:r>
          </a:p>
          <a:p>
            <a:r>
              <a:rPr lang="en-GB" sz="6600" dirty="0"/>
              <a:t>W- Weaknesses</a:t>
            </a:r>
          </a:p>
          <a:p>
            <a:r>
              <a:rPr lang="en-GB" sz="6600" dirty="0"/>
              <a:t>O - Opportunities</a:t>
            </a:r>
          </a:p>
          <a:p>
            <a:r>
              <a:rPr lang="en-GB" sz="6600" dirty="0"/>
              <a:t>T  - Threat</a:t>
            </a:r>
          </a:p>
        </p:txBody>
      </p:sp>
      <p:sp>
        <p:nvSpPr>
          <p:cNvPr id="3" name="TextBox 2">
            <a:extLst>
              <a:ext uri="{FF2B5EF4-FFF2-40B4-BE49-F238E27FC236}">
                <a16:creationId xmlns:a16="http://schemas.microsoft.com/office/drawing/2014/main" id="{FDD654F8-E950-4CBA-AEB2-6E98ABFF49BE}"/>
              </a:ext>
            </a:extLst>
          </p:cNvPr>
          <p:cNvSpPr txBox="1"/>
          <p:nvPr/>
        </p:nvSpPr>
        <p:spPr>
          <a:xfrm>
            <a:off x="560363" y="295422"/>
            <a:ext cx="2436055" cy="707886"/>
          </a:xfrm>
          <a:prstGeom prst="rect">
            <a:avLst/>
          </a:prstGeom>
          <a:noFill/>
        </p:spPr>
        <p:txBody>
          <a:bodyPr wrap="square" rtlCol="0">
            <a:spAutoFit/>
          </a:bodyPr>
          <a:lstStyle/>
          <a:p>
            <a:r>
              <a:rPr lang="en-GB" sz="4000" b="1" u="sng" dirty="0"/>
              <a:t>SWOT</a:t>
            </a:r>
          </a:p>
        </p:txBody>
      </p:sp>
    </p:spTree>
    <p:extLst>
      <p:ext uri="{BB962C8B-B14F-4D97-AF65-F5344CB8AC3E}">
        <p14:creationId xmlns:p14="http://schemas.microsoft.com/office/powerpoint/2010/main" val="2009056048"/>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7DB2BB-13F0-4EA5-8098-EB8AB5C39EDA}"/>
              </a:ext>
            </a:extLst>
          </p:cNvPr>
          <p:cNvSpPr txBox="1"/>
          <p:nvPr/>
        </p:nvSpPr>
        <p:spPr>
          <a:xfrm>
            <a:off x="886265" y="337625"/>
            <a:ext cx="3516923" cy="400110"/>
          </a:xfrm>
          <a:prstGeom prst="rect">
            <a:avLst/>
          </a:prstGeom>
          <a:noFill/>
        </p:spPr>
        <p:txBody>
          <a:bodyPr wrap="square" rtlCol="0">
            <a:spAutoFit/>
          </a:bodyPr>
          <a:lstStyle/>
          <a:p>
            <a:r>
              <a:rPr lang="en-GB" sz="2000" b="1" u="sng" dirty="0"/>
              <a:t>PESTLE</a:t>
            </a:r>
          </a:p>
        </p:txBody>
      </p:sp>
      <p:sp>
        <p:nvSpPr>
          <p:cNvPr id="3" name="TextBox 2">
            <a:extLst>
              <a:ext uri="{FF2B5EF4-FFF2-40B4-BE49-F238E27FC236}">
                <a16:creationId xmlns:a16="http://schemas.microsoft.com/office/drawing/2014/main" id="{ED9ECD90-8511-4224-B28A-5E73D9F78D5B}"/>
              </a:ext>
            </a:extLst>
          </p:cNvPr>
          <p:cNvSpPr txBox="1"/>
          <p:nvPr/>
        </p:nvSpPr>
        <p:spPr>
          <a:xfrm>
            <a:off x="886265" y="737735"/>
            <a:ext cx="10691446" cy="4893647"/>
          </a:xfrm>
          <a:prstGeom prst="rect">
            <a:avLst/>
          </a:prstGeom>
          <a:noFill/>
        </p:spPr>
        <p:txBody>
          <a:bodyPr wrap="square" rtlCol="0">
            <a:spAutoFit/>
          </a:bodyPr>
          <a:lstStyle/>
          <a:p>
            <a:r>
              <a:rPr lang="en-GB" dirty="0"/>
              <a:t>Companies including Halfords Group LTD use an analysis tool called PESTEL to analyse external factors that may affect the companies ability to plan, PESTLE is broken down into individual factors:</a:t>
            </a:r>
          </a:p>
          <a:p>
            <a:endParaRPr lang="en-GB" dirty="0"/>
          </a:p>
          <a:p>
            <a:r>
              <a:rPr lang="en-GB" sz="4000" dirty="0"/>
              <a:t>P- Political</a:t>
            </a:r>
          </a:p>
          <a:p>
            <a:r>
              <a:rPr lang="en-GB" sz="4000" dirty="0"/>
              <a:t>E- Economic</a:t>
            </a:r>
          </a:p>
          <a:p>
            <a:r>
              <a:rPr lang="en-GB" sz="4000" dirty="0"/>
              <a:t>S- Sociological</a:t>
            </a:r>
          </a:p>
          <a:p>
            <a:r>
              <a:rPr lang="en-GB" sz="4000" dirty="0"/>
              <a:t>T- Technological</a:t>
            </a:r>
          </a:p>
          <a:p>
            <a:r>
              <a:rPr lang="en-GB" sz="4000" dirty="0"/>
              <a:t>L- Legal</a:t>
            </a:r>
          </a:p>
          <a:p>
            <a:r>
              <a:rPr lang="en-GB" sz="4000" dirty="0"/>
              <a:t>E- Environmental</a:t>
            </a:r>
          </a:p>
          <a:p>
            <a:endParaRPr lang="en-GB" dirty="0"/>
          </a:p>
        </p:txBody>
      </p:sp>
    </p:spTree>
    <p:extLst>
      <p:ext uri="{BB962C8B-B14F-4D97-AF65-F5344CB8AC3E}">
        <p14:creationId xmlns:p14="http://schemas.microsoft.com/office/powerpoint/2010/main" val="1125544867"/>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C72D97-6E09-494D-93F7-74BA6EDD0CE7}"/>
              </a:ext>
            </a:extLst>
          </p:cNvPr>
          <p:cNvSpPr txBox="1"/>
          <p:nvPr/>
        </p:nvSpPr>
        <p:spPr>
          <a:xfrm>
            <a:off x="4586068" y="2912012"/>
            <a:ext cx="1927274" cy="646331"/>
          </a:xfrm>
          <a:prstGeom prst="rect">
            <a:avLst/>
          </a:prstGeom>
          <a:noFill/>
        </p:spPr>
        <p:txBody>
          <a:bodyPr wrap="square" rtlCol="0">
            <a:spAutoFit/>
          </a:bodyPr>
          <a:lstStyle/>
          <a:p>
            <a:r>
              <a:rPr lang="en-GB" sz="3600" b="1" u="sng" dirty="0"/>
              <a:t>Political</a:t>
            </a:r>
          </a:p>
        </p:txBody>
      </p:sp>
      <p:cxnSp>
        <p:nvCxnSpPr>
          <p:cNvPr id="7" name="Straight Connector 6">
            <a:extLst>
              <a:ext uri="{FF2B5EF4-FFF2-40B4-BE49-F238E27FC236}">
                <a16:creationId xmlns:a16="http://schemas.microsoft.com/office/drawing/2014/main" id="{BAA1A7F8-A3CF-48CE-B1F2-EDCAE8699221}"/>
              </a:ext>
            </a:extLst>
          </p:cNvPr>
          <p:cNvCxnSpPr/>
          <p:nvPr/>
        </p:nvCxnSpPr>
        <p:spPr>
          <a:xfrm flipV="1">
            <a:off x="6189785" y="1899138"/>
            <a:ext cx="1237957" cy="1111348"/>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B944C8B-3C9D-41CD-8E02-D097EC0A5EE4}"/>
              </a:ext>
            </a:extLst>
          </p:cNvPr>
          <p:cNvCxnSpPr/>
          <p:nvPr/>
        </p:nvCxnSpPr>
        <p:spPr>
          <a:xfrm>
            <a:off x="6124136" y="3558343"/>
            <a:ext cx="1237957" cy="1111347"/>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C117473-BA28-4173-8DFB-49EFA0006B8D}"/>
              </a:ext>
            </a:extLst>
          </p:cNvPr>
          <p:cNvCxnSpPr/>
          <p:nvPr/>
        </p:nvCxnSpPr>
        <p:spPr>
          <a:xfrm flipH="1" flipV="1">
            <a:off x="2972973" y="1899138"/>
            <a:ext cx="1927274" cy="101287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CEE5301-2046-4048-9EB0-495385DE5596}"/>
              </a:ext>
            </a:extLst>
          </p:cNvPr>
          <p:cNvCxnSpPr/>
          <p:nvPr/>
        </p:nvCxnSpPr>
        <p:spPr>
          <a:xfrm flipH="1">
            <a:off x="3287151" y="3558343"/>
            <a:ext cx="1378634" cy="1111347"/>
          </a:xfrm>
          <a:prstGeom prst="line">
            <a:avLst/>
          </a:prstGeom>
        </p:spPr>
        <p:style>
          <a:lnRef idx="1">
            <a:schemeClr val="accent1"/>
          </a:lnRef>
          <a:fillRef idx="0">
            <a:schemeClr val="accent1"/>
          </a:fillRef>
          <a:effectRef idx="0">
            <a:schemeClr val="accent1"/>
          </a:effectRef>
          <a:fontRef idx="minor">
            <a:schemeClr val="tx1"/>
          </a:fontRef>
        </p:style>
      </p:cxnSp>
      <p:sp>
        <p:nvSpPr>
          <p:cNvPr id="15" name="Oval 14">
            <a:extLst>
              <a:ext uri="{FF2B5EF4-FFF2-40B4-BE49-F238E27FC236}">
                <a16:creationId xmlns:a16="http://schemas.microsoft.com/office/drawing/2014/main" id="{98771EE1-FCB9-4F78-A284-8FCA82834B1B}"/>
              </a:ext>
            </a:extLst>
          </p:cNvPr>
          <p:cNvSpPr/>
          <p:nvPr/>
        </p:nvSpPr>
        <p:spPr>
          <a:xfrm>
            <a:off x="7444153" y="633046"/>
            <a:ext cx="2546253" cy="15052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Employment Law</a:t>
            </a:r>
          </a:p>
        </p:txBody>
      </p:sp>
      <p:sp>
        <p:nvSpPr>
          <p:cNvPr id="16" name="Oval 15">
            <a:extLst>
              <a:ext uri="{FF2B5EF4-FFF2-40B4-BE49-F238E27FC236}">
                <a16:creationId xmlns:a16="http://schemas.microsoft.com/office/drawing/2014/main" id="{A2A0D2C9-6F84-4D33-BA74-C8E27140C0FB}"/>
              </a:ext>
            </a:extLst>
          </p:cNvPr>
          <p:cNvSpPr/>
          <p:nvPr/>
        </p:nvSpPr>
        <p:spPr>
          <a:xfrm>
            <a:off x="876885" y="372793"/>
            <a:ext cx="2546253" cy="15052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Tax policy</a:t>
            </a:r>
          </a:p>
        </p:txBody>
      </p:sp>
      <p:sp>
        <p:nvSpPr>
          <p:cNvPr id="17" name="Oval 16">
            <a:extLst>
              <a:ext uri="{FF2B5EF4-FFF2-40B4-BE49-F238E27FC236}">
                <a16:creationId xmlns:a16="http://schemas.microsoft.com/office/drawing/2014/main" id="{AD995CCD-A8B8-4B22-A282-951093FFC18B}"/>
              </a:ext>
            </a:extLst>
          </p:cNvPr>
          <p:cNvSpPr/>
          <p:nvPr/>
        </p:nvSpPr>
        <p:spPr>
          <a:xfrm>
            <a:off x="954258" y="4848664"/>
            <a:ext cx="2546253" cy="15052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Health and safety law</a:t>
            </a:r>
          </a:p>
        </p:txBody>
      </p:sp>
      <p:sp>
        <p:nvSpPr>
          <p:cNvPr id="18" name="Oval 17">
            <a:extLst>
              <a:ext uri="{FF2B5EF4-FFF2-40B4-BE49-F238E27FC236}">
                <a16:creationId xmlns:a16="http://schemas.microsoft.com/office/drawing/2014/main" id="{C9A84656-4BDB-4D14-AEAF-F61E08BB954A}"/>
              </a:ext>
            </a:extLst>
          </p:cNvPr>
          <p:cNvSpPr/>
          <p:nvPr/>
        </p:nvSpPr>
        <p:spPr>
          <a:xfrm>
            <a:off x="7444153" y="4669690"/>
            <a:ext cx="2546253" cy="15052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Import restrictions</a:t>
            </a:r>
          </a:p>
        </p:txBody>
      </p:sp>
      <p:sp>
        <p:nvSpPr>
          <p:cNvPr id="19" name="TextBox 18">
            <a:extLst>
              <a:ext uri="{FF2B5EF4-FFF2-40B4-BE49-F238E27FC236}">
                <a16:creationId xmlns:a16="http://schemas.microsoft.com/office/drawing/2014/main" id="{87D9E631-D707-4907-9E48-F26699C7377C}"/>
              </a:ext>
            </a:extLst>
          </p:cNvPr>
          <p:cNvSpPr txBox="1"/>
          <p:nvPr/>
        </p:nvSpPr>
        <p:spPr>
          <a:xfrm>
            <a:off x="9990406" y="6174933"/>
            <a:ext cx="2017110" cy="369332"/>
          </a:xfrm>
          <a:prstGeom prst="rect">
            <a:avLst/>
          </a:prstGeom>
          <a:noFill/>
        </p:spPr>
        <p:txBody>
          <a:bodyPr wrap="square" rtlCol="0">
            <a:spAutoFit/>
          </a:bodyPr>
          <a:lstStyle/>
          <a:p>
            <a:r>
              <a:rPr lang="en-GB" dirty="0"/>
              <a:t>(Contributor, 2017)</a:t>
            </a:r>
          </a:p>
        </p:txBody>
      </p:sp>
      <p:sp>
        <p:nvSpPr>
          <p:cNvPr id="20" name="TextBox 19">
            <a:extLst>
              <a:ext uri="{FF2B5EF4-FFF2-40B4-BE49-F238E27FC236}">
                <a16:creationId xmlns:a16="http://schemas.microsoft.com/office/drawing/2014/main" id="{A52EA112-666E-4D02-9B6A-23D48E5B323F}"/>
              </a:ext>
            </a:extLst>
          </p:cNvPr>
          <p:cNvSpPr txBox="1"/>
          <p:nvPr/>
        </p:nvSpPr>
        <p:spPr>
          <a:xfrm>
            <a:off x="3753853" y="372793"/>
            <a:ext cx="3200400" cy="646331"/>
          </a:xfrm>
          <a:prstGeom prst="rect">
            <a:avLst/>
          </a:prstGeom>
          <a:noFill/>
        </p:spPr>
        <p:txBody>
          <a:bodyPr wrap="square" rtlCol="0">
            <a:spAutoFit/>
          </a:bodyPr>
          <a:lstStyle/>
          <a:p>
            <a:r>
              <a:rPr lang="en-GB" dirty="0"/>
              <a:t>Some political factors that may affect how companies progress</a:t>
            </a:r>
          </a:p>
        </p:txBody>
      </p:sp>
    </p:spTree>
    <p:extLst>
      <p:ext uri="{BB962C8B-B14F-4D97-AF65-F5344CB8AC3E}">
        <p14:creationId xmlns:p14="http://schemas.microsoft.com/office/powerpoint/2010/main" val="1373396545"/>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15B8BE-6AB0-48FC-9B90-1D33A4FDD7D9}"/>
              </a:ext>
            </a:extLst>
          </p:cNvPr>
          <p:cNvSpPr txBox="1"/>
          <p:nvPr/>
        </p:nvSpPr>
        <p:spPr>
          <a:xfrm>
            <a:off x="3826412" y="2721114"/>
            <a:ext cx="3629465" cy="707886"/>
          </a:xfrm>
          <a:prstGeom prst="rect">
            <a:avLst/>
          </a:prstGeom>
          <a:noFill/>
        </p:spPr>
        <p:txBody>
          <a:bodyPr wrap="square" rtlCol="0">
            <a:spAutoFit/>
          </a:bodyPr>
          <a:lstStyle/>
          <a:p>
            <a:r>
              <a:rPr lang="en-GB" sz="4000" b="1" u="sng" dirty="0"/>
              <a:t>Economical</a:t>
            </a:r>
          </a:p>
        </p:txBody>
      </p:sp>
      <p:sp>
        <p:nvSpPr>
          <p:cNvPr id="3" name="Flowchart: Punched Tape 2">
            <a:extLst>
              <a:ext uri="{FF2B5EF4-FFF2-40B4-BE49-F238E27FC236}">
                <a16:creationId xmlns:a16="http://schemas.microsoft.com/office/drawing/2014/main" id="{C1CC60AC-DEC7-4B04-865A-AB820D7D4876}"/>
              </a:ext>
            </a:extLst>
          </p:cNvPr>
          <p:cNvSpPr/>
          <p:nvPr/>
        </p:nvSpPr>
        <p:spPr>
          <a:xfrm>
            <a:off x="7357403" y="670560"/>
            <a:ext cx="2897945" cy="1609766"/>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Taxes</a:t>
            </a:r>
          </a:p>
        </p:txBody>
      </p:sp>
      <p:sp>
        <p:nvSpPr>
          <p:cNvPr id="4" name="Flowchart: Punched Tape 3">
            <a:extLst>
              <a:ext uri="{FF2B5EF4-FFF2-40B4-BE49-F238E27FC236}">
                <a16:creationId xmlns:a16="http://schemas.microsoft.com/office/drawing/2014/main" id="{AC5E6901-41E8-442A-B978-5A04F720C84D}"/>
              </a:ext>
            </a:extLst>
          </p:cNvPr>
          <p:cNvSpPr/>
          <p:nvPr/>
        </p:nvSpPr>
        <p:spPr>
          <a:xfrm>
            <a:off x="698695" y="4636969"/>
            <a:ext cx="2897945" cy="1609766"/>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Inflation</a:t>
            </a:r>
          </a:p>
        </p:txBody>
      </p:sp>
      <p:sp>
        <p:nvSpPr>
          <p:cNvPr id="5" name="Flowchart: Punched Tape 4">
            <a:extLst>
              <a:ext uri="{FF2B5EF4-FFF2-40B4-BE49-F238E27FC236}">
                <a16:creationId xmlns:a16="http://schemas.microsoft.com/office/drawing/2014/main" id="{63D25CB1-C5B1-41E0-8107-3F7BC66B25CD}"/>
              </a:ext>
            </a:extLst>
          </p:cNvPr>
          <p:cNvSpPr/>
          <p:nvPr/>
        </p:nvSpPr>
        <p:spPr>
          <a:xfrm>
            <a:off x="698694" y="881576"/>
            <a:ext cx="2897945" cy="1609766"/>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Recession</a:t>
            </a:r>
          </a:p>
        </p:txBody>
      </p:sp>
      <p:sp>
        <p:nvSpPr>
          <p:cNvPr id="6" name="Flowchart: Punched Tape 5">
            <a:extLst>
              <a:ext uri="{FF2B5EF4-FFF2-40B4-BE49-F238E27FC236}">
                <a16:creationId xmlns:a16="http://schemas.microsoft.com/office/drawing/2014/main" id="{AE8B9A73-F8B6-4827-BF8F-A7F9779FBBA1}"/>
              </a:ext>
            </a:extLst>
          </p:cNvPr>
          <p:cNvSpPr/>
          <p:nvPr/>
        </p:nvSpPr>
        <p:spPr>
          <a:xfrm>
            <a:off x="7455877" y="4636969"/>
            <a:ext cx="2897945" cy="1609766"/>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Interest rates</a:t>
            </a:r>
          </a:p>
        </p:txBody>
      </p:sp>
      <p:cxnSp>
        <p:nvCxnSpPr>
          <p:cNvPr id="8" name="Straight Arrow Connector 7">
            <a:extLst>
              <a:ext uri="{FF2B5EF4-FFF2-40B4-BE49-F238E27FC236}">
                <a16:creationId xmlns:a16="http://schemas.microsoft.com/office/drawing/2014/main" id="{3F033A54-F04D-46BD-9867-2B95BF54B18B}"/>
              </a:ext>
            </a:extLst>
          </p:cNvPr>
          <p:cNvCxnSpPr/>
          <p:nvPr/>
        </p:nvCxnSpPr>
        <p:spPr>
          <a:xfrm flipH="1">
            <a:off x="6246055" y="1871003"/>
            <a:ext cx="787791" cy="6203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95BA646D-1975-4C40-9055-CCA2BCCF3AB8}"/>
              </a:ext>
            </a:extLst>
          </p:cNvPr>
          <p:cNvCxnSpPr/>
          <p:nvPr/>
        </p:nvCxnSpPr>
        <p:spPr>
          <a:xfrm flipH="1" flipV="1">
            <a:off x="5950634" y="3869788"/>
            <a:ext cx="1026941" cy="13633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D1165EB-715F-47AC-B49F-D4D179BA4362}"/>
              </a:ext>
            </a:extLst>
          </p:cNvPr>
          <p:cNvCxnSpPr/>
          <p:nvPr/>
        </p:nvCxnSpPr>
        <p:spPr>
          <a:xfrm flipV="1">
            <a:off x="3826412" y="3658772"/>
            <a:ext cx="909712" cy="13071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BBD91162-B3EE-4C02-91F6-263CB00FAF56}"/>
              </a:ext>
            </a:extLst>
          </p:cNvPr>
          <p:cNvCxnSpPr/>
          <p:nvPr/>
        </p:nvCxnSpPr>
        <p:spPr>
          <a:xfrm>
            <a:off x="3826412" y="1686459"/>
            <a:ext cx="872197" cy="5938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5A0ABF4-4C45-4072-8894-E3273670F04F}"/>
              </a:ext>
            </a:extLst>
          </p:cNvPr>
          <p:cNvSpPr txBox="1"/>
          <p:nvPr/>
        </p:nvSpPr>
        <p:spPr>
          <a:xfrm>
            <a:off x="3770141" y="604911"/>
            <a:ext cx="3545059" cy="646331"/>
          </a:xfrm>
          <a:prstGeom prst="rect">
            <a:avLst/>
          </a:prstGeom>
          <a:noFill/>
        </p:spPr>
        <p:txBody>
          <a:bodyPr wrap="square" rtlCol="0">
            <a:spAutoFit/>
          </a:bodyPr>
          <a:lstStyle/>
          <a:p>
            <a:r>
              <a:rPr lang="en-GB" dirty="0"/>
              <a:t>Some economical factors that may affect the companies progress</a:t>
            </a:r>
          </a:p>
        </p:txBody>
      </p:sp>
      <p:sp>
        <p:nvSpPr>
          <p:cNvPr id="16" name="TextBox 15">
            <a:extLst>
              <a:ext uri="{FF2B5EF4-FFF2-40B4-BE49-F238E27FC236}">
                <a16:creationId xmlns:a16="http://schemas.microsoft.com/office/drawing/2014/main" id="{D5F8C231-1F2F-412B-A298-487DE38E3C82}"/>
              </a:ext>
            </a:extLst>
          </p:cNvPr>
          <p:cNvSpPr txBox="1"/>
          <p:nvPr/>
        </p:nvSpPr>
        <p:spPr>
          <a:xfrm>
            <a:off x="10255348" y="6246735"/>
            <a:ext cx="1730326" cy="369332"/>
          </a:xfrm>
          <a:prstGeom prst="rect">
            <a:avLst/>
          </a:prstGeom>
          <a:noFill/>
        </p:spPr>
        <p:txBody>
          <a:bodyPr wrap="square" rtlCol="0">
            <a:spAutoFit/>
          </a:bodyPr>
          <a:lstStyle/>
          <a:p>
            <a:r>
              <a:rPr lang="en-GB"/>
              <a:t>(Bush, 2017)</a:t>
            </a:r>
          </a:p>
        </p:txBody>
      </p:sp>
    </p:spTree>
    <p:extLst>
      <p:ext uri="{BB962C8B-B14F-4D97-AF65-F5344CB8AC3E}">
        <p14:creationId xmlns:p14="http://schemas.microsoft.com/office/powerpoint/2010/main" val="2113488228"/>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8AF25D-10CC-41A4-8130-3C7A1482D563}"/>
              </a:ext>
            </a:extLst>
          </p:cNvPr>
          <p:cNvSpPr txBox="1"/>
          <p:nvPr/>
        </p:nvSpPr>
        <p:spPr>
          <a:xfrm>
            <a:off x="3812344" y="2968283"/>
            <a:ext cx="4965895" cy="707886"/>
          </a:xfrm>
          <a:prstGeom prst="rect">
            <a:avLst/>
          </a:prstGeom>
          <a:noFill/>
        </p:spPr>
        <p:txBody>
          <a:bodyPr wrap="square" rtlCol="0">
            <a:spAutoFit/>
          </a:bodyPr>
          <a:lstStyle/>
          <a:p>
            <a:r>
              <a:rPr lang="en-GB" sz="4000" b="1" u="sng" dirty="0"/>
              <a:t>Sociological</a:t>
            </a:r>
          </a:p>
        </p:txBody>
      </p:sp>
      <p:sp>
        <p:nvSpPr>
          <p:cNvPr id="3" name="Rectangle: Rounded Corners 2">
            <a:extLst>
              <a:ext uri="{FF2B5EF4-FFF2-40B4-BE49-F238E27FC236}">
                <a16:creationId xmlns:a16="http://schemas.microsoft.com/office/drawing/2014/main" id="{C97F1C20-6F4B-4C6C-A0B5-5BA124DBA1F9}"/>
              </a:ext>
            </a:extLst>
          </p:cNvPr>
          <p:cNvSpPr/>
          <p:nvPr/>
        </p:nvSpPr>
        <p:spPr>
          <a:xfrm>
            <a:off x="7751298" y="858129"/>
            <a:ext cx="2461847" cy="1294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Lifestyle</a:t>
            </a:r>
          </a:p>
        </p:txBody>
      </p:sp>
      <p:sp>
        <p:nvSpPr>
          <p:cNvPr id="5" name="Rectangle: Rounded Corners 4">
            <a:extLst>
              <a:ext uri="{FF2B5EF4-FFF2-40B4-BE49-F238E27FC236}">
                <a16:creationId xmlns:a16="http://schemas.microsoft.com/office/drawing/2014/main" id="{F8DAEF04-10F6-407F-8CEA-E16B653A7697}"/>
              </a:ext>
            </a:extLst>
          </p:cNvPr>
          <p:cNvSpPr/>
          <p:nvPr/>
        </p:nvSpPr>
        <p:spPr>
          <a:xfrm>
            <a:off x="7751298" y="4492095"/>
            <a:ext cx="2461847" cy="1294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Buying habits</a:t>
            </a:r>
          </a:p>
        </p:txBody>
      </p:sp>
      <p:sp>
        <p:nvSpPr>
          <p:cNvPr id="6" name="Rectangle: Rounded Corners 5">
            <a:extLst>
              <a:ext uri="{FF2B5EF4-FFF2-40B4-BE49-F238E27FC236}">
                <a16:creationId xmlns:a16="http://schemas.microsoft.com/office/drawing/2014/main" id="{D01F4EE1-4EBE-49A0-86F3-64997C8B343E}"/>
              </a:ext>
            </a:extLst>
          </p:cNvPr>
          <p:cNvSpPr/>
          <p:nvPr/>
        </p:nvSpPr>
        <p:spPr>
          <a:xfrm>
            <a:off x="675249" y="1111348"/>
            <a:ext cx="2686929" cy="1294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Average disposable income</a:t>
            </a:r>
          </a:p>
        </p:txBody>
      </p:sp>
      <p:sp>
        <p:nvSpPr>
          <p:cNvPr id="7" name="Rectangle: Rounded Corners 6">
            <a:extLst>
              <a:ext uri="{FF2B5EF4-FFF2-40B4-BE49-F238E27FC236}">
                <a16:creationId xmlns:a16="http://schemas.microsoft.com/office/drawing/2014/main" id="{53732DE5-1DDE-4D64-B33E-63E766158096}"/>
              </a:ext>
            </a:extLst>
          </p:cNvPr>
          <p:cNvSpPr/>
          <p:nvPr/>
        </p:nvSpPr>
        <p:spPr>
          <a:xfrm>
            <a:off x="1041009" y="4492095"/>
            <a:ext cx="2574388" cy="12545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Social classes</a:t>
            </a:r>
          </a:p>
        </p:txBody>
      </p:sp>
      <p:cxnSp>
        <p:nvCxnSpPr>
          <p:cNvPr id="9" name="Straight Arrow Connector 8">
            <a:extLst>
              <a:ext uri="{FF2B5EF4-FFF2-40B4-BE49-F238E27FC236}">
                <a16:creationId xmlns:a16="http://schemas.microsoft.com/office/drawing/2014/main" id="{75C36D39-EBFE-4FB8-B2E3-6F35A2B166B4}"/>
              </a:ext>
            </a:extLst>
          </p:cNvPr>
          <p:cNvCxnSpPr/>
          <p:nvPr/>
        </p:nvCxnSpPr>
        <p:spPr>
          <a:xfrm flipH="1">
            <a:off x="6611815" y="1899138"/>
            <a:ext cx="1139483" cy="10691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83CF9DF-26F4-469C-8064-C2637687C032}"/>
              </a:ext>
            </a:extLst>
          </p:cNvPr>
          <p:cNvCxnSpPr/>
          <p:nvPr/>
        </p:nvCxnSpPr>
        <p:spPr>
          <a:xfrm flipH="1" flipV="1">
            <a:off x="6096000" y="3896751"/>
            <a:ext cx="1359877" cy="11113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0F51AF0D-531B-4FFD-9D6C-1CC81CEF9FA3}"/>
              </a:ext>
            </a:extLst>
          </p:cNvPr>
          <p:cNvCxnSpPr/>
          <p:nvPr/>
        </p:nvCxnSpPr>
        <p:spPr>
          <a:xfrm flipV="1">
            <a:off x="3812344" y="3995225"/>
            <a:ext cx="928468" cy="11254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FB2B8C47-56D3-424F-90CE-6939ECC77649}"/>
              </a:ext>
            </a:extLst>
          </p:cNvPr>
          <p:cNvCxnSpPr/>
          <p:nvPr/>
        </p:nvCxnSpPr>
        <p:spPr>
          <a:xfrm>
            <a:off x="3488788" y="1899138"/>
            <a:ext cx="951915"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1EAB280E-8A9A-49D4-997D-BAC0A96B77EC}"/>
              </a:ext>
            </a:extLst>
          </p:cNvPr>
          <p:cNvSpPr txBox="1"/>
          <p:nvPr/>
        </p:nvSpPr>
        <p:spPr>
          <a:xfrm>
            <a:off x="3770141" y="604911"/>
            <a:ext cx="3545059" cy="646331"/>
          </a:xfrm>
          <a:prstGeom prst="rect">
            <a:avLst/>
          </a:prstGeom>
          <a:noFill/>
        </p:spPr>
        <p:txBody>
          <a:bodyPr wrap="square" rtlCol="0">
            <a:spAutoFit/>
          </a:bodyPr>
          <a:lstStyle/>
          <a:p>
            <a:r>
              <a:rPr lang="en-GB" dirty="0"/>
              <a:t>Some sociological factors that may affect the companies progress</a:t>
            </a:r>
          </a:p>
        </p:txBody>
      </p:sp>
      <p:sp>
        <p:nvSpPr>
          <p:cNvPr id="17" name="TextBox 16">
            <a:extLst>
              <a:ext uri="{FF2B5EF4-FFF2-40B4-BE49-F238E27FC236}">
                <a16:creationId xmlns:a16="http://schemas.microsoft.com/office/drawing/2014/main" id="{3F2E035C-6D6E-4C26-AF57-8FD258FC8F51}"/>
              </a:ext>
            </a:extLst>
          </p:cNvPr>
          <p:cNvSpPr txBox="1"/>
          <p:nvPr/>
        </p:nvSpPr>
        <p:spPr>
          <a:xfrm>
            <a:off x="9200271" y="6203852"/>
            <a:ext cx="2461847" cy="369332"/>
          </a:xfrm>
          <a:prstGeom prst="rect">
            <a:avLst/>
          </a:prstGeom>
          <a:noFill/>
        </p:spPr>
        <p:txBody>
          <a:bodyPr wrap="square" rtlCol="0">
            <a:spAutoFit/>
          </a:bodyPr>
          <a:lstStyle/>
          <a:p>
            <a:r>
              <a:rPr lang="en-GB"/>
              <a:t>(Contributor, 2017)</a:t>
            </a:r>
            <a:endParaRPr lang="en-GB" dirty="0"/>
          </a:p>
        </p:txBody>
      </p:sp>
    </p:spTree>
    <p:extLst>
      <p:ext uri="{BB962C8B-B14F-4D97-AF65-F5344CB8AC3E}">
        <p14:creationId xmlns:p14="http://schemas.microsoft.com/office/powerpoint/2010/main" val="3988404199"/>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1E2EBF-ADC6-4D56-B12D-D60CEB34E415}"/>
              </a:ext>
            </a:extLst>
          </p:cNvPr>
          <p:cNvSpPr txBox="1"/>
          <p:nvPr/>
        </p:nvSpPr>
        <p:spPr>
          <a:xfrm>
            <a:off x="4135902" y="2869809"/>
            <a:ext cx="4178104" cy="707886"/>
          </a:xfrm>
          <a:prstGeom prst="rect">
            <a:avLst/>
          </a:prstGeom>
          <a:noFill/>
        </p:spPr>
        <p:txBody>
          <a:bodyPr wrap="square" rtlCol="0">
            <a:spAutoFit/>
          </a:bodyPr>
          <a:lstStyle/>
          <a:p>
            <a:r>
              <a:rPr lang="en-GB" sz="4000" b="1" u="sng" dirty="0"/>
              <a:t>Technological</a:t>
            </a:r>
          </a:p>
        </p:txBody>
      </p:sp>
      <p:sp>
        <p:nvSpPr>
          <p:cNvPr id="3" name="Isosceles Triangle 2">
            <a:extLst>
              <a:ext uri="{FF2B5EF4-FFF2-40B4-BE49-F238E27FC236}">
                <a16:creationId xmlns:a16="http://schemas.microsoft.com/office/drawing/2014/main" id="{FCBF9138-1E2C-4D83-84B8-81AF92732CE1}"/>
              </a:ext>
            </a:extLst>
          </p:cNvPr>
          <p:cNvSpPr/>
          <p:nvPr/>
        </p:nvSpPr>
        <p:spPr>
          <a:xfrm>
            <a:off x="8314006" y="225083"/>
            <a:ext cx="2546252" cy="227544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Engine efficiency</a:t>
            </a:r>
          </a:p>
        </p:txBody>
      </p:sp>
      <p:sp>
        <p:nvSpPr>
          <p:cNvPr id="4" name="Isosceles Triangle 3">
            <a:extLst>
              <a:ext uri="{FF2B5EF4-FFF2-40B4-BE49-F238E27FC236}">
                <a16:creationId xmlns:a16="http://schemas.microsoft.com/office/drawing/2014/main" id="{2CA871FA-9C20-405E-866C-4546EEC595DD}"/>
              </a:ext>
            </a:extLst>
          </p:cNvPr>
          <p:cNvSpPr/>
          <p:nvPr/>
        </p:nvSpPr>
        <p:spPr>
          <a:xfrm>
            <a:off x="8567225" y="3896750"/>
            <a:ext cx="2546252" cy="227544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Security</a:t>
            </a:r>
          </a:p>
        </p:txBody>
      </p:sp>
      <p:sp>
        <p:nvSpPr>
          <p:cNvPr id="6" name="Isosceles Triangle 5">
            <a:extLst>
              <a:ext uri="{FF2B5EF4-FFF2-40B4-BE49-F238E27FC236}">
                <a16:creationId xmlns:a16="http://schemas.microsoft.com/office/drawing/2014/main" id="{E8D61A1B-60AA-4A04-85A8-040EE9E4F00B}"/>
              </a:ext>
            </a:extLst>
          </p:cNvPr>
          <p:cNvSpPr/>
          <p:nvPr/>
        </p:nvSpPr>
        <p:spPr>
          <a:xfrm>
            <a:off x="450166" y="3739660"/>
            <a:ext cx="2715064" cy="227544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Automation</a:t>
            </a:r>
          </a:p>
        </p:txBody>
      </p:sp>
      <p:sp>
        <p:nvSpPr>
          <p:cNvPr id="7" name="Isosceles Triangle 6">
            <a:extLst>
              <a:ext uri="{FF2B5EF4-FFF2-40B4-BE49-F238E27FC236}">
                <a16:creationId xmlns:a16="http://schemas.microsoft.com/office/drawing/2014/main" id="{A5E482F7-CE39-4781-BC5C-C62AFD69CC14}"/>
              </a:ext>
            </a:extLst>
          </p:cNvPr>
          <p:cNvSpPr/>
          <p:nvPr/>
        </p:nvSpPr>
        <p:spPr>
          <a:xfrm>
            <a:off x="375137" y="403273"/>
            <a:ext cx="2790093" cy="227544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Internet connectivity</a:t>
            </a:r>
          </a:p>
        </p:txBody>
      </p:sp>
      <p:cxnSp>
        <p:nvCxnSpPr>
          <p:cNvPr id="9" name="Straight Arrow Connector 8">
            <a:extLst>
              <a:ext uri="{FF2B5EF4-FFF2-40B4-BE49-F238E27FC236}">
                <a16:creationId xmlns:a16="http://schemas.microsoft.com/office/drawing/2014/main" id="{C0438C29-70BF-48F7-B169-1A436A488C64}"/>
              </a:ext>
            </a:extLst>
          </p:cNvPr>
          <p:cNvCxnSpPr/>
          <p:nvPr/>
        </p:nvCxnSpPr>
        <p:spPr>
          <a:xfrm flipH="1">
            <a:off x="7301132" y="1716258"/>
            <a:ext cx="1266093" cy="11535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B4E2751-CB73-4562-B4DE-7CC8BF3A5AD6}"/>
              </a:ext>
            </a:extLst>
          </p:cNvPr>
          <p:cNvCxnSpPr/>
          <p:nvPr/>
        </p:nvCxnSpPr>
        <p:spPr>
          <a:xfrm flipH="1" flipV="1">
            <a:off x="7076049" y="3739660"/>
            <a:ext cx="1744394" cy="13950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4EE08C40-19F3-4710-9239-058297A0AA5B}"/>
              </a:ext>
            </a:extLst>
          </p:cNvPr>
          <p:cNvCxnSpPr/>
          <p:nvPr/>
        </p:nvCxnSpPr>
        <p:spPr>
          <a:xfrm flipV="1">
            <a:off x="3052689" y="3739660"/>
            <a:ext cx="1209822" cy="15919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61A22FFB-4EF0-442D-83FF-060E9FF45969}"/>
              </a:ext>
            </a:extLst>
          </p:cNvPr>
          <p:cNvCxnSpPr/>
          <p:nvPr/>
        </p:nvCxnSpPr>
        <p:spPr>
          <a:xfrm>
            <a:off x="2897945" y="1575582"/>
            <a:ext cx="1885070" cy="11031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1950F2D-ACB9-4B91-96E8-0AB3BC783824}"/>
              </a:ext>
            </a:extLst>
          </p:cNvPr>
          <p:cNvSpPr txBox="1"/>
          <p:nvPr/>
        </p:nvSpPr>
        <p:spPr>
          <a:xfrm>
            <a:off x="3770141" y="604911"/>
            <a:ext cx="3545059" cy="646331"/>
          </a:xfrm>
          <a:prstGeom prst="rect">
            <a:avLst/>
          </a:prstGeom>
          <a:noFill/>
        </p:spPr>
        <p:txBody>
          <a:bodyPr wrap="square" rtlCol="0">
            <a:spAutoFit/>
          </a:bodyPr>
          <a:lstStyle/>
          <a:p>
            <a:r>
              <a:rPr lang="en-GB" dirty="0"/>
              <a:t>Some technological factors that may affect the companies progress</a:t>
            </a:r>
          </a:p>
        </p:txBody>
      </p:sp>
      <p:sp>
        <p:nvSpPr>
          <p:cNvPr id="17" name="TextBox 16">
            <a:extLst>
              <a:ext uri="{FF2B5EF4-FFF2-40B4-BE49-F238E27FC236}">
                <a16:creationId xmlns:a16="http://schemas.microsoft.com/office/drawing/2014/main" id="{9201A7D9-FDE5-4EBA-955F-E76E23C39FE0}"/>
              </a:ext>
            </a:extLst>
          </p:cNvPr>
          <p:cNvSpPr txBox="1"/>
          <p:nvPr/>
        </p:nvSpPr>
        <p:spPr>
          <a:xfrm>
            <a:off x="9988062" y="6316394"/>
            <a:ext cx="1491175" cy="369332"/>
          </a:xfrm>
          <a:prstGeom prst="rect">
            <a:avLst/>
          </a:prstGeom>
          <a:noFill/>
        </p:spPr>
        <p:txBody>
          <a:bodyPr wrap="square" rtlCol="0">
            <a:spAutoFit/>
          </a:bodyPr>
          <a:lstStyle/>
          <a:p>
            <a:r>
              <a:rPr lang="en-GB"/>
              <a:t>(Bush, 2017)</a:t>
            </a:r>
            <a:endParaRPr lang="en-GB" dirty="0"/>
          </a:p>
        </p:txBody>
      </p:sp>
    </p:spTree>
    <p:extLst>
      <p:ext uri="{BB962C8B-B14F-4D97-AF65-F5344CB8AC3E}">
        <p14:creationId xmlns:p14="http://schemas.microsoft.com/office/powerpoint/2010/main" val="3709218541"/>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3A8131-FE3A-4A23-A75A-CA267D78CCE9}"/>
              </a:ext>
            </a:extLst>
          </p:cNvPr>
          <p:cNvSpPr txBox="1"/>
          <p:nvPr/>
        </p:nvSpPr>
        <p:spPr>
          <a:xfrm>
            <a:off x="4867422" y="2883877"/>
            <a:ext cx="4515729" cy="707886"/>
          </a:xfrm>
          <a:prstGeom prst="rect">
            <a:avLst/>
          </a:prstGeom>
          <a:noFill/>
        </p:spPr>
        <p:txBody>
          <a:bodyPr wrap="square" rtlCol="0">
            <a:spAutoFit/>
          </a:bodyPr>
          <a:lstStyle/>
          <a:p>
            <a:r>
              <a:rPr lang="en-GB" sz="4000" b="1" u="sng" dirty="0"/>
              <a:t>Legal</a:t>
            </a:r>
          </a:p>
        </p:txBody>
      </p:sp>
      <p:sp>
        <p:nvSpPr>
          <p:cNvPr id="7" name="Dodecagon 6">
            <a:extLst>
              <a:ext uri="{FF2B5EF4-FFF2-40B4-BE49-F238E27FC236}">
                <a16:creationId xmlns:a16="http://schemas.microsoft.com/office/drawing/2014/main" id="{AC3A1935-8E1A-4089-9778-2213B100C241}"/>
              </a:ext>
            </a:extLst>
          </p:cNvPr>
          <p:cNvSpPr/>
          <p:nvPr/>
        </p:nvSpPr>
        <p:spPr>
          <a:xfrm>
            <a:off x="8159261" y="844061"/>
            <a:ext cx="2180493" cy="2039816"/>
          </a:xfrm>
          <a:prstGeom prst="dodec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Consumer law</a:t>
            </a:r>
          </a:p>
        </p:txBody>
      </p:sp>
      <p:sp>
        <p:nvSpPr>
          <p:cNvPr id="8" name="Dodecagon 7">
            <a:extLst>
              <a:ext uri="{FF2B5EF4-FFF2-40B4-BE49-F238E27FC236}">
                <a16:creationId xmlns:a16="http://schemas.microsoft.com/office/drawing/2014/main" id="{1394D94B-3828-4D2E-A9C8-2F5F6FFC86BF}"/>
              </a:ext>
            </a:extLst>
          </p:cNvPr>
          <p:cNvSpPr/>
          <p:nvPr/>
        </p:nvSpPr>
        <p:spPr>
          <a:xfrm>
            <a:off x="8229600" y="4346917"/>
            <a:ext cx="2307102" cy="2166425"/>
          </a:xfrm>
          <a:prstGeom prst="dodec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Health and safety law</a:t>
            </a:r>
          </a:p>
        </p:txBody>
      </p:sp>
      <p:sp>
        <p:nvSpPr>
          <p:cNvPr id="9" name="Dodecagon 8">
            <a:extLst>
              <a:ext uri="{FF2B5EF4-FFF2-40B4-BE49-F238E27FC236}">
                <a16:creationId xmlns:a16="http://schemas.microsoft.com/office/drawing/2014/main" id="{04960F7A-2629-4E90-A455-FC7DE4A391C1}"/>
              </a:ext>
            </a:extLst>
          </p:cNvPr>
          <p:cNvSpPr/>
          <p:nvPr/>
        </p:nvSpPr>
        <p:spPr>
          <a:xfrm>
            <a:off x="806548" y="844061"/>
            <a:ext cx="1997612" cy="2039816"/>
          </a:xfrm>
          <a:prstGeom prst="dodec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Employment law</a:t>
            </a:r>
          </a:p>
        </p:txBody>
      </p:sp>
      <p:sp>
        <p:nvSpPr>
          <p:cNvPr id="10" name="Dodecagon 9">
            <a:extLst>
              <a:ext uri="{FF2B5EF4-FFF2-40B4-BE49-F238E27FC236}">
                <a16:creationId xmlns:a16="http://schemas.microsoft.com/office/drawing/2014/main" id="{AC73537A-70E4-48B5-B189-44F03AC340D6}"/>
              </a:ext>
            </a:extLst>
          </p:cNvPr>
          <p:cNvSpPr/>
          <p:nvPr/>
        </p:nvSpPr>
        <p:spPr>
          <a:xfrm>
            <a:off x="1252025" y="4346917"/>
            <a:ext cx="2307102" cy="2039816"/>
          </a:xfrm>
          <a:prstGeom prst="dodec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Import/export law</a:t>
            </a:r>
          </a:p>
        </p:txBody>
      </p:sp>
      <p:cxnSp>
        <p:nvCxnSpPr>
          <p:cNvPr id="12" name="Straight Arrow Connector 11">
            <a:extLst>
              <a:ext uri="{FF2B5EF4-FFF2-40B4-BE49-F238E27FC236}">
                <a16:creationId xmlns:a16="http://schemas.microsoft.com/office/drawing/2014/main" id="{0EBF1F04-1781-400C-A1FE-36FEC64AE025}"/>
              </a:ext>
            </a:extLst>
          </p:cNvPr>
          <p:cNvCxnSpPr/>
          <p:nvPr/>
        </p:nvCxnSpPr>
        <p:spPr>
          <a:xfrm flipH="1">
            <a:off x="6499274" y="2025748"/>
            <a:ext cx="1420837" cy="8581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3323053C-4FE7-4359-8980-C0A0C9C54889}"/>
              </a:ext>
            </a:extLst>
          </p:cNvPr>
          <p:cNvCxnSpPr/>
          <p:nvPr/>
        </p:nvCxnSpPr>
        <p:spPr>
          <a:xfrm flipH="1" flipV="1">
            <a:off x="6417212" y="3924886"/>
            <a:ext cx="1742049" cy="14419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165D1B9F-FEE2-457A-AB0D-F7EA77FC50C5}"/>
              </a:ext>
            </a:extLst>
          </p:cNvPr>
          <p:cNvCxnSpPr/>
          <p:nvPr/>
        </p:nvCxnSpPr>
        <p:spPr>
          <a:xfrm flipV="1">
            <a:off x="3713871" y="3896751"/>
            <a:ext cx="1153551" cy="13504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3E41C02-7DE2-4969-AF6E-5DA7A7536E86}"/>
              </a:ext>
            </a:extLst>
          </p:cNvPr>
          <p:cNvCxnSpPr/>
          <p:nvPr/>
        </p:nvCxnSpPr>
        <p:spPr>
          <a:xfrm>
            <a:off x="3017521" y="1863969"/>
            <a:ext cx="1393873" cy="10199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C9213326-19AA-47D8-9393-E0FE8F367F9D}"/>
              </a:ext>
            </a:extLst>
          </p:cNvPr>
          <p:cNvSpPr txBox="1"/>
          <p:nvPr/>
        </p:nvSpPr>
        <p:spPr>
          <a:xfrm>
            <a:off x="3770141" y="604911"/>
            <a:ext cx="3545059" cy="646331"/>
          </a:xfrm>
          <a:prstGeom prst="rect">
            <a:avLst/>
          </a:prstGeom>
          <a:noFill/>
        </p:spPr>
        <p:txBody>
          <a:bodyPr wrap="square" rtlCol="0">
            <a:spAutoFit/>
          </a:bodyPr>
          <a:lstStyle/>
          <a:p>
            <a:r>
              <a:rPr lang="en-GB" dirty="0"/>
              <a:t>Some legal factors that may affect the companies progress</a:t>
            </a:r>
          </a:p>
        </p:txBody>
      </p:sp>
      <p:sp>
        <p:nvSpPr>
          <p:cNvPr id="20" name="TextBox 19">
            <a:extLst>
              <a:ext uri="{FF2B5EF4-FFF2-40B4-BE49-F238E27FC236}">
                <a16:creationId xmlns:a16="http://schemas.microsoft.com/office/drawing/2014/main" id="{71857F80-69CD-4443-8763-890223F5C1CB}"/>
              </a:ext>
            </a:extLst>
          </p:cNvPr>
          <p:cNvSpPr txBox="1"/>
          <p:nvPr/>
        </p:nvSpPr>
        <p:spPr>
          <a:xfrm>
            <a:off x="4262511" y="6035040"/>
            <a:ext cx="1941341" cy="369332"/>
          </a:xfrm>
          <a:prstGeom prst="rect">
            <a:avLst/>
          </a:prstGeom>
          <a:noFill/>
        </p:spPr>
        <p:txBody>
          <a:bodyPr wrap="square" rtlCol="0">
            <a:spAutoFit/>
          </a:bodyPr>
          <a:lstStyle/>
          <a:p>
            <a:r>
              <a:rPr lang="en-GB"/>
              <a:t>(Bush, 2017)</a:t>
            </a:r>
            <a:endParaRPr lang="en-GB" dirty="0"/>
          </a:p>
        </p:txBody>
      </p:sp>
    </p:spTree>
    <p:extLst>
      <p:ext uri="{BB962C8B-B14F-4D97-AF65-F5344CB8AC3E}">
        <p14:creationId xmlns:p14="http://schemas.microsoft.com/office/powerpoint/2010/main" val="2043653451"/>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CCF095-D436-4F73-8804-185ECDEDE60D}"/>
              </a:ext>
            </a:extLst>
          </p:cNvPr>
          <p:cNvSpPr txBox="1"/>
          <p:nvPr/>
        </p:nvSpPr>
        <p:spPr>
          <a:xfrm>
            <a:off x="4445390" y="2897945"/>
            <a:ext cx="3545059" cy="707886"/>
          </a:xfrm>
          <a:prstGeom prst="rect">
            <a:avLst/>
          </a:prstGeom>
          <a:noFill/>
        </p:spPr>
        <p:txBody>
          <a:bodyPr wrap="square" rtlCol="0">
            <a:spAutoFit/>
          </a:bodyPr>
          <a:lstStyle/>
          <a:p>
            <a:r>
              <a:rPr lang="en-GB" sz="4000" b="1" u="sng" dirty="0"/>
              <a:t>Environmental</a:t>
            </a:r>
          </a:p>
        </p:txBody>
      </p:sp>
      <p:sp>
        <p:nvSpPr>
          <p:cNvPr id="5" name="TextBox 4">
            <a:extLst>
              <a:ext uri="{FF2B5EF4-FFF2-40B4-BE49-F238E27FC236}">
                <a16:creationId xmlns:a16="http://schemas.microsoft.com/office/drawing/2014/main" id="{1382FB9A-9D12-4F0B-8D76-34839A1AF3C2}"/>
              </a:ext>
            </a:extLst>
          </p:cNvPr>
          <p:cNvSpPr txBox="1"/>
          <p:nvPr/>
        </p:nvSpPr>
        <p:spPr>
          <a:xfrm>
            <a:off x="3770141" y="604911"/>
            <a:ext cx="3545059" cy="646331"/>
          </a:xfrm>
          <a:prstGeom prst="rect">
            <a:avLst/>
          </a:prstGeom>
          <a:noFill/>
        </p:spPr>
        <p:txBody>
          <a:bodyPr wrap="square" rtlCol="0">
            <a:spAutoFit/>
          </a:bodyPr>
          <a:lstStyle/>
          <a:p>
            <a:r>
              <a:rPr lang="en-GB" dirty="0"/>
              <a:t>Some environmental factors that may affect the companies progress</a:t>
            </a:r>
          </a:p>
        </p:txBody>
      </p:sp>
      <p:cxnSp>
        <p:nvCxnSpPr>
          <p:cNvPr id="7" name="Straight Connector 6">
            <a:extLst>
              <a:ext uri="{FF2B5EF4-FFF2-40B4-BE49-F238E27FC236}">
                <a16:creationId xmlns:a16="http://schemas.microsoft.com/office/drawing/2014/main" id="{C714C285-B6BA-44FC-A5FE-949671795478}"/>
              </a:ext>
            </a:extLst>
          </p:cNvPr>
          <p:cNvCxnSpPr/>
          <p:nvPr/>
        </p:nvCxnSpPr>
        <p:spPr>
          <a:xfrm flipV="1">
            <a:off x="7315200" y="1899138"/>
            <a:ext cx="1266092" cy="99880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C40633A-1FC8-4465-BA25-4A978F8CF5BE}"/>
              </a:ext>
            </a:extLst>
          </p:cNvPr>
          <p:cNvCxnSpPr/>
          <p:nvPr/>
        </p:nvCxnSpPr>
        <p:spPr>
          <a:xfrm>
            <a:off x="7315200" y="3798277"/>
            <a:ext cx="1364566" cy="1167618"/>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562E1D6-97A6-45B8-B754-8F375632D43C}"/>
              </a:ext>
            </a:extLst>
          </p:cNvPr>
          <p:cNvCxnSpPr/>
          <p:nvPr/>
        </p:nvCxnSpPr>
        <p:spPr>
          <a:xfrm flipH="1" flipV="1">
            <a:off x="2785403" y="1899138"/>
            <a:ext cx="1491175" cy="82999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63C627-8D51-4613-8B5B-249A9F50991C}"/>
              </a:ext>
            </a:extLst>
          </p:cNvPr>
          <p:cNvCxnSpPr/>
          <p:nvPr/>
        </p:nvCxnSpPr>
        <p:spPr>
          <a:xfrm flipH="1">
            <a:off x="3123028" y="3798277"/>
            <a:ext cx="1125415" cy="984738"/>
          </a:xfrm>
          <a:prstGeom prst="line">
            <a:avLst/>
          </a:prstGeom>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979423FD-6360-4603-908F-C480EAB11D77}"/>
              </a:ext>
            </a:extLst>
          </p:cNvPr>
          <p:cNvSpPr/>
          <p:nvPr/>
        </p:nvSpPr>
        <p:spPr>
          <a:xfrm>
            <a:off x="8581292" y="1055077"/>
            <a:ext cx="2461846" cy="9988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Climate change</a:t>
            </a:r>
          </a:p>
        </p:txBody>
      </p:sp>
      <p:sp>
        <p:nvSpPr>
          <p:cNvPr id="15" name="Rectangle 14">
            <a:extLst>
              <a:ext uri="{FF2B5EF4-FFF2-40B4-BE49-F238E27FC236}">
                <a16:creationId xmlns:a16="http://schemas.microsoft.com/office/drawing/2014/main" id="{A11F131A-8601-47B7-86AF-04C447C6B224}"/>
              </a:ext>
            </a:extLst>
          </p:cNvPr>
          <p:cNvSpPr/>
          <p:nvPr/>
        </p:nvSpPr>
        <p:spPr>
          <a:xfrm>
            <a:off x="675249" y="900331"/>
            <a:ext cx="2461846" cy="9988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Weather</a:t>
            </a:r>
          </a:p>
        </p:txBody>
      </p:sp>
      <p:sp>
        <p:nvSpPr>
          <p:cNvPr id="16" name="Rectangle 15">
            <a:extLst>
              <a:ext uri="{FF2B5EF4-FFF2-40B4-BE49-F238E27FC236}">
                <a16:creationId xmlns:a16="http://schemas.microsoft.com/office/drawing/2014/main" id="{BD69088B-9012-4678-9ED2-510B1B8785D0}"/>
              </a:ext>
            </a:extLst>
          </p:cNvPr>
          <p:cNvSpPr/>
          <p:nvPr/>
        </p:nvSpPr>
        <p:spPr>
          <a:xfrm>
            <a:off x="1050388" y="4745501"/>
            <a:ext cx="2461846" cy="9988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Pollution</a:t>
            </a:r>
          </a:p>
        </p:txBody>
      </p:sp>
      <p:sp>
        <p:nvSpPr>
          <p:cNvPr id="17" name="Rectangle 16">
            <a:extLst>
              <a:ext uri="{FF2B5EF4-FFF2-40B4-BE49-F238E27FC236}">
                <a16:creationId xmlns:a16="http://schemas.microsoft.com/office/drawing/2014/main" id="{F5128BAC-1D13-4FD8-BD61-69825591D6CB}"/>
              </a:ext>
            </a:extLst>
          </p:cNvPr>
          <p:cNvSpPr/>
          <p:nvPr/>
        </p:nvSpPr>
        <p:spPr>
          <a:xfrm>
            <a:off x="8679766" y="4923693"/>
            <a:ext cx="2461846" cy="9988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Availability of non renewable goods </a:t>
            </a:r>
          </a:p>
        </p:txBody>
      </p:sp>
      <p:sp>
        <p:nvSpPr>
          <p:cNvPr id="19" name="TextBox 18">
            <a:extLst>
              <a:ext uri="{FF2B5EF4-FFF2-40B4-BE49-F238E27FC236}">
                <a16:creationId xmlns:a16="http://schemas.microsoft.com/office/drawing/2014/main" id="{0416F092-3E94-4E50-8091-062F29D3A17A}"/>
              </a:ext>
            </a:extLst>
          </p:cNvPr>
          <p:cNvSpPr txBox="1"/>
          <p:nvPr/>
        </p:nvSpPr>
        <p:spPr>
          <a:xfrm>
            <a:off x="5106572" y="6340956"/>
            <a:ext cx="2461846" cy="369332"/>
          </a:xfrm>
          <a:prstGeom prst="rect">
            <a:avLst/>
          </a:prstGeom>
          <a:noFill/>
        </p:spPr>
        <p:txBody>
          <a:bodyPr wrap="square" rtlCol="0">
            <a:spAutoFit/>
          </a:bodyPr>
          <a:lstStyle/>
          <a:p>
            <a:r>
              <a:rPr lang="en-GB" dirty="0"/>
              <a:t>(Bush, 2017)</a:t>
            </a:r>
          </a:p>
        </p:txBody>
      </p:sp>
    </p:spTree>
    <p:extLst>
      <p:ext uri="{BB962C8B-B14F-4D97-AF65-F5344CB8AC3E}">
        <p14:creationId xmlns:p14="http://schemas.microsoft.com/office/powerpoint/2010/main" val="3758322122"/>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4273486"/>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A6471B-E53F-4DD3-B075-5C1866421AA1}"/>
              </a:ext>
            </a:extLst>
          </p:cNvPr>
          <p:cNvSpPr txBox="1"/>
          <p:nvPr/>
        </p:nvSpPr>
        <p:spPr>
          <a:xfrm rot="10800000" flipH="1" flipV="1">
            <a:off x="631225" y="474345"/>
            <a:ext cx="9835137" cy="5909310"/>
          </a:xfrm>
          <a:prstGeom prst="rect">
            <a:avLst/>
          </a:prstGeom>
          <a:noFill/>
        </p:spPr>
        <p:txBody>
          <a:bodyPr wrap="square" rtlCol="0">
            <a:spAutoFit/>
          </a:bodyPr>
          <a:lstStyle/>
          <a:p>
            <a:r>
              <a:rPr lang="en-GB" b="1" u="sng" dirty="0"/>
              <a:t>References</a:t>
            </a:r>
          </a:p>
          <a:p>
            <a:endParaRPr lang="en-GB" b="1" u="sng" dirty="0"/>
          </a:p>
          <a:p>
            <a:r>
              <a:rPr lang="en-GB" dirty="0"/>
              <a:t>En.wikipedia.org. (2017). </a:t>
            </a:r>
            <a:r>
              <a:rPr lang="en-GB" i="1" dirty="0"/>
              <a:t>Halfords</a:t>
            </a:r>
            <a:r>
              <a:rPr lang="en-GB" dirty="0"/>
              <a:t>. [online] Available at: https://en.wikipedia.org/wiki/Halfords [Accessed 11 Dec. 2017].</a:t>
            </a:r>
          </a:p>
          <a:p>
            <a:endParaRPr lang="en-GB" b="1" dirty="0"/>
          </a:p>
          <a:p>
            <a:r>
              <a:rPr lang="en-GB" dirty="0"/>
              <a:t>Halfordscompany.com. (2017). </a:t>
            </a:r>
            <a:r>
              <a:rPr lang="en-GB" i="1" dirty="0"/>
              <a:t>Key Facts - Halfords Group plc</a:t>
            </a:r>
            <a:r>
              <a:rPr lang="en-GB" dirty="0"/>
              <a:t>. [online] Available at: http://www.halfordscompany.com/media-centre/key-facts [Accessed 11 Dec. 2017].</a:t>
            </a:r>
          </a:p>
          <a:p>
            <a:endParaRPr lang="en-GB" b="1" dirty="0"/>
          </a:p>
          <a:p>
            <a:r>
              <a:rPr lang="en-GB" dirty="0"/>
              <a:t>Halfordscompany.com. (2017). </a:t>
            </a:r>
            <a:r>
              <a:rPr lang="en-GB" i="1" dirty="0"/>
              <a:t>Strategy - Halfords Group plc</a:t>
            </a:r>
            <a:r>
              <a:rPr lang="en-GB" dirty="0"/>
              <a:t>. [online] Available at: http://www.halfordscompany.com/strategy [Accessed 12 Dec. 2017].</a:t>
            </a:r>
          </a:p>
          <a:p>
            <a:endParaRPr lang="en-GB" b="1" dirty="0"/>
          </a:p>
          <a:p>
            <a:r>
              <a:rPr lang="en-GB" dirty="0"/>
              <a:t>Halfordscompany.com. (2017). </a:t>
            </a:r>
            <a:r>
              <a:rPr lang="en-GB" i="1" dirty="0"/>
              <a:t>Cite a Website - Cite This For Me</a:t>
            </a:r>
            <a:r>
              <a:rPr lang="en-GB" dirty="0"/>
              <a:t>. [online] Available at: http://www.halfordscompany.com/media/347997/Halfords-AR2016-Web-ready.pdf [Accessed 12 Dec. 2017].</a:t>
            </a:r>
          </a:p>
          <a:p>
            <a:endParaRPr lang="en-GB" b="1" dirty="0"/>
          </a:p>
          <a:p>
            <a:r>
              <a:rPr lang="en-GB" dirty="0"/>
              <a:t>Oxford Dictionaries | English. (2017). </a:t>
            </a:r>
            <a:r>
              <a:rPr lang="en-GB" i="1" dirty="0"/>
              <a:t>goal | Definition of goal in English by Oxford Dictionaries</a:t>
            </a:r>
            <a:r>
              <a:rPr lang="en-GB" dirty="0"/>
              <a:t>. [online] Available at: https://en.oxforddictionaries.com/definition/goal [Accessed 12 Dec. 2017].</a:t>
            </a:r>
          </a:p>
          <a:p>
            <a:endParaRPr lang="en-GB" b="1" dirty="0"/>
          </a:p>
          <a:p>
            <a:r>
              <a:rPr lang="en-GB" dirty="0"/>
              <a:t>Advantage.marketline.com.ezproxy.uwtsd.ac.uk. (2017). </a:t>
            </a:r>
            <a:r>
              <a:rPr lang="en-GB" i="1" dirty="0"/>
              <a:t>Cite a Website - Cite This For Me</a:t>
            </a:r>
            <a:r>
              <a:rPr lang="en-GB" dirty="0"/>
              <a:t>. [online] Available at: http://advantage.marketline.com.ezproxy.uwtsd.ac.uk/Product?pid=71CBC0DC-5C20-4FFE-97EC-065582811273&amp;view=SWOTAnalysis [Accessed 12 Dec. 2017].</a:t>
            </a:r>
            <a:endParaRPr lang="en-GB" b="1" dirty="0"/>
          </a:p>
        </p:txBody>
      </p:sp>
    </p:spTree>
    <p:extLst>
      <p:ext uri="{BB962C8B-B14F-4D97-AF65-F5344CB8AC3E}">
        <p14:creationId xmlns:p14="http://schemas.microsoft.com/office/powerpoint/2010/main" val="1461669039"/>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6A910E-A0B7-4312-8EB8-014CF050CF56}"/>
              </a:ext>
            </a:extLst>
          </p:cNvPr>
          <p:cNvSpPr txBox="1"/>
          <p:nvPr/>
        </p:nvSpPr>
        <p:spPr>
          <a:xfrm>
            <a:off x="529389" y="288758"/>
            <a:ext cx="11117179" cy="7294305"/>
          </a:xfrm>
          <a:prstGeom prst="rect">
            <a:avLst/>
          </a:prstGeom>
          <a:noFill/>
        </p:spPr>
        <p:txBody>
          <a:bodyPr wrap="square" rtlCol="0">
            <a:spAutoFit/>
          </a:bodyPr>
          <a:lstStyle/>
          <a:p>
            <a:r>
              <a:rPr lang="en-GB" dirty="0"/>
              <a:t>Contributor, P. (2017). </a:t>
            </a:r>
            <a:r>
              <a:rPr lang="en-GB" i="1" dirty="0"/>
              <a:t>Political Factors Affecting Business</a:t>
            </a:r>
            <a:r>
              <a:rPr lang="en-GB" dirty="0"/>
              <a:t>. [online] PESTLE Analysis. Available at: http://pestleanalysis.com/political-factors-affecting-business/ [Accessed 12 Dec. 2017].</a:t>
            </a:r>
          </a:p>
          <a:p>
            <a:endParaRPr lang="en-GB" dirty="0"/>
          </a:p>
          <a:p>
            <a:r>
              <a:rPr lang="en-GB" dirty="0"/>
              <a:t>Bush, T. (2017). </a:t>
            </a:r>
            <a:r>
              <a:rPr lang="en-GB" i="1" dirty="0"/>
              <a:t>PESTLE Analysis: Economic Factors Affecting Business</a:t>
            </a:r>
            <a:r>
              <a:rPr lang="en-GB" dirty="0"/>
              <a:t>. [online] PESTLE Analysis. Available at: http://pestleanalysis.com/economic-factors-affecting-business/ [Accessed 13 Dec. 2017].</a:t>
            </a:r>
          </a:p>
          <a:p>
            <a:endParaRPr lang="en-GB" dirty="0"/>
          </a:p>
          <a:p>
            <a:r>
              <a:rPr lang="en-GB" dirty="0"/>
              <a:t>Contributor, P. (2017). </a:t>
            </a:r>
            <a:r>
              <a:rPr lang="en-GB" i="1" dirty="0"/>
              <a:t>Social Factors Affecting Business</a:t>
            </a:r>
            <a:r>
              <a:rPr lang="en-GB" dirty="0"/>
              <a:t>. [online] PESTLE Analysis. Available at: http://pestleanalysis.com/social-factors-affecting-business/ [Accessed 13 Dec. 2017].</a:t>
            </a:r>
          </a:p>
          <a:p>
            <a:endParaRPr lang="en-GB" dirty="0"/>
          </a:p>
          <a:p>
            <a:r>
              <a:rPr lang="en-GB" dirty="0"/>
              <a:t>Bush, T. (2017). </a:t>
            </a:r>
            <a:r>
              <a:rPr lang="en-GB" i="1" dirty="0"/>
              <a:t>PESTLE Analysis: Technological Factors Affecting Business</a:t>
            </a:r>
            <a:r>
              <a:rPr lang="en-GB" dirty="0"/>
              <a:t>. [online] PESTLE Analysis. Available at: http://pestleanalysis.com/technological-factors-affecting-business/ [Accessed 13 Dec. 2017].</a:t>
            </a:r>
          </a:p>
          <a:p>
            <a:endParaRPr lang="en-GB" dirty="0"/>
          </a:p>
          <a:p>
            <a:r>
              <a:rPr lang="en-GB" dirty="0"/>
              <a:t>Bush, T. (2017). </a:t>
            </a:r>
            <a:r>
              <a:rPr lang="en-GB" i="1" dirty="0"/>
              <a:t>PESTLE Analysis: Legal Factors Affecting Business</a:t>
            </a:r>
            <a:r>
              <a:rPr lang="en-GB" dirty="0"/>
              <a:t>. [online] PESTLE Analysis. Available at: http://pestleanalysis.com/legal-factors-affecting-business/ [Accessed 13 Dec. 2017].</a:t>
            </a:r>
          </a:p>
          <a:p>
            <a:endParaRPr lang="en-GB" dirty="0"/>
          </a:p>
          <a:p>
            <a:r>
              <a:rPr lang="en-GB" dirty="0"/>
              <a:t>Bush, T. (2017). </a:t>
            </a:r>
            <a:r>
              <a:rPr lang="en-GB" i="1" dirty="0"/>
              <a:t>PESTLE Analysis: Environmental Factors Affecting Business</a:t>
            </a:r>
            <a:r>
              <a:rPr lang="en-GB" dirty="0"/>
              <a:t>. [online] PESTLE Analysis. Available at: http://pestleanalysis.com/environmental-factors-affecting-business/ [Accessed 13 Dec. 2017].</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68715023"/>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3954</TotalTime>
  <Words>1922</Words>
  <Application>Microsoft Office PowerPoint</Application>
  <PresentationFormat>Widescreen</PresentationFormat>
  <Paragraphs>165</Paragraphs>
  <Slides>17</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Huw</dc:creator>
  <cp:lastModifiedBy>Huw</cp:lastModifiedBy>
  <cp:revision>70</cp:revision>
  <dcterms:created xsi:type="dcterms:W3CDTF">2017-12-11T09:26:56Z</dcterms:created>
  <dcterms:modified xsi:type="dcterms:W3CDTF">2017-12-14T03:28:56Z</dcterms:modified>
</cp:coreProperties>
</file>