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media/image6.jpg" ContentType="image/jpg"/>
  <Override PartName="/ppt/media/image7.jpg" ContentType="image/jpg"/>
  <Override PartName="/ppt/media/image8.jpg" ContentType="image/jpg"/>
  <Override PartName="/ppt/media/image9.jpg" ContentType="image/jpg"/>
  <Override PartName="/ppt/media/image10.jpg" ContentType="image/jpg"/>
  <Override PartName="/ppt/media/image11.jpg" ContentType="image/jpg"/>
  <Override PartName="/ppt/media/image12.jpg" ContentType="image/jp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81"/>
  </p:notesMasterIdLst>
  <p:sldIdLst>
    <p:sldId id="258" r:id="rId6"/>
    <p:sldId id="397" r:id="rId7"/>
    <p:sldId id="659" r:id="rId8"/>
    <p:sldId id="617" r:id="rId9"/>
    <p:sldId id="660" r:id="rId10"/>
    <p:sldId id="661" r:id="rId11"/>
    <p:sldId id="662" r:id="rId12"/>
    <p:sldId id="663" r:id="rId13"/>
    <p:sldId id="664" r:id="rId14"/>
    <p:sldId id="726" r:id="rId15"/>
    <p:sldId id="665" r:id="rId16"/>
    <p:sldId id="666" r:id="rId17"/>
    <p:sldId id="268" r:id="rId18"/>
    <p:sldId id="667" r:id="rId19"/>
    <p:sldId id="668" r:id="rId20"/>
    <p:sldId id="669" r:id="rId21"/>
    <p:sldId id="670" r:id="rId22"/>
    <p:sldId id="671" r:id="rId23"/>
    <p:sldId id="672" r:id="rId24"/>
    <p:sldId id="673" r:id="rId25"/>
    <p:sldId id="674" r:id="rId26"/>
    <p:sldId id="675" r:id="rId27"/>
    <p:sldId id="727" r:id="rId28"/>
    <p:sldId id="676" r:id="rId29"/>
    <p:sldId id="677" r:id="rId30"/>
    <p:sldId id="678" r:id="rId31"/>
    <p:sldId id="679" r:id="rId32"/>
    <p:sldId id="680" r:id="rId33"/>
    <p:sldId id="681" r:id="rId34"/>
    <p:sldId id="682" r:id="rId35"/>
    <p:sldId id="683" r:id="rId36"/>
    <p:sldId id="684" r:id="rId37"/>
    <p:sldId id="685" r:id="rId38"/>
    <p:sldId id="728" r:id="rId39"/>
    <p:sldId id="686" r:id="rId40"/>
    <p:sldId id="687" r:id="rId41"/>
    <p:sldId id="688" r:id="rId42"/>
    <p:sldId id="689" r:id="rId43"/>
    <p:sldId id="690" r:id="rId44"/>
    <p:sldId id="691" r:id="rId45"/>
    <p:sldId id="692" r:id="rId46"/>
    <p:sldId id="693" r:id="rId47"/>
    <p:sldId id="694" r:id="rId48"/>
    <p:sldId id="695" r:id="rId49"/>
    <p:sldId id="696" r:id="rId50"/>
    <p:sldId id="697" r:id="rId51"/>
    <p:sldId id="698" r:id="rId52"/>
    <p:sldId id="699" r:id="rId53"/>
    <p:sldId id="700" r:id="rId54"/>
    <p:sldId id="701" r:id="rId55"/>
    <p:sldId id="702" r:id="rId56"/>
    <p:sldId id="703" r:id="rId57"/>
    <p:sldId id="704" r:id="rId58"/>
    <p:sldId id="705" r:id="rId59"/>
    <p:sldId id="706" r:id="rId60"/>
    <p:sldId id="707" r:id="rId61"/>
    <p:sldId id="708" r:id="rId62"/>
    <p:sldId id="709" r:id="rId63"/>
    <p:sldId id="710" r:id="rId64"/>
    <p:sldId id="711" r:id="rId65"/>
    <p:sldId id="712" r:id="rId66"/>
    <p:sldId id="713" r:id="rId67"/>
    <p:sldId id="714" r:id="rId68"/>
    <p:sldId id="715" r:id="rId69"/>
    <p:sldId id="716" r:id="rId70"/>
    <p:sldId id="717" r:id="rId71"/>
    <p:sldId id="718" r:id="rId72"/>
    <p:sldId id="719" r:id="rId73"/>
    <p:sldId id="720" r:id="rId74"/>
    <p:sldId id="721" r:id="rId75"/>
    <p:sldId id="722" r:id="rId76"/>
    <p:sldId id="723" r:id="rId77"/>
    <p:sldId id="724" r:id="rId78"/>
    <p:sldId id="725" r:id="rId79"/>
    <p:sldId id="658" r:id="rId8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FFCC"/>
    <a:srgbClr val="CCFF99"/>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15" autoAdjust="0"/>
    <p:restoredTop sz="94643" autoAdjust="0"/>
  </p:normalViewPr>
  <p:slideViewPr>
    <p:cSldViewPr snapToGrid="0">
      <p:cViewPr varScale="1">
        <p:scale>
          <a:sx n="62" d="100"/>
          <a:sy n="62" d="100"/>
        </p:scale>
        <p:origin x="1252" y="5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theme" Target="theme/theme1.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61" Type="http://schemas.openxmlformats.org/officeDocument/2006/relationships/slide" Target="slides/slide56.xml"/><Relationship Id="rId8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13.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 Id="rId14" Type="http://schemas.openxmlformats.org/officeDocument/2006/relationships/image" Target="../media/image26.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283335" y="2757170"/>
            <a:ext cx="8860665" cy="2420750"/>
          </a:xfrm>
        </p:spPr>
        <p:txBody>
          <a:bodyPr rtlCol="0" anchor="t">
            <a:normAutofit/>
          </a:bodyPr>
          <a:lstStyle/>
          <a:p>
            <a:pPr fontAlgn="auto">
              <a:lnSpc>
                <a:spcPct val="120000"/>
              </a:lnSpc>
              <a:spcAft>
                <a:spcPts val="0"/>
              </a:spcAft>
              <a:defRPr/>
            </a:pPr>
            <a:r>
              <a:rPr lang="en-US" altLang="en-US" sz="4000" b="1" dirty="0">
                <a:highlight>
                  <a:srgbClr val="FFFF00"/>
                </a:highlight>
              </a:rPr>
              <a:t>Week 5</a:t>
            </a:r>
            <a:br>
              <a:rPr lang="en-US" altLang="en-US" sz="4000" b="1" dirty="0">
                <a:highlight>
                  <a:srgbClr val="FFFF00"/>
                </a:highlight>
              </a:rPr>
            </a:br>
            <a:r>
              <a:rPr lang="en-US" altLang="en-US" sz="4000" b="1" dirty="0">
                <a:highlight>
                  <a:srgbClr val="FFFF00"/>
                </a:highlight>
              </a:rPr>
              <a:t>Teamwork, Leadership and  Management for Projects</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a:bodyPr>
          <a:lstStyle/>
          <a:p>
            <a:r>
              <a:rPr lang="en-GB" b="1" dirty="0">
                <a:solidFill>
                  <a:srgbClr val="FF0000"/>
                </a:solidFill>
              </a:rPr>
              <a:t>Managing Projects in the Organisation BMSW 5104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22398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Understanding how different people  work and communicate</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Teamwork</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Leadership</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Communication</a:t>
            </a: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F2B5AA-7631-4C43-A11A-3990B1A60C34}"/>
              </a:ext>
            </a:extLst>
          </p:cNvPr>
          <p:cNvSpPr txBox="1"/>
          <p:nvPr/>
        </p:nvSpPr>
        <p:spPr>
          <a:xfrm>
            <a:off x="3918665" y="1393554"/>
            <a:ext cx="3332141" cy="5778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0000"/>
              </a:buClr>
              <a:buSzPct val="60000"/>
            </a:pPr>
            <a:r>
              <a:rPr lang="en-US" sz="2400" dirty="0">
                <a:solidFill>
                  <a:srgbClr val="090909"/>
                </a:solidFill>
                <a:cs typeface="Arial" panose="020B0604020202020204" pitchFamily="34" charset="0"/>
              </a:rPr>
              <a:t>Teams</a:t>
            </a:r>
          </a:p>
        </p:txBody>
      </p:sp>
    </p:spTree>
    <p:extLst>
      <p:ext uri="{BB962C8B-B14F-4D97-AF65-F5344CB8AC3E}">
        <p14:creationId xmlns:p14="http://schemas.microsoft.com/office/powerpoint/2010/main" val="3149423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the definition of a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479257" y="834682"/>
            <a:ext cx="8185486" cy="4869431"/>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 team must have two or more members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have meaningful task interdependencies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hold specialized roles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use multiple information sources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hold shared and valued objectives and  goals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are hierarchically organised</a:t>
            </a:r>
          </a:p>
          <a:p>
            <a:pPr marL="0" indent="0">
              <a:buClr>
                <a:srgbClr val="FF0000"/>
              </a:buClr>
              <a:buSzPct val="61000"/>
              <a:buNone/>
            </a:pPr>
            <a:r>
              <a:rPr lang="en-US" sz="2000" dirty="0">
                <a:latin typeface="Arial" panose="020B0604020202020204" pitchFamily="34" charset="0"/>
                <a:cs typeface="Arial" panose="020B0604020202020204" pitchFamily="34" charset="0"/>
              </a:rPr>
              <a:t>			Salas &amp; Cannon-Bowers (1998)</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8904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Teams versus Groups</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What is the difference in the workplace?</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8"/>
            <a:ext cx="8185486" cy="4110804"/>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Teams are formally structured and are pulled together to  serve an organisational need, and are led by an individual with  hierarchical authority/responsibility.</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Groups are informally structured, do not serve any  organisational need, and may be led by anyone.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values and objectives are for the good of the  organisation, whereas group values may not be!</a:t>
            </a:r>
          </a:p>
        </p:txBody>
      </p:sp>
    </p:spTree>
    <p:extLst>
      <p:ext uri="{BB962C8B-B14F-4D97-AF65-F5344CB8AC3E}">
        <p14:creationId xmlns:p14="http://schemas.microsoft.com/office/powerpoint/2010/main" val="2311334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happens in a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7"/>
            <a:ext cx="8185486" cy="4291109"/>
          </a:xfrm>
        </p:spPr>
        <p:txBody>
          <a:bodyPr>
            <a:normAutofit fontScale="92500" lnSpcReduction="10000"/>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Different activities relate to the TASK, PEOPLE, and PROCESS.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b="1" dirty="0">
                <a:latin typeface="Arial" panose="020B0604020202020204" pitchFamily="34" charset="0"/>
                <a:cs typeface="Arial" panose="020B0604020202020204" pitchFamily="34" charset="0"/>
              </a:rPr>
              <a:t>TASK</a:t>
            </a:r>
            <a:r>
              <a:rPr lang="en-US" sz="2000" dirty="0">
                <a:latin typeface="Arial" panose="020B0604020202020204" pitchFamily="34" charset="0"/>
                <a:cs typeface="Arial" panose="020B0604020202020204" pitchFamily="34" charset="0"/>
              </a:rPr>
              <a:t> activities are functional and relate to the task itself. What is the team working towards and are they doing it?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a:t>
            </a:r>
            <a:r>
              <a:rPr lang="en-US" sz="2000" b="1" dirty="0">
                <a:latin typeface="Arial" panose="020B0604020202020204" pitchFamily="34" charset="0"/>
                <a:cs typeface="Arial" panose="020B0604020202020204" pitchFamily="34" charset="0"/>
              </a:rPr>
              <a:t>PEOPLE</a:t>
            </a:r>
            <a:r>
              <a:rPr lang="en-US" sz="2000" dirty="0">
                <a:latin typeface="Arial" panose="020B0604020202020204" pitchFamily="34" charset="0"/>
                <a:cs typeface="Arial" panose="020B0604020202020204" pitchFamily="34" charset="0"/>
              </a:rPr>
              <a:t> involved in completing the task will all have individual needs  as well as those that relate to the team. Some will relate to self esteem or  being accepted by the team, a desire to develop new skills, increase their  security etc.</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a:t>
            </a:r>
            <a:r>
              <a:rPr lang="en-US" sz="2000" b="1" dirty="0">
                <a:latin typeface="Arial" panose="020B0604020202020204" pitchFamily="34" charset="0"/>
                <a:cs typeface="Arial" panose="020B0604020202020204" pitchFamily="34" charset="0"/>
              </a:rPr>
              <a:t>PROCESS</a:t>
            </a:r>
            <a:r>
              <a:rPr lang="en-US" sz="2000" dirty="0">
                <a:latin typeface="Arial" panose="020B0604020202020204" pitchFamily="34" charset="0"/>
                <a:cs typeface="Arial" panose="020B0604020202020204" pitchFamily="34" charset="0"/>
              </a:rPr>
              <a:t> relates to the dynamics of how the team are tackling the  task. It may also explain other things that are going on -the way members  of the group interact and have different approaches to problems.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3065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theory on how a Project  Manager forms a Project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7"/>
            <a:ext cx="8185486" cy="4291109"/>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 the skill sets and number of people required</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Select individuals with the correct attitude, who will be  able to work together, or better still, select people you  like and trust!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Remove them from their functional departments  and locate them all together in a “Project Office”</a:t>
            </a: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Tell them what you want and leave them to it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Sit back and watch as the Project is delivered and revel in the  glory of it all</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7929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reality?</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36614" y="637313"/>
            <a:ext cx="8558004" cy="4765960"/>
          </a:xfrm>
        </p:spPr>
        <p:txBody>
          <a:bodyPr>
            <a:normAutofit lnSpcReduction="10000"/>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 your resource needs and accept you’ll probably  only get about 50% of this!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Request, through functional managers, the individuals  you would like for your project (the best ones, and  the ones you like)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Receive the ones that nobody likes, generally  because the functional managers don’t like you!</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Accept that the “team” cannot be located in one office, because none of the members likes each other</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Babysit and spoon feed for the entire duration of the  project, whilst worrying about your future!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51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are teams structured?</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02983" y="762004"/>
            <a:ext cx="8558004" cy="4765960"/>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Balanced matrix - Project Manager shares delivery  responsibility with functional managers, who  control the resource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 or secondment matrix - personnel are  assigned by functional managers, who also  provide technical expertise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 team - dedicated resource, no functional  management input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3702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4083E-BA34-21E5-D4CC-A7315EEBF7C4}"/>
              </a:ext>
            </a:extLst>
          </p:cNvPr>
          <p:cNvSpPr>
            <a:spLocks noGrp="1"/>
          </p:cNvSpPr>
          <p:nvPr>
            <p:ph type="title"/>
          </p:nvPr>
        </p:nvSpPr>
        <p:spPr/>
        <p:txBody>
          <a:bodyPr/>
          <a:lstStyle/>
          <a:p>
            <a:r>
              <a:rPr lang="en-GB" dirty="0"/>
              <a:t>Activity(10 mins)</a:t>
            </a:r>
          </a:p>
        </p:txBody>
      </p:sp>
      <p:sp>
        <p:nvSpPr>
          <p:cNvPr id="3" name="Content Placeholder 2">
            <a:extLst>
              <a:ext uri="{FF2B5EF4-FFF2-40B4-BE49-F238E27FC236}">
                <a16:creationId xmlns:a16="http://schemas.microsoft.com/office/drawing/2014/main" id="{C6563BC4-CF05-E267-D60E-0C9A4B0C80D4}"/>
              </a:ext>
            </a:extLst>
          </p:cNvPr>
          <p:cNvSpPr>
            <a:spLocks noGrp="1"/>
          </p:cNvSpPr>
          <p:nvPr>
            <p:ph idx="1"/>
          </p:nvPr>
        </p:nvSpPr>
        <p:spPr/>
        <p:txBody>
          <a:bodyPr/>
          <a:lstStyle/>
          <a:p>
            <a:pPr marL="0" indent="0">
              <a:buNone/>
            </a:pPr>
            <a:r>
              <a:rPr lang="en-GB" dirty="0"/>
              <a:t>Can you list problems which can affect their  ability to achieve a common goal?</a:t>
            </a:r>
          </a:p>
        </p:txBody>
      </p:sp>
      <p:sp>
        <p:nvSpPr>
          <p:cNvPr id="4" name="Slide Number Placeholder 3">
            <a:extLst>
              <a:ext uri="{FF2B5EF4-FFF2-40B4-BE49-F238E27FC236}">
                <a16:creationId xmlns:a16="http://schemas.microsoft.com/office/drawing/2014/main" id="{07C86C98-5A28-095A-BE07-715AD2BC39DD}"/>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Tree>
    <p:extLst>
      <p:ext uri="{BB962C8B-B14F-4D97-AF65-F5344CB8AC3E}">
        <p14:creationId xmlns:p14="http://schemas.microsoft.com/office/powerpoint/2010/main" val="2702243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Problems within groups</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147144" y="914404"/>
            <a:ext cx="4023073" cy="4835232"/>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Bringing together a number of  people with different  personalities, skills, experiences  and opinions to form a team can  affect their ability to achieve a  common goal.</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Problems can arise from the  social interaction between  members or through poor team  management. Some of the main  factors affecting the group  performance are:</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4862944" y="914403"/>
            <a:ext cx="4225637" cy="418406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Domination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Quiet members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Distractions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Over-management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Personality clashes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Unclear roles and responsibilities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Communication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clarity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Time 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background knowledge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size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resources</a:t>
            </a:r>
          </a:p>
        </p:txBody>
      </p:sp>
    </p:spTree>
    <p:extLst>
      <p:ext uri="{BB962C8B-B14F-4D97-AF65-F5344CB8AC3E}">
        <p14:creationId xmlns:p14="http://schemas.microsoft.com/office/powerpoint/2010/main" val="1937675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Do you recognise any of these  problems from your own  experience of teams?</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648689" y="1118017"/>
            <a:ext cx="4225637" cy="418406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Domination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Quiet members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Distractions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Over-management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Personality clashes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Unclear roles and responsibilities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Communication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clarity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Time 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background knowledge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size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resources</a:t>
            </a:r>
          </a:p>
        </p:txBody>
      </p:sp>
    </p:spTree>
    <p:extLst>
      <p:ext uri="{BB962C8B-B14F-4D97-AF65-F5344CB8AC3E}">
        <p14:creationId xmlns:p14="http://schemas.microsoft.com/office/powerpoint/2010/main" val="2479500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85531" y="990347"/>
            <a:ext cx="448841" cy="3166110"/>
          </a:xfrm>
          <a:prstGeom prst="rect">
            <a:avLst/>
          </a:prstGeom>
        </p:spPr>
        <p:txBody>
          <a:bodyPr vert="vert270" wrap="square" lIns="0" tIns="0" rIns="0" bIns="0" rtlCol="0">
            <a:spAutoFit/>
          </a:bodyPr>
          <a:lstStyle/>
          <a:p>
            <a:pPr marL="19050">
              <a:lnSpc>
                <a:spcPts val="3465"/>
              </a:lnSpc>
            </a:pPr>
            <a:r>
              <a:rPr sz="3000" b="1" spc="-8" dirty="0">
                <a:solidFill>
                  <a:srgbClr val="FFFFFF"/>
                </a:solidFill>
                <a:latin typeface="Arial"/>
                <a:cs typeface="Arial"/>
              </a:rPr>
              <a:t>Managing</a:t>
            </a:r>
            <a:r>
              <a:rPr sz="3000" b="1" spc="-98" dirty="0">
                <a:solidFill>
                  <a:srgbClr val="FFFFFF"/>
                </a:solidFill>
                <a:latin typeface="Arial"/>
                <a:cs typeface="Arial"/>
              </a:rPr>
              <a:t> </a:t>
            </a:r>
            <a:r>
              <a:rPr sz="3000" b="1" spc="-8" dirty="0">
                <a:solidFill>
                  <a:srgbClr val="FFFFFF"/>
                </a:solidFill>
                <a:latin typeface="Arial"/>
                <a:cs typeface="Arial"/>
              </a:rPr>
              <a:t>People</a:t>
            </a:r>
            <a:endParaRPr sz="3000">
              <a:latin typeface="Arial"/>
              <a:cs typeface="Arial"/>
            </a:endParaRPr>
          </a:p>
        </p:txBody>
      </p:sp>
      <p:sp>
        <p:nvSpPr>
          <p:cNvPr id="3" name="object 3"/>
          <p:cNvSpPr txBox="1"/>
          <p:nvPr/>
        </p:nvSpPr>
        <p:spPr>
          <a:xfrm>
            <a:off x="480792" y="1383602"/>
            <a:ext cx="2327407" cy="2348079"/>
          </a:xfrm>
          <a:prstGeom prst="rect">
            <a:avLst/>
          </a:prstGeom>
        </p:spPr>
        <p:txBody>
          <a:bodyPr vert="horz" wrap="square" lIns="0" tIns="41910" rIns="0" bIns="0" rtlCol="0">
            <a:spAutoFit/>
          </a:bodyPr>
          <a:lstStyle/>
          <a:p>
            <a:pPr marL="360997" indent="-342900">
              <a:spcBef>
                <a:spcPts val="330"/>
              </a:spcBef>
              <a:buClr>
                <a:srgbClr val="FF0000"/>
              </a:buClr>
              <a:buSzPct val="58000"/>
              <a:buFont typeface="Wingdings" panose="05000000000000000000" pitchFamily="2" charset="2"/>
              <a:buChar char="Ø"/>
              <a:tabLst>
                <a:tab pos="212408" algn="l"/>
              </a:tabLst>
            </a:pPr>
            <a:r>
              <a:rPr sz="2400" spc="-15" dirty="0">
                <a:cs typeface="Arial" panose="020B0604020202020204" pitchFamily="34" charset="0"/>
              </a:rPr>
              <a:t>Forming</a:t>
            </a:r>
            <a:endParaRPr sz="2400" dirty="0">
              <a:cs typeface="Arial" panose="020B0604020202020204" pitchFamily="34" charset="0"/>
            </a:endParaRPr>
          </a:p>
          <a:p>
            <a:pPr marL="364807" indent="-342900">
              <a:spcBef>
                <a:spcPts val="180"/>
              </a:spcBef>
              <a:buClr>
                <a:srgbClr val="FF0000"/>
              </a:buClr>
              <a:buSzPct val="58000"/>
              <a:buFont typeface="Wingdings" panose="05000000000000000000" pitchFamily="2" charset="2"/>
              <a:buChar char="Ø"/>
              <a:tabLst>
                <a:tab pos="215265" algn="l"/>
              </a:tabLst>
            </a:pPr>
            <a:r>
              <a:rPr sz="2400" spc="-15" dirty="0">
                <a:cs typeface="Arial" panose="020B0604020202020204" pitchFamily="34" charset="0"/>
              </a:rPr>
              <a:t>Storming</a:t>
            </a:r>
            <a:endParaRPr sz="2400" dirty="0">
              <a:cs typeface="Arial" panose="020B0604020202020204" pitchFamily="34" charset="0"/>
            </a:endParaRPr>
          </a:p>
          <a:p>
            <a:pPr marL="366712" indent="-342900">
              <a:spcBef>
                <a:spcPts val="300"/>
              </a:spcBef>
              <a:buClr>
                <a:srgbClr val="FF0000"/>
              </a:buClr>
              <a:buSzPct val="58000"/>
              <a:buFont typeface="Wingdings" panose="05000000000000000000" pitchFamily="2" charset="2"/>
              <a:buChar char="Ø"/>
              <a:tabLst>
                <a:tab pos="217170" algn="l"/>
              </a:tabLst>
            </a:pPr>
            <a:r>
              <a:rPr sz="2400" spc="-8" dirty="0">
                <a:cs typeface="Arial" panose="020B0604020202020204" pitchFamily="34" charset="0"/>
              </a:rPr>
              <a:t>Norming</a:t>
            </a:r>
            <a:endParaRPr sz="2400" dirty="0">
              <a:cs typeface="Arial" panose="020B0604020202020204" pitchFamily="34" charset="0"/>
            </a:endParaRPr>
          </a:p>
          <a:p>
            <a:pPr marL="366712" indent="-342900">
              <a:spcBef>
                <a:spcPts val="98"/>
              </a:spcBef>
              <a:buClr>
                <a:srgbClr val="FF0000"/>
              </a:buClr>
              <a:buSzPct val="58000"/>
              <a:buFont typeface="Wingdings" panose="05000000000000000000" pitchFamily="2" charset="2"/>
              <a:buChar char="Ø"/>
              <a:tabLst>
                <a:tab pos="217170" algn="l"/>
              </a:tabLst>
            </a:pPr>
            <a:r>
              <a:rPr sz="2400" spc="-23" dirty="0">
                <a:cs typeface="Arial" panose="020B0604020202020204" pitchFamily="34" charset="0"/>
              </a:rPr>
              <a:t>Performing</a:t>
            </a:r>
            <a:endParaRPr sz="2400" dirty="0">
              <a:cs typeface="Arial" panose="020B0604020202020204" pitchFamily="34" charset="0"/>
            </a:endParaRPr>
          </a:p>
          <a:p>
            <a:pPr marL="342900" marR="7620" indent="-342900">
              <a:spcBef>
                <a:spcPts val="83"/>
              </a:spcBef>
              <a:buClr>
                <a:srgbClr val="FF0000"/>
              </a:buClr>
              <a:buSzPct val="58000"/>
              <a:buFont typeface="Wingdings" panose="05000000000000000000" pitchFamily="2" charset="2"/>
              <a:buChar char="Ø"/>
              <a:tabLst>
                <a:tab pos="221933" algn="l"/>
              </a:tabLst>
            </a:pPr>
            <a:r>
              <a:rPr sz="2400" spc="-8" dirty="0">
                <a:cs typeface="Arial" panose="020B0604020202020204" pitchFamily="34" charset="0"/>
              </a:rPr>
              <a:t>Adjourning  </a:t>
            </a:r>
            <a:r>
              <a:rPr sz="2400" spc="-15" dirty="0">
                <a:cs typeface="Arial" panose="020B0604020202020204" pitchFamily="34" charset="0"/>
              </a:rPr>
              <a:t>(Mourn</a:t>
            </a:r>
            <a:r>
              <a:rPr sz="2400" spc="-23" dirty="0">
                <a:cs typeface="Arial" panose="020B0604020202020204" pitchFamily="34" charset="0"/>
              </a:rPr>
              <a:t>i</a:t>
            </a:r>
            <a:r>
              <a:rPr sz="2400" spc="-15" dirty="0">
                <a:cs typeface="Arial" panose="020B0604020202020204" pitchFamily="34" charset="0"/>
              </a:rPr>
              <a:t>ng)</a:t>
            </a:r>
            <a:endParaRPr sz="2400" dirty="0">
              <a:cs typeface="Arial" panose="020B0604020202020204" pitchFamily="34" charset="0"/>
            </a:endParaRPr>
          </a:p>
        </p:txBody>
      </p:sp>
      <p:sp>
        <p:nvSpPr>
          <p:cNvPr id="4" name="object 4"/>
          <p:cNvSpPr txBox="1"/>
          <p:nvPr/>
        </p:nvSpPr>
        <p:spPr>
          <a:xfrm>
            <a:off x="604005" y="4009339"/>
            <a:ext cx="2126750" cy="327013"/>
          </a:xfrm>
          <a:prstGeom prst="rect">
            <a:avLst/>
          </a:prstGeom>
        </p:spPr>
        <p:txBody>
          <a:bodyPr vert="horz" wrap="square" lIns="0" tIns="19050" rIns="0" bIns="0" rtlCol="0">
            <a:spAutoFit/>
          </a:bodyPr>
          <a:lstStyle/>
          <a:p>
            <a:pPr marL="19050">
              <a:spcBef>
                <a:spcPts val="150"/>
              </a:spcBef>
            </a:pPr>
            <a:r>
              <a:rPr sz="2000" i="1" spc="-15" dirty="0">
                <a:cs typeface="Arial" panose="020B0604020202020204" pitchFamily="34" charset="0"/>
              </a:rPr>
              <a:t>Tuckman</a:t>
            </a:r>
            <a:r>
              <a:rPr sz="2000" i="1" spc="-75" dirty="0">
                <a:cs typeface="Arial" panose="020B0604020202020204" pitchFamily="34" charset="0"/>
              </a:rPr>
              <a:t> </a:t>
            </a:r>
            <a:r>
              <a:rPr sz="2000" i="1" spc="-8" dirty="0">
                <a:cs typeface="Arial" panose="020B0604020202020204" pitchFamily="34" charset="0"/>
              </a:rPr>
              <a:t>(1965)</a:t>
            </a:r>
            <a:endParaRPr sz="2000" dirty="0">
              <a:cs typeface="Arial" panose="020B0604020202020204" pitchFamily="34" charset="0"/>
            </a:endParaRPr>
          </a:p>
        </p:txBody>
      </p:sp>
      <p:sp>
        <p:nvSpPr>
          <p:cNvPr id="5" name="object 5"/>
          <p:cNvSpPr txBox="1">
            <a:spLocks noGrp="1"/>
          </p:cNvSpPr>
          <p:nvPr>
            <p:ph type="title"/>
          </p:nvPr>
        </p:nvSpPr>
        <p:spPr>
          <a:xfrm>
            <a:off x="268514" y="294003"/>
            <a:ext cx="8606971" cy="696344"/>
          </a:xfrm>
          <a:prstGeom prst="rect">
            <a:avLst/>
          </a:prstGeom>
        </p:spPr>
        <p:txBody>
          <a:bodyPr vert="horz" wrap="square" lIns="0" tIns="19050" rIns="0" bIns="0" rtlCol="0" anchor="ctr">
            <a:spAutoFit/>
          </a:bodyPr>
          <a:lstStyle/>
          <a:p>
            <a:pPr marL="19050">
              <a:spcBef>
                <a:spcPts val="150"/>
              </a:spcBef>
            </a:pPr>
            <a:r>
              <a:rPr lang="en-US" altLang="en-US" sz="4400" b="1" dirty="0">
                <a:solidFill>
                  <a:srgbClr val="0070C0"/>
                </a:solidFill>
                <a:latin typeface="Arial" panose="020B0604020202020204" pitchFamily="34" charset="0"/>
                <a:cs typeface="Arial" panose="020B0604020202020204" pitchFamily="34" charset="0"/>
              </a:rPr>
              <a:t>Team formation and life cycle</a:t>
            </a:r>
            <a:endParaRPr spc="-15" dirty="0"/>
          </a:p>
        </p:txBody>
      </p:sp>
      <p:grpSp>
        <p:nvGrpSpPr>
          <p:cNvPr id="6" name="object 6"/>
          <p:cNvGrpSpPr/>
          <p:nvPr/>
        </p:nvGrpSpPr>
        <p:grpSpPr>
          <a:xfrm>
            <a:off x="5739431" y="1380029"/>
            <a:ext cx="1180148" cy="810578"/>
            <a:chOff x="3064287" y="920019"/>
            <a:chExt cx="786765" cy="540385"/>
          </a:xfrm>
        </p:grpSpPr>
        <p:sp>
          <p:nvSpPr>
            <p:cNvPr id="7" name="object 7"/>
            <p:cNvSpPr/>
            <p:nvPr/>
          </p:nvSpPr>
          <p:spPr>
            <a:xfrm>
              <a:off x="3066669" y="922401"/>
              <a:ext cx="781685" cy="535940"/>
            </a:xfrm>
            <a:custGeom>
              <a:avLst/>
              <a:gdLst/>
              <a:ahLst/>
              <a:cxnLst/>
              <a:rect l="l" t="t" r="r" b="b"/>
              <a:pathLst>
                <a:path w="781685" h="535940">
                  <a:moveTo>
                    <a:pt x="561086" y="0"/>
                  </a:moveTo>
                  <a:lnTo>
                    <a:pt x="532764" y="160654"/>
                  </a:lnTo>
                  <a:lnTo>
                    <a:pt x="504598" y="156321"/>
                  </a:lnTo>
                  <a:lnTo>
                    <a:pt x="476313" y="153225"/>
                  </a:lnTo>
                  <a:lnTo>
                    <a:pt x="447932" y="151368"/>
                  </a:lnTo>
                  <a:lnTo>
                    <a:pt x="419481" y="150749"/>
                  </a:lnTo>
                  <a:lnTo>
                    <a:pt x="368557" y="152735"/>
                  </a:lnTo>
                  <a:lnTo>
                    <a:pt x="318207" y="158643"/>
                  </a:lnTo>
                  <a:lnTo>
                    <a:pt x="268647" y="168397"/>
                  </a:lnTo>
                  <a:lnTo>
                    <a:pt x="220094" y="181920"/>
                  </a:lnTo>
                  <a:lnTo>
                    <a:pt x="172763" y="199136"/>
                  </a:lnTo>
                  <a:lnTo>
                    <a:pt x="126873" y="219968"/>
                  </a:lnTo>
                  <a:lnTo>
                    <a:pt x="82637" y="244341"/>
                  </a:lnTo>
                  <a:lnTo>
                    <a:pt x="40274" y="272178"/>
                  </a:lnTo>
                  <a:lnTo>
                    <a:pt x="0" y="303402"/>
                  </a:lnTo>
                  <a:lnTo>
                    <a:pt x="139826" y="470026"/>
                  </a:lnTo>
                  <a:lnTo>
                    <a:pt x="180650" y="439639"/>
                  </a:lnTo>
                  <a:lnTo>
                    <a:pt x="224437" y="414382"/>
                  </a:lnTo>
                  <a:lnTo>
                    <a:pt x="270700" y="394430"/>
                  </a:lnTo>
                  <a:lnTo>
                    <a:pt x="318953" y="379960"/>
                  </a:lnTo>
                  <a:lnTo>
                    <a:pt x="368709" y="371149"/>
                  </a:lnTo>
                  <a:lnTo>
                    <a:pt x="419481" y="368173"/>
                  </a:lnTo>
                  <a:lnTo>
                    <a:pt x="438431" y="368597"/>
                  </a:lnTo>
                  <a:lnTo>
                    <a:pt x="457358" y="369855"/>
                  </a:lnTo>
                  <a:lnTo>
                    <a:pt x="476238" y="371923"/>
                  </a:lnTo>
                  <a:lnTo>
                    <a:pt x="495046" y="374776"/>
                  </a:lnTo>
                  <a:lnTo>
                    <a:pt x="466725" y="535431"/>
                  </a:lnTo>
                  <a:lnTo>
                    <a:pt x="781558" y="314832"/>
                  </a:lnTo>
                  <a:lnTo>
                    <a:pt x="561086" y="0"/>
                  </a:lnTo>
                  <a:close/>
                </a:path>
              </a:pathLst>
            </a:custGeom>
            <a:solidFill>
              <a:srgbClr val="4F81BC"/>
            </a:solidFill>
          </p:spPr>
          <p:txBody>
            <a:bodyPr wrap="square" lIns="0" tIns="0" rIns="0" bIns="0" rtlCol="0"/>
            <a:lstStyle/>
            <a:p>
              <a:endParaRPr/>
            </a:p>
          </p:txBody>
        </p:sp>
        <p:sp>
          <p:nvSpPr>
            <p:cNvPr id="8" name="object 8"/>
            <p:cNvSpPr/>
            <p:nvPr/>
          </p:nvSpPr>
          <p:spPr>
            <a:xfrm>
              <a:off x="3066669" y="922401"/>
              <a:ext cx="781685" cy="535940"/>
            </a:xfrm>
            <a:custGeom>
              <a:avLst/>
              <a:gdLst/>
              <a:ahLst/>
              <a:cxnLst/>
              <a:rect l="l" t="t" r="r" b="b"/>
              <a:pathLst>
                <a:path w="781685" h="535940">
                  <a:moveTo>
                    <a:pt x="495046" y="374776"/>
                  </a:moveTo>
                  <a:lnTo>
                    <a:pt x="476238" y="371923"/>
                  </a:lnTo>
                  <a:lnTo>
                    <a:pt x="457358" y="369855"/>
                  </a:lnTo>
                  <a:lnTo>
                    <a:pt x="438431" y="368597"/>
                  </a:lnTo>
                  <a:lnTo>
                    <a:pt x="419481" y="368173"/>
                  </a:lnTo>
                  <a:lnTo>
                    <a:pt x="368709" y="371149"/>
                  </a:lnTo>
                  <a:lnTo>
                    <a:pt x="318953" y="379960"/>
                  </a:lnTo>
                  <a:lnTo>
                    <a:pt x="270700" y="394430"/>
                  </a:lnTo>
                  <a:lnTo>
                    <a:pt x="224437" y="414382"/>
                  </a:lnTo>
                  <a:lnTo>
                    <a:pt x="180650" y="439639"/>
                  </a:lnTo>
                  <a:lnTo>
                    <a:pt x="139826" y="470026"/>
                  </a:lnTo>
                  <a:lnTo>
                    <a:pt x="0" y="303402"/>
                  </a:lnTo>
                  <a:lnTo>
                    <a:pt x="40274" y="272178"/>
                  </a:lnTo>
                  <a:lnTo>
                    <a:pt x="82637" y="244341"/>
                  </a:lnTo>
                  <a:lnTo>
                    <a:pt x="126873" y="219968"/>
                  </a:lnTo>
                  <a:lnTo>
                    <a:pt x="172763" y="199136"/>
                  </a:lnTo>
                  <a:lnTo>
                    <a:pt x="220094" y="181920"/>
                  </a:lnTo>
                  <a:lnTo>
                    <a:pt x="268647" y="168397"/>
                  </a:lnTo>
                  <a:lnTo>
                    <a:pt x="318207" y="158643"/>
                  </a:lnTo>
                  <a:lnTo>
                    <a:pt x="368557" y="152735"/>
                  </a:lnTo>
                  <a:lnTo>
                    <a:pt x="419481" y="150749"/>
                  </a:lnTo>
                  <a:lnTo>
                    <a:pt x="447932" y="151368"/>
                  </a:lnTo>
                  <a:lnTo>
                    <a:pt x="476313" y="153225"/>
                  </a:lnTo>
                  <a:lnTo>
                    <a:pt x="504598" y="156321"/>
                  </a:lnTo>
                  <a:lnTo>
                    <a:pt x="532764" y="160654"/>
                  </a:lnTo>
                  <a:lnTo>
                    <a:pt x="561086" y="0"/>
                  </a:lnTo>
                  <a:lnTo>
                    <a:pt x="781558" y="314832"/>
                  </a:lnTo>
                  <a:lnTo>
                    <a:pt x="466725" y="535431"/>
                  </a:lnTo>
                  <a:lnTo>
                    <a:pt x="495046" y="374776"/>
                  </a:lnTo>
                  <a:close/>
                </a:path>
              </a:pathLst>
            </a:custGeom>
            <a:ln w="4762">
              <a:solidFill>
                <a:srgbClr val="000000"/>
              </a:solidFill>
            </a:ln>
          </p:spPr>
          <p:txBody>
            <a:bodyPr wrap="square" lIns="0" tIns="0" rIns="0" bIns="0" rtlCol="0"/>
            <a:lstStyle/>
            <a:p>
              <a:endParaRPr/>
            </a:p>
          </p:txBody>
        </p:sp>
      </p:grpSp>
      <p:grpSp>
        <p:nvGrpSpPr>
          <p:cNvPr id="9" name="object 9"/>
          <p:cNvGrpSpPr/>
          <p:nvPr/>
        </p:nvGrpSpPr>
        <p:grpSpPr>
          <a:xfrm>
            <a:off x="6948916" y="2876788"/>
            <a:ext cx="673418" cy="1014413"/>
            <a:chOff x="3870610" y="1917858"/>
            <a:chExt cx="448945" cy="676275"/>
          </a:xfrm>
        </p:grpSpPr>
        <p:sp>
          <p:nvSpPr>
            <p:cNvPr id="10" name="object 10"/>
            <p:cNvSpPr/>
            <p:nvPr/>
          </p:nvSpPr>
          <p:spPr>
            <a:xfrm>
              <a:off x="3872991" y="1920240"/>
              <a:ext cx="444500" cy="671195"/>
            </a:xfrm>
            <a:custGeom>
              <a:avLst/>
              <a:gdLst/>
              <a:ahLst/>
              <a:cxnLst/>
              <a:rect l="l" t="t" r="r" b="b"/>
              <a:pathLst>
                <a:path w="444500" h="671194">
                  <a:moveTo>
                    <a:pt x="434339" y="0"/>
                  </a:moveTo>
                  <a:lnTo>
                    <a:pt x="220217" y="37718"/>
                  </a:lnTo>
                  <a:lnTo>
                    <a:pt x="226063" y="88297"/>
                  </a:lnTo>
                  <a:lnTo>
                    <a:pt x="226003" y="138858"/>
                  </a:lnTo>
                  <a:lnTo>
                    <a:pt x="220122" y="188896"/>
                  </a:lnTo>
                  <a:lnTo>
                    <a:pt x="208505" y="237908"/>
                  </a:lnTo>
                  <a:lnTo>
                    <a:pt x="191237" y="285389"/>
                  </a:lnTo>
                  <a:lnTo>
                    <a:pt x="168401" y="330834"/>
                  </a:lnTo>
                  <a:lnTo>
                    <a:pt x="136844" y="378126"/>
                  </a:lnTo>
                  <a:lnTo>
                    <a:pt x="124967" y="392937"/>
                  </a:lnTo>
                  <a:lnTo>
                    <a:pt x="0" y="288035"/>
                  </a:lnTo>
                  <a:lnTo>
                    <a:pt x="33527" y="671067"/>
                  </a:lnTo>
                  <a:lnTo>
                    <a:pt x="416560" y="637539"/>
                  </a:lnTo>
                  <a:lnTo>
                    <a:pt x="291591" y="532764"/>
                  </a:lnTo>
                  <a:lnTo>
                    <a:pt x="309397" y="510555"/>
                  </a:lnTo>
                  <a:lnTo>
                    <a:pt x="342009" y="463899"/>
                  </a:lnTo>
                  <a:lnTo>
                    <a:pt x="380518" y="394461"/>
                  </a:lnTo>
                  <a:lnTo>
                    <a:pt x="400595" y="347916"/>
                  </a:lnTo>
                  <a:lnTo>
                    <a:pt x="416936" y="300133"/>
                  </a:lnTo>
                  <a:lnTo>
                    <a:pt x="429501" y="251338"/>
                  </a:lnTo>
                  <a:lnTo>
                    <a:pt x="438252" y="201754"/>
                  </a:lnTo>
                  <a:lnTo>
                    <a:pt x="443150" y="151605"/>
                  </a:lnTo>
                  <a:lnTo>
                    <a:pt x="444156" y="101113"/>
                  </a:lnTo>
                  <a:lnTo>
                    <a:pt x="441232" y="50504"/>
                  </a:lnTo>
                  <a:lnTo>
                    <a:pt x="434339" y="0"/>
                  </a:lnTo>
                  <a:close/>
                </a:path>
              </a:pathLst>
            </a:custGeom>
            <a:solidFill>
              <a:srgbClr val="4F81BC"/>
            </a:solidFill>
          </p:spPr>
          <p:txBody>
            <a:bodyPr wrap="square" lIns="0" tIns="0" rIns="0" bIns="0" rtlCol="0"/>
            <a:lstStyle/>
            <a:p>
              <a:endParaRPr/>
            </a:p>
          </p:txBody>
        </p:sp>
        <p:sp>
          <p:nvSpPr>
            <p:cNvPr id="11" name="object 11"/>
            <p:cNvSpPr/>
            <p:nvPr/>
          </p:nvSpPr>
          <p:spPr>
            <a:xfrm>
              <a:off x="3872991" y="1920240"/>
              <a:ext cx="444500" cy="671195"/>
            </a:xfrm>
            <a:custGeom>
              <a:avLst/>
              <a:gdLst/>
              <a:ahLst/>
              <a:cxnLst/>
              <a:rect l="l" t="t" r="r" b="b"/>
              <a:pathLst>
                <a:path w="444500" h="671194">
                  <a:moveTo>
                    <a:pt x="124967" y="392937"/>
                  </a:moveTo>
                  <a:lnTo>
                    <a:pt x="158597" y="347075"/>
                  </a:lnTo>
                  <a:lnTo>
                    <a:pt x="191237" y="285389"/>
                  </a:lnTo>
                  <a:lnTo>
                    <a:pt x="208505" y="237908"/>
                  </a:lnTo>
                  <a:lnTo>
                    <a:pt x="220122" y="188896"/>
                  </a:lnTo>
                  <a:lnTo>
                    <a:pt x="226003" y="138858"/>
                  </a:lnTo>
                  <a:lnTo>
                    <a:pt x="226063" y="88297"/>
                  </a:lnTo>
                  <a:lnTo>
                    <a:pt x="220217" y="37718"/>
                  </a:lnTo>
                  <a:lnTo>
                    <a:pt x="434339" y="0"/>
                  </a:lnTo>
                  <a:lnTo>
                    <a:pt x="441232" y="50504"/>
                  </a:lnTo>
                  <a:lnTo>
                    <a:pt x="444156" y="101113"/>
                  </a:lnTo>
                  <a:lnTo>
                    <a:pt x="443150" y="151605"/>
                  </a:lnTo>
                  <a:lnTo>
                    <a:pt x="438252" y="201754"/>
                  </a:lnTo>
                  <a:lnTo>
                    <a:pt x="429501" y="251338"/>
                  </a:lnTo>
                  <a:lnTo>
                    <a:pt x="416936" y="300133"/>
                  </a:lnTo>
                  <a:lnTo>
                    <a:pt x="400595" y="347916"/>
                  </a:lnTo>
                  <a:lnTo>
                    <a:pt x="380518" y="394461"/>
                  </a:lnTo>
                  <a:lnTo>
                    <a:pt x="356742" y="439546"/>
                  </a:lnTo>
                  <a:lnTo>
                    <a:pt x="326215" y="487584"/>
                  </a:lnTo>
                  <a:lnTo>
                    <a:pt x="291591" y="532764"/>
                  </a:lnTo>
                  <a:lnTo>
                    <a:pt x="416560" y="637539"/>
                  </a:lnTo>
                  <a:lnTo>
                    <a:pt x="33527" y="671067"/>
                  </a:lnTo>
                  <a:lnTo>
                    <a:pt x="0" y="288035"/>
                  </a:lnTo>
                  <a:lnTo>
                    <a:pt x="124967" y="392937"/>
                  </a:lnTo>
                  <a:close/>
                </a:path>
              </a:pathLst>
            </a:custGeom>
            <a:ln w="4762">
              <a:solidFill>
                <a:srgbClr val="000000"/>
              </a:solidFill>
            </a:ln>
          </p:spPr>
          <p:txBody>
            <a:bodyPr wrap="square" lIns="0" tIns="0" rIns="0" bIns="0" rtlCol="0"/>
            <a:lstStyle/>
            <a:p>
              <a:endParaRPr/>
            </a:p>
          </p:txBody>
        </p:sp>
      </p:grpSp>
      <p:grpSp>
        <p:nvGrpSpPr>
          <p:cNvPr id="12" name="object 12"/>
          <p:cNvGrpSpPr/>
          <p:nvPr/>
        </p:nvGrpSpPr>
        <p:grpSpPr>
          <a:xfrm>
            <a:off x="4952285" y="2943844"/>
            <a:ext cx="934403" cy="1031558"/>
            <a:chOff x="2539523" y="1962562"/>
            <a:chExt cx="622935" cy="687705"/>
          </a:xfrm>
        </p:grpSpPr>
        <p:sp>
          <p:nvSpPr>
            <p:cNvPr id="13" name="object 13"/>
            <p:cNvSpPr/>
            <p:nvPr/>
          </p:nvSpPr>
          <p:spPr>
            <a:xfrm>
              <a:off x="2541905" y="1964944"/>
              <a:ext cx="617855" cy="682625"/>
            </a:xfrm>
            <a:custGeom>
              <a:avLst/>
              <a:gdLst/>
              <a:ahLst/>
              <a:cxnLst/>
              <a:rect l="l" t="t" r="r" b="b"/>
              <a:pathLst>
                <a:path w="617855" h="682625">
                  <a:moveTo>
                    <a:pt x="162433" y="0"/>
                  </a:moveTo>
                  <a:lnTo>
                    <a:pt x="0" y="348360"/>
                  </a:lnTo>
                  <a:lnTo>
                    <a:pt x="153288" y="292607"/>
                  </a:lnTo>
                  <a:lnTo>
                    <a:pt x="163595" y="319149"/>
                  </a:lnTo>
                  <a:lnTo>
                    <a:pt x="187686" y="370707"/>
                  </a:lnTo>
                  <a:lnTo>
                    <a:pt x="228603" y="438741"/>
                  </a:lnTo>
                  <a:lnTo>
                    <a:pt x="258894" y="479408"/>
                  </a:lnTo>
                  <a:lnTo>
                    <a:pt x="292118" y="517459"/>
                  </a:lnTo>
                  <a:lnTo>
                    <a:pt x="328102" y="552747"/>
                  </a:lnTo>
                  <a:lnTo>
                    <a:pt x="366671" y="585125"/>
                  </a:lnTo>
                  <a:lnTo>
                    <a:pt x="407651" y="614449"/>
                  </a:lnTo>
                  <a:lnTo>
                    <a:pt x="450866" y="640571"/>
                  </a:lnTo>
                  <a:lnTo>
                    <a:pt x="496142" y="663345"/>
                  </a:lnTo>
                  <a:lnTo>
                    <a:pt x="543306" y="682624"/>
                  </a:lnTo>
                  <a:lnTo>
                    <a:pt x="617727" y="478281"/>
                  </a:lnTo>
                  <a:lnTo>
                    <a:pt x="571005" y="458090"/>
                  </a:lnTo>
                  <a:lnTo>
                    <a:pt x="527242" y="432783"/>
                  </a:lnTo>
                  <a:lnTo>
                    <a:pt x="486838" y="402685"/>
                  </a:lnTo>
                  <a:lnTo>
                    <a:pt x="450191" y="368121"/>
                  </a:lnTo>
                  <a:lnTo>
                    <a:pt x="417700" y="329415"/>
                  </a:lnTo>
                  <a:lnTo>
                    <a:pt x="389763" y="286892"/>
                  </a:lnTo>
                  <a:lnTo>
                    <a:pt x="364563" y="235922"/>
                  </a:lnTo>
                  <a:lnTo>
                    <a:pt x="357632" y="218185"/>
                  </a:lnTo>
                  <a:lnTo>
                    <a:pt x="510921" y="162432"/>
                  </a:lnTo>
                  <a:lnTo>
                    <a:pt x="162433" y="0"/>
                  </a:lnTo>
                  <a:close/>
                </a:path>
              </a:pathLst>
            </a:custGeom>
            <a:solidFill>
              <a:srgbClr val="4F81BC"/>
            </a:solidFill>
          </p:spPr>
          <p:txBody>
            <a:bodyPr wrap="square" lIns="0" tIns="0" rIns="0" bIns="0" rtlCol="0"/>
            <a:lstStyle/>
            <a:p>
              <a:endParaRPr/>
            </a:p>
          </p:txBody>
        </p:sp>
        <p:sp>
          <p:nvSpPr>
            <p:cNvPr id="14" name="object 14"/>
            <p:cNvSpPr/>
            <p:nvPr/>
          </p:nvSpPr>
          <p:spPr>
            <a:xfrm>
              <a:off x="2541905" y="1964944"/>
              <a:ext cx="617855" cy="682625"/>
            </a:xfrm>
            <a:custGeom>
              <a:avLst/>
              <a:gdLst/>
              <a:ahLst/>
              <a:cxnLst/>
              <a:rect l="l" t="t" r="r" b="b"/>
              <a:pathLst>
                <a:path w="617855" h="682625">
                  <a:moveTo>
                    <a:pt x="357632" y="218185"/>
                  </a:moveTo>
                  <a:lnTo>
                    <a:pt x="380617" y="270299"/>
                  </a:lnTo>
                  <a:lnTo>
                    <a:pt x="417700" y="329415"/>
                  </a:lnTo>
                  <a:lnTo>
                    <a:pt x="450191" y="368121"/>
                  </a:lnTo>
                  <a:lnTo>
                    <a:pt x="486838" y="402685"/>
                  </a:lnTo>
                  <a:lnTo>
                    <a:pt x="527242" y="432783"/>
                  </a:lnTo>
                  <a:lnTo>
                    <a:pt x="571005" y="458090"/>
                  </a:lnTo>
                  <a:lnTo>
                    <a:pt x="617727" y="478281"/>
                  </a:lnTo>
                  <a:lnTo>
                    <a:pt x="543306" y="682624"/>
                  </a:lnTo>
                  <a:lnTo>
                    <a:pt x="496142" y="663345"/>
                  </a:lnTo>
                  <a:lnTo>
                    <a:pt x="450866" y="640571"/>
                  </a:lnTo>
                  <a:lnTo>
                    <a:pt x="407651" y="614449"/>
                  </a:lnTo>
                  <a:lnTo>
                    <a:pt x="366671" y="585125"/>
                  </a:lnTo>
                  <a:lnTo>
                    <a:pt x="328102" y="552747"/>
                  </a:lnTo>
                  <a:lnTo>
                    <a:pt x="292118" y="517459"/>
                  </a:lnTo>
                  <a:lnTo>
                    <a:pt x="258894" y="479408"/>
                  </a:lnTo>
                  <a:lnTo>
                    <a:pt x="228603" y="438741"/>
                  </a:lnTo>
                  <a:lnTo>
                    <a:pt x="201422" y="395604"/>
                  </a:lnTo>
                  <a:lnTo>
                    <a:pt x="175069" y="345201"/>
                  </a:lnTo>
                  <a:lnTo>
                    <a:pt x="153288" y="292607"/>
                  </a:lnTo>
                  <a:lnTo>
                    <a:pt x="0" y="348360"/>
                  </a:lnTo>
                  <a:lnTo>
                    <a:pt x="162433" y="0"/>
                  </a:lnTo>
                  <a:lnTo>
                    <a:pt x="510921" y="162432"/>
                  </a:lnTo>
                  <a:lnTo>
                    <a:pt x="357632" y="218185"/>
                  </a:lnTo>
                  <a:close/>
                </a:path>
              </a:pathLst>
            </a:custGeom>
            <a:ln w="4762">
              <a:solidFill>
                <a:srgbClr val="000000"/>
              </a:solidFill>
            </a:ln>
          </p:spPr>
          <p:txBody>
            <a:bodyPr wrap="square" lIns="0" tIns="0" rIns="0" bIns="0" rtlCol="0"/>
            <a:lstStyle/>
            <a:p>
              <a:endParaRPr/>
            </a:p>
          </p:txBody>
        </p:sp>
      </p:grpSp>
      <p:sp>
        <p:nvSpPr>
          <p:cNvPr id="15" name="object 15"/>
          <p:cNvSpPr txBox="1"/>
          <p:nvPr/>
        </p:nvSpPr>
        <p:spPr>
          <a:xfrm>
            <a:off x="6971919" y="2227325"/>
            <a:ext cx="659130" cy="226985"/>
          </a:xfrm>
          <a:prstGeom prst="rect">
            <a:avLst/>
          </a:prstGeom>
        </p:spPr>
        <p:txBody>
          <a:bodyPr vert="horz" wrap="square" lIns="0" tIns="19050" rIns="0" bIns="0" rtlCol="0">
            <a:spAutoFit/>
          </a:bodyPr>
          <a:lstStyle/>
          <a:p>
            <a:pPr marL="19050">
              <a:spcBef>
                <a:spcPts val="150"/>
              </a:spcBef>
            </a:pPr>
            <a:r>
              <a:rPr sz="1350" b="1" dirty="0">
                <a:latin typeface="Carlito"/>
                <a:cs typeface="Carlito"/>
              </a:rPr>
              <a:t>No</a:t>
            </a:r>
            <a:r>
              <a:rPr sz="1350" b="1" spc="-8" dirty="0">
                <a:latin typeface="Carlito"/>
                <a:cs typeface="Carlito"/>
              </a:rPr>
              <a:t>rming</a:t>
            </a:r>
            <a:endParaRPr sz="1350">
              <a:latin typeface="Carlito"/>
              <a:cs typeface="Carlito"/>
            </a:endParaRPr>
          </a:p>
        </p:txBody>
      </p:sp>
      <p:sp>
        <p:nvSpPr>
          <p:cNvPr id="16" name="object 16"/>
          <p:cNvSpPr txBox="1"/>
          <p:nvPr/>
        </p:nvSpPr>
        <p:spPr>
          <a:xfrm>
            <a:off x="5953887" y="3835908"/>
            <a:ext cx="840105" cy="226985"/>
          </a:xfrm>
          <a:prstGeom prst="rect">
            <a:avLst/>
          </a:prstGeom>
        </p:spPr>
        <p:txBody>
          <a:bodyPr vert="horz" wrap="square" lIns="0" tIns="19050" rIns="0" bIns="0" rtlCol="0">
            <a:spAutoFit/>
          </a:bodyPr>
          <a:lstStyle/>
          <a:p>
            <a:pPr marL="19050">
              <a:spcBef>
                <a:spcPts val="150"/>
              </a:spcBef>
            </a:pPr>
            <a:r>
              <a:rPr sz="1350" b="1" spc="-8" dirty="0">
                <a:latin typeface="Carlito"/>
                <a:cs typeface="Carlito"/>
              </a:rPr>
              <a:t>Performing</a:t>
            </a:r>
            <a:endParaRPr sz="1350">
              <a:latin typeface="Carlito"/>
              <a:cs typeface="Carlito"/>
            </a:endParaRPr>
          </a:p>
        </p:txBody>
      </p:sp>
      <p:sp>
        <p:nvSpPr>
          <p:cNvPr id="17" name="object 17"/>
          <p:cNvSpPr txBox="1"/>
          <p:nvPr/>
        </p:nvSpPr>
        <p:spPr>
          <a:xfrm>
            <a:off x="5033391" y="2228468"/>
            <a:ext cx="687705" cy="226985"/>
          </a:xfrm>
          <a:prstGeom prst="rect">
            <a:avLst/>
          </a:prstGeom>
        </p:spPr>
        <p:txBody>
          <a:bodyPr vert="horz" wrap="square" lIns="0" tIns="19050" rIns="0" bIns="0" rtlCol="0">
            <a:spAutoFit/>
          </a:bodyPr>
          <a:lstStyle/>
          <a:p>
            <a:pPr marL="19050">
              <a:spcBef>
                <a:spcPts val="150"/>
              </a:spcBef>
            </a:pPr>
            <a:r>
              <a:rPr sz="1350" b="1" dirty="0">
                <a:latin typeface="Carlito"/>
                <a:cs typeface="Carlito"/>
              </a:rPr>
              <a:t>Storming</a:t>
            </a:r>
            <a:endParaRPr sz="1350">
              <a:latin typeface="Carlito"/>
              <a:cs typeface="Carlito"/>
            </a:endParaRPr>
          </a:p>
        </p:txBody>
      </p:sp>
      <p:sp>
        <p:nvSpPr>
          <p:cNvPr id="18" name="object 18"/>
          <p:cNvSpPr/>
          <p:nvPr/>
        </p:nvSpPr>
        <p:spPr>
          <a:xfrm>
            <a:off x="3878771" y="1391031"/>
            <a:ext cx="1125236" cy="1066752"/>
          </a:xfrm>
          <a:prstGeom prst="rect">
            <a:avLst/>
          </a:prstGeom>
          <a:blipFill>
            <a:blip r:embed="rId2" cstate="print"/>
            <a:stretch>
              <a:fillRect/>
            </a:stretch>
          </a:blipFill>
        </p:spPr>
        <p:txBody>
          <a:bodyPr wrap="square" lIns="0" tIns="0" rIns="0" bIns="0" rtlCol="0"/>
          <a:lstStyle/>
          <a:p>
            <a:endParaRPr/>
          </a:p>
        </p:txBody>
      </p:sp>
      <p:grpSp>
        <p:nvGrpSpPr>
          <p:cNvPr id="19" name="object 19"/>
          <p:cNvGrpSpPr/>
          <p:nvPr/>
        </p:nvGrpSpPr>
        <p:grpSpPr>
          <a:xfrm>
            <a:off x="5976984" y="4109949"/>
            <a:ext cx="788670" cy="944880"/>
            <a:chOff x="3222656" y="2739966"/>
            <a:chExt cx="525780" cy="629920"/>
          </a:xfrm>
        </p:grpSpPr>
        <p:sp>
          <p:nvSpPr>
            <p:cNvPr id="20" name="object 20"/>
            <p:cNvSpPr/>
            <p:nvPr/>
          </p:nvSpPr>
          <p:spPr>
            <a:xfrm>
              <a:off x="3225038" y="2742348"/>
              <a:ext cx="520700" cy="624840"/>
            </a:xfrm>
            <a:custGeom>
              <a:avLst/>
              <a:gdLst/>
              <a:ahLst/>
              <a:cxnLst/>
              <a:rect l="l" t="t" r="r" b="b"/>
              <a:pathLst>
                <a:path w="520700" h="624839">
                  <a:moveTo>
                    <a:pt x="390525" y="39154"/>
                  </a:moveTo>
                  <a:lnTo>
                    <a:pt x="130175" y="39154"/>
                  </a:lnTo>
                  <a:lnTo>
                    <a:pt x="130175" y="78193"/>
                  </a:lnTo>
                  <a:lnTo>
                    <a:pt x="390525" y="78193"/>
                  </a:lnTo>
                  <a:lnTo>
                    <a:pt x="390525" y="39154"/>
                  </a:lnTo>
                  <a:close/>
                </a:path>
                <a:path w="520700" h="624839">
                  <a:moveTo>
                    <a:pt x="390525" y="0"/>
                  </a:moveTo>
                  <a:lnTo>
                    <a:pt x="130175" y="0"/>
                  </a:lnTo>
                  <a:lnTo>
                    <a:pt x="130175" y="19519"/>
                  </a:lnTo>
                  <a:lnTo>
                    <a:pt x="390525" y="19519"/>
                  </a:lnTo>
                  <a:lnTo>
                    <a:pt x="390525" y="0"/>
                  </a:lnTo>
                  <a:close/>
                </a:path>
                <a:path w="520700" h="624839">
                  <a:moveTo>
                    <a:pt x="520700" y="468591"/>
                  </a:moveTo>
                  <a:lnTo>
                    <a:pt x="390525" y="468591"/>
                  </a:lnTo>
                  <a:lnTo>
                    <a:pt x="390525" y="97624"/>
                  </a:lnTo>
                  <a:lnTo>
                    <a:pt x="130175" y="97624"/>
                  </a:lnTo>
                  <a:lnTo>
                    <a:pt x="130175" y="468591"/>
                  </a:lnTo>
                  <a:lnTo>
                    <a:pt x="0" y="468591"/>
                  </a:lnTo>
                  <a:lnTo>
                    <a:pt x="260350" y="624674"/>
                  </a:lnTo>
                  <a:lnTo>
                    <a:pt x="520700" y="468591"/>
                  </a:lnTo>
                  <a:close/>
                </a:path>
              </a:pathLst>
            </a:custGeom>
            <a:solidFill>
              <a:srgbClr val="4F81BC"/>
            </a:solidFill>
          </p:spPr>
          <p:txBody>
            <a:bodyPr wrap="square" lIns="0" tIns="0" rIns="0" bIns="0" rtlCol="0"/>
            <a:lstStyle/>
            <a:p>
              <a:endParaRPr/>
            </a:p>
          </p:txBody>
        </p:sp>
        <p:sp>
          <p:nvSpPr>
            <p:cNvPr id="21" name="object 21"/>
            <p:cNvSpPr/>
            <p:nvPr/>
          </p:nvSpPr>
          <p:spPr>
            <a:xfrm>
              <a:off x="3225038" y="2742347"/>
              <a:ext cx="520700" cy="624840"/>
            </a:xfrm>
            <a:custGeom>
              <a:avLst/>
              <a:gdLst/>
              <a:ahLst/>
              <a:cxnLst/>
              <a:rect l="l" t="t" r="r" b="b"/>
              <a:pathLst>
                <a:path w="520700" h="624839">
                  <a:moveTo>
                    <a:pt x="520700" y="468593"/>
                  </a:moveTo>
                  <a:lnTo>
                    <a:pt x="390525" y="468593"/>
                  </a:lnTo>
                  <a:lnTo>
                    <a:pt x="390525" y="97626"/>
                  </a:lnTo>
                  <a:lnTo>
                    <a:pt x="130175" y="97626"/>
                  </a:lnTo>
                  <a:lnTo>
                    <a:pt x="130175" y="468593"/>
                  </a:lnTo>
                  <a:lnTo>
                    <a:pt x="0" y="468593"/>
                  </a:lnTo>
                  <a:lnTo>
                    <a:pt x="260350" y="624676"/>
                  </a:lnTo>
                  <a:lnTo>
                    <a:pt x="520700" y="468593"/>
                  </a:lnTo>
                  <a:close/>
                </a:path>
                <a:path w="520700" h="624839">
                  <a:moveTo>
                    <a:pt x="130175" y="78195"/>
                  </a:moveTo>
                  <a:lnTo>
                    <a:pt x="390525" y="78195"/>
                  </a:lnTo>
                  <a:lnTo>
                    <a:pt x="390525" y="39152"/>
                  </a:lnTo>
                  <a:lnTo>
                    <a:pt x="130175" y="39152"/>
                  </a:lnTo>
                  <a:lnTo>
                    <a:pt x="130175" y="78195"/>
                  </a:lnTo>
                  <a:close/>
                </a:path>
                <a:path w="520700" h="624839">
                  <a:moveTo>
                    <a:pt x="130175" y="19521"/>
                  </a:moveTo>
                  <a:lnTo>
                    <a:pt x="390525" y="19521"/>
                  </a:lnTo>
                  <a:lnTo>
                    <a:pt x="390525" y="0"/>
                  </a:lnTo>
                  <a:lnTo>
                    <a:pt x="130175" y="0"/>
                  </a:lnTo>
                  <a:lnTo>
                    <a:pt x="130175" y="19521"/>
                  </a:lnTo>
                  <a:close/>
                </a:path>
              </a:pathLst>
            </a:custGeom>
            <a:ln w="4762">
              <a:solidFill>
                <a:srgbClr val="000000"/>
              </a:solidFill>
            </a:ln>
          </p:spPr>
          <p:txBody>
            <a:bodyPr wrap="square" lIns="0" tIns="0" rIns="0" bIns="0" rtlCol="0"/>
            <a:lstStyle/>
            <a:p>
              <a:endParaRPr/>
            </a:p>
          </p:txBody>
        </p:sp>
      </p:grpSp>
      <p:sp>
        <p:nvSpPr>
          <p:cNvPr id="22" name="object 22"/>
          <p:cNvSpPr txBox="1"/>
          <p:nvPr/>
        </p:nvSpPr>
        <p:spPr>
          <a:xfrm>
            <a:off x="6597776" y="4495419"/>
            <a:ext cx="830580" cy="226985"/>
          </a:xfrm>
          <a:prstGeom prst="rect">
            <a:avLst/>
          </a:prstGeom>
        </p:spPr>
        <p:txBody>
          <a:bodyPr vert="horz" wrap="square" lIns="0" tIns="19050" rIns="0" bIns="0" rtlCol="0">
            <a:spAutoFit/>
          </a:bodyPr>
          <a:lstStyle/>
          <a:p>
            <a:pPr marL="19050">
              <a:spcBef>
                <a:spcPts val="150"/>
              </a:spcBef>
            </a:pPr>
            <a:r>
              <a:rPr sz="1350" b="1" spc="-8" dirty="0">
                <a:latin typeface="Carlito"/>
                <a:cs typeface="Carlito"/>
              </a:rPr>
              <a:t>Adjourning</a:t>
            </a:r>
            <a:endParaRPr sz="1350">
              <a:latin typeface="Carlito"/>
              <a:cs typeface="Carlit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Occurs when the group first  comes together.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Everybody is very polite and  tends to be on their best  behaviour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you are not necessarily seeing  authentic behaviour.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Conflict is seldom voiced directly,  although resentments can begin  to develop.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Since the grouping is new, the  individuals will be guarded in  their own opinions and generally  reserved.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This is particularly so in terms of  the more nervous and/or  subordinate members who may  never recover if they are  overlooked or dominated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group tends to defer to a  large extent to those who  emerge as leaders.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Testing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POLITE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IMPERSONAL</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WATCHFUL</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GUARDED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CONCERN FOR STRUCTURE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SILENCE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ANXIETY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DEPENDENCE ON LEADER</a:t>
            </a:r>
          </a:p>
        </p:txBody>
      </p:sp>
    </p:spTree>
    <p:extLst>
      <p:ext uri="{BB962C8B-B14F-4D97-AF65-F5344CB8AC3E}">
        <p14:creationId xmlns:p14="http://schemas.microsoft.com/office/powerpoint/2010/main" val="3520007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Ensure the team have time to get to know each other - maybe  suggest an icebreaker which EVERYONE has to contribute to.</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Clarify the purpose of the team and establish its objectives.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Promote a supportive environment have some rules of  acceptable behaviour.</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9684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Begins when the team become  comfortable enough with each  other to show how they really  feel - this can be uncomfortable,  as it may be expressed as factions  forming, personality clashes, and  a stop to the compromising that  is seen at "forming "stage. Most  dangerously, communication can  break down if some team  members stop listening whilst  others are still unwilling to talk  openly.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True, this battle ground may  seem a little extreme for the  groups to which you belong - but  look beneath the veil of civility at  the seething sarcasm, invective  and innuendo - could your team  be storming?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Infighting (Storming)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CONFRONTING PEOPLE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OPTING OUT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SUB-GROUPING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CONFLICTS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FEELING STUCK</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NOISY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REBELLION</a:t>
            </a:r>
          </a:p>
        </p:txBody>
      </p:sp>
    </p:spTree>
    <p:extLst>
      <p:ext uri="{BB962C8B-B14F-4D97-AF65-F5344CB8AC3E}">
        <p14:creationId xmlns:p14="http://schemas.microsoft.com/office/powerpoint/2010/main" val="24231516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Understand that this is part of the team's  development.</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Define or re-define responsibilities.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Ensure roles, responsibilities and expectations are  understood.</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Manage the conflict (assertive, professional  behaviour)</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3003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Norming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Then comes the Norming.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At this stage the sub-groups begin  to recognize the merits of  working together and the in-  fighting subsides.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Since a new spirit of cooperation  is evident, every member begins  to feel secure in expressing their  own view points and these are  discussed openly with the whole  group.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most significant  improvement is that people start  to listen to each other.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Work methods become  established and recognized by the  group as a whole.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Getting organised (Norming)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CLEARER ROLES EMERGING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DEVELOPING SKILLS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ESTABLISHING PROCEDURES  AND NORMS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GIVING FEEDBACK</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CONFRONTING ISSUES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MORE OPEN EXCHANGES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MORE/BETTER LISTENING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MOVE TO GROUP  COHESION</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699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Norming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711202"/>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 willing to give and take (and encourage others to do the same).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Get input from all members of the team about the procedures you will  use to achieve the task.</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Record your decisions and ensure everyone accepts them.</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Focus on group goals (rather than individuals).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If the team fails to “norm” it will lose motivation and direction  and is said to be ‘</a:t>
            </a:r>
            <a:r>
              <a:rPr lang="en-US" sz="2000" dirty="0" err="1">
                <a:latin typeface="Arial" panose="020B0604020202020204" pitchFamily="34" charset="0"/>
                <a:cs typeface="Arial" panose="020B0604020202020204" pitchFamily="34" charset="0"/>
              </a:rPr>
              <a:t>dorming</a:t>
            </a:r>
            <a:r>
              <a:rPr lang="en-US" sz="2000" dirty="0">
                <a:latin typeface="Arial" panose="020B0604020202020204" pitchFamily="34" charset="0"/>
                <a:cs typeface="Arial" panose="020B0604020202020204" pitchFamily="34" charset="0"/>
              </a:rPr>
              <a:t>’. The teams looses interest in the  task and work stops.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6494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Performing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And eventually: </a:t>
            </a:r>
            <a:r>
              <a:rPr lang="en-US" sz="2000" b="1" dirty="0">
                <a:latin typeface="Arial" panose="020B0604020202020204" pitchFamily="34" charset="0"/>
                <a:cs typeface="Arial" panose="020B0604020202020204" pitchFamily="34" charset="0"/>
              </a:rPr>
              <a:t>Performing</a:t>
            </a:r>
            <a:r>
              <a:rPr lang="en-US" sz="2000" dirty="0">
                <a:latin typeface="Arial" panose="020B0604020202020204" pitchFamily="34" charset="0"/>
                <a:cs typeface="Arial" panose="020B0604020202020204" pitchFamily="34" charset="0"/>
              </a:rPr>
              <a:t>. This  is the culmination, when the  group has settled on a system  which allows free and frank  exchange of views and a high  degree of support by the group  for each other and its own  decisions.</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Maintain an open style of  working.</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Share leadership.</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Trust others</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If the team are particularly  successful, they can go tribal,  when the only thing that matters  is the team itself. They lose their  focus on the task and the team  has become all important.</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Mature Rapport (Performing)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RESOURCEFUL - ENERGY  TASK RELATED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FLEXIBLE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OPENNESS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EFFECTIVE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CLOSE AND SUPPORTIVE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SETTLED  INTERDEPENDENCE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83775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Mourning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711202"/>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Finally, the team has to disband. If this is not  done well, the danger is that they will become  backward-looking, grieving for the past -  mourning.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Celebrate the achievement of the group.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Look forward positively.</a:t>
            </a:r>
          </a:p>
        </p:txBody>
      </p:sp>
    </p:spTree>
    <p:extLst>
      <p:ext uri="{BB962C8B-B14F-4D97-AF65-F5344CB8AC3E}">
        <p14:creationId xmlns:p14="http://schemas.microsoft.com/office/powerpoint/2010/main" val="35569636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Performance</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In terms of performance, the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 starts at a level slightly  below the sum of the individuals'  levels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Drops abruptly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Then climbs during to a new level  of Performing which is (hopefully)  well above the start.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It is this elevated level of  performance which is the main  justification for using the group  process rather than a simple  group of staff.</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grpSp>
        <p:nvGrpSpPr>
          <p:cNvPr id="8" name="object 5">
            <a:extLst>
              <a:ext uri="{FF2B5EF4-FFF2-40B4-BE49-F238E27FC236}">
                <a16:creationId xmlns:a16="http://schemas.microsoft.com/office/drawing/2014/main" id="{30FB5F4F-185E-4022-AC2A-C133AA000813}"/>
              </a:ext>
            </a:extLst>
          </p:cNvPr>
          <p:cNvGrpSpPr/>
          <p:nvPr/>
        </p:nvGrpSpPr>
        <p:grpSpPr>
          <a:xfrm>
            <a:off x="5515429" y="1441696"/>
            <a:ext cx="3367314" cy="3725390"/>
            <a:chOff x="2569336" y="876300"/>
            <a:chExt cx="1964689" cy="2155190"/>
          </a:xfrm>
        </p:grpSpPr>
        <p:sp>
          <p:nvSpPr>
            <p:cNvPr id="9" name="object 6">
              <a:extLst>
                <a:ext uri="{FF2B5EF4-FFF2-40B4-BE49-F238E27FC236}">
                  <a16:creationId xmlns:a16="http://schemas.microsoft.com/office/drawing/2014/main" id="{83902E3A-9D26-4E10-865D-CC9C478B3D6E}"/>
                </a:ext>
              </a:extLst>
            </p:cNvPr>
            <p:cNvSpPr/>
            <p:nvPr/>
          </p:nvSpPr>
          <p:spPr>
            <a:xfrm>
              <a:off x="2569337" y="876299"/>
              <a:ext cx="1964689" cy="2155190"/>
            </a:xfrm>
            <a:custGeom>
              <a:avLst/>
              <a:gdLst/>
              <a:ahLst/>
              <a:cxnLst/>
              <a:rect l="l" t="t" r="r" b="b"/>
              <a:pathLst>
                <a:path w="1964689" h="2155190">
                  <a:moveTo>
                    <a:pt x="1964563" y="2133600"/>
                  </a:moveTo>
                  <a:lnTo>
                    <a:pt x="1950339" y="2126488"/>
                  </a:lnTo>
                  <a:lnTo>
                    <a:pt x="1921637" y="2112137"/>
                  </a:lnTo>
                  <a:lnTo>
                    <a:pt x="1921637" y="2126488"/>
                  </a:lnTo>
                  <a:lnTo>
                    <a:pt x="28575" y="2126488"/>
                  </a:lnTo>
                  <a:lnTo>
                    <a:pt x="28575" y="42799"/>
                  </a:lnTo>
                  <a:lnTo>
                    <a:pt x="42926" y="42799"/>
                  </a:lnTo>
                  <a:lnTo>
                    <a:pt x="39357" y="35687"/>
                  </a:lnTo>
                  <a:lnTo>
                    <a:pt x="21463" y="0"/>
                  </a:lnTo>
                  <a:lnTo>
                    <a:pt x="0" y="42799"/>
                  </a:lnTo>
                  <a:lnTo>
                    <a:pt x="14351" y="42799"/>
                  </a:lnTo>
                  <a:lnTo>
                    <a:pt x="14351" y="2133600"/>
                  </a:lnTo>
                  <a:lnTo>
                    <a:pt x="21463" y="2133600"/>
                  </a:lnTo>
                  <a:lnTo>
                    <a:pt x="21463" y="2140712"/>
                  </a:lnTo>
                  <a:lnTo>
                    <a:pt x="1921637" y="2140712"/>
                  </a:lnTo>
                  <a:lnTo>
                    <a:pt x="1921637" y="2155063"/>
                  </a:lnTo>
                  <a:lnTo>
                    <a:pt x="1950339" y="2140712"/>
                  </a:lnTo>
                  <a:lnTo>
                    <a:pt x="1964563" y="2133600"/>
                  </a:lnTo>
                  <a:close/>
                </a:path>
              </a:pathLst>
            </a:custGeom>
            <a:solidFill>
              <a:srgbClr val="000000"/>
            </a:solidFill>
          </p:spPr>
          <p:txBody>
            <a:bodyPr wrap="square" lIns="0" tIns="0" rIns="0" bIns="0" rtlCol="0"/>
            <a:lstStyle/>
            <a:p>
              <a:endParaRPr/>
            </a:p>
          </p:txBody>
        </p:sp>
        <p:sp>
          <p:nvSpPr>
            <p:cNvPr id="10" name="object 7">
              <a:extLst>
                <a:ext uri="{FF2B5EF4-FFF2-40B4-BE49-F238E27FC236}">
                  <a16:creationId xmlns:a16="http://schemas.microsoft.com/office/drawing/2014/main" id="{E9A0BA42-2B36-4AD3-872B-F84E524E66E2}"/>
                </a:ext>
              </a:extLst>
            </p:cNvPr>
            <p:cNvSpPr/>
            <p:nvPr/>
          </p:nvSpPr>
          <p:spPr>
            <a:xfrm>
              <a:off x="2628899" y="1409700"/>
              <a:ext cx="1828800" cy="1436370"/>
            </a:xfrm>
            <a:custGeom>
              <a:avLst/>
              <a:gdLst/>
              <a:ahLst/>
              <a:cxnLst/>
              <a:rect l="l" t="t" r="r" b="b"/>
              <a:pathLst>
                <a:path w="1828800" h="1436370">
                  <a:moveTo>
                    <a:pt x="0" y="609600"/>
                  </a:moveTo>
                  <a:lnTo>
                    <a:pt x="40190" y="587649"/>
                  </a:lnTo>
                  <a:lnTo>
                    <a:pt x="80224" y="567345"/>
                  </a:lnTo>
                  <a:lnTo>
                    <a:pt x="119944" y="550333"/>
                  </a:lnTo>
                  <a:lnTo>
                    <a:pt x="159194" y="538260"/>
                  </a:lnTo>
                  <a:lnTo>
                    <a:pt x="197816" y="532772"/>
                  </a:lnTo>
                  <a:lnTo>
                    <a:pt x="235655" y="535516"/>
                  </a:lnTo>
                  <a:lnTo>
                    <a:pt x="272553" y="548138"/>
                  </a:lnTo>
                  <a:lnTo>
                    <a:pt x="308353" y="572283"/>
                  </a:lnTo>
                  <a:lnTo>
                    <a:pt x="342900" y="609600"/>
                  </a:lnTo>
                  <a:lnTo>
                    <a:pt x="377068" y="673368"/>
                  </a:lnTo>
                  <a:lnTo>
                    <a:pt x="393058" y="716106"/>
                  </a:lnTo>
                  <a:lnTo>
                    <a:pt x="408475" y="764590"/>
                  </a:lnTo>
                  <a:lnTo>
                    <a:pt x="423435" y="817703"/>
                  </a:lnTo>
                  <a:lnTo>
                    <a:pt x="438053" y="874330"/>
                  </a:lnTo>
                  <a:lnTo>
                    <a:pt x="452446" y="933353"/>
                  </a:lnTo>
                  <a:lnTo>
                    <a:pt x="466730" y="993655"/>
                  </a:lnTo>
                  <a:lnTo>
                    <a:pt x="481023" y="1054120"/>
                  </a:lnTo>
                  <a:lnTo>
                    <a:pt x="495439" y="1113632"/>
                  </a:lnTo>
                  <a:lnTo>
                    <a:pt x="510096" y="1171072"/>
                  </a:lnTo>
                  <a:lnTo>
                    <a:pt x="525109" y="1225326"/>
                  </a:lnTo>
                  <a:lnTo>
                    <a:pt x="540596" y="1275275"/>
                  </a:lnTo>
                  <a:lnTo>
                    <a:pt x="556672" y="1319804"/>
                  </a:lnTo>
                  <a:lnTo>
                    <a:pt x="573454" y="1357796"/>
                  </a:lnTo>
                  <a:lnTo>
                    <a:pt x="609600" y="1409700"/>
                  </a:lnTo>
                  <a:lnTo>
                    <a:pt x="673977" y="1435891"/>
                  </a:lnTo>
                  <a:lnTo>
                    <a:pt x="709387" y="1431855"/>
                  </a:lnTo>
                  <a:lnTo>
                    <a:pt x="746141" y="1418344"/>
                  </a:lnTo>
                  <a:lnTo>
                    <a:pt x="783640" y="1396818"/>
                  </a:lnTo>
                  <a:lnTo>
                    <a:pt x="821282" y="1368737"/>
                  </a:lnTo>
                  <a:lnTo>
                    <a:pt x="858466" y="1335561"/>
                  </a:lnTo>
                  <a:lnTo>
                    <a:pt x="894591" y="1298749"/>
                  </a:lnTo>
                  <a:lnTo>
                    <a:pt x="929056" y="1259761"/>
                  </a:lnTo>
                  <a:lnTo>
                    <a:pt x="961259" y="1220058"/>
                  </a:lnTo>
                  <a:lnTo>
                    <a:pt x="990600" y="1181100"/>
                  </a:lnTo>
                  <a:lnTo>
                    <a:pt x="1012970" y="1146277"/>
                  </a:lnTo>
                  <a:lnTo>
                    <a:pt x="1033399" y="1106772"/>
                  </a:lnTo>
                  <a:lnTo>
                    <a:pt x="1052198" y="1063314"/>
                  </a:lnTo>
                  <a:lnTo>
                    <a:pt x="1069678" y="1016630"/>
                  </a:lnTo>
                  <a:lnTo>
                    <a:pt x="1086153" y="967448"/>
                  </a:lnTo>
                  <a:lnTo>
                    <a:pt x="1101934" y="916498"/>
                  </a:lnTo>
                  <a:lnTo>
                    <a:pt x="1117334" y="864507"/>
                  </a:lnTo>
                  <a:lnTo>
                    <a:pt x="1132664" y="812204"/>
                  </a:lnTo>
                  <a:lnTo>
                    <a:pt x="1148237" y="760317"/>
                  </a:lnTo>
                  <a:lnTo>
                    <a:pt x="1164365" y="709575"/>
                  </a:lnTo>
                  <a:lnTo>
                    <a:pt x="1181360" y="660706"/>
                  </a:lnTo>
                  <a:lnTo>
                    <a:pt x="1199534" y="614438"/>
                  </a:lnTo>
                  <a:lnTo>
                    <a:pt x="1219200" y="571500"/>
                  </a:lnTo>
                  <a:lnTo>
                    <a:pt x="1244046" y="522923"/>
                  </a:lnTo>
                  <a:lnTo>
                    <a:pt x="1269980" y="474460"/>
                  </a:lnTo>
                  <a:lnTo>
                    <a:pt x="1296831" y="426542"/>
                  </a:lnTo>
                  <a:lnTo>
                    <a:pt x="1324425" y="379597"/>
                  </a:lnTo>
                  <a:lnTo>
                    <a:pt x="1352592" y="334054"/>
                  </a:lnTo>
                  <a:lnTo>
                    <a:pt x="1381160" y="290344"/>
                  </a:lnTo>
                  <a:lnTo>
                    <a:pt x="1409957" y="248895"/>
                  </a:lnTo>
                  <a:lnTo>
                    <a:pt x="1438811" y="210136"/>
                  </a:lnTo>
                  <a:lnTo>
                    <a:pt x="1467551" y="174498"/>
                  </a:lnTo>
                  <a:lnTo>
                    <a:pt x="1496004" y="142409"/>
                  </a:lnTo>
                  <a:lnTo>
                    <a:pt x="1524000" y="114300"/>
                  </a:lnTo>
                  <a:lnTo>
                    <a:pt x="1567542" y="78477"/>
                  </a:lnTo>
                  <a:lnTo>
                    <a:pt x="1611085" y="51651"/>
                  </a:lnTo>
                  <a:lnTo>
                    <a:pt x="1654628" y="32323"/>
                  </a:lnTo>
                  <a:lnTo>
                    <a:pt x="1698171" y="18994"/>
                  </a:lnTo>
                  <a:lnTo>
                    <a:pt x="1741714" y="10163"/>
                  </a:lnTo>
                  <a:lnTo>
                    <a:pt x="1785257" y="4332"/>
                  </a:lnTo>
                  <a:lnTo>
                    <a:pt x="1828800" y="0"/>
                  </a:lnTo>
                </a:path>
              </a:pathLst>
            </a:custGeom>
            <a:ln w="14287">
              <a:solidFill>
                <a:srgbClr val="1F487C"/>
              </a:solidFill>
            </a:ln>
          </p:spPr>
          <p:txBody>
            <a:bodyPr wrap="square" lIns="0" tIns="0" rIns="0" bIns="0" rtlCol="0"/>
            <a:lstStyle/>
            <a:p>
              <a:endParaRPr/>
            </a:p>
          </p:txBody>
        </p:sp>
      </p:grpSp>
      <p:sp>
        <p:nvSpPr>
          <p:cNvPr id="11" name="object 11">
            <a:extLst>
              <a:ext uri="{FF2B5EF4-FFF2-40B4-BE49-F238E27FC236}">
                <a16:creationId xmlns:a16="http://schemas.microsoft.com/office/drawing/2014/main" id="{4F7E138B-4068-4D6E-8B4C-FC5C192EF340}"/>
              </a:ext>
            </a:extLst>
          </p:cNvPr>
          <p:cNvSpPr txBox="1"/>
          <p:nvPr/>
        </p:nvSpPr>
        <p:spPr>
          <a:xfrm>
            <a:off x="8288298" y="5224532"/>
            <a:ext cx="696045" cy="320601"/>
          </a:xfrm>
          <a:prstGeom prst="rect">
            <a:avLst/>
          </a:prstGeom>
        </p:spPr>
        <p:txBody>
          <a:bodyPr vert="horz" wrap="square" lIns="0" tIns="12700" rIns="0" bIns="0" rtlCol="0">
            <a:spAutoFit/>
          </a:bodyPr>
          <a:lstStyle/>
          <a:p>
            <a:pPr marL="12700">
              <a:lnSpc>
                <a:spcPct val="100000"/>
              </a:lnSpc>
              <a:spcBef>
                <a:spcPts val="100"/>
              </a:spcBef>
            </a:pPr>
            <a:r>
              <a:rPr sz="2000" spc="-30" dirty="0">
                <a:latin typeface="Arial"/>
                <a:cs typeface="Arial"/>
              </a:rPr>
              <a:t>T</a:t>
            </a:r>
            <a:r>
              <a:rPr sz="2000" spc="-5" dirty="0">
                <a:latin typeface="Arial"/>
                <a:cs typeface="Arial"/>
              </a:rPr>
              <a:t>ime</a:t>
            </a:r>
            <a:endParaRPr sz="2000" dirty="0">
              <a:latin typeface="Arial"/>
              <a:cs typeface="Arial"/>
            </a:endParaRPr>
          </a:p>
        </p:txBody>
      </p:sp>
      <p:sp>
        <p:nvSpPr>
          <p:cNvPr id="12" name="object 11">
            <a:extLst>
              <a:ext uri="{FF2B5EF4-FFF2-40B4-BE49-F238E27FC236}">
                <a16:creationId xmlns:a16="http://schemas.microsoft.com/office/drawing/2014/main" id="{B4BCCEFC-2F9B-4DA3-82DA-C6A9415885DF}"/>
              </a:ext>
            </a:extLst>
          </p:cNvPr>
          <p:cNvSpPr txBox="1"/>
          <p:nvPr/>
        </p:nvSpPr>
        <p:spPr>
          <a:xfrm>
            <a:off x="5094986" y="1099142"/>
            <a:ext cx="2089735" cy="320601"/>
          </a:xfrm>
          <a:prstGeom prst="rect">
            <a:avLst/>
          </a:prstGeom>
        </p:spPr>
        <p:txBody>
          <a:bodyPr vert="horz" wrap="square" lIns="0" tIns="12700" rIns="0" bIns="0" rtlCol="0">
            <a:spAutoFit/>
          </a:bodyPr>
          <a:lstStyle/>
          <a:p>
            <a:pPr marL="12700">
              <a:lnSpc>
                <a:spcPct val="100000"/>
              </a:lnSpc>
              <a:spcBef>
                <a:spcPts val="100"/>
              </a:spcBef>
            </a:pPr>
            <a:r>
              <a:rPr lang="en-US" sz="2000" spc="-30" dirty="0">
                <a:latin typeface="Arial"/>
                <a:cs typeface="Arial"/>
              </a:rPr>
              <a:t>Performance</a:t>
            </a:r>
            <a:endParaRPr sz="2000" dirty="0">
              <a:latin typeface="Arial"/>
              <a:cs typeface="Arial"/>
            </a:endParaRPr>
          </a:p>
        </p:txBody>
      </p:sp>
      <p:sp>
        <p:nvSpPr>
          <p:cNvPr id="13" name="object 8">
            <a:extLst>
              <a:ext uri="{FF2B5EF4-FFF2-40B4-BE49-F238E27FC236}">
                <a16:creationId xmlns:a16="http://schemas.microsoft.com/office/drawing/2014/main" id="{1CD6A5ED-18AA-416A-A87F-3CB2E8BE2487}"/>
              </a:ext>
            </a:extLst>
          </p:cNvPr>
          <p:cNvSpPr txBox="1"/>
          <p:nvPr/>
        </p:nvSpPr>
        <p:spPr>
          <a:xfrm>
            <a:off x="5713414" y="4095206"/>
            <a:ext cx="1079271" cy="259045"/>
          </a:xfrm>
          <a:prstGeom prst="rect">
            <a:avLst/>
          </a:prstGeom>
        </p:spPr>
        <p:txBody>
          <a:bodyPr vert="horz" wrap="square" lIns="0" tIns="12700" rIns="0" bIns="0" rtlCol="0">
            <a:spAutoFit/>
          </a:bodyPr>
          <a:lstStyle/>
          <a:p>
            <a:pPr marL="12700">
              <a:lnSpc>
                <a:spcPct val="100000"/>
              </a:lnSpc>
              <a:spcBef>
                <a:spcPts val="100"/>
              </a:spcBef>
            </a:pPr>
            <a:r>
              <a:rPr sz="1600" b="1" spc="-5" dirty="0">
                <a:cs typeface="Arial" panose="020B0604020202020204" pitchFamily="34" charset="0"/>
              </a:rPr>
              <a:t>F</a:t>
            </a:r>
            <a:r>
              <a:rPr lang="en-US" sz="1600" b="1" spc="-5" dirty="0">
                <a:cs typeface="Arial" panose="020B0604020202020204" pitchFamily="34" charset="0"/>
                <a:sym typeface="Wingdings" panose="05000000000000000000" pitchFamily="2" charset="2"/>
              </a:rPr>
              <a:t></a:t>
            </a:r>
            <a:r>
              <a:rPr sz="1600" b="1" spc="-5" dirty="0">
                <a:cs typeface="Arial" panose="020B0604020202020204" pitchFamily="34" charset="0"/>
              </a:rPr>
              <a:t> N</a:t>
            </a:r>
            <a:r>
              <a:rPr sz="1600" b="1" spc="35" dirty="0">
                <a:cs typeface="Arial" panose="020B0604020202020204" pitchFamily="34" charset="0"/>
              </a:rPr>
              <a:t> </a:t>
            </a:r>
            <a:r>
              <a:rPr lang="en-US" sz="1600" b="1" spc="35" dirty="0">
                <a:cs typeface="Arial" panose="020B0604020202020204" pitchFamily="34" charset="0"/>
              </a:rPr>
              <a:t> </a:t>
            </a:r>
            <a:r>
              <a:rPr lang="en-US" sz="1600" b="1" spc="35" dirty="0">
                <a:cs typeface="Arial" panose="020B0604020202020204" pitchFamily="34" charset="0"/>
                <a:sym typeface="Wingdings" panose="05000000000000000000" pitchFamily="2" charset="2"/>
              </a:rPr>
              <a:t></a:t>
            </a:r>
            <a:endParaRPr sz="1600" dirty="0">
              <a:cs typeface="Arial" panose="020B0604020202020204" pitchFamily="34" charset="0"/>
            </a:endParaRPr>
          </a:p>
        </p:txBody>
      </p:sp>
      <p:sp>
        <p:nvSpPr>
          <p:cNvPr id="14" name="object 9">
            <a:extLst>
              <a:ext uri="{FF2B5EF4-FFF2-40B4-BE49-F238E27FC236}">
                <a16:creationId xmlns:a16="http://schemas.microsoft.com/office/drawing/2014/main" id="{172F0105-C24F-49E9-935F-8FD134578DE8}"/>
              </a:ext>
            </a:extLst>
          </p:cNvPr>
          <p:cNvSpPr txBox="1"/>
          <p:nvPr/>
        </p:nvSpPr>
        <p:spPr>
          <a:xfrm>
            <a:off x="6741566" y="4095205"/>
            <a:ext cx="1495613" cy="259045"/>
          </a:xfrm>
          <a:prstGeom prst="rect">
            <a:avLst/>
          </a:prstGeom>
        </p:spPr>
        <p:txBody>
          <a:bodyPr vert="horz" wrap="square" lIns="0" tIns="12700" rIns="0" bIns="0" rtlCol="0">
            <a:spAutoFit/>
          </a:bodyPr>
          <a:lstStyle/>
          <a:p>
            <a:pPr marL="12700">
              <a:lnSpc>
                <a:spcPct val="100000"/>
              </a:lnSpc>
              <a:spcBef>
                <a:spcPts val="100"/>
              </a:spcBef>
              <a:tabLst>
                <a:tab pos="247015" algn="l"/>
                <a:tab pos="486409" algn="l"/>
              </a:tabLst>
            </a:pPr>
            <a:r>
              <a:rPr sz="1600" b="1" dirty="0">
                <a:cs typeface="Arial" panose="020B0604020202020204" pitchFamily="34" charset="0"/>
              </a:rPr>
              <a:t>S	</a:t>
            </a:r>
            <a:r>
              <a:rPr lang="en-US" sz="1600" b="1" dirty="0">
                <a:cs typeface="Arial" panose="020B0604020202020204" pitchFamily="34" charset="0"/>
              </a:rPr>
              <a:t>     </a:t>
            </a:r>
            <a:r>
              <a:rPr lang="en-US" sz="1600" b="1" dirty="0">
                <a:cs typeface="Arial" panose="020B0604020202020204" pitchFamily="34" charset="0"/>
                <a:sym typeface="Wingdings" panose="05000000000000000000" pitchFamily="2" charset="2"/>
              </a:rPr>
              <a:t> </a:t>
            </a:r>
            <a:r>
              <a:rPr lang="en-US" sz="1600" b="1" dirty="0">
                <a:cs typeface="Arial" panose="020B0604020202020204" pitchFamily="34" charset="0"/>
              </a:rPr>
              <a:t>     </a:t>
            </a:r>
            <a:r>
              <a:rPr sz="1600" b="1" spc="-5" dirty="0">
                <a:cs typeface="Arial" panose="020B0604020202020204" pitchFamily="34" charset="0"/>
              </a:rPr>
              <a:t>P</a:t>
            </a:r>
            <a:endParaRPr sz="1600" dirty="0">
              <a:cs typeface="Arial" panose="020B0604020202020204" pitchFamily="34" charset="0"/>
            </a:endParaRPr>
          </a:p>
        </p:txBody>
      </p:sp>
    </p:spTree>
    <p:extLst>
      <p:ext uri="{BB962C8B-B14F-4D97-AF65-F5344CB8AC3E}">
        <p14:creationId xmlns:p14="http://schemas.microsoft.com/office/powerpoint/2010/main" val="250441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1FEC5-12E1-5502-31CB-09861BA602ED}"/>
              </a:ext>
            </a:extLst>
          </p:cNvPr>
          <p:cNvSpPr>
            <a:spLocks noGrp="1"/>
          </p:cNvSpPr>
          <p:nvPr>
            <p:ph type="title"/>
          </p:nvPr>
        </p:nvSpPr>
        <p:spPr/>
        <p:txBody>
          <a:bodyPr/>
          <a:lstStyle/>
          <a:p>
            <a:r>
              <a:rPr lang="en-GB" dirty="0"/>
              <a:t>Activity 2(15 mins)</a:t>
            </a:r>
          </a:p>
        </p:txBody>
      </p:sp>
      <p:sp>
        <p:nvSpPr>
          <p:cNvPr id="3" name="Content Placeholder 2">
            <a:extLst>
              <a:ext uri="{FF2B5EF4-FFF2-40B4-BE49-F238E27FC236}">
                <a16:creationId xmlns:a16="http://schemas.microsoft.com/office/drawing/2014/main" id="{06419CFD-FF8D-D001-4D93-880F1610B4CB}"/>
              </a:ext>
            </a:extLst>
          </p:cNvPr>
          <p:cNvSpPr>
            <a:spLocks noGrp="1"/>
          </p:cNvSpPr>
          <p:nvPr>
            <p:ph idx="1"/>
          </p:nvPr>
        </p:nvSpPr>
        <p:spPr/>
        <p:txBody>
          <a:bodyPr/>
          <a:lstStyle/>
          <a:p>
            <a:pPr marL="0" indent="0">
              <a:buNone/>
            </a:pPr>
            <a:r>
              <a:rPr lang="en-GB" dirty="0"/>
              <a:t>Can you list 5 advantages and 5 disadvantages of Team work?</a:t>
            </a:r>
          </a:p>
        </p:txBody>
      </p:sp>
      <p:sp>
        <p:nvSpPr>
          <p:cNvPr id="4" name="Slide Number Placeholder 3">
            <a:extLst>
              <a:ext uri="{FF2B5EF4-FFF2-40B4-BE49-F238E27FC236}">
                <a16:creationId xmlns:a16="http://schemas.microsoft.com/office/drawing/2014/main" id="{906D6DEB-BC69-C67A-8382-EA7ADF684AF2}"/>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Tree>
    <p:extLst>
      <p:ext uri="{BB962C8B-B14F-4D97-AF65-F5344CB8AC3E}">
        <p14:creationId xmlns:p14="http://schemas.microsoft.com/office/powerpoint/2010/main" val="39317147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Advantages of teamworking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388433" y="812800"/>
            <a:ext cx="5838196"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No distractions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Common goals and objectives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Sense of belonging for members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Greater Output</a:t>
            </a:r>
          </a:p>
        </p:txBody>
      </p:sp>
    </p:spTree>
    <p:extLst>
      <p:ext uri="{BB962C8B-B14F-4D97-AF65-F5344CB8AC3E}">
        <p14:creationId xmlns:p14="http://schemas.microsoft.com/office/powerpoint/2010/main" val="1154223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Disadvantages of teamworking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388433" y="812800"/>
            <a:ext cx="7899224"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Groupthink</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Difficulty in maintaining drive as project nears end</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Difficulty in returning to previous role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4272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FED374A2-E939-4F03-B66A-EEF3B9E13576}"/>
              </a:ext>
            </a:extLst>
          </p:cNvPr>
          <p:cNvSpPr/>
          <p:nvPr/>
        </p:nvSpPr>
        <p:spPr>
          <a:xfrm>
            <a:off x="495299" y="952500"/>
            <a:ext cx="8314871" cy="421458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40492015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7" name="object 4">
            <a:extLst>
              <a:ext uri="{FF2B5EF4-FFF2-40B4-BE49-F238E27FC236}">
                <a16:creationId xmlns:a16="http://schemas.microsoft.com/office/drawing/2014/main" id="{6656CB75-C57F-44A4-87F2-605FF5C1DB33}"/>
              </a:ext>
            </a:extLst>
          </p:cNvPr>
          <p:cNvSpPr/>
          <p:nvPr/>
        </p:nvSpPr>
        <p:spPr>
          <a:xfrm>
            <a:off x="391550" y="800100"/>
            <a:ext cx="8476679" cy="441052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473980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6F58454A-5A7B-410B-91D7-4C528F2752A2}"/>
              </a:ext>
            </a:extLst>
          </p:cNvPr>
          <p:cNvSpPr/>
          <p:nvPr/>
        </p:nvSpPr>
        <p:spPr>
          <a:xfrm>
            <a:off x="396805" y="800138"/>
            <a:ext cx="8471424" cy="4483062"/>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9517296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7" name="object 4">
            <a:extLst>
              <a:ext uri="{FF2B5EF4-FFF2-40B4-BE49-F238E27FC236}">
                <a16:creationId xmlns:a16="http://schemas.microsoft.com/office/drawing/2014/main" id="{BFC8F3DE-4D81-4011-AC48-541F9F8865CE}"/>
              </a:ext>
            </a:extLst>
          </p:cNvPr>
          <p:cNvSpPr/>
          <p:nvPr/>
        </p:nvSpPr>
        <p:spPr>
          <a:xfrm>
            <a:off x="381000" y="800100"/>
            <a:ext cx="8305800" cy="416378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8086440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6D0CAC9B-CA2E-43D7-9BFB-2B863F5C9218}"/>
              </a:ext>
            </a:extLst>
          </p:cNvPr>
          <p:cNvSpPr/>
          <p:nvPr/>
        </p:nvSpPr>
        <p:spPr>
          <a:xfrm>
            <a:off x="381000" y="800100"/>
            <a:ext cx="8138886" cy="4294414"/>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15339303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7" name="object 4">
            <a:extLst>
              <a:ext uri="{FF2B5EF4-FFF2-40B4-BE49-F238E27FC236}">
                <a16:creationId xmlns:a16="http://schemas.microsoft.com/office/drawing/2014/main" id="{F6E4A788-8033-4613-AE84-8E9C64E3E84D}"/>
              </a:ext>
            </a:extLst>
          </p:cNvPr>
          <p:cNvSpPr/>
          <p:nvPr/>
        </p:nvSpPr>
        <p:spPr>
          <a:xfrm>
            <a:off x="386275" y="800137"/>
            <a:ext cx="8104582" cy="403311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2737386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32</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462D1A1B-E520-49F5-9FC3-A3177A2572E7}"/>
              </a:ext>
            </a:extLst>
          </p:cNvPr>
          <p:cNvSpPr/>
          <p:nvPr/>
        </p:nvSpPr>
        <p:spPr>
          <a:xfrm>
            <a:off x="396826" y="821197"/>
            <a:ext cx="8289974" cy="380885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4614371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Discussion</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22363" y="667657"/>
            <a:ext cx="8594461" cy="359954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do feel are your  preferred roles?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do you agree with about these?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do you disagree with?</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have your role preferences influenced your  performance in teams you have worked in?</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development steps can you take to improve  your team skills?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28169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AD762-7F1D-947C-3B0D-2AC34239352E}"/>
              </a:ext>
            </a:extLst>
          </p:cNvPr>
          <p:cNvSpPr>
            <a:spLocks noGrp="1"/>
          </p:cNvSpPr>
          <p:nvPr>
            <p:ph type="title"/>
          </p:nvPr>
        </p:nvSpPr>
        <p:spPr/>
        <p:txBody>
          <a:bodyPr/>
          <a:lstStyle/>
          <a:p>
            <a:r>
              <a:rPr lang="en-GB" dirty="0"/>
              <a:t>Activity 3: 15 mins</a:t>
            </a:r>
          </a:p>
        </p:txBody>
      </p:sp>
      <p:sp>
        <p:nvSpPr>
          <p:cNvPr id="3" name="Content Placeholder 2">
            <a:extLst>
              <a:ext uri="{FF2B5EF4-FFF2-40B4-BE49-F238E27FC236}">
                <a16:creationId xmlns:a16="http://schemas.microsoft.com/office/drawing/2014/main" id="{7F914DC4-9768-E49A-94E9-4953101079AC}"/>
              </a:ext>
            </a:extLst>
          </p:cNvPr>
          <p:cNvSpPr>
            <a:spLocks noGrp="1"/>
          </p:cNvSpPr>
          <p:nvPr>
            <p:ph idx="1"/>
          </p:nvPr>
        </p:nvSpPr>
        <p:spPr/>
        <p:txBody>
          <a:bodyPr/>
          <a:lstStyle/>
          <a:p>
            <a:r>
              <a:rPr lang="en-GB" dirty="0"/>
              <a:t>Read the Belbin team role chapter on Moodle and </a:t>
            </a:r>
          </a:p>
        </p:txBody>
      </p:sp>
      <p:sp>
        <p:nvSpPr>
          <p:cNvPr id="4" name="Slide Number Placeholder 3">
            <a:extLst>
              <a:ext uri="{FF2B5EF4-FFF2-40B4-BE49-F238E27FC236}">
                <a16:creationId xmlns:a16="http://schemas.microsoft.com/office/drawing/2014/main" id="{F572C5E2-4848-4CDD-92BF-B71BD5515FBE}"/>
              </a:ext>
            </a:extLst>
          </p:cNvPr>
          <p:cNvSpPr>
            <a:spLocks noGrp="1"/>
          </p:cNvSpPr>
          <p:nvPr>
            <p:ph type="sldNum" sz="quarter" idx="12"/>
          </p:nvPr>
        </p:nvSpPr>
        <p:spPr/>
        <p:txBody>
          <a:bodyPr/>
          <a:lstStyle/>
          <a:p>
            <a:pPr>
              <a:defRPr/>
            </a:pPr>
            <a:fld id="{8DF2D5D7-7669-4457-A70C-96FA064BB9B5}" type="slidenum">
              <a:rPr lang="en-US" altLang="en-US" smtClean="0"/>
              <a:pPr>
                <a:defRPr/>
              </a:pPr>
              <a:t>34</a:t>
            </a:fld>
            <a:endParaRPr lang="en-US" altLang="en-US"/>
          </a:p>
        </p:txBody>
      </p:sp>
    </p:spTree>
    <p:extLst>
      <p:ext uri="{BB962C8B-B14F-4D97-AF65-F5344CB8AC3E}">
        <p14:creationId xmlns:p14="http://schemas.microsoft.com/office/powerpoint/2010/main" val="18901787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F2B5AA-7631-4C43-A11A-3990B1A60C34}"/>
              </a:ext>
            </a:extLst>
          </p:cNvPr>
          <p:cNvSpPr txBox="1"/>
          <p:nvPr/>
        </p:nvSpPr>
        <p:spPr>
          <a:xfrm>
            <a:off x="3918665" y="1393554"/>
            <a:ext cx="3332141" cy="5778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0000"/>
              </a:buClr>
              <a:buSzPct val="60000"/>
            </a:pPr>
            <a:r>
              <a:rPr lang="en-US" sz="2400" dirty="0">
                <a:solidFill>
                  <a:srgbClr val="090909"/>
                </a:solidFill>
                <a:cs typeface="Arial" panose="020B0604020202020204" pitchFamily="34" charset="0"/>
              </a:rPr>
              <a:t>Leadership</a:t>
            </a:r>
          </a:p>
        </p:txBody>
      </p:sp>
    </p:spTree>
    <p:extLst>
      <p:ext uri="{BB962C8B-B14F-4D97-AF65-F5344CB8AC3E}">
        <p14:creationId xmlns:p14="http://schemas.microsoft.com/office/powerpoint/2010/main" val="33345941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leadership?</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22363" y="667657"/>
            <a:ext cx="8594461"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 ..a relationship through which one  person influences the behaviour or  actions of other people” (Mullins 1996)</a:t>
            </a:r>
          </a:p>
        </p:txBody>
      </p:sp>
    </p:spTree>
    <p:extLst>
      <p:ext uri="{BB962C8B-B14F-4D97-AF65-F5344CB8AC3E}">
        <p14:creationId xmlns:p14="http://schemas.microsoft.com/office/powerpoint/2010/main" val="19669874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02394" y="812800"/>
            <a:ext cx="8594461"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leaders alive or dead, famous or not,  do you admire?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qualities and characteristics do they have?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80865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Influential leaders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02394" y="812800"/>
            <a:ext cx="8594461"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Can we name any influential leaders  past or present?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Winston Churchill</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Richard Branson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Nelson Mandela</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Alex Ferguson</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28905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Leadership qualities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02394" y="812800"/>
            <a:ext cx="8594461"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do they have that made or makes them so  special?</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The ability to influence others to direct their  energies towards a 	shared goal!</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do they do this?</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It is very difficult to define, and there  appears to be no real 	formula to guarantee successful leadership!</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14841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Influences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Think about someone closer to home whom  you have worked with and admire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things do they say and do?</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77109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Theories of leadership</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are the theories of leadership?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Trait Theories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Behavioural Theories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Contingency Theories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40584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42</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Trait theories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are the theories of leadership?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Assume leaders are born and not made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Suggest characteristics are inherited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Focus on the person and not the task</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Stogdill, 1948</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27102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Behavioural theories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46590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Suggest effectiveness is determined by leader behaviour in  relation to the workgroup</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Autocratic style - makes all the decisions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Democratic - encourages/helps the group to make  decisions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Laissez faire - leaves everything to the  group</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The democratic leader was proven to be the most successful.</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Lewin, </a:t>
            </a:r>
            <a:r>
              <a:rPr lang="en-US" sz="2000" dirty="0" err="1">
                <a:latin typeface="Arial" panose="020B0604020202020204" pitchFamily="34" charset="0"/>
                <a:cs typeface="Arial" panose="020B0604020202020204" pitchFamily="34" charset="0"/>
              </a:rPr>
              <a:t>Lippit</a:t>
            </a:r>
            <a:r>
              <a:rPr lang="en-US" sz="2000" dirty="0">
                <a:latin typeface="Arial" panose="020B0604020202020204" pitchFamily="34" charset="0"/>
                <a:cs typeface="Arial" panose="020B0604020202020204" pitchFamily="34" charset="0"/>
              </a:rPr>
              <a:t> and White (1939)</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73741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Contingency (Situational) theories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46590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Similar to behavioural, but also consider the maturity  of the workgroup - follower readiness, determines  the required style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Low follower readiness - unable but willing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Moderate follower readiness - able but unwilling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High follower readiness - able and willing</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C784DE9-27B6-41B9-AA2E-ACA23A78EB59}"/>
              </a:ext>
            </a:extLst>
          </p:cNvPr>
          <p:cNvSpPr txBox="1"/>
          <p:nvPr/>
        </p:nvSpPr>
        <p:spPr>
          <a:xfrm>
            <a:off x="2561772" y="3814019"/>
            <a:ext cx="4572000" cy="369332"/>
          </a:xfrm>
          <a:prstGeom prst="rect">
            <a:avLst/>
          </a:prstGeom>
          <a:noFill/>
        </p:spPr>
        <p:txBody>
          <a:bodyPr wrap="square">
            <a:spAutoFit/>
          </a:bodyPr>
          <a:lstStyle/>
          <a:p>
            <a:r>
              <a:rPr lang="en-GB" dirty="0"/>
              <a:t>Hersey and Blanchard (1997)</a:t>
            </a:r>
          </a:p>
        </p:txBody>
      </p:sp>
    </p:spTree>
    <p:extLst>
      <p:ext uri="{BB962C8B-B14F-4D97-AF65-F5344CB8AC3E}">
        <p14:creationId xmlns:p14="http://schemas.microsoft.com/office/powerpoint/2010/main" val="146048857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Management versus Leadership</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46590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is the difference between management and  leadership?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Managers de-</a:t>
            </a:r>
            <a:r>
              <a:rPr lang="en-US" sz="2000" dirty="0" err="1">
                <a:latin typeface="Arial" panose="020B0604020202020204" pitchFamily="34" charset="0"/>
                <a:cs typeface="Arial" panose="020B0604020202020204" pitchFamily="34" charset="0"/>
              </a:rPr>
              <a:t>personalise</a:t>
            </a:r>
            <a:r>
              <a:rPr lang="en-US" sz="2000" dirty="0">
                <a:latin typeface="Arial" panose="020B0604020202020204" pitchFamily="34" charset="0"/>
                <a:cs typeface="Arial" panose="020B0604020202020204" pitchFamily="34" charset="0"/>
              </a:rPr>
              <a:t> by relying on strategy,  structure and systems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Leaders tend toward style, staff, skill and shared  goals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The McKinsey 7-S Model</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24929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E50219-8D41-4F21-91CF-F0CEF9D65076}"/>
              </a:ext>
            </a:extLst>
          </p:cNvPr>
          <p:cNvSpPr>
            <a:spLocks noGrp="1"/>
          </p:cNvSpPr>
          <p:nvPr>
            <p:ph idx="1"/>
          </p:nvPr>
        </p:nvSpPr>
        <p:spPr>
          <a:xfrm>
            <a:off x="297543" y="439057"/>
            <a:ext cx="5580743" cy="5424713"/>
          </a:xfrm>
        </p:spPr>
        <p:txBody>
          <a:bodyPr>
            <a:normAutofit fontScale="62500" lnSpcReduction="20000"/>
          </a:bodyPr>
          <a:lstStyle/>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Strategy:</a:t>
            </a:r>
            <a:r>
              <a:rPr lang="en-US" dirty="0">
                <a:latin typeface="Arial" panose="020B0604020202020204" pitchFamily="34" charset="0"/>
                <a:cs typeface="Arial" panose="020B0604020202020204" pitchFamily="34" charset="0"/>
              </a:rPr>
              <a:t> this is your organization's plan for building and maintaining a competitive advantage over its competitors.</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Structure:</a:t>
            </a:r>
            <a:r>
              <a:rPr lang="en-US" dirty="0">
                <a:latin typeface="Arial" panose="020B0604020202020204" pitchFamily="34" charset="0"/>
                <a:cs typeface="Arial" panose="020B0604020202020204" pitchFamily="34" charset="0"/>
              </a:rPr>
              <a:t> this how your company is organized (that is, how departments and teams are structured, including who reports to whom).</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Systems:</a:t>
            </a:r>
            <a:r>
              <a:rPr lang="en-US" dirty="0">
                <a:latin typeface="Arial" panose="020B0604020202020204" pitchFamily="34" charset="0"/>
                <a:cs typeface="Arial" panose="020B0604020202020204" pitchFamily="34" charset="0"/>
              </a:rPr>
              <a:t> the daily activities and procedures that staff use to get the job done.</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Shared values: </a:t>
            </a:r>
            <a:r>
              <a:rPr lang="en-US" dirty="0">
                <a:latin typeface="Arial" panose="020B0604020202020204" pitchFamily="34" charset="0"/>
                <a:cs typeface="Arial" panose="020B0604020202020204" pitchFamily="34" charset="0"/>
              </a:rPr>
              <a:t>these are the core values of the organization, as shown in its corporate culture and general work ethic. They were called "superordinate goals" when the model was first developed.</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Style: </a:t>
            </a:r>
            <a:r>
              <a:rPr lang="en-US" dirty="0">
                <a:latin typeface="Arial" panose="020B0604020202020204" pitchFamily="34" charset="0"/>
                <a:cs typeface="Arial" panose="020B0604020202020204" pitchFamily="34" charset="0"/>
              </a:rPr>
              <a:t>the style of leadership adopted.</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Staff:</a:t>
            </a:r>
            <a:r>
              <a:rPr lang="en-US" dirty="0">
                <a:latin typeface="Arial" panose="020B0604020202020204" pitchFamily="34" charset="0"/>
                <a:cs typeface="Arial" panose="020B0604020202020204" pitchFamily="34" charset="0"/>
              </a:rPr>
              <a:t> the employees and their general capabilities.</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Skills: </a:t>
            </a:r>
            <a:r>
              <a:rPr lang="en-US" dirty="0">
                <a:latin typeface="Arial" panose="020B0604020202020204" pitchFamily="34" charset="0"/>
                <a:cs typeface="Arial" panose="020B0604020202020204" pitchFamily="34" charset="0"/>
              </a:rPr>
              <a:t>the actual skills and competencies of the organization's employees</a:t>
            </a:r>
            <a:r>
              <a:rPr lang="en-US" dirty="0"/>
              <a:t>.</a:t>
            </a:r>
            <a:endParaRPr lang="en-GB" dirty="0"/>
          </a:p>
        </p:txBody>
      </p:sp>
      <p:sp>
        <p:nvSpPr>
          <p:cNvPr id="4" name="Slide Number Placeholder 3">
            <a:extLst>
              <a:ext uri="{FF2B5EF4-FFF2-40B4-BE49-F238E27FC236}">
                <a16:creationId xmlns:a16="http://schemas.microsoft.com/office/drawing/2014/main" id="{4D25AFDA-C15D-4B63-9DC3-F239A8783BD0}"/>
              </a:ext>
            </a:extLst>
          </p:cNvPr>
          <p:cNvSpPr>
            <a:spLocks noGrp="1"/>
          </p:cNvSpPr>
          <p:nvPr>
            <p:ph type="sldNum" sz="quarter" idx="12"/>
          </p:nvPr>
        </p:nvSpPr>
        <p:spPr/>
        <p:txBody>
          <a:bodyPr/>
          <a:lstStyle/>
          <a:p>
            <a:pPr>
              <a:defRPr/>
            </a:pPr>
            <a:fld id="{8DF2D5D7-7669-4457-A70C-96FA064BB9B5}" type="slidenum">
              <a:rPr lang="en-US" altLang="en-US" smtClean="0"/>
              <a:pPr>
                <a:defRPr/>
              </a:pPr>
              <a:t>46</a:t>
            </a:fld>
            <a:endParaRPr lang="en-US" altLang="en-US"/>
          </a:p>
        </p:txBody>
      </p:sp>
      <p:pic>
        <p:nvPicPr>
          <p:cNvPr id="6" name="Picture 5">
            <a:extLst>
              <a:ext uri="{FF2B5EF4-FFF2-40B4-BE49-F238E27FC236}">
                <a16:creationId xmlns:a16="http://schemas.microsoft.com/office/drawing/2014/main" id="{4293AE3B-B69E-4650-A432-3A96C7F415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8286" y="994230"/>
            <a:ext cx="3106993" cy="2733219"/>
          </a:xfrm>
          <a:prstGeom prst="rect">
            <a:avLst/>
          </a:prstGeom>
        </p:spPr>
      </p:pic>
    </p:spTree>
    <p:extLst>
      <p:ext uri="{BB962C8B-B14F-4D97-AF65-F5344CB8AC3E}">
        <p14:creationId xmlns:p14="http://schemas.microsoft.com/office/powerpoint/2010/main" val="21107151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47</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Leadership and management</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Planning</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Management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component, while </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Direction Setting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is a </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component.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Planning</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Creates order</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Eliminates risk</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Has a relatively short time frame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lang="en-US" sz="2000" dirty="0">
                <a:solidFill>
                  <a:prstClr val="black"/>
                </a:solidFill>
                <a:latin typeface="Arial" panose="020B0604020202020204" pitchFamily="34" charset="0"/>
                <a:cs typeface="Arial" panose="020B0604020202020204" pitchFamily="34" charset="0"/>
              </a:rPr>
              <a:t>	I</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 a deductive activity that creates plans and budgets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Direction Setting</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Produces change over time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Disrupts the current order</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Has to take risks</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a longer time focused activity</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an inductive activity that creates visions and strategies ,</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587556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48</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Leadership and project management</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Successful Project Management is the process of managing  three variables to provide a specific deliverable.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project typically involves an individual being in charge of a  team of individuals, who may not report functionally to  the Project Manager</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Success is achieved through focusing the team effort on the  end deliverable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Should the Project Manager be a leader or a manager?</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688804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49</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Leadership and project management</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Turner (1993) suggests a Project Manager should  have at least four of the following attributes:</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Problem solving ability and results orientation</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Energy and initiative</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self-assured</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Perspective</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Communication</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Negotiating ability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Much in common with those of a leader!!</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1688326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50</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So …</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Many leadership components will serve you well when you are leading  project teams…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Particularly in the types of teams you are likely to end up managing…</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Effective Leaders have 4 basic ways of motivating people…</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communicate their visions and strategies in a way that appeals to the  fundamental values of the group they are addressing.</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a:t>
            </a: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emphasising</a:t>
            </a: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values of the group, leaders make the task at hand more  meaningful</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give their people as much autonomy as possible</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constantly provide support and encouragement for their people</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organise and reward success</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585779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F2B5AA-7631-4C43-A11A-3990B1A60C34}"/>
              </a:ext>
            </a:extLst>
          </p:cNvPr>
          <p:cNvSpPr txBox="1"/>
          <p:nvPr/>
        </p:nvSpPr>
        <p:spPr>
          <a:xfrm>
            <a:off x="2905929" y="1959612"/>
            <a:ext cx="3332141" cy="5778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0000"/>
              </a:buClr>
              <a:buSzPct val="60000"/>
            </a:pPr>
            <a:r>
              <a:rPr lang="en-US" sz="2400" dirty="0">
                <a:solidFill>
                  <a:srgbClr val="090909"/>
                </a:solidFill>
                <a:cs typeface="Arial" panose="020B0604020202020204" pitchFamily="34" charset="0"/>
              </a:rPr>
              <a:t>Communication</a:t>
            </a:r>
          </a:p>
        </p:txBody>
      </p:sp>
    </p:spTree>
    <p:extLst>
      <p:ext uri="{BB962C8B-B14F-4D97-AF65-F5344CB8AC3E}">
        <p14:creationId xmlns:p14="http://schemas.microsoft.com/office/powerpoint/2010/main" val="415021152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Management and Teamworking will be  ineffective unless we have strong communication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communication?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the process by which information is transmitted  and understood between two or more people”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McShane and Von Glinow (2000)</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525166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53</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Verbal - meetings, discussions, arguments, etc.</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Non-verbal - body language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e-mail</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Written - reports, faxes, letters, etc.</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Visual - presentations, video, etc.</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Methods of communication</a:t>
            </a:r>
          </a:p>
        </p:txBody>
      </p:sp>
    </p:spTree>
    <p:extLst>
      <p:ext uri="{BB962C8B-B14F-4D97-AF65-F5344CB8AC3E}">
        <p14:creationId xmlns:p14="http://schemas.microsoft.com/office/powerpoint/2010/main" val="23938736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54</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Perceptions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Filtering</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Language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Jargon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Ambiguity (vagueness)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Overload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Barriers to communication</a:t>
            </a:r>
          </a:p>
        </p:txBody>
      </p:sp>
    </p:spTree>
    <p:extLst>
      <p:ext uri="{BB962C8B-B14F-4D97-AF65-F5344CB8AC3E}">
        <p14:creationId xmlns:p14="http://schemas.microsoft.com/office/powerpoint/2010/main" val="6992095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55</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Wheel</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Circle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Channel</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Chain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Communication networks</a:t>
            </a:r>
          </a:p>
        </p:txBody>
      </p:sp>
      <p:sp>
        <p:nvSpPr>
          <p:cNvPr id="6" name="object 44">
            <a:extLst>
              <a:ext uri="{FF2B5EF4-FFF2-40B4-BE49-F238E27FC236}">
                <a16:creationId xmlns:a16="http://schemas.microsoft.com/office/drawing/2014/main" id="{4DDB1A53-6029-4541-8914-DE778EDCE8C7}"/>
              </a:ext>
            </a:extLst>
          </p:cNvPr>
          <p:cNvSpPr txBox="1"/>
          <p:nvPr/>
        </p:nvSpPr>
        <p:spPr>
          <a:xfrm>
            <a:off x="1676189" y="3203846"/>
            <a:ext cx="6280187" cy="751488"/>
          </a:xfrm>
          <a:prstGeom prst="rect">
            <a:avLst/>
          </a:prstGeom>
        </p:spPr>
        <p:txBody>
          <a:bodyPr vert="horz" wrap="square" lIns="0" tIns="12700" rIns="0" bIns="0" rtlCol="0">
            <a:spAutoFit/>
          </a:bodyPr>
          <a:lstStyle/>
          <a:p>
            <a:pPr marL="12700" marR="5080">
              <a:lnSpc>
                <a:spcPct val="100000"/>
              </a:lnSpc>
              <a:spcBef>
                <a:spcPts val="100"/>
              </a:spcBef>
            </a:pPr>
            <a:r>
              <a:rPr sz="2400" spc="-5" dirty="0">
                <a:latin typeface="Arial"/>
                <a:cs typeface="Arial"/>
              </a:rPr>
              <a:t>All effective </a:t>
            </a:r>
            <a:r>
              <a:rPr sz="2400" dirty="0">
                <a:latin typeface="Arial"/>
                <a:cs typeface="Arial"/>
              </a:rPr>
              <a:t>to </a:t>
            </a:r>
            <a:r>
              <a:rPr sz="2400" spc="-5" dirty="0">
                <a:latin typeface="Arial"/>
                <a:cs typeface="Arial"/>
              </a:rPr>
              <a:t>a greater or lesser extent  depending on </a:t>
            </a:r>
            <a:r>
              <a:rPr sz="2400" u="sng" spc="-10" dirty="0">
                <a:uFill>
                  <a:solidFill>
                    <a:srgbClr val="000000"/>
                  </a:solidFill>
                </a:uFill>
                <a:latin typeface="Arial"/>
                <a:cs typeface="Arial"/>
              </a:rPr>
              <a:t>what you </a:t>
            </a:r>
            <a:r>
              <a:rPr sz="2400" u="sng" spc="-5" dirty="0">
                <a:uFill>
                  <a:solidFill>
                    <a:srgbClr val="000000"/>
                  </a:solidFill>
                </a:uFill>
                <a:latin typeface="Arial"/>
                <a:cs typeface="Arial"/>
              </a:rPr>
              <a:t>are trying </a:t>
            </a:r>
            <a:r>
              <a:rPr sz="2400" u="sng" dirty="0">
                <a:uFill>
                  <a:solidFill>
                    <a:srgbClr val="000000"/>
                  </a:solidFill>
                </a:uFill>
                <a:latin typeface="Arial"/>
                <a:cs typeface="Arial"/>
              </a:rPr>
              <a:t>to</a:t>
            </a:r>
            <a:r>
              <a:rPr sz="2400" u="sng" spc="70" dirty="0">
                <a:uFill>
                  <a:solidFill>
                    <a:srgbClr val="000000"/>
                  </a:solidFill>
                </a:uFill>
                <a:latin typeface="Arial"/>
                <a:cs typeface="Arial"/>
              </a:rPr>
              <a:t> </a:t>
            </a:r>
            <a:r>
              <a:rPr sz="2400" u="sng" spc="-5" dirty="0">
                <a:uFill>
                  <a:solidFill>
                    <a:srgbClr val="000000"/>
                  </a:solidFill>
                </a:uFill>
                <a:latin typeface="Arial"/>
                <a:cs typeface="Arial"/>
              </a:rPr>
              <a:t>achieve</a:t>
            </a:r>
            <a:endParaRPr sz="2400" dirty="0">
              <a:latin typeface="Arial"/>
              <a:cs typeface="Arial"/>
            </a:endParaRPr>
          </a:p>
        </p:txBody>
      </p:sp>
    </p:spTree>
    <p:extLst>
      <p:ext uri="{BB962C8B-B14F-4D97-AF65-F5344CB8AC3E}">
        <p14:creationId xmlns:p14="http://schemas.microsoft.com/office/powerpoint/2010/main" val="22535998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56</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371565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Wheel					The Circle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Channel 				The Chain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Communication networks</a:t>
            </a:r>
          </a:p>
        </p:txBody>
      </p:sp>
      <p:grpSp>
        <p:nvGrpSpPr>
          <p:cNvPr id="6" name="object 3">
            <a:extLst>
              <a:ext uri="{FF2B5EF4-FFF2-40B4-BE49-F238E27FC236}">
                <a16:creationId xmlns:a16="http://schemas.microsoft.com/office/drawing/2014/main" id="{8F87B41E-A619-4515-93DC-C9B648D676D2}"/>
              </a:ext>
            </a:extLst>
          </p:cNvPr>
          <p:cNvGrpSpPr/>
          <p:nvPr/>
        </p:nvGrpSpPr>
        <p:grpSpPr>
          <a:xfrm>
            <a:off x="818128" y="1543715"/>
            <a:ext cx="1692843" cy="1417199"/>
            <a:chOff x="731043" y="648747"/>
            <a:chExt cx="1062355" cy="750570"/>
          </a:xfrm>
        </p:grpSpPr>
        <p:sp>
          <p:nvSpPr>
            <p:cNvPr id="8" name="object 4">
              <a:extLst>
                <a:ext uri="{FF2B5EF4-FFF2-40B4-BE49-F238E27FC236}">
                  <a16:creationId xmlns:a16="http://schemas.microsoft.com/office/drawing/2014/main" id="{BB74A338-00D9-4FED-85EE-93C87A261ABF}"/>
                </a:ext>
              </a:extLst>
            </p:cNvPr>
            <p:cNvSpPr/>
            <p:nvPr/>
          </p:nvSpPr>
          <p:spPr>
            <a:xfrm>
              <a:off x="1210976" y="968279"/>
              <a:ext cx="102425" cy="111315"/>
            </a:xfrm>
            <a:prstGeom prst="rect">
              <a:avLst/>
            </a:prstGeom>
            <a:blipFill>
              <a:blip r:embed="rId2" cstate="print"/>
              <a:stretch>
                <a:fillRect/>
              </a:stretch>
            </a:blipFill>
          </p:spPr>
          <p:txBody>
            <a:bodyPr wrap="square" lIns="0" tIns="0" rIns="0" bIns="0" rtlCol="0"/>
            <a:lstStyle/>
            <a:p>
              <a:endParaRPr/>
            </a:p>
          </p:txBody>
        </p:sp>
        <p:sp>
          <p:nvSpPr>
            <p:cNvPr id="9" name="object 5">
              <a:extLst>
                <a:ext uri="{FF2B5EF4-FFF2-40B4-BE49-F238E27FC236}">
                  <a16:creationId xmlns:a16="http://schemas.microsoft.com/office/drawing/2014/main" id="{1D56929E-FE48-4306-8A77-3952666A9342}"/>
                </a:ext>
              </a:extLst>
            </p:cNvPr>
            <p:cNvSpPr/>
            <p:nvPr/>
          </p:nvSpPr>
          <p:spPr>
            <a:xfrm>
              <a:off x="1690909" y="648747"/>
              <a:ext cx="102425" cy="111315"/>
            </a:xfrm>
            <a:prstGeom prst="rect">
              <a:avLst/>
            </a:prstGeom>
            <a:blipFill>
              <a:blip r:embed="rId3" cstate="print"/>
              <a:stretch>
                <a:fillRect/>
              </a:stretch>
            </a:blipFill>
          </p:spPr>
          <p:txBody>
            <a:bodyPr wrap="square" lIns="0" tIns="0" rIns="0" bIns="0" rtlCol="0"/>
            <a:lstStyle/>
            <a:p>
              <a:endParaRPr/>
            </a:p>
          </p:txBody>
        </p:sp>
        <p:sp>
          <p:nvSpPr>
            <p:cNvPr id="10" name="object 6">
              <a:extLst>
                <a:ext uri="{FF2B5EF4-FFF2-40B4-BE49-F238E27FC236}">
                  <a16:creationId xmlns:a16="http://schemas.microsoft.com/office/drawing/2014/main" id="{D4B329E4-57D8-42FF-AB49-39D81B7A5232}"/>
                </a:ext>
              </a:extLst>
            </p:cNvPr>
            <p:cNvSpPr/>
            <p:nvPr/>
          </p:nvSpPr>
          <p:spPr>
            <a:xfrm>
              <a:off x="1294765" y="741299"/>
              <a:ext cx="415290" cy="245745"/>
            </a:xfrm>
            <a:custGeom>
              <a:avLst/>
              <a:gdLst/>
              <a:ahLst/>
              <a:cxnLst/>
              <a:rect l="l" t="t" r="r" b="b"/>
              <a:pathLst>
                <a:path w="415289" h="245744">
                  <a:moveTo>
                    <a:pt x="414781" y="0"/>
                  </a:moveTo>
                  <a:lnTo>
                    <a:pt x="0" y="245745"/>
                  </a:lnTo>
                </a:path>
              </a:pathLst>
            </a:custGeom>
            <a:ln w="4762">
              <a:solidFill>
                <a:srgbClr val="000000"/>
              </a:solidFill>
            </a:ln>
          </p:spPr>
          <p:txBody>
            <a:bodyPr wrap="square" lIns="0" tIns="0" rIns="0" bIns="0" rtlCol="0"/>
            <a:lstStyle/>
            <a:p>
              <a:endParaRPr/>
            </a:p>
          </p:txBody>
        </p:sp>
        <p:sp>
          <p:nvSpPr>
            <p:cNvPr id="11" name="object 7">
              <a:extLst>
                <a:ext uri="{FF2B5EF4-FFF2-40B4-BE49-F238E27FC236}">
                  <a16:creationId xmlns:a16="http://schemas.microsoft.com/office/drawing/2014/main" id="{59A99FE8-AFF4-4259-8040-714530AEBE9B}"/>
                </a:ext>
              </a:extLst>
            </p:cNvPr>
            <p:cNvSpPr/>
            <p:nvPr/>
          </p:nvSpPr>
          <p:spPr>
            <a:xfrm>
              <a:off x="731043" y="648747"/>
              <a:ext cx="102425" cy="111315"/>
            </a:xfrm>
            <a:prstGeom prst="rect">
              <a:avLst/>
            </a:prstGeom>
            <a:blipFill>
              <a:blip r:embed="rId4" cstate="print"/>
              <a:stretch>
                <a:fillRect/>
              </a:stretch>
            </a:blipFill>
          </p:spPr>
          <p:txBody>
            <a:bodyPr wrap="square" lIns="0" tIns="0" rIns="0" bIns="0" rtlCol="0"/>
            <a:lstStyle/>
            <a:p>
              <a:endParaRPr/>
            </a:p>
          </p:txBody>
        </p:sp>
        <p:sp>
          <p:nvSpPr>
            <p:cNvPr id="12" name="object 8">
              <a:extLst>
                <a:ext uri="{FF2B5EF4-FFF2-40B4-BE49-F238E27FC236}">
                  <a16:creationId xmlns:a16="http://schemas.microsoft.com/office/drawing/2014/main" id="{DBECCC71-3F49-427E-BC77-C4E575613C8F}"/>
                </a:ext>
              </a:extLst>
            </p:cNvPr>
            <p:cNvSpPr/>
            <p:nvPr/>
          </p:nvSpPr>
          <p:spPr>
            <a:xfrm>
              <a:off x="814832" y="741299"/>
              <a:ext cx="415290" cy="245745"/>
            </a:xfrm>
            <a:custGeom>
              <a:avLst/>
              <a:gdLst/>
              <a:ahLst/>
              <a:cxnLst/>
              <a:rect l="l" t="t" r="r" b="b"/>
              <a:pathLst>
                <a:path w="415290" h="245744">
                  <a:moveTo>
                    <a:pt x="0" y="0"/>
                  </a:moveTo>
                  <a:lnTo>
                    <a:pt x="414782" y="245745"/>
                  </a:lnTo>
                </a:path>
              </a:pathLst>
            </a:custGeom>
            <a:ln w="4762">
              <a:solidFill>
                <a:srgbClr val="000000"/>
              </a:solidFill>
            </a:ln>
          </p:spPr>
          <p:txBody>
            <a:bodyPr wrap="square" lIns="0" tIns="0" rIns="0" bIns="0" rtlCol="0"/>
            <a:lstStyle/>
            <a:p>
              <a:endParaRPr/>
            </a:p>
          </p:txBody>
        </p:sp>
        <p:sp>
          <p:nvSpPr>
            <p:cNvPr id="13" name="object 9">
              <a:extLst>
                <a:ext uri="{FF2B5EF4-FFF2-40B4-BE49-F238E27FC236}">
                  <a16:creationId xmlns:a16="http://schemas.microsoft.com/office/drawing/2014/main" id="{AFF8B9D1-63A3-41E6-844E-53876B98B758}"/>
                </a:ext>
              </a:extLst>
            </p:cNvPr>
            <p:cNvSpPr/>
            <p:nvPr/>
          </p:nvSpPr>
          <p:spPr>
            <a:xfrm>
              <a:off x="731043" y="1287811"/>
              <a:ext cx="102425" cy="111315"/>
            </a:xfrm>
            <a:prstGeom prst="rect">
              <a:avLst/>
            </a:prstGeom>
            <a:blipFill>
              <a:blip r:embed="rId2" cstate="print"/>
              <a:stretch>
                <a:fillRect/>
              </a:stretch>
            </a:blipFill>
          </p:spPr>
          <p:txBody>
            <a:bodyPr wrap="square" lIns="0" tIns="0" rIns="0" bIns="0" rtlCol="0"/>
            <a:lstStyle/>
            <a:p>
              <a:endParaRPr/>
            </a:p>
          </p:txBody>
        </p:sp>
        <p:sp>
          <p:nvSpPr>
            <p:cNvPr id="14" name="object 10">
              <a:extLst>
                <a:ext uri="{FF2B5EF4-FFF2-40B4-BE49-F238E27FC236}">
                  <a16:creationId xmlns:a16="http://schemas.microsoft.com/office/drawing/2014/main" id="{D5884BDC-3E56-44FD-BB5D-BB97CE873EF2}"/>
                </a:ext>
              </a:extLst>
            </p:cNvPr>
            <p:cNvSpPr/>
            <p:nvPr/>
          </p:nvSpPr>
          <p:spPr>
            <a:xfrm>
              <a:off x="814832" y="1060831"/>
              <a:ext cx="415290" cy="245745"/>
            </a:xfrm>
            <a:custGeom>
              <a:avLst/>
              <a:gdLst/>
              <a:ahLst/>
              <a:cxnLst/>
              <a:rect l="l" t="t" r="r" b="b"/>
              <a:pathLst>
                <a:path w="415290" h="245744">
                  <a:moveTo>
                    <a:pt x="414782" y="0"/>
                  </a:moveTo>
                  <a:lnTo>
                    <a:pt x="0" y="245745"/>
                  </a:lnTo>
                </a:path>
              </a:pathLst>
            </a:custGeom>
            <a:ln w="4762">
              <a:solidFill>
                <a:srgbClr val="000000"/>
              </a:solidFill>
            </a:ln>
          </p:spPr>
          <p:txBody>
            <a:bodyPr wrap="square" lIns="0" tIns="0" rIns="0" bIns="0" rtlCol="0"/>
            <a:lstStyle/>
            <a:p>
              <a:endParaRPr/>
            </a:p>
          </p:txBody>
        </p:sp>
        <p:sp>
          <p:nvSpPr>
            <p:cNvPr id="15" name="object 11">
              <a:extLst>
                <a:ext uri="{FF2B5EF4-FFF2-40B4-BE49-F238E27FC236}">
                  <a16:creationId xmlns:a16="http://schemas.microsoft.com/office/drawing/2014/main" id="{59785CF0-30DC-49B8-B7CB-2126603B599D}"/>
                </a:ext>
              </a:extLst>
            </p:cNvPr>
            <p:cNvSpPr/>
            <p:nvPr/>
          </p:nvSpPr>
          <p:spPr>
            <a:xfrm>
              <a:off x="1690909" y="1287811"/>
              <a:ext cx="102425" cy="111315"/>
            </a:xfrm>
            <a:prstGeom prst="rect">
              <a:avLst/>
            </a:prstGeom>
            <a:blipFill>
              <a:blip r:embed="rId5" cstate="print"/>
              <a:stretch>
                <a:fillRect/>
              </a:stretch>
            </a:blipFill>
          </p:spPr>
          <p:txBody>
            <a:bodyPr wrap="square" lIns="0" tIns="0" rIns="0" bIns="0" rtlCol="0"/>
            <a:lstStyle/>
            <a:p>
              <a:endParaRPr/>
            </a:p>
          </p:txBody>
        </p:sp>
        <p:sp>
          <p:nvSpPr>
            <p:cNvPr id="16" name="object 12">
              <a:extLst>
                <a:ext uri="{FF2B5EF4-FFF2-40B4-BE49-F238E27FC236}">
                  <a16:creationId xmlns:a16="http://schemas.microsoft.com/office/drawing/2014/main" id="{62B615AF-15C1-4C05-AD2D-0601CBCA37F8}"/>
                </a:ext>
              </a:extLst>
            </p:cNvPr>
            <p:cNvSpPr/>
            <p:nvPr/>
          </p:nvSpPr>
          <p:spPr>
            <a:xfrm>
              <a:off x="1294765" y="1060831"/>
              <a:ext cx="415290" cy="245745"/>
            </a:xfrm>
            <a:custGeom>
              <a:avLst/>
              <a:gdLst/>
              <a:ahLst/>
              <a:cxnLst/>
              <a:rect l="l" t="t" r="r" b="b"/>
              <a:pathLst>
                <a:path w="415289" h="245744">
                  <a:moveTo>
                    <a:pt x="0" y="0"/>
                  </a:moveTo>
                  <a:lnTo>
                    <a:pt x="414781" y="245745"/>
                  </a:lnTo>
                </a:path>
              </a:pathLst>
            </a:custGeom>
            <a:ln w="4762">
              <a:solidFill>
                <a:srgbClr val="000000"/>
              </a:solidFill>
            </a:ln>
          </p:spPr>
          <p:txBody>
            <a:bodyPr wrap="square" lIns="0" tIns="0" rIns="0" bIns="0" rtlCol="0"/>
            <a:lstStyle/>
            <a:p>
              <a:endParaRPr/>
            </a:p>
          </p:txBody>
        </p:sp>
      </p:grpSp>
      <p:grpSp>
        <p:nvGrpSpPr>
          <p:cNvPr id="17" name="object 13">
            <a:extLst>
              <a:ext uri="{FF2B5EF4-FFF2-40B4-BE49-F238E27FC236}">
                <a16:creationId xmlns:a16="http://schemas.microsoft.com/office/drawing/2014/main" id="{0EF35F90-2A2D-439B-BB92-536A89C147BB}"/>
              </a:ext>
            </a:extLst>
          </p:cNvPr>
          <p:cNvGrpSpPr/>
          <p:nvPr/>
        </p:nvGrpSpPr>
        <p:grpSpPr>
          <a:xfrm>
            <a:off x="5598423" y="1543715"/>
            <a:ext cx="1829168" cy="1840751"/>
            <a:chOff x="2292889" y="648747"/>
            <a:chExt cx="1062355" cy="963930"/>
          </a:xfrm>
        </p:grpSpPr>
        <p:sp>
          <p:nvSpPr>
            <p:cNvPr id="18" name="object 14">
              <a:extLst>
                <a:ext uri="{FF2B5EF4-FFF2-40B4-BE49-F238E27FC236}">
                  <a16:creationId xmlns:a16="http://schemas.microsoft.com/office/drawing/2014/main" id="{1EA57B9D-E900-4CE8-B19F-6C7AD79267AA}"/>
                </a:ext>
              </a:extLst>
            </p:cNvPr>
            <p:cNvSpPr/>
            <p:nvPr/>
          </p:nvSpPr>
          <p:spPr>
            <a:xfrm>
              <a:off x="2772822" y="648747"/>
              <a:ext cx="102425" cy="111315"/>
            </a:xfrm>
            <a:prstGeom prst="rect">
              <a:avLst/>
            </a:prstGeom>
            <a:blipFill>
              <a:blip r:embed="rId6" cstate="print"/>
              <a:stretch>
                <a:fillRect/>
              </a:stretch>
            </a:blipFill>
          </p:spPr>
          <p:txBody>
            <a:bodyPr wrap="square" lIns="0" tIns="0" rIns="0" bIns="0" rtlCol="0"/>
            <a:lstStyle/>
            <a:p>
              <a:endParaRPr/>
            </a:p>
          </p:txBody>
        </p:sp>
        <p:sp>
          <p:nvSpPr>
            <p:cNvPr id="19" name="object 15">
              <a:extLst>
                <a:ext uri="{FF2B5EF4-FFF2-40B4-BE49-F238E27FC236}">
                  <a16:creationId xmlns:a16="http://schemas.microsoft.com/office/drawing/2014/main" id="{0516D327-980F-4628-840C-32792B0BA156}"/>
                </a:ext>
              </a:extLst>
            </p:cNvPr>
            <p:cNvSpPr/>
            <p:nvPr/>
          </p:nvSpPr>
          <p:spPr>
            <a:xfrm>
              <a:off x="2292889" y="861853"/>
              <a:ext cx="102425" cy="111188"/>
            </a:xfrm>
            <a:prstGeom prst="rect">
              <a:avLst/>
            </a:prstGeom>
            <a:blipFill>
              <a:blip r:embed="rId7" cstate="print"/>
              <a:stretch>
                <a:fillRect/>
              </a:stretch>
            </a:blipFill>
          </p:spPr>
          <p:txBody>
            <a:bodyPr wrap="square" lIns="0" tIns="0" rIns="0" bIns="0" rtlCol="0"/>
            <a:lstStyle/>
            <a:p>
              <a:endParaRPr/>
            </a:p>
          </p:txBody>
        </p:sp>
        <p:sp>
          <p:nvSpPr>
            <p:cNvPr id="20" name="object 16">
              <a:extLst>
                <a:ext uri="{FF2B5EF4-FFF2-40B4-BE49-F238E27FC236}">
                  <a16:creationId xmlns:a16="http://schemas.microsoft.com/office/drawing/2014/main" id="{E9474604-0EA9-495E-AA5A-245A7BB194B0}"/>
                </a:ext>
              </a:extLst>
            </p:cNvPr>
            <p:cNvSpPr/>
            <p:nvPr/>
          </p:nvSpPr>
          <p:spPr>
            <a:xfrm>
              <a:off x="2376678" y="708533"/>
              <a:ext cx="398780" cy="172085"/>
            </a:xfrm>
            <a:custGeom>
              <a:avLst/>
              <a:gdLst/>
              <a:ahLst/>
              <a:cxnLst/>
              <a:rect l="l" t="t" r="r" b="b"/>
              <a:pathLst>
                <a:path w="398780" h="172084">
                  <a:moveTo>
                    <a:pt x="0" y="172085"/>
                  </a:moveTo>
                  <a:lnTo>
                    <a:pt x="398525" y="0"/>
                  </a:lnTo>
                </a:path>
              </a:pathLst>
            </a:custGeom>
            <a:ln w="4762">
              <a:solidFill>
                <a:srgbClr val="000000"/>
              </a:solidFill>
            </a:ln>
          </p:spPr>
          <p:txBody>
            <a:bodyPr wrap="square" lIns="0" tIns="0" rIns="0" bIns="0" rtlCol="0"/>
            <a:lstStyle/>
            <a:p>
              <a:endParaRPr/>
            </a:p>
          </p:txBody>
        </p:sp>
        <p:sp>
          <p:nvSpPr>
            <p:cNvPr id="21" name="object 17">
              <a:extLst>
                <a:ext uri="{FF2B5EF4-FFF2-40B4-BE49-F238E27FC236}">
                  <a16:creationId xmlns:a16="http://schemas.microsoft.com/office/drawing/2014/main" id="{27C03EED-C2A8-45F0-A588-E35E40FF2BA4}"/>
                </a:ext>
              </a:extLst>
            </p:cNvPr>
            <p:cNvSpPr/>
            <p:nvPr/>
          </p:nvSpPr>
          <p:spPr>
            <a:xfrm>
              <a:off x="3252755" y="861853"/>
              <a:ext cx="102425" cy="111188"/>
            </a:xfrm>
            <a:prstGeom prst="rect">
              <a:avLst/>
            </a:prstGeom>
            <a:blipFill>
              <a:blip r:embed="rId8" cstate="print"/>
              <a:stretch>
                <a:fillRect/>
              </a:stretch>
            </a:blipFill>
          </p:spPr>
          <p:txBody>
            <a:bodyPr wrap="square" lIns="0" tIns="0" rIns="0" bIns="0" rtlCol="0"/>
            <a:lstStyle/>
            <a:p>
              <a:endParaRPr/>
            </a:p>
          </p:txBody>
        </p:sp>
        <p:sp>
          <p:nvSpPr>
            <p:cNvPr id="22" name="object 18">
              <a:extLst>
                <a:ext uri="{FF2B5EF4-FFF2-40B4-BE49-F238E27FC236}">
                  <a16:creationId xmlns:a16="http://schemas.microsoft.com/office/drawing/2014/main" id="{D9CAC88E-DA72-4472-ACCB-D23881BF7633}"/>
                </a:ext>
              </a:extLst>
            </p:cNvPr>
            <p:cNvSpPr/>
            <p:nvPr/>
          </p:nvSpPr>
          <p:spPr>
            <a:xfrm>
              <a:off x="2872867" y="708533"/>
              <a:ext cx="398780" cy="172085"/>
            </a:xfrm>
            <a:custGeom>
              <a:avLst/>
              <a:gdLst/>
              <a:ahLst/>
              <a:cxnLst/>
              <a:rect l="l" t="t" r="r" b="b"/>
              <a:pathLst>
                <a:path w="398779" h="172084">
                  <a:moveTo>
                    <a:pt x="0" y="0"/>
                  </a:moveTo>
                  <a:lnTo>
                    <a:pt x="398525" y="172085"/>
                  </a:lnTo>
                </a:path>
              </a:pathLst>
            </a:custGeom>
            <a:ln w="4762">
              <a:solidFill>
                <a:srgbClr val="000000"/>
              </a:solidFill>
            </a:ln>
          </p:spPr>
          <p:txBody>
            <a:bodyPr wrap="square" lIns="0" tIns="0" rIns="0" bIns="0" rtlCol="0"/>
            <a:lstStyle/>
            <a:p>
              <a:endParaRPr/>
            </a:p>
          </p:txBody>
        </p:sp>
        <p:sp>
          <p:nvSpPr>
            <p:cNvPr id="23" name="object 19">
              <a:extLst>
                <a:ext uri="{FF2B5EF4-FFF2-40B4-BE49-F238E27FC236}">
                  <a16:creationId xmlns:a16="http://schemas.microsoft.com/office/drawing/2014/main" id="{03B068E7-F3D1-49E6-BFBE-F8C02840BA80}"/>
                </a:ext>
              </a:extLst>
            </p:cNvPr>
            <p:cNvSpPr/>
            <p:nvPr/>
          </p:nvSpPr>
          <p:spPr>
            <a:xfrm>
              <a:off x="2292889" y="1287811"/>
              <a:ext cx="102425" cy="111315"/>
            </a:xfrm>
            <a:prstGeom prst="rect">
              <a:avLst/>
            </a:prstGeom>
            <a:blipFill>
              <a:blip r:embed="rId2" cstate="print"/>
              <a:stretch>
                <a:fillRect/>
              </a:stretch>
            </a:blipFill>
          </p:spPr>
          <p:txBody>
            <a:bodyPr wrap="square" lIns="0" tIns="0" rIns="0" bIns="0" rtlCol="0"/>
            <a:lstStyle/>
            <a:p>
              <a:endParaRPr/>
            </a:p>
          </p:txBody>
        </p:sp>
        <p:sp>
          <p:nvSpPr>
            <p:cNvPr id="24" name="object 20">
              <a:extLst>
                <a:ext uri="{FF2B5EF4-FFF2-40B4-BE49-F238E27FC236}">
                  <a16:creationId xmlns:a16="http://schemas.microsoft.com/office/drawing/2014/main" id="{F9F511CC-153C-4F43-8299-D562A82168C1}"/>
                </a:ext>
              </a:extLst>
            </p:cNvPr>
            <p:cNvSpPr/>
            <p:nvPr/>
          </p:nvSpPr>
          <p:spPr>
            <a:xfrm>
              <a:off x="2344039" y="970661"/>
              <a:ext cx="0" cy="320040"/>
            </a:xfrm>
            <a:custGeom>
              <a:avLst/>
              <a:gdLst/>
              <a:ahLst/>
              <a:cxnLst/>
              <a:rect l="l" t="t" r="r" b="b"/>
              <a:pathLst>
                <a:path h="320040">
                  <a:moveTo>
                    <a:pt x="0" y="0"/>
                  </a:moveTo>
                  <a:lnTo>
                    <a:pt x="0" y="319532"/>
                  </a:lnTo>
                </a:path>
              </a:pathLst>
            </a:custGeom>
            <a:ln w="4762">
              <a:solidFill>
                <a:srgbClr val="000000"/>
              </a:solidFill>
            </a:ln>
          </p:spPr>
          <p:txBody>
            <a:bodyPr wrap="square" lIns="0" tIns="0" rIns="0" bIns="0" rtlCol="0"/>
            <a:lstStyle/>
            <a:p>
              <a:endParaRPr/>
            </a:p>
          </p:txBody>
        </p:sp>
        <p:sp>
          <p:nvSpPr>
            <p:cNvPr id="25" name="object 21">
              <a:extLst>
                <a:ext uri="{FF2B5EF4-FFF2-40B4-BE49-F238E27FC236}">
                  <a16:creationId xmlns:a16="http://schemas.microsoft.com/office/drawing/2014/main" id="{3A5BAACB-2E53-4156-8B95-6B0B40700DE7}"/>
                </a:ext>
              </a:extLst>
            </p:cNvPr>
            <p:cNvSpPr/>
            <p:nvPr/>
          </p:nvSpPr>
          <p:spPr>
            <a:xfrm>
              <a:off x="3252755" y="1287811"/>
              <a:ext cx="102425" cy="111315"/>
            </a:xfrm>
            <a:prstGeom prst="rect">
              <a:avLst/>
            </a:prstGeom>
            <a:blipFill>
              <a:blip r:embed="rId5" cstate="print"/>
              <a:stretch>
                <a:fillRect/>
              </a:stretch>
            </a:blipFill>
          </p:spPr>
          <p:txBody>
            <a:bodyPr wrap="square" lIns="0" tIns="0" rIns="0" bIns="0" rtlCol="0"/>
            <a:lstStyle/>
            <a:p>
              <a:endParaRPr/>
            </a:p>
          </p:txBody>
        </p:sp>
        <p:sp>
          <p:nvSpPr>
            <p:cNvPr id="26" name="object 22">
              <a:extLst>
                <a:ext uri="{FF2B5EF4-FFF2-40B4-BE49-F238E27FC236}">
                  <a16:creationId xmlns:a16="http://schemas.microsoft.com/office/drawing/2014/main" id="{C5E5F92E-96FF-4A62-8CFB-F611C5F88841}"/>
                </a:ext>
              </a:extLst>
            </p:cNvPr>
            <p:cNvSpPr/>
            <p:nvPr/>
          </p:nvSpPr>
          <p:spPr>
            <a:xfrm>
              <a:off x="3304032" y="970661"/>
              <a:ext cx="0" cy="320040"/>
            </a:xfrm>
            <a:custGeom>
              <a:avLst/>
              <a:gdLst/>
              <a:ahLst/>
              <a:cxnLst/>
              <a:rect l="l" t="t" r="r" b="b"/>
              <a:pathLst>
                <a:path h="320040">
                  <a:moveTo>
                    <a:pt x="0" y="0"/>
                  </a:moveTo>
                  <a:lnTo>
                    <a:pt x="0" y="319532"/>
                  </a:lnTo>
                </a:path>
              </a:pathLst>
            </a:custGeom>
            <a:ln w="4762">
              <a:solidFill>
                <a:srgbClr val="000000"/>
              </a:solidFill>
            </a:ln>
          </p:spPr>
          <p:txBody>
            <a:bodyPr wrap="square" lIns="0" tIns="0" rIns="0" bIns="0" rtlCol="0"/>
            <a:lstStyle/>
            <a:p>
              <a:endParaRPr/>
            </a:p>
          </p:txBody>
        </p:sp>
        <p:sp>
          <p:nvSpPr>
            <p:cNvPr id="27" name="object 23">
              <a:extLst>
                <a:ext uri="{FF2B5EF4-FFF2-40B4-BE49-F238E27FC236}">
                  <a16:creationId xmlns:a16="http://schemas.microsoft.com/office/drawing/2014/main" id="{2CADA2EB-10FF-407F-92A4-5D33AA65F573}"/>
                </a:ext>
              </a:extLst>
            </p:cNvPr>
            <p:cNvSpPr/>
            <p:nvPr/>
          </p:nvSpPr>
          <p:spPr>
            <a:xfrm>
              <a:off x="2772822" y="1500790"/>
              <a:ext cx="102425" cy="111315"/>
            </a:xfrm>
            <a:prstGeom prst="rect">
              <a:avLst/>
            </a:prstGeom>
            <a:blipFill>
              <a:blip r:embed="rId9" cstate="print"/>
              <a:stretch>
                <a:fillRect/>
              </a:stretch>
            </a:blipFill>
          </p:spPr>
          <p:txBody>
            <a:bodyPr wrap="square" lIns="0" tIns="0" rIns="0" bIns="0" rtlCol="0"/>
            <a:lstStyle/>
            <a:p>
              <a:endParaRPr/>
            </a:p>
          </p:txBody>
        </p:sp>
        <p:sp>
          <p:nvSpPr>
            <p:cNvPr id="28" name="object 24">
              <a:extLst>
                <a:ext uri="{FF2B5EF4-FFF2-40B4-BE49-F238E27FC236}">
                  <a16:creationId xmlns:a16="http://schemas.microsoft.com/office/drawing/2014/main" id="{09D88DF4-1CE0-49FF-9111-95FF697D88E0}"/>
                </a:ext>
              </a:extLst>
            </p:cNvPr>
            <p:cNvSpPr/>
            <p:nvPr/>
          </p:nvSpPr>
          <p:spPr>
            <a:xfrm>
              <a:off x="2376678" y="1380363"/>
              <a:ext cx="894715" cy="180340"/>
            </a:xfrm>
            <a:custGeom>
              <a:avLst/>
              <a:gdLst/>
              <a:ahLst/>
              <a:cxnLst/>
              <a:rect l="l" t="t" r="r" b="b"/>
              <a:pathLst>
                <a:path w="894714" h="180340">
                  <a:moveTo>
                    <a:pt x="0" y="0"/>
                  </a:moveTo>
                  <a:lnTo>
                    <a:pt x="398525" y="180213"/>
                  </a:lnTo>
                </a:path>
                <a:path w="894714" h="180340">
                  <a:moveTo>
                    <a:pt x="496188" y="180213"/>
                  </a:moveTo>
                  <a:lnTo>
                    <a:pt x="894714" y="0"/>
                  </a:lnTo>
                </a:path>
              </a:pathLst>
            </a:custGeom>
            <a:ln w="4762">
              <a:solidFill>
                <a:srgbClr val="000000"/>
              </a:solidFill>
            </a:ln>
          </p:spPr>
          <p:txBody>
            <a:bodyPr wrap="square" lIns="0" tIns="0" rIns="0" bIns="0" rtlCol="0"/>
            <a:lstStyle/>
            <a:p>
              <a:endParaRPr/>
            </a:p>
          </p:txBody>
        </p:sp>
      </p:grpSp>
      <p:grpSp>
        <p:nvGrpSpPr>
          <p:cNvPr id="29" name="object 30">
            <a:extLst>
              <a:ext uri="{FF2B5EF4-FFF2-40B4-BE49-F238E27FC236}">
                <a16:creationId xmlns:a16="http://schemas.microsoft.com/office/drawing/2014/main" id="{127AE284-0CE7-47ED-932F-2EB595221F67}"/>
              </a:ext>
            </a:extLst>
          </p:cNvPr>
          <p:cNvGrpSpPr/>
          <p:nvPr/>
        </p:nvGrpSpPr>
        <p:grpSpPr>
          <a:xfrm>
            <a:off x="630799" y="4068615"/>
            <a:ext cx="2591372" cy="1452736"/>
            <a:chOff x="731043" y="1926875"/>
            <a:chExt cx="1062355" cy="857250"/>
          </a:xfrm>
        </p:grpSpPr>
        <p:sp>
          <p:nvSpPr>
            <p:cNvPr id="30" name="object 31">
              <a:extLst>
                <a:ext uri="{FF2B5EF4-FFF2-40B4-BE49-F238E27FC236}">
                  <a16:creationId xmlns:a16="http://schemas.microsoft.com/office/drawing/2014/main" id="{4E6AB062-8AA1-46EF-83B9-6EB9EC8EB2C1}"/>
                </a:ext>
              </a:extLst>
            </p:cNvPr>
            <p:cNvSpPr/>
            <p:nvPr/>
          </p:nvSpPr>
          <p:spPr>
            <a:xfrm>
              <a:off x="731043" y="2246407"/>
              <a:ext cx="102425" cy="111188"/>
            </a:xfrm>
            <a:prstGeom prst="rect">
              <a:avLst/>
            </a:prstGeom>
            <a:blipFill>
              <a:blip r:embed="rId10" cstate="print"/>
              <a:stretch>
                <a:fillRect/>
              </a:stretch>
            </a:blipFill>
          </p:spPr>
          <p:txBody>
            <a:bodyPr wrap="square" lIns="0" tIns="0" rIns="0" bIns="0" rtlCol="0"/>
            <a:lstStyle/>
            <a:p>
              <a:endParaRPr/>
            </a:p>
          </p:txBody>
        </p:sp>
        <p:sp>
          <p:nvSpPr>
            <p:cNvPr id="31" name="object 32">
              <a:extLst>
                <a:ext uri="{FF2B5EF4-FFF2-40B4-BE49-F238E27FC236}">
                  <a16:creationId xmlns:a16="http://schemas.microsoft.com/office/drawing/2014/main" id="{E162DD6B-C05B-4228-B53D-9DCFF8784A94}"/>
                </a:ext>
              </a:extLst>
            </p:cNvPr>
            <p:cNvSpPr/>
            <p:nvPr/>
          </p:nvSpPr>
          <p:spPr>
            <a:xfrm>
              <a:off x="1210976" y="1926875"/>
              <a:ext cx="102425" cy="111315"/>
            </a:xfrm>
            <a:prstGeom prst="rect">
              <a:avLst/>
            </a:prstGeom>
            <a:blipFill>
              <a:blip r:embed="rId2" cstate="print"/>
              <a:stretch>
                <a:fillRect/>
              </a:stretch>
            </a:blipFill>
          </p:spPr>
          <p:txBody>
            <a:bodyPr wrap="square" lIns="0" tIns="0" rIns="0" bIns="0" rtlCol="0"/>
            <a:lstStyle/>
            <a:p>
              <a:endParaRPr/>
            </a:p>
          </p:txBody>
        </p:sp>
        <p:sp>
          <p:nvSpPr>
            <p:cNvPr id="32" name="object 33">
              <a:extLst>
                <a:ext uri="{FF2B5EF4-FFF2-40B4-BE49-F238E27FC236}">
                  <a16:creationId xmlns:a16="http://schemas.microsoft.com/office/drawing/2014/main" id="{367AB4EE-8442-4C51-A93D-B881C85B7DAC}"/>
                </a:ext>
              </a:extLst>
            </p:cNvPr>
            <p:cNvSpPr/>
            <p:nvPr/>
          </p:nvSpPr>
          <p:spPr>
            <a:xfrm>
              <a:off x="814832" y="1986534"/>
              <a:ext cx="398780" cy="278765"/>
            </a:xfrm>
            <a:custGeom>
              <a:avLst/>
              <a:gdLst/>
              <a:ahLst/>
              <a:cxnLst/>
              <a:rect l="l" t="t" r="r" b="b"/>
              <a:pathLst>
                <a:path w="398780" h="278764">
                  <a:moveTo>
                    <a:pt x="0" y="278638"/>
                  </a:moveTo>
                  <a:lnTo>
                    <a:pt x="398526" y="0"/>
                  </a:lnTo>
                </a:path>
              </a:pathLst>
            </a:custGeom>
            <a:ln w="4762">
              <a:solidFill>
                <a:srgbClr val="000000"/>
              </a:solidFill>
            </a:ln>
          </p:spPr>
          <p:txBody>
            <a:bodyPr wrap="square" lIns="0" tIns="0" rIns="0" bIns="0" rtlCol="0"/>
            <a:lstStyle/>
            <a:p>
              <a:endParaRPr/>
            </a:p>
          </p:txBody>
        </p:sp>
        <p:sp>
          <p:nvSpPr>
            <p:cNvPr id="33" name="object 34">
              <a:extLst>
                <a:ext uri="{FF2B5EF4-FFF2-40B4-BE49-F238E27FC236}">
                  <a16:creationId xmlns:a16="http://schemas.microsoft.com/office/drawing/2014/main" id="{EC79ECE4-2BC8-457D-95A1-3D954A17ED26}"/>
                </a:ext>
              </a:extLst>
            </p:cNvPr>
            <p:cNvSpPr/>
            <p:nvPr/>
          </p:nvSpPr>
          <p:spPr>
            <a:xfrm>
              <a:off x="1690909" y="2246407"/>
              <a:ext cx="102425" cy="111188"/>
            </a:xfrm>
            <a:prstGeom prst="rect">
              <a:avLst/>
            </a:prstGeom>
            <a:blipFill>
              <a:blip r:embed="rId11" cstate="print"/>
              <a:stretch>
                <a:fillRect/>
              </a:stretch>
            </a:blipFill>
          </p:spPr>
          <p:txBody>
            <a:bodyPr wrap="square" lIns="0" tIns="0" rIns="0" bIns="0" rtlCol="0"/>
            <a:lstStyle/>
            <a:p>
              <a:endParaRPr/>
            </a:p>
          </p:txBody>
        </p:sp>
        <p:sp>
          <p:nvSpPr>
            <p:cNvPr id="34" name="object 35">
              <a:extLst>
                <a:ext uri="{FF2B5EF4-FFF2-40B4-BE49-F238E27FC236}">
                  <a16:creationId xmlns:a16="http://schemas.microsoft.com/office/drawing/2014/main" id="{57453BDA-B5E4-4ACF-9A57-F0463B857A10}"/>
                </a:ext>
              </a:extLst>
            </p:cNvPr>
            <p:cNvSpPr/>
            <p:nvPr/>
          </p:nvSpPr>
          <p:spPr>
            <a:xfrm>
              <a:off x="1311021" y="1970151"/>
              <a:ext cx="398780" cy="278765"/>
            </a:xfrm>
            <a:custGeom>
              <a:avLst/>
              <a:gdLst/>
              <a:ahLst/>
              <a:cxnLst/>
              <a:rect l="l" t="t" r="r" b="b"/>
              <a:pathLst>
                <a:path w="398780" h="278764">
                  <a:moveTo>
                    <a:pt x="0" y="0"/>
                  </a:moveTo>
                  <a:lnTo>
                    <a:pt x="398525" y="278638"/>
                  </a:lnTo>
                </a:path>
              </a:pathLst>
            </a:custGeom>
            <a:ln w="4762">
              <a:solidFill>
                <a:srgbClr val="000000"/>
              </a:solidFill>
            </a:ln>
          </p:spPr>
          <p:txBody>
            <a:bodyPr wrap="square" lIns="0" tIns="0" rIns="0" bIns="0" rtlCol="0"/>
            <a:lstStyle/>
            <a:p>
              <a:endParaRPr/>
            </a:p>
          </p:txBody>
        </p:sp>
        <p:sp>
          <p:nvSpPr>
            <p:cNvPr id="35" name="object 36">
              <a:extLst>
                <a:ext uri="{FF2B5EF4-FFF2-40B4-BE49-F238E27FC236}">
                  <a16:creationId xmlns:a16="http://schemas.microsoft.com/office/drawing/2014/main" id="{A855463A-6940-413C-922D-F78E08EF26D1}"/>
                </a:ext>
              </a:extLst>
            </p:cNvPr>
            <p:cNvSpPr/>
            <p:nvPr/>
          </p:nvSpPr>
          <p:spPr>
            <a:xfrm>
              <a:off x="1690909" y="2672365"/>
              <a:ext cx="102425" cy="111315"/>
            </a:xfrm>
            <a:prstGeom prst="rect">
              <a:avLst/>
            </a:prstGeom>
            <a:blipFill>
              <a:blip r:embed="rId12" cstate="print"/>
              <a:stretch>
                <a:fillRect/>
              </a:stretch>
            </a:blipFill>
          </p:spPr>
          <p:txBody>
            <a:bodyPr wrap="square" lIns="0" tIns="0" rIns="0" bIns="0" rtlCol="0"/>
            <a:lstStyle/>
            <a:p>
              <a:endParaRPr/>
            </a:p>
          </p:txBody>
        </p:sp>
        <p:sp>
          <p:nvSpPr>
            <p:cNvPr id="36" name="object 37">
              <a:extLst>
                <a:ext uri="{FF2B5EF4-FFF2-40B4-BE49-F238E27FC236}">
                  <a16:creationId xmlns:a16="http://schemas.microsoft.com/office/drawing/2014/main" id="{86C4252D-565A-4376-910E-86743A9290CB}"/>
                </a:ext>
              </a:extLst>
            </p:cNvPr>
            <p:cNvSpPr/>
            <p:nvPr/>
          </p:nvSpPr>
          <p:spPr>
            <a:xfrm>
              <a:off x="1742186" y="2355215"/>
              <a:ext cx="0" cy="320040"/>
            </a:xfrm>
            <a:custGeom>
              <a:avLst/>
              <a:gdLst/>
              <a:ahLst/>
              <a:cxnLst/>
              <a:rect l="l" t="t" r="r" b="b"/>
              <a:pathLst>
                <a:path h="320039">
                  <a:moveTo>
                    <a:pt x="0" y="0"/>
                  </a:moveTo>
                  <a:lnTo>
                    <a:pt x="0" y="319531"/>
                  </a:lnTo>
                </a:path>
              </a:pathLst>
            </a:custGeom>
            <a:ln w="4762">
              <a:solidFill>
                <a:srgbClr val="000000"/>
              </a:solidFill>
            </a:ln>
          </p:spPr>
          <p:txBody>
            <a:bodyPr wrap="square" lIns="0" tIns="0" rIns="0" bIns="0" rtlCol="0"/>
            <a:lstStyle/>
            <a:p>
              <a:endParaRPr/>
            </a:p>
          </p:txBody>
        </p:sp>
        <p:sp>
          <p:nvSpPr>
            <p:cNvPr id="37" name="object 38">
              <a:extLst>
                <a:ext uri="{FF2B5EF4-FFF2-40B4-BE49-F238E27FC236}">
                  <a16:creationId xmlns:a16="http://schemas.microsoft.com/office/drawing/2014/main" id="{F9174C20-D1CE-4189-AAD5-F20ECCDA6327}"/>
                </a:ext>
              </a:extLst>
            </p:cNvPr>
            <p:cNvSpPr/>
            <p:nvPr/>
          </p:nvSpPr>
          <p:spPr>
            <a:xfrm>
              <a:off x="731043" y="2672365"/>
              <a:ext cx="102425" cy="111315"/>
            </a:xfrm>
            <a:prstGeom prst="rect">
              <a:avLst/>
            </a:prstGeom>
            <a:blipFill>
              <a:blip r:embed="rId13" cstate="print"/>
              <a:stretch>
                <a:fillRect/>
              </a:stretch>
            </a:blipFill>
          </p:spPr>
          <p:txBody>
            <a:bodyPr wrap="square" lIns="0" tIns="0" rIns="0" bIns="0" rtlCol="0"/>
            <a:lstStyle/>
            <a:p>
              <a:endParaRPr/>
            </a:p>
          </p:txBody>
        </p:sp>
        <p:sp>
          <p:nvSpPr>
            <p:cNvPr id="38" name="object 39">
              <a:extLst>
                <a:ext uri="{FF2B5EF4-FFF2-40B4-BE49-F238E27FC236}">
                  <a16:creationId xmlns:a16="http://schemas.microsoft.com/office/drawing/2014/main" id="{C82C48A2-F0E7-441E-A978-1B60D8DAAA16}"/>
                </a:ext>
              </a:extLst>
            </p:cNvPr>
            <p:cNvSpPr/>
            <p:nvPr/>
          </p:nvSpPr>
          <p:spPr>
            <a:xfrm>
              <a:off x="782193" y="2035810"/>
              <a:ext cx="927735" cy="696595"/>
            </a:xfrm>
            <a:custGeom>
              <a:avLst/>
              <a:gdLst/>
              <a:ahLst/>
              <a:cxnLst/>
              <a:rect l="l" t="t" r="r" b="b"/>
              <a:pathLst>
                <a:path w="927735" h="696594">
                  <a:moveTo>
                    <a:pt x="0" y="319405"/>
                  </a:moveTo>
                  <a:lnTo>
                    <a:pt x="0" y="638937"/>
                  </a:lnTo>
                </a:path>
                <a:path w="927735" h="696594">
                  <a:moveTo>
                    <a:pt x="48894" y="696341"/>
                  </a:moveTo>
                  <a:lnTo>
                    <a:pt x="911098" y="696341"/>
                  </a:lnTo>
                </a:path>
                <a:path w="927735" h="696594">
                  <a:moveTo>
                    <a:pt x="48894" y="270256"/>
                  </a:moveTo>
                  <a:lnTo>
                    <a:pt x="927354" y="655320"/>
                  </a:lnTo>
                </a:path>
                <a:path w="927735" h="696594">
                  <a:moveTo>
                    <a:pt x="911098" y="270256"/>
                  </a:moveTo>
                  <a:lnTo>
                    <a:pt x="32638" y="655320"/>
                  </a:lnTo>
                </a:path>
                <a:path w="927735" h="696594">
                  <a:moveTo>
                    <a:pt x="479933" y="0"/>
                  </a:moveTo>
                  <a:lnTo>
                    <a:pt x="32638" y="655320"/>
                  </a:lnTo>
                </a:path>
                <a:path w="927735" h="696594">
                  <a:moveTo>
                    <a:pt x="479933" y="0"/>
                  </a:moveTo>
                  <a:lnTo>
                    <a:pt x="927354" y="655320"/>
                  </a:lnTo>
                </a:path>
                <a:path w="927735" h="696594">
                  <a:moveTo>
                    <a:pt x="48894" y="270256"/>
                  </a:moveTo>
                  <a:lnTo>
                    <a:pt x="911098" y="270256"/>
                  </a:lnTo>
                </a:path>
              </a:pathLst>
            </a:custGeom>
            <a:ln w="4762">
              <a:solidFill>
                <a:srgbClr val="000000"/>
              </a:solidFill>
            </a:ln>
          </p:spPr>
          <p:txBody>
            <a:bodyPr wrap="square" lIns="0" tIns="0" rIns="0" bIns="0" rtlCol="0"/>
            <a:lstStyle/>
            <a:p>
              <a:endParaRPr/>
            </a:p>
          </p:txBody>
        </p:sp>
      </p:grpSp>
      <p:grpSp>
        <p:nvGrpSpPr>
          <p:cNvPr id="39" name="object 25">
            <a:extLst>
              <a:ext uri="{FF2B5EF4-FFF2-40B4-BE49-F238E27FC236}">
                <a16:creationId xmlns:a16="http://schemas.microsoft.com/office/drawing/2014/main" id="{336D72CD-C7FB-4B84-B311-021BC46B4876}"/>
              </a:ext>
            </a:extLst>
          </p:cNvPr>
          <p:cNvGrpSpPr/>
          <p:nvPr/>
        </p:nvGrpSpPr>
        <p:grpSpPr>
          <a:xfrm>
            <a:off x="5109788" y="4467745"/>
            <a:ext cx="2465363" cy="864212"/>
            <a:chOff x="2292889" y="2246407"/>
            <a:chExt cx="1062355" cy="111760"/>
          </a:xfrm>
        </p:grpSpPr>
        <p:sp>
          <p:nvSpPr>
            <p:cNvPr id="40" name="object 26">
              <a:extLst>
                <a:ext uri="{FF2B5EF4-FFF2-40B4-BE49-F238E27FC236}">
                  <a16:creationId xmlns:a16="http://schemas.microsoft.com/office/drawing/2014/main" id="{4A8F6126-0F88-4CC3-BDB0-0564FE429965}"/>
                </a:ext>
              </a:extLst>
            </p:cNvPr>
            <p:cNvSpPr/>
            <p:nvPr/>
          </p:nvSpPr>
          <p:spPr>
            <a:xfrm>
              <a:off x="3252755" y="2246407"/>
              <a:ext cx="102425" cy="111188"/>
            </a:xfrm>
            <a:prstGeom prst="rect">
              <a:avLst/>
            </a:prstGeom>
            <a:blipFill>
              <a:blip r:embed="rId11" cstate="print"/>
              <a:stretch>
                <a:fillRect/>
              </a:stretch>
            </a:blipFill>
          </p:spPr>
          <p:txBody>
            <a:bodyPr wrap="square" lIns="0" tIns="0" rIns="0" bIns="0" rtlCol="0"/>
            <a:lstStyle/>
            <a:p>
              <a:endParaRPr/>
            </a:p>
          </p:txBody>
        </p:sp>
        <p:sp>
          <p:nvSpPr>
            <p:cNvPr id="41" name="object 27">
              <a:extLst>
                <a:ext uri="{FF2B5EF4-FFF2-40B4-BE49-F238E27FC236}">
                  <a16:creationId xmlns:a16="http://schemas.microsoft.com/office/drawing/2014/main" id="{9DDF7EDB-3489-4947-BBF7-6391BB00D98A}"/>
                </a:ext>
              </a:extLst>
            </p:cNvPr>
            <p:cNvSpPr/>
            <p:nvPr/>
          </p:nvSpPr>
          <p:spPr>
            <a:xfrm>
              <a:off x="2292889" y="2246407"/>
              <a:ext cx="102425" cy="111188"/>
            </a:xfrm>
            <a:prstGeom prst="rect">
              <a:avLst/>
            </a:prstGeom>
            <a:blipFill>
              <a:blip r:embed="rId10" cstate="print"/>
              <a:stretch>
                <a:fillRect/>
              </a:stretch>
            </a:blipFill>
          </p:spPr>
          <p:txBody>
            <a:bodyPr wrap="square" lIns="0" tIns="0" rIns="0" bIns="0" rtlCol="0"/>
            <a:lstStyle/>
            <a:p>
              <a:endParaRPr/>
            </a:p>
          </p:txBody>
        </p:sp>
        <p:sp>
          <p:nvSpPr>
            <p:cNvPr id="42" name="object 28">
              <a:extLst>
                <a:ext uri="{FF2B5EF4-FFF2-40B4-BE49-F238E27FC236}">
                  <a16:creationId xmlns:a16="http://schemas.microsoft.com/office/drawing/2014/main" id="{505CA856-FBE7-4790-BFE8-6A699FFB4436}"/>
                </a:ext>
              </a:extLst>
            </p:cNvPr>
            <p:cNvSpPr/>
            <p:nvPr/>
          </p:nvSpPr>
          <p:spPr>
            <a:xfrm>
              <a:off x="2772822" y="2246407"/>
              <a:ext cx="102425" cy="111188"/>
            </a:xfrm>
            <a:prstGeom prst="rect">
              <a:avLst/>
            </a:prstGeom>
            <a:blipFill>
              <a:blip r:embed="rId14" cstate="print"/>
              <a:stretch>
                <a:fillRect/>
              </a:stretch>
            </a:blipFill>
          </p:spPr>
          <p:txBody>
            <a:bodyPr wrap="square" lIns="0" tIns="0" rIns="0" bIns="0" rtlCol="0"/>
            <a:lstStyle/>
            <a:p>
              <a:endParaRPr/>
            </a:p>
          </p:txBody>
        </p:sp>
        <p:sp>
          <p:nvSpPr>
            <p:cNvPr id="43" name="object 29">
              <a:extLst>
                <a:ext uri="{FF2B5EF4-FFF2-40B4-BE49-F238E27FC236}">
                  <a16:creationId xmlns:a16="http://schemas.microsoft.com/office/drawing/2014/main" id="{F39B6C4F-4FB1-455B-9148-A83D48A91622}"/>
                </a:ext>
              </a:extLst>
            </p:cNvPr>
            <p:cNvSpPr/>
            <p:nvPr/>
          </p:nvSpPr>
          <p:spPr>
            <a:xfrm>
              <a:off x="2392934" y="2306066"/>
              <a:ext cx="862330" cy="0"/>
            </a:xfrm>
            <a:custGeom>
              <a:avLst/>
              <a:gdLst/>
              <a:ahLst/>
              <a:cxnLst/>
              <a:rect l="l" t="t" r="r" b="b"/>
              <a:pathLst>
                <a:path w="862329">
                  <a:moveTo>
                    <a:pt x="0" y="0"/>
                  </a:moveTo>
                  <a:lnTo>
                    <a:pt x="382270" y="0"/>
                  </a:lnTo>
                </a:path>
                <a:path w="862329">
                  <a:moveTo>
                    <a:pt x="479933" y="0"/>
                  </a:moveTo>
                  <a:lnTo>
                    <a:pt x="862203" y="0"/>
                  </a:lnTo>
                </a:path>
              </a:pathLst>
            </a:custGeom>
            <a:ln w="4762">
              <a:solidFill>
                <a:srgbClr val="000000"/>
              </a:solidFill>
            </a:ln>
          </p:spPr>
          <p:txBody>
            <a:bodyPr wrap="square" lIns="0" tIns="0" rIns="0" bIns="0" rtlCol="0"/>
            <a:lstStyle/>
            <a:p>
              <a:endParaRPr/>
            </a:p>
          </p:txBody>
        </p:sp>
      </p:grpSp>
    </p:spTree>
    <p:extLst>
      <p:ext uri="{BB962C8B-B14F-4D97-AF65-F5344CB8AC3E}">
        <p14:creationId xmlns:p14="http://schemas.microsoft.com/office/powerpoint/2010/main" val="3621690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People view the world differently. They differ  in the way they:</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Perceive and organize information</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Communicate</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Make decisions</a:t>
            </a:r>
          </a:p>
          <a:p>
            <a:pPr marL="798512" marR="0" lvl="0" indent="0" algn="l" defTabSz="914400" rtl="0" eaLnBrk="1" fontAlgn="auto" latinLnBrk="0" hangingPunct="1">
              <a:lnSpc>
                <a:spcPct val="100000"/>
              </a:lnSpc>
              <a:spcBef>
                <a:spcPct val="20000"/>
              </a:spcBef>
              <a:spcAft>
                <a:spcPts val="0"/>
              </a:spcAft>
              <a:buClr>
                <a:srgbClr val="FF0000"/>
              </a:buClr>
              <a:buSzPct val="61000"/>
              <a:buNone/>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Understanding the differences is critical to  working with others that think differently, and  leading a team successfully…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Communication</a:t>
            </a:r>
          </a:p>
        </p:txBody>
      </p:sp>
    </p:spTree>
    <p:extLst>
      <p:ext uri="{BB962C8B-B14F-4D97-AF65-F5344CB8AC3E}">
        <p14:creationId xmlns:p14="http://schemas.microsoft.com/office/powerpoint/2010/main" val="15631464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58</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Differences in team members' personal styles  are often at the root of conflicts or  misunderstandings</a:t>
            </a:r>
          </a:p>
          <a:p>
            <a:pPr marL="855663" marR="0" lvl="0" indent="-44926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Verbal and non-verbal communications are interpreted  fundamentally differently by different types of people</a:t>
            </a:r>
          </a:p>
          <a:p>
            <a:pPr marL="855663" marR="0" lvl="0" indent="-44926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the Project Leader and team members recognize this  fact, such conflicts can be more easily resolved and pose  less difficulty to the team's performance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yourself, and how you relate to others…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Why does this matter?</a:t>
            </a:r>
          </a:p>
        </p:txBody>
      </p:sp>
    </p:spTree>
    <p:extLst>
      <p:ext uri="{BB962C8B-B14F-4D97-AF65-F5344CB8AC3E}">
        <p14:creationId xmlns:p14="http://schemas.microsoft.com/office/powerpoint/2010/main" val="290961986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59</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Understanding differences is critical to leading  a team successfully.</a:t>
            </a:r>
          </a:p>
          <a:p>
            <a:pPr marL="623888" marR="0" lvl="0" indent="-217488"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tab pos="739775" algn="l"/>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Differences in team members’ personal styles are  often at the root of conflicts or  misunderstandings.</a:t>
            </a:r>
          </a:p>
          <a:p>
            <a:pPr marL="623888" marR="0" lvl="0" indent="-217488"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tab pos="739775" algn="l"/>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the Project Leader and team members recognize  this fact, such conflicts can be more easily resolved and pose less difficulty to the team’s  performance.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Why it’s useful?</a:t>
            </a:r>
          </a:p>
        </p:txBody>
      </p:sp>
    </p:spTree>
    <p:extLst>
      <p:ext uri="{BB962C8B-B14F-4D97-AF65-F5344CB8AC3E}">
        <p14:creationId xmlns:p14="http://schemas.microsoft.com/office/powerpoint/2010/main" val="301295504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60</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how you like to work</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how you team like to work</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the best ways of working together</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Give your best to people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the best from people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do you work most effectively?</a:t>
            </a:r>
          </a:p>
        </p:txBody>
      </p:sp>
    </p:spTree>
    <p:extLst>
      <p:ext uri="{BB962C8B-B14F-4D97-AF65-F5344CB8AC3E}">
        <p14:creationId xmlns:p14="http://schemas.microsoft.com/office/powerpoint/2010/main" val="22501950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61</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a number of approaches to  assessing</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personality types,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thinking and decision-making approaches,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 personal interaction styles.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These affect how a team member might  interact with others; organize and gather data;  and make decisions.</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‘type’ are you most like …</a:t>
            </a:r>
          </a:p>
        </p:txBody>
      </p:sp>
    </p:spTree>
    <p:extLst>
      <p:ext uri="{BB962C8B-B14F-4D97-AF65-F5344CB8AC3E}">
        <p14:creationId xmlns:p14="http://schemas.microsoft.com/office/powerpoint/2010/main" val="28249205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62</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7" y="1280885"/>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a number of approaches to  assessing</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personality types,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thinking and decision-making approaches,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 personal interaction styles.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These affect how a team member might  interact with others; organize and gather data;  and make decisions.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lang="en-US" sz="2400" dirty="0">
                <a:solidFill>
                  <a:prstClr val="black"/>
                </a:solidFill>
                <a:latin typeface="Arial" panose="020B0604020202020204" pitchFamily="34" charset="0"/>
                <a:cs typeface="Arial" panose="020B0604020202020204" pitchFamily="34" charset="0"/>
              </a:rPr>
              <a:t>Tests are available on Google. You could do the test and identify your personality type. </a:t>
            </a: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1258743"/>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MBTI Exercise </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Myers-Briggs Type Indicator</a:t>
            </a:r>
            <a:br>
              <a:rPr lang="en-US" altLang="en-US" sz="2800" b="1" dirty="0">
                <a:solidFill>
                  <a:srgbClr val="0070C0"/>
                </a:solidFill>
                <a:latin typeface="Arial" panose="020B0604020202020204" pitchFamily="34" charset="0"/>
                <a:cs typeface="Arial" panose="020B0604020202020204" pitchFamily="34" charset="0"/>
              </a:rPr>
            </a:br>
            <a:endParaRPr lang="en-US" altLang="en-US" sz="28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14937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63</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7" y="1280885"/>
            <a:ext cx="8735598" cy="429623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Describes how we interact with the world and  where we direct our energy.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973138" marR="0" lvl="0" indent="-34925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Extroverts focus their energy and attention on the world  outside themselves, enjoying lots of interaction and  working out problems in groups.</a:t>
            </a:r>
          </a:p>
          <a:p>
            <a:pPr marL="973138" marR="0" lvl="0" indent="-34925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973138" marR="0" lvl="0" indent="-34925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Introverts focus their energy within themselves, preferring  to spend more time alone, for instance, thinking about  problems alone before discussing them in a group.</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1258743"/>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Extrovert versus Introvert</a:t>
            </a:r>
          </a:p>
        </p:txBody>
      </p:sp>
    </p:spTree>
    <p:extLst>
      <p:ext uri="{BB962C8B-B14F-4D97-AF65-F5344CB8AC3E}">
        <p14:creationId xmlns:p14="http://schemas.microsoft.com/office/powerpoint/2010/main" val="40384909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64</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4726202" cy="512348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Extroverts need Introverts  to:</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them focused and not  deflected by external stimuli</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Explore inner depths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Provide depth and  concentration on shared tasks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value and deal  with solitude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become aware of  what's going on inside  themselves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listen to others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with long slow jobs</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1258743"/>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Extrovert / Introvert</a:t>
            </a:r>
          </a:p>
        </p:txBody>
      </p:sp>
      <p:sp>
        <p:nvSpPr>
          <p:cNvPr id="6" name="Rectangle 3">
            <a:extLst>
              <a:ext uri="{FF2B5EF4-FFF2-40B4-BE49-F238E27FC236}">
                <a16:creationId xmlns:a16="http://schemas.microsoft.com/office/drawing/2014/main" id="{B70CEBF4-E62B-4D4F-8A93-B54E4E54B8BC}"/>
              </a:ext>
            </a:extLst>
          </p:cNvPr>
          <p:cNvSpPr txBox="1">
            <a:spLocks noChangeArrowheads="1"/>
          </p:cNvSpPr>
          <p:nvPr/>
        </p:nvSpPr>
        <p:spPr>
          <a:xfrm>
            <a:off x="5208727" y="711254"/>
            <a:ext cx="3788128" cy="512348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Introverts need Extroverts  to:</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make their views  known in discussions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know and be  known</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conversations flowing</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Ensure that strangers are  welcome</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Break the ice in social  situations</a:t>
            </a:r>
          </a:p>
        </p:txBody>
      </p:sp>
    </p:spTree>
    <p:extLst>
      <p:ext uri="{BB962C8B-B14F-4D97-AF65-F5344CB8AC3E}">
        <p14:creationId xmlns:p14="http://schemas.microsoft.com/office/powerpoint/2010/main" val="111722291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65</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Describes the type of information we usually notice.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Sensors concentrate on data they gather with their senses.  They trust whatever can be measured or documented and  focus on what is real and concrete; they focus on the  present.</a:t>
            </a: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Intuitivist focus on implications and inferences. They value  imagination and trust inspirations and hunches; they are  oriented toward the future.</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Sensing versus Intuitive</a:t>
            </a:r>
          </a:p>
        </p:txBody>
      </p:sp>
    </p:spTree>
    <p:extLst>
      <p:ext uri="{BB962C8B-B14F-4D97-AF65-F5344CB8AC3E}">
        <p14:creationId xmlns:p14="http://schemas.microsoft.com/office/powerpoint/2010/main" val="10786354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66</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Prefer specific answers to specific questions.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Like to concentrate on what you are doing at the moment and  don't think ahead.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Prefer to do something, rather than think about it.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jobs that lead to a tangible result the most satisfying.</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Believe that 'if it isn't broke, don't fix it.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Would rather work with facts and figures than with theories  and ideas.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frustrated when people do not give you clear instructions.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Read magazines and reports from front to back; you don't  understand why some people prefer to dive in where they  please.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literal in your use of words and take things literally.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Subscribe to the notion that 'seeing is believing'.</a:t>
            </a: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Sensing</a:t>
            </a:r>
          </a:p>
        </p:txBody>
      </p:sp>
    </p:spTree>
    <p:extLst>
      <p:ext uri="{BB962C8B-B14F-4D97-AF65-F5344CB8AC3E}">
        <p14:creationId xmlns:p14="http://schemas.microsoft.com/office/powerpoint/2010/main" val="55177457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67</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Tend to think about several things at once, and sometimes be  accused of being absent-minded.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the future and its possibilities more intriguing than  frightening; you are usually more excited about where you're  going than where you are.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Believe that 'boring details' are redundant.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Believe that time is relative, and that you are not late until the  meeting/party has started without you.</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yourself asking 'Why?'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Tend to give general answers to most questions and get  irritated when you are pushed for specifics.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Dream about how to spend your salary than sit and check  your bank statement.</a:t>
            </a: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Intuitive</a:t>
            </a:r>
          </a:p>
        </p:txBody>
      </p:sp>
    </p:spTree>
    <p:extLst>
      <p:ext uri="{BB962C8B-B14F-4D97-AF65-F5344CB8AC3E}">
        <p14:creationId xmlns:p14="http://schemas.microsoft.com/office/powerpoint/2010/main" val="399068830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68</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4726202" cy="5123487"/>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Sensers need intuitivist to:</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Develop a vision of the future  and what might be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Tackle difficulties with ingenuity  and relish</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Interpret and anticipate change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Have enthusiasm</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Suggest new possibilities when  faced by a problem</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Live with alternatives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Remind them that the joys of the  future are worth anticipating and  working for</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Sensing / Intuitive</a:t>
            </a:r>
          </a:p>
        </p:txBody>
      </p:sp>
      <p:sp>
        <p:nvSpPr>
          <p:cNvPr id="6" name="Rectangle 3">
            <a:extLst>
              <a:ext uri="{FF2B5EF4-FFF2-40B4-BE49-F238E27FC236}">
                <a16:creationId xmlns:a16="http://schemas.microsoft.com/office/drawing/2014/main" id="{B70CEBF4-E62B-4D4F-8A93-B54E4E54B8BC}"/>
              </a:ext>
            </a:extLst>
          </p:cNvPr>
          <p:cNvSpPr txBox="1">
            <a:spLocks noChangeArrowheads="1"/>
          </p:cNvSpPr>
          <p:nvPr/>
        </p:nvSpPr>
        <p:spPr>
          <a:xfrm>
            <a:off x="5007429" y="711254"/>
            <a:ext cx="3989426" cy="5123487"/>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intuitives</a:t>
            </a: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needs sensers to:</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Bring relevant facts to their  attention</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Read the instructions, or fine  print in a contract</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Have patience and perseverance</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Apply a 'dose of realism' to  problems and dreams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Value what is on offer in the  'here and now‘</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abreast of the essential  details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records &amp; to know where  things are</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notice what needs doing NOW</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remind them that life is for  living and enjoying now</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6160422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69</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6" y="711255"/>
            <a:ext cx="8405573" cy="51234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Describes how we make decisions.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Thinkers prefer decisions that make sense logically, priding  themselves on their ability to be objective and analytical in  the decision-making process.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Feelers make decisions based on how much they care or  what they feel is right, priding themselves on their ability  to be empathetic and compassionate.</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versus Feeling</a:t>
            </a:r>
          </a:p>
        </p:txBody>
      </p:sp>
    </p:spTree>
    <p:extLst>
      <p:ext uri="{BB962C8B-B14F-4D97-AF65-F5344CB8AC3E}">
        <p14:creationId xmlns:p14="http://schemas.microsoft.com/office/powerpoint/2010/main" val="332998437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70</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Stay cool calm and collected and objective in situations where everyone  else is upset.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Prefer to settle a dispute on what is fair and truthful rather than on what  will make people happy.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Enjoy proving a point for the sake of clarity; you may sometimes argue  both sides in a discussion to provoke and stretch the thinking of others.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more firm-minded than tender-hearted; if you disagree with people  you prefer to tell them rather than say nothing and let them think they are  right.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Value your objectivity despite the fact that some people may regard you  as uncaring (you know this to be untrue).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Don't mind making difficult decisions and believe that it is more important  to be right than to be liked.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impressed with things that are logical and scientific.</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a:t>
            </a:r>
          </a:p>
        </p:txBody>
      </p:sp>
    </p:spTree>
    <p:extLst>
      <p:ext uri="{BB962C8B-B14F-4D97-AF65-F5344CB8AC3E}">
        <p14:creationId xmlns:p14="http://schemas.microsoft.com/office/powerpoint/2010/main" val="29209464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71</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Consider that a "good decision" is one that takes others, feelings into  account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Over-extend yourself in meeting other peoples' needs; you'll do almost  anything to accommodate others, even at the expense of your own needs.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Put yourself in "other peoples, shoes", at a meeting you will be likely to  ask, "How does this affect the people involved?"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Enjoy providing services for other people even if you are sometimes  exploited.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yourself wondering "Does anyone care about what I want?" although  you would probably not admit this to anyone.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Would not hesitate to take back something you've said if it has caused  offence; as a result you are sometimes accused of being "wishy-washy".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Prefer harmony to clarity; you are embarrassed by conflict and will tend to  try and avoid it. Be accused of taking things too personally.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Feeling</a:t>
            </a:r>
          </a:p>
        </p:txBody>
      </p:sp>
    </p:spTree>
    <p:extLst>
      <p:ext uri="{BB962C8B-B14F-4D97-AF65-F5344CB8AC3E}">
        <p14:creationId xmlns:p14="http://schemas.microsoft.com/office/powerpoint/2010/main" val="112577306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72</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4116602" cy="51234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Thinkers need feelers to: </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the 'human factor' in  view</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Conciliate and persuade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Advise how people will feel  about things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Build up enthusiasm</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Appreciate them as Thinkers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 Feeling</a:t>
            </a:r>
          </a:p>
        </p:txBody>
      </p:sp>
      <p:sp>
        <p:nvSpPr>
          <p:cNvPr id="6" name="Rectangle 3">
            <a:extLst>
              <a:ext uri="{FF2B5EF4-FFF2-40B4-BE49-F238E27FC236}">
                <a16:creationId xmlns:a16="http://schemas.microsoft.com/office/drawing/2014/main" id="{B70CEBF4-E62B-4D4F-8A93-B54E4E54B8BC}"/>
              </a:ext>
            </a:extLst>
          </p:cNvPr>
          <p:cNvSpPr txBox="1">
            <a:spLocks noChangeArrowheads="1"/>
          </p:cNvSpPr>
          <p:nvPr/>
        </p:nvSpPr>
        <p:spPr>
          <a:xfrm>
            <a:off x="4648026" y="711255"/>
            <a:ext cx="3989426" cy="5123487"/>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Feelers need thinkers to:</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analyse facts &amp;  situations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with organisational  matters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 the 'unpleasant jobs'  where people are concerned</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Stand firm when opposition  grows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flaws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Hold to policy when it is  strongly </a:t>
            </a: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criticised</a:t>
            </a: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Restructure or reform</a:t>
            </a:r>
          </a:p>
        </p:txBody>
      </p:sp>
    </p:spTree>
    <p:extLst>
      <p:ext uri="{BB962C8B-B14F-4D97-AF65-F5344CB8AC3E}">
        <p14:creationId xmlns:p14="http://schemas.microsoft.com/office/powerpoint/2010/main" val="266755038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73</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6" y="711255"/>
            <a:ext cx="8405573" cy="51234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is no guaranteed formula for ensuring  effective leadership</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But by knowing yourself better, and looking from  different perspectives to try to understand others  better… you can make a good attempt..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Flexibility and understanding go a long way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newly formed Project Team will take time to  settle in, don’t expect immediate results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Effective communication, by whatever means, is  critical to project success. Without it leadership is  ineffective and objective will never be met!</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Summary</a:t>
            </a:r>
          </a:p>
        </p:txBody>
      </p:sp>
    </p:spTree>
    <p:extLst>
      <p:ext uri="{BB962C8B-B14F-4D97-AF65-F5344CB8AC3E}">
        <p14:creationId xmlns:p14="http://schemas.microsoft.com/office/powerpoint/2010/main" val="197439213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55FC5-2302-0A01-DF97-FBC666387E6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336D8C4-2F3C-C735-9590-9C8343B3C2EF}"/>
              </a:ext>
            </a:extLst>
          </p:cNvPr>
          <p:cNvSpPr>
            <a:spLocks noGrp="1"/>
          </p:cNvSpPr>
          <p:nvPr>
            <p:ph idx="1"/>
          </p:nvPr>
        </p:nvSpPr>
        <p:spPr/>
        <p:txBody>
          <a:bodyPr>
            <a:normAutofit/>
          </a:bodyPr>
          <a:lstStyle/>
          <a:p>
            <a:pPr marL="0" indent="0">
              <a:buNone/>
            </a:pPr>
            <a:r>
              <a:rPr lang="en-GB" sz="1200" b="0" i="0" dirty="0">
                <a:solidFill>
                  <a:srgbClr val="222222"/>
                </a:solidFill>
                <a:effectLst/>
                <a:latin typeface="Arial" panose="020B0604020202020204" pitchFamily="34" charset="0"/>
              </a:rPr>
              <a:t>Cannon-Bowers, J.A. and Salas, E.E., 1998. </a:t>
            </a:r>
            <a:r>
              <a:rPr lang="en-GB" sz="1200" b="0" i="1" dirty="0">
                <a:solidFill>
                  <a:srgbClr val="222222"/>
                </a:solidFill>
                <a:effectLst/>
                <a:latin typeface="Arial" panose="020B0604020202020204" pitchFamily="34" charset="0"/>
              </a:rPr>
              <a:t>Making decisions under stress: Implications for individual and team training</a:t>
            </a:r>
            <a:r>
              <a:rPr lang="en-GB" sz="1200" b="0" i="0" dirty="0">
                <a:solidFill>
                  <a:srgbClr val="222222"/>
                </a:solidFill>
                <a:effectLst/>
                <a:latin typeface="Arial" panose="020B0604020202020204" pitchFamily="34" charset="0"/>
              </a:rPr>
              <a:t> (pp. xxiii-447). American psychological association.</a:t>
            </a:r>
          </a:p>
          <a:p>
            <a:pPr marL="0" indent="0">
              <a:buNone/>
            </a:pPr>
            <a:r>
              <a:rPr lang="en-GB" sz="1100" b="0" i="0" dirty="0">
                <a:solidFill>
                  <a:srgbClr val="262626"/>
                </a:solidFill>
                <a:effectLst/>
                <a:latin typeface="Helvetica" panose="020B0604020202020204" pitchFamily="34" charset="0"/>
              </a:rPr>
              <a:t>R Meredith Belbin (2010) </a:t>
            </a:r>
            <a:r>
              <a:rPr lang="en-GB" sz="1100" b="0" i="1" dirty="0">
                <a:solidFill>
                  <a:srgbClr val="262626"/>
                </a:solidFill>
                <a:effectLst/>
                <a:latin typeface="Helvetica" panose="020B0604020202020204" pitchFamily="34" charset="0"/>
              </a:rPr>
              <a:t>Team Roles at Work</a:t>
            </a:r>
            <a:r>
              <a:rPr lang="en-GB" sz="1100" b="0" i="0" dirty="0">
                <a:solidFill>
                  <a:srgbClr val="262626"/>
                </a:solidFill>
                <a:effectLst/>
                <a:latin typeface="Helvetica" panose="020B0604020202020204" pitchFamily="34" charset="0"/>
              </a:rPr>
              <a:t>. Oxford: Routledge</a:t>
            </a:r>
            <a:endParaRPr lang="en-GB" sz="1100" b="0" i="0" dirty="0">
              <a:solidFill>
                <a:srgbClr val="222222"/>
              </a:solidFill>
              <a:effectLst/>
              <a:latin typeface="Arial" panose="020B0604020202020204" pitchFamily="34" charset="0"/>
            </a:endParaRPr>
          </a:p>
          <a:p>
            <a:pPr marL="0" indent="0">
              <a:buNone/>
            </a:pPr>
            <a:endParaRPr lang="en-GB" sz="1200" dirty="0"/>
          </a:p>
        </p:txBody>
      </p:sp>
      <p:sp>
        <p:nvSpPr>
          <p:cNvPr id="4" name="Slide Number Placeholder 3">
            <a:extLst>
              <a:ext uri="{FF2B5EF4-FFF2-40B4-BE49-F238E27FC236}">
                <a16:creationId xmlns:a16="http://schemas.microsoft.com/office/drawing/2014/main" id="{455C3C48-C7EA-53B0-65FF-65759F735496}"/>
              </a:ext>
            </a:extLst>
          </p:cNvPr>
          <p:cNvSpPr>
            <a:spLocks noGrp="1"/>
          </p:cNvSpPr>
          <p:nvPr>
            <p:ph type="sldNum" sz="quarter" idx="12"/>
          </p:nvPr>
        </p:nvSpPr>
        <p:spPr/>
        <p:txBody>
          <a:bodyPr/>
          <a:lstStyle/>
          <a:p>
            <a:pPr>
              <a:defRPr/>
            </a:pPr>
            <a:fld id="{8DF2D5D7-7669-4457-A70C-96FA064BB9B5}" type="slidenum">
              <a:rPr lang="en-US" altLang="en-US" smtClean="0"/>
              <a:pPr>
                <a:defRPr/>
              </a:pPr>
              <a:t>74</a:t>
            </a:fld>
            <a:endParaRPr lang="en-US" altLang="en-US"/>
          </a:p>
        </p:txBody>
      </p:sp>
    </p:spTree>
    <p:extLst>
      <p:ext uri="{BB962C8B-B14F-4D97-AF65-F5344CB8AC3E}">
        <p14:creationId xmlns:p14="http://schemas.microsoft.com/office/powerpoint/2010/main" val="256127601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75</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742294"/>
            <a:ext cx="8229600" cy="626116"/>
          </a:xfrm>
        </p:spPr>
        <p:txBody>
          <a:bodyPr anchor="t">
            <a:noAutofit/>
          </a:bodyPr>
          <a:lstStyle/>
          <a:p>
            <a:r>
              <a:rPr lang="en-US" sz="3200" b="1" dirty="0">
                <a:solidFill>
                  <a:srgbClr val="0B6BB5"/>
                </a:solidFill>
                <a:latin typeface="+mn-lt"/>
                <a:cs typeface="Arial Rounded MT Bold" panose="020F0704030504030204" pitchFamily="34" charset="0"/>
              </a:rPr>
              <a:t>Thank you …!</a:t>
            </a:r>
            <a:endParaRPr lang="en-US" altLang="ja-JP" sz="3200" dirty="0">
              <a:latin typeface="+mn-lt"/>
            </a:endParaRPr>
          </a:p>
        </p:txBody>
      </p:sp>
    </p:spTree>
    <p:extLst>
      <p:ext uri="{BB962C8B-B14F-4D97-AF65-F5344CB8AC3E}">
        <p14:creationId xmlns:p14="http://schemas.microsoft.com/office/powerpoint/2010/main" val="4025714422"/>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2.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3.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1830</TotalTime>
  <Words>4088</Words>
  <Application>Microsoft Office PowerPoint</Application>
  <PresentationFormat>On-screen Show (4:3)</PresentationFormat>
  <Paragraphs>615</Paragraphs>
  <Slides>75</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75</vt:i4>
      </vt:variant>
    </vt:vector>
  </HeadingPairs>
  <TitlesOfParts>
    <vt:vector size="84" baseType="lpstr">
      <vt:lpstr>Carlito</vt:lpstr>
      <vt:lpstr>Myriad Pro</vt:lpstr>
      <vt:lpstr>Arial</vt:lpstr>
      <vt:lpstr>Arial Narrow</vt:lpstr>
      <vt:lpstr>Helvetica</vt:lpstr>
      <vt:lpstr>Tahoma</vt:lpstr>
      <vt:lpstr>Wingdings</vt:lpstr>
      <vt:lpstr>1_Custom Design</vt:lpstr>
      <vt:lpstr>20140311PresentationUWTSDTemplate</vt:lpstr>
      <vt:lpstr>Week 5 Teamwork, Leadership and  Management for Projects</vt:lpstr>
      <vt:lpstr>Learning Objectives:</vt:lpstr>
      <vt:lpstr>PowerPoint Presentation</vt:lpstr>
      <vt:lpstr>What is the definition of a team?</vt:lpstr>
      <vt:lpstr>Teams versus Groups What is the difference in the workplace?</vt:lpstr>
      <vt:lpstr>What happens in a team?</vt:lpstr>
      <vt:lpstr>The theory on how a Project  Manager forms a Project team</vt:lpstr>
      <vt:lpstr>The reality?</vt:lpstr>
      <vt:lpstr>How are teams structured?</vt:lpstr>
      <vt:lpstr>Activity(10 mins)</vt:lpstr>
      <vt:lpstr>Problems within groups</vt:lpstr>
      <vt:lpstr>Do you recognise any of these  problems from your own  experience of teams?</vt:lpstr>
      <vt:lpstr>Team formation and life cycle</vt:lpstr>
      <vt:lpstr>Forming</vt:lpstr>
      <vt:lpstr>Forming</vt:lpstr>
      <vt:lpstr>Storming</vt:lpstr>
      <vt:lpstr>Storming</vt:lpstr>
      <vt:lpstr>Norming</vt:lpstr>
      <vt:lpstr>Norming</vt:lpstr>
      <vt:lpstr>Performing</vt:lpstr>
      <vt:lpstr>Mourning</vt:lpstr>
      <vt:lpstr>Performance</vt:lpstr>
      <vt:lpstr>Activity 2(15 mins)</vt:lpstr>
      <vt:lpstr>Advantages of teamworking</vt:lpstr>
      <vt:lpstr>Disadvantages of teamworking</vt:lpstr>
      <vt:lpstr>Action oriented roles</vt:lpstr>
      <vt:lpstr>Action oriented roles</vt:lpstr>
      <vt:lpstr>Action oriented roles</vt:lpstr>
      <vt:lpstr>Action oriented roles</vt:lpstr>
      <vt:lpstr>Action oriented roles</vt:lpstr>
      <vt:lpstr>Action oriented roles</vt:lpstr>
      <vt:lpstr>Action oriented roles</vt:lpstr>
      <vt:lpstr>Discussion</vt:lpstr>
      <vt:lpstr>Activity 3: 15 mins</vt:lpstr>
      <vt:lpstr>PowerPoint Presentation</vt:lpstr>
      <vt:lpstr>What is leadership?</vt:lpstr>
      <vt:lpstr>Leaders</vt:lpstr>
      <vt:lpstr>Influential leaders</vt:lpstr>
      <vt:lpstr>Leadership qualities</vt:lpstr>
      <vt:lpstr>Influences</vt:lpstr>
      <vt:lpstr>Theories of leadership</vt:lpstr>
      <vt:lpstr>Trait theories</vt:lpstr>
      <vt:lpstr>Behavioural theories</vt:lpstr>
      <vt:lpstr>Contingency (Situational) theories</vt:lpstr>
      <vt:lpstr>Management versus Leadership</vt:lpstr>
      <vt:lpstr>PowerPoint Presentation</vt:lpstr>
      <vt:lpstr>Leadership and management</vt:lpstr>
      <vt:lpstr>Leadership and project management</vt:lpstr>
      <vt:lpstr>Leadership and project management</vt:lpstr>
      <vt:lpstr>So …</vt:lpstr>
      <vt:lpstr>PowerPoint Presentation</vt:lpstr>
      <vt:lpstr>PowerPoint Presentation</vt:lpstr>
      <vt:lpstr>Methods of communication</vt:lpstr>
      <vt:lpstr>Barriers to communication</vt:lpstr>
      <vt:lpstr>Communication networks</vt:lpstr>
      <vt:lpstr>Communication networks</vt:lpstr>
      <vt:lpstr>Communication</vt:lpstr>
      <vt:lpstr>Why does this matter?</vt:lpstr>
      <vt:lpstr>Why it’s useful?</vt:lpstr>
      <vt:lpstr>How do you work most effectively?</vt:lpstr>
      <vt:lpstr>What ‘type’ are you most like …</vt:lpstr>
      <vt:lpstr>MBTI Exercise  Myers-Briggs Type Indicator </vt:lpstr>
      <vt:lpstr>Extrovert versus Introvert</vt:lpstr>
      <vt:lpstr>Extrovert / Introvert</vt:lpstr>
      <vt:lpstr>Sensing versus Intuitive</vt:lpstr>
      <vt:lpstr>Sensing</vt:lpstr>
      <vt:lpstr>Intuitive</vt:lpstr>
      <vt:lpstr>Sensing / Intuitive</vt:lpstr>
      <vt:lpstr>Thinking versus Feeling</vt:lpstr>
      <vt:lpstr>Thinking</vt:lpstr>
      <vt:lpstr>Feeling</vt:lpstr>
      <vt:lpstr>Thinking / Feeling</vt:lpstr>
      <vt:lpstr>Summary</vt:lpstr>
      <vt:lpstr>References</vt:lpstr>
      <vt:lpstr>Thank you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Sujeewa Herath</cp:lastModifiedBy>
  <cp:revision>181</cp:revision>
  <dcterms:created xsi:type="dcterms:W3CDTF">2005-02-17T16:44:33Z</dcterms:created>
  <dcterms:modified xsi:type="dcterms:W3CDTF">2022-06-30T11:58:17Z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