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30275213" cy="2138362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8323" userDrawn="1">
          <p15:clr>
            <a:srgbClr val="A4A3A4"/>
          </p15:clr>
        </p15:guide>
        <p15:guide id="2" pos="10261" userDrawn="1">
          <p15:clr>
            <a:srgbClr val="A4A3A4"/>
          </p15:clr>
        </p15:guide>
        <p15:guide id="3" pos="14752" userDrawn="1">
          <p15:clr>
            <a:srgbClr val="A4A3A4"/>
          </p15:clr>
        </p15:guide>
        <p15:guide id="5" pos="5000" userDrawn="1">
          <p15:clr>
            <a:srgbClr val="A4A3A4"/>
          </p15:clr>
        </p15:guide>
        <p15:guide id="6" orient="horz" pos="793" userDrawn="1">
          <p15:clr>
            <a:srgbClr val="A4A3A4"/>
          </p15:clr>
        </p15:guide>
        <p15:guide id="7" orient="horz" pos="1609" userDrawn="1">
          <p15:clr>
            <a:srgbClr val="A4A3A4"/>
          </p15:clr>
        </p15:guide>
        <p15:guide id="8" orient="horz" pos="927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5D15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710" autoAdjust="0"/>
    <p:restoredTop sz="94660"/>
  </p:normalViewPr>
  <p:slideViewPr>
    <p:cSldViewPr snapToGrid="0">
      <p:cViewPr varScale="1">
        <p:scale>
          <a:sx n="24" d="100"/>
          <a:sy n="24" d="100"/>
        </p:scale>
        <p:origin x="1738" y="48"/>
      </p:cViewPr>
      <p:guideLst>
        <p:guide orient="horz" pos="8323"/>
        <p:guide pos="10261"/>
        <p:guide pos="14752"/>
        <p:guide pos="5000"/>
        <p:guide orient="horz" pos="793"/>
        <p:guide orient="horz" pos="1609"/>
        <p:guide orient="horz" pos="927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3BE8A26-EE10-4446-A298-84C643B261B2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44600" y="1143000"/>
            <a:ext cx="4368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33AED6E-4DF0-4E5D-ADCA-CA99D492B61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6879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33AED6E-4DF0-4E5D-ADCA-CA99D492B617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8369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3499590"/>
            <a:ext cx="25733931" cy="7444669"/>
          </a:xfrm>
        </p:spPr>
        <p:txBody>
          <a:bodyPr anchor="b"/>
          <a:lstStyle>
            <a:lvl1pPr algn="ctr">
              <a:defRPr sz="1870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11231355"/>
            <a:ext cx="22706410" cy="5162758"/>
          </a:xfrm>
        </p:spPr>
        <p:txBody>
          <a:bodyPr/>
          <a:lstStyle>
            <a:lvl1pPr marL="0" indent="0" algn="ctr">
              <a:buNone/>
              <a:defRPr sz="7483"/>
            </a:lvl1pPr>
            <a:lvl2pPr marL="1425595" indent="0" algn="ctr">
              <a:buNone/>
              <a:defRPr sz="6236"/>
            </a:lvl2pPr>
            <a:lvl3pPr marL="2851191" indent="0" algn="ctr">
              <a:buNone/>
              <a:defRPr sz="5613"/>
            </a:lvl3pPr>
            <a:lvl4pPr marL="4276786" indent="0" algn="ctr">
              <a:buNone/>
              <a:defRPr sz="4989"/>
            </a:lvl4pPr>
            <a:lvl5pPr marL="5702381" indent="0" algn="ctr">
              <a:buNone/>
              <a:defRPr sz="4989"/>
            </a:lvl5pPr>
            <a:lvl6pPr marL="7127977" indent="0" algn="ctr">
              <a:buNone/>
              <a:defRPr sz="4989"/>
            </a:lvl6pPr>
            <a:lvl7pPr marL="8553572" indent="0" algn="ctr">
              <a:buNone/>
              <a:defRPr sz="4989"/>
            </a:lvl7pPr>
            <a:lvl8pPr marL="9979167" indent="0" algn="ctr">
              <a:buNone/>
              <a:defRPr sz="4989"/>
            </a:lvl8pPr>
            <a:lvl9pPr marL="11404763" indent="0" algn="ctr">
              <a:buNone/>
              <a:defRPr sz="4989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79054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97786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5331063"/>
            <a:ext cx="26112371" cy="8894992"/>
          </a:xfrm>
        </p:spPr>
        <p:txBody>
          <a:bodyPr anchor="b"/>
          <a:lstStyle>
            <a:lvl1pPr>
              <a:defRPr sz="1870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14310205"/>
            <a:ext cx="26112371" cy="4677666"/>
          </a:xfrm>
        </p:spPr>
        <p:txBody>
          <a:bodyPr/>
          <a:lstStyle>
            <a:lvl1pPr marL="0" indent="0">
              <a:buNone/>
              <a:defRPr sz="7483">
                <a:solidFill>
                  <a:schemeClr val="tx1">
                    <a:tint val="82000"/>
                  </a:schemeClr>
                </a:solidFill>
              </a:defRPr>
            </a:lvl1pPr>
            <a:lvl2pPr marL="1425595" indent="0">
              <a:buNone/>
              <a:defRPr sz="6236">
                <a:solidFill>
                  <a:schemeClr val="tx1">
                    <a:tint val="82000"/>
                  </a:schemeClr>
                </a:solidFill>
              </a:defRPr>
            </a:lvl2pPr>
            <a:lvl3pPr marL="2851191" indent="0">
              <a:buNone/>
              <a:defRPr sz="5613">
                <a:solidFill>
                  <a:schemeClr val="tx1">
                    <a:tint val="82000"/>
                  </a:schemeClr>
                </a:solidFill>
              </a:defRPr>
            </a:lvl3pPr>
            <a:lvl4pPr marL="4276786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4pPr>
            <a:lvl5pPr marL="5702381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5pPr>
            <a:lvl6pPr marL="7127977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6pPr>
            <a:lvl7pPr marL="8553572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7pPr>
            <a:lvl8pPr marL="9979167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8pPr>
            <a:lvl9pPr marL="11404763" indent="0">
              <a:buNone/>
              <a:defRPr sz="4989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98581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5692400"/>
            <a:ext cx="12866966" cy="13567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5692400"/>
            <a:ext cx="12866966" cy="135677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97405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138485"/>
            <a:ext cx="26112371" cy="4133179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5241960"/>
            <a:ext cx="12807832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7810963"/>
            <a:ext cx="12807832" cy="11488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5241960"/>
            <a:ext cx="12870909" cy="2569003"/>
          </a:xfrm>
        </p:spPr>
        <p:txBody>
          <a:bodyPr anchor="b"/>
          <a:lstStyle>
            <a:lvl1pPr marL="0" indent="0">
              <a:buNone/>
              <a:defRPr sz="7483" b="1"/>
            </a:lvl1pPr>
            <a:lvl2pPr marL="1425595" indent="0">
              <a:buNone/>
              <a:defRPr sz="6236" b="1"/>
            </a:lvl2pPr>
            <a:lvl3pPr marL="2851191" indent="0">
              <a:buNone/>
              <a:defRPr sz="5613" b="1"/>
            </a:lvl3pPr>
            <a:lvl4pPr marL="4276786" indent="0">
              <a:buNone/>
              <a:defRPr sz="4989" b="1"/>
            </a:lvl4pPr>
            <a:lvl5pPr marL="5702381" indent="0">
              <a:buNone/>
              <a:defRPr sz="4989" b="1"/>
            </a:lvl5pPr>
            <a:lvl6pPr marL="7127977" indent="0">
              <a:buNone/>
              <a:defRPr sz="4989" b="1"/>
            </a:lvl6pPr>
            <a:lvl7pPr marL="8553572" indent="0">
              <a:buNone/>
              <a:defRPr sz="4989" b="1"/>
            </a:lvl7pPr>
            <a:lvl8pPr marL="9979167" indent="0">
              <a:buNone/>
              <a:defRPr sz="4989" b="1"/>
            </a:lvl8pPr>
            <a:lvl9pPr marL="11404763" indent="0">
              <a:buNone/>
              <a:defRPr sz="4989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7810963"/>
            <a:ext cx="12870909" cy="114887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4727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10944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946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3078850"/>
            <a:ext cx="15326827" cy="15196234"/>
          </a:xfrm>
        </p:spPr>
        <p:txBody>
          <a:bodyPr/>
          <a:lstStyle>
            <a:lvl1pPr>
              <a:defRPr sz="9978"/>
            </a:lvl1pPr>
            <a:lvl2pPr>
              <a:defRPr sz="8731"/>
            </a:lvl2pPr>
            <a:lvl3pPr>
              <a:defRPr sz="7483"/>
            </a:lvl3pPr>
            <a:lvl4pPr>
              <a:defRPr sz="6236"/>
            </a:lvl4pPr>
            <a:lvl5pPr>
              <a:defRPr sz="6236"/>
            </a:lvl5pPr>
            <a:lvl6pPr>
              <a:defRPr sz="6236"/>
            </a:lvl6pPr>
            <a:lvl7pPr>
              <a:defRPr sz="6236"/>
            </a:lvl7pPr>
            <a:lvl8pPr>
              <a:defRPr sz="6236"/>
            </a:lvl8pPr>
            <a:lvl9pPr>
              <a:defRPr sz="6236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4781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1425575"/>
            <a:ext cx="9764544" cy="4989513"/>
          </a:xfrm>
        </p:spPr>
        <p:txBody>
          <a:bodyPr anchor="b"/>
          <a:lstStyle>
            <a:lvl1pPr>
              <a:defRPr sz="9978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3078850"/>
            <a:ext cx="15326827" cy="15196234"/>
          </a:xfrm>
        </p:spPr>
        <p:txBody>
          <a:bodyPr anchor="t"/>
          <a:lstStyle>
            <a:lvl1pPr marL="0" indent="0">
              <a:buNone/>
              <a:defRPr sz="9978"/>
            </a:lvl1pPr>
            <a:lvl2pPr marL="1425595" indent="0">
              <a:buNone/>
              <a:defRPr sz="8731"/>
            </a:lvl2pPr>
            <a:lvl3pPr marL="2851191" indent="0">
              <a:buNone/>
              <a:defRPr sz="7483"/>
            </a:lvl3pPr>
            <a:lvl4pPr marL="4276786" indent="0">
              <a:buNone/>
              <a:defRPr sz="6236"/>
            </a:lvl4pPr>
            <a:lvl5pPr marL="5702381" indent="0">
              <a:buNone/>
              <a:defRPr sz="6236"/>
            </a:lvl5pPr>
            <a:lvl6pPr marL="7127977" indent="0">
              <a:buNone/>
              <a:defRPr sz="6236"/>
            </a:lvl6pPr>
            <a:lvl7pPr marL="8553572" indent="0">
              <a:buNone/>
              <a:defRPr sz="6236"/>
            </a:lvl7pPr>
            <a:lvl8pPr marL="9979167" indent="0">
              <a:buNone/>
              <a:defRPr sz="6236"/>
            </a:lvl8pPr>
            <a:lvl9pPr marL="11404763" indent="0">
              <a:buNone/>
              <a:defRPr sz="6236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6415088"/>
            <a:ext cx="9764544" cy="11884743"/>
          </a:xfrm>
        </p:spPr>
        <p:txBody>
          <a:bodyPr/>
          <a:lstStyle>
            <a:lvl1pPr marL="0" indent="0">
              <a:buNone/>
              <a:defRPr sz="4989"/>
            </a:lvl1pPr>
            <a:lvl2pPr marL="1425595" indent="0">
              <a:buNone/>
              <a:defRPr sz="4365"/>
            </a:lvl2pPr>
            <a:lvl3pPr marL="2851191" indent="0">
              <a:buNone/>
              <a:defRPr sz="3742"/>
            </a:lvl3pPr>
            <a:lvl4pPr marL="4276786" indent="0">
              <a:buNone/>
              <a:defRPr sz="3118"/>
            </a:lvl4pPr>
            <a:lvl5pPr marL="5702381" indent="0">
              <a:buNone/>
              <a:defRPr sz="3118"/>
            </a:lvl5pPr>
            <a:lvl6pPr marL="7127977" indent="0">
              <a:buNone/>
              <a:defRPr sz="3118"/>
            </a:lvl6pPr>
            <a:lvl7pPr marL="8553572" indent="0">
              <a:buNone/>
              <a:defRPr sz="3118"/>
            </a:lvl7pPr>
            <a:lvl8pPr marL="9979167" indent="0">
              <a:buNone/>
              <a:defRPr sz="3118"/>
            </a:lvl8pPr>
            <a:lvl9pPr marL="11404763" indent="0">
              <a:buNone/>
              <a:defRPr sz="3118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36472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04571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1138480"/>
            <a:ext cx="6528093" cy="1812163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1138480"/>
            <a:ext cx="19205838" cy="1812163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18223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1138485"/>
            <a:ext cx="26112371" cy="413317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5692400"/>
            <a:ext cx="26112371" cy="13567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B402193-56AA-4EA8-AA42-6817854402E5}" type="datetimeFigureOut">
              <a:rPr lang="en-GB" smtClean="0"/>
              <a:t>27/10/2025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19819457"/>
            <a:ext cx="10217884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19819457"/>
            <a:ext cx="6811923" cy="11384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742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000D9BF3-4DB8-4018-BBF4-C6A20671C51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73490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2851191" rtl="0" eaLnBrk="1" latinLnBrk="0" hangingPunct="1">
        <a:lnSpc>
          <a:spcPct val="90000"/>
        </a:lnSpc>
        <a:spcBef>
          <a:spcPct val="0"/>
        </a:spcBef>
        <a:buNone/>
        <a:defRPr sz="137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12798" indent="-712798" algn="l" defTabSz="2851191" rtl="0" eaLnBrk="1" latinLnBrk="0" hangingPunct="1">
        <a:lnSpc>
          <a:spcPct val="90000"/>
        </a:lnSpc>
        <a:spcBef>
          <a:spcPts val="3118"/>
        </a:spcBef>
        <a:buFont typeface="Arial" panose="020B0604020202020204" pitchFamily="34" charset="0"/>
        <a:buChar char="•"/>
        <a:defRPr sz="8731" kern="1200">
          <a:solidFill>
            <a:schemeClr val="tx1"/>
          </a:solidFill>
          <a:latin typeface="+mn-lt"/>
          <a:ea typeface="+mn-ea"/>
          <a:cs typeface="+mn-cs"/>
        </a:defRPr>
      </a:lvl1pPr>
      <a:lvl2pPr marL="2138393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7483" kern="1200">
          <a:solidFill>
            <a:schemeClr val="tx1"/>
          </a:solidFill>
          <a:latin typeface="+mn-lt"/>
          <a:ea typeface="+mn-ea"/>
          <a:cs typeface="+mn-cs"/>
        </a:defRPr>
      </a:lvl2pPr>
      <a:lvl3pPr marL="3563988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6236" kern="1200">
          <a:solidFill>
            <a:schemeClr val="tx1"/>
          </a:solidFill>
          <a:latin typeface="+mn-lt"/>
          <a:ea typeface="+mn-ea"/>
          <a:cs typeface="+mn-cs"/>
        </a:defRPr>
      </a:lvl3pPr>
      <a:lvl4pPr marL="498958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6415179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840774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926637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10691965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2117560" indent="-712798" algn="l" defTabSz="2851191" rtl="0" eaLnBrk="1" latinLnBrk="0" hangingPunct="1">
        <a:lnSpc>
          <a:spcPct val="90000"/>
        </a:lnSpc>
        <a:spcBef>
          <a:spcPts val="1559"/>
        </a:spcBef>
        <a:buFont typeface="Arial" panose="020B0604020202020204" pitchFamily="34" charset="0"/>
        <a:buChar char="•"/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1pPr>
      <a:lvl2pPr marL="1425595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2pPr>
      <a:lvl3pPr marL="285119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3pPr>
      <a:lvl4pPr marL="4276786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4pPr>
      <a:lvl5pPr marL="5702381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5pPr>
      <a:lvl6pPr marL="712797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6pPr>
      <a:lvl7pPr marL="8553572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7pPr>
      <a:lvl8pPr marL="9979167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8pPr>
      <a:lvl9pPr marL="11404763" algn="l" defTabSz="2851191" rtl="0" eaLnBrk="1" latinLnBrk="0" hangingPunct="1">
        <a:defRPr sz="56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s://ocdaction.org.uk/" TargetMode="External"/><Relationship Id="rId3" Type="http://schemas.openxmlformats.org/officeDocument/2006/relationships/hyperlink" Target="https://academic.oup.com/edited-volume/46862" TargetMode="External"/><Relationship Id="rId7" Type="http://schemas.openxmlformats.org/officeDocument/2006/relationships/hyperlink" Target="https://www.nhs.uk/mental-health/conditions/obsessive-compulsive-disorder-ocd/treatment/" TargetMode="External"/><Relationship Id="rId2" Type="http://schemas.openxmlformats.org/officeDocument/2006/relationships/hyperlink" Target="https://accesscbt.co.uk/how-does-ocd-affect-others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england.nhs.uk/publication/nhs-mental-health-implementation-plan-2019-20-2023-24/" TargetMode="External"/><Relationship Id="rId5" Type="http://schemas.openxmlformats.org/officeDocument/2006/relationships/hyperlink" Target="https://carelearning.org.uk/qualifications/level-2-mental-health/unit-12-ocd/3-2-describe-the-ways-ocd-affects-the-individual-and-their-life/" TargetMode="External"/><Relationship Id="rId4" Type="http://schemas.openxmlformats.org/officeDocument/2006/relationships/hyperlink" Target="https://iocdf.org/blog/2025/05/30/why-culturally-competent-care-matters-when-treating-scrupulosity-ocd/" TargetMode="External"/><Relationship Id="rId9" Type="http://schemas.openxmlformats.org/officeDocument/2006/relationships/hyperlink" Target="https://www.legislation.gov.uk/ukpga/2010/15/contents" TargetMode="Externa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icd.who.int/browse/2024-01/mms/en#334423054" TargetMode="External"/><Relationship Id="rId2" Type="http://schemas.openxmlformats.org/officeDocument/2006/relationships/hyperlink" Target="https://academic.oup.com/book/24387/chapter-abstract/187340779?redirectedFrom=fulltext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0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D5DEB1A-C411-42FE-7262-CF9DD29800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35563" y="1"/>
            <a:ext cx="12189158" cy="5425440"/>
          </a:xfrm>
          <a:prstGeom prst="rect">
            <a:avLst/>
          </a:prstGeom>
          <a:effectLst>
            <a:outerShdw blurRad="50800" dist="50800" dir="5400000" algn="ctr" rotWithShape="0">
              <a:srgbClr val="000000"/>
            </a:outerShdw>
          </a:effectLst>
        </p:spPr>
      </p:pic>
      <p:sp>
        <p:nvSpPr>
          <p:cNvPr id="3" name="Subtitle 2">
            <a:extLst>
              <a:ext uri="{FF2B5EF4-FFF2-40B4-BE49-F238E27FC236}">
                <a16:creationId xmlns:a16="http://schemas.microsoft.com/office/drawing/2014/main" id="{B3D05C87-D972-BC35-183F-3216D07C72B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2177606" y="1787734"/>
            <a:ext cx="19850745" cy="19595891"/>
          </a:xfrm>
          <a:effectLst>
            <a:outerShdw blurRad="50800" dist="50800" dir="5400000" algn="ctr" rotWithShape="0">
              <a:srgbClr val="000000">
                <a:alpha val="53000"/>
              </a:srgbClr>
            </a:outerShdw>
          </a:effectLst>
        </p:spPr>
        <p:txBody>
          <a:bodyPr anchor="ctr">
            <a:normAutofit/>
          </a:bodyPr>
          <a:lstStyle/>
          <a:p>
            <a:pPr algn="l"/>
            <a:r>
              <a:rPr lang="en-US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BMHP_6029_ BIRM</a:t>
            </a:r>
          </a:p>
          <a:p>
            <a:pPr algn="l"/>
            <a:r>
              <a:rPr lang="en-US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PSYCOPATHOLOGICAL CLASSIFICATIONS &amp; PROVISIONS</a:t>
            </a:r>
          </a:p>
          <a:p>
            <a:pPr algn="l"/>
            <a:r>
              <a:rPr lang="en-US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Component 1- Academic Poster Presentation </a:t>
            </a:r>
          </a:p>
          <a:p>
            <a:pPr algn="l"/>
            <a:r>
              <a:rPr lang="en-US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Lecturer- Tomy Adattu Chacko </a:t>
            </a:r>
          </a:p>
          <a:p>
            <a:pPr algn="l"/>
            <a:r>
              <a:rPr lang="en-GB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Student- Nagish Aquil</a:t>
            </a:r>
          </a:p>
          <a:p>
            <a:pPr algn="l"/>
            <a:r>
              <a:rPr lang="en-GB" sz="7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(2316023)</a:t>
            </a:r>
          </a:p>
        </p:txBody>
      </p:sp>
    </p:spTree>
    <p:extLst>
      <p:ext uri="{BB962C8B-B14F-4D97-AF65-F5344CB8AC3E}">
        <p14:creationId xmlns:p14="http://schemas.microsoft.com/office/powerpoint/2010/main" val="1940409218"/>
      </p:ext>
    </p:extLst>
  </p:cSld>
  <p:clrMapOvr>
    <a:masterClrMapping/>
  </p:clrMapOvr>
  <p:transition spd="slow">
    <p:wip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9800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EA277D13-0D09-E9A2-EAB7-8CF5528086B3}"/>
              </a:ext>
            </a:extLst>
          </p:cNvPr>
          <p:cNvSpPr txBox="1"/>
          <p:nvPr/>
        </p:nvSpPr>
        <p:spPr>
          <a:xfrm>
            <a:off x="182878" y="37766"/>
            <a:ext cx="14710886" cy="830997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accent6">
                    <a:lumMod val="75000"/>
                  </a:schemeClr>
                </a:solidFill>
                <a:latin typeface="Amasis MT Pro Black" panose="020F0502020204030204" pitchFamily="18" charset="0"/>
              </a:rPr>
              <a:t> OBSSESIVE – COMPLUSIVE DISORDER (OCD)</a:t>
            </a:r>
            <a:endParaRPr lang="en-GB" sz="4800" b="1" dirty="0">
              <a:solidFill>
                <a:schemeClr val="accent6">
                  <a:lumMod val="75000"/>
                </a:schemeClr>
              </a:solidFill>
              <a:latin typeface="Amasis MT Pro Black" panose="020F05020202040302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0F60BE2-7ACB-F3A0-C1CE-2B40A7536910}"/>
              </a:ext>
            </a:extLst>
          </p:cNvPr>
          <p:cNvSpPr txBox="1"/>
          <p:nvPr/>
        </p:nvSpPr>
        <p:spPr>
          <a:xfrm>
            <a:off x="182879" y="972204"/>
            <a:ext cx="7864475" cy="769441"/>
          </a:xfrm>
          <a:prstGeom prst="rect">
            <a:avLst/>
          </a:prstGeom>
          <a:solidFill>
            <a:schemeClr val="bg2">
              <a:lumMod val="2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bg1"/>
                </a:solidFill>
                <a:latin typeface="Amasis MT Pro Black" panose="02040A04050005020304" pitchFamily="18" charset="0"/>
              </a:rPr>
              <a:t>Introduction</a:t>
            </a:r>
            <a:endParaRPr lang="en-GB" sz="4400" dirty="0">
              <a:solidFill>
                <a:schemeClr val="bg1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A99CE65-916A-5207-B1E9-6534F322A2BC}"/>
              </a:ext>
            </a:extLst>
          </p:cNvPr>
          <p:cNvSpPr txBox="1"/>
          <p:nvPr/>
        </p:nvSpPr>
        <p:spPr>
          <a:xfrm>
            <a:off x="8725851" y="972204"/>
            <a:ext cx="6594634" cy="769441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rgbClr val="C00000"/>
                </a:solidFill>
                <a:latin typeface="Amasis MT Pro Black" panose="02040A04050005020304" pitchFamily="18" charset="0"/>
              </a:rPr>
              <a:t> Historical Overview</a:t>
            </a:r>
            <a:endParaRPr lang="en-GB" sz="4400" dirty="0">
              <a:solidFill>
                <a:srgbClr val="C00000"/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02E1C0-00A4-8994-6D96-1F9A3D94BBAE}"/>
              </a:ext>
            </a:extLst>
          </p:cNvPr>
          <p:cNvSpPr txBox="1"/>
          <p:nvPr/>
        </p:nvSpPr>
        <p:spPr>
          <a:xfrm>
            <a:off x="182878" y="1898551"/>
            <a:ext cx="7864475" cy="1043362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ICD-11 CODE: 6B20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40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OCD CLASSIFICATION: </a:t>
            </a:r>
            <a:r>
              <a:rPr lang="en-US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OCD is a chronic mental health disorder that includes recurrent, intrusive thoughts called obsessions and repetitive actions or thoughts called compulsions. It is classified under the ICD-11 Chapter 6 Mental, Behavioural and Neurodevelopmental disorders. (World Health Organization, 2023).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1-2% of the UK population is affected by OCD (OCD Action, 2024).</a:t>
            </a:r>
            <a:endParaRPr lang="en-GB" sz="4000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B2218B6-ED13-E528-60C6-F6FD33E77002}"/>
              </a:ext>
            </a:extLst>
          </p:cNvPr>
          <p:cNvSpPr txBox="1"/>
          <p:nvPr/>
        </p:nvSpPr>
        <p:spPr>
          <a:xfrm>
            <a:off x="7900988" y="2554288"/>
            <a:ext cx="838835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48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BBEACDF-7672-A1FC-D804-C2A5C1D7F92E}"/>
              </a:ext>
            </a:extLst>
          </p:cNvPr>
          <p:cNvSpPr txBox="1"/>
          <p:nvPr/>
        </p:nvSpPr>
        <p:spPr>
          <a:xfrm>
            <a:off x="8047353" y="1898551"/>
            <a:ext cx="8351838" cy="10002738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OCD was misunderstood in the past and often mistaken with moral or religious deficiencies (Szymanski and Bourne, 2017).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early psychiatric studies OCD was  considered a personality disorder neurosis (Szymanski and Bourne, 2017).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OCD is categized by the ICD-11 under </a:t>
            </a:r>
            <a:r>
              <a:rPr lang="en-US" sz="3200" b="1" dirty="0">
                <a:solidFill>
                  <a:schemeClr val="accent5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Obsessive Compulsive Disorder or related disorders (6B20) </a:t>
            </a: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considering its psychological and neurobiological components (Seemuller,2023).</a:t>
            </a:r>
          </a:p>
          <a:p>
            <a:pPr algn="ctr"/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masis MT Pro Black" panose="02040A04050005020304" pitchFamily="18" charset="0"/>
                <a:cs typeface="Arial" panose="020B0604020202020204" pitchFamily="34" charset="0"/>
              </a:rPr>
              <a:t>CONTEMPORARY  UNDERSTANDING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200" dirty="0">
                <a:solidFill>
                  <a:schemeClr val="accent5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focus of modern knowledge is evidence-based care particularly the gold standard Cognitive Behavioral Therapy with Exposure and Response Prevention (CBT-ERP) (OCD Action,2024).</a:t>
            </a:r>
          </a:p>
          <a:p>
            <a:endParaRPr lang="en-US" sz="3200" dirty="0">
              <a:solidFill>
                <a:schemeClr val="accent5">
                  <a:lumMod val="50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688FE872-DB2D-9863-621F-0FCF585299C1}"/>
              </a:ext>
            </a:extLst>
          </p:cNvPr>
          <p:cNvSpPr txBox="1"/>
          <p:nvPr/>
        </p:nvSpPr>
        <p:spPr>
          <a:xfrm>
            <a:off x="16399191" y="-74386"/>
            <a:ext cx="6594634" cy="1446550"/>
          </a:xfrm>
          <a:prstGeom prst="rect">
            <a:avLst/>
          </a:prstGeom>
          <a:solidFill>
            <a:srgbClr val="FFC0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solidFill>
                  <a:schemeClr val="accent6">
                    <a:lumMod val="75000"/>
                  </a:schemeClr>
                </a:solidFill>
                <a:latin typeface="Amasis MT Pro Black" panose="02040A04050005020304" pitchFamily="18" charset="0"/>
              </a:rPr>
              <a:t>Social Cultural and Political Contexts</a:t>
            </a:r>
            <a:endParaRPr lang="en-GB" sz="4400" dirty="0">
              <a:solidFill>
                <a:schemeClr val="accent6">
                  <a:lumMod val="75000"/>
                </a:schemeClr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3B06AD6-7C9C-3125-3FB0-EC4307D7ABEA}"/>
              </a:ext>
            </a:extLst>
          </p:cNvPr>
          <p:cNvSpPr txBox="1"/>
          <p:nvPr/>
        </p:nvSpPr>
        <p:spPr>
          <a:xfrm>
            <a:off x="16399190" y="1436024"/>
            <a:ext cx="7129462" cy="15850493"/>
          </a:xfrm>
          <a:prstGeom prst="rect">
            <a:avLst/>
          </a:prstGeom>
          <a:solidFill>
            <a:srgbClr val="92D050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Social Context: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According to OCD Action (2024) One of the biggest obstacles for treating OCD is still stigma which causes delays in diagnosis.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Cultural Context: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Highly religious communities are more likely to have religious or moral obsessions, which can affect diagnosis (Oxford Handbook of OCD, 2023).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Culturally sensitive therapy is necessary; not all backgrounds will benefit from standard cognitive behavioral therapy (IODCF, 2023).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Political Context: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According to NHS England’s 2019 mental health policy, OCD is one of six prevalent mental health conditions.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The ICD-11 places OCD under the heading of </a:t>
            </a: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“ Obsessive-Compulsive or related disorders”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(6B20) which suggests cultural factors that can affect the way symptoms are diagnosed or expressed.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The Equality Act 2010 requires non- discrimination in healthcare and in mental health services although there are still enforcement gaps (Equality Act, 2010).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US" sz="32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485A821-5AC1-BB4E-BBC3-54B3AB88B08D}"/>
              </a:ext>
            </a:extLst>
          </p:cNvPr>
          <p:cNvSpPr txBox="1"/>
          <p:nvPr/>
        </p:nvSpPr>
        <p:spPr>
          <a:xfrm>
            <a:off x="23950057" y="0"/>
            <a:ext cx="5974080" cy="707886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chemeClr val="bg2">
                    <a:lumMod val="25000"/>
                  </a:schemeClr>
                </a:solidFill>
                <a:latin typeface="Amasis MT Pro Black" panose="02040A04050005020304" pitchFamily="18" charset="0"/>
              </a:rPr>
              <a:t>Treatment</a:t>
            </a:r>
            <a:r>
              <a:rPr lang="en-US" sz="4000" dirty="0">
                <a:latin typeface="Amasis MT Pro Black" panose="02040A04050005020304" pitchFamily="18" charset="0"/>
              </a:rPr>
              <a:t> of OCD</a:t>
            </a:r>
            <a:endParaRPr lang="en-GB" sz="4000" dirty="0">
              <a:latin typeface="Amasis MT Pro Black" panose="02040A04050005020304" pitchFamily="18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5292F06C-2E79-13B2-8299-251F03FA9B7F}"/>
              </a:ext>
            </a:extLst>
          </p:cNvPr>
          <p:cNvSpPr txBox="1"/>
          <p:nvPr/>
        </p:nvSpPr>
        <p:spPr>
          <a:xfrm>
            <a:off x="23672322" y="972204"/>
            <a:ext cx="6676232" cy="8402300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main treatments for OCD include medication like the SSRIs and Cognitive Behavioral Therapy (CBT) with Exposure and Response Prevention (ERP).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known in many cases that combination of CBT and SSRIs has been most effective.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Available through the NHS, treatment is individualized according to severity (NHS, 2025).</a:t>
            </a:r>
            <a:endParaRPr lang="en-GB" sz="3600" b="1" dirty="0">
              <a:solidFill>
                <a:schemeClr val="tx1">
                  <a:lumMod val="95000"/>
                  <a:lumOff val="5000"/>
                </a:schemeClr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3EAB3DA-D1A4-EE15-9F6E-DEE1A3A2589A}"/>
              </a:ext>
            </a:extLst>
          </p:cNvPr>
          <p:cNvSpPr txBox="1"/>
          <p:nvPr/>
        </p:nvSpPr>
        <p:spPr>
          <a:xfrm>
            <a:off x="8199120" y="12108171"/>
            <a:ext cx="7910037" cy="707886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sz="4000" dirty="0">
                <a:solidFill>
                  <a:srgbClr val="FF0000"/>
                </a:solidFill>
                <a:latin typeface="Amasis MT Pro Black" panose="02040A04050005020304" pitchFamily="18" charset="0"/>
              </a:rPr>
              <a:t>Recommendations</a:t>
            </a:r>
            <a:r>
              <a:rPr lang="en-US" sz="4000" dirty="0">
                <a:latin typeface="Amasis MT Pro Black" panose="02040A04050005020304" pitchFamily="18" charset="0"/>
              </a:rPr>
              <a:t> </a:t>
            </a:r>
            <a:endParaRPr lang="en-GB" sz="4000" dirty="0">
              <a:latin typeface="Amasis MT Pro Black" panose="02040A04050005020304" pitchFamily="18" charset="0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171A2A7-7898-2856-7C68-CE7F1A6B93D5}"/>
              </a:ext>
            </a:extLst>
          </p:cNvPr>
          <p:cNvSpPr txBox="1"/>
          <p:nvPr/>
        </p:nvSpPr>
        <p:spPr>
          <a:xfrm>
            <a:off x="8199120" y="12971681"/>
            <a:ext cx="7910037" cy="649408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Increase funding for OCD- specific services: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To reduce wait times and improve access to CBT-ERP.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Implement cultural competency training: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for clinicians to address disparities in diagnosis and treatment (Oxford Academic, 2017).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Expand public education campaigns: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To combat stigma and promote early intervention.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Mandate routine screening for OCD: </a:t>
            </a:r>
            <a:r>
              <a:rPr lang="en-US" sz="3200" dirty="0">
                <a:latin typeface="Arial" panose="020B0604020202020204" pitchFamily="34" charset="0"/>
                <a:cs typeface="Arial" panose="020B0604020202020204" pitchFamily="34" charset="0"/>
              </a:rPr>
              <a:t>In primary care settings to facilitate timely referrals.</a:t>
            </a:r>
            <a:endParaRPr lang="en-GB" sz="3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2378FE20-8DF7-C716-A0C5-0C2785799BCC}"/>
              </a:ext>
            </a:extLst>
          </p:cNvPr>
          <p:cNvSpPr txBox="1"/>
          <p:nvPr/>
        </p:nvSpPr>
        <p:spPr>
          <a:xfrm>
            <a:off x="924881" y="12399888"/>
            <a:ext cx="5821680" cy="144655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chemeClr val="accent5">
                    <a:lumMod val="75000"/>
                  </a:schemeClr>
                </a:solidFill>
                <a:latin typeface="Amasis MT Pro Black" panose="02040A04050005020304" pitchFamily="18" charset="0"/>
              </a:rPr>
              <a:t>Important effects of OCD on people</a:t>
            </a:r>
            <a:endParaRPr lang="en-GB" sz="4400" b="1" dirty="0">
              <a:solidFill>
                <a:schemeClr val="accent5">
                  <a:lumMod val="75000"/>
                </a:schemeClr>
              </a:solidFill>
              <a:latin typeface="Amasis MT Pro Black" panose="02040A04050005020304" pitchFamily="18" charset="0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4BB4D2D6-2F07-441E-F11B-B86FF5BB974E}"/>
              </a:ext>
            </a:extLst>
          </p:cNvPr>
          <p:cNvSpPr txBox="1"/>
          <p:nvPr/>
        </p:nvSpPr>
        <p:spPr>
          <a:xfrm>
            <a:off x="86362" y="13791039"/>
            <a:ext cx="7498715" cy="8402300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Emotional distress and anxiety: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Individuals often experience intense fear, guilt or shame due to intrusive thoughts (NHS,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Professional and academic impairment: 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concentration, time management and decision-making affecting performance in school or work (MentalHealth.com,2025).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dirty="0">
                <a:latin typeface="Arial" panose="020B0604020202020204" pitchFamily="34" charset="0"/>
                <a:cs typeface="Arial" panose="020B0604020202020204" pitchFamily="34" charset="0"/>
              </a:rPr>
              <a:t>Sleep disruption</a:t>
            </a:r>
            <a:r>
              <a:rPr lang="en-US" sz="3600" dirty="0">
                <a:latin typeface="Arial" panose="020B0604020202020204" pitchFamily="34" charset="0"/>
                <a:cs typeface="Arial" panose="020B0604020202020204" pitchFamily="34" charset="0"/>
              </a:rPr>
              <a:t>: insomnia or poor sleep quality (Access CBT, 2023)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7" descr="A poster with blue circles with icons&#10;&#10;AI-generated content may be incorrect.">
            <a:extLst>
              <a:ext uri="{FF2B5EF4-FFF2-40B4-BE49-F238E27FC236}">
                <a16:creationId xmlns:a16="http://schemas.microsoft.com/office/drawing/2014/main" id="{98BC6832-3D97-562F-2771-1F9C17FC11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28654" y="9616915"/>
            <a:ext cx="7114400" cy="11766710"/>
          </a:xfrm>
          <a:prstGeom prst="rect">
            <a:avLst/>
          </a:prstGeom>
        </p:spPr>
      </p:pic>
      <p:pic>
        <p:nvPicPr>
          <p:cNvPr id="10" name="Picture 9" descr="A circular diagram with arrows&#10;&#10;AI-generated content may be incorrect.">
            <a:extLst>
              <a:ext uri="{FF2B5EF4-FFF2-40B4-BE49-F238E27FC236}">
                <a16:creationId xmlns:a16="http://schemas.microsoft.com/office/drawing/2014/main" id="{B73FDFB8-6214-E322-CB2E-810DA3D2F414}"/>
              </a:ext>
            </a:extLst>
          </p:cNvPr>
          <p:cNvPicPr>
            <a:picLocks noChangeAspect="1"/>
          </p:cNvPicPr>
          <p:nvPr/>
        </p:nvPicPr>
        <p:blipFill>
          <a:blip r:embed="rId4">
            <a:alphaModFix/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3321" y="16708581"/>
            <a:ext cx="5956815" cy="4675043"/>
          </a:xfrm>
          <a:prstGeom prst="rect">
            <a:avLst/>
          </a:prstGeom>
          <a:ln>
            <a:solidFill>
              <a:srgbClr val="92D050"/>
            </a:solidFill>
          </a:ln>
          <a:scene3d>
            <a:camera prst="obliqueBottomLeft"/>
            <a:lightRig rig="threePt" dir="t"/>
          </a:scene3d>
        </p:spPr>
      </p:pic>
    </p:spTree>
    <p:extLst>
      <p:ext uri="{BB962C8B-B14F-4D97-AF65-F5344CB8AC3E}">
        <p14:creationId xmlns:p14="http://schemas.microsoft.com/office/powerpoint/2010/main" val="2871385299"/>
      </p:ext>
    </p:extLst>
  </p:cSld>
  <p:clrMapOvr>
    <a:masterClrMapping/>
  </p:clrMapOvr>
  <p:transition spd="slow">
    <p:wip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B464C3-06E4-7692-4C22-DDD4AE0361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5008" y="-415109"/>
            <a:ext cx="26112371" cy="4133179"/>
          </a:xfrm>
        </p:spPr>
        <p:txBody>
          <a:bodyPr>
            <a:normAutofit/>
          </a:bodyPr>
          <a:lstStyle/>
          <a:p>
            <a:pPr algn="ctr"/>
            <a:r>
              <a:rPr lang="en-US" sz="8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ighlight>
                  <a:srgbClr val="FFFF00"/>
                </a:highlight>
                <a:latin typeface="Amasis MT Pro Black" panose="02040A04050005020304" pitchFamily="18" charset="0"/>
                <a:cs typeface="Arial" panose="020B0604020202020204" pitchFamily="34" charset="0"/>
              </a:rPr>
              <a:t>REFRENCE LIST</a:t>
            </a:r>
            <a:endParaRPr lang="en-GB" sz="8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highlight>
                <a:srgbClr val="FFFF00"/>
              </a:highlight>
              <a:latin typeface="Amasis MT Pro Black" panose="02040A04050005020304" pitchFamily="18" charset="0"/>
              <a:cs typeface="Arial" panose="020B060402020202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EDE2863-A32D-6F2F-DB52-89242C4E1167}"/>
              </a:ext>
            </a:extLst>
          </p:cNvPr>
          <p:cNvSpPr txBox="1"/>
          <p:nvPr/>
        </p:nvSpPr>
        <p:spPr>
          <a:xfrm>
            <a:off x="889722" y="2554288"/>
            <a:ext cx="29385491" cy="224984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Access CBT, (2023)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How does OCD affect others?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Available 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</a:rPr>
              <a:t>at:</a:t>
            </a:r>
            <a:r>
              <a:rPr lang="en-US" sz="4400" dirty="0" err="1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How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 OCD Affects Others? | Obsessive Compulsive Disorder | Access CBT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Abramowitz, J.S., McKay, D. and Storch, E.A., eds., (2023)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The Oxford Handbook of Obsessive Compulsive and Related Disorders,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Oxford : Oxford University Press. Available at: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The Oxford Handbook of Obsessive-Compulsive and Related Disorders | Oxford Academic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International OCD Foundation (IOCDF), (2023)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Culturally Responsive Treatment for OCD.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Boston: IOCDF. Available at: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4"/>
              </a:rPr>
              <a:t>Why culturally competent care matters when treating scrupulosity OCD | International OCD Foundation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Mental Health, (2025)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Ways OCD affects the individual and their life.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Available at:  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5"/>
              </a:rPr>
              <a:t>3.2 Describe the ways OCD affects the individual and their life – Care Learning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NHS England (2019)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The NHS Long Term Plan: Mental Health.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London: NHS England. Available at: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6"/>
              </a:rPr>
              <a:t>NHS England » NHS Mental Health Implementation Plan 2019/20 – 2023/24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NHS England (2025)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Treatment – Obsessive Compulsive Disorder (OCD).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London: NHS. Available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7"/>
              </a:rPr>
              <a:t>at: Treatment - Obsessive compulsive disorder (OCD) – NHS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OCD Action (2024)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The unseen crisis: A Manifesto for OCD Awareness and Action.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London : OCD Action.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8"/>
              </a:rPr>
              <a:t>OCD Action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(Accessed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Seemuller, F., (2023)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Obsessive Compulsive and Related Disorders in ICD-11: Classification and Clinical Implications. World Psychiatry, pp 45-47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Szymanski. and Bourne, L., (2017)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Obsessive Compulsive Disorder: Etiology, Diagnosis and Treatment.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In : J. Wenzel, ed.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The Practitioner’s Guide to Evidence based psychotherapy.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n-GB" sz="4400" baseline="30000" dirty="0">
                <a:latin typeface="Arial" panose="020B0604020202020204" pitchFamily="34" charset="0"/>
                <a:cs typeface="Arial" panose="020B0604020202020204" pitchFamily="34" charset="0"/>
              </a:rPr>
              <a:t>nd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 ed. New York: Springer, pp 145-172.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Seemuller, F., (2023)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Obsessive Compulsive and Related Disorders in ICD-11: Classification and Clinical Implications. World Psychiatry, pp 45-47.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UK Government (2010)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Equality Act 2010.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London: The Stationery Office.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9"/>
              </a:rPr>
              <a:t>Equality Act 2010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GB" sz="4400" i="1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US" sz="4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00477519"/>
      </p:ext>
    </p:extLst>
  </p:cSld>
  <p:clrMapOvr>
    <a:masterClrMapping/>
  </p:clrMapOvr>
  <p:transition spd="slow">
    <p:wip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1AF0E9B7-F1FC-1A98-F337-D16793F5DFBE}"/>
              </a:ext>
            </a:extLst>
          </p:cNvPr>
          <p:cNvSpPr txBox="1"/>
          <p:nvPr/>
        </p:nvSpPr>
        <p:spPr>
          <a:xfrm>
            <a:off x="457200" y="1295400"/>
            <a:ext cx="28292497" cy="61863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Williams, M.T. and Ching, T.H.W., (2017)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OCD in Ethnoracial Minorities: Symptoms, Barriers to Care, and Cultural Considerations for Treatment.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In: C. Pittenger, ed. Obsessive Compulsive Disorder: </a:t>
            </a:r>
            <a:r>
              <a:rPr lang="en-GB" sz="4400" i="1" dirty="0">
                <a:latin typeface="Arial" panose="020B0604020202020204" pitchFamily="34" charset="0"/>
                <a:cs typeface="Arial" panose="020B0604020202020204" pitchFamily="34" charset="0"/>
              </a:rPr>
              <a:t>Phenomenology, Pathophysiology and Treatment.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Oxford: Oxford University Press, pp.703-714. Available at: 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  <a:hlinkClick r:id="rId2"/>
              </a:rPr>
              <a:t>OCD in Ethnoracial Minorities: Symptoms, Barriers to Care, and Cultural Considerations for Treatment | Obsessive-compulsive Disorder: Phenomenology, Pathophysiology, and Treatment | Oxford Academic</a:t>
            </a:r>
            <a:r>
              <a:rPr lang="en-GB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World Health Organization (2023) 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International Classification of Diseases 11</a:t>
            </a:r>
            <a:r>
              <a:rPr lang="en-US" sz="4400" i="1" baseline="30000" dirty="0">
                <a:latin typeface="Arial" panose="020B0604020202020204" pitchFamily="34" charset="0"/>
                <a:cs typeface="Arial" panose="020B0604020202020204" pitchFamily="34" charset="0"/>
              </a:rPr>
              <a:t>th</a:t>
            </a:r>
            <a:r>
              <a:rPr lang="en-US" sz="4400" i="1" dirty="0">
                <a:latin typeface="Arial" panose="020B0604020202020204" pitchFamily="34" charset="0"/>
                <a:cs typeface="Arial" panose="020B0604020202020204" pitchFamily="34" charset="0"/>
              </a:rPr>
              <a:t> Revision (ICD-11): 6B20 Obsessive Compulsive Disorder. Available at: 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  <a:hlinkClick r:id="rId3"/>
              </a:rPr>
              <a:t>ICD-11 for Mortality and Morbidity Statistics</a:t>
            </a:r>
            <a:r>
              <a:rPr lang="en-US" sz="4400" dirty="0">
                <a:latin typeface="Arial" panose="020B0604020202020204" pitchFamily="34" charset="0"/>
                <a:cs typeface="Arial" panose="020B0604020202020204" pitchFamily="34" charset="0"/>
              </a:rPr>
              <a:t>, (Accessed: 27 October 2025).</a:t>
            </a:r>
          </a:p>
          <a:p>
            <a:endParaRPr lang="en-GB" sz="4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59050638"/>
      </p:ext>
    </p:extLst>
  </p:cSld>
  <p:clrMapOvr>
    <a:masterClrMapping/>
  </p:clrMapOvr>
  <p:transition spd="slow">
    <p:wipe/>
  </p:transition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11985</TotalTime>
  <Words>1116</Words>
  <Application>Microsoft Office PowerPoint</Application>
  <PresentationFormat>Custom</PresentationFormat>
  <Paragraphs>60</Paragraphs>
  <Slides>4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9" baseType="lpstr">
      <vt:lpstr>Amasis MT Pro Black</vt:lpstr>
      <vt:lpstr>Aptos</vt:lpstr>
      <vt:lpstr>Aptos Display</vt:lpstr>
      <vt:lpstr>Arial</vt:lpstr>
      <vt:lpstr>Office Theme</vt:lpstr>
      <vt:lpstr>PowerPoint Presentation</vt:lpstr>
      <vt:lpstr>PowerPoint Presentation</vt:lpstr>
      <vt:lpstr>REFRENCE LIST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Nagish Aquil (2316023)</dc:creator>
  <cp:lastModifiedBy>Nagish Aquil (2316023)</cp:lastModifiedBy>
  <cp:revision>23</cp:revision>
  <dcterms:created xsi:type="dcterms:W3CDTF">2025-09-23T20:52:23Z</dcterms:created>
  <dcterms:modified xsi:type="dcterms:W3CDTF">2025-10-29T10:16:31Z</dcterms:modified>
</cp:coreProperties>
</file>