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7" r:id="rId2"/>
    <p:sldId id="258" r:id="rId3"/>
    <p:sldId id="259" r:id="rId4"/>
    <p:sldId id="260" r:id="rId5"/>
    <p:sldId id="261" r:id="rId6"/>
    <p:sldId id="262" r:id="rId7"/>
    <p:sldId id="263" r:id="rId8"/>
    <p:sldId id="264" r:id="rId9"/>
    <p:sldId id="283" r:id="rId10"/>
    <p:sldId id="265" r:id="rId11"/>
    <p:sldId id="266" r:id="rId12"/>
    <p:sldId id="267" r:id="rId13"/>
    <p:sldId id="268" r:id="rId14"/>
    <p:sldId id="284" r:id="rId15"/>
    <p:sldId id="269" r:id="rId16"/>
    <p:sldId id="270" r:id="rId17"/>
    <p:sldId id="272" r:id="rId18"/>
    <p:sldId id="273" r:id="rId19"/>
    <p:sldId id="275" r:id="rId20"/>
    <p:sldId id="276" r:id="rId21"/>
    <p:sldId id="285" r:id="rId22"/>
    <p:sldId id="277" r:id="rId23"/>
    <p:sldId id="278" r:id="rId24"/>
    <p:sldId id="279" r:id="rId25"/>
    <p:sldId id="287" r:id="rId26"/>
    <p:sldId id="280" r:id="rId27"/>
    <p:sldId id="281" r:id="rId28"/>
    <p:sldId id="282" r:id="rId29"/>
    <p:sldId id="286" r:id="rId30"/>
    <p:sldId id="288"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94660"/>
  </p:normalViewPr>
  <p:slideViewPr>
    <p:cSldViewPr>
      <p:cViewPr varScale="1">
        <p:scale>
          <a:sx n="69" d="100"/>
          <a:sy n="69" d="100"/>
        </p:scale>
        <p:origin x="-1428"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5BC2B0B-BDB7-4C63-9864-85A81E0EC23F}" type="datetimeFigureOut">
              <a:rPr lang="en-GB" smtClean="0"/>
              <a:t>05/12/2018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EA6785-0740-409C-A741-085D886D3D16}" type="slidenum">
              <a:rPr lang="en-GB" smtClean="0"/>
              <a:t>‹#›</a:t>
            </a:fld>
            <a:endParaRPr lang="en-GB"/>
          </a:p>
        </p:txBody>
      </p:sp>
    </p:spTree>
    <p:extLst>
      <p:ext uri="{BB962C8B-B14F-4D97-AF65-F5344CB8AC3E}">
        <p14:creationId xmlns:p14="http://schemas.microsoft.com/office/powerpoint/2010/main" val="3971010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EA6785-0740-409C-A741-085D886D3D16}" type="slidenum">
              <a:rPr lang="en-GB" smtClean="0"/>
              <a:t>23</a:t>
            </a:fld>
            <a:endParaRPr lang="en-GB"/>
          </a:p>
        </p:txBody>
      </p:sp>
    </p:spTree>
    <p:extLst>
      <p:ext uri="{BB962C8B-B14F-4D97-AF65-F5344CB8AC3E}">
        <p14:creationId xmlns:p14="http://schemas.microsoft.com/office/powerpoint/2010/main" val="3419375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0" y="-30163"/>
            <a:ext cx="9067800" cy="6889751"/>
            <a:chOff x="0" y="-30477"/>
            <a:chExt cx="9067800" cy="6889273"/>
          </a:xfrm>
        </p:grpSpPr>
        <p:cxnSp>
          <p:nvCxnSpPr>
            <p:cNvPr id="5" name="Straight Connector 4"/>
            <p:cNvCxnSpPr/>
            <p:nvPr/>
          </p:nvCxnSpPr>
          <p:spPr>
            <a:xfrm rot="16200000" flipH="1">
              <a:off x="-1447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16380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1485662"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32382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33144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371362" y="2971246"/>
              <a:ext cx="6857524"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2819162"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2704862"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2133362"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31239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18285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28191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2438162" y="3123646"/>
              <a:ext cx="6857524"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1731724"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1141968"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9141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1855549"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26429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1953974" y="3325258"/>
              <a:ext cx="6857524" cy="206375"/>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2361962"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21333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106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876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028938" y="3237946"/>
              <a:ext cx="6857524"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723662"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799862"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52161"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304562" y="3199846"/>
              <a:ext cx="6857524"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190262"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381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609362"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6860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304562"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028462"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782876" y="2722008"/>
              <a:ext cx="6857524"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13726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600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659051"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28349" y="3252233"/>
              <a:ext cx="6857524"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560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52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381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2743438" y="3352246"/>
              <a:ext cx="6857524"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20957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7053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1829038" y="3276046"/>
              <a:ext cx="6857524"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10670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23624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646601" y="2722008"/>
              <a:ext cx="6857524"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3049032" y="3276840"/>
              <a:ext cx="6857524"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2895838" y="3276046"/>
              <a:ext cx="6857524"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2389426" y="3226833"/>
              <a:ext cx="6857524"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22370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17528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19814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3467338" y="3314146"/>
              <a:ext cx="6857524"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3467338" y="3314146"/>
              <a:ext cx="6857524"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4038839" y="3428446"/>
              <a:ext cx="6857524" cy="3175"/>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3886438" y="3199846"/>
              <a:ext cx="6857524"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4000738" y="3237946"/>
              <a:ext cx="6857524"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4572238" y="3199846"/>
              <a:ext cx="6857524"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37340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3619738" y="3314146"/>
              <a:ext cx="6857524"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42150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43436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4572238" y="3352246"/>
              <a:ext cx="6857524"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258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0675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5219938" y="3237946"/>
              <a:ext cx="6857524"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4877038" y="3352246"/>
              <a:ext cx="6857524"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5528707" y="3318116"/>
              <a:ext cx="6887685"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4850051" y="3226833"/>
              <a:ext cx="6857524"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4751626" y="3325258"/>
              <a:ext cx="6857524"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5562839" y="3428446"/>
              <a:ext cx="6857524"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2552938" y="3390346"/>
              <a:ext cx="6857524"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3048238" y="3352246"/>
              <a:ext cx="6857524"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3238738" y="3237946"/>
              <a:ext cx="6857524"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2133838" y="3276046"/>
              <a:ext cx="6857524"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3148251" y="3252233"/>
              <a:ext cx="6857524"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3772138" y="3237946"/>
              <a:ext cx="6857524"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4229338" y="2933146"/>
              <a:ext cx="6857524"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1371044" y="3200640"/>
              <a:ext cx="6859112"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grpSp>
        <p:nvGrpSpPr>
          <p:cNvPr id="89" name="Group 92"/>
          <p:cNvGrpSpPr>
            <a:grpSpLocks/>
          </p:cNvGrpSpPr>
          <p:nvPr/>
        </p:nvGrpSpPr>
        <p:grpSpPr bwMode="auto">
          <a:xfrm>
            <a:off x="0" y="2057400"/>
            <a:ext cx="4802188" cy="2820988"/>
            <a:chOff x="0" y="2057400"/>
            <a:chExt cx="4801394" cy="2820988"/>
          </a:xfrm>
        </p:grpSpPr>
        <p:cxnSp>
          <p:nvCxnSpPr>
            <p:cNvPr id="90" name="Straight Connector 89"/>
            <p:cNvCxnSpPr/>
            <p:nvPr/>
          </p:nvCxnSpPr>
          <p:spPr>
            <a:xfrm>
              <a:off x="0" y="20574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0" y="4876800"/>
              <a:ext cx="4799806"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rot="5400000">
              <a:off x="3391694" y="3467100"/>
              <a:ext cx="2817812"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9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9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5" name="Slide Number Placeholder 5"/>
          <p:cNvSpPr>
            <a:spLocks noGrp="1"/>
          </p:cNvSpPr>
          <p:nvPr>
            <p:ph type="sldNum" sz="quarter" idx="12"/>
          </p:nvPr>
        </p:nvSpPr>
        <p:spPr/>
        <p:txBody>
          <a:bodyPr/>
          <a:lstStyle>
            <a:lvl1pPr>
              <a:defRPr/>
            </a:lvl1pPr>
          </a:lstStyle>
          <a:p>
            <a:pPr>
              <a:defRPr/>
            </a:pPr>
            <a:fld id="{60020A26-E75D-4BB5-AE9B-EDA6E41BDDE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604109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1AF7B161-C6B0-497A-8D76-7A4D8B81A574}"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780087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grpSp>
        <p:nvGrpSpPr>
          <p:cNvPr id="4" name="Group 92"/>
          <p:cNvGrpSpPr>
            <a:grpSpLocks/>
          </p:cNvGrpSpPr>
          <p:nvPr/>
        </p:nvGrpSpPr>
        <p:grpSpPr bwMode="auto">
          <a:xfrm>
            <a:off x="0" y="-30163"/>
            <a:ext cx="9067800" cy="4846638"/>
            <a:chOff x="1" y="-30477"/>
            <a:chExt cx="9067799" cy="4526277"/>
          </a:xfrm>
        </p:grpSpPr>
        <p:cxnSp>
          <p:nvCxnSpPr>
            <p:cNvPr id="5" name="Straight Connector 4"/>
            <p:cNvCxnSpPr/>
            <p:nvPr/>
          </p:nvCxnSpPr>
          <p:spPr>
            <a:xfrm rot="16200000" flipH="1">
              <a:off x="-2715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6200000" flipH="1">
              <a:off x="-4620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a:off x="-309660"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rot="5400000">
              <a:off x="-206226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213846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16200000" flipH="1">
              <a:off x="-195360" y="1785840"/>
              <a:ext cx="450552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6200000" flipH="1">
              <a:off x="-1643160"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5400000">
              <a:off x="-152886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95736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94796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6200000" flipH="1">
              <a:off x="-652560"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16431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790370" y="2019629"/>
              <a:ext cx="4495143"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5400000">
              <a:off x="-555722"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34034"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a:off x="2618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67954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16200000" flipH="1">
              <a:off x="-1466947"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16200000" flipH="1">
              <a:off x="-777972"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16200000" flipH="1">
              <a:off x="-118596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95736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224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2052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2204939" y="2052540"/>
              <a:ext cx="450552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5400000">
              <a:off x="452340"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376140"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1024634"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16200000" flipH="1">
              <a:off x="871440" y="2014440"/>
              <a:ext cx="450552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5400000">
              <a:off x="985740"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16200000" flipH="1">
              <a:off x="1557240"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566640"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16200000" flipH="1">
              <a:off x="18620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8714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5400000">
              <a:off x="147540"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5400000">
              <a:off x="1958878" y="1536602"/>
              <a:ext cx="4505521" cy="1412875"/>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5400000">
              <a:off x="25486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2776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835053"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16200000" flipH="1">
              <a:off x="1047653" y="2066827"/>
              <a:ext cx="450552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16200000" flipH="1">
              <a:off x="1736628"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16200000" flipH="1">
              <a:off x="1328640"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557240"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39194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32717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38813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5400000">
              <a:off x="3005039" y="2090640"/>
              <a:ext cx="4505521"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22430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16200000" flipH="1">
              <a:off x="35384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822602" y="1536602"/>
              <a:ext cx="4505521" cy="1412875"/>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5400000">
              <a:off x="4225033" y="2091434"/>
              <a:ext cx="4505521" cy="303212"/>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5400000">
              <a:off x="4071839" y="2090640"/>
              <a:ext cx="450552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565427" y="2041427"/>
              <a:ext cx="4505521" cy="403225"/>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16200000" flipH="1">
              <a:off x="34130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16200000" flipH="1">
              <a:off x="2928839" y="2166840"/>
              <a:ext cx="450552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16200000" flipH="1">
              <a:off x="3081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4643339" y="2128740"/>
              <a:ext cx="450552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4643339" y="2128740"/>
              <a:ext cx="450552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5400000">
              <a:off x="5215633" y="2242246"/>
              <a:ext cx="450552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16200000" flipH="1">
              <a:off x="5062439" y="2014440"/>
              <a:ext cx="450552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5400000">
              <a:off x="5176739" y="2052540"/>
              <a:ext cx="450552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16200000" flipH="1">
              <a:off x="57482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49100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4795739" y="2128740"/>
              <a:ext cx="450552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3910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16200000" flipH="1">
              <a:off x="55196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748239" y="2166840"/>
              <a:ext cx="450552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6434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62435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5400000">
              <a:off x="63959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053039" y="2166840"/>
              <a:ext cx="450552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5400000">
              <a:off x="6709412" y="2137412"/>
              <a:ext cx="4526277" cy="1905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026052" y="2041427"/>
              <a:ext cx="4505521" cy="403225"/>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5927627" y="2139852"/>
              <a:ext cx="4505521" cy="206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38840" y="2241452"/>
              <a:ext cx="4505521" cy="317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3728939" y="2204940"/>
              <a:ext cx="450552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4224239" y="2166840"/>
              <a:ext cx="450552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6200000" flipH="1">
              <a:off x="4414739" y="2052540"/>
              <a:ext cx="450552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309839" y="2090640"/>
              <a:ext cx="450552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324252" y="2066827"/>
              <a:ext cx="450552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5400000">
              <a:off x="4948139" y="2052540"/>
              <a:ext cx="450552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5405339" y="1747740"/>
              <a:ext cx="450552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2547839" y="2014440"/>
              <a:ext cx="4505521" cy="457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88" name="Rectangle 87"/>
          <p:cNvSpPr/>
          <p:nvPr/>
        </p:nvSpPr>
        <p:spPr>
          <a:xfrm>
            <a:off x="0" y="4311650"/>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89" name="Straight Connector 88"/>
          <p:cNvCxnSpPr/>
          <p:nvPr/>
        </p:nvCxnSpPr>
        <p:spPr>
          <a:xfrm>
            <a:off x="0" y="438785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a:off x="0" y="6138863"/>
            <a:ext cx="9144000"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91" name="Date Placeholder 1"/>
          <p:cNvSpPr>
            <a:spLocks noGrp="1"/>
          </p:cNvSpPr>
          <p:nvPr>
            <p:ph type="dt" sz="half" idx="10"/>
          </p:nvPr>
        </p:nvSpPr>
        <p:spPr/>
        <p:txBody>
          <a:bodyPr/>
          <a:lstStyle>
            <a:lvl1pPr>
              <a:defRPr/>
            </a:lvl1pPr>
          </a:lstStyle>
          <a:p>
            <a:pPr>
              <a:defRPr/>
            </a:pPr>
            <a:endParaRPr lang="en-GB" altLang="en-US">
              <a:solidFill>
                <a:srgbClr val="303030"/>
              </a:solidFill>
            </a:endParaRPr>
          </a:p>
        </p:txBody>
      </p:sp>
      <p:sp>
        <p:nvSpPr>
          <p:cNvPr id="92" name="Footer Placeholder 90"/>
          <p:cNvSpPr>
            <a:spLocks noGrp="1"/>
          </p:cNvSpPr>
          <p:nvPr>
            <p:ph type="ftr" sz="quarter" idx="11"/>
          </p:nvPr>
        </p:nvSpPr>
        <p:spPr/>
        <p:txBody>
          <a:bodyPr/>
          <a:lstStyle>
            <a:lvl1pPr>
              <a:defRPr/>
            </a:lvl1pPr>
          </a:lstStyle>
          <a:p>
            <a:pPr>
              <a:defRPr/>
            </a:pPr>
            <a:endParaRPr lang="en-GB" altLang="en-US">
              <a:solidFill>
                <a:srgbClr val="303030"/>
              </a:solidFill>
            </a:endParaRPr>
          </a:p>
        </p:txBody>
      </p:sp>
      <p:sp>
        <p:nvSpPr>
          <p:cNvPr id="93" name="Slide Number Placeholder 91"/>
          <p:cNvSpPr>
            <a:spLocks noGrp="1"/>
          </p:cNvSpPr>
          <p:nvPr>
            <p:ph type="sldNum" sz="quarter" idx="12"/>
          </p:nvPr>
        </p:nvSpPr>
        <p:spPr/>
        <p:txBody>
          <a:bodyPr/>
          <a:lstStyle>
            <a:lvl1pPr>
              <a:defRPr/>
            </a:lvl1pPr>
          </a:lstStyle>
          <a:p>
            <a:pPr>
              <a:defRPr/>
            </a:pPr>
            <a:fld id="{B5B042D9-A63B-48E0-8563-01C6874F765F}" type="slidenum">
              <a:rPr lang="en-GB" altLang="en-US">
                <a:solidFill>
                  <a:srgbClr val="303030"/>
                </a:solidFill>
              </a:rPr>
              <a:pPr>
                <a:defRPr/>
              </a:pPr>
              <a:t>‹#›</a:t>
            </a:fld>
            <a:endParaRPr lang="en-GB" altLang="en-US">
              <a:solidFill>
                <a:srgbClr val="303030"/>
              </a:solidFill>
            </a:endParaRPr>
          </a:p>
        </p:txBody>
      </p:sp>
    </p:spTree>
    <p:extLst>
      <p:ext uri="{BB962C8B-B14F-4D97-AF65-F5344CB8AC3E}">
        <p14:creationId xmlns:p14="http://schemas.microsoft.com/office/powerpoint/2010/main" val="347642985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7" name="Slide Number Placeholder 5"/>
          <p:cNvSpPr>
            <a:spLocks noGrp="1"/>
          </p:cNvSpPr>
          <p:nvPr>
            <p:ph type="sldNum" sz="quarter" idx="12"/>
          </p:nvPr>
        </p:nvSpPr>
        <p:spPr/>
        <p:txBody>
          <a:bodyPr/>
          <a:lstStyle>
            <a:lvl1pPr>
              <a:defRPr/>
            </a:lvl1pPr>
          </a:lstStyle>
          <a:p>
            <a:pPr>
              <a:defRPr/>
            </a:pPr>
            <a:fld id="{BA90371F-1A47-4B05-9B82-8AFD8C0DE001}"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225554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9" name="Slide Number Placeholder 5"/>
          <p:cNvSpPr>
            <a:spLocks noGrp="1"/>
          </p:cNvSpPr>
          <p:nvPr>
            <p:ph type="sldNum" sz="quarter" idx="12"/>
          </p:nvPr>
        </p:nvSpPr>
        <p:spPr/>
        <p:txBody>
          <a:bodyPr/>
          <a:lstStyle>
            <a:lvl1pPr>
              <a:defRPr/>
            </a:lvl1pPr>
          </a:lstStyle>
          <a:p>
            <a:pPr>
              <a:defRPr/>
            </a:pPr>
            <a:fld id="{AD4A6C7A-5C50-4F8E-BAC6-09085145F90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076164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5" name="Slide Number Placeholder 5"/>
          <p:cNvSpPr>
            <a:spLocks noGrp="1"/>
          </p:cNvSpPr>
          <p:nvPr>
            <p:ph type="sldNum" sz="quarter" idx="12"/>
          </p:nvPr>
        </p:nvSpPr>
        <p:spPr/>
        <p:txBody>
          <a:bodyPr/>
          <a:lstStyle>
            <a:lvl1pPr>
              <a:defRPr/>
            </a:lvl1pPr>
          </a:lstStyle>
          <a:p>
            <a:pPr>
              <a:defRPr/>
            </a:pPr>
            <a:fld id="{7BB4B388-93D4-4835-B68B-1E8705736C64}"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70697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4" name="Slide Number Placeholder 5"/>
          <p:cNvSpPr>
            <a:spLocks noGrp="1"/>
          </p:cNvSpPr>
          <p:nvPr>
            <p:ph type="sldNum" sz="quarter" idx="12"/>
          </p:nvPr>
        </p:nvSpPr>
        <p:spPr/>
        <p:txBody>
          <a:bodyPr/>
          <a:lstStyle>
            <a:lvl1pPr>
              <a:defRPr/>
            </a:lvl1pPr>
          </a:lstStyle>
          <a:p>
            <a:pPr>
              <a:defRPr/>
            </a:pPr>
            <a:fld id="{8118ABAB-DA82-4FB1-8856-386EA4715C51}"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311590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152400" y="1901952"/>
            <a:ext cx="2377440" cy="1371600"/>
          </a:xfrm>
        </p:spPr>
        <p:txBody>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9662C657-76BE-4887-BF8E-B34C7FCB10A5}"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115353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0" y="1563688"/>
            <a:ext cx="2762250" cy="3313112"/>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cxnSp>
        <p:nvCxnSpPr>
          <p:cNvPr id="6" name="Straight Connector 5"/>
          <p:cNvCxnSpPr/>
          <p:nvPr/>
        </p:nvCxnSpPr>
        <p:spPr>
          <a:xfrm rot="5400000">
            <a:off x="1127919" y="3221832"/>
            <a:ext cx="3017837"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0" y="1712913"/>
            <a:ext cx="2651125" cy="1587"/>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0" y="4733925"/>
            <a:ext cx="2651125"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2" name="Title 1"/>
          <p:cNvSpPr>
            <a:spLocks noGrp="1"/>
          </p:cNvSpPr>
          <p:nvPr>
            <p:ph type="title"/>
          </p:nvPr>
        </p:nvSpPr>
        <p:spPr>
          <a:xfrm>
            <a:off x="155448" y="1905000"/>
            <a:ext cx="2377440" cy="1371600"/>
          </a:xfrm>
        </p:spPr>
        <p:txBody>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Date Placeholder 4"/>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10" name="Footer Placeholder 5"/>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11" name="Slide Number Placeholder 6"/>
          <p:cNvSpPr>
            <a:spLocks noGrp="1"/>
          </p:cNvSpPr>
          <p:nvPr>
            <p:ph type="sldNum" sz="quarter" idx="12"/>
          </p:nvPr>
        </p:nvSpPr>
        <p:spPr/>
        <p:txBody>
          <a:bodyPr/>
          <a:lstStyle>
            <a:lvl1pPr>
              <a:defRPr/>
            </a:lvl1pPr>
          </a:lstStyle>
          <a:p>
            <a:pPr>
              <a:defRPr/>
            </a:pPr>
            <a:fld id="{A6933E3D-0F7A-46D7-AB62-7DE77E96237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2995427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B0A8DC75-964C-4BBD-A37C-BB8F7A804DA0}"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448567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ltLang="en-US">
              <a:solidFill>
                <a:srgbClr val="DEDEE0"/>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ltLang="en-US">
              <a:solidFill>
                <a:srgbClr val="DEDEE0"/>
              </a:solidFill>
            </a:endParaRPr>
          </a:p>
        </p:txBody>
      </p:sp>
      <p:sp>
        <p:nvSpPr>
          <p:cNvPr id="6" name="Slide Number Placeholder 5"/>
          <p:cNvSpPr>
            <a:spLocks noGrp="1"/>
          </p:cNvSpPr>
          <p:nvPr>
            <p:ph type="sldNum" sz="quarter" idx="12"/>
          </p:nvPr>
        </p:nvSpPr>
        <p:spPr/>
        <p:txBody>
          <a:bodyPr/>
          <a:lstStyle>
            <a:lvl1pPr>
              <a:defRPr/>
            </a:lvl1pPr>
          </a:lstStyle>
          <a:p>
            <a:pPr>
              <a:defRPr/>
            </a:pPr>
            <a:fld id="{AE39E4AD-448B-40D6-87AB-06126A9323D7}"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4077484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2BB8ACC5-C26C-4535-9C92-BEC4863323CE}"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1694032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6BDF2444-AFDF-4DA4-9FC7-1FDC02F10B74}"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6304167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pPr>
              <a:defRPr/>
            </a:pPr>
            <a:endParaRPr lang="en-GB" altLang="en-US">
              <a:solidFill>
                <a:srgbClr val="DEDEE0"/>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pPr>
              <a:defRPr/>
            </a:pPr>
            <a:endParaRPr lang="en-GB" altLang="en-US">
              <a:solidFill>
                <a:srgbClr val="DEDEE0"/>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pPr>
              <a:defRPr/>
            </a:pPr>
            <a:fld id="{44C7685D-948D-432E-B362-B61F1480333C}" type="slidenum">
              <a:rPr lang="en-GB" altLang="en-US">
                <a:solidFill>
                  <a:srgbClr val="DEDEE0"/>
                </a:solidFill>
              </a:rPr>
              <a:pPr>
                <a:defRPr/>
              </a:pPr>
              <a:t>‹#›</a:t>
            </a:fld>
            <a:endParaRPr lang="en-GB" altLang="en-US">
              <a:solidFill>
                <a:srgbClr val="DEDEE0"/>
              </a:solidFill>
            </a:endParaRPr>
          </a:p>
        </p:txBody>
      </p:sp>
    </p:spTree>
    <p:extLst>
      <p:ext uri="{BB962C8B-B14F-4D97-AF65-F5344CB8AC3E}">
        <p14:creationId xmlns:p14="http://schemas.microsoft.com/office/powerpoint/2010/main" val="3921305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90" name="Rectangle 189"/>
          <p:cNvSpPr/>
          <p:nvPr/>
        </p:nvSpPr>
        <p:spPr>
          <a:xfrm>
            <a:off x="149225" y="136525"/>
            <a:ext cx="8869363" cy="658495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a:solidFill>
                <a:prstClr val="white"/>
              </a:solidFill>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1028"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11900"/>
            <a:ext cx="2133600" cy="365125"/>
          </a:xfrm>
          <a:prstGeom prst="rect">
            <a:avLst/>
          </a:prstGeom>
        </p:spPr>
        <p:txBody>
          <a:bodyPr vert="horz" lIns="91440" tIns="45720" rIns="91440" bIns="45720" rtlCol="0" anchor="ctr"/>
          <a:lstStyle>
            <a:lvl1pPr algn="l">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5" name="Footer Placeholder 4"/>
          <p:cNvSpPr>
            <a:spLocks noGrp="1"/>
          </p:cNvSpPr>
          <p:nvPr>
            <p:ph type="ftr" sz="quarter" idx="3"/>
          </p:nvPr>
        </p:nvSpPr>
        <p:spPr>
          <a:xfrm>
            <a:off x="2830513" y="6311900"/>
            <a:ext cx="3482975" cy="365125"/>
          </a:xfrm>
          <a:prstGeom prst="rect">
            <a:avLst/>
          </a:prstGeom>
        </p:spPr>
        <p:txBody>
          <a:bodyPr vert="horz" lIns="91440" tIns="45720" rIns="91440" bIns="45720" rtlCol="0" anchor="ctr"/>
          <a:lstStyle>
            <a:lvl1pPr algn="ctr">
              <a:defRPr sz="1200">
                <a:solidFill>
                  <a:schemeClr val="tx2"/>
                </a:solidFill>
              </a:defRPr>
            </a:lvl1pPr>
          </a:lstStyle>
          <a:p>
            <a:pPr fontAlgn="base">
              <a:spcBef>
                <a:spcPct val="0"/>
              </a:spcBef>
              <a:spcAft>
                <a:spcPct val="0"/>
              </a:spcAft>
              <a:defRPr/>
            </a:pPr>
            <a:endParaRPr lang="en-GB" altLang="en-US">
              <a:solidFill>
                <a:srgbClr val="DEDEE0"/>
              </a:solidFill>
              <a:latin typeface="Arial" charset="0"/>
              <a:cs typeface="Arial" charset="0"/>
            </a:endParaRPr>
          </a:p>
        </p:txBody>
      </p:sp>
      <p:sp>
        <p:nvSpPr>
          <p:cNvPr id="6" name="Slide Number Placeholder 5"/>
          <p:cNvSpPr>
            <a:spLocks noGrp="1"/>
          </p:cNvSpPr>
          <p:nvPr>
            <p:ph type="sldNum" sz="quarter" idx="4"/>
          </p:nvPr>
        </p:nvSpPr>
        <p:spPr>
          <a:xfrm>
            <a:off x="6553200" y="6311900"/>
            <a:ext cx="2133600" cy="365125"/>
          </a:xfrm>
          <a:prstGeom prst="rect">
            <a:avLst/>
          </a:prstGeom>
        </p:spPr>
        <p:txBody>
          <a:bodyPr vert="horz" lIns="91440" tIns="45720" rIns="91440" bIns="45720" rtlCol="0" anchor="ctr"/>
          <a:lstStyle>
            <a:lvl1pPr algn="r">
              <a:defRPr sz="1200">
                <a:solidFill>
                  <a:schemeClr val="tx2"/>
                </a:solidFill>
              </a:defRPr>
            </a:lvl1pPr>
          </a:lstStyle>
          <a:p>
            <a:pPr fontAlgn="base">
              <a:spcBef>
                <a:spcPct val="0"/>
              </a:spcBef>
              <a:spcAft>
                <a:spcPct val="0"/>
              </a:spcAft>
              <a:defRPr/>
            </a:pPr>
            <a:fld id="{C2FD4E62-7BBA-468C-BCC5-B3FFDAF47A08}" type="slidenum">
              <a:rPr lang="en-GB" altLang="en-US">
                <a:solidFill>
                  <a:srgbClr val="DEDEE0"/>
                </a:solidFill>
                <a:latin typeface="Arial" charset="0"/>
                <a:cs typeface="Arial" charset="0"/>
              </a:rPr>
              <a:pPr fontAlgn="base">
                <a:spcBef>
                  <a:spcPct val="0"/>
                </a:spcBef>
                <a:spcAft>
                  <a:spcPct val="0"/>
                </a:spcAft>
                <a:defRPr/>
              </a:pPr>
              <a:t>‹#›</a:t>
            </a:fld>
            <a:endParaRPr lang="en-GB" altLang="en-US">
              <a:solidFill>
                <a:srgbClr val="DEDEE0"/>
              </a:solidFill>
              <a:latin typeface="Arial" charset="0"/>
              <a:cs typeface="Arial" charset="0"/>
            </a:endParaRPr>
          </a:p>
        </p:txBody>
      </p:sp>
    </p:spTree>
    <p:extLst>
      <p:ext uri="{BB962C8B-B14F-4D97-AF65-F5344CB8AC3E}">
        <p14:creationId xmlns:p14="http://schemas.microsoft.com/office/powerpoint/2010/main" val="30354590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rtl="0" eaLnBrk="0" fontAlgn="base" hangingPunct="0">
        <a:spcBef>
          <a:spcPct val="0"/>
        </a:spcBef>
        <a:spcAft>
          <a:spcPct val="0"/>
        </a:spcAft>
        <a:tabLst>
          <a:tab pos="3830638" algn="l"/>
        </a:tabLst>
        <a:defRPr sz="3600" b="1" kern="1200" spc="50">
          <a:ln w="13335" cmpd="sng">
            <a:solidFill>
              <a:schemeClr val="accent1">
                <a:lumMod val="50000"/>
              </a:schemeClr>
            </a:solidFill>
            <a:prstDash val="solid"/>
          </a:ln>
          <a:solidFill>
            <a:srgbClr val="FEFEFE"/>
          </a:solidFill>
          <a:latin typeface="+mj-lt"/>
          <a:ea typeface="+mj-ea"/>
          <a:cs typeface="+mj-cs"/>
        </a:defRPr>
      </a:lvl1pPr>
      <a:lvl2pPr algn="l" rtl="0" eaLnBrk="0" fontAlgn="base" hangingPunct="0">
        <a:spcBef>
          <a:spcPct val="0"/>
        </a:spcBef>
        <a:spcAft>
          <a:spcPct val="0"/>
        </a:spcAft>
        <a:tabLst>
          <a:tab pos="3830638" algn="l"/>
        </a:tabLst>
        <a:defRPr sz="3600" b="1">
          <a:solidFill>
            <a:srgbClr val="FEFEFE"/>
          </a:solidFill>
          <a:latin typeface="Tw Cen MT" pitchFamily="34" charset="0"/>
        </a:defRPr>
      </a:lvl2pPr>
      <a:lvl3pPr algn="l" rtl="0" eaLnBrk="0" fontAlgn="base" hangingPunct="0">
        <a:spcBef>
          <a:spcPct val="0"/>
        </a:spcBef>
        <a:spcAft>
          <a:spcPct val="0"/>
        </a:spcAft>
        <a:tabLst>
          <a:tab pos="3830638" algn="l"/>
        </a:tabLst>
        <a:defRPr sz="3600" b="1">
          <a:solidFill>
            <a:srgbClr val="FEFEFE"/>
          </a:solidFill>
          <a:latin typeface="Tw Cen MT" pitchFamily="34" charset="0"/>
        </a:defRPr>
      </a:lvl3pPr>
      <a:lvl4pPr algn="l" rtl="0" eaLnBrk="0" fontAlgn="base" hangingPunct="0">
        <a:spcBef>
          <a:spcPct val="0"/>
        </a:spcBef>
        <a:spcAft>
          <a:spcPct val="0"/>
        </a:spcAft>
        <a:tabLst>
          <a:tab pos="3830638" algn="l"/>
        </a:tabLst>
        <a:defRPr sz="3600" b="1">
          <a:solidFill>
            <a:srgbClr val="FEFEFE"/>
          </a:solidFill>
          <a:latin typeface="Tw Cen MT" pitchFamily="34" charset="0"/>
        </a:defRPr>
      </a:lvl4pPr>
      <a:lvl5pPr algn="l" rtl="0" eaLnBrk="0" fontAlgn="base" hangingPunct="0">
        <a:spcBef>
          <a:spcPct val="0"/>
        </a:spcBef>
        <a:spcAft>
          <a:spcPct val="0"/>
        </a:spcAft>
        <a:tabLst>
          <a:tab pos="3830638" algn="l"/>
        </a:tabLst>
        <a:defRPr sz="3600" b="1">
          <a:solidFill>
            <a:srgbClr val="FEFEFE"/>
          </a:solidFill>
          <a:latin typeface="Tw Cen MT" pitchFamily="34" charset="0"/>
        </a:defRPr>
      </a:lvl5pPr>
      <a:lvl6pPr marL="457200" algn="l" rtl="0" fontAlgn="base">
        <a:spcBef>
          <a:spcPct val="0"/>
        </a:spcBef>
        <a:spcAft>
          <a:spcPct val="0"/>
        </a:spcAft>
        <a:tabLst>
          <a:tab pos="3830638" algn="l"/>
        </a:tabLst>
        <a:defRPr sz="3600" b="1">
          <a:solidFill>
            <a:srgbClr val="FEFEFE"/>
          </a:solidFill>
          <a:latin typeface="Tw Cen MT" pitchFamily="34" charset="0"/>
        </a:defRPr>
      </a:lvl6pPr>
      <a:lvl7pPr marL="914400" algn="l" rtl="0" fontAlgn="base">
        <a:spcBef>
          <a:spcPct val="0"/>
        </a:spcBef>
        <a:spcAft>
          <a:spcPct val="0"/>
        </a:spcAft>
        <a:tabLst>
          <a:tab pos="3830638" algn="l"/>
        </a:tabLst>
        <a:defRPr sz="3600" b="1">
          <a:solidFill>
            <a:srgbClr val="FEFEFE"/>
          </a:solidFill>
          <a:latin typeface="Tw Cen MT" pitchFamily="34" charset="0"/>
        </a:defRPr>
      </a:lvl7pPr>
      <a:lvl8pPr marL="1371600" algn="l" rtl="0" fontAlgn="base">
        <a:spcBef>
          <a:spcPct val="0"/>
        </a:spcBef>
        <a:spcAft>
          <a:spcPct val="0"/>
        </a:spcAft>
        <a:tabLst>
          <a:tab pos="3830638" algn="l"/>
        </a:tabLst>
        <a:defRPr sz="3600" b="1">
          <a:solidFill>
            <a:srgbClr val="FEFEFE"/>
          </a:solidFill>
          <a:latin typeface="Tw Cen MT" pitchFamily="34" charset="0"/>
        </a:defRPr>
      </a:lvl8pPr>
      <a:lvl9pPr marL="1828800" algn="l" rtl="0" fontAlgn="base">
        <a:spcBef>
          <a:spcPct val="0"/>
        </a:spcBef>
        <a:spcAft>
          <a:spcPct val="0"/>
        </a:spcAft>
        <a:tabLst>
          <a:tab pos="3830638" algn="l"/>
        </a:tabLst>
        <a:defRPr sz="3600" b="1">
          <a:solidFill>
            <a:srgbClr val="FEFEFE"/>
          </a:solidFill>
          <a:latin typeface="Tw Cen MT" pitchFamily="34" charset="0"/>
        </a:defRPr>
      </a:lvl9pPr>
    </p:titleStyle>
    <p:bodyStyle>
      <a:lvl1pPr marL="273050" indent="-273050" algn="l" rtl="0" eaLnBrk="0" fontAlgn="base" hangingPunct="0">
        <a:spcBef>
          <a:spcPct val="20000"/>
        </a:spcBef>
        <a:spcAft>
          <a:spcPct val="0"/>
        </a:spcAft>
        <a:buClr>
          <a:srgbClr val="FE3737"/>
        </a:buClr>
        <a:buFont typeface="Arial" charset="0"/>
        <a:buChar char="•"/>
        <a:defRPr sz="2400" kern="1200">
          <a:solidFill>
            <a:schemeClr val="tx2"/>
          </a:solidFill>
          <a:latin typeface="+mn-lt"/>
          <a:ea typeface="+mn-ea"/>
          <a:cs typeface="+mn-cs"/>
        </a:defRPr>
      </a:lvl1pPr>
      <a:lvl2pPr marL="547688" indent="-182563" algn="l" rtl="0" eaLnBrk="0" fontAlgn="base" hangingPunct="0">
        <a:spcBef>
          <a:spcPct val="20000"/>
        </a:spcBef>
        <a:spcAft>
          <a:spcPct val="0"/>
        </a:spcAft>
        <a:buClr>
          <a:srgbClr val="FE3737"/>
        </a:buClr>
        <a:buFont typeface="Arial" charset="0"/>
        <a:buChar char="•"/>
        <a:defRPr sz="2000" kern="1200">
          <a:solidFill>
            <a:schemeClr val="tx1"/>
          </a:solidFill>
          <a:latin typeface="+mn-lt"/>
          <a:ea typeface="+mn-ea"/>
          <a:cs typeface="+mn-cs"/>
        </a:defRPr>
      </a:lvl2pPr>
      <a:lvl3pPr marL="914400" indent="-228600" algn="l" rtl="0" eaLnBrk="0" fontAlgn="base" hangingPunct="0">
        <a:spcBef>
          <a:spcPct val="20000"/>
        </a:spcBef>
        <a:spcAft>
          <a:spcPct val="0"/>
        </a:spcAft>
        <a:buClr>
          <a:schemeClr val="accent2"/>
        </a:buClr>
        <a:buFont typeface="Arial" charset="0"/>
        <a:buChar char="•"/>
        <a:defRPr sz="2000" kern="1200">
          <a:solidFill>
            <a:schemeClr val="tx2"/>
          </a:solidFill>
          <a:latin typeface="+mn-lt"/>
          <a:ea typeface="+mn-ea"/>
          <a:cs typeface="+mn-cs"/>
        </a:defRPr>
      </a:lvl3pPr>
      <a:lvl4pPr marL="1187450" indent="-228600" algn="l" rtl="0" eaLnBrk="0" fontAlgn="base" hangingPunct="0">
        <a:spcBef>
          <a:spcPct val="20000"/>
        </a:spcBef>
        <a:spcAft>
          <a:spcPct val="0"/>
        </a:spcAft>
        <a:buClr>
          <a:srgbClr val="AC956E"/>
        </a:buClr>
        <a:buFont typeface="Arial" charset="0"/>
        <a:buChar char="•"/>
        <a:defRPr kern="1200">
          <a:solidFill>
            <a:schemeClr val="tx1"/>
          </a:solidFill>
          <a:latin typeface="+mn-lt"/>
          <a:ea typeface="+mn-ea"/>
          <a:cs typeface="+mn-cs"/>
        </a:defRPr>
      </a:lvl4pPr>
      <a:lvl5pPr marL="1462088" indent="-228600" algn="l" rtl="0" eaLnBrk="0" fontAlgn="base" hangingPunct="0">
        <a:spcBef>
          <a:spcPct val="20000"/>
        </a:spcBef>
        <a:spcAft>
          <a:spcPct val="0"/>
        </a:spcAft>
        <a:buClr>
          <a:srgbClr val="808DA9"/>
        </a:buClr>
        <a:buFont typeface="Arial" charset="0"/>
        <a:buChar char="•"/>
        <a:defRPr sz="1600" kern="120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pPr eaLnBrk="1" fontAlgn="auto" hangingPunct="1">
              <a:spcAft>
                <a:spcPts val="0"/>
              </a:spcAft>
              <a:defRPr/>
            </a:pPr>
            <a:r>
              <a:rPr lang="en-GB" altLang="en-US" dirty="0" smtClean="0"/>
              <a:t>The Development of Satan in the Early Church Fathers</a:t>
            </a:r>
            <a:endParaRPr lang="en-GB" altLang="en-US" dirty="0"/>
          </a:p>
        </p:txBody>
      </p:sp>
      <p:sp>
        <p:nvSpPr>
          <p:cNvPr id="9219" name="Rectangle 3"/>
          <p:cNvSpPr>
            <a:spLocks noGrp="1" noChangeArrowheads="1"/>
          </p:cNvSpPr>
          <p:nvPr>
            <p:ph type="subTitle" idx="1"/>
          </p:nvPr>
        </p:nvSpPr>
        <p:spPr/>
        <p:txBody>
          <a:bodyPr/>
          <a:lstStyle/>
          <a:p>
            <a:pPr eaLnBrk="1" hangingPunct="1"/>
            <a:r>
              <a:rPr lang="en-GB" altLang="en-US" dirty="0" smtClean="0"/>
              <a:t>HPRS5033/6033</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38793740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67544" y="116632"/>
            <a:ext cx="8229600" cy="1143000"/>
          </a:xfrm>
        </p:spPr>
        <p:txBody>
          <a:bodyPr>
            <a:normAutofit/>
          </a:bodyPr>
          <a:lstStyle/>
          <a:p>
            <a:pPr eaLnBrk="1" fontAlgn="auto" hangingPunct="1">
              <a:spcAft>
                <a:spcPts val="0"/>
              </a:spcAft>
              <a:defRPr/>
            </a:pPr>
            <a:r>
              <a:rPr lang="en-GB" altLang="en-US" dirty="0" smtClean="0">
                <a:solidFill>
                  <a:schemeClr val="accent6">
                    <a:tint val="1000"/>
                  </a:schemeClr>
                </a:solidFill>
              </a:rPr>
              <a:t>The Devil beyond the New Testament</a:t>
            </a:r>
            <a:endParaRPr lang="en-GB" altLang="en-US" dirty="0">
              <a:solidFill>
                <a:schemeClr val="accent6">
                  <a:tint val="1000"/>
                </a:schemeClr>
              </a:solidFill>
            </a:endParaRPr>
          </a:p>
        </p:txBody>
      </p:sp>
      <p:sp>
        <p:nvSpPr>
          <p:cNvPr id="10243" name="Rectangle 3"/>
          <p:cNvSpPr>
            <a:spLocks noGrp="1" noChangeArrowheads="1"/>
          </p:cNvSpPr>
          <p:nvPr>
            <p:ph idx="1"/>
          </p:nvPr>
        </p:nvSpPr>
        <p:spPr>
          <a:xfrm>
            <a:off x="395536" y="1844824"/>
            <a:ext cx="8229600" cy="4525963"/>
          </a:xfrm>
        </p:spPr>
        <p:txBody>
          <a:bodyPr/>
          <a:lstStyle/>
          <a:p>
            <a:pPr algn="just" eaLnBrk="1" hangingPunct="1"/>
            <a:r>
              <a:rPr lang="en-GB" altLang="en-US" sz="2800" dirty="0" smtClean="0"/>
              <a:t>NT portrayal of Satan established by end of 1</a:t>
            </a:r>
            <a:r>
              <a:rPr lang="en-GB" altLang="en-US" sz="2800" baseline="30000" dirty="0" smtClean="0"/>
              <a:t>st</a:t>
            </a:r>
            <a:r>
              <a:rPr lang="en-GB" altLang="en-US" sz="2800" dirty="0" smtClean="0"/>
              <a:t> century. </a:t>
            </a:r>
          </a:p>
          <a:p>
            <a:pPr algn="just" eaLnBrk="1" hangingPunct="1"/>
            <a:endParaRPr lang="en-GB" altLang="en-US" sz="2800" dirty="0"/>
          </a:p>
          <a:p>
            <a:pPr algn="just" eaLnBrk="1" hangingPunct="1"/>
            <a:r>
              <a:rPr lang="en-GB" altLang="en-US" sz="2800" dirty="0" smtClean="0"/>
              <a:t>The character underwent considerable development in the hands of the Early Church fathers. </a:t>
            </a:r>
          </a:p>
          <a:p>
            <a:pPr algn="just" eaLnBrk="1" hangingPunct="1"/>
            <a:endParaRPr lang="en-GB" altLang="en-US" sz="2800" dirty="0"/>
          </a:p>
          <a:p>
            <a:pPr algn="just" eaLnBrk="1" hangingPunct="1"/>
            <a:r>
              <a:rPr lang="en-GB" altLang="en-US" sz="2800" dirty="0" smtClean="0"/>
              <a:t>More detail added to Satan’s ‘biography’. </a:t>
            </a:r>
          </a:p>
        </p:txBody>
      </p:sp>
    </p:spTree>
    <p:extLst>
      <p:ext uri="{BB962C8B-B14F-4D97-AF65-F5344CB8AC3E}">
        <p14:creationId xmlns:p14="http://schemas.microsoft.com/office/powerpoint/2010/main" val="20902813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95536" y="-99392"/>
            <a:ext cx="8229600" cy="1143000"/>
          </a:xfrm>
        </p:spPr>
        <p:txBody>
          <a:bodyPr>
            <a:normAutofit/>
          </a:bodyPr>
          <a:lstStyle/>
          <a:p>
            <a:pPr eaLnBrk="1" fontAlgn="auto" hangingPunct="1">
              <a:spcAft>
                <a:spcPts val="0"/>
              </a:spcAft>
              <a:defRPr/>
            </a:pPr>
            <a:r>
              <a:rPr lang="en-GB" altLang="en-US" dirty="0">
                <a:solidFill>
                  <a:schemeClr val="accent6">
                    <a:tint val="1000"/>
                  </a:schemeClr>
                </a:solidFill>
              </a:rPr>
              <a:t>Justin </a:t>
            </a:r>
            <a:r>
              <a:rPr lang="en-GB" altLang="en-US" dirty="0" smtClean="0">
                <a:solidFill>
                  <a:schemeClr val="accent6">
                    <a:tint val="1000"/>
                  </a:schemeClr>
                </a:solidFill>
              </a:rPr>
              <a:t>Martyr </a:t>
            </a:r>
            <a:r>
              <a:rPr lang="en-GB" altLang="en-US" dirty="0">
                <a:solidFill>
                  <a:schemeClr val="accent6">
                    <a:tint val="1000"/>
                  </a:schemeClr>
                </a:solidFill>
              </a:rPr>
              <a:t>(</a:t>
            </a:r>
            <a:r>
              <a:rPr lang="en-GB" altLang="en-US" dirty="0" smtClean="0">
                <a:solidFill>
                  <a:schemeClr val="accent6">
                    <a:tint val="1000"/>
                  </a:schemeClr>
                </a:solidFill>
              </a:rPr>
              <a:t>c. 100 – c. 165 CE)</a:t>
            </a:r>
            <a:endParaRPr lang="en-GB" altLang="en-US" dirty="0">
              <a:solidFill>
                <a:schemeClr val="accent6">
                  <a:tint val="1000"/>
                </a:schemeClr>
              </a:solidFill>
            </a:endParaRPr>
          </a:p>
        </p:txBody>
      </p:sp>
      <p:sp>
        <p:nvSpPr>
          <p:cNvPr id="11267" name="Rectangle 4"/>
          <p:cNvSpPr>
            <a:spLocks noGrp="1" noChangeArrowheads="1"/>
          </p:cNvSpPr>
          <p:nvPr>
            <p:ph type="body" sz="half" idx="1"/>
          </p:nvPr>
        </p:nvSpPr>
        <p:spPr>
          <a:xfrm>
            <a:off x="323528" y="1340768"/>
            <a:ext cx="4038600" cy="3835052"/>
          </a:xfrm>
        </p:spPr>
        <p:txBody>
          <a:bodyPr/>
          <a:lstStyle/>
          <a:p>
            <a:pPr eaLnBrk="1" hangingPunct="1"/>
            <a:r>
              <a:rPr lang="en-GB" altLang="en-US" dirty="0" smtClean="0"/>
              <a:t>One of the most important and influential apologists for Christianity in the 2</a:t>
            </a:r>
            <a:r>
              <a:rPr lang="en-GB" altLang="en-US" baseline="30000" dirty="0" smtClean="0"/>
              <a:t>nd</a:t>
            </a:r>
            <a:r>
              <a:rPr lang="en-GB" altLang="en-US" dirty="0" smtClean="0"/>
              <a:t> century. </a:t>
            </a:r>
          </a:p>
          <a:p>
            <a:pPr eaLnBrk="1" hangingPunct="1"/>
            <a:endParaRPr lang="en-GB" altLang="en-US" dirty="0" smtClean="0"/>
          </a:p>
          <a:p>
            <a:pPr eaLnBrk="1" hangingPunct="1"/>
            <a:r>
              <a:rPr lang="en-GB" altLang="en-US" dirty="0" smtClean="0"/>
              <a:t>Educated in Greek philosophy. Converted to Christianity in adulthood. </a:t>
            </a:r>
          </a:p>
          <a:p>
            <a:pPr marL="0" indent="0" eaLnBrk="1" hangingPunct="1">
              <a:buNone/>
            </a:pPr>
            <a:endParaRPr lang="en-GB" altLang="en-US" dirty="0"/>
          </a:p>
          <a:p>
            <a:pPr eaLnBrk="1" hangingPunct="1"/>
            <a:r>
              <a:rPr lang="en-GB" altLang="en-US" dirty="0" smtClean="0"/>
              <a:t>Martyred c. 165 CE. </a:t>
            </a:r>
          </a:p>
          <a:p>
            <a:pPr eaLnBrk="1" hangingPunct="1"/>
            <a:endParaRPr lang="en-GB" altLang="en-US" dirty="0"/>
          </a:p>
          <a:p>
            <a:pPr eaLnBrk="1" hangingPunct="1"/>
            <a:r>
              <a:rPr lang="en-GB" altLang="en-US" i="1" dirty="0" smtClean="0"/>
              <a:t>Apologies</a:t>
            </a:r>
            <a:r>
              <a:rPr lang="en-GB" altLang="en-US" dirty="0" smtClean="0"/>
              <a:t>, </a:t>
            </a:r>
            <a:r>
              <a:rPr lang="en-GB" altLang="en-US" i="1" dirty="0" smtClean="0"/>
              <a:t>Dialogue with </a:t>
            </a:r>
            <a:r>
              <a:rPr lang="en-GB" altLang="en-US" i="1" dirty="0" err="1" smtClean="0"/>
              <a:t>Trypho</a:t>
            </a:r>
            <a:endParaRPr lang="en-GB" altLang="en-US" i="1" dirty="0" smtClean="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8024" y="1484784"/>
            <a:ext cx="3716689"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04347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ChangeArrowheads="1"/>
          </p:cNvSpPr>
          <p:nvPr>
            <p:ph type="title"/>
          </p:nvPr>
        </p:nvSpPr>
        <p:spPr>
          <a:xfrm>
            <a:off x="384175" y="-171400"/>
            <a:ext cx="8229600" cy="1143000"/>
          </a:xfrm>
        </p:spPr>
        <p:txBody>
          <a:bodyPr/>
          <a:lstStyle/>
          <a:p>
            <a:pPr eaLnBrk="1" fontAlgn="auto" hangingPunct="1">
              <a:spcAft>
                <a:spcPts val="0"/>
              </a:spcAft>
              <a:defRPr/>
            </a:pPr>
            <a:r>
              <a:rPr lang="en-GB" altLang="en-US" dirty="0">
                <a:solidFill>
                  <a:schemeClr val="accent6">
                    <a:tint val="1000"/>
                  </a:schemeClr>
                </a:solidFill>
              </a:rPr>
              <a:t>Satan </a:t>
            </a:r>
            <a:r>
              <a:rPr lang="en-GB" altLang="en-US" dirty="0" smtClean="0">
                <a:solidFill>
                  <a:schemeClr val="accent6">
                    <a:tint val="1000"/>
                  </a:schemeClr>
                </a:solidFill>
              </a:rPr>
              <a:t>as the Serpent</a:t>
            </a:r>
            <a:endParaRPr lang="en-GB" altLang="en-US" dirty="0">
              <a:solidFill>
                <a:schemeClr val="accent6">
                  <a:tint val="1000"/>
                </a:schemeClr>
              </a:solidFill>
            </a:endParaRPr>
          </a:p>
        </p:txBody>
      </p:sp>
      <p:sp>
        <p:nvSpPr>
          <p:cNvPr id="12291" name="Rectangle 5"/>
          <p:cNvSpPr>
            <a:spLocks noGrp="1" noChangeArrowheads="1"/>
          </p:cNvSpPr>
          <p:nvPr>
            <p:ph sz="half" idx="1"/>
          </p:nvPr>
        </p:nvSpPr>
        <p:spPr>
          <a:xfrm>
            <a:off x="468313" y="1628775"/>
            <a:ext cx="4038600" cy="4525963"/>
          </a:xfrm>
        </p:spPr>
        <p:txBody>
          <a:bodyPr/>
          <a:lstStyle/>
          <a:p>
            <a:pPr eaLnBrk="1" hangingPunct="1">
              <a:lnSpc>
                <a:spcPct val="80000"/>
              </a:lnSpc>
            </a:pPr>
            <a:endParaRPr lang="en-US" altLang="en-US" smtClean="0"/>
          </a:p>
        </p:txBody>
      </p:sp>
      <p:sp>
        <p:nvSpPr>
          <p:cNvPr id="12292" name="Rectangle 6"/>
          <p:cNvSpPr>
            <a:spLocks noGrp="1" noChangeArrowheads="1"/>
          </p:cNvSpPr>
          <p:nvPr>
            <p:ph type="body" sz="half" idx="2"/>
          </p:nvPr>
        </p:nvSpPr>
        <p:spPr>
          <a:xfrm>
            <a:off x="4932040" y="1196752"/>
            <a:ext cx="4038600" cy="5184775"/>
          </a:xfrm>
        </p:spPr>
        <p:txBody>
          <a:bodyPr/>
          <a:lstStyle/>
          <a:p>
            <a:pPr eaLnBrk="1" hangingPunct="1">
              <a:lnSpc>
                <a:spcPct val="80000"/>
              </a:lnSpc>
            </a:pPr>
            <a:r>
              <a:rPr lang="en-GB" altLang="en-US" dirty="0" smtClean="0"/>
              <a:t>Justin establishes a link between Satan and the serpent of Gen. 3, although it is possible that this link was already extant in some circles (see, for example, Wisdom of Solomon 2:24; Rev. 12:9 and 20:2??). </a:t>
            </a:r>
          </a:p>
          <a:p>
            <a:pPr eaLnBrk="1" hangingPunct="1">
              <a:lnSpc>
                <a:spcPct val="80000"/>
              </a:lnSpc>
            </a:pPr>
            <a:endParaRPr lang="en-GB" altLang="en-US" dirty="0"/>
          </a:p>
          <a:p>
            <a:pPr eaLnBrk="1" hangingPunct="1">
              <a:lnSpc>
                <a:spcPct val="80000"/>
              </a:lnSpc>
            </a:pPr>
            <a:r>
              <a:rPr lang="en-GB" altLang="en-US" dirty="0" smtClean="0"/>
              <a:t>Satan responsible for the Fall. </a:t>
            </a:r>
          </a:p>
          <a:p>
            <a:pPr marL="0" indent="0" eaLnBrk="1" hangingPunct="1">
              <a:lnSpc>
                <a:spcPct val="80000"/>
              </a:lnSpc>
              <a:buNone/>
            </a:pPr>
            <a:endParaRPr lang="en-GB" altLang="en-US" dirty="0"/>
          </a:p>
          <a:p>
            <a:pPr eaLnBrk="1" hangingPunct="1">
              <a:lnSpc>
                <a:spcPct val="80000"/>
              </a:lnSpc>
            </a:pPr>
            <a:r>
              <a:rPr lang="en-GB" altLang="en-US" dirty="0" smtClean="0"/>
              <a:t>Satan cursed as a result of his activities in the garden (</a:t>
            </a:r>
            <a:r>
              <a:rPr lang="en-GB" altLang="en-US" i="1" dirty="0" smtClean="0"/>
              <a:t>Dialogue with </a:t>
            </a:r>
            <a:r>
              <a:rPr lang="en-GB" altLang="en-US" i="1" dirty="0" err="1" smtClean="0"/>
              <a:t>Trypho</a:t>
            </a:r>
            <a:r>
              <a:rPr lang="en-GB" altLang="en-US" dirty="0" smtClean="0"/>
              <a:t>, </a:t>
            </a:r>
            <a:r>
              <a:rPr lang="en-GB" altLang="en-US" dirty="0" err="1" smtClean="0"/>
              <a:t>chs</a:t>
            </a:r>
            <a:r>
              <a:rPr lang="en-GB" altLang="en-US" dirty="0" smtClean="0"/>
              <a:t>. 45, 79).  </a:t>
            </a:r>
          </a:p>
          <a:p>
            <a:pPr eaLnBrk="1" hangingPunct="1">
              <a:lnSpc>
                <a:spcPct val="80000"/>
              </a:lnSpc>
            </a:pPr>
            <a:endParaRPr lang="en-GB" altLang="en-US" dirty="0" smtClean="0"/>
          </a:p>
        </p:txBody>
      </p:sp>
      <p:pic>
        <p:nvPicPr>
          <p:cNvPr id="12293" name="Picture 8" descr="Dino-man_fotoThe_Fall_of_Adam_and_Eve,_Hugo_van_der_Goes_1470"/>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6714" y="1341437"/>
            <a:ext cx="4004444" cy="51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923807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9" name="Rectangle 7"/>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a:solidFill>
                  <a:schemeClr val="accent6">
                    <a:tint val="1000"/>
                  </a:schemeClr>
                </a:solidFill>
              </a:rPr>
              <a:t>Justin </a:t>
            </a:r>
            <a:r>
              <a:rPr lang="en-GB" altLang="en-US" dirty="0" smtClean="0">
                <a:solidFill>
                  <a:schemeClr val="accent6">
                    <a:tint val="1000"/>
                  </a:schemeClr>
                </a:solidFill>
              </a:rPr>
              <a:t>on </a:t>
            </a:r>
            <a:r>
              <a:rPr lang="en-GB" altLang="en-US" dirty="0">
                <a:solidFill>
                  <a:schemeClr val="accent6">
                    <a:tint val="1000"/>
                  </a:schemeClr>
                </a:solidFill>
              </a:rPr>
              <a:t>Satan</a:t>
            </a:r>
          </a:p>
        </p:txBody>
      </p:sp>
      <p:sp>
        <p:nvSpPr>
          <p:cNvPr id="13315" name="Rectangle 8"/>
          <p:cNvSpPr>
            <a:spLocks noGrp="1" noChangeArrowheads="1"/>
          </p:cNvSpPr>
          <p:nvPr>
            <p:ph idx="1"/>
          </p:nvPr>
        </p:nvSpPr>
        <p:spPr>
          <a:xfrm>
            <a:off x="395536" y="1556792"/>
            <a:ext cx="8229600" cy="4392488"/>
          </a:xfrm>
        </p:spPr>
        <p:txBody>
          <a:bodyPr/>
          <a:lstStyle/>
          <a:p>
            <a:pPr algn="just" eaLnBrk="1" hangingPunct="1">
              <a:lnSpc>
                <a:spcPct val="90000"/>
              </a:lnSpc>
            </a:pPr>
            <a:r>
              <a:rPr lang="en-GB" altLang="en-US" sz="2800" dirty="0" smtClean="0"/>
              <a:t>‘I say, “You are gods, children of the Most High, all of you; nevertheless, you shall die like mortals, and fall like any prince”’ (Psalm 82:6-7). </a:t>
            </a:r>
          </a:p>
          <a:p>
            <a:pPr algn="just" eaLnBrk="1" hangingPunct="1">
              <a:lnSpc>
                <a:spcPct val="90000"/>
              </a:lnSpc>
            </a:pPr>
            <a:endParaRPr lang="en-GB" altLang="en-US" sz="2800" dirty="0"/>
          </a:p>
          <a:p>
            <a:pPr algn="just" eaLnBrk="1" hangingPunct="1">
              <a:lnSpc>
                <a:spcPct val="90000"/>
              </a:lnSpc>
            </a:pPr>
            <a:r>
              <a:rPr lang="en-GB" altLang="en-US" sz="2800" dirty="0" smtClean="0"/>
              <a:t>For Justin, this is a reference to Satan’s fall from grace as a result of the deception in the garden (</a:t>
            </a:r>
            <a:r>
              <a:rPr lang="en-GB" altLang="en-US" sz="2800" i="1" dirty="0" err="1" smtClean="0"/>
              <a:t>Trypho</a:t>
            </a:r>
            <a:r>
              <a:rPr lang="en-GB" altLang="en-US" sz="2800" dirty="0" smtClean="0"/>
              <a:t>, </a:t>
            </a:r>
            <a:r>
              <a:rPr lang="en-GB" altLang="en-US" sz="2800" dirty="0" err="1" smtClean="0"/>
              <a:t>ch.</a:t>
            </a:r>
            <a:r>
              <a:rPr lang="en-GB" altLang="en-US" sz="2800" dirty="0" smtClean="0"/>
              <a:t> 124). </a:t>
            </a:r>
          </a:p>
          <a:p>
            <a:pPr marL="0" indent="0" algn="just" eaLnBrk="1" hangingPunct="1">
              <a:lnSpc>
                <a:spcPct val="90000"/>
              </a:lnSpc>
              <a:buNone/>
            </a:pPr>
            <a:endParaRPr lang="en-GB" altLang="en-US" dirty="0"/>
          </a:p>
        </p:txBody>
      </p:sp>
    </p:spTree>
    <p:extLst>
      <p:ext uri="{BB962C8B-B14F-4D97-AF65-F5344CB8AC3E}">
        <p14:creationId xmlns:p14="http://schemas.microsoft.com/office/powerpoint/2010/main" val="26631482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99392"/>
            <a:ext cx="8229600" cy="1143000"/>
          </a:xfrm>
        </p:spPr>
        <p:txBody>
          <a:bodyPr/>
          <a:lstStyle/>
          <a:p>
            <a:pPr eaLnBrk="1" fontAlgn="auto" hangingPunct="1">
              <a:spcAft>
                <a:spcPts val="0"/>
              </a:spcAft>
              <a:defRPr/>
            </a:pPr>
            <a:r>
              <a:rPr lang="en-GB" altLang="en-US" dirty="0">
                <a:solidFill>
                  <a:schemeClr val="accent6">
                    <a:tint val="1000"/>
                  </a:schemeClr>
                </a:solidFill>
              </a:rPr>
              <a:t>Justin </a:t>
            </a:r>
            <a:r>
              <a:rPr lang="en-GB" altLang="en-US" dirty="0" smtClean="0">
                <a:solidFill>
                  <a:schemeClr val="accent6">
                    <a:tint val="1000"/>
                  </a:schemeClr>
                </a:solidFill>
              </a:rPr>
              <a:t>on </a:t>
            </a:r>
            <a:r>
              <a:rPr lang="en-GB" altLang="en-US" dirty="0">
                <a:solidFill>
                  <a:schemeClr val="accent6">
                    <a:tint val="1000"/>
                  </a:schemeClr>
                </a:solidFill>
              </a:rPr>
              <a:t>Satan</a:t>
            </a:r>
          </a:p>
        </p:txBody>
      </p:sp>
      <p:sp>
        <p:nvSpPr>
          <p:cNvPr id="14339" name="Rectangle 3"/>
          <p:cNvSpPr>
            <a:spLocks noGrp="1" noChangeArrowheads="1"/>
          </p:cNvSpPr>
          <p:nvPr>
            <p:ph idx="1"/>
          </p:nvPr>
        </p:nvSpPr>
        <p:spPr>
          <a:xfrm>
            <a:off x="395536" y="1484784"/>
            <a:ext cx="8280920" cy="4680520"/>
          </a:xfrm>
        </p:spPr>
        <p:txBody>
          <a:bodyPr/>
          <a:lstStyle/>
          <a:p>
            <a:pPr algn="just" eaLnBrk="1" hangingPunct="1">
              <a:lnSpc>
                <a:spcPct val="90000"/>
              </a:lnSpc>
            </a:pPr>
            <a:r>
              <a:rPr lang="en-GB" altLang="en-US" dirty="0" smtClean="0"/>
              <a:t>‘On that day the LORD with his cruel and great and strong sword will punish Leviathan the fleeing serpent, Leviathan the twisting serpent, and he will kill the dragon that is in the sea’ (Isaiah 27:1) – example of </a:t>
            </a:r>
            <a:r>
              <a:rPr lang="en-GB" i="1" dirty="0" err="1" smtClean="0"/>
              <a:t>chaoskampf</a:t>
            </a:r>
            <a:r>
              <a:rPr lang="en-GB" dirty="0" smtClean="0"/>
              <a:t> motif</a:t>
            </a:r>
            <a:endParaRPr lang="en-GB" altLang="en-US" dirty="0" smtClean="0"/>
          </a:p>
          <a:p>
            <a:pPr algn="just" eaLnBrk="1" hangingPunct="1">
              <a:lnSpc>
                <a:spcPct val="90000"/>
              </a:lnSpc>
            </a:pPr>
            <a:endParaRPr lang="en-GB" altLang="en-US" dirty="0" smtClean="0"/>
          </a:p>
          <a:p>
            <a:pPr algn="just" eaLnBrk="1" hangingPunct="1">
              <a:lnSpc>
                <a:spcPct val="90000"/>
              </a:lnSpc>
            </a:pPr>
            <a:r>
              <a:rPr lang="en-GB" altLang="en-US" dirty="0"/>
              <a:t>U</a:t>
            </a:r>
            <a:r>
              <a:rPr lang="en-GB" altLang="en-US" dirty="0" smtClean="0"/>
              <a:t>nderstood by Justin as a reference to Satan’s future defeat by Christ. </a:t>
            </a:r>
          </a:p>
          <a:p>
            <a:pPr algn="just" eaLnBrk="1" hangingPunct="1">
              <a:lnSpc>
                <a:spcPct val="90000"/>
              </a:lnSpc>
            </a:pPr>
            <a:endParaRPr lang="en-GB" altLang="en-US" dirty="0" smtClean="0"/>
          </a:p>
          <a:p>
            <a:pPr algn="just" eaLnBrk="1" hangingPunct="1">
              <a:lnSpc>
                <a:spcPct val="90000"/>
              </a:lnSpc>
            </a:pPr>
            <a:r>
              <a:rPr lang="en-GB" altLang="en-US" dirty="0" smtClean="0"/>
              <a:t>John (Bishop of Antioch between c. 428 – c. 442) reports Justin as saying that Isa. 14 was also an allegory of Satan’s future fall (cf. 2 Enoch; </a:t>
            </a:r>
            <a:r>
              <a:rPr lang="en-GB" altLang="en-US" dirty="0" smtClean="0"/>
              <a:t>Latin</a:t>
            </a:r>
            <a:r>
              <a:rPr lang="en-GB" altLang="en-US" dirty="0" smtClean="0"/>
              <a:t> </a:t>
            </a:r>
            <a:r>
              <a:rPr lang="en-GB" altLang="en-US" dirty="0" smtClean="0"/>
              <a:t>Life of Adam and Eve). </a:t>
            </a:r>
          </a:p>
        </p:txBody>
      </p:sp>
    </p:spTree>
    <p:extLst>
      <p:ext uri="{BB962C8B-B14F-4D97-AF65-F5344CB8AC3E}">
        <p14:creationId xmlns:p14="http://schemas.microsoft.com/office/powerpoint/2010/main" val="15729630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28638" y="0"/>
            <a:ext cx="8229600" cy="1143000"/>
          </a:xfrm>
        </p:spPr>
        <p:txBody>
          <a:bodyPr/>
          <a:lstStyle/>
          <a:p>
            <a:pPr eaLnBrk="1" fontAlgn="auto" hangingPunct="1">
              <a:spcAft>
                <a:spcPts val="0"/>
              </a:spcAft>
              <a:defRPr/>
            </a:pPr>
            <a:r>
              <a:rPr lang="en-GB" altLang="en-US" dirty="0">
                <a:solidFill>
                  <a:schemeClr val="accent6">
                    <a:tint val="1000"/>
                  </a:schemeClr>
                </a:solidFill>
              </a:rPr>
              <a:t>Justin </a:t>
            </a:r>
            <a:r>
              <a:rPr lang="en-GB" altLang="en-US" dirty="0" smtClean="0">
                <a:solidFill>
                  <a:schemeClr val="accent6">
                    <a:tint val="1000"/>
                  </a:schemeClr>
                </a:solidFill>
              </a:rPr>
              <a:t>on the Fallen Angels</a:t>
            </a:r>
            <a:endParaRPr lang="en-GB" altLang="en-US" dirty="0">
              <a:solidFill>
                <a:schemeClr val="accent6">
                  <a:tint val="1000"/>
                </a:schemeClr>
              </a:solidFill>
            </a:endParaRPr>
          </a:p>
        </p:txBody>
      </p:sp>
      <p:sp>
        <p:nvSpPr>
          <p:cNvPr id="15363" name="Rectangle 4"/>
          <p:cNvSpPr>
            <a:spLocks noGrp="1" noChangeArrowheads="1"/>
          </p:cNvSpPr>
          <p:nvPr>
            <p:ph type="body" sz="half" idx="1"/>
          </p:nvPr>
        </p:nvSpPr>
        <p:spPr>
          <a:xfrm>
            <a:off x="323850" y="1773238"/>
            <a:ext cx="4038600" cy="4824412"/>
          </a:xfrm>
        </p:spPr>
        <p:txBody>
          <a:bodyPr/>
          <a:lstStyle/>
          <a:p>
            <a:pPr eaLnBrk="1" hangingPunct="1">
              <a:lnSpc>
                <a:spcPct val="90000"/>
              </a:lnSpc>
            </a:pPr>
            <a:r>
              <a:rPr lang="en-GB" altLang="en-US" dirty="0" smtClean="0"/>
              <a:t>Justin also makes reference to the wicked angels that will share Satan’s fate. </a:t>
            </a:r>
          </a:p>
          <a:p>
            <a:pPr eaLnBrk="1" hangingPunct="1">
              <a:lnSpc>
                <a:spcPct val="90000"/>
              </a:lnSpc>
            </a:pPr>
            <a:endParaRPr lang="en-GB" altLang="en-US" dirty="0"/>
          </a:p>
          <a:p>
            <a:pPr eaLnBrk="1" hangingPunct="1">
              <a:lnSpc>
                <a:spcPct val="90000"/>
              </a:lnSpc>
            </a:pPr>
            <a:r>
              <a:rPr lang="en-GB" altLang="en-US" dirty="0" smtClean="0"/>
              <a:t>These are the same angels who had sinned with women before the Flood (see Gen. 6:1-4), and who appear as demons in the gospels (2. </a:t>
            </a:r>
            <a:r>
              <a:rPr lang="en-GB" altLang="en-US" i="1" dirty="0" err="1" smtClean="0"/>
              <a:t>Apol</a:t>
            </a:r>
            <a:r>
              <a:rPr lang="en-GB" altLang="en-US" dirty="0" smtClean="0"/>
              <a:t>, </a:t>
            </a:r>
            <a:r>
              <a:rPr lang="en-GB" altLang="en-US" dirty="0" err="1" smtClean="0"/>
              <a:t>chs</a:t>
            </a:r>
            <a:r>
              <a:rPr lang="en-GB" altLang="en-US" dirty="0" smtClean="0"/>
              <a:t>. 5-6). </a:t>
            </a:r>
          </a:p>
          <a:p>
            <a:pPr eaLnBrk="1" hangingPunct="1">
              <a:lnSpc>
                <a:spcPct val="90000"/>
              </a:lnSpc>
            </a:pPr>
            <a:endParaRPr lang="en-GB" altLang="en-US" dirty="0"/>
          </a:p>
        </p:txBody>
      </p:sp>
      <p:sp>
        <p:nvSpPr>
          <p:cNvPr id="15364" name="Rectangle 5"/>
          <p:cNvSpPr>
            <a:spLocks noGrp="1" noChangeArrowheads="1"/>
          </p:cNvSpPr>
          <p:nvPr>
            <p:ph sz="half" idx="2"/>
          </p:nvPr>
        </p:nvSpPr>
        <p:spPr>
          <a:xfrm>
            <a:off x="4643438" y="1628775"/>
            <a:ext cx="4038600" cy="4525963"/>
          </a:xfrm>
        </p:spPr>
        <p:txBody>
          <a:bodyPr/>
          <a:lstStyle/>
          <a:p>
            <a:pPr eaLnBrk="1" hangingPunct="1">
              <a:lnSpc>
                <a:spcPct val="90000"/>
              </a:lnSpc>
            </a:pPr>
            <a:endParaRPr lang="en-US" altLang="en-US" smtClean="0"/>
          </a:p>
        </p:txBody>
      </p:sp>
      <p:pic>
        <p:nvPicPr>
          <p:cNvPr id="15365" name="Picture 7" descr="3_fallen-angels-cast-ou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38" y="1557338"/>
            <a:ext cx="4176712"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1112322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7544" y="-171400"/>
            <a:ext cx="8229600" cy="1143000"/>
          </a:xfrm>
        </p:spPr>
        <p:txBody>
          <a:bodyPr/>
          <a:lstStyle/>
          <a:p>
            <a:pPr eaLnBrk="1" fontAlgn="auto" hangingPunct="1">
              <a:spcAft>
                <a:spcPts val="0"/>
              </a:spcAft>
              <a:defRPr/>
            </a:pPr>
            <a:r>
              <a:rPr lang="en-GB" altLang="en-US" dirty="0">
                <a:solidFill>
                  <a:schemeClr val="accent6">
                    <a:tint val="1000"/>
                  </a:schemeClr>
                </a:solidFill>
              </a:rPr>
              <a:t>Tertullian (</a:t>
            </a:r>
            <a:r>
              <a:rPr lang="en-GB" altLang="en-US" dirty="0" smtClean="0">
                <a:solidFill>
                  <a:schemeClr val="accent6">
                    <a:tint val="1000"/>
                  </a:schemeClr>
                </a:solidFill>
              </a:rPr>
              <a:t>c. 160 </a:t>
            </a:r>
            <a:r>
              <a:rPr lang="en-GB" altLang="en-US" dirty="0">
                <a:solidFill>
                  <a:schemeClr val="accent6">
                    <a:tint val="1000"/>
                  </a:schemeClr>
                </a:solidFill>
              </a:rPr>
              <a:t>– </a:t>
            </a:r>
            <a:r>
              <a:rPr lang="en-GB" altLang="en-US" dirty="0" smtClean="0">
                <a:solidFill>
                  <a:schemeClr val="accent6">
                    <a:tint val="1000"/>
                  </a:schemeClr>
                </a:solidFill>
              </a:rPr>
              <a:t>c. 225</a:t>
            </a:r>
            <a:r>
              <a:rPr lang="en-GB" altLang="en-US" dirty="0">
                <a:solidFill>
                  <a:schemeClr val="accent6">
                    <a:tint val="1000"/>
                  </a:schemeClr>
                </a:solidFill>
              </a:rPr>
              <a:t>)</a:t>
            </a:r>
          </a:p>
        </p:txBody>
      </p:sp>
      <p:sp>
        <p:nvSpPr>
          <p:cNvPr id="16387" name="Rectangle 4"/>
          <p:cNvSpPr>
            <a:spLocks noGrp="1" noChangeArrowheads="1"/>
          </p:cNvSpPr>
          <p:nvPr>
            <p:ph type="body" sz="half" idx="1"/>
          </p:nvPr>
        </p:nvSpPr>
        <p:spPr>
          <a:xfrm>
            <a:off x="395536" y="1341438"/>
            <a:ext cx="4320480" cy="5516562"/>
          </a:xfrm>
        </p:spPr>
        <p:txBody>
          <a:bodyPr/>
          <a:lstStyle/>
          <a:p>
            <a:pPr eaLnBrk="1" hangingPunct="1">
              <a:lnSpc>
                <a:spcPct val="80000"/>
              </a:lnSpc>
            </a:pPr>
            <a:r>
              <a:rPr lang="en-GB" altLang="en-US" dirty="0" smtClean="0"/>
              <a:t>One of the so-called ‘Latin Fathers’.  </a:t>
            </a:r>
          </a:p>
          <a:p>
            <a:pPr eaLnBrk="1" hangingPunct="1">
              <a:lnSpc>
                <a:spcPct val="80000"/>
              </a:lnSpc>
            </a:pPr>
            <a:endParaRPr lang="en-GB" altLang="en-US" dirty="0"/>
          </a:p>
          <a:p>
            <a:pPr eaLnBrk="1" hangingPunct="1">
              <a:lnSpc>
                <a:spcPct val="80000"/>
              </a:lnSpc>
            </a:pPr>
            <a:r>
              <a:rPr lang="en-GB" altLang="en-US" dirty="0" smtClean="0"/>
              <a:t>Raised in Carthage but became interested in Christianity while working in Rome as a lawyer. </a:t>
            </a:r>
          </a:p>
          <a:p>
            <a:pPr eaLnBrk="1" hangingPunct="1">
              <a:lnSpc>
                <a:spcPct val="80000"/>
              </a:lnSpc>
            </a:pPr>
            <a:endParaRPr lang="en-GB" altLang="en-US" dirty="0"/>
          </a:p>
          <a:p>
            <a:pPr eaLnBrk="1" hangingPunct="1">
              <a:lnSpc>
                <a:spcPct val="80000"/>
              </a:lnSpc>
            </a:pPr>
            <a:r>
              <a:rPr lang="en-GB" altLang="en-US" dirty="0" smtClean="0"/>
              <a:t>A prolific propagandist, polemicist, and dogmatist. </a:t>
            </a:r>
          </a:p>
          <a:p>
            <a:pPr eaLnBrk="1" hangingPunct="1">
              <a:lnSpc>
                <a:spcPct val="80000"/>
              </a:lnSpc>
            </a:pPr>
            <a:endParaRPr lang="en-GB" altLang="en-US" dirty="0"/>
          </a:p>
          <a:p>
            <a:pPr eaLnBrk="1" hangingPunct="1">
              <a:lnSpc>
                <a:spcPct val="80000"/>
              </a:lnSpc>
            </a:pPr>
            <a:r>
              <a:rPr lang="en-GB" altLang="en-US" dirty="0" smtClean="0"/>
              <a:t>Not canonized as a saint due to his ‘conversion’ to </a:t>
            </a:r>
            <a:r>
              <a:rPr lang="en-GB" altLang="en-US" dirty="0" err="1" smtClean="0"/>
              <a:t>Montanism</a:t>
            </a:r>
            <a:r>
              <a:rPr lang="en-GB" altLang="en-US" dirty="0" smtClean="0"/>
              <a:t> (a prophetic sectarian movement that emphasized moral </a:t>
            </a:r>
            <a:r>
              <a:rPr lang="en-GB" altLang="en-US" dirty="0" err="1" smtClean="0"/>
              <a:t>rigorism</a:t>
            </a:r>
            <a:r>
              <a:rPr lang="en-GB" altLang="en-US" dirty="0" smtClean="0"/>
              <a:t>). </a:t>
            </a:r>
          </a:p>
          <a:p>
            <a:pPr eaLnBrk="1" hangingPunct="1">
              <a:lnSpc>
                <a:spcPct val="80000"/>
              </a:lnSpc>
            </a:pPr>
            <a:endParaRPr lang="en-GB" altLang="en-US" dirty="0"/>
          </a:p>
          <a:p>
            <a:pPr eaLnBrk="1" hangingPunct="1">
              <a:lnSpc>
                <a:spcPct val="80000"/>
              </a:lnSpc>
            </a:pPr>
            <a:endParaRPr lang="en-GB" altLang="en-US" dirty="0" smtClean="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32040" y="1340768"/>
            <a:ext cx="3744416" cy="49685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83253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7544" y="13467"/>
            <a:ext cx="8229600" cy="1143000"/>
          </a:xfrm>
        </p:spPr>
        <p:txBody>
          <a:bodyPr/>
          <a:lstStyle/>
          <a:p>
            <a:pPr eaLnBrk="1" fontAlgn="auto" hangingPunct="1">
              <a:spcAft>
                <a:spcPts val="0"/>
              </a:spcAft>
              <a:defRPr/>
            </a:pPr>
            <a:r>
              <a:rPr lang="en-GB" altLang="en-US" dirty="0" smtClean="0">
                <a:solidFill>
                  <a:schemeClr val="accent6">
                    <a:tint val="1000"/>
                  </a:schemeClr>
                </a:solidFill>
              </a:rPr>
              <a:t>Tertullian on Satan</a:t>
            </a:r>
            <a:endParaRPr lang="en-GB" altLang="en-US" dirty="0">
              <a:solidFill>
                <a:schemeClr val="accent6">
                  <a:tint val="1000"/>
                </a:schemeClr>
              </a:solidFill>
            </a:endParaRPr>
          </a:p>
        </p:txBody>
      </p:sp>
      <p:sp>
        <p:nvSpPr>
          <p:cNvPr id="16387" name="Rectangle 4"/>
          <p:cNvSpPr>
            <a:spLocks noGrp="1" noChangeArrowheads="1"/>
          </p:cNvSpPr>
          <p:nvPr>
            <p:ph idx="1"/>
          </p:nvPr>
        </p:nvSpPr>
        <p:spPr>
          <a:xfrm>
            <a:off x="395536" y="1628800"/>
            <a:ext cx="8219256" cy="4525963"/>
          </a:xfrm>
        </p:spPr>
        <p:txBody>
          <a:bodyPr/>
          <a:lstStyle/>
          <a:p>
            <a:pPr algn="just" eaLnBrk="1" hangingPunct="1">
              <a:lnSpc>
                <a:spcPct val="80000"/>
              </a:lnSpc>
            </a:pPr>
            <a:r>
              <a:rPr lang="en-GB" altLang="en-US" sz="2800" dirty="0" smtClean="0"/>
              <a:t>Adopts the same position as Justin while adding yet more detail to the Devil’s biography. </a:t>
            </a:r>
          </a:p>
          <a:p>
            <a:pPr algn="just" eaLnBrk="1" hangingPunct="1">
              <a:lnSpc>
                <a:spcPct val="80000"/>
              </a:lnSpc>
            </a:pPr>
            <a:endParaRPr lang="en-GB" altLang="en-US" sz="2800" dirty="0" smtClean="0"/>
          </a:p>
          <a:p>
            <a:pPr algn="just" eaLnBrk="1" hangingPunct="1">
              <a:lnSpc>
                <a:spcPct val="80000"/>
              </a:lnSpc>
            </a:pPr>
            <a:r>
              <a:rPr lang="en-GB" altLang="en-US" sz="2800" dirty="0" smtClean="0"/>
              <a:t>On the basis of Ezekiel 28 (proclamation against the king of Tyre), he concludes that Satan had at one time occupied an exalted position in the heavenly realm. </a:t>
            </a:r>
            <a:endParaRPr lang="en-GB" altLang="en-US" sz="2800" dirty="0"/>
          </a:p>
          <a:p>
            <a:pPr algn="just" eaLnBrk="1" hangingPunct="1">
              <a:lnSpc>
                <a:spcPct val="80000"/>
              </a:lnSpc>
            </a:pPr>
            <a:endParaRPr lang="en-GB" altLang="en-US" sz="2800" dirty="0" smtClean="0"/>
          </a:p>
          <a:p>
            <a:pPr algn="just" eaLnBrk="1" hangingPunct="1">
              <a:lnSpc>
                <a:spcPct val="80000"/>
              </a:lnSpc>
            </a:pPr>
            <a:r>
              <a:rPr lang="en-GB" altLang="en-US" sz="2800" dirty="0" smtClean="0"/>
              <a:t>Tertullian understands the creation of the animals in Gen. 1 as an allegory for the creation of the angels. </a:t>
            </a:r>
          </a:p>
        </p:txBody>
      </p:sp>
    </p:spTree>
    <p:extLst>
      <p:ext uri="{BB962C8B-B14F-4D97-AF65-F5344CB8AC3E}">
        <p14:creationId xmlns:p14="http://schemas.microsoft.com/office/powerpoint/2010/main" val="11931410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67544" y="0"/>
            <a:ext cx="8229600" cy="1143000"/>
          </a:xfrm>
        </p:spPr>
        <p:txBody>
          <a:bodyPr/>
          <a:lstStyle/>
          <a:p>
            <a:pPr eaLnBrk="1" fontAlgn="auto" hangingPunct="1">
              <a:spcAft>
                <a:spcPts val="0"/>
              </a:spcAft>
              <a:defRPr/>
            </a:pPr>
            <a:r>
              <a:rPr lang="en-GB" altLang="en-US" dirty="0">
                <a:solidFill>
                  <a:schemeClr val="accent6">
                    <a:tint val="1000"/>
                  </a:schemeClr>
                </a:solidFill>
              </a:rPr>
              <a:t>Tertullian </a:t>
            </a:r>
            <a:r>
              <a:rPr lang="en-GB" altLang="en-US" dirty="0" smtClean="0">
                <a:solidFill>
                  <a:schemeClr val="accent6">
                    <a:tint val="1000"/>
                  </a:schemeClr>
                </a:solidFill>
              </a:rPr>
              <a:t>on Ezekiel </a:t>
            </a:r>
            <a:r>
              <a:rPr lang="en-GB" altLang="en-US" dirty="0">
                <a:solidFill>
                  <a:schemeClr val="accent6">
                    <a:tint val="1000"/>
                  </a:schemeClr>
                </a:solidFill>
              </a:rPr>
              <a:t>28</a:t>
            </a:r>
          </a:p>
        </p:txBody>
      </p:sp>
      <p:sp>
        <p:nvSpPr>
          <p:cNvPr id="17411" name="Rectangle 3"/>
          <p:cNvSpPr>
            <a:spLocks noGrp="1" noChangeArrowheads="1"/>
          </p:cNvSpPr>
          <p:nvPr>
            <p:ph idx="1"/>
          </p:nvPr>
        </p:nvSpPr>
        <p:spPr>
          <a:xfrm>
            <a:off x="323528" y="1600200"/>
            <a:ext cx="8363272" cy="4525963"/>
          </a:xfrm>
        </p:spPr>
        <p:txBody>
          <a:bodyPr/>
          <a:lstStyle/>
          <a:p>
            <a:pPr algn="just" eaLnBrk="1" hangingPunct="1">
              <a:lnSpc>
                <a:spcPct val="90000"/>
              </a:lnSpc>
            </a:pPr>
            <a:r>
              <a:rPr lang="en-GB" altLang="en-US" dirty="0" smtClean="0"/>
              <a:t>‘Also if you turn up Ezekiel's prophecy you will easily perceive that that angel was by creation good, and by his own act became corrupt’ (</a:t>
            </a:r>
            <a:r>
              <a:rPr lang="en-GB" altLang="en-US" i="1" dirty="0" err="1" smtClean="0"/>
              <a:t>Adversus</a:t>
            </a:r>
            <a:r>
              <a:rPr lang="en-GB" altLang="en-US" i="1" dirty="0" smtClean="0"/>
              <a:t> </a:t>
            </a:r>
            <a:r>
              <a:rPr lang="en-GB" altLang="en-US" i="1" dirty="0" err="1" smtClean="0"/>
              <a:t>Marcionem</a:t>
            </a:r>
            <a:r>
              <a:rPr lang="en-GB" altLang="en-US" i="1" dirty="0" smtClean="0"/>
              <a:t> </a:t>
            </a:r>
            <a:r>
              <a:rPr lang="en-GB" altLang="en-US" dirty="0" smtClean="0"/>
              <a:t>2.10).</a:t>
            </a:r>
          </a:p>
          <a:p>
            <a:pPr algn="just" eaLnBrk="1" hangingPunct="1">
              <a:lnSpc>
                <a:spcPct val="90000"/>
              </a:lnSpc>
            </a:pPr>
            <a:endParaRPr lang="en-GB" altLang="en-US" dirty="0" smtClean="0"/>
          </a:p>
          <a:p>
            <a:pPr algn="just" eaLnBrk="1" hangingPunct="1">
              <a:lnSpc>
                <a:spcPct val="90000"/>
              </a:lnSpc>
            </a:pPr>
            <a:r>
              <a:rPr lang="en-GB" altLang="en-US" dirty="0" smtClean="0"/>
              <a:t>‘“Thus says the Lord God: You were the signet of perfection, full of wisdom and perfect in beauty. You were in Eden, the garden of God; every precious stone was your covering…you were on the holy mountain of God…You were blameless in your ways from the day that you were created, until iniquity was found in you…Your heart was proud because of your beauty…I cast you to the ground; I exposed you before kings, to feast their eyes on you”’ (Ezek. 28:12-17). </a:t>
            </a:r>
          </a:p>
          <a:p>
            <a:pPr marL="0" indent="0" algn="just" eaLnBrk="1" hangingPunct="1">
              <a:lnSpc>
                <a:spcPct val="90000"/>
              </a:lnSpc>
              <a:buNone/>
            </a:pPr>
            <a:endParaRPr lang="en-GB" altLang="en-US" dirty="0"/>
          </a:p>
        </p:txBody>
      </p:sp>
    </p:spTree>
    <p:extLst>
      <p:ext uri="{BB962C8B-B14F-4D97-AF65-F5344CB8AC3E}">
        <p14:creationId xmlns:p14="http://schemas.microsoft.com/office/powerpoint/2010/main" val="12496379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67544" y="13467"/>
            <a:ext cx="8229600" cy="1143000"/>
          </a:xfrm>
        </p:spPr>
        <p:txBody>
          <a:bodyPr/>
          <a:lstStyle/>
          <a:p>
            <a:pPr eaLnBrk="1" fontAlgn="auto" hangingPunct="1">
              <a:spcAft>
                <a:spcPts val="0"/>
              </a:spcAft>
              <a:defRPr/>
            </a:pPr>
            <a:r>
              <a:rPr lang="en-GB" altLang="en-US" dirty="0">
                <a:solidFill>
                  <a:schemeClr val="accent6">
                    <a:tint val="1000"/>
                  </a:schemeClr>
                </a:solidFill>
              </a:rPr>
              <a:t>Tertullian </a:t>
            </a:r>
            <a:r>
              <a:rPr lang="en-GB" altLang="en-US" dirty="0" smtClean="0">
                <a:solidFill>
                  <a:schemeClr val="accent6">
                    <a:tint val="1000"/>
                  </a:schemeClr>
                </a:solidFill>
              </a:rPr>
              <a:t>on </a:t>
            </a:r>
            <a:r>
              <a:rPr lang="en-GB" altLang="en-US" dirty="0">
                <a:solidFill>
                  <a:schemeClr val="accent6">
                    <a:tint val="1000"/>
                  </a:schemeClr>
                </a:solidFill>
              </a:rPr>
              <a:t>Satan</a:t>
            </a:r>
          </a:p>
        </p:txBody>
      </p:sp>
      <p:sp>
        <p:nvSpPr>
          <p:cNvPr id="18436" name="Rectangle 5"/>
          <p:cNvSpPr>
            <a:spLocks noGrp="1" noChangeArrowheads="1"/>
          </p:cNvSpPr>
          <p:nvPr>
            <p:ph idx="1"/>
          </p:nvPr>
        </p:nvSpPr>
        <p:spPr>
          <a:xfrm>
            <a:off x="323528" y="1600200"/>
            <a:ext cx="8363272" cy="4565104"/>
          </a:xfrm>
        </p:spPr>
        <p:txBody>
          <a:bodyPr/>
          <a:lstStyle/>
          <a:p>
            <a:pPr algn="just" eaLnBrk="1" hangingPunct="1">
              <a:lnSpc>
                <a:spcPct val="80000"/>
              </a:lnSpc>
            </a:pPr>
            <a:r>
              <a:rPr lang="en-GB" altLang="en-US" sz="2800" dirty="0" smtClean="0"/>
              <a:t>‘…</a:t>
            </a:r>
            <a:r>
              <a:rPr lang="en-GB" altLang="en-US" sz="2800" dirty="0" err="1" smtClean="0"/>
              <a:t>aforetime</a:t>
            </a:r>
            <a:r>
              <a:rPr lang="en-GB" altLang="en-US" sz="2800" dirty="0" smtClean="0"/>
              <a:t> irreproachable since the day of his creation, created by God for goodness, as by a good Creator of creature without reproach: adorned with all angelic glory: set in God’s presence, as good in the presence of the good, yet afterwards by himself transposed into evil…by which he injured the man thrust out from God’s obedience. He began to sin when he sowed the seed of sin, and so from then onwards was engaged in the multitude of his merchandise, his wickedness, the full measure of his transgression’ (</a:t>
            </a:r>
            <a:r>
              <a:rPr lang="en-GB" altLang="en-US" sz="2800" i="1" dirty="0" err="1" smtClean="0"/>
              <a:t>Adversus</a:t>
            </a:r>
            <a:r>
              <a:rPr lang="en-GB" altLang="en-US" sz="2800" i="1" dirty="0" smtClean="0"/>
              <a:t> </a:t>
            </a:r>
            <a:r>
              <a:rPr lang="en-GB" altLang="en-US" sz="2800" i="1" dirty="0" err="1" smtClean="0"/>
              <a:t>Marcionem</a:t>
            </a:r>
            <a:r>
              <a:rPr lang="en-GB" altLang="en-US" sz="2800" i="1" dirty="0" smtClean="0"/>
              <a:t> </a:t>
            </a:r>
            <a:r>
              <a:rPr lang="en-GB" altLang="en-US" sz="2800" dirty="0" smtClean="0"/>
              <a:t>2.10). </a:t>
            </a:r>
          </a:p>
        </p:txBody>
      </p:sp>
    </p:spTree>
    <p:extLst>
      <p:ext uri="{BB962C8B-B14F-4D97-AF65-F5344CB8AC3E}">
        <p14:creationId xmlns:p14="http://schemas.microsoft.com/office/powerpoint/2010/main" val="12955731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67544" y="-171400"/>
            <a:ext cx="8229600" cy="1143000"/>
          </a:xfrm>
        </p:spPr>
        <p:txBody>
          <a:bodyPr/>
          <a:lstStyle/>
          <a:p>
            <a:pPr eaLnBrk="1" fontAlgn="auto" hangingPunct="1">
              <a:spcAft>
                <a:spcPts val="0"/>
              </a:spcAft>
              <a:defRPr/>
            </a:pPr>
            <a:r>
              <a:rPr lang="en-GB" altLang="en-US" dirty="0">
                <a:solidFill>
                  <a:schemeClr val="accent6">
                    <a:tint val="1000"/>
                  </a:schemeClr>
                </a:solidFill>
              </a:rPr>
              <a:t>Tertullian </a:t>
            </a:r>
            <a:r>
              <a:rPr lang="en-GB" altLang="en-US" dirty="0" smtClean="0">
                <a:solidFill>
                  <a:schemeClr val="accent6">
                    <a:tint val="1000"/>
                  </a:schemeClr>
                </a:solidFill>
              </a:rPr>
              <a:t>on Isaiah </a:t>
            </a:r>
            <a:r>
              <a:rPr lang="en-GB" altLang="en-US" dirty="0">
                <a:solidFill>
                  <a:schemeClr val="accent6">
                    <a:tint val="1000"/>
                  </a:schemeClr>
                </a:solidFill>
              </a:rPr>
              <a:t>14</a:t>
            </a:r>
          </a:p>
        </p:txBody>
      </p:sp>
      <p:sp>
        <p:nvSpPr>
          <p:cNvPr id="19459" name="Rectangle 3"/>
          <p:cNvSpPr>
            <a:spLocks noGrp="1" noChangeArrowheads="1"/>
          </p:cNvSpPr>
          <p:nvPr>
            <p:ph idx="1"/>
          </p:nvPr>
        </p:nvSpPr>
        <p:spPr>
          <a:xfrm>
            <a:off x="395536" y="1268760"/>
            <a:ext cx="8229600" cy="5716587"/>
          </a:xfrm>
        </p:spPr>
        <p:txBody>
          <a:bodyPr/>
          <a:lstStyle/>
          <a:p>
            <a:pPr algn="just" eaLnBrk="1" hangingPunct="1">
              <a:lnSpc>
                <a:spcPct val="90000"/>
              </a:lnSpc>
            </a:pPr>
            <a:r>
              <a:rPr lang="en-GB" altLang="en-US" dirty="0" smtClean="0"/>
              <a:t>Like others before him, </a:t>
            </a:r>
            <a:r>
              <a:rPr lang="en-GB" altLang="en-US" dirty="0" err="1" smtClean="0"/>
              <a:t>Tertulllian</a:t>
            </a:r>
            <a:r>
              <a:rPr lang="en-GB" altLang="en-US" dirty="0" smtClean="0"/>
              <a:t> attributes the words of the king of Babylon in Isaiah 14:13-14 to Satan (</a:t>
            </a:r>
            <a:r>
              <a:rPr lang="en-GB" altLang="en-US" i="1" dirty="0" err="1" smtClean="0"/>
              <a:t>Adversus</a:t>
            </a:r>
            <a:r>
              <a:rPr lang="en-GB" altLang="en-US" i="1" dirty="0" smtClean="0"/>
              <a:t> </a:t>
            </a:r>
            <a:r>
              <a:rPr lang="en-GB" altLang="en-US" i="1" dirty="0" err="1" smtClean="0"/>
              <a:t>Marcionem</a:t>
            </a:r>
            <a:r>
              <a:rPr lang="en-GB" altLang="en-US" i="1" dirty="0" smtClean="0"/>
              <a:t> </a:t>
            </a:r>
            <a:r>
              <a:rPr lang="en-GB" altLang="en-US" dirty="0" smtClean="0"/>
              <a:t>5.17). </a:t>
            </a:r>
          </a:p>
          <a:p>
            <a:pPr algn="just" eaLnBrk="1" hangingPunct="1">
              <a:lnSpc>
                <a:spcPct val="90000"/>
              </a:lnSpc>
            </a:pPr>
            <a:endParaRPr lang="en-GB" altLang="en-US" dirty="0" smtClean="0"/>
          </a:p>
          <a:p>
            <a:pPr algn="just" eaLnBrk="1" hangingPunct="1">
              <a:lnSpc>
                <a:spcPct val="90000"/>
              </a:lnSpc>
            </a:pPr>
            <a:r>
              <a:rPr lang="en-GB" altLang="en-US" dirty="0" smtClean="0"/>
              <a:t>‘I will raise my throne above the stars of God…I will ascend to the tops of the clouds, I will make myself like the Most High’ (Isa. 14:13-14).</a:t>
            </a:r>
          </a:p>
          <a:p>
            <a:pPr algn="just" eaLnBrk="1" hangingPunct="1">
              <a:lnSpc>
                <a:spcPct val="90000"/>
              </a:lnSpc>
            </a:pPr>
            <a:endParaRPr lang="en-GB" altLang="en-US" dirty="0" smtClean="0"/>
          </a:p>
          <a:p>
            <a:pPr algn="just" eaLnBrk="1" hangingPunct="1">
              <a:lnSpc>
                <a:spcPct val="90000"/>
              </a:lnSpc>
            </a:pPr>
            <a:r>
              <a:rPr lang="en-GB" altLang="en-US" dirty="0" smtClean="0"/>
              <a:t>After falling like lightning from heaven on account of his sin against Adam (the first part of his fall), Satan established a ‘headquarters’ close to the Earth, taking over the air or atmosphere (see Ephesians 2:2). The words in Isaiah are spoken before his fall as Lucifer, which comes after his final (future) defeat by Christ. </a:t>
            </a:r>
          </a:p>
        </p:txBody>
      </p:sp>
    </p:spTree>
    <p:extLst>
      <p:ext uri="{BB962C8B-B14F-4D97-AF65-F5344CB8AC3E}">
        <p14:creationId xmlns:p14="http://schemas.microsoft.com/office/powerpoint/2010/main" val="7200697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77458" y="-99392"/>
            <a:ext cx="8229600" cy="1143000"/>
          </a:xfrm>
        </p:spPr>
        <p:txBody>
          <a:bodyPr/>
          <a:lstStyle/>
          <a:p>
            <a:pPr eaLnBrk="1" fontAlgn="auto" hangingPunct="1">
              <a:spcAft>
                <a:spcPts val="0"/>
              </a:spcAft>
              <a:defRPr/>
            </a:pPr>
            <a:r>
              <a:rPr lang="en-GB" altLang="en-US" dirty="0" smtClean="0">
                <a:solidFill>
                  <a:schemeClr val="accent6">
                    <a:tint val="1000"/>
                  </a:schemeClr>
                </a:solidFill>
              </a:rPr>
              <a:t>Origen of Alexandria </a:t>
            </a:r>
            <a:r>
              <a:rPr lang="en-GB" altLang="en-US" dirty="0">
                <a:solidFill>
                  <a:schemeClr val="accent6">
                    <a:tint val="1000"/>
                  </a:schemeClr>
                </a:solidFill>
              </a:rPr>
              <a:t>(</a:t>
            </a:r>
            <a:r>
              <a:rPr lang="en-GB" altLang="en-US" dirty="0" smtClean="0">
                <a:solidFill>
                  <a:schemeClr val="accent6">
                    <a:tint val="1000"/>
                  </a:schemeClr>
                </a:solidFill>
              </a:rPr>
              <a:t>c. 150 </a:t>
            </a:r>
            <a:r>
              <a:rPr lang="en-GB" altLang="en-US" dirty="0">
                <a:solidFill>
                  <a:schemeClr val="accent6">
                    <a:tint val="1000"/>
                  </a:schemeClr>
                </a:solidFill>
              </a:rPr>
              <a:t>– </a:t>
            </a:r>
            <a:r>
              <a:rPr lang="en-GB" altLang="en-US" dirty="0" smtClean="0">
                <a:solidFill>
                  <a:schemeClr val="accent6">
                    <a:tint val="1000"/>
                  </a:schemeClr>
                </a:solidFill>
              </a:rPr>
              <a:t>c. 250</a:t>
            </a:r>
            <a:r>
              <a:rPr lang="en-GB" altLang="en-US" dirty="0">
                <a:solidFill>
                  <a:schemeClr val="accent6">
                    <a:tint val="1000"/>
                  </a:schemeClr>
                </a:solidFill>
              </a:rPr>
              <a:t>)</a:t>
            </a:r>
          </a:p>
        </p:txBody>
      </p:sp>
      <p:sp>
        <p:nvSpPr>
          <p:cNvPr id="20483" name="Rectangle 10"/>
          <p:cNvSpPr>
            <a:spLocks noGrp="1" noChangeArrowheads="1"/>
          </p:cNvSpPr>
          <p:nvPr>
            <p:ph type="body" sz="half" idx="1"/>
          </p:nvPr>
        </p:nvSpPr>
        <p:spPr>
          <a:xfrm>
            <a:off x="468313" y="1773238"/>
            <a:ext cx="4038600" cy="4525962"/>
          </a:xfrm>
        </p:spPr>
        <p:txBody>
          <a:bodyPr/>
          <a:lstStyle/>
          <a:p>
            <a:pPr eaLnBrk="1" hangingPunct="1">
              <a:lnSpc>
                <a:spcPct val="90000"/>
              </a:lnSpc>
            </a:pPr>
            <a:endParaRPr lang="en-GB" altLang="en-US" dirty="0" smtClean="0"/>
          </a:p>
        </p:txBody>
      </p:sp>
      <p:sp>
        <p:nvSpPr>
          <p:cNvPr id="20484" name="Rectangle 11"/>
          <p:cNvSpPr>
            <a:spLocks noGrp="1" noChangeArrowheads="1"/>
          </p:cNvSpPr>
          <p:nvPr>
            <p:ph sz="half" idx="2"/>
          </p:nvPr>
        </p:nvSpPr>
        <p:spPr>
          <a:xfrm>
            <a:off x="4644008" y="1412776"/>
            <a:ext cx="4244280" cy="3340967"/>
          </a:xfrm>
        </p:spPr>
        <p:txBody>
          <a:bodyPr/>
          <a:lstStyle/>
          <a:p>
            <a:pPr eaLnBrk="1" hangingPunct="1">
              <a:lnSpc>
                <a:spcPct val="90000"/>
              </a:lnSpc>
            </a:pPr>
            <a:r>
              <a:rPr lang="en-US" altLang="en-US" sz="2000" dirty="0" smtClean="0"/>
              <a:t>One of the most important theologians of the early Greek Church. </a:t>
            </a:r>
          </a:p>
          <a:p>
            <a:pPr eaLnBrk="1" hangingPunct="1">
              <a:lnSpc>
                <a:spcPct val="90000"/>
              </a:lnSpc>
            </a:pPr>
            <a:endParaRPr lang="en-US" altLang="en-US" sz="2000" dirty="0" smtClean="0"/>
          </a:p>
          <a:p>
            <a:pPr eaLnBrk="1" hangingPunct="1">
              <a:lnSpc>
                <a:spcPct val="90000"/>
              </a:lnSpc>
            </a:pPr>
            <a:r>
              <a:rPr lang="en-US" sz="2000" dirty="0" smtClean="0"/>
              <a:t>Relocated to </a:t>
            </a:r>
            <a:r>
              <a:rPr lang="en-GB" sz="2000" dirty="0" smtClean="0"/>
              <a:t>Caesarea </a:t>
            </a:r>
            <a:r>
              <a:rPr lang="en-GB" sz="2000" dirty="0" err="1" smtClean="0"/>
              <a:t>Maritima</a:t>
            </a:r>
            <a:r>
              <a:rPr lang="en-GB" sz="2000" dirty="0" smtClean="0"/>
              <a:t> following a dispute with the bishop of Alexandria. </a:t>
            </a:r>
          </a:p>
          <a:p>
            <a:pPr eaLnBrk="1" hangingPunct="1">
              <a:lnSpc>
                <a:spcPct val="90000"/>
              </a:lnSpc>
            </a:pPr>
            <a:endParaRPr lang="en-GB" altLang="en-US" sz="2000" dirty="0"/>
          </a:p>
          <a:p>
            <a:pPr eaLnBrk="1" hangingPunct="1">
              <a:lnSpc>
                <a:spcPct val="90000"/>
              </a:lnSpc>
            </a:pPr>
            <a:r>
              <a:rPr lang="en-GB" altLang="en-US" sz="2000" dirty="0" smtClean="0"/>
              <a:t>Able to produce a huge body of literature thanks to the patronage of a wealthy convert (e.g. </a:t>
            </a:r>
            <a:r>
              <a:rPr lang="en-GB" altLang="en-US" sz="2000" i="1" dirty="0" smtClean="0"/>
              <a:t>De </a:t>
            </a:r>
            <a:r>
              <a:rPr lang="en-GB" altLang="en-US" sz="2000" i="1" dirty="0" err="1" smtClean="0"/>
              <a:t>Principiis</a:t>
            </a:r>
            <a:r>
              <a:rPr lang="en-GB" altLang="en-US" sz="2000" dirty="0" smtClean="0"/>
              <a:t>, </a:t>
            </a:r>
            <a:r>
              <a:rPr lang="en-GB" altLang="en-US" sz="2000" i="1" dirty="0" smtClean="0"/>
              <a:t>Contra </a:t>
            </a:r>
            <a:r>
              <a:rPr lang="en-GB" altLang="en-US" sz="2000" i="1" dirty="0" err="1" smtClean="0"/>
              <a:t>Celsum</a:t>
            </a:r>
            <a:r>
              <a:rPr lang="en-GB" altLang="en-US" sz="2000" dirty="0" smtClean="0"/>
              <a:t>, </a:t>
            </a:r>
            <a:r>
              <a:rPr lang="en-GB" altLang="en-US" sz="2000" i="1" dirty="0" err="1" smtClean="0"/>
              <a:t>Hexapla</a:t>
            </a:r>
            <a:r>
              <a:rPr lang="en-GB" altLang="en-US" sz="2000" dirty="0" smtClean="0"/>
              <a:t>)</a:t>
            </a:r>
            <a:r>
              <a:rPr lang="en-US" altLang="en-US" sz="2000" dirty="0" smtClean="0"/>
              <a:t>. </a:t>
            </a:r>
            <a:endParaRPr lang="en-US" altLang="en-US" sz="2000" dirty="0"/>
          </a:p>
          <a:p>
            <a:pPr eaLnBrk="1" hangingPunct="1">
              <a:lnSpc>
                <a:spcPct val="90000"/>
              </a:lnSpc>
            </a:pPr>
            <a:endParaRPr lang="en-US" altLang="en-US" sz="2000" dirty="0" smtClean="0"/>
          </a:p>
          <a:p>
            <a:pPr eaLnBrk="1" hangingPunct="1">
              <a:lnSpc>
                <a:spcPct val="90000"/>
              </a:lnSpc>
            </a:pPr>
            <a:r>
              <a:rPr lang="en-US" altLang="en-US" sz="2000" dirty="0" smtClean="0"/>
              <a:t>Posthumously condemned as a heretic due to (amongst other things) his view of the Trinity as hierarchically structured. </a:t>
            </a:r>
            <a:endParaRPr lang="en-US" altLang="en-US" sz="2000" dirty="0"/>
          </a:p>
          <a:p>
            <a:pPr eaLnBrk="1" hangingPunct="1">
              <a:lnSpc>
                <a:spcPct val="90000"/>
              </a:lnSpc>
            </a:pPr>
            <a:endParaRPr lang="en-US" altLang="en-US" dirty="0" smtClean="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458" y="1613311"/>
            <a:ext cx="4032448"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61436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7544" y="-14242"/>
            <a:ext cx="8229600" cy="1143000"/>
          </a:xfrm>
        </p:spPr>
        <p:txBody>
          <a:bodyPr/>
          <a:lstStyle/>
          <a:p>
            <a:pPr eaLnBrk="1" fontAlgn="auto" hangingPunct="1">
              <a:spcAft>
                <a:spcPts val="0"/>
              </a:spcAft>
              <a:defRPr/>
            </a:pPr>
            <a:r>
              <a:rPr lang="en-GB" altLang="en-US" dirty="0" smtClean="0">
                <a:solidFill>
                  <a:schemeClr val="accent6">
                    <a:tint val="1000"/>
                  </a:schemeClr>
                </a:solidFill>
              </a:rPr>
              <a:t>Origen on Satan</a:t>
            </a:r>
            <a:endParaRPr lang="en-GB" altLang="en-US" dirty="0">
              <a:solidFill>
                <a:schemeClr val="accent6">
                  <a:tint val="1000"/>
                </a:schemeClr>
              </a:solidFill>
            </a:endParaRPr>
          </a:p>
        </p:txBody>
      </p:sp>
      <p:sp>
        <p:nvSpPr>
          <p:cNvPr id="20483" name="Rectangle 10"/>
          <p:cNvSpPr>
            <a:spLocks noGrp="1" noChangeArrowheads="1"/>
          </p:cNvSpPr>
          <p:nvPr>
            <p:ph idx="1"/>
          </p:nvPr>
        </p:nvSpPr>
        <p:spPr>
          <a:xfrm>
            <a:off x="323528" y="1628800"/>
            <a:ext cx="8229600" cy="4525963"/>
          </a:xfrm>
        </p:spPr>
        <p:txBody>
          <a:bodyPr/>
          <a:lstStyle/>
          <a:p>
            <a:pPr algn="just" eaLnBrk="1" hangingPunct="1">
              <a:lnSpc>
                <a:spcPct val="90000"/>
              </a:lnSpc>
            </a:pPr>
            <a:r>
              <a:rPr lang="en-GB" altLang="en-US" sz="2800" dirty="0" smtClean="0"/>
              <a:t>Origen responsible for establishing many of the classic elements of the Devil’s biography. </a:t>
            </a:r>
          </a:p>
          <a:p>
            <a:pPr algn="just" eaLnBrk="1" hangingPunct="1">
              <a:lnSpc>
                <a:spcPct val="90000"/>
              </a:lnSpc>
            </a:pPr>
            <a:endParaRPr lang="en-GB" altLang="en-US" sz="2800" dirty="0"/>
          </a:p>
          <a:p>
            <a:pPr algn="just" eaLnBrk="1" hangingPunct="1">
              <a:lnSpc>
                <a:spcPct val="90000"/>
              </a:lnSpc>
            </a:pPr>
            <a:r>
              <a:rPr lang="en-GB" altLang="en-US" sz="2800" dirty="0" smtClean="0"/>
              <a:t>Portrays Satan’s fall as something that took place </a:t>
            </a:r>
            <a:r>
              <a:rPr lang="en-GB" altLang="en-US" sz="2800" i="1" dirty="0" smtClean="0"/>
              <a:t>before</a:t>
            </a:r>
            <a:r>
              <a:rPr lang="en-GB" altLang="en-US" sz="2800" dirty="0" smtClean="0"/>
              <a:t> the temptation of Adam and Eve in the garden. </a:t>
            </a:r>
          </a:p>
          <a:p>
            <a:pPr algn="just" eaLnBrk="1" hangingPunct="1">
              <a:lnSpc>
                <a:spcPct val="90000"/>
              </a:lnSpc>
            </a:pPr>
            <a:endParaRPr lang="en-GB" altLang="en-US" sz="2800" dirty="0" smtClean="0"/>
          </a:p>
          <a:p>
            <a:pPr algn="just" eaLnBrk="1" hangingPunct="1">
              <a:lnSpc>
                <a:spcPct val="90000"/>
              </a:lnSpc>
            </a:pPr>
            <a:r>
              <a:rPr lang="en-GB" altLang="en-US" sz="2800" dirty="0" smtClean="0"/>
              <a:t>Satan’s fall from grace a result of his free will. </a:t>
            </a:r>
          </a:p>
        </p:txBody>
      </p:sp>
    </p:spTree>
    <p:extLst>
      <p:ext uri="{BB962C8B-B14F-4D97-AF65-F5344CB8AC3E}">
        <p14:creationId xmlns:p14="http://schemas.microsoft.com/office/powerpoint/2010/main" val="7641749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95536" y="13467"/>
            <a:ext cx="8229600" cy="1143000"/>
          </a:xfrm>
        </p:spPr>
        <p:txBody>
          <a:bodyPr/>
          <a:lstStyle/>
          <a:p>
            <a:pPr eaLnBrk="1" fontAlgn="auto" hangingPunct="1">
              <a:spcAft>
                <a:spcPts val="0"/>
              </a:spcAft>
              <a:defRPr/>
            </a:pPr>
            <a:r>
              <a:rPr lang="en-GB" altLang="en-US" dirty="0">
                <a:solidFill>
                  <a:schemeClr val="accent6">
                    <a:tint val="1000"/>
                  </a:schemeClr>
                </a:solidFill>
              </a:rPr>
              <a:t>Origen </a:t>
            </a:r>
            <a:r>
              <a:rPr lang="en-GB" altLang="en-US" dirty="0" smtClean="0">
                <a:solidFill>
                  <a:schemeClr val="accent6">
                    <a:tint val="1000"/>
                  </a:schemeClr>
                </a:solidFill>
              </a:rPr>
              <a:t>on Free Will</a:t>
            </a:r>
            <a:endParaRPr lang="en-GB" altLang="en-US" dirty="0">
              <a:solidFill>
                <a:schemeClr val="accent6">
                  <a:tint val="1000"/>
                </a:schemeClr>
              </a:solidFill>
            </a:endParaRPr>
          </a:p>
        </p:txBody>
      </p:sp>
      <p:sp>
        <p:nvSpPr>
          <p:cNvPr id="21507" name="Rectangle 3"/>
          <p:cNvSpPr>
            <a:spLocks noGrp="1" noChangeArrowheads="1"/>
          </p:cNvSpPr>
          <p:nvPr>
            <p:ph idx="1"/>
          </p:nvPr>
        </p:nvSpPr>
        <p:spPr>
          <a:xfrm>
            <a:off x="323528" y="1600200"/>
            <a:ext cx="8363272" cy="4525963"/>
          </a:xfrm>
        </p:spPr>
        <p:txBody>
          <a:bodyPr/>
          <a:lstStyle/>
          <a:p>
            <a:pPr algn="just" eaLnBrk="1" hangingPunct="1">
              <a:lnSpc>
                <a:spcPct val="90000"/>
              </a:lnSpc>
            </a:pPr>
            <a:r>
              <a:rPr lang="en-GB" altLang="en-US" dirty="0" smtClean="0"/>
              <a:t>‘As He Himself, then, was the cause of the existence of those things which were to be created, in whom there was neither any variation nor change, nor want of power, He created all whom He made equal and alike, because there was in Himself no reason for producing variety and diversity. But since those rational creatures themselves, as we have frequently shown, and will yet show in the proper place, were endowed with the power of free-will, this freedom of will incited each one either to progress by imitation of God, or reduced him to failure through negligence’ </a:t>
            </a:r>
            <a:r>
              <a:rPr lang="en-GB" altLang="en-US" i="1" dirty="0" smtClean="0"/>
              <a:t>(De </a:t>
            </a:r>
            <a:r>
              <a:rPr lang="en-GB" altLang="en-US" i="1" dirty="0" err="1" smtClean="0"/>
              <a:t>Principiis</a:t>
            </a:r>
            <a:r>
              <a:rPr lang="en-GB" altLang="en-US" i="1" dirty="0" smtClean="0"/>
              <a:t>.</a:t>
            </a:r>
            <a:r>
              <a:rPr lang="en-GB" altLang="en-US" dirty="0" smtClean="0"/>
              <a:t> 2.9.6).  </a:t>
            </a:r>
          </a:p>
        </p:txBody>
      </p:sp>
    </p:spTree>
    <p:extLst>
      <p:ext uri="{BB962C8B-B14F-4D97-AF65-F5344CB8AC3E}">
        <p14:creationId xmlns:p14="http://schemas.microsoft.com/office/powerpoint/2010/main" val="23015599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1560" y="0"/>
            <a:ext cx="8229600" cy="1143000"/>
          </a:xfrm>
        </p:spPr>
        <p:txBody>
          <a:bodyPr/>
          <a:lstStyle/>
          <a:p>
            <a:pPr eaLnBrk="1" fontAlgn="auto" hangingPunct="1">
              <a:spcAft>
                <a:spcPts val="0"/>
              </a:spcAft>
              <a:defRPr/>
            </a:pPr>
            <a:r>
              <a:rPr lang="en-GB" altLang="en-US" dirty="0">
                <a:solidFill>
                  <a:schemeClr val="accent6">
                    <a:tint val="1000"/>
                  </a:schemeClr>
                </a:solidFill>
              </a:rPr>
              <a:t>Origen </a:t>
            </a:r>
            <a:r>
              <a:rPr lang="en-GB" altLang="en-US" dirty="0" smtClean="0">
                <a:solidFill>
                  <a:schemeClr val="accent6">
                    <a:tint val="1000"/>
                  </a:schemeClr>
                </a:solidFill>
              </a:rPr>
              <a:t>on Isaiah 14</a:t>
            </a:r>
            <a:endParaRPr lang="en-GB" altLang="en-US" dirty="0">
              <a:solidFill>
                <a:schemeClr val="accent6">
                  <a:tint val="1000"/>
                </a:schemeClr>
              </a:solidFill>
            </a:endParaRPr>
          </a:p>
        </p:txBody>
      </p:sp>
      <p:sp>
        <p:nvSpPr>
          <p:cNvPr id="22531" name="Rectangle 3"/>
          <p:cNvSpPr>
            <a:spLocks noGrp="1" noChangeArrowheads="1"/>
          </p:cNvSpPr>
          <p:nvPr>
            <p:ph idx="1"/>
          </p:nvPr>
        </p:nvSpPr>
        <p:spPr>
          <a:xfrm>
            <a:off x="323528" y="1600200"/>
            <a:ext cx="8363272" cy="4525963"/>
          </a:xfrm>
        </p:spPr>
        <p:txBody>
          <a:bodyPr/>
          <a:lstStyle/>
          <a:p>
            <a:pPr algn="just" eaLnBrk="1" hangingPunct="1"/>
            <a:r>
              <a:rPr lang="en-GB" altLang="en-US" dirty="0" smtClean="0"/>
              <a:t>In the same way as Justin a Tertullian, Origen interprets Isaiah 14 as a reference to Satan’s fall from the heavens, but as something that happened in the past. </a:t>
            </a:r>
          </a:p>
          <a:p>
            <a:pPr marL="0" indent="0" algn="just" eaLnBrk="1" hangingPunct="1">
              <a:buNone/>
            </a:pPr>
            <a:endParaRPr lang="en-GB" altLang="en-US" dirty="0"/>
          </a:p>
          <a:p>
            <a:pPr algn="just" eaLnBrk="1" hangingPunct="1"/>
            <a:r>
              <a:rPr lang="en-GB" altLang="en-US" dirty="0"/>
              <a:t>‘What is said in many places, and especially in Isaiah, of Nebuchadnezzar cannot be explained of that individual. For the man Nebuchadnezzar neither ‘fell from heaven’, nor was he the ‘Morning Star’, nor did he ‘arise upon the earth in the morning’ (</a:t>
            </a:r>
            <a:r>
              <a:rPr lang="en-GB" altLang="en-US" i="1" dirty="0"/>
              <a:t>Prin</a:t>
            </a:r>
            <a:r>
              <a:rPr lang="en-GB" altLang="en-US" dirty="0"/>
              <a:t>. 4.1.22).</a:t>
            </a:r>
          </a:p>
          <a:p>
            <a:pPr algn="just" eaLnBrk="1" hangingPunct="1"/>
            <a:endParaRPr lang="en-GB" altLang="en-US" sz="2800" dirty="0" smtClean="0"/>
          </a:p>
        </p:txBody>
      </p:sp>
    </p:spTree>
    <p:extLst>
      <p:ext uri="{BB962C8B-B14F-4D97-AF65-F5344CB8AC3E}">
        <p14:creationId xmlns:p14="http://schemas.microsoft.com/office/powerpoint/2010/main" val="27372724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67544" y="188640"/>
            <a:ext cx="8229600" cy="1143000"/>
          </a:xfrm>
        </p:spPr>
        <p:txBody>
          <a:bodyPr>
            <a:normAutofit/>
          </a:bodyPr>
          <a:lstStyle/>
          <a:p>
            <a:pPr eaLnBrk="1" fontAlgn="auto" hangingPunct="1">
              <a:spcAft>
                <a:spcPts val="0"/>
              </a:spcAft>
              <a:defRPr/>
            </a:pPr>
            <a:r>
              <a:rPr lang="en-GB" altLang="en-US" dirty="0">
                <a:solidFill>
                  <a:schemeClr val="accent6">
                    <a:tint val="1000"/>
                  </a:schemeClr>
                </a:solidFill>
              </a:rPr>
              <a:t>Origen </a:t>
            </a:r>
            <a:r>
              <a:rPr lang="en-GB" altLang="en-US" dirty="0" smtClean="0">
                <a:solidFill>
                  <a:schemeClr val="accent6">
                    <a:tint val="1000"/>
                  </a:schemeClr>
                </a:solidFill>
              </a:rPr>
              <a:t>on </a:t>
            </a:r>
            <a:r>
              <a:rPr lang="en-GB" altLang="en-US" dirty="0">
                <a:solidFill>
                  <a:schemeClr val="accent6">
                    <a:tint val="1000"/>
                  </a:schemeClr>
                </a:solidFill>
              </a:rPr>
              <a:t>Satan </a:t>
            </a:r>
            <a:r>
              <a:rPr lang="en-GB" altLang="en-US" dirty="0" smtClean="0">
                <a:solidFill>
                  <a:schemeClr val="accent6">
                    <a:tint val="1000"/>
                  </a:schemeClr>
                </a:solidFill>
              </a:rPr>
              <a:t>as a Fallen Angel</a:t>
            </a:r>
            <a:endParaRPr lang="en-GB" altLang="en-US" dirty="0">
              <a:solidFill>
                <a:schemeClr val="accent6">
                  <a:tint val="1000"/>
                </a:schemeClr>
              </a:solidFill>
            </a:endParaRPr>
          </a:p>
        </p:txBody>
      </p:sp>
      <p:sp>
        <p:nvSpPr>
          <p:cNvPr id="24579" name="Rectangle 3"/>
          <p:cNvSpPr>
            <a:spLocks noGrp="1" noChangeArrowheads="1"/>
          </p:cNvSpPr>
          <p:nvPr>
            <p:ph idx="1"/>
          </p:nvPr>
        </p:nvSpPr>
        <p:spPr>
          <a:xfrm>
            <a:off x="395288" y="1844675"/>
            <a:ext cx="8229600" cy="4679950"/>
          </a:xfrm>
        </p:spPr>
        <p:txBody>
          <a:bodyPr/>
          <a:lstStyle/>
          <a:p>
            <a:pPr algn="just" eaLnBrk="1" hangingPunct="1">
              <a:lnSpc>
                <a:spcPct val="80000"/>
              </a:lnSpc>
            </a:pPr>
            <a:r>
              <a:rPr lang="en-GB" altLang="en-US" sz="2800" dirty="0" smtClean="0"/>
              <a:t>‘And not withstanding, He [Jesus] compares Satan to lightening, and says that he fell from Heaven, that He might show by this that he had been at one time in Heaven, and had had a place among the Holy Ones, and had enjoyed a share in that Light in which the Holy Ones participate, by which they are made Angels of Light, and by which the Apostles are termed by the Lord of the Light of the World. In this manner, then, did that being once exist as Light before he went astray and fell to this place, and had his glory turned to dust’ (</a:t>
            </a:r>
            <a:r>
              <a:rPr lang="en-GB" altLang="en-US" sz="2800" i="1" dirty="0" smtClean="0"/>
              <a:t>Prin</a:t>
            </a:r>
            <a:r>
              <a:rPr lang="en-GB" altLang="en-US" sz="2800" dirty="0" smtClean="0"/>
              <a:t>. 1.5.5).</a:t>
            </a:r>
          </a:p>
        </p:txBody>
      </p:sp>
    </p:spTree>
    <p:extLst>
      <p:ext uri="{BB962C8B-B14F-4D97-AF65-F5344CB8AC3E}">
        <p14:creationId xmlns:p14="http://schemas.microsoft.com/office/powerpoint/2010/main" val="211096452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5858"/>
            <a:ext cx="8229600" cy="1143000"/>
          </a:xfrm>
        </p:spPr>
        <p:txBody>
          <a:bodyPr/>
          <a:lstStyle/>
          <a:p>
            <a:pPr eaLnBrk="1" fontAlgn="auto" hangingPunct="1">
              <a:spcAft>
                <a:spcPts val="0"/>
              </a:spcAft>
              <a:defRPr/>
            </a:pPr>
            <a:r>
              <a:rPr lang="en-GB" altLang="en-US" dirty="0" smtClean="0">
                <a:solidFill>
                  <a:schemeClr val="accent6">
                    <a:tint val="1000"/>
                  </a:schemeClr>
                </a:solidFill>
              </a:rPr>
              <a:t>Origen on Ezekiel 28 </a:t>
            </a:r>
            <a:endParaRPr lang="en-GB" altLang="en-US" dirty="0">
              <a:solidFill>
                <a:schemeClr val="accent6">
                  <a:tint val="1000"/>
                </a:schemeClr>
              </a:solidFill>
            </a:endParaRPr>
          </a:p>
        </p:txBody>
      </p:sp>
      <p:sp>
        <p:nvSpPr>
          <p:cNvPr id="25604" name="Rectangle 3"/>
          <p:cNvSpPr>
            <a:spLocks noGrp="1" noChangeArrowheads="1"/>
          </p:cNvSpPr>
          <p:nvPr>
            <p:ph type="body" sz="half" idx="2"/>
          </p:nvPr>
        </p:nvSpPr>
        <p:spPr>
          <a:xfrm>
            <a:off x="4860032" y="1428750"/>
            <a:ext cx="4038600" cy="5429250"/>
          </a:xfrm>
        </p:spPr>
        <p:txBody>
          <a:bodyPr/>
          <a:lstStyle/>
          <a:p>
            <a:pPr eaLnBrk="1" hangingPunct="1">
              <a:lnSpc>
                <a:spcPct val="80000"/>
              </a:lnSpc>
            </a:pPr>
            <a:r>
              <a:rPr lang="en-GB" altLang="en-US" dirty="0" smtClean="0"/>
              <a:t>In his essay </a:t>
            </a:r>
            <a:r>
              <a:rPr lang="en-GB" altLang="en-US" i="1" dirty="0" smtClean="0"/>
              <a:t>Contra </a:t>
            </a:r>
            <a:r>
              <a:rPr lang="en-GB" altLang="en-US" i="1" dirty="0" err="1" smtClean="0"/>
              <a:t>Celsum</a:t>
            </a:r>
            <a:r>
              <a:rPr lang="en-GB" altLang="en-US" dirty="0" smtClean="0"/>
              <a:t>, Origen also concludes that the prophecies of Ezek. 28 refer to Satan’s fall from divine favour. </a:t>
            </a:r>
          </a:p>
          <a:p>
            <a:pPr eaLnBrk="1" hangingPunct="1">
              <a:lnSpc>
                <a:spcPct val="80000"/>
              </a:lnSpc>
            </a:pPr>
            <a:endParaRPr lang="en-GB" altLang="en-US" dirty="0" smtClean="0"/>
          </a:p>
          <a:p>
            <a:pPr eaLnBrk="1" hangingPunct="1">
              <a:lnSpc>
                <a:spcPct val="80000"/>
              </a:lnSpc>
            </a:pPr>
            <a:r>
              <a:rPr lang="en-GB" altLang="en-US" dirty="0"/>
              <a:t>I</a:t>
            </a:r>
            <a:r>
              <a:rPr lang="en-GB" altLang="en-US" dirty="0" smtClean="0"/>
              <a:t>dentifies pride/vanity as the Devil’s great sin. </a:t>
            </a:r>
          </a:p>
          <a:p>
            <a:pPr eaLnBrk="1" hangingPunct="1">
              <a:lnSpc>
                <a:spcPct val="80000"/>
              </a:lnSpc>
            </a:pPr>
            <a:endParaRPr lang="en-GB" altLang="en-US" dirty="0"/>
          </a:p>
          <a:p>
            <a:pPr eaLnBrk="1" hangingPunct="1">
              <a:lnSpc>
                <a:spcPct val="80000"/>
              </a:lnSpc>
            </a:pPr>
            <a:r>
              <a:rPr lang="en-GB" dirty="0" smtClean="0"/>
              <a:t>In his </a:t>
            </a:r>
            <a:r>
              <a:rPr lang="en-GB" dirty="0"/>
              <a:t>twelfth homily on the Book of </a:t>
            </a:r>
            <a:r>
              <a:rPr lang="en-GB" dirty="0" smtClean="0"/>
              <a:t>Numbers, </a:t>
            </a:r>
            <a:r>
              <a:rPr lang="en-GB" dirty="0"/>
              <a:t>Origen elaborates </a:t>
            </a:r>
            <a:r>
              <a:rPr lang="en-GB" dirty="0" smtClean="0"/>
              <a:t>upon </a:t>
            </a:r>
            <a:r>
              <a:rPr lang="en-GB" dirty="0"/>
              <a:t>the main characteristics of the Devil as ‘proud’ and ‘puffed up</a:t>
            </a:r>
            <a:r>
              <a:rPr lang="en-GB" dirty="0" smtClean="0"/>
              <a:t>’. </a:t>
            </a:r>
            <a:endParaRPr lang="en-GB" altLang="en-US" dirty="0" smtClean="0"/>
          </a:p>
        </p:txBody>
      </p:sp>
      <p:pic>
        <p:nvPicPr>
          <p:cNvPr id="3074" name="Picture 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5536" y="1556792"/>
            <a:ext cx="4038600"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304884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67544" y="0"/>
            <a:ext cx="8229600" cy="1143000"/>
          </a:xfrm>
        </p:spPr>
        <p:txBody>
          <a:bodyPr/>
          <a:lstStyle/>
          <a:p>
            <a:pPr eaLnBrk="1" fontAlgn="auto" hangingPunct="1">
              <a:spcAft>
                <a:spcPts val="0"/>
              </a:spcAft>
              <a:defRPr/>
            </a:pPr>
            <a:r>
              <a:rPr lang="en-GB" altLang="en-US" dirty="0" smtClean="0">
                <a:solidFill>
                  <a:schemeClr val="accent6">
                    <a:tint val="1000"/>
                  </a:schemeClr>
                </a:solidFill>
              </a:rPr>
              <a:t>Origen on Satan’s Fall</a:t>
            </a:r>
            <a:endParaRPr lang="en-GB" altLang="en-US" dirty="0">
              <a:solidFill>
                <a:schemeClr val="accent6">
                  <a:tint val="1000"/>
                </a:schemeClr>
              </a:solidFill>
            </a:endParaRPr>
          </a:p>
        </p:txBody>
      </p:sp>
      <p:sp>
        <p:nvSpPr>
          <p:cNvPr id="27651" name="Rectangle 3"/>
          <p:cNvSpPr>
            <a:spLocks noGrp="1" noChangeArrowheads="1"/>
          </p:cNvSpPr>
          <p:nvPr>
            <p:ph idx="1"/>
          </p:nvPr>
        </p:nvSpPr>
        <p:spPr>
          <a:xfrm>
            <a:off x="457200" y="1600200"/>
            <a:ext cx="8003232" cy="4525963"/>
          </a:xfrm>
        </p:spPr>
        <p:txBody>
          <a:bodyPr/>
          <a:lstStyle/>
          <a:p>
            <a:pPr algn="just" eaLnBrk="1" hangingPunct="1"/>
            <a:r>
              <a:rPr lang="en-GB" altLang="en-US" dirty="0"/>
              <a:t>‘He was the first among those that were living a peaceful and happy life to lose his wings and to fall from blessedness’ (</a:t>
            </a:r>
            <a:r>
              <a:rPr lang="en-GB" altLang="en-US" i="1" dirty="0" err="1"/>
              <a:t>Celsus</a:t>
            </a:r>
            <a:r>
              <a:rPr lang="en-GB" altLang="en-US" dirty="0"/>
              <a:t> 6.44). </a:t>
            </a:r>
            <a:endParaRPr lang="en-GB" altLang="en-US" dirty="0" smtClean="0"/>
          </a:p>
          <a:p>
            <a:pPr algn="just" eaLnBrk="1" hangingPunct="1"/>
            <a:endParaRPr lang="en-GB" altLang="en-US" dirty="0"/>
          </a:p>
          <a:p>
            <a:pPr algn="just" eaLnBrk="1" hangingPunct="1"/>
            <a:r>
              <a:rPr lang="en-GB" altLang="en-US" dirty="0" smtClean="0"/>
              <a:t>No connection between Satan’s fall and events in the garden. Satan’s fall caused by internal faults. It was only after his expulsion from heaven that the Devil set about to deceive Adam and Eve (</a:t>
            </a:r>
            <a:r>
              <a:rPr lang="en-GB" altLang="en-US" i="1" dirty="0" err="1" smtClean="0"/>
              <a:t>Celsus</a:t>
            </a:r>
            <a:r>
              <a:rPr lang="en-GB" altLang="en-US" dirty="0" smtClean="0"/>
              <a:t> 6.43).</a:t>
            </a:r>
          </a:p>
        </p:txBody>
      </p:sp>
    </p:spTree>
    <p:extLst>
      <p:ext uri="{BB962C8B-B14F-4D97-AF65-F5344CB8AC3E}">
        <p14:creationId xmlns:p14="http://schemas.microsoft.com/office/powerpoint/2010/main" val="18291838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395536" y="0"/>
            <a:ext cx="8229600" cy="1143000"/>
          </a:xfrm>
        </p:spPr>
        <p:txBody>
          <a:bodyPr/>
          <a:lstStyle/>
          <a:p>
            <a:pPr eaLnBrk="1" fontAlgn="auto" hangingPunct="1">
              <a:spcAft>
                <a:spcPts val="0"/>
              </a:spcAft>
              <a:defRPr/>
            </a:pPr>
            <a:r>
              <a:rPr lang="en-GB" altLang="en-US" dirty="0">
                <a:solidFill>
                  <a:schemeClr val="accent6">
                    <a:tint val="1000"/>
                  </a:schemeClr>
                </a:solidFill>
              </a:rPr>
              <a:t>Augustine </a:t>
            </a:r>
            <a:r>
              <a:rPr lang="en-GB" altLang="en-US" dirty="0" smtClean="0">
                <a:solidFill>
                  <a:schemeClr val="accent6">
                    <a:tint val="1000"/>
                  </a:schemeClr>
                </a:solidFill>
              </a:rPr>
              <a:t>of </a:t>
            </a:r>
            <a:r>
              <a:rPr lang="en-GB" altLang="en-US" dirty="0">
                <a:solidFill>
                  <a:schemeClr val="accent6">
                    <a:tint val="1000"/>
                  </a:schemeClr>
                </a:solidFill>
              </a:rPr>
              <a:t>Hippo (354-430)</a:t>
            </a:r>
          </a:p>
        </p:txBody>
      </p:sp>
      <p:sp>
        <p:nvSpPr>
          <p:cNvPr id="28675" name="Rectangle 4"/>
          <p:cNvSpPr>
            <a:spLocks noGrp="1" noChangeArrowheads="1"/>
          </p:cNvSpPr>
          <p:nvPr>
            <p:ph sz="half" idx="1"/>
          </p:nvPr>
        </p:nvSpPr>
        <p:spPr>
          <a:xfrm>
            <a:off x="467544" y="1855365"/>
            <a:ext cx="3888432" cy="4525963"/>
          </a:xfrm>
        </p:spPr>
        <p:txBody>
          <a:bodyPr/>
          <a:lstStyle/>
          <a:p>
            <a:pPr eaLnBrk="1" hangingPunct="1">
              <a:lnSpc>
                <a:spcPct val="80000"/>
              </a:lnSpc>
            </a:pPr>
            <a:r>
              <a:rPr lang="en-US" altLang="en-US" dirty="0" smtClean="0"/>
              <a:t>One of the most important figures in the history of Western Christianity. </a:t>
            </a:r>
          </a:p>
          <a:p>
            <a:pPr eaLnBrk="1" hangingPunct="1">
              <a:lnSpc>
                <a:spcPct val="80000"/>
              </a:lnSpc>
            </a:pPr>
            <a:endParaRPr lang="en-US" altLang="en-US" dirty="0"/>
          </a:p>
          <a:p>
            <a:pPr eaLnBrk="1" hangingPunct="1">
              <a:lnSpc>
                <a:spcPct val="80000"/>
              </a:lnSpc>
            </a:pPr>
            <a:r>
              <a:rPr lang="en-US" altLang="en-US" dirty="0" smtClean="0"/>
              <a:t>‘established anew the ancient faith’ – Jerome on Augustine</a:t>
            </a:r>
          </a:p>
          <a:p>
            <a:pPr eaLnBrk="1" hangingPunct="1">
              <a:lnSpc>
                <a:spcPct val="80000"/>
              </a:lnSpc>
            </a:pPr>
            <a:endParaRPr lang="en-US" altLang="en-US" dirty="0"/>
          </a:p>
          <a:p>
            <a:pPr eaLnBrk="1" hangingPunct="1">
              <a:lnSpc>
                <a:spcPct val="80000"/>
              </a:lnSpc>
            </a:pPr>
            <a:r>
              <a:rPr lang="en-US" altLang="en-US" i="1" dirty="0" smtClean="0"/>
              <a:t>Confessions</a:t>
            </a:r>
            <a:r>
              <a:rPr lang="en-US" altLang="en-US" dirty="0" smtClean="0"/>
              <a:t>, </a:t>
            </a:r>
            <a:r>
              <a:rPr lang="en-US" altLang="en-US" i="1" dirty="0" smtClean="0"/>
              <a:t>On Christian Doctrine</a:t>
            </a:r>
            <a:r>
              <a:rPr lang="en-US" altLang="en-US" dirty="0" smtClean="0"/>
              <a:t>, </a:t>
            </a:r>
            <a:r>
              <a:rPr lang="en-US" altLang="en-US" i="1" dirty="0" smtClean="0"/>
              <a:t>On the Trinity</a:t>
            </a:r>
            <a:r>
              <a:rPr lang="en-US" altLang="en-US" dirty="0" smtClean="0"/>
              <a:t>,  </a:t>
            </a:r>
            <a:r>
              <a:rPr lang="en-US" altLang="en-US" i="1" dirty="0" smtClean="0"/>
              <a:t>The City of God</a:t>
            </a:r>
          </a:p>
          <a:p>
            <a:pPr eaLnBrk="1" hangingPunct="1">
              <a:lnSpc>
                <a:spcPct val="80000"/>
              </a:lnSpc>
            </a:pPr>
            <a:endParaRPr lang="en-US" altLang="en-US" dirty="0"/>
          </a:p>
          <a:p>
            <a:pPr eaLnBrk="1" hangingPunct="1">
              <a:lnSpc>
                <a:spcPct val="80000"/>
              </a:lnSpc>
            </a:pPr>
            <a:endParaRPr lang="en-US" altLang="en-US" dirty="0"/>
          </a:p>
          <a:p>
            <a:pPr eaLnBrk="1" hangingPunct="1">
              <a:lnSpc>
                <a:spcPct val="80000"/>
              </a:lnSpc>
            </a:pPr>
            <a:endParaRPr lang="en-US" altLang="en-US" dirty="0" smtClean="0"/>
          </a:p>
          <a:p>
            <a:pPr eaLnBrk="1" hangingPunct="1">
              <a:lnSpc>
                <a:spcPct val="80000"/>
              </a:lnSpc>
            </a:pPr>
            <a:endParaRPr lang="en-US" altLang="en-US" dirty="0" smtClean="0"/>
          </a:p>
        </p:txBody>
      </p:sp>
      <p:sp>
        <p:nvSpPr>
          <p:cNvPr id="28676" name="Rectangle 5"/>
          <p:cNvSpPr>
            <a:spLocks noGrp="1" noChangeArrowheads="1"/>
          </p:cNvSpPr>
          <p:nvPr>
            <p:ph type="body" sz="half" idx="2"/>
          </p:nvPr>
        </p:nvSpPr>
        <p:spPr>
          <a:xfrm>
            <a:off x="4643438" y="1600200"/>
            <a:ext cx="4038600" cy="5257800"/>
          </a:xfrm>
        </p:spPr>
        <p:txBody>
          <a:bodyPr/>
          <a:lstStyle/>
          <a:p>
            <a:pPr eaLnBrk="1" hangingPunct="1">
              <a:lnSpc>
                <a:spcPct val="80000"/>
              </a:lnSpc>
            </a:pPr>
            <a:endParaRPr lang="en-GB" altLang="en-US" sz="2000"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484784"/>
            <a:ext cx="4032448"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5396803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7544" y="13467"/>
            <a:ext cx="8229600" cy="1143000"/>
          </a:xfrm>
        </p:spPr>
        <p:txBody>
          <a:bodyPr/>
          <a:lstStyle/>
          <a:p>
            <a:pPr eaLnBrk="1" fontAlgn="auto" hangingPunct="1">
              <a:spcAft>
                <a:spcPts val="0"/>
              </a:spcAft>
              <a:defRPr/>
            </a:pPr>
            <a:r>
              <a:rPr lang="en-GB" altLang="en-US" dirty="0">
                <a:solidFill>
                  <a:schemeClr val="accent6">
                    <a:tint val="1000"/>
                  </a:schemeClr>
                </a:solidFill>
              </a:rPr>
              <a:t>Augustine </a:t>
            </a:r>
            <a:r>
              <a:rPr lang="en-GB" altLang="en-US" dirty="0" smtClean="0">
                <a:solidFill>
                  <a:schemeClr val="accent6">
                    <a:tint val="1000"/>
                  </a:schemeClr>
                </a:solidFill>
              </a:rPr>
              <a:t>on Satan</a:t>
            </a:r>
            <a:endParaRPr lang="en-GB" altLang="en-US" dirty="0">
              <a:solidFill>
                <a:schemeClr val="accent6">
                  <a:tint val="1000"/>
                </a:schemeClr>
              </a:solidFill>
            </a:endParaRPr>
          </a:p>
        </p:txBody>
      </p:sp>
      <p:sp>
        <p:nvSpPr>
          <p:cNvPr id="28676" name="Rectangle 5"/>
          <p:cNvSpPr>
            <a:spLocks noGrp="1" noChangeArrowheads="1"/>
          </p:cNvSpPr>
          <p:nvPr>
            <p:ph idx="1"/>
          </p:nvPr>
        </p:nvSpPr>
        <p:spPr>
          <a:xfrm>
            <a:off x="395536" y="1700808"/>
            <a:ext cx="8136904" cy="4525963"/>
          </a:xfrm>
        </p:spPr>
        <p:txBody>
          <a:bodyPr/>
          <a:lstStyle/>
          <a:p>
            <a:pPr algn="just" eaLnBrk="1" hangingPunct="1">
              <a:lnSpc>
                <a:spcPct val="80000"/>
              </a:lnSpc>
            </a:pPr>
            <a:r>
              <a:rPr lang="en-GB" altLang="en-US" sz="2800" dirty="0" smtClean="0"/>
              <a:t>By the time of Augustine, the idea of Satan as a fallen angel had become fully developed. </a:t>
            </a:r>
          </a:p>
          <a:p>
            <a:pPr algn="just" eaLnBrk="1" hangingPunct="1">
              <a:lnSpc>
                <a:spcPct val="80000"/>
              </a:lnSpc>
            </a:pPr>
            <a:endParaRPr lang="en-GB" altLang="en-US" sz="2800" dirty="0"/>
          </a:p>
          <a:p>
            <a:pPr algn="just" eaLnBrk="1" hangingPunct="1">
              <a:lnSpc>
                <a:spcPct val="80000"/>
              </a:lnSpc>
            </a:pPr>
            <a:r>
              <a:rPr lang="en-GB" altLang="en-US" sz="2800" dirty="0" smtClean="0"/>
              <a:t>Satan as the archetypal sinner, ejected from Heaven on account of his pride. </a:t>
            </a:r>
          </a:p>
          <a:p>
            <a:pPr marL="0" indent="0" algn="just" eaLnBrk="1" hangingPunct="1">
              <a:lnSpc>
                <a:spcPct val="80000"/>
              </a:lnSpc>
              <a:buNone/>
            </a:pPr>
            <a:endParaRPr lang="en-GB" altLang="en-US" sz="2800" dirty="0" smtClean="0"/>
          </a:p>
          <a:p>
            <a:pPr algn="just" eaLnBrk="1" hangingPunct="1">
              <a:lnSpc>
                <a:spcPct val="80000"/>
              </a:lnSpc>
            </a:pPr>
            <a:r>
              <a:rPr lang="en-GB" altLang="en-US" sz="2800" dirty="0" smtClean="0"/>
              <a:t>Satan stalks the Earth, desiring ‘to dwell in the hearts of men’ and ‘speak there all the things that are conducive to leading us astray’ (Augustine on John, tract. 17.16, </a:t>
            </a:r>
            <a:r>
              <a:rPr lang="en-GB" altLang="en-US" sz="2800" i="1" dirty="0" err="1" smtClean="0"/>
              <a:t>Patrologia</a:t>
            </a:r>
            <a:r>
              <a:rPr lang="en-GB" altLang="en-US" sz="2800" i="1" dirty="0" smtClean="0"/>
              <a:t> Latina</a:t>
            </a:r>
            <a:r>
              <a:rPr lang="en-GB" altLang="en-US" sz="2800" dirty="0" smtClean="0"/>
              <a:t> 35:1535).</a:t>
            </a:r>
          </a:p>
        </p:txBody>
      </p:sp>
    </p:spTree>
    <p:extLst>
      <p:ext uri="{BB962C8B-B14F-4D97-AF65-F5344CB8AC3E}">
        <p14:creationId xmlns:p14="http://schemas.microsoft.com/office/powerpoint/2010/main" val="14702307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67544" y="0"/>
            <a:ext cx="8229600" cy="1143000"/>
          </a:xfrm>
        </p:spPr>
        <p:txBody>
          <a:bodyPr/>
          <a:lstStyle/>
          <a:p>
            <a:pPr eaLnBrk="1" fontAlgn="auto" hangingPunct="1">
              <a:spcAft>
                <a:spcPts val="0"/>
              </a:spcAft>
              <a:defRPr/>
            </a:pPr>
            <a:r>
              <a:rPr lang="en-GB" altLang="en-US" dirty="0">
                <a:solidFill>
                  <a:schemeClr val="accent6">
                    <a:tint val="1000"/>
                  </a:schemeClr>
                </a:solidFill>
              </a:rPr>
              <a:t>Augustine </a:t>
            </a:r>
            <a:r>
              <a:rPr lang="en-GB" altLang="en-US" dirty="0" smtClean="0">
                <a:solidFill>
                  <a:schemeClr val="accent6">
                    <a:tint val="1000"/>
                  </a:schemeClr>
                </a:solidFill>
              </a:rPr>
              <a:t>on Jesus’ Death</a:t>
            </a:r>
            <a:endParaRPr lang="en-GB" altLang="en-US" dirty="0">
              <a:solidFill>
                <a:schemeClr val="accent6">
                  <a:tint val="1000"/>
                </a:schemeClr>
              </a:solidFill>
            </a:endParaRPr>
          </a:p>
        </p:txBody>
      </p:sp>
      <p:sp>
        <p:nvSpPr>
          <p:cNvPr id="29699" name="Rectangle 3"/>
          <p:cNvSpPr>
            <a:spLocks noGrp="1" noChangeArrowheads="1"/>
          </p:cNvSpPr>
          <p:nvPr>
            <p:ph idx="1"/>
          </p:nvPr>
        </p:nvSpPr>
        <p:spPr>
          <a:xfrm>
            <a:off x="457200" y="1600200"/>
            <a:ext cx="8147248" cy="4525963"/>
          </a:xfrm>
        </p:spPr>
        <p:txBody>
          <a:bodyPr/>
          <a:lstStyle/>
          <a:p>
            <a:pPr algn="just" eaLnBrk="1" hangingPunct="1">
              <a:lnSpc>
                <a:spcPct val="90000"/>
              </a:lnSpc>
            </a:pPr>
            <a:r>
              <a:rPr lang="en-GB" altLang="en-US" dirty="0" smtClean="0"/>
              <a:t>Augustine responsible for popularizing the notion of Jesus’ death as a ‘ransom’ to Satan (the idea is also found in the writings of Irenaeus and Origen). </a:t>
            </a:r>
          </a:p>
          <a:p>
            <a:pPr algn="just" eaLnBrk="1" hangingPunct="1">
              <a:lnSpc>
                <a:spcPct val="90000"/>
              </a:lnSpc>
            </a:pPr>
            <a:endParaRPr lang="en-GB" altLang="en-US" dirty="0"/>
          </a:p>
          <a:p>
            <a:pPr algn="just" eaLnBrk="1" hangingPunct="1">
              <a:lnSpc>
                <a:spcPct val="90000"/>
              </a:lnSpc>
            </a:pPr>
            <a:r>
              <a:rPr lang="en-GB" altLang="en-US" dirty="0" smtClean="0"/>
              <a:t>According to this viewpoint, Satan held rights of possession over human beings after persuading them to disobey God. </a:t>
            </a:r>
          </a:p>
          <a:p>
            <a:pPr algn="just" eaLnBrk="1" hangingPunct="1">
              <a:lnSpc>
                <a:spcPct val="90000"/>
              </a:lnSpc>
            </a:pPr>
            <a:endParaRPr lang="en-GB" altLang="en-US" dirty="0" smtClean="0"/>
          </a:p>
          <a:p>
            <a:pPr algn="just" eaLnBrk="1" hangingPunct="1">
              <a:lnSpc>
                <a:spcPct val="90000"/>
              </a:lnSpc>
            </a:pPr>
            <a:r>
              <a:rPr lang="en-GB" altLang="en-US" dirty="0" smtClean="0"/>
              <a:t>Jesus offered himself to the Devil in exchange for his human captives; Jesus died in order to redeem men and women from the consequences of the Fall. </a:t>
            </a:r>
          </a:p>
        </p:txBody>
      </p:sp>
    </p:spTree>
    <p:extLst>
      <p:ext uri="{BB962C8B-B14F-4D97-AF65-F5344CB8AC3E}">
        <p14:creationId xmlns:p14="http://schemas.microsoft.com/office/powerpoint/2010/main" val="36507987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67544" y="-171400"/>
            <a:ext cx="8229600" cy="1143000"/>
          </a:xfrm>
        </p:spPr>
        <p:txBody>
          <a:bodyPr/>
          <a:lstStyle/>
          <a:p>
            <a:pPr eaLnBrk="1" fontAlgn="auto" hangingPunct="1">
              <a:spcAft>
                <a:spcPts val="0"/>
              </a:spcAft>
              <a:defRPr/>
            </a:pPr>
            <a:r>
              <a:rPr lang="en-GB" altLang="en-US" sz="4000" dirty="0">
                <a:solidFill>
                  <a:schemeClr val="accent6">
                    <a:tint val="1000"/>
                  </a:schemeClr>
                </a:solidFill>
              </a:rPr>
              <a:t>Gregory </a:t>
            </a:r>
            <a:r>
              <a:rPr lang="en-GB" altLang="en-US" sz="4000" dirty="0" smtClean="0">
                <a:solidFill>
                  <a:schemeClr val="accent6">
                    <a:tint val="1000"/>
                  </a:schemeClr>
                </a:solidFill>
              </a:rPr>
              <a:t>of </a:t>
            </a:r>
            <a:r>
              <a:rPr lang="en-GB" altLang="en-US" sz="4000" dirty="0">
                <a:solidFill>
                  <a:schemeClr val="accent6">
                    <a:tint val="1000"/>
                  </a:schemeClr>
                </a:solidFill>
              </a:rPr>
              <a:t>Nyssa (</a:t>
            </a:r>
            <a:r>
              <a:rPr lang="en-GB" altLang="en-US" sz="4000" dirty="0" smtClean="0">
                <a:solidFill>
                  <a:schemeClr val="accent6">
                    <a:tint val="1000"/>
                  </a:schemeClr>
                </a:solidFill>
              </a:rPr>
              <a:t>c. 331 – c. 396</a:t>
            </a:r>
            <a:r>
              <a:rPr lang="en-GB" altLang="en-US" sz="4000" dirty="0">
                <a:solidFill>
                  <a:schemeClr val="accent6">
                    <a:tint val="1000"/>
                  </a:schemeClr>
                </a:solidFill>
              </a:rPr>
              <a:t>) </a:t>
            </a:r>
          </a:p>
        </p:txBody>
      </p:sp>
      <p:sp>
        <p:nvSpPr>
          <p:cNvPr id="30723" name="Rectangle 4"/>
          <p:cNvSpPr>
            <a:spLocks noGrp="1" noChangeArrowheads="1"/>
          </p:cNvSpPr>
          <p:nvPr>
            <p:ph type="body" sz="half" idx="1"/>
          </p:nvPr>
        </p:nvSpPr>
        <p:spPr>
          <a:xfrm>
            <a:off x="395536" y="1457400"/>
            <a:ext cx="3816424" cy="5400600"/>
          </a:xfrm>
        </p:spPr>
        <p:txBody>
          <a:bodyPr/>
          <a:lstStyle/>
          <a:p>
            <a:pPr eaLnBrk="1" hangingPunct="1">
              <a:lnSpc>
                <a:spcPct val="80000"/>
              </a:lnSpc>
            </a:pPr>
            <a:r>
              <a:rPr lang="en-GB" altLang="en-US" sz="2000" dirty="0" smtClean="0"/>
              <a:t>Concealing his divine nature by becoming a man, the Son of God came to Earth to redeem humanity. </a:t>
            </a:r>
          </a:p>
          <a:p>
            <a:pPr eaLnBrk="1" hangingPunct="1">
              <a:lnSpc>
                <a:spcPct val="80000"/>
              </a:lnSpc>
            </a:pPr>
            <a:endParaRPr lang="en-GB" altLang="en-US" sz="2000" dirty="0" smtClean="0"/>
          </a:p>
          <a:p>
            <a:pPr eaLnBrk="1" hangingPunct="1">
              <a:lnSpc>
                <a:spcPct val="80000"/>
              </a:lnSpc>
            </a:pPr>
            <a:r>
              <a:rPr lang="en-GB" altLang="en-US" sz="2000" dirty="0" smtClean="0"/>
              <a:t>As the Son of God, Jesus’ death was an adequate ransom for the redemption of humanity (Gregory, </a:t>
            </a:r>
            <a:r>
              <a:rPr lang="en-GB" altLang="en-US" sz="2000" i="1" dirty="0" smtClean="0"/>
              <a:t>Great Catechism</a:t>
            </a:r>
            <a:r>
              <a:rPr lang="en-GB" altLang="en-US" sz="2000" dirty="0" smtClean="0"/>
              <a:t>, </a:t>
            </a:r>
            <a:r>
              <a:rPr lang="en-GB" altLang="en-US" sz="2000" dirty="0" err="1" smtClean="0"/>
              <a:t>chs</a:t>
            </a:r>
            <a:r>
              <a:rPr lang="en-GB" altLang="en-US" sz="2000" dirty="0" smtClean="0"/>
              <a:t>. 21-26). </a:t>
            </a:r>
          </a:p>
          <a:p>
            <a:pPr eaLnBrk="1" hangingPunct="1">
              <a:lnSpc>
                <a:spcPct val="80000"/>
              </a:lnSpc>
            </a:pPr>
            <a:endParaRPr lang="en-GB" altLang="en-US" sz="2000" dirty="0" smtClean="0"/>
          </a:p>
          <a:p>
            <a:pPr eaLnBrk="1" hangingPunct="1">
              <a:lnSpc>
                <a:spcPct val="80000"/>
              </a:lnSpc>
            </a:pPr>
            <a:r>
              <a:rPr lang="en-GB" altLang="en-US" sz="2000" dirty="0" smtClean="0"/>
              <a:t>‘The Devil, like a voracious fish, gobbling up the bait swallowed the hook of the Godhead’ (</a:t>
            </a:r>
            <a:r>
              <a:rPr lang="en-GB" altLang="en-US" sz="2000" i="1" dirty="0" smtClean="0"/>
              <a:t>Great Catechism</a:t>
            </a:r>
            <a:r>
              <a:rPr lang="en-GB" altLang="en-US" sz="2000" dirty="0" smtClean="0"/>
              <a:t>, </a:t>
            </a:r>
            <a:r>
              <a:rPr lang="en-GB" altLang="en-US" sz="2000" dirty="0" err="1" smtClean="0"/>
              <a:t>ch.</a:t>
            </a:r>
            <a:r>
              <a:rPr lang="en-GB" altLang="en-US" sz="2000" dirty="0" smtClean="0"/>
              <a:t> 24)</a:t>
            </a:r>
          </a:p>
          <a:p>
            <a:pPr eaLnBrk="1" hangingPunct="1">
              <a:lnSpc>
                <a:spcPct val="80000"/>
              </a:lnSpc>
            </a:pPr>
            <a:endParaRPr lang="en-GB" altLang="en-US" sz="2000" dirty="0"/>
          </a:p>
          <a:p>
            <a:pPr eaLnBrk="1" hangingPunct="1">
              <a:lnSpc>
                <a:spcPct val="80000"/>
              </a:lnSpc>
            </a:pPr>
            <a:r>
              <a:rPr lang="en-GB" altLang="en-US" sz="2000" dirty="0"/>
              <a:t>T</a:t>
            </a:r>
            <a:r>
              <a:rPr lang="en-GB" altLang="en-US" sz="2000" dirty="0" smtClean="0"/>
              <a:t>he great Deceiver was himself the victim of a deception.  </a:t>
            </a:r>
          </a:p>
        </p:txBody>
      </p:sp>
      <p:pic>
        <p:nvPicPr>
          <p:cNvPr id="5122"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788024" y="1556792"/>
            <a:ext cx="3771900" cy="4286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38934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9" name="Rectangle 7"/>
          <p:cNvSpPr>
            <a:spLocks noGrp="1" noChangeArrowheads="1"/>
          </p:cNvSpPr>
          <p:nvPr>
            <p:ph type="title"/>
          </p:nvPr>
        </p:nvSpPr>
        <p:spPr>
          <a:xfrm>
            <a:off x="312738" y="46038"/>
            <a:ext cx="8229600" cy="1143000"/>
          </a:xfrm>
        </p:spPr>
        <p:txBody>
          <a:bodyPr/>
          <a:lstStyle/>
          <a:p>
            <a:pPr eaLnBrk="1" fontAlgn="auto" hangingPunct="1">
              <a:spcAft>
                <a:spcPts val="0"/>
              </a:spcAft>
              <a:defRPr/>
            </a:pPr>
            <a:r>
              <a:rPr lang="en-GB" altLang="en-US" dirty="0">
                <a:solidFill>
                  <a:schemeClr val="accent6">
                    <a:tint val="1000"/>
                  </a:schemeClr>
                </a:solidFill>
              </a:rPr>
              <a:t>Augustine </a:t>
            </a:r>
            <a:r>
              <a:rPr lang="en-GB" altLang="en-US" dirty="0" smtClean="0">
                <a:solidFill>
                  <a:schemeClr val="accent6">
                    <a:tint val="1000"/>
                  </a:schemeClr>
                </a:solidFill>
              </a:rPr>
              <a:t>on Jesus’ Death</a:t>
            </a:r>
            <a:endParaRPr lang="en-GB" altLang="en-US" dirty="0">
              <a:solidFill>
                <a:schemeClr val="accent6">
                  <a:tint val="1000"/>
                </a:schemeClr>
              </a:solidFill>
            </a:endParaRPr>
          </a:p>
        </p:txBody>
      </p:sp>
      <p:sp>
        <p:nvSpPr>
          <p:cNvPr id="31747" name="Rectangle 8"/>
          <p:cNvSpPr>
            <a:spLocks noGrp="1" noChangeArrowheads="1"/>
          </p:cNvSpPr>
          <p:nvPr>
            <p:ph sz="half" idx="1"/>
          </p:nvPr>
        </p:nvSpPr>
        <p:spPr>
          <a:xfrm>
            <a:off x="323850" y="1989138"/>
            <a:ext cx="4038600" cy="4525962"/>
          </a:xfrm>
        </p:spPr>
        <p:txBody>
          <a:bodyPr/>
          <a:lstStyle/>
          <a:p>
            <a:pPr eaLnBrk="1" hangingPunct="1">
              <a:lnSpc>
                <a:spcPct val="90000"/>
              </a:lnSpc>
            </a:pPr>
            <a:endParaRPr lang="en-US" altLang="en-US" sz="2000" smtClean="0"/>
          </a:p>
        </p:txBody>
      </p:sp>
      <p:sp>
        <p:nvSpPr>
          <p:cNvPr id="31748" name="Rectangle 9"/>
          <p:cNvSpPr>
            <a:spLocks noGrp="1" noChangeArrowheads="1"/>
          </p:cNvSpPr>
          <p:nvPr>
            <p:ph type="body" sz="half" idx="2"/>
          </p:nvPr>
        </p:nvSpPr>
        <p:spPr>
          <a:xfrm>
            <a:off x="4572000" y="1456363"/>
            <a:ext cx="4244975" cy="5409455"/>
          </a:xfrm>
        </p:spPr>
        <p:txBody>
          <a:bodyPr/>
          <a:lstStyle/>
          <a:p>
            <a:pPr marL="0" indent="0" eaLnBrk="1" hangingPunct="1">
              <a:lnSpc>
                <a:spcPct val="90000"/>
              </a:lnSpc>
              <a:buNone/>
            </a:pPr>
            <a:endParaRPr lang="en-GB" altLang="en-US" dirty="0"/>
          </a:p>
          <a:p>
            <a:pPr eaLnBrk="1" hangingPunct="1">
              <a:lnSpc>
                <a:spcPct val="90000"/>
              </a:lnSpc>
            </a:pPr>
            <a:r>
              <a:rPr lang="en-GB" altLang="en-US" dirty="0" smtClean="0"/>
              <a:t>Humanity was rescued </a:t>
            </a:r>
            <a:r>
              <a:rPr lang="en-GB" altLang="en-US" dirty="0"/>
              <a:t>from the Devil’s power when the Devil inflicted death on </a:t>
            </a:r>
            <a:r>
              <a:rPr lang="en-GB" altLang="en-US" dirty="0" smtClean="0"/>
              <a:t>an individual </a:t>
            </a:r>
            <a:r>
              <a:rPr lang="en-GB" altLang="en-US" dirty="0"/>
              <a:t>who did not </a:t>
            </a:r>
            <a:r>
              <a:rPr lang="en-GB" altLang="en-US" dirty="0" smtClean="0"/>
              <a:t>deserve it. </a:t>
            </a:r>
          </a:p>
          <a:p>
            <a:pPr marL="0" indent="0" eaLnBrk="1" hangingPunct="1">
              <a:lnSpc>
                <a:spcPct val="90000"/>
              </a:lnSpc>
              <a:buNone/>
            </a:pPr>
            <a:endParaRPr lang="en-GB" altLang="en-US" dirty="0" smtClean="0"/>
          </a:p>
          <a:p>
            <a:pPr eaLnBrk="1" hangingPunct="1">
              <a:lnSpc>
                <a:spcPct val="90000"/>
              </a:lnSpc>
            </a:pPr>
            <a:r>
              <a:rPr lang="en-GB" altLang="en-US" dirty="0" smtClean="0"/>
              <a:t>‘In this redemption, Christ’s blood was given as a price for us. By accepting it, however, the Devil was not enriched, but bound, so that we might be loosened from his bonds’ (</a:t>
            </a:r>
            <a:r>
              <a:rPr lang="en-GB" altLang="en-US" i="1" dirty="0" smtClean="0"/>
              <a:t>Trinity</a:t>
            </a:r>
            <a:r>
              <a:rPr lang="en-GB" altLang="en-US" dirty="0" smtClean="0"/>
              <a:t> 13.15).</a:t>
            </a:r>
          </a:p>
        </p:txBody>
      </p:sp>
      <p:sp>
        <p:nvSpPr>
          <p:cNvPr id="31749" name="AutoShape 13" descr="2Q=="/>
          <p:cNvSpPr>
            <a:spLocks noChangeAspect="1" noChangeArrowheads="1"/>
          </p:cNvSpPr>
          <p:nvPr/>
        </p:nvSpPr>
        <p:spPr bwMode="auto">
          <a:xfrm>
            <a:off x="155575" y="46038"/>
            <a:ext cx="371475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endParaRPr lang="en-US" altLang="en-US">
              <a:solidFill>
                <a:prstClr val="white"/>
              </a:solidFill>
            </a:endParaRPr>
          </a:p>
        </p:txBody>
      </p:sp>
      <p:pic>
        <p:nvPicPr>
          <p:cNvPr id="31750" name="Picture 15" descr="free-bond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844675"/>
            <a:ext cx="4176713"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379894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Michelangelo Buonarroti - The Torment of Saint Anthony - Google Art Projec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99141"/>
            <a:ext cx="4780415" cy="6249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19270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323528" y="-171400"/>
            <a:ext cx="8229600" cy="1143000"/>
          </a:xfrm>
        </p:spPr>
        <p:txBody>
          <a:bodyPr/>
          <a:lstStyle/>
          <a:p>
            <a:pPr eaLnBrk="1" fontAlgn="auto" hangingPunct="1">
              <a:spcAft>
                <a:spcPts val="0"/>
              </a:spcAft>
              <a:defRPr/>
            </a:pPr>
            <a:r>
              <a:rPr lang="en-GB" altLang="en-US" dirty="0">
                <a:solidFill>
                  <a:schemeClr val="accent6">
                    <a:tint val="1000"/>
                  </a:schemeClr>
                </a:solidFill>
              </a:rPr>
              <a:t>Gregory </a:t>
            </a:r>
            <a:r>
              <a:rPr lang="en-GB" altLang="en-US" dirty="0" smtClean="0">
                <a:solidFill>
                  <a:schemeClr val="accent6">
                    <a:tint val="1000"/>
                  </a:schemeClr>
                </a:solidFill>
              </a:rPr>
              <a:t>the Great </a:t>
            </a:r>
            <a:r>
              <a:rPr lang="en-GB" altLang="en-US" dirty="0">
                <a:solidFill>
                  <a:schemeClr val="accent6">
                    <a:tint val="1000"/>
                  </a:schemeClr>
                </a:solidFill>
              </a:rPr>
              <a:t>(</a:t>
            </a:r>
            <a:r>
              <a:rPr lang="en-GB" altLang="en-US" dirty="0" smtClean="0">
                <a:solidFill>
                  <a:schemeClr val="accent6">
                    <a:tint val="1000"/>
                  </a:schemeClr>
                </a:solidFill>
              </a:rPr>
              <a:t>c. 540 </a:t>
            </a:r>
            <a:r>
              <a:rPr lang="en-GB" altLang="en-US" dirty="0">
                <a:solidFill>
                  <a:schemeClr val="accent6">
                    <a:tint val="1000"/>
                  </a:schemeClr>
                </a:solidFill>
              </a:rPr>
              <a:t>– 604)</a:t>
            </a:r>
          </a:p>
        </p:txBody>
      </p:sp>
      <p:sp>
        <p:nvSpPr>
          <p:cNvPr id="32771" name="Rectangle 4"/>
          <p:cNvSpPr>
            <a:spLocks noGrp="1" noChangeArrowheads="1"/>
          </p:cNvSpPr>
          <p:nvPr>
            <p:ph type="body" sz="half" idx="1"/>
          </p:nvPr>
        </p:nvSpPr>
        <p:spPr>
          <a:xfrm>
            <a:off x="323528" y="1412776"/>
            <a:ext cx="4680520" cy="4779962"/>
          </a:xfrm>
        </p:spPr>
        <p:txBody>
          <a:bodyPr/>
          <a:lstStyle/>
          <a:p>
            <a:pPr eaLnBrk="1" hangingPunct="1"/>
            <a:r>
              <a:rPr lang="en-GB" altLang="en-US" dirty="0" smtClean="0"/>
              <a:t>Pope between 590-604. </a:t>
            </a:r>
          </a:p>
          <a:p>
            <a:pPr eaLnBrk="1" hangingPunct="1"/>
            <a:endParaRPr lang="en-GB" altLang="en-US" dirty="0"/>
          </a:p>
          <a:p>
            <a:pPr eaLnBrk="1" hangingPunct="1"/>
            <a:r>
              <a:rPr lang="en-GB" altLang="en-US" dirty="0" smtClean="0"/>
              <a:t>Renowned for initiating missions to the pagan populations of </a:t>
            </a:r>
            <a:r>
              <a:rPr lang="en-GB" altLang="en-US" dirty="0"/>
              <a:t>W</a:t>
            </a:r>
            <a:r>
              <a:rPr lang="en-GB" altLang="en-US" dirty="0" smtClean="0"/>
              <a:t>estern Europe. </a:t>
            </a:r>
          </a:p>
          <a:p>
            <a:pPr eaLnBrk="1" hangingPunct="1"/>
            <a:endParaRPr lang="en-GB" altLang="en-US" dirty="0"/>
          </a:p>
          <a:p>
            <a:pPr eaLnBrk="1" hangingPunct="1"/>
            <a:r>
              <a:rPr lang="en-GB" altLang="en-US" dirty="0" smtClean="0"/>
              <a:t>Wrote extensively on the topic of the Evil One and was responsible for popularizing many of the ideas of earlier Church Fathers such as Origen and Augustine, especially in his </a:t>
            </a:r>
            <a:r>
              <a:rPr lang="en-GB" altLang="en-US" i="1" dirty="0" err="1" smtClean="0"/>
              <a:t>Moralia</a:t>
            </a:r>
            <a:r>
              <a:rPr lang="en-GB" altLang="en-US" i="1" dirty="0" smtClean="0"/>
              <a:t> in Job</a:t>
            </a:r>
            <a:r>
              <a:rPr lang="en-GB" altLang="en-US" dirty="0" smtClean="0"/>
              <a:t>. </a:t>
            </a:r>
          </a:p>
        </p:txBody>
      </p:sp>
      <p:pic>
        <p:nvPicPr>
          <p:cNvPr id="6146"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292080" y="1412776"/>
            <a:ext cx="3291563" cy="48574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821118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67544" y="0"/>
            <a:ext cx="8229600" cy="1143000"/>
          </a:xfrm>
        </p:spPr>
        <p:txBody>
          <a:bodyPr/>
          <a:lstStyle/>
          <a:p>
            <a:pPr eaLnBrk="1" fontAlgn="auto" hangingPunct="1">
              <a:spcAft>
                <a:spcPts val="0"/>
              </a:spcAft>
              <a:defRPr/>
            </a:pPr>
            <a:r>
              <a:rPr lang="en-GB" altLang="en-US" dirty="0">
                <a:solidFill>
                  <a:schemeClr val="accent6">
                    <a:tint val="1000"/>
                  </a:schemeClr>
                </a:solidFill>
              </a:rPr>
              <a:t>Gregory </a:t>
            </a:r>
            <a:r>
              <a:rPr lang="en-GB" altLang="en-US" dirty="0" smtClean="0">
                <a:solidFill>
                  <a:schemeClr val="accent6">
                    <a:tint val="1000"/>
                  </a:schemeClr>
                </a:solidFill>
              </a:rPr>
              <a:t>on </a:t>
            </a:r>
            <a:r>
              <a:rPr lang="en-GB" altLang="en-US" dirty="0">
                <a:solidFill>
                  <a:schemeClr val="accent6">
                    <a:tint val="1000"/>
                  </a:schemeClr>
                </a:solidFill>
              </a:rPr>
              <a:t>Satan</a:t>
            </a:r>
          </a:p>
        </p:txBody>
      </p:sp>
      <p:sp>
        <p:nvSpPr>
          <p:cNvPr id="33795" name="Rectangle 3"/>
          <p:cNvSpPr>
            <a:spLocks noGrp="1" noChangeArrowheads="1"/>
          </p:cNvSpPr>
          <p:nvPr>
            <p:ph idx="1"/>
          </p:nvPr>
        </p:nvSpPr>
        <p:spPr>
          <a:xfrm>
            <a:off x="323850" y="1600200"/>
            <a:ext cx="8362950" cy="4525963"/>
          </a:xfrm>
        </p:spPr>
        <p:txBody>
          <a:bodyPr/>
          <a:lstStyle/>
          <a:p>
            <a:pPr algn="just" eaLnBrk="1" hangingPunct="1">
              <a:lnSpc>
                <a:spcPct val="90000"/>
              </a:lnSpc>
            </a:pPr>
            <a:r>
              <a:rPr lang="en-GB" altLang="en-US" dirty="0" smtClean="0"/>
              <a:t>God created the angels to be good but Lucifer, one of the highest angels, sinned through pride and envy. </a:t>
            </a:r>
          </a:p>
          <a:p>
            <a:pPr marL="0" indent="0" algn="just" eaLnBrk="1" hangingPunct="1">
              <a:lnSpc>
                <a:spcPct val="90000"/>
              </a:lnSpc>
              <a:buNone/>
            </a:pPr>
            <a:endParaRPr lang="en-GB" altLang="en-US" dirty="0" smtClean="0"/>
          </a:p>
          <a:p>
            <a:pPr algn="just" eaLnBrk="1" hangingPunct="1">
              <a:lnSpc>
                <a:spcPct val="90000"/>
              </a:lnSpc>
            </a:pPr>
            <a:r>
              <a:rPr lang="en-GB" altLang="en-US" dirty="0" smtClean="0"/>
              <a:t>Envious of God’s love towards human beings, Satan appeared to Adam and Eve in the garden in order to tempt them to sin. On account of their sin, God left humanity in the Devil’s care. </a:t>
            </a:r>
          </a:p>
          <a:p>
            <a:pPr marL="0" indent="0" algn="just" eaLnBrk="1" hangingPunct="1">
              <a:lnSpc>
                <a:spcPct val="90000"/>
              </a:lnSpc>
              <a:buNone/>
            </a:pPr>
            <a:endParaRPr lang="en-GB" altLang="en-US" dirty="0" smtClean="0"/>
          </a:p>
          <a:p>
            <a:pPr algn="just" eaLnBrk="1" hangingPunct="1">
              <a:lnSpc>
                <a:spcPct val="90000"/>
              </a:lnSpc>
            </a:pPr>
            <a:r>
              <a:rPr lang="en-GB" altLang="en-US" dirty="0" smtClean="0"/>
              <a:t>In his mercy, God the Father sent his Son to free humanity from its bondage. The incarnation and crucifixion restored human freedom. </a:t>
            </a:r>
          </a:p>
        </p:txBody>
      </p:sp>
    </p:spTree>
    <p:extLst>
      <p:ext uri="{BB962C8B-B14F-4D97-AF65-F5344CB8AC3E}">
        <p14:creationId xmlns:p14="http://schemas.microsoft.com/office/powerpoint/2010/main" val="17691685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506512" y="-99392"/>
            <a:ext cx="8229600" cy="1143000"/>
          </a:xfrm>
        </p:spPr>
        <p:txBody>
          <a:bodyPr/>
          <a:lstStyle/>
          <a:p>
            <a:pPr eaLnBrk="1" fontAlgn="auto" hangingPunct="1">
              <a:spcAft>
                <a:spcPts val="0"/>
              </a:spcAft>
              <a:defRPr/>
            </a:pPr>
            <a:r>
              <a:rPr lang="en-GB" altLang="en-US" dirty="0">
                <a:solidFill>
                  <a:schemeClr val="accent6">
                    <a:tint val="1000"/>
                  </a:schemeClr>
                </a:solidFill>
              </a:rPr>
              <a:t>Gregory </a:t>
            </a:r>
            <a:r>
              <a:rPr lang="en-GB" altLang="en-US" dirty="0" smtClean="0">
                <a:solidFill>
                  <a:schemeClr val="accent6">
                    <a:tint val="1000"/>
                  </a:schemeClr>
                </a:solidFill>
              </a:rPr>
              <a:t>on </a:t>
            </a:r>
            <a:r>
              <a:rPr lang="en-GB" altLang="en-US" dirty="0">
                <a:solidFill>
                  <a:schemeClr val="accent6">
                    <a:tint val="1000"/>
                  </a:schemeClr>
                </a:solidFill>
              </a:rPr>
              <a:t>Satan</a:t>
            </a:r>
          </a:p>
        </p:txBody>
      </p:sp>
      <p:sp>
        <p:nvSpPr>
          <p:cNvPr id="34819" name="Rectangle 5"/>
          <p:cNvSpPr>
            <a:spLocks noGrp="1" noChangeArrowheads="1"/>
          </p:cNvSpPr>
          <p:nvPr>
            <p:ph type="body" sz="half" idx="1"/>
          </p:nvPr>
        </p:nvSpPr>
        <p:spPr>
          <a:xfrm>
            <a:off x="506413" y="1419225"/>
            <a:ext cx="7665987" cy="2185988"/>
          </a:xfrm>
        </p:spPr>
        <p:txBody>
          <a:bodyPr/>
          <a:lstStyle/>
          <a:p>
            <a:pPr algn="just" eaLnBrk="1" hangingPunct="1">
              <a:lnSpc>
                <a:spcPct val="80000"/>
              </a:lnSpc>
            </a:pPr>
            <a:r>
              <a:rPr lang="en-GB" altLang="en-US" dirty="0" smtClean="0"/>
              <a:t>The Devil as a master psychologist. </a:t>
            </a:r>
          </a:p>
          <a:p>
            <a:pPr algn="just" eaLnBrk="1" hangingPunct="1">
              <a:lnSpc>
                <a:spcPct val="80000"/>
              </a:lnSpc>
            </a:pPr>
            <a:endParaRPr lang="en-GB" altLang="en-US" dirty="0" smtClean="0"/>
          </a:p>
          <a:p>
            <a:pPr algn="just" eaLnBrk="1" hangingPunct="1">
              <a:lnSpc>
                <a:spcPct val="80000"/>
              </a:lnSpc>
            </a:pPr>
            <a:r>
              <a:rPr lang="en-GB" altLang="en-US" dirty="0" smtClean="0"/>
              <a:t>Satan to be defeated at Jesus’ second coming, an event that will destroy the power of the Evil One once and for all. </a:t>
            </a:r>
          </a:p>
        </p:txBody>
      </p:sp>
      <p:sp>
        <p:nvSpPr>
          <p:cNvPr id="34820" name="Rectangle 8"/>
          <p:cNvSpPr>
            <a:spLocks noGrp="1" noChangeArrowheads="1"/>
          </p:cNvSpPr>
          <p:nvPr>
            <p:ph sz="half" idx="2"/>
          </p:nvPr>
        </p:nvSpPr>
        <p:spPr>
          <a:xfrm>
            <a:off x="468313" y="3933825"/>
            <a:ext cx="8229600" cy="2187575"/>
          </a:xfrm>
        </p:spPr>
        <p:txBody>
          <a:bodyPr/>
          <a:lstStyle/>
          <a:p>
            <a:pPr eaLnBrk="1" hangingPunct="1"/>
            <a:endParaRPr lang="en-US" altLang="en-US" sz="2800" smtClean="0"/>
          </a:p>
        </p:txBody>
      </p:sp>
      <p:pic>
        <p:nvPicPr>
          <p:cNvPr id="34821" name="Picture 7" descr="succumbing-to-tempt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640" y="3212976"/>
            <a:ext cx="6219304"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30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67544" y="13467"/>
            <a:ext cx="8229600" cy="1143000"/>
          </a:xfrm>
        </p:spPr>
        <p:txBody>
          <a:bodyPr/>
          <a:lstStyle/>
          <a:p>
            <a:r>
              <a:rPr lang="en-GB" dirty="0" smtClean="0"/>
              <a:t>Summary</a:t>
            </a:r>
            <a:endParaRPr lang="en-GB" dirty="0"/>
          </a:p>
        </p:txBody>
      </p:sp>
      <p:sp>
        <p:nvSpPr>
          <p:cNvPr id="6" name="Content Placeholder 5"/>
          <p:cNvSpPr>
            <a:spLocks noGrp="1"/>
          </p:cNvSpPr>
          <p:nvPr>
            <p:ph idx="1"/>
          </p:nvPr>
        </p:nvSpPr>
        <p:spPr>
          <a:xfrm>
            <a:off x="251520" y="1412776"/>
            <a:ext cx="8229600" cy="4525963"/>
          </a:xfrm>
        </p:spPr>
        <p:txBody>
          <a:bodyPr/>
          <a:lstStyle/>
          <a:p>
            <a:pPr algn="just"/>
            <a:r>
              <a:rPr lang="en-GB" dirty="0" smtClean="0"/>
              <a:t>Considerable detail added to the Devil’s biography in the first few centuries of Christianity’s existence. </a:t>
            </a:r>
          </a:p>
          <a:p>
            <a:pPr algn="just"/>
            <a:endParaRPr lang="en-GB" dirty="0"/>
          </a:p>
          <a:p>
            <a:pPr algn="just"/>
            <a:r>
              <a:rPr lang="en-GB" dirty="0" smtClean="0"/>
              <a:t>Satan regarded as a fallen angel, one cast out of heaven on account of his hubris before setting about to deceive Adam and Eve and lead humanity astray. </a:t>
            </a:r>
          </a:p>
          <a:p>
            <a:pPr marL="0" indent="0" algn="just">
              <a:buNone/>
            </a:pPr>
            <a:endParaRPr lang="en-GB" dirty="0"/>
          </a:p>
          <a:p>
            <a:pPr algn="just"/>
            <a:r>
              <a:rPr lang="en-GB" dirty="0" smtClean="0"/>
              <a:t>Jesus’ death considered to have liberated humans from Satan’s grasp. </a:t>
            </a:r>
          </a:p>
          <a:p>
            <a:pPr algn="just"/>
            <a:endParaRPr lang="en-GB" dirty="0"/>
          </a:p>
          <a:p>
            <a:pPr algn="just"/>
            <a:r>
              <a:rPr lang="en-GB" dirty="0" smtClean="0"/>
              <a:t>Satan still active in the world but destined to be defeated at Jesus’ second coming. </a:t>
            </a:r>
          </a:p>
          <a:p>
            <a:pPr algn="just"/>
            <a:endParaRPr lang="en-GB" sz="2800" dirty="0" smtClean="0"/>
          </a:p>
          <a:p>
            <a:pPr algn="just"/>
            <a:endParaRPr lang="en-GB" sz="2800" dirty="0"/>
          </a:p>
          <a:p>
            <a:pPr algn="just"/>
            <a:endParaRPr lang="en-GB" sz="2800" dirty="0"/>
          </a:p>
        </p:txBody>
      </p:sp>
    </p:spTree>
    <p:extLst>
      <p:ext uri="{BB962C8B-B14F-4D97-AF65-F5344CB8AC3E}">
        <p14:creationId xmlns:p14="http://schemas.microsoft.com/office/powerpoint/2010/main" val="237939034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67544" y="548680"/>
            <a:ext cx="8229600" cy="1143000"/>
          </a:xfrm>
        </p:spPr>
        <p:txBody>
          <a:bodyPr>
            <a:normAutofit fontScale="90000"/>
          </a:bodyPr>
          <a:lstStyle/>
          <a:p>
            <a:r>
              <a:rPr lang="en-GB" dirty="0" smtClean="0"/>
              <a:t>Conclusion: The </a:t>
            </a:r>
            <a:r>
              <a:rPr lang="en-GB" dirty="0"/>
              <a:t>Last </a:t>
            </a:r>
            <a:r>
              <a:rPr lang="en-GB" dirty="0" smtClean="0"/>
              <a:t>Judgement, Basilica </a:t>
            </a:r>
            <a:r>
              <a:rPr lang="en-GB" dirty="0"/>
              <a:t>of </a:t>
            </a:r>
            <a:r>
              <a:rPr lang="en-GB" dirty="0" err="1"/>
              <a:t>Sant</a:t>
            </a:r>
            <a:r>
              <a:rPr lang="en-GB" dirty="0"/>
              <a:t>' </a:t>
            </a:r>
            <a:r>
              <a:rPr lang="en-GB" dirty="0" err="1"/>
              <a:t>Apollinare</a:t>
            </a:r>
            <a:r>
              <a:rPr lang="en-GB" dirty="0"/>
              <a:t> </a:t>
            </a:r>
            <a:r>
              <a:rPr lang="en-GB" dirty="0" err="1" smtClean="0"/>
              <a:t>Nuovo</a:t>
            </a:r>
            <a:r>
              <a:rPr lang="en-GB" dirty="0" smtClean="0"/>
              <a:t> (Ravenna) – 6</a:t>
            </a:r>
            <a:r>
              <a:rPr lang="en-GB" baseline="30000" dirty="0" smtClean="0"/>
              <a:t>th</a:t>
            </a:r>
            <a:r>
              <a:rPr lang="en-GB" dirty="0" smtClean="0"/>
              <a:t> Century</a:t>
            </a:r>
            <a:endParaRPr lang="en-GB" dirty="0"/>
          </a:p>
        </p:txBody>
      </p:sp>
      <p:pic>
        <p:nvPicPr>
          <p:cNvPr id="819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1720" y="1484784"/>
            <a:ext cx="6768752" cy="46805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2182191"/>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themeOverride>
</file>

<file path=docProps/app.xml><?xml version="1.0" encoding="utf-8"?>
<Properties xmlns="http://schemas.openxmlformats.org/officeDocument/2006/extended-properties" xmlns:vt="http://schemas.openxmlformats.org/officeDocument/2006/docPropsVTypes">
  <TotalTime>1891</TotalTime>
  <Words>2186</Words>
  <Application>Microsoft Office PowerPoint</Application>
  <PresentationFormat>On-screen Show (4:3)</PresentationFormat>
  <Paragraphs>154</Paragraphs>
  <Slides>30</Slides>
  <Notes>1</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Thatch</vt:lpstr>
      <vt:lpstr>The Development of Satan in the Early Church Fathers</vt:lpstr>
      <vt:lpstr>The Devil beyond the New Testament</vt:lpstr>
      <vt:lpstr>Justin Martyr (c. 100 – c. 165 CE)</vt:lpstr>
      <vt:lpstr>Satan as the Serpent</vt:lpstr>
      <vt:lpstr>Justin on Satan</vt:lpstr>
      <vt:lpstr>Justin on Satan</vt:lpstr>
      <vt:lpstr>Justin on the Fallen Angels</vt:lpstr>
      <vt:lpstr>Tertullian (c. 160 – c. 225)</vt:lpstr>
      <vt:lpstr>Tertullian on Satan</vt:lpstr>
      <vt:lpstr>Tertullian on Ezekiel 28</vt:lpstr>
      <vt:lpstr>Tertullian on Satan</vt:lpstr>
      <vt:lpstr>Tertullian on Isaiah 14</vt:lpstr>
      <vt:lpstr>Origen of Alexandria (c. 150 – c. 250)</vt:lpstr>
      <vt:lpstr>Origen on Satan</vt:lpstr>
      <vt:lpstr>Origen on Free Will</vt:lpstr>
      <vt:lpstr>Origen on Isaiah 14</vt:lpstr>
      <vt:lpstr>Origen on Satan as a Fallen Angel</vt:lpstr>
      <vt:lpstr>Origen on Ezekiel 28 </vt:lpstr>
      <vt:lpstr>Origen on Satan’s Fall</vt:lpstr>
      <vt:lpstr>Augustine of Hippo (354-430)</vt:lpstr>
      <vt:lpstr>Augustine on Satan</vt:lpstr>
      <vt:lpstr>Augustine on Jesus’ Death</vt:lpstr>
      <vt:lpstr>Gregory of Nyssa (c. 331 – c. 396) </vt:lpstr>
      <vt:lpstr>Augustine on Jesus’ Death</vt:lpstr>
      <vt:lpstr>PowerPoint Presentation</vt:lpstr>
      <vt:lpstr>Gregory the Great (c. 540 – 604)</vt:lpstr>
      <vt:lpstr>Gregory on Satan</vt:lpstr>
      <vt:lpstr>Gregory on Satan</vt:lpstr>
      <vt:lpstr>Summary</vt:lpstr>
      <vt:lpstr>Conclusion: The Last Judgement, Basilica of Sant' Apollinare Nuovo (Ravenna) – 6th Century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Development of Satan</dc:title>
  <dc:creator>Rhodri Thomas</dc:creator>
  <cp:lastModifiedBy>Rhodri Thomas</cp:lastModifiedBy>
  <cp:revision>66</cp:revision>
  <dcterms:created xsi:type="dcterms:W3CDTF">2018-07-26T16:52:18Z</dcterms:created>
  <dcterms:modified xsi:type="dcterms:W3CDTF">2018-12-05T23:18:09Z</dcterms:modified>
</cp:coreProperties>
</file>