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notesMasterIdLst>
    <p:notesMasterId r:id="rId18"/>
  </p:notesMasterIdLst>
  <p:sldIdLst>
    <p:sldId id="258" r:id="rId5"/>
    <p:sldId id="260" r:id="rId6"/>
    <p:sldId id="273" r:id="rId7"/>
    <p:sldId id="272" r:id="rId8"/>
    <p:sldId id="261" r:id="rId9"/>
    <p:sldId id="263" r:id="rId10"/>
    <p:sldId id="262" r:id="rId11"/>
    <p:sldId id="269" r:id="rId12"/>
    <p:sldId id="270" r:id="rId13"/>
    <p:sldId id="264" r:id="rId14"/>
    <p:sldId id="265" r:id="rId15"/>
    <p:sldId id="268" r:id="rId16"/>
    <p:sldId id="25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80905" autoAdjust="0"/>
  </p:normalViewPr>
  <p:slideViewPr>
    <p:cSldViewPr snapToGrid="0">
      <p:cViewPr varScale="1">
        <p:scale>
          <a:sx n="69" d="100"/>
          <a:sy n="69" d="100"/>
        </p:scale>
        <p:origin x="1142" y="72"/>
      </p:cViewPr>
      <p:guideLst/>
    </p:cSldViewPr>
  </p:slideViewPr>
  <p:notesTextViewPr>
    <p:cViewPr>
      <p:scale>
        <a:sx n="1" d="1"/>
        <a:sy n="1" d="1"/>
      </p:scale>
      <p:origin x="0" y="0"/>
    </p:cViewPr>
  </p:notesTextViewPr>
  <p:notesViewPr>
    <p:cSldViewPr snapToGrid="0">
      <p:cViewPr varScale="1">
        <p:scale>
          <a:sx n="122" d="100"/>
          <a:sy n="122" d="100"/>
        </p:scale>
        <p:origin x="499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notesMaster" Target="notesMasters/notesMaster1.xml" /><Relationship Id="rId3" Type="http://schemas.openxmlformats.org/officeDocument/2006/relationships/customXml" Target="../customXml/item3.xml" /><Relationship Id="rId21" Type="http://schemas.openxmlformats.org/officeDocument/2006/relationships/theme" Target="theme/theme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viewProps" Target="view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10" Type="http://schemas.openxmlformats.org/officeDocument/2006/relationships/slide" Target="slides/slide6.xml" /><Relationship Id="rId19" Type="http://schemas.openxmlformats.org/officeDocument/2006/relationships/presProps" Target="pres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615351-0BDE-4DD2-B9CA-04CB8AAF7886}"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FC956418-0D72-407F-92CF-546135F1BAE6}">
      <dgm:prSet phldrT="[Text]"/>
      <dgm:spPr/>
      <dgm:t>
        <a:bodyPr/>
        <a:lstStyle/>
        <a:p>
          <a:r>
            <a:rPr lang="en-GB" dirty="0"/>
            <a:t>Verbal</a:t>
          </a:r>
        </a:p>
      </dgm:t>
    </dgm:pt>
    <dgm:pt modelId="{9FD7F4CA-F1C6-43B0-B6A7-7D8685AD502A}" type="parTrans" cxnId="{9F61FDFC-288C-4636-B412-7D913441BDF1}">
      <dgm:prSet/>
      <dgm:spPr/>
      <dgm:t>
        <a:bodyPr/>
        <a:lstStyle/>
        <a:p>
          <a:endParaRPr lang="en-GB"/>
        </a:p>
      </dgm:t>
    </dgm:pt>
    <dgm:pt modelId="{DE40DD69-A601-451A-AA6A-0F576DBDCC90}" type="sibTrans" cxnId="{9F61FDFC-288C-4636-B412-7D913441BDF1}">
      <dgm:prSet/>
      <dgm:spPr/>
      <dgm:t>
        <a:bodyPr/>
        <a:lstStyle/>
        <a:p>
          <a:endParaRPr lang="en-GB"/>
        </a:p>
      </dgm:t>
    </dgm:pt>
    <dgm:pt modelId="{CF9C0F7B-8090-4C46-A766-B89159401C46}">
      <dgm:prSet phldrT="[Text]"/>
      <dgm:spPr/>
      <dgm:t>
        <a:bodyPr/>
        <a:lstStyle/>
        <a:p>
          <a:pP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Think before you speak</a:t>
          </a:r>
          <a:endParaRPr lang="en-GB" dirty="0"/>
        </a:p>
      </dgm:t>
    </dgm:pt>
    <dgm:pt modelId="{084B25C0-859B-4F51-BA68-7D5B7FB37275}" type="parTrans" cxnId="{C8D83C94-D03D-4346-A244-7F8A896E14B7}">
      <dgm:prSet/>
      <dgm:spPr/>
      <dgm:t>
        <a:bodyPr/>
        <a:lstStyle/>
        <a:p>
          <a:endParaRPr lang="en-GB"/>
        </a:p>
      </dgm:t>
    </dgm:pt>
    <dgm:pt modelId="{0D0C8BEA-1240-4B19-822B-EDD25DAD6515}" type="sibTrans" cxnId="{C8D83C94-D03D-4346-A244-7F8A896E14B7}">
      <dgm:prSet/>
      <dgm:spPr/>
      <dgm:t>
        <a:bodyPr/>
        <a:lstStyle/>
        <a:p>
          <a:endParaRPr lang="en-GB"/>
        </a:p>
      </dgm:t>
    </dgm:pt>
    <dgm:pt modelId="{D0AF93C4-10B9-4089-8D8E-3C085BE52839}">
      <dgm:prSet phldrT="[Text]"/>
      <dgm:spPr/>
      <dgm:t>
        <a:bodyPr/>
        <a:lstStyle/>
        <a:p>
          <a:r>
            <a:rPr lang="en-GB" dirty="0"/>
            <a:t>Non-Verbal</a:t>
          </a:r>
        </a:p>
      </dgm:t>
    </dgm:pt>
    <dgm:pt modelId="{EDB574D0-988F-439F-BF38-B590147F78E3}" type="parTrans" cxnId="{3BBD714A-613A-496A-B524-C9D7CFF16E06}">
      <dgm:prSet/>
      <dgm:spPr/>
      <dgm:t>
        <a:bodyPr/>
        <a:lstStyle/>
        <a:p>
          <a:endParaRPr lang="en-GB"/>
        </a:p>
      </dgm:t>
    </dgm:pt>
    <dgm:pt modelId="{8C950AAE-DE4D-4597-B363-99C2B2460773}" type="sibTrans" cxnId="{3BBD714A-613A-496A-B524-C9D7CFF16E06}">
      <dgm:prSet/>
      <dgm:spPr/>
      <dgm:t>
        <a:bodyPr/>
        <a:lstStyle/>
        <a:p>
          <a:endParaRPr lang="en-GB"/>
        </a:p>
      </dgm:t>
    </dgm:pt>
    <dgm:pt modelId="{EC1F5063-C96B-4EBF-8266-89CB75C1E030}">
      <dgm:prSet phldrT="[Text]"/>
      <dgm:spPr/>
      <dgm:t>
        <a:bodyPr/>
        <a:lstStyle/>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Body Language</a:t>
          </a:r>
          <a:endParaRPr lang="en-GB" dirty="0"/>
        </a:p>
      </dgm:t>
    </dgm:pt>
    <dgm:pt modelId="{7DEEA423-2E76-41B6-AB32-55FF375A721D}" type="parTrans" cxnId="{E11CFF28-1AC9-447D-B588-5DE1A12F0AC8}">
      <dgm:prSet/>
      <dgm:spPr/>
      <dgm:t>
        <a:bodyPr/>
        <a:lstStyle/>
        <a:p>
          <a:endParaRPr lang="en-GB"/>
        </a:p>
      </dgm:t>
    </dgm:pt>
    <dgm:pt modelId="{1A8FBF60-76C5-4E2B-86A0-CA7B22B7B717}" type="sibTrans" cxnId="{E11CFF28-1AC9-447D-B588-5DE1A12F0AC8}">
      <dgm:prSet/>
      <dgm:spPr/>
      <dgm:t>
        <a:bodyPr/>
        <a:lstStyle/>
        <a:p>
          <a:endParaRPr lang="en-GB"/>
        </a:p>
      </dgm:t>
    </dgm:pt>
    <dgm:pt modelId="{0A3E72E1-DCED-4D87-B76E-8EAE7C165238}">
      <dgm:prSet phldrT="[Text]"/>
      <dgm:spPr/>
      <dgm:t>
        <a:bodyPr/>
        <a:lstStyle/>
        <a:p>
          <a:r>
            <a:rPr lang="en-GB" dirty="0"/>
            <a:t>Other form</a:t>
          </a:r>
        </a:p>
      </dgm:t>
    </dgm:pt>
    <dgm:pt modelId="{93C3EDE6-A064-4AA8-86CB-DE052C2C3303}" type="parTrans" cxnId="{328120CF-DA93-4CAD-A399-EC6542D6C309}">
      <dgm:prSet/>
      <dgm:spPr/>
      <dgm:t>
        <a:bodyPr/>
        <a:lstStyle/>
        <a:p>
          <a:endParaRPr lang="en-GB"/>
        </a:p>
      </dgm:t>
    </dgm:pt>
    <dgm:pt modelId="{DA58288D-1F83-4969-8A02-A36BA147FFB4}" type="sibTrans" cxnId="{328120CF-DA93-4CAD-A399-EC6542D6C309}">
      <dgm:prSet/>
      <dgm:spPr/>
      <dgm:t>
        <a:bodyPr/>
        <a:lstStyle/>
        <a:p>
          <a:endParaRPr lang="en-GB"/>
        </a:p>
      </dgm:t>
    </dgm:pt>
    <dgm:pt modelId="{7545377D-F3EC-4731-9F50-9CAD4EC0286F}">
      <dgm:prSet phldrT="[Text]"/>
      <dgm:spPr/>
      <dgm:t>
        <a:bodyPr/>
        <a:lstStyle/>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Technical Aids</a:t>
          </a:r>
          <a:endParaRPr lang="en-GB" dirty="0"/>
        </a:p>
      </dgm:t>
    </dgm:pt>
    <dgm:pt modelId="{FA7BA732-DDF9-412F-92F5-05BBAF0F32A0}" type="parTrans" cxnId="{1E960BE8-B966-4A0D-B7A0-97AACD975C89}">
      <dgm:prSet/>
      <dgm:spPr/>
      <dgm:t>
        <a:bodyPr/>
        <a:lstStyle/>
        <a:p>
          <a:endParaRPr lang="en-GB"/>
        </a:p>
      </dgm:t>
    </dgm:pt>
    <dgm:pt modelId="{7AE3FFD1-7208-4521-99C2-3BF1C80C5F7B}" type="sibTrans" cxnId="{1E960BE8-B966-4A0D-B7A0-97AACD975C89}">
      <dgm:prSet/>
      <dgm:spPr/>
      <dgm:t>
        <a:bodyPr/>
        <a:lstStyle/>
        <a:p>
          <a:endParaRPr lang="en-GB"/>
        </a:p>
      </dgm:t>
    </dgm:pt>
    <dgm:pt modelId="{03D95CE3-9E6C-4FAC-9B75-6C05DDFB84C8}">
      <dgm:prSet/>
      <dgm:spPr/>
      <dgm:t>
        <a:bodyPr/>
        <a:lstStyle/>
        <a:p>
          <a:pPr>
            <a:lnSpc>
              <a:spcPct val="150000"/>
            </a:lnSpc>
          </a:pPr>
          <a:r>
            <a:rPr lang="en-GB" dirty="0">
              <a:latin typeface="Arial" panose="020B0604020202020204" pitchFamily="34" charset="0"/>
              <a:cs typeface="Arial" panose="020B0604020202020204" pitchFamily="34" charset="0"/>
            </a:rPr>
            <a:t>Clearly and Slowly</a:t>
          </a:r>
        </a:p>
      </dgm:t>
    </dgm:pt>
    <dgm:pt modelId="{C0F54990-02D6-4B49-83F8-EFF0618F899A}" type="parTrans" cxnId="{42146D5E-A8C0-4F42-9F49-02F32ACF312A}">
      <dgm:prSet/>
      <dgm:spPr/>
      <dgm:t>
        <a:bodyPr/>
        <a:lstStyle/>
        <a:p>
          <a:endParaRPr lang="en-GB"/>
        </a:p>
      </dgm:t>
    </dgm:pt>
    <dgm:pt modelId="{537840FB-664D-419D-9DFB-6B86E8EF85EB}" type="sibTrans" cxnId="{42146D5E-A8C0-4F42-9F49-02F32ACF312A}">
      <dgm:prSet/>
      <dgm:spPr/>
      <dgm:t>
        <a:bodyPr/>
        <a:lstStyle/>
        <a:p>
          <a:endParaRPr lang="en-GB"/>
        </a:p>
      </dgm:t>
    </dgm:pt>
    <dgm:pt modelId="{5F42249D-D9C7-48E0-B4AD-E21FF682A78C}">
      <dgm:prSet/>
      <dgm:spPr/>
      <dgm:t>
        <a:bodyPr/>
        <a:lstStyle/>
        <a:p>
          <a:pPr>
            <a:lnSpc>
              <a:spcPct val="150000"/>
            </a:lnSpc>
          </a:pPr>
          <a:r>
            <a:rPr lang="en-GB" dirty="0">
              <a:latin typeface="Arial" panose="020B0604020202020204" pitchFamily="34" charset="0"/>
              <a:cs typeface="Arial" panose="020B0604020202020204" pitchFamily="34" charset="0"/>
            </a:rPr>
            <a:t>Listen</a:t>
          </a:r>
        </a:p>
      </dgm:t>
    </dgm:pt>
    <dgm:pt modelId="{3FEA237B-4B4A-45C7-A0BA-F849918BDE6F}" type="parTrans" cxnId="{03F1E1F8-D60B-43D9-84A9-D0EE9D10F76C}">
      <dgm:prSet/>
      <dgm:spPr/>
      <dgm:t>
        <a:bodyPr/>
        <a:lstStyle/>
        <a:p>
          <a:endParaRPr lang="en-GB"/>
        </a:p>
      </dgm:t>
    </dgm:pt>
    <dgm:pt modelId="{B1BA31E6-56A3-4698-87F4-A297119D4085}" type="sibTrans" cxnId="{03F1E1F8-D60B-43D9-84A9-D0EE9D10F76C}">
      <dgm:prSet/>
      <dgm:spPr/>
      <dgm:t>
        <a:bodyPr/>
        <a:lstStyle/>
        <a:p>
          <a:endParaRPr lang="en-GB"/>
        </a:p>
      </dgm:t>
    </dgm:pt>
    <dgm:pt modelId="{A0505531-A0CA-4297-8906-43B760C09677}">
      <dgm:prSet/>
      <dgm:spPr/>
      <dgm:t>
        <a:bodyPr/>
        <a:lstStyle/>
        <a:p>
          <a:pPr>
            <a:lnSpc>
              <a:spcPct val="200000"/>
            </a:lnSpc>
          </a:pPr>
          <a:r>
            <a:rPr lang="en-GB" dirty="0">
              <a:latin typeface="Arial" panose="020B0604020202020204" pitchFamily="34" charset="0"/>
              <a:cs typeface="Arial" panose="020B0604020202020204" pitchFamily="34" charset="0"/>
            </a:rPr>
            <a:t>Surroundings</a:t>
          </a:r>
        </a:p>
      </dgm:t>
    </dgm:pt>
    <dgm:pt modelId="{D663F33F-6E72-4BB2-8282-F1FA6FBAE948}" type="parTrans" cxnId="{1D66F0F1-4785-46BE-B2B4-DF0B7F6D0F48}">
      <dgm:prSet/>
      <dgm:spPr/>
      <dgm:t>
        <a:bodyPr/>
        <a:lstStyle/>
        <a:p>
          <a:endParaRPr lang="en-GB"/>
        </a:p>
      </dgm:t>
    </dgm:pt>
    <dgm:pt modelId="{80391114-6E06-4D72-8A4F-B672E9278F25}" type="sibTrans" cxnId="{1D66F0F1-4785-46BE-B2B4-DF0B7F6D0F48}">
      <dgm:prSet/>
      <dgm:spPr/>
      <dgm:t>
        <a:bodyPr/>
        <a:lstStyle/>
        <a:p>
          <a:endParaRPr lang="en-GB"/>
        </a:p>
      </dgm:t>
    </dgm:pt>
    <dgm:pt modelId="{8C95EEBC-A363-4FCE-BC1E-0B873BB8F686}">
      <dgm:prSet/>
      <dgm:spPr/>
      <dgm:t>
        <a:bodyPr/>
        <a:lstStyle/>
        <a:p>
          <a:pPr>
            <a:lnSpc>
              <a:spcPct val="200000"/>
            </a:lnSpc>
          </a:pPr>
          <a:r>
            <a:rPr lang="en-GB" dirty="0">
              <a:latin typeface="Arial" panose="020B0604020202020204" pitchFamily="34" charset="0"/>
              <a:cs typeface="Arial" panose="020B0604020202020204" pitchFamily="34" charset="0"/>
            </a:rPr>
            <a:t>Proximity</a:t>
          </a:r>
        </a:p>
      </dgm:t>
    </dgm:pt>
    <dgm:pt modelId="{D69C74E8-B65B-4182-979B-9650210A6014}" type="parTrans" cxnId="{6CF3B978-A863-4B9C-8FDF-EAF915EEC891}">
      <dgm:prSet/>
      <dgm:spPr/>
      <dgm:t>
        <a:bodyPr/>
        <a:lstStyle/>
        <a:p>
          <a:endParaRPr lang="en-GB"/>
        </a:p>
      </dgm:t>
    </dgm:pt>
    <dgm:pt modelId="{E428BBD9-B0C6-440C-BCBC-5510A1AF7659}" type="sibTrans" cxnId="{6CF3B978-A863-4B9C-8FDF-EAF915EEC891}">
      <dgm:prSet/>
      <dgm:spPr/>
      <dgm:t>
        <a:bodyPr/>
        <a:lstStyle/>
        <a:p>
          <a:endParaRPr lang="en-GB"/>
        </a:p>
      </dgm:t>
    </dgm:pt>
    <dgm:pt modelId="{7BBD5CF9-0F5B-4629-B4FF-BD288CC0477F}">
      <dgm:prSet/>
      <dgm:spPr/>
      <dgm:t>
        <a:bodyPr/>
        <a:lstStyle/>
        <a:p>
          <a:pPr>
            <a:lnSpc>
              <a:spcPct val="200000"/>
            </a:lnSpc>
          </a:pPr>
          <a:r>
            <a:rPr lang="en-GB" dirty="0">
              <a:latin typeface="Arial" panose="020B0604020202020204" pitchFamily="34" charset="0"/>
              <a:cs typeface="Arial" panose="020B0604020202020204" pitchFamily="34" charset="0"/>
            </a:rPr>
            <a:t>Language</a:t>
          </a:r>
        </a:p>
      </dgm:t>
    </dgm:pt>
    <dgm:pt modelId="{BC50687B-32F9-40BC-BA93-001129EE3A60}" type="parTrans" cxnId="{A0054BE6-9F47-4387-ACF5-3BC9FF8A9B9A}">
      <dgm:prSet/>
      <dgm:spPr/>
      <dgm:t>
        <a:bodyPr/>
        <a:lstStyle/>
        <a:p>
          <a:endParaRPr lang="en-GB"/>
        </a:p>
      </dgm:t>
    </dgm:pt>
    <dgm:pt modelId="{0E922121-62BF-4D46-BB8B-8791C9450A3C}" type="sibTrans" cxnId="{A0054BE6-9F47-4387-ACF5-3BC9FF8A9B9A}">
      <dgm:prSet/>
      <dgm:spPr/>
      <dgm:t>
        <a:bodyPr/>
        <a:lstStyle/>
        <a:p>
          <a:endParaRPr lang="en-GB"/>
        </a:p>
      </dgm:t>
    </dgm:pt>
    <dgm:pt modelId="{6BDF1EE3-CFA8-4226-9C7A-540CC67F997C}">
      <dgm:prSet/>
      <dgm:spPr/>
      <dgm:t>
        <a:bodyPr/>
        <a:lstStyle/>
        <a:p>
          <a:pPr>
            <a:lnSpc>
              <a:spcPct val="200000"/>
            </a:lnSpc>
          </a:pPr>
          <a:r>
            <a:rPr lang="en-GB" dirty="0">
              <a:latin typeface="Arial" panose="020B0604020202020204" pitchFamily="34" charset="0"/>
              <a:cs typeface="Arial" panose="020B0604020202020204" pitchFamily="34" charset="0"/>
            </a:rPr>
            <a:t>Medium</a:t>
          </a:r>
        </a:p>
      </dgm:t>
    </dgm:pt>
    <dgm:pt modelId="{D26ECCBB-AFEA-4E8B-B340-9E4EFC9D22FD}" type="parTrans" cxnId="{C9067B31-6DAA-4936-8830-2B1D9FDAEABD}">
      <dgm:prSet/>
      <dgm:spPr/>
      <dgm:t>
        <a:bodyPr/>
        <a:lstStyle/>
        <a:p>
          <a:endParaRPr lang="en-GB"/>
        </a:p>
      </dgm:t>
    </dgm:pt>
    <dgm:pt modelId="{F428093B-B1E1-48E5-910F-8830C40CF793}" type="sibTrans" cxnId="{C9067B31-6DAA-4936-8830-2B1D9FDAEABD}">
      <dgm:prSet/>
      <dgm:spPr/>
      <dgm:t>
        <a:bodyPr/>
        <a:lstStyle/>
        <a:p>
          <a:endParaRPr lang="en-GB"/>
        </a:p>
      </dgm:t>
    </dgm:pt>
    <dgm:pt modelId="{1CA521BE-8496-44E7-AA98-AFB7D7EBFFDB}" type="pres">
      <dgm:prSet presAssocID="{53615351-0BDE-4DD2-B9CA-04CB8AAF7886}" presName="Name0" presStyleCnt="0">
        <dgm:presLayoutVars>
          <dgm:dir/>
          <dgm:animLvl val="lvl"/>
          <dgm:resizeHandles val="exact"/>
        </dgm:presLayoutVars>
      </dgm:prSet>
      <dgm:spPr/>
    </dgm:pt>
    <dgm:pt modelId="{E625BB67-B893-40E3-8013-E09EC37DC290}" type="pres">
      <dgm:prSet presAssocID="{FC956418-0D72-407F-92CF-546135F1BAE6}" presName="composite" presStyleCnt="0"/>
      <dgm:spPr/>
    </dgm:pt>
    <dgm:pt modelId="{54E9C7A1-C792-40C7-876A-581BF27F8D54}" type="pres">
      <dgm:prSet presAssocID="{FC956418-0D72-407F-92CF-546135F1BAE6}" presName="parTx" presStyleLbl="alignNode1" presStyleIdx="0" presStyleCnt="3" custScaleX="137951">
        <dgm:presLayoutVars>
          <dgm:chMax val="0"/>
          <dgm:chPref val="0"/>
          <dgm:bulletEnabled val="1"/>
        </dgm:presLayoutVars>
      </dgm:prSet>
      <dgm:spPr/>
    </dgm:pt>
    <dgm:pt modelId="{51BB7E87-6826-425E-A81F-D7E6E9EC8903}" type="pres">
      <dgm:prSet presAssocID="{FC956418-0D72-407F-92CF-546135F1BAE6}" presName="desTx" presStyleLbl="alignAccFollowNode1" presStyleIdx="0" presStyleCnt="3" custScaleX="137288">
        <dgm:presLayoutVars>
          <dgm:bulletEnabled val="1"/>
        </dgm:presLayoutVars>
      </dgm:prSet>
      <dgm:spPr/>
    </dgm:pt>
    <dgm:pt modelId="{40C60E56-6470-4C66-84A6-FCECB850C83D}" type="pres">
      <dgm:prSet presAssocID="{DE40DD69-A601-451A-AA6A-0F576DBDCC90}" presName="space" presStyleCnt="0"/>
      <dgm:spPr/>
    </dgm:pt>
    <dgm:pt modelId="{0FE3F902-E5BA-415F-9564-2628DB677740}" type="pres">
      <dgm:prSet presAssocID="{D0AF93C4-10B9-4089-8D8E-3C085BE52839}" presName="composite" presStyleCnt="0"/>
      <dgm:spPr/>
    </dgm:pt>
    <dgm:pt modelId="{E8E275B5-1EE0-4564-95CD-CB1B88AF58C1}" type="pres">
      <dgm:prSet presAssocID="{D0AF93C4-10B9-4089-8D8E-3C085BE52839}" presName="parTx" presStyleLbl="alignNode1" presStyleIdx="1" presStyleCnt="3" custScaleX="145204">
        <dgm:presLayoutVars>
          <dgm:chMax val="0"/>
          <dgm:chPref val="0"/>
          <dgm:bulletEnabled val="1"/>
        </dgm:presLayoutVars>
      </dgm:prSet>
      <dgm:spPr/>
    </dgm:pt>
    <dgm:pt modelId="{35E8C573-F5FA-4D99-9404-DE40457CB1CB}" type="pres">
      <dgm:prSet presAssocID="{D0AF93C4-10B9-4089-8D8E-3C085BE52839}" presName="desTx" presStyleLbl="alignAccFollowNode1" presStyleIdx="1" presStyleCnt="3" custScaleX="145310">
        <dgm:presLayoutVars>
          <dgm:bulletEnabled val="1"/>
        </dgm:presLayoutVars>
      </dgm:prSet>
      <dgm:spPr/>
    </dgm:pt>
    <dgm:pt modelId="{F9467D2C-0811-407D-8B6A-6CBF0EFE24B4}" type="pres">
      <dgm:prSet presAssocID="{8C950AAE-DE4D-4597-B363-99C2B2460773}" presName="space" presStyleCnt="0"/>
      <dgm:spPr/>
    </dgm:pt>
    <dgm:pt modelId="{624B1E7C-5881-4F21-948D-5D31A38EE9BB}" type="pres">
      <dgm:prSet presAssocID="{0A3E72E1-DCED-4D87-B76E-8EAE7C165238}" presName="composite" presStyleCnt="0"/>
      <dgm:spPr/>
    </dgm:pt>
    <dgm:pt modelId="{398448F9-118F-4CBC-BAF6-9520808F476A}" type="pres">
      <dgm:prSet presAssocID="{0A3E72E1-DCED-4D87-B76E-8EAE7C165238}" presName="parTx" presStyleLbl="alignNode1" presStyleIdx="2" presStyleCnt="3" custScaleX="153952">
        <dgm:presLayoutVars>
          <dgm:chMax val="0"/>
          <dgm:chPref val="0"/>
          <dgm:bulletEnabled val="1"/>
        </dgm:presLayoutVars>
      </dgm:prSet>
      <dgm:spPr/>
    </dgm:pt>
    <dgm:pt modelId="{CEC9BB54-3570-4826-8420-D8E00ADDB15D}" type="pres">
      <dgm:prSet presAssocID="{0A3E72E1-DCED-4D87-B76E-8EAE7C165238}" presName="desTx" presStyleLbl="alignAccFollowNode1" presStyleIdx="2" presStyleCnt="3" custScaleX="154954">
        <dgm:presLayoutVars>
          <dgm:bulletEnabled val="1"/>
        </dgm:presLayoutVars>
      </dgm:prSet>
      <dgm:spPr/>
    </dgm:pt>
  </dgm:ptLst>
  <dgm:cxnLst>
    <dgm:cxn modelId="{044F5F01-5B1A-49C1-9995-10936D6782E3}" type="presOf" srcId="{0A3E72E1-DCED-4D87-B76E-8EAE7C165238}" destId="{398448F9-118F-4CBC-BAF6-9520808F476A}" srcOrd="0" destOrd="0" presId="urn:microsoft.com/office/officeart/2005/8/layout/hList1"/>
    <dgm:cxn modelId="{D7DAA70F-8964-4B06-8AEE-6CA0BA8A0458}" type="presOf" srcId="{03D95CE3-9E6C-4FAC-9B75-6C05DDFB84C8}" destId="{51BB7E87-6826-425E-A81F-D7E6E9EC8903}" srcOrd="0" destOrd="1" presId="urn:microsoft.com/office/officeart/2005/8/layout/hList1"/>
    <dgm:cxn modelId="{E11CFF28-1AC9-447D-B588-5DE1A12F0AC8}" srcId="{D0AF93C4-10B9-4089-8D8E-3C085BE52839}" destId="{EC1F5063-C96B-4EBF-8266-89CB75C1E030}" srcOrd="0" destOrd="0" parTransId="{7DEEA423-2E76-41B6-AB32-55FF375A721D}" sibTransId="{1A8FBF60-76C5-4E2B-86A0-CA7B22B7B717}"/>
    <dgm:cxn modelId="{C9067B31-6DAA-4936-8830-2B1D9FDAEABD}" srcId="{0A3E72E1-DCED-4D87-B76E-8EAE7C165238}" destId="{6BDF1EE3-CFA8-4226-9C7A-540CC67F997C}" srcOrd="2" destOrd="0" parTransId="{D26ECCBB-AFEA-4E8B-B340-9E4EFC9D22FD}" sibTransId="{F428093B-B1E1-48E5-910F-8830C40CF793}"/>
    <dgm:cxn modelId="{E4251D38-68EA-438D-8AED-C27766FAC7BB}" type="presOf" srcId="{D0AF93C4-10B9-4089-8D8E-3C085BE52839}" destId="{E8E275B5-1EE0-4564-95CD-CB1B88AF58C1}" srcOrd="0" destOrd="0" presId="urn:microsoft.com/office/officeart/2005/8/layout/hList1"/>
    <dgm:cxn modelId="{42146D5E-A8C0-4F42-9F49-02F32ACF312A}" srcId="{FC956418-0D72-407F-92CF-546135F1BAE6}" destId="{03D95CE3-9E6C-4FAC-9B75-6C05DDFB84C8}" srcOrd="1" destOrd="0" parTransId="{C0F54990-02D6-4B49-83F8-EFF0618F899A}" sibTransId="{537840FB-664D-419D-9DFB-6B86E8EF85EB}"/>
    <dgm:cxn modelId="{47B26F5E-BFD7-40D0-9725-7A7367B0D301}" type="presOf" srcId="{EC1F5063-C96B-4EBF-8266-89CB75C1E030}" destId="{35E8C573-F5FA-4D99-9404-DE40457CB1CB}" srcOrd="0" destOrd="0" presId="urn:microsoft.com/office/officeart/2005/8/layout/hList1"/>
    <dgm:cxn modelId="{3BBD714A-613A-496A-B524-C9D7CFF16E06}" srcId="{53615351-0BDE-4DD2-B9CA-04CB8AAF7886}" destId="{D0AF93C4-10B9-4089-8D8E-3C085BE52839}" srcOrd="1" destOrd="0" parTransId="{EDB574D0-988F-439F-BF38-B590147F78E3}" sibTransId="{8C950AAE-DE4D-4597-B363-99C2B2460773}"/>
    <dgm:cxn modelId="{F32D1F70-1AC3-4817-A57D-45A40F5E0463}" type="presOf" srcId="{A0505531-A0CA-4297-8906-43B760C09677}" destId="{35E8C573-F5FA-4D99-9404-DE40457CB1CB}" srcOrd="0" destOrd="1" presId="urn:microsoft.com/office/officeart/2005/8/layout/hList1"/>
    <dgm:cxn modelId="{7C6B7D76-6071-46AE-914A-38CA7779CBF6}" type="presOf" srcId="{CF9C0F7B-8090-4C46-A766-B89159401C46}" destId="{51BB7E87-6826-425E-A81F-D7E6E9EC8903}" srcOrd="0" destOrd="0" presId="urn:microsoft.com/office/officeart/2005/8/layout/hList1"/>
    <dgm:cxn modelId="{6CF3B978-A863-4B9C-8FDF-EAF915EEC891}" srcId="{D0AF93C4-10B9-4089-8D8E-3C085BE52839}" destId="{8C95EEBC-A363-4FCE-BC1E-0B873BB8F686}" srcOrd="2" destOrd="0" parTransId="{D69C74E8-B65B-4182-979B-9650210A6014}" sibTransId="{E428BBD9-B0C6-440C-BCBC-5510A1AF7659}"/>
    <dgm:cxn modelId="{A769C07E-E867-4450-9AD1-55F0659F932D}" type="presOf" srcId="{FC956418-0D72-407F-92CF-546135F1BAE6}" destId="{54E9C7A1-C792-40C7-876A-581BF27F8D54}" srcOrd="0" destOrd="0" presId="urn:microsoft.com/office/officeart/2005/8/layout/hList1"/>
    <dgm:cxn modelId="{C8D83C94-D03D-4346-A244-7F8A896E14B7}" srcId="{FC956418-0D72-407F-92CF-546135F1BAE6}" destId="{CF9C0F7B-8090-4C46-A766-B89159401C46}" srcOrd="0" destOrd="0" parTransId="{084B25C0-859B-4F51-BA68-7D5B7FB37275}" sibTransId="{0D0C8BEA-1240-4B19-822B-EDD25DAD6515}"/>
    <dgm:cxn modelId="{8D8451A0-A493-42AE-9520-6788A3EAF476}" type="presOf" srcId="{53615351-0BDE-4DD2-B9CA-04CB8AAF7886}" destId="{1CA521BE-8496-44E7-AA98-AFB7D7EBFFDB}" srcOrd="0" destOrd="0" presId="urn:microsoft.com/office/officeart/2005/8/layout/hList1"/>
    <dgm:cxn modelId="{92EDE0B2-205B-4009-9A9E-6C6363846FBB}" type="presOf" srcId="{8C95EEBC-A363-4FCE-BC1E-0B873BB8F686}" destId="{35E8C573-F5FA-4D99-9404-DE40457CB1CB}" srcOrd="0" destOrd="2" presId="urn:microsoft.com/office/officeart/2005/8/layout/hList1"/>
    <dgm:cxn modelId="{FDC32DBA-500A-4B7D-BF74-62CF2DDB2517}" type="presOf" srcId="{7BBD5CF9-0F5B-4629-B4FF-BD288CC0477F}" destId="{CEC9BB54-3570-4826-8420-D8E00ADDB15D}" srcOrd="0" destOrd="1" presId="urn:microsoft.com/office/officeart/2005/8/layout/hList1"/>
    <dgm:cxn modelId="{81447FC1-595D-4FC7-9E9F-66487DBF1D93}" type="presOf" srcId="{6BDF1EE3-CFA8-4226-9C7A-540CC67F997C}" destId="{CEC9BB54-3570-4826-8420-D8E00ADDB15D}" srcOrd="0" destOrd="2" presId="urn:microsoft.com/office/officeart/2005/8/layout/hList1"/>
    <dgm:cxn modelId="{328120CF-DA93-4CAD-A399-EC6542D6C309}" srcId="{53615351-0BDE-4DD2-B9CA-04CB8AAF7886}" destId="{0A3E72E1-DCED-4D87-B76E-8EAE7C165238}" srcOrd="2" destOrd="0" parTransId="{93C3EDE6-A064-4AA8-86CB-DE052C2C3303}" sibTransId="{DA58288D-1F83-4969-8A02-A36BA147FFB4}"/>
    <dgm:cxn modelId="{5668F0E2-8C29-4566-A680-DEE45BC5D120}" type="presOf" srcId="{5F42249D-D9C7-48E0-B4AD-E21FF682A78C}" destId="{51BB7E87-6826-425E-A81F-D7E6E9EC8903}" srcOrd="0" destOrd="2" presId="urn:microsoft.com/office/officeart/2005/8/layout/hList1"/>
    <dgm:cxn modelId="{A0054BE6-9F47-4387-ACF5-3BC9FF8A9B9A}" srcId="{0A3E72E1-DCED-4D87-B76E-8EAE7C165238}" destId="{7BBD5CF9-0F5B-4629-B4FF-BD288CC0477F}" srcOrd="1" destOrd="0" parTransId="{BC50687B-32F9-40BC-BA93-001129EE3A60}" sibTransId="{0E922121-62BF-4D46-BB8B-8791C9450A3C}"/>
    <dgm:cxn modelId="{1E960BE8-B966-4A0D-B7A0-97AACD975C89}" srcId="{0A3E72E1-DCED-4D87-B76E-8EAE7C165238}" destId="{7545377D-F3EC-4731-9F50-9CAD4EC0286F}" srcOrd="0" destOrd="0" parTransId="{FA7BA732-DDF9-412F-92F5-05BBAF0F32A0}" sibTransId="{7AE3FFD1-7208-4521-99C2-3BF1C80C5F7B}"/>
    <dgm:cxn modelId="{1D66F0F1-4785-46BE-B2B4-DF0B7F6D0F48}" srcId="{D0AF93C4-10B9-4089-8D8E-3C085BE52839}" destId="{A0505531-A0CA-4297-8906-43B760C09677}" srcOrd="1" destOrd="0" parTransId="{D663F33F-6E72-4BB2-8282-F1FA6FBAE948}" sibTransId="{80391114-6E06-4D72-8A4F-B672E9278F25}"/>
    <dgm:cxn modelId="{03F1E1F8-D60B-43D9-84A9-D0EE9D10F76C}" srcId="{FC956418-0D72-407F-92CF-546135F1BAE6}" destId="{5F42249D-D9C7-48E0-B4AD-E21FF682A78C}" srcOrd="2" destOrd="0" parTransId="{3FEA237B-4B4A-45C7-A0BA-F849918BDE6F}" sibTransId="{B1BA31E6-56A3-4698-87F4-A297119D4085}"/>
    <dgm:cxn modelId="{37B9D8FB-471F-4581-99A8-E031841F8BDF}" type="presOf" srcId="{7545377D-F3EC-4731-9F50-9CAD4EC0286F}" destId="{CEC9BB54-3570-4826-8420-D8E00ADDB15D}" srcOrd="0" destOrd="0" presId="urn:microsoft.com/office/officeart/2005/8/layout/hList1"/>
    <dgm:cxn modelId="{9F61FDFC-288C-4636-B412-7D913441BDF1}" srcId="{53615351-0BDE-4DD2-B9CA-04CB8AAF7886}" destId="{FC956418-0D72-407F-92CF-546135F1BAE6}" srcOrd="0" destOrd="0" parTransId="{9FD7F4CA-F1C6-43B0-B6A7-7D8685AD502A}" sibTransId="{DE40DD69-A601-451A-AA6A-0F576DBDCC90}"/>
    <dgm:cxn modelId="{9D90ADE0-09DB-4208-A3C7-324820692627}" type="presParOf" srcId="{1CA521BE-8496-44E7-AA98-AFB7D7EBFFDB}" destId="{E625BB67-B893-40E3-8013-E09EC37DC290}" srcOrd="0" destOrd="0" presId="urn:microsoft.com/office/officeart/2005/8/layout/hList1"/>
    <dgm:cxn modelId="{087B0AA4-F8CE-413E-8323-13493C7EECAE}" type="presParOf" srcId="{E625BB67-B893-40E3-8013-E09EC37DC290}" destId="{54E9C7A1-C792-40C7-876A-581BF27F8D54}" srcOrd="0" destOrd="0" presId="urn:microsoft.com/office/officeart/2005/8/layout/hList1"/>
    <dgm:cxn modelId="{5CC1B25B-038C-446B-A1C7-CFD266504000}" type="presParOf" srcId="{E625BB67-B893-40E3-8013-E09EC37DC290}" destId="{51BB7E87-6826-425E-A81F-D7E6E9EC8903}" srcOrd="1" destOrd="0" presId="urn:microsoft.com/office/officeart/2005/8/layout/hList1"/>
    <dgm:cxn modelId="{0AB59293-C8B2-4242-9490-5860E454E0A1}" type="presParOf" srcId="{1CA521BE-8496-44E7-AA98-AFB7D7EBFFDB}" destId="{40C60E56-6470-4C66-84A6-FCECB850C83D}" srcOrd="1" destOrd="0" presId="urn:microsoft.com/office/officeart/2005/8/layout/hList1"/>
    <dgm:cxn modelId="{5FADED96-377D-4317-84D5-1B1FBDC2FBFE}" type="presParOf" srcId="{1CA521BE-8496-44E7-AA98-AFB7D7EBFFDB}" destId="{0FE3F902-E5BA-415F-9564-2628DB677740}" srcOrd="2" destOrd="0" presId="urn:microsoft.com/office/officeart/2005/8/layout/hList1"/>
    <dgm:cxn modelId="{FA99F7E8-1B79-4B11-ADC6-DACB5A77876F}" type="presParOf" srcId="{0FE3F902-E5BA-415F-9564-2628DB677740}" destId="{E8E275B5-1EE0-4564-95CD-CB1B88AF58C1}" srcOrd="0" destOrd="0" presId="urn:microsoft.com/office/officeart/2005/8/layout/hList1"/>
    <dgm:cxn modelId="{831DAE51-E174-4C56-B59C-B8014383087B}" type="presParOf" srcId="{0FE3F902-E5BA-415F-9564-2628DB677740}" destId="{35E8C573-F5FA-4D99-9404-DE40457CB1CB}" srcOrd="1" destOrd="0" presId="urn:microsoft.com/office/officeart/2005/8/layout/hList1"/>
    <dgm:cxn modelId="{663B543D-DF67-44CF-8EE9-17FF693F0D67}" type="presParOf" srcId="{1CA521BE-8496-44E7-AA98-AFB7D7EBFFDB}" destId="{F9467D2C-0811-407D-8B6A-6CBF0EFE24B4}" srcOrd="3" destOrd="0" presId="urn:microsoft.com/office/officeart/2005/8/layout/hList1"/>
    <dgm:cxn modelId="{89437224-9671-490A-BF76-4423FB0B3627}" type="presParOf" srcId="{1CA521BE-8496-44E7-AA98-AFB7D7EBFFDB}" destId="{624B1E7C-5881-4F21-948D-5D31A38EE9BB}" srcOrd="4" destOrd="0" presId="urn:microsoft.com/office/officeart/2005/8/layout/hList1"/>
    <dgm:cxn modelId="{ECE96C1F-2B81-46EC-A6B3-EA1BC51A7EE9}" type="presParOf" srcId="{624B1E7C-5881-4F21-948D-5D31A38EE9BB}" destId="{398448F9-118F-4CBC-BAF6-9520808F476A}" srcOrd="0" destOrd="0" presId="urn:microsoft.com/office/officeart/2005/8/layout/hList1"/>
    <dgm:cxn modelId="{405BDC51-0380-4FA0-AC23-EF8527DB9F9D}" type="presParOf" srcId="{624B1E7C-5881-4F21-948D-5D31A38EE9BB}" destId="{CEC9BB54-3570-4826-8420-D8E00ADDB15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7E4064-7CA3-4F99-BF3F-A0444D029358}" type="doc">
      <dgm:prSet loTypeId="urn:microsoft.com/office/officeart/2005/8/layout/rings+Icon" loCatId="officeonline" qsTypeId="urn:microsoft.com/office/officeart/2005/8/quickstyle/simple1" qsCatId="simple" csTypeId="urn:microsoft.com/office/officeart/2005/8/colors/colorful1" csCatId="colorful" phldr="1"/>
      <dgm:spPr/>
    </dgm:pt>
    <dgm:pt modelId="{C45158F4-2292-4FD6-8F64-49304A0C7E6A}">
      <dgm:prSet phldrT="[Tex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Feel valued, cared for and at ease. </a:t>
          </a:r>
          <a:endParaRPr lang="en-GB" dirty="0"/>
        </a:p>
      </dgm:t>
    </dgm:pt>
    <dgm:pt modelId="{1DA549AE-E88F-4A5E-8455-DB5F227F9ED1}" type="parTrans" cxnId="{D23170DE-1936-4178-A652-5561B1D1349C}">
      <dgm:prSet/>
      <dgm:spPr/>
      <dgm:t>
        <a:bodyPr/>
        <a:lstStyle/>
        <a:p>
          <a:endParaRPr lang="en-GB"/>
        </a:p>
      </dgm:t>
    </dgm:pt>
    <dgm:pt modelId="{B7445E14-231C-43C0-B8B1-8BE6C5C98685}" type="sibTrans" cxnId="{D23170DE-1936-4178-A652-5561B1D1349C}">
      <dgm:prSet/>
      <dgm:spPr/>
      <dgm:t>
        <a:bodyPr/>
        <a:lstStyle/>
        <a:p>
          <a:endParaRPr lang="en-GB"/>
        </a:p>
      </dgm:t>
    </dgm:pt>
    <dgm:pt modelId="{D78D5AEC-FAEF-41A8-B755-8E5E57B2CD59}">
      <dgm:prSet/>
      <dgm:spPr/>
      <dgm:t>
        <a:bodyPr/>
        <a:lstStyle/>
        <a:p>
          <a:r>
            <a:rPr lang="en-GB">
              <a:latin typeface="Arial" panose="020B0604020202020204" pitchFamily="34" charset="0"/>
              <a:cs typeface="Arial" panose="020B0604020202020204" pitchFamily="34" charset="0"/>
            </a:rPr>
            <a:t>Improves care services </a:t>
          </a:r>
          <a:endParaRPr lang="en-GB" dirty="0">
            <a:latin typeface="Arial" panose="020B0604020202020204" pitchFamily="34" charset="0"/>
            <a:cs typeface="Arial" panose="020B0604020202020204" pitchFamily="34" charset="0"/>
          </a:endParaRPr>
        </a:p>
      </dgm:t>
    </dgm:pt>
    <dgm:pt modelId="{699F9073-7DC4-4773-A6DD-BE1BBB760032}" type="parTrans" cxnId="{19BD5B08-7DFF-4CB6-998C-90BF3E1C2E11}">
      <dgm:prSet/>
      <dgm:spPr/>
      <dgm:t>
        <a:bodyPr/>
        <a:lstStyle/>
        <a:p>
          <a:endParaRPr lang="en-GB"/>
        </a:p>
      </dgm:t>
    </dgm:pt>
    <dgm:pt modelId="{20FC6028-91EC-4E24-989D-FD1621B84DCB}" type="sibTrans" cxnId="{19BD5B08-7DFF-4CB6-998C-90BF3E1C2E11}">
      <dgm:prSet/>
      <dgm:spPr/>
      <dgm:t>
        <a:bodyPr/>
        <a:lstStyle/>
        <a:p>
          <a:endParaRPr lang="en-GB"/>
        </a:p>
      </dgm:t>
    </dgm:pt>
    <dgm:pt modelId="{C1FFDA72-B394-48DC-AC17-F5F15B0A0C4B}">
      <dgm:prSet/>
      <dgm:spPr/>
      <dgm:t>
        <a:bodyPr/>
        <a:lstStyle/>
        <a:p>
          <a:r>
            <a:rPr lang="en-GB" dirty="0">
              <a:latin typeface="Arial" panose="020B0604020202020204" pitchFamily="34" charset="0"/>
              <a:cs typeface="Arial" panose="020B0604020202020204" pitchFamily="34" charset="0"/>
            </a:rPr>
            <a:t>Better working environment </a:t>
          </a:r>
        </a:p>
        <a:p>
          <a:r>
            <a:rPr lang="en-GB" dirty="0">
              <a:latin typeface="Arial" panose="020B0604020202020204" pitchFamily="34" charset="0"/>
              <a:cs typeface="Arial" panose="020B0604020202020204" pitchFamily="34" charset="0"/>
            </a:rPr>
            <a:t>&amp;</a:t>
          </a:r>
        </a:p>
        <a:p>
          <a:r>
            <a:rPr lang="en-GB" dirty="0">
              <a:latin typeface="Arial" panose="020B0604020202020204" pitchFamily="34" charset="0"/>
              <a:cs typeface="Arial" panose="020B0604020202020204" pitchFamily="34" charset="0"/>
            </a:rPr>
            <a:t> increase job satisfaction</a:t>
          </a:r>
        </a:p>
      </dgm:t>
    </dgm:pt>
    <dgm:pt modelId="{D67CECEF-6DCF-479E-AA54-DD03BD8BF454}" type="parTrans" cxnId="{DCB3DF98-F32E-4E48-ADB2-CC7A8DF7C123}">
      <dgm:prSet/>
      <dgm:spPr/>
      <dgm:t>
        <a:bodyPr/>
        <a:lstStyle/>
        <a:p>
          <a:endParaRPr lang="en-GB"/>
        </a:p>
      </dgm:t>
    </dgm:pt>
    <dgm:pt modelId="{2A8E477C-CE28-4301-827F-BAB733580BE9}" type="sibTrans" cxnId="{DCB3DF98-F32E-4E48-ADB2-CC7A8DF7C123}">
      <dgm:prSet/>
      <dgm:spPr/>
      <dgm:t>
        <a:bodyPr/>
        <a:lstStyle/>
        <a:p>
          <a:endParaRPr lang="en-GB"/>
        </a:p>
      </dgm:t>
    </dgm:pt>
    <dgm:pt modelId="{B14973D5-0C78-4B8C-85D6-6DD245BC074D}">
      <dgm:prSet/>
      <dgm:spPr/>
      <dgm:t>
        <a:bodyPr/>
        <a:lstStyle/>
        <a:p>
          <a:r>
            <a:rPr lang="en-GB">
              <a:latin typeface="Arial" panose="020B0604020202020204" pitchFamily="34" charset="0"/>
              <a:cs typeface="Arial" panose="020B0604020202020204" pitchFamily="34" charset="0"/>
            </a:rPr>
            <a:t>Empowered and Motivated.</a:t>
          </a:r>
          <a:endParaRPr lang="en-GB" dirty="0">
            <a:latin typeface="Arial" panose="020B0604020202020204" pitchFamily="34" charset="0"/>
            <a:cs typeface="Arial" panose="020B0604020202020204" pitchFamily="34" charset="0"/>
          </a:endParaRPr>
        </a:p>
      </dgm:t>
    </dgm:pt>
    <dgm:pt modelId="{1B96AC63-235C-4CB7-B649-7A3B47850F8F}" type="parTrans" cxnId="{4BB7B34E-DA89-403C-98BF-18C1CC8D0CF5}">
      <dgm:prSet/>
      <dgm:spPr/>
      <dgm:t>
        <a:bodyPr/>
        <a:lstStyle/>
        <a:p>
          <a:endParaRPr lang="en-GB"/>
        </a:p>
      </dgm:t>
    </dgm:pt>
    <dgm:pt modelId="{E69D4BCB-EB42-45B9-B2EA-047726F31DA8}" type="sibTrans" cxnId="{4BB7B34E-DA89-403C-98BF-18C1CC8D0CF5}">
      <dgm:prSet/>
      <dgm:spPr/>
      <dgm:t>
        <a:bodyPr/>
        <a:lstStyle/>
        <a:p>
          <a:endParaRPr lang="en-GB"/>
        </a:p>
      </dgm:t>
    </dgm:pt>
    <dgm:pt modelId="{3A06D9FE-BCC4-47C0-B7C9-BC597F2350DF}">
      <dgm:prSet/>
      <dgm:spPr/>
      <dgm:t>
        <a:bodyPr/>
        <a:lstStyle/>
        <a:p>
          <a:r>
            <a:rPr lang="en-GB" dirty="0">
              <a:latin typeface="Arial" panose="020B0604020202020204" pitchFamily="34" charset="0"/>
              <a:cs typeface="Arial" panose="020B0604020202020204" pitchFamily="34" charset="0"/>
            </a:rPr>
            <a:t>Build trust</a:t>
          </a:r>
        </a:p>
      </dgm:t>
    </dgm:pt>
    <dgm:pt modelId="{5558DE97-9397-4CC4-897E-F217193AAA6B}" type="parTrans" cxnId="{ACD2B9DD-B89F-4801-B37D-F0967159BD95}">
      <dgm:prSet/>
      <dgm:spPr/>
      <dgm:t>
        <a:bodyPr/>
        <a:lstStyle/>
        <a:p>
          <a:endParaRPr lang="en-GB"/>
        </a:p>
      </dgm:t>
    </dgm:pt>
    <dgm:pt modelId="{541CC524-71EA-484A-8B22-4D16300F376C}" type="sibTrans" cxnId="{ACD2B9DD-B89F-4801-B37D-F0967159BD95}">
      <dgm:prSet/>
      <dgm:spPr/>
      <dgm:t>
        <a:bodyPr/>
        <a:lstStyle/>
        <a:p>
          <a:endParaRPr lang="en-GB"/>
        </a:p>
      </dgm:t>
    </dgm:pt>
    <dgm:pt modelId="{5068EFC6-0D0A-4745-8C76-AC5E163D630C}">
      <dgm:prSet/>
      <dgm:spPr/>
      <dgm:t>
        <a:bodyPr/>
        <a:lstStyle/>
        <a:p>
          <a:r>
            <a:rPr lang="en-GB" dirty="0">
              <a:latin typeface="Arial" panose="020B0604020202020204" pitchFamily="34" charset="0"/>
              <a:cs typeface="Arial" panose="020B0604020202020204" pitchFamily="34" charset="0"/>
            </a:rPr>
            <a:t>Enrich patient experience and reduces stress</a:t>
          </a:r>
        </a:p>
      </dgm:t>
    </dgm:pt>
    <dgm:pt modelId="{03002A0C-D259-407A-A596-B7A6F3A90C98}" type="parTrans" cxnId="{D23D08CE-DC7C-48D0-8B01-AAB8958ECE14}">
      <dgm:prSet/>
      <dgm:spPr/>
      <dgm:t>
        <a:bodyPr/>
        <a:lstStyle/>
        <a:p>
          <a:endParaRPr lang="en-GB"/>
        </a:p>
      </dgm:t>
    </dgm:pt>
    <dgm:pt modelId="{BE133672-550B-4933-A819-E42632F203DF}" type="sibTrans" cxnId="{D23D08CE-DC7C-48D0-8B01-AAB8958ECE14}">
      <dgm:prSet/>
      <dgm:spPr/>
      <dgm:t>
        <a:bodyPr/>
        <a:lstStyle/>
        <a:p>
          <a:endParaRPr lang="en-GB"/>
        </a:p>
      </dgm:t>
    </dgm:pt>
    <dgm:pt modelId="{05AFF519-7254-43D4-AEA3-57079D8E158A}">
      <dgm:prSet/>
      <dgm:spPr/>
      <dgm:t>
        <a:bodyPr/>
        <a:lstStyle/>
        <a:p>
          <a:r>
            <a:rPr lang="en-GB" dirty="0">
              <a:latin typeface="Arial" panose="020B0604020202020204" pitchFamily="34" charset="0"/>
              <a:cs typeface="Arial" panose="020B0604020202020204" pitchFamily="34" charset="0"/>
            </a:rPr>
            <a:t>Reduce &amp; misunderstanding complaints.</a:t>
          </a:r>
        </a:p>
      </dgm:t>
    </dgm:pt>
    <dgm:pt modelId="{FEA8ECFF-B2D6-4781-BAD3-F0B9F1DB6B8C}" type="parTrans" cxnId="{7582E221-9EDB-423F-99D4-2194F85B9FDC}">
      <dgm:prSet/>
      <dgm:spPr/>
      <dgm:t>
        <a:bodyPr/>
        <a:lstStyle/>
        <a:p>
          <a:endParaRPr lang="en-GB"/>
        </a:p>
      </dgm:t>
    </dgm:pt>
    <dgm:pt modelId="{9AAF0348-3BAA-4497-BD4B-BE15089597B1}" type="sibTrans" cxnId="{7582E221-9EDB-423F-99D4-2194F85B9FDC}">
      <dgm:prSet/>
      <dgm:spPr/>
      <dgm:t>
        <a:bodyPr/>
        <a:lstStyle/>
        <a:p>
          <a:endParaRPr lang="en-GB"/>
        </a:p>
      </dgm:t>
    </dgm:pt>
    <dgm:pt modelId="{A3D76E3A-4E7C-4CD7-BB3B-B54C1CF1D785}" type="pres">
      <dgm:prSet presAssocID="{867E4064-7CA3-4F99-BF3F-A0444D029358}" presName="Name0" presStyleCnt="0">
        <dgm:presLayoutVars>
          <dgm:chMax val="7"/>
          <dgm:dir/>
          <dgm:resizeHandles val="exact"/>
        </dgm:presLayoutVars>
      </dgm:prSet>
      <dgm:spPr/>
    </dgm:pt>
    <dgm:pt modelId="{E15AE101-9055-4C5E-BBEA-BC352D3301F4}" type="pres">
      <dgm:prSet presAssocID="{867E4064-7CA3-4F99-BF3F-A0444D029358}" presName="ellipse1" presStyleLbl="vennNode1" presStyleIdx="0" presStyleCnt="7">
        <dgm:presLayoutVars>
          <dgm:bulletEnabled val="1"/>
        </dgm:presLayoutVars>
      </dgm:prSet>
      <dgm:spPr/>
    </dgm:pt>
    <dgm:pt modelId="{C394E386-C559-49CA-8C28-1DB70116FB89}" type="pres">
      <dgm:prSet presAssocID="{867E4064-7CA3-4F99-BF3F-A0444D029358}" presName="ellipse2" presStyleLbl="vennNode1" presStyleIdx="1" presStyleCnt="7">
        <dgm:presLayoutVars>
          <dgm:bulletEnabled val="1"/>
        </dgm:presLayoutVars>
      </dgm:prSet>
      <dgm:spPr/>
    </dgm:pt>
    <dgm:pt modelId="{8EFECC66-286A-41C2-BB76-0B04467CF18B}" type="pres">
      <dgm:prSet presAssocID="{867E4064-7CA3-4F99-BF3F-A0444D029358}" presName="ellipse3" presStyleLbl="vennNode1" presStyleIdx="2" presStyleCnt="7">
        <dgm:presLayoutVars>
          <dgm:bulletEnabled val="1"/>
        </dgm:presLayoutVars>
      </dgm:prSet>
      <dgm:spPr/>
    </dgm:pt>
    <dgm:pt modelId="{586A9D4D-ED66-49A1-8586-7BF45F584735}" type="pres">
      <dgm:prSet presAssocID="{867E4064-7CA3-4F99-BF3F-A0444D029358}" presName="ellipse4" presStyleLbl="vennNode1" presStyleIdx="3" presStyleCnt="7">
        <dgm:presLayoutVars>
          <dgm:bulletEnabled val="1"/>
        </dgm:presLayoutVars>
      </dgm:prSet>
      <dgm:spPr/>
    </dgm:pt>
    <dgm:pt modelId="{23443084-88C3-47E3-91B9-F6A896C7A04A}" type="pres">
      <dgm:prSet presAssocID="{867E4064-7CA3-4F99-BF3F-A0444D029358}" presName="ellipse5" presStyleLbl="vennNode1" presStyleIdx="4" presStyleCnt="7">
        <dgm:presLayoutVars>
          <dgm:bulletEnabled val="1"/>
        </dgm:presLayoutVars>
      </dgm:prSet>
      <dgm:spPr/>
    </dgm:pt>
    <dgm:pt modelId="{749071BA-4853-4786-98C8-EAFC7F5831A5}" type="pres">
      <dgm:prSet presAssocID="{867E4064-7CA3-4F99-BF3F-A0444D029358}" presName="ellipse6" presStyleLbl="vennNode1" presStyleIdx="5" presStyleCnt="7">
        <dgm:presLayoutVars>
          <dgm:bulletEnabled val="1"/>
        </dgm:presLayoutVars>
      </dgm:prSet>
      <dgm:spPr/>
    </dgm:pt>
    <dgm:pt modelId="{7354FB5A-FECE-443F-BD6B-5E9BD8719488}" type="pres">
      <dgm:prSet presAssocID="{867E4064-7CA3-4F99-BF3F-A0444D029358}" presName="ellipse7" presStyleLbl="vennNode1" presStyleIdx="6" presStyleCnt="7">
        <dgm:presLayoutVars>
          <dgm:bulletEnabled val="1"/>
        </dgm:presLayoutVars>
      </dgm:prSet>
      <dgm:spPr/>
    </dgm:pt>
  </dgm:ptLst>
  <dgm:cxnLst>
    <dgm:cxn modelId="{19BD5B08-7DFF-4CB6-998C-90BF3E1C2E11}" srcId="{867E4064-7CA3-4F99-BF3F-A0444D029358}" destId="{D78D5AEC-FAEF-41A8-B755-8E5E57B2CD59}" srcOrd="1" destOrd="0" parTransId="{699F9073-7DC4-4773-A6DD-BE1BBB760032}" sibTransId="{20FC6028-91EC-4E24-989D-FD1621B84DCB}"/>
    <dgm:cxn modelId="{E67F4A0A-9F6B-4B32-AEFA-651FCEEE5F87}" type="presOf" srcId="{C1FFDA72-B394-48DC-AC17-F5F15B0A0C4B}" destId="{8EFECC66-286A-41C2-BB76-0B04467CF18B}" srcOrd="0" destOrd="0" presId="urn:microsoft.com/office/officeart/2005/8/layout/rings+Icon"/>
    <dgm:cxn modelId="{89A3CF0D-AD74-41D8-933F-ACB0B999C209}" type="presOf" srcId="{5068EFC6-0D0A-4745-8C76-AC5E163D630C}" destId="{749071BA-4853-4786-98C8-EAFC7F5831A5}" srcOrd="0" destOrd="0" presId="urn:microsoft.com/office/officeart/2005/8/layout/rings+Icon"/>
    <dgm:cxn modelId="{27959D1A-B2A1-421C-95E2-213BF1EE3877}" type="presOf" srcId="{B14973D5-0C78-4B8C-85D6-6DD245BC074D}" destId="{586A9D4D-ED66-49A1-8586-7BF45F584735}" srcOrd="0" destOrd="0" presId="urn:microsoft.com/office/officeart/2005/8/layout/rings+Icon"/>
    <dgm:cxn modelId="{7582E221-9EDB-423F-99D4-2194F85B9FDC}" srcId="{867E4064-7CA3-4F99-BF3F-A0444D029358}" destId="{05AFF519-7254-43D4-AEA3-57079D8E158A}" srcOrd="6" destOrd="0" parTransId="{FEA8ECFF-B2D6-4781-BAD3-F0B9F1DB6B8C}" sibTransId="{9AAF0348-3BAA-4497-BD4B-BE15089597B1}"/>
    <dgm:cxn modelId="{4BB7B34E-DA89-403C-98BF-18C1CC8D0CF5}" srcId="{867E4064-7CA3-4F99-BF3F-A0444D029358}" destId="{B14973D5-0C78-4B8C-85D6-6DD245BC074D}" srcOrd="3" destOrd="0" parTransId="{1B96AC63-235C-4CB7-B649-7A3B47850F8F}" sibTransId="{E69D4BCB-EB42-45B9-B2EA-047726F31DA8}"/>
    <dgm:cxn modelId="{C581FF80-E05E-4BA6-A846-B760707FD2E5}" type="presOf" srcId="{3A06D9FE-BCC4-47C0-B7C9-BC597F2350DF}" destId="{23443084-88C3-47E3-91B9-F6A896C7A04A}" srcOrd="0" destOrd="0" presId="urn:microsoft.com/office/officeart/2005/8/layout/rings+Icon"/>
    <dgm:cxn modelId="{80636188-60EC-4929-BDE0-64DEC175C4EC}" type="presOf" srcId="{D78D5AEC-FAEF-41A8-B755-8E5E57B2CD59}" destId="{C394E386-C559-49CA-8C28-1DB70116FB89}" srcOrd="0" destOrd="0" presId="urn:microsoft.com/office/officeart/2005/8/layout/rings+Icon"/>
    <dgm:cxn modelId="{DCB3DF98-F32E-4E48-ADB2-CC7A8DF7C123}" srcId="{867E4064-7CA3-4F99-BF3F-A0444D029358}" destId="{C1FFDA72-B394-48DC-AC17-F5F15B0A0C4B}" srcOrd="2" destOrd="0" parTransId="{D67CECEF-6DCF-479E-AA54-DD03BD8BF454}" sibTransId="{2A8E477C-CE28-4301-827F-BAB733580BE9}"/>
    <dgm:cxn modelId="{26AB18A0-C740-4525-8333-666F0A75CF79}" type="presOf" srcId="{C45158F4-2292-4FD6-8F64-49304A0C7E6A}" destId="{E15AE101-9055-4C5E-BBEA-BC352D3301F4}" srcOrd="0" destOrd="0" presId="urn:microsoft.com/office/officeart/2005/8/layout/rings+Icon"/>
    <dgm:cxn modelId="{D23D08CE-DC7C-48D0-8B01-AAB8958ECE14}" srcId="{867E4064-7CA3-4F99-BF3F-A0444D029358}" destId="{5068EFC6-0D0A-4745-8C76-AC5E163D630C}" srcOrd="5" destOrd="0" parTransId="{03002A0C-D259-407A-A596-B7A6F3A90C98}" sibTransId="{BE133672-550B-4933-A819-E42632F203DF}"/>
    <dgm:cxn modelId="{ACD2B9DD-B89F-4801-B37D-F0967159BD95}" srcId="{867E4064-7CA3-4F99-BF3F-A0444D029358}" destId="{3A06D9FE-BCC4-47C0-B7C9-BC597F2350DF}" srcOrd="4" destOrd="0" parTransId="{5558DE97-9397-4CC4-897E-F217193AAA6B}" sibTransId="{541CC524-71EA-484A-8B22-4D16300F376C}"/>
    <dgm:cxn modelId="{D23170DE-1936-4178-A652-5561B1D1349C}" srcId="{867E4064-7CA3-4F99-BF3F-A0444D029358}" destId="{C45158F4-2292-4FD6-8F64-49304A0C7E6A}" srcOrd="0" destOrd="0" parTransId="{1DA549AE-E88F-4A5E-8455-DB5F227F9ED1}" sibTransId="{B7445E14-231C-43C0-B8B1-8BE6C5C98685}"/>
    <dgm:cxn modelId="{0305D0EF-ACA9-4B47-ACAA-1E9F24CE71EF}" type="presOf" srcId="{867E4064-7CA3-4F99-BF3F-A0444D029358}" destId="{A3D76E3A-4E7C-4CD7-BB3B-B54C1CF1D785}" srcOrd="0" destOrd="0" presId="urn:microsoft.com/office/officeart/2005/8/layout/rings+Icon"/>
    <dgm:cxn modelId="{8D47CBF7-39AA-426E-9E29-118CA949D59A}" type="presOf" srcId="{05AFF519-7254-43D4-AEA3-57079D8E158A}" destId="{7354FB5A-FECE-443F-BD6B-5E9BD8719488}" srcOrd="0" destOrd="0" presId="urn:microsoft.com/office/officeart/2005/8/layout/rings+Icon"/>
    <dgm:cxn modelId="{21163EB7-7FB5-4FF9-AA56-966A80787311}" type="presParOf" srcId="{A3D76E3A-4E7C-4CD7-BB3B-B54C1CF1D785}" destId="{E15AE101-9055-4C5E-BBEA-BC352D3301F4}" srcOrd="0" destOrd="0" presId="urn:microsoft.com/office/officeart/2005/8/layout/rings+Icon"/>
    <dgm:cxn modelId="{4A71EE1A-8B17-4D30-AA6D-EB780A794589}" type="presParOf" srcId="{A3D76E3A-4E7C-4CD7-BB3B-B54C1CF1D785}" destId="{C394E386-C559-49CA-8C28-1DB70116FB89}" srcOrd="1" destOrd="0" presId="urn:microsoft.com/office/officeart/2005/8/layout/rings+Icon"/>
    <dgm:cxn modelId="{6A529B47-3F03-4E62-9B27-789939AB45AA}" type="presParOf" srcId="{A3D76E3A-4E7C-4CD7-BB3B-B54C1CF1D785}" destId="{8EFECC66-286A-41C2-BB76-0B04467CF18B}" srcOrd="2" destOrd="0" presId="urn:microsoft.com/office/officeart/2005/8/layout/rings+Icon"/>
    <dgm:cxn modelId="{336C4BDE-2BFB-4DCF-B106-553D59A1A583}" type="presParOf" srcId="{A3D76E3A-4E7C-4CD7-BB3B-B54C1CF1D785}" destId="{586A9D4D-ED66-49A1-8586-7BF45F584735}" srcOrd="3" destOrd="0" presId="urn:microsoft.com/office/officeart/2005/8/layout/rings+Icon"/>
    <dgm:cxn modelId="{8FA1D066-FB91-4BAC-9DA1-417F1A2F7D29}" type="presParOf" srcId="{A3D76E3A-4E7C-4CD7-BB3B-B54C1CF1D785}" destId="{23443084-88C3-47E3-91B9-F6A896C7A04A}" srcOrd="4" destOrd="0" presId="urn:microsoft.com/office/officeart/2005/8/layout/rings+Icon"/>
    <dgm:cxn modelId="{A7449E8E-45C8-4201-A069-348F80DB832B}" type="presParOf" srcId="{A3D76E3A-4E7C-4CD7-BB3B-B54C1CF1D785}" destId="{749071BA-4853-4786-98C8-EAFC7F5831A5}" srcOrd="5" destOrd="0" presId="urn:microsoft.com/office/officeart/2005/8/layout/rings+Icon"/>
    <dgm:cxn modelId="{BFD99B33-A676-4043-990A-94F8BAEA2D0F}" type="presParOf" srcId="{A3D76E3A-4E7C-4CD7-BB3B-B54C1CF1D785}" destId="{7354FB5A-FECE-443F-BD6B-5E9BD8719488}" srcOrd="6"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EAB383-F7D0-4549-8E30-703C6827D298}" type="doc">
      <dgm:prSet loTypeId="urn:microsoft.com/office/officeart/2005/8/layout/hierarchy1" loCatId="hierarchy" qsTypeId="urn:microsoft.com/office/officeart/2005/8/quickstyle/simple2" qsCatId="simple" csTypeId="urn:microsoft.com/office/officeart/2005/8/colors/colorful1" csCatId="colorful"/>
      <dgm:spPr/>
      <dgm:t>
        <a:bodyPr/>
        <a:lstStyle/>
        <a:p>
          <a:endParaRPr lang="en-US"/>
        </a:p>
      </dgm:t>
    </dgm:pt>
    <dgm:pt modelId="{4EF7BFB1-92C2-474B-B68C-3D5F8BE14A51}">
      <dgm:prSet/>
      <dgm:spPr/>
      <dgm:t>
        <a:bodyPr/>
        <a:lstStyle/>
        <a:p>
          <a:r>
            <a:rPr lang="en-US" dirty="0"/>
            <a:t>Schramm Model Of Communication</a:t>
          </a:r>
        </a:p>
      </dgm:t>
    </dgm:pt>
    <dgm:pt modelId="{9EF63FF9-0E82-4948-8F9B-C5BBE22ECE54}" type="parTrans" cxnId="{696355E5-797D-42A4-B1B3-0F8342E9A894}">
      <dgm:prSet/>
      <dgm:spPr/>
      <dgm:t>
        <a:bodyPr/>
        <a:lstStyle/>
        <a:p>
          <a:endParaRPr lang="en-US"/>
        </a:p>
      </dgm:t>
    </dgm:pt>
    <dgm:pt modelId="{4DAE5224-9EDC-48B5-A22B-885105436156}" type="sibTrans" cxnId="{696355E5-797D-42A4-B1B3-0F8342E9A894}">
      <dgm:prSet/>
      <dgm:spPr/>
      <dgm:t>
        <a:bodyPr/>
        <a:lstStyle/>
        <a:p>
          <a:endParaRPr lang="en-US"/>
        </a:p>
      </dgm:t>
    </dgm:pt>
    <dgm:pt modelId="{A15440DC-AFAC-42D7-82FB-6AF907E66D9C}">
      <dgm:prSet/>
      <dgm:spPr/>
      <dgm:t>
        <a:bodyPr/>
        <a:lstStyle/>
        <a:p>
          <a:r>
            <a:rPr lang="en-US"/>
            <a:t>Aristotle Model Of Communication</a:t>
          </a:r>
        </a:p>
      </dgm:t>
    </dgm:pt>
    <dgm:pt modelId="{57F6B19B-9BEA-458B-B0B7-72A205C185BB}" type="parTrans" cxnId="{C4E3AC28-D34C-46F1-858E-55C7E4C36CFA}">
      <dgm:prSet/>
      <dgm:spPr/>
      <dgm:t>
        <a:bodyPr/>
        <a:lstStyle/>
        <a:p>
          <a:endParaRPr lang="en-US"/>
        </a:p>
      </dgm:t>
    </dgm:pt>
    <dgm:pt modelId="{0CBB2503-CE39-4887-9F9C-F15F10B188C0}" type="sibTrans" cxnId="{C4E3AC28-D34C-46F1-858E-55C7E4C36CFA}">
      <dgm:prSet/>
      <dgm:spPr/>
      <dgm:t>
        <a:bodyPr/>
        <a:lstStyle/>
        <a:p>
          <a:endParaRPr lang="en-US"/>
        </a:p>
      </dgm:t>
    </dgm:pt>
    <dgm:pt modelId="{C5314687-E338-4B22-8D91-FE7FFB24922E}">
      <dgm:prSet/>
      <dgm:spPr/>
      <dgm:t>
        <a:bodyPr/>
        <a:lstStyle/>
        <a:p>
          <a:r>
            <a:rPr lang="en-US"/>
            <a:t>Shannon Weaver Model Of Communication</a:t>
          </a:r>
        </a:p>
      </dgm:t>
    </dgm:pt>
    <dgm:pt modelId="{60886629-7636-4993-BB83-8B35D54E62AD}" type="parTrans" cxnId="{0531B76D-FBE7-4898-A0A8-2C7A309895D0}">
      <dgm:prSet/>
      <dgm:spPr/>
      <dgm:t>
        <a:bodyPr/>
        <a:lstStyle/>
        <a:p>
          <a:endParaRPr lang="en-US"/>
        </a:p>
      </dgm:t>
    </dgm:pt>
    <dgm:pt modelId="{D5253FC1-7E15-4092-9450-DD4A09E9420F}" type="sibTrans" cxnId="{0531B76D-FBE7-4898-A0A8-2C7A309895D0}">
      <dgm:prSet/>
      <dgm:spPr/>
      <dgm:t>
        <a:bodyPr/>
        <a:lstStyle/>
        <a:p>
          <a:endParaRPr lang="en-US"/>
        </a:p>
      </dgm:t>
    </dgm:pt>
    <dgm:pt modelId="{66D11661-3D0C-4287-A105-2EB82C2D60B0}">
      <dgm:prSet/>
      <dgm:spPr/>
      <dgm:t>
        <a:bodyPr/>
        <a:lstStyle/>
        <a:p>
          <a:r>
            <a:rPr lang="en-US"/>
            <a:t>Berlo’s SMCR Model</a:t>
          </a:r>
        </a:p>
      </dgm:t>
    </dgm:pt>
    <dgm:pt modelId="{C05E3238-DA9A-4145-9F4A-9822EC452F27}" type="parTrans" cxnId="{0702215F-F3A6-4B1D-B8C0-5EF34BBB695F}">
      <dgm:prSet/>
      <dgm:spPr/>
      <dgm:t>
        <a:bodyPr/>
        <a:lstStyle/>
        <a:p>
          <a:endParaRPr lang="en-US"/>
        </a:p>
      </dgm:t>
    </dgm:pt>
    <dgm:pt modelId="{5D71507E-B389-43FB-818D-8413C8647932}" type="sibTrans" cxnId="{0702215F-F3A6-4B1D-B8C0-5EF34BBB695F}">
      <dgm:prSet/>
      <dgm:spPr/>
      <dgm:t>
        <a:bodyPr/>
        <a:lstStyle/>
        <a:p>
          <a:endParaRPr lang="en-US"/>
        </a:p>
      </dgm:t>
    </dgm:pt>
    <dgm:pt modelId="{D512537F-378D-458D-ACAB-B2ABCA4B9AE0}" type="pres">
      <dgm:prSet presAssocID="{B9EAB383-F7D0-4549-8E30-703C6827D298}" presName="hierChild1" presStyleCnt="0">
        <dgm:presLayoutVars>
          <dgm:chPref val="1"/>
          <dgm:dir/>
          <dgm:animOne val="branch"/>
          <dgm:animLvl val="lvl"/>
          <dgm:resizeHandles/>
        </dgm:presLayoutVars>
      </dgm:prSet>
      <dgm:spPr/>
    </dgm:pt>
    <dgm:pt modelId="{95D260EF-ABD1-4173-82CD-4071654FC6AE}" type="pres">
      <dgm:prSet presAssocID="{4EF7BFB1-92C2-474B-B68C-3D5F8BE14A51}" presName="hierRoot1" presStyleCnt="0"/>
      <dgm:spPr/>
    </dgm:pt>
    <dgm:pt modelId="{103AEE1E-C93A-4AD8-8491-9AFA40A7A57F}" type="pres">
      <dgm:prSet presAssocID="{4EF7BFB1-92C2-474B-B68C-3D5F8BE14A51}" presName="composite" presStyleCnt="0"/>
      <dgm:spPr/>
    </dgm:pt>
    <dgm:pt modelId="{6E0FB696-1BBC-4401-8F32-6F4C6FEBB54D}" type="pres">
      <dgm:prSet presAssocID="{4EF7BFB1-92C2-474B-B68C-3D5F8BE14A51}" presName="background" presStyleLbl="node0" presStyleIdx="0" presStyleCnt="4"/>
      <dgm:spPr/>
    </dgm:pt>
    <dgm:pt modelId="{352C5163-CF91-46D7-845F-2324BF4659A8}" type="pres">
      <dgm:prSet presAssocID="{4EF7BFB1-92C2-474B-B68C-3D5F8BE14A51}" presName="text" presStyleLbl="fgAcc0" presStyleIdx="0" presStyleCnt="4">
        <dgm:presLayoutVars>
          <dgm:chPref val="3"/>
        </dgm:presLayoutVars>
      </dgm:prSet>
      <dgm:spPr/>
    </dgm:pt>
    <dgm:pt modelId="{53DC076D-7728-4ABD-9060-ECEC7D750982}" type="pres">
      <dgm:prSet presAssocID="{4EF7BFB1-92C2-474B-B68C-3D5F8BE14A51}" presName="hierChild2" presStyleCnt="0"/>
      <dgm:spPr/>
    </dgm:pt>
    <dgm:pt modelId="{54A0A588-DBF6-41BE-89F3-88158164241A}" type="pres">
      <dgm:prSet presAssocID="{A15440DC-AFAC-42D7-82FB-6AF907E66D9C}" presName="hierRoot1" presStyleCnt="0"/>
      <dgm:spPr/>
    </dgm:pt>
    <dgm:pt modelId="{E3F19105-9CCE-4FA0-BC3A-1AD13E1143E4}" type="pres">
      <dgm:prSet presAssocID="{A15440DC-AFAC-42D7-82FB-6AF907E66D9C}" presName="composite" presStyleCnt="0"/>
      <dgm:spPr/>
    </dgm:pt>
    <dgm:pt modelId="{FCBF8493-C6EE-4ACA-A082-C5CF3625446E}" type="pres">
      <dgm:prSet presAssocID="{A15440DC-AFAC-42D7-82FB-6AF907E66D9C}" presName="background" presStyleLbl="node0" presStyleIdx="1" presStyleCnt="4"/>
      <dgm:spPr/>
    </dgm:pt>
    <dgm:pt modelId="{9D5DDAB1-9E24-4646-8BE7-826A6DA8B714}" type="pres">
      <dgm:prSet presAssocID="{A15440DC-AFAC-42D7-82FB-6AF907E66D9C}" presName="text" presStyleLbl="fgAcc0" presStyleIdx="1" presStyleCnt="4">
        <dgm:presLayoutVars>
          <dgm:chPref val="3"/>
        </dgm:presLayoutVars>
      </dgm:prSet>
      <dgm:spPr/>
    </dgm:pt>
    <dgm:pt modelId="{911ABDC5-731E-468C-A560-64CCE8BF80EC}" type="pres">
      <dgm:prSet presAssocID="{A15440DC-AFAC-42D7-82FB-6AF907E66D9C}" presName="hierChild2" presStyleCnt="0"/>
      <dgm:spPr/>
    </dgm:pt>
    <dgm:pt modelId="{A9782B1A-4CA2-440D-8512-781590118D2C}" type="pres">
      <dgm:prSet presAssocID="{C5314687-E338-4B22-8D91-FE7FFB24922E}" presName="hierRoot1" presStyleCnt="0"/>
      <dgm:spPr/>
    </dgm:pt>
    <dgm:pt modelId="{661CDA59-676F-499A-8136-C681D9ED3063}" type="pres">
      <dgm:prSet presAssocID="{C5314687-E338-4B22-8D91-FE7FFB24922E}" presName="composite" presStyleCnt="0"/>
      <dgm:spPr/>
    </dgm:pt>
    <dgm:pt modelId="{D2A3CE10-5881-4362-AC3E-C2F601721AD5}" type="pres">
      <dgm:prSet presAssocID="{C5314687-E338-4B22-8D91-FE7FFB24922E}" presName="background" presStyleLbl="node0" presStyleIdx="2" presStyleCnt="4"/>
      <dgm:spPr/>
    </dgm:pt>
    <dgm:pt modelId="{B2C8FC31-34AC-4F00-82A0-BB33BCE0328B}" type="pres">
      <dgm:prSet presAssocID="{C5314687-E338-4B22-8D91-FE7FFB24922E}" presName="text" presStyleLbl="fgAcc0" presStyleIdx="2" presStyleCnt="4">
        <dgm:presLayoutVars>
          <dgm:chPref val="3"/>
        </dgm:presLayoutVars>
      </dgm:prSet>
      <dgm:spPr/>
    </dgm:pt>
    <dgm:pt modelId="{B31A2668-593E-4D53-89E9-7C117A72C897}" type="pres">
      <dgm:prSet presAssocID="{C5314687-E338-4B22-8D91-FE7FFB24922E}" presName="hierChild2" presStyleCnt="0"/>
      <dgm:spPr/>
    </dgm:pt>
    <dgm:pt modelId="{21E370F0-D61B-4D61-9D41-90D63C1982A3}" type="pres">
      <dgm:prSet presAssocID="{66D11661-3D0C-4287-A105-2EB82C2D60B0}" presName="hierRoot1" presStyleCnt="0"/>
      <dgm:spPr/>
    </dgm:pt>
    <dgm:pt modelId="{CA5FC908-92FC-4D81-BA56-02876990F9B1}" type="pres">
      <dgm:prSet presAssocID="{66D11661-3D0C-4287-A105-2EB82C2D60B0}" presName="composite" presStyleCnt="0"/>
      <dgm:spPr/>
    </dgm:pt>
    <dgm:pt modelId="{91FED8B9-8482-43FC-80F7-C2D500F88820}" type="pres">
      <dgm:prSet presAssocID="{66D11661-3D0C-4287-A105-2EB82C2D60B0}" presName="background" presStyleLbl="node0" presStyleIdx="3" presStyleCnt="4"/>
      <dgm:spPr/>
    </dgm:pt>
    <dgm:pt modelId="{8BF2CF5D-666B-48B1-81B2-D810840F4527}" type="pres">
      <dgm:prSet presAssocID="{66D11661-3D0C-4287-A105-2EB82C2D60B0}" presName="text" presStyleLbl="fgAcc0" presStyleIdx="3" presStyleCnt="4">
        <dgm:presLayoutVars>
          <dgm:chPref val="3"/>
        </dgm:presLayoutVars>
      </dgm:prSet>
      <dgm:spPr/>
    </dgm:pt>
    <dgm:pt modelId="{634157A7-AA8D-4948-9785-CB3FFDFB8D54}" type="pres">
      <dgm:prSet presAssocID="{66D11661-3D0C-4287-A105-2EB82C2D60B0}" presName="hierChild2" presStyleCnt="0"/>
      <dgm:spPr/>
    </dgm:pt>
  </dgm:ptLst>
  <dgm:cxnLst>
    <dgm:cxn modelId="{579E6B05-8AE0-475F-B2C6-D3EAC9012EC7}" type="presOf" srcId="{A15440DC-AFAC-42D7-82FB-6AF907E66D9C}" destId="{9D5DDAB1-9E24-4646-8BE7-826A6DA8B714}" srcOrd="0" destOrd="0" presId="urn:microsoft.com/office/officeart/2005/8/layout/hierarchy1"/>
    <dgm:cxn modelId="{C4E3AC28-D34C-46F1-858E-55C7E4C36CFA}" srcId="{B9EAB383-F7D0-4549-8E30-703C6827D298}" destId="{A15440DC-AFAC-42D7-82FB-6AF907E66D9C}" srcOrd="1" destOrd="0" parTransId="{57F6B19B-9BEA-458B-B0B7-72A205C185BB}" sibTransId="{0CBB2503-CE39-4887-9F9C-F15F10B188C0}"/>
    <dgm:cxn modelId="{0BC2EF28-68A8-4F01-AD7E-62CBAA270A4B}" type="presOf" srcId="{4EF7BFB1-92C2-474B-B68C-3D5F8BE14A51}" destId="{352C5163-CF91-46D7-845F-2324BF4659A8}" srcOrd="0" destOrd="0" presId="urn:microsoft.com/office/officeart/2005/8/layout/hierarchy1"/>
    <dgm:cxn modelId="{2AF38A5D-C80A-4CEE-9E21-2F5539A55487}" type="presOf" srcId="{B9EAB383-F7D0-4549-8E30-703C6827D298}" destId="{D512537F-378D-458D-ACAB-B2ABCA4B9AE0}" srcOrd="0" destOrd="0" presId="urn:microsoft.com/office/officeart/2005/8/layout/hierarchy1"/>
    <dgm:cxn modelId="{0702215F-F3A6-4B1D-B8C0-5EF34BBB695F}" srcId="{B9EAB383-F7D0-4549-8E30-703C6827D298}" destId="{66D11661-3D0C-4287-A105-2EB82C2D60B0}" srcOrd="3" destOrd="0" parTransId="{C05E3238-DA9A-4145-9F4A-9822EC452F27}" sibTransId="{5D71507E-B389-43FB-818D-8413C8647932}"/>
    <dgm:cxn modelId="{0531B76D-FBE7-4898-A0A8-2C7A309895D0}" srcId="{B9EAB383-F7D0-4549-8E30-703C6827D298}" destId="{C5314687-E338-4B22-8D91-FE7FFB24922E}" srcOrd="2" destOrd="0" parTransId="{60886629-7636-4993-BB83-8B35D54E62AD}" sibTransId="{D5253FC1-7E15-4092-9450-DD4A09E9420F}"/>
    <dgm:cxn modelId="{6B97DACA-A992-4F10-9650-4960B3EF9F13}" type="presOf" srcId="{66D11661-3D0C-4287-A105-2EB82C2D60B0}" destId="{8BF2CF5D-666B-48B1-81B2-D810840F4527}" srcOrd="0" destOrd="0" presId="urn:microsoft.com/office/officeart/2005/8/layout/hierarchy1"/>
    <dgm:cxn modelId="{696355E5-797D-42A4-B1B3-0F8342E9A894}" srcId="{B9EAB383-F7D0-4549-8E30-703C6827D298}" destId="{4EF7BFB1-92C2-474B-B68C-3D5F8BE14A51}" srcOrd="0" destOrd="0" parTransId="{9EF63FF9-0E82-4948-8F9B-C5BBE22ECE54}" sibTransId="{4DAE5224-9EDC-48B5-A22B-885105436156}"/>
    <dgm:cxn modelId="{2FBDF3E6-CBBF-4410-8197-50CB4174DB30}" type="presOf" srcId="{C5314687-E338-4B22-8D91-FE7FFB24922E}" destId="{B2C8FC31-34AC-4F00-82A0-BB33BCE0328B}" srcOrd="0" destOrd="0" presId="urn:microsoft.com/office/officeart/2005/8/layout/hierarchy1"/>
    <dgm:cxn modelId="{5567BA7A-4A54-488E-83E4-966008912691}" type="presParOf" srcId="{D512537F-378D-458D-ACAB-B2ABCA4B9AE0}" destId="{95D260EF-ABD1-4173-82CD-4071654FC6AE}" srcOrd="0" destOrd="0" presId="urn:microsoft.com/office/officeart/2005/8/layout/hierarchy1"/>
    <dgm:cxn modelId="{06939717-6458-42EF-A8F1-6FC400959722}" type="presParOf" srcId="{95D260EF-ABD1-4173-82CD-4071654FC6AE}" destId="{103AEE1E-C93A-4AD8-8491-9AFA40A7A57F}" srcOrd="0" destOrd="0" presId="urn:microsoft.com/office/officeart/2005/8/layout/hierarchy1"/>
    <dgm:cxn modelId="{FCCA14AE-B1BA-4498-A6E2-31175B935D20}" type="presParOf" srcId="{103AEE1E-C93A-4AD8-8491-9AFA40A7A57F}" destId="{6E0FB696-1BBC-4401-8F32-6F4C6FEBB54D}" srcOrd="0" destOrd="0" presId="urn:microsoft.com/office/officeart/2005/8/layout/hierarchy1"/>
    <dgm:cxn modelId="{C9B9AD24-3684-44E6-9724-EFD625FBC501}" type="presParOf" srcId="{103AEE1E-C93A-4AD8-8491-9AFA40A7A57F}" destId="{352C5163-CF91-46D7-845F-2324BF4659A8}" srcOrd="1" destOrd="0" presId="urn:microsoft.com/office/officeart/2005/8/layout/hierarchy1"/>
    <dgm:cxn modelId="{6556ABEB-4EF2-4BD5-B652-8F4902D7FC77}" type="presParOf" srcId="{95D260EF-ABD1-4173-82CD-4071654FC6AE}" destId="{53DC076D-7728-4ABD-9060-ECEC7D750982}" srcOrd="1" destOrd="0" presId="urn:microsoft.com/office/officeart/2005/8/layout/hierarchy1"/>
    <dgm:cxn modelId="{B063A686-7479-4B2C-8FB9-90B8114C8821}" type="presParOf" srcId="{D512537F-378D-458D-ACAB-B2ABCA4B9AE0}" destId="{54A0A588-DBF6-41BE-89F3-88158164241A}" srcOrd="1" destOrd="0" presId="urn:microsoft.com/office/officeart/2005/8/layout/hierarchy1"/>
    <dgm:cxn modelId="{E49D4555-FD57-487C-A2AB-8C1CDCE35CDE}" type="presParOf" srcId="{54A0A588-DBF6-41BE-89F3-88158164241A}" destId="{E3F19105-9CCE-4FA0-BC3A-1AD13E1143E4}" srcOrd="0" destOrd="0" presId="urn:microsoft.com/office/officeart/2005/8/layout/hierarchy1"/>
    <dgm:cxn modelId="{2C5C22A7-CD0B-4F44-B9EC-7A12BB4B0A97}" type="presParOf" srcId="{E3F19105-9CCE-4FA0-BC3A-1AD13E1143E4}" destId="{FCBF8493-C6EE-4ACA-A082-C5CF3625446E}" srcOrd="0" destOrd="0" presId="urn:microsoft.com/office/officeart/2005/8/layout/hierarchy1"/>
    <dgm:cxn modelId="{50341CA3-2172-4021-9A99-56A5983672D7}" type="presParOf" srcId="{E3F19105-9CCE-4FA0-BC3A-1AD13E1143E4}" destId="{9D5DDAB1-9E24-4646-8BE7-826A6DA8B714}" srcOrd="1" destOrd="0" presId="urn:microsoft.com/office/officeart/2005/8/layout/hierarchy1"/>
    <dgm:cxn modelId="{526F45E6-188D-4EF9-9258-F7BAE835744C}" type="presParOf" srcId="{54A0A588-DBF6-41BE-89F3-88158164241A}" destId="{911ABDC5-731E-468C-A560-64CCE8BF80EC}" srcOrd="1" destOrd="0" presId="urn:microsoft.com/office/officeart/2005/8/layout/hierarchy1"/>
    <dgm:cxn modelId="{D17A17F3-72F6-4DAD-9BE2-5741DC7FC85C}" type="presParOf" srcId="{D512537F-378D-458D-ACAB-B2ABCA4B9AE0}" destId="{A9782B1A-4CA2-440D-8512-781590118D2C}" srcOrd="2" destOrd="0" presId="urn:microsoft.com/office/officeart/2005/8/layout/hierarchy1"/>
    <dgm:cxn modelId="{BAEE4BF7-1029-4425-AD7E-CC2A9609BC63}" type="presParOf" srcId="{A9782B1A-4CA2-440D-8512-781590118D2C}" destId="{661CDA59-676F-499A-8136-C681D9ED3063}" srcOrd="0" destOrd="0" presId="urn:microsoft.com/office/officeart/2005/8/layout/hierarchy1"/>
    <dgm:cxn modelId="{5E4F15C0-4D0C-4DD8-8878-116FF51EC07B}" type="presParOf" srcId="{661CDA59-676F-499A-8136-C681D9ED3063}" destId="{D2A3CE10-5881-4362-AC3E-C2F601721AD5}" srcOrd="0" destOrd="0" presId="urn:microsoft.com/office/officeart/2005/8/layout/hierarchy1"/>
    <dgm:cxn modelId="{B45B8ACF-C249-4A45-AB56-8584969FC165}" type="presParOf" srcId="{661CDA59-676F-499A-8136-C681D9ED3063}" destId="{B2C8FC31-34AC-4F00-82A0-BB33BCE0328B}" srcOrd="1" destOrd="0" presId="urn:microsoft.com/office/officeart/2005/8/layout/hierarchy1"/>
    <dgm:cxn modelId="{8FEC2BA4-DADD-4C19-BA67-944F20736DFD}" type="presParOf" srcId="{A9782B1A-4CA2-440D-8512-781590118D2C}" destId="{B31A2668-593E-4D53-89E9-7C117A72C897}" srcOrd="1" destOrd="0" presId="urn:microsoft.com/office/officeart/2005/8/layout/hierarchy1"/>
    <dgm:cxn modelId="{DA2CAE48-43B4-483D-A21A-5AF34ED3DF28}" type="presParOf" srcId="{D512537F-378D-458D-ACAB-B2ABCA4B9AE0}" destId="{21E370F0-D61B-4D61-9D41-90D63C1982A3}" srcOrd="3" destOrd="0" presId="urn:microsoft.com/office/officeart/2005/8/layout/hierarchy1"/>
    <dgm:cxn modelId="{014E6FEF-202C-4E77-BF57-CF4DB990C6BB}" type="presParOf" srcId="{21E370F0-D61B-4D61-9D41-90D63C1982A3}" destId="{CA5FC908-92FC-4D81-BA56-02876990F9B1}" srcOrd="0" destOrd="0" presId="urn:microsoft.com/office/officeart/2005/8/layout/hierarchy1"/>
    <dgm:cxn modelId="{5417C772-3684-403E-88AD-43D313FCD977}" type="presParOf" srcId="{CA5FC908-92FC-4D81-BA56-02876990F9B1}" destId="{91FED8B9-8482-43FC-80F7-C2D500F88820}" srcOrd="0" destOrd="0" presId="urn:microsoft.com/office/officeart/2005/8/layout/hierarchy1"/>
    <dgm:cxn modelId="{69CBFCE0-F1F5-49B6-B625-EACE4608AB75}" type="presParOf" srcId="{CA5FC908-92FC-4D81-BA56-02876990F9B1}" destId="{8BF2CF5D-666B-48B1-81B2-D810840F4527}" srcOrd="1" destOrd="0" presId="urn:microsoft.com/office/officeart/2005/8/layout/hierarchy1"/>
    <dgm:cxn modelId="{5C48D02F-69DB-4B79-8813-87730802103D}" type="presParOf" srcId="{21E370F0-D61B-4D61-9D41-90D63C1982A3}" destId="{634157A7-AA8D-4948-9785-CB3FFDFB8D5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9C7A1-C792-40C7-876A-581BF27F8D54}">
      <dsp:nvSpPr>
        <dsp:cNvPr id="0" name=""/>
        <dsp:cNvSpPr/>
      </dsp:nvSpPr>
      <dsp:spPr>
        <a:xfrm>
          <a:off x="3038" y="205346"/>
          <a:ext cx="2795987" cy="576000"/>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kern="1200" dirty="0"/>
            <a:t>Verbal</a:t>
          </a:r>
        </a:p>
      </dsp:txBody>
      <dsp:txXfrm>
        <a:off x="3038" y="205346"/>
        <a:ext cx="2795987" cy="576000"/>
      </dsp:txXfrm>
    </dsp:sp>
    <dsp:sp modelId="{51BB7E87-6826-425E-A81F-D7E6E9EC8903}">
      <dsp:nvSpPr>
        <dsp:cNvPr id="0" name=""/>
        <dsp:cNvSpPr/>
      </dsp:nvSpPr>
      <dsp:spPr>
        <a:xfrm>
          <a:off x="9757" y="781346"/>
          <a:ext cx="2782549" cy="2694420"/>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150000"/>
            </a:lnSpc>
            <a:spcBef>
              <a:spcPct val="0"/>
            </a:spcBef>
            <a:spcAft>
              <a:spcPct val="150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Think before you speak</a:t>
          </a:r>
          <a:endParaRPr lang="en-GB" sz="2000" kern="1200" dirty="0"/>
        </a:p>
        <a:p>
          <a:pPr marL="228600" lvl="1" indent="-228600" algn="l" defTabSz="889000">
            <a:lnSpc>
              <a:spcPct val="150000"/>
            </a:lnSpc>
            <a:spcBef>
              <a:spcPct val="0"/>
            </a:spcBef>
            <a:spcAft>
              <a:spcPct val="15000"/>
            </a:spcAft>
            <a:buChar char="•"/>
          </a:pPr>
          <a:r>
            <a:rPr lang="en-GB" sz="2000" kern="1200" dirty="0">
              <a:latin typeface="Arial" panose="020B0604020202020204" pitchFamily="34" charset="0"/>
              <a:cs typeface="Arial" panose="020B0604020202020204" pitchFamily="34" charset="0"/>
            </a:rPr>
            <a:t>Clearly and Slowly</a:t>
          </a:r>
        </a:p>
        <a:p>
          <a:pPr marL="228600" lvl="1" indent="-228600" algn="l" defTabSz="889000">
            <a:lnSpc>
              <a:spcPct val="150000"/>
            </a:lnSpc>
            <a:spcBef>
              <a:spcPct val="0"/>
            </a:spcBef>
            <a:spcAft>
              <a:spcPct val="15000"/>
            </a:spcAft>
            <a:buChar char="•"/>
          </a:pPr>
          <a:r>
            <a:rPr lang="en-GB" sz="2000" kern="1200" dirty="0">
              <a:latin typeface="Arial" panose="020B0604020202020204" pitchFamily="34" charset="0"/>
              <a:cs typeface="Arial" panose="020B0604020202020204" pitchFamily="34" charset="0"/>
            </a:rPr>
            <a:t>Listen</a:t>
          </a:r>
        </a:p>
      </dsp:txBody>
      <dsp:txXfrm>
        <a:off x="9757" y="781346"/>
        <a:ext cx="2782549" cy="2694420"/>
      </dsp:txXfrm>
    </dsp:sp>
    <dsp:sp modelId="{E8E275B5-1EE0-4564-95CD-CB1B88AF58C1}">
      <dsp:nvSpPr>
        <dsp:cNvPr id="0" name=""/>
        <dsp:cNvSpPr/>
      </dsp:nvSpPr>
      <dsp:spPr>
        <a:xfrm>
          <a:off x="3083851" y="205346"/>
          <a:ext cx="2942991" cy="576000"/>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kern="1200" dirty="0"/>
            <a:t>Non-Verbal</a:t>
          </a:r>
        </a:p>
      </dsp:txBody>
      <dsp:txXfrm>
        <a:off x="3083851" y="205346"/>
        <a:ext cx="2942991" cy="576000"/>
      </dsp:txXfrm>
    </dsp:sp>
    <dsp:sp modelId="{35E8C573-F5FA-4D99-9404-DE40457CB1CB}">
      <dsp:nvSpPr>
        <dsp:cNvPr id="0" name=""/>
        <dsp:cNvSpPr/>
      </dsp:nvSpPr>
      <dsp:spPr>
        <a:xfrm>
          <a:off x="3082777" y="781346"/>
          <a:ext cx="2945139" cy="2694420"/>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200000"/>
            </a:lnSpc>
            <a:spcBef>
              <a:spcPct val="0"/>
            </a:spcBef>
            <a:spcAft>
              <a:spcPct val="150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Body Language</a:t>
          </a:r>
          <a:endParaRPr lang="en-GB" sz="2000" kern="1200" dirty="0"/>
        </a:p>
        <a:p>
          <a:pPr marL="228600" lvl="1" indent="-228600" algn="l" defTabSz="889000">
            <a:lnSpc>
              <a:spcPct val="200000"/>
            </a:lnSpc>
            <a:spcBef>
              <a:spcPct val="0"/>
            </a:spcBef>
            <a:spcAft>
              <a:spcPct val="15000"/>
            </a:spcAft>
            <a:buChar char="•"/>
          </a:pPr>
          <a:r>
            <a:rPr lang="en-GB" sz="2000" kern="1200" dirty="0">
              <a:latin typeface="Arial" panose="020B0604020202020204" pitchFamily="34" charset="0"/>
              <a:cs typeface="Arial" panose="020B0604020202020204" pitchFamily="34" charset="0"/>
            </a:rPr>
            <a:t>Surroundings</a:t>
          </a:r>
        </a:p>
        <a:p>
          <a:pPr marL="228600" lvl="1" indent="-228600" algn="l" defTabSz="889000">
            <a:lnSpc>
              <a:spcPct val="200000"/>
            </a:lnSpc>
            <a:spcBef>
              <a:spcPct val="0"/>
            </a:spcBef>
            <a:spcAft>
              <a:spcPct val="15000"/>
            </a:spcAft>
            <a:buChar char="•"/>
          </a:pPr>
          <a:r>
            <a:rPr lang="en-GB" sz="2000" kern="1200" dirty="0">
              <a:latin typeface="Arial" panose="020B0604020202020204" pitchFamily="34" charset="0"/>
              <a:cs typeface="Arial" panose="020B0604020202020204" pitchFamily="34" charset="0"/>
            </a:rPr>
            <a:t>Proximity</a:t>
          </a:r>
        </a:p>
      </dsp:txBody>
      <dsp:txXfrm>
        <a:off x="3082777" y="781346"/>
        <a:ext cx="2945139" cy="2694420"/>
      </dsp:txXfrm>
    </dsp:sp>
    <dsp:sp modelId="{398448F9-118F-4CBC-BAF6-9520808F476A}">
      <dsp:nvSpPr>
        <dsp:cNvPr id="0" name=""/>
        <dsp:cNvSpPr/>
      </dsp:nvSpPr>
      <dsp:spPr>
        <a:xfrm>
          <a:off x="6321823" y="205346"/>
          <a:ext cx="3120295" cy="576000"/>
        </a:xfrm>
        <a:prstGeom prst="rect">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kern="1200" dirty="0"/>
            <a:t>Other form</a:t>
          </a:r>
        </a:p>
      </dsp:txBody>
      <dsp:txXfrm>
        <a:off x="6321823" y="205346"/>
        <a:ext cx="3120295" cy="576000"/>
      </dsp:txXfrm>
    </dsp:sp>
    <dsp:sp modelId="{CEC9BB54-3570-4826-8420-D8E00ADDB15D}">
      <dsp:nvSpPr>
        <dsp:cNvPr id="0" name=""/>
        <dsp:cNvSpPr/>
      </dsp:nvSpPr>
      <dsp:spPr>
        <a:xfrm>
          <a:off x="6311668" y="781346"/>
          <a:ext cx="3140603" cy="2694420"/>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200000"/>
            </a:lnSpc>
            <a:spcBef>
              <a:spcPct val="0"/>
            </a:spcBef>
            <a:spcAft>
              <a:spcPct val="150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Technical Aids</a:t>
          </a:r>
          <a:endParaRPr lang="en-GB" sz="2000" kern="1200" dirty="0"/>
        </a:p>
        <a:p>
          <a:pPr marL="228600" lvl="1" indent="-228600" algn="l" defTabSz="889000">
            <a:lnSpc>
              <a:spcPct val="200000"/>
            </a:lnSpc>
            <a:spcBef>
              <a:spcPct val="0"/>
            </a:spcBef>
            <a:spcAft>
              <a:spcPct val="15000"/>
            </a:spcAft>
            <a:buChar char="•"/>
          </a:pPr>
          <a:r>
            <a:rPr lang="en-GB" sz="2000" kern="1200" dirty="0">
              <a:latin typeface="Arial" panose="020B0604020202020204" pitchFamily="34" charset="0"/>
              <a:cs typeface="Arial" panose="020B0604020202020204" pitchFamily="34" charset="0"/>
            </a:rPr>
            <a:t>Language</a:t>
          </a:r>
        </a:p>
        <a:p>
          <a:pPr marL="228600" lvl="1" indent="-228600" algn="l" defTabSz="889000">
            <a:lnSpc>
              <a:spcPct val="200000"/>
            </a:lnSpc>
            <a:spcBef>
              <a:spcPct val="0"/>
            </a:spcBef>
            <a:spcAft>
              <a:spcPct val="15000"/>
            </a:spcAft>
            <a:buChar char="•"/>
          </a:pPr>
          <a:r>
            <a:rPr lang="en-GB" sz="2000" kern="1200" dirty="0">
              <a:latin typeface="Arial" panose="020B0604020202020204" pitchFamily="34" charset="0"/>
              <a:cs typeface="Arial" panose="020B0604020202020204" pitchFamily="34" charset="0"/>
            </a:rPr>
            <a:t>Medium</a:t>
          </a:r>
        </a:p>
      </dsp:txBody>
      <dsp:txXfrm>
        <a:off x="6311668" y="781346"/>
        <a:ext cx="3140603" cy="26944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5AE101-9055-4C5E-BBEA-BC352D3301F4}">
      <dsp:nvSpPr>
        <dsp:cNvPr id="0" name=""/>
        <dsp:cNvSpPr/>
      </dsp:nvSpPr>
      <dsp:spPr>
        <a:xfrm>
          <a:off x="0" y="699965"/>
          <a:ext cx="2395694" cy="2395734"/>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kern="1200" dirty="0">
              <a:latin typeface="Arial" panose="020B0604020202020204" pitchFamily="34" charset="0"/>
              <a:cs typeface="Arial" panose="020B0604020202020204" pitchFamily="34" charset="0"/>
            </a:rPr>
            <a:t>Feel valued, cared for and at ease. </a:t>
          </a:r>
          <a:endParaRPr lang="en-GB" sz="1500" kern="1200" dirty="0"/>
        </a:p>
      </dsp:txBody>
      <dsp:txXfrm>
        <a:off x="350841" y="1050812"/>
        <a:ext cx="1694012" cy="1694040"/>
      </dsp:txXfrm>
    </dsp:sp>
    <dsp:sp modelId="{C394E386-C559-49CA-8C28-1DB70116FB89}">
      <dsp:nvSpPr>
        <dsp:cNvPr id="0" name=""/>
        <dsp:cNvSpPr/>
      </dsp:nvSpPr>
      <dsp:spPr>
        <a:xfrm>
          <a:off x="1226634" y="2462770"/>
          <a:ext cx="2395694" cy="2395734"/>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Improves care services </a:t>
          </a:r>
          <a:endParaRPr lang="en-GB" sz="1500" kern="1200" dirty="0">
            <a:latin typeface="Arial" panose="020B0604020202020204" pitchFamily="34" charset="0"/>
            <a:cs typeface="Arial" panose="020B0604020202020204" pitchFamily="34" charset="0"/>
          </a:endParaRPr>
        </a:p>
      </dsp:txBody>
      <dsp:txXfrm>
        <a:off x="1577475" y="2813617"/>
        <a:ext cx="1694012" cy="1694040"/>
      </dsp:txXfrm>
    </dsp:sp>
    <dsp:sp modelId="{8EFECC66-286A-41C2-BB76-0B04467CF18B}">
      <dsp:nvSpPr>
        <dsp:cNvPr id="0" name=""/>
        <dsp:cNvSpPr/>
      </dsp:nvSpPr>
      <dsp:spPr>
        <a:xfrm>
          <a:off x="2454244" y="699965"/>
          <a:ext cx="2395694" cy="2395734"/>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Better working environment </a:t>
          </a:r>
        </a:p>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&amp;</a:t>
          </a:r>
        </a:p>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 increase job satisfaction</a:t>
          </a:r>
        </a:p>
      </dsp:txBody>
      <dsp:txXfrm>
        <a:off x="2805085" y="1050812"/>
        <a:ext cx="1694012" cy="1694040"/>
      </dsp:txXfrm>
    </dsp:sp>
    <dsp:sp modelId="{586A9D4D-ED66-49A1-8586-7BF45F584735}">
      <dsp:nvSpPr>
        <dsp:cNvPr id="0" name=""/>
        <dsp:cNvSpPr/>
      </dsp:nvSpPr>
      <dsp:spPr>
        <a:xfrm>
          <a:off x="3680879" y="2462770"/>
          <a:ext cx="2395694" cy="2395734"/>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Empowered and Motivated.</a:t>
          </a:r>
          <a:endParaRPr lang="en-GB" sz="1500" kern="1200" dirty="0">
            <a:latin typeface="Arial" panose="020B0604020202020204" pitchFamily="34" charset="0"/>
            <a:cs typeface="Arial" panose="020B0604020202020204" pitchFamily="34" charset="0"/>
          </a:endParaRPr>
        </a:p>
      </dsp:txBody>
      <dsp:txXfrm>
        <a:off x="4031720" y="2813617"/>
        <a:ext cx="1694012" cy="1694040"/>
      </dsp:txXfrm>
    </dsp:sp>
    <dsp:sp modelId="{23443084-88C3-47E3-91B9-F6A896C7A04A}">
      <dsp:nvSpPr>
        <dsp:cNvPr id="0" name=""/>
        <dsp:cNvSpPr/>
      </dsp:nvSpPr>
      <dsp:spPr>
        <a:xfrm>
          <a:off x="4908489" y="699965"/>
          <a:ext cx="2395694" cy="2395734"/>
        </a:xfrm>
        <a:prstGeom prst="ellipse">
          <a:avLst/>
        </a:prstGeom>
        <a:solidFill>
          <a:schemeClr val="accent6">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Build trust</a:t>
          </a:r>
        </a:p>
      </dsp:txBody>
      <dsp:txXfrm>
        <a:off x="5259330" y="1050812"/>
        <a:ext cx="1694012" cy="1694040"/>
      </dsp:txXfrm>
    </dsp:sp>
    <dsp:sp modelId="{749071BA-4853-4786-98C8-EAFC7F5831A5}">
      <dsp:nvSpPr>
        <dsp:cNvPr id="0" name=""/>
        <dsp:cNvSpPr/>
      </dsp:nvSpPr>
      <dsp:spPr>
        <a:xfrm>
          <a:off x="6135123" y="2462770"/>
          <a:ext cx="2395694" cy="2395734"/>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Enrich patient experience and reduces stress</a:t>
          </a:r>
        </a:p>
      </dsp:txBody>
      <dsp:txXfrm>
        <a:off x="6485964" y="2813617"/>
        <a:ext cx="1694012" cy="1694040"/>
      </dsp:txXfrm>
    </dsp:sp>
    <dsp:sp modelId="{7354FB5A-FECE-443F-BD6B-5E9BD8719488}">
      <dsp:nvSpPr>
        <dsp:cNvPr id="0" name=""/>
        <dsp:cNvSpPr/>
      </dsp:nvSpPr>
      <dsp:spPr>
        <a:xfrm>
          <a:off x="7362733" y="699965"/>
          <a:ext cx="2395694" cy="2395734"/>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Reduce &amp; misunderstanding complaints.</a:t>
          </a:r>
        </a:p>
      </dsp:txBody>
      <dsp:txXfrm>
        <a:off x="7713574" y="1050812"/>
        <a:ext cx="1694012" cy="1694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B696-1BBC-4401-8F32-6F4C6FEBB54D}">
      <dsp:nvSpPr>
        <dsp:cNvPr id="0" name=""/>
        <dsp:cNvSpPr/>
      </dsp:nvSpPr>
      <dsp:spPr>
        <a:xfrm>
          <a:off x="2678" y="556672"/>
          <a:ext cx="1912739" cy="1214589"/>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52C5163-CF91-46D7-845F-2324BF4659A8}">
      <dsp:nvSpPr>
        <dsp:cNvPr id="0" name=""/>
        <dsp:cNvSpPr/>
      </dsp:nvSpPr>
      <dsp:spPr>
        <a:xfrm>
          <a:off x="215205" y="758572"/>
          <a:ext cx="1912739" cy="121458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Schramm Model Of Communication</a:t>
          </a:r>
        </a:p>
      </dsp:txBody>
      <dsp:txXfrm>
        <a:off x="250779" y="794146"/>
        <a:ext cx="1841591" cy="1143441"/>
      </dsp:txXfrm>
    </dsp:sp>
    <dsp:sp modelId="{FCBF8493-C6EE-4ACA-A082-C5CF3625446E}">
      <dsp:nvSpPr>
        <dsp:cNvPr id="0" name=""/>
        <dsp:cNvSpPr/>
      </dsp:nvSpPr>
      <dsp:spPr>
        <a:xfrm>
          <a:off x="2340471" y="556672"/>
          <a:ext cx="1912739" cy="1214589"/>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9D5DDAB1-9E24-4646-8BE7-826A6DA8B714}">
      <dsp:nvSpPr>
        <dsp:cNvPr id="0" name=""/>
        <dsp:cNvSpPr/>
      </dsp:nvSpPr>
      <dsp:spPr>
        <a:xfrm>
          <a:off x="2552997" y="758572"/>
          <a:ext cx="1912739" cy="121458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Aristotle Model Of Communication</a:t>
          </a:r>
        </a:p>
      </dsp:txBody>
      <dsp:txXfrm>
        <a:off x="2588571" y="794146"/>
        <a:ext cx="1841591" cy="1143441"/>
      </dsp:txXfrm>
    </dsp:sp>
    <dsp:sp modelId="{D2A3CE10-5881-4362-AC3E-C2F601721AD5}">
      <dsp:nvSpPr>
        <dsp:cNvPr id="0" name=""/>
        <dsp:cNvSpPr/>
      </dsp:nvSpPr>
      <dsp:spPr>
        <a:xfrm>
          <a:off x="4678263" y="556672"/>
          <a:ext cx="1912739" cy="1214589"/>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2C8FC31-34AC-4F00-82A0-BB33BCE0328B}">
      <dsp:nvSpPr>
        <dsp:cNvPr id="0" name=""/>
        <dsp:cNvSpPr/>
      </dsp:nvSpPr>
      <dsp:spPr>
        <a:xfrm>
          <a:off x="4890789" y="758572"/>
          <a:ext cx="1912739" cy="121458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Shannon Weaver Model Of Communication</a:t>
          </a:r>
        </a:p>
      </dsp:txBody>
      <dsp:txXfrm>
        <a:off x="4926363" y="794146"/>
        <a:ext cx="1841591" cy="1143441"/>
      </dsp:txXfrm>
    </dsp:sp>
    <dsp:sp modelId="{91FED8B9-8482-43FC-80F7-C2D500F88820}">
      <dsp:nvSpPr>
        <dsp:cNvPr id="0" name=""/>
        <dsp:cNvSpPr/>
      </dsp:nvSpPr>
      <dsp:spPr>
        <a:xfrm>
          <a:off x="7016055" y="556672"/>
          <a:ext cx="1912739" cy="1214589"/>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8BF2CF5D-666B-48B1-81B2-D810840F4527}">
      <dsp:nvSpPr>
        <dsp:cNvPr id="0" name=""/>
        <dsp:cNvSpPr/>
      </dsp:nvSpPr>
      <dsp:spPr>
        <a:xfrm>
          <a:off x="7228582" y="758572"/>
          <a:ext cx="1912739" cy="121458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Berlo’s SMCR Model</a:t>
          </a:r>
        </a:p>
      </dsp:txBody>
      <dsp:txXfrm>
        <a:off x="7264156" y="794146"/>
        <a:ext cx="1841591" cy="1143441"/>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08C8D9-CB42-4A31-8FAC-B672FFDDEAF1}" type="datetimeFigureOut">
              <a:rPr lang="en-GB" smtClean="0"/>
              <a:t>29/07/2022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82DE9D-2B92-4069-A417-814A6D94878D}" type="slidenum">
              <a:rPr lang="en-GB" smtClean="0"/>
              <a:t>‹#›</a:t>
            </a:fld>
            <a:endParaRPr lang="en-GB"/>
          </a:p>
        </p:txBody>
      </p:sp>
    </p:spTree>
    <p:extLst>
      <p:ext uri="{BB962C8B-B14F-4D97-AF65-F5344CB8AC3E}">
        <p14:creationId xmlns:p14="http://schemas.microsoft.com/office/powerpoint/2010/main" val="26068525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2</a:t>
            </a:fld>
            <a:endParaRPr lang="en-GB"/>
          </a:p>
        </p:txBody>
      </p:sp>
    </p:spTree>
    <p:extLst>
      <p:ext uri="{BB962C8B-B14F-4D97-AF65-F5344CB8AC3E}">
        <p14:creationId xmlns:p14="http://schemas.microsoft.com/office/powerpoint/2010/main" val="39847640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9D9D9C"/>
                </a:solidFill>
                <a:effectLst/>
                <a:latin typeface="Open Sans" panose="020B0606030504020204" pitchFamily="34" charset="0"/>
              </a:rPr>
              <a:t>There are 3 parts to effective communication, according to a report by </a:t>
            </a:r>
            <a:r>
              <a:rPr lang="en-GB" sz="1200" b="0" i="0" dirty="0" err="1">
                <a:solidFill>
                  <a:srgbClr val="9D9D9C"/>
                </a:solidFill>
                <a:effectLst/>
                <a:latin typeface="Open Sans" panose="020B0606030504020204" pitchFamily="34" charset="0"/>
              </a:rPr>
              <a:t>Skillsforce</a:t>
            </a:r>
            <a:r>
              <a:rPr lang="en-GB" sz="1200" b="0" i="0" dirty="0">
                <a:solidFill>
                  <a:srgbClr val="9D9D9C"/>
                </a:solidFill>
                <a:effectLst/>
                <a:latin typeface="Open Sans" panose="020B0606030504020204" pitchFamily="34" charset="0"/>
              </a:rPr>
              <a:t> care on developing your workforce in Care.</a:t>
            </a:r>
          </a:p>
          <a:p>
            <a:r>
              <a:rPr lang="en-GB" sz="1200" b="0" i="0" dirty="0">
                <a:solidFill>
                  <a:srgbClr val="9D9D9C"/>
                </a:solidFill>
                <a:effectLst/>
                <a:latin typeface="Open Sans" panose="020B0606030504020204" pitchFamily="34" charset="0"/>
              </a:rPr>
              <a:t>1. Verbal, 2. Non-Verbal and 3. Other forms.</a:t>
            </a:r>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3</a:t>
            </a:fld>
            <a:endParaRPr lang="en-GB"/>
          </a:p>
        </p:txBody>
      </p:sp>
    </p:spTree>
    <p:extLst>
      <p:ext uri="{BB962C8B-B14F-4D97-AF65-F5344CB8AC3E}">
        <p14:creationId xmlns:p14="http://schemas.microsoft.com/office/powerpoint/2010/main" val="891363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9D9D9C"/>
                </a:solidFill>
                <a:effectLst/>
                <a:latin typeface="Open Sans" panose="020B0606030504020204" pitchFamily="34" charset="0"/>
              </a:rPr>
              <a:t>There are 3 parts to effective communication, according to a report by </a:t>
            </a:r>
            <a:r>
              <a:rPr lang="en-GB" sz="1200" b="0" i="0" dirty="0" err="1">
                <a:solidFill>
                  <a:srgbClr val="9D9D9C"/>
                </a:solidFill>
                <a:effectLst/>
                <a:latin typeface="Open Sans" panose="020B0606030504020204" pitchFamily="34" charset="0"/>
              </a:rPr>
              <a:t>Skillsforce</a:t>
            </a:r>
            <a:r>
              <a:rPr lang="en-GB" sz="1200" b="0" i="0" dirty="0">
                <a:solidFill>
                  <a:srgbClr val="9D9D9C"/>
                </a:solidFill>
                <a:effectLst/>
                <a:latin typeface="Open Sans" panose="020B0606030504020204" pitchFamily="34" charset="0"/>
              </a:rPr>
              <a:t> care on developing your workforce in Care.</a:t>
            </a:r>
          </a:p>
          <a:p>
            <a:r>
              <a:rPr lang="en-GB" sz="1200" b="0" i="0" dirty="0">
                <a:solidFill>
                  <a:srgbClr val="9D9D9C"/>
                </a:solidFill>
                <a:effectLst/>
                <a:latin typeface="Open Sans" panose="020B0606030504020204" pitchFamily="34" charset="0"/>
              </a:rPr>
              <a:t>1. Verbal, 2. Non-Verbal and 3. Other forms.</a:t>
            </a:r>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4</a:t>
            </a:fld>
            <a:endParaRPr lang="en-GB"/>
          </a:p>
        </p:txBody>
      </p:sp>
    </p:spTree>
    <p:extLst>
      <p:ext uri="{BB962C8B-B14F-4D97-AF65-F5344CB8AC3E}">
        <p14:creationId xmlns:p14="http://schemas.microsoft.com/office/powerpoint/2010/main" val="3890430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Regular meetings were held with people living in the home giving people the opportunity to share their views. We saw several changes had been made following these meetings. For example, the menu had recently been changed to include specific meals. </a:t>
            </a:r>
          </a:p>
          <a:p>
            <a:pPr marL="171450" indent="-171450">
              <a:buFontTx/>
              <a:buChar char="-"/>
            </a:pPr>
            <a:r>
              <a:rPr lang="en-GB" dirty="0"/>
              <a:t>The registered manager conducted regular team meetings where the views of the staff were sought. This meant staff were able to discuss their roles and had a forum to discuss particular subjects should they so wish. </a:t>
            </a:r>
          </a:p>
          <a:p>
            <a:pPr marL="171450" indent="-171450">
              <a:buFontTx/>
              <a:buChar char="-"/>
            </a:pPr>
            <a:r>
              <a:rPr lang="en-GB" dirty="0"/>
              <a:t>People and their relatives told us they felt listened to</a:t>
            </a:r>
          </a:p>
          <a:p>
            <a:pPr marL="171450" indent="-171450">
              <a:buFontTx/>
              <a:buChar char="-"/>
            </a:pPr>
            <a:r>
              <a:rPr lang="en-GB" dirty="0"/>
              <a:t>Managers and staff being clear about their roles, and understanding quality performance, risks and regulatory requirements</a:t>
            </a:r>
          </a:p>
          <a:p>
            <a:pPr marL="171450" indent="-171450">
              <a:buFontTx/>
              <a:buChar char="-"/>
            </a:pPr>
            <a:r>
              <a:rPr lang="en-GB" dirty="0"/>
              <a:t>Staff were aware of their responsibilities to seek consent when caring for people</a:t>
            </a:r>
          </a:p>
          <a:p>
            <a:pPr marL="171450" indent="-171450">
              <a:buFontTx/>
              <a:buChar char="-"/>
            </a:pPr>
            <a:r>
              <a:rPr lang="en-GB" dirty="0"/>
              <a:t>The care home had facilitated a video call with the GP, registered manager, a person living in the home and their relative to discuss treatment options. </a:t>
            </a:r>
          </a:p>
        </p:txBody>
      </p:sp>
      <p:sp>
        <p:nvSpPr>
          <p:cNvPr id="4" name="Slide Number Placeholder 3"/>
          <p:cNvSpPr>
            <a:spLocks noGrp="1"/>
          </p:cNvSpPr>
          <p:nvPr>
            <p:ph type="sldNum" sz="quarter" idx="5"/>
          </p:nvPr>
        </p:nvSpPr>
        <p:spPr/>
        <p:txBody>
          <a:bodyPr/>
          <a:lstStyle/>
          <a:p>
            <a:fld id="{4782DE9D-2B92-4069-A417-814A6D94878D}" type="slidenum">
              <a:rPr lang="en-GB" smtClean="0"/>
              <a:t>5</a:t>
            </a:fld>
            <a:endParaRPr lang="en-GB"/>
          </a:p>
        </p:txBody>
      </p:sp>
    </p:spTree>
    <p:extLst>
      <p:ext uri="{BB962C8B-B14F-4D97-AF65-F5344CB8AC3E}">
        <p14:creationId xmlns:p14="http://schemas.microsoft.com/office/powerpoint/2010/main" val="2452643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7</a:t>
            </a:fld>
            <a:endParaRPr lang="en-GB"/>
          </a:p>
        </p:txBody>
      </p:sp>
    </p:spTree>
    <p:extLst>
      <p:ext uri="{BB962C8B-B14F-4D97-AF65-F5344CB8AC3E}">
        <p14:creationId xmlns:p14="http://schemas.microsoft.com/office/powerpoint/2010/main" val="34282632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10</a:t>
            </a:fld>
            <a:endParaRPr lang="en-GB"/>
          </a:p>
        </p:txBody>
      </p:sp>
    </p:spTree>
    <p:extLst>
      <p:ext uri="{BB962C8B-B14F-4D97-AF65-F5344CB8AC3E}">
        <p14:creationId xmlns:p14="http://schemas.microsoft.com/office/powerpoint/2010/main" val="3637162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11</a:t>
            </a:fld>
            <a:endParaRPr lang="en-GB"/>
          </a:p>
        </p:txBody>
      </p:sp>
    </p:spTree>
    <p:extLst>
      <p:ext uri="{BB962C8B-B14F-4D97-AF65-F5344CB8AC3E}">
        <p14:creationId xmlns:p14="http://schemas.microsoft.com/office/powerpoint/2010/main" val="4290000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13</a:t>
            </a:fld>
            <a:endParaRPr lang="en-GB"/>
          </a:p>
        </p:txBody>
      </p:sp>
    </p:spTree>
    <p:extLst>
      <p:ext uri="{BB962C8B-B14F-4D97-AF65-F5344CB8AC3E}">
        <p14:creationId xmlns:p14="http://schemas.microsoft.com/office/powerpoint/2010/main" val="2250018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7A35C1-F977-4332-B825-1E71DEEA0547}" type="datetimeFigureOut">
              <a:rPr lang="en-GB" smtClean="0"/>
              <a:t>29/07/2022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42868196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7A35C1-F977-4332-B825-1E71DEEA0547}" type="datetimeFigureOut">
              <a:rPr lang="en-GB" smtClean="0"/>
              <a:t>29/07/2022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2161472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29/07/2022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30735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7A35C1-F977-4332-B825-1E71DEEA0547}" type="datetimeFigureOut">
              <a:rPr lang="en-GB" smtClean="0"/>
              <a:t>29/07/2022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3127428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7A35C1-F977-4332-B825-1E71DEEA0547}" type="datetimeFigureOut">
              <a:rPr lang="en-GB" smtClean="0"/>
              <a:t>29/07/2022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1284079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D7A35C1-F977-4332-B825-1E71DEEA0547}" type="datetimeFigureOut">
              <a:rPr lang="en-GB" smtClean="0"/>
              <a:t>29/07/2022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576430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A35C1-F977-4332-B825-1E71DEEA0547}" type="datetimeFigureOut">
              <a:rPr lang="en-GB" smtClean="0"/>
              <a:t>29/07/2022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3782767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7A35C1-F977-4332-B825-1E71DEEA0547}" type="datetimeFigureOut">
              <a:rPr lang="en-GB" smtClean="0"/>
              <a:t>29/07/2022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1748264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26301E-E0D9-460B-AAD2-E99DADFC61BC}" type="slidenum">
              <a:rPr lang="en-GB" smtClean="0"/>
              <a:t>‹#›</a:t>
            </a:fld>
            <a:endParaRPr lang="en-GB"/>
          </a:p>
        </p:txBody>
      </p:sp>
      <p:sp>
        <p:nvSpPr>
          <p:cNvPr id="5" name="Date Placeholder 4"/>
          <p:cNvSpPr>
            <a:spLocks noGrp="1"/>
          </p:cNvSpPr>
          <p:nvPr>
            <p:ph type="dt" sz="half" idx="10"/>
          </p:nvPr>
        </p:nvSpPr>
        <p:spPr/>
        <p:txBody>
          <a:bodyPr/>
          <a:lstStyle/>
          <a:p>
            <a:fld id="{DD7A35C1-F977-4332-B825-1E71DEEA0547}" type="datetimeFigureOut">
              <a:rPr lang="en-GB" smtClean="0"/>
              <a:t>29/07/2022</a:t>
            </a:fld>
            <a:endParaRPr lang="en-GB"/>
          </a:p>
        </p:txBody>
      </p:sp>
    </p:spTree>
    <p:extLst>
      <p:ext uri="{BB962C8B-B14F-4D97-AF65-F5344CB8AC3E}">
        <p14:creationId xmlns:p14="http://schemas.microsoft.com/office/powerpoint/2010/main" val="2734369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29/07/2022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1900950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29/07/2022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464665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29/07/2022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27996223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29/07/2022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78483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29/07/2022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25320350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7A35C1-F977-4332-B825-1E71DEEA0547}" type="datetimeFigureOut">
              <a:rPr lang="en-GB" smtClean="0"/>
              <a:t>29/07/2022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32328799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7A35C1-F977-4332-B825-1E71DEEA0547}" type="datetimeFigureOut">
              <a:rPr lang="en-GB" smtClean="0"/>
              <a:t>29/07/2022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4027510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D7A35C1-F977-4332-B825-1E71DEEA0547}" type="datetimeFigureOut">
              <a:rPr lang="en-GB" smtClean="0"/>
              <a:t>29/07/2022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D26301E-E0D9-460B-AAD2-E99DADFC61BC}" type="slidenum">
              <a:rPr lang="en-GB" smtClean="0"/>
              <a:t>‹#›</a:t>
            </a:fld>
            <a:endParaRPr lang="en-GB"/>
          </a:p>
        </p:txBody>
      </p:sp>
    </p:spTree>
    <p:extLst>
      <p:ext uri="{BB962C8B-B14F-4D97-AF65-F5344CB8AC3E}">
        <p14:creationId xmlns:p14="http://schemas.microsoft.com/office/powerpoint/2010/main" val="1853225129"/>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7.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hyperlink" Target="https://www.skillsforcare.org.uk/resources/documents/Developing-your-workforce/Care-topics/Core-Skills/Communication-skills-in-social-care.pdf" TargetMode="External" /><Relationship Id="rId2" Type="http://schemas.openxmlformats.org/officeDocument/2006/relationships/hyperlink" Target="https://learn.g2.com/types-of-communication#written-communication" TargetMode="External" /><Relationship Id="rId1" Type="http://schemas.openxmlformats.org/officeDocument/2006/relationships/slideLayout" Target="../slideLayouts/slideLayout2.xml" /><Relationship Id="rId4" Type="http://schemas.openxmlformats.org/officeDocument/2006/relationships/hyperlink" Target="https://api.cqc.org.uk/public/v1/reports/19e94830-2fdf-40c2-b4ce-3fdf803d899e?20220707120000" TargetMode="Externa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96BE2-5B8C-1CB9-C467-B911357E0949}"/>
              </a:ext>
            </a:extLst>
          </p:cNvPr>
          <p:cNvSpPr>
            <a:spLocks noGrp="1"/>
          </p:cNvSpPr>
          <p:nvPr>
            <p:ph type="ctrTitle"/>
          </p:nvPr>
        </p:nvSpPr>
        <p:spPr>
          <a:xfrm>
            <a:off x="1043930" y="504483"/>
            <a:ext cx="8524276" cy="1646302"/>
          </a:xfrm>
        </p:spPr>
        <p:txBody>
          <a:bodyPr/>
          <a:lstStyle/>
          <a:p>
            <a:pPr algn="l"/>
            <a:r>
              <a:rPr lang="en-GB" dirty="0">
                <a:latin typeface="Arial" panose="020B0604020202020204" pitchFamily="34" charset="0"/>
                <a:cs typeface="Arial" panose="020B0604020202020204" pitchFamily="34" charset="0"/>
              </a:rPr>
              <a:t>Task 1 Group Presentation</a:t>
            </a:r>
          </a:p>
        </p:txBody>
      </p:sp>
      <p:sp>
        <p:nvSpPr>
          <p:cNvPr id="4" name="Subtitle 2">
            <a:extLst>
              <a:ext uri="{FF2B5EF4-FFF2-40B4-BE49-F238E27FC236}">
                <a16:creationId xmlns:a16="http://schemas.microsoft.com/office/drawing/2014/main" id="{B8E1EAFE-FAB5-92AB-DAA0-4ADF2DD1F24F}"/>
              </a:ext>
            </a:extLst>
          </p:cNvPr>
          <p:cNvSpPr>
            <a:spLocks noGrp="1"/>
          </p:cNvSpPr>
          <p:nvPr>
            <p:ph type="subTitle" idx="1"/>
          </p:nvPr>
        </p:nvSpPr>
        <p:spPr>
          <a:xfrm>
            <a:off x="1144870" y="2430320"/>
            <a:ext cx="8836870" cy="2705759"/>
          </a:xfrm>
        </p:spPr>
        <p:txBody>
          <a:bodyPr>
            <a:noAutofit/>
          </a:bodyPr>
          <a:lstStyle/>
          <a:p>
            <a:pPr algn="l"/>
            <a:r>
              <a:rPr lang="en-GB" dirty="0">
                <a:solidFill>
                  <a:schemeClr val="tx1"/>
                </a:solidFill>
                <a:latin typeface="Arial" panose="020B0604020202020204" pitchFamily="34" charset="0"/>
                <a:cs typeface="Arial" panose="020B0604020202020204" pitchFamily="34" charset="0"/>
              </a:rPr>
              <a:t>Student Names and Numbers: </a:t>
            </a:r>
          </a:p>
          <a:p>
            <a:pPr algn="l"/>
            <a:r>
              <a:rPr lang="en-GB" dirty="0">
                <a:solidFill>
                  <a:schemeClr val="tx1"/>
                </a:solidFill>
                <a:latin typeface="Arial" panose="020B0604020202020204" pitchFamily="34" charset="0"/>
                <a:cs typeface="Arial" panose="020B0604020202020204" pitchFamily="34" charset="0"/>
              </a:rPr>
              <a:t>	Hasina Ibrahim Sheikh (2122535)</a:t>
            </a:r>
          </a:p>
          <a:p>
            <a:pPr algn="l"/>
            <a:r>
              <a:rPr lang="en-GB" dirty="0">
                <a:solidFill>
                  <a:schemeClr val="tx1"/>
                </a:solidFill>
                <a:latin typeface="Arial" panose="020B0604020202020204" pitchFamily="34" charset="0"/>
                <a:cs typeface="Arial" panose="020B0604020202020204" pitchFamily="34" charset="0"/>
              </a:rPr>
              <a:t>	Mina Khorshid (2122088)</a:t>
            </a:r>
          </a:p>
          <a:p>
            <a:pPr algn="l"/>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Sadeka</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Gani</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Dhali</a:t>
            </a:r>
            <a:r>
              <a:rPr lang="en-GB" dirty="0">
                <a:solidFill>
                  <a:schemeClr val="tx1"/>
                </a:solidFill>
                <a:latin typeface="Arial" panose="020B0604020202020204" pitchFamily="34" charset="0"/>
                <a:cs typeface="Arial" panose="020B0604020202020204" pitchFamily="34" charset="0"/>
              </a:rPr>
              <a:t> (2122280)</a:t>
            </a:r>
          </a:p>
          <a:p>
            <a:pPr algn="l"/>
            <a:endParaRPr lang="en-GB" dirty="0">
              <a:solidFill>
                <a:schemeClr val="tx1"/>
              </a:solidFill>
              <a:latin typeface="Arial" panose="020B0604020202020204" pitchFamily="34" charset="0"/>
              <a:cs typeface="Arial" panose="020B0604020202020204" pitchFamily="34" charset="0"/>
            </a:endParaRPr>
          </a:p>
          <a:p>
            <a:pPr algn="l"/>
            <a:r>
              <a:rPr lang="en-GB" dirty="0">
                <a:solidFill>
                  <a:schemeClr val="tx1"/>
                </a:solidFill>
                <a:latin typeface="Arial" panose="020B0604020202020204" pitchFamily="34" charset="0"/>
                <a:cs typeface="Arial" panose="020B0604020202020204" pitchFamily="34" charset="0"/>
              </a:rPr>
              <a:t>BMSW4002_BIRM- Effective Team Working and Communication</a:t>
            </a:r>
          </a:p>
          <a:p>
            <a:pPr algn="l"/>
            <a:r>
              <a:rPr lang="en-GB" dirty="0">
                <a:solidFill>
                  <a:schemeClr val="tx1"/>
                </a:solidFill>
                <a:latin typeface="Arial" panose="020B0604020202020204" pitchFamily="34" charset="0"/>
                <a:cs typeface="Arial" panose="020B0604020202020204" pitchFamily="34" charset="0"/>
              </a:rPr>
              <a:t>Lecturers Name: Joanne Davies</a:t>
            </a:r>
          </a:p>
          <a:p>
            <a:endParaRPr lang="en-GB" sz="2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8133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DA6EA-9268-8AD6-00F7-07C0451EDB59}"/>
              </a:ext>
            </a:extLst>
          </p:cNvPr>
          <p:cNvSpPr>
            <a:spLocks noGrp="1"/>
          </p:cNvSpPr>
          <p:nvPr>
            <p:ph type="title"/>
          </p:nvPr>
        </p:nvSpPr>
        <p:spPr>
          <a:xfrm>
            <a:off x="382471" y="443881"/>
            <a:ext cx="8596668" cy="1320800"/>
          </a:xfrm>
        </p:spPr>
        <p:txBody>
          <a:bodyPr/>
          <a:lstStyle/>
          <a:p>
            <a:r>
              <a:rPr lang="en-GB" dirty="0">
                <a:latin typeface="Arial" panose="020B0604020202020204" pitchFamily="34" charset="0"/>
                <a:cs typeface="Arial" panose="020B0604020202020204" pitchFamily="34" charset="0"/>
              </a:rPr>
              <a:t>Purpose</a:t>
            </a:r>
          </a:p>
        </p:txBody>
      </p:sp>
      <p:sp>
        <p:nvSpPr>
          <p:cNvPr id="3" name="Content Placeholder 2">
            <a:extLst>
              <a:ext uri="{FF2B5EF4-FFF2-40B4-BE49-F238E27FC236}">
                <a16:creationId xmlns:a16="http://schemas.microsoft.com/office/drawing/2014/main" id="{890CA7C3-A9E6-C2F2-7987-DFC35CDAF778}"/>
              </a:ext>
            </a:extLst>
          </p:cNvPr>
          <p:cNvSpPr>
            <a:spLocks noGrp="1"/>
          </p:cNvSpPr>
          <p:nvPr>
            <p:ph idx="1"/>
          </p:nvPr>
        </p:nvSpPr>
        <p:spPr>
          <a:xfrm>
            <a:off x="382471" y="1104281"/>
            <a:ext cx="8596668" cy="950746"/>
          </a:xfrm>
        </p:spPr>
        <p:txBody>
          <a:bodyPr>
            <a:noAutofit/>
          </a:bodyPr>
          <a:lstStyle/>
          <a:p>
            <a:pPr marL="0" indent="0">
              <a:buNone/>
            </a:pPr>
            <a:r>
              <a:rPr lang="en-GB" sz="2000" dirty="0">
                <a:latin typeface="Arial" panose="020B0604020202020204" pitchFamily="34" charset="0"/>
                <a:cs typeface="Arial" panose="020B0604020202020204" pitchFamily="34" charset="0"/>
              </a:rPr>
              <a:t>Presentation to critically analyse the communication methods, strategies and communication barriers between Bramley Court Care Home and its residence. </a:t>
            </a:r>
          </a:p>
        </p:txBody>
      </p:sp>
      <p:sp>
        <p:nvSpPr>
          <p:cNvPr id="4" name="Title 1">
            <a:extLst>
              <a:ext uri="{FF2B5EF4-FFF2-40B4-BE49-F238E27FC236}">
                <a16:creationId xmlns:a16="http://schemas.microsoft.com/office/drawing/2014/main" id="{427921E3-A986-5426-691A-2CD55117B887}"/>
              </a:ext>
            </a:extLst>
          </p:cNvPr>
          <p:cNvSpPr txBox="1">
            <a:spLocks/>
          </p:cNvSpPr>
          <p:nvPr/>
        </p:nvSpPr>
        <p:spPr>
          <a:xfrm>
            <a:off x="382471" y="2055027"/>
            <a:ext cx="10200036" cy="1320800"/>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150000"/>
              </a:lnSpc>
            </a:pPr>
            <a:r>
              <a:rPr lang="en-GB" dirty="0">
                <a:latin typeface="Arial" panose="020B0604020202020204" pitchFamily="34" charset="0"/>
                <a:cs typeface="Arial" panose="020B0604020202020204" pitchFamily="34" charset="0"/>
              </a:rPr>
              <a:t>Bramley Court Care Home</a:t>
            </a:r>
            <a:br>
              <a:rPr lang="en-GB" dirty="0">
                <a:latin typeface="Arial" panose="020B0604020202020204" pitchFamily="34" charset="0"/>
                <a:cs typeface="Arial" panose="020B0604020202020204" pitchFamily="34" charset="0"/>
              </a:rPr>
            </a:br>
            <a:r>
              <a:rPr lang="en-GB" sz="2000" dirty="0">
                <a:solidFill>
                  <a:schemeClr val="tx1">
                    <a:lumMod val="75000"/>
                    <a:lumOff val="25000"/>
                  </a:schemeClr>
                </a:solidFill>
                <a:latin typeface="Arial" panose="020B0604020202020204" pitchFamily="34" charset="0"/>
                <a:ea typeface="+mn-ea"/>
                <a:cs typeface="Arial" panose="020B0604020202020204" pitchFamily="34" charset="0"/>
              </a:rPr>
              <a:t>Provided and run by: Bramley Court Care Homes Limited</a:t>
            </a:r>
          </a:p>
          <a:p>
            <a:pPr marL="171450" indent="-171450">
              <a:lnSpc>
                <a:spcPct val="150000"/>
              </a:lnSpc>
              <a:buFont typeface="Arial" panose="020B0604020202020204" pitchFamily="34" charset="0"/>
              <a:buChar char="•"/>
            </a:pPr>
            <a:r>
              <a:rPr lang="en-GB" sz="2000" b="0" i="0" dirty="0">
                <a:solidFill>
                  <a:srgbClr val="212529"/>
                </a:solidFill>
                <a:effectLst/>
                <a:latin typeface="Arial" panose="020B0604020202020204" pitchFamily="34" charset="0"/>
                <a:cs typeface="Arial" panose="020B0604020202020204" pitchFamily="34" charset="0"/>
              </a:rPr>
              <a:t>Privately owned</a:t>
            </a:r>
          </a:p>
          <a:p>
            <a:pPr marL="171450" indent="-171450">
              <a:lnSpc>
                <a:spcPct val="150000"/>
              </a:lnSpc>
              <a:buFont typeface="Arial" panose="020B0604020202020204" pitchFamily="34" charset="0"/>
              <a:buChar char="•"/>
            </a:pPr>
            <a:r>
              <a:rPr lang="en-GB" sz="2000" dirty="0">
                <a:solidFill>
                  <a:srgbClr val="212529"/>
                </a:solidFill>
                <a:latin typeface="Arial" panose="020B0604020202020204" pitchFamily="34" charset="0"/>
                <a:cs typeface="Arial" panose="020B0604020202020204" pitchFamily="34" charset="0"/>
              </a:rPr>
              <a:t>Care home with nursing</a:t>
            </a:r>
          </a:p>
          <a:p>
            <a:pPr marL="171450" indent="-171450">
              <a:lnSpc>
                <a:spcPct val="150000"/>
              </a:lnSpc>
              <a:buFont typeface="Arial" panose="020B0604020202020204" pitchFamily="34" charset="0"/>
              <a:buChar char="•"/>
            </a:pPr>
            <a:r>
              <a:rPr lang="en-GB" sz="2000" dirty="0">
                <a:solidFill>
                  <a:srgbClr val="212529"/>
                </a:solidFill>
                <a:latin typeface="Arial" panose="020B0604020202020204" pitchFamily="34" charset="0"/>
                <a:cs typeface="Arial" panose="020B0604020202020204" pitchFamily="34" charset="0"/>
              </a:rPr>
              <a:t>Quality Care Quality Commission inspection ratings: Good</a:t>
            </a:r>
          </a:p>
          <a:p>
            <a:pPr marL="171450" indent="-171450">
              <a:lnSpc>
                <a:spcPct val="150000"/>
              </a:lnSpc>
              <a:buFont typeface="Arial" panose="020B0604020202020204" pitchFamily="34" charset="0"/>
              <a:buChar char="•"/>
            </a:pPr>
            <a:r>
              <a:rPr lang="en-GB" sz="2000" dirty="0">
                <a:solidFill>
                  <a:srgbClr val="212529"/>
                </a:solidFill>
                <a:latin typeface="Arial" panose="020B0604020202020204" pitchFamily="34" charset="0"/>
                <a:cs typeface="Arial" panose="020B0604020202020204" pitchFamily="34" charset="0"/>
              </a:rPr>
              <a:t>Conditions cared for: Older people generally / People with sensory impairments / People with dementia</a:t>
            </a:r>
          </a:p>
          <a:p>
            <a:pPr marL="171450" indent="-171450">
              <a:lnSpc>
                <a:spcPct val="150000"/>
              </a:lnSpc>
              <a:buFont typeface="Arial" panose="020B0604020202020204" pitchFamily="34" charset="0"/>
              <a:buChar char="•"/>
            </a:pPr>
            <a:r>
              <a:rPr lang="en-GB" sz="2000" dirty="0">
                <a:solidFill>
                  <a:srgbClr val="212529"/>
                </a:solidFill>
                <a:latin typeface="Arial" panose="020B0604020202020204" pitchFamily="34" charset="0"/>
                <a:cs typeface="Arial" panose="020B0604020202020204" pitchFamily="34" charset="0"/>
              </a:rPr>
              <a:t>Accommodate 76 residents</a:t>
            </a:r>
          </a:p>
        </p:txBody>
      </p:sp>
    </p:spTree>
    <p:extLst>
      <p:ext uri="{BB962C8B-B14F-4D97-AF65-F5344CB8AC3E}">
        <p14:creationId xmlns:p14="http://schemas.microsoft.com/office/powerpoint/2010/main" val="1372204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3C69E-BE40-D3AF-4EFE-D679C5AFB77F}"/>
              </a:ext>
            </a:extLst>
          </p:cNvPr>
          <p:cNvSpPr>
            <a:spLocks noGrp="1"/>
          </p:cNvSpPr>
          <p:nvPr>
            <p:ph type="title"/>
          </p:nvPr>
        </p:nvSpPr>
        <p:spPr>
          <a:xfrm>
            <a:off x="869164" y="676982"/>
            <a:ext cx="8596668" cy="717737"/>
          </a:xfrm>
        </p:spPr>
        <p:txBody>
          <a:bodyPr/>
          <a:lstStyle/>
          <a:p>
            <a:pPr algn="ctr"/>
            <a:r>
              <a:rPr lang="en-GB" b="1" dirty="0">
                <a:latin typeface="Arial" panose="020B0604020202020204" pitchFamily="34" charset="0"/>
                <a:cs typeface="Arial" panose="020B0604020202020204" pitchFamily="34" charset="0"/>
              </a:rPr>
              <a:t>Types of Effective Communication</a:t>
            </a:r>
          </a:p>
        </p:txBody>
      </p:sp>
      <p:graphicFrame>
        <p:nvGraphicFramePr>
          <p:cNvPr id="8" name="Diagram 7">
            <a:extLst>
              <a:ext uri="{FF2B5EF4-FFF2-40B4-BE49-F238E27FC236}">
                <a16:creationId xmlns:a16="http://schemas.microsoft.com/office/drawing/2014/main" id="{850B682C-2E54-AEDB-73F0-82B7DB4E86AD}"/>
              </a:ext>
            </a:extLst>
          </p:cNvPr>
          <p:cNvGraphicFramePr/>
          <p:nvPr>
            <p:extLst>
              <p:ext uri="{D42A27DB-BD31-4B8C-83A1-F6EECF244321}">
                <p14:modId xmlns:p14="http://schemas.microsoft.com/office/powerpoint/2010/main" val="1926501416"/>
              </p:ext>
            </p:extLst>
          </p:nvPr>
        </p:nvGraphicFramePr>
        <p:xfrm>
          <a:off x="335458" y="1588443"/>
          <a:ext cx="9455311" cy="36811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5B325677-937E-9673-C8F7-0161791E1F81}"/>
              </a:ext>
            </a:extLst>
          </p:cNvPr>
          <p:cNvSpPr txBox="1"/>
          <p:nvPr/>
        </p:nvSpPr>
        <p:spPr>
          <a:xfrm>
            <a:off x="335458" y="5269557"/>
            <a:ext cx="9253959" cy="338554"/>
          </a:xfrm>
          <a:prstGeom prst="rect">
            <a:avLst/>
          </a:prstGeom>
          <a:noFill/>
          <a:ln>
            <a:solidFill>
              <a:schemeClr val="tx1"/>
            </a:solidFill>
          </a:ln>
        </p:spPr>
        <p:txBody>
          <a:bodyPr wrap="square" rtlCol="0">
            <a:spAutoFit/>
          </a:bodyPr>
          <a:lstStyle/>
          <a:p>
            <a:pPr algn="ctr"/>
            <a:r>
              <a:rPr lang="en-GB" sz="1600" dirty="0" err="1">
                <a:latin typeface="Arial" panose="020B0604020202020204" pitchFamily="34" charset="0"/>
                <a:cs typeface="Arial" panose="020B0604020202020204" pitchFamily="34" charset="0"/>
              </a:rPr>
              <a:t>Skillsforcare</a:t>
            </a:r>
            <a:r>
              <a:rPr lang="en-GB" sz="1600"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1841722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3C69E-BE40-D3AF-4EFE-D679C5AFB77F}"/>
              </a:ext>
            </a:extLst>
          </p:cNvPr>
          <p:cNvSpPr>
            <a:spLocks noGrp="1"/>
          </p:cNvSpPr>
          <p:nvPr>
            <p:ph type="title"/>
          </p:nvPr>
        </p:nvSpPr>
        <p:spPr>
          <a:xfrm>
            <a:off x="934195" y="421202"/>
            <a:ext cx="8596668" cy="717737"/>
          </a:xfrm>
        </p:spPr>
        <p:txBody>
          <a:bodyPr/>
          <a:lstStyle/>
          <a:p>
            <a:pPr algn="ctr"/>
            <a:r>
              <a:rPr lang="en-GB" b="1" dirty="0">
                <a:latin typeface="Arial" panose="020B0604020202020204" pitchFamily="34" charset="0"/>
                <a:cs typeface="Arial" panose="020B0604020202020204" pitchFamily="34" charset="0"/>
              </a:rPr>
              <a:t>Benefit of Effective Communication</a:t>
            </a:r>
          </a:p>
        </p:txBody>
      </p:sp>
      <p:graphicFrame>
        <p:nvGraphicFramePr>
          <p:cNvPr id="8" name="Diagram 7">
            <a:extLst>
              <a:ext uri="{FF2B5EF4-FFF2-40B4-BE49-F238E27FC236}">
                <a16:creationId xmlns:a16="http://schemas.microsoft.com/office/drawing/2014/main" id="{773B0EB3-BABB-F289-DCAF-D33B78B2345C}"/>
              </a:ext>
            </a:extLst>
          </p:cNvPr>
          <p:cNvGraphicFramePr/>
          <p:nvPr>
            <p:extLst>
              <p:ext uri="{D42A27DB-BD31-4B8C-83A1-F6EECF244321}">
                <p14:modId xmlns:p14="http://schemas.microsoft.com/office/powerpoint/2010/main" val="676431929"/>
              </p:ext>
            </p:extLst>
          </p:nvPr>
        </p:nvGraphicFramePr>
        <p:xfrm>
          <a:off x="122478" y="1031901"/>
          <a:ext cx="9758428" cy="5558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8717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2211A8F-E74F-D498-034D-B397C8680912}"/>
              </a:ext>
            </a:extLst>
          </p:cNvPr>
          <p:cNvSpPr txBox="1"/>
          <p:nvPr/>
        </p:nvSpPr>
        <p:spPr>
          <a:xfrm>
            <a:off x="352141" y="6293163"/>
            <a:ext cx="9538991" cy="338554"/>
          </a:xfrm>
          <a:prstGeom prst="rect">
            <a:avLst/>
          </a:prstGeom>
          <a:noFill/>
          <a:ln>
            <a:solidFill>
              <a:schemeClr val="tx1"/>
            </a:solidFill>
          </a:ln>
        </p:spPr>
        <p:txBody>
          <a:bodyPr wrap="square" rtlCol="0">
            <a:spAutoFit/>
          </a:bodyPr>
          <a:lstStyle/>
          <a:p>
            <a:pPr algn="ctr"/>
            <a:r>
              <a:rPr lang="en-GB" sz="1600" dirty="0">
                <a:latin typeface="Arial" panose="020B0604020202020204" pitchFamily="34" charset="0"/>
                <a:cs typeface="Arial" panose="020B0604020202020204" pitchFamily="34" charset="0"/>
              </a:rPr>
              <a:t>Care Quality Commission Report, 2022</a:t>
            </a:r>
          </a:p>
        </p:txBody>
      </p:sp>
      <p:sp>
        <p:nvSpPr>
          <p:cNvPr id="7" name="Title 1">
            <a:extLst>
              <a:ext uri="{FF2B5EF4-FFF2-40B4-BE49-F238E27FC236}">
                <a16:creationId xmlns:a16="http://schemas.microsoft.com/office/drawing/2014/main" id="{C35F4820-32BA-9813-555D-FCF04CBD5F48}"/>
              </a:ext>
            </a:extLst>
          </p:cNvPr>
          <p:cNvSpPr>
            <a:spLocks noGrp="1"/>
          </p:cNvSpPr>
          <p:nvPr>
            <p:ph type="title"/>
          </p:nvPr>
        </p:nvSpPr>
        <p:spPr>
          <a:xfrm>
            <a:off x="609466" y="175880"/>
            <a:ext cx="8390365" cy="1320800"/>
          </a:xfrm>
        </p:spPr>
        <p:txBody>
          <a:bodyPr/>
          <a:lstStyle/>
          <a:p>
            <a:pPr algn="ctr"/>
            <a:r>
              <a:rPr lang="en-GB" b="1" dirty="0">
                <a:latin typeface="Arial" panose="020B0604020202020204" pitchFamily="34" charset="0"/>
                <a:cs typeface="Arial" panose="020B0604020202020204" pitchFamily="34" charset="0"/>
              </a:rPr>
              <a:t>Effective Communication at Bramley Court Care Home</a:t>
            </a:r>
          </a:p>
        </p:txBody>
      </p:sp>
      <p:graphicFrame>
        <p:nvGraphicFramePr>
          <p:cNvPr id="8" name="Table 8">
            <a:extLst>
              <a:ext uri="{FF2B5EF4-FFF2-40B4-BE49-F238E27FC236}">
                <a16:creationId xmlns:a16="http://schemas.microsoft.com/office/drawing/2014/main" id="{900DFF40-A238-88F3-2880-F2B1FDD7C71B}"/>
              </a:ext>
            </a:extLst>
          </p:cNvPr>
          <p:cNvGraphicFramePr>
            <a:graphicFrameLocks noGrp="1"/>
          </p:cNvGraphicFramePr>
          <p:nvPr>
            <p:extLst>
              <p:ext uri="{D42A27DB-BD31-4B8C-83A1-F6EECF244321}">
                <p14:modId xmlns:p14="http://schemas.microsoft.com/office/powerpoint/2010/main" val="472536205"/>
              </p:ext>
            </p:extLst>
          </p:nvPr>
        </p:nvGraphicFramePr>
        <p:xfrm>
          <a:off x="352141" y="1937400"/>
          <a:ext cx="9538991" cy="4084320"/>
        </p:xfrm>
        <a:graphic>
          <a:graphicData uri="http://schemas.openxmlformats.org/drawingml/2006/table">
            <a:tbl>
              <a:tblPr firstRow="1" bandRow="1">
                <a:tableStyleId>{6E25E649-3F16-4E02-A733-19D2CDBF48F0}</a:tableStyleId>
              </a:tblPr>
              <a:tblGrid>
                <a:gridCol w="3601393">
                  <a:extLst>
                    <a:ext uri="{9D8B030D-6E8A-4147-A177-3AD203B41FA5}">
                      <a16:colId xmlns:a16="http://schemas.microsoft.com/office/drawing/2014/main" val="611429206"/>
                    </a:ext>
                  </a:extLst>
                </a:gridCol>
                <a:gridCol w="5937598">
                  <a:extLst>
                    <a:ext uri="{9D8B030D-6E8A-4147-A177-3AD203B41FA5}">
                      <a16:colId xmlns:a16="http://schemas.microsoft.com/office/drawing/2014/main" val="1658463695"/>
                    </a:ext>
                  </a:extLst>
                </a:gridCol>
              </a:tblGrid>
              <a:tr h="370840">
                <a:tc>
                  <a:txBody>
                    <a:bodyPr/>
                    <a:lstStyle/>
                    <a:p>
                      <a:pPr algn="ctr"/>
                      <a:r>
                        <a:rPr lang="en-GB" sz="2000" dirty="0"/>
                        <a:t>Activity</a:t>
                      </a:r>
                      <a:endParaRPr lang="en-GB" sz="2000" dirty="0">
                        <a:latin typeface="Arial" panose="020B0604020202020204" pitchFamily="34" charset="0"/>
                        <a:cs typeface="Arial" panose="020B0604020202020204" pitchFamily="34" charset="0"/>
                      </a:endParaRPr>
                    </a:p>
                  </a:txBody>
                  <a:tcPr/>
                </a:tc>
                <a:tc>
                  <a:txBody>
                    <a:bodyPr/>
                    <a:lstStyle/>
                    <a:p>
                      <a:pPr algn="ctr"/>
                      <a:r>
                        <a:rPr lang="en-GB" sz="2000" dirty="0"/>
                        <a:t>Impact</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01058903"/>
                  </a:ext>
                </a:extLst>
              </a:tr>
              <a:tr h="367757">
                <a:tc>
                  <a:txBody>
                    <a:bodyPr/>
                    <a:lstStyle/>
                    <a:p>
                      <a:pPr algn="ctr"/>
                      <a:r>
                        <a:rPr lang="en-GB" sz="2000" dirty="0"/>
                        <a:t>Monthly newsletter </a:t>
                      </a:r>
                      <a:endParaRPr lang="en-GB" sz="2000" dirty="0">
                        <a:latin typeface="Arial" panose="020B0604020202020204" pitchFamily="34" charset="0"/>
                        <a:cs typeface="Arial" panose="020B0604020202020204" pitchFamily="34" charset="0"/>
                      </a:endParaRPr>
                    </a:p>
                  </a:txBody>
                  <a:tcPr/>
                </a:tc>
                <a:tc>
                  <a:txBody>
                    <a:bodyPr/>
                    <a:lstStyle/>
                    <a:p>
                      <a:r>
                        <a:rPr lang="en-GB" sz="1400" dirty="0"/>
                        <a:t>A </a:t>
                      </a:r>
                      <a:r>
                        <a:rPr lang="en-GB" sz="1400" b="1" dirty="0"/>
                        <a:t>positive</a:t>
                      </a:r>
                      <a:r>
                        <a:rPr lang="en-GB" sz="1400" dirty="0"/>
                        <a:t> way to share news, stories, and updates regarding people and the care homes.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94841852"/>
                  </a:ext>
                </a:extLst>
              </a:tr>
              <a:tr h="370840">
                <a:tc>
                  <a:txBody>
                    <a:bodyPr/>
                    <a:lstStyle/>
                    <a:p>
                      <a:pPr algn="ctr"/>
                      <a:r>
                        <a:rPr lang="en-GB" sz="2000" dirty="0"/>
                        <a:t>Regular meetings</a:t>
                      </a:r>
                      <a:endParaRPr lang="en-GB" sz="2000" dirty="0">
                        <a:latin typeface="Arial" panose="020B0604020202020204" pitchFamily="34" charset="0"/>
                        <a:cs typeface="Arial" panose="020B0604020202020204" pitchFamily="34" charset="0"/>
                      </a:endParaRPr>
                    </a:p>
                  </a:txBody>
                  <a:tcPr/>
                </a:tc>
                <a:tc>
                  <a:txBody>
                    <a:bodyPr/>
                    <a:lstStyle/>
                    <a:p>
                      <a:r>
                        <a:rPr lang="en-GB" sz="1400" dirty="0"/>
                        <a:t>A platform for people to </a:t>
                      </a:r>
                      <a:r>
                        <a:rPr lang="en-GB" sz="1400" b="1" dirty="0"/>
                        <a:t>share their views</a:t>
                      </a:r>
                      <a:r>
                        <a:rPr lang="en-GB" sz="1400" dirty="0"/>
                        <a:t> and have </a:t>
                      </a:r>
                      <a:r>
                        <a:rPr lang="en-GB" sz="1400" b="1" dirty="0"/>
                        <a:t>changes made</a:t>
                      </a:r>
                      <a:r>
                        <a:rPr lang="en-GB" sz="1400" dirty="0"/>
                        <a:t>.</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6424569"/>
                  </a:ext>
                </a:extLst>
              </a:tr>
              <a:tr h="370840">
                <a:tc>
                  <a:txBody>
                    <a:bodyPr/>
                    <a:lstStyle/>
                    <a:p>
                      <a:pPr algn="ctr"/>
                      <a:r>
                        <a:rPr lang="en-GB" sz="2000" dirty="0"/>
                        <a:t>Approachable and felt listened</a:t>
                      </a:r>
                      <a:endParaRPr lang="en-GB" sz="2000" dirty="0">
                        <a:latin typeface="Arial" panose="020B0604020202020204" pitchFamily="34" charset="0"/>
                        <a:cs typeface="Arial" panose="020B0604020202020204" pitchFamily="34" charset="0"/>
                      </a:endParaRPr>
                    </a:p>
                  </a:txBody>
                  <a:tcPr/>
                </a:tc>
                <a:tc>
                  <a:txBody>
                    <a:bodyPr/>
                    <a:lstStyle/>
                    <a:p>
                      <a:r>
                        <a:rPr lang="en-GB" sz="1400" dirty="0"/>
                        <a:t>Families, residents and staff were positive, knowing they </a:t>
                      </a:r>
                      <a:r>
                        <a:rPr lang="en-GB" sz="1400" b="1" dirty="0"/>
                        <a:t>were heard by management</a:t>
                      </a:r>
                      <a:endParaRPr lang="en-GB" sz="1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89105869"/>
                  </a:ext>
                </a:extLst>
              </a:tr>
              <a:tr h="370840">
                <a:tc>
                  <a:txBody>
                    <a:bodyPr/>
                    <a:lstStyle/>
                    <a:p>
                      <a:pPr algn="ctr"/>
                      <a:r>
                        <a:rPr lang="en-GB" sz="2000" dirty="0"/>
                        <a:t>Key information shared</a:t>
                      </a:r>
                      <a:endParaRPr lang="en-GB" sz="2000" dirty="0">
                        <a:latin typeface="Arial" panose="020B0604020202020204" pitchFamily="34" charset="0"/>
                        <a:cs typeface="Arial" panose="020B0604020202020204" pitchFamily="34" charset="0"/>
                      </a:endParaRPr>
                    </a:p>
                  </a:txBody>
                  <a:tcPr/>
                </a:tc>
                <a:tc>
                  <a:txBody>
                    <a:bodyPr/>
                    <a:lstStyle/>
                    <a:p>
                      <a:r>
                        <a:rPr lang="en-GB" sz="1400" dirty="0"/>
                        <a:t>Patient </a:t>
                      </a:r>
                      <a:r>
                        <a:rPr lang="en-GB" sz="1400" b="1" dirty="0"/>
                        <a:t>care improved</a:t>
                      </a:r>
                      <a:r>
                        <a:rPr lang="en-GB" sz="1400" dirty="0"/>
                        <a:t>, as </a:t>
                      </a:r>
                      <a:r>
                        <a:rPr lang="en-GB" sz="1400" b="1" dirty="0"/>
                        <a:t>processes improved communication </a:t>
                      </a:r>
                      <a:r>
                        <a:rPr lang="en-GB" sz="1400" dirty="0"/>
                        <a:t>of residents health record and information between services.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65524195"/>
                  </a:ext>
                </a:extLst>
              </a:tr>
              <a:tr h="370840">
                <a:tc>
                  <a:txBody>
                    <a:bodyPr/>
                    <a:lstStyle/>
                    <a:p>
                      <a:pPr algn="ctr"/>
                      <a:r>
                        <a:rPr lang="en-GB" sz="2000" dirty="0"/>
                        <a:t>Roles and performance</a:t>
                      </a:r>
                      <a:endParaRPr lang="en-GB" sz="2000" dirty="0">
                        <a:latin typeface="Arial" panose="020B0604020202020204" pitchFamily="34" charset="0"/>
                        <a:cs typeface="Arial" panose="020B0604020202020204" pitchFamily="34" charset="0"/>
                      </a:endParaRPr>
                    </a:p>
                  </a:txBody>
                  <a:tcPr/>
                </a:tc>
                <a:tc>
                  <a:txBody>
                    <a:bodyPr/>
                    <a:lstStyle/>
                    <a:p>
                      <a:r>
                        <a:rPr lang="en-GB" sz="1400" dirty="0"/>
                        <a:t>Staff were </a:t>
                      </a:r>
                      <a:r>
                        <a:rPr lang="en-GB" sz="1400" b="1" dirty="0"/>
                        <a:t>motivated and valued</a:t>
                      </a:r>
                      <a:r>
                        <a:rPr lang="en-GB" sz="1400" dirty="0"/>
                        <a:t>, understanding their roles, tasks and quality standards from the organisation</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8333768"/>
                  </a:ext>
                </a:extLst>
              </a:tr>
              <a:tr h="370840">
                <a:tc>
                  <a:txBody>
                    <a:bodyPr/>
                    <a:lstStyle/>
                    <a:p>
                      <a:pPr algn="ctr"/>
                      <a:r>
                        <a:rPr lang="en-GB" sz="2000" dirty="0"/>
                        <a:t>Care consent and the Law</a:t>
                      </a:r>
                      <a:endParaRPr lang="en-GB" sz="2000" dirty="0">
                        <a:latin typeface="Arial" panose="020B0604020202020204" pitchFamily="34" charset="0"/>
                        <a:cs typeface="Arial" panose="020B0604020202020204" pitchFamily="34" charset="0"/>
                      </a:endParaRPr>
                    </a:p>
                  </a:txBody>
                  <a:tcPr/>
                </a:tc>
                <a:tc>
                  <a:txBody>
                    <a:bodyPr/>
                    <a:lstStyle/>
                    <a:p>
                      <a:r>
                        <a:rPr lang="en-GB" sz="1400" dirty="0"/>
                        <a:t>Clear communication from the organization meant staff </a:t>
                      </a:r>
                      <a:r>
                        <a:rPr lang="en-GB" sz="1400" b="1" dirty="0"/>
                        <a:t>understand the law</a:t>
                      </a:r>
                      <a:r>
                        <a:rPr lang="en-GB" sz="1400" dirty="0"/>
                        <a:t> around patient care and consent.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01793096"/>
                  </a:ext>
                </a:extLst>
              </a:tr>
              <a:tr h="370840">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2000" dirty="0"/>
                        <a:t>Technology: Video Call</a:t>
                      </a:r>
                      <a:endParaRPr lang="en-GB" sz="2000" dirty="0">
                        <a:latin typeface="Arial" panose="020B0604020202020204" pitchFamily="34" charset="0"/>
                        <a:cs typeface="Arial" panose="020B0604020202020204" pitchFamily="34" charset="0"/>
                      </a:endParaRPr>
                    </a:p>
                  </a:txBody>
                  <a:tcPr/>
                </a:tc>
                <a:tc>
                  <a:txBody>
                    <a:bodyPr/>
                    <a:lstStyle/>
                    <a:p>
                      <a:r>
                        <a:rPr lang="en-GB" sz="1400" dirty="0"/>
                        <a:t>The use of technology has meant a </a:t>
                      </a:r>
                      <a:r>
                        <a:rPr lang="en-GB" sz="1400" b="1" dirty="0"/>
                        <a:t>more collaborative approach </a:t>
                      </a:r>
                      <a:r>
                        <a:rPr lang="en-GB" sz="1400" dirty="0"/>
                        <a:t>to great patient care.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87802535"/>
                  </a:ext>
                </a:extLst>
              </a:tr>
            </a:tbl>
          </a:graphicData>
        </a:graphic>
      </p:graphicFrame>
      <p:sp>
        <p:nvSpPr>
          <p:cNvPr id="10" name="TextBox 9">
            <a:extLst>
              <a:ext uri="{FF2B5EF4-FFF2-40B4-BE49-F238E27FC236}">
                <a16:creationId xmlns:a16="http://schemas.microsoft.com/office/drawing/2014/main" id="{0989100A-881A-769C-383C-8DAC4DB34837}"/>
              </a:ext>
            </a:extLst>
          </p:cNvPr>
          <p:cNvSpPr txBox="1"/>
          <p:nvPr/>
        </p:nvSpPr>
        <p:spPr>
          <a:xfrm>
            <a:off x="2002886" y="1421634"/>
            <a:ext cx="6996945" cy="400110"/>
          </a:xfrm>
          <a:prstGeom prst="rect">
            <a:avLst/>
          </a:prstGeom>
          <a:noFill/>
        </p:spPr>
        <p:txBody>
          <a:bodyPr wrap="square">
            <a:spAutoFit/>
          </a:bodyPr>
          <a:lstStyle/>
          <a:p>
            <a:r>
              <a:rPr lang="en-GB" sz="2000" dirty="0"/>
              <a:t>The overall CQC rating was upgraded from OK to </a:t>
            </a:r>
            <a:r>
              <a:rPr lang="en-GB" sz="2000" dirty="0">
                <a:solidFill>
                  <a:srgbClr val="00B050"/>
                </a:solidFill>
              </a:rPr>
              <a:t>Good</a:t>
            </a:r>
          </a:p>
        </p:txBody>
      </p:sp>
    </p:spTree>
    <p:extLst>
      <p:ext uri="{BB962C8B-B14F-4D97-AF65-F5344CB8AC3E}">
        <p14:creationId xmlns:p14="http://schemas.microsoft.com/office/powerpoint/2010/main" val="2737347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DEE44-6AE2-0F75-0DDD-CE0F2E5E1EC7}"/>
              </a:ext>
            </a:extLst>
          </p:cNvPr>
          <p:cNvSpPr>
            <a:spLocks noGrp="1"/>
          </p:cNvSpPr>
          <p:nvPr>
            <p:ph type="title"/>
          </p:nvPr>
        </p:nvSpPr>
        <p:spPr/>
        <p:txBody>
          <a:bodyPr>
            <a:normAutofit fontScale="90000"/>
          </a:bodyPr>
          <a:lstStyle/>
          <a:p>
            <a:r>
              <a:rPr lang="en-GB" sz="3600" dirty="0">
                <a:latin typeface="Arial" panose="020B0604020202020204" pitchFamily="34" charset="0"/>
                <a:cs typeface="Arial" panose="020B0604020202020204" pitchFamily="34" charset="0"/>
              </a:rPr>
              <a:t>How should the organization use the theories relating to models of communication? </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p:nvPr/>
        </p:nvSpPr>
        <p:spPr bwMode="white">
          <a:xfrm>
            <a:off x="0" y="1"/>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Rectangle 4">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p:nvPr/>
        </p:nvSpPr>
        <p:spPr bwMode="white">
          <a:xfrm>
            <a:off x="762000" y="762001"/>
            <a:ext cx="10668000" cy="5340096"/>
          </a:xfrm>
          <a:prstGeom prst="rect">
            <a:avLst/>
          </a:prstGeom>
          <a:no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aphicFrame>
        <p:nvGraphicFramePr>
          <p:cNvPr id="7" name="Content Placeholder 2">
            <a:extLst>
              <a:ext uri="{FF2B5EF4-FFF2-40B4-BE49-F238E27FC236}">
                <a16:creationId xmlns:a16="http://schemas.microsoft.com/office/drawing/2014/main" id="{5D4CA9F2-E4AD-814F-92F0-B62BD7C3E3BF}"/>
              </a:ext>
            </a:extLst>
          </p:cNvPr>
          <p:cNvGraphicFramePr>
            <a:graphicFrameLocks noGrp="1"/>
          </p:cNvGraphicFramePr>
          <p:nvPr>
            <p:extLst>
              <p:ext uri="{D42A27DB-BD31-4B8C-83A1-F6EECF244321}">
                <p14:modId xmlns:p14="http://schemas.microsoft.com/office/powerpoint/2010/main" val="2969135232"/>
              </p:ext>
            </p:extLst>
          </p:nvPr>
        </p:nvGraphicFramePr>
        <p:xfrm>
          <a:off x="403668" y="1930400"/>
          <a:ext cx="9144000" cy="25298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5852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p:nvPr/>
        </p:nvSpPr>
        <p:spPr bwMode="white">
          <a:xfrm>
            <a:off x="0" y="1"/>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p:nvPr/>
        </p:nvSpPr>
        <p:spPr bwMode="white">
          <a:xfrm>
            <a:off x="762000" y="758953"/>
            <a:ext cx="10668000" cy="5340096"/>
          </a:xfrm>
          <a:prstGeom prst="rect">
            <a:avLst/>
          </a:prstGeom>
          <a:no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Title 1">
            <a:extLst>
              <a:ext uri="{FF2B5EF4-FFF2-40B4-BE49-F238E27FC236}">
                <a16:creationId xmlns:a16="http://schemas.microsoft.com/office/drawing/2014/main" id="{1E42DBED-9858-E080-3427-7481C9C86DB4}"/>
              </a:ext>
            </a:extLst>
          </p:cNvPr>
          <p:cNvSpPr>
            <a:spLocks noGrp="1"/>
          </p:cNvSpPr>
          <p:nvPr/>
        </p:nvSpPr>
        <p:spPr>
          <a:xfrm>
            <a:off x="761999" y="367974"/>
            <a:ext cx="8973015" cy="843922"/>
          </a:xfrm>
          <a:prstGeom prst="rect">
            <a:avLst/>
          </a:prstGeom>
        </p:spPr>
        <p:txBody>
          <a:bodyPr vert="horz" lIns="91440" tIns="45720" rIns="91440" bIns="45720" rtlCol="0" anchor="t">
            <a:noAutofit/>
          </a:bodyPr>
          <a:lst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a:lstStyle>
          <a:p>
            <a:r>
              <a:rPr lang="en-US" sz="3600" dirty="0">
                <a:solidFill>
                  <a:schemeClr val="accent1"/>
                </a:solidFill>
                <a:latin typeface="Arial" panose="020B0604020202020204" pitchFamily="34" charset="0"/>
                <a:cs typeface="Arial" panose="020B0604020202020204" pitchFamily="34" charset="0"/>
              </a:rPr>
              <a:t>Shannon Weaver Model Of Communication</a:t>
            </a:r>
            <a:endParaRPr lang="en-GB" sz="3600" dirty="0">
              <a:solidFill>
                <a:schemeClr val="accent1"/>
              </a:solidFill>
              <a:latin typeface="Arial" panose="020B0604020202020204" pitchFamily="34" charset="0"/>
              <a:cs typeface="Arial" panose="020B0604020202020204" pitchFamily="34" charset="0"/>
            </a:endParaRPr>
          </a:p>
        </p:txBody>
      </p:sp>
      <p:pic>
        <p:nvPicPr>
          <p:cNvPr id="15" name="Picture 14" descr="Diagram&#10;&#10;Description automatically generated">
            <a:extLst>
              <a:ext uri="{FF2B5EF4-FFF2-40B4-BE49-F238E27FC236}">
                <a16:creationId xmlns:a16="http://schemas.microsoft.com/office/drawing/2014/main" id="{37E14682-2B06-8151-5727-04DF7E8DF209}"/>
              </a:ext>
            </a:extLst>
          </p:cNvPr>
          <p:cNvPicPr>
            <a:picLocks noChangeAspect="1"/>
          </p:cNvPicPr>
          <p:nvPr/>
        </p:nvPicPr>
        <p:blipFill>
          <a:blip r:embed="rId3"/>
          <a:stretch>
            <a:fillRect/>
          </a:stretch>
        </p:blipFill>
        <p:spPr>
          <a:xfrm>
            <a:off x="190699" y="2076190"/>
            <a:ext cx="5051087" cy="3010621"/>
          </a:xfrm>
          <a:prstGeom prst="rect">
            <a:avLst/>
          </a:prstGeom>
          <a:ln>
            <a:solidFill>
              <a:schemeClr val="tx1"/>
            </a:solidFill>
          </a:ln>
        </p:spPr>
      </p:pic>
      <p:sp>
        <p:nvSpPr>
          <p:cNvPr id="16" name="Content Placeholder 2">
            <a:extLst>
              <a:ext uri="{FF2B5EF4-FFF2-40B4-BE49-F238E27FC236}">
                <a16:creationId xmlns:a16="http://schemas.microsoft.com/office/drawing/2014/main" id="{5EE1D765-590B-DA5C-27B6-326F3C6FD838}"/>
              </a:ext>
            </a:extLst>
          </p:cNvPr>
          <p:cNvSpPr>
            <a:spLocks noGrp="1"/>
          </p:cNvSpPr>
          <p:nvPr/>
        </p:nvSpPr>
        <p:spPr>
          <a:xfrm>
            <a:off x="5330995" y="1351934"/>
            <a:ext cx="4972730" cy="4747113"/>
          </a:xfrm>
          <a:prstGeom prst="rect">
            <a:avLst/>
          </a:prstGeom>
        </p:spPr>
        <p:txBody>
          <a:bodyPr vert="horz" lIns="91440" tIns="45720" rIns="91440" bIns="45720" rtlCol="0">
            <a:normAutofit fontScale="850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latin typeface="Arial" panose="020B0604020202020204" pitchFamily="34" charset="0"/>
                <a:cs typeface="Arial" panose="020B0604020202020204" pitchFamily="34" charset="0"/>
              </a:rPr>
              <a:t>According to the Shannon Weaver Model of Communication, the six essential concepts are the sender, encoder, channel, noise, decoder, and receiver. </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This is carried out in the nursing home </a:t>
            </a:r>
            <a:r>
              <a:rPr lang="en-US" dirty="0" err="1">
                <a:latin typeface="Arial" panose="020B0604020202020204" pitchFamily="34" charset="0"/>
                <a:cs typeface="Arial" panose="020B0604020202020204" pitchFamily="34" charset="0"/>
              </a:rPr>
              <a:t>utilising</a:t>
            </a:r>
            <a:r>
              <a:rPr lang="en-US" dirty="0">
                <a:latin typeface="Arial" panose="020B0604020202020204" pitchFamily="34" charset="0"/>
                <a:cs typeface="Arial" panose="020B0604020202020204" pitchFamily="34" charset="0"/>
              </a:rPr>
              <a:t> video conferencing tools like Microsoft Teams. This works well because it facilitates communication between the management team and stakeholders including shareholders, suppliers, and local government.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4076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p:nvPr/>
        </p:nvSpPr>
        <p:spPr bwMode="white">
          <a:xfrm>
            <a:off x="0" y="1"/>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 name="Rectangle 5">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p:nvPr/>
        </p:nvSpPr>
        <p:spPr bwMode="white">
          <a:xfrm>
            <a:off x="762000" y="758953"/>
            <a:ext cx="10668000" cy="5340096"/>
          </a:xfrm>
          <a:prstGeom prst="rect">
            <a:avLst/>
          </a:prstGeom>
          <a:no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Title 1">
            <a:extLst>
              <a:ext uri="{FF2B5EF4-FFF2-40B4-BE49-F238E27FC236}">
                <a16:creationId xmlns:a16="http://schemas.microsoft.com/office/drawing/2014/main" id="{9ABC5CE9-3094-9E66-E28A-0D76740C1038}"/>
              </a:ext>
            </a:extLst>
          </p:cNvPr>
          <p:cNvSpPr>
            <a:spLocks noGrp="1"/>
          </p:cNvSpPr>
          <p:nvPr/>
        </p:nvSpPr>
        <p:spPr>
          <a:xfrm>
            <a:off x="1435097" y="497955"/>
            <a:ext cx="7641996" cy="693368"/>
          </a:xfrm>
          <a:prstGeom prst="rect">
            <a:avLst/>
          </a:prstGeom>
        </p:spPr>
        <p:txBody>
          <a:bodyPr vert="horz" lIns="91440" tIns="45720" rIns="91440" bIns="45720" rtlCol="0" anchor="t">
            <a:noAutofit/>
          </a:bodyPr>
          <a:lst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a:lstStyle>
          <a:p>
            <a:r>
              <a:rPr lang="en-US" sz="3600" dirty="0">
                <a:solidFill>
                  <a:schemeClr val="accent1"/>
                </a:solidFill>
                <a:latin typeface="Arial" panose="020B0604020202020204" pitchFamily="34" charset="0"/>
                <a:cs typeface="Arial" panose="020B0604020202020204" pitchFamily="34" charset="0"/>
              </a:rPr>
              <a:t>Schramm Model Of Communication</a:t>
            </a:r>
            <a:endParaRPr lang="en-GB" sz="3600" dirty="0">
              <a:solidFill>
                <a:schemeClr val="accent1"/>
              </a:solidFill>
              <a:latin typeface="Arial" panose="020B0604020202020204" pitchFamily="34" charset="0"/>
              <a:cs typeface="Arial" panose="020B0604020202020204" pitchFamily="34" charset="0"/>
            </a:endParaRPr>
          </a:p>
        </p:txBody>
      </p:sp>
      <p:pic>
        <p:nvPicPr>
          <p:cNvPr id="8" name="Picture 7" descr="Diagram&#10;&#10;Description automatically generated">
            <a:extLst>
              <a:ext uri="{FF2B5EF4-FFF2-40B4-BE49-F238E27FC236}">
                <a16:creationId xmlns:a16="http://schemas.microsoft.com/office/drawing/2014/main" id="{596ACEFE-B7BB-722E-6C28-380018A08C3D}"/>
              </a:ext>
            </a:extLst>
          </p:cNvPr>
          <p:cNvPicPr>
            <a:picLocks noChangeAspect="1"/>
          </p:cNvPicPr>
          <p:nvPr/>
        </p:nvPicPr>
        <p:blipFill>
          <a:blip r:embed="rId2"/>
          <a:stretch>
            <a:fillRect/>
          </a:stretch>
        </p:blipFill>
        <p:spPr>
          <a:xfrm>
            <a:off x="394319" y="1810352"/>
            <a:ext cx="4496664" cy="2293297"/>
          </a:xfrm>
          <a:prstGeom prst="rect">
            <a:avLst/>
          </a:prstGeom>
          <a:ln>
            <a:solidFill>
              <a:schemeClr val="tx1"/>
            </a:solidFill>
          </a:ln>
        </p:spPr>
      </p:pic>
      <p:sp>
        <p:nvSpPr>
          <p:cNvPr id="9" name="Content Placeholder 2">
            <a:extLst>
              <a:ext uri="{FF2B5EF4-FFF2-40B4-BE49-F238E27FC236}">
                <a16:creationId xmlns:a16="http://schemas.microsoft.com/office/drawing/2014/main" id="{1A333CAC-C2B6-E3F0-F7DC-B6A7B9FA1B95}"/>
              </a:ext>
            </a:extLst>
          </p:cNvPr>
          <p:cNvSpPr>
            <a:spLocks noGrp="1"/>
          </p:cNvSpPr>
          <p:nvPr/>
        </p:nvSpPr>
        <p:spPr>
          <a:xfrm>
            <a:off x="5054676" y="1623692"/>
            <a:ext cx="5561285" cy="4074581"/>
          </a:xfrm>
          <a:prstGeom prst="rect">
            <a:avLst/>
          </a:prstGeom>
        </p:spPr>
        <p:txBody>
          <a:bodyPr vert="horz" lIns="91440" tIns="45720" rIns="91440" bIns="45720" rtlCol="0">
            <a:normAutofit fontScale="850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latin typeface="Arial" panose="020B0604020202020204" pitchFamily="34" charset="0"/>
                <a:cs typeface="Arial" panose="020B0604020202020204" pitchFamily="34" charset="0"/>
              </a:rPr>
              <a:t>Schram’s model is a sender-message-receiver cycle. </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Schram's theory can be useful in a nursing home since it is an effective technique of interacting with everyone, regardless of the situation, indicating a high level of communication richness. Since it enables employees to communicate with management and vice versa as well as residents to communicate with staff.</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8299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3235AAA9-5EAA-4CAB-B570-85675CC4ED0C}"/>
              </a:ext>
            </a:extLst>
          </p:cNvPr>
          <p:cNvSpPr>
            <a:spLocks noGrp="1"/>
          </p:cNvSpPr>
          <p:nvPr>
            <p:ph type="title"/>
          </p:nvPr>
        </p:nvSpPr>
        <p:spPr/>
        <p:txBody>
          <a:bodyPr/>
          <a:lstStyle/>
          <a:p>
            <a:r>
              <a:rPr lang="en-US" sz="3600" dirty="0">
                <a:latin typeface="Arial" panose="020B0604020202020204" pitchFamily="34" charset="0"/>
                <a:cs typeface="Arial" panose="020B0604020202020204" pitchFamily="34" charset="0"/>
              </a:rPr>
              <a:t>Aristotle Model Of Communication</a:t>
            </a:r>
            <a:br>
              <a:rPr lang="en-GB" sz="3600"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p:nvPr/>
        </p:nvSpPr>
        <p:spPr bwMode="white">
          <a:xfrm>
            <a:off x="0" y="1"/>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Rectangle 13">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p:nvPr/>
        </p:nvSpPr>
        <p:spPr bwMode="white">
          <a:xfrm>
            <a:off x="762000" y="758953"/>
            <a:ext cx="10668000" cy="5340096"/>
          </a:xfrm>
          <a:prstGeom prst="rect">
            <a:avLst/>
          </a:prstGeom>
          <a:no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6" name="Picture 15">
            <a:extLst>
              <a:ext uri="{FF2B5EF4-FFF2-40B4-BE49-F238E27FC236}">
                <a16:creationId xmlns:a16="http://schemas.microsoft.com/office/drawing/2014/main" id="{D9795FFD-382F-B5B3-2BB6-70A08B1ED8F5}"/>
              </a:ext>
            </a:extLst>
          </p:cNvPr>
          <p:cNvPicPr>
            <a:picLocks noChangeAspect="1"/>
          </p:cNvPicPr>
          <p:nvPr/>
        </p:nvPicPr>
        <p:blipFill>
          <a:blip r:embed="rId2"/>
          <a:stretch>
            <a:fillRect/>
          </a:stretch>
        </p:blipFill>
        <p:spPr>
          <a:xfrm>
            <a:off x="351295" y="1930400"/>
            <a:ext cx="5133406" cy="2887540"/>
          </a:xfrm>
          <a:prstGeom prst="rect">
            <a:avLst/>
          </a:prstGeom>
        </p:spPr>
      </p:pic>
      <p:sp>
        <p:nvSpPr>
          <p:cNvPr id="17" name="Content Placeholder 2">
            <a:extLst>
              <a:ext uri="{FF2B5EF4-FFF2-40B4-BE49-F238E27FC236}">
                <a16:creationId xmlns:a16="http://schemas.microsoft.com/office/drawing/2014/main" id="{D3972F73-0F9F-246C-9978-C2B19F09D0F0}"/>
              </a:ext>
            </a:extLst>
          </p:cNvPr>
          <p:cNvSpPr>
            <a:spLocks noGrp="1"/>
          </p:cNvSpPr>
          <p:nvPr/>
        </p:nvSpPr>
        <p:spPr>
          <a:xfrm>
            <a:off x="5761428" y="1791568"/>
            <a:ext cx="5133406" cy="4252962"/>
          </a:xfrm>
          <a:prstGeom prst="rect">
            <a:avLst/>
          </a:prstGeom>
        </p:spPr>
        <p:txBody>
          <a:bodyPr vert="horz" lIns="91440" tIns="45720" rIns="91440" bIns="45720" rtlCol="0">
            <a:normAutofit fontScale="925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latin typeface="Arial" panose="020B0604020202020204" pitchFamily="34" charset="0"/>
                <a:cs typeface="Arial" panose="020B0604020202020204" pitchFamily="34" charset="0"/>
              </a:rPr>
              <a:t>The speaker and speech are at the </a:t>
            </a:r>
            <a:r>
              <a:rPr lang="en-US" dirty="0" err="1">
                <a:latin typeface="Arial" panose="020B0604020202020204" pitchFamily="34" charset="0"/>
                <a:cs typeface="Arial" panose="020B0604020202020204" pitchFamily="34" charset="0"/>
              </a:rPr>
              <a:t>centre</a:t>
            </a:r>
            <a:r>
              <a:rPr lang="en-US" dirty="0">
                <a:latin typeface="Arial" panose="020B0604020202020204" pitchFamily="34" charset="0"/>
                <a:cs typeface="Arial" panose="020B0604020202020204" pitchFamily="34" charset="0"/>
              </a:rPr>
              <a:t> of the Aristotle model. It can be broadly classified into five main categories. Speaker-speech-occasion-audience-effect is what we have. </a:t>
            </a:r>
          </a:p>
          <a:p>
            <a:r>
              <a:rPr lang="en-US" dirty="0">
                <a:latin typeface="Arial" panose="020B0604020202020204" pitchFamily="34" charset="0"/>
                <a:cs typeface="Arial" panose="020B0604020202020204" pitchFamily="34" charset="0"/>
              </a:rPr>
              <a:t>This technique of communication may be applied while training workers using seminars. It can also be used to broadcast announcements to residents and workers.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17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
            <a:extLst>
              <a:ext uri="{FF2B5EF4-FFF2-40B4-BE49-F238E27FC236}">
                <a16:creationId xmlns:a16="http://schemas.microsoft.com/office/drawing/2014/main" id="{C37906FA-5D6C-5095-E77B-CF34929A96E8}"/>
              </a:ext>
            </a:extLst>
          </p:cNvPr>
          <p:cNvSpPr txBox="1"/>
          <p:nvPr/>
        </p:nvSpPr>
        <p:spPr>
          <a:xfrm>
            <a:off x="236462" y="972503"/>
            <a:ext cx="10813108" cy="667182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sz="2400" dirty="0">
                <a:latin typeface="Arial"/>
                <a:cs typeface="Arial"/>
              </a:rPr>
              <a:t>Lunenburg, F.C (2010) tells us the main barriers are process, physical, semantic and psychosocial. Process ones exist when incorrectly sending and receiving feedback for information. </a:t>
            </a:r>
          </a:p>
          <a:p>
            <a:pPr marL="342900" indent="-342900">
              <a:lnSpc>
                <a:spcPct val="150000"/>
              </a:lnSpc>
              <a:buFont typeface="Arial" panose="020B0604020202020204" pitchFamily="34" charset="0"/>
              <a:buChar char="•"/>
            </a:pPr>
            <a:r>
              <a:rPr lang="en-GB" sz="2400" b="1" dirty="0">
                <a:latin typeface="Arial"/>
                <a:cs typeface="Arial"/>
              </a:rPr>
              <a:t>Physical </a:t>
            </a:r>
            <a:r>
              <a:rPr lang="en-GB" sz="2400" dirty="0">
                <a:latin typeface="Arial"/>
                <a:cs typeface="Arial"/>
              </a:rPr>
              <a:t>ones being what physically gets in the way of talking (like a wall or call). </a:t>
            </a:r>
          </a:p>
          <a:p>
            <a:pPr marL="342900" indent="-342900">
              <a:lnSpc>
                <a:spcPct val="150000"/>
              </a:lnSpc>
              <a:buFont typeface="Arial" panose="020B0604020202020204" pitchFamily="34" charset="0"/>
              <a:buChar char="•"/>
            </a:pPr>
            <a:r>
              <a:rPr lang="en-GB" sz="2400" b="1" dirty="0">
                <a:latin typeface="Arial"/>
                <a:cs typeface="Arial"/>
              </a:rPr>
              <a:t>Semantic</a:t>
            </a:r>
            <a:r>
              <a:rPr lang="en-GB" sz="2400" dirty="0">
                <a:latin typeface="Arial"/>
                <a:cs typeface="Arial"/>
              </a:rPr>
              <a:t> ones exist in the words we use, using the wrong words or difficult ones may send the wrong message.</a:t>
            </a:r>
          </a:p>
          <a:p>
            <a:pPr marL="342900" indent="-342900">
              <a:lnSpc>
                <a:spcPct val="150000"/>
              </a:lnSpc>
              <a:buFont typeface="Arial" panose="020B0604020202020204" pitchFamily="34" charset="0"/>
              <a:buChar char="•"/>
            </a:pPr>
            <a:r>
              <a:rPr lang="en-GB" sz="2400" dirty="0">
                <a:latin typeface="Arial"/>
                <a:cs typeface="Arial"/>
              </a:rPr>
              <a:t> </a:t>
            </a:r>
            <a:r>
              <a:rPr lang="en-GB" sz="2400" b="1" dirty="0">
                <a:latin typeface="Arial"/>
                <a:cs typeface="Arial"/>
              </a:rPr>
              <a:t>Psychosocial</a:t>
            </a:r>
            <a:r>
              <a:rPr lang="en-GB" sz="2400" dirty="0">
                <a:latin typeface="Arial"/>
                <a:cs typeface="Arial"/>
              </a:rPr>
              <a:t> ones exist in divides in cultures (which can make biases or change their views) or psychological signals (like spacing or emotion) which can change the message.</a:t>
            </a:r>
            <a:endParaRPr lang="en-GB" sz="2400" dirty="0">
              <a:latin typeface="Arial"/>
              <a:cs typeface="Calibri"/>
            </a:endParaRPr>
          </a:p>
          <a:p>
            <a:pPr>
              <a:lnSpc>
                <a:spcPct val="150000"/>
              </a:lnSpc>
            </a:pPr>
            <a:endParaRPr lang="en-GB" sz="2400" dirty="0">
              <a:latin typeface="Arial"/>
              <a:cs typeface="Arial"/>
            </a:endParaRPr>
          </a:p>
          <a:p>
            <a:pPr>
              <a:lnSpc>
                <a:spcPct val="150000"/>
              </a:lnSpc>
            </a:pPr>
            <a:endParaRPr lang="en-GB" sz="2400" dirty="0">
              <a:latin typeface="Arial"/>
              <a:cs typeface="Arial"/>
            </a:endParaRPr>
          </a:p>
        </p:txBody>
      </p:sp>
      <p:sp>
        <p:nvSpPr>
          <p:cNvPr id="7" name="Title 6">
            <a:extLst>
              <a:ext uri="{FF2B5EF4-FFF2-40B4-BE49-F238E27FC236}">
                <a16:creationId xmlns:a16="http://schemas.microsoft.com/office/drawing/2014/main" id="{5EA8A18F-B795-ECA7-BE39-D3922927BF94}"/>
              </a:ext>
            </a:extLst>
          </p:cNvPr>
          <p:cNvSpPr>
            <a:spLocks noGrp="1"/>
          </p:cNvSpPr>
          <p:nvPr>
            <p:ph type="title"/>
          </p:nvPr>
        </p:nvSpPr>
        <p:spPr>
          <a:xfrm>
            <a:off x="236462" y="253249"/>
            <a:ext cx="8596668" cy="641194"/>
          </a:xfrm>
        </p:spPr>
        <p:txBody>
          <a:bodyPr/>
          <a:lstStyle/>
          <a:p>
            <a:r>
              <a:rPr lang="en-GB" dirty="0"/>
              <a:t>Barriers to Communication</a:t>
            </a:r>
          </a:p>
        </p:txBody>
      </p:sp>
    </p:spTree>
    <p:extLst>
      <p:ext uri="{BB962C8B-B14F-4D97-AF65-F5344CB8AC3E}">
        <p14:creationId xmlns:p14="http://schemas.microsoft.com/office/powerpoint/2010/main" val="2774533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D06849-D5FF-4361-C7BA-B8D6660E4907}"/>
              </a:ext>
            </a:extLst>
          </p:cNvPr>
          <p:cNvSpPr>
            <a:spLocks noGrp="1"/>
          </p:cNvSpPr>
          <p:nvPr>
            <p:ph type="title"/>
          </p:nvPr>
        </p:nvSpPr>
        <p:spPr>
          <a:xfrm>
            <a:off x="2061991" y="226281"/>
            <a:ext cx="8596668" cy="1320800"/>
          </a:xfrm>
        </p:spPr>
        <p:txBody>
          <a:bodyPr/>
          <a:lstStyle/>
          <a:p>
            <a:r>
              <a:rPr lang="en-GB" sz="3600" b="1" dirty="0">
                <a:latin typeface="Arial"/>
                <a:cs typeface="Calibri"/>
              </a:rPr>
              <a:t>Channels of communication </a:t>
            </a:r>
            <a:br>
              <a:rPr lang="en-GB" sz="3600" b="1" dirty="0">
                <a:latin typeface="Arial"/>
                <a:cs typeface="Calibri"/>
              </a:rPr>
            </a:br>
            <a:endParaRPr lang="en-GB" dirty="0"/>
          </a:p>
        </p:txBody>
      </p:sp>
      <p:sp>
        <p:nvSpPr>
          <p:cNvPr id="6" name="TextBox 1">
            <a:extLst>
              <a:ext uri="{FF2B5EF4-FFF2-40B4-BE49-F238E27FC236}">
                <a16:creationId xmlns:a16="http://schemas.microsoft.com/office/drawing/2014/main" id="{C37906FA-5D6C-5095-E77B-CF34929A96E8}"/>
              </a:ext>
            </a:extLst>
          </p:cNvPr>
          <p:cNvSpPr txBox="1"/>
          <p:nvPr/>
        </p:nvSpPr>
        <p:spPr>
          <a:xfrm>
            <a:off x="352040" y="886681"/>
            <a:ext cx="10306619" cy="581768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sz="2000" dirty="0">
                <a:latin typeface="Arial"/>
                <a:cs typeface="Calibri"/>
              </a:rPr>
              <a:t>One big channel of communication -as defined by </a:t>
            </a:r>
            <a:r>
              <a:rPr lang="en-GB" sz="2000" dirty="0">
                <a:latin typeface="Arial"/>
                <a:cs typeface="Arial"/>
              </a:rPr>
              <a:t>Novak, M.C (2019)- </a:t>
            </a:r>
            <a:r>
              <a:rPr lang="en-GB" sz="2000" dirty="0">
                <a:latin typeface="Arial"/>
                <a:cs typeface="Calibri"/>
              </a:rPr>
              <a:t>is written communication. This can be in the form of </a:t>
            </a:r>
            <a:r>
              <a:rPr lang="en-GB" sz="2000" b="1" dirty="0">
                <a:latin typeface="Arial"/>
                <a:cs typeface="Calibri"/>
              </a:rPr>
              <a:t>e-mails, text messages, and letters</a:t>
            </a:r>
            <a:r>
              <a:rPr lang="en-GB" sz="2000" dirty="0">
                <a:latin typeface="Arial"/>
                <a:cs typeface="Calibri"/>
              </a:rPr>
              <a:t>.</a:t>
            </a:r>
          </a:p>
          <a:p>
            <a:pPr>
              <a:lnSpc>
                <a:spcPct val="150000"/>
              </a:lnSpc>
            </a:pPr>
            <a:r>
              <a:rPr lang="en-GB" sz="2000" dirty="0">
                <a:latin typeface="Arial"/>
                <a:cs typeface="Calibri"/>
              </a:rPr>
              <a:t>This can deliver a message effectively, without the hassle of the other forms but it loses the personal connection other forms have too.</a:t>
            </a:r>
          </a:p>
          <a:p>
            <a:pPr>
              <a:lnSpc>
                <a:spcPct val="150000"/>
              </a:lnSpc>
            </a:pPr>
            <a:endParaRPr lang="en-GB" sz="2000" dirty="0">
              <a:latin typeface="Arial"/>
              <a:cs typeface="Arial"/>
            </a:endParaRPr>
          </a:p>
          <a:p>
            <a:pPr algn="ctr">
              <a:lnSpc>
                <a:spcPct val="150000"/>
              </a:lnSpc>
            </a:pPr>
            <a:r>
              <a:rPr lang="en-GB" sz="2000" dirty="0">
                <a:latin typeface="Arial"/>
                <a:cs typeface="Arial"/>
              </a:rPr>
              <a:t>Speaking with (Bramley Care Home, 22/07/2022), the channels of communication they use is:</a:t>
            </a:r>
          </a:p>
          <a:p>
            <a:pPr algn="ctr">
              <a:lnSpc>
                <a:spcPct val="150000"/>
              </a:lnSpc>
            </a:pPr>
            <a:r>
              <a:rPr lang="en-GB" sz="2000" dirty="0">
                <a:solidFill>
                  <a:schemeClr val="accent4">
                    <a:lumMod val="75000"/>
                  </a:schemeClr>
                </a:solidFill>
                <a:latin typeface="Arial"/>
                <a:cs typeface="Arial"/>
              </a:rPr>
              <a:t>Video sharing   </a:t>
            </a:r>
            <a:r>
              <a:rPr lang="en-GB" sz="2000" dirty="0">
                <a:latin typeface="Arial"/>
                <a:cs typeface="Arial"/>
              </a:rPr>
              <a:t>|   </a:t>
            </a:r>
            <a:r>
              <a:rPr lang="en-GB" sz="2000" dirty="0">
                <a:solidFill>
                  <a:schemeClr val="accent5">
                    <a:lumMod val="75000"/>
                  </a:schemeClr>
                </a:solidFill>
                <a:latin typeface="Arial"/>
                <a:cs typeface="Arial"/>
              </a:rPr>
              <a:t>Emails </a:t>
            </a:r>
            <a:r>
              <a:rPr lang="en-GB" sz="2000" dirty="0">
                <a:latin typeface="Arial"/>
                <a:cs typeface="Arial"/>
              </a:rPr>
              <a:t>  |  </a:t>
            </a:r>
            <a:r>
              <a:rPr lang="en-GB" sz="2000" dirty="0">
                <a:solidFill>
                  <a:schemeClr val="accent2">
                    <a:lumMod val="75000"/>
                  </a:schemeClr>
                </a:solidFill>
                <a:latin typeface="Arial"/>
                <a:cs typeface="Arial"/>
              </a:rPr>
              <a:t>Telephone Calls   </a:t>
            </a:r>
            <a:r>
              <a:rPr lang="en-GB" sz="2000" dirty="0">
                <a:latin typeface="Arial"/>
                <a:cs typeface="Arial"/>
              </a:rPr>
              <a:t>|   </a:t>
            </a:r>
            <a:r>
              <a:rPr lang="en-GB" sz="2000" dirty="0">
                <a:solidFill>
                  <a:schemeClr val="accent3">
                    <a:lumMod val="75000"/>
                  </a:schemeClr>
                </a:solidFill>
                <a:latin typeface="Arial"/>
                <a:cs typeface="Arial"/>
              </a:rPr>
              <a:t>Formal channel   </a:t>
            </a:r>
            <a:r>
              <a:rPr lang="en-GB" sz="2000" dirty="0">
                <a:latin typeface="Arial"/>
                <a:cs typeface="Arial"/>
              </a:rPr>
              <a:t>|   </a:t>
            </a:r>
            <a:r>
              <a:rPr lang="en-GB" sz="2000" dirty="0">
                <a:solidFill>
                  <a:schemeClr val="accent6">
                    <a:lumMod val="75000"/>
                  </a:schemeClr>
                </a:solidFill>
                <a:latin typeface="Arial"/>
                <a:cs typeface="Arial"/>
              </a:rPr>
              <a:t>Informal channel</a:t>
            </a:r>
          </a:p>
          <a:p>
            <a:pPr algn="ctr">
              <a:lnSpc>
                <a:spcPct val="150000"/>
              </a:lnSpc>
            </a:pPr>
            <a:r>
              <a:rPr lang="en-GB" sz="2000" dirty="0">
                <a:solidFill>
                  <a:schemeClr val="accent1">
                    <a:lumMod val="75000"/>
                  </a:schemeClr>
                </a:solidFill>
                <a:latin typeface="Arial"/>
                <a:cs typeface="Arial"/>
              </a:rPr>
              <a:t>Digital communication   </a:t>
            </a:r>
            <a:r>
              <a:rPr lang="en-GB" sz="2000" dirty="0">
                <a:latin typeface="Arial"/>
                <a:cs typeface="Arial"/>
              </a:rPr>
              <a:t>|    </a:t>
            </a:r>
            <a:r>
              <a:rPr lang="en-GB" sz="2000" dirty="0">
                <a:solidFill>
                  <a:schemeClr val="tx2">
                    <a:lumMod val="60000"/>
                    <a:lumOff val="40000"/>
                  </a:schemeClr>
                </a:solidFill>
                <a:latin typeface="Arial"/>
                <a:cs typeface="Arial"/>
              </a:rPr>
              <a:t>Face to Face   </a:t>
            </a:r>
            <a:r>
              <a:rPr lang="en-GB" sz="2000" dirty="0">
                <a:latin typeface="Arial"/>
                <a:cs typeface="Arial"/>
              </a:rPr>
              <a:t>|   </a:t>
            </a:r>
            <a:r>
              <a:rPr lang="en-GB" sz="2000" dirty="0">
                <a:solidFill>
                  <a:schemeClr val="bg2">
                    <a:lumMod val="25000"/>
                  </a:schemeClr>
                </a:solidFill>
                <a:latin typeface="Arial"/>
                <a:cs typeface="Arial"/>
              </a:rPr>
              <a:t>Physical</a:t>
            </a:r>
          </a:p>
          <a:p>
            <a:pPr>
              <a:lnSpc>
                <a:spcPct val="150000"/>
              </a:lnSpc>
            </a:pPr>
            <a:endParaRPr lang="en-GB" sz="1050" dirty="0">
              <a:latin typeface="Arial"/>
              <a:cs typeface="Arial"/>
            </a:endParaRPr>
          </a:p>
          <a:p>
            <a:pPr algn="ctr">
              <a:lnSpc>
                <a:spcPct val="150000"/>
              </a:lnSpc>
            </a:pPr>
            <a:r>
              <a:rPr lang="en-GB" sz="2000" dirty="0">
                <a:latin typeface="Arial"/>
                <a:cs typeface="Arial"/>
              </a:rPr>
              <a:t>The organization </a:t>
            </a:r>
            <a:r>
              <a:rPr lang="en-GB" sz="2000" b="1" dirty="0">
                <a:latin typeface="Arial"/>
                <a:cs typeface="Arial"/>
              </a:rPr>
              <a:t>can improve </a:t>
            </a:r>
            <a:r>
              <a:rPr lang="en-GB" sz="2000" dirty="0">
                <a:latin typeface="Arial"/>
                <a:cs typeface="Arial"/>
              </a:rPr>
              <a:t>its channels of communication:</a:t>
            </a:r>
          </a:p>
          <a:p>
            <a:pPr algn="ctr">
              <a:lnSpc>
                <a:spcPct val="150000"/>
              </a:lnSpc>
            </a:pPr>
            <a:r>
              <a:rPr lang="en-GB" sz="2000" b="1" dirty="0">
                <a:latin typeface="Arial"/>
                <a:cs typeface="Arial"/>
              </a:rPr>
              <a:t>Internal communication    |   Team collaboration      </a:t>
            </a:r>
          </a:p>
          <a:p>
            <a:pPr marL="342900" indent="-342900">
              <a:lnSpc>
                <a:spcPct val="150000"/>
              </a:lnSpc>
              <a:buFont typeface="Arial" panose="020B0604020202020204" pitchFamily="34" charset="0"/>
              <a:buChar char="•"/>
            </a:pPr>
            <a:endParaRPr lang="en-GB" sz="2000" dirty="0">
              <a:latin typeface="Arial"/>
              <a:cs typeface="Arial"/>
            </a:endParaRPr>
          </a:p>
        </p:txBody>
      </p:sp>
    </p:spTree>
    <p:extLst>
      <p:ext uri="{BB962C8B-B14F-4D97-AF65-F5344CB8AC3E}">
        <p14:creationId xmlns:p14="http://schemas.microsoft.com/office/powerpoint/2010/main" val="558549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A3342-1BBD-44DE-8B69-4BAF8CF3CCCD}"/>
              </a:ext>
            </a:extLst>
          </p:cNvPr>
          <p:cNvSpPr>
            <a:spLocks noGrp="1"/>
          </p:cNvSpPr>
          <p:nvPr>
            <p:ph type="title"/>
          </p:nvPr>
        </p:nvSpPr>
        <p:spPr>
          <a:xfrm>
            <a:off x="387403" y="273205"/>
            <a:ext cx="8596668" cy="672790"/>
          </a:xfrm>
        </p:spPr>
        <p:txBody>
          <a:bodyPr/>
          <a:lstStyle/>
          <a:p>
            <a:r>
              <a:rPr lang="en-GB" dirty="0"/>
              <a:t>References</a:t>
            </a:r>
          </a:p>
        </p:txBody>
      </p:sp>
      <p:sp>
        <p:nvSpPr>
          <p:cNvPr id="3" name="Content Placeholder 2">
            <a:extLst>
              <a:ext uri="{FF2B5EF4-FFF2-40B4-BE49-F238E27FC236}">
                <a16:creationId xmlns:a16="http://schemas.microsoft.com/office/drawing/2014/main" id="{8147C20E-3204-8FE4-5FEE-2E52911230F2}"/>
              </a:ext>
            </a:extLst>
          </p:cNvPr>
          <p:cNvSpPr>
            <a:spLocks noGrp="1"/>
          </p:cNvSpPr>
          <p:nvPr>
            <p:ph idx="1"/>
          </p:nvPr>
        </p:nvSpPr>
        <p:spPr>
          <a:xfrm>
            <a:off x="487762" y="1060335"/>
            <a:ext cx="10462735" cy="5524459"/>
          </a:xfrm>
        </p:spPr>
        <p:txBody>
          <a:bodyPr>
            <a:normAutofit/>
          </a:bodyPr>
          <a:lstStyle/>
          <a:p>
            <a:pPr marL="0" indent="0">
              <a:lnSpc>
                <a:spcPct val="150000"/>
              </a:lnSpc>
              <a:buNone/>
            </a:pPr>
            <a:r>
              <a:rPr lang="en-GB" sz="1200" dirty="0">
                <a:latin typeface="Arial" panose="020B0604020202020204" pitchFamily="34" charset="0"/>
                <a:cs typeface="Arial" panose="020B0604020202020204" pitchFamily="34" charset="0"/>
              </a:rPr>
              <a:t>-Lunenburg, F.C (2010) </a:t>
            </a:r>
            <a:r>
              <a:rPr lang="en-GB" sz="1200" i="1" dirty="0">
                <a:latin typeface="Arial" panose="020B0604020202020204" pitchFamily="34" charset="0"/>
                <a:ea typeface="+mn-lt"/>
                <a:cs typeface="Arial" panose="020B0604020202020204" pitchFamily="34" charset="0"/>
              </a:rPr>
              <a:t>Communication: The Process, Barriers, And Improving Effectiveness </a:t>
            </a:r>
            <a:r>
              <a:rPr lang="en-GB" sz="1200" dirty="0">
                <a:latin typeface="Arial" panose="020B0604020202020204" pitchFamily="34" charset="0"/>
                <a:ea typeface="+mn-lt"/>
                <a:cs typeface="Arial" panose="020B0604020202020204" pitchFamily="34" charset="0"/>
              </a:rPr>
              <a:t>Texas: Sam </a:t>
            </a:r>
            <a:r>
              <a:rPr lang="en-GB" sz="1200" dirty="0" err="1">
                <a:latin typeface="Arial" panose="020B0604020202020204" pitchFamily="34" charset="0"/>
                <a:ea typeface="+mn-lt"/>
                <a:cs typeface="Arial" panose="020B0604020202020204" pitchFamily="34" charset="0"/>
              </a:rPr>
              <a:t>Housten</a:t>
            </a:r>
            <a:r>
              <a:rPr lang="en-GB" sz="1200" dirty="0">
                <a:latin typeface="Arial" panose="020B0604020202020204" pitchFamily="34" charset="0"/>
                <a:ea typeface="+mn-lt"/>
                <a:cs typeface="Arial" panose="020B0604020202020204" pitchFamily="34" charset="0"/>
              </a:rPr>
              <a:t> state university</a:t>
            </a:r>
            <a:endParaRPr lang="en-GB" sz="1200" dirty="0">
              <a:latin typeface="Arial" panose="020B0604020202020204" pitchFamily="34" charset="0"/>
              <a:cs typeface="Arial" panose="020B0604020202020204" pitchFamily="34" charset="0"/>
            </a:endParaRPr>
          </a:p>
          <a:p>
            <a:pPr marL="0" indent="0">
              <a:lnSpc>
                <a:spcPct val="150000"/>
              </a:lnSpc>
              <a:buNone/>
            </a:pPr>
            <a:r>
              <a:rPr lang="en-GB" sz="1200" dirty="0">
                <a:latin typeface="Arial" panose="020B0604020202020204" pitchFamily="34" charset="0"/>
                <a:cs typeface="Arial" panose="020B0604020202020204" pitchFamily="34" charset="0"/>
              </a:rPr>
              <a:t>-Novak, M.C (2019) </a:t>
            </a:r>
            <a:r>
              <a:rPr lang="en-GB" sz="1200" i="1" dirty="0">
                <a:latin typeface="Arial" panose="020B0604020202020204" pitchFamily="34" charset="0"/>
                <a:cs typeface="Arial" panose="020B0604020202020204" pitchFamily="34" charset="0"/>
              </a:rPr>
              <a:t>The four types of communication (+tips for each one)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ea typeface="+mn-lt"/>
                <a:cs typeface="Arial" panose="020B0604020202020204" pitchFamily="34" charset="0"/>
                <a:hlinkClick r:id="rId2"/>
              </a:rPr>
              <a:t>https://learn.g2.com/types-of-communication#written-communication</a:t>
            </a:r>
            <a:r>
              <a:rPr lang="en-GB" sz="1200" dirty="0">
                <a:latin typeface="Arial" panose="020B0604020202020204" pitchFamily="34" charset="0"/>
                <a:ea typeface="+mn-lt"/>
                <a:cs typeface="Arial" panose="020B0604020202020204" pitchFamily="34" charset="0"/>
              </a:rPr>
              <a:t> (accessed at: 27/06/22)</a:t>
            </a:r>
          </a:p>
          <a:p>
            <a:pPr marL="0" indent="0">
              <a:lnSpc>
                <a:spcPct val="150000"/>
              </a:lnSpc>
              <a:buNone/>
            </a:pPr>
            <a:r>
              <a:rPr lang="en-GB" sz="1200" dirty="0">
                <a:latin typeface="Arial" panose="020B0604020202020204" pitchFamily="34" charset="0"/>
                <a:ea typeface="+mn-lt"/>
                <a:cs typeface="Arial" panose="020B0604020202020204" pitchFamily="34" charset="0"/>
              </a:rPr>
              <a:t>-</a:t>
            </a:r>
            <a:r>
              <a:rPr lang="en-GB" sz="1200" dirty="0" err="1">
                <a:latin typeface="Arial" panose="020B0604020202020204" pitchFamily="34" charset="0"/>
                <a:ea typeface="+mn-lt"/>
                <a:cs typeface="Arial" panose="020B0604020202020204" pitchFamily="34" charset="0"/>
              </a:rPr>
              <a:t>Skillsforcare</a:t>
            </a:r>
            <a:r>
              <a:rPr lang="en-GB" sz="1200" dirty="0">
                <a:latin typeface="Arial" panose="020B0604020202020204" pitchFamily="34" charset="0"/>
                <a:ea typeface="+mn-lt"/>
                <a:cs typeface="Arial" panose="020B0604020202020204" pitchFamily="34" charset="0"/>
              </a:rPr>
              <a:t> (2018) </a:t>
            </a:r>
            <a:r>
              <a:rPr lang="en-GB" sz="1200" i="1" dirty="0">
                <a:latin typeface="Arial" panose="020B0604020202020204" pitchFamily="34" charset="0"/>
                <a:ea typeface="+mn-lt"/>
                <a:cs typeface="Arial" panose="020B0604020202020204" pitchFamily="34" charset="0"/>
              </a:rPr>
              <a:t>Communication skills in social care.</a:t>
            </a:r>
            <a:r>
              <a:rPr lang="en-GB" sz="1200" dirty="0">
                <a:latin typeface="Arial" panose="020B0604020202020204" pitchFamily="34" charset="0"/>
                <a:ea typeface="+mn-lt"/>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https://www.skillsforcare.org.uk/resources/documents/Developing-your-workforce/Care-topics/Core-Skills/Communication-skills-in-social-care.pdf</a:t>
            </a:r>
            <a:r>
              <a:rPr lang="en-GB" sz="1200" dirty="0">
                <a:latin typeface="Arial" panose="020B0604020202020204" pitchFamily="34" charset="0"/>
                <a:cs typeface="Arial" panose="020B0604020202020204" pitchFamily="34" charset="0"/>
              </a:rPr>
              <a:t> (accessed at: 26/07/2022)</a:t>
            </a:r>
          </a:p>
          <a:p>
            <a:pPr marL="0" indent="0">
              <a:lnSpc>
                <a:spcPct val="150000"/>
              </a:lnSpc>
              <a:buNone/>
            </a:pP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CareQualityCommission</a:t>
            </a:r>
            <a:r>
              <a:rPr lang="en-GB" sz="1200" dirty="0">
                <a:latin typeface="Arial" panose="020B0604020202020204" pitchFamily="34" charset="0"/>
                <a:cs typeface="Arial" panose="020B0604020202020204" pitchFamily="34" charset="0"/>
              </a:rPr>
              <a:t> (2022) </a:t>
            </a:r>
            <a:r>
              <a:rPr lang="en-GB" sz="1200" i="1" dirty="0">
                <a:latin typeface="Arial" panose="020B0604020202020204" pitchFamily="34" charset="0"/>
                <a:cs typeface="Arial" panose="020B0604020202020204" pitchFamily="34" charset="0"/>
              </a:rPr>
              <a:t>Bramley Court Care Home Inspection report.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4"/>
              </a:rPr>
              <a:t>https://api.cqc.org.uk/public/v1/reports/19e94830-2fdf-40c2-b4ce-3fdf803d899e?20220707120000</a:t>
            </a:r>
            <a:r>
              <a:rPr lang="en-GB" sz="1200" dirty="0">
                <a:latin typeface="Arial" panose="020B0604020202020204" pitchFamily="34" charset="0"/>
                <a:cs typeface="Arial" panose="020B0604020202020204" pitchFamily="34" charset="0"/>
              </a:rPr>
              <a:t> (accessed at: 27/07/2022)</a:t>
            </a:r>
          </a:p>
          <a:p>
            <a:pPr marL="0" indent="0">
              <a:lnSpc>
                <a:spcPct val="150000"/>
              </a:lnSpc>
              <a:buNone/>
            </a:pPr>
            <a:r>
              <a:rPr lang="en-GB" sz="1200" dirty="0">
                <a:latin typeface="Arial" panose="020B0604020202020204" pitchFamily="34" charset="0"/>
                <a:cs typeface="Arial" panose="020B0604020202020204" pitchFamily="34" charset="0"/>
              </a:rPr>
              <a:t>-  </a:t>
            </a:r>
          </a:p>
          <a:p>
            <a:pPr marL="0" indent="0">
              <a:lnSpc>
                <a:spcPct val="150000"/>
              </a:lnSpc>
              <a:buNone/>
            </a:pPr>
            <a:r>
              <a:rPr lang="en-GB" sz="1200" dirty="0">
                <a:latin typeface="Arial" panose="020B0604020202020204" pitchFamily="34" charset="0"/>
                <a:cs typeface="Arial" panose="020B0604020202020204" pitchFamily="34" charset="0"/>
              </a:rPr>
              <a:t>-  </a:t>
            </a:r>
          </a:p>
          <a:p>
            <a:pPr marL="0" indent="0">
              <a:lnSpc>
                <a:spcPct val="150000"/>
              </a:lnSpc>
              <a:buNone/>
            </a:pPr>
            <a:r>
              <a:rPr lang="en-GB" sz="1200" dirty="0">
                <a:latin typeface="Arial" panose="020B0604020202020204" pitchFamily="34" charset="0"/>
                <a:cs typeface="Arial" panose="020B0604020202020204" pitchFamily="34" charset="0"/>
              </a:rPr>
              <a:t>-   </a:t>
            </a:r>
          </a:p>
          <a:p>
            <a:pPr marL="0" indent="0">
              <a:lnSpc>
                <a:spcPct val="150000"/>
              </a:lnSpc>
              <a:buNone/>
            </a:pPr>
            <a:r>
              <a:rPr lang="en-GB" sz="1200" dirty="0">
                <a:latin typeface="Arial" panose="020B0604020202020204" pitchFamily="34" charset="0"/>
                <a:cs typeface="Arial" panose="020B0604020202020204" pitchFamily="34" charset="0"/>
              </a:rPr>
              <a:t>-  </a:t>
            </a:r>
            <a:endParaRPr lang="en-GB" sz="1200" dirty="0">
              <a:latin typeface="Arial" panose="020B0604020202020204" pitchFamily="34" charset="0"/>
              <a:ea typeface="+mn-lt"/>
              <a:cs typeface="Arial" panose="020B0604020202020204" pitchFamily="34" charset="0"/>
            </a:endParaRPr>
          </a:p>
          <a:p>
            <a:pPr marL="0" indent="0">
              <a:lnSpc>
                <a:spcPct val="150000"/>
              </a:lnSpc>
              <a:buNone/>
            </a:pPr>
            <a:r>
              <a:rPr lang="en-GB" sz="1200" dirty="0">
                <a:latin typeface="Arial" panose="020B0604020202020204" pitchFamily="34" charset="0"/>
                <a:ea typeface="+mn-lt"/>
                <a:cs typeface="Arial" panose="020B0604020202020204" pitchFamily="34" charset="0"/>
              </a:rPr>
              <a:t>- Bramley Care Home Manager (07/2022) personal communication ,telephone.</a:t>
            </a:r>
            <a:endParaRPr lang="en-GB" sz="1400" dirty="0"/>
          </a:p>
        </p:txBody>
      </p:sp>
    </p:spTree>
    <p:extLst>
      <p:ext uri="{BB962C8B-B14F-4D97-AF65-F5344CB8AC3E}">
        <p14:creationId xmlns:p14="http://schemas.microsoft.com/office/powerpoint/2010/main" val="1684600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544446105"/>
              </p:ext>
            </p:extLst>
          </p:nvPr>
        </p:nvGraphicFramePr>
        <p:xfrm>
          <a:off x="620983" y="530095"/>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endParaRPr lang="en-GB"/>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endParaRPr lang="en-GB"/>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endParaRPr lang="en-GB"/>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Facet">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2" ma:contentTypeDescription="Create a new document." ma:contentTypeScope="" ma:versionID="6d8b1405d42a075d6c7ec9f30e6ead3f">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7f85be63264ab73112751fcbe4aa9e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4440E01-79FA-49DC-A9E5-89ADB0A51436}">
  <ds:schemaRefs>
    <ds:schemaRef ds:uri="http://schemas.microsoft.com/sharepoint/v3/contenttype/forms"/>
  </ds:schemaRefs>
</ds:datastoreItem>
</file>

<file path=customXml/itemProps2.xml><?xml version="1.0" encoding="utf-8"?>
<ds:datastoreItem xmlns:ds="http://schemas.openxmlformats.org/officeDocument/2006/customXml" ds:itemID="{7B53269B-ACEF-4D2B-8481-6E927E20A4CB}">
  <ds:schemaRefs>
    <ds:schemaRef ds:uri="http://schemas.microsoft.com/office/2006/metadata/contentType"/>
    <ds:schemaRef ds:uri="http://schemas.microsoft.com/office/2006/metadata/properties/metaAttributes"/>
    <ds:schemaRef ds:uri="http://www.w3.org/2000/xmlns/"/>
    <ds:schemaRef ds:uri="http://www.w3.org/2001/XMLSchema"/>
    <ds:schemaRef ds:uri="4eb0a523-77d0-454a-93a8-50ca111d3c44"/>
    <ds:schemaRef ds:uri="0e7fbce4-8ae7-4085-8b0a-9efa4c7cae6d"/>
  </ds:schemaRefs>
</ds:datastoreItem>
</file>

<file path=customXml/itemProps3.xml><?xml version="1.0" encoding="utf-8"?>
<ds:datastoreItem xmlns:ds="http://schemas.openxmlformats.org/officeDocument/2006/customXml" ds:itemID="{751EC0C0-8D22-4AFF-9B9C-04CF73B0F7AB}">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Facet</Template>
  <TotalTime>368</TotalTime>
  <Words>1246</Words>
  <Application>Microsoft Office PowerPoint</Application>
  <PresentationFormat>Widescreen</PresentationFormat>
  <Paragraphs>126</Paragraphs>
  <Slides>13</Slides>
  <Notes>8</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Task 1 Group Presentation</vt:lpstr>
      <vt:lpstr>Purpose</vt:lpstr>
      <vt:lpstr>Types of Effective Communication</vt:lpstr>
      <vt:lpstr>Benefit of Effective Communication</vt:lpstr>
      <vt:lpstr>Effective Communication at Bramley Court Care Home</vt:lpstr>
      <vt:lpstr>How should the organization use the theories relating to models of communication?    </vt:lpstr>
      <vt:lpstr>PowerPoint Presentation</vt:lpstr>
      <vt:lpstr>PowerPoint Presentation</vt:lpstr>
      <vt:lpstr>Aristotle Model Of Communication </vt:lpstr>
      <vt:lpstr>Barriers to Communication</vt:lpstr>
      <vt:lpstr>Channels of communication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Huawei</dc:title>
  <dc:creator>Mohammed Idris</dc:creator>
  <cp:lastModifiedBy>447538880687</cp:lastModifiedBy>
  <cp:revision>27</cp:revision>
  <dcterms:created xsi:type="dcterms:W3CDTF">2022-06-14T17:10:02Z</dcterms:created>
  <dcterms:modified xsi:type="dcterms:W3CDTF">2022-07-29T16:12:56Z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