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68" r:id="rId3"/>
    <p:sldId id="257" r:id="rId4"/>
    <p:sldId id="258" r:id="rId5"/>
    <p:sldId id="259" r:id="rId6"/>
    <p:sldId id="260" r:id="rId7"/>
    <p:sldId id="261" r:id="rId8"/>
    <p:sldId id="262" r:id="rId9"/>
    <p:sldId id="263" r:id="rId10"/>
    <p:sldId id="266" r:id="rId11"/>
    <p:sldId id="264" r:id="rId12"/>
    <p:sldId id="285" r:id="rId13"/>
    <p:sldId id="286" r:id="rId14"/>
    <p:sldId id="267" r:id="rId15"/>
  </p:sldIdLst>
  <p:sldSz cx="18288000" cy="10287000"/>
  <p:notesSz cx="6858000" cy="9144000"/>
  <p:embeddedFontLst>
    <p:embeddedFont>
      <p:font typeface="Times New Roman Bold" panose="02020803070505020304" pitchFamily="18" charset="0"/>
      <p:regular r:id="rId17"/>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D6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8A3B5-540C-4F3A-B22F-D0DF23CAA170}" v="42" dt="2025-11-22T16:20:32.6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4" d="100"/>
          <a:sy n="44" d="100"/>
        </p:scale>
        <p:origin x="1330" y="2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a Geciova" userId="e327faad7a0f9667" providerId="LiveId" clId="{D87C1BFC-EFC7-4017-A7C2-B3BEAEE30E86}"/>
    <pc:docChg chg="undo redo custSel addSld delSld modSld sldOrd">
      <pc:chgData name="Martina Geciova" userId="e327faad7a0f9667" providerId="LiveId" clId="{D87C1BFC-EFC7-4017-A7C2-B3BEAEE30E86}" dt="2025-11-23T18:59:16.248" v="7527" actId="948"/>
      <pc:docMkLst>
        <pc:docMk/>
      </pc:docMkLst>
      <pc:sldChg chg="modSp add del mod ord">
        <pc:chgData name="Martina Geciova" userId="e327faad7a0f9667" providerId="LiveId" clId="{D87C1BFC-EFC7-4017-A7C2-B3BEAEE30E86}" dt="2025-11-22T14:18:05.437" v="5806" actId="255"/>
        <pc:sldMkLst>
          <pc:docMk/>
          <pc:sldMk cId="0" sldId="256"/>
        </pc:sldMkLst>
        <pc:spChg chg="mod">
          <ac:chgData name="Martina Geciova" userId="e327faad7a0f9667" providerId="LiveId" clId="{D87C1BFC-EFC7-4017-A7C2-B3BEAEE30E86}" dt="2025-11-22T14:17:30.443" v="5802" actId="122"/>
          <ac:spMkLst>
            <pc:docMk/>
            <pc:sldMk cId="0" sldId="256"/>
            <ac:spMk id="4" creationId="{00000000-0000-0000-0000-000000000000}"/>
          </ac:spMkLst>
        </pc:spChg>
        <pc:spChg chg="mod">
          <ac:chgData name="Martina Geciova" userId="e327faad7a0f9667" providerId="LiveId" clId="{D87C1BFC-EFC7-4017-A7C2-B3BEAEE30E86}" dt="2025-11-22T14:17:06.207" v="5799" actId="20577"/>
          <ac:spMkLst>
            <pc:docMk/>
            <pc:sldMk cId="0" sldId="256"/>
            <ac:spMk id="5" creationId="{00000000-0000-0000-0000-000000000000}"/>
          </ac:spMkLst>
        </pc:spChg>
        <pc:spChg chg="mod">
          <ac:chgData name="Martina Geciova" userId="e327faad7a0f9667" providerId="LiveId" clId="{D87C1BFC-EFC7-4017-A7C2-B3BEAEE30E86}" dt="2025-11-22T14:17:40.222" v="5804" actId="1076"/>
          <ac:spMkLst>
            <pc:docMk/>
            <pc:sldMk cId="0" sldId="256"/>
            <ac:spMk id="6" creationId="{00000000-0000-0000-0000-000000000000}"/>
          </ac:spMkLst>
        </pc:spChg>
        <pc:spChg chg="mod">
          <ac:chgData name="Martina Geciova" userId="e327faad7a0f9667" providerId="LiveId" clId="{D87C1BFC-EFC7-4017-A7C2-B3BEAEE30E86}" dt="2025-11-22T14:18:05.437" v="5806" actId="255"/>
          <ac:spMkLst>
            <pc:docMk/>
            <pc:sldMk cId="0" sldId="256"/>
            <ac:spMk id="7" creationId="{00000000-0000-0000-0000-000000000000}"/>
          </ac:spMkLst>
        </pc:spChg>
      </pc:sldChg>
      <pc:sldChg chg="modSp add del mod">
        <pc:chgData name="Martina Geciova" userId="e327faad7a0f9667" providerId="LiveId" clId="{D87C1BFC-EFC7-4017-A7C2-B3BEAEE30E86}" dt="2025-11-20T13:11:00.392" v="4490" actId="948"/>
        <pc:sldMkLst>
          <pc:docMk/>
          <pc:sldMk cId="0" sldId="257"/>
        </pc:sldMkLst>
        <pc:spChg chg="mod">
          <ac:chgData name="Martina Geciova" userId="e327faad7a0f9667" providerId="LiveId" clId="{D87C1BFC-EFC7-4017-A7C2-B3BEAEE30E86}" dt="2025-11-20T11:12:23.145" v="3452" actId="1076"/>
          <ac:spMkLst>
            <pc:docMk/>
            <pc:sldMk cId="0" sldId="257"/>
            <ac:spMk id="4" creationId="{00000000-0000-0000-0000-000000000000}"/>
          </ac:spMkLst>
        </pc:spChg>
        <pc:spChg chg="mod">
          <ac:chgData name="Martina Geciova" userId="e327faad7a0f9667" providerId="LiveId" clId="{D87C1BFC-EFC7-4017-A7C2-B3BEAEE30E86}" dt="2025-11-20T13:11:00.392" v="4490" actId="948"/>
          <ac:spMkLst>
            <pc:docMk/>
            <pc:sldMk cId="0" sldId="257"/>
            <ac:spMk id="7" creationId="{00000000-0000-0000-0000-000000000000}"/>
          </ac:spMkLst>
        </pc:spChg>
      </pc:sldChg>
      <pc:sldChg chg="addSp delSp modSp add del mod">
        <pc:chgData name="Martina Geciova" userId="e327faad7a0f9667" providerId="LiveId" clId="{D87C1BFC-EFC7-4017-A7C2-B3BEAEE30E86}" dt="2025-11-20T13:39:57.185" v="4495" actId="20577"/>
        <pc:sldMkLst>
          <pc:docMk/>
          <pc:sldMk cId="0" sldId="258"/>
        </pc:sldMkLst>
        <pc:spChg chg="mod">
          <ac:chgData name="Martina Geciova" userId="e327faad7a0f9667" providerId="LiveId" clId="{D87C1BFC-EFC7-4017-A7C2-B3BEAEE30E86}" dt="2025-11-20T11:17:01.278" v="3498" actId="20577"/>
          <ac:spMkLst>
            <pc:docMk/>
            <pc:sldMk cId="0" sldId="258"/>
            <ac:spMk id="6" creationId="{00000000-0000-0000-0000-000000000000}"/>
          </ac:spMkLst>
        </pc:spChg>
        <pc:spChg chg="mod">
          <ac:chgData name="Martina Geciova" userId="e327faad7a0f9667" providerId="LiveId" clId="{D87C1BFC-EFC7-4017-A7C2-B3BEAEE30E86}" dt="2025-11-20T13:39:57.185" v="4495" actId="20577"/>
          <ac:spMkLst>
            <pc:docMk/>
            <pc:sldMk cId="0" sldId="258"/>
            <ac:spMk id="7" creationId="{00000000-0000-0000-0000-000000000000}"/>
          </ac:spMkLst>
        </pc:spChg>
        <pc:spChg chg="mod">
          <ac:chgData name="Martina Geciova" userId="e327faad7a0f9667" providerId="LiveId" clId="{D87C1BFC-EFC7-4017-A7C2-B3BEAEE30E86}" dt="2025-11-20T11:16:49.448" v="3493" actId="1076"/>
          <ac:spMkLst>
            <pc:docMk/>
            <pc:sldMk cId="0" sldId="258"/>
            <ac:spMk id="9" creationId="{00000000-0000-0000-0000-000000000000}"/>
          </ac:spMkLst>
        </pc:spChg>
        <pc:spChg chg="mod">
          <ac:chgData name="Martina Geciova" userId="e327faad7a0f9667" providerId="LiveId" clId="{D87C1BFC-EFC7-4017-A7C2-B3BEAEE30E86}" dt="2025-11-20T11:16:06.873" v="3492" actId="12"/>
          <ac:spMkLst>
            <pc:docMk/>
            <pc:sldMk cId="0" sldId="258"/>
            <ac:spMk id="11" creationId="{00000000-0000-0000-0000-000000000000}"/>
          </ac:spMkLst>
        </pc:spChg>
      </pc:sldChg>
      <pc:sldChg chg="modSp add del mod">
        <pc:chgData name="Martina Geciova" userId="e327faad7a0f9667" providerId="LiveId" clId="{D87C1BFC-EFC7-4017-A7C2-B3BEAEE30E86}" dt="2025-11-20T19:31:17.594" v="5199" actId="20577"/>
        <pc:sldMkLst>
          <pc:docMk/>
          <pc:sldMk cId="0" sldId="259"/>
        </pc:sldMkLst>
        <pc:spChg chg="mod">
          <ac:chgData name="Martina Geciova" userId="e327faad7a0f9667" providerId="LiveId" clId="{D87C1BFC-EFC7-4017-A7C2-B3BEAEE30E86}" dt="2025-11-20T19:31:17.594" v="5199" actId="20577"/>
          <ac:spMkLst>
            <pc:docMk/>
            <pc:sldMk cId="0" sldId="259"/>
            <ac:spMk id="10" creationId="{00000000-0000-0000-0000-000000000000}"/>
          </ac:spMkLst>
        </pc:spChg>
        <pc:spChg chg="mod">
          <ac:chgData name="Martina Geciova" userId="e327faad7a0f9667" providerId="LiveId" clId="{D87C1BFC-EFC7-4017-A7C2-B3BEAEE30E86}" dt="2025-11-19T19:14:30.589" v="3434" actId="20577"/>
          <ac:spMkLst>
            <pc:docMk/>
            <pc:sldMk cId="0" sldId="259"/>
            <ac:spMk id="11" creationId="{00000000-0000-0000-0000-000000000000}"/>
          </ac:spMkLst>
        </pc:spChg>
      </pc:sldChg>
      <pc:sldChg chg="modSp add del mod">
        <pc:chgData name="Martina Geciova" userId="e327faad7a0f9667" providerId="LiveId" clId="{D87C1BFC-EFC7-4017-A7C2-B3BEAEE30E86}" dt="2025-11-20T19:59:50.464" v="5747" actId="20577"/>
        <pc:sldMkLst>
          <pc:docMk/>
          <pc:sldMk cId="0" sldId="260"/>
        </pc:sldMkLst>
        <pc:spChg chg="mod">
          <ac:chgData name="Martina Geciova" userId="e327faad7a0f9667" providerId="LiveId" clId="{D87C1BFC-EFC7-4017-A7C2-B3BEAEE30E86}" dt="2025-11-20T11:18:06.591" v="3504" actId="20577"/>
          <ac:spMkLst>
            <pc:docMk/>
            <pc:sldMk cId="0" sldId="260"/>
            <ac:spMk id="2" creationId="{00000000-0000-0000-0000-000000000000}"/>
          </ac:spMkLst>
        </pc:spChg>
        <pc:spChg chg="mod">
          <ac:chgData name="Martina Geciova" userId="e327faad7a0f9667" providerId="LiveId" clId="{D87C1BFC-EFC7-4017-A7C2-B3BEAEE30E86}" dt="2025-11-19T18:51:54.547" v="3252" actId="20577"/>
          <ac:spMkLst>
            <pc:docMk/>
            <pc:sldMk cId="0" sldId="260"/>
            <ac:spMk id="3" creationId="{00000000-0000-0000-0000-000000000000}"/>
          </ac:spMkLst>
        </pc:spChg>
        <pc:spChg chg="mod">
          <ac:chgData name="Martina Geciova" userId="e327faad7a0f9667" providerId="LiveId" clId="{D87C1BFC-EFC7-4017-A7C2-B3BEAEE30E86}" dt="2025-11-20T19:59:50.464" v="5747" actId="20577"/>
          <ac:spMkLst>
            <pc:docMk/>
            <pc:sldMk cId="0" sldId="260"/>
            <ac:spMk id="4" creationId="{00000000-0000-0000-0000-000000000000}"/>
          </ac:spMkLst>
        </pc:spChg>
      </pc:sldChg>
      <pc:sldChg chg="addSp modSp add del mod">
        <pc:chgData name="Martina Geciova" userId="e327faad7a0f9667" providerId="LiveId" clId="{D87C1BFC-EFC7-4017-A7C2-B3BEAEE30E86}" dt="2025-11-20T16:22:47.885" v="4717" actId="14100"/>
        <pc:sldMkLst>
          <pc:docMk/>
          <pc:sldMk cId="0" sldId="261"/>
        </pc:sldMkLst>
        <pc:spChg chg="mod">
          <ac:chgData name="Martina Geciova" userId="e327faad7a0f9667" providerId="LiveId" clId="{D87C1BFC-EFC7-4017-A7C2-B3BEAEE30E86}" dt="2025-11-20T11:20:31.082" v="3550" actId="20577"/>
          <ac:spMkLst>
            <pc:docMk/>
            <pc:sldMk cId="0" sldId="261"/>
            <ac:spMk id="6" creationId="{00000000-0000-0000-0000-000000000000}"/>
          </ac:spMkLst>
        </pc:spChg>
        <pc:spChg chg="mod">
          <ac:chgData name="Martina Geciova" userId="e327faad7a0f9667" providerId="LiveId" clId="{D87C1BFC-EFC7-4017-A7C2-B3BEAEE30E86}" dt="2025-11-20T11:20:54.352" v="3553" actId="14100"/>
          <ac:spMkLst>
            <pc:docMk/>
            <pc:sldMk cId="0" sldId="261"/>
            <ac:spMk id="10" creationId="{00000000-0000-0000-0000-000000000000}"/>
          </ac:spMkLst>
        </pc:spChg>
        <pc:spChg chg="mod">
          <ac:chgData name="Martina Geciova" userId="e327faad7a0f9667" providerId="LiveId" clId="{D87C1BFC-EFC7-4017-A7C2-B3BEAEE30E86}" dt="2025-11-19T18:54:10.656" v="3268" actId="20577"/>
          <ac:spMkLst>
            <pc:docMk/>
            <pc:sldMk cId="0" sldId="261"/>
            <ac:spMk id="11" creationId="{00000000-0000-0000-0000-000000000000}"/>
          </ac:spMkLst>
        </pc:spChg>
        <pc:spChg chg="mod">
          <ac:chgData name="Martina Geciova" userId="e327faad7a0f9667" providerId="LiveId" clId="{D87C1BFC-EFC7-4017-A7C2-B3BEAEE30E86}" dt="2025-11-19T18:55:56.961" v="3295" actId="20577"/>
          <ac:spMkLst>
            <pc:docMk/>
            <pc:sldMk cId="0" sldId="261"/>
            <ac:spMk id="16" creationId="{00000000-0000-0000-0000-000000000000}"/>
          </ac:spMkLst>
        </pc:spChg>
        <pc:spChg chg="mod">
          <ac:chgData name="Martina Geciova" userId="e327faad7a0f9667" providerId="LiveId" clId="{D87C1BFC-EFC7-4017-A7C2-B3BEAEE30E86}" dt="2025-11-20T16:17:10.785" v="4700" actId="1076"/>
          <ac:spMkLst>
            <pc:docMk/>
            <pc:sldMk cId="0" sldId="261"/>
            <ac:spMk id="20" creationId="{00000000-0000-0000-0000-000000000000}"/>
          </ac:spMkLst>
        </pc:spChg>
        <pc:spChg chg="add mod">
          <ac:chgData name="Martina Geciova" userId="e327faad7a0f9667" providerId="LiveId" clId="{D87C1BFC-EFC7-4017-A7C2-B3BEAEE30E86}" dt="2025-11-20T16:22:47.885" v="4717" actId="14100"/>
          <ac:spMkLst>
            <pc:docMk/>
            <pc:sldMk cId="0" sldId="261"/>
            <ac:spMk id="21" creationId="{7BA27852-4AF8-4541-5961-F71EB7894B74}"/>
          </ac:spMkLst>
        </pc:spChg>
        <pc:grpChg chg="mod">
          <ac:chgData name="Martina Geciova" userId="e327faad7a0f9667" providerId="LiveId" clId="{D87C1BFC-EFC7-4017-A7C2-B3BEAEE30E86}" dt="2025-11-20T16:17:16.211" v="4701" actId="1076"/>
          <ac:grpSpMkLst>
            <pc:docMk/>
            <pc:sldMk cId="0" sldId="261"/>
            <ac:grpSpMk id="17" creationId="{00000000-0000-0000-0000-000000000000}"/>
          </ac:grpSpMkLst>
        </pc:grpChg>
      </pc:sldChg>
      <pc:sldChg chg="modSp add del mod">
        <pc:chgData name="Martina Geciova" userId="e327faad7a0f9667" providerId="LiveId" clId="{D87C1BFC-EFC7-4017-A7C2-B3BEAEE30E86}" dt="2025-11-20T13:43:36.327" v="4496" actId="255"/>
        <pc:sldMkLst>
          <pc:docMk/>
          <pc:sldMk cId="0" sldId="262"/>
        </pc:sldMkLst>
        <pc:spChg chg="mod">
          <ac:chgData name="Martina Geciova" userId="e327faad7a0f9667" providerId="LiveId" clId="{D87C1BFC-EFC7-4017-A7C2-B3BEAEE30E86}" dt="2025-11-20T11:23:46.642" v="3561" actId="14100"/>
          <ac:spMkLst>
            <pc:docMk/>
            <pc:sldMk cId="0" sldId="262"/>
            <ac:spMk id="4" creationId="{00000000-0000-0000-0000-000000000000}"/>
          </ac:spMkLst>
        </pc:spChg>
        <pc:spChg chg="mod">
          <ac:chgData name="Martina Geciova" userId="e327faad7a0f9667" providerId="LiveId" clId="{D87C1BFC-EFC7-4017-A7C2-B3BEAEE30E86}" dt="2025-11-20T13:43:36.327" v="4496" actId="255"/>
          <ac:spMkLst>
            <pc:docMk/>
            <pc:sldMk cId="0" sldId="262"/>
            <ac:spMk id="5" creationId="{00000000-0000-0000-0000-000000000000}"/>
          </ac:spMkLst>
        </pc:spChg>
      </pc:sldChg>
      <pc:sldChg chg="addSp delSp modSp add del mod ord">
        <pc:chgData name="Martina Geciova" userId="e327faad7a0f9667" providerId="LiveId" clId="{D87C1BFC-EFC7-4017-A7C2-B3BEAEE30E86}" dt="2025-11-22T18:57:04.353" v="7521" actId="14100"/>
        <pc:sldMkLst>
          <pc:docMk/>
          <pc:sldMk cId="0" sldId="263"/>
        </pc:sldMkLst>
        <pc:spChg chg="mod">
          <ac:chgData name="Martina Geciova" userId="e327faad7a0f9667" providerId="LiveId" clId="{D87C1BFC-EFC7-4017-A7C2-B3BEAEE30E86}" dt="2025-11-20T11:44:01.245" v="4123" actId="20577"/>
          <ac:spMkLst>
            <pc:docMk/>
            <pc:sldMk cId="0" sldId="263"/>
            <ac:spMk id="2" creationId="{00000000-0000-0000-0000-000000000000}"/>
          </ac:spMkLst>
        </pc:spChg>
        <pc:spChg chg="mod">
          <ac:chgData name="Martina Geciova" userId="e327faad7a0f9667" providerId="LiveId" clId="{D87C1BFC-EFC7-4017-A7C2-B3BEAEE30E86}" dt="2025-11-19T18:24:12.763" v="3113" actId="313"/>
          <ac:spMkLst>
            <pc:docMk/>
            <pc:sldMk cId="0" sldId="263"/>
            <ac:spMk id="6" creationId="{00000000-0000-0000-0000-000000000000}"/>
          </ac:spMkLst>
        </pc:spChg>
        <pc:spChg chg="mod">
          <ac:chgData name="Martina Geciova" userId="e327faad7a0f9667" providerId="LiveId" clId="{D87C1BFC-EFC7-4017-A7C2-B3BEAEE30E86}" dt="2025-11-19T18:58:56.499" v="3337" actId="20577"/>
          <ac:spMkLst>
            <pc:docMk/>
            <pc:sldMk cId="0" sldId="263"/>
            <ac:spMk id="7" creationId="{00000000-0000-0000-0000-000000000000}"/>
          </ac:spMkLst>
        </pc:spChg>
        <pc:spChg chg="mod">
          <ac:chgData name="Martina Geciova" userId="e327faad7a0f9667" providerId="LiveId" clId="{D87C1BFC-EFC7-4017-A7C2-B3BEAEE30E86}" dt="2025-11-22T18:57:04.353" v="7521" actId="14100"/>
          <ac:spMkLst>
            <pc:docMk/>
            <pc:sldMk cId="0" sldId="263"/>
            <ac:spMk id="11" creationId="{00000000-0000-0000-0000-000000000000}"/>
          </ac:spMkLst>
        </pc:spChg>
        <pc:spChg chg="del">
          <ac:chgData name="Martina Geciova" userId="e327faad7a0f9667" providerId="LiveId" clId="{D87C1BFC-EFC7-4017-A7C2-B3BEAEE30E86}" dt="2025-11-22T14:47:07.005" v="6161" actId="21"/>
          <ac:spMkLst>
            <pc:docMk/>
            <pc:sldMk cId="0" sldId="263"/>
            <ac:spMk id="12" creationId="{00000000-0000-0000-0000-000000000000}"/>
          </ac:spMkLst>
        </pc:spChg>
        <pc:spChg chg="del">
          <ac:chgData name="Martina Geciova" userId="e327faad7a0f9667" providerId="LiveId" clId="{D87C1BFC-EFC7-4017-A7C2-B3BEAEE30E86}" dt="2025-11-22T14:58:10.451" v="6171" actId="21"/>
          <ac:spMkLst>
            <pc:docMk/>
            <pc:sldMk cId="0" sldId="263"/>
            <ac:spMk id="13" creationId="{00000000-0000-0000-0000-000000000000}"/>
          </ac:spMkLst>
        </pc:spChg>
        <pc:picChg chg="add del mod">
          <ac:chgData name="Martina Geciova" userId="e327faad7a0f9667" providerId="LiveId" clId="{D87C1BFC-EFC7-4017-A7C2-B3BEAEE30E86}" dt="2025-11-22T14:47:03.408" v="6160" actId="21"/>
          <ac:picMkLst>
            <pc:docMk/>
            <pc:sldMk cId="0" sldId="263"/>
            <ac:picMk id="16" creationId="{11CD79F6-6864-9FB7-B846-411629091A12}"/>
          </ac:picMkLst>
        </pc:picChg>
        <pc:picChg chg="add mod">
          <ac:chgData name="Martina Geciova" userId="e327faad7a0f9667" providerId="LiveId" clId="{D87C1BFC-EFC7-4017-A7C2-B3BEAEE30E86}" dt="2025-11-22T18:56:54.279" v="7519" actId="14100"/>
          <ac:picMkLst>
            <pc:docMk/>
            <pc:sldMk cId="0" sldId="263"/>
            <ac:picMk id="18" creationId="{F2AC0C07-6C74-5DF3-8C0B-3873E200AE5E}"/>
          </ac:picMkLst>
        </pc:picChg>
        <pc:picChg chg="add mod">
          <ac:chgData name="Martina Geciova" userId="e327faad7a0f9667" providerId="LiveId" clId="{D87C1BFC-EFC7-4017-A7C2-B3BEAEE30E86}" dt="2025-11-22T18:56:59.538" v="7520" actId="14100"/>
          <ac:picMkLst>
            <pc:docMk/>
            <pc:sldMk cId="0" sldId="263"/>
            <ac:picMk id="20" creationId="{15C511B3-97BF-36CB-3BF9-6A93A01CD1DF}"/>
          </ac:picMkLst>
        </pc:picChg>
      </pc:sldChg>
      <pc:sldChg chg="modSp add del mod">
        <pc:chgData name="Martina Geciova" userId="e327faad7a0f9667" providerId="LiveId" clId="{D87C1BFC-EFC7-4017-A7C2-B3BEAEE30E86}" dt="2025-11-20T11:43:24.217" v="4103" actId="47"/>
        <pc:sldMkLst>
          <pc:docMk/>
          <pc:sldMk cId="0" sldId="264"/>
        </pc:sldMkLst>
        <pc:spChg chg="mod">
          <ac:chgData name="Martina Geciova" userId="e327faad7a0f9667" providerId="LiveId" clId="{D87C1BFC-EFC7-4017-A7C2-B3BEAEE30E86}" dt="2025-11-19T19:06:13.270" v="3385" actId="20577"/>
          <ac:spMkLst>
            <pc:docMk/>
            <pc:sldMk cId="0" sldId="264"/>
            <ac:spMk id="8" creationId="{00000000-0000-0000-0000-000000000000}"/>
          </ac:spMkLst>
        </pc:spChg>
      </pc:sldChg>
      <pc:sldChg chg="modSp add del mod">
        <pc:chgData name="Martina Geciova" userId="e327faad7a0f9667" providerId="LiveId" clId="{D87C1BFC-EFC7-4017-A7C2-B3BEAEE30E86}" dt="2025-11-22T16:39:16.561" v="7485" actId="20577"/>
        <pc:sldMkLst>
          <pc:docMk/>
          <pc:sldMk cId="3076625066" sldId="266"/>
        </pc:sldMkLst>
        <pc:spChg chg="mod">
          <ac:chgData name="Martina Geciova" userId="e327faad7a0f9667" providerId="LiveId" clId="{D87C1BFC-EFC7-4017-A7C2-B3BEAEE30E86}" dt="2025-11-20T19:08:36.019" v="4855"/>
          <ac:spMkLst>
            <pc:docMk/>
            <pc:sldMk cId="3076625066" sldId="266"/>
            <ac:spMk id="2" creationId="{B8F6C0BF-2E2D-F95F-C196-DB67AD3448B5}"/>
          </ac:spMkLst>
        </pc:spChg>
        <pc:spChg chg="mod">
          <ac:chgData name="Martina Geciova" userId="e327faad7a0f9667" providerId="LiveId" clId="{D87C1BFC-EFC7-4017-A7C2-B3BEAEE30E86}" dt="2025-11-22T16:39:16.561" v="7485" actId="20577"/>
          <ac:spMkLst>
            <pc:docMk/>
            <pc:sldMk cId="3076625066" sldId="266"/>
            <ac:spMk id="3" creationId="{0FF9E6B8-CF02-C522-CD09-85E0FBBD7793}"/>
          </ac:spMkLst>
        </pc:spChg>
      </pc:sldChg>
      <pc:sldChg chg="modSp add del mod">
        <pc:chgData name="Martina Geciova" userId="e327faad7a0f9667" providerId="LiveId" clId="{D87C1BFC-EFC7-4017-A7C2-B3BEAEE30E86}" dt="2025-11-20T19:08:34.126" v="4853" actId="20577"/>
        <pc:sldMkLst>
          <pc:docMk/>
          <pc:sldMk cId="936039994" sldId="267"/>
        </pc:sldMkLst>
        <pc:spChg chg="mod">
          <ac:chgData name="Martina Geciova" userId="e327faad7a0f9667" providerId="LiveId" clId="{D87C1BFC-EFC7-4017-A7C2-B3BEAEE30E86}" dt="2025-11-20T12:29:43.899" v="4301" actId="14100"/>
          <ac:spMkLst>
            <pc:docMk/>
            <pc:sldMk cId="936039994" sldId="267"/>
            <ac:spMk id="2" creationId="{B8FB5FBF-BD6D-F2F6-E38B-F46CB9730DA1}"/>
          </ac:spMkLst>
        </pc:spChg>
        <pc:spChg chg="mod">
          <ac:chgData name="Martina Geciova" userId="e327faad7a0f9667" providerId="LiveId" clId="{D87C1BFC-EFC7-4017-A7C2-B3BEAEE30E86}" dt="2025-11-20T19:08:34.126" v="4853" actId="20577"/>
          <ac:spMkLst>
            <pc:docMk/>
            <pc:sldMk cId="936039994" sldId="267"/>
            <ac:spMk id="3" creationId="{9EAEBDC5-1BD0-4645-8453-889046D35C7E}"/>
          </ac:spMkLst>
        </pc:spChg>
      </pc:sldChg>
      <pc:sldChg chg="addSp delSp modSp new add del mod ord chgLayout">
        <pc:chgData name="Martina Geciova" userId="e327faad7a0f9667" providerId="LiveId" clId="{D87C1BFC-EFC7-4017-A7C2-B3BEAEE30E86}" dt="2025-11-22T16:44:15.868" v="7518" actId="20577"/>
        <pc:sldMkLst>
          <pc:docMk/>
          <pc:sldMk cId="2015824003" sldId="268"/>
        </pc:sldMkLst>
        <pc:graphicFrameChg chg="add del mod modGraphic">
          <ac:chgData name="Martina Geciova" userId="e327faad7a0f9667" providerId="LiveId" clId="{D87C1BFC-EFC7-4017-A7C2-B3BEAEE30E86}" dt="2025-11-22T16:44:15.868" v="7518" actId="20577"/>
          <ac:graphicFrameMkLst>
            <pc:docMk/>
            <pc:sldMk cId="2015824003" sldId="268"/>
            <ac:graphicFrameMk id="2" creationId="{8C655959-CFC0-AC1C-74D7-A74ACCBF3C9B}"/>
          </ac:graphicFrameMkLst>
        </pc:graphicFrameChg>
      </pc:sldChg>
      <pc:sldChg chg="addSp delSp modSp new mod">
        <pc:chgData name="Martina Geciova" userId="e327faad7a0f9667" providerId="LiveId" clId="{D87C1BFC-EFC7-4017-A7C2-B3BEAEE30E86}" dt="2025-11-23T18:58:33.068" v="7523" actId="1076"/>
        <pc:sldMkLst>
          <pc:docMk/>
          <pc:sldMk cId="2174831926" sldId="285"/>
        </pc:sldMkLst>
        <pc:spChg chg="add mod">
          <ac:chgData name="Martina Geciova" userId="e327faad7a0f9667" providerId="LiveId" clId="{D87C1BFC-EFC7-4017-A7C2-B3BEAEE30E86}" dt="2025-11-23T18:58:33.068" v="7523" actId="1076"/>
          <ac:spMkLst>
            <pc:docMk/>
            <pc:sldMk cId="2174831926" sldId="285"/>
            <ac:spMk id="3" creationId="{DA57CA91-A78E-9711-2968-68747733440C}"/>
          </ac:spMkLst>
        </pc:spChg>
        <pc:graphicFrameChg chg="add mod modGraphic">
          <ac:chgData name="Martina Geciova" userId="e327faad7a0f9667" providerId="LiveId" clId="{D87C1BFC-EFC7-4017-A7C2-B3BEAEE30E86}" dt="2025-11-22T14:40:39.419" v="6154" actId="14734"/>
          <ac:graphicFrameMkLst>
            <pc:docMk/>
            <pc:sldMk cId="2174831926" sldId="285"/>
            <ac:graphicFrameMk id="4" creationId="{E39CFA9F-56E5-8324-1F5B-D8924C18232E}"/>
          </ac:graphicFrameMkLst>
        </pc:graphicFrameChg>
      </pc:sldChg>
      <pc:sldChg chg="addSp modSp new mod">
        <pc:chgData name="Martina Geciova" userId="e327faad7a0f9667" providerId="LiveId" clId="{D87C1BFC-EFC7-4017-A7C2-B3BEAEE30E86}" dt="2025-11-23T18:59:16.248" v="7527" actId="948"/>
        <pc:sldMkLst>
          <pc:docMk/>
          <pc:sldMk cId="195969318" sldId="286"/>
        </pc:sldMkLst>
        <pc:spChg chg="add mod">
          <ac:chgData name="Martina Geciova" userId="e327faad7a0f9667" providerId="LiveId" clId="{D87C1BFC-EFC7-4017-A7C2-B3BEAEE30E86}" dt="2025-11-23T18:59:16.248" v="7527" actId="948"/>
          <ac:spMkLst>
            <pc:docMk/>
            <pc:sldMk cId="195969318" sldId="286"/>
            <ac:spMk id="3" creationId="{BBBAE649-F6F7-4917-3063-CD9B618CBF8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FA4CC0-9EF6-40BE-90A0-E9B4607B9C0C}"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DA91AB-6D09-436D-A17E-371E05A22780}" type="slidenum">
              <a:rPr lang="en-GB" smtClean="0"/>
              <a:t>‹#›</a:t>
            </a:fld>
            <a:endParaRPr lang="en-GB"/>
          </a:p>
        </p:txBody>
      </p:sp>
    </p:spTree>
    <p:extLst>
      <p:ext uri="{BB962C8B-B14F-4D97-AF65-F5344CB8AC3E}">
        <p14:creationId xmlns:p14="http://schemas.microsoft.com/office/powerpoint/2010/main" val="2542436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DA91AB-6D09-436D-A17E-371E05A22780}" type="slidenum">
              <a:rPr lang="en-GB" smtClean="0"/>
              <a:t>7</a:t>
            </a:fld>
            <a:endParaRPr lang="en-GB"/>
          </a:p>
        </p:txBody>
      </p:sp>
    </p:spTree>
    <p:extLst>
      <p:ext uri="{BB962C8B-B14F-4D97-AF65-F5344CB8AC3E}">
        <p14:creationId xmlns:p14="http://schemas.microsoft.com/office/powerpoint/2010/main" val="899228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DA91AB-6D09-436D-A17E-371E05A22780}" type="slidenum">
              <a:rPr lang="en-GB" smtClean="0"/>
              <a:t>12</a:t>
            </a:fld>
            <a:endParaRPr lang="en-GB"/>
          </a:p>
        </p:txBody>
      </p:sp>
    </p:spTree>
    <p:extLst>
      <p:ext uri="{BB962C8B-B14F-4D97-AF65-F5344CB8AC3E}">
        <p14:creationId xmlns:p14="http://schemas.microsoft.com/office/powerpoint/2010/main" val="559060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11/23/2025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www.dreamstime.com/close-up-shot-tantalizingly-warm-fragrant-loaf-bread-just-out-oven-steam-rising-its-edges-image277209385"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hyperlink" Target="https://uk.pinterest.com/pin/grandma-baking-cookies-in-2024--584623595408300878/" TargetMode="Externa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od.gov.uk/business-guidance/allergen-guidance-for-food-businesses"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www.mdpi.com/2071-1050/13/6/3456" TargetMode="External"/><Relationship Id="rId4" Type="http://schemas.openxmlformats.org/officeDocument/2006/relationships/hyperlink" Target="https://www.ijoi-online.org/index.php/back-issues-11-20/40-vol-18-num-1-july-2025/555-the-development-of-e-commerce-business-models-in-the-baking-industry-a-case-st"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9601200" y="0"/>
            <a:ext cx="8686800" cy="10287000"/>
            <a:chOff x="0" y="0"/>
            <a:chExt cx="11582400" cy="13716000"/>
          </a:xfrm>
        </p:grpSpPr>
        <p:sp>
          <p:nvSpPr>
            <p:cNvPr id="3" name="Freeform 3"/>
            <p:cNvSpPr/>
            <p:nvPr/>
          </p:nvSpPr>
          <p:spPr>
            <a:xfrm>
              <a:off x="0" y="0"/>
              <a:ext cx="11582400" cy="13716000"/>
            </a:xfrm>
            <a:custGeom>
              <a:avLst/>
              <a:gdLst/>
              <a:ahLst/>
              <a:cxnLst/>
              <a:rect l="l" t="t" r="r" b="b"/>
              <a:pathLst>
                <a:path w="11582400" h="13716000">
                  <a:moveTo>
                    <a:pt x="0" y="0"/>
                  </a:moveTo>
                  <a:lnTo>
                    <a:pt x="11582400" y="0"/>
                  </a:lnTo>
                  <a:lnTo>
                    <a:pt x="11582400" y="13716000"/>
                  </a:lnTo>
                  <a:lnTo>
                    <a:pt x="0" y="13716000"/>
                  </a:lnTo>
                  <a:close/>
                </a:path>
              </a:pathLst>
            </a:custGeom>
            <a:blipFill>
              <a:blip r:embed="rId2"/>
              <a:stretch>
                <a:fillRect t="-6303" b="-6303"/>
              </a:stretch>
            </a:blipFill>
          </p:spPr>
          <p:txBody>
            <a:bodyPr/>
            <a:lstStyle/>
            <a:p>
              <a:endParaRPr lang="en-GB" dirty="0"/>
            </a:p>
          </p:txBody>
        </p:sp>
      </p:grpSp>
      <p:sp>
        <p:nvSpPr>
          <p:cNvPr id="4" name="TextBox 4"/>
          <p:cNvSpPr txBox="1"/>
          <p:nvPr/>
        </p:nvSpPr>
        <p:spPr>
          <a:xfrm>
            <a:off x="177998" y="1472744"/>
            <a:ext cx="9423202" cy="1545295"/>
          </a:xfrm>
          <a:prstGeom prst="rect">
            <a:avLst/>
          </a:prstGeom>
        </p:spPr>
        <p:txBody>
          <a:bodyPr lIns="0" tIns="0" rIns="0" bIns="0" rtlCol="0" anchor="t">
            <a:spAutoFit/>
          </a:bodyPr>
          <a:lstStyle/>
          <a:p>
            <a:pPr algn="ctr">
              <a:lnSpc>
                <a:spcPts val="5550"/>
              </a:lnSpc>
            </a:pPr>
            <a:r>
              <a:rPr lang="en-US" sz="9600" b="1" dirty="0">
                <a:solidFill>
                  <a:srgbClr val="000000"/>
                </a:solidFill>
                <a:latin typeface="Times New Roman Bold"/>
                <a:ea typeface="Times New Roman Bold"/>
                <a:cs typeface="Times New Roman Bold"/>
                <a:sym typeface="Times New Roman Bold"/>
              </a:rPr>
              <a:t>Cakes &amp; Bakery</a:t>
            </a:r>
          </a:p>
          <a:p>
            <a:pPr algn="l">
              <a:lnSpc>
                <a:spcPts val="5550"/>
              </a:lnSpc>
            </a:pPr>
            <a:endParaRPr lang="en-US" sz="9600" b="1" dirty="0">
              <a:solidFill>
                <a:srgbClr val="000000"/>
              </a:solidFill>
              <a:latin typeface="Times New Roman Bold"/>
              <a:ea typeface="Times New Roman Bold"/>
              <a:cs typeface="Times New Roman Bold"/>
              <a:sym typeface="Times New Roman Bold"/>
            </a:endParaRPr>
          </a:p>
        </p:txBody>
      </p:sp>
      <p:sp>
        <p:nvSpPr>
          <p:cNvPr id="5" name="TextBox 5"/>
          <p:cNvSpPr txBox="1"/>
          <p:nvPr/>
        </p:nvSpPr>
        <p:spPr>
          <a:xfrm>
            <a:off x="1676400" y="5548443"/>
            <a:ext cx="5867400" cy="2888611"/>
          </a:xfrm>
          <a:prstGeom prst="rect">
            <a:avLst/>
          </a:prstGeom>
        </p:spPr>
        <p:txBody>
          <a:bodyPr wrap="square" lIns="0" tIns="0" rIns="0" bIns="0" rtlCol="0" anchor="t">
            <a:spAutoFit/>
          </a:bodyPr>
          <a:lstStyle/>
          <a:p>
            <a:pPr algn="ctr">
              <a:lnSpc>
                <a:spcPts val="2848"/>
              </a:lnSpc>
            </a:pPr>
            <a:r>
              <a:rPr lang="en-US" sz="3200" b="1" dirty="0">
                <a:solidFill>
                  <a:srgbClr val="000000"/>
                </a:solidFill>
                <a:latin typeface="Times New Roman"/>
                <a:ea typeface="Times New Roman"/>
                <a:cs typeface="Times New Roman"/>
                <a:sym typeface="Times New Roman"/>
              </a:rPr>
              <a:t>Lecturer: Melanie Squire</a:t>
            </a:r>
          </a:p>
          <a:p>
            <a:pPr algn="ctr">
              <a:lnSpc>
                <a:spcPts val="2848"/>
              </a:lnSpc>
            </a:pPr>
            <a:endParaRPr lang="en-US" sz="3200" b="1" dirty="0">
              <a:solidFill>
                <a:srgbClr val="000000"/>
              </a:solidFill>
              <a:latin typeface="Times New Roman"/>
              <a:ea typeface="Times New Roman"/>
              <a:cs typeface="Times New Roman"/>
              <a:sym typeface="Times New Roman"/>
            </a:endParaRPr>
          </a:p>
          <a:p>
            <a:pPr algn="ctr">
              <a:lnSpc>
                <a:spcPts val="2848"/>
              </a:lnSpc>
            </a:pPr>
            <a:r>
              <a:rPr lang="en-US" sz="3200" b="1" dirty="0">
                <a:solidFill>
                  <a:srgbClr val="000000"/>
                </a:solidFill>
                <a:latin typeface="Times New Roman"/>
                <a:ea typeface="Times New Roman"/>
                <a:cs typeface="Times New Roman"/>
                <a:sym typeface="Times New Roman"/>
              </a:rPr>
              <a:t>Student Number: 2422303</a:t>
            </a:r>
          </a:p>
          <a:p>
            <a:pPr algn="ctr">
              <a:lnSpc>
                <a:spcPts val="2848"/>
              </a:lnSpc>
            </a:pPr>
            <a:endParaRPr lang="en-US" sz="3200" b="1" dirty="0">
              <a:solidFill>
                <a:srgbClr val="000000"/>
              </a:solidFill>
              <a:latin typeface="Times New Roman"/>
              <a:ea typeface="Times New Roman"/>
              <a:cs typeface="Times New Roman"/>
              <a:sym typeface="Times New Roman"/>
            </a:endParaRPr>
          </a:p>
          <a:p>
            <a:pPr algn="ctr">
              <a:lnSpc>
                <a:spcPts val="2848"/>
              </a:lnSpc>
            </a:pPr>
            <a:r>
              <a:rPr lang="en-US" sz="3200" b="1" dirty="0">
                <a:solidFill>
                  <a:srgbClr val="000000"/>
                </a:solidFill>
                <a:latin typeface="Times New Roman"/>
                <a:ea typeface="Times New Roman"/>
                <a:cs typeface="Times New Roman"/>
                <a:sym typeface="Times New Roman"/>
              </a:rPr>
              <a:t>Student Name: Martina Geciova</a:t>
            </a:r>
          </a:p>
          <a:p>
            <a:pPr algn="ctr">
              <a:lnSpc>
                <a:spcPts val="2848"/>
              </a:lnSpc>
            </a:pPr>
            <a:endParaRPr lang="en-US" sz="3200" b="1" dirty="0">
              <a:solidFill>
                <a:srgbClr val="000000"/>
              </a:solidFill>
              <a:latin typeface="Times New Roman"/>
              <a:ea typeface="Times New Roman"/>
              <a:cs typeface="Times New Roman"/>
              <a:sym typeface="Times New Roman"/>
            </a:endParaRPr>
          </a:p>
          <a:p>
            <a:pPr algn="ctr">
              <a:lnSpc>
                <a:spcPts val="2848"/>
              </a:lnSpc>
            </a:pPr>
            <a:r>
              <a:rPr lang="en-US" sz="3200" b="1" dirty="0">
                <a:solidFill>
                  <a:srgbClr val="000000"/>
                </a:solidFill>
                <a:latin typeface="Times New Roman"/>
                <a:ea typeface="Times New Roman"/>
                <a:cs typeface="Times New Roman"/>
                <a:sym typeface="Times New Roman"/>
              </a:rPr>
              <a:t>Date: 24.11.2025</a:t>
            </a:r>
          </a:p>
          <a:p>
            <a:pPr algn="ctr">
              <a:lnSpc>
                <a:spcPts val="2850"/>
              </a:lnSpc>
            </a:pPr>
            <a:endParaRPr lang="en-US" sz="3200" dirty="0">
              <a:solidFill>
                <a:srgbClr val="000000"/>
              </a:solidFill>
              <a:latin typeface="Times New Roman"/>
              <a:ea typeface="Times New Roman"/>
              <a:cs typeface="Times New Roman"/>
              <a:sym typeface="Times New Roman"/>
            </a:endParaRPr>
          </a:p>
        </p:txBody>
      </p:sp>
      <p:sp>
        <p:nvSpPr>
          <p:cNvPr id="6" name="TextBox 6"/>
          <p:cNvSpPr txBox="1"/>
          <p:nvPr/>
        </p:nvSpPr>
        <p:spPr>
          <a:xfrm>
            <a:off x="621324" y="3151607"/>
            <a:ext cx="8077200" cy="1052532"/>
          </a:xfrm>
          <a:prstGeom prst="rect">
            <a:avLst/>
          </a:prstGeom>
        </p:spPr>
        <p:txBody>
          <a:bodyPr wrap="square" lIns="0" tIns="0" rIns="0" bIns="0" rtlCol="0" anchor="t">
            <a:spAutoFit/>
          </a:bodyPr>
          <a:lstStyle/>
          <a:p>
            <a:pPr algn="ctr">
              <a:lnSpc>
                <a:spcPts val="3841"/>
              </a:lnSpc>
            </a:pPr>
            <a:r>
              <a:rPr lang="en-US" sz="6646" b="1" dirty="0">
                <a:solidFill>
                  <a:srgbClr val="000000"/>
                </a:solidFill>
                <a:latin typeface="Times New Roman Bold"/>
                <a:ea typeface="Times New Roman Bold"/>
                <a:cs typeface="Times New Roman Bold"/>
                <a:sym typeface="Times New Roman Bold"/>
              </a:rPr>
              <a:t>Business Presentation</a:t>
            </a:r>
          </a:p>
          <a:p>
            <a:pPr algn="l">
              <a:lnSpc>
                <a:spcPts val="3842"/>
              </a:lnSpc>
            </a:pPr>
            <a:endParaRPr lang="en-US" sz="6646" b="1" dirty="0">
              <a:solidFill>
                <a:srgbClr val="000000"/>
              </a:solidFill>
              <a:latin typeface="Times New Roman Bold"/>
              <a:ea typeface="Times New Roman Bold"/>
              <a:cs typeface="Times New Roman Bold"/>
              <a:sym typeface="Times New Roman Bold"/>
            </a:endParaRPr>
          </a:p>
        </p:txBody>
      </p:sp>
      <p:sp>
        <p:nvSpPr>
          <p:cNvPr id="7" name="TextBox 7"/>
          <p:cNvSpPr txBox="1"/>
          <p:nvPr/>
        </p:nvSpPr>
        <p:spPr>
          <a:xfrm>
            <a:off x="266700" y="4115680"/>
            <a:ext cx="8686800" cy="399148"/>
          </a:xfrm>
          <a:prstGeom prst="rect">
            <a:avLst/>
          </a:prstGeom>
        </p:spPr>
        <p:txBody>
          <a:bodyPr wrap="square" lIns="0" tIns="0" rIns="0" bIns="0" rtlCol="0" anchor="t">
            <a:spAutoFit/>
          </a:bodyPr>
          <a:lstStyle/>
          <a:p>
            <a:pPr algn="ctr">
              <a:lnSpc>
                <a:spcPts val="2850"/>
              </a:lnSpc>
            </a:pPr>
            <a:r>
              <a:rPr lang="en-US" sz="4000" b="1" dirty="0">
                <a:solidFill>
                  <a:srgbClr val="000000"/>
                </a:solidFill>
                <a:latin typeface="Times New Roman"/>
                <a:ea typeface="Times New Roman"/>
                <a:cs typeface="Times New Roman"/>
                <a:sym typeface="Times New Roman"/>
              </a:rPr>
              <a:t>BMSW4011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C655959-CFC0-AC1C-74D7-A74ACCBF3C9B}"/>
              </a:ext>
            </a:extLst>
          </p:cNvPr>
          <p:cNvGraphicFramePr>
            <a:graphicFrameLocks noGrp="1"/>
          </p:cNvGraphicFramePr>
          <p:nvPr>
            <p:extLst>
              <p:ext uri="{D42A27DB-BD31-4B8C-83A1-F6EECF244321}">
                <p14:modId xmlns:p14="http://schemas.microsoft.com/office/powerpoint/2010/main" val="3472829316"/>
              </p:ext>
            </p:extLst>
          </p:nvPr>
        </p:nvGraphicFramePr>
        <p:xfrm>
          <a:off x="3733800" y="571500"/>
          <a:ext cx="11201400" cy="9144000"/>
        </p:xfrm>
        <a:graphic>
          <a:graphicData uri="http://schemas.openxmlformats.org/drawingml/2006/table">
            <a:tbl>
              <a:tblPr firstRow="1" bandRow="1">
                <a:tableStyleId>{5C22544A-7EE6-4342-B048-85BDC9FD1C3A}</a:tableStyleId>
              </a:tblPr>
              <a:tblGrid>
                <a:gridCol w="11201400">
                  <a:extLst>
                    <a:ext uri="{9D8B030D-6E8A-4147-A177-3AD203B41FA5}">
                      <a16:colId xmlns:a16="http://schemas.microsoft.com/office/drawing/2014/main" val="3445355465"/>
                    </a:ext>
                  </a:extLst>
                </a:gridCol>
              </a:tblGrid>
              <a:tr h="9144000">
                <a:tc>
                  <a:txBody>
                    <a:bodyPr/>
                    <a:lstStyle/>
                    <a:p>
                      <a:pPr algn="l"/>
                      <a:endParaRPr lang="en-GB" dirty="0">
                        <a:solidFill>
                          <a:schemeClr val="tx1"/>
                        </a:solidFill>
                      </a:endParaRPr>
                    </a:p>
                    <a:p>
                      <a:pPr algn="l"/>
                      <a:endParaRPr lang="en-GB" dirty="0">
                        <a:solidFill>
                          <a:schemeClr val="tx1"/>
                        </a:solidFill>
                      </a:endParaRPr>
                    </a:p>
                    <a:p>
                      <a:pPr algn="ctr"/>
                      <a:r>
                        <a:rPr lang="en-GB" dirty="0">
                          <a:solidFill>
                            <a:schemeClr val="tx1"/>
                          </a:solidFill>
                        </a:rPr>
                        <a:t> </a:t>
                      </a:r>
                      <a:r>
                        <a:rPr lang="en-GB" sz="2800" dirty="0">
                          <a:solidFill>
                            <a:schemeClr val="tx1"/>
                          </a:solidFill>
                        </a:rPr>
                        <a:t>Tabel of Contents</a:t>
                      </a:r>
                    </a:p>
                    <a:p>
                      <a:pPr algn="ctr"/>
                      <a:r>
                        <a:rPr lang="en-GB" sz="2800" dirty="0">
                          <a:solidFill>
                            <a:schemeClr val="tx1"/>
                          </a:solidFill>
                        </a:rPr>
                        <a:t>Presentation overview</a:t>
                      </a:r>
                    </a:p>
                    <a:p>
                      <a:pPr marL="0" indent="-457200" algn="just">
                        <a:lnSpc>
                          <a:spcPct val="150000"/>
                        </a:lnSpc>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 1.  Business overview </a:t>
                      </a:r>
                      <a:endParaRPr lang="en-GB" sz="1800" b="0" dirty="0">
                        <a:solidFill>
                          <a:schemeClr val="tx1"/>
                        </a:solidFill>
                        <a:latin typeface="Arial" panose="020B0604020202020204" pitchFamily="34" charset="0"/>
                        <a:cs typeface="Arial" panose="020B0604020202020204" pitchFamily="34" charset="0"/>
                      </a:endParaRP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1.1 Business concept, name and story</a:t>
                      </a: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a:t>
                      </a:r>
                      <a:r>
                        <a:rPr lang="en-GB" sz="2000" b="0">
                          <a:solidFill>
                            <a:schemeClr val="tx1"/>
                          </a:solidFill>
                          <a:latin typeface="Arial" panose="020B0604020202020204" pitchFamily="34" charset="0"/>
                          <a:cs typeface="Arial" panose="020B0604020202020204" pitchFamily="34" charset="0"/>
                        </a:rPr>
                        <a:t>1.2 Mission, aim, </a:t>
                      </a:r>
                      <a:r>
                        <a:rPr lang="en-GB" sz="2000" b="0" dirty="0">
                          <a:solidFill>
                            <a:schemeClr val="tx1"/>
                          </a:solidFill>
                          <a:latin typeface="Arial" panose="020B0604020202020204" pitchFamily="34" charset="0"/>
                          <a:cs typeface="Arial" panose="020B0604020202020204" pitchFamily="34" charset="0"/>
                        </a:rPr>
                        <a:t>objectives and USP</a:t>
                      </a: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1.3 Legal status  and HR strategy</a:t>
                      </a: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1.4 Location and Financial Snapshot</a:t>
                      </a:r>
                      <a:endParaRPr lang="en-GB" sz="2000" b="0" u="none" baseline="0" dirty="0">
                        <a:solidFill>
                          <a:schemeClr val="tx1"/>
                        </a:solidFill>
                        <a:latin typeface="Arial" panose="020B0604020202020204" pitchFamily="34" charset="0"/>
                        <a:cs typeface="Arial" panose="020B0604020202020204" pitchFamily="34" charset="0"/>
                      </a:endParaRP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1.5  Marketing Research, SWOT and PEASTLE</a:t>
                      </a:r>
                    </a:p>
                    <a:p>
                      <a:pPr marL="0" indent="-457200" algn="just">
                        <a:lnSpc>
                          <a:spcPct val="150000"/>
                        </a:lnSpc>
                        <a:buFont typeface="Arial" panose="020B0604020202020204" pitchFamily="34" charset="0"/>
                        <a:buChar char="•"/>
                      </a:pPr>
                      <a:r>
                        <a:rPr lang="en-GB" sz="2000" b="1" dirty="0">
                          <a:solidFill>
                            <a:schemeClr val="tx1"/>
                          </a:solidFill>
                          <a:latin typeface="Arial" panose="020B0604020202020204" pitchFamily="34" charset="0"/>
                          <a:cs typeface="Arial" panose="020B0604020202020204" pitchFamily="34" charset="0"/>
                        </a:rPr>
                        <a:t> 2. 12- month Marketing strategy</a:t>
                      </a: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2.1 Branding and Marketing examples</a:t>
                      </a: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3.Two minutes pitch</a:t>
                      </a:r>
                    </a:p>
                    <a:p>
                      <a:pPr marL="0" indent="-457200" algn="just">
                        <a:lnSpc>
                          <a:spcPct val="150000"/>
                        </a:lnSpc>
                        <a:buFont typeface="Arial" panose="020B0604020202020204" pitchFamily="34" charset="0"/>
                        <a:buChar char="•"/>
                      </a:pPr>
                      <a:r>
                        <a:rPr lang="en-GB" sz="2000" b="0" dirty="0">
                          <a:solidFill>
                            <a:schemeClr val="tx1"/>
                          </a:solidFill>
                          <a:latin typeface="Arial" panose="020B0604020202020204" pitchFamily="34" charset="0"/>
                          <a:cs typeface="Arial" panose="020B0604020202020204" pitchFamily="34" charset="0"/>
                        </a:rPr>
                        <a:t>    3.1 Why you should invest in Cake &amp; Bakery</a:t>
                      </a:r>
                      <a:r>
                        <a:rPr lang="en-GB" sz="2000" b="0" u="dotted" baseline="0" dirty="0">
                          <a:solidFill>
                            <a:schemeClr val="tx1"/>
                          </a:solidFill>
                          <a:latin typeface="Arial" panose="020B0604020202020204" pitchFamily="34" charset="0"/>
                          <a:cs typeface="Arial" panose="020B0604020202020204" pitchFamily="34" charset="0"/>
                        </a:rPr>
                        <a:t>                                                                      </a:t>
                      </a:r>
                      <a:r>
                        <a:rPr lang="en-GB" sz="2000" b="0" dirty="0">
                          <a:solidFill>
                            <a:schemeClr val="tx1"/>
                          </a:solidFill>
                          <a:latin typeface="Arial" panose="020B0604020202020204" pitchFamily="34" charset="0"/>
                          <a:cs typeface="Arial" panose="020B0604020202020204" pitchFamily="34" charset="0"/>
                        </a:rPr>
                        <a:t> </a:t>
                      </a:r>
                    </a:p>
                    <a:p>
                      <a:pPr marL="0" indent="-457200" algn="just">
                        <a:lnSpc>
                          <a:spcPct val="150000"/>
                        </a:lnSpc>
                        <a:buFont typeface="Arial" panose="020B0604020202020204" pitchFamily="34" charset="0"/>
                        <a:buChar char="•"/>
                      </a:pPr>
                      <a:r>
                        <a:rPr lang="en-GB" sz="2000" b="1" dirty="0">
                          <a:solidFill>
                            <a:schemeClr val="tx1"/>
                          </a:solidFill>
                          <a:latin typeface="Arial" panose="020B0604020202020204" pitchFamily="34" charset="0"/>
                          <a:cs typeface="Arial" panose="020B0604020202020204" pitchFamily="34" charset="0"/>
                        </a:rPr>
                        <a:t> 4. References</a:t>
                      </a:r>
                      <a:endParaRPr lang="en-GB" sz="2000" b="0" dirty="0">
                        <a:solidFill>
                          <a:schemeClr val="tx1"/>
                        </a:solidFill>
                        <a:latin typeface="Arial" panose="020B0604020202020204" pitchFamily="34" charset="0"/>
                        <a:cs typeface="Arial" panose="020B0604020202020204" pitchFamily="34" charset="0"/>
                      </a:endParaRPr>
                    </a:p>
                    <a:p>
                      <a:pPr marL="0" indent="-457200" algn="just">
                        <a:lnSpc>
                          <a:spcPct val="150000"/>
                        </a:lnSpc>
                        <a:buFont typeface="Arial" panose="020B0604020202020204" pitchFamily="34" charset="0"/>
                        <a:buChar char="•"/>
                      </a:pPr>
                      <a:r>
                        <a:rPr lang="en-GB" sz="2000" b="1" dirty="0">
                          <a:solidFill>
                            <a:schemeClr val="tx1"/>
                          </a:solidFill>
                          <a:latin typeface="Arial" panose="020B0604020202020204" pitchFamily="34" charset="0"/>
                          <a:cs typeface="Arial" panose="020B0604020202020204" pitchFamily="34" charset="0"/>
                        </a:rPr>
                        <a:t> 5. AI statement </a:t>
                      </a:r>
                      <a:endParaRPr lang="en-GB" sz="2000" b="0" dirty="0">
                        <a:solidFill>
                          <a:schemeClr val="tx1"/>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342644138"/>
                  </a:ext>
                </a:extLst>
              </a:tr>
            </a:tbl>
          </a:graphicData>
        </a:graphic>
      </p:graphicFrame>
    </p:spTree>
    <p:extLst>
      <p:ext uri="{BB962C8B-B14F-4D97-AF65-F5344CB8AC3E}">
        <p14:creationId xmlns:p14="http://schemas.microsoft.com/office/powerpoint/2010/main" val="2015824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13767456" y="4521178"/>
            <a:ext cx="4223497" cy="5423337"/>
            <a:chOff x="0" y="0"/>
            <a:chExt cx="5631329" cy="7231116"/>
          </a:xfrm>
        </p:grpSpPr>
        <p:sp>
          <p:nvSpPr>
            <p:cNvPr id="3" name="Freeform 3"/>
            <p:cNvSpPr/>
            <p:nvPr/>
          </p:nvSpPr>
          <p:spPr>
            <a:xfrm>
              <a:off x="0" y="0"/>
              <a:ext cx="5631307" cy="7231126"/>
            </a:xfrm>
            <a:custGeom>
              <a:avLst/>
              <a:gdLst/>
              <a:ahLst/>
              <a:cxnLst/>
              <a:rect l="l" t="t" r="r" b="b"/>
              <a:pathLst>
                <a:path w="5631307" h="7231126">
                  <a:moveTo>
                    <a:pt x="0" y="0"/>
                  </a:moveTo>
                  <a:lnTo>
                    <a:pt x="5631307" y="0"/>
                  </a:lnTo>
                  <a:lnTo>
                    <a:pt x="5631307" y="7231126"/>
                  </a:lnTo>
                  <a:lnTo>
                    <a:pt x="0" y="7231126"/>
                  </a:lnTo>
                  <a:close/>
                </a:path>
              </a:pathLst>
            </a:custGeom>
            <a:blipFill>
              <a:blip r:embed="rId2"/>
              <a:stretch>
                <a:fillRect t="-8407" b="-8407"/>
              </a:stretch>
            </a:blipFill>
          </p:spPr>
          <p:txBody>
            <a:bodyPr/>
            <a:lstStyle/>
            <a:p>
              <a:endParaRPr lang="en-GB" dirty="0"/>
            </a:p>
          </p:txBody>
        </p:sp>
      </p:grpSp>
      <p:sp>
        <p:nvSpPr>
          <p:cNvPr id="4" name="TextBox 4"/>
          <p:cNvSpPr txBox="1"/>
          <p:nvPr/>
        </p:nvSpPr>
        <p:spPr>
          <a:xfrm>
            <a:off x="1344413" y="1156085"/>
            <a:ext cx="7993856" cy="1190262"/>
          </a:xfrm>
          <a:prstGeom prst="rect">
            <a:avLst/>
          </a:prstGeom>
        </p:spPr>
        <p:txBody>
          <a:bodyPr lIns="0" tIns="0" rIns="0" bIns="0" rtlCol="0" anchor="t">
            <a:spAutoFit/>
          </a:bodyPr>
          <a:lstStyle/>
          <a:p>
            <a:pPr algn="just">
              <a:lnSpc>
                <a:spcPts val="2200"/>
              </a:lnSpc>
            </a:pPr>
            <a:r>
              <a:rPr lang="en-US" sz="4400" b="1" dirty="0">
                <a:solidFill>
                  <a:srgbClr val="000000"/>
                </a:solidFill>
                <a:latin typeface="Times New Roman Bold"/>
                <a:ea typeface="Times New Roman Bold"/>
                <a:cs typeface="Times New Roman Bold"/>
                <a:sym typeface="Times New Roman Bold"/>
              </a:rPr>
              <a:t>Business concept, name and</a:t>
            </a:r>
          </a:p>
          <a:p>
            <a:pPr algn="just">
              <a:lnSpc>
                <a:spcPts val="2200"/>
              </a:lnSpc>
            </a:pPr>
            <a:r>
              <a:rPr lang="en-US" sz="4400" b="1" dirty="0">
                <a:solidFill>
                  <a:srgbClr val="000000"/>
                </a:solidFill>
                <a:latin typeface="Times New Roman Bold"/>
                <a:ea typeface="Times New Roman Bold"/>
                <a:cs typeface="Times New Roman Bold"/>
                <a:sym typeface="Times New Roman Bold"/>
              </a:rPr>
              <a:t> </a:t>
            </a:r>
          </a:p>
          <a:p>
            <a:pPr algn="just">
              <a:lnSpc>
                <a:spcPts val="2200"/>
              </a:lnSpc>
            </a:pPr>
            <a:r>
              <a:rPr lang="en-US" sz="4400" b="1" dirty="0">
                <a:solidFill>
                  <a:srgbClr val="000000"/>
                </a:solidFill>
                <a:latin typeface="Times New Roman Bold"/>
                <a:ea typeface="Times New Roman Bold"/>
                <a:cs typeface="Times New Roman Bold"/>
                <a:sym typeface="Times New Roman Bold"/>
              </a:rPr>
              <a:t>story</a:t>
            </a:r>
          </a:p>
          <a:p>
            <a:pPr algn="just">
              <a:lnSpc>
                <a:spcPts val="2200"/>
              </a:lnSpc>
            </a:pPr>
            <a:endParaRPr lang="en-US" sz="4400" b="1" dirty="0">
              <a:solidFill>
                <a:srgbClr val="000000"/>
              </a:solidFill>
              <a:latin typeface="Times New Roman Bold"/>
              <a:ea typeface="Times New Roman Bold"/>
              <a:cs typeface="Times New Roman Bold"/>
              <a:sym typeface="Times New Roman Bold"/>
            </a:endParaRPr>
          </a:p>
        </p:txBody>
      </p:sp>
      <p:grpSp>
        <p:nvGrpSpPr>
          <p:cNvPr id="5" name="Group 5"/>
          <p:cNvGrpSpPr/>
          <p:nvPr/>
        </p:nvGrpSpPr>
        <p:grpSpPr>
          <a:xfrm>
            <a:off x="13674660" y="333681"/>
            <a:ext cx="4280007" cy="3625106"/>
            <a:chOff x="0" y="0"/>
            <a:chExt cx="5706676" cy="4833475"/>
          </a:xfrm>
        </p:grpSpPr>
        <p:sp>
          <p:nvSpPr>
            <p:cNvPr id="6" name="Freeform 6"/>
            <p:cNvSpPr/>
            <p:nvPr/>
          </p:nvSpPr>
          <p:spPr>
            <a:xfrm>
              <a:off x="0" y="0"/>
              <a:ext cx="5706618" cy="4833493"/>
            </a:xfrm>
            <a:custGeom>
              <a:avLst/>
              <a:gdLst/>
              <a:ahLst/>
              <a:cxnLst/>
              <a:rect l="l" t="t" r="r" b="b"/>
              <a:pathLst>
                <a:path w="5706618" h="4833493">
                  <a:moveTo>
                    <a:pt x="0" y="0"/>
                  </a:moveTo>
                  <a:lnTo>
                    <a:pt x="5706618" y="0"/>
                  </a:lnTo>
                  <a:lnTo>
                    <a:pt x="5706618" y="4833493"/>
                  </a:lnTo>
                  <a:lnTo>
                    <a:pt x="0" y="4833493"/>
                  </a:lnTo>
                  <a:close/>
                </a:path>
              </a:pathLst>
            </a:custGeom>
            <a:blipFill>
              <a:blip r:embed="rId3"/>
              <a:stretch>
                <a:fillRect l="-13493" r="-13494"/>
              </a:stretch>
            </a:blipFill>
          </p:spPr>
          <p:txBody>
            <a:bodyPr/>
            <a:lstStyle/>
            <a:p>
              <a:endParaRPr lang="en-GB" dirty="0"/>
            </a:p>
          </p:txBody>
        </p:sp>
      </p:grpSp>
      <p:sp>
        <p:nvSpPr>
          <p:cNvPr id="7" name="TextBox 7"/>
          <p:cNvSpPr txBox="1"/>
          <p:nvPr/>
        </p:nvSpPr>
        <p:spPr>
          <a:xfrm>
            <a:off x="838200" y="3086100"/>
            <a:ext cx="11272182" cy="7197868"/>
          </a:xfrm>
          <a:prstGeom prst="rect">
            <a:avLst/>
          </a:prstGeom>
        </p:spPr>
        <p:txBody>
          <a:bodyPr lIns="0" tIns="0" rIns="0" bIns="0" rtlCol="0" anchor="t">
            <a:spAutoFit/>
          </a:bodyPr>
          <a:lstStyle/>
          <a:p>
            <a:pPr marL="777234" lvl="1" indent="-388617" algn="just">
              <a:lnSpc>
                <a:spcPct val="150000"/>
              </a:lnSpc>
              <a:buFont typeface="Arial"/>
              <a:buChar char="•"/>
            </a:pPr>
            <a:r>
              <a:rPr lang="en-US" sz="3599" dirty="0">
                <a:solidFill>
                  <a:srgbClr val="000000"/>
                </a:solidFill>
                <a:latin typeface="Times New Roman"/>
                <a:ea typeface="Times New Roman"/>
                <a:cs typeface="Times New Roman"/>
                <a:sym typeface="Times New Roman"/>
              </a:rPr>
              <a:t>Cakes &amp; Bakery – small sit-in bakery in Cardiff Bay.</a:t>
            </a:r>
          </a:p>
          <a:p>
            <a:pPr marL="777234" lvl="1" indent="-388617" algn="just">
              <a:lnSpc>
                <a:spcPct val="150000"/>
              </a:lnSpc>
              <a:buFont typeface="Arial"/>
              <a:buChar char="•"/>
            </a:pPr>
            <a:r>
              <a:rPr lang="en-US" sz="3599" dirty="0">
                <a:solidFill>
                  <a:srgbClr val="000000"/>
                </a:solidFill>
                <a:latin typeface="Times New Roman"/>
                <a:ea typeface="Times New Roman"/>
                <a:cs typeface="Times New Roman"/>
                <a:sym typeface="Times New Roman"/>
              </a:rPr>
              <a:t>Home-style cakes, tray bakes, pastries, pies and simple breads.</a:t>
            </a:r>
          </a:p>
          <a:p>
            <a:pPr marL="777234" lvl="1" indent="-388617" algn="just">
              <a:lnSpc>
                <a:spcPct val="150000"/>
              </a:lnSpc>
              <a:buFont typeface="Arial"/>
              <a:buChar char="•"/>
            </a:pPr>
            <a:r>
              <a:rPr lang="en-US" sz="3599" dirty="0">
                <a:solidFill>
                  <a:srgbClr val="000000"/>
                </a:solidFill>
                <a:latin typeface="Times New Roman"/>
                <a:ea typeface="Times New Roman"/>
                <a:cs typeface="Times New Roman"/>
                <a:sym typeface="Times New Roman"/>
              </a:rPr>
              <a:t>Eat-in, take-away and pre-order for collection.</a:t>
            </a:r>
          </a:p>
          <a:p>
            <a:pPr marL="777234" lvl="1" indent="-388617" algn="just">
              <a:lnSpc>
                <a:spcPct val="150000"/>
              </a:lnSpc>
              <a:buFont typeface="Arial"/>
              <a:buChar char="•"/>
            </a:pPr>
            <a:r>
              <a:rPr lang="en-US" sz="3599" dirty="0">
                <a:solidFill>
                  <a:srgbClr val="000000"/>
                </a:solidFill>
                <a:latin typeface="Times New Roman"/>
                <a:ea typeface="Times New Roman"/>
                <a:cs typeface="Times New Roman"/>
                <a:sym typeface="Times New Roman"/>
              </a:rPr>
              <a:t>Warm, homely interior, feels like a family kitchen, not a chain cafe </a:t>
            </a:r>
          </a:p>
          <a:p>
            <a:pPr marL="777234" lvl="1" indent="-388617" algn="just">
              <a:lnSpc>
                <a:spcPct val="150000"/>
              </a:lnSpc>
              <a:buFont typeface="Arial"/>
              <a:buChar char="•"/>
            </a:pPr>
            <a:r>
              <a:rPr lang="en-US" sz="3599" dirty="0">
                <a:solidFill>
                  <a:srgbClr val="000000"/>
                </a:solidFill>
                <a:latin typeface="Times New Roman"/>
                <a:ea typeface="Times New Roman"/>
                <a:cs typeface="Times New Roman"/>
                <a:sym typeface="Times New Roman"/>
              </a:rPr>
              <a:t>Origin of idea: positive feedback on my home bakes and a gap for a cozy, traditional bakery near the waterfront.</a:t>
            </a:r>
          </a:p>
          <a:p>
            <a:pPr algn="just">
              <a:lnSpc>
                <a:spcPts val="4319"/>
              </a:lnSpc>
            </a:pPr>
            <a:endParaRPr lang="en-US" sz="3599" dirty="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504513"/>
            <a:ext cx="7193437" cy="3638987"/>
            <a:chOff x="0" y="0"/>
            <a:chExt cx="9591249" cy="4851983"/>
          </a:xfrm>
        </p:grpSpPr>
        <p:sp>
          <p:nvSpPr>
            <p:cNvPr id="3" name="Freeform 3"/>
            <p:cNvSpPr/>
            <p:nvPr/>
          </p:nvSpPr>
          <p:spPr>
            <a:xfrm>
              <a:off x="0" y="0"/>
              <a:ext cx="9591294" cy="4852035"/>
            </a:xfrm>
            <a:custGeom>
              <a:avLst/>
              <a:gdLst/>
              <a:ahLst/>
              <a:cxnLst/>
              <a:rect l="l" t="t" r="r" b="b"/>
              <a:pathLst>
                <a:path w="9591294" h="4852035">
                  <a:moveTo>
                    <a:pt x="0" y="0"/>
                  </a:moveTo>
                  <a:lnTo>
                    <a:pt x="9591294" y="0"/>
                  </a:lnTo>
                  <a:lnTo>
                    <a:pt x="9591294" y="4852035"/>
                  </a:lnTo>
                  <a:lnTo>
                    <a:pt x="0" y="4852035"/>
                  </a:lnTo>
                  <a:close/>
                </a:path>
              </a:pathLst>
            </a:custGeom>
            <a:blipFill>
              <a:blip r:embed="rId2"/>
              <a:stretch>
                <a:fillRect t="-98256" b="-98255"/>
              </a:stretch>
            </a:blipFill>
          </p:spPr>
          <p:txBody>
            <a:bodyPr/>
            <a:lstStyle/>
            <a:p>
              <a:endParaRPr lang="en-GB" dirty="0"/>
            </a:p>
          </p:txBody>
        </p:sp>
      </p:grpSp>
      <p:grpSp>
        <p:nvGrpSpPr>
          <p:cNvPr id="4" name="Group 4"/>
          <p:cNvGrpSpPr/>
          <p:nvPr/>
        </p:nvGrpSpPr>
        <p:grpSpPr>
          <a:xfrm>
            <a:off x="9829800" y="1563336"/>
            <a:ext cx="7193437" cy="3638987"/>
            <a:chOff x="0" y="0"/>
            <a:chExt cx="9591249" cy="4851983"/>
          </a:xfrm>
        </p:grpSpPr>
        <p:sp>
          <p:nvSpPr>
            <p:cNvPr id="5" name="Freeform 5"/>
            <p:cNvSpPr/>
            <p:nvPr/>
          </p:nvSpPr>
          <p:spPr>
            <a:xfrm>
              <a:off x="0" y="0"/>
              <a:ext cx="9591294" cy="4852035"/>
            </a:xfrm>
            <a:custGeom>
              <a:avLst/>
              <a:gdLst/>
              <a:ahLst/>
              <a:cxnLst/>
              <a:rect l="l" t="t" r="r" b="b"/>
              <a:pathLst>
                <a:path w="9591294" h="4852035">
                  <a:moveTo>
                    <a:pt x="0" y="0"/>
                  </a:moveTo>
                  <a:lnTo>
                    <a:pt x="9591294" y="0"/>
                  </a:lnTo>
                  <a:lnTo>
                    <a:pt x="9591294" y="4852035"/>
                  </a:lnTo>
                  <a:lnTo>
                    <a:pt x="0" y="4852035"/>
                  </a:lnTo>
                  <a:close/>
                </a:path>
              </a:pathLst>
            </a:custGeom>
            <a:blipFill>
              <a:blip r:embed="rId3"/>
              <a:stretch>
                <a:fillRect t="-62480" b="-62479"/>
              </a:stretch>
            </a:blipFill>
          </p:spPr>
          <p:txBody>
            <a:bodyPr/>
            <a:lstStyle/>
            <a:p>
              <a:endParaRPr lang="en-GB" dirty="0"/>
            </a:p>
          </p:txBody>
        </p:sp>
      </p:grpSp>
      <p:sp>
        <p:nvSpPr>
          <p:cNvPr id="6" name="TextBox 6"/>
          <p:cNvSpPr txBox="1"/>
          <p:nvPr/>
        </p:nvSpPr>
        <p:spPr>
          <a:xfrm>
            <a:off x="3944795" y="54845"/>
            <a:ext cx="12242071" cy="2283828"/>
          </a:xfrm>
          <a:prstGeom prst="rect">
            <a:avLst/>
          </a:prstGeom>
        </p:spPr>
        <p:txBody>
          <a:bodyPr lIns="0" tIns="0" rIns="0" bIns="0" rtlCol="0" anchor="t">
            <a:spAutoFit/>
          </a:bodyPr>
          <a:lstStyle/>
          <a:p>
            <a:pPr algn="just">
              <a:lnSpc>
                <a:spcPts val="9495"/>
              </a:lnSpc>
            </a:pPr>
            <a:r>
              <a:rPr lang="en-US" sz="4400" b="1" dirty="0">
                <a:solidFill>
                  <a:srgbClr val="000000"/>
                </a:solidFill>
                <a:latin typeface="Times New Roman Bold"/>
                <a:ea typeface="Times New Roman Bold"/>
                <a:cs typeface="Times New Roman Bold"/>
                <a:sym typeface="Times New Roman Bold"/>
              </a:rPr>
              <a:t>Mission, Aim, Objectives and USP</a:t>
            </a:r>
          </a:p>
          <a:p>
            <a:pPr algn="just">
              <a:lnSpc>
                <a:spcPts val="9499"/>
              </a:lnSpc>
            </a:pPr>
            <a:endParaRPr lang="en-US" sz="4400" b="1" dirty="0">
              <a:solidFill>
                <a:srgbClr val="000000"/>
              </a:solidFill>
              <a:latin typeface="Times New Roman Bold"/>
              <a:ea typeface="Times New Roman Bold"/>
              <a:cs typeface="Times New Roman Bold"/>
              <a:sym typeface="Times New Roman Bold"/>
            </a:endParaRPr>
          </a:p>
        </p:txBody>
      </p:sp>
      <p:sp>
        <p:nvSpPr>
          <p:cNvPr id="7" name="TextBox 7"/>
          <p:cNvSpPr txBox="1"/>
          <p:nvPr/>
        </p:nvSpPr>
        <p:spPr>
          <a:xfrm>
            <a:off x="465125" y="5482022"/>
            <a:ext cx="5285477" cy="4429418"/>
          </a:xfrm>
          <a:prstGeom prst="rect">
            <a:avLst/>
          </a:prstGeom>
        </p:spPr>
        <p:txBody>
          <a:bodyPr wrap="square" lIns="0" tIns="0" rIns="0" bIns="0" rtlCol="0" anchor="t">
            <a:spAutoFit/>
          </a:bodyPr>
          <a:lstStyle/>
          <a:p>
            <a:pPr indent="-457200" algn="l">
              <a:lnSpc>
                <a:spcPct val="150000"/>
              </a:lnSpc>
            </a:pPr>
            <a:r>
              <a:rPr lang="en-US" sz="2800" b="1" dirty="0">
                <a:solidFill>
                  <a:srgbClr val="000000"/>
                </a:solidFill>
                <a:latin typeface="Times New Roman Bold"/>
                <a:ea typeface="Times New Roman Bold"/>
                <a:cs typeface="Times New Roman Bold"/>
                <a:sym typeface="Times New Roman Bold"/>
              </a:rPr>
              <a:t>Mission</a:t>
            </a:r>
            <a:r>
              <a:rPr lang="en-US" sz="2800" dirty="0">
                <a:solidFill>
                  <a:srgbClr val="000000"/>
                </a:solidFill>
                <a:latin typeface="Times New Roman"/>
                <a:ea typeface="Times New Roman"/>
                <a:cs typeface="Times New Roman"/>
                <a:sym typeface="Times New Roman"/>
              </a:rPr>
              <a:t>: bring the comforting flavors of childhood home baking to Cardiff Bay.</a:t>
            </a:r>
          </a:p>
          <a:p>
            <a:pPr indent="-457200" algn="just">
              <a:lnSpc>
                <a:spcPct val="150000"/>
              </a:lnSpc>
            </a:pPr>
            <a:r>
              <a:rPr lang="en-US" sz="2800" b="1" dirty="0">
                <a:solidFill>
                  <a:srgbClr val="000000"/>
                </a:solidFill>
                <a:latin typeface="Times New Roman Bold"/>
                <a:ea typeface="Times New Roman Bold"/>
                <a:cs typeface="Times New Roman Bold"/>
                <a:sym typeface="Times New Roman Bold"/>
              </a:rPr>
              <a:t>Year-one aim</a:t>
            </a:r>
            <a:r>
              <a:rPr lang="en-US" sz="2800" dirty="0">
                <a:solidFill>
                  <a:srgbClr val="000000"/>
                </a:solidFill>
                <a:latin typeface="Times New Roman"/>
                <a:ea typeface="Times New Roman"/>
                <a:cs typeface="Times New Roman"/>
                <a:sym typeface="Times New Roman"/>
              </a:rPr>
              <a:t>: become the preferred local bakery for residents, workers, tourists  and regular visitors.</a:t>
            </a:r>
          </a:p>
          <a:p>
            <a:pPr algn="just">
              <a:lnSpc>
                <a:spcPts val="4274"/>
              </a:lnSpc>
            </a:pPr>
            <a:endParaRPr lang="en-US" sz="3599" dirty="0">
              <a:solidFill>
                <a:srgbClr val="000000"/>
              </a:solidFill>
              <a:latin typeface="Times New Roman"/>
              <a:ea typeface="Times New Roman"/>
              <a:cs typeface="Times New Roman"/>
              <a:sym typeface="Times New Roman"/>
            </a:endParaRPr>
          </a:p>
        </p:txBody>
      </p:sp>
      <p:sp>
        <p:nvSpPr>
          <p:cNvPr id="9" name="TextBox 9"/>
          <p:cNvSpPr txBox="1"/>
          <p:nvPr/>
        </p:nvSpPr>
        <p:spPr>
          <a:xfrm>
            <a:off x="6477000" y="5568939"/>
            <a:ext cx="4318958" cy="2151999"/>
          </a:xfrm>
          <a:prstGeom prst="rect">
            <a:avLst/>
          </a:prstGeom>
        </p:spPr>
        <p:txBody>
          <a:bodyPr lIns="0" tIns="0" rIns="0" bIns="0" rtlCol="0" anchor="t">
            <a:spAutoFit/>
          </a:bodyPr>
          <a:lstStyle/>
          <a:p>
            <a:pPr algn="l">
              <a:lnSpc>
                <a:spcPts val="4274"/>
              </a:lnSpc>
            </a:pPr>
            <a:r>
              <a:rPr lang="en-US" sz="2800" b="1" dirty="0">
                <a:solidFill>
                  <a:srgbClr val="000000"/>
                </a:solidFill>
                <a:latin typeface="Times New Roman"/>
                <a:ea typeface="Times New Roman"/>
                <a:cs typeface="Times New Roman"/>
                <a:sym typeface="Times New Roman"/>
              </a:rPr>
              <a:t>USP: </a:t>
            </a:r>
            <a:r>
              <a:rPr lang="en-US" sz="2800" dirty="0">
                <a:solidFill>
                  <a:srgbClr val="000000"/>
                </a:solidFill>
                <a:latin typeface="Times New Roman"/>
                <a:ea typeface="Times New Roman"/>
                <a:cs typeface="Times New Roman"/>
                <a:sym typeface="Times New Roman"/>
              </a:rPr>
              <a:t>Small, carefully chosen menu baked on site, simple, nostalgic recipes that taste like home.</a:t>
            </a:r>
          </a:p>
        </p:txBody>
      </p:sp>
      <p:sp>
        <p:nvSpPr>
          <p:cNvPr id="11" name="TextBox 11"/>
          <p:cNvSpPr txBox="1"/>
          <p:nvPr/>
        </p:nvSpPr>
        <p:spPr>
          <a:xfrm>
            <a:off x="11201400" y="5568939"/>
            <a:ext cx="5423600" cy="3806298"/>
          </a:xfrm>
          <a:prstGeom prst="rect">
            <a:avLst/>
          </a:prstGeom>
        </p:spPr>
        <p:txBody>
          <a:bodyPr lIns="0" tIns="0" rIns="0" bIns="0" rtlCol="0" anchor="t">
            <a:spAutoFit/>
          </a:bodyPr>
          <a:lstStyle/>
          <a:p>
            <a:pPr marL="388617" lvl="1" algn="l">
              <a:lnSpc>
                <a:spcPts val="4273"/>
              </a:lnSpc>
            </a:pPr>
            <a:r>
              <a:rPr lang="en-US" sz="2800" b="1" dirty="0">
                <a:solidFill>
                  <a:srgbClr val="000000"/>
                </a:solidFill>
                <a:latin typeface="Times New Roman"/>
                <a:ea typeface="Times New Roman"/>
                <a:cs typeface="Times New Roman"/>
                <a:sym typeface="Times New Roman"/>
              </a:rPr>
              <a:t>SMART Objectives</a:t>
            </a:r>
            <a:r>
              <a:rPr lang="en-US" sz="2800" dirty="0">
                <a:solidFill>
                  <a:srgbClr val="000000"/>
                </a:solidFill>
                <a:latin typeface="Times New Roman"/>
                <a:ea typeface="Times New Roman"/>
                <a:cs typeface="Times New Roman"/>
                <a:sym typeface="Times New Roman"/>
              </a:rPr>
              <a:t>: </a:t>
            </a:r>
          </a:p>
          <a:p>
            <a:pPr marL="845817" lvl="1" indent="-457200" algn="l">
              <a:lnSpc>
                <a:spcPts val="4273"/>
              </a:lnSpc>
              <a:buFont typeface="Arial" panose="020B0604020202020204" pitchFamily="34" charset="0"/>
              <a:buChar char="•"/>
            </a:pPr>
            <a:r>
              <a:rPr lang="en-US" sz="2800" dirty="0">
                <a:solidFill>
                  <a:srgbClr val="000000"/>
                </a:solidFill>
                <a:latin typeface="Times New Roman"/>
                <a:ea typeface="Times New Roman"/>
                <a:cs typeface="Times New Roman"/>
                <a:sym typeface="Times New Roman"/>
              </a:rPr>
              <a:t>Offer 10 core items plus 4 rotating specials.</a:t>
            </a:r>
          </a:p>
          <a:p>
            <a:pPr marL="845817" lvl="1" indent="-457200" algn="l">
              <a:lnSpc>
                <a:spcPts val="4273"/>
              </a:lnSpc>
              <a:buFont typeface="Arial" panose="020B0604020202020204" pitchFamily="34" charset="0"/>
              <a:buChar char="•"/>
            </a:pPr>
            <a:r>
              <a:rPr lang="en-US" sz="2800" dirty="0">
                <a:solidFill>
                  <a:srgbClr val="000000"/>
                </a:solidFill>
                <a:latin typeface="Times New Roman"/>
                <a:ea typeface="Times New Roman"/>
                <a:cs typeface="Times New Roman"/>
                <a:sym typeface="Times New Roman"/>
              </a:rPr>
              <a:t>Maintain Google rating of 4.6. </a:t>
            </a:r>
          </a:p>
          <a:p>
            <a:pPr marL="845817" lvl="1" indent="-457200" algn="l">
              <a:lnSpc>
                <a:spcPts val="4273"/>
              </a:lnSpc>
              <a:buFont typeface="Arial" panose="020B0604020202020204" pitchFamily="34" charset="0"/>
              <a:buChar char="•"/>
            </a:pPr>
            <a:r>
              <a:rPr lang="en-US" sz="2800" dirty="0">
                <a:solidFill>
                  <a:srgbClr val="000000"/>
                </a:solidFill>
                <a:latin typeface="Times New Roman"/>
                <a:ea typeface="Times New Roman"/>
                <a:cs typeface="Times New Roman"/>
                <a:sym typeface="Times New Roman"/>
              </a:rPr>
              <a:t>Break even by month 12.</a:t>
            </a:r>
          </a:p>
          <a:p>
            <a:pPr marL="845817" lvl="1" indent="-457200" algn="l">
              <a:lnSpc>
                <a:spcPts val="4274"/>
              </a:lnSpc>
              <a:buFont typeface="Arial" panose="020B0604020202020204" pitchFamily="34" charset="0"/>
              <a:buChar char="•"/>
            </a:pPr>
            <a:r>
              <a:rPr lang="en-US" sz="2800" dirty="0">
                <a:solidFill>
                  <a:srgbClr val="000000"/>
                </a:solidFill>
                <a:latin typeface="Times New Roman"/>
                <a:ea typeface="Times New Roman"/>
                <a:cs typeface="Times New Roman"/>
                <a:sym typeface="Times New Roman"/>
              </a:rPr>
              <a:t>Run at least 4 seasonal nostalgic specials.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778550" y="1650325"/>
            <a:ext cx="7767919" cy="3149542"/>
            <a:chOff x="0" y="0"/>
            <a:chExt cx="10668053" cy="4325416"/>
          </a:xfrm>
        </p:grpSpPr>
        <p:sp>
          <p:nvSpPr>
            <p:cNvPr id="3" name="Freeform 3"/>
            <p:cNvSpPr/>
            <p:nvPr/>
          </p:nvSpPr>
          <p:spPr>
            <a:xfrm>
              <a:off x="25252" y="31033"/>
              <a:ext cx="10617549" cy="4263302"/>
            </a:xfrm>
            <a:custGeom>
              <a:avLst/>
              <a:gdLst/>
              <a:ahLst/>
              <a:cxnLst/>
              <a:rect l="l" t="t" r="r" b="b"/>
              <a:pathLst>
                <a:path w="10617549" h="4263302">
                  <a:moveTo>
                    <a:pt x="0" y="193954"/>
                  </a:moveTo>
                  <a:cubicBezTo>
                    <a:pt x="0" y="86891"/>
                    <a:pt x="71336" y="0"/>
                    <a:pt x="159401" y="0"/>
                  </a:cubicBezTo>
                  <a:lnTo>
                    <a:pt x="10458148" y="0"/>
                  </a:lnTo>
                  <a:cubicBezTo>
                    <a:pt x="10546214" y="0"/>
                    <a:pt x="10617549" y="86891"/>
                    <a:pt x="10617549" y="193954"/>
                  </a:cubicBezTo>
                  <a:lnTo>
                    <a:pt x="10617549" y="4069348"/>
                  </a:lnTo>
                  <a:cubicBezTo>
                    <a:pt x="10617549" y="4176411"/>
                    <a:pt x="10546214" y="4263302"/>
                    <a:pt x="10458148" y="4263302"/>
                  </a:cubicBezTo>
                  <a:lnTo>
                    <a:pt x="159401" y="4263302"/>
                  </a:lnTo>
                  <a:cubicBezTo>
                    <a:pt x="71336" y="4263302"/>
                    <a:pt x="0" y="4176411"/>
                    <a:pt x="0" y="4069348"/>
                  </a:cubicBezTo>
                  <a:close/>
                </a:path>
              </a:pathLst>
            </a:custGeom>
            <a:solidFill>
              <a:srgbClr val="2D3133"/>
            </a:solidFill>
            <a:ln w="12700">
              <a:solidFill>
                <a:srgbClr val="000000"/>
              </a:solidFill>
            </a:ln>
          </p:spPr>
          <p:txBody>
            <a:bodyPr/>
            <a:lstStyle/>
            <a:p>
              <a:endParaRPr lang="en-GB" dirty="0"/>
            </a:p>
          </p:txBody>
        </p:sp>
        <p:sp>
          <p:nvSpPr>
            <p:cNvPr id="4" name="Freeform 4"/>
            <p:cNvSpPr/>
            <p:nvPr/>
          </p:nvSpPr>
          <p:spPr>
            <a:xfrm>
              <a:off x="0" y="0"/>
              <a:ext cx="10668053" cy="4325368"/>
            </a:xfrm>
            <a:custGeom>
              <a:avLst/>
              <a:gdLst/>
              <a:ahLst/>
              <a:cxnLst/>
              <a:rect l="l" t="t" r="r" b="b"/>
              <a:pathLst>
                <a:path w="10668053" h="4325368">
                  <a:moveTo>
                    <a:pt x="0" y="224987"/>
                  </a:moveTo>
                  <a:cubicBezTo>
                    <a:pt x="0" y="100468"/>
                    <a:pt x="82857" y="0"/>
                    <a:pt x="184653" y="0"/>
                  </a:cubicBezTo>
                  <a:lnTo>
                    <a:pt x="10483400" y="0"/>
                  </a:lnTo>
                  <a:lnTo>
                    <a:pt x="10483400" y="31033"/>
                  </a:lnTo>
                  <a:lnTo>
                    <a:pt x="10483400" y="0"/>
                  </a:lnTo>
                  <a:cubicBezTo>
                    <a:pt x="10585196" y="0"/>
                    <a:pt x="10668053" y="100468"/>
                    <a:pt x="10668053" y="224987"/>
                  </a:cubicBezTo>
                  <a:lnTo>
                    <a:pt x="10642801" y="224987"/>
                  </a:lnTo>
                  <a:lnTo>
                    <a:pt x="10668053" y="224987"/>
                  </a:lnTo>
                  <a:lnTo>
                    <a:pt x="10668053" y="4100381"/>
                  </a:lnTo>
                  <a:lnTo>
                    <a:pt x="10642801" y="4100381"/>
                  </a:lnTo>
                  <a:lnTo>
                    <a:pt x="10668053" y="4100381"/>
                  </a:lnTo>
                  <a:cubicBezTo>
                    <a:pt x="10668053" y="4224899"/>
                    <a:pt x="10585196" y="4325368"/>
                    <a:pt x="10483400" y="4325368"/>
                  </a:cubicBezTo>
                  <a:lnTo>
                    <a:pt x="10483400" y="4294335"/>
                  </a:lnTo>
                  <a:lnTo>
                    <a:pt x="10483400" y="4325368"/>
                  </a:lnTo>
                  <a:lnTo>
                    <a:pt x="184653" y="4325368"/>
                  </a:lnTo>
                  <a:lnTo>
                    <a:pt x="184653" y="4294335"/>
                  </a:lnTo>
                  <a:lnTo>
                    <a:pt x="184653" y="4325368"/>
                  </a:lnTo>
                  <a:cubicBezTo>
                    <a:pt x="82857" y="4325368"/>
                    <a:pt x="0" y="4224899"/>
                    <a:pt x="0" y="4100381"/>
                  </a:cubicBezTo>
                  <a:lnTo>
                    <a:pt x="0" y="224987"/>
                  </a:lnTo>
                  <a:lnTo>
                    <a:pt x="25252" y="224987"/>
                  </a:lnTo>
                  <a:lnTo>
                    <a:pt x="0" y="224987"/>
                  </a:lnTo>
                  <a:moveTo>
                    <a:pt x="50503" y="224987"/>
                  </a:moveTo>
                  <a:lnTo>
                    <a:pt x="50503" y="4100381"/>
                  </a:lnTo>
                  <a:lnTo>
                    <a:pt x="25252" y="4100381"/>
                  </a:lnTo>
                  <a:lnTo>
                    <a:pt x="50503" y="4100381"/>
                  </a:lnTo>
                  <a:cubicBezTo>
                    <a:pt x="50503" y="4190182"/>
                    <a:pt x="110318" y="4263302"/>
                    <a:pt x="184653" y="4263302"/>
                  </a:cubicBezTo>
                  <a:lnTo>
                    <a:pt x="10483400" y="4263302"/>
                  </a:lnTo>
                  <a:cubicBezTo>
                    <a:pt x="10557735" y="4263302"/>
                    <a:pt x="10617550" y="4189988"/>
                    <a:pt x="10617550" y="4100381"/>
                  </a:cubicBezTo>
                  <a:lnTo>
                    <a:pt x="10617550" y="224987"/>
                  </a:lnTo>
                  <a:cubicBezTo>
                    <a:pt x="10617550" y="135186"/>
                    <a:pt x="10557735" y="62065"/>
                    <a:pt x="10483400" y="62065"/>
                  </a:cubicBezTo>
                  <a:lnTo>
                    <a:pt x="184653" y="62065"/>
                  </a:lnTo>
                  <a:lnTo>
                    <a:pt x="184653" y="31033"/>
                  </a:lnTo>
                  <a:lnTo>
                    <a:pt x="184653" y="62065"/>
                  </a:lnTo>
                  <a:cubicBezTo>
                    <a:pt x="110318" y="62065"/>
                    <a:pt x="50503" y="135380"/>
                    <a:pt x="50503" y="224987"/>
                  </a:cubicBezTo>
                  <a:close/>
                </a:path>
              </a:pathLst>
            </a:custGeom>
            <a:solidFill>
              <a:srgbClr val="65696B"/>
            </a:solidFill>
            <a:ln w="12700">
              <a:solidFill>
                <a:srgbClr val="000000"/>
              </a:solidFill>
            </a:ln>
          </p:spPr>
          <p:txBody>
            <a:bodyPr/>
            <a:lstStyle/>
            <a:p>
              <a:endParaRPr lang="en-GB" dirty="0"/>
            </a:p>
          </p:txBody>
        </p:sp>
      </p:grpSp>
      <p:grpSp>
        <p:nvGrpSpPr>
          <p:cNvPr id="5" name="Group 5"/>
          <p:cNvGrpSpPr/>
          <p:nvPr/>
        </p:nvGrpSpPr>
        <p:grpSpPr>
          <a:xfrm>
            <a:off x="717497" y="5143500"/>
            <a:ext cx="7767919" cy="4617492"/>
            <a:chOff x="0" y="0"/>
            <a:chExt cx="10357225" cy="6156656"/>
          </a:xfrm>
        </p:grpSpPr>
        <p:sp>
          <p:nvSpPr>
            <p:cNvPr id="6" name="Freeform 6"/>
            <p:cNvSpPr/>
            <p:nvPr/>
          </p:nvSpPr>
          <p:spPr>
            <a:xfrm>
              <a:off x="24515" y="44171"/>
              <a:ext cx="10308155" cy="6068246"/>
            </a:xfrm>
            <a:custGeom>
              <a:avLst/>
              <a:gdLst/>
              <a:ahLst/>
              <a:cxnLst/>
              <a:rect l="l" t="t" r="r" b="b"/>
              <a:pathLst>
                <a:path w="10308155" h="6068246">
                  <a:moveTo>
                    <a:pt x="1" y="276068"/>
                  </a:moveTo>
                  <a:cubicBezTo>
                    <a:pt x="1" y="123678"/>
                    <a:pt x="69257" y="0"/>
                    <a:pt x="154755" y="0"/>
                  </a:cubicBezTo>
                  <a:lnTo>
                    <a:pt x="10153402" y="0"/>
                  </a:lnTo>
                  <a:cubicBezTo>
                    <a:pt x="10238900" y="0"/>
                    <a:pt x="10308155" y="123678"/>
                    <a:pt x="10308155" y="276068"/>
                  </a:cubicBezTo>
                  <a:lnTo>
                    <a:pt x="10308155" y="5792178"/>
                  </a:lnTo>
                  <a:cubicBezTo>
                    <a:pt x="10308155" y="5944567"/>
                    <a:pt x="10238900" y="6068246"/>
                    <a:pt x="10153402" y="6068246"/>
                  </a:cubicBezTo>
                  <a:lnTo>
                    <a:pt x="154755" y="6068246"/>
                  </a:lnTo>
                  <a:cubicBezTo>
                    <a:pt x="69257" y="6068246"/>
                    <a:pt x="0" y="5944567"/>
                    <a:pt x="0" y="5792178"/>
                  </a:cubicBezTo>
                  <a:close/>
                </a:path>
              </a:pathLst>
            </a:custGeom>
            <a:solidFill>
              <a:srgbClr val="2D3133"/>
            </a:solidFill>
            <a:ln w="12700">
              <a:solidFill>
                <a:srgbClr val="000000"/>
              </a:solidFill>
            </a:ln>
          </p:spPr>
          <p:txBody>
            <a:bodyPr/>
            <a:lstStyle/>
            <a:p>
              <a:endParaRPr lang="en-GB" dirty="0"/>
            </a:p>
          </p:txBody>
        </p:sp>
        <p:sp>
          <p:nvSpPr>
            <p:cNvPr id="7" name="Freeform 7"/>
            <p:cNvSpPr/>
            <p:nvPr/>
          </p:nvSpPr>
          <p:spPr>
            <a:xfrm>
              <a:off x="0" y="0"/>
              <a:ext cx="10357186" cy="6156588"/>
            </a:xfrm>
            <a:custGeom>
              <a:avLst/>
              <a:gdLst/>
              <a:ahLst/>
              <a:cxnLst/>
              <a:rect l="l" t="t" r="r" b="b"/>
              <a:pathLst>
                <a:path w="10357186" h="6156588">
                  <a:moveTo>
                    <a:pt x="0" y="320239"/>
                  </a:moveTo>
                  <a:cubicBezTo>
                    <a:pt x="0" y="143003"/>
                    <a:pt x="80441" y="0"/>
                    <a:pt x="179270" y="0"/>
                  </a:cubicBezTo>
                  <a:lnTo>
                    <a:pt x="10177917" y="0"/>
                  </a:lnTo>
                  <a:lnTo>
                    <a:pt x="10177917" y="44171"/>
                  </a:lnTo>
                  <a:lnTo>
                    <a:pt x="10177917" y="0"/>
                  </a:lnTo>
                  <a:cubicBezTo>
                    <a:pt x="10276745" y="0"/>
                    <a:pt x="10357186" y="143003"/>
                    <a:pt x="10357186" y="320239"/>
                  </a:cubicBezTo>
                  <a:lnTo>
                    <a:pt x="10332670" y="320239"/>
                  </a:lnTo>
                  <a:lnTo>
                    <a:pt x="10357186" y="320239"/>
                  </a:lnTo>
                  <a:lnTo>
                    <a:pt x="10357186" y="5836349"/>
                  </a:lnTo>
                  <a:lnTo>
                    <a:pt x="10332670" y="5836349"/>
                  </a:lnTo>
                  <a:lnTo>
                    <a:pt x="10357186" y="5836349"/>
                  </a:lnTo>
                  <a:cubicBezTo>
                    <a:pt x="10357186" y="6013584"/>
                    <a:pt x="10276745" y="6156588"/>
                    <a:pt x="10177917" y="6156588"/>
                  </a:cubicBezTo>
                  <a:lnTo>
                    <a:pt x="10177917" y="6112417"/>
                  </a:lnTo>
                  <a:lnTo>
                    <a:pt x="10177917" y="6156588"/>
                  </a:lnTo>
                  <a:lnTo>
                    <a:pt x="179270" y="6156588"/>
                  </a:lnTo>
                  <a:lnTo>
                    <a:pt x="179270" y="6112417"/>
                  </a:lnTo>
                  <a:lnTo>
                    <a:pt x="179270" y="6156588"/>
                  </a:lnTo>
                  <a:cubicBezTo>
                    <a:pt x="80441" y="6156588"/>
                    <a:pt x="0" y="6013584"/>
                    <a:pt x="0" y="5836349"/>
                  </a:cubicBezTo>
                  <a:lnTo>
                    <a:pt x="0" y="320239"/>
                  </a:lnTo>
                  <a:lnTo>
                    <a:pt x="24516" y="320239"/>
                  </a:lnTo>
                  <a:lnTo>
                    <a:pt x="0" y="320239"/>
                  </a:lnTo>
                  <a:moveTo>
                    <a:pt x="49031" y="320239"/>
                  </a:moveTo>
                  <a:lnTo>
                    <a:pt x="49031" y="5836349"/>
                  </a:lnTo>
                  <a:lnTo>
                    <a:pt x="24516" y="5836349"/>
                  </a:lnTo>
                  <a:lnTo>
                    <a:pt x="49031" y="5836349"/>
                  </a:lnTo>
                  <a:cubicBezTo>
                    <a:pt x="49031" y="5964169"/>
                    <a:pt x="107102" y="6068246"/>
                    <a:pt x="179270" y="6068246"/>
                  </a:cubicBezTo>
                  <a:lnTo>
                    <a:pt x="10177917" y="6068246"/>
                  </a:lnTo>
                  <a:cubicBezTo>
                    <a:pt x="10250084" y="6068246"/>
                    <a:pt x="10308155" y="5963892"/>
                    <a:pt x="10308155" y="5836349"/>
                  </a:cubicBezTo>
                  <a:lnTo>
                    <a:pt x="10308155" y="320239"/>
                  </a:lnTo>
                  <a:cubicBezTo>
                    <a:pt x="10308155" y="192419"/>
                    <a:pt x="10250084" y="88342"/>
                    <a:pt x="10177917" y="88342"/>
                  </a:cubicBezTo>
                  <a:lnTo>
                    <a:pt x="179270" y="88342"/>
                  </a:lnTo>
                  <a:lnTo>
                    <a:pt x="179270" y="44171"/>
                  </a:lnTo>
                  <a:lnTo>
                    <a:pt x="179270" y="88342"/>
                  </a:lnTo>
                  <a:cubicBezTo>
                    <a:pt x="107102" y="88342"/>
                    <a:pt x="49031" y="192695"/>
                    <a:pt x="49031" y="320239"/>
                  </a:cubicBezTo>
                  <a:close/>
                </a:path>
              </a:pathLst>
            </a:custGeom>
            <a:solidFill>
              <a:srgbClr val="65696B"/>
            </a:solidFill>
            <a:ln w="12700">
              <a:solidFill>
                <a:srgbClr val="000000"/>
              </a:solidFill>
            </a:ln>
          </p:spPr>
          <p:txBody>
            <a:bodyPr/>
            <a:lstStyle/>
            <a:p>
              <a:endParaRPr lang="en-GB" dirty="0"/>
            </a:p>
          </p:txBody>
        </p:sp>
      </p:grpSp>
      <p:sp>
        <p:nvSpPr>
          <p:cNvPr id="8" name="Freeform 8"/>
          <p:cNvSpPr/>
          <p:nvPr/>
        </p:nvSpPr>
        <p:spPr>
          <a:xfrm>
            <a:off x="8546469" y="1387546"/>
            <a:ext cx="9538907" cy="5699497"/>
          </a:xfrm>
          <a:custGeom>
            <a:avLst/>
            <a:gdLst/>
            <a:ahLst/>
            <a:cxnLst/>
            <a:rect l="l" t="t" r="r" b="b"/>
            <a:pathLst>
              <a:path w="9538907" h="5699497">
                <a:moveTo>
                  <a:pt x="0" y="0"/>
                </a:moveTo>
                <a:lnTo>
                  <a:pt x="9538907" y="0"/>
                </a:lnTo>
                <a:lnTo>
                  <a:pt x="9538907" y="5699497"/>
                </a:lnTo>
                <a:lnTo>
                  <a:pt x="0" y="5699497"/>
                </a:lnTo>
                <a:lnTo>
                  <a:pt x="0" y="0"/>
                </a:lnTo>
                <a:close/>
              </a:path>
            </a:pathLst>
          </a:custGeom>
          <a:blipFill>
            <a:blip r:embed="rId2"/>
            <a:stretch>
              <a:fillRect/>
            </a:stretch>
          </a:blipFill>
        </p:spPr>
        <p:txBody>
          <a:bodyPr/>
          <a:lstStyle/>
          <a:p>
            <a:endParaRPr lang="en-GB" dirty="0"/>
          </a:p>
        </p:txBody>
      </p:sp>
      <p:sp>
        <p:nvSpPr>
          <p:cNvPr id="9" name="TextBox 9"/>
          <p:cNvSpPr txBox="1"/>
          <p:nvPr/>
        </p:nvSpPr>
        <p:spPr>
          <a:xfrm>
            <a:off x="990600" y="151342"/>
            <a:ext cx="16306800" cy="1019446"/>
          </a:xfrm>
          <a:prstGeom prst="rect">
            <a:avLst/>
          </a:prstGeom>
        </p:spPr>
        <p:txBody>
          <a:bodyPr lIns="0" tIns="0" rIns="0" bIns="0" rtlCol="0" anchor="t">
            <a:spAutoFit/>
          </a:bodyPr>
          <a:lstStyle/>
          <a:p>
            <a:pPr algn="just">
              <a:lnSpc>
                <a:spcPts val="9499"/>
              </a:lnSpc>
            </a:pPr>
            <a:r>
              <a:rPr lang="en-GB" sz="3200" b="1" dirty="0"/>
              <a:t>Legal status and HR strategy </a:t>
            </a:r>
            <a:endParaRPr lang="en-US" sz="3200" b="1" dirty="0">
              <a:solidFill>
                <a:srgbClr val="000000"/>
              </a:solidFill>
              <a:latin typeface="Times New Roman Bold"/>
              <a:ea typeface="Times New Roman Bold"/>
              <a:cs typeface="Times New Roman Bold"/>
              <a:sym typeface="Times New Roman Bold"/>
            </a:endParaRPr>
          </a:p>
        </p:txBody>
      </p:sp>
      <p:sp>
        <p:nvSpPr>
          <p:cNvPr id="10" name="TextBox 10"/>
          <p:cNvSpPr txBox="1"/>
          <p:nvPr/>
        </p:nvSpPr>
        <p:spPr>
          <a:xfrm>
            <a:off x="971134" y="1815030"/>
            <a:ext cx="7260645" cy="2744726"/>
          </a:xfrm>
          <a:prstGeom prst="rect">
            <a:avLst/>
          </a:prstGeom>
        </p:spPr>
        <p:txBody>
          <a:bodyPr lIns="0" tIns="0" rIns="0" bIns="0" rtlCol="0" anchor="t">
            <a:spAutoFit/>
          </a:bodyPr>
          <a:lstStyle/>
          <a:p>
            <a:pPr marL="647697" lvl="1" indent="-323848" algn="just">
              <a:lnSpc>
                <a:spcPts val="3560"/>
              </a:lnSpc>
              <a:buFont typeface="Arial"/>
              <a:buChar char="•"/>
            </a:pPr>
            <a:r>
              <a:rPr lang="en-US" sz="2999" dirty="0">
                <a:solidFill>
                  <a:srgbClr val="D6D9D7"/>
                </a:solidFill>
                <a:latin typeface="Times New Roman"/>
                <a:ea typeface="Times New Roman"/>
                <a:cs typeface="Times New Roman"/>
                <a:sym typeface="Times New Roman"/>
              </a:rPr>
              <a:t>Legal structure: private limited company – Cakes &amp; Bakery Ltd.</a:t>
            </a:r>
          </a:p>
          <a:p>
            <a:pPr marL="647697" lvl="1" indent="-323848" algn="just">
              <a:lnSpc>
                <a:spcPts val="3560"/>
              </a:lnSpc>
              <a:buFont typeface="Arial"/>
              <a:buChar char="•"/>
            </a:pPr>
            <a:r>
              <a:rPr lang="en-US" sz="2999" dirty="0">
                <a:solidFill>
                  <a:srgbClr val="D6D9D7"/>
                </a:solidFill>
                <a:latin typeface="Times New Roman"/>
                <a:ea typeface="Times New Roman"/>
                <a:cs typeface="Times New Roman"/>
                <a:sym typeface="Times New Roman"/>
              </a:rPr>
              <a:t>Advantages: limited liability, easier to attract future investors.</a:t>
            </a:r>
          </a:p>
          <a:p>
            <a:pPr marL="647697" lvl="1" indent="-323848" algn="l">
              <a:lnSpc>
                <a:spcPts val="3562"/>
              </a:lnSpc>
              <a:buFont typeface="Arial"/>
              <a:buChar char="•"/>
            </a:pPr>
            <a:r>
              <a:rPr lang="en-US" sz="2999" dirty="0">
                <a:solidFill>
                  <a:srgbClr val="D6D9D7"/>
                </a:solidFill>
                <a:latin typeface="Times New Roman"/>
                <a:ea typeface="Times New Roman"/>
                <a:cs typeface="Times New Roman"/>
                <a:sym typeface="Times New Roman"/>
              </a:rPr>
              <a:t>Disadvantages: more admin, formal accounts needed. Alexandra Moore, (2025)</a:t>
            </a:r>
            <a:endParaRPr lang="en-US" sz="2999" dirty="0">
              <a:solidFill>
                <a:srgbClr val="D6D9D7"/>
              </a:solidFill>
              <a:highlight>
                <a:srgbClr val="FFFF00"/>
              </a:highlight>
              <a:latin typeface="Times New Roman"/>
              <a:ea typeface="Times New Roman"/>
              <a:cs typeface="Times New Roman"/>
              <a:sym typeface="Times New Roman"/>
            </a:endParaRPr>
          </a:p>
        </p:txBody>
      </p:sp>
      <p:sp>
        <p:nvSpPr>
          <p:cNvPr id="11" name="TextBox 11"/>
          <p:cNvSpPr txBox="1"/>
          <p:nvPr/>
        </p:nvSpPr>
        <p:spPr>
          <a:xfrm>
            <a:off x="971134" y="5447567"/>
            <a:ext cx="7260645" cy="4154984"/>
          </a:xfrm>
          <a:prstGeom prst="rect">
            <a:avLst/>
          </a:prstGeom>
        </p:spPr>
        <p:txBody>
          <a:bodyPr lIns="0" tIns="0" rIns="0" bIns="0" rtlCol="0" anchor="t">
            <a:spAutoFit/>
          </a:bodyPr>
          <a:lstStyle/>
          <a:p>
            <a:pPr marL="648029" lvl="1" indent="-324014" algn="just">
              <a:lnSpc>
                <a:spcPts val="3562"/>
              </a:lnSpc>
              <a:buFont typeface="Arial"/>
              <a:buChar char="•"/>
            </a:pPr>
            <a:r>
              <a:rPr lang="en-US" sz="3001" dirty="0">
                <a:solidFill>
                  <a:srgbClr val="D6D9D7"/>
                </a:solidFill>
                <a:latin typeface="Times New Roman"/>
                <a:ea typeface="Times New Roman"/>
                <a:cs typeface="Times New Roman"/>
                <a:sym typeface="Times New Roman"/>
              </a:rPr>
              <a:t>Key roles (year 1)</a:t>
            </a:r>
          </a:p>
          <a:p>
            <a:pPr marL="648029" lvl="1" indent="-324014" algn="just">
              <a:lnSpc>
                <a:spcPts val="3562"/>
              </a:lnSpc>
              <a:buFont typeface="Arial"/>
              <a:buChar char="•"/>
            </a:pPr>
            <a:r>
              <a:rPr lang="en-US" sz="3001" dirty="0">
                <a:solidFill>
                  <a:srgbClr val="D6D9D7"/>
                </a:solidFill>
                <a:latin typeface="Times New Roman"/>
                <a:ea typeface="Times New Roman"/>
                <a:cs typeface="Times New Roman"/>
                <a:sym typeface="Times New Roman"/>
              </a:rPr>
              <a:t>Owner–Director: finance, suppliers, strategy.</a:t>
            </a:r>
          </a:p>
          <a:p>
            <a:pPr marL="648029" lvl="1" indent="-324014" algn="just">
              <a:lnSpc>
                <a:spcPts val="3562"/>
              </a:lnSpc>
              <a:buFont typeface="Arial"/>
              <a:buChar char="•"/>
            </a:pPr>
            <a:r>
              <a:rPr lang="en-US" sz="3001" dirty="0">
                <a:solidFill>
                  <a:srgbClr val="D6D9D7"/>
                </a:solidFill>
                <a:latin typeface="Times New Roman"/>
                <a:ea typeface="Times New Roman"/>
                <a:cs typeface="Times New Roman"/>
                <a:sym typeface="Times New Roman"/>
              </a:rPr>
              <a:t>Bakery Manager: day-to-day operations and food safety.</a:t>
            </a:r>
          </a:p>
          <a:p>
            <a:pPr marL="648029" lvl="1" indent="-324014" algn="just">
              <a:lnSpc>
                <a:spcPts val="3562"/>
              </a:lnSpc>
              <a:buFont typeface="Arial"/>
              <a:buChar char="•"/>
            </a:pPr>
            <a:r>
              <a:rPr lang="en-US" sz="3001" dirty="0">
                <a:solidFill>
                  <a:srgbClr val="D6D9D7"/>
                </a:solidFill>
                <a:latin typeface="Times New Roman"/>
                <a:ea typeface="Times New Roman"/>
                <a:cs typeface="Times New Roman"/>
                <a:sym typeface="Times New Roman"/>
              </a:rPr>
              <a:t>Baker: daily production of breads, cakes and pastries.</a:t>
            </a:r>
          </a:p>
          <a:p>
            <a:pPr marL="648029" lvl="1" indent="-324014" algn="just">
              <a:lnSpc>
                <a:spcPts val="3564"/>
              </a:lnSpc>
              <a:buFont typeface="Arial"/>
              <a:buChar char="•"/>
            </a:pPr>
            <a:r>
              <a:rPr lang="en-US" sz="3001" dirty="0">
                <a:solidFill>
                  <a:srgbClr val="D6D9D7"/>
                </a:solidFill>
                <a:latin typeface="Times New Roman"/>
                <a:ea typeface="Times New Roman"/>
                <a:cs typeface="Times New Roman"/>
                <a:sym typeface="Times New Roman"/>
              </a:rPr>
              <a:t>Front-of-house staff, counter, drinks, tables, cleaning</a:t>
            </a:r>
          </a:p>
        </p:txBody>
      </p:sp>
      <p:sp>
        <p:nvSpPr>
          <p:cNvPr id="12" name="TextBox 12"/>
          <p:cNvSpPr txBox="1"/>
          <p:nvPr/>
        </p:nvSpPr>
        <p:spPr>
          <a:xfrm>
            <a:off x="10173522" y="7468043"/>
            <a:ext cx="5893475" cy="919162"/>
          </a:xfrm>
          <a:prstGeom prst="rect">
            <a:avLst/>
          </a:prstGeom>
        </p:spPr>
        <p:txBody>
          <a:bodyPr lIns="0" tIns="0" rIns="0" bIns="0" rtlCol="0" anchor="t">
            <a:spAutoFit/>
          </a:bodyPr>
          <a:lstStyle/>
          <a:p>
            <a:pPr algn="ctr">
              <a:lnSpc>
                <a:spcPts val="3562"/>
              </a:lnSpc>
            </a:pPr>
            <a:r>
              <a:rPr lang="en-US" sz="2999" dirty="0">
                <a:solidFill>
                  <a:srgbClr val="000000"/>
                </a:solidFill>
                <a:latin typeface="Times New Roman"/>
                <a:ea typeface="Times New Roman"/>
                <a:cs typeface="Times New Roman"/>
                <a:sym typeface="Times New Roman"/>
              </a:rPr>
              <a:t>SmartArt hierarchy in Word shows this structure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sp>
        <p:nvSpPr>
          <p:cNvPr id="2" name="TextBox 2"/>
          <p:cNvSpPr txBox="1"/>
          <p:nvPr/>
        </p:nvSpPr>
        <p:spPr>
          <a:xfrm>
            <a:off x="1840442" y="579962"/>
            <a:ext cx="16420519" cy="1179810"/>
          </a:xfrm>
          <a:prstGeom prst="rect">
            <a:avLst/>
          </a:prstGeom>
        </p:spPr>
        <p:txBody>
          <a:bodyPr wrap="square" lIns="0" tIns="0" rIns="0" bIns="0" rtlCol="0" anchor="t">
            <a:spAutoFit/>
          </a:bodyPr>
          <a:lstStyle/>
          <a:p>
            <a:pPr algn="l">
              <a:lnSpc>
                <a:spcPts val="4600"/>
              </a:lnSpc>
            </a:pPr>
            <a:r>
              <a:rPr lang="en-US" sz="4400" b="1" dirty="0">
                <a:solidFill>
                  <a:srgbClr val="000000"/>
                </a:solidFill>
                <a:latin typeface="Times New Roman Bold"/>
                <a:ea typeface="Times New Roman Bold"/>
                <a:cs typeface="Times New Roman Bold"/>
                <a:sym typeface="Times New Roman Bold"/>
              </a:rPr>
              <a:t>Location and Financial Snapshot</a:t>
            </a:r>
          </a:p>
          <a:p>
            <a:pPr algn="l">
              <a:lnSpc>
                <a:spcPts val="4600"/>
              </a:lnSpc>
            </a:pPr>
            <a:endParaRPr lang="en-US" sz="4400" b="1" dirty="0">
              <a:solidFill>
                <a:srgbClr val="000000"/>
              </a:solidFill>
              <a:latin typeface="Times New Roman Bold"/>
              <a:ea typeface="Times New Roman Bold"/>
              <a:cs typeface="Times New Roman Bold"/>
              <a:sym typeface="Times New Roman Bold"/>
            </a:endParaRPr>
          </a:p>
        </p:txBody>
      </p:sp>
      <p:sp>
        <p:nvSpPr>
          <p:cNvPr id="3" name="TextBox 3"/>
          <p:cNvSpPr txBox="1"/>
          <p:nvPr/>
        </p:nvSpPr>
        <p:spPr>
          <a:xfrm>
            <a:off x="1028700" y="2029195"/>
            <a:ext cx="12062073" cy="2244127"/>
          </a:xfrm>
          <a:prstGeom prst="rect">
            <a:avLst/>
          </a:prstGeom>
        </p:spPr>
        <p:txBody>
          <a:bodyPr lIns="0" tIns="0" rIns="0" bIns="0" rtlCol="0" anchor="t">
            <a:spAutoFit/>
          </a:bodyPr>
          <a:lstStyle/>
          <a:p>
            <a:pPr marL="777234" lvl="1" indent="-388617" algn="l">
              <a:lnSpc>
                <a:spcPts val="3524"/>
              </a:lnSpc>
              <a:buFont typeface="Arial"/>
              <a:buChar char="•"/>
            </a:pPr>
            <a:r>
              <a:rPr lang="en-US" sz="3599" dirty="0">
                <a:solidFill>
                  <a:srgbClr val="000000"/>
                </a:solidFill>
                <a:latin typeface="Times New Roman"/>
                <a:ea typeface="Times New Roman"/>
                <a:cs typeface="Times New Roman"/>
                <a:sym typeface="Times New Roman"/>
              </a:rPr>
              <a:t>Ground-floor unit in Cardiff Bay near main pedestrian routes.</a:t>
            </a:r>
          </a:p>
          <a:p>
            <a:pPr marL="777234" lvl="1" indent="-388617" algn="l">
              <a:lnSpc>
                <a:spcPts val="3524"/>
              </a:lnSpc>
              <a:buFont typeface="Arial"/>
              <a:buChar char="•"/>
            </a:pPr>
            <a:r>
              <a:rPr lang="en-US" sz="3599" dirty="0">
                <a:solidFill>
                  <a:srgbClr val="000000"/>
                </a:solidFill>
                <a:latin typeface="Times New Roman"/>
                <a:ea typeface="Times New Roman"/>
                <a:cs typeface="Times New Roman"/>
                <a:sym typeface="Times New Roman"/>
              </a:rPr>
              <a:t>Mix of flats, offices, hotels and attractions.</a:t>
            </a:r>
          </a:p>
          <a:p>
            <a:pPr marL="777234" lvl="1" indent="-388617" algn="l">
              <a:lnSpc>
                <a:spcPts val="3524"/>
              </a:lnSpc>
              <a:buFont typeface="Arial"/>
              <a:buChar char="•"/>
            </a:pPr>
            <a:r>
              <a:rPr lang="en-US" sz="3599" dirty="0">
                <a:solidFill>
                  <a:srgbClr val="000000"/>
                </a:solidFill>
                <a:latin typeface="Times New Roman"/>
                <a:ea typeface="Times New Roman"/>
                <a:cs typeface="Times New Roman"/>
                <a:sym typeface="Times New Roman"/>
              </a:rPr>
              <a:t>Regular footfall from residents, workers and tourists.</a:t>
            </a:r>
          </a:p>
          <a:p>
            <a:pPr marL="777234" lvl="1" indent="-388617" algn="l">
              <a:lnSpc>
                <a:spcPts val="3524"/>
              </a:lnSpc>
              <a:buFont typeface="Arial"/>
              <a:buChar char="•"/>
            </a:pPr>
            <a:r>
              <a:rPr lang="en-US" sz="3599" dirty="0">
                <a:solidFill>
                  <a:srgbClr val="000000"/>
                </a:solidFill>
                <a:latin typeface="Times New Roman"/>
                <a:ea typeface="Times New Roman"/>
                <a:cs typeface="Times New Roman"/>
                <a:sym typeface="Times New Roman"/>
              </a:rPr>
              <a:t>Fits local preference for independent cafes.</a:t>
            </a:r>
          </a:p>
          <a:p>
            <a:pPr algn="l">
              <a:lnSpc>
                <a:spcPts val="3524"/>
              </a:lnSpc>
            </a:pPr>
            <a:endParaRPr lang="en-US" sz="3599" dirty="0">
              <a:solidFill>
                <a:srgbClr val="000000"/>
              </a:solidFill>
              <a:latin typeface="Times New Roman"/>
              <a:ea typeface="Times New Roman"/>
              <a:cs typeface="Times New Roman"/>
              <a:sym typeface="Times New Roman"/>
            </a:endParaRPr>
          </a:p>
        </p:txBody>
      </p:sp>
      <p:sp>
        <p:nvSpPr>
          <p:cNvPr id="4" name="TextBox 4"/>
          <p:cNvSpPr txBox="1"/>
          <p:nvPr/>
        </p:nvSpPr>
        <p:spPr>
          <a:xfrm>
            <a:off x="1474672" y="4320948"/>
            <a:ext cx="13775968" cy="5834931"/>
          </a:xfrm>
          <a:prstGeom prst="rect">
            <a:avLst/>
          </a:prstGeom>
        </p:spPr>
        <p:txBody>
          <a:bodyPr lIns="0" tIns="0" rIns="0" bIns="0" rtlCol="0" anchor="t">
            <a:spAutoFit/>
          </a:bodyPr>
          <a:lstStyle/>
          <a:p>
            <a:pPr>
              <a:lnSpc>
                <a:spcPts val="3524"/>
              </a:lnSpc>
            </a:pPr>
            <a:r>
              <a:rPr lang="en-US" sz="3599" b="1" dirty="0">
                <a:solidFill>
                  <a:srgbClr val="000000"/>
                </a:solidFill>
                <a:latin typeface="Times New Roman Bold"/>
                <a:ea typeface="Times New Roman Bold"/>
                <a:cs typeface="Times New Roman Bold"/>
                <a:sym typeface="Times New Roman Bold"/>
              </a:rPr>
              <a:t>Start-up spend</a:t>
            </a:r>
            <a:r>
              <a:rPr lang="en-US" sz="3599" b="1" dirty="0">
                <a:solidFill>
                  <a:srgbClr val="000000"/>
                </a:solidFill>
                <a:latin typeface="Times New Roman"/>
                <a:ea typeface="Times New Roman Bold"/>
                <a:cs typeface="Times New Roman"/>
                <a:sym typeface="Times New Roman"/>
              </a:rPr>
              <a:t>ing: </a:t>
            </a:r>
            <a:r>
              <a:rPr lang="en-US" sz="3599" dirty="0">
                <a:solidFill>
                  <a:srgbClr val="000000"/>
                </a:solidFill>
                <a:latin typeface="Times New Roman"/>
                <a:ea typeface="Times New Roman"/>
                <a:cs typeface="Times New Roman"/>
                <a:sym typeface="Times New Roman"/>
              </a:rPr>
              <a:t>refurbishment, baking equipment, licenses, first stock, packaging, marketing, renting &amp; utility bills.</a:t>
            </a:r>
          </a:p>
          <a:p>
            <a:pPr>
              <a:lnSpc>
                <a:spcPts val="3524"/>
              </a:lnSpc>
            </a:pPr>
            <a:endParaRPr lang="en-US" sz="3599" b="1" dirty="0">
              <a:solidFill>
                <a:srgbClr val="000000"/>
              </a:solidFill>
              <a:latin typeface="Times New Roman Bold"/>
              <a:ea typeface="Times New Roman Bold"/>
              <a:cs typeface="Times New Roman Bold"/>
              <a:sym typeface="Times New Roman Bold"/>
            </a:endParaRPr>
          </a:p>
          <a:p>
            <a:pPr>
              <a:lnSpc>
                <a:spcPts val="3524"/>
              </a:lnSpc>
            </a:pPr>
            <a:r>
              <a:rPr lang="en-US" sz="3599" b="1" dirty="0">
                <a:solidFill>
                  <a:srgbClr val="000000"/>
                </a:solidFill>
                <a:latin typeface="Times New Roman Bold"/>
                <a:ea typeface="Times New Roman Bold"/>
                <a:cs typeface="Times New Roman Bold"/>
                <a:sym typeface="Times New Roman Bold"/>
              </a:rPr>
              <a:t>Funding</a:t>
            </a:r>
            <a:r>
              <a:rPr lang="en-US" sz="3599" dirty="0">
                <a:solidFill>
                  <a:srgbClr val="000000"/>
                </a:solidFill>
                <a:latin typeface="Times New Roman"/>
                <a:ea typeface="Times New Roman"/>
                <a:cs typeface="Times New Roman"/>
                <a:sym typeface="Times New Roman"/>
              </a:rPr>
              <a:t>: owner savings plus small start-up loan. Funding your start-up-the ultimate guide.  Robert Lee, (2020).</a:t>
            </a:r>
            <a:endParaRPr lang="en-US" sz="3599" dirty="0">
              <a:solidFill>
                <a:srgbClr val="000000"/>
              </a:solidFill>
              <a:highlight>
                <a:srgbClr val="FFFF00"/>
              </a:highlight>
              <a:latin typeface="Times New Roman"/>
              <a:ea typeface="Times New Roman"/>
              <a:cs typeface="Times New Roman"/>
              <a:sym typeface="Times New Roman"/>
            </a:endParaRPr>
          </a:p>
          <a:p>
            <a:pPr>
              <a:lnSpc>
                <a:spcPts val="3524"/>
              </a:lnSpc>
            </a:pPr>
            <a:endParaRPr lang="en-US" sz="3599" dirty="0">
              <a:solidFill>
                <a:srgbClr val="000000"/>
              </a:solidFill>
              <a:latin typeface="Times New Roman"/>
              <a:ea typeface="Times New Roman"/>
              <a:cs typeface="Times New Roman"/>
              <a:sym typeface="Times New Roman"/>
            </a:endParaRPr>
          </a:p>
          <a:p>
            <a:pPr>
              <a:lnSpc>
                <a:spcPts val="3524"/>
              </a:lnSpc>
            </a:pPr>
            <a:r>
              <a:rPr lang="en-US" sz="3599" b="1" dirty="0">
                <a:solidFill>
                  <a:srgbClr val="000000"/>
                </a:solidFill>
                <a:latin typeface="Times New Roman Bold"/>
                <a:ea typeface="Times New Roman Bold"/>
                <a:cs typeface="Times New Roman Bold"/>
                <a:sym typeface="Times New Roman Bold"/>
              </a:rPr>
              <a:t>Average spend per customer:</a:t>
            </a:r>
            <a:r>
              <a:rPr lang="en-US" sz="3599" dirty="0">
                <a:solidFill>
                  <a:srgbClr val="000000"/>
                </a:solidFill>
                <a:latin typeface="Times New Roman"/>
                <a:ea typeface="Times New Roman"/>
                <a:cs typeface="Times New Roman"/>
                <a:sym typeface="Times New Roman"/>
              </a:rPr>
              <a:t> about £6–£7.</a:t>
            </a:r>
          </a:p>
          <a:p>
            <a:pPr>
              <a:lnSpc>
                <a:spcPts val="3524"/>
              </a:lnSpc>
            </a:pPr>
            <a:endParaRPr lang="en-US" sz="3599" dirty="0">
              <a:solidFill>
                <a:srgbClr val="000000"/>
              </a:solidFill>
              <a:latin typeface="Times New Roman"/>
              <a:ea typeface="Times New Roman"/>
              <a:cs typeface="Times New Roman"/>
              <a:sym typeface="Times New Roman"/>
            </a:endParaRPr>
          </a:p>
          <a:p>
            <a:pPr>
              <a:lnSpc>
                <a:spcPts val="3524"/>
              </a:lnSpc>
            </a:pPr>
            <a:r>
              <a:rPr lang="en-US" sz="3599" b="1" dirty="0">
                <a:solidFill>
                  <a:srgbClr val="000000"/>
                </a:solidFill>
                <a:latin typeface="Times New Roman Bold"/>
                <a:ea typeface="Times New Roman Bold"/>
                <a:cs typeface="Times New Roman Bold"/>
                <a:sym typeface="Times New Roman Bold"/>
              </a:rPr>
              <a:t>Cash flow:</a:t>
            </a:r>
            <a:r>
              <a:rPr lang="en-US" sz="3599" dirty="0">
                <a:solidFill>
                  <a:srgbClr val="000000"/>
                </a:solidFill>
                <a:latin typeface="Times New Roman"/>
                <a:ea typeface="Times New Roman"/>
                <a:cs typeface="Times New Roman"/>
                <a:sym typeface="Times New Roman"/>
              </a:rPr>
              <a:t> slow build in first quarter then higher weekend and seasonal trade.</a:t>
            </a:r>
          </a:p>
          <a:p>
            <a:pPr>
              <a:lnSpc>
                <a:spcPts val="3524"/>
              </a:lnSpc>
            </a:pPr>
            <a:endParaRPr lang="en-US" sz="3599" dirty="0">
              <a:solidFill>
                <a:srgbClr val="000000"/>
              </a:solidFill>
              <a:latin typeface="Times New Roman"/>
              <a:ea typeface="Times New Roman"/>
              <a:cs typeface="Times New Roman"/>
              <a:sym typeface="Times New Roman"/>
            </a:endParaRPr>
          </a:p>
          <a:p>
            <a:pPr>
              <a:lnSpc>
                <a:spcPts val="3524"/>
              </a:lnSpc>
            </a:pPr>
            <a:r>
              <a:rPr lang="en-US" sz="3599" b="1" dirty="0">
                <a:solidFill>
                  <a:srgbClr val="000000"/>
                </a:solidFill>
                <a:latin typeface="Times New Roman Bold"/>
                <a:ea typeface="Times New Roman Bold"/>
                <a:cs typeface="Times New Roman Bold"/>
                <a:sym typeface="Times New Roman Bold"/>
              </a:rPr>
              <a:t>Aim</a:t>
            </a:r>
            <a:r>
              <a:rPr lang="en-US" sz="3599" dirty="0">
                <a:solidFill>
                  <a:srgbClr val="000000"/>
                </a:solidFill>
                <a:latin typeface="Times New Roman"/>
                <a:ea typeface="Times New Roman"/>
                <a:cs typeface="Times New Roman"/>
                <a:sym typeface="Times New Roman"/>
              </a:rPr>
              <a:t>: cover costs and move into modest profit by month 12.</a:t>
            </a:r>
          </a:p>
          <a:p>
            <a:pPr algn="ctr">
              <a:lnSpc>
                <a:spcPts val="3524"/>
              </a:lnSpc>
            </a:pPr>
            <a:endParaRPr lang="en-US" sz="3599" dirty="0">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13576659" y="5840355"/>
            <a:ext cx="4585065" cy="4151043"/>
            <a:chOff x="0" y="0"/>
            <a:chExt cx="6113420" cy="5534724"/>
          </a:xfrm>
        </p:grpSpPr>
        <p:sp>
          <p:nvSpPr>
            <p:cNvPr id="3" name="Freeform 3"/>
            <p:cNvSpPr/>
            <p:nvPr/>
          </p:nvSpPr>
          <p:spPr>
            <a:xfrm>
              <a:off x="0" y="0"/>
              <a:ext cx="6113399" cy="5534787"/>
            </a:xfrm>
            <a:custGeom>
              <a:avLst/>
              <a:gdLst/>
              <a:ahLst/>
              <a:cxnLst/>
              <a:rect l="l" t="t" r="r" b="b"/>
              <a:pathLst>
                <a:path w="6113399" h="5534787">
                  <a:moveTo>
                    <a:pt x="0" y="0"/>
                  </a:moveTo>
                  <a:lnTo>
                    <a:pt x="6113399" y="0"/>
                  </a:lnTo>
                  <a:lnTo>
                    <a:pt x="6113399" y="5534787"/>
                  </a:lnTo>
                  <a:lnTo>
                    <a:pt x="0" y="5534787"/>
                  </a:lnTo>
                  <a:close/>
                </a:path>
              </a:pathLst>
            </a:custGeom>
            <a:blipFill>
              <a:blip r:embed="rId3"/>
              <a:stretch>
                <a:fillRect t="-32841" b="-32840"/>
              </a:stretch>
            </a:blipFill>
          </p:spPr>
          <p:txBody>
            <a:bodyPr/>
            <a:lstStyle/>
            <a:p>
              <a:endParaRPr lang="en-GB" dirty="0"/>
            </a:p>
          </p:txBody>
        </p:sp>
      </p:grpSp>
      <p:grpSp>
        <p:nvGrpSpPr>
          <p:cNvPr id="4" name="Group 4"/>
          <p:cNvGrpSpPr/>
          <p:nvPr/>
        </p:nvGrpSpPr>
        <p:grpSpPr>
          <a:xfrm>
            <a:off x="13576659" y="1696161"/>
            <a:ext cx="4585065" cy="4151043"/>
            <a:chOff x="0" y="0"/>
            <a:chExt cx="6113420" cy="5534724"/>
          </a:xfrm>
        </p:grpSpPr>
        <p:sp>
          <p:nvSpPr>
            <p:cNvPr id="5" name="Freeform 5"/>
            <p:cNvSpPr/>
            <p:nvPr/>
          </p:nvSpPr>
          <p:spPr>
            <a:xfrm>
              <a:off x="0" y="0"/>
              <a:ext cx="6113399" cy="5534787"/>
            </a:xfrm>
            <a:custGeom>
              <a:avLst/>
              <a:gdLst/>
              <a:ahLst/>
              <a:cxnLst/>
              <a:rect l="l" t="t" r="r" b="b"/>
              <a:pathLst>
                <a:path w="6113399" h="5534787">
                  <a:moveTo>
                    <a:pt x="0" y="0"/>
                  </a:moveTo>
                  <a:lnTo>
                    <a:pt x="6113399" y="0"/>
                  </a:lnTo>
                  <a:lnTo>
                    <a:pt x="6113399" y="5534787"/>
                  </a:lnTo>
                  <a:lnTo>
                    <a:pt x="0" y="5534787"/>
                  </a:lnTo>
                  <a:close/>
                </a:path>
              </a:pathLst>
            </a:custGeom>
            <a:blipFill>
              <a:blip r:embed="rId4"/>
              <a:stretch>
                <a:fillRect t="-32799" b="-32797"/>
              </a:stretch>
            </a:blipFill>
          </p:spPr>
          <p:txBody>
            <a:bodyPr/>
            <a:lstStyle/>
            <a:p>
              <a:endParaRPr lang="en-GB" dirty="0"/>
            </a:p>
          </p:txBody>
        </p:sp>
      </p:grpSp>
      <p:sp>
        <p:nvSpPr>
          <p:cNvPr id="6" name="TextBox 6"/>
          <p:cNvSpPr txBox="1"/>
          <p:nvPr/>
        </p:nvSpPr>
        <p:spPr>
          <a:xfrm>
            <a:off x="3865827" y="-54139"/>
            <a:ext cx="14740872" cy="2283828"/>
          </a:xfrm>
          <a:prstGeom prst="rect">
            <a:avLst/>
          </a:prstGeom>
        </p:spPr>
        <p:txBody>
          <a:bodyPr lIns="0" tIns="0" rIns="0" bIns="0" rtlCol="0" anchor="t">
            <a:spAutoFit/>
          </a:bodyPr>
          <a:lstStyle/>
          <a:p>
            <a:pPr algn="just">
              <a:lnSpc>
                <a:spcPts val="9495"/>
              </a:lnSpc>
            </a:pPr>
            <a:r>
              <a:rPr lang="en-US" sz="4400" b="1" dirty="0">
                <a:solidFill>
                  <a:srgbClr val="000000"/>
                </a:solidFill>
                <a:latin typeface="Times New Roman Bold"/>
                <a:ea typeface="Times New Roman Bold"/>
                <a:cs typeface="Times New Roman Bold"/>
                <a:sym typeface="Times New Roman Bold"/>
              </a:rPr>
              <a:t>Market Research, SWOT and PESTLE</a:t>
            </a:r>
          </a:p>
          <a:p>
            <a:pPr algn="just">
              <a:lnSpc>
                <a:spcPts val="9499"/>
              </a:lnSpc>
            </a:pPr>
            <a:endParaRPr lang="en-US" sz="4400" b="1" dirty="0">
              <a:solidFill>
                <a:srgbClr val="000000"/>
              </a:solidFill>
              <a:latin typeface="Times New Roman Bold"/>
              <a:ea typeface="Times New Roman Bold"/>
              <a:cs typeface="Times New Roman Bold"/>
              <a:sym typeface="Times New Roman Bold"/>
            </a:endParaRPr>
          </a:p>
        </p:txBody>
      </p:sp>
      <p:grpSp>
        <p:nvGrpSpPr>
          <p:cNvPr id="7" name="Group 7"/>
          <p:cNvGrpSpPr/>
          <p:nvPr/>
        </p:nvGrpSpPr>
        <p:grpSpPr>
          <a:xfrm>
            <a:off x="629208" y="1297325"/>
            <a:ext cx="10607055" cy="2474357"/>
            <a:chOff x="0" y="0"/>
            <a:chExt cx="14142740" cy="3299143"/>
          </a:xfrm>
        </p:grpSpPr>
        <p:sp>
          <p:nvSpPr>
            <p:cNvPr id="8" name="Freeform 8"/>
            <p:cNvSpPr/>
            <p:nvPr/>
          </p:nvSpPr>
          <p:spPr>
            <a:xfrm>
              <a:off x="14415" y="6129"/>
              <a:ext cx="14113668" cy="3286883"/>
            </a:xfrm>
            <a:custGeom>
              <a:avLst/>
              <a:gdLst/>
              <a:ahLst/>
              <a:cxnLst/>
              <a:rect l="l" t="t" r="r" b="b"/>
              <a:pathLst>
                <a:path w="14113668" h="3286883">
                  <a:moveTo>
                    <a:pt x="0" y="141896"/>
                  </a:moveTo>
                  <a:cubicBezTo>
                    <a:pt x="0" y="63440"/>
                    <a:pt x="149555" y="0"/>
                    <a:pt x="334066" y="0"/>
                  </a:cubicBezTo>
                  <a:lnTo>
                    <a:pt x="13779602" y="0"/>
                  </a:lnTo>
                  <a:cubicBezTo>
                    <a:pt x="13964113" y="0"/>
                    <a:pt x="14113668" y="63440"/>
                    <a:pt x="14113668" y="141896"/>
                  </a:cubicBezTo>
                  <a:lnTo>
                    <a:pt x="14113668" y="3144988"/>
                  </a:lnTo>
                  <a:cubicBezTo>
                    <a:pt x="14113668" y="3223291"/>
                    <a:pt x="13964113" y="3286884"/>
                    <a:pt x="13779602" y="3286884"/>
                  </a:cubicBezTo>
                  <a:lnTo>
                    <a:pt x="334066" y="3286884"/>
                  </a:lnTo>
                  <a:cubicBezTo>
                    <a:pt x="149555" y="3286884"/>
                    <a:pt x="0" y="3223444"/>
                    <a:pt x="0" y="3144988"/>
                  </a:cubicBezTo>
                  <a:close/>
                </a:path>
              </a:pathLst>
            </a:custGeom>
            <a:solidFill>
              <a:srgbClr val="AC9EF5"/>
            </a:solidFill>
            <a:ln w="12700">
              <a:solidFill>
                <a:srgbClr val="000000"/>
              </a:solidFill>
            </a:ln>
          </p:spPr>
          <p:txBody>
            <a:bodyPr/>
            <a:lstStyle/>
            <a:p>
              <a:endParaRPr lang="en-GB" dirty="0"/>
            </a:p>
          </p:txBody>
        </p:sp>
        <p:sp>
          <p:nvSpPr>
            <p:cNvPr id="9" name="Freeform 9"/>
            <p:cNvSpPr/>
            <p:nvPr/>
          </p:nvSpPr>
          <p:spPr>
            <a:xfrm>
              <a:off x="0" y="0"/>
              <a:ext cx="14142498" cy="3299142"/>
            </a:xfrm>
            <a:custGeom>
              <a:avLst/>
              <a:gdLst/>
              <a:ahLst/>
              <a:cxnLst/>
              <a:rect l="l" t="t" r="r" b="b"/>
              <a:pathLst>
                <a:path w="14142498" h="3299142">
                  <a:moveTo>
                    <a:pt x="0" y="148025"/>
                  </a:moveTo>
                  <a:cubicBezTo>
                    <a:pt x="0" y="66197"/>
                    <a:pt x="156042" y="0"/>
                    <a:pt x="348481" y="0"/>
                  </a:cubicBezTo>
                  <a:lnTo>
                    <a:pt x="13794017" y="0"/>
                  </a:lnTo>
                  <a:lnTo>
                    <a:pt x="13794017" y="6129"/>
                  </a:lnTo>
                  <a:lnTo>
                    <a:pt x="13794017" y="0"/>
                  </a:lnTo>
                  <a:cubicBezTo>
                    <a:pt x="13986456" y="0"/>
                    <a:pt x="14142498" y="66197"/>
                    <a:pt x="14142498" y="148025"/>
                  </a:cubicBezTo>
                  <a:lnTo>
                    <a:pt x="14128083" y="148025"/>
                  </a:lnTo>
                  <a:lnTo>
                    <a:pt x="14142498" y="148025"/>
                  </a:lnTo>
                  <a:lnTo>
                    <a:pt x="14142498" y="3151117"/>
                  </a:lnTo>
                  <a:lnTo>
                    <a:pt x="14128083" y="3151117"/>
                  </a:lnTo>
                  <a:lnTo>
                    <a:pt x="14142498" y="3151117"/>
                  </a:lnTo>
                  <a:cubicBezTo>
                    <a:pt x="14142498" y="3232791"/>
                    <a:pt x="13986456" y="3299142"/>
                    <a:pt x="13794017" y="3299142"/>
                  </a:cubicBezTo>
                  <a:lnTo>
                    <a:pt x="13794017" y="3293013"/>
                  </a:lnTo>
                  <a:lnTo>
                    <a:pt x="13794017" y="3299142"/>
                  </a:lnTo>
                  <a:lnTo>
                    <a:pt x="348481" y="3299142"/>
                  </a:lnTo>
                  <a:lnTo>
                    <a:pt x="348481" y="3293013"/>
                  </a:lnTo>
                  <a:lnTo>
                    <a:pt x="348481" y="3299142"/>
                  </a:lnTo>
                  <a:cubicBezTo>
                    <a:pt x="156042" y="3299142"/>
                    <a:pt x="0" y="3232945"/>
                    <a:pt x="0" y="3151117"/>
                  </a:cubicBezTo>
                  <a:lnTo>
                    <a:pt x="0" y="148025"/>
                  </a:lnTo>
                  <a:lnTo>
                    <a:pt x="14415" y="148025"/>
                  </a:lnTo>
                  <a:lnTo>
                    <a:pt x="0" y="148025"/>
                  </a:lnTo>
                  <a:moveTo>
                    <a:pt x="28830" y="148025"/>
                  </a:moveTo>
                  <a:lnTo>
                    <a:pt x="28830" y="3151117"/>
                  </a:lnTo>
                  <a:lnTo>
                    <a:pt x="14415" y="3151117"/>
                  </a:lnTo>
                  <a:lnTo>
                    <a:pt x="28830" y="3151117"/>
                  </a:lnTo>
                  <a:cubicBezTo>
                    <a:pt x="28830" y="3226049"/>
                    <a:pt x="171898" y="3286883"/>
                    <a:pt x="348481" y="3286883"/>
                  </a:cubicBezTo>
                  <a:lnTo>
                    <a:pt x="13794017" y="3286883"/>
                  </a:lnTo>
                  <a:cubicBezTo>
                    <a:pt x="13970600" y="3286883"/>
                    <a:pt x="14113669" y="3226049"/>
                    <a:pt x="14113669" y="3151117"/>
                  </a:cubicBezTo>
                  <a:lnTo>
                    <a:pt x="14113669" y="148025"/>
                  </a:lnTo>
                  <a:cubicBezTo>
                    <a:pt x="14113669" y="73093"/>
                    <a:pt x="13970600" y="12259"/>
                    <a:pt x="13794017" y="12259"/>
                  </a:cubicBezTo>
                  <a:lnTo>
                    <a:pt x="348481" y="12259"/>
                  </a:lnTo>
                  <a:lnTo>
                    <a:pt x="348481" y="6129"/>
                  </a:lnTo>
                  <a:lnTo>
                    <a:pt x="348481" y="12259"/>
                  </a:lnTo>
                  <a:cubicBezTo>
                    <a:pt x="171898" y="12259"/>
                    <a:pt x="28830" y="73093"/>
                    <a:pt x="28830" y="148025"/>
                  </a:cubicBezTo>
                  <a:close/>
                </a:path>
              </a:pathLst>
            </a:custGeom>
            <a:solidFill>
              <a:srgbClr val="9284DB"/>
            </a:solidFill>
            <a:ln w="12700">
              <a:solidFill>
                <a:srgbClr val="000000"/>
              </a:solidFill>
            </a:ln>
          </p:spPr>
          <p:txBody>
            <a:bodyPr/>
            <a:lstStyle/>
            <a:p>
              <a:endParaRPr lang="en-GB" dirty="0"/>
            </a:p>
          </p:txBody>
        </p:sp>
      </p:grpSp>
      <p:sp>
        <p:nvSpPr>
          <p:cNvPr id="10" name="TextBox 10"/>
          <p:cNvSpPr txBox="1"/>
          <p:nvPr/>
        </p:nvSpPr>
        <p:spPr>
          <a:xfrm>
            <a:off x="763259" y="1488992"/>
            <a:ext cx="3427741" cy="410369"/>
          </a:xfrm>
          <a:prstGeom prst="rect">
            <a:avLst/>
          </a:prstGeom>
        </p:spPr>
        <p:txBody>
          <a:bodyPr wrap="square" lIns="0" tIns="0" rIns="0" bIns="0" rtlCol="0" anchor="t">
            <a:spAutoFit/>
          </a:bodyPr>
          <a:lstStyle/>
          <a:p>
            <a:pPr algn="just">
              <a:lnSpc>
                <a:spcPts val="3187"/>
              </a:lnSpc>
            </a:pPr>
            <a:r>
              <a:rPr lang="en-US" sz="2999" b="1" dirty="0">
                <a:solidFill>
                  <a:srgbClr val="000000"/>
                </a:solidFill>
                <a:latin typeface="Times New Roman Bold"/>
                <a:ea typeface="Times New Roman Bold"/>
                <a:cs typeface="Times New Roman Bold"/>
                <a:sym typeface="Times New Roman Bold"/>
              </a:rPr>
              <a:t>Market Research</a:t>
            </a:r>
          </a:p>
        </p:txBody>
      </p:sp>
      <p:sp>
        <p:nvSpPr>
          <p:cNvPr id="11" name="TextBox 11"/>
          <p:cNvSpPr txBox="1"/>
          <p:nvPr/>
        </p:nvSpPr>
        <p:spPr>
          <a:xfrm>
            <a:off x="629208" y="1931905"/>
            <a:ext cx="9990908" cy="2082863"/>
          </a:xfrm>
          <a:prstGeom prst="rect">
            <a:avLst/>
          </a:prstGeom>
        </p:spPr>
        <p:txBody>
          <a:bodyPr lIns="0" tIns="0" rIns="0" bIns="0" rtlCol="0" anchor="t">
            <a:spAutoFit/>
          </a:bodyPr>
          <a:lstStyle/>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Online survey with local students and professionals.</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Most respondents influenced by photos and social media.</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Many prefer independent cafes to large chains in the Bay.</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Demand for clear allergen labels and click-and-collect.</a:t>
            </a:r>
          </a:p>
          <a:p>
            <a:pPr algn="just">
              <a:lnSpc>
                <a:spcPts val="3249"/>
              </a:lnSpc>
            </a:pPr>
            <a:endParaRPr lang="en-US" sz="2999" dirty="0">
              <a:solidFill>
                <a:srgbClr val="000000"/>
              </a:solidFill>
              <a:latin typeface="Times New Roman"/>
              <a:ea typeface="Times New Roman"/>
              <a:cs typeface="Times New Roman"/>
              <a:sym typeface="Times New Roman"/>
            </a:endParaRPr>
          </a:p>
        </p:txBody>
      </p:sp>
      <p:grpSp>
        <p:nvGrpSpPr>
          <p:cNvPr id="12" name="Group 12"/>
          <p:cNvGrpSpPr/>
          <p:nvPr/>
        </p:nvGrpSpPr>
        <p:grpSpPr>
          <a:xfrm>
            <a:off x="629208" y="4337166"/>
            <a:ext cx="12839049" cy="2679858"/>
            <a:chOff x="0" y="0"/>
            <a:chExt cx="17118732" cy="3573143"/>
          </a:xfrm>
        </p:grpSpPr>
        <p:sp>
          <p:nvSpPr>
            <p:cNvPr id="13" name="Freeform 13"/>
            <p:cNvSpPr/>
            <p:nvPr/>
          </p:nvSpPr>
          <p:spPr>
            <a:xfrm>
              <a:off x="17448" y="5534"/>
              <a:ext cx="17083979" cy="3562179"/>
            </a:xfrm>
            <a:custGeom>
              <a:avLst/>
              <a:gdLst/>
              <a:ahLst/>
              <a:cxnLst/>
              <a:rect l="l" t="t" r="r" b="b"/>
              <a:pathLst>
                <a:path w="17083979" h="3562179">
                  <a:moveTo>
                    <a:pt x="0" y="128115"/>
                  </a:moveTo>
                  <a:cubicBezTo>
                    <a:pt x="0" y="57278"/>
                    <a:pt x="181025" y="0"/>
                    <a:pt x="404362" y="0"/>
                  </a:cubicBezTo>
                  <a:lnTo>
                    <a:pt x="16679617" y="0"/>
                  </a:lnTo>
                  <a:cubicBezTo>
                    <a:pt x="16902953" y="0"/>
                    <a:pt x="17083979" y="57278"/>
                    <a:pt x="17083979" y="128115"/>
                  </a:cubicBezTo>
                  <a:lnTo>
                    <a:pt x="17083979" y="3434065"/>
                  </a:lnTo>
                  <a:cubicBezTo>
                    <a:pt x="17083979" y="3504763"/>
                    <a:pt x="16902953" y="3562179"/>
                    <a:pt x="16679617" y="3562179"/>
                  </a:cubicBezTo>
                  <a:lnTo>
                    <a:pt x="404362" y="3562179"/>
                  </a:lnTo>
                  <a:cubicBezTo>
                    <a:pt x="181025" y="3562179"/>
                    <a:pt x="0" y="3504901"/>
                    <a:pt x="0" y="3434065"/>
                  </a:cubicBezTo>
                  <a:close/>
                </a:path>
              </a:pathLst>
            </a:custGeom>
            <a:solidFill>
              <a:srgbClr val="AC9EF5"/>
            </a:solidFill>
            <a:ln w="12700">
              <a:solidFill>
                <a:srgbClr val="000000"/>
              </a:solidFill>
            </a:ln>
          </p:spPr>
          <p:txBody>
            <a:bodyPr/>
            <a:lstStyle/>
            <a:p>
              <a:endParaRPr lang="en-GB" dirty="0"/>
            </a:p>
          </p:txBody>
        </p:sp>
        <p:sp>
          <p:nvSpPr>
            <p:cNvPr id="14" name="Freeform 14"/>
            <p:cNvSpPr/>
            <p:nvPr/>
          </p:nvSpPr>
          <p:spPr>
            <a:xfrm>
              <a:off x="0" y="0"/>
              <a:ext cx="17118774" cy="3573239"/>
            </a:xfrm>
            <a:custGeom>
              <a:avLst/>
              <a:gdLst/>
              <a:ahLst/>
              <a:cxnLst/>
              <a:rect l="l" t="t" r="r" b="b"/>
              <a:pathLst>
                <a:path w="17118774" h="3573239">
                  <a:moveTo>
                    <a:pt x="0" y="133649"/>
                  </a:moveTo>
                  <a:cubicBezTo>
                    <a:pt x="0" y="59769"/>
                    <a:pt x="188877" y="0"/>
                    <a:pt x="421810" y="0"/>
                  </a:cubicBezTo>
                  <a:lnTo>
                    <a:pt x="16697065" y="0"/>
                  </a:lnTo>
                  <a:lnTo>
                    <a:pt x="16697065" y="5534"/>
                  </a:lnTo>
                  <a:lnTo>
                    <a:pt x="16697065" y="0"/>
                  </a:lnTo>
                  <a:cubicBezTo>
                    <a:pt x="16929999" y="0"/>
                    <a:pt x="17118774" y="59769"/>
                    <a:pt x="17118774" y="133649"/>
                  </a:cubicBezTo>
                  <a:lnTo>
                    <a:pt x="17101427" y="133649"/>
                  </a:lnTo>
                  <a:lnTo>
                    <a:pt x="17118774" y="133649"/>
                  </a:lnTo>
                  <a:lnTo>
                    <a:pt x="17118774" y="3439599"/>
                  </a:lnTo>
                  <a:lnTo>
                    <a:pt x="17101427" y="3439599"/>
                  </a:lnTo>
                  <a:lnTo>
                    <a:pt x="17118774" y="3439599"/>
                  </a:lnTo>
                  <a:cubicBezTo>
                    <a:pt x="17118774" y="3513341"/>
                    <a:pt x="16929999" y="3573239"/>
                    <a:pt x="16697065" y="3573239"/>
                  </a:cubicBezTo>
                  <a:lnTo>
                    <a:pt x="16697065" y="3567713"/>
                  </a:lnTo>
                  <a:lnTo>
                    <a:pt x="16697065" y="3573239"/>
                  </a:lnTo>
                  <a:lnTo>
                    <a:pt x="421810" y="3573239"/>
                  </a:lnTo>
                  <a:lnTo>
                    <a:pt x="421810" y="3567713"/>
                  </a:lnTo>
                  <a:lnTo>
                    <a:pt x="421810" y="3573239"/>
                  </a:lnTo>
                  <a:cubicBezTo>
                    <a:pt x="188877" y="3573239"/>
                    <a:pt x="0" y="3513479"/>
                    <a:pt x="0" y="3439599"/>
                  </a:cubicBezTo>
                  <a:lnTo>
                    <a:pt x="0" y="133649"/>
                  </a:lnTo>
                  <a:lnTo>
                    <a:pt x="17448" y="133649"/>
                  </a:lnTo>
                  <a:lnTo>
                    <a:pt x="0" y="133649"/>
                  </a:lnTo>
                  <a:moveTo>
                    <a:pt x="34896" y="133649"/>
                  </a:moveTo>
                  <a:lnTo>
                    <a:pt x="34896" y="3439599"/>
                  </a:lnTo>
                  <a:lnTo>
                    <a:pt x="17448" y="3439599"/>
                  </a:lnTo>
                  <a:lnTo>
                    <a:pt x="34896" y="3439599"/>
                  </a:lnTo>
                  <a:cubicBezTo>
                    <a:pt x="34896" y="3507253"/>
                    <a:pt x="208070" y="3562179"/>
                    <a:pt x="421810" y="3562179"/>
                  </a:cubicBezTo>
                  <a:lnTo>
                    <a:pt x="16697065" y="3562179"/>
                  </a:lnTo>
                  <a:cubicBezTo>
                    <a:pt x="16910805" y="3562179"/>
                    <a:pt x="17083979" y="3507253"/>
                    <a:pt x="17083979" y="3439599"/>
                  </a:cubicBezTo>
                  <a:lnTo>
                    <a:pt x="17083979" y="133649"/>
                  </a:lnTo>
                  <a:cubicBezTo>
                    <a:pt x="17083979" y="65994"/>
                    <a:pt x="16910805" y="11068"/>
                    <a:pt x="16697065" y="11068"/>
                  </a:cubicBezTo>
                  <a:lnTo>
                    <a:pt x="421810" y="11068"/>
                  </a:lnTo>
                  <a:lnTo>
                    <a:pt x="421810" y="5534"/>
                  </a:lnTo>
                  <a:lnTo>
                    <a:pt x="421810" y="11068"/>
                  </a:lnTo>
                  <a:cubicBezTo>
                    <a:pt x="208070" y="11068"/>
                    <a:pt x="34896" y="65994"/>
                    <a:pt x="34896" y="133649"/>
                  </a:cubicBezTo>
                  <a:close/>
                </a:path>
              </a:pathLst>
            </a:custGeom>
            <a:solidFill>
              <a:srgbClr val="9284DB"/>
            </a:solidFill>
            <a:ln w="12700">
              <a:solidFill>
                <a:srgbClr val="000000"/>
              </a:solidFill>
            </a:ln>
          </p:spPr>
          <p:txBody>
            <a:bodyPr/>
            <a:lstStyle/>
            <a:p>
              <a:endParaRPr lang="en-GB" dirty="0"/>
            </a:p>
          </p:txBody>
        </p:sp>
      </p:grpSp>
      <p:sp>
        <p:nvSpPr>
          <p:cNvPr id="15" name="TextBox 15"/>
          <p:cNvSpPr txBox="1"/>
          <p:nvPr/>
        </p:nvSpPr>
        <p:spPr>
          <a:xfrm>
            <a:off x="763259" y="4407112"/>
            <a:ext cx="1556147" cy="833532"/>
          </a:xfrm>
          <a:prstGeom prst="rect">
            <a:avLst/>
          </a:prstGeom>
        </p:spPr>
        <p:txBody>
          <a:bodyPr lIns="0" tIns="0" rIns="0" bIns="0" rtlCol="0" anchor="t">
            <a:spAutoFit/>
          </a:bodyPr>
          <a:lstStyle/>
          <a:p>
            <a:pPr algn="just">
              <a:lnSpc>
                <a:spcPts val="3185"/>
              </a:lnSpc>
            </a:pPr>
            <a:r>
              <a:rPr lang="en-US" sz="2999" b="1" dirty="0">
                <a:solidFill>
                  <a:srgbClr val="000000"/>
                </a:solidFill>
                <a:latin typeface="Times New Roman Bold"/>
                <a:ea typeface="Times New Roman Bold"/>
                <a:cs typeface="Times New Roman Bold"/>
                <a:sym typeface="Times New Roman Bold"/>
              </a:rPr>
              <a:t>PESTLE </a:t>
            </a:r>
          </a:p>
          <a:p>
            <a:pPr algn="just">
              <a:lnSpc>
                <a:spcPts val="3187"/>
              </a:lnSpc>
            </a:pPr>
            <a:endParaRPr lang="en-US" sz="2999" b="1" dirty="0">
              <a:solidFill>
                <a:srgbClr val="000000"/>
              </a:solidFill>
              <a:latin typeface="Times New Roman Bold"/>
              <a:ea typeface="Times New Roman Bold"/>
              <a:cs typeface="Times New Roman Bold"/>
              <a:sym typeface="Times New Roman Bold"/>
            </a:endParaRPr>
          </a:p>
        </p:txBody>
      </p:sp>
      <p:sp>
        <p:nvSpPr>
          <p:cNvPr id="16" name="TextBox 16"/>
          <p:cNvSpPr txBox="1"/>
          <p:nvPr/>
        </p:nvSpPr>
        <p:spPr>
          <a:xfrm>
            <a:off x="685140" y="4823878"/>
            <a:ext cx="12727186" cy="2492438"/>
          </a:xfrm>
          <a:prstGeom prst="rect">
            <a:avLst/>
          </a:prstGeom>
        </p:spPr>
        <p:txBody>
          <a:bodyPr lIns="0" tIns="0" rIns="0" bIns="0" rtlCol="0" anchor="t">
            <a:spAutoFit/>
          </a:bodyPr>
          <a:lstStyle/>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Political / Legal: food safety rules, allergen labelling, business rates.</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Economic: inflation, energy and ingredient costs, steady demand for small treats.</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Social: nostalgia, interest in local independents, special diet trends.</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Technological: card payments, online search, reviews and social media.</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Environmental: packaging waste, energy use, choice of recyclable materials.</a:t>
            </a:r>
          </a:p>
          <a:p>
            <a:pPr algn="just">
              <a:lnSpc>
                <a:spcPts val="3249"/>
              </a:lnSpc>
            </a:pPr>
            <a:endParaRPr lang="en-US" sz="2999" dirty="0">
              <a:solidFill>
                <a:srgbClr val="000000"/>
              </a:solidFill>
              <a:latin typeface="Times New Roman"/>
              <a:ea typeface="Times New Roman"/>
              <a:cs typeface="Times New Roman"/>
              <a:sym typeface="Times New Roman"/>
            </a:endParaRPr>
          </a:p>
        </p:txBody>
      </p:sp>
      <p:grpSp>
        <p:nvGrpSpPr>
          <p:cNvPr id="17" name="Group 17"/>
          <p:cNvGrpSpPr/>
          <p:nvPr/>
        </p:nvGrpSpPr>
        <p:grpSpPr>
          <a:xfrm>
            <a:off x="885846" y="7212627"/>
            <a:ext cx="12325774" cy="2218236"/>
            <a:chOff x="0" y="0"/>
            <a:chExt cx="20813957" cy="3745831"/>
          </a:xfrm>
        </p:grpSpPr>
        <p:sp>
          <p:nvSpPr>
            <p:cNvPr id="18" name="Freeform 18"/>
            <p:cNvSpPr/>
            <p:nvPr/>
          </p:nvSpPr>
          <p:spPr>
            <a:xfrm>
              <a:off x="21214" y="5802"/>
              <a:ext cx="20771848" cy="3734337"/>
            </a:xfrm>
            <a:custGeom>
              <a:avLst/>
              <a:gdLst/>
              <a:ahLst/>
              <a:cxnLst/>
              <a:rect l="l" t="t" r="r" b="b"/>
              <a:pathLst>
                <a:path w="20771848" h="3734337">
                  <a:moveTo>
                    <a:pt x="0" y="134306"/>
                  </a:moveTo>
                  <a:cubicBezTo>
                    <a:pt x="0" y="60046"/>
                    <a:pt x="220097" y="0"/>
                    <a:pt x="491638" y="0"/>
                  </a:cubicBezTo>
                  <a:lnTo>
                    <a:pt x="20280212" y="0"/>
                  </a:lnTo>
                  <a:cubicBezTo>
                    <a:pt x="20551752" y="0"/>
                    <a:pt x="20771849" y="60046"/>
                    <a:pt x="20771849" y="134306"/>
                  </a:cubicBezTo>
                  <a:lnTo>
                    <a:pt x="20771849" y="3600030"/>
                  </a:lnTo>
                  <a:cubicBezTo>
                    <a:pt x="20771849" y="3674145"/>
                    <a:pt x="20551752" y="3734337"/>
                    <a:pt x="20280212" y="3734337"/>
                  </a:cubicBezTo>
                  <a:lnTo>
                    <a:pt x="491638" y="3734337"/>
                  </a:lnTo>
                  <a:cubicBezTo>
                    <a:pt x="220097" y="3734337"/>
                    <a:pt x="0" y="3674290"/>
                    <a:pt x="0" y="3600030"/>
                  </a:cubicBezTo>
                  <a:close/>
                </a:path>
              </a:pathLst>
            </a:custGeom>
            <a:solidFill>
              <a:srgbClr val="AC9EF5"/>
            </a:solidFill>
            <a:ln w="12700">
              <a:solidFill>
                <a:srgbClr val="000000"/>
              </a:solidFill>
            </a:ln>
          </p:spPr>
          <p:txBody>
            <a:bodyPr/>
            <a:lstStyle/>
            <a:p>
              <a:endParaRPr lang="en-GB" dirty="0"/>
            </a:p>
          </p:txBody>
        </p:sp>
        <p:sp>
          <p:nvSpPr>
            <p:cNvPr id="19" name="Freeform 19"/>
            <p:cNvSpPr/>
            <p:nvPr/>
          </p:nvSpPr>
          <p:spPr>
            <a:xfrm>
              <a:off x="0" y="0"/>
              <a:ext cx="20814035" cy="3745927"/>
            </a:xfrm>
            <a:custGeom>
              <a:avLst/>
              <a:gdLst/>
              <a:ahLst/>
              <a:cxnLst/>
              <a:rect l="l" t="t" r="r" b="b"/>
              <a:pathLst>
                <a:path w="20814035" h="3745927">
                  <a:moveTo>
                    <a:pt x="0" y="140108"/>
                  </a:moveTo>
                  <a:cubicBezTo>
                    <a:pt x="0" y="62657"/>
                    <a:pt x="229643" y="0"/>
                    <a:pt x="512852" y="0"/>
                  </a:cubicBezTo>
                  <a:lnTo>
                    <a:pt x="20301426" y="0"/>
                  </a:lnTo>
                  <a:lnTo>
                    <a:pt x="20301426" y="5802"/>
                  </a:lnTo>
                  <a:lnTo>
                    <a:pt x="20301426" y="0"/>
                  </a:lnTo>
                  <a:cubicBezTo>
                    <a:pt x="20584635" y="0"/>
                    <a:pt x="20814035" y="62657"/>
                    <a:pt x="20814035" y="140108"/>
                  </a:cubicBezTo>
                  <a:lnTo>
                    <a:pt x="20793063" y="140108"/>
                  </a:lnTo>
                  <a:lnTo>
                    <a:pt x="20814035" y="140108"/>
                  </a:lnTo>
                  <a:lnTo>
                    <a:pt x="20814035" y="3605832"/>
                  </a:lnTo>
                  <a:lnTo>
                    <a:pt x="20793063" y="3605832"/>
                  </a:lnTo>
                  <a:lnTo>
                    <a:pt x="20814035" y="3605832"/>
                  </a:lnTo>
                  <a:cubicBezTo>
                    <a:pt x="20814035" y="3683138"/>
                    <a:pt x="20584635" y="3745927"/>
                    <a:pt x="20301426" y="3745927"/>
                  </a:cubicBezTo>
                  <a:lnTo>
                    <a:pt x="20301426" y="3740139"/>
                  </a:lnTo>
                  <a:lnTo>
                    <a:pt x="20301426" y="3745927"/>
                  </a:lnTo>
                  <a:lnTo>
                    <a:pt x="512852" y="3745927"/>
                  </a:lnTo>
                  <a:lnTo>
                    <a:pt x="512852" y="3740139"/>
                  </a:lnTo>
                  <a:lnTo>
                    <a:pt x="512852" y="3745927"/>
                  </a:lnTo>
                  <a:cubicBezTo>
                    <a:pt x="229643" y="3745927"/>
                    <a:pt x="0" y="3683283"/>
                    <a:pt x="0" y="3605832"/>
                  </a:cubicBezTo>
                  <a:lnTo>
                    <a:pt x="0" y="140108"/>
                  </a:lnTo>
                  <a:lnTo>
                    <a:pt x="21214" y="140108"/>
                  </a:lnTo>
                  <a:lnTo>
                    <a:pt x="0" y="140108"/>
                  </a:lnTo>
                  <a:moveTo>
                    <a:pt x="42428" y="140108"/>
                  </a:moveTo>
                  <a:lnTo>
                    <a:pt x="42428" y="3605832"/>
                  </a:lnTo>
                  <a:lnTo>
                    <a:pt x="21214" y="3605832"/>
                  </a:lnTo>
                  <a:lnTo>
                    <a:pt x="42428" y="3605832"/>
                  </a:lnTo>
                  <a:cubicBezTo>
                    <a:pt x="42428" y="3676757"/>
                    <a:pt x="252979" y="3734338"/>
                    <a:pt x="512852" y="3734338"/>
                  </a:cubicBezTo>
                  <a:lnTo>
                    <a:pt x="20301426" y="3734338"/>
                  </a:lnTo>
                  <a:cubicBezTo>
                    <a:pt x="20561298" y="3734338"/>
                    <a:pt x="20771850" y="3676757"/>
                    <a:pt x="20771850" y="3605832"/>
                  </a:cubicBezTo>
                  <a:lnTo>
                    <a:pt x="20771850" y="140108"/>
                  </a:lnTo>
                  <a:cubicBezTo>
                    <a:pt x="20771850" y="69184"/>
                    <a:pt x="20561298" y="11603"/>
                    <a:pt x="20301426" y="11603"/>
                  </a:cubicBezTo>
                  <a:lnTo>
                    <a:pt x="512852" y="11603"/>
                  </a:lnTo>
                  <a:lnTo>
                    <a:pt x="512852" y="5802"/>
                  </a:lnTo>
                  <a:lnTo>
                    <a:pt x="512852" y="11603"/>
                  </a:lnTo>
                  <a:cubicBezTo>
                    <a:pt x="252979" y="11603"/>
                    <a:pt x="42428" y="69184"/>
                    <a:pt x="42428" y="140108"/>
                  </a:cubicBezTo>
                  <a:close/>
                </a:path>
              </a:pathLst>
            </a:custGeom>
            <a:solidFill>
              <a:srgbClr val="9284DB"/>
            </a:solidFill>
            <a:ln w="12700">
              <a:solidFill>
                <a:srgbClr val="000000"/>
              </a:solidFill>
            </a:ln>
          </p:spPr>
          <p:txBody>
            <a:bodyPr/>
            <a:lstStyle/>
            <a:p>
              <a:endParaRPr lang="en-GB" dirty="0"/>
            </a:p>
          </p:txBody>
        </p:sp>
      </p:grpSp>
      <p:sp>
        <p:nvSpPr>
          <p:cNvPr id="20" name="TextBox 20"/>
          <p:cNvSpPr txBox="1"/>
          <p:nvPr/>
        </p:nvSpPr>
        <p:spPr>
          <a:xfrm>
            <a:off x="1541332" y="7374867"/>
            <a:ext cx="13148695" cy="2492438"/>
          </a:xfrm>
          <a:prstGeom prst="rect">
            <a:avLst/>
          </a:prstGeom>
        </p:spPr>
        <p:txBody>
          <a:bodyPr lIns="0" tIns="0" rIns="0" bIns="0" rtlCol="0" anchor="t">
            <a:spAutoFit/>
          </a:bodyPr>
          <a:lstStyle/>
          <a:p>
            <a:pPr algn="just">
              <a:lnSpc>
                <a:spcPts val="3248"/>
              </a:lnSpc>
            </a:pPr>
            <a:r>
              <a:rPr lang="en-US" sz="2999" b="1" dirty="0">
                <a:solidFill>
                  <a:srgbClr val="000000"/>
                </a:solidFill>
                <a:latin typeface="Times New Roman Bold"/>
                <a:ea typeface="Times New Roman Bold"/>
                <a:cs typeface="Times New Roman Bold"/>
                <a:sym typeface="Times New Roman Bold"/>
              </a:rPr>
              <a:t>SWOT</a:t>
            </a:r>
          </a:p>
          <a:p>
            <a:pPr marL="190497" indent="-323848" algn="just">
              <a:lnSpc>
                <a:spcPts val="3248"/>
              </a:lnSpc>
              <a:buFont typeface="Arial"/>
              <a:buChar char="•"/>
            </a:pPr>
            <a:r>
              <a:rPr lang="en-US" sz="2999" dirty="0">
                <a:solidFill>
                  <a:srgbClr val="000000"/>
                </a:solidFill>
                <a:latin typeface="Times New Roman"/>
                <a:ea typeface="Times New Roman"/>
                <a:cs typeface="Times New Roman"/>
                <a:sym typeface="Times New Roman"/>
              </a:rPr>
              <a:t>Strengths: home-style concept, Cardiff Bay location, fresh baking.</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Weaknesses: new brand, small team, no trading history.</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Opportunities: office trays, seasonal events, demand for local cafes.</a:t>
            </a:r>
          </a:p>
          <a:p>
            <a:pPr marL="361948" lvl="1" indent="-180974" algn="just">
              <a:lnSpc>
                <a:spcPts val="3248"/>
              </a:lnSpc>
              <a:buFont typeface="Arial"/>
              <a:buChar char="•"/>
            </a:pPr>
            <a:r>
              <a:rPr lang="en-US" sz="2999" dirty="0">
                <a:solidFill>
                  <a:srgbClr val="000000"/>
                </a:solidFill>
                <a:latin typeface="Times New Roman"/>
                <a:ea typeface="Times New Roman"/>
                <a:cs typeface="Times New Roman"/>
                <a:sym typeface="Times New Roman"/>
              </a:rPr>
              <a:t>Threats: chains and supermarkets, rising costs, variable footfall.</a:t>
            </a:r>
          </a:p>
          <a:p>
            <a:pPr algn="just">
              <a:lnSpc>
                <a:spcPts val="3249"/>
              </a:lnSpc>
            </a:pPr>
            <a:endParaRPr lang="en-US" sz="2999" dirty="0">
              <a:solidFill>
                <a:srgbClr val="000000"/>
              </a:solidFill>
              <a:latin typeface="Times New Roman"/>
              <a:ea typeface="Times New Roman"/>
              <a:cs typeface="Times New Roman"/>
              <a:sym typeface="Times New Roman"/>
            </a:endParaRPr>
          </a:p>
        </p:txBody>
      </p:sp>
      <p:sp>
        <p:nvSpPr>
          <p:cNvPr id="21" name="TextBox 20">
            <a:extLst>
              <a:ext uri="{FF2B5EF4-FFF2-40B4-BE49-F238E27FC236}">
                <a16:creationId xmlns:a16="http://schemas.microsoft.com/office/drawing/2014/main" id="{7BA27852-4AF8-4541-5961-F71EB7894B74}"/>
              </a:ext>
            </a:extLst>
          </p:cNvPr>
          <p:cNvSpPr txBox="1"/>
          <p:nvPr/>
        </p:nvSpPr>
        <p:spPr>
          <a:xfrm>
            <a:off x="4191000" y="9527661"/>
            <a:ext cx="6429116" cy="646331"/>
          </a:xfrm>
          <a:prstGeom prst="rect">
            <a:avLst/>
          </a:prstGeom>
          <a:noFill/>
        </p:spPr>
        <p:txBody>
          <a:bodyPr wrap="square" rtlCol="0">
            <a:spAutoFit/>
          </a:bodyPr>
          <a:lstStyle/>
          <a:p>
            <a:r>
              <a:rPr lang="en-US" kern="100" dirty="0">
                <a:latin typeface="Aptos" panose="020B0004020202020204" pitchFamily="34" charset="0"/>
                <a:ea typeface="Aptos" panose="020B0004020202020204" pitchFamily="34" charset="0"/>
                <a:cs typeface="Times New Roman" panose="02020603050405020304" pitchFamily="18" charset="0"/>
              </a:rPr>
              <a:t>Deng, Y., Wang, X. and Li, D., (2025). Maheshwari, A., (2025).  Food Standards Agency (FSA). (2023</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14230995" y="3851910"/>
            <a:ext cx="3586004" cy="3246553"/>
            <a:chOff x="0" y="0"/>
            <a:chExt cx="4781339" cy="4328737"/>
          </a:xfrm>
        </p:grpSpPr>
        <p:sp>
          <p:nvSpPr>
            <p:cNvPr id="3" name="Freeform 3"/>
            <p:cNvSpPr/>
            <p:nvPr/>
          </p:nvSpPr>
          <p:spPr>
            <a:xfrm>
              <a:off x="0" y="0"/>
              <a:ext cx="4781296" cy="4328795"/>
            </a:xfrm>
            <a:custGeom>
              <a:avLst/>
              <a:gdLst/>
              <a:ahLst/>
              <a:cxnLst/>
              <a:rect l="l" t="t" r="r" b="b"/>
              <a:pathLst>
                <a:path w="4781296" h="4328795">
                  <a:moveTo>
                    <a:pt x="0" y="0"/>
                  </a:moveTo>
                  <a:lnTo>
                    <a:pt x="4781296" y="0"/>
                  </a:lnTo>
                  <a:lnTo>
                    <a:pt x="4781296" y="4328795"/>
                  </a:lnTo>
                  <a:lnTo>
                    <a:pt x="0" y="4328795"/>
                  </a:lnTo>
                  <a:close/>
                </a:path>
              </a:pathLst>
            </a:custGeom>
            <a:blipFill>
              <a:blip r:embed="rId2"/>
              <a:stretch>
                <a:fillRect t="-32841" b="-32840"/>
              </a:stretch>
            </a:blipFill>
          </p:spPr>
          <p:txBody>
            <a:bodyPr/>
            <a:lstStyle/>
            <a:p>
              <a:endParaRPr lang="en-GB" dirty="0"/>
            </a:p>
          </p:txBody>
        </p:sp>
      </p:grpSp>
      <p:sp>
        <p:nvSpPr>
          <p:cNvPr id="4" name="TextBox 4"/>
          <p:cNvSpPr txBox="1"/>
          <p:nvPr/>
        </p:nvSpPr>
        <p:spPr>
          <a:xfrm>
            <a:off x="624840" y="521970"/>
            <a:ext cx="8442960" cy="1321708"/>
          </a:xfrm>
          <a:prstGeom prst="rect">
            <a:avLst/>
          </a:prstGeom>
        </p:spPr>
        <p:txBody>
          <a:bodyPr wrap="square" lIns="0" tIns="0" rIns="0" bIns="0" rtlCol="0" anchor="t">
            <a:spAutoFit/>
          </a:bodyPr>
          <a:lstStyle/>
          <a:p>
            <a:pPr algn="just">
              <a:lnSpc>
                <a:spcPts val="5280"/>
              </a:lnSpc>
            </a:pPr>
            <a:r>
              <a:rPr lang="en-US" sz="4400" b="1" dirty="0">
                <a:solidFill>
                  <a:srgbClr val="000000"/>
                </a:solidFill>
                <a:latin typeface="Times New Roman Bold"/>
                <a:ea typeface="Times New Roman Bold"/>
                <a:cs typeface="Times New Roman Bold"/>
                <a:sym typeface="Times New Roman Bold"/>
              </a:rPr>
              <a:t>12-month Marketing Strategy</a:t>
            </a:r>
          </a:p>
          <a:p>
            <a:pPr algn="just">
              <a:lnSpc>
                <a:spcPts val="5280"/>
              </a:lnSpc>
            </a:pPr>
            <a:endParaRPr lang="en-US" sz="4400" b="1" dirty="0">
              <a:solidFill>
                <a:srgbClr val="000000"/>
              </a:solidFill>
              <a:latin typeface="Times New Roman Bold"/>
              <a:ea typeface="Times New Roman Bold"/>
              <a:cs typeface="Times New Roman Bold"/>
              <a:sym typeface="Times New Roman Bold"/>
            </a:endParaRPr>
          </a:p>
        </p:txBody>
      </p:sp>
      <p:sp>
        <p:nvSpPr>
          <p:cNvPr id="5" name="TextBox 5"/>
          <p:cNvSpPr txBox="1"/>
          <p:nvPr/>
        </p:nvSpPr>
        <p:spPr>
          <a:xfrm>
            <a:off x="661154" y="2624335"/>
            <a:ext cx="17626846" cy="5386090"/>
          </a:xfrm>
          <a:prstGeom prst="rect">
            <a:avLst/>
          </a:prstGeom>
        </p:spPr>
        <p:txBody>
          <a:bodyPr lIns="0" tIns="0" rIns="0" bIns="0" rtlCol="0" anchor="t">
            <a:spAutoFit/>
          </a:bodyPr>
          <a:lstStyle/>
          <a:p>
            <a:pPr marL="777234" lvl="1" indent="-388617" algn="just">
              <a:lnSpc>
                <a:spcPts val="3524"/>
              </a:lnSpc>
              <a:buFont typeface="Arial"/>
              <a:buChar char="•"/>
            </a:pPr>
            <a:r>
              <a:rPr lang="en-US" sz="3200" b="1" dirty="0">
                <a:solidFill>
                  <a:srgbClr val="000000"/>
                </a:solidFill>
                <a:latin typeface="Times New Roman Bold"/>
                <a:ea typeface="Times New Roman Bold"/>
                <a:cs typeface="Times New Roman Bold"/>
                <a:sym typeface="Times New Roman Bold"/>
              </a:rPr>
              <a:t>Brand look</a:t>
            </a:r>
            <a:r>
              <a:rPr lang="en-US" sz="3200" dirty="0">
                <a:solidFill>
                  <a:srgbClr val="000000"/>
                </a:solidFill>
                <a:latin typeface="Times New Roman"/>
                <a:ea typeface="Times New Roman"/>
                <a:cs typeface="Times New Roman"/>
                <a:sym typeface="Times New Roman"/>
              </a:rPr>
              <a:t>: warm creams and browns; simple logo with loaf or cake, consistent menus and boxes.</a:t>
            </a:r>
          </a:p>
          <a:p>
            <a:pPr marL="777234" lvl="1" indent="-388617" algn="just">
              <a:lnSpc>
                <a:spcPts val="3524"/>
              </a:lnSpc>
              <a:buFont typeface="Arial"/>
              <a:buChar char="•"/>
            </a:pPr>
            <a:r>
              <a:rPr lang="en-US" sz="3200" b="1" dirty="0">
                <a:solidFill>
                  <a:srgbClr val="000000"/>
                </a:solidFill>
                <a:latin typeface="Times New Roman Bold"/>
                <a:ea typeface="Times New Roman Bold"/>
                <a:cs typeface="Times New Roman Bold"/>
                <a:sym typeface="Times New Roman Bold"/>
              </a:rPr>
              <a:t>Digital foundations (months 1–3</a:t>
            </a:r>
            <a:r>
              <a:rPr lang="en-US" sz="3200" dirty="0">
                <a:solidFill>
                  <a:srgbClr val="000000"/>
                </a:solidFill>
                <a:latin typeface="Times New Roman"/>
                <a:ea typeface="Times New Roman"/>
                <a:cs typeface="Times New Roman"/>
                <a:sym typeface="Times New Roman"/>
              </a:rPr>
              <a:t>):</a:t>
            </a:r>
          </a:p>
          <a:p>
            <a:pPr marL="777234" lvl="1" indent="-388617" algn="just">
              <a:lnSpc>
                <a:spcPts val="3524"/>
              </a:lnSpc>
              <a:buFont typeface="Arial"/>
              <a:buChar char="•"/>
            </a:pPr>
            <a:r>
              <a:rPr lang="en-US" sz="3200" dirty="0">
                <a:solidFill>
                  <a:srgbClr val="000000"/>
                </a:solidFill>
                <a:latin typeface="Times New Roman"/>
                <a:ea typeface="Times New Roman"/>
                <a:cs typeface="Times New Roman"/>
                <a:sym typeface="Times New Roman"/>
              </a:rPr>
              <a:t>Website with menu, prices, ordering and story.</a:t>
            </a:r>
          </a:p>
          <a:p>
            <a:pPr marL="777234" lvl="1" indent="-388617" algn="just">
              <a:lnSpc>
                <a:spcPts val="3524"/>
              </a:lnSpc>
              <a:buFont typeface="Arial"/>
              <a:buChar char="•"/>
            </a:pPr>
            <a:r>
              <a:rPr lang="en-US" sz="3200" dirty="0">
                <a:solidFill>
                  <a:srgbClr val="000000"/>
                </a:solidFill>
                <a:latin typeface="Times New Roman"/>
                <a:ea typeface="Times New Roman"/>
                <a:cs typeface="Times New Roman"/>
                <a:sym typeface="Times New Roman"/>
              </a:rPr>
              <a:t>Instagram and Facebook pages with real product photos.</a:t>
            </a:r>
          </a:p>
          <a:p>
            <a:pPr marL="777234" lvl="1" indent="-388617" algn="just">
              <a:lnSpc>
                <a:spcPts val="3524"/>
              </a:lnSpc>
              <a:buFont typeface="Arial"/>
              <a:buChar char="•"/>
            </a:pPr>
            <a:r>
              <a:rPr lang="en-US" sz="3200" dirty="0">
                <a:solidFill>
                  <a:srgbClr val="000000"/>
                </a:solidFill>
                <a:latin typeface="Times New Roman"/>
                <a:ea typeface="Times New Roman"/>
                <a:cs typeface="Times New Roman"/>
                <a:sym typeface="Times New Roman"/>
              </a:rPr>
              <a:t>Complete Google Business Profile with map and opening hours.</a:t>
            </a:r>
          </a:p>
          <a:p>
            <a:pPr marL="777234" lvl="1" indent="-388617" algn="just">
              <a:lnSpc>
                <a:spcPts val="3524"/>
              </a:lnSpc>
              <a:buFont typeface="Arial"/>
              <a:buChar char="•"/>
            </a:pPr>
            <a:r>
              <a:rPr lang="en-US" sz="3200" b="1" dirty="0">
                <a:solidFill>
                  <a:srgbClr val="000000"/>
                </a:solidFill>
                <a:latin typeface="Times New Roman Bold"/>
                <a:ea typeface="Times New Roman Bold"/>
                <a:cs typeface="Times New Roman Bold"/>
                <a:sym typeface="Times New Roman Bold"/>
              </a:rPr>
              <a:t>Growth actions (months 4–12)</a:t>
            </a:r>
            <a:r>
              <a:rPr lang="en-US" sz="3200" dirty="0">
                <a:solidFill>
                  <a:srgbClr val="000000"/>
                </a:solidFill>
                <a:latin typeface="Times New Roman"/>
                <a:ea typeface="Times New Roman"/>
                <a:cs typeface="Times New Roman"/>
                <a:sym typeface="Times New Roman"/>
              </a:rPr>
              <a:t>:</a:t>
            </a:r>
          </a:p>
          <a:p>
            <a:pPr marL="777234" lvl="1" indent="-388617" algn="just">
              <a:lnSpc>
                <a:spcPts val="3524"/>
              </a:lnSpc>
              <a:buFont typeface="Arial"/>
              <a:buChar char="•"/>
            </a:pPr>
            <a:r>
              <a:rPr lang="en-US" sz="3200" b="1" dirty="0">
                <a:solidFill>
                  <a:srgbClr val="000000"/>
                </a:solidFill>
                <a:latin typeface="Times New Roman Bold"/>
                <a:ea typeface="Times New Roman Bold"/>
                <a:cs typeface="Times New Roman Bold"/>
                <a:sym typeface="Times New Roman Bold"/>
              </a:rPr>
              <a:t>Regular posts</a:t>
            </a:r>
            <a:r>
              <a:rPr lang="en-US" sz="3200" dirty="0">
                <a:solidFill>
                  <a:srgbClr val="000000"/>
                </a:solidFill>
                <a:latin typeface="Times New Roman"/>
                <a:ea typeface="Times New Roman"/>
                <a:cs typeface="Times New Roman"/>
                <a:sym typeface="Times New Roman"/>
              </a:rPr>
              <a:t>: daily bakes, behind-the-scenes clips, staff stories.</a:t>
            </a:r>
          </a:p>
          <a:p>
            <a:pPr marL="777234" lvl="1" indent="-388617" algn="just">
              <a:lnSpc>
                <a:spcPts val="3524"/>
              </a:lnSpc>
              <a:buFont typeface="Arial"/>
              <a:buChar char="•"/>
            </a:pPr>
            <a:r>
              <a:rPr lang="en-US" sz="3200" b="1" dirty="0">
                <a:solidFill>
                  <a:srgbClr val="000000"/>
                </a:solidFill>
                <a:latin typeface="Times New Roman Bold"/>
                <a:ea typeface="Times New Roman Bold"/>
                <a:cs typeface="Times New Roman Bold"/>
                <a:sym typeface="Times New Roman Bold"/>
              </a:rPr>
              <a:t>Review drive</a:t>
            </a:r>
            <a:r>
              <a:rPr lang="en-US" sz="3200" dirty="0">
                <a:solidFill>
                  <a:srgbClr val="000000"/>
                </a:solidFill>
                <a:latin typeface="Times New Roman"/>
                <a:ea typeface="Times New Roman"/>
                <a:cs typeface="Times New Roman"/>
                <a:sym typeface="Times New Roman"/>
              </a:rPr>
              <a:t>: invite every happy customer to post a review.</a:t>
            </a:r>
          </a:p>
          <a:p>
            <a:pPr marL="777234" lvl="1" indent="-388617" algn="just">
              <a:lnSpc>
                <a:spcPts val="3524"/>
              </a:lnSpc>
              <a:buFont typeface="Arial"/>
              <a:buChar char="•"/>
            </a:pPr>
            <a:r>
              <a:rPr lang="en-US" sz="3200" dirty="0">
                <a:solidFill>
                  <a:srgbClr val="000000"/>
                </a:solidFill>
                <a:latin typeface="Times New Roman"/>
                <a:ea typeface="Times New Roman"/>
                <a:cs typeface="Times New Roman"/>
                <a:sym typeface="Times New Roman"/>
              </a:rPr>
              <a:t>Office tray offers and loyalty cards.</a:t>
            </a:r>
          </a:p>
          <a:p>
            <a:pPr marL="777234" lvl="1" indent="-388617" algn="just">
              <a:lnSpc>
                <a:spcPts val="3524"/>
              </a:lnSpc>
              <a:buFont typeface="Arial"/>
              <a:buChar char="•"/>
            </a:pPr>
            <a:r>
              <a:rPr lang="en-US" sz="3200" dirty="0">
                <a:solidFill>
                  <a:srgbClr val="000000"/>
                </a:solidFill>
                <a:latin typeface="Times New Roman"/>
                <a:ea typeface="Times New Roman"/>
                <a:cs typeface="Times New Roman"/>
                <a:sym typeface="Times New Roman"/>
              </a:rPr>
              <a:t>Seasonal campaigns for Easter, summer, Halloween, Christmas.</a:t>
            </a:r>
          </a:p>
          <a:p>
            <a:pPr marL="777234" lvl="1" indent="-388617" algn="just">
              <a:lnSpc>
                <a:spcPts val="3524"/>
              </a:lnSpc>
              <a:buFont typeface="Arial"/>
              <a:buChar char="•"/>
            </a:pPr>
            <a:r>
              <a:rPr lang="en-US" sz="3200" b="1" dirty="0">
                <a:solidFill>
                  <a:srgbClr val="000000"/>
                </a:solidFill>
                <a:latin typeface="Times New Roman Bold"/>
                <a:ea typeface="Times New Roman Bold"/>
                <a:cs typeface="Times New Roman Bold"/>
                <a:sym typeface="Times New Roman Bold"/>
              </a:rPr>
              <a:t>KPIs</a:t>
            </a:r>
            <a:r>
              <a:rPr lang="en-US" sz="3200" dirty="0">
                <a:solidFill>
                  <a:srgbClr val="000000"/>
                </a:solidFill>
                <a:latin typeface="Times New Roman"/>
                <a:ea typeface="Times New Roman"/>
                <a:cs typeface="Times New Roman"/>
                <a:sym typeface="Times New Roman"/>
              </a:rPr>
              <a:t>: followers, website visits, online orders, repeat customers, review score.</a:t>
            </a:r>
          </a:p>
          <a:p>
            <a:pPr algn="just">
              <a:lnSpc>
                <a:spcPts val="3524"/>
              </a:lnSpc>
            </a:pPr>
            <a:endParaRPr lang="en-US" sz="3599" dirty="0">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sp>
        <p:nvSpPr>
          <p:cNvPr id="2" name="TextBox 2"/>
          <p:cNvSpPr txBox="1"/>
          <p:nvPr/>
        </p:nvSpPr>
        <p:spPr>
          <a:xfrm>
            <a:off x="2423426" y="170331"/>
            <a:ext cx="9528890" cy="1083437"/>
          </a:xfrm>
          <a:prstGeom prst="rect">
            <a:avLst/>
          </a:prstGeom>
        </p:spPr>
        <p:txBody>
          <a:bodyPr lIns="0" tIns="0" rIns="0" bIns="0" rtlCol="0" anchor="t">
            <a:spAutoFit/>
          </a:bodyPr>
          <a:lstStyle/>
          <a:p>
            <a:pPr algn="just">
              <a:lnSpc>
                <a:spcPts val="9499"/>
              </a:lnSpc>
            </a:pPr>
            <a:r>
              <a:rPr lang="en-US" sz="4400" b="1" dirty="0">
                <a:solidFill>
                  <a:srgbClr val="000000"/>
                </a:solidFill>
                <a:latin typeface="Times New Roman Bold"/>
                <a:ea typeface="Times New Roman Bold"/>
                <a:cs typeface="Times New Roman Bold"/>
                <a:sym typeface="Times New Roman Bold"/>
              </a:rPr>
              <a:t>Branding and Marketing examples</a:t>
            </a:r>
          </a:p>
        </p:txBody>
      </p:sp>
      <p:grpSp>
        <p:nvGrpSpPr>
          <p:cNvPr id="3" name="Group 3"/>
          <p:cNvGrpSpPr/>
          <p:nvPr/>
        </p:nvGrpSpPr>
        <p:grpSpPr>
          <a:xfrm>
            <a:off x="1399579" y="1635423"/>
            <a:ext cx="517922" cy="517922"/>
            <a:chOff x="0" y="0"/>
            <a:chExt cx="690563" cy="690563"/>
          </a:xfrm>
        </p:grpSpPr>
        <p:sp>
          <p:nvSpPr>
            <p:cNvPr id="4" name="Freeform 4"/>
            <p:cNvSpPr/>
            <p:nvPr/>
          </p:nvSpPr>
          <p:spPr>
            <a:xfrm>
              <a:off x="5080" y="5080"/>
              <a:ext cx="680339" cy="680339"/>
            </a:xfrm>
            <a:custGeom>
              <a:avLst/>
              <a:gdLst/>
              <a:ahLst/>
              <a:cxnLst/>
              <a:rect l="l" t="t" r="r" b="b"/>
              <a:pathLst>
                <a:path w="680339" h="680339">
                  <a:moveTo>
                    <a:pt x="0" y="127000"/>
                  </a:moveTo>
                  <a:cubicBezTo>
                    <a:pt x="0" y="56896"/>
                    <a:pt x="56896" y="0"/>
                    <a:pt x="127000" y="0"/>
                  </a:cubicBezTo>
                  <a:lnTo>
                    <a:pt x="553339" y="0"/>
                  </a:lnTo>
                  <a:cubicBezTo>
                    <a:pt x="623443" y="0"/>
                    <a:pt x="680339" y="56896"/>
                    <a:pt x="680339" y="127000"/>
                  </a:cubicBezTo>
                  <a:lnTo>
                    <a:pt x="680339" y="553339"/>
                  </a:lnTo>
                  <a:cubicBezTo>
                    <a:pt x="680339" y="623443"/>
                    <a:pt x="623443" y="680339"/>
                    <a:pt x="553339" y="680339"/>
                  </a:cubicBezTo>
                  <a:lnTo>
                    <a:pt x="127000" y="680339"/>
                  </a:lnTo>
                  <a:cubicBezTo>
                    <a:pt x="56896" y="680339"/>
                    <a:pt x="0" y="623443"/>
                    <a:pt x="0" y="553339"/>
                  </a:cubicBezTo>
                  <a:close/>
                </a:path>
              </a:pathLst>
            </a:custGeom>
            <a:solidFill>
              <a:srgbClr val="4C5052"/>
            </a:solidFill>
            <a:ln w="12700">
              <a:solidFill>
                <a:srgbClr val="000000"/>
              </a:solidFill>
            </a:ln>
          </p:spPr>
          <p:txBody>
            <a:bodyPr/>
            <a:lstStyle/>
            <a:p>
              <a:endParaRPr lang="en-GB" dirty="0"/>
            </a:p>
          </p:txBody>
        </p:sp>
        <p:sp>
          <p:nvSpPr>
            <p:cNvPr id="5" name="Freeform 5"/>
            <p:cNvSpPr/>
            <p:nvPr/>
          </p:nvSpPr>
          <p:spPr>
            <a:xfrm>
              <a:off x="0" y="0"/>
              <a:ext cx="690499" cy="690626"/>
            </a:xfrm>
            <a:custGeom>
              <a:avLst/>
              <a:gdLst/>
              <a:ahLst/>
              <a:cxnLst/>
              <a:rect l="l" t="t" r="r" b="b"/>
              <a:pathLst>
                <a:path w="690499" h="690626">
                  <a:moveTo>
                    <a:pt x="0" y="132080"/>
                  </a:moveTo>
                  <a:cubicBezTo>
                    <a:pt x="0" y="59182"/>
                    <a:pt x="59182" y="0"/>
                    <a:pt x="132080" y="0"/>
                  </a:cubicBezTo>
                  <a:lnTo>
                    <a:pt x="558419" y="0"/>
                  </a:lnTo>
                  <a:lnTo>
                    <a:pt x="558419" y="5080"/>
                  </a:lnTo>
                  <a:lnTo>
                    <a:pt x="558419" y="0"/>
                  </a:lnTo>
                  <a:cubicBezTo>
                    <a:pt x="631317" y="0"/>
                    <a:pt x="690499" y="59182"/>
                    <a:pt x="690499" y="132080"/>
                  </a:cubicBezTo>
                  <a:lnTo>
                    <a:pt x="685419" y="132080"/>
                  </a:lnTo>
                  <a:lnTo>
                    <a:pt x="690499" y="132080"/>
                  </a:lnTo>
                  <a:lnTo>
                    <a:pt x="690499" y="558419"/>
                  </a:lnTo>
                  <a:lnTo>
                    <a:pt x="685419" y="558419"/>
                  </a:lnTo>
                  <a:lnTo>
                    <a:pt x="690499" y="558419"/>
                  </a:lnTo>
                  <a:cubicBezTo>
                    <a:pt x="690499" y="631317"/>
                    <a:pt x="631317" y="690499"/>
                    <a:pt x="558419" y="690499"/>
                  </a:cubicBezTo>
                  <a:lnTo>
                    <a:pt x="558419" y="685419"/>
                  </a:lnTo>
                  <a:lnTo>
                    <a:pt x="558419" y="690499"/>
                  </a:lnTo>
                  <a:lnTo>
                    <a:pt x="132080" y="690499"/>
                  </a:lnTo>
                  <a:lnTo>
                    <a:pt x="132080" y="685419"/>
                  </a:lnTo>
                  <a:lnTo>
                    <a:pt x="132080" y="690499"/>
                  </a:lnTo>
                  <a:cubicBezTo>
                    <a:pt x="59182" y="690626"/>
                    <a:pt x="0" y="631444"/>
                    <a:pt x="0" y="558419"/>
                  </a:cubicBezTo>
                  <a:lnTo>
                    <a:pt x="0" y="132080"/>
                  </a:lnTo>
                  <a:lnTo>
                    <a:pt x="5080" y="132080"/>
                  </a:lnTo>
                  <a:lnTo>
                    <a:pt x="0" y="132080"/>
                  </a:lnTo>
                  <a:moveTo>
                    <a:pt x="10160" y="132080"/>
                  </a:moveTo>
                  <a:lnTo>
                    <a:pt x="10160" y="558419"/>
                  </a:lnTo>
                  <a:lnTo>
                    <a:pt x="5080" y="558419"/>
                  </a:lnTo>
                  <a:lnTo>
                    <a:pt x="10160" y="558419"/>
                  </a:lnTo>
                  <a:cubicBezTo>
                    <a:pt x="10160" y="625729"/>
                    <a:pt x="64770" y="680339"/>
                    <a:pt x="132080" y="680339"/>
                  </a:cubicBezTo>
                  <a:lnTo>
                    <a:pt x="558419" y="680339"/>
                  </a:lnTo>
                  <a:cubicBezTo>
                    <a:pt x="625729" y="680339"/>
                    <a:pt x="680339" y="625729"/>
                    <a:pt x="680339" y="558419"/>
                  </a:cubicBezTo>
                  <a:lnTo>
                    <a:pt x="680339" y="132080"/>
                  </a:lnTo>
                  <a:cubicBezTo>
                    <a:pt x="680339" y="64770"/>
                    <a:pt x="625729" y="10160"/>
                    <a:pt x="558419" y="10160"/>
                  </a:cubicBezTo>
                  <a:lnTo>
                    <a:pt x="132080" y="10160"/>
                  </a:lnTo>
                  <a:lnTo>
                    <a:pt x="132080" y="5080"/>
                  </a:lnTo>
                  <a:lnTo>
                    <a:pt x="132080" y="10160"/>
                  </a:lnTo>
                  <a:cubicBezTo>
                    <a:pt x="64770" y="10160"/>
                    <a:pt x="10160" y="64770"/>
                    <a:pt x="10160" y="132080"/>
                  </a:cubicBezTo>
                  <a:close/>
                </a:path>
              </a:pathLst>
            </a:custGeom>
            <a:solidFill>
              <a:srgbClr val="65696B"/>
            </a:solidFill>
            <a:ln w="12700">
              <a:solidFill>
                <a:srgbClr val="000000"/>
              </a:solidFill>
            </a:ln>
          </p:spPr>
          <p:txBody>
            <a:bodyPr/>
            <a:lstStyle/>
            <a:p>
              <a:endParaRPr lang="en-GB" dirty="0"/>
            </a:p>
          </p:txBody>
        </p:sp>
      </p:grpSp>
      <p:sp>
        <p:nvSpPr>
          <p:cNvPr id="6" name="TextBox 6"/>
          <p:cNvSpPr txBox="1"/>
          <p:nvPr/>
        </p:nvSpPr>
        <p:spPr>
          <a:xfrm>
            <a:off x="2140505" y="1625898"/>
            <a:ext cx="3957340" cy="887571"/>
          </a:xfrm>
          <a:prstGeom prst="rect">
            <a:avLst/>
          </a:prstGeom>
        </p:spPr>
        <p:txBody>
          <a:bodyPr lIns="0" tIns="0" rIns="0" bIns="0" rtlCol="0" anchor="t">
            <a:spAutoFit/>
          </a:bodyPr>
          <a:lstStyle/>
          <a:p>
            <a:pPr algn="just">
              <a:lnSpc>
                <a:spcPts val="3434"/>
              </a:lnSpc>
            </a:pPr>
            <a:r>
              <a:rPr lang="en-US" sz="2999" b="1" dirty="0">
                <a:solidFill>
                  <a:srgbClr val="000000"/>
                </a:solidFill>
                <a:latin typeface="Times New Roman Bold"/>
                <a:ea typeface="Times New Roman Bold"/>
                <a:cs typeface="Times New Roman Bold"/>
                <a:sym typeface="Times New Roman Bold"/>
              </a:rPr>
              <a:t>Logo and warm colors.</a:t>
            </a:r>
          </a:p>
          <a:p>
            <a:pPr algn="just">
              <a:lnSpc>
                <a:spcPts val="3437"/>
              </a:lnSpc>
            </a:pPr>
            <a:endParaRPr lang="en-US" sz="2999" b="1" dirty="0">
              <a:solidFill>
                <a:srgbClr val="000000"/>
              </a:solidFill>
              <a:latin typeface="Times New Roman Bold"/>
              <a:ea typeface="Times New Roman Bold"/>
              <a:cs typeface="Times New Roman Bold"/>
              <a:sym typeface="Times New Roman Bold"/>
            </a:endParaRPr>
          </a:p>
        </p:txBody>
      </p:sp>
      <p:sp>
        <p:nvSpPr>
          <p:cNvPr id="7" name="TextBox 7"/>
          <p:cNvSpPr txBox="1"/>
          <p:nvPr/>
        </p:nvSpPr>
        <p:spPr>
          <a:xfrm>
            <a:off x="2140505" y="6846383"/>
            <a:ext cx="11774764" cy="3052118"/>
          </a:xfrm>
          <a:prstGeom prst="rect">
            <a:avLst/>
          </a:prstGeom>
        </p:spPr>
        <p:txBody>
          <a:bodyPr lIns="0" tIns="0" rIns="0" bIns="0" rtlCol="0" anchor="t">
            <a:spAutoFit/>
          </a:bodyPr>
          <a:lstStyle/>
          <a:p>
            <a:pPr algn="just">
              <a:lnSpc>
                <a:spcPts val="3434"/>
              </a:lnSpc>
            </a:pPr>
            <a:r>
              <a:rPr lang="en-US" sz="2999" b="1" dirty="0">
                <a:solidFill>
                  <a:srgbClr val="000000"/>
                </a:solidFill>
                <a:latin typeface="Times New Roman Bold"/>
                <a:ea typeface="Times New Roman Bold"/>
                <a:cs typeface="Times New Roman Bold"/>
                <a:sym typeface="Times New Roman Bold"/>
              </a:rPr>
              <a:t>Flyer / poster example</a:t>
            </a:r>
          </a:p>
          <a:p>
            <a:pPr algn="just">
              <a:lnSpc>
                <a:spcPts val="3434"/>
              </a:lnSpc>
            </a:pPr>
            <a:r>
              <a:rPr lang="en-US" sz="2999" b="1" dirty="0">
                <a:solidFill>
                  <a:srgbClr val="000000"/>
                </a:solidFill>
                <a:latin typeface="Times New Roman Bold"/>
                <a:ea typeface="Times New Roman Bold"/>
                <a:cs typeface="Times New Roman Bold"/>
                <a:sym typeface="Times New Roman Bold"/>
              </a:rPr>
              <a:t>Instagram grid preview</a:t>
            </a:r>
          </a:p>
          <a:p>
            <a:pPr algn="just">
              <a:lnSpc>
                <a:spcPts val="3434"/>
              </a:lnSpc>
            </a:pPr>
            <a:r>
              <a:rPr lang="en-US" sz="2999" b="1" dirty="0">
                <a:solidFill>
                  <a:srgbClr val="000000"/>
                </a:solidFill>
                <a:latin typeface="Times New Roman Bold"/>
                <a:ea typeface="Times New Roman Bold"/>
                <a:cs typeface="Times New Roman Bold"/>
                <a:sym typeface="Times New Roman Bold"/>
              </a:rPr>
              <a:t>Photos of tray bakes, layered cakes, coffee and cozy interior.</a:t>
            </a:r>
          </a:p>
          <a:p>
            <a:pPr algn="just">
              <a:lnSpc>
                <a:spcPts val="3434"/>
              </a:lnSpc>
            </a:pPr>
            <a:r>
              <a:rPr lang="en-US" sz="2999" b="1" dirty="0">
                <a:solidFill>
                  <a:srgbClr val="000000"/>
                </a:solidFill>
                <a:latin typeface="Times New Roman Bold"/>
                <a:ea typeface="Times New Roman Bold"/>
                <a:cs typeface="Times New Roman Bold"/>
                <a:sym typeface="Times New Roman Bold"/>
              </a:rPr>
              <a:t>Short captions like Fresh from the oven at 9am and Weekend treat box.</a:t>
            </a:r>
          </a:p>
          <a:p>
            <a:pPr algn="just">
              <a:lnSpc>
                <a:spcPts val="3434"/>
              </a:lnSpc>
            </a:pPr>
            <a:r>
              <a:rPr lang="en-US" sz="2999" b="1" dirty="0">
                <a:solidFill>
                  <a:srgbClr val="000000"/>
                </a:solidFill>
                <a:latin typeface="Times New Roman Bold"/>
                <a:ea typeface="Times New Roman Bold"/>
                <a:cs typeface="Times New Roman Bold"/>
                <a:sym typeface="Times New Roman Bold"/>
              </a:rPr>
              <a:t>Office tray bakes – delivered daily to Cardiff Bay offices with price per tray.</a:t>
            </a:r>
          </a:p>
          <a:p>
            <a:pPr algn="just">
              <a:lnSpc>
                <a:spcPts val="3437"/>
              </a:lnSpc>
            </a:pPr>
            <a:endParaRPr lang="en-US" sz="2999" b="1" dirty="0">
              <a:solidFill>
                <a:srgbClr val="000000"/>
              </a:solidFill>
              <a:latin typeface="Times New Roman Bold"/>
              <a:ea typeface="Times New Roman Bold"/>
              <a:cs typeface="Times New Roman Bold"/>
              <a:sym typeface="Times New Roman Bold"/>
            </a:endParaRPr>
          </a:p>
        </p:txBody>
      </p:sp>
      <p:grpSp>
        <p:nvGrpSpPr>
          <p:cNvPr id="8" name="Group 8"/>
          <p:cNvGrpSpPr/>
          <p:nvPr/>
        </p:nvGrpSpPr>
        <p:grpSpPr>
          <a:xfrm>
            <a:off x="1399579" y="6855908"/>
            <a:ext cx="517922" cy="517922"/>
            <a:chOff x="0" y="0"/>
            <a:chExt cx="690563" cy="690563"/>
          </a:xfrm>
        </p:grpSpPr>
        <p:sp>
          <p:nvSpPr>
            <p:cNvPr id="9" name="Freeform 9"/>
            <p:cNvSpPr/>
            <p:nvPr/>
          </p:nvSpPr>
          <p:spPr>
            <a:xfrm>
              <a:off x="5080" y="5080"/>
              <a:ext cx="680339" cy="680339"/>
            </a:xfrm>
            <a:custGeom>
              <a:avLst/>
              <a:gdLst/>
              <a:ahLst/>
              <a:cxnLst/>
              <a:rect l="l" t="t" r="r" b="b"/>
              <a:pathLst>
                <a:path w="680339" h="680339">
                  <a:moveTo>
                    <a:pt x="0" y="127000"/>
                  </a:moveTo>
                  <a:cubicBezTo>
                    <a:pt x="0" y="56896"/>
                    <a:pt x="56896" y="0"/>
                    <a:pt x="127000" y="0"/>
                  </a:cubicBezTo>
                  <a:lnTo>
                    <a:pt x="553339" y="0"/>
                  </a:lnTo>
                  <a:cubicBezTo>
                    <a:pt x="623443" y="0"/>
                    <a:pt x="680339" y="56896"/>
                    <a:pt x="680339" y="127000"/>
                  </a:cubicBezTo>
                  <a:lnTo>
                    <a:pt x="680339" y="553339"/>
                  </a:lnTo>
                  <a:cubicBezTo>
                    <a:pt x="680339" y="623443"/>
                    <a:pt x="623443" y="680339"/>
                    <a:pt x="553339" y="680339"/>
                  </a:cubicBezTo>
                  <a:lnTo>
                    <a:pt x="127000" y="680339"/>
                  </a:lnTo>
                  <a:cubicBezTo>
                    <a:pt x="56896" y="680339"/>
                    <a:pt x="0" y="623443"/>
                    <a:pt x="0" y="553339"/>
                  </a:cubicBezTo>
                  <a:close/>
                </a:path>
              </a:pathLst>
            </a:custGeom>
            <a:solidFill>
              <a:srgbClr val="4C5052"/>
            </a:solidFill>
            <a:ln w="12700">
              <a:solidFill>
                <a:srgbClr val="000000"/>
              </a:solidFill>
            </a:ln>
          </p:spPr>
          <p:txBody>
            <a:bodyPr/>
            <a:lstStyle/>
            <a:p>
              <a:endParaRPr lang="en-GB" dirty="0"/>
            </a:p>
          </p:txBody>
        </p:sp>
        <p:sp>
          <p:nvSpPr>
            <p:cNvPr id="10" name="Freeform 10"/>
            <p:cNvSpPr/>
            <p:nvPr/>
          </p:nvSpPr>
          <p:spPr>
            <a:xfrm>
              <a:off x="0" y="0"/>
              <a:ext cx="690499" cy="690626"/>
            </a:xfrm>
            <a:custGeom>
              <a:avLst/>
              <a:gdLst/>
              <a:ahLst/>
              <a:cxnLst/>
              <a:rect l="l" t="t" r="r" b="b"/>
              <a:pathLst>
                <a:path w="690499" h="690626">
                  <a:moveTo>
                    <a:pt x="0" y="132080"/>
                  </a:moveTo>
                  <a:cubicBezTo>
                    <a:pt x="0" y="59182"/>
                    <a:pt x="59182" y="0"/>
                    <a:pt x="132080" y="0"/>
                  </a:cubicBezTo>
                  <a:lnTo>
                    <a:pt x="558419" y="0"/>
                  </a:lnTo>
                  <a:lnTo>
                    <a:pt x="558419" y="5080"/>
                  </a:lnTo>
                  <a:lnTo>
                    <a:pt x="558419" y="0"/>
                  </a:lnTo>
                  <a:cubicBezTo>
                    <a:pt x="631317" y="0"/>
                    <a:pt x="690499" y="59182"/>
                    <a:pt x="690499" y="132080"/>
                  </a:cubicBezTo>
                  <a:lnTo>
                    <a:pt x="685419" y="132080"/>
                  </a:lnTo>
                  <a:lnTo>
                    <a:pt x="690499" y="132080"/>
                  </a:lnTo>
                  <a:lnTo>
                    <a:pt x="690499" y="558419"/>
                  </a:lnTo>
                  <a:lnTo>
                    <a:pt x="685419" y="558419"/>
                  </a:lnTo>
                  <a:lnTo>
                    <a:pt x="690499" y="558419"/>
                  </a:lnTo>
                  <a:cubicBezTo>
                    <a:pt x="690499" y="631317"/>
                    <a:pt x="631317" y="690499"/>
                    <a:pt x="558419" y="690499"/>
                  </a:cubicBezTo>
                  <a:lnTo>
                    <a:pt x="558419" y="685419"/>
                  </a:lnTo>
                  <a:lnTo>
                    <a:pt x="558419" y="690499"/>
                  </a:lnTo>
                  <a:lnTo>
                    <a:pt x="132080" y="690499"/>
                  </a:lnTo>
                  <a:lnTo>
                    <a:pt x="132080" y="685419"/>
                  </a:lnTo>
                  <a:lnTo>
                    <a:pt x="132080" y="690499"/>
                  </a:lnTo>
                  <a:cubicBezTo>
                    <a:pt x="59182" y="690626"/>
                    <a:pt x="0" y="631444"/>
                    <a:pt x="0" y="558419"/>
                  </a:cubicBezTo>
                  <a:lnTo>
                    <a:pt x="0" y="132080"/>
                  </a:lnTo>
                  <a:lnTo>
                    <a:pt x="5080" y="132080"/>
                  </a:lnTo>
                  <a:lnTo>
                    <a:pt x="0" y="132080"/>
                  </a:lnTo>
                  <a:moveTo>
                    <a:pt x="10160" y="132080"/>
                  </a:moveTo>
                  <a:lnTo>
                    <a:pt x="10160" y="558419"/>
                  </a:lnTo>
                  <a:lnTo>
                    <a:pt x="5080" y="558419"/>
                  </a:lnTo>
                  <a:lnTo>
                    <a:pt x="10160" y="558419"/>
                  </a:lnTo>
                  <a:cubicBezTo>
                    <a:pt x="10160" y="625729"/>
                    <a:pt x="64770" y="680339"/>
                    <a:pt x="132080" y="680339"/>
                  </a:cubicBezTo>
                  <a:lnTo>
                    <a:pt x="558419" y="680339"/>
                  </a:lnTo>
                  <a:cubicBezTo>
                    <a:pt x="625729" y="680339"/>
                    <a:pt x="680339" y="625729"/>
                    <a:pt x="680339" y="558419"/>
                  </a:cubicBezTo>
                  <a:lnTo>
                    <a:pt x="680339" y="132080"/>
                  </a:lnTo>
                  <a:cubicBezTo>
                    <a:pt x="680339" y="64770"/>
                    <a:pt x="625729" y="10160"/>
                    <a:pt x="558419" y="10160"/>
                  </a:cubicBezTo>
                  <a:lnTo>
                    <a:pt x="132080" y="10160"/>
                  </a:lnTo>
                  <a:lnTo>
                    <a:pt x="132080" y="5080"/>
                  </a:lnTo>
                  <a:lnTo>
                    <a:pt x="132080" y="10160"/>
                  </a:lnTo>
                  <a:cubicBezTo>
                    <a:pt x="64770" y="10160"/>
                    <a:pt x="10160" y="64770"/>
                    <a:pt x="10160" y="132080"/>
                  </a:cubicBezTo>
                  <a:close/>
                </a:path>
              </a:pathLst>
            </a:custGeom>
            <a:solidFill>
              <a:srgbClr val="65696B"/>
            </a:solidFill>
            <a:ln w="12700">
              <a:solidFill>
                <a:srgbClr val="000000"/>
              </a:solidFill>
            </a:ln>
          </p:spPr>
          <p:txBody>
            <a:bodyPr/>
            <a:lstStyle/>
            <a:p>
              <a:endParaRPr lang="en-GB" dirty="0"/>
            </a:p>
          </p:txBody>
        </p:sp>
      </p:grpSp>
      <p:sp>
        <p:nvSpPr>
          <p:cNvPr id="11" name="Freeform 11"/>
          <p:cNvSpPr/>
          <p:nvPr/>
        </p:nvSpPr>
        <p:spPr>
          <a:xfrm>
            <a:off x="1399579" y="2297725"/>
            <a:ext cx="3548270" cy="3764014"/>
          </a:xfrm>
          <a:custGeom>
            <a:avLst/>
            <a:gdLst/>
            <a:ahLst/>
            <a:cxnLst/>
            <a:rect l="l" t="t" r="r" b="b"/>
            <a:pathLst>
              <a:path w="3548270" h="3548270">
                <a:moveTo>
                  <a:pt x="0" y="0"/>
                </a:moveTo>
                <a:lnTo>
                  <a:pt x="3548270" y="0"/>
                </a:lnTo>
                <a:lnTo>
                  <a:pt x="3548270" y="3548270"/>
                </a:lnTo>
                <a:lnTo>
                  <a:pt x="0" y="3548270"/>
                </a:lnTo>
                <a:lnTo>
                  <a:pt x="0" y="0"/>
                </a:lnTo>
                <a:close/>
              </a:path>
            </a:pathLst>
          </a:custGeom>
          <a:blipFill>
            <a:blip r:embed="rId2"/>
            <a:stretch>
              <a:fillRect/>
            </a:stretch>
          </a:blipFill>
        </p:spPr>
        <p:txBody>
          <a:bodyPr/>
          <a:lstStyle/>
          <a:p>
            <a:endParaRPr lang="en-GB" dirty="0"/>
          </a:p>
        </p:txBody>
      </p:sp>
      <p:sp>
        <p:nvSpPr>
          <p:cNvPr id="14" name="Freeform 14"/>
          <p:cNvSpPr/>
          <p:nvPr/>
        </p:nvSpPr>
        <p:spPr>
          <a:xfrm>
            <a:off x="14278483" y="6728468"/>
            <a:ext cx="3756609" cy="2529832"/>
          </a:xfrm>
          <a:custGeom>
            <a:avLst/>
            <a:gdLst/>
            <a:ahLst/>
            <a:cxnLst/>
            <a:rect l="l" t="t" r="r" b="b"/>
            <a:pathLst>
              <a:path w="3756609" h="2529832">
                <a:moveTo>
                  <a:pt x="0" y="0"/>
                </a:moveTo>
                <a:lnTo>
                  <a:pt x="3756609" y="0"/>
                </a:lnTo>
                <a:lnTo>
                  <a:pt x="3756609" y="2529832"/>
                </a:lnTo>
                <a:lnTo>
                  <a:pt x="0" y="2529832"/>
                </a:lnTo>
                <a:lnTo>
                  <a:pt x="0" y="0"/>
                </a:lnTo>
                <a:close/>
              </a:path>
            </a:pathLst>
          </a:custGeom>
          <a:blipFill>
            <a:blip r:embed="rId3"/>
            <a:stretch>
              <a:fillRect/>
            </a:stretch>
          </a:blipFill>
        </p:spPr>
        <p:txBody>
          <a:bodyPr/>
          <a:lstStyle/>
          <a:p>
            <a:endParaRPr lang="en-GB" dirty="0"/>
          </a:p>
        </p:txBody>
      </p:sp>
      <p:pic>
        <p:nvPicPr>
          <p:cNvPr id="18" name="Picture 17" descr="A person in an apron mixing food&#10;&#10;AI-generated content may be incorrect.">
            <a:extLst>
              <a:ext uri="{FF2B5EF4-FFF2-40B4-BE49-F238E27FC236}">
                <a16:creationId xmlns:a16="http://schemas.microsoft.com/office/drawing/2014/main" id="{F2AC0C07-6C74-5DF3-8C0B-3873E200AE5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39042" y="2324100"/>
            <a:ext cx="3720821" cy="3749363"/>
          </a:xfrm>
          <a:prstGeom prst="rect">
            <a:avLst/>
          </a:prstGeom>
        </p:spPr>
      </p:pic>
      <p:pic>
        <p:nvPicPr>
          <p:cNvPr id="20" name="Picture 19" descr="A loaf of bread with steam coming out of it&#10;&#10;AI-generated content may be incorrect.">
            <a:extLst>
              <a:ext uri="{FF2B5EF4-FFF2-40B4-BE49-F238E27FC236}">
                <a16:creationId xmlns:a16="http://schemas.microsoft.com/office/drawing/2014/main" id="{15C511B3-97BF-36CB-3BF9-6A93A01CD1D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186413" y="2297725"/>
            <a:ext cx="3957340" cy="374936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86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6C0BF-2E2D-F95F-C196-DB67AD3448B5}"/>
              </a:ext>
            </a:extLst>
          </p:cNvPr>
          <p:cNvSpPr>
            <a:spLocks noGrp="1"/>
          </p:cNvSpPr>
          <p:nvPr>
            <p:ph type="ctrTitle"/>
          </p:nvPr>
        </p:nvSpPr>
        <p:spPr>
          <a:xfrm>
            <a:off x="381000" y="876300"/>
            <a:ext cx="7772400" cy="1470025"/>
          </a:xfrm>
        </p:spPr>
        <p:txBody>
          <a:bodyPr/>
          <a:lstStyle/>
          <a:p>
            <a:r>
              <a:rPr lang="en-US" dirty="0"/>
              <a:t>TWO MINUTE PITCH</a:t>
            </a:r>
          </a:p>
        </p:txBody>
      </p:sp>
      <p:sp>
        <p:nvSpPr>
          <p:cNvPr id="3" name="Subtitle 2">
            <a:extLst>
              <a:ext uri="{FF2B5EF4-FFF2-40B4-BE49-F238E27FC236}">
                <a16:creationId xmlns:a16="http://schemas.microsoft.com/office/drawing/2014/main" id="{0FF9E6B8-CF02-C522-CD09-85E0FBBD7793}"/>
              </a:ext>
            </a:extLst>
          </p:cNvPr>
          <p:cNvSpPr>
            <a:spLocks noGrp="1"/>
          </p:cNvSpPr>
          <p:nvPr>
            <p:ph type="subTitle" idx="1"/>
          </p:nvPr>
        </p:nvSpPr>
        <p:spPr>
          <a:xfrm>
            <a:off x="762000" y="1828800"/>
            <a:ext cx="17145000" cy="7810500"/>
          </a:xfrm>
        </p:spPr>
        <p:txBody>
          <a:bodyPr>
            <a:normAutofit fontScale="25000" lnSpcReduction="20000"/>
          </a:bodyPr>
          <a:lstStyle/>
          <a:p>
            <a:endParaRPr lang="en-GB" sz="4400" b="1" dirty="0">
              <a:solidFill>
                <a:schemeClr val="tx1"/>
              </a:solidFill>
            </a:endParaRPr>
          </a:p>
          <a:p>
            <a:pPr algn="l"/>
            <a:r>
              <a:rPr lang="en-GB" sz="11200" b="1" dirty="0">
                <a:solidFill>
                  <a:schemeClr val="tx1"/>
                </a:solidFill>
              </a:rPr>
              <a:t>Good morning, my name is Martina, and I am the founder of Cakes &amp; Bakery, a small sit-in bakery planned for Cardiff Bay. </a:t>
            </a:r>
            <a:endParaRPr lang="en-US" sz="11200" b="1" dirty="0">
              <a:solidFill>
                <a:schemeClr val="tx1"/>
              </a:solidFill>
            </a:endParaRPr>
          </a:p>
          <a:p>
            <a:pPr algn="l"/>
            <a:r>
              <a:rPr lang="en-GB" sz="11200" b="1" dirty="0">
                <a:solidFill>
                  <a:schemeClr val="tx1"/>
                </a:solidFill>
              </a:rPr>
              <a:t>Cakes &amp; Bakery is about the taste of home. The menu focuses on simple cakes, tray bakes, pastries and breads that remind people of family kitchens and childhood treats. Customers can sit in or take their bakes away as they walk along the waterfront.</a:t>
            </a:r>
            <a:endParaRPr lang="en-US" sz="11200" b="1" dirty="0">
              <a:solidFill>
                <a:schemeClr val="tx1"/>
              </a:solidFill>
            </a:endParaRPr>
          </a:p>
          <a:p>
            <a:pPr algn="l"/>
            <a:r>
              <a:rPr lang="en-GB" sz="11200" b="1" dirty="0">
                <a:solidFill>
                  <a:schemeClr val="tx1"/>
                </a:solidFill>
              </a:rPr>
              <a:t>The idea came from baking at home for friends, neighbours and classmates. People kept expressing that the flavours reminded them of growing up and asked if I could sell them more often. </a:t>
            </a:r>
          </a:p>
          <a:p>
            <a:pPr algn="l"/>
            <a:r>
              <a:rPr lang="en-GB" sz="11200" b="1" dirty="0">
                <a:solidFill>
                  <a:schemeClr val="tx1"/>
                </a:solidFill>
              </a:rPr>
              <a:t>When I looked around Cardiff Bay, I saw that many cafes rely on frozen or central-kitchen products. </a:t>
            </a:r>
          </a:p>
          <a:p>
            <a:pPr algn="l"/>
            <a:r>
              <a:rPr lang="en-GB" sz="11200" b="1" dirty="0">
                <a:solidFill>
                  <a:schemeClr val="tx1"/>
                </a:solidFill>
              </a:rPr>
              <a:t>There is space for a bakery that bakes on site and specialises in comforting, nostalgic recipes.</a:t>
            </a:r>
            <a:endParaRPr lang="en-US" sz="11200" b="1" dirty="0">
              <a:solidFill>
                <a:schemeClr val="tx1"/>
              </a:solidFill>
            </a:endParaRPr>
          </a:p>
          <a:p>
            <a:pPr algn="l"/>
            <a:r>
              <a:rPr lang="en-GB" sz="11200" b="1" dirty="0">
                <a:solidFill>
                  <a:schemeClr val="tx1"/>
                </a:solidFill>
              </a:rPr>
              <a:t>Start-up funds from savings and a small loan will pay for refurbishment, baking equipment  first stock. </a:t>
            </a:r>
          </a:p>
          <a:p>
            <a:pPr algn="l"/>
            <a:r>
              <a:rPr lang="en-GB" sz="11200" b="1" dirty="0">
                <a:solidFill>
                  <a:schemeClr val="tx1"/>
                </a:solidFill>
              </a:rPr>
              <a:t>The cash flow forecast uses a careful average spend of six to seven pounds per customer and allows for a gradual build-up of trade. Once daily customer numbers reach a steady level, the bakery can cover costs and move into profit.</a:t>
            </a:r>
            <a:r>
              <a:rPr lang="en-US" sz="11200" b="1" dirty="0">
                <a:solidFill>
                  <a:schemeClr val="tx1"/>
                </a:solidFill>
              </a:rPr>
              <a:t> </a:t>
            </a:r>
            <a:r>
              <a:rPr lang="en-GB" sz="11200" b="1" dirty="0">
                <a:solidFill>
                  <a:schemeClr val="tx1"/>
                </a:solidFill>
              </a:rPr>
              <a:t>Your investment would allow us to fit out the shop to a high standard, purchase reliable equipment, and hire and train a small team from the very beginning.  The Uk bakery sector is valued £8.4 billion in 2023. Over 65% of UK adults seek out locally made, fresh-baked goods. With your support, Cakes &amp; Bakery can grow into a trusted neighbourhood bakery that serves residents, offices and visitors with the flavours of home.  I have Experience using Social Media platforms such as Facebook, Instagram, Tik Tok, Google  Ads. Additionally, I will Lunch  high-visual campaigns  of fresh bakes. Thank You. </a:t>
            </a:r>
            <a:endParaRPr lang="en-GB" sz="11200" dirty="0"/>
          </a:p>
          <a:p>
            <a:pPr algn="l"/>
            <a:endParaRPr lang="en-US" sz="11200" b="1" dirty="0">
              <a:solidFill>
                <a:schemeClr val="tx1"/>
              </a:solidFill>
            </a:endParaRPr>
          </a:p>
          <a:p>
            <a:pPr algn="l"/>
            <a:endParaRPr lang="en-US" sz="4400" b="1" dirty="0">
              <a:solidFill>
                <a:schemeClr val="tx1"/>
              </a:solidFill>
            </a:endParaRPr>
          </a:p>
          <a:p>
            <a:r>
              <a:rPr lang="en-GB" sz="4400" b="1" dirty="0">
                <a:solidFill>
                  <a:schemeClr val="tx1"/>
                </a:solidFill>
              </a:rPr>
              <a:t> </a:t>
            </a:r>
            <a:endParaRPr lang="en-US" sz="4400" b="1" dirty="0">
              <a:solidFill>
                <a:schemeClr val="tx1"/>
              </a:solidFill>
            </a:endParaRPr>
          </a:p>
          <a:p>
            <a:endParaRPr lang="en-US" dirty="0"/>
          </a:p>
        </p:txBody>
      </p:sp>
    </p:spTree>
    <p:extLst>
      <p:ext uri="{BB962C8B-B14F-4D97-AF65-F5344CB8AC3E}">
        <p14:creationId xmlns:p14="http://schemas.microsoft.com/office/powerpoint/2010/main" val="3076625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5E9"/>
        </a:solidFill>
        <a:effectLst/>
      </p:bgPr>
    </p:bg>
    <p:spTree>
      <p:nvGrpSpPr>
        <p:cNvPr id="1" name=""/>
        <p:cNvGrpSpPr/>
        <p:nvPr/>
      </p:nvGrpSpPr>
      <p:grpSpPr>
        <a:xfrm>
          <a:off x="0" y="0"/>
          <a:ext cx="0" cy="0"/>
          <a:chOff x="0" y="0"/>
          <a:chExt cx="0" cy="0"/>
        </a:xfrm>
      </p:grpSpPr>
      <p:grpSp>
        <p:nvGrpSpPr>
          <p:cNvPr id="2" name="Group 2"/>
          <p:cNvGrpSpPr/>
          <p:nvPr/>
        </p:nvGrpSpPr>
        <p:grpSpPr>
          <a:xfrm>
            <a:off x="10637688" y="5642993"/>
            <a:ext cx="6888312" cy="3259419"/>
            <a:chOff x="0" y="0"/>
            <a:chExt cx="9184416" cy="4345892"/>
          </a:xfrm>
        </p:grpSpPr>
        <p:sp>
          <p:nvSpPr>
            <p:cNvPr id="3" name="Freeform 3"/>
            <p:cNvSpPr/>
            <p:nvPr/>
          </p:nvSpPr>
          <p:spPr>
            <a:xfrm>
              <a:off x="0" y="0"/>
              <a:ext cx="9184386" cy="4345940"/>
            </a:xfrm>
            <a:custGeom>
              <a:avLst/>
              <a:gdLst/>
              <a:ahLst/>
              <a:cxnLst/>
              <a:rect l="l" t="t" r="r" b="b"/>
              <a:pathLst>
                <a:path w="9184386" h="4345940">
                  <a:moveTo>
                    <a:pt x="0" y="0"/>
                  </a:moveTo>
                  <a:lnTo>
                    <a:pt x="9184386" y="0"/>
                  </a:lnTo>
                  <a:lnTo>
                    <a:pt x="9184386" y="4345940"/>
                  </a:lnTo>
                  <a:lnTo>
                    <a:pt x="0" y="4345940"/>
                  </a:lnTo>
                  <a:close/>
                </a:path>
              </a:pathLst>
            </a:custGeom>
            <a:blipFill>
              <a:blip r:embed="rId2"/>
              <a:stretch>
                <a:fillRect t="-90889" b="-90888"/>
              </a:stretch>
            </a:blipFill>
          </p:spPr>
          <p:txBody>
            <a:bodyPr/>
            <a:lstStyle/>
            <a:p>
              <a:endParaRPr lang="en-GB" dirty="0"/>
            </a:p>
          </p:txBody>
        </p:sp>
      </p:grpSp>
      <p:sp>
        <p:nvSpPr>
          <p:cNvPr id="4" name="TextBox 4"/>
          <p:cNvSpPr txBox="1"/>
          <p:nvPr/>
        </p:nvSpPr>
        <p:spPr>
          <a:xfrm>
            <a:off x="1219200" y="-98275"/>
            <a:ext cx="16306800" cy="2283828"/>
          </a:xfrm>
          <a:prstGeom prst="rect">
            <a:avLst/>
          </a:prstGeom>
        </p:spPr>
        <p:txBody>
          <a:bodyPr lIns="0" tIns="0" rIns="0" bIns="0" rtlCol="0" anchor="t">
            <a:spAutoFit/>
          </a:bodyPr>
          <a:lstStyle/>
          <a:p>
            <a:pPr algn="just">
              <a:lnSpc>
                <a:spcPts val="9495"/>
              </a:lnSpc>
            </a:pPr>
            <a:r>
              <a:rPr lang="en-US" sz="4400" b="1" dirty="0">
                <a:solidFill>
                  <a:srgbClr val="000000"/>
                </a:solidFill>
                <a:latin typeface="Times New Roman Bold"/>
                <a:ea typeface="Times New Roman Bold"/>
                <a:cs typeface="Times New Roman Bold"/>
                <a:sym typeface="Times New Roman Bold"/>
              </a:rPr>
              <a:t>Why invest in Cakes &amp; Bakery?</a:t>
            </a:r>
          </a:p>
          <a:p>
            <a:pPr algn="just">
              <a:lnSpc>
                <a:spcPts val="9499"/>
              </a:lnSpc>
            </a:pPr>
            <a:endParaRPr lang="en-US" sz="4400" b="1" dirty="0">
              <a:solidFill>
                <a:srgbClr val="000000"/>
              </a:solidFill>
              <a:latin typeface="Times New Roman Bold"/>
              <a:ea typeface="Times New Roman Bold"/>
              <a:cs typeface="Times New Roman Bold"/>
              <a:sym typeface="Times New Roman Bold"/>
            </a:endParaRPr>
          </a:p>
        </p:txBody>
      </p:sp>
      <p:grpSp>
        <p:nvGrpSpPr>
          <p:cNvPr id="5" name="Group 5"/>
          <p:cNvGrpSpPr/>
          <p:nvPr/>
        </p:nvGrpSpPr>
        <p:grpSpPr>
          <a:xfrm>
            <a:off x="811105" y="1668300"/>
            <a:ext cx="9626838" cy="7234112"/>
            <a:chOff x="0" y="0"/>
            <a:chExt cx="6734644" cy="5060765"/>
          </a:xfrm>
        </p:grpSpPr>
        <p:sp>
          <p:nvSpPr>
            <p:cNvPr id="6" name="Freeform 6"/>
            <p:cNvSpPr/>
            <p:nvPr/>
          </p:nvSpPr>
          <p:spPr>
            <a:xfrm>
              <a:off x="15941" y="36308"/>
              <a:ext cx="6702761" cy="4988092"/>
            </a:xfrm>
            <a:custGeom>
              <a:avLst/>
              <a:gdLst/>
              <a:ahLst/>
              <a:cxnLst/>
              <a:rect l="l" t="t" r="r" b="b"/>
              <a:pathLst>
                <a:path w="6702761" h="4988092">
                  <a:moveTo>
                    <a:pt x="0" y="226928"/>
                  </a:moveTo>
                  <a:cubicBezTo>
                    <a:pt x="0" y="101664"/>
                    <a:pt x="45034" y="0"/>
                    <a:pt x="100629" y="0"/>
                  </a:cubicBezTo>
                  <a:lnTo>
                    <a:pt x="6602133" y="0"/>
                  </a:lnTo>
                  <a:cubicBezTo>
                    <a:pt x="6657728" y="0"/>
                    <a:pt x="6702761" y="101664"/>
                    <a:pt x="6702761" y="226928"/>
                  </a:cubicBezTo>
                  <a:lnTo>
                    <a:pt x="6702761" y="4761165"/>
                  </a:lnTo>
                  <a:cubicBezTo>
                    <a:pt x="6702761" y="4886429"/>
                    <a:pt x="6657728" y="4988092"/>
                    <a:pt x="6602133" y="4988092"/>
                  </a:cubicBezTo>
                  <a:lnTo>
                    <a:pt x="100629" y="4988092"/>
                  </a:lnTo>
                  <a:cubicBezTo>
                    <a:pt x="45034" y="4988092"/>
                    <a:pt x="0" y="4886429"/>
                    <a:pt x="0" y="4761165"/>
                  </a:cubicBezTo>
                  <a:close/>
                </a:path>
              </a:pathLst>
            </a:custGeom>
            <a:solidFill>
              <a:srgbClr val="2D3133"/>
            </a:solidFill>
            <a:ln w="12700">
              <a:solidFill>
                <a:srgbClr val="000000"/>
              </a:solidFill>
            </a:ln>
          </p:spPr>
          <p:txBody>
            <a:bodyPr/>
            <a:lstStyle/>
            <a:p>
              <a:endParaRPr lang="en-GB" dirty="0"/>
            </a:p>
          </p:txBody>
        </p:sp>
        <p:sp>
          <p:nvSpPr>
            <p:cNvPr id="7" name="Freeform 7"/>
            <p:cNvSpPr/>
            <p:nvPr/>
          </p:nvSpPr>
          <p:spPr>
            <a:xfrm>
              <a:off x="0" y="0"/>
              <a:ext cx="6734644" cy="5060709"/>
            </a:xfrm>
            <a:custGeom>
              <a:avLst/>
              <a:gdLst/>
              <a:ahLst/>
              <a:cxnLst/>
              <a:rect l="l" t="t" r="r" b="b"/>
              <a:pathLst>
                <a:path w="6734644" h="5060709">
                  <a:moveTo>
                    <a:pt x="0" y="263236"/>
                  </a:moveTo>
                  <a:cubicBezTo>
                    <a:pt x="0" y="117548"/>
                    <a:pt x="52307" y="0"/>
                    <a:pt x="116570" y="0"/>
                  </a:cubicBezTo>
                  <a:lnTo>
                    <a:pt x="6618074" y="0"/>
                  </a:lnTo>
                  <a:lnTo>
                    <a:pt x="6618074" y="36308"/>
                  </a:lnTo>
                  <a:lnTo>
                    <a:pt x="6618074" y="0"/>
                  </a:lnTo>
                  <a:cubicBezTo>
                    <a:pt x="6682337" y="0"/>
                    <a:pt x="6734644" y="117548"/>
                    <a:pt x="6734644" y="263236"/>
                  </a:cubicBezTo>
                  <a:lnTo>
                    <a:pt x="6718702" y="263236"/>
                  </a:lnTo>
                  <a:lnTo>
                    <a:pt x="6734644" y="263236"/>
                  </a:lnTo>
                  <a:lnTo>
                    <a:pt x="6734644" y="4797473"/>
                  </a:lnTo>
                  <a:lnTo>
                    <a:pt x="6718702" y="4797473"/>
                  </a:lnTo>
                  <a:lnTo>
                    <a:pt x="6734644" y="4797473"/>
                  </a:lnTo>
                  <a:cubicBezTo>
                    <a:pt x="6734644" y="4943160"/>
                    <a:pt x="6682337" y="5060709"/>
                    <a:pt x="6618074" y="5060709"/>
                  </a:cubicBezTo>
                  <a:lnTo>
                    <a:pt x="6618074" y="5024400"/>
                  </a:lnTo>
                  <a:lnTo>
                    <a:pt x="6618074" y="5060709"/>
                  </a:lnTo>
                  <a:lnTo>
                    <a:pt x="116570" y="5060709"/>
                  </a:lnTo>
                  <a:lnTo>
                    <a:pt x="116570" y="5024400"/>
                  </a:lnTo>
                  <a:lnTo>
                    <a:pt x="116570" y="5060709"/>
                  </a:lnTo>
                  <a:cubicBezTo>
                    <a:pt x="52307" y="5060709"/>
                    <a:pt x="0" y="4943160"/>
                    <a:pt x="0" y="4797473"/>
                  </a:cubicBezTo>
                  <a:lnTo>
                    <a:pt x="0" y="263236"/>
                  </a:lnTo>
                  <a:lnTo>
                    <a:pt x="15941" y="263236"/>
                  </a:lnTo>
                  <a:lnTo>
                    <a:pt x="0" y="263236"/>
                  </a:lnTo>
                  <a:moveTo>
                    <a:pt x="31882" y="263236"/>
                  </a:moveTo>
                  <a:lnTo>
                    <a:pt x="31882" y="4797473"/>
                  </a:lnTo>
                  <a:lnTo>
                    <a:pt x="15941" y="4797473"/>
                  </a:lnTo>
                  <a:lnTo>
                    <a:pt x="31882" y="4797473"/>
                  </a:lnTo>
                  <a:cubicBezTo>
                    <a:pt x="31882" y="4902541"/>
                    <a:pt x="69643" y="4988092"/>
                    <a:pt x="116570" y="4988092"/>
                  </a:cubicBezTo>
                  <a:lnTo>
                    <a:pt x="6618074" y="4988092"/>
                  </a:lnTo>
                  <a:cubicBezTo>
                    <a:pt x="6665001" y="4988092"/>
                    <a:pt x="6702761" y="4902314"/>
                    <a:pt x="6702761" y="4797473"/>
                  </a:cubicBezTo>
                  <a:lnTo>
                    <a:pt x="6702761" y="263236"/>
                  </a:lnTo>
                  <a:cubicBezTo>
                    <a:pt x="6702761" y="158168"/>
                    <a:pt x="6665001" y="72617"/>
                    <a:pt x="6618074" y="72617"/>
                  </a:cubicBezTo>
                  <a:lnTo>
                    <a:pt x="116570" y="72617"/>
                  </a:lnTo>
                  <a:lnTo>
                    <a:pt x="116570" y="36308"/>
                  </a:lnTo>
                  <a:lnTo>
                    <a:pt x="116570" y="72617"/>
                  </a:lnTo>
                  <a:cubicBezTo>
                    <a:pt x="69643" y="72617"/>
                    <a:pt x="31882" y="158395"/>
                    <a:pt x="31882" y="263236"/>
                  </a:cubicBezTo>
                  <a:close/>
                </a:path>
              </a:pathLst>
            </a:custGeom>
            <a:solidFill>
              <a:srgbClr val="65696B"/>
            </a:solidFill>
            <a:ln w="12700">
              <a:solidFill>
                <a:srgbClr val="000000"/>
              </a:solidFill>
            </a:ln>
          </p:spPr>
          <p:txBody>
            <a:bodyPr/>
            <a:lstStyle/>
            <a:p>
              <a:endParaRPr lang="en-GB" dirty="0"/>
            </a:p>
          </p:txBody>
        </p:sp>
      </p:grpSp>
      <p:sp>
        <p:nvSpPr>
          <p:cNvPr id="8" name="TextBox 8"/>
          <p:cNvSpPr txBox="1"/>
          <p:nvPr/>
        </p:nvSpPr>
        <p:spPr>
          <a:xfrm>
            <a:off x="811105" y="2166503"/>
            <a:ext cx="9409242" cy="6065763"/>
          </a:xfrm>
          <a:prstGeom prst="rect">
            <a:avLst/>
          </a:prstGeom>
        </p:spPr>
        <p:txBody>
          <a:bodyPr lIns="0" tIns="0" rIns="0" bIns="0" rtlCol="0" anchor="t">
            <a:spAutoFit/>
          </a:bodyPr>
          <a:lstStyle/>
          <a:p>
            <a:pPr marL="777234" lvl="1" indent="-388617" algn="just">
              <a:lnSpc>
                <a:spcPts val="4273"/>
              </a:lnSpc>
              <a:buFont typeface="Arial"/>
              <a:buChar char="•"/>
            </a:pPr>
            <a:r>
              <a:rPr lang="en-US" sz="3599" dirty="0">
                <a:solidFill>
                  <a:srgbClr val="D6D9D7"/>
                </a:solidFill>
                <a:latin typeface="Times New Roman"/>
                <a:ea typeface="Times New Roman"/>
                <a:cs typeface="Times New Roman"/>
                <a:sym typeface="Times New Roman"/>
              </a:rPr>
              <a:t>Clear gap for a cozy, home-style bakery in Cardiff Bay.</a:t>
            </a:r>
          </a:p>
          <a:p>
            <a:pPr marL="777234" lvl="1" indent="-388617" algn="just">
              <a:lnSpc>
                <a:spcPts val="4273"/>
              </a:lnSpc>
              <a:buFont typeface="Arial"/>
              <a:buChar char="•"/>
            </a:pPr>
            <a:r>
              <a:rPr lang="en-US" sz="3599" dirty="0">
                <a:solidFill>
                  <a:srgbClr val="D6D9D7"/>
                </a:solidFill>
                <a:latin typeface="Times New Roman"/>
                <a:ea typeface="Times New Roman"/>
                <a:cs typeface="Times New Roman"/>
                <a:sym typeface="Times New Roman"/>
              </a:rPr>
              <a:t>Tested concept based on real questionnaire feedback.</a:t>
            </a:r>
          </a:p>
          <a:p>
            <a:pPr marL="777234" lvl="1" indent="-388617" algn="just">
              <a:lnSpc>
                <a:spcPts val="4273"/>
              </a:lnSpc>
              <a:buFont typeface="Arial"/>
              <a:buChar char="•"/>
            </a:pPr>
            <a:r>
              <a:rPr lang="en-US" sz="3599" dirty="0">
                <a:solidFill>
                  <a:srgbClr val="D6D9D7"/>
                </a:solidFill>
                <a:latin typeface="Times New Roman"/>
                <a:ea typeface="Times New Roman"/>
                <a:cs typeface="Times New Roman"/>
                <a:sym typeface="Times New Roman"/>
              </a:rPr>
              <a:t>Limited but focused menu baked fresh on site.</a:t>
            </a:r>
          </a:p>
          <a:p>
            <a:pPr marL="777234" lvl="1" indent="-388617" algn="just">
              <a:lnSpc>
                <a:spcPts val="4273"/>
              </a:lnSpc>
              <a:buFont typeface="Arial"/>
              <a:buChar char="•"/>
            </a:pPr>
            <a:r>
              <a:rPr lang="en-US" sz="3599" dirty="0">
                <a:solidFill>
                  <a:srgbClr val="D6D9D7"/>
                </a:solidFill>
                <a:latin typeface="Times New Roman"/>
                <a:ea typeface="Times New Roman"/>
                <a:cs typeface="Times New Roman"/>
                <a:sym typeface="Times New Roman"/>
              </a:rPr>
              <a:t>Investment will support fit-out, equipment and early staffing.</a:t>
            </a:r>
          </a:p>
          <a:p>
            <a:pPr marL="777234" lvl="1" indent="-388617" algn="just">
              <a:lnSpc>
                <a:spcPts val="4273"/>
              </a:lnSpc>
              <a:buFont typeface="Arial"/>
              <a:buChar char="•"/>
            </a:pPr>
            <a:r>
              <a:rPr lang="en-US" sz="3599" dirty="0">
                <a:solidFill>
                  <a:srgbClr val="D6D9D7"/>
                </a:solidFill>
                <a:latin typeface="Times New Roman"/>
                <a:ea typeface="Times New Roman"/>
                <a:cs typeface="Times New Roman"/>
                <a:sym typeface="Times New Roman"/>
              </a:rPr>
              <a:t>Potential to build strong repeat trade with residents, visitors, offices.</a:t>
            </a:r>
          </a:p>
          <a:p>
            <a:pPr marL="777234" lvl="1" indent="-388617" algn="just">
              <a:lnSpc>
                <a:spcPts val="4274"/>
              </a:lnSpc>
              <a:buFont typeface="Arial"/>
              <a:buChar char="•"/>
            </a:pPr>
            <a:r>
              <a:rPr lang="en-US" sz="3599" dirty="0">
                <a:solidFill>
                  <a:srgbClr val="D6D9D7"/>
                </a:solidFill>
                <a:latin typeface="Times New Roman"/>
                <a:ea typeface="Times New Roman"/>
                <a:cs typeface="Times New Roman"/>
                <a:sym typeface="Times New Roman"/>
              </a:rPr>
              <a:t>I bring passion for baking, a realistic plan and willingness to track numbers.</a:t>
            </a:r>
          </a:p>
        </p:txBody>
      </p:sp>
      <p:grpSp>
        <p:nvGrpSpPr>
          <p:cNvPr id="9" name="Group 9"/>
          <p:cNvGrpSpPr/>
          <p:nvPr/>
        </p:nvGrpSpPr>
        <p:grpSpPr>
          <a:xfrm>
            <a:off x="11582400" y="1587147"/>
            <a:ext cx="4669941" cy="3627434"/>
            <a:chOff x="0" y="0"/>
            <a:chExt cx="6226588" cy="4836579"/>
          </a:xfrm>
        </p:grpSpPr>
        <p:sp>
          <p:nvSpPr>
            <p:cNvPr id="10" name="Freeform 10"/>
            <p:cNvSpPr/>
            <p:nvPr/>
          </p:nvSpPr>
          <p:spPr>
            <a:xfrm>
              <a:off x="0" y="0"/>
              <a:ext cx="6226556" cy="4836541"/>
            </a:xfrm>
            <a:custGeom>
              <a:avLst/>
              <a:gdLst/>
              <a:ahLst/>
              <a:cxnLst/>
              <a:rect l="l" t="t" r="r" b="b"/>
              <a:pathLst>
                <a:path w="6226556" h="4836541">
                  <a:moveTo>
                    <a:pt x="0" y="0"/>
                  </a:moveTo>
                  <a:lnTo>
                    <a:pt x="6226556" y="0"/>
                  </a:lnTo>
                  <a:lnTo>
                    <a:pt x="6226556" y="4836541"/>
                  </a:lnTo>
                  <a:lnTo>
                    <a:pt x="0" y="4836541"/>
                  </a:lnTo>
                  <a:lnTo>
                    <a:pt x="0" y="0"/>
                  </a:lnTo>
                  <a:close/>
                </a:path>
              </a:pathLst>
            </a:custGeom>
            <a:blipFill>
              <a:blip r:embed="rId3"/>
              <a:stretch>
                <a:fillRect/>
              </a:stretch>
            </a:blipFill>
          </p:spPr>
          <p:txBody>
            <a:bodyPr/>
            <a:lstStyle/>
            <a:p>
              <a:endParaRPr lang="en-GB" dirty="0"/>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7CA91-A78E-9711-2968-68747733440C}"/>
              </a:ext>
            </a:extLst>
          </p:cNvPr>
          <p:cNvSpPr txBox="1"/>
          <p:nvPr/>
        </p:nvSpPr>
        <p:spPr>
          <a:xfrm>
            <a:off x="685800" y="1723630"/>
            <a:ext cx="15925800" cy="8563370"/>
          </a:xfrm>
          <a:prstGeom prst="rect">
            <a:avLst/>
          </a:prstGeom>
          <a:noFill/>
        </p:spPr>
        <p:txBody>
          <a:bodyPr wrap="square">
            <a:spAutoFit/>
          </a:bodyPr>
          <a:lstStyle/>
          <a:p>
            <a:pPr marL="342900" indent="-342900">
              <a:lnSpc>
                <a:spcPct val="150000"/>
              </a:lnSpc>
              <a:spcAft>
                <a:spcPts val="800"/>
              </a:spcAft>
              <a:buFont typeface="+mj-lt"/>
              <a:buAutoNum type="arabicPeriod"/>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Choudhary, S., </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Masih, D., Sonkar, C. and Chaudhary, P., (2021) ‘Study on consumer behavior for bakery products’, </a:t>
            </a:r>
            <a:r>
              <a:rPr lang="en-US" sz="16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Advances in Agricultural Science and Technology,</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8(3), pp.1-9.  Available at</a:t>
            </a:r>
            <a:r>
              <a:rPr lang="en-US"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https://ijaast.org/index.php/ijaast/article/view/145</a:t>
            </a:r>
            <a:endParaRPr lang="en-GB"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Deng, Y., Wang, X. and Li, D., (2025). How does brand authenticity influence brand loyalty? Exploring the roles of brand attachment and brand trust. Asia Pacific Journal of Marketing and Logistics, 37(5), pp.1255-1279. Available at: </a:t>
            </a:r>
            <a:r>
              <a:rPr lang="en-US"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https://www.semanticscholar.org/paper/How-does-brand-authenticity-influence-brand-loyalty-Deng-Wang/afa205f521546811b5dc0f9b84d58a2b471580da</a:t>
            </a:r>
            <a:endParaRPr lang="en-GB"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Food Standards Agency (FSA). (2023) Allergen guidance for food businesses</a:t>
            </a:r>
            <a:r>
              <a:rPr lang="en-US" sz="1600"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US"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https://www.food.gov.uk/business-guidance/allergen-guidance-for-food-businesses</a:t>
            </a:r>
            <a:r>
              <a:rPr lang="en-US" sz="1600"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Gümüş, Y. and Turhan, K.Ö. (2024) ‘Modeling the integration process of lean production techniques into mass catering production’, International Journal of Contemporary Economics and Administrative Sciences, 14(1), pp. 55–73. </a:t>
            </a:r>
            <a:r>
              <a:rPr lang="en-US" sz="1600" kern="100" dirty="0">
                <a:latin typeface="Aptos" panose="020B0004020202020204" pitchFamily="34" charset="0"/>
                <a:ea typeface="Aptos" panose="020B0004020202020204" pitchFamily="34" charset="0"/>
                <a:cs typeface="Times New Roman" panose="02020603050405020304" pitchFamily="18" charset="0"/>
              </a:rPr>
              <a:t>Available at :  </a:t>
            </a:r>
            <a:r>
              <a:rPr lang="en-US" sz="1600" u="sng" kern="100" dirty="0">
                <a:latin typeface="Aptos" panose="020B0004020202020204" pitchFamily="34" charset="0"/>
                <a:ea typeface="Aptos" panose="020B0004020202020204" pitchFamily="34" charset="0"/>
                <a:cs typeface="Times New Roman" panose="02020603050405020304" pitchFamily="18" charset="0"/>
              </a:rPr>
              <a:t> </a:t>
            </a:r>
            <a:r>
              <a:rPr lang="en-US" sz="1600"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https://www.ijceas.com/index.php/ijceas/article/view/755</a:t>
            </a:r>
            <a:endParaRPr lang="en-GB"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Huang CC, Lin HC. THE </a:t>
            </a:r>
            <a:r>
              <a:rPr lang="en-US" sz="1600" kern="100" dirty="0">
                <a:latin typeface="Aptos" panose="020B0004020202020204" pitchFamily="34" charset="0"/>
                <a:ea typeface="Aptos" panose="020B0004020202020204" pitchFamily="34" charset="0"/>
                <a:cs typeface="Times New Roman" panose="02020603050405020304" pitchFamily="18" charset="0"/>
              </a:rPr>
              <a:t>development</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of  E-commerce business</a:t>
            </a:r>
            <a:r>
              <a:rPr lang="en-US" sz="1600" kern="100" dirty="0">
                <a:latin typeface="Aptos" panose="020B0004020202020204" pitchFamily="34" charset="0"/>
                <a:ea typeface="Aptos" panose="020B0004020202020204" pitchFamily="34" charset="0"/>
                <a:cs typeface="Times New Roman" panose="02020603050405020304" pitchFamily="18" charset="0"/>
              </a:rPr>
              <a:t> models </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Iin the </a:t>
            </a:r>
            <a:r>
              <a:rPr lang="en-US" sz="1600" kern="100" dirty="0">
                <a:latin typeface="Aptos" panose="020B0004020202020204" pitchFamily="34" charset="0"/>
                <a:ea typeface="Aptos" panose="020B0004020202020204" pitchFamily="34" charset="0"/>
                <a:cs typeface="Times New Roman" panose="02020603050405020304" pitchFamily="18" charset="0"/>
              </a:rPr>
              <a:t>baking </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industry: </a:t>
            </a:r>
            <a:r>
              <a:rPr lang="en-US" sz="1600" kern="100" dirty="0">
                <a:latin typeface="Aptos" panose="020B0004020202020204" pitchFamily="34" charset="0"/>
                <a:ea typeface="Aptos" panose="020B0004020202020204" pitchFamily="34" charset="0"/>
                <a:cs typeface="Times New Roman" panose="02020603050405020304" pitchFamily="18" charset="0"/>
              </a:rPr>
              <a:t>a </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case study </a:t>
            </a:r>
            <a:r>
              <a:rPr lang="en-US" sz="1600" kern="100" dirty="0">
                <a:latin typeface="Aptos" panose="020B0004020202020204" pitchFamily="34" charset="0"/>
                <a:ea typeface="Aptos" panose="020B0004020202020204" pitchFamily="34" charset="0"/>
                <a:cs typeface="Times New Roman" panose="02020603050405020304" pitchFamily="18" charset="0"/>
              </a:rPr>
              <a:t>of company</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 J. International Journal of Organizational Innovation (Online). (2025) Jul 1;18(1):10-20.  Available at: </a:t>
            </a:r>
            <a:r>
              <a:rPr lang="en-US"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https://www.ijoi-online.org/index.php/back-issues-11-20/40-vol-18-num-1-july-2025/555-the-development-of-e-commerce-business-models-in-the-baking-industry-a-case-st</a:t>
            </a:r>
            <a:r>
              <a:rPr lang="en-US"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US" sz="1600" u="sng" kern="100" dirty="0" err="1">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udy</a:t>
            </a:r>
            <a:r>
              <a:rPr lang="en-US"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-of-company-j</a:t>
            </a:r>
            <a:endParaRPr lang="en-GB" sz="1600" u="sng"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 Alexandra Moore.(2025) Advantages and disadvantages of private limited companies. Available </a:t>
            </a:r>
            <a:r>
              <a:rPr lang="en-US" sz="1600" kern="100" dirty="0">
                <a:latin typeface="Aptos" panose="020B0004020202020204" pitchFamily="34" charset="0"/>
                <a:ea typeface="Aptos" panose="020B0004020202020204" pitchFamily="34" charset="0"/>
                <a:cs typeface="Times New Roman" panose="02020603050405020304" pitchFamily="18" charset="0"/>
              </a:rPr>
              <a:t>a</a:t>
            </a:r>
            <a:r>
              <a:rPr lang="en-US" sz="1600" kern="100" dirty="0">
                <a:effectLst/>
                <a:latin typeface="Aptos" panose="020B0004020202020204" pitchFamily="34" charset="0"/>
                <a:ea typeface="Aptos" panose="020B0004020202020204" pitchFamily="34" charset="0"/>
                <a:cs typeface="Times New Roman" panose="02020603050405020304" pitchFamily="18" charset="0"/>
              </a:rPr>
              <a:t>t: </a:t>
            </a:r>
            <a:r>
              <a:rPr lang="en-US" sz="1600"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rPr>
              <a:t>https://www.crunch.co.uk/knowledge/article/advantages-and-disadvantages-of-private-limited-companies</a:t>
            </a:r>
            <a:endParaRPr lang="en-GB" sz="1600"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Jiang, Y., Lai, P., Chang, C.H., Yuen, K.F., Li, S. and Wang, X., (2021). Sustainable management for fresh food e-commerce logistics services. Sustainability, 13(6), p.3456.</a:t>
            </a:r>
            <a:r>
              <a:rPr lang="en-US" sz="1600" kern="100" dirty="0">
                <a:latin typeface="Aptos" panose="020B0004020202020204" pitchFamily="34" charset="0"/>
                <a:ea typeface="Aptos" panose="020B0004020202020204" pitchFamily="34" charset="0"/>
                <a:cs typeface="Times New Roman" panose="02020603050405020304" pitchFamily="18" charset="0"/>
              </a:rPr>
              <a:t> .  Available at: </a:t>
            </a:r>
            <a:r>
              <a:rPr lang="en-US" sz="1600"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https://www.mdpi.com/2071-1050/13/6/3456</a:t>
            </a:r>
            <a:r>
              <a:rPr lang="en-US" sz="1600"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 </a:t>
            </a:r>
            <a:endParaRPr lang="en-GB" sz="1600"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 Robert Lee, (2020)  Founding your start-up  the unlimited guide. Available at</a:t>
            </a:r>
            <a:r>
              <a:rPr lang="en-US" sz="1600" u="sng"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rPr>
              <a:t>: https://www.wrighthassall.co.uk/knowledge-base/funding-your-start-up-the-ultimate-guide</a:t>
            </a:r>
            <a:endParaRPr lang="en-GB" sz="1600" u="sng"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Maheshwari, A., (2025). Leveraging Digital Marketing Strategies for the Growth of Small Bakeries.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50000"/>
              </a:lnSpc>
              <a:spcAft>
                <a:spcPts val="800"/>
              </a:spcAft>
              <a:buFont typeface="+mj-lt"/>
              <a:buAutoNum type="arabicPeriod"/>
            </a:pPr>
            <a:r>
              <a:rPr lang="en-US" sz="1600" kern="100" dirty="0">
                <a:effectLst/>
                <a:latin typeface="Aptos" panose="020B0004020202020204" pitchFamily="34" charset="0"/>
                <a:ea typeface="Aptos" panose="020B0004020202020204" pitchFamily="34" charset="0"/>
                <a:cs typeface="Times New Roman" panose="02020603050405020304" pitchFamily="18" charset="0"/>
              </a:rPr>
              <a:t>Mahmoudi, M., Mashayekhian, M., Bunch, B. and Joodaky, A. (2025) ‘Rethinking packaging for food waste prevention: A scoping review of consumer behavior and design opportunities’, Sustainability, 17(11), p. 5213. </a:t>
            </a:r>
            <a:r>
              <a:rPr lang="en-US" sz="1600" kern="100" dirty="0">
                <a:latin typeface="Aptos" panose="020B0004020202020204" pitchFamily="34" charset="0"/>
                <a:ea typeface="Aptos" panose="020B0004020202020204" pitchFamily="34" charset="0"/>
                <a:cs typeface="Times New Roman" panose="02020603050405020304" pitchFamily="18" charset="0"/>
              </a:rPr>
              <a:t>Available at: </a:t>
            </a:r>
            <a:r>
              <a:rPr lang="en-US" sz="1600"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https://www.mdpi.com/2071-1050/17/11/5213</a:t>
            </a:r>
            <a:endParaRPr lang="en-GB" sz="1600"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endParaRPr>
          </a:p>
          <a:p>
            <a:pPr marL="4000500" lvl="8" indent="-342900">
              <a:lnSpc>
                <a:spcPct val="107000"/>
              </a:lnSpc>
              <a:spcAft>
                <a:spcPts val="800"/>
              </a:spcAft>
              <a:buFont typeface="+mj-lt"/>
              <a:buAutoNum type="arabicPeriod"/>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E39CFA9F-56E5-8324-1F5B-D8924C18232E}"/>
              </a:ext>
            </a:extLst>
          </p:cNvPr>
          <p:cNvGraphicFramePr>
            <a:graphicFrameLocks noGrp="1"/>
          </p:cNvGraphicFramePr>
          <p:nvPr>
            <p:extLst>
              <p:ext uri="{D42A27DB-BD31-4B8C-83A1-F6EECF244321}">
                <p14:modId xmlns:p14="http://schemas.microsoft.com/office/powerpoint/2010/main" val="709287752"/>
              </p:ext>
            </p:extLst>
          </p:nvPr>
        </p:nvGraphicFramePr>
        <p:xfrm>
          <a:off x="1371600" y="419100"/>
          <a:ext cx="2422525" cy="914400"/>
        </p:xfrm>
        <a:graphic>
          <a:graphicData uri="http://schemas.openxmlformats.org/drawingml/2006/table">
            <a:tbl>
              <a:tblPr firstRow="1" bandRow="1">
                <a:tableStyleId>{5C22544A-7EE6-4342-B048-85BDC9FD1C3A}</a:tableStyleId>
              </a:tblPr>
              <a:tblGrid>
                <a:gridCol w="2422525">
                  <a:extLst>
                    <a:ext uri="{9D8B030D-6E8A-4147-A177-3AD203B41FA5}">
                      <a16:colId xmlns:a16="http://schemas.microsoft.com/office/drawing/2014/main" val="1391042043"/>
                    </a:ext>
                  </a:extLst>
                </a:gridCol>
              </a:tblGrid>
              <a:tr h="8382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600" b="1" dirty="0">
                          <a:solidFill>
                            <a:srgbClr val="000000"/>
                          </a:solidFill>
                          <a:latin typeface="Times New Roman Bold"/>
                          <a:ea typeface="Times New Roman Bold"/>
                          <a:cs typeface="Times New Roman Bold"/>
                          <a:sym typeface="Times New Roman Bold"/>
                        </a:rPr>
                        <a:t>References</a:t>
                      </a:r>
                    </a:p>
                    <a:p>
                      <a:endParaRPr lang="en-GB" dirty="0"/>
                    </a:p>
                  </a:txBody>
                  <a:tcPr>
                    <a:solidFill>
                      <a:schemeClr val="bg1">
                        <a:lumMod val="85000"/>
                      </a:schemeClr>
                    </a:solidFill>
                  </a:tcPr>
                </a:tc>
                <a:extLst>
                  <a:ext uri="{0D108BD9-81ED-4DB2-BD59-A6C34878D82A}">
                    <a16:rowId xmlns:a16="http://schemas.microsoft.com/office/drawing/2014/main" val="1573940006"/>
                  </a:ext>
                </a:extLst>
              </a:tr>
            </a:tbl>
          </a:graphicData>
        </a:graphic>
      </p:graphicFrame>
    </p:spTree>
    <p:extLst>
      <p:ext uri="{BB962C8B-B14F-4D97-AF65-F5344CB8AC3E}">
        <p14:creationId xmlns:p14="http://schemas.microsoft.com/office/powerpoint/2010/main" val="2174831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BAE649-F6F7-4917-3063-CD9B618CBF8B}"/>
              </a:ext>
            </a:extLst>
          </p:cNvPr>
          <p:cNvSpPr txBox="1"/>
          <p:nvPr/>
        </p:nvSpPr>
        <p:spPr>
          <a:xfrm>
            <a:off x="1143000" y="772509"/>
            <a:ext cx="16306800" cy="7972504"/>
          </a:xfrm>
          <a:prstGeom prst="rect">
            <a:avLst/>
          </a:prstGeom>
          <a:noFill/>
        </p:spPr>
        <p:txBody>
          <a:bodyPr wrap="square">
            <a:spAutoFit/>
          </a:bodyPr>
          <a:lstStyle/>
          <a:p>
            <a:pPr indent="-457200">
              <a:lnSpc>
                <a:spcPct val="150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11 Manning, L. and Soon, J.M. (2022) ‘Managing food safety and supply chain risk in small and medium-sized enterprises (SMEs)’, Food Control, 138(1).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nSpc>
                <a:spcPct val="150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12.  Mariam, S. and Defran, H.M., (2024). Social media marketing strategies and their impact on brand equity and buying interest in cake &amp; bakery. Journal Indonesia:    Management Informatika dan Komunikasi, 5(2), pp.1467-1474. </a:t>
            </a:r>
            <a:r>
              <a:rPr lang="en-US" kern="100" dirty="0">
                <a:latin typeface="Aptos" panose="020B0004020202020204" pitchFamily="34" charset="0"/>
                <a:ea typeface="Aptos" panose="020B0004020202020204" pitchFamily="34" charset="0"/>
                <a:cs typeface="Times New Roman" panose="02020603050405020304" pitchFamily="18" charset="0"/>
              </a:rPr>
              <a:t>Available at:  </a:t>
            </a:r>
            <a:r>
              <a:rPr lang="en-US"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https://www.researchgate.net/publication/380485664_Social_Media_Marketing_Strategies_and_Their_Impact_on_Brand_Equity_and_Buying_Interest_in_Cake_Bakery</a:t>
            </a:r>
            <a:endParaRPr lang="en-GB"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endParaRPr>
          </a:p>
          <a:p>
            <a:pPr marL="342900" indent="-457200">
              <a:lnSpc>
                <a:spcPct val="150000"/>
              </a:lnSpc>
              <a:spcAft>
                <a:spcPts val="800"/>
              </a:spcAft>
              <a:buFont typeface="+mj-lt"/>
              <a:buAutoNum type="arabicPeriod"/>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nSpc>
                <a:spcPct val="150000"/>
              </a:lnSpc>
              <a:spcAft>
                <a:spcPts val="800"/>
              </a:spcAft>
            </a:pPr>
            <a:r>
              <a:rPr lang="en-US" kern="100" dirty="0">
                <a:effectLst/>
                <a:latin typeface="Aptos" panose="020B0004020202020204" pitchFamily="34" charset="0"/>
                <a:ea typeface="Aptos" panose="020B0004020202020204" pitchFamily="34" charset="0"/>
                <a:cs typeface="Times New Roman" panose="02020603050405020304" pitchFamily="18" charset="0"/>
              </a:rPr>
              <a:t>13</a:t>
            </a:r>
            <a:r>
              <a:rPr lang="en-US" kern="100" dirty="0">
                <a:latin typeface="Aptos" panose="020B0004020202020204" pitchFamily="34" charset="0"/>
                <a:ea typeface="Aptos" panose="020B0004020202020204" pitchFamily="34" charset="0"/>
                <a:cs typeface="Times New Roman" panose="02020603050405020304" pitchFamily="18" charset="0"/>
              </a:rPr>
              <a:t>.</a:t>
            </a:r>
            <a:r>
              <a:rPr lang="en-US" kern="100" dirty="0">
                <a:effectLst/>
                <a:latin typeface="Aptos" panose="020B0004020202020204" pitchFamily="34" charset="0"/>
                <a:ea typeface="Aptos" panose="020B0004020202020204" pitchFamily="34" charset="0"/>
                <a:cs typeface="Times New Roman" panose="02020603050405020304" pitchFamily="18" charset="0"/>
              </a:rPr>
              <a:t>Sindhuja, P., Panda, A. and Krishna, S.J.S., (2023). Influence of social media on consumer buying behavior. International Journal of Scientific Research in Engineering and Management, 7(8).</a:t>
            </a:r>
            <a:r>
              <a:rPr lang="en-US" sz="2400" kern="100" dirty="0">
                <a:latin typeface="Aptos" panose="020B0004020202020204" pitchFamily="34" charset="0"/>
                <a:ea typeface="Aptos" panose="020B0004020202020204" pitchFamily="34" charset="0"/>
                <a:cs typeface="Times New Roman" panose="02020603050405020304" pitchFamily="18" charset="0"/>
              </a:rPr>
              <a:t> </a:t>
            </a:r>
            <a:r>
              <a:rPr lang="en-US" kern="100" dirty="0">
                <a:latin typeface="Aptos" panose="020B0004020202020204" pitchFamily="34" charset="0"/>
                <a:ea typeface="Aptos" panose="020B0004020202020204" pitchFamily="34" charset="0"/>
                <a:cs typeface="Times New Roman" panose="02020603050405020304" pitchFamily="18" charset="0"/>
              </a:rPr>
              <a:t>Available at: </a:t>
            </a:r>
            <a:r>
              <a:rPr lang="en-US"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https://www.researchgate.net/publication/374813485_Influence_of_Social_Media_on_Consumer_Buying_Behavior#:~:text=Amidst%20this%20digital%20revolution%2C%20social,media%20marketing%20strategy%20and</a:t>
            </a:r>
            <a:endParaRPr lang="en-GB"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endParaRPr>
          </a:p>
          <a:p>
            <a:pPr marL="342900" indent="-457200">
              <a:lnSpc>
                <a:spcPct val="150000"/>
              </a:lnSpc>
              <a:spcAft>
                <a:spcPts val="800"/>
              </a:spcAft>
              <a:buFont typeface="+mj-lt"/>
              <a:buAutoNum type="arabicPeriod"/>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nSpc>
                <a:spcPct val="150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14.Varghese, S. and Agrawal, M., (2021). Impact of social media on Consumer Buying Behavior. Saudi Journal of Business and Management Studies, 6(3), pp.51-55</a:t>
            </a:r>
            <a:r>
              <a:rPr lang="en-US" kern="100" dirty="0">
                <a:effectLst/>
                <a:latin typeface="Aptos" panose="020B0004020202020204" pitchFamily="34" charset="0"/>
                <a:ea typeface="Aptos" panose="020B0004020202020204" pitchFamily="34" charset="0"/>
                <a:cs typeface="Times New Roman" panose="02020603050405020304" pitchFamily="18" charset="0"/>
              </a:rPr>
              <a:t>.</a:t>
            </a:r>
            <a:r>
              <a:rPr lang="en-US" kern="100" dirty="0">
                <a:latin typeface="Aptos" panose="020B0004020202020204" pitchFamily="34" charset="0"/>
                <a:ea typeface="Aptos" panose="020B0004020202020204" pitchFamily="34" charset="0"/>
                <a:cs typeface="Times New Roman" panose="02020603050405020304" pitchFamily="18" charset="0"/>
              </a:rPr>
              <a:t> Available at</a:t>
            </a:r>
            <a:r>
              <a:rPr lang="en-US"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 https://saudijournals.com/media/articles/SJBMS_63_51-55.pdf</a:t>
            </a:r>
            <a:endParaRPr lang="en-GB"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endParaRPr>
          </a:p>
          <a:p>
            <a:pPr marL="342900" indent="-457200">
              <a:lnSpc>
                <a:spcPct val="150000"/>
              </a:lnSpc>
              <a:spcAft>
                <a:spcPts val="800"/>
              </a:spcAft>
              <a:buFont typeface="+mj-lt"/>
              <a:buAutoNum type="arabicPeriod"/>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nSpc>
                <a:spcPct val="150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15. Zulfikar, T., Aprianti, I. and Rachmawati, E., (2022). Digital marketing and brand image to increase consumer purchase interest. Journal Management Industri dan Logistik (JMIL), 6(1), pp.21-29</a:t>
            </a:r>
            <a:r>
              <a:rPr lang="en-US" kern="100" dirty="0">
                <a:effectLst/>
                <a:latin typeface="Aptos" panose="020B0004020202020204" pitchFamily="34" charset="0"/>
                <a:ea typeface="Aptos" panose="020B0004020202020204" pitchFamily="34" charset="0"/>
                <a:cs typeface="Times New Roman" panose="02020603050405020304" pitchFamily="18" charset="0"/>
              </a:rPr>
              <a:t>.</a:t>
            </a:r>
            <a:r>
              <a:rPr lang="en-US" kern="100" dirty="0">
                <a:latin typeface="Aptos" panose="020B0004020202020204" pitchFamily="34" charset="0"/>
                <a:ea typeface="Aptos" panose="020B0004020202020204" pitchFamily="34" charset="0"/>
                <a:cs typeface="Times New Roman" panose="02020603050405020304" pitchFamily="18" charset="0"/>
              </a:rPr>
              <a:t> Available at</a:t>
            </a:r>
            <a:r>
              <a:rPr lang="en-US" u="sng" kern="100" dirty="0">
                <a:solidFill>
                  <a:srgbClr val="0070C0"/>
                </a:solidFill>
                <a:latin typeface="Aptos" panose="020B0004020202020204" pitchFamily="34" charset="0"/>
                <a:ea typeface="Aptos" panose="020B0004020202020204" pitchFamily="34" charset="0"/>
                <a:cs typeface="Times New Roman" panose="02020603050405020304" pitchFamily="18" charset="0"/>
              </a:rPr>
              <a:t>:  </a:t>
            </a:r>
            <a:r>
              <a:rPr lang="en-US"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rPr>
              <a:t>https://jurnal.poltekapp.ac.id/index.php/JMIL/article/view/976</a:t>
            </a:r>
            <a:endParaRPr lang="en-GB" u="sng" kern="100" dirty="0">
              <a:solidFill>
                <a:schemeClr val="tx2">
                  <a:lumMod val="60000"/>
                  <a:lumOff val="40000"/>
                </a:schemeClr>
              </a:solidFill>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5969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B5FBF-BD6D-F2F6-E38B-F46CB9730DA1}"/>
              </a:ext>
            </a:extLst>
          </p:cNvPr>
          <p:cNvSpPr>
            <a:spLocks noGrp="1"/>
          </p:cNvSpPr>
          <p:nvPr>
            <p:ph type="title"/>
          </p:nvPr>
        </p:nvSpPr>
        <p:spPr>
          <a:xfrm>
            <a:off x="383458" y="342900"/>
            <a:ext cx="8229600" cy="1066800"/>
          </a:xfrm>
        </p:spPr>
        <p:txBody>
          <a:bodyPr/>
          <a:lstStyle/>
          <a:p>
            <a:pPr algn="just"/>
            <a:r>
              <a:rPr lang="en-US" dirty="0"/>
              <a:t>Al statement</a:t>
            </a:r>
          </a:p>
        </p:txBody>
      </p:sp>
      <p:sp>
        <p:nvSpPr>
          <p:cNvPr id="3" name="Content Placeholder 2">
            <a:extLst>
              <a:ext uri="{FF2B5EF4-FFF2-40B4-BE49-F238E27FC236}">
                <a16:creationId xmlns:a16="http://schemas.microsoft.com/office/drawing/2014/main" id="{9EAEBDC5-1BD0-4645-8453-889046D35C7E}"/>
              </a:ext>
            </a:extLst>
          </p:cNvPr>
          <p:cNvSpPr>
            <a:spLocks noGrp="1"/>
          </p:cNvSpPr>
          <p:nvPr>
            <p:ph idx="1"/>
          </p:nvPr>
        </p:nvSpPr>
        <p:spPr>
          <a:xfrm>
            <a:off x="457200" y="1600200"/>
            <a:ext cx="14935200" cy="4525963"/>
          </a:xfrm>
        </p:spPr>
        <p:txBody>
          <a:bodyPr/>
          <a:lstStyle/>
          <a:p>
            <a:r>
              <a:rPr lang="en-US" dirty="0"/>
              <a:t>This content has been created without the use of any AI tools. All writing, research, and ideas are original and manually produced.</a:t>
            </a:r>
          </a:p>
        </p:txBody>
      </p:sp>
    </p:spTree>
    <p:extLst>
      <p:ext uri="{BB962C8B-B14F-4D97-AF65-F5344CB8AC3E}">
        <p14:creationId xmlns:p14="http://schemas.microsoft.com/office/powerpoint/2010/main" val="936039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TM10001115[[fn=Parcel]]</Template>
  <TotalTime>896</TotalTime>
  <Words>2131</Words>
  <Application>Microsoft Office PowerPoint</Application>
  <PresentationFormat>Custom</PresentationFormat>
  <Paragraphs>146</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Times New Roman Bold</vt:lpstr>
      <vt:lpstr>Times New Roman</vt:lpstr>
      <vt:lpstr>Calibri</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TWO MINUTE PITCH</vt:lpstr>
      <vt:lpstr>PowerPoint Presentation</vt:lpstr>
      <vt:lpstr>PowerPoint Presentation</vt:lpstr>
      <vt:lpstr>PowerPoint Presentation</vt:lpstr>
      <vt:lpstr>Al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Presentation</dc:title>
  <dc:creator>MULTAN IT</dc:creator>
  <cp:lastModifiedBy>Martina Geciova</cp:lastModifiedBy>
  <cp:revision>3</cp:revision>
  <dcterms:created xsi:type="dcterms:W3CDTF">2006-08-16T00:00:00Z</dcterms:created>
  <dcterms:modified xsi:type="dcterms:W3CDTF">2025-11-23T18:59:26Z</dcterms:modified>
  <dc:identifier>DAG4-xTMtmU</dc:identifier>
</cp:coreProperties>
</file>