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6" r:id="rId11"/>
    <p:sldId id="268" r:id="rId12"/>
    <p:sldId id="267"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E2250-58EE-4BCF-911E-BBDF4D346D2C}" type="datetimeFigureOut">
              <a:rPr lang="en-GB" smtClean="0"/>
              <a:t>11/11/2019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235916-B9F6-462D-BF28-86F63573D70A}" type="slidenum">
              <a:rPr lang="en-GB" smtClean="0"/>
              <a:t>‹#›</a:t>
            </a:fld>
            <a:endParaRPr lang="en-GB"/>
          </a:p>
        </p:txBody>
      </p:sp>
    </p:spTree>
    <p:extLst>
      <p:ext uri="{BB962C8B-B14F-4D97-AF65-F5344CB8AC3E}">
        <p14:creationId xmlns:p14="http://schemas.microsoft.com/office/powerpoint/2010/main" val="233929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11/11/2019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111176"/>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11/11/2019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9947231"/>
      </p:ext>
    </p:extLst>
  </p:cSld>
  <p:clrMap bg1="lt1" tx1="dk1" bg2="lt2" tx2="dk2" accent1="accent1" accent2="accent2" accent3="accent3" accent4="accent4" accent5="accent5" accent6="accent6" hlink="hlink" folHlink="folHlink"/>
  <p:sldLayoutIdLst>
    <p:sldLayoutId id="2147483748" r:id="rId1"/>
  </p:sldLayoutIdLst>
  <p:hf sldNum="0" hdr="0" ftr="0" dt="0"/>
  <p:txStyles>
    <p:titleStyle>
      <a:lvl1pPr algn="l" defTabSz="914400" rtl="0" eaLnBrk="1" latinLnBrk="0" hangingPunct="1">
        <a:lnSpc>
          <a:spcPct val="90000"/>
        </a:lnSpc>
        <a:spcBef>
          <a:spcPct val="0"/>
        </a:spcBef>
        <a:buNone/>
        <a:defRPr sz="4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able, holding&#10;&#10;Description automatically generated">
            <a:extLst>
              <a:ext uri="{FF2B5EF4-FFF2-40B4-BE49-F238E27FC236}">
                <a16:creationId xmlns:a16="http://schemas.microsoft.com/office/drawing/2014/main" id="{A4BD4D5B-B7D5-4DC2-B0B5-D92423419F53}"/>
              </a:ext>
            </a:extLst>
          </p:cNvPr>
          <p:cNvPicPr>
            <a:picLocks noChangeAspect="1"/>
          </p:cNvPicPr>
          <p:nvPr/>
        </p:nvPicPr>
        <p:blipFill rotWithShape="1">
          <a:blip r:embed="rId2">
            <a:alphaModFix amt="35000"/>
          </a:blip>
          <a:srcRect t="10949" b="4782"/>
          <a:stretch/>
        </p:blipFill>
        <p:spPr>
          <a:xfrm>
            <a:off x="-3155" y="0"/>
            <a:ext cx="12191980" cy="6857990"/>
          </a:xfrm>
          <a:prstGeom prst="rect">
            <a:avLst/>
          </a:prstGeom>
        </p:spPr>
      </p:pic>
      <p:sp>
        <p:nvSpPr>
          <p:cNvPr id="2" name="Title 1">
            <a:extLst>
              <a:ext uri="{FF2B5EF4-FFF2-40B4-BE49-F238E27FC236}">
                <a16:creationId xmlns:a16="http://schemas.microsoft.com/office/drawing/2014/main" id="{364168D5-0D4B-4A13-BD60-1EECFA2A2686}"/>
              </a:ext>
            </a:extLst>
          </p:cNvPr>
          <p:cNvSpPr>
            <a:spLocks noGrp="1"/>
          </p:cNvSpPr>
          <p:nvPr>
            <p:ph type="ctrTitle"/>
          </p:nvPr>
        </p:nvSpPr>
        <p:spPr>
          <a:xfrm>
            <a:off x="1097280" y="758952"/>
            <a:ext cx="10058400" cy="3566160"/>
          </a:xfrm>
        </p:spPr>
        <p:txBody>
          <a:bodyPr>
            <a:normAutofit/>
          </a:bodyPr>
          <a:lstStyle/>
          <a:p>
            <a:r>
              <a:rPr lang="en-GB">
                <a:solidFill>
                  <a:srgbClr val="FFFFFF"/>
                </a:solidFill>
              </a:rPr>
              <a:t>Our Presentation on Team Working </a:t>
            </a:r>
          </a:p>
        </p:txBody>
      </p:sp>
      <p:sp>
        <p:nvSpPr>
          <p:cNvPr id="3" name="Subtitle 2">
            <a:extLst>
              <a:ext uri="{FF2B5EF4-FFF2-40B4-BE49-F238E27FC236}">
                <a16:creationId xmlns:a16="http://schemas.microsoft.com/office/drawing/2014/main" id="{889AE5FB-6728-4771-B417-BC75FA56142C}"/>
              </a:ext>
            </a:extLst>
          </p:cNvPr>
          <p:cNvSpPr>
            <a:spLocks noGrp="1"/>
          </p:cNvSpPr>
          <p:nvPr>
            <p:ph type="subTitle" idx="1"/>
          </p:nvPr>
        </p:nvSpPr>
        <p:spPr>
          <a:xfrm>
            <a:off x="1100051" y="4645152"/>
            <a:ext cx="10058400" cy="1143000"/>
          </a:xfrm>
        </p:spPr>
        <p:txBody>
          <a:bodyPr>
            <a:normAutofit/>
          </a:bodyPr>
          <a:lstStyle/>
          <a:p>
            <a:r>
              <a:rPr lang="en-GB" dirty="0">
                <a:solidFill>
                  <a:srgbClr val="FFFFFF"/>
                </a:solidFill>
              </a:rPr>
              <a:t>Rachel, Eva &amp; Tamara </a:t>
            </a:r>
          </a:p>
        </p:txBody>
      </p:sp>
      <p:cxnSp>
        <p:nvCxnSpPr>
          <p:cNvPr id="23" name="Straight Connector 17">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19">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8806169"/>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20D1-8154-4DE7-BF55-52785CF1F400}"/>
              </a:ext>
            </a:extLst>
          </p:cNvPr>
          <p:cNvSpPr>
            <a:spLocks noGrp="1"/>
          </p:cNvSpPr>
          <p:nvPr>
            <p:ph type="ctrTitle"/>
          </p:nvPr>
        </p:nvSpPr>
        <p:spPr>
          <a:xfrm>
            <a:off x="2477911" y="318686"/>
            <a:ext cx="10058400" cy="1035981"/>
          </a:xfrm>
        </p:spPr>
        <p:txBody>
          <a:bodyPr>
            <a:normAutofit fontScale="90000"/>
          </a:bodyPr>
          <a:lstStyle/>
          <a:p>
            <a:r>
              <a:rPr lang="en-GB" dirty="0"/>
              <a:t>Tuckman’s Theory</a:t>
            </a:r>
          </a:p>
        </p:txBody>
      </p:sp>
      <p:sp>
        <p:nvSpPr>
          <p:cNvPr id="4" name="Rectangle 3">
            <a:extLst>
              <a:ext uri="{FF2B5EF4-FFF2-40B4-BE49-F238E27FC236}">
                <a16:creationId xmlns:a16="http://schemas.microsoft.com/office/drawing/2014/main" id="{AA8CC55D-8DAF-4190-9796-D57B9E5B0FB8}"/>
              </a:ext>
            </a:extLst>
          </p:cNvPr>
          <p:cNvSpPr/>
          <p:nvPr/>
        </p:nvSpPr>
        <p:spPr>
          <a:xfrm>
            <a:off x="1444978" y="1481584"/>
            <a:ext cx="9144000" cy="2677656"/>
          </a:xfrm>
          <a:prstGeom prst="rect">
            <a:avLst/>
          </a:prstGeom>
        </p:spPr>
        <p:txBody>
          <a:bodyPr wrap="square">
            <a:spAutoFit/>
          </a:bodyPr>
          <a:lstStyle/>
          <a:p>
            <a:pPr algn="ctr"/>
            <a:r>
              <a:rPr lang="en-GB" sz="2400" dirty="0"/>
              <a:t>Bruce Wayne Tuckman developed a theory in 1965,</a:t>
            </a:r>
          </a:p>
          <a:p>
            <a:pPr algn="ctr"/>
            <a:r>
              <a:rPr lang="en-GB" sz="2400" dirty="0"/>
              <a:t>known as "Tuckman's Stages" which explained how</a:t>
            </a:r>
          </a:p>
          <a:p>
            <a:pPr algn="ctr"/>
            <a:r>
              <a:rPr lang="en-GB" sz="2400" dirty="0"/>
              <a:t>individuals work in a group.</a:t>
            </a:r>
          </a:p>
          <a:p>
            <a:pPr algn="ctr"/>
            <a:r>
              <a:rPr lang="en-GB" sz="2400" dirty="0"/>
              <a:t>After 12 years, Tuckman revisited his original theory and</a:t>
            </a:r>
          </a:p>
          <a:p>
            <a:pPr algn="ctr"/>
            <a:r>
              <a:rPr lang="en-GB" sz="2400" dirty="0"/>
              <a:t>made an addition to it which further enhanced the</a:t>
            </a:r>
          </a:p>
          <a:p>
            <a:pPr algn="ctr"/>
            <a:r>
              <a:rPr lang="en-GB" sz="2400" dirty="0"/>
              <a:t>theory. Tuckman's theory is one of the many theories</a:t>
            </a:r>
          </a:p>
          <a:p>
            <a:pPr algn="ctr"/>
            <a:r>
              <a:rPr lang="en-GB" sz="2400" dirty="0"/>
              <a:t>that aim to help managers with team building process.</a:t>
            </a:r>
            <a:endParaRPr lang="en-GB" dirty="0"/>
          </a:p>
        </p:txBody>
      </p:sp>
    </p:spTree>
    <p:extLst>
      <p:ext uri="{BB962C8B-B14F-4D97-AF65-F5344CB8AC3E}">
        <p14:creationId xmlns:p14="http://schemas.microsoft.com/office/powerpoint/2010/main" val="163378902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617F6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679F993-488C-47B3-9A60-4F12BB996D7D}"/>
              </a:ext>
            </a:extLst>
          </p:cNvPr>
          <p:cNvSpPr/>
          <p:nvPr/>
        </p:nvSpPr>
        <p:spPr>
          <a:xfrm>
            <a:off x="492370" y="516836"/>
            <a:ext cx="3084844" cy="1961086"/>
          </a:xfrm>
          <a:prstGeom prst="rect">
            <a:avLst/>
          </a:prstGeom>
        </p:spPr>
        <p:txBody>
          <a:bodyPr vert="horz" lIns="91440" tIns="45720" rIns="91440" bIns="45720" rtlCol="0" anchor="b">
            <a:normAutofit/>
            <a:scene3d>
              <a:camera prst="orthographicFront"/>
              <a:lightRig rig="harsh" dir="t"/>
            </a:scene3d>
            <a:sp3d extrusionH="57150" prstMaterial="matte">
              <a:bevelT w="63500" h="12700" prst="angle"/>
              <a:contourClr>
                <a:schemeClr val="bg1">
                  <a:lumMod val="65000"/>
                </a:schemeClr>
              </a:contourClr>
            </a:sp3d>
          </a:bodyPr>
          <a:lstStyle/>
          <a:p>
            <a:pPr defTabSz="914400">
              <a:lnSpc>
                <a:spcPct val="90000"/>
              </a:lnSpc>
              <a:spcBef>
                <a:spcPct val="0"/>
              </a:spcBef>
              <a:spcAft>
                <a:spcPts val="600"/>
              </a:spcAft>
            </a:pPr>
            <a:r>
              <a:rPr lang="en-US" sz="3400" spc="-50">
                <a:solidFill>
                  <a:srgbClr val="FFFFFF"/>
                </a:solidFill>
                <a:latin typeface="+mj-lt"/>
                <a:ea typeface="+mj-ea"/>
                <a:cs typeface="+mj-cs"/>
              </a:rPr>
              <a:t>5 different stages to the Tuckman’s Theory. </a:t>
            </a:r>
            <a:endParaRPr lang="en-US" sz="3400" b="1" cap="none" spc="-50">
              <a:ln/>
              <a:solidFill>
                <a:srgbClr val="FFFFFF"/>
              </a:solidFill>
              <a:effectLst/>
              <a:latin typeface="+mj-lt"/>
              <a:ea typeface="+mj-ea"/>
              <a:cs typeface="+mj-cs"/>
            </a:endParaRPr>
          </a:p>
        </p:txBody>
      </p:sp>
      <p:cxnSp>
        <p:nvCxnSpPr>
          <p:cNvPr id="79" name="Straight Connector 78">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9EDECD1-0E7D-4AF9-9AA4-699BB8919EA4}"/>
              </a:ext>
            </a:extLst>
          </p:cNvPr>
          <p:cNvSpPr txBox="1"/>
          <p:nvPr/>
        </p:nvSpPr>
        <p:spPr>
          <a:xfrm>
            <a:off x="571752" y="2799654"/>
            <a:ext cx="3005462" cy="3189665"/>
          </a:xfrm>
          <a:prstGeom prst="rect">
            <a:avLst/>
          </a:prstGeom>
        </p:spPr>
        <p:txBody>
          <a:bodyPr vert="horz" lIns="0" tIns="45720" rIns="0" bIns="45720" rtlCol="0">
            <a:normAutofit/>
          </a:bodyPr>
          <a:lstStyle/>
          <a:p>
            <a:pPr defTabSz="914400">
              <a:spcAft>
                <a:spcPts val="600"/>
              </a:spcAft>
              <a:buFont typeface="Calibri" panose="020F0502020204030204" pitchFamily="34" charset="0"/>
            </a:pPr>
            <a:r>
              <a:rPr lang="en-US">
                <a:solidFill>
                  <a:srgbClr val="FFFFFF"/>
                </a:solidFill>
              </a:rPr>
              <a:t>F = Forming</a:t>
            </a:r>
          </a:p>
          <a:p>
            <a:pPr defTabSz="914400">
              <a:spcAft>
                <a:spcPts val="600"/>
              </a:spcAft>
              <a:buFont typeface="Calibri" panose="020F0502020204030204" pitchFamily="34" charset="0"/>
            </a:pPr>
            <a:r>
              <a:rPr lang="en-US">
                <a:solidFill>
                  <a:srgbClr val="FFFFFF"/>
                </a:solidFill>
              </a:rPr>
              <a:t>S = Storming</a:t>
            </a:r>
          </a:p>
          <a:p>
            <a:pPr defTabSz="914400">
              <a:spcAft>
                <a:spcPts val="600"/>
              </a:spcAft>
              <a:buFont typeface="Calibri" panose="020F0502020204030204" pitchFamily="34" charset="0"/>
            </a:pPr>
            <a:r>
              <a:rPr lang="en-US">
                <a:solidFill>
                  <a:srgbClr val="FFFFFF"/>
                </a:solidFill>
              </a:rPr>
              <a:t>N = Norming</a:t>
            </a:r>
          </a:p>
          <a:p>
            <a:pPr defTabSz="914400">
              <a:spcAft>
                <a:spcPts val="600"/>
              </a:spcAft>
              <a:buFont typeface="Calibri" panose="020F0502020204030204" pitchFamily="34" charset="0"/>
            </a:pPr>
            <a:r>
              <a:rPr lang="en-US">
                <a:solidFill>
                  <a:srgbClr val="FFFFFF"/>
                </a:solidFill>
              </a:rPr>
              <a:t>P = Performing</a:t>
            </a:r>
          </a:p>
          <a:p>
            <a:pPr defTabSz="914400">
              <a:spcAft>
                <a:spcPts val="600"/>
              </a:spcAft>
              <a:buFont typeface="Calibri" panose="020F0502020204030204" pitchFamily="34" charset="0"/>
            </a:pPr>
            <a:r>
              <a:rPr lang="en-US">
                <a:solidFill>
                  <a:srgbClr val="FFFFFF"/>
                </a:solidFill>
              </a:rPr>
              <a:t>A = Adjourning</a:t>
            </a:r>
          </a:p>
        </p:txBody>
      </p:sp>
      <p:pic>
        <p:nvPicPr>
          <p:cNvPr id="1026" name="Picture 2" descr="A close up of a logo&#10;&#10;Description automatically generated">
            <a:extLst>
              <a:ext uri="{FF2B5EF4-FFF2-40B4-BE49-F238E27FC236}">
                <a16:creationId xmlns:a16="http://schemas.microsoft.com/office/drawing/2014/main" id="{E66695BF-4BF8-4A1A-90B6-4FA31F26E4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42017" y="1627508"/>
            <a:ext cx="6798082" cy="3602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291378"/>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8B8BC31-4004-44A1-88F0-415BC289910B}"/>
              </a:ext>
            </a:extLst>
          </p:cNvPr>
          <p:cNvSpPr/>
          <p:nvPr/>
        </p:nvSpPr>
        <p:spPr>
          <a:xfrm>
            <a:off x="477078" y="516836"/>
            <a:ext cx="3100136" cy="196023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b="1" spc="-50">
                <a:solidFill>
                  <a:srgbClr val="3F4B56"/>
                </a:solidFill>
                <a:latin typeface="+mj-lt"/>
                <a:ea typeface="+mj-ea"/>
                <a:cs typeface="+mj-cs"/>
              </a:rPr>
              <a:t>Why Teamwork is Important?</a:t>
            </a:r>
            <a:endParaRPr lang="en-US" sz="4000" b="1" cap="none" spc="-50">
              <a:ln w="0"/>
              <a:solidFill>
                <a:srgbClr val="3F4B56"/>
              </a:solidFill>
              <a:effectLst>
                <a:outerShdw blurRad="38100" dist="19050" dir="2700000" algn="tl" rotWithShape="0">
                  <a:schemeClr val="dk1">
                    <a:alpha val="40000"/>
                  </a:schemeClr>
                </a:outerShdw>
              </a:effectLst>
              <a:latin typeface="+mj-lt"/>
              <a:ea typeface="+mj-ea"/>
              <a:cs typeface="+mj-cs"/>
            </a:endParaRPr>
          </a:p>
        </p:txBody>
      </p:sp>
      <p:cxnSp>
        <p:nvCxnSpPr>
          <p:cNvPr id="17" name="Straight Connector 16">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3B83D6E-CDC0-4ED2-B525-3A86CB1DD4A4}"/>
              </a:ext>
            </a:extLst>
          </p:cNvPr>
          <p:cNvSpPr txBox="1"/>
          <p:nvPr/>
        </p:nvSpPr>
        <p:spPr>
          <a:xfrm>
            <a:off x="492371" y="2790855"/>
            <a:ext cx="3084844" cy="3311766"/>
          </a:xfrm>
          <a:prstGeom prst="rect">
            <a:avLst/>
          </a:prstGeom>
        </p:spPr>
        <p:txBody>
          <a:bodyPr vert="horz" lIns="0" tIns="45720" rIns="0" bIns="45720" rtlCol="0">
            <a:normAutofit/>
          </a:bodyPr>
          <a:lstStyle/>
          <a:p>
            <a:pPr defTabSz="914400">
              <a:spcAft>
                <a:spcPts val="600"/>
              </a:spcAft>
              <a:buFont typeface="Calibri" panose="020F0502020204030204" pitchFamily="34" charset="0"/>
            </a:pPr>
            <a:r>
              <a:rPr lang="en-US" sz="1600">
                <a:solidFill>
                  <a:schemeClr val="tx1">
                    <a:lumMod val="75000"/>
                    <a:lumOff val="25000"/>
                  </a:schemeClr>
                </a:solidFill>
              </a:rPr>
              <a:t>There are teams of two and teams of 200, it doesn't</a:t>
            </a:r>
          </a:p>
          <a:p>
            <a:pPr defTabSz="914400">
              <a:spcAft>
                <a:spcPts val="600"/>
              </a:spcAft>
              <a:buFont typeface="Calibri" panose="020F0502020204030204" pitchFamily="34" charset="0"/>
            </a:pPr>
            <a:r>
              <a:rPr lang="en-US" sz="1600">
                <a:solidFill>
                  <a:schemeClr val="tx1">
                    <a:lumMod val="75000"/>
                    <a:lumOff val="25000"/>
                  </a:schemeClr>
                </a:solidFill>
              </a:rPr>
              <a:t>matter what the size is, the team dynamic is what</a:t>
            </a:r>
          </a:p>
          <a:p>
            <a:pPr defTabSz="914400">
              <a:spcAft>
                <a:spcPts val="600"/>
              </a:spcAft>
              <a:buFont typeface="Calibri" panose="020F0502020204030204" pitchFamily="34" charset="0"/>
            </a:pPr>
            <a:r>
              <a:rPr lang="en-US" sz="1600">
                <a:solidFill>
                  <a:schemeClr val="tx1">
                    <a:lumMod val="75000"/>
                    <a:lumOff val="25000"/>
                  </a:schemeClr>
                </a:solidFill>
              </a:rPr>
              <a:t>makes two or more stronger than one.</a:t>
            </a:r>
          </a:p>
        </p:txBody>
      </p:sp>
      <p:pic>
        <p:nvPicPr>
          <p:cNvPr id="6" name="Picture 5" descr="A close up of a toy&#10;&#10;Description automatically generated">
            <a:extLst>
              <a:ext uri="{FF2B5EF4-FFF2-40B4-BE49-F238E27FC236}">
                <a16:creationId xmlns:a16="http://schemas.microsoft.com/office/drawing/2014/main" id="{8B762E93-49A6-4C23-8ADC-82ADC8D9BECF}"/>
              </a:ext>
            </a:extLst>
          </p:cNvPr>
          <p:cNvPicPr>
            <a:picLocks noChangeAspect="1"/>
          </p:cNvPicPr>
          <p:nvPr/>
        </p:nvPicPr>
        <p:blipFill rotWithShape="1">
          <a:blip r:embed="rId2"/>
          <a:srcRect t="15451" r="-1" b="-1"/>
          <a:stretch/>
        </p:blipFill>
        <p:spPr>
          <a:xfrm>
            <a:off x="4080728" y="10"/>
            <a:ext cx="8111272" cy="6857990"/>
          </a:xfrm>
          <a:prstGeom prst="rect">
            <a:avLst/>
          </a:prstGeom>
        </p:spPr>
      </p:pic>
    </p:spTree>
    <p:extLst>
      <p:ext uri="{BB962C8B-B14F-4D97-AF65-F5344CB8AC3E}">
        <p14:creationId xmlns:p14="http://schemas.microsoft.com/office/powerpoint/2010/main" val="19418209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A275CE5-BA7E-4C61-99FA-DD995E1D11A1}"/>
              </a:ext>
            </a:extLst>
          </p:cNvPr>
          <p:cNvSpPr/>
          <p:nvPr/>
        </p:nvSpPr>
        <p:spPr>
          <a:xfrm>
            <a:off x="4375016" y="303157"/>
            <a:ext cx="3441968" cy="923330"/>
          </a:xfrm>
          <a:prstGeom prst="rect">
            <a:avLst/>
          </a:prstGeom>
          <a:noFill/>
        </p:spPr>
        <p:txBody>
          <a:bodyPr wrap="none" lIns="91440" tIns="45720" rIns="91440" bIns="45720">
            <a:spAutoFit/>
          </a:bodyPr>
          <a:lstStyle/>
          <a:p>
            <a:pPr algn="ctr"/>
            <a:r>
              <a:rPr lang="en-GB" sz="5400" b="1" dirty="0"/>
              <a:t>Examples</a:t>
            </a:r>
            <a:endParaRPr lang="en-US" sz="5400" b="1" cap="none" spc="0" dirty="0">
              <a:ln w="0"/>
              <a:solidFill>
                <a:schemeClr val="tx1"/>
              </a:solidFill>
              <a:effectLst>
                <a:outerShdw blurRad="38100" dist="19050" dir="2700000" algn="tl" rotWithShape="0">
                  <a:schemeClr val="dk1">
                    <a:alpha val="40000"/>
                  </a:schemeClr>
                </a:outerShdw>
              </a:effectLst>
            </a:endParaRPr>
          </a:p>
        </p:txBody>
      </p:sp>
      <p:sp>
        <p:nvSpPr>
          <p:cNvPr id="7" name="Rectangle 6">
            <a:extLst>
              <a:ext uri="{FF2B5EF4-FFF2-40B4-BE49-F238E27FC236}">
                <a16:creationId xmlns:a16="http://schemas.microsoft.com/office/drawing/2014/main" id="{9439B376-A96D-4AEB-BCD5-732802C6C43D}"/>
              </a:ext>
            </a:extLst>
          </p:cNvPr>
          <p:cNvSpPr/>
          <p:nvPr/>
        </p:nvSpPr>
        <p:spPr>
          <a:xfrm>
            <a:off x="3183466" y="1507193"/>
            <a:ext cx="7303911" cy="3416320"/>
          </a:xfrm>
          <a:prstGeom prst="rect">
            <a:avLst/>
          </a:prstGeom>
        </p:spPr>
        <p:txBody>
          <a:bodyPr wrap="square">
            <a:spAutoFit/>
          </a:bodyPr>
          <a:lstStyle/>
          <a:p>
            <a:pPr marL="285750" indent="-285750">
              <a:buFont typeface="Arial" panose="020B0604020202020204" pitchFamily="34" charset="0"/>
              <a:buChar char="•"/>
            </a:pPr>
            <a:r>
              <a:rPr lang="en-GB" sz="2400" dirty="0"/>
              <a:t>A typical work place example using the Tuckman’s theory would be in the Health service.</a:t>
            </a:r>
          </a:p>
          <a:p>
            <a:endParaRPr lang="en-GB" sz="2400" dirty="0"/>
          </a:p>
          <a:p>
            <a:r>
              <a:rPr lang="en-GB" sz="2400" dirty="0"/>
              <a:t>• Effective teams need a shared purpose. Building teams</a:t>
            </a:r>
          </a:p>
          <a:p>
            <a:r>
              <a:rPr lang="en-GB" sz="2400" dirty="0"/>
              <a:t>requires a teaming strategy to ensure all members are clear</a:t>
            </a:r>
          </a:p>
          <a:p>
            <a:r>
              <a:rPr lang="en-GB" sz="2400" dirty="0"/>
              <a:t>about their role and the team’s purpose.</a:t>
            </a:r>
          </a:p>
        </p:txBody>
      </p:sp>
    </p:spTree>
    <p:extLst>
      <p:ext uri="{BB962C8B-B14F-4D97-AF65-F5344CB8AC3E}">
        <p14:creationId xmlns:p14="http://schemas.microsoft.com/office/powerpoint/2010/main" val="41196536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5CD6926-624A-4BD9-895F-04D4188C194F}"/>
              </a:ext>
            </a:extLst>
          </p:cNvPr>
          <p:cNvSpPr/>
          <p:nvPr/>
        </p:nvSpPr>
        <p:spPr>
          <a:xfrm>
            <a:off x="1399821" y="1023120"/>
            <a:ext cx="6096000" cy="4678204"/>
          </a:xfrm>
          <a:prstGeom prst="rect">
            <a:avLst/>
          </a:prstGeom>
        </p:spPr>
        <p:txBody>
          <a:bodyPr>
            <a:spAutoFit/>
          </a:bodyPr>
          <a:lstStyle/>
          <a:p>
            <a:pPr marL="285750" indent="-285750">
              <a:buFont typeface="Arial" panose="020B0604020202020204" pitchFamily="34" charset="0"/>
              <a:buChar char="•"/>
            </a:pPr>
            <a:r>
              <a:rPr lang="en-GB" sz="2000" dirty="0"/>
              <a:t>Individual purpose is about</a:t>
            </a:r>
          </a:p>
          <a:p>
            <a:r>
              <a:rPr lang="en-GB" sz="2000" dirty="0"/>
              <a:t>why we do what we do;</a:t>
            </a:r>
          </a:p>
          <a:p>
            <a:r>
              <a:rPr lang="en-GB" sz="2000" dirty="0"/>
              <a:t>why we are drawn to be a</a:t>
            </a:r>
          </a:p>
          <a:p>
            <a:r>
              <a:rPr lang="en-GB" sz="2000" dirty="0"/>
              <a:t>nurse, a healthcare</a:t>
            </a:r>
          </a:p>
          <a:p>
            <a:r>
              <a:rPr lang="en-GB" sz="2000" dirty="0"/>
              <a:t>assistant or other</a:t>
            </a:r>
          </a:p>
          <a:p>
            <a:r>
              <a:rPr lang="en-GB" sz="2000" dirty="0"/>
              <a:t>healthcare worker. It is</a:t>
            </a:r>
          </a:p>
          <a:p>
            <a:r>
              <a:rPr lang="en-GB" sz="2000" dirty="0"/>
              <a:t>about our energy, what</a:t>
            </a:r>
          </a:p>
          <a:p>
            <a:r>
              <a:rPr lang="en-GB" sz="2000" dirty="0"/>
              <a:t>matters to us, and what</a:t>
            </a:r>
          </a:p>
          <a:p>
            <a:r>
              <a:rPr lang="en-GB" sz="2000" dirty="0"/>
              <a:t>makes us who we are.</a:t>
            </a:r>
          </a:p>
          <a:p>
            <a:r>
              <a:rPr lang="en-GB" sz="2000" dirty="0"/>
              <a:t>Reflecting on these</a:t>
            </a:r>
          </a:p>
          <a:p>
            <a:r>
              <a:rPr lang="en-GB" sz="2000" dirty="0"/>
              <a:t>questions is important in</a:t>
            </a:r>
          </a:p>
          <a:p>
            <a:r>
              <a:rPr lang="en-GB" sz="2000" dirty="0"/>
              <a:t>teams. Our sense of</a:t>
            </a:r>
          </a:p>
          <a:p>
            <a:r>
              <a:rPr lang="en-GB" sz="2000" dirty="0"/>
              <a:t>purpose is one of five things</a:t>
            </a:r>
          </a:p>
          <a:p>
            <a:r>
              <a:rPr lang="en-GB" sz="2000" dirty="0"/>
              <a:t>humans need to flourish</a:t>
            </a:r>
          </a:p>
          <a:p>
            <a:r>
              <a:rPr lang="en-GB" sz="2000" dirty="0"/>
              <a:t>(Seligman, 2011)</a:t>
            </a:r>
            <a:endParaRPr lang="en-GB" dirty="0"/>
          </a:p>
        </p:txBody>
      </p:sp>
      <p:sp>
        <p:nvSpPr>
          <p:cNvPr id="5" name="Rectangle 4">
            <a:extLst>
              <a:ext uri="{FF2B5EF4-FFF2-40B4-BE49-F238E27FC236}">
                <a16:creationId xmlns:a16="http://schemas.microsoft.com/office/drawing/2014/main" id="{1D0D42CC-8121-4F6E-BA10-FB2F04F163DE}"/>
              </a:ext>
            </a:extLst>
          </p:cNvPr>
          <p:cNvSpPr/>
          <p:nvPr/>
        </p:nvSpPr>
        <p:spPr>
          <a:xfrm>
            <a:off x="7292622" y="1023120"/>
            <a:ext cx="6096000" cy="2246769"/>
          </a:xfrm>
          <a:prstGeom prst="rect">
            <a:avLst/>
          </a:prstGeom>
        </p:spPr>
        <p:txBody>
          <a:bodyPr>
            <a:spAutoFit/>
          </a:bodyPr>
          <a:lstStyle/>
          <a:p>
            <a:r>
              <a:rPr lang="en-GB" sz="2000" dirty="0"/>
              <a:t>• Positive emotional</a:t>
            </a:r>
          </a:p>
          <a:p>
            <a:r>
              <a:rPr lang="en-GB" sz="2000" dirty="0"/>
              <a:t>experiences;</a:t>
            </a:r>
          </a:p>
          <a:p>
            <a:r>
              <a:rPr lang="en-GB" sz="2000" dirty="0"/>
              <a:t>• Engagement in something</a:t>
            </a:r>
          </a:p>
          <a:p>
            <a:r>
              <a:rPr lang="en-GB" sz="2000" dirty="0"/>
              <a:t>that matters to us;</a:t>
            </a:r>
          </a:p>
          <a:p>
            <a:r>
              <a:rPr lang="en-GB" sz="2000" dirty="0"/>
              <a:t>• Positive relationships;</a:t>
            </a:r>
          </a:p>
          <a:p>
            <a:r>
              <a:rPr lang="en-GB" sz="2000" dirty="0"/>
              <a:t>• Meaning and purpose;</a:t>
            </a:r>
          </a:p>
          <a:p>
            <a:r>
              <a:rPr lang="en-GB" sz="2000" dirty="0"/>
              <a:t>• Achievement</a:t>
            </a:r>
          </a:p>
        </p:txBody>
      </p:sp>
      <p:sp>
        <p:nvSpPr>
          <p:cNvPr id="6" name="Rectangle 5">
            <a:extLst>
              <a:ext uri="{FF2B5EF4-FFF2-40B4-BE49-F238E27FC236}">
                <a16:creationId xmlns:a16="http://schemas.microsoft.com/office/drawing/2014/main" id="{97ED391B-884E-4F4A-B82A-BC53AB08C080}"/>
              </a:ext>
            </a:extLst>
          </p:cNvPr>
          <p:cNvSpPr/>
          <p:nvPr/>
        </p:nvSpPr>
        <p:spPr>
          <a:xfrm>
            <a:off x="7292622" y="4670272"/>
            <a:ext cx="6096000" cy="1323439"/>
          </a:xfrm>
          <a:prstGeom prst="rect">
            <a:avLst/>
          </a:prstGeom>
        </p:spPr>
        <p:txBody>
          <a:bodyPr>
            <a:spAutoFit/>
          </a:bodyPr>
          <a:lstStyle/>
          <a:p>
            <a:r>
              <a:rPr lang="en-GB" sz="2000" u="sng" dirty="0"/>
              <a:t>In great organisations and</a:t>
            </a:r>
          </a:p>
          <a:p>
            <a:r>
              <a:rPr lang="en-GB" sz="2000" u="sng" dirty="0"/>
              <a:t>teams there is an alignment</a:t>
            </a:r>
          </a:p>
          <a:p>
            <a:r>
              <a:rPr lang="en-GB" sz="2000" u="sng" dirty="0"/>
              <a:t>between individual and team</a:t>
            </a:r>
          </a:p>
          <a:p>
            <a:r>
              <a:rPr lang="en-GB" sz="2000" u="sng" dirty="0"/>
              <a:t>Purpose .</a:t>
            </a:r>
          </a:p>
        </p:txBody>
      </p:sp>
    </p:spTree>
    <p:extLst>
      <p:ext uri="{BB962C8B-B14F-4D97-AF65-F5344CB8AC3E}">
        <p14:creationId xmlns:p14="http://schemas.microsoft.com/office/powerpoint/2010/main" val="41950868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13">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A close up of a sign&#10;&#10;Description automatically generated">
            <a:extLst>
              <a:ext uri="{FF2B5EF4-FFF2-40B4-BE49-F238E27FC236}">
                <a16:creationId xmlns:a16="http://schemas.microsoft.com/office/drawing/2014/main" id="{E8A832BC-ED90-40A6-BACC-ED3FFFDFD99A}"/>
              </a:ext>
            </a:extLst>
          </p:cNvPr>
          <p:cNvPicPr>
            <a:picLocks noChangeAspect="1"/>
          </p:cNvPicPr>
          <p:nvPr/>
        </p:nvPicPr>
        <p:blipFill rotWithShape="1">
          <a:blip r:embed="rId2"/>
          <a:srcRect l="25193" r="23720" b="1"/>
          <a:stretch/>
        </p:blipFill>
        <p:spPr>
          <a:xfrm>
            <a:off x="2843" y="10"/>
            <a:ext cx="12186315" cy="6857990"/>
          </a:xfrm>
          <a:prstGeom prst="rect">
            <a:avLst/>
          </a:prstGeom>
        </p:spPr>
      </p:pic>
      <p:sp>
        <p:nvSpPr>
          <p:cNvPr id="24" name="Rectangle 15">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85832-482F-417E-8C90-646EF220ABA2}"/>
              </a:ext>
            </a:extLst>
          </p:cNvPr>
          <p:cNvSpPr>
            <a:spLocks noGrp="1"/>
          </p:cNvSpPr>
          <p:nvPr>
            <p:ph type="ctrTitle"/>
          </p:nvPr>
        </p:nvSpPr>
        <p:spPr>
          <a:xfrm>
            <a:off x="948648" y="1419273"/>
            <a:ext cx="3153580" cy="1358188"/>
          </a:xfrm>
        </p:spPr>
        <p:txBody>
          <a:bodyPr vert="horz" lIns="91440" tIns="45720" rIns="91440" bIns="45720" rtlCol="0" anchor="b">
            <a:normAutofit/>
          </a:bodyPr>
          <a:lstStyle/>
          <a:p>
            <a:r>
              <a:rPr lang="en-US" sz="2800">
                <a:solidFill>
                  <a:srgbClr val="FFFFFF"/>
                </a:solidFill>
              </a:rPr>
              <a:t>Knowledge of theories of Belbin.</a:t>
            </a:r>
            <a:br>
              <a:rPr lang="en-US" sz="2800">
                <a:solidFill>
                  <a:srgbClr val="FFFFFF"/>
                </a:solidFill>
              </a:rPr>
            </a:br>
            <a:endParaRPr lang="en-US" sz="2800">
              <a:solidFill>
                <a:srgbClr val="FFFFFF"/>
              </a:solidFill>
            </a:endParaRPr>
          </a:p>
        </p:txBody>
      </p:sp>
      <p:cxnSp>
        <p:nvCxnSpPr>
          <p:cNvPr id="25" name="Straight Connector 17">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66B3220-4A04-484E-9847-08ECD2371F99}"/>
              </a:ext>
            </a:extLst>
          </p:cNvPr>
          <p:cNvSpPr txBox="1"/>
          <p:nvPr/>
        </p:nvSpPr>
        <p:spPr>
          <a:xfrm>
            <a:off x="948648" y="2978254"/>
            <a:ext cx="3153580" cy="2444238"/>
          </a:xfrm>
          <a:prstGeom prst="rect">
            <a:avLst/>
          </a:prstGeom>
        </p:spPr>
        <p:txBody>
          <a:bodyPr vert="horz" lIns="0" tIns="45720" rIns="0" bIns="45720" rtlCol="0">
            <a:normAutofit/>
          </a:bodyPr>
          <a:lstStyle/>
          <a:p>
            <a:pPr defTabSz="914400">
              <a:spcAft>
                <a:spcPts val="600"/>
              </a:spcAft>
              <a:buFont typeface="Calibri" panose="020F0502020204030204" pitchFamily="34" charset="0"/>
            </a:pPr>
            <a:r>
              <a:rPr lang="en-US" sz="1600">
                <a:solidFill>
                  <a:srgbClr val="FFFFFF"/>
                </a:solidFill>
              </a:rPr>
              <a:t>Belbin believes that each of ass has different behaviour in relation to others o makes easy to the process of the team. Dr Meredith Belbin explains a team role as “A tendency to behave contribute and relate to others in a unique way. </a:t>
            </a:r>
          </a:p>
          <a:p>
            <a:pPr defTabSz="914400">
              <a:spcAft>
                <a:spcPts val="600"/>
              </a:spcAft>
              <a:buFont typeface="Calibri" panose="020F0502020204030204" pitchFamily="34" charset="0"/>
            </a:pPr>
            <a:endParaRPr lang="en-US" sz="1600">
              <a:solidFill>
                <a:srgbClr val="FFFFFF"/>
              </a:solidFill>
            </a:endParaRPr>
          </a:p>
        </p:txBody>
      </p:sp>
      <p:sp>
        <p:nvSpPr>
          <p:cNvPr id="20" name="Rectangle 19">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04118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A23564E-E6AB-4F16-8FCC-767794083E6C}"/>
              </a:ext>
            </a:extLst>
          </p:cNvPr>
          <p:cNvSpPr/>
          <p:nvPr/>
        </p:nvSpPr>
        <p:spPr>
          <a:xfrm>
            <a:off x="1704622" y="1518482"/>
            <a:ext cx="8173156" cy="2677656"/>
          </a:xfrm>
          <a:prstGeom prst="rect">
            <a:avLst/>
          </a:prstGeom>
        </p:spPr>
        <p:txBody>
          <a:bodyPr wrap="square">
            <a:spAutoFit/>
          </a:bodyPr>
          <a:lstStyle/>
          <a:p>
            <a:r>
              <a:rPr lang="en-GB" sz="2400" dirty="0"/>
              <a:t>Belbin was able to predict which teams would succeed in which specific projects by studying  their strengths, any particular group of individuals would bring to a specific team engaged in a specific task. This analysis reinforces a hypothesis that team success relies on interdependence and mixing of its members.</a:t>
            </a:r>
            <a:br>
              <a:rPr lang="en-GB" sz="2400" dirty="0"/>
            </a:br>
            <a:endParaRPr lang="en-GB" sz="2400" dirty="0"/>
          </a:p>
        </p:txBody>
      </p:sp>
      <p:pic>
        <p:nvPicPr>
          <p:cNvPr id="5" name="Picture 4">
            <a:extLst>
              <a:ext uri="{FF2B5EF4-FFF2-40B4-BE49-F238E27FC236}">
                <a16:creationId xmlns:a16="http://schemas.microsoft.com/office/drawing/2014/main" id="{4BA67AE3-16BF-4ADB-A0EF-26CA31908B3E}"/>
              </a:ext>
            </a:extLst>
          </p:cNvPr>
          <p:cNvPicPr>
            <a:picLocks noChangeAspect="1"/>
          </p:cNvPicPr>
          <p:nvPr/>
        </p:nvPicPr>
        <p:blipFill>
          <a:blip r:embed="rId2"/>
          <a:stretch>
            <a:fillRect/>
          </a:stretch>
        </p:blipFill>
        <p:spPr>
          <a:xfrm>
            <a:off x="5884574" y="4662311"/>
            <a:ext cx="5347870" cy="1634652"/>
          </a:xfrm>
          <a:prstGeom prst="rect">
            <a:avLst/>
          </a:prstGeom>
        </p:spPr>
      </p:pic>
    </p:spTree>
    <p:extLst>
      <p:ext uri="{BB962C8B-B14F-4D97-AF65-F5344CB8AC3E}">
        <p14:creationId xmlns:p14="http://schemas.microsoft.com/office/powerpoint/2010/main" val="7373621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9026613-8221-454E-882A-F60632C5DB01}"/>
              </a:ext>
            </a:extLst>
          </p:cNvPr>
          <p:cNvPicPr>
            <a:picLocks noChangeAspect="1"/>
          </p:cNvPicPr>
          <p:nvPr/>
        </p:nvPicPr>
        <p:blipFill>
          <a:blip r:embed="rId2"/>
          <a:stretch>
            <a:fillRect/>
          </a:stretch>
        </p:blipFill>
        <p:spPr>
          <a:xfrm>
            <a:off x="1084033" y="913275"/>
            <a:ext cx="10337292" cy="1524750"/>
          </a:xfrm>
          <a:prstGeom prst="rect">
            <a:avLst/>
          </a:prstGeom>
        </p:spPr>
      </p:pic>
      <p:sp>
        <p:nvSpPr>
          <p:cNvPr id="5" name="Rectangle 4">
            <a:extLst>
              <a:ext uri="{FF2B5EF4-FFF2-40B4-BE49-F238E27FC236}">
                <a16:creationId xmlns:a16="http://schemas.microsoft.com/office/drawing/2014/main" id="{60662763-CF03-4A9C-AA2C-1666EDFE275D}"/>
              </a:ext>
            </a:extLst>
          </p:cNvPr>
          <p:cNvSpPr/>
          <p:nvPr/>
        </p:nvSpPr>
        <p:spPr>
          <a:xfrm>
            <a:off x="836090" y="2259292"/>
            <a:ext cx="6096000" cy="1200329"/>
          </a:xfrm>
          <a:prstGeom prst="rect">
            <a:avLst/>
          </a:prstGeom>
        </p:spPr>
        <p:txBody>
          <a:bodyPr>
            <a:spAutoFit/>
          </a:bodyPr>
          <a:lstStyle/>
          <a:p>
            <a:r>
              <a:rPr lang="en-GB" u="sng" dirty="0">
                <a:solidFill>
                  <a:srgbClr val="FF0000"/>
                </a:solidFill>
              </a:rPr>
              <a:t>Action-Oriented Roles</a:t>
            </a:r>
          </a:p>
          <a:p>
            <a:r>
              <a:rPr lang="en-GB" dirty="0"/>
              <a:t>Shaper - extrovert that questions assumptions</a:t>
            </a:r>
          </a:p>
          <a:p>
            <a:r>
              <a:rPr lang="en-GB" dirty="0"/>
              <a:t>Implementer</a:t>
            </a:r>
          </a:p>
          <a:p>
            <a:r>
              <a:rPr lang="en-GB" dirty="0"/>
              <a:t>Completer Finisher </a:t>
            </a:r>
          </a:p>
        </p:txBody>
      </p:sp>
      <p:sp>
        <p:nvSpPr>
          <p:cNvPr id="6" name="Rectangle 5">
            <a:extLst>
              <a:ext uri="{FF2B5EF4-FFF2-40B4-BE49-F238E27FC236}">
                <a16:creationId xmlns:a16="http://schemas.microsoft.com/office/drawing/2014/main" id="{973A45D4-5A72-4D76-89B7-8690F56D8DEA}"/>
              </a:ext>
            </a:extLst>
          </p:cNvPr>
          <p:cNvSpPr/>
          <p:nvPr/>
        </p:nvSpPr>
        <p:spPr>
          <a:xfrm>
            <a:off x="836090" y="4176109"/>
            <a:ext cx="6096000" cy="1200329"/>
          </a:xfrm>
          <a:prstGeom prst="rect">
            <a:avLst/>
          </a:prstGeom>
        </p:spPr>
        <p:txBody>
          <a:bodyPr>
            <a:spAutoFit/>
          </a:bodyPr>
          <a:lstStyle/>
          <a:p>
            <a:r>
              <a:rPr lang="en-GB" u="sng" dirty="0">
                <a:solidFill>
                  <a:srgbClr val="FF0000"/>
                </a:solidFill>
              </a:rPr>
              <a:t>People Oriented Roles-</a:t>
            </a:r>
          </a:p>
          <a:p>
            <a:r>
              <a:rPr lang="en-GB" dirty="0"/>
              <a:t>Coordinator </a:t>
            </a:r>
          </a:p>
          <a:p>
            <a:r>
              <a:rPr lang="en-GB" dirty="0"/>
              <a:t>Team worker - </a:t>
            </a:r>
          </a:p>
          <a:p>
            <a:r>
              <a:rPr lang="en-GB" dirty="0"/>
              <a:t>Resource Investigator</a:t>
            </a:r>
          </a:p>
        </p:txBody>
      </p:sp>
      <p:sp>
        <p:nvSpPr>
          <p:cNvPr id="7" name="Rectangle 6">
            <a:extLst>
              <a:ext uri="{FF2B5EF4-FFF2-40B4-BE49-F238E27FC236}">
                <a16:creationId xmlns:a16="http://schemas.microsoft.com/office/drawing/2014/main" id="{940144CC-E7F1-4891-9B90-BB2E69D52355}"/>
              </a:ext>
            </a:extLst>
          </p:cNvPr>
          <p:cNvSpPr/>
          <p:nvPr/>
        </p:nvSpPr>
        <p:spPr>
          <a:xfrm>
            <a:off x="7180033" y="2255873"/>
            <a:ext cx="6096000" cy="1200329"/>
          </a:xfrm>
          <a:prstGeom prst="rect">
            <a:avLst/>
          </a:prstGeom>
        </p:spPr>
        <p:txBody>
          <a:bodyPr>
            <a:spAutoFit/>
          </a:bodyPr>
          <a:lstStyle/>
          <a:p>
            <a:r>
              <a:rPr lang="en-GB" u="sng" dirty="0">
                <a:solidFill>
                  <a:srgbClr val="FF0000"/>
                </a:solidFill>
              </a:rPr>
              <a:t>Thought-Oriented Roles</a:t>
            </a:r>
          </a:p>
          <a:p>
            <a:r>
              <a:rPr lang="en-GB" dirty="0"/>
              <a:t>Plant</a:t>
            </a:r>
          </a:p>
          <a:p>
            <a:r>
              <a:rPr lang="en-GB" dirty="0"/>
              <a:t>Monitor evaluator </a:t>
            </a:r>
          </a:p>
          <a:p>
            <a:r>
              <a:rPr lang="en-GB" dirty="0"/>
              <a:t>Specialist </a:t>
            </a:r>
          </a:p>
        </p:txBody>
      </p:sp>
      <p:sp>
        <p:nvSpPr>
          <p:cNvPr id="8" name="Rectangle 7">
            <a:extLst>
              <a:ext uri="{FF2B5EF4-FFF2-40B4-BE49-F238E27FC236}">
                <a16:creationId xmlns:a16="http://schemas.microsoft.com/office/drawing/2014/main" id="{D3B41EDB-941B-4DF8-B34F-8A1938C7FADA}"/>
              </a:ext>
            </a:extLst>
          </p:cNvPr>
          <p:cNvSpPr/>
          <p:nvPr/>
        </p:nvSpPr>
        <p:spPr>
          <a:xfrm>
            <a:off x="5325325" y="4157576"/>
            <a:ext cx="6096000" cy="2031325"/>
          </a:xfrm>
          <a:prstGeom prst="rect">
            <a:avLst/>
          </a:prstGeom>
        </p:spPr>
        <p:txBody>
          <a:bodyPr>
            <a:spAutoFit/>
          </a:bodyPr>
          <a:lstStyle/>
          <a:p>
            <a:pPr marL="285750" indent="-285750">
              <a:buFont typeface="Wingdings" panose="05000000000000000000" pitchFamily="2" charset="2"/>
              <a:buChar char="q"/>
            </a:pPr>
            <a:r>
              <a:rPr lang="en-GB" dirty="0"/>
              <a:t>Belbin team role modelling is a way to measure preferred behaviour when working within a team. There are no right or wrong answers, and no team role is 'better' than others. The basic idea is to understand your behavioural strengths and allowable weaknesses and use them to the best effect.</a:t>
            </a:r>
          </a:p>
        </p:txBody>
      </p:sp>
    </p:spTree>
    <p:extLst>
      <p:ext uri="{BB962C8B-B14F-4D97-AF65-F5344CB8AC3E}">
        <p14:creationId xmlns:p14="http://schemas.microsoft.com/office/powerpoint/2010/main" val="16134971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12709"/>
            <a:ext cx="12192000" cy="264529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B70C653D-1D4B-49CB-8748-4ACCB6DB8F06}"/>
              </a:ext>
            </a:extLst>
          </p:cNvPr>
          <p:cNvSpPr/>
          <p:nvPr/>
        </p:nvSpPr>
        <p:spPr>
          <a:xfrm>
            <a:off x="633999" y="4550230"/>
            <a:ext cx="10909073" cy="95790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300" b="1" spc="-50">
                <a:ln w="9525">
                  <a:solidFill>
                    <a:schemeClr val="bg1"/>
                  </a:solidFill>
                  <a:prstDash val="solid"/>
                </a:ln>
                <a:solidFill>
                  <a:schemeClr val="bg1"/>
                </a:solidFill>
                <a:effectLst>
                  <a:outerShdw blurRad="12700" dist="38100" dir="2700000" algn="tl" rotWithShape="0">
                    <a:schemeClr val="accent5">
                      <a:lumMod val="60000"/>
                      <a:lumOff val="40000"/>
                    </a:schemeClr>
                  </a:outerShdw>
                </a:effectLst>
                <a:latin typeface="+mj-lt"/>
                <a:ea typeface="+mj-ea"/>
                <a:cs typeface="+mj-cs"/>
              </a:rPr>
              <a:t>Differences between Tuckman’s Theory/ Belbin’s Theory  </a:t>
            </a:r>
            <a:endParaRPr lang="en-US" sz="3300" b="1" cap="none" spc="-50">
              <a:ln w="9525">
                <a:solidFill>
                  <a:schemeClr val="bg1"/>
                </a:solidFill>
                <a:prstDash val="solid"/>
              </a:ln>
              <a:solidFill>
                <a:schemeClr val="bg1"/>
              </a:solidFill>
              <a:effectLst>
                <a:outerShdw blurRad="12700" dist="38100" dir="2700000" algn="tl" rotWithShape="0">
                  <a:schemeClr val="accent5">
                    <a:lumMod val="60000"/>
                    <a:lumOff val="40000"/>
                  </a:schemeClr>
                </a:outerShdw>
              </a:effectLst>
              <a:latin typeface="+mj-lt"/>
              <a:ea typeface="+mj-ea"/>
              <a:cs typeface="+mj-cs"/>
            </a:endParaRPr>
          </a:p>
        </p:txBody>
      </p:sp>
      <p:pic>
        <p:nvPicPr>
          <p:cNvPr id="8" name="Picture 7" descr="A person holding a sign posing for the camera&#10;&#10;Description automatically generated">
            <a:extLst>
              <a:ext uri="{FF2B5EF4-FFF2-40B4-BE49-F238E27FC236}">
                <a16:creationId xmlns:a16="http://schemas.microsoft.com/office/drawing/2014/main" id="{6741BA93-D66A-4745-B397-42D736BD29D2}"/>
              </a:ext>
            </a:extLst>
          </p:cNvPr>
          <p:cNvPicPr>
            <a:picLocks noChangeAspect="1"/>
          </p:cNvPicPr>
          <p:nvPr/>
        </p:nvPicPr>
        <p:blipFill>
          <a:blip r:embed="rId2"/>
          <a:stretch>
            <a:fillRect/>
          </a:stretch>
        </p:blipFill>
        <p:spPr>
          <a:xfrm>
            <a:off x="1202404" y="640080"/>
            <a:ext cx="2178892" cy="3047402"/>
          </a:xfrm>
          <a:prstGeom prst="rect">
            <a:avLst/>
          </a:prstGeom>
        </p:spPr>
      </p:pic>
      <p:cxnSp>
        <p:nvCxnSpPr>
          <p:cNvPr id="97" name="Straight Connector 96">
            <a:extLst>
              <a:ext uri="{FF2B5EF4-FFF2-40B4-BE49-F238E27FC236}">
                <a16:creationId xmlns:a16="http://schemas.microsoft.com/office/drawing/2014/main" id="{4FA8A11A-E0A0-4672-A17E-32CC5B422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90558" y="1477981"/>
            <a:ext cx="0" cy="13716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close up of a logo&#10;&#10;Description automatically generated">
            <a:extLst>
              <a:ext uri="{FF2B5EF4-FFF2-40B4-BE49-F238E27FC236}">
                <a16:creationId xmlns:a16="http://schemas.microsoft.com/office/drawing/2014/main" id="{D24C5CCB-3B38-428C-AA93-E2A484C04303}"/>
              </a:ext>
            </a:extLst>
          </p:cNvPr>
          <p:cNvPicPr>
            <a:picLocks noChangeAspect="1"/>
          </p:cNvPicPr>
          <p:nvPr/>
        </p:nvPicPr>
        <p:blipFill>
          <a:blip r:embed="rId3"/>
          <a:stretch>
            <a:fillRect/>
          </a:stretch>
        </p:blipFill>
        <p:spPr>
          <a:xfrm>
            <a:off x="4565565" y="640080"/>
            <a:ext cx="3047402" cy="3047402"/>
          </a:xfrm>
          <a:prstGeom prst="rect">
            <a:avLst/>
          </a:prstGeom>
        </p:spPr>
      </p:pic>
      <p:cxnSp>
        <p:nvCxnSpPr>
          <p:cNvPr id="99" name="Straight Connector 98">
            <a:extLst>
              <a:ext uri="{FF2B5EF4-FFF2-40B4-BE49-F238E27FC236}">
                <a16:creationId xmlns:a16="http://schemas.microsoft.com/office/drawing/2014/main" id="{292D7FC5-B427-4FF7-8FC7-9DA3C276D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87975" y="1477981"/>
            <a:ext cx="0" cy="13716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erson wearing a suit and tie&#10;&#10;Description automatically generated">
            <a:extLst>
              <a:ext uri="{FF2B5EF4-FFF2-40B4-BE49-F238E27FC236}">
                <a16:creationId xmlns:a16="http://schemas.microsoft.com/office/drawing/2014/main" id="{232586E5-FEB9-4E28-B6D3-7F44C368CC08}"/>
              </a:ext>
            </a:extLst>
          </p:cNvPr>
          <p:cNvPicPr>
            <a:picLocks noChangeAspect="1"/>
          </p:cNvPicPr>
          <p:nvPr/>
        </p:nvPicPr>
        <p:blipFill>
          <a:blip r:embed="rId4"/>
          <a:stretch>
            <a:fillRect/>
          </a:stretch>
        </p:blipFill>
        <p:spPr>
          <a:xfrm>
            <a:off x="8743905" y="640080"/>
            <a:ext cx="2285551" cy="3047402"/>
          </a:xfrm>
          <a:prstGeom prst="rect">
            <a:avLst/>
          </a:prstGeom>
        </p:spPr>
      </p:pic>
      <p:cxnSp>
        <p:nvCxnSpPr>
          <p:cNvPr id="101" name="Straight Connector 100">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3" name="Rectangle 102">
            <a:extLst>
              <a:ext uri="{FF2B5EF4-FFF2-40B4-BE49-F238E27FC236}">
                <a16:creationId xmlns:a16="http://schemas.microsoft.com/office/drawing/2014/main" id="{C22DE4C3-F301-467F-AA92-57A8FB1523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4298026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CB2660-BFBF-4FC4-A2C0-F6D9341B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6" y="160867"/>
            <a:ext cx="5854699" cy="4390169"/>
          </a:xfrm>
          <a:prstGeom prst="rect">
            <a:avLst/>
          </a:prstGeom>
          <a:solidFill>
            <a:srgbClr val="FFFFFF"/>
          </a:solidFill>
          <a:ln w="63500">
            <a:solidFill>
              <a:srgbClr val="33537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9E5149D1-76C9-4654-834F-E6F7F4673667}"/>
              </a:ext>
            </a:extLst>
          </p:cNvPr>
          <p:cNvPicPr>
            <a:picLocks noChangeAspect="1"/>
          </p:cNvPicPr>
          <p:nvPr/>
        </p:nvPicPr>
        <p:blipFill>
          <a:blip r:embed="rId2"/>
          <a:stretch>
            <a:fillRect/>
          </a:stretch>
        </p:blipFill>
        <p:spPr>
          <a:xfrm>
            <a:off x="623835" y="325100"/>
            <a:ext cx="4929603" cy="4054598"/>
          </a:xfrm>
          <a:prstGeom prst="rect">
            <a:avLst/>
          </a:prstGeom>
        </p:spPr>
      </p:pic>
      <p:sp>
        <p:nvSpPr>
          <p:cNvPr id="14" name="Rectangle 13">
            <a:extLst>
              <a:ext uri="{FF2B5EF4-FFF2-40B4-BE49-F238E27FC236}">
                <a16:creationId xmlns:a16="http://schemas.microsoft.com/office/drawing/2014/main" id="{13A92E2F-55AE-4881-A4B4-F7005A558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160867"/>
            <a:ext cx="5854699" cy="1939935"/>
          </a:xfrm>
          <a:prstGeom prst="rect">
            <a:avLst/>
          </a:prstGeom>
          <a:solidFill>
            <a:srgbClr val="0067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719A4ED8-71CF-43D3-BB55-6F00FF527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6" y="4715269"/>
            <a:ext cx="5854699" cy="156023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0C38348-0ECF-4EAB-B3E5-906FA46EB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2265035"/>
            <a:ext cx="5854699" cy="3979512"/>
          </a:xfrm>
          <a:prstGeom prst="rect">
            <a:avLst/>
          </a:prstGeom>
          <a:solidFill>
            <a:srgbClr val="FFFFFF"/>
          </a:solidFill>
          <a:ln w="63500">
            <a:solidFill>
              <a:srgbClr val="33537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4" name="Picture 2" descr="Image result for tuckman theory">
            <a:extLst>
              <a:ext uri="{FF2B5EF4-FFF2-40B4-BE49-F238E27FC236}">
                <a16:creationId xmlns:a16="http://schemas.microsoft.com/office/drawing/2014/main" id="{929E0DB2-6A85-45E1-A07E-B425DC5B7A1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26372" y="2744307"/>
            <a:ext cx="5568159" cy="303464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292CBDB3-ED2E-4526-8ED1-F9AC255B1788}"/>
              </a:ext>
            </a:extLst>
          </p:cNvPr>
          <p:cNvSpPr/>
          <p:nvPr/>
        </p:nvSpPr>
        <p:spPr>
          <a:xfrm>
            <a:off x="6243411" y="358309"/>
            <a:ext cx="5787722" cy="1754326"/>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Tuckman’s Theory</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34540043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CB2660-BFBF-4FC4-A2C0-F6D9341B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6" y="160867"/>
            <a:ext cx="5854699" cy="4390169"/>
          </a:xfrm>
          <a:prstGeom prst="rect">
            <a:avLst/>
          </a:prstGeom>
          <a:solidFill>
            <a:srgbClr val="FFFFFF"/>
          </a:solidFill>
          <a:ln w="63500">
            <a:solidFill>
              <a:srgbClr val="262626"/>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0BE55BD3-3929-4BD5-BC46-A907D0742F89}"/>
              </a:ext>
            </a:extLst>
          </p:cNvPr>
          <p:cNvPicPr>
            <a:picLocks noChangeAspect="1"/>
          </p:cNvPicPr>
          <p:nvPr/>
        </p:nvPicPr>
        <p:blipFill>
          <a:blip r:embed="rId2"/>
          <a:stretch>
            <a:fillRect/>
          </a:stretch>
        </p:blipFill>
        <p:spPr>
          <a:xfrm>
            <a:off x="997124" y="325100"/>
            <a:ext cx="4183024" cy="4054598"/>
          </a:xfrm>
          <a:prstGeom prst="rect">
            <a:avLst/>
          </a:prstGeom>
        </p:spPr>
      </p:pic>
      <p:sp>
        <p:nvSpPr>
          <p:cNvPr id="14" name="Rectangle 13">
            <a:extLst>
              <a:ext uri="{FF2B5EF4-FFF2-40B4-BE49-F238E27FC236}">
                <a16:creationId xmlns:a16="http://schemas.microsoft.com/office/drawing/2014/main" id="{13A92E2F-55AE-4881-A4B4-F7005A558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160867"/>
            <a:ext cx="5854699" cy="1939935"/>
          </a:xfrm>
          <a:prstGeom prst="rect">
            <a:avLst/>
          </a:prstGeom>
          <a:solidFill>
            <a:srgbClr val="F7962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Rectangle 15">
            <a:extLst>
              <a:ext uri="{FF2B5EF4-FFF2-40B4-BE49-F238E27FC236}">
                <a16:creationId xmlns:a16="http://schemas.microsoft.com/office/drawing/2014/main" id="{719A4ED8-71CF-43D3-BB55-6F00FF527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6" y="4715269"/>
            <a:ext cx="5854699" cy="156023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0C38348-0ECF-4EAB-B3E5-906FA46EB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2265035"/>
            <a:ext cx="5854699" cy="3979512"/>
          </a:xfrm>
          <a:prstGeom prst="rect">
            <a:avLst/>
          </a:prstGeom>
          <a:solidFill>
            <a:srgbClr val="FFFFFF"/>
          </a:solidFill>
          <a:ln w="63500">
            <a:solidFill>
              <a:srgbClr val="262626"/>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DE46C663-709D-4E45-9E89-4DF63F4BF389}"/>
              </a:ext>
            </a:extLst>
          </p:cNvPr>
          <p:cNvPicPr>
            <a:picLocks noChangeAspect="1"/>
          </p:cNvPicPr>
          <p:nvPr/>
        </p:nvPicPr>
        <p:blipFill rotWithShape="1">
          <a:blip r:embed="rId3"/>
          <a:srcRect r="-231" b="5618"/>
          <a:stretch/>
        </p:blipFill>
        <p:spPr>
          <a:xfrm>
            <a:off x="6624026" y="2429540"/>
            <a:ext cx="4972851" cy="3664180"/>
          </a:xfrm>
          <a:prstGeom prst="rect">
            <a:avLst/>
          </a:prstGeom>
        </p:spPr>
      </p:pic>
      <p:sp>
        <p:nvSpPr>
          <p:cNvPr id="7" name="Rectangle 6">
            <a:extLst>
              <a:ext uri="{FF2B5EF4-FFF2-40B4-BE49-F238E27FC236}">
                <a16:creationId xmlns:a16="http://schemas.microsoft.com/office/drawing/2014/main" id="{B5D0C4B9-F6A4-48D8-AA97-EAA1CCCFCE57}"/>
              </a:ext>
            </a:extLst>
          </p:cNvPr>
          <p:cNvSpPr/>
          <p:nvPr/>
        </p:nvSpPr>
        <p:spPr>
          <a:xfrm>
            <a:off x="6208991" y="528890"/>
            <a:ext cx="52423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Belbin’s Theory</a:t>
            </a:r>
          </a:p>
        </p:txBody>
      </p:sp>
    </p:spTree>
    <p:extLst>
      <p:ext uri="{BB962C8B-B14F-4D97-AF65-F5344CB8AC3E}">
        <p14:creationId xmlns:p14="http://schemas.microsoft.com/office/powerpoint/2010/main" val="2007259442"/>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19C8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10D1203-8A64-45D7-9DA5-E92E4CE4AEC3}"/>
              </a:ext>
            </a:extLst>
          </p:cNvPr>
          <p:cNvPicPr>
            <a:picLocks noChangeAspect="1"/>
          </p:cNvPicPr>
          <p:nvPr/>
        </p:nvPicPr>
        <p:blipFill rotWithShape="1">
          <a:blip r:embed="rId2"/>
          <a:srcRect l="-1" r="962" b="9873"/>
          <a:stretch/>
        </p:blipFill>
        <p:spPr>
          <a:xfrm>
            <a:off x="672260" y="480060"/>
            <a:ext cx="10847480" cy="5897880"/>
          </a:xfrm>
          <a:prstGeom prst="rect">
            <a:avLst/>
          </a:prstGeom>
        </p:spPr>
      </p:pic>
    </p:spTree>
    <p:extLst>
      <p:ext uri="{BB962C8B-B14F-4D97-AF65-F5344CB8AC3E}">
        <p14:creationId xmlns:p14="http://schemas.microsoft.com/office/powerpoint/2010/main" val="186901675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ahnschrif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News Gothic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489</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Bahnschrift</vt:lpstr>
      <vt:lpstr>Calibri</vt:lpstr>
      <vt:lpstr>News Gothic MT</vt:lpstr>
      <vt:lpstr>Wingdings</vt:lpstr>
      <vt:lpstr>RetrospectVTI</vt:lpstr>
      <vt:lpstr>Our Presentation on Team Working </vt:lpstr>
      <vt:lpstr>Tuckman’s Theory</vt:lpstr>
      <vt:lpstr>PowerPoint Presentation</vt:lpstr>
      <vt:lpstr>PowerPoint Presentation</vt:lpstr>
      <vt:lpstr>PowerPoint Presentation</vt:lpstr>
      <vt:lpstr>PowerPoint Presentation</vt:lpstr>
      <vt:lpstr>Knowledge of theories of Belbin.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Our Presentation on Team Working</dc:title>
  <dc:creator>Tamara Ferreira</dc:creator>
  <cp:lastModifiedBy>Tamara Ferreira</cp:lastModifiedBy>
  <cp:revision>3</cp:revision>
  <dcterms:created xsi:type="dcterms:W3CDTF">2019-11-12T01:34:26Z</dcterms:created>
  <dcterms:modified xsi:type="dcterms:W3CDTF">2019-11-12T01:36:43Z</dcterms:modified>
</cp:coreProperties>
</file>