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848" r:id="rId1"/>
  </p:sldMasterIdLst>
  <p:notesMasterIdLst>
    <p:notesMasterId r:id="rId18"/>
  </p:notesMasterIdLst>
  <p:sldIdLst>
    <p:sldId id="257" r:id="rId2"/>
    <p:sldId id="258" r:id="rId3"/>
    <p:sldId id="272" r:id="rId4"/>
    <p:sldId id="259" r:id="rId5"/>
    <p:sldId id="260" r:id="rId6"/>
    <p:sldId id="261" r:id="rId7"/>
    <p:sldId id="262" r:id="rId8"/>
    <p:sldId id="263" r:id="rId9"/>
    <p:sldId id="264" r:id="rId10"/>
    <p:sldId id="265" r:id="rId11"/>
    <p:sldId id="266" r:id="rId12"/>
    <p:sldId id="267" r:id="rId13"/>
    <p:sldId id="268" r:id="rId14"/>
    <p:sldId id="269" r:id="rId15"/>
    <p:sldId id="270" r:id="rId16"/>
    <p:sldId id="271" r:id="rId17"/>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A5A3BC96-E88F-47C9-B1DC-2F64F0181477}" v="72" dt="2025-11-07T17:53:15.272"/>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95" autoAdjust="0"/>
    <p:restoredTop sz="94660"/>
  </p:normalViewPr>
  <p:slideViewPr>
    <p:cSldViewPr snapToGrid="0">
      <p:cViewPr varScale="1">
        <p:scale>
          <a:sx n="60" d="100"/>
          <a:sy n="60" d="100"/>
        </p:scale>
        <p:origin x="840" y="4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notesMaster" Target="notesMasters/notesMaster1.xml"/><Relationship Id="rId3" Type="http://schemas.openxmlformats.org/officeDocument/2006/relationships/slide" Target="slides/slide2.xml"/><Relationship Id="rId21"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microsoft.com/office/2015/10/relationships/revisionInfo" Target="revisionInfo.xml"/><Relationship Id="rId5" Type="http://schemas.openxmlformats.org/officeDocument/2006/relationships/slide" Target="slides/slide4.xml"/><Relationship Id="rId15" Type="http://schemas.openxmlformats.org/officeDocument/2006/relationships/slide" Target="slides/slide14.xml"/><Relationship Id="rId23" Type="http://schemas.microsoft.com/office/2016/11/relationships/changesInfo" Target="changesInfos/changesInfo1.xml"/><Relationship Id="rId10" Type="http://schemas.openxmlformats.org/officeDocument/2006/relationships/slide" Target="slides/slide9.xml"/><Relationship Id="rId19"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kaylyn mais" userId="5b48df3853855623" providerId="LiveId" clId="{DF91A17A-1F10-4BCC-BDD0-13F88A588BBC}"/>
    <pc:docChg chg="undo custSel addSld modSld modMainMaster">
      <pc:chgData name="kaylyn mais" userId="5b48df3853855623" providerId="LiveId" clId="{DF91A17A-1F10-4BCC-BDD0-13F88A588BBC}" dt="2025-11-07T18:49:42.165" v="13640" actId="313"/>
      <pc:docMkLst>
        <pc:docMk/>
      </pc:docMkLst>
      <pc:sldChg chg="delSp setBg delDesignElem">
        <pc:chgData name="kaylyn mais" userId="5b48df3853855623" providerId="LiveId" clId="{DF91A17A-1F10-4BCC-BDD0-13F88A588BBC}" dt="2025-11-05T14:18:25.422" v="3554"/>
        <pc:sldMkLst>
          <pc:docMk/>
          <pc:sldMk cId="2302228948" sldId="257"/>
        </pc:sldMkLst>
      </pc:sldChg>
      <pc:sldChg chg="modSp mod setBg">
        <pc:chgData name="kaylyn mais" userId="5b48df3853855623" providerId="LiveId" clId="{DF91A17A-1F10-4BCC-BDD0-13F88A588BBC}" dt="2025-11-05T22:12:31.887" v="3741" actId="20577"/>
        <pc:sldMkLst>
          <pc:docMk/>
          <pc:sldMk cId="1570978426" sldId="258"/>
        </pc:sldMkLst>
        <pc:spChg chg="mod">
          <ac:chgData name="kaylyn mais" userId="5b48df3853855623" providerId="LiveId" clId="{DF91A17A-1F10-4BCC-BDD0-13F88A588BBC}" dt="2025-11-05T22:12:31.887" v="3741" actId="20577"/>
          <ac:spMkLst>
            <pc:docMk/>
            <pc:sldMk cId="1570978426" sldId="258"/>
            <ac:spMk id="3" creationId="{691D4E6B-AF08-1073-7381-126727469B39}"/>
          </ac:spMkLst>
        </pc:spChg>
      </pc:sldChg>
      <pc:sldChg chg="addSp delSp modSp mod setBg">
        <pc:chgData name="kaylyn mais" userId="5b48df3853855623" providerId="LiveId" clId="{DF91A17A-1F10-4BCC-BDD0-13F88A588BBC}" dt="2025-11-06T19:15:02.774" v="5687" actId="20577"/>
        <pc:sldMkLst>
          <pc:docMk/>
          <pc:sldMk cId="17031965" sldId="259"/>
        </pc:sldMkLst>
        <pc:spChg chg="mod">
          <ac:chgData name="kaylyn mais" userId="5b48df3853855623" providerId="LiveId" clId="{DF91A17A-1F10-4BCC-BDD0-13F88A588BBC}" dt="2025-11-06T19:11:11.434" v="5561" actId="14100"/>
          <ac:spMkLst>
            <pc:docMk/>
            <pc:sldMk cId="17031965" sldId="259"/>
            <ac:spMk id="3" creationId="{CCAFCD12-66D0-3F55-2702-ACE42B5293A1}"/>
          </ac:spMkLst>
        </pc:spChg>
        <pc:spChg chg="add mod">
          <ac:chgData name="kaylyn mais" userId="5b48df3853855623" providerId="LiveId" clId="{DF91A17A-1F10-4BCC-BDD0-13F88A588BBC}" dt="2025-11-06T19:15:02.774" v="5687" actId="20577"/>
          <ac:spMkLst>
            <pc:docMk/>
            <pc:sldMk cId="17031965" sldId="259"/>
            <ac:spMk id="5" creationId="{47B359AB-5B68-C8A8-FE5F-2022725A7D93}"/>
          </ac:spMkLst>
        </pc:spChg>
        <pc:spChg chg="add mod">
          <ac:chgData name="kaylyn mais" userId="5b48df3853855623" providerId="LiveId" clId="{DF91A17A-1F10-4BCC-BDD0-13F88A588BBC}" dt="2025-11-05T10:13:30.745" v="1211" actId="113"/>
          <ac:spMkLst>
            <pc:docMk/>
            <pc:sldMk cId="17031965" sldId="259"/>
            <ac:spMk id="7" creationId="{15A0F112-1361-C0F1-46C5-F7E8267EA59A}"/>
          </ac:spMkLst>
        </pc:spChg>
      </pc:sldChg>
      <pc:sldChg chg="addSp delSp modSp mod setBg delDesignElem">
        <pc:chgData name="kaylyn mais" userId="5b48df3853855623" providerId="LiveId" clId="{DF91A17A-1F10-4BCC-BDD0-13F88A588BBC}" dt="2025-11-07T18:15:46.893" v="13475" actId="20577"/>
        <pc:sldMkLst>
          <pc:docMk/>
          <pc:sldMk cId="850695798" sldId="260"/>
        </pc:sldMkLst>
        <pc:spChg chg="mod">
          <ac:chgData name="kaylyn mais" userId="5b48df3853855623" providerId="LiveId" clId="{DF91A17A-1F10-4BCC-BDD0-13F88A588BBC}" dt="2025-11-05T14:15:01.891" v="3501" actId="1076"/>
          <ac:spMkLst>
            <pc:docMk/>
            <pc:sldMk cId="850695798" sldId="260"/>
            <ac:spMk id="2" creationId="{4FE6C4D2-66A4-D37A-235D-EE6DABFF3F96}"/>
          </ac:spMkLst>
        </pc:spChg>
        <pc:spChg chg="mod ord">
          <ac:chgData name="kaylyn mais" userId="5b48df3853855623" providerId="LiveId" clId="{DF91A17A-1F10-4BCC-BDD0-13F88A588BBC}" dt="2025-11-07T18:15:46.893" v="13475" actId="20577"/>
          <ac:spMkLst>
            <pc:docMk/>
            <pc:sldMk cId="850695798" sldId="260"/>
            <ac:spMk id="3" creationId="{2BEEC40C-D494-884C-989E-196245508F06}"/>
          </ac:spMkLst>
        </pc:spChg>
        <pc:spChg chg="add mod">
          <ac:chgData name="kaylyn mais" userId="5b48df3853855623" providerId="LiveId" clId="{DF91A17A-1F10-4BCC-BDD0-13F88A588BBC}" dt="2025-11-05T22:04:15.706" v="3663" actId="20577"/>
          <ac:spMkLst>
            <pc:docMk/>
            <pc:sldMk cId="850695798" sldId="260"/>
            <ac:spMk id="5" creationId="{CDAB9EB9-CB3E-4EBE-9182-D1895C865892}"/>
          </ac:spMkLst>
        </pc:spChg>
        <pc:spChg chg="add mod">
          <ac:chgData name="kaylyn mais" userId="5b48df3853855623" providerId="LiveId" clId="{DF91A17A-1F10-4BCC-BDD0-13F88A588BBC}" dt="2025-11-05T14:17:36.610" v="3545" actId="1076"/>
          <ac:spMkLst>
            <pc:docMk/>
            <pc:sldMk cId="850695798" sldId="260"/>
            <ac:spMk id="7" creationId="{9B93E06C-5C67-44E0-62C4-8086B2AB923F}"/>
          </ac:spMkLst>
        </pc:spChg>
        <pc:picChg chg="add mod">
          <ac:chgData name="kaylyn mais" userId="5b48df3853855623" providerId="LiveId" clId="{DF91A17A-1F10-4BCC-BDD0-13F88A588BBC}" dt="2025-11-05T14:17:47.944" v="3548" actId="1076"/>
          <ac:picMkLst>
            <pc:docMk/>
            <pc:sldMk cId="850695798" sldId="260"/>
            <ac:picMk id="1026" creationId="{50143DE7-785D-655F-2860-48B2B1CE600C}"/>
          </ac:picMkLst>
        </pc:picChg>
      </pc:sldChg>
      <pc:sldChg chg="addSp delSp modSp mod setBg">
        <pc:chgData name="kaylyn mais" userId="5b48df3853855623" providerId="LiveId" clId="{DF91A17A-1F10-4BCC-BDD0-13F88A588BBC}" dt="2025-11-07T18:06:17.131" v="13254" actId="20577"/>
        <pc:sldMkLst>
          <pc:docMk/>
          <pc:sldMk cId="1927111419" sldId="261"/>
        </pc:sldMkLst>
        <pc:spChg chg="mod">
          <ac:chgData name="kaylyn mais" userId="5b48df3853855623" providerId="LiveId" clId="{DF91A17A-1F10-4BCC-BDD0-13F88A588BBC}" dt="2025-11-06T18:48:05.520" v="5121" actId="27636"/>
          <ac:spMkLst>
            <pc:docMk/>
            <pc:sldMk cId="1927111419" sldId="261"/>
            <ac:spMk id="2" creationId="{41B00C8B-518C-B061-7058-9CDAD6F3E6E0}"/>
          </ac:spMkLst>
        </pc:spChg>
        <pc:spChg chg="mod">
          <ac:chgData name="kaylyn mais" userId="5b48df3853855623" providerId="LiveId" clId="{DF91A17A-1F10-4BCC-BDD0-13F88A588BBC}" dt="2025-11-05T10:32:25.995" v="1874" actId="27636"/>
          <ac:spMkLst>
            <pc:docMk/>
            <pc:sldMk cId="1927111419" sldId="261"/>
            <ac:spMk id="3" creationId="{D617A8DA-F973-BDAC-674F-C3CD1A450000}"/>
          </ac:spMkLst>
        </pc:spChg>
        <pc:spChg chg="add mod">
          <ac:chgData name="kaylyn mais" userId="5b48df3853855623" providerId="LiveId" clId="{DF91A17A-1F10-4BCC-BDD0-13F88A588BBC}" dt="2025-11-07T18:06:17.131" v="13254" actId="20577"/>
          <ac:spMkLst>
            <pc:docMk/>
            <pc:sldMk cId="1927111419" sldId="261"/>
            <ac:spMk id="5" creationId="{CDB8F22F-8E81-FDDD-8ABD-0D55D466CD9B}"/>
          </ac:spMkLst>
        </pc:spChg>
      </pc:sldChg>
      <pc:sldChg chg="addSp delSp modSp mod">
        <pc:chgData name="kaylyn mais" userId="5b48df3853855623" providerId="LiveId" clId="{DF91A17A-1F10-4BCC-BDD0-13F88A588BBC}" dt="2025-11-07T18:05:15.904" v="13108" actId="2711"/>
        <pc:sldMkLst>
          <pc:docMk/>
          <pc:sldMk cId="1203260128" sldId="262"/>
        </pc:sldMkLst>
        <pc:spChg chg="mod">
          <ac:chgData name="kaylyn mais" userId="5b48df3853855623" providerId="LiveId" clId="{DF91A17A-1F10-4BCC-BDD0-13F88A588BBC}" dt="2025-11-07T18:05:15.904" v="13108" actId="2711"/>
          <ac:spMkLst>
            <pc:docMk/>
            <pc:sldMk cId="1203260128" sldId="262"/>
            <ac:spMk id="2" creationId="{E2256F19-7A48-2F7E-F0CF-DD3CE9CEF603}"/>
          </ac:spMkLst>
        </pc:spChg>
      </pc:sldChg>
      <pc:sldChg chg="modSp mod">
        <pc:chgData name="kaylyn mais" userId="5b48df3853855623" providerId="LiveId" clId="{DF91A17A-1F10-4BCC-BDD0-13F88A588BBC}" dt="2025-11-06T16:30:39.551" v="4948" actId="20577"/>
        <pc:sldMkLst>
          <pc:docMk/>
          <pc:sldMk cId="1373312225" sldId="263"/>
        </pc:sldMkLst>
        <pc:spChg chg="mod">
          <ac:chgData name="kaylyn mais" userId="5b48df3853855623" providerId="LiveId" clId="{DF91A17A-1F10-4BCC-BDD0-13F88A588BBC}" dt="2025-11-05T11:06:42.662" v="2670" actId="20577"/>
          <ac:spMkLst>
            <pc:docMk/>
            <pc:sldMk cId="1373312225" sldId="263"/>
            <ac:spMk id="2" creationId="{E192B7EE-0F07-5301-EC6C-451159E14720}"/>
          </ac:spMkLst>
        </pc:spChg>
        <pc:spChg chg="mod">
          <ac:chgData name="kaylyn mais" userId="5b48df3853855623" providerId="LiveId" clId="{DF91A17A-1F10-4BCC-BDD0-13F88A588BBC}" dt="2025-11-06T16:30:39.551" v="4948" actId="20577"/>
          <ac:spMkLst>
            <pc:docMk/>
            <pc:sldMk cId="1373312225" sldId="263"/>
            <ac:spMk id="3" creationId="{80945FAA-29D4-874B-69C6-7FEFD0FDA803}"/>
          </ac:spMkLst>
        </pc:spChg>
      </pc:sldChg>
      <pc:sldChg chg="modSp mod">
        <pc:chgData name="kaylyn mais" userId="5b48df3853855623" providerId="LiveId" clId="{DF91A17A-1F10-4BCC-BDD0-13F88A588BBC}" dt="2025-11-07T11:31:36.854" v="6192" actId="20577"/>
        <pc:sldMkLst>
          <pc:docMk/>
          <pc:sldMk cId="4291604846" sldId="264"/>
        </pc:sldMkLst>
        <pc:spChg chg="mod">
          <ac:chgData name="kaylyn mais" userId="5b48df3853855623" providerId="LiveId" clId="{DF91A17A-1F10-4BCC-BDD0-13F88A588BBC}" dt="2025-11-05T14:15:15.996" v="3505"/>
          <ac:spMkLst>
            <pc:docMk/>
            <pc:sldMk cId="4291604846" sldId="264"/>
            <ac:spMk id="2" creationId="{45981150-9966-427D-D878-457D0A24E5D7}"/>
          </ac:spMkLst>
        </pc:spChg>
        <pc:spChg chg="mod">
          <ac:chgData name="kaylyn mais" userId="5b48df3853855623" providerId="LiveId" clId="{DF91A17A-1F10-4BCC-BDD0-13F88A588BBC}" dt="2025-11-07T11:31:36.854" v="6192" actId="20577"/>
          <ac:spMkLst>
            <pc:docMk/>
            <pc:sldMk cId="4291604846" sldId="264"/>
            <ac:spMk id="3" creationId="{F5AFF8D7-DFB6-1271-C920-ED8B5285FA6B}"/>
          </ac:spMkLst>
        </pc:spChg>
      </pc:sldChg>
      <pc:sldChg chg="delSp modSp mod setBg delDesignElem">
        <pc:chgData name="kaylyn mais" userId="5b48df3853855623" providerId="LiveId" clId="{DF91A17A-1F10-4BCC-BDD0-13F88A588BBC}" dt="2025-11-05T14:19:28.047" v="3591" actId="20577"/>
        <pc:sldMkLst>
          <pc:docMk/>
          <pc:sldMk cId="84978467" sldId="265"/>
        </pc:sldMkLst>
        <pc:spChg chg="mod">
          <ac:chgData name="kaylyn mais" userId="5b48df3853855623" providerId="LiveId" clId="{DF91A17A-1F10-4BCC-BDD0-13F88A588BBC}" dt="2025-11-05T14:19:00.619" v="3556" actId="1076"/>
          <ac:spMkLst>
            <pc:docMk/>
            <pc:sldMk cId="84978467" sldId="265"/>
            <ac:spMk id="2" creationId="{B72A07E3-C602-349E-89ED-58A9DAF376CC}"/>
          </ac:spMkLst>
        </pc:spChg>
        <pc:spChg chg="mod">
          <ac:chgData name="kaylyn mais" userId="5b48df3853855623" providerId="LiveId" clId="{DF91A17A-1F10-4BCC-BDD0-13F88A588BBC}" dt="2025-11-05T14:19:28.047" v="3591" actId="20577"/>
          <ac:spMkLst>
            <pc:docMk/>
            <pc:sldMk cId="84978467" sldId="265"/>
            <ac:spMk id="3" creationId="{54DC0E6E-E6D1-2993-9E38-95538D6A07F9}"/>
          </ac:spMkLst>
        </pc:spChg>
        <pc:picChg chg="mod">
          <ac:chgData name="kaylyn mais" userId="5b48df3853855623" providerId="LiveId" clId="{DF91A17A-1F10-4BCC-BDD0-13F88A588BBC}" dt="2025-11-05T14:18:55.140" v="3555" actId="1076"/>
          <ac:picMkLst>
            <pc:docMk/>
            <pc:sldMk cId="84978467" sldId="265"/>
            <ac:picMk id="1026" creationId="{10F90BCF-0F87-73A9-C25B-CD53DD6856AF}"/>
          </ac:picMkLst>
        </pc:picChg>
      </pc:sldChg>
      <pc:sldChg chg="modSp mod">
        <pc:chgData name="kaylyn mais" userId="5b48df3853855623" providerId="LiveId" clId="{DF91A17A-1F10-4BCC-BDD0-13F88A588BBC}" dt="2025-11-07T18:49:42.165" v="13640" actId="313"/>
        <pc:sldMkLst>
          <pc:docMk/>
          <pc:sldMk cId="290466788" sldId="266"/>
        </pc:sldMkLst>
        <pc:spChg chg="mod">
          <ac:chgData name="kaylyn mais" userId="5b48df3853855623" providerId="LiveId" clId="{DF91A17A-1F10-4BCC-BDD0-13F88A588BBC}" dt="2025-11-05T14:15:15.996" v="3505"/>
          <ac:spMkLst>
            <pc:docMk/>
            <pc:sldMk cId="290466788" sldId="266"/>
            <ac:spMk id="2" creationId="{BC4222ED-F371-E7D5-C573-AA186D92178B}"/>
          </ac:spMkLst>
        </pc:spChg>
        <pc:spChg chg="mod">
          <ac:chgData name="kaylyn mais" userId="5b48df3853855623" providerId="LiveId" clId="{DF91A17A-1F10-4BCC-BDD0-13F88A588BBC}" dt="2025-11-07T18:49:42.165" v="13640" actId="313"/>
          <ac:spMkLst>
            <pc:docMk/>
            <pc:sldMk cId="290466788" sldId="266"/>
            <ac:spMk id="3" creationId="{10EB6250-7F54-3F01-7672-AB0B03BD5054}"/>
          </ac:spMkLst>
        </pc:spChg>
      </pc:sldChg>
      <pc:sldChg chg="modSp mod">
        <pc:chgData name="kaylyn mais" userId="5b48df3853855623" providerId="LiveId" clId="{DF91A17A-1F10-4BCC-BDD0-13F88A588BBC}" dt="2025-11-07T18:42:25.994" v="13637" actId="20577"/>
        <pc:sldMkLst>
          <pc:docMk/>
          <pc:sldMk cId="552548611" sldId="267"/>
        </pc:sldMkLst>
        <pc:spChg chg="mod">
          <ac:chgData name="kaylyn mais" userId="5b48df3853855623" providerId="LiveId" clId="{DF91A17A-1F10-4BCC-BDD0-13F88A588BBC}" dt="2025-11-07T17:55:09.603" v="12478" actId="14100"/>
          <ac:spMkLst>
            <pc:docMk/>
            <pc:sldMk cId="552548611" sldId="267"/>
            <ac:spMk id="2" creationId="{2BDBC725-CDD9-5387-CA26-466DF3E106CB}"/>
          </ac:spMkLst>
        </pc:spChg>
        <pc:spChg chg="mod">
          <ac:chgData name="kaylyn mais" userId="5b48df3853855623" providerId="LiveId" clId="{DF91A17A-1F10-4BCC-BDD0-13F88A588BBC}" dt="2025-11-07T18:42:25.994" v="13637" actId="20577"/>
          <ac:spMkLst>
            <pc:docMk/>
            <pc:sldMk cId="552548611" sldId="267"/>
            <ac:spMk id="3" creationId="{7963D542-A5CF-1449-277A-967C6F22DD6C}"/>
          </ac:spMkLst>
        </pc:spChg>
      </pc:sldChg>
      <pc:sldChg chg="modSp mod">
        <pc:chgData name="kaylyn mais" userId="5b48df3853855623" providerId="LiveId" clId="{DF91A17A-1F10-4BCC-BDD0-13F88A588BBC}" dt="2025-11-07T18:43:34.104" v="13638" actId="313"/>
        <pc:sldMkLst>
          <pc:docMk/>
          <pc:sldMk cId="626715197" sldId="268"/>
        </pc:sldMkLst>
        <pc:spChg chg="mod">
          <ac:chgData name="kaylyn mais" userId="5b48df3853855623" providerId="LiveId" clId="{DF91A17A-1F10-4BCC-BDD0-13F88A588BBC}" dt="2025-11-07T12:21:43.925" v="7483" actId="20577"/>
          <ac:spMkLst>
            <pc:docMk/>
            <pc:sldMk cId="626715197" sldId="268"/>
            <ac:spMk id="2" creationId="{286A9145-6423-D21F-B80B-E16B082490C4}"/>
          </ac:spMkLst>
        </pc:spChg>
        <pc:spChg chg="mod">
          <ac:chgData name="kaylyn mais" userId="5b48df3853855623" providerId="LiveId" clId="{DF91A17A-1F10-4BCC-BDD0-13F88A588BBC}" dt="2025-11-07T18:43:34.104" v="13638" actId="313"/>
          <ac:spMkLst>
            <pc:docMk/>
            <pc:sldMk cId="626715197" sldId="268"/>
            <ac:spMk id="3" creationId="{B57B5362-1938-F971-8231-2F6C6941CA9A}"/>
          </ac:spMkLst>
        </pc:spChg>
      </pc:sldChg>
      <pc:sldChg chg="modSp mod">
        <pc:chgData name="kaylyn mais" userId="5b48df3853855623" providerId="LiveId" clId="{DF91A17A-1F10-4BCC-BDD0-13F88A588BBC}" dt="2025-11-07T17:36:27.208" v="12028" actId="20577"/>
        <pc:sldMkLst>
          <pc:docMk/>
          <pc:sldMk cId="2642189565" sldId="269"/>
        </pc:sldMkLst>
        <pc:spChg chg="mod">
          <ac:chgData name="kaylyn mais" userId="5b48df3853855623" providerId="LiveId" clId="{DF91A17A-1F10-4BCC-BDD0-13F88A588BBC}" dt="2025-11-05T14:15:15.996" v="3505"/>
          <ac:spMkLst>
            <pc:docMk/>
            <pc:sldMk cId="2642189565" sldId="269"/>
            <ac:spMk id="2" creationId="{5EA5F1AC-3076-4498-ADE3-2C0EDB749BFE}"/>
          </ac:spMkLst>
        </pc:spChg>
        <pc:spChg chg="mod">
          <ac:chgData name="kaylyn mais" userId="5b48df3853855623" providerId="LiveId" clId="{DF91A17A-1F10-4BCC-BDD0-13F88A588BBC}" dt="2025-11-07T17:36:27.208" v="12028" actId="20577"/>
          <ac:spMkLst>
            <pc:docMk/>
            <pc:sldMk cId="2642189565" sldId="269"/>
            <ac:spMk id="3" creationId="{9CC7562E-693C-601F-1D5E-FD5E14BCD708}"/>
          </ac:spMkLst>
        </pc:spChg>
      </pc:sldChg>
      <pc:sldChg chg="modSp mod">
        <pc:chgData name="kaylyn mais" userId="5b48df3853855623" providerId="LiveId" clId="{DF91A17A-1F10-4BCC-BDD0-13F88A588BBC}" dt="2025-11-07T18:17:06.424" v="13483" actId="20577"/>
        <pc:sldMkLst>
          <pc:docMk/>
          <pc:sldMk cId="2567100627" sldId="270"/>
        </pc:sldMkLst>
        <pc:spChg chg="mod">
          <ac:chgData name="kaylyn mais" userId="5b48df3853855623" providerId="LiveId" clId="{DF91A17A-1F10-4BCC-BDD0-13F88A588BBC}" dt="2025-11-07T12:08:36.512" v="6872" actId="14100"/>
          <ac:spMkLst>
            <pc:docMk/>
            <pc:sldMk cId="2567100627" sldId="270"/>
            <ac:spMk id="2" creationId="{33EF0197-8189-E6B9-A8C3-71EAD7779198}"/>
          </ac:spMkLst>
        </pc:spChg>
        <pc:spChg chg="mod">
          <ac:chgData name="kaylyn mais" userId="5b48df3853855623" providerId="LiveId" clId="{DF91A17A-1F10-4BCC-BDD0-13F88A588BBC}" dt="2025-11-07T18:17:06.424" v="13483" actId="20577"/>
          <ac:spMkLst>
            <pc:docMk/>
            <pc:sldMk cId="2567100627" sldId="270"/>
            <ac:spMk id="3" creationId="{F5692A13-42B9-DA4D-9FC9-1451B6B87D62}"/>
          </ac:spMkLst>
        </pc:spChg>
      </pc:sldChg>
      <pc:sldChg chg="modSp mod">
        <pc:chgData name="kaylyn mais" userId="5b48df3853855623" providerId="LiveId" clId="{DF91A17A-1F10-4BCC-BDD0-13F88A588BBC}" dt="2025-11-07T17:52:29.254" v="12274" actId="255"/>
        <pc:sldMkLst>
          <pc:docMk/>
          <pc:sldMk cId="1752852870" sldId="271"/>
        </pc:sldMkLst>
        <pc:spChg chg="mod">
          <ac:chgData name="kaylyn mais" userId="5b48df3853855623" providerId="LiveId" clId="{DF91A17A-1F10-4BCC-BDD0-13F88A588BBC}" dt="2025-11-07T12:45:28.672" v="9015" actId="14100"/>
          <ac:spMkLst>
            <pc:docMk/>
            <pc:sldMk cId="1752852870" sldId="271"/>
            <ac:spMk id="2" creationId="{6079CC13-EC07-0FE1-1750-46D5014CAE2C}"/>
          </ac:spMkLst>
        </pc:spChg>
        <pc:spChg chg="mod">
          <ac:chgData name="kaylyn mais" userId="5b48df3853855623" providerId="LiveId" clId="{DF91A17A-1F10-4BCC-BDD0-13F88A588BBC}" dt="2025-11-07T17:52:29.254" v="12274" actId="255"/>
          <ac:spMkLst>
            <pc:docMk/>
            <pc:sldMk cId="1752852870" sldId="271"/>
            <ac:spMk id="3" creationId="{6EDA56AE-C599-C01D-4D39-35CEDD7CFC3B}"/>
          </ac:spMkLst>
        </pc:spChg>
      </pc:sldChg>
      <pc:sldChg chg="modSp new mod">
        <pc:chgData name="kaylyn mais" userId="5b48df3853855623" providerId="LiveId" clId="{DF91A17A-1F10-4BCC-BDD0-13F88A588BBC}" dt="2025-11-05T14:15:15.996" v="3505"/>
        <pc:sldMkLst>
          <pc:docMk/>
          <pc:sldMk cId="2977181025" sldId="272"/>
        </pc:sldMkLst>
        <pc:spChg chg="mod">
          <ac:chgData name="kaylyn mais" userId="5b48df3853855623" providerId="LiveId" clId="{DF91A17A-1F10-4BCC-BDD0-13F88A588BBC}" dt="2025-11-05T14:15:15.996" v="3505"/>
          <ac:spMkLst>
            <pc:docMk/>
            <pc:sldMk cId="2977181025" sldId="272"/>
            <ac:spMk id="2" creationId="{355F57C9-D1C1-C597-6AC9-AC6A5C8B28B1}"/>
          </ac:spMkLst>
        </pc:spChg>
        <pc:spChg chg="mod">
          <ac:chgData name="kaylyn mais" userId="5b48df3853855623" providerId="LiveId" clId="{DF91A17A-1F10-4BCC-BDD0-13F88A588BBC}" dt="2025-11-05T14:15:15.996" v="3505"/>
          <ac:spMkLst>
            <pc:docMk/>
            <pc:sldMk cId="2977181025" sldId="272"/>
            <ac:spMk id="3" creationId="{D1570363-53D5-7378-0C27-424B7DA024F0}"/>
          </ac:spMkLst>
        </pc:spChg>
      </pc:sldChg>
      <pc:sldMasterChg chg="setBg modSldLayout">
        <pc:chgData name="kaylyn mais" userId="5b48df3853855623" providerId="LiveId" clId="{DF91A17A-1F10-4BCC-BDD0-13F88A588BBC}" dt="2025-11-05T14:18:25.422" v="3554"/>
        <pc:sldMasterMkLst>
          <pc:docMk/>
          <pc:sldMasterMk cId="2820283741" sldId="2147483848"/>
        </pc:sldMasterMkLst>
        <pc:sldLayoutChg chg="setBg">
          <pc:chgData name="kaylyn mais" userId="5b48df3853855623" providerId="LiveId" clId="{DF91A17A-1F10-4BCC-BDD0-13F88A588BBC}" dt="2025-11-05T14:18:25.422" v="3554"/>
          <pc:sldLayoutMkLst>
            <pc:docMk/>
            <pc:sldMasterMk cId="2820283741" sldId="2147483848"/>
            <pc:sldLayoutMk cId="1232934205" sldId="2147483849"/>
          </pc:sldLayoutMkLst>
        </pc:sldLayoutChg>
        <pc:sldLayoutChg chg="setBg">
          <pc:chgData name="kaylyn mais" userId="5b48df3853855623" providerId="LiveId" clId="{DF91A17A-1F10-4BCC-BDD0-13F88A588BBC}" dt="2025-11-05T14:18:25.422" v="3554"/>
          <pc:sldLayoutMkLst>
            <pc:docMk/>
            <pc:sldMasterMk cId="2820283741" sldId="2147483848"/>
            <pc:sldLayoutMk cId="2211444038" sldId="2147483850"/>
          </pc:sldLayoutMkLst>
        </pc:sldLayoutChg>
        <pc:sldLayoutChg chg="setBg">
          <pc:chgData name="kaylyn mais" userId="5b48df3853855623" providerId="LiveId" clId="{DF91A17A-1F10-4BCC-BDD0-13F88A588BBC}" dt="2025-11-05T14:18:25.422" v="3554"/>
          <pc:sldLayoutMkLst>
            <pc:docMk/>
            <pc:sldMasterMk cId="2820283741" sldId="2147483848"/>
            <pc:sldLayoutMk cId="3622897995" sldId="2147483851"/>
          </pc:sldLayoutMkLst>
        </pc:sldLayoutChg>
        <pc:sldLayoutChg chg="setBg">
          <pc:chgData name="kaylyn mais" userId="5b48df3853855623" providerId="LiveId" clId="{DF91A17A-1F10-4BCC-BDD0-13F88A588BBC}" dt="2025-11-05T14:18:25.422" v="3554"/>
          <pc:sldLayoutMkLst>
            <pc:docMk/>
            <pc:sldMasterMk cId="2820283741" sldId="2147483848"/>
            <pc:sldLayoutMk cId="2637342645" sldId="2147483852"/>
          </pc:sldLayoutMkLst>
        </pc:sldLayoutChg>
        <pc:sldLayoutChg chg="setBg">
          <pc:chgData name="kaylyn mais" userId="5b48df3853855623" providerId="LiveId" clId="{DF91A17A-1F10-4BCC-BDD0-13F88A588BBC}" dt="2025-11-05T14:18:25.422" v="3554"/>
          <pc:sldLayoutMkLst>
            <pc:docMk/>
            <pc:sldMasterMk cId="2820283741" sldId="2147483848"/>
            <pc:sldLayoutMk cId="294704860" sldId="2147483853"/>
          </pc:sldLayoutMkLst>
        </pc:sldLayoutChg>
        <pc:sldLayoutChg chg="setBg">
          <pc:chgData name="kaylyn mais" userId="5b48df3853855623" providerId="LiveId" clId="{DF91A17A-1F10-4BCC-BDD0-13F88A588BBC}" dt="2025-11-05T14:18:25.422" v="3554"/>
          <pc:sldLayoutMkLst>
            <pc:docMk/>
            <pc:sldMasterMk cId="2820283741" sldId="2147483848"/>
            <pc:sldLayoutMk cId="2304719471" sldId="2147483854"/>
          </pc:sldLayoutMkLst>
        </pc:sldLayoutChg>
        <pc:sldLayoutChg chg="setBg">
          <pc:chgData name="kaylyn mais" userId="5b48df3853855623" providerId="LiveId" clId="{DF91A17A-1F10-4BCC-BDD0-13F88A588BBC}" dt="2025-11-05T14:18:25.422" v="3554"/>
          <pc:sldLayoutMkLst>
            <pc:docMk/>
            <pc:sldMasterMk cId="2820283741" sldId="2147483848"/>
            <pc:sldLayoutMk cId="1309946520" sldId="2147483855"/>
          </pc:sldLayoutMkLst>
        </pc:sldLayoutChg>
        <pc:sldLayoutChg chg="setBg">
          <pc:chgData name="kaylyn mais" userId="5b48df3853855623" providerId="LiveId" clId="{DF91A17A-1F10-4BCC-BDD0-13F88A588BBC}" dt="2025-11-05T14:18:25.422" v="3554"/>
          <pc:sldLayoutMkLst>
            <pc:docMk/>
            <pc:sldMasterMk cId="2820283741" sldId="2147483848"/>
            <pc:sldLayoutMk cId="3696824872" sldId="2147483856"/>
          </pc:sldLayoutMkLst>
        </pc:sldLayoutChg>
        <pc:sldLayoutChg chg="setBg">
          <pc:chgData name="kaylyn mais" userId="5b48df3853855623" providerId="LiveId" clId="{DF91A17A-1F10-4BCC-BDD0-13F88A588BBC}" dt="2025-11-05T14:18:25.422" v="3554"/>
          <pc:sldLayoutMkLst>
            <pc:docMk/>
            <pc:sldMasterMk cId="2820283741" sldId="2147483848"/>
            <pc:sldLayoutMk cId="3910145088" sldId="2147483857"/>
          </pc:sldLayoutMkLst>
        </pc:sldLayoutChg>
        <pc:sldLayoutChg chg="setBg">
          <pc:chgData name="kaylyn mais" userId="5b48df3853855623" providerId="LiveId" clId="{DF91A17A-1F10-4BCC-BDD0-13F88A588BBC}" dt="2025-11-05T14:18:25.422" v="3554"/>
          <pc:sldLayoutMkLst>
            <pc:docMk/>
            <pc:sldMasterMk cId="2820283741" sldId="2147483848"/>
            <pc:sldLayoutMk cId="164506532" sldId="2147483858"/>
          </pc:sldLayoutMkLst>
        </pc:sldLayoutChg>
        <pc:sldLayoutChg chg="setBg">
          <pc:chgData name="kaylyn mais" userId="5b48df3853855623" providerId="LiveId" clId="{DF91A17A-1F10-4BCC-BDD0-13F88A588BBC}" dt="2025-11-05T14:18:25.422" v="3554"/>
          <pc:sldLayoutMkLst>
            <pc:docMk/>
            <pc:sldMasterMk cId="2820283741" sldId="2147483848"/>
            <pc:sldLayoutMk cId="2648983687" sldId="2147483859"/>
          </pc:sldLayoutMkLst>
        </pc:sldLayoutChg>
      </pc:sldMaster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E259225-6BE9-4ACD-909D-B3A7BABFD74E}" type="datetimeFigureOut">
              <a:rPr lang="en-GB" smtClean="0"/>
              <a:t>07/11/2025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6BBA41B-5D5E-46FE-BEF0-66EE234505E4}" type="slidenum">
              <a:rPr lang="en-GB" smtClean="0"/>
              <a:t>‹#›</a:t>
            </a:fld>
            <a:endParaRPr lang="en-GB"/>
          </a:p>
        </p:txBody>
      </p:sp>
    </p:spTree>
    <p:extLst>
      <p:ext uri="{BB962C8B-B14F-4D97-AF65-F5344CB8AC3E}">
        <p14:creationId xmlns:p14="http://schemas.microsoft.com/office/powerpoint/2010/main" val="228770755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6BBA41B-5D5E-46FE-BEF0-66EE234505E4}" type="slidenum">
              <a:rPr lang="en-GB" smtClean="0"/>
              <a:t>10</a:t>
            </a:fld>
            <a:endParaRPr lang="en-GB"/>
          </a:p>
        </p:txBody>
      </p:sp>
    </p:spTree>
    <p:extLst>
      <p:ext uri="{BB962C8B-B14F-4D97-AF65-F5344CB8AC3E}">
        <p14:creationId xmlns:p14="http://schemas.microsoft.com/office/powerpoint/2010/main" val="378154565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6BBA41B-5D5E-46FE-BEF0-66EE234505E4}" type="slidenum">
              <a:rPr lang="en-GB" smtClean="0"/>
              <a:t>15</a:t>
            </a:fld>
            <a:endParaRPr lang="en-GB"/>
          </a:p>
        </p:txBody>
      </p:sp>
    </p:spTree>
    <p:extLst>
      <p:ext uri="{BB962C8B-B14F-4D97-AF65-F5344CB8AC3E}">
        <p14:creationId xmlns:p14="http://schemas.microsoft.com/office/powerpoint/2010/main" val="173231853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US"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fld id="{C128FA71-3A18-48C0-980F-4B68F7F63042}" type="datetime1">
              <a:rPr lang="en-US" smtClean="0"/>
              <a:t>11/7/2025</a:t>
            </a:fld>
            <a:endParaRPr lang="en-US"/>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123293420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51C1210E-201E-4473-82AC-2466F5386C38}" type="datetime1">
              <a:rPr lang="en-US" smtClean="0"/>
              <a:t>11/7/2025</a:t>
            </a:fld>
            <a:endParaRPr lang="en-US"/>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221144403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US"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B01EA198-6CAB-4B8F-B93F-1F9C8C4B6CE7}" type="datetime1">
              <a:rPr lang="en-US" smtClean="0"/>
              <a:t>11/7/2025</a:t>
            </a:fld>
            <a:endParaRPr lang="en-US"/>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362289799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CA06041F-4525-44D5-AA4F-332294BF1F56}" type="datetime1">
              <a:rPr lang="en-US" smtClean="0"/>
              <a:t>11/7/2025</a:t>
            </a:fld>
            <a:endParaRPr lang="en-US"/>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263734264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GB"/>
              <a:t>Click to edit Master title style</a:t>
            </a:r>
            <a:endParaRPr lang="en-US"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F9557091-BBDF-4EB9-BA6B-2BB67AC4FC0F}" type="datetime1">
              <a:rPr lang="en-US" smtClean="0"/>
              <a:t>11/7/2025</a:t>
            </a:fld>
            <a:endParaRPr lang="en-US"/>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29470486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2D6B226B-77A6-410C-9796-083F278E0125}" type="datetime1">
              <a:rPr lang="en-US" smtClean="0"/>
              <a:t>11/7/2025</a:t>
            </a:fld>
            <a:endParaRPr lang="en-US"/>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230471947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A23A578B-D289-4C40-8593-3D356C49DA58}" type="datetime1">
              <a:rPr lang="en-US" smtClean="0"/>
              <a:t>11/7/2025</a:t>
            </a:fld>
            <a:endParaRPr lang="en-US"/>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130994652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713DFAE3-14DB-48A7-A80F-80DDB072CE3D}" type="datetime1">
              <a:rPr lang="en-US" smtClean="0"/>
              <a:t>11/7/2025</a:t>
            </a:fld>
            <a:endParaRPr lang="en-US"/>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369682487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92C5EAEF-6478-4102-8F5D-A5FE9FC97ACB}" type="datetime1">
              <a:rPr lang="en-US" smtClean="0"/>
              <a:t>11/7/2025</a:t>
            </a:fld>
            <a:endParaRPr lang="en-US"/>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391014508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7104EDB3-C0E8-45F8-9E1D-1B6C8D1880C0}" type="datetime1">
              <a:rPr lang="en-US" smtClean="0"/>
              <a:t>11/7/2025</a:t>
            </a:fld>
            <a:endParaRPr lang="en-US"/>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16450653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GB"/>
              <a:t>Click to edit Master title style</a:t>
            </a:r>
            <a:endParaRPr lang="en-US"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9CF0EC4B-54ED-4041-B552-9BA760FA3DBA}" type="datetime1">
              <a:rPr lang="en-US" smtClean="0"/>
              <a:t>11/7/2025</a:t>
            </a:fld>
            <a:endParaRPr lang="en-US"/>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264898368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accent2">
            <a:lumMod val="60000"/>
            <a:lumOff val="40000"/>
          </a:schemeClr>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67F45AC6-C491-4585-A584-9CE2AF7D5500}" type="datetime1">
              <a:rPr lang="en-US" smtClean="0"/>
              <a:t>11/7/2025</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US" dirty="0"/>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CC057153-B650-4DEB-B370-79DDCFDCE934}" type="slidenum">
              <a:rPr lang="en-US" smtClean="0"/>
              <a:t>‹#›</a:t>
            </a:fld>
            <a:endParaRPr lang="en-US"/>
          </a:p>
        </p:txBody>
      </p:sp>
    </p:spTree>
    <p:extLst>
      <p:ext uri="{BB962C8B-B14F-4D97-AF65-F5344CB8AC3E}">
        <p14:creationId xmlns:p14="http://schemas.microsoft.com/office/powerpoint/2010/main" val="2820283741"/>
      </p:ext>
    </p:extLst>
  </p:cSld>
  <p:clrMap bg1="lt1" tx1="dk1" bg2="lt2" tx2="dk2" accent1="accent1" accent2="accent2" accent3="accent3" accent4="accent4" accent5="accent5" accent6="accent6" hlink="hlink" folHlink="folHlink"/>
  <p:sldLayoutIdLst>
    <p:sldLayoutId id="2147483849" r:id="rId1"/>
    <p:sldLayoutId id="2147483850" r:id="rId2"/>
    <p:sldLayoutId id="2147483851" r:id="rId3"/>
    <p:sldLayoutId id="2147483852" r:id="rId4"/>
    <p:sldLayoutId id="2147483853" r:id="rId5"/>
    <p:sldLayoutId id="2147483854" r:id="rId6"/>
    <p:sldLayoutId id="2147483855" r:id="rId7"/>
    <p:sldLayoutId id="2147483856" r:id="rId8"/>
    <p:sldLayoutId id="2147483857" r:id="rId9"/>
    <p:sldLayoutId id="2147483858" r:id="rId10"/>
    <p:sldLayoutId id="2147483859" r:id="rId11"/>
  </p:sldLayoutIdLst>
  <p:hf sldNum="0"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 name="TextBox 14">
            <a:extLst>
              <a:ext uri="{FF2B5EF4-FFF2-40B4-BE49-F238E27FC236}">
                <a16:creationId xmlns:a16="http://schemas.microsoft.com/office/drawing/2014/main" id="{027BE17D-6A77-9527-8E50-67BA6463A56B}"/>
              </a:ext>
            </a:extLst>
          </p:cNvPr>
          <p:cNvSpPr txBox="1"/>
          <p:nvPr/>
        </p:nvSpPr>
        <p:spPr>
          <a:xfrm>
            <a:off x="1295401" y="1325880"/>
            <a:ext cx="9601196" cy="4549988"/>
          </a:xfrm>
          <a:prstGeom prst="rect">
            <a:avLst/>
          </a:prstGeom>
        </p:spPr>
        <p:txBody>
          <a:bodyPr vert="horz" lIns="91440" tIns="45720" rIns="91440" bIns="45720" rtlCol="0" anchor="t">
            <a:normAutofit lnSpcReduction="10000"/>
          </a:bodyPr>
          <a:lstStyle/>
          <a:p>
            <a:pPr algn="ctr">
              <a:spcBef>
                <a:spcPct val="20000"/>
              </a:spcBef>
              <a:spcAft>
                <a:spcPts val="600"/>
              </a:spcAft>
              <a:buClr>
                <a:schemeClr val="accent1"/>
              </a:buClr>
              <a:buSzPct val="115000"/>
            </a:pPr>
            <a:r>
              <a:rPr lang="en-US" sz="2800" b="1" dirty="0">
                <a:solidFill>
                  <a:schemeClr val="tx1">
                    <a:lumMod val="85000"/>
                    <a:lumOff val="15000"/>
                  </a:schemeClr>
                </a:solidFill>
              </a:rPr>
              <a:t>Student Name: Kaylyn Mais </a:t>
            </a:r>
            <a:br>
              <a:rPr lang="en-US" sz="2800" b="1" dirty="0">
                <a:solidFill>
                  <a:schemeClr val="tx1">
                    <a:lumMod val="85000"/>
                    <a:lumOff val="15000"/>
                  </a:schemeClr>
                </a:solidFill>
              </a:rPr>
            </a:br>
            <a:endParaRPr lang="en-US" sz="2800" b="1" dirty="0">
              <a:solidFill>
                <a:schemeClr val="tx1">
                  <a:lumMod val="85000"/>
                  <a:lumOff val="15000"/>
                </a:schemeClr>
              </a:solidFill>
            </a:endParaRPr>
          </a:p>
          <a:p>
            <a:pPr algn="ctr">
              <a:spcBef>
                <a:spcPct val="20000"/>
              </a:spcBef>
              <a:spcAft>
                <a:spcPts val="600"/>
              </a:spcAft>
              <a:buClr>
                <a:schemeClr val="accent1"/>
              </a:buClr>
              <a:buSzPct val="115000"/>
            </a:pPr>
            <a:r>
              <a:rPr lang="en-US" sz="2800" b="1" dirty="0">
                <a:solidFill>
                  <a:schemeClr val="tx1">
                    <a:lumMod val="85000"/>
                    <a:lumOff val="15000"/>
                  </a:schemeClr>
                </a:solidFill>
              </a:rPr>
              <a:t>Student Number: 2245427</a:t>
            </a:r>
            <a:br>
              <a:rPr lang="en-US" sz="2800" b="1" dirty="0">
                <a:solidFill>
                  <a:schemeClr val="tx1">
                    <a:lumMod val="85000"/>
                    <a:lumOff val="15000"/>
                  </a:schemeClr>
                </a:solidFill>
              </a:rPr>
            </a:br>
            <a:r>
              <a:rPr lang="en-US" sz="2800" b="1" dirty="0">
                <a:solidFill>
                  <a:schemeClr val="tx1">
                    <a:lumMod val="85000"/>
                    <a:lumOff val="15000"/>
                  </a:schemeClr>
                </a:solidFill>
              </a:rPr>
              <a:t>Module Code: BMHP6026 </a:t>
            </a:r>
            <a:br>
              <a:rPr lang="en-US" sz="2800" b="1" dirty="0">
                <a:solidFill>
                  <a:schemeClr val="tx1">
                    <a:lumMod val="85000"/>
                    <a:lumOff val="15000"/>
                  </a:schemeClr>
                </a:solidFill>
              </a:rPr>
            </a:br>
            <a:endParaRPr lang="en-US" sz="2800" b="1" dirty="0">
              <a:solidFill>
                <a:schemeClr val="tx1">
                  <a:lumMod val="85000"/>
                  <a:lumOff val="15000"/>
                </a:schemeClr>
              </a:solidFill>
            </a:endParaRPr>
          </a:p>
          <a:p>
            <a:pPr algn="ctr">
              <a:spcBef>
                <a:spcPct val="20000"/>
              </a:spcBef>
              <a:spcAft>
                <a:spcPts val="600"/>
              </a:spcAft>
              <a:buClr>
                <a:schemeClr val="accent1"/>
              </a:buClr>
              <a:buSzPct val="115000"/>
            </a:pPr>
            <a:r>
              <a:rPr lang="en-US" sz="2800" b="1" dirty="0">
                <a:solidFill>
                  <a:schemeClr val="tx1">
                    <a:lumMod val="85000"/>
                    <a:lumOff val="15000"/>
                  </a:schemeClr>
                </a:solidFill>
              </a:rPr>
              <a:t>Assignment Title: Component 2: Oral Presentation </a:t>
            </a:r>
            <a:br>
              <a:rPr lang="en-US" sz="2800" b="1" dirty="0">
                <a:solidFill>
                  <a:schemeClr val="tx1">
                    <a:lumMod val="85000"/>
                    <a:lumOff val="15000"/>
                  </a:schemeClr>
                </a:solidFill>
              </a:rPr>
            </a:br>
            <a:r>
              <a:rPr lang="en-US" sz="2800" b="1" dirty="0">
                <a:solidFill>
                  <a:schemeClr val="tx1">
                    <a:lumMod val="85000"/>
                    <a:lumOff val="15000"/>
                  </a:schemeClr>
                </a:solidFill>
              </a:rPr>
              <a:t>Module: Digital Transformation in the Healthcare Professional</a:t>
            </a:r>
            <a:br>
              <a:rPr lang="en-US" sz="2800" b="1" dirty="0">
                <a:solidFill>
                  <a:schemeClr val="tx1">
                    <a:lumMod val="85000"/>
                    <a:lumOff val="15000"/>
                  </a:schemeClr>
                </a:solidFill>
              </a:rPr>
            </a:br>
            <a:endParaRPr lang="en-US" sz="2800" b="1" dirty="0">
              <a:solidFill>
                <a:schemeClr val="tx1">
                  <a:lumMod val="85000"/>
                  <a:lumOff val="15000"/>
                </a:schemeClr>
              </a:solidFill>
            </a:endParaRPr>
          </a:p>
          <a:p>
            <a:pPr algn="ctr">
              <a:spcBef>
                <a:spcPct val="20000"/>
              </a:spcBef>
              <a:spcAft>
                <a:spcPts val="600"/>
              </a:spcAft>
              <a:buClr>
                <a:schemeClr val="accent1"/>
              </a:buClr>
              <a:buSzPct val="115000"/>
            </a:pPr>
            <a:r>
              <a:rPr lang="en-US" sz="2800" b="1" dirty="0">
                <a:solidFill>
                  <a:schemeClr val="tx1">
                    <a:lumMod val="85000"/>
                    <a:lumOff val="15000"/>
                  </a:schemeClr>
                </a:solidFill>
              </a:rPr>
              <a:t>Lecturer: Joanne Davies</a:t>
            </a:r>
          </a:p>
        </p:txBody>
      </p:sp>
    </p:spTree>
    <p:extLst>
      <p:ext uri="{BB962C8B-B14F-4D97-AF65-F5344CB8AC3E}">
        <p14:creationId xmlns:p14="http://schemas.microsoft.com/office/powerpoint/2010/main" val="230222894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668B93-8574-C6C2-26B7-27B858E138FC}"/>
              </a:ext>
            </a:extLst>
          </p:cNvPr>
          <p:cNvSpPr>
            <a:spLocks noGrp="1"/>
          </p:cNvSpPr>
          <p:nvPr>
            <p:ph type="title"/>
          </p:nvPr>
        </p:nvSpPr>
        <p:spPr>
          <a:xfrm>
            <a:off x="1295402" y="982133"/>
            <a:ext cx="9601196" cy="972398"/>
          </a:xfrm>
        </p:spPr>
        <p:txBody>
          <a:bodyPr>
            <a:normAutofit/>
          </a:bodyPr>
          <a:lstStyle/>
          <a:p>
            <a:r>
              <a:rPr lang="en-GB" b="1" dirty="0"/>
              <a:t>Introduction</a:t>
            </a:r>
          </a:p>
        </p:txBody>
      </p:sp>
      <p:sp>
        <p:nvSpPr>
          <p:cNvPr id="3" name="Content Placeholder 2">
            <a:extLst>
              <a:ext uri="{FF2B5EF4-FFF2-40B4-BE49-F238E27FC236}">
                <a16:creationId xmlns:a16="http://schemas.microsoft.com/office/drawing/2014/main" id="{691D4E6B-AF08-1073-7381-126727469B39}"/>
              </a:ext>
            </a:extLst>
          </p:cNvPr>
          <p:cNvSpPr>
            <a:spLocks noGrp="1"/>
          </p:cNvSpPr>
          <p:nvPr>
            <p:ph idx="1"/>
          </p:nvPr>
        </p:nvSpPr>
        <p:spPr>
          <a:xfrm>
            <a:off x="1358102" y="2450920"/>
            <a:ext cx="9601196" cy="3921337"/>
          </a:xfrm>
        </p:spPr>
        <p:txBody>
          <a:bodyPr>
            <a:normAutofit fontScale="85000" lnSpcReduction="20000"/>
          </a:bodyPr>
          <a:lstStyle/>
          <a:p>
            <a:pPr algn="just">
              <a:lnSpc>
                <a:spcPct val="170000"/>
              </a:lnSpc>
            </a:pPr>
            <a:r>
              <a:rPr lang="en-GB" sz="2200" dirty="0"/>
              <a:t> </a:t>
            </a:r>
            <a:r>
              <a:rPr lang="en-GB" sz="1900" dirty="0">
                <a:latin typeface="Arial" panose="020B0604020202020204" pitchFamily="34" charset="0"/>
                <a:cs typeface="Arial" panose="020B0604020202020204" pitchFamily="34" charset="0"/>
              </a:rPr>
              <a:t>Digital changes are needed in healthcare to improve patient outcomes, enhance operational efficiency, cost-effectiveness, and increase accessibility. </a:t>
            </a:r>
          </a:p>
          <a:p>
            <a:pPr algn="just">
              <a:lnSpc>
                <a:spcPct val="150000"/>
              </a:lnSpc>
            </a:pPr>
            <a:r>
              <a:rPr lang="en-GB" sz="1800" dirty="0">
                <a:latin typeface="Arial" panose="020B0604020202020204" pitchFamily="34" charset="0"/>
                <a:cs typeface="Arial" panose="020B0604020202020204" pitchFamily="34" charset="0"/>
              </a:rPr>
              <a:t>Digital technology has been increasing over the last decade to drive changes that allow for more personalized and productive treatment and streamlined workflows.  </a:t>
            </a:r>
          </a:p>
          <a:p>
            <a:pPr algn="just">
              <a:lnSpc>
                <a:spcPct val="150000"/>
              </a:lnSpc>
            </a:pPr>
            <a:r>
              <a:rPr lang="en-GB" sz="1800" dirty="0">
                <a:latin typeface="Arial" panose="020B0604020202020204" pitchFamily="34" charset="0"/>
                <a:cs typeface="Arial" panose="020B0604020202020204" pitchFamily="34" charset="0"/>
              </a:rPr>
              <a:t>Medical drone delivery is a flying robot that can be remotely controlled or fly autonomously using software-controlled systems. This technology is transforming healthcare settings.</a:t>
            </a:r>
          </a:p>
          <a:p>
            <a:pPr algn="just">
              <a:lnSpc>
                <a:spcPct val="150000"/>
              </a:lnSpc>
            </a:pPr>
            <a:r>
              <a:rPr lang="en-GB" sz="1800" dirty="0">
                <a:latin typeface="Arial" panose="020B0604020202020204" pitchFamily="34" charset="0"/>
                <a:cs typeface="Arial" panose="020B0604020202020204" pitchFamily="34" charset="0"/>
              </a:rPr>
              <a:t>Using drones in healthcare is a big step in the right direction; however, there are advantages and disadvantages.  </a:t>
            </a:r>
          </a:p>
          <a:p>
            <a:pPr marL="0" indent="0" algn="just">
              <a:lnSpc>
                <a:spcPct val="150000"/>
              </a:lnSpc>
              <a:buNone/>
            </a:pPr>
            <a:endParaRPr lang="en-GB" sz="1800" dirty="0">
              <a:latin typeface="Arial" panose="020B0604020202020204" pitchFamily="34" charset="0"/>
              <a:cs typeface="Arial" panose="020B0604020202020204" pitchFamily="34" charset="0"/>
            </a:endParaRPr>
          </a:p>
          <a:p>
            <a:pPr marL="0" indent="0" algn="r">
              <a:lnSpc>
                <a:spcPct val="150000"/>
              </a:lnSpc>
              <a:buNone/>
            </a:pPr>
            <a:r>
              <a:rPr lang="en-GB" sz="1800" dirty="0">
                <a:latin typeface="Arial" panose="020B0604020202020204" pitchFamily="34" charset="0"/>
                <a:cs typeface="Arial" panose="020B0604020202020204" pitchFamily="34" charset="0"/>
              </a:rPr>
              <a:t>(</a:t>
            </a:r>
            <a:r>
              <a:rPr lang="en-GB" sz="1800" dirty="0" err="1">
                <a:latin typeface="Arial" panose="020B0604020202020204" pitchFamily="34" charset="0"/>
                <a:cs typeface="Arial" panose="020B0604020202020204" pitchFamily="34" charset="0"/>
              </a:rPr>
              <a:t>Oigbochie</a:t>
            </a:r>
            <a:r>
              <a:rPr lang="en-GB" sz="1800" dirty="0">
                <a:latin typeface="Arial" panose="020B0604020202020204" pitchFamily="34" charset="0"/>
                <a:cs typeface="Arial" panose="020B0604020202020204" pitchFamily="34" charset="0"/>
              </a:rPr>
              <a:t> et al., 2021).</a:t>
            </a:r>
          </a:p>
        </p:txBody>
      </p:sp>
    </p:spTree>
    <p:extLst>
      <p:ext uri="{BB962C8B-B14F-4D97-AF65-F5344CB8AC3E}">
        <p14:creationId xmlns:p14="http://schemas.microsoft.com/office/powerpoint/2010/main" val="157097842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5F57C9-D1C1-C597-6AC9-AC6A5C8B28B1}"/>
              </a:ext>
            </a:extLst>
          </p:cNvPr>
          <p:cNvSpPr>
            <a:spLocks noGrp="1"/>
          </p:cNvSpPr>
          <p:nvPr>
            <p:ph type="title"/>
          </p:nvPr>
        </p:nvSpPr>
        <p:spPr/>
        <p:txBody>
          <a:bodyPr>
            <a:normAutofit/>
          </a:bodyPr>
          <a:lstStyle/>
          <a:p>
            <a:r>
              <a:rPr lang="en-GB" b="1" dirty="0"/>
              <a:t>What is a Medical Drone?</a:t>
            </a:r>
            <a:br>
              <a:rPr lang="en-GB" b="1" dirty="0"/>
            </a:br>
            <a:endParaRPr lang="en-GB" dirty="0"/>
          </a:p>
        </p:txBody>
      </p:sp>
      <p:sp>
        <p:nvSpPr>
          <p:cNvPr id="3" name="Content Placeholder 2">
            <a:extLst>
              <a:ext uri="{FF2B5EF4-FFF2-40B4-BE49-F238E27FC236}">
                <a16:creationId xmlns:a16="http://schemas.microsoft.com/office/drawing/2014/main" id="{D1570363-53D5-7378-0C27-424B7DA024F0}"/>
              </a:ext>
            </a:extLst>
          </p:cNvPr>
          <p:cNvSpPr>
            <a:spLocks noGrp="1"/>
          </p:cNvSpPr>
          <p:nvPr>
            <p:ph idx="1"/>
          </p:nvPr>
        </p:nvSpPr>
        <p:spPr/>
        <p:txBody>
          <a:bodyPr>
            <a:normAutofit fontScale="70000" lnSpcReduction="20000"/>
          </a:bodyPr>
          <a:lstStyle/>
          <a:p>
            <a:pPr algn="just">
              <a:lnSpc>
                <a:spcPct val="150000"/>
              </a:lnSpc>
            </a:pPr>
            <a:r>
              <a:rPr lang="en-GB" dirty="0">
                <a:latin typeface="Arial" panose="020B0604020202020204" pitchFamily="34" charset="0"/>
                <a:cs typeface="Arial" panose="020B0604020202020204" pitchFamily="34" charset="0"/>
              </a:rPr>
              <a:t>A drone is an unmanned aerial vehicle that can bypass traffic congestion and geographical barriers.</a:t>
            </a:r>
          </a:p>
          <a:p>
            <a:pPr algn="just">
              <a:lnSpc>
                <a:spcPct val="150000"/>
              </a:lnSpc>
            </a:pPr>
            <a:r>
              <a:rPr lang="en-GB" dirty="0">
                <a:latin typeface="Arial" panose="020B0604020202020204" pitchFamily="34" charset="0"/>
                <a:cs typeface="Arial" panose="020B0604020202020204" pitchFamily="34" charset="0"/>
              </a:rPr>
              <a:t>Drones offer the potential to significantly enhance emergency response capabilities by providing rapid and remote delivery services, thereby improving overall response time.</a:t>
            </a:r>
          </a:p>
          <a:p>
            <a:pPr algn="just">
              <a:lnSpc>
                <a:spcPct val="150000"/>
              </a:lnSpc>
            </a:pPr>
            <a:r>
              <a:rPr lang="en-GB" dirty="0">
                <a:latin typeface="Arial" panose="020B0604020202020204" pitchFamily="34" charset="0"/>
                <a:cs typeface="Arial" panose="020B0604020202020204" pitchFamily="34" charset="0"/>
              </a:rPr>
              <a:t>It delivers critical medical supplies, provides environmental benefits, and increases access to care for underserved populations, making it essential for the healthcare system. </a:t>
            </a:r>
          </a:p>
          <a:p>
            <a:pPr marL="0" indent="0" algn="just">
              <a:lnSpc>
                <a:spcPct val="150000"/>
              </a:lnSpc>
              <a:buNone/>
            </a:pPr>
            <a:r>
              <a:rPr lang="en-GB" dirty="0">
                <a:latin typeface="Arial" panose="020B0604020202020204" pitchFamily="34" charset="0"/>
                <a:cs typeface="Arial" panose="020B0604020202020204" pitchFamily="34" charset="0"/>
              </a:rPr>
              <a:t>Although it is not widely used because it is still in its infancy and is still developing. </a:t>
            </a:r>
          </a:p>
          <a:p>
            <a:pPr marL="0" indent="0" algn="r">
              <a:lnSpc>
                <a:spcPct val="150000"/>
              </a:lnSpc>
              <a:buNone/>
            </a:pP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Damasevicius</a:t>
            </a:r>
            <a:r>
              <a:rPr lang="en-GB" dirty="0">
                <a:latin typeface="Arial" panose="020B0604020202020204" pitchFamily="34" charset="0"/>
                <a:cs typeface="Arial" panose="020B0604020202020204" pitchFamily="34" charset="0"/>
              </a:rPr>
              <a:t>, 2023</a:t>
            </a:r>
            <a:endParaRPr lang="en-GB" dirty="0"/>
          </a:p>
        </p:txBody>
      </p:sp>
    </p:spTree>
    <p:extLst>
      <p:ext uri="{BB962C8B-B14F-4D97-AF65-F5344CB8AC3E}">
        <p14:creationId xmlns:p14="http://schemas.microsoft.com/office/powerpoint/2010/main" val="297718102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CCAFCD12-66D0-3F55-2702-ACE42B5293A1}"/>
              </a:ext>
            </a:extLst>
          </p:cNvPr>
          <p:cNvSpPr>
            <a:spLocks noGrp="1"/>
          </p:cNvSpPr>
          <p:nvPr>
            <p:ph idx="1"/>
          </p:nvPr>
        </p:nvSpPr>
        <p:spPr>
          <a:xfrm>
            <a:off x="544830" y="594360"/>
            <a:ext cx="11202670" cy="6263640"/>
          </a:xfrm>
        </p:spPr>
        <p:txBody>
          <a:bodyPr>
            <a:normAutofit/>
          </a:bodyPr>
          <a:lstStyle/>
          <a:p>
            <a:pPr algn="just">
              <a:lnSpc>
                <a:spcPct val="150000"/>
              </a:lnSpc>
            </a:pPr>
            <a:endParaRPr lang="en-GB" sz="1800" dirty="0">
              <a:latin typeface="Arial" panose="020B0604020202020204" pitchFamily="34" charset="0"/>
              <a:cs typeface="Arial" panose="020B0604020202020204" pitchFamily="34" charset="0"/>
            </a:endParaRPr>
          </a:p>
          <a:p>
            <a:pPr algn="just">
              <a:lnSpc>
                <a:spcPct val="150000"/>
              </a:lnSpc>
            </a:pPr>
            <a:endParaRPr lang="en-GB" sz="1800" dirty="0">
              <a:latin typeface="Arial" panose="020B0604020202020204" pitchFamily="34" charset="0"/>
              <a:cs typeface="Arial" panose="020B0604020202020204" pitchFamily="34" charset="0"/>
            </a:endParaRPr>
          </a:p>
        </p:txBody>
      </p:sp>
      <p:sp>
        <p:nvSpPr>
          <p:cNvPr id="5" name="TextBox 4">
            <a:extLst>
              <a:ext uri="{FF2B5EF4-FFF2-40B4-BE49-F238E27FC236}">
                <a16:creationId xmlns:a16="http://schemas.microsoft.com/office/drawing/2014/main" id="{47B359AB-5B68-C8A8-FE5F-2022725A7D93}"/>
              </a:ext>
            </a:extLst>
          </p:cNvPr>
          <p:cNvSpPr txBox="1"/>
          <p:nvPr/>
        </p:nvSpPr>
        <p:spPr>
          <a:xfrm>
            <a:off x="994410" y="2366010"/>
            <a:ext cx="10652760" cy="3739998"/>
          </a:xfrm>
          <a:prstGeom prst="rect">
            <a:avLst/>
          </a:prstGeom>
          <a:noFill/>
        </p:spPr>
        <p:txBody>
          <a:bodyPr wrap="square">
            <a:spAutoFit/>
          </a:bodyPr>
          <a:lstStyle/>
          <a:p>
            <a:pPr marL="285750" indent="-285750" algn="just">
              <a:lnSpc>
                <a:spcPct val="150000"/>
              </a:lnSpc>
              <a:buFont typeface="Arial" panose="020B0604020202020204" pitchFamily="34" charset="0"/>
              <a:buChar char="•"/>
            </a:pPr>
            <a:r>
              <a:rPr lang="en-GB" sz="1600" dirty="0">
                <a:latin typeface="Arial" panose="020B0604020202020204" pitchFamily="34" charset="0"/>
                <a:cs typeface="Arial" panose="020B0604020202020204" pitchFamily="34" charset="0"/>
              </a:rPr>
              <a:t>Drone delivery is a service that uses unmanned aerial vehicles to deliver essential supplies, such as medications and organs for transplants, to remote or underserved areas, often in record time. Medical drones are transforming healthcare. </a:t>
            </a:r>
          </a:p>
          <a:p>
            <a:pPr marL="285750" indent="-285750" algn="just">
              <a:lnSpc>
                <a:spcPct val="150000"/>
              </a:lnSpc>
              <a:buFont typeface="Arial" panose="020B0604020202020204" pitchFamily="34" charset="0"/>
              <a:buChar char="•"/>
            </a:pPr>
            <a:r>
              <a:rPr lang="en-GB" sz="1600" dirty="0">
                <a:latin typeface="Arial" panose="020B0604020202020204" pitchFamily="34" charset="0"/>
                <a:cs typeface="Arial" panose="020B0604020202020204" pitchFamily="34" charset="0"/>
              </a:rPr>
              <a:t>Drones can quickly deliver life-saving supplies, such as AEDs, in emergencies, including natural disaster areas. </a:t>
            </a:r>
          </a:p>
          <a:p>
            <a:pPr marL="285750" indent="-285750" algn="just">
              <a:lnSpc>
                <a:spcPct val="150000"/>
              </a:lnSpc>
              <a:buFont typeface="Arial" panose="020B0604020202020204" pitchFamily="34" charset="0"/>
              <a:buChar char="•"/>
            </a:pPr>
            <a:r>
              <a:rPr lang="en-GB" sz="1600" dirty="0">
                <a:latin typeface="Arial" panose="020B0604020202020204" pitchFamily="34" charset="0"/>
                <a:cs typeface="Arial" panose="020B0604020202020204" pitchFamily="34" charset="0"/>
              </a:rPr>
              <a:t>NHS drones deliver medical supplies such as blood samples, vaccines, lab samples, chemotherapy drugs, and other medical supplies, significantly cutting delivery time and carbon emissions. </a:t>
            </a:r>
          </a:p>
          <a:p>
            <a:pPr algn="just">
              <a:lnSpc>
                <a:spcPct val="150000"/>
              </a:lnSpc>
            </a:pPr>
            <a:r>
              <a:rPr lang="en-GB" sz="1600" dirty="0">
                <a:latin typeface="Arial" panose="020B0604020202020204" pitchFamily="34" charset="0"/>
                <a:cs typeface="Arial" panose="020B0604020202020204" pitchFamily="34" charset="0"/>
              </a:rPr>
              <a:t>However, one of the main disadvantages of using a drone is its vulnerability in adverse weather conditions. This makes them less reliable in situations like rain, heavy fog, or strong wind.   </a:t>
            </a:r>
          </a:p>
          <a:p>
            <a:pPr algn="just">
              <a:lnSpc>
                <a:spcPct val="150000"/>
              </a:lnSpc>
            </a:pPr>
            <a:r>
              <a:rPr lang="en-GB" sz="1600" dirty="0">
                <a:latin typeface="Arial" panose="020B0604020202020204" pitchFamily="34" charset="0"/>
                <a:cs typeface="Arial" panose="020B0604020202020204" pitchFamily="34" charset="0"/>
              </a:rPr>
              <a:t>                                                                                                                                       </a:t>
            </a:r>
          </a:p>
          <a:p>
            <a:pPr algn="just">
              <a:lnSpc>
                <a:spcPct val="150000"/>
              </a:lnSpc>
            </a:pPr>
            <a:r>
              <a:rPr lang="en-GB" sz="1600" dirty="0">
                <a:latin typeface="Arial" panose="020B0604020202020204" pitchFamily="34" charset="0"/>
                <a:cs typeface="Arial" panose="020B0604020202020204" pitchFamily="34" charset="0"/>
              </a:rPr>
              <a:t>                                                                                                                                                              (NHS 2022)</a:t>
            </a:r>
          </a:p>
        </p:txBody>
      </p:sp>
      <p:sp>
        <p:nvSpPr>
          <p:cNvPr id="7" name="TextBox 6">
            <a:extLst>
              <a:ext uri="{FF2B5EF4-FFF2-40B4-BE49-F238E27FC236}">
                <a16:creationId xmlns:a16="http://schemas.microsoft.com/office/drawing/2014/main" id="{15A0F112-1361-C0F1-46C5-F7E8267EA59A}"/>
              </a:ext>
            </a:extLst>
          </p:cNvPr>
          <p:cNvSpPr txBox="1"/>
          <p:nvPr/>
        </p:nvSpPr>
        <p:spPr>
          <a:xfrm flipH="1">
            <a:off x="4217670" y="1394460"/>
            <a:ext cx="6046470" cy="584775"/>
          </a:xfrm>
          <a:prstGeom prst="rect">
            <a:avLst/>
          </a:prstGeom>
          <a:noFill/>
        </p:spPr>
        <p:txBody>
          <a:bodyPr wrap="square" rtlCol="0">
            <a:spAutoFit/>
          </a:bodyPr>
          <a:lstStyle/>
          <a:p>
            <a:r>
              <a:rPr lang="en-GB" sz="3200" b="1" dirty="0"/>
              <a:t>Overview of Drone Innovation </a:t>
            </a:r>
          </a:p>
        </p:txBody>
      </p:sp>
    </p:spTree>
    <p:extLst>
      <p:ext uri="{BB962C8B-B14F-4D97-AF65-F5344CB8AC3E}">
        <p14:creationId xmlns:p14="http://schemas.microsoft.com/office/powerpoint/2010/main" val="1703196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E6C4D2-66A4-D37A-235D-EE6DABFF3F96}"/>
              </a:ext>
            </a:extLst>
          </p:cNvPr>
          <p:cNvSpPr>
            <a:spLocks noGrp="1"/>
          </p:cNvSpPr>
          <p:nvPr>
            <p:ph type="title"/>
          </p:nvPr>
        </p:nvSpPr>
        <p:spPr>
          <a:xfrm>
            <a:off x="1412683" y="550332"/>
            <a:ext cx="3360772" cy="1303867"/>
          </a:xfrm>
        </p:spPr>
        <p:txBody>
          <a:bodyPr>
            <a:normAutofit/>
          </a:bodyPr>
          <a:lstStyle/>
          <a:p>
            <a:pPr>
              <a:lnSpc>
                <a:spcPct val="90000"/>
              </a:lnSpc>
            </a:pPr>
            <a:r>
              <a:rPr lang="en-GB" sz="4100" b="1" dirty="0"/>
              <a:t>Where is a Drone Used?</a:t>
            </a:r>
          </a:p>
        </p:txBody>
      </p:sp>
      <p:sp>
        <p:nvSpPr>
          <p:cNvPr id="3" name="Content Placeholder 2">
            <a:extLst>
              <a:ext uri="{FF2B5EF4-FFF2-40B4-BE49-F238E27FC236}">
                <a16:creationId xmlns:a16="http://schemas.microsoft.com/office/drawing/2014/main" id="{2BEEC40C-D494-884C-989E-196245508F06}"/>
              </a:ext>
            </a:extLst>
          </p:cNvPr>
          <p:cNvSpPr>
            <a:spLocks noGrp="1"/>
          </p:cNvSpPr>
          <p:nvPr>
            <p:ph idx="1"/>
          </p:nvPr>
        </p:nvSpPr>
        <p:spPr>
          <a:xfrm>
            <a:off x="6096000" y="393700"/>
            <a:ext cx="5513408" cy="6238594"/>
          </a:xfrm>
        </p:spPr>
        <p:txBody>
          <a:bodyPr>
            <a:normAutofit/>
          </a:bodyPr>
          <a:lstStyle/>
          <a:p>
            <a:pPr>
              <a:lnSpc>
                <a:spcPct val="90000"/>
              </a:lnSpc>
            </a:pPr>
            <a:r>
              <a:rPr lang="en-GB" sz="1000" dirty="0">
                <a:latin typeface="Arial" panose="020B0604020202020204" pitchFamily="34" charset="0"/>
                <a:cs typeface="Arial" panose="020B0604020202020204" pitchFamily="34" charset="0"/>
              </a:rPr>
              <a:t>  </a:t>
            </a:r>
            <a:endParaRPr lang="en-GB" sz="1200" dirty="0">
              <a:latin typeface="Arial" panose="020B0604020202020204" pitchFamily="34" charset="0"/>
              <a:cs typeface="Arial" panose="020B0604020202020204" pitchFamily="34" charset="0"/>
            </a:endParaRPr>
          </a:p>
          <a:p>
            <a:pPr>
              <a:lnSpc>
                <a:spcPct val="150000"/>
              </a:lnSpc>
            </a:pPr>
            <a:r>
              <a:rPr lang="en-GB" sz="1600" dirty="0">
                <a:latin typeface="Arial" panose="020B0604020202020204" pitchFamily="34" charset="0"/>
                <a:cs typeface="Arial" panose="020B0604020202020204" pitchFamily="34" charset="0"/>
              </a:rPr>
              <a:t>Drone medical technology is used in various UK locations, including the Isle of Wight for transporting chemotherapy drugs and the London area for delivering blood samples. (Discover Health Systems, 2022).</a:t>
            </a:r>
          </a:p>
          <a:p>
            <a:pPr>
              <a:lnSpc>
                <a:spcPct val="150000"/>
              </a:lnSpc>
            </a:pPr>
            <a:r>
              <a:rPr lang="en-GB" sz="1600" dirty="0">
                <a:latin typeface="Arial" panose="020B0604020202020204" pitchFamily="34" charset="0"/>
                <a:cs typeface="Arial" panose="020B0604020202020204" pitchFamily="34" charset="0"/>
              </a:rPr>
              <a:t>Drones deliver critical supplies to hospitals and GP practices. </a:t>
            </a:r>
          </a:p>
          <a:p>
            <a:pPr>
              <a:lnSpc>
                <a:spcPct val="150000"/>
              </a:lnSpc>
            </a:pPr>
            <a:r>
              <a:rPr lang="en-GB" sz="1600" dirty="0">
                <a:latin typeface="Arial" panose="020B0604020202020204" pitchFamily="34" charset="0"/>
                <a:cs typeface="Arial" panose="020B0604020202020204" pitchFamily="34" charset="0"/>
              </a:rPr>
              <a:t> A drone is used in emergencies to reduce response time.</a:t>
            </a:r>
          </a:p>
          <a:p>
            <a:pPr marL="0" indent="0">
              <a:lnSpc>
                <a:spcPct val="150000"/>
              </a:lnSpc>
              <a:buNone/>
            </a:pPr>
            <a:r>
              <a:rPr lang="en-GB" sz="1600" dirty="0">
                <a:latin typeface="Arial" panose="020B0604020202020204" pitchFamily="34" charset="0"/>
                <a:cs typeface="Arial" panose="020B0604020202020204" pitchFamily="34" charset="0"/>
              </a:rPr>
              <a:t>Nevertheless, technical failures, weather conditions, and human error can often pose a problem; however, an increase in research and studies is ongoing.   </a:t>
            </a:r>
          </a:p>
          <a:p>
            <a:pPr marL="0" indent="0">
              <a:lnSpc>
                <a:spcPct val="150000"/>
              </a:lnSpc>
              <a:buNone/>
            </a:pPr>
            <a:r>
              <a:rPr lang="en-GB" sz="1800" dirty="0">
                <a:latin typeface="Arial" panose="020B0604020202020204" pitchFamily="34" charset="0"/>
                <a:cs typeface="Arial" panose="020B0604020202020204" pitchFamily="34" charset="0"/>
              </a:rPr>
              <a:t> </a:t>
            </a:r>
            <a:r>
              <a:rPr lang="en-GB" sz="2000" dirty="0">
                <a:latin typeface="Arial" panose="020B0604020202020204" pitchFamily="34" charset="0"/>
                <a:cs typeface="Arial" panose="020B0604020202020204" pitchFamily="34" charset="0"/>
              </a:rPr>
              <a:t>                                                                                                                                                                                                                                   </a:t>
            </a:r>
          </a:p>
          <a:p>
            <a:pPr marL="0" indent="0">
              <a:lnSpc>
                <a:spcPct val="90000"/>
              </a:lnSpc>
              <a:buNone/>
            </a:pPr>
            <a:endParaRPr lang="en-GB" sz="1000" dirty="0">
              <a:latin typeface="Arial" panose="020B0604020202020204" pitchFamily="34" charset="0"/>
              <a:cs typeface="Arial" panose="020B0604020202020204" pitchFamily="34" charset="0"/>
            </a:endParaRPr>
          </a:p>
        </p:txBody>
      </p:sp>
      <p:pic>
        <p:nvPicPr>
          <p:cNvPr id="1026" name="Picture 2" descr="How Medical Drones can save lives - Al Tamimi &amp; Company">
            <a:extLst>
              <a:ext uri="{FF2B5EF4-FFF2-40B4-BE49-F238E27FC236}">
                <a16:creationId xmlns:a16="http://schemas.microsoft.com/office/drawing/2014/main" id="{50143DE7-785D-655F-2860-48B2B1CE600C}"/>
              </a:ext>
            </a:extLst>
          </p:cNvPr>
          <p:cNvPicPr>
            <a:picLocks noChangeAspect="1" noChangeArrowheads="1"/>
          </p:cNvPicPr>
          <p:nvPr/>
        </p:nvPicPr>
        <p:blipFill>
          <a:blip r:embed="rId2">
            <a:extLst>
              <a:ext uri="{28A0092B-C50C-407E-A947-70E740481C1C}">
                <a14:useLocalDpi xmlns:a14="http://schemas.microsoft.com/office/drawing/2010/main" val="0"/>
              </a:ext>
            </a:extLst>
          </a:blip>
          <a:srcRect l="10869" r="16284" b="-2"/>
          <a:stretch>
            <a:fillRect/>
          </a:stretch>
        </p:blipFill>
        <p:spPr bwMode="auto">
          <a:xfrm>
            <a:off x="926670" y="2110547"/>
            <a:ext cx="4508057" cy="3006237"/>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CDAB9EB9-CB3E-4EBE-9182-D1895C865892}"/>
              </a:ext>
            </a:extLst>
          </p:cNvPr>
          <p:cNvSpPr txBox="1"/>
          <p:nvPr/>
        </p:nvSpPr>
        <p:spPr>
          <a:xfrm>
            <a:off x="1600200" y="6307668"/>
            <a:ext cx="6096000" cy="369332"/>
          </a:xfrm>
          <a:prstGeom prst="rect">
            <a:avLst/>
          </a:prstGeom>
          <a:noFill/>
        </p:spPr>
        <p:txBody>
          <a:bodyPr wrap="square">
            <a:spAutoFit/>
          </a:bodyPr>
          <a:lstStyle/>
          <a:p>
            <a:r>
              <a:rPr lang="en-GB" sz="1800" dirty="0">
                <a:latin typeface="Arial" panose="020B0604020202020204" pitchFamily="34" charset="0"/>
                <a:cs typeface="Arial" panose="020B0604020202020204" pitchFamily="34" charset="0"/>
              </a:rPr>
              <a:t> </a:t>
            </a:r>
            <a:endParaRPr lang="en-GB" dirty="0"/>
          </a:p>
        </p:txBody>
      </p:sp>
      <p:sp>
        <p:nvSpPr>
          <p:cNvPr id="7" name="TextBox 6">
            <a:extLst>
              <a:ext uri="{FF2B5EF4-FFF2-40B4-BE49-F238E27FC236}">
                <a16:creationId xmlns:a16="http://schemas.microsoft.com/office/drawing/2014/main" id="{9B93E06C-5C67-44E0-62C4-8086B2AB923F}"/>
              </a:ext>
            </a:extLst>
          </p:cNvPr>
          <p:cNvSpPr txBox="1"/>
          <p:nvPr/>
        </p:nvSpPr>
        <p:spPr>
          <a:xfrm>
            <a:off x="9642653" y="5969000"/>
            <a:ext cx="3289300" cy="369332"/>
          </a:xfrm>
          <a:prstGeom prst="rect">
            <a:avLst/>
          </a:prstGeom>
          <a:noFill/>
        </p:spPr>
        <p:txBody>
          <a:bodyPr wrap="square">
            <a:spAutoFit/>
          </a:bodyPr>
          <a:lstStyle/>
          <a:p>
            <a:r>
              <a:rPr lang="en-GB" sz="1800" dirty="0" err="1">
                <a:latin typeface="Arial" panose="020B0604020202020204" pitchFamily="34" charset="0"/>
                <a:cs typeface="Arial" panose="020B0604020202020204" pitchFamily="34" charset="0"/>
              </a:rPr>
              <a:t>Lakhwani</a:t>
            </a:r>
            <a:r>
              <a:rPr lang="en-GB" sz="1800" dirty="0">
                <a:latin typeface="Arial" panose="020B0604020202020204" pitchFamily="34" charset="0"/>
                <a:cs typeface="Arial" panose="020B0604020202020204" pitchFamily="34" charset="0"/>
              </a:rPr>
              <a:t> , 2025). </a:t>
            </a:r>
            <a:endParaRPr lang="en-GB" dirty="0"/>
          </a:p>
        </p:txBody>
      </p:sp>
    </p:spTree>
    <p:extLst>
      <p:ext uri="{BB962C8B-B14F-4D97-AF65-F5344CB8AC3E}">
        <p14:creationId xmlns:p14="http://schemas.microsoft.com/office/powerpoint/2010/main" val="85069579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B00C8B-518C-B061-7058-9CDAD6F3E6E0}"/>
              </a:ext>
            </a:extLst>
          </p:cNvPr>
          <p:cNvSpPr>
            <a:spLocks noGrp="1"/>
          </p:cNvSpPr>
          <p:nvPr>
            <p:ph type="title"/>
          </p:nvPr>
        </p:nvSpPr>
        <p:spPr>
          <a:xfrm>
            <a:off x="2331720" y="710824"/>
            <a:ext cx="8776934" cy="1156076"/>
          </a:xfrm>
        </p:spPr>
        <p:txBody>
          <a:bodyPr>
            <a:normAutofit fontScale="90000"/>
          </a:bodyPr>
          <a:lstStyle/>
          <a:p>
            <a:r>
              <a:rPr lang="en-GB" sz="4000" b="1" dirty="0"/>
              <a:t>Impact on Workforce</a:t>
            </a:r>
            <a:br>
              <a:rPr lang="en-GB" sz="4000" b="1" dirty="0"/>
            </a:br>
            <a:r>
              <a:rPr lang="en-GB" sz="4000" b="1" dirty="0"/>
              <a:t>New skills</a:t>
            </a:r>
          </a:p>
        </p:txBody>
      </p:sp>
      <p:sp>
        <p:nvSpPr>
          <p:cNvPr id="3" name="Content Placeholder 2">
            <a:extLst>
              <a:ext uri="{FF2B5EF4-FFF2-40B4-BE49-F238E27FC236}">
                <a16:creationId xmlns:a16="http://schemas.microsoft.com/office/drawing/2014/main" id="{D617A8DA-F973-BDAC-674F-C3CD1A450000}"/>
              </a:ext>
            </a:extLst>
          </p:cNvPr>
          <p:cNvSpPr>
            <a:spLocks noGrp="1"/>
          </p:cNvSpPr>
          <p:nvPr>
            <p:ph idx="1"/>
          </p:nvPr>
        </p:nvSpPr>
        <p:spPr>
          <a:xfrm>
            <a:off x="6585901" y="2497618"/>
            <a:ext cx="4967215" cy="3649558"/>
          </a:xfrm>
        </p:spPr>
        <p:txBody>
          <a:bodyPr>
            <a:normAutofit/>
          </a:bodyPr>
          <a:lstStyle/>
          <a:p>
            <a:pPr marL="0" indent="0" algn="r">
              <a:lnSpc>
                <a:spcPct val="90000"/>
              </a:lnSpc>
              <a:buNone/>
            </a:pPr>
            <a:endParaRPr lang="en-GB" sz="3300" dirty="0">
              <a:latin typeface="Arial" panose="020B0604020202020204" pitchFamily="34" charset="0"/>
              <a:cs typeface="Arial" panose="020B0604020202020204" pitchFamily="34" charset="0"/>
            </a:endParaRPr>
          </a:p>
          <a:p>
            <a:pPr marL="0" indent="0" algn="r">
              <a:lnSpc>
                <a:spcPct val="90000"/>
              </a:lnSpc>
              <a:buNone/>
            </a:pPr>
            <a:endParaRPr lang="en-GB" sz="3300" dirty="0">
              <a:latin typeface="Arial" panose="020B0604020202020204" pitchFamily="34" charset="0"/>
              <a:cs typeface="Arial" panose="020B0604020202020204" pitchFamily="34" charset="0"/>
            </a:endParaRPr>
          </a:p>
          <a:p>
            <a:pPr marL="0" indent="0" algn="r">
              <a:lnSpc>
                <a:spcPct val="90000"/>
              </a:lnSpc>
              <a:buNone/>
            </a:pPr>
            <a:endParaRPr lang="en-GB" sz="3300" dirty="0">
              <a:latin typeface="Arial" panose="020B0604020202020204" pitchFamily="34" charset="0"/>
              <a:cs typeface="Arial" panose="020B0604020202020204" pitchFamily="34" charset="0"/>
            </a:endParaRPr>
          </a:p>
          <a:p>
            <a:pPr marL="0" indent="0" algn="r">
              <a:lnSpc>
                <a:spcPct val="90000"/>
              </a:lnSpc>
              <a:buNone/>
            </a:pPr>
            <a:endParaRPr lang="en-GB" sz="3300" dirty="0">
              <a:latin typeface="Arial" panose="020B0604020202020204" pitchFamily="34" charset="0"/>
              <a:cs typeface="Arial" panose="020B0604020202020204" pitchFamily="34" charset="0"/>
            </a:endParaRPr>
          </a:p>
        </p:txBody>
      </p:sp>
      <p:sp>
        <p:nvSpPr>
          <p:cNvPr id="5" name="TextBox 4">
            <a:extLst>
              <a:ext uri="{FF2B5EF4-FFF2-40B4-BE49-F238E27FC236}">
                <a16:creationId xmlns:a16="http://schemas.microsoft.com/office/drawing/2014/main" id="{CDB8F22F-8E81-FDDD-8ABD-0D55D466CD9B}"/>
              </a:ext>
            </a:extLst>
          </p:cNvPr>
          <p:cNvSpPr txBox="1"/>
          <p:nvPr/>
        </p:nvSpPr>
        <p:spPr>
          <a:xfrm>
            <a:off x="838200" y="1866900"/>
            <a:ext cx="10714916" cy="5811847"/>
          </a:xfrm>
          <a:prstGeom prst="rect">
            <a:avLst/>
          </a:prstGeom>
          <a:noFill/>
        </p:spPr>
        <p:txBody>
          <a:bodyPr wrap="square">
            <a:spAutoFit/>
          </a:bodyPr>
          <a:lstStyle/>
          <a:p>
            <a:pPr marL="0" indent="0" algn="just">
              <a:lnSpc>
                <a:spcPct val="150000"/>
              </a:lnSpc>
              <a:buNone/>
            </a:pPr>
            <a:r>
              <a:rPr lang="en-GB" sz="1600" dirty="0">
                <a:latin typeface="Arial" panose="020B0604020202020204" pitchFamily="34" charset="0"/>
                <a:cs typeface="Arial" panose="020B0604020202020204" pitchFamily="34" charset="0"/>
              </a:rPr>
              <a:t>Drone technology is introducing new duties and obligations. </a:t>
            </a:r>
          </a:p>
          <a:p>
            <a:pPr marL="0" indent="0" algn="just">
              <a:lnSpc>
                <a:spcPct val="150000"/>
              </a:lnSpc>
              <a:buNone/>
            </a:pPr>
            <a:r>
              <a:rPr lang="en-GB" sz="1600" dirty="0">
                <a:latin typeface="Arial" panose="020B0604020202020204" pitchFamily="34" charset="0"/>
                <a:cs typeface="Arial" panose="020B0604020202020204" pitchFamily="34" charset="0"/>
              </a:rPr>
              <a:t>Specific knowledge and abilities are required.</a:t>
            </a:r>
          </a:p>
          <a:p>
            <a:pPr marL="0" indent="0" algn="just">
              <a:lnSpc>
                <a:spcPct val="150000"/>
              </a:lnSpc>
              <a:buNone/>
            </a:pPr>
            <a:r>
              <a:rPr lang="en-GB" sz="1600" dirty="0">
                <a:latin typeface="Arial" panose="020B0604020202020204" pitchFamily="34" charset="0"/>
                <a:cs typeface="Arial" panose="020B0604020202020204" pitchFamily="34" charset="0"/>
              </a:rPr>
              <a:t>Perform duties like site inspection, monitoring, and data interpretation</a:t>
            </a:r>
          </a:p>
          <a:p>
            <a:pPr marL="0" indent="0" algn="just">
              <a:lnSpc>
                <a:spcPct val="150000"/>
              </a:lnSpc>
              <a:buNone/>
            </a:pPr>
            <a:r>
              <a:rPr lang="en-GB" sz="1600" dirty="0">
                <a:latin typeface="Arial" panose="020B0604020202020204" pitchFamily="34" charset="0"/>
                <a:cs typeface="Arial" panose="020B0604020202020204" pitchFamily="34" charset="0"/>
              </a:rPr>
              <a:t>Staff are digitally literate and trained. </a:t>
            </a:r>
          </a:p>
          <a:p>
            <a:pPr marL="0" indent="0" algn="just">
              <a:lnSpc>
                <a:spcPct val="150000"/>
              </a:lnSpc>
              <a:buNone/>
            </a:pPr>
            <a:r>
              <a:rPr lang="en-GB" sz="1600" dirty="0">
                <a:latin typeface="Arial" panose="020B0604020202020204" pitchFamily="34" charset="0"/>
                <a:cs typeface="Arial" panose="020B0604020202020204" pitchFamily="34" charset="0"/>
              </a:rPr>
              <a:t> Creating a new role in operation, maintenance, and management </a:t>
            </a:r>
          </a:p>
          <a:p>
            <a:pPr algn="just">
              <a:lnSpc>
                <a:spcPct val="150000"/>
              </a:lnSpc>
            </a:pPr>
            <a:r>
              <a:rPr lang="en-GB" sz="1600" dirty="0">
                <a:latin typeface="Arial" panose="020B0604020202020204" pitchFamily="34" charset="0"/>
                <a:cs typeface="Arial" panose="020B0604020202020204" pitchFamily="34" charset="0"/>
              </a:rPr>
              <a:t>As new technologies and regulations emerge, training providers are ready to offer specialist courier blue light services like the NHS.  </a:t>
            </a:r>
          </a:p>
          <a:p>
            <a:pPr algn="just">
              <a:lnSpc>
                <a:spcPct val="150000"/>
              </a:lnSpc>
            </a:pPr>
            <a:r>
              <a:rPr lang="en-GB" sz="1600" dirty="0">
                <a:latin typeface="Arial" panose="020B0604020202020204" pitchFamily="34" charset="0"/>
                <a:cs typeface="Arial" panose="020B0604020202020204" pitchFamily="34" charset="0"/>
              </a:rPr>
              <a:t>The disadvantage of drones in the workforce is misuse, such as criminal acts or annoying </a:t>
            </a:r>
            <a:r>
              <a:rPr lang="en-GB" sz="1600" dirty="0" err="1">
                <a:latin typeface="Arial" panose="020B0604020202020204" pitchFamily="34" charset="0"/>
                <a:cs typeface="Arial" panose="020B0604020202020204" pitchFamily="34" charset="0"/>
              </a:rPr>
              <a:t>behavior</a:t>
            </a:r>
            <a:r>
              <a:rPr lang="en-GB" sz="1600" dirty="0">
                <a:latin typeface="Arial" panose="020B0604020202020204" pitchFamily="34" charset="0"/>
                <a:cs typeface="Arial" panose="020B0604020202020204" pitchFamily="34" charset="0"/>
              </a:rPr>
              <a:t>. Therefore, the UK government has implemented measures to deal with these issues.   </a:t>
            </a:r>
          </a:p>
          <a:p>
            <a:pPr algn="just">
              <a:lnSpc>
                <a:spcPct val="150000"/>
              </a:lnSpc>
            </a:pPr>
            <a:r>
              <a:rPr lang="en-GB" sz="1600" dirty="0">
                <a:latin typeface="Arial" panose="020B0604020202020204" pitchFamily="34" charset="0"/>
                <a:cs typeface="Arial" panose="020B0604020202020204" pitchFamily="34" charset="0"/>
              </a:rPr>
              <a:t>                                                                                                                                  </a:t>
            </a:r>
          </a:p>
          <a:p>
            <a:pPr algn="just">
              <a:lnSpc>
                <a:spcPct val="150000"/>
              </a:lnSpc>
            </a:pPr>
            <a:r>
              <a:rPr lang="en-GB" sz="1600" dirty="0">
                <a:latin typeface="Arial" panose="020B0604020202020204" pitchFamily="34" charset="0"/>
                <a:cs typeface="Arial" panose="020B0604020202020204" pitchFamily="34" charset="0"/>
              </a:rPr>
              <a:t>                                                                                                                                                Rauch</a:t>
            </a:r>
            <a:r>
              <a:rPr lang="en-GB" sz="1800" dirty="0">
                <a:latin typeface="Arial" panose="020B0604020202020204" pitchFamily="34" charset="0"/>
                <a:cs typeface="Arial" panose="020B0604020202020204" pitchFamily="34" charset="0"/>
              </a:rPr>
              <a:t>, (2022)</a:t>
            </a:r>
          </a:p>
          <a:p>
            <a:pPr algn="just">
              <a:lnSpc>
                <a:spcPct val="150000"/>
              </a:lnSpc>
            </a:pPr>
            <a:r>
              <a:rPr lang="en-GB" sz="1800" dirty="0">
                <a:latin typeface="Arial" panose="020B0604020202020204" pitchFamily="34" charset="0"/>
                <a:cs typeface="Arial" panose="020B0604020202020204" pitchFamily="34" charset="0"/>
              </a:rPr>
              <a:t> </a:t>
            </a:r>
          </a:p>
          <a:p>
            <a:pPr marL="0" indent="0" algn="just">
              <a:lnSpc>
                <a:spcPct val="150000"/>
              </a:lnSpc>
              <a:buNone/>
            </a:pPr>
            <a:endParaRPr lang="en-GB" sz="1800" dirty="0">
              <a:latin typeface="Arial" panose="020B0604020202020204" pitchFamily="34" charset="0"/>
              <a:cs typeface="Arial" panose="020B0604020202020204" pitchFamily="34" charset="0"/>
            </a:endParaRPr>
          </a:p>
          <a:p>
            <a:pPr marL="0" indent="0" algn="just">
              <a:lnSpc>
                <a:spcPct val="150000"/>
              </a:lnSpc>
              <a:buNone/>
            </a:pPr>
            <a:r>
              <a:rPr lang="en-GB" sz="1800" dirty="0">
                <a:latin typeface="Arial" panose="020B0604020202020204" pitchFamily="34" charset="0"/>
                <a:cs typeface="Arial" panose="020B0604020202020204" pitchFamily="34" charset="0"/>
              </a:rPr>
              <a:t>                                                                           </a:t>
            </a:r>
          </a:p>
          <a:p>
            <a:pPr marL="0" indent="0" algn="just">
              <a:lnSpc>
                <a:spcPct val="150000"/>
              </a:lnSpc>
              <a:buNone/>
            </a:pPr>
            <a:r>
              <a:rPr lang="en-GB" dirty="0">
                <a:latin typeface="Arial" panose="020B0604020202020204" pitchFamily="34" charset="0"/>
                <a:cs typeface="Arial" panose="020B0604020202020204" pitchFamily="34" charset="0"/>
              </a:rPr>
              <a:t>                                                                            </a:t>
            </a:r>
            <a:r>
              <a:rPr lang="en-GB" sz="1800" dirty="0">
                <a:latin typeface="Arial" panose="020B0604020202020204" pitchFamily="34" charset="0"/>
                <a:cs typeface="Arial" panose="020B0604020202020204" pitchFamily="34" charset="0"/>
              </a:rPr>
              <a:t>                                                           </a:t>
            </a:r>
          </a:p>
        </p:txBody>
      </p:sp>
    </p:spTree>
    <p:extLst>
      <p:ext uri="{BB962C8B-B14F-4D97-AF65-F5344CB8AC3E}">
        <p14:creationId xmlns:p14="http://schemas.microsoft.com/office/powerpoint/2010/main" val="192711141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2256F19-7A48-2F7E-F0CF-DD3CE9CEF603}"/>
              </a:ext>
            </a:extLst>
          </p:cNvPr>
          <p:cNvSpPr>
            <a:spLocks noGrp="1"/>
          </p:cNvSpPr>
          <p:nvPr>
            <p:ph type="title"/>
          </p:nvPr>
        </p:nvSpPr>
        <p:spPr>
          <a:xfrm rot="10800000" flipV="1">
            <a:off x="1193799" y="368300"/>
            <a:ext cx="9849487" cy="6489700"/>
          </a:xfrm>
        </p:spPr>
        <p:txBody>
          <a:bodyPr>
            <a:noAutofit/>
          </a:bodyPr>
          <a:lstStyle/>
          <a:p>
            <a:pPr marL="342900" indent="-342900">
              <a:lnSpc>
                <a:spcPct val="150000"/>
              </a:lnSpc>
              <a:buFont typeface="Arial" panose="020B0604020202020204" pitchFamily="34" charset="0"/>
              <a:buChar char="•"/>
            </a:pPr>
            <a:br>
              <a:rPr lang="en-GB" sz="2000" dirty="0">
                <a:latin typeface="Arial" panose="020B0604020202020204" pitchFamily="34" charset="0"/>
                <a:cs typeface="Arial" panose="020B0604020202020204" pitchFamily="34" charset="0"/>
              </a:rPr>
            </a:br>
            <a:br>
              <a:rPr lang="en-GB" sz="2000" dirty="0">
                <a:latin typeface="Arial" panose="020B0604020202020204" pitchFamily="34" charset="0"/>
                <a:cs typeface="Arial" panose="020B0604020202020204" pitchFamily="34" charset="0"/>
              </a:rPr>
            </a:br>
            <a:r>
              <a:rPr lang="en-GB" sz="3600" b="1" dirty="0">
                <a:latin typeface="Garamond" panose="02020404030301010803" pitchFamily="18" charset="0"/>
                <a:cs typeface="Arial" panose="020B0604020202020204" pitchFamily="34" charset="0"/>
              </a:rPr>
              <a:t>New Roles</a:t>
            </a:r>
            <a:r>
              <a:rPr lang="en-GB" sz="5400" b="1" dirty="0">
                <a:latin typeface="Garamond" panose="02020404030301010803" pitchFamily="18" charset="0"/>
                <a:ea typeface="DotumChe" panose="020B0503020000020004" pitchFamily="49" charset="-127"/>
                <a:cs typeface="Arial" panose="020B0604020202020204" pitchFamily="34" charset="0"/>
              </a:rPr>
              <a:t> </a:t>
            </a:r>
            <a:br>
              <a:rPr lang="en-GB" sz="1600" b="1" dirty="0">
                <a:latin typeface="Arial" panose="020B0604020202020204" pitchFamily="34" charset="0"/>
                <a:ea typeface="DotumChe" panose="020B0503020000020004" pitchFamily="49" charset="-127"/>
                <a:cs typeface="Arial" panose="020B0604020202020204" pitchFamily="34" charset="0"/>
              </a:rPr>
            </a:br>
            <a:r>
              <a:rPr lang="en-GB" sz="1600" dirty="0">
                <a:latin typeface="Arial" panose="020B0604020202020204" pitchFamily="34" charset="0"/>
                <a:ea typeface="DotumChe" panose="020B0503020000020004" pitchFamily="49" charset="-127"/>
                <a:cs typeface="Arial" panose="020B0604020202020204" pitchFamily="34" charset="0"/>
              </a:rPr>
              <a:t>The need for trained drone pilots/ technicians is growing. </a:t>
            </a:r>
            <a:br>
              <a:rPr lang="en-GB" sz="1600" b="1" dirty="0">
                <a:latin typeface="Arial" panose="020B0604020202020204" pitchFamily="34" charset="0"/>
                <a:ea typeface="DotumChe" panose="020B0503020000020004" pitchFamily="49" charset="-127"/>
                <a:cs typeface="Arial" panose="020B0604020202020204" pitchFamily="34" charset="0"/>
              </a:rPr>
            </a:br>
            <a:r>
              <a:rPr lang="en-GB" sz="1600" dirty="0">
                <a:latin typeface="Arial" panose="020B0604020202020204" pitchFamily="34" charset="0"/>
                <a:cs typeface="Arial" panose="020B0604020202020204" pitchFamily="34" charset="0"/>
              </a:rPr>
              <a:t>Performing remote diagnostics and telemedicine. </a:t>
            </a:r>
            <a:br>
              <a:rPr lang="en-GB" sz="1600" dirty="0">
                <a:latin typeface="Arial" panose="020B0604020202020204" pitchFamily="34" charset="0"/>
                <a:cs typeface="Arial" panose="020B0604020202020204" pitchFamily="34" charset="0"/>
              </a:rPr>
            </a:br>
            <a:r>
              <a:rPr lang="en-GB" sz="1600" dirty="0">
                <a:latin typeface="Arial" panose="020B0604020202020204" pitchFamily="34" charset="0"/>
                <a:cs typeface="Arial" panose="020B0604020202020204" pitchFamily="34" charset="0"/>
              </a:rPr>
              <a:t>Enabling medical surveillance and search and rescue operations </a:t>
            </a:r>
            <a:br>
              <a:rPr lang="en-GB" sz="1600" dirty="0">
                <a:latin typeface="Arial" panose="020B0604020202020204" pitchFamily="34" charset="0"/>
                <a:cs typeface="Arial" panose="020B0604020202020204" pitchFamily="34" charset="0"/>
              </a:rPr>
            </a:br>
            <a:r>
              <a:rPr lang="en-GB" sz="1600" dirty="0">
                <a:latin typeface="Arial" panose="020B0604020202020204" pitchFamily="34" charset="0"/>
                <a:cs typeface="Arial" panose="020B0604020202020204" pitchFamily="34" charset="0"/>
              </a:rPr>
              <a:t>Automated external defibrillators before the medical team arrives</a:t>
            </a:r>
            <a:br>
              <a:rPr lang="en-GB" sz="1600" dirty="0">
                <a:latin typeface="Arial" panose="020B0604020202020204" pitchFamily="34" charset="0"/>
                <a:cs typeface="Arial" panose="020B0604020202020204" pitchFamily="34" charset="0"/>
              </a:rPr>
            </a:br>
            <a:r>
              <a:rPr lang="en-GB" sz="1600" dirty="0">
                <a:latin typeface="Arial" panose="020B0604020202020204" pitchFamily="34" charset="0"/>
                <a:cs typeface="Arial" panose="020B0604020202020204" pitchFamily="34" charset="0"/>
              </a:rPr>
              <a:t> flooded roads, mountainous terrain, or distance can be avoided by using a drone.</a:t>
            </a:r>
            <a:br>
              <a:rPr lang="en-GB" sz="1600" dirty="0">
                <a:latin typeface="Arial" panose="020B0604020202020204" pitchFamily="34" charset="0"/>
                <a:cs typeface="Arial" panose="020B0604020202020204" pitchFamily="34" charset="0"/>
              </a:rPr>
            </a:br>
            <a:r>
              <a:rPr lang="en-GB" sz="1600" dirty="0">
                <a:latin typeface="Arial" panose="020B0604020202020204" pitchFamily="34" charset="0"/>
                <a:cs typeface="Arial" panose="020B0604020202020204" pitchFamily="34" charset="0"/>
              </a:rPr>
              <a:t> The NHS is creating new virtual academies and digital platforms.</a:t>
            </a:r>
            <a:br>
              <a:rPr lang="en-GB" sz="1600" dirty="0">
                <a:latin typeface="Arial" panose="020B0604020202020204" pitchFamily="34" charset="0"/>
                <a:cs typeface="Arial" panose="020B0604020202020204" pitchFamily="34" charset="0"/>
              </a:rPr>
            </a:br>
            <a:r>
              <a:rPr lang="en-GB" sz="1600" dirty="0">
                <a:latin typeface="Arial" panose="020B0604020202020204" pitchFamily="34" charset="0"/>
                <a:cs typeface="Arial" panose="020B0604020202020204" pitchFamily="34" charset="0"/>
              </a:rPr>
              <a:t>Yet regulations can impose several limitations on workers, primarily through increasing training and certification requirements. </a:t>
            </a:r>
            <a:br>
              <a:rPr lang="en-GB" sz="2000" dirty="0">
                <a:latin typeface="Arial" panose="020B0604020202020204" pitchFamily="34" charset="0"/>
                <a:cs typeface="Arial" panose="020B0604020202020204" pitchFamily="34" charset="0"/>
              </a:rPr>
            </a:br>
            <a:r>
              <a:rPr lang="en-GB" sz="2000" dirty="0">
                <a:latin typeface="Arial" panose="020B0604020202020204" pitchFamily="34" charset="0"/>
                <a:cs typeface="Arial" panose="020B0604020202020204" pitchFamily="34" charset="0"/>
              </a:rPr>
              <a:t>                                                                                                         (Anderson 2021) </a:t>
            </a:r>
            <a:br>
              <a:rPr lang="en-GB" sz="6000" dirty="0">
                <a:latin typeface="Arial" panose="020B0604020202020204" pitchFamily="34" charset="0"/>
                <a:cs typeface="Arial" panose="020B0604020202020204" pitchFamily="34" charset="0"/>
              </a:rPr>
            </a:br>
            <a:endParaRPr lang="en-GB" sz="6000" b="1" dirty="0"/>
          </a:p>
        </p:txBody>
      </p:sp>
    </p:spTree>
    <p:extLst>
      <p:ext uri="{BB962C8B-B14F-4D97-AF65-F5344CB8AC3E}">
        <p14:creationId xmlns:p14="http://schemas.microsoft.com/office/powerpoint/2010/main" val="120326012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92B7EE-0F07-5301-EC6C-451159E14720}"/>
              </a:ext>
            </a:extLst>
          </p:cNvPr>
          <p:cNvSpPr>
            <a:spLocks noGrp="1"/>
          </p:cNvSpPr>
          <p:nvPr>
            <p:ph type="title"/>
          </p:nvPr>
        </p:nvSpPr>
        <p:spPr>
          <a:xfrm>
            <a:off x="1295402" y="788670"/>
            <a:ext cx="9601196" cy="1397727"/>
          </a:xfrm>
        </p:spPr>
        <p:txBody>
          <a:bodyPr>
            <a:normAutofit/>
          </a:bodyPr>
          <a:lstStyle/>
          <a:p>
            <a:r>
              <a:rPr lang="en-GB" b="1" dirty="0"/>
              <a:t> Workforce and New Skill Challenges </a:t>
            </a:r>
          </a:p>
        </p:txBody>
      </p:sp>
      <p:sp>
        <p:nvSpPr>
          <p:cNvPr id="3" name="Content Placeholder 2">
            <a:extLst>
              <a:ext uri="{FF2B5EF4-FFF2-40B4-BE49-F238E27FC236}">
                <a16:creationId xmlns:a16="http://schemas.microsoft.com/office/drawing/2014/main" id="{80945FAA-29D4-874B-69C6-7FEFD0FDA803}"/>
              </a:ext>
            </a:extLst>
          </p:cNvPr>
          <p:cNvSpPr>
            <a:spLocks noGrp="1"/>
          </p:cNvSpPr>
          <p:nvPr>
            <p:ph idx="1"/>
          </p:nvPr>
        </p:nvSpPr>
        <p:spPr>
          <a:xfrm>
            <a:off x="1487860" y="1988820"/>
            <a:ext cx="9338310" cy="4284159"/>
          </a:xfrm>
        </p:spPr>
        <p:txBody>
          <a:bodyPr>
            <a:normAutofit/>
          </a:bodyPr>
          <a:lstStyle/>
          <a:p>
            <a:pPr marL="0" indent="0" algn="r">
              <a:lnSpc>
                <a:spcPct val="150000"/>
              </a:lnSpc>
              <a:buNone/>
            </a:pPr>
            <a:endParaRPr lang="en-GB" sz="1800" dirty="0">
              <a:latin typeface="Arial" panose="020B0604020202020204" pitchFamily="34" charset="0"/>
              <a:cs typeface="Arial" panose="020B0604020202020204" pitchFamily="34" charset="0"/>
            </a:endParaRPr>
          </a:p>
          <a:p>
            <a:pPr marL="0" indent="0" algn="just">
              <a:lnSpc>
                <a:spcPct val="150000"/>
              </a:lnSpc>
              <a:buNone/>
            </a:pPr>
            <a:r>
              <a:rPr lang="en-GB" sz="1800" dirty="0">
                <a:latin typeface="Arial" panose="020B0604020202020204" pitchFamily="34" charset="0"/>
                <a:cs typeface="Arial" panose="020B0604020202020204" pitchFamily="34" charset="0"/>
              </a:rPr>
              <a:t>While the use of medical drones has a positive impact on the healthcare workforce, also increases work efficiency and productivity. Moreover, it reduces response time.        </a:t>
            </a:r>
          </a:p>
          <a:p>
            <a:pPr marL="0" indent="0" algn="just">
              <a:lnSpc>
                <a:spcPct val="150000"/>
              </a:lnSpc>
              <a:buNone/>
            </a:pPr>
            <a:r>
              <a:rPr lang="en-GB" sz="1800" dirty="0">
                <a:latin typeface="Arial" panose="020B0604020202020204" pitchFamily="34" charset="0"/>
                <a:cs typeface="Arial" panose="020B0604020202020204" pitchFamily="34" charset="0"/>
              </a:rPr>
              <a:t>Nonetheless there are key challenges, including specialized training, increased workload, safety and privacy concerns, and the regulatory framework. </a:t>
            </a:r>
          </a:p>
          <a:p>
            <a:pPr marL="0" indent="0" algn="just">
              <a:lnSpc>
                <a:spcPct val="150000"/>
              </a:lnSpc>
              <a:buNone/>
            </a:pPr>
            <a:r>
              <a:rPr lang="en-GB" sz="1800" dirty="0">
                <a:latin typeface="Arial" panose="020B0604020202020204" pitchFamily="34" charset="0"/>
                <a:cs typeface="Arial" panose="020B0604020202020204" pitchFamily="34" charset="0"/>
              </a:rPr>
              <a:t>These challenges reveal a significant need for specialized technical expertise and regulatory knowledge, which requires a multidisciplinary approach. </a:t>
            </a:r>
          </a:p>
          <a:p>
            <a:pPr marL="0" indent="0" algn="just">
              <a:lnSpc>
                <a:spcPct val="150000"/>
              </a:lnSpc>
              <a:buNone/>
            </a:pPr>
            <a:r>
              <a:rPr lang="en-GB" sz="1800" dirty="0">
                <a:latin typeface="Arial" panose="020B0604020202020204" pitchFamily="34" charset="0"/>
                <a:cs typeface="Arial" panose="020B0604020202020204" pitchFamily="34" charset="0"/>
              </a:rPr>
              <a:t>                                                                                                              (Johnson et al 2021)</a:t>
            </a:r>
          </a:p>
        </p:txBody>
      </p:sp>
    </p:spTree>
    <p:extLst>
      <p:ext uri="{BB962C8B-B14F-4D97-AF65-F5344CB8AC3E}">
        <p14:creationId xmlns:p14="http://schemas.microsoft.com/office/powerpoint/2010/main" val="137331222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5981150-9966-427D-D878-457D0A24E5D7}"/>
              </a:ext>
            </a:extLst>
          </p:cNvPr>
          <p:cNvSpPr>
            <a:spLocks noGrp="1"/>
          </p:cNvSpPr>
          <p:nvPr>
            <p:ph type="title"/>
          </p:nvPr>
        </p:nvSpPr>
        <p:spPr/>
        <p:txBody>
          <a:bodyPr/>
          <a:lstStyle/>
          <a:p>
            <a:r>
              <a:rPr lang="en-GB" b="1" dirty="0"/>
              <a:t>Impact on Service Delivery Efficiency </a:t>
            </a:r>
          </a:p>
        </p:txBody>
      </p:sp>
      <p:sp>
        <p:nvSpPr>
          <p:cNvPr id="3" name="Content Placeholder 2">
            <a:extLst>
              <a:ext uri="{FF2B5EF4-FFF2-40B4-BE49-F238E27FC236}">
                <a16:creationId xmlns:a16="http://schemas.microsoft.com/office/drawing/2014/main" id="{F5AFF8D7-DFB6-1271-C920-ED8B5285FA6B}"/>
              </a:ext>
            </a:extLst>
          </p:cNvPr>
          <p:cNvSpPr>
            <a:spLocks noGrp="1"/>
          </p:cNvSpPr>
          <p:nvPr>
            <p:ph idx="1"/>
          </p:nvPr>
        </p:nvSpPr>
        <p:spPr/>
        <p:txBody>
          <a:bodyPr>
            <a:normAutofit fontScale="92500"/>
          </a:bodyPr>
          <a:lstStyle/>
          <a:p>
            <a:pPr algn="just">
              <a:lnSpc>
                <a:spcPct val="150000"/>
              </a:lnSpc>
            </a:pPr>
            <a:r>
              <a:rPr lang="en-GB" dirty="0"/>
              <a:t> </a:t>
            </a:r>
            <a:r>
              <a:rPr lang="en-GB" sz="1800" dirty="0">
                <a:latin typeface="Arial" panose="020B0604020202020204" pitchFamily="34" charset="0"/>
                <a:cs typeface="Arial" panose="020B0604020202020204" pitchFamily="34" charset="0"/>
              </a:rPr>
              <a:t>It’s efficient in delivering medication in a faster time. </a:t>
            </a:r>
          </a:p>
          <a:p>
            <a:pPr algn="just">
              <a:lnSpc>
                <a:spcPct val="150000"/>
              </a:lnSpc>
            </a:pPr>
            <a:r>
              <a:rPr lang="en-GB" sz="1800" dirty="0">
                <a:latin typeface="Arial" panose="020B0604020202020204" pitchFamily="34" charset="0"/>
                <a:cs typeface="Arial" panose="020B0604020202020204" pitchFamily="34" charset="0"/>
              </a:rPr>
              <a:t>It transforms the day-to-day service of health care </a:t>
            </a:r>
          </a:p>
          <a:p>
            <a:pPr algn="just">
              <a:lnSpc>
                <a:spcPct val="150000"/>
              </a:lnSpc>
            </a:pPr>
            <a:r>
              <a:rPr lang="en-GB" sz="1800" dirty="0">
                <a:latin typeface="Arial" panose="020B0604020202020204" pitchFamily="34" charset="0"/>
                <a:cs typeface="Arial" panose="020B0604020202020204" pitchFamily="34" charset="0"/>
              </a:rPr>
              <a:t>Their effectiveness and agility in getting around urban traffic restrictions. </a:t>
            </a:r>
          </a:p>
          <a:p>
            <a:pPr algn="just">
              <a:lnSpc>
                <a:spcPct val="150000"/>
              </a:lnSpc>
            </a:pPr>
            <a:r>
              <a:rPr lang="en-GB" sz="1800" dirty="0">
                <a:latin typeface="Arial" panose="020B0604020202020204" pitchFamily="34" charset="0"/>
                <a:cs typeface="Arial" panose="020B0604020202020204" pitchFamily="34" charset="0"/>
              </a:rPr>
              <a:t>Drone has increased coordination and patient care </a:t>
            </a:r>
          </a:p>
          <a:p>
            <a:pPr algn="just">
              <a:lnSpc>
                <a:spcPct val="150000"/>
              </a:lnSpc>
            </a:pPr>
            <a:r>
              <a:rPr lang="en-GB" sz="1800" dirty="0">
                <a:latin typeface="Arial" panose="020B0604020202020204" pitchFamily="34" charset="0"/>
                <a:cs typeface="Arial" panose="020B0604020202020204" pitchFamily="34" charset="0"/>
              </a:rPr>
              <a:t>Drones are among the safest ways to transport goods. </a:t>
            </a:r>
          </a:p>
          <a:p>
            <a:pPr marL="0" indent="0" algn="just">
              <a:lnSpc>
                <a:spcPct val="150000"/>
              </a:lnSpc>
              <a:buNone/>
            </a:pPr>
            <a:r>
              <a:rPr lang="en-GB" sz="1800" dirty="0">
                <a:latin typeface="Arial" panose="020B0604020202020204" pitchFamily="34" charset="0"/>
                <a:cs typeface="Arial" panose="020B0604020202020204" pitchFamily="34" charset="0"/>
              </a:rPr>
              <a:t>While drones offer significant potential, their implementation is challenged by technical limitations; most drones can only carry light items, and face challenges like collision risks.</a:t>
            </a:r>
          </a:p>
          <a:p>
            <a:pPr marL="0" indent="0" algn="just">
              <a:lnSpc>
                <a:spcPct val="150000"/>
              </a:lnSpc>
              <a:buNone/>
            </a:pPr>
            <a:r>
              <a:rPr lang="en-GB" sz="1800" dirty="0">
                <a:latin typeface="Arial" panose="020B0604020202020204" pitchFamily="34" charset="0"/>
                <a:cs typeface="Arial" panose="020B0604020202020204" pitchFamily="34" charset="0"/>
              </a:rPr>
              <a:t>                                                                                                     (Labib et al 2021), (</a:t>
            </a:r>
            <a:r>
              <a:rPr lang="en-GB" sz="1800" dirty="0" err="1">
                <a:latin typeface="Arial" panose="020B0604020202020204" pitchFamily="34" charset="0"/>
                <a:cs typeface="Arial" panose="020B0604020202020204" pitchFamily="34" charset="0"/>
              </a:rPr>
              <a:t>Mohson</a:t>
            </a:r>
            <a:r>
              <a:rPr lang="en-GB" sz="1800" dirty="0">
                <a:latin typeface="Arial" panose="020B0604020202020204" pitchFamily="34" charset="0"/>
                <a:cs typeface="Arial" panose="020B0604020202020204" pitchFamily="34" charset="0"/>
              </a:rPr>
              <a:t> et al 2023)</a:t>
            </a:r>
          </a:p>
          <a:p>
            <a:endParaRPr lang="en-GB" dirty="0"/>
          </a:p>
          <a:p>
            <a:endParaRPr lang="en-GB" dirty="0"/>
          </a:p>
        </p:txBody>
      </p:sp>
    </p:spTree>
    <p:extLst>
      <p:ext uri="{BB962C8B-B14F-4D97-AF65-F5344CB8AC3E}">
        <p14:creationId xmlns:p14="http://schemas.microsoft.com/office/powerpoint/2010/main" val="429160484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2A07E3-C602-349E-89ED-58A9DAF376CC}"/>
              </a:ext>
            </a:extLst>
          </p:cNvPr>
          <p:cNvSpPr>
            <a:spLocks noGrp="1"/>
          </p:cNvSpPr>
          <p:nvPr>
            <p:ph type="title"/>
          </p:nvPr>
        </p:nvSpPr>
        <p:spPr>
          <a:xfrm>
            <a:off x="1220515" y="574551"/>
            <a:ext cx="3360772" cy="1303867"/>
          </a:xfrm>
        </p:spPr>
        <p:txBody>
          <a:bodyPr>
            <a:normAutofit/>
          </a:bodyPr>
          <a:lstStyle/>
          <a:p>
            <a:r>
              <a:rPr lang="en-GB" b="1" dirty="0"/>
              <a:t>Accessibility </a:t>
            </a:r>
          </a:p>
        </p:txBody>
      </p:sp>
      <p:sp>
        <p:nvSpPr>
          <p:cNvPr id="3" name="Content Placeholder 2">
            <a:extLst>
              <a:ext uri="{FF2B5EF4-FFF2-40B4-BE49-F238E27FC236}">
                <a16:creationId xmlns:a16="http://schemas.microsoft.com/office/drawing/2014/main" id="{54DC0E6E-E6D1-2993-9E38-95538D6A07F9}"/>
              </a:ext>
            </a:extLst>
          </p:cNvPr>
          <p:cNvSpPr>
            <a:spLocks noGrp="1"/>
          </p:cNvSpPr>
          <p:nvPr>
            <p:ph idx="1"/>
          </p:nvPr>
        </p:nvSpPr>
        <p:spPr>
          <a:xfrm>
            <a:off x="5892800" y="673100"/>
            <a:ext cx="5956300" cy="5778500"/>
          </a:xfrm>
        </p:spPr>
        <p:txBody>
          <a:bodyPr>
            <a:normAutofit fontScale="92500"/>
          </a:bodyPr>
          <a:lstStyle/>
          <a:p>
            <a:pPr>
              <a:lnSpc>
                <a:spcPct val="150000"/>
              </a:lnSpc>
            </a:pPr>
            <a:r>
              <a:rPr lang="en-GB" sz="2400" dirty="0">
                <a:latin typeface="Arial" panose="020B0604020202020204" pitchFamily="34" charset="0"/>
                <a:cs typeface="Arial" panose="020B0604020202020204" pitchFamily="34" charset="0"/>
              </a:rPr>
              <a:t>Increasing the accessibility of medical supplies. </a:t>
            </a:r>
          </a:p>
          <a:p>
            <a:pPr>
              <a:lnSpc>
                <a:spcPct val="150000"/>
              </a:lnSpc>
            </a:pPr>
            <a:r>
              <a:rPr lang="en-GB" sz="2400" dirty="0">
                <a:latin typeface="Arial" panose="020B0604020202020204" pitchFamily="34" charset="0"/>
                <a:cs typeface="Arial" panose="020B0604020202020204" pitchFamily="34" charset="0"/>
              </a:rPr>
              <a:t>Bypassing traffic congestion and difficult terrain. </a:t>
            </a:r>
          </a:p>
          <a:p>
            <a:pPr>
              <a:lnSpc>
                <a:spcPct val="150000"/>
              </a:lnSpc>
            </a:pPr>
            <a:r>
              <a:rPr lang="en-GB" sz="2400" dirty="0">
                <a:latin typeface="Arial" panose="020B0604020202020204" pitchFamily="34" charset="0"/>
                <a:cs typeface="Arial" panose="020B0604020202020204" pitchFamily="34" charset="0"/>
              </a:rPr>
              <a:t>Drone delivers treatment to patients in record time. </a:t>
            </a:r>
          </a:p>
          <a:p>
            <a:pPr>
              <a:lnSpc>
                <a:spcPct val="150000"/>
              </a:lnSpc>
            </a:pPr>
            <a:r>
              <a:rPr lang="en-GB" sz="2400" dirty="0">
                <a:latin typeface="Arial" panose="020B0604020202020204" pitchFamily="34" charset="0"/>
                <a:cs typeface="Arial" panose="020B0604020202020204" pitchFamily="34" charset="0"/>
              </a:rPr>
              <a:t> However, drones have limited carrying capacity and cannot transport large loads. </a:t>
            </a:r>
          </a:p>
          <a:p>
            <a:pPr>
              <a:lnSpc>
                <a:spcPct val="90000"/>
              </a:lnSpc>
            </a:pPr>
            <a:endParaRPr lang="en-GB" sz="2000" dirty="0">
              <a:latin typeface="Arial" panose="020B0604020202020204" pitchFamily="34" charset="0"/>
              <a:cs typeface="Arial" panose="020B0604020202020204" pitchFamily="34" charset="0"/>
            </a:endParaRPr>
          </a:p>
          <a:p>
            <a:pPr marL="0" indent="0">
              <a:lnSpc>
                <a:spcPct val="90000"/>
              </a:lnSpc>
              <a:buNone/>
            </a:pPr>
            <a:r>
              <a:rPr lang="en-GB" sz="2000" dirty="0">
                <a:latin typeface="Arial" panose="020B0604020202020204" pitchFamily="34" charset="0"/>
                <a:cs typeface="Arial" panose="020B0604020202020204" pitchFamily="34" charset="0"/>
              </a:rPr>
              <a:t>                                              (Stephan et al., 2022</a:t>
            </a:r>
            <a:r>
              <a:rPr lang="en-GB" sz="2000" dirty="0"/>
              <a:t>). </a:t>
            </a:r>
            <a:endParaRPr lang="en-GB" sz="2000" dirty="0">
              <a:latin typeface="Arial" panose="020B0604020202020204" pitchFamily="34" charset="0"/>
              <a:cs typeface="Arial" panose="020B0604020202020204" pitchFamily="34" charset="0"/>
            </a:endParaRPr>
          </a:p>
          <a:p>
            <a:pPr>
              <a:lnSpc>
                <a:spcPct val="90000"/>
              </a:lnSpc>
            </a:pPr>
            <a:endParaRPr lang="en-GB" sz="2000" dirty="0">
              <a:latin typeface="Arial" panose="020B0604020202020204" pitchFamily="34" charset="0"/>
              <a:cs typeface="Arial" panose="020B0604020202020204" pitchFamily="34" charset="0"/>
            </a:endParaRPr>
          </a:p>
        </p:txBody>
      </p:sp>
      <p:pic>
        <p:nvPicPr>
          <p:cNvPr id="1026" name="Picture 2" descr="Benefits and Use of Drones in Helathcare Industry - Aeologic">
            <a:extLst>
              <a:ext uri="{FF2B5EF4-FFF2-40B4-BE49-F238E27FC236}">
                <a16:creationId xmlns:a16="http://schemas.microsoft.com/office/drawing/2014/main" id="{10F90BCF-0F87-73A9-C25B-CD53DD6856AF}"/>
              </a:ext>
            </a:extLst>
          </p:cNvPr>
          <p:cNvPicPr>
            <a:picLocks noChangeAspect="1" noChangeArrowheads="1"/>
          </p:cNvPicPr>
          <p:nvPr/>
        </p:nvPicPr>
        <p:blipFill>
          <a:blip r:embed="rId3">
            <a:extLst>
              <a:ext uri="{28A0092B-C50C-407E-A947-70E740481C1C}">
                <a14:useLocalDpi xmlns:a14="http://schemas.microsoft.com/office/drawing/2010/main" val="0"/>
              </a:ext>
            </a:extLst>
          </a:blip>
          <a:srcRect r="23050" b="-1"/>
          <a:stretch>
            <a:fillRect/>
          </a:stretch>
        </p:blipFill>
        <p:spPr bwMode="auto">
          <a:xfrm>
            <a:off x="612583" y="2285999"/>
            <a:ext cx="4576637" cy="334551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8497846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4222ED-F371-E7D5-C573-AA186D92178B}"/>
              </a:ext>
            </a:extLst>
          </p:cNvPr>
          <p:cNvSpPr>
            <a:spLocks noGrp="1"/>
          </p:cNvSpPr>
          <p:nvPr>
            <p:ph type="title"/>
          </p:nvPr>
        </p:nvSpPr>
        <p:spPr/>
        <p:txBody>
          <a:bodyPr/>
          <a:lstStyle/>
          <a:p>
            <a:r>
              <a:rPr lang="en-GB" b="1" dirty="0"/>
              <a:t>Quality of Care </a:t>
            </a:r>
          </a:p>
        </p:txBody>
      </p:sp>
      <p:sp>
        <p:nvSpPr>
          <p:cNvPr id="3" name="Content Placeholder 2">
            <a:extLst>
              <a:ext uri="{FF2B5EF4-FFF2-40B4-BE49-F238E27FC236}">
                <a16:creationId xmlns:a16="http://schemas.microsoft.com/office/drawing/2014/main" id="{10EB6250-7F54-3F01-7672-AB0B03BD5054}"/>
              </a:ext>
            </a:extLst>
          </p:cNvPr>
          <p:cNvSpPr>
            <a:spLocks noGrp="1"/>
          </p:cNvSpPr>
          <p:nvPr>
            <p:ph idx="1"/>
          </p:nvPr>
        </p:nvSpPr>
        <p:spPr/>
        <p:txBody>
          <a:bodyPr>
            <a:normAutofit fontScale="70000" lnSpcReduction="20000"/>
          </a:bodyPr>
          <a:lstStyle/>
          <a:p>
            <a:pPr algn="just">
              <a:lnSpc>
                <a:spcPct val="170000"/>
              </a:lnSpc>
            </a:pPr>
            <a:r>
              <a:rPr lang="en-GB" sz="2100" dirty="0">
                <a:latin typeface="Arial" panose="020B0604020202020204" pitchFamily="34" charset="0"/>
                <a:cs typeface="Arial" panose="020B0604020202020204" pitchFamily="34" charset="0"/>
              </a:rPr>
              <a:t>When comparing drones to other forms of air or road transportation, they are more affordable. However, drones have limited carrying size and cannot transport large loads. </a:t>
            </a:r>
          </a:p>
          <a:p>
            <a:pPr algn="just">
              <a:lnSpc>
                <a:spcPct val="170000"/>
              </a:lnSpc>
            </a:pPr>
            <a:r>
              <a:rPr lang="en-GB" sz="2100" dirty="0">
                <a:latin typeface="Arial" panose="020B0604020202020204" pitchFamily="34" charset="0"/>
                <a:cs typeface="Arial" panose="020B0604020202020204" pitchFamily="34" charset="0"/>
              </a:rPr>
              <a:t>Performing tasks like site inspection, monitoring, and data interpretation.</a:t>
            </a:r>
          </a:p>
          <a:p>
            <a:pPr marL="0" indent="0" algn="just">
              <a:lnSpc>
                <a:spcPct val="170000"/>
              </a:lnSpc>
              <a:buNone/>
            </a:pPr>
            <a:r>
              <a:rPr lang="en-GB" sz="2100" dirty="0">
                <a:latin typeface="Arial" panose="020B0604020202020204" pitchFamily="34" charset="0"/>
                <a:cs typeface="Arial" panose="020B0604020202020204" pitchFamily="34" charset="0"/>
              </a:rPr>
              <a:t>GDPR requires secure storage of private information. Any identifiable data captured by the drone is considered personal data. Which means the organization must have a legal basis for processing.</a:t>
            </a:r>
          </a:p>
          <a:p>
            <a:pPr marL="0" indent="0" algn="just">
              <a:lnSpc>
                <a:spcPct val="170000"/>
              </a:lnSpc>
              <a:buNone/>
            </a:pPr>
            <a:r>
              <a:rPr lang="en-GB" sz="2100" dirty="0">
                <a:latin typeface="Arial" panose="020B0604020202020204" pitchFamily="34" charset="0"/>
                <a:cs typeface="Arial" panose="020B0604020202020204" pitchFamily="34" charset="0"/>
              </a:rPr>
              <a:t>Therefore, medical drones must comply with privacy laws such as the GDPR. All footage must be stored securely, only retained for stated purposes, shortest time necessary, and ensure it is permanently deleted.</a:t>
            </a:r>
          </a:p>
          <a:p>
            <a:pPr marL="0" indent="0" algn="just">
              <a:lnSpc>
                <a:spcPct val="150000"/>
              </a:lnSpc>
              <a:buNone/>
            </a:pPr>
            <a:endParaRPr lang="en-GB" sz="1900" dirty="0">
              <a:latin typeface="Arial" panose="020B0604020202020204" pitchFamily="34" charset="0"/>
              <a:cs typeface="Arial" panose="020B0604020202020204" pitchFamily="34" charset="0"/>
            </a:endParaRPr>
          </a:p>
          <a:p>
            <a:pPr marL="0" indent="0" algn="just">
              <a:lnSpc>
                <a:spcPct val="150000"/>
              </a:lnSpc>
              <a:buNone/>
            </a:pPr>
            <a:r>
              <a:rPr lang="en-GB" sz="1900" dirty="0">
                <a:latin typeface="Arial" panose="020B0604020202020204" pitchFamily="34" charset="0"/>
                <a:cs typeface="Arial" panose="020B0604020202020204" pitchFamily="34" charset="0"/>
              </a:rPr>
              <a:t>                                                                                                                                                           (</a:t>
            </a:r>
            <a:r>
              <a:rPr lang="en-GB" sz="1900" dirty="0" err="1">
                <a:latin typeface="Arial" panose="020B0604020202020204" pitchFamily="34" charset="0"/>
                <a:cs typeface="Arial" panose="020B0604020202020204" pitchFamily="34" charset="0"/>
              </a:rPr>
              <a:t>Sindiramutty</a:t>
            </a:r>
            <a:r>
              <a:rPr lang="en-GB" sz="1900" dirty="0">
                <a:latin typeface="Arial" panose="020B0604020202020204" pitchFamily="34" charset="0"/>
                <a:cs typeface="Arial" panose="020B0604020202020204" pitchFamily="34" charset="0"/>
              </a:rPr>
              <a:t> 2024) </a:t>
            </a:r>
          </a:p>
          <a:p>
            <a:endParaRPr lang="en-GB" dirty="0"/>
          </a:p>
          <a:p>
            <a:pPr marL="0" indent="0">
              <a:buNone/>
            </a:pPr>
            <a:r>
              <a:rPr lang="en-GB" dirty="0"/>
              <a:t>  </a:t>
            </a:r>
          </a:p>
        </p:txBody>
      </p:sp>
    </p:spTree>
    <p:extLst>
      <p:ext uri="{BB962C8B-B14F-4D97-AF65-F5344CB8AC3E}">
        <p14:creationId xmlns:p14="http://schemas.microsoft.com/office/powerpoint/2010/main" val="29046678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DBC725-CDD9-5387-CA26-466DF3E106CB}"/>
              </a:ext>
            </a:extLst>
          </p:cNvPr>
          <p:cNvSpPr>
            <a:spLocks noGrp="1"/>
          </p:cNvSpPr>
          <p:nvPr>
            <p:ph type="title"/>
          </p:nvPr>
        </p:nvSpPr>
        <p:spPr>
          <a:xfrm>
            <a:off x="838200" y="365125"/>
            <a:ext cx="10515600" cy="866775"/>
          </a:xfrm>
        </p:spPr>
        <p:txBody>
          <a:bodyPr/>
          <a:lstStyle/>
          <a:p>
            <a:r>
              <a:rPr lang="en-GB" b="1" dirty="0"/>
              <a:t>Critical Evaluation </a:t>
            </a:r>
          </a:p>
        </p:txBody>
      </p:sp>
      <p:sp>
        <p:nvSpPr>
          <p:cNvPr id="3" name="Content Placeholder 2">
            <a:extLst>
              <a:ext uri="{FF2B5EF4-FFF2-40B4-BE49-F238E27FC236}">
                <a16:creationId xmlns:a16="http://schemas.microsoft.com/office/drawing/2014/main" id="{7963D542-A5CF-1449-277A-967C6F22DD6C}"/>
              </a:ext>
            </a:extLst>
          </p:cNvPr>
          <p:cNvSpPr>
            <a:spLocks noGrp="1"/>
          </p:cNvSpPr>
          <p:nvPr>
            <p:ph idx="1"/>
          </p:nvPr>
        </p:nvSpPr>
        <p:spPr>
          <a:xfrm>
            <a:off x="838200" y="1231900"/>
            <a:ext cx="10515600" cy="5260975"/>
          </a:xfrm>
        </p:spPr>
        <p:txBody>
          <a:bodyPr>
            <a:normAutofit fontScale="47500" lnSpcReduction="20000"/>
          </a:bodyPr>
          <a:lstStyle/>
          <a:p>
            <a:pPr marL="0" indent="0" algn="just">
              <a:lnSpc>
                <a:spcPct val="150000"/>
              </a:lnSpc>
              <a:buNone/>
            </a:pPr>
            <a:r>
              <a:rPr lang="en-GB" sz="2600" dirty="0">
                <a:latin typeface="Arial" panose="020B0604020202020204" pitchFamily="34" charset="0"/>
                <a:cs typeface="Arial" panose="020B0604020202020204" pitchFamily="34" charset="0"/>
              </a:rPr>
              <a:t> </a:t>
            </a:r>
            <a:r>
              <a:rPr lang="en-GB" sz="3400" dirty="0">
                <a:latin typeface="Arial" panose="020B0604020202020204" pitchFamily="34" charset="0"/>
                <a:cs typeface="Arial" panose="020B0604020202020204" pitchFamily="34" charset="0"/>
              </a:rPr>
              <a:t>Drones’ usage must adhere to ethical principles and guidelines, ensuring that personal information is shared legally and ethically. Despite this, there can be difficulty in obtaining individual consent for collection, whereby can cause a challenge. </a:t>
            </a:r>
          </a:p>
          <a:p>
            <a:pPr marL="0" indent="0" algn="just">
              <a:lnSpc>
                <a:spcPct val="150000"/>
              </a:lnSpc>
              <a:buNone/>
            </a:pPr>
            <a:r>
              <a:rPr lang="en-GB" sz="3400" dirty="0">
                <a:latin typeface="Arial" panose="020B0604020202020204" pitchFamily="34" charset="0"/>
                <a:cs typeface="Arial" panose="020B0604020202020204" pitchFamily="34" charset="0"/>
              </a:rPr>
              <a:t> </a:t>
            </a:r>
            <a:r>
              <a:rPr lang="en-GB" sz="3400" dirty="0" err="1">
                <a:latin typeface="Arial" panose="020B0604020202020204" pitchFamily="34" charset="0"/>
                <a:cs typeface="Arial" panose="020B0604020202020204" pitchFamily="34" charset="0"/>
              </a:rPr>
              <a:t>Aprin</a:t>
            </a:r>
            <a:r>
              <a:rPr lang="en-GB" sz="3400" dirty="0">
                <a:latin typeface="Arial" panose="020B0604020202020204" pitchFamily="34" charset="0"/>
                <a:cs typeface="Arial" panose="020B0604020202020204" pitchFamily="34" charset="0"/>
              </a:rPr>
              <a:t> company and the NHS have collaborated to develop a new method of delivering treatment to patients in record time. </a:t>
            </a:r>
          </a:p>
          <a:p>
            <a:pPr marL="0" indent="0" algn="just">
              <a:lnSpc>
                <a:spcPct val="150000"/>
              </a:lnSpc>
              <a:buNone/>
            </a:pPr>
            <a:r>
              <a:rPr lang="en-GB" sz="3400" dirty="0">
                <a:latin typeface="Arial" panose="020B0604020202020204" pitchFamily="34" charset="0"/>
                <a:cs typeface="Arial" panose="020B0604020202020204" pitchFamily="34" charset="0"/>
              </a:rPr>
              <a:t>Partnering with healthcare logistics companies and integrating drone delivery into the existing medical supply chain will help to overcome some of the barriers.   </a:t>
            </a:r>
          </a:p>
          <a:p>
            <a:pPr marL="0" indent="0" algn="just">
              <a:lnSpc>
                <a:spcPct val="150000"/>
              </a:lnSpc>
              <a:buNone/>
            </a:pPr>
            <a:r>
              <a:rPr lang="en-GB" sz="3400" dirty="0">
                <a:latin typeface="Arial" panose="020B0604020202020204" pitchFamily="34" charset="0"/>
                <a:cs typeface="Arial" panose="020B0604020202020204" pitchFamily="34" charset="0"/>
              </a:rPr>
              <a:t>Drones face limitations in the current technology and regulation framework. However, by continuous innovation in software and proactive engagement with policymakers, this could help to address some of the limitations.</a:t>
            </a:r>
          </a:p>
          <a:p>
            <a:pPr marL="0" indent="0" algn="just">
              <a:lnSpc>
                <a:spcPct val="150000"/>
              </a:lnSpc>
              <a:buNone/>
            </a:pPr>
            <a:r>
              <a:rPr lang="en-GB" sz="2900" dirty="0">
                <a:latin typeface="Arial" panose="020B0604020202020204" pitchFamily="34" charset="0"/>
                <a:cs typeface="Arial" panose="020B0604020202020204" pitchFamily="34" charset="0"/>
              </a:rPr>
              <a:t>                                                                                                                                              </a:t>
            </a:r>
          </a:p>
          <a:p>
            <a:pPr marL="0" indent="0" algn="just">
              <a:lnSpc>
                <a:spcPct val="150000"/>
              </a:lnSpc>
              <a:buNone/>
            </a:pPr>
            <a:r>
              <a:rPr lang="en-GB" sz="1800" dirty="0">
                <a:latin typeface="Arial" panose="020B0604020202020204" pitchFamily="34" charset="0"/>
                <a:cs typeface="Arial" panose="020B0604020202020204" pitchFamily="34" charset="0"/>
              </a:rPr>
              <a:t>                                                                                                                                                                         </a:t>
            </a:r>
          </a:p>
          <a:p>
            <a:pPr marL="0" indent="0" algn="just">
              <a:lnSpc>
                <a:spcPct val="150000"/>
              </a:lnSpc>
              <a:buNone/>
            </a:pPr>
            <a:r>
              <a:rPr lang="en-GB" sz="1800" dirty="0">
                <a:latin typeface="Arial" panose="020B0604020202020204" pitchFamily="34" charset="0"/>
                <a:cs typeface="Arial" panose="020B0604020202020204" pitchFamily="34" charset="0"/>
              </a:rPr>
              <a:t>                                                                                                                                                                                           </a:t>
            </a:r>
          </a:p>
          <a:p>
            <a:pPr marL="0" indent="0" algn="just">
              <a:lnSpc>
                <a:spcPct val="150000"/>
              </a:lnSpc>
              <a:buNone/>
            </a:pPr>
            <a:r>
              <a:rPr lang="en-GB" sz="2200" dirty="0">
                <a:latin typeface="Arial" panose="020B0604020202020204" pitchFamily="34" charset="0"/>
                <a:cs typeface="Arial" panose="020B0604020202020204" pitchFamily="34" charset="0"/>
              </a:rPr>
              <a:t>                                                                                                                                                                                                                                                                                                                                                                                                                                                                                                                         </a:t>
            </a:r>
          </a:p>
          <a:p>
            <a:pPr marL="0" indent="0" algn="r">
              <a:buNone/>
            </a:pPr>
            <a:r>
              <a:rPr lang="en-GB" dirty="0"/>
              <a:t>(Taiwo 2022) </a:t>
            </a:r>
          </a:p>
          <a:p>
            <a:endParaRPr lang="en-GB" dirty="0"/>
          </a:p>
        </p:txBody>
      </p:sp>
    </p:spTree>
    <p:extLst>
      <p:ext uri="{BB962C8B-B14F-4D97-AF65-F5344CB8AC3E}">
        <p14:creationId xmlns:p14="http://schemas.microsoft.com/office/powerpoint/2010/main" val="55254861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6A9145-6423-D21F-B80B-E16B082490C4}"/>
              </a:ext>
            </a:extLst>
          </p:cNvPr>
          <p:cNvSpPr>
            <a:spLocks noGrp="1"/>
          </p:cNvSpPr>
          <p:nvPr>
            <p:ph type="title"/>
          </p:nvPr>
        </p:nvSpPr>
        <p:spPr/>
        <p:txBody>
          <a:bodyPr/>
          <a:lstStyle/>
          <a:p>
            <a:r>
              <a:rPr lang="en-GB" b="1" dirty="0"/>
              <a:t>Conclusion </a:t>
            </a:r>
          </a:p>
        </p:txBody>
      </p:sp>
      <p:sp>
        <p:nvSpPr>
          <p:cNvPr id="3" name="Content Placeholder 2">
            <a:extLst>
              <a:ext uri="{FF2B5EF4-FFF2-40B4-BE49-F238E27FC236}">
                <a16:creationId xmlns:a16="http://schemas.microsoft.com/office/drawing/2014/main" id="{B57B5362-1938-F971-8231-2F6C6941CA9A}"/>
              </a:ext>
            </a:extLst>
          </p:cNvPr>
          <p:cNvSpPr>
            <a:spLocks noGrp="1"/>
          </p:cNvSpPr>
          <p:nvPr>
            <p:ph idx="1"/>
          </p:nvPr>
        </p:nvSpPr>
        <p:spPr/>
        <p:txBody>
          <a:bodyPr>
            <a:normAutofit/>
          </a:bodyPr>
          <a:lstStyle/>
          <a:p>
            <a:pPr marL="0" indent="0" algn="just">
              <a:lnSpc>
                <a:spcPct val="150000"/>
              </a:lnSpc>
              <a:buNone/>
            </a:pPr>
            <a:r>
              <a:rPr lang="en-GB" sz="1800" dirty="0">
                <a:latin typeface="Arial" panose="020B0604020202020204" pitchFamily="34" charset="0"/>
                <a:cs typeface="Arial" panose="020B0604020202020204" pitchFamily="34" charset="0"/>
              </a:rPr>
              <a:t> </a:t>
            </a:r>
            <a:r>
              <a:rPr lang="en-GB" sz="1600" dirty="0">
                <a:latin typeface="Arial" panose="020B0604020202020204" pitchFamily="34" charset="0"/>
                <a:cs typeface="Arial" panose="020B0604020202020204" pitchFamily="34" charset="0"/>
              </a:rPr>
              <a:t>Drones' delivery is transforming healthcare by rapidly delivering essential medical goods to remote and hard-to-reach areas. </a:t>
            </a:r>
          </a:p>
          <a:p>
            <a:pPr algn="just">
              <a:lnSpc>
                <a:spcPct val="150000"/>
              </a:lnSpc>
            </a:pPr>
            <a:r>
              <a:rPr lang="en-GB" sz="1600" dirty="0">
                <a:latin typeface="Arial" panose="020B0604020202020204" pitchFamily="34" charset="0"/>
                <a:cs typeface="Arial" panose="020B0604020202020204" pitchFamily="34" charset="0"/>
              </a:rPr>
              <a:t>However, the healthcare delivery system has downsides despite its many beneficial uses. For example, the NIH also states that privacy, security, and safety are the main concerns.</a:t>
            </a:r>
          </a:p>
          <a:p>
            <a:pPr algn="just">
              <a:lnSpc>
                <a:spcPct val="150000"/>
              </a:lnSpc>
            </a:pPr>
            <a:r>
              <a:rPr lang="en-GB" sz="1600" dirty="0">
                <a:latin typeface="Arial" panose="020B0604020202020204" pitchFamily="34" charset="0"/>
                <a:cs typeface="Arial" panose="020B0604020202020204" pitchFamily="34" charset="0"/>
              </a:rPr>
              <a:t>A thorough analysis identifies a potential but emerging industry that enhances rather than replaces conventional logistics. </a:t>
            </a:r>
          </a:p>
          <a:p>
            <a:pPr algn="just">
              <a:lnSpc>
                <a:spcPct val="150000"/>
              </a:lnSpc>
            </a:pPr>
            <a:r>
              <a:rPr lang="en-GB" sz="1700" dirty="0">
                <a:latin typeface="Arial" panose="020B0604020202020204" pitchFamily="34" charset="0"/>
                <a:cs typeface="Arial" panose="020B0604020202020204" pitchFamily="34" charset="0"/>
              </a:rPr>
              <a:t>Drones have a lot of promise to improve patient care in the healthcare industry, but their successful deployment depends on overcoming societal and technological barriers. </a:t>
            </a:r>
            <a:r>
              <a:rPr lang="en-GB" sz="1600" dirty="0">
                <a:latin typeface="Arial" panose="020B0604020202020204" pitchFamily="34" charset="0"/>
                <a:cs typeface="Arial" panose="020B0604020202020204" pitchFamily="34" charset="0"/>
              </a:rPr>
              <a:t>These barriers can be overcome through innovation in areas like AI navigation and societal barriers by demonstrating clear benefits.  </a:t>
            </a:r>
          </a:p>
          <a:p>
            <a:pPr marL="0" indent="0" algn="r">
              <a:buNone/>
            </a:pPr>
            <a:r>
              <a:rPr lang="en-GB" sz="1600" dirty="0"/>
              <a:t>Bianco (2021) </a:t>
            </a:r>
            <a:r>
              <a:rPr lang="en-GB" sz="1600" dirty="0">
                <a:latin typeface="Arial" panose="020B0604020202020204" pitchFamily="34" charset="0"/>
                <a:cs typeface="Arial" panose="020B0604020202020204" pitchFamily="34" charset="0"/>
              </a:rPr>
              <a:t>(Scott et al,.2023) </a:t>
            </a:r>
          </a:p>
          <a:p>
            <a:endParaRPr lang="en-GB" dirty="0"/>
          </a:p>
        </p:txBody>
      </p:sp>
    </p:spTree>
    <p:extLst>
      <p:ext uri="{BB962C8B-B14F-4D97-AF65-F5344CB8AC3E}">
        <p14:creationId xmlns:p14="http://schemas.microsoft.com/office/powerpoint/2010/main" val="62671519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A5F1AC-3076-4498-ADE3-2C0EDB749BFE}"/>
              </a:ext>
            </a:extLst>
          </p:cNvPr>
          <p:cNvSpPr>
            <a:spLocks noGrp="1"/>
          </p:cNvSpPr>
          <p:nvPr>
            <p:ph type="title"/>
          </p:nvPr>
        </p:nvSpPr>
        <p:spPr/>
        <p:txBody>
          <a:bodyPr/>
          <a:lstStyle/>
          <a:p>
            <a:r>
              <a:rPr lang="en-GB" b="1" dirty="0"/>
              <a:t>Recommendations</a:t>
            </a:r>
            <a:r>
              <a:rPr lang="en-GB" dirty="0"/>
              <a:t>  </a:t>
            </a:r>
          </a:p>
        </p:txBody>
      </p:sp>
      <p:sp>
        <p:nvSpPr>
          <p:cNvPr id="3" name="Content Placeholder 2">
            <a:extLst>
              <a:ext uri="{FF2B5EF4-FFF2-40B4-BE49-F238E27FC236}">
                <a16:creationId xmlns:a16="http://schemas.microsoft.com/office/drawing/2014/main" id="{9CC7562E-693C-601F-1D5E-FD5E14BCD708}"/>
              </a:ext>
            </a:extLst>
          </p:cNvPr>
          <p:cNvSpPr>
            <a:spLocks noGrp="1"/>
          </p:cNvSpPr>
          <p:nvPr>
            <p:ph idx="1"/>
          </p:nvPr>
        </p:nvSpPr>
        <p:spPr/>
        <p:txBody>
          <a:bodyPr>
            <a:normAutofit fontScale="85000" lnSpcReduction="20000"/>
          </a:bodyPr>
          <a:lstStyle/>
          <a:p>
            <a:pPr algn="just">
              <a:lnSpc>
                <a:spcPct val="150000"/>
              </a:lnSpc>
            </a:pPr>
            <a:r>
              <a:rPr lang="en-GB" sz="1900" dirty="0">
                <a:latin typeface="Arial" panose="020B0604020202020204" pitchFamily="34" charset="0"/>
                <a:cs typeface="Arial" panose="020B0604020202020204" pitchFamily="34" charset="0"/>
              </a:rPr>
              <a:t>Medical drones should be used more widely to ensure that patients receive the care they need at the most critical times. Some barriers are a lack of awareness and knowledge of medical drones. However, raising awareness among the public, professionals, GP practices, and Care homes. This can be achieved through developing a strong personal branding.  </a:t>
            </a:r>
          </a:p>
          <a:p>
            <a:pPr algn="just">
              <a:lnSpc>
                <a:spcPct val="150000"/>
              </a:lnSpc>
            </a:pPr>
            <a:r>
              <a:rPr lang="en-GB" sz="1900" dirty="0">
                <a:latin typeface="Arial" panose="020B0604020202020204" pitchFamily="34" charset="0"/>
                <a:cs typeface="Arial" panose="020B0604020202020204" pitchFamily="34" charset="0"/>
              </a:rPr>
              <a:t>Operating the drone, the ground pilot, and the drone must have an ongoing communication system. In the past, information has been missed. We can overcome this by mandatory training, using clear language, and implementing a readback and confirmation to ensure accuracy.</a:t>
            </a:r>
          </a:p>
          <a:p>
            <a:pPr marL="0" indent="0" algn="just">
              <a:lnSpc>
                <a:spcPct val="150000"/>
              </a:lnSpc>
              <a:buNone/>
            </a:pPr>
            <a:r>
              <a:rPr lang="en-GB" sz="1900" dirty="0">
                <a:latin typeface="Arial" panose="020B0604020202020204" pitchFamily="34" charset="0"/>
                <a:cs typeface="Arial" panose="020B0604020202020204" pitchFamily="34" charset="0"/>
              </a:rPr>
              <a:t>Competency is crucial for drone operators; therefore, ongoing mandatory training is necessary to ensure the safety of others in the airspace. This is vital due to safety factors, regulations compliance, and overall operational effectiveness.  </a:t>
            </a:r>
          </a:p>
          <a:p>
            <a:pPr marL="0" indent="0" algn="just">
              <a:lnSpc>
                <a:spcPct val="150000"/>
              </a:lnSpc>
              <a:buNone/>
            </a:pPr>
            <a:endParaRPr lang="en-GB" sz="1800" dirty="0">
              <a:latin typeface="Arial" panose="020B0604020202020204" pitchFamily="34" charset="0"/>
              <a:cs typeface="Arial" panose="020B0604020202020204" pitchFamily="34" charset="0"/>
            </a:endParaRPr>
          </a:p>
          <a:p>
            <a:pPr marL="0" indent="0">
              <a:buNone/>
            </a:pPr>
            <a:r>
              <a:rPr lang="en-GB" sz="1900" dirty="0"/>
              <a:t>                                                                                                                                                                  (Fink et al 2023)</a:t>
            </a:r>
          </a:p>
        </p:txBody>
      </p:sp>
    </p:spTree>
    <p:extLst>
      <p:ext uri="{BB962C8B-B14F-4D97-AF65-F5344CB8AC3E}">
        <p14:creationId xmlns:p14="http://schemas.microsoft.com/office/powerpoint/2010/main" val="264218956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EF0197-8189-E6B9-A8C3-71EAD7779198}"/>
              </a:ext>
            </a:extLst>
          </p:cNvPr>
          <p:cNvSpPr>
            <a:spLocks noGrp="1"/>
          </p:cNvSpPr>
          <p:nvPr>
            <p:ph type="title"/>
          </p:nvPr>
        </p:nvSpPr>
        <p:spPr>
          <a:xfrm>
            <a:off x="1295402" y="119983"/>
            <a:ext cx="9601196" cy="946817"/>
          </a:xfrm>
        </p:spPr>
        <p:txBody>
          <a:bodyPr/>
          <a:lstStyle/>
          <a:p>
            <a:r>
              <a:rPr lang="en-GB" b="1" dirty="0"/>
              <a:t>Reference List </a:t>
            </a:r>
          </a:p>
        </p:txBody>
      </p:sp>
      <p:sp>
        <p:nvSpPr>
          <p:cNvPr id="3" name="Content Placeholder 2">
            <a:extLst>
              <a:ext uri="{FF2B5EF4-FFF2-40B4-BE49-F238E27FC236}">
                <a16:creationId xmlns:a16="http://schemas.microsoft.com/office/drawing/2014/main" id="{F5692A13-42B9-DA4D-9FC9-1451B6B87D62}"/>
              </a:ext>
            </a:extLst>
          </p:cNvPr>
          <p:cNvSpPr>
            <a:spLocks noGrp="1"/>
          </p:cNvSpPr>
          <p:nvPr>
            <p:ph idx="1"/>
          </p:nvPr>
        </p:nvSpPr>
        <p:spPr>
          <a:xfrm>
            <a:off x="0" y="894683"/>
            <a:ext cx="12331700" cy="5963317"/>
          </a:xfrm>
        </p:spPr>
        <p:txBody>
          <a:bodyPr>
            <a:noAutofit/>
          </a:bodyPr>
          <a:lstStyle/>
          <a:p>
            <a:pPr algn="just">
              <a:lnSpc>
                <a:spcPct val="150000"/>
              </a:lnSpc>
            </a:pPr>
            <a:r>
              <a:rPr lang="en-GB" sz="1200" dirty="0">
                <a:latin typeface="Arial" panose="020B0604020202020204" pitchFamily="34" charset="0"/>
                <a:cs typeface="Arial" panose="020B0604020202020204" pitchFamily="34" charset="0"/>
              </a:rPr>
              <a:t>Anderson, M., O'Neill, C., Clark, J.M., Street, A., Woods, M., Johnston-Webber, C., Charlesworth, A., Whyte, M., Foster, M., Majeed, A. and Pitchforth, E., (2021). </a:t>
            </a:r>
            <a:r>
              <a:rPr lang="en-GB" sz="1200">
                <a:latin typeface="Arial" panose="020B0604020202020204" pitchFamily="34" charset="0"/>
                <a:cs typeface="Arial" panose="020B0604020202020204" pitchFamily="34" charset="0"/>
              </a:rPr>
              <a:t>Securing a </a:t>
            </a:r>
            <a:r>
              <a:rPr lang="en-GB" sz="1200" dirty="0">
                <a:latin typeface="Arial" panose="020B0604020202020204" pitchFamily="34" charset="0"/>
                <a:cs typeface="Arial" panose="020B0604020202020204" pitchFamily="34" charset="0"/>
              </a:rPr>
              <a:t>sustainable and fit-for-purpose UK health and care workforce. </a:t>
            </a:r>
            <a:r>
              <a:rPr lang="en-GB" sz="1200" i="1" dirty="0">
                <a:latin typeface="Arial" panose="020B0604020202020204" pitchFamily="34" charset="0"/>
                <a:cs typeface="Arial" panose="020B0604020202020204" pitchFamily="34" charset="0"/>
              </a:rPr>
              <a:t>The Lancet</a:t>
            </a:r>
            <a:r>
              <a:rPr lang="en-GB" sz="1200" dirty="0">
                <a:latin typeface="Arial" panose="020B0604020202020204" pitchFamily="34" charset="0"/>
                <a:cs typeface="Arial" panose="020B0604020202020204" pitchFamily="34" charset="0"/>
              </a:rPr>
              <a:t>, </a:t>
            </a:r>
            <a:r>
              <a:rPr lang="en-GB" sz="1200" i="1" dirty="0">
                <a:latin typeface="Arial" panose="020B0604020202020204" pitchFamily="34" charset="0"/>
                <a:cs typeface="Arial" panose="020B0604020202020204" pitchFamily="34" charset="0"/>
              </a:rPr>
              <a:t>397</a:t>
            </a:r>
            <a:r>
              <a:rPr lang="en-GB" sz="1200" dirty="0">
                <a:latin typeface="Arial" panose="020B0604020202020204" pitchFamily="34" charset="0"/>
                <a:cs typeface="Arial" panose="020B0604020202020204" pitchFamily="34" charset="0"/>
              </a:rPr>
              <a:t>(10288), pp.1992-2011.</a:t>
            </a:r>
          </a:p>
          <a:p>
            <a:pPr algn="just">
              <a:lnSpc>
                <a:spcPct val="150000"/>
              </a:lnSpc>
            </a:pPr>
            <a:r>
              <a:rPr lang="en-GB" sz="1200" dirty="0">
                <a:latin typeface="Arial" panose="020B0604020202020204" pitchFamily="34" charset="0"/>
                <a:cs typeface="Arial" panose="020B0604020202020204" pitchFamily="34" charset="0"/>
              </a:rPr>
              <a:t>Dodson, P., Haase, A.M., Jeffreys, M. and Hales, C., 2024. Capturing patient experiences of care with digital technology to improve service delivery and quality of care: A scoping review. </a:t>
            </a:r>
            <a:r>
              <a:rPr lang="en-GB" sz="1200" i="1" dirty="0">
                <a:latin typeface="Arial" panose="020B0604020202020204" pitchFamily="34" charset="0"/>
                <a:cs typeface="Arial" panose="020B0604020202020204" pitchFamily="34" charset="0"/>
              </a:rPr>
              <a:t>Digital Health</a:t>
            </a:r>
            <a:r>
              <a:rPr lang="en-GB" sz="1200" dirty="0">
                <a:latin typeface="Arial" panose="020B0604020202020204" pitchFamily="34" charset="0"/>
                <a:cs typeface="Arial" panose="020B0604020202020204" pitchFamily="34" charset="0"/>
              </a:rPr>
              <a:t>, </a:t>
            </a:r>
            <a:r>
              <a:rPr lang="en-GB" sz="1200" i="1" dirty="0">
                <a:latin typeface="Arial" panose="020B0604020202020204" pitchFamily="34" charset="0"/>
                <a:cs typeface="Arial" panose="020B0604020202020204" pitchFamily="34" charset="0"/>
              </a:rPr>
              <a:t>10</a:t>
            </a:r>
            <a:r>
              <a:rPr lang="en-GB" sz="1200" dirty="0">
                <a:latin typeface="Arial" panose="020B0604020202020204" pitchFamily="34" charset="0"/>
                <a:cs typeface="Arial" panose="020B0604020202020204" pitchFamily="34" charset="0"/>
              </a:rPr>
              <a:t>, p.20552076241282900.</a:t>
            </a:r>
          </a:p>
          <a:p>
            <a:pPr algn="just">
              <a:lnSpc>
                <a:spcPct val="150000"/>
              </a:lnSpc>
            </a:pPr>
            <a:r>
              <a:rPr lang="en-GB" sz="1200" dirty="0" err="1">
                <a:latin typeface="Arial" panose="020B0604020202020204" pitchFamily="34" charset="0"/>
                <a:cs typeface="Arial" panose="020B0604020202020204" pitchFamily="34" charset="0"/>
              </a:rPr>
              <a:t>Faramondi</a:t>
            </a:r>
            <a:r>
              <a:rPr lang="en-GB" sz="1200" dirty="0">
                <a:latin typeface="Arial" panose="020B0604020202020204" pitchFamily="34" charset="0"/>
                <a:cs typeface="Arial" panose="020B0604020202020204" pitchFamily="34" charset="0"/>
              </a:rPr>
              <a:t>, L., Oliva, G., Ardito, L., Crescenzi, A., Caricato, M., Tesei, M., Muda, A.O. and </a:t>
            </a:r>
            <a:r>
              <a:rPr lang="en-GB" sz="1200" dirty="0" err="1">
                <a:latin typeface="Arial" panose="020B0604020202020204" pitchFamily="34" charset="0"/>
                <a:cs typeface="Arial" panose="020B0604020202020204" pitchFamily="34" charset="0"/>
              </a:rPr>
              <a:t>Setola</a:t>
            </a:r>
            <a:r>
              <a:rPr lang="en-GB" sz="1200" dirty="0">
                <a:latin typeface="Arial" panose="020B0604020202020204" pitchFamily="34" charset="0"/>
                <a:cs typeface="Arial" panose="020B0604020202020204" pitchFamily="34" charset="0"/>
              </a:rPr>
              <a:t>, R., 2020, September. Use of drone to improve healthcare efficiency and sustainability. In </a:t>
            </a:r>
            <a:r>
              <a:rPr lang="en-GB" sz="1200" i="1" dirty="0">
                <a:latin typeface="Arial" panose="020B0604020202020204" pitchFamily="34" charset="0"/>
                <a:cs typeface="Arial" panose="020B0604020202020204" pitchFamily="34" charset="0"/>
              </a:rPr>
              <a:t>2020 43rd International Convention on Information, Communication and Electronic Technology (MIPRO)</a:t>
            </a:r>
            <a:r>
              <a:rPr lang="en-GB" sz="1200" dirty="0">
                <a:latin typeface="Arial" panose="020B0604020202020204" pitchFamily="34" charset="0"/>
                <a:cs typeface="Arial" panose="020B0604020202020204" pitchFamily="34" charset="0"/>
              </a:rPr>
              <a:t> (pp. 1783-1788).</a:t>
            </a:r>
          </a:p>
          <a:p>
            <a:pPr marL="0" indent="0" algn="just">
              <a:lnSpc>
                <a:spcPct val="150000"/>
              </a:lnSpc>
              <a:buNone/>
            </a:pPr>
            <a:r>
              <a:rPr lang="en-GB" sz="1200" dirty="0">
                <a:latin typeface="Arial" panose="020B0604020202020204" pitchFamily="34" charset="0"/>
                <a:cs typeface="Arial" panose="020B0604020202020204" pitchFamily="34" charset="0"/>
              </a:rPr>
              <a:t>Fink, F., </a:t>
            </a:r>
            <a:r>
              <a:rPr lang="en-GB" sz="1200" dirty="0" err="1">
                <a:latin typeface="Arial" panose="020B0604020202020204" pitchFamily="34" charset="0"/>
                <a:cs typeface="Arial" panose="020B0604020202020204" pitchFamily="34" charset="0"/>
              </a:rPr>
              <a:t>Paulicke</a:t>
            </a:r>
            <a:r>
              <a:rPr lang="en-GB" sz="1200" dirty="0">
                <a:latin typeface="Arial" panose="020B0604020202020204" pitchFamily="34" charset="0"/>
                <a:cs typeface="Arial" panose="020B0604020202020204" pitchFamily="34" charset="0"/>
              </a:rPr>
              <a:t>, D., </a:t>
            </a:r>
            <a:r>
              <a:rPr lang="en-GB" sz="1200" dirty="0" err="1">
                <a:latin typeface="Arial" panose="020B0604020202020204" pitchFamily="34" charset="0"/>
                <a:cs typeface="Arial" panose="020B0604020202020204" pitchFamily="34" charset="0"/>
              </a:rPr>
              <a:t>Grünthal</a:t>
            </a:r>
            <a:r>
              <a:rPr lang="en-GB" sz="1200" dirty="0">
                <a:latin typeface="Arial" panose="020B0604020202020204" pitchFamily="34" charset="0"/>
                <a:cs typeface="Arial" panose="020B0604020202020204" pitchFamily="34" charset="0"/>
              </a:rPr>
              <a:t>, M. and Jahn, P., 2023. “Of course, drones delivering urgent medicines are necessary. But I would not use them until…” Insights from a qualitative study on users’ needs and requirements regarding the use of medical drones. </a:t>
            </a:r>
            <a:r>
              <a:rPr lang="en-GB" sz="1200" i="1" dirty="0" err="1">
                <a:latin typeface="Arial" panose="020B0604020202020204" pitchFamily="34" charset="0"/>
                <a:cs typeface="Arial" panose="020B0604020202020204" pitchFamily="34" charset="0"/>
              </a:rPr>
              <a:t>Plos</a:t>
            </a:r>
            <a:r>
              <a:rPr lang="en-GB" sz="1200" i="1" dirty="0">
                <a:latin typeface="Arial" panose="020B0604020202020204" pitchFamily="34" charset="0"/>
                <a:cs typeface="Arial" panose="020B0604020202020204" pitchFamily="34" charset="0"/>
              </a:rPr>
              <a:t> one</a:t>
            </a:r>
            <a:r>
              <a:rPr lang="en-GB" sz="1200" dirty="0">
                <a:latin typeface="Arial" panose="020B0604020202020204" pitchFamily="34" charset="0"/>
                <a:cs typeface="Arial" panose="020B0604020202020204" pitchFamily="34" charset="0"/>
              </a:rPr>
              <a:t>, </a:t>
            </a:r>
            <a:r>
              <a:rPr lang="en-GB" sz="1200" i="1" dirty="0">
                <a:latin typeface="Arial" panose="020B0604020202020204" pitchFamily="34" charset="0"/>
                <a:cs typeface="Arial" panose="020B0604020202020204" pitchFamily="34" charset="0"/>
              </a:rPr>
              <a:t>18</a:t>
            </a:r>
            <a:r>
              <a:rPr lang="en-GB" sz="1200" dirty="0">
                <a:latin typeface="Arial" panose="020B0604020202020204" pitchFamily="34" charset="0"/>
                <a:cs typeface="Arial" panose="020B0604020202020204" pitchFamily="34" charset="0"/>
              </a:rPr>
              <a:t>(5), p.e0285393.</a:t>
            </a:r>
          </a:p>
          <a:p>
            <a:pPr marL="0" indent="0" algn="just">
              <a:lnSpc>
                <a:spcPct val="150000"/>
              </a:lnSpc>
              <a:buNone/>
            </a:pPr>
            <a:r>
              <a:rPr lang="en-GB" sz="1200" dirty="0">
                <a:latin typeface="Arial" panose="020B0604020202020204" pitchFamily="34" charset="0"/>
                <a:cs typeface="Arial" panose="020B0604020202020204" pitchFamily="34" charset="0"/>
              </a:rPr>
              <a:t>Goodchild, A. and Toy, J., 2018. Delivery by drone: An evaluation of unmanned aerial vehicle technology in reducing CO2 emissions in the delivery service industry. </a:t>
            </a:r>
            <a:r>
              <a:rPr lang="en-GB" sz="1200" i="1" dirty="0">
                <a:latin typeface="Arial" panose="020B0604020202020204" pitchFamily="34" charset="0"/>
                <a:cs typeface="Arial" panose="020B0604020202020204" pitchFamily="34" charset="0"/>
              </a:rPr>
              <a:t>Transportation Research Part D: Transport and Environment</a:t>
            </a:r>
            <a:r>
              <a:rPr lang="en-GB" sz="1200" dirty="0">
                <a:latin typeface="Arial" panose="020B0604020202020204" pitchFamily="34" charset="0"/>
                <a:cs typeface="Arial" panose="020B0604020202020204" pitchFamily="34" charset="0"/>
              </a:rPr>
              <a:t>, </a:t>
            </a:r>
            <a:r>
              <a:rPr lang="en-GB" sz="1200" i="1" dirty="0">
                <a:latin typeface="Arial" panose="020B0604020202020204" pitchFamily="34" charset="0"/>
                <a:cs typeface="Arial" panose="020B0604020202020204" pitchFamily="34" charset="0"/>
              </a:rPr>
              <a:t>61</a:t>
            </a:r>
            <a:r>
              <a:rPr lang="en-GB" sz="1200" dirty="0">
                <a:latin typeface="Arial" panose="020B0604020202020204" pitchFamily="34" charset="0"/>
                <a:cs typeface="Arial" panose="020B0604020202020204" pitchFamily="34" charset="0"/>
              </a:rPr>
              <a:t>, pp.58-67 Ondrej, K., Shetty, S., </a:t>
            </a:r>
            <a:r>
              <a:rPr lang="en-GB" sz="1200" dirty="0" err="1">
                <a:latin typeface="Arial" panose="020B0604020202020204" pitchFamily="34" charset="0"/>
                <a:cs typeface="Arial" panose="020B0604020202020204" pitchFamily="34" charset="0"/>
              </a:rPr>
              <a:t>Arilíusson</a:t>
            </a:r>
            <a:r>
              <a:rPr lang="en-GB" sz="1200" dirty="0">
                <a:latin typeface="Arial" panose="020B0604020202020204" pitchFamily="34" charset="0"/>
                <a:cs typeface="Arial" panose="020B0604020202020204" pitchFamily="34" charset="0"/>
              </a:rPr>
              <a:t>, H., </a:t>
            </a:r>
            <a:r>
              <a:rPr lang="en-GB" sz="1200" dirty="0" err="1">
                <a:latin typeface="Arial" panose="020B0604020202020204" pitchFamily="34" charset="0"/>
                <a:cs typeface="Arial" panose="020B0604020202020204" pitchFamily="34" charset="0"/>
              </a:rPr>
              <a:t>Simiganoschi</a:t>
            </a:r>
            <a:r>
              <a:rPr lang="en-GB" sz="1200" dirty="0">
                <a:latin typeface="Arial" panose="020B0604020202020204" pitchFamily="34" charset="0"/>
                <a:cs typeface="Arial" panose="020B0604020202020204" pitchFamily="34" charset="0"/>
              </a:rPr>
              <a:t>, T., Kleinert, M., </a:t>
            </a:r>
            <a:r>
              <a:rPr lang="en-GB" sz="1200" dirty="0" err="1">
                <a:latin typeface="Arial" panose="020B0604020202020204" pitchFamily="34" charset="0"/>
                <a:cs typeface="Arial" panose="020B0604020202020204" pitchFamily="34" charset="0"/>
              </a:rPr>
              <a:t>Ohneiser</a:t>
            </a:r>
            <a:r>
              <a:rPr lang="en-GB" sz="1200" dirty="0">
                <a:latin typeface="Arial" panose="020B0604020202020204" pitchFamily="34" charset="0"/>
                <a:cs typeface="Arial" panose="020B0604020202020204" pitchFamily="34" charset="0"/>
              </a:rPr>
              <a:t>, O., Her, H., Zuluaga-Gomez, J. and Smrz, P., 2022. Readback error detection by automatic speech recognition and understanding. </a:t>
            </a:r>
            <a:r>
              <a:rPr lang="en-GB" sz="1200" i="1" dirty="0">
                <a:latin typeface="Arial" panose="020B0604020202020204" pitchFamily="34" charset="0"/>
                <a:cs typeface="Arial" panose="020B0604020202020204" pitchFamily="34" charset="0"/>
              </a:rPr>
              <a:t>Proceedings of the 12th SESAR Innovation Days, Budapest, Hungary</a:t>
            </a:r>
            <a:r>
              <a:rPr lang="en-GB" sz="1200" dirty="0">
                <a:latin typeface="Arial" panose="020B0604020202020204" pitchFamily="34" charset="0"/>
                <a:cs typeface="Arial" panose="020B0604020202020204" pitchFamily="34" charset="0"/>
              </a:rPr>
              <a:t>, pp.5-8..</a:t>
            </a:r>
          </a:p>
          <a:p>
            <a:pPr marL="0" indent="0" algn="just">
              <a:lnSpc>
                <a:spcPct val="150000"/>
              </a:lnSpc>
              <a:buNone/>
            </a:pPr>
            <a:r>
              <a:rPr lang="en-GB" sz="1200" dirty="0" err="1">
                <a:latin typeface="Arial" panose="020B0604020202020204" pitchFamily="34" charset="0"/>
                <a:cs typeface="Arial" panose="020B0604020202020204" pitchFamily="34" charset="0"/>
              </a:rPr>
              <a:t>Kutynska</a:t>
            </a:r>
            <a:r>
              <a:rPr lang="en-GB" sz="1200" dirty="0">
                <a:latin typeface="Arial" panose="020B0604020202020204" pitchFamily="34" charset="0"/>
                <a:cs typeface="Arial" panose="020B0604020202020204" pitchFamily="34" charset="0"/>
              </a:rPr>
              <a:t>, A. and Dei, M., 2023. Legal regulation of the use of drones: Human rights and privacy challenges. </a:t>
            </a:r>
            <a:r>
              <a:rPr lang="en-GB" sz="1200" i="1" dirty="0">
                <a:latin typeface="Arial" panose="020B0604020202020204" pitchFamily="34" charset="0"/>
                <a:cs typeface="Arial" panose="020B0604020202020204" pitchFamily="34" charset="0"/>
              </a:rPr>
              <a:t>J. Int'l Legal Commc'n</a:t>
            </a:r>
            <a:r>
              <a:rPr lang="en-GB" sz="1200" dirty="0">
                <a:latin typeface="Arial" panose="020B0604020202020204" pitchFamily="34" charset="0"/>
                <a:cs typeface="Arial" panose="020B0604020202020204" pitchFamily="34" charset="0"/>
              </a:rPr>
              <a:t>, </a:t>
            </a:r>
            <a:r>
              <a:rPr lang="en-GB" sz="1200" i="1" dirty="0">
                <a:latin typeface="Arial" panose="020B0604020202020204" pitchFamily="34" charset="0"/>
                <a:cs typeface="Arial" panose="020B0604020202020204" pitchFamily="34" charset="0"/>
              </a:rPr>
              <a:t>8</a:t>
            </a:r>
            <a:r>
              <a:rPr lang="en-GB" sz="1200" dirty="0">
                <a:latin typeface="Arial" panose="020B0604020202020204" pitchFamily="34" charset="0"/>
                <a:cs typeface="Arial" panose="020B0604020202020204" pitchFamily="34" charset="0"/>
              </a:rPr>
              <a:t>, p.39.</a:t>
            </a:r>
          </a:p>
          <a:p>
            <a:pPr algn="just">
              <a:lnSpc>
                <a:spcPct val="150000"/>
              </a:lnSpc>
            </a:pPr>
            <a:r>
              <a:rPr lang="en-GB" sz="1200" dirty="0">
                <a:latin typeface="Arial" panose="020B0604020202020204" pitchFamily="34" charset="0"/>
                <a:cs typeface="Arial" panose="020B0604020202020204" pitchFamily="34" charset="0"/>
              </a:rPr>
              <a:t>Labib, N.S., Brust, M.R., </a:t>
            </a:r>
            <a:r>
              <a:rPr lang="en-GB" sz="1200" dirty="0" err="1">
                <a:latin typeface="Arial" panose="020B0604020202020204" pitchFamily="34" charset="0"/>
                <a:cs typeface="Arial" panose="020B0604020202020204" pitchFamily="34" charset="0"/>
              </a:rPr>
              <a:t>Danoy</a:t>
            </a:r>
            <a:r>
              <a:rPr lang="en-GB" sz="1200" dirty="0">
                <a:latin typeface="Arial" panose="020B0604020202020204" pitchFamily="34" charset="0"/>
                <a:cs typeface="Arial" panose="020B0604020202020204" pitchFamily="34" charset="0"/>
              </a:rPr>
              <a:t>, G. and Bouvry, P., 2021. The rise of drones in internet of things: A survey on the evolution, prospects and challenges of unmanned aerial vehicles. </a:t>
            </a:r>
            <a:r>
              <a:rPr lang="en-GB" sz="1200" i="1" dirty="0">
                <a:latin typeface="Arial" panose="020B0604020202020204" pitchFamily="34" charset="0"/>
                <a:cs typeface="Arial" panose="020B0604020202020204" pitchFamily="34" charset="0"/>
              </a:rPr>
              <a:t>IEEE Access</a:t>
            </a:r>
            <a:r>
              <a:rPr lang="en-GB" sz="1200" dirty="0">
                <a:latin typeface="Arial" panose="020B0604020202020204" pitchFamily="34" charset="0"/>
                <a:cs typeface="Arial" panose="020B0604020202020204" pitchFamily="34" charset="0"/>
              </a:rPr>
              <a:t>, </a:t>
            </a:r>
            <a:r>
              <a:rPr lang="en-GB" sz="1200" i="1" dirty="0">
                <a:latin typeface="Arial" panose="020B0604020202020204" pitchFamily="34" charset="0"/>
                <a:cs typeface="Arial" panose="020B0604020202020204" pitchFamily="34" charset="0"/>
              </a:rPr>
              <a:t>9</a:t>
            </a:r>
            <a:r>
              <a:rPr lang="en-GB" sz="1200" dirty="0">
                <a:latin typeface="Arial" panose="020B0604020202020204" pitchFamily="34" charset="0"/>
                <a:cs typeface="Arial" panose="020B0604020202020204" pitchFamily="34" charset="0"/>
              </a:rPr>
              <a:t>, pp.115466-115487.</a:t>
            </a:r>
          </a:p>
          <a:p>
            <a:pPr algn="just">
              <a:lnSpc>
                <a:spcPct val="150000"/>
              </a:lnSpc>
            </a:pPr>
            <a:r>
              <a:rPr lang="en-GB" sz="1200" dirty="0">
                <a:latin typeface="Arial" panose="020B0604020202020204" pitchFamily="34" charset="0"/>
                <a:cs typeface="Arial" panose="020B0604020202020204" pitchFamily="34" charset="0"/>
              </a:rPr>
              <a:t>Johnson, A.M., Cunningham, C.J., Arnold, E., Rosamond, W.D. and Zègre-</a:t>
            </a:r>
            <a:r>
              <a:rPr lang="en-GB" sz="1200" dirty="0" err="1">
                <a:latin typeface="Arial" panose="020B0604020202020204" pitchFamily="34" charset="0"/>
                <a:cs typeface="Arial" panose="020B0604020202020204" pitchFamily="34" charset="0"/>
              </a:rPr>
              <a:t>Hemsey</a:t>
            </a:r>
            <a:r>
              <a:rPr lang="en-GB" sz="1200" dirty="0">
                <a:latin typeface="Arial" panose="020B0604020202020204" pitchFamily="34" charset="0"/>
                <a:cs typeface="Arial" panose="020B0604020202020204" pitchFamily="34" charset="0"/>
              </a:rPr>
              <a:t>, J.K., 2021. Impact of using drones in emergency medicine: What does the future hold?. </a:t>
            </a:r>
            <a:r>
              <a:rPr lang="en-GB" sz="1200" i="1" dirty="0">
                <a:latin typeface="Arial" panose="020B0604020202020204" pitchFamily="34" charset="0"/>
                <a:cs typeface="Arial" panose="020B0604020202020204" pitchFamily="34" charset="0"/>
              </a:rPr>
              <a:t>Open Access Emergency Medicine</a:t>
            </a:r>
            <a:r>
              <a:rPr lang="en-GB" sz="1200" dirty="0">
                <a:latin typeface="Arial" panose="020B0604020202020204" pitchFamily="34" charset="0"/>
                <a:cs typeface="Arial" panose="020B0604020202020204" pitchFamily="34" charset="0"/>
              </a:rPr>
              <a:t>, pp.487-498.</a:t>
            </a:r>
          </a:p>
          <a:p>
            <a:pPr algn="just">
              <a:lnSpc>
                <a:spcPct val="150000"/>
              </a:lnSpc>
            </a:pPr>
            <a:r>
              <a:rPr lang="en-GB" sz="1200" dirty="0" err="1">
                <a:latin typeface="Arial" panose="020B0604020202020204" pitchFamily="34" charset="0"/>
                <a:cs typeface="Arial" panose="020B0604020202020204" pitchFamily="34" charset="0"/>
              </a:rPr>
              <a:t>Sindiramutty</a:t>
            </a:r>
            <a:r>
              <a:rPr lang="en-GB" sz="1200" dirty="0">
                <a:latin typeface="Arial" panose="020B0604020202020204" pitchFamily="34" charset="0"/>
                <a:cs typeface="Arial" panose="020B0604020202020204" pitchFamily="34" charset="0"/>
              </a:rPr>
              <a:t>, S.R., </a:t>
            </a:r>
            <a:r>
              <a:rPr lang="en-GB" sz="1200" dirty="0" err="1">
                <a:latin typeface="Arial" panose="020B0604020202020204" pitchFamily="34" charset="0"/>
                <a:cs typeface="Arial" panose="020B0604020202020204" pitchFamily="34" charset="0"/>
              </a:rPr>
              <a:t>Jhanjhi</a:t>
            </a:r>
            <a:r>
              <a:rPr lang="en-GB" sz="1200" dirty="0">
                <a:latin typeface="Arial" panose="020B0604020202020204" pitchFamily="34" charset="0"/>
                <a:cs typeface="Arial" panose="020B0604020202020204" pitchFamily="34" charset="0"/>
              </a:rPr>
              <a:t>, N.Z., Tan, C.E., Yun, K.J., </a:t>
            </a:r>
            <a:r>
              <a:rPr lang="en-GB" sz="1200" dirty="0" err="1">
                <a:latin typeface="Arial" panose="020B0604020202020204" pitchFamily="34" charset="0"/>
                <a:cs typeface="Arial" panose="020B0604020202020204" pitchFamily="34" charset="0"/>
              </a:rPr>
              <a:t>Manchuri</a:t>
            </a:r>
            <a:r>
              <a:rPr lang="en-GB" sz="1200" dirty="0">
                <a:latin typeface="Arial" panose="020B0604020202020204" pitchFamily="34" charset="0"/>
                <a:cs typeface="Arial" panose="020B0604020202020204" pitchFamily="34" charset="0"/>
              </a:rPr>
              <a:t>, A.R., Ashraf, H., Murugesan, R.K., Tee, W.J. and Hussain, M., 2024. Data security and privacy concerns in drone operations. In </a:t>
            </a:r>
            <a:r>
              <a:rPr lang="en-GB" sz="1200" i="1" dirty="0">
                <a:latin typeface="Arial" panose="020B0604020202020204" pitchFamily="34" charset="0"/>
                <a:cs typeface="Arial" panose="020B0604020202020204" pitchFamily="34" charset="0"/>
              </a:rPr>
              <a:t>Cybersecurity Issues and Challenges in the Drone industry </a:t>
            </a:r>
            <a:r>
              <a:rPr lang="en-GB" sz="1200" dirty="0">
                <a:latin typeface="Arial" panose="020B0604020202020204" pitchFamily="34" charset="0"/>
                <a:cs typeface="Arial" panose="020B0604020202020204" pitchFamily="34" charset="0"/>
              </a:rPr>
              <a:t>(pp. 236-290). IGI Global Scientific Publishing.</a:t>
            </a:r>
          </a:p>
          <a:p>
            <a:pPr marL="0" indent="0">
              <a:buNone/>
            </a:pPr>
            <a:endParaRPr lang="en-GB" sz="12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56710062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79CC13-EC07-0FE1-1750-46D5014CAE2C}"/>
              </a:ext>
            </a:extLst>
          </p:cNvPr>
          <p:cNvSpPr>
            <a:spLocks noGrp="1"/>
          </p:cNvSpPr>
          <p:nvPr>
            <p:ph type="title"/>
          </p:nvPr>
        </p:nvSpPr>
        <p:spPr>
          <a:xfrm>
            <a:off x="838200" y="365125"/>
            <a:ext cx="10515600" cy="790575"/>
          </a:xfrm>
        </p:spPr>
        <p:txBody>
          <a:bodyPr/>
          <a:lstStyle/>
          <a:p>
            <a:r>
              <a:rPr lang="en-GB" b="1" dirty="0"/>
              <a:t>Reference</a:t>
            </a:r>
            <a:r>
              <a:rPr lang="en-GB" dirty="0"/>
              <a:t> </a:t>
            </a:r>
            <a:r>
              <a:rPr lang="en-GB" b="1" dirty="0"/>
              <a:t>List</a:t>
            </a:r>
          </a:p>
        </p:txBody>
      </p:sp>
      <p:sp>
        <p:nvSpPr>
          <p:cNvPr id="3" name="Content Placeholder 2">
            <a:extLst>
              <a:ext uri="{FF2B5EF4-FFF2-40B4-BE49-F238E27FC236}">
                <a16:creationId xmlns:a16="http://schemas.microsoft.com/office/drawing/2014/main" id="{6EDA56AE-C599-C01D-4D39-35CEDD7CFC3B}"/>
              </a:ext>
            </a:extLst>
          </p:cNvPr>
          <p:cNvSpPr>
            <a:spLocks noGrp="1"/>
          </p:cNvSpPr>
          <p:nvPr>
            <p:ph idx="1"/>
          </p:nvPr>
        </p:nvSpPr>
        <p:spPr>
          <a:xfrm>
            <a:off x="660400" y="1435100"/>
            <a:ext cx="10515600" cy="4843463"/>
          </a:xfrm>
        </p:spPr>
        <p:txBody>
          <a:bodyPr>
            <a:normAutofit fontScale="25000" lnSpcReduction="20000"/>
          </a:bodyPr>
          <a:lstStyle/>
          <a:p>
            <a:pPr algn="just">
              <a:lnSpc>
                <a:spcPct val="170000"/>
              </a:lnSpc>
            </a:pPr>
            <a:r>
              <a:rPr lang="en-GB" sz="4800" dirty="0"/>
              <a:t>Bianco, M., 2021. </a:t>
            </a:r>
            <a:r>
              <a:rPr lang="en-GB" sz="4800" i="1" dirty="0"/>
              <a:t>Overcoming the social barriers of AI adoption</a:t>
            </a:r>
            <a:r>
              <a:rPr lang="en-GB" sz="4800" dirty="0"/>
              <a:t> (Doctoral dissertation, Eindhoven University of Technology).</a:t>
            </a:r>
            <a:endParaRPr lang="en-GB" sz="4800" dirty="0">
              <a:latin typeface="Arial" panose="020B0604020202020204" pitchFamily="34" charset="0"/>
              <a:cs typeface="Arial" panose="020B0604020202020204" pitchFamily="34" charset="0"/>
            </a:endParaRPr>
          </a:p>
          <a:p>
            <a:pPr algn="just">
              <a:lnSpc>
                <a:spcPct val="170000"/>
              </a:lnSpc>
            </a:pPr>
            <a:r>
              <a:rPr lang="en-GB" sz="4800" dirty="0">
                <a:latin typeface="Arial" panose="020B0604020202020204" pitchFamily="34" charset="0"/>
                <a:cs typeface="Arial" panose="020B0604020202020204" pitchFamily="34" charset="0"/>
              </a:rPr>
              <a:t>Madir, J., 2020. Using technology to deliver health services. In </a:t>
            </a:r>
            <a:r>
              <a:rPr lang="en-GB" sz="4800" i="1" dirty="0">
                <a:latin typeface="Arial" panose="020B0604020202020204" pitchFamily="34" charset="0"/>
                <a:cs typeface="Arial" panose="020B0604020202020204" pitchFamily="34" charset="0"/>
              </a:rPr>
              <a:t>HealthTech</a:t>
            </a:r>
            <a:r>
              <a:rPr lang="en-GB" sz="4800" dirty="0">
                <a:latin typeface="Arial" panose="020B0604020202020204" pitchFamily="34" charset="0"/>
                <a:cs typeface="Arial" panose="020B0604020202020204" pitchFamily="34" charset="0"/>
              </a:rPr>
              <a:t> (pp. 1-22). Edward Elgar Publishing.</a:t>
            </a:r>
          </a:p>
          <a:p>
            <a:pPr algn="just">
              <a:lnSpc>
                <a:spcPct val="170000"/>
              </a:lnSpc>
            </a:pPr>
            <a:r>
              <a:rPr lang="en-GB" sz="4800" dirty="0">
                <a:latin typeface="Arial" panose="020B0604020202020204" pitchFamily="34" charset="0"/>
                <a:cs typeface="Arial" panose="020B0604020202020204" pitchFamily="34" charset="0"/>
              </a:rPr>
              <a:t>Mohsan, S.A.H., Othman, N.Q.H., Li, Y., Alsharif, M.H. and Khan, M.A., 2023. Unmanned aerial vehicles (UAVs): Practical aspects, applications, open challenges, security issues, and future trends. </a:t>
            </a:r>
            <a:r>
              <a:rPr lang="en-GB" sz="4800" i="1" dirty="0">
                <a:latin typeface="Arial" panose="020B0604020202020204" pitchFamily="34" charset="0"/>
                <a:cs typeface="Arial" panose="020B0604020202020204" pitchFamily="34" charset="0"/>
              </a:rPr>
              <a:t>Intelligent service robotics</a:t>
            </a:r>
            <a:r>
              <a:rPr lang="en-GB" sz="4800" dirty="0">
                <a:latin typeface="Arial" panose="020B0604020202020204" pitchFamily="34" charset="0"/>
                <a:cs typeface="Arial" panose="020B0604020202020204" pitchFamily="34" charset="0"/>
              </a:rPr>
              <a:t>, </a:t>
            </a:r>
            <a:r>
              <a:rPr lang="en-GB" sz="4800" i="1" dirty="0">
                <a:latin typeface="Arial" panose="020B0604020202020204" pitchFamily="34" charset="0"/>
                <a:cs typeface="Arial" panose="020B0604020202020204" pitchFamily="34" charset="0"/>
              </a:rPr>
              <a:t>16</a:t>
            </a:r>
            <a:r>
              <a:rPr lang="en-GB" sz="4800" dirty="0">
                <a:latin typeface="Arial" panose="020B0604020202020204" pitchFamily="34" charset="0"/>
                <a:cs typeface="Arial" panose="020B0604020202020204" pitchFamily="34" charset="0"/>
              </a:rPr>
              <a:t>(1), pp.109-137.</a:t>
            </a:r>
          </a:p>
          <a:p>
            <a:pPr marL="0" indent="0" algn="just">
              <a:lnSpc>
                <a:spcPct val="170000"/>
              </a:lnSpc>
              <a:buNone/>
            </a:pPr>
            <a:r>
              <a:rPr lang="en-GB" sz="4800" dirty="0">
                <a:latin typeface="Arial" panose="020B0604020202020204" pitchFamily="34" charset="0"/>
                <a:cs typeface="Arial" panose="020B0604020202020204" pitchFamily="34" charset="0"/>
              </a:rPr>
              <a:t>Oakey, A., Grote, M., Smith, A., </a:t>
            </a:r>
            <a:r>
              <a:rPr lang="en-GB" sz="4800" dirty="0" err="1">
                <a:latin typeface="Arial" panose="020B0604020202020204" pitchFamily="34" charset="0"/>
                <a:cs typeface="Arial" panose="020B0604020202020204" pitchFamily="34" charset="0"/>
              </a:rPr>
              <a:t>Cherrett</a:t>
            </a:r>
            <a:r>
              <a:rPr lang="en-GB" sz="4800" dirty="0">
                <a:latin typeface="Arial" panose="020B0604020202020204" pitchFamily="34" charset="0"/>
                <a:cs typeface="Arial" panose="020B0604020202020204" pitchFamily="34" charset="0"/>
              </a:rPr>
              <a:t>, T., </a:t>
            </a:r>
            <a:r>
              <a:rPr lang="en-GB" sz="4800" dirty="0" err="1">
                <a:latin typeface="Arial" panose="020B0604020202020204" pitchFamily="34" charset="0"/>
                <a:cs typeface="Arial" panose="020B0604020202020204" pitchFamily="34" charset="0"/>
              </a:rPr>
              <a:t>Pilko</a:t>
            </a:r>
            <a:r>
              <a:rPr lang="en-GB" sz="4800" dirty="0">
                <a:latin typeface="Arial" panose="020B0604020202020204" pitchFamily="34" charset="0"/>
                <a:cs typeface="Arial" panose="020B0604020202020204" pitchFamily="34" charset="0"/>
              </a:rPr>
              <a:t>, A., Dickinson, J. and </a:t>
            </a:r>
            <a:r>
              <a:rPr lang="en-GB" sz="4800" dirty="0" err="1">
                <a:latin typeface="Arial" panose="020B0604020202020204" pitchFamily="34" charset="0"/>
                <a:cs typeface="Arial" panose="020B0604020202020204" pitchFamily="34" charset="0"/>
              </a:rPr>
              <a:t>AitBihiOuali</a:t>
            </a:r>
            <a:r>
              <a:rPr lang="en-GB" sz="4800" dirty="0">
                <a:latin typeface="Arial" panose="020B0604020202020204" pitchFamily="34" charset="0"/>
                <a:cs typeface="Arial" panose="020B0604020202020204" pitchFamily="34" charset="0"/>
              </a:rPr>
              <a:t>, L., 2022. Integrating drones into NHS patient diagnostic logistics systems: Flight or fantasy?. </a:t>
            </a:r>
            <a:r>
              <a:rPr lang="en-GB" sz="4800" i="1" dirty="0" err="1">
                <a:latin typeface="Arial" panose="020B0604020202020204" pitchFamily="34" charset="0"/>
                <a:cs typeface="Arial" panose="020B0604020202020204" pitchFamily="34" charset="0"/>
              </a:rPr>
              <a:t>PLoS</a:t>
            </a:r>
            <a:r>
              <a:rPr lang="en-GB" sz="4800" i="1" dirty="0">
                <a:latin typeface="Arial" panose="020B0604020202020204" pitchFamily="34" charset="0"/>
                <a:cs typeface="Arial" panose="020B0604020202020204" pitchFamily="34" charset="0"/>
              </a:rPr>
              <a:t> One</a:t>
            </a:r>
            <a:r>
              <a:rPr lang="en-GB" sz="4800" dirty="0">
                <a:latin typeface="Arial" panose="020B0604020202020204" pitchFamily="34" charset="0"/>
                <a:cs typeface="Arial" panose="020B0604020202020204" pitchFamily="34" charset="0"/>
              </a:rPr>
              <a:t>, </a:t>
            </a:r>
            <a:r>
              <a:rPr lang="en-GB" sz="4800" i="1" dirty="0">
                <a:latin typeface="Arial" panose="020B0604020202020204" pitchFamily="34" charset="0"/>
                <a:cs typeface="Arial" panose="020B0604020202020204" pitchFamily="34" charset="0"/>
              </a:rPr>
              <a:t>17</a:t>
            </a:r>
            <a:r>
              <a:rPr lang="en-GB" sz="4800" dirty="0">
                <a:latin typeface="Arial" panose="020B0604020202020204" pitchFamily="34" charset="0"/>
                <a:cs typeface="Arial" panose="020B0604020202020204" pitchFamily="34" charset="0"/>
              </a:rPr>
              <a:t>(12), p.e0264669.</a:t>
            </a:r>
          </a:p>
          <a:p>
            <a:pPr marL="0" indent="0" algn="just">
              <a:lnSpc>
                <a:spcPct val="170000"/>
              </a:lnSpc>
              <a:buNone/>
            </a:pPr>
            <a:r>
              <a:rPr lang="en-GB" sz="4800" dirty="0" err="1">
                <a:latin typeface="Arial" panose="020B0604020202020204" pitchFamily="34" charset="0"/>
                <a:cs typeface="Arial" panose="020B0604020202020204" pitchFamily="34" charset="0"/>
              </a:rPr>
              <a:t>Oigbochie</a:t>
            </a:r>
            <a:r>
              <a:rPr lang="en-GB" sz="4800" dirty="0">
                <a:latin typeface="Arial" panose="020B0604020202020204" pitchFamily="34" charset="0"/>
                <a:cs typeface="Arial" panose="020B0604020202020204" pitchFamily="34" charset="0"/>
              </a:rPr>
              <a:t>, A.E., Odigie, E.B. and Adejumo, B.I.G., 2021. Importance of drones in healthcare delivery amid a pandemic: Current and generation next application. </a:t>
            </a:r>
            <a:r>
              <a:rPr lang="en-GB" sz="4800" i="1" dirty="0">
                <a:latin typeface="Arial" panose="020B0604020202020204" pitchFamily="34" charset="0"/>
                <a:cs typeface="Arial" panose="020B0604020202020204" pitchFamily="34" charset="0"/>
              </a:rPr>
              <a:t>Open Journal of Medical Research (ISSN: 2734-2093)</a:t>
            </a:r>
            <a:r>
              <a:rPr lang="en-GB" sz="4800" dirty="0">
                <a:latin typeface="Arial" panose="020B0604020202020204" pitchFamily="34" charset="0"/>
                <a:cs typeface="Arial" panose="020B0604020202020204" pitchFamily="34" charset="0"/>
              </a:rPr>
              <a:t>, </a:t>
            </a:r>
            <a:r>
              <a:rPr lang="en-GB" sz="4800" i="1" dirty="0">
                <a:latin typeface="Arial" panose="020B0604020202020204" pitchFamily="34" charset="0"/>
                <a:cs typeface="Arial" panose="020B0604020202020204" pitchFamily="34" charset="0"/>
              </a:rPr>
              <a:t>2</a:t>
            </a:r>
            <a:r>
              <a:rPr lang="en-GB" sz="4800" dirty="0">
                <a:latin typeface="Arial" panose="020B0604020202020204" pitchFamily="34" charset="0"/>
                <a:cs typeface="Arial" panose="020B0604020202020204" pitchFamily="34" charset="0"/>
              </a:rPr>
              <a:t>(1), pp.01-13.</a:t>
            </a:r>
          </a:p>
          <a:p>
            <a:pPr marL="0" indent="0" algn="just">
              <a:lnSpc>
                <a:spcPct val="170000"/>
              </a:lnSpc>
              <a:buNone/>
            </a:pPr>
            <a:r>
              <a:rPr lang="en-GB" sz="4800" dirty="0">
                <a:latin typeface="Arial" panose="020B0604020202020204" pitchFamily="34" charset="0"/>
                <a:cs typeface="Arial" panose="020B0604020202020204" pitchFamily="34" charset="0"/>
              </a:rPr>
              <a:t>Rauch, M. and Ansari, S., 2022. Waging war from remote cubicles: How workers cope with technologies that disrupt the meaning and morality of their work. </a:t>
            </a:r>
            <a:r>
              <a:rPr lang="en-GB" sz="4800" i="1" dirty="0">
                <a:latin typeface="Arial" panose="020B0604020202020204" pitchFamily="34" charset="0"/>
                <a:cs typeface="Arial" panose="020B0604020202020204" pitchFamily="34" charset="0"/>
              </a:rPr>
              <a:t>Organization Science</a:t>
            </a:r>
            <a:r>
              <a:rPr lang="en-GB" sz="4800" dirty="0">
                <a:latin typeface="Arial" panose="020B0604020202020204" pitchFamily="34" charset="0"/>
                <a:cs typeface="Arial" panose="020B0604020202020204" pitchFamily="34" charset="0"/>
              </a:rPr>
              <a:t>, </a:t>
            </a:r>
            <a:r>
              <a:rPr lang="en-GB" sz="4800" i="1" dirty="0">
                <a:latin typeface="Arial" panose="020B0604020202020204" pitchFamily="34" charset="0"/>
                <a:cs typeface="Arial" panose="020B0604020202020204" pitchFamily="34" charset="0"/>
              </a:rPr>
              <a:t>33</a:t>
            </a:r>
            <a:r>
              <a:rPr lang="en-GB" sz="4800" dirty="0">
                <a:latin typeface="Arial" panose="020B0604020202020204" pitchFamily="34" charset="0"/>
                <a:cs typeface="Arial" panose="020B0604020202020204" pitchFamily="34" charset="0"/>
              </a:rPr>
              <a:t>(1), pp.83-104. Oakey, A., Grote, M., Smith, A., </a:t>
            </a:r>
            <a:r>
              <a:rPr lang="en-GB" sz="4800" dirty="0" err="1">
                <a:latin typeface="Arial" panose="020B0604020202020204" pitchFamily="34" charset="0"/>
                <a:cs typeface="Arial" panose="020B0604020202020204" pitchFamily="34" charset="0"/>
              </a:rPr>
              <a:t>Cherrett</a:t>
            </a:r>
            <a:r>
              <a:rPr lang="en-GB" sz="4800" dirty="0">
                <a:latin typeface="Arial" panose="020B0604020202020204" pitchFamily="34" charset="0"/>
                <a:cs typeface="Arial" panose="020B0604020202020204" pitchFamily="34" charset="0"/>
              </a:rPr>
              <a:t>, T., </a:t>
            </a:r>
            <a:r>
              <a:rPr lang="en-GB" sz="4800" dirty="0" err="1">
                <a:latin typeface="Arial" panose="020B0604020202020204" pitchFamily="34" charset="0"/>
                <a:cs typeface="Arial" panose="020B0604020202020204" pitchFamily="34" charset="0"/>
              </a:rPr>
              <a:t>Pilko</a:t>
            </a:r>
            <a:r>
              <a:rPr lang="en-GB" sz="4800" dirty="0">
                <a:latin typeface="Arial" panose="020B0604020202020204" pitchFamily="34" charset="0"/>
                <a:cs typeface="Arial" panose="020B0604020202020204" pitchFamily="34" charset="0"/>
              </a:rPr>
              <a:t>, A., Dickinson, J. and </a:t>
            </a:r>
            <a:r>
              <a:rPr lang="en-GB" sz="4800" dirty="0" err="1">
                <a:latin typeface="Arial" panose="020B0604020202020204" pitchFamily="34" charset="0"/>
                <a:cs typeface="Arial" panose="020B0604020202020204" pitchFamily="34" charset="0"/>
              </a:rPr>
              <a:t>AitBihiOuali</a:t>
            </a:r>
            <a:r>
              <a:rPr lang="en-GB" sz="4800" dirty="0">
                <a:latin typeface="Arial" panose="020B0604020202020204" pitchFamily="34" charset="0"/>
                <a:cs typeface="Arial" panose="020B0604020202020204" pitchFamily="34" charset="0"/>
              </a:rPr>
              <a:t>, L., 2022. Integrating drones into NHS patient diagnostic logistics systems: Flight or fantasy?. </a:t>
            </a:r>
            <a:r>
              <a:rPr lang="en-GB" sz="4800" i="1" dirty="0" err="1">
                <a:latin typeface="Arial" panose="020B0604020202020204" pitchFamily="34" charset="0"/>
                <a:cs typeface="Arial" panose="020B0604020202020204" pitchFamily="34" charset="0"/>
              </a:rPr>
              <a:t>PLoS</a:t>
            </a:r>
            <a:r>
              <a:rPr lang="en-GB" sz="4800" i="1" dirty="0">
                <a:latin typeface="Arial" panose="020B0604020202020204" pitchFamily="34" charset="0"/>
                <a:cs typeface="Arial" panose="020B0604020202020204" pitchFamily="34" charset="0"/>
              </a:rPr>
              <a:t> One</a:t>
            </a:r>
            <a:r>
              <a:rPr lang="en-GB" sz="4800" dirty="0">
                <a:latin typeface="Arial" panose="020B0604020202020204" pitchFamily="34" charset="0"/>
                <a:cs typeface="Arial" panose="020B0604020202020204" pitchFamily="34" charset="0"/>
              </a:rPr>
              <a:t>, </a:t>
            </a:r>
            <a:r>
              <a:rPr lang="en-GB" sz="4800" i="1" dirty="0">
                <a:latin typeface="Arial" panose="020B0604020202020204" pitchFamily="34" charset="0"/>
                <a:cs typeface="Arial" panose="020B0604020202020204" pitchFamily="34" charset="0"/>
              </a:rPr>
              <a:t>17</a:t>
            </a:r>
            <a:r>
              <a:rPr lang="en-GB" sz="4800" dirty="0">
                <a:latin typeface="Arial" panose="020B0604020202020204" pitchFamily="34" charset="0"/>
                <a:cs typeface="Arial" panose="020B0604020202020204" pitchFamily="34" charset="0"/>
              </a:rPr>
              <a:t>(12), p.e0264669.</a:t>
            </a:r>
          </a:p>
          <a:p>
            <a:pPr marL="0" indent="0" algn="just">
              <a:lnSpc>
                <a:spcPct val="170000"/>
              </a:lnSpc>
              <a:buNone/>
            </a:pPr>
            <a:r>
              <a:rPr lang="en-GB" sz="4800" dirty="0">
                <a:latin typeface="Arial" panose="020B0604020202020204" pitchFamily="34" charset="0"/>
                <a:cs typeface="Arial" panose="020B0604020202020204" pitchFamily="34" charset="0"/>
              </a:rPr>
              <a:t>Singh, B. and </a:t>
            </a:r>
            <a:r>
              <a:rPr lang="en-GB" sz="4800" dirty="0" err="1">
                <a:latin typeface="Arial" panose="020B0604020202020204" pitchFamily="34" charset="0"/>
                <a:cs typeface="Arial" panose="020B0604020202020204" pitchFamily="34" charset="0"/>
              </a:rPr>
              <a:t>Kaunert</a:t>
            </a:r>
            <a:r>
              <a:rPr lang="en-GB" sz="4800" dirty="0">
                <a:latin typeface="Arial" panose="020B0604020202020204" pitchFamily="34" charset="0"/>
                <a:cs typeface="Arial" panose="020B0604020202020204" pitchFamily="34" charset="0"/>
              </a:rPr>
              <a:t>, C., 2024. Unmanned aerial vehicle. </a:t>
            </a:r>
            <a:r>
              <a:rPr lang="en-GB" sz="4800" i="1" dirty="0">
                <a:latin typeface="Arial" panose="020B0604020202020204" pitchFamily="34" charset="0"/>
                <a:cs typeface="Arial" panose="020B0604020202020204" pitchFamily="34" charset="0"/>
              </a:rPr>
              <a:t>Cognitive Machine Intelligence: Applications, Challenges, and </a:t>
            </a:r>
            <a:r>
              <a:rPr lang="en-GB" sz="4800" i="1" dirty="0" err="1">
                <a:latin typeface="Arial" panose="020B0604020202020204" pitchFamily="34" charset="0"/>
                <a:cs typeface="Arial" panose="020B0604020202020204" pitchFamily="34" charset="0"/>
              </a:rPr>
              <a:t>RelatedTechnologies</a:t>
            </a:r>
            <a:r>
              <a:rPr lang="en-GB" sz="4800" dirty="0">
                <a:latin typeface="Arial" panose="020B0604020202020204" pitchFamily="34" charset="0"/>
                <a:cs typeface="Arial" panose="020B0604020202020204" pitchFamily="34" charset="0"/>
              </a:rPr>
              <a:t>, </a:t>
            </a:r>
            <a:r>
              <a:rPr lang="en-GB" sz="4800" i="1" dirty="0">
                <a:latin typeface="Arial" panose="020B0604020202020204" pitchFamily="34" charset="0"/>
                <a:cs typeface="Arial" panose="020B0604020202020204" pitchFamily="34" charset="0"/>
              </a:rPr>
              <a:t>108</a:t>
            </a:r>
            <a:endParaRPr lang="en-GB" sz="4800" dirty="0">
              <a:latin typeface="Arial" panose="020B0604020202020204" pitchFamily="34" charset="0"/>
              <a:cs typeface="Arial" panose="020B0604020202020204" pitchFamily="34" charset="0"/>
            </a:endParaRPr>
          </a:p>
          <a:p>
            <a:pPr marL="0" indent="0" algn="just">
              <a:lnSpc>
                <a:spcPct val="170000"/>
              </a:lnSpc>
              <a:buNone/>
            </a:pPr>
            <a:r>
              <a:rPr lang="en-GB" sz="4800" dirty="0">
                <a:latin typeface="Arial" panose="020B0604020202020204" pitchFamily="34" charset="0"/>
                <a:cs typeface="Arial" panose="020B0604020202020204" pitchFamily="34" charset="0"/>
              </a:rPr>
              <a:t>Taiwo, J.F., Prisca, O.I., Matthew, U.O., Onyebuchi, A., </a:t>
            </a:r>
            <a:r>
              <a:rPr lang="en-GB" sz="4800" dirty="0" err="1">
                <a:latin typeface="Arial" panose="020B0604020202020204" pitchFamily="34" charset="0"/>
                <a:cs typeface="Arial" panose="020B0604020202020204" pitchFamily="34" charset="0"/>
              </a:rPr>
              <a:t>Nwamouh</a:t>
            </a:r>
            <a:r>
              <a:rPr lang="en-GB" sz="4800" dirty="0">
                <a:latin typeface="Arial" panose="020B0604020202020204" pitchFamily="34" charset="0"/>
                <a:cs typeface="Arial" panose="020B0604020202020204" pitchFamily="34" charset="0"/>
              </a:rPr>
              <a:t>, U.C., Robert, U.I. and Matthew, A.O., 2022. IoT drone technology integration in medical logistics delivery. </a:t>
            </a:r>
            <a:r>
              <a:rPr lang="en-GB" sz="4800" i="1" dirty="0">
                <a:latin typeface="Arial" panose="020B0604020202020204" pitchFamily="34" charset="0"/>
                <a:cs typeface="Arial" panose="020B0604020202020204" pitchFamily="34" charset="0"/>
              </a:rPr>
              <a:t>Science</a:t>
            </a:r>
            <a:r>
              <a:rPr lang="en-GB" sz="4800" dirty="0">
                <a:latin typeface="Arial" panose="020B0604020202020204" pitchFamily="34" charset="0"/>
                <a:cs typeface="Arial" panose="020B0604020202020204" pitchFamily="34" charset="0"/>
              </a:rPr>
              <a:t>, </a:t>
            </a:r>
            <a:r>
              <a:rPr lang="en-GB" sz="4800" i="1" dirty="0">
                <a:latin typeface="Arial" panose="020B0604020202020204" pitchFamily="34" charset="0"/>
                <a:cs typeface="Arial" panose="020B0604020202020204" pitchFamily="34" charset="0"/>
              </a:rPr>
              <a:t>10</a:t>
            </a:r>
            <a:r>
              <a:rPr lang="en-GB" sz="4800" dirty="0">
                <a:latin typeface="Arial" panose="020B0604020202020204" pitchFamily="34" charset="0"/>
                <a:cs typeface="Arial" panose="020B0604020202020204" pitchFamily="34" charset="0"/>
              </a:rPr>
              <a:t>(3), pp.124-133.</a:t>
            </a:r>
            <a:r>
              <a:rPr lang="en-GB" sz="4800" i="1" dirty="0">
                <a:latin typeface="Arial" panose="020B0604020202020204" pitchFamily="34" charset="0"/>
                <a:cs typeface="Arial" panose="020B0604020202020204" pitchFamily="34" charset="0"/>
              </a:rPr>
              <a:t> Technologies</a:t>
            </a:r>
            <a:r>
              <a:rPr lang="en-GB" sz="4800" dirty="0">
                <a:latin typeface="Arial" panose="020B0604020202020204" pitchFamily="34" charset="0"/>
                <a:cs typeface="Arial" panose="020B0604020202020204" pitchFamily="34" charset="0"/>
              </a:rPr>
              <a:t>, </a:t>
            </a:r>
            <a:r>
              <a:rPr lang="en-GB" sz="4800" i="1" dirty="0">
                <a:latin typeface="Arial" panose="020B0604020202020204" pitchFamily="34" charset="0"/>
                <a:cs typeface="Arial" panose="020B0604020202020204" pitchFamily="34" charset="0"/>
              </a:rPr>
              <a:t>108</a:t>
            </a:r>
            <a:endParaRPr lang="en-GB" sz="4800" dirty="0">
              <a:latin typeface="Arial" panose="020B0604020202020204" pitchFamily="34" charset="0"/>
              <a:cs typeface="Arial" panose="020B0604020202020204" pitchFamily="34" charset="0"/>
            </a:endParaRPr>
          </a:p>
          <a:p>
            <a:pPr marL="0" indent="0" algn="just">
              <a:lnSpc>
                <a:spcPct val="170000"/>
              </a:lnSpc>
              <a:buNone/>
            </a:pPr>
            <a:endParaRPr lang="en-GB" sz="3700" dirty="0">
              <a:latin typeface="Arial" panose="020B0604020202020204" pitchFamily="34" charset="0"/>
              <a:cs typeface="Arial" panose="020B0604020202020204" pitchFamily="34" charset="0"/>
            </a:endParaRPr>
          </a:p>
          <a:p>
            <a:pPr marL="0" indent="0" algn="just">
              <a:lnSpc>
                <a:spcPct val="170000"/>
              </a:lnSpc>
              <a:buNone/>
            </a:pPr>
            <a:endParaRPr lang="en-GB" sz="3700" dirty="0">
              <a:latin typeface="Arial" panose="020B0604020202020204" pitchFamily="34" charset="0"/>
              <a:cs typeface="Arial" panose="020B0604020202020204" pitchFamily="34" charset="0"/>
            </a:endParaRPr>
          </a:p>
          <a:p>
            <a:endParaRPr lang="en-GB" dirty="0"/>
          </a:p>
          <a:p>
            <a:endParaRPr lang="en-GB" dirty="0"/>
          </a:p>
        </p:txBody>
      </p:sp>
    </p:spTree>
    <p:extLst>
      <p:ext uri="{BB962C8B-B14F-4D97-AF65-F5344CB8AC3E}">
        <p14:creationId xmlns:p14="http://schemas.microsoft.com/office/powerpoint/2010/main" val="1752852870"/>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Them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Office Theme</Template>
  <TotalTime>14879</TotalTime>
  <Words>2452</Words>
  <Application>Microsoft Office PowerPoint</Application>
  <PresentationFormat>Widescreen</PresentationFormat>
  <Paragraphs>125</Paragraphs>
  <Slides>16</Slides>
  <Notes>2</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16</vt:i4>
      </vt:variant>
    </vt:vector>
  </HeadingPairs>
  <TitlesOfParts>
    <vt:vector size="21" baseType="lpstr">
      <vt:lpstr>Aptos</vt:lpstr>
      <vt:lpstr>Aptos Display</vt:lpstr>
      <vt:lpstr>Arial</vt:lpstr>
      <vt:lpstr>Garamond</vt:lpstr>
      <vt:lpstr>Office Theme</vt:lpstr>
      <vt:lpstr>PowerPoint Presentation</vt:lpstr>
      <vt:lpstr>Introduction</vt:lpstr>
      <vt:lpstr>What is a Medical Drone? </vt:lpstr>
      <vt:lpstr>PowerPoint Presentation</vt:lpstr>
      <vt:lpstr>Where is a Drone Used?</vt:lpstr>
      <vt:lpstr>Impact on Workforce New skills</vt:lpstr>
      <vt:lpstr>  New Roles  The need for trained drone pilots/ technicians is growing.  Performing remote diagnostics and telemedicine.  Enabling medical surveillance and search and rescue operations  Automated external defibrillators before the medical team arrives  flooded roads, mountainous terrain, or distance can be avoided by using a drone.  The NHS is creating new virtual academies and digital platforms. Yet regulations can impose several limitations on workers, primarily through increasing training and certification requirements.                                                                                                           (Anderson 2021)  </vt:lpstr>
      <vt:lpstr> Workforce and New Skill Challenges </vt:lpstr>
      <vt:lpstr>Impact on Service Delivery Efficiency </vt:lpstr>
      <vt:lpstr>Accessibility </vt:lpstr>
      <vt:lpstr>Quality of Care </vt:lpstr>
      <vt:lpstr>Critical Evaluation </vt:lpstr>
      <vt:lpstr>Conclusion </vt:lpstr>
      <vt:lpstr>Recommendations  </vt:lpstr>
      <vt:lpstr>Reference List </vt:lpstr>
      <vt:lpstr>Reference List</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kaylyn mais</dc:creator>
  <cp:lastModifiedBy>kaylyn mais</cp:lastModifiedBy>
  <cp:revision>2</cp:revision>
  <dcterms:created xsi:type="dcterms:W3CDTF">2025-10-20T12:44:12Z</dcterms:created>
  <dcterms:modified xsi:type="dcterms:W3CDTF">2025-11-07T18:49:52Z</dcterms:modified>
</cp:coreProperties>
</file>