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60" r:id="rId2"/>
    <p:sldId id="256" r:id="rId3"/>
    <p:sldId id="259" r:id="rId4"/>
    <p:sldId id="258" r:id="rId5"/>
    <p:sldId id="269" r:id="rId6"/>
    <p:sldId id="264" r:id="rId7"/>
    <p:sldId id="265" r:id="rId8"/>
    <p:sldId id="263" r:id="rId9"/>
    <p:sldId id="262" r:id="rId10"/>
    <p:sldId id="272" r:id="rId11"/>
    <p:sldId id="273" r:id="rId12"/>
    <p:sldId id="274" r:id="rId13"/>
    <p:sldId id="275" r:id="rId14"/>
    <p:sldId id="270" r:id="rId15"/>
    <p:sldId id="266" r:id="rId16"/>
    <p:sldId id="271" r:id="rId17"/>
    <p:sldId id="267"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pPr/>
              <a:t>5/7/2019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8374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04168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4936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94370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8621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82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35905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005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399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0794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3738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09606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36697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67305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52427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459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9169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5/7/2019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702754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7567866-F51B-4C51-A23D-CBFA9AC344E6}"/>
              </a:ext>
            </a:extLst>
          </p:cNvPr>
          <p:cNvSpPr/>
          <p:nvPr/>
        </p:nvSpPr>
        <p:spPr>
          <a:xfrm>
            <a:off x="1060173" y="788001"/>
            <a:ext cx="7818783" cy="3170099"/>
          </a:xfrm>
          <a:prstGeom prst="rect">
            <a:avLst/>
          </a:prstGeom>
        </p:spPr>
        <p:txBody>
          <a:bodyPr wrap="square">
            <a:spAutoFit/>
          </a:bodyPr>
          <a:lstStyle/>
          <a:p>
            <a:r>
              <a:rPr lang="en-GB" sz="4000" b="1" dirty="0"/>
              <a:t>Syeda Ambia Khatun</a:t>
            </a:r>
            <a:br>
              <a:rPr lang="en-GB" sz="4000" b="1" dirty="0"/>
            </a:br>
            <a:r>
              <a:rPr lang="en-GB" sz="4000" b="1" dirty="0"/>
              <a:t>1814005</a:t>
            </a:r>
            <a:br>
              <a:rPr lang="en-GB" sz="4000" b="1" dirty="0"/>
            </a:br>
            <a:r>
              <a:rPr lang="en-GB" sz="4000" b="1" dirty="0"/>
              <a:t>Academic and Employability Skills BMSK4001_LON </a:t>
            </a:r>
            <a:br>
              <a:rPr lang="en-GB" sz="4000" b="1" dirty="0"/>
            </a:br>
            <a:r>
              <a:rPr lang="en-GB" sz="4000" b="1" dirty="0"/>
              <a:t>Dr Gregory Cowan</a:t>
            </a:r>
          </a:p>
        </p:txBody>
      </p:sp>
    </p:spTree>
    <p:extLst>
      <p:ext uri="{BB962C8B-B14F-4D97-AF65-F5344CB8AC3E}">
        <p14:creationId xmlns:p14="http://schemas.microsoft.com/office/powerpoint/2010/main" val="3156272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FA13E45-5443-4F75-AE69-27DFE7546DE1}"/>
              </a:ext>
            </a:extLst>
          </p:cNvPr>
          <p:cNvSpPr>
            <a:spLocks noGrp="1"/>
          </p:cNvSpPr>
          <p:nvPr>
            <p:ph type="title"/>
          </p:nvPr>
        </p:nvSpPr>
        <p:spPr>
          <a:xfrm>
            <a:off x="885442" y="2360255"/>
            <a:ext cx="5833409" cy="2463536"/>
          </a:xfrm>
        </p:spPr>
        <p:txBody>
          <a:bodyPr>
            <a:normAutofit fontScale="90000"/>
          </a:bodyPr>
          <a:lstStyle/>
          <a:p>
            <a:br>
              <a:rPr lang="en-GB" dirty="0"/>
            </a:br>
            <a:br>
              <a:rPr lang="en-GB" dirty="0"/>
            </a:br>
            <a:br>
              <a:rPr lang="en-GB" dirty="0"/>
            </a:br>
            <a:br>
              <a:rPr lang="en-GB" dirty="0"/>
            </a:br>
            <a:br>
              <a:rPr lang="en-GB" dirty="0"/>
            </a:br>
            <a:r>
              <a:rPr lang="en-GB" sz="6700" dirty="0">
                <a:latin typeface="Bradley Hand ITC" panose="03070402050302030203" pitchFamily="66" charset="0"/>
              </a:rPr>
              <a:t>STAAR</a:t>
            </a:r>
            <a:br>
              <a:rPr lang="en-GB" sz="6700" dirty="0">
                <a:latin typeface="Bradley Hand ITC" panose="03070402050302030203" pitchFamily="66" charset="0"/>
              </a:rPr>
            </a:br>
            <a:br>
              <a:rPr lang="en-GB" sz="6700" dirty="0">
                <a:latin typeface="Bradley Hand ITC" panose="03070402050302030203" pitchFamily="66" charset="0"/>
              </a:rPr>
            </a:br>
            <a:r>
              <a:rPr lang="en-GB" sz="4400" dirty="0">
                <a:latin typeface="Bradley Hand ITC" panose="03070402050302030203" pitchFamily="66" charset="0"/>
              </a:rPr>
              <a:t>Henna Artist</a:t>
            </a:r>
            <a:endParaRPr lang="en-GB" dirty="0">
              <a:latin typeface="Bradley Hand ITC" panose="03070402050302030203" pitchFamily="66" charset="0"/>
            </a:endParaRPr>
          </a:p>
        </p:txBody>
      </p:sp>
      <p:pic>
        <p:nvPicPr>
          <p:cNvPr id="12" name="Picture Placeholder 11">
            <a:extLst>
              <a:ext uri="{FF2B5EF4-FFF2-40B4-BE49-F238E27FC236}">
                <a16:creationId xmlns:a16="http://schemas.microsoft.com/office/drawing/2014/main" id="{BB71C9AC-792F-45F5-8998-85A8A2FF21C0}"/>
              </a:ext>
            </a:extLst>
          </p:cNvPr>
          <p:cNvPicPr>
            <a:picLocks noGrp="1" noChangeAspect="1"/>
          </p:cNvPicPr>
          <p:nvPr>
            <p:ph type="pic" idx="1"/>
          </p:nvPr>
        </p:nvPicPr>
        <p:blipFill>
          <a:blip r:embed="rId2"/>
          <a:srcRect t="12299" b="12299"/>
          <a:stretch>
            <a:fillRect/>
          </a:stretch>
        </p:blipFill>
        <p:spPr>
          <a:xfrm>
            <a:off x="6358597" y="1141064"/>
            <a:ext cx="4557932" cy="4582306"/>
          </a:xfrm>
          <a:prstGeom prst="rect">
            <a:avLst/>
          </a:prstGeom>
        </p:spPr>
      </p:pic>
      <p:sp>
        <p:nvSpPr>
          <p:cNvPr id="11" name="Star: 5 Points 10">
            <a:extLst>
              <a:ext uri="{FF2B5EF4-FFF2-40B4-BE49-F238E27FC236}">
                <a16:creationId xmlns:a16="http://schemas.microsoft.com/office/drawing/2014/main" id="{47B0E211-7118-4FB5-B1FC-24944787825A}"/>
              </a:ext>
            </a:extLst>
          </p:cNvPr>
          <p:cNvSpPr/>
          <p:nvPr/>
        </p:nvSpPr>
        <p:spPr>
          <a:xfrm>
            <a:off x="3367169" y="3182837"/>
            <a:ext cx="869954" cy="818372"/>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79322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5AD5F-5796-4267-9A7F-265113981B72}"/>
              </a:ext>
            </a:extLst>
          </p:cNvPr>
          <p:cNvSpPr>
            <a:spLocks noGrp="1"/>
          </p:cNvSpPr>
          <p:nvPr>
            <p:ph type="title"/>
          </p:nvPr>
        </p:nvSpPr>
        <p:spPr>
          <a:xfrm>
            <a:off x="1295401" y="982133"/>
            <a:ext cx="9601197" cy="721976"/>
          </a:xfrm>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A14C6938-DD98-46D0-81BE-BA316725E3EB}"/>
              </a:ext>
            </a:extLst>
          </p:cNvPr>
          <p:cNvSpPr>
            <a:spLocks noGrp="1"/>
          </p:cNvSpPr>
          <p:nvPr>
            <p:ph idx="1"/>
          </p:nvPr>
        </p:nvSpPr>
        <p:spPr/>
        <p:txBody>
          <a:bodyPr/>
          <a:lstStyle/>
          <a:p>
            <a:pPr>
              <a:buClr>
                <a:schemeClr val="tx1"/>
              </a:buClr>
              <a:buFont typeface="Wingdings" panose="05000000000000000000" pitchFamily="2" charset="2"/>
              <a:buChar char="§"/>
            </a:pPr>
            <a:r>
              <a:rPr lang="en-GB" dirty="0">
                <a:solidFill>
                  <a:schemeClr val="tx1"/>
                </a:solidFill>
              </a:rPr>
              <a:t>The purpose of this report is to Analyse skills that I have and skills that I need to develop. I have been a henna artist for more than 10 years and have been managing my own business for 5years running.</a:t>
            </a:r>
          </a:p>
          <a:p>
            <a:pPr>
              <a:buClr>
                <a:schemeClr val="tx1"/>
              </a:buClr>
              <a:buFont typeface="Wingdings" panose="05000000000000000000" pitchFamily="2" charset="2"/>
              <a:buChar char="§"/>
            </a:pPr>
            <a:r>
              <a:rPr lang="en-GB" dirty="0">
                <a:solidFill>
                  <a:schemeClr val="tx1"/>
                </a:solidFill>
              </a:rPr>
              <a:t>I do think that there are many points in managing your own business and running it successfully. In this report I will be highlighting mainly my weaknesses in management and how to improve for future success. </a:t>
            </a:r>
          </a:p>
        </p:txBody>
      </p:sp>
    </p:spTree>
    <p:extLst>
      <p:ext uri="{BB962C8B-B14F-4D97-AF65-F5344CB8AC3E}">
        <p14:creationId xmlns:p14="http://schemas.microsoft.com/office/powerpoint/2010/main" val="175936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66F9F-FBBA-4DC7-A206-BE3C0D82E6F1}"/>
              </a:ext>
            </a:extLst>
          </p:cNvPr>
          <p:cNvSpPr>
            <a:spLocks noGrp="1"/>
          </p:cNvSpPr>
          <p:nvPr>
            <p:ph type="title"/>
          </p:nvPr>
        </p:nvSpPr>
        <p:spPr>
          <a:xfrm>
            <a:off x="1295402" y="982132"/>
            <a:ext cx="9601196" cy="666559"/>
          </a:xfrm>
        </p:spPr>
        <p:txBody>
          <a:bodyPr>
            <a:normAutofit fontScale="90000"/>
          </a:bodyPr>
          <a:lstStyle/>
          <a:p>
            <a:r>
              <a:rPr lang="en-GB" dirty="0"/>
              <a:t>Management</a:t>
            </a:r>
            <a:r>
              <a:rPr lang="en-GB" sz="4000" dirty="0"/>
              <a:t> </a:t>
            </a:r>
            <a:r>
              <a:rPr lang="en-GB" dirty="0"/>
              <a:t>Analysis</a:t>
            </a:r>
          </a:p>
        </p:txBody>
      </p:sp>
      <p:graphicFrame>
        <p:nvGraphicFramePr>
          <p:cNvPr id="5" name="Content Placeholder 4">
            <a:extLst>
              <a:ext uri="{FF2B5EF4-FFF2-40B4-BE49-F238E27FC236}">
                <a16:creationId xmlns:a16="http://schemas.microsoft.com/office/drawing/2014/main" id="{FF6032B1-4DA9-4BF6-BEC0-A45C8F94554A}"/>
              </a:ext>
            </a:extLst>
          </p:cNvPr>
          <p:cNvGraphicFramePr>
            <a:graphicFrameLocks noGrp="1"/>
          </p:cNvGraphicFramePr>
          <p:nvPr>
            <p:ph idx="1"/>
            <p:extLst>
              <p:ext uri="{D42A27DB-BD31-4B8C-83A1-F6EECF244321}">
                <p14:modId xmlns:p14="http://schemas.microsoft.com/office/powerpoint/2010/main" val="2993019794"/>
              </p:ext>
            </p:extLst>
          </p:nvPr>
        </p:nvGraphicFramePr>
        <p:xfrm>
          <a:off x="1295400" y="2557463"/>
          <a:ext cx="9601200" cy="370840"/>
        </p:xfrm>
        <a:graphic>
          <a:graphicData uri="http://schemas.openxmlformats.org/drawingml/2006/table">
            <a:tbl>
              <a:tblPr firstRow="1" bandRow="1">
                <a:tableStyleId>{5C22544A-7EE6-4342-B048-85BDC9FD1C3A}</a:tableStyleId>
              </a:tblPr>
              <a:tblGrid>
                <a:gridCol w="4800600">
                  <a:extLst>
                    <a:ext uri="{9D8B030D-6E8A-4147-A177-3AD203B41FA5}">
                      <a16:colId xmlns:a16="http://schemas.microsoft.com/office/drawing/2014/main" val="485835900"/>
                    </a:ext>
                  </a:extLst>
                </a:gridCol>
                <a:gridCol w="4800600">
                  <a:extLst>
                    <a:ext uri="{9D8B030D-6E8A-4147-A177-3AD203B41FA5}">
                      <a16:colId xmlns:a16="http://schemas.microsoft.com/office/drawing/2014/main" val="1667581100"/>
                    </a:ext>
                  </a:extLst>
                </a:gridCol>
              </a:tblGrid>
              <a:tr h="370840">
                <a:tc>
                  <a:txBody>
                    <a:bodyPr/>
                    <a:lstStyle/>
                    <a:p>
                      <a:r>
                        <a:rPr lang="en-GB" dirty="0"/>
                        <a:t>Skills I have:</a:t>
                      </a:r>
                    </a:p>
                  </a:txBody>
                  <a:tcPr/>
                </a:tc>
                <a:tc>
                  <a:txBody>
                    <a:bodyPr/>
                    <a:lstStyle/>
                    <a:p>
                      <a:r>
                        <a:rPr lang="en-GB" dirty="0"/>
                        <a:t>Skills that I need to develop:</a:t>
                      </a:r>
                    </a:p>
                  </a:txBody>
                  <a:tcPr/>
                </a:tc>
                <a:extLst>
                  <a:ext uri="{0D108BD9-81ED-4DB2-BD59-A6C34878D82A}">
                    <a16:rowId xmlns:a16="http://schemas.microsoft.com/office/drawing/2014/main" val="3984560661"/>
                  </a:ext>
                </a:extLst>
              </a:tr>
            </a:tbl>
          </a:graphicData>
        </a:graphic>
      </p:graphicFrame>
      <p:sp>
        <p:nvSpPr>
          <p:cNvPr id="6" name="TextBox 5">
            <a:extLst>
              <a:ext uri="{FF2B5EF4-FFF2-40B4-BE49-F238E27FC236}">
                <a16:creationId xmlns:a16="http://schemas.microsoft.com/office/drawing/2014/main" id="{5242888F-9D7C-4A51-8F26-47C189ABF1D5}"/>
              </a:ext>
            </a:extLst>
          </p:cNvPr>
          <p:cNvSpPr txBox="1"/>
          <p:nvPr/>
        </p:nvSpPr>
        <p:spPr>
          <a:xfrm>
            <a:off x="1457739" y="3429000"/>
            <a:ext cx="2502608" cy="1569660"/>
          </a:xfrm>
          <a:prstGeom prst="rect">
            <a:avLst/>
          </a:prstGeom>
          <a:noFill/>
        </p:spPr>
        <p:txBody>
          <a:bodyPr wrap="none" rtlCol="0">
            <a:spAutoFit/>
          </a:bodyPr>
          <a:lstStyle/>
          <a:p>
            <a:pPr marL="285750" indent="-285750">
              <a:buFont typeface="Wingdings" panose="05000000000000000000" pitchFamily="2" charset="2"/>
              <a:buChar char="§"/>
            </a:pPr>
            <a:r>
              <a:rPr lang="en-GB" sz="2400" dirty="0"/>
              <a:t>Organisational</a:t>
            </a:r>
          </a:p>
          <a:p>
            <a:pPr marL="285750" indent="-285750">
              <a:buFont typeface="Wingdings" panose="05000000000000000000" pitchFamily="2" charset="2"/>
              <a:buChar char="§"/>
            </a:pPr>
            <a:r>
              <a:rPr lang="en-GB" sz="2400" dirty="0"/>
              <a:t>Writing Skills</a:t>
            </a:r>
          </a:p>
          <a:p>
            <a:pPr marL="285750" indent="-285750">
              <a:buFont typeface="Wingdings" panose="05000000000000000000" pitchFamily="2" charset="2"/>
              <a:buChar char="§"/>
            </a:pPr>
            <a:r>
              <a:rPr lang="en-GB" sz="2400" dirty="0"/>
              <a:t>Problem solving</a:t>
            </a:r>
          </a:p>
          <a:p>
            <a:pPr marL="285750" indent="-285750">
              <a:buFont typeface="Wingdings" panose="05000000000000000000" pitchFamily="2" charset="2"/>
              <a:buChar char="§"/>
            </a:pPr>
            <a:r>
              <a:rPr lang="en-GB" sz="2400" dirty="0"/>
              <a:t>Decision Making</a:t>
            </a:r>
          </a:p>
        </p:txBody>
      </p:sp>
      <p:sp>
        <p:nvSpPr>
          <p:cNvPr id="7" name="TextBox 6">
            <a:extLst>
              <a:ext uri="{FF2B5EF4-FFF2-40B4-BE49-F238E27FC236}">
                <a16:creationId xmlns:a16="http://schemas.microsoft.com/office/drawing/2014/main" id="{867329C9-5A17-42F7-8104-481A3F1EA4A4}"/>
              </a:ext>
            </a:extLst>
          </p:cNvPr>
          <p:cNvSpPr txBox="1"/>
          <p:nvPr/>
        </p:nvSpPr>
        <p:spPr>
          <a:xfrm>
            <a:off x="6453809" y="3578087"/>
            <a:ext cx="2722092" cy="830997"/>
          </a:xfrm>
          <a:prstGeom prst="rect">
            <a:avLst/>
          </a:prstGeom>
          <a:noFill/>
        </p:spPr>
        <p:txBody>
          <a:bodyPr wrap="none" rtlCol="0">
            <a:spAutoFit/>
          </a:bodyPr>
          <a:lstStyle/>
          <a:p>
            <a:pPr marL="285750" indent="-285750">
              <a:buFont typeface="Wingdings" panose="05000000000000000000" pitchFamily="2" charset="2"/>
              <a:buChar char="§"/>
            </a:pPr>
            <a:r>
              <a:rPr lang="en-GB" sz="2400" dirty="0"/>
              <a:t>Communicational</a:t>
            </a:r>
          </a:p>
          <a:p>
            <a:pPr marL="285750" indent="-285750">
              <a:buFont typeface="Wingdings" panose="05000000000000000000" pitchFamily="2" charset="2"/>
              <a:buChar char="§"/>
            </a:pPr>
            <a:r>
              <a:rPr lang="en-GB" sz="2400" dirty="0"/>
              <a:t>Time Management</a:t>
            </a:r>
          </a:p>
        </p:txBody>
      </p:sp>
    </p:spTree>
    <p:extLst>
      <p:ext uri="{BB962C8B-B14F-4D97-AF65-F5344CB8AC3E}">
        <p14:creationId xmlns:p14="http://schemas.microsoft.com/office/powerpoint/2010/main" val="2321948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B1C88-0052-40C3-8CC4-DD870C13B3E9}"/>
              </a:ext>
            </a:extLst>
          </p:cNvPr>
          <p:cNvSpPr>
            <a:spLocks noGrp="1"/>
          </p:cNvSpPr>
          <p:nvPr>
            <p:ph type="title"/>
          </p:nvPr>
        </p:nvSpPr>
        <p:spPr>
          <a:xfrm>
            <a:off x="1295402" y="982132"/>
            <a:ext cx="9601196" cy="902086"/>
          </a:xfrm>
        </p:spPr>
        <p:txBody>
          <a:bodyPr>
            <a:normAutofit/>
          </a:bodyPr>
          <a:lstStyle/>
          <a:p>
            <a:r>
              <a:rPr lang="en-GB" sz="2400" b="1" dirty="0"/>
              <a:t>Here I have noted down the skills I have and need to develop in Time Management:</a:t>
            </a:r>
          </a:p>
        </p:txBody>
      </p:sp>
      <p:graphicFrame>
        <p:nvGraphicFramePr>
          <p:cNvPr id="4" name="Content Placeholder 3">
            <a:extLst>
              <a:ext uri="{FF2B5EF4-FFF2-40B4-BE49-F238E27FC236}">
                <a16:creationId xmlns:a16="http://schemas.microsoft.com/office/drawing/2014/main" id="{34AC9DE4-EA88-43F0-82D1-A0FE5A9677CD}"/>
              </a:ext>
            </a:extLst>
          </p:cNvPr>
          <p:cNvGraphicFramePr>
            <a:graphicFrameLocks noGrp="1"/>
          </p:cNvGraphicFramePr>
          <p:nvPr>
            <p:ph idx="1"/>
            <p:extLst>
              <p:ext uri="{D42A27DB-BD31-4B8C-83A1-F6EECF244321}">
                <p14:modId xmlns:p14="http://schemas.microsoft.com/office/powerpoint/2010/main" val="354535395"/>
              </p:ext>
            </p:extLst>
          </p:nvPr>
        </p:nvGraphicFramePr>
        <p:xfrm>
          <a:off x="1295400" y="2557463"/>
          <a:ext cx="9601200" cy="370840"/>
        </p:xfrm>
        <a:graphic>
          <a:graphicData uri="http://schemas.openxmlformats.org/drawingml/2006/table">
            <a:tbl>
              <a:tblPr firstRow="1" bandRow="1">
                <a:tableStyleId>{5C22544A-7EE6-4342-B048-85BDC9FD1C3A}</a:tableStyleId>
              </a:tblPr>
              <a:tblGrid>
                <a:gridCol w="4800600">
                  <a:extLst>
                    <a:ext uri="{9D8B030D-6E8A-4147-A177-3AD203B41FA5}">
                      <a16:colId xmlns:a16="http://schemas.microsoft.com/office/drawing/2014/main" val="3633015683"/>
                    </a:ext>
                  </a:extLst>
                </a:gridCol>
                <a:gridCol w="4800600">
                  <a:extLst>
                    <a:ext uri="{9D8B030D-6E8A-4147-A177-3AD203B41FA5}">
                      <a16:colId xmlns:a16="http://schemas.microsoft.com/office/drawing/2014/main" val="4156631669"/>
                    </a:ext>
                  </a:extLst>
                </a:gridCol>
              </a:tblGrid>
              <a:tr h="370840">
                <a:tc>
                  <a:txBody>
                    <a:bodyPr/>
                    <a:lstStyle/>
                    <a:p>
                      <a:r>
                        <a:rPr lang="en-GB" dirty="0"/>
                        <a:t>Skills I have:</a:t>
                      </a:r>
                    </a:p>
                  </a:txBody>
                  <a:tcPr/>
                </a:tc>
                <a:tc>
                  <a:txBody>
                    <a:bodyPr/>
                    <a:lstStyle/>
                    <a:p>
                      <a:r>
                        <a:rPr lang="en-GB" dirty="0"/>
                        <a:t>Skills I need to develop:</a:t>
                      </a:r>
                    </a:p>
                  </a:txBody>
                  <a:tcPr/>
                </a:tc>
                <a:extLst>
                  <a:ext uri="{0D108BD9-81ED-4DB2-BD59-A6C34878D82A}">
                    <a16:rowId xmlns:a16="http://schemas.microsoft.com/office/drawing/2014/main" val="3788704840"/>
                  </a:ext>
                </a:extLst>
              </a:tr>
            </a:tbl>
          </a:graphicData>
        </a:graphic>
      </p:graphicFrame>
      <p:graphicFrame>
        <p:nvGraphicFramePr>
          <p:cNvPr id="5" name="Table 4">
            <a:extLst>
              <a:ext uri="{FF2B5EF4-FFF2-40B4-BE49-F238E27FC236}">
                <a16:creationId xmlns:a16="http://schemas.microsoft.com/office/drawing/2014/main" id="{4E4AEB16-34AA-4E84-B2E9-597000CD41F2}"/>
              </a:ext>
            </a:extLst>
          </p:cNvPr>
          <p:cNvGraphicFramePr>
            <a:graphicFrameLocks noGrp="1"/>
          </p:cNvGraphicFramePr>
          <p:nvPr>
            <p:extLst>
              <p:ext uri="{D42A27DB-BD31-4B8C-83A1-F6EECF244321}">
                <p14:modId xmlns:p14="http://schemas.microsoft.com/office/powerpoint/2010/main" val="3496416831"/>
              </p:ext>
            </p:extLst>
          </p:nvPr>
        </p:nvGraphicFramePr>
        <p:xfrm>
          <a:off x="1295399" y="2928303"/>
          <a:ext cx="9601196" cy="2834640"/>
        </p:xfrm>
        <a:graphic>
          <a:graphicData uri="http://schemas.openxmlformats.org/drawingml/2006/table">
            <a:tbl>
              <a:tblPr firstRow="1" bandRow="1">
                <a:tableStyleId>{69CF1AB2-1976-4502-BF36-3FF5EA218861}</a:tableStyleId>
              </a:tblPr>
              <a:tblGrid>
                <a:gridCol w="4800598">
                  <a:extLst>
                    <a:ext uri="{9D8B030D-6E8A-4147-A177-3AD203B41FA5}">
                      <a16:colId xmlns:a16="http://schemas.microsoft.com/office/drawing/2014/main" val="2336385585"/>
                    </a:ext>
                  </a:extLst>
                </a:gridCol>
                <a:gridCol w="4800598">
                  <a:extLst>
                    <a:ext uri="{9D8B030D-6E8A-4147-A177-3AD203B41FA5}">
                      <a16:colId xmlns:a16="http://schemas.microsoft.com/office/drawing/2014/main" val="1300476850"/>
                    </a:ext>
                  </a:extLst>
                </a:gridCol>
              </a:tblGrid>
              <a:tr h="370840">
                <a:tc>
                  <a:txBody>
                    <a:bodyPr/>
                    <a:lstStyle/>
                    <a:p>
                      <a:r>
                        <a:rPr lang="en-GB" b="0" dirty="0"/>
                        <a:t>I get my things ready for the next day the night before.</a:t>
                      </a:r>
                    </a:p>
                  </a:txBody>
                  <a:tcPr/>
                </a:tc>
                <a:tc>
                  <a:txBody>
                    <a:bodyPr/>
                    <a:lstStyle/>
                    <a:p>
                      <a:r>
                        <a:rPr lang="en-GB" b="0" dirty="0"/>
                        <a:t>I get stressed when I am late.</a:t>
                      </a:r>
                    </a:p>
                  </a:txBody>
                  <a:tcPr/>
                </a:tc>
                <a:extLst>
                  <a:ext uri="{0D108BD9-81ED-4DB2-BD59-A6C34878D82A}">
                    <a16:rowId xmlns:a16="http://schemas.microsoft.com/office/drawing/2014/main" val="3820837117"/>
                  </a:ext>
                </a:extLst>
              </a:tr>
              <a:tr h="370840">
                <a:tc>
                  <a:txBody>
                    <a:bodyPr/>
                    <a:lstStyle/>
                    <a:p>
                      <a:r>
                        <a:rPr lang="en-GB" dirty="0"/>
                        <a:t>I am able to multitask very easily.</a:t>
                      </a:r>
                    </a:p>
                  </a:txBody>
                  <a:tcPr/>
                </a:tc>
                <a:tc>
                  <a:txBody>
                    <a:bodyPr/>
                    <a:lstStyle/>
                    <a:p>
                      <a:r>
                        <a:rPr lang="en-GB" dirty="0"/>
                        <a:t>If I find something difficult, I will try to deal with it my way, than ask someone for help.</a:t>
                      </a:r>
                    </a:p>
                  </a:txBody>
                  <a:tcPr/>
                </a:tc>
                <a:extLst>
                  <a:ext uri="{0D108BD9-81ED-4DB2-BD59-A6C34878D82A}">
                    <a16:rowId xmlns:a16="http://schemas.microsoft.com/office/drawing/2014/main" val="2817877984"/>
                  </a:ext>
                </a:extLst>
              </a:tr>
              <a:tr h="370840">
                <a:tc>
                  <a:txBody>
                    <a:bodyPr/>
                    <a:lstStyle/>
                    <a:p>
                      <a:r>
                        <a:rPr lang="en-GB" dirty="0"/>
                        <a:t>I use a personal dairy to keep things in order.</a:t>
                      </a:r>
                    </a:p>
                  </a:txBody>
                  <a:tcPr/>
                </a:tc>
                <a:tc>
                  <a:txBody>
                    <a:bodyPr/>
                    <a:lstStyle/>
                    <a:p>
                      <a:r>
                        <a:rPr lang="en-GB" dirty="0"/>
                        <a:t>I am not good at motivating myself over a long time.</a:t>
                      </a:r>
                    </a:p>
                  </a:txBody>
                  <a:tcPr/>
                </a:tc>
                <a:extLst>
                  <a:ext uri="{0D108BD9-81ED-4DB2-BD59-A6C34878D82A}">
                    <a16:rowId xmlns:a16="http://schemas.microsoft.com/office/drawing/2014/main" val="532818613"/>
                  </a:ext>
                </a:extLst>
              </a:tr>
              <a:tr h="370840">
                <a:tc>
                  <a:txBody>
                    <a:bodyPr/>
                    <a:lstStyle/>
                    <a:p>
                      <a:r>
                        <a:rPr lang="en-GB" dirty="0"/>
                        <a:t>I often plan ahead and think of every possible outcome.</a:t>
                      </a:r>
                    </a:p>
                  </a:txBody>
                  <a:tcPr/>
                </a:tc>
                <a:tc>
                  <a:txBody>
                    <a:bodyPr/>
                    <a:lstStyle/>
                    <a:p>
                      <a:r>
                        <a:rPr lang="en-GB" dirty="0"/>
                        <a:t>I sometimes find it hard to communicate with people that are new to me.</a:t>
                      </a:r>
                    </a:p>
                    <a:p>
                      <a:r>
                        <a:rPr lang="en-GB" dirty="0"/>
                        <a:t>Peter Morgan, {2017}.</a:t>
                      </a:r>
                    </a:p>
                  </a:txBody>
                  <a:tcPr/>
                </a:tc>
                <a:extLst>
                  <a:ext uri="{0D108BD9-81ED-4DB2-BD59-A6C34878D82A}">
                    <a16:rowId xmlns:a16="http://schemas.microsoft.com/office/drawing/2014/main" val="3193442214"/>
                  </a:ext>
                </a:extLst>
              </a:tr>
            </a:tbl>
          </a:graphicData>
        </a:graphic>
      </p:graphicFrame>
    </p:spTree>
    <p:extLst>
      <p:ext uri="{BB962C8B-B14F-4D97-AF65-F5344CB8AC3E}">
        <p14:creationId xmlns:p14="http://schemas.microsoft.com/office/powerpoint/2010/main" val="4094450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C3537-1637-444F-9F94-089888DDCA68}"/>
              </a:ext>
            </a:extLst>
          </p:cNvPr>
          <p:cNvSpPr>
            <a:spLocks noGrp="1"/>
          </p:cNvSpPr>
          <p:nvPr>
            <p:ph type="title"/>
          </p:nvPr>
        </p:nvSpPr>
        <p:spPr>
          <a:xfrm>
            <a:off x="1295402" y="982132"/>
            <a:ext cx="9601196" cy="708123"/>
          </a:xfrm>
        </p:spPr>
        <p:txBody>
          <a:bodyPr>
            <a:normAutofit/>
          </a:bodyPr>
          <a:lstStyle/>
          <a:p>
            <a:r>
              <a:rPr lang="en-GB" sz="4000" dirty="0"/>
              <a:t>Time Management</a:t>
            </a:r>
          </a:p>
        </p:txBody>
      </p:sp>
      <p:sp>
        <p:nvSpPr>
          <p:cNvPr id="3" name="Content Placeholder 2">
            <a:extLst>
              <a:ext uri="{FF2B5EF4-FFF2-40B4-BE49-F238E27FC236}">
                <a16:creationId xmlns:a16="http://schemas.microsoft.com/office/drawing/2014/main" id="{9EED74F0-07D3-4D9A-84F6-8B51E87BF6C2}"/>
              </a:ext>
            </a:extLst>
          </p:cNvPr>
          <p:cNvSpPr>
            <a:spLocks noGrp="1"/>
          </p:cNvSpPr>
          <p:nvPr>
            <p:ph idx="1"/>
          </p:nvPr>
        </p:nvSpPr>
        <p:spPr/>
        <p:txBody>
          <a:bodyPr>
            <a:normAutofit lnSpcReduction="10000"/>
          </a:bodyPr>
          <a:lstStyle/>
          <a:p>
            <a:pPr>
              <a:buClrTx/>
              <a:buFont typeface="Wingdings" panose="05000000000000000000" pitchFamily="2" charset="2"/>
              <a:buChar char="§"/>
            </a:pPr>
            <a:r>
              <a:rPr lang="en-GB" dirty="0"/>
              <a:t>Time management in reality probably is no such thing. Time is always going to be there regardless of what we are doing. Time will be still ticking regardless of whether we can manage or not, something that cant be managed nor controlled. If time is not managed properly, it can effect our performance. If something is left to the last minute, you are likely to do it all in a rush and wrong.</a:t>
            </a:r>
          </a:p>
          <a:p>
            <a:pPr>
              <a:buClrTx/>
              <a:buFont typeface="Wingdings" panose="05000000000000000000" pitchFamily="2" charset="2"/>
              <a:buChar char="§"/>
            </a:pPr>
            <a:r>
              <a:rPr lang="en-GB" dirty="0"/>
              <a:t> The worst situation would be you without sleep trying your best to catch up, but still way behind at your work. This will also build up stress and your mind wont be focussed at all. Peter Morgan,{2017}.</a:t>
            </a:r>
          </a:p>
        </p:txBody>
      </p:sp>
    </p:spTree>
    <p:extLst>
      <p:ext uri="{BB962C8B-B14F-4D97-AF65-F5344CB8AC3E}">
        <p14:creationId xmlns:p14="http://schemas.microsoft.com/office/powerpoint/2010/main" val="754034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B9AD-0DA6-40EB-B219-DD6832A8A13A}"/>
              </a:ext>
            </a:extLst>
          </p:cNvPr>
          <p:cNvSpPr>
            <a:spLocks noGrp="1"/>
          </p:cNvSpPr>
          <p:nvPr>
            <p:ph type="title"/>
          </p:nvPr>
        </p:nvSpPr>
        <p:spPr>
          <a:xfrm>
            <a:off x="1295402" y="982133"/>
            <a:ext cx="9601196" cy="735832"/>
          </a:xfrm>
        </p:spPr>
        <p:txBody>
          <a:bodyPr>
            <a:normAutofit/>
          </a:bodyPr>
          <a:lstStyle/>
          <a:p>
            <a:r>
              <a:rPr lang="en-GB" sz="4000" dirty="0"/>
              <a:t>Importance of Time Management</a:t>
            </a:r>
          </a:p>
        </p:txBody>
      </p:sp>
      <p:sp>
        <p:nvSpPr>
          <p:cNvPr id="3" name="Content Placeholder 2">
            <a:extLst>
              <a:ext uri="{FF2B5EF4-FFF2-40B4-BE49-F238E27FC236}">
                <a16:creationId xmlns:a16="http://schemas.microsoft.com/office/drawing/2014/main" id="{2D979252-A5E0-4ED6-AE1F-7AD11885ADDE}"/>
              </a:ext>
            </a:extLst>
          </p:cNvPr>
          <p:cNvSpPr>
            <a:spLocks noGrp="1"/>
          </p:cNvSpPr>
          <p:nvPr>
            <p:ph idx="1"/>
          </p:nvPr>
        </p:nvSpPr>
        <p:spPr/>
        <p:txBody>
          <a:bodyPr>
            <a:normAutofit fontScale="92500" lnSpcReduction="10000"/>
          </a:bodyPr>
          <a:lstStyle/>
          <a:p>
            <a:pPr>
              <a:buClrTx/>
              <a:buFont typeface="Wingdings" panose="05000000000000000000" pitchFamily="2" charset="2"/>
              <a:buChar char="§"/>
            </a:pPr>
            <a:r>
              <a:rPr lang="en-GB" dirty="0">
                <a:solidFill>
                  <a:schemeClr val="tx1"/>
                </a:solidFill>
              </a:rPr>
              <a:t>It is very important to manage time in your workplace, if you arrive late in a meeting without letting anyone know you will probably lose a sale. If you miss a deadline at work, this will cause real problems for others, you will be known to be very irresponsible and no one will rely on you next time.</a:t>
            </a:r>
          </a:p>
          <a:p>
            <a:pPr>
              <a:buClrTx/>
              <a:buFont typeface="Wingdings" panose="05000000000000000000" pitchFamily="2" charset="2"/>
              <a:buChar char="§"/>
            </a:pPr>
            <a:r>
              <a:rPr lang="en-GB" dirty="0">
                <a:solidFill>
                  <a:schemeClr val="tx1"/>
                </a:solidFill>
              </a:rPr>
              <a:t>{Britton and Tesser,1991}, Time management is vital, crucial and very important. Research has shown that ‘being good’ is more than important. Managing your time effectively will not only give you the success, but if you don’t you will struggle at your work, becoming difficult to understand, finding it impossible to achieve something. A good time management gives you the control of time to the extent, that you are able to manage without stress and tension.</a:t>
            </a:r>
          </a:p>
        </p:txBody>
      </p:sp>
    </p:spTree>
    <p:extLst>
      <p:ext uri="{BB962C8B-B14F-4D97-AF65-F5344CB8AC3E}">
        <p14:creationId xmlns:p14="http://schemas.microsoft.com/office/powerpoint/2010/main" val="4023267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6329-3746-4312-A750-09B940D80264}"/>
              </a:ext>
            </a:extLst>
          </p:cNvPr>
          <p:cNvSpPr>
            <a:spLocks noGrp="1"/>
          </p:cNvSpPr>
          <p:nvPr>
            <p:ph type="title"/>
          </p:nvPr>
        </p:nvSpPr>
        <p:spPr>
          <a:xfrm>
            <a:off x="1295402" y="982132"/>
            <a:ext cx="9601196" cy="624995"/>
          </a:xfrm>
        </p:spPr>
        <p:txBody>
          <a:bodyPr>
            <a:noAutofit/>
          </a:bodyPr>
          <a:lstStyle/>
          <a:p>
            <a:r>
              <a:rPr lang="en-GB" sz="4000" dirty="0"/>
              <a:t>Communication</a:t>
            </a:r>
          </a:p>
        </p:txBody>
      </p:sp>
      <p:sp>
        <p:nvSpPr>
          <p:cNvPr id="3" name="Content Placeholder 2">
            <a:extLst>
              <a:ext uri="{FF2B5EF4-FFF2-40B4-BE49-F238E27FC236}">
                <a16:creationId xmlns:a16="http://schemas.microsoft.com/office/drawing/2014/main" id="{5C5C296B-F34E-41E3-A5C3-0F64BEBF7B87}"/>
              </a:ext>
            </a:extLst>
          </p:cNvPr>
          <p:cNvSpPr>
            <a:spLocks noGrp="1"/>
          </p:cNvSpPr>
          <p:nvPr>
            <p:ph idx="1"/>
          </p:nvPr>
        </p:nvSpPr>
        <p:spPr/>
        <p:txBody>
          <a:bodyPr/>
          <a:lstStyle/>
          <a:p>
            <a:pPr>
              <a:buClrTx/>
              <a:buFont typeface="Wingdings" panose="05000000000000000000" pitchFamily="2" charset="2"/>
              <a:buChar char="§"/>
            </a:pPr>
            <a:r>
              <a:rPr lang="en-GB" dirty="0"/>
              <a:t>Good listening and confidence makes information more clear to understand. You are able to get your point clear and quickly. In a typical workgroup setting, being confident can take many forms such as promoting a new idea, asking for leadership for the future,</a:t>
            </a:r>
          </a:p>
          <a:p>
            <a:pPr>
              <a:buClrTx/>
              <a:buFont typeface="Wingdings" panose="05000000000000000000" pitchFamily="2" charset="2"/>
              <a:buChar char="§"/>
            </a:pPr>
            <a:r>
              <a:rPr lang="en-GB" dirty="0"/>
              <a:t>Communication skills in group members clarify, individual goals, team goals, structures that develop among members. You are able to get more task done. According to Griffiths, B.A and Dunham, E.B {2017, pp.45/51}.</a:t>
            </a:r>
          </a:p>
        </p:txBody>
      </p:sp>
    </p:spTree>
    <p:extLst>
      <p:ext uri="{BB962C8B-B14F-4D97-AF65-F5344CB8AC3E}">
        <p14:creationId xmlns:p14="http://schemas.microsoft.com/office/powerpoint/2010/main" val="3549598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CD8B5-924B-4173-9085-CA69BB2980C7}"/>
              </a:ext>
            </a:extLst>
          </p:cNvPr>
          <p:cNvSpPr>
            <a:spLocks noGrp="1"/>
          </p:cNvSpPr>
          <p:nvPr>
            <p:ph type="title"/>
          </p:nvPr>
        </p:nvSpPr>
        <p:spPr>
          <a:xfrm>
            <a:off x="1295402" y="982133"/>
            <a:ext cx="9601196" cy="694267"/>
          </a:xfrm>
        </p:spPr>
        <p:txBody>
          <a:bodyPr>
            <a:normAutofit fontScale="90000"/>
          </a:bodyPr>
          <a:lstStyle/>
          <a:p>
            <a:r>
              <a:rPr lang="en-GB" dirty="0"/>
              <a:t>Decision Making</a:t>
            </a:r>
          </a:p>
        </p:txBody>
      </p:sp>
      <p:sp>
        <p:nvSpPr>
          <p:cNvPr id="3" name="Content Placeholder 2">
            <a:extLst>
              <a:ext uri="{FF2B5EF4-FFF2-40B4-BE49-F238E27FC236}">
                <a16:creationId xmlns:a16="http://schemas.microsoft.com/office/drawing/2014/main" id="{62E24816-45E6-44FA-B21B-60491451C50C}"/>
              </a:ext>
            </a:extLst>
          </p:cNvPr>
          <p:cNvSpPr>
            <a:spLocks noGrp="1"/>
          </p:cNvSpPr>
          <p:nvPr>
            <p:ph idx="1"/>
          </p:nvPr>
        </p:nvSpPr>
        <p:spPr>
          <a:xfrm>
            <a:off x="1295402" y="2433871"/>
            <a:ext cx="9601196" cy="3634419"/>
          </a:xfrm>
        </p:spPr>
        <p:txBody>
          <a:bodyPr>
            <a:normAutofit fontScale="25000" lnSpcReduction="20000"/>
          </a:bodyPr>
          <a:lstStyle/>
          <a:p>
            <a:pPr>
              <a:buClrTx/>
              <a:buFont typeface="Wingdings" panose="05000000000000000000" pitchFamily="2" charset="2"/>
              <a:buChar char="§"/>
            </a:pPr>
            <a:r>
              <a:rPr lang="en-GB" sz="7200" dirty="0"/>
              <a:t>A easy way to explain, decision-making is the act of choosing between two or more courses of action.</a:t>
            </a:r>
          </a:p>
          <a:p>
            <a:pPr>
              <a:buClrTx/>
              <a:buFont typeface="Wingdings" panose="05000000000000000000" pitchFamily="2" charset="2"/>
              <a:buChar char="§"/>
            </a:pPr>
            <a:r>
              <a:rPr lang="en-GB" sz="7200" dirty="0"/>
              <a:t>In the wider process of problem-solving, decision-making involves choosing between possible solutions to a problem. Decisions can be made through either an intuitive or reasoned process, or a combination of the two.</a:t>
            </a:r>
          </a:p>
          <a:p>
            <a:pPr>
              <a:buClrTx/>
              <a:buFont typeface="Wingdings" panose="05000000000000000000" pitchFamily="2" charset="2"/>
              <a:buChar char="§"/>
            </a:pPr>
            <a:r>
              <a:rPr lang="en-GB" sz="7200" dirty="0"/>
              <a:t>People often say that they find it hard to make decisions.</a:t>
            </a:r>
          </a:p>
          <a:p>
            <a:pPr>
              <a:buClrTx/>
              <a:buFont typeface="Wingdings" panose="05000000000000000000" pitchFamily="2" charset="2"/>
              <a:buChar char="§"/>
            </a:pPr>
            <a:r>
              <a:rPr lang="en-GB" sz="7200" dirty="0"/>
              <a:t>Unfortunately we all have to make decisions all the time, ranging from trivial issues like what to have for lunch, right up to life-changing decisions like where and what to study, and who to marry.</a:t>
            </a:r>
          </a:p>
          <a:p>
            <a:pPr>
              <a:buClrTx/>
              <a:buFont typeface="Wingdings" panose="05000000000000000000" pitchFamily="2" charset="2"/>
              <a:buChar char="§"/>
            </a:pPr>
            <a:r>
              <a:rPr lang="en-GB" sz="7200" dirty="0"/>
              <a:t>Some people put off making decisions by endlessly searching for more information or getting other people to offer their recommendations. </a:t>
            </a:r>
          </a:p>
          <a:p>
            <a:pPr>
              <a:buClrTx/>
              <a:buFont typeface="Wingdings" panose="05000000000000000000" pitchFamily="2" charset="2"/>
              <a:buChar char="§"/>
            </a:pPr>
            <a:r>
              <a:rPr lang="en-GB" sz="7200" dirty="0"/>
              <a:t>Others resort to decision-making by taking a vote, sticking a pin in a list or tossing a coin.</a:t>
            </a:r>
          </a:p>
          <a:p>
            <a:endParaRPr lang="en-GB" dirty="0"/>
          </a:p>
          <a:p>
            <a:pPr marL="0" indent="0">
              <a:buNone/>
            </a:pPr>
            <a:r>
              <a:rPr lang="en-GB" sz="4800" dirty="0"/>
              <a:t>       </a:t>
            </a:r>
          </a:p>
          <a:p>
            <a:pPr marL="0" indent="0">
              <a:buNone/>
            </a:pPr>
            <a:r>
              <a:rPr lang="en-GB" sz="4800" dirty="0"/>
              <a:t>        Read more at: https://www.skillsyouneed.com/ips/decision-making.html</a:t>
            </a:r>
          </a:p>
          <a:p>
            <a:endParaRPr lang="en-GB" dirty="0"/>
          </a:p>
        </p:txBody>
      </p:sp>
      <p:sp>
        <p:nvSpPr>
          <p:cNvPr id="4" name="Rectangle 3">
            <a:extLst>
              <a:ext uri="{FF2B5EF4-FFF2-40B4-BE49-F238E27FC236}">
                <a16:creationId xmlns:a16="http://schemas.microsoft.com/office/drawing/2014/main" id="{BAC8EC1B-71D3-45EC-B658-F23B52F0935F}"/>
              </a:ext>
            </a:extLst>
          </p:cNvPr>
          <p:cNvSpPr/>
          <p:nvPr/>
        </p:nvSpPr>
        <p:spPr>
          <a:xfrm>
            <a:off x="1572492" y="4952537"/>
            <a:ext cx="6096000" cy="646331"/>
          </a:xfrm>
          <a:prstGeom prst="rect">
            <a:avLst/>
          </a:prstGeom>
        </p:spPr>
        <p:txBody>
          <a:bodyPr>
            <a:spAutoFit/>
          </a:bodyPr>
          <a:lstStyle/>
          <a:p>
            <a:endParaRPr lang="en-GB" dirty="0"/>
          </a:p>
          <a:p>
            <a:endParaRPr lang="en-GB" dirty="0"/>
          </a:p>
        </p:txBody>
      </p:sp>
    </p:spTree>
    <p:extLst>
      <p:ext uri="{BB962C8B-B14F-4D97-AF65-F5344CB8AC3E}">
        <p14:creationId xmlns:p14="http://schemas.microsoft.com/office/powerpoint/2010/main" val="2718252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C5CE8-9E30-4BFC-AFB7-D2073B5A9B4D}"/>
              </a:ext>
            </a:extLst>
          </p:cNvPr>
          <p:cNvSpPr>
            <a:spLocks noGrp="1"/>
          </p:cNvSpPr>
          <p:nvPr>
            <p:ph type="title"/>
          </p:nvPr>
        </p:nvSpPr>
        <p:spPr>
          <a:xfrm>
            <a:off x="1295402" y="982132"/>
            <a:ext cx="9601196" cy="708123"/>
          </a:xfrm>
        </p:spPr>
        <p:txBody>
          <a:bodyPr>
            <a:normAutofit/>
          </a:bodyPr>
          <a:lstStyle/>
          <a:p>
            <a:r>
              <a:rPr lang="en-GB" sz="4000" dirty="0"/>
              <a:t>Effective Decision Making</a:t>
            </a:r>
          </a:p>
        </p:txBody>
      </p:sp>
      <p:sp>
        <p:nvSpPr>
          <p:cNvPr id="3" name="Content Placeholder 2">
            <a:extLst>
              <a:ext uri="{FF2B5EF4-FFF2-40B4-BE49-F238E27FC236}">
                <a16:creationId xmlns:a16="http://schemas.microsoft.com/office/drawing/2014/main" id="{11ABAEDF-FC1D-479C-BD3E-0A79A33E6F4A}"/>
              </a:ext>
            </a:extLst>
          </p:cNvPr>
          <p:cNvSpPr>
            <a:spLocks noGrp="1"/>
          </p:cNvSpPr>
          <p:nvPr>
            <p:ph idx="1"/>
          </p:nvPr>
        </p:nvSpPr>
        <p:spPr/>
        <p:txBody>
          <a:bodyPr>
            <a:normAutofit fontScale="92500" lnSpcReduction="20000"/>
          </a:bodyPr>
          <a:lstStyle/>
          <a:p>
            <a:endParaRPr lang="en-GB" dirty="0"/>
          </a:p>
          <a:p>
            <a:pPr>
              <a:buClrTx/>
              <a:buFont typeface="Wingdings" panose="05000000000000000000" pitchFamily="2" charset="2"/>
              <a:buChar char="§"/>
            </a:pPr>
            <a:r>
              <a:rPr lang="en-GB" dirty="0"/>
              <a:t>Decisions need to be capable of being implemented, whether on a personal or organisational level. You do, therefore, need to be committed to the decision personally, and be able to persuade others of its merits.</a:t>
            </a:r>
          </a:p>
          <a:p>
            <a:pPr>
              <a:buClrTx/>
              <a:buFont typeface="Wingdings" panose="05000000000000000000" pitchFamily="2" charset="2"/>
              <a:buChar char="§"/>
            </a:pPr>
            <a:r>
              <a:rPr lang="en-GB" dirty="0"/>
              <a:t>An effective decision-making process, therefore, needs to ensure that you are able to do so.</a:t>
            </a:r>
          </a:p>
          <a:p>
            <a:endParaRPr lang="en-GB" dirty="0"/>
          </a:p>
          <a:p>
            <a:endParaRPr lang="en-GB" dirty="0"/>
          </a:p>
          <a:p>
            <a:pPr marL="0" indent="0">
              <a:buNone/>
            </a:pPr>
            <a:r>
              <a:rPr lang="en-GB" sz="1900" dirty="0"/>
              <a:t>    Read more at: https://www.skillsyouneed.com/ips/decision-making.html</a:t>
            </a:r>
          </a:p>
        </p:txBody>
      </p:sp>
    </p:spTree>
    <p:extLst>
      <p:ext uri="{BB962C8B-B14F-4D97-AF65-F5344CB8AC3E}">
        <p14:creationId xmlns:p14="http://schemas.microsoft.com/office/powerpoint/2010/main" val="179039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1018868-F0E6-4CE2-A8D3-B0ACBDD7ED6A}"/>
              </a:ext>
            </a:extLst>
          </p:cNvPr>
          <p:cNvSpPr/>
          <p:nvPr/>
        </p:nvSpPr>
        <p:spPr>
          <a:xfrm>
            <a:off x="803564" y="931728"/>
            <a:ext cx="10584872" cy="6217087"/>
          </a:xfrm>
          <a:prstGeom prst="rect">
            <a:avLst/>
          </a:prstGeom>
        </p:spPr>
        <p:txBody>
          <a:bodyPr wrap="square">
            <a:spAutoFit/>
          </a:bodyPr>
          <a:lstStyle/>
          <a:p>
            <a:r>
              <a:rPr lang="en-GB" sz="2400" b="1" dirty="0"/>
              <a:t>What Can Prevent Effective Decision-Making?</a:t>
            </a:r>
          </a:p>
          <a:p>
            <a:r>
              <a:rPr lang="en-GB" dirty="0"/>
              <a:t>There are a number of problems that can prevent effective decision-making. These include:</a:t>
            </a:r>
          </a:p>
          <a:p>
            <a:r>
              <a:rPr lang="en-GB" b="1" dirty="0"/>
              <a:t>1. </a:t>
            </a:r>
            <a:r>
              <a:rPr lang="en-GB" dirty="0"/>
              <a:t>Not Enough Information</a:t>
            </a:r>
          </a:p>
          <a:p>
            <a:r>
              <a:rPr lang="en-GB" dirty="0"/>
              <a:t>If you do not have enough information, it can feel like you are making a decision without any basis. </a:t>
            </a:r>
          </a:p>
          <a:p>
            <a:r>
              <a:rPr lang="en-GB" dirty="0"/>
              <a:t>Take some time to gather the necessary data to inform your decision, even if the timescale is very tight. If necessary, prioritise your information-gathering by identifying which information will be most important to you.</a:t>
            </a:r>
          </a:p>
          <a:p>
            <a:r>
              <a:rPr lang="en-GB" b="1" dirty="0"/>
              <a:t>2. </a:t>
            </a:r>
            <a:r>
              <a:rPr lang="en-GB" dirty="0"/>
              <a:t>Too Much Information</a:t>
            </a:r>
          </a:p>
          <a:p>
            <a:r>
              <a:rPr lang="en-GB" dirty="0"/>
              <a:t>The opposite problem, but one that is seen surprisingly often: having so much conflicting information that it is impossible to see ‘the wood for the trees’.</a:t>
            </a:r>
          </a:p>
          <a:p>
            <a:r>
              <a:rPr lang="en-GB" dirty="0"/>
              <a:t>This is sometimes called analysis paralysis, and is also used as a tactic to delay organisational decision-making, with those involved demanding ever more information before they can decide.</a:t>
            </a:r>
          </a:p>
          <a:p>
            <a:r>
              <a:rPr lang="en-GB" dirty="0"/>
              <a:t>This problem can often be resolved by getting everyone together to decide what information is really important and why, and by setting a clear timescale for decision-making, including an information-gathering stage.</a:t>
            </a:r>
          </a:p>
          <a:p>
            <a:r>
              <a:rPr lang="en-GB" b="1" dirty="0"/>
              <a:t>3. </a:t>
            </a:r>
            <a:r>
              <a:rPr lang="en-GB" dirty="0"/>
              <a:t>Too Many People</a:t>
            </a:r>
          </a:p>
          <a:p>
            <a:r>
              <a:rPr lang="en-GB" dirty="0"/>
              <a:t>Making decisions by committee is difficult. Everyone has their own views, and their own values. And while it’s important to know what these views are, and why and how they are important, it may be essential for one person to take responsibility for making a decision. Sometimes, any decision is better than none.</a:t>
            </a:r>
          </a:p>
          <a:p>
            <a:endParaRPr lang="en-GB" sz="1600" dirty="0"/>
          </a:p>
          <a:p>
            <a:r>
              <a:rPr lang="en-GB" sz="1600" dirty="0"/>
              <a:t>Read more at: https://www.skillsyouneed.com/ips/decision-making.html</a:t>
            </a:r>
          </a:p>
          <a:p>
            <a:endParaRPr lang="en-GB" dirty="0"/>
          </a:p>
          <a:p>
            <a:endParaRPr lang="en-GB" dirty="0"/>
          </a:p>
          <a:p>
            <a:endParaRPr lang="en-GB" dirty="0"/>
          </a:p>
        </p:txBody>
      </p:sp>
    </p:spTree>
    <p:extLst>
      <p:ext uri="{BB962C8B-B14F-4D97-AF65-F5344CB8AC3E}">
        <p14:creationId xmlns:p14="http://schemas.microsoft.com/office/powerpoint/2010/main" val="3144107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AEF7F7-4608-4CC9-9C0F-3116B8C4DB04}"/>
              </a:ext>
            </a:extLst>
          </p:cNvPr>
          <p:cNvSpPr/>
          <p:nvPr/>
        </p:nvSpPr>
        <p:spPr>
          <a:xfrm>
            <a:off x="762000" y="627022"/>
            <a:ext cx="10668000" cy="6494085"/>
          </a:xfrm>
          <a:prstGeom prst="rect">
            <a:avLst/>
          </a:prstGeom>
        </p:spPr>
        <p:txBody>
          <a:bodyPr wrap="square">
            <a:spAutoFit/>
          </a:bodyPr>
          <a:lstStyle/>
          <a:p>
            <a:r>
              <a:rPr lang="en-GB" sz="1600" b="1" dirty="0"/>
              <a:t>4. </a:t>
            </a:r>
            <a:r>
              <a:rPr lang="en-GB" sz="1600" dirty="0"/>
              <a:t>Vested Interests</a:t>
            </a:r>
          </a:p>
          <a:p>
            <a:r>
              <a:rPr lang="en-GB" sz="1600" dirty="0"/>
              <a:t>Decision-making processes often founder under the weight of vested interests. These vested interests are often not overtly expressed, but may be a crucial blockage. Because they are not overtly expressed, it is hard to identify them clearly, and therefore address them, but it can sometimes be possible to do so by exploring them with someone outside the process, but in a similar position. </a:t>
            </a:r>
          </a:p>
          <a:p>
            <a:r>
              <a:rPr lang="en-GB" sz="1600" dirty="0"/>
              <a:t>It can also help to explore the rational/intuitive aspects with all stakeholders, usually with an external facilitator to support the process.</a:t>
            </a:r>
          </a:p>
          <a:p>
            <a:r>
              <a:rPr lang="en-GB" sz="1600" b="1" dirty="0"/>
              <a:t>5. </a:t>
            </a:r>
            <a:r>
              <a:rPr lang="en-GB" sz="1600" dirty="0"/>
              <a:t>Emotional Attachments</a:t>
            </a:r>
          </a:p>
          <a:p>
            <a:r>
              <a:rPr lang="en-GB" sz="1600" dirty="0"/>
              <a:t>People are often very attached to the status quo. Decisions tend to involve the prospect of change, which many people find difficult. </a:t>
            </a:r>
          </a:p>
          <a:p>
            <a:r>
              <a:rPr lang="en-GB" sz="1600" dirty="0"/>
              <a:t>For more about overcoming this, see our pages on Change Management, but also remember that ‘deciding not to decide’ is also a decision.</a:t>
            </a:r>
          </a:p>
          <a:p>
            <a:r>
              <a:rPr lang="en-GB" sz="1600" b="1" dirty="0"/>
              <a:t>6. </a:t>
            </a:r>
            <a:r>
              <a:rPr lang="en-GB" sz="1600" dirty="0"/>
              <a:t>No Emotional Attachment</a:t>
            </a:r>
          </a:p>
          <a:p>
            <a:r>
              <a:rPr lang="en-GB" sz="1600" dirty="0"/>
              <a:t>Sometimes it’s difficult to make a decision because you just don’t care one way or the other. In this case, a structured decision-making process can often help by identifying some very real pros and cons of particular actions, that perhaps you hadn’t thought about before.</a:t>
            </a:r>
          </a:p>
          <a:p>
            <a:r>
              <a:rPr lang="en-GB" sz="1600" dirty="0"/>
              <a:t>Many of these issues can be overcome by using a structured decision-making process. This will help to:</a:t>
            </a:r>
          </a:p>
          <a:p>
            <a:r>
              <a:rPr lang="en-GB" sz="1600" dirty="0"/>
              <a:t>Reduce more complicated decisions down to simpler steps;</a:t>
            </a:r>
          </a:p>
          <a:p>
            <a:r>
              <a:rPr lang="en-GB" sz="1600" dirty="0"/>
              <a:t>See how any decisions are arrived at; and</a:t>
            </a:r>
          </a:p>
          <a:p>
            <a:r>
              <a:rPr lang="en-GB" sz="1600" dirty="0"/>
              <a:t>Plan decision making to meet deadlines.</a:t>
            </a:r>
          </a:p>
          <a:p>
            <a:r>
              <a:rPr lang="en-GB" sz="1600" dirty="0"/>
              <a:t>Many different techniques of decision making have been developed, ranging from simple rules of thumb, to extremely complex procedures.  The method used depends on the nature of the decision to be made and how complex it is.</a:t>
            </a:r>
          </a:p>
          <a:p>
            <a:endParaRPr lang="en-GB" dirty="0"/>
          </a:p>
          <a:p>
            <a:endParaRPr lang="en-GB" sz="1400" dirty="0"/>
          </a:p>
          <a:p>
            <a:r>
              <a:rPr lang="en-GB" sz="1400" dirty="0"/>
              <a:t>Read more at: https://www.skillsyouneed.com/ips/decision-making.html</a:t>
            </a:r>
          </a:p>
          <a:p>
            <a:endParaRPr lang="en-GB" dirty="0"/>
          </a:p>
          <a:p>
            <a:endParaRPr lang="en-GB" dirty="0"/>
          </a:p>
        </p:txBody>
      </p:sp>
    </p:spTree>
    <p:extLst>
      <p:ext uri="{BB962C8B-B14F-4D97-AF65-F5344CB8AC3E}">
        <p14:creationId xmlns:p14="http://schemas.microsoft.com/office/powerpoint/2010/main" val="3818432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23BE9-C9B2-4F2D-9C52-6E6081000944}"/>
              </a:ext>
            </a:extLst>
          </p:cNvPr>
          <p:cNvSpPr>
            <a:spLocks noGrp="1"/>
          </p:cNvSpPr>
          <p:nvPr>
            <p:ph type="title"/>
          </p:nvPr>
        </p:nvSpPr>
        <p:spPr>
          <a:xfrm>
            <a:off x="1295402" y="982132"/>
            <a:ext cx="9601196" cy="708123"/>
          </a:xfrm>
        </p:spPr>
        <p:txBody>
          <a:bodyPr>
            <a:normAutofit/>
          </a:bodyPr>
          <a:lstStyle/>
          <a:p>
            <a:r>
              <a:rPr lang="en-GB" sz="4000" dirty="0"/>
              <a:t>Writing Skills</a:t>
            </a:r>
          </a:p>
        </p:txBody>
      </p:sp>
      <p:sp>
        <p:nvSpPr>
          <p:cNvPr id="3" name="Content Placeholder 2">
            <a:extLst>
              <a:ext uri="{FF2B5EF4-FFF2-40B4-BE49-F238E27FC236}">
                <a16:creationId xmlns:a16="http://schemas.microsoft.com/office/drawing/2014/main" id="{58452033-A973-44D7-ABF2-57BF8AB18644}"/>
              </a:ext>
            </a:extLst>
          </p:cNvPr>
          <p:cNvSpPr>
            <a:spLocks noGrp="1"/>
          </p:cNvSpPr>
          <p:nvPr>
            <p:ph idx="1"/>
          </p:nvPr>
        </p:nvSpPr>
        <p:spPr>
          <a:xfrm>
            <a:off x="1295401" y="2556932"/>
            <a:ext cx="9601196" cy="3636050"/>
          </a:xfrm>
        </p:spPr>
        <p:txBody>
          <a:bodyPr>
            <a:normAutofit fontScale="25000" lnSpcReduction="20000"/>
          </a:bodyPr>
          <a:lstStyle/>
          <a:p>
            <a:pPr>
              <a:buClrTx/>
              <a:buFont typeface="Wingdings" panose="05000000000000000000" pitchFamily="2" charset="2"/>
              <a:buChar char="§"/>
            </a:pPr>
            <a:r>
              <a:rPr lang="en-GB" sz="6400" dirty="0"/>
              <a:t>Writing skills are an important part of communication.  Good writing skills allow you to communicate your message with clarity and ease to a far larger audience than through face-to-face or telephone conversations.</a:t>
            </a:r>
          </a:p>
          <a:p>
            <a:pPr>
              <a:buClrTx/>
              <a:buFont typeface="Wingdings" panose="05000000000000000000" pitchFamily="2" charset="2"/>
              <a:buChar char="§"/>
            </a:pPr>
            <a:r>
              <a:rPr lang="en-GB" sz="6400" dirty="0"/>
              <a:t>You might be called upon to write a report, plan or strategy at work; write a grant application or press release within a volunteering role; or you may fancy communicating your ideas online via a blog.  And, of course, a well written CV or résumé with no spelling or grammatical mistakes is essential if you want a new job. Grammar, Spelling and Punctuation</a:t>
            </a:r>
          </a:p>
          <a:p>
            <a:pPr>
              <a:buClrTx/>
              <a:buFont typeface="Wingdings" panose="05000000000000000000" pitchFamily="2" charset="2"/>
              <a:buChar char="§"/>
            </a:pPr>
            <a:r>
              <a:rPr lang="en-GB" sz="6400" dirty="0"/>
              <a:t>Correct grammar, punctuation and spelling are key in written communications.  The reader will form an opinion of you, the author, based on both the content and presentation, and errors are likely to lead them to form a negative impression. Improving Your Writing Skills</a:t>
            </a:r>
          </a:p>
          <a:p>
            <a:pPr>
              <a:buClrTx/>
              <a:buFont typeface="Wingdings" panose="05000000000000000000" pitchFamily="2" charset="2"/>
              <a:buChar char="§"/>
            </a:pPr>
            <a:r>
              <a:rPr lang="en-GB" sz="6400" dirty="0"/>
              <a:t>The good news is that writing is a skill which can be learned like any other. One trick for checking and improving your work is to read it aloud. Reading text forces you to slow down and you may pick up problems with the flow that your eye would otherwise skip over.</a:t>
            </a:r>
          </a:p>
          <a:p>
            <a:pPr marL="0" indent="0">
              <a:buClrTx/>
              <a:buNone/>
            </a:pPr>
            <a:endParaRPr lang="en-GB" sz="1800" dirty="0"/>
          </a:p>
          <a:p>
            <a:pPr>
              <a:buClrTx/>
              <a:buFont typeface="Wingdings" panose="05000000000000000000" pitchFamily="2" charset="2"/>
              <a:buChar char="§"/>
            </a:pPr>
            <a:endParaRPr lang="en-GB" sz="1800" dirty="0"/>
          </a:p>
          <a:p>
            <a:pPr>
              <a:buClrTx/>
              <a:buFont typeface="Wingdings" panose="05000000000000000000" pitchFamily="2" charset="2"/>
              <a:buChar char="§"/>
            </a:pPr>
            <a:endParaRPr lang="en-GB" sz="1800" dirty="0"/>
          </a:p>
          <a:p>
            <a:pPr marL="0" indent="0">
              <a:buClrTx/>
              <a:buNone/>
            </a:pPr>
            <a:r>
              <a:rPr lang="en-GB" sz="1800" dirty="0"/>
              <a:t>                 </a:t>
            </a:r>
            <a:r>
              <a:rPr lang="en-GB" sz="4800" dirty="0"/>
              <a:t>Read more at: https://www.skillsyouneed.com/writing-skills.html</a:t>
            </a:r>
          </a:p>
          <a:p>
            <a:pPr marL="0" indent="0">
              <a:buNone/>
            </a:pPr>
            <a:endParaRPr lang="en-GB" dirty="0"/>
          </a:p>
        </p:txBody>
      </p:sp>
    </p:spTree>
    <p:extLst>
      <p:ext uri="{BB962C8B-B14F-4D97-AF65-F5344CB8AC3E}">
        <p14:creationId xmlns:p14="http://schemas.microsoft.com/office/powerpoint/2010/main" val="1123229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4956-19DF-4065-8628-D07BB3A262E8}"/>
              </a:ext>
            </a:extLst>
          </p:cNvPr>
          <p:cNvSpPr>
            <a:spLocks noGrp="1"/>
          </p:cNvSpPr>
          <p:nvPr>
            <p:ph type="title"/>
          </p:nvPr>
        </p:nvSpPr>
        <p:spPr>
          <a:xfrm>
            <a:off x="1295402" y="982132"/>
            <a:ext cx="9601196" cy="666559"/>
          </a:xfrm>
        </p:spPr>
        <p:txBody>
          <a:bodyPr>
            <a:normAutofit fontScale="90000"/>
          </a:bodyPr>
          <a:lstStyle/>
          <a:p>
            <a:r>
              <a:rPr lang="en-GB" sz="4000" dirty="0"/>
              <a:t>Top 10 Skills Employers Want:</a:t>
            </a:r>
          </a:p>
        </p:txBody>
      </p:sp>
      <p:sp>
        <p:nvSpPr>
          <p:cNvPr id="3" name="Content Placeholder 2">
            <a:extLst>
              <a:ext uri="{FF2B5EF4-FFF2-40B4-BE49-F238E27FC236}">
                <a16:creationId xmlns:a16="http://schemas.microsoft.com/office/drawing/2014/main" id="{B05328CC-2F77-4969-B5D7-4F1BEBB14EE1}"/>
              </a:ext>
            </a:extLst>
          </p:cNvPr>
          <p:cNvSpPr>
            <a:spLocks noGrp="1"/>
          </p:cNvSpPr>
          <p:nvPr>
            <p:ph idx="1"/>
          </p:nvPr>
        </p:nvSpPr>
        <p:spPr/>
        <p:txBody>
          <a:bodyPr numCol="2">
            <a:noAutofit/>
          </a:bodyPr>
          <a:lstStyle/>
          <a:p>
            <a:pPr>
              <a:buClrTx/>
              <a:buFont typeface="Wingdings" panose="05000000000000000000" pitchFamily="2" charset="2"/>
              <a:buChar char="§"/>
            </a:pPr>
            <a:r>
              <a:rPr lang="en-GB" dirty="0"/>
              <a:t>Commercial Awareness</a:t>
            </a:r>
          </a:p>
          <a:p>
            <a:pPr>
              <a:buClrTx/>
              <a:buFont typeface="Wingdings" panose="05000000000000000000" pitchFamily="2" charset="2"/>
              <a:buChar char="§"/>
            </a:pPr>
            <a:r>
              <a:rPr lang="en-GB" dirty="0"/>
              <a:t>Communication Skills</a:t>
            </a:r>
          </a:p>
          <a:p>
            <a:pPr>
              <a:buClrTx/>
              <a:buFont typeface="Wingdings" panose="05000000000000000000" pitchFamily="2" charset="2"/>
              <a:buChar char="§"/>
            </a:pPr>
            <a:r>
              <a:rPr lang="en-GB" dirty="0"/>
              <a:t>Teamwork Skills</a:t>
            </a:r>
          </a:p>
          <a:p>
            <a:pPr>
              <a:buClrTx/>
              <a:buFont typeface="Wingdings" panose="05000000000000000000" pitchFamily="2" charset="2"/>
              <a:buChar char="§"/>
            </a:pPr>
            <a:r>
              <a:rPr lang="en-GB" dirty="0"/>
              <a:t>Negotiation and Persuasion Skills</a:t>
            </a:r>
          </a:p>
          <a:p>
            <a:pPr>
              <a:buClrTx/>
              <a:buFont typeface="Wingdings" panose="05000000000000000000" pitchFamily="2" charset="2"/>
              <a:buChar char="§"/>
            </a:pPr>
            <a:r>
              <a:rPr lang="en-GB" dirty="0"/>
              <a:t>Problem solving Ability</a:t>
            </a:r>
          </a:p>
          <a:p>
            <a:pPr marL="0" indent="0">
              <a:buClrTx/>
              <a:buNone/>
            </a:pPr>
            <a:endParaRPr lang="en-GB" dirty="0"/>
          </a:p>
          <a:p>
            <a:pPr>
              <a:buClrTx/>
              <a:buFont typeface="Wingdings" panose="05000000000000000000" pitchFamily="2" charset="2"/>
              <a:buChar char="§"/>
            </a:pPr>
            <a:r>
              <a:rPr lang="en-GB" dirty="0"/>
              <a:t>Leadership Ability</a:t>
            </a:r>
          </a:p>
          <a:p>
            <a:pPr>
              <a:buClrTx/>
              <a:buFont typeface="Wingdings" panose="05000000000000000000" pitchFamily="2" charset="2"/>
              <a:buChar char="§"/>
            </a:pPr>
            <a:r>
              <a:rPr lang="en-GB" dirty="0"/>
              <a:t>Organisational Skills</a:t>
            </a:r>
          </a:p>
          <a:p>
            <a:pPr>
              <a:buClrTx/>
              <a:buFont typeface="Wingdings" panose="05000000000000000000" pitchFamily="2" charset="2"/>
              <a:buChar char="§"/>
            </a:pPr>
            <a:r>
              <a:rPr lang="en-GB" dirty="0"/>
              <a:t>Perseverance and Motivation</a:t>
            </a:r>
          </a:p>
          <a:p>
            <a:pPr>
              <a:buClrTx/>
              <a:buFont typeface="Wingdings" panose="05000000000000000000" pitchFamily="2" charset="2"/>
              <a:buChar char="§"/>
            </a:pPr>
            <a:r>
              <a:rPr lang="en-GB" dirty="0"/>
              <a:t>The Ability to Work Under Pressure</a:t>
            </a:r>
          </a:p>
          <a:p>
            <a:pPr>
              <a:buClrTx/>
              <a:buFont typeface="Wingdings" panose="05000000000000000000" pitchFamily="2" charset="2"/>
              <a:buChar char="§"/>
            </a:pPr>
            <a:r>
              <a:rPr lang="en-GB" dirty="0"/>
              <a:t>Confidence</a:t>
            </a:r>
          </a:p>
          <a:p>
            <a:pPr marL="0" indent="0">
              <a:buClrTx/>
              <a:buNone/>
            </a:pPr>
            <a:endParaRPr lang="en-GB" sz="1400" dirty="0"/>
          </a:p>
          <a:p>
            <a:pPr marL="0" indent="0">
              <a:buClrTx/>
              <a:buNone/>
            </a:pPr>
            <a:r>
              <a:rPr lang="en-GB" sz="1400" dirty="0"/>
              <a:t>                                            Adapted from: www.target.co.uk{2012}</a:t>
            </a:r>
          </a:p>
        </p:txBody>
      </p:sp>
    </p:spTree>
    <p:extLst>
      <p:ext uri="{BB962C8B-B14F-4D97-AF65-F5344CB8AC3E}">
        <p14:creationId xmlns:p14="http://schemas.microsoft.com/office/powerpoint/2010/main" val="325770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15439-B7FF-4402-A17E-6A729EE74DDE}"/>
              </a:ext>
            </a:extLst>
          </p:cNvPr>
          <p:cNvSpPr>
            <a:spLocks noGrp="1"/>
          </p:cNvSpPr>
          <p:nvPr>
            <p:ph type="title"/>
          </p:nvPr>
        </p:nvSpPr>
        <p:spPr>
          <a:xfrm>
            <a:off x="1295402" y="982133"/>
            <a:ext cx="9601196" cy="805104"/>
          </a:xfrm>
        </p:spPr>
        <p:txBody>
          <a:bodyPr>
            <a:normAutofit/>
          </a:bodyPr>
          <a:lstStyle/>
          <a:p>
            <a:r>
              <a:rPr lang="en-GB" sz="4000" dirty="0"/>
              <a:t>Personal Development Plan</a:t>
            </a:r>
          </a:p>
        </p:txBody>
      </p:sp>
      <p:sp>
        <p:nvSpPr>
          <p:cNvPr id="3" name="Content Placeholder 2">
            <a:extLst>
              <a:ext uri="{FF2B5EF4-FFF2-40B4-BE49-F238E27FC236}">
                <a16:creationId xmlns:a16="http://schemas.microsoft.com/office/drawing/2014/main" id="{9C5D1911-4F15-4FA6-9C89-B06121500883}"/>
              </a:ext>
            </a:extLst>
          </p:cNvPr>
          <p:cNvSpPr>
            <a:spLocks noGrp="1"/>
          </p:cNvSpPr>
          <p:nvPr>
            <p:ph idx="1"/>
          </p:nvPr>
        </p:nvSpPr>
        <p:spPr/>
        <p:txBody>
          <a:bodyPr>
            <a:normAutofit fontScale="92500" lnSpcReduction="20000"/>
          </a:bodyPr>
          <a:lstStyle/>
          <a:p>
            <a:pPr>
              <a:buClrTx/>
              <a:buFont typeface="Wingdings" panose="05000000000000000000" pitchFamily="2" charset="2"/>
              <a:buChar char="§"/>
            </a:pPr>
            <a:r>
              <a:rPr lang="en-GB" dirty="0"/>
              <a:t>What is a personal development plan{PDP}?</a:t>
            </a:r>
          </a:p>
          <a:p>
            <a:pPr>
              <a:buClrTx/>
              <a:buFont typeface="Wingdings" panose="05000000000000000000" pitchFamily="2" charset="2"/>
              <a:buChar char="§"/>
            </a:pPr>
            <a:endParaRPr lang="en-GB" dirty="0"/>
          </a:p>
          <a:p>
            <a:pPr>
              <a:buClrTx/>
              <a:buFont typeface="Wingdings" panose="05000000000000000000" pitchFamily="2" charset="2"/>
              <a:buChar char="§"/>
            </a:pPr>
            <a:r>
              <a:rPr lang="en-GB" dirty="0"/>
              <a:t>Personal development planning makes a person able to take action of their own  learning. It becomes a proactive and reactive process. A personal development plan helps in identifying areas of learning and developing your skill that will help you to gain new or develop your current skills for the following:</a:t>
            </a:r>
          </a:p>
          <a:p>
            <a:pPr>
              <a:buClrTx/>
              <a:buFont typeface="Wingdings" panose="05000000000000000000" pitchFamily="2" charset="2"/>
              <a:buChar char="§"/>
            </a:pPr>
            <a:r>
              <a:rPr lang="en-GB" dirty="0"/>
              <a:t>Increase achievement in your current role.</a:t>
            </a:r>
          </a:p>
          <a:p>
            <a:pPr>
              <a:buClrTx/>
              <a:buFont typeface="Wingdings" panose="05000000000000000000" pitchFamily="2" charset="2"/>
              <a:buChar char="§"/>
            </a:pPr>
            <a:r>
              <a:rPr lang="en-GB" dirty="0"/>
              <a:t>Labelling anticipated change in your current role.</a:t>
            </a:r>
          </a:p>
          <a:p>
            <a:pPr>
              <a:buClrTx/>
              <a:buFont typeface="Wingdings" panose="05000000000000000000" pitchFamily="2" charset="2"/>
              <a:buChar char="§"/>
            </a:pPr>
            <a:r>
              <a:rPr lang="en-GB" dirty="0"/>
              <a:t>Labelling a career hoping towards a future role.</a:t>
            </a:r>
          </a:p>
        </p:txBody>
      </p:sp>
    </p:spTree>
    <p:extLst>
      <p:ext uri="{BB962C8B-B14F-4D97-AF65-F5344CB8AC3E}">
        <p14:creationId xmlns:p14="http://schemas.microsoft.com/office/powerpoint/2010/main" val="3501972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1475F-EE7B-47DF-8FE6-F5BBF7CE4B08}"/>
              </a:ext>
            </a:extLst>
          </p:cNvPr>
          <p:cNvSpPr>
            <a:spLocks noGrp="1"/>
          </p:cNvSpPr>
          <p:nvPr>
            <p:ph type="title"/>
          </p:nvPr>
        </p:nvSpPr>
        <p:spPr>
          <a:xfrm>
            <a:off x="1295402" y="982133"/>
            <a:ext cx="9601196" cy="694268"/>
          </a:xfrm>
        </p:spPr>
        <p:txBody>
          <a:bodyPr>
            <a:normAutofit fontScale="90000"/>
          </a:bodyPr>
          <a:lstStyle/>
          <a:p>
            <a:r>
              <a:rPr lang="en-GB" sz="4000" dirty="0"/>
              <a:t>My Goals:</a:t>
            </a:r>
          </a:p>
        </p:txBody>
      </p:sp>
      <p:sp>
        <p:nvSpPr>
          <p:cNvPr id="3" name="Content Placeholder 2">
            <a:extLst>
              <a:ext uri="{FF2B5EF4-FFF2-40B4-BE49-F238E27FC236}">
                <a16:creationId xmlns:a16="http://schemas.microsoft.com/office/drawing/2014/main" id="{F751D4DF-742E-4256-BFA9-8FB7D126EA34}"/>
              </a:ext>
            </a:extLst>
          </p:cNvPr>
          <p:cNvSpPr>
            <a:spLocks noGrp="1"/>
          </p:cNvSpPr>
          <p:nvPr>
            <p:ph idx="1"/>
          </p:nvPr>
        </p:nvSpPr>
        <p:spPr/>
        <p:txBody>
          <a:bodyPr>
            <a:normAutofit fontScale="32500" lnSpcReduction="20000"/>
          </a:bodyPr>
          <a:lstStyle/>
          <a:p>
            <a:pPr marL="0" indent="0">
              <a:buNone/>
            </a:pPr>
            <a:r>
              <a:rPr lang="en-GB" sz="4900" b="1" dirty="0"/>
              <a:t>What do I want to achieve in the future?                                                                   </a:t>
            </a:r>
          </a:p>
          <a:p>
            <a:pPr marL="0" indent="0">
              <a:buNone/>
            </a:pPr>
            <a:r>
              <a:rPr lang="en-GB" sz="4900" dirty="0"/>
              <a:t>I want to be able to manage my work knowing everything is organised and in order. I want my work to be launched so I get more customers coming in. I want my customers to be happy with my service and keep coming back for more.</a:t>
            </a:r>
          </a:p>
          <a:p>
            <a:pPr marL="0" indent="0">
              <a:buNone/>
            </a:pPr>
            <a:r>
              <a:rPr lang="en-GB" sz="4900" b="1" dirty="0"/>
              <a:t>What areas of work life do I want to develop?                                                           </a:t>
            </a:r>
          </a:p>
          <a:p>
            <a:pPr marL="0" indent="0">
              <a:buNone/>
            </a:pPr>
            <a:r>
              <a:rPr lang="en-GB" sz="4900" dirty="0"/>
              <a:t>I want more people knowing my work. I want to open up a bigger business else where, some place where it’s the centre of attraction.</a:t>
            </a:r>
          </a:p>
          <a:p>
            <a:pPr marL="0" indent="0">
              <a:buNone/>
            </a:pPr>
            <a:r>
              <a:rPr lang="en-GB" sz="4900" b="1" dirty="0"/>
              <a:t>What areas do I need to improve?                                                                            </a:t>
            </a:r>
          </a:p>
          <a:p>
            <a:pPr marL="0" indent="0">
              <a:buNone/>
            </a:pPr>
            <a:r>
              <a:rPr lang="en-GB" sz="4900" dirty="0"/>
              <a:t>I want to develop a good time management and practice more on my communication. </a:t>
            </a:r>
          </a:p>
          <a:p>
            <a:pPr marL="0" indent="0">
              <a:buNone/>
            </a:pPr>
            <a:r>
              <a:rPr lang="en-GB" sz="4900" b="1" dirty="0"/>
              <a:t>What might be some long-term career goals and what skills would I need to develop to achieve those goals?</a:t>
            </a:r>
          </a:p>
          <a:p>
            <a:pPr marL="0" indent="0">
              <a:buNone/>
            </a:pPr>
            <a:r>
              <a:rPr lang="en-GB" sz="4900" dirty="0"/>
              <a:t>I will do a personal development plan{PDP} to get the best out of me and try my best to get all the skills possible for my career.</a:t>
            </a:r>
          </a:p>
          <a:p>
            <a:pPr marL="0" indent="0">
              <a:buNone/>
            </a:pPr>
            <a:r>
              <a:rPr lang="en-GB" b="1" dirty="0"/>
              <a:t>     </a:t>
            </a:r>
          </a:p>
        </p:txBody>
      </p:sp>
    </p:spTree>
    <p:extLst>
      <p:ext uri="{BB962C8B-B14F-4D97-AF65-F5344CB8AC3E}">
        <p14:creationId xmlns:p14="http://schemas.microsoft.com/office/powerpoint/2010/main" val="724763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3E5DD-827F-4B0A-B5CB-895AE425B352}"/>
              </a:ext>
            </a:extLst>
          </p:cNvPr>
          <p:cNvSpPr>
            <a:spLocks noGrp="1"/>
          </p:cNvSpPr>
          <p:nvPr>
            <p:ph type="title"/>
          </p:nvPr>
        </p:nvSpPr>
        <p:spPr>
          <a:xfrm>
            <a:off x="1295402" y="982132"/>
            <a:ext cx="9601196" cy="777395"/>
          </a:xfrm>
        </p:spPr>
        <p:txBody>
          <a:bodyPr>
            <a:normAutofit/>
          </a:bodyPr>
          <a:lstStyle/>
          <a:p>
            <a:r>
              <a:rPr lang="en-GB" sz="4000" dirty="0"/>
              <a:t>Conclusion</a:t>
            </a:r>
          </a:p>
        </p:txBody>
      </p:sp>
      <p:sp>
        <p:nvSpPr>
          <p:cNvPr id="3" name="Content Placeholder 2">
            <a:extLst>
              <a:ext uri="{FF2B5EF4-FFF2-40B4-BE49-F238E27FC236}">
                <a16:creationId xmlns:a16="http://schemas.microsoft.com/office/drawing/2014/main" id="{44333546-372D-4AD5-AD60-E7B9E6D5CDF0}"/>
              </a:ext>
            </a:extLst>
          </p:cNvPr>
          <p:cNvSpPr>
            <a:spLocks noGrp="1"/>
          </p:cNvSpPr>
          <p:nvPr>
            <p:ph idx="1"/>
          </p:nvPr>
        </p:nvSpPr>
        <p:spPr/>
        <p:txBody>
          <a:bodyPr/>
          <a:lstStyle/>
          <a:p>
            <a:pPr marL="0" indent="0">
              <a:buNone/>
            </a:pPr>
            <a:r>
              <a:rPr lang="en-GB" dirty="0"/>
              <a:t>These are the skills I have in this workplace{Staar Henna Artist}, Organising/writing skills/Problem solving and decision making. I wish to develop my management skills more by improving my skills on Communicating and Time Management. I want to become more successful in the future and I want to become a well known Henna Artist. </a:t>
            </a:r>
          </a:p>
        </p:txBody>
      </p:sp>
    </p:spTree>
    <p:extLst>
      <p:ext uri="{BB962C8B-B14F-4D97-AF65-F5344CB8AC3E}">
        <p14:creationId xmlns:p14="http://schemas.microsoft.com/office/powerpoint/2010/main" val="1295636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45573-5DF5-447B-87A0-D9AA402ECB07}"/>
              </a:ext>
            </a:extLst>
          </p:cNvPr>
          <p:cNvSpPr>
            <a:spLocks noGrp="1"/>
          </p:cNvSpPr>
          <p:nvPr>
            <p:ph type="title"/>
          </p:nvPr>
        </p:nvSpPr>
        <p:spPr>
          <a:xfrm>
            <a:off x="1295402" y="982132"/>
            <a:ext cx="9601196" cy="735831"/>
          </a:xfrm>
        </p:spPr>
        <p:txBody>
          <a:bodyPr>
            <a:normAutofit/>
          </a:bodyPr>
          <a:lstStyle/>
          <a:p>
            <a:r>
              <a:rPr lang="en-GB" sz="4000" dirty="0"/>
              <a:t>Reference</a:t>
            </a:r>
          </a:p>
        </p:txBody>
      </p:sp>
      <p:sp>
        <p:nvSpPr>
          <p:cNvPr id="3" name="Content Placeholder 2">
            <a:extLst>
              <a:ext uri="{FF2B5EF4-FFF2-40B4-BE49-F238E27FC236}">
                <a16:creationId xmlns:a16="http://schemas.microsoft.com/office/drawing/2014/main" id="{28CBA88A-ECCF-4A2B-93D9-CF54689117C7}"/>
              </a:ext>
            </a:extLst>
          </p:cNvPr>
          <p:cNvSpPr>
            <a:spLocks noGrp="1"/>
          </p:cNvSpPr>
          <p:nvPr>
            <p:ph idx="1"/>
          </p:nvPr>
        </p:nvSpPr>
        <p:spPr/>
        <p:txBody>
          <a:bodyPr>
            <a:normAutofit/>
          </a:bodyPr>
          <a:lstStyle/>
          <a:p>
            <a:pPr>
              <a:buClrTx/>
              <a:buFont typeface="Wingdings" panose="05000000000000000000" pitchFamily="2" charset="2"/>
              <a:buChar char="§"/>
            </a:pPr>
            <a:r>
              <a:rPr lang="en-GB" sz="1800" dirty="0">
                <a:latin typeface="Arial" panose="020B0604020202020204" pitchFamily="34" charset="0"/>
                <a:cs typeface="Arial" panose="020B0604020202020204" pitchFamily="34" charset="0"/>
              </a:rPr>
              <a:t>Andrew M. et al. {2017}</a:t>
            </a:r>
            <a:r>
              <a:rPr lang="en-GB" sz="1800" i="1" dirty="0">
                <a:latin typeface="Arial" panose="020B0604020202020204" pitchFamily="34" charset="0"/>
                <a:cs typeface="Arial" panose="020B0604020202020204" pitchFamily="34" charset="0"/>
              </a:rPr>
              <a:t> Certificate in Higher Education: Skills for the work place.</a:t>
            </a:r>
          </a:p>
          <a:p>
            <a:pPr>
              <a:buClrTx/>
              <a:buFont typeface="Wingdings" panose="05000000000000000000" pitchFamily="2" charset="2"/>
              <a:buChar char="§"/>
            </a:pPr>
            <a:r>
              <a:rPr lang="en-GB" sz="1800" dirty="0">
                <a:latin typeface="Arial" panose="020B0604020202020204" pitchFamily="34" charset="0"/>
                <a:cs typeface="Arial" panose="020B0604020202020204" pitchFamily="34" charset="0"/>
              </a:rPr>
              <a:t>Peter M, {pp.50 2017} </a:t>
            </a:r>
            <a:r>
              <a:rPr lang="en-GB" sz="1800" i="1" dirty="0">
                <a:latin typeface="Arial" panose="020B0604020202020204" pitchFamily="34" charset="0"/>
                <a:cs typeface="Arial" panose="020B0604020202020204" pitchFamily="34" charset="0"/>
              </a:rPr>
              <a:t>The Business Students guide to Study and Employment. </a:t>
            </a:r>
          </a:p>
          <a:p>
            <a:pPr>
              <a:buClrTx/>
              <a:buFont typeface="Wingdings" panose="05000000000000000000" pitchFamily="2" charset="2"/>
              <a:buChar char="§"/>
            </a:pPr>
            <a:r>
              <a:rPr lang="en-GB" sz="1800" dirty="0">
                <a:latin typeface="Arial" panose="020B0604020202020204" pitchFamily="34" charset="0"/>
                <a:cs typeface="Arial" panose="020B0604020202020204" pitchFamily="34" charset="0"/>
              </a:rPr>
              <a:t>www.target.co.uk {2012}</a:t>
            </a:r>
          </a:p>
          <a:p>
            <a:pPr>
              <a:buClrTx/>
              <a:buFont typeface="Wingdings" panose="05000000000000000000" pitchFamily="2" charset="2"/>
              <a:buChar char="§"/>
            </a:pPr>
            <a:r>
              <a:rPr lang="en-GB" sz="1800" dirty="0">
                <a:latin typeface="Arial" panose="020B0604020202020204" pitchFamily="34" charset="0"/>
                <a:cs typeface="Arial" panose="020B0604020202020204" pitchFamily="34" charset="0"/>
              </a:rPr>
              <a:t>https://www.skillsyouneed.com/ips/decision-making.html</a:t>
            </a:r>
          </a:p>
        </p:txBody>
      </p:sp>
    </p:spTree>
    <p:extLst>
      <p:ext uri="{BB962C8B-B14F-4D97-AF65-F5344CB8AC3E}">
        <p14:creationId xmlns:p14="http://schemas.microsoft.com/office/powerpoint/2010/main" val="362838978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490</TotalTime>
  <Words>2116</Words>
  <Application>Microsoft Office PowerPoint</Application>
  <PresentationFormat>Widescreen</PresentationFormat>
  <Paragraphs>129</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Bradley Hand ITC</vt:lpstr>
      <vt:lpstr>Garamond</vt:lpstr>
      <vt:lpstr>Wingdings</vt:lpstr>
      <vt:lpstr>Organic</vt:lpstr>
      <vt:lpstr>PowerPoint Presentation</vt:lpstr>
      <vt:lpstr>     STAAR  Henna Artist</vt:lpstr>
      <vt:lpstr>Introduction</vt:lpstr>
      <vt:lpstr>Management Analysis</vt:lpstr>
      <vt:lpstr>Here I have noted down the skills I have and need to develop in Time Management:</vt:lpstr>
      <vt:lpstr>Time Management</vt:lpstr>
      <vt:lpstr>Importance of Time Management</vt:lpstr>
      <vt:lpstr>Communication</vt:lpstr>
      <vt:lpstr>Decision Making</vt:lpstr>
      <vt:lpstr>Effective Decision Making</vt:lpstr>
      <vt:lpstr>PowerPoint Presentation</vt:lpstr>
      <vt:lpstr>PowerPoint Presentation</vt:lpstr>
      <vt:lpstr>Writing Skills</vt:lpstr>
      <vt:lpstr>Top 10 Skills Employers Want:</vt:lpstr>
      <vt:lpstr>Personal Development Plan</vt:lpstr>
      <vt:lpstr>My Goals: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STAAR Henna Artist</dc:title>
  <dc:creator>Syeda Khatun (1814005)</dc:creator>
  <cp:lastModifiedBy>Syeda Khatun (1814005)</cp:lastModifiedBy>
  <cp:revision>27</cp:revision>
  <dcterms:created xsi:type="dcterms:W3CDTF">2019-05-05T21:47:22Z</dcterms:created>
  <dcterms:modified xsi:type="dcterms:W3CDTF">2019-05-07T23:06:26Z</dcterms:modified>
</cp:coreProperties>
</file>