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rts/chart1.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57" r:id="rId2"/>
    <p:sldId id="258" r:id="rId3"/>
    <p:sldId id="259" r:id="rId4"/>
    <p:sldId id="260" r:id="rId5"/>
    <p:sldId id="261" r:id="rId6"/>
    <p:sldId id="264" r:id="rId7"/>
    <p:sldId id="266" r:id="rId8"/>
    <p:sldId id="268" r:id="rId9"/>
    <p:sldId id="269" r:id="rId10"/>
    <p:sldId id="270" r:id="rId11"/>
    <p:sldId id="327" r:id="rId12"/>
    <p:sldId id="274" r:id="rId13"/>
    <p:sldId id="275" r:id="rId14"/>
    <p:sldId id="276" r:id="rId15"/>
    <p:sldId id="279" r:id="rId16"/>
    <p:sldId id="283" r:id="rId17"/>
    <p:sldId id="324" r:id="rId18"/>
    <p:sldId id="305" r:id="rId19"/>
    <p:sldId id="328" r:id="rId20"/>
    <p:sldId id="307" r:id="rId21"/>
    <p:sldId id="329" r:id="rId22"/>
    <p:sldId id="311" r:id="rId23"/>
    <p:sldId id="326" r:id="rId24"/>
    <p:sldId id="287" r:id="rId25"/>
    <p:sldId id="288" r:id="rId26"/>
    <p:sldId id="289" r:id="rId27"/>
    <p:sldId id="330" r:id="rId28"/>
    <p:sldId id="291" r:id="rId29"/>
    <p:sldId id="292" r:id="rId30"/>
    <p:sldId id="331" r:id="rId31"/>
    <p:sldId id="293" r:id="rId32"/>
    <p:sldId id="332" r:id="rId33"/>
    <p:sldId id="335" r:id="rId34"/>
    <p:sldId id="299" r:id="rId35"/>
    <p:sldId id="336" r:id="rId36"/>
    <p:sldId id="337" r:id="rId37"/>
    <p:sldId id="338" r:id="rId38"/>
    <p:sldId id="340" r:id="rId39"/>
    <p:sldId id="339"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355" autoAdjust="0"/>
  </p:normalViewPr>
  <p:slideViewPr>
    <p:cSldViewPr>
      <p:cViewPr>
        <p:scale>
          <a:sx n="99" d="100"/>
          <a:sy n="99" d="100"/>
        </p:scale>
        <p:origin x="-1338" y="59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sz="1800" b="0" u="sng" dirty="0"/>
              <a:t>Gardner's multiple intelligences</a:t>
            </a:r>
          </a:p>
        </c:rich>
      </c:tx>
      <c:layout>
        <c:manualLayout>
          <c:xMode val="edge"/>
          <c:yMode val="edge"/>
          <c:x val="2.6033464566929134E-4"/>
          <c:y val="0"/>
        </c:manualLayout>
      </c:layout>
      <c:overlay val="0"/>
    </c:title>
    <c:autoTitleDeleted val="0"/>
    <c:plotArea>
      <c:layout/>
      <c:pieChart>
        <c:varyColors val="1"/>
        <c:ser>
          <c:idx val="0"/>
          <c:order val="0"/>
          <c:tx>
            <c:strRef>
              <c:f>Sheet1!$B$1</c:f>
              <c:strCache>
                <c:ptCount val="1"/>
                <c:pt idx="0">
                  <c:v>Gardner's multiple intelligences</c:v>
                </c:pt>
              </c:strCache>
            </c:strRef>
          </c:tx>
          <c:cat>
            <c:strRef>
              <c:f>Sheet1!$A$2:$A$9</c:f>
              <c:strCache>
                <c:ptCount val="8"/>
                <c:pt idx="0">
                  <c:v>Linguistic</c:v>
                </c:pt>
                <c:pt idx="1">
                  <c:v>Logical-mathematical</c:v>
                </c:pt>
                <c:pt idx="2">
                  <c:v>Spatial</c:v>
                </c:pt>
                <c:pt idx="3">
                  <c:v>Musical</c:v>
                </c:pt>
                <c:pt idx="4">
                  <c:v>Bodily-kinaesthetic</c:v>
                </c:pt>
                <c:pt idx="5">
                  <c:v>Interpersonal</c:v>
                </c:pt>
                <c:pt idx="6">
                  <c:v>Intrapersonal</c:v>
                </c:pt>
                <c:pt idx="7">
                  <c:v>Naturalistic</c:v>
                </c:pt>
              </c:strCache>
            </c:strRef>
          </c:cat>
          <c:val>
            <c:numRef>
              <c:f>Sheet1!$B$2:$B$9</c:f>
              <c:numCache>
                <c:formatCode>General</c:formatCode>
                <c:ptCount val="8"/>
                <c:pt idx="0">
                  <c:v>12.5</c:v>
                </c:pt>
                <c:pt idx="1">
                  <c:v>12.5</c:v>
                </c:pt>
                <c:pt idx="2">
                  <c:v>12.5</c:v>
                </c:pt>
                <c:pt idx="3">
                  <c:v>12.5</c:v>
                </c:pt>
                <c:pt idx="4">
                  <c:v>12.5</c:v>
                </c:pt>
                <c:pt idx="5">
                  <c:v>12.5</c:v>
                </c:pt>
                <c:pt idx="6">
                  <c:v>12.5</c:v>
                </c:pt>
                <c:pt idx="7">
                  <c:v>12.5</c:v>
                </c:pt>
              </c:numCache>
            </c:numRef>
          </c:val>
        </c:ser>
        <c:dLbls>
          <c:showLegendKey val="0"/>
          <c:showVal val="0"/>
          <c:showCatName val="0"/>
          <c:showSerName val="0"/>
          <c:showPercent val="0"/>
          <c:showBubbleSize val="0"/>
          <c:showLeaderLines val="1"/>
        </c:dLbls>
        <c:firstSliceAng val="0"/>
      </c:pieChart>
    </c:plotArea>
    <c:legend>
      <c:legendPos val="r"/>
      <c:layout>
        <c:manualLayout>
          <c:xMode val="edge"/>
          <c:yMode val="edge"/>
          <c:x val="0.71090091863517058"/>
          <c:y val="1.903196543659362E-2"/>
          <c:w val="0.27659908136482941"/>
          <c:h val="0.98096803456340631"/>
        </c:manualLayout>
      </c:layout>
      <c:overlay val="0"/>
    </c:legend>
    <c:plotVisOnly val="1"/>
    <c:dispBlanksAs val="gap"/>
    <c:showDLblsOverMax val="0"/>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0AF9A63-0732-440E-B52D-56FC36E49BBB}" type="datetimeFigureOut">
              <a:rPr lang="en-GB" smtClean="0"/>
              <a:t>05/11/2015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88B2226-09D8-4530-B3FE-00E739CE091B}" type="slidenum">
              <a:rPr lang="en-GB" smtClean="0"/>
              <a:t>‹#›</a:t>
            </a:fld>
            <a:endParaRPr lang="en-GB"/>
          </a:p>
        </p:txBody>
      </p:sp>
    </p:spTree>
    <p:extLst>
      <p:ext uri="{BB962C8B-B14F-4D97-AF65-F5344CB8AC3E}">
        <p14:creationId xmlns:p14="http://schemas.microsoft.com/office/powerpoint/2010/main" val="2054861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Why is the concept of ‘intelligence’ important?</a:t>
            </a:r>
          </a:p>
          <a:p>
            <a:endParaRPr lang="en-GB" dirty="0" smtClean="0"/>
          </a:p>
          <a:p>
            <a:r>
              <a:rPr lang="en-GB" dirty="0" smtClean="0"/>
              <a:t>Sternberg ((1985b, 2001a)  - our perception and evaluation underpins much of social life</a:t>
            </a:r>
          </a:p>
          <a:p>
            <a:endParaRPr lang="en-GB" dirty="0" smtClean="0"/>
          </a:p>
          <a:p>
            <a:r>
              <a:rPr lang="en-GB" dirty="0" smtClean="0"/>
              <a:t>Comparisons </a:t>
            </a:r>
          </a:p>
          <a:p>
            <a:endParaRPr lang="en-GB" dirty="0" smtClean="0"/>
          </a:p>
          <a:p>
            <a:r>
              <a:rPr lang="en-GB" dirty="0" smtClean="0"/>
              <a:t>	e.g.</a:t>
            </a:r>
          </a:p>
          <a:p>
            <a:r>
              <a:rPr lang="en-GB" dirty="0" smtClean="0"/>
              <a:t>Children</a:t>
            </a:r>
          </a:p>
          <a:p>
            <a:r>
              <a:rPr lang="en-GB" dirty="0" smtClean="0"/>
              <a:t>Partners</a:t>
            </a:r>
          </a:p>
          <a:p>
            <a:r>
              <a:rPr lang="en-GB" dirty="0" smtClean="0"/>
              <a:t>Employers</a:t>
            </a:r>
          </a:p>
          <a:p>
            <a:r>
              <a:rPr lang="en-GB" dirty="0" smtClean="0"/>
              <a:t>Colleagues</a:t>
            </a:r>
          </a:p>
          <a:p>
            <a:r>
              <a:rPr lang="en-GB" dirty="0" smtClean="0"/>
              <a:t>Students</a:t>
            </a:r>
          </a:p>
          <a:p>
            <a:r>
              <a:rPr lang="en-GB" dirty="0" smtClean="0"/>
              <a:t>Teachers</a:t>
            </a:r>
          </a:p>
          <a:p>
            <a:r>
              <a:rPr lang="en-GB" dirty="0" smtClean="0"/>
              <a:t>Friends </a:t>
            </a:r>
          </a:p>
          <a:p>
            <a:r>
              <a:rPr lang="en-GB" dirty="0" smtClean="0"/>
              <a:t>Celebrities </a:t>
            </a: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a:t>
            </a:fld>
            <a:endParaRPr lang="en-GB"/>
          </a:p>
        </p:txBody>
      </p:sp>
    </p:spTree>
    <p:extLst>
      <p:ext uri="{BB962C8B-B14F-4D97-AF65-F5344CB8AC3E}">
        <p14:creationId xmlns:p14="http://schemas.microsoft.com/office/powerpoint/2010/main" val="30765720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sz="1900" dirty="0" smtClean="0">
                <a:latin typeface="Arial" charset="0"/>
                <a:cs typeface="Arial" charset="0"/>
              </a:rPr>
              <a:t>Galton (1800s) - eminent people – ‘inherited mental constitutions’</a:t>
            </a:r>
          </a:p>
          <a:p>
            <a:pPr eaLnBrk="1" hangingPunct="1">
              <a:lnSpc>
                <a:spcPct val="80000"/>
              </a:lnSpc>
              <a:buFont typeface="Wingdings 2" pitchFamily="18" charset="2"/>
              <a:buNone/>
            </a:pPr>
            <a:r>
              <a:rPr lang="en-GB" sz="1900" dirty="0" smtClean="0">
                <a:latin typeface="Arial" charset="0"/>
                <a:cs typeface="Arial" charset="0"/>
              </a:rPr>
              <a:t>			       - ignored influence of environmental privilege</a:t>
            </a:r>
          </a:p>
          <a:p>
            <a:pPr eaLnBrk="1" hangingPunct="1">
              <a:lnSpc>
                <a:spcPct val="80000"/>
              </a:lnSpc>
              <a:buFont typeface="Wingdings 2" pitchFamily="18" charset="2"/>
              <a:buNone/>
            </a:pPr>
            <a:r>
              <a:rPr lang="en-GB" sz="1900" dirty="0" smtClean="0">
                <a:latin typeface="Arial" charset="0"/>
                <a:cs typeface="Arial" charset="0"/>
              </a:rPr>
              <a:t>                               - eugenics</a:t>
            </a:r>
          </a:p>
          <a:p>
            <a:pPr eaLnBrk="1" hangingPunct="1">
              <a:lnSpc>
                <a:spcPct val="80000"/>
              </a:lnSpc>
            </a:pPr>
            <a:endParaRPr lang="en-GB" sz="1900" dirty="0" smtClean="0">
              <a:latin typeface="Arial" charset="0"/>
              <a:cs typeface="Arial" charset="0"/>
            </a:endParaRPr>
          </a:p>
          <a:p>
            <a:pPr eaLnBrk="1" hangingPunct="1">
              <a:lnSpc>
                <a:spcPct val="80000"/>
              </a:lnSpc>
            </a:pPr>
            <a:endParaRPr lang="en-GB" sz="1900" dirty="0" smtClean="0">
              <a:latin typeface="Arial" charset="0"/>
              <a:cs typeface="Arial" charset="0"/>
            </a:endParaRPr>
          </a:p>
          <a:p>
            <a:pPr eaLnBrk="1" hangingPunct="1">
              <a:lnSpc>
                <a:spcPct val="80000"/>
              </a:lnSpc>
            </a:pPr>
            <a:r>
              <a:rPr lang="en-GB" sz="1900" dirty="0" err="1" smtClean="0">
                <a:latin typeface="Arial" charset="0"/>
                <a:cs typeface="Arial" charset="0"/>
              </a:rPr>
              <a:t>Binet</a:t>
            </a:r>
            <a:r>
              <a:rPr lang="en-GB" sz="1900" dirty="0" smtClean="0">
                <a:latin typeface="Arial" charset="0"/>
                <a:cs typeface="Arial" charset="0"/>
              </a:rPr>
              <a:t> (1905) </a:t>
            </a:r>
          </a:p>
          <a:p>
            <a:pPr eaLnBrk="1" hangingPunct="1">
              <a:lnSpc>
                <a:spcPct val="80000"/>
              </a:lnSpc>
              <a:buFont typeface="Wingdings 2" pitchFamily="18" charset="2"/>
              <a:buNone/>
            </a:pPr>
            <a:endParaRPr lang="en-GB" sz="1900" dirty="0" smtClean="0">
              <a:latin typeface="Arial" charset="0"/>
              <a:cs typeface="Arial" charset="0"/>
            </a:endParaRPr>
          </a:p>
          <a:p>
            <a:pPr marL="457200" lvl="1" indent="0" eaLnBrk="1" hangingPunct="1">
              <a:lnSpc>
                <a:spcPct val="80000"/>
              </a:lnSpc>
              <a:buFont typeface="Wingdings 2" pitchFamily="18" charset="2"/>
              <a:buNone/>
            </a:pPr>
            <a:r>
              <a:rPr lang="en-GB" sz="1900" dirty="0" smtClean="0">
                <a:latin typeface="Arial" charset="0"/>
                <a:cs typeface="Arial" charset="0"/>
              </a:rPr>
              <a:t>‘Nearly all the phenomena with which psychology concerns itself are phenomena of intelligence; sensation, perception, are intellectual manifestations as much as reasoning.’</a:t>
            </a:r>
          </a:p>
          <a:p>
            <a:pPr eaLnBrk="1" hangingPunct="1">
              <a:lnSpc>
                <a:spcPct val="80000"/>
              </a:lnSpc>
            </a:pPr>
            <a:endParaRPr lang="en-GB" sz="1900" dirty="0" smtClean="0">
              <a:latin typeface="Arial" charset="0"/>
              <a:cs typeface="Arial" charset="0"/>
            </a:endParaRPr>
          </a:p>
          <a:p>
            <a:pPr marL="457200" lvl="1" indent="0" eaLnBrk="1" hangingPunct="1">
              <a:lnSpc>
                <a:spcPct val="80000"/>
              </a:lnSpc>
            </a:pPr>
            <a:r>
              <a:rPr lang="en-GB" sz="1700" dirty="0" smtClean="0">
                <a:latin typeface="Arial" charset="0"/>
                <a:cs typeface="Arial" charset="0"/>
              </a:rPr>
              <a:t>	Broad – underpins all psychological phenomena</a:t>
            </a:r>
          </a:p>
          <a:p>
            <a:pPr marL="457200" lvl="1" indent="0" eaLnBrk="1" hangingPunct="1">
              <a:lnSpc>
                <a:spcPct val="80000"/>
              </a:lnSpc>
            </a:pPr>
            <a:r>
              <a:rPr lang="en-GB" sz="1700" dirty="0" smtClean="0">
                <a:latin typeface="Arial" charset="0"/>
                <a:cs typeface="Arial" charset="0"/>
              </a:rPr>
              <a:t>	Intelligence described as a practical ability</a:t>
            </a:r>
          </a:p>
          <a:p>
            <a:pPr marL="457200" lvl="1" indent="0" eaLnBrk="1" hangingPunct="1">
              <a:lnSpc>
                <a:spcPct val="80000"/>
              </a:lnSpc>
            </a:pPr>
            <a:r>
              <a:rPr lang="en-GB" sz="1700" dirty="0" smtClean="0">
                <a:latin typeface="Arial" charset="0"/>
                <a:cs typeface="Arial" charset="0"/>
              </a:rPr>
              <a:t>	Fundamental ability</a:t>
            </a:r>
          </a:p>
          <a:p>
            <a:pPr marL="457200" lvl="1" indent="0" eaLnBrk="1" hangingPunct="1">
              <a:lnSpc>
                <a:spcPct val="80000"/>
              </a:lnSpc>
            </a:pPr>
            <a:r>
              <a:rPr lang="en-GB" sz="1700" dirty="0" smtClean="0">
                <a:latin typeface="Arial" charset="0"/>
                <a:cs typeface="Arial" charset="0"/>
              </a:rPr>
              <a:t>	Intelligence essential for adapting to challenges of life</a:t>
            </a:r>
          </a:p>
        </p:txBody>
      </p:sp>
      <p:sp>
        <p:nvSpPr>
          <p:cNvPr id="4" name="Slide Number Placeholder 3"/>
          <p:cNvSpPr>
            <a:spLocks noGrp="1"/>
          </p:cNvSpPr>
          <p:nvPr>
            <p:ph type="sldNum" sz="quarter" idx="10"/>
          </p:nvPr>
        </p:nvSpPr>
        <p:spPr/>
        <p:txBody>
          <a:bodyPr/>
          <a:lstStyle/>
          <a:p>
            <a:fld id="{A88B2226-09D8-4530-B3FE-00E739CE091B}" type="slidenum">
              <a:rPr lang="en-GB" smtClean="0"/>
              <a:t>3</a:t>
            </a:fld>
            <a:endParaRPr lang="en-GB"/>
          </a:p>
        </p:txBody>
      </p:sp>
    </p:spTree>
    <p:extLst>
      <p:ext uri="{BB962C8B-B14F-4D97-AF65-F5344CB8AC3E}">
        <p14:creationId xmlns:p14="http://schemas.microsoft.com/office/powerpoint/2010/main" val="4014396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Operational definitions – define intelligence in terms of test designed to measure it, that is ‘Intelligence is what intelligence tests measure’ (Boring, 1923).</a:t>
            </a: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4</a:t>
            </a:fld>
            <a:endParaRPr lang="en-GB"/>
          </a:p>
        </p:txBody>
      </p:sp>
    </p:spTree>
    <p:extLst>
      <p:ext uri="{BB962C8B-B14F-4D97-AF65-F5344CB8AC3E}">
        <p14:creationId xmlns:p14="http://schemas.microsoft.com/office/powerpoint/2010/main" val="1548219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indent="0">
              <a:buNone/>
            </a:pPr>
            <a:r>
              <a:rPr lang="en-GB" sz="2200" b="1" dirty="0" smtClean="0"/>
              <a:t>Psychometric approach</a:t>
            </a:r>
          </a:p>
          <a:p>
            <a:pPr marL="914400" lvl="1" indent="-457200">
              <a:buAutoNum type="arabicParenR"/>
            </a:pPr>
            <a:endParaRPr lang="en-GB" sz="1100" b="1" dirty="0" smtClean="0"/>
          </a:p>
          <a:p>
            <a:pPr lvl="2"/>
            <a:r>
              <a:rPr lang="en-GB" sz="1900" dirty="0" smtClean="0"/>
              <a:t>Attempts to map the structure of intellect and to discover kinds of mental competencies that underlie test performance</a:t>
            </a:r>
          </a:p>
          <a:p>
            <a:pPr lvl="2"/>
            <a:endParaRPr lang="en-GB" sz="1100" dirty="0" smtClean="0"/>
          </a:p>
          <a:p>
            <a:pPr lvl="2"/>
            <a:r>
              <a:rPr lang="en-GB" sz="1900" dirty="0" smtClean="0"/>
              <a:t>Based upon the analysis of scores on various intelligence tests using factor analysis</a:t>
            </a:r>
          </a:p>
          <a:p>
            <a:pPr lvl="2"/>
            <a:endParaRPr lang="en-GB" sz="1700" dirty="0" smtClean="0"/>
          </a:p>
          <a:p>
            <a:pPr lvl="1" indent="0">
              <a:buNone/>
            </a:pPr>
            <a:r>
              <a:rPr lang="en-GB" sz="2200" dirty="0" smtClean="0"/>
              <a:t>2) </a:t>
            </a:r>
            <a:r>
              <a:rPr lang="en-GB" sz="2200" b="1" dirty="0" smtClean="0"/>
              <a:t>Cognitive processes (or information processing) approach</a:t>
            </a:r>
          </a:p>
          <a:p>
            <a:pPr lvl="1" indent="0">
              <a:buNone/>
            </a:pPr>
            <a:endParaRPr lang="en-GB" sz="1100" b="1" dirty="0" smtClean="0"/>
          </a:p>
          <a:p>
            <a:pPr lvl="2"/>
            <a:r>
              <a:rPr lang="en-GB" sz="1900" dirty="0" smtClean="0"/>
              <a:t>Studies the specific thought processes that underlie those mental competencies</a:t>
            </a:r>
          </a:p>
          <a:p>
            <a:pPr lvl="2"/>
            <a:endParaRPr lang="en-GB" sz="1100" dirty="0" smtClean="0"/>
          </a:p>
          <a:p>
            <a:pPr lvl="2"/>
            <a:r>
              <a:rPr lang="en-GB" sz="1900" dirty="0" smtClean="0"/>
              <a:t>Sees intelligence as the steps or processes people go through in solving problems (</a:t>
            </a:r>
            <a:r>
              <a:rPr lang="en-GB" sz="1900" dirty="0" err="1" smtClean="0"/>
              <a:t>Fishbein</a:t>
            </a:r>
            <a:r>
              <a:rPr lang="en-GB" sz="1900" dirty="0" smtClean="0"/>
              <a:t>, 2984)</a:t>
            </a: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5</a:t>
            </a:fld>
            <a:endParaRPr lang="en-GB"/>
          </a:p>
        </p:txBody>
      </p:sp>
    </p:spTree>
    <p:extLst>
      <p:ext uri="{BB962C8B-B14F-4D97-AF65-F5344CB8AC3E}">
        <p14:creationId xmlns:p14="http://schemas.microsoft.com/office/powerpoint/2010/main" val="3291635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6</a:t>
            </a:fld>
            <a:endParaRPr lang="en-GB"/>
          </a:p>
        </p:txBody>
      </p:sp>
    </p:spTree>
    <p:extLst>
      <p:ext uri="{BB962C8B-B14F-4D97-AF65-F5344CB8AC3E}">
        <p14:creationId xmlns:p14="http://schemas.microsoft.com/office/powerpoint/2010/main" val="1877222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000" dirty="0" err="1" smtClean="0"/>
              <a:t>Thurstone’s</a:t>
            </a:r>
            <a:r>
              <a:rPr lang="en-GB" sz="2000" dirty="0" smtClean="0"/>
              <a:t> primary mental abilities</a:t>
            </a:r>
          </a:p>
          <a:p>
            <a:endParaRPr lang="en-GB" sz="1000" dirty="0" smtClean="0"/>
          </a:p>
          <a:p>
            <a:pPr lvl="1"/>
            <a:r>
              <a:rPr lang="en-GB" sz="1800" dirty="0" smtClean="0"/>
              <a:t>Challenged Spearman’s ‘g’ factor: due to the moderate correlations between different mental tasks</a:t>
            </a:r>
          </a:p>
          <a:p>
            <a:pPr lvl="1"/>
            <a:endParaRPr lang="en-GB" sz="1000" dirty="0" smtClean="0"/>
          </a:p>
          <a:p>
            <a:pPr lvl="1"/>
            <a:r>
              <a:rPr lang="en-GB" sz="1800" dirty="0" smtClean="0"/>
              <a:t>Proposed that human mental performance depends on </a:t>
            </a:r>
            <a:r>
              <a:rPr lang="en-GB" sz="1800" u="sng" dirty="0" smtClean="0"/>
              <a:t>seven</a:t>
            </a:r>
            <a:r>
              <a:rPr lang="en-GB" sz="1800" dirty="0" smtClean="0"/>
              <a:t> distinct abilities;</a:t>
            </a:r>
            <a:r>
              <a:rPr lang="en-GB" sz="1800" b="1" i="1" dirty="0" smtClean="0"/>
              <a:t> primary mental abilities.</a:t>
            </a: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7</a:t>
            </a:fld>
            <a:endParaRPr lang="en-GB"/>
          </a:p>
        </p:txBody>
      </p:sp>
    </p:spTree>
    <p:extLst>
      <p:ext uri="{BB962C8B-B14F-4D97-AF65-F5344CB8AC3E}">
        <p14:creationId xmlns:p14="http://schemas.microsoft.com/office/powerpoint/2010/main" val="4411586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8</a:t>
            </a:fld>
            <a:endParaRPr lang="en-GB"/>
          </a:p>
        </p:txBody>
      </p:sp>
    </p:spTree>
    <p:extLst>
      <p:ext uri="{BB962C8B-B14F-4D97-AF65-F5344CB8AC3E}">
        <p14:creationId xmlns:p14="http://schemas.microsoft.com/office/powerpoint/2010/main" val="4490895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9</a:t>
            </a:fld>
            <a:endParaRPr lang="en-GB"/>
          </a:p>
        </p:txBody>
      </p:sp>
    </p:spTree>
    <p:extLst>
      <p:ext uri="{BB962C8B-B14F-4D97-AF65-F5344CB8AC3E}">
        <p14:creationId xmlns:p14="http://schemas.microsoft.com/office/powerpoint/2010/main" val="508584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10</a:t>
            </a:fld>
            <a:endParaRPr lang="en-GB"/>
          </a:p>
        </p:txBody>
      </p:sp>
    </p:spTree>
    <p:extLst>
      <p:ext uri="{BB962C8B-B14F-4D97-AF65-F5344CB8AC3E}">
        <p14:creationId xmlns:p14="http://schemas.microsoft.com/office/powerpoint/2010/main" val="705187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12</a:t>
            </a:fld>
            <a:endParaRPr lang="en-GB"/>
          </a:p>
        </p:txBody>
      </p:sp>
    </p:spTree>
    <p:extLst>
      <p:ext uri="{BB962C8B-B14F-4D97-AF65-F5344CB8AC3E}">
        <p14:creationId xmlns:p14="http://schemas.microsoft.com/office/powerpoint/2010/main" val="3332628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13</a:t>
            </a:fld>
            <a:endParaRPr lang="en-GB"/>
          </a:p>
        </p:txBody>
      </p:sp>
    </p:spTree>
    <p:extLst>
      <p:ext uri="{BB962C8B-B14F-4D97-AF65-F5344CB8AC3E}">
        <p14:creationId xmlns:p14="http://schemas.microsoft.com/office/powerpoint/2010/main" val="20978826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14</a:t>
            </a:fld>
            <a:endParaRPr lang="en-GB"/>
          </a:p>
        </p:txBody>
      </p:sp>
    </p:spTree>
    <p:extLst>
      <p:ext uri="{BB962C8B-B14F-4D97-AF65-F5344CB8AC3E}">
        <p14:creationId xmlns:p14="http://schemas.microsoft.com/office/powerpoint/2010/main" val="1102492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From the psychometric perspective, an individual’s score on an intelligence test (his/her IQ) is an accurate measure of his/her intelligence.</a:t>
            </a: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15</a:t>
            </a:fld>
            <a:endParaRPr lang="en-GB"/>
          </a:p>
        </p:txBody>
      </p:sp>
    </p:spTree>
    <p:extLst>
      <p:ext uri="{BB962C8B-B14F-4D97-AF65-F5344CB8AC3E}">
        <p14:creationId xmlns:p14="http://schemas.microsoft.com/office/powerpoint/2010/main" val="1540346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16</a:t>
            </a:fld>
            <a:endParaRPr lang="en-GB"/>
          </a:p>
        </p:txBody>
      </p:sp>
    </p:spTree>
    <p:extLst>
      <p:ext uri="{BB962C8B-B14F-4D97-AF65-F5344CB8AC3E}">
        <p14:creationId xmlns:p14="http://schemas.microsoft.com/office/powerpoint/2010/main" val="10250603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Genetic heritability – the extent to which we inherit a particular characteristic from our parents</a:t>
            </a:r>
          </a:p>
          <a:p>
            <a:endParaRPr lang="en-GB" baseline="0" dirty="0" smtClean="0"/>
          </a:p>
          <a:p>
            <a:r>
              <a:rPr lang="en-GB" baseline="0" dirty="0" smtClean="0"/>
              <a:t>The environment can influence how genes </a:t>
            </a:r>
            <a:r>
              <a:rPr lang="en-GB" b="1" baseline="0" dirty="0" smtClean="0"/>
              <a:t>express</a:t>
            </a:r>
            <a:r>
              <a:rPr lang="en-GB" baseline="0" dirty="0" smtClean="0"/>
              <a:t> themselves. Although one’s genotype is important in determining intelligence scores, environment seems to account for 30 to 50 per cent of the IQ variation among people. Both shared and unshared environmental factors are involved. Behaviour-genetic studies indicate that between a quarter and a third of the population variability in intelligence can be attributed to shared environmental factors, particularly the family environment. Educational experiences are, quite understandably, also very important and have been shown to have a significant positive impact on intelligence. Many studies have shown that school attendance can raise IQ and lack of attendance can lower scores, for example.</a:t>
            </a:r>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18</a:t>
            </a:fld>
            <a:endParaRPr lang="en-GB"/>
          </a:p>
        </p:txBody>
      </p:sp>
    </p:spTree>
    <p:extLst>
      <p:ext uri="{BB962C8B-B14F-4D97-AF65-F5344CB8AC3E}">
        <p14:creationId xmlns:p14="http://schemas.microsoft.com/office/powerpoint/2010/main" val="11851969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900" dirty="0" smtClean="0"/>
              <a:t>Intelligence:  studies of twins and adopted children have also shown:</a:t>
            </a:r>
          </a:p>
          <a:p>
            <a:endParaRPr lang="en-GB" sz="2900" dirty="0" smtClean="0"/>
          </a:p>
          <a:p>
            <a:pPr lvl="1"/>
            <a:r>
              <a:rPr lang="en-GB" sz="2900" dirty="0" smtClean="0"/>
              <a:t>Fraternal twins raised together tend to show similarity in intelligence scores</a:t>
            </a:r>
          </a:p>
          <a:p>
            <a:pPr lvl="1"/>
            <a:r>
              <a:rPr lang="en-GB" sz="2900" dirty="0" smtClean="0"/>
              <a:t>Identical twins raised apart show slightly less similarity in their intelligence scores</a:t>
            </a: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20</a:t>
            </a:fld>
            <a:endParaRPr lang="en-GB"/>
          </a:p>
        </p:txBody>
      </p:sp>
    </p:spTree>
    <p:extLst>
      <p:ext uri="{BB962C8B-B14F-4D97-AF65-F5344CB8AC3E}">
        <p14:creationId xmlns:p14="http://schemas.microsoft.com/office/powerpoint/2010/main" val="1742892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pPr marL="274320" lvl="1" indent="0">
              <a:buNone/>
            </a:pPr>
            <a:r>
              <a:rPr lang="en-GB" b="1" dirty="0" smtClean="0">
                <a:solidFill>
                  <a:schemeClr val="tx2"/>
                </a:solidFill>
              </a:rPr>
              <a:t>Education and school</a:t>
            </a:r>
          </a:p>
          <a:p>
            <a:pPr lvl="1"/>
            <a:endParaRPr lang="en-GB" sz="1000" b="1" dirty="0" smtClean="0">
              <a:solidFill>
                <a:schemeClr val="tx2"/>
              </a:solidFill>
            </a:endParaRPr>
          </a:p>
          <a:p>
            <a:pPr marL="274320" lvl="1" indent="0">
              <a:buNone/>
            </a:pPr>
            <a:r>
              <a:rPr lang="en-GB" dirty="0" err="1" smtClean="0"/>
              <a:t>Neisser</a:t>
            </a:r>
            <a:r>
              <a:rPr lang="en-GB" dirty="0" smtClean="0"/>
              <a:t> et al (1996):  in terms of its relationship to intelligence</a:t>
            </a:r>
          </a:p>
          <a:p>
            <a:pPr marL="274320" lvl="1" indent="0">
              <a:buNone/>
            </a:pPr>
            <a:r>
              <a:rPr lang="en-GB" dirty="0" smtClean="0"/>
              <a:t>education is both an </a:t>
            </a:r>
            <a:r>
              <a:rPr lang="en-GB" b="1" dirty="0" smtClean="0"/>
              <a:t>independent</a:t>
            </a:r>
            <a:r>
              <a:rPr lang="en-GB" dirty="0" smtClean="0"/>
              <a:t> and </a:t>
            </a:r>
            <a:r>
              <a:rPr lang="en-GB" b="1" dirty="0" smtClean="0"/>
              <a:t>dependent</a:t>
            </a:r>
            <a:r>
              <a:rPr lang="en-GB" dirty="0" smtClean="0"/>
              <a:t> variable</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Independent: </a:t>
            </a:r>
            <a:r>
              <a:rPr lang="en-GB" dirty="0" smtClean="0">
                <a:solidFill>
                  <a:schemeClr val="tx1"/>
                </a:solidFill>
              </a:rPr>
              <a:t>Going to school is likely to increase your abilities and increase your intelligence - Children who attend school regularly score higher on intelligence tests than do those who attend less regularly (</a:t>
            </a:r>
            <a:r>
              <a:rPr lang="en-GB" dirty="0" err="1" smtClean="0">
                <a:solidFill>
                  <a:schemeClr val="tx1"/>
                </a:solidFill>
              </a:rPr>
              <a:t>Ceci</a:t>
            </a:r>
            <a:r>
              <a:rPr lang="en-GB" dirty="0" smtClean="0">
                <a:solidFill>
                  <a:schemeClr val="tx1"/>
                </a:solidFill>
              </a:rPr>
              <a:t>, 1990; 1991) </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Dependent: Intelligence is likely to influence your attendance at school and length of schooling - Average correlation between IQ scores and a number of school indicators approx. r = 0.50 - suggests intelligence does predict performance at school (Kaufman and Lichtenberger, 2005)</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tx1"/>
                </a:solidFill>
              </a:rPr>
              <a:t>SUMMARY:</a:t>
            </a:r>
          </a:p>
          <a:p>
            <a:r>
              <a:rPr lang="en-GB" dirty="0" smtClean="0"/>
              <a:t>Genes and environment both influence intelligence, but they rarely operate independently of one other.</a:t>
            </a:r>
          </a:p>
          <a:p>
            <a:endParaRPr lang="en-GB" dirty="0" smtClean="0"/>
          </a:p>
          <a:p>
            <a:r>
              <a:rPr lang="en-GB" dirty="0" smtClean="0"/>
              <a:t>The environment can influence how genes express themselves.</a:t>
            </a:r>
          </a:p>
          <a:p>
            <a:endParaRPr lang="en-GB" dirty="0" smtClean="0"/>
          </a:p>
          <a:p>
            <a:r>
              <a:rPr lang="en-GB" dirty="0" smtClean="0"/>
              <a:t>Likewise, genetic factors can influence the effects produced by the environment.</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solidFill>
                <a:schemeClr val="tx1"/>
              </a:solidFill>
            </a:endParaRPr>
          </a:p>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22</a:t>
            </a:fld>
            <a:endParaRPr lang="en-GB"/>
          </a:p>
        </p:txBody>
      </p:sp>
    </p:spTree>
    <p:extLst>
      <p:ext uri="{BB962C8B-B14F-4D97-AF65-F5344CB8AC3E}">
        <p14:creationId xmlns:p14="http://schemas.microsoft.com/office/powerpoint/2010/main" val="1948314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p:txBody>
      </p:sp>
      <p:sp>
        <p:nvSpPr>
          <p:cNvPr id="4" name="Slide Number Placeholder 3"/>
          <p:cNvSpPr>
            <a:spLocks noGrp="1"/>
          </p:cNvSpPr>
          <p:nvPr>
            <p:ph type="sldNum" sz="quarter" idx="10"/>
          </p:nvPr>
        </p:nvSpPr>
        <p:spPr/>
        <p:txBody>
          <a:bodyPr/>
          <a:lstStyle/>
          <a:p>
            <a:fld id="{A88B2226-09D8-4530-B3FE-00E739CE091B}" type="slidenum">
              <a:rPr lang="en-GB" smtClean="0"/>
              <a:t>24</a:t>
            </a:fld>
            <a:endParaRPr lang="en-GB"/>
          </a:p>
        </p:txBody>
      </p:sp>
    </p:spTree>
    <p:extLst>
      <p:ext uri="{BB962C8B-B14F-4D97-AF65-F5344CB8AC3E}">
        <p14:creationId xmlns:p14="http://schemas.microsoft.com/office/powerpoint/2010/main" val="33442118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25</a:t>
            </a:fld>
            <a:endParaRPr lang="en-GB"/>
          </a:p>
        </p:txBody>
      </p:sp>
    </p:spTree>
    <p:extLst>
      <p:ext uri="{BB962C8B-B14F-4D97-AF65-F5344CB8AC3E}">
        <p14:creationId xmlns:p14="http://schemas.microsoft.com/office/powerpoint/2010/main" val="30386484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26</a:t>
            </a:fld>
            <a:endParaRPr lang="en-GB"/>
          </a:p>
        </p:txBody>
      </p:sp>
    </p:spTree>
    <p:extLst>
      <p:ext uri="{BB962C8B-B14F-4D97-AF65-F5344CB8AC3E}">
        <p14:creationId xmlns:p14="http://schemas.microsoft.com/office/powerpoint/2010/main" val="2254573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27</a:t>
            </a:fld>
            <a:endParaRPr lang="en-GB"/>
          </a:p>
        </p:txBody>
      </p:sp>
    </p:spTree>
    <p:extLst>
      <p:ext uri="{BB962C8B-B14F-4D97-AF65-F5344CB8AC3E}">
        <p14:creationId xmlns:p14="http://schemas.microsoft.com/office/powerpoint/2010/main" val="92189206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28</a:t>
            </a:fld>
            <a:endParaRPr lang="en-GB"/>
          </a:p>
        </p:txBody>
      </p:sp>
    </p:spTree>
    <p:extLst>
      <p:ext uri="{BB962C8B-B14F-4D97-AF65-F5344CB8AC3E}">
        <p14:creationId xmlns:p14="http://schemas.microsoft.com/office/powerpoint/2010/main" val="37028438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29</a:t>
            </a:fld>
            <a:endParaRPr lang="en-GB"/>
          </a:p>
        </p:txBody>
      </p:sp>
    </p:spTree>
    <p:extLst>
      <p:ext uri="{BB962C8B-B14F-4D97-AF65-F5344CB8AC3E}">
        <p14:creationId xmlns:p14="http://schemas.microsoft.com/office/powerpoint/2010/main" val="41010510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31</a:t>
            </a:fld>
            <a:endParaRPr lang="en-GB"/>
          </a:p>
        </p:txBody>
      </p:sp>
    </p:spTree>
    <p:extLst>
      <p:ext uri="{BB962C8B-B14F-4D97-AF65-F5344CB8AC3E}">
        <p14:creationId xmlns:p14="http://schemas.microsoft.com/office/powerpoint/2010/main" val="198176698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8B2226-09D8-4530-B3FE-00E739CE091B}" type="slidenum">
              <a:rPr lang="en-GB" smtClean="0"/>
              <a:t>34</a:t>
            </a:fld>
            <a:endParaRPr lang="en-GB"/>
          </a:p>
        </p:txBody>
      </p:sp>
    </p:spTree>
    <p:extLst>
      <p:ext uri="{BB962C8B-B14F-4D97-AF65-F5344CB8AC3E}">
        <p14:creationId xmlns:p14="http://schemas.microsoft.com/office/powerpoint/2010/main" val="23446899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371F4C6-7B46-4196-99A9-4DC9A0ED6635}"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8A51B-56A0-4BA0-82C3-D1EF3BAD9320}"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371F4C6-7B46-4196-99A9-4DC9A0ED6635}"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371F4C6-7B46-4196-99A9-4DC9A0ED6635}"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8A51B-56A0-4BA0-82C3-D1EF3BAD9320}"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71F4C6-7B46-4196-99A9-4DC9A0ED6635}"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71F4C6-7B46-4196-99A9-4DC9A0ED6635}" type="datetimeFigureOut">
              <a:rPr lang="en-GB" smtClean="0"/>
              <a:t>05/11/2015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08A51B-56A0-4BA0-82C3-D1EF3BAD9320}"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A371F4C6-7B46-4196-99A9-4DC9A0ED6635}" type="datetimeFigureOut">
              <a:rPr lang="en-GB" smtClean="0"/>
              <a:t>05/11/2015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71F4C6-7B46-4196-99A9-4DC9A0ED6635}" type="datetimeFigureOut">
              <a:rPr lang="en-GB" smtClean="0"/>
              <a:t>05/11/2015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71F4C6-7B46-4196-99A9-4DC9A0ED6635}"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8A51B-56A0-4BA0-82C3-D1EF3BAD9320}"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371F4C6-7B46-4196-99A9-4DC9A0ED6635}" type="datetimeFigureOut">
              <a:rPr lang="en-GB" smtClean="0"/>
              <a:t>05/11/2015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A371F4C6-7B46-4196-99A9-4DC9A0ED6635}"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71F4C6-7B46-4196-99A9-4DC9A0ED6635}" type="datetimeFigureOut">
              <a:rPr lang="en-GB" smtClean="0"/>
              <a:t>05/11/2015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08A51B-56A0-4BA0-82C3-D1EF3BAD932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A371F4C6-7B46-4196-99A9-4DC9A0ED6635}" type="datetimeFigureOut">
              <a:rPr lang="en-GB" smtClean="0"/>
              <a:t>05/11/2015</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708A51B-56A0-4BA0-82C3-D1EF3BAD932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1"/>
            <a:ext cx="7848600" cy="1625352"/>
          </a:xfrm>
        </p:spPr>
        <p:txBody>
          <a:bodyPr/>
          <a:lstStyle/>
          <a:p>
            <a:r>
              <a:rPr lang="en-GB" sz="3600" b="1" dirty="0" smtClean="0"/>
              <a:t>Introduction to Psychology</a:t>
            </a:r>
            <a:endParaRPr lang="en-GB" sz="3600" b="1" dirty="0"/>
          </a:p>
        </p:txBody>
      </p:sp>
      <p:sp>
        <p:nvSpPr>
          <p:cNvPr id="3" name="Subtitle 2"/>
          <p:cNvSpPr>
            <a:spLocks noGrp="1"/>
          </p:cNvSpPr>
          <p:nvPr>
            <p:ph type="subTitle" idx="1"/>
          </p:nvPr>
        </p:nvSpPr>
        <p:spPr>
          <a:xfrm>
            <a:off x="685800" y="3505200"/>
            <a:ext cx="8062664" cy="2876128"/>
          </a:xfrm>
        </p:spPr>
        <p:txBody>
          <a:bodyPr>
            <a:normAutofit lnSpcReduction="10000"/>
          </a:bodyPr>
          <a:lstStyle/>
          <a:p>
            <a:r>
              <a:rPr lang="en-GB" dirty="0" smtClean="0"/>
              <a:t>Lecture Three:</a:t>
            </a:r>
          </a:p>
          <a:p>
            <a:endParaRPr lang="en-GB" dirty="0" smtClean="0"/>
          </a:p>
          <a:p>
            <a:r>
              <a:rPr lang="en-GB" dirty="0" smtClean="0"/>
              <a:t>Individual Differences – Intelligence and Personality</a:t>
            </a:r>
          </a:p>
          <a:p>
            <a:endParaRPr lang="en-GB" dirty="0" smtClean="0"/>
          </a:p>
          <a:p>
            <a:endParaRPr lang="en-GB" dirty="0"/>
          </a:p>
          <a:p>
            <a:endParaRPr lang="en-GB" dirty="0" smtClean="0"/>
          </a:p>
          <a:p>
            <a:r>
              <a:rPr lang="en-GB" sz="1600" dirty="0" smtClean="0"/>
              <a:t>Dr Judith Marshall</a:t>
            </a:r>
            <a:endParaRPr lang="en-GB" sz="1600" dirty="0"/>
          </a:p>
        </p:txBody>
      </p:sp>
      <p:sp>
        <p:nvSpPr>
          <p:cNvPr id="4" name="Slide Number Placeholder 3"/>
          <p:cNvSpPr>
            <a:spLocks noGrp="1"/>
          </p:cNvSpPr>
          <p:nvPr>
            <p:ph type="sldNum" sz="quarter" idx="12"/>
          </p:nvPr>
        </p:nvSpPr>
        <p:spPr/>
        <p:txBody>
          <a:bodyPr/>
          <a:lstStyle/>
          <a:p>
            <a:endParaRPr lang="en-GB" dirty="0"/>
          </a:p>
        </p:txBody>
      </p:sp>
    </p:spTree>
    <p:extLst>
      <p:ext uri="{BB962C8B-B14F-4D97-AF65-F5344CB8AC3E}">
        <p14:creationId xmlns:p14="http://schemas.microsoft.com/office/powerpoint/2010/main" val="38126240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Lecture 3</a:t>
            </a:r>
            <a:endParaRPr lang="en-GB" sz="2400" dirty="0"/>
          </a:p>
        </p:txBody>
      </p:sp>
      <p:sp>
        <p:nvSpPr>
          <p:cNvPr id="3" name="Content Placeholder 2"/>
          <p:cNvSpPr>
            <a:spLocks noGrp="1"/>
          </p:cNvSpPr>
          <p:nvPr>
            <p:ph idx="1"/>
          </p:nvPr>
        </p:nvSpPr>
        <p:spPr>
          <a:xfrm>
            <a:off x="467544" y="1700808"/>
            <a:ext cx="8229600" cy="4876800"/>
          </a:xfrm>
        </p:spPr>
        <p:txBody>
          <a:bodyPr>
            <a:normAutofit/>
          </a:bodyPr>
          <a:lstStyle/>
          <a:p>
            <a:r>
              <a:rPr lang="en-GB" sz="2000" dirty="0" smtClean="0"/>
              <a:t>Definitions of intelligence</a:t>
            </a:r>
          </a:p>
          <a:p>
            <a:endParaRPr lang="en-GB" sz="2000" dirty="0" smtClean="0"/>
          </a:p>
          <a:p>
            <a:r>
              <a:rPr lang="en-GB" sz="2000" dirty="0" smtClean="0"/>
              <a:t>Measuring intelligence</a:t>
            </a:r>
          </a:p>
          <a:p>
            <a:endParaRPr lang="en-GB" sz="2000" dirty="0" smtClean="0"/>
          </a:p>
          <a:p>
            <a:r>
              <a:rPr lang="en-GB" sz="2000" dirty="0" smtClean="0"/>
              <a:t>What is personality?</a:t>
            </a:r>
          </a:p>
          <a:p>
            <a:endParaRPr lang="en-GB" sz="2000" dirty="0" smtClean="0"/>
          </a:p>
          <a:p>
            <a:r>
              <a:rPr lang="en-GB" sz="2000" dirty="0" smtClean="0"/>
              <a:t>Trait theory</a:t>
            </a:r>
          </a:p>
          <a:p>
            <a:endParaRPr lang="en-GB" sz="2000" dirty="0" smtClean="0"/>
          </a:p>
          <a:p>
            <a:r>
              <a:rPr lang="en-GB" sz="2000" dirty="0" smtClean="0"/>
              <a:t>The Five Factor model of personality</a:t>
            </a:r>
          </a:p>
          <a:p>
            <a:endParaRPr lang="en-GB" sz="2000" dirty="0" smtClean="0"/>
          </a:p>
          <a:p>
            <a:r>
              <a:rPr lang="en-GB" sz="2000" dirty="0" smtClean="0"/>
              <a:t>Foundations of intelligence and personality</a:t>
            </a:r>
            <a:endParaRPr lang="en-GB" sz="2000" dirty="0"/>
          </a:p>
        </p:txBody>
      </p:sp>
    </p:spTree>
    <p:extLst>
      <p:ext uri="{BB962C8B-B14F-4D97-AF65-F5344CB8AC3E}">
        <p14:creationId xmlns:p14="http://schemas.microsoft.com/office/powerpoint/2010/main" val="24957625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936" y="5805264"/>
            <a:ext cx="5734256" cy="1143000"/>
          </a:xfrm>
        </p:spPr>
        <p:txBody>
          <a:bodyPr>
            <a:normAutofit/>
          </a:bodyPr>
          <a:lstStyle/>
          <a:p>
            <a:r>
              <a:rPr lang="en-GB" sz="2400" dirty="0" smtClean="0"/>
              <a:t>What is Intelligence?</a:t>
            </a:r>
            <a:endParaRPr lang="en-GB" sz="2400" dirty="0"/>
          </a:p>
        </p:txBody>
      </p:sp>
      <p:sp>
        <p:nvSpPr>
          <p:cNvPr id="7" name="Cloud Callout 6"/>
          <p:cNvSpPr/>
          <p:nvPr/>
        </p:nvSpPr>
        <p:spPr>
          <a:xfrm>
            <a:off x="323528" y="417473"/>
            <a:ext cx="3024336" cy="2448272"/>
          </a:xfrm>
          <a:prstGeom prst="cloud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…adapting one’s self to circumstances. To judge well, to comprehend well, to reason well… (</a:t>
            </a:r>
            <a:r>
              <a:rPr lang="en-GB" dirty="0" err="1" smtClean="0">
                <a:solidFill>
                  <a:schemeClr val="tx1"/>
                </a:solidFill>
              </a:rPr>
              <a:t>Binet</a:t>
            </a:r>
            <a:r>
              <a:rPr lang="en-GB" dirty="0" smtClean="0">
                <a:solidFill>
                  <a:schemeClr val="tx1"/>
                </a:solidFill>
              </a:rPr>
              <a:t>, 1905)</a:t>
            </a:r>
            <a:endParaRPr lang="en-GB" dirty="0">
              <a:solidFill>
                <a:schemeClr val="tx1"/>
              </a:solidFill>
            </a:endParaRPr>
          </a:p>
        </p:txBody>
      </p:sp>
      <p:sp>
        <p:nvSpPr>
          <p:cNvPr id="8" name="Cloud Callout 7"/>
          <p:cNvSpPr/>
          <p:nvPr/>
        </p:nvSpPr>
        <p:spPr>
          <a:xfrm>
            <a:off x="3626185" y="411660"/>
            <a:ext cx="2646007" cy="1584176"/>
          </a:xfrm>
          <a:prstGeom prst="cloudCallou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…innate, general, cognitive ability (Burt, 1955)</a:t>
            </a:r>
            <a:endParaRPr lang="en-GB" dirty="0">
              <a:solidFill>
                <a:schemeClr val="tx1"/>
              </a:solidFill>
            </a:endParaRPr>
          </a:p>
        </p:txBody>
      </p:sp>
      <p:sp>
        <p:nvSpPr>
          <p:cNvPr id="9" name="Cloud Callout 8"/>
          <p:cNvSpPr/>
          <p:nvPr/>
        </p:nvSpPr>
        <p:spPr>
          <a:xfrm>
            <a:off x="6272192" y="4514123"/>
            <a:ext cx="2727920" cy="1775992"/>
          </a:xfrm>
          <a:prstGeom prst="cloudCallou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…able to carry on abstract thinking (</a:t>
            </a:r>
            <a:r>
              <a:rPr lang="en-GB" dirty="0" err="1" smtClean="0">
                <a:solidFill>
                  <a:schemeClr val="tx1"/>
                </a:solidFill>
              </a:rPr>
              <a:t>Terman</a:t>
            </a:r>
            <a:r>
              <a:rPr lang="en-GB" dirty="0" smtClean="0">
                <a:solidFill>
                  <a:schemeClr val="tx1"/>
                </a:solidFill>
              </a:rPr>
              <a:t>, 1921)</a:t>
            </a:r>
            <a:endParaRPr lang="en-GB" dirty="0">
              <a:solidFill>
                <a:schemeClr val="tx1"/>
              </a:solidFill>
            </a:endParaRPr>
          </a:p>
        </p:txBody>
      </p:sp>
      <p:sp>
        <p:nvSpPr>
          <p:cNvPr id="10" name="Cloud Callout 9"/>
          <p:cNvSpPr/>
          <p:nvPr/>
        </p:nvSpPr>
        <p:spPr>
          <a:xfrm>
            <a:off x="5265695" y="1879870"/>
            <a:ext cx="3024336" cy="2420222"/>
          </a:xfrm>
          <a:prstGeom prst="cloudCallout">
            <a:avLst/>
          </a:prstGeom>
          <a:solidFill>
            <a:schemeClr val="accent2">
              <a:lumMod val="40000"/>
              <a:lumOff val="60000"/>
            </a:schemeClr>
          </a:solidFill>
          <a:ln>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…effective all-round cognitive abilities to comprehend, to grasp relations and reason (Vernon, 1969)</a:t>
            </a:r>
            <a:endParaRPr lang="en-GB" dirty="0">
              <a:solidFill>
                <a:schemeClr val="tx1"/>
              </a:solidFill>
            </a:endParaRPr>
          </a:p>
        </p:txBody>
      </p:sp>
      <p:sp>
        <p:nvSpPr>
          <p:cNvPr id="11" name="Cloud Callout 10"/>
          <p:cNvSpPr/>
          <p:nvPr/>
        </p:nvSpPr>
        <p:spPr>
          <a:xfrm>
            <a:off x="1835696" y="2636912"/>
            <a:ext cx="3429999" cy="2880320"/>
          </a:xfrm>
          <a:prstGeom prst="cloudCallout">
            <a:avLst/>
          </a:prstGeom>
          <a:solidFill>
            <a:schemeClr val="bg2">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Intelligent activities consists in grasping the essentials in a situation and responding appropriately to them (Heim, 1970)</a:t>
            </a:r>
            <a:endParaRPr lang="en-GB" dirty="0">
              <a:solidFill>
                <a:schemeClr val="tx1"/>
              </a:solidFill>
            </a:endParaRPr>
          </a:p>
        </p:txBody>
      </p:sp>
    </p:spTree>
    <p:extLst>
      <p:ext uri="{BB962C8B-B14F-4D97-AF65-F5344CB8AC3E}">
        <p14:creationId xmlns:p14="http://schemas.microsoft.com/office/powerpoint/2010/main" val="8023490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checkerboard(across)">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heckerboard(across)">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checkerboard(across)">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checkerboard(across)">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What is Intelligence?</a:t>
            </a:r>
            <a:endParaRPr lang="en-GB" sz="2400" dirty="0"/>
          </a:p>
        </p:txBody>
      </p:sp>
      <p:sp>
        <p:nvSpPr>
          <p:cNvPr id="3" name="Content Placeholder 2"/>
          <p:cNvSpPr>
            <a:spLocks noGrp="1"/>
          </p:cNvSpPr>
          <p:nvPr>
            <p:ph idx="1"/>
          </p:nvPr>
        </p:nvSpPr>
        <p:spPr>
          <a:xfrm>
            <a:off x="457200" y="1600200"/>
            <a:ext cx="8435280" cy="5141168"/>
          </a:xfrm>
        </p:spPr>
        <p:txBody>
          <a:bodyPr>
            <a:normAutofit/>
          </a:bodyPr>
          <a:lstStyle/>
          <a:p>
            <a:r>
              <a:rPr lang="en-GB" sz="2000" dirty="0"/>
              <a:t>T</a:t>
            </a:r>
            <a:r>
              <a:rPr lang="en-GB" sz="2000" dirty="0" smtClean="0"/>
              <a:t>he ability to acquire knowledge, to think and reason effectively, and to deal adaptively with the environment  (Passer, 2009</a:t>
            </a:r>
            <a:r>
              <a:rPr lang="en-GB" sz="2000" dirty="0"/>
              <a:t>): </a:t>
            </a:r>
            <a:endParaRPr lang="en-GB" sz="2000" dirty="0" smtClean="0"/>
          </a:p>
          <a:p>
            <a:endParaRPr lang="en-GB" sz="2000" dirty="0"/>
          </a:p>
          <a:p>
            <a:r>
              <a:rPr lang="en-GB" sz="2000" dirty="0" smtClean="0"/>
              <a:t>‘Intelligence is what intelligence tests measure’ </a:t>
            </a:r>
            <a:r>
              <a:rPr lang="en-GB" sz="2000" dirty="0"/>
              <a:t>(Boring, 1923) </a:t>
            </a:r>
            <a:endParaRPr lang="en-GB" sz="2000" dirty="0" smtClean="0"/>
          </a:p>
          <a:p>
            <a:endParaRPr lang="en-GB" sz="2000" dirty="0" smtClean="0"/>
          </a:p>
          <a:p>
            <a:pPr marL="0" indent="0" algn="ctr">
              <a:buNone/>
            </a:pPr>
            <a:r>
              <a:rPr lang="en-GB" sz="2000" b="1" dirty="0" smtClean="0">
                <a:solidFill>
                  <a:srgbClr val="FF0000"/>
                </a:solidFill>
              </a:rPr>
              <a:t>But what DO intelligence tests measure?</a:t>
            </a:r>
          </a:p>
          <a:p>
            <a:endParaRPr lang="en-GB" sz="2000" b="1" dirty="0">
              <a:solidFill>
                <a:srgbClr val="FF0000"/>
              </a:solidFill>
            </a:endParaRPr>
          </a:p>
          <a:p>
            <a:r>
              <a:rPr lang="en-GB" sz="2000" dirty="0" smtClean="0"/>
              <a:t>Is intelligence a </a:t>
            </a:r>
            <a:r>
              <a:rPr lang="en-GB" sz="2000" dirty="0"/>
              <a:t>single aptitude or </a:t>
            </a:r>
            <a:r>
              <a:rPr lang="en-GB" sz="2000" dirty="0" smtClean="0"/>
              <a:t>many </a:t>
            </a:r>
            <a:r>
              <a:rPr lang="en-GB" sz="2000" dirty="0"/>
              <a:t>specific abilities</a:t>
            </a:r>
            <a:r>
              <a:rPr lang="en-GB" sz="2000" dirty="0" smtClean="0"/>
              <a:t>?</a:t>
            </a:r>
          </a:p>
          <a:p>
            <a:endParaRPr lang="en-GB" sz="2000" dirty="0"/>
          </a:p>
          <a:p>
            <a:r>
              <a:rPr lang="en-GB" sz="2000" dirty="0" smtClean="0"/>
              <a:t>Is </a:t>
            </a:r>
            <a:r>
              <a:rPr lang="en-GB" sz="2000" dirty="0"/>
              <a:t>intelligence an innate mental capacity or a product of our </a:t>
            </a:r>
            <a:r>
              <a:rPr lang="en-GB" sz="2000" dirty="0" smtClean="0"/>
              <a:t>upbringing?</a:t>
            </a:r>
          </a:p>
          <a:p>
            <a:endParaRPr lang="en-GB" sz="2000" dirty="0"/>
          </a:p>
          <a:p>
            <a:r>
              <a:rPr lang="en-GB" sz="2000" dirty="0" smtClean="0"/>
              <a:t>What </a:t>
            </a:r>
            <a:r>
              <a:rPr lang="en-GB" sz="2000" dirty="0"/>
              <a:t>kinds of brain processes underlie mental skills?</a:t>
            </a:r>
          </a:p>
          <a:p>
            <a:endParaRPr lang="en-GB" sz="2000" dirty="0"/>
          </a:p>
          <a:p>
            <a:r>
              <a:rPr lang="en-GB" sz="2000" dirty="0"/>
              <a:t>Are there actually multiple intelligences?</a:t>
            </a:r>
          </a:p>
          <a:p>
            <a:endParaRPr lang="en-GB" sz="2000" b="1" dirty="0">
              <a:solidFill>
                <a:srgbClr val="FF0000"/>
              </a:solidFill>
            </a:endParaRPr>
          </a:p>
        </p:txBody>
      </p:sp>
    </p:spTree>
    <p:extLst>
      <p:ext uri="{BB962C8B-B14F-4D97-AF65-F5344CB8AC3E}">
        <p14:creationId xmlns:p14="http://schemas.microsoft.com/office/powerpoint/2010/main" val="4170709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anim calcmode="lin" valueType="num">
                                      <p:cBhvr additive="base">
                                        <p:cTn id="2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anim calcmode="lin" valueType="num">
                                      <p:cBhvr additive="base">
                                        <p:cTn id="3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Theories of Intelligence: two </a:t>
            </a:r>
            <a:r>
              <a:rPr lang="en-GB" sz="2400" dirty="0"/>
              <a:t>major </a:t>
            </a:r>
            <a:r>
              <a:rPr lang="en-GB" sz="2400" dirty="0" smtClean="0"/>
              <a:t>approaches</a:t>
            </a:r>
            <a:r>
              <a:rPr lang="en-GB" sz="3200" dirty="0"/>
              <a:t/>
            </a:r>
            <a:br>
              <a:rPr lang="en-GB" sz="3200" dirty="0"/>
            </a:br>
            <a:endParaRPr lang="en-GB" sz="3200" dirty="0"/>
          </a:p>
        </p:txBody>
      </p:sp>
      <p:sp>
        <p:nvSpPr>
          <p:cNvPr id="3" name="Content Placeholder 2"/>
          <p:cNvSpPr>
            <a:spLocks noGrp="1"/>
          </p:cNvSpPr>
          <p:nvPr>
            <p:ph idx="1"/>
          </p:nvPr>
        </p:nvSpPr>
        <p:spPr>
          <a:xfrm>
            <a:off x="179512" y="1628800"/>
            <a:ext cx="8856984" cy="4876800"/>
          </a:xfrm>
        </p:spPr>
        <p:txBody>
          <a:bodyPr>
            <a:noAutofit/>
          </a:bodyPr>
          <a:lstStyle/>
          <a:p>
            <a:pPr lvl="1" indent="0">
              <a:buNone/>
            </a:pPr>
            <a:r>
              <a:rPr lang="en-GB" dirty="0" smtClean="0"/>
              <a:t>1) </a:t>
            </a:r>
            <a:r>
              <a:rPr lang="en-GB" b="1" dirty="0" smtClean="0"/>
              <a:t>Psychometric approach</a:t>
            </a:r>
          </a:p>
          <a:p>
            <a:pPr marL="914400" lvl="1" indent="-457200">
              <a:buAutoNum type="arabicParenR"/>
            </a:pPr>
            <a:endParaRPr lang="en-GB" sz="1000" b="1" dirty="0" smtClean="0"/>
          </a:p>
          <a:p>
            <a:pPr lvl="2"/>
            <a:r>
              <a:rPr lang="en-GB" sz="2000" dirty="0" smtClean="0"/>
              <a:t>Underlies most definitions of intelligence</a:t>
            </a:r>
          </a:p>
          <a:p>
            <a:pPr lvl="2"/>
            <a:r>
              <a:rPr lang="en-GB" sz="2000" dirty="0" smtClean="0"/>
              <a:t>‘Mapping’ the structure of intellect </a:t>
            </a:r>
          </a:p>
          <a:p>
            <a:pPr lvl="2"/>
            <a:r>
              <a:rPr lang="en-GB" sz="2000" dirty="0" smtClean="0"/>
              <a:t>Identifying mental competencies that underlie test performance</a:t>
            </a:r>
          </a:p>
          <a:p>
            <a:pPr lvl="2"/>
            <a:r>
              <a:rPr lang="en-GB" sz="2000" dirty="0" smtClean="0"/>
              <a:t>Analysis of scores on intelligence tests</a:t>
            </a:r>
          </a:p>
          <a:p>
            <a:pPr lvl="2"/>
            <a:endParaRPr lang="en-GB" sz="2000" dirty="0" smtClean="0"/>
          </a:p>
          <a:p>
            <a:pPr lvl="2"/>
            <a:endParaRPr lang="en-GB" sz="2000" dirty="0" smtClean="0"/>
          </a:p>
          <a:p>
            <a:pPr lvl="1" indent="0">
              <a:buNone/>
            </a:pPr>
            <a:r>
              <a:rPr lang="en-GB" dirty="0"/>
              <a:t>2) </a:t>
            </a:r>
            <a:r>
              <a:rPr lang="en-GB" b="1" dirty="0"/>
              <a:t>Cognitive processes (or information processing) </a:t>
            </a:r>
            <a:r>
              <a:rPr lang="en-GB" b="1" dirty="0" smtClean="0"/>
              <a:t>approach</a:t>
            </a:r>
          </a:p>
          <a:p>
            <a:pPr lvl="1" indent="0">
              <a:buNone/>
            </a:pPr>
            <a:endParaRPr lang="en-GB" sz="1000" b="1" dirty="0"/>
          </a:p>
          <a:p>
            <a:pPr lvl="2"/>
            <a:r>
              <a:rPr lang="en-GB" sz="2000" dirty="0" smtClean="0"/>
              <a:t>Focus on specific </a:t>
            </a:r>
            <a:r>
              <a:rPr lang="en-GB" sz="2000" dirty="0"/>
              <a:t>thought processes </a:t>
            </a:r>
            <a:r>
              <a:rPr lang="en-GB" sz="2000" dirty="0" smtClean="0"/>
              <a:t>underlying mental competencies</a:t>
            </a:r>
          </a:p>
          <a:p>
            <a:pPr lvl="2"/>
            <a:r>
              <a:rPr lang="en-GB" sz="2000" dirty="0" smtClean="0"/>
              <a:t>‘Intelligence’: the </a:t>
            </a:r>
            <a:r>
              <a:rPr lang="en-GB" sz="2000" dirty="0"/>
              <a:t>steps or processes </a:t>
            </a:r>
            <a:r>
              <a:rPr lang="en-GB" sz="2000" dirty="0" smtClean="0"/>
              <a:t>involved in </a:t>
            </a:r>
            <a:r>
              <a:rPr lang="en-GB" sz="2000" dirty="0"/>
              <a:t>solving problems </a:t>
            </a:r>
            <a:endParaRPr lang="en-GB" sz="2000" dirty="0" smtClean="0"/>
          </a:p>
          <a:p>
            <a:pPr marL="548640" lvl="2" indent="0" algn="r">
              <a:buNone/>
            </a:pPr>
            <a:r>
              <a:rPr lang="en-GB" sz="2000" dirty="0" smtClean="0"/>
              <a:t>(</a:t>
            </a:r>
            <a:r>
              <a:rPr lang="en-GB" sz="2000" dirty="0" err="1"/>
              <a:t>Fishbein</a:t>
            </a:r>
            <a:r>
              <a:rPr lang="en-GB" sz="2000" dirty="0"/>
              <a:t>, 2984)</a:t>
            </a:r>
          </a:p>
          <a:p>
            <a:pPr lvl="1"/>
            <a:endParaRPr lang="en-GB" dirty="0"/>
          </a:p>
        </p:txBody>
      </p:sp>
    </p:spTree>
    <p:extLst>
      <p:ext uri="{BB962C8B-B14F-4D97-AF65-F5344CB8AC3E}">
        <p14:creationId xmlns:p14="http://schemas.microsoft.com/office/powerpoint/2010/main" val="4863596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Psychometric Approach</a:t>
            </a:r>
            <a:endParaRPr lang="en-GB" sz="2400" dirty="0"/>
          </a:p>
        </p:txBody>
      </p:sp>
      <p:sp>
        <p:nvSpPr>
          <p:cNvPr id="3" name="Content Placeholder 2"/>
          <p:cNvSpPr>
            <a:spLocks noGrp="1"/>
          </p:cNvSpPr>
          <p:nvPr>
            <p:ph idx="1"/>
          </p:nvPr>
        </p:nvSpPr>
        <p:spPr>
          <a:xfrm>
            <a:off x="457200" y="1600200"/>
            <a:ext cx="8579296" cy="4876800"/>
          </a:xfrm>
        </p:spPr>
        <p:txBody>
          <a:bodyPr>
            <a:normAutofit/>
          </a:bodyPr>
          <a:lstStyle/>
          <a:p>
            <a:pPr marL="0" indent="0">
              <a:buNone/>
            </a:pPr>
            <a:r>
              <a:rPr lang="en-GB" sz="2000" dirty="0" smtClean="0">
                <a:solidFill>
                  <a:schemeClr val="tx2"/>
                </a:solidFill>
              </a:rPr>
              <a:t>Spearman’s </a:t>
            </a:r>
            <a:r>
              <a:rPr lang="en-GB" sz="2000" dirty="0">
                <a:solidFill>
                  <a:schemeClr val="tx2"/>
                </a:solidFill>
              </a:rPr>
              <a:t>(1923) two-factor </a:t>
            </a:r>
            <a:r>
              <a:rPr lang="en-GB" sz="2000" dirty="0" smtClean="0">
                <a:solidFill>
                  <a:schemeClr val="tx2"/>
                </a:solidFill>
              </a:rPr>
              <a:t>theory</a:t>
            </a:r>
          </a:p>
          <a:p>
            <a:endParaRPr lang="en-GB" sz="2000" dirty="0" smtClean="0"/>
          </a:p>
          <a:p>
            <a:pPr lvl="1"/>
            <a:r>
              <a:rPr lang="en-GB" dirty="0" smtClean="0"/>
              <a:t>Intellectual performance is determined partly by a general intelligence factor; the </a:t>
            </a:r>
            <a:r>
              <a:rPr lang="en-GB" b="1" i="1" dirty="0" smtClean="0"/>
              <a:t>‘g’ factor</a:t>
            </a:r>
          </a:p>
          <a:p>
            <a:pPr lvl="1"/>
            <a:endParaRPr lang="en-GB" dirty="0" smtClean="0"/>
          </a:p>
          <a:p>
            <a:pPr lvl="2"/>
            <a:r>
              <a:rPr lang="en-GB" dirty="0" smtClean="0"/>
              <a:t>‘g’ constitutes the core of intelligence</a:t>
            </a:r>
          </a:p>
          <a:p>
            <a:pPr lvl="2"/>
            <a:endParaRPr lang="en-GB" dirty="0" smtClean="0"/>
          </a:p>
          <a:p>
            <a:pPr lvl="2"/>
            <a:r>
              <a:rPr lang="en-GB" dirty="0" smtClean="0"/>
              <a:t>Important predictor of both academic and job performance</a:t>
            </a:r>
          </a:p>
          <a:p>
            <a:pPr lvl="1"/>
            <a:endParaRPr lang="en-GB" dirty="0" smtClean="0"/>
          </a:p>
          <a:p>
            <a:pPr lvl="1"/>
            <a:r>
              <a:rPr lang="en-GB" dirty="0" smtClean="0"/>
              <a:t>Also determined partly by whatever special abilities might be required to perform a particular task</a:t>
            </a:r>
          </a:p>
          <a:p>
            <a:endParaRPr lang="en-GB" sz="2000" dirty="0"/>
          </a:p>
          <a:p>
            <a:endParaRPr lang="en-GB" dirty="0"/>
          </a:p>
        </p:txBody>
      </p:sp>
    </p:spTree>
    <p:extLst>
      <p:ext uri="{BB962C8B-B14F-4D97-AF65-F5344CB8AC3E}">
        <p14:creationId xmlns:p14="http://schemas.microsoft.com/office/powerpoint/2010/main" val="1550989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Psychometric Approach</a:t>
            </a:r>
            <a:endParaRPr lang="en-GB" sz="2400" dirty="0"/>
          </a:p>
        </p:txBody>
      </p:sp>
      <p:sp>
        <p:nvSpPr>
          <p:cNvPr id="3" name="Content Placeholder 2"/>
          <p:cNvSpPr>
            <a:spLocks noGrp="1"/>
          </p:cNvSpPr>
          <p:nvPr>
            <p:ph idx="1"/>
          </p:nvPr>
        </p:nvSpPr>
        <p:spPr/>
        <p:txBody>
          <a:bodyPr>
            <a:normAutofit/>
          </a:bodyPr>
          <a:lstStyle/>
          <a:p>
            <a:pPr marL="0" indent="0">
              <a:buNone/>
            </a:pPr>
            <a:r>
              <a:rPr lang="en-GB" sz="2000" dirty="0" err="1" smtClean="0">
                <a:solidFill>
                  <a:schemeClr val="tx2"/>
                </a:solidFill>
              </a:rPr>
              <a:t>Thurstone’s</a:t>
            </a:r>
            <a:r>
              <a:rPr lang="en-GB" sz="2000" dirty="0" smtClean="0">
                <a:solidFill>
                  <a:schemeClr val="tx2"/>
                </a:solidFill>
              </a:rPr>
              <a:t> primary mental abilities</a:t>
            </a:r>
          </a:p>
          <a:p>
            <a:endParaRPr lang="en-GB" sz="1000" dirty="0" smtClean="0"/>
          </a:p>
          <a:p>
            <a:pPr lvl="1"/>
            <a:r>
              <a:rPr lang="en-GB" sz="1800" dirty="0" smtClean="0"/>
              <a:t>Challenged Spearman’s ‘g’ factor: due to only moderate correlations between different mental tasks</a:t>
            </a:r>
          </a:p>
          <a:p>
            <a:pPr lvl="1"/>
            <a:endParaRPr lang="en-GB" sz="1000" dirty="0"/>
          </a:p>
          <a:p>
            <a:pPr lvl="1"/>
            <a:r>
              <a:rPr lang="en-GB" sz="1800" dirty="0" smtClean="0"/>
              <a:t>Proposed that human mental performance depends on </a:t>
            </a:r>
            <a:r>
              <a:rPr lang="en-GB" sz="1800" u="sng" dirty="0" smtClean="0"/>
              <a:t>seven</a:t>
            </a:r>
            <a:r>
              <a:rPr lang="en-GB" sz="1800" dirty="0" smtClean="0"/>
              <a:t> distinct abilities -</a:t>
            </a:r>
            <a:r>
              <a:rPr lang="en-GB" sz="1800" b="1" i="1" dirty="0" smtClean="0"/>
              <a:t> </a:t>
            </a:r>
            <a:r>
              <a:rPr lang="en-GB" sz="1800" dirty="0" smtClean="0"/>
              <a:t>primary mental abilities</a:t>
            </a:r>
            <a:endParaRPr lang="en-GB" sz="1800" b="1" dirty="0" smtClean="0"/>
          </a:p>
          <a:p>
            <a:pPr lvl="1"/>
            <a:endParaRPr lang="en-GB" sz="1800" b="1" i="1" dirty="0"/>
          </a:p>
          <a:p>
            <a:pPr lvl="1"/>
            <a:endParaRPr lang="en-GB" sz="1800" b="1" i="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9307" y="3717032"/>
            <a:ext cx="8229600" cy="3096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360174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507288" cy="990600"/>
          </a:xfrm>
        </p:spPr>
        <p:txBody>
          <a:bodyPr>
            <a:noAutofit/>
          </a:bodyPr>
          <a:lstStyle/>
          <a:p>
            <a:r>
              <a:rPr lang="en-GB" sz="2400" dirty="0" smtClean="0"/>
              <a:t>The Psychometric </a:t>
            </a:r>
            <a:r>
              <a:rPr lang="en-GB" sz="2400" dirty="0"/>
              <a:t>Approach</a:t>
            </a:r>
            <a:r>
              <a:rPr lang="en-GB" sz="2400" dirty="0" smtClean="0"/>
              <a:t>: Crystallized </a:t>
            </a:r>
            <a:r>
              <a:rPr lang="en-GB" sz="2400" dirty="0"/>
              <a:t>and Fluid intelligence</a:t>
            </a:r>
            <a:r>
              <a:rPr lang="en-GB" sz="3200" dirty="0" smtClean="0"/>
              <a:t/>
            </a:r>
            <a:br>
              <a:rPr lang="en-GB" sz="3200" dirty="0" smtClean="0"/>
            </a:br>
            <a:endParaRPr lang="en-GB" sz="2400" dirty="0"/>
          </a:p>
        </p:txBody>
      </p:sp>
      <p:sp>
        <p:nvSpPr>
          <p:cNvPr id="3" name="Content Placeholder 2"/>
          <p:cNvSpPr>
            <a:spLocks noGrp="1"/>
          </p:cNvSpPr>
          <p:nvPr>
            <p:ph idx="1"/>
          </p:nvPr>
        </p:nvSpPr>
        <p:spPr>
          <a:xfrm>
            <a:off x="395536" y="1844824"/>
            <a:ext cx="8229600" cy="5164832"/>
          </a:xfrm>
        </p:spPr>
        <p:txBody>
          <a:bodyPr>
            <a:normAutofit/>
          </a:bodyPr>
          <a:lstStyle/>
          <a:p>
            <a:pPr marL="274320" lvl="1" indent="0">
              <a:buNone/>
            </a:pPr>
            <a:r>
              <a:rPr lang="en-GB" b="1" dirty="0" smtClean="0"/>
              <a:t>Crystallized Intelligence: </a:t>
            </a:r>
            <a:r>
              <a:rPr lang="en-GB" dirty="0" smtClean="0"/>
              <a:t>the ability to apply previously acquired knowledge to current problems</a:t>
            </a:r>
          </a:p>
          <a:p>
            <a:pPr marL="457200" lvl="1" indent="0">
              <a:buNone/>
            </a:pPr>
            <a:endParaRPr lang="en-GB" dirty="0" smtClean="0"/>
          </a:p>
          <a:p>
            <a:pPr lvl="2"/>
            <a:r>
              <a:rPr lang="en-GB" dirty="0" smtClean="0"/>
              <a:t>Examples: vocabulary tests, information tests</a:t>
            </a:r>
          </a:p>
          <a:p>
            <a:pPr lvl="2"/>
            <a:endParaRPr lang="en-GB" dirty="0" smtClean="0"/>
          </a:p>
          <a:p>
            <a:pPr lvl="2"/>
            <a:r>
              <a:rPr lang="en-GB" dirty="0"/>
              <a:t>B</a:t>
            </a:r>
            <a:r>
              <a:rPr lang="en-GB" dirty="0" smtClean="0"/>
              <a:t>ased on the ability to retrieve previously learned information from long-term memory</a:t>
            </a:r>
          </a:p>
          <a:p>
            <a:pPr lvl="2"/>
            <a:endParaRPr lang="en-GB" sz="2000" dirty="0"/>
          </a:p>
          <a:p>
            <a:pPr lvl="1"/>
            <a:r>
              <a:rPr lang="en-GB" dirty="0" smtClean="0"/>
              <a:t>Performance on crystallized intelligence tests tends to improves during adulthood and remains stable into late adulthood</a:t>
            </a:r>
          </a:p>
        </p:txBody>
      </p:sp>
    </p:spTree>
    <p:extLst>
      <p:ext uri="{BB962C8B-B14F-4D97-AF65-F5344CB8AC3E}">
        <p14:creationId xmlns:p14="http://schemas.microsoft.com/office/powerpoint/2010/main" val="19234839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579296" cy="990600"/>
          </a:xfrm>
        </p:spPr>
        <p:txBody>
          <a:bodyPr>
            <a:noAutofit/>
          </a:bodyPr>
          <a:lstStyle/>
          <a:p>
            <a:r>
              <a:rPr lang="en-GB" sz="2400" dirty="0"/>
              <a:t>The Psychometric Approach: Crystallized and Fluid intelligence</a:t>
            </a:r>
          </a:p>
        </p:txBody>
      </p:sp>
      <p:sp>
        <p:nvSpPr>
          <p:cNvPr id="3" name="Content Placeholder 2"/>
          <p:cNvSpPr>
            <a:spLocks noGrp="1"/>
          </p:cNvSpPr>
          <p:nvPr>
            <p:ph idx="1"/>
          </p:nvPr>
        </p:nvSpPr>
        <p:spPr>
          <a:xfrm>
            <a:off x="467544" y="1844824"/>
            <a:ext cx="8229600" cy="5164832"/>
          </a:xfrm>
        </p:spPr>
        <p:txBody>
          <a:bodyPr>
            <a:normAutofit/>
          </a:bodyPr>
          <a:lstStyle/>
          <a:p>
            <a:pPr marL="0" indent="0">
              <a:buNone/>
            </a:pPr>
            <a:r>
              <a:rPr lang="en-GB" sz="2000" b="1" dirty="0" smtClean="0"/>
              <a:t>Fluid intelligence: </a:t>
            </a:r>
            <a:r>
              <a:rPr lang="en-GB" sz="2000" dirty="0" smtClean="0"/>
              <a:t>ability to deal with novel problem-solving situations for which personal experience does not provide a solution</a:t>
            </a:r>
          </a:p>
          <a:p>
            <a:pPr marL="457200" lvl="1" indent="0">
              <a:buNone/>
            </a:pPr>
            <a:endParaRPr lang="en-GB" dirty="0" smtClean="0"/>
          </a:p>
          <a:p>
            <a:pPr marL="457200" lvl="1" indent="0">
              <a:buNone/>
            </a:pPr>
            <a:r>
              <a:rPr lang="en-GB" sz="1800" dirty="0" smtClean="0"/>
              <a:t>			e.g. Tower of Hanoi</a:t>
            </a:r>
            <a:endParaRPr lang="en-GB" sz="1800" dirty="0"/>
          </a:p>
          <a:p>
            <a:pPr marL="457200" lvl="1" indent="0">
              <a:buNone/>
            </a:pPr>
            <a:endParaRPr lang="en-GB" dirty="0" smtClean="0"/>
          </a:p>
          <a:p>
            <a:pPr marL="457200" lvl="1" indent="0">
              <a:buNone/>
            </a:pPr>
            <a:endParaRPr lang="en-GB" dirty="0" smtClean="0"/>
          </a:p>
          <a:p>
            <a:pPr marL="457200" lvl="1" indent="0">
              <a:buNone/>
            </a:pPr>
            <a:endParaRPr lang="en-GB" dirty="0" smtClean="0"/>
          </a:p>
          <a:p>
            <a:pPr lvl="2"/>
            <a:r>
              <a:rPr lang="en-GB" dirty="0" smtClean="0"/>
              <a:t>Involves inductive reasoning and creativity</a:t>
            </a:r>
          </a:p>
          <a:p>
            <a:pPr lvl="2"/>
            <a:endParaRPr lang="en-GB" dirty="0" smtClean="0"/>
          </a:p>
          <a:p>
            <a:pPr lvl="2"/>
            <a:r>
              <a:rPr lang="en-GB" dirty="0" smtClean="0"/>
              <a:t>Required the abilities to reason abstractly, think logically, and manage information in working memory</a:t>
            </a:r>
          </a:p>
          <a:p>
            <a:pPr lvl="2"/>
            <a:endParaRPr lang="en-GB" sz="2000" dirty="0" smtClean="0"/>
          </a:p>
          <a:p>
            <a:pPr lvl="1"/>
            <a:r>
              <a:rPr lang="en-GB" dirty="0" smtClean="0"/>
              <a:t>Performance on fluid intelligence tests begins to declines as people enter late adulthood</a:t>
            </a:r>
          </a:p>
          <a:p>
            <a:pPr lvl="1"/>
            <a:endParaRPr lang="en-GB" dirty="0"/>
          </a:p>
          <a:p>
            <a:pPr lvl="1"/>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08104" y="2584719"/>
            <a:ext cx="2593776" cy="1551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493747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Psychometric Approach</a:t>
            </a:r>
            <a:endParaRPr lang="en-GB" sz="2400" dirty="0"/>
          </a:p>
        </p:txBody>
      </p:sp>
      <p:pic>
        <p:nvPicPr>
          <p:cNvPr id="1026" name="Picture 2"/>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198781" y="1844824"/>
            <a:ext cx="4038600" cy="3631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sz="half" idx="2"/>
          </p:nvPr>
        </p:nvSpPr>
        <p:spPr>
          <a:xfrm>
            <a:off x="4648200" y="1673352"/>
            <a:ext cx="4316288" cy="4718304"/>
          </a:xfrm>
        </p:spPr>
        <p:txBody>
          <a:bodyPr/>
          <a:lstStyle/>
          <a:p>
            <a:r>
              <a:rPr lang="en-GB" sz="2000" dirty="0"/>
              <a:t>Psychometric </a:t>
            </a:r>
            <a:r>
              <a:rPr lang="en-GB" sz="2000" dirty="0" smtClean="0"/>
              <a:t>approaches are statistically </a:t>
            </a:r>
            <a:r>
              <a:rPr lang="en-GB" sz="2000" dirty="0"/>
              <a:t>sophisticated ways </a:t>
            </a:r>
            <a:r>
              <a:rPr lang="en-GB" sz="2000" dirty="0" smtClean="0"/>
              <a:t>of:</a:t>
            </a:r>
            <a:endParaRPr lang="en-GB" sz="2000" dirty="0"/>
          </a:p>
          <a:p>
            <a:endParaRPr lang="en-GB" sz="2000" dirty="0" smtClean="0"/>
          </a:p>
          <a:p>
            <a:pPr lvl="1"/>
            <a:r>
              <a:rPr lang="en-GB" sz="1800" dirty="0" smtClean="0"/>
              <a:t>providing </a:t>
            </a:r>
            <a:r>
              <a:rPr lang="en-GB" sz="1800" dirty="0"/>
              <a:t>a </a:t>
            </a:r>
            <a:r>
              <a:rPr lang="en-GB" sz="1800" b="1" dirty="0"/>
              <a:t>map</a:t>
            </a:r>
            <a:r>
              <a:rPr lang="en-GB" sz="1800" dirty="0"/>
              <a:t> of the mind </a:t>
            </a:r>
          </a:p>
          <a:p>
            <a:pPr lvl="1"/>
            <a:endParaRPr lang="en-GB" sz="1800" dirty="0"/>
          </a:p>
          <a:p>
            <a:pPr lvl="1"/>
            <a:r>
              <a:rPr lang="en-GB" sz="1800" dirty="0"/>
              <a:t>describing </a:t>
            </a:r>
            <a:r>
              <a:rPr lang="en-GB" sz="1800" b="1" dirty="0"/>
              <a:t>how</a:t>
            </a:r>
            <a:r>
              <a:rPr lang="en-GB" sz="1800" i="1" dirty="0"/>
              <a:t> </a:t>
            </a:r>
            <a:r>
              <a:rPr lang="en-GB" sz="1800" dirty="0"/>
              <a:t>people are different from one another</a:t>
            </a:r>
          </a:p>
          <a:p>
            <a:endParaRPr lang="en-GB" sz="2000" dirty="0" smtClean="0"/>
          </a:p>
          <a:p>
            <a:pPr marL="0" indent="0">
              <a:buNone/>
            </a:pPr>
            <a:r>
              <a:rPr lang="en-GB" sz="2000" dirty="0" smtClean="0"/>
              <a:t> </a:t>
            </a:r>
            <a:endParaRPr lang="en-GB" sz="2000" dirty="0"/>
          </a:p>
          <a:p>
            <a:r>
              <a:rPr lang="en-GB" sz="2000" dirty="0" smtClean="0"/>
              <a:t>But they do </a:t>
            </a:r>
            <a:r>
              <a:rPr lang="en-GB" sz="2000" dirty="0"/>
              <a:t>not explain </a:t>
            </a:r>
            <a:r>
              <a:rPr lang="en-GB" sz="2000" b="1" dirty="0"/>
              <a:t>why</a:t>
            </a:r>
            <a:r>
              <a:rPr lang="en-GB" sz="2000" dirty="0"/>
              <a:t> people vary in these mental skills</a:t>
            </a:r>
          </a:p>
          <a:p>
            <a:endParaRPr lang="en-GB" dirty="0"/>
          </a:p>
        </p:txBody>
      </p:sp>
      <p:sp>
        <p:nvSpPr>
          <p:cNvPr id="4" name="TextBox 3"/>
          <p:cNvSpPr txBox="1"/>
          <p:nvPr/>
        </p:nvSpPr>
        <p:spPr>
          <a:xfrm>
            <a:off x="395536" y="5773326"/>
            <a:ext cx="3672408" cy="369332"/>
          </a:xfrm>
          <a:prstGeom prst="rect">
            <a:avLst/>
          </a:prstGeom>
          <a:noFill/>
        </p:spPr>
        <p:txBody>
          <a:bodyPr wrap="square" rtlCol="0">
            <a:spAutoFit/>
          </a:bodyPr>
          <a:lstStyle/>
          <a:p>
            <a:r>
              <a:rPr lang="en-GB" i="1" dirty="0" smtClean="0"/>
              <a:t>(Cattell and Horn, 1971; 1985)</a:t>
            </a:r>
            <a:endParaRPr lang="en-GB" i="1" dirty="0"/>
          </a:p>
        </p:txBody>
      </p:sp>
    </p:spTree>
    <p:extLst>
      <p:ext uri="{BB962C8B-B14F-4D97-AF65-F5344CB8AC3E}">
        <p14:creationId xmlns:p14="http://schemas.microsoft.com/office/powerpoint/2010/main" val="353209027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p:cNvSpPr>
          <p:nvPr>
            <p:ph idx="1"/>
          </p:nvPr>
        </p:nvSpPr>
        <p:spPr>
          <a:xfrm>
            <a:off x="467544" y="836712"/>
            <a:ext cx="8229600" cy="5759450"/>
          </a:xfrm>
        </p:spPr>
        <p:txBody>
          <a:bodyPr>
            <a:normAutofit fontScale="92500" lnSpcReduction="10000"/>
          </a:bodyPr>
          <a:lstStyle/>
          <a:p>
            <a:pPr marL="0" indent="0">
              <a:buNone/>
            </a:pPr>
            <a:r>
              <a:rPr lang="en-GB" sz="2600" dirty="0">
                <a:solidFill>
                  <a:schemeClr val="tx2"/>
                </a:solidFill>
                <a:latin typeface="+mj-lt"/>
              </a:rPr>
              <a:t>The Psychometric Approach</a:t>
            </a:r>
            <a:endParaRPr lang="en-GB" sz="2600" dirty="0" smtClean="0">
              <a:solidFill>
                <a:schemeClr val="tx2"/>
              </a:solidFill>
              <a:latin typeface="+mj-lt"/>
            </a:endParaRPr>
          </a:p>
          <a:p>
            <a:endParaRPr lang="en-GB" sz="2000" b="1" dirty="0">
              <a:latin typeface="Arial" charset="0"/>
            </a:endParaRPr>
          </a:p>
          <a:p>
            <a:pPr marL="0" indent="0">
              <a:buNone/>
            </a:pPr>
            <a:r>
              <a:rPr lang="en-GB" sz="2000" dirty="0" smtClean="0">
                <a:solidFill>
                  <a:schemeClr val="tx2"/>
                </a:solidFill>
                <a:latin typeface="Arial" charset="0"/>
              </a:rPr>
              <a:t>Carroll’s (1993) Three stratum model</a:t>
            </a:r>
          </a:p>
          <a:p>
            <a:endParaRPr lang="en-GB" sz="1800" dirty="0" smtClean="0">
              <a:latin typeface="Arial" charset="0"/>
            </a:endParaRPr>
          </a:p>
          <a:p>
            <a:r>
              <a:rPr lang="en-GB" sz="1800" dirty="0" smtClean="0">
                <a:latin typeface="Arial" charset="0"/>
              </a:rPr>
              <a:t>Integrative model of intelligence – contains elements of Spearman’s, </a:t>
            </a:r>
            <a:r>
              <a:rPr lang="en-GB" sz="1800" dirty="0" err="1" smtClean="0">
                <a:latin typeface="Arial" charset="0"/>
              </a:rPr>
              <a:t>Thurstones</a:t>
            </a:r>
            <a:r>
              <a:rPr lang="en-GB" sz="1800" dirty="0" smtClean="0">
                <a:latin typeface="Arial" charset="0"/>
              </a:rPr>
              <a:t> and Cattell-Horn’s models</a:t>
            </a:r>
          </a:p>
          <a:p>
            <a:endParaRPr lang="en-GB" sz="1800" dirty="0" smtClean="0">
              <a:latin typeface="Arial" charset="0"/>
            </a:endParaRPr>
          </a:p>
          <a:p>
            <a:r>
              <a:rPr lang="en-GB" sz="1800" dirty="0" smtClean="0">
                <a:latin typeface="Arial" charset="0"/>
              </a:rPr>
              <a:t>Hierarchical model - three levels of mental skill: </a:t>
            </a:r>
          </a:p>
          <a:p>
            <a:pPr>
              <a:buFont typeface="Wingdings 2" pitchFamily="18" charset="2"/>
              <a:buNone/>
            </a:pPr>
            <a:r>
              <a:rPr lang="en-GB" sz="1800" dirty="0" smtClean="0">
                <a:latin typeface="Arial" charset="0"/>
              </a:rPr>
              <a:t>						general, broad and narrow</a:t>
            </a:r>
          </a:p>
          <a:p>
            <a:endParaRPr lang="en-GB" sz="1800" dirty="0" smtClean="0">
              <a:latin typeface="Arial" charset="0"/>
            </a:endParaRPr>
          </a:p>
          <a:p>
            <a:r>
              <a:rPr lang="en-GB" sz="1800" u="sng" dirty="0" smtClean="0">
                <a:latin typeface="Arial" charset="0"/>
              </a:rPr>
              <a:t>Stratum III </a:t>
            </a:r>
            <a:r>
              <a:rPr lang="en-GB" sz="1800" dirty="0" smtClean="0">
                <a:latin typeface="Arial" charset="0"/>
              </a:rPr>
              <a:t>- General Intelligence (g factor)</a:t>
            </a:r>
          </a:p>
          <a:p>
            <a:endParaRPr lang="en-GB" sz="1800" dirty="0" smtClean="0">
              <a:latin typeface="Arial" charset="0"/>
            </a:endParaRPr>
          </a:p>
          <a:p>
            <a:r>
              <a:rPr lang="en-GB" sz="1800" u="sng" dirty="0" smtClean="0">
                <a:latin typeface="Arial" charset="0"/>
              </a:rPr>
              <a:t>Stratum II </a:t>
            </a:r>
            <a:r>
              <a:rPr lang="en-GB" sz="1800" dirty="0" smtClean="0">
                <a:latin typeface="Arial" charset="0"/>
              </a:rPr>
              <a:t>– Fluid and crystallised intelligence, general memory and learning, broad visual perception, broad retrieval ability, broad cognitive speediness, processing speed (reaction/decision speed)</a:t>
            </a:r>
          </a:p>
          <a:p>
            <a:endParaRPr lang="en-GB" sz="1800" dirty="0" smtClean="0">
              <a:latin typeface="Arial" charset="0"/>
            </a:endParaRPr>
          </a:p>
          <a:p>
            <a:r>
              <a:rPr lang="en-GB" sz="1800" u="sng" dirty="0" smtClean="0">
                <a:latin typeface="Arial" charset="0"/>
              </a:rPr>
              <a:t>Stratum I</a:t>
            </a:r>
            <a:r>
              <a:rPr lang="en-GB" sz="1800" dirty="0" smtClean="0">
                <a:latin typeface="Arial" charset="0"/>
              </a:rPr>
              <a:t> – Specific cognitive, perceptual and speed tasks used in studies of cognitive ability</a:t>
            </a:r>
          </a:p>
          <a:p>
            <a:endParaRPr lang="en-GB" sz="1800" dirty="0" smtClean="0">
              <a:latin typeface="Arial" charset="0"/>
            </a:endParaRPr>
          </a:p>
          <a:p>
            <a:r>
              <a:rPr lang="en-GB" sz="1800" dirty="0" smtClean="0">
                <a:latin typeface="Arial" charset="0"/>
              </a:rPr>
              <a:t>Carroll – model encompasses almost all known cognitive abilities</a:t>
            </a:r>
          </a:p>
          <a:p>
            <a:endParaRPr lang="en-GB" sz="1800" dirty="0" smtClean="0">
              <a:latin typeface="Arial" charset="0"/>
            </a:endParaRPr>
          </a:p>
        </p:txBody>
      </p:sp>
    </p:spTree>
    <p:extLst>
      <p:ext uri="{BB962C8B-B14F-4D97-AF65-F5344CB8AC3E}">
        <p14:creationId xmlns:p14="http://schemas.microsoft.com/office/powerpoint/2010/main" val="291355627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The Cognitive Processes </a:t>
            </a:r>
            <a:r>
              <a:rPr lang="en-GB" sz="2400" dirty="0" smtClean="0"/>
              <a:t>/ Information </a:t>
            </a:r>
            <a:r>
              <a:rPr lang="en-GB" sz="2400" dirty="0"/>
              <a:t>P</a:t>
            </a:r>
            <a:r>
              <a:rPr lang="en-GB" sz="2400" dirty="0" smtClean="0"/>
              <a:t>rocessing Approach</a:t>
            </a:r>
            <a:endParaRPr lang="en-GB" sz="2400" dirty="0"/>
          </a:p>
        </p:txBody>
      </p:sp>
      <p:sp>
        <p:nvSpPr>
          <p:cNvPr id="3" name="Content Placeholder 2"/>
          <p:cNvSpPr>
            <a:spLocks noGrp="1"/>
          </p:cNvSpPr>
          <p:nvPr>
            <p:ph idx="1"/>
          </p:nvPr>
        </p:nvSpPr>
        <p:spPr>
          <a:xfrm>
            <a:off x="467544" y="1484784"/>
            <a:ext cx="8229600" cy="4876800"/>
          </a:xfrm>
        </p:spPr>
        <p:txBody>
          <a:bodyPr>
            <a:normAutofit/>
          </a:bodyPr>
          <a:lstStyle/>
          <a:p>
            <a:pPr marL="0" indent="0">
              <a:buNone/>
            </a:pPr>
            <a:r>
              <a:rPr lang="en-GB" sz="2000" dirty="0" smtClean="0"/>
              <a:t>Explores specific </a:t>
            </a:r>
            <a:r>
              <a:rPr lang="en-GB" sz="2000" dirty="0"/>
              <a:t>information-processing and cognitive processes that underlie intellectual ability</a:t>
            </a:r>
          </a:p>
          <a:p>
            <a:pPr marL="0" indent="0">
              <a:buNone/>
            </a:pPr>
            <a:endParaRPr lang="en-GB" sz="1000" b="1" dirty="0"/>
          </a:p>
          <a:p>
            <a:pPr marL="0" indent="0">
              <a:buNone/>
            </a:pPr>
            <a:r>
              <a:rPr lang="en-GB" sz="2000" dirty="0" smtClean="0">
                <a:solidFill>
                  <a:schemeClr val="tx2"/>
                </a:solidFill>
              </a:rPr>
              <a:t>Sternberg’s </a:t>
            </a:r>
            <a:r>
              <a:rPr lang="en-GB" sz="2000" dirty="0" err="1" smtClean="0">
                <a:solidFill>
                  <a:schemeClr val="tx2"/>
                </a:solidFill>
              </a:rPr>
              <a:t>Triarchic</a:t>
            </a:r>
            <a:r>
              <a:rPr lang="en-GB" sz="2000" dirty="0" smtClean="0">
                <a:solidFill>
                  <a:schemeClr val="tx2"/>
                </a:solidFill>
              </a:rPr>
              <a:t> Theory of Intelligence</a:t>
            </a:r>
          </a:p>
          <a:p>
            <a:endParaRPr lang="en-GB" sz="1000" dirty="0" smtClean="0"/>
          </a:p>
          <a:p>
            <a:pPr lvl="1"/>
            <a:r>
              <a:rPr lang="en-GB" sz="1800" dirty="0" smtClean="0"/>
              <a:t>Addresses both the psychological processes involved in intelligent behaviour and the diverse forms that intelligence can take</a:t>
            </a:r>
          </a:p>
          <a:p>
            <a:pPr lvl="1"/>
            <a:endParaRPr lang="en-GB" sz="1800" dirty="0" smtClean="0"/>
          </a:p>
          <a:p>
            <a:pPr lvl="1"/>
            <a:r>
              <a:rPr lang="en-GB" sz="1800" dirty="0" smtClean="0"/>
              <a:t>Divides cognitive processes into three specific components:</a:t>
            </a:r>
          </a:p>
        </p:txBody>
      </p:sp>
      <p:graphicFrame>
        <p:nvGraphicFramePr>
          <p:cNvPr id="4" name="Table 3"/>
          <p:cNvGraphicFramePr>
            <a:graphicFrameLocks noGrp="1"/>
          </p:cNvGraphicFramePr>
          <p:nvPr>
            <p:extLst>
              <p:ext uri="{D42A27DB-BD31-4B8C-83A1-F6EECF244321}">
                <p14:modId xmlns:p14="http://schemas.microsoft.com/office/powerpoint/2010/main" val="4100837661"/>
              </p:ext>
            </p:extLst>
          </p:nvPr>
        </p:nvGraphicFramePr>
        <p:xfrm>
          <a:off x="251520" y="4437112"/>
          <a:ext cx="8712966" cy="2133600"/>
        </p:xfrm>
        <a:graphic>
          <a:graphicData uri="http://schemas.openxmlformats.org/drawingml/2006/table">
            <a:tbl>
              <a:tblPr firstRow="1" bandRow="1">
                <a:tableStyleId>{5C22544A-7EE6-4342-B048-85BDC9FD1C3A}</a:tableStyleId>
              </a:tblPr>
              <a:tblGrid>
                <a:gridCol w="2904322"/>
                <a:gridCol w="2904322"/>
                <a:gridCol w="2904322"/>
              </a:tblGrid>
              <a:tr h="370840">
                <a:tc>
                  <a:txBody>
                    <a:bodyPr/>
                    <a:lstStyle/>
                    <a:p>
                      <a:pPr algn="ctr"/>
                      <a:r>
                        <a:rPr lang="en-GB" sz="1600" dirty="0" err="1" smtClean="0"/>
                        <a:t>Metacomponents</a:t>
                      </a:r>
                      <a:endParaRPr lang="en-GB" sz="1600" dirty="0"/>
                    </a:p>
                  </a:txBody>
                  <a:tcPr anchor="ctr"/>
                </a:tc>
                <a:tc>
                  <a:txBody>
                    <a:bodyPr/>
                    <a:lstStyle/>
                    <a:p>
                      <a:pPr algn="ctr"/>
                      <a:r>
                        <a:rPr lang="en-GB" sz="1600" dirty="0" smtClean="0"/>
                        <a:t>Performance components</a:t>
                      </a:r>
                      <a:endParaRPr lang="en-GB" sz="1600" dirty="0"/>
                    </a:p>
                  </a:txBody>
                  <a:tcPr anchor="ctr"/>
                </a:tc>
                <a:tc>
                  <a:txBody>
                    <a:bodyPr/>
                    <a:lstStyle/>
                    <a:p>
                      <a:pPr algn="ctr"/>
                      <a:r>
                        <a:rPr lang="en-GB" sz="1600" dirty="0" smtClean="0"/>
                        <a:t>Knowledge-acquisition components</a:t>
                      </a:r>
                      <a:endParaRPr lang="en-GB" sz="1600" dirty="0"/>
                    </a:p>
                  </a:txBody>
                  <a:tcPr anchor="ctr"/>
                </a:tc>
              </a:tr>
              <a:tr h="370840">
                <a:tc>
                  <a:txBody>
                    <a:bodyPr/>
                    <a:lstStyle/>
                    <a:p>
                      <a:pPr algn="l"/>
                      <a:r>
                        <a:rPr lang="en-GB" sz="1600" dirty="0" smtClean="0"/>
                        <a:t>The higher-order processes used to plan and regulate task performance</a:t>
                      </a:r>
                      <a:endParaRPr lang="en-GB" sz="1600" dirty="0"/>
                    </a:p>
                  </a:txBody>
                  <a:tcPr anchor="ctr"/>
                </a:tc>
                <a:tc>
                  <a:txBody>
                    <a:bodyPr/>
                    <a:lstStyle/>
                    <a:p>
                      <a:pPr algn="l"/>
                      <a:r>
                        <a:rPr lang="en-GB" sz="1600" dirty="0" smtClean="0"/>
                        <a:t>The actual mental processes used to perform the task</a:t>
                      </a:r>
                      <a:endParaRPr lang="en-GB" sz="1600" dirty="0"/>
                    </a:p>
                  </a:txBody>
                  <a:tcPr anchor="ctr"/>
                </a:tc>
                <a:tc>
                  <a:txBody>
                    <a:bodyPr/>
                    <a:lstStyle/>
                    <a:p>
                      <a:pPr algn="l"/>
                      <a:r>
                        <a:rPr lang="en-GB" sz="1600" dirty="0" smtClean="0"/>
                        <a:t>Allow us to learn from our experiences, store information in memory and combine new insights with previously acquired information</a:t>
                      </a:r>
                      <a:endParaRPr lang="en-GB" sz="1600" dirty="0"/>
                    </a:p>
                  </a:txBody>
                  <a:tcPr anchor="ctr"/>
                </a:tc>
              </a:tr>
            </a:tbl>
          </a:graphicData>
        </a:graphic>
      </p:graphicFrame>
    </p:spTree>
    <p:extLst>
      <p:ext uri="{BB962C8B-B14F-4D97-AF65-F5344CB8AC3E}">
        <p14:creationId xmlns:p14="http://schemas.microsoft.com/office/powerpoint/2010/main" val="173365486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The Cognitive Processes / Information Processing Approach</a:t>
            </a:r>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267744" y="1988840"/>
            <a:ext cx="4499238" cy="3828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172639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807368"/>
          </a:xfrm>
        </p:spPr>
        <p:txBody>
          <a:bodyPr>
            <a:normAutofit/>
          </a:bodyPr>
          <a:lstStyle/>
          <a:p>
            <a:r>
              <a:rPr lang="en-GB" sz="2400" dirty="0"/>
              <a:t>The Cognitive Processes / Information Processing Approach</a:t>
            </a:r>
          </a:p>
        </p:txBody>
      </p:sp>
      <p:sp>
        <p:nvSpPr>
          <p:cNvPr id="3" name="Content Placeholder 2"/>
          <p:cNvSpPr>
            <a:spLocks noGrp="1"/>
          </p:cNvSpPr>
          <p:nvPr>
            <p:ph idx="1"/>
          </p:nvPr>
        </p:nvSpPr>
        <p:spPr>
          <a:xfrm>
            <a:off x="251520" y="1340768"/>
            <a:ext cx="8435280" cy="4536504"/>
          </a:xfrm>
        </p:spPr>
        <p:txBody>
          <a:bodyPr>
            <a:normAutofit/>
          </a:bodyPr>
          <a:lstStyle/>
          <a:p>
            <a:pPr marL="0" indent="0">
              <a:buNone/>
            </a:pPr>
            <a:r>
              <a:rPr lang="en-GB" sz="1900" dirty="0" smtClean="0">
                <a:solidFill>
                  <a:schemeClr val="tx2"/>
                </a:solidFill>
              </a:rPr>
              <a:t>Gardner’s (1983) Theory of Multiple Intelligences</a:t>
            </a:r>
          </a:p>
          <a:p>
            <a:pPr marL="0" indent="0">
              <a:buNone/>
            </a:pPr>
            <a:endParaRPr lang="en-GB" sz="800" b="1" dirty="0" smtClean="0"/>
          </a:p>
          <a:p>
            <a:pPr lvl="1"/>
            <a:r>
              <a:rPr lang="en-GB" sz="1900" dirty="0" smtClean="0"/>
              <a:t>Intelligence is a collection of multiple </a:t>
            </a:r>
            <a:r>
              <a:rPr lang="en-GB" sz="1900" i="1" dirty="0" smtClean="0"/>
              <a:t>intelligences; </a:t>
            </a:r>
            <a:r>
              <a:rPr lang="en-GB" dirty="0" smtClean="0"/>
              <a:t>independent of others, but interacting</a:t>
            </a:r>
          </a:p>
          <a:p>
            <a:pPr marL="0" indent="0">
              <a:buNone/>
            </a:pPr>
            <a:r>
              <a:rPr lang="en-GB" sz="2000" dirty="0" smtClean="0">
                <a:solidFill>
                  <a:srgbClr val="0000FF"/>
                </a:solidFill>
              </a:rPr>
              <a:t>What </a:t>
            </a:r>
            <a:r>
              <a:rPr lang="en-GB" sz="2000" dirty="0">
                <a:solidFill>
                  <a:srgbClr val="0000FF"/>
                </a:solidFill>
              </a:rPr>
              <a:t>are your ‘multiple intelligences’?</a:t>
            </a:r>
          </a:p>
          <a:p>
            <a:pPr lvl="1"/>
            <a:endParaRPr lang="en-GB" dirty="0" smtClean="0"/>
          </a:p>
          <a:p>
            <a:pPr lvl="1"/>
            <a:endParaRPr lang="en-GB" sz="800" dirty="0"/>
          </a:p>
        </p:txBody>
      </p:sp>
      <p:graphicFrame>
        <p:nvGraphicFramePr>
          <p:cNvPr id="4" name="Chart 3"/>
          <p:cNvGraphicFramePr/>
          <p:nvPr>
            <p:extLst>
              <p:ext uri="{D42A27DB-BD31-4B8C-83A1-F6EECF244321}">
                <p14:modId xmlns:p14="http://schemas.microsoft.com/office/powerpoint/2010/main" val="2888867437"/>
              </p:ext>
            </p:extLst>
          </p:nvPr>
        </p:nvGraphicFramePr>
        <p:xfrm>
          <a:off x="323528" y="2996952"/>
          <a:ext cx="7320136" cy="391998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926860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735360"/>
          </a:xfrm>
        </p:spPr>
        <p:txBody>
          <a:bodyPr>
            <a:normAutofit/>
          </a:bodyPr>
          <a:lstStyle/>
          <a:p>
            <a:r>
              <a:rPr lang="en-GB" sz="2400" dirty="0" smtClean="0"/>
              <a:t>Measuring Intelligence</a:t>
            </a:r>
            <a:endParaRPr lang="en-GB" sz="2400" dirty="0"/>
          </a:p>
        </p:txBody>
      </p:sp>
      <p:sp>
        <p:nvSpPr>
          <p:cNvPr id="3" name="Content Placeholder 2"/>
          <p:cNvSpPr>
            <a:spLocks noGrp="1"/>
          </p:cNvSpPr>
          <p:nvPr>
            <p:ph idx="1"/>
          </p:nvPr>
        </p:nvSpPr>
        <p:spPr>
          <a:xfrm>
            <a:off x="467544" y="1196752"/>
            <a:ext cx="8229600" cy="5400600"/>
          </a:xfrm>
        </p:spPr>
        <p:txBody>
          <a:bodyPr>
            <a:noAutofit/>
          </a:bodyPr>
          <a:lstStyle/>
          <a:p>
            <a:pPr marL="0" indent="0">
              <a:buNone/>
            </a:pPr>
            <a:r>
              <a:rPr lang="en-GB" sz="1600" b="1" dirty="0" smtClean="0"/>
              <a:t>Intelligence tests</a:t>
            </a:r>
          </a:p>
          <a:p>
            <a:pPr marL="0" indent="0">
              <a:buNone/>
            </a:pPr>
            <a:endParaRPr lang="en-GB" sz="1600" dirty="0" smtClean="0"/>
          </a:p>
          <a:p>
            <a:pPr lvl="1"/>
            <a:r>
              <a:rPr lang="en-GB" sz="1600" dirty="0" err="1"/>
              <a:t>Binet</a:t>
            </a:r>
            <a:r>
              <a:rPr lang="en-GB" sz="1600" dirty="0"/>
              <a:t> </a:t>
            </a:r>
            <a:r>
              <a:rPr lang="en-GB" sz="1600" dirty="0" smtClean="0"/>
              <a:t>- </a:t>
            </a:r>
            <a:r>
              <a:rPr lang="en-GB" sz="1600" dirty="0"/>
              <a:t>developed intelligence testing – SEN children</a:t>
            </a:r>
          </a:p>
          <a:p>
            <a:pPr lvl="1"/>
            <a:r>
              <a:rPr lang="en-GB" sz="1600" dirty="0" smtClean="0"/>
              <a:t>Assess a person’s mental abilities and compare them with the abilities of other people, by means of numerical scores.</a:t>
            </a:r>
          </a:p>
          <a:p>
            <a:pPr lvl="1"/>
            <a:r>
              <a:rPr lang="en-GB" sz="1600" dirty="0" smtClean="0"/>
              <a:t>Stern </a:t>
            </a:r>
            <a:r>
              <a:rPr lang="en-GB" sz="1600" dirty="0"/>
              <a:t>(1912</a:t>
            </a:r>
            <a:r>
              <a:rPr lang="en-GB" sz="1600" dirty="0" smtClean="0"/>
              <a:t>): formula of Intelligence Quotient (IQ)</a:t>
            </a:r>
          </a:p>
          <a:p>
            <a:pPr lvl="1"/>
            <a:r>
              <a:rPr lang="en-GB" sz="1600" dirty="0" smtClean="0"/>
              <a:t>Based </a:t>
            </a:r>
            <a:r>
              <a:rPr lang="en-GB" sz="1600" dirty="0"/>
              <a:t>on an operational definition of intelligence</a:t>
            </a:r>
            <a:r>
              <a:rPr lang="en-GB" sz="1600" dirty="0" smtClean="0"/>
              <a:t>.</a:t>
            </a:r>
          </a:p>
          <a:p>
            <a:pPr lvl="1"/>
            <a:endParaRPr lang="en-GB" sz="1600" dirty="0"/>
          </a:p>
          <a:p>
            <a:pPr marL="0" indent="0">
              <a:buNone/>
            </a:pPr>
            <a:r>
              <a:rPr lang="en-GB" sz="1600" b="1" dirty="0"/>
              <a:t>Achievement tests: </a:t>
            </a:r>
            <a:r>
              <a:rPr lang="en-GB" sz="1600" dirty="0"/>
              <a:t>How much a person has learned so far</a:t>
            </a:r>
          </a:p>
          <a:p>
            <a:pPr lvl="1"/>
            <a:endParaRPr lang="en-GB" sz="1600" dirty="0"/>
          </a:p>
          <a:p>
            <a:pPr lvl="2"/>
            <a:r>
              <a:rPr lang="en-GB" sz="1600" dirty="0"/>
              <a:t>Can predict future performance in similar situations</a:t>
            </a:r>
          </a:p>
          <a:p>
            <a:pPr lvl="2"/>
            <a:r>
              <a:rPr lang="en-GB" sz="1600" dirty="0" smtClean="0"/>
              <a:t>Assumes </a:t>
            </a:r>
            <a:r>
              <a:rPr lang="en-GB" sz="1600" dirty="0"/>
              <a:t>equal opportunity to learn material being tested</a:t>
            </a:r>
          </a:p>
          <a:p>
            <a:pPr lvl="2"/>
            <a:endParaRPr lang="en-GB" sz="1600" dirty="0"/>
          </a:p>
          <a:p>
            <a:pPr marL="0" indent="0">
              <a:buNone/>
            </a:pPr>
            <a:r>
              <a:rPr lang="en-GB" sz="1600" b="1" dirty="0"/>
              <a:t>Aptitude tests: </a:t>
            </a:r>
            <a:r>
              <a:rPr lang="en-GB" sz="1600" dirty="0"/>
              <a:t>Novel puzzle-like problems - go beyond prior learning</a:t>
            </a:r>
          </a:p>
          <a:p>
            <a:pPr lvl="1"/>
            <a:endParaRPr lang="en-GB" sz="1600" dirty="0"/>
          </a:p>
          <a:p>
            <a:pPr lvl="2"/>
            <a:r>
              <a:rPr lang="en-GB" sz="1600" dirty="0"/>
              <a:t>Measures potential for future learning and performance</a:t>
            </a:r>
          </a:p>
          <a:p>
            <a:pPr lvl="2"/>
            <a:r>
              <a:rPr lang="en-GB" sz="1600" dirty="0" smtClean="0"/>
              <a:t>Supposedly fairer </a:t>
            </a:r>
            <a:r>
              <a:rPr lang="en-GB" sz="1600" dirty="0"/>
              <a:t>(less dependent on prior knowledge) – but tests rarely truly independent of prior learning</a:t>
            </a:r>
          </a:p>
          <a:p>
            <a:pPr lvl="2"/>
            <a:r>
              <a:rPr lang="en-GB" sz="1600" dirty="0" smtClean="0"/>
              <a:t>May </a:t>
            </a:r>
            <a:r>
              <a:rPr lang="en-GB" sz="1600" dirty="0"/>
              <a:t>not be relevant to success in real-world situations</a:t>
            </a:r>
          </a:p>
          <a:p>
            <a:pPr lvl="1"/>
            <a:endParaRPr lang="en-GB" dirty="0"/>
          </a:p>
        </p:txBody>
      </p:sp>
      <p:pic>
        <p:nvPicPr>
          <p:cNvPr id="4" name="Picture 3" descr="IQ Formul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5078" y="2349196"/>
            <a:ext cx="3388922" cy="914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59705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Measuring Intelligence</a:t>
            </a:r>
            <a:endParaRPr lang="en-GB" sz="2400" dirty="0"/>
          </a:p>
        </p:txBody>
      </p:sp>
      <p:sp>
        <p:nvSpPr>
          <p:cNvPr id="3" name="Content Placeholder 2"/>
          <p:cNvSpPr>
            <a:spLocks noGrp="1"/>
          </p:cNvSpPr>
          <p:nvPr>
            <p:ph idx="1"/>
          </p:nvPr>
        </p:nvSpPr>
        <p:spPr>
          <a:xfrm>
            <a:off x="457200" y="1600200"/>
            <a:ext cx="8507288" cy="4876800"/>
          </a:xfrm>
        </p:spPr>
        <p:txBody>
          <a:bodyPr>
            <a:normAutofit/>
          </a:bodyPr>
          <a:lstStyle/>
          <a:p>
            <a:pPr marL="0" indent="0">
              <a:buNone/>
            </a:pPr>
            <a:r>
              <a:rPr lang="en-GB" sz="2000" b="1" dirty="0" err="1"/>
              <a:t>Weschler</a:t>
            </a:r>
            <a:r>
              <a:rPr lang="en-GB" sz="2000" b="1" dirty="0"/>
              <a:t> Adult Intelligence Scale (</a:t>
            </a:r>
            <a:r>
              <a:rPr lang="en-GB" sz="2000" b="1" dirty="0" smtClean="0"/>
              <a:t>WAIS tests):</a:t>
            </a:r>
          </a:p>
          <a:p>
            <a:pPr marL="0" indent="0">
              <a:buNone/>
            </a:pPr>
            <a:endParaRPr lang="en-GB" sz="800" b="1" u="sng" dirty="0"/>
          </a:p>
          <a:p>
            <a:r>
              <a:rPr lang="en-GB" sz="2000" dirty="0" smtClean="0"/>
              <a:t>Series of sub-tests that fall into two classes: verbal and performance</a:t>
            </a:r>
          </a:p>
          <a:p>
            <a:endParaRPr lang="en-GB" sz="800" dirty="0" smtClean="0"/>
          </a:p>
          <a:p>
            <a:pPr lvl="1"/>
            <a:r>
              <a:rPr lang="en-GB" sz="1800" dirty="0" smtClean="0"/>
              <a:t>Three summary scores; </a:t>
            </a:r>
            <a:r>
              <a:rPr lang="en-GB" sz="1800" i="1" dirty="0" smtClean="0"/>
              <a:t>verbal IQ, performance IQ, </a:t>
            </a:r>
            <a:r>
              <a:rPr lang="en-GB" sz="1800" dirty="0" smtClean="0"/>
              <a:t>and </a:t>
            </a:r>
            <a:r>
              <a:rPr lang="en-GB" sz="1800" i="1" dirty="0" smtClean="0"/>
              <a:t>full-scale IQ.</a:t>
            </a:r>
          </a:p>
          <a:p>
            <a:pPr lvl="1"/>
            <a:r>
              <a:rPr lang="en-GB" sz="1800" dirty="0" smtClean="0"/>
              <a:t>Various separate scores for a number of specific skills</a:t>
            </a:r>
          </a:p>
          <a:p>
            <a:pPr marL="274320" lvl="1" indent="0">
              <a:buNone/>
            </a:pPr>
            <a:endParaRPr lang="en-GB" sz="1800" dirty="0" smtClean="0"/>
          </a:p>
          <a:p>
            <a:pPr marL="0" indent="0">
              <a:buNone/>
            </a:pPr>
            <a:endParaRPr lang="en-GB" sz="20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3035" y="3645024"/>
            <a:ext cx="8235950" cy="2899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215167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Importance of IQ scores</a:t>
            </a:r>
            <a:endParaRPr lang="en-GB" sz="2400" dirty="0"/>
          </a:p>
        </p:txBody>
      </p:sp>
      <p:sp>
        <p:nvSpPr>
          <p:cNvPr id="3" name="Content Placeholder 2"/>
          <p:cNvSpPr>
            <a:spLocks noGrp="1"/>
          </p:cNvSpPr>
          <p:nvPr>
            <p:ph idx="1"/>
          </p:nvPr>
        </p:nvSpPr>
        <p:spPr>
          <a:xfrm>
            <a:off x="179512" y="1600200"/>
            <a:ext cx="8964488" cy="4876800"/>
          </a:xfrm>
        </p:spPr>
        <p:txBody>
          <a:bodyPr>
            <a:normAutofit/>
          </a:bodyPr>
          <a:lstStyle/>
          <a:p>
            <a:r>
              <a:rPr lang="en-GB" sz="2000" dirty="0" smtClean="0"/>
              <a:t>Challenged in recent years:</a:t>
            </a:r>
          </a:p>
          <a:p>
            <a:endParaRPr lang="en-GB" sz="2000" dirty="0" smtClean="0"/>
          </a:p>
          <a:p>
            <a:pPr lvl="1"/>
            <a:r>
              <a:rPr lang="en-GB" sz="1800" dirty="0" smtClean="0"/>
              <a:t>Abilities tested by IQ tests bear little relation to real-life success </a:t>
            </a:r>
          </a:p>
          <a:p>
            <a:pPr lvl="1"/>
            <a:endParaRPr lang="en-GB" sz="1800" dirty="0" smtClean="0"/>
          </a:p>
          <a:p>
            <a:pPr lvl="1"/>
            <a:r>
              <a:rPr lang="en-GB" sz="1800" dirty="0" smtClean="0"/>
              <a:t>‘Misses the point’ in conceptualising cognitive abilities</a:t>
            </a:r>
          </a:p>
          <a:p>
            <a:endParaRPr lang="en-GB" sz="2000" dirty="0" smtClean="0"/>
          </a:p>
          <a:p>
            <a:r>
              <a:rPr lang="en-GB" sz="2000" dirty="0" smtClean="0"/>
              <a:t>Alternative/novel abilities considered:</a:t>
            </a:r>
          </a:p>
          <a:p>
            <a:endParaRPr lang="en-GB" sz="2000" dirty="0" smtClean="0"/>
          </a:p>
          <a:p>
            <a:pPr lvl="1"/>
            <a:r>
              <a:rPr lang="en-GB" sz="1800" dirty="0" smtClean="0"/>
              <a:t>e.g. social, practical and emotional intelligence</a:t>
            </a:r>
          </a:p>
          <a:p>
            <a:pPr lvl="1"/>
            <a:endParaRPr lang="en-GB" sz="1800" dirty="0" smtClean="0"/>
          </a:p>
          <a:p>
            <a:pPr lvl="1"/>
            <a:r>
              <a:rPr lang="en-GB" sz="1800" dirty="0" smtClean="0"/>
              <a:t>Encompass non-cognitive traits (affective, interpersonal, dispositional)</a:t>
            </a:r>
          </a:p>
          <a:p>
            <a:pPr lvl="1"/>
            <a:endParaRPr lang="en-GB" sz="1800" dirty="0" smtClean="0"/>
          </a:p>
          <a:p>
            <a:pPr lvl="1"/>
            <a:r>
              <a:rPr lang="en-GB" sz="1800" dirty="0" smtClean="0"/>
              <a:t>Thus often referred to as ‘hot intelligences’ (contrast with logical, analytical, ‘cold’)</a:t>
            </a:r>
          </a:p>
          <a:p>
            <a:endParaRPr lang="en-GB" sz="2000" dirty="0"/>
          </a:p>
          <a:p>
            <a:endParaRPr lang="en-GB" sz="2000" dirty="0"/>
          </a:p>
        </p:txBody>
      </p:sp>
    </p:spTree>
    <p:extLst>
      <p:ext uri="{BB962C8B-B14F-4D97-AF65-F5344CB8AC3E}">
        <p14:creationId xmlns:p14="http://schemas.microsoft.com/office/powerpoint/2010/main" val="57324615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Heredity and the environment</a:t>
            </a:r>
            <a:endParaRPr lang="en-GB" sz="2400" dirty="0"/>
          </a:p>
        </p:txBody>
      </p:sp>
      <p:sp>
        <p:nvSpPr>
          <p:cNvPr id="3" name="Content Placeholder 2"/>
          <p:cNvSpPr>
            <a:spLocks noGrp="1"/>
          </p:cNvSpPr>
          <p:nvPr>
            <p:ph idx="1"/>
          </p:nvPr>
        </p:nvSpPr>
        <p:spPr>
          <a:xfrm>
            <a:off x="457200" y="1844824"/>
            <a:ext cx="8229600" cy="4632176"/>
          </a:xfrm>
        </p:spPr>
        <p:txBody>
          <a:bodyPr>
            <a:normAutofit/>
          </a:bodyPr>
          <a:lstStyle/>
          <a:p>
            <a:r>
              <a:rPr lang="en-GB" sz="2000" dirty="0" smtClean="0"/>
              <a:t>Genetic factors can influence the effects produced by the environment</a:t>
            </a:r>
          </a:p>
          <a:p>
            <a:endParaRPr lang="en-GB" sz="2000" dirty="0" smtClean="0"/>
          </a:p>
          <a:p>
            <a:pPr lvl="1"/>
            <a:r>
              <a:rPr lang="en-GB" sz="1800" dirty="0" smtClean="0"/>
              <a:t>No single ‘intelligence gene’</a:t>
            </a:r>
          </a:p>
          <a:p>
            <a:pPr lvl="1"/>
            <a:endParaRPr lang="en-GB" dirty="0" smtClean="0"/>
          </a:p>
          <a:p>
            <a:pPr lvl="1"/>
            <a:endParaRPr lang="en-GB" dirty="0"/>
          </a:p>
          <a:p>
            <a:r>
              <a:rPr lang="en-GB" sz="2000" dirty="0" smtClean="0"/>
              <a:t>Environment can influence how genes express themselves	</a:t>
            </a:r>
          </a:p>
          <a:p>
            <a:endParaRPr lang="en-GB" sz="2000" dirty="0" smtClean="0"/>
          </a:p>
          <a:p>
            <a:pPr lvl="1"/>
            <a:r>
              <a:rPr lang="en-GB" sz="1800" dirty="0" smtClean="0"/>
              <a:t>Both shared and unshared environmental factors are involved</a:t>
            </a:r>
          </a:p>
          <a:p>
            <a:pPr lvl="1"/>
            <a:endParaRPr lang="en-GB" sz="1800" dirty="0" smtClean="0"/>
          </a:p>
          <a:p>
            <a:pPr lvl="1"/>
            <a:r>
              <a:rPr lang="en-GB" sz="1800" dirty="0" smtClean="0"/>
              <a:t>Educational experiences are important</a:t>
            </a:r>
            <a:endParaRPr lang="en-GB" sz="1800" dirty="0"/>
          </a:p>
        </p:txBody>
      </p:sp>
    </p:spTree>
    <p:extLst>
      <p:ext uri="{BB962C8B-B14F-4D97-AF65-F5344CB8AC3E}">
        <p14:creationId xmlns:p14="http://schemas.microsoft.com/office/powerpoint/2010/main" val="38128330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p:cNvSpPr>
          <p:nvPr>
            <p:ph type="title"/>
          </p:nvPr>
        </p:nvSpPr>
        <p:spPr bwMode="auto">
          <a:noFill/>
        </p:spPr>
        <p:txBody>
          <a:bodyPr wrap="square" lIns="91440" tIns="45720" rIns="91440" bIns="45720" numCol="1" anchorCtr="0" compatLnSpc="1">
            <a:prstTxWarp prst="textNoShape">
              <a:avLst/>
            </a:prstTxWarp>
          </a:bodyPr>
          <a:lstStyle/>
          <a:p>
            <a:r>
              <a:rPr lang="en-GB" sz="2400" dirty="0" smtClean="0">
                <a:ln>
                  <a:noFill/>
                </a:ln>
                <a:effectLst/>
                <a:latin typeface="Arial" charset="0"/>
              </a:rPr>
              <a:t>Environment and Intelligence</a:t>
            </a:r>
          </a:p>
        </p:txBody>
      </p:sp>
      <p:sp>
        <p:nvSpPr>
          <p:cNvPr id="28675" name="Rectangle 3"/>
          <p:cNvSpPr>
            <a:spLocks noGrp="1"/>
          </p:cNvSpPr>
          <p:nvPr>
            <p:ph idx="1"/>
          </p:nvPr>
        </p:nvSpPr>
        <p:spPr>
          <a:xfrm>
            <a:off x="457200" y="1484784"/>
            <a:ext cx="8229600" cy="5373216"/>
          </a:xfrm>
        </p:spPr>
        <p:txBody>
          <a:bodyPr>
            <a:normAutofit/>
          </a:bodyPr>
          <a:lstStyle/>
          <a:p>
            <a:r>
              <a:rPr lang="en-GB" sz="2000" dirty="0" smtClean="0">
                <a:latin typeface="Arial" charset="0"/>
              </a:rPr>
              <a:t>Twin and adoption studies (</a:t>
            </a:r>
            <a:r>
              <a:rPr lang="en-GB" sz="2000" dirty="0" err="1" smtClean="0">
                <a:latin typeface="Arial" charset="0"/>
              </a:rPr>
              <a:t>Plomin</a:t>
            </a:r>
            <a:r>
              <a:rPr lang="en-GB" sz="2000" dirty="0" smtClean="0">
                <a:latin typeface="Arial" charset="0"/>
              </a:rPr>
              <a:t> et al, 2007)</a:t>
            </a:r>
          </a:p>
          <a:p>
            <a:endParaRPr lang="en-GB" sz="2000" dirty="0" smtClean="0">
              <a:latin typeface="Arial" charset="0"/>
            </a:endParaRPr>
          </a:p>
          <a:p>
            <a:r>
              <a:rPr lang="en-GB" sz="2000" dirty="0" smtClean="0">
                <a:latin typeface="Arial" charset="0"/>
              </a:rPr>
              <a:t>The more genetically similar people are, the more similar they tend to be in IQ  (</a:t>
            </a:r>
            <a:r>
              <a:rPr lang="en-GB" sz="2000" i="1" dirty="0" smtClean="0">
                <a:latin typeface="Arial" charset="0"/>
              </a:rPr>
              <a:t>the greater the </a:t>
            </a:r>
            <a:r>
              <a:rPr lang="en-GB" sz="2000" i="1" u="sng" dirty="0" smtClean="0">
                <a:latin typeface="Arial" charset="0"/>
              </a:rPr>
              <a:t>concordance</a:t>
            </a:r>
            <a:r>
              <a:rPr lang="en-GB" sz="2000" u="sng" dirty="0" smtClean="0">
                <a:latin typeface="Arial" charset="0"/>
              </a:rPr>
              <a:t> </a:t>
            </a:r>
            <a:r>
              <a:rPr lang="en-GB" sz="2000" dirty="0" smtClean="0">
                <a:latin typeface="Arial" charset="0"/>
              </a:rPr>
              <a:t>between their IQ scores)</a:t>
            </a:r>
          </a:p>
          <a:p>
            <a:endParaRPr lang="en-GB" sz="2000" dirty="0" smtClean="0">
              <a:latin typeface="Arial" charset="0"/>
            </a:endParaRPr>
          </a:p>
          <a:p>
            <a:r>
              <a:rPr lang="en-GB" sz="2000" dirty="0" smtClean="0">
                <a:latin typeface="Arial" charset="0"/>
              </a:rPr>
              <a:t>Genetic factors more important as people age (</a:t>
            </a:r>
            <a:r>
              <a:rPr lang="en-GB" sz="2000" dirty="0" err="1" smtClean="0">
                <a:latin typeface="Arial" charset="0"/>
              </a:rPr>
              <a:t>Plomin</a:t>
            </a:r>
            <a:r>
              <a:rPr lang="en-GB" sz="2000" dirty="0" smtClean="0">
                <a:latin typeface="Arial" charset="0"/>
              </a:rPr>
              <a:t> and </a:t>
            </a:r>
            <a:r>
              <a:rPr lang="en-GB" sz="2000" dirty="0" err="1" smtClean="0">
                <a:latin typeface="Arial" charset="0"/>
              </a:rPr>
              <a:t>Spinath</a:t>
            </a:r>
            <a:r>
              <a:rPr lang="en-GB" sz="2000" dirty="0" smtClean="0">
                <a:latin typeface="Arial" charset="0"/>
              </a:rPr>
              <a:t>, 2004)</a:t>
            </a:r>
          </a:p>
          <a:p>
            <a:endParaRPr lang="en-GB" sz="2000" dirty="0" smtClean="0">
              <a:latin typeface="Arial" charset="0"/>
            </a:endParaRPr>
          </a:p>
          <a:p>
            <a:pPr lvl="1"/>
            <a:r>
              <a:rPr lang="en-GB" sz="2000" dirty="0" smtClean="0">
                <a:latin typeface="Arial" charset="0"/>
              </a:rPr>
              <a:t>New genes begin working as new cognitive processes emerge?</a:t>
            </a:r>
          </a:p>
          <a:p>
            <a:pPr lvl="1"/>
            <a:endParaRPr lang="en-GB" sz="2000" dirty="0" smtClean="0">
              <a:latin typeface="Arial" charset="0"/>
            </a:endParaRPr>
          </a:p>
          <a:p>
            <a:pPr lvl="1"/>
            <a:r>
              <a:rPr lang="en-GB" sz="2000" dirty="0" smtClean="0">
                <a:latin typeface="Arial" charset="0"/>
              </a:rPr>
              <a:t>Genetic factors increase as people select/create environments compatible with genetic characteristics?</a:t>
            </a:r>
          </a:p>
        </p:txBody>
      </p:sp>
    </p:spTree>
    <p:extLst>
      <p:ext uri="{BB962C8B-B14F-4D97-AF65-F5344CB8AC3E}">
        <p14:creationId xmlns:p14="http://schemas.microsoft.com/office/powerpoint/2010/main" val="423432863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Genetic Influences</a:t>
            </a:r>
            <a:endParaRPr lang="en-GB" sz="2400" dirty="0"/>
          </a:p>
        </p:txBody>
      </p:sp>
      <p:sp>
        <p:nvSpPr>
          <p:cNvPr id="3" name="Content Placeholder 2"/>
          <p:cNvSpPr>
            <a:spLocks noGrp="1"/>
          </p:cNvSpPr>
          <p:nvPr>
            <p:ph idx="1"/>
          </p:nvPr>
        </p:nvSpPr>
        <p:spPr/>
        <p:txBody>
          <a:bodyPr>
            <a:normAutofit/>
          </a:bodyPr>
          <a:lstStyle/>
          <a:p>
            <a:r>
              <a:rPr lang="en-GB" sz="2000" dirty="0" smtClean="0"/>
              <a:t>Studies of twins, family members, and adopted children suggest a significant genetic contribution to intelligence</a:t>
            </a:r>
          </a:p>
          <a:p>
            <a:endParaRPr lang="en-GB" sz="800" dirty="0" smtClean="0"/>
          </a:p>
          <a:p>
            <a:pPr lvl="1"/>
            <a:r>
              <a:rPr lang="en-GB" sz="1800" dirty="0"/>
              <a:t>e</a:t>
            </a:r>
            <a:r>
              <a:rPr lang="en-GB" sz="1800" dirty="0" smtClean="0"/>
              <a:t>.g., Bouchard’s Minnesota study of Twins Reared Apart</a:t>
            </a:r>
          </a:p>
          <a:p>
            <a:endParaRPr lang="en-GB" sz="2000" dirty="0"/>
          </a:p>
          <a:p>
            <a:pPr marL="0" indent="0">
              <a:buNone/>
            </a:pPr>
            <a:endParaRPr lang="en-GB" sz="2000" dirty="0"/>
          </a:p>
        </p:txBody>
      </p:sp>
      <p:pic>
        <p:nvPicPr>
          <p:cNvPr id="4" name="Content Placeholder 3" descr="MyersPsy8e_fi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3135587"/>
            <a:ext cx="5580446" cy="3329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6372200" y="6296251"/>
            <a:ext cx="2679017" cy="338554"/>
          </a:xfrm>
          <a:prstGeom prst="rect">
            <a:avLst/>
          </a:prstGeom>
          <a:noFill/>
        </p:spPr>
        <p:txBody>
          <a:bodyPr wrap="square" rtlCol="0">
            <a:spAutoFit/>
          </a:bodyPr>
          <a:lstStyle/>
          <a:p>
            <a:r>
              <a:rPr lang="en-GB" sz="1600" dirty="0" smtClean="0"/>
              <a:t>(Bouchard &amp; </a:t>
            </a:r>
            <a:r>
              <a:rPr lang="en-GB" sz="1600" dirty="0" err="1" smtClean="0"/>
              <a:t>McGue</a:t>
            </a:r>
            <a:r>
              <a:rPr lang="en-GB" sz="1600" dirty="0" smtClean="0"/>
              <a:t>, 1981)</a:t>
            </a:r>
            <a:endParaRPr lang="en-GB" sz="1600" dirty="0"/>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040" y="764704"/>
            <a:ext cx="3090863" cy="858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319110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Genetic Influences</a:t>
            </a:r>
          </a:p>
        </p:txBody>
      </p:sp>
      <p:sp>
        <p:nvSpPr>
          <p:cNvPr id="39939" name="Rectangle 3"/>
          <p:cNvSpPr>
            <a:spLocks noGrp="1"/>
          </p:cNvSpPr>
          <p:nvPr>
            <p:ph idx="1"/>
          </p:nvPr>
        </p:nvSpPr>
        <p:spPr/>
        <p:txBody>
          <a:bodyPr>
            <a:normAutofit lnSpcReduction="10000"/>
          </a:bodyPr>
          <a:lstStyle/>
          <a:p>
            <a:pPr>
              <a:lnSpc>
                <a:spcPct val="90000"/>
              </a:lnSpc>
            </a:pPr>
            <a:r>
              <a:rPr lang="en-GB" sz="1800" dirty="0" smtClean="0">
                <a:latin typeface="Arial" charset="0"/>
              </a:rPr>
              <a:t>Genes important foundations of g factor (</a:t>
            </a:r>
            <a:r>
              <a:rPr lang="en-GB" sz="1800" dirty="0" err="1" smtClean="0">
                <a:latin typeface="Arial" charset="0"/>
              </a:rPr>
              <a:t>Plomin</a:t>
            </a:r>
            <a:r>
              <a:rPr lang="en-GB" sz="1800" dirty="0" smtClean="0">
                <a:latin typeface="Arial" charset="0"/>
              </a:rPr>
              <a:t> et al, 2007)</a:t>
            </a:r>
          </a:p>
          <a:p>
            <a:pPr>
              <a:lnSpc>
                <a:spcPct val="90000"/>
              </a:lnSpc>
            </a:pPr>
            <a:endParaRPr lang="en-GB" sz="1800" dirty="0" smtClean="0">
              <a:latin typeface="Arial" charset="0"/>
            </a:endParaRPr>
          </a:p>
          <a:p>
            <a:pPr>
              <a:lnSpc>
                <a:spcPct val="90000"/>
              </a:lnSpc>
            </a:pPr>
            <a:r>
              <a:rPr lang="en-GB" sz="1800" dirty="0" smtClean="0">
                <a:latin typeface="Arial" charset="0"/>
              </a:rPr>
              <a:t>But - no single ‘intelligence gene’</a:t>
            </a:r>
          </a:p>
          <a:p>
            <a:pPr>
              <a:lnSpc>
                <a:spcPct val="90000"/>
              </a:lnSpc>
            </a:pPr>
            <a:endParaRPr lang="en-GB" sz="1800" dirty="0" smtClean="0">
              <a:latin typeface="Arial" charset="0"/>
            </a:endParaRPr>
          </a:p>
          <a:p>
            <a:pPr lvl="1">
              <a:lnSpc>
                <a:spcPct val="90000"/>
              </a:lnSpc>
            </a:pPr>
            <a:r>
              <a:rPr lang="en-GB" sz="1800" dirty="0" smtClean="0">
                <a:latin typeface="Arial" charset="0"/>
              </a:rPr>
              <a:t>Large numbers of interacting genes </a:t>
            </a:r>
          </a:p>
          <a:p>
            <a:pPr lvl="1">
              <a:lnSpc>
                <a:spcPct val="90000"/>
              </a:lnSpc>
            </a:pPr>
            <a:r>
              <a:rPr lang="en-GB" sz="1800" dirty="0" smtClean="0">
                <a:latin typeface="Arial" charset="0"/>
              </a:rPr>
              <a:t>Different combinations underlie different abilities </a:t>
            </a:r>
          </a:p>
          <a:p>
            <a:pPr algn="r">
              <a:lnSpc>
                <a:spcPct val="90000"/>
              </a:lnSpc>
              <a:buFont typeface="Wingdings 2" pitchFamily="18" charset="2"/>
              <a:buNone/>
            </a:pPr>
            <a:r>
              <a:rPr lang="en-GB" sz="1800" dirty="0" smtClean="0">
                <a:latin typeface="Arial" charset="0"/>
              </a:rPr>
              <a:t>	(</a:t>
            </a:r>
            <a:r>
              <a:rPr lang="en-GB" sz="1800" dirty="0" err="1" smtClean="0">
                <a:latin typeface="Arial" charset="0"/>
              </a:rPr>
              <a:t>Lykken</a:t>
            </a:r>
            <a:r>
              <a:rPr lang="en-GB" sz="1800" dirty="0" smtClean="0">
                <a:latin typeface="Arial" charset="0"/>
              </a:rPr>
              <a:t>, 2006)</a:t>
            </a:r>
          </a:p>
          <a:p>
            <a:pPr>
              <a:lnSpc>
                <a:spcPct val="90000"/>
              </a:lnSpc>
              <a:buFont typeface="Wingdings 2" pitchFamily="18" charset="2"/>
              <a:buNone/>
            </a:pPr>
            <a:endParaRPr lang="en-GB" sz="1800" dirty="0" smtClean="0">
              <a:latin typeface="Arial" charset="0"/>
            </a:endParaRPr>
          </a:p>
          <a:p>
            <a:pPr>
              <a:lnSpc>
                <a:spcPct val="90000"/>
              </a:lnSpc>
            </a:pPr>
            <a:r>
              <a:rPr lang="en-GB" sz="1800" dirty="0" smtClean="0">
                <a:latin typeface="Arial" charset="0"/>
              </a:rPr>
              <a:t>Some genes linked to intelligence identified (</a:t>
            </a:r>
            <a:r>
              <a:rPr lang="en-GB" sz="1800" dirty="0" err="1" smtClean="0">
                <a:latin typeface="Arial" charset="0"/>
              </a:rPr>
              <a:t>Posthuma</a:t>
            </a:r>
            <a:r>
              <a:rPr lang="en-GB" sz="1800" dirty="0" smtClean="0">
                <a:latin typeface="Arial" charset="0"/>
              </a:rPr>
              <a:t> and de </a:t>
            </a:r>
            <a:r>
              <a:rPr lang="en-GB" sz="1800" dirty="0" err="1" smtClean="0">
                <a:latin typeface="Arial" charset="0"/>
              </a:rPr>
              <a:t>Geus</a:t>
            </a:r>
            <a:r>
              <a:rPr lang="en-GB" sz="1800" dirty="0" smtClean="0">
                <a:latin typeface="Arial" charset="0"/>
              </a:rPr>
              <a:t>, 2006)</a:t>
            </a:r>
          </a:p>
          <a:p>
            <a:pPr>
              <a:lnSpc>
                <a:spcPct val="90000"/>
              </a:lnSpc>
            </a:pPr>
            <a:endParaRPr lang="en-GB" sz="1800" dirty="0" smtClean="0">
              <a:latin typeface="Arial" charset="0"/>
            </a:endParaRPr>
          </a:p>
          <a:p>
            <a:pPr>
              <a:lnSpc>
                <a:spcPct val="90000"/>
              </a:lnSpc>
            </a:pPr>
            <a:r>
              <a:rPr lang="en-GB" sz="1800" dirty="0" smtClean="0">
                <a:latin typeface="Arial" charset="0"/>
              </a:rPr>
              <a:t>But – environment important</a:t>
            </a:r>
          </a:p>
          <a:p>
            <a:pPr>
              <a:lnSpc>
                <a:spcPct val="90000"/>
              </a:lnSpc>
            </a:pPr>
            <a:endParaRPr lang="en-GB" sz="1800" dirty="0" smtClean="0">
              <a:latin typeface="Arial" charset="0"/>
            </a:endParaRPr>
          </a:p>
          <a:p>
            <a:pPr>
              <a:lnSpc>
                <a:spcPct val="90000"/>
              </a:lnSpc>
              <a:buFont typeface="Wingdings 2" pitchFamily="18" charset="2"/>
              <a:buNone/>
            </a:pPr>
            <a:r>
              <a:rPr lang="en-GB" sz="1800" dirty="0" smtClean="0">
                <a:latin typeface="Arial" charset="0"/>
              </a:rPr>
              <a:t>	Flynn Effect (Flynn, 1987, 1998) – people in western world achieving higher IQ scores</a:t>
            </a:r>
          </a:p>
          <a:p>
            <a:pPr>
              <a:lnSpc>
                <a:spcPct val="90000"/>
              </a:lnSpc>
              <a:buFont typeface="Wingdings 2" pitchFamily="18" charset="2"/>
              <a:buNone/>
            </a:pPr>
            <a:endParaRPr lang="en-GB" sz="1800" dirty="0" smtClean="0">
              <a:latin typeface="Arial" charset="0"/>
            </a:endParaRPr>
          </a:p>
          <a:p>
            <a:pPr>
              <a:lnSpc>
                <a:spcPct val="90000"/>
              </a:lnSpc>
              <a:buFont typeface="Wingdings 2" pitchFamily="18" charset="2"/>
              <a:buNone/>
            </a:pPr>
            <a:r>
              <a:rPr lang="en-GB" sz="1800" dirty="0" smtClean="0">
                <a:latin typeface="Arial" charset="0"/>
              </a:rPr>
              <a:t>	unlikely that genes underlying increase</a:t>
            </a:r>
          </a:p>
          <a:p>
            <a:pPr>
              <a:lnSpc>
                <a:spcPct val="90000"/>
              </a:lnSpc>
              <a:buFont typeface="Wingdings 2" pitchFamily="18" charset="2"/>
              <a:buNone/>
            </a:pPr>
            <a:r>
              <a:rPr lang="en-GB" sz="1800" dirty="0" smtClean="0">
                <a:latin typeface="Arial" charset="0"/>
              </a:rPr>
              <a:t>	most likely – schooling, more stimulating environments, technology (and possibly nutrition)</a:t>
            </a:r>
          </a:p>
          <a:p>
            <a:pPr>
              <a:lnSpc>
                <a:spcPct val="90000"/>
              </a:lnSpc>
              <a:buFont typeface="Wingdings 2" pitchFamily="18" charset="2"/>
              <a:buNone/>
            </a:pPr>
            <a:endParaRPr lang="en-GB" sz="1800" dirty="0" smtClean="0">
              <a:latin typeface="Arial" charset="0"/>
            </a:endParaRPr>
          </a:p>
        </p:txBody>
      </p:sp>
    </p:spTree>
    <p:extLst>
      <p:ext uri="{BB962C8B-B14F-4D97-AF65-F5344CB8AC3E}">
        <p14:creationId xmlns:p14="http://schemas.microsoft.com/office/powerpoint/2010/main" val="253668242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Environmental influences</a:t>
            </a:r>
            <a:endParaRPr lang="en-GB" sz="2400" dirty="0"/>
          </a:p>
        </p:txBody>
      </p:sp>
      <p:sp>
        <p:nvSpPr>
          <p:cNvPr id="3" name="Content Placeholder 2"/>
          <p:cNvSpPr>
            <a:spLocks noGrp="1"/>
          </p:cNvSpPr>
          <p:nvPr>
            <p:ph idx="1"/>
          </p:nvPr>
        </p:nvSpPr>
        <p:spPr>
          <a:xfrm>
            <a:off x="457200" y="1500808"/>
            <a:ext cx="8686800" cy="5357192"/>
          </a:xfrm>
        </p:spPr>
        <p:txBody>
          <a:bodyPr>
            <a:normAutofit fontScale="92500"/>
          </a:bodyPr>
          <a:lstStyle/>
          <a:p>
            <a:r>
              <a:rPr lang="en-GB" sz="1900" dirty="0" err="1" smtClean="0"/>
              <a:t>Neisser</a:t>
            </a:r>
            <a:r>
              <a:rPr lang="en-GB" sz="1900" dirty="0" smtClean="0"/>
              <a:t> </a:t>
            </a:r>
            <a:r>
              <a:rPr lang="en-GB" sz="1900" dirty="0"/>
              <a:t>et al. (1996</a:t>
            </a:r>
            <a:r>
              <a:rPr lang="en-GB" sz="1900" dirty="0" smtClean="0"/>
              <a:t>) - four </a:t>
            </a:r>
            <a:r>
              <a:rPr lang="en-GB" sz="1900" dirty="0"/>
              <a:t>main areas of environmental effects on intelligence</a:t>
            </a:r>
            <a:br>
              <a:rPr lang="en-GB" sz="1900" dirty="0"/>
            </a:br>
            <a:endParaRPr lang="en-GB" sz="1900" dirty="0"/>
          </a:p>
          <a:p>
            <a:pPr marL="0" indent="0">
              <a:buNone/>
            </a:pPr>
            <a:r>
              <a:rPr lang="en-GB" sz="1900" dirty="0" smtClean="0"/>
              <a:t>1</a:t>
            </a:r>
            <a:r>
              <a:rPr lang="en-GB" sz="1900" dirty="0"/>
              <a:t>) </a:t>
            </a:r>
            <a:r>
              <a:rPr lang="en-GB" sz="1900" b="1" dirty="0"/>
              <a:t>Education and school</a:t>
            </a:r>
          </a:p>
          <a:p>
            <a:pPr marL="274320" lvl="1" indent="0">
              <a:buNone/>
            </a:pPr>
            <a:r>
              <a:rPr lang="en-GB" sz="1700" dirty="0" smtClean="0"/>
              <a:t> </a:t>
            </a:r>
            <a:r>
              <a:rPr lang="en-GB" sz="1600" dirty="0" smtClean="0"/>
              <a:t>Going </a:t>
            </a:r>
            <a:r>
              <a:rPr lang="en-GB" sz="1600" dirty="0"/>
              <a:t>to school is likely to increase your abilities and increase your </a:t>
            </a:r>
            <a:r>
              <a:rPr lang="en-GB" sz="1600" dirty="0" smtClean="0"/>
              <a:t>intelligence</a:t>
            </a:r>
          </a:p>
          <a:p>
            <a:pPr marL="274320" lvl="1" indent="0">
              <a:buNone/>
            </a:pPr>
            <a:r>
              <a:rPr lang="en-GB" sz="1600" dirty="0" smtClean="0"/>
              <a:t> Intelligence </a:t>
            </a:r>
            <a:r>
              <a:rPr lang="en-GB" sz="1600" dirty="0"/>
              <a:t>is likely to influence your attendance at school and length of schooling </a:t>
            </a:r>
            <a:endParaRPr lang="en-GB" sz="1600" dirty="0" smtClean="0"/>
          </a:p>
          <a:p>
            <a:pPr marL="274320" lvl="1" indent="0">
              <a:buNone/>
            </a:pPr>
            <a:endParaRPr lang="en-GB" sz="1900" dirty="0"/>
          </a:p>
          <a:p>
            <a:pPr marL="0" indent="0">
              <a:buNone/>
            </a:pPr>
            <a:r>
              <a:rPr lang="en-GB" sz="1900" dirty="0"/>
              <a:t>2) </a:t>
            </a:r>
            <a:r>
              <a:rPr lang="en-GB" sz="1900" b="1" dirty="0"/>
              <a:t>Biological variables </a:t>
            </a:r>
            <a:r>
              <a:rPr lang="en-GB" sz="1900" dirty="0" smtClean="0"/>
              <a:t>and </a:t>
            </a:r>
            <a:r>
              <a:rPr lang="en-GB" sz="1900" b="1" dirty="0" smtClean="0"/>
              <a:t>Maternal </a:t>
            </a:r>
            <a:r>
              <a:rPr lang="en-GB" sz="1900" b="1" dirty="0"/>
              <a:t>effects </a:t>
            </a:r>
            <a:endParaRPr lang="en-GB" sz="1900" b="1" dirty="0" smtClean="0"/>
          </a:p>
          <a:p>
            <a:pPr marL="274320" lvl="1" indent="0">
              <a:buNone/>
            </a:pPr>
            <a:r>
              <a:rPr lang="en-GB" sz="1600" dirty="0" smtClean="0"/>
              <a:t>e.g</a:t>
            </a:r>
            <a:r>
              <a:rPr lang="en-GB" sz="1600" dirty="0"/>
              <a:t>. </a:t>
            </a:r>
            <a:r>
              <a:rPr lang="en-GB" sz="1600" dirty="0" smtClean="0"/>
              <a:t>Nutrition, Lead, Prenatal </a:t>
            </a:r>
            <a:r>
              <a:rPr lang="en-GB" sz="1600" dirty="0"/>
              <a:t>factors</a:t>
            </a:r>
          </a:p>
          <a:p>
            <a:pPr marL="274320" lvl="1" indent="0">
              <a:buNone/>
            </a:pPr>
            <a:r>
              <a:rPr lang="en-GB" sz="1600" dirty="0" smtClean="0"/>
              <a:t>e.g. Prenatal </a:t>
            </a:r>
            <a:r>
              <a:rPr lang="en-GB" sz="1600" dirty="0"/>
              <a:t>nutrition and alcohol consumption</a:t>
            </a:r>
          </a:p>
          <a:p>
            <a:pPr marL="0" indent="0">
              <a:buNone/>
            </a:pPr>
            <a:endParaRPr lang="en-GB" sz="1900" dirty="0"/>
          </a:p>
          <a:p>
            <a:pPr marL="0" indent="0">
              <a:buNone/>
            </a:pPr>
            <a:r>
              <a:rPr lang="en-GB" sz="1900" dirty="0" smtClean="0"/>
              <a:t>3) </a:t>
            </a:r>
            <a:r>
              <a:rPr lang="en-GB" sz="1900" b="1" dirty="0"/>
              <a:t>Family </a:t>
            </a:r>
            <a:r>
              <a:rPr lang="en-GB" sz="1900" b="1" dirty="0" smtClean="0"/>
              <a:t>environment </a:t>
            </a:r>
          </a:p>
          <a:p>
            <a:pPr marL="0" indent="0">
              <a:buNone/>
            </a:pPr>
            <a:r>
              <a:rPr lang="en-GB" sz="1900" b="1" dirty="0"/>
              <a:t> </a:t>
            </a:r>
            <a:r>
              <a:rPr lang="en-GB" sz="1900" b="1" dirty="0" smtClean="0"/>
              <a:t>   </a:t>
            </a:r>
            <a:r>
              <a:rPr lang="en-GB" sz="1700" dirty="0" smtClean="0"/>
              <a:t>Shared </a:t>
            </a:r>
            <a:r>
              <a:rPr lang="en-GB" sz="1700" dirty="0"/>
              <a:t>and non-shared environments can influence intelligence (</a:t>
            </a:r>
            <a:r>
              <a:rPr lang="en-GB" sz="1700" dirty="0" err="1"/>
              <a:t>Neisser</a:t>
            </a:r>
            <a:r>
              <a:rPr lang="en-GB" sz="1700" dirty="0"/>
              <a:t> et al.,1996) </a:t>
            </a:r>
          </a:p>
          <a:p>
            <a:pPr marL="0" indent="0">
              <a:buNone/>
            </a:pPr>
            <a:r>
              <a:rPr lang="en-GB" sz="1700" dirty="0" smtClean="0"/>
              <a:t>                                                                     </a:t>
            </a:r>
            <a:endParaRPr lang="en-GB" sz="1900" dirty="0" smtClean="0"/>
          </a:p>
          <a:p>
            <a:pPr marL="0" indent="0">
              <a:buNone/>
            </a:pPr>
            <a:r>
              <a:rPr lang="en-GB" sz="1900" dirty="0" smtClean="0"/>
              <a:t>4) </a:t>
            </a:r>
            <a:r>
              <a:rPr lang="en-GB" sz="1900" b="1" dirty="0" smtClean="0"/>
              <a:t>Culture </a:t>
            </a:r>
          </a:p>
          <a:p>
            <a:pPr marL="0" indent="0">
              <a:buNone/>
            </a:pPr>
            <a:r>
              <a:rPr lang="en-GB" sz="1900" b="1" dirty="0" smtClean="0"/>
              <a:t>    </a:t>
            </a:r>
            <a:r>
              <a:rPr lang="en-GB" sz="1700" dirty="0" smtClean="0"/>
              <a:t>Can affect not only intelligence, but also the type of intelligence that might develop </a:t>
            </a:r>
          </a:p>
          <a:p>
            <a:pPr marL="0" indent="0">
              <a:buNone/>
            </a:pPr>
            <a:r>
              <a:rPr lang="en-GB" sz="1700" dirty="0"/>
              <a:t> </a:t>
            </a:r>
            <a:r>
              <a:rPr lang="en-GB" sz="1700" dirty="0" smtClean="0"/>
              <a:t>                                                                                                      (</a:t>
            </a:r>
            <a:r>
              <a:rPr lang="en-GB" sz="1700" dirty="0" err="1" smtClean="0"/>
              <a:t>Neisser</a:t>
            </a:r>
            <a:r>
              <a:rPr lang="en-GB" sz="1700" dirty="0" smtClean="0"/>
              <a:t> et al., 1996)</a:t>
            </a:r>
          </a:p>
          <a:p>
            <a:pPr marL="0" indent="0">
              <a:buNone/>
            </a:pPr>
            <a:r>
              <a:rPr lang="en-GB" sz="1700" dirty="0" smtClean="0"/>
              <a:t>     IQ </a:t>
            </a:r>
            <a:r>
              <a:rPr lang="en-GB" sz="1700" dirty="0"/>
              <a:t>tests (e.g. WAIS) – culture-specific</a:t>
            </a:r>
          </a:p>
          <a:p>
            <a:pPr marL="274320" lvl="1" indent="0">
              <a:buNone/>
            </a:pPr>
            <a:endParaRPr lang="en-GB" dirty="0"/>
          </a:p>
        </p:txBody>
      </p:sp>
    </p:spTree>
    <p:extLst>
      <p:ext uri="{BB962C8B-B14F-4D97-AF65-F5344CB8AC3E}">
        <p14:creationId xmlns:p14="http://schemas.microsoft.com/office/powerpoint/2010/main" val="38491510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444164" y="1075383"/>
            <a:ext cx="2190023" cy="769441"/>
          </a:xfrm>
          <a:prstGeom prst="rect">
            <a:avLst/>
          </a:prstGeom>
          <a:noFill/>
        </p:spPr>
        <p:txBody>
          <a:bodyPr wrap="none" rtlCol="0">
            <a:spAutoFit/>
          </a:bodyPr>
          <a:lstStyle/>
          <a:p>
            <a:pPr fontAlgn="base">
              <a:spcBef>
                <a:spcPct val="0"/>
              </a:spcBef>
              <a:spcAft>
                <a:spcPct val="0"/>
              </a:spcAft>
            </a:pPr>
            <a:r>
              <a:rPr lang="en-GB" sz="4400" b="1" dirty="0" smtClean="0">
                <a:solidFill>
                  <a:srgbClr val="292934"/>
                </a:solidFill>
                <a:cs typeface="Arial" charset="0"/>
              </a:rPr>
              <a:t>BREAK</a:t>
            </a:r>
            <a:endParaRPr lang="en-GB" sz="4400" b="1" dirty="0">
              <a:solidFill>
                <a:srgbClr val="292934"/>
              </a:solidFill>
              <a:cs typeface="Arial" charset="0"/>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99703" y="2204864"/>
            <a:ext cx="2878943" cy="24803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819793" y="5174213"/>
            <a:ext cx="3347391" cy="707886"/>
          </a:xfrm>
          <a:prstGeom prst="rect">
            <a:avLst/>
          </a:prstGeom>
          <a:noFill/>
        </p:spPr>
        <p:txBody>
          <a:bodyPr wrap="none" rtlCol="0">
            <a:spAutoFit/>
          </a:bodyPr>
          <a:lstStyle/>
          <a:p>
            <a:pPr fontAlgn="base">
              <a:spcBef>
                <a:spcPct val="0"/>
              </a:spcBef>
              <a:spcAft>
                <a:spcPct val="0"/>
              </a:spcAft>
            </a:pPr>
            <a:r>
              <a:rPr lang="en-GB" sz="4000" b="1" dirty="0" smtClean="0">
                <a:solidFill>
                  <a:srgbClr val="292934"/>
                </a:solidFill>
                <a:cs typeface="Arial" charset="0"/>
              </a:rPr>
              <a:t>10 MINUTES!</a:t>
            </a:r>
            <a:endParaRPr lang="en-GB" sz="4000" b="1" dirty="0">
              <a:solidFill>
                <a:srgbClr val="292934"/>
              </a:solidFill>
              <a:cs typeface="Arial" charset="0"/>
            </a:endParaRPr>
          </a:p>
        </p:txBody>
      </p:sp>
    </p:spTree>
    <p:extLst>
      <p:ext uri="{BB962C8B-B14F-4D97-AF65-F5344CB8AC3E}">
        <p14:creationId xmlns:p14="http://schemas.microsoft.com/office/powerpoint/2010/main" val="7408507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What is personality?</a:t>
            </a:r>
            <a:endParaRPr lang="en-GB" sz="2400" dirty="0"/>
          </a:p>
        </p:txBody>
      </p:sp>
      <p:sp>
        <p:nvSpPr>
          <p:cNvPr id="3" name="Content Placeholder 2"/>
          <p:cNvSpPr>
            <a:spLocks noGrp="1"/>
          </p:cNvSpPr>
          <p:nvPr>
            <p:ph idx="1"/>
          </p:nvPr>
        </p:nvSpPr>
        <p:spPr/>
        <p:txBody>
          <a:bodyPr>
            <a:normAutofit/>
          </a:bodyPr>
          <a:lstStyle/>
          <a:p>
            <a:r>
              <a:rPr lang="en-GB" sz="2000" dirty="0" smtClean="0"/>
              <a:t>In certain respects, each of us is:</a:t>
            </a:r>
          </a:p>
          <a:p>
            <a:pPr lvl="1"/>
            <a:r>
              <a:rPr lang="en-GB" sz="1800" dirty="0" smtClean="0"/>
              <a:t>Like </a:t>
            </a:r>
            <a:r>
              <a:rPr lang="en-GB" sz="1800" i="1" dirty="0" smtClean="0"/>
              <a:t>all other</a:t>
            </a:r>
            <a:r>
              <a:rPr lang="en-GB" sz="1800" dirty="0" smtClean="0"/>
              <a:t> people</a:t>
            </a:r>
          </a:p>
          <a:p>
            <a:pPr lvl="1"/>
            <a:r>
              <a:rPr lang="en-GB" sz="1800" dirty="0" smtClean="0"/>
              <a:t>Like </a:t>
            </a:r>
            <a:r>
              <a:rPr lang="en-GB" sz="1800" i="1" dirty="0" smtClean="0"/>
              <a:t>some other </a:t>
            </a:r>
            <a:r>
              <a:rPr lang="en-GB" sz="1800" dirty="0" smtClean="0"/>
              <a:t>people</a:t>
            </a:r>
          </a:p>
          <a:p>
            <a:pPr lvl="1"/>
            <a:r>
              <a:rPr lang="en-GB" sz="1800" dirty="0" smtClean="0"/>
              <a:t>Like </a:t>
            </a:r>
            <a:r>
              <a:rPr lang="en-GB" sz="1800" i="1" dirty="0" smtClean="0"/>
              <a:t>no other </a:t>
            </a:r>
            <a:r>
              <a:rPr lang="en-GB" sz="1800" dirty="0" smtClean="0"/>
              <a:t>people</a:t>
            </a:r>
          </a:p>
          <a:p>
            <a:pPr lvl="1"/>
            <a:endParaRPr lang="en-GB" dirty="0"/>
          </a:p>
          <a:p>
            <a:r>
              <a:rPr lang="en-GB" sz="2000" u="sng" dirty="0" smtClean="0"/>
              <a:t>Personality: </a:t>
            </a:r>
            <a:r>
              <a:rPr lang="en-GB" sz="2000" dirty="0" smtClean="0"/>
              <a:t> the distinctive and relatively enduring ways of thinking, feeling and acting that characterise a person’s responses to life situations</a:t>
            </a:r>
          </a:p>
          <a:p>
            <a:endParaRPr lang="en-GB" sz="2000" u="sng" dirty="0"/>
          </a:p>
          <a:p>
            <a:r>
              <a:rPr lang="en-GB" sz="2000" dirty="0" smtClean="0"/>
              <a:t>Three important aspects:</a:t>
            </a:r>
          </a:p>
          <a:p>
            <a:pPr lvl="1"/>
            <a:r>
              <a:rPr lang="en-GB" sz="1800" dirty="0" smtClean="0"/>
              <a:t>Personality is unique</a:t>
            </a:r>
          </a:p>
          <a:p>
            <a:pPr lvl="1"/>
            <a:r>
              <a:rPr lang="en-GB" sz="1800" dirty="0" smtClean="0"/>
              <a:t>Personality is consistent</a:t>
            </a:r>
          </a:p>
          <a:p>
            <a:pPr lvl="1"/>
            <a:r>
              <a:rPr lang="en-GB" sz="1800" dirty="0" smtClean="0"/>
              <a:t>Personality is stable</a:t>
            </a:r>
            <a:endParaRPr lang="en-GB" sz="1800" dirty="0"/>
          </a:p>
        </p:txBody>
      </p:sp>
    </p:spTree>
    <p:extLst>
      <p:ext uri="{BB962C8B-B14F-4D97-AF65-F5344CB8AC3E}">
        <p14:creationId xmlns:p14="http://schemas.microsoft.com/office/powerpoint/2010/main" val="350729447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Trait Perspective</a:t>
            </a:r>
            <a:endParaRPr lang="en-GB" sz="2400" dirty="0"/>
          </a:p>
        </p:txBody>
      </p:sp>
      <p:sp>
        <p:nvSpPr>
          <p:cNvPr id="3" name="Content Placeholder 2"/>
          <p:cNvSpPr>
            <a:spLocks noGrp="1"/>
          </p:cNvSpPr>
          <p:nvPr>
            <p:ph idx="1"/>
          </p:nvPr>
        </p:nvSpPr>
        <p:spPr/>
        <p:txBody>
          <a:bodyPr>
            <a:normAutofit/>
          </a:bodyPr>
          <a:lstStyle/>
          <a:p>
            <a:pPr marL="0" indent="0">
              <a:buNone/>
            </a:pPr>
            <a:r>
              <a:rPr lang="en-GB" sz="2000" b="1" dirty="0" smtClean="0"/>
              <a:t>Goals of trait theories:</a:t>
            </a:r>
          </a:p>
          <a:p>
            <a:endParaRPr lang="en-GB" sz="2000" dirty="0" smtClean="0"/>
          </a:p>
          <a:p>
            <a:pPr lvl="1"/>
            <a:r>
              <a:rPr lang="en-GB" sz="1800" dirty="0" smtClean="0"/>
              <a:t>Describe the basic classes of behaviour that define personality</a:t>
            </a:r>
          </a:p>
          <a:p>
            <a:pPr lvl="1"/>
            <a:r>
              <a:rPr lang="en-GB" sz="1800" dirty="0" smtClean="0"/>
              <a:t>Devise ways of measuring individual differences in personality traits</a:t>
            </a:r>
          </a:p>
          <a:p>
            <a:pPr lvl="1"/>
            <a:r>
              <a:rPr lang="en-GB" sz="1800" dirty="0" smtClean="0"/>
              <a:t>Use these measures to understand and predict behaviour</a:t>
            </a:r>
          </a:p>
          <a:p>
            <a:endParaRPr lang="en-GB" sz="2000" dirty="0"/>
          </a:p>
          <a:p>
            <a:r>
              <a:rPr lang="en-GB" sz="2000" b="1" dirty="0" smtClean="0"/>
              <a:t>Personality traits</a:t>
            </a:r>
            <a:r>
              <a:rPr lang="en-GB" sz="2000" dirty="0" smtClean="0"/>
              <a:t>: relatively stable cognitive, emotional, and behavioural characteristics of people that help us establish their individual identities and distinguish them from others</a:t>
            </a:r>
            <a:endParaRPr lang="en-GB" sz="2000" dirty="0"/>
          </a:p>
        </p:txBody>
      </p:sp>
    </p:spTree>
    <p:extLst>
      <p:ext uri="{BB962C8B-B14F-4D97-AF65-F5344CB8AC3E}">
        <p14:creationId xmlns:p14="http://schemas.microsoft.com/office/powerpoint/2010/main" val="34614892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Trait Perspective</a:t>
            </a:r>
            <a:endParaRPr lang="en-GB" sz="2400" dirty="0"/>
          </a:p>
        </p:txBody>
      </p:sp>
      <p:pic>
        <p:nvPicPr>
          <p:cNvPr id="4" name="Picture 5" descr="pas82760_131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063" y="2000250"/>
            <a:ext cx="8429625"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177685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The Trait </a:t>
            </a:r>
            <a:r>
              <a:rPr lang="en-GB" sz="2400" dirty="0" smtClean="0"/>
              <a:t>Perspective</a:t>
            </a:r>
            <a:endParaRPr lang="en-GB" sz="2400" dirty="0">
              <a:effectLst/>
              <a:latin typeface="Arial" pitchFamily="34" charset="0"/>
              <a:cs typeface="Arial" pitchFamily="34" charset="0"/>
            </a:endParaRPr>
          </a:p>
        </p:txBody>
      </p:sp>
      <p:sp>
        <p:nvSpPr>
          <p:cNvPr id="3" name="Content Placeholder 2"/>
          <p:cNvSpPr>
            <a:spLocks noGrp="1"/>
          </p:cNvSpPr>
          <p:nvPr>
            <p:ph sz="quarter" idx="2"/>
          </p:nvPr>
        </p:nvSpPr>
        <p:spPr>
          <a:xfrm>
            <a:off x="107504" y="1412776"/>
            <a:ext cx="4608512" cy="4968552"/>
          </a:xfrm>
        </p:spPr>
        <p:txBody>
          <a:bodyPr>
            <a:normAutofit fontScale="25000" lnSpcReduction="20000"/>
          </a:bodyPr>
          <a:lstStyle/>
          <a:p>
            <a:pPr marL="0" indent="0">
              <a:buNone/>
            </a:pPr>
            <a:r>
              <a:rPr lang="en-GB" sz="8000" dirty="0" smtClean="0">
                <a:latin typeface="Arial" pitchFamily="34" charset="0"/>
                <a:cs typeface="Arial" pitchFamily="34" charset="0"/>
              </a:rPr>
              <a:t>Super-traits</a:t>
            </a:r>
            <a:r>
              <a:rPr lang="en-GB" sz="8000" dirty="0">
                <a:latin typeface="Arial" pitchFamily="34" charset="0"/>
                <a:cs typeface="Arial" pitchFamily="34" charset="0"/>
              </a:rPr>
              <a:t/>
            </a:r>
            <a:br>
              <a:rPr lang="en-GB" sz="8000" dirty="0">
                <a:latin typeface="Arial" pitchFamily="34" charset="0"/>
                <a:cs typeface="Arial" pitchFamily="34" charset="0"/>
              </a:rPr>
            </a:br>
            <a:endParaRPr lang="en-GB" sz="8000" b="1" dirty="0">
              <a:latin typeface="Arial" pitchFamily="34" charset="0"/>
              <a:cs typeface="Arial" pitchFamily="34" charset="0"/>
            </a:endParaRPr>
          </a:p>
          <a:p>
            <a:r>
              <a:rPr lang="en-GB" sz="8000" dirty="0" smtClean="0">
                <a:solidFill>
                  <a:schemeClr val="tx2"/>
                </a:solidFill>
                <a:latin typeface="Arial" pitchFamily="34" charset="0"/>
                <a:cs typeface="Arial" pitchFamily="34" charset="0"/>
              </a:rPr>
              <a:t>Eysenck </a:t>
            </a:r>
            <a:r>
              <a:rPr lang="en-GB" sz="8000" dirty="0">
                <a:solidFill>
                  <a:schemeClr val="tx2"/>
                </a:solidFill>
              </a:rPr>
              <a:t>(1965) </a:t>
            </a:r>
            <a:r>
              <a:rPr lang="en-GB" sz="8000" dirty="0" smtClean="0">
                <a:solidFill>
                  <a:schemeClr val="tx2"/>
                </a:solidFill>
                <a:latin typeface="Arial" pitchFamily="34" charset="0"/>
                <a:cs typeface="Arial" pitchFamily="34" charset="0"/>
              </a:rPr>
              <a:t>- </a:t>
            </a:r>
            <a:r>
              <a:rPr lang="en-GB" sz="8000" dirty="0">
                <a:solidFill>
                  <a:schemeClr val="tx2"/>
                </a:solidFill>
                <a:latin typeface="Arial" pitchFamily="34" charset="0"/>
                <a:cs typeface="Arial" pitchFamily="34" charset="0"/>
              </a:rPr>
              <a:t>two-factor </a:t>
            </a:r>
            <a:r>
              <a:rPr lang="en-GB" sz="8000" dirty="0" smtClean="0">
                <a:solidFill>
                  <a:schemeClr val="tx2"/>
                </a:solidFill>
                <a:latin typeface="Arial" pitchFamily="34" charset="0"/>
                <a:cs typeface="Arial" pitchFamily="34" charset="0"/>
              </a:rPr>
              <a:t>model </a:t>
            </a:r>
          </a:p>
          <a:p>
            <a:pPr marL="137160" indent="0">
              <a:buNone/>
            </a:pPr>
            <a:r>
              <a:rPr lang="en-GB" sz="8000" dirty="0">
                <a:latin typeface="Arial" pitchFamily="34" charset="0"/>
                <a:cs typeface="Arial" pitchFamily="34" charset="0"/>
              </a:rPr>
              <a:t> </a:t>
            </a:r>
            <a:r>
              <a:rPr lang="en-GB" sz="8000" dirty="0" smtClean="0">
                <a:latin typeface="Arial" pitchFamily="34" charset="0"/>
                <a:cs typeface="Arial" pitchFamily="34" charset="0"/>
              </a:rPr>
              <a:t>     - two </a:t>
            </a:r>
            <a:r>
              <a:rPr lang="en-GB" sz="8000" dirty="0">
                <a:latin typeface="Arial" pitchFamily="34" charset="0"/>
                <a:cs typeface="Arial" pitchFamily="34" charset="0"/>
              </a:rPr>
              <a:t>statistically independent </a:t>
            </a:r>
            <a:endParaRPr lang="en-GB" sz="8000" dirty="0" smtClean="0">
              <a:latin typeface="Arial" pitchFamily="34" charset="0"/>
              <a:cs typeface="Arial" pitchFamily="34" charset="0"/>
            </a:endParaRPr>
          </a:p>
          <a:p>
            <a:pPr marL="137160" indent="0">
              <a:buNone/>
            </a:pPr>
            <a:r>
              <a:rPr lang="en-GB" sz="8000" dirty="0">
                <a:latin typeface="Arial" pitchFamily="34" charset="0"/>
                <a:cs typeface="Arial" pitchFamily="34" charset="0"/>
              </a:rPr>
              <a:t> </a:t>
            </a:r>
            <a:r>
              <a:rPr lang="en-GB" sz="8000" dirty="0" smtClean="0">
                <a:latin typeface="Arial" pitchFamily="34" charset="0"/>
                <a:cs typeface="Arial" pitchFamily="34" charset="0"/>
              </a:rPr>
              <a:t>       basic dimensions</a:t>
            </a:r>
          </a:p>
          <a:p>
            <a:pPr marL="137160" indent="0">
              <a:buNone/>
            </a:pPr>
            <a:endParaRPr lang="en-GB" sz="8000" dirty="0" smtClean="0">
              <a:latin typeface="Arial" pitchFamily="34" charset="0"/>
              <a:cs typeface="Arial" pitchFamily="34" charset="0"/>
            </a:endParaRPr>
          </a:p>
          <a:p>
            <a:pPr lvl="3"/>
            <a:r>
              <a:rPr lang="en-GB" sz="7600" b="1" dirty="0" smtClean="0"/>
              <a:t>Extraversion</a:t>
            </a:r>
            <a:endParaRPr lang="en-GB" sz="7600" b="1" dirty="0"/>
          </a:p>
          <a:p>
            <a:pPr lvl="3"/>
            <a:r>
              <a:rPr lang="en-GB" sz="7600" b="1" dirty="0"/>
              <a:t>Neuroticism</a:t>
            </a:r>
          </a:p>
          <a:p>
            <a:pPr lvl="1"/>
            <a:endParaRPr lang="en-GB" sz="5600" b="1" dirty="0"/>
          </a:p>
          <a:p>
            <a:pPr marL="137160" indent="0">
              <a:buNone/>
            </a:pPr>
            <a:endParaRPr lang="en-GB" sz="6200" dirty="0" smtClean="0">
              <a:latin typeface="Arial" pitchFamily="34" charset="0"/>
              <a:cs typeface="Arial" pitchFamily="34" charset="0"/>
            </a:endParaRPr>
          </a:p>
          <a:p>
            <a:r>
              <a:rPr lang="en-GB" sz="8000" dirty="0" smtClean="0">
                <a:latin typeface="Arial" pitchFamily="34" charset="0"/>
                <a:cs typeface="Arial" pitchFamily="34" charset="0"/>
              </a:rPr>
              <a:t>Later added </a:t>
            </a:r>
            <a:r>
              <a:rPr lang="en-GB" sz="8000" b="1" dirty="0" smtClean="0">
                <a:latin typeface="Arial" pitchFamily="34" charset="0"/>
                <a:cs typeface="Arial" pitchFamily="34" charset="0"/>
              </a:rPr>
              <a:t>psychoticism</a:t>
            </a:r>
            <a:endParaRPr lang="en-GB" sz="8000" dirty="0" smtClean="0">
              <a:latin typeface="Arial" pitchFamily="34" charset="0"/>
              <a:cs typeface="Arial" pitchFamily="34" charset="0"/>
            </a:endParaRPr>
          </a:p>
          <a:p>
            <a:endParaRPr lang="en-GB" sz="8000" dirty="0" smtClean="0">
              <a:latin typeface="Arial" pitchFamily="34" charset="0"/>
              <a:cs typeface="Arial" pitchFamily="34" charset="0"/>
            </a:endParaRPr>
          </a:p>
          <a:p>
            <a:pPr marL="274320" lvl="1" indent="0">
              <a:buNone/>
            </a:pPr>
            <a:r>
              <a:rPr lang="en-GB" sz="7600" dirty="0" smtClean="0">
                <a:latin typeface="Arial" pitchFamily="34" charset="0"/>
                <a:cs typeface="Arial" pitchFamily="34" charset="0"/>
              </a:rPr>
              <a:t>- </a:t>
            </a:r>
            <a:r>
              <a:rPr lang="en-GB" sz="7600" dirty="0">
                <a:latin typeface="Arial" pitchFamily="34" charset="0"/>
                <a:cs typeface="Arial" pitchFamily="34" charset="0"/>
              </a:rPr>
              <a:t>aggressive, cold, egocentric, impersonal, impulsive, antisocial, unempathetic, creative and tough-minded</a:t>
            </a:r>
          </a:p>
          <a:p>
            <a:endParaRPr lang="en-GB" sz="6200" dirty="0" smtClean="0">
              <a:latin typeface="Arial" pitchFamily="34" charset="0"/>
              <a:cs typeface="Arial" pitchFamily="34" charset="0"/>
            </a:endParaRPr>
          </a:p>
          <a:p>
            <a:endParaRPr lang="en-GB" sz="8000" dirty="0">
              <a:latin typeface="Arial" pitchFamily="34" charset="0"/>
              <a:cs typeface="Arial" pitchFamily="34" charset="0"/>
            </a:endParaRPr>
          </a:p>
          <a:p>
            <a:r>
              <a:rPr lang="en-GB" sz="8000" dirty="0">
                <a:latin typeface="Arial" pitchFamily="34" charset="0"/>
                <a:cs typeface="Arial" pitchFamily="34" charset="0"/>
              </a:rPr>
              <a:t>Involved changes to </a:t>
            </a:r>
            <a:r>
              <a:rPr lang="en-GB" sz="8000" dirty="0" smtClean="0">
                <a:latin typeface="Arial" pitchFamily="34" charset="0"/>
                <a:cs typeface="Arial" pitchFamily="34" charset="0"/>
              </a:rPr>
              <a:t>‘extraversion’</a:t>
            </a:r>
            <a:endParaRPr lang="en-GB" sz="8000" dirty="0">
              <a:latin typeface="Arial" pitchFamily="34" charset="0"/>
              <a:cs typeface="Arial" pitchFamily="34" charset="0"/>
            </a:endParaRPr>
          </a:p>
          <a:p>
            <a:pPr marL="137160" indent="0">
              <a:buNone/>
            </a:pPr>
            <a:endParaRPr lang="en-GB" sz="3200" dirty="0" smtClean="0">
              <a:latin typeface="Arial" pitchFamily="34" charset="0"/>
              <a:cs typeface="Arial" pitchFamily="34" charset="0"/>
            </a:endParaRPr>
          </a:p>
          <a:p>
            <a:pPr marL="137160" indent="0">
              <a:buNone/>
            </a:pPr>
            <a:endParaRPr lang="en-GB" sz="3200" dirty="0">
              <a:latin typeface="Arial" pitchFamily="34" charset="0"/>
              <a:cs typeface="Arial" pitchFamily="34" charset="0"/>
            </a:endParaRPr>
          </a:p>
          <a:p>
            <a:pPr marL="137160" indent="0">
              <a:buNone/>
            </a:pPr>
            <a:endParaRPr lang="en-GB" sz="3200" dirty="0" smtClean="0">
              <a:latin typeface="Arial" pitchFamily="34" charset="0"/>
              <a:cs typeface="Arial" pitchFamily="34" charset="0"/>
            </a:endParaRPr>
          </a:p>
          <a:p>
            <a:endParaRPr lang="en-GB" sz="3200" dirty="0"/>
          </a:p>
          <a:p>
            <a:endParaRPr lang="en-GB" dirty="0"/>
          </a:p>
          <a:p>
            <a:pPr marL="137160" indent="0">
              <a:buNone/>
            </a:pPr>
            <a:r>
              <a:rPr lang="en-GB" dirty="0"/>
              <a:t> </a:t>
            </a:r>
          </a:p>
        </p:txBody>
      </p:sp>
      <p:sp>
        <p:nvSpPr>
          <p:cNvPr id="7" name="Content Placeholder 6"/>
          <p:cNvSpPr>
            <a:spLocks noGrp="1"/>
          </p:cNvSpPr>
          <p:nvPr>
            <p:ph sz="quarter" idx="4"/>
          </p:nvPr>
        </p:nvSpPr>
        <p:spPr/>
        <p:txBody>
          <a:bodyPr/>
          <a:lstStyle/>
          <a:p>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844824"/>
            <a:ext cx="4315440"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300192" y="1153954"/>
            <a:ext cx="1261884" cy="276999"/>
          </a:xfrm>
          <a:prstGeom prst="rect">
            <a:avLst/>
          </a:prstGeom>
          <a:noFill/>
        </p:spPr>
        <p:txBody>
          <a:bodyPr wrap="none" rtlCol="0">
            <a:spAutoFit/>
          </a:bodyPr>
          <a:lstStyle/>
          <a:p>
            <a:r>
              <a:rPr lang="en-GB" sz="1200" dirty="0" smtClean="0">
                <a:solidFill>
                  <a:srgbClr val="FFC000"/>
                </a:solidFill>
                <a:latin typeface="Arial" pitchFamily="34" charset="0"/>
                <a:cs typeface="Arial" pitchFamily="34" charset="0"/>
              </a:rPr>
              <a:t>NEUROTICISM</a:t>
            </a:r>
            <a:endParaRPr lang="en-GB" sz="1200" dirty="0">
              <a:solidFill>
                <a:srgbClr val="FFC000"/>
              </a:solidFill>
              <a:latin typeface="Arial" pitchFamily="34" charset="0"/>
              <a:cs typeface="Arial" pitchFamily="34" charset="0"/>
            </a:endParaRPr>
          </a:p>
        </p:txBody>
      </p:sp>
    </p:spTree>
    <p:extLst>
      <p:ext uri="{BB962C8B-B14F-4D97-AF65-F5344CB8AC3E}">
        <p14:creationId xmlns:p14="http://schemas.microsoft.com/office/powerpoint/2010/main" val="51953090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591344"/>
          </a:xfrm>
        </p:spPr>
        <p:txBody>
          <a:bodyPr>
            <a:normAutofit/>
          </a:bodyPr>
          <a:lstStyle/>
          <a:p>
            <a:r>
              <a:rPr lang="en-GB" sz="2400" dirty="0"/>
              <a:t>The Trait Perspective </a:t>
            </a:r>
            <a:r>
              <a:rPr lang="en-GB" sz="2000" dirty="0"/>
              <a:t>- Cattell’s (1965) 16 </a:t>
            </a:r>
            <a:r>
              <a:rPr lang="en-GB" sz="2000" dirty="0" smtClean="0"/>
              <a:t>Personality Factors</a:t>
            </a:r>
            <a:endParaRPr lang="en-GB" sz="2000" dirty="0"/>
          </a:p>
        </p:txBody>
      </p:sp>
      <p:pic>
        <p:nvPicPr>
          <p:cNvPr id="4" name="Picture 2" descr="https://paris.mcgraw-hill.com/sites/dl/premium/0073382760/instructor/558411/pas82760_1312.jpg"/>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15986" y="2348880"/>
            <a:ext cx="6114333" cy="4013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467544" y="1196752"/>
            <a:ext cx="7901522" cy="1077218"/>
          </a:xfrm>
          <a:prstGeom prst="rect">
            <a:avLst/>
          </a:prstGeom>
          <a:noFill/>
        </p:spPr>
        <p:txBody>
          <a:bodyPr wrap="none" rtlCol="0">
            <a:spAutoFit/>
          </a:bodyPr>
          <a:lstStyle/>
          <a:p>
            <a:r>
              <a:rPr lang="en-GB" sz="2000" dirty="0" smtClean="0"/>
              <a:t>Two </a:t>
            </a:r>
            <a:r>
              <a:rPr lang="en-GB" sz="2000" dirty="0"/>
              <a:t>basic categories of traits:</a:t>
            </a:r>
          </a:p>
          <a:p>
            <a:endParaRPr lang="en-GB" sz="800" dirty="0"/>
          </a:p>
          <a:p>
            <a:pPr lvl="1"/>
            <a:r>
              <a:rPr lang="en-GB" b="1" dirty="0"/>
              <a:t>Surface traits: </a:t>
            </a:r>
            <a:r>
              <a:rPr lang="en-GB" dirty="0"/>
              <a:t>features that make up the visible areas of personality</a:t>
            </a:r>
          </a:p>
          <a:p>
            <a:pPr lvl="1"/>
            <a:r>
              <a:rPr lang="en-GB" b="1" dirty="0"/>
              <a:t>Source traits: </a:t>
            </a:r>
            <a:r>
              <a:rPr lang="en-GB" dirty="0"/>
              <a:t>underlying characteristics of a personality</a:t>
            </a:r>
          </a:p>
        </p:txBody>
      </p:sp>
    </p:spTree>
    <p:extLst>
      <p:ext uri="{BB962C8B-B14F-4D97-AF65-F5344CB8AC3E}">
        <p14:creationId xmlns:p14="http://schemas.microsoft.com/office/powerpoint/2010/main" val="15411039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The Trait Perspective </a:t>
            </a:r>
          </a:p>
        </p:txBody>
      </p:sp>
      <p:sp>
        <p:nvSpPr>
          <p:cNvPr id="3" name="Content Placeholder 2"/>
          <p:cNvSpPr>
            <a:spLocks noGrp="1"/>
          </p:cNvSpPr>
          <p:nvPr>
            <p:ph idx="1"/>
          </p:nvPr>
        </p:nvSpPr>
        <p:spPr/>
        <p:txBody>
          <a:bodyPr>
            <a:normAutofit/>
          </a:bodyPr>
          <a:lstStyle/>
          <a:p>
            <a:pPr marL="0" indent="0">
              <a:buNone/>
            </a:pPr>
            <a:r>
              <a:rPr lang="en-GB" sz="2000" dirty="0" smtClean="0">
                <a:solidFill>
                  <a:schemeClr val="tx2"/>
                </a:solidFill>
              </a:rPr>
              <a:t>The </a:t>
            </a:r>
            <a:r>
              <a:rPr lang="en-GB" sz="2000" dirty="0">
                <a:solidFill>
                  <a:schemeClr val="tx2"/>
                </a:solidFill>
              </a:rPr>
              <a:t>Five Factor Model (McCrae &amp; Costa, 2003)</a:t>
            </a:r>
          </a:p>
          <a:p>
            <a:endParaRPr lang="en-GB" sz="2000" dirty="0"/>
          </a:p>
          <a:p>
            <a:r>
              <a:rPr lang="en-GB" sz="2000" dirty="0" smtClean="0"/>
              <a:t>Proposes that five higher-order factors capture the basic structure of personality</a:t>
            </a:r>
          </a:p>
          <a:p>
            <a:endParaRPr lang="en-GB" dirty="0" smtClean="0"/>
          </a:p>
          <a:p>
            <a:pPr lvl="1"/>
            <a:r>
              <a:rPr lang="en-GB" dirty="0" smtClean="0"/>
              <a:t>Openness to experience</a:t>
            </a:r>
          </a:p>
          <a:p>
            <a:pPr lvl="1"/>
            <a:r>
              <a:rPr lang="en-GB" dirty="0" smtClean="0"/>
              <a:t>Conscientiousness</a:t>
            </a:r>
          </a:p>
          <a:p>
            <a:pPr lvl="1"/>
            <a:r>
              <a:rPr lang="en-GB" dirty="0" smtClean="0"/>
              <a:t>Extraversion</a:t>
            </a:r>
          </a:p>
          <a:p>
            <a:pPr lvl="1"/>
            <a:r>
              <a:rPr lang="en-GB" dirty="0" smtClean="0"/>
              <a:t>Agreeableness</a:t>
            </a:r>
          </a:p>
          <a:p>
            <a:pPr lvl="1"/>
            <a:r>
              <a:rPr lang="en-GB" dirty="0" smtClean="0"/>
              <a:t>Neuroticism</a:t>
            </a:r>
          </a:p>
          <a:p>
            <a:pPr lvl="1"/>
            <a:endParaRPr lang="en-GB" dirty="0"/>
          </a:p>
          <a:p>
            <a:endParaRPr lang="en-GB" dirty="0"/>
          </a:p>
        </p:txBody>
      </p:sp>
      <p:sp>
        <p:nvSpPr>
          <p:cNvPr id="4" name="Oval 3"/>
          <p:cNvSpPr/>
          <p:nvPr/>
        </p:nvSpPr>
        <p:spPr>
          <a:xfrm>
            <a:off x="827584" y="3212976"/>
            <a:ext cx="432048" cy="2304256"/>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4860032" y="3429000"/>
            <a:ext cx="2520280" cy="144016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smtClean="0">
                <a:solidFill>
                  <a:schemeClr val="tx1"/>
                </a:solidFill>
              </a:rPr>
              <a:t>OCEAN</a:t>
            </a:r>
            <a:endParaRPr lang="en-GB" sz="3200" dirty="0">
              <a:solidFill>
                <a:schemeClr val="tx1"/>
              </a:solidFill>
            </a:endParaRPr>
          </a:p>
        </p:txBody>
      </p:sp>
    </p:spTree>
    <p:extLst>
      <p:ext uri="{BB962C8B-B14F-4D97-AF65-F5344CB8AC3E}">
        <p14:creationId xmlns:p14="http://schemas.microsoft.com/office/powerpoint/2010/main" val="301881518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591344"/>
          </a:xfrm>
        </p:spPr>
        <p:txBody>
          <a:bodyPr>
            <a:normAutofit/>
          </a:bodyPr>
          <a:lstStyle/>
          <a:p>
            <a:r>
              <a:rPr lang="en-GB" sz="2400" dirty="0"/>
              <a:t>The Trait Perspective </a:t>
            </a:r>
          </a:p>
        </p:txBody>
      </p:sp>
      <p:sp>
        <p:nvSpPr>
          <p:cNvPr id="3" name="Content Placeholder 2"/>
          <p:cNvSpPr>
            <a:spLocks noGrp="1"/>
          </p:cNvSpPr>
          <p:nvPr>
            <p:ph idx="1"/>
          </p:nvPr>
        </p:nvSpPr>
        <p:spPr>
          <a:xfrm>
            <a:off x="457200" y="1268760"/>
            <a:ext cx="8579296" cy="6048672"/>
          </a:xfrm>
        </p:spPr>
        <p:txBody>
          <a:bodyPr>
            <a:normAutofit/>
          </a:bodyPr>
          <a:lstStyle/>
          <a:p>
            <a:pPr marL="0" indent="0">
              <a:buNone/>
            </a:pPr>
            <a:r>
              <a:rPr lang="en-GB" sz="2000" dirty="0">
                <a:solidFill>
                  <a:schemeClr val="tx2"/>
                </a:solidFill>
                <a:cs typeface="Arial" pitchFamily="34" charset="0"/>
              </a:rPr>
              <a:t>Five-factor Model of Personality (McCrae and Costa, 2003) </a:t>
            </a:r>
            <a:r>
              <a:rPr lang="en-GB" sz="2000" dirty="0" smtClean="0">
                <a:solidFill>
                  <a:schemeClr val="tx2"/>
                </a:solidFill>
                <a:cs typeface="Arial" pitchFamily="34" charset="0"/>
              </a:rPr>
              <a:t>    </a:t>
            </a:r>
            <a:r>
              <a:rPr lang="en-GB" sz="2000" dirty="0" smtClean="0">
                <a:cs typeface="Arial" pitchFamily="34" charset="0"/>
              </a:rPr>
              <a:t>OCEAN</a:t>
            </a:r>
            <a:r>
              <a:rPr lang="en-GB" sz="2000" dirty="0">
                <a:solidFill>
                  <a:schemeClr val="tx2"/>
                </a:solidFill>
                <a:cs typeface="Arial" pitchFamily="34" charset="0"/>
              </a:rPr>
              <a:t/>
            </a:r>
            <a:br>
              <a:rPr lang="en-GB" sz="2000" dirty="0">
                <a:solidFill>
                  <a:schemeClr val="tx2"/>
                </a:solidFill>
                <a:cs typeface="Arial" pitchFamily="34" charset="0"/>
              </a:rPr>
            </a:br>
            <a:r>
              <a:rPr lang="en-GB" sz="2000" dirty="0">
                <a:solidFill>
                  <a:srgbClr val="FFC000"/>
                </a:solidFill>
                <a:cs typeface="Arial" pitchFamily="34" charset="0"/>
              </a:rPr>
              <a:t/>
            </a:r>
            <a:br>
              <a:rPr lang="en-GB" sz="2000" dirty="0">
                <a:solidFill>
                  <a:srgbClr val="FFC000"/>
                </a:solidFill>
                <a:cs typeface="Arial" pitchFamily="34" charset="0"/>
              </a:rPr>
            </a:br>
            <a:r>
              <a:rPr lang="en-GB" sz="2000" dirty="0" smtClean="0">
                <a:cs typeface="Arial" pitchFamily="34" charset="0"/>
              </a:rPr>
              <a:t>Might </a:t>
            </a:r>
            <a:r>
              <a:rPr lang="en-GB" sz="2000" dirty="0">
                <a:cs typeface="Arial" pitchFamily="34" charset="0"/>
              </a:rPr>
              <a:t>be universal to the human species (e.g. John and Srivastava, 1999; </a:t>
            </a:r>
            <a:r>
              <a:rPr lang="en-GB" sz="2000" dirty="0" err="1">
                <a:cs typeface="Arial" pitchFamily="34" charset="0"/>
              </a:rPr>
              <a:t>Trull</a:t>
            </a:r>
            <a:r>
              <a:rPr lang="en-GB" sz="2000" dirty="0">
                <a:cs typeface="Arial" pitchFamily="34" charset="0"/>
              </a:rPr>
              <a:t> and Geary, 1997)</a:t>
            </a:r>
          </a:p>
          <a:p>
            <a:pPr marL="0" indent="0">
              <a:buNone/>
            </a:pPr>
            <a:endParaRPr lang="en-GB" sz="2600" dirty="0">
              <a:cs typeface="Arial" pitchFamily="34" charset="0"/>
            </a:endParaRPr>
          </a:p>
          <a:p>
            <a:endParaRPr lang="en-GB" sz="2600" dirty="0" smtClean="0">
              <a:solidFill>
                <a:srgbClr val="FFC000"/>
              </a:solidFill>
              <a:cs typeface="Arial" pitchFamily="34" charset="0"/>
            </a:endParaRPr>
          </a:p>
          <a:p>
            <a:endParaRPr lang="en-GB" sz="2600" dirty="0">
              <a:solidFill>
                <a:srgbClr val="FFC000"/>
              </a:solidFill>
              <a:cs typeface="Arial" pitchFamily="34" charset="0"/>
            </a:endParaRPr>
          </a:p>
          <a:p>
            <a:endParaRPr lang="en-GB" sz="2600" dirty="0" smtClean="0">
              <a:solidFill>
                <a:srgbClr val="FFC000"/>
              </a:solidFill>
              <a:cs typeface="Arial" pitchFamily="34" charset="0"/>
            </a:endParaRPr>
          </a:p>
          <a:p>
            <a:endParaRPr lang="en-GB" sz="2600" dirty="0">
              <a:solidFill>
                <a:srgbClr val="FFC000"/>
              </a:solidFill>
              <a:cs typeface="Arial" pitchFamily="34" charset="0"/>
            </a:endParaRPr>
          </a:p>
          <a:p>
            <a:pPr marL="137160" indent="0">
              <a:buNone/>
            </a:pPr>
            <a:r>
              <a:rPr lang="en-GB" sz="2600" dirty="0"/>
              <a:t> </a:t>
            </a:r>
            <a:endParaRPr lang="en-GB" sz="2600" dirty="0" smtClean="0"/>
          </a:p>
          <a:p>
            <a:pPr marL="137160" indent="0">
              <a:buNone/>
            </a:pPr>
            <a:endParaRPr lang="en-GB" sz="2600" dirty="0" smtClean="0"/>
          </a:p>
          <a:p>
            <a:pPr marL="137160" indent="0">
              <a:buNone/>
            </a:pPr>
            <a:endParaRPr lang="en-GB" sz="1100" dirty="0"/>
          </a:p>
          <a:p>
            <a:r>
              <a:rPr lang="en-GB" sz="2000" dirty="0">
                <a:cs typeface="Arial" pitchFamily="34" charset="0"/>
              </a:rPr>
              <a:t>Six additional facets added to each of the Big Five - sharper predictions</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853144616"/>
              </p:ext>
            </p:extLst>
          </p:nvPr>
        </p:nvGraphicFramePr>
        <p:xfrm>
          <a:off x="539552" y="2708920"/>
          <a:ext cx="8280920" cy="3096345"/>
        </p:xfrm>
        <a:graphic>
          <a:graphicData uri="http://schemas.openxmlformats.org/drawingml/2006/table">
            <a:tbl>
              <a:tblPr firstRow="1" firstCol="1" bandRow="1"/>
              <a:tblGrid>
                <a:gridCol w="4140460"/>
                <a:gridCol w="4140460"/>
              </a:tblGrid>
              <a:tr h="619269">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b="1" dirty="0" smtClean="0">
                          <a:solidFill>
                            <a:schemeClr val="tx1"/>
                          </a:solidFill>
                          <a:latin typeface="+mn-lt"/>
                          <a:cs typeface="Arial" pitchFamily="34" charset="0"/>
                        </a:rPr>
                        <a:t>Openness</a:t>
                      </a:r>
                      <a:r>
                        <a:rPr lang="en-GB" sz="1600" dirty="0" smtClean="0">
                          <a:solidFill>
                            <a:schemeClr val="tx1"/>
                          </a:solidFill>
                          <a:latin typeface="+mn-lt"/>
                          <a:cs typeface="Arial" pitchFamily="34" charset="0"/>
                        </a:rPr>
                        <a:t> vs Closedness to experience </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dirty="0" smtClean="0">
                          <a:solidFill>
                            <a:schemeClr val="tx1"/>
                          </a:solidFill>
                          <a:latin typeface="+mn-lt"/>
                          <a:cs typeface="Arial" pitchFamily="34" charset="0"/>
                        </a:rPr>
                        <a:t>curious, imaginative, artistic, excitable, unconventional</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9269">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b="1" dirty="0" smtClean="0">
                          <a:solidFill>
                            <a:schemeClr val="tx1"/>
                          </a:solidFill>
                          <a:latin typeface="+mn-lt"/>
                          <a:cs typeface="Arial" pitchFamily="34" charset="0"/>
                        </a:rPr>
                        <a:t>Conscientiousness</a:t>
                      </a:r>
                      <a:r>
                        <a:rPr lang="en-GB" sz="1600" dirty="0" smtClean="0">
                          <a:solidFill>
                            <a:schemeClr val="tx1"/>
                          </a:solidFill>
                          <a:latin typeface="+mn-lt"/>
                          <a:cs typeface="Arial" pitchFamily="34" charset="0"/>
                        </a:rPr>
                        <a:t> vs Lack of direction </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dirty="0" smtClean="0">
                          <a:solidFill>
                            <a:schemeClr val="tx1"/>
                          </a:solidFill>
                          <a:latin typeface="+mn-lt"/>
                          <a:cs typeface="Arial" pitchFamily="34" charset="0"/>
                        </a:rPr>
                        <a:t>efficient, organised, not careless, thorough, self-disciplined, not impulsive</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9269">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b="1" dirty="0" smtClean="0">
                          <a:solidFill>
                            <a:schemeClr val="tx1"/>
                          </a:solidFill>
                          <a:latin typeface="+mn-lt"/>
                          <a:cs typeface="Arial" pitchFamily="34" charset="0"/>
                        </a:rPr>
                        <a:t>Extraversion</a:t>
                      </a:r>
                      <a:r>
                        <a:rPr lang="en-GB" sz="1600" dirty="0" smtClean="0">
                          <a:solidFill>
                            <a:schemeClr val="tx1"/>
                          </a:solidFill>
                          <a:latin typeface="+mn-lt"/>
                          <a:cs typeface="Arial" pitchFamily="34" charset="0"/>
                        </a:rPr>
                        <a:t> vs Introversion </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dirty="0" smtClean="0">
                          <a:solidFill>
                            <a:schemeClr val="tx1"/>
                          </a:solidFill>
                          <a:latin typeface="+mn-lt"/>
                          <a:cs typeface="Arial" pitchFamily="34" charset="0"/>
                        </a:rPr>
                        <a:t>sociable, forceful, energetic, adventurous, enthusiastic, outgoing</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9269">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b="1" dirty="0" smtClean="0">
                          <a:solidFill>
                            <a:schemeClr val="tx1"/>
                          </a:solidFill>
                          <a:latin typeface="+mn-lt"/>
                          <a:cs typeface="Arial" pitchFamily="34" charset="0"/>
                        </a:rPr>
                        <a:t>Agreeableness</a:t>
                      </a:r>
                      <a:r>
                        <a:rPr lang="en-GB" sz="1600" dirty="0" smtClean="0">
                          <a:solidFill>
                            <a:schemeClr val="tx1"/>
                          </a:solidFill>
                          <a:latin typeface="+mn-lt"/>
                          <a:cs typeface="Arial" pitchFamily="34" charset="0"/>
                        </a:rPr>
                        <a:t> vs Antagonism </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dirty="0" smtClean="0">
                          <a:solidFill>
                            <a:schemeClr val="tx1"/>
                          </a:solidFill>
                          <a:latin typeface="+mn-lt"/>
                          <a:cs typeface="Arial" pitchFamily="34" charset="0"/>
                        </a:rPr>
                        <a:t>forgiving, not demanding, warm, not stubborn, not show-off, sympathetic</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9269">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b="1" dirty="0" smtClean="0">
                          <a:solidFill>
                            <a:schemeClr val="tx1"/>
                          </a:solidFill>
                          <a:latin typeface="+mn-lt"/>
                          <a:cs typeface="Arial" pitchFamily="34" charset="0"/>
                        </a:rPr>
                        <a:t>Neuroticism</a:t>
                      </a:r>
                      <a:r>
                        <a:rPr lang="en-GB" sz="1600" dirty="0" smtClean="0">
                          <a:solidFill>
                            <a:schemeClr val="tx1"/>
                          </a:solidFill>
                          <a:latin typeface="+mn-lt"/>
                          <a:cs typeface="Arial" pitchFamily="34" charset="0"/>
                        </a:rPr>
                        <a:t> vs Emotional stability </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600" dirty="0">
                          <a:solidFill>
                            <a:schemeClr val="tx1"/>
                          </a:solidFill>
                          <a:effectLst/>
                          <a:latin typeface="+mn-lt"/>
                          <a:ea typeface="Calibri"/>
                          <a:cs typeface="Times New Roman"/>
                        </a:rPr>
                        <a:t> </a:t>
                      </a:r>
                      <a:r>
                        <a:rPr lang="en-GB" sz="1600" dirty="0" smtClean="0">
                          <a:solidFill>
                            <a:schemeClr val="tx1"/>
                          </a:solidFill>
                          <a:latin typeface="+mn-lt"/>
                          <a:cs typeface="Arial" pitchFamily="34" charset="0"/>
                        </a:rPr>
                        <a:t>tense, irritable, not contented, shy, moody, not self-confident</a:t>
                      </a:r>
                      <a:endParaRPr lang="en-GB" sz="1600" dirty="0">
                        <a:solidFill>
                          <a:schemeClr val="tx1"/>
                        </a:solidFill>
                        <a:effectLst/>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Oval 5"/>
          <p:cNvSpPr/>
          <p:nvPr/>
        </p:nvSpPr>
        <p:spPr>
          <a:xfrm>
            <a:off x="539552" y="2564904"/>
            <a:ext cx="360040" cy="3096344"/>
          </a:xfrm>
          <a:prstGeom prst="ellipse">
            <a:avLst/>
          </a:prstGeom>
          <a:noFill/>
          <a:ln w="3810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9383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The Trait Perspective</a:t>
            </a:r>
            <a:endParaRPr lang="en-GB" sz="2400" dirty="0"/>
          </a:p>
        </p:txBody>
      </p:sp>
      <p:sp>
        <p:nvSpPr>
          <p:cNvPr id="3" name="Content Placeholder 2"/>
          <p:cNvSpPr>
            <a:spLocks noGrp="1"/>
          </p:cNvSpPr>
          <p:nvPr>
            <p:ph idx="1"/>
          </p:nvPr>
        </p:nvSpPr>
        <p:spPr>
          <a:xfrm>
            <a:off x="457200" y="1600200"/>
            <a:ext cx="8229600" cy="5257800"/>
          </a:xfrm>
        </p:spPr>
        <p:txBody>
          <a:bodyPr>
            <a:normAutofit fontScale="92500" lnSpcReduction="20000"/>
          </a:bodyPr>
          <a:lstStyle/>
          <a:p>
            <a:r>
              <a:rPr lang="en-GB" sz="2000" dirty="0" smtClean="0"/>
              <a:t>Some personality traits tend to be more stable over the lifespan than others</a:t>
            </a:r>
          </a:p>
          <a:p>
            <a:endParaRPr lang="en-GB" sz="2000" dirty="0" smtClean="0"/>
          </a:p>
          <a:p>
            <a:pPr lvl="1"/>
            <a:r>
              <a:rPr lang="en-GB" sz="1900" dirty="0" smtClean="0"/>
              <a:t>Introversion-extraversion, self-esteem, emotionality, and activity level remain relatively stable</a:t>
            </a:r>
          </a:p>
          <a:p>
            <a:pPr lvl="1"/>
            <a:endParaRPr lang="en-GB" sz="1900" dirty="0" smtClean="0"/>
          </a:p>
          <a:p>
            <a:pPr lvl="1"/>
            <a:r>
              <a:rPr lang="en-GB" sz="1900" dirty="0" smtClean="0"/>
              <a:t>Neuroticism and openness tend to decline with age</a:t>
            </a:r>
          </a:p>
          <a:p>
            <a:pPr lvl="1"/>
            <a:endParaRPr lang="en-GB" sz="1900" dirty="0" smtClean="0"/>
          </a:p>
          <a:p>
            <a:pPr lvl="1"/>
            <a:r>
              <a:rPr lang="en-GB" sz="1900" dirty="0" smtClean="0"/>
              <a:t>Agreeableness and conscientiousness tend to increase with age</a:t>
            </a:r>
            <a:endParaRPr lang="en-GB" sz="1900" dirty="0"/>
          </a:p>
          <a:p>
            <a:pPr marL="0" indent="0">
              <a:buNone/>
            </a:pPr>
            <a:endParaRPr lang="en-GB" sz="2200" dirty="0"/>
          </a:p>
          <a:p>
            <a:pPr marL="0" indent="0">
              <a:buNone/>
            </a:pPr>
            <a:r>
              <a:rPr lang="en-GB" sz="2600" dirty="0">
                <a:solidFill>
                  <a:schemeClr val="tx2"/>
                </a:solidFill>
                <a:latin typeface="+mj-lt"/>
              </a:rPr>
              <a:t>Evaluation of the Trait Perspective </a:t>
            </a:r>
            <a:endParaRPr lang="en-GB" sz="2600" dirty="0" smtClean="0">
              <a:solidFill>
                <a:schemeClr val="tx2"/>
              </a:solidFill>
              <a:latin typeface="+mj-lt"/>
            </a:endParaRPr>
          </a:p>
          <a:p>
            <a:pPr marL="0" indent="0">
              <a:buNone/>
            </a:pPr>
            <a:endParaRPr lang="en-GB" dirty="0" smtClean="0">
              <a:solidFill>
                <a:schemeClr val="tx2"/>
              </a:solidFill>
            </a:endParaRPr>
          </a:p>
          <a:p>
            <a:pPr lvl="1"/>
            <a:r>
              <a:rPr lang="en-GB" sz="1900" dirty="0"/>
              <a:t>Focuses attention on the value of identifying, classifying and measuring stable, enduring personality dispositions</a:t>
            </a:r>
          </a:p>
          <a:p>
            <a:pPr lvl="1"/>
            <a:endParaRPr lang="en-GB" sz="1900" dirty="0"/>
          </a:p>
          <a:p>
            <a:pPr lvl="1"/>
            <a:r>
              <a:rPr lang="en-GB" sz="1900" dirty="0"/>
              <a:t>Need to focus on how traits interact with each other</a:t>
            </a:r>
          </a:p>
          <a:p>
            <a:pPr lvl="1"/>
            <a:endParaRPr lang="en-GB" sz="1900" dirty="0"/>
          </a:p>
          <a:p>
            <a:pPr lvl="1"/>
            <a:r>
              <a:rPr lang="en-GB" sz="1900" dirty="0"/>
              <a:t>Focuses only on description, not explanation</a:t>
            </a:r>
          </a:p>
          <a:p>
            <a:pPr lvl="1"/>
            <a:endParaRPr lang="en-GB" dirty="0" smtClean="0">
              <a:solidFill>
                <a:schemeClr val="tx2"/>
              </a:solidFill>
            </a:endParaRPr>
          </a:p>
        </p:txBody>
      </p:sp>
    </p:spTree>
    <p:extLst>
      <p:ext uri="{BB962C8B-B14F-4D97-AF65-F5344CB8AC3E}">
        <p14:creationId xmlns:p14="http://schemas.microsoft.com/office/powerpoint/2010/main" val="324631472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effectLst/>
              </a:rPr>
              <a:t>Biological Approach to Personality</a:t>
            </a:r>
            <a:br>
              <a:rPr lang="en-GB" sz="2400" dirty="0">
                <a:effectLst/>
              </a:rPr>
            </a:br>
            <a:endParaRPr lang="en-GB" sz="2400" dirty="0">
              <a:effectLst/>
            </a:endParaRPr>
          </a:p>
        </p:txBody>
      </p:sp>
      <p:sp>
        <p:nvSpPr>
          <p:cNvPr id="3" name="Content Placeholder 2"/>
          <p:cNvSpPr>
            <a:spLocks noGrp="1"/>
          </p:cNvSpPr>
          <p:nvPr>
            <p:ph idx="1"/>
          </p:nvPr>
        </p:nvSpPr>
        <p:spPr>
          <a:xfrm>
            <a:off x="251520" y="1412776"/>
            <a:ext cx="8712968" cy="5112608"/>
          </a:xfrm>
        </p:spPr>
        <p:txBody>
          <a:bodyPr>
            <a:noAutofit/>
          </a:bodyPr>
          <a:lstStyle/>
          <a:p>
            <a:r>
              <a:rPr lang="en-GB" sz="1800" b="1" dirty="0">
                <a:latin typeface="Arial" pitchFamily="34" charset="0"/>
                <a:cs typeface="Arial" pitchFamily="34" charset="0"/>
              </a:rPr>
              <a:t>Temperament</a:t>
            </a:r>
            <a:r>
              <a:rPr lang="en-GB" sz="1800" dirty="0">
                <a:latin typeface="Arial" pitchFamily="34" charset="0"/>
                <a:cs typeface="Arial" pitchFamily="34" charset="0"/>
              </a:rPr>
              <a:t> - emotionality, sociability and impulsivity can be seen even in infants (Buss and </a:t>
            </a:r>
            <a:r>
              <a:rPr lang="en-GB" sz="1800" dirty="0" err="1">
                <a:latin typeface="Arial" pitchFamily="34" charset="0"/>
                <a:cs typeface="Arial" pitchFamily="34" charset="0"/>
              </a:rPr>
              <a:t>Plomin</a:t>
            </a:r>
            <a:r>
              <a:rPr lang="en-GB" sz="1800" dirty="0">
                <a:latin typeface="Arial" pitchFamily="34" charset="0"/>
                <a:cs typeface="Arial" pitchFamily="34" charset="0"/>
              </a:rPr>
              <a:t>, 1975)</a:t>
            </a:r>
          </a:p>
          <a:p>
            <a:endParaRPr lang="en-GB" sz="800" dirty="0">
              <a:latin typeface="Arial" pitchFamily="34" charset="0"/>
              <a:cs typeface="Arial" pitchFamily="34" charset="0"/>
            </a:endParaRPr>
          </a:p>
          <a:p>
            <a:r>
              <a:rPr lang="en-GB" sz="1800" dirty="0">
                <a:latin typeface="Arial" pitchFamily="34" charset="0"/>
                <a:cs typeface="Arial" pitchFamily="34" charset="0"/>
              </a:rPr>
              <a:t>Temperamental factors not personality ‘traits’ - biological building blocks (Buss and </a:t>
            </a:r>
            <a:r>
              <a:rPr lang="en-GB" sz="1800" dirty="0" err="1">
                <a:latin typeface="Arial" pitchFamily="34" charset="0"/>
                <a:cs typeface="Arial" pitchFamily="34" charset="0"/>
              </a:rPr>
              <a:t>Plomin</a:t>
            </a:r>
            <a:r>
              <a:rPr lang="en-GB" sz="1800" dirty="0">
                <a:latin typeface="Arial" pitchFamily="34" charset="0"/>
                <a:cs typeface="Arial" pitchFamily="34" charset="0"/>
              </a:rPr>
              <a:t>, 1984)</a:t>
            </a:r>
          </a:p>
          <a:p>
            <a:endParaRPr lang="en-GB" sz="2000" dirty="0">
              <a:latin typeface="Arial" pitchFamily="34" charset="0"/>
              <a:cs typeface="Arial" pitchFamily="34" charset="0"/>
            </a:endParaRPr>
          </a:p>
          <a:p>
            <a:r>
              <a:rPr lang="en-GB" sz="1800" dirty="0" smtClean="0">
                <a:latin typeface="Arial" pitchFamily="34" charset="0"/>
                <a:cs typeface="Arial" pitchFamily="34" charset="0"/>
              </a:rPr>
              <a:t>Eysenck: Extraversion </a:t>
            </a:r>
            <a:r>
              <a:rPr lang="en-GB" sz="1800" dirty="0">
                <a:latin typeface="Arial" pitchFamily="34" charset="0"/>
                <a:cs typeface="Arial" pitchFamily="34" charset="0"/>
              </a:rPr>
              <a:t>and </a:t>
            </a:r>
            <a:r>
              <a:rPr lang="en-GB" sz="1800" dirty="0" smtClean="0">
                <a:latin typeface="Arial" pitchFamily="34" charset="0"/>
                <a:cs typeface="Arial" pitchFamily="34" charset="0"/>
              </a:rPr>
              <a:t>Stability - variances due </a:t>
            </a:r>
            <a:r>
              <a:rPr lang="en-GB" sz="1800" dirty="0">
                <a:latin typeface="Arial" pitchFamily="34" charset="0"/>
                <a:cs typeface="Arial" pitchFamily="34" charset="0"/>
              </a:rPr>
              <a:t>to differences in individuals’ normal patterns of arousal within the brain</a:t>
            </a:r>
          </a:p>
          <a:p>
            <a:endParaRPr lang="en-GB" sz="800" dirty="0">
              <a:latin typeface="Arial" pitchFamily="34" charset="0"/>
              <a:cs typeface="Arial" pitchFamily="34" charset="0"/>
            </a:endParaRPr>
          </a:p>
          <a:p>
            <a:pPr marL="137160" indent="0">
              <a:buNone/>
            </a:pPr>
            <a:r>
              <a:rPr lang="en-GB" sz="1800" dirty="0" smtClean="0">
                <a:latin typeface="Arial" pitchFamily="34" charset="0"/>
                <a:cs typeface="Arial" pitchFamily="34" charset="0"/>
              </a:rPr>
              <a:t>	- </a:t>
            </a:r>
            <a:r>
              <a:rPr lang="en-GB" sz="1800" dirty="0">
                <a:latin typeface="Arial" pitchFamily="34" charset="0"/>
                <a:cs typeface="Arial" pitchFamily="34" charset="0"/>
              </a:rPr>
              <a:t>extreme </a:t>
            </a:r>
            <a:r>
              <a:rPr lang="en-GB" sz="1800" b="1" dirty="0">
                <a:latin typeface="Arial" pitchFamily="34" charset="0"/>
                <a:cs typeface="Arial" pitchFamily="34" charset="0"/>
              </a:rPr>
              <a:t>introverts</a:t>
            </a:r>
            <a:r>
              <a:rPr lang="en-GB" sz="1800" dirty="0">
                <a:latin typeface="Arial" pitchFamily="34" charset="0"/>
                <a:cs typeface="Arial" pitchFamily="34" charset="0"/>
              </a:rPr>
              <a:t> </a:t>
            </a:r>
            <a:r>
              <a:rPr lang="en-GB" sz="1800" dirty="0" smtClean="0">
                <a:latin typeface="Arial" pitchFamily="34" charset="0"/>
                <a:cs typeface="Arial" pitchFamily="34" charset="0"/>
              </a:rPr>
              <a:t>chronically </a:t>
            </a:r>
            <a:r>
              <a:rPr lang="en-GB" sz="1800" dirty="0">
                <a:latin typeface="Arial" pitchFamily="34" charset="0"/>
                <a:cs typeface="Arial" pitchFamily="34" charset="0"/>
              </a:rPr>
              <a:t>over-aroused </a:t>
            </a:r>
            <a:r>
              <a:rPr lang="en-GB" sz="1800" dirty="0" smtClean="0">
                <a:latin typeface="Arial" pitchFamily="34" charset="0"/>
                <a:cs typeface="Arial" pitchFamily="34" charset="0"/>
              </a:rPr>
              <a:t>brains</a:t>
            </a:r>
          </a:p>
          <a:p>
            <a:pPr marL="137160" indent="0">
              <a:buNone/>
            </a:pPr>
            <a:r>
              <a:rPr lang="en-GB" sz="1800" dirty="0" smtClean="0">
                <a:latin typeface="Arial" pitchFamily="34" charset="0"/>
                <a:cs typeface="Arial" pitchFamily="34" charset="0"/>
              </a:rPr>
              <a:t>	- extreme </a:t>
            </a:r>
            <a:r>
              <a:rPr lang="en-GB" sz="1800" b="1" dirty="0">
                <a:latin typeface="Arial" pitchFamily="34" charset="0"/>
                <a:cs typeface="Arial" pitchFamily="34" charset="0"/>
              </a:rPr>
              <a:t>extraverts</a:t>
            </a:r>
            <a:r>
              <a:rPr lang="en-GB" sz="1800" dirty="0">
                <a:latin typeface="Arial" pitchFamily="34" charset="0"/>
                <a:cs typeface="Arial" pitchFamily="34" charset="0"/>
              </a:rPr>
              <a:t> </a:t>
            </a:r>
            <a:r>
              <a:rPr lang="en-GB" sz="1800" dirty="0" smtClean="0">
                <a:latin typeface="Arial" pitchFamily="34" charset="0"/>
                <a:cs typeface="Arial" pitchFamily="34" charset="0"/>
              </a:rPr>
              <a:t>chronically under-aroused brains</a:t>
            </a:r>
          </a:p>
          <a:p>
            <a:endParaRPr lang="en-GB" sz="800" dirty="0" smtClean="0">
              <a:latin typeface="Arial" pitchFamily="34" charset="0"/>
              <a:cs typeface="Arial" pitchFamily="34" charset="0"/>
            </a:endParaRPr>
          </a:p>
          <a:p>
            <a:r>
              <a:rPr lang="en-GB" sz="1800" dirty="0" smtClean="0">
                <a:latin typeface="Arial" pitchFamily="34" charset="0"/>
                <a:cs typeface="Arial" pitchFamily="34" charset="0"/>
              </a:rPr>
              <a:t>Introversion/extraversion: customary </a:t>
            </a:r>
            <a:r>
              <a:rPr lang="en-GB" sz="1800" dirty="0">
                <a:latin typeface="Arial" pitchFamily="34" charset="0"/>
                <a:cs typeface="Arial" pitchFamily="34" charset="0"/>
              </a:rPr>
              <a:t>level of arousal</a:t>
            </a:r>
          </a:p>
          <a:p>
            <a:r>
              <a:rPr lang="en-GB" sz="1800" dirty="0" smtClean="0">
                <a:latin typeface="Arial" pitchFamily="34" charset="0"/>
                <a:cs typeface="Arial" pitchFamily="34" charset="0"/>
              </a:rPr>
              <a:t>Stability – Instability: suddenness of shifts in arousal</a:t>
            </a:r>
          </a:p>
          <a:p>
            <a:endParaRPr lang="en-GB" sz="800" dirty="0">
              <a:latin typeface="Arial" pitchFamily="34" charset="0"/>
              <a:cs typeface="Arial" pitchFamily="34" charset="0"/>
            </a:endParaRPr>
          </a:p>
          <a:p>
            <a:r>
              <a:rPr lang="en-GB" sz="1800" dirty="0" smtClean="0">
                <a:latin typeface="Arial" pitchFamily="34" charset="0"/>
                <a:cs typeface="Arial" pitchFamily="34" charset="0"/>
              </a:rPr>
              <a:t>Unstable people: nervous </a:t>
            </a:r>
            <a:r>
              <a:rPr lang="en-GB" sz="1800" dirty="0">
                <a:latin typeface="Arial" pitchFamily="34" charset="0"/>
                <a:cs typeface="Arial" pitchFamily="34" charset="0"/>
              </a:rPr>
              <a:t>systems </a:t>
            </a:r>
            <a:r>
              <a:rPr lang="en-GB" sz="1800" dirty="0" smtClean="0">
                <a:latin typeface="Arial" pitchFamily="34" charset="0"/>
                <a:cs typeface="Arial" pitchFamily="34" charset="0"/>
              </a:rPr>
              <a:t> show large, sudden </a:t>
            </a:r>
            <a:r>
              <a:rPr lang="en-GB" sz="1800" dirty="0">
                <a:latin typeface="Arial" pitchFamily="34" charset="0"/>
                <a:cs typeface="Arial" pitchFamily="34" charset="0"/>
              </a:rPr>
              <a:t>shifts in </a:t>
            </a:r>
            <a:r>
              <a:rPr lang="en-GB" sz="1800" dirty="0" smtClean="0">
                <a:latin typeface="Arial" pitchFamily="34" charset="0"/>
                <a:cs typeface="Arial" pitchFamily="34" charset="0"/>
              </a:rPr>
              <a:t>arousal</a:t>
            </a:r>
          </a:p>
          <a:p>
            <a:r>
              <a:rPr lang="en-GB" sz="1800" dirty="0" smtClean="0">
                <a:latin typeface="Arial" pitchFamily="34" charset="0"/>
                <a:cs typeface="Arial" pitchFamily="34" charset="0"/>
              </a:rPr>
              <a:t>Stable people: </a:t>
            </a:r>
            <a:r>
              <a:rPr lang="en-GB" sz="1800" dirty="0">
                <a:latin typeface="Arial" pitchFamily="34" charset="0"/>
                <a:cs typeface="Arial" pitchFamily="34" charset="0"/>
              </a:rPr>
              <a:t>show smaller and more gradual shifts </a:t>
            </a:r>
            <a:endParaRPr lang="en-GB" sz="1800" dirty="0" smtClean="0">
              <a:latin typeface="Arial" pitchFamily="34" charset="0"/>
              <a:cs typeface="Arial" pitchFamily="34" charset="0"/>
            </a:endParaRPr>
          </a:p>
          <a:p>
            <a:pPr marL="137160" indent="0" algn="r">
              <a:buNone/>
            </a:pPr>
            <a:r>
              <a:rPr lang="en-GB" sz="1800" dirty="0" smtClean="0">
                <a:latin typeface="Arial" pitchFamily="34" charset="0"/>
                <a:cs typeface="Arial" pitchFamily="34" charset="0"/>
              </a:rPr>
              <a:t>(</a:t>
            </a:r>
            <a:r>
              <a:rPr lang="en-GB" sz="1800" dirty="0">
                <a:latin typeface="Arial" pitchFamily="34" charset="0"/>
                <a:cs typeface="Arial" pitchFamily="34" charset="0"/>
              </a:rPr>
              <a:t>Pickering and Grey, 1999</a:t>
            </a:r>
            <a:r>
              <a:rPr lang="en-GB" sz="1800" dirty="0" smtClean="0">
                <a:latin typeface="Arial" pitchFamily="34" charset="0"/>
                <a:cs typeface="Arial" pitchFamily="34" charset="0"/>
              </a:rPr>
              <a:t>)</a:t>
            </a:r>
          </a:p>
          <a:p>
            <a:endParaRPr lang="en-GB" sz="1800" dirty="0">
              <a:latin typeface="Arial" pitchFamily="34" charset="0"/>
              <a:cs typeface="Arial" pitchFamily="34" charset="0"/>
            </a:endParaRPr>
          </a:p>
          <a:p>
            <a:endParaRPr lang="en-GB" sz="2000" dirty="0">
              <a:latin typeface="Arial" pitchFamily="34" charset="0"/>
              <a:cs typeface="Arial" pitchFamily="34" charset="0"/>
            </a:endParaRPr>
          </a:p>
        </p:txBody>
      </p:sp>
    </p:spTree>
    <p:extLst>
      <p:ext uri="{BB962C8B-B14F-4D97-AF65-F5344CB8AC3E}">
        <p14:creationId xmlns:p14="http://schemas.microsoft.com/office/powerpoint/2010/main" val="118839941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effectLst/>
                <a:latin typeface="Arial" pitchFamily="34" charset="0"/>
                <a:cs typeface="Arial" pitchFamily="34" charset="0"/>
              </a:rPr>
              <a:t>Evaluation of Biological approach to Personality</a:t>
            </a:r>
            <a:endParaRPr lang="en-GB" sz="2400" dirty="0">
              <a:effectLst/>
              <a:latin typeface="Arial" pitchFamily="34" charset="0"/>
              <a:cs typeface="Arial" pitchFamily="34" charset="0"/>
            </a:endParaRPr>
          </a:p>
        </p:txBody>
      </p:sp>
      <p:sp>
        <p:nvSpPr>
          <p:cNvPr id="3" name="Content Placeholder 2"/>
          <p:cNvSpPr>
            <a:spLocks noGrp="1"/>
          </p:cNvSpPr>
          <p:nvPr>
            <p:ph idx="1"/>
          </p:nvPr>
        </p:nvSpPr>
        <p:spPr>
          <a:xfrm>
            <a:off x="457200" y="1600200"/>
            <a:ext cx="5410944" cy="4876800"/>
          </a:xfrm>
        </p:spPr>
        <p:txBody>
          <a:bodyPr>
            <a:normAutofit fontScale="92500"/>
          </a:bodyPr>
          <a:lstStyle/>
          <a:p>
            <a:endParaRPr lang="en-GB" sz="2400" dirty="0">
              <a:latin typeface="Arial" pitchFamily="34" charset="0"/>
              <a:cs typeface="Arial" pitchFamily="34" charset="0"/>
            </a:endParaRPr>
          </a:p>
          <a:p>
            <a:r>
              <a:rPr lang="en-GB" sz="2200" dirty="0" smtClean="0">
                <a:latin typeface="Arial" pitchFamily="34" charset="0"/>
                <a:cs typeface="Arial" pitchFamily="34" charset="0"/>
              </a:rPr>
              <a:t>Strong </a:t>
            </a:r>
            <a:r>
              <a:rPr lang="en-GB" sz="2200" dirty="0">
                <a:latin typeface="Arial" pitchFamily="34" charset="0"/>
                <a:cs typeface="Arial" pitchFamily="34" charset="0"/>
              </a:rPr>
              <a:t>evidence </a:t>
            </a:r>
            <a:r>
              <a:rPr lang="en-GB" sz="2200" dirty="0" smtClean="0">
                <a:latin typeface="Arial" pitchFamily="34" charset="0"/>
                <a:cs typeface="Arial" pitchFamily="34" charset="0"/>
              </a:rPr>
              <a:t>that brain </a:t>
            </a:r>
            <a:r>
              <a:rPr lang="en-GB" sz="2200" dirty="0">
                <a:latin typeface="Arial" pitchFamily="34" charset="0"/>
                <a:cs typeface="Arial" pitchFamily="34" charset="0"/>
              </a:rPr>
              <a:t>functioning influences </a:t>
            </a:r>
            <a:r>
              <a:rPr lang="en-GB" sz="2200" dirty="0" smtClean="0">
                <a:latin typeface="Arial" pitchFamily="34" charset="0"/>
                <a:cs typeface="Arial" pitchFamily="34" charset="0"/>
              </a:rPr>
              <a:t>responses of individuals</a:t>
            </a:r>
          </a:p>
          <a:p>
            <a:endParaRPr lang="en-GB" sz="2200" dirty="0">
              <a:latin typeface="Arial" pitchFamily="34" charset="0"/>
              <a:cs typeface="Arial" pitchFamily="34" charset="0"/>
            </a:endParaRPr>
          </a:p>
          <a:p>
            <a:r>
              <a:rPr lang="en-GB" sz="2200" dirty="0" err="1">
                <a:latin typeface="Arial" pitchFamily="34" charset="0"/>
                <a:cs typeface="Arial" pitchFamily="34" charset="0"/>
              </a:rPr>
              <a:t>Bokenau</a:t>
            </a:r>
            <a:r>
              <a:rPr lang="en-GB" sz="2200" dirty="0">
                <a:latin typeface="Arial" pitchFamily="34" charset="0"/>
                <a:cs typeface="Arial" pitchFamily="34" charset="0"/>
              </a:rPr>
              <a:t> et al (2006) </a:t>
            </a:r>
            <a:r>
              <a:rPr lang="en-GB" sz="2200" dirty="0" smtClean="0">
                <a:latin typeface="Arial" pitchFamily="34" charset="0"/>
                <a:cs typeface="Arial" pitchFamily="34" charset="0"/>
              </a:rPr>
              <a:t>– approx. 25</a:t>
            </a:r>
            <a:r>
              <a:rPr lang="en-GB" sz="2200" dirty="0">
                <a:latin typeface="Arial" pitchFamily="34" charset="0"/>
                <a:cs typeface="Arial" pitchFamily="34" charset="0"/>
              </a:rPr>
              <a:t>% of behavioural variation can be attributed to genetic </a:t>
            </a:r>
            <a:r>
              <a:rPr lang="en-GB" sz="2200" dirty="0" smtClean="0">
                <a:latin typeface="Arial" pitchFamily="34" charset="0"/>
                <a:cs typeface="Arial" pitchFamily="34" charset="0"/>
              </a:rPr>
              <a:t>factors, which influence </a:t>
            </a:r>
            <a:r>
              <a:rPr lang="en-GB" sz="2200" dirty="0">
                <a:latin typeface="Arial" pitchFamily="34" charset="0"/>
                <a:cs typeface="Arial" pitchFamily="34" charset="0"/>
              </a:rPr>
              <a:t>how we adjust our behaviour to different </a:t>
            </a:r>
            <a:r>
              <a:rPr lang="en-GB" sz="2200" dirty="0" smtClean="0">
                <a:latin typeface="Arial" pitchFamily="34" charset="0"/>
                <a:cs typeface="Arial" pitchFamily="34" charset="0"/>
              </a:rPr>
              <a:t>situations</a:t>
            </a:r>
          </a:p>
          <a:p>
            <a:endParaRPr lang="en-GB" sz="2200" dirty="0">
              <a:latin typeface="Arial" pitchFamily="34" charset="0"/>
              <a:cs typeface="Arial" pitchFamily="34" charset="0"/>
            </a:endParaRPr>
          </a:p>
          <a:p>
            <a:r>
              <a:rPr lang="en-GB" sz="2200" dirty="0">
                <a:latin typeface="Arial" pitchFamily="34" charset="0"/>
                <a:cs typeface="Arial" pitchFamily="34" charset="0"/>
              </a:rPr>
              <a:t>But </a:t>
            </a:r>
            <a:r>
              <a:rPr lang="en-GB" sz="2200" dirty="0" smtClean="0">
                <a:latin typeface="Arial" pitchFamily="34" charset="0"/>
                <a:cs typeface="Arial" pitchFamily="34" charset="0"/>
              </a:rPr>
              <a:t>– cannot separate biological from social (e.g. Phineas Gage)</a:t>
            </a:r>
          </a:p>
          <a:p>
            <a:endParaRPr lang="en-GB" sz="2200" dirty="0">
              <a:latin typeface="Arial" pitchFamily="34" charset="0"/>
              <a:cs typeface="Arial" pitchFamily="34" charset="0"/>
            </a:endParaRPr>
          </a:p>
          <a:p>
            <a:r>
              <a:rPr lang="en-GB" sz="2200" dirty="0" smtClean="0">
                <a:latin typeface="Arial" pitchFamily="34" charset="0"/>
                <a:cs typeface="Arial" pitchFamily="34" charset="0"/>
              </a:rPr>
              <a:t>Biological </a:t>
            </a:r>
            <a:r>
              <a:rPr lang="en-GB" sz="2200" dirty="0">
                <a:latin typeface="Arial" pitchFamily="34" charset="0"/>
                <a:cs typeface="Arial" pitchFamily="34" charset="0"/>
              </a:rPr>
              <a:t>functions act in combination with social situations</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1412776"/>
            <a:ext cx="1872208" cy="27182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4131003"/>
            <a:ext cx="1872208" cy="2549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60311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04664"/>
            <a:ext cx="8507288" cy="6072336"/>
          </a:xfrm>
        </p:spPr>
        <p:txBody>
          <a:bodyPr>
            <a:normAutofit/>
          </a:bodyPr>
          <a:lstStyle/>
          <a:p>
            <a:r>
              <a:rPr lang="en-GB" dirty="0" smtClean="0">
                <a:solidFill>
                  <a:schemeClr val="tx2"/>
                </a:solidFill>
              </a:rPr>
              <a:t>Behaviourism:</a:t>
            </a:r>
          </a:p>
          <a:p>
            <a:endParaRPr lang="en-GB" sz="1100" dirty="0" smtClean="0"/>
          </a:p>
          <a:p>
            <a:pPr lvl="1"/>
            <a:r>
              <a:rPr lang="en-GB" sz="1800" dirty="0" smtClean="0"/>
              <a:t>Humans as reactors to external events - no internal ‘personality’</a:t>
            </a:r>
          </a:p>
          <a:p>
            <a:pPr lvl="1"/>
            <a:endParaRPr lang="en-GB" sz="1100" dirty="0" smtClean="0"/>
          </a:p>
          <a:p>
            <a:r>
              <a:rPr lang="en-GB" dirty="0" smtClean="0">
                <a:solidFill>
                  <a:schemeClr val="tx2"/>
                </a:solidFill>
              </a:rPr>
              <a:t>Social-Cognitive theories: </a:t>
            </a:r>
          </a:p>
          <a:p>
            <a:endParaRPr lang="en-GB" sz="1100" dirty="0" smtClean="0"/>
          </a:p>
          <a:p>
            <a:pPr lvl="1"/>
            <a:r>
              <a:rPr lang="en-GB" sz="1800" dirty="0"/>
              <a:t>C</a:t>
            </a:r>
            <a:r>
              <a:rPr lang="en-GB" sz="1800" dirty="0" smtClean="0"/>
              <a:t>ombine the behavioural and cognitive perspectives into an approach that stresses the interaction of a thinking human with a social environment that provides learning experiences</a:t>
            </a:r>
          </a:p>
          <a:p>
            <a:pPr marL="274320" lvl="1" indent="0">
              <a:buNone/>
            </a:pPr>
            <a:endParaRPr lang="en-GB" sz="1800" u="sng" dirty="0" smtClean="0"/>
          </a:p>
          <a:p>
            <a:pPr lvl="1"/>
            <a:r>
              <a:rPr lang="en-GB" sz="1800" b="1" dirty="0" smtClean="0"/>
              <a:t>Reciprocal determinism</a:t>
            </a:r>
            <a:r>
              <a:rPr lang="en-GB" sz="1800" dirty="0" smtClean="0"/>
              <a:t>: </a:t>
            </a:r>
          </a:p>
          <a:p>
            <a:pPr lvl="1"/>
            <a:endParaRPr lang="en-GB" sz="1800" dirty="0" smtClean="0"/>
          </a:p>
          <a:p>
            <a:pPr marL="274320" lvl="1" indent="0">
              <a:buNone/>
            </a:pPr>
            <a:r>
              <a:rPr lang="en-GB" sz="1800" dirty="0" smtClean="0"/>
              <a:t>The person, the  person’s </a:t>
            </a:r>
          </a:p>
          <a:p>
            <a:pPr marL="274320" lvl="1" indent="0">
              <a:buNone/>
            </a:pPr>
            <a:r>
              <a:rPr lang="en-GB" sz="1800" dirty="0" smtClean="0"/>
              <a:t>behaviour, and the environment </a:t>
            </a:r>
          </a:p>
          <a:p>
            <a:pPr marL="274320" lvl="1" indent="0">
              <a:buNone/>
            </a:pPr>
            <a:r>
              <a:rPr lang="en-GB" sz="1800" dirty="0" smtClean="0"/>
              <a:t>all influence one another in </a:t>
            </a:r>
          </a:p>
          <a:p>
            <a:pPr marL="274320" lvl="1" indent="0">
              <a:buNone/>
            </a:pPr>
            <a:r>
              <a:rPr lang="en-GB" sz="1800" dirty="0" smtClean="0"/>
              <a:t>a pattern of two-way causal links</a:t>
            </a:r>
          </a:p>
          <a:p>
            <a:pPr lvl="1"/>
            <a:endParaRPr lang="en-GB" sz="1800"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283968" y="3259877"/>
            <a:ext cx="4536504" cy="30591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837069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8"/>
            <a:ext cx="8229600" cy="778098"/>
          </a:xfrm>
        </p:spPr>
        <p:txBody>
          <a:bodyPr>
            <a:normAutofit/>
          </a:bodyPr>
          <a:lstStyle/>
          <a:p>
            <a:r>
              <a:rPr lang="en-GB" sz="2400" dirty="0" smtClean="0">
                <a:effectLst/>
                <a:latin typeface="Arial" pitchFamily="34" charset="0"/>
                <a:cs typeface="Arial" pitchFamily="34" charset="0"/>
              </a:rPr>
              <a:t>Culture and Personality </a:t>
            </a:r>
            <a:endParaRPr lang="en-GB" sz="2400" dirty="0">
              <a:effectLst/>
              <a:latin typeface="Arial" pitchFamily="34" charset="0"/>
              <a:cs typeface="Arial" pitchFamily="34" charset="0"/>
            </a:endParaRPr>
          </a:p>
        </p:txBody>
      </p:sp>
      <p:sp>
        <p:nvSpPr>
          <p:cNvPr id="8" name="Content Placeholder 7"/>
          <p:cNvSpPr>
            <a:spLocks noGrp="1"/>
          </p:cNvSpPr>
          <p:nvPr>
            <p:ph idx="1"/>
          </p:nvPr>
        </p:nvSpPr>
        <p:spPr>
          <a:xfrm>
            <a:off x="179512" y="1196752"/>
            <a:ext cx="8784976" cy="5112608"/>
          </a:xfrm>
        </p:spPr>
        <p:txBody>
          <a:bodyPr>
            <a:normAutofit fontScale="25000" lnSpcReduction="20000"/>
          </a:bodyPr>
          <a:lstStyle/>
          <a:p>
            <a:r>
              <a:rPr lang="en-GB" sz="7200" dirty="0" smtClean="0">
                <a:latin typeface="Arial" pitchFamily="34" charset="0"/>
                <a:cs typeface="Arial" pitchFamily="34" charset="0"/>
              </a:rPr>
              <a:t>Influence of cultural factors on family and community practices</a:t>
            </a:r>
            <a:endParaRPr lang="en-GB" sz="7200" dirty="0">
              <a:latin typeface="Arial" pitchFamily="34" charset="0"/>
              <a:cs typeface="Arial" pitchFamily="34" charset="0"/>
            </a:endParaRPr>
          </a:p>
          <a:p>
            <a:endParaRPr lang="en-GB" sz="7200" dirty="0" smtClean="0">
              <a:latin typeface="Arial" pitchFamily="34" charset="0"/>
              <a:cs typeface="Arial" pitchFamily="34" charset="0"/>
            </a:endParaRPr>
          </a:p>
          <a:p>
            <a:r>
              <a:rPr lang="en-GB" sz="7200" dirty="0" smtClean="0">
                <a:latin typeface="Arial" pitchFamily="34" charset="0"/>
                <a:cs typeface="Arial" pitchFamily="34" charset="0"/>
              </a:rPr>
              <a:t>Western - more </a:t>
            </a:r>
            <a:r>
              <a:rPr lang="en-GB" sz="7200" dirty="0">
                <a:latin typeface="Arial" pitchFamily="34" charset="0"/>
                <a:cs typeface="Arial" pitchFamily="34" charset="0"/>
              </a:rPr>
              <a:t>complex that some hunter-gatherer </a:t>
            </a:r>
            <a:r>
              <a:rPr lang="en-GB" sz="7200" dirty="0" smtClean="0">
                <a:latin typeface="Arial" pitchFamily="34" charset="0"/>
                <a:cs typeface="Arial" pitchFamily="34" charset="0"/>
              </a:rPr>
              <a:t>cultures?</a:t>
            </a:r>
          </a:p>
          <a:p>
            <a:endParaRPr lang="en-GB" sz="7200" dirty="0">
              <a:latin typeface="Arial" pitchFamily="34" charset="0"/>
              <a:cs typeface="Arial" pitchFamily="34" charset="0"/>
            </a:endParaRPr>
          </a:p>
          <a:p>
            <a:pPr marL="137160" indent="0">
              <a:buNone/>
            </a:pPr>
            <a:r>
              <a:rPr lang="en-GB" sz="7200" dirty="0" smtClean="0">
                <a:latin typeface="Arial" pitchFamily="34" charset="0"/>
                <a:cs typeface="Arial" pitchFamily="34" charset="0"/>
              </a:rPr>
              <a:t>	         - independent compared </a:t>
            </a:r>
            <a:r>
              <a:rPr lang="en-GB" sz="7200" dirty="0">
                <a:latin typeface="Arial" pitchFamily="34" charset="0"/>
                <a:cs typeface="Arial" pitchFamily="34" charset="0"/>
              </a:rPr>
              <a:t>to interdependent Eastern </a:t>
            </a:r>
            <a:r>
              <a:rPr lang="en-GB" sz="7200" dirty="0" smtClean="0">
                <a:latin typeface="Arial" pitchFamily="34" charset="0"/>
                <a:cs typeface="Arial" pitchFamily="34" charset="0"/>
              </a:rPr>
              <a:t>cultures?</a:t>
            </a:r>
          </a:p>
          <a:p>
            <a:endParaRPr lang="en-GB" sz="7200" dirty="0" smtClean="0">
              <a:latin typeface="Arial" pitchFamily="34" charset="0"/>
              <a:cs typeface="Arial" pitchFamily="34" charset="0"/>
            </a:endParaRPr>
          </a:p>
          <a:p>
            <a:endParaRPr lang="en-GB" sz="7200" dirty="0">
              <a:latin typeface="Arial" pitchFamily="34" charset="0"/>
              <a:cs typeface="Arial" pitchFamily="34" charset="0"/>
            </a:endParaRPr>
          </a:p>
          <a:p>
            <a:r>
              <a:rPr lang="en-GB" sz="7200" dirty="0">
                <a:latin typeface="Arial" pitchFamily="34" charset="0"/>
                <a:cs typeface="Arial" pitchFamily="34" charset="0"/>
              </a:rPr>
              <a:t>Markus and </a:t>
            </a:r>
            <a:r>
              <a:rPr lang="en-GB" sz="7200" dirty="0" err="1">
                <a:latin typeface="Arial" pitchFamily="34" charset="0"/>
                <a:cs typeface="Arial" pitchFamily="34" charset="0"/>
              </a:rPr>
              <a:t>Kitayama</a:t>
            </a:r>
            <a:r>
              <a:rPr lang="en-GB" sz="7200" dirty="0">
                <a:latin typeface="Arial" pitchFamily="34" charset="0"/>
                <a:cs typeface="Arial" pitchFamily="34" charset="0"/>
              </a:rPr>
              <a:t> </a:t>
            </a:r>
            <a:r>
              <a:rPr lang="en-GB" sz="7200" dirty="0" smtClean="0">
                <a:latin typeface="Arial" pitchFamily="34" charset="0"/>
                <a:cs typeface="Arial" pitchFamily="34" charset="0"/>
              </a:rPr>
              <a:t>(1998) - </a:t>
            </a:r>
            <a:r>
              <a:rPr lang="en-GB" sz="7200" dirty="0">
                <a:latin typeface="Arial" pitchFamily="34" charset="0"/>
                <a:cs typeface="Arial" pitchFamily="34" charset="0"/>
              </a:rPr>
              <a:t>cultural differences between </a:t>
            </a:r>
            <a:r>
              <a:rPr lang="en-GB" sz="7200" dirty="0" smtClean="0">
                <a:latin typeface="Arial" pitchFamily="34" charset="0"/>
                <a:cs typeface="Arial" pitchFamily="34" charset="0"/>
              </a:rPr>
              <a:t>Japanese </a:t>
            </a:r>
            <a:r>
              <a:rPr lang="en-GB" sz="7200" dirty="0">
                <a:latin typeface="Arial" pitchFamily="34" charset="0"/>
                <a:cs typeface="Arial" pitchFamily="34" charset="0"/>
              </a:rPr>
              <a:t>and European-American students </a:t>
            </a:r>
            <a:r>
              <a:rPr lang="en-GB" sz="7200" dirty="0" smtClean="0">
                <a:latin typeface="Arial" pitchFamily="34" charset="0"/>
                <a:cs typeface="Arial" pitchFamily="34" charset="0"/>
              </a:rPr>
              <a:t>descriptions of themselves</a:t>
            </a:r>
          </a:p>
          <a:p>
            <a:endParaRPr lang="en-GB" sz="7200" dirty="0">
              <a:latin typeface="Arial" pitchFamily="34" charset="0"/>
              <a:cs typeface="Arial" pitchFamily="34" charset="0"/>
            </a:endParaRPr>
          </a:p>
          <a:p>
            <a:pPr marL="137160" indent="0">
              <a:buNone/>
            </a:pPr>
            <a:r>
              <a:rPr lang="en-GB" sz="7200" dirty="0">
                <a:latin typeface="Arial" pitchFamily="34" charset="0"/>
                <a:cs typeface="Arial" pitchFamily="34" charset="0"/>
              </a:rPr>
              <a:t> </a:t>
            </a:r>
            <a:r>
              <a:rPr lang="en-GB" sz="7200" dirty="0" smtClean="0">
                <a:latin typeface="Arial" pitchFamily="34" charset="0"/>
                <a:cs typeface="Arial" pitchFamily="34" charset="0"/>
              </a:rPr>
              <a:t>       e.g. 96</a:t>
            </a:r>
            <a:r>
              <a:rPr lang="en-GB" sz="7200" dirty="0">
                <a:latin typeface="Arial" pitchFamily="34" charset="0"/>
                <a:cs typeface="Arial" pitchFamily="34" charset="0"/>
              </a:rPr>
              <a:t>% of </a:t>
            </a:r>
            <a:r>
              <a:rPr lang="en-GB" sz="7200" dirty="0" smtClean="0">
                <a:latin typeface="Arial" pitchFamily="34" charset="0"/>
                <a:cs typeface="Arial" pitchFamily="34" charset="0"/>
              </a:rPr>
              <a:t>American </a:t>
            </a:r>
            <a:r>
              <a:rPr lang="en-GB" sz="7200" dirty="0">
                <a:latin typeface="Arial" pitchFamily="34" charset="0"/>
                <a:cs typeface="Arial" pitchFamily="34" charset="0"/>
              </a:rPr>
              <a:t>students described themselves as </a:t>
            </a:r>
            <a:r>
              <a:rPr lang="en-GB" sz="7200" dirty="0" smtClean="0">
                <a:latin typeface="Arial" pitchFamily="34" charset="0"/>
                <a:cs typeface="Arial" pitchFamily="34" charset="0"/>
              </a:rPr>
              <a:t>‘special’  compared </a:t>
            </a:r>
          </a:p>
          <a:p>
            <a:pPr marL="137160" indent="0">
              <a:buNone/>
            </a:pPr>
            <a:r>
              <a:rPr lang="en-GB" sz="7200" dirty="0">
                <a:latin typeface="Arial" pitchFamily="34" charset="0"/>
                <a:cs typeface="Arial" pitchFamily="34" charset="0"/>
              </a:rPr>
              <a:t> </a:t>
            </a:r>
            <a:r>
              <a:rPr lang="en-GB" sz="7200" dirty="0" smtClean="0">
                <a:latin typeface="Arial" pitchFamily="34" charset="0"/>
                <a:cs typeface="Arial" pitchFamily="34" charset="0"/>
              </a:rPr>
              <a:t>              to </a:t>
            </a:r>
            <a:r>
              <a:rPr lang="en-GB" sz="7200" dirty="0">
                <a:latin typeface="Arial" pitchFamily="34" charset="0"/>
                <a:cs typeface="Arial" pitchFamily="34" charset="0"/>
              </a:rPr>
              <a:t>55% of the Japanese </a:t>
            </a:r>
            <a:r>
              <a:rPr lang="en-GB" sz="7200" dirty="0" smtClean="0">
                <a:latin typeface="Arial" pitchFamily="34" charset="0"/>
                <a:cs typeface="Arial" pitchFamily="34" charset="0"/>
              </a:rPr>
              <a:t>students</a:t>
            </a:r>
          </a:p>
          <a:p>
            <a:endParaRPr lang="en-GB" sz="7200" dirty="0" smtClean="0">
              <a:latin typeface="Arial" pitchFamily="34" charset="0"/>
              <a:cs typeface="Arial" pitchFamily="34" charset="0"/>
            </a:endParaRPr>
          </a:p>
          <a:p>
            <a:endParaRPr lang="en-GB" sz="7200" dirty="0">
              <a:latin typeface="Arial" pitchFamily="34" charset="0"/>
              <a:cs typeface="Arial" pitchFamily="34" charset="0"/>
            </a:endParaRPr>
          </a:p>
          <a:p>
            <a:r>
              <a:rPr lang="en-GB" sz="7200" dirty="0" smtClean="0">
                <a:latin typeface="Arial" pitchFamily="34" charset="0"/>
                <a:cs typeface="Arial" pitchFamily="34" charset="0"/>
              </a:rPr>
              <a:t>Individualistic and Collectivistic cultures </a:t>
            </a:r>
            <a:r>
              <a:rPr lang="en-GB" sz="7200" dirty="0" err="1" smtClean="0">
                <a:latin typeface="Arial" pitchFamily="34" charset="0"/>
                <a:cs typeface="Arial" pitchFamily="34" charset="0"/>
              </a:rPr>
              <a:t>e.g.Triandis</a:t>
            </a:r>
            <a:r>
              <a:rPr lang="en-GB" sz="7200" dirty="0" smtClean="0">
                <a:latin typeface="Arial" pitchFamily="34" charset="0"/>
                <a:cs typeface="Arial" pitchFamily="34" charset="0"/>
              </a:rPr>
              <a:t> </a:t>
            </a:r>
            <a:r>
              <a:rPr lang="en-GB" sz="7200" dirty="0">
                <a:latin typeface="Arial" pitchFamily="34" charset="0"/>
                <a:cs typeface="Arial" pitchFamily="34" charset="0"/>
              </a:rPr>
              <a:t>and </a:t>
            </a:r>
            <a:r>
              <a:rPr lang="en-GB" sz="7200" dirty="0" err="1">
                <a:latin typeface="Arial" pitchFamily="34" charset="0"/>
                <a:cs typeface="Arial" pitchFamily="34" charset="0"/>
              </a:rPr>
              <a:t>Suh</a:t>
            </a:r>
            <a:r>
              <a:rPr lang="en-GB" sz="7200" dirty="0">
                <a:latin typeface="Arial" pitchFamily="34" charset="0"/>
                <a:cs typeface="Arial" pitchFamily="34" charset="0"/>
              </a:rPr>
              <a:t> (2002</a:t>
            </a:r>
            <a:r>
              <a:rPr lang="en-GB" sz="7200" dirty="0" smtClean="0">
                <a:latin typeface="Arial" pitchFamily="34" charset="0"/>
                <a:cs typeface="Arial" pitchFamily="34" charset="0"/>
              </a:rPr>
              <a:t>)</a:t>
            </a:r>
          </a:p>
          <a:p>
            <a:endParaRPr lang="en-GB" sz="7200" dirty="0">
              <a:latin typeface="Arial" pitchFamily="34" charset="0"/>
              <a:cs typeface="Arial" pitchFamily="34" charset="0"/>
            </a:endParaRPr>
          </a:p>
          <a:p>
            <a:pPr marL="137160" indent="0">
              <a:buNone/>
            </a:pPr>
            <a:r>
              <a:rPr lang="en-GB" sz="7200" dirty="0">
                <a:latin typeface="Arial" pitchFamily="34" charset="0"/>
                <a:cs typeface="Arial" pitchFamily="34" charset="0"/>
              </a:rPr>
              <a:t> </a:t>
            </a:r>
            <a:r>
              <a:rPr lang="en-GB" sz="7200" dirty="0" smtClean="0">
                <a:latin typeface="Arial" pitchFamily="34" charset="0"/>
                <a:cs typeface="Arial" pitchFamily="34" charset="0"/>
              </a:rPr>
              <a:t>     American </a:t>
            </a:r>
            <a:r>
              <a:rPr lang="en-GB" sz="7200" dirty="0">
                <a:latin typeface="Arial" pitchFamily="34" charset="0"/>
                <a:cs typeface="Arial" pitchFamily="34" charset="0"/>
              </a:rPr>
              <a:t>students </a:t>
            </a:r>
            <a:r>
              <a:rPr lang="en-GB" sz="7200" dirty="0" smtClean="0">
                <a:latin typeface="Arial" pitchFamily="34" charset="0"/>
                <a:cs typeface="Arial" pitchFamily="34" charset="0"/>
              </a:rPr>
              <a:t>described themselves in </a:t>
            </a:r>
            <a:r>
              <a:rPr lang="en-GB" sz="7200" dirty="0">
                <a:latin typeface="Arial" pitchFamily="34" charset="0"/>
                <a:cs typeface="Arial" pitchFamily="34" charset="0"/>
              </a:rPr>
              <a:t>terms of personal traits. abilities </a:t>
            </a:r>
            <a:endParaRPr lang="en-GB" sz="7200" dirty="0" smtClean="0">
              <a:latin typeface="Arial" pitchFamily="34" charset="0"/>
              <a:cs typeface="Arial" pitchFamily="34" charset="0"/>
            </a:endParaRPr>
          </a:p>
          <a:p>
            <a:pPr marL="137160" indent="0">
              <a:buNone/>
            </a:pPr>
            <a:r>
              <a:rPr lang="en-GB" sz="7200" dirty="0">
                <a:latin typeface="Arial" pitchFamily="34" charset="0"/>
                <a:cs typeface="Arial" pitchFamily="34" charset="0"/>
              </a:rPr>
              <a:t> </a:t>
            </a:r>
            <a:r>
              <a:rPr lang="en-GB" sz="7200" dirty="0" smtClean="0">
                <a:latin typeface="Arial" pitchFamily="34" charset="0"/>
                <a:cs typeface="Arial" pitchFamily="34" charset="0"/>
              </a:rPr>
              <a:t>     and dispositions - Japanese students used </a:t>
            </a:r>
            <a:r>
              <a:rPr lang="en-GB" sz="7200" dirty="0">
                <a:latin typeface="Arial" pitchFamily="34" charset="0"/>
                <a:cs typeface="Arial" pitchFamily="34" charset="0"/>
              </a:rPr>
              <a:t>terms related to social identity</a:t>
            </a:r>
          </a:p>
          <a:p>
            <a:endParaRPr lang="en-GB" dirty="0"/>
          </a:p>
          <a:p>
            <a:endParaRPr lang="en-GB" dirty="0"/>
          </a:p>
        </p:txBody>
      </p:sp>
    </p:spTree>
    <p:extLst>
      <p:ext uri="{BB962C8B-B14F-4D97-AF65-F5344CB8AC3E}">
        <p14:creationId xmlns:p14="http://schemas.microsoft.com/office/powerpoint/2010/main" val="329048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Arial" pitchFamily="34" charset="0"/>
                <a:cs typeface="Arial" pitchFamily="34" charset="0"/>
              </a:rPr>
              <a:t>Culture and Personality </a:t>
            </a:r>
            <a:endParaRPr lang="en-GB" sz="2400" dirty="0"/>
          </a:p>
        </p:txBody>
      </p:sp>
      <p:sp>
        <p:nvSpPr>
          <p:cNvPr id="3" name="Content Placeholder 2"/>
          <p:cNvSpPr>
            <a:spLocks noGrp="1"/>
          </p:cNvSpPr>
          <p:nvPr>
            <p:ph idx="1"/>
          </p:nvPr>
        </p:nvSpPr>
        <p:spPr/>
        <p:txBody>
          <a:bodyPr>
            <a:normAutofit/>
          </a:bodyPr>
          <a:lstStyle/>
          <a:p>
            <a:r>
              <a:rPr lang="en-GB" sz="2000" dirty="0" smtClean="0">
                <a:latin typeface="Arial" pitchFamily="34" charset="0"/>
                <a:cs typeface="Arial" pitchFamily="34" charset="0"/>
              </a:rPr>
              <a:t>Cultural </a:t>
            </a:r>
            <a:r>
              <a:rPr lang="en-GB" sz="2000" dirty="0">
                <a:latin typeface="Arial" pitchFamily="34" charset="0"/>
                <a:cs typeface="Arial" pitchFamily="34" charset="0"/>
              </a:rPr>
              <a:t>embeddedness </a:t>
            </a:r>
            <a:r>
              <a:rPr lang="en-GB" sz="2000" dirty="0" smtClean="0">
                <a:latin typeface="Arial" pitchFamily="34" charset="0"/>
                <a:cs typeface="Arial" pitchFamily="34" charset="0"/>
              </a:rPr>
              <a:t>and cultural </a:t>
            </a:r>
            <a:r>
              <a:rPr lang="en-GB" sz="2000" dirty="0">
                <a:latin typeface="Arial" pitchFamily="34" charset="0"/>
                <a:cs typeface="Arial" pitchFamily="34" charset="0"/>
              </a:rPr>
              <a:t>individualism influences </a:t>
            </a:r>
            <a:r>
              <a:rPr lang="en-GB" sz="2000" dirty="0" smtClean="0">
                <a:latin typeface="Arial" pitchFamily="34" charset="0"/>
                <a:cs typeface="Arial" pitchFamily="34" charset="0"/>
              </a:rPr>
              <a:t>self-concept </a:t>
            </a:r>
            <a:r>
              <a:rPr lang="en-GB" sz="2000" dirty="0">
                <a:latin typeface="Arial" pitchFamily="34" charset="0"/>
                <a:cs typeface="Arial" pitchFamily="34" charset="0"/>
              </a:rPr>
              <a:t>and </a:t>
            </a:r>
            <a:r>
              <a:rPr lang="en-GB" sz="2000" dirty="0" smtClean="0">
                <a:latin typeface="Arial" pitchFamily="34" charset="0"/>
                <a:cs typeface="Arial" pitchFamily="34" charset="0"/>
              </a:rPr>
              <a:t>emotional lives</a:t>
            </a:r>
          </a:p>
          <a:p>
            <a:endParaRPr lang="en-GB" sz="2000" dirty="0">
              <a:latin typeface="Arial" pitchFamily="34" charset="0"/>
              <a:cs typeface="Arial" pitchFamily="34" charset="0"/>
            </a:endParaRPr>
          </a:p>
          <a:p>
            <a:endParaRPr lang="en-GB" sz="2000" dirty="0">
              <a:latin typeface="Arial" pitchFamily="34" charset="0"/>
              <a:cs typeface="Arial" pitchFamily="34" charset="0"/>
            </a:endParaRPr>
          </a:p>
          <a:p>
            <a:pPr marL="137160" indent="0">
              <a:buNone/>
            </a:pPr>
            <a:r>
              <a:rPr lang="en-GB" sz="2000" dirty="0" smtClean="0">
                <a:latin typeface="Arial" pitchFamily="34" charset="0"/>
                <a:cs typeface="Arial" pitchFamily="34" charset="0"/>
              </a:rPr>
              <a:t>	Americans - more </a:t>
            </a:r>
            <a:r>
              <a:rPr lang="en-GB" sz="2000" dirty="0">
                <a:latin typeface="Arial" pitchFamily="34" charset="0"/>
                <a:cs typeface="Arial" pitchFamily="34" charset="0"/>
              </a:rPr>
              <a:t>self-oriented positive </a:t>
            </a:r>
            <a:r>
              <a:rPr lang="en-GB" sz="2000" dirty="0" smtClean="0">
                <a:latin typeface="Arial" pitchFamily="34" charset="0"/>
                <a:cs typeface="Arial" pitchFamily="34" charset="0"/>
              </a:rPr>
              <a:t>emotions 	Japanese - more </a:t>
            </a:r>
            <a:r>
              <a:rPr lang="en-GB" sz="2000" dirty="0">
                <a:latin typeface="Arial" pitchFamily="34" charset="0"/>
                <a:cs typeface="Arial" pitchFamily="34" charset="0"/>
              </a:rPr>
              <a:t>interpersonally oriented positive </a:t>
            </a:r>
            <a:r>
              <a:rPr lang="en-GB" sz="2000" dirty="0" smtClean="0">
                <a:latin typeface="Arial" pitchFamily="34" charset="0"/>
                <a:cs typeface="Arial" pitchFamily="34" charset="0"/>
              </a:rPr>
              <a:t>emotions</a:t>
            </a:r>
          </a:p>
          <a:p>
            <a:pPr marL="137160" indent="0" algn="r">
              <a:buNone/>
            </a:pPr>
            <a:r>
              <a:rPr lang="en-GB" sz="2000" dirty="0" smtClean="0">
                <a:latin typeface="Arial" pitchFamily="34" charset="0"/>
                <a:cs typeface="Arial" pitchFamily="34" charset="0"/>
              </a:rPr>
              <a:t>(</a:t>
            </a:r>
            <a:r>
              <a:rPr lang="en-GB" sz="2000" dirty="0" err="1" smtClean="0">
                <a:latin typeface="Arial" pitchFamily="34" charset="0"/>
                <a:cs typeface="Arial" pitchFamily="34" charset="0"/>
              </a:rPr>
              <a:t>Kitayama</a:t>
            </a:r>
            <a:r>
              <a:rPr lang="en-GB" sz="2000" dirty="0" smtClean="0">
                <a:latin typeface="Arial" pitchFamily="34" charset="0"/>
                <a:cs typeface="Arial" pitchFamily="34" charset="0"/>
              </a:rPr>
              <a:t> </a:t>
            </a:r>
            <a:r>
              <a:rPr lang="en-GB" sz="2000" dirty="0">
                <a:latin typeface="Arial" pitchFamily="34" charset="0"/>
                <a:cs typeface="Arial" pitchFamily="34" charset="0"/>
              </a:rPr>
              <a:t>et </a:t>
            </a:r>
            <a:r>
              <a:rPr lang="en-GB" sz="2000" dirty="0" smtClean="0">
                <a:latin typeface="Arial" pitchFamily="34" charset="0"/>
                <a:cs typeface="Arial" pitchFamily="34" charset="0"/>
              </a:rPr>
              <a:t>al, 2000</a:t>
            </a:r>
            <a:r>
              <a:rPr lang="en-GB" sz="2000" dirty="0">
                <a:latin typeface="Arial" pitchFamily="34" charset="0"/>
                <a:cs typeface="Arial" pitchFamily="34" charset="0"/>
              </a:rPr>
              <a:t>)  </a:t>
            </a:r>
          </a:p>
          <a:p>
            <a:pPr marL="137160" indent="0">
              <a:buNone/>
            </a:pPr>
            <a:endParaRPr lang="en-GB" sz="2000" dirty="0">
              <a:latin typeface="Arial" pitchFamily="34" charset="0"/>
              <a:cs typeface="Arial" pitchFamily="34" charset="0"/>
            </a:endParaRPr>
          </a:p>
          <a:p>
            <a:pPr marL="137160" indent="0">
              <a:buNone/>
            </a:pPr>
            <a:endParaRPr lang="en-GB" sz="2000" dirty="0">
              <a:latin typeface="Arial" pitchFamily="34" charset="0"/>
              <a:cs typeface="Arial" pitchFamily="34" charset="0"/>
            </a:endParaRPr>
          </a:p>
          <a:p>
            <a:r>
              <a:rPr lang="en-GB" sz="2000" dirty="0" smtClean="0">
                <a:latin typeface="Arial" pitchFamily="34" charset="0"/>
                <a:cs typeface="Arial" pitchFamily="34" charset="0"/>
              </a:rPr>
              <a:t>Personal </a:t>
            </a:r>
            <a:r>
              <a:rPr lang="en-GB" sz="2000" dirty="0">
                <a:latin typeface="Arial" pitchFamily="34" charset="0"/>
                <a:cs typeface="Arial" pitchFamily="34" charset="0"/>
              </a:rPr>
              <a:t>traits predicted behaviour less in collectivist cultures (Church and </a:t>
            </a:r>
            <a:r>
              <a:rPr lang="en-GB" sz="2000" dirty="0" err="1">
                <a:latin typeface="Arial" pitchFamily="34" charset="0"/>
                <a:cs typeface="Arial" pitchFamily="34" charset="0"/>
              </a:rPr>
              <a:t>Katigbak</a:t>
            </a:r>
            <a:r>
              <a:rPr lang="en-GB" sz="2000" dirty="0">
                <a:latin typeface="Arial" pitchFamily="34" charset="0"/>
                <a:cs typeface="Arial" pitchFamily="34" charset="0"/>
              </a:rPr>
              <a:t>, 2000)</a:t>
            </a:r>
          </a:p>
          <a:p>
            <a:endParaRPr lang="en-GB" dirty="0"/>
          </a:p>
        </p:txBody>
      </p:sp>
    </p:spTree>
    <p:extLst>
      <p:ext uri="{BB962C8B-B14F-4D97-AF65-F5344CB8AC3E}">
        <p14:creationId xmlns:p14="http://schemas.microsoft.com/office/powerpoint/2010/main" val="39520081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effectLst/>
                <a:latin typeface="Arial" pitchFamily="34" charset="0"/>
                <a:cs typeface="Arial" pitchFamily="34" charset="0"/>
              </a:rPr>
              <a:t>Evaluation</a:t>
            </a:r>
          </a:p>
        </p:txBody>
      </p:sp>
      <p:sp>
        <p:nvSpPr>
          <p:cNvPr id="3" name="Content Placeholder 2"/>
          <p:cNvSpPr>
            <a:spLocks noGrp="1"/>
          </p:cNvSpPr>
          <p:nvPr>
            <p:ph idx="1"/>
          </p:nvPr>
        </p:nvSpPr>
        <p:spPr/>
        <p:txBody>
          <a:bodyPr>
            <a:normAutofit/>
          </a:bodyPr>
          <a:lstStyle/>
          <a:p>
            <a:endParaRPr lang="en-GB" sz="2200" dirty="0"/>
          </a:p>
          <a:p>
            <a:pPr lvl="0"/>
            <a:r>
              <a:rPr lang="en-GB" sz="2000" dirty="0" smtClean="0">
                <a:latin typeface="Arial" pitchFamily="34" charset="0"/>
                <a:cs typeface="Arial" pitchFamily="34" charset="0"/>
              </a:rPr>
              <a:t>Are personality </a:t>
            </a:r>
            <a:r>
              <a:rPr lang="en-GB" sz="2000" dirty="0">
                <a:latin typeface="Arial" pitchFamily="34" charset="0"/>
                <a:cs typeface="Arial" pitchFamily="34" charset="0"/>
              </a:rPr>
              <a:t>differences </a:t>
            </a:r>
            <a:r>
              <a:rPr lang="en-GB" sz="2000" dirty="0" smtClean="0">
                <a:latin typeface="Arial" pitchFamily="34" charset="0"/>
                <a:cs typeface="Arial" pitchFamily="34" charset="0"/>
              </a:rPr>
              <a:t>attributed </a:t>
            </a:r>
            <a:r>
              <a:rPr lang="en-GB" sz="2000" dirty="0">
                <a:latin typeface="Arial" pitchFamily="34" charset="0"/>
                <a:cs typeface="Arial" pitchFamily="34" charset="0"/>
              </a:rPr>
              <a:t>to the individualistic and collectivist nature of the cultures </a:t>
            </a:r>
            <a:r>
              <a:rPr lang="en-GB" sz="2000" dirty="0" smtClean="0">
                <a:latin typeface="Arial" pitchFamily="34" charset="0"/>
                <a:cs typeface="Arial" pitchFamily="34" charset="0"/>
              </a:rPr>
              <a:t>concerned?  Not </a:t>
            </a:r>
            <a:r>
              <a:rPr lang="en-GB" sz="2000" dirty="0">
                <a:latin typeface="Arial" pitchFamily="34" charset="0"/>
                <a:cs typeface="Arial" pitchFamily="34" charset="0"/>
              </a:rPr>
              <a:t>everybody in these cultures embrace either </a:t>
            </a:r>
            <a:r>
              <a:rPr lang="en-GB" sz="2000" dirty="0" smtClean="0">
                <a:latin typeface="Arial" pitchFamily="34" charset="0"/>
                <a:cs typeface="Arial" pitchFamily="34" charset="0"/>
              </a:rPr>
              <a:t>individualist </a:t>
            </a:r>
            <a:r>
              <a:rPr lang="en-GB" sz="2000" dirty="0">
                <a:latin typeface="Arial" pitchFamily="34" charset="0"/>
                <a:cs typeface="Arial" pitchFamily="34" charset="0"/>
              </a:rPr>
              <a:t>or collectivist </a:t>
            </a:r>
            <a:r>
              <a:rPr lang="en-GB" sz="2000" dirty="0" smtClean="0">
                <a:latin typeface="Arial" pitchFamily="34" charset="0"/>
                <a:cs typeface="Arial" pitchFamily="34" charset="0"/>
              </a:rPr>
              <a:t>goals</a:t>
            </a:r>
          </a:p>
          <a:p>
            <a:pPr lvl="0"/>
            <a:endParaRPr lang="en-GB" sz="2000" dirty="0">
              <a:latin typeface="Arial" pitchFamily="34" charset="0"/>
              <a:cs typeface="Arial" pitchFamily="34" charset="0"/>
            </a:endParaRPr>
          </a:p>
          <a:p>
            <a:r>
              <a:rPr lang="en-GB" sz="2000" dirty="0">
                <a:latin typeface="Arial" pitchFamily="34" charset="0"/>
                <a:cs typeface="Arial" pitchFamily="34" charset="0"/>
              </a:rPr>
              <a:t>European-Americans are less collectivistic than Chinese people, but </a:t>
            </a:r>
            <a:r>
              <a:rPr lang="en-GB" sz="2000" dirty="0" smtClean="0">
                <a:latin typeface="Arial" pitchFamily="34" charset="0"/>
                <a:cs typeface="Arial" pitchFamily="34" charset="0"/>
              </a:rPr>
              <a:t>are no </a:t>
            </a:r>
            <a:r>
              <a:rPr lang="en-GB" sz="2000" dirty="0">
                <a:latin typeface="Arial" pitchFamily="34" charset="0"/>
                <a:cs typeface="Arial" pitchFamily="34" charset="0"/>
              </a:rPr>
              <a:t>less collectivistic than Japanese </a:t>
            </a:r>
            <a:r>
              <a:rPr lang="en-GB" sz="2000" dirty="0" smtClean="0">
                <a:latin typeface="Arial" pitchFamily="34" charset="0"/>
                <a:cs typeface="Arial" pitchFamily="34" charset="0"/>
              </a:rPr>
              <a:t>people (</a:t>
            </a:r>
            <a:r>
              <a:rPr lang="en-GB" sz="2000" dirty="0" err="1" smtClean="0">
                <a:latin typeface="Arial" pitchFamily="34" charset="0"/>
                <a:cs typeface="Arial" pitchFamily="34" charset="0"/>
              </a:rPr>
              <a:t>Oyserman</a:t>
            </a:r>
            <a:r>
              <a:rPr lang="en-GB" sz="2000" dirty="0" smtClean="0">
                <a:latin typeface="Arial" pitchFamily="34" charset="0"/>
                <a:cs typeface="Arial" pitchFamily="34" charset="0"/>
              </a:rPr>
              <a:t> </a:t>
            </a:r>
            <a:r>
              <a:rPr lang="en-GB" sz="2000" dirty="0">
                <a:latin typeface="Arial" pitchFamily="34" charset="0"/>
                <a:cs typeface="Arial" pitchFamily="34" charset="0"/>
              </a:rPr>
              <a:t>et </a:t>
            </a:r>
            <a:r>
              <a:rPr lang="en-GB" sz="2000" dirty="0" smtClean="0">
                <a:latin typeface="Arial" pitchFamily="34" charset="0"/>
                <a:cs typeface="Arial" pitchFamily="34" charset="0"/>
              </a:rPr>
              <a:t>al, 2002</a:t>
            </a:r>
            <a:r>
              <a:rPr lang="en-GB" sz="2000" dirty="0">
                <a:latin typeface="Arial" pitchFamily="34" charset="0"/>
                <a:cs typeface="Arial" pitchFamily="34" charset="0"/>
              </a:rPr>
              <a:t>) </a:t>
            </a:r>
            <a:endParaRPr lang="en-GB" sz="2000" dirty="0" smtClean="0">
              <a:latin typeface="Arial" pitchFamily="34" charset="0"/>
              <a:cs typeface="Arial" pitchFamily="34" charset="0"/>
            </a:endParaRPr>
          </a:p>
          <a:p>
            <a:endParaRPr lang="en-GB" sz="2000" dirty="0">
              <a:latin typeface="Arial" pitchFamily="34" charset="0"/>
              <a:cs typeface="Arial" pitchFamily="34" charset="0"/>
            </a:endParaRPr>
          </a:p>
          <a:p>
            <a:r>
              <a:rPr lang="en-GB" sz="2000" dirty="0" smtClean="0">
                <a:latin typeface="Arial" pitchFamily="34" charset="0"/>
                <a:cs typeface="Arial" pitchFamily="34" charset="0"/>
              </a:rPr>
              <a:t>Most </a:t>
            </a:r>
            <a:r>
              <a:rPr lang="en-GB" sz="2000" dirty="0">
                <a:latin typeface="Arial" pitchFamily="34" charset="0"/>
                <a:cs typeface="Arial" pitchFamily="34" charset="0"/>
              </a:rPr>
              <a:t>studies of </a:t>
            </a:r>
            <a:r>
              <a:rPr lang="en-GB" sz="2000" dirty="0" smtClean="0">
                <a:latin typeface="Arial" pitchFamily="34" charset="0"/>
                <a:cs typeface="Arial" pitchFamily="34" charset="0"/>
              </a:rPr>
              <a:t>individualism/collectivism </a:t>
            </a:r>
            <a:r>
              <a:rPr lang="en-GB" sz="2000" dirty="0">
                <a:latin typeface="Arial" pitchFamily="34" charset="0"/>
                <a:cs typeface="Arial" pitchFamily="34" charset="0"/>
              </a:rPr>
              <a:t>have compared Japanese and Chinese people with European </a:t>
            </a:r>
            <a:r>
              <a:rPr lang="en-GB" sz="2000" dirty="0" smtClean="0">
                <a:latin typeface="Arial" pitchFamily="34" charset="0"/>
                <a:cs typeface="Arial" pitchFamily="34" charset="0"/>
              </a:rPr>
              <a:t>Americans – so findings likely to be culture-specific</a:t>
            </a:r>
          </a:p>
          <a:p>
            <a:pPr marL="137160" indent="0">
              <a:buNone/>
            </a:pPr>
            <a:r>
              <a:rPr lang="en-GB" sz="2600" dirty="0">
                <a:latin typeface="Arial" pitchFamily="34" charset="0"/>
                <a:cs typeface="Arial" pitchFamily="34" charset="0"/>
              </a:rPr>
              <a:t> </a:t>
            </a:r>
          </a:p>
        </p:txBody>
      </p:sp>
    </p:spTree>
    <p:extLst>
      <p:ext uri="{BB962C8B-B14F-4D97-AF65-F5344CB8AC3E}">
        <p14:creationId xmlns:p14="http://schemas.microsoft.com/office/powerpoint/2010/main" val="13216259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Summary</a:t>
            </a:r>
            <a:endParaRPr lang="en-GB" sz="2400" dirty="0"/>
          </a:p>
        </p:txBody>
      </p:sp>
      <p:sp>
        <p:nvSpPr>
          <p:cNvPr id="3" name="Content Placeholder 2"/>
          <p:cNvSpPr>
            <a:spLocks noGrp="1"/>
          </p:cNvSpPr>
          <p:nvPr>
            <p:ph sz="half" idx="1"/>
          </p:nvPr>
        </p:nvSpPr>
        <p:spPr>
          <a:xfrm>
            <a:off x="179512" y="1673352"/>
            <a:ext cx="4316288" cy="4718304"/>
          </a:xfrm>
        </p:spPr>
        <p:txBody>
          <a:bodyPr/>
          <a:lstStyle/>
          <a:p>
            <a:pPr marL="0" indent="0">
              <a:buNone/>
            </a:pPr>
            <a:r>
              <a:rPr lang="en-GB" sz="2000" dirty="0" smtClean="0">
                <a:solidFill>
                  <a:schemeClr val="tx2"/>
                </a:solidFill>
              </a:rPr>
              <a:t>       </a:t>
            </a:r>
            <a:r>
              <a:rPr lang="en-GB" sz="2000" u="sng" dirty="0" smtClean="0">
                <a:solidFill>
                  <a:schemeClr val="tx2"/>
                </a:solidFill>
              </a:rPr>
              <a:t>Intelligence</a:t>
            </a:r>
          </a:p>
          <a:p>
            <a:endParaRPr lang="en-GB" dirty="0" smtClean="0"/>
          </a:p>
          <a:p>
            <a:pPr lvl="1"/>
            <a:r>
              <a:rPr lang="en-GB" sz="2000" dirty="0" smtClean="0"/>
              <a:t>Psychometric approach</a:t>
            </a:r>
          </a:p>
          <a:p>
            <a:pPr lvl="1"/>
            <a:endParaRPr lang="en-GB" sz="2000" dirty="0" smtClean="0"/>
          </a:p>
          <a:p>
            <a:pPr lvl="1"/>
            <a:r>
              <a:rPr lang="en-GB" sz="2000" dirty="0" smtClean="0"/>
              <a:t>Cognitive processes approach</a:t>
            </a:r>
          </a:p>
          <a:p>
            <a:pPr lvl="1"/>
            <a:endParaRPr lang="en-GB" sz="2000" dirty="0" smtClean="0"/>
          </a:p>
          <a:p>
            <a:pPr lvl="1"/>
            <a:r>
              <a:rPr lang="en-GB" sz="2000" dirty="0" smtClean="0"/>
              <a:t>Types of intelligence</a:t>
            </a:r>
          </a:p>
          <a:p>
            <a:pPr lvl="1"/>
            <a:endParaRPr lang="en-GB" sz="2000" dirty="0" smtClean="0"/>
          </a:p>
          <a:p>
            <a:pPr lvl="1"/>
            <a:r>
              <a:rPr lang="en-GB" sz="2000" dirty="0" smtClean="0"/>
              <a:t>Measuring intelligence</a:t>
            </a:r>
          </a:p>
          <a:p>
            <a:pPr lvl="1"/>
            <a:endParaRPr lang="en-GB" sz="2000" dirty="0" smtClean="0"/>
          </a:p>
          <a:p>
            <a:pPr lvl="1"/>
            <a:r>
              <a:rPr lang="en-GB" sz="2000" dirty="0" smtClean="0"/>
              <a:t>Genetic heritability</a:t>
            </a:r>
          </a:p>
          <a:p>
            <a:pPr lvl="1"/>
            <a:endParaRPr lang="en-GB" dirty="0"/>
          </a:p>
        </p:txBody>
      </p:sp>
      <p:sp>
        <p:nvSpPr>
          <p:cNvPr id="4" name="Content Placeholder 3"/>
          <p:cNvSpPr>
            <a:spLocks noGrp="1"/>
          </p:cNvSpPr>
          <p:nvPr>
            <p:ph sz="half" idx="2"/>
          </p:nvPr>
        </p:nvSpPr>
        <p:spPr>
          <a:xfrm>
            <a:off x="4644008" y="1628800"/>
            <a:ext cx="4038600" cy="4718304"/>
          </a:xfrm>
        </p:spPr>
        <p:txBody>
          <a:bodyPr/>
          <a:lstStyle/>
          <a:p>
            <a:pPr marL="0" indent="0">
              <a:buNone/>
            </a:pPr>
            <a:r>
              <a:rPr lang="en-GB" sz="2000" dirty="0" smtClean="0">
                <a:solidFill>
                  <a:schemeClr val="tx2"/>
                </a:solidFill>
              </a:rPr>
              <a:t>       </a:t>
            </a:r>
            <a:r>
              <a:rPr lang="en-GB" sz="2000" u="sng" dirty="0" smtClean="0">
                <a:solidFill>
                  <a:schemeClr val="tx2"/>
                </a:solidFill>
              </a:rPr>
              <a:t>Personality</a:t>
            </a:r>
            <a:r>
              <a:rPr lang="en-GB" sz="2000" u="sng" dirty="0" smtClean="0"/>
              <a:t> </a:t>
            </a:r>
          </a:p>
          <a:p>
            <a:pPr lvl="1"/>
            <a:endParaRPr lang="en-GB" sz="2800" dirty="0" smtClean="0"/>
          </a:p>
          <a:p>
            <a:pPr lvl="1"/>
            <a:r>
              <a:rPr lang="en-GB" sz="2000" dirty="0" smtClean="0"/>
              <a:t>Trait perspective</a:t>
            </a:r>
          </a:p>
          <a:p>
            <a:pPr lvl="1"/>
            <a:endParaRPr lang="en-GB" sz="2000" dirty="0"/>
          </a:p>
          <a:p>
            <a:pPr lvl="1"/>
            <a:r>
              <a:rPr lang="en-GB" sz="2000" dirty="0" smtClean="0"/>
              <a:t>Biological approach</a:t>
            </a:r>
          </a:p>
          <a:p>
            <a:pPr lvl="1"/>
            <a:endParaRPr lang="en-GB" sz="2000" dirty="0" smtClean="0"/>
          </a:p>
          <a:p>
            <a:pPr lvl="1"/>
            <a:r>
              <a:rPr lang="en-GB" sz="2000" dirty="0" smtClean="0"/>
              <a:t>Social-cognitive approach</a:t>
            </a:r>
          </a:p>
          <a:p>
            <a:pPr lvl="1"/>
            <a:endParaRPr lang="en-GB" sz="2000" dirty="0"/>
          </a:p>
          <a:p>
            <a:pPr lvl="1"/>
            <a:r>
              <a:rPr lang="en-GB" sz="2000" dirty="0" smtClean="0"/>
              <a:t>Culture and Personality</a:t>
            </a:r>
            <a:endParaRPr lang="en-GB" sz="2000" dirty="0"/>
          </a:p>
          <a:p>
            <a:pPr lvl="1"/>
            <a:endParaRPr lang="en-GB" dirty="0"/>
          </a:p>
        </p:txBody>
      </p:sp>
    </p:spTree>
    <p:extLst>
      <p:ext uri="{BB962C8B-B14F-4D97-AF65-F5344CB8AC3E}">
        <p14:creationId xmlns:p14="http://schemas.microsoft.com/office/powerpoint/2010/main" val="6109246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Useful Reading</a:t>
            </a:r>
            <a:endParaRPr lang="en-GB" sz="2400" dirty="0"/>
          </a:p>
        </p:txBody>
      </p:sp>
      <p:sp>
        <p:nvSpPr>
          <p:cNvPr id="3" name="Content Placeholder 2"/>
          <p:cNvSpPr>
            <a:spLocks noGrp="1"/>
          </p:cNvSpPr>
          <p:nvPr>
            <p:ph idx="1"/>
          </p:nvPr>
        </p:nvSpPr>
        <p:spPr>
          <a:xfrm>
            <a:off x="467544" y="1844824"/>
            <a:ext cx="8229600" cy="4876800"/>
          </a:xfrm>
        </p:spPr>
        <p:txBody>
          <a:bodyPr/>
          <a:lstStyle/>
          <a:p>
            <a:pPr marL="0" indent="0">
              <a:buNone/>
            </a:pPr>
            <a:r>
              <a:rPr lang="en-GB" sz="1800" b="1" dirty="0">
                <a:latin typeface="Arial" pitchFamily="34" charset="0"/>
                <a:cs typeface="Arial" pitchFamily="34" charset="0"/>
              </a:rPr>
              <a:t>Gross, R. (2010). </a:t>
            </a:r>
            <a:r>
              <a:rPr lang="en-GB" sz="1800" b="1" i="1" dirty="0">
                <a:latin typeface="Arial" pitchFamily="34" charset="0"/>
                <a:cs typeface="Arial" pitchFamily="34" charset="0"/>
              </a:rPr>
              <a:t>Psychology: The science of mind and behaviour </a:t>
            </a:r>
            <a:r>
              <a:rPr lang="en-GB" sz="1800" b="1" dirty="0">
                <a:latin typeface="Arial" pitchFamily="34" charset="0"/>
                <a:cs typeface="Arial" pitchFamily="34" charset="0"/>
              </a:rPr>
              <a:t>(6th </a:t>
            </a:r>
            <a:r>
              <a:rPr lang="en-GB" sz="1800" b="1" dirty="0" err="1">
                <a:latin typeface="Arial" pitchFamily="34" charset="0"/>
                <a:cs typeface="Arial" pitchFamily="34" charset="0"/>
              </a:rPr>
              <a:t>ed</a:t>
            </a:r>
            <a:r>
              <a:rPr lang="en-GB" sz="1800" b="1" dirty="0">
                <a:latin typeface="Arial" pitchFamily="34" charset="0"/>
                <a:cs typeface="Arial" pitchFamily="34" charset="0"/>
              </a:rPr>
              <a:t>). London: Hodder Education. </a:t>
            </a:r>
            <a:endParaRPr lang="en-GB" sz="1800" b="1" dirty="0" smtClean="0">
              <a:latin typeface="Arial" pitchFamily="34" charset="0"/>
              <a:cs typeface="Arial" pitchFamily="34" charset="0"/>
            </a:endParaRPr>
          </a:p>
          <a:p>
            <a:pPr marL="0" indent="0">
              <a:buNone/>
            </a:pPr>
            <a:r>
              <a:rPr lang="en-GB" sz="1800" b="1" dirty="0" smtClean="0">
                <a:latin typeface="Arial" pitchFamily="34" charset="0"/>
                <a:cs typeface="Arial" pitchFamily="34" charset="0"/>
              </a:rPr>
              <a:t>Chapter 41 (Intelligence) </a:t>
            </a:r>
          </a:p>
          <a:p>
            <a:pPr marL="0" indent="0">
              <a:buNone/>
            </a:pPr>
            <a:r>
              <a:rPr lang="en-GB" sz="1800" b="1" dirty="0" smtClean="0">
                <a:latin typeface="Arial" pitchFamily="34" charset="0"/>
                <a:cs typeface="Arial" pitchFamily="34" charset="0"/>
              </a:rPr>
              <a:t>Chapter 42 (Personality)</a:t>
            </a:r>
            <a:endParaRPr lang="en-GB" sz="1800" b="1" dirty="0">
              <a:latin typeface="Arial" pitchFamily="34" charset="0"/>
              <a:cs typeface="Arial" pitchFamily="34" charset="0"/>
            </a:endParaRPr>
          </a:p>
          <a:p>
            <a:pPr marL="0" indent="0">
              <a:buNone/>
            </a:pPr>
            <a:endParaRPr lang="en-GB" sz="1800" dirty="0">
              <a:latin typeface="Arial" pitchFamily="34" charset="0"/>
              <a:cs typeface="Arial" pitchFamily="34" charset="0"/>
            </a:endParaRPr>
          </a:p>
          <a:p>
            <a:pPr marL="0" indent="0">
              <a:buNone/>
            </a:pPr>
            <a:r>
              <a:rPr lang="en-GB" sz="1800" dirty="0">
                <a:latin typeface="Arial" pitchFamily="34" charset="0"/>
                <a:cs typeface="Arial" pitchFamily="34" charset="0"/>
              </a:rPr>
              <a:t>Mahoney, B. (2011).  </a:t>
            </a:r>
            <a:r>
              <a:rPr lang="en-GB" sz="1800" i="1" dirty="0">
                <a:latin typeface="Arial" pitchFamily="34" charset="0"/>
                <a:cs typeface="Arial" pitchFamily="34" charset="0"/>
              </a:rPr>
              <a:t>Personality and Individual Differences. </a:t>
            </a:r>
            <a:r>
              <a:rPr lang="en-GB" sz="1800" dirty="0">
                <a:latin typeface="Arial" pitchFamily="34" charset="0"/>
                <a:cs typeface="Arial" pitchFamily="34" charset="0"/>
              </a:rPr>
              <a:t>Exeter: Learning Matters Ltd. </a:t>
            </a:r>
          </a:p>
          <a:p>
            <a:pPr marL="0" indent="0">
              <a:buNone/>
            </a:pPr>
            <a:endParaRPr lang="en-GB" sz="1800" dirty="0">
              <a:latin typeface="Arial" pitchFamily="34" charset="0"/>
              <a:cs typeface="Arial" pitchFamily="34" charset="0"/>
            </a:endParaRPr>
          </a:p>
          <a:p>
            <a:pPr marL="0" indent="0">
              <a:buNone/>
            </a:pPr>
            <a:r>
              <a:rPr lang="en-GB" sz="1800" dirty="0" err="1">
                <a:latin typeface="Arial" pitchFamily="34" charset="0"/>
                <a:cs typeface="Arial" pitchFamily="34" charset="0"/>
              </a:rPr>
              <a:t>Maltby</a:t>
            </a:r>
            <a:r>
              <a:rPr lang="en-GB" sz="1800" dirty="0">
                <a:latin typeface="Arial" pitchFamily="34" charset="0"/>
                <a:cs typeface="Arial" pitchFamily="34" charset="0"/>
              </a:rPr>
              <a:t>, J., Day, L. and </a:t>
            </a:r>
            <a:r>
              <a:rPr lang="en-GB" sz="1800" dirty="0" err="1">
                <a:latin typeface="Arial" pitchFamily="34" charset="0"/>
                <a:cs typeface="Arial" pitchFamily="34" charset="0"/>
              </a:rPr>
              <a:t>Macaskill</a:t>
            </a:r>
            <a:r>
              <a:rPr lang="en-GB" sz="1800" dirty="0">
                <a:latin typeface="Arial" pitchFamily="34" charset="0"/>
                <a:cs typeface="Arial" pitchFamily="34" charset="0"/>
              </a:rPr>
              <a:t>, A. (2009).  </a:t>
            </a:r>
            <a:r>
              <a:rPr lang="en-GB" sz="1800" i="1" dirty="0">
                <a:latin typeface="Arial" pitchFamily="34" charset="0"/>
                <a:cs typeface="Arial" pitchFamily="34" charset="0"/>
              </a:rPr>
              <a:t>Personality, Individual Differences and Intelligence. </a:t>
            </a:r>
            <a:r>
              <a:rPr lang="en-GB" sz="1800" dirty="0">
                <a:latin typeface="Arial" pitchFamily="34" charset="0"/>
                <a:cs typeface="Arial" pitchFamily="34" charset="0"/>
              </a:rPr>
              <a:t>London: Pearson/Prentice Hall. </a:t>
            </a:r>
          </a:p>
          <a:p>
            <a:endParaRPr lang="en-GB" dirty="0"/>
          </a:p>
        </p:txBody>
      </p:sp>
    </p:spTree>
    <p:extLst>
      <p:ext uri="{BB962C8B-B14F-4D97-AF65-F5344CB8AC3E}">
        <p14:creationId xmlns:p14="http://schemas.microsoft.com/office/powerpoint/2010/main" val="17653192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3485</TotalTime>
  <Words>2354</Words>
  <Application>Microsoft Office PowerPoint</Application>
  <PresentationFormat>On-screen Show (4:3)</PresentationFormat>
  <Paragraphs>532</Paragraphs>
  <Slides>39</Slides>
  <Notes>25</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Clarity</vt:lpstr>
      <vt:lpstr>Introduction to Psychology</vt:lpstr>
      <vt:lpstr>Lecture 3</vt:lpstr>
      <vt:lpstr>What is Intelligence?</vt:lpstr>
      <vt:lpstr>What is Intelligence?</vt:lpstr>
      <vt:lpstr>Theories of Intelligence: two major approaches </vt:lpstr>
      <vt:lpstr>The Psychometric Approach</vt:lpstr>
      <vt:lpstr>The Psychometric Approach</vt:lpstr>
      <vt:lpstr>The Psychometric Approach: Crystallized and Fluid intelligence </vt:lpstr>
      <vt:lpstr>The Psychometric Approach: Crystallized and Fluid intelligence</vt:lpstr>
      <vt:lpstr>The Psychometric Approach</vt:lpstr>
      <vt:lpstr>PowerPoint Presentation</vt:lpstr>
      <vt:lpstr>The Cognitive Processes / Information Processing Approach</vt:lpstr>
      <vt:lpstr>The Cognitive Processes / Information Processing Approach</vt:lpstr>
      <vt:lpstr>The Cognitive Processes / Information Processing Approach</vt:lpstr>
      <vt:lpstr>Measuring Intelligence</vt:lpstr>
      <vt:lpstr>Measuring Intelligence</vt:lpstr>
      <vt:lpstr>Importance of IQ scores</vt:lpstr>
      <vt:lpstr>Heredity and the environment</vt:lpstr>
      <vt:lpstr>Environment and Intelligence</vt:lpstr>
      <vt:lpstr>Genetic Influences</vt:lpstr>
      <vt:lpstr>Genetic Influences</vt:lpstr>
      <vt:lpstr>Environmental influences</vt:lpstr>
      <vt:lpstr>PowerPoint Presentation</vt:lpstr>
      <vt:lpstr>What is personality?</vt:lpstr>
      <vt:lpstr>The Trait Perspective</vt:lpstr>
      <vt:lpstr>The Trait Perspective</vt:lpstr>
      <vt:lpstr>The Trait Perspective</vt:lpstr>
      <vt:lpstr>The Trait Perspective - Cattell’s (1965) 16 Personality Factors</vt:lpstr>
      <vt:lpstr>The Trait Perspective </vt:lpstr>
      <vt:lpstr>The Trait Perspective </vt:lpstr>
      <vt:lpstr>The Trait Perspective</vt:lpstr>
      <vt:lpstr>Biological Approach to Personality </vt:lpstr>
      <vt:lpstr>Evaluation of Biological approach to Personality</vt:lpstr>
      <vt:lpstr>PowerPoint Presentation</vt:lpstr>
      <vt:lpstr>Culture and Personality </vt:lpstr>
      <vt:lpstr>Culture and Personality </vt:lpstr>
      <vt:lpstr>Evaluation</vt:lpstr>
      <vt:lpstr>Summary</vt:lpstr>
      <vt:lpstr>Useful Reading</vt:lpstr>
    </vt:vector>
  </TitlesOfParts>
  <Company>SMU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Psychology</dc:title>
  <dc:creator>edu-sc</dc:creator>
  <cp:lastModifiedBy>Marshall, Judith</cp:lastModifiedBy>
  <cp:revision>160</cp:revision>
  <cp:lastPrinted>2015-06-23T11:57:42Z</cp:lastPrinted>
  <dcterms:created xsi:type="dcterms:W3CDTF">2014-09-23T14:08:09Z</dcterms:created>
  <dcterms:modified xsi:type="dcterms:W3CDTF">2015-11-05T16:21:50Z</dcterms:modified>
</cp:coreProperties>
</file>