
<file path=[Content_Types].xml><?xml version="1.0" encoding="utf-8"?>
<Types xmlns="http://schemas.openxmlformats.org/package/2006/content-types">
  <Default Extension="jpeg" ContentType="image/jpeg"/>
  <Default Extension="jpg" ContentType="image/jpeg"/>
  <Default Extension="png" ContentType="image/pn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56" r:id="rId2"/>
    <p:sldId id="271" r:id="rId3"/>
    <p:sldId id="257" r:id="rId4"/>
    <p:sldId id="258" r:id="rId5"/>
    <p:sldId id="259" r:id="rId6"/>
    <p:sldId id="262" r:id="rId7"/>
    <p:sldId id="260" r:id="rId8"/>
    <p:sldId id="261" r:id="rId9"/>
    <p:sldId id="263" r:id="rId10"/>
    <p:sldId id="264" r:id="rId11"/>
    <p:sldId id="265" r:id="rId12"/>
    <p:sldId id="266" r:id="rId13"/>
    <p:sldId id="270" r:id="rId14"/>
  </p:sldIdLst>
  <p:sldSz cx="12192000" cy="6858000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521415D9-36F7-43E2-AB2F-B90AF26B5E84}">
      <p14:sectionLst xmlns:p14="http://schemas.microsoft.com/office/powerpoint/2010/main">
        <p14:section name="Default Section" id="{8592001A-E8C1-456A-A735-ACF26E8CE4BA}">
          <p14:sldIdLst>
            <p14:sldId id="256"/>
            <p14:sldId id="271"/>
            <p14:sldId id="257"/>
            <p14:sldId id="258"/>
            <p14:sldId id="259"/>
            <p14:sldId id="262"/>
            <p14:sldId id="260"/>
            <p14:sldId id="261"/>
            <p14:sldId id="263"/>
            <p14:sldId id="264"/>
            <p14:sldId id="265"/>
            <p14:sldId id="266"/>
            <p14:sldId id="270"/>
          </p14:sldIdLst>
        </p14:section>
      </p14:sectionLst>
    </p:ex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Medium Style 2 – Accent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4995" autoAdjust="0"/>
    <p:restoredTop sz="94660"/>
  </p:normalViewPr>
  <p:slideViewPr>
    <p:cSldViewPr snapToGrid="0">
      <p:cViewPr varScale="1">
        <p:scale>
          <a:sx n="75" d="100"/>
          <a:sy n="75" d="100"/>
        </p:scale>
        <p:origin x="974" y="48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tableStyles" Target="tableStyles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theme" Target="theme/theme1.xml"/><Relationship Id="rId2" Type="http://schemas.openxmlformats.org/officeDocument/2006/relationships/slide" Target="slides/slide1.xml"/><Relationship Id="rId16" Type="http://schemas.openxmlformats.org/officeDocument/2006/relationships/viewProps" Target="viewProp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presProps" Target="presProps.xml"/><Relationship Id="rId10" Type="http://schemas.openxmlformats.org/officeDocument/2006/relationships/slide" Target="slides/slide9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2D24164C-C938-8645-18FB-3DFE0BFF6142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en-GB"/>
              <a:t>Click to edit Master title style</a:t>
            </a:r>
          </a:p>
        </p:txBody>
      </p:sp>
      <p:sp>
        <p:nvSpPr>
          <p:cNvPr id="3" name="Subtitle 2">
            <a:extLst>
              <a:ext uri="{FF2B5EF4-FFF2-40B4-BE49-F238E27FC236}">
                <a16:creationId xmlns:a16="http://schemas.microsoft.com/office/drawing/2014/main" id="{6F7409BE-9E23-E3C5-7327-AFEE431FFD49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GB"/>
              <a:t>Click to edit Master subtitle style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54A82D8C-8745-A698-287E-5C28B987CA26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11EA0FE-AADA-4D33-AC8F-7F9345D4065D}" type="datetimeFigureOut">
              <a:rPr lang="en-GB" smtClean="0"/>
              <a:t>27/11/2025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B15D7DA3-2E50-9DCB-0ACA-DBA3AD162814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49959BD0-E8BF-1EC1-9CE9-2C80D5AEB4FC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0439A65-B354-4C28-B881-DDF6BF7AB381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4090931306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EC337577-E29C-BF18-9A34-8433AECE3793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/>
              <a:t>Click to edit Master title style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F93B977B-62C9-EC57-86A9-9A7394BF693A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2571F6B8-2828-1E9A-7EA4-FF56A8E89763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11EA0FE-AADA-4D33-AC8F-7F9345D4065D}" type="datetimeFigureOut">
              <a:rPr lang="en-GB" smtClean="0"/>
              <a:t>27/11/2025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68713F68-E9C5-0B67-7754-E575085A9218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7A55E5E1-E887-D2C0-0626-E2349AE0511D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0439A65-B354-4C28-B881-DDF6BF7AB381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999268032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A5C8E4E6-3B00-E7D9-02CE-A880123E2FF1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en-GB"/>
              <a:t>Click to edit Master title style</a:t>
            </a:r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487BC841-47FC-B026-9284-8F6C8F501308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82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82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82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82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82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82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82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82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82000"/>
                  </a:schemeClr>
                </a:solidFill>
              </a:defRPr>
            </a:lvl9pPr>
          </a:lstStyle>
          <a:p>
            <a:pPr lvl="0"/>
            <a:r>
              <a:rPr lang="en-GB"/>
              <a:t>Click to edit Master text styles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32F69C72-9BB4-46B4-3F95-98962D6DB2A4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11EA0FE-AADA-4D33-AC8F-7F9345D4065D}" type="datetimeFigureOut">
              <a:rPr lang="en-GB" smtClean="0"/>
              <a:t>27/11/2025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B22E1198-6DFC-C562-5BC2-A14FAD357BE2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DEC34E9C-8C52-6280-1113-013C28B52413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0439A65-B354-4C28-B881-DDF6BF7AB381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794198732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F0455A29-8DBE-7667-0E43-4908F28EE8C7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/>
              <a:t>Click to edit Master title style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5EC8EBB9-57E8-D09F-2496-07C68A6D9476}"/>
              </a:ext>
            </a:extLst>
          </p:cNvPr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95FC5E64-3A06-0EB6-71A9-248B9DF3DA7B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E708E12B-B057-CABD-08A9-D79A5B5A8019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11EA0FE-AADA-4D33-AC8F-7F9345D4065D}" type="datetimeFigureOut">
              <a:rPr lang="en-GB" smtClean="0"/>
              <a:t>27/11/2025</a:t>
            </a:fld>
            <a:endParaRPr lang="en-GB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82D10BC3-EEAC-1169-9F2D-8DA3E8719229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9F8269E2-AB9B-BA18-08FC-4FD74C1CC871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0439A65-B354-4C28-B881-DDF6BF7AB381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062038847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DAE7CAD3-2CA1-355E-8652-19C84B3FF24C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en-GB"/>
              <a:t>Click to edit Master title style</a:t>
            </a:r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86816131-F77A-EF84-E0ED-E89BA2A0700A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GB"/>
              <a:t>Click to edit Master text styles</a:t>
            </a:r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83632987-9528-8382-BA86-AE9FF5BF3A04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</a:p>
        </p:txBody>
      </p:sp>
      <p:sp>
        <p:nvSpPr>
          <p:cNvPr id="5" name="Text Placeholder 4">
            <a:extLst>
              <a:ext uri="{FF2B5EF4-FFF2-40B4-BE49-F238E27FC236}">
                <a16:creationId xmlns:a16="http://schemas.microsoft.com/office/drawing/2014/main" id="{FADCEB2A-E7E2-FC6F-77F3-6ADE2A78E7C6}"/>
              </a:ext>
            </a:extLst>
          </p:cNvPr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GB"/>
              <a:t>Click to edit Master text styles</a:t>
            </a:r>
          </a:p>
        </p:txBody>
      </p:sp>
      <p:sp>
        <p:nvSpPr>
          <p:cNvPr id="6" name="Content Placeholder 5">
            <a:extLst>
              <a:ext uri="{FF2B5EF4-FFF2-40B4-BE49-F238E27FC236}">
                <a16:creationId xmlns:a16="http://schemas.microsoft.com/office/drawing/2014/main" id="{9E2AA474-C9E5-85B8-4CBF-BBA1C4FFB2F2}"/>
              </a:ext>
            </a:extLst>
          </p:cNvPr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</a:p>
        </p:txBody>
      </p:sp>
      <p:sp>
        <p:nvSpPr>
          <p:cNvPr id="7" name="Date Placeholder 6">
            <a:extLst>
              <a:ext uri="{FF2B5EF4-FFF2-40B4-BE49-F238E27FC236}">
                <a16:creationId xmlns:a16="http://schemas.microsoft.com/office/drawing/2014/main" id="{410E7BB4-E846-3E24-5F52-38F08D966CD9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11EA0FE-AADA-4D33-AC8F-7F9345D4065D}" type="datetimeFigureOut">
              <a:rPr lang="en-GB" smtClean="0"/>
              <a:t>27/11/2025</a:t>
            </a:fld>
            <a:endParaRPr lang="en-GB"/>
          </a:p>
        </p:txBody>
      </p:sp>
      <p:sp>
        <p:nvSpPr>
          <p:cNvPr id="8" name="Footer Placeholder 7">
            <a:extLst>
              <a:ext uri="{FF2B5EF4-FFF2-40B4-BE49-F238E27FC236}">
                <a16:creationId xmlns:a16="http://schemas.microsoft.com/office/drawing/2014/main" id="{769674F7-CF85-4D86-5F40-414A020F0546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9" name="Slide Number Placeholder 8">
            <a:extLst>
              <a:ext uri="{FF2B5EF4-FFF2-40B4-BE49-F238E27FC236}">
                <a16:creationId xmlns:a16="http://schemas.microsoft.com/office/drawing/2014/main" id="{9117F925-001F-993B-0B5F-11D0F78E0318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0439A65-B354-4C28-B881-DDF6BF7AB381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847009779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36D719AE-63FB-31CB-6525-280A5919F538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/>
              <a:t>Click to edit Master title style</a:t>
            </a:r>
          </a:p>
        </p:txBody>
      </p:sp>
      <p:sp>
        <p:nvSpPr>
          <p:cNvPr id="3" name="Date Placeholder 2">
            <a:extLst>
              <a:ext uri="{FF2B5EF4-FFF2-40B4-BE49-F238E27FC236}">
                <a16:creationId xmlns:a16="http://schemas.microsoft.com/office/drawing/2014/main" id="{34F199BE-3A20-2FFB-F221-99BC039B5582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11EA0FE-AADA-4D33-AC8F-7F9345D4065D}" type="datetimeFigureOut">
              <a:rPr lang="en-GB" smtClean="0"/>
              <a:t>27/11/2025</a:t>
            </a:fld>
            <a:endParaRPr lang="en-GB"/>
          </a:p>
        </p:txBody>
      </p:sp>
      <p:sp>
        <p:nvSpPr>
          <p:cNvPr id="4" name="Footer Placeholder 3">
            <a:extLst>
              <a:ext uri="{FF2B5EF4-FFF2-40B4-BE49-F238E27FC236}">
                <a16:creationId xmlns:a16="http://schemas.microsoft.com/office/drawing/2014/main" id="{F05C4608-10A5-746F-B85B-307BDC4D3823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5" name="Slide Number Placeholder 4">
            <a:extLst>
              <a:ext uri="{FF2B5EF4-FFF2-40B4-BE49-F238E27FC236}">
                <a16:creationId xmlns:a16="http://schemas.microsoft.com/office/drawing/2014/main" id="{8509CFC1-8A67-525D-DAD6-499328774A0C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0439A65-B354-4C28-B881-DDF6BF7AB381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472951517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>
            <a:extLst>
              <a:ext uri="{FF2B5EF4-FFF2-40B4-BE49-F238E27FC236}">
                <a16:creationId xmlns:a16="http://schemas.microsoft.com/office/drawing/2014/main" id="{D70269D5-27AB-02A9-19AF-98E12CAF50AB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11EA0FE-AADA-4D33-AC8F-7F9345D4065D}" type="datetimeFigureOut">
              <a:rPr lang="en-GB" smtClean="0"/>
              <a:t>27/11/2025</a:t>
            </a:fld>
            <a:endParaRPr lang="en-GB"/>
          </a:p>
        </p:txBody>
      </p:sp>
      <p:sp>
        <p:nvSpPr>
          <p:cNvPr id="3" name="Footer Placeholder 2">
            <a:extLst>
              <a:ext uri="{FF2B5EF4-FFF2-40B4-BE49-F238E27FC236}">
                <a16:creationId xmlns:a16="http://schemas.microsoft.com/office/drawing/2014/main" id="{7F0E106A-546F-03BD-5CE4-B69AE2C0C265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59D67B97-8134-26F6-13DA-CE79D8F706EA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0439A65-B354-4C28-B881-DDF6BF7AB381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34252236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7A64EF47-690A-E938-689B-E4A18F938639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GB"/>
              <a:t>Click to edit Master title style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9935FA68-EB44-BB0D-66FE-46F64DA77B2A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D3B1E761-2EFA-9F5E-A6A0-29893095CD14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GB"/>
              <a:t>Click to edit Master text styles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CA17A109-373E-97AE-AA25-ABA08090D66B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11EA0FE-AADA-4D33-AC8F-7F9345D4065D}" type="datetimeFigureOut">
              <a:rPr lang="en-GB" smtClean="0"/>
              <a:t>27/11/2025</a:t>
            </a:fld>
            <a:endParaRPr lang="en-GB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56C6B989-F2B2-E7FC-A03D-9626941E8F75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252F1238-280E-489E-1B50-1A17CD8E9421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0439A65-B354-4C28-B881-DDF6BF7AB381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655475754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40E97720-CB79-F14F-4D02-E7A64BB1E8AD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GB"/>
              <a:t>Click to edit Master title style</a:t>
            </a:r>
          </a:p>
        </p:txBody>
      </p:sp>
      <p:sp>
        <p:nvSpPr>
          <p:cNvPr id="3" name="Picture Placeholder 2">
            <a:extLst>
              <a:ext uri="{FF2B5EF4-FFF2-40B4-BE49-F238E27FC236}">
                <a16:creationId xmlns:a16="http://schemas.microsoft.com/office/drawing/2014/main" id="{9A305252-F3F3-0BE9-D966-441B65874701}"/>
              </a:ext>
            </a:extLst>
          </p:cNvPr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GB"/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1511BEE0-0370-93C7-B82C-67E37F56A28D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GB"/>
              <a:t>Click to edit Master text styles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8A672996-4C95-6795-0FEC-B1EF08E4EE01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11EA0FE-AADA-4D33-AC8F-7F9345D4065D}" type="datetimeFigureOut">
              <a:rPr lang="en-GB" smtClean="0"/>
              <a:t>27/11/2025</a:t>
            </a:fld>
            <a:endParaRPr lang="en-GB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860E0248-1D60-574F-0656-AE15B227378F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73CE4652-5726-F340-9815-91D07254E697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0439A65-B354-4C28-B881-DDF6BF7AB381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359776247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DCBE4679-8994-824A-7257-560660C36D24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/>
              <a:t>Click to edit Master title style</a:t>
            </a:r>
          </a:p>
        </p:txBody>
      </p:sp>
      <p:sp>
        <p:nvSpPr>
          <p:cNvPr id="3" name="Vertical Text Placeholder 2">
            <a:extLst>
              <a:ext uri="{FF2B5EF4-FFF2-40B4-BE49-F238E27FC236}">
                <a16:creationId xmlns:a16="http://schemas.microsoft.com/office/drawing/2014/main" id="{C148865E-0916-FBDC-4FE5-0B97A80EBFA8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E2D85A84-9D55-F16A-884D-152F00B45B8C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11EA0FE-AADA-4D33-AC8F-7F9345D4065D}" type="datetimeFigureOut">
              <a:rPr lang="en-GB" smtClean="0"/>
              <a:t>27/11/2025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C12915CE-CDE1-D74F-AF6D-0D6A11D53A1F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6961BABB-D6D3-F369-FBD2-B2D1C8E5640B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0439A65-B354-4C28-B881-DDF6BF7AB381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994600489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>
            <a:extLst>
              <a:ext uri="{FF2B5EF4-FFF2-40B4-BE49-F238E27FC236}">
                <a16:creationId xmlns:a16="http://schemas.microsoft.com/office/drawing/2014/main" id="{6794C33E-83F1-8B2A-8170-CA1F8F01835E}"/>
              </a:ext>
            </a:extLst>
          </p:cNvPr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en-GB"/>
              <a:t>Click to edit Master title style</a:t>
            </a:r>
          </a:p>
        </p:txBody>
      </p:sp>
      <p:sp>
        <p:nvSpPr>
          <p:cNvPr id="3" name="Vertical Text Placeholder 2">
            <a:extLst>
              <a:ext uri="{FF2B5EF4-FFF2-40B4-BE49-F238E27FC236}">
                <a16:creationId xmlns:a16="http://schemas.microsoft.com/office/drawing/2014/main" id="{4CB9A807-2D4D-6762-2CA5-63C9F3D3F213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DE7D1E1E-F4E7-9287-CB64-B5102996AA8B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11EA0FE-AADA-4D33-AC8F-7F9345D4065D}" type="datetimeFigureOut">
              <a:rPr lang="en-GB" smtClean="0"/>
              <a:t>27/11/2025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7CFFB787-FB25-0CD4-457D-02110F586DCA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5D295654-F7DF-53E2-25FB-797A3F5B04B2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0439A65-B354-4C28-B881-DDF6BF7AB381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727527999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>
            <a:extLst>
              <a:ext uri="{FF2B5EF4-FFF2-40B4-BE49-F238E27FC236}">
                <a16:creationId xmlns:a16="http://schemas.microsoft.com/office/drawing/2014/main" id="{38A5781D-0BD6-400E-C317-98CD00C57727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GB"/>
              <a:t>Click to edit Master title style</a:t>
            </a:r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9EE5254C-CD0B-89DA-E236-FE6766A38E17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26DED05B-0F40-BDE9-6A72-9301BEA1A886}"/>
              </a:ext>
            </a:extLst>
          </p:cNvPr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82000"/>
                  </a:schemeClr>
                </a:solidFill>
              </a:defRPr>
            </a:lvl1pPr>
          </a:lstStyle>
          <a:p>
            <a:fld id="{011EA0FE-AADA-4D33-AC8F-7F9345D4065D}" type="datetimeFigureOut">
              <a:rPr lang="en-GB" smtClean="0"/>
              <a:t>27/11/2025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548CD4D5-20FC-5FE5-AA6B-D872A6D27EF0}"/>
              </a:ext>
            </a:extLst>
          </p:cNvPr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82000"/>
                  </a:schemeClr>
                </a:solidFill>
              </a:defRPr>
            </a:lvl1pPr>
          </a:lstStyle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90AF20FB-C977-7619-56FA-686D53639AF5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82000"/>
                  </a:schemeClr>
                </a:solidFill>
              </a:defRPr>
            </a:lvl1pPr>
          </a:lstStyle>
          <a:p>
            <a:fld id="{80439A65-B354-4C28-B881-DDF6BF7AB381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868054795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g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hyperlink" Target="https://www.holyrood.com/news/view,firstever-international-artificial-intelligence-declaration-signed-at-bletchley-park-summit" TargetMode="External"/><Relationship Id="rId2" Type="http://schemas.openxmlformats.org/officeDocument/2006/relationships/image" Target="../media/image2.jpg"/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jpg"/><Relationship Id="rId2" Type="http://schemas.openxmlformats.org/officeDocument/2006/relationships/image" Target="../media/image3.jpg"/><Relationship Id="rId1" Type="http://schemas.openxmlformats.org/officeDocument/2006/relationships/slideLayout" Target="../slideLayouts/slideLayout3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jpg"/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jpeg"/><Relationship Id="rId1" Type="http://schemas.openxmlformats.org/officeDocument/2006/relationships/slideLayout" Target="../slideLayouts/slideLayout3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jpeg"/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jpg"/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jpeg"/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jpeg"/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11.jpeg"/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2.jpeg"/><Relationship Id="rId1" Type="http://schemas.openxmlformats.org/officeDocument/2006/relationships/slideLayout" Target="../slideLayouts/slideLayout2.xml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hyperlink" Target="https://pixabay.com/en/thank-you-note-thank-thank-you-note-1428147/" TargetMode="External"/><Relationship Id="rId2" Type="http://schemas.openxmlformats.org/officeDocument/2006/relationships/image" Target="../media/image13.png"/><Relationship Id="rId1" Type="http://schemas.openxmlformats.org/officeDocument/2006/relationships/slideLayout" Target="../slideLayouts/slideLayout6.xml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hyperlink" Target="https://library.vgu.edu.vn/citation-referencing/" TargetMode="External"/><Relationship Id="rId2" Type="http://schemas.openxmlformats.org/officeDocument/2006/relationships/image" Target="../media/image14.jpg"/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 useBgFill="1">
        <p:nvSpPr>
          <p:cNvPr id="20" name="Rectangle 19">
            <a:extLst>
              <a:ext uri="{FF2B5EF4-FFF2-40B4-BE49-F238E27FC236}">
                <a16:creationId xmlns:a16="http://schemas.microsoft.com/office/drawing/2014/main" id="{ECC07320-C2CA-4E29-8481-9D9E143C7788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-1" y="0"/>
            <a:ext cx="12188952" cy="6858000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pic>
        <p:nvPicPr>
          <p:cNvPr id="8" name="Picture 7" descr="A building with a flag on top&#10;&#10;AI-generated content may be incorrect.">
            <a:extLst>
              <a:ext uri="{FF2B5EF4-FFF2-40B4-BE49-F238E27FC236}">
                <a16:creationId xmlns:a16="http://schemas.microsoft.com/office/drawing/2014/main" id="{8CF6F6F0-45E0-592F-5E9F-BAB5FD5FF95A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5741" r="12126" b="-1"/>
          <a:stretch>
            <a:fillRect/>
          </a:stretch>
        </p:blipFill>
        <p:spPr>
          <a:xfrm>
            <a:off x="1" y="10"/>
            <a:ext cx="9669642" cy="6857990"/>
          </a:xfrm>
          <a:prstGeom prst="rect">
            <a:avLst/>
          </a:prstGeom>
        </p:spPr>
      </p:pic>
      <p:sp>
        <p:nvSpPr>
          <p:cNvPr id="22" name="Rectangle 21">
            <a:extLst>
              <a:ext uri="{FF2B5EF4-FFF2-40B4-BE49-F238E27FC236}">
                <a16:creationId xmlns:a16="http://schemas.microsoft.com/office/drawing/2014/main" id="{178FB36B-5BFE-42CA-BC60-1115E0D95EEC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 flipH="1">
            <a:off x="5125019" y="0"/>
            <a:ext cx="7066978" cy="6858000"/>
          </a:xfrm>
          <a:prstGeom prst="rect">
            <a:avLst/>
          </a:prstGeom>
          <a:gradFill>
            <a:gsLst>
              <a:gs pos="48000">
                <a:schemeClr val="bg1"/>
              </a:gs>
              <a:gs pos="35000">
                <a:schemeClr val="bg1">
                  <a:alpha val="77000"/>
                </a:schemeClr>
              </a:gs>
              <a:gs pos="19000">
                <a:schemeClr val="bg1">
                  <a:alpha val="38000"/>
                </a:schemeClr>
              </a:gs>
              <a:gs pos="0">
                <a:schemeClr val="bg1">
                  <a:alpha val="0"/>
                </a:schemeClr>
              </a:gs>
              <a:gs pos="100000">
                <a:schemeClr val="bg1"/>
              </a:gs>
            </a:gsLst>
            <a:lin ang="1080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2" name="Title 1">
            <a:extLst>
              <a:ext uri="{FF2B5EF4-FFF2-40B4-BE49-F238E27FC236}">
                <a16:creationId xmlns:a16="http://schemas.microsoft.com/office/drawing/2014/main" id="{ED7198B4-F2CB-6A7C-F903-BBEF09524FA1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7935403" y="424953"/>
            <a:ext cx="4256597" cy="2783840"/>
          </a:xfrm>
          <a:noFill/>
        </p:spPr>
        <p:txBody>
          <a:bodyPr>
            <a:normAutofit fontScale="90000"/>
          </a:bodyPr>
          <a:lstStyle/>
          <a:p>
            <a:pPr algn="l"/>
            <a:r>
              <a:rPr lang="en-GB" sz="3600" dirty="0">
                <a:latin typeface="Arial" panose="020B0604020202020204" pitchFamily="34" charset="0"/>
                <a:cs typeface="Arial" panose="020B0604020202020204" pitchFamily="34" charset="0"/>
              </a:rPr>
              <a:t>Hosting a Two-Day International Business Conference </a:t>
            </a:r>
            <a:br>
              <a:rPr lang="en-GB" sz="3600" dirty="0">
                <a:latin typeface="Arial" panose="020B0604020202020204" pitchFamily="34" charset="0"/>
                <a:cs typeface="Arial" panose="020B0604020202020204" pitchFamily="34" charset="0"/>
              </a:rPr>
            </a:br>
            <a:r>
              <a:rPr lang="en-GB" sz="3600" dirty="0">
                <a:latin typeface="Arial" panose="020B0604020202020204" pitchFamily="34" charset="0"/>
                <a:cs typeface="Arial" panose="020B0604020202020204" pitchFamily="34" charset="0"/>
              </a:rPr>
              <a:t>at the Morgan Hotel </a:t>
            </a:r>
            <a:br>
              <a:rPr lang="en-GB" sz="3600" dirty="0">
                <a:latin typeface="Arial" panose="020B0604020202020204" pitchFamily="34" charset="0"/>
                <a:cs typeface="Arial" panose="020B0604020202020204" pitchFamily="34" charset="0"/>
              </a:rPr>
            </a:br>
            <a:r>
              <a:rPr lang="en-GB" sz="3600" dirty="0">
                <a:latin typeface="Arial" panose="020B0604020202020204" pitchFamily="34" charset="0"/>
                <a:cs typeface="Arial" panose="020B0604020202020204" pitchFamily="34" charset="0"/>
              </a:rPr>
              <a:t>Swansea   </a:t>
            </a:r>
          </a:p>
        </p:txBody>
      </p:sp>
      <p:sp>
        <p:nvSpPr>
          <p:cNvPr id="3" name="Subtitle 2">
            <a:extLst>
              <a:ext uri="{FF2B5EF4-FFF2-40B4-BE49-F238E27FC236}">
                <a16:creationId xmlns:a16="http://schemas.microsoft.com/office/drawing/2014/main" id="{92C09F82-4AD4-206E-8636-3A572675F58C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7935403" y="3952240"/>
            <a:ext cx="3445766" cy="2162313"/>
          </a:xfrm>
          <a:noFill/>
        </p:spPr>
        <p:txBody>
          <a:bodyPr>
            <a:normAutofit/>
          </a:bodyPr>
          <a:lstStyle/>
          <a:p>
            <a:pPr algn="l"/>
            <a:r>
              <a:rPr lang="en-GB" sz="2000" dirty="0">
                <a:latin typeface="Arial" panose="020B0604020202020204" pitchFamily="34" charset="0"/>
                <a:cs typeface="Arial" panose="020B0604020202020204" pitchFamily="34" charset="0"/>
              </a:rPr>
              <a:t>Adriana Ghiocel-Ioaniciu </a:t>
            </a:r>
          </a:p>
          <a:p>
            <a:pPr algn="l"/>
            <a:r>
              <a:rPr lang="en-GB" sz="2000" dirty="0">
                <a:latin typeface="Arial" panose="020B0604020202020204" pitchFamily="34" charset="0"/>
                <a:cs typeface="Arial" panose="020B0604020202020204" pitchFamily="34" charset="0"/>
              </a:rPr>
              <a:t>Student number :21217376</a:t>
            </a:r>
          </a:p>
          <a:p>
            <a:pPr algn="l"/>
            <a:r>
              <a:rPr lang="en-GB" sz="2000" dirty="0">
                <a:latin typeface="Arial" panose="020B0604020202020204" pitchFamily="34" charset="0"/>
                <a:cs typeface="Arial" panose="020B0604020202020204" pitchFamily="34" charset="0"/>
              </a:rPr>
              <a:t>Date : 02/12/2025</a:t>
            </a:r>
          </a:p>
        </p:txBody>
      </p:sp>
    </p:spTree>
    <p:extLst>
      <p:ext uri="{BB962C8B-B14F-4D97-AF65-F5344CB8AC3E}">
        <p14:creationId xmlns:p14="http://schemas.microsoft.com/office/powerpoint/2010/main" val="266937712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200">
        <p:dissolve/>
      </p:transition>
    </mc:Choice>
    <mc:Fallback xmlns="">
      <p:transition spd="slow">
        <p:dissolve/>
      </p:transition>
    </mc:Fallback>
  </mc:AlternateContent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A6D2AEAD-45C0-A645-C374-9EC9A07E8499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706120" y="3886199"/>
            <a:ext cx="10515600" cy="2747963"/>
          </a:xfrm>
        </p:spPr>
        <p:txBody>
          <a:bodyPr>
            <a:normAutofit/>
          </a:bodyPr>
          <a:lstStyle/>
          <a:p>
            <a:pPr marL="0" indent="0">
              <a:buNone/>
            </a:pPr>
            <a:r>
              <a:rPr lang="en-GB" sz="2000" dirty="0">
                <a:latin typeface="Arial" panose="020B0604020202020204" pitchFamily="34" charset="0"/>
                <a:cs typeface="Arial" panose="020B0604020202020204" pitchFamily="34" charset="0"/>
              </a:rPr>
              <a:t>I confirm that I have not used any AI tools in the research and creation of this assignment. I confirm that I have not presented any AI generated materials as my own work. I confirm I have copies of my drafts, notes, and other resources I used, which I may be asked to provide in evidence.</a:t>
            </a:r>
          </a:p>
        </p:txBody>
      </p:sp>
      <p:pic>
        <p:nvPicPr>
          <p:cNvPr id="5" name="Picture 4" descr="A blue planet with dots and lines&#10;&#10;AI-generated content may be incorrect.">
            <a:extLst>
              <a:ext uri="{FF2B5EF4-FFF2-40B4-BE49-F238E27FC236}">
                <a16:creationId xmlns:a16="http://schemas.microsoft.com/office/drawing/2014/main" id="{E2BB82F9-01EC-C6FE-6B32-DBF0953AA052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  <a:ext uri="{837473B0-CC2E-450A-ABE3-18F120FF3D39}">
                <a1611:picAttrSrcUrl xmlns:a1611="http://schemas.microsoft.com/office/drawing/2016/11/main" r:id="rId3"/>
              </a:ext>
            </a:extLst>
          </a:blip>
          <a:stretch>
            <a:fillRect/>
          </a:stretch>
        </p:blipFill>
        <p:spPr>
          <a:xfrm>
            <a:off x="0" y="0"/>
            <a:ext cx="8770620" cy="313944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615533786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 useBgFill="1">
        <p:nvSpPr>
          <p:cNvPr id="27" name="Rectangle 26">
            <a:extLst>
              <a:ext uri="{FF2B5EF4-FFF2-40B4-BE49-F238E27FC236}">
                <a16:creationId xmlns:a16="http://schemas.microsoft.com/office/drawing/2014/main" id="{6234BCC6-39B9-47D9-8BF8-C665401AE23C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12192000" cy="6858000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pic>
        <p:nvPicPr>
          <p:cNvPr id="7" name="Picture 6" descr="A table full of food&#10;&#10;AI-generated content may be incorrect.">
            <a:extLst>
              <a:ext uri="{FF2B5EF4-FFF2-40B4-BE49-F238E27FC236}">
                <a16:creationId xmlns:a16="http://schemas.microsoft.com/office/drawing/2014/main" id="{7990E190-4B88-F68A-F157-B2FD7FCC0FBC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17089" r="-2" b="36523"/>
          <a:stretch>
            <a:fillRect/>
          </a:stretch>
        </p:blipFill>
        <p:spPr>
          <a:xfrm>
            <a:off x="6255669" y="10"/>
            <a:ext cx="5936331" cy="3291830"/>
          </a:xfrm>
          <a:custGeom>
            <a:avLst/>
            <a:gdLst/>
            <a:ahLst/>
            <a:cxnLst/>
            <a:rect l="l" t="t" r="r" b="b"/>
            <a:pathLst>
              <a:path w="7308975" h="3364992">
                <a:moveTo>
                  <a:pt x="0" y="0"/>
                </a:moveTo>
                <a:lnTo>
                  <a:pt x="7308975" y="0"/>
                </a:lnTo>
                <a:lnTo>
                  <a:pt x="7308975" y="3364992"/>
                </a:lnTo>
                <a:lnTo>
                  <a:pt x="1210305" y="3364992"/>
                </a:lnTo>
                <a:lnTo>
                  <a:pt x="1192705" y="2943200"/>
                </a:lnTo>
                <a:cubicBezTo>
                  <a:pt x="1098874" y="1825108"/>
                  <a:pt x="684692" y="821621"/>
                  <a:pt x="62981" y="69271"/>
                </a:cubicBezTo>
                <a:close/>
              </a:path>
            </a:pathLst>
          </a:custGeom>
        </p:spPr>
      </p:pic>
      <p:pic>
        <p:nvPicPr>
          <p:cNvPr id="10" name="Picture 9" descr="A room with a bed and a chair&#10;&#10;AI-generated content may be incorrect.">
            <a:extLst>
              <a:ext uri="{FF2B5EF4-FFF2-40B4-BE49-F238E27FC236}">
                <a16:creationId xmlns:a16="http://schemas.microsoft.com/office/drawing/2014/main" id="{00066BFA-30D5-592C-56F0-B4A7A838827B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9928" r="-2" b="22238"/>
          <a:stretch>
            <a:fillRect/>
          </a:stretch>
        </p:blipFill>
        <p:spPr>
          <a:xfrm>
            <a:off x="6255665" y="3291840"/>
            <a:ext cx="5936335" cy="3566160"/>
          </a:xfrm>
          <a:custGeom>
            <a:avLst/>
            <a:gdLst/>
            <a:ahLst/>
            <a:cxnLst/>
            <a:rect l="l" t="t" r="r" b="b"/>
            <a:pathLst>
              <a:path w="7308975" h="3364992">
                <a:moveTo>
                  <a:pt x="1210305" y="0"/>
                </a:moveTo>
                <a:lnTo>
                  <a:pt x="7308975" y="0"/>
                </a:lnTo>
                <a:lnTo>
                  <a:pt x="7308975" y="3364992"/>
                </a:lnTo>
                <a:lnTo>
                  <a:pt x="0" y="3364992"/>
                </a:lnTo>
                <a:lnTo>
                  <a:pt x="62981" y="3295722"/>
                </a:lnTo>
                <a:cubicBezTo>
                  <a:pt x="684692" y="2543371"/>
                  <a:pt x="1098874" y="1539884"/>
                  <a:pt x="1192705" y="421793"/>
                </a:cubicBezTo>
                <a:close/>
              </a:path>
            </a:pathLst>
          </a:custGeom>
        </p:spPr>
      </p:pic>
      <p:sp useBgFill="1">
        <p:nvSpPr>
          <p:cNvPr id="29" name="Freeform: Shape 23">
            <a:extLst>
              <a:ext uri="{FF2B5EF4-FFF2-40B4-BE49-F238E27FC236}">
                <a16:creationId xmlns:a16="http://schemas.microsoft.com/office/drawing/2014/main" id="{72A9CE9D-DAC3-40AF-B504-78A64A909F9D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6096001" cy="6858000"/>
          </a:xfrm>
          <a:custGeom>
            <a:avLst/>
            <a:gdLst>
              <a:gd name="connsiteX0" fmla="*/ 0 w 6096001"/>
              <a:gd name="connsiteY0" fmla="*/ 0 h 6858000"/>
              <a:gd name="connsiteX1" fmla="*/ 4883024 w 6096001"/>
              <a:gd name="connsiteY1" fmla="*/ 0 h 6858000"/>
              <a:gd name="connsiteX2" fmla="*/ 4946006 w 6096001"/>
              <a:gd name="connsiteY2" fmla="*/ 69271 h 6858000"/>
              <a:gd name="connsiteX3" fmla="*/ 6096001 w 6096001"/>
              <a:gd name="connsiteY3" fmla="*/ 3429000 h 6858000"/>
              <a:gd name="connsiteX4" fmla="*/ 4946006 w 6096001"/>
              <a:gd name="connsiteY4" fmla="*/ 6788730 h 6858000"/>
              <a:gd name="connsiteX5" fmla="*/ 4883024 w 6096001"/>
              <a:gd name="connsiteY5" fmla="*/ 6858000 h 6858000"/>
              <a:gd name="connsiteX6" fmla="*/ 0 w 6096001"/>
              <a:gd name="connsiteY6" fmla="*/ 6858000 h 685800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</a:cxnLst>
            <a:rect l="l" t="t" r="r" b="b"/>
            <a:pathLst>
              <a:path w="6096001" h="6858000">
                <a:moveTo>
                  <a:pt x="0" y="0"/>
                </a:moveTo>
                <a:lnTo>
                  <a:pt x="4883024" y="0"/>
                </a:lnTo>
                <a:lnTo>
                  <a:pt x="4946006" y="69271"/>
                </a:lnTo>
                <a:cubicBezTo>
                  <a:pt x="5656532" y="929100"/>
                  <a:pt x="6096001" y="2116944"/>
                  <a:pt x="6096001" y="3429000"/>
                </a:cubicBezTo>
                <a:cubicBezTo>
                  <a:pt x="6096001" y="4741056"/>
                  <a:pt x="5656532" y="5928900"/>
                  <a:pt x="4946006" y="6788730"/>
                </a:cubicBezTo>
                <a:lnTo>
                  <a:pt x="4883024" y="6858000"/>
                </a:lnTo>
                <a:lnTo>
                  <a:pt x="0" y="6858000"/>
                </a:lnTo>
                <a:close/>
              </a:path>
            </a:pathLst>
          </a:custGeom>
          <a:ln w="9525">
            <a:solidFill>
              <a:srgbClr val="EFEFEF"/>
            </a:solidFill>
          </a:ln>
          <a:effectLst>
            <a:outerShdw blurRad="50800" dist="38100" algn="l" rotWithShape="0">
              <a:schemeClr val="bg1">
                <a:lumMod val="85000"/>
                <a:alpha val="30000"/>
              </a:scheme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rtlCol="0" anchor="ctr">
            <a:no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 useBgFill="1">
        <p:nvSpPr>
          <p:cNvPr id="26" name="Freeform: Shape 25">
            <a:extLst>
              <a:ext uri="{FF2B5EF4-FFF2-40B4-BE49-F238E27FC236}">
                <a16:creationId xmlns:a16="http://schemas.microsoft.com/office/drawing/2014/main" id="{506D7452-6CDE-4381-86CE-07B2459383D5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1" y="0"/>
            <a:ext cx="6087332" cy="6858000"/>
          </a:xfrm>
          <a:custGeom>
            <a:avLst/>
            <a:gdLst>
              <a:gd name="connsiteX0" fmla="*/ 0 w 6087332"/>
              <a:gd name="connsiteY0" fmla="*/ 0 h 6858000"/>
              <a:gd name="connsiteX1" fmla="*/ 4874355 w 6087332"/>
              <a:gd name="connsiteY1" fmla="*/ 0 h 6858000"/>
              <a:gd name="connsiteX2" fmla="*/ 4937337 w 6087332"/>
              <a:gd name="connsiteY2" fmla="*/ 69271 h 6858000"/>
              <a:gd name="connsiteX3" fmla="*/ 6087332 w 6087332"/>
              <a:gd name="connsiteY3" fmla="*/ 3429000 h 6858000"/>
              <a:gd name="connsiteX4" fmla="*/ 4937337 w 6087332"/>
              <a:gd name="connsiteY4" fmla="*/ 6788730 h 6858000"/>
              <a:gd name="connsiteX5" fmla="*/ 4874355 w 6087332"/>
              <a:gd name="connsiteY5" fmla="*/ 6858000 h 6858000"/>
              <a:gd name="connsiteX6" fmla="*/ 0 w 6087332"/>
              <a:gd name="connsiteY6" fmla="*/ 6858000 h 685800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</a:cxnLst>
            <a:rect l="l" t="t" r="r" b="b"/>
            <a:pathLst>
              <a:path w="6087332" h="6858000">
                <a:moveTo>
                  <a:pt x="0" y="0"/>
                </a:moveTo>
                <a:lnTo>
                  <a:pt x="4874355" y="0"/>
                </a:lnTo>
                <a:lnTo>
                  <a:pt x="4937337" y="69271"/>
                </a:lnTo>
                <a:cubicBezTo>
                  <a:pt x="5647863" y="929100"/>
                  <a:pt x="6087332" y="2116944"/>
                  <a:pt x="6087332" y="3429000"/>
                </a:cubicBezTo>
                <a:cubicBezTo>
                  <a:pt x="6087332" y="4741056"/>
                  <a:pt x="5647863" y="5928900"/>
                  <a:pt x="4937337" y="6788730"/>
                </a:cubicBezTo>
                <a:lnTo>
                  <a:pt x="4874355" y="6858000"/>
                </a:lnTo>
                <a:lnTo>
                  <a:pt x="0" y="6858000"/>
                </a:lnTo>
                <a:close/>
              </a:path>
            </a:pathLst>
          </a:custGeom>
          <a:ln w="9525"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rtlCol="0" anchor="ctr">
            <a:no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2" name="Title 1">
            <a:extLst>
              <a:ext uri="{FF2B5EF4-FFF2-40B4-BE49-F238E27FC236}">
                <a16:creationId xmlns:a16="http://schemas.microsoft.com/office/drawing/2014/main" id="{0C11A35D-CC2D-A747-BCCC-D7280B10AD4E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1790666" y="58677"/>
            <a:ext cx="5019074" cy="724762"/>
          </a:xfrm>
        </p:spPr>
        <p:txBody>
          <a:bodyPr vert="horz" lIns="91440" tIns="45720" rIns="91440" bIns="45720" rtlCol="0" anchor="b">
            <a:normAutofit/>
          </a:bodyPr>
          <a:lstStyle/>
          <a:p>
            <a:r>
              <a:rPr lang="en-US" sz="3200" kern="1200" dirty="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Event overview </a:t>
            </a:r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A75AECFE-E680-69DF-A9B9-61C32EC1C1B8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120952" y="1860650"/>
            <a:ext cx="6848808" cy="3939591"/>
          </a:xfrm>
        </p:spPr>
        <p:txBody>
          <a:bodyPr vert="horz" lIns="91440" tIns="45720" rIns="91440" bIns="45720" rtlCol="0">
            <a:normAutofit/>
          </a:bodyPr>
          <a:lstStyle/>
          <a:p>
            <a:r>
              <a:rPr lang="en-US" sz="2000" kern="1200" dirty="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-</a:t>
            </a:r>
            <a:r>
              <a:rPr lang="en-US" sz="2000" dirty="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event theme: European Leadership and Innovation Summit 2025</a:t>
            </a:r>
            <a:endParaRPr lang="en-US" sz="2000" kern="1200" dirty="0">
              <a:solidFill>
                <a:schemeClr val="tx1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  <a:p>
            <a:r>
              <a:rPr lang="en-US" sz="2000" dirty="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- two-day event: -</a:t>
            </a:r>
            <a:r>
              <a:rPr lang="en-US" sz="2000" kern="1200" dirty="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day 1: 10 am to 5 pm                                    </a:t>
            </a:r>
          </a:p>
          <a:p>
            <a:r>
              <a:rPr lang="en-US" sz="2000" dirty="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                           -</a:t>
            </a:r>
            <a:r>
              <a:rPr lang="en-US" sz="2000" kern="1200" dirty="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day 2:10 am to 2 pm</a:t>
            </a:r>
          </a:p>
          <a:p>
            <a:r>
              <a:rPr lang="en-US" sz="2000" kern="1200" dirty="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-25 international + UK business delegates </a:t>
            </a:r>
            <a:r>
              <a:rPr lang="en-US" sz="2000" dirty="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endParaRPr lang="en-US" sz="2000" kern="1200" dirty="0">
              <a:solidFill>
                <a:schemeClr val="tx1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  <a:p>
            <a:r>
              <a:rPr lang="en-US" sz="2000" kern="1200" dirty="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-accommodation -2 nights </a:t>
            </a:r>
          </a:p>
          <a:p>
            <a:r>
              <a:rPr lang="en-US" sz="2000" kern="1200" dirty="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-catering </a:t>
            </a:r>
            <a:r>
              <a:rPr lang="en-US" sz="2000" dirty="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- </a:t>
            </a:r>
            <a:r>
              <a:rPr lang="en-US" sz="2000" kern="1200" dirty="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lunch and refreshments/</a:t>
            </a:r>
            <a:r>
              <a:rPr lang="en-US" sz="2000" dirty="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delegates responsible for breakfast</a:t>
            </a:r>
            <a:endParaRPr lang="en-US" sz="2000" kern="1200" dirty="0">
              <a:solidFill>
                <a:schemeClr val="tx1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  <a:p>
            <a:endParaRPr lang="en-US" sz="2000" kern="1200" dirty="0">
              <a:solidFill>
                <a:schemeClr val="tx1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28" name="Rectangle 27">
            <a:extLst>
              <a:ext uri="{FF2B5EF4-FFF2-40B4-BE49-F238E27FC236}">
                <a16:creationId xmlns:a16="http://schemas.microsoft.com/office/drawing/2014/main" id="{762DA937-8B55-4317-BD32-98D7AF30E39E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 rot="5400000">
            <a:off x="767989" y="346791"/>
            <a:ext cx="146304" cy="704088"/>
          </a:xfrm>
          <a:prstGeom prst="rect">
            <a:avLst/>
          </a:prstGeom>
          <a:solidFill>
            <a:schemeClr val="accent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solidFill>
                <a:prstClr val="white"/>
              </a:solidFill>
              <a:latin typeface="Avenir Next LT Pro"/>
            </a:endParaRPr>
          </a:p>
        </p:txBody>
      </p:sp>
      <p:sp>
        <p:nvSpPr>
          <p:cNvPr id="30" name="Rectangle 29">
            <a:extLst>
              <a:ext uri="{FF2B5EF4-FFF2-40B4-BE49-F238E27FC236}">
                <a16:creationId xmlns:a16="http://schemas.microsoft.com/office/drawing/2014/main" id="{C52EE5A8-045B-4D39-8ED1-513334085EEC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489098" y="4461119"/>
            <a:ext cx="5019074" cy="18288"/>
          </a:xfrm>
          <a:prstGeom prst="rect">
            <a:avLst/>
          </a:prstGeom>
          <a:solidFill>
            <a:srgbClr val="D5D5D5"/>
          </a:solidFill>
          <a:ln w="3175"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1022504322"/>
      </p:ext>
    </p:extLst>
  </p:cSld>
  <p:clrMapOvr>
    <a:masterClrMapping/>
  </p:clrMapOvr>
  <mc:AlternateContent xmlns:mc="http://schemas.openxmlformats.org/markup-compatibility/2006" xmlns:p159="http://schemas.microsoft.com/office/powerpoint/2015/09/main">
    <mc:Choice Requires="p159">
      <p:transition xmlns:p14="http://schemas.microsoft.com/office/powerpoint/2010/main" spd="slow" p14:dur="2000">
        <p159:morph option="byObject"/>
      </p:transition>
    </mc:Choice>
    <mc:Fallback xmlns="">
      <p:transition spd="slow">
        <p:fade/>
      </p:transition>
    </mc:Fallback>
  </mc:AlternateContent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 useBgFill="1">
        <p:nvSpPr>
          <p:cNvPr id="17" name="Rectangle 16">
            <a:extLst>
              <a:ext uri="{FF2B5EF4-FFF2-40B4-BE49-F238E27FC236}">
                <a16:creationId xmlns:a16="http://schemas.microsoft.com/office/drawing/2014/main" id="{560AFAAC-EA6C-45A9-9E03-C9C9F0193B4F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12192000" cy="6858000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pic>
        <p:nvPicPr>
          <p:cNvPr id="5" name="Picture 4" descr="Long table with white tablecloth and chairs&#10;&#10;AI-generated content may be incorrect.">
            <a:extLst>
              <a:ext uri="{FF2B5EF4-FFF2-40B4-BE49-F238E27FC236}">
                <a16:creationId xmlns:a16="http://schemas.microsoft.com/office/drawing/2014/main" id="{F77B60EF-9CA7-A010-8462-97245E3225EE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8282"/>
          <a:stretch>
            <a:fillRect/>
          </a:stretch>
        </p:blipFill>
        <p:spPr>
          <a:xfrm>
            <a:off x="6868160" y="10"/>
            <a:ext cx="5323840" cy="6857990"/>
          </a:xfrm>
          <a:custGeom>
            <a:avLst/>
            <a:gdLst/>
            <a:ahLst/>
            <a:cxnLst/>
            <a:rect l="l" t="t" r="r" b="b"/>
            <a:pathLst>
              <a:path w="7308978" h="6858000">
                <a:moveTo>
                  <a:pt x="0" y="0"/>
                </a:moveTo>
                <a:lnTo>
                  <a:pt x="7308978" y="0"/>
                </a:lnTo>
                <a:lnTo>
                  <a:pt x="7308978" y="6858000"/>
                </a:lnTo>
                <a:lnTo>
                  <a:pt x="0" y="6858000"/>
                </a:lnTo>
                <a:lnTo>
                  <a:pt x="62983" y="6788730"/>
                </a:lnTo>
                <a:cubicBezTo>
                  <a:pt x="773509" y="5928900"/>
                  <a:pt x="1212978" y="4741056"/>
                  <a:pt x="1212978" y="3429000"/>
                </a:cubicBezTo>
                <a:cubicBezTo>
                  <a:pt x="1212978" y="2116944"/>
                  <a:pt x="773509" y="929100"/>
                  <a:pt x="62983" y="69271"/>
                </a:cubicBezTo>
                <a:close/>
              </a:path>
            </a:pathLst>
          </a:custGeom>
        </p:spPr>
      </p:pic>
      <p:sp useBgFill="1">
        <p:nvSpPr>
          <p:cNvPr id="19" name="Freeform: Shape 18">
            <a:extLst>
              <a:ext uri="{FF2B5EF4-FFF2-40B4-BE49-F238E27FC236}">
                <a16:creationId xmlns:a16="http://schemas.microsoft.com/office/drawing/2014/main" id="{83549E37-C86B-4401-90BD-D8BF83859F14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6096001" cy="6858000"/>
          </a:xfrm>
          <a:custGeom>
            <a:avLst/>
            <a:gdLst>
              <a:gd name="connsiteX0" fmla="*/ 0 w 6096001"/>
              <a:gd name="connsiteY0" fmla="*/ 0 h 6858000"/>
              <a:gd name="connsiteX1" fmla="*/ 4883023 w 6096001"/>
              <a:gd name="connsiteY1" fmla="*/ 0 h 6858000"/>
              <a:gd name="connsiteX2" fmla="*/ 4946006 w 6096001"/>
              <a:gd name="connsiteY2" fmla="*/ 69271 h 6858000"/>
              <a:gd name="connsiteX3" fmla="*/ 6096001 w 6096001"/>
              <a:gd name="connsiteY3" fmla="*/ 3429000 h 6858000"/>
              <a:gd name="connsiteX4" fmla="*/ 4946006 w 6096001"/>
              <a:gd name="connsiteY4" fmla="*/ 6788730 h 6858000"/>
              <a:gd name="connsiteX5" fmla="*/ 4883023 w 6096001"/>
              <a:gd name="connsiteY5" fmla="*/ 6858000 h 6858000"/>
              <a:gd name="connsiteX6" fmla="*/ 0 w 6096001"/>
              <a:gd name="connsiteY6" fmla="*/ 6858000 h 685800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</a:cxnLst>
            <a:rect l="l" t="t" r="r" b="b"/>
            <a:pathLst>
              <a:path w="6096001" h="6858000">
                <a:moveTo>
                  <a:pt x="0" y="0"/>
                </a:moveTo>
                <a:lnTo>
                  <a:pt x="4883023" y="0"/>
                </a:lnTo>
                <a:lnTo>
                  <a:pt x="4946006" y="69271"/>
                </a:lnTo>
                <a:cubicBezTo>
                  <a:pt x="5656532" y="929100"/>
                  <a:pt x="6096001" y="2116944"/>
                  <a:pt x="6096001" y="3429000"/>
                </a:cubicBezTo>
                <a:cubicBezTo>
                  <a:pt x="6096001" y="4741056"/>
                  <a:pt x="5656532" y="5928900"/>
                  <a:pt x="4946006" y="6788730"/>
                </a:cubicBezTo>
                <a:lnTo>
                  <a:pt x="4883023" y="6858000"/>
                </a:lnTo>
                <a:lnTo>
                  <a:pt x="0" y="6858000"/>
                </a:lnTo>
                <a:close/>
              </a:path>
            </a:pathLst>
          </a:custGeom>
          <a:ln w="9525">
            <a:solidFill>
              <a:srgbClr val="EFEFEF"/>
            </a:solidFill>
          </a:ln>
          <a:effectLst>
            <a:outerShdw blurRad="50800" dist="38100" algn="l" rotWithShape="0">
              <a:schemeClr val="bg1">
                <a:lumMod val="85000"/>
                <a:alpha val="30000"/>
              </a:scheme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rtlCol="0" anchor="ctr">
            <a:no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 useBgFill="1">
        <p:nvSpPr>
          <p:cNvPr id="21" name="Freeform: Shape 20">
            <a:extLst>
              <a:ext uri="{FF2B5EF4-FFF2-40B4-BE49-F238E27FC236}">
                <a16:creationId xmlns:a16="http://schemas.microsoft.com/office/drawing/2014/main" id="{8A17784E-76D8-4521-A77D-0D2EBB923004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6086857" cy="6858000"/>
          </a:xfrm>
          <a:custGeom>
            <a:avLst/>
            <a:gdLst>
              <a:gd name="connsiteX0" fmla="*/ 0 w 6086857"/>
              <a:gd name="connsiteY0" fmla="*/ 0 h 6858000"/>
              <a:gd name="connsiteX1" fmla="*/ 4873879 w 6086857"/>
              <a:gd name="connsiteY1" fmla="*/ 0 h 6858000"/>
              <a:gd name="connsiteX2" fmla="*/ 4936862 w 6086857"/>
              <a:gd name="connsiteY2" fmla="*/ 69271 h 6858000"/>
              <a:gd name="connsiteX3" fmla="*/ 6086857 w 6086857"/>
              <a:gd name="connsiteY3" fmla="*/ 3429000 h 6858000"/>
              <a:gd name="connsiteX4" fmla="*/ 4936862 w 6086857"/>
              <a:gd name="connsiteY4" fmla="*/ 6788730 h 6858000"/>
              <a:gd name="connsiteX5" fmla="*/ 4873879 w 6086857"/>
              <a:gd name="connsiteY5" fmla="*/ 6858000 h 6858000"/>
              <a:gd name="connsiteX6" fmla="*/ 0 w 6086857"/>
              <a:gd name="connsiteY6" fmla="*/ 6858000 h 685800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</a:cxnLst>
            <a:rect l="l" t="t" r="r" b="b"/>
            <a:pathLst>
              <a:path w="6086857" h="6858000">
                <a:moveTo>
                  <a:pt x="0" y="0"/>
                </a:moveTo>
                <a:lnTo>
                  <a:pt x="4873879" y="0"/>
                </a:lnTo>
                <a:lnTo>
                  <a:pt x="4936862" y="69271"/>
                </a:lnTo>
                <a:cubicBezTo>
                  <a:pt x="5647388" y="929100"/>
                  <a:pt x="6086857" y="2116944"/>
                  <a:pt x="6086857" y="3429000"/>
                </a:cubicBezTo>
                <a:cubicBezTo>
                  <a:pt x="6086857" y="4741056"/>
                  <a:pt x="5647388" y="5928900"/>
                  <a:pt x="4936862" y="6788730"/>
                </a:cubicBezTo>
                <a:lnTo>
                  <a:pt x="4873879" y="6858000"/>
                </a:lnTo>
                <a:lnTo>
                  <a:pt x="0" y="6858000"/>
                </a:lnTo>
                <a:close/>
              </a:path>
            </a:pathLst>
          </a:custGeom>
          <a:ln w="9525"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rtlCol="0" anchor="ctr">
            <a:no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2" name="Title 1">
            <a:extLst>
              <a:ext uri="{FF2B5EF4-FFF2-40B4-BE49-F238E27FC236}">
                <a16:creationId xmlns:a16="http://schemas.microsoft.com/office/drawing/2014/main" id="{8A7059E5-A021-B96F-40FD-EC0F3340F3C3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1866392" y="0"/>
            <a:ext cx="4992624" cy="1243584"/>
          </a:xfrm>
        </p:spPr>
        <p:txBody>
          <a:bodyPr anchor="ctr">
            <a:normAutofit/>
          </a:bodyPr>
          <a:lstStyle/>
          <a:p>
            <a:r>
              <a:rPr lang="en-GB" sz="3200" dirty="0">
                <a:latin typeface="Arial" panose="020B0604020202020204" pitchFamily="34" charset="0"/>
                <a:cs typeface="Arial" panose="020B0604020202020204" pitchFamily="34" charset="0"/>
              </a:rPr>
              <a:t>Morgans Hotel </a:t>
            </a:r>
            <a:br>
              <a:rPr lang="en-GB" sz="3200" dirty="0">
                <a:latin typeface="Arial" panose="020B0604020202020204" pitchFamily="34" charset="0"/>
                <a:cs typeface="Arial" panose="020B0604020202020204" pitchFamily="34" charset="0"/>
              </a:rPr>
            </a:br>
            <a:endParaRPr lang="en-GB" sz="3200" dirty="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23" name="Rectangle 22">
            <a:extLst>
              <a:ext uri="{FF2B5EF4-FFF2-40B4-BE49-F238E27FC236}">
                <a16:creationId xmlns:a16="http://schemas.microsoft.com/office/drawing/2014/main" id="{C0036C6B-F09C-4EAB-AE02-8D056EE74856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1124325"/>
            <a:ext cx="128016" cy="653903"/>
          </a:xfrm>
          <a:prstGeom prst="rect">
            <a:avLst/>
          </a:prstGeom>
          <a:solidFill>
            <a:schemeClr val="accent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solidFill>
                <a:prstClr val="white"/>
              </a:solidFill>
              <a:latin typeface="Calibri" panose="020F0502020204030204"/>
            </a:endParaRPr>
          </a:p>
        </p:txBody>
      </p:sp>
      <p:sp>
        <p:nvSpPr>
          <p:cNvPr id="25" name="Rectangle 24">
            <a:extLst>
              <a:ext uri="{FF2B5EF4-FFF2-40B4-BE49-F238E27FC236}">
                <a16:creationId xmlns:a16="http://schemas.microsoft.com/office/drawing/2014/main" id="{FC8D5885-2804-4D3C-BE31-902E4D3279B0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437769" y="2195336"/>
            <a:ext cx="4983480" cy="18288"/>
          </a:xfrm>
          <a:prstGeom prst="rect">
            <a:avLst/>
          </a:prstGeom>
          <a:solidFill>
            <a:srgbClr val="D5D5D5"/>
          </a:solidFill>
          <a:ln w="3175"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solidFill>
                <a:prstClr val="white"/>
              </a:solidFill>
              <a:latin typeface="Calibri" panose="020F0502020204030204"/>
            </a:endParaRP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FE1F21D6-3999-B740-276B-5EFA3FFAAE2B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64008" y="1778228"/>
            <a:ext cx="7549896" cy="6303800"/>
          </a:xfrm>
        </p:spPr>
        <p:txBody>
          <a:bodyPr anchor="t">
            <a:noAutofit/>
          </a:bodyPr>
          <a:lstStyle/>
          <a:p>
            <a:pPr marL="0" indent="0">
              <a:buNone/>
            </a:pPr>
            <a:r>
              <a:rPr lang="en-GB" sz="2000" dirty="0">
                <a:latin typeface="Arial" panose="020B0604020202020204" pitchFamily="34" charset="0"/>
                <a:cs typeface="Arial" panose="020B0604020202020204" pitchFamily="34" charset="0"/>
              </a:rPr>
              <a:t>-boutique 4-star hotel </a:t>
            </a:r>
          </a:p>
          <a:p>
            <a:pPr marL="0" indent="0">
              <a:buNone/>
            </a:pPr>
            <a:r>
              <a:rPr lang="en-GB" sz="2000" dirty="0">
                <a:latin typeface="Arial" panose="020B0604020202020204" pitchFamily="34" charset="0"/>
                <a:cs typeface="Arial" panose="020B0604020202020204" pitchFamily="34" charset="0"/>
              </a:rPr>
              <a:t>-54 rooms:- 20 rooms in the main building </a:t>
            </a:r>
          </a:p>
          <a:p>
            <a:pPr marL="0" indent="0">
              <a:buNone/>
            </a:pPr>
            <a:r>
              <a:rPr lang="en-GB" sz="2000" dirty="0">
                <a:latin typeface="Arial" panose="020B0604020202020204" pitchFamily="34" charset="0"/>
                <a:cs typeface="Arial" panose="020B0604020202020204" pitchFamily="34" charset="0"/>
              </a:rPr>
              <a:t>                  -22 rooms in the Townhouse </a:t>
            </a:r>
          </a:p>
          <a:p>
            <a:pPr marL="0" indent="0">
              <a:buNone/>
            </a:pPr>
            <a:r>
              <a:rPr lang="en-GB" sz="2000" dirty="0">
                <a:latin typeface="Arial" panose="020B0604020202020204" pitchFamily="34" charset="0"/>
                <a:cs typeface="Arial" panose="020B0604020202020204" pitchFamily="34" charset="0"/>
              </a:rPr>
              <a:t>                  -12 rooms in a Georgian building </a:t>
            </a:r>
          </a:p>
          <a:p>
            <a:pPr marL="0" indent="0">
              <a:buNone/>
            </a:pPr>
            <a:r>
              <a:rPr lang="en-GB" sz="2000" dirty="0">
                <a:latin typeface="Arial" panose="020B0604020202020204" pitchFamily="34" charset="0"/>
                <a:cs typeface="Arial" panose="020B0604020202020204" pitchFamily="34" charset="0"/>
              </a:rPr>
              <a:t>-strong reputation and repeat business </a:t>
            </a:r>
          </a:p>
          <a:p>
            <a:pPr marL="0" indent="0">
              <a:buNone/>
            </a:pPr>
            <a:r>
              <a:rPr lang="en-GB" sz="2000" dirty="0">
                <a:latin typeface="Arial" panose="020B0604020202020204" pitchFamily="34" charset="0"/>
                <a:cs typeface="Arial" panose="020B0604020202020204" pitchFamily="34" charset="0"/>
              </a:rPr>
              <a:t>-event spaces: -Sir Galahad suite -40 people </a:t>
            </a:r>
          </a:p>
          <a:p>
            <a:pPr marL="0" indent="0">
              <a:buNone/>
            </a:pPr>
            <a:r>
              <a:rPr lang="en-GB" sz="2000" dirty="0">
                <a:latin typeface="Arial" panose="020B0604020202020204" pitchFamily="34" charset="0"/>
                <a:cs typeface="Arial" panose="020B0604020202020204" pitchFamily="34" charset="0"/>
              </a:rPr>
              <a:t>                         -Banqueting Hall -100 people</a:t>
            </a:r>
          </a:p>
          <a:p>
            <a:pPr marL="0" indent="0">
              <a:buNone/>
            </a:pPr>
            <a:r>
              <a:rPr lang="en-GB" sz="2000" dirty="0">
                <a:latin typeface="Arial" panose="020B0604020202020204" pitchFamily="34" charset="0"/>
                <a:cs typeface="Arial" panose="020B0604020202020204" pitchFamily="34" charset="0"/>
              </a:rPr>
              <a:t>                         -The Plimsoll Line -20 people </a:t>
            </a:r>
          </a:p>
          <a:p>
            <a:pPr marL="0" indent="0">
              <a:buNone/>
            </a:pPr>
            <a:r>
              <a:rPr lang="en-GB" sz="2000" dirty="0">
                <a:latin typeface="Arial" panose="020B0604020202020204" pitchFamily="34" charset="0"/>
                <a:cs typeface="Arial" panose="020B0604020202020204" pitchFamily="34" charset="0"/>
              </a:rPr>
              <a:t>(Morgans Hotel,2022)</a:t>
            </a:r>
          </a:p>
          <a:p>
            <a:pPr marL="0" indent="0">
              <a:buNone/>
            </a:pPr>
            <a:r>
              <a:rPr lang="en-GB" sz="2000" dirty="0">
                <a:latin typeface="Arial" panose="020B0604020202020204" pitchFamily="34" charset="0"/>
                <a:cs typeface="Arial" panose="020B0604020202020204" pitchFamily="34" charset="0"/>
              </a:rPr>
              <a:t>-business facilities: exclusive benefits (Morgans Hotel ,2024)</a:t>
            </a:r>
          </a:p>
        </p:txBody>
      </p:sp>
    </p:spTree>
    <p:extLst>
      <p:ext uri="{BB962C8B-B14F-4D97-AF65-F5344CB8AC3E}">
        <p14:creationId xmlns:p14="http://schemas.microsoft.com/office/powerpoint/2010/main" val="3557929034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9EEE2D0A-815D-D069-6351-D445FA66A865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7213601" y="116840"/>
            <a:ext cx="3636010" cy="1133475"/>
          </a:xfrm>
        </p:spPr>
        <p:txBody>
          <a:bodyPr vert="horz" lIns="91440" tIns="45720" rIns="91440" bIns="45720" rtlCol="0" anchor="b">
            <a:normAutofit/>
          </a:bodyPr>
          <a:lstStyle/>
          <a:p>
            <a:pPr algn="ctr"/>
            <a:r>
              <a:rPr lang="en-US" sz="3200" dirty="0">
                <a:solidFill>
                  <a:schemeClr val="tx1">
                    <a:lumMod val="85000"/>
                    <a:lumOff val="15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Market and demand analysis </a:t>
            </a:r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FF6A31A2-B4DF-9D62-11BD-BEB0FE813327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6827519" y="2211069"/>
            <a:ext cx="5364459" cy="4646930"/>
          </a:xfrm>
        </p:spPr>
        <p:txBody>
          <a:bodyPr>
            <a:normAutofit/>
          </a:bodyPr>
          <a:lstStyle/>
          <a:p>
            <a:r>
              <a:rPr lang="en-GB" sz="2000" dirty="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-Swansea's growing business tourism sector</a:t>
            </a:r>
          </a:p>
          <a:p>
            <a:r>
              <a:rPr lang="en-GB" sz="2000" dirty="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-central location </a:t>
            </a:r>
          </a:p>
          <a:p>
            <a:r>
              <a:rPr lang="en-GB" sz="2000" dirty="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-offer a unique experience in Swansea</a:t>
            </a:r>
          </a:p>
          <a:p>
            <a:r>
              <a:rPr lang="en-GB" sz="2000" dirty="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-2024 tourism generated  £658M in economic impact (Council Swansea, 2025)</a:t>
            </a:r>
          </a:p>
          <a:p>
            <a:r>
              <a:rPr lang="en-GB" sz="2000" dirty="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-international tourists spend 10 billions £ in the UK, supporting local economies and jobs (Edginton, Tracey 2023)</a:t>
            </a:r>
          </a:p>
        </p:txBody>
      </p:sp>
      <p:pic>
        <p:nvPicPr>
          <p:cNvPr id="5" name="Picture 4" descr="Calculator, pen, compass, money and a paper with graphs printed on it">
            <a:extLst>
              <a:ext uri="{FF2B5EF4-FFF2-40B4-BE49-F238E27FC236}">
                <a16:creationId xmlns:a16="http://schemas.microsoft.com/office/drawing/2014/main" id="{9DD3D245-EFD3-A98F-1D05-4ACF34CFE2B7}"/>
              </a:ext>
            </a:extLst>
          </p:cNvPr>
          <p:cNvPicPr>
            <a:picLocks noChangeAspect="1"/>
          </p:cNvPicPr>
          <p:nvPr/>
        </p:nvPicPr>
        <p:blipFill>
          <a:blip r:embed="rId2"/>
          <a:srcRect l="18439" r="14215" b="-2"/>
          <a:stretch>
            <a:fillRect/>
          </a:stretch>
        </p:blipFill>
        <p:spPr>
          <a:xfrm>
            <a:off x="21" y="1"/>
            <a:ext cx="6827498" cy="6857999"/>
          </a:xfrm>
          <a:custGeom>
            <a:avLst/>
            <a:gdLst/>
            <a:ahLst/>
            <a:cxnLst/>
            <a:rect l="l" t="t" r="r" b="b"/>
            <a:pathLst>
              <a:path w="7665593" h="6857999">
                <a:moveTo>
                  <a:pt x="0" y="0"/>
                </a:moveTo>
                <a:lnTo>
                  <a:pt x="7363783" y="0"/>
                </a:lnTo>
                <a:lnTo>
                  <a:pt x="7372954" y="18152"/>
                </a:lnTo>
                <a:cubicBezTo>
                  <a:pt x="7378508" y="27417"/>
                  <a:pt x="7383821" y="35694"/>
                  <a:pt x="7386404" y="41707"/>
                </a:cubicBezTo>
                <a:lnTo>
                  <a:pt x="7389058" y="60832"/>
                </a:lnTo>
                <a:lnTo>
                  <a:pt x="7394074" y="60137"/>
                </a:lnTo>
                <a:lnTo>
                  <a:pt x="7394443" y="67241"/>
                </a:lnTo>
                <a:lnTo>
                  <a:pt x="7394565" y="83099"/>
                </a:lnTo>
                <a:cubicBezTo>
                  <a:pt x="7395324" y="92994"/>
                  <a:pt x="7394122" y="120511"/>
                  <a:pt x="7395957" y="130584"/>
                </a:cubicBezTo>
                <a:cubicBezTo>
                  <a:pt x="7401306" y="133490"/>
                  <a:pt x="7404223" y="137975"/>
                  <a:pt x="7405574" y="143540"/>
                </a:cubicBezTo>
                <a:lnTo>
                  <a:pt x="7405725" y="155795"/>
                </a:lnTo>
                <a:lnTo>
                  <a:pt x="7418615" y="226869"/>
                </a:lnTo>
                <a:lnTo>
                  <a:pt x="7419579" y="236641"/>
                </a:lnTo>
                <a:lnTo>
                  <a:pt x="7423900" y="241933"/>
                </a:lnTo>
                <a:cubicBezTo>
                  <a:pt x="7424763" y="245974"/>
                  <a:pt x="7424206" y="257579"/>
                  <a:pt x="7424760" y="260885"/>
                </a:cubicBezTo>
                <a:cubicBezTo>
                  <a:pt x="7425580" y="261177"/>
                  <a:pt x="7426400" y="261469"/>
                  <a:pt x="7427220" y="261761"/>
                </a:cubicBezTo>
                <a:cubicBezTo>
                  <a:pt x="7431152" y="272291"/>
                  <a:pt x="7444241" y="311893"/>
                  <a:pt x="7448344" y="324055"/>
                </a:cubicBezTo>
                <a:cubicBezTo>
                  <a:pt x="7444563" y="326484"/>
                  <a:pt x="7450535" y="331924"/>
                  <a:pt x="7451833" y="334727"/>
                </a:cubicBezTo>
                <a:cubicBezTo>
                  <a:pt x="7449286" y="335161"/>
                  <a:pt x="7448510" y="341947"/>
                  <a:pt x="7450776" y="343948"/>
                </a:cubicBezTo>
                <a:cubicBezTo>
                  <a:pt x="7463202" y="391652"/>
                  <a:pt x="7437523" y="367773"/>
                  <a:pt x="7453791" y="395003"/>
                </a:cubicBezTo>
                <a:cubicBezTo>
                  <a:pt x="7454869" y="399820"/>
                  <a:pt x="7453841" y="403723"/>
                  <a:pt x="7451939" y="407147"/>
                </a:cubicBezTo>
                <a:lnTo>
                  <a:pt x="7448030" y="412254"/>
                </a:lnTo>
                <a:lnTo>
                  <a:pt x="7455416" y="432021"/>
                </a:lnTo>
                <a:cubicBezTo>
                  <a:pt x="7457991" y="441758"/>
                  <a:pt x="7459699" y="452007"/>
                  <a:pt x="7460479" y="462523"/>
                </a:cubicBezTo>
                <a:cubicBezTo>
                  <a:pt x="7455275" y="464882"/>
                  <a:pt x="7462669" y="473136"/>
                  <a:pt x="7464133" y="477020"/>
                </a:cubicBezTo>
                <a:cubicBezTo>
                  <a:pt x="7460734" y="477060"/>
                  <a:pt x="7459104" y="485663"/>
                  <a:pt x="7461914" y="488716"/>
                </a:cubicBezTo>
                <a:cubicBezTo>
                  <a:pt x="7474065" y="552879"/>
                  <a:pt x="7442314" y="516775"/>
                  <a:pt x="7461353" y="555280"/>
                </a:cubicBezTo>
                <a:cubicBezTo>
                  <a:pt x="7462345" y="561721"/>
                  <a:pt x="7460642" y="566553"/>
                  <a:pt x="7457829" y="570585"/>
                </a:cubicBezTo>
                <a:lnTo>
                  <a:pt x="7450804" y="577839"/>
                </a:lnTo>
                <a:lnTo>
                  <a:pt x="7453309" y="583524"/>
                </a:lnTo>
                <a:cubicBezTo>
                  <a:pt x="7453505" y="604977"/>
                  <a:pt x="7446306" y="611303"/>
                  <a:pt x="7453558" y="623785"/>
                </a:cubicBezTo>
                <a:cubicBezTo>
                  <a:pt x="7438483" y="642230"/>
                  <a:pt x="7452055" y="636019"/>
                  <a:pt x="7454362" y="650049"/>
                </a:cubicBezTo>
                <a:cubicBezTo>
                  <a:pt x="7457368" y="661117"/>
                  <a:pt x="7463152" y="640798"/>
                  <a:pt x="7464006" y="651645"/>
                </a:cubicBezTo>
                <a:cubicBezTo>
                  <a:pt x="7460114" y="663380"/>
                  <a:pt x="7472201" y="662829"/>
                  <a:pt x="7467442" y="675032"/>
                </a:cubicBezTo>
                <a:cubicBezTo>
                  <a:pt x="7458335" y="672068"/>
                  <a:pt x="7469207" y="699114"/>
                  <a:pt x="7461251" y="699956"/>
                </a:cubicBezTo>
                <a:cubicBezTo>
                  <a:pt x="7472628" y="710321"/>
                  <a:pt x="7458614" y="715529"/>
                  <a:pt x="7462119" y="729331"/>
                </a:cubicBezTo>
                <a:cubicBezTo>
                  <a:pt x="7466423" y="735831"/>
                  <a:pt x="7467162" y="740521"/>
                  <a:pt x="7462533" y="746910"/>
                </a:cubicBezTo>
                <a:cubicBezTo>
                  <a:pt x="7483486" y="776851"/>
                  <a:pt x="7463470" y="765024"/>
                  <a:pt x="7471529" y="793043"/>
                </a:cubicBezTo>
                <a:cubicBezTo>
                  <a:pt x="7480002" y="817184"/>
                  <a:pt x="7485500" y="844550"/>
                  <a:pt x="7505730" y="867898"/>
                </a:cubicBezTo>
                <a:cubicBezTo>
                  <a:pt x="7511461" y="872184"/>
                  <a:pt x="7513630" y="882707"/>
                  <a:pt x="7510576" y="891400"/>
                </a:cubicBezTo>
                <a:cubicBezTo>
                  <a:pt x="7510049" y="892894"/>
                  <a:pt x="7509385" y="894278"/>
                  <a:pt x="7508604" y="895508"/>
                </a:cubicBezTo>
                <a:cubicBezTo>
                  <a:pt x="7511698" y="915692"/>
                  <a:pt x="7525520" y="989520"/>
                  <a:pt x="7529143" y="1012510"/>
                </a:cubicBezTo>
                <a:cubicBezTo>
                  <a:pt x="7521781" y="1014371"/>
                  <a:pt x="7535067" y="1025997"/>
                  <a:pt x="7530347" y="1033444"/>
                </a:cubicBezTo>
                <a:cubicBezTo>
                  <a:pt x="7526204" y="1038777"/>
                  <a:pt x="7529270" y="1043549"/>
                  <a:pt x="7529596" y="1049120"/>
                </a:cubicBezTo>
                <a:cubicBezTo>
                  <a:pt x="7526339" y="1056460"/>
                  <a:pt x="7532220" y="1080398"/>
                  <a:pt x="7536437" y="1086639"/>
                </a:cubicBezTo>
                <a:cubicBezTo>
                  <a:pt x="7551094" y="1101553"/>
                  <a:pt x="7540210" y="1135442"/>
                  <a:pt x="7551438" y="1147834"/>
                </a:cubicBezTo>
                <a:cubicBezTo>
                  <a:pt x="7553086" y="1152330"/>
                  <a:pt x="7553752" y="1156729"/>
                  <a:pt x="7553808" y="1161047"/>
                </a:cubicBezTo>
                <a:lnTo>
                  <a:pt x="7552572" y="1173130"/>
                </a:lnTo>
                <a:lnTo>
                  <a:pt x="7549434" y="1176566"/>
                </a:lnTo>
                <a:lnTo>
                  <a:pt x="7550211" y="1183950"/>
                </a:lnTo>
                <a:lnTo>
                  <a:pt x="7549733" y="1186066"/>
                </a:lnTo>
                <a:cubicBezTo>
                  <a:pt x="7548807" y="1190108"/>
                  <a:pt x="7548001" y="1194099"/>
                  <a:pt x="7547683" y="1198047"/>
                </a:cubicBezTo>
                <a:cubicBezTo>
                  <a:pt x="7563423" y="1192855"/>
                  <a:pt x="7547566" y="1230782"/>
                  <a:pt x="7560295" y="1219849"/>
                </a:cubicBezTo>
                <a:cubicBezTo>
                  <a:pt x="7561281" y="1240644"/>
                  <a:pt x="7573138" y="1224782"/>
                  <a:pt x="7561835" y="1249779"/>
                </a:cubicBezTo>
                <a:cubicBezTo>
                  <a:pt x="7574707" y="1282065"/>
                  <a:pt x="7569916" y="1332957"/>
                  <a:pt x="7589445" y="1358245"/>
                </a:cubicBezTo>
                <a:cubicBezTo>
                  <a:pt x="7581989" y="1355103"/>
                  <a:pt x="7576204" y="1368711"/>
                  <a:pt x="7579904" y="1378136"/>
                </a:cubicBezTo>
                <a:cubicBezTo>
                  <a:pt x="7550647" y="1367117"/>
                  <a:pt x="7606267" y="1415404"/>
                  <a:pt x="7586303" y="1423699"/>
                </a:cubicBezTo>
                <a:cubicBezTo>
                  <a:pt x="7604838" y="1424108"/>
                  <a:pt x="7636267" y="1466352"/>
                  <a:pt x="7621059" y="1486236"/>
                </a:cubicBezTo>
                <a:cubicBezTo>
                  <a:pt x="7624771" y="1516526"/>
                  <a:pt x="7640092" y="1537976"/>
                  <a:pt x="7633966" y="1569734"/>
                </a:cubicBezTo>
                <a:cubicBezTo>
                  <a:pt x="7636447" y="1570719"/>
                  <a:pt x="7638522" y="1572334"/>
                  <a:pt x="7640304" y="1574384"/>
                </a:cubicBezTo>
                <a:lnTo>
                  <a:pt x="7644628" y="1581242"/>
                </a:lnTo>
                <a:lnTo>
                  <a:pt x="7644313" y="1582567"/>
                </a:lnTo>
                <a:cubicBezTo>
                  <a:pt x="7644257" y="1587776"/>
                  <a:pt x="7645302" y="1590443"/>
                  <a:pt x="7646831" y="1591983"/>
                </a:cubicBezTo>
                <a:cubicBezTo>
                  <a:pt x="7647577" y="1592347"/>
                  <a:pt x="7648323" y="1592711"/>
                  <a:pt x="7649069" y="1593074"/>
                </a:cubicBezTo>
                <a:lnTo>
                  <a:pt x="7651326" y="1599230"/>
                </a:lnTo>
                <a:lnTo>
                  <a:pt x="7657195" y="1610539"/>
                </a:lnTo>
                <a:lnTo>
                  <a:pt x="7656957" y="1613422"/>
                </a:lnTo>
                <a:lnTo>
                  <a:pt x="7663730" y="1631673"/>
                </a:lnTo>
                <a:lnTo>
                  <a:pt x="7663189" y="1632289"/>
                </a:lnTo>
                <a:cubicBezTo>
                  <a:pt x="7662131" y="1634085"/>
                  <a:pt x="7661641" y="1636199"/>
                  <a:pt x="7662326" y="1639024"/>
                </a:cubicBezTo>
                <a:cubicBezTo>
                  <a:pt x="7651979" y="1640024"/>
                  <a:pt x="7659188" y="1642819"/>
                  <a:pt x="7662125" y="1651067"/>
                </a:cubicBezTo>
                <a:cubicBezTo>
                  <a:pt x="7646711" y="1654462"/>
                  <a:pt x="7660667" y="1674670"/>
                  <a:pt x="7653812" y="1683345"/>
                </a:cubicBezTo>
                <a:cubicBezTo>
                  <a:pt x="7656316" y="1689330"/>
                  <a:pt x="7658683" y="1695719"/>
                  <a:pt x="7660803" y="1702414"/>
                </a:cubicBezTo>
                <a:lnTo>
                  <a:pt x="7661867" y="1756201"/>
                </a:lnTo>
                <a:lnTo>
                  <a:pt x="7649453" y="1812530"/>
                </a:lnTo>
                <a:cubicBezTo>
                  <a:pt x="7649183" y="1833366"/>
                  <a:pt x="7644573" y="1851408"/>
                  <a:pt x="7647823" y="1869041"/>
                </a:cubicBezTo>
                <a:cubicBezTo>
                  <a:pt x="7644238" y="1876204"/>
                  <a:pt x="7642789" y="1882956"/>
                  <a:pt x="7648156" y="1889503"/>
                </a:cubicBezTo>
                <a:cubicBezTo>
                  <a:pt x="7646365" y="1908946"/>
                  <a:pt x="7638702" y="1913653"/>
                  <a:pt x="7644679" y="1925974"/>
                </a:cubicBezTo>
                <a:cubicBezTo>
                  <a:pt x="7632281" y="1936898"/>
                  <a:pt x="7637013" y="1937545"/>
                  <a:pt x="7640564" y="1942678"/>
                </a:cubicBezTo>
                <a:lnTo>
                  <a:pt x="7640816" y="1943410"/>
                </a:lnTo>
                <a:lnTo>
                  <a:pt x="7639044" y="1944904"/>
                </a:lnTo>
                <a:lnTo>
                  <a:pt x="7638223" y="1947993"/>
                </a:lnTo>
                <a:lnTo>
                  <a:pt x="7638752" y="1956430"/>
                </a:lnTo>
                <a:lnTo>
                  <a:pt x="7639407" y="1959603"/>
                </a:lnTo>
                <a:cubicBezTo>
                  <a:pt x="7639690" y="1961788"/>
                  <a:pt x="7639658" y="1963239"/>
                  <a:pt x="7639396" y="1964244"/>
                </a:cubicBezTo>
                <a:lnTo>
                  <a:pt x="7639249" y="1964361"/>
                </a:lnTo>
                <a:lnTo>
                  <a:pt x="7639521" y="1968708"/>
                </a:lnTo>
                <a:cubicBezTo>
                  <a:pt x="7640315" y="1976045"/>
                  <a:pt x="7641402" y="1983186"/>
                  <a:pt x="7642694" y="1989983"/>
                </a:cubicBezTo>
                <a:cubicBezTo>
                  <a:pt x="7634556" y="1995729"/>
                  <a:pt x="7644169" y="2020842"/>
                  <a:pt x="7628828" y="2018094"/>
                </a:cubicBezTo>
                <a:cubicBezTo>
                  <a:pt x="7630116" y="2027262"/>
                  <a:pt x="7636485" y="2032807"/>
                  <a:pt x="7626423" y="2029720"/>
                </a:cubicBezTo>
                <a:cubicBezTo>
                  <a:pt x="7626559" y="2032738"/>
                  <a:pt x="7625703" y="2034598"/>
                  <a:pt x="7624364" y="2035929"/>
                </a:cubicBezTo>
                <a:lnTo>
                  <a:pt x="7623733" y="2036314"/>
                </a:lnTo>
                <a:lnTo>
                  <a:pt x="7626847" y="2056711"/>
                </a:lnTo>
                <a:lnTo>
                  <a:pt x="7626090" y="2059419"/>
                </a:lnTo>
                <a:lnTo>
                  <a:pt x="7629618" y="2072712"/>
                </a:lnTo>
                <a:lnTo>
                  <a:pt x="7630641" y="2079581"/>
                </a:lnTo>
                <a:lnTo>
                  <a:pt x="7632577" y="2081522"/>
                </a:lnTo>
                <a:cubicBezTo>
                  <a:pt x="7633753" y="2083617"/>
                  <a:pt x="7634261" y="2086620"/>
                  <a:pt x="7633251" y="2091658"/>
                </a:cubicBezTo>
                <a:lnTo>
                  <a:pt x="7632707" y="2092825"/>
                </a:lnTo>
                <a:lnTo>
                  <a:pt x="7635575" y="2101184"/>
                </a:lnTo>
                <a:cubicBezTo>
                  <a:pt x="7636900" y="2103876"/>
                  <a:pt x="7638586" y="2106260"/>
                  <a:pt x="7640772" y="2108190"/>
                </a:cubicBezTo>
                <a:cubicBezTo>
                  <a:pt x="7629093" y="2136655"/>
                  <a:pt x="7639778" y="2163513"/>
                  <a:pt x="7637758" y="2194409"/>
                </a:cubicBezTo>
                <a:cubicBezTo>
                  <a:pt x="7619585" y="2207765"/>
                  <a:pt x="7641835" y="2261154"/>
                  <a:pt x="7659453" y="2268824"/>
                </a:cubicBezTo>
                <a:cubicBezTo>
                  <a:pt x="7644015" y="2268997"/>
                  <a:pt x="7665037" y="2307714"/>
                  <a:pt x="7665583" y="2317700"/>
                </a:cubicBezTo>
                <a:cubicBezTo>
                  <a:pt x="7665764" y="2321029"/>
                  <a:pt x="7663671" y="2321166"/>
                  <a:pt x="7657195" y="2315619"/>
                </a:cubicBezTo>
                <a:cubicBezTo>
                  <a:pt x="7658997" y="2326231"/>
                  <a:pt x="7650972" y="2337185"/>
                  <a:pt x="7644431" y="2331209"/>
                </a:cubicBezTo>
                <a:cubicBezTo>
                  <a:pt x="7658433" y="2363448"/>
                  <a:pt x="7644510" y="2411031"/>
                  <a:pt x="7650869" y="2447461"/>
                </a:cubicBezTo>
                <a:cubicBezTo>
                  <a:pt x="7635485" y="2467322"/>
                  <a:pt x="7649719" y="2456555"/>
                  <a:pt x="7646841" y="2477156"/>
                </a:cubicBezTo>
                <a:cubicBezTo>
                  <a:pt x="7661004" y="2471521"/>
                  <a:pt x="7638896" y="2502164"/>
                  <a:pt x="7654880" y="2503292"/>
                </a:cubicBezTo>
                <a:cubicBezTo>
                  <a:pt x="7653849" y="2507005"/>
                  <a:pt x="7652348" y="2510567"/>
                  <a:pt x="7650720" y="2514131"/>
                </a:cubicBezTo>
                <a:lnTo>
                  <a:pt x="7649876" y="2516003"/>
                </a:lnTo>
                <a:lnTo>
                  <a:pt x="7649263" y="2523483"/>
                </a:lnTo>
                <a:lnTo>
                  <a:pt x="7645633" y="2525592"/>
                </a:lnTo>
                <a:lnTo>
                  <a:pt x="7642233" y="2536851"/>
                </a:lnTo>
                <a:cubicBezTo>
                  <a:pt x="7641494" y="2541069"/>
                  <a:pt x="7641323" y="2545607"/>
                  <a:pt x="7642069" y="2550622"/>
                </a:cubicBezTo>
                <a:cubicBezTo>
                  <a:pt x="7648404" y="2562959"/>
                  <a:pt x="7640640" y="2582170"/>
                  <a:pt x="7641110" y="2599544"/>
                </a:cubicBezTo>
                <a:lnTo>
                  <a:pt x="7643071" y="2607523"/>
                </a:lnTo>
                <a:lnTo>
                  <a:pt x="7639801" y="2633566"/>
                </a:lnTo>
                <a:cubicBezTo>
                  <a:pt x="7639166" y="2640978"/>
                  <a:pt x="7638833" y="2648672"/>
                  <a:pt x="7639065" y="2656773"/>
                </a:cubicBezTo>
                <a:lnTo>
                  <a:pt x="7640624" y="2671810"/>
                </a:lnTo>
                <a:lnTo>
                  <a:pt x="7639332" y="2675751"/>
                </a:lnTo>
                <a:cubicBezTo>
                  <a:pt x="7639476" y="2682617"/>
                  <a:pt x="7644027" y="2691703"/>
                  <a:pt x="7638498" y="2690893"/>
                </a:cubicBezTo>
                <a:lnTo>
                  <a:pt x="7640415" y="2698606"/>
                </a:lnTo>
                <a:lnTo>
                  <a:pt x="7636002" y="2706218"/>
                </a:lnTo>
                <a:cubicBezTo>
                  <a:pt x="7634978" y="2707053"/>
                  <a:pt x="7633887" y="2707679"/>
                  <a:pt x="7632770" y="2708079"/>
                </a:cubicBezTo>
                <a:lnTo>
                  <a:pt x="7634220" y="2718854"/>
                </a:lnTo>
                <a:lnTo>
                  <a:pt x="7631061" y="2727688"/>
                </a:lnTo>
                <a:lnTo>
                  <a:pt x="7633127" y="2735389"/>
                </a:lnTo>
                <a:lnTo>
                  <a:pt x="7632661" y="2738584"/>
                </a:lnTo>
                <a:lnTo>
                  <a:pt x="7631098" y="2746529"/>
                </a:lnTo>
                <a:cubicBezTo>
                  <a:pt x="7630002" y="2750602"/>
                  <a:pt x="7628681" y="2755160"/>
                  <a:pt x="7627624" y="2760235"/>
                </a:cubicBezTo>
                <a:lnTo>
                  <a:pt x="7627140" y="2764511"/>
                </a:lnTo>
                <a:lnTo>
                  <a:pt x="7621827" y="2773820"/>
                </a:lnTo>
                <a:cubicBezTo>
                  <a:pt x="7617811" y="2780593"/>
                  <a:pt x="7615104" y="2785923"/>
                  <a:pt x="7617284" y="2791840"/>
                </a:cubicBezTo>
                <a:cubicBezTo>
                  <a:pt x="7612094" y="2801924"/>
                  <a:pt x="7597550" y="2808970"/>
                  <a:pt x="7601430" y="2823567"/>
                </a:cubicBezTo>
                <a:cubicBezTo>
                  <a:pt x="7594841" y="2819137"/>
                  <a:pt x="7600633" y="2839778"/>
                  <a:pt x="7593865" y="2842217"/>
                </a:cubicBezTo>
                <a:cubicBezTo>
                  <a:pt x="7588415" y="2843342"/>
                  <a:pt x="7588901" y="2849866"/>
                  <a:pt x="7586893" y="2854834"/>
                </a:cubicBezTo>
                <a:cubicBezTo>
                  <a:pt x="7581327" y="2858374"/>
                  <a:pt x="7576244" y="2883372"/>
                  <a:pt x="7577046" y="2892075"/>
                </a:cubicBezTo>
                <a:cubicBezTo>
                  <a:pt x="7582584" y="2916606"/>
                  <a:pt x="7560175" y="2936338"/>
                  <a:pt x="7564026" y="2955950"/>
                </a:cubicBezTo>
                <a:cubicBezTo>
                  <a:pt x="7563501" y="2961086"/>
                  <a:pt x="7562240" y="2965343"/>
                  <a:pt x="7560529" y="2969031"/>
                </a:cubicBezTo>
                <a:lnTo>
                  <a:pt x="7554631" y="2978222"/>
                </a:lnTo>
                <a:lnTo>
                  <a:pt x="7550747" y="2978564"/>
                </a:lnTo>
                <a:lnTo>
                  <a:pt x="7548359" y="2985429"/>
                </a:lnTo>
                <a:lnTo>
                  <a:pt x="7547120" y="2986826"/>
                </a:lnTo>
                <a:cubicBezTo>
                  <a:pt x="7544741" y="2989483"/>
                  <a:pt x="7542480" y="2992194"/>
                  <a:pt x="7540621" y="2995267"/>
                </a:cubicBezTo>
                <a:cubicBezTo>
                  <a:pt x="7555200" y="3003715"/>
                  <a:pt x="7527208" y="3022799"/>
                  <a:pt x="7541739" y="3023946"/>
                </a:cubicBezTo>
                <a:cubicBezTo>
                  <a:pt x="7534059" y="3042303"/>
                  <a:pt x="7549904" y="3038579"/>
                  <a:pt x="7530781" y="3050462"/>
                </a:cubicBezTo>
                <a:cubicBezTo>
                  <a:pt x="7527838" y="3088204"/>
                  <a:pt x="7503338" y="3127251"/>
                  <a:pt x="7508515" y="3164510"/>
                </a:cubicBezTo>
                <a:cubicBezTo>
                  <a:pt x="7503888" y="3155782"/>
                  <a:pt x="7493770" y="3162549"/>
                  <a:pt x="7492866" y="3173520"/>
                </a:cubicBezTo>
                <a:cubicBezTo>
                  <a:pt x="7474179" y="3140376"/>
                  <a:pt x="7498581" y="3226463"/>
                  <a:pt x="7479395" y="3217191"/>
                </a:cubicBezTo>
                <a:cubicBezTo>
                  <a:pt x="7493905" y="3232643"/>
                  <a:pt x="7501608" y="3293915"/>
                  <a:pt x="7481475" y="3298298"/>
                </a:cubicBezTo>
                <a:cubicBezTo>
                  <a:pt x="7472089" y="3326890"/>
                  <a:pt x="7475493" y="3357480"/>
                  <a:pt x="7457722" y="3379292"/>
                </a:cubicBezTo>
                <a:cubicBezTo>
                  <a:pt x="7459285" y="3382143"/>
                  <a:pt x="7460273" y="3385199"/>
                  <a:pt x="7460850" y="3388381"/>
                </a:cubicBezTo>
                <a:lnTo>
                  <a:pt x="7461482" y="3397694"/>
                </a:lnTo>
                <a:lnTo>
                  <a:pt x="7460695" y="3398556"/>
                </a:lnTo>
                <a:cubicBezTo>
                  <a:pt x="7458532" y="3402904"/>
                  <a:pt x="7458275" y="3406007"/>
                  <a:pt x="7458858" y="3408553"/>
                </a:cubicBezTo>
                <a:lnTo>
                  <a:pt x="7460185" y="3411299"/>
                </a:lnTo>
                <a:lnTo>
                  <a:pt x="7459468" y="3418333"/>
                </a:lnTo>
                <a:lnTo>
                  <a:pt x="7459515" y="3432662"/>
                </a:lnTo>
                <a:lnTo>
                  <a:pt x="7458154" y="3434902"/>
                </a:lnTo>
                <a:lnTo>
                  <a:pt x="7456091" y="3455825"/>
                </a:lnTo>
                <a:cubicBezTo>
                  <a:pt x="7455865" y="3455850"/>
                  <a:pt x="7455638" y="3455877"/>
                  <a:pt x="7455413" y="3455903"/>
                </a:cubicBezTo>
                <a:cubicBezTo>
                  <a:pt x="7453843" y="3456557"/>
                  <a:pt x="7452596" y="3457940"/>
                  <a:pt x="7451989" y="3460886"/>
                </a:cubicBezTo>
                <a:cubicBezTo>
                  <a:pt x="7443388" y="3453296"/>
                  <a:pt x="7447961" y="3461529"/>
                  <a:pt x="7446929" y="3470886"/>
                </a:cubicBezTo>
                <a:cubicBezTo>
                  <a:pt x="7433341" y="3461186"/>
                  <a:pt x="7436171" y="3489615"/>
                  <a:pt x="7427213" y="3491353"/>
                </a:cubicBezTo>
                <a:cubicBezTo>
                  <a:pt x="7426761" y="3498443"/>
                  <a:pt x="7426037" y="3505767"/>
                  <a:pt x="7424990" y="3513143"/>
                </a:cubicBezTo>
                <a:lnTo>
                  <a:pt x="7424186" y="3517424"/>
                </a:lnTo>
                <a:cubicBezTo>
                  <a:pt x="7424132" y="3517438"/>
                  <a:pt x="7424077" y="3517453"/>
                  <a:pt x="7424024" y="3517467"/>
                </a:cubicBezTo>
                <a:cubicBezTo>
                  <a:pt x="7423536" y="3518305"/>
                  <a:pt x="7423153" y="3519678"/>
                  <a:pt x="7422883" y="3521896"/>
                </a:cubicBezTo>
                <a:lnTo>
                  <a:pt x="7422723" y="3525229"/>
                </a:lnTo>
                <a:lnTo>
                  <a:pt x="7421163" y="3533534"/>
                </a:lnTo>
                <a:lnTo>
                  <a:pt x="7419650" y="3536108"/>
                </a:lnTo>
                <a:lnTo>
                  <a:pt x="7417640" y="3536718"/>
                </a:lnTo>
                <a:lnTo>
                  <a:pt x="7417697" y="3537534"/>
                </a:lnTo>
                <a:cubicBezTo>
                  <a:pt x="7419749" y="3544077"/>
                  <a:pt x="7423989" y="3546875"/>
                  <a:pt x="7409814" y="3551598"/>
                </a:cubicBezTo>
                <a:cubicBezTo>
                  <a:pt x="7412376" y="3566128"/>
                  <a:pt x="7404108" y="3567090"/>
                  <a:pt x="7397719" y="3584844"/>
                </a:cubicBezTo>
                <a:cubicBezTo>
                  <a:pt x="7401116" y="3593573"/>
                  <a:pt x="7398130" y="3599358"/>
                  <a:pt x="7393057" y="3604546"/>
                </a:cubicBezTo>
                <a:cubicBezTo>
                  <a:pt x="7391792" y="3622895"/>
                  <a:pt x="7383125" y="3638008"/>
                  <a:pt x="7377811" y="3657793"/>
                </a:cubicBezTo>
                <a:cubicBezTo>
                  <a:pt x="7379886" y="3680874"/>
                  <a:pt x="7366255" y="3689531"/>
                  <a:pt x="7360624" y="3710685"/>
                </a:cubicBezTo>
                <a:cubicBezTo>
                  <a:pt x="7367950" y="3731637"/>
                  <a:pt x="7347999" y="3723947"/>
                  <a:pt x="7341489" y="3734006"/>
                </a:cubicBezTo>
                <a:lnTo>
                  <a:pt x="7340478" y="3737028"/>
                </a:lnTo>
                <a:lnTo>
                  <a:pt x="7340489" y="3745476"/>
                </a:lnTo>
                <a:lnTo>
                  <a:pt x="7340950" y="3748687"/>
                </a:lnTo>
                <a:cubicBezTo>
                  <a:pt x="7341098" y="3750887"/>
                  <a:pt x="7340976" y="3752333"/>
                  <a:pt x="7340653" y="3753314"/>
                </a:cubicBezTo>
                <a:lnTo>
                  <a:pt x="7340500" y="3753419"/>
                </a:lnTo>
                <a:lnTo>
                  <a:pt x="7340506" y="3757774"/>
                </a:lnTo>
                <a:cubicBezTo>
                  <a:pt x="7340847" y="3765147"/>
                  <a:pt x="7341495" y="3772345"/>
                  <a:pt x="7342369" y="3779218"/>
                </a:cubicBezTo>
                <a:cubicBezTo>
                  <a:pt x="7333890" y="3784348"/>
                  <a:pt x="7341949" y="3810090"/>
                  <a:pt x="7326800" y="3806225"/>
                </a:cubicBezTo>
                <a:cubicBezTo>
                  <a:pt x="7327524" y="3815461"/>
                  <a:pt x="7333545" y="3821456"/>
                  <a:pt x="7323686" y="3817640"/>
                </a:cubicBezTo>
                <a:cubicBezTo>
                  <a:pt x="7323637" y="3820659"/>
                  <a:pt x="7322668" y="3822449"/>
                  <a:pt x="7321247" y="3823678"/>
                </a:cubicBezTo>
                <a:lnTo>
                  <a:pt x="7320595" y="3824018"/>
                </a:lnTo>
                <a:lnTo>
                  <a:pt x="7322453" y="3844579"/>
                </a:lnTo>
                <a:lnTo>
                  <a:pt x="7321532" y="3847225"/>
                </a:lnTo>
                <a:lnTo>
                  <a:pt x="7324238" y="3860736"/>
                </a:lnTo>
                <a:lnTo>
                  <a:pt x="7324840" y="3867658"/>
                </a:lnTo>
                <a:lnTo>
                  <a:pt x="7326655" y="3869733"/>
                </a:lnTo>
                <a:cubicBezTo>
                  <a:pt x="7327701" y="3871909"/>
                  <a:pt x="7328023" y="3874942"/>
                  <a:pt x="7326706" y="3879891"/>
                </a:cubicBezTo>
                <a:lnTo>
                  <a:pt x="7326093" y="3881013"/>
                </a:lnTo>
                <a:lnTo>
                  <a:pt x="7328442" y="3889558"/>
                </a:lnTo>
                <a:cubicBezTo>
                  <a:pt x="7329602" y="3892339"/>
                  <a:pt x="7331138" y="3894839"/>
                  <a:pt x="7333203" y="3896924"/>
                </a:cubicBezTo>
                <a:cubicBezTo>
                  <a:pt x="7319795" y="3924445"/>
                  <a:pt x="7328820" y="3952004"/>
                  <a:pt x="7324908" y="3982658"/>
                </a:cubicBezTo>
                <a:cubicBezTo>
                  <a:pt x="7325522" y="4017325"/>
                  <a:pt x="7327874" y="4041416"/>
                  <a:pt x="7327588" y="4064228"/>
                </a:cubicBezTo>
                <a:cubicBezTo>
                  <a:pt x="7328735" y="4074940"/>
                  <a:pt x="7329351" y="4153102"/>
                  <a:pt x="7323186" y="4146664"/>
                </a:cubicBezTo>
                <a:cubicBezTo>
                  <a:pt x="7335189" y="4179829"/>
                  <a:pt x="7318370" y="4199117"/>
                  <a:pt x="7322488" y="4235901"/>
                </a:cubicBezTo>
                <a:cubicBezTo>
                  <a:pt x="7305909" y="4254573"/>
                  <a:pt x="7320783" y="4244884"/>
                  <a:pt x="7316645" y="4265209"/>
                </a:cubicBezTo>
                <a:cubicBezTo>
                  <a:pt x="7331133" y="4260631"/>
                  <a:pt x="7307179" y="4289560"/>
                  <a:pt x="7323069" y="4291857"/>
                </a:cubicBezTo>
                <a:cubicBezTo>
                  <a:pt x="7321814" y="4295483"/>
                  <a:pt x="7320095" y="4298923"/>
                  <a:pt x="7318251" y="4302359"/>
                </a:cubicBezTo>
                <a:lnTo>
                  <a:pt x="7317295" y="4304161"/>
                </a:lnTo>
                <a:lnTo>
                  <a:pt x="7316223" y="4311573"/>
                </a:lnTo>
                <a:lnTo>
                  <a:pt x="7312469" y="4313411"/>
                </a:lnTo>
                <a:lnTo>
                  <a:pt x="7306447" y="4403491"/>
                </a:lnTo>
                <a:cubicBezTo>
                  <a:pt x="7308849" y="4411399"/>
                  <a:pt x="7308497" y="4436984"/>
                  <a:pt x="7303688" y="4442497"/>
                </a:cubicBezTo>
                <a:cubicBezTo>
                  <a:pt x="7302637" y="4447969"/>
                  <a:pt x="7304327" y="4453942"/>
                  <a:pt x="7299181" y="4457128"/>
                </a:cubicBezTo>
                <a:cubicBezTo>
                  <a:pt x="7296154" y="4469016"/>
                  <a:pt x="7289197" y="4496240"/>
                  <a:pt x="7285530" y="4513823"/>
                </a:cubicBezTo>
                <a:cubicBezTo>
                  <a:pt x="7288769" y="4518560"/>
                  <a:pt x="7287100" y="4524649"/>
                  <a:pt x="7284412" y="4532609"/>
                </a:cubicBezTo>
                <a:lnTo>
                  <a:pt x="7282601" y="4540125"/>
                </a:lnTo>
                <a:lnTo>
                  <a:pt x="7291785" y="4563650"/>
                </a:lnTo>
                <a:lnTo>
                  <a:pt x="7284191" y="4636427"/>
                </a:lnTo>
                <a:lnTo>
                  <a:pt x="7292797" y="4672055"/>
                </a:lnTo>
                <a:cubicBezTo>
                  <a:pt x="7294304" y="4686552"/>
                  <a:pt x="7294421" y="4700466"/>
                  <a:pt x="7295425" y="4713953"/>
                </a:cubicBezTo>
                <a:cubicBezTo>
                  <a:pt x="7296104" y="4744441"/>
                  <a:pt x="7280378" y="4723911"/>
                  <a:pt x="7292574" y="4762180"/>
                </a:cubicBezTo>
                <a:cubicBezTo>
                  <a:pt x="7286719" y="4766152"/>
                  <a:pt x="7286266" y="4770971"/>
                  <a:pt x="7288689" y="4779168"/>
                </a:cubicBezTo>
                <a:cubicBezTo>
                  <a:pt x="7288592" y="4793971"/>
                  <a:pt x="7274303" y="4792486"/>
                  <a:pt x="7282355" y="4807636"/>
                </a:cubicBezTo>
                <a:cubicBezTo>
                  <a:pt x="7278556" y="4806204"/>
                  <a:pt x="7277539" y="4813202"/>
                  <a:pt x="7276505" y="4819678"/>
                </a:cubicBezTo>
                <a:lnTo>
                  <a:pt x="7273752" y="4823797"/>
                </a:lnTo>
                <a:lnTo>
                  <a:pt x="7283683" y="4847794"/>
                </a:lnTo>
                <a:cubicBezTo>
                  <a:pt x="7296832" y="4890479"/>
                  <a:pt x="7302379" y="4941877"/>
                  <a:pt x="7311552" y="4978326"/>
                </a:cubicBezTo>
                <a:cubicBezTo>
                  <a:pt x="7284161" y="4998846"/>
                  <a:pt x="7309660" y="4989594"/>
                  <a:pt x="7304880" y="5015024"/>
                </a:cubicBezTo>
                <a:cubicBezTo>
                  <a:pt x="7330355" y="5012307"/>
                  <a:pt x="7291032" y="5044485"/>
                  <a:pt x="7319932" y="5050993"/>
                </a:cubicBezTo>
                <a:cubicBezTo>
                  <a:pt x="7318148" y="5055414"/>
                  <a:pt x="7315506" y="5059493"/>
                  <a:pt x="7312641" y="5063537"/>
                </a:cubicBezTo>
                <a:lnTo>
                  <a:pt x="7311153" y="5065661"/>
                </a:lnTo>
                <a:lnTo>
                  <a:pt x="7310197" y="5075032"/>
                </a:lnTo>
                <a:lnTo>
                  <a:pt x="7303683" y="5076576"/>
                </a:lnTo>
                <a:lnTo>
                  <a:pt x="7297768" y="5089898"/>
                </a:lnTo>
                <a:cubicBezTo>
                  <a:pt x="7296519" y="5095057"/>
                  <a:pt x="7296302" y="5100805"/>
                  <a:pt x="7297750" y="5107454"/>
                </a:cubicBezTo>
                <a:cubicBezTo>
                  <a:pt x="7309447" y="5125240"/>
                  <a:pt x="7295812" y="5147341"/>
                  <a:pt x="7297014" y="5169708"/>
                </a:cubicBezTo>
                <a:lnTo>
                  <a:pt x="7300719" y="5180532"/>
                </a:lnTo>
                <a:lnTo>
                  <a:pt x="7295705" y="5210620"/>
                </a:lnTo>
                <a:lnTo>
                  <a:pt x="7296901" y="5212749"/>
                </a:lnTo>
                <a:cubicBezTo>
                  <a:pt x="7296704" y="5218058"/>
                  <a:pt x="7294377" y="5228574"/>
                  <a:pt x="7294523" y="5242477"/>
                </a:cubicBezTo>
                <a:lnTo>
                  <a:pt x="7297776" y="5296160"/>
                </a:lnTo>
                <a:lnTo>
                  <a:pt x="7289955" y="5304499"/>
                </a:lnTo>
                <a:lnTo>
                  <a:pt x="7286210" y="5305374"/>
                </a:lnTo>
                <a:lnTo>
                  <a:pt x="7286995" y="5320092"/>
                </a:lnTo>
                <a:lnTo>
                  <a:pt x="7281550" y="5330613"/>
                </a:lnTo>
                <a:lnTo>
                  <a:pt x="7285354" y="5340890"/>
                </a:lnTo>
                <a:lnTo>
                  <a:pt x="7281914" y="5354491"/>
                </a:lnTo>
                <a:cubicBezTo>
                  <a:pt x="7280017" y="5359352"/>
                  <a:pt x="7277725" y="5364763"/>
                  <a:pt x="7275918" y="5370917"/>
                </a:cubicBezTo>
                <a:lnTo>
                  <a:pt x="7267655" y="5384350"/>
                </a:lnTo>
                <a:lnTo>
                  <a:pt x="7263791" y="5406610"/>
                </a:lnTo>
                <a:cubicBezTo>
                  <a:pt x="7260956" y="5423841"/>
                  <a:pt x="7257650" y="5440271"/>
                  <a:pt x="7251522" y="5456222"/>
                </a:cubicBezTo>
                <a:cubicBezTo>
                  <a:pt x="7253699" y="5469913"/>
                  <a:pt x="7252931" y="5482529"/>
                  <a:pt x="7242311" y="5493751"/>
                </a:cubicBezTo>
                <a:cubicBezTo>
                  <a:pt x="7236636" y="5529727"/>
                  <a:pt x="7245809" y="5539513"/>
                  <a:pt x="7231835" y="5561252"/>
                </a:cubicBezTo>
                <a:cubicBezTo>
                  <a:pt x="7236311" y="5568555"/>
                  <a:pt x="7238499" y="5573475"/>
                  <a:pt x="7239152" y="5577121"/>
                </a:cubicBezTo>
                <a:cubicBezTo>
                  <a:pt x="7241111" y="5588065"/>
                  <a:pt x="7229268" y="5587525"/>
                  <a:pt x="7224043" y="5605355"/>
                </a:cubicBezTo>
                <a:cubicBezTo>
                  <a:pt x="7216774" y="5624244"/>
                  <a:pt x="7213225" y="5590845"/>
                  <a:pt x="7209229" y="5609118"/>
                </a:cubicBezTo>
                <a:cubicBezTo>
                  <a:pt x="7212098" y="5628346"/>
                  <a:pt x="7194168" y="5628785"/>
                  <a:pt x="7198222" y="5648700"/>
                </a:cubicBezTo>
                <a:cubicBezTo>
                  <a:pt x="7212577" y="5642705"/>
                  <a:pt x="7189541" y="5689259"/>
                  <a:pt x="7201221" y="5689771"/>
                </a:cubicBezTo>
                <a:cubicBezTo>
                  <a:pt x="7181618" y="5708428"/>
                  <a:pt x="7201258" y="5715573"/>
                  <a:pt x="7192555" y="5739098"/>
                </a:cubicBezTo>
                <a:cubicBezTo>
                  <a:pt x="7184486" y="5750478"/>
                  <a:pt x="7182208" y="5758416"/>
                  <a:pt x="7187522" y="5768603"/>
                </a:cubicBezTo>
                <a:cubicBezTo>
                  <a:pt x="7148692" y="5821144"/>
                  <a:pt x="7181577" y="5799065"/>
                  <a:pt x="7162500" y="5846928"/>
                </a:cubicBezTo>
                <a:lnTo>
                  <a:pt x="7160827" y="5850799"/>
                </a:lnTo>
                <a:lnTo>
                  <a:pt x="7163312" y="5866636"/>
                </a:lnTo>
                <a:cubicBezTo>
                  <a:pt x="7163884" y="5867070"/>
                  <a:pt x="7164455" y="5867505"/>
                  <a:pt x="7165029" y="5867939"/>
                </a:cubicBezTo>
                <a:lnTo>
                  <a:pt x="7142501" y="5914339"/>
                </a:lnTo>
                <a:lnTo>
                  <a:pt x="7143151" y="5921221"/>
                </a:lnTo>
                <a:lnTo>
                  <a:pt x="7123808" y="5950546"/>
                </a:lnTo>
                <a:lnTo>
                  <a:pt x="7116299" y="5966186"/>
                </a:lnTo>
                <a:lnTo>
                  <a:pt x="7106117" y="5983669"/>
                </a:lnTo>
                <a:lnTo>
                  <a:pt x="7109622" y="5995569"/>
                </a:lnTo>
                <a:cubicBezTo>
                  <a:pt x="7114727" y="6023526"/>
                  <a:pt x="7092983" y="6067450"/>
                  <a:pt x="7116605" y="6077139"/>
                </a:cubicBezTo>
                <a:cubicBezTo>
                  <a:pt x="7102148" y="6089933"/>
                  <a:pt x="7125501" y="6101908"/>
                  <a:pt x="7127573" y="6115892"/>
                </a:cubicBezTo>
                <a:cubicBezTo>
                  <a:pt x="7118381" y="6127056"/>
                  <a:pt x="7126331" y="6132595"/>
                  <a:pt x="7128098" y="6142737"/>
                </a:cubicBezTo>
                <a:cubicBezTo>
                  <a:pt x="7122429" y="6147329"/>
                  <a:pt x="7122724" y="6155912"/>
                  <a:pt x="7129375" y="6158833"/>
                </a:cubicBezTo>
                <a:cubicBezTo>
                  <a:pt x="7144709" y="6154689"/>
                  <a:pt x="7137060" y="6184499"/>
                  <a:pt x="7147635" y="6186714"/>
                </a:cubicBezTo>
                <a:cubicBezTo>
                  <a:pt x="7149842" y="6204016"/>
                  <a:pt x="7136414" y="6279145"/>
                  <a:pt x="7153343" y="6291871"/>
                </a:cubicBezTo>
                <a:cubicBezTo>
                  <a:pt x="7161381" y="6326852"/>
                  <a:pt x="7134450" y="6377408"/>
                  <a:pt x="7134923" y="6392273"/>
                </a:cubicBezTo>
                <a:cubicBezTo>
                  <a:pt x="7103997" y="6407024"/>
                  <a:pt x="7185503" y="6478818"/>
                  <a:pt x="7187236" y="6541940"/>
                </a:cubicBezTo>
                <a:cubicBezTo>
                  <a:pt x="7184250" y="6550446"/>
                  <a:pt x="7184290" y="6554993"/>
                  <a:pt x="7191340" y="6557275"/>
                </a:cubicBezTo>
                <a:cubicBezTo>
                  <a:pt x="7195412" y="6573685"/>
                  <a:pt x="7202070" y="6606060"/>
                  <a:pt x="7211670" y="6640404"/>
                </a:cubicBezTo>
                <a:cubicBezTo>
                  <a:pt x="7219591" y="6666216"/>
                  <a:pt x="7212698" y="6793331"/>
                  <a:pt x="7221085" y="6827708"/>
                </a:cubicBezTo>
                <a:lnTo>
                  <a:pt x="7227698" y="6857999"/>
                </a:lnTo>
                <a:lnTo>
                  <a:pt x="0" y="6857999"/>
                </a:lnTo>
                <a:close/>
              </a:path>
            </a:pathLst>
          </a:custGeom>
        </p:spPr>
      </p:pic>
    </p:spTree>
    <p:extLst>
      <p:ext uri="{BB962C8B-B14F-4D97-AF65-F5344CB8AC3E}">
        <p14:creationId xmlns:p14="http://schemas.microsoft.com/office/powerpoint/2010/main" val="484292204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 useBgFill="1">
        <p:nvSpPr>
          <p:cNvPr id="13" name="Slide Background">
            <a:extLst>
              <a:ext uri="{FF2B5EF4-FFF2-40B4-BE49-F238E27FC236}">
                <a16:creationId xmlns:a16="http://schemas.microsoft.com/office/drawing/2014/main" id="{9F7D5CDA-D291-4307-BF55-1381FED29634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12192000" cy="6858000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" name="Title 1">
            <a:extLst>
              <a:ext uri="{FF2B5EF4-FFF2-40B4-BE49-F238E27FC236}">
                <a16:creationId xmlns:a16="http://schemas.microsoft.com/office/drawing/2014/main" id="{C3023629-2036-3ABF-4ABD-782DDDD2D724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0" y="0"/>
            <a:ext cx="5334197" cy="1096536"/>
          </a:xfrm>
        </p:spPr>
        <p:txBody>
          <a:bodyPr anchor="ctr">
            <a:normAutofit fontScale="90000"/>
          </a:bodyPr>
          <a:lstStyle/>
          <a:p>
            <a:r>
              <a:rPr lang="en-GB" sz="3600" dirty="0">
                <a:latin typeface="Arial" panose="020B0604020202020204" pitchFamily="34" charset="0"/>
                <a:cs typeface="Arial" panose="020B0604020202020204" pitchFamily="34" charset="0"/>
              </a:rPr>
              <a:t>COMPETITOR ANALYSIS </a:t>
            </a:r>
            <a:br>
              <a:rPr lang="en-GB" sz="4000" dirty="0"/>
            </a:br>
            <a:endParaRPr lang="en-GB" sz="4000" dirty="0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D51C6E7D-74AE-DE74-FE79-A1F375314FCE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0" y="616688"/>
            <a:ext cx="7527851" cy="5623391"/>
          </a:xfrm>
        </p:spPr>
        <p:txBody>
          <a:bodyPr anchor="ctr">
            <a:normAutofit/>
          </a:bodyPr>
          <a:lstStyle/>
          <a:p>
            <a:pPr marL="0" indent="0">
              <a:buNone/>
            </a:pPr>
            <a:r>
              <a:rPr lang="en-GB" sz="2000" dirty="0">
                <a:latin typeface="Arial" panose="020B0604020202020204" pitchFamily="34" charset="0"/>
                <a:cs typeface="Arial" panose="020B0604020202020204" pitchFamily="34" charset="0"/>
              </a:rPr>
              <a:t>MAIN COMPETITORS</a:t>
            </a:r>
          </a:p>
          <a:p>
            <a:pPr marL="0" indent="0">
              <a:buNone/>
            </a:pPr>
            <a:r>
              <a:rPr lang="en-GB" sz="20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</a:p>
          <a:p>
            <a:pPr marL="0" indent="0">
              <a:buNone/>
            </a:pPr>
            <a:r>
              <a:rPr lang="en-GB" sz="2000" dirty="0">
                <a:latin typeface="Arial" panose="020B0604020202020204" pitchFamily="34" charset="0"/>
                <a:cs typeface="Arial" panose="020B0604020202020204" pitchFamily="34" charset="0"/>
              </a:rPr>
              <a:t>1. The Grand Hotel Swansea </a:t>
            </a:r>
          </a:p>
          <a:p>
            <a:pPr marL="0" indent="0">
              <a:buNone/>
            </a:pPr>
            <a:r>
              <a:rPr lang="en-GB" sz="2000" dirty="0">
                <a:latin typeface="Arial" panose="020B0604020202020204" pitchFamily="34" charset="0"/>
                <a:cs typeface="Arial" panose="020B0604020202020204" pitchFamily="34" charset="0"/>
              </a:rPr>
              <a:t>2. Village Hotel Swansea</a:t>
            </a:r>
          </a:p>
          <a:p>
            <a:pPr marL="0" indent="0">
              <a:buNone/>
            </a:pPr>
            <a:r>
              <a:rPr lang="en-GB" sz="2000" dirty="0">
                <a:latin typeface="Arial" panose="020B0604020202020204" pitchFamily="34" charset="0"/>
                <a:cs typeface="Arial" panose="020B0604020202020204" pitchFamily="34" charset="0"/>
              </a:rPr>
              <a:t>3. Delta Hotels by Marriott Swansea </a:t>
            </a:r>
          </a:p>
          <a:p>
            <a:pPr marL="0" indent="0">
              <a:buNone/>
            </a:pPr>
            <a:r>
              <a:rPr lang="en-GB" sz="2000" dirty="0">
                <a:latin typeface="Arial" panose="020B0604020202020204" pitchFamily="34" charset="0"/>
                <a:cs typeface="Arial" panose="020B0604020202020204" pitchFamily="34" charset="0"/>
              </a:rPr>
              <a:t>(Conferences-Uk,2025)</a:t>
            </a:r>
          </a:p>
          <a:p>
            <a:pPr marL="0" indent="0">
              <a:buNone/>
            </a:pPr>
            <a:endParaRPr lang="en-GB" sz="2000" dirty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marL="0" indent="0">
              <a:buNone/>
            </a:pPr>
            <a:r>
              <a:rPr lang="en-GB" sz="2000" dirty="0">
                <a:latin typeface="Arial" panose="020B0604020202020204" pitchFamily="34" charset="0"/>
                <a:cs typeface="Arial" panose="020B0604020202020204" pitchFamily="34" charset="0"/>
              </a:rPr>
              <a:t>MORGAN vs COMPETITORS </a:t>
            </a:r>
          </a:p>
          <a:p>
            <a:pPr marL="0" indent="0">
              <a:buNone/>
            </a:pPr>
            <a:r>
              <a:rPr lang="en-GB" sz="2000" dirty="0">
                <a:latin typeface="Arial" panose="020B0604020202020204" pitchFamily="34" charset="0"/>
                <a:cs typeface="Arial" panose="020B0604020202020204" pitchFamily="34" charset="0"/>
              </a:rPr>
              <a:t>-boutique and personalised service </a:t>
            </a:r>
          </a:p>
          <a:p>
            <a:pPr marL="0" indent="0">
              <a:buNone/>
            </a:pPr>
            <a:r>
              <a:rPr lang="en-GB" sz="2000" dirty="0">
                <a:latin typeface="Arial" panose="020B0604020202020204" pitchFamily="34" charset="0"/>
                <a:cs typeface="Arial" panose="020B0604020202020204" pitchFamily="34" charset="0"/>
              </a:rPr>
              <a:t>-unique historic building </a:t>
            </a:r>
          </a:p>
          <a:p>
            <a:pPr marL="0" indent="0">
              <a:buNone/>
            </a:pPr>
            <a:r>
              <a:rPr lang="en-GB" sz="2000" dirty="0">
                <a:latin typeface="Arial" panose="020B0604020202020204" pitchFamily="34" charset="0"/>
                <a:cs typeface="Arial" panose="020B0604020202020204" pitchFamily="34" charset="0"/>
              </a:rPr>
              <a:t>-central location </a:t>
            </a:r>
          </a:p>
        </p:txBody>
      </p:sp>
      <p:pic>
        <p:nvPicPr>
          <p:cNvPr id="14" name="Picture 13" descr="Sample being pipetted into a petri dish">
            <a:extLst>
              <a:ext uri="{FF2B5EF4-FFF2-40B4-BE49-F238E27FC236}">
                <a16:creationId xmlns:a16="http://schemas.microsoft.com/office/drawing/2014/main" id="{844CBA0F-7BBE-1F4A-16BD-E1CE3257C6D7}"/>
              </a:ext>
            </a:extLst>
          </p:cNvPr>
          <p:cNvPicPr>
            <a:picLocks noChangeAspect="1"/>
          </p:cNvPicPr>
          <p:nvPr/>
        </p:nvPicPr>
        <p:blipFill>
          <a:blip r:embed="rId2"/>
          <a:srcRect l="39751" r="2200" b="1"/>
          <a:stretch>
            <a:fillRect/>
          </a:stretch>
        </p:blipFill>
        <p:spPr>
          <a:xfrm>
            <a:off x="7655441" y="-10886"/>
            <a:ext cx="4536559" cy="6868886"/>
          </a:xfrm>
          <a:prstGeom prst="rect">
            <a:avLst/>
          </a:prstGeom>
          <a:effectLst>
            <a:outerShdw blurRad="127000" dist="50800" dir="10800000" sx="99000" sy="99000" algn="r" rotWithShape="0">
              <a:prstClr val="black">
                <a:alpha val="40000"/>
              </a:prstClr>
            </a:outerShdw>
          </a:effectLst>
        </p:spPr>
      </p:pic>
    </p:spTree>
    <p:extLst>
      <p:ext uri="{BB962C8B-B14F-4D97-AF65-F5344CB8AC3E}">
        <p14:creationId xmlns:p14="http://schemas.microsoft.com/office/powerpoint/2010/main" val="482561078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 useBgFill="1">
        <p:nvSpPr>
          <p:cNvPr id="10" name="Rectangle 9">
            <a:extLst>
              <a:ext uri="{FF2B5EF4-FFF2-40B4-BE49-F238E27FC236}">
                <a16:creationId xmlns:a16="http://schemas.microsoft.com/office/drawing/2014/main" id="{F13C74B1-5B17-4795-BED0-7140497B445A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12188952" cy="6858000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" name="Title 1">
            <a:extLst>
              <a:ext uri="{FF2B5EF4-FFF2-40B4-BE49-F238E27FC236}">
                <a16:creationId xmlns:a16="http://schemas.microsoft.com/office/drawing/2014/main" id="{80712D7E-39A1-E329-8ED4-A853494B3A7A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640080" y="325369"/>
            <a:ext cx="4368602" cy="721111"/>
          </a:xfrm>
        </p:spPr>
        <p:txBody>
          <a:bodyPr anchor="b">
            <a:normAutofit/>
          </a:bodyPr>
          <a:lstStyle/>
          <a:p>
            <a:r>
              <a:rPr lang="en-GB" sz="3200" dirty="0">
                <a:latin typeface="Arial" panose="020B0604020202020204" pitchFamily="34" charset="0"/>
                <a:cs typeface="Arial" panose="020B0604020202020204" pitchFamily="34" charset="0"/>
              </a:rPr>
              <a:t>VENUE SUITABILITY </a:t>
            </a:r>
          </a:p>
        </p:txBody>
      </p:sp>
      <p:sp>
        <p:nvSpPr>
          <p:cNvPr id="12" name="sketchy line">
            <a:extLst>
              <a:ext uri="{FF2B5EF4-FFF2-40B4-BE49-F238E27FC236}">
                <a16:creationId xmlns:a16="http://schemas.microsoft.com/office/drawing/2014/main" id="{D4974D33-8DC5-464E-8C6D-BE58F0669C17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640080" y="2586994"/>
            <a:ext cx="3474720" cy="18288"/>
          </a:xfrm>
          <a:custGeom>
            <a:avLst/>
            <a:gdLst>
              <a:gd name="connsiteX0" fmla="*/ 0 w 3474720"/>
              <a:gd name="connsiteY0" fmla="*/ 0 h 18288"/>
              <a:gd name="connsiteX1" fmla="*/ 694944 w 3474720"/>
              <a:gd name="connsiteY1" fmla="*/ 0 h 18288"/>
              <a:gd name="connsiteX2" fmla="*/ 1355141 w 3474720"/>
              <a:gd name="connsiteY2" fmla="*/ 0 h 18288"/>
              <a:gd name="connsiteX3" fmla="*/ 2015338 w 3474720"/>
              <a:gd name="connsiteY3" fmla="*/ 0 h 18288"/>
              <a:gd name="connsiteX4" fmla="*/ 2779776 w 3474720"/>
              <a:gd name="connsiteY4" fmla="*/ 0 h 18288"/>
              <a:gd name="connsiteX5" fmla="*/ 3474720 w 3474720"/>
              <a:gd name="connsiteY5" fmla="*/ 0 h 18288"/>
              <a:gd name="connsiteX6" fmla="*/ 3474720 w 3474720"/>
              <a:gd name="connsiteY6" fmla="*/ 18288 h 18288"/>
              <a:gd name="connsiteX7" fmla="*/ 2779776 w 3474720"/>
              <a:gd name="connsiteY7" fmla="*/ 18288 h 18288"/>
              <a:gd name="connsiteX8" fmla="*/ 2189074 w 3474720"/>
              <a:gd name="connsiteY8" fmla="*/ 18288 h 18288"/>
              <a:gd name="connsiteX9" fmla="*/ 1528877 w 3474720"/>
              <a:gd name="connsiteY9" fmla="*/ 18288 h 18288"/>
              <a:gd name="connsiteX10" fmla="*/ 868680 w 3474720"/>
              <a:gd name="connsiteY10" fmla="*/ 18288 h 18288"/>
              <a:gd name="connsiteX11" fmla="*/ 0 w 3474720"/>
              <a:gd name="connsiteY11" fmla="*/ 18288 h 18288"/>
              <a:gd name="connsiteX12" fmla="*/ 0 w 3474720"/>
              <a:gd name="connsiteY12" fmla="*/ 0 h 18288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</a:cxnLst>
            <a:rect l="l" t="t" r="r" b="b"/>
            <a:pathLst>
              <a:path w="3474720" h="18288" fill="none" extrusionOk="0">
                <a:moveTo>
                  <a:pt x="0" y="0"/>
                </a:moveTo>
                <a:cubicBezTo>
                  <a:pt x="224454" y="-14544"/>
                  <a:pt x="495407" y="26540"/>
                  <a:pt x="694944" y="0"/>
                </a:cubicBezTo>
                <a:cubicBezTo>
                  <a:pt x="894481" y="-26540"/>
                  <a:pt x="1130063" y="24713"/>
                  <a:pt x="1355141" y="0"/>
                </a:cubicBezTo>
                <a:cubicBezTo>
                  <a:pt x="1580219" y="-24713"/>
                  <a:pt x="1820099" y="26695"/>
                  <a:pt x="2015338" y="0"/>
                </a:cubicBezTo>
                <a:cubicBezTo>
                  <a:pt x="2210577" y="-26695"/>
                  <a:pt x="2402045" y="165"/>
                  <a:pt x="2779776" y="0"/>
                </a:cubicBezTo>
                <a:cubicBezTo>
                  <a:pt x="3157507" y="-165"/>
                  <a:pt x="3286859" y="-15571"/>
                  <a:pt x="3474720" y="0"/>
                </a:cubicBezTo>
                <a:cubicBezTo>
                  <a:pt x="3474286" y="7551"/>
                  <a:pt x="3474253" y="9822"/>
                  <a:pt x="3474720" y="18288"/>
                </a:cubicBezTo>
                <a:cubicBezTo>
                  <a:pt x="3233904" y="29845"/>
                  <a:pt x="2945134" y="-5256"/>
                  <a:pt x="2779776" y="18288"/>
                </a:cubicBezTo>
                <a:cubicBezTo>
                  <a:pt x="2614418" y="41832"/>
                  <a:pt x="2339768" y="22709"/>
                  <a:pt x="2189074" y="18288"/>
                </a:cubicBezTo>
                <a:cubicBezTo>
                  <a:pt x="2038380" y="13867"/>
                  <a:pt x="1817434" y="-4947"/>
                  <a:pt x="1528877" y="18288"/>
                </a:cubicBezTo>
                <a:cubicBezTo>
                  <a:pt x="1240320" y="41523"/>
                  <a:pt x="1042447" y="37198"/>
                  <a:pt x="868680" y="18288"/>
                </a:cubicBezTo>
                <a:cubicBezTo>
                  <a:pt x="694913" y="-622"/>
                  <a:pt x="233232" y="44909"/>
                  <a:pt x="0" y="18288"/>
                </a:cubicBezTo>
                <a:cubicBezTo>
                  <a:pt x="60" y="11696"/>
                  <a:pt x="66" y="3758"/>
                  <a:pt x="0" y="0"/>
                </a:cubicBezTo>
                <a:close/>
              </a:path>
              <a:path w="3474720" h="18288" stroke="0" extrusionOk="0">
                <a:moveTo>
                  <a:pt x="0" y="0"/>
                </a:moveTo>
                <a:cubicBezTo>
                  <a:pt x="202328" y="-14716"/>
                  <a:pt x="332722" y="-11499"/>
                  <a:pt x="625450" y="0"/>
                </a:cubicBezTo>
                <a:cubicBezTo>
                  <a:pt x="918178" y="11499"/>
                  <a:pt x="1096688" y="5123"/>
                  <a:pt x="1389888" y="0"/>
                </a:cubicBezTo>
                <a:cubicBezTo>
                  <a:pt x="1683088" y="-5123"/>
                  <a:pt x="1835981" y="-14038"/>
                  <a:pt x="1980590" y="0"/>
                </a:cubicBezTo>
                <a:cubicBezTo>
                  <a:pt x="2125199" y="14038"/>
                  <a:pt x="2396099" y="-7203"/>
                  <a:pt x="2571293" y="0"/>
                </a:cubicBezTo>
                <a:cubicBezTo>
                  <a:pt x="2746487" y="7203"/>
                  <a:pt x="3041609" y="-12036"/>
                  <a:pt x="3474720" y="0"/>
                </a:cubicBezTo>
                <a:cubicBezTo>
                  <a:pt x="3474638" y="4406"/>
                  <a:pt x="3474631" y="9982"/>
                  <a:pt x="3474720" y="18288"/>
                </a:cubicBezTo>
                <a:cubicBezTo>
                  <a:pt x="3324873" y="21876"/>
                  <a:pt x="3136771" y="12587"/>
                  <a:pt x="2814523" y="18288"/>
                </a:cubicBezTo>
                <a:cubicBezTo>
                  <a:pt x="2492275" y="23989"/>
                  <a:pt x="2294402" y="47111"/>
                  <a:pt x="2154326" y="18288"/>
                </a:cubicBezTo>
                <a:cubicBezTo>
                  <a:pt x="2014250" y="-10535"/>
                  <a:pt x="1820317" y="33903"/>
                  <a:pt x="1494130" y="18288"/>
                </a:cubicBezTo>
                <a:cubicBezTo>
                  <a:pt x="1167943" y="2673"/>
                  <a:pt x="948432" y="14868"/>
                  <a:pt x="729691" y="18288"/>
                </a:cubicBezTo>
                <a:cubicBezTo>
                  <a:pt x="510950" y="21708"/>
                  <a:pt x="264032" y="24354"/>
                  <a:pt x="0" y="18288"/>
                </a:cubicBezTo>
                <a:cubicBezTo>
                  <a:pt x="189" y="14288"/>
                  <a:pt x="-703" y="3747"/>
                  <a:pt x="0" y="0"/>
                </a:cubicBezTo>
                <a:close/>
              </a:path>
            </a:pathLst>
          </a:custGeom>
          <a:solidFill>
            <a:schemeClr val="accent2"/>
          </a:solidFill>
          <a:ln w="44450" cap="rnd">
            <a:solidFill>
              <a:schemeClr val="accent2"/>
            </a:solidFill>
            <a:round/>
            <a:extLst>
              <a:ext uri="{C807C97D-BFC1-408E-A445-0C87EB9F89A2}">
                <ask:lineSketchStyleProps xmlns:ask="http://schemas.microsoft.com/office/drawing/2018/sketchyshapes" sd="2863741219">
                  <a:prstGeom prst="rect">
                    <a:avLst/>
                  </a:prstGeom>
                  <ask:type>
                    <ask:lineSketchFreehand/>
                  </ask:type>
                </ask:lineSketchStyleProps>
              </a:ext>
            </a:extLst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D519A477-959F-FC3D-A1EF-11F6ED0B48F3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640080" y="2872899"/>
            <a:ext cx="4243589" cy="3320668"/>
          </a:xfrm>
        </p:spPr>
        <p:txBody>
          <a:bodyPr>
            <a:normAutofit/>
          </a:bodyPr>
          <a:lstStyle/>
          <a:p>
            <a:pPr marL="0" indent="0">
              <a:buNone/>
            </a:pPr>
            <a:r>
              <a:rPr lang="en-GB" sz="2000" dirty="0">
                <a:latin typeface="Arial" panose="020B0604020202020204" pitchFamily="34" charset="0"/>
                <a:cs typeface="Arial" panose="020B0604020202020204" pitchFamily="34" charset="0"/>
              </a:rPr>
              <a:t>-best fit for 25 delegates</a:t>
            </a:r>
          </a:p>
          <a:p>
            <a:pPr marL="0" indent="0">
              <a:buNone/>
            </a:pPr>
            <a:r>
              <a:rPr lang="en-GB" sz="2000" dirty="0">
                <a:latin typeface="Arial" panose="020B0604020202020204" pitchFamily="34" charset="0"/>
                <a:cs typeface="Arial" panose="020B0604020202020204" pitchFamily="34" charset="0"/>
              </a:rPr>
              <a:t>-includes  screen and sound system</a:t>
            </a:r>
          </a:p>
          <a:p>
            <a:pPr marL="0" indent="0">
              <a:buNone/>
            </a:pPr>
            <a:r>
              <a:rPr lang="en-GB" sz="2000" dirty="0">
                <a:latin typeface="Arial" panose="020B0604020202020204" pitchFamily="34" charset="0"/>
                <a:cs typeface="Arial" panose="020B0604020202020204" pitchFamily="34" charset="0"/>
              </a:rPr>
              <a:t>-AV/projector rent  if needed </a:t>
            </a:r>
          </a:p>
          <a:p>
            <a:pPr marL="0" indent="0">
              <a:buNone/>
            </a:pPr>
            <a:r>
              <a:rPr lang="en-GB" sz="2000" dirty="0">
                <a:latin typeface="Arial" panose="020B0604020202020204" pitchFamily="34" charset="0"/>
                <a:cs typeface="Arial" panose="020B0604020202020204" pitchFamily="34" charset="0"/>
              </a:rPr>
              <a:t>-bar on site for the breakout session </a:t>
            </a:r>
          </a:p>
        </p:txBody>
      </p:sp>
      <p:pic>
        <p:nvPicPr>
          <p:cNvPr id="5" name="Picture 4" descr="A group of people sitting at a table&#10;&#10;AI-generated content may be incorrect.">
            <a:extLst>
              <a:ext uri="{FF2B5EF4-FFF2-40B4-BE49-F238E27FC236}">
                <a16:creationId xmlns:a16="http://schemas.microsoft.com/office/drawing/2014/main" id="{F4CE736F-249C-196B-2D19-AD79653C3983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4789" r="-1" b="-1"/>
          <a:stretch>
            <a:fillRect/>
          </a:stretch>
        </p:blipFill>
        <p:spPr>
          <a:xfrm>
            <a:off x="5311702" y="10"/>
            <a:ext cx="6878775" cy="6857990"/>
          </a:xfrm>
          <a:custGeom>
            <a:avLst/>
            <a:gdLst/>
            <a:ahLst/>
            <a:cxnLst/>
            <a:rect l="l" t="t" r="r" b="b"/>
            <a:pathLst>
              <a:path w="6878775" h="6858000">
                <a:moveTo>
                  <a:pt x="1102973" y="0"/>
                </a:moveTo>
                <a:lnTo>
                  <a:pt x="1160688" y="0"/>
                </a:lnTo>
                <a:lnTo>
                  <a:pt x="983189" y="331786"/>
                </a:lnTo>
                <a:cubicBezTo>
                  <a:pt x="914866" y="469145"/>
                  <a:pt x="850355" y="608712"/>
                  <a:pt x="789261" y="750263"/>
                </a:cubicBezTo>
                <a:cubicBezTo>
                  <a:pt x="774307" y="784928"/>
                  <a:pt x="759992" y="819849"/>
                  <a:pt x="745295" y="854514"/>
                </a:cubicBezTo>
                <a:cubicBezTo>
                  <a:pt x="756682" y="845393"/>
                  <a:pt x="765489" y="833492"/>
                  <a:pt x="770857" y="819975"/>
                </a:cubicBezTo>
                <a:cubicBezTo>
                  <a:pt x="879943" y="589569"/>
                  <a:pt x="999605" y="365513"/>
                  <a:pt x="1131329" y="148742"/>
                </a:cubicBezTo>
                <a:lnTo>
                  <a:pt x="1227589" y="0"/>
                </a:lnTo>
                <a:lnTo>
                  <a:pt x="6878775" y="0"/>
                </a:lnTo>
                <a:lnTo>
                  <a:pt x="6878775" y="6858000"/>
                </a:lnTo>
                <a:lnTo>
                  <a:pt x="713521" y="6858000"/>
                </a:lnTo>
                <a:lnTo>
                  <a:pt x="625642" y="6670527"/>
                </a:lnTo>
                <a:cubicBezTo>
                  <a:pt x="507232" y="6398531"/>
                  <a:pt x="403083" y="6118381"/>
                  <a:pt x="312785" y="5830359"/>
                </a:cubicBezTo>
                <a:cubicBezTo>
                  <a:pt x="278149" y="5719759"/>
                  <a:pt x="248879" y="5607635"/>
                  <a:pt x="212198" y="5480401"/>
                </a:cubicBezTo>
                <a:cubicBezTo>
                  <a:pt x="212208" y="5491601"/>
                  <a:pt x="212803" y="5502788"/>
                  <a:pt x="213988" y="5513923"/>
                </a:cubicBezTo>
                <a:cubicBezTo>
                  <a:pt x="264089" y="5723695"/>
                  <a:pt x="307290" y="5935370"/>
                  <a:pt x="365826" y="6142729"/>
                </a:cubicBezTo>
                <a:cubicBezTo>
                  <a:pt x="433152" y="6380817"/>
                  <a:pt x="510068" y="6614016"/>
                  <a:pt x="597975" y="6841549"/>
                </a:cubicBezTo>
                <a:lnTo>
                  <a:pt x="604824" y="6858000"/>
                </a:lnTo>
                <a:lnTo>
                  <a:pt x="552056" y="6858000"/>
                </a:lnTo>
                <a:lnTo>
                  <a:pt x="539576" y="6828295"/>
                </a:lnTo>
                <a:cubicBezTo>
                  <a:pt x="380597" y="6414594"/>
                  <a:pt x="260223" y="5988893"/>
                  <a:pt x="171555" y="5552906"/>
                </a:cubicBezTo>
                <a:cubicBezTo>
                  <a:pt x="91163" y="5157998"/>
                  <a:pt x="43746" y="4758899"/>
                  <a:pt x="12305" y="4357388"/>
                </a:cubicBezTo>
                <a:cubicBezTo>
                  <a:pt x="-14281" y="4013908"/>
                  <a:pt x="4507" y="3672965"/>
                  <a:pt x="46684" y="3331516"/>
                </a:cubicBezTo>
                <a:cubicBezTo>
                  <a:pt x="127203" y="2664286"/>
                  <a:pt x="277819" y="2007265"/>
                  <a:pt x="496065" y="1371196"/>
                </a:cubicBezTo>
                <a:cubicBezTo>
                  <a:pt x="636273" y="966066"/>
                  <a:pt x="800445" y="573253"/>
                  <a:pt x="995723" y="196614"/>
                </a:cubicBezTo>
                <a:close/>
              </a:path>
            </a:pathLst>
          </a:custGeom>
        </p:spPr>
      </p:pic>
    </p:spTree>
    <p:extLst>
      <p:ext uri="{BB962C8B-B14F-4D97-AF65-F5344CB8AC3E}">
        <p14:creationId xmlns:p14="http://schemas.microsoft.com/office/powerpoint/2010/main" val="1286789222"/>
      </p:ext>
    </p:extLst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 useBgFill="1">
        <p:nvSpPr>
          <p:cNvPr id="23" name="Rectangle 22">
            <a:extLst>
              <a:ext uri="{FF2B5EF4-FFF2-40B4-BE49-F238E27FC236}">
                <a16:creationId xmlns:a16="http://schemas.microsoft.com/office/drawing/2014/main" id="{D009D6D5-DAC2-4A8B-A17A-E206B9012D09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12188952" cy="6858000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" name="Title 1">
            <a:extLst>
              <a:ext uri="{FF2B5EF4-FFF2-40B4-BE49-F238E27FC236}">
                <a16:creationId xmlns:a16="http://schemas.microsoft.com/office/drawing/2014/main" id="{9E3ED7CB-467B-FA3A-DEFD-2FED05118B3B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-14887" y="-26786"/>
            <a:ext cx="5251316" cy="666393"/>
          </a:xfrm>
        </p:spPr>
        <p:txBody>
          <a:bodyPr>
            <a:normAutofit/>
          </a:bodyPr>
          <a:lstStyle/>
          <a:p>
            <a:r>
              <a:rPr lang="en-GB" sz="3200" dirty="0">
                <a:latin typeface="Arial" panose="020B0604020202020204" pitchFamily="34" charset="0"/>
                <a:cs typeface="Arial" panose="020B0604020202020204" pitchFamily="34" charset="0"/>
              </a:rPr>
              <a:t>Financial feasibility </a:t>
            </a:r>
          </a:p>
        </p:txBody>
      </p:sp>
      <p:graphicFrame>
        <p:nvGraphicFramePr>
          <p:cNvPr id="4" name="Content Placeholder 3">
            <a:extLst>
              <a:ext uri="{FF2B5EF4-FFF2-40B4-BE49-F238E27FC236}">
                <a16:creationId xmlns:a16="http://schemas.microsoft.com/office/drawing/2014/main" id="{AC24A5C5-85D9-F300-49A0-B81762F2337B}"/>
              </a:ext>
            </a:extLst>
          </p:cNvPr>
          <p:cNvGraphicFramePr>
            <a:graphicFrameLocks noGrp="1"/>
          </p:cNvGraphicFramePr>
          <p:nvPr>
            <p:ph idx="1"/>
            <p:extLst>
              <p:ext uri="{D42A27DB-BD31-4B8C-83A1-F6EECF244321}">
                <p14:modId xmlns:p14="http://schemas.microsoft.com/office/powerpoint/2010/main" val="1159184965"/>
              </p:ext>
            </p:extLst>
          </p:nvPr>
        </p:nvGraphicFramePr>
        <p:xfrm>
          <a:off x="91439" y="534309"/>
          <a:ext cx="7159965" cy="6287001"/>
        </p:xfrm>
        <a:graphic>
          <a:graphicData uri="http://schemas.openxmlformats.org/drawingml/2006/table">
            <a:tbl>
              <a:tblPr>
                <a:tableStyleId>{5C22544A-7EE6-4342-B048-85BDC9FD1C3A}</a:tableStyleId>
              </a:tblPr>
              <a:tblGrid>
                <a:gridCol w="2422310">
                  <a:extLst>
                    <a:ext uri="{9D8B030D-6E8A-4147-A177-3AD203B41FA5}">
                      <a16:colId xmlns:a16="http://schemas.microsoft.com/office/drawing/2014/main" val="2362617803"/>
                    </a:ext>
                  </a:extLst>
                </a:gridCol>
                <a:gridCol w="2376256">
                  <a:extLst>
                    <a:ext uri="{9D8B030D-6E8A-4147-A177-3AD203B41FA5}">
                      <a16:colId xmlns:a16="http://schemas.microsoft.com/office/drawing/2014/main" val="840596551"/>
                    </a:ext>
                  </a:extLst>
                </a:gridCol>
                <a:gridCol w="2361399">
                  <a:extLst>
                    <a:ext uri="{9D8B030D-6E8A-4147-A177-3AD203B41FA5}">
                      <a16:colId xmlns:a16="http://schemas.microsoft.com/office/drawing/2014/main" val="4105725859"/>
                    </a:ext>
                  </a:extLst>
                </a:gridCol>
              </a:tblGrid>
              <a:tr h="384702"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800"/>
                        </a:spcAft>
                        <a:buNone/>
                      </a:pPr>
                      <a:r>
                        <a:rPr lang="en-GB" sz="1200" kern="100">
                          <a:solidFill>
                            <a:schemeClr val="tx1"/>
                          </a:solidFill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REVENUE SOURCE</a:t>
                      </a:r>
                      <a:endParaRPr lang="en-GB" sz="1200" kern="100">
                        <a:solidFill>
                          <a:schemeClr val="tx1"/>
                        </a:solidFill>
                        <a:effectLst/>
                        <a:latin typeface="Arial" panose="020B0604020202020204" pitchFamily="34" charset="0"/>
                        <a:ea typeface="DengXian" panose="02010600030101010101" pitchFamily="2" charset="-122"/>
                        <a:cs typeface="Arial" panose="020B0604020202020204" pitchFamily="34" charset="0"/>
                      </a:endParaRPr>
                    </a:p>
                  </a:txBody>
                  <a:tcPr marL="45978" marR="45978" marT="8730" marB="0"/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800"/>
                        </a:spcAft>
                        <a:buNone/>
                      </a:pPr>
                      <a:r>
                        <a:rPr lang="en-GB" sz="1200" kern="100">
                          <a:solidFill>
                            <a:schemeClr val="tx1"/>
                          </a:solidFill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Details/Calculations          </a:t>
                      </a:r>
                      <a:endParaRPr lang="en-GB" sz="1200" kern="100">
                        <a:solidFill>
                          <a:schemeClr val="tx1"/>
                        </a:solidFill>
                        <a:effectLst/>
                        <a:latin typeface="Arial" panose="020B0604020202020204" pitchFamily="34" charset="0"/>
                        <a:ea typeface="DengXian" panose="02010600030101010101" pitchFamily="2" charset="-122"/>
                        <a:cs typeface="Arial" panose="020B0604020202020204" pitchFamily="34" charset="0"/>
                      </a:endParaRPr>
                    </a:p>
                  </a:txBody>
                  <a:tcPr marL="0" marR="0" marT="0" marB="0"/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800"/>
                        </a:spcAft>
                        <a:buNone/>
                      </a:pPr>
                      <a:r>
                        <a:rPr lang="en-GB" sz="1200" kern="100">
                          <a:solidFill>
                            <a:schemeClr val="tx1"/>
                          </a:solidFill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               Estimated Income £)</a:t>
                      </a:r>
                      <a:endParaRPr lang="en-GB" sz="1200" kern="100">
                        <a:solidFill>
                          <a:schemeClr val="tx1"/>
                        </a:solidFill>
                        <a:effectLst/>
                        <a:latin typeface="Arial" panose="020B0604020202020204" pitchFamily="34" charset="0"/>
                        <a:ea typeface="DengXian" panose="02010600030101010101" pitchFamily="2" charset="-122"/>
                        <a:cs typeface="Arial" panose="020B0604020202020204" pitchFamily="34" charset="0"/>
                      </a:endParaRPr>
                    </a:p>
                  </a:txBody>
                  <a:tcPr marL="45978" marR="45978" marT="8730" marB="0"/>
                </a:tc>
                <a:extLst>
                  <a:ext uri="{0D108BD9-81ED-4DB2-BD59-A6C34878D82A}">
                    <a16:rowId xmlns:a16="http://schemas.microsoft.com/office/drawing/2014/main" val="3685157837"/>
                  </a:ext>
                </a:extLst>
              </a:tr>
              <a:tr h="191944"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800"/>
                        </a:spcAft>
                        <a:buNone/>
                      </a:pPr>
                      <a:r>
                        <a:rPr lang="en-GB" sz="1200" kern="100">
                          <a:solidFill>
                            <a:schemeClr val="tx1"/>
                          </a:solidFill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Accommodation</a:t>
                      </a:r>
                      <a:endParaRPr lang="en-GB" sz="1200" kern="100">
                        <a:solidFill>
                          <a:schemeClr val="tx1"/>
                        </a:solidFill>
                        <a:effectLst/>
                        <a:latin typeface="Arial" panose="020B0604020202020204" pitchFamily="34" charset="0"/>
                        <a:ea typeface="DengXian" panose="02010600030101010101" pitchFamily="2" charset="-122"/>
                        <a:cs typeface="Arial" panose="020B0604020202020204" pitchFamily="34" charset="0"/>
                      </a:endParaRPr>
                    </a:p>
                  </a:txBody>
                  <a:tcPr marL="45978" marR="45978" marT="8730" marB="0"/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800"/>
                        </a:spcAft>
                        <a:buNone/>
                      </a:pPr>
                      <a:r>
                        <a:rPr lang="en-GB" sz="1200" kern="100">
                          <a:solidFill>
                            <a:schemeClr val="tx1"/>
                          </a:solidFill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25 x 2 x £115</a:t>
                      </a:r>
                      <a:endParaRPr lang="en-GB" sz="1200" kern="100">
                        <a:solidFill>
                          <a:schemeClr val="tx1"/>
                        </a:solidFill>
                        <a:effectLst/>
                        <a:latin typeface="Arial" panose="020B0604020202020204" pitchFamily="34" charset="0"/>
                        <a:ea typeface="DengXian" panose="02010600030101010101" pitchFamily="2" charset="-122"/>
                        <a:cs typeface="Arial" panose="020B0604020202020204" pitchFamily="34" charset="0"/>
                      </a:endParaRPr>
                    </a:p>
                  </a:txBody>
                  <a:tcPr marL="0" marR="0" marT="0" marB="0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800"/>
                        </a:spcAft>
                        <a:buNone/>
                      </a:pPr>
                      <a:r>
                        <a:rPr lang="en-GB" sz="1200" kern="100" dirty="0">
                          <a:solidFill>
                            <a:schemeClr val="tx1"/>
                          </a:solidFill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     £5,750</a:t>
                      </a:r>
                      <a:endParaRPr lang="en-GB" sz="1200" kern="100" dirty="0">
                        <a:solidFill>
                          <a:schemeClr val="tx1"/>
                        </a:solidFill>
                        <a:effectLst/>
                        <a:latin typeface="Arial" panose="020B0604020202020204" pitchFamily="34" charset="0"/>
                        <a:ea typeface="DengXian" panose="02010600030101010101" pitchFamily="2" charset="-122"/>
                        <a:cs typeface="Arial" panose="020B0604020202020204" pitchFamily="34" charset="0"/>
                      </a:endParaRPr>
                    </a:p>
                  </a:txBody>
                  <a:tcPr marL="45978" marR="45978" marT="8730" marB="0"/>
                </a:tc>
                <a:extLst>
                  <a:ext uri="{0D108BD9-81ED-4DB2-BD59-A6C34878D82A}">
                    <a16:rowId xmlns:a16="http://schemas.microsoft.com/office/drawing/2014/main" val="1275945691"/>
                  </a:ext>
                </a:extLst>
              </a:tr>
              <a:tr h="191944"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800"/>
                        </a:spcAft>
                        <a:buNone/>
                      </a:pPr>
                      <a:r>
                        <a:rPr lang="en-GB" sz="1200" kern="100">
                          <a:solidFill>
                            <a:schemeClr val="tx1"/>
                          </a:solidFill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Conference Room Hire</a:t>
                      </a:r>
                      <a:endParaRPr lang="en-GB" sz="1200" kern="100">
                        <a:solidFill>
                          <a:schemeClr val="tx1"/>
                        </a:solidFill>
                        <a:effectLst/>
                        <a:latin typeface="Arial" panose="020B0604020202020204" pitchFamily="34" charset="0"/>
                        <a:ea typeface="DengXian" panose="02010600030101010101" pitchFamily="2" charset="-122"/>
                        <a:cs typeface="Arial" panose="020B0604020202020204" pitchFamily="34" charset="0"/>
                      </a:endParaRPr>
                    </a:p>
                  </a:txBody>
                  <a:tcPr marL="45978" marR="45978" marT="8730" marB="0"/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800"/>
                        </a:spcAft>
                        <a:buNone/>
                      </a:pPr>
                      <a:r>
                        <a:rPr lang="en-GB" sz="1200" kern="100">
                          <a:solidFill>
                            <a:schemeClr val="tx1"/>
                          </a:solidFill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£600 x 2 </a:t>
                      </a:r>
                      <a:endParaRPr lang="en-GB" sz="1200" kern="100">
                        <a:solidFill>
                          <a:schemeClr val="tx1"/>
                        </a:solidFill>
                        <a:effectLst/>
                        <a:latin typeface="Arial" panose="020B0604020202020204" pitchFamily="34" charset="0"/>
                        <a:ea typeface="DengXian" panose="02010600030101010101" pitchFamily="2" charset="-122"/>
                        <a:cs typeface="Arial" panose="020B0604020202020204" pitchFamily="34" charset="0"/>
                      </a:endParaRPr>
                    </a:p>
                  </a:txBody>
                  <a:tcPr marL="0" marR="0" marT="0" marB="0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800"/>
                        </a:spcAft>
                        <a:buNone/>
                      </a:pPr>
                      <a:r>
                        <a:rPr lang="en-GB" sz="1200" kern="100" dirty="0">
                          <a:solidFill>
                            <a:schemeClr val="tx1"/>
                          </a:solidFill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    £1,200</a:t>
                      </a:r>
                      <a:endParaRPr lang="en-GB" sz="1200" kern="100" dirty="0">
                        <a:solidFill>
                          <a:schemeClr val="tx1"/>
                        </a:solidFill>
                        <a:effectLst/>
                        <a:latin typeface="Arial" panose="020B0604020202020204" pitchFamily="34" charset="0"/>
                        <a:ea typeface="DengXian" panose="02010600030101010101" pitchFamily="2" charset="-122"/>
                        <a:cs typeface="Arial" panose="020B0604020202020204" pitchFamily="34" charset="0"/>
                      </a:endParaRPr>
                    </a:p>
                  </a:txBody>
                  <a:tcPr marL="45978" marR="45978" marT="8730" marB="0"/>
                </a:tc>
                <a:extLst>
                  <a:ext uri="{0D108BD9-81ED-4DB2-BD59-A6C34878D82A}">
                    <a16:rowId xmlns:a16="http://schemas.microsoft.com/office/drawing/2014/main" val="1404543435"/>
                  </a:ext>
                </a:extLst>
              </a:tr>
              <a:tr h="384702"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800"/>
                        </a:spcAft>
                        <a:buNone/>
                      </a:pPr>
                      <a:r>
                        <a:rPr lang="en-GB" sz="1200" kern="100">
                          <a:solidFill>
                            <a:schemeClr val="tx1"/>
                          </a:solidFill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Catering – Lunch &amp; Refreshments</a:t>
                      </a:r>
                      <a:endParaRPr lang="en-GB" sz="1200" kern="100">
                        <a:solidFill>
                          <a:schemeClr val="tx1"/>
                        </a:solidFill>
                        <a:effectLst/>
                        <a:latin typeface="Arial" panose="020B0604020202020204" pitchFamily="34" charset="0"/>
                        <a:ea typeface="DengXian" panose="02010600030101010101" pitchFamily="2" charset="-122"/>
                        <a:cs typeface="Arial" panose="020B0604020202020204" pitchFamily="34" charset="0"/>
                      </a:endParaRPr>
                    </a:p>
                  </a:txBody>
                  <a:tcPr marL="45978" marR="45978" marT="8730" marB="0"/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800"/>
                        </a:spcAft>
                        <a:buNone/>
                      </a:pPr>
                      <a:r>
                        <a:rPr lang="en-GB" sz="1200" kern="100">
                          <a:solidFill>
                            <a:schemeClr val="tx1"/>
                          </a:solidFill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£20 x 25 x 2</a:t>
                      </a:r>
                      <a:endParaRPr lang="en-GB" sz="1200" kern="100">
                        <a:solidFill>
                          <a:schemeClr val="tx1"/>
                        </a:solidFill>
                        <a:effectLst/>
                        <a:latin typeface="Arial" panose="020B0604020202020204" pitchFamily="34" charset="0"/>
                        <a:ea typeface="DengXian" panose="02010600030101010101" pitchFamily="2" charset="-122"/>
                        <a:cs typeface="Arial" panose="020B0604020202020204" pitchFamily="34" charset="0"/>
                      </a:endParaRPr>
                    </a:p>
                  </a:txBody>
                  <a:tcPr marL="0" marR="0" marT="0" marB="0"/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800"/>
                        </a:spcAft>
                        <a:buNone/>
                      </a:pPr>
                      <a:r>
                        <a:rPr lang="en-GB" sz="1200" kern="100">
                          <a:solidFill>
                            <a:schemeClr val="tx1"/>
                          </a:solidFill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                       £1,000</a:t>
                      </a:r>
                      <a:endParaRPr lang="en-GB" sz="1200" kern="100">
                        <a:solidFill>
                          <a:schemeClr val="tx1"/>
                        </a:solidFill>
                        <a:effectLst/>
                        <a:latin typeface="Arial" panose="020B0604020202020204" pitchFamily="34" charset="0"/>
                        <a:ea typeface="DengXian" panose="02010600030101010101" pitchFamily="2" charset="-122"/>
                        <a:cs typeface="Arial" panose="020B0604020202020204" pitchFamily="34" charset="0"/>
                      </a:endParaRPr>
                    </a:p>
                  </a:txBody>
                  <a:tcPr marL="45978" marR="45978" marT="8730" marB="0"/>
                </a:tc>
                <a:extLst>
                  <a:ext uri="{0D108BD9-81ED-4DB2-BD59-A6C34878D82A}">
                    <a16:rowId xmlns:a16="http://schemas.microsoft.com/office/drawing/2014/main" val="2963195065"/>
                  </a:ext>
                </a:extLst>
              </a:tr>
              <a:tr h="327666"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800"/>
                        </a:spcAft>
                        <a:buNone/>
                      </a:pPr>
                      <a:r>
                        <a:rPr lang="en-GB" sz="1200" kern="100">
                          <a:solidFill>
                            <a:schemeClr val="tx1"/>
                          </a:solidFill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F&amp;B – Breakfast, Dinner</a:t>
                      </a:r>
                      <a:endParaRPr lang="en-GB" sz="1200" kern="100">
                        <a:solidFill>
                          <a:schemeClr val="tx1"/>
                        </a:solidFill>
                        <a:effectLst/>
                        <a:latin typeface="Arial" panose="020B0604020202020204" pitchFamily="34" charset="0"/>
                        <a:ea typeface="DengXian" panose="02010600030101010101" pitchFamily="2" charset="-122"/>
                        <a:cs typeface="Arial" panose="020B0604020202020204" pitchFamily="34" charset="0"/>
                      </a:endParaRPr>
                    </a:p>
                  </a:txBody>
                  <a:tcPr marL="45978" marR="45978" marT="8730" marB="0"/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800"/>
                        </a:spcAft>
                        <a:buNone/>
                      </a:pPr>
                      <a:r>
                        <a:rPr lang="en-GB" sz="1200" kern="100">
                          <a:solidFill>
                            <a:schemeClr val="tx1"/>
                          </a:solidFill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£10 x 25 x2 </a:t>
                      </a:r>
                      <a:endParaRPr lang="en-GB" sz="1200" kern="100">
                        <a:solidFill>
                          <a:schemeClr val="tx1"/>
                        </a:solidFill>
                        <a:effectLst/>
                        <a:latin typeface="Arial" panose="020B0604020202020204" pitchFamily="34" charset="0"/>
                        <a:ea typeface="DengXian" panose="02010600030101010101" pitchFamily="2" charset="-122"/>
                        <a:cs typeface="Arial" panose="020B0604020202020204" pitchFamily="34" charset="0"/>
                      </a:endParaRPr>
                    </a:p>
                  </a:txBody>
                  <a:tcPr marL="0" marR="0" marT="0" marB="0"/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800"/>
                        </a:spcAft>
                        <a:buNone/>
                      </a:pPr>
                      <a:r>
                        <a:rPr lang="en-GB" sz="1200" kern="100" dirty="0">
                          <a:solidFill>
                            <a:schemeClr val="tx1"/>
                          </a:solidFill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                       £500</a:t>
                      </a:r>
                      <a:endParaRPr lang="en-GB" sz="1200" kern="100" dirty="0">
                        <a:solidFill>
                          <a:schemeClr val="tx1"/>
                        </a:solidFill>
                        <a:effectLst/>
                        <a:latin typeface="Arial" panose="020B0604020202020204" pitchFamily="34" charset="0"/>
                        <a:ea typeface="DengXian" panose="02010600030101010101" pitchFamily="2" charset="-122"/>
                        <a:cs typeface="Arial" panose="020B0604020202020204" pitchFamily="34" charset="0"/>
                      </a:endParaRPr>
                    </a:p>
                  </a:txBody>
                  <a:tcPr marL="45978" marR="45978" marT="8730" marB="0"/>
                </a:tc>
                <a:extLst>
                  <a:ext uri="{0D108BD9-81ED-4DB2-BD59-A6C34878D82A}">
                    <a16:rowId xmlns:a16="http://schemas.microsoft.com/office/drawing/2014/main" val="2040287841"/>
                  </a:ext>
                </a:extLst>
              </a:tr>
              <a:tr h="384702"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800"/>
                        </a:spcAft>
                        <a:buNone/>
                      </a:pPr>
                      <a:r>
                        <a:rPr lang="en-GB" sz="1200" kern="100">
                          <a:solidFill>
                            <a:schemeClr val="tx1"/>
                          </a:solidFill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AV &amp; Equipment Service Fee</a:t>
                      </a:r>
                      <a:endParaRPr lang="en-GB" sz="1200" kern="100">
                        <a:solidFill>
                          <a:schemeClr val="tx1"/>
                        </a:solidFill>
                        <a:effectLst/>
                        <a:latin typeface="Arial" panose="020B0604020202020204" pitchFamily="34" charset="0"/>
                        <a:ea typeface="DengXian" panose="02010600030101010101" pitchFamily="2" charset="-122"/>
                        <a:cs typeface="Arial" panose="020B0604020202020204" pitchFamily="34" charset="0"/>
                      </a:endParaRPr>
                    </a:p>
                  </a:txBody>
                  <a:tcPr marL="45978" marR="45978" marT="8730" marB="0"/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800"/>
                        </a:spcAft>
                        <a:buNone/>
                      </a:pPr>
                      <a:r>
                        <a:rPr lang="en-GB" sz="1200" kern="100">
                          <a:solidFill>
                            <a:schemeClr val="tx1"/>
                          </a:solidFill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150 x2 </a:t>
                      </a:r>
                      <a:endParaRPr lang="en-GB" sz="1200" kern="100">
                        <a:solidFill>
                          <a:schemeClr val="tx1"/>
                        </a:solidFill>
                        <a:effectLst/>
                        <a:latin typeface="Arial" panose="020B0604020202020204" pitchFamily="34" charset="0"/>
                        <a:ea typeface="DengXian" panose="02010600030101010101" pitchFamily="2" charset="-122"/>
                        <a:cs typeface="Arial" panose="020B0604020202020204" pitchFamily="34" charset="0"/>
                      </a:endParaRPr>
                    </a:p>
                  </a:txBody>
                  <a:tcPr marL="0" marR="0" marT="0" marB="0"/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800"/>
                        </a:spcAft>
                        <a:buNone/>
                      </a:pPr>
                      <a:r>
                        <a:rPr lang="en-GB" sz="1200" kern="100" dirty="0">
                          <a:solidFill>
                            <a:schemeClr val="tx1"/>
                          </a:solidFill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                       £300</a:t>
                      </a:r>
                      <a:endParaRPr lang="en-GB" sz="1200" kern="100" dirty="0">
                        <a:solidFill>
                          <a:schemeClr val="tx1"/>
                        </a:solidFill>
                        <a:effectLst/>
                        <a:latin typeface="Arial" panose="020B0604020202020204" pitchFamily="34" charset="0"/>
                        <a:ea typeface="DengXian" panose="02010600030101010101" pitchFamily="2" charset="-122"/>
                        <a:cs typeface="Arial" panose="020B0604020202020204" pitchFamily="34" charset="0"/>
                      </a:endParaRPr>
                    </a:p>
                  </a:txBody>
                  <a:tcPr marL="45978" marR="45978" marT="8730" marB="0"/>
                </a:tc>
                <a:extLst>
                  <a:ext uri="{0D108BD9-81ED-4DB2-BD59-A6C34878D82A}">
                    <a16:rowId xmlns:a16="http://schemas.microsoft.com/office/drawing/2014/main" val="1254996130"/>
                  </a:ext>
                </a:extLst>
              </a:tr>
              <a:tr h="384702"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800"/>
                        </a:spcAft>
                        <a:buNone/>
                      </a:pPr>
                      <a:r>
                        <a:rPr lang="en-GB" sz="1200" kern="100">
                          <a:solidFill>
                            <a:schemeClr val="tx1"/>
                          </a:solidFill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Total Estimated Revenue</a:t>
                      </a:r>
                      <a:endParaRPr lang="en-GB" sz="1200" kern="100">
                        <a:solidFill>
                          <a:schemeClr val="tx1"/>
                        </a:solidFill>
                        <a:effectLst/>
                        <a:latin typeface="Arial" panose="020B0604020202020204" pitchFamily="34" charset="0"/>
                        <a:ea typeface="DengXian" panose="02010600030101010101" pitchFamily="2" charset="-122"/>
                        <a:cs typeface="Arial" panose="020B0604020202020204" pitchFamily="34" charset="0"/>
                      </a:endParaRPr>
                    </a:p>
                  </a:txBody>
                  <a:tcPr marL="45978" marR="45978" marT="8730" marB="0"/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800"/>
                        </a:spcAft>
                        <a:buNone/>
                      </a:pPr>
                      <a:r>
                        <a:rPr lang="en-GB" sz="1200" kern="100">
                          <a:solidFill>
                            <a:schemeClr val="tx1"/>
                          </a:solidFill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 </a:t>
                      </a:r>
                      <a:endParaRPr lang="en-GB" sz="1200" kern="100">
                        <a:solidFill>
                          <a:schemeClr val="tx1"/>
                        </a:solidFill>
                        <a:effectLst/>
                        <a:latin typeface="Arial" panose="020B0604020202020204" pitchFamily="34" charset="0"/>
                        <a:ea typeface="DengXian" panose="02010600030101010101" pitchFamily="2" charset="-122"/>
                        <a:cs typeface="Arial" panose="020B0604020202020204" pitchFamily="34" charset="0"/>
                      </a:endParaRPr>
                    </a:p>
                  </a:txBody>
                  <a:tcPr marL="0" marR="0" marT="0" marB="0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800"/>
                        </a:spcAft>
                        <a:buNone/>
                      </a:pPr>
                      <a:r>
                        <a:rPr lang="en-GB" sz="1200" kern="100">
                          <a:solidFill>
                            <a:schemeClr val="tx1"/>
                          </a:solidFill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   £8,750</a:t>
                      </a:r>
                      <a:endParaRPr lang="en-GB" sz="1200" kern="100">
                        <a:solidFill>
                          <a:schemeClr val="tx1"/>
                        </a:solidFill>
                        <a:effectLst/>
                        <a:latin typeface="Arial" panose="020B0604020202020204" pitchFamily="34" charset="0"/>
                        <a:ea typeface="DengXian" panose="02010600030101010101" pitchFamily="2" charset="-122"/>
                        <a:cs typeface="Arial" panose="020B0604020202020204" pitchFamily="34" charset="0"/>
                      </a:endParaRPr>
                    </a:p>
                  </a:txBody>
                  <a:tcPr marL="45978" marR="45978" marT="8730" marB="0"/>
                </a:tc>
                <a:extLst>
                  <a:ext uri="{0D108BD9-81ED-4DB2-BD59-A6C34878D82A}">
                    <a16:rowId xmlns:a16="http://schemas.microsoft.com/office/drawing/2014/main" val="3210808123"/>
                  </a:ext>
                </a:extLst>
              </a:tr>
              <a:tr h="327666"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800"/>
                        </a:spcAft>
                        <a:buNone/>
                      </a:pPr>
                      <a:r>
                        <a:rPr lang="en-GB" sz="1200" kern="100">
                          <a:solidFill>
                            <a:schemeClr val="tx1"/>
                          </a:solidFill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ESTIMATED COSTS</a:t>
                      </a:r>
                      <a:endParaRPr lang="en-GB" sz="1200" kern="100">
                        <a:solidFill>
                          <a:schemeClr val="tx1"/>
                        </a:solidFill>
                        <a:effectLst/>
                        <a:latin typeface="Arial" panose="020B0604020202020204" pitchFamily="34" charset="0"/>
                        <a:ea typeface="DengXian" panose="02010600030101010101" pitchFamily="2" charset="-122"/>
                        <a:cs typeface="Arial" panose="020B0604020202020204" pitchFamily="34" charset="0"/>
                      </a:endParaRPr>
                    </a:p>
                  </a:txBody>
                  <a:tcPr marL="45978" marR="45978" marT="8730" marB="0"/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800"/>
                        </a:spcAft>
                        <a:buNone/>
                      </a:pPr>
                      <a:r>
                        <a:rPr lang="en-GB" sz="1200" kern="100">
                          <a:solidFill>
                            <a:schemeClr val="tx1"/>
                          </a:solidFill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 </a:t>
                      </a:r>
                      <a:endParaRPr lang="en-GB" sz="1200" kern="100">
                        <a:solidFill>
                          <a:schemeClr val="tx1"/>
                        </a:solidFill>
                        <a:effectLst/>
                        <a:latin typeface="Arial" panose="020B0604020202020204" pitchFamily="34" charset="0"/>
                        <a:ea typeface="DengXian" panose="02010600030101010101" pitchFamily="2" charset="-122"/>
                        <a:cs typeface="Arial" panose="020B0604020202020204" pitchFamily="34" charset="0"/>
                      </a:endParaRPr>
                    </a:p>
                  </a:txBody>
                  <a:tcPr marL="0" marR="0" marT="0" marB="0"/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buNone/>
                      </a:pPr>
                      <a:endParaRPr lang="en-GB" sz="1200" kern="100">
                        <a:solidFill>
                          <a:schemeClr val="tx1"/>
                        </a:solidFill>
                        <a:effectLst/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 marL="45978" marR="45978" marT="8730" marB="0"/>
                </a:tc>
                <a:extLst>
                  <a:ext uri="{0D108BD9-81ED-4DB2-BD59-A6C34878D82A}">
                    <a16:rowId xmlns:a16="http://schemas.microsoft.com/office/drawing/2014/main" val="2294236634"/>
                  </a:ext>
                </a:extLst>
              </a:tr>
              <a:tr h="327666"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800"/>
                        </a:spcAft>
                        <a:buNone/>
                      </a:pPr>
                      <a:r>
                        <a:rPr lang="en-GB" sz="1200" kern="100">
                          <a:solidFill>
                            <a:schemeClr val="tx1"/>
                          </a:solidFill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Staffing</a:t>
                      </a:r>
                      <a:endParaRPr lang="en-GB" sz="1200" kern="100">
                        <a:solidFill>
                          <a:schemeClr val="tx1"/>
                        </a:solidFill>
                        <a:effectLst/>
                        <a:latin typeface="Arial" panose="020B0604020202020204" pitchFamily="34" charset="0"/>
                        <a:ea typeface="DengXian" panose="02010600030101010101" pitchFamily="2" charset="-122"/>
                        <a:cs typeface="Arial" panose="020B0604020202020204" pitchFamily="34" charset="0"/>
                      </a:endParaRPr>
                    </a:p>
                  </a:txBody>
                  <a:tcPr marL="45978" marR="45978" marT="8730" marB="0"/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800"/>
                        </a:spcAft>
                        <a:buNone/>
                      </a:pPr>
                      <a:r>
                        <a:rPr lang="en-GB" sz="1200" kern="100">
                          <a:solidFill>
                            <a:schemeClr val="tx1"/>
                          </a:solidFill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£200 x 3 x 2 </a:t>
                      </a:r>
                      <a:endParaRPr lang="en-GB" sz="1200" kern="100">
                        <a:solidFill>
                          <a:schemeClr val="tx1"/>
                        </a:solidFill>
                        <a:effectLst/>
                        <a:latin typeface="Arial" panose="020B0604020202020204" pitchFamily="34" charset="0"/>
                        <a:ea typeface="DengXian" panose="02010600030101010101" pitchFamily="2" charset="-122"/>
                        <a:cs typeface="Arial" panose="020B0604020202020204" pitchFamily="34" charset="0"/>
                      </a:endParaRPr>
                    </a:p>
                  </a:txBody>
                  <a:tcPr marL="0" marR="0" marT="0" marB="0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800"/>
                        </a:spcAft>
                        <a:buNone/>
                      </a:pPr>
                      <a:r>
                        <a:rPr lang="en-GB" sz="1200" kern="100">
                          <a:solidFill>
                            <a:schemeClr val="tx1"/>
                          </a:solidFill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£1,200</a:t>
                      </a:r>
                      <a:endParaRPr lang="en-GB" sz="1200" kern="100">
                        <a:solidFill>
                          <a:schemeClr val="tx1"/>
                        </a:solidFill>
                        <a:effectLst/>
                        <a:latin typeface="Arial" panose="020B0604020202020204" pitchFamily="34" charset="0"/>
                        <a:ea typeface="DengXian" panose="02010600030101010101" pitchFamily="2" charset="-122"/>
                        <a:cs typeface="Arial" panose="020B0604020202020204" pitchFamily="34" charset="0"/>
                      </a:endParaRPr>
                    </a:p>
                  </a:txBody>
                  <a:tcPr marL="45978" marR="45978" marT="8730" marB="0"/>
                </a:tc>
                <a:extLst>
                  <a:ext uri="{0D108BD9-81ED-4DB2-BD59-A6C34878D82A}">
                    <a16:rowId xmlns:a16="http://schemas.microsoft.com/office/drawing/2014/main" val="1964605651"/>
                  </a:ext>
                </a:extLst>
              </a:tr>
              <a:tr h="327666"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800"/>
                        </a:spcAft>
                        <a:buNone/>
                      </a:pPr>
                      <a:r>
                        <a:rPr lang="en-GB" sz="1200" kern="100">
                          <a:solidFill>
                            <a:schemeClr val="tx1"/>
                          </a:solidFill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Room Costs</a:t>
                      </a:r>
                      <a:endParaRPr lang="en-GB" sz="1200" kern="100">
                        <a:solidFill>
                          <a:schemeClr val="tx1"/>
                        </a:solidFill>
                        <a:effectLst/>
                        <a:latin typeface="Arial" panose="020B0604020202020204" pitchFamily="34" charset="0"/>
                        <a:ea typeface="DengXian" panose="02010600030101010101" pitchFamily="2" charset="-122"/>
                        <a:cs typeface="Arial" panose="020B0604020202020204" pitchFamily="34" charset="0"/>
                      </a:endParaRPr>
                    </a:p>
                  </a:txBody>
                  <a:tcPr marL="45978" marR="45978" marT="8730" marB="0"/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800"/>
                        </a:spcAft>
                        <a:buNone/>
                      </a:pPr>
                      <a:r>
                        <a:rPr lang="en-GB" sz="1200" kern="100">
                          <a:solidFill>
                            <a:schemeClr val="tx1"/>
                          </a:solidFill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 </a:t>
                      </a:r>
                      <a:endParaRPr lang="en-GB" sz="1200" kern="100">
                        <a:solidFill>
                          <a:schemeClr val="tx1"/>
                        </a:solidFill>
                        <a:effectLst/>
                        <a:latin typeface="Arial" panose="020B0604020202020204" pitchFamily="34" charset="0"/>
                        <a:ea typeface="DengXian" panose="02010600030101010101" pitchFamily="2" charset="-122"/>
                        <a:cs typeface="Arial" panose="020B0604020202020204" pitchFamily="34" charset="0"/>
                      </a:endParaRPr>
                    </a:p>
                  </a:txBody>
                  <a:tcPr marL="0" marR="0" marT="0" marB="0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800"/>
                        </a:spcAft>
                        <a:buNone/>
                      </a:pPr>
                      <a:r>
                        <a:rPr lang="en-GB" sz="1200" kern="100" dirty="0">
                          <a:solidFill>
                            <a:schemeClr val="tx1"/>
                          </a:solidFill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0</a:t>
                      </a:r>
                      <a:endParaRPr lang="en-GB" sz="1200" kern="100" dirty="0">
                        <a:solidFill>
                          <a:schemeClr val="tx1"/>
                        </a:solidFill>
                        <a:effectLst/>
                        <a:latin typeface="Arial" panose="020B0604020202020204" pitchFamily="34" charset="0"/>
                        <a:ea typeface="DengXian" panose="02010600030101010101" pitchFamily="2" charset="-122"/>
                        <a:cs typeface="Arial" panose="020B0604020202020204" pitchFamily="34" charset="0"/>
                      </a:endParaRPr>
                    </a:p>
                  </a:txBody>
                  <a:tcPr marL="45978" marR="45978" marT="8730" marB="0"/>
                </a:tc>
                <a:extLst>
                  <a:ext uri="{0D108BD9-81ED-4DB2-BD59-A6C34878D82A}">
                    <a16:rowId xmlns:a16="http://schemas.microsoft.com/office/drawing/2014/main" val="4088690173"/>
                  </a:ext>
                </a:extLst>
              </a:tr>
              <a:tr h="327666"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800"/>
                        </a:spcAft>
                        <a:buNone/>
                      </a:pPr>
                      <a:r>
                        <a:rPr lang="en-GB" sz="1200" kern="100">
                          <a:solidFill>
                            <a:schemeClr val="tx1"/>
                          </a:solidFill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Catering Costs</a:t>
                      </a:r>
                      <a:endParaRPr lang="en-GB" sz="1200" kern="100">
                        <a:solidFill>
                          <a:schemeClr val="tx1"/>
                        </a:solidFill>
                        <a:effectLst/>
                        <a:latin typeface="Arial" panose="020B0604020202020204" pitchFamily="34" charset="0"/>
                        <a:ea typeface="DengXian" panose="02010600030101010101" pitchFamily="2" charset="-122"/>
                        <a:cs typeface="Arial" panose="020B0604020202020204" pitchFamily="34" charset="0"/>
                      </a:endParaRPr>
                    </a:p>
                  </a:txBody>
                  <a:tcPr marL="45978" marR="45978" marT="8730" marB="0"/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800"/>
                        </a:spcAft>
                        <a:buNone/>
                      </a:pPr>
                      <a:r>
                        <a:rPr lang="en-GB" sz="1200" kern="100">
                          <a:solidFill>
                            <a:schemeClr val="tx1"/>
                          </a:solidFill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 </a:t>
                      </a:r>
                      <a:endParaRPr lang="en-GB" sz="1200" kern="100">
                        <a:solidFill>
                          <a:schemeClr val="tx1"/>
                        </a:solidFill>
                        <a:effectLst/>
                        <a:latin typeface="Arial" panose="020B0604020202020204" pitchFamily="34" charset="0"/>
                        <a:ea typeface="DengXian" panose="02010600030101010101" pitchFamily="2" charset="-122"/>
                        <a:cs typeface="Arial" panose="020B0604020202020204" pitchFamily="34" charset="0"/>
                      </a:endParaRPr>
                    </a:p>
                  </a:txBody>
                  <a:tcPr marL="0" marR="0" marT="0" marB="0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800"/>
                        </a:spcAft>
                        <a:buNone/>
                      </a:pPr>
                      <a:r>
                        <a:rPr lang="en-GB" sz="1200" kern="100">
                          <a:solidFill>
                            <a:schemeClr val="tx1"/>
                          </a:solidFill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£600</a:t>
                      </a:r>
                      <a:endParaRPr lang="en-GB" sz="1200" kern="100">
                        <a:solidFill>
                          <a:schemeClr val="tx1"/>
                        </a:solidFill>
                        <a:effectLst/>
                        <a:latin typeface="Arial" panose="020B0604020202020204" pitchFamily="34" charset="0"/>
                        <a:ea typeface="DengXian" panose="02010600030101010101" pitchFamily="2" charset="-122"/>
                        <a:cs typeface="Arial" panose="020B0604020202020204" pitchFamily="34" charset="0"/>
                      </a:endParaRPr>
                    </a:p>
                  </a:txBody>
                  <a:tcPr marL="45978" marR="45978" marT="8730" marB="0"/>
                </a:tc>
                <a:extLst>
                  <a:ext uri="{0D108BD9-81ED-4DB2-BD59-A6C34878D82A}">
                    <a16:rowId xmlns:a16="http://schemas.microsoft.com/office/drawing/2014/main" val="475229495"/>
                  </a:ext>
                </a:extLst>
              </a:tr>
              <a:tr h="327666"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800"/>
                        </a:spcAft>
                        <a:buNone/>
                      </a:pPr>
                      <a:r>
                        <a:rPr lang="en-GB" sz="1200" kern="100">
                          <a:solidFill>
                            <a:schemeClr val="tx1"/>
                          </a:solidFill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AV / Equipment Hire</a:t>
                      </a:r>
                      <a:endParaRPr lang="en-GB" sz="1200" kern="100">
                        <a:solidFill>
                          <a:schemeClr val="tx1"/>
                        </a:solidFill>
                        <a:effectLst/>
                        <a:latin typeface="Arial" panose="020B0604020202020204" pitchFamily="34" charset="0"/>
                        <a:ea typeface="DengXian" panose="02010600030101010101" pitchFamily="2" charset="-122"/>
                        <a:cs typeface="Arial" panose="020B0604020202020204" pitchFamily="34" charset="0"/>
                      </a:endParaRPr>
                    </a:p>
                  </a:txBody>
                  <a:tcPr marL="45978" marR="45978" marT="8730" marB="0"/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800"/>
                        </a:spcAft>
                        <a:buNone/>
                      </a:pPr>
                      <a:r>
                        <a:rPr lang="en-GB" sz="1200" kern="100">
                          <a:solidFill>
                            <a:schemeClr val="tx1"/>
                          </a:solidFill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 </a:t>
                      </a:r>
                      <a:endParaRPr lang="en-GB" sz="1200" kern="100">
                        <a:solidFill>
                          <a:schemeClr val="tx1"/>
                        </a:solidFill>
                        <a:effectLst/>
                        <a:latin typeface="Arial" panose="020B0604020202020204" pitchFamily="34" charset="0"/>
                        <a:ea typeface="DengXian" panose="02010600030101010101" pitchFamily="2" charset="-122"/>
                        <a:cs typeface="Arial" panose="020B0604020202020204" pitchFamily="34" charset="0"/>
                      </a:endParaRPr>
                    </a:p>
                  </a:txBody>
                  <a:tcPr marL="0" marR="0" marT="0" marB="0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800"/>
                        </a:spcAft>
                        <a:buNone/>
                      </a:pPr>
                      <a:r>
                        <a:rPr lang="en-GB" sz="1200" kern="100">
                          <a:solidFill>
                            <a:schemeClr val="tx1"/>
                          </a:solidFill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0</a:t>
                      </a:r>
                      <a:endParaRPr lang="en-GB" sz="1200" kern="100">
                        <a:solidFill>
                          <a:schemeClr val="tx1"/>
                        </a:solidFill>
                        <a:effectLst/>
                        <a:latin typeface="Arial" panose="020B0604020202020204" pitchFamily="34" charset="0"/>
                        <a:ea typeface="DengXian" panose="02010600030101010101" pitchFamily="2" charset="-122"/>
                        <a:cs typeface="Arial" panose="020B0604020202020204" pitchFamily="34" charset="0"/>
                      </a:endParaRPr>
                    </a:p>
                  </a:txBody>
                  <a:tcPr marL="45978" marR="45978" marT="8730" marB="0"/>
                </a:tc>
                <a:extLst>
                  <a:ext uri="{0D108BD9-81ED-4DB2-BD59-A6C34878D82A}">
                    <a16:rowId xmlns:a16="http://schemas.microsoft.com/office/drawing/2014/main" val="988756235"/>
                  </a:ext>
                </a:extLst>
              </a:tr>
              <a:tr h="327666"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800"/>
                        </a:spcAft>
                        <a:buNone/>
                      </a:pPr>
                      <a:r>
                        <a:rPr lang="en-GB" sz="1200" kern="100">
                          <a:solidFill>
                            <a:schemeClr val="tx1"/>
                          </a:solidFill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Marketing &amp; Printing</a:t>
                      </a:r>
                      <a:endParaRPr lang="en-GB" sz="1200" kern="100">
                        <a:solidFill>
                          <a:schemeClr val="tx1"/>
                        </a:solidFill>
                        <a:effectLst/>
                        <a:latin typeface="Arial" panose="020B0604020202020204" pitchFamily="34" charset="0"/>
                        <a:ea typeface="DengXian" panose="02010600030101010101" pitchFamily="2" charset="-122"/>
                        <a:cs typeface="Arial" panose="020B0604020202020204" pitchFamily="34" charset="0"/>
                      </a:endParaRPr>
                    </a:p>
                  </a:txBody>
                  <a:tcPr marL="45978" marR="45978" marT="8730" marB="0"/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800"/>
                        </a:spcAft>
                        <a:buNone/>
                      </a:pPr>
                      <a:r>
                        <a:rPr lang="en-GB" sz="1200" kern="100">
                          <a:solidFill>
                            <a:schemeClr val="tx1"/>
                          </a:solidFill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 </a:t>
                      </a:r>
                      <a:endParaRPr lang="en-GB" sz="1200" kern="100">
                        <a:solidFill>
                          <a:schemeClr val="tx1"/>
                        </a:solidFill>
                        <a:effectLst/>
                        <a:latin typeface="Arial" panose="020B0604020202020204" pitchFamily="34" charset="0"/>
                        <a:ea typeface="DengXian" panose="02010600030101010101" pitchFamily="2" charset="-122"/>
                        <a:cs typeface="Arial" panose="020B0604020202020204" pitchFamily="34" charset="0"/>
                      </a:endParaRPr>
                    </a:p>
                  </a:txBody>
                  <a:tcPr marL="0" marR="0" marT="0" marB="0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800"/>
                        </a:spcAft>
                        <a:buNone/>
                      </a:pPr>
                      <a:r>
                        <a:rPr lang="en-GB" sz="1200" kern="100">
                          <a:solidFill>
                            <a:schemeClr val="tx1"/>
                          </a:solidFill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£100</a:t>
                      </a:r>
                      <a:endParaRPr lang="en-GB" sz="1200" kern="100">
                        <a:solidFill>
                          <a:schemeClr val="tx1"/>
                        </a:solidFill>
                        <a:effectLst/>
                        <a:latin typeface="Arial" panose="020B0604020202020204" pitchFamily="34" charset="0"/>
                        <a:ea typeface="DengXian" panose="02010600030101010101" pitchFamily="2" charset="-122"/>
                        <a:cs typeface="Arial" panose="020B0604020202020204" pitchFamily="34" charset="0"/>
                      </a:endParaRPr>
                    </a:p>
                  </a:txBody>
                  <a:tcPr marL="45978" marR="45978" marT="8730" marB="0"/>
                </a:tc>
                <a:extLst>
                  <a:ext uri="{0D108BD9-81ED-4DB2-BD59-A6C34878D82A}">
                    <a16:rowId xmlns:a16="http://schemas.microsoft.com/office/drawing/2014/main" val="4063038349"/>
                  </a:ext>
                </a:extLst>
              </a:tr>
              <a:tr h="327666"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800"/>
                        </a:spcAft>
                        <a:buNone/>
                      </a:pPr>
                      <a:r>
                        <a:rPr lang="en-GB" sz="1200" kern="100">
                          <a:solidFill>
                            <a:schemeClr val="tx1"/>
                          </a:solidFill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Utilities &amp; Maintenance</a:t>
                      </a:r>
                      <a:endParaRPr lang="en-GB" sz="1200" kern="100">
                        <a:solidFill>
                          <a:schemeClr val="tx1"/>
                        </a:solidFill>
                        <a:effectLst/>
                        <a:latin typeface="Arial" panose="020B0604020202020204" pitchFamily="34" charset="0"/>
                        <a:ea typeface="DengXian" panose="02010600030101010101" pitchFamily="2" charset="-122"/>
                        <a:cs typeface="Arial" panose="020B0604020202020204" pitchFamily="34" charset="0"/>
                      </a:endParaRPr>
                    </a:p>
                  </a:txBody>
                  <a:tcPr marL="45978" marR="45978" marT="8730" marB="0"/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800"/>
                        </a:spcAft>
                        <a:buNone/>
                      </a:pPr>
                      <a:r>
                        <a:rPr lang="en-GB" sz="1200" kern="100">
                          <a:solidFill>
                            <a:schemeClr val="tx1"/>
                          </a:solidFill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 </a:t>
                      </a:r>
                      <a:endParaRPr lang="en-GB" sz="1200" kern="100">
                        <a:solidFill>
                          <a:schemeClr val="tx1"/>
                        </a:solidFill>
                        <a:effectLst/>
                        <a:latin typeface="Arial" panose="020B0604020202020204" pitchFamily="34" charset="0"/>
                        <a:ea typeface="DengXian" panose="02010600030101010101" pitchFamily="2" charset="-122"/>
                        <a:cs typeface="Arial" panose="020B0604020202020204" pitchFamily="34" charset="0"/>
                      </a:endParaRPr>
                    </a:p>
                  </a:txBody>
                  <a:tcPr marL="0" marR="0" marT="0" marB="0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800"/>
                        </a:spcAft>
                        <a:buNone/>
                      </a:pPr>
                      <a:r>
                        <a:rPr lang="en-GB" sz="1200" kern="100">
                          <a:solidFill>
                            <a:schemeClr val="tx1"/>
                          </a:solidFill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£250</a:t>
                      </a:r>
                      <a:endParaRPr lang="en-GB" sz="1200" kern="100">
                        <a:solidFill>
                          <a:schemeClr val="tx1"/>
                        </a:solidFill>
                        <a:effectLst/>
                        <a:latin typeface="Arial" panose="020B0604020202020204" pitchFamily="34" charset="0"/>
                        <a:ea typeface="DengXian" panose="02010600030101010101" pitchFamily="2" charset="-122"/>
                        <a:cs typeface="Arial" panose="020B0604020202020204" pitchFamily="34" charset="0"/>
                      </a:endParaRPr>
                    </a:p>
                  </a:txBody>
                  <a:tcPr marL="45978" marR="45978" marT="8730" marB="0"/>
                </a:tc>
                <a:extLst>
                  <a:ext uri="{0D108BD9-81ED-4DB2-BD59-A6C34878D82A}">
                    <a16:rowId xmlns:a16="http://schemas.microsoft.com/office/drawing/2014/main" val="2170715078"/>
                  </a:ext>
                </a:extLst>
              </a:tr>
              <a:tr h="327666"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800"/>
                        </a:spcAft>
                        <a:buNone/>
                      </a:pPr>
                      <a:r>
                        <a:rPr lang="en-GB" sz="1200" kern="100">
                          <a:solidFill>
                            <a:schemeClr val="tx1"/>
                          </a:solidFill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Décor &amp; Setup</a:t>
                      </a:r>
                      <a:endParaRPr lang="en-GB" sz="1200" kern="100">
                        <a:solidFill>
                          <a:schemeClr val="tx1"/>
                        </a:solidFill>
                        <a:effectLst/>
                        <a:latin typeface="Arial" panose="020B0604020202020204" pitchFamily="34" charset="0"/>
                        <a:ea typeface="DengXian" panose="02010600030101010101" pitchFamily="2" charset="-122"/>
                        <a:cs typeface="Arial" panose="020B0604020202020204" pitchFamily="34" charset="0"/>
                      </a:endParaRPr>
                    </a:p>
                  </a:txBody>
                  <a:tcPr marL="45978" marR="45978" marT="8730" marB="0"/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800"/>
                        </a:spcAft>
                        <a:buNone/>
                      </a:pPr>
                      <a:r>
                        <a:rPr lang="en-GB" sz="1200" kern="100">
                          <a:solidFill>
                            <a:schemeClr val="tx1"/>
                          </a:solidFill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 </a:t>
                      </a:r>
                      <a:endParaRPr lang="en-GB" sz="1200" kern="100">
                        <a:solidFill>
                          <a:schemeClr val="tx1"/>
                        </a:solidFill>
                        <a:effectLst/>
                        <a:latin typeface="Arial" panose="020B0604020202020204" pitchFamily="34" charset="0"/>
                        <a:ea typeface="DengXian" panose="02010600030101010101" pitchFamily="2" charset="-122"/>
                        <a:cs typeface="Arial" panose="020B0604020202020204" pitchFamily="34" charset="0"/>
                      </a:endParaRPr>
                    </a:p>
                  </a:txBody>
                  <a:tcPr marL="0" marR="0" marT="0" marB="0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800"/>
                        </a:spcAft>
                        <a:buNone/>
                      </a:pPr>
                      <a:r>
                        <a:rPr lang="en-GB" sz="1200" kern="100">
                          <a:solidFill>
                            <a:schemeClr val="tx1"/>
                          </a:solidFill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£150</a:t>
                      </a:r>
                      <a:endParaRPr lang="en-GB" sz="1200" kern="100">
                        <a:solidFill>
                          <a:schemeClr val="tx1"/>
                        </a:solidFill>
                        <a:effectLst/>
                        <a:latin typeface="Arial" panose="020B0604020202020204" pitchFamily="34" charset="0"/>
                        <a:ea typeface="DengXian" panose="02010600030101010101" pitchFamily="2" charset="-122"/>
                        <a:cs typeface="Arial" panose="020B0604020202020204" pitchFamily="34" charset="0"/>
                      </a:endParaRPr>
                    </a:p>
                  </a:txBody>
                  <a:tcPr marL="45978" marR="45978" marT="8730" marB="0"/>
                </a:tc>
                <a:extLst>
                  <a:ext uri="{0D108BD9-81ED-4DB2-BD59-A6C34878D82A}">
                    <a16:rowId xmlns:a16="http://schemas.microsoft.com/office/drawing/2014/main" val="1213053276"/>
                  </a:ext>
                </a:extLst>
              </a:tr>
              <a:tr h="670580"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800"/>
                        </a:spcAft>
                        <a:buNone/>
                      </a:pPr>
                      <a:r>
                        <a:rPr lang="en-GB" sz="1200" kern="100" dirty="0">
                          <a:solidFill>
                            <a:schemeClr val="tx1"/>
                          </a:solidFill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Contingency (10%)      </a:t>
                      </a:r>
                    </a:p>
                    <a:p>
                      <a:pPr>
                        <a:lnSpc>
                          <a:spcPct val="115000"/>
                        </a:lnSpc>
                        <a:spcAft>
                          <a:spcPts val="800"/>
                        </a:spcAft>
                        <a:buNone/>
                      </a:pPr>
                      <a:r>
                        <a:rPr lang="en-GB" sz="1200" kern="100" dirty="0">
                          <a:solidFill>
                            <a:schemeClr val="tx1"/>
                          </a:solidFill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                             0,10x £2,300</a:t>
                      </a:r>
                      <a:endParaRPr lang="en-GB" sz="1200" kern="100" dirty="0">
                        <a:solidFill>
                          <a:schemeClr val="tx1"/>
                        </a:solidFill>
                        <a:effectLst/>
                        <a:latin typeface="Arial" panose="020B0604020202020204" pitchFamily="34" charset="0"/>
                        <a:ea typeface="DengXian" panose="02010600030101010101" pitchFamily="2" charset="-122"/>
                        <a:cs typeface="Arial" panose="020B0604020202020204" pitchFamily="34" charset="0"/>
                      </a:endParaRPr>
                    </a:p>
                  </a:txBody>
                  <a:tcPr marL="45978" marR="45978" marT="8730" marB="0"/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800"/>
                        </a:spcAft>
                        <a:buNone/>
                      </a:pPr>
                      <a:r>
                        <a:rPr lang="en-GB" sz="1200" kern="100">
                          <a:solidFill>
                            <a:schemeClr val="tx1"/>
                          </a:solidFill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 </a:t>
                      </a:r>
                      <a:endParaRPr lang="en-GB" sz="1200" kern="100">
                        <a:solidFill>
                          <a:schemeClr val="tx1"/>
                        </a:solidFill>
                        <a:effectLst/>
                        <a:latin typeface="Arial" panose="020B0604020202020204" pitchFamily="34" charset="0"/>
                        <a:ea typeface="DengXian" panose="02010600030101010101" pitchFamily="2" charset="-122"/>
                        <a:cs typeface="Arial" panose="020B0604020202020204" pitchFamily="34" charset="0"/>
                      </a:endParaRPr>
                    </a:p>
                  </a:txBody>
                  <a:tcPr marL="0" marR="0" marT="0" marB="0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800"/>
                        </a:spcAft>
                        <a:buNone/>
                      </a:pPr>
                      <a:r>
                        <a:rPr lang="en-GB" sz="1200" kern="100">
                          <a:solidFill>
                            <a:schemeClr val="tx1"/>
                          </a:solidFill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 </a:t>
                      </a:r>
                    </a:p>
                    <a:p>
                      <a:pPr algn="ctr">
                        <a:lnSpc>
                          <a:spcPct val="115000"/>
                        </a:lnSpc>
                        <a:spcAft>
                          <a:spcPts val="800"/>
                        </a:spcAft>
                        <a:buNone/>
                      </a:pPr>
                      <a:r>
                        <a:rPr lang="en-GB" sz="1200" kern="100">
                          <a:solidFill>
                            <a:schemeClr val="tx1"/>
                          </a:solidFill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£230</a:t>
                      </a:r>
                      <a:endParaRPr lang="en-GB" sz="1200" kern="100">
                        <a:solidFill>
                          <a:schemeClr val="tx1"/>
                        </a:solidFill>
                        <a:effectLst/>
                        <a:latin typeface="Arial" panose="020B0604020202020204" pitchFamily="34" charset="0"/>
                        <a:ea typeface="DengXian" panose="02010600030101010101" pitchFamily="2" charset="-122"/>
                        <a:cs typeface="Arial" panose="020B0604020202020204" pitchFamily="34" charset="0"/>
                      </a:endParaRPr>
                    </a:p>
                  </a:txBody>
                  <a:tcPr marL="45978" marR="45978" marT="8730" marB="0"/>
                </a:tc>
                <a:extLst>
                  <a:ext uri="{0D108BD9-81ED-4DB2-BD59-A6C34878D82A}">
                    <a16:rowId xmlns:a16="http://schemas.microsoft.com/office/drawing/2014/main" val="3968136714"/>
                  </a:ext>
                </a:extLst>
              </a:tr>
              <a:tr h="398555"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800"/>
                        </a:spcAft>
                        <a:buNone/>
                      </a:pPr>
                      <a:r>
                        <a:rPr lang="en-GB" sz="1200" kern="100">
                          <a:solidFill>
                            <a:schemeClr val="tx1"/>
                          </a:solidFill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Total Expenditure</a:t>
                      </a:r>
                      <a:endParaRPr lang="en-GB" sz="1200" kern="100">
                        <a:solidFill>
                          <a:schemeClr val="tx1"/>
                        </a:solidFill>
                        <a:effectLst/>
                        <a:latin typeface="Arial" panose="020B0604020202020204" pitchFamily="34" charset="0"/>
                        <a:ea typeface="DengXian" panose="02010600030101010101" pitchFamily="2" charset="-122"/>
                        <a:cs typeface="Arial" panose="020B0604020202020204" pitchFamily="34" charset="0"/>
                      </a:endParaRPr>
                    </a:p>
                  </a:txBody>
                  <a:tcPr marL="45978" marR="45978" marT="8730" marB="0"/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800"/>
                        </a:spcAft>
                        <a:buNone/>
                      </a:pPr>
                      <a:r>
                        <a:rPr lang="en-GB" sz="1200" kern="100">
                          <a:solidFill>
                            <a:schemeClr val="tx1"/>
                          </a:solidFill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 </a:t>
                      </a:r>
                      <a:endParaRPr lang="en-GB" sz="1200" kern="100">
                        <a:solidFill>
                          <a:schemeClr val="tx1"/>
                        </a:solidFill>
                        <a:effectLst/>
                        <a:latin typeface="Arial" panose="020B0604020202020204" pitchFamily="34" charset="0"/>
                        <a:ea typeface="DengXian" panose="02010600030101010101" pitchFamily="2" charset="-122"/>
                        <a:cs typeface="Arial" panose="020B0604020202020204" pitchFamily="34" charset="0"/>
                      </a:endParaRPr>
                    </a:p>
                  </a:txBody>
                  <a:tcPr marL="0" marR="0" marT="0" marB="0"/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buNone/>
                      </a:pPr>
                      <a:endParaRPr lang="en-GB" sz="1200" kern="100">
                        <a:solidFill>
                          <a:schemeClr val="tx1"/>
                        </a:solidFill>
                        <a:effectLst/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 marL="45978" marR="45978" marT="8730" marB="0"/>
                </a:tc>
                <a:extLst>
                  <a:ext uri="{0D108BD9-81ED-4DB2-BD59-A6C34878D82A}">
                    <a16:rowId xmlns:a16="http://schemas.microsoft.com/office/drawing/2014/main" val="4018612528"/>
                  </a:ext>
                </a:extLst>
              </a:tr>
              <a:tr h="327666"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800"/>
                        </a:spcAft>
                        <a:buNone/>
                      </a:pPr>
                      <a:r>
                        <a:rPr lang="en-GB" sz="1200" kern="100">
                          <a:solidFill>
                            <a:schemeClr val="tx1"/>
                          </a:solidFill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PROFIT/(LOSS)</a:t>
                      </a:r>
                      <a:endParaRPr lang="en-GB" sz="1200" kern="100">
                        <a:solidFill>
                          <a:schemeClr val="tx1"/>
                        </a:solidFill>
                        <a:effectLst/>
                        <a:latin typeface="Arial" panose="020B0604020202020204" pitchFamily="34" charset="0"/>
                        <a:ea typeface="DengXian" panose="02010600030101010101" pitchFamily="2" charset="-122"/>
                        <a:cs typeface="Arial" panose="020B0604020202020204" pitchFamily="34" charset="0"/>
                      </a:endParaRPr>
                    </a:p>
                  </a:txBody>
                  <a:tcPr marL="45978" marR="45978" marT="8730" marB="0"/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800"/>
                        </a:spcAft>
                        <a:buNone/>
                      </a:pPr>
                      <a:r>
                        <a:rPr lang="en-GB" sz="1200" kern="100" dirty="0">
                          <a:solidFill>
                            <a:schemeClr val="tx1"/>
                          </a:solidFill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 </a:t>
                      </a:r>
                      <a:endParaRPr lang="en-GB" sz="1200" kern="100" dirty="0">
                        <a:solidFill>
                          <a:schemeClr val="tx1"/>
                        </a:solidFill>
                        <a:effectLst/>
                        <a:latin typeface="Arial" panose="020B0604020202020204" pitchFamily="34" charset="0"/>
                        <a:ea typeface="DengXian" panose="02010600030101010101" pitchFamily="2" charset="-122"/>
                        <a:cs typeface="Arial" panose="020B0604020202020204" pitchFamily="34" charset="0"/>
                      </a:endParaRPr>
                    </a:p>
                  </a:txBody>
                  <a:tcPr marL="0" marR="0" marT="0" marB="0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800"/>
                        </a:spcAft>
                        <a:buNone/>
                      </a:pPr>
                      <a:r>
                        <a:rPr lang="en-GB" sz="1200" kern="100" dirty="0">
                          <a:solidFill>
                            <a:schemeClr val="tx1"/>
                          </a:solidFill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£6,220 / £2,530</a:t>
                      </a:r>
                      <a:endParaRPr lang="en-GB" sz="1200" kern="100" dirty="0">
                        <a:solidFill>
                          <a:schemeClr val="tx1"/>
                        </a:solidFill>
                        <a:effectLst/>
                        <a:latin typeface="Arial" panose="020B0604020202020204" pitchFamily="34" charset="0"/>
                        <a:ea typeface="DengXian" panose="02010600030101010101" pitchFamily="2" charset="-122"/>
                        <a:cs typeface="Arial" panose="020B0604020202020204" pitchFamily="34" charset="0"/>
                      </a:endParaRPr>
                    </a:p>
                  </a:txBody>
                  <a:tcPr marL="45978" marR="45978" marT="8730" marB="0"/>
                </a:tc>
                <a:extLst>
                  <a:ext uri="{0D108BD9-81ED-4DB2-BD59-A6C34878D82A}">
                    <a16:rowId xmlns:a16="http://schemas.microsoft.com/office/drawing/2014/main" val="573174278"/>
                  </a:ext>
                </a:extLst>
              </a:tr>
            </a:tbl>
          </a:graphicData>
        </a:graphic>
      </p:graphicFrame>
      <p:pic>
        <p:nvPicPr>
          <p:cNvPr id="5" name="Picture 4" descr="A black umbrella over a piggybank">
            <a:extLst>
              <a:ext uri="{FF2B5EF4-FFF2-40B4-BE49-F238E27FC236}">
                <a16:creationId xmlns:a16="http://schemas.microsoft.com/office/drawing/2014/main" id="{BB34E6E0-33B0-9213-DD11-4E17AFDD842E}"/>
              </a:ext>
            </a:extLst>
          </p:cNvPr>
          <p:cNvPicPr>
            <a:picLocks noChangeAspect="1"/>
          </p:cNvPicPr>
          <p:nvPr/>
        </p:nvPicPr>
        <p:blipFill>
          <a:blip r:embed="rId2"/>
          <a:srcRect l="13473" r="16534"/>
          <a:stretch>
            <a:fillRect/>
          </a:stretch>
        </p:blipFill>
        <p:spPr>
          <a:xfrm>
            <a:off x="7357730" y="10"/>
            <a:ext cx="4834270" cy="6857990"/>
          </a:xfrm>
          <a:custGeom>
            <a:avLst/>
            <a:gdLst/>
            <a:ahLst/>
            <a:cxnLst/>
            <a:rect l="l" t="t" r="r" b="b"/>
            <a:pathLst>
              <a:path w="5962785" h="6858000">
                <a:moveTo>
                  <a:pt x="1044839" y="0"/>
                </a:moveTo>
                <a:lnTo>
                  <a:pt x="5962785" y="0"/>
                </a:lnTo>
                <a:lnTo>
                  <a:pt x="5962785" y="6858000"/>
                </a:lnTo>
                <a:lnTo>
                  <a:pt x="1469886" y="6858000"/>
                </a:lnTo>
                <a:lnTo>
                  <a:pt x="1416006" y="6823984"/>
                </a:lnTo>
                <a:cubicBezTo>
                  <a:pt x="1356767" y="6787940"/>
                  <a:pt x="1296437" y="6755500"/>
                  <a:pt x="1232473" y="6733873"/>
                </a:cubicBezTo>
                <a:cubicBezTo>
                  <a:pt x="1145250" y="6705037"/>
                  <a:pt x="1060933" y="6654575"/>
                  <a:pt x="1075471" y="6503186"/>
                </a:cubicBezTo>
                <a:cubicBezTo>
                  <a:pt x="1078378" y="6459932"/>
                  <a:pt x="1055118" y="6427493"/>
                  <a:pt x="1020229" y="6438306"/>
                </a:cubicBezTo>
                <a:cubicBezTo>
                  <a:pt x="953358" y="6459932"/>
                  <a:pt x="921375" y="6398656"/>
                  <a:pt x="883579" y="6351798"/>
                </a:cubicBezTo>
                <a:cubicBezTo>
                  <a:pt x="816707" y="6268895"/>
                  <a:pt x="752743" y="6182387"/>
                  <a:pt x="645167" y="6167969"/>
                </a:cubicBezTo>
                <a:cubicBezTo>
                  <a:pt x="665519" y="6103088"/>
                  <a:pt x="700408" y="6110298"/>
                  <a:pt x="732391" y="6124716"/>
                </a:cubicBezTo>
                <a:cubicBezTo>
                  <a:pt x="816707" y="6160761"/>
                  <a:pt x="901023" y="6200410"/>
                  <a:pt x="985339" y="6236455"/>
                </a:cubicBezTo>
                <a:cubicBezTo>
                  <a:pt x="1040581" y="6258081"/>
                  <a:pt x="1095822" y="6290522"/>
                  <a:pt x="1168509" y="6265291"/>
                </a:cubicBezTo>
                <a:cubicBezTo>
                  <a:pt x="1104545" y="6135530"/>
                  <a:pt x="996969" y="6110298"/>
                  <a:pt x="909746" y="6070649"/>
                </a:cubicBezTo>
                <a:cubicBezTo>
                  <a:pt x="802169" y="6020185"/>
                  <a:pt x="738206" y="5926470"/>
                  <a:pt x="659704" y="5818335"/>
                </a:cubicBezTo>
                <a:cubicBezTo>
                  <a:pt x="738206" y="5789500"/>
                  <a:pt x="787632" y="5868798"/>
                  <a:pt x="851597" y="5865193"/>
                </a:cubicBezTo>
                <a:cubicBezTo>
                  <a:pt x="854504" y="5854380"/>
                  <a:pt x="860319" y="5832753"/>
                  <a:pt x="860319" y="5832753"/>
                </a:cubicBezTo>
                <a:cubicBezTo>
                  <a:pt x="755650" y="5775081"/>
                  <a:pt x="709132" y="5666947"/>
                  <a:pt x="691686" y="5533581"/>
                </a:cubicBezTo>
                <a:cubicBezTo>
                  <a:pt x="685872" y="5465095"/>
                  <a:pt x="648075" y="5443468"/>
                  <a:pt x="610278" y="5411029"/>
                </a:cubicBezTo>
                <a:cubicBezTo>
                  <a:pt x="482350" y="5299289"/>
                  <a:pt x="345700" y="5198364"/>
                  <a:pt x="238123" y="5046976"/>
                </a:cubicBezTo>
                <a:cubicBezTo>
                  <a:pt x="363144" y="5064998"/>
                  <a:pt x="461997" y="5165924"/>
                  <a:pt x="592833" y="5209177"/>
                </a:cubicBezTo>
                <a:cubicBezTo>
                  <a:pt x="488165" y="5043371"/>
                  <a:pt x="351514" y="4956864"/>
                  <a:pt x="226494" y="4855939"/>
                </a:cubicBezTo>
                <a:cubicBezTo>
                  <a:pt x="168344" y="4809081"/>
                  <a:pt x="116011" y="4751408"/>
                  <a:pt x="49139" y="4726177"/>
                </a:cubicBezTo>
                <a:cubicBezTo>
                  <a:pt x="25879" y="4718968"/>
                  <a:pt x="-14825" y="4700947"/>
                  <a:pt x="5527" y="4650483"/>
                </a:cubicBezTo>
                <a:cubicBezTo>
                  <a:pt x="22972" y="4607230"/>
                  <a:pt x="54954" y="4621648"/>
                  <a:pt x="84029" y="4632460"/>
                </a:cubicBezTo>
                <a:cubicBezTo>
                  <a:pt x="153807" y="4661296"/>
                  <a:pt x="229401" y="4661296"/>
                  <a:pt x="325347" y="4661296"/>
                </a:cubicBezTo>
                <a:cubicBezTo>
                  <a:pt x="243939" y="4524326"/>
                  <a:pt x="95658" y="4567580"/>
                  <a:pt x="25879" y="4423401"/>
                </a:cubicBezTo>
                <a:cubicBezTo>
                  <a:pt x="113103" y="4398170"/>
                  <a:pt x="179975" y="4448632"/>
                  <a:pt x="249753" y="4459446"/>
                </a:cubicBezTo>
                <a:cubicBezTo>
                  <a:pt x="313718" y="4470259"/>
                  <a:pt x="328254" y="4445028"/>
                  <a:pt x="313718" y="4365729"/>
                </a:cubicBezTo>
                <a:cubicBezTo>
                  <a:pt x="290458" y="4243177"/>
                  <a:pt x="325347" y="4181900"/>
                  <a:pt x="418386" y="4214341"/>
                </a:cubicBezTo>
                <a:cubicBezTo>
                  <a:pt x="505609" y="4246781"/>
                  <a:pt x="514332" y="4199922"/>
                  <a:pt x="491072" y="4131438"/>
                </a:cubicBezTo>
                <a:cubicBezTo>
                  <a:pt x="456183" y="4030512"/>
                  <a:pt x="493979" y="3951214"/>
                  <a:pt x="520147" y="3864706"/>
                </a:cubicBezTo>
                <a:cubicBezTo>
                  <a:pt x="560851" y="3734945"/>
                  <a:pt x="543407" y="3670064"/>
                  <a:pt x="459090" y="3572743"/>
                </a:cubicBezTo>
                <a:cubicBezTo>
                  <a:pt x="409664" y="3518676"/>
                  <a:pt x="360236" y="3471818"/>
                  <a:pt x="290458" y="3424959"/>
                </a:cubicBezTo>
                <a:cubicBezTo>
                  <a:pt x="450368" y="3399728"/>
                  <a:pt x="284643" y="3313221"/>
                  <a:pt x="339884" y="3259153"/>
                </a:cubicBezTo>
                <a:cubicBezTo>
                  <a:pt x="453275" y="3237527"/>
                  <a:pt x="543407" y="3410542"/>
                  <a:pt x="697501" y="3360078"/>
                </a:cubicBezTo>
                <a:cubicBezTo>
                  <a:pt x="511425" y="3212294"/>
                  <a:pt x="302087" y="3165436"/>
                  <a:pt x="165437" y="2967190"/>
                </a:cubicBezTo>
                <a:cubicBezTo>
                  <a:pt x="197419" y="2923937"/>
                  <a:pt x="229401" y="2967190"/>
                  <a:pt x="255568" y="2949167"/>
                </a:cubicBezTo>
                <a:cubicBezTo>
                  <a:pt x="255568" y="2938354"/>
                  <a:pt x="560851" y="3006840"/>
                  <a:pt x="578296" y="2725691"/>
                </a:cubicBezTo>
                <a:cubicBezTo>
                  <a:pt x="584111" y="2725691"/>
                  <a:pt x="589926" y="2725691"/>
                  <a:pt x="595740" y="2714876"/>
                </a:cubicBezTo>
                <a:cubicBezTo>
                  <a:pt x="627722" y="2675228"/>
                  <a:pt x="598648" y="2581510"/>
                  <a:pt x="650982" y="2574301"/>
                </a:cubicBezTo>
                <a:cubicBezTo>
                  <a:pt x="709132" y="2567092"/>
                  <a:pt x="764373" y="2534653"/>
                  <a:pt x="825429" y="2552674"/>
                </a:cubicBezTo>
                <a:cubicBezTo>
                  <a:pt x="871949" y="2567092"/>
                  <a:pt x="921375" y="2585115"/>
                  <a:pt x="970802" y="2585115"/>
                </a:cubicBezTo>
                <a:cubicBezTo>
                  <a:pt x="1023136" y="2585115"/>
                  <a:pt x="1095822" y="2707668"/>
                  <a:pt x="1127805" y="2545465"/>
                </a:cubicBezTo>
                <a:cubicBezTo>
                  <a:pt x="1127805" y="2538257"/>
                  <a:pt x="1217936" y="2556280"/>
                  <a:pt x="1267362" y="2563488"/>
                </a:cubicBezTo>
                <a:cubicBezTo>
                  <a:pt x="1308067" y="2570698"/>
                  <a:pt x="1357494" y="2603137"/>
                  <a:pt x="1386568" y="2538257"/>
                </a:cubicBezTo>
                <a:cubicBezTo>
                  <a:pt x="1401105" y="2498607"/>
                  <a:pt x="1331326" y="2426518"/>
                  <a:pt x="1270270" y="2419309"/>
                </a:cubicBezTo>
                <a:cubicBezTo>
                  <a:pt x="1215029" y="2412101"/>
                  <a:pt x="1159787" y="2404892"/>
                  <a:pt x="1107453" y="2419309"/>
                </a:cubicBezTo>
                <a:cubicBezTo>
                  <a:pt x="1043489" y="2437331"/>
                  <a:pt x="1008599" y="2408495"/>
                  <a:pt x="991154" y="2343615"/>
                </a:cubicBezTo>
                <a:cubicBezTo>
                  <a:pt x="970802" y="2275131"/>
                  <a:pt x="933005" y="2239085"/>
                  <a:pt x="880671" y="2206645"/>
                </a:cubicBezTo>
                <a:cubicBezTo>
                  <a:pt x="752743" y="2127346"/>
                  <a:pt x="630630" y="2033629"/>
                  <a:pt x="491072" y="1986771"/>
                </a:cubicBezTo>
                <a:cubicBezTo>
                  <a:pt x="464905" y="1979562"/>
                  <a:pt x="432923" y="1965145"/>
                  <a:pt x="421293" y="1903868"/>
                </a:cubicBezTo>
                <a:cubicBezTo>
                  <a:pt x="799262" y="1997584"/>
                  <a:pt x="1142342" y="2239085"/>
                  <a:pt x="1531941" y="2224667"/>
                </a:cubicBezTo>
                <a:cubicBezTo>
                  <a:pt x="1427272" y="2148974"/>
                  <a:pt x="1302252" y="2145369"/>
                  <a:pt x="1188861" y="2091301"/>
                </a:cubicBezTo>
                <a:cubicBezTo>
                  <a:pt x="1270270" y="2051652"/>
                  <a:pt x="1345864" y="2094906"/>
                  <a:pt x="1421458" y="2116532"/>
                </a:cubicBezTo>
                <a:cubicBezTo>
                  <a:pt x="1485422" y="2134554"/>
                  <a:pt x="1543571" y="2138160"/>
                  <a:pt x="1549386" y="2026420"/>
                </a:cubicBezTo>
                <a:cubicBezTo>
                  <a:pt x="1549386" y="2015607"/>
                  <a:pt x="1549386" y="2008398"/>
                  <a:pt x="1549386" y="1997584"/>
                </a:cubicBezTo>
                <a:cubicBezTo>
                  <a:pt x="1526126" y="1950727"/>
                  <a:pt x="1494144" y="1929099"/>
                  <a:pt x="1453440" y="1914682"/>
                </a:cubicBezTo>
                <a:cubicBezTo>
                  <a:pt x="1430180" y="1907473"/>
                  <a:pt x="1398198" y="1893056"/>
                  <a:pt x="1398198" y="1860614"/>
                </a:cubicBezTo>
                <a:cubicBezTo>
                  <a:pt x="1401105" y="1738063"/>
                  <a:pt x="1322604" y="1702018"/>
                  <a:pt x="1247011" y="1665972"/>
                </a:cubicBezTo>
                <a:cubicBezTo>
                  <a:pt x="1287715" y="1604696"/>
                  <a:pt x="1322604" y="1647950"/>
                  <a:pt x="1354586" y="1644345"/>
                </a:cubicBezTo>
                <a:cubicBezTo>
                  <a:pt x="1374939" y="1640741"/>
                  <a:pt x="1395290" y="1637138"/>
                  <a:pt x="1395290" y="1604696"/>
                </a:cubicBezTo>
                <a:cubicBezTo>
                  <a:pt x="1395290" y="1579465"/>
                  <a:pt x="1386568" y="1547025"/>
                  <a:pt x="1366216" y="1547025"/>
                </a:cubicBezTo>
                <a:cubicBezTo>
                  <a:pt x="1238288" y="1543420"/>
                  <a:pt x="1165601" y="1370405"/>
                  <a:pt x="1031858" y="1370405"/>
                </a:cubicBezTo>
                <a:cubicBezTo>
                  <a:pt x="950450" y="1370405"/>
                  <a:pt x="1072563" y="1273083"/>
                  <a:pt x="1005692" y="1233435"/>
                </a:cubicBezTo>
                <a:cubicBezTo>
                  <a:pt x="991154" y="1222621"/>
                  <a:pt x="1046396" y="1208203"/>
                  <a:pt x="1069655" y="1211808"/>
                </a:cubicBezTo>
                <a:cubicBezTo>
                  <a:pt x="1092915" y="1215412"/>
                  <a:pt x="1113268" y="1240644"/>
                  <a:pt x="1142342" y="1222621"/>
                </a:cubicBezTo>
                <a:cubicBezTo>
                  <a:pt x="1156879" y="1157741"/>
                  <a:pt x="1119082" y="1132510"/>
                  <a:pt x="1084193" y="1114487"/>
                </a:cubicBezTo>
                <a:cubicBezTo>
                  <a:pt x="1008599" y="1071234"/>
                  <a:pt x="933005" y="1020771"/>
                  <a:pt x="848689" y="1006353"/>
                </a:cubicBezTo>
                <a:cubicBezTo>
                  <a:pt x="819615" y="1002748"/>
                  <a:pt x="802169" y="984726"/>
                  <a:pt x="805077" y="948681"/>
                </a:cubicBezTo>
                <a:cubicBezTo>
                  <a:pt x="810892" y="901822"/>
                  <a:pt x="839967" y="916240"/>
                  <a:pt x="863226" y="919844"/>
                </a:cubicBezTo>
                <a:cubicBezTo>
                  <a:pt x="877764" y="923450"/>
                  <a:pt x="892301" y="934263"/>
                  <a:pt x="906838" y="909031"/>
                </a:cubicBezTo>
                <a:cubicBezTo>
                  <a:pt x="566666" y="653113"/>
                  <a:pt x="386404" y="667532"/>
                  <a:pt x="5527" y="458471"/>
                </a:cubicBezTo>
                <a:cubicBezTo>
                  <a:pt x="89843" y="418822"/>
                  <a:pt x="150900" y="447658"/>
                  <a:pt x="209049" y="454867"/>
                </a:cubicBezTo>
                <a:cubicBezTo>
                  <a:pt x="354422" y="472890"/>
                  <a:pt x="264290" y="505329"/>
                  <a:pt x="409664" y="526956"/>
                </a:cubicBezTo>
                <a:cubicBezTo>
                  <a:pt x="479443" y="537770"/>
                  <a:pt x="543407" y="573815"/>
                  <a:pt x="621908" y="516143"/>
                </a:cubicBezTo>
                <a:cubicBezTo>
                  <a:pt x="674242" y="476494"/>
                  <a:pt x="758558" y="519747"/>
                  <a:pt x="822522" y="552188"/>
                </a:cubicBezTo>
                <a:cubicBezTo>
                  <a:pt x="874856" y="581024"/>
                  <a:pt x="927190" y="588232"/>
                  <a:pt x="996969" y="552188"/>
                </a:cubicBezTo>
                <a:cubicBezTo>
                  <a:pt x="933005" y="530562"/>
                  <a:pt x="883579" y="512539"/>
                  <a:pt x="834151" y="498120"/>
                </a:cubicBezTo>
                <a:cubicBezTo>
                  <a:pt x="793447" y="487307"/>
                  <a:pt x="770187" y="462076"/>
                  <a:pt x="773095" y="408008"/>
                </a:cubicBezTo>
                <a:cubicBezTo>
                  <a:pt x="773095" y="379172"/>
                  <a:pt x="764373" y="339523"/>
                  <a:pt x="793447" y="325106"/>
                </a:cubicBezTo>
                <a:cubicBezTo>
                  <a:pt x="816707" y="310688"/>
                  <a:pt x="848689" y="325106"/>
                  <a:pt x="860319" y="350336"/>
                </a:cubicBezTo>
                <a:cubicBezTo>
                  <a:pt x="874856" y="397195"/>
                  <a:pt x="889393" y="440449"/>
                  <a:pt x="938820" y="444054"/>
                </a:cubicBezTo>
                <a:cubicBezTo>
                  <a:pt x="1005692" y="451262"/>
                  <a:pt x="967894" y="422426"/>
                  <a:pt x="956265" y="386381"/>
                </a:cubicBezTo>
                <a:cubicBezTo>
                  <a:pt x="944635" y="346733"/>
                  <a:pt x="979525" y="335919"/>
                  <a:pt x="1002784" y="343127"/>
                </a:cubicBezTo>
                <a:cubicBezTo>
                  <a:pt x="1090008" y="375569"/>
                  <a:pt x="1180139" y="317897"/>
                  <a:pt x="1270270" y="364755"/>
                </a:cubicBezTo>
                <a:cubicBezTo>
                  <a:pt x="1247011" y="249411"/>
                  <a:pt x="1197583" y="198949"/>
                  <a:pt x="1092915" y="180926"/>
                </a:cubicBezTo>
                <a:cubicBezTo>
                  <a:pt x="1055118" y="177322"/>
                  <a:pt x="1014414" y="184530"/>
                  <a:pt x="979525" y="152090"/>
                </a:cubicBezTo>
                <a:cubicBezTo>
                  <a:pt x="959172" y="134068"/>
                  <a:pt x="938820" y="112441"/>
                  <a:pt x="953358" y="76396"/>
                </a:cubicBezTo>
                <a:cubicBezTo>
                  <a:pt x="962080" y="51165"/>
                  <a:pt x="985339" y="51165"/>
                  <a:pt x="1005692" y="58373"/>
                </a:cubicBezTo>
                <a:cubicBezTo>
                  <a:pt x="1090008" y="98023"/>
                  <a:pt x="1180139" y="108837"/>
                  <a:pt x="1267362" y="123254"/>
                </a:cubicBezTo>
                <a:cubicBezTo>
                  <a:pt x="1281900" y="126859"/>
                  <a:pt x="1296437" y="134068"/>
                  <a:pt x="1310975" y="98023"/>
                </a:cubicBezTo>
                <a:cubicBezTo>
                  <a:pt x="1260095" y="81803"/>
                  <a:pt x="1209941" y="62879"/>
                  <a:pt x="1159787" y="43505"/>
                </a:cubicBezTo>
                <a:close/>
              </a:path>
            </a:pathLst>
          </a:custGeom>
        </p:spPr>
      </p:pic>
      <p:sp>
        <p:nvSpPr>
          <p:cNvPr id="6" name="Rectangle 1">
            <a:extLst>
              <a:ext uri="{FF2B5EF4-FFF2-40B4-BE49-F238E27FC236}">
                <a16:creationId xmlns:a16="http://schemas.microsoft.com/office/drawing/2014/main" id="{CDC3AE63-82A7-70F1-9CBC-199E795285FB}"/>
              </a:ext>
            </a:extLst>
          </p:cNvPr>
          <p:cNvSpPr>
            <a:spLocks noChangeArrowheads="1"/>
          </p:cNvSpPr>
          <p:nvPr/>
        </p:nvSpPr>
        <p:spPr bwMode="auto">
          <a:xfrm>
            <a:off x="-1153215" y="-132080"/>
            <a:ext cx="17736366" cy="4572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922023471"/>
      </p:ext>
    </p:extLst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 useBgFill="1">
        <p:nvSpPr>
          <p:cNvPr id="14" name="Rectangle 13">
            <a:extLst>
              <a:ext uri="{FF2B5EF4-FFF2-40B4-BE49-F238E27FC236}">
                <a16:creationId xmlns:a16="http://schemas.microsoft.com/office/drawing/2014/main" id="{2EB492CD-616E-47F8-933B-5E2D952A0593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 bwMode="white">
          <a:xfrm>
            <a:off x="0" y="0"/>
            <a:ext cx="12192000" cy="6858000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defPPr>
              <a:defRPr lang="en-US"/>
            </a:defPPr>
            <a:lvl1pPr marL="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/>
            <a:endParaRPr lang="en-US"/>
          </a:p>
        </p:txBody>
      </p:sp>
      <p:sp>
        <p:nvSpPr>
          <p:cNvPr id="16" name="Arc 15">
            <a:extLst>
              <a:ext uri="{FF2B5EF4-FFF2-40B4-BE49-F238E27FC236}">
                <a16:creationId xmlns:a16="http://schemas.microsoft.com/office/drawing/2014/main" id="{59383CF9-23B5-4335-9B21-1791C4CF1C75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 rot="3967198" flipH="1">
            <a:off x="8631348" y="490493"/>
            <a:ext cx="2987899" cy="2987899"/>
          </a:xfrm>
          <a:prstGeom prst="arc">
            <a:avLst>
              <a:gd name="adj1" fmla="val 14441841"/>
              <a:gd name="adj2" fmla="val 0"/>
            </a:avLst>
          </a:prstGeom>
          <a:ln w="127000" cap="rnd">
            <a:solidFill>
              <a:schemeClr val="accent4"/>
            </a:solidFill>
            <a:prstDash val="dash"/>
            <a:miter lim="800000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2" name="Title 1">
            <a:extLst>
              <a:ext uri="{FF2B5EF4-FFF2-40B4-BE49-F238E27FC236}">
                <a16:creationId xmlns:a16="http://schemas.microsoft.com/office/drawing/2014/main" id="{FD7FEED3-90F5-304F-4213-B25A2EDB9502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6388010" y="59173"/>
            <a:ext cx="5458838" cy="836873"/>
          </a:xfrm>
        </p:spPr>
        <p:txBody>
          <a:bodyPr>
            <a:noAutofit/>
          </a:bodyPr>
          <a:lstStyle/>
          <a:p>
            <a:r>
              <a:rPr lang="en-GB" sz="3200" dirty="0">
                <a:latin typeface="Arial" panose="020B0604020202020204" pitchFamily="34" charset="0"/>
                <a:cs typeface="Arial" panose="020B0604020202020204" pitchFamily="34" charset="0"/>
              </a:rPr>
              <a:t>Operational and risk consideration </a:t>
            </a:r>
          </a:p>
        </p:txBody>
      </p:sp>
      <p:sp>
        <p:nvSpPr>
          <p:cNvPr id="18" name="Freeform: Shape 17">
            <a:extLst>
              <a:ext uri="{FF2B5EF4-FFF2-40B4-BE49-F238E27FC236}">
                <a16:creationId xmlns:a16="http://schemas.microsoft.com/office/drawing/2014/main" id="{0007FE00-9498-4706-B255-6437B0252C02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 flipH="1">
            <a:off x="0" y="5486400"/>
            <a:ext cx="2672863" cy="1371600"/>
          </a:xfrm>
          <a:custGeom>
            <a:avLst/>
            <a:gdLst>
              <a:gd name="connsiteX0" fmla="*/ 1721734 w 2672863"/>
              <a:gd name="connsiteY0" fmla="*/ 0 h 1371600"/>
              <a:gd name="connsiteX1" fmla="*/ 2564444 w 2672863"/>
              <a:gd name="connsiteY1" fmla="*/ 213382 h 1371600"/>
              <a:gd name="connsiteX2" fmla="*/ 2672863 w 2672863"/>
              <a:gd name="connsiteY2" fmla="*/ 279248 h 1371600"/>
              <a:gd name="connsiteX3" fmla="*/ 2672863 w 2672863"/>
              <a:gd name="connsiteY3" fmla="*/ 1371600 h 1371600"/>
              <a:gd name="connsiteX4" fmla="*/ 0 w 2672863"/>
              <a:gd name="connsiteY4" fmla="*/ 1371600 h 1371600"/>
              <a:gd name="connsiteX5" fmla="*/ 33268 w 2672863"/>
              <a:gd name="connsiteY5" fmla="*/ 1242216 h 1371600"/>
              <a:gd name="connsiteX6" fmla="*/ 1721734 w 2672863"/>
              <a:gd name="connsiteY6" fmla="*/ 0 h 137160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</a:cxnLst>
            <a:rect l="l" t="t" r="r" b="b"/>
            <a:pathLst>
              <a:path w="2672863" h="1371600">
                <a:moveTo>
                  <a:pt x="1721734" y="0"/>
                </a:moveTo>
                <a:cubicBezTo>
                  <a:pt x="2026863" y="0"/>
                  <a:pt x="2313937" y="77299"/>
                  <a:pt x="2564444" y="213382"/>
                </a:cubicBezTo>
                <a:lnTo>
                  <a:pt x="2672863" y="279248"/>
                </a:lnTo>
                <a:lnTo>
                  <a:pt x="2672863" y="1371600"/>
                </a:lnTo>
                <a:lnTo>
                  <a:pt x="0" y="1371600"/>
                </a:lnTo>
                <a:lnTo>
                  <a:pt x="33268" y="1242216"/>
                </a:lnTo>
                <a:cubicBezTo>
                  <a:pt x="257110" y="522539"/>
                  <a:pt x="928399" y="0"/>
                  <a:pt x="1721734" y="0"/>
                </a:cubicBezTo>
                <a:close/>
              </a:path>
            </a:pathLst>
          </a:custGeom>
          <a:solidFill>
            <a:schemeClr val="accent4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rtlCol="0" anchor="ctr">
            <a:noAutofit/>
          </a:bodyPr>
          <a:lstStyle/>
          <a:p>
            <a:pPr algn="ctr"/>
            <a:endParaRPr lang="en-US"/>
          </a:p>
        </p:txBody>
      </p:sp>
      <p:pic>
        <p:nvPicPr>
          <p:cNvPr id="5" name="Picture 4" descr="Gear with compass turning gears without">
            <a:extLst>
              <a:ext uri="{FF2B5EF4-FFF2-40B4-BE49-F238E27FC236}">
                <a16:creationId xmlns:a16="http://schemas.microsoft.com/office/drawing/2014/main" id="{D8579D85-38B3-1E39-6522-D35213223034}"/>
              </a:ext>
            </a:extLst>
          </p:cNvPr>
          <p:cNvPicPr>
            <a:picLocks noChangeAspect="1"/>
          </p:cNvPicPr>
          <p:nvPr/>
        </p:nvPicPr>
        <p:blipFill>
          <a:blip r:embed="rId2"/>
          <a:srcRect l="29812" r="20050" b="-1"/>
          <a:stretch>
            <a:fillRect/>
          </a:stretch>
        </p:blipFill>
        <p:spPr>
          <a:xfrm>
            <a:off x="14723" y="13597"/>
            <a:ext cx="4255619" cy="5665670"/>
          </a:xfrm>
          <a:custGeom>
            <a:avLst/>
            <a:gdLst/>
            <a:ahLst/>
            <a:cxnLst/>
            <a:rect l="l" t="t" r="r" b="b"/>
            <a:pathLst>
              <a:path w="4777381" h="5643794">
                <a:moveTo>
                  <a:pt x="143704" y="0"/>
                </a:moveTo>
                <a:lnTo>
                  <a:pt x="4633677" y="0"/>
                </a:lnTo>
                <a:cubicBezTo>
                  <a:pt x="4713043" y="0"/>
                  <a:pt x="4777381" y="64338"/>
                  <a:pt x="4777381" y="143704"/>
                </a:cubicBezTo>
                <a:lnTo>
                  <a:pt x="4777381" y="5500090"/>
                </a:lnTo>
                <a:cubicBezTo>
                  <a:pt x="4777381" y="5579456"/>
                  <a:pt x="4713043" y="5643794"/>
                  <a:pt x="4633677" y="5643794"/>
                </a:cubicBezTo>
                <a:lnTo>
                  <a:pt x="143704" y="5643794"/>
                </a:lnTo>
                <a:cubicBezTo>
                  <a:pt x="64338" y="5643794"/>
                  <a:pt x="0" y="5579456"/>
                  <a:pt x="0" y="5500090"/>
                </a:cubicBezTo>
                <a:lnTo>
                  <a:pt x="0" y="143704"/>
                </a:lnTo>
                <a:cubicBezTo>
                  <a:pt x="0" y="64338"/>
                  <a:pt x="64338" y="0"/>
                  <a:pt x="143704" y="0"/>
                </a:cubicBezTo>
                <a:close/>
              </a:path>
            </a:pathLst>
          </a:custGeom>
        </p:spPr>
      </p:pic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CFEB8562-774A-F6AE-6069-0EA94B322E68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4285065" y="955218"/>
            <a:ext cx="7561783" cy="5902781"/>
          </a:xfrm>
        </p:spPr>
        <p:txBody>
          <a:bodyPr>
            <a:noAutofit/>
          </a:bodyPr>
          <a:lstStyle/>
          <a:p>
            <a:pPr marL="0" indent="0">
              <a:buNone/>
            </a:pPr>
            <a:r>
              <a:rPr lang="en-GB" sz="2000" dirty="0">
                <a:latin typeface="Arial" panose="020B0604020202020204" pitchFamily="34" charset="0"/>
                <a:cs typeface="Arial" panose="020B0604020202020204" pitchFamily="34" charset="0"/>
              </a:rPr>
              <a:t>OPERATIONAL NEEDS :</a:t>
            </a:r>
          </a:p>
          <a:p>
            <a:pPr marL="0" indent="0">
              <a:buNone/>
            </a:pPr>
            <a:r>
              <a:rPr lang="en-GB" sz="2000" dirty="0">
                <a:latin typeface="Arial" panose="020B0604020202020204" pitchFamily="34" charset="0"/>
                <a:cs typeface="Arial" panose="020B0604020202020204" pitchFamily="34" charset="0"/>
              </a:rPr>
              <a:t>-early check-in for long-distance travellers </a:t>
            </a:r>
          </a:p>
          <a:p>
            <a:pPr marL="0" indent="0">
              <a:buNone/>
            </a:pPr>
            <a:r>
              <a:rPr lang="en-GB" sz="2000" dirty="0">
                <a:latin typeface="Arial" panose="020B0604020202020204" pitchFamily="34" charset="0"/>
                <a:cs typeface="Arial" panose="020B0604020202020204" pitchFamily="34" charset="0"/>
              </a:rPr>
              <a:t>-late check-out</a:t>
            </a:r>
          </a:p>
          <a:p>
            <a:pPr marL="0" indent="0">
              <a:buNone/>
            </a:pPr>
            <a:r>
              <a:rPr lang="en-GB" sz="2000" dirty="0">
                <a:latin typeface="Arial" panose="020B0604020202020204" pitchFamily="34" charset="0"/>
                <a:cs typeface="Arial" panose="020B0604020202020204" pitchFamily="34" charset="0"/>
              </a:rPr>
              <a:t>-room set up </a:t>
            </a:r>
          </a:p>
          <a:p>
            <a:pPr marL="0" indent="0">
              <a:buNone/>
            </a:pPr>
            <a:r>
              <a:rPr lang="en-GB" sz="2000" dirty="0">
                <a:latin typeface="Arial" panose="020B0604020202020204" pitchFamily="34" charset="0"/>
                <a:cs typeface="Arial" panose="020B0604020202020204" pitchFamily="34" charset="0"/>
              </a:rPr>
              <a:t>-catering schedule</a:t>
            </a:r>
          </a:p>
          <a:p>
            <a:pPr marL="0" indent="0">
              <a:buNone/>
            </a:pPr>
            <a:r>
              <a:rPr lang="en-GB" sz="2000" dirty="0">
                <a:latin typeface="Arial" panose="020B0604020202020204" pitchFamily="34" charset="0"/>
                <a:cs typeface="Arial" panose="020B0604020202020204" pitchFamily="34" charset="0"/>
              </a:rPr>
              <a:t>RISK MANAGEMENT </a:t>
            </a:r>
          </a:p>
          <a:p>
            <a:pPr marL="0" indent="0">
              <a:buNone/>
            </a:pPr>
            <a:r>
              <a:rPr lang="en-GB" sz="2000" dirty="0">
                <a:latin typeface="Arial" panose="020B0604020202020204" pitchFamily="34" charset="0"/>
                <a:cs typeface="Arial" panose="020B0604020202020204" pitchFamily="34" charset="0"/>
              </a:rPr>
              <a:t>-health and safety compliance </a:t>
            </a:r>
          </a:p>
          <a:p>
            <a:pPr marL="0" indent="0">
              <a:buNone/>
            </a:pPr>
            <a:r>
              <a:rPr lang="en-GB" sz="2000" dirty="0">
                <a:latin typeface="Arial" panose="020B0604020202020204" pitchFamily="34" charset="0"/>
                <a:cs typeface="Arial" panose="020B0604020202020204" pitchFamily="34" charset="0"/>
              </a:rPr>
              <a:t>-reputation risk/financial risk</a:t>
            </a:r>
          </a:p>
          <a:p>
            <a:pPr marL="0" indent="0">
              <a:buNone/>
            </a:pPr>
            <a:r>
              <a:rPr lang="en-GB" sz="2000" dirty="0">
                <a:latin typeface="Arial" panose="020B0604020202020204" pitchFamily="34" charset="0"/>
                <a:cs typeface="Arial" panose="020B0604020202020204" pitchFamily="34" charset="0"/>
              </a:rPr>
              <a:t>-limited meeting rooms for a parallel session</a:t>
            </a:r>
          </a:p>
          <a:p>
            <a:pPr marL="0" indent="0">
              <a:buNone/>
            </a:pPr>
            <a:r>
              <a:rPr lang="en-GB" sz="2000" dirty="0">
                <a:latin typeface="Arial" panose="020B0604020202020204" pitchFamily="34" charset="0"/>
                <a:cs typeface="Arial" panose="020B0604020202020204" pitchFamily="34" charset="0"/>
              </a:rPr>
              <a:t>-technical problems  </a:t>
            </a:r>
          </a:p>
          <a:p>
            <a:pPr marL="0" indent="0">
              <a:buNone/>
            </a:pPr>
            <a:r>
              <a:rPr lang="en-GB" sz="2000" dirty="0">
                <a:latin typeface="Arial" panose="020B0604020202020204" pitchFamily="34" charset="0"/>
                <a:cs typeface="Arial" panose="020B0604020202020204" pitchFamily="34" charset="0"/>
              </a:rPr>
              <a:t>SUSTAINABILITY</a:t>
            </a:r>
          </a:p>
          <a:p>
            <a:pPr marL="0" indent="0">
              <a:buNone/>
            </a:pPr>
            <a:r>
              <a:rPr lang="en-GB" sz="2000" dirty="0">
                <a:latin typeface="Arial" panose="020B0604020202020204" pitchFamily="34" charset="0"/>
                <a:cs typeface="Arial" panose="020B0604020202020204" pitchFamily="34" charset="0"/>
              </a:rPr>
              <a:t>-use the water station </a:t>
            </a:r>
          </a:p>
          <a:p>
            <a:pPr marL="0" indent="0">
              <a:buNone/>
            </a:pPr>
            <a:r>
              <a:rPr lang="en-GB" sz="2000" dirty="0">
                <a:latin typeface="Arial" panose="020B0604020202020204" pitchFamily="34" charset="0"/>
                <a:cs typeface="Arial" panose="020B0604020202020204" pitchFamily="34" charset="0"/>
              </a:rPr>
              <a:t>-waste reduction</a:t>
            </a:r>
          </a:p>
          <a:p>
            <a:pPr marL="0" indent="0">
              <a:buNone/>
            </a:pPr>
            <a:r>
              <a:rPr lang="en-GB" sz="2000" dirty="0">
                <a:latin typeface="Arial" panose="020B0604020202020204" pitchFamily="34" charset="0"/>
                <a:cs typeface="Arial" panose="020B0604020202020204" pitchFamily="34" charset="0"/>
              </a:rPr>
              <a:t>-local suppliers for catering (Lara, A,2025 )</a:t>
            </a:r>
          </a:p>
          <a:p>
            <a:pPr marL="0" indent="0">
              <a:buNone/>
            </a:pPr>
            <a:r>
              <a:rPr lang="en-GB" sz="2000" dirty="0">
                <a:latin typeface="Arial" panose="020B0604020202020204" pitchFamily="34" charset="0"/>
                <a:cs typeface="Arial" panose="020B0604020202020204" pitchFamily="34" charset="0"/>
              </a:rPr>
              <a:t>-use digital materials</a:t>
            </a:r>
          </a:p>
          <a:p>
            <a:pPr marL="0" indent="0">
              <a:buNone/>
            </a:pPr>
            <a:r>
              <a:rPr lang="en-GB" sz="20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</a:p>
        </p:txBody>
      </p:sp>
    </p:spTree>
    <p:extLst>
      <p:ext uri="{BB962C8B-B14F-4D97-AF65-F5344CB8AC3E}">
        <p14:creationId xmlns:p14="http://schemas.microsoft.com/office/powerpoint/2010/main" val="4130432734"/>
      </p:ext>
    </p:extLst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 useBgFill="1">
        <p:nvSpPr>
          <p:cNvPr id="9" name="Slide Background">
            <a:extLst>
              <a:ext uri="{FF2B5EF4-FFF2-40B4-BE49-F238E27FC236}">
                <a16:creationId xmlns:a16="http://schemas.microsoft.com/office/drawing/2014/main" id="{3ECBE1F1-D69B-4AFA-ABD5-8E41720EF6DE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12192000" cy="6858000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pic>
        <p:nvPicPr>
          <p:cNvPr id="5" name="Picture 4" descr="Chess checkmate">
            <a:extLst>
              <a:ext uri="{FF2B5EF4-FFF2-40B4-BE49-F238E27FC236}">
                <a16:creationId xmlns:a16="http://schemas.microsoft.com/office/drawing/2014/main" id="{B2A2616E-879E-78C8-EF97-9902E231C52B}"/>
              </a:ext>
            </a:extLst>
          </p:cNvPr>
          <p:cNvPicPr>
            <a:picLocks noChangeAspect="1"/>
          </p:cNvPicPr>
          <p:nvPr/>
        </p:nvPicPr>
        <p:blipFill>
          <a:blip r:embed="rId2"/>
          <a:srcRect l="40458" r="6883" b="-2"/>
          <a:stretch>
            <a:fillRect/>
          </a:stretch>
        </p:blipFill>
        <p:spPr>
          <a:xfrm>
            <a:off x="-1" y="-2"/>
            <a:ext cx="5410198" cy="6858002"/>
          </a:xfrm>
          <a:prstGeom prst="rect">
            <a:avLst/>
          </a:prstGeom>
        </p:spPr>
      </p:pic>
      <p:sp useBgFill="1">
        <p:nvSpPr>
          <p:cNvPr id="11" name="Rectangle 10">
            <a:extLst>
              <a:ext uri="{FF2B5EF4-FFF2-40B4-BE49-F238E27FC236}">
                <a16:creationId xmlns:a16="http://schemas.microsoft.com/office/drawing/2014/main" id="{603A6265-E10C-4B85-9C20-E75FCAF9CC63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5410197" y="-1"/>
            <a:ext cx="6781802" cy="2286000"/>
          </a:xfrm>
          <a:prstGeom prst="rect">
            <a:avLst/>
          </a:prstGeom>
          <a:ln>
            <a:noFill/>
          </a:ln>
          <a:effectLst>
            <a:outerShdw blurRad="355600" dist="152400" sx="95000" sy="95000" algn="t" rotWithShape="0">
              <a:srgbClr val="000000">
                <a:alpha val="29000"/>
              </a:srgb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" name="Title 1">
            <a:extLst>
              <a:ext uri="{FF2B5EF4-FFF2-40B4-BE49-F238E27FC236}">
                <a16:creationId xmlns:a16="http://schemas.microsoft.com/office/drawing/2014/main" id="{194B5029-A26D-88E3-EB70-3C5EF8DBA73B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5718540" y="177870"/>
            <a:ext cx="5464968" cy="763896"/>
          </a:xfrm>
        </p:spPr>
        <p:txBody>
          <a:bodyPr>
            <a:normAutofit/>
          </a:bodyPr>
          <a:lstStyle/>
          <a:p>
            <a:r>
              <a:rPr lang="en-GB" sz="3200" dirty="0">
                <a:latin typeface="Arial" panose="020B0604020202020204" pitchFamily="34" charset="0"/>
                <a:cs typeface="Arial" panose="020B0604020202020204" pitchFamily="34" charset="0"/>
              </a:rPr>
              <a:t>Long-term strategic success 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8D55F64F-1D59-DF88-070A-0CF2AE62397A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5515638" y="559818"/>
            <a:ext cx="6570920" cy="5476182"/>
          </a:xfrm>
        </p:spPr>
        <p:txBody>
          <a:bodyPr anchor="ctr">
            <a:normAutofit/>
          </a:bodyPr>
          <a:lstStyle/>
          <a:p>
            <a:pPr marL="0" indent="0">
              <a:buNone/>
            </a:pPr>
            <a:r>
              <a:rPr lang="en-GB" sz="2000" dirty="0">
                <a:latin typeface="Arial" panose="020B0604020202020204" pitchFamily="34" charset="0"/>
                <a:cs typeface="Arial" panose="020B0604020202020204" pitchFamily="34" charset="0"/>
              </a:rPr>
              <a:t>Strategic steps:</a:t>
            </a:r>
          </a:p>
          <a:p>
            <a:pPr marL="0" indent="0">
              <a:buNone/>
            </a:pPr>
            <a:r>
              <a:rPr lang="en-GB" sz="2000" dirty="0">
                <a:latin typeface="Arial" panose="020B0604020202020204" pitchFamily="34" charset="0"/>
                <a:cs typeface="Arial" panose="020B0604020202020204" pitchFamily="34" charset="0"/>
              </a:rPr>
              <a:t>-offer a discount for repeat bookings </a:t>
            </a:r>
          </a:p>
          <a:p>
            <a:pPr marL="0" indent="0">
              <a:buNone/>
            </a:pPr>
            <a:r>
              <a:rPr lang="en-GB" sz="2000" dirty="0">
                <a:latin typeface="Arial" panose="020B0604020202020204" pitchFamily="34" charset="0"/>
                <a:cs typeface="Arial" panose="020B0604020202020204" pitchFamily="34" charset="0"/>
              </a:rPr>
              <a:t>-create a customised annual summit packing </a:t>
            </a:r>
          </a:p>
          <a:p>
            <a:pPr marL="0" indent="0">
              <a:buNone/>
            </a:pPr>
            <a:r>
              <a:rPr lang="en-GB" sz="2000" dirty="0">
                <a:latin typeface="Arial" panose="020B0604020202020204" pitchFamily="34" charset="0"/>
                <a:cs typeface="Arial" panose="020B0604020202020204" pitchFamily="34" charset="0"/>
              </a:rPr>
              <a:t>-collect delegate satisfaction data </a:t>
            </a:r>
          </a:p>
          <a:p>
            <a:pPr marL="0" indent="0">
              <a:buNone/>
            </a:pPr>
            <a:r>
              <a:rPr lang="en-GB" sz="2000" dirty="0">
                <a:latin typeface="Arial" panose="020B0604020202020204" pitchFamily="34" charset="0"/>
                <a:cs typeface="Arial" panose="020B0604020202020204" pitchFamily="34" charset="0"/>
              </a:rPr>
              <a:t>-explore hybrid meeting capabilities </a:t>
            </a:r>
          </a:p>
          <a:p>
            <a:pPr marL="0" indent="0">
              <a:buNone/>
            </a:pPr>
            <a:endParaRPr lang="en-GB" sz="2000" dirty="0"/>
          </a:p>
          <a:p>
            <a:pPr marL="0" indent="0">
              <a:buNone/>
            </a:pPr>
            <a:endParaRPr lang="en-GB" sz="2000" dirty="0"/>
          </a:p>
        </p:txBody>
      </p:sp>
    </p:spTree>
    <p:extLst>
      <p:ext uri="{BB962C8B-B14F-4D97-AF65-F5344CB8AC3E}">
        <p14:creationId xmlns:p14="http://schemas.microsoft.com/office/powerpoint/2010/main" val="1117090374"/>
      </p:ext>
    </p:extLst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 useBgFill="1">
        <p:nvSpPr>
          <p:cNvPr id="14" name="Rectangle 13">
            <a:extLst>
              <a:ext uri="{FF2B5EF4-FFF2-40B4-BE49-F238E27FC236}">
                <a16:creationId xmlns:a16="http://schemas.microsoft.com/office/drawing/2014/main" id="{04812C46-200A-4DEB-A05E-3ED6C68C2387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3049" y="0"/>
            <a:ext cx="12188952" cy="6858000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pic>
        <p:nvPicPr>
          <p:cNvPr id="5" name="Picture 4" descr="A hand holding a pen and shading circles on a sheet">
            <a:extLst>
              <a:ext uri="{FF2B5EF4-FFF2-40B4-BE49-F238E27FC236}">
                <a16:creationId xmlns:a16="http://schemas.microsoft.com/office/drawing/2014/main" id="{F5479250-E4CF-6FF4-459C-52C397B61DD3}"/>
              </a:ext>
            </a:extLst>
          </p:cNvPr>
          <p:cNvPicPr>
            <a:picLocks noChangeAspect="1"/>
          </p:cNvPicPr>
          <p:nvPr/>
        </p:nvPicPr>
        <p:blipFill>
          <a:blip r:embed="rId2"/>
          <a:srcRect l="17869" r="-1" b="-1"/>
          <a:stretch>
            <a:fillRect/>
          </a:stretch>
        </p:blipFill>
        <p:spPr>
          <a:xfrm>
            <a:off x="2522356" y="10"/>
            <a:ext cx="9669642" cy="6857990"/>
          </a:xfrm>
          <a:prstGeom prst="rect">
            <a:avLst/>
          </a:prstGeom>
        </p:spPr>
      </p:pic>
      <p:sp>
        <p:nvSpPr>
          <p:cNvPr id="16" name="Rectangle 15">
            <a:extLst>
              <a:ext uri="{FF2B5EF4-FFF2-40B4-BE49-F238E27FC236}">
                <a16:creationId xmlns:a16="http://schemas.microsoft.com/office/drawing/2014/main" id="{D1EA859B-E555-4109-94F3-6700E046E008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-1" y="0"/>
            <a:ext cx="7390263" cy="6858000"/>
          </a:xfrm>
          <a:prstGeom prst="rect">
            <a:avLst/>
          </a:prstGeom>
          <a:gradFill>
            <a:gsLst>
              <a:gs pos="48000">
                <a:schemeClr val="bg1"/>
              </a:gs>
              <a:gs pos="35000">
                <a:schemeClr val="bg1">
                  <a:alpha val="77000"/>
                </a:schemeClr>
              </a:gs>
              <a:gs pos="19000">
                <a:schemeClr val="bg1">
                  <a:alpha val="38000"/>
                </a:schemeClr>
              </a:gs>
              <a:gs pos="0">
                <a:schemeClr val="bg1">
                  <a:alpha val="0"/>
                </a:schemeClr>
              </a:gs>
              <a:gs pos="100000">
                <a:schemeClr val="bg1"/>
              </a:gs>
            </a:gsLst>
            <a:lin ang="1080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2" name="Title 1">
            <a:extLst>
              <a:ext uri="{FF2B5EF4-FFF2-40B4-BE49-F238E27FC236}">
                <a16:creationId xmlns:a16="http://schemas.microsoft.com/office/drawing/2014/main" id="{19C30717-147B-10ED-203A-A6F5F8BA83D9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-4" y="71437"/>
            <a:ext cx="3822189" cy="1472883"/>
          </a:xfrm>
        </p:spPr>
        <p:txBody>
          <a:bodyPr>
            <a:normAutofit fontScale="90000"/>
          </a:bodyPr>
          <a:lstStyle/>
          <a:p>
            <a:r>
              <a:rPr lang="en-GB" sz="3600" dirty="0">
                <a:latin typeface="Arial" panose="020B0604020202020204" pitchFamily="34" charset="0"/>
                <a:cs typeface="Arial" panose="020B0604020202020204" pitchFamily="34" charset="0"/>
              </a:rPr>
              <a:t>Conclusion and recommendation </a:t>
            </a:r>
            <a:br>
              <a:rPr lang="en-GB" sz="4000" dirty="0"/>
            </a:br>
            <a:endParaRPr lang="en-GB" sz="4000" dirty="0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A055E23D-5DB3-3435-2E66-B9ABBF1C1B68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-4" y="1940560"/>
            <a:ext cx="4579109" cy="5506403"/>
          </a:xfrm>
        </p:spPr>
        <p:txBody>
          <a:bodyPr>
            <a:normAutofit/>
          </a:bodyPr>
          <a:lstStyle/>
          <a:p>
            <a:pPr marL="0" indent="0">
              <a:buNone/>
            </a:pPr>
            <a:r>
              <a:rPr lang="en-GB" sz="1900" dirty="0">
                <a:latin typeface="Arial" panose="020B0604020202020204" pitchFamily="34" charset="0"/>
                <a:cs typeface="Arial" panose="020B0604020202020204" pitchFamily="34" charset="0"/>
              </a:rPr>
              <a:t>Conclusion :</a:t>
            </a:r>
          </a:p>
          <a:p>
            <a:pPr>
              <a:buFontTx/>
              <a:buChar char="-"/>
            </a:pPr>
            <a:r>
              <a:rPr lang="en-GB" sz="1900" dirty="0">
                <a:latin typeface="Arial" panose="020B0604020202020204" pitchFamily="34" charset="0"/>
                <a:cs typeface="Arial" panose="020B0604020202020204" pitchFamily="34" charset="0"/>
              </a:rPr>
              <a:t>Event is operationally feasible </a:t>
            </a:r>
          </a:p>
          <a:p>
            <a:pPr>
              <a:buFontTx/>
              <a:buChar char="-"/>
            </a:pPr>
            <a:r>
              <a:rPr lang="en-GB" sz="1900" dirty="0">
                <a:latin typeface="Arial" panose="020B0604020202020204" pitchFamily="34" charset="0"/>
                <a:cs typeface="Arial" panose="020B0604020202020204" pitchFamily="34" charset="0"/>
              </a:rPr>
              <a:t>Event is financially profitable </a:t>
            </a:r>
          </a:p>
          <a:p>
            <a:pPr marL="0" indent="0">
              <a:buNone/>
            </a:pPr>
            <a:r>
              <a:rPr lang="en-GB" sz="1900" dirty="0">
                <a:latin typeface="Arial" panose="020B0604020202020204" pitchFamily="34" charset="0"/>
                <a:cs typeface="Arial" panose="020B0604020202020204" pitchFamily="34" charset="0"/>
              </a:rPr>
              <a:t>-  The Morgan hotel has the best match facilities </a:t>
            </a:r>
          </a:p>
          <a:p>
            <a:pPr>
              <a:buFontTx/>
              <a:buChar char="-"/>
            </a:pPr>
            <a:r>
              <a:rPr lang="en-GB" sz="1900" dirty="0">
                <a:latin typeface="Arial" panose="020B0604020202020204" pitchFamily="34" charset="0"/>
                <a:cs typeface="Arial" panose="020B0604020202020204" pitchFamily="34" charset="0"/>
              </a:rPr>
              <a:t>Strong potential for repeat </a:t>
            </a:r>
            <a:r>
              <a:rPr lang="en-GB" sz="2000" dirty="0">
                <a:latin typeface="Arial" panose="020B0604020202020204" pitchFamily="34" charset="0"/>
                <a:cs typeface="Arial" panose="020B0604020202020204" pitchFamily="34" charset="0"/>
              </a:rPr>
              <a:t>annual</a:t>
            </a:r>
            <a:r>
              <a:rPr lang="en-GB" sz="1900" dirty="0">
                <a:latin typeface="Arial" panose="020B0604020202020204" pitchFamily="34" charset="0"/>
                <a:cs typeface="Arial" panose="020B0604020202020204" pitchFamily="34" charset="0"/>
              </a:rPr>
              <a:t> business </a:t>
            </a:r>
          </a:p>
          <a:p>
            <a:pPr marL="0" indent="0">
              <a:buNone/>
            </a:pPr>
            <a:r>
              <a:rPr lang="en-GB" sz="1900" dirty="0">
                <a:latin typeface="Arial" panose="020B0604020202020204" pitchFamily="34" charset="0"/>
                <a:cs typeface="Arial" panose="020B0604020202020204" pitchFamily="34" charset="0"/>
              </a:rPr>
              <a:t>RECOMANDATION </a:t>
            </a:r>
          </a:p>
          <a:p>
            <a:pPr marL="0" indent="0">
              <a:buNone/>
            </a:pPr>
            <a:r>
              <a:rPr lang="en-GB" sz="1900" dirty="0">
                <a:latin typeface="Arial" panose="020B0604020202020204" pitchFamily="34" charset="0"/>
                <a:cs typeface="Arial" panose="020B0604020202020204" pitchFamily="34" charset="0"/>
              </a:rPr>
              <a:t>-allocate budget for AV/staff</a:t>
            </a:r>
          </a:p>
          <a:p>
            <a:pPr marL="0" indent="0">
              <a:buNone/>
            </a:pPr>
            <a:r>
              <a:rPr lang="en-GB" sz="1900" dirty="0">
                <a:latin typeface="Arial" panose="020B0604020202020204" pitchFamily="34" charset="0"/>
                <a:cs typeface="Arial" panose="020B0604020202020204" pitchFamily="34" charset="0"/>
              </a:rPr>
              <a:t>-develop annual summit package </a:t>
            </a:r>
          </a:p>
          <a:p>
            <a:pPr marL="0" indent="0">
              <a:buNone/>
            </a:pPr>
            <a:r>
              <a:rPr lang="en-GB" sz="1900" dirty="0">
                <a:latin typeface="Arial" panose="020B0604020202020204" pitchFamily="34" charset="0"/>
                <a:cs typeface="Arial" panose="020B0604020202020204" pitchFamily="34" charset="0"/>
              </a:rPr>
              <a:t>-increase room capacity </a:t>
            </a:r>
          </a:p>
        </p:txBody>
      </p:sp>
    </p:spTree>
    <p:extLst>
      <p:ext uri="{BB962C8B-B14F-4D97-AF65-F5344CB8AC3E}">
        <p14:creationId xmlns:p14="http://schemas.microsoft.com/office/powerpoint/2010/main" val="3622973164"/>
      </p:ext>
    </p:extLst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97DF529D-E71F-689B-DE5B-0412BE0C4CEB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/>
              <a:t>          </a:t>
            </a:r>
          </a:p>
        </p:txBody>
      </p:sp>
      <p:pic>
        <p:nvPicPr>
          <p:cNvPr id="4" name="Picture 3" descr="A yellow post it note with blue text&#10;&#10;AI-generated content may be incorrect.">
            <a:extLst>
              <a:ext uri="{FF2B5EF4-FFF2-40B4-BE49-F238E27FC236}">
                <a16:creationId xmlns:a16="http://schemas.microsoft.com/office/drawing/2014/main" id="{140241E2-2386-2C88-0F06-6A529E85B29F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  <a:ext uri="{837473B0-CC2E-450A-ABE3-18F120FF3D39}">
                <a1611:picAttrSrcUrl xmlns:a1611="http://schemas.microsoft.com/office/drawing/2016/11/main" r:id="rId3"/>
              </a:ext>
            </a:extLst>
          </a:blip>
          <a:stretch>
            <a:fillRect/>
          </a:stretch>
        </p:blipFill>
        <p:spPr>
          <a:xfrm>
            <a:off x="1798321" y="-289560"/>
            <a:ext cx="8046720" cy="714756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118174459"/>
      </p:ext>
    </p:extLst>
  </p:cSld>
  <p:clrMapOvr>
    <a:masterClrMapping/>
  </p:clrMapOvr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4B80BB8C-3BB1-84DD-C62E-AAABFD782194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Rectangle 1">
            <a:extLst>
              <a:ext uri="{FF2B5EF4-FFF2-40B4-BE49-F238E27FC236}">
                <a16:creationId xmlns:a16="http://schemas.microsoft.com/office/drawing/2014/main" id="{166A439F-E681-B2D4-E3C4-22C79EF0DA30}"/>
              </a:ext>
            </a:extLst>
          </p:cNvPr>
          <p:cNvSpPr>
            <a:spLocks noGrp="1" noChangeArrowheads="1"/>
          </p:cNvSpPr>
          <p:nvPr>
            <p:ph idx="1"/>
          </p:nvPr>
        </p:nvSpPr>
        <p:spPr bwMode="auto">
          <a:xfrm>
            <a:off x="-71438" y="1041561"/>
            <a:ext cx="12263438" cy="5232202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0" rIns="91440" bIns="0" numCol="1" anchor="ctr" anchorCtr="0" compatLnSpc="1">
            <a:prstTxWarp prst="textNoShape">
              <a:avLst/>
            </a:prstTxWarp>
            <a:spAutoFit/>
          </a:bodyPr>
          <a:lstStyle/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en-US" altLang="en-US" sz="2000" b="0" i="0" u="none" strike="noStrike" cap="none" normalizeH="0" baseline="0" dirty="0">
                <a:ln>
                  <a:noFill/>
                </a:ln>
                <a:solidFill>
                  <a:schemeClr val="tx1"/>
                </a:solidFill>
                <a:effectLst/>
                <a:latin typeface="Arial" panose="020B0604020202020204" pitchFamily="34" charset="0"/>
                <a:cs typeface="Arial" panose="020B0604020202020204" pitchFamily="34" charset="0"/>
              </a:rPr>
              <a:t>Council, S. (2025). </a:t>
            </a:r>
            <a:r>
              <a:rPr kumimoji="0" lang="en-US" altLang="en-US" sz="2000" b="0" i="1" u="none" strike="noStrike" cap="none" normalizeH="0" baseline="0" dirty="0">
                <a:ln>
                  <a:noFill/>
                </a:ln>
                <a:solidFill>
                  <a:schemeClr val="tx1"/>
                </a:solidFill>
                <a:effectLst/>
                <a:latin typeface="Arial" panose="020B0604020202020204" pitchFamily="34" charset="0"/>
                <a:cs typeface="Arial" panose="020B0604020202020204" pitchFamily="34" charset="0"/>
              </a:rPr>
              <a:t>Tourism research and statistics</a:t>
            </a:r>
            <a:r>
              <a:rPr kumimoji="0" lang="en-US" altLang="en-US" sz="2000" b="0" i="0" u="none" strike="noStrike" cap="none" normalizeH="0" baseline="0" dirty="0">
                <a:ln>
                  <a:noFill/>
                </a:ln>
                <a:solidFill>
                  <a:schemeClr val="tx1"/>
                </a:solidFill>
                <a:effectLst/>
                <a:latin typeface="Arial" panose="020B0604020202020204" pitchFamily="34" charset="0"/>
                <a:cs typeface="Arial" panose="020B0604020202020204" pitchFamily="34" charset="0"/>
              </a:rPr>
              <a:t>. [online] Swansea. Available at: https://www.swansea.gov.uk/tourismresearch [Accessed 10 Nov. 2025].</a:t>
            </a:r>
          </a:p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en-US" altLang="en-US" sz="2000" b="0" i="0" u="none" strike="noStrike" cap="none" normalizeH="0" baseline="0" dirty="0">
                <a:ln>
                  <a:noFill/>
                </a:ln>
                <a:solidFill>
                  <a:schemeClr val="tx1"/>
                </a:solidFill>
                <a:effectLst/>
                <a:latin typeface="Arial" panose="020B0604020202020204" pitchFamily="34" charset="0"/>
                <a:cs typeface="Arial" panose="020B0604020202020204" pitchFamily="34" charset="0"/>
              </a:rPr>
              <a:t>Edginton, T. (2023). </a:t>
            </a:r>
            <a:r>
              <a:rPr kumimoji="0" lang="en-US" altLang="en-US" sz="2000" b="0" i="1" u="none" strike="noStrike" cap="none" normalizeH="0" baseline="0" dirty="0">
                <a:ln>
                  <a:noFill/>
                </a:ln>
                <a:solidFill>
                  <a:schemeClr val="tx1"/>
                </a:solidFill>
                <a:effectLst/>
                <a:latin typeface="Arial" panose="020B0604020202020204" pitchFamily="34" charset="0"/>
                <a:cs typeface="Arial" panose="020B0604020202020204" pitchFamily="34" charset="0"/>
              </a:rPr>
              <a:t>VisitBritain publishes inbound tourism forecast for 2024</a:t>
            </a:r>
            <a:r>
              <a:rPr kumimoji="0" lang="en-US" altLang="en-US" sz="2000" b="0" i="0" u="none" strike="noStrike" cap="none" normalizeH="0" baseline="0" dirty="0">
                <a:ln>
                  <a:noFill/>
                </a:ln>
                <a:solidFill>
                  <a:schemeClr val="tx1"/>
                </a:solidFill>
                <a:effectLst/>
                <a:latin typeface="Arial" panose="020B0604020202020204" pitchFamily="34" charset="0"/>
                <a:cs typeface="Arial" panose="020B0604020202020204" pitchFamily="34" charset="0"/>
              </a:rPr>
              <a:t>. [online] VisitBritain.org. Available at: https://www.visitbritain.org/visitbritain-publishes-inbound-tourism-forecast-2024 [Accessed 9 Nov. 2025].</a:t>
            </a:r>
          </a:p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en-US" altLang="en-US" sz="2000" b="0" i="0" u="none" strike="noStrike" cap="none" normalizeH="0" baseline="0" dirty="0">
                <a:ln>
                  <a:noFill/>
                </a:ln>
                <a:solidFill>
                  <a:schemeClr val="tx1"/>
                </a:solidFill>
                <a:effectLst/>
                <a:latin typeface="Arial" panose="020B0604020202020204" pitchFamily="34" charset="0"/>
                <a:cs typeface="Arial" panose="020B0604020202020204" pitchFamily="34" charset="0"/>
              </a:rPr>
              <a:t>Morgans Hotel. (2022). </a:t>
            </a:r>
            <a:r>
              <a:rPr kumimoji="0" lang="en-US" altLang="en-US" sz="2000" b="0" i="1" u="none" strike="noStrike" cap="none" normalizeH="0" baseline="0" dirty="0">
                <a:ln>
                  <a:noFill/>
                </a:ln>
                <a:solidFill>
                  <a:schemeClr val="tx1"/>
                </a:solidFill>
                <a:effectLst/>
                <a:latin typeface="Arial" panose="020B0604020202020204" pitchFamily="34" charset="0"/>
                <a:cs typeface="Arial" panose="020B0604020202020204" pitchFamily="34" charset="0"/>
              </a:rPr>
              <a:t>History | Morgans Hotel</a:t>
            </a:r>
            <a:r>
              <a:rPr kumimoji="0" lang="en-US" altLang="en-US" sz="2000" b="0" i="0" u="none" strike="noStrike" cap="none" normalizeH="0" baseline="0" dirty="0">
                <a:ln>
                  <a:noFill/>
                </a:ln>
                <a:solidFill>
                  <a:schemeClr val="tx1"/>
                </a:solidFill>
                <a:effectLst/>
                <a:latin typeface="Arial" panose="020B0604020202020204" pitchFamily="34" charset="0"/>
                <a:cs typeface="Arial" panose="020B0604020202020204" pitchFamily="34" charset="0"/>
              </a:rPr>
              <a:t>. [online] Available at: https://www.morganshotel.co.uk/history/ [Accessed 9 Nov. 2025].</a:t>
            </a:r>
          </a:p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en-US" altLang="en-US" sz="2000" b="0" i="0" u="none" strike="noStrike" cap="none" normalizeH="0" baseline="0" dirty="0">
                <a:ln>
                  <a:noFill/>
                </a:ln>
                <a:solidFill>
                  <a:schemeClr val="tx1"/>
                </a:solidFill>
                <a:effectLst/>
                <a:latin typeface="Arial" panose="020B0604020202020204" pitchFamily="34" charset="0"/>
                <a:cs typeface="Arial" panose="020B0604020202020204" pitchFamily="34" charset="0"/>
              </a:rPr>
              <a:t>Morgans Hotel. (2024). </a:t>
            </a:r>
            <a:r>
              <a:rPr kumimoji="0" lang="en-US" altLang="en-US" sz="2000" b="0" i="1" u="none" strike="noStrike" cap="none" normalizeH="0" baseline="0" dirty="0">
                <a:ln>
                  <a:noFill/>
                </a:ln>
                <a:solidFill>
                  <a:schemeClr val="tx1"/>
                </a:solidFill>
                <a:effectLst/>
                <a:latin typeface="Arial" panose="020B0604020202020204" pitchFamily="34" charset="0"/>
                <a:cs typeface="Arial" panose="020B0604020202020204" pitchFamily="34" charset="0"/>
              </a:rPr>
              <a:t>The Business Club | Exclusive Corporate Discounts &amp; Offers</a:t>
            </a:r>
            <a:r>
              <a:rPr kumimoji="0" lang="en-US" altLang="en-US" sz="2000" b="0" i="0" u="none" strike="noStrike" cap="none" normalizeH="0" baseline="0" dirty="0">
                <a:ln>
                  <a:noFill/>
                </a:ln>
                <a:solidFill>
                  <a:schemeClr val="tx1"/>
                </a:solidFill>
                <a:effectLst/>
                <a:latin typeface="Arial" panose="020B0604020202020204" pitchFamily="34" charset="0"/>
                <a:cs typeface="Arial" panose="020B0604020202020204" pitchFamily="34" charset="0"/>
              </a:rPr>
              <a:t>. [online] Available at: https://www.morganshotel.co.uk/business-club/ [Accessed 9 Nov. 2025].</a:t>
            </a:r>
          </a:p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en-US" altLang="en-US" sz="2000" b="0" i="0" u="none" strike="noStrike" cap="none" normalizeH="0" baseline="0" dirty="0">
                <a:ln>
                  <a:noFill/>
                </a:ln>
                <a:solidFill>
                  <a:schemeClr val="tx1"/>
                </a:solidFill>
                <a:effectLst/>
                <a:latin typeface="Arial" panose="020B0604020202020204" pitchFamily="34" charset="0"/>
                <a:cs typeface="Arial" panose="020B0604020202020204" pitchFamily="34" charset="0"/>
              </a:rPr>
              <a:t>Visitswanseabay.com. (2023). </a:t>
            </a:r>
            <a:r>
              <a:rPr kumimoji="0" lang="en-US" altLang="en-US" sz="2000" b="0" i="1" u="none" strike="noStrike" cap="none" normalizeH="0" baseline="0" dirty="0">
                <a:ln>
                  <a:noFill/>
                </a:ln>
                <a:solidFill>
                  <a:schemeClr val="tx1"/>
                </a:solidFill>
                <a:effectLst/>
                <a:latin typeface="Arial" panose="020B0604020202020204" pitchFamily="34" charset="0"/>
                <a:cs typeface="Arial" panose="020B0604020202020204" pitchFamily="34" charset="0"/>
              </a:rPr>
              <a:t>Morgans Hotel</a:t>
            </a:r>
            <a:r>
              <a:rPr kumimoji="0" lang="en-US" altLang="en-US" sz="2000" b="0" i="0" u="none" strike="noStrike" cap="none" normalizeH="0" baseline="0" dirty="0">
                <a:ln>
                  <a:noFill/>
                </a:ln>
                <a:solidFill>
                  <a:schemeClr val="tx1"/>
                </a:solidFill>
                <a:effectLst/>
                <a:latin typeface="Arial" panose="020B0604020202020204" pitchFamily="34" charset="0"/>
                <a:cs typeface="Arial" panose="020B0604020202020204" pitchFamily="34" charset="0"/>
              </a:rPr>
              <a:t>. [online] Available at: https://www.visitswanseabay.com/listing/morgans-hotel/48845101/ [Accessed 9 Nov. 2025].</a:t>
            </a:r>
          </a:p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lang="en-US" altLang="en-US" sz="2000" dirty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en-US" altLang="en-US" sz="2000" b="0" i="0" u="none" strike="noStrike" cap="none" normalizeH="0" baseline="0" dirty="0">
              <a:ln>
                <a:noFill/>
              </a:ln>
              <a:solidFill>
                <a:schemeClr val="tx1"/>
              </a:solidFill>
              <a:effectLst/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lang="en-US" altLang="en-US" sz="2000" dirty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en-US" altLang="en-US" sz="2000" b="0" i="0" u="none" strike="noStrike" cap="none" normalizeH="0" baseline="0" dirty="0">
              <a:ln>
                <a:noFill/>
              </a:ln>
              <a:solidFill>
                <a:schemeClr val="tx1"/>
              </a:solidFill>
              <a:effectLst/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lang="en-US" altLang="en-US" sz="2000" dirty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en-US" altLang="en-US" sz="2000" b="0" i="0" u="none" strike="noStrike" cap="none" normalizeH="0" baseline="0" dirty="0">
              <a:ln>
                <a:noFill/>
              </a:ln>
              <a:solidFill>
                <a:schemeClr val="tx1"/>
              </a:solidFill>
              <a:effectLst/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8" name="Rectangle 2">
            <a:extLst>
              <a:ext uri="{FF2B5EF4-FFF2-40B4-BE49-F238E27FC236}">
                <a16:creationId xmlns:a16="http://schemas.microsoft.com/office/drawing/2014/main" id="{E21C6461-D54D-AEF0-F50C-C3B377A015C7}"/>
              </a:ext>
            </a:extLst>
          </p:cNvPr>
          <p:cNvSpPr>
            <a:spLocks noChangeArrowheads="1"/>
          </p:cNvSpPr>
          <p:nvPr/>
        </p:nvSpPr>
        <p:spPr bwMode="auto">
          <a:xfrm>
            <a:off x="-71438" y="4440240"/>
            <a:ext cx="10458837" cy="153888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0" rIns="91440" bIns="0" numCol="1" anchor="ctr" anchorCtr="0" compatLnSpc="1">
            <a:prstTxWarp prst="textNoShape">
              <a:avLst/>
            </a:prstTxWarp>
            <a:spAutoFit/>
          </a:bodyPr>
          <a:lstStyle/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en-US" altLang="en-US" sz="2000" b="0" i="0" u="none" strike="noStrike" cap="none" normalizeH="0" baseline="0" dirty="0">
                <a:ln>
                  <a:noFill/>
                </a:ln>
                <a:solidFill>
                  <a:schemeClr val="tx1"/>
                </a:solidFill>
                <a:effectLst/>
                <a:latin typeface="Arial" panose="020B0604020202020204" pitchFamily="34" charset="0"/>
                <a:cs typeface="Arial" panose="020B0604020202020204" pitchFamily="34" charset="0"/>
              </a:rPr>
              <a:t>Morgans Hotel. (2022). </a:t>
            </a:r>
            <a:r>
              <a:rPr kumimoji="0" lang="en-US" altLang="en-US" sz="2000" b="0" i="1" u="none" strike="noStrike" cap="none" normalizeH="0" baseline="0" dirty="0">
                <a:ln>
                  <a:noFill/>
                </a:ln>
                <a:solidFill>
                  <a:schemeClr val="tx1"/>
                </a:solidFill>
                <a:effectLst/>
                <a:latin typeface="Arial" panose="020B0604020202020204" pitchFamily="34" charset="0"/>
                <a:cs typeface="Arial" panose="020B0604020202020204" pitchFamily="34" charset="0"/>
              </a:rPr>
              <a:t>Private Parties And Celebrations | Morgans Hotel</a:t>
            </a:r>
            <a:r>
              <a:rPr kumimoji="0" lang="en-US" altLang="en-US" sz="2000" b="0" i="0" u="none" strike="noStrike" cap="none" normalizeH="0" baseline="0" dirty="0">
                <a:ln>
                  <a:noFill/>
                </a:ln>
                <a:solidFill>
                  <a:schemeClr val="tx1"/>
                </a:solidFill>
                <a:effectLst/>
                <a:latin typeface="Arial" panose="020B0604020202020204" pitchFamily="34" charset="0"/>
                <a:cs typeface="Arial" panose="020B0604020202020204" pitchFamily="34" charset="0"/>
              </a:rPr>
              <a:t>. [online] Available at: https://www.morganshotel.co.uk/private-functions/ [Accessed 25 Nov. 2025].</a:t>
            </a:r>
          </a:p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en-US" altLang="en-US" sz="2000" b="0" i="0" u="none" strike="noStrike" cap="none" normalizeH="0" baseline="0" dirty="0">
                <a:ln>
                  <a:noFill/>
                </a:ln>
                <a:solidFill>
                  <a:schemeClr val="tx1"/>
                </a:solidFill>
                <a:effectLst/>
                <a:latin typeface="Arial" panose="020B0604020202020204" pitchFamily="34" charset="0"/>
                <a:cs typeface="Arial" panose="020B0604020202020204" pitchFamily="34" charset="0"/>
              </a:rPr>
              <a:t>Morgans Hotel. (2024). </a:t>
            </a:r>
            <a:r>
              <a:rPr kumimoji="0" lang="en-US" altLang="en-US" sz="2000" b="0" i="1" u="none" strike="noStrike" cap="none" normalizeH="0" baseline="0" dirty="0">
                <a:ln>
                  <a:noFill/>
                </a:ln>
                <a:solidFill>
                  <a:schemeClr val="tx1"/>
                </a:solidFill>
                <a:effectLst/>
                <a:latin typeface="Arial" panose="020B0604020202020204" pitchFamily="34" charset="0"/>
                <a:cs typeface="Arial" panose="020B0604020202020204" pitchFamily="34" charset="0"/>
              </a:rPr>
              <a:t>The Business Club | Exclusive Corporate Discounts &amp; Offers</a:t>
            </a:r>
            <a:r>
              <a:rPr kumimoji="0" lang="en-US" altLang="en-US" sz="2000" b="0" i="0" u="none" strike="noStrike" cap="none" normalizeH="0" baseline="0" dirty="0">
                <a:ln>
                  <a:noFill/>
                </a:ln>
                <a:solidFill>
                  <a:schemeClr val="tx1"/>
                </a:solidFill>
                <a:effectLst/>
                <a:latin typeface="Arial" panose="020B0604020202020204" pitchFamily="34" charset="0"/>
                <a:cs typeface="Arial" panose="020B0604020202020204" pitchFamily="34" charset="0"/>
              </a:rPr>
              <a:t>. [online] Available at: https://www.morganshotel.co.uk/business-club/ [Accessed 25 Nov. 2025].</a:t>
            </a:r>
          </a:p>
        </p:txBody>
      </p:sp>
      <p:sp>
        <p:nvSpPr>
          <p:cNvPr id="9" name="Rectangle 3">
            <a:extLst>
              <a:ext uri="{FF2B5EF4-FFF2-40B4-BE49-F238E27FC236}">
                <a16:creationId xmlns:a16="http://schemas.microsoft.com/office/drawing/2014/main" id="{3378C056-E3B3-8F44-DF45-25A7DA28E218}"/>
              </a:ext>
            </a:extLst>
          </p:cNvPr>
          <p:cNvSpPr>
            <a:spLocks noChangeArrowheads="1"/>
          </p:cNvSpPr>
          <p:nvPr/>
        </p:nvSpPr>
        <p:spPr bwMode="auto">
          <a:xfrm>
            <a:off x="-71438" y="5979123"/>
            <a:ext cx="9474359" cy="92333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0" rIns="91440" bIns="0" numCol="1" anchor="ctr" anchorCtr="0" compatLnSpc="1">
            <a:prstTxWarp prst="textNoShape">
              <a:avLst/>
            </a:prstTxWarp>
            <a:spAutoFit/>
          </a:bodyPr>
          <a:lstStyle/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en-US" altLang="en-US" sz="2000" b="0" i="0" u="none" strike="noStrike" cap="none" normalizeH="0" baseline="0" dirty="0">
                <a:ln>
                  <a:noFill/>
                </a:ln>
                <a:solidFill>
                  <a:schemeClr val="tx1"/>
                </a:solidFill>
                <a:effectLst/>
                <a:latin typeface="Arial" panose="020B0604020202020204" pitchFamily="34" charset="0"/>
                <a:cs typeface="Arial" panose="020B0604020202020204" pitchFamily="34" charset="0"/>
              </a:rPr>
              <a:t>Conferences-</a:t>
            </a:r>
            <a:r>
              <a:rPr kumimoji="0" lang="en-US" altLang="en-US" sz="2000" b="0" i="0" u="none" strike="noStrike" cap="none" normalizeH="0" baseline="0" dirty="0" err="1">
                <a:ln>
                  <a:noFill/>
                </a:ln>
                <a:solidFill>
                  <a:schemeClr val="tx1"/>
                </a:solidFill>
                <a:effectLst/>
                <a:latin typeface="Arial" panose="020B0604020202020204" pitchFamily="34" charset="0"/>
                <a:cs typeface="Arial" panose="020B0604020202020204" pitchFamily="34" charset="0"/>
              </a:rPr>
              <a:t>uk</a:t>
            </a:r>
            <a:r>
              <a:rPr kumimoji="0" lang="en-US" altLang="en-US" sz="2000" b="0" i="0" u="none" strike="noStrike" cap="none" normalizeH="0" baseline="0" dirty="0">
                <a:ln>
                  <a:noFill/>
                </a:ln>
                <a:solidFill>
                  <a:schemeClr val="tx1"/>
                </a:solidFill>
                <a:effectLst/>
                <a:latin typeface="Arial" panose="020B0604020202020204" pitchFamily="34" charset="0"/>
                <a:cs typeface="Arial" panose="020B0604020202020204" pitchFamily="34" charset="0"/>
              </a:rPr>
              <a:t>. (2025). </a:t>
            </a:r>
            <a:r>
              <a:rPr kumimoji="0" lang="en-US" altLang="en-US" sz="2000" b="0" i="1" u="none" strike="noStrike" cap="none" normalizeH="0" baseline="0" dirty="0">
                <a:ln>
                  <a:noFill/>
                </a:ln>
                <a:solidFill>
                  <a:schemeClr val="tx1"/>
                </a:solidFill>
                <a:effectLst/>
                <a:latin typeface="Arial" panose="020B0604020202020204" pitchFamily="34" charset="0"/>
                <a:cs typeface="Arial" panose="020B0604020202020204" pitchFamily="34" charset="0"/>
              </a:rPr>
              <a:t>Conference Venues &amp; Meeting Rooms Swansea | Conferences UK</a:t>
            </a:r>
            <a:r>
              <a:rPr kumimoji="0" lang="en-US" altLang="en-US" sz="2000" b="0" i="0" u="none" strike="noStrike" cap="none" normalizeH="0" baseline="0" dirty="0">
                <a:ln>
                  <a:noFill/>
                </a:ln>
                <a:solidFill>
                  <a:schemeClr val="tx1"/>
                </a:solidFill>
                <a:effectLst/>
                <a:latin typeface="Arial" panose="020B0604020202020204" pitchFamily="34" charset="0"/>
                <a:cs typeface="Arial" panose="020B0604020202020204" pitchFamily="34" charset="0"/>
              </a:rPr>
              <a:t>. [online] Available at: https://www.conferences-uk.org.uk/swansea-conference-venues [Accessed 26 Nov. 2025].</a:t>
            </a:r>
          </a:p>
        </p:txBody>
      </p:sp>
      <p:pic>
        <p:nvPicPr>
          <p:cNvPr id="11" name="Picture 10" descr="A computer keyboard and mouse on a white table&#10;&#10;AI-generated content may be incorrect.">
            <a:extLst>
              <a:ext uri="{FF2B5EF4-FFF2-40B4-BE49-F238E27FC236}">
                <a16:creationId xmlns:a16="http://schemas.microsoft.com/office/drawing/2014/main" id="{1BFC9E6C-2AFD-A954-3A3F-1F8BAE5FA647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  <a:ext uri="{837473B0-CC2E-450A-ABE3-18F120FF3D39}">
                <a1611:picAttrSrcUrl xmlns:a1611="http://schemas.microsoft.com/office/drawing/2016/11/main" r:id="rId3"/>
              </a:ext>
            </a:extLst>
          </a:blip>
          <a:stretch>
            <a:fillRect/>
          </a:stretch>
        </p:blipFill>
        <p:spPr>
          <a:xfrm>
            <a:off x="9245600" y="-5043"/>
            <a:ext cx="2946400" cy="117856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204757625"/>
      </p:ext>
    </p:extLst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0E2841"/>
      </a:dk2>
      <a:lt2>
        <a:srgbClr val="E8E8E8"/>
      </a:lt2>
      <a:accent1>
        <a:srgbClr val="156082"/>
      </a:accent1>
      <a:accent2>
        <a:srgbClr val="E97132"/>
      </a:accent2>
      <a:accent3>
        <a:srgbClr val="196B24"/>
      </a:accent3>
      <a:accent4>
        <a:srgbClr val="0F9ED5"/>
      </a:accent4>
      <a:accent5>
        <a:srgbClr val="A02B93"/>
      </a:accent5>
      <a:accent6>
        <a:srgbClr val="4EA72E"/>
      </a:accent6>
      <a:hlink>
        <a:srgbClr val="467886"/>
      </a:hlink>
      <a:folHlink>
        <a:srgbClr val="96607D"/>
      </a:folHlink>
    </a:clrScheme>
    <a:fontScheme name="Office">
      <a:majorFont>
        <a:latin typeface="Aptos Display" panose="0211000402020202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Aptos" panose="0211000402020202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  <a:ln w="2540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>
    <a:lnDef>
      <a:spPr/>
      <a:bodyPr/>
      <a:lstStyle/>
      <a:style>
        <a:lnRef idx="2">
          <a:schemeClr val="accent1"/>
        </a:lnRef>
        <a:fillRef idx="0">
          <a:schemeClr val="accent1"/>
        </a:fillRef>
        <a:effectRef idx="1">
          <a:schemeClr val="accent1"/>
        </a:effectRef>
        <a:fontRef idx="minor">
          <a:schemeClr val="tx1"/>
        </a:fontRef>
      </a:style>
    </a:lnDef>
  </a:objectDefaults>
  <a:extraClrSchemeLst/>
  <a:extLst>
    <a:ext uri="{05A4C25C-085E-4340-85A3-A5531E510DB2}">
      <thm15:themeFamily xmlns:thm15="http://schemas.microsoft.com/office/thememl/2012/main" name="Office Theme" id="{2E142A2C-CD16-42D6-873A-C26D2A0506FA}" vid="{1BDDFF52-6CD6-40A5-AB3C-68EB2F1E4D0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3288</TotalTime>
  <Words>961</Words>
  <Application>Microsoft Office PowerPoint</Application>
  <PresentationFormat>Widescreen</PresentationFormat>
  <Paragraphs>147</Paragraphs>
  <Slides>13</Slides>
  <Notes>0</Notes>
  <HiddenSlides>0</HiddenSlides>
  <MMClips>0</MMClips>
  <ScaleCrop>false</ScaleCrop>
  <HeadingPairs>
    <vt:vector size="6" baseType="variant">
      <vt:variant>
        <vt:lpstr>Fonts Used</vt:lpstr>
      </vt:variant>
      <vt:variant>
        <vt:i4>5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13</vt:i4>
      </vt:variant>
    </vt:vector>
  </HeadingPairs>
  <TitlesOfParts>
    <vt:vector size="19" baseType="lpstr">
      <vt:lpstr>Aptos</vt:lpstr>
      <vt:lpstr>Aptos Display</vt:lpstr>
      <vt:lpstr>Arial</vt:lpstr>
      <vt:lpstr>Avenir Next LT Pro</vt:lpstr>
      <vt:lpstr>Calibri</vt:lpstr>
      <vt:lpstr>Office Theme</vt:lpstr>
      <vt:lpstr>Hosting a Two-Day International Business Conference  at the Morgan Hotel  Swansea   </vt:lpstr>
      <vt:lpstr>PowerPoint Presentation</vt:lpstr>
      <vt:lpstr>Event overview </vt:lpstr>
      <vt:lpstr>Morgans Hotel  </vt:lpstr>
      <vt:lpstr>Market and demand analysis </vt:lpstr>
      <vt:lpstr>COMPETITOR ANALYSIS  </vt:lpstr>
      <vt:lpstr>VENUE SUITABILITY </vt:lpstr>
      <vt:lpstr>Financial feasibility </vt:lpstr>
      <vt:lpstr>Operational and risk consideration </vt:lpstr>
      <vt:lpstr>Long-term strategic success </vt:lpstr>
      <vt:lpstr>Conclusion and recommendation  </vt:lpstr>
      <vt:lpstr>          </vt:lpstr>
      <vt:lpstr>PowerPoint Presentation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/>
  <dc:creator>Adriana Ghiocel-Ioaniciu (2127376)</dc:creator>
  <cp:lastModifiedBy>Adriana Ghiocel Ioaniciu</cp:lastModifiedBy>
  <cp:revision>34</cp:revision>
  <dcterms:created xsi:type="dcterms:W3CDTF">2025-11-11T11:46:48Z</dcterms:created>
  <dcterms:modified xsi:type="dcterms:W3CDTF">2025-11-27T00:26:39Z</dcterms:modified>
</cp:coreProperties>
</file>