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8" r:id="rId4"/>
    <p:sldId id="260" r:id="rId5"/>
    <p:sldId id="259" r:id="rId6"/>
    <p:sldId id="261" r:id="rId7"/>
    <p:sldId id="262" r:id="rId8"/>
    <p:sldId id="267" r:id="rId9"/>
    <p:sldId id="271" r:id="rId10"/>
    <p:sldId id="275" r:id="rId11"/>
    <p:sldId id="264" r:id="rId12"/>
    <p:sldId id="265" r:id="rId13"/>
    <p:sldId id="269" r:id="rId14"/>
    <p:sldId id="268" r:id="rId15"/>
    <p:sldId id="266" r:id="rId16"/>
    <p:sldId id="270"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121" d="100"/>
          <a:sy n="121" d="100"/>
        </p:scale>
        <p:origin x="18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581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89235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9489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241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00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130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1638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4029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437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4114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0904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361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6340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0645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1888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9749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1409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7/4/2022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5597380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nhsconfed.org/topic/campaigns/nhs-reset" TargetMode="External"/><Relationship Id="rId3" Type="http://schemas.openxmlformats.org/officeDocument/2006/relationships/hyperlink" Target="https://www.ageuk.org.uk/latest-press/articles/2021/new-analysis-finds-the-pandemic-has-significantly-increased-older-peoples-need-for-social-care/" TargetMode="External"/><Relationship Id="rId7" Type="http://schemas.openxmlformats.org/officeDocument/2006/relationships/hyperlink" Target="https://www.england.nhs.uk/2022/02/nhs-publishes-electives-recovery-plan-to-boost-capacity-and-give-power-to-patients/" TargetMode="External"/><Relationship Id="rId2" Type="http://schemas.openxmlformats.org/officeDocument/2006/relationships/hyperlink" Target="https://www.ageuk.org.uk/discover/2022/february/a-pandemic-year--rising-to-the-challenge/" TargetMode="External"/><Relationship Id="rId1" Type="http://schemas.openxmlformats.org/officeDocument/2006/relationships/slideLayout" Target="../slideLayouts/slideLayout2.xml"/><Relationship Id="rId6" Type="http://schemas.openxmlformats.org/officeDocument/2006/relationships/hyperlink" Target="https://www.campaigntoendloneliness.org/" TargetMode="External"/><Relationship Id="rId11" Type="http://schemas.openxmlformats.org/officeDocument/2006/relationships/hyperlink" Target="https://ghrp.biomedcentral.com/articles/10.1186/s41256-020-00154-3" TargetMode="External"/><Relationship Id="rId5" Type="http://schemas.openxmlformats.org/officeDocument/2006/relationships/hyperlink" Target="https://ageing-better.org.uk/publications/experience-people-approaching-later-life-lockdown-impact-covid-19-50-70-year-olds" TargetMode="External"/><Relationship Id="rId10" Type="http://schemas.openxmlformats.org/officeDocument/2006/relationships/hyperlink" Target="https://www.thelancet.com/journals/lanepe/article/PIIS2666-7762(21)00281-7/fulltext" TargetMode="External"/><Relationship Id="rId4" Type="http://schemas.openxmlformats.org/officeDocument/2006/relationships/hyperlink" Target="https://ageing-better.org.uk/" TargetMode="External"/><Relationship Id="rId9" Type="http://schemas.openxmlformats.org/officeDocument/2006/relationships/hyperlink" Target="https://www.frontiersin.org/articles/10.3389/fpsyg.2022.823089/ful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uk/government/publications/build-back-better-our-plan-for-health-and-social-care/build-back-better-our-plan-for-health-and-social-ca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www.kingsfund.org.uk/publications/whats-your-problem-social-care#unmetne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cpa.org.uk/cpa/policies_on_ageing.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Assignment 2</a:t>
            </a:r>
          </a:p>
        </p:txBody>
      </p:sp>
      <p:sp>
        <p:nvSpPr>
          <p:cNvPr id="3" name="Subtitle 2"/>
          <p:cNvSpPr>
            <a:spLocks noGrp="1"/>
          </p:cNvSpPr>
          <p:nvPr>
            <p:ph type="subTitle" idx="1"/>
          </p:nvPr>
        </p:nvSpPr>
        <p:spPr/>
        <p:txBody>
          <a:bodyPr>
            <a:normAutofit/>
          </a:bodyPr>
          <a:lstStyle/>
          <a:p>
            <a:r>
              <a:rPr lang="en-GB" sz="2800" b="1" dirty="0"/>
              <a:t>BMHP6009</a:t>
            </a:r>
          </a:p>
          <a:p>
            <a:r>
              <a:rPr lang="en-GB" sz="2800" b="1" dirty="0"/>
              <a:t>Living With Care: The Older Person</a:t>
            </a:r>
          </a:p>
        </p:txBody>
      </p:sp>
    </p:spTree>
    <p:extLst>
      <p:ext uri="{BB962C8B-B14F-4D97-AF65-F5344CB8AC3E}">
        <p14:creationId xmlns:p14="http://schemas.microsoft.com/office/powerpoint/2010/main" val="3674661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83E45-0024-4B4A-9239-49ABA6F6D041}"/>
              </a:ext>
            </a:extLst>
          </p:cNvPr>
          <p:cNvSpPr>
            <a:spLocks noGrp="1"/>
          </p:cNvSpPr>
          <p:nvPr>
            <p:ph type="title"/>
          </p:nvPr>
        </p:nvSpPr>
        <p:spPr/>
        <p:txBody>
          <a:bodyPr/>
          <a:lstStyle/>
          <a:p>
            <a:r>
              <a:rPr lang="en-GB" b="1" dirty="0"/>
              <a:t>Assignment 2</a:t>
            </a:r>
          </a:p>
        </p:txBody>
      </p:sp>
      <p:sp>
        <p:nvSpPr>
          <p:cNvPr id="3" name="Content Placeholder 2">
            <a:extLst>
              <a:ext uri="{FF2B5EF4-FFF2-40B4-BE49-F238E27FC236}">
                <a16:creationId xmlns:a16="http://schemas.microsoft.com/office/drawing/2014/main" id="{E12DF7A0-E363-4730-AD91-0B248C962C5E}"/>
              </a:ext>
            </a:extLst>
          </p:cNvPr>
          <p:cNvSpPr>
            <a:spLocks noGrp="1"/>
          </p:cNvSpPr>
          <p:nvPr>
            <p:ph idx="1"/>
          </p:nvPr>
        </p:nvSpPr>
        <p:spPr/>
        <p:txBody>
          <a:bodyPr/>
          <a:lstStyle/>
          <a:p>
            <a:r>
              <a:rPr lang="en-GB" dirty="0"/>
              <a:t>Essay- 2,500 words - plus or minus 10% (2700 - 3300 words)</a:t>
            </a:r>
          </a:p>
          <a:p>
            <a:r>
              <a:rPr lang="en-GB" dirty="0"/>
              <a:t>Submission Date Friday 5</a:t>
            </a:r>
            <a:r>
              <a:rPr lang="en-GB" baseline="30000" dirty="0"/>
              <a:t>th</a:t>
            </a:r>
            <a:r>
              <a:rPr lang="en-GB" dirty="0"/>
              <a:t> of August 2022 by 3pm</a:t>
            </a:r>
          </a:p>
          <a:p>
            <a:r>
              <a:rPr lang="en-GB" dirty="0"/>
              <a:t>Submit through Turnitin</a:t>
            </a:r>
          </a:p>
        </p:txBody>
      </p:sp>
    </p:spTree>
    <p:extLst>
      <p:ext uri="{BB962C8B-B14F-4D97-AF65-F5344CB8AC3E}">
        <p14:creationId xmlns:p14="http://schemas.microsoft.com/office/powerpoint/2010/main" val="1386134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057E6-6B2E-4152-AF90-14A28D66ED9A}"/>
              </a:ext>
            </a:extLst>
          </p:cNvPr>
          <p:cNvSpPr>
            <a:spLocks noGrp="1"/>
          </p:cNvSpPr>
          <p:nvPr>
            <p:ph type="title"/>
          </p:nvPr>
        </p:nvSpPr>
        <p:spPr/>
        <p:txBody>
          <a:bodyPr/>
          <a:lstStyle/>
          <a:p>
            <a:r>
              <a:rPr lang="en-GB" b="1" dirty="0"/>
              <a:t>Assignment Title</a:t>
            </a:r>
          </a:p>
        </p:txBody>
      </p:sp>
      <p:sp>
        <p:nvSpPr>
          <p:cNvPr id="3" name="Content Placeholder 2">
            <a:extLst>
              <a:ext uri="{FF2B5EF4-FFF2-40B4-BE49-F238E27FC236}">
                <a16:creationId xmlns:a16="http://schemas.microsoft.com/office/drawing/2014/main" id="{F0421421-8378-4EB6-9FA9-70BCF33C7882}"/>
              </a:ext>
            </a:extLst>
          </p:cNvPr>
          <p:cNvSpPr>
            <a:spLocks noGrp="1"/>
          </p:cNvSpPr>
          <p:nvPr>
            <p:ph idx="1"/>
          </p:nvPr>
        </p:nvSpPr>
        <p:spPr/>
        <p:txBody>
          <a:bodyPr>
            <a:normAutofit/>
          </a:bodyPr>
          <a:lstStyle/>
          <a:p>
            <a:pPr marL="0" indent="0" algn="just">
              <a:buNone/>
            </a:pPr>
            <a:r>
              <a:rPr lang="en-GB" sz="2800" dirty="0">
                <a:effectLst/>
                <a:latin typeface="+mj-lt"/>
                <a:ea typeface="Times New Roman" panose="02020603050405020304" pitchFamily="18" charset="0"/>
              </a:rPr>
              <a:t>Look at  what it means to be an </a:t>
            </a:r>
            <a:r>
              <a:rPr lang="en-GB" sz="2800" dirty="0">
                <a:solidFill>
                  <a:srgbClr val="0070C0"/>
                </a:solidFill>
                <a:effectLst/>
                <a:latin typeface="+mj-lt"/>
                <a:ea typeface="Times New Roman" panose="02020603050405020304" pitchFamily="18" charset="0"/>
              </a:rPr>
              <a:t>elderly person </a:t>
            </a:r>
            <a:r>
              <a:rPr lang="en-GB" sz="2800" dirty="0">
                <a:effectLst/>
                <a:latin typeface="+mj-lt"/>
                <a:ea typeface="Times New Roman" panose="02020603050405020304" pitchFamily="18" charset="0"/>
              </a:rPr>
              <a:t>in the </a:t>
            </a:r>
            <a:r>
              <a:rPr lang="en-GB" sz="2800" dirty="0">
                <a:solidFill>
                  <a:srgbClr val="0070C0"/>
                </a:solidFill>
                <a:effectLst/>
                <a:latin typeface="+mj-lt"/>
                <a:ea typeface="Times New Roman" panose="02020603050405020304" pitchFamily="18" charset="0"/>
              </a:rPr>
              <a:t>UK</a:t>
            </a:r>
            <a:r>
              <a:rPr lang="en-GB" sz="2800" dirty="0">
                <a:effectLst/>
                <a:latin typeface="+mj-lt"/>
                <a:ea typeface="Times New Roman" panose="02020603050405020304" pitchFamily="18" charset="0"/>
              </a:rPr>
              <a:t> today and focus on </a:t>
            </a:r>
            <a:r>
              <a:rPr lang="en-GB" sz="2800" dirty="0">
                <a:solidFill>
                  <a:srgbClr val="0070C0"/>
                </a:solidFill>
                <a:effectLst/>
                <a:latin typeface="+mj-lt"/>
                <a:ea typeface="Times New Roman" panose="02020603050405020304" pitchFamily="18" charset="0"/>
              </a:rPr>
              <a:t>one particular issue </a:t>
            </a:r>
            <a:r>
              <a:rPr lang="en-GB" sz="2800" dirty="0">
                <a:effectLst/>
                <a:latin typeface="+mj-lt"/>
                <a:ea typeface="Times New Roman" panose="02020603050405020304" pitchFamily="18" charset="0"/>
              </a:rPr>
              <a:t>that older people are experiencing, highlighting reasons that the issue is of particular concern and exploring government, HSC sector and societal responses to this.</a:t>
            </a:r>
          </a:p>
          <a:p>
            <a:endParaRPr lang="en-GB" dirty="0"/>
          </a:p>
        </p:txBody>
      </p:sp>
    </p:spTree>
    <p:extLst>
      <p:ext uri="{BB962C8B-B14F-4D97-AF65-F5344CB8AC3E}">
        <p14:creationId xmlns:p14="http://schemas.microsoft.com/office/powerpoint/2010/main" val="4132022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7D7F-E5AD-4DE4-AEC8-0C271245EB18}"/>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F4A3B2C1-D0D0-4BBB-B331-493DCFCDD44C}"/>
              </a:ext>
            </a:extLst>
          </p:cNvPr>
          <p:cNvSpPr>
            <a:spLocks noGrp="1"/>
          </p:cNvSpPr>
          <p:nvPr>
            <p:ph idx="1"/>
          </p:nvPr>
        </p:nvSpPr>
        <p:spPr>
          <a:xfrm>
            <a:off x="1295401" y="2556932"/>
            <a:ext cx="10035208" cy="3318936"/>
          </a:xfrm>
        </p:spPr>
        <p:txBody>
          <a:bodyPr/>
          <a:lstStyle/>
          <a:p>
            <a:r>
              <a:rPr lang="en-GB" dirty="0">
                <a:effectLst/>
                <a:latin typeface="Arial" panose="020B0604020202020204" pitchFamily="34" charset="0"/>
                <a:ea typeface="Times New Roman" panose="02020603050405020304" pitchFamily="18" charset="0"/>
              </a:rPr>
              <a:t>Critically evaluate and compare local, national and global provision of services for the older person in line with current initiatives and policy.</a:t>
            </a:r>
          </a:p>
          <a:p>
            <a:endParaRPr lang="en-GB" sz="1800" dirty="0">
              <a:effectLst/>
              <a:latin typeface="Times New Roman" panose="02020603050405020304" pitchFamily="18"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rPr>
              <a:t>Examine the prospective future of the care of the older person; including the application technology information and the use of AI within health care provision.</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3205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FEE35-C70F-4128-8C1D-C4060153263E}"/>
              </a:ext>
            </a:extLst>
          </p:cNvPr>
          <p:cNvSpPr>
            <a:spLocks noGrp="1"/>
          </p:cNvSpPr>
          <p:nvPr>
            <p:ph type="title"/>
          </p:nvPr>
        </p:nvSpPr>
        <p:spPr/>
        <p:txBody>
          <a:bodyPr/>
          <a:lstStyle/>
          <a:p>
            <a:r>
              <a:rPr lang="en-GB" b="1" dirty="0"/>
              <a:t>Guidance</a:t>
            </a:r>
          </a:p>
        </p:txBody>
      </p:sp>
      <p:sp>
        <p:nvSpPr>
          <p:cNvPr id="3" name="Content Placeholder 2">
            <a:extLst>
              <a:ext uri="{FF2B5EF4-FFF2-40B4-BE49-F238E27FC236}">
                <a16:creationId xmlns:a16="http://schemas.microsoft.com/office/drawing/2014/main" id="{F74327BC-AB76-436A-A70D-44F621794F12}"/>
              </a:ext>
            </a:extLst>
          </p:cNvPr>
          <p:cNvSpPr>
            <a:spLocks noGrp="1"/>
          </p:cNvSpPr>
          <p:nvPr>
            <p:ph idx="1"/>
          </p:nvPr>
        </p:nvSpPr>
        <p:spPr>
          <a:xfrm>
            <a:off x="790736" y="2412125"/>
            <a:ext cx="9601196" cy="3166241"/>
          </a:xfrm>
        </p:spPr>
        <p:txBody>
          <a:bodyPr>
            <a:noAutofit/>
          </a:bodyPr>
          <a:lstStyle/>
          <a:p>
            <a:pPr lvl="0"/>
            <a:r>
              <a:rPr lang="en-GB" sz="1600" dirty="0"/>
              <a:t>What is ‘Old Age’?</a:t>
            </a:r>
          </a:p>
          <a:p>
            <a:pPr lvl="0"/>
            <a:r>
              <a:rPr lang="en-GB" sz="1600" dirty="0"/>
              <a:t>Discuss the ageing population and how, and why, the number of older people has changed and what this means for society as well as HSC provision. </a:t>
            </a:r>
          </a:p>
          <a:p>
            <a:pPr lvl="0"/>
            <a:r>
              <a:rPr lang="en-GB" sz="1600" dirty="0"/>
              <a:t>Look at the issues experienced by older people (before focusing on one)</a:t>
            </a:r>
          </a:p>
          <a:p>
            <a:pPr lvl="0"/>
            <a:r>
              <a:rPr lang="en-GB" sz="1600" dirty="0"/>
              <a:t>Explore the effects of the pandemic on the elderly population of the UK (medical, emotional, social, etc.)</a:t>
            </a:r>
          </a:p>
          <a:p>
            <a:pPr lvl="0"/>
            <a:r>
              <a:rPr lang="en-GB" sz="1600" dirty="0"/>
              <a:t>Critically examine current Health and Social Care provision – is it sufficient? </a:t>
            </a:r>
          </a:p>
          <a:p>
            <a:pPr lvl="0"/>
            <a:r>
              <a:rPr lang="en-GB" sz="1600" dirty="0"/>
              <a:t>Consider government and health service response to this (policy/practice/interventions)</a:t>
            </a:r>
          </a:p>
          <a:p>
            <a:pPr lvl="0"/>
            <a:r>
              <a:rPr lang="en-GB" sz="1600" dirty="0"/>
              <a:t>Refer throughout to relevant theory including specific theories of ageing</a:t>
            </a:r>
          </a:p>
          <a:p>
            <a:endParaRPr lang="en-GB" sz="1600" dirty="0"/>
          </a:p>
        </p:txBody>
      </p:sp>
    </p:spTree>
    <p:extLst>
      <p:ext uri="{BB962C8B-B14F-4D97-AF65-F5344CB8AC3E}">
        <p14:creationId xmlns:p14="http://schemas.microsoft.com/office/powerpoint/2010/main" val="4481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3218-C7C4-4447-A894-CEFA1A5C8D7F}"/>
              </a:ext>
            </a:extLst>
          </p:cNvPr>
          <p:cNvSpPr>
            <a:spLocks noGrp="1"/>
          </p:cNvSpPr>
          <p:nvPr>
            <p:ph type="title"/>
          </p:nvPr>
        </p:nvSpPr>
        <p:spPr>
          <a:xfrm>
            <a:off x="1152278" y="1253065"/>
            <a:ext cx="10098817"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What is ‘Old Age’?</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089C3A41-FA8C-4A20-BC1F-7DACDE0B36A2}"/>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rPr>
              <a:t>Define ‘old age’- There are a number of definitions, you may want to look at a few of these and then specify if you will be focusing on one of these throughout your assignment</a:t>
            </a:r>
          </a:p>
          <a:p>
            <a:r>
              <a:rPr lang="en-GB" sz="2000" dirty="0">
                <a:latin typeface="Arial" panose="020B0604020202020204" pitchFamily="34" charset="0"/>
                <a:ea typeface="Times New Roman" panose="02020603050405020304" pitchFamily="18" charset="0"/>
              </a:rPr>
              <a:t>You could look at UK Government, NHS or even WHO definitions but ensure that you focus on one that is used in the UK</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25223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25EA8-1E33-4147-8BDF-CE19A4D692F7}"/>
              </a:ext>
            </a:extLst>
          </p:cNvPr>
          <p:cNvSpPr>
            <a:spLocks noGrp="1"/>
          </p:cNvSpPr>
          <p:nvPr>
            <p:ph type="title"/>
          </p:nvPr>
        </p:nvSpPr>
        <p:spPr>
          <a:xfrm>
            <a:off x="564542" y="1253065"/>
            <a:ext cx="11235193" cy="1303867"/>
          </a:xfrm>
        </p:spPr>
        <p:txBody>
          <a:bodyPr>
            <a:noAutofit/>
          </a:bodyPr>
          <a:lstStyle/>
          <a:p>
            <a:r>
              <a:rPr lang="en-GB" sz="3400" b="1" dirty="0">
                <a:effectLst/>
                <a:latin typeface="Arial" panose="020B0604020202020204" pitchFamily="34" charset="0"/>
                <a:ea typeface="Times New Roman" panose="02020603050405020304" pitchFamily="18" charset="0"/>
              </a:rPr>
              <a:t>Discuss the ageing population and how, and why, the number of older people has changed and what this means for society as well as HSC provision. </a:t>
            </a:r>
            <a:br>
              <a:rPr lang="en-GB" sz="3400" b="1" dirty="0">
                <a:effectLst/>
                <a:latin typeface="Times New Roman" panose="02020603050405020304" pitchFamily="18" charset="0"/>
                <a:ea typeface="Times New Roman" panose="02020603050405020304" pitchFamily="18" charset="0"/>
              </a:rPr>
            </a:br>
            <a:endParaRPr lang="en-GB" sz="3400" b="1" dirty="0"/>
          </a:p>
        </p:txBody>
      </p:sp>
      <p:sp>
        <p:nvSpPr>
          <p:cNvPr id="3" name="Content Placeholder 2">
            <a:extLst>
              <a:ext uri="{FF2B5EF4-FFF2-40B4-BE49-F238E27FC236}">
                <a16:creationId xmlns:a16="http://schemas.microsoft.com/office/drawing/2014/main" id="{4027EE1A-ED20-4A32-A550-42246D798769}"/>
              </a:ext>
            </a:extLst>
          </p:cNvPr>
          <p:cNvSpPr>
            <a:spLocks noGrp="1"/>
          </p:cNvSpPr>
          <p:nvPr>
            <p:ph idx="1"/>
          </p:nvPr>
        </p:nvSpPr>
        <p:spPr/>
        <p:txBody>
          <a:bodyPr>
            <a:normAutofit/>
          </a:bodyPr>
          <a:lstStyle/>
          <a:p>
            <a:r>
              <a:rPr lang="en-GB" sz="1800" dirty="0">
                <a:solidFill>
                  <a:srgbClr val="000000"/>
                </a:solidFill>
                <a:effectLst/>
                <a:latin typeface="Arial" panose="020B0604020202020204" pitchFamily="34" charset="0"/>
                <a:ea typeface="Times New Roman" panose="02020603050405020304" pitchFamily="18" charset="0"/>
              </a:rPr>
              <a:t>Present statistics on the older population- (make comparisons with previous stats)</a:t>
            </a:r>
          </a:p>
          <a:p>
            <a:r>
              <a:rPr lang="en-GB" sz="1800" b="1" dirty="0">
                <a:solidFill>
                  <a:srgbClr val="000000"/>
                </a:solidFill>
                <a:effectLst/>
                <a:latin typeface="Arial" panose="020B0604020202020204" pitchFamily="34" charset="0"/>
                <a:ea typeface="Times New Roman" panose="02020603050405020304" pitchFamily="18" charset="0"/>
              </a:rPr>
              <a:t>Why are people living longer?</a:t>
            </a:r>
          </a:p>
          <a:p>
            <a:r>
              <a:rPr lang="en-GB" sz="1800" dirty="0">
                <a:solidFill>
                  <a:srgbClr val="000000"/>
                </a:solidFill>
                <a:effectLst/>
                <a:latin typeface="Arial" panose="020B0604020202020204" pitchFamily="34" charset="0"/>
                <a:ea typeface="Times New Roman" panose="02020603050405020304" pitchFamily="18" charset="0"/>
              </a:rPr>
              <a:t>It may be because of medical advances or because of social changes. Living conditions are better globally as well as in the UK. </a:t>
            </a:r>
          </a:p>
          <a:p>
            <a:r>
              <a:rPr lang="en-GB" sz="1800" dirty="0">
                <a:solidFill>
                  <a:srgbClr val="000000"/>
                </a:solidFill>
                <a:effectLst/>
                <a:latin typeface="Arial" panose="020B0604020202020204" pitchFamily="34" charset="0"/>
                <a:ea typeface="Times New Roman" panose="02020603050405020304" pitchFamily="18" charset="0"/>
              </a:rPr>
              <a:t>Could the drop in the birth rate also have something to do with the changes in the age balance in the population?</a:t>
            </a:r>
          </a:p>
          <a:p>
            <a:r>
              <a:rPr lang="en-GB" sz="1800" dirty="0">
                <a:solidFill>
                  <a:srgbClr val="000000"/>
                </a:solidFill>
                <a:latin typeface="Arial" panose="020B0604020202020204" pitchFamily="34" charset="0"/>
                <a:ea typeface="Times New Roman" panose="02020603050405020304" pitchFamily="18" charset="0"/>
              </a:rPr>
              <a:t>Consider what this could mean for society and the individual.</a:t>
            </a:r>
          </a:p>
          <a:p>
            <a:r>
              <a:rPr lang="en-GB" sz="1800" dirty="0">
                <a:solidFill>
                  <a:srgbClr val="000000"/>
                </a:solidFill>
                <a:effectLst/>
                <a:latin typeface="Arial" panose="020B0604020202020204" pitchFamily="34" charset="0"/>
                <a:ea typeface="Times New Roman" panose="02020603050405020304" pitchFamily="18" charset="0"/>
              </a:rPr>
              <a:t>Look at this in a critical manner- (positives as well as negatives)</a:t>
            </a: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553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A54E-852E-43BE-B121-017494124D52}"/>
              </a:ext>
            </a:extLst>
          </p:cNvPr>
          <p:cNvSpPr>
            <a:spLocks noGrp="1"/>
          </p:cNvSpPr>
          <p:nvPr>
            <p:ph type="title"/>
          </p:nvPr>
        </p:nvSpPr>
        <p:spPr>
          <a:xfrm>
            <a:off x="1295401" y="1151906"/>
            <a:ext cx="9601196" cy="1219818"/>
          </a:xfrm>
        </p:spPr>
        <p:txBody>
          <a:bodyPr>
            <a:noAutofit/>
          </a:bodyPr>
          <a:lstStyle/>
          <a:p>
            <a:r>
              <a:rPr lang="en-GB" sz="3600" b="1" dirty="0"/>
              <a:t>Look at the issues experienced by older people (before focusing on one)</a:t>
            </a:r>
            <a:br>
              <a:rPr lang="en-GB" sz="3600" b="1" dirty="0"/>
            </a:br>
            <a:endParaRPr lang="en-GB" sz="3600" b="1" dirty="0"/>
          </a:p>
        </p:txBody>
      </p:sp>
      <p:sp>
        <p:nvSpPr>
          <p:cNvPr id="3" name="Content Placeholder 2">
            <a:extLst>
              <a:ext uri="{FF2B5EF4-FFF2-40B4-BE49-F238E27FC236}">
                <a16:creationId xmlns:a16="http://schemas.microsoft.com/office/drawing/2014/main" id="{DE4172B1-6E8F-4950-9E43-C3F91E3BF7CB}"/>
              </a:ext>
            </a:extLst>
          </p:cNvPr>
          <p:cNvSpPr>
            <a:spLocks noGrp="1"/>
          </p:cNvSpPr>
          <p:nvPr>
            <p:ph idx="1"/>
          </p:nvPr>
        </p:nvSpPr>
        <p:spPr/>
        <p:txBody>
          <a:bodyPr>
            <a:normAutofit/>
          </a:bodyPr>
          <a:lstStyle/>
          <a:p>
            <a:r>
              <a:rPr lang="en-GB" dirty="0"/>
              <a:t>What are the issues faced by older people in the UK today? These could include ageism, abuse, financial issues, perceptions of ‘older people’ (from society and self-perceptions), issues due to covid? You could focus on one of the topics discussed such as dementia, end of life care or treatment of medical social and mental health issues experienced by older people.</a:t>
            </a:r>
          </a:p>
          <a:p>
            <a:endParaRPr lang="en-GB" dirty="0"/>
          </a:p>
        </p:txBody>
      </p:sp>
    </p:spTree>
    <p:extLst>
      <p:ext uri="{BB962C8B-B14F-4D97-AF65-F5344CB8AC3E}">
        <p14:creationId xmlns:p14="http://schemas.microsoft.com/office/powerpoint/2010/main" val="109065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A54E-852E-43BE-B121-017494124D52}"/>
              </a:ext>
            </a:extLst>
          </p:cNvPr>
          <p:cNvSpPr>
            <a:spLocks noGrp="1"/>
          </p:cNvSpPr>
          <p:nvPr>
            <p:ph type="title"/>
          </p:nvPr>
        </p:nvSpPr>
        <p:spPr>
          <a:xfrm>
            <a:off x="1295401" y="1151906"/>
            <a:ext cx="9601196" cy="1219818"/>
          </a:xfrm>
        </p:spPr>
        <p:txBody>
          <a:bodyPr>
            <a:noAutofit/>
          </a:bodyPr>
          <a:lstStyle/>
          <a:p>
            <a:r>
              <a:rPr lang="en-GB" sz="3600" b="1" dirty="0"/>
              <a:t>Explore the effects of the pandemic on the elderly population of the UK (medical, emotional, social, etc.)</a:t>
            </a:r>
            <a:br>
              <a:rPr lang="en-GB" sz="3600" b="1" dirty="0"/>
            </a:br>
            <a:endParaRPr lang="en-GB" sz="3600" b="1" dirty="0"/>
          </a:p>
        </p:txBody>
      </p:sp>
      <p:sp>
        <p:nvSpPr>
          <p:cNvPr id="3" name="Content Placeholder 2">
            <a:extLst>
              <a:ext uri="{FF2B5EF4-FFF2-40B4-BE49-F238E27FC236}">
                <a16:creationId xmlns:a16="http://schemas.microsoft.com/office/drawing/2014/main" id="{DE4172B1-6E8F-4950-9E43-C3F91E3BF7CB}"/>
              </a:ext>
            </a:extLst>
          </p:cNvPr>
          <p:cNvSpPr>
            <a:spLocks noGrp="1"/>
          </p:cNvSpPr>
          <p:nvPr>
            <p:ph idx="1"/>
          </p:nvPr>
        </p:nvSpPr>
        <p:spPr>
          <a:xfrm>
            <a:off x="692727" y="2475278"/>
            <a:ext cx="10992592" cy="4021998"/>
          </a:xfrm>
        </p:spPr>
        <p:txBody>
          <a:bodyPr>
            <a:normAutofit/>
          </a:bodyPr>
          <a:lstStyle/>
          <a:p>
            <a:r>
              <a:rPr lang="en-GB" sz="1900" dirty="0"/>
              <a:t>How did the pandemic impact on older people in particular? (lockdown, shielding, social distancing, fear and uncertainty, mortality etc.).</a:t>
            </a:r>
          </a:p>
          <a:p>
            <a:r>
              <a:rPr lang="en-GB" sz="1900" dirty="0"/>
              <a:t>Also consider perceptions of older people by society and their own self perceptions (how society sees older people and how they see themselves).</a:t>
            </a:r>
          </a:p>
          <a:p>
            <a:r>
              <a:rPr lang="en-GB" sz="1900" dirty="0"/>
              <a:t>Has the pandemic prevented older people seeking medical assistance for non-covid related illness/issues? (this may have lead to increased care needs post pandemic?)</a:t>
            </a:r>
          </a:p>
          <a:p>
            <a:r>
              <a:rPr lang="en-GB" sz="1900" dirty="0"/>
              <a:t>Mental health, loneliness, and social isolation</a:t>
            </a:r>
          </a:p>
          <a:p>
            <a:r>
              <a:rPr lang="en-GB" sz="1900" dirty="0"/>
              <a:t>On the positive side some say that it has encouraged more older people to embrace technology?</a:t>
            </a:r>
          </a:p>
          <a:p>
            <a:endParaRPr lang="en-GB" sz="1900" dirty="0"/>
          </a:p>
        </p:txBody>
      </p:sp>
    </p:spTree>
    <p:extLst>
      <p:ext uri="{BB962C8B-B14F-4D97-AF65-F5344CB8AC3E}">
        <p14:creationId xmlns:p14="http://schemas.microsoft.com/office/powerpoint/2010/main" val="17650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A54E-852E-43BE-B121-017494124D52}"/>
              </a:ext>
            </a:extLst>
          </p:cNvPr>
          <p:cNvSpPr>
            <a:spLocks noGrp="1"/>
          </p:cNvSpPr>
          <p:nvPr>
            <p:ph type="title"/>
          </p:nvPr>
        </p:nvSpPr>
        <p:spPr>
          <a:xfrm>
            <a:off x="1295401" y="1151906"/>
            <a:ext cx="9601196" cy="1219818"/>
          </a:xfrm>
        </p:spPr>
        <p:txBody>
          <a:bodyPr>
            <a:noAutofit/>
          </a:bodyPr>
          <a:lstStyle/>
          <a:p>
            <a:r>
              <a:rPr lang="en-GB" sz="3600" b="1" dirty="0"/>
              <a:t>Explore the effects of the pandemic on the elderly population of the UK (medical, emotional, social, etc.)</a:t>
            </a:r>
            <a:br>
              <a:rPr lang="en-GB" sz="3600" b="1" dirty="0"/>
            </a:br>
            <a:endParaRPr lang="en-GB" sz="3600" b="1" dirty="0"/>
          </a:p>
        </p:txBody>
      </p:sp>
      <p:sp>
        <p:nvSpPr>
          <p:cNvPr id="3" name="Content Placeholder 2">
            <a:extLst>
              <a:ext uri="{FF2B5EF4-FFF2-40B4-BE49-F238E27FC236}">
                <a16:creationId xmlns:a16="http://schemas.microsoft.com/office/drawing/2014/main" id="{DE4172B1-6E8F-4950-9E43-C3F91E3BF7CB}"/>
              </a:ext>
            </a:extLst>
          </p:cNvPr>
          <p:cNvSpPr>
            <a:spLocks noGrp="1"/>
          </p:cNvSpPr>
          <p:nvPr>
            <p:ph idx="1"/>
          </p:nvPr>
        </p:nvSpPr>
        <p:spPr>
          <a:xfrm>
            <a:off x="692727" y="2475278"/>
            <a:ext cx="10992592" cy="4021998"/>
          </a:xfrm>
        </p:spPr>
        <p:txBody>
          <a:bodyPr>
            <a:normAutofit fontScale="70000" lnSpcReduction="20000"/>
          </a:bodyPr>
          <a:lstStyle/>
          <a:p>
            <a:r>
              <a:rPr lang="en-GB" sz="2900" b="1" dirty="0"/>
              <a:t>There has been much research conducted and articles published in this area since the start of the pandemic. Below are some sources and information you may find useful…</a:t>
            </a:r>
          </a:p>
          <a:p>
            <a:r>
              <a:rPr lang="en-GB" sz="1900" b="1" dirty="0"/>
              <a:t>AgeUK</a:t>
            </a:r>
            <a:r>
              <a:rPr lang="en-GB" sz="1900" dirty="0"/>
              <a:t>- </a:t>
            </a:r>
            <a:r>
              <a:rPr lang="en-GB" sz="1900" dirty="0" err="1"/>
              <a:t>i</a:t>
            </a:r>
            <a:r>
              <a:rPr lang="en-GB" sz="1900" dirty="0"/>
              <a:t>) </a:t>
            </a:r>
            <a:r>
              <a:rPr lang="en-GB" sz="1900" dirty="0">
                <a:hlinkClick r:id="rId2"/>
              </a:rPr>
              <a:t>https://www.ageuk.org.uk/discover/2022/february/a-pandemic-year--rising-to-the-challenge/</a:t>
            </a:r>
            <a:r>
              <a:rPr lang="en-GB" sz="1900" dirty="0"/>
              <a:t> </a:t>
            </a:r>
          </a:p>
          <a:p>
            <a:r>
              <a:rPr lang="en-GB" sz="1900" dirty="0"/>
              <a:t>ii) </a:t>
            </a:r>
            <a:r>
              <a:rPr lang="en-GB" sz="1900" dirty="0">
                <a:hlinkClick r:id="rId3"/>
              </a:rPr>
              <a:t>https://www.ageuk.org.uk/latest-press/articles/2021/new-analysis-finds-the-pandemic-has-significantly-increased-older-peoples-need-for-social-care/</a:t>
            </a:r>
            <a:r>
              <a:rPr lang="en-GB" sz="1900" dirty="0"/>
              <a:t> </a:t>
            </a:r>
          </a:p>
          <a:p>
            <a:r>
              <a:rPr lang="en-GB" sz="1900" b="1" dirty="0"/>
              <a:t>Centre for Ageing Better- </a:t>
            </a:r>
            <a:r>
              <a:rPr lang="en-GB" sz="1900" dirty="0" err="1"/>
              <a:t>i</a:t>
            </a:r>
            <a:r>
              <a:rPr lang="en-GB" sz="1900" dirty="0"/>
              <a:t>)  </a:t>
            </a:r>
            <a:r>
              <a:rPr lang="en-GB" sz="1900" dirty="0">
                <a:hlinkClick r:id="rId4"/>
              </a:rPr>
              <a:t>https://ageing-better.org.uk/</a:t>
            </a:r>
            <a:r>
              <a:rPr lang="en-GB" sz="1900" dirty="0"/>
              <a:t> </a:t>
            </a:r>
          </a:p>
          <a:p>
            <a:r>
              <a:rPr lang="en-GB" sz="1900" dirty="0"/>
              <a:t>ii) </a:t>
            </a:r>
            <a:r>
              <a:rPr lang="en-GB" sz="1900" dirty="0">
                <a:hlinkClick r:id="rId5"/>
              </a:rPr>
              <a:t>https://ageing-better.org.uk/publications/experience-people-approaching-later-life-lockdown-impact-covid-19-50-70-year-olds</a:t>
            </a:r>
            <a:r>
              <a:rPr lang="en-GB" sz="1900" dirty="0"/>
              <a:t> </a:t>
            </a:r>
          </a:p>
          <a:p>
            <a:r>
              <a:rPr lang="en-GB" sz="1900" b="1" dirty="0"/>
              <a:t>Campaign to End Loneliness- </a:t>
            </a:r>
            <a:r>
              <a:rPr lang="en-GB" sz="1900" dirty="0">
                <a:hlinkClick r:id="rId6"/>
              </a:rPr>
              <a:t>https://www.campaigntoendloneliness.org/</a:t>
            </a:r>
            <a:r>
              <a:rPr lang="en-GB" sz="1900" dirty="0"/>
              <a:t> </a:t>
            </a:r>
          </a:p>
          <a:p>
            <a:r>
              <a:rPr lang="en-GB" sz="1900" b="1" dirty="0"/>
              <a:t>NHS England- </a:t>
            </a:r>
            <a:r>
              <a:rPr lang="en-GB" sz="1900" dirty="0" err="1"/>
              <a:t>i</a:t>
            </a:r>
            <a:r>
              <a:rPr lang="en-GB" sz="1900" dirty="0"/>
              <a:t>)  </a:t>
            </a:r>
            <a:r>
              <a:rPr lang="en-GB" sz="1900" dirty="0">
                <a:hlinkClick r:id="rId7"/>
              </a:rPr>
              <a:t>https://www.england.nhs.uk/2022/02/nhs-publishes-electives-recovery-plan-to-boost-capacity-and-give-power-to-patients/</a:t>
            </a:r>
            <a:r>
              <a:rPr lang="en-GB" sz="1900" dirty="0"/>
              <a:t> </a:t>
            </a:r>
          </a:p>
          <a:p>
            <a:r>
              <a:rPr lang="en-GB" sz="1900" dirty="0"/>
              <a:t>ii) </a:t>
            </a:r>
            <a:r>
              <a:rPr lang="en-GB" sz="1900" dirty="0">
                <a:hlinkClick r:id="rId8"/>
              </a:rPr>
              <a:t>https://www.nhsconfed.org/topic/campaigns/nhs-reset</a:t>
            </a:r>
            <a:r>
              <a:rPr lang="en-GB" sz="1900" dirty="0"/>
              <a:t> </a:t>
            </a:r>
          </a:p>
          <a:p>
            <a:r>
              <a:rPr lang="en-GB" sz="1900" b="1" dirty="0"/>
              <a:t>Journal Articles</a:t>
            </a:r>
          </a:p>
          <a:p>
            <a:r>
              <a:rPr lang="en-GB" sz="1900" dirty="0">
                <a:hlinkClick r:id="rId9"/>
              </a:rPr>
              <a:t>https://www.frontiersin.org/articles/10.3389/fpsyg.2022.823089/full</a:t>
            </a:r>
            <a:r>
              <a:rPr lang="en-GB" sz="1900" dirty="0"/>
              <a:t> </a:t>
            </a:r>
          </a:p>
          <a:p>
            <a:r>
              <a:rPr lang="en-GB" sz="1900" dirty="0">
                <a:hlinkClick r:id="rId10"/>
              </a:rPr>
              <a:t>https://www.thelancet.com/journals/lanepe/article/PIIS2666-7762(21)00281-7/fulltext</a:t>
            </a:r>
            <a:r>
              <a:rPr lang="en-GB" sz="1900" dirty="0"/>
              <a:t> </a:t>
            </a:r>
          </a:p>
          <a:p>
            <a:r>
              <a:rPr lang="en-GB" sz="1900" dirty="0">
                <a:hlinkClick r:id="rId11"/>
              </a:rPr>
              <a:t>https://ghrp.biomedcentral.com/articles/10.1186/s41256-020-00154-3</a:t>
            </a:r>
            <a:r>
              <a:rPr lang="en-GB" sz="1900" dirty="0"/>
              <a:t> </a:t>
            </a:r>
          </a:p>
        </p:txBody>
      </p:sp>
    </p:spTree>
    <p:extLst>
      <p:ext uri="{BB962C8B-B14F-4D97-AF65-F5344CB8AC3E}">
        <p14:creationId xmlns:p14="http://schemas.microsoft.com/office/powerpoint/2010/main" val="1166143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E895-D6AF-436D-8F56-6CD01C124A9E}"/>
              </a:ext>
            </a:extLst>
          </p:cNvPr>
          <p:cNvSpPr>
            <a:spLocks noGrp="1"/>
          </p:cNvSpPr>
          <p:nvPr>
            <p:ph type="title"/>
          </p:nvPr>
        </p:nvSpPr>
        <p:spPr>
          <a:xfrm>
            <a:off x="1295401" y="1253065"/>
            <a:ext cx="9601196"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Critically examine current Health and Social Care provision – is it sufficient? </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ABE04C91-D594-4E27-8039-EFB550979119}"/>
              </a:ext>
            </a:extLst>
          </p:cNvPr>
          <p:cNvSpPr>
            <a:spLocks noGrp="1"/>
          </p:cNvSpPr>
          <p:nvPr>
            <p:ph idx="1"/>
          </p:nvPr>
        </p:nvSpPr>
        <p:spPr/>
        <p:txBody>
          <a:bodyPr/>
          <a:lstStyle/>
          <a:p>
            <a:r>
              <a:rPr lang="en-GB" dirty="0"/>
              <a:t>What is the difference between health care and social care?</a:t>
            </a:r>
          </a:p>
          <a:p>
            <a:r>
              <a:rPr lang="en-GB" dirty="0"/>
              <a:t>Look at types of social care provision for the elderly (</a:t>
            </a:r>
            <a:r>
              <a:rPr lang="en-GB" dirty="0" err="1"/>
              <a:t>dom</a:t>
            </a:r>
            <a:r>
              <a:rPr lang="en-GB" dirty="0"/>
              <a:t> care, residential care etc)</a:t>
            </a:r>
          </a:p>
          <a:p>
            <a:r>
              <a:rPr lang="en-GB" dirty="0"/>
              <a:t>Look at the gap between need and availability </a:t>
            </a:r>
          </a:p>
          <a:p>
            <a:r>
              <a:rPr lang="en-GB" dirty="0"/>
              <a:t>Has the pandemic affected this?</a:t>
            </a:r>
          </a:p>
          <a:p>
            <a:r>
              <a:rPr lang="en-GB" dirty="0"/>
              <a:t>The key word here is </a:t>
            </a:r>
            <a:r>
              <a:rPr lang="en-GB" b="1" dirty="0"/>
              <a:t>critically </a:t>
            </a:r>
            <a:r>
              <a:rPr lang="en-GB" dirty="0"/>
              <a:t>Look at the issues from all angles.</a:t>
            </a:r>
          </a:p>
        </p:txBody>
      </p:sp>
    </p:spTree>
    <p:extLst>
      <p:ext uri="{BB962C8B-B14F-4D97-AF65-F5344CB8AC3E}">
        <p14:creationId xmlns:p14="http://schemas.microsoft.com/office/powerpoint/2010/main" val="242893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8A07C-9F99-467C-8147-9C49958EEF34}"/>
              </a:ext>
            </a:extLst>
          </p:cNvPr>
          <p:cNvSpPr>
            <a:spLocks noGrp="1"/>
          </p:cNvSpPr>
          <p:nvPr>
            <p:ph type="title"/>
          </p:nvPr>
        </p:nvSpPr>
        <p:spPr>
          <a:xfrm>
            <a:off x="1295401" y="1253065"/>
            <a:ext cx="9601196"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Consider government and health service response to this</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1805BB67-3FC0-4FB6-8FA5-0F631AA66EB6}"/>
              </a:ext>
            </a:extLst>
          </p:cNvPr>
          <p:cNvSpPr>
            <a:spLocks noGrp="1"/>
          </p:cNvSpPr>
          <p:nvPr>
            <p:ph idx="1"/>
          </p:nvPr>
        </p:nvSpPr>
        <p:spPr>
          <a:xfrm>
            <a:off x="926276" y="2454456"/>
            <a:ext cx="10637074" cy="3693226"/>
          </a:xfrm>
        </p:spPr>
        <p:txBody>
          <a:bodyPr>
            <a:normAutofit fontScale="92500" lnSpcReduction="20000"/>
          </a:bodyPr>
          <a:lstStyle/>
          <a:p>
            <a:pPr>
              <a:lnSpc>
                <a:spcPct val="150000"/>
              </a:lnSpc>
            </a:pPr>
            <a:r>
              <a:rPr lang="en-GB" sz="1800" dirty="0">
                <a:effectLst/>
                <a:latin typeface="Arial" panose="020B0604020202020204" pitchFamily="34" charset="0"/>
                <a:ea typeface="Times New Roman" panose="02020603050405020304" pitchFamily="18" charset="0"/>
              </a:rPr>
              <a:t>What is the government doing at the moment to address the gaps in provision and availability?</a:t>
            </a:r>
          </a:p>
          <a:p>
            <a:pPr>
              <a:lnSpc>
                <a:spcPct val="150000"/>
              </a:lnSpc>
            </a:pPr>
            <a:r>
              <a:rPr lang="en-GB" sz="1800" dirty="0">
                <a:latin typeface="Arial" panose="020B0604020202020204" pitchFamily="34" charset="0"/>
                <a:ea typeface="Times New Roman" panose="02020603050405020304" pitchFamily="18" charset="0"/>
              </a:rPr>
              <a:t>In 2022 the PM stated that the Government are committed to reforming adult social care as well as supporting the NHS </a:t>
            </a:r>
          </a:p>
          <a:p>
            <a:pPr>
              <a:lnSpc>
                <a:spcPct val="150000"/>
              </a:lnSpc>
            </a:pPr>
            <a:r>
              <a:rPr lang="en-GB" sz="1800" dirty="0">
                <a:effectLst/>
                <a:latin typeface="Arial" panose="020B0604020202020204" pitchFamily="34" charset="0"/>
                <a:ea typeface="Times New Roman" panose="02020603050405020304" pitchFamily="18" charset="0"/>
              </a:rPr>
              <a:t>As well as the Health and Social Care Levy the Government propose a cap on the amount anyone in England will pay for care in their lifetime (look at </a:t>
            </a:r>
            <a:r>
              <a:rPr lang="en-GB" sz="1800" dirty="0" err="1">
                <a:effectLst/>
                <a:latin typeface="Arial" panose="020B0604020202020204" pitchFamily="34" charset="0"/>
                <a:ea typeface="Times New Roman" panose="02020603050405020304" pitchFamily="18" charset="0"/>
              </a:rPr>
              <a:t>Dilnot</a:t>
            </a:r>
            <a:r>
              <a:rPr lang="en-GB" sz="1800" dirty="0">
                <a:effectLst/>
                <a:latin typeface="Arial" panose="020B0604020202020204" pitchFamily="34" charset="0"/>
                <a:ea typeface="Times New Roman" panose="02020603050405020304" pitchFamily="18" charset="0"/>
              </a:rPr>
              <a:t> Commission) </a:t>
            </a:r>
          </a:p>
          <a:p>
            <a:pPr>
              <a:lnSpc>
                <a:spcPct val="150000"/>
              </a:lnSpc>
            </a:pPr>
            <a:r>
              <a:rPr lang="en-GB" sz="1800" dirty="0">
                <a:latin typeface="Arial" panose="020B0604020202020204" pitchFamily="34" charset="0"/>
              </a:rPr>
              <a:t>Look at the following website- </a:t>
            </a:r>
            <a:r>
              <a:rPr lang="en-GB" dirty="0">
                <a:latin typeface="Arial" panose="020B0604020202020204" pitchFamily="34" charset="0"/>
                <a:ea typeface="Times New Roman" panose="02020603050405020304" pitchFamily="18" charset="0"/>
                <a:hlinkClick r:id="rId2"/>
              </a:rPr>
              <a:t>https://www.gov.uk/government/publications/build-back-better-our-plan-for-health-and-social-care/build-back-better-our-plan-for-health-and-social-care</a:t>
            </a:r>
            <a:r>
              <a:rPr lang="en-GB" dirty="0">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lnSpc>
                <a:spcPct val="150000"/>
              </a:lnSpc>
            </a:pPr>
            <a:endParaRPr lang="en-GB" dirty="0"/>
          </a:p>
        </p:txBody>
      </p:sp>
    </p:spTree>
    <p:extLst>
      <p:ext uri="{BB962C8B-B14F-4D97-AF65-F5344CB8AC3E}">
        <p14:creationId xmlns:p14="http://schemas.microsoft.com/office/powerpoint/2010/main" val="1903623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B4B21-599D-4376-BB97-1616A4347552}"/>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rPr>
              <a:t>Health and Social Care Levy-</a:t>
            </a:r>
            <a:endParaRPr lang="en-GB" b="1" dirty="0"/>
          </a:p>
        </p:txBody>
      </p:sp>
      <p:sp>
        <p:nvSpPr>
          <p:cNvPr id="3" name="Content Placeholder 2">
            <a:extLst>
              <a:ext uri="{FF2B5EF4-FFF2-40B4-BE49-F238E27FC236}">
                <a16:creationId xmlns:a16="http://schemas.microsoft.com/office/drawing/2014/main" id="{4B10AC04-BB4C-44E8-9D43-DE4F148F1372}"/>
              </a:ext>
            </a:extLst>
          </p:cNvPr>
          <p:cNvSpPr>
            <a:spLocks noGrp="1"/>
          </p:cNvSpPr>
          <p:nvPr>
            <p:ph idx="1"/>
          </p:nvPr>
        </p:nvSpPr>
        <p:spPr/>
        <p:txBody>
          <a:bodyPr>
            <a:normAutofit/>
          </a:bodyPr>
          <a:lstStyle/>
          <a:p>
            <a:r>
              <a:rPr lang="en-GB" dirty="0"/>
              <a:t>From April 2022, Employees, employers and the self-employed will all pay 1.25p more in the pound for National Insurance (NI) </a:t>
            </a:r>
          </a:p>
          <a:p>
            <a:r>
              <a:rPr lang="en-GB" dirty="0"/>
              <a:t>From April 2023, National Insurance will return to its current rate.</a:t>
            </a:r>
          </a:p>
          <a:p>
            <a:r>
              <a:rPr lang="en-GB" dirty="0"/>
              <a:t>Instead, the extra tax will be collected as a new Health and Social Care Levy.</a:t>
            </a:r>
          </a:p>
          <a:p>
            <a:r>
              <a:rPr lang="en-GB" dirty="0"/>
              <a:t>This levy - unlike National Insurance - will also be paid by state pensioners who are still working</a:t>
            </a:r>
          </a:p>
        </p:txBody>
      </p:sp>
    </p:spTree>
    <p:extLst>
      <p:ext uri="{BB962C8B-B14F-4D97-AF65-F5344CB8AC3E}">
        <p14:creationId xmlns:p14="http://schemas.microsoft.com/office/powerpoint/2010/main" val="2839561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F7C53F-F92E-467A-8A88-0A1449B13F61}"/>
              </a:ext>
            </a:extLst>
          </p:cNvPr>
          <p:cNvPicPr>
            <a:picLocks noChangeAspect="1"/>
          </p:cNvPicPr>
          <p:nvPr/>
        </p:nvPicPr>
        <p:blipFill>
          <a:blip r:embed="rId2"/>
          <a:stretch>
            <a:fillRect/>
          </a:stretch>
        </p:blipFill>
        <p:spPr>
          <a:xfrm>
            <a:off x="1894406" y="559494"/>
            <a:ext cx="8797406" cy="5907982"/>
          </a:xfrm>
          <a:prstGeom prst="rect">
            <a:avLst/>
          </a:prstGeom>
        </p:spPr>
      </p:pic>
    </p:spTree>
    <p:extLst>
      <p:ext uri="{BB962C8B-B14F-4D97-AF65-F5344CB8AC3E}">
        <p14:creationId xmlns:p14="http://schemas.microsoft.com/office/powerpoint/2010/main" val="118226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3F2E-B56F-40E7-B91C-81F25B9D9E7A}"/>
              </a:ext>
            </a:extLst>
          </p:cNvPr>
          <p:cNvSpPr>
            <a:spLocks noGrp="1"/>
          </p:cNvSpPr>
          <p:nvPr>
            <p:ph type="title"/>
          </p:nvPr>
        </p:nvSpPr>
        <p:spPr>
          <a:xfrm>
            <a:off x="1295402" y="982132"/>
            <a:ext cx="9601196" cy="806911"/>
          </a:xfrm>
        </p:spPr>
        <p:txBody>
          <a:bodyPr/>
          <a:lstStyle/>
          <a:p>
            <a:r>
              <a:rPr lang="en-GB" b="1" dirty="0"/>
              <a:t>What is wrong with social care?</a:t>
            </a:r>
          </a:p>
        </p:txBody>
      </p:sp>
      <p:sp>
        <p:nvSpPr>
          <p:cNvPr id="3" name="Content Placeholder 2">
            <a:extLst>
              <a:ext uri="{FF2B5EF4-FFF2-40B4-BE49-F238E27FC236}">
                <a16:creationId xmlns:a16="http://schemas.microsoft.com/office/drawing/2014/main" id="{072E7663-C8D7-4B73-AD3E-F0E34DEBEAD7}"/>
              </a:ext>
            </a:extLst>
          </p:cNvPr>
          <p:cNvSpPr>
            <a:spLocks noGrp="1"/>
          </p:cNvSpPr>
          <p:nvPr>
            <p:ph idx="1"/>
          </p:nvPr>
        </p:nvSpPr>
        <p:spPr/>
        <p:txBody>
          <a:bodyPr>
            <a:normAutofit fontScale="85000" lnSpcReduction="10000"/>
          </a:bodyPr>
          <a:lstStyle/>
          <a:p>
            <a:r>
              <a:rPr lang="en-GB" dirty="0"/>
              <a:t>Means testing: it’s not like the NHS </a:t>
            </a:r>
          </a:p>
          <a:p>
            <a:r>
              <a:rPr lang="en-GB" dirty="0"/>
              <a:t>Catastrophic costs: selling homes to pay for care </a:t>
            </a:r>
          </a:p>
          <a:p>
            <a:r>
              <a:rPr lang="en-GB" dirty="0"/>
              <a:t>Unmet need: people going without the care and support they need </a:t>
            </a:r>
          </a:p>
          <a:p>
            <a:r>
              <a:rPr lang="en-GB" dirty="0"/>
              <a:t>Quality of care: 15-minute care visits and neglect </a:t>
            </a:r>
          </a:p>
          <a:p>
            <a:r>
              <a:rPr lang="en-GB" dirty="0"/>
              <a:t>Workforce pay and conditions: underpaid, overworked staff </a:t>
            </a:r>
          </a:p>
          <a:p>
            <a:r>
              <a:rPr lang="en-GB" dirty="0"/>
              <a:t>Market fragility: care home companies going out of business </a:t>
            </a:r>
          </a:p>
          <a:p>
            <a:r>
              <a:rPr lang="en-GB" dirty="0"/>
              <a:t>Disjointed care: delayed transfers of care and lack of integration with health </a:t>
            </a:r>
          </a:p>
          <a:p>
            <a:r>
              <a:rPr lang="en-GB" dirty="0"/>
              <a:t>The postcode lottery: unwarranted variation in access and performance</a:t>
            </a:r>
          </a:p>
        </p:txBody>
      </p:sp>
      <p:sp>
        <p:nvSpPr>
          <p:cNvPr id="4" name="TextBox 3">
            <a:extLst>
              <a:ext uri="{FF2B5EF4-FFF2-40B4-BE49-F238E27FC236}">
                <a16:creationId xmlns:a16="http://schemas.microsoft.com/office/drawing/2014/main" id="{4B8E3E9D-3238-494A-99B0-E34539E182AC}"/>
              </a:ext>
            </a:extLst>
          </p:cNvPr>
          <p:cNvSpPr txBox="1"/>
          <p:nvPr/>
        </p:nvSpPr>
        <p:spPr>
          <a:xfrm>
            <a:off x="1094628" y="1911377"/>
            <a:ext cx="10002741" cy="523220"/>
          </a:xfrm>
          <a:prstGeom prst="rect">
            <a:avLst/>
          </a:prstGeom>
          <a:noFill/>
        </p:spPr>
        <p:txBody>
          <a:bodyPr wrap="square" rtlCol="0">
            <a:spAutoFit/>
          </a:bodyPr>
          <a:lstStyle/>
          <a:p>
            <a:r>
              <a:rPr lang="en-GB" sz="2800" dirty="0"/>
              <a:t>According to the Kings Fund (2021), there are eight issues…</a:t>
            </a:r>
          </a:p>
        </p:txBody>
      </p:sp>
      <p:sp>
        <p:nvSpPr>
          <p:cNvPr id="5" name="TextBox 4">
            <a:extLst>
              <a:ext uri="{FF2B5EF4-FFF2-40B4-BE49-F238E27FC236}">
                <a16:creationId xmlns:a16="http://schemas.microsoft.com/office/drawing/2014/main" id="{818625A6-8AAF-4EC3-9D88-6147DC10F06A}"/>
              </a:ext>
            </a:extLst>
          </p:cNvPr>
          <p:cNvSpPr txBox="1"/>
          <p:nvPr/>
        </p:nvSpPr>
        <p:spPr>
          <a:xfrm>
            <a:off x="1582309" y="5875868"/>
            <a:ext cx="9314287" cy="369332"/>
          </a:xfrm>
          <a:prstGeom prst="rect">
            <a:avLst/>
          </a:prstGeom>
          <a:noFill/>
        </p:spPr>
        <p:txBody>
          <a:bodyPr wrap="square" rtlCol="0">
            <a:spAutoFit/>
          </a:bodyPr>
          <a:lstStyle/>
          <a:p>
            <a:r>
              <a:rPr lang="en-GB" dirty="0">
                <a:hlinkClick r:id="rId2"/>
              </a:rPr>
              <a:t>https://www.kingsfund.org.uk/publications/whats-your-problem-social-care#unmetneed</a:t>
            </a:r>
            <a:r>
              <a:rPr lang="en-GB" dirty="0"/>
              <a:t> </a:t>
            </a:r>
          </a:p>
        </p:txBody>
      </p:sp>
    </p:spTree>
    <p:extLst>
      <p:ext uri="{BB962C8B-B14F-4D97-AF65-F5344CB8AC3E}">
        <p14:creationId xmlns:p14="http://schemas.microsoft.com/office/powerpoint/2010/main" val="310664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768C4-823E-44EE-8C20-3F4FFB22AC68}"/>
              </a:ext>
            </a:extLst>
          </p:cNvPr>
          <p:cNvSpPr>
            <a:spLocks noGrp="1"/>
          </p:cNvSpPr>
          <p:nvPr>
            <p:ph type="title"/>
          </p:nvPr>
        </p:nvSpPr>
        <p:spPr/>
        <p:txBody>
          <a:bodyPr>
            <a:normAutofit fontScale="90000"/>
          </a:bodyPr>
          <a:lstStyle/>
          <a:p>
            <a:r>
              <a:rPr lang="en-GB" b="1" dirty="0"/>
              <a:t>Refer throughout to relevant theory including specific theories of ageing</a:t>
            </a:r>
          </a:p>
        </p:txBody>
      </p:sp>
      <p:sp>
        <p:nvSpPr>
          <p:cNvPr id="3" name="Content Placeholder 2">
            <a:extLst>
              <a:ext uri="{FF2B5EF4-FFF2-40B4-BE49-F238E27FC236}">
                <a16:creationId xmlns:a16="http://schemas.microsoft.com/office/drawing/2014/main" id="{4C0D0D3F-754E-468D-8A67-A9058F4B314D}"/>
              </a:ext>
            </a:extLst>
          </p:cNvPr>
          <p:cNvSpPr>
            <a:spLocks noGrp="1"/>
          </p:cNvSpPr>
          <p:nvPr>
            <p:ph idx="1"/>
          </p:nvPr>
        </p:nvSpPr>
        <p:spPr/>
        <p:txBody>
          <a:bodyPr/>
          <a:lstStyle/>
          <a:p>
            <a:r>
              <a:rPr lang="en-GB" dirty="0"/>
              <a:t>There are a number of theories that could be related to your claims including Maslow and Social Identity Theory- You could talk about the Medical and Social Models?</a:t>
            </a:r>
          </a:p>
          <a:p>
            <a:r>
              <a:rPr lang="en-GB" dirty="0"/>
              <a:t>You should include specific theories of ageing such as the Disengagement, Activity and Continuity theories</a:t>
            </a:r>
          </a:p>
          <a:p>
            <a:r>
              <a:rPr lang="en-GB" dirty="0"/>
              <a:t>Look at the Power-Point on Moodle to help with your research</a:t>
            </a:r>
          </a:p>
        </p:txBody>
      </p:sp>
    </p:spTree>
    <p:extLst>
      <p:ext uri="{BB962C8B-B14F-4D97-AF65-F5344CB8AC3E}">
        <p14:creationId xmlns:p14="http://schemas.microsoft.com/office/powerpoint/2010/main" val="1666213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46DF6-27C1-446D-B245-CE8C726FF4BE}"/>
              </a:ext>
            </a:extLst>
          </p:cNvPr>
          <p:cNvSpPr>
            <a:spLocks noGrp="1"/>
          </p:cNvSpPr>
          <p:nvPr>
            <p:ph type="title"/>
          </p:nvPr>
        </p:nvSpPr>
        <p:spPr/>
        <p:txBody>
          <a:bodyPr/>
          <a:lstStyle/>
          <a:p>
            <a:r>
              <a:rPr lang="en-GB" b="1" dirty="0"/>
              <a:t>THEORY-POLICY-PRACTICE</a:t>
            </a:r>
          </a:p>
        </p:txBody>
      </p:sp>
      <p:sp>
        <p:nvSpPr>
          <p:cNvPr id="3" name="Content Placeholder 2">
            <a:extLst>
              <a:ext uri="{FF2B5EF4-FFF2-40B4-BE49-F238E27FC236}">
                <a16:creationId xmlns:a16="http://schemas.microsoft.com/office/drawing/2014/main" id="{BE431139-2594-4BC9-9D10-9AD1054DA1CB}"/>
              </a:ext>
            </a:extLst>
          </p:cNvPr>
          <p:cNvSpPr>
            <a:spLocks noGrp="1"/>
          </p:cNvSpPr>
          <p:nvPr>
            <p:ph idx="1"/>
          </p:nvPr>
        </p:nvSpPr>
        <p:spPr/>
        <p:txBody>
          <a:bodyPr>
            <a:normAutofit fontScale="62500" lnSpcReduction="20000"/>
          </a:bodyPr>
          <a:lstStyle/>
          <a:p>
            <a:r>
              <a:rPr lang="en-GB" dirty="0"/>
              <a:t>Along with theory you also need to look at Policy and Legislation</a:t>
            </a:r>
          </a:p>
          <a:p>
            <a:r>
              <a:rPr lang="en-GB" dirty="0"/>
              <a:t>This can be local, national or even global</a:t>
            </a:r>
          </a:p>
          <a:p>
            <a:r>
              <a:rPr lang="en-GB" dirty="0"/>
              <a:t>Government- NHS- Local Authority- Third Sector Organisation.</a:t>
            </a:r>
          </a:p>
          <a:p>
            <a:r>
              <a:rPr lang="en-GB" dirty="0"/>
              <a:t>As well as the ‘big three’ (Care Act/Equality Act/Human Rights Act) there are a number of relevant policies and legislation, including specific Covid-19 policy which may be relevant</a:t>
            </a:r>
          </a:p>
          <a:p>
            <a:r>
              <a:rPr lang="en-GB" dirty="0"/>
              <a:t>These can be accessed easily through the Centre for Policy on Ageing Website- </a:t>
            </a:r>
            <a:r>
              <a:rPr lang="en-GB" dirty="0">
                <a:hlinkClick r:id="rId2"/>
              </a:rPr>
              <a:t>http://www.cpa.org.uk/cpa/policies_on_ageing.html</a:t>
            </a:r>
            <a:r>
              <a:rPr lang="en-GB" dirty="0"/>
              <a:t> </a:t>
            </a:r>
          </a:p>
          <a:p>
            <a:r>
              <a:rPr lang="en-GB" dirty="0"/>
              <a:t>Practice- What is being done to address the issues discussed?</a:t>
            </a:r>
          </a:p>
          <a:p>
            <a:r>
              <a:rPr lang="en-GB" dirty="0"/>
              <a:t>Consider Person Centred Care/Practice and Advocacy (which are embedded in current policy)</a:t>
            </a:r>
          </a:p>
          <a:p>
            <a:r>
              <a:rPr lang="en-GB" dirty="0"/>
              <a:t>Also look at interventions in technology such as health monitoring and communication devices which may improve the lives of older people and address some of the issues experienced </a:t>
            </a:r>
          </a:p>
          <a:p>
            <a:endParaRPr lang="en-GB" dirty="0"/>
          </a:p>
        </p:txBody>
      </p:sp>
    </p:spTree>
    <p:extLst>
      <p:ext uri="{BB962C8B-B14F-4D97-AF65-F5344CB8AC3E}">
        <p14:creationId xmlns:p14="http://schemas.microsoft.com/office/powerpoint/2010/main" val="2333652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C9128-95A6-4FAA-A459-7A0D1C24E331}"/>
              </a:ext>
            </a:extLst>
          </p:cNvPr>
          <p:cNvSpPr>
            <a:spLocks noGrp="1"/>
          </p:cNvSpPr>
          <p:nvPr>
            <p:ph type="title"/>
          </p:nvPr>
        </p:nvSpPr>
        <p:spPr/>
        <p:txBody>
          <a:bodyPr/>
          <a:lstStyle/>
          <a:p>
            <a:r>
              <a:rPr lang="en-GB" b="1" dirty="0"/>
              <a:t>Cite Your Sources!</a:t>
            </a:r>
          </a:p>
        </p:txBody>
      </p:sp>
      <p:sp>
        <p:nvSpPr>
          <p:cNvPr id="3" name="Content Placeholder 2">
            <a:extLst>
              <a:ext uri="{FF2B5EF4-FFF2-40B4-BE49-F238E27FC236}">
                <a16:creationId xmlns:a16="http://schemas.microsoft.com/office/drawing/2014/main" id="{40EE3840-5823-4263-B801-8652B68C7390}"/>
              </a:ext>
            </a:extLst>
          </p:cNvPr>
          <p:cNvSpPr>
            <a:spLocks noGrp="1"/>
          </p:cNvSpPr>
          <p:nvPr>
            <p:ph idx="1"/>
          </p:nvPr>
        </p:nvSpPr>
        <p:spPr/>
        <p:txBody>
          <a:bodyPr>
            <a:normAutofit lnSpcReduction="10000"/>
          </a:bodyPr>
          <a:lstStyle/>
          <a:p>
            <a:r>
              <a:rPr lang="en-GB" dirty="0"/>
              <a:t>All of the claims you make must be supported by sources</a:t>
            </a:r>
          </a:p>
          <a:p>
            <a:r>
              <a:rPr lang="en-GB" dirty="0"/>
              <a:t>These must be valid and as current as possible</a:t>
            </a:r>
          </a:p>
          <a:p>
            <a:r>
              <a:rPr lang="en-GB" dirty="0"/>
              <a:t>You will find a number of sources to look at throughout the power-points and on the Moodle tiles as well as a reading list.</a:t>
            </a:r>
          </a:p>
          <a:p>
            <a:r>
              <a:rPr lang="en-GB" dirty="0"/>
              <a:t>Use Harvard Referencing- there is a UWTSD Referencing Handbook as well as Quick referencing Examples and the UWTSD Study Skills Handbook on the ‘Hello and Welcome’ tile on the Moodle page </a:t>
            </a:r>
          </a:p>
        </p:txBody>
      </p:sp>
    </p:spTree>
    <p:extLst>
      <p:ext uri="{BB962C8B-B14F-4D97-AF65-F5344CB8AC3E}">
        <p14:creationId xmlns:p14="http://schemas.microsoft.com/office/powerpoint/2010/main" val="2685102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D1A91-EF10-440D-8D80-6582E7C1E8EF}"/>
              </a:ext>
            </a:extLst>
          </p:cNvPr>
          <p:cNvSpPr>
            <a:spLocks noGrp="1"/>
          </p:cNvSpPr>
          <p:nvPr>
            <p:ph type="title"/>
          </p:nvPr>
        </p:nvSpPr>
        <p:spPr/>
        <p:txBody>
          <a:bodyPr/>
          <a:lstStyle/>
          <a:p>
            <a:r>
              <a:rPr lang="en-GB" b="1" dirty="0"/>
              <a:t>Presenting Your Essay</a:t>
            </a:r>
          </a:p>
        </p:txBody>
      </p:sp>
      <p:sp>
        <p:nvSpPr>
          <p:cNvPr id="3" name="Content Placeholder 2">
            <a:extLst>
              <a:ext uri="{FF2B5EF4-FFF2-40B4-BE49-F238E27FC236}">
                <a16:creationId xmlns:a16="http://schemas.microsoft.com/office/drawing/2014/main" id="{FD4343DA-96D7-4D74-9F9F-B2CC9D16F2EA}"/>
              </a:ext>
            </a:extLst>
          </p:cNvPr>
          <p:cNvSpPr>
            <a:spLocks noGrp="1"/>
          </p:cNvSpPr>
          <p:nvPr>
            <p:ph idx="1"/>
          </p:nvPr>
        </p:nvSpPr>
        <p:spPr>
          <a:xfrm>
            <a:off x="1295401" y="2556932"/>
            <a:ext cx="9752900" cy="3318936"/>
          </a:xfrm>
        </p:spPr>
        <p:txBody>
          <a:bodyPr/>
          <a:lstStyle/>
          <a:p>
            <a:r>
              <a:rPr lang="en-GB" dirty="0"/>
              <a:t>Ensure you have followed the guidelines and addressed all the given criteria</a:t>
            </a:r>
          </a:p>
          <a:p>
            <a:r>
              <a:rPr lang="en-GB" dirty="0"/>
              <a:t>Make sure that your essay flows logically and is easy to understand</a:t>
            </a:r>
          </a:p>
          <a:p>
            <a:r>
              <a:rPr lang="en-GB" dirty="0"/>
              <a:t>Present your work using Arial font, size 11, 1.5 lines spacing and the text is justified (straight margins both sides)- If you have any issues doing this please contact me for assistance</a:t>
            </a:r>
          </a:p>
          <a:p>
            <a:r>
              <a:rPr lang="en-GB" dirty="0"/>
              <a:t>Use academic language suitable for level six.</a:t>
            </a:r>
          </a:p>
          <a:p>
            <a:endParaRPr lang="en-GB" dirty="0"/>
          </a:p>
        </p:txBody>
      </p:sp>
    </p:spTree>
    <p:extLst>
      <p:ext uri="{BB962C8B-B14F-4D97-AF65-F5344CB8AC3E}">
        <p14:creationId xmlns:p14="http://schemas.microsoft.com/office/powerpoint/2010/main" val="274117901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4234</TotalTime>
  <Words>1608</Words>
  <Application>Microsoft Office PowerPoint</Application>
  <PresentationFormat>Widescreen</PresentationFormat>
  <Paragraphs>102</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Times New Roman</vt:lpstr>
      <vt:lpstr>Organic</vt:lpstr>
      <vt:lpstr>Assignment 2</vt:lpstr>
      <vt:lpstr>Assignment 2</vt:lpstr>
      <vt:lpstr>Assignment Title</vt:lpstr>
      <vt:lpstr>Learning Outcomes</vt:lpstr>
      <vt:lpstr>Guidance</vt:lpstr>
      <vt:lpstr>What is ‘Old Age’? </vt:lpstr>
      <vt:lpstr>Discuss the ageing population and how, and why, the number of older people has changed and what this means for society as well as HSC provision.  </vt:lpstr>
      <vt:lpstr>Look at the issues experienced by older people (before focusing on one) </vt:lpstr>
      <vt:lpstr>Explore the effects of the pandemic on the elderly population of the UK (medical, emotional, social, etc.) </vt:lpstr>
      <vt:lpstr>Explore the effects of the pandemic on the elderly population of the UK (medical, emotional, social, etc.) </vt:lpstr>
      <vt:lpstr>Critically examine current Health and Social Care provision – is it sufficient?  </vt:lpstr>
      <vt:lpstr>Consider government and health service response to this </vt:lpstr>
      <vt:lpstr>Health and Social Care Levy-</vt:lpstr>
      <vt:lpstr>PowerPoint Presentation</vt:lpstr>
      <vt:lpstr>What is wrong with social care?</vt:lpstr>
      <vt:lpstr>Refer throughout to relevant theory including specific theories of ageing</vt:lpstr>
      <vt:lpstr>THEORY-POLICY-PRACTICE</vt:lpstr>
      <vt:lpstr>Cite Your Sources!</vt:lpstr>
      <vt:lpstr>Presenting Your Essay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Theory</dc:title>
  <dc:creator>Joanne Davies (Yr Athrofa)</dc:creator>
  <cp:lastModifiedBy>Joanne Davies (Yr Athrofa)</cp:lastModifiedBy>
  <cp:revision>25</cp:revision>
  <dcterms:created xsi:type="dcterms:W3CDTF">2019-12-09T18:26:38Z</dcterms:created>
  <dcterms:modified xsi:type="dcterms:W3CDTF">2022-07-04T17:18:19Z</dcterms:modified>
</cp:coreProperties>
</file>