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7" r:id="rId3"/>
    <p:sldId id="394" r:id="rId4"/>
    <p:sldId id="395" r:id="rId5"/>
    <p:sldId id="396" r:id="rId6"/>
    <p:sldId id="398" r:id="rId8"/>
    <p:sldId id="403" r:id="rId9"/>
    <p:sldId id="404" r:id="rId10"/>
    <p:sldId id="399" r:id="rId11"/>
    <p:sldId id="40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9"/>
  </p:normalViewPr>
  <p:slideViewPr>
    <p:cSldViewPr snapToGrid="0" showGuides="1">
      <p:cViewPr varScale="1">
        <p:scale>
          <a:sx n="59" d="100"/>
          <a:sy n="59" d="100"/>
        </p:scale>
        <p:origin x="940" y="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notesMaster" Target="notesMasters/notesMaster1.xml"/><Relationship Id="rId14" Type="http://schemas.openxmlformats.org/officeDocument/2006/relationships/presProps" Target="presProps.xml"/><Relationship Id="rId15" Type="http://schemas.openxmlformats.org/officeDocument/2006/relationships/viewProps" Target="viewProps.xml"/><Relationship Id="rId16" Type="http://schemas.openxmlformats.org/officeDocument/2006/relationships/theme" Target="theme/theme1.xml"/><Relationship Id="rId1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p="http://schemas.openxmlformats.org/presentationml/2006/main" xmlns:r="http://schemas.openxmlformats.org/officeDocument/2006/relationships">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F89C1C7-3DCD-1040-A9CF-14679D8B5DDD}" type="datetimeFigureOut">
              <a:rPr lang="en-US" smtClean="0"/>
              <a:t>10/17/16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B5E49A5-4136-284D-997B-48E1D791AD67}" type="slidenum">
              <a:rPr lang="en-US" smtClean="0"/>
              <a:t>‹#›</a:t>
            </a:fld>
            <a:endParaRPr lang="en-US"/>
          </a:p>
        </p:txBody>
      </p:sp>
    </p:spTree>
    <p:extLst>
      <p:ext uri="{BB962C8B-B14F-4D97-AF65-F5344CB8AC3E}">
        <p14:creationId xmlns:p14="http://schemas.microsoft.com/office/powerpoint/2010/main" val="26232521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Good morning. My presentation focuses on communication as a key professional skill in health and social care. I will explain why it matters, apply the SBAR framework to practice, and reflect on how I will continue developing this skill.</a:t>
            </a:r>
          </a:p>
        </p:txBody>
      </p:sp>
      <p:sp>
        <p:nvSpPr>
          <p:cNvPr id="4" name="Slide Number Placeholder 3"/>
          <p:cNvSpPr>
            <a:spLocks noGrp="1"/>
          </p:cNvSpPr>
          <p:nvPr>
            <p:ph type="sldNum" idx="5" sz="quarter"/>
          </p:nvPr>
        </p:nvSpPr>
        <p:spPr/>
      </p:sp>
    </p:spTree>
  </p:cSld>
  <p:clrMapOvr>
    <a:masterClrMapping/>
  </p:clrMapOvr>
</p:notes>
</file>

<file path=ppt/notesSlides/notesSlide2.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The aim is to examine communication as both a professional and personal development skill. I will first define the skill, then explain its relevance to safety and person-centred care. I will use SBAR in a practical example and finish with a reflection and action plan.</a:t>
            </a:r>
          </a:p>
        </p:txBody>
      </p:sp>
      <p:sp>
        <p:nvSpPr>
          <p:cNvPr id="4" name="Slide Number Placeholder 3"/>
          <p:cNvSpPr>
            <a:spLocks noGrp="1"/>
          </p:cNvSpPr>
          <p:nvPr>
            <p:ph type="sldNum" idx="5" sz="quarter"/>
          </p:nvPr>
        </p:nvSpPr>
        <p:spPr/>
      </p:sp>
    </p:spTree>
  </p:cSld>
  <p:clrMapOvr>
    <a:masterClrMapping/>
  </p:clrMapOvr>
</p:notes>
</file>

<file path=ppt/notesSlides/notesSlide3.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Effective communication is more than speaking clearly. It is a two-way process in which the receiver understands the intended message. In care settings, this includes verbal, non-verbal and written communication, as well as active listening. The method must be adapted to the individual rather than expecting the individual to adapt to the service.</a:t>
            </a:r>
          </a:p>
        </p:txBody>
      </p:sp>
      <p:sp>
        <p:nvSpPr>
          <p:cNvPr id="4" name="Slide Number Placeholder 3"/>
          <p:cNvSpPr>
            <a:spLocks noGrp="1"/>
          </p:cNvSpPr>
          <p:nvPr>
            <p:ph type="sldNum" idx="5" sz="quarter"/>
          </p:nvPr>
        </p:nvSpPr>
        <p:spPr/>
      </p:sp>
    </p:spTree>
  </p:cSld>
  <p:clrMapOvr>
    <a:masterClrMapping/>
  </p:clrMapOvr>
</p:notes>
</file>

<file path=ppt/notesSlides/notesSlide4.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I have developed communication through university and charity work. These experiences have helped me adjust my approach for different audiences. My strengths are listening, respect and approachability. However, self-awareness also requires recognising development needs. I want to become more confident in difficult conversations and improve the precision of my written records.</a:t>
            </a:r>
          </a:p>
        </p:txBody>
      </p:sp>
      <p:sp>
        <p:nvSpPr>
          <p:cNvPr id="4" name="Slide Number Placeholder 3"/>
          <p:cNvSpPr>
            <a:spLocks noGrp="1"/>
          </p:cNvSpPr>
          <p:nvPr>
            <p:ph type="sldNum" idx="5" sz="quarter"/>
          </p:nvPr>
        </p:nvSpPr>
        <p:spPr/>
      </p:sp>
    </p:spTree>
  </p:cSld>
  <p:clrMapOvr>
    <a:masterClrMapping/>
  </p:clrMapOvr>
</p:notes>
</file>

<file path=ppt/notesSlides/notesSlide5.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Communication is essential because it affects both safety and experience. Accurate information helps prevent omissions and delays, while respectful communication allows people to express concerns and participate in their care. It also enables staff to coordinate work. Therefore, communication should be understood as a professional safety responsibility, not only as a social skill.</a:t>
            </a:r>
          </a:p>
        </p:txBody>
      </p:sp>
      <p:sp>
        <p:nvSpPr>
          <p:cNvPr id="4" name="Slide Number Placeholder 3"/>
          <p:cNvSpPr>
            <a:spLocks noGrp="1"/>
          </p:cNvSpPr>
          <p:nvPr>
            <p:ph type="sldNum" idx="5" sz="quarter"/>
          </p:nvPr>
        </p:nvSpPr>
        <p:spPr/>
      </p:sp>
    </p:spTree>
  </p:cSld>
  <p:clrMapOvr>
    <a:masterClrMapping/>
  </p:clrMapOvr>
</p:notes>
</file>

<file path=ppt/notesSlides/notesSlide6.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SBAR stands for Situation, Background, Assessment and Recommendation. It helps professionals provide essential information in a predictable order, especially during handover or escalation. Its strength is clarity and brevity. However, it should not be used mechanically; staff still need to listen, use judgement and adapt communication to the person and the situation.</a:t>
            </a:r>
          </a:p>
        </p:txBody>
      </p:sp>
      <p:sp>
        <p:nvSpPr>
          <p:cNvPr id="4" name="Slide Number Placeholder 3"/>
          <p:cNvSpPr>
            <a:spLocks noGrp="1"/>
          </p:cNvSpPr>
          <p:nvPr>
            <p:ph type="sldNum" idx="5" sz="quarter"/>
          </p:nvPr>
        </p:nvSpPr>
        <p:spPr/>
      </p:sp>
    </p:spTree>
  </p:cSld>
  <p:clrMapOvr>
    <a:masterClrMapping/>
  </p:clrMapOvr>
</p:notes>
</file>

<file path=ppt/notesSlides/notesSlide7.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In this example, I would first introduce myself and identify Mr Jones’s preferred communication needs. I would check his hearing aid, reduce noise and speak at eye level using short sentences. I would listen and check understanding rather than assuming he has understood. If his confusion or distress changed, I would document factual observations and escalate promptly to the nurse using SBAR. This approach supports dignity, reassurance and safety.</a:t>
            </a:r>
          </a:p>
        </p:txBody>
      </p:sp>
      <p:sp>
        <p:nvSpPr>
          <p:cNvPr id="4" name="Slide Number Placeholder 3"/>
          <p:cNvSpPr>
            <a:spLocks noGrp="1"/>
          </p:cNvSpPr>
          <p:nvPr>
            <p:ph type="sldNum" idx="5" sz="quarter"/>
          </p:nvPr>
        </p:nvSpPr>
        <p:spPr/>
      </p:sp>
    </p:spTree>
  </p:cSld>
  <p:clrMapOvr>
    <a:masterClrMapping/>
  </p:clrMapOvr>
</p:notes>
</file>

<file path=ppt/notesSlides/notesSlide8.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My reflection is that communication must be adapted and checked rather than assumed. To develop further, I have set three measurable actions: weekly SBAR practice for eight weeks, monthly feedback, and completion of the communication standard with a written reflection. These actions are realistic and directly relevant to multidisciplinary teamwork, advocacy and progression in care.</a:t>
            </a:r>
          </a:p>
        </p:txBody>
      </p:sp>
      <p:sp>
        <p:nvSpPr>
          <p:cNvPr id="4" name="Slide Number Placeholder 3"/>
          <p:cNvSpPr>
            <a:spLocks noGrp="1"/>
          </p:cNvSpPr>
          <p:nvPr>
            <p:ph type="sldNum" idx="5" sz="quarter"/>
          </p:nvPr>
        </p:nvSpPr>
        <p:spPr/>
      </p:sp>
    </p:spTree>
  </p:cSld>
  <p:clrMapOvr>
    <a:masterClrMapping/>
  </p:clrMapOvr>
</p:notes>
</file>

<file path=ppt/notesSlides/notesSlide9.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In conclusion, effective communication contributes directly to safe, dignified and coordinated care. SBAR can improve clarity when information must be handed over or escalated, while person-centred communication requires adaptation and active listening. My key message is that good care depends on sharing the right information, in the right way, at the right time.</a:t>
            </a:r>
          </a:p>
        </p:txBody>
      </p:sp>
      <p:sp>
        <p:nvSpPr>
          <p:cNvPr id="4" name="Slide Number Placeholder 3"/>
          <p:cNvSpPr>
            <a:spLocks noGrp="1"/>
          </p:cNvSpPr>
          <p:nvPr>
            <p:ph type="sldNum" idx="5" sz="quarter"/>
          </p:nvPr>
        </p:nvSpPr>
        <p:spPr/>
      </p:sp>
    </p:spTree>
  </p:cSld>
  <p:clrMapOvr>
    <a:masterClrMapping/>
  </p:clrMapOvr>
</p:notes>
</file>

<file path=ppt/notesSlides/notesSlide10.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These are the sources used throughout the presentation. They include professional guidance, patient-experience guidance, patient-safety evidence and the assessment specification.</a:t>
            </a:r>
          </a:p>
        </p:txBody>
      </p:sp>
      <p:sp>
        <p:nvSpPr>
          <p:cNvPr id="4" name="Slide Number Placeholder 3"/>
          <p:cNvSpPr>
            <a:spLocks noGrp="1"/>
          </p:cNvSpPr>
          <p:nvPr>
            <p:ph type="sldNum" idx="5" sz="quarter"/>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18/07/2026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18/07/2026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18/07/2026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18/07/2026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18/07/2026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18/07/2026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18/07/2026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18/07/2026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england.nhs.uk/patient-experience/" TargetMode="External"/><Relationship Id="rId3" Type="http://schemas.openxmlformats.org/officeDocument/2006/relationships/notesSlide" Target="../notesSlides/notesSlide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buNone/>
              <a:defRPr/>
            </a:pPr>
            <a:fld id="{9C9D1F96-3DE6-40B6-9DCF-E50C656CAE8D}"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buNone/>
            </a:pPr>
            <a:r>
              <a:rPr sz="800" b="0" i="0">
                <a:solidFill>
                  <a:srgbClr val="000000"/>
                </a:solidFill>
                <a:latin typeface="Times New Roman"/>
              </a:rPr>
              <a:t>1</a:t>
            </a: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508760" y="640080"/>
            <a:ext cx="8961120" cy="4663440"/>
          </a:xfrm>
        </p:spPr>
        <p:txBody>
          <a:bodyPr wrap="square"/>
          <a:lstStyle/>
          <a:p>
            <a:pPr algn="ctr">
              <a:buNone/>
              <a:spcAft>
                <a:spcPts val="800"/>
              </a:spcAft>
            </a:pPr>
            <a:r>
              <a:rPr sz="2600" b="1" i="0">
                <a:solidFill>
                  <a:srgbClr val="000000"/>
                </a:solidFill>
                <a:latin typeface="Times New Roman"/>
              </a:rPr>
              <a:t>COMMUNICATION IN HEALTH AND SOCIAL CARE</a:t>
            </a:r>
          </a:p>
          <a:p>
            <a:pPr algn="ctr">
              <a:buNone/>
              <a:spcAft>
                <a:spcPts val="1600"/>
              </a:spcAft>
            </a:pPr>
            <a:r>
              <a:rPr sz="2000" b="1" i="0">
                <a:solidFill>
                  <a:srgbClr val="000000"/>
                </a:solidFill>
                <a:latin typeface="Times New Roman"/>
              </a:rPr>
              <a:t>Component 1: Self-Awareness Presentation</a:t>
            </a:r>
          </a:p>
          <a:p>
            <a:pPr algn="l">
              <a:buNone/>
              <a:spcAft>
                <a:spcPts val="400"/>
              </a:spcAft>
            </a:pPr>
            <a:r>
              <a:rPr sz="1800" b="0" i="0">
                <a:solidFill>
                  <a:srgbClr val="000000"/>
                </a:solidFill>
                <a:latin typeface="Times New Roman"/>
              </a:rPr>
              <a:t>Module Title: Professional Development within Health and Social Care</a:t>
            </a:r>
          </a:p>
          <a:p>
            <a:pPr algn="l">
              <a:buNone/>
              <a:spcAft>
                <a:spcPts val="400"/>
              </a:spcAft>
            </a:pPr>
            <a:r>
              <a:rPr sz="1800" b="0" i="0">
                <a:solidFill>
                  <a:srgbClr val="000000"/>
                </a:solidFill>
                <a:latin typeface="Times New Roman"/>
              </a:rPr>
              <a:t>Module Number: LCHS4009</a:t>
            </a:r>
          </a:p>
          <a:p>
            <a:pPr algn="l">
              <a:buNone/>
              <a:spcAft>
                <a:spcPts val="400"/>
              </a:spcAft>
            </a:pPr>
            <a:r>
              <a:rPr sz="1800" b="0" i="0">
                <a:solidFill>
                  <a:srgbClr val="000000"/>
                </a:solidFill>
                <a:latin typeface="Times New Roman"/>
              </a:rPr>
              <a:t>Student Name: Suzan W. Namitala</a:t>
            </a:r>
          </a:p>
          <a:p>
            <a:pPr algn="l">
              <a:buNone/>
              <a:spcAft>
                <a:spcPts val="400"/>
              </a:spcAft>
            </a:pPr>
            <a:r>
              <a:rPr sz="1800" b="0" i="0">
                <a:solidFill>
                  <a:srgbClr val="000000"/>
                </a:solidFill>
                <a:latin typeface="Times New Roman"/>
              </a:rPr>
              <a:t>Student ID: 2515844</a:t>
            </a:r>
          </a:p>
          <a:p>
            <a:pPr algn="l">
              <a:buNone/>
              <a:spcAft>
                <a:spcPts val="400"/>
              </a:spcAft>
            </a:pPr>
            <a:r>
              <a:rPr sz="1800" b="0" i="0">
                <a:solidFill>
                  <a:srgbClr val="000000"/>
                </a:solidFill>
                <a:latin typeface="Times New Roman"/>
              </a:rPr>
              <a:t>Lecturer’s Name: Soban Sadiq</a:t>
            </a:r>
          </a:p>
        </p:txBody>
      </p:sp>
      <p:sp>
        <p:nvSpPr>
          <p:cNvPr id="6149" name="TextBox 6148"/>
          <p:cNvSpPr txBox="1"/>
          <p:nvPr/>
        </p:nvSpPr>
        <p:spPr>
          <a:xfrm>
            <a:off x="502920" y="5504688"/>
            <a:ext cx="9966960" cy="384048"/>
          </a:xfrm>
          <a:prstGeom prst="rect">
            <a:avLst/>
          </a:prstGeom>
          <a:noFill/>
        </p:spPr>
        <p:txBody>
          <a:bodyPr wrap="none" lIns="0" rIns="0" tIns="0" bIns="0">
            <a:spAutoFit/>
          </a:bodyPr>
          <a:lstStyle/>
          <a:p>
            <a:pPr algn="r">
              <a:buNone/>
            </a:pPr>
            <a:r>
              <a:rPr sz="1800" b="0" i="1">
                <a:solidFill>
                  <a:srgbClr val="000000"/>
                </a:solidFill>
                <a:latin typeface="Times New Roman"/>
              </a:rPr>
              <a:t>(UWTSD, 2026)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lIns="45720" rIns="45720" tIns="18288" bIns="18288" anchor="ctr"/>
          <a:lstStyle/>
          <a:p>
            <a:pPr algn="ctr">
              <a:buNone/>
              <a:spcAft>
                <a:spcPts val="0"/>
              </a:spcAft>
            </a:pPr>
            <a:r>
              <a:rPr sz="2400" b="1" i="0">
                <a:solidFill>
                  <a:srgbClr val="000000"/>
                </a:solidFill>
                <a:latin typeface="Times New Roman"/>
              </a:rPr>
              <a:t>AIM AND OBJECTIVES</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buNone/>
              <a:defRPr/>
            </a:pPr>
            <a:fld id="{9C9D1F96-3DE6-40B6-9DCF-E50C656CAE8D}" type="datetime1">
              <a:rPr lang="en-GB" altLang="en-US" smtClean="0"/>
              <a:pPr>
                <a:defRPr/>
              </a:pPr>
              <a:t>18/07/2026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buNone/>
            </a:pPr>
            <a:r>
              <a:rPr sz="800" b="0" i="0">
                <a:solidFill>
                  <a:srgbClr val="000000"/>
                </a:solidFill>
                <a:latin typeface="Times New Roman"/>
              </a:rPr>
              <a:t>2</a:t>
            </a: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640080" y="1051560"/>
            <a:ext cx="9784080" cy="4343400"/>
          </a:xfrm>
        </p:spPr>
        <p:txBody>
          <a:bodyPr wrap="square" lIns="45720" rIns="45720" tIns="27432" bIns="27432" anchor="t"/>
          <a:lstStyle/>
          <a:p>
            <a:pPr algn="l">
              <a:buNone/>
              <a:lnSpc>
                <a:spcPct val="100000"/>
              </a:lnSpc>
              <a:spcBef>
                <a:spcPts val="0"/>
              </a:spcBef>
              <a:spcAft>
                <a:spcPts val="400"/>
              </a:spcAft>
              <a:defRPr/>
            </a:pPr>
            <a:r>
              <a:rPr sz="1800" b="1" i="0">
                <a:solidFill>
                  <a:srgbClr val="000000"/>
                </a:solidFill>
                <a:latin typeface="Times New Roman"/>
              </a:rPr>
              <a:t>Aim</a:t>
            </a:r>
          </a:p>
          <a:p>
            <a:pPr algn="l">
              <a:buNone/>
              <a:lnSpc>
                <a:spcPct val="100000"/>
              </a:lnSpc>
              <a:spcBef>
                <a:spcPts val="0"/>
              </a:spcBef>
              <a:spcAft>
                <a:spcPts val="1000"/>
              </a:spcAft>
            </a:pPr>
            <a:r>
              <a:rPr sz="1800" b="0" i="0">
                <a:solidFill>
                  <a:srgbClr val="000000"/>
                </a:solidFill>
                <a:latin typeface="Times New Roman"/>
              </a:rPr>
              <a:t>To examine effective communication as a professional skill and reflect on how I will develop it as a Healthcare Assistant.</a:t>
            </a:r>
          </a:p>
          <a:p>
            <a:pPr algn="l">
              <a:buNone/>
              <a:lnSpc>
                <a:spcPct val="100000"/>
              </a:lnSpc>
              <a:spcBef>
                <a:spcPts val="0"/>
              </a:spcBef>
              <a:spcAft>
                <a:spcPts val="400"/>
              </a:spcAft>
            </a:pPr>
            <a:r>
              <a:rPr sz="1800" b="1" i="0">
                <a:solidFill>
                  <a:srgbClr val="000000"/>
                </a:solidFill>
                <a:latin typeface="Times New Roman"/>
              </a:rPr>
              <a:t>Objectives</a:t>
            </a:r>
          </a:p>
          <a:p>
            <a:pPr algn="l">
              <a:buNone/>
              <a:lnSpc>
                <a:spcPct val="100000"/>
              </a:lnSpc>
              <a:spcBef>
                <a:spcPts val="0"/>
              </a:spcBef>
              <a:spcAft>
                <a:spcPts val="200"/>
              </a:spcAft>
            </a:pPr>
            <a:r>
              <a:rPr sz="1800" b="0" i="0">
                <a:solidFill>
                  <a:srgbClr val="000000"/>
                </a:solidFill>
                <a:latin typeface="Times New Roman"/>
              </a:rPr>
              <a:t>• Define effective communication in health and social care.</a:t>
            </a:r>
          </a:p>
          <a:p>
            <a:pPr algn="l">
              <a:buNone/>
              <a:lnSpc>
                <a:spcPct val="100000"/>
              </a:lnSpc>
              <a:spcBef>
                <a:spcPts val="0"/>
              </a:spcBef>
              <a:spcAft>
                <a:spcPts val="200"/>
              </a:spcAft>
            </a:pPr>
            <a:r>
              <a:rPr sz="1800" b="0" i="0">
                <a:solidFill>
                  <a:srgbClr val="000000"/>
                </a:solidFill>
                <a:latin typeface="Times New Roman"/>
              </a:rPr>
              <a:t>• Explain how communication supports safe, person-centred care.</a:t>
            </a:r>
          </a:p>
          <a:p>
            <a:pPr algn="l">
              <a:buNone/>
              <a:lnSpc>
                <a:spcPct val="100000"/>
              </a:lnSpc>
              <a:spcBef>
                <a:spcPts val="0"/>
              </a:spcBef>
              <a:spcAft>
                <a:spcPts val="200"/>
              </a:spcAft>
            </a:pPr>
            <a:r>
              <a:rPr sz="1800" b="0" i="0">
                <a:solidFill>
                  <a:srgbClr val="000000"/>
                </a:solidFill>
                <a:latin typeface="Times New Roman"/>
              </a:rPr>
              <a:t>• Apply the SBAR framework to a realistic HCA scenario.</a:t>
            </a:r>
          </a:p>
          <a:p>
            <a:pPr algn="l">
              <a:buNone/>
              <a:lnSpc>
                <a:spcPct val="100000"/>
              </a:lnSpc>
              <a:spcBef>
                <a:spcPts val="0"/>
              </a:spcBef>
              <a:spcAft>
                <a:spcPts val="200"/>
              </a:spcAft>
            </a:pPr>
            <a:r>
              <a:rPr sz="1800" b="0" i="0">
                <a:solidFill>
                  <a:srgbClr val="000000"/>
                </a:solidFill>
                <a:latin typeface="Times New Roman"/>
              </a:rPr>
              <a:t>• Evaluate my strengths and areas for further development.</a:t>
            </a:r>
          </a:p>
          <a:p>
            <a:pPr algn="l">
              <a:buNone/>
              <a:lnSpc>
                <a:spcPct val="100000"/>
              </a:lnSpc>
              <a:spcBef>
                <a:spcPts val="0"/>
              </a:spcBef>
              <a:spcAft>
                <a:spcPts val="200"/>
              </a:spcAft>
            </a:pPr>
            <a:r>
              <a:rPr sz="1800" b="0" i="0">
                <a:solidFill>
                  <a:srgbClr val="000000"/>
                </a:solidFill>
                <a:latin typeface="Times New Roman"/>
              </a:rPr>
              <a:t>• Set a practical action plan for my future career.</a:t>
            </a:r>
          </a:p>
        </p:txBody>
      </p:sp>
      <p:sp>
        <p:nvSpPr>
          <p:cNvPr id="18437" name="TextBox 18436"/>
          <p:cNvSpPr txBox="1"/>
          <p:nvPr/>
        </p:nvSpPr>
        <p:spPr>
          <a:xfrm>
            <a:off x="502920" y="5504688"/>
            <a:ext cx="9966960" cy="384048"/>
          </a:xfrm>
          <a:prstGeom prst="rect">
            <a:avLst/>
          </a:prstGeom>
          <a:noFill/>
        </p:spPr>
        <p:txBody>
          <a:bodyPr wrap="none" lIns="0" rIns="0" tIns="0" bIns="0">
            <a:spAutoFit/>
          </a:bodyPr>
          <a:lstStyle/>
          <a:p>
            <a:pPr algn="r">
              <a:buNone/>
            </a:pPr>
            <a:r>
              <a:rPr sz="1800" b="0" i="1">
                <a:solidFill>
                  <a:srgbClr val="000000"/>
                </a:solidFill>
                <a:latin typeface="Times New Roman"/>
              </a:rPr>
              <a:t>(UWTSD, 2026)</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lIns="45720" rIns="45720" tIns="18288" bIns="18288" anchor="ctr"/>
          <a:lstStyle/>
          <a:p>
            <a:pPr algn="ctr">
              <a:buNone/>
              <a:spcAft>
                <a:spcPts val="0"/>
              </a:spcAft>
            </a:pPr>
            <a:r>
              <a:rPr sz="2400" b="1" i="0">
                <a:solidFill>
                  <a:srgbClr val="000000"/>
                </a:solidFill>
                <a:latin typeface="Times New Roman"/>
              </a:rPr>
              <a:t>CHOSEN SKILL: EFFECTIVE COMMUNICATION</a:t>
            </a:r>
            <a:endParaRPr lang="en-GB" altLang="en-US" sz="28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0" y="0"/>
            <a:ext cx="9144" cy="9144"/>
          </a:xfrm>
        </p:spPr>
        <p:txBody>
          <a:bodyPr/>
          <a:lstStyle/>
          <a:p>
            <a:pPr marL="0" indent="0" algn="ctr">
              <a:buNone/>
              <a:defRPr/>
            </a:pPr>
            <a:endParaRPr lang="en-GB" altLang="en-US" b="1" dirty="0">
              <a:solidFill>
                <a:srgbClr val="000000"/>
              </a:solidFill>
            </a:endParaRPr>
          </a:p>
          <a:p>
            <a:pPr>
              <a:buNone/>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buNone/>
              <a:defRPr/>
            </a:pPr>
            <a:fld id="{BF746479-5A54-43D8-9985-034223541E15}"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a:buNone/>
            </a:pPr>
            <a:r>
              <a:rPr sz="800" b="0" i="0">
                <a:solidFill>
                  <a:srgbClr val="000000"/>
                </a:solidFill>
                <a:latin typeface="Times New Roman"/>
              </a:rPr>
              <a:t>3</a:t>
            </a:r>
          </a:p>
        </p:txBody>
      </p:sp>
      <p:sp>
        <p:nvSpPr>
          <p:cNvPr id="5" name="TextBox 4">
            <a:extLst>
              <a:ext uri="{FF2B5EF4-FFF2-40B4-BE49-F238E27FC236}">
                <a16:creationId xmlns:a16="http://schemas.microsoft.com/office/drawing/2014/main" id="{028FA0CD-6774-EDEB-7901-7CC84D67FB82}"/>
              </a:ext>
            </a:extLst>
          </p:cNvPr>
          <p:cNvSpPr txBox="1"/>
          <p:nvPr/>
        </p:nvSpPr>
        <p:spPr>
          <a:xfrm>
            <a:off x="594360" y="960120"/>
            <a:ext cx="9875520" cy="4434840"/>
          </a:xfrm>
          <a:prstGeom prst="rect">
            <a:avLst/>
          </a:prstGeom>
          <a:noFill/>
        </p:spPr>
        <p:txBody>
          <a:bodyPr wrap="square" lIns="45720" rIns="45720" tIns="27432" bIns="27432" anchor="t">
            <a:spAutoFit/>
          </a:bodyPr>
          <a:lstStyle/>
          <a:p>
            <a:pPr algn="l">
              <a:buNone/>
              <a:lnSpc>
                <a:spcPct val="100000"/>
              </a:lnSpc>
              <a:spcBef>
                <a:spcPts val="0"/>
              </a:spcBef>
              <a:spcAft>
                <a:spcPts val="1000"/>
              </a:spcAft>
            </a:pPr>
            <a:r>
              <a:rPr sz="1800" b="0" i="0">
                <a:solidFill>
                  <a:srgbClr val="000000"/>
                </a:solidFill>
                <a:latin typeface="Times New Roman"/>
              </a:rPr>
              <a:t>Effective communication is a two-way process of sharing information and confirming that the intended meaning has been understood.</a:t>
            </a:r>
            <a:endParaRPr lang="en-US" b="1" dirty="0">
              <a:latin typeface="Times New Roman" panose="02020603050405020304" pitchFamily="18" charset="0"/>
              <a:cs typeface="Times New Roman" panose="02020603050405020304" pitchFamily="18" charset="0"/>
            </a:endParaRPr>
          </a:p>
          <a:p>
            <a:pPr algn="l">
              <a:buNone/>
              <a:lnSpc>
                <a:spcPct val="100000"/>
              </a:lnSpc>
              <a:spcBef>
                <a:spcPts val="0"/>
              </a:spcBef>
              <a:spcAft>
                <a:spcPts val="100"/>
              </a:spcAft>
            </a:pPr>
            <a:r>
              <a:rPr sz="1800" b="1" i="0">
                <a:solidFill>
                  <a:srgbClr val="000000"/>
                </a:solidFill>
                <a:latin typeface="Times New Roman"/>
              </a:rPr>
              <a:t>Verbal communication:</a:t>
            </a:r>
          </a:p>
          <a:p>
            <a:pPr algn="l">
              <a:buNone/>
              <a:lnSpc>
                <a:spcPct val="100000"/>
              </a:lnSpc>
              <a:spcBef>
                <a:spcPts val="0"/>
              </a:spcBef>
              <a:spcAft>
                <a:spcPts val="400"/>
              </a:spcAft>
            </a:pPr>
            <a:r>
              <a:rPr sz="1800" b="0" i="0">
                <a:solidFill>
                  <a:srgbClr val="000000"/>
                </a:solidFill>
                <a:latin typeface="Times New Roman"/>
              </a:rPr>
              <a:t>• clear words, suitable tone and an appropriate pace.</a:t>
            </a:r>
          </a:p>
          <a:p>
            <a:pPr algn="l">
              <a:buNone/>
              <a:lnSpc>
                <a:spcPct val="100000"/>
              </a:lnSpc>
              <a:spcBef>
                <a:spcPts val="0"/>
              </a:spcBef>
              <a:spcAft>
                <a:spcPts val="100"/>
              </a:spcAft>
            </a:pPr>
            <a:r>
              <a:rPr sz="1800" b="1" i="0">
                <a:solidFill>
                  <a:srgbClr val="000000"/>
                </a:solidFill>
                <a:latin typeface="Times New Roman"/>
              </a:rPr>
              <a:t>Non-verbal communication:</a:t>
            </a:r>
          </a:p>
          <a:p>
            <a:pPr algn="l">
              <a:buNone/>
              <a:lnSpc>
                <a:spcPct val="100000"/>
              </a:lnSpc>
              <a:spcBef>
                <a:spcPts val="0"/>
              </a:spcBef>
              <a:spcAft>
                <a:spcPts val="400"/>
              </a:spcAft>
            </a:pPr>
            <a:r>
              <a:rPr sz="1800" b="0" i="0">
                <a:solidFill>
                  <a:srgbClr val="000000"/>
                </a:solidFill>
                <a:latin typeface="Times New Roman"/>
              </a:rPr>
              <a:t>• facial expression, posture, gestures and eye contact.</a:t>
            </a:r>
          </a:p>
          <a:p>
            <a:pPr algn="l">
              <a:buNone/>
              <a:lnSpc>
                <a:spcPct val="100000"/>
              </a:lnSpc>
              <a:spcBef>
                <a:spcPts val="0"/>
              </a:spcBef>
              <a:spcAft>
                <a:spcPts val="100"/>
              </a:spcAft>
            </a:pPr>
            <a:r>
              <a:rPr sz="1800" b="1" i="0">
                <a:solidFill>
                  <a:srgbClr val="000000"/>
                </a:solidFill>
                <a:latin typeface="Times New Roman"/>
              </a:rPr>
              <a:t>Written and digital communication:</a:t>
            </a:r>
          </a:p>
          <a:p>
            <a:pPr algn="l">
              <a:buNone/>
              <a:lnSpc>
                <a:spcPct val="100000"/>
              </a:lnSpc>
              <a:spcBef>
                <a:spcPts val="0"/>
              </a:spcBef>
              <a:spcAft>
                <a:spcPts val="400"/>
              </a:spcAft>
            </a:pPr>
            <a:r>
              <a:rPr sz="1800" b="0" i="0">
                <a:solidFill>
                  <a:srgbClr val="000000"/>
                </a:solidFill>
                <a:latin typeface="Times New Roman"/>
              </a:rPr>
              <a:t>• accurate care notes, reports and handovers.</a:t>
            </a:r>
          </a:p>
          <a:p>
            <a:pPr algn="l">
              <a:buNone/>
              <a:lnSpc>
                <a:spcPct val="100000"/>
              </a:lnSpc>
              <a:spcBef>
                <a:spcPts val="0"/>
              </a:spcBef>
              <a:spcAft>
                <a:spcPts val="100"/>
              </a:spcAft>
            </a:pPr>
            <a:r>
              <a:rPr sz="1800" b="1" i="0">
                <a:solidFill>
                  <a:srgbClr val="000000"/>
                </a:solidFill>
                <a:latin typeface="Times New Roman"/>
              </a:rPr>
              <a:t>Active listening:</a:t>
            </a:r>
          </a:p>
          <a:p>
            <a:pPr algn="l">
              <a:buNone/>
              <a:lnSpc>
                <a:spcPct val="100000"/>
              </a:lnSpc>
              <a:spcBef>
                <a:spcPts val="0"/>
              </a:spcBef>
              <a:spcAft>
                <a:spcPts val="600"/>
              </a:spcAft>
            </a:pPr>
            <a:r>
              <a:rPr sz="1800" b="0" i="0">
                <a:solidFill>
                  <a:srgbClr val="000000"/>
                </a:solidFill>
                <a:latin typeface="Times New Roman"/>
              </a:rPr>
              <a:t>• questioning, clarifying and checking understanding.</a:t>
            </a:r>
          </a:p>
          <a:p>
            <a:pPr algn="l">
              <a:buNone/>
              <a:lnSpc>
                <a:spcPct val="100000"/>
              </a:lnSpc>
              <a:spcBef>
                <a:spcPts val="0"/>
              </a:spcBef>
              <a:spcAft>
                <a:spcPts val="200"/>
              </a:spcAft>
            </a:pPr>
            <a:r>
              <a:rPr sz="1800" b="1" i="0">
                <a:solidFill>
                  <a:srgbClr val="000000"/>
                </a:solidFill>
                <a:latin typeface="Times New Roman"/>
              </a:rPr>
              <a:t>Communication must be adapted to each person’s language, culture, sensory needs and level of understanding.</a:t>
            </a:r>
          </a:p>
        </p:txBody>
      </p:sp>
      <p:sp>
        <p:nvSpPr>
          <p:cNvPr id="19460" name="TextBox 19459"/>
          <p:cNvSpPr txBox="1"/>
          <p:nvPr/>
        </p:nvSpPr>
        <p:spPr>
          <a:xfrm>
            <a:off x="502920" y="5504688"/>
            <a:ext cx="9966960" cy="384048"/>
          </a:xfrm>
          <a:prstGeom prst="rect">
            <a:avLst/>
          </a:prstGeom>
          <a:noFill/>
        </p:spPr>
        <p:txBody>
          <a:bodyPr wrap="none" lIns="0" rIns="0" tIns="0" bIns="0">
            <a:spAutoFit/>
          </a:bodyPr>
          <a:lstStyle/>
          <a:p>
            <a:pPr algn="r">
              <a:buNone/>
            </a:pPr>
            <a:r>
              <a:rPr sz="1800" b="0" i="1">
                <a:solidFill>
                  <a:srgbClr val="000000"/>
                </a:solidFill>
                <a:latin typeface="Times New Roman"/>
              </a:rPr>
              <a:t>(Skills for Care, n.d.; NICE, 2021)</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buNone/>
              <a:defRPr/>
            </a:pPr>
            <a:fld id="{9F458A58-9170-4293-9FCB-97B777C99F2B}"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a:buNone/>
            </a:pPr>
            <a:r>
              <a:rPr sz="800" b="0" i="0">
                <a:solidFill>
                  <a:srgbClr val="000000"/>
                </a:solidFill>
                <a:latin typeface="Times New Roman"/>
              </a:rPr>
              <a:t>4</a:t>
            </a: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92513" y="-47007"/>
            <a:ext cx="9206974" cy="1412472"/>
          </a:xfrm>
        </p:spPr>
        <p:txBody>
          <a:bodyPr lIns="45720" rIns="45720" tIns="18288" bIns="18288" anchor="ctr"/>
          <a:lstStyle/>
          <a:p>
            <a:pPr algn="ctr">
              <a:buNone/>
              <a:spcAft>
                <a:spcPts val="0"/>
              </a:spcAft>
            </a:pPr>
            <a:r>
              <a:rPr sz="2400" b="1" i="0">
                <a:solidFill>
                  <a:srgbClr val="000000"/>
                </a:solidFill>
                <a:latin typeface="Times New Roman"/>
              </a:rPr>
              <a:t>HOW I HAVE DEVELOPED THIS SKILL</a:t>
            </a:r>
            <a:endParaRPr lang="en-GB" sz="2000" b="1" dirty="0"/>
          </a:p>
        </p:txBody>
      </p:sp>
      <p:sp>
        <p:nvSpPr>
          <p:cNvPr id="11270" name="TextBox 11269"/>
          <p:cNvSpPr txBox="1"/>
          <p:nvPr/>
        </p:nvSpPr>
        <p:spPr>
          <a:xfrm>
            <a:off x="594360" y="960120"/>
            <a:ext cx="4709160" cy="4343400"/>
          </a:xfrm>
          <a:prstGeom prst="rect">
            <a:avLst/>
          </a:prstGeom>
          <a:noFill/>
        </p:spPr>
        <p:txBody>
          <a:bodyPr wrap="square" lIns="45720" rIns="45720" tIns="27432" bIns="27432" anchor="t">
            <a:spAutoFit/>
          </a:bodyPr>
          <a:lstStyle/>
          <a:p>
            <a:pPr algn="l">
              <a:buNone/>
              <a:lnSpc>
                <a:spcPct val="100000"/>
              </a:lnSpc>
              <a:spcBef>
                <a:spcPts val="0"/>
              </a:spcBef>
              <a:spcAft>
                <a:spcPts val="600"/>
              </a:spcAft>
            </a:pPr>
            <a:r>
              <a:rPr sz="1800" b="1" i="0">
                <a:solidFill>
                  <a:srgbClr val="000000"/>
                </a:solidFill>
                <a:latin typeface="Times New Roman"/>
              </a:rPr>
              <a:t>Experience</a:t>
            </a:r>
          </a:p>
          <a:p>
            <a:pPr algn="l">
              <a:buNone/>
              <a:lnSpc>
                <a:spcPct val="100000"/>
              </a:lnSpc>
              <a:spcBef>
                <a:spcPts val="0"/>
              </a:spcBef>
              <a:spcAft>
                <a:spcPts val="600"/>
              </a:spcAft>
            </a:pPr>
            <a:r>
              <a:rPr sz="1800" b="0" i="0">
                <a:solidFill>
                  <a:srgbClr val="000000"/>
                </a:solidFill>
                <a:latin typeface="Times New Roman"/>
              </a:rPr>
              <a:t>• Group discussions, seminars and presentations at university.</a:t>
            </a:r>
          </a:p>
          <a:p>
            <a:pPr algn="l">
              <a:buNone/>
              <a:lnSpc>
                <a:spcPct val="100000"/>
              </a:lnSpc>
              <a:spcBef>
                <a:spcPts val="0"/>
              </a:spcBef>
              <a:spcAft>
                <a:spcPts val="600"/>
              </a:spcAft>
            </a:pPr>
            <a:r>
              <a:rPr sz="1800" b="0" i="0">
                <a:solidFill>
                  <a:srgbClr val="000000"/>
                </a:solidFill>
                <a:latin typeface="Times New Roman"/>
              </a:rPr>
              <a:t>• Group assignments requiring clear roles and shared decisions.</a:t>
            </a:r>
          </a:p>
          <a:p>
            <a:pPr algn="l">
              <a:buNone/>
              <a:lnSpc>
                <a:spcPct val="100000"/>
              </a:lnSpc>
              <a:spcBef>
                <a:spcPts val="0"/>
              </a:spcBef>
              <a:spcAft>
                <a:spcPts val="600"/>
              </a:spcAft>
            </a:pPr>
            <a:r>
              <a:rPr sz="1800" b="0" i="0">
                <a:solidFill>
                  <a:srgbClr val="000000"/>
                </a:solidFill>
                <a:latin typeface="Times New Roman"/>
              </a:rPr>
              <a:t>• Feedback from tutors and fellow students.</a:t>
            </a:r>
          </a:p>
          <a:p>
            <a:pPr algn="l">
              <a:buNone/>
              <a:lnSpc>
                <a:spcPct val="100000"/>
              </a:lnSpc>
              <a:spcBef>
                <a:spcPts val="0"/>
              </a:spcBef>
              <a:spcAft>
                <a:spcPts val="200"/>
              </a:spcAft>
            </a:pPr>
            <a:r>
              <a:rPr sz="1800" b="0" i="0">
                <a:solidFill>
                  <a:srgbClr val="000000"/>
                </a:solidFill>
                <a:latin typeface="Times New Roman"/>
              </a:rPr>
              <a:t>• Part-time charity work with people of different ages, cultures and abilities.</a:t>
            </a:r>
          </a:p>
        </p:txBody>
      </p:sp>
      <p:sp>
        <p:nvSpPr>
          <p:cNvPr id="11271" name="TextBox 11270"/>
          <p:cNvSpPr txBox="1"/>
          <p:nvPr/>
        </p:nvSpPr>
        <p:spPr>
          <a:xfrm>
            <a:off x="5532120" y="960120"/>
            <a:ext cx="4709160" cy="4343400"/>
          </a:xfrm>
          <a:prstGeom prst="rect">
            <a:avLst/>
          </a:prstGeom>
          <a:noFill/>
        </p:spPr>
        <p:txBody>
          <a:bodyPr wrap="square" lIns="45720" rIns="45720" tIns="27432" bIns="27432" anchor="t">
            <a:spAutoFit/>
          </a:bodyPr>
          <a:lstStyle/>
          <a:p>
            <a:pPr algn="l">
              <a:buNone/>
              <a:lnSpc>
                <a:spcPct val="100000"/>
              </a:lnSpc>
              <a:spcBef>
                <a:spcPts val="0"/>
              </a:spcBef>
              <a:spcAft>
                <a:spcPts val="600"/>
              </a:spcAft>
            </a:pPr>
            <a:r>
              <a:rPr sz="1800" b="1" i="0">
                <a:solidFill>
                  <a:srgbClr val="000000"/>
                </a:solidFill>
                <a:latin typeface="Times New Roman"/>
              </a:rPr>
              <a:t>My self-awareness</a:t>
            </a:r>
          </a:p>
          <a:p>
            <a:pPr algn="l">
              <a:buNone/>
              <a:lnSpc>
                <a:spcPct val="100000"/>
              </a:lnSpc>
              <a:spcBef>
                <a:spcPts val="0"/>
              </a:spcBef>
              <a:spcAft>
                <a:spcPts val="200"/>
              </a:spcAft>
            </a:pPr>
            <a:r>
              <a:rPr sz="1800" b="1" i="0">
                <a:solidFill>
                  <a:srgbClr val="000000"/>
                </a:solidFill>
                <a:latin typeface="Times New Roman"/>
              </a:rPr>
              <a:t>Strengths</a:t>
            </a:r>
          </a:p>
          <a:p>
            <a:pPr algn="l">
              <a:buNone/>
              <a:lnSpc>
                <a:spcPct val="100000"/>
              </a:lnSpc>
              <a:spcBef>
                <a:spcPts val="0"/>
              </a:spcBef>
              <a:spcAft>
                <a:spcPts val="600"/>
              </a:spcAft>
            </a:pPr>
            <a:r>
              <a:rPr sz="1800" b="0" i="0">
                <a:solidFill>
                  <a:srgbClr val="000000"/>
                </a:solidFill>
                <a:latin typeface="Times New Roman"/>
              </a:rPr>
              <a:t>• I am approachable, respectful and willing to listen.</a:t>
            </a:r>
          </a:p>
          <a:p>
            <a:pPr algn="l">
              <a:buNone/>
              <a:lnSpc>
                <a:spcPct val="100000"/>
              </a:lnSpc>
              <a:spcBef>
                <a:spcPts val="0"/>
              </a:spcBef>
              <a:spcAft>
                <a:spcPts val="800"/>
              </a:spcAft>
            </a:pPr>
            <a:r>
              <a:rPr sz="1800" b="0" i="0">
                <a:solidFill>
                  <a:srgbClr val="000000"/>
                </a:solidFill>
                <a:latin typeface="Times New Roman"/>
              </a:rPr>
              <a:t>• I adapt my language when people need simpler explanations.</a:t>
            </a:r>
          </a:p>
          <a:p>
            <a:pPr algn="l">
              <a:buNone/>
              <a:lnSpc>
                <a:spcPct val="100000"/>
              </a:lnSpc>
              <a:spcBef>
                <a:spcPts val="0"/>
              </a:spcBef>
              <a:spcAft>
                <a:spcPts val="200"/>
              </a:spcAft>
            </a:pPr>
            <a:r>
              <a:rPr sz="1800" b="1" i="0">
                <a:solidFill>
                  <a:srgbClr val="000000"/>
                </a:solidFill>
                <a:latin typeface="Times New Roman"/>
              </a:rPr>
              <a:t>Areas for development</a:t>
            </a:r>
          </a:p>
          <a:p>
            <a:pPr algn="l">
              <a:buNone/>
              <a:lnSpc>
                <a:spcPct val="100000"/>
              </a:lnSpc>
              <a:spcBef>
                <a:spcPts val="0"/>
              </a:spcBef>
              <a:spcAft>
                <a:spcPts val="600"/>
              </a:spcAft>
            </a:pPr>
            <a:r>
              <a:rPr sz="1800" b="0" i="0">
                <a:solidFill>
                  <a:srgbClr val="000000"/>
                </a:solidFill>
                <a:latin typeface="Times New Roman"/>
              </a:rPr>
              <a:t>• Build confidence in difficult or urgent conversations.</a:t>
            </a:r>
          </a:p>
          <a:p>
            <a:pPr algn="l">
              <a:buNone/>
              <a:lnSpc>
                <a:spcPct val="100000"/>
              </a:lnSpc>
              <a:spcBef>
                <a:spcPts val="0"/>
              </a:spcBef>
              <a:spcAft>
                <a:spcPts val="200"/>
              </a:spcAft>
            </a:pPr>
            <a:r>
              <a:rPr sz="1800" b="0" i="0">
                <a:solidFill>
                  <a:srgbClr val="000000"/>
                </a:solidFill>
                <a:latin typeface="Times New Roman"/>
              </a:rPr>
              <a:t>• Make written records more concise, factual and objective.</a:t>
            </a:r>
          </a:p>
        </p:txBody>
      </p:sp>
      <p:sp>
        <p:nvSpPr>
          <p:cNvPr id="11272" name="TextBox 11271"/>
          <p:cNvSpPr txBox="1"/>
          <p:nvPr/>
        </p:nvSpPr>
        <p:spPr>
          <a:xfrm>
            <a:off x="502920" y="5504688"/>
            <a:ext cx="9966960" cy="384048"/>
          </a:xfrm>
          <a:prstGeom prst="rect">
            <a:avLst/>
          </a:prstGeom>
          <a:noFill/>
        </p:spPr>
        <p:txBody>
          <a:bodyPr wrap="none" lIns="0" rIns="0" tIns="0" bIns="0">
            <a:spAutoFit/>
          </a:bodyPr>
          <a:lstStyle/>
          <a:p>
            <a:pPr algn="r">
              <a:buNone/>
            </a:pPr>
            <a:r>
              <a:rPr sz="1800" b="0" i="1">
                <a:solidFill>
                  <a:srgbClr val="000000"/>
                </a:solidFill>
                <a:latin typeface="Times New Roman"/>
              </a:rPr>
              <a:t>(Skills for Care, n.d.)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255639"/>
            <a:ext cx="8229600" cy="1143000"/>
          </a:xfrm>
        </p:spPr>
        <p:txBody>
          <a:bodyPr lIns="45720" rIns="45720" tIns="18288" bIns="18288" anchor="ctr"/>
          <a:lstStyle/>
          <a:p>
            <a:pPr algn="ctr">
              <a:buNone/>
              <a:spcAft>
                <a:spcPts val="0"/>
              </a:spcAft>
            </a:pPr>
            <a:r>
              <a:rPr sz="2400" b="1" i="0">
                <a:solidFill>
                  <a:srgbClr val="000000"/>
                </a:solidFill>
                <a:latin typeface="Times New Roman"/>
              </a:rPr>
              <a:t>WHY COMMUNICATION MATTERS IN PROFESSIONAL PRACTICE</a:t>
            </a:r>
            <a:endParaRPr lang="en-GB" sz="18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502920" y="941832"/>
            <a:ext cx="10012680" cy="4480560"/>
          </a:xfrm>
        </p:spPr>
        <p:txBody>
          <a:bodyPr wrap="square" lIns="45720" rIns="45720" tIns="27432" bIns="27432" anchor="t"/>
          <a:lstStyle/>
          <a:p>
            <a:pPr marL="0" indent="0" algn="l">
              <a:buNone/>
              <a:lnSpc>
                <a:spcPct val="100000"/>
              </a:lnSpc>
              <a:spcBef>
                <a:spcPts val="0"/>
              </a:spcBef>
              <a:spcAft>
                <a:spcPts val="200"/>
              </a:spcAft>
            </a:pPr>
            <a:r>
              <a:rPr sz="1800" b="1" i="0">
                <a:solidFill>
                  <a:srgbClr val="000000"/>
                </a:solidFill>
                <a:latin typeface="Times New Roman"/>
              </a:rPr>
              <a:t>Safe care</a:t>
            </a:r>
          </a:p>
          <a:p>
            <a:pPr algn="l">
              <a:buNone/>
              <a:lnSpc>
                <a:spcPct val="100000"/>
              </a:lnSpc>
              <a:spcBef>
                <a:spcPts val="0"/>
              </a:spcBef>
              <a:spcAft>
                <a:spcPts val="600"/>
              </a:spcAft>
            </a:pPr>
            <a:r>
              <a:rPr sz="1800" b="0" i="0">
                <a:solidFill>
                  <a:srgbClr val="000000"/>
                </a:solidFill>
                <a:latin typeface="Times New Roman"/>
              </a:rPr>
              <a:t>• Accurate handovers, early escalation and fewer misunderstandings.</a:t>
            </a:r>
          </a:p>
          <a:p>
            <a:pPr algn="l">
              <a:buNone/>
              <a:lnSpc>
                <a:spcPct val="100000"/>
              </a:lnSpc>
              <a:spcBef>
                <a:spcPts val="0"/>
              </a:spcBef>
              <a:spcAft>
                <a:spcPts val="200"/>
              </a:spcAft>
            </a:pPr>
            <a:r>
              <a:rPr sz="1800" b="1" i="0">
                <a:solidFill>
                  <a:srgbClr val="000000"/>
                </a:solidFill>
                <a:latin typeface="Times New Roman"/>
              </a:rPr>
              <a:t>Person-centred care</a:t>
            </a:r>
          </a:p>
          <a:p>
            <a:pPr algn="l">
              <a:buNone/>
              <a:lnSpc>
                <a:spcPct val="100000"/>
              </a:lnSpc>
              <a:spcBef>
                <a:spcPts val="0"/>
              </a:spcBef>
              <a:spcAft>
                <a:spcPts val="600"/>
              </a:spcAft>
            </a:pPr>
            <a:r>
              <a:rPr sz="1800" b="0" i="0">
                <a:solidFill>
                  <a:srgbClr val="000000"/>
                </a:solidFill>
                <a:latin typeface="Times New Roman"/>
              </a:rPr>
              <a:t>• People can understand information, express preferences and participate in decisions.</a:t>
            </a:r>
          </a:p>
          <a:p>
            <a:pPr algn="l">
              <a:buNone/>
              <a:lnSpc>
                <a:spcPct val="100000"/>
              </a:lnSpc>
              <a:spcBef>
                <a:spcPts val="0"/>
              </a:spcBef>
              <a:spcAft>
                <a:spcPts val="200"/>
              </a:spcAft>
            </a:pPr>
            <a:r>
              <a:rPr sz="1800" b="1" i="0">
                <a:solidFill>
                  <a:srgbClr val="000000"/>
                </a:solidFill>
                <a:latin typeface="Times New Roman"/>
              </a:rPr>
              <a:t>Teamwork</a:t>
            </a:r>
          </a:p>
          <a:p>
            <a:pPr algn="l">
              <a:buNone/>
              <a:lnSpc>
                <a:spcPct val="100000"/>
              </a:lnSpc>
              <a:spcBef>
                <a:spcPts val="0"/>
              </a:spcBef>
              <a:spcAft>
                <a:spcPts val="600"/>
              </a:spcAft>
            </a:pPr>
            <a:r>
              <a:rPr sz="1800" b="0" i="0">
                <a:solidFill>
                  <a:srgbClr val="000000"/>
                </a:solidFill>
                <a:latin typeface="Times New Roman"/>
              </a:rPr>
              <a:t>• Staff coordinate responsibilities, share concerns and make informed decisions.</a:t>
            </a:r>
          </a:p>
          <a:p>
            <a:pPr algn="l">
              <a:buNone/>
              <a:lnSpc>
                <a:spcPct val="100000"/>
              </a:lnSpc>
              <a:spcBef>
                <a:spcPts val="0"/>
              </a:spcBef>
              <a:spcAft>
                <a:spcPts val="200"/>
              </a:spcAft>
            </a:pPr>
            <a:r>
              <a:rPr sz="1800" b="1" i="0">
                <a:solidFill>
                  <a:srgbClr val="000000"/>
                </a:solidFill>
                <a:latin typeface="Times New Roman"/>
              </a:rPr>
              <a:t>Service quality</a:t>
            </a:r>
          </a:p>
          <a:p>
            <a:pPr algn="l">
              <a:buNone/>
              <a:lnSpc>
                <a:spcPct val="100000"/>
              </a:lnSpc>
              <a:spcBef>
                <a:spcPts val="0"/>
              </a:spcBef>
              <a:spcAft>
                <a:spcPts val="800"/>
              </a:spcAft>
            </a:pPr>
            <a:r>
              <a:rPr sz="1800" b="0" i="0">
                <a:solidFill>
                  <a:srgbClr val="000000"/>
                </a:solidFill>
                <a:latin typeface="Times New Roman"/>
              </a:rPr>
              <a:t>• Clear communication supports trust, dignity, continuity and fewer complaints.</a:t>
            </a:r>
          </a:p>
          <a:p>
            <a:pPr algn="l">
              <a:buNone/>
              <a:lnSpc>
                <a:spcPct val="100000"/>
              </a:lnSpc>
              <a:spcBef>
                <a:spcPts val="0"/>
              </a:spcBef>
              <a:spcAft>
                <a:spcPts val="100"/>
              </a:spcAft>
            </a:pPr>
            <a:r>
              <a:rPr sz="1800" b="1" i="0">
                <a:solidFill>
                  <a:srgbClr val="000000"/>
                </a:solidFill>
                <a:latin typeface="Times New Roman"/>
              </a:rPr>
              <a:t>Critical point:</a:t>
            </a:r>
          </a:p>
          <a:p>
            <a:pPr algn="l">
              <a:buNone/>
              <a:lnSpc>
                <a:spcPct val="100000"/>
              </a:lnSpc>
              <a:spcBef>
                <a:spcPts val="0"/>
              </a:spcBef>
              <a:spcAft>
                <a:spcPts val="200"/>
              </a:spcAft>
            </a:pPr>
            <a:r>
              <a:rPr sz="1800" b="1" i="0">
                <a:solidFill>
                  <a:srgbClr val="000000"/>
                </a:solidFill>
                <a:latin typeface="Times New Roman"/>
              </a:rPr>
              <a:t>Communication is not simply “being friendly”; it is a patient-safety control and a professional responsibility.</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buNone/>
              <a:defRPr/>
            </a:pPr>
            <a:fld id="{30226994-B490-4403-8CE4-43D4FD570BBD}" type="datetime1">
              <a:rPr lang="en-GB" altLang="en-US" smtClean="0"/>
              <a:pPr>
                <a:defRPr/>
              </a:pPr>
              <a:t>18/07/2026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buNone/>
            </a:pPr>
            <a:r>
              <a:rPr sz="800" b="0" i="0">
                <a:solidFill>
                  <a:srgbClr val="000000"/>
                </a:solidFill>
                <a:latin typeface="Times New Roman"/>
              </a:rPr>
              <a:t>5</a:t>
            </a:r>
          </a:p>
        </p:txBody>
      </p:sp>
      <p:sp>
        <p:nvSpPr>
          <p:cNvPr id="6" name="TextBox 5"/>
          <p:cNvSpPr txBox="1"/>
          <p:nvPr/>
        </p:nvSpPr>
        <p:spPr>
          <a:xfrm>
            <a:off x="502920" y="5504688"/>
            <a:ext cx="9966960" cy="384048"/>
          </a:xfrm>
          <a:prstGeom prst="rect">
            <a:avLst/>
          </a:prstGeom>
          <a:noFill/>
        </p:spPr>
        <p:txBody>
          <a:bodyPr wrap="none" lIns="0" rIns="0" tIns="0" bIns="0">
            <a:spAutoFit/>
          </a:bodyPr>
          <a:lstStyle/>
          <a:p>
            <a:pPr algn="r">
              <a:buNone/>
            </a:pPr>
            <a:r>
              <a:rPr sz="1800" b="0" i="1">
                <a:solidFill>
                  <a:srgbClr val="000000"/>
                </a:solidFill>
                <a:latin typeface="Times New Roman"/>
              </a:rPr>
              <a:t>(NMC, 2018; NICE, 2021; NHS England, 2022)</a:t>
            </a:r>
          </a:p>
        </p:txBody>
      </p:sp>
    </p:spTree>
    <p:extLst>
      <p:ext uri="{BB962C8B-B14F-4D97-AF65-F5344CB8AC3E}">
        <p14:creationId xmlns:p14="http://schemas.microsoft.com/office/powerpoint/2010/main" val="1663974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95399" y="0"/>
            <a:ext cx="8964488" cy="1217067"/>
          </a:xfrm>
        </p:spPr>
        <p:txBody>
          <a:bodyPr lIns="45720" rIns="45720" tIns="18288" bIns="18288" anchor="ctr"/>
          <a:lstStyle/>
          <a:p>
            <a:pPr algn="ctr">
              <a:buNone/>
              <a:spcAft>
                <a:spcPts val="0"/>
              </a:spcAft>
            </a:pPr>
            <a:r>
              <a:rPr sz="2400" b="1" i="0">
                <a:solidFill>
                  <a:srgbClr val="000000"/>
                </a:solidFill>
                <a:latin typeface="Times New Roman"/>
              </a:rPr>
              <a:t>MODEL OR FRAMEWORK: SBAR</a:t>
            </a: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94360" y="758952"/>
            <a:ext cx="9875520" cy="502920"/>
          </a:xfrm>
        </p:spPr>
        <p:txBody>
          <a:bodyPr wrap="square" lIns="45720" rIns="45720" tIns="27432" bIns="27432" anchor="t"/>
          <a:lstStyle/>
          <a:p>
            <a:pPr marL="0" indent="0" algn="l">
              <a:buNone/>
              <a:lnSpc>
                <a:spcPct val="100000"/>
              </a:lnSpc>
              <a:spcBef>
                <a:spcPts val="0"/>
              </a:spcBef>
              <a:spcAft>
                <a:spcPts val="200"/>
              </a:spcAft>
            </a:pPr>
            <a:r>
              <a:rPr sz="1800" b="0" i="0">
                <a:solidFill>
                  <a:srgbClr val="000000"/>
                </a:solidFill>
                <a:latin typeface="Times New Roman"/>
              </a:rPr>
              <a:t>SBAR provides a predictable structure for communicating safety-critical information clearly and concisely.</a:t>
            </a:r>
            <a:endParaRPr lang="en-US" sz="1200" dirty="0">
              <a:latin typeface="Times New Roman" panose="02020603050405020304" pitchFamily="18" charset="0"/>
              <a:cs typeface="Times New Roman" panose="02020603050405020304" pitchFamily="18" charset="0"/>
            </a:endParaRP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buNone/>
              <a:defRPr/>
            </a:pPr>
            <a:fld id="{9F458A58-9170-4293-9FCB-97B777C99F2B}"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a:buNone/>
            </a:pPr>
            <a:r>
              <a:rPr sz="800" b="0" i="0">
                <a:solidFill>
                  <a:srgbClr val="000000"/>
                </a:solidFill>
                <a:latin typeface="Times New Roman"/>
              </a:rPr>
              <a:t>6</a:t>
            </a:r>
          </a:p>
        </p:txBody>
      </p:sp>
      <p:graphicFrame>
        <p:nvGraphicFramePr>
          <p:cNvPr id="2" name="Table 1"/>
          <p:cNvGraphicFramePr>
            <a:graphicFrameLocks noGrp="1"/>
          </p:cNvGraphicFramePr>
          <p:nvPr>
            <p:extLst>
              <p:ext uri="{D42A27DB-BD31-4B8C-83A1-F6EECF244321}">
                <p14:modId xmlns:p14="http://schemas.microsoft.com/office/powerpoint/2010/main" val="870951985"/>
              </p:ext>
            </p:extLst>
          </p:nvPr>
        </p:nvGraphicFramePr>
        <p:xfrm>
          <a:off x="594360" y="1353312"/>
          <a:ext cx="9875520" cy="3886200"/>
        </p:xfrm>
        <a:graphic>
          <a:graphicData uri="http://schemas.openxmlformats.org/drawingml/2006/table">
            <a:tbl>
              <a:tblPr>
                <a:tableStyleId>{D7AC3CCA-C797-4891-BE02-D94E43425B78}</a:tableStyleId>
              </a:tblPr>
              <a:tblGrid>
                <a:gridCol w="2468880">
                  <a:extLst>
                    <a:ext uri="{9D8B030D-6E8A-4147-A177-3AD203B41FA5}">
                      <a16:colId xmlns:a16="http://schemas.microsoft.com/office/drawing/2014/main" val="3428674985"/>
                    </a:ext>
                  </a:extLst>
                </a:gridCol>
                <a:gridCol w="7406640">
                  <a:extLst>
                    <a:ext uri="{9D8B030D-6E8A-4147-A177-3AD203B41FA5}">
                      <a16:colId xmlns:a16="http://schemas.microsoft.com/office/drawing/2014/main" val="4015454926"/>
                    </a:ext>
                  </a:extLst>
                </a:gridCol>
              </a:tblGrid>
              <a:tr h="173722">
                <a:tc>
                  <a:txBody>
                    <a:bodyPr/>
                    <a:lstStyle/>
                    <a:p>
                      <a:pPr algn="l">
                        <a:lnSpc>
                          <a:spcPct val="100000"/>
                        </a:lnSpc>
                        <a:spcBef>
                          <a:spcPts val="0"/>
                        </a:spcBef>
                        <a:spcAft>
                          <a:spcPts val="0"/>
                        </a:spcAft>
                      </a:pPr>
                      <a:r>
                        <a:rPr sz="1800" b="1" i="0">
                          <a:solidFill>
                            <a:srgbClr val="000000"/>
                          </a:solidFill>
                          <a:latin typeface="Times New Roman"/>
                        </a:rPr>
                        <a:t>Stage</a:t>
                      </a:r>
                    </a:p>
                  </a:txBody>
                  <a:tcPr marL="45720" marR="45720" marT="18288" marB="18288" anchor="ctr"/>
                </a:tc>
                <a:tc>
                  <a:txBody>
                    <a:bodyPr/>
                    <a:lstStyle/>
                    <a:p>
                      <a:pPr algn="l">
                        <a:lnSpc>
                          <a:spcPct val="100000"/>
                        </a:lnSpc>
                        <a:spcBef>
                          <a:spcPts val="0"/>
                        </a:spcBef>
                        <a:spcAft>
                          <a:spcPts val="0"/>
                        </a:spcAft>
                      </a:pPr>
                      <a:r>
                        <a:rPr sz="1800" b="1" i="0">
                          <a:solidFill>
                            <a:srgbClr val="000000"/>
                          </a:solidFill>
                          <a:latin typeface="Times New Roman"/>
                        </a:rPr>
                        <a:t>Prompt for practice</a:t>
                      </a:r>
                    </a:p>
                  </a:txBody>
                  <a:tcPr marL="45720" marR="45720" marT="18288" marB="18288" anchor="ctr"/>
                </a:tc>
                <a:extLst>
                  <a:ext uri="{0D108BD9-81ED-4DB2-BD59-A6C34878D82A}">
                    <a16:rowId xmlns:a16="http://schemas.microsoft.com/office/drawing/2014/main" val="2479327644"/>
                  </a:ext>
                </a:extLst>
              </a:tr>
              <a:tr h="252053">
                <a:tc>
                  <a:txBody>
                    <a:bodyPr/>
                    <a:lstStyle/>
                    <a:p>
                      <a:pPr algn="l">
                        <a:lnSpc>
                          <a:spcPct val="100000"/>
                        </a:lnSpc>
                        <a:spcBef>
                          <a:spcPts val="0"/>
                        </a:spcBef>
                        <a:spcAft>
                          <a:spcPts val="0"/>
                        </a:spcAft>
                      </a:pPr>
                      <a:r>
                        <a:rPr sz="1800" b="0" i="0">
                          <a:solidFill>
                            <a:srgbClr val="000000"/>
                          </a:solidFill>
                          <a:latin typeface="Times New Roman"/>
                        </a:rPr>
                        <a:t>Situation</a:t>
                      </a:r>
                    </a:p>
                  </a:txBody>
                  <a:tcPr marL="45720" marR="45720" marT="18288" marB="18288" anchor="ctr"/>
                </a:tc>
                <a:tc>
                  <a:txBody>
                    <a:bodyPr/>
                    <a:lstStyle/>
                    <a:p>
                      <a:pPr algn="l">
                        <a:lnSpc>
                          <a:spcPct val="100000"/>
                        </a:lnSpc>
                        <a:spcBef>
                          <a:spcPts val="0"/>
                        </a:spcBef>
                        <a:spcAft>
                          <a:spcPts val="0"/>
                        </a:spcAft>
                      </a:pPr>
                      <a:r>
                        <a:rPr sz="1800" b="0" i="0">
                          <a:solidFill>
                            <a:srgbClr val="000000"/>
                          </a:solidFill>
                          <a:latin typeface="Times New Roman"/>
                        </a:rPr>
                        <a:t>What is happening now?</a:t>
                      </a:r>
                    </a:p>
                  </a:txBody>
                  <a:tcPr marL="45720" marR="45720" marT="18288" marB="18288" anchor="ctr"/>
                </a:tc>
                <a:extLst>
                  <a:ext uri="{0D108BD9-81ED-4DB2-BD59-A6C34878D82A}">
                    <a16:rowId xmlns:a16="http://schemas.microsoft.com/office/drawing/2014/main" val="2180072255"/>
                  </a:ext>
                </a:extLst>
              </a:tr>
              <a:tr h="173722">
                <a:tc>
                  <a:txBody>
                    <a:bodyPr/>
                    <a:lstStyle/>
                    <a:p>
                      <a:pPr algn="l">
                        <a:lnSpc>
                          <a:spcPct val="100000"/>
                        </a:lnSpc>
                        <a:spcBef>
                          <a:spcPts val="0"/>
                        </a:spcBef>
                        <a:spcAft>
                          <a:spcPts val="0"/>
                        </a:spcAft>
                      </a:pPr>
                      <a:r>
                        <a:rPr sz="1800" b="0" i="0">
                          <a:solidFill>
                            <a:srgbClr val="000000"/>
                          </a:solidFill>
                          <a:latin typeface="Times New Roman"/>
                        </a:rPr>
                        <a:t>Background</a:t>
                      </a:r>
                    </a:p>
                  </a:txBody>
                  <a:tcPr marL="45720" marR="45720" marT="18288" marB="18288" anchor="ctr"/>
                </a:tc>
                <a:tc>
                  <a:txBody>
                    <a:bodyPr/>
                    <a:lstStyle/>
                    <a:p>
                      <a:pPr algn="l">
                        <a:lnSpc>
                          <a:spcPct val="100000"/>
                        </a:lnSpc>
                        <a:spcBef>
                          <a:spcPts val="0"/>
                        </a:spcBef>
                        <a:spcAft>
                          <a:spcPts val="0"/>
                        </a:spcAft>
                      </a:pPr>
                      <a:r>
                        <a:rPr sz="1800" b="0" i="0">
                          <a:solidFill>
                            <a:srgbClr val="000000"/>
                          </a:solidFill>
                          <a:latin typeface="Times New Roman"/>
                        </a:rPr>
                        <a:t>What relevant history or context is needed?</a:t>
                      </a:r>
                    </a:p>
                  </a:txBody>
                  <a:tcPr marL="45720" marR="45720" marT="18288" marB="18288" anchor="ctr"/>
                </a:tc>
                <a:extLst>
                  <a:ext uri="{0D108BD9-81ED-4DB2-BD59-A6C34878D82A}">
                    <a16:rowId xmlns:a16="http://schemas.microsoft.com/office/drawing/2014/main" val="2300544049"/>
                  </a:ext>
                </a:extLst>
              </a:tr>
              <a:tr h="218604">
                <a:tc>
                  <a:txBody>
                    <a:bodyPr/>
                    <a:lstStyle/>
                    <a:p>
                      <a:pPr algn="l">
                        <a:lnSpc>
                          <a:spcPct val="100000"/>
                        </a:lnSpc>
                        <a:spcBef>
                          <a:spcPts val="0"/>
                        </a:spcBef>
                        <a:spcAft>
                          <a:spcPts val="0"/>
                        </a:spcAft>
                      </a:pPr>
                      <a:r>
                        <a:rPr sz="1800" b="0" i="0">
                          <a:solidFill>
                            <a:srgbClr val="000000"/>
                          </a:solidFill>
                          <a:latin typeface="Times New Roman"/>
                        </a:rPr>
                        <a:t>Assessment</a:t>
                      </a:r>
                    </a:p>
                  </a:txBody>
                  <a:tcPr marL="45720" marR="45720" marT="18288" marB="18288" anchor="ctr"/>
                </a:tc>
                <a:tc>
                  <a:txBody>
                    <a:bodyPr/>
                    <a:lstStyle/>
                    <a:p>
                      <a:pPr algn="l">
                        <a:lnSpc>
                          <a:spcPct val="100000"/>
                        </a:lnSpc>
                        <a:spcBef>
                          <a:spcPts val="0"/>
                        </a:spcBef>
                        <a:spcAft>
                          <a:spcPts val="0"/>
                        </a:spcAft>
                      </a:pPr>
                      <a:r>
                        <a:rPr sz="1800" b="0" i="0">
                          <a:solidFill>
                            <a:srgbClr val="000000"/>
                          </a:solidFill>
                          <a:latin typeface="Times New Roman"/>
                        </a:rPr>
                        <a:t>What have I observed and what concerns me?</a:t>
                      </a:r>
                    </a:p>
                  </a:txBody>
                  <a:tcPr marL="45720" marR="45720" marT="18288" marB="18288" anchor="ctr"/>
                </a:tc>
                <a:extLst>
                  <a:ext uri="{0D108BD9-81ED-4DB2-BD59-A6C34878D82A}">
                    <a16:rowId xmlns:a16="http://schemas.microsoft.com/office/drawing/2014/main" val="4117068009"/>
                  </a:ext>
                </a:extLst>
              </a:tr>
              <a:tr h="273796">
                <a:tc>
                  <a:txBody>
                    <a:bodyPr/>
                    <a:lstStyle/>
                    <a:p>
                      <a:pPr algn="l">
                        <a:lnSpc>
                          <a:spcPct val="100000"/>
                        </a:lnSpc>
                        <a:spcBef>
                          <a:spcPts val="0"/>
                        </a:spcBef>
                        <a:spcAft>
                          <a:spcPts val="0"/>
                        </a:spcAft>
                      </a:pPr>
                      <a:r>
                        <a:rPr sz="1800" b="0" i="0">
                          <a:solidFill>
                            <a:srgbClr val="000000"/>
                          </a:solidFill>
                          <a:latin typeface="Times New Roman"/>
                        </a:rPr>
                        <a:t>Recommendation</a:t>
                      </a:r>
                    </a:p>
                  </a:txBody>
                  <a:tcPr marL="45720" marR="45720" marT="18288" marB="18288" anchor="ctr"/>
                </a:tc>
                <a:tc>
                  <a:txBody>
                    <a:bodyPr/>
                    <a:lstStyle/>
                    <a:p>
                      <a:pPr algn="l">
                        <a:lnSpc>
                          <a:spcPct val="100000"/>
                        </a:lnSpc>
                        <a:spcBef>
                          <a:spcPts val="0"/>
                        </a:spcBef>
                        <a:spcAft>
                          <a:spcPts val="0"/>
                        </a:spcAft>
                      </a:pPr>
                      <a:r>
                        <a:rPr sz="1800" b="0" i="0">
                          <a:solidFill>
                            <a:srgbClr val="000000"/>
                          </a:solidFill>
                          <a:latin typeface="Times New Roman"/>
                        </a:rPr>
                        <a:t>What action or review is required?</a:t>
                      </a:r>
                    </a:p>
                  </a:txBody>
                  <a:tcPr marL="45720" marR="45720" marT="18288" marB="18288" anchor="ctr"/>
                </a:tc>
                <a:extLst>
                  <a:ext uri="{0D108BD9-81ED-4DB2-BD59-A6C34878D82A}">
                    <a16:rowId xmlns:a16="http://schemas.microsoft.com/office/drawing/2014/main" val="74957843"/>
                  </a:ext>
                </a:extLst>
              </a:tr>
              <a:tr h="173722">
                <a:tc>
                  <a:txBody>
                    <a:bodyPr/>
                    <a:lstStyle/>
                    <a:p>
                      <a:pPr algn="l">
                        <a:lnSpc>
                          <a:spcPct val="100000"/>
                        </a:lnSpc>
                        <a:spcBef>
                          <a:spcPts val="0"/>
                        </a:spcBef>
                        <a:spcAft>
                          <a:spcPts val="0"/>
                        </a:spcAft>
                      </a:pPr>
                      <a:r>
                        <a:rPr sz="1800" b="0" i="0">
                          <a:solidFill>
                            <a:srgbClr val="000000"/>
                          </a:solidFill>
                          <a:latin typeface="Times New Roman"/>
                        </a:rPr>
                        <a:t>Strength</a:t>
                      </a:r>
                    </a:p>
                  </a:txBody>
                  <a:tcPr marL="45720" marR="45720" marT="18288" marB="18288" anchor="ctr"/>
                </a:tc>
                <a:tc>
                  <a:txBody>
                    <a:bodyPr/>
                    <a:lstStyle/>
                    <a:p>
                      <a:pPr algn="l">
                        <a:lnSpc>
                          <a:spcPct val="100000"/>
                        </a:lnSpc>
                        <a:spcBef>
                          <a:spcPts val="0"/>
                        </a:spcBef>
                        <a:spcAft>
                          <a:spcPts val="0"/>
                        </a:spcAft>
                      </a:pPr>
                      <a:r>
                        <a:rPr sz="1800" b="0" i="0">
                          <a:solidFill>
                            <a:srgbClr val="000000"/>
                          </a:solidFill>
                          <a:latin typeface="Times New Roman"/>
                        </a:rPr>
                        <a:t>Concise, predictable and useful for handover or escalation.</a:t>
                      </a:r>
                    </a:p>
                  </a:txBody>
                  <a:tcPr marL="45720" marR="45720" marT="18288" marB="18288" anchor="ctr"/>
                </a:tc>
                <a:extLst>
                  <a:ext uri="{0D108BD9-81ED-4DB2-BD59-A6C34878D82A}">
                    <a16:rowId xmlns:a16="http://schemas.microsoft.com/office/drawing/2014/main" val="816474210"/>
                  </a:ext>
                </a:extLst>
              </a:tr>
              <a:tr h="173722">
                <a:tc>
                  <a:txBody>
                    <a:bodyPr/>
                    <a:lstStyle/>
                    <a:p>
                      <a:pPr algn="l">
                        <a:lnSpc>
                          <a:spcPct val="100000"/>
                        </a:lnSpc>
                        <a:spcBef>
                          <a:spcPts val="0"/>
                        </a:spcBef>
                        <a:spcAft>
                          <a:spcPts val="0"/>
                        </a:spcAft>
                      </a:pPr>
                      <a:r>
                        <a:rPr sz="1800" b="0" i="0">
                          <a:solidFill>
                            <a:srgbClr val="000000"/>
                          </a:solidFill>
                          <a:latin typeface="Times New Roman"/>
                        </a:rPr>
                        <a:t>Limitation</a:t>
                      </a:r>
                    </a:p>
                  </a:txBody>
                  <a:tcPr marL="45720" marR="45720" marT="18288" marB="18288" anchor="ctr"/>
                </a:tc>
                <a:tc>
                  <a:txBody>
                    <a:bodyPr/>
                    <a:lstStyle/>
                    <a:p>
                      <a:pPr algn="l">
                        <a:lnSpc>
                          <a:spcPct val="100000"/>
                        </a:lnSpc>
                        <a:spcBef>
                          <a:spcPts val="0"/>
                        </a:spcBef>
                        <a:spcAft>
                          <a:spcPts val="0"/>
                        </a:spcAft>
                      </a:pPr>
                      <a:r>
                        <a:rPr sz="1800" b="0" i="0">
                          <a:solidFill>
                            <a:srgbClr val="000000"/>
                          </a:solidFill>
                          <a:latin typeface="Times New Roman"/>
                        </a:rPr>
                        <a:t>It does not replace listening, adaptation or professional judgement.</a:t>
                      </a:r>
                    </a:p>
                  </a:txBody>
                  <a:tcPr marL="45720" marR="45720" marT="18288" marB="18288" anchor="ctr"/>
                </a:tc>
                <a:extLst>
                  <a:ext uri="{0D108BD9-81ED-4DB2-BD59-A6C34878D82A}">
                    <a16:rowId xmlns:a16="http://schemas.microsoft.com/office/drawing/2014/main" val="823571418"/>
                  </a:ext>
                </a:extLst>
              </a:tr>
            </a:tbl>
          </a:graphicData>
        </a:graphic>
      </p:graphicFrame>
      <p:sp>
        <p:nvSpPr>
          <p:cNvPr id="12294" name="TextBox 12293"/>
          <p:cNvSpPr txBox="1"/>
          <p:nvPr/>
        </p:nvSpPr>
        <p:spPr>
          <a:xfrm>
            <a:off x="502920" y="5504688"/>
            <a:ext cx="9966960" cy="384048"/>
          </a:xfrm>
          <a:prstGeom prst="rect">
            <a:avLst/>
          </a:prstGeom>
          <a:noFill/>
        </p:spPr>
        <p:txBody>
          <a:bodyPr wrap="none" lIns="0" rIns="0" tIns="0" bIns="0">
            <a:spAutoFit/>
          </a:bodyPr>
          <a:lstStyle/>
          <a:p>
            <a:pPr algn="r">
              <a:buNone/>
            </a:pPr>
            <a:r>
              <a:rPr sz="1800" b="0" i="1">
                <a:solidFill>
                  <a:srgbClr val="000000"/>
                </a:solidFill>
                <a:latin typeface="Times New Roman"/>
              </a:rPr>
              <a:t>(NHS England, 2022; NHS England, 2023)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4360" y="109728"/>
            <a:ext cx="9875520" cy="566928"/>
          </a:xfrm>
        </p:spPr>
        <p:txBody>
          <a:bodyPr lIns="45720" rIns="45720" tIns="18288" bIns="18288" anchor="ctr"/>
          <a:lstStyle/>
          <a:p>
            <a:pPr algn="ctr">
              <a:buNone/>
              <a:spcAft>
                <a:spcPts val="0"/>
              </a:spcAft>
            </a:pPr>
            <a:r>
              <a:rPr sz="2400" b="1" i="0">
                <a:solidFill>
                  <a:srgbClr val="000000"/>
                </a:solidFill>
                <a:latin typeface="Times New Roman"/>
              </a:rPr>
              <a:t>APPLYING COMMUNICATION IN PRACTICE</a:t>
            </a:r>
          </a:p>
        </p:txBody>
      </p:sp>
      <p:sp>
        <p:nvSpPr>
          <p:cNvPr id="3" name="Content Placeholder 2"/>
          <p:cNvSpPr>
            <a:spLocks noGrp="1"/>
          </p:cNvSpPr>
          <p:nvPr>
            <p:ph idx="1"/>
          </p:nvPr>
        </p:nvSpPr>
        <p:spPr>
          <a:xfrm>
            <a:off x="594360" y="713232"/>
            <a:ext cx="9875520" cy="786384"/>
          </a:xfrm>
        </p:spPr>
        <p:txBody>
          <a:bodyPr wrap="square" lIns="45720" rIns="45720" tIns="27432" bIns="27432" anchor="t"/>
          <a:lstStyle/>
          <a:p>
            <a:pPr marL="0" indent="0" algn="l">
              <a:buNone/>
              <a:lnSpc>
                <a:spcPct val="100000"/>
              </a:lnSpc>
              <a:spcBef>
                <a:spcPts val="0"/>
              </a:spcBef>
              <a:spcAft>
                <a:spcPts val="200"/>
              </a:spcAft>
            </a:pPr>
            <a:r>
              <a:rPr sz="1800" b="1" i="0">
                <a:solidFill>
                  <a:srgbClr val="000000"/>
                </a:solidFill>
                <a:latin typeface="Times New Roman"/>
              </a:rPr>
              <a:t>Role and setting: Healthcare Assistant on an acute medical ward.</a:t>
            </a:r>
            <a:endParaRPr lang="en-US" sz="1200" dirty="0">
              <a:latin typeface="Times New Roman" panose="02020603050405020304" pitchFamily="18" charset="0"/>
              <a:cs typeface="Times New Roman" panose="02020603050405020304" pitchFamily="18" charset="0"/>
            </a:endParaRPr>
          </a:p>
          <a:p>
            <a:pPr algn="l">
              <a:buNone/>
              <a:lnSpc>
                <a:spcPct val="100000"/>
              </a:lnSpc>
              <a:spcBef>
                <a:spcPts val="0"/>
              </a:spcBef>
              <a:spcAft>
                <a:spcPts val="200"/>
              </a:spcAft>
            </a:pPr>
            <a:r>
              <a:rPr sz="1800" b="0" i="0">
                <a:solidFill>
                  <a:srgbClr val="000000"/>
                </a:solidFill>
                <a:latin typeface="Times New Roman"/>
              </a:rPr>
              <a:t>Scenario: Mr Jones is an older patient who is anxious, confused and has a hearing impairment.</a:t>
            </a:r>
          </a:p>
        </p:txBody>
      </p:sp>
      <p:sp>
        <p:nvSpPr>
          <p:cNvPr id="4" name="Date Placeholder 3"/>
          <p:cNvSpPr>
            <a:spLocks noGrp="1"/>
          </p:cNvSpPr>
          <p:nvPr>
            <p:ph type="dt" sz="half" idx="10"/>
          </p:nvPr>
        </p:nvSpPr>
        <p:spPr/>
        <p:txBody>
          <a:bodyPr/>
          <a:lstStyle/>
          <a:p>
            <a:pPr>
              <a:buNone/>
              <a:defRPr/>
            </a:pPr>
            <a:fld id="{30226994-B490-4403-8CE4-43D4FD570BBD}" type="datetime1">
              <a:rPr lang="en-GB" altLang="en-US" smtClean="0"/>
              <a:pPr>
                <a:defRPr/>
              </a:pPr>
              <a:t>18/07/2026</a:t>
            </a:fld>
            <a:endParaRPr lang="en-GB" altLang="en-US"/>
          </a:p>
        </p:txBody>
      </p:sp>
      <p:sp>
        <p:nvSpPr>
          <p:cNvPr id="5" name="Slide Number Placeholder 4"/>
          <p:cNvSpPr>
            <a:spLocks noGrp="1"/>
          </p:cNvSpPr>
          <p:nvPr>
            <p:ph type="sldNum" sz="quarter" idx="12"/>
          </p:nvPr>
        </p:nvSpPr>
        <p:spPr/>
        <p:txBody>
          <a:bodyPr/>
          <a:lstStyle/>
          <a:p>
            <a:pPr>
              <a:buNone/>
            </a:pPr>
            <a:r>
              <a:rPr sz="800" b="0" i="0">
                <a:solidFill>
                  <a:srgbClr val="000000"/>
                </a:solidFill>
                <a:latin typeface="Times New Roman"/>
              </a:rPr>
              <a:t>7</a:t>
            </a:r>
          </a:p>
        </p:txBody>
      </p:sp>
      <p:graphicFrame>
        <p:nvGraphicFramePr>
          <p:cNvPr id="6" name="Table 5"/>
          <p:cNvGraphicFramePr>
            <a:graphicFrameLocks noGrp="1"/>
          </p:cNvGraphicFramePr>
          <p:nvPr>
            <p:extLst>
              <p:ext uri="{D42A27DB-BD31-4B8C-83A1-F6EECF244321}">
                <p14:modId xmlns:p14="http://schemas.microsoft.com/office/powerpoint/2010/main" val="3815428305"/>
              </p:ext>
            </p:extLst>
          </p:nvPr>
        </p:nvGraphicFramePr>
        <p:xfrm>
          <a:off x="594360" y="1572768"/>
          <a:ext cx="9875520" cy="3657600"/>
        </p:xfrm>
        <a:graphic>
          <a:graphicData uri="http://schemas.openxmlformats.org/drawingml/2006/table">
            <a:tbl>
              <a:tblPr>
                <a:tableStyleId>{616DA210-FB5B-4158-B5E0-FEB733F419BA}</a:tableStyleId>
              </a:tblPr>
              <a:tblGrid>
                <a:gridCol w="5303520">
                  <a:extLst>
                    <a:ext uri="{9D8B030D-6E8A-4147-A177-3AD203B41FA5}">
                      <a16:colId xmlns:a16="http://schemas.microsoft.com/office/drawing/2014/main" val="994212093"/>
                    </a:ext>
                  </a:extLst>
                </a:gridCol>
                <a:gridCol w="4572000">
                  <a:extLst>
                    <a:ext uri="{9D8B030D-6E8A-4147-A177-3AD203B41FA5}">
                      <a16:colId xmlns:a16="http://schemas.microsoft.com/office/drawing/2014/main" val="3767392735"/>
                    </a:ext>
                  </a:extLst>
                </a:gridCol>
              </a:tblGrid>
              <a:tr h="212935">
                <a:tc>
                  <a:txBody>
                    <a:bodyPr/>
                    <a:lstStyle/>
                    <a:p>
                      <a:pPr algn="l">
                        <a:lnSpc>
                          <a:spcPct val="100000"/>
                        </a:lnSpc>
                        <a:spcBef>
                          <a:spcPts val="0"/>
                        </a:spcBef>
                        <a:spcAft>
                          <a:spcPts val="0"/>
                        </a:spcAft>
                      </a:pPr>
                      <a:r>
                        <a:rPr sz="1800" b="1" i="0">
                          <a:solidFill>
                            <a:srgbClr val="000000"/>
                          </a:solidFill>
                          <a:latin typeface="Times New Roman"/>
                        </a:rPr>
                        <a:t>Action</a:t>
                      </a:r>
                    </a:p>
                  </a:txBody>
                  <a:tcPr marL="45720" marR="45720" marT="18288" marB="18288" anchor="ctr"/>
                </a:tc>
                <a:tc>
                  <a:txBody>
                    <a:bodyPr/>
                    <a:lstStyle/>
                    <a:p>
                      <a:pPr algn="l">
                        <a:lnSpc>
                          <a:spcPct val="100000"/>
                        </a:lnSpc>
                        <a:spcBef>
                          <a:spcPts val="0"/>
                        </a:spcBef>
                        <a:spcAft>
                          <a:spcPts val="0"/>
                        </a:spcAft>
                      </a:pPr>
                      <a:r>
                        <a:rPr sz="1800" b="1" i="0">
                          <a:solidFill>
                            <a:srgbClr val="000000"/>
                          </a:solidFill>
                          <a:latin typeface="Times New Roman"/>
                        </a:rPr>
                        <a:t>Why it matters</a:t>
                      </a:r>
                    </a:p>
                  </a:txBody>
                  <a:tcPr marL="45720" marR="45720" marT="18288" marB="18288" anchor="ctr"/>
                </a:tc>
                <a:extLst>
                  <a:ext uri="{0D108BD9-81ED-4DB2-BD59-A6C34878D82A}">
                    <a16:rowId xmlns:a16="http://schemas.microsoft.com/office/drawing/2014/main" val="1302123192"/>
                  </a:ext>
                </a:extLst>
              </a:tr>
              <a:tr h="406730">
                <a:tc>
                  <a:txBody>
                    <a:bodyPr/>
                    <a:lstStyle/>
                    <a:p>
                      <a:pPr algn="l">
                        <a:lnSpc>
                          <a:spcPct val="100000"/>
                        </a:lnSpc>
                        <a:spcBef>
                          <a:spcPts val="0"/>
                        </a:spcBef>
                        <a:spcAft>
                          <a:spcPts val="0"/>
                        </a:spcAft>
                      </a:pPr>
                      <a:r>
                        <a:rPr sz="1800" b="0" i="0">
                          <a:solidFill>
                            <a:srgbClr val="000000"/>
                          </a:solidFill>
                          <a:latin typeface="Times New Roman"/>
                        </a:rPr>
                        <a:t>Introduce myself and use his preferred name.</a:t>
                      </a:r>
                    </a:p>
                  </a:txBody>
                  <a:tcPr marL="45720" marR="45720" marT="18288" marB="18288" anchor="ctr"/>
                </a:tc>
                <a:tc>
                  <a:txBody>
                    <a:bodyPr/>
                    <a:lstStyle/>
                    <a:p>
                      <a:pPr algn="l">
                        <a:lnSpc>
                          <a:spcPct val="100000"/>
                        </a:lnSpc>
                        <a:spcBef>
                          <a:spcPts val="0"/>
                        </a:spcBef>
                        <a:spcAft>
                          <a:spcPts val="0"/>
                        </a:spcAft>
                      </a:pPr>
                      <a:r>
                        <a:rPr sz="1800" b="0" i="0">
                          <a:solidFill>
                            <a:srgbClr val="000000"/>
                          </a:solidFill>
                          <a:latin typeface="Times New Roman"/>
                        </a:rPr>
                        <a:t>Builds trust and protects dignity.</a:t>
                      </a:r>
                    </a:p>
                  </a:txBody>
                  <a:tcPr marL="45720" marR="45720" marT="18288" marB="18288" anchor="ctr"/>
                </a:tc>
                <a:extLst>
                  <a:ext uri="{0D108BD9-81ED-4DB2-BD59-A6C34878D82A}">
                    <a16:rowId xmlns:a16="http://schemas.microsoft.com/office/drawing/2014/main" val="3893285087"/>
                  </a:ext>
                </a:extLst>
              </a:tr>
              <a:tr h="257825">
                <a:tc>
                  <a:txBody>
                    <a:bodyPr/>
                    <a:lstStyle/>
                    <a:p>
                      <a:pPr algn="l">
                        <a:lnSpc>
                          <a:spcPct val="100000"/>
                        </a:lnSpc>
                        <a:spcBef>
                          <a:spcPts val="0"/>
                        </a:spcBef>
                        <a:spcAft>
                          <a:spcPts val="0"/>
                        </a:spcAft>
                      </a:pPr>
                      <a:r>
                        <a:rPr sz="1800" b="0" i="0">
                          <a:solidFill>
                            <a:srgbClr val="000000"/>
                          </a:solidFill>
                          <a:latin typeface="Times New Roman"/>
                        </a:rPr>
                        <a:t>Check his hearing aid and reduce background noise.</a:t>
                      </a:r>
                    </a:p>
                  </a:txBody>
                  <a:tcPr marL="45720" marR="45720" marT="18288" marB="18288" anchor="ctr"/>
                </a:tc>
                <a:tc>
                  <a:txBody>
                    <a:bodyPr/>
                    <a:lstStyle/>
                    <a:p>
                      <a:pPr algn="l">
                        <a:lnSpc>
                          <a:spcPct val="100000"/>
                        </a:lnSpc>
                        <a:spcBef>
                          <a:spcPts val="0"/>
                        </a:spcBef>
                        <a:spcAft>
                          <a:spcPts val="0"/>
                        </a:spcAft>
                      </a:pPr>
                      <a:r>
                        <a:rPr sz="1800" b="0" i="0">
                          <a:solidFill>
                            <a:srgbClr val="000000"/>
                          </a:solidFill>
                          <a:latin typeface="Times New Roman"/>
                        </a:rPr>
                        <a:t>Removes sensory and environmental barriers.</a:t>
                      </a:r>
                    </a:p>
                  </a:txBody>
                  <a:tcPr marL="45720" marR="45720" marT="18288" marB="18288" anchor="ctr"/>
                </a:tc>
                <a:extLst>
                  <a:ext uri="{0D108BD9-81ED-4DB2-BD59-A6C34878D82A}">
                    <a16:rowId xmlns:a16="http://schemas.microsoft.com/office/drawing/2014/main" val="3559386683"/>
                  </a:ext>
                </a:extLst>
              </a:tr>
              <a:tr h="332277">
                <a:tc>
                  <a:txBody>
                    <a:bodyPr/>
                    <a:lstStyle/>
                    <a:p>
                      <a:pPr algn="l">
                        <a:lnSpc>
                          <a:spcPct val="100000"/>
                        </a:lnSpc>
                        <a:spcBef>
                          <a:spcPts val="0"/>
                        </a:spcBef>
                        <a:spcAft>
                          <a:spcPts val="0"/>
                        </a:spcAft>
                      </a:pPr>
                      <a:r>
                        <a:rPr sz="1800" b="0" i="0">
                          <a:solidFill>
                            <a:srgbClr val="000000"/>
                          </a:solidFill>
                          <a:latin typeface="Times New Roman"/>
                        </a:rPr>
                        <a:t>Face him at eye level and use short, clear sentences.</a:t>
                      </a:r>
                    </a:p>
                  </a:txBody>
                  <a:tcPr marL="45720" marR="45720" marT="18288" marB="18288" anchor="ctr"/>
                </a:tc>
                <a:tc>
                  <a:txBody>
                    <a:bodyPr/>
                    <a:lstStyle/>
                    <a:p>
                      <a:pPr algn="l">
                        <a:lnSpc>
                          <a:spcPct val="100000"/>
                        </a:lnSpc>
                        <a:spcBef>
                          <a:spcPts val="0"/>
                        </a:spcBef>
                        <a:spcAft>
                          <a:spcPts val="0"/>
                        </a:spcAft>
                      </a:pPr>
                      <a:r>
                        <a:rPr sz="1800" b="0" i="0">
                          <a:solidFill>
                            <a:srgbClr val="000000"/>
                          </a:solidFill>
                          <a:latin typeface="Times New Roman"/>
                        </a:rPr>
                        <a:t>Supports understanding and reassurance.</a:t>
                      </a:r>
                    </a:p>
                  </a:txBody>
                  <a:tcPr marL="45720" marR="45720" marT="18288" marB="18288" anchor="ctr"/>
                </a:tc>
                <a:extLst>
                  <a:ext uri="{0D108BD9-81ED-4DB2-BD59-A6C34878D82A}">
                    <a16:rowId xmlns:a16="http://schemas.microsoft.com/office/drawing/2014/main" val="166177007"/>
                  </a:ext>
                </a:extLst>
              </a:tr>
              <a:tr h="332277">
                <a:tc>
                  <a:txBody>
                    <a:bodyPr/>
                    <a:lstStyle/>
                    <a:p>
                      <a:pPr algn="l">
                        <a:lnSpc>
                          <a:spcPct val="100000"/>
                        </a:lnSpc>
                        <a:spcBef>
                          <a:spcPts val="0"/>
                        </a:spcBef>
                        <a:spcAft>
                          <a:spcPts val="0"/>
                        </a:spcAft>
                      </a:pPr>
                      <a:r>
                        <a:rPr sz="1800" b="0" i="0">
                          <a:solidFill>
                            <a:srgbClr val="000000"/>
                          </a:solidFill>
                          <a:latin typeface="Times New Roman"/>
                        </a:rPr>
                        <a:t>Pause, listen and ask him to explain key points back.</a:t>
                      </a:r>
                    </a:p>
                  </a:txBody>
                  <a:tcPr marL="45720" marR="45720" marT="18288" marB="18288" anchor="ctr"/>
                </a:tc>
                <a:tc>
                  <a:txBody>
                    <a:bodyPr/>
                    <a:lstStyle/>
                    <a:p>
                      <a:pPr algn="l">
                        <a:lnSpc>
                          <a:spcPct val="100000"/>
                        </a:lnSpc>
                        <a:spcBef>
                          <a:spcPts val="0"/>
                        </a:spcBef>
                        <a:spcAft>
                          <a:spcPts val="0"/>
                        </a:spcAft>
                      </a:pPr>
                      <a:r>
                        <a:rPr sz="1800" b="0" i="0">
                          <a:solidFill>
                            <a:srgbClr val="000000"/>
                          </a:solidFill>
                          <a:latin typeface="Times New Roman"/>
                        </a:rPr>
                        <a:t>Checks understanding and reduces assumptions.</a:t>
                      </a:r>
                    </a:p>
                  </a:txBody>
                  <a:tcPr marL="45720" marR="45720" marT="18288" marB="18288" anchor="ctr"/>
                </a:tc>
                <a:extLst>
                  <a:ext uri="{0D108BD9-81ED-4DB2-BD59-A6C34878D82A}">
                    <a16:rowId xmlns:a16="http://schemas.microsoft.com/office/drawing/2014/main" val="1301630473"/>
                  </a:ext>
                </a:extLst>
              </a:tr>
              <a:tr h="257825">
                <a:tc>
                  <a:txBody>
                    <a:bodyPr/>
                    <a:lstStyle/>
                    <a:p>
                      <a:pPr algn="l">
                        <a:lnSpc>
                          <a:spcPct val="100000"/>
                        </a:lnSpc>
                        <a:spcBef>
                          <a:spcPts val="0"/>
                        </a:spcBef>
                        <a:spcAft>
                          <a:spcPts val="0"/>
                        </a:spcAft>
                      </a:pPr>
                      <a:r>
                        <a:rPr sz="1800" b="0" i="0">
                          <a:solidFill>
                            <a:srgbClr val="000000"/>
                          </a:solidFill>
                          <a:latin typeface="Times New Roman"/>
                        </a:rPr>
                        <a:t>Record factual observations and report any change.</a:t>
                      </a:r>
                    </a:p>
                  </a:txBody>
                  <a:tcPr marL="45720" marR="45720" marT="18288" marB="18288" anchor="ctr"/>
                </a:tc>
                <a:tc>
                  <a:txBody>
                    <a:bodyPr/>
                    <a:lstStyle/>
                    <a:p>
                      <a:pPr algn="l">
                        <a:lnSpc>
                          <a:spcPct val="100000"/>
                        </a:lnSpc>
                        <a:spcBef>
                          <a:spcPts val="0"/>
                        </a:spcBef>
                        <a:spcAft>
                          <a:spcPts val="0"/>
                        </a:spcAft>
                      </a:pPr>
                      <a:r>
                        <a:rPr sz="1800" b="0" i="0">
                          <a:solidFill>
                            <a:srgbClr val="000000"/>
                          </a:solidFill>
                          <a:latin typeface="Times New Roman"/>
                        </a:rPr>
                        <a:t>Supports continuity and patient safety.</a:t>
                      </a:r>
                    </a:p>
                  </a:txBody>
                  <a:tcPr marL="45720" marR="45720" marT="18288" marB="18288" anchor="ctr"/>
                </a:tc>
                <a:extLst>
                  <a:ext uri="{0D108BD9-81ED-4DB2-BD59-A6C34878D82A}">
                    <a16:rowId xmlns:a16="http://schemas.microsoft.com/office/drawing/2014/main" val="4270746236"/>
                  </a:ext>
                </a:extLst>
              </a:tr>
              <a:tr h="481182">
                <a:tc>
                  <a:txBody>
                    <a:bodyPr/>
                    <a:lstStyle/>
                    <a:p>
                      <a:pPr algn="l">
                        <a:lnSpc>
                          <a:spcPct val="100000"/>
                        </a:lnSpc>
                        <a:spcBef>
                          <a:spcPts val="0"/>
                        </a:spcBef>
                        <a:spcAft>
                          <a:spcPts val="0"/>
                        </a:spcAft>
                      </a:pPr>
                      <a:r>
                        <a:rPr sz="1800" b="0" i="0">
                          <a:solidFill>
                            <a:srgbClr val="000000"/>
                          </a:solidFill>
                          <a:latin typeface="Times New Roman"/>
                        </a:rPr>
                        <a:t>Escalate concerns to the nurse using SBAR.</a:t>
                      </a:r>
                    </a:p>
                  </a:txBody>
                  <a:tcPr marL="45720" marR="45720" marT="18288" marB="18288" anchor="ctr"/>
                </a:tc>
                <a:tc>
                  <a:txBody>
                    <a:bodyPr/>
                    <a:lstStyle/>
                    <a:p>
                      <a:pPr algn="l">
                        <a:lnSpc>
                          <a:spcPct val="100000"/>
                        </a:lnSpc>
                        <a:spcBef>
                          <a:spcPts val="0"/>
                        </a:spcBef>
                        <a:spcAft>
                          <a:spcPts val="0"/>
                        </a:spcAft>
                      </a:pPr>
                      <a:r>
                        <a:rPr sz="1800" b="0" i="0">
                          <a:solidFill>
                            <a:srgbClr val="000000"/>
                          </a:solidFill>
                          <a:latin typeface="Times New Roman"/>
                        </a:rPr>
                        <a:t>Provides a clear concern and request for action.</a:t>
                      </a:r>
                    </a:p>
                  </a:txBody>
                  <a:tcPr marL="45720" marR="45720" marT="18288" marB="18288" anchor="ctr"/>
                </a:tc>
                <a:extLst>
                  <a:ext uri="{0D108BD9-81ED-4DB2-BD59-A6C34878D82A}">
                    <a16:rowId xmlns:a16="http://schemas.microsoft.com/office/drawing/2014/main" val="2083949188"/>
                  </a:ext>
                </a:extLst>
              </a:tr>
            </a:tbl>
          </a:graphicData>
        </a:graphic>
      </p:graphicFrame>
      <p:sp>
        <p:nvSpPr>
          <p:cNvPr id="7" name="TextBox 6"/>
          <p:cNvSpPr txBox="1"/>
          <p:nvPr/>
        </p:nvSpPr>
        <p:spPr>
          <a:xfrm>
            <a:off x="502920" y="5504688"/>
            <a:ext cx="9966960" cy="384048"/>
          </a:xfrm>
          <a:prstGeom prst="rect">
            <a:avLst/>
          </a:prstGeom>
          <a:noFill/>
        </p:spPr>
        <p:txBody>
          <a:bodyPr wrap="none" lIns="0" rIns="0" tIns="0" bIns="0">
            <a:spAutoFit/>
          </a:bodyPr>
          <a:lstStyle/>
          <a:p>
            <a:pPr algn="r">
              <a:buNone/>
            </a:pPr>
            <a:r>
              <a:rPr sz="1800" b="0" i="1">
                <a:solidFill>
                  <a:srgbClr val="000000"/>
                </a:solidFill>
                <a:latin typeface="Times New Roman"/>
              </a:rPr>
              <a:t>(NICE, 2021; Skills for Care, n.d.; NHS England, 2022)</a:t>
            </a:r>
          </a:p>
        </p:txBody>
      </p:sp>
    </p:spTree>
    <p:extLst>
      <p:ext uri="{BB962C8B-B14F-4D97-AF65-F5344CB8AC3E}">
        <p14:creationId xmlns:p14="http://schemas.microsoft.com/office/powerpoint/2010/main" val="16371343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lIns="45720" rIns="45720" tIns="18288" bIns="18288" anchor="ctr"/>
          <a:lstStyle/>
          <a:p>
            <a:pPr algn="ctr">
              <a:buNone/>
              <a:spcAft>
                <a:spcPts val="0"/>
              </a:spcAft>
            </a:pPr>
            <a:r>
              <a:rPr sz="2400" b="1" i="0">
                <a:solidFill>
                  <a:srgbClr val="000000"/>
                </a:solidFill>
                <a:latin typeface="Times New Roman"/>
              </a:rPr>
              <a:t>REFLECTION AND FUTURE DEVELOPMENT</a:t>
            </a:r>
          </a:p>
        </p:txBody>
      </p:sp>
      <p:sp>
        <p:nvSpPr>
          <p:cNvPr id="3" name="Content Placeholder 2"/>
          <p:cNvSpPr>
            <a:spLocks noGrp="1"/>
          </p:cNvSpPr>
          <p:nvPr>
            <p:ph idx="1"/>
          </p:nvPr>
        </p:nvSpPr>
        <p:spPr>
          <a:xfrm>
            <a:off x="548640" y="914400"/>
            <a:ext cx="9966960" cy="4526280"/>
          </a:xfrm>
        </p:spPr>
        <p:txBody>
          <a:bodyPr wrap="square" lIns="45720" rIns="45720" tIns="27432" bIns="27432" anchor="t"/>
          <a:lstStyle/>
          <a:p>
            <a:pPr marL="0" indent="0" algn="l">
              <a:buNone/>
              <a:lnSpc>
                <a:spcPct val="100000"/>
              </a:lnSpc>
              <a:spcBef>
                <a:spcPts val="0"/>
              </a:spcBef>
              <a:spcAft>
                <a:spcPts val="300"/>
              </a:spcAft>
            </a:pPr>
            <a:r>
              <a:rPr sz="1800" b="1" i="0">
                <a:solidFill>
                  <a:srgbClr val="000000"/>
                </a:solidFill>
                <a:latin typeface="Times New Roman"/>
              </a:rPr>
              <a:t>What I have learned</a:t>
            </a:r>
            <a:endParaRPr lang="en-US" sz="1400" dirty="0">
              <a:latin typeface="Times New Roman" panose="02020603050405020304" pitchFamily="18" charset="0"/>
              <a:cs typeface="Times New Roman" panose="02020603050405020304" pitchFamily="18" charset="0"/>
            </a:endParaRPr>
          </a:p>
          <a:p>
            <a:pPr algn="l">
              <a:buNone/>
              <a:lnSpc>
                <a:spcPct val="100000"/>
              </a:lnSpc>
              <a:spcBef>
                <a:spcPts val="0"/>
              </a:spcBef>
              <a:spcAft>
                <a:spcPts val="500"/>
              </a:spcAft>
            </a:pPr>
            <a:r>
              <a:rPr sz="1800" b="0" i="0">
                <a:solidFill>
                  <a:srgbClr val="000000"/>
                </a:solidFill>
                <a:latin typeface="Times New Roman"/>
              </a:rPr>
              <a:t>• Effective communication requires adaptation; one approach will not suit every person.</a:t>
            </a:r>
          </a:p>
          <a:p>
            <a:pPr algn="l">
              <a:buNone/>
              <a:lnSpc>
                <a:spcPct val="100000"/>
              </a:lnSpc>
              <a:spcBef>
                <a:spcPts val="0"/>
              </a:spcBef>
              <a:spcAft>
                <a:spcPts val="800"/>
              </a:spcAft>
            </a:pPr>
            <a:r>
              <a:rPr sz="1800" b="0" i="0">
                <a:solidFill>
                  <a:srgbClr val="000000"/>
                </a:solidFill>
                <a:latin typeface="Times New Roman"/>
              </a:rPr>
              <a:t>• Listening and checking understanding are as important as speaking.</a:t>
            </a:r>
          </a:p>
          <a:p>
            <a:pPr algn="l">
              <a:buNone/>
              <a:lnSpc>
                <a:spcPct val="100000"/>
              </a:lnSpc>
              <a:spcBef>
                <a:spcPts val="0"/>
              </a:spcBef>
              <a:spcAft>
                <a:spcPts val="300"/>
              </a:spcAft>
            </a:pPr>
            <a:r>
              <a:rPr sz="1800" b="1" i="0">
                <a:solidFill>
                  <a:srgbClr val="000000"/>
                </a:solidFill>
                <a:latin typeface="Times New Roman"/>
              </a:rPr>
              <a:t>My SMART action plan</a:t>
            </a:r>
          </a:p>
          <a:p>
            <a:pPr algn="l">
              <a:buNone/>
              <a:lnSpc>
                <a:spcPct val="100000"/>
              </a:lnSpc>
              <a:spcBef>
                <a:spcPts val="0"/>
              </a:spcBef>
              <a:spcAft>
                <a:spcPts val="500"/>
              </a:spcAft>
            </a:pPr>
            <a:r>
              <a:rPr sz="1800" b="0" i="0">
                <a:solidFill>
                  <a:srgbClr val="000000"/>
                </a:solidFill>
                <a:latin typeface="Times New Roman"/>
              </a:rPr>
              <a:t>• Practise one SBAR handover each week for eight weeks.</a:t>
            </a:r>
          </a:p>
          <a:p>
            <a:pPr algn="l">
              <a:buNone/>
              <a:lnSpc>
                <a:spcPct val="100000"/>
              </a:lnSpc>
              <a:spcBef>
                <a:spcPts val="0"/>
              </a:spcBef>
              <a:spcAft>
                <a:spcPts val="500"/>
              </a:spcAft>
            </a:pPr>
            <a:r>
              <a:rPr sz="1800" b="0" i="0">
                <a:solidFill>
                  <a:srgbClr val="000000"/>
                </a:solidFill>
                <a:latin typeface="Times New Roman"/>
              </a:rPr>
              <a:t>• Request monthly feedback from a tutor, supervisor or experienced colleague.</a:t>
            </a:r>
          </a:p>
          <a:p>
            <a:pPr algn="l">
              <a:buNone/>
              <a:lnSpc>
                <a:spcPct val="100000"/>
              </a:lnSpc>
              <a:spcBef>
                <a:spcPts val="0"/>
              </a:spcBef>
              <a:spcAft>
                <a:spcPts val="800"/>
              </a:spcAft>
            </a:pPr>
            <a:r>
              <a:rPr sz="1800" b="0" i="0">
                <a:solidFill>
                  <a:srgbClr val="000000"/>
                </a:solidFill>
                <a:latin typeface="Times New Roman"/>
              </a:rPr>
              <a:t>• Complete Care Certificate Standard 6 and record one reflective example by the end of term.</a:t>
            </a:r>
          </a:p>
          <a:p>
            <a:pPr algn="l">
              <a:buNone/>
              <a:lnSpc>
                <a:spcPct val="100000"/>
              </a:lnSpc>
              <a:spcBef>
                <a:spcPts val="0"/>
              </a:spcBef>
              <a:spcAft>
                <a:spcPts val="300"/>
              </a:spcAft>
            </a:pPr>
            <a:r>
              <a:rPr sz="1800" b="1" i="0">
                <a:solidFill>
                  <a:srgbClr val="000000"/>
                </a:solidFill>
                <a:latin typeface="Times New Roman"/>
              </a:rPr>
              <a:t>Career relevance</a:t>
            </a:r>
          </a:p>
          <a:p>
            <a:pPr algn="l">
              <a:buNone/>
              <a:lnSpc>
                <a:spcPct val="100000"/>
              </a:lnSpc>
              <a:spcBef>
                <a:spcPts val="0"/>
              </a:spcBef>
              <a:spcAft>
                <a:spcPts val="200"/>
              </a:spcAft>
            </a:pPr>
            <a:r>
              <a:rPr sz="1800" b="0" i="0">
                <a:solidFill>
                  <a:srgbClr val="000000"/>
                </a:solidFill>
                <a:latin typeface="Times New Roman"/>
              </a:rPr>
              <a:t>• These actions will strengthen teamwork, advocacy, documentation and future leadership skills.</a:t>
            </a:r>
          </a:p>
        </p:txBody>
      </p:sp>
      <p:sp>
        <p:nvSpPr>
          <p:cNvPr id="4" name="Date Placeholder 3"/>
          <p:cNvSpPr>
            <a:spLocks noGrp="1"/>
          </p:cNvSpPr>
          <p:nvPr>
            <p:ph type="dt" sz="half" idx="10"/>
          </p:nvPr>
        </p:nvSpPr>
        <p:spPr/>
        <p:txBody>
          <a:bodyPr/>
          <a:lstStyle/>
          <a:p>
            <a:pPr>
              <a:buNone/>
              <a:defRPr/>
            </a:pPr>
            <a:fld id="{30226994-B490-4403-8CE4-43D4FD570BBD}" type="datetime1">
              <a:rPr lang="en-GB" altLang="en-US" smtClean="0"/>
              <a:pPr>
                <a:defRPr/>
              </a:pPr>
              <a:t>18/07/2026</a:t>
            </a:fld>
            <a:endParaRPr lang="en-GB" altLang="en-US"/>
          </a:p>
        </p:txBody>
      </p:sp>
      <p:sp>
        <p:nvSpPr>
          <p:cNvPr id="5" name="Slide Number Placeholder 4"/>
          <p:cNvSpPr>
            <a:spLocks noGrp="1"/>
          </p:cNvSpPr>
          <p:nvPr>
            <p:ph type="sldNum" sz="quarter" idx="12"/>
          </p:nvPr>
        </p:nvSpPr>
        <p:spPr/>
        <p:txBody>
          <a:bodyPr/>
          <a:lstStyle/>
          <a:p>
            <a:pPr>
              <a:buNone/>
            </a:pPr>
            <a:r>
              <a:rPr sz="800" b="0" i="0">
                <a:solidFill>
                  <a:srgbClr val="000000"/>
                </a:solidFill>
                <a:latin typeface="Times New Roman"/>
              </a:rPr>
              <a:t>8</a:t>
            </a:r>
          </a:p>
        </p:txBody>
      </p:sp>
      <p:sp>
        <p:nvSpPr>
          <p:cNvPr id="6" name="TextBox 5"/>
          <p:cNvSpPr txBox="1"/>
          <p:nvPr/>
        </p:nvSpPr>
        <p:spPr>
          <a:xfrm>
            <a:off x="502920" y="5504688"/>
            <a:ext cx="9966960" cy="384048"/>
          </a:xfrm>
          <a:prstGeom prst="rect">
            <a:avLst/>
          </a:prstGeom>
          <a:noFill/>
        </p:spPr>
        <p:txBody>
          <a:bodyPr wrap="none" lIns="0" rIns="0" tIns="0" bIns="0">
            <a:spAutoFit/>
          </a:bodyPr>
          <a:lstStyle/>
          <a:p>
            <a:pPr algn="r">
              <a:buNone/>
            </a:pPr>
            <a:r>
              <a:rPr sz="1800" b="0" i="1">
                <a:solidFill>
                  <a:srgbClr val="000000"/>
                </a:solidFill>
                <a:latin typeface="Times New Roman"/>
              </a:rPr>
              <a:t>(NMC, 2018; Skills for Care, n.d.)</a:t>
            </a:r>
          </a:p>
        </p:txBody>
      </p:sp>
    </p:spTree>
    <p:extLst>
      <p:ext uri="{BB962C8B-B14F-4D97-AF65-F5344CB8AC3E}">
        <p14:creationId xmlns:p14="http://schemas.microsoft.com/office/powerpoint/2010/main" val="38525241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2773926" y="184546"/>
            <a:ext cx="6172200" cy="857250"/>
          </a:xfrm>
        </p:spPr>
        <p:txBody>
          <a:bodyPr lIns="45720" rIns="45720" tIns="18288" bIns="18288" anchor="ctr"/>
          <a:lstStyle/>
          <a:p>
            <a:pPr algn="ctr">
              <a:buNone/>
              <a:spcAft>
                <a:spcPts val="0"/>
              </a:spcAft>
            </a:pPr>
            <a:r>
              <a:rPr sz="2400" b="1" i="0">
                <a:solidFill>
                  <a:srgbClr val="000000"/>
                </a:solidFill>
                <a:latin typeface="Times New Roman"/>
              </a:rPr>
              <a:t>CONCLUSION</a:t>
            </a:r>
            <a:endParaRPr lang="en-GB" altLang="en-US" sz="2400" b="1" i="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777240" y="1097280"/>
            <a:ext cx="9418320" cy="4114800"/>
          </a:xfrm>
        </p:spPr>
        <p:txBody>
          <a:bodyPr wrap="square" lIns="45720" rIns="45720" tIns="27432" bIns="27432" anchor="t"/>
          <a:lstStyle/>
          <a:p>
            <a:pPr algn="l">
              <a:buNone/>
              <a:lnSpc>
                <a:spcPct val="100000"/>
              </a:lnSpc>
              <a:spcBef>
                <a:spcPts val="0"/>
              </a:spcBef>
              <a:spcAft>
                <a:spcPts val="1000"/>
              </a:spcAft>
            </a:pPr>
            <a:r>
              <a:rPr sz="1800" b="0" i="0">
                <a:solidFill>
                  <a:srgbClr val="000000"/>
                </a:solidFill>
                <a:latin typeface="Times New Roman"/>
              </a:rPr>
              <a:t>• Communication supports safety, dignity, trust and effective teamwork.</a:t>
            </a:r>
          </a:p>
          <a:p>
            <a:pPr algn="l">
              <a:buNone/>
              <a:lnSpc>
                <a:spcPct val="100000"/>
              </a:lnSpc>
              <a:spcBef>
                <a:spcPts val="0"/>
              </a:spcBef>
              <a:spcAft>
                <a:spcPts val="1000"/>
              </a:spcAft>
            </a:pPr>
            <a:r>
              <a:rPr sz="1800" b="0" i="0">
                <a:solidFill>
                  <a:srgbClr val="000000"/>
                </a:solidFill>
                <a:latin typeface="Times New Roman"/>
              </a:rPr>
              <a:t>• SBAR improves clarity during handover and escalation.</a:t>
            </a:r>
          </a:p>
          <a:p>
            <a:pPr algn="l">
              <a:buNone/>
              <a:lnSpc>
                <a:spcPct val="100000"/>
              </a:lnSpc>
              <a:spcBef>
                <a:spcPts val="0"/>
              </a:spcBef>
              <a:spcAft>
                <a:spcPts val="1000"/>
              </a:spcAft>
            </a:pPr>
            <a:r>
              <a:rPr sz="1800" b="0" i="0">
                <a:solidFill>
                  <a:srgbClr val="000000"/>
                </a:solidFill>
                <a:latin typeface="Times New Roman"/>
              </a:rPr>
              <a:t>• Communication must be adapted to the individual and checked for understanding.</a:t>
            </a:r>
          </a:p>
          <a:p>
            <a:pPr algn="l">
              <a:buNone/>
              <a:lnSpc>
                <a:spcPct val="100000"/>
              </a:lnSpc>
              <a:spcBef>
                <a:spcPts val="0"/>
              </a:spcBef>
              <a:spcAft>
                <a:spcPts val="1400"/>
              </a:spcAft>
            </a:pPr>
            <a:r>
              <a:rPr sz="1800" b="0" i="0">
                <a:solidFill>
                  <a:srgbClr val="000000"/>
                </a:solidFill>
                <a:latin typeface="Times New Roman"/>
              </a:rPr>
              <a:t>• My next step is to build confidence through practice, feedback and reflection.</a:t>
            </a:r>
          </a:p>
          <a:p>
            <a:pPr algn="ctr">
              <a:buNone/>
              <a:lnSpc>
                <a:spcPct val="100000"/>
              </a:lnSpc>
              <a:spcBef>
                <a:spcPts val="0"/>
              </a:spcBef>
              <a:spcAft>
                <a:spcPts val="200"/>
              </a:spcAft>
            </a:pPr>
            <a:r>
              <a:rPr sz="1800" b="1" i="0">
                <a:solidFill>
                  <a:srgbClr val="000000"/>
                </a:solidFill>
                <a:latin typeface="Times New Roman"/>
              </a:rPr>
              <a:t>Key message: the right information, in the right way, at the right time.</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buNone/>
              <a:defRPr/>
            </a:pPr>
            <a:fld id="{9F458A58-9170-4293-9FCB-97B777C99F2B}"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a:buNone/>
            </a:pPr>
            <a:r>
              <a:rPr sz="800" b="0" i="0">
                <a:solidFill>
                  <a:srgbClr val="000000"/>
                </a:solidFill>
                <a:latin typeface="Times New Roman"/>
              </a:rPr>
              <a:t>9</a:t>
            </a:r>
          </a:p>
        </p:txBody>
      </p:sp>
      <p:sp>
        <p:nvSpPr>
          <p:cNvPr id="12294" name="TextBox 12293"/>
          <p:cNvSpPr txBox="1"/>
          <p:nvPr/>
        </p:nvSpPr>
        <p:spPr>
          <a:xfrm>
            <a:off x="502920" y="5504688"/>
            <a:ext cx="9966960" cy="384048"/>
          </a:xfrm>
          <a:prstGeom prst="rect">
            <a:avLst/>
          </a:prstGeom>
          <a:noFill/>
        </p:spPr>
        <p:txBody>
          <a:bodyPr wrap="none" lIns="0" rIns="0" tIns="0" bIns="0">
            <a:spAutoFit/>
          </a:bodyPr>
          <a:lstStyle/>
          <a:p>
            <a:pPr algn="r">
              <a:buNone/>
            </a:pPr>
            <a:r>
              <a:rPr sz="1800" b="0" i="1">
                <a:solidFill>
                  <a:srgbClr val="000000"/>
                </a:solidFill>
                <a:latin typeface="Times New Roman"/>
              </a:rPr>
              <a:t>(NHS England, 2023; NICE, 2021)</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lIns="45720" rIns="45720" tIns="18288" bIns="18288" anchor="ctr"/>
          <a:lstStyle/>
          <a:p>
            <a:pPr algn="ctr">
              <a:buNone/>
              <a:spcAft>
                <a:spcPts val="0"/>
              </a:spcAft>
            </a:pPr>
            <a:r>
              <a:rPr sz="2400" b="1" i="0">
                <a:solidFill>
                  <a:srgbClr val="000000"/>
                </a:solidFill>
                <a:latin typeface="Times New Roman"/>
              </a:rPr>
              <a:t>REFERENCES</a:t>
            </a:r>
            <a:endParaRPr lang="en-GB" altLang="en-US" sz="2400" dirty="0">
              <a:solidFill>
                <a:srgbClr val="FF0000"/>
              </a:solidFill>
            </a:endParaRP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buNone/>
              <a:defRPr/>
            </a:pPr>
            <a:fld id="{BF746479-5A54-43D8-9985-034223541E15}"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a:buNone/>
            </a:pPr>
            <a:r>
              <a:rPr sz="800" b="0" i="0">
                <a:solidFill>
                  <a:srgbClr val="000000"/>
                </a:solidFill>
                <a:latin typeface="Times New Roman"/>
              </a:rPr>
              <a:t>10</a:t>
            </a:r>
          </a:p>
        </p:txBody>
      </p:sp>
      <p:sp>
        <p:nvSpPr>
          <p:cNvPr id="13318" name="TextBox 13317"/>
          <p:cNvSpPr txBox="1"/>
          <p:nvPr/>
        </p:nvSpPr>
        <p:spPr>
          <a:xfrm>
            <a:off x="502920" y="960120"/>
            <a:ext cx="4892040" cy="4434840"/>
          </a:xfrm>
          <a:prstGeom prst="rect">
            <a:avLst/>
          </a:prstGeom>
          <a:noFill/>
        </p:spPr>
        <p:txBody>
          <a:bodyPr wrap="square" lIns="45720" rIns="45720" tIns="27432" bIns="27432" anchor="t">
            <a:spAutoFit/>
          </a:bodyPr>
          <a:lstStyle/>
          <a:p>
            <a:pPr algn="l">
              <a:buNone/>
              <a:lnSpc>
                <a:spcPct val="100000"/>
              </a:lnSpc>
              <a:spcBef>
                <a:spcPts val="0"/>
              </a:spcBef>
              <a:spcAft>
                <a:spcPts val="1000"/>
              </a:spcAft>
            </a:pPr>
            <a:r>
              <a:rPr sz="1800" b="0" i="0">
                <a:solidFill>
                  <a:srgbClr val="000000"/>
                </a:solidFill>
                <a:latin typeface="Times New Roman"/>
              </a:rPr>
              <a:t>National Institute for Health and Care Excellence (NICE) (2021) Patient experience in adult NHS services: improving the experience of care for people using adult NHS services. CG138. London: NICE.</a:t>
            </a:r>
          </a:p>
          <a:p>
            <a:pPr algn="l">
              <a:buNone/>
              <a:lnSpc>
                <a:spcPct val="100000"/>
              </a:lnSpc>
              <a:spcBef>
                <a:spcPts val="0"/>
              </a:spcBef>
              <a:spcAft>
                <a:spcPts val="1000"/>
              </a:spcAft>
            </a:pPr>
            <a:r>
              <a:rPr sz="1800" b="0" i="0">
                <a:solidFill>
                  <a:srgbClr val="000000"/>
                </a:solidFill>
                <a:latin typeface="Times New Roman"/>
              </a:rPr>
              <a:t>NHS England (2022) Spoken communication and patient safety in the NHS: Summary. London: NHS England.</a:t>
            </a:r>
          </a:p>
          <a:p>
            <a:pPr algn="l">
              <a:buNone/>
              <a:lnSpc>
                <a:spcPct val="100000"/>
              </a:lnSpc>
              <a:spcBef>
                <a:spcPts val="0"/>
              </a:spcBef>
              <a:spcAft>
                <a:spcPts val="200"/>
              </a:spcAft>
            </a:pPr>
            <a:r>
              <a:rPr sz="1800" b="0" i="0">
                <a:solidFill>
                  <a:srgbClr val="000000"/>
                </a:solidFill>
                <a:latin typeface="Times New Roman"/>
              </a:rPr>
              <a:t>NHS England (2023) Improving patient safety culture: A practical guide. London: NHS England.</a:t>
            </a:r>
          </a:p>
        </p:txBody>
      </p:sp>
      <p:sp>
        <p:nvSpPr>
          <p:cNvPr id="13319" name="TextBox 13318"/>
          <p:cNvSpPr txBox="1"/>
          <p:nvPr/>
        </p:nvSpPr>
        <p:spPr>
          <a:xfrm>
            <a:off x="5532120" y="960120"/>
            <a:ext cx="4892040" cy="4434840"/>
          </a:xfrm>
          <a:prstGeom prst="rect">
            <a:avLst/>
          </a:prstGeom>
          <a:noFill/>
        </p:spPr>
        <p:txBody>
          <a:bodyPr wrap="square" lIns="45720" rIns="45720" tIns="27432" bIns="27432" anchor="t">
            <a:spAutoFit/>
          </a:bodyPr>
          <a:lstStyle/>
          <a:p>
            <a:pPr algn="l">
              <a:buNone/>
              <a:lnSpc>
                <a:spcPct val="100000"/>
              </a:lnSpc>
              <a:spcBef>
                <a:spcPts val="0"/>
              </a:spcBef>
              <a:spcAft>
                <a:spcPts val="1000"/>
              </a:spcAft>
            </a:pPr>
            <a:r>
              <a:rPr sz="1800" b="0" i="0">
                <a:solidFill>
                  <a:srgbClr val="000000"/>
                </a:solidFill>
                <a:latin typeface="Times New Roman"/>
              </a:rPr>
              <a:t>Nursing and Midwifery Council (NMC) (2018) The Code: Professional standards of practice and behaviour for nurses, midwives and nursing associates. London: NMC.</a:t>
            </a:r>
          </a:p>
          <a:p>
            <a:pPr algn="l">
              <a:buNone/>
              <a:lnSpc>
                <a:spcPct val="100000"/>
              </a:lnSpc>
              <a:spcBef>
                <a:spcPts val="0"/>
              </a:spcBef>
              <a:spcAft>
                <a:spcPts val="1000"/>
              </a:spcAft>
            </a:pPr>
            <a:r>
              <a:rPr sz="1800" b="0" i="0">
                <a:solidFill>
                  <a:srgbClr val="000000"/>
                </a:solidFill>
                <a:latin typeface="Times New Roman"/>
              </a:rPr>
              <a:t>Skills for Care (n.d.) The Care Certificate Workbook: Standard 6 – Communication. Leeds: Skills for Care.</a:t>
            </a:r>
          </a:p>
          <a:p>
            <a:pPr algn="l">
              <a:buNone/>
              <a:lnSpc>
                <a:spcPct val="100000"/>
              </a:lnSpc>
              <a:spcBef>
                <a:spcPts val="0"/>
              </a:spcBef>
              <a:spcAft>
                <a:spcPts val="200"/>
              </a:spcAft>
            </a:pPr>
            <a:r>
              <a:rPr sz="1800" b="0" i="0">
                <a:solidFill>
                  <a:srgbClr val="000000"/>
                </a:solidFill>
                <a:latin typeface="Times New Roman"/>
              </a:rPr>
              <a:t>University of Wales Trinity Saint David (UWTSD) (2026) LCHS4009 Component 1: Self-Awareness Presentation – Assessment Specification. Carmarthen: UWTSD.</a:t>
            </a:r>
          </a:p>
        </p:txBody>
      </p:sp>
      <p:sp>
        <p:nvSpPr>
          <p:cNvPr id="13320" name="TextBox 13319"/>
          <p:cNvSpPr txBox="1"/>
          <p:nvPr/>
        </p:nvSpPr>
        <p:spPr>
          <a:xfrm>
            <a:off x="502920" y="5504688"/>
            <a:ext cx="9966960" cy="384048"/>
          </a:xfrm>
          <a:prstGeom prst="rect">
            <a:avLst/>
          </a:prstGeom>
          <a:noFill/>
        </p:spPr>
        <p:txBody>
          <a:bodyPr wrap="none" lIns="0" rIns="0" tIns="0" bIns="0">
            <a:spAutoFit/>
          </a:bodyPr>
          <a:lstStyle/>
          <a:p>
            <a:pPr algn="r">
              <a:buNone/>
            </a:pPr>
            <a:r>
              <a:rPr sz="1800" b="0" i="1">
                <a:solidFill>
                  <a:srgbClr val="000000"/>
                </a:solidFill>
                <a:latin typeface="Times New Roman"/>
              </a:rPr>
              <a:t>Reference list prepared in UWTSD Harvard style (UWTSD, 2026)</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847</TotalTime>
  <Words>1496</Words>
  <Application>Microsoft Office PowerPoint</Application>
  <PresentationFormat>Widescreen</PresentationFormat>
  <Paragraphs>167</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Myriad Pro</vt:lpstr>
      <vt:lpstr>quote-cjk-patch</vt:lpstr>
      <vt:lpstr>Times New Roman</vt:lpstr>
      <vt:lpstr>20140311PresentationUWTSDTemplate</vt:lpstr>
      <vt:lpstr>PowerPoint Presentation</vt:lpstr>
      <vt:lpstr>Introduction</vt:lpstr>
      <vt:lpstr>CHOSEN SKILL - COMMUNICATION</vt:lpstr>
      <vt:lpstr>WHERE AND HOW I HAVE DEVELOPED THIS SKILL  </vt:lpstr>
      <vt:lpstr>IMPORTANCE OF COMMUNICATION IN PROFESSIONAL PRACTICE  </vt:lpstr>
      <vt:lpstr>HOW COMMUNICATION BENEFITS STAKEHOLDERS</vt:lpstr>
      <vt:lpstr>MODEL OR FRAMEWORK - THE COMMUNICATION CYCLE</vt:lpstr>
      <vt:lpstr>APPLYING THIS SKILL IN PRACTICE</vt:lpstr>
      <vt:lpstr>HOW DOES THIS SKILL SUPPORT MY FUTURE CAREER?</vt:lpstr>
      <vt:lpstr>Conclusion</vt:lpstr>
      <vt:lpstr>References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Farah Wiita</dc:creator>
  <cp:lastModifiedBy>Suzan Wakayamba Namitala (2515844)</cp:lastModifiedBy>
  <cp:revision>45</cp:revision>
  <dcterms:created xsi:type="dcterms:W3CDTF">2025-02-21T18:28:54Z</dcterms:created>
  <dcterms:modified xsi:type="dcterms:W3CDTF">2026-07-18T14:03:30Z</dcterms:modified>
</cp:coreProperties>
</file>