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84" r:id="rId4"/>
    <p:sldMasterId id="2147484192" r:id="rId5"/>
    <p:sldMasterId id="2147484204" r:id="rId6"/>
  </p:sldMasterIdLst>
  <p:notesMasterIdLst>
    <p:notesMasterId r:id="rId49"/>
  </p:notesMasterIdLst>
  <p:handoutMasterIdLst>
    <p:handoutMasterId r:id="rId50"/>
  </p:handoutMasterIdLst>
  <p:sldIdLst>
    <p:sldId id="382" r:id="rId7"/>
    <p:sldId id="365" r:id="rId8"/>
    <p:sldId id="332" r:id="rId9"/>
    <p:sldId id="333" r:id="rId10"/>
    <p:sldId id="314" r:id="rId11"/>
    <p:sldId id="315" r:id="rId12"/>
    <p:sldId id="334" r:id="rId13"/>
    <p:sldId id="358" r:id="rId14"/>
    <p:sldId id="318" r:id="rId15"/>
    <p:sldId id="335" r:id="rId16"/>
    <p:sldId id="336" r:id="rId17"/>
    <p:sldId id="316" r:id="rId18"/>
    <p:sldId id="319" r:id="rId19"/>
    <p:sldId id="366" r:id="rId20"/>
    <p:sldId id="383" r:id="rId21"/>
    <p:sldId id="337" r:id="rId22"/>
    <p:sldId id="338" r:id="rId23"/>
    <p:sldId id="346" r:id="rId24"/>
    <p:sldId id="339" r:id="rId25"/>
    <p:sldId id="321" r:id="rId26"/>
    <p:sldId id="340" r:id="rId27"/>
    <p:sldId id="322" r:id="rId28"/>
    <p:sldId id="341" r:id="rId29"/>
    <p:sldId id="355" r:id="rId30"/>
    <p:sldId id="356" r:id="rId31"/>
    <p:sldId id="324" r:id="rId32"/>
    <p:sldId id="367" r:id="rId33"/>
    <p:sldId id="381" r:id="rId34"/>
    <p:sldId id="266" r:id="rId35"/>
    <p:sldId id="344" r:id="rId36"/>
    <p:sldId id="283" r:id="rId37"/>
    <p:sldId id="325" r:id="rId38"/>
    <p:sldId id="326" r:id="rId39"/>
    <p:sldId id="327" r:id="rId40"/>
    <p:sldId id="362" r:id="rId41"/>
    <p:sldId id="331" r:id="rId42"/>
    <p:sldId id="343" r:id="rId43"/>
    <p:sldId id="328" r:id="rId44"/>
    <p:sldId id="363" r:id="rId45"/>
    <p:sldId id="345" r:id="rId46"/>
    <p:sldId id="353" r:id="rId47"/>
    <p:sldId id="364" r:id="rId48"/>
  </p:sldIdLst>
  <p:sldSz cx="9144000" cy="6858000" type="screen4x3"/>
  <p:notesSz cx="9926638" cy="1435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4522" userDrawn="1">
          <p15:clr>
            <a:srgbClr val="A4A3A4"/>
          </p15:clr>
        </p15:guide>
        <p15:guide id="2" pos="31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00FF"/>
    <a:srgbClr val="008080"/>
    <a:srgbClr val="CC0066"/>
    <a:srgbClr val="FF0066"/>
    <a:srgbClr val="B3006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98C136-3D1D-BD4F-CFBF-5F9245F67990}" v="6" dt="2025-06-24T09:49:42.0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76" autoAdjust="0"/>
    <p:restoredTop sz="92817" autoAdjust="0"/>
  </p:normalViewPr>
  <p:slideViewPr>
    <p:cSldViewPr>
      <p:cViewPr varScale="1">
        <p:scale>
          <a:sx n="60" d="100"/>
          <a:sy n="60" d="100"/>
        </p:scale>
        <p:origin x="1520"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p:cViewPr varScale="1">
        <p:scale>
          <a:sx n="56" d="100"/>
          <a:sy n="56" d="100"/>
        </p:scale>
        <p:origin x="-1854" y="-90"/>
      </p:cViewPr>
      <p:guideLst>
        <p:guide orient="horz" pos="4522"/>
        <p:guide pos="312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handoutMaster" Target="handoutMasters/handoutMaster1.xml"/><Relationship Id="rId55"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microsoft.com/office/2015/10/relationships/revisionInfo" Target="revisionInfo.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2B98C136-3D1D-BD4F-CFBF-5F9245F67990}"/>
    <pc:docChg chg="modSld">
      <pc:chgData name="Natasha Young" userId="S::n.young@uwtsd.ac.uk::450ac887-d51d-4f28-b5bb-9aa773a39bcf" providerId="AD" clId="Web-{2B98C136-3D1D-BD4F-CFBF-5F9245F67990}" dt="2025-06-24T09:49:42.051" v="5" actId="20577"/>
      <pc:docMkLst>
        <pc:docMk/>
      </pc:docMkLst>
      <pc:sldChg chg="modSp">
        <pc:chgData name="Natasha Young" userId="S::n.young@uwtsd.ac.uk::450ac887-d51d-4f28-b5bb-9aa773a39bcf" providerId="AD" clId="Web-{2B98C136-3D1D-BD4F-CFBF-5F9245F67990}" dt="2025-06-24T09:49:42.051" v="5" actId="20577"/>
        <pc:sldMkLst>
          <pc:docMk/>
          <pc:sldMk cId="0" sldId="356"/>
        </pc:sldMkLst>
        <pc:spChg chg="mod">
          <ac:chgData name="Natasha Young" userId="S::n.young@uwtsd.ac.uk::450ac887-d51d-4f28-b5bb-9aa773a39bcf" providerId="AD" clId="Web-{2B98C136-3D1D-BD4F-CFBF-5F9245F67990}" dt="2025-06-24T09:49:42.051" v="5" actId="20577"/>
          <ac:spMkLst>
            <pc:docMk/>
            <pc:sldMk cId="0" sldId="356"/>
            <ac:spMk id="51202" creationId="{8180E342-24BA-4FA2-9EAB-3E44B050BACB}"/>
          </ac:spMkLst>
        </pc:spChg>
      </pc:sldChg>
    </pc:docChg>
  </pc:docChgLst>
  <pc:docChgLst>
    <pc:chgData name="Natasha Young" userId="S::n.young@uwtsd.ac.uk::450ac887-d51d-4f28-b5bb-9aa773a39bcf" providerId="AD" clId="Web-{3FA72429-2847-7EBA-116E-8B4C40FF720D}"/>
    <pc:docChg chg="addSld modSld">
      <pc:chgData name="Natasha Young" userId="S::n.young@uwtsd.ac.uk::450ac887-d51d-4f28-b5bb-9aa773a39bcf" providerId="AD" clId="Web-{3FA72429-2847-7EBA-116E-8B4C40FF720D}" dt="2025-06-10T14:17:18.637" v="228" actId="20577"/>
      <pc:docMkLst>
        <pc:docMk/>
      </pc:docMkLst>
      <pc:sldChg chg="modSp">
        <pc:chgData name="Natasha Young" userId="S::n.young@uwtsd.ac.uk::450ac887-d51d-4f28-b5bb-9aa773a39bcf" providerId="AD" clId="Web-{3FA72429-2847-7EBA-116E-8B4C40FF720D}" dt="2025-06-10T14:05:03.154" v="185" actId="14100"/>
        <pc:sldMkLst>
          <pc:docMk/>
          <pc:sldMk cId="0" sldId="319"/>
        </pc:sldMkLst>
        <pc:spChg chg="mod">
          <ac:chgData name="Natasha Young" userId="S::n.young@uwtsd.ac.uk::450ac887-d51d-4f28-b5bb-9aa773a39bcf" providerId="AD" clId="Web-{3FA72429-2847-7EBA-116E-8B4C40FF720D}" dt="2025-06-10T14:04:58.529" v="184" actId="20577"/>
          <ac:spMkLst>
            <pc:docMk/>
            <pc:sldMk cId="0" sldId="319"/>
            <ac:spMk id="30723" creationId="{21C4851F-9057-4B08-BA28-D605ED647FEA}"/>
          </ac:spMkLst>
        </pc:spChg>
        <pc:spChg chg="mod">
          <ac:chgData name="Natasha Young" userId="S::n.young@uwtsd.ac.uk::450ac887-d51d-4f28-b5bb-9aa773a39bcf" providerId="AD" clId="Web-{3FA72429-2847-7EBA-116E-8B4C40FF720D}" dt="2025-06-10T14:05:03.154" v="185" actId="14100"/>
          <ac:spMkLst>
            <pc:docMk/>
            <pc:sldMk cId="0" sldId="319"/>
            <ac:spMk id="30724" creationId="{27F4CF47-3DC2-4629-A5C5-B5B96B6E40FD}"/>
          </ac:spMkLst>
        </pc:spChg>
      </pc:sldChg>
      <pc:sldChg chg="modSp">
        <pc:chgData name="Natasha Young" userId="S::n.young@uwtsd.ac.uk::450ac887-d51d-4f28-b5bb-9aa773a39bcf" providerId="AD" clId="Web-{3FA72429-2847-7EBA-116E-8B4C40FF720D}" dt="2025-06-10T14:09:22.071" v="225" actId="14100"/>
        <pc:sldMkLst>
          <pc:docMk/>
          <pc:sldMk cId="1001913772" sldId="366"/>
        </pc:sldMkLst>
        <pc:spChg chg="mod">
          <ac:chgData name="Natasha Young" userId="S::n.young@uwtsd.ac.uk::450ac887-d51d-4f28-b5bb-9aa773a39bcf" providerId="AD" clId="Web-{3FA72429-2847-7EBA-116E-8B4C40FF720D}" dt="2025-06-10T14:08:28.897" v="218" actId="1076"/>
          <ac:spMkLst>
            <pc:docMk/>
            <pc:sldMk cId="1001913772" sldId="366"/>
            <ac:spMk id="30722" creationId="{2D78AD86-06DD-4DBE-9E06-2013ACCF42B7}"/>
          </ac:spMkLst>
        </pc:spChg>
        <pc:spChg chg="mod">
          <ac:chgData name="Natasha Young" userId="S::n.young@uwtsd.ac.uk::450ac887-d51d-4f28-b5bb-9aa773a39bcf" providerId="AD" clId="Web-{3FA72429-2847-7EBA-116E-8B4C40FF720D}" dt="2025-06-10T14:08:25.287" v="217" actId="1076"/>
          <ac:spMkLst>
            <pc:docMk/>
            <pc:sldMk cId="1001913772" sldId="366"/>
            <ac:spMk id="30723" creationId="{21C4851F-9057-4B08-BA28-D605ED647FEA}"/>
          </ac:spMkLst>
        </pc:spChg>
        <pc:spChg chg="mod">
          <ac:chgData name="Natasha Young" userId="S::n.young@uwtsd.ac.uk::450ac887-d51d-4f28-b5bb-9aa773a39bcf" providerId="AD" clId="Web-{3FA72429-2847-7EBA-116E-8B4C40FF720D}" dt="2025-06-10T14:09:22.071" v="225" actId="14100"/>
          <ac:spMkLst>
            <pc:docMk/>
            <pc:sldMk cId="1001913772" sldId="366"/>
            <ac:spMk id="30724" creationId="{27F4CF47-3DC2-4629-A5C5-B5B96B6E40FD}"/>
          </ac:spMkLst>
        </pc:spChg>
      </pc:sldChg>
      <pc:sldChg chg="modSp add replId">
        <pc:chgData name="Natasha Young" userId="S::n.young@uwtsd.ac.uk::450ac887-d51d-4f28-b5bb-9aa773a39bcf" providerId="AD" clId="Web-{3FA72429-2847-7EBA-116E-8B4C40FF720D}" dt="2025-06-10T14:17:18.637" v="228" actId="20577"/>
        <pc:sldMkLst>
          <pc:docMk/>
          <pc:sldMk cId="1622429975" sldId="383"/>
        </pc:sldMkLst>
        <pc:spChg chg="mod">
          <ac:chgData name="Natasha Young" userId="S::n.young@uwtsd.ac.uk::450ac887-d51d-4f28-b5bb-9aa773a39bcf" providerId="AD" clId="Web-{3FA72429-2847-7EBA-116E-8B4C40FF720D}" dt="2025-06-10T14:17:18.637" v="228" actId="20577"/>
          <ac:spMkLst>
            <pc:docMk/>
            <pc:sldMk cId="1622429975" sldId="383"/>
            <ac:spMk id="30723" creationId="{5BE8BEC7-47D5-9C2C-09B7-4A2A61FFC57F}"/>
          </ac:spMkLst>
        </pc:spChg>
        <pc:spChg chg="mod">
          <ac:chgData name="Natasha Young" userId="S::n.young@uwtsd.ac.uk::450ac887-d51d-4f28-b5bb-9aa773a39bcf" providerId="AD" clId="Web-{3FA72429-2847-7EBA-116E-8B4C40FF720D}" dt="2025-06-10T14:08:58.117" v="221" actId="20577"/>
          <ac:spMkLst>
            <pc:docMk/>
            <pc:sldMk cId="1622429975" sldId="383"/>
            <ac:spMk id="30724" creationId="{ABDD5502-927A-0A52-BB89-65AAFBC3E66E}"/>
          </ac:spMkLst>
        </pc:spChg>
      </pc:sldChg>
    </pc:docChg>
  </pc:docChgLst>
  <pc:docChgLst>
    <pc:chgData name="Natasha Young" userId="S::n.young@uwtsd.ac.uk::450ac887-d51d-4f28-b5bb-9aa773a39bcf" providerId="AD" clId="Web-{17F52F51-BB63-3A97-47AC-2865B7B14911}"/>
    <pc:docChg chg="modSld delMainMaster">
      <pc:chgData name="Natasha Young" userId="S::n.young@uwtsd.ac.uk::450ac887-d51d-4f28-b5bb-9aa773a39bcf" providerId="AD" clId="Web-{17F52F51-BB63-3A97-47AC-2865B7B14911}" dt="2024-10-23T13:44:40.961" v="23" actId="20577"/>
      <pc:docMkLst>
        <pc:docMk/>
      </pc:docMkLst>
      <pc:sldChg chg="modSp">
        <pc:chgData name="Natasha Young" userId="S::n.young@uwtsd.ac.uk::450ac887-d51d-4f28-b5bb-9aa773a39bcf" providerId="AD" clId="Web-{17F52F51-BB63-3A97-47AC-2865B7B14911}" dt="2024-10-23T13:44:14.725" v="18" actId="20577"/>
        <pc:sldMkLst>
          <pc:docMk/>
          <pc:sldMk cId="0" sldId="321"/>
        </pc:sldMkLst>
        <pc:spChg chg="mod">
          <ac:chgData name="Natasha Young" userId="S::n.young@uwtsd.ac.uk::450ac887-d51d-4f28-b5bb-9aa773a39bcf" providerId="AD" clId="Web-{17F52F51-BB63-3A97-47AC-2865B7B14911}" dt="2024-10-23T13:44:09.397" v="17" actId="20577"/>
          <ac:spMkLst>
            <pc:docMk/>
            <pc:sldMk cId="0" sldId="321"/>
            <ac:spMk id="43010" creationId="{1EA2A824-3BF8-4ED8-AE60-C0412B4FB7D4}"/>
          </ac:spMkLst>
        </pc:spChg>
        <pc:spChg chg="mod">
          <ac:chgData name="Natasha Young" userId="S::n.young@uwtsd.ac.uk::450ac887-d51d-4f28-b5bb-9aa773a39bcf" providerId="AD" clId="Web-{17F52F51-BB63-3A97-47AC-2865B7B14911}" dt="2024-10-23T13:44:14.725" v="18" actId="20577"/>
          <ac:spMkLst>
            <pc:docMk/>
            <pc:sldMk cId="0" sldId="321"/>
            <ac:spMk id="43012" creationId="{1B86D8B0-DA31-474E-BDE7-8CF6E252500A}"/>
          </ac:spMkLst>
        </pc:spChg>
      </pc:sldChg>
      <pc:sldChg chg="modSp">
        <pc:chgData name="Natasha Young" userId="S::n.young@uwtsd.ac.uk::450ac887-d51d-4f28-b5bb-9aa773a39bcf" providerId="AD" clId="Web-{17F52F51-BB63-3A97-47AC-2865B7B14911}" dt="2024-10-23T13:44:29.085" v="22" actId="20577"/>
        <pc:sldMkLst>
          <pc:docMk/>
          <pc:sldMk cId="0" sldId="322"/>
        </pc:sldMkLst>
        <pc:spChg chg="mod">
          <ac:chgData name="Natasha Young" userId="S::n.young@uwtsd.ac.uk::450ac887-d51d-4f28-b5bb-9aa773a39bcf" providerId="AD" clId="Web-{17F52F51-BB63-3A97-47AC-2865B7B14911}" dt="2024-10-23T13:44:24.663" v="21" actId="20577"/>
          <ac:spMkLst>
            <pc:docMk/>
            <pc:sldMk cId="0" sldId="322"/>
            <ac:spMk id="46082" creationId="{D59F15C7-8FA3-4A47-AD58-7204ACBB0D84}"/>
          </ac:spMkLst>
        </pc:spChg>
        <pc:spChg chg="mod">
          <ac:chgData name="Natasha Young" userId="S::n.young@uwtsd.ac.uk::450ac887-d51d-4f28-b5bb-9aa773a39bcf" providerId="AD" clId="Web-{17F52F51-BB63-3A97-47AC-2865B7B14911}" dt="2024-10-23T13:44:29.085" v="22" actId="20577"/>
          <ac:spMkLst>
            <pc:docMk/>
            <pc:sldMk cId="0" sldId="322"/>
            <ac:spMk id="46084" creationId="{6623C9D5-BACD-486E-B3B6-99852728076C}"/>
          </ac:spMkLst>
        </pc:spChg>
      </pc:sldChg>
      <pc:sldChg chg="modSp">
        <pc:chgData name="Natasha Young" userId="S::n.young@uwtsd.ac.uk::450ac887-d51d-4f28-b5bb-9aa773a39bcf" providerId="AD" clId="Web-{17F52F51-BB63-3A97-47AC-2865B7B14911}" dt="2024-10-23T13:44:21.304" v="20" actId="20577"/>
        <pc:sldMkLst>
          <pc:docMk/>
          <pc:sldMk cId="0" sldId="340"/>
        </pc:sldMkLst>
        <pc:spChg chg="mod">
          <ac:chgData name="Natasha Young" userId="S::n.young@uwtsd.ac.uk::450ac887-d51d-4f28-b5bb-9aa773a39bcf" providerId="AD" clId="Web-{17F52F51-BB63-3A97-47AC-2865B7B14911}" dt="2024-10-23T13:44:21.304" v="20" actId="20577"/>
          <ac:spMkLst>
            <pc:docMk/>
            <pc:sldMk cId="0" sldId="340"/>
            <ac:spMk id="45058" creationId="{65D89765-40D6-465A-A6FF-A17DF5404169}"/>
          </ac:spMkLst>
        </pc:spChg>
      </pc:sldChg>
      <pc:sldChg chg="modSp">
        <pc:chgData name="Natasha Young" userId="S::n.young@uwtsd.ac.uk::450ac887-d51d-4f28-b5bb-9aa773a39bcf" providerId="AD" clId="Web-{17F52F51-BB63-3A97-47AC-2865B7B14911}" dt="2024-10-23T13:44:40.961" v="23" actId="20577"/>
        <pc:sldMkLst>
          <pc:docMk/>
          <pc:sldMk cId="0" sldId="341"/>
        </pc:sldMkLst>
        <pc:spChg chg="mod">
          <ac:chgData name="Natasha Young" userId="S::n.young@uwtsd.ac.uk::450ac887-d51d-4f28-b5bb-9aa773a39bcf" providerId="AD" clId="Web-{17F52F51-BB63-3A97-47AC-2865B7B14911}" dt="2024-10-23T13:44:40.961" v="23" actId="20577"/>
          <ac:spMkLst>
            <pc:docMk/>
            <pc:sldMk cId="0" sldId="341"/>
            <ac:spMk id="48130" creationId="{0F011ECB-216F-4236-9D63-603D8C8DCD68}"/>
          </ac:spMkLst>
        </pc:spChg>
      </pc:sldChg>
      <pc:sldMasterChg chg="del delSldLayout">
        <pc:chgData name="Natasha Young" userId="S::n.young@uwtsd.ac.uk::450ac887-d51d-4f28-b5bb-9aa773a39bcf" providerId="AD" clId="Web-{17F52F51-BB63-3A97-47AC-2865B7B14911}" dt="2024-10-23T13:44:04.693" v="1"/>
        <pc:sldMasterMkLst>
          <pc:docMk/>
          <pc:sldMasterMk cId="674512973" sldId="2147484190"/>
        </pc:sldMasterMkLst>
        <pc:sldLayoutChg chg="del">
          <pc:chgData name="Natasha Young" userId="S::n.young@uwtsd.ac.uk::450ac887-d51d-4f28-b5bb-9aa773a39bcf" providerId="AD" clId="Web-{17F52F51-BB63-3A97-47AC-2865B7B14911}" dt="2024-10-23T13:44:04.693" v="1"/>
          <pc:sldLayoutMkLst>
            <pc:docMk/>
            <pc:sldMasterMk cId="674512973" sldId="2147484190"/>
            <pc:sldLayoutMk cId="339792289" sldId="2147484191"/>
          </pc:sldLayoutMkLst>
        </pc:sldLayoutChg>
      </pc:sldMasterChg>
      <pc:sldMasterChg chg="del delSldLayout">
        <pc:chgData name="Natasha Young" userId="S::n.young@uwtsd.ac.uk::450ac887-d51d-4f28-b5bb-9aa773a39bcf" providerId="AD" clId="Web-{17F52F51-BB63-3A97-47AC-2865B7B14911}" dt="2024-10-23T13:44:04.693" v="2"/>
        <pc:sldMasterMkLst>
          <pc:docMk/>
          <pc:sldMasterMk cId="1483422511" sldId="2147484194"/>
        </pc:sldMasterMkLst>
        <pc:sldLayoutChg chg="del">
          <pc:chgData name="Natasha Young" userId="S::n.young@uwtsd.ac.uk::450ac887-d51d-4f28-b5bb-9aa773a39bcf" providerId="AD" clId="Web-{17F52F51-BB63-3A97-47AC-2865B7B14911}" dt="2024-10-23T13:44:04.693" v="2"/>
          <pc:sldLayoutMkLst>
            <pc:docMk/>
            <pc:sldMasterMk cId="1483422511" sldId="2147484194"/>
            <pc:sldLayoutMk cId="1156429356" sldId="2147484195"/>
          </pc:sldLayoutMkLst>
        </pc:sldLayoutChg>
      </pc:sldMasterChg>
      <pc:sldMasterChg chg="del delSldLayout">
        <pc:chgData name="Natasha Young" userId="S::n.young@uwtsd.ac.uk::450ac887-d51d-4f28-b5bb-9aa773a39bcf" providerId="AD" clId="Web-{17F52F51-BB63-3A97-47AC-2865B7B14911}" dt="2024-10-23T13:44:04.693" v="3"/>
        <pc:sldMasterMkLst>
          <pc:docMk/>
          <pc:sldMasterMk cId="4172536599" sldId="2147484196"/>
        </pc:sldMasterMkLst>
        <pc:sldLayoutChg chg="del">
          <pc:chgData name="Natasha Young" userId="S::n.young@uwtsd.ac.uk::450ac887-d51d-4f28-b5bb-9aa773a39bcf" providerId="AD" clId="Web-{17F52F51-BB63-3A97-47AC-2865B7B14911}" dt="2024-10-23T13:44:04.693" v="3"/>
          <pc:sldLayoutMkLst>
            <pc:docMk/>
            <pc:sldMasterMk cId="4172536599" sldId="2147484196"/>
            <pc:sldLayoutMk cId="1048137811" sldId="2147484197"/>
          </pc:sldLayoutMkLst>
        </pc:sldLayoutChg>
      </pc:sldMasterChg>
      <pc:sldMasterChg chg="del delSldLayout">
        <pc:chgData name="Natasha Young" userId="S::n.young@uwtsd.ac.uk::450ac887-d51d-4f28-b5bb-9aa773a39bcf" providerId="AD" clId="Web-{17F52F51-BB63-3A97-47AC-2865B7B14911}" dt="2024-10-23T13:44:04.693" v="4"/>
        <pc:sldMasterMkLst>
          <pc:docMk/>
          <pc:sldMasterMk cId="3277602824" sldId="2147484198"/>
        </pc:sldMasterMkLst>
        <pc:sldLayoutChg chg="del">
          <pc:chgData name="Natasha Young" userId="S::n.young@uwtsd.ac.uk::450ac887-d51d-4f28-b5bb-9aa773a39bcf" providerId="AD" clId="Web-{17F52F51-BB63-3A97-47AC-2865B7B14911}" dt="2024-10-23T13:44:04.693" v="4"/>
          <pc:sldLayoutMkLst>
            <pc:docMk/>
            <pc:sldMasterMk cId="3277602824" sldId="2147484198"/>
            <pc:sldLayoutMk cId="1454654191" sldId="2147484199"/>
          </pc:sldLayoutMkLst>
        </pc:sldLayoutChg>
        <pc:sldLayoutChg chg="del">
          <pc:chgData name="Natasha Young" userId="S::n.young@uwtsd.ac.uk::450ac887-d51d-4f28-b5bb-9aa773a39bcf" providerId="AD" clId="Web-{17F52F51-BB63-3A97-47AC-2865B7B14911}" dt="2024-10-23T13:44:04.693" v="4"/>
          <pc:sldLayoutMkLst>
            <pc:docMk/>
            <pc:sldMasterMk cId="3277602824" sldId="2147484198"/>
            <pc:sldLayoutMk cId="275654" sldId="2147484200"/>
          </pc:sldLayoutMkLst>
        </pc:sldLayoutChg>
      </pc:sldMasterChg>
      <pc:sldMasterChg chg="del delSldLayout">
        <pc:chgData name="Natasha Young" userId="S::n.young@uwtsd.ac.uk::450ac887-d51d-4f28-b5bb-9aa773a39bcf" providerId="AD" clId="Web-{17F52F51-BB63-3A97-47AC-2865B7B14911}" dt="2024-10-23T13:44:04.693" v="5"/>
        <pc:sldMasterMkLst>
          <pc:docMk/>
          <pc:sldMasterMk cId="2484828392" sldId="2147484201"/>
        </pc:sldMasterMkLst>
        <pc:sldLayoutChg chg="del">
          <pc:chgData name="Natasha Young" userId="S::n.young@uwtsd.ac.uk::450ac887-d51d-4f28-b5bb-9aa773a39bcf" providerId="AD" clId="Web-{17F52F51-BB63-3A97-47AC-2865B7B14911}" dt="2024-10-23T13:44:04.693" v="5"/>
          <pc:sldLayoutMkLst>
            <pc:docMk/>
            <pc:sldMasterMk cId="2484828392" sldId="2147484201"/>
            <pc:sldLayoutMk cId="2243813247" sldId="2147484202"/>
          </pc:sldLayoutMkLst>
        </pc:sldLayoutChg>
        <pc:sldLayoutChg chg="del">
          <pc:chgData name="Natasha Young" userId="S::n.young@uwtsd.ac.uk::450ac887-d51d-4f28-b5bb-9aa773a39bcf" providerId="AD" clId="Web-{17F52F51-BB63-3A97-47AC-2865B7B14911}" dt="2024-10-23T13:44:04.693" v="5"/>
          <pc:sldLayoutMkLst>
            <pc:docMk/>
            <pc:sldMasterMk cId="2484828392" sldId="2147484201"/>
            <pc:sldLayoutMk cId="3460342482" sldId="2147484203"/>
          </pc:sldLayoutMkLst>
        </pc:sldLayoutChg>
      </pc:sldMasterChg>
      <pc:sldMasterChg chg="del delSldLayout">
        <pc:chgData name="Natasha Young" userId="S::n.young@uwtsd.ac.uk::450ac887-d51d-4f28-b5bb-9aa773a39bcf" providerId="AD" clId="Web-{17F52F51-BB63-3A97-47AC-2865B7B14911}" dt="2024-10-23T13:44:04.693" v="6"/>
        <pc:sldMasterMkLst>
          <pc:docMk/>
          <pc:sldMasterMk cId="1433818293" sldId="2147484211"/>
        </pc:sldMasterMkLst>
        <pc:sldLayoutChg chg="del">
          <pc:chgData name="Natasha Young" userId="S::n.young@uwtsd.ac.uk::450ac887-d51d-4f28-b5bb-9aa773a39bcf" providerId="AD" clId="Web-{17F52F51-BB63-3A97-47AC-2865B7B14911}" dt="2024-10-23T13:44:04.693" v="6"/>
          <pc:sldLayoutMkLst>
            <pc:docMk/>
            <pc:sldMasterMk cId="1433818293" sldId="2147484211"/>
            <pc:sldLayoutMk cId="3943240291" sldId="2147484212"/>
          </pc:sldLayoutMkLst>
        </pc:sldLayoutChg>
        <pc:sldLayoutChg chg="del">
          <pc:chgData name="Natasha Young" userId="S::n.young@uwtsd.ac.uk::450ac887-d51d-4f28-b5bb-9aa773a39bcf" providerId="AD" clId="Web-{17F52F51-BB63-3A97-47AC-2865B7B14911}" dt="2024-10-23T13:44:04.693" v="6"/>
          <pc:sldLayoutMkLst>
            <pc:docMk/>
            <pc:sldMasterMk cId="1433818293" sldId="2147484211"/>
            <pc:sldLayoutMk cId="1513027577" sldId="2147484213"/>
          </pc:sldLayoutMkLst>
        </pc:sldLayoutChg>
        <pc:sldLayoutChg chg="del">
          <pc:chgData name="Natasha Young" userId="S::n.young@uwtsd.ac.uk::450ac887-d51d-4f28-b5bb-9aa773a39bcf" providerId="AD" clId="Web-{17F52F51-BB63-3A97-47AC-2865B7B14911}" dt="2024-10-23T13:44:04.693" v="6"/>
          <pc:sldLayoutMkLst>
            <pc:docMk/>
            <pc:sldMasterMk cId="1433818293" sldId="2147484211"/>
            <pc:sldLayoutMk cId="4208042715" sldId="2147484214"/>
          </pc:sldLayoutMkLst>
        </pc:sldLayoutChg>
        <pc:sldLayoutChg chg="del">
          <pc:chgData name="Natasha Young" userId="S::n.young@uwtsd.ac.uk::450ac887-d51d-4f28-b5bb-9aa773a39bcf" providerId="AD" clId="Web-{17F52F51-BB63-3A97-47AC-2865B7B14911}" dt="2024-10-23T13:44:04.693" v="6"/>
          <pc:sldLayoutMkLst>
            <pc:docMk/>
            <pc:sldMasterMk cId="1433818293" sldId="2147484211"/>
            <pc:sldLayoutMk cId="3615204261" sldId="2147484215"/>
          </pc:sldLayoutMkLst>
        </pc:sldLayoutChg>
        <pc:sldLayoutChg chg="del">
          <pc:chgData name="Natasha Young" userId="S::n.young@uwtsd.ac.uk::450ac887-d51d-4f28-b5bb-9aa773a39bcf" providerId="AD" clId="Web-{17F52F51-BB63-3A97-47AC-2865B7B14911}" dt="2024-10-23T13:44:04.693" v="6"/>
          <pc:sldLayoutMkLst>
            <pc:docMk/>
            <pc:sldMasterMk cId="1433818293" sldId="2147484211"/>
            <pc:sldLayoutMk cId="1927319716" sldId="2147484216"/>
          </pc:sldLayoutMkLst>
        </pc:sldLayoutChg>
      </pc:sldMasterChg>
      <pc:sldMasterChg chg="del delSldLayout">
        <pc:chgData name="Natasha Young" userId="S::n.young@uwtsd.ac.uk::450ac887-d51d-4f28-b5bb-9aa773a39bcf" providerId="AD" clId="Web-{17F52F51-BB63-3A97-47AC-2865B7B14911}" dt="2024-10-23T13:44:04.693" v="7"/>
        <pc:sldMasterMkLst>
          <pc:docMk/>
          <pc:sldMasterMk cId="24131164" sldId="2147484217"/>
        </pc:sldMasterMkLst>
        <pc:sldLayoutChg chg="del">
          <pc:chgData name="Natasha Young" userId="S::n.young@uwtsd.ac.uk::450ac887-d51d-4f28-b5bb-9aa773a39bcf" providerId="AD" clId="Web-{17F52F51-BB63-3A97-47AC-2865B7B14911}" dt="2024-10-23T13:44:04.693" v="7"/>
          <pc:sldLayoutMkLst>
            <pc:docMk/>
            <pc:sldMasterMk cId="24131164" sldId="2147484217"/>
            <pc:sldLayoutMk cId="51156147" sldId="2147484218"/>
          </pc:sldLayoutMkLst>
        </pc:sldLayoutChg>
        <pc:sldLayoutChg chg="del">
          <pc:chgData name="Natasha Young" userId="S::n.young@uwtsd.ac.uk::450ac887-d51d-4f28-b5bb-9aa773a39bcf" providerId="AD" clId="Web-{17F52F51-BB63-3A97-47AC-2865B7B14911}" dt="2024-10-23T13:44:04.693" v="7"/>
          <pc:sldLayoutMkLst>
            <pc:docMk/>
            <pc:sldMasterMk cId="24131164" sldId="2147484217"/>
            <pc:sldLayoutMk cId="3762225125" sldId="2147484219"/>
          </pc:sldLayoutMkLst>
        </pc:sldLayoutChg>
        <pc:sldLayoutChg chg="del">
          <pc:chgData name="Natasha Young" userId="S::n.young@uwtsd.ac.uk::450ac887-d51d-4f28-b5bb-9aa773a39bcf" providerId="AD" clId="Web-{17F52F51-BB63-3A97-47AC-2865B7B14911}" dt="2024-10-23T13:44:04.693" v="7"/>
          <pc:sldLayoutMkLst>
            <pc:docMk/>
            <pc:sldMasterMk cId="24131164" sldId="2147484217"/>
            <pc:sldLayoutMk cId="4072023490" sldId="2147484220"/>
          </pc:sldLayoutMkLst>
        </pc:sldLayoutChg>
        <pc:sldLayoutChg chg="del">
          <pc:chgData name="Natasha Young" userId="S::n.young@uwtsd.ac.uk::450ac887-d51d-4f28-b5bb-9aa773a39bcf" providerId="AD" clId="Web-{17F52F51-BB63-3A97-47AC-2865B7B14911}" dt="2024-10-23T13:44:04.693" v="7"/>
          <pc:sldLayoutMkLst>
            <pc:docMk/>
            <pc:sldMasterMk cId="24131164" sldId="2147484217"/>
            <pc:sldLayoutMk cId="24229717" sldId="2147484221"/>
          </pc:sldLayoutMkLst>
        </pc:sldLayoutChg>
      </pc:sldMasterChg>
      <pc:sldMasterChg chg="del delSldLayout">
        <pc:chgData name="Natasha Young" userId="S::n.young@uwtsd.ac.uk::450ac887-d51d-4f28-b5bb-9aa773a39bcf" providerId="AD" clId="Web-{17F52F51-BB63-3A97-47AC-2865B7B14911}" dt="2024-10-23T13:44:04.693" v="8"/>
        <pc:sldMasterMkLst>
          <pc:docMk/>
          <pc:sldMasterMk cId="1244043672" sldId="2147484222"/>
        </pc:sldMasterMkLst>
        <pc:sldLayoutChg chg="del">
          <pc:chgData name="Natasha Young" userId="S::n.young@uwtsd.ac.uk::450ac887-d51d-4f28-b5bb-9aa773a39bcf" providerId="AD" clId="Web-{17F52F51-BB63-3A97-47AC-2865B7B14911}" dt="2024-10-23T13:44:04.693" v="8"/>
          <pc:sldLayoutMkLst>
            <pc:docMk/>
            <pc:sldMasterMk cId="1244043672" sldId="2147484222"/>
            <pc:sldLayoutMk cId="4151701642" sldId="2147484223"/>
          </pc:sldLayoutMkLst>
        </pc:sldLayoutChg>
      </pc:sldMasterChg>
      <pc:sldMasterChg chg="del delSldLayout">
        <pc:chgData name="Natasha Young" userId="S::n.young@uwtsd.ac.uk::450ac887-d51d-4f28-b5bb-9aa773a39bcf" providerId="AD" clId="Web-{17F52F51-BB63-3A97-47AC-2865B7B14911}" dt="2024-10-23T13:44:04.693" v="9"/>
        <pc:sldMasterMkLst>
          <pc:docMk/>
          <pc:sldMasterMk cId="162770545" sldId="2147484224"/>
        </pc:sldMasterMkLst>
        <pc:sldLayoutChg chg="del">
          <pc:chgData name="Natasha Young" userId="S::n.young@uwtsd.ac.uk::450ac887-d51d-4f28-b5bb-9aa773a39bcf" providerId="AD" clId="Web-{17F52F51-BB63-3A97-47AC-2865B7B14911}" dt="2024-10-23T13:44:04.693" v="9"/>
          <pc:sldLayoutMkLst>
            <pc:docMk/>
            <pc:sldMasterMk cId="162770545" sldId="2147484224"/>
            <pc:sldLayoutMk cId="1666052557" sldId="2147484225"/>
          </pc:sldLayoutMkLst>
        </pc:sldLayoutChg>
      </pc:sldMasterChg>
      <pc:sldMasterChg chg="del delSldLayout">
        <pc:chgData name="Natasha Young" userId="S::n.young@uwtsd.ac.uk::450ac887-d51d-4f28-b5bb-9aa773a39bcf" providerId="AD" clId="Web-{17F52F51-BB63-3A97-47AC-2865B7B14911}" dt="2024-10-23T13:44:04.693" v="10"/>
        <pc:sldMasterMkLst>
          <pc:docMk/>
          <pc:sldMasterMk cId="1079494256" sldId="2147484226"/>
        </pc:sldMasterMkLst>
        <pc:sldLayoutChg chg="del">
          <pc:chgData name="Natasha Young" userId="S::n.young@uwtsd.ac.uk::450ac887-d51d-4f28-b5bb-9aa773a39bcf" providerId="AD" clId="Web-{17F52F51-BB63-3A97-47AC-2865B7B14911}" dt="2024-10-23T13:44:04.693" v="10"/>
          <pc:sldLayoutMkLst>
            <pc:docMk/>
            <pc:sldMasterMk cId="1079494256" sldId="2147484226"/>
            <pc:sldLayoutMk cId="3107067515" sldId="2147484227"/>
          </pc:sldLayoutMkLst>
        </pc:sldLayoutChg>
      </pc:sldMasterChg>
      <pc:sldMasterChg chg="del delSldLayout">
        <pc:chgData name="Natasha Young" userId="S::n.young@uwtsd.ac.uk::450ac887-d51d-4f28-b5bb-9aa773a39bcf" providerId="AD" clId="Web-{17F52F51-BB63-3A97-47AC-2865B7B14911}" dt="2024-10-23T13:44:04.693" v="11"/>
        <pc:sldMasterMkLst>
          <pc:docMk/>
          <pc:sldMasterMk cId="2599657734" sldId="2147484228"/>
        </pc:sldMasterMkLst>
        <pc:sldLayoutChg chg="del">
          <pc:chgData name="Natasha Young" userId="S::n.young@uwtsd.ac.uk::450ac887-d51d-4f28-b5bb-9aa773a39bcf" providerId="AD" clId="Web-{17F52F51-BB63-3A97-47AC-2865B7B14911}" dt="2024-10-23T13:44:04.693" v="11"/>
          <pc:sldLayoutMkLst>
            <pc:docMk/>
            <pc:sldMasterMk cId="2599657734" sldId="2147484228"/>
            <pc:sldLayoutMk cId="4168327566" sldId="2147484229"/>
          </pc:sldLayoutMkLst>
        </pc:sldLayoutChg>
      </pc:sldMasterChg>
      <pc:sldMasterChg chg="del delSldLayout">
        <pc:chgData name="Natasha Young" userId="S::n.young@uwtsd.ac.uk::450ac887-d51d-4f28-b5bb-9aa773a39bcf" providerId="AD" clId="Web-{17F52F51-BB63-3A97-47AC-2865B7B14911}" dt="2024-10-23T13:44:04.693" v="12"/>
        <pc:sldMasterMkLst>
          <pc:docMk/>
          <pc:sldMasterMk cId="3527693648" sldId="2147484230"/>
        </pc:sldMasterMkLst>
        <pc:sldLayoutChg chg="del">
          <pc:chgData name="Natasha Young" userId="S::n.young@uwtsd.ac.uk::450ac887-d51d-4f28-b5bb-9aa773a39bcf" providerId="AD" clId="Web-{17F52F51-BB63-3A97-47AC-2865B7B14911}" dt="2024-10-23T13:44:04.693" v="12"/>
          <pc:sldLayoutMkLst>
            <pc:docMk/>
            <pc:sldMasterMk cId="3527693648" sldId="2147484230"/>
            <pc:sldLayoutMk cId="2443086839" sldId="2147484231"/>
          </pc:sldLayoutMkLst>
        </pc:sldLayoutChg>
      </pc:sldMasterChg>
      <pc:sldMasterChg chg="del delSldLayout">
        <pc:chgData name="Natasha Young" userId="S::n.young@uwtsd.ac.uk::450ac887-d51d-4f28-b5bb-9aa773a39bcf" providerId="AD" clId="Web-{17F52F51-BB63-3A97-47AC-2865B7B14911}" dt="2024-10-23T13:44:04.693" v="13"/>
        <pc:sldMasterMkLst>
          <pc:docMk/>
          <pc:sldMasterMk cId="2329241648" sldId="2147484232"/>
        </pc:sldMasterMkLst>
        <pc:sldLayoutChg chg="del">
          <pc:chgData name="Natasha Young" userId="S::n.young@uwtsd.ac.uk::450ac887-d51d-4f28-b5bb-9aa773a39bcf" providerId="AD" clId="Web-{17F52F51-BB63-3A97-47AC-2865B7B14911}" dt="2024-10-23T13:44:04.693" v="13"/>
          <pc:sldLayoutMkLst>
            <pc:docMk/>
            <pc:sldMasterMk cId="2329241648" sldId="2147484232"/>
            <pc:sldLayoutMk cId="4161746042" sldId="2147484233"/>
          </pc:sldLayoutMkLst>
        </pc:sldLayoutChg>
      </pc:sldMasterChg>
      <pc:sldMasterChg chg="del delSldLayout">
        <pc:chgData name="Natasha Young" userId="S::n.young@uwtsd.ac.uk::450ac887-d51d-4f28-b5bb-9aa773a39bcf" providerId="AD" clId="Web-{17F52F51-BB63-3A97-47AC-2865B7B14911}" dt="2024-10-23T13:44:04.693" v="14"/>
        <pc:sldMasterMkLst>
          <pc:docMk/>
          <pc:sldMasterMk cId="4225591605" sldId="2147484234"/>
        </pc:sldMasterMkLst>
        <pc:sldLayoutChg chg="del">
          <pc:chgData name="Natasha Young" userId="S::n.young@uwtsd.ac.uk::450ac887-d51d-4f28-b5bb-9aa773a39bcf" providerId="AD" clId="Web-{17F52F51-BB63-3A97-47AC-2865B7B14911}" dt="2024-10-23T13:44:04.693" v="14"/>
          <pc:sldLayoutMkLst>
            <pc:docMk/>
            <pc:sldMasterMk cId="4225591605" sldId="2147484234"/>
            <pc:sldLayoutMk cId="1385198876" sldId="2147484235"/>
          </pc:sldLayoutMkLst>
        </pc:sldLayoutChg>
      </pc:sldMasterChg>
      <pc:sldMasterChg chg="del delSldLayout">
        <pc:chgData name="Natasha Young" userId="S::n.young@uwtsd.ac.uk::450ac887-d51d-4f28-b5bb-9aa773a39bcf" providerId="AD" clId="Web-{17F52F51-BB63-3A97-47AC-2865B7B14911}" dt="2024-10-23T13:44:04.693" v="15"/>
        <pc:sldMasterMkLst>
          <pc:docMk/>
          <pc:sldMasterMk cId="3785832823" sldId="2147484236"/>
        </pc:sldMasterMkLst>
        <pc:sldLayoutChg chg="del">
          <pc:chgData name="Natasha Young" userId="S::n.young@uwtsd.ac.uk::450ac887-d51d-4f28-b5bb-9aa773a39bcf" providerId="AD" clId="Web-{17F52F51-BB63-3A97-47AC-2865B7B14911}" dt="2024-10-23T13:44:04.693" v="15"/>
          <pc:sldLayoutMkLst>
            <pc:docMk/>
            <pc:sldMasterMk cId="3785832823" sldId="2147484236"/>
            <pc:sldLayoutMk cId="2207954844" sldId="2147484237"/>
          </pc:sldLayoutMkLst>
        </pc:sldLayoutChg>
      </pc:sldMasterChg>
      <pc:sldMasterChg chg="del delSldLayout">
        <pc:chgData name="Natasha Young" userId="S::n.young@uwtsd.ac.uk::450ac887-d51d-4f28-b5bb-9aa773a39bcf" providerId="AD" clId="Web-{17F52F51-BB63-3A97-47AC-2865B7B14911}" dt="2024-10-23T13:44:04.693" v="16"/>
        <pc:sldMasterMkLst>
          <pc:docMk/>
          <pc:sldMasterMk cId="292625612" sldId="2147484238"/>
        </pc:sldMasterMkLst>
        <pc:sldLayoutChg chg="del">
          <pc:chgData name="Natasha Young" userId="S::n.young@uwtsd.ac.uk::450ac887-d51d-4f28-b5bb-9aa773a39bcf" providerId="AD" clId="Web-{17F52F51-BB63-3A97-47AC-2865B7B14911}" dt="2024-10-23T13:44:04.693" v="16"/>
          <pc:sldLayoutMkLst>
            <pc:docMk/>
            <pc:sldMasterMk cId="292625612" sldId="2147484238"/>
            <pc:sldLayoutMk cId="463509871" sldId="2147484239"/>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3874773011" sldId="2147484240"/>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269207699" sldId="2147484241"/>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1155631884" sldId="2147484242"/>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4056176947" sldId="2147484243"/>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3322003372" sldId="2147484244"/>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4192541577" sldId="2147484245"/>
          </pc:sldLayoutMkLst>
        </pc:sldLayoutChg>
        <pc:sldLayoutChg chg="del">
          <pc:chgData name="Natasha Young" userId="S::n.young@uwtsd.ac.uk::450ac887-d51d-4f28-b5bb-9aa773a39bcf" providerId="AD" clId="Web-{17F52F51-BB63-3A97-47AC-2865B7B14911}" dt="2024-10-23T13:44:04.693" v="16"/>
          <pc:sldLayoutMkLst>
            <pc:docMk/>
            <pc:sldMasterMk cId="292625612" sldId="2147484238"/>
            <pc:sldLayoutMk cId="3857197597" sldId="2147484246"/>
          </pc:sldLayoutMkLst>
        </pc:sldLayoutChg>
      </pc:sldMasterChg>
    </pc:docChg>
  </pc:docChgLst>
  <pc:docChgLst>
    <pc:chgData name="Natasha Young" userId="S::n.young@uwtsd.ac.uk::450ac887-d51d-4f28-b5bb-9aa773a39bcf" providerId="AD" clId="Web-{6FF5213D-A2FE-3B3D-48FF-2C457736CC65}"/>
    <pc:docChg chg="modSld">
      <pc:chgData name="Natasha Young" userId="S::n.young@uwtsd.ac.uk::450ac887-d51d-4f28-b5bb-9aa773a39bcf" providerId="AD" clId="Web-{6FF5213D-A2FE-3B3D-48FF-2C457736CC65}" dt="2024-06-24T10:48:23.831" v="5" actId="20577"/>
      <pc:docMkLst>
        <pc:docMk/>
      </pc:docMkLst>
      <pc:sldChg chg="modSp">
        <pc:chgData name="Natasha Young" userId="S::n.young@uwtsd.ac.uk::450ac887-d51d-4f28-b5bb-9aa773a39bcf" providerId="AD" clId="Web-{6FF5213D-A2FE-3B3D-48FF-2C457736CC65}" dt="2024-06-24T10:48:23.831" v="5" actId="20577"/>
        <pc:sldMkLst>
          <pc:docMk/>
          <pc:sldMk cId="0" sldId="314"/>
        </pc:sldMkLst>
        <pc:spChg chg="mod">
          <ac:chgData name="Natasha Young" userId="S::n.young@uwtsd.ac.uk::450ac887-d51d-4f28-b5bb-9aa773a39bcf" providerId="AD" clId="Web-{6FF5213D-A2FE-3B3D-48FF-2C457736CC65}" dt="2024-06-24T10:48:23.831" v="5" actId="20577"/>
          <ac:spMkLst>
            <pc:docMk/>
            <pc:sldMk cId="0" sldId="314"/>
            <ac:spMk id="21507" creationId="{54B30263-2B71-4FC7-B496-F297B8CB148A}"/>
          </ac:spMkLst>
        </pc:spChg>
        <pc:spChg chg="mod">
          <ac:chgData name="Natasha Young" userId="S::n.young@uwtsd.ac.uk::450ac887-d51d-4f28-b5bb-9aa773a39bcf" providerId="AD" clId="Web-{6FF5213D-A2FE-3B3D-48FF-2C457736CC65}" dt="2024-06-24T10:48:13.940" v="4" actId="20577"/>
          <ac:spMkLst>
            <pc:docMk/>
            <pc:sldMk cId="0" sldId="314"/>
            <ac:spMk id="21508" creationId="{0596ACF8-649C-4300-ADF0-B59574F48407}"/>
          </ac:spMkLst>
        </pc:spChg>
      </pc:sldChg>
      <pc:sldChg chg="modSp">
        <pc:chgData name="Natasha Young" userId="S::n.young@uwtsd.ac.uk::450ac887-d51d-4f28-b5bb-9aa773a39bcf" providerId="AD" clId="Web-{6FF5213D-A2FE-3B3D-48FF-2C457736CC65}" dt="2024-06-24T10:47:56.190" v="1" actId="20577"/>
        <pc:sldMkLst>
          <pc:docMk/>
          <pc:sldMk cId="0" sldId="315"/>
        </pc:sldMkLst>
        <pc:spChg chg="mod">
          <ac:chgData name="Natasha Young" userId="S::n.young@uwtsd.ac.uk::450ac887-d51d-4f28-b5bb-9aa773a39bcf" providerId="AD" clId="Web-{6FF5213D-A2FE-3B3D-48FF-2C457736CC65}" dt="2024-06-24T10:47:56.190" v="1" actId="20577"/>
          <ac:spMkLst>
            <pc:docMk/>
            <pc:sldMk cId="0" sldId="315"/>
            <ac:spMk id="23554" creationId="{67ED95C9-2452-4738-8832-7D09D5B20B5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E9C19E0-EE8B-4409-BD15-14D69CC57EA0}"/>
              </a:ext>
            </a:extLst>
          </p:cNvPr>
          <p:cNvSpPr>
            <a:spLocks noGrp="1" noChangeArrowheads="1"/>
          </p:cNvSpPr>
          <p:nvPr>
            <p:ph type="hdr" sz="quarter"/>
          </p:nvPr>
        </p:nvSpPr>
        <p:spPr bwMode="auto">
          <a:xfrm>
            <a:off x="0" y="0"/>
            <a:ext cx="4302882" cy="719657"/>
          </a:xfrm>
          <a:prstGeom prst="rect">
            <a:avLst/>
          </a:prstGeom>
          <a:noFill/>
          <a:ln w="9525">
            <a:noFill/>
            <a:miter lim="800000"/>
            <a:headEnd/>
            <a:tailEnd/>
          </a:ln>
          <a:effectLst/>
        </p:spPr>
        <p:txBody>
          <a:bodyPr vert="horz" wrap="square" lIns="132744" tIns="66372" rIns="132744" bIns="66372" numCol="1" anchor="t" anchorCtr="0" compatLnSpc="1">
            <a:prstTxWarp prst="textNoShape">
              <a:avLst/>
            </a:prstTxWarp>
          </a:bodyPr>
          <a:lstStyle>
            <a:lvl1pPr>
              <a:defRPr sz="1700">
                <a:latin typeface="Arial" charset="0"/>
                <a:ea typeface="ＭＳ Ｐゴシック" charset="0"/>
                <a:cs typeface="ＭＳ Ｐゴシック" charset="0"/>
              </a:defRPr>
            </a:lvl1pPr>
          </a:lstStyle>
          <a:p>
            <a:pPr>
              <a:defRPr/>
            </a:pPr>
            <a:endParaRPr lang="cy-GB"/>
          </a:p>
        </p:txBody>
      </p:sp>
      <p:sp>
        <p:nvSpPr>
          <p:cNvPr id="15363" name="Rectangle 3">
            <a:extLst>
              <a:ext uri="{FF2B5EF4-FFF2-40B4-BE49-F238E27FC236}">
                <a16:creationId xmlns:a16="http://schemas.microsoft.com/office/drawing/2014/main" id="{ECFFC3C9-4601-4A1B-8407-041427390B1A}"/>
              </a:ext>
            </a:extLst>
          </p:cNvPr>
          <p:cNvSpPr>
            <a:spLocks noGrp="1" noChangeArrowheads="1"/>
          </p:cNvSpPr>
          <p:nvPr>
            <p:ph type="dt" sz="quarter" idx="1"/>
          </p:nvPr>
        </p:nvSpPr>
        <p:spPr bwMode="auto">
          <a:xfrm>
            <a:off x="5621395" y="0"/>
            <a:ext cx="4302881" cy="719657"/>
          </a:xfrm>
          <a:prstGeom prst="rect">
            <a:avLst/>
          </a:prstGeom>
          <a:noFill/>
          <a:ln w="9525">
            <a:noFill/>
            <a:miter lim="800000"/>
            <a:headEnd/>
            <a:tailEnd/>
          </a:ln>
          <a:effectLst/>
        </p:spPr>
        <p:txBody>
          <a:bodyPr vert="horz" wrap="square" lIns="132744" tIns="66372" rIns="132744" bIns="66372" numCol="1" anchor="t" anchorCtr="0" compatLnSpc="1">
            <a:prstTxWarp prst="textNoShape">
              <a:avLst/>
            </a:prstTxWarp>
          </a:bodyPr>
          <a:lstStyle>
            <a:lvl1pPr algn="r">
              <a:defRPr sz="1700">
                <a:latin typeface="Arial" charset="0"/>
                <a:ea typeface="ＭＳ Ｐゴシック" charset="0"/>
                <a:cs typeface="ＭＳ Ｐゴシック" charset="0"/>
              </a:defRPr>
            </a:lvl1pPr>
          </a:lstStyle>
          <a:p>
            <a:pPr>
              <a:defRPr/>
            </a:pPr>
            <a:endParaRPr lang="cy-GB"/>
          </a:p>
        </p:txBody>
      </p:sp>
      <p:sp>
        <p:nvSpPr>
          <p:cNvPr id="15364" name="Rectangle 4">
            <a:extLst>
              <a:ext uri="{FF2B5EF4-FFF2-40B4-BE49-F238E27FC236}">
                <a16:creationId xmlns:a16="http://schemas.microsoft.com/office/drawing/2014/main" id="{CCF56764-4B07-4907-9BB2-EA9FE08EFC83}"/>
              </a:ext>
            </a:extLst>
          </p:cNvPr>
          <p:cNvSpPr>
            <a:spLocks noGrp="1" noChangeArrowheads="1"/>
          </p:cNvSpPr>
          <p:nvPr>
            <p:ph type="ftr" sz="quarter" idx="2"/>
          </p:nvPr>
        </p:nvSpPr>
        <p:spPr bwMode="auto">
          <a:xfrm>
            <a:off x="0" y="13633771"/>
            <a:ext cx="4302882" cy="719657"/>
          </a:xfrm>
          <a:prstGeom prst="rect">
            <a:avLst/>
          </a:prstGeom>
          <a:noFill/>
          <a:ln w="9525">
            <a:noFill/>
            <a:miter lim="800000"/>
            <a:headEnd/>
            <a:tailEnd/>
          </a:ln>
          <a:effectLst/>
        </p:spPr>
        <p:txBody>
          <a:bodyPr vert="horz" wrap="square" lIns="132744" tIns="66372" rIns="132744" bIns="66372" numCol="1" anchor="b" anchorCtr="0" compatLnSpc="1">
            <a:prstTxWarp prst="textNoShape">
              <a:avLst/>
            </a:prstTxWarp>
          </a:bodyPr>
          <a:lstStyle>
            <a:lvl1pPr>
              <a:defRPr sz="1700">
                <a:latin typeface="Arial" charset="0"/>
                <a:ea typeface="ＭＳ Ｐゴシック" charset="0"/>
                <a:cs typeface="ＭＳ Ｐゴシック" charset="0"/>
              </a:defRPr>
            </a:lvl1pPr>
          </a:lstStyle>
          <a:p>
            <a:pPr>
              <a:defRPr/>
            </a:pPr>
            <a:endParaRPr lang="cy-GB"/>
          </a:p>
        </p:txBody>
      </p:sp>
      <p:sp>
        <p:nvSpPr>
          <p:cNvPr id="15365" name="Rectangle 5">
            <a:extLst>
              <a:ext uri="{FF2B5EF4-FFF2-40B4-BE49-F238E27FC236}">
                <a16:creationId xmlns:a16="http://schemas.microsoft.com/office/drawing/2014/main" id="{B5424E51-2E69-4361-BF9B-EDEA8CD1C834}"/>
              </a:ext>
            </a:extLst>
          </p:cNvPr>
          <p:cNvSpPr>
            <a:spLocks noGrp="1" noChangeArrowheads="1"/>
          </p:cNvSpPr>
          <p:nvPr>
            <p:ph type="sldNum" sz="quarter" idx="3"/>
          </p:nvPr>
        </p:nvSpPr>
        <p:spPr bwMode="auto">
          <a:xfrm>
            <a:off x="5621395" y="13633771"/>
            <a:ext cx="4302881" cy="719657"/>
          </a:xfrm>
          <a:prstGeom prst="rect">
            <a:avLst/>
          </a:prstGeom>
          <a:noFill/>
          <a:ln w="9525">
            <a:noFill/>
            <a:miter lim="800000"/>
            <a:headEnd/>
            <a:tailEnd/>
          </a:ln>
          <a:effectLst/>
        </p:spPr>
        <p:txBody>
          <a:bodyPr vert="horz" wrap="square" lIns="132744" tIns="66372" rIns="132744" bIns="66372" numCol="1" anchor="b" anchorCtr="0" compatLnSpc="1">
            <a:prstTxWarp prst="textNoShape">
              <a:avLst/>
            </a:prstTxWarp>
          </a:bodyPr>
          <a:lstStyle>
            <a:lvl1pPr algn="r">
              <a:defRPr sz="1700">
                <a:latin typeface="Arial" panose="020B0604020202020204" pitchFamily="34" charset="0"/>
              </a:defRPr>
            </a:lvl1pPr>
          </a:lstStyle>
          <a:p>
            <a:pPr>
              <a:defRPr/>
            </a:pPr>
            <a:fld id="{51662C4D-E8AD-4DDC-909D-0FCF6CA7FF42}" type="slidenum">
              <a:rPr lang="cy-GB" altLang="en-US"/>
              <a:pPr>
                <a:defRPr/>
              </a:pPr>
              <a:t>‹#›</a:t>
            </a:fld>
            <a:endParaRPr lang="cy-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08BF730A-5022-44D1-A51D-AE6DFA04D1CD}"/>
              </a:ext>
            </a:extLst>
          </p:cNvPr>
          <p:cNvSpPr>
            <a:spLocks noGrp="1" noChangeArrowheads="1"/>
          </p:cNvSpPr>
          <p:nvPr>
            <p:ph type="hdr" sz="quarter"/>
          </p:nvPr>
        </p:nvSpPr>
        <p:spPr bwMode="auto">
          <a:xfrm>
            <a:off x="0" y="0"/>
            <a:ext cx="4302882" cy="719657"/>
          </a:xfrm>
          <a:prstGeom prst="rect">
            <a:avLst/>
          </a:prstGeom>
          <a:noFill/>
          <a:ln w="9525">
            <a:noFill/>
            <a:miter lim="800000"/>
            <a:headEnd/>
            <a:tailEnd/>
          </a:ln>
          <a:effectLst/>
        </p:spPr>
        <p:txBody>
          <a:bodyPr vert="horz" wrap="square" lIns="132744" tIns="66372" rIns="132744" bIns="66372" numCol="1" anchor="t" anchorCtr="0" compatLnSpc="1">
            <a:prstTxWarp prst="textNoShape">
              <a:avLst/>
            </a:prstTxWarp>
          </a:bodyPr>
          <a:lstStyle>
            <a:lvl1pPr>
              <a:defRPr sz="1700">
                <a:latin typeface="Arial" charset="0"/>
                <a:ea typeface="ＭＳ Ｐゴシック" charset="0"/>
                <a:cs typeface="ＭＳ Ｐゴシック" charset="0"/>
              </a:defRPr>
            </a:lvl1pPr>
          </a:lstStyle>
          <a:p>
            <a:pPr>
              <a:defRPr/>
            </a:pPr>
            <a:endParaRPr lang="cy-GB"/>
          </a:p>
        </p:txBody>
      </p:sp>
      <p:sp>
        <p:nvSpPr>
          <p:cNvPr id="17411" name="Rectangle 3">
            <a:extLst>
              <a:ext uri="{FF2B5EF4-FFF2-40B4-BE49-F238E27FC236}">
                <a16:creationId xmlns:a16="http://schemas.microsoft.com/office/drawing/2014/main" id="{B043A52B-51EE-4E9C-ACCD-DAB7D9AAA8A4}"/>
              </a:ext>
            </a:extLst>
          </p:cNvPr>
          <p:cNvSpPr>
            <a:spLocks noGrp="1" noChangeArrowheads="1"/>
          </p:cNvSpPr>
          <p:nvPr>
            <p:ph type="dt" idx="1"/>
          </p:nvPr>
        </p:nvSpPr>
        <p:spPr bwMode="auto">
          <a:xfrm>
            <a:off x="5621395" y="0"/>
            <a:ext cx="4302881" cy="719657"/>
          </a:xfrm>
          <a:prstGeom prst="rect">
            <a:avLst/>
          </a:prstGeom>
          <a:noFill/>
          <a:ln w="9525">
            <a:noFill/>
            <a:miter lim="800000"/>
            <a:headEnd/>
            <a:tailEnd/>
          </a:ln>
          <a:effectLst/>
        </p:spPr>
        <p:txBody>
          <a:bodyPr vert="horz" wrap="square" lIns="132744" tIns="66372" rIns="132744" bIns="66372" numCol="1" anchor="t" anchorCtr="0" compatLnSpc="1">
            <a:prstTxWarp prst="textNoShape">
              <a:avLst/>
            </a:prstTxWarp>
          </a:bodyPr>
          <a:lstStyle>
            <a:lvl1pPr algn="r">
              <a:defRPr sz="1700">
                <a:latin typeface="Arial" charset="0"/>
                <a:ea typeface="ＭＳ Ｐゴシック" charset="0"/>
                <a:cs typeface="ＭＳ Ｐゴシック" charset="0"/>
              </a:defRPr>
            </a:lvl1pPr>
          </a:lstStyle>
          <a:p>
            <a:pPr>
              <a:defRPr/>
            </a:pPr>
            <a:endParaRPr lang="cy-GB"/>
          </a:p>
        </p:txBody>
      </p:sp>
      <p:sp>
        <p:nvSpPr>
          <p:cNvPr id="13316" name="Rectangle 4">
            <a:extLst>
              <a:ext uri="{FF2B5EF4-FFF2-40B4-BE49-F238E27FC236}">
                <a16:creationId xmlns:a16="http://schemas.microsoft.com/office/drawing/2014/main" id="{62AF3103-352F-4F80-8092-279CE4392664}"/>
              </a:ext>
            </a:extLst>
          </p:cNvPr>
          <p:cNvSpPr>
            <a:spLocks noGrp="1" noRot="1" noChangeAspect="1" noChangeArrowheads="1" noTextEdit="1"/>
          </p:cNvSpPr>
          <p:nvPr>
            <p:ph type="sldImg" idx="2"/>
          </p:nvPr>
        </p:nvSpPr>
        <p:spPr bwMode="auto">
          <a:xfrm>
            <a:off x="1373188" y="1076325"/>
            <a:ext cx="7180262" cy="5384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a:extLst>
              <a:ext uri="{FF2B5EF4-FFF2-40B4-BE49-F238E27FC236}">
                <a16:creationId xmlns:a16="http://schemas.microsoft.com/office/drawing/2014/main" id="{B5FFA6D8-14CD-468B-AB47-A85A5CE2E6E4}"/>
              </a:ext>
            </a:extLst>
          </p:cNvPr>
          <p:cNvSpPr>
            <a:spLocks noGrp="1" noChangeArrowheads="1"/>
          </p:cNvSpPr>
          <p:nvPr>
            <p:ph type="body" sz="quarter" idx="3"/>
          </p:nvPr>
        </p:nvSpPr>
        <p:spPr bwMode="auto">
          <a:xfrm>
            <a:off x="992428" y="6818054"/>
            <a:ext cx="7941784" cy="6460562"/>
          </a:xfrm>
          <a:prstGeom prst="rect">
            <a:avLst/>
          </a:prstGeom>
          <a:noFill/>
          <a:ln w="9525">
            <a:noFill/>
            <a:miter lim="800000"/>
            <a:headEnd/>
            <a:tailEnd/>
          </a:ln>
          <a:effectLst/>
        </p:spPr>
        <p:txBody>
          <a:bodyPr vert="horz" wrap="square" lIns="132744" tIns="66372" rIns="132744" bIns="66372" numCol="1" anchor="t" anchorCtr="0" compatLnSpc="1">
            <a:prstTxWarp prst="textNoShape">
              <a:avLst/>
            </a:prstTxWarp>
          </a:bodyPr>
          <a:lstStyle/>
          <a:p>
            <a:pPr lvl="0"/>
            <a:r>
              <a:rPr lang="cy-GB" noProof="0"/>
              <a:t>Cliciwch i olygu arddulliau'r Meistr testun</a:t>
            </a:r>
          </a:p>
          <a:p>
            <a:pPr lvl="1"/>
            <a:r>
              <a:rPr lang="cy-GB" noProof="0"/>
              <a:t>Ail lefel</a:t>
            </a:r>
          </a:p>
          <a:p>
            <a:pPr lvl="2"/>
            <a:r>
              <a:rPr lang="cy-GB" noProof="0"/>
              <a:t>Trydydd lefel</a:t>
            </a:r>
          </a:p>
          <a:p>
            <a:pPr lvl="3"/>
            <a:r>
              <a:rPr lang="cy-GB" noProof="0"/>
              <a:t>Pedwerydd lefel</a:t>
            </a:r>
          </a:p>
          <a:p>
            <a:pPr lvl="4"/>
            <a:r>
              <a:rPr lang="cy-GB" noProof="0"/>
              <a:t>Pumed lefel</a:t>
            </a:r>
          </a:p>
        </p:txBody>
      </p:sp>
      <p:sp>
        <p:nvSpPr>
          <p:cNvPr id="17414" name="Rectangle 6">
            <a:extLst>
              <a:ext uri="{FF2B5EF4-FFF2-40B4-BE49-F238E27FC236}">
                <a16:creationId xmlns:a16="http://schemas.microsoft.com/office/drawing/2014/main" id="{65435799-C621-4EBA-87B5-D3A6D13FF811}"/>
              </a:ext>
            </a:extLst>
          </p:cNvPr>
          <p:cNvSpPr>
            <a:spLocks noGrp="1" noChangeArrowheads="1"/>
          </p:cNvSpPr>
          <p:nvPr>
            <p:ph type="ftr" sz="quarter" idx="4"/>
          </p:nvPr>
        </p:nvSpPr>
        <p:spPr bwMode="auto">
          <a:xfrm>
            <a:off x="0" y="13633771"/>
            <a:ext cx="4302882" cy="719657"/>
          </a:xfrm>
          <a:prstGeom prst="rect">
            <a:avLst/>
          </a:prstGeom>
          <a:noFill/>
          <a:ln w="9525">
            <a:noFill/>
            <a:miter lim="800000"/>
            <a:headEnd/>
            <a:tailEnd/>
          </a:ln>
          <a:effectLst/>
        </p:spPr>
        <p:txBody>
          <a:bodyPr vert="horz" wrap="square" lIns="132744" tIns="66372" rIns="132744" bIns="66372" numCol="1" anchor="b" anchorCtr="0" compatLnSpc="1">
            <a:prstTxWarp prst="textNoShape">
              <a:avLst/>
            </a:prstTxWarp>
          </a:bodyPr>
          <a:lstStyle>
            <a:lvl1pPr>
              <a:defRPr sz="1700">
                <a:latin typeface="Arial" charset="0"/>
                <a:ea typeface="ＭＳ Ｐゴシック" charset="0"/>
                <a:cs typeface="ＭＳ Ｐゴシック" charset="0"/>
              </a:defRPr>
            </a:lvl1pPr>
          </a:lstStyle>
          <a:p>
            <a:pPr>
              <a:defRPr/>
            </a:pPr>
            <a:endParaRPr lang="cy-GB"/>
          </a:p>
        </p:txBody>
      </p:sp>
      <p:sp>
        <p:nvSpPr>
          <p:cNvPr id="17415" name="Rectangle 7">
            <a:extLst>
              <a:ext uri="{FF2B5EF4-FFF2-40B4-BE49-F238E27FC236}">
                <a16:creationId xmlns:a16="http://schemas.microsoft.com/office/drawing/2014/main" id="{C94E3E74-EF4C-4091-8044-D1CEC0D92B0B}"/>
              </a:ext>
            </a:extLst>
          </p:cNvPr>
          <p:cNvSpPr>
            <a:spLocks noGrp="1" noChangeArrowheads="1"/>
          </p:cNvSpPr>
          <p:nvPr>
            <p:ph type="sldNum" sz="quarter" idx="5"/>
          </p:nvPr>
        </p:nvSpPr>
        <p:spPr bwMode="auto">
          <a:xfrm>
            <a:off x="5621395" y="13633771"/>
            <a:ext cx="4302881" cy="719657"/>
          </a:xfrm>
          <a:prstGeom prst="rect">
            <a:avLst/>
          </a:prstGeom>
          <a:noFill/>
          <a:ln w="9525">
            <a:noFill/>
            <a:miter lim="800000"/>
            <a:headEnd/>
            <a:tailEnd/>
          </a:ln>
          <a:effectLst/>
        </p:spPr>
        <p:txBody>
          <a:bodyPr vert="horz" wrap="square" lIns="132744" tIns="66372" rIns="132744" bIns="66372" numCol="1" anchor="b" anchorCtr="0" compatLnSpc="1">
            <a:prstTxWarp prst="textNoShape">
              <a:avLst/>
            </a:prstTxWarp>
          </a:bodyPr>
          <a:lstStyle>
            <a:lvl1pPr algn="r">
              <a:defRPr sz="1700">
                <a:latin typeface="Arial" panose="020B0604020202020204" pitchFamily="34" charset="0"/>
              </a:defRPr>
            </a:lvl1pPr>
          </a:lstStyle>
          <a:p>
            <a:pPr>
              <a:defRPr/>
            </a:pPr>
            <a:fld id="{2B3D5BB9-CBCC-4A18-B9BA-8A9FE80EFA73}" type="slidenum">
              <a:rPr lang="cy-GB" altLang="en-US"/>
              <a:pPr>
                <a:defRPr/>
              </a:pPr>
              <a:t>‹#›</a:t>
            </a:fld>
            <a:endParaRPr lang="cy-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n.wikipedia.org/wiki/Child_abuse"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en.wikipedia.org/wiki/Parliament_of_the_United_Kingdom"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safeguarding.wale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a:t>
            </a:fld>
            <a:endParaRPr lang="cy-GB" altLang="en-US"/>
          </a:p>
        </p:txBody>
      </p:sp>
    </p:spTree>
    <p:extLst>
      <p:ext uri="{BB962C8B-B14F-4D97-AF65-F5344CB8AC3E}">
        <p14:creationId xmlns:p14="http://schemas.microsoft.com/office/powerpoint/2010/main" val="697218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2D0784B2-9A84-47DF-9FB7-A004B471056A}"/>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F6B5240D-60C1-4296-AB67-03B541CA04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19AB34D4-C0CF-4BCF-9ABE-903EA17F9FA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FA94AF50-E9F9-49BD-9A92-D4395C76183B}" type="slidenum">
              <a:rPr lang="en-GB" altLang="en-US" sz="1700">
                <a:solidFill>
                  <a:srgbClr val="000000"/>
                </a:solidFill>
                <a:latin typeface="Arial" panose="020B0604020202020204" pitchFamily="34" charset="0"/>
              </a:rPr>
              <a:pPr/>
              <a:t>2</a:t>
            </a:fld>
            <a:endParaRPr lang="en-GB" altLang="en-US" sz="1700">
              <a:solidFill>
                <a:srgbClr val="000000"/>
              </a:solidFill>
              <a:latin typeface="Arial" panose="020B0604020202020204" pitchFamily="34" charset="0"/>
            </a:endParaRPr>
          </a:p>
        </p:txBody>
      </p:sp>
    </p:spTree>
    <p:extLst>
      <p:ext uri="{BB962C8B-B14F-4D97-AF65-F5344CB8AC3E}">
        <p14:creationId xmlns:p14="http://schemas.microsoft.com/office/powerpoint/2010/main" val="1112948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8B7E252-221C-41E5-8D2E-8936E82B9100}"/>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88F4D5B7-30FD-453B-A5F0-0DC7796DDB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BD3E46B8-703B-4D05-9E34-82AC395EAC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552D8F43-0898-4759-BD35-A70420381AD3}" type="slidenum">
              <a:rPr lang="en-GB" altLang="en-US" sz="1700">
                <a:latin typeface="Arial" panose="020B0604020202020204" pitchFamily="34" charset="0"/>
              </a:rPr>
              <a:pPr/>
              <a:t>3</a:t>
            </a:fld>
            <a:endParaRPr lang="en-GB" altLang="en-US" sz="17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748E794D-02B4-447C-8608-E230C70426E1}"/>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F3661277-44FC-463E-BB9C-DCDDD6E4FC2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0484" name="Slide Number Placeholder 3">
            <a:extLst>
              <a:ext uri="{FF2B5EF4-FFF2-40B4-BE49-F238E27FC236}">
                <a16:creationId xmlns:a16="http://schemas.microsoft.com/office/drawing/2014/main" id="{4C74CCA9-7941-4A20-A38D-9AF713560FA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7E499886-FDFD-484E-B413-4719A363B011}" type="slidenum">
              <a:rPr lang="en-GB" altLang="en-US" sz="1700">
                <a:latin typeface="Arial" panose="020B0604020202020204" pitchFamily="34" charset="0"/>
              </a:rPr>
              <a:pPr/>
              <a:t>4</a:t>
            </a:fld>
            <a:endParaRPr lang="en-GB" altLang="en-US" sz="17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CA3640A-71A9-420E-8529-FFFAF45F5F12}"/>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1DB98A5C-5B16-43AE-8237-80B8BD452E9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2532" name="Slide Number Placeholder 3">
            <a:extLst>
              <a:ext uri="{FF2B5EF4-FFF2-40B4-BE49-F238E27FC236}">
                <a16:creationId xmlns:a16="http://schemas.microsoft.com/office/drawing/2014/main" id="{949F0828-EF7F-435F-A27E-2A276C25BF4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78447148-FA9A-472A-8D0F-48395C894B44}" type="slidenum">
              <a:rPr lang="cy-GB" altLang="en-US" sz="1700">
                <a:latin typeface="Arial" panose="020B0604020202020204" pitchFamily="34" charset="0"/>
              </a:rPr>
              <a:pPr/>
              <a:t>5</a:t>
            </a:fld>
            <a:endParaRPr lang="cy-GB" altLang="en-US" sz="170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92BE602A-852E-4A29-BF7D-FB51DBC3FE03}"/>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D94E8E43-D610-4E7E-B406-A7A4A1D2D48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Procedures are the step by step instructions that set out how policies will be achieved.</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Following Devolution in 2000, which also coincided with the Waterhouse Report, which we will look at in further detail in a later lecture, but the report had been commissioned 4 years previous in 1996 to look into alleged historical report of abuse  of young people in care in a Welsh care home in North Wales. The longest and biggest inquiry, stemming back to the 70's. When the report, also known as 'Lost in Care' was published by Sir Ronald Waterhouse in 2000, it had 72 recommendations, the first being the introduction of a Children's commissioner. Children's commissioner instigated the AWCPP.</a:t>
            </a:r>
            <a:endParaRPr lang="en-GB"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24580" name="Slide Number Placeholder 3">
            <a:extLst>
              <a:ext uri="{FF2B5EF4-FFF2-40B4-BE49-F238E27FC236}">
                <a16:creationId xmlns:a16="http://schemas.microsoft.com/office/drawing/2014/main" id="{08B304C8-D9D9-4C38-BDC8-DC4FCBEF08C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F089BEA5-410D-4C20-8A3D-0E107B13A64F}" type="slidenum">
              <a:rPr lang="cy-GB" altLang="en-US" sz="1700">
                <a:latin typeface="Arial" panose="020B0604020202020204" pitchFamily="34" charset="0"/>
              </a:rPr>
              <a:pPr/>
              <a:t>6</a:t>
            </a:fld>
            <a:endParaRPr lang="cy-GB" altLang="en-US" sz="170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2600" dirty="0">
                <a:solidFill>
                  <a:srgbClr val="202122"/>
                </a:solidFill>
                <a:latin typeface="Arial" panose="020B0604020202020204" pitchFamily="34" charset="0"/>
              </a:rPr>
              <a:t>In 2000, Sir Ronald Waterhouse published the report of his inquiry into </a:t>
            </a:r>
            <a:r>
              <a:rPr lang="en-GB" sz="2600" u="sng" dirty="0">
                <a:solidFill>
                  <a:srgbClr val="0563C1"/>
                </a:solidFill>
                <a:latin typeface="Arial" panose="020B0604020202020204" pitchFamily="34" charset="0"/>
                <a:hlinkClick r:id="rId3"/>
              </a:rPr>
              <a:t>abuse</a:t>
            </a:r>
            <a:r>
              <a:rPr lang="en-GB" sz="2600" dirty="0">
                <a:solidFill>
                  <a:srgbClr val="202122"/>
                </a:solidFill>
                <a:latin typeface="Arial" panose="020B0604020202020204" pitchFamily="34" charset="0"/>
              </a:rPr>
              <a:t> in children's homes in north Wales, which we will look at in another lecture but in it he recommended the creation of a Children's Commissioner post to prevent such scandals in the future. The </a:t>
            </a:r>
            <a:r>
              <a:rPr lang="en-GB" sz="2600" u="sng" dirty="0">
                <a:solidFill>
                  <a:srgbClr val="0563C1"/>
                </a:solidFill>
                <a:latin typeface="Arial" panose="020B0604020202020204" pitchFamily="34" charset="0"/>
                <a:hlinkClick r:id="rId4"/>
              </a:rPr>
              <a:t>UK Parliament</a:t>
            </a:r>
            <a:r>
              <a:rPr lang="en-GB" sz="2600" dirty="0">
                <a:solidFill>
                  <a:srgbClr val="202122"/>
                </a:solidFill>
                <a:latin typeface="Arial" panose="020B0604020202020204" pitchFamily="34" charset="0"/>
              </a:rPr>
              <a:t> subsequently passed the necessary legislation for the position to be established (the Children's Commissioner for Wales Act 2001). It was under this legislation that the first Children’s commissioner for Wales was appointed. 3 Years before the UK recommendations from the Children Act 2004. By the time those recommendations had been made Wales, Scotland and Northern Ireland had already appointed a children’s commissioner.</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202122"/>
                </a:solidFill>
                <a:latin typeface="Arial" panose="020B0604020202020204" pitchFamily="34" charset="0"/>
              </a:rPr>
              <a:t>The children’s commissioner, because of the very nature of the role, the post tenure lasts for no more than 7 years.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202122"/>
                </a:solidFill>
                <a:latin typeface="Arial" panose="020B0604020202020204" pitchFamily="34" charset="0"/>
              </a:rPr>
              <a:t>First Children's commission was Peter Clarke, then Keith </a:t>
            </a:r>
            <a:r>
              <a:rPr lang="en-GB" sz="2600" dirty="0" err="1">
                <a:solidFill>
                  <a:srgbClr val="202122"/>
                </a:solidFill>
                <a:latin typeface="Arial" panose="020B0604020202020204" pitchFamily="34" charset="0"/>
              </a:rPr>
              <a:t>Towler</a:t>
            </a:r>
            <a:r>
              <a:rPr lang="en-GB" sz="2600" dirty="0">
                <a:solidFill>
                  <a:srgbClr val="202122"/>
                </a:solidFill>
                <a:latin typeface="Arial" panose="020B0604020202020204" pitchFamily="34" charset="0"/>
              </a:rPr>
              <a:t>, then Sally Holland (a huge advocate for children's rights) and more recently, this year, Rocio Cifuentes. </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202122"/>
                </a:solidFill>
                <a:latin typeface="Arial" panose="020B0604020202020204" pitchFamily="34" charset="0"/>
              </a:rPr>
              <a:t>Peter Clarke, the first children's commissioner studied practices in Europe and worked closely with Sweden's children's ombudsman Lena Nyberg. Clarke was particularly interested in the smacking ban imposed in Sweden in 1979 a radical worlds first.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202122"/>
                </a:solidFill>
                <a:latin typeface="Arial" panose="020B0604020202020204" pitchFamily="34" charset="0"/>
              </a:rPr>
              <a:t>His background as a social worker led him to wanting to introduce child protection procedures </a:t>
            </a:r>
            <a:r>
              <a:rPr lang="en-GB" sz="2600" dirty="0" err="1">
                <a:solidFill>
                  <a:srgbClr val="202122"/>
                </a:solidFill>
                <a:latin typeface="Arial" panose="020B0604020202020204" pitchFamily="34" charset="0"/>
              </a:rPr>
              <a:t>acorss</a:t>
            </a:r>
            <a:r>
              <a:rPr lang="en-GB" sz="2600" dirty="0">
                <a:solidFill>
                  <a:srgbClr val="202122"/>
                </a:solidFill>
                <a:latin typeface="Arial" panose="020B0604020202020204" pitchFamily="34" charset="0"/>
              </a:rPr>
              <a:t> all authorities in Wales, after finding significant inconsistencies with quality and services in Wales, insisting that more robust and clear policies and procedures were put in place. Therefore the very first set were written in 2002. However no sooner had they been published, Lord </a:t>
            </a:r>
            <a:r>
              <a:rPr lang="en-GB" sz="2600" dirty="0" err="1">
                <a:solidFill>
                  <a:srgbClr val="202122"/>
                </a:solidFill>
                <a:latin typeface="Arial" panose="020B0604020202020204" pitchFamily="34" charset="0"/>
              </a:rPr>
              <a:t>Lamings</a:t>
            </a:r>
            <a:r>
              <a:rPr lang="en-GB" sz="2600" dirty="0">
                <a:solidFill>
                  <a:srgbClr val="202122"/>
                </a:solidFill>
                <a:latin typeface="Arial" panose="020B0604020202020204" pitchFamily="34" charset="0"/>
              </a:rPr>
              <a:t> Report was published, leading to the new Children Act 2004, with new statutory and legal requirements, including the establishment of Local Safeguarding Children's boards. </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202122"/>
                </a:solidFill>
                <a:latin typeface="Arial" panose="020B0604020202020204" pitchFamily="34" charset="0"/>
              </a:rPr>
              <a:t>This led to Clarke having to review the procedures again, and eventually the new procedures were launched in 2008, a year after his death. </a:t>
            </a:r>
            <a:r>
              <a:rPr lang="en-GB" sz="2600" dirty="0" err="1">
                <a:solidFill>
                  <a:srgbClr val="202122"/>
                </a:solidFill>
                <a:latin typeface="Arial" panose="020B0604020202020204" pitchFamily="34" charset="0"/>
              </a:rPr>
              <a:t>Obviosuly</a:t>
            </a:r>
            <a:r>
              <a:rPr lang="en-GB" sz="2600" dirty="0">
                <a:solidFill>
                  <a:srgbClr val="202122"/>
                </a:solidFill>
                <a:latin typeface="Arial" panose="020B0604020202020204" pitchFamily="34" charset="0"/>
              </a:rPr>
              <a:t> we now have a new set of procedures, but none of this would have possible without the drive and determination of Clarke.</a:t>
            </a:r>
            <a:endParaRPr lang="en-US" b="0" i="0" dirty="0">
              <a:solidFill>
                <a:srgbClr val="444444"/>
              </a:solidFill>
              <a:effectLst/>
              <a:latin typeface="Calibri" panose="020F0502020204030204" pitchFamily="34" charset="0"/>
            </a:endParaRPr>
          </a:p>
          <a:p>
            <a:endParaRPr lang="en-GB" dirty="0">
              <a:solidFill>
                <a:srgbClr val="202122"/>
              </a:solidFill>
              <a:latin typeface="Arial"/>
              <a:ea typeface="MS PGothic"/>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7</a:t>
            </a:fld>
            <a:endParaRPr lang="cy-GB" altLang="en-US"/>
          </a:p>
        </p:txBody>
      </p:sp>
    </p:spTree>
    <p:extLst>
      <p:ext uri="{BB962C8B-B14F-4D97-AF65-F5344CB8AC3E}">
        <p14:creationId xmlns:p14="http://schemas.microsoft.com/office/powerpoint/2010/main" val="2509862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Arial" panose="020B0604020202020204" pitchFamily="34" charset="0"/>
              </a:rPr>
              <a:t>Huge, heavy and intimidating file of policies and procedures</a:t>
            </a:r>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8</a:t>
            </a:fld>
            <a:endParaRPr lang="cy-GB" altLang="en-US"/>
          </a:p>
        </p:txBody>
      </p:sp>
    </p:spTree>
    <p:extLst>
      <p:ext uri="{BB962C8B-B14F-4D97-AF65-F5344CB8AC3E}">
        <p14:creationId xmlns:p14="http://schemas.microsoft.com/office/powerpoint/2010/main" val="1980758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E1694A4-3541-4FD5-AB82-D91463017303}"/>
              </a:ext>
            </a:extLst>
          </p:cNvPr>
          <p:cNvSpPr>
            <a:spLocks noGrp="1" noRot="1" noChangeAspect="1" noChangeArrowheads="1" noTextEdit="1"/>
          </p:cNvSpPr>
          <p:nvPr>
            <p:ph type="sldImg"/>
          </p:nvPr>
        </p:nvSpPr>
        <p:spPr>
          <a:ln/>
        </p:spPr>
      </p:sp>
      <p:sp>
        <p:nvSpPr>
          <p:cNvPr id="33795" name="Notes Placeholder 2">
            <a:extLst>
              <a:ext uri="{FF2B5EF4-FFF2-40B4-BE49-F238E27FC236}">
                <a16:creationId xmlns:a16="http://schemas.microsoft.com/office/drawing/2014/main" id="{8CACCA3C-0586-426F-9CE7-2F345E506C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The All Wales Child [Prot3ection Procedures have now been replaced by the Wales Safeguarding Procedures 2019. These are for EVERYONE!! Professionals, Practitioners, members of the public.</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All those involved with the voluntary sector football clubs, rugby, swimming, cubs, brownies, scouts, rainbows music, ballet, anywhere that children are left to be involved with recreational events.</a:t>
            </a:r>
            <a:endParaRPr lang="en-US"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33796" name="Slide Number Placeholder 3">
            <a:extLst>
              <a:ext uri="{FF2B5EF4-FFF2-40B4-BE49-F238E27FC236}">
                <a16:creationId xmlns:a16="http://schemas.microsoft.com/office/drawing/2014/main" id="{4252BEE1-EB8A-42D2-845E-152F053477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5EF8BC31-99AD-49CD-8FB0-8D9E4AE7B70B}" type="slidenum">
              <a:rPr lang="cy-GB" altLang="en-US" sz="1700">
                <a:latin typeface="Arial" panose="020B0604020202020204" pitchFamily="34" charset="0"/>
              </a:rPr>
              <a:pPr/>
              <a:t>9</a:t>
            </a:fld>
            <a:endParaRPr lang="cy-GB" altLang="en-US" sz="17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2600" dirty="0">
                <a:solidFill>
                  <a:srgbClr val="000000"/>
                </a:solidFill>
                <a:latin typeface="Arial" panose="020B0604020202020204" pitchFamily="34" charset="0"/>
              </a:rPr>
              <a:t>The All Wales Child Protection Procedures reviewed and amended in 2019. The Wales Safeguarding Procedures replaced the AWCPP. </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How to reference this;</a:t>
            </a:r>
            <a:r>
              <a:rPr lang="en-GB" sz="2600" dirty="0">
                <a:solidFill>
                  <a:srgbClr val="444444"/>
                </a:solidFill>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Orally – Wales Safeguarding Procedures 2019</a:t>
            </a:r>
            <a:r>
              <a:rPr lang="en-GB" sz="2600" b="1" dirty="0">
                <a:solidFill>
                  <a:srgbClr val="000000"/>
                </a:solidFill>
                <a:latin typeface="Arial" panose="020B0604020202020204" pitchFamily="34" charset="0"/>
              </a:rPr>
              <a:t> or</a:t>
            </a:r>
            <a:r>
              <a:rPr lang="en-GB" sz="2600" dirty="0">
                <a:solidFill>
                  <a:srgbClr val="000000"/>
                </a:solidFill>
                <a:latin typeface="Arial" panose="020B0604020202020204" pitchFamily="34" charset="0"/>
              </a:rPr>
              <a:t> Wales Safeguarding Procedures 2019 (Social Care Wales) </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Reference List – Social Care Wales (no date) Wales Safeguarding Procedures 2019. Available at: </a:t>
            </a:r>
            <a:r>
              <a:rPr lang="en-GB" sz="2600" u="sng" dirty="0">
                <a:solidFill>
                  <a:srgbClr val="0563C1"/>
                </a:solidFill>
                <a:latin typeface="Arial" panose="020B0604020202020204" pitchFamily="34" charset="0"/>
                <a:hlinkClick r:id="rId3"/>
              </a:rPr>
              <a:t>https://safeguarding.wales/</a:t>
            </a:r>
            <a:r>
              <a:rPr lang="en-GB" sz="2600" dirty="0">
                <a:solidFill>
                  <a:srgbClr val="000000"/>
                </a:solidFill>
                <a:latin typeface="Arial" panose="020B0604020202020204" pitchFamily="34" charset="0"/>
              </a:rPr>
              <a:t> (Accessed: 7th June 2022).</a:t>
            </a:r>
            <a:endParaRPr lang="en-GB" b="0" i="0" dirty="0">
              <a:solidFill>
                <a:srgbClr val="444444"/>
              </a:solidFill>
              <a:effectLst/>
              <a:latin typeface="Calibri" panose="020F0502020204030204" pitchFamily="34" charset="0"/>
            </a:endParaRPr>
          </a:p>
          <a:p>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10</a:t>
            </a:fld>
            <a:endParaRPr lang="cy-GB" altLang="en-US"/>
          </a:p>
        </p:txBody>
      </p:sp>
    </p:spTree>
    <p:extLst>
      <p:ext uri="{BB962C8B-B14F-4D97-AF65-F5344CB8AC3E}">
        <p14:creationId xmlns:p14="http://schemas.microsoft.com/office/powerpoint/2010/main" val="2602601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Ask them to Download</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11</a:t>
            </a:fld>
            <a:endParaRPr lang="cy-GB" altLang="en-US"/>
          </a:p>
        </p:txBody>
      </p:sp>
    </p:spTree>
    <p:extLst>
      <p:ext uri="{BB962C8B-B14F-4D97-AF65-F5344CB8AC3E}">
        <p14:creationId xmlns:p14="http://schemas.microsoft.com/office/powerpoint/2010/main" val="673135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98F61A8-2C20-430F-A69C-E54DEC13A60A}"/>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15275D05-0F7C-4E59-93A5-753A1E53D16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r>
              <a:rPr lang="en-GB" b="0" i="0" dirty="0">
                <a:solidFill>
                  <a:srgbClr val="000000"/>
                </a:solidFill>
                <a:effectLst/>
                <a:latin typeface="Arial" panose="020B0604020202020204" pitchFamily="34" charset="0"/>
              </a:rPr>
              <a:t>Lord Laming Report 2003 highlighted the drive to ensure better, safer, more robust and effective procedures under the New Children Act 2004</a:t>
            </a:r>
            <a:endParaRPr lang="en-GB" altLang="en-US" dirty="0">
              <a:latin typeface="Arial" panose="020B0604020202020204" pitchFamily="34" charset="0"/>
            </a:endParaRPr>
          </a:p>
        </p:txBody>
      </p:sp>
      <p:sp>
        <p:nvSpPr>
          <p:cNvPr id="26628" name="Slide Number Placeholder 3">
            <a:extLst>
              <a:ext uri="{FF2B5EF4-FFF2-40B4-BE49-F238E27FC236}">
                <a16:creationId xmlns:a16="http://schemas.microsoft.com/office/drawing/2014/main" id="{9D72542C-0815-40F6-955A-C42A78A77EC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9E07CA1B-2F3E-4A47-A3E2-6A60C83F008B}" type="slidenum">
              <a:rPr lang="cy-GB" altLang="en-US" sz="1700">
                <a:latin typeface="Arial" panose="020B0604020202020204" pitchFamily="34" charset="0"/>
              </a:rPr>
              <a:pPr/>
              <a:t>12</a:t>
            </a:fld>
            <a:endParaRPr lang="cy-GB" altLang="en-US" sz="17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5E9CDA78-106F-4613-BBAA-76D4C91320E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76F92899-F4E1-4769-9F3F-C8CE56F24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r>
              <a:rPr lang="en-GB" sz="2600" dirty="0">
                <a:solidFill>
                  <a:srgbClr val="000000"/>
                </a:solidFill>
                <a:latin typeface="Arial" panose="020B0604020202020204" pitchFamily="34" charset="0"/>
              </a:rPr>
              <a:t>Consider using this as a tick list for your group</a:t>
            </a:r>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166A2A54-B96E-4375-BE4A-EF550129C8A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4FED17F0-A5EC-416D-8D7C-8CA560AA2226}" type="slidenum">
              <a:rPr lang="cy-GB" altLang="en-US" sz="1700">
                <a:latin typeface="Arial" panose="020B0604020202020204" pitchFamily="34" charset="0"/>
              </a:rPr>
              <a:pPr/>
              <a:t>13</a:t>
            </a:fld>
            <a:endParaRPr lang="cy-GB" altLang="en-US" sz="17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5E9CDA78-106F-4613-BBAA-76D4C91320E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76F92899-F4E1-4769-9F3F-C8CE56F24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r>
              <a:rPr lang="en-GB" sz="2600" dirty="0">
                <a:solidFill>
                  <a:srgbClr val="000000"/>
                </a:solidFill>
                <a:latin typeface="Arial" panose="020B0604020202020204" pitchFamily="34" charset="0"/>
              </a:rPr>
              <a:t>Consider using this as a tick list for your group</a:t>
            </a:r>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166A2A54-B96E-4375-BE4A-EF550129C8A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4FED17F0-A5EC-416D-8D7C-8CA560AA2226}" type="slidenum">
              <a:rPr lang="cy-GB" altLang="en-US" sz="1700">
                <a:latin typeface="Arial" panose="020B0604020202020204" pitchFamily="34" charset="0"/>
              </a:rPr>
              <a:pPr/>
              <a:t>14</a:t>
            </a:fld>
            <a:endParaRPr lang="cy-GB" altLang="en-US" sz="1700">
              <a:latin typeface="Arial" panose="020B0604020202020204" pitchFamily="34" charset="0"/>
            </a:endParaRPr>
          </a:p>
        </p:txBody>
      </p:sp>
    </p:spTree>
    <p:extLst>
      <p:ext uri="{BB962C8B-B14F-4D97-AF65-F5344CB8AC3E}">
        <p14:creationId xmlns:p14="http://schemas.microsoft.com/office/powerpoint/2010/main" val="3566150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18F84-613F-1135-8F65-3E38461C4487}"/>
            </a:ext>
          </a:extLst>
        </p:cNvPr>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7667B688-6F7E-DD2E-BF5D-DCCD16DEE0E5}"/>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0D1A3CB0-08A1-A643-0A5F-7CA8F43D56F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r>
              <a:rPr lang="en-GB" sz="2600" dirty="0">
                <a:solidFill>
                  <a:srgbClr val="000000"/>
                </a:solidFill>
                <a:latin typeface="Arial" panose="020B0604020202020204" pitchFamily="34" charset="0"/>
              </a:rPr>
              <a:t>Consider using this as a tick list for your group</a:t>
            </a:r>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FAAC53EE-520A-000E-B9FB-D09B5D7B582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4FED17F0-A5EC-416D-8D7C-8CA560AA2226}" type="slidenum">
              <a:rPr lang="cy-GB" altLang="en-US" sz="1700">
                <a:latin typeface="Arial" panose="020B0604020202020204" pitchFamily="34" charset="0"/>
              </a:rPr>
              <a:pPr/>
              <a:t>15</a:t>
            </a:fld>
            <a:endParaRPr lang="cy-GB" altLang="en-US" sz="1700">
              <a:latin typeface="Arial" panose="020B0604020202020204" pitchFamily="34" charset="0"/>
            </a:endParaRPr>
          </a:p>
        </p:txBody>
      </p:sp>
    </p:spTree>
    <p:extLst>
      <p:ext uri="{BB962C8B-B14F-4D97-AF65-F5344CB8AC3E}">
        <p14:creationId xmlns:p14="http://schemas.microsoft.com/office/powerpoint/2010/main" val="33644240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F9B4BEC1-1A1A-41E3-ABBB-67EF3261BD73}"/>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E86915C2-4F07-4283-BB37-29A94AD6ADFD}"/>
              </a:ext>
            </a:extLst>
          </p:cNvPr>
          <p:cNvSpPr>
            <a:spLocks noGrp="1"/>
          </p:cNvSpPr>
          <p:nvPr>
            <p:ph type="body" idx="1"/>
          </p:nvPr>
        </p:nvSpPr>
        <p:spPr/>
        <p:txBody>
          <a:bodyPr/>
          <a:lstStyle/>
          <a:p>
            <a:pPr algn="l" rtl="0" fontAlgn="base"/>
            <a:r>
              <a:rPr lang="en-GB" sz="2600" b="1" dirty="0">
                <a:solidFill>
                  <a:srgbClr val="000000"/>
                </a:solidFill>
                <a:latin typeface="Arial" panose="020B0604020202020204" pitchFamily="34" charset="0"/>
              </a:rPr>
              <a:t>Within this section:</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b="1" dirty="0">
                <a:solidFill>
                  <a:srgbClr val="7575D1"/>
                </a:solidFill>
                <a:latin typeface="Arial" panose="020B0604020202020204" pitchFamily="34" charset="0"/>
              </a:rPr>
              <a:t>6 sections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1: Safeguarding principles and effective practice</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2: The duty to repost a child at risk of abuse, neglect and/or harm</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3</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divides into:</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3 – Part 1: Responding to a report of a child at risk of harm, abuse and/or neglect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3 – Part 2: Decision making and initial child protection conferences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4: Planning and intervention for children on the child protection register</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5: Safeguarding allegations/concerns about practitioners and those in positions of trust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Section 6: All Wales Practice Guidance</a:t>
            </a:r>
            <a:endParaRPr lang="en-US" b="0" i="0" dirty="0">
              <a:solidFill>
                <a:srgbClr val="444444"/>
              </a:solidFill>
              <a:effectLst/>
              <a:latin typeface="Calibri" panose="020F0502020204030204" pitchFamily="34" charset="0"/>
            </a:endParaRPr>
          </a:p>
          <a:p>
            <a:pPr>
              <a:defRPr/>
            </a:pPr>
            <a:endParaRPr lang="en-GB" b="1" dirty="0">
              <a:cs typeface="Arial"/>
            </a:endParaRPr>
          </a:p>
        </p:txBody>
      </p:sp>
      <p:sp>
        <p:nvSpPr>
          <p:cNvPr id="38916" name="Slide Number Placeholder 3">
            <a:extLst>
              <a:ext uri="{FF2B5EF4-FFF2-40B4-BE49-F238E27FC236}">
                <a16:creationId xmlns:a16="http://schemas.microsoft.com/office/drawing/2014/main" id="{743EDB16-D2D4-4D1E-A21A-2B2BDB97563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B9EF4197-B175-47F6-B0FE-41BE21FE292F}" type="slidenum">
              <a:rPr lang="cy-GB" altLang="en-US" sz="1700">
                <a:latin typeface="Arial" panose="020B0604020202020204" pitchFamily="34" charset="0"/>
              </a:rPr>
              <a:pPr/>
              <a:t>16</a:t>
            </a:fld>
            <a:endParaRPr lang="cy-GB" altLang="en-US" sz="1700">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sz="2600" dirty="0">
                <a:solidFill>
                  <a:srgbClr val="000000"/>
                </a:solidFill>
                <a:latin typeface="Arial" panose="020B0604020202020204" pitchFamily="34" charset="0"/>
              </a:rPr>
              <a:t>The 22 Local Safeguarding Children's Boards that were established under the Children Act 2004, now reduced to just 6 Regional Safeguarding Boards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err="1">
                <a:solidFill>
                  <a:srgbClr val="000000"/>
                </a:solidFill>
                <a:latin typeface="Arial" panose="020B0604020202020204" pitchFamily="34" charset="0"/>
              </a:rPr>
              <a:t>Caridff</a:t>
            </a:r>
            <a:r>
              <a:rPr lang="en-GB" sz="2600" dirty="0">
                <a:solidFill>
                  <a:srgbClr val="000000"/>
                </a:solidFill>
                <a:latin typeface="Arial" panose="020B0604020202020204" pitchFamily="34" charset="0"/>
              </a:rPr>
              <a:t> and Vale</a:t>
            </a:r>
            <a:r>
              <a:rPr lang="en-GB" sz="2600" dirty="0">
                <a:solidFill>
                  <a:srgbClr val="444444"/>
                </a:solidFill>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Cwm </a:t>
            </a:r>
            <a:r>
              <a:rPr lang="en-GB" sz="2600" dirty="0" err="1">
                <a:solidFill>
                  <a:srgbClr val="000000"/>
                </a:solidFill>
                <a:latin typeface="Arial" panose="020B0604020202020204" pitchFamily="34" charset="0"/>
              </a:rPr>
              <a:t>Taf</a:t>
            </a:r>
            <a:r>
              <a:rPr lang="en-GB" sz="2600" dirty="0">
                <a:solidFill>
                  <a:srgbClr val="000000"/>
                </a:solidFill>
                <a:latin typeface="Arial" panose="020B0604020202020204" pitchFamily="34" charset="0"/>
              </a:rPr>
              <a:t> Morgannwg</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Gwent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Mid and West Wales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North Wales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Western Bay (West Glamorgan/ Swansea</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r>
              <a:rPr lang="en-US" sz="2600" dirty="0">
                <a:solidFill>
                  <a:srgbClr val="444444"/>
                </a:solidFill>
                <a:latin typeface="Arial"/>
                <a:ea typeface="MS PGothic"/>
                <a:cs typeface="Arial"/>
              </a:rPr>
              <a:t>All info on the App</a:t>
            </a:r>
          </a:p>
          <a:p>
            <a:pPr algn="l" rtl="0" fontAlgn="base"/>
            <a:r>
              <a:rPr lang="en-GB" sz="2600" dirty="0">
                <a:solidFill>
                  <a:srgbClr val="000000"/>
                </a:solidFill>
                <a:latin typeface="Arial" panose="020B0604020202020204" pitchFamily="34" charset="0"/>
              </a:rPr>
              <a:t>Contact numbers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r>
              <a:rPr lang="en-GB" sz="2600" dirty="0">
                <a:solidFill>
                  <a:srgbClr val="000000"/>
                </a:solidFill>
                <a:latin typeface="Arial"/>
                <a:ea typeface="MS PGothic"/>
                <a:cs typeface="Arial"/>
              </a:rPr>
              <a:t>The person on the other end of the phone will always be the DUTY SO call</a:t>
            </a:r>
            <a:endParaRPr lang="en-GB" b="0" i="0" dirty="0">
              <a:solidFill>
                <a:srgbClr val="444444"/>
              </a:solidFill>
              <a:effectLst/>
              <a:latin typeface="Calibri" panose="020F0502020204030204" pitchFamily="34" charset="0"/>
            </a:endParaRPr>
          </a:p>
          <a:p>
            <a:endParaRPr lang="en-GB" dirty="0">
              <a:cs typeface="Arial"/>
            </a:endParaRP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17</a:t>
            </a:fld>
            <a:endParaRPr lang="cy-GB" altLang="en-US"/>
          </a:p>
        </p:txBody>
      </p:sp>
    </p:spTree>
    <p:extLst>
      <p:ext uri="{BB962C8B-B14F-4D97-AF65-F5344CB8AC3E}">
        <p14:creationId xmlns:p14="http://schemas.microsoft.com/office/powerpoint/2010/main" val="11523534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18</a:t>
            </a:fld>
            <a:endParaRPr lang="cy-GB" altLang="en-US"/>
          </a:p>
        </p:txBody>
      </p:sp>
    </p:spTree>
    <p:extLst>
      <p:ext uri="{BB962C8B-B14F-4D97-AF65-F5344CB8AC3E}">
        <p14:creationId xmlns:p14="http://schemas.microsoft.com/office/powerpoint/2010/main" val="3092363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Really useful little resource. We use a great deal of jargon still, this offers a library of definitions and terms explained</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19</a:t>
            </a:fld>
            <a:endParaRPr lang="cy-GB" altLang="en-US"/>
          </a:p>
        </p:txBody>
      </p:sp>
    </p:spTree>
    <p:extLst>
      <p:ext uri="{BB962C8B-B14F-4D97-AF65-F5344CB8AC3E}">
        <p14:creationId xmlns:p14="http://schemas.microsoft.com/office/powerpoint/2010/main" val="2015348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007DA83-2B02-4A01-914D-9E432D296A81}"/>
              </a:ext>
            </a:extLst>
          </p:cNvPr>
          <p:cNvSpPr>
            <a:spLocks noGrp="1" noRot="1" noChangeAspect="1" noChangeArrowheads="1" noTextEdit="1"/>
          </p:cNvSpPr>
          <p:nvPr>
            <p:ph type="sldImg"/>
          </p:nvPr>
        </p:nvSpPr>
        <p:spPr>
          <a:ln/>
        </p:spPr>
      </p:sp>
      <p:sp>
        <p:nvSpPr>
          <p:cNvPr id="44035" name="Notes Placeholder 2">
            <a:extLst>
              <a:ext uri="{FF2B5EF4-FFF2-40B4-BE49-F238E27FC236}">
                <a16:creationId xmlns:a16="http://schemas.microsoft.com/office/drawing/2014/main" id="{A25356EC-EB8A-4284-B809-9406DA3A94B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Consider this process as a set of traffic lights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Green – no concerns for a child</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Amber – You are beginning to ask questions about some aspects of what you see, for example the child in your scenario. These concerns build and require careful attention and discussions with senior professionals such as the DSO – Designated Safeguarding Officer.</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Red – When something occurs which crosses that threshold, takes you over the line in terms of suspicion of harm and concern for the child – this is identifying SIGNIFICANT HARM.</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So in your scenario, significant harm has been identified by the key worker and leader/manager of the setting which justifies contact with the Regional Safeguarding Board, namely the duty social worker, or your local social services department.</a:t>
            </a:r>
            <a:endParaRPr lang="en-GB"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44036" name="Slide Number Placeholder 3">
            <a:extLst>
              <a:ext uri="{FF2B5EF4-FFF2-40B4-BE49-F238E27FC236}">
                <a16:creationId xmlns:a16="http://schemas.microsoft.com/office/drawing/2014/main" id="{1F9F2C6A-259D-46EA-AE3D-5BA4DBEEFB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04247E64-7BBB-42D8-ADC6-662F97A6C6FB}" type="slidenum">
              <a:rPr lang="cy-GB" altLang="en-US" sz="1700">
                <a:latin typeface="Arial" panose="020B0604020202020204" pitchFamily="34" charset="0"/>
              </a:rPr>
              <a:pPr/>
              <a:t>20</a:t>
            </a:fld>
            <a:endParaRPr lang="cy-GB" altLang="en-US" sz="1700">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21</a:t>
            </a:fld>
            <a:endParaRPr lang="cy-GB" altLang="en-US"/>
          </a:p>
        </p:txBody>
      </p:sp>
    </p:spTree>
    <p:extLst>
      <p:ext uri="{BB962C8B-B14F-4D97-AF65-F5344CB8AC3E}">
        <p14:creationId xmlns:p14="http://schemas.microsoft.com/office/powerpoint/2010/main" val="782314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8AC71E7D-3BBD-4A3B-A47E-0102B21B110D}"/>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B8E72E5A-FF0C-4C60-8940-7C7613FDE59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Following advice form the Duty Social Worker to submit a referral, a team of social workers will carefully consider whether they believe this is a case of significant harm. If so, this triggers the process referred to as Section 47, first introduced as part of the Children Act 1989.</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The decision to instigate the section 47 enquiries must be made within 24 hours of the receipt of the referral.</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A section 47 means the referral will be investigated.</a:t>
            </a:r>
            <a:endParaRPr lang="en-GB"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47108" name="Slide Number Placeholder 3">
            <a:extLst>
              <a:ext uri="{FF2B5EF4-FFF2-40B4-BE49-F238E27FC236}">
                <a16:creationId xmlns:a16="http://schemas.microsoft.com/office/drawing/2014/main" id="{6CDB79B2-5D62-4032-BA11-0C54F03FF33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581AEA23-4249-445C-BA21-55AA1FA93E7F}" type="slidenum">
              <a:rPr lang="cy-GB" altLang="en-US" sz="1700">
                <a:latin typeface="Arial" panose="020B0604020202020204" pitchFamily="34" charset="0"/>
              </a:rPr>
              <a:pPr/>
              <a:t>22</a:t>
            </a:fld>
            <a:endParaRPr lang="cy-GB" altLang="en-US" sz="1700">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23</a:t>
            </a:fld>
            <a:endParaRPr lang="cy-GB" altLang="en-US"/>
          </a:p>
        </p:txBody>
      </p:sp>
    </p:spTree>
    <p:extLst>
      <p:ext uri="{BB962C8B-B14F-4D97-AF65-F5344CB8AC3E}">
        <p14:creationId xmlns:p14="http://schemas.microsoft.com/office/powerpoint/2010/main" val="3270176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11446018-A6B2-4806-86C0-A468A5956B4D}"/>
              </a:ext>
            </a:extLst>
          </p:cNvPr>
          <p:cNvSpPr>
            <a:spLocks noGrp="1" noRot="1" noChangeAspect="1" noChangeArrowheads="1" noTextEdit="1"/>
          </p:cNvSpPr>
          <p:nvPr>
            <p:ph type="sldImg"/>
          </p:nvPr>
        </p:nvSpPr>
        <p:spPr>
          <a:ln/>
        </p:spPr>
      </p:sp>
      <p:sp>
        <p:nvSpPr>
          <p:cNvPr id="50179" name="Notes Placeholder 2">
            <a:extLst>
              <a:ext uri="{FF2B5EF4-FFF2-40B4-BE49-F238E27FC236}">
                <a16:creationId xmlns:a16="http://schemas.microsoft.com/office/drawing/2014/main" id="{E6B15B1B-CF2F-4236-BBA8-7C283D244BF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If, after section 47 enquiries have taken place, the child is deemed as being at risk of significant harm, an INITIAL CHILD PROTECTION CONFERENCE is held.</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In Wales this must happen within 15 days.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Relevant professionals share information and make decisions.</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p:txBody>
      </p:sp>
      <p:sp>
        <p:nvSpPr>
          <p:cNvPr id="50180" name="Slide Number Placeholder 3">
            <a:extLst>
              <a:ext uri="{FF2B5EF4-FFF2-40B4-BE49-F238E27FC236}">
                <a16:creationId xmlns:a16="http://schemas.microsoft.com/office/drawing/2014/main" id="{0AC187D3-7E40-4DC5-9092-E8DDB2AD68C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A57B0D90-5F81-481A-B2AE-1383259AE678}" type="slidenum">
              <a:rPr lang="cy-GB" altLang="en-US" sz="1700">
                <a:latin typeface="Arial" panose="020B0604020202020204" pitchFamily="34" charset="0"/>
              </a:rPr>
              <a:pPr/>
              <a:t>24</a:t>
            </a:fld>
            <a:endParaRPr lang="cy-GB" altLang="en-US" sz="1700">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97794019-352F-414F-8901-E35632CFBA75}"/>
              </a:ext>
            </a:extLst>
          </p:cNvPr>
          <p:cNvSpPr>
            <a:spLocks noGrp="1" noRot="1" noChangeAspect="1" noChangeArrowheads="1" noTextEdit="1"/>
          </p:cNvSpPr>
          <p:nvPr>
            <p:ph type="sldImg"/>
          </p:nvPr>
        </p:nvSpPr>
        <p:spPr>
          <a:ln/>
        </p:spPr>
      </p:sp>
      <p:sp>
        <p:nvSpPr>
          <p:cNvPr id="52227" name="Notes Placeholder 2">
            <a:extLst>
              <a:ext uri="{FF2B5EF4-FFF2-40B4-BE49-F238E27FC236}">
                <a16:creationId xmlns:a16="http://schemas.microsoft.com/office/drawing/2014/main" id="{77B5A78C-F09A-4FC7-9180-05E1D1DE421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2228" name="Slide Number Placeholder 3">
            <a:extLst>
              <a:ext uri="{FF2B5EF4-FFF2-40B4-BE49-F238E27FC236}">
                <a16:creationId xmlns:a16="http://schemas.microsoft.com/office/drawing/2014/main" id="{565DD62D-E88C-4A50-A8FC-4ACE3D630D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A18BEC4E-7546-4430-B8B1-9B52D71BD454}" type="slidenum">
              <a:rPr lang="cy-GB" altLang="en-US" sz="1700">
                <a:latin typeface="Arial" panose="020B0604020202020204" pitchFamily="34" charset="0"/>
              </a:rPr>
              <a:pPr/>
              <a:t>25</a:t>
            </a:fld>
            <a:endParaRPr lang="cy-GB" altLang="en-US" sz="1700">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384ABB2-C489-4C9F-BF2E-8639464041C1}"/>
              </a:ext>
            </a:extLst>
          </p:cNvPr>
          <p:cNvSpPr>
            <a:spLocks noGrp="1" noRot="1" noChangeAspect="1" noChangeArrowheads="1" noTextEdit="1"/>
          </p:cNvSpPr>
          <p:nvPr>
            <p:ph type="sldImg"/>
          </p:nvPr>
        </p:nvSpPr>
        <p:spPr>
          <a:ln/>
        </p:spPr>
      </p:sp>
      <p:sp>
        <p:nvSpPr>
          <p:cNvPr id="54275" name="Notes Placeholder 2">
            <a:extLst>
              <a:ext uri="{FF2B5EF4-FFF2-40B4-BE49-F238E27FC236}">
                <a16:creationId xmlns:a16="http://schemas.microsoft.com/office/drawing/2014/main" id="{FCFA43F4-8692-4B58-9A2C-9E02C3CBEAA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r>
              <a:rPr lang="en-GB" altLang="en-US" dirty="0">
                <a:latin typeface="Arial" panose="020B0604020202020204" pitchFamily="34" charset="0"/>
              </a:rPr>
              <a:t>This list is not exhaustive</a:t>
            </a:r>
          </a:p>
        </p:txBody>
      </p:sp>
      <p:sp>
        <p:nvSpPr>
          <p:cNvPr id="54276" name="Slide Number Placeholder 3">
            <a:extLst>
              <a:ext uri="{FF2B5EF4-FFF2-40B4-BE49-F238E27FC236}">
                <a16:creationId xmlns:a16="http://schemas.microsoft.com/office/drawing/2014/main" id="{7BD048D4-3BA6-4C28-9380-DFB1C83D14D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0FA5E480-53BE-4D12-B8E6-4A7E87790950}" type="slidenum">
              <a:rPr lang="cy-GB" altLang="en-US" sz="1700">
                <a:latin typeface="Arial" panose="020B0604020202020204" pitchFamily="34" charset="0"/>
              </a:rPr>
              <a:pPr/>
              <a:t>26</a:t>
            </a:fld>
            <a:endParaRPr lang="cy-GB" altLang="en-US" sz="1700">
              <a:latin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Assessment framework is used by professionals to assess and understand individuals needs and to plan and work collaboratively to support children and vulnerable adults. A good assessment will consider all 3 of these.</a:t>
            </a: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27</a:t>
            </a:fld>
            <a:endParaRPr lang="cy-GB" altLang="en-US"/>
          </a:p>
        </p:txBody>
      </p:sp>
    </p:spTree>
    <p:extLst>
      <p:ext uri="{BB962C8B-B14F-4D97-AF65-F5344CB8AC3E}">
        <p14:creationId xmlns:p14="http://schemas.microsoft.com/office/powerpoint/2010/main" val="20410034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a:ea typeface="MS PGothic"/>
                <a:cs typeface="Arial"/>
              </a:rPr>
              <a:t>The 22 Local Safeguarding Children's Boards that were established under the Children Act 2004, now reduced to just 6 Regional Safeguarding Boards</a:t>
            </a:r>
            <a:r>
              <a:rPr lang="en-US" dirty="0">
                <a:latin typeface="Arial"/>
                <a:ea typeface="MS PGothic"/>
                <a:cs typeface="Arial"/>
              </a:rPr>
              <a:t> </a:t>
            </a:r>
          </a:p>
          <a:p>
            <a:r>
              <a:rPr lang="en-GB" dirty="0" err="1">
                <a:latin typeface="Arial"/>
                <a:ea typeface="MS PGothic"/>
                <a:cs typeface="Arial"/>
              </a:rPr>
              <a:t>Caridff</a:t>
            </a:r>
            <a:r>
              <a:rPr lang="en-GB" dirty="0">
                <a:latin typeface="Arial"/>
                <a:ea typeface="MS PGothic"/>
                <a:cs typeface="Arial"/>
              </a:rPr>
              <a:t> and Vale </a:t>
            </a:r>
          </a:p>
          <a:p>
            <a:r>
              <a:rPr lang="en-GB" dirty="0">
                <a:latin typeface="Arial"/>
                <a:ea typeface="MS PGothic"/>
                <a:cs typeface="Arial"/>
              </a:rPr>
              <a:t>Cwm </a:t>
            </a:r>
            <a:r>
              <a:rPr lang="en-GB" dirty="0" err="1">
                <a:latin typeface="Arial"/>
                <a:ea typeface="MS PGothic"/>
                <a:cs typeface="Arial"/>
              </a:rPr>
              <a:t>Taf</a:t>
            </a:r>
            <a:r>
              <a:rPr lang="en-GB" dirty="0">
                <a:latin typeface="Arial"/>
                <a:ea typeface="MS PGothic"/>
                <a:cs typeface="Arial"/>
              </a:rPr>
              <a:t> Morgannwg</a:t>
            </a:r>
            <a:r>
              <a:rPr lang="en-US" dirty="0">
                <a:latin typeface="Arial"/>
                <a:ea typeface="MS PGothic"/>
                <a:cs typeface="Arial"/>
              </a:rPr>
              <a:t> </a:t>
            </a:r>
          </a:p>
          <a:p>
            <a:r>
              <a:rPr lang="en-GB" dirty="0">
                <a:latin typeface="Arial"/>
                <a:ea typeface="MS PGothic"/>
                <a:cs typeface="Arial"/>
              </a:rPr>
              <a:t>Gwent</a:t>
            </a:r>
            <a:r>
              <a:rPr lang="en-US" dirty="0">
                <a:latin typeface="Arial"/>
                <a:ea typeface="MS PGothic"/>
                <a:cs typeface="Arial"/>
              </a:rPr>
              <a:t> </a:t>
            </a:r>
          </a:p>
          <a:p>
            <a:r>
              <a:rPr lang="en-GB" dirty="0">
                <a:latin typeface="Arial"/>
                <a:ea typeface="MS PGothic"/>
                <a:cs typeface="Arial"/>
              </a:rPr>
              <a:t>Mid and West Wales</a:t>
            </a:r>
            <a:r>
              <a:rPr lang="en-US" dirty="0">
                <a:latin typeface="Arial"/>
                <a:ea typeface="MS PGothic"/>
                <a:cs typeface="Arial"/>
              </a:rPr>
              <a:t> </a:t>
            </a:r>
          </a:p>
          <a:p>
            <a:r>
              <a:rPr lang="en-GB" dirty="0">
                <a:latin typeface="Arial"/>
                <a:ea typeface="MS PGothic"/>
                <a:cs typeface="Arial"/>
              </a:rPr>
              <a:t>North Wales</a:t>
            </a:r>
            <a:r>
              <a:rPr lang="en-US" dirty="0">
                <a:latin typeface="Arial"/>
                <a:ea typeface="MS PGothic"/>
                <a:cs typeface="Arial"/>
              </a:rPr>
              <a:t> </a:t>
            </a:r>
          </a:p>
          <a:p>
            <a:r>
              <a:rPr lang="en-GB" dirty="0">
                <a:latin typeface="Arial"/>
                <a:ea typeface="MS PGothic"/>
                <a:cs typeface="Arial"/>
              </a:rPr>
              <a:t>Western Bay (West Glamorgan/ Swansea</a:t>
            </a:r>
            <a:r>
              <a:rPr lang="en-US" dirty="0">
                <a:latin typeface="Arial"/>
                <a:ea typeface="MS PGothic"/>
                <a:cs typeface="Arial"/>
              </a:rPr>
              <a:t> </a:t>
            </a:r>
          </a:p>
          <a:p>
            <a:r>
              <a:rPr lang="en-US" dirty="0">
                <a:latin typeface="Arial"/>
                <a:ea typeface="MS PGothic"/>
                <a:cs typeface="Arial"/>
              </a:rPr>
              <a:t>All info on the App</a:t>
            </a:r>
          </a:p>
          <a:p>
            <a:r>
              <a:rPr lang="en-GB" dirty="0">
                <a:latin typeface="Arial"/>
                <a:ea typeface="MS PGothic"/>
                <a:cs typeface="Arial"/>
              </a:rPr>
              <a:t>Contact numbers</a:t>
            </a:r>
            <a:r>
              <a:rPr lang="en-US" dirty="0">
                <a:latin typeface="Arial"/>
                <a:ea typeface="MS PGothic"/>
                <a:cs typeface="Arial"/>
              </a:rPr>
              <a:t> </a:t>
            </a:r>
          </a:p>
          <a:p>
            <a:r>
              <a:rPr lang="en-GB" dirty="0">
                <a:latin typeface="Arial"/>
                <a:ea typeface="MS PGothic"/>
                <a:cs typeface="Arial"/>
              </a:rPr>
              <a:t>The person on the other end of the phone will always be the DUTY SO call</a:t>
            </a:r>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a:pPr>
                <a:defRPr/>
              </a:pPr>
              <a:t>28</a:t>
            </a:fld>
            <a:endParaRPr lang="cy-GB" altLang="en-US"/>
          </a:p>
        </p:txBody>
      </p:sp>
    </p:spTree>
    <p:extLst>
      <p:ext uri="{BB962C8B-B14F-4D97-AF65-F5344CB8AC3E}">
        <p14:creationId xmlns:p14="http://schemas.microsoft.com/office/powerpoint/2010/main" val="41939425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201F1E"/>
                </a:solidFill>
                <a:latin typeface="Arial" panose="020B0604020202020204" pitchFamily="34" charset="0"/>
              </a:rPr>
              <a:t>Roles and responsibilities of a multi-agency team in child protection and in a range of safeguarding meetings</a:t>
            </a:r>
          </a:p>
          <a:p>
            <a:pPr marL="253484" indent="-253484">
              <a:buFont typeface="Arial" panose="020B0604020202020204" pitchFamily="34" charset="0"/>
              <a:buChar char="•"/>
            </a:pPr>
            <a:r>
              <a:rPr lang="en-GB" dirty="0"/>
              <a:t>A collaborative and joint approach is vital to ensure safeguarding responsibilities are met and everyone involved is working to the same agenda</a:t>
            </a:r>
          </a:p>
          <a:p>
            <a:pPr marL="253484" indent="-253484">
              <a:buFont typeface="Arial" panose="020B0604020202020204" pitchFamily="34" charset="0"/>
              <a:buChar char="•"/>
            </a:pPr>
            <a:r>
              <a:rPr lang="en-GB" dirty="0"/>
              <a:t>The need to be open and honest ensures that approaches can be made specific for the needs of the child and family</a:t>
            </a:r>
          </a:p>
          <a:p>
            <a:pPr marL="253484" indent="-253484">
              <a:buFont typeface="Arial" panose="020B0604020202020204" pitchFamily="34" charset="0"/>
              <a:buChar char="•"/>
            </a:pPr>
            <a:r>
              <a:rPr lang="en-GB" dirty="0"/>
              <a:t>The effectiveness and approaches to protecting and promoting a child’s welfare is dependent on accurate and effective communication and also on the recording and sharing of information.</a:t>
            </a:r>
          </a:p>
          <a:p>
            <a:pPr marL="253484" indent="-253484">
              <a:buFont typeface="Arial" panose="020B0604020202020204" pitchFamily="34" charset="0"/>
              <a:buChar char="•"/>
            </a:pPr>
            <a:r>
              <a:rPr lang="en-GB" dirty="0"/>
              <a:t>The need to follow up is essential, by doing this it ensures that processes are met and objectives can achieved. </a:t>
            </a:r>
          </a:p>
          <a:p>
            <a:pPr marL="253484" indent="-253484">
              <a:buFont typeface="Arial" panose="020B0604020202020204" pitchFamily="34" charset="0"/>
              <a:buChar char="•"/>
            </a:pPr>
            <a:r>
              <a:rPr lang="en-GB" dirty="0"/>
              <a:t>There is a need to consider the language that is used in communication to allow everyone to have a thorough understanding, so avoiding abbreviations and acronyms that may not be universally recognised, avoid jargon, use plain English.</a:t>
            </a:r>
          </a:p>
          <a:p>
            <a:pPr marL="253484" indent="-253484">
              <a:buFont typeface="Arial" panose="020B0604020202020204" pitchFamily="34" charset="0"/>
              <a:buChar char="•"/>
            </a:pPr>
            <a:r>
              <a:rPr lang="en-GB" dirty="0"/>
              <a:t>Remember you have the ability to challenge decisions and choices, this ensures a robust approach to protecting children, if something doesn’t feel right, raise this and take further if necessary. </a:t>
            </a:r>
          </a:p>
          <a:p>
            <a:pPr marL="253484" indent="-253484">
              <a:buFont typeface="Arial" panose="020B0604020202020204" pitchFamily="34" charset="0"/>
              <a:buChar char="•"/>
            </a:pPr>
            <a:r>
              <a:rPr lang="en-GB" dirty="0"/>
              <a:t>The ability to prioritise is important, again because it is the best to ensure that children’s safety needs are put first and the policies and procedures in place are robust.</a:t>
            </a:r>
          </a:p>
        </p:txBody>
      </p:sp>
      <p:sp>
        <p:nvSpPr>
          <p:cNvPr id="4" name="Slide Number Placeholder 3"/>
          <p:cNvSpPr>
            <a:spLocks noGrp="1"/>
          </p:cNvSpPr>
          <p:nvPr>
            <p:ph type="sldNum" sz="quarter" idx="5"/>
          </p:nvPr>
        </p:nvSpPr>
        <p:spPr/>
        <p:txBody>
          <a:bodyPr/>
          <a:lstStyle/>
          <a:p>
            <a:fld id="{D9399B2C-7B7B-4923-858F-7136BA3138C5}" type="slidenum">
              <a:rPr lang="en-GB" smtClean="0"/>
              <a:t>29</a:t>
            </a:fld>
            <a:endParaRPr lang="en-GB"/>
          </a:p>
        </p:txBody>
      </p:sp>
    </p:spTree>
    <p:extLst>
      <p:ext uri="{BB962C8B-B14F-4D97-AF65-F5344CB8AC3E}">
        <p14:creationId xmlns:p14="http://schemas.microsoft.com/office/powerpoint/2010/main" val="19602773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B1033E04-908F-4D73-A2C0-0A4B1B09F298}"/>
              </a:ext>
            </a:extLst>
          </p:cNvPr>
          <p:cNvSpPr>
            <a:spLocks noGrp="1" noRot="1" noChangeAspect="1" noChangeArrowheads="1" noTextEdit="1"/>
          </p:cNvSpPr>
          <p:nvPr>
            <p:ph type="sldImg"/>
          </p:nvPr>
        </p:nvSpPr>
        <p:spPr>
          <a:ln/>
        </p:spPr>
      </p:sp>
      <p:sp>
        <p:nvSpPr>
          <p:cNvPr id="56323" name="Notes Placeholder 2">
            <a:extLst>
              <a:ext uri="{FF2B5EF4-FFF2-40B4-BE49-F238E27FC236}">
                <a16:creationId xmlns:a16="http://schemas.microsoft.com/office/drawing/2014/main" id="{F4D58F5F-7DF1-4504-856C-70FBA3D0BCF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600" dirty="0">
                <a:solidFill>
                  <a:srgbClr val="000000"/>
                </a:solidFill>
                <a:latin typeface="Times New Roman" panose="02020603050405020304" pitchFamily="18" charset="0"/>
              </a:rPr>
              <a:t>In Wales </a:t>
            </a:r>
            <a:r>
              <a:rPr lang="en-US" sz="2600" dirty="0" err="1">
                <a:solidFill>
                  <a:srgbClr val="000000"/>
                </a:solidFill>
                <a:latin typeface="Times New Roman" panose="02020603050405020304" pitchFamily="18" charset="0"/>
              </a:rPr>
              <a:t>Estyn</a:t>
            </a:r>
            <a:r>
              <a:rPr lang="en-US" sz="2600" dirty="0">
                <a:solidFill>
                  <a:srgbClr val="000000"/>
                </a:solidFill>
                <a:latin typeface="Times New Roman" panose="02020603050405020304" pitchFamily="18" charset="0"/>
              </a:rPr>
              <a:t> and CIW will require schools and settings to have Safeguarding policies in place. This must be a working document which is familiar to each stakeholder. This is a statutory requirement. The DSO for the setting must be named on the policy and must be on display.</a:t>
            </a:r>
            <a:endParaRPr lang="en-US" altLang="en-US" dirty="0">
              <a:latin typeface="Times New Roman" panose="02020603050405020304" pitchFamily="18" charset="0"/>
            </a:endParaRPr>
          </a:p>
        </p:txBody>
      </p:sp>
      <p:sp>
        <p:nvSpPr>
          <p:cNvPr id="56324" name="Slide Number Placeholder 3">
            <a:extLst>
              <a:ext uri="{FF2B5EF4-FFF2-40B4-BE49-F238E27FC236}">
                <a16:creationId xmlns:a16="http://schemas.microsoft.com/office/drawing/2014/main" id="{EFB10FE5-8C56-41B7-8A0E-F83E16021BA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1pPr>
            <a:lvl2pPr marL="1098429" indent="-422472">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2pPr>
            <a:lvl3pPr marL="1689891"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3pPr>
            <a:lvl4pPr marL="2365848"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4pPr>
            <a:lvl5pPr marL="3041803"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5pPr>
            <a:lvl6pPr marL="3717760"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6pPr>
            <a:lvl7pPr marL="4393717"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7pPr>
            <a:lvl8pPr marL="5069673"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8pPr>
            <a:lvl9pPr marL="5745629"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9pPr>
          </a:lstStyle>
          <a:p>
            <a:pPr>
              <a:spcBef>
                <a:spcPct val="0"/>
              </a:spcBef>
            </a:pPr>
            <a:fld id="{1F7AC061-7ECB-4E98-8006-685ACCF47661}" type="slidenum">
              <a:rPr lang="cy-GB" altLang="en-US" smtClean="0">
                <a:solidFill>
                  <a:srgbClr val="000000"/>
                </a:solidFill>
              </a:rPr>
              <a:pPr>
                <a:spcBef>
                  <a:spcPct val="0"/>
                </a:spcBef>
              </a:pPr>
              <a:t>30</a:t>
            </a:fld>
            <a:endParaRPr lang="cy-GB" altLang="en-US">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only when the jigsaw pieces come together that we get the real picture, meaning we must have all of the available information to understand what is happening.</a:t>
            </a:r>
          </a:p>
        </p:txBody>
      </p:sp>
      <p:sp>
        <p:nvSpPr>
          <p:cNvPr id="4" name="Slide Number Placeholder 3"/>
          <p:cNvSpPr>
            <a:spLocks noGrp="1"/>
          </p:cNvSpPr>
          <p:nvPr>
            <p:ph type="sldNum" sz="quarter" idx="5"/>
          </p:nvPr>
        </p:nvSpPr>
        <p:spPr/>
        <p:txBody>
          <a:bodyPr/>
          <a:lstStyle/>
          <a:p>
            <a:fld id="{D9399B2C-7B7B-4923-858F-7136BA3138C5}" type="slidenum">
              <a:rPr lang="en-GB" smtClean="0"/>
              <a:t>31</a:t>
            </a:fld>
            <a:endParaRPr lang="en-GB"/>
          </a:p>
        </p:txBody>
      </p:sp>
    </p:spTree>
    <p:extLst>
      <p:ext uri="{BB962C8B-B14F-4D97-AF65-F5344CB8AC3E}">
        <p14:creationId xmlns:p14="http://schemas.microsoft.com/office/powerpoint/2010/main" val="9246767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5654BADB-FA7D-47C6-8AF6-B2FA7C12EE40}"/>
              </a:ext>
            </a:extLst>
          </p:cNvPr>
          <p:cNvSpPr>
            <a:spLocks noGrp="1" noRot="1" noChangeAspect="1" noChangeArrowheads="1" noTextEdit="1"/>
          </p:cNvSpPr>
          <p:nvPr>
            <p:ph type="sldImg"/>
          </p:nvPr>
        </p:nvSpPr>
        <p:spPr>
          <a:ln/>
        </p:spPr>
      </p:sp>
      <p:sp>
        <p:nvSpPr>
          <p:cNvPr id="58371" name="Notes Placeholder 2">
            <a:extLst>
              <a:ext uri="{FF2B5EF4-FFF2-40B4-BE49-F238E27FC236}">
                <a16:creationId xmlns:a16="http://schemas.microsoft.com/office/drawing/2014/main" id="{E0D09BA3-4F65-4148-9C0D-8BA0ADF6D0A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Whenever possible, it is considered good practice to inform parents when a referral is being made. However seek advice on this issue from the duty social worker as to whether it is appropriate and/or safe to do so.</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Ensure that if you are ever in a position where you are speaking with parents/carers about a referral or a safeguarding issue, protect yourself by having a witness.</a:t>
            </a:r>
            <a:endParaRPr lang="en-GB"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58372" name="Slide Number Placeholder 3">
            <a:extLst>
              <a:ext uri="{FF2B5EF4-FFF2-40B4-BE49-F238E27FC236}">
                <a16:creationId xmlns:a16="http://schemas.microsoft.com/office/drawing/2014/main" id="{C2CC9674-74BB-427D-A7E9-AAA28C89C1B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F5F5ACD4-4709-4207-8E7E-3A2CA538B3AB}" type="slidenum">
              <a:rPr lang="cy-GB" altLang="en-US" sz="1700">
                <a:latin typeface="Arial" panose="020B0604020202020204" pitchFamily="34" charset="0"/>
              </a:rPr>
              <a:pPr/>
              <a:t>32</a:t>
            </a:fld>
            <a:endParaRPr lang="cy-GB" altLang="en-US" sz="1700">
              <a:latin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B66609B7-BDEF-438E-B81A-6F6B8ABC57F3}"/>
              </a:ext>
            </a:extLst>
          </p:cNvPr>
          <p:cNvSpPr>
            <a:spLocks noGrp="1" noRot="1" noChangeAspect="1" noChangeArrowheads="1" noTextEdit="1"/>
          </p:cNvSpPr>
          <p:nvPr>
            <p:ph type="sldImg"/>
          </p:nvPr>
        </p:nvSpPr>
        <p:spPr>
          <a:ln/>
        </p:spPr>
      </p:sp>
      <p:sp>
        <p:nvSpPr>
          <p:cNvPr id="60419" name="Notes Placeholder 2">
            <a:extLst>
              <a:ext uri="{FF2B5EF4-FFF2-40B4-BE49-F238E27FC236}">
                <a16:creationId xmlns:a16="http://schemas.microsoft.com/office/drawing/2014/main" id="{D84F77AB-0248-4D3E-8A87-211D2F1BB5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This is why recognising signs and symptoms and changes in behaviour is important.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That is why training and awareness is important</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Staff training – Safeguarding training now forms part of the mandatory training requirements for ESTYN and CIW.</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This ensures a consistent, effective approach to recognising signs and symptoms and knowing the procedures.</a:t>
            </a:r>
            <a:endParaRPr lang="en-US"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60420" name="Slide Number Placeholder 3">
            <a:extLst>
              <a:ext uri="{FF2B5EF4-FFF2-40B4-BE49-F238E27FC236}">
                <a16:creationId xmlns:a16="http://schemas.microsoft.com/office/drawing/2014/main" id="{9FD14BF7-D186-4C3B-8176-3DCCC39AD18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92A00A75-941B-4E37-AD7B-2D73A69265AA}" type="slidenum">
              <a:rPr lang="cy-GB" altLang="en-US" sz="1700">
                <a:latin typeface="Arial" panose="020B0604020202020204" pitchFamily="34" charset="0"/>
              </a:rPr>
              <a:pPr/>
              <a:t>33</a:t>
            </a:fld>
            <a:endParaRPr lang="cy-GB" altLang="en-US" sz="1700">
              <a:latin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7203CB13-1049-4A23-B4CB-994DA5B8513D}"/>
              </a:ext>
            </a:extLst>
          </p:cNvPr>
          <p:cNvSpPr>
            <a:spLocks noGrp="1" noRot="1" noChangeAspect="1" noChangeArrowheads="1" noTextEdit="1"/>
          </p:cNvSpPr>
          <p:nvPr>
            <p:ph type="sldImg"/>
          </p:nvPr>
        </p:nvSpPr>
        <p:spPr>
          <a:ln/>
        </p:spPr>
      </p:sp>
      <p:sp>
        <p:nvSpPr>
          <p:cNvPr id="62467" name="Notes Placeholder 2">
            <a:extLst>
              <a:ext uri="{FF2B5EF4-FFF2-40B4-BE49-F238E27FC236}">
                <a16:creationId xmlns:a16="http://schemas.microsoft.com/office/drawing/2014/main" id="{E9A19F18-36B4-408A-B311-9483CF8D865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2600" dirty="0">
                <a:solidFill>
                  <a:srgbClr val="000000"/>
                </a:solidFill>
                <a:latin typeface="Arial" panose="020B0604020202020204" pitchFamily="34" charset="0"/>
              </a:rPr>
              <a:t>Remember to consider GDPR 2018 and other statutory policies and requirements under Estyn and CIW which will require complete confidentiality of all information.</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Carefully written/concisely written/ correctly written notes.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Storage of documents is paramount. </a:t>
            </a:r>
            <a:r>
              <a:rPr lang="en-GB" sz="2600" dirty="0">
                <a:solidFill>
                  <a:srgbClr val="444444"/>
                </a:solidFill>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2600" dirty="0">
                <a:solidFill>
                  <a:srgbClr val="000000"/>
                </a:solidFill>
                <a:latin typeface="Arial" panose="020B0604020202020204" pitchFamily="34" charset="0"/>
              </a:rPr>
              <a:t>My concern – software that many schools use now, it is secure, easy to use, builds reports, GDPR compliant, supports multiagency working with external agencies.</a:t>
            </a:r>
            <a:endParaRPr lang="en-GB" b="0" i="0" dirty="0">
              <a:solidFill>
                <a:srgbClr val="444444"/>
              </a:solidFill>
              <a:effectLst/>
              <a:latin typeface="Calibri" panose="020F0502020204030204" pitchFamily="34" charset="0"/>
            </a:endParaRPr>
          </a:p>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dirty="0">
              <a:latin typeface="Arial" panose="020B0604020202020204" pitchFamily="34" charset="0"/>
            </a:endParaRPr>
          </a:p>
        </p:txBody>
      </p:sp>
      <p:sp>
        <p:nvSpPr>
          <p:cNvPr id="62468" name="Slide Number Placeholder 3">
            <a:extLst>
              <a:ext uri="{FF2B5EF4-FFF2-40B4-BE49-F238E27FC236}">
                <a16:creationId xmlns:a16="http://schemas.microsoft.com/office/drawing/2014/main" id="{B29ECDBE-1F47-4A4E-9391-024B7069970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FCB0A9F2-BD90-4A66-AC00-57B98349999E}" type="slidenum">
              <a:rPr lang="cy-GB" altLang="en-US" sz="1700">
                <a:latin typeface="Arial" panose="020B0604020202020204" pitchFamily="34" charset="0"/>
              </a:rPr>
              <a:pPr/>
              <a:t>34</a:t>
            </a:fld>
            <a:endParaRPr lang="cy-GB" altLang="en-US" sz="1700">
              <a:latin typeface="Arial" panose="020B060402020202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2600" dirty="0">
                <a:solidFill>
                  <a:srgbClr val="000000"/>
                </a:solidFill>
                <a:latin typeface="Calibri" panose="020F0502020204030204" pitchFamily="34" charset="0"/>
              </a:rPr>
              <a:t>Operation compass is an initiative that ensures </a:t>
            </a:r>
            <a:r>
              <a:rPr lang="en-US" sz="2600" dirty="0">
                <a:solidFill>
                  <a:srgbClr val="000000"/>
                </a:solidFill>
                <a:latin typeface="Arial" panose="020B0604020202020204" pitchFamily="34" charset="0"/>
              </a:rPr>
              <a:t>that schools have timely information about all police-attended incidents of domestic abuse, no matter where in the world the child lives.</a:t>
            </a:r>
            <a:r>
              <a:rPr lang="en-US" sz="2600" dirty="0">
                <a:solidFill>
                  <a:srgbClr val="444444"/>
                </a:solidFill>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2600" dirty="0">
                <a:solidFill>
                  <a:srgbClr val="000000"/>
                </a:solidFill>
                <a:latin typeface="Arial" panose="020B0604020202020204" pitchFamily="34" charset="0"/>
              </a:rPr>
              <a:t>This enables staff in every school to understand how to support children who are experiencing domestic abuse, no matter where in the world the child lives.</a:t>
            </a:r>
            <a:endParaRPr lang="en-US"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35</a:t>
            </a:fld>
            <a:endParaRPr lang="cy-GB" altLang="en-US"/>
          </a:p>
        </p:txBody>
      </p:sp>
    </p:spTree>
    <p:extLst>
      <p:ext uri="{BB962C8B-B14F-4D97-AF65-F5344CB8AC3E}">
        <p14:creationId xmlns:p14="http://schemas.microsoft.com/office/powerpoint/2010/main" val="13011295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832AB054-0219-4B6B-ACF5-37C87165C588}"/>
              </a:ext>
            </a:extLst>
          </p:cNvPr>
          <p:cNvSpPr>
            <a:spLocks noGrp="1" noRot="1" noChangeAspect="1" noChangeArrowheads="1" noTextEdit="1"/>
          </p:cNvSpPr>
          <p:nvPr>
            <p:ph type="sldImg"/>
          </p:nvPr>
        </p:nvSpPr>
        <p:spPr>
          <a:ln/>
        </p:spPr>
      </p:sp>
      <p:sp>
        <p:nvSpPr>
          <p:cNvPr id="64515" name="Notes Placeholder 2">
            <a:extLst>
              <a:ext uri="{FF2B5EF4-FFF2-40B4-BE49-F238E27FC236}">
                <a16:creationId xmlns:a16="http://schemas.microsoft.com/office/drawing/2014/main" id="{8EB1C364-5396-4BB2-9E7F-215C02329AB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64516" name="Slide Number Placeholder 3">
            <a:extLst>
              <a:ext uri="{FF2B5EF4-FFF2-40B4-BE49-F238E27FC236}">
                <a16:creationId xmlns:a16="http://schemas.microsoft.com/office/drawing/2014/main" id="{5CF36E33-E019-455C-878C-A9DBBB8C6BE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B987EC80-7C06-412B-BBAD-789B3901CD8A}" type="slidenum">
              <a:rPr lang="cy-GB" altLang="en-US" sz="1700">
                <a:latin typeface="Arial" panose="020B0604020202020204" pitchFamily="34" charset="0"/>
              </a:rPr>
              <a:pPr/>
              <a:t>36</a:t>
            </a:fld>
            <a:endParaRPr lang="cy-GB" altLang="en-US" sz="1700">
              <a:latin typeface="Arial" panose="020B0604020202020204"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Demonstrating an excellent understanding of knowledge will support you in achieving high marks.</a:t>
            </a:r>
            <a:endParaRPr lang="en-GB" dirty="0"/>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37</a:t>
            </a:fld>
            <a:endParaRPr lang="cy-GB" altLang="en-US"/>
          </a:p>
        </p:txBody>
      </p:sp>
    </p:spTree>
    <p:extLst>
      <p:ext uri="{BB962C8B-B14F-4D97-AF65-F5344CB8AC3E}">
        <p14:creationId xmlns:p14="http://schemas.microsoft.com/office/powerpoint/2010/main" val="28246795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3FE13C8C-6C08-4218-B0B7-E295F9BB6A90}"/>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BAC4A327-F0F7-44FB-826B-6095DF168A0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tabLst>
                <a:tab pos="0" algn="l"/>
                <a:tab pos="1326096" algn="l"/>
                <a:tab pos="2654538" algn="l"/>
                <a:tab pos="3980632" algn="l"/>
                <a:tab pos="5309074" algn="l"/>
                <a:tab pos="6635170" algn="l"/>
                <a:tab pos="7963612" algn="l"/>
                <a:tab pos="9292054" algn="l"/>
                <a:tab pos="10618148" algn="l"/>
                <a:tab pos="11946590" algn="l"/>
                <a:tab pos="13272686" algn="l"/>
                <a:tab pos="14601128" algn="l"/>
              </a:tabLst>
            </a:pPr>
            <a:endParaRPr lang="en-GB" altLang="en-US">
              <a:latin typeface="Arial" panose="020B0604020202020204" pitchFamily="34" charset="0"/>
            </a:endParaRPr>
          </a:p>
        </p:txBody>
      </p:sp>
      <p:sp>
        <p:nvSpPr>
          <p:cNvPr id="67588" name="Slide Number Placeholder 3">
            <a:extLst>
              <a:ext uri="{FF2B5EF4-FFF2-40B4-BE49-F238E27FC236}">
                <a16:creationId xmlns:a16="http://schemas.microsoft.com/office/drawing/2014/main" id="{8F1E3366-F8A6-4380-B0E4-BD868EC1059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77307" indent="-413084">
              <a:defRPr sz="3500">
                <a:solidFill>
                  <a:schemeClr val="tx1"/>
                </a:solidFill>
                <a:latin typeface="Times" panose="02020603050405020304" pitchFamily="18" charset="0"/>
                <a:ea typeface="MS PGothic" panose="020B0600070205080204" pitchFamily="34" charset="-128"/>
              </a:defRPr>
            </a:lvl2pPr>
            <a:lvl3pPr marL="1657032" indent="-330937">
              <a:defRPr sz="3500">
                <a:solidFill>
                  <a:schemeClr val="tx1"/>
                </a:solidFill>
                <a:latin typeface="Times" panose="02020603050405020304" pitchFamily="18" charset="0"/>
                <a:ea typeface="MS PGothic" panose="020B0600070205080204" pitchFamily="34" charset="-128"/>
              </a:defRPr>
            </a:lvl3pPr>
            <a:lvl4pPr marL="2321254" indent="-330937">
              <a:defRPr sz="3500">
                <a:solidFill>
                  <a:schemeClr val="tx1"/>
                </a:solidFill>
                <a:latin typeface="Times" panose="02020603050405020304" pitchFamily="18" charset="0"/>
                <a:ea typeface="MS PGothic" panose="020B0600070205080204" pitchFamily="34" charset="-128"/>
              </a:defRPr>
            </a:lvl4pPr>
            <a:lvl5pPr marL="2985474" indent="-330937">
              <a:defRPr sz="3500">
                <a:solidFill>
                  <a:schemeClr val="tx1"/>
                </a:solidFill>
                <a:latin typeface="Times" panose="02020603050405020304" pitchFamily="18" charset="0"/>
                <a:ea typeface="MS PGothic" panose="020B0600070205080204" pitchFamily="34" charset="-128"/>
              </a:defRPr>
            </a:lvl5pPr>
            <a:lvl6pPr marL="3661430"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37387"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13342"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689299" indent="-330937"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13CE6F48-C400-4A55-B90B-E6AFEC4D5793}" type="slidenum">
              <a:rPr lang="cy-GB" altLang="en-US" sz="1700">
                <a:latin typeface="Arial" panose="020B0604020202020204" pitchFamily="34" charset="0"/>
              </a:rPr>
              <a:pPr/>
              <a:t>38</a:t>
            </a:fld>
            <a:endParaRPr lang="cy-GB" altLang="en-US" sz="1700">
              <a:latin typeface="Arial" panose="020B060402020202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39</a:t>
            </a:fld>
            <a:endParaRPr lang="cy-GB" altLang="en-US"/>
          </a:p>
        </p:txBody>
      </p:sp>
    </p:spTree>
    <p:extLst>
      <p:ext uri="{BB962C8B-B14F-4D97-AF65-F5344CB8AC3E}">
        <p14:creationId xmlns:p14="http://schemas.microsoft.com/office/powerpoint/2010/main" val="22141393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9413EBE1-D4F8-43AF-85BF-ECCB612FCFAD}"/>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04C85A04-B5A2-4FD3-A5B4-3343A399B57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
        <p:nvSpPr>
          <p:cNvPr id="69636" name="Slide Number Placeholder 3">
            <a:extLst>
              <a:ext uri="{FF2B5EF4-FFF2-40B4-BE49-F238E27FC236}">
                <a16:creationId xmlns:a16="http://schemas.microsoft.com/office/drawing/2014/main" id="{5B3E5319-06FC-4A48-9966-9EF2A8B920B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1pPr>
            <a:lvl2pPr marL="1098429" indent="-422472">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2pPr>
            <a:lvl3pPr marL="1689891"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3pPr>
            <a:lvl4pPr marL="2365848"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4pPr>
            <a:lvl5pPr marL="3041803" indent="-337978">
              <a:spcBef>
                <a:spcPct val="30000"/>
              </a:spcBef>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5pPr>
            <a:lvl6pPr marL="3717760"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6pPr>
            <a:lvl7pPr marL="4393717"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7pPr>
            <a:lvl8pPr marL="5069673"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8pPr>
            <a:lvl9pPr marL="5745629" indent="-337978" eaLnBrk="0" fontAlgn="base" hangingPunct="0">
              <a:spcBef>
                <a:spcPct val="30000"/>
              </a:spcBef>
              <a:spcAft>
                <a:spcPct val="0"/>
              </a:spcAft>
              <a:tabLst>
                <a:tab pos="0" algn="l"/>
                <a:tab pos="647791" algn="l"/>
                <a:tab pos="1300277" algn="l"/>
                <a:tab pos="1952763" algn="l"/>
                <a:tab pos="2605249" algn="l"/>
                <a:tab pos="3257734" algn="l"/>
                <a:tab pos="3910219" algn="l"/>
                <a:tab pos="4562706" algn="l"/>
                <a:tab pos="5215191" algn="l"/>
                <a:tab pos="5867677" algn="l"/>
                <a:tab pos="6520162" algn="l"/>
                <a:tab pos="7170303" algn="l"/>
                <a:tab pos="7822788" algn="l"/>
                <a:tab pos="8475273" algn="l"/>
                <a:tab pos="9127758" algn="l"/>
                <a:tab pos="9780245" algn="l"/>
                <a:tab pos="10432731" algn="l"/>
                <a:tab pos="11085216" algn="l"/>
                <a:tab pos="11737701" algn="l"/>
                <a:tab pos="12390188" algn="l"/>
                <a:tab pos="13042673" algn="l"/>
              </a:tabLst>
              <a:defRPr sz="1700">
                <a:solidFill>
                  <a:schemeClr val="tx1"/>
                </a:solidFill>
                <a:latin typeface="Arial" panose="020B0604020202020204" pitchFamily="34" charset="0"/>
                <a:ea typeface="MS PGothic" panose="020B0600070205080204" pitchFamily="34" charset="-128"/>
              </a:defRPr>
            </a:lvl9pPr>
          </a:lstStyle>
          <a:p>
            <a:pPr>
              <a:spcBef>
                <a:spcPct val="0"/>
              </a:spcBef>
            </a:pPr>
            <a:fld id="{6787C643-685F-490F-A2B3-B87FA5B32608}" type="slidenum">
              <a:rPr lang="cy-GB" altLang="en-US" smtClean="0">
                <a:solidFill>
                  <a:srgbClr val="000000"/>
                </a:solidFill>
              </a:rPr>
              <a:pPr>
                <a:spcBef>
                  <a:spcPct val="0"/>
                </a:spcBef>
              </a:pPr>
              <a:t>40</a:t>
            </a:fld>
            <a:endParaRPr lang="cy-GB" altLang="en-US">
              <a:solidFill>
                <a:srgbClr val="000000"/>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2CFAC5DA-3517-46EC-97A8-33CDEB79C4E7}"/>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EE0E8BBE-C612-4A2A-A0B4-64354E241E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71684" name="Slide Number Placeholder 3">
            <a:extLst>
              <a:ext uri="{FF2B5EF4-FFF2-40B4-BE49-F238E27FC236}">
                <a16:creationId xmlns:a16="http://schemas.microsoft.com/office/drawing/2014/main" id="{0A490D98-7D21-425B-83B0-F85296B97C3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500">
                <a:solidFill>
                  <a:schemeClr val="tx1"/>
                </a:solidFill>
                <a:latin typeface="Times" panose="02020603050405020304" pitchFamily="18" charset="0"/>
                <a:ea typeface="MS PGothic" panose="020B0600070205080204" pitchFamily="34" charset="-128"/>
              </a:defRPr>
            </a:lvl1pPr>
            <a:lvl2pPr marL="1098429" indent="-422472">
              <a:defRPr sz="3500">
                <a:solidFill>
                  <a:schemeClr val="tx1"/>
                </a:solidFill>
                <a:latin typeface="Times" panose="02020603050405020304" pitchFamily="18" charset="0"/>
                <a:ea typeface="MS PGothic" panose="020B0600070205080204" pitchFamily="34" charset="-128"/>
              </a:defRPr>
            </a:lvl2pPr>
            <a:lvl3pPr marL="1689891" indent="-337978">
              <a:defRPr sz="3500">
                <a:solidFill>
                  <a:schemeClr val="tx1"/>
                </a:solidFill>
                <a:latin typeface="Times" panose="02020603050405020304" pitchFamily="18" charset="0"/>
                <a:ea typeface="MS PGothic" panose="020B0600070205080204" pitchFamily="34" charset="-128"/>
              </a:defRPr>
            </a:lvl3pPr>
            <a:lvl4pPr marL="2365848" indent="-337978">
              <a:defRPr sz="3500">
                <a:solidFill>
                  <a:schemeClr val="tx1"/>
                </a:solidFill>
                <a:latin typeface="Times" panose="02020603050405020304" pitchFamily="18" charset="0"/>
                <a:ea typeface="MS PGothic" panose="020B0600070205080204" pitchFamily="34" charset="-128"/>
              </a:defRPr>
            </a:lvl4pPr>
            <a:lvl5pPr marL="3041803" indent="-337978">
              <a:defRPr sz="3500">
                <a:solidFill>
                  <a:schemeClr val="tx1"/>
                </a:solidFill>
                <a:latin typeface="Times" panose="02020603050405020304" pitchFamily="18" charset="0"/>
                <a:ea typeface="MS PGothic" panose="020B0600070205080204" pitchFamily="34" charset="-128"/>
              </a:defRPr>
            </a:lvl5pPr>
            <a:lvl6pPr marL="3717760"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6pPr>
            <a:lvl7pPr marL="4393717"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7pPr>
            <a:lvl8pPr marL="5069673"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8pPr>
            <a:lvl9pPr marL="5745629" indent="-337978" eaLnBrk="0" fontAlgn="base" hangingPunct="0">
              <a:spcBef>
                <a:spcPct val="0"/>
              </a:spcBef>
              <a:spcAft>
                <a:spcPct val="0"/>
              </a:spcAft>
              <a:defRPr sz="3500">
                <a:solidFill>
                  <a:schemeClr val="tx1"/>
                </a:solidFill>
                <a:latin typeface="Times" panose="02020603050405020304" pitchFamily="18" charset="0"/>
                <a:ea typeface="MS PGothic" panose="020B0600070205080204" pitchFamily="34" charset="-128"/>
              </a:defRPr>
            </a:lvl9pPr>
          </a:lstStyle>
          <a:p>
            <a:fld id="{53F61415-A22E-4909-B73F-489D68CAD3D5}" type="slidenum">
              <a:rPr lang="cy-GB" altLang="en-US" sz="1700">
                <a:latin typeface="Arial" panose="020B0604020202020204" pitchFamily="34" charset="0"/>
              </a:rPr>
              <a:pPr/>
              <a:t>41</a:t>
            </a:fld>
            <a:endParaRPr lang="cy-GB" altLang="en-US" sz="1700">
              <a:latin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3D5BB9-CBCC-4A18-B9BA-8A9FE80EFA73}" type="slidenum">
              <a:rPr lang="cy-GB" altLang="en-US" smtClean="0"/>
              <a:pPr>
                <a:defRPr/>
              </a:pPr>
              <a:t>42</a:t>
            </a:fld>
            <a:endParaRPr lang="cy-GB" altLang="en-US"/>
          </a:p>
        </p:txBody>
      </p:sp>
    </p:spTree>
    <p:extLst>
      <p:ext uri="{BB962C8B-B14F-4D97-AF65-F5344CB8AC3E}">
        <p14:creationId xmlns:p14="http://schemas.microsoft.com/office/powerpoint/2010/main" val="1877943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1494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pPr>
              <a:defRPr/>
            </a:pPr>
            <a:fld id="{C2C0ECDB-DB1D-46DE-BD74-0C957722FC4C}" type="datetimeFigureOut">
              <a:rPr lang="en-GB" smtClean="0"/>
              <a:pPr>
                <a:defRPr/>
              </a:pPr>
              <a:t>13/11/2025</a:t>
            </a:fld>
            <a:endParaRPr lang="en-GB"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4056490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pPr>
              <a:defRPr/>
            </a:pPr>
            <a:fld id="{C5D46906-ACA7-47E6-9801-94950784BD64}" type="datetimeFigureOut">
              <a:rPr lang="en-GB" smtClean="0"/>
              <a:pPr>
                <a:defRPr/>
              </a:pPr>
              <a:t>13/11/2025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pPr>
              <a:defRPr/>
            </a:pPr>
            <a:fld id="{DE29F454-87CC-49AD-B415-A173991E88F6}" type="slidenum">
              <a:rPr lang="en-GB" altLang="en-US" smtClean="0"/>
              <a:pPr>
                <a:defRPr/>
              </a:pPr>
              <a:t>‹#›</a:t>
            </a:fld>
            <a:endParaRPr lang="en-GB" altLang="en-US"/>
          </a:p>
        </p:txBody>
      </p:sp>
    </p:spTree>
    <p:extLst>
      <p:ext uri="{BB962C8B-B14F-4D97-AF65-F5344CB8AC3E}">
        <p14:creationId xmlns:p14="http://schemas.microsoft.com/office/powerpoint/2010/main" val="734048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pPr>
              <a:defRPr/>
            </a:pPr>
            <a:fld id="{C2C0ECDB-DB1D-46DE-BD74-0C957722FC4C}" type="datetimeFigureOut">
              <a:rPr lang="en-GB" smtClean="0"/>
              <a:pPr>
                <a:defRPr/>
              </a:pPr>
              <a:t>13/11/2025</a:t>
            </a:fld>
            <a:endParaRPr lang="en-GB"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154616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3081200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9978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60720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22942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4523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97539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436163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8.xml"/><Relationship Id="rId7"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1563228980"/>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463137830"/>
      </p:ext>
    </p:extLst>
  </p:cSld>
  <p:clrMap bg1="lt1" tx1="dk1" bg2="lt2" tx2="dk2" accent1="accent1" accent2="accent2" accent3="accent3" accent4="accent4" accent5="accent5" accent6="accent6" hlink="hlink" folHlink="folHlink"/>
  <p:sldLayoutIdLst>
    <p:sldLayoutId id="21474841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11/13/2025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666491250"/>
      </p:ext>
    </p:extLst>
  </p:cSld>
  <p:clrMap bg1="lt1" tx1="dk1" bg2="lt2" tx2="dk2" accent1="accent1" accent2="accent2" accent3="accent3" accent4="accent4" accent5="accent5" accent6="accent6" hlink="hlink" folHlink="folHlink"/>
  <p:sldLayoutIdLst>
    <p:sldLayoutId id="2147484205" r:id="rId1"/>
    <p:sldLayoutId id="2147484206" r:id="rId2"/>
    <p:sldLayoutId id="2147484207" r:id="rId3"/>
    <p:sldLayoutId id="2147484208" r:id="rId4"/>
    <p:sldLayoutId id="2147484209" r:id="rId5"/>
    <p:sldLayoutId id="2147484210"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cysur.wales/" TargetMode="Externa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s://www.cysur.wales/contacts-and-useful-links/reporting-concerns-child/"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hyperlink" Target="https://assets.publishing.service.gov.uk/media/6849a7b67cba25f610c7db3f/Working_together_to_safeguard_children_2023_-_statutory_guidance.pdf"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hyperlink" Target="https://www.gov.wales/sites/default/files/publications/2025-09/national-minimum-standards-for-regulated-childcare.pdf"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hyperlink" Target="https://www.operationencompass.org/why-was-operation-encompass-created"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EjRX38_P5HU"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hyperlink" Target="https://www.youtube.com/watch?v=3Q11zm-L-hQ"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www.operationencompass.org/about-us"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hyperlink" Target="https://www.safeguarding.wales/" TargetMode="External"/><Relationship Id="rId4" Type="http://schemas.openxmlformats.org/officeDocument/2006/relationships/hyperlink" Target="https://www.basw.co.uk/system/files/resources/basw_125225-1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807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a:extLst>
              <a:ext uri="{FF2B5EF4-FFF2-40B4-BE49-F238E27FC236}">
                <a16:creationId xmlns:a16="http://schemas.microsoft.com/office/drawing/2014/main" id="{12E1C814-62C1-439C-BED1-D9C5143C99FE}"/>
              </a:ext>
            </a:extLst>
          </p:cNvPr>
          <p:cNvSpPr>
            <a:spLocks noGrp="1"/>
          </p:cNvSpPr>
          <p:nvPr>
            <p:ph type="title"/>
          </p:nvPr>
        </p:nvSpPr>
        <p:spPr>
          <a:xfrm>
            <a:off x="628650" y="2348880"/>
            <a:ext cx="7886700" cy="1325563"/>
          </a:xfrm>
        </p:spPr>
        <p:txBody>
          <a:bodyPr rtlCol="0">
            <a:normAutofit fontScale="90000"/>
          </a:bodyPr>
          <a:lstStyle/>
          <a:p>
            <a:pPr algn="ctr" eaLnBrk="1" hangingPunct="1">
              <a:spcBef>
                <a:spcPts val="1000"/>
              </a:spcBef>
              <a:defRPr/>
            </a:pPr>
            <a:br>
              <a:rPr lang="cy-GB" altLang="en-US" dirty="0">
                <a:latin typeface="Lucida Sans" pitchFamily="34" charset="0"/>
              </a:rPr>
            </a:br>
            <a:br>
              <a:rPr lang="cy-GB" altLang="en-US" dirty="0">
                <a:latin typeface="Lucida Sans" pitchFamily="34" charset="0"/>
              </a:rPr>
            </a:br>
            <a:br>
              <a:rPr lang="cy-GB" altLang="en-US" dirty="0">
                <a:latin typeface="Lucida Sans" pitchFamily="34" charset="0"/>
              </a:rPr>
            </a:br>
            <a:br>
              <a:rPr lang="cy-GB" altLang="en-US" dirty="0">
                <a:latin typeface="Lucida Sans" pitchFamily="34" charset="0"/>
              </a:rPr>
            </a:br>
            <a:r>
              <a:rPr lang="cy-GB" altLang="en-US" sz="4900" b="1" dirty="0">
                <a:latin typeface="Arial" panose="020B0604020202020204" pitchFamily="34" charset="0"/>
                <a:cs typeface="Arial" panose="020B0604020202020204" pitchFamily="34" charset="0"/>
              </a:rPr>
              <a:t>ECEY5011/C Diogelu: arfer, </a:t>
            </a:r>
            <a:r>
              <a:rPr lang="cy-GB" altLang="en-US" sz="4900" b="1" dirty="0" err="1">
                <a:latin typeface="Arial" panose="020B0604020202020204" pitchFamily="34" charset="0"/>
                <a:cs typeface="Arial" panose="020B0604020202020204" pitchFamily="34" charset="0"/>
              </a:rPr>
              <a:t>deddfwriarth</a:t>
            </a:r>
            <a:r>
              <a:rPr lang="cy-GB" altLang="en-US" sz="4900" b="1" dirty="0">
                <a:latin typeface="Arial" panose="020B0604020202020204" pitchFamily="34" charset="0"/>
                <a:cs typeface="Arial" panose="020B0604020202020204" pitchFamily="34" charset="0"/>
              </a:rPr>
              <a:t> a’r tîm aml-ddisgyblaeth                               </a:t>
            </a:r>
            <a:r>
              <a:rPr lang="cy-GB" altLang="en-US" sz="4900" b="1" dirty="0" err="1">
                <a:solidFill>
                  <a:schemeClr val="accent1">
                    <a:lumMod val="75000"/>
                  </a:schemeClr>
                </a:solidFill>
                <a:latin typeface="Arial" panose="020B0604020202020204" pitchFamily="34" charset="0"/>
                <a:cs typeface="Arial" panose="020B0604020202020204" pitchFamily="34" charset="0"/>
              </a:rPr>
              <a:t>Safeguarding</a:t>
            </a:r>
            <a:r>
              <a:rPr lang="cy-GB" altLang="en-US" sz="4900" b="1" dirty="0">
                <a:solidFill>
                  <a:schemeClr val="accent1">
                    <a:lumMod val="75000"/>
                  </a:schemeClr>
                </a:solidFill>
                <a:latin typeface="Arial" panose="020B0604020202020204" pitchFamily="34" charset="0"/>
                <a:cs typeface="Arial" panose="020B0604020202020204" pitchFamily="34" charset="0"/>
              </a:rPr>
              <a:t>: </a:t>
            </a:r>
            <a:r>
              <a:rPr lang="cy-GB" altLang="en-US" sz="4900" b="1" dirty="0" err="1">
                <a:solidFill>
                  <a:schemeClr val="accent1">
                    <a:lumMod val="75000"/>
                  </a:schemeClr>
                </a:solidFill>
                <a:latin typeface="Arial" panose="020B0604020202020204" pitchFamily="34" charset="0"/>
                <a:cs typeface="Arial" panose="020B0604020202020204" pitchFamily="34" charset="0"/>
              </a:rPr>
              <a:t>practice</a:t>
            </a:r>
            <a:r>
              <a:rPr lang="cy-GB" altLang="en-US" sz="4900" b="1" dirty="0">
                <a:solidFill>
                  <a:schemeClr val="accent1">
                    <a:lumMod val="75000"/>
                  </a:schemeClr>
                </a:solidFill>
                <a:latin typeface="Arial" panose="020B0604020202020204" pitchFamily="34" charset="0"/>
                <a:cs typeface="Arial" panose="020B0604020202020204" pitchFamily="34" charset="0"/>
              </a:rPr>
              <a:t>, </a:t>
            </a:r>
            <a:r>
              <a:rPr lang="cy-GB" altLang="en-US" sz="4900" b="1" dirty="0" err="1">
                <a:solidFill>
                  <a:schemeClr val="accent1">
                    <a:lumMod val="75000"/>
                  </a:schemeClr>
                </a:solidFill>
                <a:latin typeface="Arial" panose="020B0604020202020204" pitchFamily="34" charset="0"/>
                <a:cs typeface="Arial" panose="020B0604020202020204" pitchFamily="34" charset="0"/>
              </a:rPr>
              <a:t>legislation</a:t>
            </a:r>
            <a:r>
              <a:rPr lang="cy-GB" altLang="en-US" sz="4900" b="1" dirty="0">
                <a:solidFill>
                  <a:schemeClr val="accent1">
                    <a:lumMod val="75000"/>
                  </a:schemeClr>
                </a:solidFill>
                <a:latin typeface="Arial" panose="020B0604020202020204" pitchFamily="34" charset="0"/>
                <a:cs typeface="Arial" panose="020B0604020202020204" pitchFamily="34" charset="0"/>
              </a:rPr>
              <a:t> </a:t>
            </a:r>
            <a:r>
              <a:rPr lang="cy-GB" altLang="en-US" sz="4900" b="1" dirty="0" err="1">
                <a:solidFill>
                  <a:schemeClr val="accent1">
                    <a:lumMod val="75000"/>
                  </a:schemeClr>
                </a:solidFill>
                <a:latin typeface="Arial" panose="020B0604020202020204" pitchFamily="34" charset="0"/>
                <a:cs typeface="Arial" panose="020B0604020202020204" pitchFamily="34" charset="0"/>
              </a:rPr>
              <a:t>and</a:t>
            </a:r>
            <a:r>
              <a:rPr lang="cy-GB" altLang="en-US" sz="4900" b="1" dirty="0">
                <a:solidFill>
                  <a:schemeClr val="accent1">
                    <a:lumMod val="75000"/>
                  </a:schemeClr>
                </a:solidFill>
                <a:latin typeface="Arial" panose="020B0604020202020204" pitchFamily="34" charset="0"/>
                <a:cs typeface="Arial" panose="020B0604020202020204" pitchFamily="34" charset="0"/>
              </a:rPr>
              <a:t> the </a:t>
            </a:r>
            <a:r>
              <a:rPr lang="cy-GB" altLang="en-US" sz="4900" b="1" dirty="0" err="1">
                <a:solidFill>
                  <a:schemeClr val="accent1">
                    <a:lumMod val="75000"/>
                  </a:schemeClr>
                </a:solidFill>
                <a:latin typeface="Arial" panose="020B0604020202020204" pitchFamily="34" charset="0"/>
                <a:cs typeface="Arial" panose="020B0604020202020204" pitchFamily="34" charset="0"/>
              </a:rPr>
              <a:t>multi-disciplinary</a:t>
            </a:r>
            <a:r>
              <a:rPr lang="cy-GB" altLang="en-US" sz="4900" b="1" dirty="0">
                <a:solidFill>
                  <a:schemeClr val="accent1">
                    <a:lumMod val="75000"/>
                  </a:schemeClr>
                </a:solidFill>
                <a:latin typeface="Arial" panose="020B0604020202020204" pitchFamily="34" charset="0"/>
                <a:cs typeface="Arial" panose="020B0604020202020204" pitchFamily="34" charset="0"/>
              </a:rPr>
              <a:t> </a:t>
            </a:r>
            <a:r>
              <a:rPr lang="cy-GB" altLang="en-US" sz="4900" b="1" dirty="0" err="1">
                <a:solidFill>
                  <a:schemeClr val="accent1">
                    <a:lumMod val="75000"/>
                  </a:schemeClr>
                </a:solidFill>
                <a:latin typeface="Arial" panose="020B0604020202020204" pitchFamily="34" charset="0"/>
                <a:cs typeface="Arial" panose="020B0604020202020204" pitchFamily="34" charset="0"/>
              </a:rPr>
              <a:t>team</a:t>
            </a:r>
            <a:r>
              <a:rPr lang="cy-GB" altLang="en-US" sz="4900" b="1" dirty="0">
                <a:solidFill>
                  <a:schemeClr val="accent1">
                    <a:lumMod val="75000"/>
                  </a:schemeClr>
                </a:solidFill>
                <a:latin typeface="Arial" panose="020B0604020202020204" pitchFamily="34" charset="0"/>
                <a:cs typeface="Arial" panose="020B0604020202020204" pitchFamily="34" charset="0"/>
              </a:rPr>
              <a:t> </a:t>
            </a:r>
            <a:br>
              <a:rPr lang="cy-GB" altLang="en-US" sz="4900" b="1" dirty="0">
                <a:latin typeface="Arial" panose="020B0604020202020204" pitchFamily="34" charset="0"/>
                <a:cs typeface="Arial" panose="020B0604020202020204" pitchFamily="34" charset="0"/>
              </a:rPr>
            </a:br>
            <a:r>
              <a:rPr lang="cy-GB" altLang="en-US" sz="4900" b="1" dirty="0">
                <a:latin typeface="+mn-lt"/>
              </a:rPr>
              <a:t>Dilyn Trefniadau</a:t>
            </a:r>
            <a:br>
              <a:rPr lang="cy-GB" altLang="en-US" sz="4900" b="1" dirty="0">
                <a:latin typeface="+mn-lt"/>
              </a:rPr>
            </a:br>
            <a:r>
              <a:rPr lang="cy-GB" altLang="en-US" sz="4900" b="1" i="1" dirty="0" err="1">
                <a:solidFill>
                  <a:schemeClr val="accent1">
                    <a:lumMod val="75000"/>
                  </a:schemeClr>
                </a:solidFill>
                <a:latin typeface="+mn-lt"/>
              </a:rPr>
              <a:t>Following</a:t>
            </a:r>
            <a:r>
              <a:rPr lang="cy-GB" altLang="en-US" sz="4900" b="1" i="1" dirty="0">
                <a:solidFill>
                  <a:schemeClr val="accent1">
                    <a:lumMod val="75000"/>
                  </a:schemeClr>
                </a:solidFill>
                <a:latin typeface="+mn-lt"/>
              </a:rPr>
              <a:t> </a:t>
            </a:r>
            <a:r>
              <a:rPr lang="cy-GB" altLang="en-US" sz="4900" b="1" i="1" dirty="0" err="1">
                <a:solidFill>
                  <a:schemeClr val="accent1">
                    <a:lumMod val="75000"/>
                  </a:schemeClr>
                </a:solidFill>
                <a:latin typeface="+mn-lt"/>
              </a:rPr>
              <a:t>Procedures</a:t>
            </a:r>
            <a:br>
              <a:rPr lang="cy-GB" altLang="en-US" sz="4900" b="1" dirty="0">
                <a:latin typeface="Lucida Sans" panose="020B0602030504020204" pitchFamily="34" charset="0"/>
                <a:cs typeface="Lucida Sans Unicode" panose="020B0602030504020204" pitchFamily="34" charset="0"/>
              </a:rPr>
            </a:br>
            <a:r>
              <a:rPr lang="cy-GB" altLang="en-US" sz="4900" b="1" dirty="0">
                <a:latin typeface="Lucida Sans" panose="020B0602030504020204" pitchFamily="34" charset="0"/>
                <a:cs typeface="Lucida Sans Unicode" panose="020B0602030504020204" pitchFamily="34" charset="0"/>
              </a:rPr>
              <a:t>Darlith 4 </a:t>
            </a:r>
            <a:br>
              <a:rPr lang="cy-GB" altLang="en-US" sz="4900" b="1" dirty="0">
                <a:latin typeface="Lucida Sans" panose="020B0602030504020204" pitchFamily="34" charset="0"/>
                <a:cs typeface="Lucida Sans Unicode" panose="020B0602030504020204" pitchFamily="34" charset="0"/>
              </a:rPr>
            </a:br>
            <a:r>
              <a:rPr lang="cy-GB" altLang="en-US" sz="4900" b="1" dirty="0" err="1">
                <a:solidFill>
                  <a:schemeClr val="accent1">
                    <a:lumMod val="75000"/>
                  </a:schemeClr>
                </a:solidFill>
                <a:latin typeface="Lucida Sans" panose="020B0602030504020204" pitchFamily="34" charset="0"/>
                <a:cs typeface="Lucida Sans Unicode" panose="020B0602030504020204" pitchFamily="34" charset="0"/>
              </a:rPr>
              <a:t>Lecture</a:t>
            </a:r>
            <a:r>
              <a:rPr lang="cy-GB" altLang="en-US" sz="4900" b="1" dirty="0">
                <a:solidFill>
                  <a:schemeClr val="accent1">
                    <a:lumMod val="75000"/>
                  </a:schemeClr>
                </a:solidFill>
                <a:latin typeface="Lucida Sans" panose="020B0602030504020204" pitchFamily="34" charset="0"/>
                <a:cs typeface="Lucida Sans Unicode" panose="020B0602030504020204" pitchFamily="34" charset="0"/>
              </a:rPr>
              <a:t> 4</a:t>
            </a:r>
            <a:br>
              <a:rPr lang="cy-GB" altLang="en-US" i="1" dirty="0">
                <a:latin typeface="Lucida Sans" pitchFamily="34" charset="0"/>
              </a:rPr>
            </a:br>
            <a:br>
              <a:rPr lang="en-US" altLang="en-US" i="1" dirty="0"/>
            </a:br>
            <a:br>
              <a:rPr lang="en-US" altLang="en-US" dirty="0">
                <a:solidFill>
                  <a:schemeClr val="bg1"/>
                </a:solidFill>
              </a:rPr>
            </a:br>
            <a:br>
              <a:rPr lang="en-GB" altLang="en-US" sz="3600" b="1" dirty="0">
                <a:solidFill>
                  <a:schemeClr val="bg1"/>
                </a:solidFill>
              </a:rPr>
            </a:br>
            <a:endParaRPr lang="en-US" altLang="en-US" dirty="0">
              <a:solidFill>
                <a:schemeClr val="bg1"/>
              </a:solidFill>
            </a:endParaRPr>
          </a:p>
        </p:txBody>
      </p:sp>
    </p:spTree>
    <p:extLst>
      <p:ext uri="{BB962C8B-B14F-4D97-AF65-F5344CB8AC3E}">
        <p14:creationId xmlns:p14="http://schemas.microsoft.com/office/powerpoint/2010/main" val="339828560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CE7DD-6D83-46B2-8F4A-44F9AD8B2F60}"/>
              </a:ext>
            </a:extLst>
          </p:cNvPr>
          <p:cNvSpPr>
            <a:spLocks noGrp="1"/>
          </p:cNvSpPr>
          <p:nvPr>
            <p:ph type="title"/>
          </p:nvPr>
        </p:nvSpPr>
        <p:spPr>
          <a:xfrm>
            <a:off x="628650" y="836712"/>
            <a:ext cx="7886700" cy="1325563"/>
          </a:xfrm>
        </p:spPr>
        <p:txBody>
          <a:bodyPr>
            <a:noAutofit/>
          </a:bodyPr>
          <a:lstStyle/>
          <a:p>
            <a:pPr algn="ctr">
              <a:defRPr/>
            </a:pPr>
            <a:r>
              <a:rPr lang="en-GB" sz="4400" b="1" dirty="0">
                <a:latin typeface="Arial" panose="020B0604020202020204" pitchFamily="34" charset="0"/>
                <a:cs typeface="Arial" panose="020B0604020202020204" pitchFamily="34" charset="0"/>
              </a:rPr>
              <a:t>Sgiliau </a:t>
            </a:r>
            <a:r>
              <a:rPr lang="en-GB" sz="4400" b="1" dirty="0" err="1">
                <a:latin typeface="Arial" panose="020B0604020202020204" pitchFamily="34" charset="0"/>
                <a:cs typeface="Arial" panose="020B0604020202020204" pitchFamily="34" charset="0"/>
              </a:rPr>
              <a:t>Cyflogadwyedd</a:t>
            </a:r>
            <a:r>
              <a:rPr lang="en-GB" sz="4400" b="1" dirty="0">
                <a:latin typeface="Arial" panose="020B0604020202020204" pitchFamily="34" charset="0"/>
                <a:cs typeface="Arial" panose="020B0604020202020204" pitchFamily="34" charset="0"/>
              </a:rPr>
              <a:t>/</a:t>
            </a:r>
            <a:r>
              <a:rPr lang="en-GB" sz="4400" b="1" dirty="0" err="1">
                <a:latin typeface="Arial" panose="020B0604020202020204" pitchFamily="34" charset="0"/>
                <a:cs typeface="Arial" panose="020B0604020202020204" pitchFamily="34" charset="0"/>
              </a:rPr>
              <a:t>Trosglwyddadwy</a:t>
            </a:r>
            <a:br>
              <a:rPr lang="en-GB" sz="4400" b="1" dirty="0">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Employability/Transferable Skills</a:t>
            </a:r>
            <a:endParaRPr lang="en-US" sz="4400" b="1" dirty="0">
              <a:solidFill>
                <a:schemeClr val="accent1">
                  <a:lumMod val="75000"/>
                </a:schemeClr>
              </a:solidFill>
              <a:latin typeface="Arial" panose="020B0604020202020204" pitchFamily="34" charset="0"/>
              <a:cs typeface="Arial" panose="020B0604020202020204" pitchFamily="34" charset="0"/>
            </a:endParaRPr>
          </a:p>
        </p:txBody>
      </p:sp>
      <p:sp>
        <p:nvSpPr>
          <p:cNvPr id="17411" name="Content Placeholder 2">
            <a:extLst>
              <a:ext uri="{FF2B5EF4-FFF2-40B4-BE49-F238E27FC236}">
                <a16:creationId xmlns:a16="http://schemas.microsoft.com/office/drawing/2014/main" id="{9E9670D7-7568-4BB8-B444-6FBB18317FEA}"/>
              </a:ext>
            </a:extLst>
          </p:cNvPr>
          <p:cNvSpPr>
            <a:spLocks noGrp="1"/>
          </p:cNvSpPr>
          <p:nvPr>
            <p:ph sz="half" idx="1"/>
          </p:nvPr>
        </p:nvSpPr>
        <p:spPr>
          <a:xfrm>
            <a:off x="827584" y="3161964"/>
            <a:ext cx="3867150" cy="3809862"/>
          </a:xfrm>
        </p:spPr>
        <p:txBody>
          <a:bodyPr>
            <a:normAutofit/>
          </a:bodyPr>
          <a:lstStyle/>
          <a:p>
            <a:r>
              <a:rPr lang="en-GB" altLang="en-US" sz="2400" dirty="0" err="1">
                <a:latin typeface="Arial" panose="020B0604020202020204" pitchFamily="34" charset="0"/>
                <a:cs typeface="Arial" panose="020B0604020202020204" pitchFamily="34" charset="0"/>
              </a:rPr>
              <a:t>Proffesiynoldeb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Ymwybyddiaeth</a:t>
            </a:r>
            <a:r>
              <a:rPr lang="en-GB" altLang="en-US" sz="2400" dirty="0">
                <a:latin typeface="Arial" panose="020B0604020202020204" pitchFamily="34" charset="0"/>
                <a:cs typeface="Arial" panose="020B0604020202020204" pitchFamily="34" charset="0"/>
              </a:rPr>
              <a:t> </a:t>
            </a:r>
          </a:p>
          <a:p>
            <a:r>
              <a:rPr lang="en-GB" altLang="en-US" sz="2400" dirty="0" err="1">
                <a:latin typeface="Arial" panose="020B0604020202020204" pitchFamily="34" charset="0"/>
                <a:cs typeface="Arial" panose="020B0604020202020204" pitchFamily="34" charset="0"/>
              </a:rPr>
              <a:t>Cyfrifoldeb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Atebolrwydd</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Deallusrwydd</a:t>
            </a:r>
            <a:endParaRPr lang="en-GB" altLang="en-US" sz="2400" dirty="0">
              <a:latin typeface="Arial" panose="020B0604020202020204" pitchFamily="34" charset="0"/>
              <a:cs typeface="Arial" panose="020B0604020202020204" pitchFamily="34" charset="0"/>
            </a:endParaRPr>
          </a:p>
        </p:txBody>
      </p:sp>
      <p:sp>
        <p:nvSpPr>
          <p:cNvPr id="17412" name="Content Placeholder 3">
            <a:extLst>
              <a:ext uri="{FF2B5EF4-FFF2-40B4-BE49-F238E27FC236}">
                <a16:creationId xmlns:a16="http://schemas.microsoft.com/office/drawing/2014/main" id="{FAABE094-63E0-402F-A71E-C920BA572365}"/>
              </a:ext>
            </a:extLst>
          </p:cNvPr>
          <p:cNvSpPr>
            <a:spLocks noGrp="1"/>
          </p:cNvSpPr>
          <p:nvPr>
            <p:ph sz="half" idx="2"/>
          </p:nvPr>
        </p:nvSpPr>
        <p:spPr>
          <a:xfrm>
            <a:off x="5004048" y="3140968"/>
            <a:ext cx="3867150" cy="3809862"/>
          </a:xfrm>
        </p:spPr>
        <p:txBody>
          <a:bodyPr>
            <a:normAutofit/>
          </a:bodyPr>
          <a:lstStyle/>
          <a:p>
            <a:r>
              <a:rPr lang="en-GB" altLang="en-US" sz="2400"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sz="2400" dirty="0">
                <a:solidFill>
                  <a:schemeClr val="accent1">
                    <a:lumMod val="75000"/>
                  </a:schemeClr>
                </a:solidFill>
                <a:latin typeface="Arial" panose="020B0604020202020204" pitchFamily="34" charset="0"/>
                <a:cs typeface="Arial" panose="020B0604020202020204" pitchFamily="34" charset="0"/>
              </a:rPr>
              <a:t>Awareness</a:t>
            </a:r>
          </a:p>
          <a:p>
            <a:r>
              <a:rPr lang="en-GB" altLang="en-US" sz="2400" dirty="0">
                <a:solidFill>
                  <a:schemeClr val="accent1">
                    <a:lumMod val="75000"/>
                  </a:schemeClr>
                </a:solidFill>
                <a:latin typeface="Arial" panose="020B0604020202020204" pitchFamily="34" charset="0"/>
                <a:cs typeface="Arial" panose="020B0604020202020204" pitchFamily="34" charset="0"/>
              </a:rPr>
              <a:t>Responsibility</a:t>
            </a:r>
          </a:p>
          <a:p>
            <a:r>
              <a:rPr lang="en-GB" altLang="en-US" sz="2400" dirty="0">
                <a:solidFill>
                  <a:schemeClr val="accent1">
                    <a:lumMod val="75000"/>
                  </a:schemeClr>
                </a:solidFill>
                <a:latin typeface="Arial" panose="020B0604020202020204" pitchFamily="34" charset="0"/>
                <a:cs typeface="Arial" panose="020B0604020202020204" pitchFamily="34" charset="0"/>
              </a:rPr>
              <a:t>Accountability</a:t>
            </a:r>
          </a:p>
          <a:p>
            <a:r>
              <a:rPr lang="en-GB" altLang="en-US" sz="2400" dirty="0">
                <a:solidFill>
                  <a:schemeClr val="accent1">
                    <a:lumMod val="75000"/>
                  </a:schemeClr>
                </a:solidFill>
                <a:latin typeface="Arial" panose="020B0604020202020204" pitchFamily="34" charset="0"/>
                <a:cs typeface="Arial" panose="020B0604020202020204" pitchFamily="34" charset="0"/>
              </a:rPr>
              <a:t>Knowledge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928D-8CE7-4A11-A841-592B91C02909}"/>
              </a:ext>
            </a:extLst>
          </p:cNvPr>
          <p:cNvSpPr>
            <a:spLocks noGrp="1"/>
          </p:cNvSpPr>
          <p:nvPr>
            <p:ph type="title"/>
          </p:nvPr>
        </p:nvSpPr>
        <p:spPr>
          <a:xfrm>
            <a:off x="628650" y="692696"/>
            <a:ext cx="7886700" cy="1325563"/>
          </a:xfrm>
        </p:spPr>
        <p:txBody>
          <a:bodyPr>
            <a:noAutofit/>
          </a:bodyPr>
          <a:lstStyle/>
          <a:p>
            <a:pPr algn="ctr">
              <a:defRPr/>
            </a:pPr>
            <a:r>
              <a:rPr lang="en-GB" sz="4400" dirty="0" err="1">
                <a:latin typeface="Arial" panose="020B0604020202020204" pitchFamily="34" charset="0"/>
                <a:cs typeface="Arial" panose="020B0604020202020204" pitchFamily="34" charset="0"/>
              </a:rPr>
              <a:t>Rhaglen</a:t>
            </a:r>
            <a:r>
              <a:rPr lang="en-GB" sz="4400"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Ymarferydd</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Blynyddoedd</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Cynnar</a:t>
            </a:r>
            <a:br>
              <a:rPr lang="en-GB" sz="4400" dirty="0">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Early Years Practitioner </a:t>
            </a:r>
            <a:r>
              <a:rPr lang="en-GB" sz="4400" dirty="0">
                <a:solidFill>
                  <a:schemeClr val="accent1">
                    <a:lumMod val="75000"/>
                  </a:schemeClr>
                </a:solidFill>
                <a:latin typeface="Arial" panose="020B0604020202020204" pitchFamily="34" charset="0"/>
                <a:cs typeface="Arial" panose="020B0604020202020204" pitchFamily="34" charset="0"/>
              </a:rPr>
              <a:t>programme</a:t>
            </a:r>
            <a:endParaRPr lang="en-US" sz="4400"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6D2EBA-C730-4B31-8FB8-7CA7FC5B5A8D}"/>
              </a:ext>
            </a:extLst>
          </p:cNvPr>
          <p:cNvSpPr>
            <a:spLocks noGrp="1"/>
          </p:cNvSpPr>
          <p:nvPr>
            <p:ph sz="half" idx="1"/>
          </p:nvPr>
        </p:nvSpPr>
        <p:spPr>
          <a:xfrm>
            <a:off x="628650" y="2780928"/>
            <a:ext cx="3867150" cy="3809862"/>
          </a:xfrm>
        </p:spPr>
        <p:txBody>
          <a:bodyPr/>
          <a:lstStyle/>
          <a:p>
            <a:pPr>
              <a:defRPr/>
            </a:pPr>
            <a:r>
              <a:rPr lang="en-GB" sz="2400" dirty="0" err="1">
                <a:latin typeface="Arial" panose="020B0604020202020204" pitchFamily="34" charset="0"/>
                <a:cs typeface="Arial" panose="020B0604020202020204" pitchFamily="34" charset="0"/>
              </a:rPr>
              <a:t>Meini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prawf</a:t>
            </a:r>
            <a:r>
              <a:rPr lang="en-GB" sz="2400" dirty="0">
                <a:latin typeface="Arial" panose="020B0604020202020204" pitchFamily="34" charset="0"/>
                <a:cs typeface="Arial" panose="020B0604020202020204" pitchFamily="34" charset="0"/>
              </a:rPr>
              <a:t> y NOS a </a:t>
            </a:r>
            <a:r>
              <a:rPr lang="en-GB" sz="2400" dirty="0" err="1">
                <a:latin typeface="Arial" panose="020B0604020202020204" pitchFamily="34" charset="0"/>
                <a:cs typeface="Arial" panose="020B0604020202020204" pitchFamily="34" charset="0"/>
              </a:rPr>
              <a:t>gyflawnwyd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ddarlith</a:t>
            </a:r>
            <a:r>
              <a:rPr lang="en-GB" sz="2400" dirty="0">
                <a:latin typeface="Arial" panose="020B0604020202020204" pitchFamily="34" charset="0"/>
                <a:cs typeface="Arial" panose="020B0604020202020204" pitchFamily="34" charset="0"/>
              </a:rPr>
              <a:t> hon:</a:t>
            </a:r>
          </a:p>
          <a:p>
            <a:pPr marL="0" indent="0">
              <a:buFont typeface="Arial" panose="020B0604020202020204" pitchFamily="34" charset="0"/>
              <a:buNone/>
              <a:defRPr/>
            </a:pPr>
            <a:r>
              <a:rPr lang="en-GB" sz="2400" dirty="0" err="1">
                <a:latin typeface="Arial" panose="020B0604020202020204" pitchFamily="34" charset="0"/>
                <a:cs typeface="Arial" panose="020B0604020202020204" pitchFamily="34" charset="0"/>
              </a:rPr>
              <a:t>Craidd</a:t>
            </a:r>
            <a:r>
              <a:rPr lang="en-GB" sz="2400" dirty="0">
                <a:latin typeface="Arial" panose="020B0604020202020204" pitchFamily="34" charset="0"/>
                <a:cs typeface="Arial" panose="020B0604020202020204" pitchFamily="34" charset="0"/>
              </a:rPr>
              <a:t> – </a:t>
            </a:r>
          </a:p>
          <a:p>
            <a:pPr marL="0" indent="0">
              <a:buFont typeface="Arial" panose="020B0604020202020204" pitchFamily="34" charset="0"/>
              <a:buNone/>
              <a:defRPr/>
            </a:pPr>
            <a:r>
              <a:rPr lang="en-GB" altLang="en-US" sz="2400" dirty="0">
                <a:latin typeface="Arial" pitchFamily="34" charset="0"/>
                <a:cs typeface="Arial" pitchFamily="34" charset="0"/>
              </a:rPr>
              <a:t>K35, K37, K38, K39, K43</a:t>
            </a:r>
          </a:p>
          <a:p>
            <a:pPr marL="0" indent="0">
              <a:buFont typeface="Arial" panose="020B0604020202020204" pitchFamily="34" charset="0"/>
              <a:buNone/>
              <a:defRPr/>
            </a:pPr>
            <a:r>
              <a:rPr lang="en-GB" altLang="en-US" sz="2400" dirty="0">
                <a:latin typeface="Arial" pitchFamily="34" charset="0"/>
                <a:cs typeface="Arial" pitchFamily="34" charset="0"/>
              </a:rPr>
              <a:t>SCD CCLD 0408 – K74</a:t>
            </a:r>
          </a:p>
          <a:p>
            <a:pPr marL="0" indent="0">
              <a:buFont typeface="Arial" panose="020B0604020202020204" pitchFamily="34" charset="0"/>
              <a:buNone/>
              <a:defRPr/>
            </a:pPr>
            <a:r>
              <a:rPr lang="en-GB" altLang="en-US" sz="2400" dirty="0">
                <a:latin typeface="Arial" pitchFamily="34" charset="0"/>
                <a:cs typeface="Arial" pitchFamily="34" charset="0"/>
              </a:rPr>
              <a:t>SCD HSC 0044 – K54, K58, K59</a:t>
            </a:r>
          </a:p>
          <a:p>
            <a:pPr marL="0" indent="0">
              <a:buFont typeface="Arial" panose="020B0604020202020204" pitchFamily="34" charset="0"/>
              <a:buNone/>
              <a:defRPr/>
            </a:pPr>
            <a:endParaRPr lang="en-GB" dirty="0">
              <a:latin typeface="Lucida Sans" panose="020B0602030504020204" pitchFamily="34" charset="0"/>
            </a:endParaRPr>
          </a:p>
        </p:txBody>
      </p:sp>
      <p:sp>
        <p:nvSpPr>
          <p:cNvPr id="19460" name="Content Placeholder 3">
            <a:extLst>
              <a:ext uri="{FF2B5EF4-FFF2-40B4-BE49-F238E27FC236}">
                <a16:creationId xmlns:a16="http://schemas.microsoft.com/office/drawing/2014/main" id="{68DA0C88-C794-4921-BD98-44C697F1D8E2}"/>
              </a:ext>
            </a:extLst>
          </p:cNvPr>
          <p:cNvSpPr>
            <a:spLocks noGrp="1"/>
          </p:cNvSpPr>
          <p:nvPr>
            <p:ph sz="half" idx="2"/>
          </p:nvPr>
        </p:nvSpPr>
        <p:spPr>
          <a:xfrm>
            <a:off x="4860032" y="2780928"/>
            <a:ext cx="3867150" cy="3809862"/>
          </a:xfrm>
        </p:spPr>
        <p:txBody>
          <a:bodyPr/>
          <a:lstStyle/>
          <a:p>
            <a:pPr marL="0" indent="0">
              <a:buFont typeface="Arial" panose="020B0604020202020204" pitchFamily="34" charset="0"/>
              <a:buNone/>
            </a:pPr>
            <a:r>
              <a:rPr lang="en-GB" altLang="en-US" sz="2400" dirty="0">
                <a:solidFill>
                  <a:schemeClr val="accent1">
                    <a:lumMod val="75000"/>
                  </a:schemeClr>
                </a:solidFill>
                <a:latin typeface="Arial" panose="020B0604020202020204" pitchFamily="34" charset="0"/>
                <a:cs typeface="Arial" panose="020B0604020202020204" pitchFamily="34" charset="0"/>
              </a:rPr>
              <a:t>The NOS criteria met in this lecture:</a:t>
            </a:r>
          </a:p>
          <a:p>
            <a:pPr marL="0" indent="0">
              <a:buFont typeface="Arial" panose="020B0604020202020204" pitchFamily="34" charset="0"/>
              <a:buNone/>
            </a:pPr>
            <a:r>
              <a:rPr lang="en-GB" altLang="en-US" sz="2400" dirty="0">
                <a:solidFill>
                  <a:schemeClr val="accent1">
                    <a:lumMod val="75000"/>
                  </a:schemeClr>
                </a:solidFill>
                <a:latin typeface="Arial" panose="020B0604020202020204" pitchFamily="34" charset="0"/>
                <a:cs typeface="Arial" panose="020B0604020202020204" pitchFamily="34" charset="0"/>
              </a:rPr>
              <a:t>Core – </a:t>
            </a:r>
          </a:p>
          <a:p>
            <a:pPr marL="0" indent="0">
              <a:buFont typeface="Arial" panose="020B0604020202020204" pitchFamily="34" charset="0"/>
              <a:buNone/>
            </a:pPr>
            <a:r>
              <a:rPr lang="en-GB" altLang="en-US" sz="2400" dirty="0">
                <a:solidFill>
                  <a:schemeClr val="accent1">
                    <a:lumMod val="75000"/>
                  </a:schemeClr>
                </a:solidFill>
                <a:latin typeface="Arial" panose="020B0604020202020204" pitchFamily="34" charset="0"/>
                <a:cs typeface="Arial" panose="020B0604020202020204" pitchFamily="34" charset="0"/>
              </a:rPr>
              <a:t>K35, K37, K38, K39, K43</a:t>
            </a:r>
          </a:p>
          <a:p>
            <a:pPr marL="0" indent="0">
              <a:buFont typeface="Arial" panose="020B0604020202020204" pitchFamily="34" charset="0"/>
              <a:buNone/>
            </a:pPr>
            <a:r>
              <a:rPr lang="en-GB" altLang="en-US" sz="2400" dirty="0">
                <a:solidFill>
                  <a:schemeClr val="accent1">
                    <a:lumMod val="75000"/>
                  </a:schemeClr>
                </a:solidFill>
                <a:latin typeface="Arial" panose="020B0604020202020204" pitchFamily="34" charset="0"/>
                <a:cs typeface="Arial" panose="020B0604020202020204" pitchFamily="34" charset="0"/>
              </a:rPr>
              <a:t>SCD CCLD 0408 – K74</a:t>
            </a:r>
          </a:p>
          <a:p>
            <a:pPr marL="0" indent="0">
              <a:buFont typeface="Arial" panose="020B0604020202020204" pitchFamily="34" charset="0"/>
              <a:buNone/>
            </a:pPr>
            <a:r>
              <a:rPr lang="en-GB" altLang="en-US" sz="2400" dirty="0">
                <a:solidFill>
                  <a:schemeClr val="accent1">
                    <a:lumMod val="75000"/>
                  </a:schemeClr>
                </a:solidFill>
                <a:latin typeface="Arial" panose="020B0604020202020204" pitchFamily="34" charset="0"/>
                <a:cs typeface="Arial" panose="020B0604020202020204" pitchFamily="34" charset="0"/>
              </a:rPr>
              <a:t>SCD HSC 0044 – K54, K58, K59</a:t>
            </a:r>
          </a:p>
          <a:p>
            <a:pPr marL="0" indent="0">
              <a:buFont typeface="Arial" panose="020B0604020202020204" pitchFamily="34" charset="0"/>
              <a:buNone/>
            </a:pPr>
            <a:endParaRPr lang="en-GB" altLang="en-US" dirty="0">
              <a:solidFill>
                <a:srgbClr val="0000FF"/>
              </a:solidFill>
              <a:latin typeface="Lucida Sans" panose="020B0602030504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a:extLst>
              <a:ext uri="{FF2B5EF4-FFF2-40B4-BE49-F238E27FC236}">
                <a16:creationId xmlns:a16="http://schemas.microsoft.com/office/drawing/2014/main" id="{3D3C8BD6-B393-498D-B4C9-5529EEF8198D}"/>
              </a:ext>
            </a:extLst>
          </p:cNvPr>
          <p:cNvSpPr>
            <a:spLocks noGrp="1"/>
          </p:cNvSpPr>
          <p:nvPr>
            <p:ph type="title"/>
          </p:nvPr>
        </p:nvSpPr>
        <p:spPr/>
        <p:txBody>
          <a:bodyPr>
            <a:normAutofit fontScale="90000"/>
          </a:bodyPr>
          <a:lstStyle/>
          <a:p>
            <a:pPr algn="ctr"/>
            <a:br>
              <a:rPr lang="cy-GB" altLang="en-US" dirty="0">
                <a:latin typeface="Lucida Sans" panose="020B0602030504020204" pitchFamily="34" charset="0"/>
              </a:rPr>
            </a:br>
            <a:r>
              <a:rPr lang="cy-GB" altLang="en-US" sz="4900" b="1" dirty="0">
                <a:latin typeface="Arial" panose="020B0604020202020204" pitchFamily="34" charset="0"/>
                <a:cs typeface="Arial" panose="020B0604020202020204" pitchFamily="34" charset="0"/>
              </a:rPr>
              <a:t>Cynnwys</a:t>
            </a:r>
            <a:br>
              <a:rPr lang="cy-GB" altLang="en-US" sz="4900" b="1" dirty="0">
                <a:latin typeface="Arial" panose="020B0604020202020204" pitchFamily="34" charset="0"/>
                <a:cs typeface="Arial" panose="020B0604020202020204" pitchFamily="34" charset="0"/>
              </a:rPr>
            </a:br>
            <a:r>
              <a:rPr lang="cy-GB" altLang="en-US" sz="4900" b="1" dirty="0" err="1">
                <a:solidFill>
                  <a:schemeClr val="accent1">
                    <a:lumMod val="75000"/>
                  </a:schemeClr>
                </a:solidFill>
                <a:latin typeface="Arial" panose="020B0604020202020204" pitchFamily="34" charset="0"/>
                <a:cs typeface="Arial" panose="020B0604020202020204" pitchFamily="34" charset="0"/>
              </a:rPr>
              <a:t>Contents</a:t>
            </a:r>
            <a:br>
              <a:rPr lang="cy-GB" altLang="en-US" dirty="0">
                <a:solidFill>
                  <a:srgbClr val="0000FF"/>
                </a:solidFill>
                <a:latin typeface="Lucida Sans" panose="020B0602030504020204" pitchFamily="34" charset="0"/>
              </a:rPr>
            </a:br>
            <a:endParaRPr lang="en-GB" altLang="en-US" dirty="0"/>
          </a:p>
        </p:txBody>
      </p:sp>
      <p:sp>
        <p:nvSpPr>
          <p:cNvPr id="21507" name="Content Placeholder 4">
            <a:extLst>
              <a:ext uri="{FF2B5EF4-FFF2-40B4-BE49-F238E27FC236}">
                <a16:creationId xmlns:a16="http://schemas.microsoft.com/office/drawing/2014/main" id="{54B30263-2B71-4FC7-B496-F297B8CB148A}"/>
              </a:ext>
            </a:extLst>
          </p:cNvPr>
          <p:cNvSpPr>
            <a:spLocks noGrp="1"/>
          </p:cNvSpPr>
          <p:nvPr>
            <p:ph sz="half" idx="1"/>
          </p:nvPr>
        </p:nvSpPr>
        <p:spPr/>
        <p:txBody>
          <a:bodyPr vert="horz" lIns="91440" tIns="45720" rIns="91440" bIns="45720" rtlCol="0" anchor="t">
            <a:normAutofit lnSpcReduction="10000"/>
          </a:bodyPr>
          <a:lstStyle/>
          <a:p>
            <a:pPr>
              <a:spcBef>
                <a:spcPts val="700"/>
              </a:spcBef>
              <a:buFont typeface="Arial Unicode MS" pitchFamily="34" charset="-128"/>
              <a:buChar char="•"/>
            </a:pPr>
            <a:r>
              <a:rPr lang="cy-GB" dirty="0">
                <a:latin typeface="Arial"/>
                <a:cs typeface="Arial"/>
              </a:rPr>
              <a:t>Canllawiau Amddiffyn Plant Cymru Gyfan 2008</a:t>
            </a:r>
            <a:endParaRPr lang="en-US" dirty="0">
              <a:latin typeface="Arial"/>
              <a:cs typeface="Arial"/>
            </a:endParaRPr>
          </a:p>
          <a:p>
            <a:pPr>
              <a:spcBef>
                <a:spcPts val="700"/>
              </a:spcBef>
              <a:buFont typeface="Arial Unicode MS" pitchFamily="34" charset="-128"/>
              <a:buChar char="•"/>
            </a:pPr>
            <a:r>
              <a:rPr lang="cy-GB" dirty="0">
                <a:latin typeface="Arial"/>
                <a:cs typeface="Arial"/>
              </a:rPr>
              <a:t>Gweithdrefnau Diogelu Cymru 2019</a:t>
            </a:r>
          </a:p>
          <a:p>
            <a:pPr>
              <a:spcBef>
                <a:spcPts val="700"/>
              </a:spcBef>
              <a:buFont typeface="Arial Unicode MS" pitchFamily="34" charset="-128"/>
              <a:buChar char="•"/>
            </a:pPr>
            <a:r>
              <a:rPr lang="cy-GB" dirty="0">
                <a:latin typeface="Arial"/>
                <a:cs typeface="Arial"/>
              </a:rPr>
              <a:t>Fframwaith deddfwriaethol </a:t>
            </a:r>
          </a:p>
          <a:p>
            <a:pPr>
              <a:spcBef>
                <a:spcPts val="700"/>
              </a:spcBef>
              <a:buFont typeface="Arial Unicode MS" pitchFamily="34" charset="-128"/>
              <a:buChar char="•"/>
            </a:pPr>
            <a:r>
              <a:rPr lang="cy-GB" dirty="0">
                <a:latin typeface="Arial"/>
                <a:cs typeface="Arial"/>
              </a:rPr>
              <a:t>Gweithdrefnau</a:t>
            </a:r>
          </a:p>
          <a:p>
            <a:pPr>
              <a:spcBef>
                <a:spcPts val="700"/>
              </a:spcBef>
              <a:buFont typeface="Arial Unicode MS" pitchFamily="34" charset="-128"/>
              <a:buChar char="•"/>
            </a:pPr>
            <a:r>
              <a:rPr lang="cy-GB" dirty="0">
                <a:latin typeface="Arial"/>
                <a:cs typeface="Arial"/>
              </a:rPr>
              <a:t>Cyfrifoldebau</a:t>
            </a:r>
          </a:p>
          <a:p>
            <a:endParaRPr lang="en-GB" altLang="en-US" dirty="0"/>
          </a:p>
        </p:txBody>
      </p:sp>
      <p:sp>
        <p:nvSpPr>
          <p:cNvPr id="21508" name="Content Placeholder 5">
            <a:extLst>
              <a:ext uri="{FF2B5EF4-FFF2-40B4-BE49-F238E27FC236}">
                <a16:creationId xmlns:a16="http://schemas.microsoft.com/office/drawing/2014/main" id="{0596ACF8-649C-4300-ADF0-B59574F48407}"/>
              </a:ext>
            </a:extLst>
          </p:cNvPr>
          <p:cNvSpPr>
            <a:spLocks noGrp="1"/>
          </p:cNvSpPr>
          <p:nvPr>
            <p:ph sz="half" idx="2"/>
          </p:nvPr>
        </p:nvSpPr>
        <p:spPr/>
        <p:txBody>
          <a:bodyPr vert="horz" lIns="91440" tIns="45720" rIns="91440" bIns="45720" rtlCol="0" anchor="t">
            <a:normAutofit lnSpcReduction="10000"/>
          </a:bodyPr>
          <a:lstStyle/>
          <a:p>
            <a:pPr>
              <a:spcBef>
                <a:spcPts val="700"/>
              </a:spcBef>
              <a:buClr>
                <a:srgbClr val="0000FF"/>
              </a:buClr>
              <a:buFont typeface="Arial Unicode MS" pitchFamily="34" charset="-128"/>
              <a:buChar char="•"/>
            </a:pPr>
            <a:r>
              <a:rPr lang="cy-GB" dirty="0">
                <a:solidFill>
                  <a:schemeClr val="accent1">
                    <a:lumMod val="75000"/>
                  </a:schemeClr>
                </a:solidFill>
                <a:latin typeface="Arial"/>
                <a:cs typeface="Arial"/>
              </a:rPr>
              <a:t>All Wales </a:t>
            </a:r>
            <a:r>
              <a:rPr lang="cy-GB" err="1">
                <a:solidFill>
                  <a:schemeClr val="accent1">
                    <a:lumMod val="75000"/>
                  </a:schemeClr>
                </a:solidFill>
                <a:latin typeface="Arial"/>
                <a:cs typeface="Arial"/>
              </a:rPr>
              <a:t>Child</a:t>
            </a:r>
            <a:r>
              <a:rPr lang="cy-GB" dirty="0">
                <a:solidFill>
                  <a:schemeClr val="accent1">
                    <a:lumMod val="75000"/>
                  </a:schemeClr>
                </a:solidFill>
                <a:latin typeface="Arial"/>
                <a:cs typeface="Arial"/>
              </a:rPr>
              <a:t> </a:t>
            </a:r>
            <a:r>
              <a:rPr lang="cy-GB" err="1">
                <a:solidFill>
                  <a:schemeClr val="accent1">
                    <a:lumMod val="75000"/>
                  </a:schemeClr>
                </a:solidFill>
                <a:latin typeface="Arial"/>
                <a:cs typeface="Arial"/>
              </a:rPr>
              <a:t>Protection</a:t>
            </a:r>
            <a:r>
              <a:rPr lang="cy-GB" dirty="0">
                <a:solidFill>
                  <a:schemeClr val="accent1">
                    <a:lumMod val="75000"/>
                  </a:schemeClr>
                </a:solidFill>
                <a:latin typeface="Arial"/>
                <a:cs typeface="Arial"/>
              </a:rPr>
              <a:t> </a:t>
            </a:r>
            <a:r>
              <a:rPr lang="cy-GB" err="1">
                <a:solidFill>
                  <a:schemeClr val="accent1">
                    <a:lumMod val="75000"/>
                  </a:schemeClr>
                </a:solidFill>
                <a:latin typeface="Arial"/>
                <a:cs typeface="Arial"/>
              </a:rPr>
              <a:t>Procedures</a:t>
            </a:r>
            <a:r>
              <a:rPr lang="cy-GB" dirty="0">
                <a:solidFill>
                  <a:schemeClr val="accent1">
                    <a:lumMod val="75000"/>
                  </a:schemeClr>
                </a:solidFill>
                <a:latin typeface="Arial"/>
                <a:cs typeface="Arial"/>
              </a:rPr>
              <a:t>  2008</a:t>
            </a:r>
            <a:endParaRPr lang="en-US">
              <a:solidFill>
                <a:schemeClr val="accent1">
                  <a:lumMod val="75000"/>
                </a:schemeClr>
              </a:solidFill>
              <a:latin typeface="Arial"/>
              <a:cs typeface="Arial"/>
            </a:endParaRPr>
          </a:p>
          <a:p>
            <a:pPr>
              <a:spcBef>
                <a:spcPts val="700"/>
              </a:spcBef>
              <a:buClr>
                <a:srgbClr val="0000FF"/>
              </a:buClr>
              <a:buFont typeface="Arial Unicode MS" pitchFamily="34" charset="-128"/>
              <a:buChar char="•"/>
            </a:pPr>
            <a:r>
              <a:rPr lang="cy-GB" dirty="0">
                <a:solidFill>
                  <a:schemeClr val="accent1">
                    <a:lumMod val="75000"/>
                  </a:schemeClr>
                </a:solidFill>
                <a:latin typeface="Arial"/>
                <a:cs typeface="Arial"/>
              </a:rPr>
              <a:t>Wales </a:t>
            </a:r>
            <a:r>
              <a:rPr lang="cy-GB" err="1">
                <a:solidFill>
                  <a:schemeClr val="accent1">
                    <a:lumMod val="75000"/>
                  </a:schemeClr>
                </a:solidFill>
                <a:latin typeface="Arial"/>
                <a:cs typeface="Arial"/>
              </a:rPr>
              <a:t>Safeguarding</a:t>
            </a:r>
            <a:r>
              <a:rPr lang="cy-GB" dirty="0">
                <a:solidFill>
                  <a:schemeClr val="accent1">
                    <a:lumMod val="75000"/>
                  </a:schemeClr>
                </a:solidFill>
                <a:latin typeface="Arial"/>
                <a:cs typeface="Arial"/>
              </a:rPr>
              <a:t> </a:t>
            </a:r>
            <a:r>
              <a:rPr lang="cy-GB" err="1">
                <a:solidFill>
                  <a:schemeClr val="accent1">
                    <a:lumMod val="75000"/>
                  </a:schemeClr>
                </a:solidFill>
                <a:latin typeface="Arial"/>
                <a:cs typeface="Arial"/>
              </a:rPr>
              <a:t>Procedures</a:t>
            </a:r>
            <a:r>
              <a:rPr lang="cy-GB" dirty="0">
                <a:solidFill>
                  <a:schemeClr val="accent1">
                    <a:lumMod val="75000"/>
                  </a:schemeClr>
                </a:solidFill>
                <a:latin typeface="Arial"/>
                <a:cs typeface="Arial"/>
              </a:rPr>
              <a:t> 2019</a:t>
            </a:r>
          </a:p>
          <a:p>
            <a:pPr>
              <a:spcBef>
                <a:spcPts val="700"/>
              </a:spcBef>
              <a:buClr>
                <a:srgbClr val="0000FF"/>
              </a:buClr>
              <a:buFont typeface="Arial Unicode MS" pitchFamily="34" charset="-128"/>
              <a:buChar char="•"/>
            </a:pPr>
            <a:r>
              <a:rPr lang="cy-GB" err="1">
                <a:solidFill>
                  <a:schemeClr val="accent1">
                    <a:lumMod val="75000"/>
                  </a:schemeClr>
                </a:solidFill>
                <a:latin typeface="Arial"/>
                <a:cs typeface="Arial"/>
              </a:rPr>
              <a:t>Legislative</a:t>
            </a:r>
            <a:r>
              <a:rPr lang="cy-GB" dirty="0">
                <a:solidFill>
                  <a:schemeClr val="accent1">
                    <a:lumMod val="75000"/>
                  </a:schemeClr>
                </a:solidFill>
                <a:latin typeface="Arial"/>
                <a:cs typeface="Arial"/>
              </a:rPr>
              <a:t> </a:t>
            </a:r>
            <a:r>
              <a:rPr lang="cy-GB" err="1">
                <a:solidFill>
                  <a:schemeClr val="accent1">
                    <a:lumMod val="75000"/>
                  </a:schemeClr>
                </a:solidFill>
                <a:latin typeface="Arial"/>
                <a:cs typeface="Arial"/>
              </a:rPr>
              <a:t>Procedures</a:t>
            </a:r>
            <a:endParaRPr lang="cy-GB">
              <a:solidFill>
                <a:schemeClr val="accent1">
                  <a:lumMod val="75000"/>
                </a:schemeClr>
              </a:solidFill>
              <a:latin typeface="Arial"/>
              <a:cs typeface="Arial"/>
            </a:endParaRPr>
          </a:p>
          <a:p>
            <a:pPr>
              <a:spcBef>
                <a:spcPts val="700"/>
              </a:spcBef>
              <a:buClr>
                <a:srgbClr val="0000FF"/>
              </a:buClr>
              <a:buFont typeface="Arial Unicode MS" pitchFamily="34" charset="-128"/>
              <a:buChar char="•"/>
            </a:pPr>
            <a:r>
              <a:rPr lang="cy-GB" err="1">
                <a:solidFill>
                  <a:schemeClr val="accent1">
                    <a:lumMod val="75000"/>
                  </a:schemeClr>
                </a:solidFill>
                <a:latin typeface="Arial"/>
                <a:cs typeface="Arial"/>
              </a:rPr>
              <a:t>Procedures</a:t>
            </a:r>
            <a:endParaRPr lang="cy-GB">
              <a:solidFill>
                <a:schemeClr val="accent1">
                  <a:lumMod val="75000"/>
                </a:schemeClr>
              </a:solidFill>
              <a:latin typeface="Arial"/>
              <a:cs typeface="Arial"/>
            </a:endParaRPr>
          </a:p>
          <a:p>
            <a:pPr>
              <a:spcBef>
                <a:spcPts val="700"/>
              </a:spcBef>
              <a:buClr>
                <a:srgbClr val="0000FF"/>
              </a:buClr>
              <a:buFont typeface="Arial Unicode MS" pitchFamily="34" charset="-128"/>
              <a:buChar char="•"/>
            </a:pPr>
            <a:r>
              <a:rPr lang="cy-GB" err="1">
                <a:solidFill>
                  <a:schemeClr val="accent1">
                    <a:lumMod val="75000"/>
                  </a:schemeClr>
                </a:solidFill>
                <a:latin typeface="Arial"/>
                <a:cs typeface="Arial"/>
              </a:rPr>
              <a:t>Responsibilities</a:t>
            </a:r>
            <a:endParaRPr lang="cy-GB">
              <a:solidFill>
                <a:schemeClr val="accent1">
                  <a:lumMod val="75000"/>
                </a:schemeClr>
              </a:solidFill>
              <a:latin typeface="Arial"/>
              <a:cs typeface="Arial"/>
            </a:endParaRPr>
          </a:p>
          <a:p>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67ED95C9-2452-4738-8832-7D09D5B20B5E}"/>
              </a:ext>
            </a:extLst>
          </p:cNvPr>
          <p:cNvSpPr>
            <a:spLocks noGrp="1"/>
          </p:cNvSpPr>
          <p:nvPr>
            <p:ph type="title"/>
          </p:nvPr>
        </p:nvSpPr>
        <p:spPr/>
        <p:txBody>
          <a:bodyPr>
            <a:normAutofit fontScale="90000"/>
          </a:bodyPr>
          <a:lstStyle/>
          <a:p>
            <a:pPr algn="ctr"/>
            <a:br>
              <a:rPr lang="en-US" altLang="en-US" dirty="0"/>
            </a:br>
            <a:r>
              <a:rPr lang="en-US" altLang="en-US" sz="4900" b="1" err="1">
                <a:latin typeface="Arial"/>
                <a:cs typeface="Arial"/>
              </a:rPr>
              <a:t>Pwrpas</a:t>
            </a:r>
            <a:r>
              <a:rPr lang="en-US" altLang="en-US" sz="4900" b="1" dirty="0">
                <a:latin typeface="Arial"/>
                <a:cs typeface="Arial"/>
              </a:rPr>
              <a:t> </a:t>
            </a:r>
            <a:r>
              <a:rPr lang="en-US" altLang="en-US" sz="4900" b="1" err="1">
                <a:latin typeface="Arial"/>
                <a:cs typeface="Arial"/>
              </a:rPr>
              <a:t>Canllawiau</a:t>
            </a:r>
            <a:r>
              <a:rPr lang="en-US" altLang="en-US" sz="4900" b="1" dirty="0">
                <a:latin typeface="Arial"/>
                <a:cs typeface="Arial"/>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a:cs typeface="Arial"/>
              </a:rPr>
              <a:t>Purpose of Procedures?</a:t>
            </a:r>
            <a:br>
              <a:rPr lang="en-US" altLang="en-US" dirty="0">
                <a:solidFill>
                  <a:srgbClr val="0000FF"/>
                </a:solidFill>
              </a:rPr>
            </a:br>
            <a:endParaRPr lang="en-GB" altLang="en-US" dirty="0"/>
          </a:p>
        </p:txBody>
      </p:sp>
      <p:sp>
        <p:nvSpPr>
          <p:cNvPr id="23555" name="Content Placeholder 2">
            <a:extLst>
              <a:ext uri="{FF2B5EF4-FFF2-40B4-BE49-F238E27FC236}">
                <a16:creationId xmlns:a16="http://schemas.microsoft.com/office/drawing/2014/main" id="{3F4570B9-B4BB-43C7-8ABE-0DE7F0217E22}"/>
              </a:ext>
            </a:extLst>
          </p:cNvPr>
          <p:cNvSpPr>
            <a:spLocks noGrp="1"/>
          </p:cNvSpPr>
          <p:nvPr>
            <p:ph sz="half" idx="1"/>
          </p:nvPr>
        </p:nvSpPr>
        <p:spPr/>
        <p:txBody>
          <a:bodyPr>
            <a:normAutofit lnSpcReduction="10000"/>
          </a:bodyPr>
          <a:lstStyle/>
          <a:p>
            <a:pPr marL="0" indent="0">
              <a:spcBef>
                <a:spcPts val="700"/>
              </a:spcBef>
              <a:buFont typeface="Arial" panose="020B0604020202020204" pitchFamily="34" charset="0"/>
              <a:buNone/>
              <a:defRPr/>
            </a:pPr>
            <a:r>
              <a:rPr lang="en-US" altLang="en-US" sz="2400" b="1" dirty="0" err="1">
                <a:latin typeface="Arial" panose="020B0604020202020204" pitchFamily="34" charset="0"/>
                <a:cs typeface="Arial" panose="020B0604020202020204" pitchFamily="34" charset="0"/>
              </a:rPr>
              <a:t>Canllawiau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Amddiffyn</a:t>
            </a:r>
            <a:r>
              <a:rPr lang="en-US" altLang="en-US" sz="2400" b="1" dirty="0">
                <a:latin typeface="Arial" panose="020B0604020202020204" pitchFamily="34" charset="0"/>
                <a:cs typeface="Arial" panose="020B0604020202020204" pitchFamily="34" charset="0"/>
              </a:rPr>
              <a:t> Plant </a:t>
            </a:r>
            <a:r>
              <a:rPr lang="en-US" altLang="en-US" sz="2400" b="1" dirty="0" err="1">
                <a:latin typeface="Arial" panose="020B0604020202020204" pitchFamily="34" charset="0"/>
                <a:cs typeface="Arial" panose="020B0604020202020204" pitchFamily="34" charset="0"/>
              </a:rPr>
              <a:t>Cymru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Gyfan</a:t>
            </a:r>
            <a:endParaRPr lang="en-US" altLang="en-US" sz="2400" b="1"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Cyhoeddwyd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2002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gyntaf</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Diweddarwyd</a:t>
            </a:r>
            <a:r>
              <a:rPr lang="en-US" altLang="en-US" sz="2400" dirty="0">
                <a:latin typeface="Arial" panose="020B0604020202020204" pitchFamily="34" charset="0"/>
                <a:cs typeface="Arial" panose="020B0604020202020204" pitchFamily="34" charset="0"/>
              </a:rPr>
              <a:t> o </a:t>
            </a:r>
            <a:r>
              <a:rPr lang="en-US" altLang="en-US" sz="2400" dirty="0" err="1">
                <a:latin typeface="Arial" panose="020B0604020202020204" pitchFamily="34" charset="0"/>
                <a:cs typeface="Arial" panose="020B0604020202020204" pitchFamily="34" charset="0"/>
              </a:rPr>
              <a:t>ganlyniad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Adroddiad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Ymchwiliad</a:t>
            </a:r>
            <a:r>
              <a:rPr lang="en-US" altLang="en-US" sz="2400" dirty="0">
                <a:latin typeface="Arial" panose="020B0604020202020204" pitchFamily="34" charset="0"/>
                <a:cs typeface="Arial" panose="020B0604020202020204" pitchFamily="34" charset="0"/>
              </a:rPr>
              <a:t> Victoria </a:t>
            </a:r>
            <a:r>
              <a:rPr lang="en-US" altLang="en-US" sz="2400" dirty="0" err="1">
                <a:latin typeface="Arial" panose="020B0604020202020204" pitchFamily="34" charset="0"/>
                <a:cs typeface="Arial" panose="020B0604020202020204" pitchFamily="34" charset="0"/>
              </a:rPr>
              <a:t>Climbié</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err="1">
                <a:latin typeface="Arial" panose="020B0604020202020204" pitchFamily="34" charset="0"/>
                <a:cs typeface="Arial" panose="020B0604020202020204" pitchFamily="34" charset="0"/>
              </a:rPr>
              <a:t>Diweddariadau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blynyddol</a:t>
            </a:r>
            <a:endParaRPr lang="en-US" altLang="en-US" sz="2400" dirty="0">
              <a:latin typeface="Arial" panose="020B0604020202020204" pitchFamily="34" charset="0"/>
              <a:cs typeface="Arial" panose="020B0604020202020204" pitchFamily="34" charset="0"/>
            </a:endParaRPr>
          </a:p>
          <a:p>
            <a:pPr>
              <a:spcBef>
                <a:spcPts val="700"/>
              </a:spcBef>
              <a:defRPr/>
            </a:pPr>
            <a:r>
              <a:rPr lang="en-US" altLang="en-US" sz="2400" dirty="0">
                <a:latin typeface="Arial" panose="020B0604020202020204" pitchFamily="34" charset="0"/>
                <a:cs typeface="Arial" panose="020B0604020202020204" pitchFamily="34" charset="0"/>
              </a:rPr>
              <a:t>BLDP</a:t>
            </a:r>
          </a:p>
          <a:p>
            <a:pPr>
              <a:spcBef>
                <a:spcPts val="700"/>
              </a:spcBef>
              <a:defRPr/>
            </a:pPr>
            <a:r>
              <a:rPr lang="en-US" altLang="en-US" sz="2400" dirty="0">
                <a:latin typeface="Arial" panose="020B0604020202020204" pitchFamily="34" charset="0"/>
                <a:cs typeface="Arial" panose="020B0604020202020204" pitchFamily="34" charset="0"/>
              </a:rPr>
              <a:t>I </a:t>
            </a:r>
            <a:r>
              <a:rPr lang="en-US" altLang="en-US" sz="2400" dirty="0" err="1">
                <a:latin typeface="Arial" panose="020B0604020202020204" pitchFamily="34" charset="0"/>
                <a:cs typeface="Arial" panose="020B0604020202020204" pitchFamily="34" charset="0"/>
              </a:rPr>
              <a:t>ddarparu</a:t>
            </a:r>
            <a:r>
              <a:rPr lang="en-US" altLang="en-US" sz="2400" dirty="0">
                <a:latin typeface="Arial" panose="020B0604020202020204" pitchFamily="34" charset="0"/>
                <a:cs typeface="Arial" panose="020B0604020202020204" pitchFamily="34" charset="0"/>
              </a:rPr>
              <a:t> un </a:t>
            </a:r>
            <a:r>
              <a:rPr lang="en-US" altLang="en-US" sz="2400" dirty="0" err="1">
                <a:latin typeface="Arial" panose="020B0604020202020204" pitchFamily="34" charset="0"/>
                <a:cs typeface="Arial" panose="020B0604020202020204" pitchFamily="34" charset="0"/>
              </a:rPr>
              <a:t>fframwaith</a:t>
            </a:r>
            <a:endParaRPr lang="en-US" altLang="en-US" sz="2400" dirty="0">
              <a:latin typeface="Arial" panose="020B0604020202020204" pitchFamily="34" charset="0"/>
              <a:cs typeface="Arial" panose="020B0604020202020204" pitchFamily="34" charset="0"/>
            </a:endParaRPr>
          </a:p>
          <a:p>
            <a:pPr>
              <a:defRPr/>
            </a:pPr>
            <a:endParaRPr lang="en-GB" altLang="en-US" sz="2400" dirty="0"/>
          </a:p>
        </p:txBody>
      </p:sp>
      <p:sp>
        <p:nvSpPr>
          <p:cNvPr id="23556" name="Content Placeholder 3">
            <a:extLst>
              <a:ext uri="{FF2B5EF4-FFF2-40B4-BE49-F238E27FC236}">
                <a16:creationId xmlns:a16="http://schemas.microsoft.com/office/drawing/2014/main" id="{CA2D9983-3802-48A1-9BFC-9AA62B54C958}"/>
              </a:ext>
            </a:extLst>
          </p:cNvPr>
          <p:cNvSpPr>
            <a:spLocks noGrp="1"/>
          </p:cNvSpPr>
          <p:nvPr>
            <p:ph sz="half" idx="2"/>
          </p:nvPr>
        </p:nvSpPr>
        <p:spPr/>
        <p:txBody>
          <a:bodyPr>
            <a:normAutofit lnSpcReduction="10000"/>
          </a:bodyPr>
          <a:lstStyle/>
          <a:p>
            <a:pPr marL="0" indent="0">
              <a:spcBef>
                <a:spcPts val="700"/>
              </a:spcBef>
              <a:buClr>
                <a:srgbClr val="0000FF"/>
              </a:buClr>
              <a:buFont typeface="Arial" panose="020B0604020202020204" pitchFamily="34" charset="0"/>
              <a:buNone/>
              <a:defRPr/>
            </a:pPr>
            <a:r>
              <a:rPr lang="en-US" altLang="en-US" sz="2400" b="1" dirty="0">
                <a:solidFill>
                  <a:schemeClr val="accent1">
                    <a:lumMod val="75000"/>
                  </a:schemeClr>
                </a:solidFill>
                <a:latin typeface="Arial" panose="020B0604020202020204" pitchFamily="34" charset="0"/>
                <a:cs typeface="Arial" panose="020B0604020202020204" pitchFamily="34" charset="0"/>
              </a:rPr>
              <a:t>All Wales Child Protection Procedures</a:t>
            </a:r>
          </a:p>
          <a:p>
            <a:pPr>
              <a:spcBef>
                <a:spcPts val="700"/>
              </a:spcBef>
              <a:buClr>
                <a:srgbClr val="0000FF"/>
              </a:buClr>
              <a:defRPr/>
            </a:pPr>
            <a:r>
              <a:rPr lang="en-US" altLang="en-US" sz="2400" dirty="0">
                <a:solidFill>
                  <a:schemeClr val="accent1">
                    <a:lumMod val="75000"/>
                  </a:schemeClr>
                </a:solidFill>
                <a:latin typeface="Arial" panose="020B0604020202020204" pitchFamily="34" charset="0"/>
                <a:cs typeface="Arial" panose="020B0604020202020204" pitchFamily="34" charset="0"/>
              </a:rPr>
              <a:t>First published in 2002</a:t>
            </a:r>
          </a:p>
          <a:p>
            <a:pPr>
              <a:spcBef>
                <a:spcPts val="700"/>
              </a:spcBef>
              <a:buClr>
                <a:srgbClr val="0000FF"/>
              </a:buClr>
              <a:defRPr/>
            </a:pPr>
            <a:r>
              <a:rPr lang="en-US" altLang="en-US" sz="2400" dirty="0">
                <a:solidFill>
                  <a:schemeClr val="accent1">
                    <a:lumMod val="75000"/>
                  </a:schemeClr>
                </a:solidFill>
                <a:latin typeface="Arial" panose="020B0604020202020204" pitchFamily="34" charset="0"/>
                <a:cs typeface="Arial" panose="020B0604020202020204" pitchFamily="34" charset="0"/>
              </a:rPr>
              <a:t>Reviewed following Victoria </a:t>
            </a:r>
            <a:r>
              <a:rPr lang="en-US" altLang="en-US" sz="2400" dirty="0" err="1">
                <a:solidFill>
                  <a:schemeClr val="accent1">
                    <a:lumMod val="75000"/>
                  </a:schemeClr>
                </a:solidFill>
                <a:latin typeface="Arial" panose="020B0604020202020204" pitchFamily="34" charset="0"/>
                <a:cs typeface="Arial" panose="020B0604020202020204" pitchFamily="34" charset="0"/>
              </a:rPr>
              <a:t>Climbié</a:t>
            </a:r>
            <a:endParaRPr lang="en-US" altLang="en-US" sz="2400" dirty="0">
              <a:solidFill>
                <a:schemeClr val="accent1">
                  <a:lumMod val="75000"/>
                </a:schemeClr>
              </a:solidFill>
              <a:latin typeface="Arial" panose="020B0604020202020204" pitchFamily="34" charset="0"/>
              <a:cs typeface="Arial" panose="020B0604020202020204" pitchFamily="34" charset="0"/>
            </a:endParaRPr>
          </a:p>
          <a:p>
            <a:pPr>
              <a:spcBef>
                <a:spcPts val="700"/>
              </a:spcBef>
              <a:buFontTx/>
              <a:buNone/>
              <a:defRPr/>
            </a:pPr>
            <a:r>
              <a:rPr lang="en-US" altLang="en-US" sz="2400" dirty="0">
                <a:solidFill>
                  <a:schemeClr val="accent1">
                    <a:lumMod val="75000"/>
                  </a:schemeClr>
                </a:solidFill>
                <a:latin typeface="Arial" panose="020B0604020202020204" pitchFamily="34" charset="0"/>
                <a:cs typeface="Arial" panose="020B0604020202020204" pitchFamily="34" charset="0"/>
              </a:rPr>
              <a:t>   Inquiry Report</a:t>
            </a:r>
          </a:p>
          <a:p>
            <a:pPr>
              <a:spcBef>
                <a:spcPts val="700"/>
              </a:spcBef>
              <a:buClr>
                <a:srgbClr val="0000FF"/>
              </a:buClr>
              <a:defRPr/>
            </a:pPr>
            <a:r>
              <a:rPr lang="en-US" altLang="en-US" sz="2400" dirty="0">
                <a:solidFill>
                  <a:schemeClr val="accent1">
                    <a:lumMod val="75000"/>
                  </a:schemeClr>
                </a:solidFill>
                <a:latin typeface="Arial" panose="020B0604020202020204" pitchFamily="34" charset="0"/>
                <a:cs typeface="Arial" panose="020B0604020202020204" pitchFamily="34" charset="0"/>
              </a:rPr>
              <a:t>Annual updates</a:t>
            </a:r>
          </a:p>
          <a:p>
            <a:pPr>
              <a:spcBef>
                <a:spcPts val="700"/>
              </a:spcBef>
              <a:buClr>
                <a:srgbClr val="0000FF"/>
              </a:buClr>
              <a:defRPr/>
            </a:pPr>
            <a:r>
              <a:rPr lang="en-US" altLang="en-US" sz="2400" dirty="0">
                <a:solidFill>
                  <a:schemeClr val="accent1">
                    <a:lumMod val="75000"/>
                  </a:schemeClr>
                </a:solidFill>
                <a:latin typeface="Arial" panose="020B0604020202020204" pitchFamily="34" charset="0"/>
                <a:cs typeface="Arial" panose="020B0604020202020204" pitchFamily="34" charset="0"/>
              </a:rPr>
              <a:t>LSCB</a:t>
            </a:r>
          </a:p>
          <a:p>
            <a:pPr>
              <a:spcBef>
                <a:spcPts val="700"/>
              </a:spcBef>
              <a:buClr>
                <a:srgbClr val="0000FF"/>
              </a:buClr>
              <a:defRPr/>
            </a:pPr>
            <a:r>
              <a:rPr lang="en-US" altLang="en-US" sz="2400" dirty="0">
                <a:solidFill>
                  <a:schemeClr val="accent1">
                    <a:lumMod val="75000"/>
                  </a:schemeClr>
                </a:solidFill>
                <a:latin typeface="Arial" panose="020B0604020202020204" pitchFamily="34" charset="0"/>
                <a:cs typeface="Arial" panose="020B0604020202020204" pitchFamily="34" charset="0"/>
              </a:rPr>
              <a:t>To provide one framework</a:t>
            </a:r>
          </a:p>
          <a:p>
            <a:pPr>
              <a:defRPr/>
            </a:pPr>
            <a:endParaRPr lang="en-GB"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36A2904-7596-4CC0-96DC-52037A9590E8}"/>
              </a:ext>
            </a:extLst>
          </p:cNvPr>
          <p:cNvSpPr>
            <a:spLocks noGrp="1"/>
          </p:cNvSpPr>
          <p:nvPr>
            <p:ph type="title"/>
          </p:nvPr>
        </p:nvSpPr>
        <p:spPr>
          <a:xfrm>
            <a:off x="179512" y="365125"/>
            <a:ext cx="8712968" cy="1325563"/>
          </a:xfrm>
        </p:spPr>
        <p:txBody>
          <a:bodyPr vert="horz" lIns="91440" tIns="45720" rIns="91440" bIns="45720" rtlCol="0" anchor="ctr">
            <a:normAutofit fontScale="90000"/>
          </a:bodyPr>
          <a:lstStyle/>
          <a:p>
            <a:pPr algn="ctr"/>
            <a:r>
              <a:rPr lang="en-US" altLang="en-US" b="1" kern="1200" dirty="0" err="1">
                <a:latin typeface="Arial" panose="020B0604020202020204" pitchFamily="34" charset="0"/>
                <a:cs typeface="Arial" panose="020B0604020202020204" pitchFamily="34" charset="0"/>
              </a:rPr>
              <a:t>Comisiynydd</a:t>
            </a:r>
            <a:r>
              <a:rPr lang="en-US" altLang="en-US" b="1" kern="1200" dirty="0">
                <a:latin typeface="Arial" panose="020B0604020202020204" pitchFamily="34" charset="0"/>
                <a:cs typeface="Arial" panose="020B0604020202020204" pitchFamily="34" charset="0"/>
              </a:rPr>
              <a:t> Plant Cymru</a:t>
            </a:r>
            <a:br>
              <a:rPr lang="en-US" altLang="en-US" b="1" kern="1200" dirty="0">
                <a:latin typeface="Arial" panose="020B0604020202020204" pitchFamily="34" charset="0"/>
                <a:cs typeface="Arial" panose="020B0604020202020204" pitchFamily="34" charset="0"/>
              </a:rPr>
            </a:br>
            <a:r>
              <a:rPr lang="en-US" altLang="en-US" b="1" kern="1200" dirty="0">
                <a:solidFill>
                  <a:schemeClr val="accent1">
                    <a:lumMod val="75000"/>
                  </a:schemeClr>
                </a:solidFill>
                <a:latin typeface="Arial" panose="020B0604020202020204" pitchFamily="34" charset="0"/>
                <a:cs typeface="Arial" panose="020B0604020202020204" pitchFamily="34" charset="0"/>
              </a:rPr>
              <a:t>Children’s commissioner for Wales</a:t>
            </a:r>
          </a:p>
        </p:txBody>
      </p:sp>
      <p:pic>
        <p:nvPicPr>
          <p:cNvPr id="27653" name="Picture 5">
            <a:extLst>
              <a:ext uri="{FF2B5EF4-FFF2-40B4-BE49-F238E27FC236}">
                <a16:creationId xmlns:a16="http://schemas.microsoft.com/office/drawing/2014/main" id="{AEB41B83-3B86-44EE-BCE0-6DFE43FA0EB4}"/>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628650" y="2439895"/>
            <a:ext cx="3867150" cy="2581322"/>
          </a:xfrm>
          <a:prstGeom prst="rect">
            <a:avLst/>
          </a:prstGeom>
          <a:solidFill>
            <a:srgbClr val="FFFFFF"/>
          </a:solidFill>
        </p:spPr>
      </p:pic>
      <p:sp>
        <p:nvSpPr>
          <p:cNvPr id="2" name="TextBox 1">
            <a:extLst>
              <a:ext uri="{FF2B5EF4-FFF2-40B4-BE49-F238E27FC236}">
                <a16:creationId xmlns:a16="http://schemas.microsoft.com/office/drawing/2014/main" id="{CE44F6D3-099F-4557-8A29-C1BE096FEE33}"/>
              </a:ext>
            </a:extLst>
          </p:cNvPr>
          <p:cNvSpPr txBox="1"/>
          <p:nvPr/>
        </p:nvSpPr>
        <p:spPr>
          <a:xfrm>
            <a:off x="4648200" y="1825625"/>
            <a:ext cx="3867150" cy="3809862"/>
          </a:xfrm>
          <a:prstGeom prst="rect">
            <a:avLst/>
          </a:prstGeom>
        </p:spPr>
        <p:txBody>
          <a:bodyPr vert="horz" lIns="91440" tIns="45720" rIns="91440" bIns="45720" rtlCol="0">
            <a:normAutofit fontScale="92500"/>
          </a:bodyPr>
          <a:lstStyle/>
          <a:p>
            <a:pPr marL="342900" indent="-228600" defTabSz="914400">
              <a:lnSpc>
                <a:spcPct val="90000"/>
              </a:lnSpc>
              <a:spcAft>
                <a:spcPts val="600"/>
              </a:spcAft>
              <a:buFont typeface="Arial" panose="020B0604020202020204" pitchFamily="34" charset="0"/>
              <a:buChar char="•"/>
            </a:pPr>
            <a:r>
              <a:rPr lang="en-US" sz="2600" dirty="0" err="1">
                <a:latin typeface="Arial" panose="020B0604020202020204" pitchFamily="34" charset="0"/>
                <a:cs typeface="Arial" panose="020B0604020202020204" pitchFamily="34" charset="0"/>
              </a:rPr>
              <a:t>Deddf</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Comisiynydd</a:t>
            </a:r>
            <a:r>
              <a:rPr lang="en-US" sz="2600" dirty="0">
                <a:latin typeface="Arial" panose="020B0604020202020204" pitchFamily="34" charset="0"/>
                <a:cs typeface="Arial" panose="020B0604020202020204" pitchFamily="34" charset="0"/>
              </a:rPr>
              <a:t> Plant Cymru 2001/ Children’s commissioner for Wales Act 2001</a:t>
            </a:r>
          </a:p>
          <a:p>
            <a:pPr marL="342900" indent="-228600" defTabSz="914400">
              <a:lnSpc>
                <a:spcPct val="90000"/>
              </a:lnSpc>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Peter Clark 2001-2007</a:t>
            </a:r>
          </a:p>
          <a:p>
            <a:pPr marL="342900" indent="-228600" defTabSz="914400">
              <a:lnSpc>
                <a:spcPct val="90000"/>
              </a:lnSpc>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Keith </a:t>
            </a:r>
            <a:r>
              <a:rPr lang="en-US" sz="2600" dirty="0" err="1">
                <a:latin typeface="Arial" panose="020B0604020202020204" pitchFamily="34" charset="0"/>
                <a:cs typeface="Arial" panose="020B0604020202020204" pitchFamily="34" charset="0"/>
              </a:rPr>
              <a:t>Towler</a:t>
            </a:r>
            <a:r>
              <a:rPr lang="en-US" sz="2600" dirty="0">
                <a:latin typeface="Arial" panose="020B0604020202020204" pitchFamily="34" charset="0"/>
                <a:cs typeface="Arial" panose="020B0604020202020204" pitchFamily="34" charset="0"/>
              </a:rPr>
              <a:t> 2008-2015</a:t>
            </a:r>
          </a:p>
          <a:p>
            <a:pPr marL="342900" indent="-228600" defTabSz="914400">
              <a:lnSpc>
                <a:spcPct val="90000"/>
              </a:lnSpc>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Sally Holland 2015-2022</a:t>
            </a:r>
          </a:p>
          <a:p>
            <a:pPr marL="342900" indent="-228600" defTabSz="914400">
              <a:lnSpc>
                <a:spcPct val="90000"/>
              </a:lnSpc>
              <a:spcAft>
                <a:spcPts val="600"/>
              </a:spcAft>
              <a:buFont typeface="Arial" panose="020B0604020202020204" pitchFamily="34" charset="0"/>
              <a:buChar char="•"/>
            </a:pPr>
            <a:r>
              <a:rPr lang="en-US" sz="2600" dirty="0">
                <a:latin typeface="Arial" panose="020B0604020202020204" pitchFamily="34" charset="0"/>
                <a:cs typeface="Arial" panose="020B0604020202020204" pitchFamily="34" charset="0"/>
              </a:rPr>
              <a:t>Rocio Cifuentes 2022-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B41F3-C94F-402B-BD28-D3E3A80E6338}"/>
              </a:ext>
            </a:extLst>
          </p:cNvPr>
          <p:cNvSpPr>
            <a:spLocks noGrp="1"/>
          </p:cNvSpPr>
          <p:nvPr>
            <p:ph type="title"/>
          </p:nvPr>
        </p:nvSpPr>
        <p:spPr>
          <a:xfrm>
            <a:off x="628650" y="908720"/>
            <a:ext cx="7886700" cy="1325563"/>
          </a:xfrm>
        </p:spPr>
        <p:txBody>
          <a:bodyPr>
            <a:noAutofit/>
          </a:bodyPr>
          <a:lstStyle/>
          <a:p>
            <a:pPr algn="ctr"/>
            <a:r>
              <a:rPr lang="en-GB" sz="4400" b="1" dirty="0">
                <a:latin typeface="Arial" panose="020B0604020202020204" pitchFamily="34" charset="0"/>
                <a:cs typeface="Arial" panose="020B0604020202020204" pitchFamily="34" charset="0"/>
              </a:rPr>
              <a:t>Canllawiau </a:t>
            </a:r>
            <a:r>
              <a:rPr lang="en-GB" sz="4400" b="1" dirty="0" err="1">
                <a:latin typeface="Arial" panose="020B0604020202020204" pitchFamily="34" charset="0"/>
                <a:cs typeface="Arial" panose="020B0604020202020204" pitchFamily="34" charset="0"/>
              </a:rPr>
              <a:t>amddiffyn</a:t>
            </a:r>
            <a:r>
              <a:rPr lang="en-GB" sz="4400" b="1" dirty="0">
                <a:latin typeface="Arial" panose="020B0604020202020204" pitchFamily="34" charset="0"/>
                <a:cs typeface="Arial" panose="020B0604020202020204" pitchFamily="34" charset="0"/>
              </a:rPr>
              <a:t> plant Cymru </a:t>
            </a:r>
            <a:r>
              <a:rPr lang="en-GB" sz="4400" b="1" dirty="0" err="1">
                <a:latin typeface="Arial" panose="020B0604020202020204" pitchFamily="34" charset="0"/>
                <a:cs typeface="Arial" panose="020B0604020202020204" pitchFamily="34" charset="0"/>
              </a:rPr>
              <a:t>Gyfan</a:t>
            </a:r>
            <a:r>
              <a:rPr lang="en-GB" sz="4400" b="1" dirty="0">
                <a:latin typeface="Arial" panose="020B0604020202020204" pitchFamily="34" charset="0"/>
                <a:cs typeface="Arial" panose="020B0604020202020204" pitchFamily="34" charset="0"/>
              </a:rPr>
              <a:t> 2008</a:t>
            </a:r>
            <a:br>
              <a:rPr lang="en-GB" sz="4400" b="1" dirty="0">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All Wales Child Protection Procedures</a:t>
            </a:r>
            <a:br>
              <a:rPr lang="en-GB" sz="4400" b="1" dirty="0">
                <a:solidFill>
                  <a:schemeClr val="accent1">
                    <a:lumMod val="75000"/>
                  </a:schemeClr>
                </a:solidFill>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2008</a:t>
            </a:r>
          </a:p>
        </p:txBody>
      </p:sp>
      <p:pic>
        <p:nvPicPr>
          <p:cNvPr id="5" name="Content Placeholder 3">
            <a:extLst>
              <a:ext uri="{FF2B5EF4-FFF2-40B4-BE49-F238E27FC236}">
                <a16:creationId xmlns:a16="http://schemas.microsoft.com/office/drawing/2014/main" id="{D92E38D4-A5BB-4AC4-BC97-34F647D03B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1547664" y="3136106"/>
            <a:ext cx="1857375" cy="2457450"/>
          </a:xfrm>
        </p:spPr>
      </p:pic>
      <p:sp>
        <p:nvSpPr>
          <p:cNvPr id="4" name="Content Placeholder 3">
            <a:extLst>
              <a:ext uri="{FF2B5EF4-FFF2-40B4-BE49-F238E27FC236}">
                <a16:creationId xmlns:a16="http://schemas.microsoft.com/office/drawing/2014/main" id="{ABE2E47D-19E4-402A-8C1C-F03678394D7E}"/>
              </a:ext>
            </a:extLst>
          </p:cNvPr>
          <p:cNvSpPr>
            <a:spLocks noGrp="1"/>
          </p:cNvSpPr>
          <p:nvPr>
            <p:ph sz="half" idx="4294967295"/>
          </p:nvPr>
        </p:nvSpPr>
        <p:spPr>
          <a:xfrm>
            <a:off x="5257800" y="3284538"/>
            <a:ext cx="3886200" cy="2160587"/>
          </a:xfrm>
        </p:spPr>
        <p:txBody>
          <a:bodyPr>
            <a:normAutofit fontScale="92500" lnSpcReduction="10000"/>
          </a:bodyPr>
          <a:lstStyle/>
          <a:p>
            <a:r>
              <a:rPr lang="en-GB" sz="2800" dirty="0" err="1">
                <a:latin typeface="Arial" panose="020B0604020202020204" pitchFamily="34" charset="0"/>
                <a:cs typeface="Arial" panose="020B0604020202020204" pitchFamily="34" charset="0"/>
              </a:rPr>
              <a:t>Cyfrifoldeb</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pawb</a:t>
            </a:r>
            <a:r>
              <a:rPr lang="en-GB" sz="2800" dirty="0">
                <a:latin typeface="Arial" panose="020B0604020202020204" pitchFamily="34" charset="0"/>
                <a:cs typeface="Arial" panose="020B0604020202020204" pitchFamily="34" charset="0"/>
              </a:rPr>
              <a:t>/ </a:t>
            </a:r>
            <a:r>
              <a:rPr lang="en-GB" sz="2800" dirty="0">
                <a:solidFill>
                  <a:schemeClr val="accent1">
                    <a:lumMod val="75000"/>
                  </a:schemeClr>
                </a:solidFill>
                <a:latin typeface="Arial" panose="020B0604020202020204" pitchFamily="34" charset="0"/>
                <a:cs typeface="Arial" panose="020B0604020202020204" pitchFamily="34" charset="0"/>
              </a:rPr>
              <a:t>Everyone’s responsibility</a:t>
            </a:r>
          </a:p>
          <a:p>
            <a:r>
              <a:rPr lang="en-GB" sz="2800" dirty="0" err="1">
                <a:latin typeface="Arial" panose="020B0604020202020204" pitchFamily="34" charset="0"/>
                <a:cs typeface="Arial" panose="020B0604020202020204" pitchFamily="34" charset="0"/>
              </a:rPr>
              <a:t>Glir</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Cynhwysfawr</a:t>
            </a:r>
            <a:r>
              <a:rPr lang="en-GB" sz="2800" dirty="0">
                <a:latin typeface="Arial" panose="020B0604020202020204" pitchFamily="34" charset="0"/>
                <a:cs typeface="Arial" panose="020B0604020202020204" pitchFamily="34" charset="0"/>
              </a:rPr>
              <a:t>/    </a:t>
            </a:r>
            <a:r>
              <a:rPr lang="en-GB" sz="2800" dirty="0">
                <a:solidFill>
                  <a:schemeClr val="accent1">
                    <a:lumMod val="75000"/>
                  </a:schemeClr>
                </a:solidFill>
                <a:latin typeface="Arial" panose="020B0604020202020204" pitchFamily="34" charset="0"/>
                <a:cs typeface="Arial" panose="020B0604020202020204" pitchFamily="34" charset="0"/>
              </a:rPr>
              <a:t>Clear, concise and comprehensive</a:t>
            </a:r>
          </a:p>
          <a:p>
            <a:endParaRPr lang="en-GB" dirty="0"/>
          </a:p>
        </p:txBody>
      </p:sp>
    </p:spTree>
    <p:extLst>
      <p:ext uri="{BB962C8B-B14F-4D97-AF65-F5344CB8AC3E}">
        <p14:creationId xmlns:p14="http://schemas.microsoft.com/office/powerpoint/2010/main" val="2552456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5505FFA9-F2DA-4C47-BDE2-B5D029C8337E}"/>
              </a:ext>
            </a:extLst>
          </p:cNvPr>
          <p:cNvSpPr>
            <a:spLocks noGrp="1"/>
          </p:cNvSpPr>
          <p:nvPr>
            <p:ph type="title"/>
          </p:nvPr>
        </p:nvSpPr>
        <p:spPr/>
        <p:txBody>
          <a:bodyPr>
            <a:normAutofit fontScale="90000"/>
          </a:bodyPr>
          <a:lstStyle/>
          <a:p>
            <a:pPr algn="ctr"/>
            <a:br>
              <a:rPr lang="en-US" altLang="en-US" dirty="0"/>
            </a:br>
            <a:r>
              <a:rPr lang="en-US" altLang="en-US" sz="4900" b="1" dirty="0">
                <a:latin typeface="Arial" panose="020B0604020202020204" pitchFamily="34" charset="0"/>
                <a:cs typeface="Arial" panose="020B0604020202020204" pitchFamily="34" charset="0"/>
              </a:rPr>
              <a:t>I </a:t>
            </a:r>
            <a:r>
              <a:rPr lang="en-US" altLang="en-US" sz="4900" b="1" dirty="0" err="1">
                <a:latin typeface="Arial" panose="020B0604020202020204" pitchFamily="34" charset="0"/>
                <a:cs typeface="Arial" panose="020B0604020202020204" pitchFamily="34" charset="0"/>
              </a:rPr>
              <a:t>bwy</a:t>
            </a:r>
            <a:r>
              <a:rPr lang="en-US" altLang="en-US" sz="4900" b="1" dirty="0">
                <a:latin typeface="Arial" panose="020B0604020202020204" pitchFamily="34" charset="0"/>
                <a:cs typeface="Arial" panose="020B0604020202020204" pitchFamily="34" charset="0"/>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Who for?</a:t>
            </a:r>
            <a:br>
              <a:rPr lang="en-US" altLang="en-US" dirty="0">
                <a:solidFill>
                  <a:srgbClr val="0000FF"/>
                </a:solidFill>
              </a:rPr>
            </a:br>
            <a:endParaRPr lang="en-GB" altLang="en-US" dirty="0"/>
          </a:p>
        </p:txBody>
      </p:sp>
      <p:sp>
        <p:nvSpPr>
          <p:cNvPr id="32771" name="Content Placeholder 2">
            <a:extLst>
              <a:ext uri="{FF2B5EF4-FFF2-40B4-BE49-F238E27FC236}">
                <a16:creationId xmlns:a16="http://schemas.microsoft.com/office/drawing/2014/main" id="{8B30C98A-39FB-4DCD-B49B-6C1CE9B5240E}"/>
              </a:ext>
            </a:extLst>
          </p:cNvPr>
          <p:cNvSpPr>
            <a:spLocks noGrp="1"/>
          </p:cNvSpPr>
          <p:nvPr>
            <p:ph sz="half" idx="1"/>
          </p:nvPr>
        </p:nvSpPr>
        <p:spPr/>
        <p:txBody>
          <a:bodyPr>
            <a:normAutofit/>
          </a:bodyPr>
          <a:lstStyle/>
          <a:p>
            <a:pPr>
              <a:spcBef>
                <a:spcPts val="700"/>
              </a:spcBef>
            </a:pPr>
            <a:r>
              <a:rPr lang="en-US" altLang="en-US" sz="2800" dirty="0" err="1">
                <a:latin typeface="Arial" panose="020B0604020202020204" pitchFamily="34" charset="0"/>
                <a:cs typeface="Arial" panose="020B0604020202020204" pitchFamily="34" charset="0"/>
              </a:rPr>
              <a:t>Unrhyw</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unigolyn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sydd</a:t>
            </a:r>
            <a:r>
              <a:rPr lang="en-US" altLang="en-US" sz="2800" dirty="0">
                <a:latin typeface="Arial" panose="020B0604020202020204" pitchFamily="34" charset="0"/>
                <a:cs typeface="Arial" panose="020B0604020202020204" pitchFamily="34" charset="0"/>
              </a:rPr>
              <a:t>…</a:t>
            </a:r>
          </a:p>
          <a:p>
            <a:pPr>
              <a:spcBef>
                <a:spcPts val="700"/>
              </a:spcBef>
            </a:pPr>
            <a:r>
              <a:rPr lang="en-US" altLang="en-US" sz="2800" dirty="0" err="1">
                <a:latin typeface="Arial" panose="020B0604020202020204" pitchFamily="34" charset="0"/>
                <a:cs typeface="Arial" panose="020B0604020202020204" pitchFamily="34" charset="0"/>
              </a:rPr>
              <a:t>Unrhyw</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asiantaeth</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sydd</a:t>
            </a:r>
            <a:r>
              <a:rPr lang="en-US" altLang="en-US" sz="2800" dirty="0">
                <a:latin typeface="Arial" panose="020B0604020202020204" pitchFamily="34" charset="0"/>
                <a:cs typeface="Arial" panose="020B0604020202020204" pitchFamily="34" charset="0"/>
              </a:rPr>
              <a:t>… </a:t>
            </a:r>
          </a:p>
          <a:p>
            <a:pPr>
              <a:spcBef>
                <a:spcPts val="700"/>
              </a:spcBef>
              <a:buFontTx/>
              <a:buNone/>
            </a:pPr>
            <a:r>
              <a:rPr lang="en-US" altLang="en-US" sz="2800" dirty="0">
                <a:latin typeface="Arial" panose="020B0604020202020204" pitchFamily="34" charset="0"/>
                <a:cs typeface="Arial" panose="020B0604020202020204" pitchFamily="34" charset="0"/>
              </a:rPr>
              <a:t>…</a:t>
            </a:r>
            <a:r>
              <a:rPr lang="en-US" altLang="en-US" sz="2800" dirty="0" err="1">
                <a:latin typeface="Arial" panose="020B0604020202020204" pitchFamily="34" charset="0"/>
                <a:cs typeface="Arial" panose="020B0604020202020204" pitchFamily="34" charset="0"/>
              </a:rPr>
              <a:t>yn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gweithio</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gyda</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phlant</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teuluoedd</a:t>
            </a:r>
            <a:r>
              <a:rPr lang="en-US" altLang="en-US" sz="2800" dirty="0">
                <a:latin typeface="Arial" panose="020B0604020202020204" pitchFamily="34" charset="0"/>
                <a:cs typeface="Arial" panose="020B0604020202020204" pitchFamily="34" charset="0"/>
              </a:rPr>
              <a:t> neu </a:t>
            </a:r>
            <a:r>
              <a:rPr lang="en-US" altLang="en-US" sz="2800" dirty="0" err="1">
                <a:latin typeface="Arial" panose="020B0604020202020204" pitchFamily="34" charset="0"/>
                <a:cs typeface="Arial" panose="020B0604020202020204" pitchFamily="34" charset="0"/>
              </a:rPr>
              <a:t>oedolion</a:t>
            </a:r>
            <a:r>
              <a:rPr lang="en-US" altLang="en-US" sz="2800" dirty="0">
                <a:latin typeface="Arial" panose="020B0604020202020204" pitchFamily="34" charset="0"/>
                <a:cs typeface="Arial" panose="020B0604020202020204" pitchFamily="34" charset="0"/>
              </a:rPr>
              <a:t> a </a:t>
            </a:r>
            <a:r>
              <a:rPr lang="en-US" altLang="en-US" sz="2800" dirty="0" err="1">
                <a:latin typeface="Arial" panose="020B0604020202020204" pitchFamily="34" charset="0"/>
                <a:cs typeface="Arial" panose="020B0604020202020204" pitchFamily="34" charset="0"/>
              </a:rPr>
              <a:t>allai</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achosi</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niwed</a:t>
            </a:r>
            <a:endParaRPr lang="en-US" altLang="en-US" sz="2800" dirty="0">
              <a:latin typeface="Arial" panose="020B0604020202020204" pitchFamily="34" charset="0"/>
              <a:cs typeface="Arial" panose="020B0604020202020204" pitchFamily="34" charset="0"/>
            </a:endParaRPr>
          </a:p>
          <a:p>
            <a:pPr>
              <a:spcBef>
                <a:spcPts val="700"/>
              </a:spcBef>
              <a:buFontTx/>
              <a:buNone/>
            </a:pPr>
            <a:r>
              <a:rPr lang="en-GB" sz="1200" b="1" dirty="0">
                <a:latin typeface="Arial" panose="020B0604020202020204" pitchFamily="34" charset="0"/>
                <a:cs typeface="Arial" panose="020B0604020202020204" pitchFamily="34" charset="0"/>
              </a:rPr>
              <a:t>	Canllawiau </a:t>
            </a:r>
            <a:r>
              <a:rPr lang="en-GB" sz="1200" b="1" dirty="0" err="1">
                <a:latin typeface="Arial" panose="020B0604020202020204" pitchFamily="34" charset="0"/>
                <a:cs typeface="Arial" panose="020B0604020202020204" pitchFamily="34" charset="0"/>
              </a:rPr>
              <a:t>amddiffyn</a:t>
            </a:r>
            <a:r>
              <a:rPr lang="en-GB" sz="1200" b="1" dirty="0">
                <a:latin typeface="Arial" panose="020B0604020202020204" pitchFamily="34" charset="0"/>
                <a:cs typeface="Arial" panose="020B0604020202020204" pitchFamily="34" charset="0"/>
              </a:rPr>
              <a:t> plant Cymru </a:t>
            </a:r>
            <a:r>
              <a:rPr lang="en-GB" sz="1200" b="1" dirty="0" err="1">
                <a:latin typeface="Arial" panose="020B0604020202020204" pitchFamily="34" charset="0"/>
                <a:cs typeface="Arial" panose="020B0604020202020204" pitchFamily="34" charset="0"/>
              </a:rPr>
              <a:t>Gyfan</a:t>
            </a:r>
            <a:r>
              <a:rPr lang="en-GB" sz="1200" b="1" dirty="0">
                <a:latin typeface="Arial" panose="020B0604020202020204" pitchFamily="34" charset="0"/>
                <a:cs typeface="Arial" panose="020B0604020202020204" pitchFamily="34" charset="0"/>
              </a:rPr>
              <a:t> 2008</a:t>
            </a:r>
            <a:endParaRPr lang="en-GB" altLang="en-US" sz="1200" dirty="0">
              <a:latin typeface="Arial" panose="020B0604020202020204" pitchFamily="34" charset="0"/>
              <a:cs typeface="Arial" panose="020B0604020202020204" pitchFamily="34" charset="0"/>
            </a:endParaRPr>
          </a:p>
        </p:txBody>
      </p:sp>
      <p:sp>
        <p:nvSpPr>
          <p:cNvPr id="32772" name="Content Placeholder 3">
            <a:extLst>
              <a:ext uri="{FF2B5EF4-FFF2-40B4-BE49-F238E27FC236}">
                <a16:creationId xmlns:a16="http://schemas.microsoft.com/office/drawing/2014/main" id="{A1856B0E-9537-4DB4-B374-B2A2852E3273}"/>
              </a:ext>
            </a:extLst>
          </p:cNvPr>
          <p:cNvSpPr>
            <a:spLocks noGrp="1"/>
          </p:cNvSpPr>
          <p:nvPr>
            <p:ph sz="half" idx="2"/>
          </p:nvPr>
        </p:nvSpPr>
        <p:spPr/>
        <p:txBody>
          <a:bodyPr/>
          <a:lstStyle/>
          <a:p>
            <a:pPr>
              <a:spcBef>
                <a:spcPts val="700"/>
              </a:spcBef>
              <a:buClr>
                <a:srgbClr val="0000FF"/>
              </a:buClr>
            </a:pPr>
            <a:r>
              <a:rPr lang="en-US" altLang="en-US" sz="2800" dirty="0">
                <a:solidFill>
                  <a:schemeClr val="accent1">
                    <a:lumMod val="75000"/>
                  </a:schemeClr>
                </a:solidFill>
                <a:latin typeface="Arial" panose="020B0604020202020204" pitchFamily="34" charset="0"/>
                <a:cs typeface="Arial" panose="020B0604020202020204" pitchFamily="34" charset="0"/>
              </a:rPr>
              <a:t>Any individual who…</a:t>
            </a:r>
          </a:p>
          <a:p>
            <a:pPr>
              <a:spcBef>
                <a:spcPts val="700"/>
              </a:spcBef>
              <a:buClr>
                <a:srgbClr val="0000FF"/>
              </a:buClr>
            </a:pPr>
            <a:r>
              <a:rPr lang="en-US" altLang="en-US" sz="2800" dirty="0">
                <a:solidFill>
                  <a:schemeClr val="accent1">
                    <a:lumMod val="75000"/>
                  </a:schemeClr>
                </a:solidFill>
                <a:latin typeface="Arial" panose="020B0604020202020204" pitchFamily="34" charset="0"/>
                <a:cs typeface="Arial" panose="020B0604020202020204" pitchFamily="34" charset="0"/>
              </a:rPr>
              <a:t>Any agency who…</a:t>
            </a:r>
          </a:p>
          <a:p>
            <a:pPr>
              <a:spcBef>
                <a:spcPts val="700"/>
              </a:spcBef>
              <a:buClr>
                <a:srgbClr val="0000FF"/>
              </a:buClr>
              <a:buFont typeface="Arial" panose="020B0604020202020204" pitchFamily="34" charset="0"/>
              <a:buNone/>
            </a:pPr>
            <a:endParaRPr lang="en-US" altLang="en-US" sz="2800" dirty="0">
              <a:solidFill>
                <a:schemeClr val="accent1">
                  <a:lumMod val="75000"/>
                </a:schemeClr>
              </a:solidFill>
              <a:latin typeface="Arial" panose="020B0604020202020204" pitchFamily="34" charset="0"/>
              <a:cs typeface="Arial" panose="020B0604020202020204" pitchFamily="34" charset="0"/>
            </a:endParaRPr>
          </a:p>
          <a:p>
            <a:pPr>
              <a:spcBef>
                <a:spcPts val="700"/>
              </a:spcBef>
              <a:buFontTx/>
              <a:buNone/>
            </a:pPr>
            <a:r>
              <a:rPr lang="en-US" altLang="en-US" sz="2800" dirty="0">
                <a:solidFill>
                  <a:schemeClr val="accent1">
                    <a:lumMod val="75000"/>
                  </a:schemeClr>
                </a:solidFill>
                <a:latin typeface="Arial" panose="020B0604020202020204" pitchFamily="34" charset="0"/>
                <a:cs typeface="Arial" panose="020B0604020202020204" pitchFamily="34" charset="0"/>
              </a:rPr>
              <a:t>…works with children, families or with adults who may be a risk to children</a:t>
            </a:r>
          </a:p>
          <a:p>
            <a:pPr algn="r">
              <a:spcBef>
                <a:spcPts val="300"/>
              </a:spcBef>
              <a:buFontTx/>
              <a:buNone/>
            </a:pPr>
            <a:r>
              <a:rPr lang="en-US" altLang="en-US" sz="1200" dirty="0">
                <a:solidFill>
                  <a:schemeClr val="accent1">
                    <a:lumMod val="75000"/>
                  </a:schemeClr>
                </a:solidFill>
              </a:rPr>
              <a:t>All Wales Child Protection Procedures, 2008:49</a:t>
            </a:r>
          </a:p>
          <a:p>
            <a:endParaRPr lang="en-GB"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B491081E-B0CC-4813-A8BE-9D8228BAA006}"/>
              </a:ext>
            </a:extLst>
          </p:cNvPr>
          <p:cNvSpPr>
            <a:spLocks noGrp="1"/>
          </p:cNvSpPr>
          <p:nvPr>
            <p:ph type="title"/>
          </p:nvPr>
        </p:nvSpPr>
        <p:spPr/>
        <p:txBody>
          <a:bodyPr>
            <a:normAutofit/>
          </a:bodyPr>
          <a:lstStyle/>
          <a:p>
            <a:pPr algn="ctr"/>
            <a:r>
              <a:rPr lang="en-GB" altLang="en-US" sz="4800" b="1" dirty="0">
                <a:latin typeface="Arial" panose="020B0604020202020204" pitchFamily="34" charset="0"/>
                <a:cs typeface="Arial" panose="020B0604020202020204" pitchFamily="34" charset="0"/>
              </a:rPr>
              <a:t>2019</a:t>
            </a:r>
          </a:p>
        </p:txBody>
      </p:sp>
      <p:pic>
        <p:nvPicPr>
          <p:cNvPr id="34819" name="Content Placeholder 6">
            <a:extLst>
              <a:ext uri="{FF2B5EF4-FFF2-40B4-BE49-F238E27FC236}">
                <a16:creationId xmlns:a16="http://schemas.microsoft.com/office/drawing/2014/main" id="{791C2854-A4FE-413A-83CA-C787C74B342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2619375" y="3059906"/>
            <a:ext cx="3905250" cy="117157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81BC7-A3A8-2404-7AC2-E07C446121A0}"/>
              </a:ext>
            </a:extLst>
          </p:cNvPr>
          <p:cNvSpPr>
            <a:spLocks noGrp="1"/>
          </p:cNvSpPr>
          <p:nvPr>
            <p:ph type="title"/>
          </p:nvPr>
        </p:nvSpPr>
        <p:spPr/>
        <p:txBody>
          <a:bodyPr/>
          <a:lstStyle/>
          <a:p>
            <a:endParaRPr lang="en-GB"/>
          </a:p>
        </p:txBody>
      </p:sp>
      <p:pic>
        <p:nvPicPr>
          <p:cNvPr id="35843" name="Content Placeholder 3">
            <a:extLst>
              <a:ext uri="{FF2B5EF4-FFF2-40B4-BE49-F238E27FC236}">
                <a16:creationId xmlns:a16="http://schemas.microsoft.com/office/drawing/2014/main" id="{AE00FE21-8CD1-43FC-AFB7-4299384ED1C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2751931" y="1825625"/>
            <a:ext cx="3640138" cy="3640138"/>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4E508073-7300-4DE3-8EEE-B4D404D2320C}"/>
              </a:ext>
            </a:extLst>
          </p:cNvPr>
          <p:cNvSpPr>
            <a:spLocks noGrp="1"/>
          </p:cNvSpPr>
          <p:nvPr>
            <p:ph type="title"/>
          </p:nvPr>
        </p:nvSpPr>
        <p:spPr/>
        <p:txBody>
          <a:bodyPr>
            <a:normAutofit fontScale="90000"/>
          </a:bodyPr>
          <a:lstStyle/>
          <a:p>
            <a:pPr algn="ctr"/>
            <a:br>
              <a:rPr lang="en-US" altLang="en-US" dirty="0"/>
            </a:br>
            <a:r>
              <a:rPr lang="en-US" altLang="en-US" sz="4900" b="1" dirty="0">
                <a:latin typeface="Arial" panose="020B0604020202020204" pitchFamily="34" charset="0"/>
                <a:cs typeface="Arial" panose="020B0604020202020204" pitchFamily="34" charset="0"/>
              </a:rPr>
              <a:t>Lord Laming</a:t>
            </a:r>
            <a:br>
              <a:rPr lang="en-US" altLang="en-US" dirty="0"/>
            </a:br>
            <a:endParaRPr lang="en-GB" altLang="en-US" dirty="0"/>
          </a:p>
        </p:txBody>
      </p:sp>
      <p:sp>
        <p:nvSpPr>
          <p:cNvPr id="5" name="Content Placeholder 4">
            <a:extLst>
              <a:ext uri="{FF2B5EF4-FFF2-40B4-BE49-F238E27FC236}">
                <a16:creationId xmlns:a16="http://schemas.microsoft.com/office/drawing/2014/main" id="{534B2515-EB45-44A8-8962-32F2D986EB84}"/>
              </a:ext>
            </a:extLst>
          </p:cNvPr>
          <p:cNvSpPr>
            <a:spLocks noGrp="1"/>
          </p:cNvSpPr>
          <p:nvPr>
            <p:ph idx="1"/>
          </p:nvPr>
        </p:nvSpPr>
        <p:spPr/>
        <p:txBody>
          <a:bodyPr/>
          <a:lstStyle/>
          <a:p>
            <a:pPr>
              <a:defRPr/>
            </a:pPr>
            <a:endParaRPr lang="en-GB" dirty="0"/>
          </a:p>
          <a:p>
            <a:pPr marL="0" indent="0">
              <a:buFont typeface="Arial" panose="020B0604020202020204" pitchFamily="34" charset="0"/>
              <a:buNone/>
              <a:defRPr/>
            </a:pPr>
            <a:r>
              <a:rPr lang="en-US" altLang="en-US" dirty="0">
                <a:solidFill>
                  <a:schemeClr val="accent1">
                    <a:lumMod val="75000"/>
                  </a:schemeClr>
                </a:solidFill>
              </a:rPr>
              <a:t>‘</a:t>
            </a:r>
            <a:r>
              <a:rPr lang="en-US" altLang="en-US" sz="3600" dirty="0">
                <a:solidFill>
                  <a:schemeClr val="accent1">
                    <a:lumMod val="75000"/>
                  </a:schemeClr>
                </a:solidFill>
              </a:rPr>
              <a:t>Doing the basic things well keeps children safe.’</a:t>
            </a:r>
          </a:p>
          <a:p>
            <a:pPr marL="0" indent="0">
              <a:buFont typeface="Arial" panose="020B0604020202020204" pitchFamily="34" charset="0"/>
              <a:buNone/>
              <a:defRPr/>
            </a:pPr>
            <a:endParaRPr lang="en-US" altLang="en-US" sz="3600" dirty="0">
              <a:solidFill>
                <a:schemeClr val="accent1">
                  <a:lumMod val="75000"/>
                </a:schemeClr>
              </a:solidFill>
            </a:endParaRPr>
          </a:p>
          <a:p>
            <a:pPr marL="0" indent="0" algn="r">
              <a:buFont typeface="Arial" panose="020B0604020202020204" pitchFamily="34" charset="0"/>
              <a:buNone/>
              <a:defRPr/>
            </a:pPr>
            <a:r>
              <a:rPr lang="en-US" altLang="en-US" sz="3600" dirty="0">
                <a:solidFill>
                  <a:schemeClr val="accent1">
                    <a:lumMod val="75000"/>
                  </a:schemeClr>
                </a:solidFill>
              </a:rPr>
              <a:t>Lord Laming, The Victoria </a:t>
            </a:r>
            <a:r>
              <a:rPr lang="en-US" altLang="en-US" sz="3600" dirty="0" err="1">
                <a:solidFill>
                  <a:schemeClr val="accent1">
                    <a:lumMod val="75000"/>
                  </a:schemeClr>
                </a:solidFill>
              </a:rPr>
              <a:t>Climbi</a:t>
            </a:r>
            <a:r>
              <a:rPr lang="en-US" altLang="en-US" sz="3600" dirty="0" err="1">
                <a:solidFill>
                  <a:schemeClr val="accent1">
                    <a:lumMod val="75000"/>
                  </a:schemeClr>
                </a:solidFill>
                <a:cs typeface="Arial" pitchFamily="34" charset="0"/>
              </a:rPr>
              <a:t>é</a:t>
            </a:r>
            <a:r>
              <a:rPr lang="en-US" altLang="en-US" sz="3600" dirty="0">
                <a:solidFill>
                  <a:schemeClr val="accent1">
                    <a:lumMod val="75000"/>
                  </a:schemeClr>
                </a:solidFill>
              </a:rPr>
              <a:t> Inquiry, 2003:190 </a:t>
            </a:r>
          </a:p>
          <a:p>
            <a:pPr marL="0" indent="0">
              <a:buFont typeface="Arial" panose="020B0604020202020204" pitchFamily="34" charset="0"/>
              <a:buNone/>
              <a:defRPr/>
            </a:pPr>
            <a:endParaRPr lang="en-US" altLang="en-US" dirty="0"/>
          </a:p>
          <a:p>
            <a:pPr marL="0" indent="0">
              <a:buFont typeface="Arial" panose="020B0604020202020204" pitchFamily="34" charset="0"/>
              <a:buNone/>
              <a:defRPr/>
            </a:pPr>
            <a:endParaRPr lang="en-US" altLang="en-US" dirty="0"/>
          </a:p>
          <a:p>
            <a:pPr>
              <a:defRPr/>
            </a:pP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2D78AD86-06DD-4DBE-9E06-2013ACCF42B7}"/>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Fframwaith</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Deddfwriaethol</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Legislative Framework</a:t>
            </a:r>
            <a:br>
              <a:rPr lang="en-US" altLang="en-US" dirty="0">
                <a:solidFill>
                  <a:srgbClr val="0000FF"/>
                </a:solidFill>
              </a:rPr>
            </a:br>
            <a:endParaRPr lang="en-GB" altLang="en-US" dirty="0"/>
          </a:p>
        </p:txBody>
      </p:sp>
      <p:sp>
        <p:nvSpPr>
          <p:cNvPr id="30723" name="Content Placeholder 2">
            <a:extLst>
              <a:ext uri="{FF2B5EF4-FFF2-40B4-BE49-F238E27FC236}">
                <a16:creationId xmlns:a16="http://schemas.microsoft.com/office/drawing/2014/main" id="{21C4851F-9057-4B08-BA28-D605ED647FEA}"/>
              </a:ext>
            </a:extLst>
          </p:cNvPr>
          <p:cNvSpPr>
            <a:spLocks noGrp="1"/>
          </p:cNvSpPr>
          <p:nvPr>
            <p:ph sz="half" idx="1"/>
          </p:nvPr>
        </p:nvSpPr>
        <p:spPr>
          <a:xfrm>
            <a:off x="628650" y="1825625"/>
            <a:ext cx="3837364" cy="3809862"/>
          </a:xfrm>
        </p:spPr>
        <p:txBody>
          <a:bodyPr vert="horz" lIns="91440" tIns="45720" rIns="91440" bIns="45720" rtlCol="0" anchor="t">
            <a:normAutofit/>
          </a:bodyPr>
          <a:lstStyle/>
          <a:p>
            <a:pPr>
              <a:spcBef>
                <a:spcPts val="500"/>
              </a:spcBef>
            </a:pPr>
            <a:r>
              <a:rPr lang="en-US" sz="2400" b="1" dirty="0">
                <a:ea typeface="+mn-lt"/>
                <a:cs typeface="+mn-lt"/>
              </a:rPr>
              <a:t>Deddf Plant 1989</a:t>
            </a:r>
            <a:endParaRPr lang="en-US" sz="2400" dirty="0">
              <a:ea typeface="+mn-lt"/>
              <a:cs typeface="+mn-lt"/>
            </a:endParaRPr>
          </a:p>
          <a:p>
            <a:pPr>
              <a:spcBef>
                <a:spcPts val="500"/>
              </a:spcBef>
            </a:pPr>
            <a:r>
              <a:rPr lang="en-US" sz="2400" b="1" dirty="0">
                <a:ea typeface="+mn-lt"/>
                <a:cs typeface="+mn-lt"/>
              </a:rPr>
              <a:t>CCUHP</a:t>
            </a:r>
            <a:endParaRPr lang="en-US" sz="2400" dirty="0">
              <a:ea typeface="+mn-lt"/>
              <a:cs typeface="+mn-lt"/>
            </a:endParaRPr>
          </a:p>
          <a:p>
            <a:pPr>
              <a:spcBef>
                <a:spcPts val="500"/>
              </a:spcBef>
            </a:pPr>
            <a:r>
              <a:rPr lang="en-US" sz="2400" b="1" dirty="0">
                <a:ea typeface="+mn-lt"/>
                <a:cs typeface="+mn-lt"/>
              </a:rPr>
              <a:t>Deddf </a:t>
            </a:r>
            <a:r>
              <a:rPr lang="en-US" sz="2400" b="1" dirty="0" err="1">
                <a:ea typeface="+mn-lt"/>
                <a:cs typeface="+mn-lt"/>
              </a:rPr>
              <a:t>Hawliau</a:t>
            </a:r>
            <a:r>
              <a:rPr lang="en-US" sz="2400" b="1" dirty="0">
                <a:ea typeface="+mn-lt"/>
                <a:cs typeface="+mn-lt"/>
              </a:rPr>
              <a:t> </a:t>
            </a:r>
            <a:r>
              <a:rPr lang="en-US" sz="2400" b="1" dirty="0" err="1">
                <a:ea typeface="+mn-lt"/>
                <a:cs typeface="+mn-lt"/>
              </a:rPr>
              <a:t>Dynol</a:t>
            </a:r>
            <a:r>
              <a:rPr lang="en-US" sz="2400" b="1" dirty="0">
                <a:ea typeface="+mn-lt"/>
                <a:cs typeface="+mn-lt"/>
              </a:rPr>
              <a:t> 1998</a:t>
            </a:r>
            <a:endParaRPr lang="en-US" sz="2400" dirty="0">
              <a:ea typeface="+mn-lt"/>
              <a:cs typeface="+mn-lt"/>
            </a:endParaRPr>
          </a:p>
          <a:p>
            <a:pPr>
              <a:spcBef>
                <a:spcPts val="500"/>
              </a:spcBef>
            </a:pPr>
            <a:r>
              <a:rPr lang="en-US" sz="2400" b="1" dirty="0" err="1">
                <a:ea typeface="+mn-lt"/>
                <a:cs typeface="+mn-lt"/>
              </a:rPr>
              <a:t>Derddf</a:t>
            </a:r>
            <a:r>
              <a:rPr lang="en-US" sz="2400" b="1" dirty="0">
                <a:ea typeface="+mn-lt"/>
                <a:cs typeface="+mn-lt"/>
              </a:rPr>
              <a:t> </a:t>
            </a:r>
            <a:r>
              <a:rPr lang="en-US" sz="2400" b="1" dirty="0" err="1">
                <a:ea typeface="+mn-lt"/>
                <a:cs typeface="+mn-lt"/>
              </a:rPr>
              <a:t>Safonau</a:t>
            </a:r>
            <a:r>
              <a:rPr lang="en-US" sz="2400" b="1" dirty="0">
                <a:ea typeface="+mn-lt"/>
                <a:cs typeface="+mn-lt"/>
              </a:rPr>
              <a:t> </a:t>
            </a:r>
            <a:r>
              <a:rPr lang="en-US" sz="2400" b="1" dirty="0" err="1">
                <a:ea typeface="+mn-lt"/>
                <a:cs typeface="+mn-lt"/>
              </a:rPr>
              <a:t>Gofal</a:t>
            </a:r>
            <a:r>
              <a:rPr lang="en-US" sz="2400" b="1" dirty="0">
                <a:ea typeface="+mn-lt"/>
                <a:cs typeface="+mn-lt"/>
              </a:rPr>
              <a:t> 2000</a:t>
            </a:r>
            <a:endParaRPr lang="en-US" sz="2400" dirty="0">
              <a:ea typeface="+mn-lt"/>
              <a:cs typeface="+mn-lt"/>
            </a:endParaRPr>
          </a:p>
          <a:p>
            <a:pPr>
              <a:spcBef>
                <a:spcPts val="500"/>
              </a:spcBef>
            </a:pPr>
            <a:r>
              <a:rPr lang="en-US" sz="2400" b="1" dirty="0">
                <a:cs typeface="Calibri"/>
              </a:rPr>
              <a:t>RDDC 2018 a Deddf </a:t>
            </a:r>
            <a:r>
              <a:rPr lang="en-US" sz="2400" b="1" dirty="0" err="1">
                <a:cs typeface="Calibri"/>
              </a:rPr>
              <a:t>Diogelu</a:t>
            </a:r>
            <a:r>
              <a:rPr lang="en-US" sz="2400" b="1" dirty="0">
                <a:cs typeface="Calibri"/>
              </a:rPr>
              <a:t> Data 2018</a:t>
            </a:r>
            <a:endParaRPr lang="en-US" sz="2400" dirty="0">
              <a:ea typeface="+mn-lt"/>
              <a:cs typeface="+mn-lt"/>
            </a:endParaRPr>
          </a:p>
          <a:p>
            <a:pPr>
              <a:spcBef>
                <a:spcPts val="500"/>
              </a:spcBef>
            </a:pPr>
            <a:r>
              <a:rPr lang="en-US" sz="2400" b="1" dirty="0">
                <a:ea typeface="+mn-lt"/>
                <a:cs typeface="+mn-lt"/>
              </a:rPr>
              <a:t>Deddf </a:t>
            </a:r>
            <a:r>
              <a:rPr lang="en-US" sz="2400" b="1" dirty="0" err="1">
                <a:ea typeface="+mn-lt"/>
                <a:cs typeface="+mn-lt"/>
              </a:rPr>
              <a:t>Comisiynydd</a:t>
            </a:r>
            <a:r>
              <a:rPr lang="en-US" sz="2400" b="1" dirty="0">
                <a:ea typeface="+mn-lt"/>
                <a:cs typeface="+mn-lt"/>
              </a:rPr>
              <a:t> Plant Cymru 2001</a:t>
            </a:r>
            <a:endParaRPr lang="en-US" sz="2400" dirty="0">
              <a:ea typeface="+mn-lt"/>
              <a:cs typeface="+mn-lt"/>
            </a:endParaRPr>
          </a:p>
          <a:p>
            <a:pPr>
              <a:spcBef>
                <a:spcPts val="500"/>
              </a:spcBef>
            </a:pPr>
            <a:r>
              <a:rPr lang="en-US" sz="2400" b="1" dirty="0">
                <a:ea typeface="+mn-lt"/>
                <a:cs typeface="+mn-lt"/>
              </a:rPr>
              <a:t>Deddf Plant 2004</a:t>
            </a:r>
            <a:endParaRPr lang="en-US" sz="2400" dirty="0">
              <a:ea typeface="+mn-lt"/>
              <a:cs typeface="+mn-lt"/>
            </a:endParaRPr>
          </a:p>
          <a:p>
            <a:endParaRPr lang="en-GB" altLang="en-US" dirty="0"/>
          </a:p>
        </p:txBody>
      </p:sp>
      <p:sp>
        <p:nvSpPr>
          <p:cNvPr id="30724" name="Content Placeholder 3">
            <a:extLst>
              <a:ext uri="{FF2B5EF4-FFF2-40B4-BE49-F238E27FC236}">
                <a16:creationId xmlns:a16="http://schemas.microsoft.com/office/drawing/2014/main" id="{27F4CF47-3DC2-4629-A5C5-B5B96B6E40FD}"/>
              </a:ext>
            </a:extLst>
          </p:cNvPr>
          <p:cNvSpPr>
            <a:spLocks noGrp="1"/>
          </p:cNvSpPr>
          <p:nvPr>
            <p:ph sz="half" idx="2"/>
          </p:nvPr>
        </p:nvSpPr>
        <p:spPr>
          <a:xfrm>
            <a:off x="4610969" y="1825625"/>
            <a:ext cx="4068198" cy="3809862"/>
          </a:xfrm>
        </p:spPr>
        <p:txBody>
          <a:bodyPr vert="horz" lIns="91440" tIns="45720" rIns="91440" bIns="45720" rtlCol="0" anchor="t">
            <a:normAutofit/>
          </a:bodyPr>
          <a:lstStyle/>
          <a:p>
            <a:pPr>
              <a:spcBef>
                <a:spcPts val="500"/>
              </a:spcBef>
              <a:buClr>
                <a:srgbClr val="0000FF"/>
              </a:buClr>
            </a:pPr>
            <a:r>
              <a:rPr lang="en-US" sz="2400" b="1" dirty="0">
                <a:solidFill>
                  <a:schemeClr val="accent1">
                    <a:lumMod val="75000"/>
                  </a:schemeClr>
                </a:solidFill>
                <a:ea typeface="+mn-lt"/>
                <a:cs typeface="+mn-lt"/>
              </a:rPr>
              <a:t>Children Act 1989</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UNCRC</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The Human Rights Act 1998</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Care Standards Act 2000</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cs typeface="Calibri"/>
              </a:rPr>
              <a:t>GDPR 2018 and Data Protection Act 2018</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Children’s Commissioner for Wales Act 2001</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Children Act 2004</a:t>
            </a:r>
            <a:endParaRPr lang="en-US" sz="2400" dirty="0">
              <a:solidFill>
                <a:schemeClr val="accent1">
                  <a:lumMod val="75000"/>
                </a:schemeClr>
              </a:solidFill>
              <a:ea typeface="+mn-lt"/>
              <a:cs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2D78AD86-06DD-4DBE-9E06-2013ACCF42B7}"/>
              </a:ext>
            </a:extLst>
          </p:cNvPr>
          <p:cNvSpPr>
            <a:spLocks noGrp="1"/>
          </p:cNvSpPr>
          <p:nvPr>
            <p:ph type="title"/>
          </p:nvPr>
        </p:nvSpPr>
        <p:spPr>
          <a:xfrm>
            <a:off x="628650" y="259"/>
            <a:ext cx="7886700" cy="1325563"/>
          </a:xfrm>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Fframwaith</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Deddfwriaethol</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Legislative Framework</a:t>
            </a:r>
            <a:br>
              <a:rPr lang="en-US" altLang="en-US" dirty="0">
                <a:solidFill>
                  <a:srgbClr val="0000FF"/>
                </a:solidFill>
              </a:rPr>
            </a:br>
            <a:endParaRPr lang="en-GB" altLang="en-US" dirty="0"/>
          </a:p>
        </p:txBody>
      </p:sp>
      <p:sp>
        <p:nvSpPr>
          <p:cNvPr id="30723" name="Content Placeholder 2">
            <a:extLst>
              <a:ext uri="{FF2B5EF4-FFF2-40B4-BE49-F238E27FC236}">
                <a16:creationId xmlns:a16="http://schemas.microsoft.com/office/drawing/2014/main" id="{21C4851F-9057-4B08-BA28-D605ED647FEA}"/>
              </a:ext>
            </a:extLst>
          </p:cNvPr>
          <p:cNvSpPr>
            <a:spLocks noGrp="1"/>
          </p:cNvSpPr>
          <p:nvPr>
            <p:ph sz="half" idx="1"/>
          </p:nvPr>
        </p:nvSpPr>
        <p:spPr>
          <a:xfrm>
            <a:off x="166984" y="1512882"/>
            <a:ext cx="4477740" cy="4122604"/>
          </a:xfrm>
        </p:spPr>
        <p:txBody>
          <a:bodyPr vert="horz" lIns="91440" tIns="45720" rIns="91440" bIns="45720" rtlCol="0" anchor="t">
            <a:noAutofit/>
          </a:bodyPr>
          <a:lstStyle/>
          <a:p>
            <a:pPr>
              <a:spcBef>
                <a:spcPts val="500"/>
              </a:spcBef>
            </a:pPr>
            <a:r>
              <a:rPr lang="en-US" sz="2400" b="1" dirty="0">
                <a:ea typeface="+mn-lt"/>
                <a:cs typeface="+mn-lt"/>
              </a:rPr>
              <a:t>Deddf </a:t>
            </a:r>
            <a:r>
              <a:rPr lang="en-US" sz="2400" b="1" err="1">
                <a:ea typeface="+mn-lt"/>
                <a:cs typeface="+mn-lt"/>
              </a:rPr>
              <a:t>Gofal</a:t>
            </a:r>
            <a:r>
              <a:rPr lang="en-US" sz="2400" b="1" dirty="0">
                <a:ea typeface="+mn-lt"/>
                <a:cs typeface="+mn-lt"/>
              </a:rPr>
              <a:t> Plant 2006</a:t>
            </a:r>
            <a:endParaRPr lang="en-US" sz="2400">
              <a:ea typeface="+mn-lt"/>
              <a:cs typeface="+mn-lt"/>
            </a:endParaRPr>
          </a:p>
          <a:p>
            <a:pPr>
              <a:spcBef>
                <a:spcPts val="500"/>
              </a:spcBef>
            </a:pPr>
            <a:r>
              <a:rPr lang="en-US" sz="2400" b="1" err="1">
                <a:ea typeface="+mn-lt"/>
                <a:cs typeface="+mn-lt"/>
              </a:rPr>
              <a:t>Mesur</a:t>
            </a:r>
            <a:r>
              <a:rPr lang="en-US" sz="2400" b="1" dirty="0">
                <a:ea typeface="+mn-lt"/>
                <a:cs typeface="+mn-lt"/>
              </a:rPr>
              <a:t> Plant a </a:t>
            </a:r>
            <a:r>
              <a:rPr lang="en-US" sz="2400" b="1" err="1">
                <a:ea typeface="+mn-lt"/>
                <a:cs typeface="+mn-lt"/>
              </a:rPr>
              <a:t>Phobl</a:t>
            </a:r>
            <a:r>
              <a:rPr lang="en-US" sz="2400" b="1" dirty="0">
                <a:ea typeface="+mn-lt"/>
                <a:cs typeface="+mn-lt"/>
              </a:rPr>
              <a:t> </a:t>
            </a:r>
            <a:r>
              <a:rPr lang="en-US" sz="2400" b="1" err="1">
                <a:ea typeface="+mn-lt"/>
                <a:cs typeface="+mn-lt"/>
              </a:rPr>
              <a:t>ifanc</a:t>
            </a:r>
            <a:r>
              <a:rPr lang="en-US" sz="2400" b="1" dirty="0">
                <a:ea typeface="+mn-lt"/>
                <a:cs typeface="+mn-lt"/>
              </a:rPr>
              <a:t> (Cymru) 2011</a:t>
            </a:r>
            <a:endParaRPr lang="en-US" sz="2400">
              <a:ea typeface="+mn-lt"/>
              <a:cs typeface="+mn-lt"/>
            </a:endParaRPr>
          </a:p>
          <a:p>
            <a:pPr>
              <a:spcBef>
                <a:spcPts val="500"/>
              </a:spcBef>
            </a:pPr>
            <a:r>
              <a:rPr lang="en-US" sz="2400" b="1" dirty="0">
                <a:ea typeface="+mn-lt"/>
                <a:cs typeface="+mn-lt"/>
              </a:rPr>
              <a:t>Deddf </a:t>
            </a:r>
            <a:r>
              <a:rPr lang="en-US" sz="2400" b="1" err="1">
                <a:ea typeface="+mn-lt"/>
                <a:cs typeface="+mn-lt"/>
              </a:rPr>
              <a:t>Gwasanaethau</a:t>
            </a:r>
            <a:r>
              <a:rPr lang="en-US" sz="2400" b="1" dirty="0">
                <a:ea typeface="+mn-lt"/>
                <a:cs typeface="+mn-lt"/>
              </a:rPr>
              <a:t>         </a:t>
            </a:r>
            <a:r>
              <a:rPr lang="en-US" sz="2400" b="1" err="1">
                <a:ea typeface="+mn-lt"/>
                <a:cs typeface="+mn-lt"/>
              </a:rPr>
              <a:t>Cymdeithasol</a:t>
            </a:r>
            <a:r>
              <a:rPr lang="en-US" sz="2400" b="1" dirty="0">
                <a:ea typeface="+mn-lt"/>
                <a:cs typeface="+mn-lt"/>
              </a:rPr>
              <a:t> a </a:t>
            </a:r>
            <a:r>
              <a:rPr lang="en-US" sz="2400" b="1" err="1">
                <a:ea typeface="+mn-lt"/>
                <a:cs typeface="+mn-lt"/>
              </a:rPr>
              <a:t>Llesiant</a:t>
            </a:r>
            <a:r>
              <a:rPr lang="en-US" sz="2400" b="1" dirty="0">
                <a:ea typeface="+mn-lt"/>
                <a:cs typeface="+mn-lt"/>
              </a:rPr>
              <a:t> (Cymru) 2014</a:t>
            </a:r>
            <a:endParaRPr lang="en-US" sz="2400">
              <a:ea typeface="+mn-lt"/>
              <a:cs typeface="+mn-lt"/>
            </a:endParaRPr>
          </a:p>
          <a:p>
            <a:r>
              <a:rPr lang="en-GB" sz="2400" b="1" dirty="0">
                <a:latin typeface="Arial"/>
                <a:cs typeface="Arial"/>
              </a:rPr>
              <a:t>Deddf </a:t>
            </a:r>
            <a:r>
              <a:rPr lang="en-GB" sz="2400" b="1" err="1">
                <a:latin typeface="Arial"/>
                <a:cs typeface="Arial"/>
              </a:rPr>
              <a:t>Llesiant</a:t>
            </a:r>
            <a:r>
              <a:rPr lang="en-GB" sz="2400" b="1" dirty="0">
                <a:latin typeface="Arial"/>
                <a:cs typeface="Arial"/>
              </a:rPr>
              <a:t> </a:t>
            </a:r>
            <a:r>
              <a:rPr lang="en-GB" sz="2400" b="1" err="1">
                <a:latin typeface="Arial"/>
                <a:cs typeface="Arial"/>
              </a:rPr>
              <a:t>Cenedlaethau'r</a:t>
            </a:r>
            <a:r>
              <a:rPr lang="en-GB" sz="2400" b="1" dirty="0">
                <a:latin typeface="Arial"/>
                <a:cs typeface="Arial"/>
              </a:rPr>
              <a:t>  </a:t>
            </a:r>
            <a:r>
              <a:rPr lang="en-GB" sz="2400" b="1" err="1">
                <a:latin typeface="Arial"/>
                <a:cs typeface="Arial"/>
              </a:rPr>
              <a:t>Dyfodol</a:t>
            </a:r>
            <a:r>
              <a:rPr lang="en-GB" sz="2400" b="1" dirty="0">
                <a:latin typeface="Arial"/>
                <a:cs typeface="Arial"/>
              </a:rPr>
              <a:t> (Cymru)</a:t>
            </a:r>
            <a:endParaRPr lang="en-US" sz="2400">
              <a:ea typeface="Calibri"/>
              <a:cs typeface="Calibri"/>
            </a:endParaRPr>
          </a:p>
          <a:p>
            <a:r>
              <a:rPr lang="en-GB" sz="2400" b="1" dirty="0">
                <a:latin typeface="Arial"/>
                <a:cs typeface="Arial"/>
              </a:rPr>
              <a:t>'Every Child Matters'</a:t>
            </a:r>
          </a:p>
          <a:p>
            <a:r>
              <a:rPr lang="en-GB" sz="2400" b="1" err="1">
                <a:solidFill>
                  <a:srgbClr val="1F1F1F"/>
                </a:solidFill>
                <a:latin typeface="Calibri"/>
                <a:ea typeface="Calibri" panose="020F0502020204030204"/>
                <a:cs typeface="Calibri" panose="020F0502020204030204"/>
              </a:rPr>
              <a:t>Gweithio</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Gyda'n</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Gilydd</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i</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Ddiogelu</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Pobl</a:t>
            </a:r>
            <a:r>
              <a:rPr lang="en-GB" sz="2400" b="1" dirty="0">
                <a:solidFill>
                  <a:srgbClr val="1F1F1F"/>
                </a:solidFill>
                <a:latin typeface="Calibri"/>
                <a:ea typeface="Calibri" panose="020F0502020204030204"/>
                <a:cs typeface="Calibri" panose="020F0502020204030204"/>
              </a:rPr>
              <a:t>: Cod </a:t>
            </a:r>
            <a:r>
              <a:rPr lang="en-GB" sz="2400" b="1" err="1">
                <a:solidFill>
                  <a:srgbClr val="1F1F1F"/>
                </a:solidFill>
                <a:latin typeface="Calibri"/>
                <a:ea typeface="Calibri" panose="020F0502020204030204"/>
                <a:cs typeface="Calibri" panose="020F0502020204030204"/>
              </a:rPr>
              <a:t>Ymarfer</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Diogelu</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Llywodraeth</a:t>
            </a:r>
            <a:r>
              <a:rPr lang="en-GB" sz="2400" b="1" dirty="0">
                <a:solidFill>
                  <a:srgbClr val="1F1F1F"/>
                </a:solidFill>
                <a:latin typeface="Calibri"/>
                <a:ea typeface="Calibri" panose="020F0502020204030204"/>
                <a:cs typeface="Calibri" panose="020F0502020204030204"/>
              </a:rPr>
              <a:t> Cymru)</a:t>
            </a:r>
            <a:endParaRPr lang="en-GB" sz="2400" b="1" dirty="0">
              <a:latin typeface="Calibri"/>
              <a:ea typeface="Calibri" panose="020F0502020204030204"/>
              <a:cs typeface="Arial"/>
            </a:endParaRPr>
          </a:p>
          <a:p>
            <a:endParaRPr lang="en-GB" altLang="en-US" dirty="0">
              <a:ea typeface="Calibri" panose="020F0502020204030204"/>
              <a:cs typeface="Calibri" panose="020F0502020204030204"/>
            </a:endParaRPr>
          </a:p>
        </p:txBody>
      </p:sp>
      <p:sp>
        <p:nvSpPr>
          <p:cNvPr id="30724" name="Content Placeholder 3">
            <a:extLst>
              <a:ext uri="{FF2B5EF4-FFF2-40B4-BE49-F238E27FC236}">
                <a16:creationId xmlns:a16="http://schemas.microsoft.com/office/drawing/2014/main" id="{27F4CF47-3DC2-4629-A5C5-B5B96B6E40FD}"/>
              </a:ext>
            </a:extLst>
          </p:cNvPr>
          <p:cNvSpPr>
            <a:spLocks noGrp="1"/>
          </p:cNvSpPr>
          <p:nvPr>
            <p:ph sz="half" idx="2"/>
          </p:nvPr>
        </p:nvSpPr>
        <p:spPr>
          <a:xfrm>
            <a:off x="4610969" y="1512883"/>
            <a:ext cx="4174809" cy="3809862"/>
          </a:xfrm>
        </p:spPr>
        <p:txBody>
          <a:bodyPr vert="horz" lIns="91440" tIns="45720" rIns="91440" bIns="45720" rtlCol="0" anchor="t">
            <a:noAutofit/>
          </a:bodyPr>
          <a:lstStyle/>
          <a:p>
            <a:pPr>
              <a:spcBef>
                <a:spcPts val="500"/>
              </a:spcBef>
            </a:pPr>
            <a:r>
              <a:rPr lang="en-US" sz="2400" b="1" dirty="0">
                <a:solidFill>
                  <a:schemeClr val="accent1">
                    <a:lumMod val="75000"/>
                  </a:schemeClr>
                </a:solidFill>
                <a:ea typeface="+mn-lt"/>
                <a:cs typeface="+mn-lt"/>
              </a:rPr>
              <a:t>Childcare Act 2006</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Children and Young Persons (Wales) Measure 2011</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ea typeface="+mn-lt"/>
                <a:cs typeface="+mn-lt"/>
              </a:rPr>
              <a:t>Social Services and Well-being Act (Wales) 2014)</a:t>
            </a:r>
            <a:endParaRPr lang="en-US" sz="2400" dirty="0">
              <a:solidFill>
                <a:schemeClr val="accent1">
                  <a:lumMod val="75000"/>
                </a:schemeClr>
              </a:solidFill>
              <a:ea typeface="+mn-lt"/>
              <a:cs typeface="+mn-lt"/>
            </a:endParaRPr>
          </a:p>
          <a:p>
            <a:pPr>
              <a:spcBef>
                <a:spcPts val="500"/>
              </a:spcBef>
            </a:pPr>
            <a:r>
              <a:rPr lang="en-US" sz="2400" b="1" dirty="0">
                <a:solidFill>
                  <a:schemeClr val="accent1">
                    <a:lumMod val="75000"/>
                  </a:schemeClr>
                </a:solidFill>
                <a:cs typeface="Calibri"/>
              </a:rPr>
              <a:t>Well-being of Future Generations (Wales) Act  2015</a:t>
            </a:r>
          </a:p>
          <a:p>
            <a:pPr>
              <a:spcBef>
                <a:spcPts val="500"/>
              </a:spcBef>
            </a:pPr>
            <a:r>
              <a:rPr lang="en-US" sz="2400" b="1" dirty="0">
                <a:solidFill>
                  <a:schemeClr val="accent1">
                    <a:lumMod val="75000"/>
                  </a:schemeClr>
                </a:solidFill>
                <a:ea typeface="Calibri"/>
                <a:cs typeface="Calibri"/>
              </a:rPr>
              <a:t>Every Child Matters</a:t>
            </a:r>
          </a:p>
          <a:p>
            <a:pPr>
              <a:spcBef>
                <a:spcPts val="500"/>
              </a:spcBef>
            </a:pPr>
            <a:r>
              <a:rPr lang="en-US" sz="2400" b="1" dirty="0">
                <a:solidFill>
                  <a:schemeClr val="accent1">
                    <a:lumMod val="75000"/>
                  </a:schemeClr>
                </a:solidFill>
                <a:ea typeface="+mn-lt"/>
                <a:cs typeface="+mn-lt"/>
              </a:rPr>
              <a:t>Working Together to Safeguard People: Code of Safeguarding Practice (Welsh Government)</a:t>
            </a:r>
            <a:endParaRPr lang="en-US" sz="2400" b="1" dirty="0">
              <a:solidFill>
                <a:schemeClr val="accent1">
                  <a:lumMod val="75000"/>
                </a:schemeClr>
              </a:solidFill>
              <a:ea typeface="Calibri"/>
              <a:cs typeface="Calibri"/>
            </a:endParaRPr>
          </a:p>
          <a:p>
            <a:pPr>
              <a:spcBef>
                <a:spcPts val="500"/>
              </a:spcBef>
            </a:pPr>
            <a:endParaRPr lang="en-US" sz="2400" b="1" dirty="0">
              <a:solidFill>
                <a:schemeClr val="accent1">
                  <a:lumMod val="75000"/>
                </a:schemeClr>
              </a:solidFill>
              <a:ea typeface="Calibri"/>
              <a:cs typeface="Calibri"/>
            </a:endParaRPr>
          </a:p>
          <a:p>
            <a:pPr>
              <a:spcBef>
                <a:spcPts val="500"/>
              </a:spcBef>
            </a:pPr>
            <a:endParaRPr lang="en-US" sz="2400" b="1" dirty="0">
              <a:solidFill>
                <a:schemeClr val="accent1">
                  <a:lumMod val="75000"/>
                </a:schemeClr>
              </a:solidFill>
              <a:ea typeface="Calibri"/>
              <a:cs typeface="Calibri"/>
            </a:endParaRPr>
          </a:p>
        </p:txBody>
      </p:sp>
    </p:spTree>
    <p:extLst>
      <p:ext uri="{BB962C8B-B14F-4D97-AF65-F5344CB8AC3E}">
        <p14:creationId xmlns:p14="http://schemas.microsoft.com/office/powerpoint/2010/main" val="1001913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633F2-E405-D841-593F-602885B71D40}"/>
            </a:ext>
          </a:extLst>
        </p:cNvPr>
        <p:cNvGrpSpPr/>
        <p:nvPr/>
      </p:nvGrpSpPr>
      <p:grpSpPr>
        <a:xfrm>
          <a:off x="0" y="0"/>
          <a:ext cx="0" cy="0"/>
          <a:chOff x="0" y="0"/>
          <a:chExt cx="0" cy="0"/>
        </a:xfrm>
      </p:grpSpPr>
      <p:sp>
        <p:nvSpPr>
          <p:cNvPr id="30722" name="Title 1">
            <a:extLst>
              <a:ext uri="{FF2B5EF4-FFF2-40B4-BE49-F238E27FC236}">
                <a16:creationId xmlns:a16="http://schemas.microsoft.com/office/drawing/2014/main" id="{02A5FA5E-A6AE-59B4-5AC2-49EE2A21590B}"/>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Fframwaith</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Deddfwriaethol</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Legislative Framework</a:t>
            </a:r>
            <a:br>
              <a:rPr lang="en-US" altLang="en-US" dirty="0">
                <a:solidFill>
                  <a:srgbClr val="0000FF"/>
                </a:solidFill>
              </a:rPr>
            </a:br>
            <a:endParaRPr lang="en-GB" altLang="en-US" dirty="0"/>
          </a:p>
        </p:txBody>
      </p:sp>
      <p:sp>
        <p:nvSpPr>
          <p:cNvPr id="30723" name="Content Placeholder 2">
            <a:extLst>
              <a:ext uri="{FF2B5EF4-FFF2-40B4-BE49-F238E27FC236}">
                <a16:creationId xmlns:a16="http://schemas.microsoft.com/office/drawing/2014/main" id="{5BE8BEC7-47D5-9C2C-09B7-4A2A61FFC57F}"/>
              </a:ext>
            </a:extLst>
          </p:cNvPr>
          <p:cNvSpPr>
            <a:spLocks noGrp="1"/>
          </p:cNvSpPr>
          <p:nvPr>
            <p:ph sz="half" idx="1"/>
          </p:nvPr>
        </p:nvSpPr>
        <p:spPr>
          <a:xfrm>
            <a:off x="330800" y="1825625"/>
            <a:ext cx="4202231" cy="3809862"/>
          </a:xfrm>
        </p:spPr>
        <p:txBody>
          <a:bodyPr vert="horz" lIns="91440" tIns="45720" rIns="91440" bIns="45720" rtlCol="0" anchor="t">
            <a:normAutofit/>
          </a:bodyPr>
          <a:lstStyle/>
          <a:p>
            <a:r>
              <a:rPr lang="en-GB" sz="2400" b="1" dirty="0" err="1">
                <a:solidFill>
                  <a:srgbClr val="1F1F1F"/>
                </a:solidFill>
                <a:latin typeface="Calibri"/>
                <a:ea typeface="Calibri" panose="020F0502020204030204"/>
                <a:cs typeface="Calibri" panose="020F0502020204030204"/>
              </a:rPr>
              <a:t>Gweithio</a:t>
            </a:r>
            <a:r>
              <a:rPr lang="en-GB" sz="2400" b="1" dirty="0">
                <a:solidFill>
                  <a:srgbClr val="1F1F1F"/>
                </a:solidFill>
                <a:latin typeface="Calibri"/>
                <a:ea typeface="Calibri" panose="020F0502020204030204"/>
                <a:cs typeface="Calibri" panose="020F0502020204030204"/>
              </a:rPr>
              <a:t> </a:t>
            </a:r>
            <a:r>
              <a:rPr lang="en-GB" sz="2400" b="1" dirty="0" err="1">
                <a:solidFill>
                  <a:srgbClr val="1F1F1F"/>
                </a:solidFill>
                <a:latin typeface="Calibri"/>
                <a:ea typeface="Calibri" panose="020F0502020204030204"/>
                <a:cs typeface="Calibri" panose="020F0502020204030204"/>
              </a:rPr>
              <a:t>Gyda'n</a:t>
            </a:r>
            <a:r>
              <a:rPr lang="en-GB" sz="2400" b="1" dirty="0">
                <a:solidFill>
                  <a:srgbClr val="1F1F1F"/>
                </a:solidFill>
                <a:latin typeface="Calibri"/>
                <a:ea typeface="Calibri" panose="020F0502020204030204"/>
                <a:cs typeface="Calibri" panose="020F0502020204030204"/>
              </a:rPr>
              <a:t> </a:t>
            </a:r>
            <a:r>
              <a:rPr lang="en-GB" sz="2400" b="1" dirty="0" err="1">
                <a:solidFill>
                  <a:srgbClr val="1F1F1F"/>
                </a:solidFill>
                <a:latin typeface="Calibri"/>
                <a:ea typeface="Calibri" panose="020F0502020204030204"/>
                <a:cs typeface="Calibri" panose="020F0502020204030204"/>
              </a:rPr>
              <a:t>Gilydd</a:t>
            </a:r>
            <a:r>
              <a:rPr lang="en-GB" sz="2400" b="1" dirty="0">
                <a:solidFill>
                  <a:srgbClr val="1F1F1F"/>
                </a:solidFill>
                <a:latin typeface="Calibri"/>
                <a:ea typeface="Calibri" panose="020F0502020204030204"/>
                <a:cs typeface="Calibri" panose="020F0502020204030204"/>
              </a:rPr>
              <a:t> </a:t>
            </a:r>
            <a:r>
              <a:rPr lang="en-GB" sz="2400" b="1" dirty="0" err="1">
                <a:solidFill>
                  <a:srgbClr val="1F1F1F"/>
                </a:solidFill>
                <a:latin typeface="Calibri"/>
                <a:ea typeface="Calibri" panose="020F0502020204030204"/>
                <a:cs typeface="Calibri" panose="020F0502020204030204"/>
              </a:rPr>
              <a:t>i</a:t>
            </a:r>
            <a:r>
              <a:rPr lang="en-GB" sz="2400" b="1" dirty="0">
                <a:solidFill>
                  <a:srgbClr val="1F1F1F"/>
                </a:solidFill>
                <a:latin typeface="Calibri"/>
                <a:ea typeface="Calibri" panose="020F0502020204030204"/>
                <a:cs typeface="Calibri" panose="020F0502020204030204"/>
              </a:rPr>
              <a:t> </a:t>
            </a:r>
            <a:r>
              <a:rPr lang="en-GB" sz="2400" b="1" dirty="0" err="1">
                <a:solidFill>
                  <a:srgbClr val="1F1F1F"/>
                </a:solidFill>
                <a:latin typeface="Calibri"/>
                <a:ea typeface="Calibri" panose="020F0502020204030204"/>
                <a:cs typeface="Calibri" panose="020F0502020204030204"/>
              </a:rPr>
              <a:t>Ddiogelu</a:t>
            </a:r>
            <a:r>
              <a:rPr lang="en-GB" sz="2400" b="1" dirty="0">
                <a:solidFill>
                  <a:srgbClr val="1F1F1F"/>
                </a:solidFill>
                <a:latin typeface="Calibri"/>
                <a:ea typeface="Calibri" panose="020F0502020204030204"/>
                <a:cs typeface="Calibri" panose="020F0502020204030204"/>
              </a:rPr>
              <a:t> Plant 2023</a:t>
            </a:r>
          </a:p>
          <a:p>
            <a:r>
              <a:rPr lang="en-GB" sz="2400" b="1" dirty="0">
                <a:solidFill>
                  <a:srgbClr val="1F1F1F"/>
                </a:solidFill>
                <a:latin typeface="Calibri"/>
                <a:ea typeface="Calibri" panose="020F0502020204030204"/>
                <a:cs typeface="Calibri" panose="020F0502020204030204"/>
              </a:rPr>
              <a:t>Deddf </a:t>
            </a:r>
            <a:r>
              <a:rPr lang="en-GB" sz="2400" b="1" err="1">
                <a:solidFill>
                  <a:srgbClr val="1F1F1F"/>
                </a:solidFill>
                <a:latin typeface="Calibri"/>
                <a:ea typeface="Calibri" panose="020F0502020204030204"/>
                <a:cs typeface="Calibri" panose="020F0502020204030204"/>
              </a:rPr>
              <a:t>Galluedd</a:t>
            </a:r>
            <a:r>
              <a:rPr lang="en-GB" sz="2400" b="1" dirty="0">
                <a:solidFill>
                  <a:srgbClr val="1F1F1F"/>
                </a:solidFill>
                <a:latin typeface="Calibri"/>
                <a:ea typeface="Calibri" panose="020F0502020204030204"/>
                <a:cs typeface="Calibri" panose="020F0502020204030204"/>
              </a:rPr>
              <a:t> </a:t>
            </a:r>
            <a:r>
              <a:rPr lang="en-GB" sz="2400" b="1" err="1">
                <a:solidFill>
                  <a:srgbClr val="1F1F1F"/>
                </a:solidFill>
                <a:latin typeface="Calibri"/>
                <a:ea typeface="Calibri" panose="020F0502020204030204"/>
                <a:cs typeface="Calibri" panose="020F0502020204030204"/>
              </a:rPr>
              <a:t>Meddyliol</a:t>
            </a:r>
            <a:r>
              <a:rPr lang="en-GB" sz="2400" b="1" dirty="0">
                <a:solidFill>
                  <a:srgbClr val="1F1F1F"/>
                </a:solidFill>
                <a:latin typeface="Calibri"/>
                <a:ea typeface="Calibri" panose="020F0502020204030204"/>
                <a:cs typeface="Calibri" panose="020F0502020204030204"/>
              </a:rPr>
              <a:t> 2005 (MCA)</a:t>
            </a:r>
          </a:p>
          <a:p>
            <a:r>
              <a:rPr lang="en-GB" sz="2200" b="1" dirty="0">
                <a:solidFill>
                  <a:srgbClr val="000000"/>
                </a:solidFill>
                <a:latin typeface="Calibri"/>
                <a:ea typeface="Calibri" panose="020F0502020204030204"/>
                <a:cs typeface="Calibri" panose="020F0502020204030204"/>
              </a:rPr>
              <a:t>Deddf </a:t>
            </a:r>
            <a:r>
              <a:rPr lang="en-GB" sz="2200" b="1" dirty="0" err="1">
                <a:solidFill>
                  <a:srgbClr val="000000"/>
                </a:solidFill>
                <a:latin typeface="Calibri"/>
                <a:ea typeface="Calibri" panose="020F0502020204030204"/>
                <a:cs typeface="Calibri" panose="020F0502020204030204"/>
              </a:rPr>
              <a:t>Addysg</a:t>
            </a:r>
            <a:r>
              <a:rPr lang="en-GB" sz="2200" b="1" dirty="0">
                <a:solidFill>
                  <a:srgbClr val="000000"/>
                </a:solidFill>
                <a:latin typeface="Calibri"/>
                <a:ea typeface="Calibri" panose="020F0502020204030204"/>
                <a:cs typeface="Calibri" panose="020F0502020204030204"/>
              </a:rPr>
              <a:t> 2002</a:t>
            </a:r>
            <a:endParaRPr lang="en-GB" sz="2400" b="1" dirty="0">
              <a:solidFill>
                <a:srgbClr val="1F1F1F"/>
              </a:solidFill>
              <a:ea typeface="Calibri" panose="020F0502020204030204"/>
              <a:cs typeface="Calibri" panose="020F0502020204030204"/>
            </a:endParaRPr>
          </a:p>
          <a:p>
            <a:r>
              <a:rPr lang="en-GB" sz="2400" b="1" dirty="0" err="1">
                <a:solidFill>
                  <a:srgbClr val="1F1F1F"/>
                </a:solidFill>
                <a:ea typeface="Calibri" panose="020F0502020204030204"/>
                <a:cs typeface="Calibri" panose="020F0502020204030204"/>
              </a:rPr>
              <a:t>Adroddiad</a:t>
            </a:r>
            <a:r>
              <a:rPr lang="en-GB" sz="2400" b="1" dirty="0">
                <a:solidFill>
                  <a:srgbClr val="1F1F1F"/>
                </a:solidFill>
                <a:ea typeface="Calibri" panose="020F0502020204030204"/>
                <a:cs typeface="Calibri" panose="020F0502020204030204"/>
              </a:rPr>
              <a:t> Laming 2004</a:t>
            </a:r>
          </a:p>
          <a:p>
            <a:r>
              <a:rPr lang="en-GB" sz="2400" b="1" dirty="0" err="1">
                <a:solidFill>
                  <a:srgbClr val="1F1F1F"/>
                </a:solidFill>
                <a:ea typeface="Calibri" panose="020F0502020204030204"/>
                <a:cs typeface="Calibri" panose="020F0502020204030204"/>
              </a:rPr>
              <a:t>Adroddiad</a:t>
            </a:r>
            <a:r>
              <a:rPr lang="en-GB" sz="2400" b="1" dirty="0">
                <a:solidFill>
                  <a:srgbClr val="1F1F1F"/>
                </a:solidFill>
                <a:ea typeface="Calibri" panose="020F0502020204030204"/>
                <a:cs typeface="Calibri" panose="020F0502020204030204"/>
              </a:rPr>
              <a:t> Munro </a:t>
            </a:r>
          </a:p>
          <a:p>
            <a:endParaRPr lang="en-GB" altLang="en-US" dirty="0">
              <a:ea typeface="Calibri" panose="020F0502020204030204"/>
              <a:cs typeface="Calibri" panose="020F0502020204030204"/>
            </a:endParaRPr>
          </a:p>
        </p:txBody>
      </p:sp>
      <p:sp>
        <p:nvSpPr>
          <p:cNvPr id="30724" name="Content Placeholder 3">
            <a:extLst>
              <a:ext uri="{FF2B5EF4-FFF2-40B4-BE49-F238E27FC236}">
                <a16:creationId xmlns:a16="http://schemas.microsoft.com/office/drawing/2014/main" id="{ABDD5502-927A-0A52-BB89-65AAFBC3E66E}"/>
              </a:ext>
            </a:extLst>
          </p:cNvPr>
          <p:cNvSpPr>
            <a:spLocks noGrp="1"/>
          </p:cNvSpPr>
          <p:nvPr>
            <p:ph sz="half" idx="2"/>
          </p:nvPr>
        </p:nvSpPr>
        <p:spPr>
          <a:xfrm>
            <a:off x="4648200" y="1825625"/>
            <a:ext cx="4316288" cy="3809862"/>
          </a:xfrm>
        </p:spPr>
        <p:txBody>
          <a:bodyPr vert="horz" lIns="91440" tIns="45720" rIns="91440" bIns="45720" rtlCol="0" anchor="t">
            <a:noAutofit/>
          </a:bodyPr>
          <a:lstStyle/>
          <a:p>
            <a:pPr>
              <a:spcBef>
                <a:spcPts val="500"/>
              </a:spcBef>
            </a:pPr>
            <a:r>
              <a:rPr lang="en-US" sz="2400" b="1" dirty="0">
                <a:solidFill>
                  <a:schemeClr val="accent1">
                    <a:lumMod val="75000"/>
                  </a:schemeClr>
                </a:solidFill>
                <a:latin typeface="Calibri"/>
                <a:ea typeface="Calibri"/>
                <a:cs typeface="Calibri"/>
              </a:rPr>
              <a:t>Working Together to Safeguard Children 2023</a:t>
            </a:r>
            <a:r>
              <a:rPr lang="en-US" sz="2400" dirty="0">
                <a:solidFill>
                  <a:schemeClr val="accent1">
                    <a:lumMod val="75000"/>
                  </a:schemeClr>
                </a:solidFill>
                <a:latin typeface="Calibri"/>
                <a:ea typeface="Calibri"/>
                <a:cs typeface="Calibri"/>
              </a:rPr>
              <a:t>  </a:t>
            </a:r>
            <a:endParaRPr lang="en-US" sz="2400" b="1" dirty="0">
              <a:solidFill>
                <a:schemeClr val="accent1">
                  <a:lumMod val="75000"/>
                </a:schemeClr>
              </a:solidFill>
              <a:latin typeface="Calibri"/>
              <a:ea typeface="Calibri"/>
              <a:cs typeface="Calibri"/>
            </a:endParaRPr>
          </a:p>
          <a:p>
            <a:pPr>
              <a:spcBef>
                <a:spcPts val="500"/>
              </a:spcBef>
            </a:pPr>
            <a:r>
              <a:rPr lang="en-US" sz="2400" b="1" dirty="0">
                <a:solidFill>
                  <a:schemeClr val="accent1">
                    <a:lumMod val="75000"/>
                  </a:schemeClr>
                </a:solidFill>
                <a:ea typeface="+mn-lt"/>
                <a:cs typeface="+mn-lt"/>
              </a:rPr>
              <a:t>The Mental Capacity Act 2005 (MCA)</a:t>
            </a:r>
            <a:endParaRPr lang="en-US" sz="2400" b="1" dirty="0">
              <a:solidFill>
                <a:schemeClr val="accent1">
                  <a:lumMod val="75000"/>
                </a:schemeClr>
              </a:solidFill>
              <a:ea typeface="Calibri"/>
              <a:cs typeface="Calibri"/>
            </a:endParaRPr>
          </a:p>
          <a:p>
            <a:pPr>
              <a:spcBef>
                <a:spcPts val="500"/>
              </a:spcBef>
            </a:pPr>
            <a:r>
              <a:rPr lang="en-US" sz="2400" b="1" dirty="0">
                <a:solidFill>
                  <a:schemeClr val="accent1">
                    <a:lumMod val="75000"/>
                  </a:schemeClr>
                </a:solidFill>
                <a:ea typeface="Calibri"/>
                <a:cs typeface="Calibri"/>
              </a:rPr>
              <a:t>Education Act 2002</a:t>
            </a:r>
          </a:p>
          <a:p>
            <a:pPr>
              <a:spcBef>
                <a:spcPts val="500"/>
              </a:spcBef>
            </a:pPr>
            <a:r>
              <a:rPr lang="en-US" sz="2400" b="1" dirty="0">
                <a:solidFill>
                  <a:schemeClr val="accent1">
                    <a:lumMod val="75000"/>
                  </a:schemeClr>
                </a:solidFill>
                <a:ea typeface="Calibri"/>
                <a:cs typeface="Calibri"/>
              </a:rPr>
              <a:t>Laming Report 2004</a:t>
            </a:r>
          </a:p>
          <a:p>
            <a:pPr>
              <a:spcBef>
                <a:spcPts val="500"/>
              </a:spcBef>
            </a:pPr>
            <a:r>
              <a:rPr lang="en-US" sz="2400" b="1" dirty="0">
                <a:solidFill>
                  <a:schemeClr val="accent1">
                    <a:lumMod val="75000"/>
                  </a:schemeClr>
                </a:solidFill>
                <a:ea typeface="Calibri"/>
                <a:cs typeface="Calibri"/>
              </a:rPr>
              <a:t>Munro Report</a:t>
            </a:r>
          </a:p>
          <a:p>
            <a:pPr>
              <a:spcBef>
                <a:spcPts val="500"/>
              </a:spcBef>
            </a:pPr>
            <a:endParaRPr lang="en-US" sz="2400" b="1" dirty="0">
              <a:solidFill>
                <a:schemeClr val="accent1">
                  <a:lumMod val="75000"/>
                </a:schemeClr>
              </a:solidFill>
              <a:ea typeface="Calibri"/>
              <a:cs typeface="Calibri"/>
            </a:endParaRPr>
          </a:p>
          <a:p>
            <a:pPr>
              <a:spcBef>
                <a:spcPts val="500"/>
              </a:spcBef>
            </a:pPr>
            <a:endParaRPr lang="en-US" sz="2400" b="1" dirty="0">
              <a:solidFill>
                <a:schemeClr val="accent1">
                  <a:lumMod val="75000"/>
                </a:schemeClr>
              </a:solidFill>
              <a:ea typeface="Calibri"/>
              <a:cs typeface="Calibri"/>
            </a:endParaRPr>
          </a:p>
          <a:p>
            <a:pPr>
              <a:spcBef>
                <a:spcPts val="500"/>
              </a:spcBef>
            </a:pPr>
            <a:endParaRPr lang="en-US" sz="2400" b="1" dirty="0">
              <a:solidFill>
                <a:schemeClr val="accent1">
                  <a:lumMod val="75000"/>
                </a:schemeClr>
              </a:solidFill>
              <a:ea typeface="Calibri"/>
              <a:cs typeface="Calibri"/>
            </a:endParaRPr>
          </a:p>
        </p:txBody>
      </p:sp>
    </p:spTree>
    <p:extLst>
      <p:ext uri="{BB962C8B-B14F-4D97-AF65-F5344CB8AC3E}">
        <p14:creationId xmlns:p14="http://schemas.microsoft.com/office/powerpoint/2010/main" val="1622429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CAD481CA-B22D-451F-87FC-567B1C1A0FB1}"/>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Teil 2</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Tile 2</a:t>
            </a:r>
          </a:p>
        </p:txBody>
      </p:sp>
      <p:sp>
        <p:nvSpPr>
          <p:cNvPr id="37891" name="Content Placeholder 2">
            <a:extLst>
              <a:ext uri="{FF2B5EF4-FFF2-40B4-BE49-F238E27FC236}">
                <a16:creationId xmlns:a16="http://schemas.microsoft.com/office/drawing/2014/main" id="{7FD14537-FCB8-4FE5-B0A0-2AADF7663402}"/>
              </a:ext>
            </a:extLst>
          </p:cNvPr>
          <p:cNvSpPr>
            <a:spLocks noGrp="1"/>
          </p:cNvSpPr>
          <p:nvPr>
            <p:ph idx="1"/>
          </p:nvPr>
        </p:nvSpPr>
        <p:spPr>
          <a:solidFill>
            <a:srgbClr val="009999"/>
          </a:solidFill>
        </p:spPr>
        <p:txBody>
          <a:bodyPr/>
          <a:lstStyle/>
          <a:p>
            <a:pPr marL="0" indent="0">
              <a:buFont typeface="Arial" panose="020B0604020202020204" pitchFamily="34" charset="0"/>
              <a:buNone/>
            </a:pPr>
            <a:r>
              <a:rPr lang="en-GB" altLang="en-US" sz="4000" b="1" dirty="0">
                <a:solidFill>
                  <a:schemeClr val="bg1"/>
                </a:solidFill>
              </a:rPr>
              <a:t>Plant a </a:t>
            </a:r>
            <a:r>
              <a:rPr lang="en-GB" altLang="en-US" sz="4000" b="1" dirty="0" err="1">
                <a:solidFill>
                  <a:schemeClr val="bg1"/>
                </a:solidFill>
              </a:rPr>
              <a:t>phobl</a:t>
            </a:r>
            <a:r>
              <a:rPr lang="en-GB" altLang="en-US" sz="4000" b="1" dirty="0">
                <a:solidFill>
                  <a:schemeClr val="bg1"/>
                </a:solidFill>
              </a:rPr>
              <a:t> </a:t>
            </a:r>
            <a:r>
              <a:rPr lang="en-GB" altLang="en-US" sz="4000" b="1" dirty="0" err="1">
                <a:solidFill>
                  <a:schemeClr val="bg1"/>
                </a:solidFill>
              </a:rPr>
              <a:t>ifanc</a:t>
            </a:r>
            <a:r>
              <a:rPr lang="en-GB" altLang="en-US" sz="4000" b="1" dirty="0">
                <a:solidFill>
                  <a:schemeClr val="bg1"/>
                </a:solidFill>
              </a:rPr>
              <a:t> </a:t>
            </a:r>
            <a:r>
              <a:rPr lang="en-GB" altLang="en-US" sz="4000" b="1" dirty="0" err="1">
                <a:solidFill>
                  <a:schemeClr val="bg1"/>
                </a:solidFill>
              </a:rPr>
              <a:t>sy’n</a:t>
            </a:r>
            <a:r>
              <a:rPr lang="en-GB" altLang="en-US" sz="4000" b="1" dirty="0">
                <a:solidFill>
                  <a:schemeClr val="bg1"/>
                </a:solidFill>
              </a:rPr>
              <a:t> </a:t>
            </a:r>
            <a:r>
              <a:rPr lang="en-GB" altLang="en-US" sz="4000" b="1" dirty="0" err="1">
                <a:solidFill>
                  <a:schemeClr val="bg1"/>
                </a:solidFill>
              </a:rPr>
              <a:t>wynebu</a:t>
            </a:r>
            <a:r>
              <a:rPr lang="en-GB" altLang="en-US" sz="4000" b="1" dirty="0">
                <a:solidFill>
                  <a:schemeClr val="bg1"/>
                </a:solidFill>
              </a:rPr>
              <a:t> </a:t>
            </a:r>
            <a:r>
              <a:rPr lang="en-GB" altLang="en-US" sz="4000" b="1" dirty="0" err="1">
                <a:solidFill>
                  <a:schemeClr val="bg1"/>
                </a:solidFill>
              </a:rPr>
              <a:t>risg</a:t>
            </a:r>
            <a:r>
              <a:rPr lang="en-GB" altLang="en-US" sz="4000" b="1" dirty="0">
                <a:solidFill>
                  <a:schemeClr val="bg1"/>
                </a:solidFill>
              </a:rPr>
              <a:t> o </a:t>
            </a:r>
            <a:r>
              <a:rPr lang="en-GB" altLang="en-US" sz="4000" b="1" dirty="0" err="1">
                <a:solidFill>
                  <a:schemeClr val="bg1"/>
                </a:solidFill>
              </a:rPr>
              <a:t>gamriniaeth</a:t>
            </a:r>
            <a:endParaRPr lang="en-GB" altLang="en-US" sz="4000" b="1" dirty="0">
              <a:solidFill>
                <a:schemeClr val="bg1"/>
              </a:solidFill>
            </a:endParaRPr>
          </a:p>
          <a:p>
            <a:pPr marL="0" indent="0">
              <a:buFont typeface="Arial" panose="020B0604020202020204" pitchFamily="34" charset="0"/>
              <a:buNone/>
            </a:pPr>
            <a:endParaRPr lang="en-GB" altLang="en-US" sz="3600" dirty="0"/>
          </a:p>
          <a:p>
            <a:pPr marL="0" indent="0">
              <a:buFont typeface="Arial" panose="020B0604020202020204" pitchFamily="34" charset="0"/>
              <a:buNone/>
            </a:pPr>
            <a:endParaRPr lang="en-GB" altLang="en-US" sz="3600" dirty="0"/>
          </a:p>
          <a:p>
            <a:pPr marL="0" indent="0">
              <a:buFont typeface="Arial" panose="020B0604020202020204" pitchFamily="34" charset="0"/>
              <a:buNone/>
            </a:pPr>
            <a:endParaRPr lang="en-GB" altLang="en-US" sz="3600" dirty="0"/>
          </a:p>
        </p:txBody>
      </p:sp>
      <p:sp>
        <p:nvSpPr>
          <p:cNvPr id="4" name="Rectangle 3">
            <a:extLst>
              <a:ext uri="{FF2B5EF4-FFF2-40B4-BE49-F238E27FC236}">
                <a16:creationId xmlns:a16="http://schemas.microsoft.com/office/drawing/2014/main" id="{4CA8EC9E-DEF6-4012-A57A-DB934E596C5C}"/>
              </a:ext>
            </a:extLst>
          </p:cNvPr>
          <p:cNvSpPr/>
          <p:nvPr/>
        </p:nvSpPr>
        <p:spPr>
          <a:xfrm>
            <a:off x="683568" y="3789040"/>
            <a:ext cx="7201024" cy="1368425"/>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4000" b="1" dirty="0"/>
              <a:t>Children and young people at risk of harm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68BF31C1-873E-44DC-858A-AC66BD51F0F6}"/>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Teil 4</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Tile 4</a:t>
            </a:r>
          </a:p>
        </p:txBody>
      </p:sp>
      <p:sp>
        <p:nvSpPr>
          <p:cNvPr id="39939" name="Content Placeholder 2">
            <a:extLst>
              <a:ext uri="{FF2B5EF4-FFF2-40B4-BE49-F238E27FC236}">
                <a16:creationId xmlns:a16="http://schemas.microsoft.com/office/drawing/2014/main" id="{A2A5526B-FA91-4572-B974-771C603A7F6F}"/>
              </a:ext>
            </a:extLst>
          </p:cNvPr>
          <p:cNvSpPr>
            <a:spLocks noGrp="1"/>
          </p:cNvSpPr>
          <p:nvPr>
            <p:ph idx="1"/>
          </p:nvPr>
        </p:nvSpPr>
        <p:spPr>
          <a:solidFill>
            <a:srgbClr val="009999"/>
          </a:solidFill>
        </p:spPr>
        <p:txBody>
          <a:bodyPr/>
          <a:lstStyle/>
          <a:p>
            <a:pPr marL="0" indent="0">
              <a:buFont typeface="Arial" panose="020B0604020202020204" pitchFamily="34" charset="0"/>
              <a:buNone/>
            </a:pPr>
            <a:endParaRPr lang="en-GB" altLang="en-US" sz="3600" dirty="0">
              <a:solidFill>
                <a:schemeClr val="bg1"/>
              </a:solidFill>
            </a:endParaRPr>
          </a:p>
          <a:p>
            <a:pPr marL="0" indent="0" algn="ctr">
              <a:buFont typeface="Arial" panose="020B0604020202020204" pitchFamily="34" charset="0"/>
              <a:buNone/>
            </a:pPr>
            <a:r>
              <a:rPr lang="en-GB" altLang="en-US" sz="4000" b="1" dirty="0" err="1">
                <a:solidFill>
                  <a:schemeClr val="bg1"/>
                </a:solidFill>
              </a:rPr>
              <a:t>Byrddau</a:t>
            </a:r>
            <a:r>
              <a:rPr lang="en-GB" altLang="en-US" sz="4000" b="1" dirty="0">
                <a:solidFill>
                  <a:schemeClr val="bg1"/>
                </a:solidFill>
              </a:rPr>
              <a:t> </a:t>
            </a:r>
            <a:r>
              <a:rPr lang="en-GB" altLang="en-US" sz="4000" b="1" dirty="0" err="1">
                <a:solidFill>
                  <a:schemeClr val="bg1"/>
                </a:solidFill>
              </a:rPr>
              <a:t>Diogelu</a:t>
            </a:r>
            <a:r>
              <a:rPr lang="en-GB" altLang="en-US" sz="4000" b="1" dirty="0">
                <a:solidFill>
                  <a:schemeClr val="bg1"/>
                </a:solidFill>
              </a:rPr>
              <a:t> </a:t>
            </a:r>
            <a:r>
              <a:rPr lang="en-GB" altLang="en-US" sz="4000" b="1" dirty="0" err="1">
                <a:solidFill>
                  <a:schemeClr val="bg1"/>
                </a:solidFill>
              </a:rPr>
              <a:t>Rhanbarthol</a:t>
            </a:r>
            <a:endParaRPr lang="en-GB" altLang="en-US" sz="4000" b="1" dirty="0"/>
          </a:p>
          <a:p>
            <a:pPr marL="0" indent="0">
              <a:buFont typeface="Arial" panose="020B0604020202020204" pitchFamily="34" charset="0"/>
              <a:buNone/>
            </a:pPr>
            <a:endParaRPr lang="en-GB" altLang="en-US" sz="3600" dirty="0"/>
          </a:p>
          <a:p>
            <a:pPr marL="0" indent="0">
              <a:buFont typeface="Arial" panose="020B0604020202020204" pitchFamily="34" charset="0"/>
              <a:buNone/>
            </a:pPr>
            <a:endParaRPr lang="en-GB" altLang="en-US" sz="3600" dirty="0"/>
          </a:p>
        </p:txBody>
      </p:sp>
      <p:sp>
        <p:nvSpPr>
          <p:cNvPr id="4" name="Rectangle 3">
            <a:extLst>
              <a:ext uri="{FF2B5EF4-FFF2-40B4-BE49-F238E27FC236}">
                <a16:creationId xmlns:a16="http://schemas.microsoft.com/office/drawing/2014/main" id="{A2F8D7BA-9B8A-44AB-ADBC-704175B213BB}"/>
              </a:ext>
            </a:extLst>
          </p:cNvPr>
          <p:cNvSpPr/>
          <p:nvPr/>
        </p:nvSpPr>
        <p:spPr>
          <a:xfrm>
            <a:off x="1259632" y="3573016"/>
            <a:ext cx="7200900" cy="1566862"/>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4000" b="1" dirty="0"/>
              <a:t>Regional Safeguarding Boards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9170B3EC-59E6-4C18-BF01-D1A1371E4A95}"/>
              </a:ext>
            </a:extLst>
          </p:cNvPr>
          <p:cNvSpPr>
            <a:spLocks noGrp="1"/>
          </p:cNvSpPr>
          <p:nvPr>
            <p:ph type="title"/>
          </p:nvPr>
        </p:nvSpPr>
        <p:spPr>
          <a:xfrm>
            <a:off x="628650" y="620688"/>
            <a:ext cx="7886700" cy="1325563"/>
          </a:xfrm>
        </p:spPr>
        <p:txBody>
          <a:bodyPr>
            <a:noAutofit/>
          </a:bodyPr>
          <a:lstStyle/>
          <a:p>
            <a:pPr algn="ctr"/>
            <a:r>
              <a:rPr lang="en-GB" altLang="en-US" sz="4400" b="1" dirty="0" err="1">
                <a:latin typeface="Arial" panose="020B0604020202020204" pitchFamily="34" charset="0"/>
                <a:cs typeface="Arial" panose="020B0604020202020204" pitchFamily="34" charset="0"/>
              </a:rPr>
              <a:t>Esiampl</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Bwrdd</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Diogelu</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Lleol</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Example of Local Safeguarding Board</a:t>
            </a:r>
          </a:p>
        </p:txBody>
      </p:sp>
      <p:sp>
        <p:nvSpPr>
          <p:cNvPr id="40963" name="Content Placeholder 2">
            <a:extLst>
              <a:ext uri="{FF2B5EF4-FFF2-40B4-BE49-F238E27FC236}">
                <a16:creationId xmlns:a16="http://schemas.microsoft.com/office/drawing/2014/main" id="{D00F5815-9B92-42EE-BBD8-52C430B47591}"/>
              </a:ext>
            </a:extLst>
          </p:cNvPr>
          <p:cNvSpPr>
            <a:spLocks noGrp="1"/>
          </p:cNvSpPr>
          <p:nvPr>
            <p:ph idx="1"/>
          </p:nvPr>
        </p:nvSpPr>
        <p:spPr>
          <a:xfrm>
            <a:off x="635724" y="2348880"/>
            <a:ext cx="7886700" cy="3640897"/>
          </a:xfrm>
        </p:spPr>
        <p:txBody>
          <a:bodyPr>
            <a:normAutofit fontScale="92500" lnSpcReduction="10000"/>
          </a:bodyPr>
          <a:lstStyle/>
          <a:p>
            <a:pPr marL="0" indent="0" algn="ctr">
              <a:buFont typeface="Arial" panose="020B0604020202020204" pitchFamily="34" charset="0"/>
              <a:buNone/>
            </a:pP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dirty="0">
                <a:solidFill>
                  <a:schemeClr val="accent1">
                    <a:lumMod val="75000"/>
                  </a:schemeClr>
                </a:solidFill>
                <a:latin typeface="Arial" panose="020B0604020202020204" pitchFamily="34" charset="0"/>
                <a:cs typeface="Arial" panose="020B0604020202020204" pitchFamily="34" charset="0"/>
              </a:rPr>
              <a:t>Mid and West Wales Safeguarding Board</a:t>
            </a:r>
          </a:p>
          <a:p>
            <a:pPr marL="0" indent="0" algn="ctr">
              <a:buFont typeface="Arial" panose="020B0604020202020204" pitchFamily="34" charset="0"/>
              <a:buNone/>
            </a:pPr>
            <a:r>
              <a:rPr lang="en-GB" altLang="en-US" dirty="0">
                <a:latin typeface="Arial" panose="020B0604020202020204" pitchFamily="34" charset="0"/>
                <a:cs typeface="Arial" panose="020B0604020202020204" pitchFamily="34" charset="0"/>
                <a:hlinkClick r:id="rId3"/>
              </a:rPr>
              <a:t>https://www.cysur.wales/</a:t>
            </a: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dirty="0">
                <a:solidFill>
                  <a:schemeClr val="accent1">
                    <a:lumMod val="75000"/>
                  </a:schemeClr>
                </a:solidFill>
                <a:latin typeface="Arial" panose="020B0604020202020204" pitchFamily="34" charset="0"/>
                <a:cs typeface="Arial" panose="020B0604020202020204" pitchFamily="34" charset="0"/>
              </a:rPr>
              <a:t>Link to a Referral form:</a:t>
            </a:r>
          </a:p>
          <a:p>
            <a:pPr marL="0" indent="0" algn="ctr">
              <a:buFont typeface="Arial" panose="020B0604020202020204" pitchFamily="34" charset="0"/>
              <a:buNone/>
            </a:pPr>
            <a:r>
              <a:rPr lang="en-GB" altLang="en-US" dirty="0">
                <a:latin typeface="Arial" panose="020B0604020202020204" pitchFamily="34" charset="0"/>
                <a:cs typeface="Arial" panose="020B0604020202020204" pitchFamily="34" charset="0"/>
                <a:hlinkClick r:id="rId4"/>
              </a:rPr>
              <a:t>https://www.cysur.wales/contacts-and-useful-links/reporting-concerns-child/</a:t>
            </a:r>
            <a:endParaRPr lang="en-GB" altLang="en-US"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altLang="en-US" sz="2400" i="1" dirty="0">
                <a:solidFill>
                  <a:schemeClr val="accent1">
                    <a:lumMod val="75000"/>
                  </a:schemeClr>
                </a:solidFill>
                <a:latin typeface="Arial" panose="020B0604020202020204" pitchFamily="34" charset="0"/>
                <a:cs typeface="Arial" panose="020B0604020202020204" pitchFamily="34" charset="0"/>
              </a:rPr>
              <a:t>If you have any doubts about sharing or reporting your concerns, Speak Out. Don’t think what if I’m Wrong – </a:t>
            </a:r>
            <a:r>
              <a:rPr lang="en-GB" altLang="en-US" sz="2400" b="1" i="1" dirty="0">
                <a:solidFill>
                  <a:schemeClr val="accent1">
                    <a:lumMod val="75000"/>
                  </a:schemeClr>
                </a:solidFill>
                <a:latin typeface="Arial" panose="020B0604020202020204" pitchFamily="34" charset="0"/>
                <a:cs typeface="Arial" panose="020B0604020202020204" pitchFamily="34" charset="0"/>
              </a:rPr>
              <a:t>think what if I’m Right!  (</a:t>
            </a:r>
            <a:r>
              <a:rPr lang="en-GB" altLang="en-US" sz="2400" b="1" i="1" dirty="0" err="1">
                <a:solidFill>
                  <a:schemeClr val="accent1">
                    <a:lumMod val="75000"/>
                  </a:schemeClr>
                </a:solidFill>
                <a:latin typeface="Arial" panose="020B0604020202020204" pitchFamily="34" charset="0"/>
                <a:cs typeface="Arial" panose="020B0604020202020204" pitchFamily="34" charset="0"/>
              </a:rPr>
              <a:t>Cysur</a:t>
            </a:r>
            <a:r>
              <a:rPr lang="en-GB" altLang="en-US" sz="2400" b="1" i="1" dirty="0">
                <a:solidFill>
                  <a:schemeClr val="accent1">
                    <a:lumMod val="75000"/>
                  </a:schemeClr>
                </a:solidFill>
                <a:latin typeface="Arial" panose="020B0604020202020204" pitchFamily="34" charset="0"/>
                <a:cs typeface="Arial" panose="020B0604020202020204" pitchFamily="34" charset="0"/>
              </a:rPr>
              <a:t> website, 2020).</a:t>
            </a:r>
          </a:p>
          <a:p>
            <a:pPr marL="0" indent="0">
              <a:buFont typeface="Arial" panose="020B0604020202020204" pitchFamily="34" charset="0"/>
              <a:buNone/>
            </a:pPr>
            <a:endParaRPr lang="en-GB"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809C1764-0A10-41D8-8022-087163647E07}"/>
              </a:ext>
            </a:extLst>
          </p:cNvPr>
          <p:cNvSpPr>
            <a:spLocks noGrp="1"/>
          </p:cNvSpPr>
          <p:nvPr>
            <p:ph type="title"/>
          </p:nvPr>
        </p:nvSpPr>
        <p:spPr/>
        <p:txBody>
          <a:bodyPr>
            <a:normAutofit/>
          </a:bodyPr>
          <a:lstStyle/>
          <a:p>
            <a:pPr algn="ctr"/>
            <a:r>
              <a:rPr lang="en-GB" altLang="en-US" sz="4400" b="1" dirty="0">
                <a:latin typeface="Arial" panose="020B0604020202020204" pitchFamily="34" charset="0"/>
                <a:cs typeface="Arial" panose="020B0604020202020204" pitchFamily="34" charset="0"/>
              </a:rPr>
              <a:t>Teil 5</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Tile 5</a:t>
            </a:r>
          </a:p>
        </p:txBody>
      </p:sp>
      <p:sp>
        <p:nvSpPr>
          <p:cNvPr id="41987" name="Content Placeholder 2">
            <a:extLst>
              <a:ext uri="{FF2B5EF4-FFF2-40B4-BE49-F238E27FC236}">
                <a16:creationId xmlns:a16="http://schemas.microsoft.com/office/drawing/2014/main" id="{C9603771-DA35-451E-97D3-4C5D8ACE6803}"/>
              </a:ext>
            </a:extLst>
          </p:cNvPr>
          <p:cNvSpPr>
            <a:spLocks noGrp="1"/>
          </p:cNvSpPr>
          <p:nvPr>
            <p:ph idx="1"/>
          </p:nvPr>
        </p:nvSpPr>
        <p:spPr>
          <a:solidFill>
            <a:srgbClr val="009999"/>
          </a:solidFill>
        </p:spPr>
        <p:txBody>
          <a:bodyPr/>
          <a:lstStyle/>
          <a:p>
            <a:pPr marL="0" indent="0">
              <a:buFont typeface="Arial" panose="020B0604020202020204" pitchFamily="34" charset="0"/>
              <a:buNone/>
            </a:pPr>
            <a:r>
              <a:rPr lang="en-GB" altLang="en-US" sz="3600" dirty="0">
                <a:solidFill>
                  <a:schemeClr val="bg1"/>
                </a:solidFill>
              </a:rPr>
              <a:t> </a:t>
            </a:r>
          </a:p>
          <a:p>
            <a:pPr marL="0" indent="0" algn="ctr">
              <a:buFont typeface="Arial" panose="020B0604020202020204" pitchFamily="34" charset="0"/>
              <a:buNone/>
            </a:pPr>
            <a:r>
              <a:rPr lang="en-GB" altLang="en-US" sz="4400" b="1" dirty="0" err="1">
                <a:solidFill>
                  <a:schemeClr val="bg1"/>
                </a:solidFill>
              </a:rPr>
              <a:t>Geirfa</a:t>
            </a:r>
            <a:endParaRPr lang="en-GB" altLang="en-US" sz="4400" b="1" dirty="0">
              <a:solidFill>
                <a:schemeClr val="bg1"/>
              </a:solidFill>
            </a:endParaRPr>
          </a:p>
          <a:p>
            <a:pPr marL="0" indent="0">
              <a:buFont typeface="Arial" panose="020B0604020202020204" pitchFamily="34" charset="0"/>
              <a:buNone/>
            </a:pPr>
            <a:endParaRPr lang="en-GB" altLang="en-US" sz="3600" dirty="0"/>
          </a:p>
          <a:p>
            <a:pPr marL="0" indent="0">
              <a:buFont typeface="Arial" panose="020B0604020202020204" pitchFamily="34" charset="0"/>
              <a:buNone/>
            </a:pPr>
            <a:endParaRPr lang="en-GB" altLang="en-US" sz="3600" dirty="0"/>
          </a:p>
        </p:txBody>
      </p:sp>
      <p:sp>
        <p:nvSpPr>
          <p:cNvPr id="4" name="Rectangle 3">
            <a:extLst>
              <a:ext uri="{FF2B5EF4-FFF2-40B4-BE49-F238E27FC236}">
                <a16:creationId xmlns:a16="http://schemas.microsoft.com/office/drawing/2014/main" id="{D1B47522-D046-4CB7-881D-CFEE3D655CCF}"/>
              </a:ext>
            </a:extLst>
          </p:cNvPr>
          <p:cNvSpPr/>
          <p:nvPr/>
        </p:nvSpPr>
        <p:spPr>
          <a:xfrm>
            <a:off x="1043608" y="3933056"/>
            <a:ext cx="6985000" cy="1366838"/>
          </a:xfrm>
          <a:prstGeom prst="rect">
            <a:avLst/>
          </a:prstGeom>
          <a:solidFill>
            <a:srgbClr val="0099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600" dirty="0"/>
              <a:t> </a:t>
            </a:r>
            <a:r>
              <a:rPr lang="en-GB" sz="4400" b="1" dirty="0"/>
              <a:t>Glossary</a:t>
            </a:r>
          </a:p>
        </p:txBody>
      </p:sp>
      <p:sp>
        <p:nvSpPr>
          <p:cNvPr id="5" name="Rectangle 4">
            <a:extLst>
              <a:ext uri="{FF2B5EF4-FFF2-40B4-BE49-F238E27FC236}">
                <a16:creationId xmlns:a16="http://schemas.microsoft.com/office/drawing/2014/main" id="{6FAA5264-FD9D-4B0E-AFEE-3B82DA9403FD}"/>
              </a:ext>
            </a:extLst>
          </p:cNvPr>
          <p:cNvSpPr/>
          <p:nvPr/>
        </p:nvSpPr>
        <p:spPr>
          <a:xfrm>
            <a:off x="460375" y="503238"/>
            <a:ext cx="8435975"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1EA2A824-3BF8-4ED8-AE60-C0412B4FB7D4}"/>
              </a:ext>
            </a:extLst>
          </p:cNvPr>
          <p:cNvSpPr>
            <a:spLocks noGrp="1"/>
          </p:cNvSpPr>
          <p:nvPr>
            <p:ph type="title"/>
          </p:nvPr>
        </p:nvSpPr>
        <p:spPr/>
        <p:txBody>
          <a:bodyPr>
            <a:normAutofit fontScale="90000"/>
          </a:bodyPr>
          <a:lstStyle/>
          <a:p>
            <a:pPr algn="ctr"/>
            <a:br>
              <a:rPr lang="en-US" altLang="en-US" dirty="0"/>
            </a:br>
            <a:r>
              <a:rPr lang="en-US" altLang="en-US" sz="4900" err="1">
                <a:latin typeface="Arial"/>
                <a:cs typeface="Arial"/>
              </a:rPr>
              <a:t>Adnabod</a:t>
            </a:r>
            <a:r>
              <a:rPr lang="en-US" altLang="en-US" sz="4900" dirty="0">
                <a:latin typeface="Arial"/>
                <a:cs typeface="Arial"/>
              </a:rPr>
              <a:t> </a:t>
            </a:r>
            <a:r>
              <a:rPr lang="en-US" altLang="en-US" sz="4900" b="1" err="1">
                <a:latin typeface="Arial"/>
                <a:cs typeface="Arial"/>
              </a:rPr>
              <a:t>Niwed</a:t>
            </a:r>
            <a:r>
              <a:rPr lang="en-US" altLang="en-US" sz="4900" b="1" dirty="0">
                <a:latin typeface="Arial"/>
                <a:cs typeface="Arial"/>
              </a:rPr>
              <a:t> </a:t>
            </a:r>
            <a:r>
              <a:rPr lang="en-US" altLang="en-US" sz="4900" b="1" err="1">
                <a:latin typeface="Arial"/>
                <a:cs typeface="Arial"/>
              </a:rPr>
              <a:t>Sylweddol</a:t>
            </a:r>
            <a:br>
              <a:rPr lang="en-US" altLang="en-US" sz="4900" b="1" dirty="0">
                <a:latin typeface="Arial" panose="020B0604020202020204" pitchFamily="34" charset="0"/>
                <a:cs typeface="Arial" panose="020B0604020202020204" pitchFamily="34" charset="0"/>
              </a:rPr>
            </a:br>
            <a:r>
              <a:rPr lang="en-US" altLang="en-US" sz="4900" dirty="0">
                <a:solidFill>
                  <a:schemeClr val="accent1">
                    <a:lumMod val="76000"/>
                  </a:schemeClr>
                </a:solidFill>
                <a:latin typeface="Arial"/>
                <a:cs typeface="Arial"/>
              </a:rPr>
              <a:t>Identifying </a:t>
            </a:r>
            <a:r>
              <a:rPr lang="en-US" altLang="en-US" sz="4900" b="1" dirty="0">
                <a:solidFill>
                  <a:schemeClr val="accent1">
                    <a:lumMod val="76000"/>
                  </a:schemeClr>
                </a:solidFill>
                <a:latin typeface="Arial"/>
                <a:cs typeface="Arial"/>
              </a:rPr>
              <a:t>Significant Harm</a:t>
            </a:r>
            <a:br>
              <a:rPr lang="en-US" altLang="en-US" b="1" dirty="0">
                <a:solidFill>
                  <a:srgbClr val="0000FF"/>
                </a:solidFill>
              </a:rPr>
            </a:br>
            <a:endParaRPr lang="en-GB" altLang="en-US" dirty="0"/>
          </a:p>
        </p:txBody>
      </p:sp>
      <p:sp>
        <p:nvSpPr>
          <p:cNvPr id="43011" name="Content Placeholder 2">
            <a:extLst>
              <a:ext uri="{FF2B5EF4-FFF2-40B4-BE49-F238E27FC236}">
                <a16:creationId xmlns:a16="http://schemas.microsoft.com/office/drawing/2014/main" id="{D509364C-575C-4177-8243-A2742916BF87}"/>
              </a:ext>
            </a:extLst>
          </p:cNvPr>
          <p:cNvSpPr>
            <a:spLocks noGrp="1"/>
          </p:cNvSpPr>
          <p:nvPr>
            <p:ph sz="half" idx="1"/>
          </p:nvPr>
        </p:nvSpPr>
        <p:spPr/>
        <p:txBody>
          <a:bodyPr/>
          <a:lstStyle/>
          <a:p>
            <a:pPr>
              <a:spcBef>
                <a:spcPts val="700"/>
              </a:spcBef>
            </a:pPr>
            <a:r>
              <a:rPr lang="en-US" altLang="en-US" sz="2400" dirty="0" err="1">
                <a:latin typeface="Arial" panose="020B0604020202020204" pitchFamily="34" charset="0"/>
                <a:cs typeface="Arial" panose="020B0604020202020204" pitchFamily="34" charset="0"/>
              </a:rPr>
              <a:t>Cyflwynwyd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gyntaf</a:t>
            </a:r>
            <a:r>
              <a:rPr lang="en-US" altLang="en-US" sz="2400" dirty="0">
                <a:latin typeface="Arial" panose="020B0604020202020204" pitchFamily="34" charset="0"/>
                <a:cs typeface="Arial" panose="020B0604020202020204" pitchFamily="34" charset="0"/>
              </a:rPr>
              <a:t>  - </a:t>
            </a:r>
            <a:r>
              <a:rPr lang="en-US" altLang="en-US" sz="2400" dirty="0" err="1">
                <a:latin typeface="Arial" panose="020B0604020202020204" pitchFamily="34" charset="0"/>
                <a:cs typeface="Arial" panose="020B0604020202020204" pitchFamily="34" charset="0"/>
              </a:rPr>
              <a:t>Deddf</a:t>
            </a:r>
            <a:r>
              <a:rPr lang="en-US" altLang="en-US" sz="2400" dirty="0">
                <a:latin typeface="Arial" panose="020B0604020202020204" pitchFamily="34" charset="0"/>
                <a:cs typeface="Arial" panose="020B0604020202020204" pitchFamily="34" charset="0"/>
              </a:rPr>
              <a:t> Plant 1989</a:t>
            </a:r>
          </a:p>
          <a:p>
            <a:pPr>
              <a:spcBef>
                <a:spcPts val="700"/>
              </a:spcBef>
            </a:pPr>
            <a:r>
              <a:rPr lang="en-US" altLang="en-US" sz="2400" dirty="0" err="1">
                <a:latin typeface="Arial" panose="020B0604020202020204" pitchFamily="34" charset="0"/>
                <a:cs typeface="Arial" panose="020B0604020202020204" pitchFamily="34" charset="0"/>
              </a:rPr>
              <a:t>Trothwy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sydd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cyfiawnhau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ymyrryd</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cael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ei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ddiffinio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fel</a:t>
            </a:r>
            <a:r>
              <a:rPr lang="en-US" altLang="en-US" sz="2400" dirty="0">
                <a:latin typeface="Arial" panose="020B0604020202020204" pitchFamily="34" charset="0"/>
                <a:cs typeface="Arial" panose="020B0604020202020204" pitchFamily="34" charset="0"/>
              </a:rPr>
              <a:t> ‘trin </a:t>
            </a:r>
            <a:r>
              <a:rPr lang="en-US" altLang="en-US" sz="2400" dirty="0" err="1">
                <a:latin typeface="Arial" panose="020B0604020202020204" pitchFamily="34" charset="0"/>
                <a:cs typeface="Arial" panose="020B0604020202020204" pitchFamily="34" charset="0"/>
              </a:rPr>
              <a:t>plentyn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wael</a:t>
            </a:r>
            <a:r>
              <a:rPr lang="en-US" altLang="en-US" sz="2400" dirty="0">
                <a:latin typeface="Arial" panose="020B0604020202020204" pitchFamily="34" charset="0"/>
                <a:cs typeface="Arial" panose="020B0604020202020204" pitchFamily="34" charset="0"/>
              </a:rPr>
              <a:t>’ neu ‘</a:t>
            </a:r>
            <a:r>
              <a:rPr lang="en-US" altLang="en-US" sz="2400" dirty="0" err="1">
                <a:latin typeface="Arial" panose="020B0604020202020204" pitchFamily="34" charset="0"/>
                <a:cs typeface="Arial" panose="020B0604020202020204" pitchFamily="34" charset="0"/>
              </a:rPr>
              <a:t>niweidio’n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ddifrifol</a:t>
            </a:r>
            <a:r>
              <a:rPr lang="en-US" altLang="en-US" sz="2400" dirty="0">
                <a:latin typeface="Arial" panose="020B0604020202020204" pitchFamily="34" charset="0"/>
                <a:cs typeface="Arial" panose="020B0604020202020204" pitchFamily="34" charset="0"/>
              </a:rPr>
              <a:t>’</a:t>
            </a:r>
          </a:p>
          <a:p>
            <a:pPr algn="r">
              <a:spcBef>
                <a:spcPts val="300"/>
              </a:spcBef>
              <a:buFontTx/>
              <a:buNone/>
            </a:pPr>
            <a:r>
              <a:rPr lang="en-US" altLang="en-US" sz="1200" dirty="0" err="1"/>
              <a:t>Canllawiau</a:t>
            </a:r>
            <a:r>
              <a:rPr lang="en-US" altLang="en-US" sz="1200" dirty="0"/>
              <a:t> </a:t>
            </a:r>
            <a:r>
              <a:rPr lang="en-US" altLang="en-US" sz="1200" dirty="0" err="1"/>
              <a:t>Amddiffyn</a:t>
            </a:r>
            <a:r>
              <a:rPr lang="en-US" altLang="en-US" sz="1200" dirty="0"/>
              <a:t> Plant Cymru </a:t>
            </a:r>
            <a:r>
              <a:rPr lang="en-US" altLang="en-US" sz="1200" dirty="0" err="1"/>
              <a:t>Gyfan</a:t>
            </a:r>
            <a:r>
              <a:rPr lang="en-US" altLang="en-US" sz="1200" dirty="0"/>
              <a:t>,  2008: 58</a:t>
            </a:r>
          </a:p>
          <a:p>
            <a:endParaRPr lang="en-GB" altLang="en-US" dirty="0"/>
          </a:p>
        </p:txBody>
      </p:sp>
      <p:sp>
        <p:nvSpPr>
          <p:cNvPr id="43012" name="Content Placeholder 3">
            <a:extLst>
              <a:ext uri="{FF2B5EF4-FFF2-40B4-BE49-F238E27FC236}">
                <a16:creationId xmlns:a16="http://schemas.microsoft.com/office/drawing/2014/main" id="{1B86D8B0-DA31-474E-BDE7-8CF6E252500A}"/>
              </a:ext>
            </a:extLst>
          </p:cNvPr>
          <p:cNvSpPr>
            <a:spLocks noGrp="1"/>
          </p:cNvSpPr>
          <p:nvPr>
            <p:ph sz="half" idx="2"/>
          </p:nvPr>
        </p:nvSpPr>
        <p:spPr/>
        <p:txBody>
          <a:bodyPr vert="horz" lIns="91440" tIns="45720" rIns="91440" bIns="45720" rtlCol="0" anchor="t">
            <a:normAutofit/>
          </a:bodyPr>
          <a:lstStyle/>
          <a:p>
            <a:pPr>
              <a:spcBef>
                <a:spcPts val="700"/>
              </a:spcBef>
              <a:buClr>
                <a:srgbClr val="0000FF"/>
              </a:buClr>
            </a:pPr>
            <a:r>
              <a:rPr lang="en-US" altLang="en-US" sz="2400" dirty="0">
                <a:solidFill>
                  <a:schemeClr val="accent1">
                    <a:lumMod val="76000"/>
                  </a:schemeClr>
                </a:solidFill>
                <a:latin typeface="Arial"/>
                <a:cs typeface="Arial"/>
              </a:rPr>
              <a:t>First introduced in the Children Act 1989</a:t>
            </a:r>
          </a:p>
          <a:p>
            <a:pPr>
              <a:spcBef>
                <a:spcPts val="700"/>
              </a:spcBef>
              <a:buClr>
                <a:srgbClr val="0000FF"/>
              </a:buClr>
            </a:pPr>
            <a:r>
              <a:rPr lang="en-US" altLang="en-US" sz="2400" dirty="0">
                <a:solidFill>
                  <a:schemeClr val="accent1">
                    <a:lumMod val="76000"/>
                  </a:schemeClr>
                </a:solidFill>
                <a:latin typeface="Arial"/>
                <a:cs typeface="Arial"/>
              </a:rPr>
              <a:t>The threshold which justifies intervention</a:t>
            </a:r>
          </a:p>
          <a:p>
            <a:pPr>
              <a:spcBef>
                <a:spcPts val="700"/>
              </a:spcBef>
              <a:buClr>
                <a:srgbClr val="0000FF"/>
              </a:buClr>
            </a:pPr>
            <a:r>
              <a:rPr lang="en-US" altLang="en-US" sz="2400" dirty="0">
                <a:solidFill>
                  <a:schemeClr val="accent1">
                    <a:lumMod val="76000"/>
                  </a:schemeClr>
                </a:solidFill>
                <a:latin typeface="Arial"/>
                <a:cs typeface="Arial"/>
              </a:rPr>
              <a:t>Defined as                              ‘ill-treatment’ or ‘impairment’ </a:t>
            </a:r>
            <a:endParaRPr lang="en-US" altLang="en-US">
              <a:solidFill>
                <a:schemeClr val="accent1">
                  <a:lumMod val="76000"/>
                </a:schemeClr>
              </a:solidFill>
              <a:latin typeface="Arial"/>
              <a:ea typeface="Calibri"/>
              <a:cs typeface="Arial"/>
            </a:endParaRPr>
          </a:p>
          <a:p>
            <a:pPr algn="r">
              <a:spcBef>
                <a:spcPts val="300"/>
              </a:spcBef>
              <a:buFontTx/>
              <a:buNone/>
            </a:pPr>
            <a:r>
              <a:rPr lang="en-US" altLang="en-US" sz="1200" dirty="0">
                <a:solidFill>
                  <a:schemeClr val="accent1">
                    <a:lumMod val="76000"/>
                  </a:schemeClr>
                </a:solidFill>
              </a:rPr>
              <a:t>All Wales Child Protection Procedures, 2008:59</a:t>
            </a:r>
            <a:endParaRPr lang="en-US" altLang="en-US" sz="1200" dirty="0">
              <a:solidFill>
                <a:schemeClr val="accent1">
                  <a:lumMod val="76000"/>
                </a:schemeClr>
              </a:solidFill>
              <a:ea typeface="Calibri"/>
              <a:cs typeface="Calibri"/>
            </a:endParaRPr>
          </a:p>
          <a:p>
            <a:endParaRPr lang="en-GB"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65D89765-40D6-465A-A6FF-A17DF5404169}"/>
              </a:ext>
            </a:extLst>
          </p:cNvPr>
          <p:cNvSpPr>
            <a:spLocks noGrp="1"/>
          </p:cNvSpPr>
          <p:nvPr>
            <p:ph type="title"/>
          </p:nvPr>
        </p:nvSpPr>
        <p:spPr/>
        <p:txBody>
          <a:bodyPr>
            <a:normAutofit/>
          </a:bodyPr>
          <a:lstStyle/>
          <a:p>
            <a:pPr algn="ctr"/>
            <a:r>
              <a:rPr lang="en-GB" altLang="en-US" sz="4400" b="1" err="1">
                <a:latin typeface="Arial"/>
                <a:cs typeface="Arial"/>
              </a:rPr>
              <a:t>Niwed</a:t>
            </a:r>
            <a:r>
              <a:rPr lang="en-GB" altLang="en-US" sz="4400" b="1" dirty="0">
                <a:latin typeface="Arial"/>
                <a:cs typeface="Arial"/>
              </a:rPr>
              <a:t> </a:t>
            </a:r>
            <a:r>
              <a:rPr lang="en-GB" altLang="en-US" sz="4400" b="1" err="1">
                <a:latin typeface="Arial"/>
                <a:cs typeface="Arial"/>
              </a:rPr>
              <a:t>Sylweddol</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6000"/>
                  </a:schemeClr>
                </a:solidFill>
                <a:latin typeface="Arial"/>
                <a:cs typeface="Arial"/>
              </a:rPr>
              <a:t>Significant Harm</a:t>
            </a:r>
          </a:p>
        </p:txBody>
      </p:sp>
      <p:sp>
        <p:nvSpPr>
          <p:cNvPr id="3" name="Content Placeholder 2">
            <a:extLst>
              <a:ext uri="{FF2B5EF4-FFF2-40B4-BE49-F238E27FC236}">
                <a16:creationId xmlns:a16="http://schemas.microsoft.com/office/drawing/2014/main" id="{813D4F93-D264-43A4-A0F8-B568C000D93E}"/>
              </a:ext>
            </a:extLst>
          </p:cNvPr>
          <p:cNvSpPr>
            <a:spLocks noGrp="1"/>
          </p:cNvSpPr>
          <p:nvPr>
            <p:ph sz="half" idx="1"/>
          </p:nvPr>
        </p:nvSpPr>
        <p:spPr>
          <a:solidFill>
            <a:srgbClr val="009999"/>
          </a:solidFill>
        </p:spPr>
        <p:txBody>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b="1" dirty="0">
                <a:solidFill>
                  <a:schemeClr val="bg1"/>
                </a:solidFill>
              </a:rPr>
              <a:t>Teil 2: Plant a </a:t>
            </a:r>
            <a:r>
              <a:rPr lang="en-GB" b="1" dirty="0" err="1">
                <a:solidFill>
                  <a:schemeClr val="bg1"/>
                </a:solidFill>
              </a:rPr>
              <a:t>phobl</a:t>
            </a:r>
            <a:r>
              <a:rPr lang="en-GB" b="1" dirty="0">
                <a:solidFill>
                  <a:schemeClr val="bg1"/>
                </a:solidFill>
              </a:rPr>
              <a:t> </a:t>
            </a:r>
            <a:r>
              <a:rPr lang="en-GB" b="1" dirty="0" err="1">
                <a:solidFill>
                  <a:schemeClr val="bg1"/>
                </a:solidFill>
              </a:rPr>
              <a:t>ifanc</a:t>
            </a:r>
            <a:r>
              <a:rPr lang="en-GB" b="1" dirty="0">
                <a:solidFill>
                  <a:schemeClr val="bg1"/>
                </a:solidFill>
              </a:rPr>
              <a:t> </a:t>
            </a:r>
            <a:r>
              <a:rPr lang="en-GB" b="1" dirty="0" err="1">
                <a:solidFill>
                  <a:schemeClr val="bg1"/>
                </a:solidFill>
              </a:rPr>
              <a:t>sydd</a:t>
            </a:r>
            <a:r>
              <a:rPr lang="en-GB" b="1" dirty="0">
                <a:solidFill>
                  <a:schemeClr val="bg1"/>
                </a:solidFill>
              </a:rPr>
              <a:t> </a:t>
            </a:r>
            <a:r>
              <a:rPr lang="en-GB" b="1" dirty="0" err="1">
                <a:solidFill>
                  <a:schemeClr val="bg1"/>
                </a:solidFill>
              </a:rPr>
              <a:t>mewn</a:t>
            </a:r>
            <a:r>
              <a:rPr lang="en-GB" b="1" dirty="0">
                <a:solidFill>
                  <a:schemeClr val="bg1"/>
                </a:solidFill>
              </a:rPr>
              <a:t> </a:t>
            </a:r>
            <a:r>
              <a:rPr lang="en-GB" b="1" dirty="0" err="1">
                <a:solidFill>
                  <a:schemeClr val="bg1"/>
                </a:solidFill>
              </a:rPr>
              <a:t>perygl</a:t>
            </a:r>
            <a:r>
              <a:rPr lang="en-GB" b="1" dirty="0">
                <a:solidFill>
                  <a:schemeClr val="bg1"/>
                </a:solidFill>
              </a:rPr>
              <a:t> o </a:t>
            </a:r>
            <a:r>
              <a:rPr lang="en-GB" b="1" dirty="0" err="1">
                <a:solidFill>
                  <a:schemeClr val="bg1"/>
                </a:solidFill>
              </a:rPr>
              <a:t>niwed</a:t>
            </a:r>
            <a:endParaRPr lang="en-GB" b="1" dirty="0">
              <a:solidFill>
                <a:schemeClr val="bg1"/>
              </a:solidFill>
            </a:endParaRP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3 </a:t>
            </a:r>
            <a:r>
              <a:rPr lang="en-GB" b="1" dirty="0" err="1">
                <a:solidFill>
                  <a:schemeClr val="bg1"/>
                </a:solidFill>
              </a:rPr>
              <a:t>Rhan</a:t>
            </a:r>
            <a:r>
              <a:rPr lang="en-GB" b="1" dirty="0">
                <a:solidFill>
                  <a:schemeClr val="bg1"/>
                </a:solidFill>
              </a:rPr>
              <a:t> 1:</a:t>
            </a:r>
          </a:p>
          <a:p>
            <a:pPr>
              <a:defRPr/>
            </a:pPr>
            <a:r>
              <a:rPr lang="en-GB" b="1" dirty="0" err="1">
                <a:solidFill>
                  <a:schemeClr val="bg1"/>
                </a:solidFill>
              </a:rPr>
              <a:t>Niwed</a:t>
            </a:r>
            <a:r>
              <a:rPr lang="en-GB" b="1" dirty="0">
                <a:solidFill>
                  <a:schemeClr val="bg1"/>
                </a:solidFill>
              </a:rPr>
              <a:t> </a:t>
            </a:r>
            <a:r>
              <a:rPr lang="en-GB" b="1" dirty="0" err="1">
                <a:solidFill>
                  <a:schemeClr val="bg1"/>
                </a:solidFill>
              </a:rPr>
              <a:t>Sylweddol</a:t>
            </a:r>
            <a:endParaRPr lang="en-GB" b="1" dirty="0">
              <a:solidFill>
                <a:schemeClr val="bg1"/>
              </a:solidFill>
            </a:endParaRPr>
          </a:p>
        </p:txBody>
      </p:sp>
      <p:sp>
        <p:nvSpPr>
          <p:cNvPr id="4" name="Content Placeholder 3">
            <a:extLst>
              <a:ext uri="{FF2B5EF4-FFF2-40B4-BE49-F238E27FC236}">
                <a16:creationId xmlns:a16="http://schemas.microsoft.com/office/drawing/2014/main" id="{E7CAB4C9-074A-4834-B29C-9FDD7099BEED}"/>
              </a:ext>
            </a:extLst>
          </p:cNvPr>
          <p:cNvSpPr>
            <a:spLocks noGrp="1"/>
          </p:cNvSpPr>
          <p:nvPr>
            <p:ph sz="half" idx="2"/>
          </p:nvPr>
        </p:nvSpPr>
        <p:spPr>
          <a:solidFill>
            <a:srgbClr val="009999"/>
          </a:solidFill>
        </p:spPr>
        <p:txBody>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b="1" dirty="0">
                <a:solidFill>
                  <a:schemeClr val="bg1"/>
                </a:solidFill>
              </a:rPr>
              <a:t>Tile 2: Children and young people at risk of harm</a:t>
            </a:r>
          </a:p>
          <a:p>
            <a:pPr marL="0" indent="0">
              <a:buFont typeface="Arial" panose="020B0604020202020204" pitchFamily="34" charset="0"/>
              <a:buNone/>
              <a:defRPr/>
            </a:pPr>
            <a:r>
              <a:rPr lang="en-GB" b="1" dirty="0">
                <a:solidFill>
                  <a:schemeClr val="bg1"/>
                </a:solidFill>
              </a:rPr>
              <a:t>Section 3 Part 1:</a:t>
            </a:r>
          </a:p>
          <a:p>
            <a:pPr>
              <a:defRPr/>
            </a:pPr>
            <a:r>
              <a:rPr lang="en-GB" b="1" dirty="0">
                <a:solidFill>
                  <a:schemeClr val="bg1"/>
                </a:solidFill>
              </a:rPr>
              <a:t>Significant Harm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D59F15C7-8FA3-4A47-AD58-7204ACBB0D84}"/>
              </a:ext>
            </a:extLst>
          </p:cNvPr>
          <p:cNvSpPr>
            <a:spLocks noGrp="1"/>
          </p:cNvSpPr>
          <p:nvPr>
            <p:ph type="title"/>
          </p:nvPr>
        </p:nvSpPr>
        <p:spPr/>
        <p:txBody>
          <a:bodyPr>
            <a:normAutofit fontScale="90000"/>
          </a:bodyPr>
          <a:lstStyle/>
          <a:p>
            <a:pPr algn="ctr"/>
            <a:br>
              <a:rPr lang="en-US" altLang="en-US" dirty="0"/>
            </a:br>
            <a:r>
              <a:rPr lang="en-US" altLang="en-US" sz="4900" b="1" dirty="0">
                <a:latin typeface="Arial"/>
                <a:cs typeface="Arial"/>
              </a:rPr>
              <a:t>Adran 47</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6000"/>
                  </a:schemeClr>
                </a:solidFill>
                <a:latin typeface="Arial"/>
                <a:cs typeface="Arial"/>
              </a:rPr>
              <a:t>Section 47</a:t>
            </a:r>
            <a:br>
              <a:rPr lang="en-US" altLang="en-US" dirty="0">
                <a:solidFill>
                  <a:srgbClr val="0000FF"/>
                </a:solidFill>
              </a:rPr>
            </a:br>
            <a:endParaRPr lang="en-GB" altLang="en-US" dirty="0"/>
          </a:p>
        </p:txBody>
      </p:sp>
      <p:sp>
        <p:nvSpPr>
          <p:cNvPr id="46083" name="Content Placeholder 2">
            <a:extLst>
              <a:ext uri="{FF2B5EF4-FFF2-40B4-BE49-F238E27FC236}">
                <a16:creationId xmlns:a16="http://schemas.microsoft.com/office/drawing/2014/main" id="{48DC1EB8-1412-4B87-B4F0-64417FEB1AC8}"/>
              </a:ext>
            </a:extLst>
          </p:cNvPr>
          <p:cNvSpPr>
            <a:spLocks noGrp="1"/>
          </p:cNvSpPr>
          <p:nvPr>
            <p:ph sz="half" idx="1"/>
          </p:nvPr>
        </p:nvSpPr>
        <p:spPr/>
        <p:txBody>
          <a:bodyPr/>
          <a:lstStyle/>
          <a:p>
            <a:pPr>
              <a:spcBef>
                <a:spcPts val="700"/>
              </a:spcBef>
            </a:pPr>
            <a:endParaRPr lang="en-US" altLang="en-US" dirty="0"/>
          </a:p>
          <a:p>
            <a:pPr>
              <a:spcBef>
                <a:spcPts val="700"/>
              </a:spcBef>
            </a:pPr>
            <a:r>
              <a:rPr lang="en-US" altLang="en-US" sz="2400" dirty="0">
                <a:latin typeface="Arial" panose="020B0604020202020204" pitchFamily="34" charset="0"/>
                <a:cs typeface="Arial" panose="020B0604020202020204" pitchFamily="34" charset="0"/>
              </a:rPr>
              <a:t>Beth </a:t>
            </a:r>
            <a:r>
              <a:rPr lang="en-US" altLang="en-US" sz="2400" dirty="0" err="1">
                <a:latin typeface="Arial" panose="020B0604020202020204" pitchFamily="34" charset="0"/>
                <a:cs typeface="Arial" panose="020B0604020202020204" pitchFamily="34" charset="0"/>
              </a:rPr>
              <a:t>yw</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hwn</a:t>
            </a:r>
            <a:r>
              <a:rPr lang="en-US" altLang="en-US" sz="2400" dirty="0">
                <a:latin typeface="Arial" panose="020B0604020202020204" pitchFamily="34" charset="0"/>
                <a:cs typeface="Arial" panose="020B0604020202020204" pitchFamily="34" charset="0"/>
              </a:rPr>
              <a:t>?</a:t>
            </a:r>
          </a:p>
          <a:p>
            <a:pPr>
              <a:spcBef>
                <a:spcPts val="700"/>
              </a:spcBef>
            </a:pPr>
            <a:r>
              <a:rPr lang="en-US" altLang="en-US" sz="2400" dirty="0" err="1">
                <a:latin typeface="Arial" panose="020B0604020202020204" pitchFamily="34" charset="0"/>
                <a:cs typeface="Arial" panose="020B0604020202020204" pitchFamily="34" charset="0"/>
              </a:rPr>
              <a:t>Pwy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sydd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dechrau’r</a:t>
            </a:r>
            <a:r>
              <a:rPr lang="en-US" altLang="en-US" sz="2400" dirty="0">
                <a:latin typeface="Arial" panose="020B0604020202020204" pitchFamily="34" charset="0"/>
                <a:cs typeface="Arial" panose="020B0604020202020204" pitchFamily="34" charset="0"/>
              </a:rPr>
              <a:t> broses?</a:t>
            </a:r>
          </a:p>
          <a:p>
            <a:pPr>
              <a:spcBef>
                <a:spcPts val="700"/>
              </a:spcBef>
            </a:pPr>
            <a:r>
              <a:rPr lang="en-US" altLang="en-US" sz="2400" dirty="0">
                <a:latin typeface="Arial" panose="020B0604020202020204" pitchFamily="34" charset="0"/>
                <a:cs typeface="Arial" panose="020B0604020202020204" pitchFamily="34" charset="0"/>
              </a:rPr>
              <a:t>O </a:t>
            </a:r>
            <a:r>
              <a:rPr lang="en-US" altLang="en-US" sz="2400" dirty="0" err="1">
                <a:latin typeface="Arial" panose="020B0604020202020204" pitchFamily="34" charset="0"/>
                <a:cs typeface="Arial" panose="020B0604020202020204" pitchFamily="34" charset="0"/>
              </a:rPr>
              <a:t>fewn</a:t>
            </a:r>
            <a:r>
              <a:rPr lang="en-US" altLang="en-US" sz="2400" dirty="0">
                <a:latin typeface="Arial" panose="020B0604020202020204" pitchFamily="34" charset="0"/>
                <a:cs typeface="Arial" panose="020B0604020202020204" pitchFamily="34" charset="0"/>
              </a:rPr>
              <a:t> 24 </a:t>
            </a:r>
            <a:r>
              <a:rPr lang="en-US" altLang="en-US" sz="2400" dirty="0" err="1">
                <a:latin typeface="Arial" panose="020B0604020202020204" pitchFamily="34" charset="0"/>
                <a:cs typeface="Arial" panose="020B0604020202020204" pitchFamily="34" charset="0"/>
              </a:rPr>
              <a:t>awr</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46084" name="Content Placeholder 3">
            <a:extLst>
              <a:ext uri="{FF2B5EF4-FFF2-40B4-BE49-F238E27FC236}">
                <a16:creationId xmlns:a16="http://schemas.microsoft.com/office/drawing/2014/main" id="{6623C9D5-BACD-486E-B3B6-99852728076C}"/>
              </a:ext>
            </a:extLst>
          </p:cNvPr>
          <p:cNvSpPr>
            <a:spLocks noGrp="1"/>
          </p:cNvSpPr>
          <p:nvPr>
            <p:ph sz="half" idx="2"/>
          </p:nvPr>
        </p:nvSpPr>
        <p:spPr/>
        <p:txBody>
          <a:bodyPr vert="horz" lIns="91440" tIns="45720" rIns="91440" bIns="45720" rtlCol="0" anchor="t">
            <a:normAutofit/>
          </a:bodyPr>
          <a:lstStyle/>
          <a:p>
            <a:pPr>
              <a:spcBef>
                <a:spcPts val="700"/>
              </a:spcBef>
              <a:buClr>
                <a:srgbClr val="0000FF"/>
              </a:buClr>
            </a:pPr>
            <a:endParaRPr lang="en-US" altLang="en-US" dirty="0">
              <a:solidFill>
                <a:srgbClr val="0000FF"/>
              </a:solidFill>
            </a:endParaRPr>
          </a:p>
          <a:p>
            <a:pPr>
              <a:spcBef>
                <a:spcPts val="700"/>
              </a:spcBef>
              <a:buClr>
                <a:srgbClr val="0000FF"/>
              </a:buClr>
            </a:pPr>
            <a:r>
              <a:rPr lang="en-US" altLang="en-US" sz="2400" dirty="0">
                <a:solidFill>
                  <a:schemeClr val="accent1">
                    <a:lumMod val="76000"/>
                  </a:schemeClr>
                </a:solidFill>
                <a:latin typeface="Arial"/>
                <a:cs typeface="Arial"/>
              </a:rPr>
              <a:t>What is this?</a:t>
            </a:r>
          </a:p>
          <a:p>
            <a:pPr>
              <a:spcBef>
                <a:spcPts val="700"/>
              </a:spcBef>
              <a:buClr>
                <a:srgbClr val="0000FF"/>
              </a:buClr>
            </a:pPr>
            <a:r>
              <a:rPr lang="en-US" altLang="en-US" sz="2400" dirty="0">
                <a:solidFill>
                  <a:schemeClr val="accent1">
                    <a:lumMod val="76000"/>
                  </a:schemeClr>
                </a:solidFill>
                <a:latin typeface="Arial"/>
                <a:cs typeface="Arial"/>
              </a:rPr>
              <a:t>Who begins the process?</a:t>
            </a:r>
          </a:p>
          <a:p>
            <a:pPr>
              <a:spcBef>
                <a:spcPts val="700"/>
              </a:spcBef>
              <a:buClr>
                <a:srgbClr val="0000FF"/>
              </a:buClr>
            </a:pPr>
            <a:r>
              <a:rPr lang="en-US" altLang="en-US" sz="2400" dirty="0">
                <a:solidFill>
                  <a:schemeClr val="accent1">
                    <a:lumMod val="76000"/>
                  </a:schemeClr>
                </a:solidFill>
                <a:latin typeface="Arial"/>
                <a:cs typeface="Arial"/>
              </a:rPr>
              <a:t>Within 24 hours</a:t>
            </a:r>
          </a:p>
          <a:p>
            <a:pPr>
              <a:spcBef>
                <a:spcPts val="700"/>
              </a:spcBef>
              <a:buClr>
                <a:srgbClr val="0000FF"/>
              </a:buClr>
            </a:pPr>
            <a:endParaRPr lang="en-US" altLang="en-US" dirty="0">
              <a:solidFill>
                <a:srgbClr val="0000FF"/>
              </a:solidFill>
            </a:endParaRPr>
          </a:p>
          <a:p>
            <a:pPr>
              <a:spcBef>
                <a:spcPts val="700"/>
              </a:spcBef>
              <a:buClr>
                <a:srgbClr val="0000FF"/>
              </a:buClr>
            </a:pPr>
            <a:endParaRPr lang="en-US" altLang="en-US" dirty="0">
              <a:solidFill>
                <a:srgbClr val="0000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0F011ECB-216F-4236-9D63-603D8C8DCD68}"/>
              </a:ext>
            </a:extLst>
          </p:cNvPr>
          <p:cNvSpPr>
            <a:spLocks noGrp="1"/>
          </p:cNvSpPr>
          <p:nvPr>
            <p:ph type="title"/>
          </p:nvPr>
        </p:nvSpPr>
        <p:spPr/>
        <p:txBody>
          <a:bodyPr>
            <a:normAutofit/>
          </a:bodyPr>
          <a:lstStyle/>
          <a:p>
            <a:pPr algn="ctr"/>
            <a:r>
              <a:rPr lang="en-GB" altLang="en-US" sz="4400" b="1" dirty="0">
                <a:latin typeface="Arial"/>
                <a:cs typeface="Arial"/>
              </a:rPr>
              <a:t>Adran 47</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6000"/>
                  </a:schemeClr>
                </a:solidFill>
                <a:latin typeface="Arial"/>
                <a:cs typeface="Arial"/>
              </a:rPr>
              <a:t>Section 47</a:t>
            </a:r>
          </a:p>
        </p:txBody>
      </p:sp>
      <p:sp>
        <p:nvSpPr>
          <p:cNvPr id="3" name="Content Placeholder 2">
            <a:extLst>
              <a:ext uri="{FF2B5EF4-FFF2-40B4-BE49-F238E27FC236}">
                <a16:creationId xmlns:a16="http://schemas.microsoft.com/office/drawing/2014/main" id="{92E2EE2D-2B32-4D3A-A257-20A288E73C9A}"/>
              </a:ext>
            </a:extLst>
          </p:cNvPr>
          <p:cNvSpPr>
            <a:spLocks noGrp="1"/>
          </p:cNvSpPr>
          <p:nvPr>
            <p:ph sz="half" idx="1"/>
          </p:nvPr>
        </p:nvSpPr>
        <p:spPr>
          <a:solidFill>
            <a:srgbClr val="009999"/>
          </a:solidFill>
        </p:spPr>
        <p:txBody>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2: Plant a </a:t>
            </a:r>
            <a:r>
              <a:rPr lang="en-GB" b="1" dirty="0" err="1">
                <a:solidFill>
                  <a:schemeClr val="bg1"/>
                </a:solidFill>
              </a:rPr>
              <a:t>phobl</a:t>
            </a:r>
            <a:r>
              <a:rPr lang="en-GB" b="1" dirty="0">
                <a:solidFill>
                  <a:schemeClr val="bg1"/>
                </a:solidFill>
              </a:rPr>
              <a:t> </a:t>
            </a:r>
            <a:r>
              <a:rPr lang="en-GB" b="1" dirty="0" err="1">
                <a:solidFill>
                  <a:schemeClr val="bg1"/>
                </a:solidFill>
              </a:rPr>
              <a:t>ifanc</a:t>
            </a:r>
            <a:r>
              <a:rPr lang="en-GB" b="1" dirty="0">
                <a:solidFill>
                  <a:schemeClr val="bg1"/>
                </a:solidFill>
              </a:rPr>
              <a:t> </a:t>
            </a:r>
            <a:r>
              <a:rPr lang="en-GB" b="1" dirty="0" err="1">
                <a:solidFill>
                  <a:schemeClr val="bg1"/>
                </a:solidFill>
              </a:rPr>
              <a:t>sydd</a:t>
            </a:r>
            <a:r>
              <a:rPr lang="en-GB" b="1" dirty="0">
                <a:solidFill>
                  <a:schemeClr val="bg1"/>
                </a:solidFill>
              </a:rPr>
              <a:t> </a:t>
            </a:r>
            <a:r>
              <a:rPr lang="en-GB" b="1" dirty="0" err="1">
                <a:solidFill>
                  <a:schemeClr val="bg1"/>
                </a:solidFill>
              </a:rPr>
              <a:t>mewn</a:t>
            </a:r>
            <a:r>
              <a:rPr lang="en-GB" b="1" dirty="0">
                <a:solidFill>
                  <a:schemeClr val="bg1"/>
                </a:solidFill>
              </a:rPr>
              <a:t> </a:t>
            </a:r>
            <a:r>
              <a:rPr lang="en-GB" b="1" dirty="0" err="1">
                <a:solidFill>
                  <a:schemeClr val="bg1"/>
                </a:solidFill>
              </a:rPr>
              <a:t>perygl</a:t>
            </a:r>
            <a:r>
              <a:rPr lang="en-GB" b="1" dirty="0">
                <a:solidFill>
                  <a:schemeClr val="bg1"/>
                </a:solidFill>
              </a:rPr>
              <a:t> o </a:t>
            </a:r>
            <a:r>
              <a:rPr lang="en-GB" b="1" dirty="0" err="1">
                <a:solidFill>
                  <a:schemeClr val="bg1"/>
                </a:solidFill>
              </a:rPr>
              <a:t>niwed</a:t>
            </a:r>
            <a:endParaRPr lang="en-GB" b="1" dirty="0">
              <a:solidFill>
                <a:schemeClr val="bg1"/>
              </a:solidFill>
            </a:endParaRPr>
          </a:p>
          <a:p>
            <a:pPr marL="0" indent="0">
              <a:buFont typeface="Arial" panose="020B0604020202020204" pitchFamily="34" charset="0"/>
              <a:buNone/>
              <a:defRPr/>
            </a:pPr>
            <a:r>
              <a:rPr lang="en-GB" b="1" dirty="0" err="1">
                <a:solidFill>
                  <a:schemeClr val="bg1"/>
                </a:solidFill>
              </a:rPr>
              <a:t>Adran</a:t>
            </a:r>
            <a:r>
              <a:rPr lang="en-GB" b="1" dirty="0">
                <a:solidFill>
                  <a:schemeClr val="bg1"/>
                </a:solidFill>
              </a:rPr>
              <a:t> 3 </a:t>
            </a:r>
            <a:r>
              <a:rPr lang="en-GB" b="1" dirty="0" err="1">
                <a:solidFill>
                  <a:schemeClr val="bg1"/>
                </a:solidFill>
              </a:rPr>
              <a:t>Rhan</a:t>
            </a:r>
            <a:r>
              <a:rPr lang="en-GB" b="1" dirty="0">
                <a:solidFill>
                  <a:schemeClr val="bg1"/>
                </a:solidFill>
              </a:rPr>
              <a:t> 2:</a:t>
            </a:r>
          </a:p>
          <a:p>
            <a:pPr>
              <a:defRPr/>
            </a:pPr>
            <a:r>
              <a:rPr lang="en-GB" b="1" dirty="0" err="1">
                <a:solidFill>
                  <a:schemeClr val="bg1"/>
                </a:solidFill>
              </a:rPr>
              <a:t>Trosolwg</a:t>
            </a:r>
            <a:endParaRPr lang="en-GB" b="1" dirty="0">
              <a:solidFill>
                <a:schemeClr val="bg1"/>
              </a:solidFill>
            </a:endParaRPr>
          </a:p>
          <a:p>
            <a:pPr>
              <a:defRPr/>
            </a:pPr>
            <a:r>
              <a:rPr lang="en-GB" b="1" dirty="0" err="1">
                <a:solidFill>
                  <a:schemeClr val="bg1"/>
                </a:solidFill>
              </a:rPr>
              <a:t>Ymholiadau</a:t>
            </a:r>
            <a:r>
              <a:rPr lang="en-GB" b="1" dirty="0">
                <a:solidFill>
                  <a:schemeClr val="bg1"/>
                </a:solidFill>
              </a:rPr>
              <a:t> </a:t>
            </a:r>
            <a:r>
              <a:rPr lang="en-GB" b="1" dirty="0" err="1">
                <a:solidFill>
                  <a:schemeClr val="bg1"/>
                </a:solidFill>
              </a:rPr>
              <a:t>Adran</a:t>
            </a:r>
            <a:r>
              <a:rPr lang="en-GB" b="1" dirty="0">
                <a:solidFill>
                  <a:schemeClr val="bg1"/>
                </a:solidFill>
              </a:rPr>
              <a:t> 47</a:t>
            </a:r>
          </a:p>
          <a:p>
            <a:pPr>
              <a:defRPr/>
            </a:pPr>
            <a:endParaRPr lang="en-GB" b="1" dirty="0">
              <a:solidFill>
                <a:schemeClr val="bg1"/>
              </a:solidFill>
            </a:endParaRPr>
          </a:p>
        </p:txBody>
      </p:sp>
      <p:sp>
        <p:nvSpPr>
          <p:cNvPr id="4" name="Content Placeholder 3">
            <a:extLst>
              <a:ext uri="{FF2B5EF4-FFF2-40B4-BE49-F238E27FC236}">
                <a16:creationId xmlns:a16="http://schemas.microsoft.com/office/drawing/2014/main" id="{D378AC1D-B3D8-46B4-925A-C964E2D6F773}"/>
              </a:ext>
            </a:extLst>
          </p:cNvPr>
          <p:cNvSpPr>
            <a:spLocks noGrp="1"/>
          </p:cNvSpPr>
          <p:nvPr>
            <p:ph sz="half" idx="2"/>
          </p:nvPr>
        </p:nvSpPr>
        <p:spPr>
          <a:solidFill>
            <a:srgbClr val="009999"/>
          </a:solidFill>
        </p:spPr>
        <p:txBody>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b="1" dirty="0">
                <a:solidFill>
                  <a:schemeClr val="bg1"/>
                </a:solidFill>
              </a:rPr>
              <a:t>Section2: Children and young people at risk of harm</a:t>
            </a:r>
          </a:p>
          <a:p>
            <a:pPr marL="0" indent="0">
              <a:buFont typeface="Arial" panose="020B0604020202020204" pitchFamily="34" charset="0"/>
              <a:buNone/>
              <a:defRPr/>
            </a:pPr>
            <a:r>
              <a:rPr lang="en-GB" b="1" dirty="0">
                <a:solidFill>
                  <a:schemeClr val="bg1"/>
                </a:solidFill>
              </a:rPr>
              <a:t>Section 3 Part 2:</a:t>
            </a:r>
          </a:p>
          <a:p>
            <a:pPr>
              <a:defRPr/>
            </a:pPr>
            <a:r>
              <a:rPr lang="en-GB" b="1" dirty="0">
                <a:solidFill>
                  <a:schemeClr val="bg1"/>
                </a:solidFill>
              </a:rPr>
              <a:t>Overview</a:t>
            </a:r>
          </a:p>
          <a:p>
            <a:pPr>
              <a:defRPr/>
            </a:pPr>
            <a:r>
              <a:rPr lang="en-GB" b="1" dirty="0">
                <a:solidFill>
                  <a:schemeClr val="bg1"/>
                </a:solidFill>
              </a:rPr>
              <a:t>S47 Enquiries</a:t>
            </a:r>
          </a:p>
          <a:p>
            <a:pPr>
              <a:defRPr/>
            </a:pPr>
            <a:endParaRPr lang="en-GB" b="1" dirty="0">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E9DA270F-D304-4004-8C5A-2DB6A38FCEF6}"/>
              </a:ext>
            </a:extLst>
          </p:cNvPr>
          <p:cNvSpPr>
            <a:spLocks noGrp="1"/>
          </p:cNvSpPr>
          <p:nvPr>
            <p:ph type="title"/>
          </p:nvPr>
        </p:nvSpPr>
        <p:spPr/>
        <p:txBody>
          <a:bodyPr>
            <a:noAutofit/>
          </a:bodyPr>
          <a:lstStyle/>
          <a:p>
            <a:pPr algn="ctr"/>
            <a:r>
              <a:rPr lang="en-GB" altLang="en-US" sz="3600" b="1" dirty="0" err="1">
                <a:latin typeface="Arial" panose="020B0604020202020204" pitchFamily="34" charset="0"/>
                <a:cs typeface="Arial" panose="020B0604020202020204" pitchFamily="34" charset="0"/>
              </a:rPr>
              <a:t>Cynhadledd</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Diogelu</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Plentyn</a:t>
            </a:r>
            <a:r>
              <a:rPr lang="en-GB" altLang="en-US" sz="3600" b="1" dirty="0">
                <a:latin typeface="Arial" panose="020B0604020202020204" pitchFamily="34" charset="0"/>
                <a:cs typeface="Arial" panose="020B0604020202020204" pitchFamily="34" charset="0"/>
              </a:rPr>
              <a:t> </a:t>
            </a:r>
            <a:r>
              <a:rPr lang="en-GB" altLang="en-US" sz="3600" b="1" dirty="0" err="1">
                <a:latin typeface="Arial" panose="020B0604020202020204" pitchFamily="34" charset="0"/>
                <a:cs typeface="Arial" panose="020B0604020202020204" pitchFamily="34" charset="0"/>
              </a:rPr>
              <a:t>Cychwynnol</a:t>
            </a:r>
            <a:r>
              <a:rPr lang="en-GB" altLang="en-US" sz="3600" b="1" dirty="0">
                <a:latin typeface="Arial" panose="020B0604020202020204" pitchFamily="34" charset="0"/>
                <a:cs typeface="Arial" panose="020B0604020202020204" pitchFamily="34" charset="0"/>
              </a:rPr>
              <a:t> (CDPC)</a:t>
            </a:r>
            <a:br>
              <a:rPr lang="en-GB" altLang="en-US" sz="3600" b="1" dirty="0">
                <a:latin typeface="Arial" panose="020B0604020202020204" pitchFamily="34" charset="0"/>
                <a:cs typeface="Arial" panose="020B0604020202020204" pitchFamily="34" charset="0"/>
              </a:rPr>
            </a:br>
            <a:r>
              <a:rPr lang="en-GB" altLang="en-US" sz="3600" b="1" dirty="0">
                <a:solidFill>
                  <a:schemeClr val="accent1">
                    <a:lumMod val="75000"/>
                  </a:schemeClr>
                </a:solidFill>
                <a:latin typeface="Arial" panose="020B0604020202020204" pitchFamily="34" charset="0"/>
                <a:cs typeface="Arial" panose="020B0604020202020204" pitchFamily="34" charset="0"/>
              </a:rPr>
              <a:t>Initial Child Protection Conference (ICPC)</a:t>
            </a:r>
          </a:p>
        </p:txBody>
      </p:sp>
      <p:sp>
        <p:nvSpPr>
          <p:cNvPr id="49155" name="Content Placeholder 2">
            <a:extLst>
              <a:ext uri="{FF2B5EF4-FFF2-40B4-BE49-F238E27FC236}">
                <a16:creationId xmlns:a16="http://schemas.microsoft.com/office/drawing/2014/main" id="{649E6150-5EA4-4BFA-BE60-135C65FCF793}"/>
              </a:ext>
            </a:extLst>
          </p:cNvPr>
          <p:cNvSpPr>
            <a:spLocks noGrp="1"/>
          </p:cNvSpPr>
          <p:nvPr>
            <p:ph sz="half" idx="1"/>
          </p:nvPr>
        </p:nvSpPr>
        <p:spPr>
          <a:xfrm>
            <a:off x="-33594" y="1988840"/>
            <a:ext cx="4677601" cy="3809862"/>
          </a:xfrm>
        </p:spPr>
        <p:txBody>
          <a:bodyPr>
            <a:noAutofit/>
          </a:bodyPr>
          <a:lstStyle/>
          <a:p>
            <a:r>
              <a:rPr lang="cy-GB" altLang="en-US" sz="2000" dirty="0">
                <a:latin typeface="Arial" panose="020B0604020202020204" pitchFamily="34" charset="0"/>
                <a:cs typeface="Arial" panose="020B0604020202020204" pitchFamily="34" charset="0"/>
              </a:rPr>
              <a:t>Mae Cynhadledd Diogelu Plentyn Cychwynnol yn cael ei drefnu os yw’r plentyn yn wynebu risg o </a:t>
            </a:r>
            <a:r>
              <a:rPr lang="cy-GB" altLang="en-US" sz="2000" b="1" dirty="0">
                <a:latin typeface="Arial" panose="020B0604020202020204" pitchFamily="34" charset="0"/>
                <a:cs typeface="Arial" panose="020B0604020202020204" pitchFamily="34" charset="0"/>
              </a:rPr>
              <a:t>niwed sylweddol (ar ôl ymholiadau adran 47)</a:t>
            </a:r>
            <a:r>
              <a:rPr lang="cy-GB" altLang="en-US" sz="2000" dirty="0">
                <a:latin typeface="Arial" panose="020B0604020202020204" pitchFamily="34" charset="0"/>
                <a:cs typeface="Arial" panose="020B0604020202020204" pitchFamily="34" charset="0"/>
              </a:rPr>
              <a:t>.</a:t>
            </a:r>
          </a:p>
          <a:p>
            <a:r>
              <a:rPr lang="cy-GB" altLang="en-US" sz="2000" dirty="0">
                <a:latin typeface="Arial" panose="020B0604020202020204" pitchFamily="34" charset="0"/>
                <a:cs typeface="Arial" panose="020B0604020202020204" pitchFamily="34" charset="0"/>
              </a:rPr>
              <a:t>Yn y gynhadledd achos, mae pobl proffesiynol priodol yn rhannu gwybodaeth, adnabod risgiau a gosod amlinelliad o beth sydd rhaid gwneud er mwyn amddiffyn y plentyn.  </a:t>
            </a:r>
          </a:p>
          <a:p>
            <a:r>
              <a:rPr lang="cy-GB" altLang="en-US" sz="2000" dirty="0">
                <a:latin typeface="Arial" panose="020B0604020202020204" pitchFamily="34" charset="0"/>
                <a:cs typeface="Arial" panose="020B0604020202020204" pitchFamily="34" charset="0"/>
              </a:rPr>
              <a:t>Yng Nghymru, rhaid bod hwn yn digwydd o fewn </a:t>
            </a:r>
            <a:r>
              <a:rPr lang="cy-GB" altLang="en-US" sz="2000" b="1" dirty="0">
                <a:latin typeface="Arial" panose="020B0604020202020204" pitchFamily="34" charset="0"/>
                <a:cs typeface="Arial" panose="020B0604020202020204" pitchFamily="34" charset="0"/>
              </a:rPr>
              <a:t>15 diwrnod gwaith o’r ymholiadau adran </a:t>
            </a:r>
            <a:r>
              <a:rPr lang="cy-GB" altLang="en-US" sz="2200" b="1" dirty="0">
                <a:latin typeface="Arial" panose="020B0604020202020204" pitchFamily="34" charset="0"/>
                <a:cs typeface="Arial" panose="020B0604020202020204" pitchFamily="34" charset="0"/>
              </a:rPr>
              <a:t>47 dod ar ben</a:t>
            </a:r>
          </a:p>
        </p:txBody>
      </p:sp>
      <p:sp>
        <p:nvSpPr>
          <p:cNvPr id="49156" name="Content Placeholder 3">
            <a:extLst>
              <a:ext uri="{FF2B5EF4-FFF2-40B4-BE49-F238E27FC236}">
                <a16:creationId xmlns:a16="http://schemas.microsoft.com/office/drawing/2014/main" id="{7858DDFB-F330-4F9B-8A50-F7F38725A5CE}"/>
              </a:ext>
            </a:extLst>
          </p:cNvPr>
          <p:cNvSpPr>
            <a:spLocks noGrp="1"/>
          </p:cNvSpPr>
          <p:nvPr>
            <p:ph sz="half" idx="2"/>
          </p:nvPr>
        </p:nvSpPr>
        <p:spPr>
          <a:xfrm>
            <a:off x="5004048" y="2060848"/>
            <a:ext cx="3867150" cy="3809862"/>
          </a:xfrm>
        </p:spPr>
        <p:txBody>
          <a:bodyPr vert="horz" lIns="91440" tIns="45720" rIns="91440" bIns="45720" rtlCol="0" anchor="t">
            <a:normAutofit fontScale="92500" lnSpcReduction="10000"/>
          </a:bodyPr>
          <a:lstStyle/>
          <a:p>
            <a:r>
              <a:rPr lang="en-GB" altLang="en-US" sz="2200" dirty="0">
                <a:solidFill>
                  <a:schemeClr val="accent1">
                    <a:lumMod val="75000"/>
                  </a:schemeClr>
                </a:solidFill>
                <a:latin typeface="Arial" panose="020B0604020202020204" pitchFamily="34" charset="0"/>
                <a:cs typeface="Arial" panose="020B0604020202020204" pitchFamily="34" charset="0"/>
              </a:rPr>
              <a:t>An Initial Child Protection Conference is held if the child is at risk of </a:t>
            </a:r>
            <a:r>
              <a:rPr lang="en-GB" altLang="en-US" sz="2200" b="1" dirty="0">
                <a:solidFill>
                  <a:schemeClr val="accent1">
                    <a:lumMod val="75000"/>
                  </a:schemeClr>
                </a:solidFill>
                <a:latin typeface="Arial" panose="020B0604020202020204" pitchFamily="34" charset="0"/>
                <a:cs typeface="Arial" panose="020B0604020202020204" pitchFamily="34" charset="0"/>
              </a:rPr>
              <a:t>significant harm (after section 47 enquiries)</a:t>
            </a:r>
            <a:r>
              <a:rPr lang="en-GB" altLang="en-US" sz="2200" dirty="0">
                <a:solidFill>
                  <a:schemeClr val="accent1">
                    <a:lumMod val="75000"/>
                  </a:schemeClr>
                </a:solidFill>
                <a:latin typeface="Arial" panose="020B0604020202020204" pitchFamily="34" charset="0"/>
                <a:cs typeface="Arial" panose="020B0604020202020204" pitchFamily="34" charset="0"/>
              </a:rPr>
              <a:t>. </a:t>
            </a:r>
          </a:p>
          <a:p>
            <a:r>
              <a:rPr lang="en-GB" altLang="en-US" sz="2200" dirty="0">
                <a:solidFill>
                  <a:schemeClr val="accent1">
                    <a:lumMod val="75000"/>
                  </a:schemeClr>
                </a:solidFill>
                <a:latin typeface="Arial" panose="020B0604020202020204" pitchFamily="34" charset="0"/>
                <a:cs typeface="Arial" panose="020B0604020202020204" pitchFamily="34" charset="0"/>
              </a:rPr>
              <a:t>At the case conference relevant professionals share information, identify risks and outline what needs to be done to protect the child.</a:t>
            </a:r>
          </a:p>
          <a:p>
            <a:r>
              <a:rPr lang="en-GB" altLang="en-US" sz="2200" dirty="0">
                <a:solidFill>
                  <a:schemeClr val="accent1">
                    <a:lumMod val="75000"/>
                  </a:schemeClr>
                </a:solidFill>
                <a:latin typeface="Arial"/>
                <a:cs typeface="Arial"/>
              </a:rPr>
              <a:t>In Wales, this must happen within </a:t>
            </a:r>
            <a:r>
              <a:rPr lang="en-GB" altLang="en-US" sz="2200" b="1" dirty="0">
                <a:solidFill>
                  <a:schemeClr val="accent1">
                    <a:lumMod val="75000"/>
                  </a:schemeClr>
                </a:solidFill>
                <a:latin typeface="Arial"/>
                <a:cs typeface="Arial"/>
              </a:rPr>
              <a:t>15 working days of the conclusion of section 47 enquiries . </a:t>
            </a:r>
            <a:endParaRPr lang="en-GB" altLang="en-US" sz="2200" dirty="0">
              <a:solidFill>
                <a:schemeClr val="accent1">
                  <a:lumMod val="75000"/>
                </a:schemeClr>
              </a:solidFill>
              <a:latin typeface="Arial" panose="020B0604020202020204" pitchFamily="34" charset="0"/>
              <a:cs typeface="Arial" panose="020B0604020202020204" pitchFamily="34" charset="0"/>
            </a:endParaRPr>
          </a:p>
          <a:p>
            <a:endParaRPr lang="en-GB"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8180E342-24BA-4FA2-9EAB-3E44B050BACB}"/>
              </a:ext>
            </a:extLst>
          </p:cNvPr>
          <p:cNvSpPr>
            <a:spLocks noGrp="1"/>
          </p:cNvSpPr>
          <p:nvPr>
            <p:ph type="title"/>
          </p:nvPr>
        </p:nvSpPr>
        <p:spPr/>
        <p:txBody>
          <a:bodyPr>
            <a:noAutofit/>
          </a:bodyPr>
          <a:lstStyle/>
          <a:p>
            <a:pPr algn="ctr"/>
            <a:r>
              <a:rPr lang="en-GB" altLang="en-US" sz="4400" b="1" dirty="0" err="1">
                <a:latin typeface="Arial"/>
                <a:cs typeface="Arial"/>
              </a:rPr>
              <a:t>Canlyniad</a:t>
            </a:r>
            <a:r>
              <a:rPr lang="en-GB" altLang="en-US" sz="4400" b="1" dirty="0">
                <a:latin typeface="Arial"/>
                <a:cs typeface="Arial"/>
              </a:rPr>
              <a:t> CDPC</a:t>
            </a:r>
            <a:br>
              <a:rPr lang="en-GB" altLang="en-US" sz="4400" b="1" dirty="0">
                <a:latin typeface="Arial" panose="020B0604020202020204" pitchFamily="34" charset="0"/>
                <a:cs typeface="Arial" panose="020B0604020202020204" pitchFamily="34" charset="0"/>
              </a:rPr>
            </a:br>
            <a:r>
              <a:rPr lang="en-GB" altLang="en-US" sz="4400" b="1">
                <a:solidFill>
                  <a:schemeClr val="accent1">
                    <a:lumMod val="75000"/>
                  </a:schemeClr>
                </a:solidFill>
                <a:latin typeface="Arial"/>
                <a:cs typeface="Arial"/>
              </a:rPr>
              <a:t>Outcome of an </a:t>
            </a:r>
            <a:r>
              <a:rPr lang="en-GB" altLang="en-US" b="1">
                <a:solidFill>
                  <a:schemeClr val="accent1">
                    <a:lumMod val="75000"/>
                  </a:schemeClr>
                </a:solidFill>
                <a:latin typeface="Arial"/>
                <a:cs typeface="Arial"/>
              </a:rPr>
              <a:t>ICPC</a:t>
            </a:r>
            <a:endParaRPr lang="en-GB" altLang="en-US" sz="4400" b="1" dirty="0">
              <a:solidFill>
                <a:schemeClr val="accent1">
                  <a:lumMod val="75000"/>
                </a:schemeClr>
              </a:solidFill>
              <a:latin typeface="Arial" panose="020B0604020202020204" pitchFamily="34" charset="0"/>
              <a:cs typeface="Arial" panose="020B0604020202020204" pitchFamily="34" charset="0"/>
            </a:endParaRPr>
          </a:p>
        </p:txBody>
      </p:sp>
      <p:sp>
        <p:nvSpPr>
          <p:cNvPr id="51203" name="Content Placeholder 2">
            <a:extLst>
              <a:ext uri="{FF2B5EF4-FFF2-40B4-BE49-F238E27FC236}">
                <a16:creationId xmlns:a16="http://schemas.microsoft.com/office/drawing/2014/main" id="{6651836D-B12F-44FF-90AA-C97D86DDC927}"/>
              </a:ext>
            </a:extLst>
          </p:cNvPr>
          <p:cNvSpPr>
            <a:spLocks noGrp="1"/>
          </p:cNvSpPr>
          <p:nvPr>
            <p:ph sz="half" idx="1"/>
          </p:nvPr>
        </p:nvSpPr>
        <p:spPr>
          <a:xfrm>
            <a:off x="395536" y="1825625"/>
            <a:ext cx="4100264" cy="3809862"/>
          </a:xfrm>
        </p:spPr>
        <p:txBody>
          <a:bodyPr>
            <a:noAutofit/>
          </a:bodyPr>
          <a:lstStyle/>
          <a:p>
            <a:r>
              <a:rPr lang="cy-GB" altLang="en-US" sz="2000" dirty="0">
                <a:latin typeface="Arial" panose="020B0604020202020204" pitchFamily="34" charset="0"/>
                <a:cs typeface="Arial" panose="020B0604020202020204" pitchFamily="34" charset="0"/>
              </a:rPr>
              <a:t>Os yw’r sawl proffesiynol yn y gynhadledd cychwynnol yn penderfynu bod y plentyn yn wynebu risg o </a:t>
            </a:r>
            <a:r>
              <a:rPr lang="cy-GB" altLang="en-US" sz="2000" b="1" dirty="0">
                <a:latin typeface="Arial" panose="020B0604020202020204" pitchFamily="34" charset="0"/>
                <a:cs typeface="Arial" panose="020B0604020202020204" pitchFamily="34" charset="0"/>
              </a:rPr>
              <a:t>niwed sylweddol</a:t>
            </a:r>
            <a:r>
              <a:rPr lang="cy-GB" altLang="en-US" sz="2000" dirty="0">
                <a:latin typeface="Arial" panose="020B0604020202020204" pitchFamily="34" charset="0"/>
                <a:cs typeface="Arial" panose="020B0604020202020204" pitchFamily="34" charset="0"/>
              </a:rPr>
              <a:t>, bydd y plentyn yn cael ei ychwanegu i </a:t>
            </a:r>
            <a:r>
              <a:rPr lang="cy-GB" altLang="en-US" sz="2000" b="1" dirty="0">
                <a:latin typeface="Arial" panose="020B0604020202020204" pitchFamily="34" charset="0"/>
                <a:cs typeface="Arial" panose="020B0604020202020204" pitchFamily="34" charset="0"/>
              </a:rPr>
              <a:t>Gofrestr Diogelu Plentyn</a:t>
            </a:r>
            <a:r>
              <a:rPr lang="cy-GB" altLang="en-US" sz="2000" dirty="0">
                <a:latin typeface="Arial" panose="020B0604020202020204" pitchFamily="34" charset="0"/>
                <a:cs typeface="Arial" panose="020B0604020202020204" pitchFamily="34" charset="0"/>
              </a:rPr>
              <a:t> a/neu bydd paratoadau ar gyfer </a:t>
            </a:r>
            <a:r>
              <a:rPr lang="cy-GB" altLang="en-US" sz="2000" b="1" dirty="0">
                <a:latin typeface="Arial" panose="020B0604020202020204" pitchFamily="34" charset="0"/>
                <a:cs typeface="Arial" panose="020B0604020202020204" pitchFamily="34" charset="0"/>
              </a:rPr>
              <a:t>Cynllun Diogelu’r Plentyn. </a:t>
            </a:r>
          </a:p>
          <a:p>
            <a:r>
              <a:rPr lang="cy-GB" altLang="en-US" sz="2000" dirty="0">
                <a:latin typeface="Arial" panose="020B0604020202020204" pitchFamily="34" charset="0"/>
                <a:cs typeface="Arial" panose="020B0604020202020204" pitchFamily="34" charset="0"/>
              </a:rPr>
              <a:t>Bydd cynadleddau achos yn parhau i gwrdd yn gyson nes yr amser nad oes risg sylweddol i’r plentyn, neu ei fod yn cael ei osod mewn i ofal.  </a:t>
            </a:r>
          </a:p>
        </p:txBody>
      </p:sp>
      <p:sp>
        <p:nvSpPr>
          <p:cNvPr id="51204" name="Content Placeholder 3">
            <a:extLst>
              <a:ext uri="{FF2B5EF4-FFF2-40B4-BE49-F238E27FC236}">
                <a16:creationId xmlns:a16="http://schemas.microsoft.com/office/drawing/2014/main" id="{0D0F9781-9650-4EF8-9B51-AAFADE012BF2}"/>
              </a:ext>
            </a:extLst>
          </p:cNvPr>
          <p:cNvSpPr>
            <a:spLocks noGrp="1"/>
          </p:cNvSpPr>
          <p:nvPr>
            <p:ph sz="half" idx="2"/>
          </p:nvPr>
        </p:nvSpPr>
        <p:spPr/>
        <p:txBody>
          <a:bodyPr>
            <a:normAutofit fontScale="92500"/>
          </a:bodyPr>
          <a:lstStyle/>
          <a:p>
            <a:r>
              <a:rPr lang="en-GB" altLang="en-US" sz="2200" dirty="0">
                <a:solidFill>
                  <a:schemeClr val="accent1">
                    <a:lumMod val="75000"/>
                  </a:schemeClr>
                </a:solidFill>
                <a:latin typeface="Arial" panose="020B0604020202020204" pitchFamily="34" charset="0"/>
                <a:cs typeface="Arial" panose="020B0604020202020204" pitchFamily="34" charset="0"/>
              </a:rPr>
              <a:t>If professionals at the initial case conference decide a child is at risk of </a:t>
            </a:r>
            <a:r>
              <a:rPr lang="en-GB" altLang="en-US" sz="2200" b="1" dirty="0">
                <a:solidFill>
                  <a:schemeClr val="accent1">
                    <a:lumMod val="75000"/>
                  </a:schemeClr>
                </a:solidFill>
                <a:latin typeface="Arial" panose="020B0604020202020204" pitchFamily="34" charset="0"/>
                <a:cs typeface="Arial" panose="020B0604020202020204" pitchFamily="34" charset="0"/>
              </a:rPr>
              <a:t>significant harm </a:t>
            </a:r>
            <a:r>
              <a:rPr lang="en-GB" altLang="en-US" sz="2200" dirty="0">
                <a:solidFill>
                  <a:schemeClr val="accent1">
                    <a:lumMod val="75000"/>
                  </a:schemeClr>
                </a:solidFill>
                <a:latin typeface="Arial" panose="020B0604020202020204" pitchFamily="34" charset="0"/>
                <a:cs typeface="Arial" panose="020B0604020202020204" pitchFamily="34" charset="0"/>
              </a:rPr>
              <a:t>they will add the child to the </a:t>
            </a:r>
            <a:r>
              <a:rPr lang="en-GB" altLang="en-US" sz="2200" b="1" dirty="0">
                <a:solidFill>
                  <a:schemeClr val="accent1">
                    <a:lumMod val="75000"/>
                  </a:schemeClr>
                </a:solidFill>
                <a:latin typeface="Arial" panose="020B0604020202020204" pitchFamily="34" charset="0"/>
                <a:cs typeface="Arial" panose="020B0604020202020204" pitchFamily="34" charset="0"/>
              </a:rPr>
              <a:t>Child Protection Register </a:t>
            </a:r>
            <a:r>
              <a:rPr lang="en-GB" altLang="en-US" sz="2200" dirty="0">
                <a:solidFill>
                  <a:schemeClr val="accent1">
                    <a:lumMod val="75000"/>
                  </a:schemeClr>
                </a:solidFill>
                <a:latin typeface="Arial" panose="020B0604020202020204" pitchFamily="34" charset="0"/>
                <a:cs typeface="Arial" panose="020B0604020202020204" pitchFamily="34" charset="0"/>
              </a:rPr>
              <a:t>and/or a </a:t>
            </a:r>
            <a:r>
              <a:rPr lang="en-GB" altLang="en-US" sz="2200" b="1" dirty="0">
                <a:solidFill>
                  <a:schemeClr val="accent1">
                    <a:lumMod val="75000"/>
                  </a:schemeClr>
                </a:solidFill>
                <a:latin typeface="Arial" panose="020B0604020202020204" pitchFamily="34" charset="0"/>
                <a:cs typeface="Arial" panose="020B0604020202020204" pitchFamily="34" charset="0"/>
              </a:rPr>
              <a:t>Child Protection Plan </a:t>
            </a:r>
            <a:r>
              <a:rPr lang="en-GB" altLang="en-US" sz="2200" dirty="0">
                <a:solidFill>
                  <a:schemeClr val="accent1">
                    <a:lumMod val="75000"/>
                  </a:schemeClr>
                </a:solidFill>
                <a:latin typeface="Arial" panose="020B0604020202020204" pitchFamily="34" charset="0"/>
                <a:cs typeface="Arial" panose="020B0604020202020204" pitchFamily="34" charset="0"/>
              </a:rPr>
              <a:t>is drawn up. </a:t>
            </a:r>
          </a:p>
          <a:p>
            <a:r>
              <a:rPr lang="en-GB" altLang="en-US" sz="2200" dirty="0">
                <a:solidFill>
                  <a:schemeClr val="accent1">
                    <a:lumMod val="75000"/>
                  </a:schemeClr>
                </a:solidFill>
                <a:latin typeface="Arial" panose="020B0604020202020204" pitchFamily="34" charset="0"/>
                <a:cs typeface="Arial" panose="020B0604020202020204" pitchFamily="34" charset="0"/>
              </a:rPr>
              <a:t>Case conferences will continue at regular intervals until the child is no longer considered at risk of significant harm or until they are taken into care.</a:t>
            </a:r>
          </a:p>
          <a:p>
            <a:endParaRPr lang="en-GB"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a:extLst>
              <a:ext uri="{FF2B5EF4-FFF2-40B4-BE49-F238E27FC236}">
                <a16:creationId xmlns:a16="http://schemas.microsoft.com/office/drawing/2014/main" id="{6B445FD4-5FA5-4798-96A5-44FBD5A4D238}"/>
              </a:ext>
            </a:extLst>
          </p:cNvPr>
          <p:cNvSpPr>
            <a:spLocks noGrp="1"/>
          </p:cNvSpPr>
          <p:nvPr>
            <p:ph type="title"/>
          </p:nvPr>
        </p:nvSpPr>
        <p:spPr/>
        <p:txBody>
          <a:bodyPr>
            <a:normAutofit fontScale="90000"/>
          </a:bodyPr>
          <a:lstStyle/>
          <a:p>
            <a:pPr algn="ctr"/>
            <a:br>
              <a:rPr lang="en-US" altLang="en-US" sz="3200" b="1" dirty="0"/>
            </a:br>
            <a:br>
              <a:rPr lang="en-US" altLang="en-US" sz="3200" b="1" dirty="0"/>
            </a:br>
            <a:r>
              <a:rPr lang="en-US" altLang="en-US" sz="4900" b="1" dirty="0" err="1">
                <a:latin typeface="Arial" panose="020B0604020202020204" pitchFamily="34" charset="0"/>
                <a:cs typeface="Arial" panose="020B0604020202020204" pitchFamily="34" charset="0"/>
              </a:rPr>
              <a:t>Pobl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proffesiynol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yn</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gweithio</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gyda’u</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gilydd</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Professionals working together</a:t>
            </a:r>
            <a:br>
              <a:rPr lang="en-US" altLang="en-US" b="1" dirty="0">
                <a:solidFill>
                  <a:srgbClr val="0000FF"/>
                </a:solidFill>
              </a:rPr>
            </a:br>
            <a:endParaRPr lang="en-GB" altLang="en-US" dirty="0"/>
          </a:p>
        </p:txBody>
      </p:sp>
      <p:sp>
        <p:nvSpPr>
          <p:cNvPr id="53251" name="Content Placeholder 2">
            <a:extLst>
              <a:ext uri="{FF2B5EF4-FFF2-40B4-BE49-F238E27FC236}">
                <a16:creationId xmlns:a16="http://schemas.microsoft.com/office/drawing/2014/main" id="{0C8DC295-4E65-46EF-A28C-5B2B4F6214BA}"/>
              </a:ext>
            </a:extLst>
          </p:cNvPr>
          <p:cNvSpPr>
            <a:spLocks noGrp="1"/>
          </p:cNvSpPr>
          <p:nvPr>
            <p:ph sz="half" idx="1"/>
          </p:nvPr>
        </p:nvSpPr>
        <p:spPr>
          <a:xfrm>
            <a:off x="395536" y="2276872"/>
            <a:ext cx="3867150" cy="3809862"/>
          </a:xfrm>
        </p:spPr>
        <p:txBody>
          <a:bodyPr>
            <a:normAutofit fontScale="92500" lnSpcReduction="20000"/>
          </a:bodyPr>
          <a:lstStyle/>
          <a:p>
            <a:pPr>
              <a:spcBef>
                <a:spcPts val="700"/>
              </a:spcBef>
            </a:pPr>
            <a:r>
              <a:rPr lang="en-US" altLang="en-US" sz="2400" dirty="0" err="1">
                <a:latin typeface="Arial" panose="020B0604020202020204" pitchFamily="34" charset="0"/>
                <a:cs typeface="Arial" panose="020B0604020202020204" pitchFamily="34" charset="0"/>
              </a:rPr>
              <a:t>Byrddau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Rhanbarthol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Gwasanaethau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Cymdeithasol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Heddlu</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Awdurdod</a:t>
            </a:r>
            <a:r>
              <a:rPr lang="en-US" altLang="en-US" sz="2400" dirty="0">
                <a:latin typeface="Arial" panose="020B0604020202020204" pitchFamily="34" charset="0"/>
                <a:cs typeface="Arial" panose="020B0604020202020204" pitchFamily="34" charset="0"/>
              </a:rPr>
              <a:t> Iechyd</a:t>
            </a:r>
          </a:p>
          <a:p>
            <a:pPr>
              <a:spcBef>
                <a:spcPts val="700"/>
              </a:spcBef>
            </a:pPr>
            <a:r>
              <a:rPr lang="en-US" altLang="en-US" sz="2400" dirty="0" err="1">
                <a:latin typeface="Arial" panose="020B0604020202020204" pitchFamily="34" charset="0"/>
                <a:cs typeface="Arial" panose="020B0604020202020204" pitchFamily="34" charset="0"/>
              </a:rPr>
              <a:t>Awdurdod</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Addysg</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Gwasanaeth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Prawf</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CAFCAS – Cymru</a:t>
            </a:r>
          </a:p>
          <a:p>
            <a:pPr>
              <a:spcBef>
                <a:spcPts val="700"/>
              </a:spcBef>
            </a:pPr>
            <a:r>
              <a:rPr lang="en-US" altLang="en-US" sz="2400" dirty="0">
                <a:latin typeface="Arial" panose="020B0604020202020204" pitchFamily="34" charset="0"/>
                <a:cs typeface="Arial" panose="020B0604020202020204" pitchFamily="34" charset="0"/>
              </a:rPr>
              <a:t>NSPCC – Cymru</a:t>
            </a:r>
          </a:p>
          <a:p>
            <a:pPr>
              <a:spcBef>
                <a:spcPts val="700"/>
              </a:spcBef>
            </a:pPr>
            <a:r>
              <a:rPr lang="en-US" altLang="en-US" sz="2400" dirty="0">
                <a:latin typeface="Arial" panose="020B0604020202020204" pitchFamily="34" charset="0"/>
                <a:cs typeface="Arial" panose="020B0604020202020204" pitchFamily="34" charset="0"/>
              </a:rPr>
              <a:t>MASH – </a:t>
            </a:r>
            <a:r>
              <a:rPr lang="en-US" altLang="en-US" sz="2400" dirty="0" err="1">
                <a:latin typeface="Arial" panose="020B0604020202020204" pitchFamily="34" charset="0"/>
                <a:cs typeface="Arial" panose="020B0604020202020204" pitchFamily="34" charset="0"/>
              </a:rPr>
              <a:t>Hyb</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amlasiantaeth</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53252" name="Content Placeholder 3">
            <a:extLst>
              <a:ext uri="{FF2B5EF4-FFF2-40B4-BE49-F238E27FC236}">
                <a16:creationId xmlns:a16="http://schemas.microsoft.com/office/drawing/2014/main" id="{AE6F3039-83DD-41CE-80D3-E1EEA12FB72C}"/>
              </a:ext>
            </a:extLst>
          </p:cNvPr>
          <p:cNvSpPr>
            <a:spLocks noGrp="1"/>
          </p:cNvSpPr>
          <p:nvPr>
            <p:ph sz="half" idx="2"/>
          </p:nvPr>
        </p:nvSpPr>
        <p:spPr>
          <a:xfrm>
            <a:off x="5076056" y="2348880"/>
            <a:ext cx="3867150" cy="3809862"/>
          </a:xfrm>
        </p:spPr>
        <p:txBody>
          <a:bodyPr>
            <a:normAutofit fontScale="92500" lnSpcReduction="20000"/>
          </a:bodyPr>
          <a:lstStyle/>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Regional Safeguarding Boards</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Social Services</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Police</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Health Authority</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Education Authority</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Probation</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CAFCAS - Cymru</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NSPCC – Cymru</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MASH – Multi Agency Safeguarding Hub</a:t>
            </a:r>
          </a:p>
          <a:p>
            <a:endParaRPr lang="en-GB"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F0C6C-7127-F280-15AF-EFB9176004A0}"/>
              </a:ext>
            </a:extLst>
          </p:cNvPr>
          <p:cNvSpPr>
            <a:spLocks noGrp="1"/>
          </p:cNvSpPr>
          <p:nvPr>
            <p:ph type="title"/>
          </p:nvPr>
        </p:nvSpPr>
        <p:spPr/>
        <p:txBody>
          <a:bodyPr/>
          <a:lstStyle/>
          <a:p>
            <a:pPr algn="ctr"/>
            <a:r>
              <a:rPr lang="en-GB" b="1" dirty="0" err="1">
                <a:latin typeface="Arial" panose="020B0604020202020204" pitchFamily="34" charset="0"/>
                <a:cs typeface="Arial" panose="020B0604020202020204" pitchFamily="34" charset="0"/>
              </a:rPr>
              <a:t>Fframwaith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Asesiad</a:t>
            </a:r>
            <a:r>
              <a:rPr lang="en-GB" b="1" dirty="0">
                <a:latin typeface="Arial" panose="020B0604020202020204" pitchFamily="34" charset="0"/>
                <a:cs typeface="Arial" panose="020B0604020202020204" pitchFamily="34" charset="0"/>
              </a:rPr>
              <a:t>/ </a:t>
            </a:r>
            <a:r>
              <a:rPr lang="en-GB" b="1" dirty="0">
                <a:solidFill>
                  <a:schemeClr val="accent1">
                    <a:lumMod val="75000"/>
                  </a:schemeClr>
                </a:solidFill>
                <a:latin typeface="Arial" panose="020B0604020202020204" pitchFamily="34" charset="0"/>
                <a:cs typeface="Arial" panose="020B0604020202020204" pitchFamily="34" charset="0"/>
              </a:rPr>
              <a:t>Assessment Framework</a:t>
            </a:r>
          </a:p>
        </p:txBody>
      </p:sp>
      <p:pic>
        <p:nvPicPr>
          <p:cNvPr id="1026" name="Picture 2">
            <a:extLst>
              <a:ext uri="{FF2B5EF4-FFF2-40B4-BE49-F238E27FC236}">
                <a16:creationId xmlns:a16="http://schemas.microsoft.com/office/drawing/2014/main" id="{D8F3DF11-0FDC-1182-27E9-47EFAA72EF3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015626" y="1772816"/>
            <a:ext cx="5112747" cy="41956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B89691-0A61-E7EB-4101-86157F6A7246}"/>
              </a:ext>
            </a:extLst>
          </p:cNvPr>
          <p:cNvSpPr txBox="1"/>
          <p:nvPr/>
        </p:nvSpPr>
        <p:spPr>
          <a:xfrm>
            <a:off x="5940152" y="5373216"/>
            <a:ext cx="3131840" cy="553998"/>
          </a:xfrm>
          <a:prstGeom prst="rect">
            <a:avLst/>
          </a:prstGeom>
          <a:noFill/>
        </p:spPr>
        <p:txBody>
          <a:bodyPr wrap="square" rtlCol="0">
            <a:spAutoFit/>
          </a:bodyPr>
          <a:lstStyle/>
          <a:p>
            <a:r>
              <a:rPr lang="en-GB" sz="1000" dirty="0"/>
              <a:t>Based on: HM Government (2023) Working Together to </a:t>
            </a:r>
          </a:p>
          <a:p>
            <a:r>
              <a:rPr lang="en-GB" sz="1000" dirty="0"/>
              <a:t>Safeguard Children 2023 Available at: </a:t>
            </a:r>
            <a:r>
              <a:rPr lang="en-GB" sz="1000" dirty="0">
                <a:hlinkClick r:id="rId4"/>
              </a:rPr>
              <a:t>Working together to safeguard children 2023: statutory guidance</a:t>
            </a:r>
            <a:endParaRPr lang="en-GB" sz="1000" dirty="0"/>
          </a:p>
        </p:txBody>
      </p:sp>
    </p:spTree>
    <p:extLst>
      <p:ext uri="{BB962C8B-B14F-4D97-AF65-F5344CB8AC3E}">
        <p14:creationId xmlns:p14="http://schemas.microsoft.com/office/powerpoint/2010/main" val="19782067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0FC64-C9C1-3273-8DD9-AD713F08DE4B}"/>
              </a:ext>
            </a:extLst>
          </p:cNvPr>
          <p:cNvSpPr>
            <a:spLocks noGrp="1"/>
          </p:cNvSpPr>
          <p:nvPr>
            <p:ph type="title"/>
          </p:nvPr>
        </p:nvSpPr>
        <p:spPr>
          <a:xfrm>
            <a:off x="638699" y="836712"/>
            <a:ext cx="7886700" cy="1325563"/>
          </a:xfrm>
        </p:spPr>
        <p:txBody>
          <a:bodyPr>
            <a:normAutofit fontScale="90000"/>
          </a:bodyPr>
          <a:lstStyle/>
          <a:p>
            <a:pPr algn="ctr"/>
            <a:r>
              <a:rPr lang="en-GB" sz="4400" b="1" dirty="0" err="1">
                <a:latin typeface="Arial" panose="020B0604020202020204" pitchFamily="34" charset="0"/>
                <a:cs typeface="Arial" panose="020B0604020202020204" pitchFamily="34" charset="0"/>
              </a:rPr>
              <a:t>Byrddau</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Diogelu</a:t>
            </a:r>
            <a:r>
              <a:rPr lang="en-GB" sz="4400" b="1" dirty="0">
                <a:latin typeface="Arial" panose="020B0604020202020204" pitchFamily="34" charset="0"/>
                <a:cs typeface="Arial" panose="020B0604020202020204" pitchFamily="34" charset="0"/>
              </a:rPr>
              <a:t> </a:t>
            </a:r>
            <a:r>
              <a:rPr lang="en-GB" sz="4400" b="1" dirty="0" err="1">
                <a:latin typeface="Arial" panose="020B0604020202020204" pitchFamily="34" charset="0"/>
                <a:cs typeface="Arial" panose="020B0604020202020204" pitchFamily="34" charset="0"/>
              </a:rPr>
              <a:t>Rhanbarthol</a:t>
            </a:r>
            <a:r>
              <a:rPr lang="en-GB" sz="4400" b="1" dirty="0">
                <a:latin typeface="Arial" panose="020B0604020202020204" pitchFamily="34" charset="0"/>
                <a:cs typeface="Arial" panose="020B0604020202020204" pitchFamily="34" charset="0"/>
              </a:rPr>
              <a:t> (Cymru)</a:t>
            </a:r>
            <a:br>
              <a:rPr lang="en-GB" sz="4400" b="1" dirty="0">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cs typeface="Arial" panose="020B0604020202020204" pitchFamily="34" charset="0"/>
              </a:rPr>
              <a:t>Regional Safeguarding Boards (Wales</a:t>
            </a:r>
            <a:r>
              <a:rPr lang="en-GB" b="1" dirty="0">
                <a:solidFill>
                  <a:schemeClr val="accent1">
                    <a:lumMod val="75000"/>
                  </a:schemeClr>
                </a:solidFill>
                <a:latin typeface="Arial" panose="020B0604020202020204" pitchFamily="34" charset="0"/>
                <a:cs typeface="Arial" panose="020B0604020202020204" pitchFamily="34" charset="0"/>
              </a:rPr>
              <a:t>)</a:t>
            </a:r>
            <a:br>
              <a:rPr lang="en-GB" dirty="0"/>
            </a:br>
            <a:endParaRPr lang="en-GB" dirty="0">
              <a:cs typeface="Arial" panose="020B0604020202020204"/>
            </a:endParaRPr>
          </a:p>
        </p:txBody>
      </p:sp>
      <p:sp>
        <p:nvSpPr>
          <p:cNvPr id="3" name="Content Placeholder 2">
            <a:extLst>
              <a:ext uri="{FF2B5EF4-FFF2-40B4-BE49-F238E27FC236}">
                <a16:creationId xmlns:a16="http://schemas.microsoft.com/office/drawing/2014/main" id="{5A061569-715A-9801-DD60-F7D8A854275F}"/>
              </a:ext>
            </a:extLst>
          </p:cNvPr>
          <p:cNvSpPr>
            <a:spLocks noGrp="1"/>
          </p:cNvSpPr>
          <p:nvPr>
            <p:ph sz="half" idx="1"/>
          </p:nvPr>
        </p:nvSpPr>
        <p:spPr>
          <a:xfrm>
            <a:off x="611560" y="2420888"/>
            <a:ext cx="3867150" cy="3809862"/>
          </a:xfrm>
        </p:spPr>
        <p:txBody>
          <a:bodyPr vert="horz" lIns="91440" tIns="45720" rIns="91440" bIns="45720" rtlCol="0" anchor="t">
            <a:normAutofit/>
          </a:bodyPr>
          <a:lstStyle/>
          <a:p>
            <a:r>
              <a:rPr lang="en-GB" sz="2400" dirty="0">
                <a:solidFill>
                  <a:srgbClr val="202124"/>
                </a:solidFill>
                <a:latin typeface="Arial"/>
                <a:cs typeface="Arial"/>
              </a:rPr>
              <a:t>Yn </a:t>
            </a:r>
            <a:r>
              <a:rPr lang="en-GB" sz="2400" dirty="0" err="1">
                <a:solidFill>
                  <a:srgbClr val="202124"/>
                </a:solidFill>
                <a:latin typeface="Arial"/>
                <a:cs typeface="Arial"/>
              </a:rPr>
              <a:t>flaenorol</a:t>
            </a:r>
            <a:r>
              <a:rPr lang="en-GB" sz="2400" dirty="0">
                <a:solidFill>
                  <a:srgbClr val="202124"/>
                </a:solidFill>
                <a:latin typeface="Arial"/>
                <a:cs typeface="Arial"/>
              </a:rPr>
              <a:t> 22 o </a:t>
            </a:r>
            <a:r>
              <a:rPr lang="en-GB" sz="2400" dirty="0" err="1">
                <a:solidFill>
                  <a:srgbClr val="202124"/>
                </a:solidFill>
                <a:latin typeface="Arial"/>
                <a:cs typeface="Arial"/>
              </a:rPr>
              <a:t>Fyrddau</a:t>
            </a:r>
            <a:r>
              <a:rPr lang="en-GB" sz="2400" dirty="0">
                <a:solidFill>
                  <a:srgbClr val="202124"/>
                </a:solidFill>
                <a:latin typeface="Arial"/>
                <a:cs typeface="Arial"/>
              </a:rPr>
              <a:t> </a:t>
            </a:r>
            <a:r>
              <a:rPr lang="en-GB" sz="2400" dirty="0" err="1">
                <a:solidFill>
                  <a:srgbClr val="202124"/>
                </a:solidFill>
                <a:latin typeface="Arial"/>
                <a:cs typeface="Arial"/>
              </a:rPr>
              <a:t>Lleol</a:t>
            </a:r>
            <a:r>
              <a:rPr lang="en-GB" sz="2400" dirty="0">
                <a:solidFill>
                  <a:srgbClr val="202124"/>
                </a:solidFill>
                <a:latin typeface="Arial"/>
                <a:cs typeface="Arial"/>
              </a:rPr>
              <a:t> </a:t>
            </a:r>
            <a:r>
              <a:rPr lang="en-GB" sz="2400" dirty="0" err="1">
                <a:solidFill>
                  <a:srgbClr val="202124"/>
                </a:solidFill>
                <a:latin typeface="Arial"/>
                <a:cs typeface="Arial"/>
              </a:rPr>
              <a:t>Diogelu</a:t>
            </a:r>
            <a:r>
              <a:rPr lang="en-GB" sz="2400" dirty="0">
                <a:solidFill>
                  <a:srgbClr val="202124"/>
                </a:solidFill>
                <a:latin typeface="Arial"/>
                <a:cs typeface="Arial"/>
              </a:rPr>
              <a:t> Plant a </a:t>
            </a:r>
            <a:r>
              <a:rPr lang="en-GB" sz="2400" dirty="0" err="1">
                <a:solidFill>
                  <a:srgbClr val="202124"/>
                </a:solidFill>
                <a:latin typeface="Arial"/>
                <a:cs typeface="Arial"/>
              </a:rPr>
              <a:t>sefydlwyd</a:t>
            </a:r>
            <a:r>
              <a:rPr lang="en-GB" sz="2400" dirty="0">
                <a:solidFill>
                  <a:srgbClr val="202124"/>
                </a:solidFill>
                <a:latin typeface="Arial"/>
                <a:cs typeface="Arial"/>
              </a:rPr>
              <a:t> o dan </a:t>
            </a:r>
            <a:r>
              <a:rPr lang="en-GB" sz="2400" dirty="0" err="1">
                <a:solidFill>
                  <a:srgbClr val="202124"/>
                </a:solidFill>
                <a:latin typeface="Arial"/>
                <a:cs typeface="Arial"/>
              </a:rPr>
              <a:t>Ddeddf</a:t>
            </a:r>
            <a:r>
              <a:rPr lang="en-GB" sz="2400" dirty="0">
                <a:solidFill>
                  <a:srgbClr val="202124"/>
                </a:solidFill>
                <a:latin typeface="Arial"/>
                <a:cs typeface="Arial"/>
              </a:rPr>
              <a:t> Plant 2004</a:t>
            </a:r>
            <a:endParaRPr lang="en-GB" sz="2400" dirty="0">
              <a:solidFill>
                <a:srgbClr val="000000"/>
              </a:solidFill>
              <a:latin typeface="Arial"/>
              <a:cs typeface="Arial"/>
            </a:endParaRPr>
          </a:p>
          <a:p>
            <a:r>
              <a:rPr lang="en-GB" sz="2400" dirty="0">
                <a:solidFill>
                  <a:srgbClr val="202124"/>
                </a:solidFill>
                <a:latin typeface="Arial"/>
                <a:cs typeface="Arial"/>
              </a:rPr>
              <a:t>Wedi </a:t>
            </a:r>
            <a:r>
              <a:rPr lang="en-GB" sz="2400" dirty="0" err="1">
                <a:solidFill>
                  <a:srgbClr val="202124"/>
                </a:solidFill>
                <a:latin typeface="Arial"/>
                <a:cs typeface="Arial"/>
              </a:rPr>
              <a:t>gostwng</a:t>
            </a:r>
            <a:r>
              <a:rPr lang="en-GB" sz="2400" dirty="0">
                <a:solidFill>
                  <a:srgbClr val="202124"/>
                </a:solidFill>
                <a:latin typeface="Arial"/>
                <a:cs typeface="Arial"/>
              </a:rPr>
              <a:t> </a:t>
            </a:r>
            <a:r>
              <a:rPr lang="en-GB" sz="2400" dirty="0" err="1">
                <a:solidFill>
                  <a:srgbClr val="202124"/>
                </a:solidFill>
                <a:latin typeface="Arial"/>
                <a:cs typeface="Arial"/>
              </a:rPr>
              <a:t>i</a:t>
            </a:r>
            <a:r>
              <a:rPr lang="en-GB" sz="2400" dirty="0">
                <a:solidFill>
                  <a:srgbClr val="202124"/>
                </a:solidFill>
                <a:latin typeface="Arial"/>
                <a:cs typeface="Arial"/>
              </a:rPr>
              <a:t> </a:t>
            </a:r>
            <a:r>
              <a:rPr lang="en-GB" sz="2400" dirty="0" err="1">
                <a:solidFill>
                  <a:srgbClr val="202124"/>
                </a:solidFill>
                <a:latin typeface="Arial"/>
                <a:cs typeface="Arial"/>
              </a:rPr>
              <a:t>ddim</a:t>
            </a:r>
            <a:r>
              <a:rPr lang="en-GB" sz="2400" dirty="0">
                <a:solidFill>
                  <a:srgbClr val="202124"/>
                </a:solidFill>
                <a:latin typeface="Arial"/>
                <a:cs typeface="Arial"/>
              </a:rPr>
              <a:t> </a:t>
            </a:r>
            <a:r>
              <a:rPr lang="en-GB" sz="2400" dirty="0" err="1">
                <a:solidFill>
                  <a:srgbClr val="202124"/>
                </a:solidFill>
                <a:latin typeface="Arial"/>
                <a:cs typeface="Arial"/>
              </a:rPr>
              <a:t>ond</a:t>
            </a:r>
            <a:r>
              <a:rPr lang="en-GB" sz="2400" dirty="0">
                <a:solidFill>
                  <a:srgbClr val="202124"/>
                </a:solidFill>
                <a:latin typeface="Arial"/>
                <a:cs typeface="Arial"/>
              </a:rPr>
              <a:t> 6 </a:t>
            </a:r>
            <a:r>
              <a:rPr lang="en-GB" sz="2400" dirty="0" err="1">
                <a:solidFill>
                  <a:srgbClr val="202124"/>
                </a:solidFill>
                <a:latin typeface="Arial"/>
                <a:cs typeface="Arial"/>
              </a:rPr>
              <a:t>Bwrdd</a:t>
            </a:r>
            <a:r>
              <a:rPr lang="en-GB" sz="2400" dirty="0">
                <a:solidFill>
                  <a:srgbClr val="202124"/>
                </a:solidFill>
                <a:latin typeface="Arial"/>
                <a:cs typeface="Arial"/>
              </a:rPr>
              <a:t> </a:t>
            </a:r>
            <a:r>
              <a:rPr lang="en-GB" sz="2400" dirty="0" err="1">
                <a:solidFill>
                  <a:srgbClr val="202124"/>
                </a:solidFill>
                <a:latin typeface="Arial"/>
                <a:cs typeface="Arial"/>
              </a:rPr>
              <a:t>Diogelu</a:t>
            </a:r>
            <a:r>
              <a:rPr lang="en-GB" sz="2400" dirty="0">
                <a:solidFill>
                  <a:srgbClr val="202124"/>
                </a:solidFill>
                <a:latin typeface="Arial"/>
                <a:cs typeface="Arial"/>
              </a:rPr>
              <a:t> </a:t>
            </a:r>
            <a:r>
              <a:rPr lang="en-GB" sz="2400" dirty="0" err="1">
                <a:solidFill>
                  <a:srgbClr val="202124"/>
                </a:solidFill>
                <a:latin typeface="Arial"/>
                <a:cs typeface="Arial"/>
              </a:rPr>
              <a:t>Rhanbarthol</a:t>
            </a:r>
            <a:r>
              <a:rPr lang="en-GB" sz="2400" dirty="0">
                <a:solidFill>
                  <a:srgbClr val="202124"/>
                </a:solidFill>
                <a:latin typeface="Arial"/>
                <a:cs typeface="Arial"/>
              </a:rPr>
              <a:t> </a:t>
            </a:r>
            <a:endParaRPr lang="en-GB" sz="2400" dirty="0">
              <a:cs typeface="Arial" panose="020B0604020202020204"/>
            </a:endParaRPr>
          </a:p>
        </p:txBody>
      </p:sp>
      <p:sp>
        <p:nvSpPr>
          <p:cNvPr id="4" name="Content Placeholder 3">
            <a:extLst>
              <a:ext uri="{FF2B5EF4-FFF2-40B4-BE49-F238E27FC236}">
                <a16:creationId xmlns:a16="http://schemas.microsoft.com/office/drawing/2014/main" id="{94508209-5D82-6F8B-420C-0B4F7470B6F8}"/>
              </a:ext>
            </a:extLst>
          </p:cNvPr>
          <p:cNvSpPr>
            <a:spLocks noGrp="1"/>
          </p:cNvSpPr>
          <p:nvPr>
            <p:ph sz="half" idx="2"/>
          </p:nvPr>
        </p:nvSpPr>
        <p:spPr>
          <a:xfrm>
            <a:off x="4665292" y="2431370"/>
            <a:ext cx="3867150" cy="3809862"/>
          </a:xfrm>
        </p:spPr>
        <p:txBody>
          <a:bodyPr vert="horz" lIns="91440" tIns="45720" rIns="91440" bIns="45720" rtlCol="0" anchor="t">
            <a:noAutofit/>
          </a:bodyPr>
          <a:lstStyle/>
          <a:p>
            <a:pPr>
              <a:lnSpc>
                <a:spcPct val="100000"/>
              </a:lnSpc>
              <a:spcBef>
                <a:spcPct val="30000"/>
              </a:spcBef>
              <a:spcAft>
                <a:spcPct val="0"/>
              </a:spcAft>
            </a:pPr>
            <a:r>
              <a:rPr lang="en-GB" sz="2400" dirty="0">
                <a:solidFill>
                  <a:schemeClr val="accent1">
                    <a:lumMod val="75000"/>
                  </a:schemeClr>
                </a:solidFill>
                <a:latin typeface="Arial" panose="020B0604020202020204" pitchFamily="34" charset="0"/>
                <a:cs typeface="Arial" panose="020B0604020202020204" pitchFamily="34" charset="0"/>
              </a:rPr>
              <a:t>Previously 22 Local Safeguarding Children's Boards that were established under the Children Act 2004</a:t>
            </a:r>
            <a:endParaRPr lang="en-US" dirty="0">
              <a:solidFill>
                <a:schemeClr val="accent1">
                  <a:lumMod val="75000"/>
                </a:schemeClr>
              </a:solidFill>
              <a:latin typeface="Arial" panose="020B0604020202020204" pitchFamily="34" charset="0"/>
              <a:cs typeface="Arial" panose="020B0604020202020204" pitchFamily="34" charset="0"/>
            </a:endParaRPr>
          </a:p>
          <a:p>
            <a:pPr>
              <a:lnSpc>
                <a:spcPct val="100000"/>
              </a:lnSpc>
              <a:spcBef>
                <a:spcPct val="30000"/>
              </a:spcBef>
              <a:spcAft>
                <a:spcPct val="0"/>
              </a:spcAft>
            </a:pPr>
            <a:r>
              <a:rPr lang="en-GB" sz="2400" dirty="0">
                <a:solidFill>
                  <a:schemeClr val="accent1">
                    <a:lumMod val="75000"/>
                  </a:schemeClr>
                </a:solidFill>
                <a:latin typeface="Arial" panose="020B0604020202020204" pitchFamily="34" charset="0"/>
                <a:cs typeface="Arial" panose="020B0604020202020204" pitchFamily="34" charset="0"/>
              </a:rPr>
              <a:t>Now reduced to just 6 Regional Safeguarding Boards</a:t>
            </a:r>
            <a:r>
              <a:rPr lang="en-US" sz="2400" dirty="0">
                <a:solidFill>
                  <a:schemeClr val="accent1">
                    <a:lumMod val="75000"/>
                  </a:schemeClr>
                </a:solidFill>
                <a:latin typeface="Arial" panose="020B0604020202020204" pitchFamily="34" charset="0"/>
                <a:cs typeface="Arial" panose="020B0604020202020204" pitchFamily="34" charset="0"/>
              </a:rPr>
              <a:t> </a:t>
            </a:r>
          </a:p>
          <a:p>
            <a:pPr>
              <a:lnSpc>
                <a:spcPct val="100000"/>
              </a:lnSpc>
              <a:spcBef>
                <a:spcPct val="30000"/>
              </a:spcBef>
              <a:spcAft>
                <a:spcPct val="0"/>
              </a:spcAft>
            </a:pPr>
            <a:endParaRPr lang="en-GB" sz="1800" dirty="0">
              <a:solidFill>
                <a:srgbClr val="444444"/>
              </a:solidFill>
              <a:cs typeface="Arial"/>
            </a:endParaRPr>
          </a:p>
          <a:p>
            <a:pPr>
              <a:lnSpc>
                <a:spcPct val="100000"/>
              </a:lnSpc>
              <a:spcBef>
                <a:spcPct val="30000"/>
              </a:spcBef>
              <a:spcAft>
                <a:spcPct val="0"/>
              </a:spcAft>
            </a:pPr>
            <a:endParaRPr lang="en-GB" sz="1800" dirty="0">
              <a:cs typeface="Arial"/>
            </a:endParaRPr>
          </a:p>
        </p:txBody>
      </p:sp>
    </p:spTree>
    <p:extLst>
      <p:ext uri="{BB962C8B-B14F-4D97-AF65-F5344CB8AC3E}">
        <p14:creationId xmlns:p14="http://schemas.microsoft.com/office/powerpoint/2010/main" val="34687887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2B8371-18D2-E6F2-0B66-87D682B01BE9}"/>
              </a:ext>
            </a:extLst>
          </p:cNvPr>
          <p:cNvSpPr>
            <a:spLocks noGrp="1"/>
          </p:cNvSpPr>
          <p:nvPr>
            <p:ph sz="half" idx="1"/>
          </p:nvPr>
        </p:nvSpPr>
        <p:spPr/>
        <p:txBody>
          <a:bodyPr>
            <a:normAutofit fontScale="85000" lnSpcReduction="20000"/>
          </a:bodyPr>
          <a:lstStyle/>
          <a:p>
            <a:r>
              <a:rPr lang="cy-GB" dirty="0">
                <a:latin typeface="Arial" panose="020B0604020202020204" pitchFamily="34" charset="0"/>
                <a:cs typeface="Arial" panose="020B0604020202020204" pitchFamily="34" charset="0"/>
              </a:rPr>
              <a:t>Dulliau cydweithredol
Agored a gonest</a:t>
            </a:r>
          </a:p>
          <a:p>
            <a:r>
              <a:rPr lang="cy-GB" dirty="0">
                <a:latin typeface="Arial" panose="020B0604020202020204" pitchFamily="34" charset="0"/>
                <a:cs typeface="Arial" panose="020B0604020202020204" pitchFamily="34" charset="0"/>
              </a:rPr>
              <a:t>Cyfathrebu cywir ac effeithiol
Rhannu a chofnodi gwybodaeth yn effeithiol</a:t>
            </a:r>
          </a:p>
          <a:p>
            <a:r>
              <a:rPr lang="cy-GB" dirty="0">
                <a:latin typeface="Arial" panose="020B0604020202020204" pitchFamily="34" charset="0"/>
                <a:cs typeface="Arial" panose="020B0604020202020204" pitchFamily="34" charset="0"/>
              </a:rPr>
              <a:t>Dilynol
Iaith benodol</a:t>
            </a:r>
          </a:p>
          <a:p>
            <a:r>
              <a:rPr lang="cy-GB" dirty="0">
                <a:latin typeface="Arial" panose="020B0604020202020204" pitchFamily="34" charset="0"/>
                <a:cs typeface="Arial" panose="020B0604020202020204" pitchFamily="34" charset="0"/>
              </a:rPr>
              <a:t>Her
Blaenoriaethu</a:t>
            </a:r>
          </a:p>
          <a:p>
            <a:endParaRPr lang="en-GB" dirty="0"/>
          </a:p>
        </p:txBody>
      </p:sp>
      <p:sp>
        <p:nvSpPr>
          <p:cNvPr id="4" name="Content Placeholder 3">
            <a:extLst>
              <a:ext uri="{FF2B5EF4-FFF2-40B4-BE49-F238E27FC236}">
                <a16:creationId xmlns:a16="http://schemas.microsoft.com/office/drawing/2014/main" id="{EECB0EED-90D0-EBA2-D5EF-A071CFFDFC43}"/>
              </a:ext>
            </a:extLst>
          </p:cNvPr>
          <p:cNvSpPr>
            <a:spLocks noGrp="1"/>
          </p:cNvSpPr>
          <p:nvPr>
            <p:ph sz="half" idx="2"/>
          </p:nvPr>
        </p:nvSpPr>
        <p:spPr/>
        <p:txBody>
          <a:bodyPr>
            <a:normAutofit fontScale="85000" lnSpcReduction="20000"/>
          </a:bodyPr>
          <a:lstStyle/>
          <a:p>
            <a:r>
              <a:rPr lang="en-GB" dirty="0">
                <a:solidFill>
                  <a:schemeClr val="accent1">
                    <a:lumMod val="75000"/>
                  </a:schemeClr>
                </a:solidFill>
                <a:latin typeface="Arial" panose="020B0604020202020204" pitchFamily="34" charset="0"/>
                <a:cs typeface="Arial" panose="020B0604020202020204" pitchFamily="34" charset="0"/>
              </a:rPr>
              <a:t>Collaborative approaches</a:t>
            </a:r>
          </a:p>
          <a:p>
            <a:r>
              <a:rPr lang="en-GB" dirty="0">
                <a:solidFill>
                  <a:schemeClr val="accent1">
                    <a:lumMod val="75000"/>
                  </a:schemeClr>
                </a:solidFill>
                <a:latin typeface="Arial" panose="020B0604020202020204" pitchFamily="34" charset="0"/>
                <a:cs typeface="Arial" panose="020B0604020202020204" pitchFamily="34" charset="0"/>
              </a:rPr>
              <a:t>Open and honest</a:t>
            </a:r>
          </a:p>
          <a:p>
            <a:r>
              <a:rPr lang="en-GB" dirty="0">
                <a:solidFill>
                  <a:schemeClr val="accent1">
                    <a:lumMod val="75000"/>
                  </a:schemeClr>
                </a:solidFill>
                <a:latin typeface="Arial" panose="020B0604020202020204" pitchFamily="34" charset="0"/>
                <a:cs typeface="Arial" panose="020B0604020202020204" pitchFamily="34" charset="0"/>
              </a:rPr>
              <a:t>Accurate and Effective communication</a:t>
            </a:r>
          </a:p>
          <a:p>
            <a:r>
              <a:rPr lang="en-GB" dirty="0">
                <a:solidFill>
                  <a:schemeClr val="accent1">
                    <a:lumMod val="75000"/>
                  </a:schemeClr>
                </a:solidFill>
                <a:latin typeface="Arial" panose="020B0604020202020204" pitchFamily="34" charset="0"/>
                <a:cs typeface="Arial" panose="020B0604020202020204" pitchFamily="34" charset="0"/>
              </a:rPr>
              <a:t>Effective sharing and recording of information</a:t>
            </a:r>
          </a:p>
          <a:p>
            <a:r>
              <a:rPr lang="en-GB" dirty="0">
                <a:solidFill>
                  <a:schemeClr val="accent1">
                    <a:lumMod val="75000"/>
                  </a:schemeClr>
                </a:solidFill>
                <a:latin typeface="Arial" panose="020B0604020202020204" pitchFamily="34" charset="0"/>
                <a:cs typeface="Arial" panose="020B0604020202020204" pitchFamily="34" charset="0"/>
              </a:rPr>
              <a:t>Follow up</a:t>
            </a:r>
          </a:p>
          <a:p>
            <a:r>
              <a:rPr lang="en-GB" dirty="0">
                <a:solidFill>
                  <a:schemeClr val="accent1">
                    <a:lumMod val="75000"/>
                  </a:schemeClr>
                </a:solidFill>
                <a:latin typeface="Arial" panose="020B0604020202020204" pitchFamily="34" charset="0"/>
                <a:cs typeface="Arial" panose="020B0604020202020204" pitchFamily="34" charset="0"/>
              </a:rPr>
              <a:t>Specific language</a:t>
            </a:r>
          </a:p>
          <a:p>
            <a:r>
              <a:rPr lang="en-GB" dirty="0">
                <a:solidFill>
                  <a:schemeClr val="accent1">
                    <a:lumMod val="75000"/>
                  </a:schemeClr>
                </a:solidFill>
                <a:latin typeface="Arial" panose="020B0604020202020204" pitchFamily="34" charset="0"/>
                <a:cs typeface="Arial" panose="020B0604020202020204" pitchFamily="34" charset="0"/>
              </a:rPr>
              <a:t>Challenge</a:t>
            </a:r>
          </a:p>
          <a:p>
            <a:r>
              <a:rPr lang="en-GB" dirty="0">
                <a:solidFill>
                  <a:schemeClr val="accent1">
                    <a:lumMod val="75000"/>
                  </a:schemeClr>
                </a:solidFill>
                <a:latin typeface="Arial" panose="020B0604020202020204" pitchFamily="34" charset="0"/>
                <a:cs typeface="Arial" panose="020B0604020202020204" pitchFamily="34" charset="0"/>
              </a:rPr>
              <a:t>Prioritise</a:t>
            </a:r>
          </a:p>
          <a:p>
            <a:pPr marL="0" indent="0">
              <a:buNone/>
            </a:pPr>
            <a:endParaRPr lang="en-GB" sz="1800" dirty="0"/>
          </a:p>
          <a:p>
            <a:endParaRPr lang="en-GB" sz="1500" dirty="0"/>
          </a:p>
        </p:txBody>
      </p:sp>
      <p:sp>
        <p:nvSpPr>
          <p:cNvPr id="5" name="TextBox 4">
            <a:extLst>
              <a:ext uri="{FF2B5EF4-FFF2-40B4-BE49-F238E27FC236}">
                <a16:creationId xmlns:a16="http://schemas.microsoft.com/office/drawing/2014/main" id="{E14D3302-2CC9-B1D7-3A66-B91AC8EEFF4A}"/>
              </a:ext>
            </a:extLst>
          </p:cNvPr>
          <p:cNvSpPr txBox="1"/>
          <p:nvPr/>
        </p:nvSpPr>
        <p:spPr>
          <a:xfrm>
            <a:off x="-189976" y="130172"/>
            <a:ext cx="9523952" cy="1661993"/>
          </a:xfrm>
          <a:prstGeom prst="rect">
            <a:avLst/>
          </a:prstGeom>
          <a:noFill/>
        </p:spPr>
        <p:txBody>
          <a:bodyPr wrap="square" rtlCol="0">
            <a:spAutoFit/>
          </a:bodyPr>
          <a:lstStyle/>
          <a:p>
            <a:pPr algn="ctr"/>
            <a:r>
              <a:rPr lang="cy-GB" sz="3400" b="1" dirty="0">
                <a:latin typeface="Arial" panose="020B0604020202020204" pitchFamily="34" charset="0"/>
              </a:rPr>
              <a:t>Rolau a chyfrifoldebau tîm </a:t>
            </a:r>
            <a:r>
              <a:rPr lang="cy-GB" sz="3400" b="1" dirty="0" err="1">
                <a:latin typeface="Arial" panose="020B0604020202020204" pitchFamily="34" charset="0"/>
              </a:rPr>
              <a:t>amlasiantaethol</a:t>
            </a:r>
            <a:endParaRPr lang="cy-GB" sz="3400" b="1" dirty="0">
              <a:latin typeface="Arial" panose="020B0604020202020204" pitchFamily="34" charset="0"/>
            </a:endParaRPr>
          </a:p>
          <a:p>
            <a:pPr algn="ctr"/>
            <a:r>
              <a:rPr lang="en-GB" sz="3400" b="1" dirty="0">
                <a:solidFill>
                  <a:schemeClr val="accent1">
                    <a:lumMod val="75000"/>
                  </a:schemeClr>
                </a:solidFill>
                <a:latin typeface="Arial" panose="020B0604020202020204" pitchFamily="34" charset="0"/>
              </a:rPr>
              <a:t>Roles and responsibilities of a multi-agency team</a:t>
            </a:r>
            <a:endParaRPr lang="en-GB" sz="3400" b="1" dirty="0">
              <a:solidFill>
                <a:schemeClr val="accent1">
                  <a:lumMod val="75000"/>
                </a:schemeClr>
              </a:solidFill>
            </a:endParaRPr>
          </a:p>
        </p:txBody>
      </p:sp>
    </p:spTree>
    <p:extLst>
      <p:ext uri="{BB962C8B-B14F-4D97-AF65-F5344CB8AC3E}">
        <p14:creationId xmlns:p14="http://schemas.microsoft.com/office/powerpoint/2010/main" val="42585955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48ED1283-503E-496A-8CAE-24407FDF5260}"/>
              </a:ext>
            </a:extLst>
          </p:cNvPr>
          <p:cNvSpPr>
            <a:spLocks noGrp="1"/>
          </p:cNvSpPr>
          <p:nvPr>
            <p:ph type="title"/>
          </p:nvPr>
        </p:nvSpPr>
        <p:spPr/>
        <p:txBody>
          <a:bodyPr>
            <a:noAutofit/>
          </a:bodyPr>
          <a:lstStyle/>
          <a:p>
            <a:pPr algn="ctr"/>
            <a:r>
              <a:rPr lang="en-GB" altLang="en-US" sz="4400" b="1" dirty="0">
                <a:latin typeface="Arial" panose="020B0604020202020204" pitchFamily="34" charset="0"/>
                <a:cs typeface="Arial" panose="020B0604020202020204" pitchFamily="34" charset="0"/>
              </a:rPr>
              <a:t>Polisi </a:t>
            </a:r>
            <a:r>
              <a:rPr lang="en-GB" altLang="en-US" sz="4400" b="1" dirty="0" err="1">
                <a:latin typeface="Arial" panose="020B0604020202020204" pitchFamily="34" charset="0"/>
                <a:cs typeface="Arial" panose="020B0604020202020204" pitchFamily="34" charset="0"/>
              </a:rPr>
              <a:t>Diogelu</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Safeguarding Policy</a:t>
            </a:r>
          </a:p>
        </p:txBody>
      </p:sp>
      <p:sp>
        <p:nvSpPr>
          <p:cNvPr id="55299" name="Content Placeholder 3">
            <a:extLst>
              <a:ext uri="{FF2B5EF4-FFF2-40B4-BE49-F238E27FC236}">
                <a16:creationId xmlns:a16="http://schemas.microsoft.com/office/drawing/2014/main" id="{26B10EFF-F6C2-45C0-B677-A745E801AEAC}"/>
              </a:ext>
            </a:extLst>
          </p:cNvPr>
          <p:cNvSpPr>
            <a:spLocks noGrp="1"/>
          </p:cNvSpPr>
          <p:nvPr>
            <p:ph sz="half" idx="1"/>
          </p:nvPr>
        </p:nvSpPr>
        <p:spPr/>
        <p:txBody>
          <a:bodyPr>
            <a:normAutofit lnSpcReduction="10000"/>
          </a:bodyPr>
          <a:lstStyle/>
          <a:p>
            <a:pPr marL="0" indent="0"/>
            <a:r>
              <a:rPr lang="en-US" altLang="en-US" sz="2000" dirty="0" err="1">
                <a:latin typeface="Arial" panose="020B0604020202020204" pitchFamily="34" charset="0"/>
                <a:cs typeface="Arial" panose="020B0604020202020204" pitchFamily="34" charset="0"/>
              </a:rPr>
              <a:t>Nas-cynhelir</a:t>
            </a:r>
            <a:r>
              <a:rPr lang="en-US" altLang="en-US" sz="2000" dirty="0">
                <a:latin typeface="Arial" panose="020B0604020202020204" pitchFamily="34" charset="0"/>
                <a:cs typeface="Arial" panose="020B0604020202020204" pitchFamily="34" charset="0"/>
              </a:rPr>
              <a:t>: AGC/</a:t>
            </a:r>
            <a:r>
              <a:rPr lang="en-US" altLang="en-US" sz="2000" dirty="0" err="1">
                <a:latin typeface="Arial" panose="020B0604020202020204" pitchFamily="34" charset="0"/>
                <a:cs typeface="Arial" panose="020B0604020202020204" pitchFamily="34" charset="0"/>
              </a:rPr>
              <a:t>Estyn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Cynhelir</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Estyn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Dogfennaeth</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Diogelu</a:t>
            </a:r>
            <a:r>
              <a:rPr lang="en-US" altLang="en-US" sz="2000"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statudol</a:t>
            </a:r>
            <a:r>
              <a:rPr lang="en-US" altLang="en-US" sz="2000" b="1" dirty="0">
                <a:latin typeface="Arial" panose="020B0604020202020204" pitchFamily="34" charset="0"/>
                <a:cs typeface="Arial" panose="020B0604020202020204" pitchFamily="34" charset="0"/>
              </a:rPr>
              <a:t>/</a:t>
            </a:r>
            <a:r>
              <a:rPr lang="en-US" altLang="en-US" sz="2000" b="1" dirty="0" err="1">
                <a:latin typeface="Arial" panose="020B0604020202020204" pitchFamily="34" charset="0"/>
                <a:cs typeface="Arial" panose="020B0604020202020204" pitchFamily="34" charset="0"/>
              </a:rPr>
              <a:t>cyfreithiol</a:t>
            </a:r>
            <a:r>
              <a:rPr lang="en-US" altLang="en-US" sz="2000" dirty="0">
                <a:latin typeface="Arial" panose="020B0604020202020204" pitchFamily="34" charset="0"/>
                <a:cs typeface="Arial" panose="020B0604020202020204" pitchFamily="34" charset="0"/>
              </a:rPr>
              <a:t> (er </a:t>
            </a:r>
            <a:r>
              <a:rPr lang="en-US" altLang="en-US" sz="2000" dirty="0" err="1">
                <a:latin typeface="Arial" panose="020B0604020202020204" pitchFamily="34" charset="0"/>
                <a:cs typeface="Arial" panose="020B0604020202020204" pitchFamily="34" charset="0"/>
              </a:rPr>
              <a:t>engraifft</a:t>
            </a:r>
            <a:r>
              <a:rPr lang="en-US" altLang="en-US" sz="2000" dirty="0">
                <a:latin typeface="Arial" panose="020B0604020202020204" pitchFamily="34" charset="0"/>
                <a:cs typeface="Arial" panose="020B0604020202020204" pitchFamily="34" charset="0"/>
              </a:rPr>
              <a:t> Safin 20 SGC)</a:t>
            </a: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pawb</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gweithio</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Dogfen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sydd</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yn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cael</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ei</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adolygu</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yn</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gyson</a:t>
            </a:r>
            <a:endParaRPr lang="en-US" altLang="en-US" sz="2000" dirty="0">
              <a:latin typeface="Arial" panose="020B0604020202020204" pitchFamily="34" charset="0"/>
              <a:cs typeface="Arial" panose="020B0604020202020204" pitchFamily="34" charset="0"/>
            </a:endParaRPr>
          </a:p>
          <a:p>
            <a:pPr marL="0" indent="0"/>
            <a:r>
              <a:rPr lang="en-US" altLang="en-US" sz="2000" dirty="0" err="1">
                <a:latin typeface="Arial" panose="020B0604020202020204" pitchFamily="34" charset="0"/>
                <a:cs typeface="Arial" panose="020B0604020202020204" pitchFamily="34" charset="0"/>
              </a:rPr>
              <a:t>Adnabod</a:t>
            </a:r>
            <a:r>
              <a:rPr lang="en-US" altLang="en-US" sz="2000" dirty="0">
                <a:latin typeface="Arial" panose="020B0604020202020204" pitchFamily="34" charset="0"/>
                <a:cs typeface="Arial" panose="020B0604020202020204" pitchFamily="34" charset="0"/>
              </a:rPr>
              <a:t> </a:t>
            </a:r>
            <a:r>
              <a:rPr lang="en-US" altLang="en-US" sz="2000" dirty="0" err="1">
                <a:latin typeface="Arial" panose="020B0604020202020204" pitchFamily="34" charset="0"/>
                <a:cs typeface="Arial" panose="020B0604020202020204" pitchFamily="34" charset="0"/>
              </a:rPr>
              <a:t>rôl</a:t>
            </a:r>
            <a:r>
              <a:rPr lang="en-US" altLang="en-US" sz="2000"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Swyddog</a:t>
            </a:r>
            <a:r>
              <a:rPr lang="en-US" altLang="en-US" sz="2000" b="1" dirty="0">
                <a:latin typeface="Arial" panose="020B0604020202020204" pitchFamily="34" charset="0"/>
                <a:cs typeface="Arial" panose="020B0604020202020204" pitchFamily="34" charset="0"/>
              </a:rPr>
              <a:t>(ion) </a:t>
            </a:r>
            <a:r>
              <a:rPr lang="en-US" altLang="en-US" sz="2000" b="1" dirty="0" err="1">
                <a:latin typeface="Arial" panose="020B0604020202020204" pitchFamily="34" charset="0"/>
                <a:cs typeface="Arial" panose="020B0604020202020204" pitchFamily="34" charset="0"/>
              </a:rPr>
              <a:t>Diogelu</a:t>
            </a:r>
            <a:r>
              <a:rPr lang="en-US" altLang="en-US" sz="2000" b="1" dirty="0">
                <a:latin typeface="Arial" panose="020B0604020202020204" pitchFamily="34" charset="0"/>
                <a:cs typeface="Arial" panose="020B0604020202020204" pitchFamily="34" charset="0"/>
              </a:rPr>
              <a:t> </a:t>
            </a:r>
            <a:r>
              <a:rPr lang="en-US" altLang="en-US" sz="2000" b="1" dirty="0" err="1">
                <a:latin typeface="Arial" panose="020B0604020202020204" pitchFamily="34" charset="0"/>
                <a:cs typeface="Arial" panose="020B0604020202020204" pitchFamily="34" charset="0"/>
              </a:rPr>
              <a:t>Penodedig</a:t>
            </a:r>
            <a:r>
              <a:rPr lang="en-US" altLang="en-US" sz="2000" b="1" dirty="0">
                <a:latin typeface="Arial" panose="020B0604020202020204" pitchFamily="34" charset="0"/>
                <a:cs typeface="Arial" panose="020B0604020202020204" pitchFamily="34" charset="0"/>
              </a:rPr>
              <a:t> y </a:t>
            </a:r>
            <a:r>
              <a:rPr lang="en-US" altLang="en-US" sz="2000" b="1" dirty="0" err="1">
                <a:latin typeface="Arial" panose="020B0604020202020204" pitchFamily="34" charset="0"/>
                <a:cs typeface="Arial" panose="020B0604020202020204" pitchFamily="34" charset="0"/>
              </a:rPr>
              <a:t>lleoliad</a:t>
            </a:r>
            <a:endParaRPr lang="en-US" altLang="en-US" sz="2000" b="1" dirty="0">
              <a:latin typeface="Arial" panose="020B0604020202020204" pitchFamily="34" charset="0"/>
              <a:cs typeface="Arial" panose="020B0604020202020204" pitchFamily="34" charset="0"/>
            </a:endParaRPr>
          </a:p>
          <a:p>
            <a:pPr marL="0" indent="0"/>
            <a:endParaRPr lang="en-US" altLang="en-US" sz="2000" dirty="0"/>
          </a:p>
        </p:txBody>
      </p:sp>
      <p:sp>
        <p:nvSpPr>
          <p:cNvPr id="2" name="Content Placeholder 1">
            <a:extLst>
              <a:ext uri="{FF2B5EF4-FFF2-40B4-BE49-F238E27FC236}">
                <a16:creationId xmlns:a16="http://schemas.microsoft.com/office/drawing/2014/main" id="{82798A99-0342-4AD0-8ACD-EC70326558C3}"/>
              </a:ext>
            </a:extLst>
          </p:cNvPr>
          <p:cNvSpPr>
            <a:spLocks noGrp="1"/>
          </p:cNvSpPr>
          <p:nvPr>
            <p:ph sz="half" idx="2"/>
          </p:nvPr>
        </p:nvSpPr>
        <p:spPr/>
        <p:txBody>
          <a:bodyPr>
            <a:normAutofit lnSpcReduction="10000"/>
          </a:bodyPr>
          <a:lstStyle/>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Non-maintained: CIW/</a:t>
            </a:r>
            <a:r>
              <a:rPr lang="en-US" altLang="en-US" sz="2000" dirty="0" err="1">
                <a:solidFill>
                  <a:schemeClr val="accent1">
                    <a:lumMod val="75000"/>
                  </a:schemeClr>
                </a:solidFill>
                <a:latin typeface="Arial" panose="020B0604020202020204" pitchFamily="34" charset="0"/>
                <a:cs typeface="Arial" panose="020B0604020202020204" pitchFamily="34" charset="0"/>
              </a:rPr>
              <a:t>Estyn</a:t>
            </a:r>
            <a:endParaRPr lang="en-US" altLang="en-US" sz="2000" dirty="0">
              <a:solidFill>
                <a:schemeClr val="accent1">
                  <a:lumMod val="75000"/>
                </a:schemeClr>
              </a:solidFill>
              <a:latin typeface="Arial" panose="020B0604020202020204" pitchFamily="34" charset="0"/>
              <a:cs typeface="Arial" panose="020B0604020202020204" pitchFamily="34" charset="0"/>
            </a:endParaRPr>
          </a:p>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Maintained: </a:t>
            </a:r>
            <a:r>
              <a:rPr lang="en-US" altLang="en-US" sz="2000" dirty="0" err="1">
                <a:solidFill>
                  <a:schemeClr val="accent1">
                    <a:lumMod val="75000"/>
                  </a:schemeClr>
                </a:solidFill>
                <a:latin typeface="Arial" panose="020B0604020202020204" pitchFamily="34" charset="0"/>
                <a:cs typeface="Arial" panose="020B0604020202020204" pitchFamily="34" charset="0"/>
              </a:rPr>
              <a:t>Estyn</a:t>
            </a:r>
            <a:r>
              <a:rPr lang="en-US" altLang="en-US" sz="2000" dirty="0">
                <a:solidFill>
                  <a:schemeClr val="accent1">
                    <a:lumMod val="75000"/>
                  </a:schemeClr>
                </a:solidFill>
                <a:latin typeface="Arial" panose="020B0604020202020204" pitchFamily="34" charset="0"/>
                <a:cs typeface="Arial" panose="020B0604020202020204" pitchFamily="34" charset="0"/>
              </a:rPr>
              <a:t> </a:t>
            </a:r>
          </a:p>
          <a:p>
            <a:pPr marL="0" indent="0">
              <a:defRPr/>
            </a:pPr>
            <a:r>
              <a:rPr lang="en-US" altLang="en-US" sz="2000" b="1" dirty="0">
                <a:solidFill>
                  <a:schemeClr val="accent1">
                    <a:lumMod val="75000"/>
                  </a:schemeClr>
                </a:solidFill>
                <a:latin typeface="Arial" panose="020B0604020202020204" pitchFamily="34" charset="0"/>
                <a:cs typeface="Arial" panose="020B0604020202020204" pitchFamily="34" charset="0"/>
              </a:rPr>
              <a:t>Statutory/Legal</a:t>
            </a:r>
            <a:r>
              <a:rPr lang="en-US" altLang="en-US" sz="2000" dirty="0">
                <a:solidFill>
                  <a:schemeClr val="accent1">
                    <a:lumMod val="75000"/>
                  </a:schemeClr>
                </a:solidFill>
                <a:latin typeface="Arial" panose="020B0604020202020204" pitchFamily="34" charset="0"/>
                <a:cs typeface="Arial" panose="020B0604020202020204" pitchFamily="34" charset="0"/>
              </a:rPr>
              <a:t> Safeguarding documents (For example: </a:t>
            </a:r>
            <a:r>
              <a:rPr lang="en-US" altLang="en-US" sz="2000" dirty="0">
                <a:solidFill>
                  <a:schemeClr val="accent1">
                    <a:lumMod val="75000"/>
                  </a:schemeClr>
                </a:solidFill>
                <a:latin typeface="Arial" panose="020B0604020202020204" pitchFamily="34" charset="0"/>
                <a:cs typeface="Arial" panose="020B0604020202020204" pitchFamily="34" charset="0"/>
                <a:hlinkClick r:id="rId3"/>
              </a:rPr>
              <a:t>Standard 20 NMS</a:t>
            </a:r>
            <a:r>
              <a:rPr lang="en-US" altLang="en-US" sz="2000" dirty="0">
                <a:solidFill>
                  <a:schemeClr val="accent1">
                    <a:lumMod val="75000"/>
                  </a:schemeClr>
                </a:solidFill>
                <a:latin typeface="Arial" panose="020B0604020202020204" pitchFamily="34" charset="0"/>
                <a:cs typeface="Arial" panose="020B0604020202020204" pitchFamily="34" charset="0"/>
              </a:rPr>
              <a:t>)</a:t>
            </a:r>
          </a:p>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Everyone’s document</a:t>
            </a:r>
          </a:p>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Working document  </a:t>
            </a:r>
          </a:p>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A document which is regularly reviewed </a:t>
            </a:r>
          </a:p>
          <a:p>
            <a:pPr marL="0" indent="0">
              <a:defRPr/>
            </a:pPr>
            <a:r>
              <a:rPr lang="en-US" altLang="en-US" sz="2000" dirty="0">
                <a:solidFill>
                  <a:schemeClr val="accent1">
                    <a:lumMod val="75000"/>
                  </a:schemeClr>
                </a:solidFill>
                <a:latin typeface="Arial" panose="020B0604020202020204" pitchFamily="34" charset="0"/>
                <a:cs typeface="Arial" panose="020B0604020202020204" pitchFamily="34" charset="0"/>
              </a:rPr>
              <a:t>Recognising the role of the </a:t>
            </a:r>
            <a:r>
              <a:rPr lang="en-US" altLang="en-US" sz="2000" b="1" dirty="0">
                <a:solidFill>
                  <a:schemeClr val="accent1">
                    <a:lumMod val="75000"/>
                  </a:schemeClr>
                </a:solidFill>
                <a:latin typeface="Arial" panose="020B0604020202020204" pitchFamily="34" charset="0"/>
                <a:cs typeface="Arial" panose="020B0604020202020204" pitchFamily="34" charset="0"/>
              </a:rPr>
              <a:t>Designated Safeguarding Officer(s) at the setting</a:t>
            </a:r>
          </a:p>
          <a:p>
            <a:pPr>
              <a:defRPr/>
            </a:pP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2B8371-18D2-E6F2-0B66-87D682B01BE9}"/>
              </a:ext>
            </a:extLst>
          </p:cNvPr>
          <p:cNvSpPr>
            <a:spLocks noGrp="1"/>
          </p:cNvSpPr>
          <p:nvPr>
            <p:ph idx="1"/>
          </p:nvPr>
        </p:nvSpPr>
        <p:spPr>
          <a:xfrm>
            <a:off x="683568" y="188640"/>
            <a:ext cx="7886700" cy="3640897"/>
          </a:xfrm>
        </p:spPr>
        <p:txBody>
          <a:bodyPr vert="horz" lIns="91440" tIns="45720" rIns="91440" bIns="45720" rtlCol="0" anchor="t">
            <a:normAutofit/>
          </a:bodyPr>
          <a:lstStyle/>
          <a:p>
            <a:pPr marL="0" indent="0" algn="ctr">
              <a:buNone/>
            </a:pPr>
            <a:r>
              <a:rPr lang="cy-GB" sz="3600" b="1" dirty="0">
                <a:latin typeface="Arial"/>
                <a:cs typeface="Arial"/>
              </a:rPr>
              <a:t>Rolau a chyfrifoldebau tîm amlasiantaethol ym maes amddiffyn plant</a:t>
            </a:r>
          </a:p>
          <a:p>
            <a:pPr marL="0" indent="0" algn="ctr">
              <a:buNone/>
            </a:pPr>
            <a:r>
              <a:rPr lang="en-GB" sz="3600" b="1" dirty="0">
                <a:solidFill>
                  <a:schemeClr val="accent1">
                    <a:lumMod val="75000"/>
                  </a:schemeClr>
                </a:solidFill>
                <a:latin typeface="Arial"/>
                <a:cs typeface="Arial"/>
              </a:rPr>
              <a:t>Roles and responsibilities of a multi-agency team in child protection</a:t>
            </a:r>
            <a:endParaRPr lang="en-GB" b="1" dirty="0">
              <a:latin typeface="Arial"/>
              <a:cs typeface="Arial"/>
            </a:endParaRPr>
          </a:p>
        </p:txBody>
      </p:sp>
      <p:pic>
        <p:nvPicPr>
          <p:cNvPr id="1026" name="Picture 2" descr="Free Puzzle Cliparts, Download Free Puzzle Cliparts png images, Free  ClipArts on Clipart Library">
            <a:extLst>
              <a:ext uri="{FF2B5EF4-FFF2-40B4-BE49-F238E27FC236}">
                <a16:creationId xmlns:a16="http://schemas.microsoft.com/office/drawing/2014/main" id="{73AA12E7-6957-5772-023F-B364E293FD84}"/>
              </a:ext>
            </a:extLst>
          </p:cNvPr>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bwMode="auto">
          <a:xfrm>
            <a:off x="3380730" y="3829537"/>
            <a:ext cx="249237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154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1D5D5DB2-AA2C-4A55-86FF-B0E9F24F5C06}"/>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Caniatâd</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rhieni</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Parental Consent</a:t>
            </a:r>
            <a:br>
              <a:rPr lang="en-US" altLang="en-US" dirty="0">
                <a:solidFill>
                  <a:srgbClr val="0000FF"/>
                </a:solidFill>
              </a:rPr>
            </a:br>
            <a:endParaRPr lang="en-GB" altLang="en-US" dirty="0"/>
          </a:p>
        </p:txBody>
      </p:sp>
      <p:sp>
        <p:nvSpPr>
          <p:cNvPr id="57347" name="Content Placeholder 2">
            <a:extLst>
              <a:ext uri="{FF2B5EF4-FFF2-40B4-BE49-F238E27FC236}">
                <a16:creationId xmlns:a16="http://schemas.microsoft.com/office/drawing/2014/main" id="{F6BC2EE9-D41A-43DC-A1F6-3BE77CBDBCCF}"/>
              </a:ext>
            </a:extLst>
          </p:cNvPr>
          <p:cNvSpPr>
            <a:spLocks noGrp="1"/>
          </p:cNvSpPr>
          <p:nvPr>
            <p:ph sz="half" idx="1"/>
          </p:nvPr>
        </p:nvSpPr>
        <p:spPr/>
        <p:txBody>
          <a:bodyPr>
            <a:normAutofit lnSpcReduction="10000"/>
          </a:bodyPr>
          <a:lstStyle/>
          <a:p>
            <a:pPr>
              <a:lnSpc>
                <a:spcPct val="90000"/>
              </a:lnSpc>
              <a:spcBef>
                <a:spcPts val="600"/>
              </a:spcBef>
            </a:pPr>
            <a:r>
              <a:rPr lang="en-US" altLang="en-US" sz="2400" dirty="0" err="1">
                <a:latin typeface="Arial" panose="020B0604020202020204" pitchFamily="34" charset="0"/>
                <a:cs typeface="Arial" panose="020B0604020202020204" pitchFamily="34" charset="0"/>
              </a:rPr>
              <a:t>Blaenoriaeth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ddiogelu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plentyn</a:t>
            </a:r>
            <a:endParaRPr lang="en-US" altLang="en-US" sz="2400" dirty="0">
              <a:latin typeface="Arial" panose="020B0604020202020204" pitchFamily="34" charset="0"/>
              <a:cs typeface="Arial" panose="020B0604020202020204" pitchFamily="34" charset="0"/>
            </a:endParaRPr>
          </a:p>
          <a:p>
            <a:pPr>
              <a:lnSpc>
                <a:spcPct val="90000"/>
              </a:lnSpc>
              <a:spcBef>
                <a:spcPts val="600"/>
              </a:spcBef>
            </a:pPr>
            <a:r>
              <a:rPr lang="en-US" altLang="en-US" sz="2400" b="1" dirty="0" err="1">
                <a:latin typeface="Arial" panose="020B0604020202020204" pitchFamily="34" charset="0"/>
                <a:cs typeface="Arial" panose="020B0604020202020204" pitchFamily="34" charset="0"/>
              </a:rPr>
              <a:t>Ymarfer</a:t>
            </a:r>
            <a:r>
              <a:rPr lang="en-US" altLang="en-US" sz="2400" b="1" dirty="0">
                <a:latin typeface="Arial" panose="020B0604020202020204" pitchFamily="34" charset="0"/>
                <a:cs typeface="Arial" panose="020B0604020202020204" pitchFamily="34" charset="0"/>
              </a:rPr>
              <a:t> da </a:t>
            </a:r>
            <a:r>
              <a:rPr lang="en-US" altLang="en-US" sz="2400" b="1" dirty="0" err="1">
                <a:latin typeface="Arial" panose="020B0604020202020204" pitchFamily="34" charset="0"/>
                <a:cs typeface="Arial" panose="020B0604020202020204" pitchFamily="34" charset="0"/>
              </a:rPr>
              <a:t>i</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hysbysu</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serch</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hynny</a:t>
            </a:r>
            <a:r>
              <a:rPr lang="en-US" altLang="en-US" sz="2400" b="1" dirty="0">
                <a:latin typeface="Arial" panose="020B0604020202020204" pitchFamily="34" charset="0"/>
                <a:cs typeface="Arial" panose="020B0604020202020204" pitchFamily="34" charset="0"/>
              </a:rPr>
              <a:t>…</a:t>
            </a:r>
          </a:p>
          <a:p>
            <a:pPr>
              <a:lnSpc>
                <a:spcPct val="90000"/>
              </a:lnSpc>
              <a:spcBef>
                <a:spcPts val="600"/>
              </a:spcBef>
            </a:pPr>
            <a:r>
              <a:rPr lang="en-US" altLang="en-US" sz="2200" dirty="0" err="1">
                <a:latin typeface="Arial" panose="020B0604020202020204" pitchFamily="34" charset="0"/>
                <a:cs typeface="Arial" panose="020B0604020202020204" pitchFamily="34" charset="0"/>
              </a:rPr>
              <a:t>Gwasanaethau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Cymdeithasol</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i</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benderfynu</a:t>
            </a:r>
            <a:r>
              <a:rPr lang="en-US" altLang="en-US" sz="2200" dirty="0">
                <a:latin typeface="Arial" panose="020B0604020202020204" pitchFamily="34" charset="0"/>
                <a:cs typeface="Arial" panose="020B0604020202020204" pitchFamily="34" charset="0"/>
              </a:rPr>
              <a:t>…</a:t>
            </a:r>
          </a:p>
          <a:p>
            <a:pPr>
              <a:lnSpc>
                <a:spcPct val="90000"/>
              </a:lnSpc>
              <a:spcBef>
                <a:spcPts val="600"/>
              </a:spcBef>
            </a:pPr>
            <a:r>
              <a:rPr lang="en-US" altLang="en-US" sz="2200" dirty="0" err="1">
                <a:latin typeface="Arial" panose="020B0604020202020204" pitchFamily="34" charset="0"/>
                <a:cs typeface="Arial" panose="020B0604020202020204" pitchFamily="34" charset="0"/>
              </a:rPr>
              <a:t>Ble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mae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amheuaeth</a:t>
            </a:r>
            <a:r>
              <a:rPr lang="en-US" altLang="en-US" sz="2200" dirty="0">
                <a:latin typeface="Arial" panose="020B0604020202020204" pitchFamily="34" charset="0"/>
                <a:cs typeface="Arial" panose="020B0604020202020204" pitchFamily="34" charset="0"/>
              </a:rPr>
              <a:t> o </a:t>
            </a:r>
            <a:r>
              <a:rPr lang="en-US" altLang="en-US" sz="2200" dirty="0" err="1">
                <a:latin typeface="Arial" panose="020B0604020202020204" pitchFamily="34" charset="0"/>
                <a:cs typeface="Arial" panose="020B0604020202020204" pitchFamily="34" charset="0"/>
              </a:rPr>
              <a:t>gamdrinaneth</a:t>
            </a:r>
            <a:r>
              <a:rPr lang="en-US" altLang="en-US" sz="2200" dirty="0">
                <a:latin typeface="Arial" panose="020B0604020202020204" pitchFamily="34" charset="0"/>
                <a:cs typeface="Arial" panose="020B0604020202020204" pitchFamily="34" charset="0"/>
              </a:rPr>
              <a:t>…</a:t>
            </a:r>
            <a:r>
              <a:rPr lang="en-US" altLang="en-US" sz="2200" dirty="0" err="1">
                <a:latin typeface="Arial" panose="020B0604020202020204" pitchFamily="34" charset="0"/>
                <a:cs typeface="Arial" panose="020B0604020202020204" pitchFamily="34" charset="0"/>
              </a:rPr>
              <a:t>mae</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ymholiadau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gallu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parhau</a:t>
            </a:r>
            <a:r>
              <a:rPr lang="en-US" altLang="en-US" sz="2200" dirty="0">
                <a:latin typeface="Arial" panose="020B0604020202020204" pitchFamily="34" charset="0"/>
                <a:cs typeface="Arial" panose="020B0604020202020204" pitchFamily="34" charset="0"/>
              </a:rPr>
              <a:t> neu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aml</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yn</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parhau</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heb</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hysbysu’r</a:t>
            </a:r>
            <a:r>
              <a:rPr lang="en-US" altLang="en-US" sz="2200" dirty="0">
                <a:latin typeface="Arial" panose="020B0604020202020204" pitchFamily="34" charset="0"/>
                <a:cs typeface="Arial" panose="020B0604020202020204" pitchFamily="34" charset="0"/>
              </a:rPr>
              <a:t> </a:t>
            </a:r>
            <a:r>
              <a:rPr lang="en-US" altLang="en-US" sz="2200" dirty="0" err="1">
                <a:latin typeface="Arial" panose="020B0604020202020204" pitchFamily="34" charset="0"/>
                <a:cs typeface="Arial" panose="020B0604020202020204" pitchFamily="34" charset="0"/>
              </a:rPr>
              <a:t>rhieni,gofalwyr</a:t>
            </a:r>
            <a:r>
              <a:rPr lang="en-US" altLang="en-US" sz="2200" dirty="0">
                <a:latin typeface="Arial" panose="020B0604020202020204" pitchFamily="34" charset="0"/>
                <a:cs typeface="Arial" panose="020B0604020202020204" pitchFamily="34" charset="0"/>
              </a:rPr>
              <a:t>. </a:t>
            </a:r>
          </a:p>
          <a:p>
            <a:endParaRPr lang="en-GB" altLang="en-US" sz="2000" dirty="0"/>
          </a:p>
        </p:txBody>
      </p:sp>
      <p:sp>
        <p:nvSpPr>
          <p:cNvPr id="57348" name="Content Placeholder 3">
            <a:extLst>
              <a:ext uri="{FF2B5EF4-FFF2-40B4-BE49-F238E27FC236}">
                <a16:creationId xmlns:a16="http://schemas.microsoft.com/office/drawing/2014/main" id="{698DC8BF-2773-4071-80A7-B1B36C0FC6C6}"/>
              </a:ext>
            </a:extLst>
          </p:cNvPr>
          <p:cNvSpPr>
            <a:spLocks noGrp="1"/>
          </p:cNvSpPr>
          <p:nvPr>
            <p:ph sz="half" idx="2"/>
          </p:nvPr>
        </p:nvSpPr>
        <p:spPr/>
        <p:txBody>
          <a:bodyPr>
            <a:normAutofit lnSpcReduction="10000"/>
          </a:bodyPr>
          <a:lstStyle/>
          <a:p>
            <a:pPr>
              <a:lnSpc>
                <a:spcPct val="90000"/>
              </a:lnSpc>
              <a:spcBef>
                <a:spcPts val="6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Priority is to safeguard child</a:t>
            </a:r>
          </a:p>
          <a:p>
            <a:pPr>
              <a:lnSpc>
                <a:spcPct val="90000"/>
              </a:lnSpc>
              <a:spcBef>
                <a:spcPts val="600"/>
              </a:spcBef>
              <a:buClr>
                <a:srgbClr val="0000FF"/>
              </a:buClr>
            </a:pPr>
            <a:r>
              <a:rPr lang="en-US" altLang="en-US" sz="2400" b="1" dirty="0">
                <a:solidFill>
                  <a:schemeClr val="accent1">
                    <a:lumMod val="75000"/>
                  </a:schemeClr>
                </a:solidFill>
                <a:latin typeface="Arial" panose="020B0604020202020204" pitchFamily="34" charset="0"/>
                <a:cs typeface="Arial" panose="020B0604020202020204" pitchFamily="34" charset="0"/>
              </a:rPr>
              <a:t>Good Practice to inform, however…</a:t>
            </a:r>
          </a:p>
          <a:p>
            <a:pPr>
              <a:lnSpc>
                <a:spcPct val="90000"/>
              </a:lnSpc>
              <a:spcBef>
                <a:spcPts val="6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Social Services decide…</a:t>
            </a:r>
          </a:p>
          <a:p>
            <a:pPr>
              <a:lnSpc>
                <a:spcPct val="90000"/>
              </a:lnSpc>
              <a:spcBef>
                <a:spcPts val="6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Where abuse is suspected…enquiries can be/are often carried out without the knowledge of parents/caregivers</a:t>
            </a:r>
          </a:p>
          <a:p>
            <a:endParaRPr lang="en-GB"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1FE05F30-0F92-4418-8F9B-A35A41CD0FA1}"/>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Adnabod</a:t>
            </a:r>
            <a:r>
              <a:rPr lang="en-US" altLang="en-US" sz="4900" b="1" dirty="0">
                <a:latin typeface="Arial" panose="020B0604020202020204" pitchFamily="34" charset="0"/>
                <a:cs typeface="Arial" panose="020B0604020202020204" pitchFamily="34" charset="0"/>
              </a:rPr>
              <a:t> ac </a:t>
            </a:r>
            <a:r>
              <a:rPr lang="en-US" altLang="en-US" sz="4900" b="1" dirty="0" err="1">
                <a:latin typeface="Arial" panose="020B0604020202020204" pitchFamily="34" charset="0"/>
                <a:cs typeface="Arial" panose="020B0604020202020204" pitchFamily="34" charset="0"/>
              </a:rPr>
              <a:t>Atgyfeirio</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Recognition a Referral</a:t>
            </a:r>
            <a:br>
              <a:rPr lang="en-US" altLang="en-US" dirty="0">
                <a:solidFill>
                  <a:srgbClr val="0000FF"/>
                </a:solidFill>
              </a:rPr>
            </a:br>
            <a:endParaRPr lang="en-GB" altLang="en-US" dirty="0"/>
          </a:p>
        </p:txBody>
      </p:sp>
      <p:sp>
        <p:nvSpPr>
          <p:cNvPr id="59395" name="Content Placeholder 2">
            <a:extLst>
              <a:ext uri="{FF2B5EF4-FFF2-40B4-BE49-F238E27FC236}">
                <a16:creationId xmlns:a16="http://schemas.microsoft.com/office/drawing/2014/main" id="{50C51592-2CAB-43D9-BB4F-69A73F3D9203}"/>
              </a:ext>
            </a:extLst>
          </p:cNvPr>
          <p:cNvSpPr>
            <a:spLocks noGrp="1"/>
          </p:cNvSpPr>
          <p:nvPr>
            <p:ph sz="half" idx="1"/>
          </p:nvPr>
        </p:nvSpPr>
        <p:spPr/>
        <p:txBody>
          <a:bodyPr/>
          <a:lstStyle/>
          <a:p>
            <a:r>
              <a:rPr lang="en-US" altLang="en-US" sz="2400" dirty="0" err="1">
                <a:latin typeface="Arial" panose="020B0604020202020204" pitchFamily="34" charset="0"/>
                <a:cs typeface="Arial" panose="020B0604020202020204" pitchFamily="34" charset="0"/>
              </a:rPr>
              <a:t>Rhaid</a:t>
            </a:r>
            <a:r>
              <a:rPr lang="en-US" altLang="en-US" sz="2400" dirty="0">
                <a:latin typeface="Arial" panose="020B0604020202020204" pitchFamily="34" charset="0"/>
                <a:cs typeface="Arial" panose="020B0604020202020204" pitchFamily="34" charset="0"/>
              </a:rPr>
              <a:t> bod </a:t>
            </a:r>
            <a:r>
              <a:rPr lang="en-US" altLang="en-US" sz="2400" dirty="0" err="1">
                <a:latin typeface="Arial" panose="020B0604020202020204" pitchFamily="34" charset="0"/>
                <a:cs typeface="Arial" panose="020B0604020202020204" pitchFamily="34" charset="0"/>
              </a:rPr>
              <a:t>awdurdodau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lleol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sicrhau</a:t>
            </a:r>
            <a:r>
              <a:rPr lang="en-US" altLang="en-US" sz="2400" dirty="0">
                <a:latin typeface="Arial" panose="020B0604020202020204" pitchFamily="34" charset="0"/>
                <a:cs typeface="Arial" panose="020B0604020202020204" pitchFamily="34" charset="0"/>
              </a:rPr>
              <a:t> bod </a:t>
            </a:r>
            <a:r>
              <a:rPr lang="en-US" altLang="en-US" sz="2400" dirty="0" err="1">
                <a:latin typeface="Arial" panose="020B0604020202020204" pitchFamily="34" charset="0"/>
                <a:cs typeface="Arial" panose="020B0604020202020204" pitchFamily="34" charset="0"/>
              </a:rPr>
              <a:t>trefniadau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effeithiol</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gael</a:t>
            </a:r>
            <a:r>
              <a:rPr lang="en-US" altLang="en-US" sz="2400" dirty="0">
                <a:latin typeface="Arial" panose="020B0604020202020204" pitchFamily="34" charset="0"/>
                <a:cs typeface="Arial" panose="020B0604020202020204" pitchFamily="34" charset="0"/>
              </a:rPr>
              <a:t> er </a:t>
            </a:r>
            <a:r>
              <a:rPr lang="en-US" altLang="en-US" sz="2400" dirty="0" err="1">
                <a:latin typeface="Arial" panose="020B0604020202020204" pitchFamily="34" charset="0"/>
                <a:cs typeface="Arial" panose="020B0604020202020204" pitchFamily="34" charset="0"/>
              </a:rPr>
              <a:t>mwyn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galluogi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unigolion</a:t>
            </a:r>
            <a:r>
              <a:rPr lang="en-US" altLang="en-US" sz="2400" dirty="0">
                <a:latin typeface="Arial" panose="020B0604020202020204" pitchFamily="34" charset="0"/>
                <a:cs typeface="Arial" panose="020B0604020202020204" pitchFamily="34" charset="0"/>
              </a:rPr>
              <a:t> neu </a:t>
            </a:r>
            <a:r>
              <a:rPr lang="en-US" altLang="en-US" sz="2400" dirty="0" err="1">
                <a:latin typeface="Arial" panose="020B0604020202020204" pitchFamily="34" charset="0"/>
                <a:cs typeface="Arial" panose="020B0604020202020204" pitchFamily="34" charset="0"/>
              </a:rPr>
              <a:t>asiantaethau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adnabod</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gweithredu</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59396" name="Content Placeholder 3">
            <a:extLst>
              <a:ext uri="{FF2B5EF4-FFF2-40B4-BE49-F238E27FC236}">
                <a16:creationId xmlns:a16="http://schemas.microsoft.com/office/drawing/2014/main" id="{F1EB90BA-EE65-4C2F-ADF0-1871075D2096}"/>
              </a:ext>
            </a:extLst>
          </p:cNvPr>
          <p:cNvSpPr>
            <a:spLocks noGrp="1"/>
          </p:cNvSpPr>
          <p:nvPr>
            <p:ph sz="half" idx="2"/>
          </p:nvPr>
        </p:nvSpPr>
        <p:spPr/>
        <p:txBody>
          <a:bodyPr/>
          <a:lstStyle/>
          <a:p>
            <a:r>
              <a:rPr lang="en-US" altLang="en-US" sz="2400" dirty="0">
                <a:solidFill>
                  <a:schemeClr val="accent1">
                    <a:lumMod val="75000"/>
                  </a:schemeClr>
                </a:solidFill>
                <a:latin typeface="Arial" panose="020B0604020202020204" pitchFamily="34" charset="0"/>
                <a:cs typeface="Arial" panose="020B0604020202020204" pitchFamily="34" charset="0"/>
              </a:rPr>
              <a:t>Local authorities must ensure that they have effective systems in place which allow individuals and agencies to recognize and respond</a:t>
            </a:r>
          </a:p>
          <a:p>
            <a:endParaRPr lang="en-GB" alt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EC088981-BC91-4689-AC0E-45FC3A259FF8}"/>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Cadw</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Cofnodion</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Record Keeping</a:t>
            </a:r>
            <a:br>
              <a:rPr lang="en-US" altLang="en-US" dirty="0">
                <a:solidFill>
                  <a:srgbClr val="0000FF"/>
                </a:solidFill>
              </a:rPr>
            </a:br>
            <a:endParaRPr lang="en-GB" altLang="en-US" dirty="0"/>
          </a:p>
        </p:txBody>
      </p:sp>
      <p:sp>
        <p:nvSpPr>
          <p:cNvPr id="61443" name="Content Placeholder 2">
            <a:extLst>
              <a:ext uri="{FF2B5EF4-FFF2-40B4-BE49-F238E27FC236}">
                <a16:creationId xmlns:a16="http://schemas.microsoft.com/office/drawing/2014/main" id="{9A15F857-AAF6-41C1-87F1-EDA362693DF3}"/>
              </a:ext>
            </a:extLst>
          </p:cNvPr>
          <p:cNvSpPr>
            <a:spLocks noGrp="1"/>
          </p:cNvSpPr>
          <p:nvPr>
            <p:ph sz="half" idx="1"/>
          </p:nvPr>
        </p:nvSpPr>
        <p:spPr/>
        <p:txBody>
          <a:bodyPr/>
          <a:lstStyle/>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gywir</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gryno</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glir</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Llofnod</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dyddiad</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Iaith </a:t>
            </a:r>
            <a:r>
              <a:rPr lang="en-US" altLang="en-US" sz="2400" dirty="0" err="1">
                <a:latin typeface="Arial" panose="020B0604020202020204" pitchFamily="34" charset="0"/>
                <a:cs typeface="Arial" panose="020B0604020202020204" pitchFamily="34" charset="0"/>
              </a:rPr>
              <a:t>syml</a:t>
            </a:r>
            <a:r>
              <a:rPr lang="en-US" altLang="en-US" sz="2400" dirty="0">
                <a:latin typeface="Arial" panose="020B0604020202020204" pitchFamily="34" charset="0"/>
                <a:cs typeface="Arial" panose="020B0604020202020204" pitchFamily="34" charset="0"/>
              </a:rPr>
              <a:t> a </a:t>
            </a:r>
            <a:r>
              <a:rPr lang="en-US" altLang="en-US" sz="2400" dirty="0" err="1">
                <a:latin typeface="Arial" panose="020B0604020202020204" pitchFamily="34" charset="0"/>
                <a:cs typeface="Arial" panose="020B0604020202020204" pitchFamily="34" charset="0"/>
              </a:rPr>
              <a:t>ffeithiol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gyfrinachol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Cadw</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storio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dinistrio</a:t>
            </a:r>
            <a:endParaRPr lang="en-US" altLang="en-US" sz="2400" dirty="0">
              <a:latin typeface="Arial" panose="020B0604020202020204" pitchFamily="34" charset="0"/>
              <a:cs typeface="Arial" panose="020B0604020202020204" pitchFamily="34" charset="0"/>
            </a:endParaRPr>
          </a:p>
          <a:p>
            <a:endParaRPr lang="en-GB" altLang="en-US" dirty="0"/>
          </a:p>
        </p:txBody>
      </p:sp>
      <p:sp>
        <p:nvSpPr>
          <p:cNvPr id="61444" name="Content Placeholder 3">
            <a:extLst>
              <a:ext uri="{FF2B5EF4-FFF2-40B4-BE49-F238E27FC236}">
                <a16:creationId xmlns:a16="http://schemas.microsoft.com/office/drawing/2014/main" id="{030E797D-3B5A-4EC6-A5F3-CA13B72D33F6}"/>
              </a:ext>
            </a:extLst>
          </p:cNvPr>
          <p:cNvSpPr>
            <a:spLocks noGrp="1"/>
          </p:cNvSpPr>
          <p:nvPr>
            <p:ph sz="half" idx="2"/>
          </p:nvPr>
        </p:nvSpPr>
        <p:spPr/>
        <p:txBody>
          <a:bodyPr/>
          <a:lstStyle/>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Correct</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Concise</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Clear</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Signature and date</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Clear, simple language – which is factual</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Keeping, storing and destroying </a:t>
            </a:r>
          </a:p>
          <a:p>
            <a:endParaRPr lang="en-GB" alt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7311-F4C1-A8E8-42F2-A3159C231AF4}"/>
              </a:ext>
            </a:extLst>
          </p:cNvPr>
          <p:cNvSpPr>
            <a:spLocks noGrp="1"/>
          </p:cNvSpPr>
          <p:nvPr>
            <p:ph type="title"/>
          </p:nvPr>
        </p:nvSpPr>
        <p:spPr/>
        <p:txBody>
          <a:bodyPr>
            <a:normAutofit/>
          </a:bodyPr>
          <a:lstStyle/>
          <a:p>
            <a:pPr algn="ctr"/>
            <a:r>
              <a:rPr lang="en-GB" sz="4800" b="1" dirty="0">
                <a:latin typeface="Arial" panose="020B0604020202020204" pitchFamily="34" charset="0"/>
                <a:ea typeface="+mj-lt"/>
                <a:cs typeface="Arial" panose="020B0604020202020204" pitchFamily="34" charset="0"/>
              </a:rPr>
              <a:t>Operation Encompass</a:t>
            </a:r>
            <a:endParaRPr lang="en-US" sz="48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B85E9195-706A-EED0-3DB8-7C4A9434FC7C}"/>
              </a:ext>
            </a:extLst>
          </p:cNvPr>
          <p:cNvSpPr>
            <a:spLocks noGrp="1"/>
          </p:cNvSpPr>
          <p:nvPr>
            <p:ph idx="1"/>
          </p:nvPr>
        </p:nvSpPr>
        <p:spPr/>
        <p:txBody>
          <a:bodyPr vert="horz" lIns="91440" tIns="45720" rIns="91440" bIns="45720" rtlCol="0" anchor="t">
            <a:normAutofit/>
          </a:bodyPr>
          <a:lstStyle/>
          <a:p>
            <a:r>
              <a:rPr lang="en-GB" sz="2800" dirty="0">
                <a:cs typeface="Calibri"/>
                <a:hlinkClick r:id="rId3"/>
              </a:rPr>
              <a:t>https://www.operationencompass.org/why-was-operation-encompass-created</a:t>
            </a:r>
          </a:p>
          <a:p>
            <a:r>
              <a:rPr lang="en-GB" sz="2800" dirty="0">
                <a:solidFill>
                  <a:schemeClr val="accent1">
                    <a:lumMod val="75000"/>
                  </a:schemeClr>
                </a:solidFill>
                <a:ea typeface="+mn-lt"/>
                <a:cs typeface="+mn-lt"/>
              </a:rPr>
              <a:t>'</a:t>
            </a:r>
            <a:r>
              <a:rPr lang="en-GB" sz="2800" dirty="0">
                <a:solidFill>
                  <a:schemeClr val="accent1">
                    <a:lumMod val="75000"/>
                  </a:schemeClr>
                </a:solidFill>
                <a:cs typeface="Calibri"/>
              </a:rPr>
              <a:t>Operation Encompass is a police and education early information safeguarding partnership enabling schools to offer immediate support to children experiencing domestic abuse' </a:t>
            </a:r>
            <a:endParaRPr lang="en-US" sz="2800" dirty="0">
              <a:solidFill>
                <a:schemeClr val="accent1">
                  <a:lumMod val="75000"/>
                </a:schemeClr>
              </a:solidFill>
              <a:ea typeface="+mn-lt"/>
              <a:cs typeface="+mn-lt"/>
            </a:endParaRPr>
          </a:p>
          <a:p>
            <a:pPr marL="0" indent="0">
              <a:buNone/>
            </a:pPr>
            <a:r>
              <a:rPr lang="en-GB" sz="2800" dirty="0">
                <a:solidFill>
                  <a:schemeClr val="accent1">
                    <a:lumMod val="75000"/>
                  </a:schemeClr>
                </a:solidFill>
                <a:ea typeface="+mn-lt"/>
                <a:cs typeface="+mn-lt"/>
              </a:rPr>
              <a:t>    Operation Encompass (no date)</a:t>
            </a:r>
            <a:endParaRPr lang="en-GB" sz="2800" dirty="0">
              <a:solidFill>
                <a:schemeClr val="accent1">
                  <a:lumMod val="75000"/>
                </a:schemeClr>
              </a:solidFill>
              <a:cs typeface="Calibri" panose="020F0502020204030204"/>
            </a:endParaRPr>
          </a:p>
        </p:txBody>
      </p:sp>
    </p:spTree>
    <p:extLst>
      <p:ext uri="{BB962C8B-B14F-4D97-AF65-F5344CB8AC3E}">
        <p14:creationId xmlns:p14="http://schemas.microsoft.com/office/powerpoint/2010/main" val="37911342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a:extLst>
              <a:ext uri="{FF2B5EF4-FFF2-40B4-BE49-F238E27FC236}">
                <a16:creationId xmlns:a16="http://schemas.microsoft.com/office/drawing/2014/main" id="{7199E01F-11E7-4FA3-A1FF-7FC5039206D9}"/>
              </a:ext>
            </a:extLst>
          </p:cNvPr>
          <p:cNvSpPr>
            <a:spLocks noGrp="1"/>
          </p:cNvSpPr>
          <p:nvPr>
            <p:ph type="title"/>
          </p:nvPr>
        </p:nvSpPr>
        <p:spPr>
          <a:xfrm>
            <a:off x="539552" y="836712"/>
            <a:ext cx="7886700" cy="1325563"/>
          </a:xfrm>
        </p:spPr>
        <p:txBody>
          <a:bodyPr>
            <a:noAutofit/>
          </a:bodyPr>
          <a:lstStyle/>
          <a:p>
            <a:pPr algn="ctr"/>
            <a:r>
              <a:rPr lang="en-GB" altLang="en-US" sz="4000" b="1" dirty="0" err="1">
                <a:latin typeface="Arial" panose="020B0604020202020204" pitchFamily="34" charset="0"/>
                <a:cs typeface="Arial" panose="020B0604020202020204" pitchFamily="34" charset="0"/>
              </a:rPr>
              <a:t>Asesiad</a:t>
            </a:r>
            <a:r>
              <a:rPr lang="en-GB" altLang="en-US" sz="4000" b="1" dirty="0">
                <a:latin typeface="Arial" panose="020B0604020202020204" pitchFamily="34" charset="0"/>
                <a:cs typeface="Arial" panose="020B0604020202020204" pitchFamily="34" charset="0"/>
              </a:rPr>
              <a:t> </a:t>
            </a:r>
            <a:r>
              <a:rPr lang="en-GB" altLang="en-US" sz="4000" b="1" dirty="0" err="1">
                <a:latin typeface="Arial" panose="020B0604020202020204" pitchFamily="34" charset="0"/>
                <a:cs typeface="Arial" panose="020B0604020202020204" pitchFamily="34" charset="0"/>
              </a:rPr>
              <a:t>Cychwynnol</a:t>
            </a:r>
            <a:r>
              <a:rPr lang="en-GB" altLang="en-US" sz="4000" b="1" dirty="0">
                <a:latin typeface="Arial" panose="020B0604020202020204" pitchFamily="34" charset="0"/>
                <a:cs typeface="Arial" panose="020B0604020202020204" pitchFamily="34" charset="0"/>
              </a:rPr>
              <a:t> </a:t>
            </a:r>
            <a:r>
              <a:rPr lang="en-GB" altLang="en-US" sz="4000" b="1" dirty="0" err="1">
                <a:latin typeface="Arial" panose="020B0604020202020204" pitchFamily="34" charset="0"/>
                <a:cs typeface="Arial" panose="020B0604020202020204" pitchFamily="34" charset="0"/>
              </a:rPr>
              <a:t>Diogelu</a:t>
            </a:r>
            <a:r>
              <a:rPr lang="en-GB" altLang="en-US" sz="4000" b="1" dirty="0">
                <a:latin typeface="Arial" panose="020B0604020202020204" pitchFamily="34" charset="0"/>
                <a:cs typeface="Arial" panose="020B0604020202020204" pitchFamily="34" charset="0"/>
              </a:rPr>
              <a:t> Plant</a:t>
            </a:r>
            <a:br>
              <a:rPr lang="en-GB" altLang="en-US" sz="4000" b="1" dirty="0">
                <a:latin typeface="Arial" panose="020B0604020202020204" pitchFamily="34" charset="0"/>
                <a:cs typeface="Arial" panose="020B0604020202020204" pitchFamily="34" charset="0"/>
              </a:rPr>
            </a:br>
            <a:r>
              <a:rPr lang="en-GB" altLang="en-US" sz="4000" b="1" dirty="0">
                <a:solidFill>
                  <a:schemeClr val="accent1">
                    <a:lumMod val="75000"/>
                  </a:schemeClr>
                </a:solidFill>
                <a:latin typeface="Arial" panose="020B0604020202020204" pitchFamily="34" charset="0"/>
                <a:cs typeface="Arial" panose="020B0604020202020204" pitchFamily="34" charset="0"/>
              </a:rPr>
              <a:t>Initial Child Protection Conference</a:t>
            </a:r>
          </a:p>
        </p:txBody>
      </p:sp>
      <p:sp>
        <p:nvSpPr>
          <p:cNvPr id="63491" name="Content Placeholder 4">
            <a:extLst>
              <a:ext uri="{FF2B5EF4-FFF2-40B4-BE49-F238E27FC236}">
                <a16:creationId xmlns:a16="http://schemas.microsoft.com/office/drawing/2014/main" id="{E18B0991-2E27-4614-BB1F-0EB0B0FB6778}"/>
              </a:ext>
            </a:extLst>
          </p:cNvPr>
          <p:cNvSpPr>
            <a:spLocks noGrp="1"/>
          </p:cNvSpPr>
          <p:nvPr>
            <p:ph idx="1"/>
          </p:nvPr>
        </p:nvSpPr>
        <p:spPr>
          <a:xfrm>
            <a:off x="624355" y="2996952"/>
            <a:ext cx="7886700" cy="3640897"/>
          </a:xfrm>
        </p:spPr>
        <p:txBody>
          <a:bodyPr/>
          <a:lstStyle/>
          <a:p>
            <a:pPr marL="0" indent="0">
              <a:buFont typeface="Arial" panose="020B0604020202020204" pitchFamily="34" charset="0"/>
              <a:buNone/>
            </a:pPr>
            <a:r>
              <a:rPr lang="en-GB" altLang="en-US" b="1" dirty="0">
                <a:hlinkClick r:id="rId3">
                  <a:extLst>
                    <a:ext uri="{A12FA001-AC4F-418D-AE19-62706E023703}">
                      <ahyp:hlinkClr xmlns:ahyp="http://schemas.microsoft.com/office/drawing/2018/hyperlinkcolor" val="tx"/>
                    </a:ext>
                  </a:extLst>
                </a:hlinkClick>
              </a:rPr>
              <a:t>Background:</a:t>
            </a:r>
          </a:p>
          <a:p>
            <a:pPr marL="0" indent="0">
              <a:buFont typeface="Arial" panose="020B0604020202020204" pitchFamily="34" charset="0"/>
              <a:buNone/>
            </a:pPr>
            <a:r>
              <a:rPr lang="en-GB" altLang="en-US" dirty="0">
                <a:solidFill>
                  <a:srgbClr val="0563C1"/>
                </a:solidFill>
                <a:hlinkClick r:id="rId3">
                  <a:extLst>
                    <a:ext uri="{A12FA001-AC4F-418D-AE19-62706E023703}">
                      <ahyp:hlinkClr xmlns:ahyp="http://schemas.microsoft.com/office/drawing/2018/hyperlinkcolor" val="tx"/>
                    </a:ext>
                  </a:extLst>
                </a:hlinkClick>
              </a:rPr>
              <a:t>Anne and Terry's story (Part 1) - child protection conference – YouTube</a:t>
            </a:r>
            <a:endParaRPr lang="en-GB" altLang="en-US" dirty="0"/>
          </a:p>
          <a:p>
            <a:pPr marL="0" indent="0">
              <a:buFont typeface="Arial" panose="020B0604020202020204" pitchFamily="34" charset="0"/>
              <a:buNone/>
            </a:pPr>
            <a:endParaRPr lang="en-GB" altLang="en-US" dirty="0"/>
          </a:p>
          <a:p>
            <a:pPr marL="0" indent="0">
              <a:buFont typeface="Arial" panose="020B0604020202020204" pitchFamily="34" charset="0"/>
              <a:buNone/>
            </a:pPr>
            <a:r>
              <a:rPr lang="en-GB" altLang="en-US" b="1" u="sng" dirty="0"/>
              <a:t>Initial Child Protection Conference:</a:t>
            </a:r>
          </a:p>
          <a:p>
            <a:pPr marL="0" indent="0">
              <a:buFont typeface="Arial" panose="020B0604020202020204" pitchFamily="34" charset="0"/>
              <a:buNone/>
            </a:pPr>
            <a:r>
              <a:rPr lang="en-GB" altLang="en-US" dirty="0">
                <a:hlinkClick r:id="rId4"/>
              </a:rPr>
              <a:t>https://www.youtube.com/watch?v=3Q11zm-L-hQ</a:t>
            </a:r>
            <a:endParaRPr lang="en-GB" alt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EEB64763-6895-4250-9B86-9076E8EF13B0}"/>
              </a:ext>
            </a:extLst>
          </p:cNvPr>
          <p:cNvSpPr>
            <a:spLocks noGrp="1"/>
          </p:cNvSpPr>
          <p:nvPr>
            <p:ph type="title"/>
          </p:nvPr>
        </p:nvSpPr>
        <p:spPr/>
        <p:txBody>
          <a:bodyPr>
            <a:noAutofit/>
          </a:bodyPr>
          <a:lstStyle/>
          <a:p>
            <a:pPr algn="ctr"/>
            <a:r>
              <a:rPr lang="en-GB" altLang="en-US" sz="4400" b="1" dirty="0" err="1">
                <a:latin typeface="Arial" panose="020B0604020202020204" pitchFamily="34" charset="0"/>
                <a:cs typeface="Arial" panose="020B0604020202020204" pitchFamily="34" charset="0"/>
              </a:rPr>
              <a:t>Nawr</a:t>
            </a:r>
            <a:r>
              <a:rPr lang="en-GB" altLang="en-US" sz="4400" b="1" dirty="0">
                <a:latin typeface="Arial" panose="020B0604020202020204" pitchFamily="34" charset="0"/>
                <a:cs typeface="Arial" panose="020B0604020202020204" pitchFamily="34" charset="0"/>
              </a:rPr>
              <a:t> </a:t>
            </a:r>
            <a:r>
              <a:rPr lang="en-GB" altLang="en-US" sz="4400" b="1" dirty="0" err="1">
                <a:latin typeface="Arial" panose="020B0604020202020204" pitchFamily="34" charset="0"/>
                <a:cs typeface="Arial" panose="020B0604020202020204" pitchFamily="34" charset="0"/>
              </a:rPr>
              <a:t>ymchwiliwch</a:t>
            </a:r>
            <a:r>
              <a:rPr lang="en-GB" altLang="en-US" sz="4400" b="1" dirty="0">
                <a:latin typeface="Arial" panose="020B0604020202020204" pitchFamily="34" charset="0"/>
                <a:cs typeface="Arial" panose="020B0604020202020204" pitchFamily="34" charset="0"/>
              </a:rPr>
              <a:t>…</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Now research …</a:t>
            </a:r>
          </a:p>
        </p:txBody>
      </p:sp>
      <p:sp>
        <p:nvSpPr>
          <p:cNvPr id="3" name="Content Placeholder 2">
            <a:extLst>
              <a:ext uri="{FF2B5EF4-FFF2-40B4-BE49-F238E27FC236}">
                <a16:creationId xmlns:a16="http://schemas.microsoft.com/office/drawing/2014/main" id="{F4EF377B-40FD-4096-AA91-42FDE22E9718}"/>
              </a:ext>
            </a:extLst>
          </p:cNvPr>
          <p:cNvSpPr>
            <a:spLocks noGrp="1"/>
          </p:cNvSpPr>
          <p:nvPr>
            <p:ph sz="half" idx="1"/>
          </p:nvPr>
        </p:nvSpPr>
        <p:spPr>
          <a:solidFill>
            <a:srgbClr val="009999"/>
          </a:solidFill>
        </p:spPr>
        <p:txBody>
          <a:bodyPr>
            <a:normAutofit lnSpcReduction="10000"/>
          </a:bodyPr>
          <a:lstStyle/>
          <a:p>
            <a:pPr marL="0" indent="0">
              <a:buFont typeface="Arial" panose="020B0604020202020204" pitchFamily="34" charset="0"/>
              <a:buNone/>
              <a:defRPr/>
            </a:pPr>
            <a:r>
              <a:rPr lang="en-GB" b="1" dirty="0" err="1">
                <a:solidFill>
                  <a:schemeClr val="bg1"/>
                </a:solidFill>
              </a:rPr>
              <a:t>Gweithdrefnau</a:t>
            </a:r>
            <a:r>
              <a:rPr lang="en-GB" b="1" dirty="0">
                <a:solidFill>
                  <a:schemeClr val="bg1"/>
                </a:solidFill>
              </a:rPr>
              <a:t> </a:t>
            </a:r>
            <a:r>
              <a:rPr lang="en-GB" b="1" dirty="0" err="1">
                <a:solidFill>
                  <a:schemeClr val="bg1"/>
                </a:solidFill>
              </a:rPr>
              <a:t>Diogelu</a:t>
            </a:r>
            <a:r>
              <a:rPr lang="en-GB" b="1" dirty="0">
                <a:solidFill>
                  <a:schemeClr val="bg1"/>
                </a:solidFill>
              </a:rPr>
              <a:t> </a:t>
            </a:r>
            <a:r>
              <a:rPr lang="en-GB" b="1" dirty="0" err="1">
                <a:solidFill>
                  <a:schemeClr val="bg1"/>
                </a:solidFill>
              </a:rPr>
              <a:t>Cymru</a:t>
            </a:r>
            <a:r>
              <a:rPr lang="en-GB" b="1" dirty="0">
                <a:solidFill>
                  <a:schemeClr val="bg1"/>
                </a:solidFill>
              </a:rPr>
              <a:t>:</a:t>
            </a:r>
          </a:p>
          <a:p>
            <a:pPr marL="0" indent="0">
              <a:buFont typeface="Arial" panose="020B0604020202020204" pitchFamily="34" charset="0"/>
              <a:buNone/>
              <a:defRPr/>
            </a:pPr>
            <a:r>
              <a:rPr lang="en-GB" sz="2400" dirty="0" err="1">
                <a:solidFill>
                  <a:schemeClr val="bg1"/>
                </a:solidFill>
              </a:rPr>
              <a:t>Adran</a:t>
            </a:r>
            <a:r>
              <a:rPr lang="en-GB" sz="2400" dirty="0">
                <a:solidFill>
                  <a:schemeClr val="bg1"/>
                </a:solidFill>
              </a:rPr>
              <a:t> 2: Plant a </a:t>
            </a:r>
            <a:r>
              <a:rPr lang="en-GB" sz="2400" dirty="0" err="1">
                <a:solidFill>
                  <a:schemeClr val="bg1"/>
                </a:solidFill>
              </a:rPr>
              <a:t>phobl</a:t>
            </a:r>
            <a:r>
              <a:rPr lang="en-GB" sz="2400" dirty="0">
                <a:solidFill>
                  <a:schemeClr val="bg1"/>
                </a:solidFill>
              </a:rPr>
              <a:t> </a:t>
            </a:r>
            <a:r>
              <a:rPr lang="en-GB" sz="2400" dirty="0" err="1">
                <a:solidFill>
                  <a:schemeClr val="bg1"/>
                </a:solidFill>
              </a:rPr>
              <a:t>ifanc</a:t>
            </a:r>
            <a:r>
              <a:rPr lang="en-GB" sz="2400" dirty="0">
                <a:solidFill>
                  <a:schemeClr val="bg1"/>
                </a:solidFill>
              </a:rPr>
              <a:t> </a:t>
            </a:r>
            <a:r>
              <a:rPr lang="en-GB" sz="2400" dirty="0" err="1">
                <a:solidFill>
                  <a:schemeClr val="bg1"/>
                </a:solidFill>
              </a:rPr>
              <a:t>sydd</a:t>
            </a:r>
            <a:r>
              <a:rPr lang="en-GB" sz="2400" dirty="0">
                <a:solidFill>
                  <a:schemeClr val="bg1"/>
                </a:solidFill>
              </a:rPr>
              <a:t> </a:t>
            </a:r>
            <a:r>
              <a:rPr lang="en-GB" sz="2400" dirty="0" err="1">
                <a:solidFill>
                  <a:schemeClr val="bg1"/>
                </a:solidFill>
              </a:rPr>
              <a:t>mewn</a:t>
            </a:r>
            <a:r>
              <a:rPr lang="en-GB" sz="2400" dirty="0">
                <a:solidFill>
                  <a:schemeClr val="bg1"/>
                </a:solidFill>
              </a:rPr>
              <a:t> </a:t>
            </a:r>
            <a:r>
              <a:rPr lang="en-GB" sz="2400" dirty="0" err="1">
                <a:solidFill>
                  <a:schemeClr val="bg1"/>
                </a:solidFill>
              </a:rPr>
              <a:t>perygl</a:t>
            </a:r>
            <a:r>
              <a:rPr lang="en-GB" sz="2400" dirty="0">
                <a:solidFill>
                  <a:schemeClr val="bg1"/>
                </a:solidFill>
              </a:rPr>
              <a:t> o </a:t>
            </a:r>
            <a:r>
              <a:rPr lang="en-GB" sz="2400" dirty="0" err="1">
                <a:solidFill>
                  <a:schemeClr val="bg1"/>
                </a:solidFill>
              </a:rPr>
              <a:t>niwed</a:t>
            </a:r>
            <a:endParaRPr lang="en-GB" sz="2400" dirty="0">
              <a:solidFill>
                <a:schemeClr val="bg1"/>
              </a:solidFill>
            </a:endParaRPr>
          </a:p>
          <a:p>
            <a:pPr marL="0" indent="0">
              <a:buFont typeface="Arial" panose="020B0604020202020204" pitchFamily="34" charset="0"/>
              <a:buNone/>
              <a:defRPr/>
            </a:pPr>
            <a:endParaRPr lang="en-GB" sz="2400" dirty="0">
              <a:solidFill>
                <a:schemeClr val="bg1"/>
              </a:solidFill>
            </a:endParaRPr>
          </a:p>
          <a:p>
            <a:pPr marL="0" indent="0">
              <a:buFont typeface="Arial" panose="020B0604020202020204" pitchFamily="34" charset="0"/>
              <a:buNone/>
              <a:defRPr/>
            </a:pPr>
            <a:r>
              <a:rPr lang="en-GB" sz="2400" dirty="0" err="1">
                <a:solidFill>
                  <a:schemeClr val="bg1"/>
                </a:solidFill>
              </a:rPr>
              <a:t>Adran</a:t>
            </a:r>
            <a:r>
              <a:rPr lang="en-GB" sz="2400" dirty="0">
                <a:solidFill>
                  <a:schemeClr val="bg1"/>
                </a:solidFill>
              </a:rPr>
              <a:t> 3 </a:t>
            </a:r>
            <a:r>
              <a:rPr lang="en-GB" sz="2400" dirty="0" err="1">
                <a:solidFill>
                  <a:schemeClr val="bg1"/>
                </a:solidFill>
              </a:rPr>
              <a:t>Rhan</a:t>
            </a:r>
            <a:r>
              <a:rPr lang="en-GB" sz="2400" dirty="0">
                <a:solidFill>
                  <a:schemeClr val="bg1"/>
                </a:solidFill>
              </a:rPr>
              <a:t> 2:</a:t>
            </a:r>
          </a:p>
          <a:p>
            <a:pPr>
              <a:defRPr/>
            </a:pPr>
            <a:r>
              <a:rPr lang="en-GB" sz="2400" dirty="0" err="1">
                <a:solidFill>
                  <a:schemeClr val="bg1"/>
                </a:solidFill>
              </a:rPr>
              <a:t>Penderfynu</a:t>
            </a:r>
            <a:r>
              <a:rPr lang="en-GB" sz="2400" dirty="0">
                <a:solidFill>
                  <a:schemeClr val="bg1"/>
                </a:solidFill>
              </a:rPr>
              <a:t> a </a:t>
            </a:r>
            <a:r>
              <a:rPr lang="en-GB" sz="2400" dirty="0" err="1">
                <a:solidFill>
                  <a:schemeClr val="bg1"/>
                </a:solidFill>
              </a:rPr>
              <a:t>chynadleddau</a:t>
            </a:r>
            <a:r>
              <a:rPr lang="en-GB" sz="2400" dirty="0">
                <a:solidFill>
                  <a:schemeClr val="bg1"/>
                </a:solidFill>
              </a:rPr>
              <a:t> </a:t>
            </a:r>
            <a:r>
              <a:rPr lang="en-GB" sz="2400" dirty="0" err="1">
                <a:solidFill>
                  <a:schemeClr val="bg1"/>
                </a:solidFill>
              </a:rPr>
              <a:t>amddiffyn</a:t>
            </a:r>
            <a:r>
              <a:rPr lang="en-GB" sz="2400" dirty="0">
                <a:solidFill>
                  <a:schemeClr val="bg1"/>
                </a:solidFill>
              </a:rPr>
              <a:t> plant </a:t>
            </a:r>
            <a:r>
              <a:rPr lang="en-GB" sz="2400" dirty="0" err="1">
                <a:solidFill>
                  <a:schemeClr val="bg1"/>
                </a:solidFill>
              </a:rPr>
              <a:t>ychwynnol</a:t>
            </a:r>
            <a:r>
              <a:rPr lang="en-GB" sz="2400" dirty="0">
                <a:solidFill>
                  <a:schemeClr val="bg1"/>
                </a:solidFill>
              </a:rPr>
              <a:t> (</a:t>
            </a:r>
            <a:r>
              <a:rPr lang="en-GB" sz="2400" dirty="0" err="1">
                <a:solidFill>
                  <a:schemeClr val="bg1"/>
                </a:solidFill>
              </a:rPr>
              <a:t>Pwynt</a:t>
            </a:r>
            <a:r>
              <a:rPr lang="en-GB" sz="2400" dirty="0">
                <a:solidFill>
                  <a:schemeClr val="bg1"/>
                </a:solidFill>
              </a:rPr>
              <a:t> 4 </a:t>
            </a:r>
            <a:r>
              <a:rPr lang="en-GB" sz="2400" dirty="0" err="1">
                <a:solidFill>
                  <a:schemeClr val="bg1"/>
                </a:solidFill>
              </a:rPr>
              <a:t>ymlaen</a:t>
            </a:r>
            <a:r>
              <a:rPr lang="en-GB" sz="2400" dirty="0">
                <a:solidFill>
                  <a:schemeClr val="bg1"/>
                </a:solidFill>
              </a:rPr>
              <a:t>)</a:t>
            </a:r>
          </a:p>
        </p:txBody>
      </p:sp>
      <p:sp>
        <p:nvSpPr>
          <p:cNvPr id="4" name="Content Placeholder 3">
            <a:extLst>
              <a:ext uri="{FF2B5EF4-FFF2-40B4-BE49-F238E27FC236}">
                <a16:creationId xmlns:a16="http://schemas.microsoft.com/office/drawing/2014/main" id="{FE400118-769D-4686-8EF1-62815572C356}"/>
              </a:ext>
            </a:extLst>
          </p:cNvPr>
          <p:cNvSpPr>
            <a:spLocks noGrp="1"/>
          </p:cNvSpPr>
          <p:nvPr>
            <p:ph sz="half" idx="2"/>
          </p:nvPr>
        </p:nvSpPr>
        <p:spPr>
          <a:solidFill>
            <a:srgbClr val="009999"/>
          </a:solidFill>
        </p:spPr>
        <p:txBody>
          <a:bodyPr>
            <a:normAutofit lnSpcReduction="10000"/>
          </a:bodyPr>
          <a:lstStyle/>
          <a:p>
            <a:pPr marL="0" indent="0">
              <a:buFont typeface="Arial" panose="020B0604020202020204" pitchFamily="34" charset="0"/>
              <a:buNone/>
              <a:defRPr/>
            </a:pPr>
            <a:r>
              <a:rPr lang="en-GB" b="1" dirty="0">
                <a:solidFill>
                  <a:schemeClr val="bg1"/>
                </a:solidFill>
              </a:rPr>
              <a:t>Wales Safeguarding Procedures:</a:t>
            </a:r>
          </a:p>
          <a:p>
            <a:pPr marL="0" indent="0">
              <a:buFont typeface="Arial" panose="020B0604020202020204" pitchFamily="34" charset="0"/>
              <a:buNone/>
              <a:defRPr/>
            </a:pPr>
            <a:r>
              <a:rPr lang="en-GB" sz="2400" dirty="0">
                <a:solidFill>
                  <a:schemeClr val="bg1"/>
                </a:solidFill>
              </a:rPr>
              <a:t>Section2: Children and young people at risk of harm</a:t>
            </a:r>
          </a:p>
          <a:p>
            <a:pPr marL="0" indent="0">
              <a:buFont typeface="Arial" panose="020B0604020202020204" pitchFamily="34" charset="0"/>
              <a:buNone/>
              <a:defRPr/>
            </a:pPr>
            <a:endParaRPr lang="en-GB" sz="2400" dirty="0">
              <a:solidFill>
                <a:schemeClr val="bg1"/>
              </a:solidFill>
            </a:endParaRPr>
          </a:p>
          <a:p>
            <a:pPr marL="0" indent="0">
              <a:buFont typeface="Arial" panose="020B0604020202020204" pitchFamily="34" charset="0"/>
              <a:buNone/>
              <a:defRPr/>
            </a:pPr>
            <a:r>
              <a:rPr lang="en-GB" sz="2400" dirty="0">
                <a:solidFill>
                  <a:schemeClr val="bg1"/>
                </a:solidFill>
              </a:rPr>
              <a:t>Section 3 Part 2:</a:t>
            </a:r>
          </a:p>
          <a:p>
            <a:pPr marL="0" indent="0">
              <a:buFont typeface="Arial" panose="020B0604020202020204" pitchFamily="34" charset="0"/>
              <a:buNone/>
              <a:defRPr/>
            </a:pPr>
            <a:r>
              <a:rPr lang="en-GB" sz="2400" dirty="0">
                <a:solidFill>
                  <a:schemeClr val="bg1"/>
                </a:solidFill>
              </a:rPr>
              <a:t>Decision making and  initial child protection conferences (Point 4 onwards).</a:t>
            </a:r>
          </a:p>
          <a:p>
            <a:pPr>
              <a:defRPr/>
            </a:pPr>
            <a:endParaRPr lang="en-GB" b="1" dirty="0">
              <a:solidFill>
                <a:schemeClr val="bg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a:extLst>
              <a:ext uri="{FF2B5EF4-FFF2-40B4-BE49-F238E27FC236}">
                <a16:creationId xmlns:a16="http://schemas.microsoft.com/office/drawing/2014/main" id="{370D2C35-9327-443E-A8BE-2326272F5307}"/>
              </a:ext>
            </a:extLst>
          </p:cNvPr>
          <p:cNvSpPr>
            <a:spLocks noGrp="1"/>
          </p:cNvSpPr>
          <p:nvPr>
            <p:ph type="title"/>
          </p:nvPr>
        </p:nvSpPr>
        <p:spPr/>
        <p:txBody>
          <a:bodyPr>
            <a:normAutofit fontScale="90000"/>
          </a:bodyPr>
          <a:lstStyle/>
          <a:p>
            <a:pPr algn="ctr"/>
            <a:br>
              <a:rPr lang="en-US" altLang="en-US" sz="4900" dirty="0"/>
            </a:br>
            <a:r>
              <a:rPr lang="en-US" altLang="en-US" sz="4900" b="1" dirty="0" err="1">
                <a:latin typeface="Arial" panose="020B0604020202020204" pitchFamily="34" charset="0"/>
                <a:cs typeface="Arial" panose="020B0604020202020204" pitchFamily="34" charset="0"/>
              </a:rPr>
              <a:t>Diogelu</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plentyn</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ar</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frys</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Immediate protection of a child</a:t>
            </a:r>
            <a:br>
              <a:rPr lang="en-US" altLang="en-US" dirty="0">
                <a:solidFill>
                  <a:srgbClr val="0000FF"/>
                </a:solidFill>
              </a:rPr>
            </a:br>
            <a:endParaRPr lang="en-GB" altLang="en-US" dirty="0"/>
          </a:p>
        </p:txBody>
      </p:sp>
      <p:sp>
        <p:nvSpPr>
          <p:cNvPr id="66563" name="Content Placeholder 2">
            <a:extLst>
              <a:ext uri="{FF2B5EF4-FFF2-40B4-BE49-F238E27FC236}">
                <a16:creationId xmlns:a16="http://schemas.microsoft.com/office/drawing/2014/main" id="{4AD5A0C1-551A-44D3-8912-CA0D2DE3DE81}"/>
              </a:ext>
            </a:extLst>
          </p:cNvPr>
          <p:cNvSpPr>
            <a:spLocks noGrp="1"/>
          </p:cNvSpPr>
          <p:nvPr>
            <p:ph sz="half" idx="1"/>
          </p:nvPr>
        </p:nvSpPr>
        <p:spPr>
          <a:xfrm>
            <a:off x="628650" y="2243055"/>
            <a:ext cx="3867150" cy="3809862"/>
          </a:xfrm>
        </p:spPr>
        <p:txBody>
          <a:bodyPr/>
          <a:lstStyle/>
          <a:p>
            <a:pPr>
              <a:spcBef>
                <a:spcPts val="700"/>
              </a:spcBef>
            </a:pPr>
            <a:r>
              <a:rPr lang="en-US" altLang="en-US" sz="2400" dirty="0" err="1">
                <a:latin typeface="Arial" panose="020B0604020202020204" pitchFamily="34" charset="0"/>
                <a:cs typeface="Arial" panose="020B0604020202020204" pitchFamily="34" charset="0"/>
              </a:rPr>
              <a:t>Materion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difrifol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Materion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cymhleth</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err="1">
                <a:latin typeface="Arial" panose="020B0604020202020204" pitchFamily="34" charset="0"/>
                <a:cs typeface="Arial" panose="020B0604020202020204" pitchFamily="34" charset="0"/>
              </a:rPr>
              <a:t>Hawliau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gan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awdurdodau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ar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gyfer</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tynnu’r</a:t>
            </a:r>
            <a:r>
              <a:rPr lang="en-US" altLang="en-US" sz="2400" dirty="0">
                <a:latin typeface="Arial" panose="020B0604020202020204" pitchFamily="34" charset="0"/>
                <a:cs typeface="Arial" panose="020B0604020202020204" pitchFamily="34" charset="0"/>
              </a:rPr>
              <a:t> plant </a:t>
            </a:r>
            <a:r>
              <a:rPr lang="en-US" altLang="en-US" sz="2400" dirty="0" err="1">
                <a:latin typeface="Arial" panose="020B0604020202020204" pitchFamily="34" charset="0"/>
                <a:cs typeface="Arial" panose="020B0604020202020204" pitchFamily="34" charset="0"/>
              </a:rPr>
              <a:t>oddi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wrth</a:t>
            </a:r>
            <a:r>
              <a:rPr lang="en-US" altLang="en-US" sz="2400" dirty="0">
                <a:latin typeface="Arial" panose="020B0604020202020204" pitchFamily="34" charset="0"/>
                <a:cs typeface="Arial" panose="020B0604020202020204" pitchFamily="34" charset="0"/>
              </a:rPr>
              <a:t> y </a:t>
            </a:r>
            <a:r>
              <a:rPr lang="en-US" altLang="en-US" sz="2400" dirty="0" err="1">
                <a:latin typeface="Arial" panose="020B0604020202020204" pitchFamily="34" charset="0"/>
                <a:cs typeface="Arial" panose="020B0604020202020204" pitchFamily="34" charset="0"/>
              </a:rPr>
              <a:t>sefyllfa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yn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syth</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Y broses </a:t>
            </a:r>
            <a:r>
              <a:rPr lang="en-US" altLang="en-US" sz="2400" dirty="0" err="1">
                <a:latin typeface="Arial" panose="020B0604020202020204" pitchFamily="34" charset="0"/>
                <a:cs typeface="Arial" panose="020B0604020202020204" pitchFamily="34" charset="0"/>
              </a:rPr>
              <a:t>meddygol</a:t>
            </a:r>
            <a:endParaRPr lang="en-US" altLang="en-US" sz="2400" dirty="0">
              <a:latin typeface="Arial" panose="020B0604020202020204" pitchFamily="34" charset="0"/>
              <a:cs typeface="Arial" panose="020B0604020202020204" pitchFamily="34" charset="0"/>
            </a:endParaRPr>
          </a:p>
          <a:p>
            <a:pPr>
              <a:spcBef>
                <a:spcPts val="700"/>
              </a:spcBef>
            </a:pPr>
            <a:r>
              <a:rPr lang="en-US" altLang="en-US" sz="2400" dirty="0">
                <a:latin typeface="Arial" panose="020B0604020202020204" pitchFamily="34" charset="0"/>
                <a:cs typeface="Arial" panose="020B0604020202020204" pitchFamily="34" charset="0"/>
              </a:rPr>
              <a:t>Y broses </a:t>
            </a:r>
            <a:r>
              <a:rPr lang="en-US" altLang="en-US" sz="2400" dirty="0" err="1">
                <a:latin typeface="Arial" panose="020B0604020202020204" pitchFamily="34" charset="0"/>
                <a:cs typeface="Arial" panose="020B0604020202020204" pitchFamily="34" charset="0"/>
              </a:rPr>
              <a:t>gofal</a:t>
            </a:r>
            <a:r>
              <a:rPr lang="en-US" altLang="en-US" sz="2400" dirty="0">
                <a:latin typeface="Arial" panose="020B0604020202020204" pitchFamily="34" charset="0"/>
                <a:cs typeface="Arial" panose="020B0604020202020204" pitchFamily="34" charset="0"/>
              </a:rPr>
              <a:t> </a:t>
            </a:r>
          </a:p>
          <a:p>
            <a:endParaRPr lang="en-GB" altLang="en-US" dirty="0"/>
          </a:p>
        </p:txBody>
      </p:sp>
      <p:sp>
        <p:nvSpPr>
          <p:cNvPr id="66564" name="Content Placeholder 3">
            <a:extLst>
              <a:ext uri="{FF2B5EF4-FFF2-40B4-BE49-F238E27FC236}">
                <a16:creationId xmlns:a16="http://schemas.microsoft.com/office/drawing/2014/main" id="{0E27761E-7780-4E0F-8187-1A9D6A16D989}"/>
              </a:ext>
            </a:extLst>
          </p:cNvPr>
          <p:cNvSpPr>
            <a:spLocks noGrp="1"/>
          </p:cNvSpPr>
          <p:nvPr>
            <p:ph sz="half" idx="2"/>
          </p:nvPr>
        </p:nvSpPr>
        <p:spPr>
          <a:xfrm>
            <a:off x="4656861" y="2276872"/>
            <a:ext cx="3867150" cy="3809862"/>
          </a:xfrm>
        </p:spPr>
        <p:txBody>
          <a:bodyPr/>
          <a:lstStyle/>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Serious matters</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Complex matters</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Powers by authorities to remove children immediately from the situation</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The medical process</a:t>
            </a:r>
          </a:p>
          <a:p>
            <a:pPr>
              <a:spcBef>
                <a:spcPts val="700"/>
              </a:spcBef>
              <a:buClr>
                <a:srgbClr val="0000FF"/>
              </a:buClr>
            </a:pPr>
            <a:r>
              <a:rPr lang="en-US" altLang="en-US" sz="2400" dirty="0">
                <a:solidFill>
                  <a:schemeClr val="accent1">
                    <a:lumMod val="75000"/>
                  </a:schemeClr>
                </a:solidFill>
                <a:latin typeface="Arial" panose="020B0604020202020204" pitchFamily="34" charset="0"/>
                <a:cs typeface="Arial" panose="020B0604020202020204" pitchFamily="34" charset="0"/>
              </a:rPr>
              <a:t>The care process</a:t>
            </a:r>
          </a:p>
          <a:p>
            <a:endParaRPr lang="en-GB" alt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AFEE4-B9E2-0773-B1E5-DDE89AF53BE8}"/>
              </a:ext>
            </a:extLst>
          </p:cNvPr>
          <p:cNvSpPr>
            <a:spLocks noGrp="1"/>
          </p:cNvSpPr>
          <p:nvPr>
            <p:ph type="title"/>
          </p:nvPr>
        </p:nvSpPr>
        <p:spPr/>
        <p:txBody>
          <a:bodyPr>
            <a:normAutofit/>
          </a:bodyPr>
          <a:lstStyle/>
          <a:p>
            <a:pPr algn="ctr"/>
            <a:r>
              <a:rPr lang="en-GB" sz="4400" b="1" dirty="0" err="1">
                <a:latin typeface="Arial" panose="020B0604020202020204" pitchFamily="34" charset="0"/>
                <a:ea typeface="Calibri Light"/>
                <a:cs typeface="Arial" panose="020B0604020202020204" pitchFamily="34" charset="0"/>
              </a:rPr>
              <a:t>Cyfrifoldeb</a:t>
            </a:r>
            <a:r>
              <a:rPr lang="en-GB" sz="4400" b="1" dirty="0">
                <a:latin typeface="Arial" panose="020B0604020202020204" pitchFamily="34" charset="0"/>
                <a:ea typeface="Calibri Light"/>
                <a:cs typeface="Arial" panose="020B0604020202020204" pitchFamily="34" charset="0"/>
              </a:rPr>
              <a:t> </a:t>
            </a:r>
            <a:r>
              <a:rPr lang="en-GB" sz="4400" b="1" dirty="0" err="1">
                <a:latin typeface="Arial" panose="020B0604020202020204" pitchFamily="34" charset="0"/>
                <a:ea typeface="Calibri Light"/>
                <a:cs typeface="Arial" panose="020B0604020202020204" pitchFamily="34" charset="0"/>
              </a:rPr>
              <a:t>Pawb</a:t>
            </a:r>
            <a:br>
              <a:rPr lang="en-US" sz="4400" b="1" dirty="0">
                <a:latin typeface="Arial" panose="020B0604020202020204" pitchFamily="34" charset="0"/>
                <a:cs typeface="Arial" panose="020B0604020202020204" pitchFamily="34" charset="0"/>
              </a:rPr>
            </a:br>
            <a:r>
              <a:rPr lang="en-GB" sz="4400" b="1" dirty="0">
                <a:solidFill>
                  <a:schemeClr val="accent1">
                    <a:lumMod val="75000"/>
                  </a:schemeClr>
                </a:solidFill>
                <a:latin typeface="Arial" panose="020B0604020202020204" pitchFamily="34" charset="0"/>
                <a:ea typeface="Calibri Light"/>
                <a:cs typeface="Arial" panose="020B0604020202020204" pitchFamily="34" charset="0"/>
              </a:rPr>
              <a:t>Everyone's Responsibility</a:t>
            </a:r>
          </a:p>
        </p:txBody>
      </p:sp>
      <p:sp>
        <p:nvSpPr>
          <p:cNvPr id="3" name="Content Placeholder 2">
            <a:extLst>
              <a:ext uri="{FF2B5EF4-FFF2-40B4-BE49-F238E27FC236}">
                <a16:creationId xmlns:a16="http://schemas.microsoft.com/office/drawing/2014/main" id="{03398E5B-59B3-44B3-DB91-48D8AADB46B6}"/>
              </a:ext>
            </a:extLst>
          </p:cNvPr>
          <p:cNvSpPr>
            <a:spLocks noGrp="1"/>
          </p:cNvSpPr>
          <p:nvPr>
            <p:ph sz="half" idx="1"/>
          </p:nvPr>
        </p:nvSpPr>
        <p:spPr/>
        <p:txBody>
          <a:bodyPr vert="horz" lIns="91440" tIns="45720" rIns="91440" bIns="45720" rtlCol="0" anchor="t">
            <a:normAutofit/>
          </a:bodyPr>
          <a:lstStyle/>
          <a:p>
            <a:pPr marL="0" indent="0">
              <a:buNone/>
            </a:pPr>
            <a:r>
              <a:rPr lang="en-GB" sz="2400" dirty="0">
                <a:ea typeface="Calibri"/>
                <a:cs typeface="Calibri"/>
              </a:rPr>
              <a:t>'Ni all </a:t>
            </a:r>
            <a:r>
              <a:rPr lang="en-GB" sz="2400" dirty="0" err="1">
                <a:ea typeface="Calibri"/>
                <a:cs typeface="Calibri"/>
              </a:rPr>
              <a:t>unrhyw</a:t>
            </a:r>
            <a:r>
              <a:rPr lang="en-GB" sz="2400" dirty="0">
                <a:ea typeface="Calibri"/>
                <a:cs typeface="Calibri"/>
              </a:rPr>
              <a:t> </a:t>
            </a:r>
            <a:r>
              <a:rPr lang="en-GB" sz="2400" dirty="0" err="1">
                <a:ea typeface="Calibri"/>
                <a:cs typeface="Calibri"/>
              </a:rPr>
              <a:t>asiantaeth</a:t>
            </a:r>
            <a:r>
              <a:rPr lang="en-GB" sz="2400" dirty="0">
                <a:ea typeface="Calibri"/>
                <a:cs typeface="Calibri"/>
              </a:rPr>
              <a:t> </a:t>
            </a:r>
            <a:r>
              <a:rPr lang="en-GB" sz="2400" dirty="0" err="1">
                <a:ea typeface="Calibri"/>
                <a:cs typeface="Calibri"/>
              </a:rPr>
              <a:t>lwyddo</a:t>
            </a:r>
            <a:r>
              <a:rPr lang="en-GB" sz="2400" dirty="0">
                <a:ea typeface="Calibri"/>
                <a:cs typeface="Calibri"/>
              </a:rPr>
              <a:t> </a:t>
            </a:r>
            <a:r>
              <a:rPr lang="en-GB" sz="2400" dirty="0" err="1">
                <a:ea typeface="Calibri"/>
                <a:cs typeface="Calibri"/>
              </a:rPr>
              <a:t>i</a:t>
            </a:r>
            <a:r>
              <a:rPr lang="en-GB" sz="2400" dirty="0">
                <a:ea typeface="Calibri"/>
                <a:cs typeface="Calibri"/>
              </a:rPr>
              <a:t> </a:t>
            </a:r>
            <a:r>
              <a:rPr lang="en-GB" sz="2400" dirty="0" err="1">
                <a:ea typeface="Calibri"/>
                <a:cs typeface="Calibri"/>
              </a:rPr>
              <a:t>amddiffyn</a:t>
            </a:r>
            <a:r>
              <a:rPr lang="en-GB" sz="2400" dirty="0">
                <a:ea typeface="Calibri"/>
                <a:cs typeface="Calibri"/>
              </a:rPr>
              <a:t> plant </a:t>
            </a:r>
            <a:r>
              <a:rPr lang="en-GB" sz="2400" dirty="0" err="1">
                <a:ea typeface="Calibri"/>
                <a:cs typeface="Calibri"/>
              </a:rPr>
              <a:t>yn</a:t>
            </a:r>
            <a:r>
              <a:rPr lang="en-GB" sz="2400" dirty="0">
                <a:ea typeface="Calibri"/>
                <a:cs typeface="Calibri"/>
              </a:rPr>
              <a:t> </a:t>
            </a:r>
            <a:r>
              <a:rPr lang="en-GB" sz="2400" dirty="0" err="1">
                <a:ea typeface="Calibri"/>
                <a:cs typeface="Calibri"/>
              </a:rPr>
              <a:t>effeithiol</a:t>
            </a:r>
            <a:r>
              <a:rPr lang="en-GB" sz="2400" dirty="0">
                <a:ea typeface="Calibri"/>
                <a:cs typeface="Calibri"/>
              </a:rPr>
              <a:t> </a:t>
            </a:r>
            <a:r>
              <a:rPr lang="en-GB" sz="2400" dirty="0" err="1">
                <a:ea typeface="Calibri"/>
                <a:cs typeface="Calibri"/>
              </a:rPr>
              <a:t>trwy</a:t>
            </a:r>
            <a:r>
              <a:rPr lang="en-GB" sz="2400" dirty="0">
                <a:ea typeface="Calibri"/>
                <a:cs typeface="Calibri"/>
              </a:rPr>
              <a:t> </a:t>
            </a:r>
            <a:r>
              <a:rPr lang="en-GB" sz="2400" dirty="0" err="1">
                <a:ea typeface="Calibri"/>
                <a:cs typeface="Calibri"/>
              </a:rPr>
              <a:t>weithio</a:t>
            </a:r>
            <a:r>
              <a:rPr lang="en-GB" sz="2400" dirty="0">
                <a:ea typeface="Calibri"/>
                <a:cs typeface="Calibri"/>
              </a:rPr>
              <a:t> </a:t>
            </a:r>
            <a:r>
              <a:rPr lang="en-GB" sz="2400" dirty="0" err="1">
                <a:ea typeface="Calibri"/>
                <a:cs typeface="Calibri"/>
              </a:rPr>
              <a:t>ar</a:t>
            </a:r>
            <a:r>
              <a:rPr lang="en-GB" sz="2400" dirty="0">
                <a:ea typeface="Calibri"/>
                <a:cs typeface="Calibri"/>
              </a:rPr>
              <a:t> </a:t>
            </a:r>
            <a:r>
              <a:rPr lang="en-GB" sz="2400" dirty="0" err="1">
                <a:ea typeface="Calibri"/>
                <a:cs typeface="Calibri"/>
              </a:rPr>
              <a:t>ei</a:t>
            </a:r>
            <a:r>
              <a:rPr lang="en-GB" sz="2400" dirty="0">
                <a:ea typeface="Calibri"/>
                <a:cs typeface="Calibri"/>
              </a:rPr>
              <a:t> </a:t>
            </a:r>
            <a:r>
              <a:rPr lang="en-GB" sz="2400" dirty="0" err="1">
                <a:ea typeface="Calibri"/>
                <a:cs typeface="Calibri"/>
              </a:rPr>
              <a:t>phen</a:t>
            </a:r>
            <a:r>
              <a:rPr lang="en-GB" sz="2400" dirty="0">
                <a:ea typeface="Calibri"/>
                <a:cs typeface="Calibri"/>
              </a:rPr>
              <a:t> </a:t>
            </a:r>
            <a:r>
              <a:rPr lang="en-GB" sz="2400" dirty="0" err="1">
                <a:ea typeface="Calibri"/>
                <a:cs typeface="Calibri"/>
              </a:rPr>
              <a:t>ei</a:t>
            </a:r>
            <a:r>
              <a:rPr lang="en-GB" sz="2400" dirty="0">
                <a:ea typeface="Calibri"/>
                <a:cs typeface="Calibri"/>
              </a:rPr>
              <a:t> </a:t>
            </a:r>
            <a:r>
              <a:rPr lang="en-GB" sz="2400" dirty="0" err="1">
                <a:ea typeface="Calibri"/>
                <a:cs typeface="Calibri"/>
              </a:rPr>
              <a:t>hun</a:t>
            </a:r>
            <a:r>
              <a:rPr lang="en-GB" sz="2400" dirty="0">
                <a:ea typeface="Calibri"/>
                <a:cs typeface="Calibri"/>
              </a:rPr>
              <a:t>'</a:t>
            </a:r>
            <a:endParaRPr lang="en-US" sz="2400" dirty="0"/>
          </a:p>
          <a:p>
            <a:endParaRPr lang="en-GB" sz="2400" dirty="0">
              <a:ea typeface="Calibri"/>
              <a:cs typeface="Calibri"/>
            </a:endParaRPr>
          </a:p>
          <a:p>
            <a:pPr marL="0" indent="0">
              <a:buNone/>
            </a:pPr>
            <a:r>
              <a:rPr lang="en-GB" sz="2400" dirty="0" err="1">
                <a:ea typeface="Calibri"/>
                <a:cs typeface="Calibri"/>
              </a:rPr>
              <a:t>Canllawiau</a:t>
            </a:r>
            <a:r>
              <a:rPr lang="en-GB" sz="2400" dirty="0">
                <a:ea typeface="Calibri"/>
                <a:cs typeface="Calibri"/>
              </a:rPr>
              <a:t> </a:t>
            </a:r>
            <a:r>
              <a:rPr lang="en-GB" sz="2400" dirty="0" err="1">
                <a:ea typeface="Calibri"/>
                <a:cs typeface="Calibri"/>
              </a:rPr>
              <a:t>Amddiffyn</a:t>
            </a:r>
            <a:r>
              <a:rPr lang="en-GB" sz="2400" dirty="0">
                <a:ea typeface="Calibri"/>
                <a:cs typeface="Calibri"/>
              </a:rPr>
              <a:t> Plant Cymru </a:t>
            </a:r>
            <a:r>
              <a:rPr lang="en-GB" sz="2400" dirty="0" err="1">
                <a:ea typeface="Calibri"/>
                <a:cs typeface="Calibri"/>
              </a:rPr>
              <a:t>Gyfan</a:t>
            </a:r>
            <a:r>
              <a:rPr lang="en-GB" sz="2400" dirty="0">
                <a:ea typeface="Calibri"/>
                <a:cs typeface="Calibri"/>
              </a:rPr>
              <a:t>, 2008: 46</a:t>
            </a:r>
          </a:p>
        </p:txBody>
      </p:sp>
      <p:sp>
        <p:nvSpPr>
          <p:cNvPr id="4" name="Content Placeholder 3">
            <a:extLst>
              <a:ext uri="{FF2B5EF4-FFF2-40B4-BE49-F238E27FC236}">
                <a16:creationId xmlns:a16="http://schemas.microsoft.com/office/drawing/2014/main" id="{6F5A05D7-FCC0-70FC-9720-86B60251A838}"/>
              </a:ext>
            </a:extLst>
          </p:cNvPr>
          <p:cNvSpPr>
            <a:spLocks noGrp="1"/>
          </p:cNvSpPr>
          <p:nvPr>
            <p:ph sz="half" idx="2"/>
          </p:nvPr>
        </p:nvSpPr>
        <p:spPr/>
        <p:txBody>
          <a:bodyPr vert="horz" lIns="91440" tIns="45720" rIns="91440" bIns="45720" rtlCol="0" anchor="t">
            <a:normAutofit/>
          </a:bodyPr>
          <a:lstStyle/>
          <a:p>
            <a:pPr marL="0" indent="0">
              <a:buNone/>
            </a:pPr>
            <a:r>
              <a:rPr lang="en-GB" sz="2400" dirty="0">
                <a:solidFill>
                  <a:schemeClr val="accent1">
                    <a:lumMod val="75000"/>
                  </a:schemeClr>
                </a:solidFill>
                <a:ea typeface="Calibri"/>
                <a:cs typeface="Calibri"/>
              </a:rPr>
              <a:t>'The effective protection of Children cannot be achieved by a single agency acting on its own'</a:t>
            </a:r>
          </a:p>
          <a:p>
            <a:pPr marL="0" indent="0">
              <a:buNone/>
            </a:pPr>
            <a:endParaRPr lang="en-GB" sz="2400" dirty="0">
              <a:solidFill>
                <a:schemeClr val="accent1">
                  <a:lumMod val="75000"/>
                </a:schemeClr>
              </a:solidFill>
              <a:ea typeface="Calibri"/>
              <a:cs typeface="Calibri"/>
            </a:endParaRPr>
          </a:p>
          <a:p>
            <a:pPr marL="0" indent="0">
              <a:buNone/>
            </a:pPr>
            <a:r>
              <a:rPr lang="en-GB" sz="2400" dirty="0">
                <a:solidFill>
                  <a:schemeClr val="accent1">
                    <a:lumMod val="75000"/>
                  </a:schemeClr>
                </a:solidFill>
                <a:ea typeface="Calibri"/>
                <a:cs typeface="Calibri"/>
              </a:rPr>
              <a:t>All Wales Child Protection Procedures, 2008: 46</a:t>
            </a:r>
          </a:p>
        </p:txBody>
      </p:sp>
    </p:spTree>
    <p:extLst>
      <p:ext uri="{BB962C8B-B14F-4D97-AF65-F5344CB8AC3E}">
        <p14:creationId xmlns:p14="http://schemas.microsoft.com/office/powerpoint/2010/main" val="39990450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a:extLst>
              <a:ext uri="{FF2B5EF4-FFF2-40B4-BE49-F238E27FC236}">
                <a16:creationId xmlns:a16="http://schemas.microsoft.com/office/drawing/2014/main" id="{AE53329E-3FBF-4E88-9C7B-D71873D7574F}"/>
              </a:ext>
            </a:extLst>
          </p:cNvPr>
          <p:cNvSpPr>
            <a:spLocks noGrp="1"/>
          </p:cNvSpPr>
          <p:nvPr>
            <p:ph type="title"/>
          </p:nvPr>
        </p:nvSpPr>
        <p:spPr>
          <a:xfrm>
            <a:off x="628650" y="18437"/>
            <a:ext cx="7886700" cy="1325563"/>
          </a:xfrm>
        </p:spPr>
        <p:txBody>
          <a:bodyPr>
            <a:noAutofit/>
          </a:bodyPr>
          <a:lstStyle/>
          <a:p>
            <a:pPr algn="ctr"/>
            <a:r>
              <a:rPr lang="en-GB" altLang="en-US" sz="4400" b="1" dirty="0">
                <a:latin typeface="Arial" panose="020B0604020202020204" pitchFamily="34" charset="0"/>
                <a:cs typeface="Arial" panose="020B0604020202020204" pitchFamily="34" charset="0"/>
              </a:rPr>
              <a:t>I </a:t>
            </a:r>
            <a:r>
              <a:rPr lang="en-GB" altLang="en-US" sz="4400" b="1" dirty="0" err="1">
                <a:latin typeface="Arial" panose="020B0604020202020204" pitchFamily="34" charset="0"/>
                <a:cs typeface="Arial" panose="020B0604020202020204" pitchFamily="34" charset="0"/>
              </a:rPr>
              <a:t>gloi</a:t>
            </a:r>
            <a:r>
              <a:rPr lang="en-GB" altLang="en-US" sz="4400" b="1" dirty="0">
                <a:latin typeface="Arial" panose="020B0604020202020204" pitchFamily="34" charset="0"/>
                <a:cs typeface="Arial" panose="020B0604020202020204" pitchFamily="34" charset="0"/>
              </a:rPr>
              <a:t>…</a:t>
            </a:r>
            <a:br>
              <a:rPr lang="en-GB" altLang="en-US" sz="4400" b="1" dirty="0">
                <a:latin typeface="Arial" panose="020B0604020202020204" pitchFamily="34" charset="0"/>
                <a:cs typeface="Arial" panose="020B0604020202020204" pitchFamily="34" charset="0"/>
              </a:rPr>
            </a:br>
            <a:r>
              <a:rPr lang="en-GB" altLang="en-US" sz="4400" b="1" dirty="0">
                <a:solidFill>
                  <a:schemeClr val="accent1">
                    <a:lumMod val="75000"/>
                  </a:schemeClr>
                </a:solidFill>
                <a:latin typeface="Arial" panose="020B0604020202020204" pitchFamily="34" charset="0"/>
                <a:cs typeface="Arial" panose="020B0604020202020204" pitchFamily="34" charset="0"/>
              </a:rPr>
              <a:t>To summarise…</a:t>
            </a:r>
          </a:p>
        </p:txBody>
      </p:sp>
      <p:sp>
        <p:nvSpPr>
          <p:cNvPr id="68611" name="Content Placeholder 3">
            <a:extLst>
              <a:ext uri="{FF2B5EF4-FFF2-40B4-BE49-F238E27FC236}">
                <a16:creationId xmlns:a16="http://schemas.microsoft.com/office/drawing/2014/main" id="{C738FB6F-0353-4C1A-9CBA-7DBD2A96F7D3}"/>
              </a:ext>
            </a:extLst>
          </p:cNvPr>
          <p:cNvSpPr>
            <a:spLocks noGrp="1"/>
          </p:cNvSpPr>
          <p:nvPr>
            <p:ph sz="half" idx="1"/>
          </p:nvPr>
        </p:nvSpPr>
        <p:spPr>
          <a:xfrm>
            <a:off x="196356" y="1412776"/>
            <a:ext cx="4388296" cy="3809862"/>
          </a:xfrm>
        </p:spPr>
        <p:txBody>
          <a:bodyPr vert="horz" lIns="91440" tIns="45720" rIns="91440" bIns="45720" rtlCol="0" anchor="t">
            <a:noAutofit/>
          </a:bodyPr>
          <a:lstStyle/>
          <a:p>
            <a:pPr marL="0" indent="0"/>
            <a:r>
              <a:rPr lang="cy-GB" altLang="en-US" sz="1800" dirty="0">
                <a:latin typeface="Arial" panose="020B0604020202020204" pitchFamily="34" charset="0"/>
                <a:cs typeface="Arial" panose="020B0604020202020204" pitchFamily="34" charset="0"/>
              </a:rPr>
              <a:t>Hyfforddiant/Cyrsiau</a:t>
            </a:r>
          </a:p>
          <a:p>
            <a:pPr marL="0" indent="0"/>
            <a:r>
              <a:rPr lang="cy-GB" altLang="en-US" sz="1800" dirty="0">
                <a:latin typeface="Arial" panose="020B0604020202020204" pitchFamily="34" charset="0"/>
                <a:cs typeface="Arial" panose="020B0604020202020204" pitchFamily="34" charset="0"/>
              </a:rPr>
              <a:t>Gwybodaeth a dealltwriaeth = hyder</a:t>
            </a:r>
          </a:p>
          <a:p>
            <a:pPr marL="0" indent="0"/>
            <a:r>
              <a:rPr lang="cy-GB" altLang="en-US" sz="1800" dirty="0">
                <a:latin typeface="Arial" panose="020B0604020202020204" pitchFamily="34" charset="0"/>
                <a:cs typeface="Arial" panose="020B0604020202020204" pitchFamily="34" charset="0"/>
              </a:rPr>
              <a:t>Nabod y plant yn eich gofal</a:t>
            </a:r>
          </a:p>
          <a:p>
            <a:pPr marL="0" indent="0"/>
            <a:r>
              <a:rPr lang="cy-GB" altLang="en-US" sz="1800" dirty="0">
                <a:latin typeface="Arial"/>
                <a:cs typeface="Arial"/>
              </a:rPr>
              <a:t>Nabod teuluoedd y plant (deall cefndiroedd)</a:t>
            </a:r>
          </a:p>
          <a:p>
            <a:pPr marL="0" indent="0"/>
            <a:r>
              <a:rPr lang="cy-GB" altLang="en-US" sz="1800" dirty="0">
                <a:latin typeface="Arial" panose="020B0604020202020204" pitchFamily="34" charset="0"/>
                <a:cs typeface="Arial" panose="020B0604020202020204" pitchFamily="34" charset="0"/>
              </a:rPr>
              <a:t>Adnabod arwyddion a newidiadau mewn ymddygiad</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Cydweithio</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Cyfathrebu</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Cysondeb</a:t>
            </a:r>
          </a:p>
          <a:p>
            <a:pPr marL="0" indent="0">
              <a:buFont typeface="Arial" panose="020B0604020202020204" pitchFamily="34" charset="0"/>
              <a:buNone/>
            </a:pPr>
            <a:r>
              <a:rPr lang="cy-GB" altLang="en-US" sz="1800" dirty="0">
                <a:latin typeface="Arial" panose="020B0604020202020204" pitchFamily="34" charset="0"/>
                <a:cs typeface="Arial" panose="020B0604020202020204" pitchFamily="34" charset="0"/>
              </a:rPr>
              <a:t>Cyfrinachedd</a:t>
            </a:r>
          </a:p>
          <a:p>
            <a:pPr marL="0" indent="0"/>
            <a:r>
              <a:rPr lang="cy-GB" altLang="en-US" sz="1800" b="1" dirty="0">
                <a:latin typeface="Arial" panose="020B0604020202020204" pitchFamily="34" charset="0"/>
                <a:cs typeface="Arial" panose="020B0604020202020204" pitchFamily="34" charset="0"/>
              </a:rPr>
              <a:t>Cyfrifoldeb personol</a:t>
            </a:r>
          </a:p>
          <a:p>
            <a:pPr marL="0" indent="0"/>
            <a:r>
              <a:rPr lang="cy-GB" altLang="en-US" sz="1800" dirty="0">
                <a:latin typeface="Arial" panose="020B0604020202020204" pitchFamily="34" charset="0"/>
                <a:cs typeface="Arial" panose="020B0604020202020204" pitchFamily="34" charset="0"/>
              </a:rPr>
              <a:t>Gweithredu…bob amser…</a:t>
            </a:r>
          </a:p>
        </p:txBody>
      </p:sp>
      <p:sp>
        <p:nvSpPr>
          <p:cNvPr id="2" name="Content Placeholder 1">
            <a:extLst>
              <a:ext uri="{FF2B5EF4-FFF2-40B4-BE49-F238E27FC236}">
                <a16:creationId xmlns:a16="http://schemas.microsoft.com/office/drawing/2014/main" id="{4943F2F2-A1AE-4F9F-924D-0C2400F71F92}"/>
              </a:ext>
            </a:extLst>
          </p:cNvPr>
          <p:cNvSpPr>
            <a:spLocks noGrp="1"/>
          </p:cNvSpPr>
          <p:nvPr>
            <p:ph sz="half" idx="2"/>
          </p:nvPr>
        </p:nvSpPr>
        <p:spPr>
          <a:xfrm>
            <a:off x="4704865" y="1412776"/>
            <a:ext cx="4460304" cy="4752528"/>
          </a:xfrm>
        </p:spPr>
        <p:txBody>
          <a:bodyPr>
            <a:normAutofit fontScale="92500" lnSpcReduction="10000"/>
          </a:bodyPr>
          <a:lstStyle/>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Training/Courses</a:t>
            </a:r>
          </a:p>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Knowledge and understanding = confidence</a:t>
            </a:r>
          </a:p>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Knowing the children in your care</a:t>
            </a:r>
          </a:p>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Knowing the families of children (understanding backgrounds)</a:t>
            </a:r>
          </a:p>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Recognising signs, indicators and changes to behaviour</a:t>
            </a:r>
          </a:p>
          <a:p>
            <a:pPr marL="0" indent="0">
              <a:buFont typeface="Arial" panose="020B0604020202020204" pitchFamily="34" charset="0"/>
              <a:buNone/>
              <a:defRPr/>
            </a:pPr>
            <a:r>
              <a:rPr lang="en-GB" altLang="en-US" sz="2100" dirty="0">
                <a:solidFill>
                  <a:schemeClr val="accent1">
                    <a:lumMod val="75000"/>
                  </a:schemeClr>
                </a:solidFill>
                <a:latin typeface="Arial" panose="020B0604020202020204" pitchFamily="34" charset="0"/>
                <a:cs typeface="Arial" panose="020B0604020202020204" pitchFamily="34" charset="0"/>
              </a:rPr>
              <a:t>Cooperation</a:t>
            </a:r>
          </a:p>
          <a:p>
            <a:pPr marL="0" indent="0">
              <a:buFont typeface="Arial" panose="020B0604020202020204" pitchFamily="34" charset="0"/>
              <a:buNone/>
              <a:defRPr/>
            </a:pPr>
            <a:r>
              <a:rPr lang="en-GB" altLang="en-US" sz="2100" dirty="0">
                <a:solidFill>
                  <a:schemeClr val="accent1">
                    <a:lumMod val="75000"/>
                  </a:schemeClr>
                </a:solidFill>
                <a:latin typeface="Arial" panose="020B0604020202020204" pitchFamily="34" charset="0"/>
                <a:cs typeface="Arial" panose="020B0604020202020204" pitchFamily="34" charset="0"/>
              </a:rPr>
              <a:t>Communication</a:t>
            </a:r>
          </a:p>
          <a:p>
            <a:pPr marL="0" indent="0">
              <a:buFont typeface="Arial" panose="020B0604020202020204" pitchFamily="34" charset="0"/>
              <a:buNone/>
              <a:defRPr/>
            </a:pPr>
            <a:r>
              <a:rPr lang="en-GB" altLang="en-US" sz="2100" dirty="0">
                <a:solidFill>
                  <a:schemeClr val="accent1">
                    <a:lumMod val="75000"/>
                  </a:schemeClr>
                </a:solidFill>
                <a:latin typeface="Arial" panose="020B0604020202020204" pitchFamily="34" charset="0"/>
                <a:cs typeface="Arial" panose="020B0604020202020204" pitchFamily="34" charset="0"/>
              </a:rPr>
              <a:t>Consistency</a:t>
            </a:r>
          </a:p>
          <a:p>
            <a:pPr marL="0" indent="0">
              <a:buFont typeface="Arial" panose="020B0604020202020204" pitchFamily="34" charset="0"/>
              <a:buNone/>
              <a:defRPr/>
            </a:pPr>
            <a:r>
              <a:rPr lang="en-GB" altLang="en-US" sz="2100" dirty="0">
                <a:solidFill>
                  <a:schemeClr val="accent1">
                    <a:lumMod val="75000"/>
                  </a:schemeClr>
                </a:solidFill>
                <a:latin typeface="Arial" panose="020B0604020202020204" pitchFamily="34" charset="0"/>
                <a:cs typeface="Arial" panose="020B0604020202020204" pitchFamily="34" charset="0"/>
              </a:rPr>
              <a:t>Confidentiality</a:t>
            </a:r>
          </a:p>
          <a:p>
            <a:pPr marL="0" indent="0">
              <a:defRPr/>
            </a:pPr>
            <a:r>
              <a:rPr lang="en-GB" altLang="en-US" sz="2100" b="1" dirty="0">
                <a:solidFill>
                  <a:schemeClr val="accent1">
                    <a:lumMod val="75000"/>
                  </a:schemeClr>
                </a:solidFill>
                <a:latin typeface="Arial" panose="020B0604020202020204" pitchFamily="34" charset="0"/>
                <a:cs typeface="Arial" panose="020B0604020202020204" pitchFamily="34" charset="0"/>
              </a:rPr>
              <a:t>Personal responsibility  </a:t>
            </a:r>
          </a:p>
          <a:p>
            <a:pPr marL="0" indent="0">
              <a:defRPr/>
            </a:pPr>
            <a:r>
              <a:rPr lang="en-GB" altLang="en-US" sz="2100" dirty="0">
                <a:solidFill>
                  <a:schemeClr val="accent1">
                    <a:lumMod val="75000"/>
                  </a:schemeClr>
                </a:solidFill>
                <a:latin typeface="Arial" panose="020B0604020202020204" pitchFamily="34" charset="0"/>
                <a:cs typeface="Arial" panose="020B0604020202020204" pitchFamily="34" charset="0"/>
              </a:rPr>
              <a:t>Action…every time …</a:t>
            </a:r>
          </a:p>
          <a:p>
            <a:pPr>
              <a:defRPr/>
            </a:pP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6910D129-4EED-4EEF-849B-668AF3030F1D}"/>
              </a:ext>
            </a:extLst>
          </p:cNvPr>
          <p:cNvSpPr>
            <a:spLocks noGrp="1"/>
          </p:cNvSpPr>
          <p:nvPr>
            <p:ph type="title"/>
          </p:nvPr>
        </p:nvSpPr>
        <p:spPr/>
        <p:txBody>
          <a:bodyPr>
            <a:normAutofit fontScale="90000"/>
          </a:bodyPr>
          <a:lstStyle/>
          <a:p>
            <a:pPr algn="ctr"/>
            <a:br>
              <a:rPr lang="en-US" altLang="en-US" dirty="0"/>
            </a:br>
            <a:r>
              <a:rPr lang="en-US" altLang="en-US" sz="4900" b="1" dirty="0" err="1">
                <a:latin typeface="Arial" panose="020B0604020202020204" pitchFamily="34" charset="0"/>
                <a:cs typeface="Arial" panose="020B0604020202020204" pitchFamily="34" charset="0"/>
              </a:rPr>
              <a:t>Ymchwil</a:t>
            </a:r>
            <a:r>
              <a:rPr lang="en-US" altLang="en-US" sz="4900" b="1" dirty="0">
                <a:latin typeface="Arial" panose="020B0604020202020204" pitchFamily="34" charset="0"/>
                <a:cs typeface="Arial" panose="020B0604020202020204" pitchFamily="34" charset="0"/>
              </a:rPr>
              <a:t> </a:t>
            </a:r>
            <a:r>
              <a:rPr lang="en-US" altLang="en-US" sz="4900" b="1" dirty="0" err="1">
                <a:latin typeface="Arial" panose="020B0604020202020204" pitchFamily="34" charset="0"/>
                <a:cs typeface="Arial" panose="020B0604020202020204" pitchFamily="34" charset="0"/>
              </a:rPr>
              <a:t>pellach</a:t>
            </a:r>
            <a:r>
              <a:rPr lang="en-US" altLang="en-US" sz="4900" b="1" dirty="0">
                <a:latin typeface="Arial" panose="020B0604020202020204" pitchFamily="34" charset="0"/>
                <a:cs typeface="Arial" panose="020B0604020202020204" pitchFamily="34" charset="0"/>
              </a:rPr>
              <a:t>…</a:t>
            </a:r>
            <a:br>
              <a:rPr lang="en-US" altLang="en-US" sz="4900" b="1" dirty="0">
                <a:latin typeface="Arial" panose="020B0604020202020204" pitchFamily="34" charset="0"/>
                <a:cs typeface="Arial" panose="020B0604020202020204" pitchFamily="34" charset="0"/>
              </a:rPr>
            </a:br>
            <a:r>
              <a:rPr lang="en-US" altLang="en-US" sz="4900" b="1" dirty="0">
                <a:solidFill>
                  <a:schemeClr val="accent1">
                    <a:lumMod val="75000"/>
                  </a:schemeClr>
                </a:solidFill>
                <a:latin typeface="Arial" panose="020B0604020202020204" pitchFamily="34" charset="0"/>
                <a:cs typeface="Arial" panose="020B0604020202020204" pitchFamily="34" charset="0"/>
              </a:rPr>
              <a:t>Further research…</a:t>
            </a:r>
            <a:br>
              <a:rPr lang="en-US" altLang="en-US" dirty="0">
                <a:solidFill>
                  <a:srgbClr val="0000FF"/>
                </a:solidFill>
              </a:rPr>
            </a:br>
            <a:endParaRPr lang="en-GB" altLang="en-US" dirty="0"/>
          </a:p>
        </p:txBody>
      </p:sp>
      <p:pic>
        <p:nvPicPr>
          <p:cNvPr id="70659" name="Content Placeholder 1">
            <a:extLst>
              <a:ext uri="{FF2B5EF4-FFF2-40B4-BE49-F238E27FC236}">
                <a16:creationId xmlns:a16="http://schemas.microsoft.com/office/drawing/2014/main" id="{3975B56A-DA2E-43E9-A6CB-961AE2DBC80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2619375" y="3059906"/>
            <a:ext cx="3905250" cy="1171575"/>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51EB6-D76A-484E-A6DF-B185DEEFB142}"/>
              </a:ext>
            </a:extLst>
          </p:cNvPr>
          <p:cNvSpPr>
            <a:spLocks noGrp="1"/>
          </p:cNvSpPr>
          <p:nvPr>
            <p:ph type="title"/>
          </p:nvPr>
        </p:nvSpPr>
        <p:spPr/>
        <p:txBody>
          <a:bodyPr>
            <a:normAutofit/>
          </a:bodyPr>
          <a:lstStyle/>
          <a:p>
            <a:pPr algn="ctr"/>
            <a:r>
              <a:rPr lang="en-GB" sz="4400" b="1" dirty="0" err="1">
                <a:latin typeface="Arial" panose="020B0604020202020204" pitchFamily="34" charset="0"/>
                <a:cs typeface="Arial" panose="020B0604020202020204" pitchFamily="34" charset="0"/>
              </a:rPr>
              <a:t>Cyfeirnod</a:t>
            </a:r>
            <a:r>
              <a:rPr lang="en-GB" sz="4400" b="1" dirty="0">
                <a:latin typeface="Arial" panose="020B0604020202020204" pitchFamily="34" charset="0"/>
                <a:cs typeface="Arial" panose="020B0604020202020204" pitchFamily="34" charset="0"/>
              </a:rPr>
              <a:t>/ </a:t>
            </a:r>
            <a:r>
              <a:rPr lang="en-GB" sz="4400" b="1" dirty="0">
                <a:solidFill>
                  <a:schemeClr val="accent1">
                    <a:lumMod val="75000"/>
                  </a:schemeClr>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D6D0B93-C5C2-1097-8C4A-CF64BE96FCF3}"/>
              </a:ext>
            </a:extLst>
          </p:cNvPr>
          <p:cNvSpPr>
            <a:spLocks noGrp="1"/>
          </p:cNvSpPr>
          <p:nvPr>
            <p:ph idx="1"/>
          </p:nvPr>
        </p:nvSpPr>
        <p:spPr/>
        <p:txBody>
          <a:bodyPr vert="horz" lIns="91440" tIns="45720" rIns="91440" bIns="45720" rtlCol="0" anchor="t">
            <a:normAutofit fontScale="92500" lnSpcReduction="20000"/>
          </a:bodyPr>
          <a:lstStyle/>
          <a:p>
            <a:endParaRPr lang="en-GB" dirty="0">
              <a:ea typeface="+mn-lt"/>
              <a:cs typeface="+mn-lt"/>
            </a:endParaRPr>
          </a:p>
          <a:p>
            <a:r>
              <a:rPr lang="en-GB" dirty="0">
                <a:ea typeface="+mn-lt"/>
                <a:cs typeface="+mn-lt"/>
              </a:rPr>
              <a:t>Operation Encompass (no date) </a:t>
            </a:r>
            <a:r>
              <a:rPr lang="en-GB" dirty="0">
                <a:ea typeface="+mn-lt"/>
                <a:cs typeface="+mn-lt"/>
                <a:hlinkClick r:id="rId3"/>
              </a:rPr>
              <a:t>https://www.operationencompass.org/about-us</a:t>
            </a:r>
            <a:r>
              <a:rPr lang="en-GB" dirty="0">
                <a:ea typeface="+mn-lt"/>
                <a:cs typeface="+mn-lt"/>
              </a:rPr>
              <a:t> (Accessed: 10th June 2022).</a:t>
            </a:r>
          </a:p>
          <a:p>
            <a:r>
              <a:rPr lang="en-GB" dirty="0">
                <a:ea typeface="+mn-lt"/>
                <a:cs typeface="+mn-lt"/>
              </a:rPr>
              <a:t>The Office of the Children's Commissioner for Wales (2008) </a:t>
            </a:r>
            <a:r>
              <a:rPr lang="en-GB" dirty="0">
                <a:ea typeface="+mn-lt"/>
                <a:cs typeface="+mn-lt"/>
                <a:hlinkClick r:id="rId4"/>
              </a:rPr>
              <a:t>https://www.basw.co.uk/system/files/resources/basw_125225-1_0.pdf</a:t>
            </a:r>
            <a:r>
              <a:rPr lang="en-GB" dirty="0">
                <a:ea typeface="+mn-lt"/>
                <a:cs typeface="+mn-lt"/>
              </a:rPr>
              <a:t> (Accessed: 10th June 2022)</a:t>
            </a:r>
          </a:p>
          <a:p>
            <a:r>
              <a:rPr lang="en-GB" dirty="0">
                <a:ea typeface="+mn-lt"/>
                <a:cs typeface="+mn-lt"/>
              </a:rPr>
              <a:t>Wales Safeguarding Procedures Project Board (2019) </a:t>
            </a:r>
            <a:r>
              <a:rPr lang="en-GB" dirty="0">
                <a:ea typeface="+mn-lt"/>
                <a:cs typeface="+mn-lt"/>
                <a:hlinkClick r:id="rId5"/>
              </a:rPr>
              <a:t>Wales Safeguarding Procedures</a:t>
            </a:r>
            <a:r>
              <a:rPr lang="en-GB" dirty="0">
                <a:ea typeface="+mn-lt"/>
                <a:cs typeface="+mn-lt"/>
              </a:rPr>
              <a:t> [Accessed 05/12/19]</a:t>
            </a:r>
            <a:endParaRPr lang="en-GB" dirty="0">
              <a:cs typeface="Calibri"/>
            </a:endParaRPr>
          </a:p>
        </p:txBody>
      </p:sp>
    </p:spTree>
    <p:extLst>
      <p:ext uri="{BB962C8B-B14F-4D97-AF65-F5344CB8AC3E}">
        <p14:creationId xmlns:p14="http://schemas.microsoft.com/office/powerpoint/2010/main" val="322609846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3.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4.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SharedWithUsers xmlns="16bfc89a-06a0-41d6-ae50-6ff65b36cb8b">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6" ma:contentTypeDescription="Create a new document." ma:contentTypeScope="" ma:versionID="a4dcb34dc5fdf258bf392aab553054d2">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b534d4374fdab73f758f5458f38e133c"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FF19B8-93F6-4096-A235-7B01CAB8EF41}">
  <ds:schemaRefs>
    <ds:schemaRef ds:uri="http://schemas.microsoft.com/office/2006/documentManagement/types"/>
    <ds:schemaRef ds:uri="http://schemas.microsoft.com/office/2006/metadata/properties"/>
    <ds:schemaRef ds:uri="http://purl.org/dc/dcmitype/"/>
    <ds:schemaRef ds:uri="http://www.w3.org/XML/1998/namespace"/>
    <ds:schemaRef ds:uri="http://purl.org/dc/elements/1.1/"/>
    <ds:schemaRef ds:uri="http://schemas.openxmlformats.org/package/2006/metadata/core-properties"/>
    <ds:schemaRef ds:uri="http://schemas.microsoft.com/office/infopath/2007/PartnerControls"/>
    <ds:schemaRef ds:uri="16bfc89a-06a0-41d6-ae50-6ff65b36cb8b"/>
    <ds:schemaRef ds:uri="e4a72011-89be-41d7-bd49-565121a9e247"/>
    <ds:schemaRef ds:uri="http://purl.org/dc/terms/"/>
  </ds:schemaRefs>
</ds:datastoreItem>
</file>

<file path=customXml/itemProps2.xml><?xml version="1.0" encoding="utf-8"?>
<ds:datastoreItem xmlns:ds="http://schemas.openxmlformats.org/officeDocument/2006/customXml" ds:itemID="{EE84BE08-5DD5-4EE9-8BBD-87D7B81449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55DDD49-0E82-45A4-AEEE-8C64066E140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146</TotalTime>
  <Words>4092</Words>
  <Application>Microsoft Office PowerPoint</Application>
  <PresentationFormat>On-screen Show (4:3)</PresentationFormat>
  <Paragraphs>465</Paragraphs>
  <Slides>42</Slides>
  <Notes>42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42</vt:i4>
      </vt:variant>
    </vt:vector>
  </HeadingPairs>
  <TitlesOfParts>
    <vt:vector size="51" baseType="lpstr">
      <vt:lpstr>Arial Unicode MS</vt:lpstr>
      <vt:lpstr>Arial</vt:lpstr>
      <vt:lpstr>Calibri</vt:lpstr>
      <vt:lpstr>Calibri Light</vt:lpstr>
      <vt:lpstr>Lucida Sans</vt:lpstr>
      <vt:lpstr>Times New Roman</vt:lpstr>
      <vt:lpstr>Holding PAge</vt:lpstr>
      <vt:lpstr>Title Slide 2</vt:lpstr>
      <vt:lpstr>Accessible 2</vt:lpstr>
      <vt:lpstr>PowerPoint Presentation</vt:lpstr>
      <vt:lpstr>    ECEY5011/C Diogelu: arfer, deddfwriarth a’r tîm aml-ddisgyblaeth                               Safeguarding: practice, legislation and the multi-disciplinary team  Dilyn Trefniadau Following Procedures Darlith 4  Lecture 4    </vt:lpstr>
      <vt:lpstr>Sgiliau Cyflogadwyedd/Trosglwyddadwy Employability/Transferable Skills</vt:lpstr>
      <vt:lpstr>Rhaglen Ymarferydd Blynyddoedd Cynnar Early Years Practitioner programme</vt:lpstr>
      <vt:lpstr> Cynnwys Contents </vt:lpstr>
      <vt:lpstr> Pwrpas Canllawiau? Purpose of Procedures? </vt:lpstr>
      <vt:lpstr>Comisiynydd Plant Cymru Children’s commissioner for Wales</vt:lpstr>
      <vt:lpstr>Canllawiau amddiffyn plant Cymru Gyfan 2008 All Wales Child Protection Procedures 2008</vt:lpstr>
      <vt:lpstr> I bwy? Who for? </vt:lpstr>
      <vt:lpstr>2019</vt:lpstr>
      <vt:lpstr>PowerPoint Presentation</vt:lpstr>
      <vt:lpstr> Lord Laming </vt:lpstr>
      <vt:lpstr> Fframwaith Deddfwriaethol Legislative Framework </vt:lpstr>
      <vt:lpstr> Fframwaith Deddfwriaethol Legislative Framework </vt:lpstr>
      <vt:lpstr> Fframwaith Deddfwriaethol Legislative Framework </vt:lpstr>
      <vt:lpstr>Teil 2 Tile 2</vt:lpstr>
      <vt:lpstr>Teil 4 Tile 4</vt:lpstr>
      <vt:lpstr>Esiampl Bwrdd Diogelu Lleol Example of Local Safeguarding Board</vt:lpstr>
      <vt:lpstr>Teil 5 Tile 5</vt:lpstr>
      <vt:lpstr> Adnabod Niwed Sylweddol Identifying Significant Harm </vt:lpstr>
      <vt:lpstr>Niwed Sylweddol Significant Harm</vt:lpstr>
      <vt:lpstr> Adran 47 Section 47 </vt:lpstr>
      <vt:lpstr>Adran 47 Section 47</vt:lpstr>
      <vt:lpstr>Cynhadledd Diogelu Plentyn Cychwynnol (CDPC) Initial Child Protection Conference (ICPC)</vt:lpstr>
      <vt:lpstr>Canlyniad CDPC Outcome of an ICPC</vt:lpstr>
      <vt:lpstr>  Pobl proffesiynol yn gweithio gyda’u gilydd Professionals working together </vt:lpstr>
      <vt:lpstr>Fframwaith Asesiad/ Assessment Framework</vt:lpstr>
      <vt:lpstr>Byrddau Diogelu Rhanbarthol (Cymru) Regional Safeguarding Boards (Wales) </vt:lpstr>
      <vt:lpstr>PowerPoint Presentation</vt:lpstr>
      <vt:lpstr>Polisi Diogelu Safeguarding Policy</vt:lpstr>
      <vt:lpstr>PowerPoint Presentation</vt:lpstr>
      <vt:lpstr> Caniatâd rhieni Parental Consent </vt:lpstr>
      <vt:lpstr> Adnabod ac Atgyfeirio Recognition a Referral </vt:lpstr>
      <vt:lpstr> Cadw Cofnodion Record Keeping </vt:lpstr>
      <vt:lpstr>Operation Encompass</vt:lpstr>
      <vt:lpstr>Asesiad Cychwynnol Diogelu Plant Initial Child Protection Conference</vt:lpstr>
      <vt:lpstr>Nawr ymchwiliwch… Now research …</vt:lpstr>
      <vt:lpstr> Diogelu plentyn ar frys Immediate protection of a child </vt:lpstr>
      <vt:lpstr>Cyfrifoldeb Pawb Everyone's Responsibility</vt:lpstr>
      <vt:lpstr>I gloi… To summarise…</vt:lpstr>
      <vt:lpstr> Ymchwil pellach… Further research… </vt:lpstr>
      <vt:lpstr>Cyfeirnod/ References</vt:lpstr>
    </vt:vector>
  </TitlesOfParts>
  <Company>Stills Design &amp; Advertising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 carpenter</dc:creator>
  <cp:keywords>templed, dempled, thempled, powerpoint, bwrdd, fwrdd, iaith, cymraeg, gymraeg, chymraeg, cyflwyniadau, gyflwyniadau, chyflwyniadau, delwedd, ddelwedd,</cp:keywords>
  <cp:lastModifiedBy>Ken Dicks</cp:lastModifiedBy>
  <cp:revision>411</cp:revision>
  <cp:lastPrinted>2025-11-13T12:34:56Z</cp:lastPrinted>
  <dcterms:created xsi:type="dcterms:W3CDTF">2004-04-06T15:50:52Z</dcterms:created>
  <dcterms:modified xsi:type="dcterms:W3CDTF">2025-11-13T12:43:40Z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WLBCategory">
    <vt:lpwstr>61</vt:lpwstr>
  </property>
  <property fmtid="{D5CDD505-2E9C-101B-9397-08002B2CF9AE}" pid="3" name="Target Audiences">
    <vt:lpwstr/>
  </property>
  <property fmtid="{D5CDD505-2E9C-101B-9397-08002B2CF9AE}" pid="4" name="Description0">
    <vt:lpwstr>Dyma dempled y Bwrdd ar gyfer cyflwyniadau PowerPoint. Mae'n cynnwys gwybodaeth a fydd o gymorth i chi lunio cyflwyniadau sydd yn cyflwyno delwedd y Bwrdd yn gyson. Cofiwch lynu'n gaeth at y templed - peidiwch â'i newid o gwbl.</vt:lpwstr>
  </property>
  <property fmtid="{D5CDD505-2E9C-101B-9397-08002B2CF9AE}" pid="5" name="Sites">
    <vt:lpwstr>;#Intranet Site;#</vt:lpwstr>
  </property>
  <property fmtid="{D5CDD505-2E9C-101B-9397-08002B2CF9AE}" pid="6" name="Name">
    <vt:lpwstr>1091.PPT</vt:lpwstr>
  </property>
  <property fmtid="{D5CDD505-2E9C-101B-9397-08002B2CF9AE}" pid="7" name="Date">
    <vt:lpwstr>2007-03-12T00:00:00Z</vt:lpwstr>
  </property>
  <property fmtid="{D5CDD505-2E9C-101B-9397-08002B2CF9AE}" pid="8" name="Order">
    <vt:r8>204100</vt:r8>
  </property>
  <property fmtid="{D5CDD505-2E9C-101B-9397-08002B2CF9AE}" pid="9" name="Hidden">
    <vt:lpwstr>0</vt:lpwstr>
  </property>
  <property fmtid="{D5CDD505-2E9C-101B-9397-08002B2CF9AE}" pid="10" name="IsPopular">
    <vt:lpwstr>0</vt:lpwstr>
  </property>
  <property fmtid="{D5CDD505-2E9C-101B-9397-08002B2CF9AE}" pid="11" name="xd_Signature">
    <vt:lpwstr/>
  </property>
  <property fmtid="{D5CDD505-2E9C-101B-9397-08002B2CF9AE}" pid="12" name="TemplateUrl">
    <vt:lpwstr/>
  </property>
  <property fmtid="{D5CDD505-2E9C-101B-9397-08002B2CF9AE}" pid="13" name="PublishingStartDate">
    <vt:lpwstr/>
  </property>
  <property fmtid="{D5CDD505-2E9C-101B-9397-08002B2CF9AE}" pid="14" name="PublishingExpirationDate">
    <vt:lpwstr/>
  </property>
  <property fmtid="{D5CDD505-2E9C-101B-9397-08002B2CF9AE}" pid="15" name="xd_ProgID">
    <vt:lpwstr/>
  </property>
  <property fmtid="{D5CDD505-2E9C-101B-9397-08002B2CF9AE}" pid="16" name="Keywords0">
    <vt:lpwstr>templed, dempled, thempled, powerpoint, bwrdd, fwrdd, iaith, cymraeg, gymraeg, chymraeg, cyflwyniadau, gyflwyniadau, chyflwyniadau, delwedd, ddelwedd, </vt:lpwstr>
  </property>
  <property fmtid="{D5CDD505-2E9C-101B-9397-08002B2CF9AE}" pid="17" name="Language">
    <vt:lpwstr>Welsh</vt:lpwstr>
  </property>
  <property fmtid="{D5CDD505-2E9C-101B-9397-08002B2CF9AE}" pid="18" name="display_urn:schemas-microsoft-com:office:office#Editor">
    <vt:lpwstr>NTDD2413\Operator</vt:lpwstr>
  </property>
  <property fmtid="{D5CDD505-2E9C-101B-9397-08002B2CF9AE}" pid="19" name="display_urn:schemas-microsoft-com:office:office#Author">
    <vt:lpwstr>Jeremy Evas</vt:lpwstr>
  </property>
  <property fmtid="{D5CDD505-2E9C-101B-9397-08002B2CF9AE}" pid="20" name="ContentTypeId">
    <vt:lpwstr>0x010100B144F219396AFE458016C97602F34B7A</vt:lpwstr>
  </property>
  <property fmtid="{D5CDD505-2E9C-101B-9397-08002B2CF9AE}" pid="21" name="_SourceUrl">
    <vt:lpwstr/>
  </property>
  <property fmtid="{D5CDD505-2E9C-101B-9397-08002B2CF9AE}" pid="22" name="_SharedFileIndex">
    <vt:lpwstr/>
  </property>
  <property fmtid="{D5CDD505-2E9C-101B-9397-08002B2CF9AE}" pid="23" name="ComplianceAssetId">
    <vt:lpwstr/>
  </property>
  <property fmtid="{D5CDD505-2E9C-101B-9397-08002B2CF9AE}" pid="24" name="_ExtendedDescription">
    <vt:lpwstr/>
  </property>
  <property fmtid="{D5CDD505-2E9C-101B-9397-08002B2CF9AE}" pid="25" name="TriggerFlowInfo">
    <vt:lpwstr/>
  </property>
  <property fmtid="{D5CDD505-2E9C-101B-9397-08002B2CF9AE}" pid="26" name="MediaServiceImageTags">
    <vt:lpwstr/>
  </property>
</Properties>
</file>