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1.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12"/>
  </p:notesMasterIdLst>
  <p:sldIdLst>
    <p:sldId id="256" r:id="rId2"/>
    <p:sldId id="261" r:id="rId3"/>
    <p:sldId id="262" r:id="rId4"/>
    <p:sldId id="265" r:id="rId5"/>
    <p:sldId id="266" r:id="rId6"/>
    <p:sldId id="277" r:id="rId7"/>
    <p:sldId id="268" r:id="rId8"/>
    <p:sldId id="273" r:id="rId9"/>
    <p:sldId id="274" r:id="rId10"/>
    <p:sldId id="27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61" d="100"/>
          <a:sy n="61" d="100"/>
        </p:scale>
        <p:origin x="1464" y="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23/05/2023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8</a:t>
            </a:fld>
            <a:endParaRPr lang="en-GB"/>
          </a:p>
        </p:txBody>
      </p:sp>
    </p:spTree>
    <p:extLst>
      <p:ext uri="{BB962C8B-B14F-4D97-AF65-F5344CB8AC3E}">
        <p14:creationId xmlns:p14="http://schemas.microsoft.com/office/powerpoint/2010/main" val="2569765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23/05/2023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23/05/2023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23/05/2023</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23/05/2023</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23/05/2023</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23/05/2023</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23/05/2023</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23/05/2023</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23/05/2023</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23/05/2023</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23/05/2023</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23/05/2023</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23/05/2023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b="1" dirty="0">
                <a:solidFill>
                  <a:srgbClr val="FFFF00"/>
                </a:solidFill>
              </a:rPr>
              <a:t>Management Economics</a:t>
            </a:r>
            <a:br>
              <a:rPr lang="en-GB" sz="4800" b="1" dirty="0">
                <a:solidFill>
                  <a:srgbClr val="FFFF00"/>
                </a:solidFill>
              </a:rPr>
            </a:br>
            <a:r>
              <a:rPr lang="en-GB" sz="3200">
                <a:solidFill>
                  <a:srgbClr val="FFFF00"/>
                </a:solidFill>
              </a:rPr>
              <a:t>(LCBB5008)</a:t>
            </a:r>
            <a:endParaRPr lang="en-GB" sz="3200"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371600" y="3717032"/>
            <a:ext cx="6400800" cy="1752600"/>
          </a:xfrm>
        </p:spPr>
        <p:txBody>
          <a:bodyPr/>
          <a:lstStyle/>
          <a:p>
            <a:r>
              <a:rPr lang="en-GB" dirty="0">
                <a:solidFill>
                  <a:schemeClr val="bg1"/>
                </a:solidFill>
              </a:rPr>
              <a:t>Week 2 Lesson 1</a:t>
            </a:r>
          </a:p>
          <a:p>
            <a:r>
              <a:rPr lang="en-GB" dirty="0">
                <a:solidFill>
                  <a:schemeClr val="bg1"/>
                </a:solidFill>
              </a:rPr>
              <a:t>Demand for managers</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79237"/>
            <a:ext cx="8804082" cy="808283"/>
          </a:xfrm>
        </p:spPr>
        <p:txBody>
          <a:bodyPr>
            <a:noAutofit/>
          </a:bodyPr>
          <a:lstStyle/>
          <a:p>
            <a:pPr algn="ctr"/>
            <a:r>
              <a:rPr lang="en-GB" sz="3000" dirty="0"/>
              <a:t>Basic supply and demand under perfect competition – market demand</a:t>
            </a:r>
          </a:p>
        </p:txBody>
      </p:sp>
      <p:sp>
        <p:nvSpPr>
          <p:cNvPr id="5" name="Content Placeholder 4"/>
          <p:cNvSpPr>
            <a:spLocks noGrp="1"/>
          </p:cNvSpPr>
          <p:nvPr>
            <p:ph sz="half" idx="1"/>
          </p:nvPr>
        </p:nvSpPr>
        <p:spPr>
          <a:xfrm>
            <a:off x="232414" y="1220261"/>
            <a:ext cx="5188768" cy="4524345"/>
          </a:xfrm>
        </p:spPr>
        <p:txBody>
          <a:bodyPr>
            <a:normAutofit fontScale="77500" lnSpcReduction="20000"/>
          </a:bodyPr>
          <a:lstStyle/>
          <a:p>
            <a:endParaRPr lang="en-GB" dirty="0"/>
          </a:p>
        </p:txBody>
      </p:sp>
      <p:sp>
        <p:nvSpPr>
          <p:cNvPr id="6" name="Content Placeholder 5"/>
          <p:cNvSpPr>
            <a:spLocks noGrp="1"/>
          </p:cNvSpPr>
          <p:nvPr>
            <p:ph sz="half" idx="2"/>
          </p:nvPr>
        </p:nvSpPr>
        <p:spPr>
          <a:xfrm>
            <a:off x="5483211" y="980728"/>
            <a:ext cx="3428375" cy="5070549"/>
          </a:xfrm>
        </p:spPr>
        <p:txBody>
          <a:bodyPr>
            <a:normAutofit fontScale="77500" lnSpcReduction="20000"/>
          </a:bodyPr>
          <a:lstStyle/>
          <a:p>
            <a:pPr marL="0" indent="0">
              <a:buNone/>
            </a:pPr>
            <a:r>
              <a:rPr lang="en-GB" dirty="0">
                <a:solidFill>
                  <a:srgbClr val="7030A0"/>
                </a:solidFill>
              </a:rPr>
              <a:t>Assumptions</a:t>
            </a:r>
          </a:p>
          <a:p>
            <a:pPr marL="0" indent="0">
              <a:buNone/>
            </a:pPr>
            <a:endParaRPr lang="en-GB" dirty="0">
              <a:solidFill>
                <a:srgbClr val="7030A0"/>
              </a:solidFill>
            </a:endParaRPr>
          </a:p>
          <a:p>
            <a:r>
              <a:rPr lang="en-GB" sz="2600" dirty="0">
                <a:solidFill>
                  <a:srgbClr val="7030A0"/>
                </a:solidFill>
              </a:rPr>
              <a:t>For any product, a change in quantity demanded is always caused by a change in price</a:t>
            </a:r>
          </a:p>
          <a:p>
            <a:r>
              <a:rPr lang="en-GB" sz="2600" dirty="0">
                <a:solidFill>
                  <a:srgbClr val="7030A0"/>
                </a:solidFill>
              </a:rPr>
              <a:t>If price rises from p1 to p2, quantity demanded moves from q1 to q3</a:t>
            </a:r>
          </a:p>
          <a:p>
            <a:r>
              <a:rPr lang="en-GB" sz="2600" dirty="0">
                <a:solidFill>
                  <a:srgbClr val="7030A0"/>
                </a:solidFill>
              </a:rPr>
              <a:t>In prices fall from p1 to p3, quantity demanded moves from q1 to q2</a:t>
            </a:r>
          </a:p>
          <a:p>
            <a:r>
              <a:rPr lang="en-GB" sz="2600" dirty="0">
                <a:solidFill>
                  <a:srgbClr val="7030A0"/>
                </a:solidFill>
              </a:rPr>
              <a:t>Movements along a curve</a:t>
            </a:r>
          </a:p>
          <a:p>
            <a:r>
              <a:rPr lang="en-GB" sz="2600" dirty="0">
                <a:solidFill>
                  <a:srgbClr val="7030A0"/>
                </a:solidFill>
              </a:rPr>
              <a:t>This is a normal demand curve</a:t>
            </a:r>
          </a:p>
          <a:p>
            <a:pPr marL="0" indent="0">
              <a:buNone/>
            </a:pPr>
            <a:endParaRPr lang="en-GB" dirty="0">
              <a:solidFill>
                <a:srgbClr val="FFC000"/>
              </a:solidFill>
            </a:endParaRPr>
          </a:p>
          <a:p>
            <a:pPr marL="0" indent="0">
              <a:buNone/>
            </a:pPr>
            <a:endParaRPr lang="en-GB" dirty="0">
              <a:solidFill>
                <a:srgbClr val="FFC000"/>
              </a:solidFill>
            </a:endParaRPr>
          </a:p>
          <a:p>
            <a:endParaRPr lang="en-GB" dirty="0">
              <a:solidFill>
                <a:srgbClr val="FFC000"/>
              </a:solidFill>
            </a:endParaRP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7350"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1847626" y="2732442"/>
            <a:ext cx="2412403" cy="2205318"/>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169572" y="5325368"/>
            <a:ext cx="2180913" cy="369332"/>
          </a:xfrm>
          <a:prstGeom prst="rect">
            <a:avLst/>
          </a:prstGeom>
          <a:noFill/>
        </p:spPr>
        <p:txBody>
          <a:bodyPr wrap="square" rtlCol="0">
            <a:spAutoFit/>
          </a:bodyPr>
          <a:lstStyle/>
          <a:p>
            <a:pPr algn="r"/>
            <a:r>
              <a:rPr lang="en-GB" dirty="0"/>
              <a:t>Quanti</a:t>
            </a:r>
            <a:r>
              <a:rPr lang="en-GB" sz="1600" dirty="0"/>
              <a:t>t</a:t>
            </a:r>
            <a:r>
              <a:rPr lang="en-GB" dirty="0"/>
              <a:t>y (q)</a:t>
            </a:r>
          </a:p>
        </p:txBody>
      </p:sp>
      <p:sp>
        <p:nvSpPr>
          <p:cNvPr id="20" name="TextBox 19"/>
          <p:cNvSpPr txBox="1"/>
          <p:nvPr/>
        </p:nvSpPr>
        <p:spPr>
          <a:xfrm>
            <a:off x="531999" y="1910874"/>
            <a:ext cx="1125345" cy="369332"/>
          </a:xfrm>
          <a:prstGeom prst="rect">
            <a:avLst/>
          </a:prstGeom>
          <a:noFill/>
        </p:spPr>
        <p:txBody>
          <a:bodyPr wrap="square" rtlCol="0">
            <a:spAutoFit/>
          </a:bodyPr>
          <a:lstStyle/>
          <a:p>
            <a:r>
              <a:rPr lang="en-GB" dirty="0"/>
              <a:t>Price (p)</a:t>
            </a:r>
          </a:p>
        </p:txBody>
      </p:sp>
      <p:cxnSp>
        <p:nvCxnSpPr>
          <p:cNvPr id="22" name="Straight Connector 21"/>
          <p:cNvCxnSpPr>
            <a:cxnSpLocks/>
          </p:cNvCxnSpPr>
          <p:nvPr/>
        </p:nvCxnSpPr>
        <p:spPr>
          <a:xfrm flipV="1">
            <a:off x="1663194" y="3835101"/>
            <a:ext cx="1322894" cy="665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036094" y="3848100"/>
            <a:ext cx="4763" cy="1440225"/>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125769" y="3650734"/>
            <a:ext cx="423514" cy="369332"/>
          </a:xfrm>
          <a:prstGeom prst="rect">
            <a:avLst/>
          </a:prstGeom>
          <a:noFill/>
        </p:spPr>
        <p:txBody>
          <a:bodyPr wrap="none" rtlCol="0">
            <a:spAutoFit/>
          </a:bodyPr>
          <a:lstStyle/>
          <a:p>
            <a:r>
              <a:rPr lang="en-GB" dirty="0"/>
              <a:t>p1</a:t>
            </a:r>
          </a:p>
        </p:txBody>
      </p:sp>
      <p:sp>
        <p:nvSpPr>
          <p:cNvPr id="27" name="TextBox 26"/>
          <p:cNvSpPr txBox="1"/>
          <p:nvPr/>
        </p:nvSpPr>
        <p:spPr>
          <a:xfrm>
            <a:off x="2829099" y="5375274"/>
            <a:ext cx="423514" cy="369332"/>
          </a:xfrm>
          <a:prstGeom prst="rect">
            <a:avLst/>
          </a:prstGeom>
          <a:noFill/>
        </p:spPr>
        <p:txBody>
          <a:bodyPr wrap="none" rtlCol="0">
            <a:spAutoFit/>
          </a:bodyPr>
          <a:lstStyle/>
          <a:p>
            <a:pPr algn="ctr"/>
            <a:r>
              <a:rPr lang="en-GB" dirty="0"/>
              <a:t>q1</a:t>
            </a:r>
          </a:p>
        </p:txBody>
      </p:sp>
      <p:sp>
        <p:nvSpPr>
          <p:cNvPr id="2" name="TextBox 1"/>
          <p:cNvSpPr txBox="1"/>
          <p:nvPr/>
        </p:nvSpPr>
        <p:spPr>
          <a:xfrm>
            <a:off x="4198430" y="4311286"/>
            <a:ext cx="1069035" cy="646331"/>
          </a:xfrm>
          <a:prstGeom prst="rect">
            <a:avLst/>
          </a:prstGeom>
          <a:noFill/>
        </p:spPr>
        <p:txBody>
          <a:bodyPr wrap="square" rtlCol="0">
            <a:spAutoFit/>
          </a:bodyPr>
          <a:lstStyle/>
          <a:p>
            <a:pPr algn="ctr"/>
            <a:r>
              <a:rPr lang="en-GB" dirty="0"/>
              <a:t>Demand</a:t>
            </a:r>
          </a:p>
          <a:p>
            <a:pPr algn="ctr"/>
            <a:r>
              <a:rPr lang="en-GB" dirty="0"/>
              <a:t>(d)</a:t>
            </a:r>
          </a:p>
        </p:txBody>
      </p:sp>
      <p:sp>
        <p:nvSpPr>
          <p:cNvPr id="21" name="TextBox 20"/>
          <p:cNvSpPr txBox="1"/>
          <p:nvPr/>
        </p:nvSpPr>
        <p:spPr>
          <a:xfrm>
            <a:off x="3299306" y="5375303"/>
            <a:ext cx="423514" cy="369332"/>
          </a:xfrm>
          <a:prstGeom prst="rect">
            <a:avLst/>
          </a:prstGeom>
          <a:noFill/>
        </p:spPr>
        <p:txBody>
          <a:bodyPr wrap="none" rtlCol="0">
            <a:spAutoFit/>
          </a:bodyPr>
          <a:lstStyle/>
          <a:p>
            <a:pPr algn="ctr"/>
            <a:r>
              <a:rPr lang="en-GB" dirty="0"/>
              <a:t>q2</a:t>
            </a:r>
          </a:p>
        </p:txBody>
      </p:sp>
      <p:sp>
        <p:nvSpPr>
          <p:cNvPr id="28" name="TextBox 27"/>
          <p:cNvSpPr txBox="1"/>
          <p:nvPr/>
        </p:nvSpPr>
        <p:spPr>
          <a:xfrm>
            <a:off x="1125769" y="3168658"/>
            <a:ext cx="423514" cy="369332"/>
          </a:xfrm>
          <a:prstGeom prst="rect">
            <a:avLst/>
          </a:prstGeom>
          <a:noFill/>
        </p:spPr>
        <p:txBody>
          <a:bodyPr wrap="none" rtlCol="0">
            <a:spAutoFit/>
          </a:bodyPr>
          <a:lstStyle/>
          <a:p>
            <a:r>
              <a:rPr lang="en-GB" dirty="0"/>
              <a:t>p2</a:t>
            </a:r>
          </a:p>
        </p:txBody>
      </p:sp>
      <p:cxnSp>
        <p:nvCxnSpPr>
          <p:cNvPr id="29" name="Straight Connector 28"/>
          <p:cNvCxnSpPr/>
          <p:nvPr/>
        </p:nvCxnSpPr>
        <p:spPr>
          <a:xfrm>
            <a:off x="3535100" y="4320511"/>
            <a:ext cx="0" cy="967814"/>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a:cxnSpLocks/>
          </p:cNvCxnSpPr>
          <p:nvPr/>
        </p:nvCxnSpPr>
        <p:spPr>
          <a:xfrm flipV="1">
            <a:off x="1680095" y="4311285"/>
            <a:ext cx="1792976" cy="18452"/>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400053" y="5375274"/>
            <a:ext cx="423514" cy="369332"/>
          </a:xfrm>
          <a:prstGeom prst="rect">
            <a:avLst/>
          </a:prstGeom>
          <a:noFill/>
        </p:spPr>
        <p:txBody>
          <a:bodyPr wrap="none" rtlCol="0">
            <a:spAutoFit/>
          </a:bodyPr>
          <a:lstStyle/>
          <a:p>
            <a:pPr algn="ctr"/>
            <a:r>
              <a:rPr lang="en-GB" dirty="0"/>
              <a:t>q3</a:t>
            </a:r>
          </a:p>
        </p:txBody>
      </p:sp>
      <p:sp>
        <p:nvSpPr>
          <p:cNvPr id="32" name="TextBox 31"/>
          <p:cNvSpPr txBox="1"/>
          <p:nvPr/>
        </p:nvSpPr>
        <p:spPr>
          <a:xfrm>
            <a:off x="1125769" y="4118020"/>
            <a:ext cx="423514" cy="369332"/>
          </a:xfrm>
          <a:prstGeom prst="rect">
            <a:avLst/>
          </a:prstGeom>
          <a:noFill/>
        </p:spPr>
        <p:txBody>
          <a:bodyPr wrap="none" rtlCol="0">
            <a:spAutoFit/>
          </a:bodyPr>
          <a:lstStyle/>
          <a:p>
            <a:r>
              <a:rPr lang="en-GB" dirty="0"/>
              <a:t>p3</a:t>
            </a:r>
          </a:p>
        </p:txBody>
      </p:sp>
      <p:cxnSp>
        <p:nvCxnSpPr>
          <p:cNvPr id="33" name="Straight Connector 32"/>
          <p:cNvCxnSpPr>
            <a:cxnSpLocks/>
          </p:cNvCxnSpPr>
          <p:nvPr/>
        </p:nvCxnSpPr>
        <p:spPr>
          <a:xfrm>
            <a:off x="1657350" y="3353324"/>
            <a:ext cx="914470"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2571820" y="3420798"/>
            <a:ext cx="4763" cy="1849702"/>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p:txBody>
          <a:bodyPr/>
          <a:lstStyle/>
          <a:p>
            <a:fld id="{F5A4CE65-A640-4BE5-9F5F-EF58F6145B35}" type="slidenum">
              <a:rPr lang="en-GB" smtClean="0"/>
              <a:t>2</a:t>
            </a:fld>
            <a:endParaRPr lang="en-GB" dirty="0"/>
          </a:p>
        </p:txBody>
      </p:sp>
    </p:spTree>
    <p:custDataLst>
      <p:tags r:id="rId1"/>
    </p:custDataLst>
    <p:extLst>
      <p:ext uri="{BB962C8B-B14F-4D97-AF65-F5344CB8AC3E}">
        <p14:creationId xmlns:p14="http://schemas.microsoft.com/office/powerpoint/2010/main" val="2601810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 y="154540"/>
            <a:ext cx="8911586" cy="531379"/>
          </a:xfrm>
        </p:spPr>
        <p:txBody>
          <a:bodyPr>
            <a:noAutofit/>
          </a:bodyPr>
          <a:lstStyle/>
          <a:p>
            <a:pPr algn="ctr">
              <a:lnSpc>
                <a:spcPct val="100000"/>
              </a:lnSpc>
            </a:pPr>
            <a:r>
              <a:rPr lang="en-GB" sz="3000" dirty="0"/>
              <a:t>Basic supply and demand under perfect competition changes in demand</a:t>
            </a:r>
          </a:p>
        </p:txBody>
      </p:sp>
      <p:sp>
        <p:nvSpPr>
          <p:cNvPr id="5" name="Content Placeholder 4"/>
          <p:cNvSpPr>
            <a:spLocks noGrp="1"/>
          </p:cNvSpPr>
          <p:nvPr>
            <p:ph sz="half" idx="1"/>
          </p:nvPr>
        </p:nvSpPr>
        <p:spPr>
          <a:xfrm>
            <a:off x="107505" y="1169502"/>
            <a:ext cx="5264596" cy="4528601"/>
          </a:xfrm>
        </p:spPr>
        <p:txBody>
          <a:bodyPr>
            <a:normAutofit fontScale="77500" lnSpcReduction="20000"/>
          </a:bodyPr>
          <a:lstStyle/>
          <a:p>
            <a:r>
              <a:rPr lang="en-GB" dirty="0">
                <a:solidFill>
                  <a:prstClr val="white"/>
                </a:solidFill>
              </a:rPr>
              <a:t>quantity demanded</a:t>
            </a:r>
          </a:p>
          <a:p>
            <a:pPr marL="0" lvl="0" indent="0" algn="r" defTabSz="457200">
              <a:lnSpc>
                <a:spcPct val="100000"/>
              </a:lnSpc>
              <a:spcBef>
                <a:spcPts val="0"/>
              </a:spcBef>
              <a:buNone/>
            </a:pPr>
            <a:r>
              <a:rPr lang="en-GB" sz="1800" dirty="0">
                <a:solidFill>
                  <a:prstClr val="white"/>
                </a:solidFill>
                <a:latin typeface="Century Gothic" panose="020B0502020202020204"/>
              </a:rPr>
              <a:t>quantity demanded</a:t>
            </a:r>
          </a:p>
          <a:p>
            <a:endParaRPr lang="en-GB" dirty="0"/>
          </a:p>
        </p:txBody>
      </p:sp>
      <p:sp>
        <p:nvSpPr>
          <p:cNvPr id="6" name="Content Placeholder 5"/>
          <p:cNvSpPr>
            <a:spLocks noGrp="1"/>
          </p:cNvSpPr>
          <p:nvPr>
            <p:ph sz="half" idx="2"/>
          </p:nvPr>
        </p:nvSpPr>
        <p:spPr>
          <a:xfrm>
            <a:off x="5611648" y="889372"/>
            <a:ext cx="3459398" cy="4643527"/>
          </a:xfrm>
        </p:spPr>
        <p:txBody>
          <a:bodyPr>
            <a:normAutofit fontScale="77500" lnSpcReduction="20000"/>
          </a:bodyPr>
          <a:lstStyle/>
          <a:p>
            <a:pPr marL="0" indent="0">
              <a:buNone/>
            </a:pPr>
            <a:r>
              <a:rPr lang="en-GB" dirty="0">
                <a:solidFill>
                  <a:srgbClr val="7030A0"/>
                </a:solidFill>
              </a:rPr>
              <a:t>Assumptions </a:t>
            </a:r>
          </a:p>
          <a:p>
            <a:pPr marL="0" indent="0">
              <a:buNone/>
            </a:pPr>
            <a:endParaRPr lang="en-GB" dirty="0">
              <a:solidFill>
                <a:srgbClr val="7030A0"/>
              </a:solidFill>
            </a:endParaRPr>
          </a:p>
          <a:p>
            <a:r>
              <a:rPr lang="en-GB" dirty="0">
                <a:solidFill>
                  <a:srgbClr val="7030A0"/>
                </a:solidFill>
              </a:rPr>
              <a:t>Changes in disposable income</a:t>
            </a:r>
          </a:p>
          <a:p>
            <a:r>
              <a:rPr lang="en-GB" dirty="0">
                <a:solidFill>
                  <a:srgbClr val="7030A0"/>
                </a:solidFill>
              </a:rPr>
              <a:t>Change in the price of substitute goods</a:t>
            </a:r>
          </a:p>
          <a:p>
            <a:r>
              <a:rPr lang="en-GB" dirty="0">
                <a:solidFill>
                  <a:srgbClr val="7030A0"/>
                </a:solidFill>
              </a:rPr>
              <a:t>Change in the price of complementary goods</a:t>
            </a:r>
          </a:p>
          <a:p>
            <a:r>
              <a:rPr lang="en-GB" dirty="0">
                <a:solidFill>
                  <a:srgbClr val="7030A0"/>
                </a:solidFill>
              </a:rPr>
              <a:t>Changes in the weather</a:t>
            </a:r>
          </a:p>
          <a:p>
            <a:r>
              <a:rPr lang="en-GB" dirty="0">
                <a:solidFill>
                  <a:srgbClr val="7030A0"/>
                </a:solidFill>
              </a:rPr>
              <a:t>Change in fashion and tastes</a:t>
            </a:r>
          </a:p>
          <a:p>
            <a:r>
              <a:rPr lang="en-GB" dirty="0">
                <a:solidFill>
                  <a:srgbClr val="7030A0"/>
                </a:solidFill>
              </a:rPr>
              <a:t>Changes in population</a:t>
            </a:r>
          </a:p>
          <a:p>
            <a:endParaRPr lang="en-GB" dirty="0">
              <a:solidFill>
                <a:srgbClr val="FFC000"/>
              </a:solidFill>
            </a:endParaRPr>
          </a:p>
          <a:p>
            <a:pPr marL="0" indent="0">
              <a:buNone/>
            </a:pPr>
            <a:endParaRPr lang="en-GB" dirty="0">
              <a:solidFill>
                <a:srgbClr val="FFC000"/>
              </a:solidFill>
            </a:endParaRPr>
          </a:p>
          <a:p>
            <a:endParaRPr lang="en-GB" dirty="0">
              <a:solidFill>
                <a:srgbClr val="FFC000"/>
              </a:solidFill>
            </a:endParaRPr>
          </a:p>
        </p:txBody>
      </p:sp>
      <p:cxnSp>
        <p:nvCxnSpPr>
          <p:cNvPr id="8" name="Straight Connector 7"/>
          <p:cNvCxnSpPr/>
          <p:nvPr/>
        </p:nvCxnSpPr>
        <p:spPr>
          <a:xfrm>
            <a:off x="1563184" y="1484784"/>
            <a:ext cx="0" cy="2949181"/>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a:cxnSpLocks/>
          </p:cNvCxnSpPr>
          <p:nvPr/>
        </p:nvCxnSpPr>
        <p:spPr>
          <a:xfrm>
            <a:off x="1563184" y="4433965"/>
            <a:ext cx="3808916"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2753586" y="1744904"/>
            <a:ext cx="2323652" cy="2076159"/>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585384" y="5182274"/>
            <a:ext cx="3276655" cy="369332"/>
          </a:xfrm>
          <a:prstGeom prst="rect">
            <a:avLst/>
          </a:prstGeom>
          <a:noFill/>
        </p:spPr>
        <p:txBody>
          <a:bodyPr wrap="square" rtlCol="0">
            <a:spAutoFit/>
          </a:bodyPr>
          <a:lstStyle/>
          <a:p>
            <a:pPr algn="r"/>
            <a:r>
              <a:rPr lang="en-GB" dirty="0">
                <a:solidFill>
                  <a:prstClr val="white"/>
                </a:solidFill>
              </a:rPr>
              <a:t>quantity demanded</a:t>
            </a:r>
          </a:p>
        </p:txBody>
      </p:sp>
      <p:sp>
        <p:nvSpPr>
          <p:cNvPr id="20" name="TextBox 19"/>
          <p:cNvSpPr txBox="1"/>
          <p:nvPr/>
        </p:nvSpPr>
        <p:spPr>
          <a:xfrm>
            <a:off x="657225" y="2321319"/>
            <a:ext cx="892058" cy="923330"/>
          </a:xfrm>
          <a:prstGeom prst="rect">
            <a:avLst/>
          </a:prstGeom>
          <a:noFill/>
        </p:spPr>
        <p:txBody>
          <a:bodyPr wrap="square" rtlCol="0">
            <a:spAutoFit/>
          </a:bodyPr>
          <a:lstStyle/>
          <a:p>
            <a:r>
              <a:rPr lang="en-GB" dirty="0">
                <a:solidFill>
                  <a:prstClr val="white"/>
                </a:solidFill>
              </a:rPr>
              <a:t>price charged</a:t>
            </a:r>
          </a:p>
        </p:txBody>
      </p:sp>
      <p:cxnSp>
        <p:nvCxnSpPr>
          <p:cNvPr id="23" name="Straight Arrow Connector 22"/>
          <p:cNvCxnSpPr/>
          <p:nvPr/>
        </p:nvCxnSpPr>
        <p:spPr>
          <a:xfrm>
            <a:off x="2340773" y="2467979"/>
            <a:ext cx="1742573" cy="1559859"/>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2201583" y="3479726"/>
            <a:ext cx="887872" cy="750500"/>
          </a:xfrm>
          <a:prstGeom prst="straightConnector1">
            <a:avLst/>
          </a:prstGeom>
          <a:ln w="22225">
            <a:solidFill>
              <a:srgbClr val="770216"/>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4796182" y="4504308"/>
            <a:ext cx="491996" cy="369332"/>
          </a:xfrm>
          <a:prstGeom prst="rect">
            <a:avLst/>
          </a:prstGeom>
          <a:noFill/>
        </p:spPr>
        <p:txBody>
          <a:bodyPr wrap="square" rtlCol="0">
            <a:spAutoFit/>
          </a:bodyPr>
          <a:lstStyle/>
          <a:p>
            <a:r>
              <a:rPr lang="en-GB" dirty="0"/>
              <a:t>d3</a:t>
            </a:r>
          </a:p>
        </p:txBody>
      </p:sp>
      <p:sp>
        <p:nvSpPr>
          <p:cNvPr id="38" name="TextBox 37"/>
          <p:cNvSpPr txBox="1"/>
          <p:nvPr/>
        </p:nvSpPr>
        <p:spPr>
          <a:xfrm>
            <a:off x="3824634" y="4593519"/>
            <a:ext cx="470905" cy="369332"/>
          </a:xfrm>
          <a:prstGeom prst="rect">
            <a:avLst/>
          </a:prstGeom>
          <a:noFill/>
        </p:spPr>
        <p:txBody>
          <a:bodyPr wrap="square" rtlCol="0">
            <a:spAutoFit/>
          </a:bodyPr>
          <a:lstStyle/>
          <a:p>
            <a:pPr algn="ctr"/>
            <a:r>
              <a:rPr lang="en-GB" dirty="0"/>
              <a:t>d1</a:t>
            </a:r>
          </a:p>
        </p:txBody>
      </p:sp>
      <p:sp>
        <p:nvSpPr>
          <p:cNvPr id="42" name="TextBox 41"/>
          <p:cNvSpPr txBox="1"/>
          <p:nvPr/>
        </p:nvSpPr>
        <p:spPr>
          <a:xfrm>
            <a:off x="2752807" y="4666446"/>
            <a:ext cx="470905" cy="369332"/>
          </a:xfrm>
          <a:prstGeom prst="rect">
            <a:avLst/>
          </a:prstGeom>
          <a:noFill/>
        </p:spPr>
        <p:txBody>
          <a:bodyPr wrap="square" rtlCol="0">
            <a:spAutoFit/>
          </a:bodyPr>
          <a:lstStyle/>
          <a:p>
            <a:pPr algn="ctr"/>
            <a:r>
              <a:rPr lang="en-GB" dirty="0"/>
              <a:t>d2</a:t>
            </a:r>
          </a:p>
        </p:txBody>
      </p:sp>
      <p:sp>
        <p:nvSpPr>
          <p:cNvPr id="2" name="Slide Number Placeholder 1"/>
          <p:cNvSpPr>
            <a:spLocks noGrp="1"/>
          </p:cNvSpPr>
          <p:nvPr>
            <p:ph type="sldNum" sz="quarter" idx="12"/>
          </p:nvPr>
        </p:nvSpPr>
        <p:spPr/>
        <p:txBody>
          <a:bodyPr/>
          <a:lstStyle/>
          <a:p>
            <a:fld id="{F5A4CE65-A640-4BE5-9F5F-EF58F6145B35}" type="slidenum">
              <a:rPr lang="en-GB" smtClean="0"/>
              <a:t>3</a:t>
            </a:fld>
            <a:endParaRPr lang="en-GB" dirty="0"/>
          </a:p>
        </p:txBody>
      </p:sp>
      <p:sp>
        <p:nvSpPr>
          <p:cNvPr id="21" name="TextBox 20"/>
          <p:cNvSpPr txBox="1"/>
          <p:nvPr/>
        </p:nvSpPr>
        <p:spPr>
          <a:xfrm>
            <a:off x="171373" y="1590445"/>
            <a:ext cx="1283743" cy="369332"/>
          </a:xfrm>
          <a:prstGeom prst="rect">
            <a:avLst/>
          </a:prstGeom>
          <a:noFill/>
        </p:spPr>
        <p:txBody>
          <a:bodyPr wrap="square" rtlCol="0">
            <a:spAutoFit/>
          </a:bodyPr>
          <a:lstStyle/>
          <a:p>
            <a:r>
              <a:rPr lang="en-GB" dirty="0"/>
              <a:t>Price  (p)</a:t>
            </a:r>
          </a:p>
        </p:txBody>
      </p:sp>
      <p:sp>
        <p:nvSpPr>
          <p:cNvPr id="22" name="TextBox 21"/>
          <p:cNvSpPr txBox="1"/>
          <p:nvPr/>
        </p:nvSpPr>
        <p:spPr>
          <a:xfrm>
            <a:off x="2432608" y="5163567"/>
            <a:ext cx="2578118" cy="369332"/>
          </a:xfrm>
          <a:prstGeom prst="rect">
            <a:avLst/>
          </a:prstGeom>
          <a:noFill/>
        </p:spPr>
        <p:txBody>
          <a:bodyPr wrap="square" rtlCol="0">
            <a:spAutoFit/>
          </a:bodyPr>
          <a:lstStyle/>
          <a:p>
            <a:pPr algn="ctr"/>
            <a:r>
              <a:rPr lang="en-GB" dirty="0"/>
              <a:t>Quantity  (d)</a:t>
            </a:r>
          </a:p>
        </p:txBody>
      </p:sp>
    </p:spTree>
    <p:custDataLst>
      <p:tags r:id="rId1"/>
    </p:custDataLst>
    <p:extLst>
      <p:ext uri="{BB962C8B-B14F-4D97-AF65-F5344CB8AC3E}">
        <p14:creationId xmlns:p14="http://schemas.microsoft.com/office/powerpoint/2010/main" val="1798236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292228"/>
            <a:ext cx="8804081" cy="490340"/>
          </a:xfrm>
        </p:spPr>
        <p:txBody>
          <a:bodyPr>
            <a:noAutofit/>
          </a:bodyPr>
          <a:lstStyle/>
          <a:p>
            <a:pPr algn="ctr"/>
            <a:r>
              <a:rPr lang="en-GB" sz="3200" dirty="0"/>
              <a:t>Elasticity of demand – perfectly inelastic demand</a:t>
            </a:r>
          </a:p>
        </p:txBody>
      </p:sp>
      <p:sp>
        <p:nvSpPr>
          <p:cNvPr id="5" name="Content Placeholder 4"/>
          <p:cNvSpPr>
            <a:spLocks noGrp="1"/>
          </p:cNvSpPr>
          <p:nvPr>
            <p:ph sz="half" idx="1"/>
          </p:nvPr>
        </p:nvSpPr>
        <p:spPr>
          <a:xfrm>
            <a:off x="395536" y="1339721"/>
            <a:ext cx="5019997" cy="4895851"/>
          </a:xfrm>
        </p:spPr>
        <p:txBody>
          <a:bodyPr>
            <a:normAutofit fontScale="77500" lnSpcReduction="20000"/>
          </a:bodyPr>
          <a:lstStyle/>
          <a:p>
            <a:pPr marL="0" indent="0">
              <a:buNone/>
            </a:pPr>
            <a:endParaRPr lang="en-GB" dirty="0"/>
          </a:p>
        </p:txBody>
      </p:sp>
      <p:sp>
        <p:nvSpPr>
          <p:cNvPr id="6" name="Content Placeholder 5"/>
          <p:cNvSpPr>
            <a:spLocks noGrp="1"/>
          </p:cNvSpPr>
          <p:nvPr>
            <p:ph sz="half" idx="2"/>
          </p:nvPr>
        </p:nvSpPr>
        <p:spPr>
          <a:xfrm>
            <a:off x="5652120" y="900248"/>
            <a:ext cx="3259466" cy="4688992"/>
          </a:xfrm>
        </p:spPr>
        <p:txBody>
          <a:bodyPr>
            <a:normAutofit fontScale="77500" lnSpcReduction="20000"/>
          </a:bodyPr>
          <a:lstStyle/>
          <a:p>
            <a:pPr marL="0" indent="0">
              <a:buNone/>
            </a:pPr>
            <a:r>
              <a:rPr lang="en-GB" dirty="0">
                <a:solidFill>
                  <a:srgbClr val="7030A0"/>
                </a:solidFill>
              </a:rPr>
              <a:t>Assumptions</a:t>
            </a:r>
          </a:p>
          <a:p>
            <a:pPr marL="0" indent="0">
              <a:buNone/>
            </a:pPr>
            <a:endParaRPr lang="en-GB" dirty="0">
              <a:solidFill>
                <a:srgbClr val="7030A0"/>
              </a:solidFill>
            </a:endParaRPr>
          </a:p>
          <a:p>
            <a:r>
              <a:rPr lang="en-GB" dirty="0">
                <a:solidFill>
                  <a:srgbClr val="7030A0"/>
                </a:solidFill>
              </a:rPr>
              <a:t>Perfectly inelastic demand means that demand does not respond to changes in price</a:t>
            </a:r>
          </a:p>
          <a:p>
            <a:r>
              <a:rPr lang="en-GB" dirty="0">
                <a:solidFill>
                  <a:srgbClr val="7030A0"/>
                </a:solidFill>
              </a:rPr>
              <a:t>For the sellers this means as price falls, revenues (and profits) decrease; and as prices rise, revenues (and profits) increase</a:t>
            </a:r>
          </a:p>
          <a:p>
            <a:r>
              <a:rPr lang="en-GB" dirty="0">
                <a:solidFill>
                  <a:srgbClr val="7030A0"/>
                </a:solidFill>
              </a:rPr>
              <a:t>The perfectly inelastic demand curve equals zero or Ed = 0</a:t>
            </a:r>
          </a:p>
        </p:txBody>
      </p:sp>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0206"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381316" y="5358410"/>
            <a:ext cx="1766748" cy="369332"/>
          </a:xfrm>
          <a:prstGeom prst="rect">
            <a:avLst/>
          </a:prstGeom>
          <a:noFill/>
        </p:spPr>
        <p:txBody>
          <a:bodyPr wrap="square" rtlCol="0">
            <a:spAutoFit/>
          </a:bodyPr>
          <a:lstStyle/>
          <a:p>
            <a:r>
              <a:rPr lang="en-GB" dirty="0"/>
              <a:t>Quantity (q)</a:t>
            </a:r>
          </a:p>
        </p:txBody>
      </p:sp>
      <p:sp>
        <p:nvSpPr>
          <p:cNvPr id="20" name="TextBox 19"/>
          <p:cNvSpPr txBox="1"/>
          <p:nvPr/>
        </p:nvSpPr>
        <p:spPr>
          <a:xfrm>
            <a:off x="321465" y="2153241"/>
            <a:ext cx="1207723" cy="369332"/>
          </a:xfrm>
          <a:prstGeom prst="rect">
            <a:avLst/>
          </a:prstGeom>
          <a:noFill/>
        </p:spPr>
        <p:txBody>
          <a:bodyPr wrap="square" rtlCol="0">
            <a:spAutoFit/>
          </a:bodyPr>
          <a:lstStyle/>
          <a:p>
            <a:r>
              <a:rPr lang="en-GB" dirty="0"/>
              <a:t>Price (p)</a:t>
            </a:r>
          </a:p>
        </p:txBody>
      </p:sp>
      <p:sp>
        <p:nvSpPr>
          <p:cNvPr id="26" name="TextBox 25"/>
          <p:cNvSpPr txBox="1"/>
          <p:nvPr/>
        </p:nvSpPr>
        <p:spPr>
          <a:xfrm>
            <a:off x="1180680" y="3643868"/>
            <a:ext cx="423514" cy="369332"/>
          </a:xfrm>
          <a:prstGeom prst="rect">
            <a:avLst/>
          </a:prstGeom>
          <a:noFill/>
        </p:spPr>
        <p:txBody>
          <a:bodyPr wrap="none" rtlCol="0">
            <a:spAutoFit/>
          </a:bodyPr>
          <a:lstStyle/>
          <a:p>
            <a:r>
              <a:rPr lang="en-GB" dirty="0"/>
              <a:t>p1</a:t>
            </a:r>
          </a:p>
        </p:txBody>
      </p:sp>
      <p:sp>
        <p:nvSpPr>
          <p:cNvPr id="27" name="TextBox 26"/>
          <p:cNvSpPr txBox="1"/>
          <p:nvPr/>
        </p:nvSpPr>
        <p:spPr>
          <a:xfrm>
            <a:off x="2315634" y="5375274"/>
            <a:ext cx="306495" cy="369332"/>
          </a:xfrm>
          <a:prstGeom prst="rect">
            <a:avLst/>
          </a:prstGeom>
          <a:noFill/>
        </p:spPr>
        <p:txBody>
          <a:bodyPr wrap="none" rtlCol="0">
            <a:spAutoFit/>
          </a:bodyPr>
          <a:lstStyle/>
          <a:p>
            <a:pPr algn="ctr"/>
            <a:r>
              <a:rPr lang="en-GB" dirty="0"/>
              <a:t>q</a:t>
            </a:r>
          </a:p>
        </p:txBody>
      </p:sp>
      <p:cxnSp>
        <p:nvCxnSpPr>
          <p:cNvPr id="7" name="Straight Connector 6"/>
          <p:cNvCxnSpPr/>
          <p:nvPr/>
        </p:nvCxnSpPr>
        <p:spPr>
          <a:xfrm flipH="1" flipV="1">
            <a:off x="2452744" y="2514601"/>
            <a:ext cx="16137" cy="2755901"/>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689185" y="3828534"/>
            <a:ext cx="731725"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657351" y="4536440"/>
            <a:ext cx="763559"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1689185" y="3125371"/>
            <a:ext cx="731725" cy="0"/>
          </a:xfrm>
          <a:prstGeom prst="line">
            <a:avLst/>
          </a:prstGeom>
          <a:ln w="22225" cmpd="sng">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194466" y="2940705"/>
            <a:ext cx="423514" cy="369332"/>
          </a:xfrm>
          <a:prstGeom prst="rect">
            <a:avLst/>
          </a:prstGeom>
          <a:noFill/>
        </p:spPr>
        <p:txBody>
          <a:bodyPr wrap="none" rtlCol="0">
            <a:spAutoFit/>
          </a:bodyPr>
          <a:lstStyle/>
          <a:p>
            <a:r>
              <a:rPr lang="en-GB" dirty="0"/>
              <a:t>p2</a:t>
            </a:r>
          </a:p>
        </p:txBody>
      </p:sp>
      <p:sp>
        <p:nvSpPr>
          <p:cNvPr id="30" name="TextBox 29"/>
          <p:cNvSpPr txBox="1"/>
          <p:nvPr/>
        </p:nvSpPr>
        <p:spPr>
          <a:xfrm>
            <a:off x="1177651" y="4351774"/>
            <a:ext cx="423514" cy="369332"/>
          </a:xfrm>
          <a:prstGeom prst="rect">
            <a:avLst/>
          </a:prstGeom>
          <a:noFill/>
        </p:spPr>
        <p:txBody>
          <a:bodyPr wrap="none" rtlCol="0">
            <a:spAutoFit/>
          </a:bodyPr>
          <a:lstStyle/>
          <a:p>
            <a:r>
              <a:rPr lang="en-GB" dirty="0"/>
              <a:t>p3</a:t>
            </a:r>
          </a:p>
        </p:txBody>
      </p:sp>
      <p:sp>
        <p:nvSpPr>
          <p:cNvPr id="31" name="TextBox 30"/>
          <p:cNvSpPr txBox="1"/>
          <p:nvPr/>
        </p:nvSpPr>
        <p:spPr>
          <a:xfrm>
            <a:off x="2597041" y="2329933"/>
            <a:ext cx="993158" cy="369332"/>
          </a:xfrm>
          <a:prstGeom prst="rect">
            <a:avLst/>
          </a:prstGeom>
          <a:noFill/>
        </p:spPr>
        <p:txBody>
          <a:bodyPr wrap="square" rtlCol="0">
            <a:spAutoFit/>
          </a:bodyPr>
          <a:lstStyle/>
          <a:p>
            <a:r>
              <a:rPr lang="en-GB" dirty="0"/>
              <a:t>Ed = 0</a:t>
            </a:r>
          </a:p>
        </p:txBody>
      </p:sp>
      <p:sp>
        <p:nvSpPr>
          <p:cNvPr id="2" name="Slide Number Placeholder 1"/>
          <p:cNvSpPr>
            <a:spLocks noGrp="1"/>
          </p:cNvSpPr>
          <p:nvPr>
            <p:ph type="sldNum" sz="quarter" idx="12"/>
          </p:nvPr>
        </p:nvSpPr>
        <p:spPr/>
        <p:txBody>
          <a:bodyPr/>
          <a:lstStyle/>
          <a:p>
            <a:fld id="{F5A4CE65-A640-4BE5-9F5F-EF58F6145B35}" type="slidenum">
              <a:rPr lang="en-GB" smtClean="0"/>
              <a:t>4</a:t>
            </a:fld>
            <a:endParaRPr lang="en-GB" dirty="0"/>
          </a:p>
        </p:txBody>
      </p:sp>
    </p:spTree>
    <p:custDataLst>
      <p:tags r:id="rId1"/>
    </p:custDataLst>
    <p:extLst>
      <p:ext uri="{BB962C8B-B14F-4D97-AF65-F5344CB8AC3E}">
        <p14:creationId xmlns:p14="http://schemas.microsoft.com/office/powerpoint/2010/main" val="3353593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5182" y="354123"/>
            <a:ext cx="8305290" cy="381534"/>
          </a:xfrm>
        </p:spPr>
        <p:txBody>
          <a:bodyPr>
            <a:noAutofit/>
          </a:bodyPr>
          <a:lstStyle/>
          <a:p>
            <a:pPr algn="ctr"/>
            <a:r>
              <a:rPr lang="en-GB" sz="3200" dirty="0"/>
              <a:t>Elasticity of demand – perfectly elastic demand</a:t>
            </a:r>
          </a:p>
        </p:txBody>
      </p:sp>
      <p:sp>
        <p:nvSpPr>
          <p:cNvPr id="5" name="Content Placeholder 4"/>
          <p:cNvSpPr>
            <a:spLocks noGrp="1"/>
          </p:cNvSpPr>
          <p:nvPr>
            <p:ph sz="half" idx="1"/>
          </p:nvPr>
        </p:nvSpPr>
        <p:spPr>
          <a:xfrm>
            <a:off x="592773" y="1587499"/>
            <a:ext cx="4986842" cy="4524375"/>
          </a:xfrm>
        </p:spPr>
        <p:txBody>
          <a:bodyPr>
            <a:normAutofit/>
          </a:bodyPr>
          <a:lstStyle/>
          <a:p>
            <a:endParaRPr lang="en-GB" dirty="0"/>
          </a:p>
        </p:txBody>
      </p:sp>
      <mc:AlternateContent xmlns:mc="http://schemas.openxmlformats.org/markup-compatibility/2006" xmlns:a14="http://schemas.microsoft.com/office/drawing/2010/main">
        <mc:Choice Requires="a14">
          <p:sp>
            <p:nvSpPr>
              <p:cNvPr id="6" name="Content Placeholder 5"/>
              <p:cNvSpPr>
                <a:spLocks noGrp="1"/>
              </p:cNvSpPr>
              <p:nvPr>
                <p:ph sz="half" idx="2"/>
              </p:nvPr>
            </p:nvSpPr>
            <p:spPr>
              <a:xfrm>
                <a:off x="5633511" y="595070"/>
                <a:ext cx="3403873" cy="4857692"/>
              </a:xfrm>
            </p:spPr>
            <p:txBody>
              <a:bodyPr>
                <a:noAutofit/>
              </a:bodyPr>
              <a:lstStyle/>
              <a:p>
                <a:pPr marL="0" indent="0">
                  <a:buNone/>
                </a:pPr>
                <a:r>
                  <a:rPr lang="en-GB" sz="2000" dirty="0">
                    <a:solidFill>
                      <a:srgbClr val="7030A0"/>
                    </a:solidFill>
                  </a:rPr>
                  <a:t>Assumptions</a:t>
                </a:r>
              </a:p>
              <a:p>
                <a:pPr marL="0" indent="0">
                  <a:buNone/>
                </a:pPr>
                <a:endParaRPr lang="en-GB" sz="1800" dirty="0">
                  <a:solidFill>
                    <a:srgbClr val="7030A0"/>
                  </a:solidFill>
                </a:endParaRPr>
              </a:p>
              <a:p>
                <a:r>
                  <a:rPr lang="en-GB" sz="1700" dirty="0">
                    <a:solidFill>
                      <a:srgbClr val="7030A0"/>
                    </a:solidFill>
                  </a:rPr>
                  <a:t>Perfectly elastic demand means that demand responds infinitely to any change in price to change in price. For example, a 1% rise in price may lead to all demand  ceasing</a:t>
                </a:r>
              </a:p>
              <a:p>
                <a:r>
                  <a:rPr lang="en-GB" sz="1700" dirty="0">
                    <a:solidFill>
                      <a:srgbClr val="7030A0"/>
                    </a:solidFill>
                  </a:rPr>
                  <a:t>For the sellers this means any rise in price will result in a fall in revenues (and profits), and any reduction in price will lead to increased revenues </a:t>
                </a:r>
              </a:p>
              <a:p>
                <a:r>
                  <a:rPr lang="en-GB" sz="1700" dirty="0">
                    <a:solidFill>
                      <a:srgbClr val="7030A0"/>
                    </a:solidFill>
                  </a:rPr>
                  <a:t>The perfectly elastic demand curve equals infinity or  Ed = </a:t>
                </a:r>
                <a14:m>
                  <m:oMath xmlns:m="http://schemas.openxmlformats.org/officeDocument/2006/math">
                    <m:r>
                      <a:rPr lang="en-GB" sz="1700" dirty="0" smtClean="0">
                        <a:solidFill>
                          <a:srgbClr val="7030A0"/>
                        </a:solidFill>
                        <a:latin typeface="Cambria Math"/>
                        <a:ea typeface="Cambria Math"/>
                      </a:rPr>
                      <m:t> </m:t>
                    </m:r>
                    <m:r>
                      <a:rPr lang="en-GB" sz="1700" i="1" smtClean="0">
                        <a:solidFill>
                          <a:srgbClr val="7030A0"/>
                        </a:solidFill>
                        <a:latin typeface="Cambria Math"/>
                        <a:ea typeface="Cambria Math"/>
                      </a:rPr>
                      <m:t>∞</m:t>
                    </m:r>
                  </m:oMath>
                </a14:m>
                <a:endParaRPr lang="en-GB" sz="1700" dirty="0">
                  <a:solidFill>
                    <a:srgbClr val="7030A0"/>
                  </a:solidFill>
                </a:endParaRPr>
              </a:p>
            </p:txBody>
          </p:sp>
        </mc:Choice>
        <mc:Fallback xmlns="">
          <p:sp>
            <p:nvSpPr>
              <p:cNvPr id="6" name="Content Placeholder 5"/>
              <p:cNvSpPr>
                <a:spLocks noGrp="1" noRot="1" noChangeAspect="1" noMove="1" noResize="1" noEditPoints="1" noAdjustHandles="1" noChangeArrowheads="1" noChangeShapeType="1" noTextEdit="1"/>
              </p:cNvSpPr>
              <p:nvPr>
                <p:ph sz="half" idx="2"/>
              </p:nvPr>
            </p:nvSpPr>
            <p:spPr>
              <a:xfrm>
                <a:off x="5633511" y="595070"/>
                <a:ext cx="3403873" cy="4857692"/>
              </a:xfrm>
              <a:blipFill>
                <a:blip r:embed="rId3"/>
                <a:stretch>
                  <a:fillRect l="-1789" t="-628" r="-1431"/>
                </a:stretch>
              </a:blipFill>
            </p:spPr>
            <p:txBody>
              <a:bodyPr/>
              <a:lstStyle/>
              <a:p>
                <a:r>
                  <a:rPr lang="en-GB">
                    <a:noFill/>
                  </a:rPr>
                  <a:t> </a:t>
                </a:r>
              </a:p>
            </p:txBody>
          </p:sp>
        </mc:Fallback>
      </mc:AlternateContent>
      <p:cxnSp>
        <p:nvCxnSpPr>
          <p:cNvPr id="8" name="Straight Connector 7"/>
          <p:cNvCxnSpPr/>
          <p:nvPr/>
        </p:nvCxnSpPr>
        <p:spPr>
          <a:xfrm>
            <a:off x="1657350" y="2514600"/>
            <a:ext cx="0" cy="27559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0206" y="5270500"/>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4438650" y="5082886"/>
            <a:ext cx="1292851" cy="646331"/>
          </a:xfrm>
          <a:prstGeom prst="rect">
            <a:avLst/>
          </a:prstGeom>
          <a:noFill/>
        </p:spPr>
        <p:txBody>
          <a:bodyPr wrap="square" rtlCol="0">
            <a:spAutoFit/>
          </a:bodyPr>
          <a:lstStyle/>
          <a:p>
            <a:pPr algn="ctr"/>
            <a:r>
              <a:rPr lang="en-GB" dirty="0"/>
              <a:t>Quantity (q)</a:t>
            </a:r>
          </a:p>
        </p:txBody>
      </p:sp>
      <p:sp>
        <p:nvSpPr>
          <p:cNvPr id="20" name="TextBox 19"/>
          <p:cNvSpPr txBox="1"/>
          <p:nvPr/>
        </p:nvSpPr>
        <p:spPr>
          <a:xfrm>
            <a:off x="657224" y="2191435"/>
            <a:ext cx="1178469" cy="369332"/>
          </a:xfrm>
          <a:prstGeom prst="rect">
            <a:avLst/>
          </a:prstGeom>
          <a:noFill/>
        </p:spPr>
        <p:txBody>
          <a:bodyPr wrap="square" rtlCol="0">
            <a:spAutoFit/>
          </a:bodyPr>
          <a:lstStyle/>
          <a:p>
            <a:r>
              <a:rPr lang="en-GB" dirty="0"/>
              <a:t>Price (p)</a:t>
            </a:r>
          </a:p>
        </p:txBody>
      </p:sp>
      <p:sp>
        <p:nvSpPr>
          <p:cNvPr id="26" name="TextBox 25"/>
          <p:cNvSpPr txBox="1"/>
          <p:nvPr/>
        </p:nvSpPr>
        <p:spPr>
          <a:xfrm>
            <a:off x="1344753" y="3650734"/>
            <a:ext cx="306494" cy="369332"/>
          </a:xfrm>
          <a:prstGeom prst="rect">
            <a:avLst/>
          </a:prstGeom>
          <a:noFill/>
        </p:spPr>
        <p:txBody>
          <a:bodyPr wrap="none" rtlCol="0">
            <a:spAutoFit/>
          </a:bodyPr>
          <a:lstStyle/>
          <a:p>
            <a:r>
              <a:rPr lang="en-GB" dirty="0"/>
              <a:t>p</a:t>
            </a:r>
          </a:p>
        </p:txBody>
      </p:sp>
      <p:sp>
        <p:nvSpPr>
          <p:cNvPr id="27" name="TextBox 26"/>
          <p:cNvSpPr txBox="1"/>
          <p:nvPr/>
        </p:nvSpPr>
        <p:spPr>
          <a:xfrm>
            <a:off x="2340720" y="5375274"/>
            <a:ext cx="2174317" cy="369332"/>
          </a:xfrm>
          <a:prstGeom prst="rect">
            <a:avLst/>
          </a:prstGeom>
          <a:noFill/>
        </p:spPr>
        <p:txBody>
          <a:bodyPr wrap="square" rtlCol="0">
            <a:spAutoFit/>
          </a:bodyPr>
          <a:lstStyle/>
          <a:p>
            <a:r>
              <a:rPr lang="en-GB" dirty="0"/>
              <a:t>q1            q2            q3</a:t>
            </a:r>
          </a:p>
        </p:txBody>
      </p:sp>
      <p:cxnSp>
        <p:nvCxnSpPr>
          <p:cNvPr id="7" name="Straight Connector 6"/>
          <p:cNvCxnSpPr/>
          <p:nvPr/>
        </p:nvCxnSpPr>
        <p:spPr>
          <a:xfrm flipH="1">
            <a:off x="1657350" y="3835400"/>
            <a:ext cx="2857688" cy="0"/>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320175"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2565699"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4079944" y="3835400"/>
            <a:ext cx="0" cy="143510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3" name="TextBox 32"/>
              <p:cNvSpPr txBox="1"/>
              <p:nvPr/>
            </p:nvSpPr>
            <p:spPr>
              <a:xfrm>
                <a:off x="4631166" y="3639977"/>
                <a:ext cx="919779" cy="369332"/>
              </a:xfrm>
              <a:prstGeom prst="rect">
                <a:avLst/>
              </a:prstGeom>
              <a:noFill/>
            </p:spPr>
            <p:txBody>
              <a:bodyPr wrap="square" rtlCol="0">
                <a:spAutoFit/>
              </a:bodyPr>
              <a:lstStyle/>
              <a:p>
                <a:r>
                  <a:rPr lang="en-GB" dirty="0"/>
                  <a:t>Ed = </a:t>
                </a:r>
                <a14:m>
                  <m:oMath xmlns:m="http://schemas.openxmlformats.org/officeDocument/2006/math">
                    <m:r>
                      <a:rPr lang="en-GB" i="1" smtClean="0">
                        <a:latin typeface="Cambria Math"/>
                        <a:ea typeface="Cambria Math"/>
                      </a:rPr>
                      <m:t>∞</m:t>
                    </m:r>
                  </m:oMath>
                </a14:m>
                <a:endParaRPr lang="en-GB" dirty="0"/>
              </a:p>
            </p:txBody>
          </p:sp>
        </mc:Choice>
        <mc:Fallback xmlns="">
          <p:sp>
            <p:nvSpPr>
              <p:cNvPr id="33" name="TextBox 32"/>
              <p:cNvSpPr txBox="1">
                <a:spLocks noRot="1" noChangeAspect="1" noMove="1" noResize="1" noEditPoints="1" noAdjustHandles="1" noChangeArrowheads="1" noChangeShapeType="1" noTextEdit="1"/>
              </p:cNvSpPr>
              <p:nvPr/>
            </p:nvSpPr>
            <p:spPr>
              <a:xfrm>
                <a:off x="4631166" y="3639977"/>
                <a:ext cx="919779" cy="369332"/>
              </a:xfrm>
              <a:prstGeom prst="rect">
                <a:avLst/>
              </a:prstGeom>
              <a:blipFill>
                <a:blip r:embed="rId4"/>
                <a:stretch>
                  <a:fillRect l="-5960" t="-6557" b="-26230"/>
                </a:stretch>
              </a:blipFill>
            </p:spPr>
            <p:txBody>
              <a:bodyPr/>
              <a:lstStyle/>
              <a:p>
                <a:r>
                  <a:rPr lang="en-GB">
                    <a:noFill/>
                  </a:rPr>
                  <a:t> </a:t>
                </a:r>
              </a:p>
            </p:txBody>
          </p:sp>
        </mc:Fallback>
      </mc:AlternateContent>
      <p:sp>
        <p:nvSpPr>
          <p:cNvPr id="2" name="Slide Number Placeholder 1"/>
          <p:cNvSpPr>
            <a:spLocks noGrp="1"/>
          </p:cNvSpPr>
          <p:nvPr>
            <p:ph type="sldNum" sz="quarter" idx="12"/>
          </p:nvPr>
        </p:nvSpPr>
        <p:spPr/>
        <p:txBody>
          <a:bodyPr/>
          <a:lstStyle/>
          <a:p>
            <a:fld id="{F5A4CE65-A640-4BE5-9F5F-EF58F6145B35}" type="slidenum">
              <a:rPr lang="en-GB" smtClean="0"/>
              <a:t>5</a:t>
            </a:fld>
            <a:endParaRPr lang="en-GB" dirty="0"/>
          </a:p>
        </p:txBody>
      </p:sp>
    </p:spTree>
    <p:custDataLst>
      <p:tags r:id="rId1"/>
    </p:custDataLst>
    <p:extLst>
      <p:ext uri="{BB962C8B-B14F-4D97-AF65-F5344CB8AC3E}">
        <p14:creationId xmlns:p14="http://schemas.microsoft.com/office/powerpoint/2010/main" val="3529689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9906" y="42587"/>
            <a:ext cx="8050525" cy="736761"/>
          </a:xfrm>
        </p:spPr>
        <p:txBody>
          <a:bodyPr>
            <a:noAutofit/>
          </a:bodyPr>
          <a:lstStyle/>
          <a:p>
            <a:pPr algn="ctr"/>
            <a:r>
              <a:rPr lang="en-GB" sz="3200" dirty="0"/>
              <a:t>Elasticity of demand – proportionate elastic demand</a:t>
            </a:r>
          </a:p>
        </p:txBody>
      </p:sp>
      <p:sp>
        <p:nvSpPr>
          <p:cNvPr id="5" name="Content Placeholder 4"/>
          <p:cNvSpPr>
            <a:spLocks noGrp="1"/>
          </p:cNvSpPr>
          <p:nvPr>
            <p:ph sz="half" idx="1"/>
          </p:nvPr>
        </p:nvSpPr>
        <p:spPr>
          <a:xfrm>
            <a:off x="409905" y="829629"/>
            <a:ext cx="4738159" cy="4661048"/>
          </a:xfrm>
        </p:spPr>
        <p:txBody>
          <a:bodyPr>
            <a:normAutofit lnSpcReduction="10000"/>
          </a:bodyPr>
          <a:lstStyle/>
          <a:p>
            <a:endParaRPr lang="en-GB" dirty="0"/>
          </a:p>
        </p:txBody>
      </p:sp>
      <p:sp>
        <p:nvSpPr>
          <p:cNvPr id="6" name="Content Placeholder 5"/>
          <p:cNvSpPr>
            <a:spLocks noGrp="1"/>
          </p:cNvSpPr>
          <p:nvPr>
            <p:ph sz="half" idx="2"/>
          </p:nvPr>
        </p:nvSpPr>
        <p:spPr>
          <a:xfrm>
            <a:off x="5279549" y="404664"/>
            <a:ext cx="3731437" cy="5457592"/>
          </a:xfrm>
        </p:spPr>
        <p:txBody>
          <a:bodyPr>
            <a:normAutofit lnSpcReduction="10000"/>
          </a:bodyPr>
          <a:lstStyle/>
          <a:p>
            <a:pPr marL="0" indent="0">
              <a:buNone/>
            </a:pPr>
            <a:r>
              <a:rPr lang="en-GB" sz="2000" dirty="0">
                <a:solidFill>
                  <a:srgbClr val="7030A0"/>
                </a:solidFill>
              </a:rPr>
              <a:t>Assumptions</a:t>
            </a:r>
          </a:p>
          <a:p>
            <a:r>
              <a:rPr lang="en-GB" sz="1400" dirty="0">
                <a:solidFill>
                  <a:srgbClr val="7030A0"/>
                </a:solidFill>
              </a:rPr>
              <a:t>Perfect inelasticity and elasticity rarely, </a:t>
            </a:r>
            <a:r>
              <a:rPr lang="en-GB" sz="1600" dirty="0">
                <a:solidFill>
                  <a:srgbClr val="7030A0"/>
                </a:solidFill>
              </a:rPr>
              <a:t>if ever, occur</a:t>
            </a:r>
          </a:p>
          <a:p>
            <a:r>
              <a:rPr lang="en-GB" sz="1600" dirty="0">
                <a:solidFill>
                  <a:srgbClr val="7030A0"/>
                </a:solidFill>
              </a:rPr>
              <a:t>Usually, the elasticity measurement falls  somewhere between the two; or  usually under 1(more inelastic), or over 1 (more elastic)</a:t>
            </a:r>
          </a:p>
          <a:p>
            <a:r>
              <a:rPr lang="en-GB" sz="1600" dirty="0">
                <a:solidFill>
                  <a:srgbClr val="7030A0"/>
                </a:solidFill>
              </a:rPr>
              <a:t>This means that it is just the angle of the slope that varies. Shallower slope means more elastic, steeper slope indicates less elastic</a:t>
            </a:r>
          </a:p>
          <a:p>
            <a:r>
              <a:rPr lang="en-GB" sz="1600" dirty="0">
                <a:solidFill>
                  <a:srgbClr val="7030A0"/>
                </a:solidFill>
              </a:rPr>
              <a:t>However, in the case of proportionate elasticity, the proportionate change in quantity demanded is equal to the proportionate change in price, this is called unity and equals 1, the upper limit described above</a:t>
            </a:r>
          </a:p>
          <a:p>
            <a:r>
              <a:rPr lang="en-GB" sz="1600" dirty="0">
                <a:solidFill>
                  <a:srgbClr val="7030A0"/>
                </a:solidFill>
              </a:rPr>
              <a:t>In terms of total revenues (and profits), where demand has unitary demand price change has no effect on total revenue</a:t>
            </a:r>
          </a:p>
        </p:txBody>
      </p:sp>
      <p:cxnSp>
        <p:nvCxnSpPr>
          <p:cNvPr id="8" name="Straight Connector 7"/>
          <p:cNvCxnSpPr/>
          <p:nvPr/>
        </p:nvCxnSpPr>
        <p:spPr>
          <a:xfrm flipH="1">
            <a:off x="1654153" y="2312895"/>
            <a:ext cx="3197" cy="31512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650206" y="5464137"/>
            <a:ext cx="27813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3970428" y="5420848"/>
            <a:ext cx="1728192" cy="369332"/>
          </a:xfrm>
          <a:prstGeom prst="rect">
            <a:avLst/>
          </a:prstGeom>
          <a:noFill/>
        </p:spPr>
        <p:txBody>
          <a:bodyPr wrap="square" rtlCol="0">
            <a:spAutoFit/>
          </a:bodyPr>
          <a:lstStyle/>
          <a:p>
            <a:pPr algn="r"/>
            <a:r>
              <a:rPr lang="en-GB" dirty="0"/>
              <a:t>Quantity (q)</a:t>
            </a:r>
          </a:p>
        </p:txBody>
      </p:sp>
      <p:sp>
        <p:nvSpPr>
          <p:cNvPr id="20" name="TextBox 19"/>
          <p:cNvSpPr txBox="1"/>
          <p:nvPr/>
        </p:nvSpPr>
        <p:spPr>
          <a:xfrm>
            <a:off x="657224" y="1893282"/>
            <a:ext cx="1228759" cy="369332"/>
          </a:xfrm>
          <a:prstGeom prst="rect">
            <a:avLst/>
          </a:prstGeom>
          <a:noFill/>
        </p:spPr>
        <p:txBody>
          <a:bodyPr wrap="square" rtlCol="0">
            <a:spAutoFit/>
          </a:bodyPr>
          <a:lstStyle/>
          <a:p>
            <a:r>
              <a:rPr lang="en-GB" dirty="0"/>
              <a:t>Price (p)</a:t>
            </a:r>
          </a:p>
        </p:txBody>
      </p:sp>
      <p:sp>
        <p:nvSpPr>
          <p:cNvPr id="26" name="TextBox 25"/>
          <p:cNvSpPr txBox="1"/>
          <p:nvPr/>
        </p:nvSpPr>
        <p:spPr>
          <a:xfrm>
            <a:off x="1099650" y="2312895"/>
            <a:ext cx="745746" cy="3323987"/>
          </a:xfrm>
          <a:prstGeom prst="rect">
            <a:avLst/>
          </a:prstGeom>
          <a:noFill/>
        </p:spPr>
        <p:txBody>
          <a:bodyPr wrap="square" rtlCol="0">
            <a:spAutoFit/>
          </a:bodyPr>
          <a:lstStyle/>
          <a:p>
            <a:r>
              <a:rPr lang="en-GB" sz="1600" dirty="0"/>
              <a:t>  16</a:t>
            </a:r>
          </a:p>
          <a:p>
            <a:endParaRPr lang="en-GB" sz="1600" dirty="0"/>
          </a:p>
          <a:p>
            <a:r>
              <a:rPr lang="en-GB" sz="1600" dirty="0"/>
              <a:t>  12</a:t>
            </a:r>
          </a:p>
          <a:p>
            <a:endParaRPr lang="en-GB" sz="1600" dirty="0"/>
          </a:p>
          <a:p>
            <a:endParaRPr lang="en-GB" sz="1600" dirty="0"/>
          </a:p>
          <a:p>
            <a:r>
              <a:rPr lang="en-GB" sz="1600" dirty="0"/>
              <a:t>   8</a:t>
            </a:r>
          </a:p>
          <a:p>
            <a:endParaRPr lang="en-GB" sz="1600" dirty="0"/>
          </a:p>
          <a:p>
            <a:endParaRPr lang="en-GB" sz="1600" dirty="0"/>
          </a:p>
          <a:p>
            <a:r>
              <a:rPr lang="en-GB" sz="1600" dirty="0"/>
              <a:t>   6</a:t>
            </a:r>
          </a:p>
          <a:p>
            <a:endParaRPr lang="en-GB" sz="1600" dirty="0"/>
          </a:p>
          <a:p>
            <a:r>
              <a:rPr lang="en-GB" sz="1600" dirty="0"/>
              <a:t>   4</a:t>
            </a:r>
          </a:p>
          <a:p>
            <a:r>
              <a:rPr lang="en-GB" sz="1600" dirty="0"/>
              <a:t>   3</a:t>
            </a:r>
          </a:p>
          <a:p>
            <a:endParaRPr lang="en-GB" dirty="0"/>
          </a:p>
        </p:txBody>
      </p:sp>
      <p:sp>
        <p:nvSpPr>
          <p:cNvPr id="27" name="TextBox 26"/>
          <p:cNvSpPr txBox="1"/>
          <p:nvPr/>
        </p:nvSpPr>
        <p:spPr>
          <a:xfrm>
            <a:off x="1697939" y="5113934"/>
            <a:ext cx="3328832" cy="615553"/>
          </a:xfrm>
          <a:prstGeom prst="rect">
            <a:avLst/>
          </a:prstGeom>
          <a:noFill/>
        </p:spPr>
        <p:txBody>
          <a:bodyPr wrap="square" rtlCol="0">
            <a:spAutoFit/>
          </a:bodyPr>
          <a:lstStyle/>
          <a:p>
            <a:r>
              <a:rPr lang="en-GB" dirty="0"/>
              <a:t>     </a:t>
            </a:r>
          </a:p>
          <a:p>
            <a:r>
              <a:rPr lang="en-GB" sz="1600" dirty="0"/>
              <a:t>   3 4    6     8         12      16</a:t>
            </a:r>
          </a:p>
        </p:txBody>
      </p:sp>
      <p:cxnSp>
        <p:nvCxnSpPr>
          <p:cNvPr id="14" name="Straight Connector 13"/>
          <p:cNvCxnSpPr/>
          <p:nvPr/>
        </p:nvCxnSpPr>
        <p:spPr>
          <a:xfrm flipH="1">
            <a:off x="2142213" y="3076687"/>
            <a:ext cx="12198" cy="2387451"/>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1992854" y="2312895"/>
            <a:ext cx="0" cy="3151243"/>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2420470" y="3732905"/>
            <a:ext cx="21623" cy="1731233"/>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3" name="TextBox 32"/>
              <p:cNvSpPr txBox="1"/>
              <p:nvPr/>
            </p:nvSpPr>
            <p:spPr>
              <a:xfrm>
                <a:off x="4381051" y="4624002"/>
                <a:ext cx="931871" cy="369332"/>
              </a:xfrm>
              <a:prstGeom prst="rect">
                <a:avLst/>
              </a:prstGeom>
              <a:noFill/>
            </p:spPr>
            <p:txBody>
              <a:bodyPr wrap="square" rtlCol="0">
                <a:spAutoFit/>
              </a:bodyPr>
              <a:lstStyle/>
              <a:p>
                <a:r>
                  <a:rPr lang="en-GB" dirty="0"/>
                  <a:t>Ed = </a:t>
                </a:r>
                <a14:m>
                  <m:oMath xmlns:m="http://schemas.openxmlformats.org/officeDocument/2006/math">
                    <m:r>
                      <a:rPr lang="en-GB" b="0" i="1" smtClean="0">
                        <a:latin typeface="Cambria Math"/>
                        <a:ea typeface="Cambria Math"/>
                      </a:rPr>
                      <m:t>1</m:t>
                    </m:r>
                  </m:oMath>
                </a14:m>
                <a:endParaRPr lang="en-GB" dirty="0"/>
              </a:p>
            </p:txBody>
          </p:sp>
        </mc:Choice>
        <mc:Fallback xmlns="">
          <p:sp>
            <p:nvSpPr>
              <p:cNvPr id="33" name="TextBox 32"/>
              <p:cNvSpPr txBox="1">
                <a:spLocks noRot="1" noChangeAspect="1" noMove="1" noResize="1" noEditPoints="1" noAdjustHandles="1" noChangeArrowheads="1" noChangeShapeType="1" noTextEdit="1"/>
              </p:cNvSpPr>
              <p:nvPr/>
            </p:nvSpPr>
            <p:spPr>
              <a:xfrm>
                <a:off x="4381051" y="4624002"/>
                <a:ext cx="931871" cy="369332"/>
              </a:xfrm>
              <a:prstGeom prst="rect">
                <a:avLst/>
              </a:prstGeom>
              <a:blipFill>
                <a:blip r:embed="rId3"/>
                <a:stretch>
                  <a:fillRect l="-5882" t="-8333" b="-28333"/>
                </a:stretch>
              </a:blipFill>
            </p:spPr>
            <p:txBody>
              <a:bodyPr/>
              <a:lstStyle/>
              <a:p>
                <a:r>
                  <a:rPr lang="en-GB">
                    <a:noFill/>
                  </a:rPr>
                  <a:t> </a:t>
                </a:r>
              </a:p>
            </p:txBody>
          </p:sp>
        </mc:Fallback>
      </mc:AlternateContent>
      <p:cxnSp>
        <p:nvCxnSpPr>
          <p:cNvPr id="17" name="Straight Connector 16"/>
          <p:cNvCxnSpPr/>
          <p:nvPr/>
        </p:nvCxnSpPr>
        <p:spPr>
          <a:xfrm>
            <a:off x="2903327" y="4337419"/>
            <a:ext cx="0" cy="1126719"/>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528616" y="4808669"/>
            <a:ext cx="0" cy="617443"/>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030190" y="4993335"/>
            <a:ext cx="0" cy="470803"/>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1697939" y="2312894"/>
            <a:ext cx="294915"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1655752" y="3716307"/>
            <a:ext cx="761777"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1681661" y="4337418"/>
            <a:ext cx="1221666"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1657351" y="3076687"/>
            <a:ext cx="484862"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1697939" y="4890020"/>
            <a:ext cx="1846955"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1643780" y="5117390"/>
            <a:ext cx="2386410"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86" name="Freeform 85"/>
          <p:cNvSpPr/>
          <p:nvPr/>
        </p:nvSpPr>
        <p:spPr>
          <a:xfrm>
            <a:off x="1976881" y="2373842"/>
            <a:ext cx="2127950" cy="2684929"/>
          </a:xfrm>
          <a:custGeom>
            <a:avLst/>
            <a:gdLst>
              <a:gd name="connsiteX0" fmla="*/ 0 w 2837266"/>
              <a:gd name="connsiteY0" fmla="*/ 0 h 2684929"/>
              <a:gd name="connsiteX1" fmla="*/ 215153 w 2837266"/>
              <a:gd name="connsiteY1" fmla="*/ 753035 h 2684929"/>
              <a:gd name="connsiteX2" fmla="*/ 559398 w 2837266"/>
              <a:gd name="connsiteY2" fmla="*/ 1398494 h 2684929"/>
              <a:gd name="connsiteX3" fmla="*/ 1258645 w 2837266"/>
              <a:gd name="connsiteY3" fmla="*/ 2033195 h 2684929"/>
              <a:gd name="connsiteX4" fmla="*/ 2086983 w 2837266"/>
              <a:gd name="connsiteY4" fmla="*/ 2495774 h 2684929"/>
              <a:gd name="connsiteX5" fmla="*/ 2796988 w 2837266"/>
              <a:gd name="connsiteY5" fmla="*/ 2667896 h 2684929"/>
              <a:gd name="connsiteX6" fmla="*/ 2753958 w 2837266"/>
              <a:gd name="connsiteY6" fmla="*/ 2678654 h 2684929"/>
              <a:gd name="connsiteX7" fmla="*/ 2753958 w 2837266"/>
              <a:gd name="connsiteY7" fmla="*/ 2678654 h 2684929"/>
              <a:gd name="connsiteX8" fmla="*/ 2753958 w 2837266"/>
              <a:gd name="connsiteY8" fmla="*/ 2678654 h 2684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37266" h="2684929">
                <a:moveTo>
                  <a:pt x="0" y="0"/>
                </a:moveTo>
                <a:cubicBezTo>
                  <a:pt x="60960" y="259976"/>
                  <a:pt x="121920" y="519953"/>
                  <a:pt x="215153" y="753035"/>
                </a:cubicBezTo>
                <a:cubicBezTo>
                  <a:pt x="308386" y="986117"/>
                  <a:pt x="385483" y="1185134"/>
                  <a:pt x="559398" y="1398494"/>
                </a:cubicBezTo>
                <a:cubicBezTo>
                  <a:pt x="733313" y="1611854"/>
                  <a:pt x="1004048" y="1850315"/>
                  <a:pt x="1258645" y="2033195"/>
                </a:cubicBezTo>
                <a:cubicBezTo>
                  <a:pt x="1513242" y="2216075"/>
                  <a:pt x="1830593" y="2389991"/>
                  <a:pt x="2086983" y="2495774"/>
                </a:cubicBezTo>
                <a:cubicBezTo>
                  <a:pt x="2343373" y="2601557"/>
                  <a:pt x="2685826" y="2637416"/>
                  <a:pt x="2796988" y="2667896"/>
                </a:cubicBezTo>
                <a:cubicBezTo>
                  <a:pt x="2908151" y="2698376"/>
                  <a:pt x="2753958" y="2678654"/>
                  <a:pt x="2753958" y="2678654"/>
                </a:cubicBezTo>
                <a:lnTo>
                  <a:pt x="2753958" y="2678654"/>
                </a:lnTo>
                <a:lnTo>
                  <a:pt x="2753958" y="2678654"/>
                </a:lnTo>
              </a:path>
            </a:pathLst>
          </a:custGeom>
          <a:noFill/>
          <a:ln w="22225">
            <a:solidFill>
              <a:srgbClr val="77021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Slide Number Placeholder 1"/>
          <p:cNvSpPr>
            <a:spLocks noGrp="1"/>
          </p:cNvSpPr>
          <p:nvPr>
            <p:ph type="sldNum" sz="quarter" idx="12"/>
          </p:nvPr>
        </p:nvSpPr>
        <p:spPr/>
        <p:txBody>
          <a:bodyPr/>
          <a:lstStyle/>
          <a:p>
            <a:fld id="{F5A4CE65-A640-4BE5-9F5F-EF58F6145B35}" type="slidenum">
              <a:rPr lang="en-GB" smtClean="0"/>
              <a:t>6</a:t>
            </a:fld>
            <a:endParaRPr lang="en-GB" dirty="0"/>
          </a:p>
        </p:txBody>
      </p:sp>
    </p:spTree>
    <p:custDataLst>
      <p:tags r:id="rId1"/>
    </p:custDataLst>
    <p:extLst>
      <p:ext uri="{BB962C8B-B14F-4D97-AF65-F5344CB8AC3E}">
        <p14:creationId xmlns:p14="http://schemas.microsoft.com/office/powerpoint/2010/main" val="2591263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9" y="-162272"/>
            <a:ext cx="8229600" cy="1143000"/>
          </a:xfrm>
        </p:spPr>
        <p:txBody>
          <a:bodyPr>
            <a:normAutofit/>
          </a:bodyPr>
          <a:lstStyle/>
          <a:p>
            <a:pPr algn="ctr"/>
            <a:r>
              <a:rPr lang="en-GB" sz="3200" dirty="0"/>
              <a:t>Determinants of elasticity of demand</a:t>
            </a:r>
          </a:p>
        </p:txBody>
      </p:sp>
      <p:sp>
        <p:nvSpPr>
          <p:cNvPr id="3" name="Content Placeholder 2"/>
          <p:cNvSpPr>
            <a:spLocks noGrp="1"/>
          </p:cNvSpPr>
          <p:nvPr>
            <p:ph idx="1"/>
          </p:nvPr>
        </p:nvSpPr>
        <p:spPr>
          <a:xfrm>
            <a:off x="467544" y="692696"/>
            <a:ext cx="8363272" cy="5040560"/>
          </a:xfrm>
        </p:spPr>
        <p:txBody>
          <a:bodyPr>
            <a:noAutofit/>
          </a:bodyPr>
          <a:lstStyle/>
          <a:p>
            <a:r>
              <a:rPr lang="en-GB" sz="2300" dirty="0">
                <a:solidFill>
                  <a:srgbClr val="7030A0"/>
                </a:solidFill>
              </a:rPr>
              <a:t>The availability  of substitute goods</a:t>
            </a:r>
          </a:p>
          <a:p>
            <a:endParaRPr lang="en-GB" sz="2300" dirty="0">
              <a:solidFill>
                <a:srgbClr val="7030A0"/>
              </a:solidFill>
            </a:endParaRPr>
          </a:p>
          <a:p>
            <a:r>
              <a:rPr lang="en-GB" sz="2300" dirty="0">
                <a:solidFill>
                  <a:srgbClr val="7030A0"/>
                </a:solidFill>
              </a:rPr>
              <a:t>The proportion  of income spent on the commodity in question</a:t>
            </a:r>
          </a:p>
          <a:p>
            <a:endParaRPr lang="en-GB" sz="2300" dirty="0">
              <a:solidFill>
                <a:srgbClr val="7030A0"/>
              </a:solidFill>
            </a:endParaRPr>
          </a:p>
          <a:p>
            <a:r>
              <a:rPr lang="en-GB" sz="2300" dirty="0">
                <a:solidFill>
                  <a:srgbClr val="7030A0"/>
                </a:solidFill>
              </a:rPr>
              <a:t>The number of alternative uses the commodity has</a:t>
            </a:r>
          </a:p>
          <a:p>
            <a:endParaRPr lang="en-GB" sz="2300" dirty="0">
              <a:solidFill>
                <a:srgbClr val="7030A0"/>
              </a:solidFill>
            </a:endParaRPr>
          </a:p>
          <a:p>
            <a:r>
              <a:rPr lang="en-GB" sz="2300" dirty="0">
                <a:solidFill>
                  <a:srgbClr val="7030A0"/>
                </a:solidFill>
              </a:rPr>
              <a:t>Whether a commodity is a necessity or luxury</a:t>
            </a:r>
          </a:p>
          <a:p>
            <a:endParaRPr lang="en-GB" sz="2300" dirty="0">
              <a:solidFill>
                <a:srgbClr val="7030A0"/>
              </a:solidFill>
            </a:endParaRPr>
          </a:p>
          <a:p>
            <a:r>
              <a:rPr lang="en-GB" sz="2300" dirty="0">
                <a:solidFill>
                  <a:srgbClr val="7030A0"/>
                </a:solidFill>
              </a:rPr>
              <a:t>Whether the commodity is habit-forming</a:t>
            </a:r>
          </a:p>
          <a:p>
            <a:endParaRPr lang="en-GB" sz="2300" dirty="0">
              <a:solidFill>
                <a:srgbClr val="7030A0"/>
              </a:solidFill>
            </a:endParaRPr>
          </a:p>
          <a:p>
            <a:r>
              <a:rPr lang="en-GB" sz="2300" dirty="0">
                <a:solidFill>
                  <a:srgbClr val="7030A0"/>
                </a:solidFill>
              </a:rPr>
              <a:t>The time period</a:t>
            </a:r>
          </a:p>
        </p:txBody>
      </p:sp>
      <p:sp>
        <p:nvSpPr>
          <p:cNvPr id="4" name="Slide Number Placeholder 3"/>
          <p:cNvSpPr>
            <a:spLocks noGrp="1"/>
          </p:cNvSpPr>
          <p:nvPr>
            <p:ph type="sldNum" sz="quarter" idx="12"/>
          </p:nvPr>
        </p:nvSpPr>
        <p:spPr/>
        <p:txBody>
          <a:bodyPr/>
          <a:lstStyle/>
          <a:p>
            <a:fld id="{F5A4CE65-A640-4BE5-9F5F-EF58F6145B35}" type="slidenum">
              <a:rPr lang="en-GB" smtClean="0"/>
              <a:t>7</a:t>
            </a:fld>
            <a:endParaRPr lang="en-GB" dirty="0"/>
          </a:p>
        </p:txBody>
      </p:sp>
    </p:spTree>
    <p:custDataLst>
      <p:tags r:id="rId1"/>
    </p:custDataLst>
    <p:extLst>
      <p:ext uri="{BB962C8B-B14F-4D97-AF65-F5344CB8AC3E}">
        <p14:creationId xmlns:p14="http://schemas.microsoft.com/office/powerpoint/2010/main" val="1313989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787208" cy="542198"/>
          </a:xfrm>
        </p:spPr>
        <p:txBody>
          <a:bodyPr>
            <a:noAutofit/>
          </a:bodyPr>
          <a:lstStyle/>
          <a:p>
            <a:pPr algn="ctr"/>
            <a:r>
              <a:rPr lang="en-GB" sz="3200" dirty="0"/>
              <a:t>Price elasticity of demand </a:t>
            </a:r>
          </a:p>
        </p:txBody>
      </p:sp>
      <p:sp>
        <p:nvSpPr>
          <p:cNvPr id="4" name="Content Placeholder 3"/>
          <p:cNvSpPr>
            <a:spLocks noGrp="1"/>
          </p:cNvSpPr>
          <p:nvPr>
            <p:ph idx="1"/>
          </p:nvPr>
        </p:nvSpPr>
        <p:spPr>
          <a:xfrm>
            <a:off x="0" y="845523"/>
            <a:ext cx="4401162" cy="4601026"/>
          </a:xfrm>
        </p:spPr>
        <p:txBody>
          <a:bodyPr>
            <a:normAutofit/>
          </a:bodyPr>
          <a:lstStyle/>
          <a:p>
            <a:endParaRPr lang="en-GB" dirty="0"/>
          </a:p>
          <a:p>
            <a:endParaRPr lang="en-GB" dirty="0"/>
          </a:p>
        </p:txBody>
      </p:sp>
      <p:sp>
        <p:nvSpPr>
          <p:cNvPr id="3" name="Slide Number Placeholder 2"/>
          <p:cNvSpPr>
            <a:spLocks noGrp="1"/>
          </p:cNvSpPr>
          <p:nvPr>
            <p:ph type="sldNum" sz="quarter" idx="12"/>
          </p:nvPr>
        </p:nvSpPr>
        <p:spPr/>
        <p:txBody>
          <a:bodyPr/>
          <a:lstStyle/>
          <a:p>
            <a:fld id="{F5A4CE65-A640-4BE5-9F5F-EF58F6145B35}" type="slidenum">
              <a:rPr lang="en-GB" smtClean="0"/>
              <a:t>8</a:t>
            </a:fld>
            <a:endParaRPr lang="en-GB" dirty="0"/>
          </a:p>
        </p:txBody>
      </p:sp>
      <mc:AlternateContent xmlns:mc="http://schemas.openxmlformats.org/markup-compatibility/2006" xmlns:a14="http://schemas.microsoft.com/office/drawing/2010/main">
        <mc:Choice Requires="a14">
          <p:sp>
            <p:nvSpPr>
              <p:cNvPr id="5" name="Content Placeholder 4"/>
              <p:cNvSpPr>
                <a:spLocks noGrp="1"/>
              </p:cNvSpPr>
              <p:nvPr>
                <p:ph sz="half" idx="4294967295"/>
              </p:nvPr>
            </p:nvSpPr>
            <p:spPr>
              <a:xfrm>
                <a:off x="4572001" y="854074"/>
                <a:ext cx="4572000" cy="6003925"/>
              </a:xfrm>
            </p:spPr>
            <p:txBody>
              <a:bodyPr>
                <a:noAutofit/>
              </a:bodyPr>
              <a:lstStyle/>
              <a:p>
                <a:pPr marL="0" indent="0">
                  <a:buNone/>
                </a:pPr>
                <a:r>
                  <a:rPr lang="en-GB" sz="2000" dirty="0">
                    <a:solidFill>
                      <a:srgbClr val="7030A0"/>
                    </a:solidFill>
                  </a:rPr>
                  <a:t>Assumptions</a:t>
                </a:r>
              </a:p>
              <a:p>
                <a:pPr marL="0" indent="0">
                  <a:buNone/>
                </a:pPr>
                <a:r>
                  <a:rPr lang="en-GB" sz="1600" dirty="0">
                    <a:solidFill>
                      <a:srgbClr val="7030A0"/>
                    </a:solidFill>
                  </a:rPr>
                  <a:t>Price elasticity of demand (PED)</a:t>
                </a:r>
              </a:p>
              <a:p>
                <a:pPr marL="0" indent="0">
                  <a:spcBef>
                    <a:spcPts val="0"/>
                  </a:spcBef>
                  <a:buNone/>
                </a:pPr>
                <a:r>
                  <a:rPr lang="en-GB" sz="1600" dirty="0">
                    <a:solidFill>
                      <a:srgbClr val="7030A0"/>
                    </a:solidFill>
                  </a:rPr>
                  <a:t>PED = </a:t>
                </a:r>
                <a:r>
                  <a:rPr lang="en-GB" sz="1600" u="sng" dirty="0">
                    <a:solidFill>
                      <a:srgbClr val="7030A0"/>
                    </a:solidFill>
                  </a:rPr>
                  <a:t>percentage change in quantity demanded</a:t>
                </a:r>
              </a:p>
              <a:p>
                <a:pPr marL="0" indent="0">
                  <a:spcBef>
                    <a:spcPts val="0"/>
                  </a:spcBef>
                  <a:buNone/>
                </a:pPr>
                <a:r>
                  <a:rPr lang="en-GB" sz="1600" dirty="0">
                    <a:solidFill>
                      <a:srgbClr val="7030A0"/>
                    </a:solidFill>
                  </a:rPr>
                  <a:t>                  percentage change in price</a:t>
                </a:r>
              </a:p>
              <a:p>
                <a:pPr marL="0" indent="0">
                  <a:spcBef>
                    <a:spcPts val="0"/>
                  </a:spcBef>
                  <a:buNone/>
                </a:pPr>
                <a:endParaRPr lang="en-GB" sz="1600" dirty="0">
                  <a:solidFill>
                    <a:srgbClr val="7030A0"/>
                  </a:solidFill>
                </a:endParaRPr>
              </a:p>
              <a:p>
                <a:pPr marL="0" indent="0">
                  <a:spcBef>
                    <a:spcPts val="0"/>
                  </a:spcBef>
                  <a:buNone/>
                </a:pPr>
                <a:r>
                  <a:rPr lang="en-GB" sz="1600" dirty="0">
                    <a:solidFill>
                      <a:srgbClr val="7030A0"/>
                    </a:solidFill>
                  </a:rPr>
                  <a:t>Or,  </a:t>
                </a:r>
                <a14:m>
                  <m:oMath xmlns:m="http://schemas.openxmlformats.org/officeDocument/2006/math">
                    <m:f>
                      <m:fPr>
                        <m:ctrlPr>
                          <a:rPr lang="en-GB" sz="1600" i="1" smtClean="0">
                            <a:solidFill>
                              <a:srgbClr val="7030A0"/>
                            </a:solidFill>
                            <a:latin typeface="Cambria Math" panose="02040503050406030204" pitchFamily="18" charset="0"/>
                          </a:rPr>
                        </m:ctrlPr>
                      </m:fPr>
                      <m:num>
                        <m:r>
                          <a:rPr lang="en-GB" sz="1600" b="0" i="1" smtClean="0">
                            <a:solidFill>
                              <a:srgbClr val="7030A0"/>
                            </a:solidFill>
                            <a:latin typeface="Cambria Math"/>
                          </a:rPr>
                          <m:t>𝑝</m:t>
                        </m:r>
                      </m:num>
                      <m:den>
                        <m:r>
                          <a:rPr lang="en-GB" sz="1600" b="0" i="1" smtClean="0">
                            <a:solidFill>
                              <a:srgbClr val="7030A0"/>
                            </a:solidFill>
                            <a:latin typeface="Cambria Math"/>
                          </a:rPr>
                          <m:t>𝑞</m:t>
                        </m:r>
                        <m:r>
                          <a:rPr lang="en-GB" sz="1600" b="0" i="1" smtClean="0">
                            <a:solidFill>
                              <a:srgbClr val="7030A0"/>
                            </a:solidFill>
                            <a:latin typeface="Cambria Math"/>
                          </a:rPr>
                          <m:t> </m:t>
                        </m:r>
                      </m:den>
                    </m:f>
                  </m:oMath>
                </a14:m>
                <a:r>
                  <a:rPr lang="en-GB" sz="1600" dirty="0">
                    <a:solidFill>
                      <a:srgbClr val="7030A0"/>
                    </a:solidFill>
                  </a:rPr>
                  <a:t>  x  </a:t>
                </a:r>
                <a14:m>
                  <m:oMath xmlns:m="http://schemas.openxmlformats.org/officeDocument/2006/math">
                    <m:f>
                      <m:fPr>
                        <m:ctrlPr>
                          <a:rPr lang="en-GB" sz="1600" i="1" smtClean="0">
                            <a:solidFill>
                              <a:srgbClr val="7030A0"/>
                            </a:solidFill>
                            <a:latin typeface="Cambria Math" panose="02040503050406030204" pitchFamily="18" charset="0"/>
                          </a:rPr>
                        </m:ctrlPr>
                      </m:fPr>
                      <m:num>
                        <m:r>
                          <a:rPr lang="en-GB" sz="1600" i="1" smtClean="0">
                            <a:solidFill>
                              <a:srgbClr val="7030A0"/>
                            </a:solidFill>
                            <a:latin typeface="Cambria Math"/>
                            <a:ea typeface="Cambria Math"/>
                          </a:rPr>
                          <m:t>∆</m:t>
                        </m:r>
                        <m:r>
                          <a:rPr lang="en-GB" sz="1600" b="0" i="1" smtClean="0">
                            <a:solidFill>
                              <a:srgbClr val="7030A0"/>
                            </a:solidFill>
                            <a:latin typeface="Cambria Math"/>
                            <a:ea typeface="Cambria Math"/>
                          </a:rPr>
                          <m:t>𝑞</m:t>
                        </m:r>
                      </m:num>
                      <m:den>
                        <m:r>
                          <a:rPr lang="en-GB" sz="1600" i="1" smtClean="0">
                            <a:solidFill>
                              <a:srgbClr val="7030A0"/>
                            </a:solidFill>
                            <a:latin typeface="Cambria Math"/>
                            <a:ea typeface="Cambria Math"/>
                          </a:rPr>
                          <m:t>∆</m:t>
                        </m:r>
                        <m:r>
                          <a:rPr lang="en-GB" sz="1600" b="0" i="1" smtClean="0">
                            <a:solidFill>
                              <a:srgbClr val="7030A0"/>
                            </a:solidFill>
                            <a:latin typeface="Cambria Math"/>
                            <a:ea typeface="Cambria Math"/>
                          </a:rPr>
                          <m:t>𝑝</m:t>
                        </m:r>
                      </m:den>
                    </m:f>
                  </m:oMath>
                </a14:m>
                <a:r>
                  <a:rPr lang="en-GB" sz="1600" dirty="0">
                    <a:solidFill>
                      <a:srgbClr val="7030A0"/>
                    </a:solidFill>
                  </a:rPr>
                  <a:t>    </a:t>
                </a:r>
              </a:p>
              <a:p>
                <a:pPr marL="0" indent="0">
                  <a:spcBef>
                    <a:spcPts val="0"/>
                  </a:spcBef>
                  <a:buNone/>
                </a:pPr>
                <a:r>
                  <a:rPr lang="en-GB" sz="1600" dirty="0">
                    <a:solidFill>
                      <a:srgbClr val="7030A0"/>
                    </a:solidFill>
                  </a:rPr>
                  <a:t>In the example,   </a:t>
                </a:r>
                <a14:m>
                  <m:oMath xmlns:m="http://schemas.openxmlformats.org/officeDocument/2006/math">
                    <m:f>
                      <m:fPr>
                        <m:ctrlPr>
                          <a:rPr lang="en-GB" sz="1600" i="1" smtClean="0">
                            <a:solidFill>
                              <a:srgbClr val="7030A0"/>
                            </a:solidFill>
                            <a:latin typeface="Cambria Math" panose="02040503050406030204" pitchFamily="18" charset="0"/>
                          </a:rPr>
                        </m:ctrlPr>
                      </m:fPr>
                      <m:num>
                        <m:r>
                          <a:rPr lang="en-GB" sz="1600" i="1" smtClean="0">
                            <a:solidFill>
                              <a:srgbClr val="7030A0"/>
                            </a:solidFill>
                            <a:latin typeface="Cambria Math"/>
                            <a:ea typeface="Cambria Math"/>
                          </a:rPr>
                          <m:t>∆</m:t>
                        </m:r>
                        <m:r>
                          <a:rPr lang="en-GB" sz="1600" b="0" i="1" smtClean="0">
                            <a:solidFill>
                              <a:srgbClr val="7030A0"/>
                            </a:solidFill>
                            <a:latin typeface="Cambria Math"/>
                            <a:ea typeface="Cambria Math"/>
                          </a:rPr>
                          <m:t>𝑞</m:t>
                        </m:r>
                      </m:num>
                      <m:den>
                        <m:r>
                          <a:rPr lang="en-GB" sz="1600" i="1" smtClean="0">
                            <a:solidFill>
                              <a:srgbClr val="7030A0"/>
                            </a:solidFill>
                            <a:latin typeface="Cambria Math"/>
                            <a:ea typeface="Cambria Math"/>
                          </a:rPr>
                          <m:t>∆</m:t>
                        </m:r>
                        <m:r>
                          <a:rPr lang="en-GB" sz="1600" b="0" i="1" smtClean="0">
                            <a:solidFill>
                              <a:srgbClr val="7030A0"/>
                            </a:solidFill>
                            <a:latin typeface="Cambria Math"/>
                            <a:ea typeface="Cambria Math"/>
                          </a:rPr>
                          <m:t>𝑝</m:t>
                        </m:r>
                      </m:den>
                    </m:f>
                  </m:oMath>
                </a14:m>
                <a:r>
                  <a:rPr lang="en-GB" sz="1600" dirty="0">
                    <a:solidFill>
                      <a:srgbClr val="7030A0"/>
                    </a:solidFill>
                  </a:rPr>
                  <a:t>  is a straight line  given by 50/2 =  25</a:t>
                </a:r>
              </a:p>
              <a:p>
                <a:pPr marL="0" indent="0">
                  <a:spcBef>
                    <a:spcPts val="0"/>
                  </a:spcBef>
                  <a:buNone/>
                </a:pPr>
                <a:r>
                  <a:rPr lang="en-GB" sz="1600" dirty="0">
                    <a:solidFill>
                      <a:srgbClr val="7030A0"/>
                    </a:solidFill>
                  </a:rPr>
                  <a:t>So, at price  = 2 the PED is  2/350  x 25  = </a:t>
                </a:r>
                <a14:m>
                  <m:oMath xmlns:m="http://schemas.openxmlformats.org/officeDocument/2006/math">
                    <m:f>
                      <m:fPr>
                        <m:ctrlPr>
                          <a:rPr lang="en-GB" sz="1600" i="1" dirty="0" smtClean="0">
                            <a:solidFill>
                              <a:srgbClr val="7030A0"/>
                            </a:solidFill>
                            <a:latin typeface="Cambria Math" panose="02040503050406030204" pitchFamily="18" charset="0"/>
                          </a:rPr>
                        </m:ctrlPr>
                      </m:fPr>
                      <m:num>
                        <m:r>
                          <a:rPr lang="en-GB" sz="1600" b="0" i="1" dirty="0" smtClean="0">
                            <a:solidFill>
                              <a:srgbClr val="7030A0"/>
                            </a:solidFill>
                            <a:latin typeface="Cambria Math"/>
                          </a:rPr>
                          <m:t>1</m:t>
                        </m:r>
                      </m:num>
                      <m:den>
                        <m:r>
                          <a:rPr lang="en-GB" sz="1600" b="0" i="1" dirty="0" smtClean="0">
                            <a:solidFill>
                              <a:srgbClr val="7030A0"/>
                            </a:solidFill>
                            <a:latin typeface="Cambria Math"/>
                          </a:rPr>
                          <m:t>7</m:t>
                        </m:r>
                      </m:den>
                    </m:f>
                  </m:oMath>
                </a14:m>
                <a:r>
                  <a:rPr lang="en-GB" sz="1600" dirty="0">
                    <a:solidFill>
                      <a:srgbClr val="7030A0"/>
                    </a:solidFill>
                  </a:rPr>
                  <a:t>  or  0.143</a:t>
                </a:r>
              </a:p>
              <a:p>
                <a:pPr marL="0" indent="0">
                  <a:spcBef>
                    <a:spcPts val="0"/>
                  </a:spcBef>
                  <a:buNone/>
                </a:pPr>
                <a:r>
                  <a:rPr lang="en-GB" sz="1600" dirty="0">
                    <a:solidFill>
                      <a:srgbClr val="7030A0"/>
                    </a:solidFill>
                  </a:rPr>
                  <a:t>At  price = 4 the PED  is  4/300  x  25  = </a:t>
                </a:r>
                <a14:m>
                  <m:oMath xmlns:m="http://schemas.openxmlformats.org/officeDocument/2006/math">
                    <m:f>
                      <m:fPr>
                        <m:ctrlPr>
                          <a:rPr lang="en-GB" sz="1600" i="1" smtClean="0">
                            <a:solidFill>
                              <a:srgbClr val="7030A0"/>
                            </a:solidFill>
                            <a:latin typeface="Cambria Math" panose="02040503050406030204" pitchFamily="18" charset="0"/>
                          </a:rPr>
                        </m:ctrlPr>
                      </m:fPr>
                      <m:num>
                        <m:r>
                          <a:rPr lang="en-GB" sz="1600" b="0" i="1" smtClean="0">
                            <a:solidFill>
                              <a:srgbClr val="7030A0"/>
                            </a:solidFill>
                            <a:latin typeface="Cambria Math"/>
                          </a:rPr>
                          <m:t>1</m:t>
                        </m:r>
                      </m:num>
                      <m:den>
                        <m:r>
                          <a:rPr lang="en-GB" sz="1600" b="0" i="1" smtClean="0">
                            <a:solidFill>
                              <a:srgbClr val="7030A0"/>
                            </a:solidFill>
                            <a:latin typeface="Cambria Math"/>
                          </a:rPr>
                          <m:t>3</m:t>
                        </m:r>
                      </m:den>
                    </m:f>
                  </m:oMath>
                </a14:m>
                <a:r>
                  <a:rPr lang="en-GB" sz="1600" dirty="0">
                    <a:solidFill>
                      <a:srgbClr val="7030A0"/>
                    </a:solidFill>
                  </a:rPr>
                  <a:t>  or  0.333</a:t>
                </a:r>
              </a:p>
              <a:p>
                <a:pPr marL="0" indent="0">
                  <a:spcBef>
                    <a:spcPts val="0"/>
                  </a:spcBef>
                  <a:buNone/>
                </a:pPr>
                <a:endParaRPr lang="en-GB" sz="1600" dirty="0">
                  <a:solidFill>
                    <a:srgbClr val="7030A0"/>
                  </a:solidFill>
                </a:endParaRPr>
              </a:p>
              <a:p>
                <a:pPr marL="0" indent="0">
                  <a:spcBef>
                    <a:spcPts val="0"/>
                  </a:spcBef>
                  <a:buNone/>
                </a:pPr>
                <a:r>
                  <a:rPr lang="en-GB" sz="1600" dirty="0">
                    <a:solidFill>
                      <a:srgbClr val="7030A0"/>
                    </a:solidFill>
                  </a:rPr>
                  <a:t>Even if the demand curve is  a straight line like this, the elasticity varies  all along its length</a:t>
                </a:r>
              </a:p>
            </p:txBody>
          </p:sp>
        </mc:Choice>
        <mc:Fallback xmlns="">
          <p:sp>
            <p:nvSpPr>
              <p:cNvPr id="5" name="Content Placeholder 4"/>
              <p:cNvSpPr>
                <a:spLocks noGrp="1" noRot="1" noChangeAspect="1" noMove="1" noResize="1" noEditPoints="1" noAdjustHandles="1" noChangeArrowheads="1" noChangeShapeType="1" noTextEdit="1"/>
              </p:cNvSpPr>
              <p:nvPr>
                <p:ph sz="half" idx="4294967295"/>
              </p:nvPr>
            </p:nvSpPr>
            <p:spPr>
              <a:xfrm>
                <a:off x="4572001" y="854074"/>
                <a:ext cx="4572000" cy="6003925"/>
              </a:xfrm>
              <a:blipFill>
                <a:blip r:embed="rId4"/>
                <a:stretch>
                  <a:fillRect l="-1333" t="-406"/>
                </a:stretch>
              </a:blipFill>
            </p:spPr>
            <p:txBody>
              <a:bodyPr/>
              <a:lstStyle/>
              <a:p>
                <a:r>
                  <a:rPr lang="en-GB">
                    <a:noFill/>
                  </a:rPr>
                  <a:t> </a:t>
                </a:r>
              </a:p>
            </p:txBody>
          </p:sp>
        </mc:Fallback>
      </mc:AlternateContent>
      <p:cxnSp>
        <p:nvCxnSpPr>
          <p:cNvPr id="7" name="Straight Connector 6"/>
          <p:cNvCxnSpPr/>
          <p:nvPr/>
        </p:nvCxnSpPr>
        <p:spPr>
          <a:xfrm flipH="1">
            <a:off x="1270525" y="1219541"/>
            <a:ext cx="16137" cy="3894268"/>
          </a:xfrm>
          <a:prstGeom prst="line">
            <a:avLst/>
          </a:prstGeom>
          <a:ln w="25400">
            <a:solidFill>
              <a:schemeClr val="tx1"/>
            </a:solidFill>
            <a:head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cxnSpLocks/>
          </p:cNvCxnSpPr>
          <p:nvPr/>
        </p:nvCxnSpPr>
        <p:spPr>
          <a:xfrm>
            <a:off x="1286662" y="5113809"/>
            <a:ext cx="3114500" cy="0"/>
          </a:xfrm>
          <a:prstGeom prst="line">
            <a:avLst/>
          </a:prstGeom>
          <a:ln w="254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806006" y="5202005"/>
            <a:ext cx="4168261" cy="338554"/>
          </a:xfrm>
          <a:prstGeom prst="rect">
            <a:avLst/>
          </a:prstGeom>
          <a:noFill/>
        </p:spPr>
        <p:txBody>
          <a:bodyPr wrap="square" rtlCol="0">
            <a:spAutoFit/>
          </a:bodyPr>
          <a:lstStyle/>
          <a:p>
            <a:r>
              <a:rPr lang="en-GB" sz="1600" dirty="0"/>
              <a:t>        50   100   </a:t>
            </a:r>
            <a:r>
              <a:rPr lang="en-GB" sz="1600"/>
              <a:t>150                300   </a:t>
            </a:r>
            <a:r>
              <a:rPr lang="en-GB" sz="1600" dirty="0"/>
              <a:t>350</a:t>
            </a:r>
          </a:p>
        </p:txBody>
      </p:sp>
      <p:sp>
        <p:nvSpPr>
          <p:cNvPr id="15" name="TextBox 14"/>
          <p:cNvSpPr txBox="1"/>
          <p:nvPr/>
        </p:nvSpPr>
        <p:spPr>
          <a:xfrm>
            <a:off x="733533" y="4965756"/>
            <a:ext cx="407484" cy="369332"/>
          </a:xfrm>
          <a:prstGeom prst="rect">
            <a:avLst/>
          </a:prstGeom>
          <a:noFill/>
        </p:spPr>
        <p:txBody>
          <a:bodyPr wrap="none" rtlCol="0">
            <a:spAutoFit/>
          </a:bodyPr>
          <a:lstStyle/>
          <a:p>
            <a:pPr algn="ctr"/>
            <a:r>
              <a:rPr lang="en-GB" dirty="0"/>
              <a:t>  0</a:t>
            </a:r>
          </a:p>
        </p:txBody>
      </p:sp>
      <p:sp>
        <p:nvSpPr>
          <p:cNvPr id="16" name="TextBox 15"/>
          <p:cNvSpPr txBox="1"/>
          <p:nvPr/>
        </p:nvSpPr>
        <p:spPr>
          <a:xfrm>
            <a:off x="786432" y="660143"/>
            <a:ext cx="1367534" cy="646331"/>
          </a:xfrm>
          <a:prstGeom prst="rect">
            <a:avLst/>
          </a:prstGeom>
          <a:noFill/>
        </p:spPr>
        <p:txBody>
          <a:bodyPr wrap="square" rtlCol="0">
            <a:spAutoFit/>
          </a:bodyPr>
          <a:lstStyle/>
          <a:p>
            <a:pPr algn="ctr"/>
            <a:r>
              <a:rPr lang="en-GB" dirty="0"/>
              <a:t>Elasticity (e) </a:t>
            </a:r>
          </a:p>
        </p:txBody>
      </p:sp>
      <p:sp>
        <p:nvSpPr>
          <p:cNvPr id="17" name="TextBox 16"/>
          <p:cNvSpPr txBox="1"/>
          <p:nvPr/>
        </p:nvSpPr>
        <p:spPr>
          <a:xfrm>
            <a:off x="-100789" y="1488052"/>
            <a:ext cx="747658" cy="646331"/>
          </a:xfrm>
          <a:prstGeom prst="rect">
            <a:avLst/>
          </a:prstGeom>
          <a:noFill/>
        </p:spPr>
        <p:txBody>
          <a:bodyPr wrap="square" rtlCol="0">
            <a:spAutoFit/>
          </a:bodyPr>
          <a:lstStyle/>
          <a:p>
            <a:r>
              <a:rPr lang="en-GB" dirty="0"/>
              <a:t>Price</a:t>
            </a:r>
          </a:p>
          <a:p>
            <a:pPr algn="ctr"/>
            <a:r>
              <a:rPr lang="en-GB" dirty="0"/>
              <a:t>(p)</a:t>
            </a:r>
          </a:p>
        </p:txBody>
      </p:sp>
      <p:sp>
        <p:nvSpPr>
          <p:cNvPr id="18" name="TextBox 17"/>
          <p:cNvSpPr txBox="1"/>
          <p:nvPr/>
        </p:nvSpPr>
        <p:spPr>
          <a:xfrm>
            <a:off x="2232211" y="6167411"/>
            <a:ext cx="1613648" cy="369332"/>
          </a:xfrm>
          <a:prstGeom prst="rect">
            <a:avLst/>
          </a:prstGeom>
          <a:noFill/>
        </p:spPr>
        <p:txBody>
          <a:bodyPr wrap="square" rtlCol="0">
            <a:spAutoFit/>
          </a:bodyPr>
          <a:lstStyle/>
          <a:p>
            <a:pPr algn="ctr"/>
            <a:r>
              <a:rPr lang="en-GB" dirty="0">
                <a:solidFill>
                  <a:schemeClr val="bg1"/>
                </a:solidFill>
              </a:rPr>
              <a:t>quantity</a:t>
            </a:r>
          </a:p>
        </p:txBody>
      </p:sp>
      <p:cxnSp>
        <p:nvCxnSpPr>
          <p:cNvPr id="20" name="Straight Connector 19"/>
          <p:cNvCxnSpPr/>
          <p:nvPr/>
        </p:nvCxnSpPr>
        <p:spPr>
          <a:xfrm flipV="1">
            <a:off x="1915988" y="1995884"/>
            <a:ext cx="16136" cy="3117926"/>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2328811" y="2553490"/>
            <a:ext cx="8068" cy="2560321"/>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cxnSpLocks/>
          </p:cNvCxnSpPr>
          <p:nvPr/>
        </p:nvCxnSpPr>
        <p:spPr>
          <a:xfrm flipV="1">
            <a:off x="3992498" y="4653024"/>
            <a:ext cx="16136" cy="484096"/>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V="1">
            <a:off x="3582074" y="4145622"/>
            <a:ext cx="16136" cy="968189"/>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1278594" y="1995884"/>
            <a:ext cx="653530"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286662" y="2524802"/>
            <a:ext cx="1050217" cy="0"/>
          </a:xfrm>
          <a:prstGeom prst="line">
            <a:avLst/>
          </a:prstGeom>
          <a:ln w="22225">
            <a:solidFill>
              <a:srgbClr val="0070C0"/>
            </a:solidFill>
            <a:prstDash val="lgDash"/>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1312216" y="4145621"/>
            <a:ext cx="2285995" cy="0"/>
          </a:xfrm>
          <a:prstGeom prst="line">
            <a:avLst/>
          </a:prstGeom>
          <a:ln w="22225">
            <a:solidFill>
              <a:schemeClr val="accent1">
                <a:lumMod val="75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1255737" y="4624337"/>
            <a:ext cx="2733783" cy="5379"/>
          </a:xfrm>
          <a:prstGeom prst="line">
            <a:avLst/>
          </a:prstGeom>
          <a:ln w="22225">
            <a:solidFill>
              <a:schemeClr val="accent5">
                <a:lumMod val="75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a:off x="1470198" y="1316360"/>
            <a:ext cx="2745233" cy="3550025"/>
          </a:xfrm>
          <a:prstGeom prst="line">
            <a:avLst/>
          </a:prstGeom>
          <a:ln w="22225">
            <a:solidFill>
              <a:srgbClr val="770216"/>
            </a:solidFill>
          </a:ln>
        </p:spPr>
        <p:style>
          <a:lnRef idx="1">
            <a:schemeClr val="accent1"/>
          </a:lnRef>
          <a:fillRef idx="0">
            <a:schemeClr val="accent1"/>
          </a:fillRef>
          <a:effectRef idx="0">
            <a:schemeClr val="accent1"/>
          </a:effectRef>
          <a:fontRef idx="minor">
            <a:schemeClr val="tx1"/>
          </a:fontRef>
        </p:style>
      </p:cxnSp>
      <p:sp>
        <p:nvSpPr>
          <p:cNvPr id="55" name="TextBox 54"/>
          <p:cNvSpPr txBox="1"/>
          <p:nvPr/>
        </p:nvSpPr>
        <p:spPr>
          <a:xfrm>
            <a:off x="2670334" y="2424397"/>
            <a:ext cx="1186031" cy="646331"/>
          </a:xfrm>
          <a:prstGeom prst="rect">
            <a:avLst/>
          </a:prstGeom>
          <a:noFill/>
        </p:spPr>
        <p:txBody>
          <a:bodyPr wrap="square" rtlCol="0">
            <a:spAutoFit/>
          </a:bodyPr>
          <a:lstStyle/>
          <a:p>
            <a:pPr algn="ctr"/>
            <a:r>
              <a:rPr lang="en-GB" dirty="0"/>
              <a:t>Demand curve</a:t>
            </a:r>
          </a:p>
        </p:txBody>
      </p:sp>
      <p:sp>
        <p:nvSpPr>
          <p:cNvPr id="23" name="TextBox 22"/>
          <p:cNvSpPr txBox="1"/>
          <p:nvPr/>
        </p:nvSpPr>
        <p:spPr>
          <a:xfrm>
            <a:off x="855933" y="4497053"/>
            <a:ext cx="301686" cy="369332"/>
          </a:xfrm>
          <a:prstGeom prst="rect">
            <a:avLst/>
          </a:prstGeom>
          <a:noFill/>
        </p:spPr>
        <p:txBody>
          <a:bodyPr wrap="none" rtlCol="0">
            <a:spAutoFit/>
          </a:bodyPr>
          <a:lstStyle/>
          <a:p>
            <a:pPr algn="ctr"/>
            <a:r>
              <a:rPr lang="en-GB" dirty="0"/>
              <a:t>2</a:t>
            </a:r>
          </a:p>
        </p:txBody>
      </p:sp>
      <p:sp>
        <p:nvSpPr>
          <p:cNvPr id="24" name="TextBox 23"/>
          <p:cNvSpPr txBox="1"/>
          <p:nvPr/>
        </p:nvSpPr>
        <p:spPr>
          <a:xfrm>
            <a:off x="864515" y="3960956"/>
            <a:ext cx="301686" cy="369332"/>
          </a:xfrm>
          <a:prstGeom prst="rect">
            <a:avLst/>
          </a:prstGeom>
          <a:noFill/>
        </p:spPr>
        <p:txBody>
          <a:bodyPr wrap="none" rtlCol="0">
            <a:spAutoFit/>
          </a:bodyPr>
          <a:lstStyle/>
          <a:p>
            <a:pPr algn="ctr"/>
            <a:r>
              <a:rPr lang="en-GB" dirty="0"/>
              <a:t>4</a:t>
            </a:r>
          </a:p>
        </p:txBody>
      </p:sp>
      <p:sp>
        <p:nvSpPr>
          <p:cNvPr id="25" name="TextBox 24"/>
          <p:cNvSpPr txBox="1"/>
          <p:nvPr/>
        </p:nvSpPr>
        <p:spPr>
          <a:xfrm>
            <a:off x="806006" y="2368824"/>
            <a:ext cx="418704" cy="369332"/>
          </a:xfrm>
          <a:prstGeom prst="rect">
            <a:avLst/>
          </a:prstGeom>
          <a:noFill/>
        </p:spPr>
        <p:txBody>
          <a:bodyPr wrap="none" rtlCol="0">
            <a:spAutoFit/>
          </a:bodyPr>
          <a:lstStyle/>
          <a:p>
            <a:pPr algn="ctr"/>
            <a:r>
              <a:rPr lang="en-GB" dirty="0"/>
              <a:t>10</a:t>
            </a:r>
          </a:p>
        </p:txBody>
      </p:sp>
      <p:sp>
        <p:nvSpPr>
          <p:cNvPr id="26" name="TextBox 25"/>
          <p:cNvSpPr txBox="1"/>
          <p:nvPr/>
        </p:nvSpPr>
        <p:spPr>
          <a:xfrm>
            <a:off x="938840" y="2280628"/>
            <a:ext cx="418704" cy="369332"/>
          </a:xfrm>
          <a:prstGeom prst="rect">
            <a:avLst/>
          </a:prstGeom>
          <a:noFill/>
        </p:spPr>
        <p:txBody>
          <a:bodyPr wrap="none" rtlCol="0">
            <a:spAutoFit/>
          </a:bodyPr>
          <a:lstStyle/>
          <a:p>
            <a:pPr algn="ctr"/>
            <a:r>
              <a:rPr lang="en-GB" dirty="0"/>
              <a:t>12</a:t>
            </a:r>
          </a:p>
        </p:txBody>
      </p:sp>
      <p:sp>
        <p:nvSpPr>
          <p:cNvPr id="30" name="TextBox 29"/>
          <p:cNvSpPr txBox="1"/>
          <p:nvPr/>
        </p:nvSpPr>
        <p:spPr>
          <a:xfrm>
            <a:off x="841605" y="2982017"/>
            <a:ext cx="301685" cy="369332"/>
          </a:xfrm>
          <a:prstGeom prst="rect">
            <a:avLst/>
          </a:prstGeom>
          <a:noFill/>
        </p:spPr>
        <p:txBody>
          <a:bodyPr wrap="none" rtlCol="0">
            <a:spAutoFit/>
          </a:bodyPr>
          <a:lstStyle/>
          <a:p>
            <a:pPr algn="ctr"/>
            <a:r>
              <a:rPr lang="en-GB" dirty="0"/>
              <a:t>8</a:t>
            </a:r>
          </a:p>
        </p:txBody>
      </p:sp>
      <p:sp>
        <p:nvSpPr>
          <p:cNvPr id="31" name="TextBox 30"/>
          <p:cNvSpPr txBox="1"/>
          <p:nvPr/>
        </p:nvSpPr>
        <p:spPr>
          <a:xfrm>
            <a:off x="839331" y="3464318"/>
            <a:ext cx="301686" cy="369332"/>
          </a:xfrm>
          <a:prstGeom prst="rect">
            <a:avLst/>
          </a:prstGeom>
          <a:noFill/>
        </p:spPr>
        <p:txBody>
          <a:bodyPr wrap="none" rtlCol="0">
            <a:spAutoFit/>
          </a:bodyPr>
          <a:lstStyle/>
          <a:p>
            <a:pPr algn="ctr"/>
            <a:r>
              <a:rPr lang="en-GB" dirty="0"/>
              <a:t>6</a:t>
            </a:r>
          </a:p>
        </p:txBody>
      </p:sp>
      <p:sp>
        <p:nvSpPr>
          <p:cNvPr id="32" name="TextBox 31"/>
          <p:cNvSpPr txBox="1"/>
          <p:nvPr/>
        </p:nvSpPr>
        <p:spPr>
          <a:xfrm>
            <a:off x="977427" y="1504285"/>
            <a:ext cx="418704" cy="369332"/>
          </a:xfrm>
          <a:prstGeom prst="rect">
            <a:avLst/>
          </a:prstGeom>
          <a:noFill/>
        </p:spPr>
        <p:txBody>
          <a:bodyPr wrap="none" rtlCol="0">
            <a:spAutoFit/>
          </a:bodyPr>
          <a:lstStyle/>
          <a:p>
            <a:pPr algn="ctr"/>
            <a:r>
              <a:rPr lang="en-GB" dirty="0"/>
              <a:t>14</a:t>
            </a:r>
          </a:p>
        </p:txBody>
      </p:sp>
    </p:spTree>
    <p:custDataLst>
      <p:tags r:id="rId1"/>
    </p:custDataLst>
    <p:extLst>
      <p:ext uri="{BB962C8B-B14F-4D97-AF65-F5344CB8AC3E}">
        <p14:creationId xmlns:p14="http://schemas.microsoft.com/office/powerpoint/2010/main" val="1853653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1040"/>
            <a:ext cx="8923865" cy="471656"/>
          </a:xfrm>
        </p:spPr>
        <p:txBody>
          <a:bodyPr>
            <a:noAutofit/>
          </a:bodyPr>
          <a:lstStyle/>
          <a:p>
            <a:pPr algn="ctr"/>
            <a:r>
              <a:rPr lang="en-GB" sz="3200" dirty="0"/>
              <a:t>Income elasticity of demand (IED) and cross elasticity of demand (CED) </a:t>
            </a:r>
          </a:p>
        </p:txBody>
      </p:sp>
      <p:sp>
        <p:nvSpPr>
          <p:cNvPr id="6" name="Text Placeholder 5"/>
          <p:cNvSpPr>
            <a:spLocks noGrp="1"/>
          </p:cNvSpPr>
          <p:nvPr>
            <p:ph type="body" idx="1"/>
          </p:nvPr>
        </p:nvSpPr>
        <p:spPr>
          <a:xfrm>
            <a:off x="0" y="1149034"/>
            <a:ext cx="4239998" cy="576262"/>
          </a:xfrm>
        </p:spPr>
        <p:txBody>
          <a:bodyPr>
            <a:noAutofit/>
          </a:bodyPr>
          <a:lstStyle/>
          <a:p>
            <a:pPr algn="ctr"/>
            <a:r>
              <a:rPr lang="en-GB" dirty="0">
                <a:solidFill>
                  <a:schemeClr val="tx1"/>
                </a:solidFill>
              </a:rPr>
              <a:t>Income elasticity of demand (IED)</a:t>
            </a:r>
          </a:p>
        </p:txBody>
      </p:sp>
      <p:sp>
        <p:nvSpPr>
          <p:cNvPr id="4" name="Content Placeholder 3"/>
          <p:cNvSpPr>
            <a:spLocks noGrp="1"/>
          </p:cNvSpPr>
          <p:nvPr>
            <p:ph sz="half" idx="2"/>
          </p:nvPr>
        </p:nvSpPr>
        <p:spPr>
          <a:xfrm>
            <a:off x="371659" y="1562313"/>
            <a:ext cx="3868340" cy="4214543"/>
          </a:xfrm>
        </p:spPr>
        <p:txBody>
          <a:bodyPr>
            <a:normAutofit/>
          </a:bodyPr>
          <a:lstStyle/>
          <a:p>
            <a:pPr marL="0" indent="0">
              <a:buNone/>
            </a:pPr>
            <a:endParaRPr lang="en-GB" sz="1800" dirty="0">
              <a:solidFill>
                <a:srgbClr val="7030A0"/>
              </a:solidFill>
            </a:endParaRPr>
          </a:p>
          <a:p>
            <a:pPr marL="0" indent="0">
              <a:spcBef>
                <a:spcPts val="0"/>
              </a:spcBef>
              <a:buNone/>
            </a:pPr>
            <a:r>
              <a:rPr lang="en-GB" sz="1800" dirty="0">
                <a:solidFill>
                  <a:srgbClr val="7030A0"/>
                </a:solidFill>
              </a:rPr>
              <a:t>=  % </a:t>
            </a:r>
            <a:r>
              <a:rPr lang="en-GB" sz="1800" u="sng" dirty="0">
                <a:solidFill>
                  <a:srgbClr val="7030A0"/>
                </a:solidFill>
              </a:rPr>
              <a:t>change in quantity demanded</a:t>
            </a:r>
          </a:p>
          <a:p>
            <a:pPr marL="0" indent="0">
              <a:spcBef>
                <a:spcPts val="0"/>
              </a:spcBef>
              <a:buNone/>
            </a:pPr>
            <a:r>
              <a:rPr lang="en-GB" sz="1800" dirty="0">
                <a:solidFill>
                  <a:srgbClr val="7030A0"/>
                </a:solidFill>
              </a:rPr>
              <a:t>               % change in income</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This will usually be a positive, as a rise in income normally means an increase in demand. However, this is not always the case, as with </a:t>
            </a:r>
            <a:r>
              <a:rPr lang="en-GB" sz="1800" i="1" dirty="0">
                <a:solidFill>
                  <a:srgbClr val="7030A0"/>
                </a:solidFill>
              </a:rPr>
              <a:t>inferior</a:t>
            </a:r>
            <a:r>
              <a:rPr lang="en-GB" sz="1800" dirty="0">
                <a:solidFill>
                  <a:srgbClr val="7030A0"/>
                </a:solidFill>
              </a:rPr>
              <a:t> goods.</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So, what are </a:t>
            </a:r>
            <a:r>
              <a:rPr lang="en-GB" sz="1800" i="1" dirty="0">
                <a:solidFill>
                  <a:srgbClr val="7030A0"/>
                </a:solidFill>
              </a:rPr>
              <a:t>inferior</a:t>
            </a:r>
            <a:r>
              <a:rPr lang="en-GB" sz="1800" dirty="0">
                <a:solidFill>
                  <a:srgbClr val="7030A0"/>
                </a:solidFill>
              </a:rPr>
              <a:t> goods, and then what are </a:t>
            </a:r>
            <a:r>
              <a:rPr lang="en-GB" sz="1800" i="1" dirty="0">
                <a:solidFill>
                  <a:srgbClr val="7030A0"/>
                </a:solidFill>
              </a:rPr>
              <a:t>normal</a:t>
            </a:r>
            <a:r>
              <a:rPr lang="en-GB" sz="1800" dirty="0">
                <a:solidFill>
                  <a:srgbClr val="7030A0"/>
                </a:solidFill>
              </a:rPr>
              <a:t> goods?</a:t>
            </a:r>
          </a:p>
        </p:txBody>
      </p:sp>
      <p:sp>
        <p:nvSpPr>
          <p:cNvPr id="7" name="Text Placeholder 6"/>
          <p:cNvSpPr>
            <a:spLocks noGrp="1"/>
          </p:cNvSpPr>
          <p:nvPr>
            <p:ph type="body" sz="quarter" idx="3"/>
          </p:nvPr>
        </p:nvSpPr>
        <p:spPr>
          <a:xfrm>
            <a:off x="4415627" y="1150306"/>
            <a:ext cx="4495881" cy="576262"/>
          </a:xfrm>
        </p:spPr>
        <p:txBody>
          <a:bodyPr>
            <a:noAutofit/>
          </a:bodyPr>
          <a:lstStyle/>
          <a:p>
            <a:pPr algn="ctr"/>
            <a:r>
              <a:rPr lang="en-GB" dirty="0">
                <a:solidFill>
                  <a:schemeClr val="tx1"/>
                </a:solidFill>
              </a:rPr>
              <a:t>Cross elasticity of demand (CED)</a:t>
            </a:r>
          </a:p>
        </p:txBody>
      </p:sp>
      <p:sp>
        <p:nvSpPr>
          <p:cNvPr id="8" name="Content Placeholder 7"/>
          <p:cNvSpPr>
            <a:spLocks noGrp="1"/>
          </p:cNvSpPr>
          <p:nvPr>
            <p:ph sz="quarter" idx="4"/>
          </p:nvPr>
        </p:nvSpPr>
        <p:spPr>
          <a:xfrm>
            <a:off x="4240000" y="1653988"/>
            <a:ext cx="4904000" cy="4155141"/>
          </a:xfrm>
        </p:spPr>
        <p:txBody>
          <a:bodyPr>
            <a:normAutofit/>
          </a:bodyPr>
          <a:lstStyle/>
          <a:p>
            <a:pPr marL="0" indent="0">
              <a:spcBef>
                <a:spcPts val="0"/>
              </a:spcBef>
              <a:buNone/>
            </a:pPr>
            <a:endParaRPr lang="en-GB" sz="1800" dirty="0">
              <a:solidFill>
                <a:srgbClr val="7030A0"/>
              </a:solidFill>
            </a:endParaRPr>
          </a:p>
          <a:p>
            <a:pPr marL="0" indent="0" algn="ctr">
              <a:lnSpc>
                <a:spcPct val="110000"/>
              </a:lnSpc>
              <a:spcBef>
                <a:spcPts val="0"/>
              </a:spcBef>
              <a:buNone/>
            </a:pPr>
            <a:r>
              <a:rPr lang="en-GB" sz="1800" dirty="0">
                <a:solidFill>
                  <a:srgbClr val="7030A0"/>
                </a:solidFill>
              </a:rPr>
              <a:t>= % </a:t>
            </a:r>
            <a:r>
              <a:rPr lang="en-GB" sz="1800" u="sng" dirty="0">
                <a:solidFill>
                  <a:srgbClr val="7030A0"/>
                </a:solidFill>
              </a:rPr>
              <a:t>change in quantity demanded of good     % </a:t>
            </a:r>
            <a:r>
              <a:rPr lang="en-GB" sz="1800" dirty="0">
                <a:solidFill>
                  <a:srgbClr val="7030A0"/>
                </a:solidFill>
              </a:rPr>
              <a:t>change in price of good</a:t>
            </a:r>
          </a:p>
          <a:p>
            <a:pPr marL="0" indent="0">
              <a:spcBef>
                <a:spcPts val="0"/>
              </a:spcBef>
              <a:buNone/>
            </a:pPr>
            <a:r>
              <a:rPr lang="en-GB" sz="1800" dirty="0">
                <a:solidFill>
                  <a:srgbClr val="7030A0"/>
                </a:solidFill>
              </a:rPr>
              <a:t>If the CED is positive, the goods are substitutes</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The higher the positive value of CED, the greater the substitutability, and </a:t>
            </a:r>
            <a:r>
              <a:rPr lang="en-GB" sz="1800" i="1" dirty="0">
                <a:solidFill>
                  <a:srgbClr val="7030A0"/>
                </a:solidFill>
              </a:rPr>
              <a:t>vice versa</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If the CED is negative, the goods are complements</a:t>
            </a:r>
          </a:p>
          <a:p>
            <a:pPr marL="0" indent="0">
              <a:spcBef>
                <a:spcPts val="0"/>
              </a:spcBef>
              <a:buNone/>
            </a:pPr>
            <a:endParaRPr lang="en-GB" sz="1800" dirty="0">
              <a:solidFill>
                <a:srgbClr val="7030A0"/>
              </a:solidFill>
            </a:endParaRPr>
          </a:p>
          <a:p>
            <a:pPr marL="0" indent="0">
              <a:spcBef>
                <a:spcPts val="0"/>
              </a:spcBef>
              <a:buNone/>
            </a:pPr>
            <a:r>
              <a:rPr lang="en-GB" sz="1800" dirty="0">
                <a:solidFill>
                  <a:srgbClr val="7030A0"/>
                </a:solidFill>
              </a:rPr>
              <a:t>The higher the negative value of CED, the more complementary the goods are, and </a:t>
            </a:r>
            <a:r>
              <a:rPr lang="en-GB" sz="1800" i="1" dirty="0">
                <a:solidFill>
                  <a:srgbClr val="7030A0"/>
                </a:solidFill>
              </a:rPr>
              <a:t>vice versa</a:t>
            </a:r>
          </a:p>
          <a:p>
            <a:pPr marL="0" indent="0">
              <a:buNone/>
            </a:pPr>
            <a:endParaRPr lang="en-GB" sz="1800" dirty="0"/>
          </a:p>
        </p:txBody>
      </p:sp>
      <p:sp>
        <p:nvSpPr>
          <p:cNvPr id="3" name="Slide Number Placeholder 2"/>
          <p:cNvSpPr>
            <a:spLocks noGrp="1"/>
          </p:cNvSpPr>
          <p:nvPr>
            <p:ph type="sldNum" sz="quarter" idx="12"/>
          </p:nvPr>
        </p:nvSpPr>
        <p:spPr/>
        <p:txBody>
          <a:bodyPr/>
          <a:lstStyle/>
          <a:p>
            <a:fld id="{F5A4CE65-A640-4BE5-9F5F-EF58F6145B35}" type="slidenum">
              <a:rPr lang="en-GB" smtClean="0"/>
              <a:t>9</a:t>
            </a:fld>
            <a:endParaRPr lang="en-GB" dirty="0"/>
          </a:p>
        </p:txBody>
      </p:sp>
    </p:spTree>
    <p:custDataLst>
      <p:tags r:id="rId1"/>
    </p:custDataLst>
    <p:extLst>
      <p:ext uri="{BB962C8B-B14F-4D97-AF65-F5344CB8AC3E}">
        <p14:creationId xmlns:p14="http://schemas.microsoft.com/office/powerpoint/2010/main" val="3191935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8058150" cy="764704"/>
          </a:xfrm>
          <a:solidFill>
            <a:schemeClr val="tx2">
              <a:lumMod val="40000"/>
              <a:lumOff val="60000"/>
            </a:schemeClr>
          </a:solidFill>
        </p:spPr>
        <p:txBody>
          <a:bodyPr>
            <a:normAutofit/>
          </a:bodyPr>
          <a:lstStyle/>
          <a:p>
            <a:pPr algn="ctr"/>
            <a:r>
              <a:rPr lang="en-GB" sz="3600" dirty="0"/>
              <a:t>Summary</a:t>
            </a:r>
          </a:p>
        </p:txBody>
      </p:sp>
      <p:sp>
        <p:nvSpPr>
          <p:cNvPr id="3" name="Content Placeholder 2"/>
          <p:cNvSpPr>
            <a:spLocks noGrp="1"/>
          </p:cNvSpPr>
          <p:nvPr>
            <p:ph idx="1"/>
          </p:nvPr>
        </p:nvSpPr>
        <p:spPr>
          <a:xfrm>
            <a:off x="628650" y="934979"/>
            <a:ext cx="8058150" cy="4654261"/>
          </a:xfrm>
          <a:solidFill>
            <a:schemeClr val="tx2"/>
          </a:solidFill>
        </p:spPr>
        <p:txBody>
          <a:bodyPr>
            <a:noAutofit/>
          </a:bodyPr>
          <a:lstStyle/>
          <a:p>
            <a:r>
              <a:rPr lang="en-GB" sz="2200" dirty="0">
                <a:solidFill>
                  <a:schemeClr val="accent1">
                    <a:lumMod val="20000"/>
                    <a:lumOff val="80000"/>
                  </a:schemeClr>
                </a:solidFill>
              </a:rPr>
              <a:t>The concept of elasticity is an important one, and is often central to business decision-making</a:t>
            </a:r>
          </a:p>
        </p:txBody>
      </p:sp>
      <p:sp>
        <p:nvSpPr>
          <p:cNvPr id="4" name="Slide Number Placeholder 3"/>
          <p:cNvSpPr>
            <a:spLocks noGrp="1"/>
          </p:cNvSpPr>
          <p:nvPr>
            <p:ph type="sldNum" sz="quarter" idx="12"/>
          </p:nvPr>
        </p:nvSpPr>
        <p:spPr/>
        <p:txBody>
          <a:bodyPr/>
          <a:lstStyle/>
          <a:p>
            <a:fld id="{F5A4CE65-A640-4BE5-9F5F-EF58F6145B35}" type="slidenum">
              <a:rPr lang="en-GB" smtClean="0"/>
              <a:t>10</a:t>
            </a:fld>
            <a:endParaRPr lang="en-GB" dirty="0"/>
          </a:p>
        </p:txBody>
      </p:sp>
    </p:spTree>
    <p:custDataLst>
      <p:tags r:id="rId1"/>
    </p:custDataLst>
    <p:extLst>
      <p:ext uri="{BB962C8B-B14F-4D97-AF65-F5344CB8AC3E}">
        <p14:creationId xmlns:p14="http://schemas.microsoft.com/office/powerpoint/2010/main" val="294066857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5965</TotalTime>
  <Words>833</Words>
  <Application>Microsoft Office PowerPoint</Application>
  <PresentationFormat>On-screen Show (4:3)</PresentationFormat>
  <Paragraphs>158</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Cambria Math</vt:lpstr>
      <vt:lpstr>Century Gothic</vt:lpstr>
      <vt:lpstr>Myriad Pro</vt:lpstr>
      <vt:lpstr>20140311PresentationUWTSDTemplate</vt:lpstr>
      <vt:lpstr>Management Economics (LCBB5008)</vt:lpstr>
      <vt:lpstr>Basic supply and demand under perfect competition – market demand</vt:lpstr>
      <vt:lpstr>Basic supply and demand under perfect competition changes in demand</vt:lpstr>
      <vt:lpstr>Elasticity of demand – perfectly inelastic demand</vt:lpstr>
      <vt:lpstr>Elasticity of demand – perfectly elastic demand</vt:lpstr>
      <vt:lpstr>Elasticity of demand – proportionate elastic demand</vt:lpstr>
      <vt:lpstr>Determinants of elasticity of demand</vt:lpstr>
      <vt:lpstr>Price elasticity of demand </vt:lpstr>
      <vt:lpstr>Income elasticity of demand (IED) and cross elasticity of demand (CED)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Munodzinesa Zuwirai</cp:lastModifiedBy>
  <cp:revision>273</cp:revision>
  <dcterms:created xsi:type="dcterms:W3CDTF">2013-10-11T12:05:37Z</dcterms:created>
  <dcterms:modified xsi:type="dcterms:W3CDTF">2023-05-23T11:41:39Z</dcterms:modified>
</cp:coreProperties>
</file>