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1" r:id="rId4"/>
  </p:sldMasterIdLst>
  <p:notesMasterIdLst>
    <p:notesMasterId r:id="rId42"/>
  </p:notesMasterIdLst>
  <p:sldIdLst>
    <p:sldId id="256" r:id="rId5"/>
    <p:sldId id="379" r:id="rId6"/>
    <p:sldId id="378" r:id="rId7"/>
    <p:sldId id="448" r:id="rId8"/>
    <p:sldId id="483" r:id="rId9"/>
    <p:sldId id="484" r:id="rId10"/>
    <p:sldId id="485" r:id="rId11"/>
    <p:sldId id="486" r:id="rId12"/>
    <p:sldId id="487" r:id="rId13"/>
    <p:sldId id="488" r:id="rId14"/>
    <p:sldId id="489" r:id="rId15"/>
    <p:sldId id="490" r:id="rId16"/>
    <p:sldId id="491" r:id="rId17"/>
    <p:sldId id="492" r:id="rId18"/>
    <p:sldId id="493" r:id="rId19"/>
    <p:sldId id="494" r:id="rId20"/>
    <p:sldId id="377" r:id="rId21"/>
    <p:sldId id="495" r:id="rId22"/>
    <p:sldId id="497" r:id="rId23"/>
    <p:sldId id="260" r:id="rId24"/>
    <p:sldId id="262" r:id="rId25"/>
    <p:sldId id="270" r:id="rId26"/>
    <p:sldId id="261" r:id="rId27"/>
    <p:sldId id="266" r:id="rId28"/>
    <p:sldId id="263" r:id="rId29"/>
    <p:sldId id="271" r:id="rId30"/>
    <p:sldId id="274" r:id="rId31"/>
    <p:sldId id="264" r:id="rId32"/>
    <p:sldId id="276" r:id="rId33"/>
    <p:sldId id="278" r:id="rId34"/>
    <p:sldId id="279" r:id="rId35"/>
    <p:sldId id="473" r:id="rId36"/>
    <p:sldId id="472" r:id="rId37"/>
    <p:sldId id="474" r:id="rId38"/>
    <p:sldId id="499" r:id="rId39"/>
    <p:sldId id="500" r:id="rId40"/>
    <p:sldId id="275"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C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4FE8F06-2429-4C5B-9760-CAA1353B54AF}" v="2" dt="2023-02-13T23:52:12.93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44" autoAdjust="0"/>
    <p:restoredTop sz="79221" autoAdjust="0"/>
  </p:normalViewPr>
  <p:slideViewPr>
    <p:cSldViewPr>
      <p:cViewPr varScale="1">
        <p:scale>
          <a:sx n="55" d="100"/>
          <a:sy n="55" d="100"/>
        </p:scale>
        <p:origin x="1848" y="6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notesMaster" Target="notesMasters/notesMaster1.xml"/><Relationship Id="rId47" Type="http://schemas.microsoft.com/office/2016/11/relationships/changesInfo" Target="changesInfos/changesInfo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 Id="rId48" Type="http://schemas.microsoft.com/office/2015/10/relationships/revisionInfo" Target="revisionInfo.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slide" Target="slides/slide3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aul Tinkler" userId="bcebf29c-73c2-433d-80d2-6bad896374bf" providerId="ADAL" clId="{04FE8F06-2429-4C5B-9760-CAA1353B54AF}"/>
    <pc:docChg chg="undo custSel addSld delSld modSld">
      <pc:chgData name="Paul Tinkler" userId="bcebf29c-73c2-433d-80d2-6bad896374bf" providerId="ADAL" clId="{04FE8F06-2429-4C5B-9760-CAA1353B54AF}" dt="2023-02-13T23:53:24.852" v="59" actId="47"/>
      <pc:docMkLst>
        <pc:docMk/>
      </pc:docMkLst>
      <pc:sldChg chg="modSp mod">
        <pc:chgData name="Paul Tinkler" userId="bcebf29c-73c2-433d-80d2-6bad896374bf" providerId="ADAL" clId="{04FE8F06-2429-4C5B-9760-CAA1353B54AF}" dt="2023-02-13T23:48:29.670" v="9" actId="20577"/>
        <pc:sldMkLst>
          <pc:docMk/>
          <pc:sldMk cId="0" sldId="256"/>
        </pc:sldMkLst>
        <pc:spChg chg="mod">
          <ac:chgData name="Paul Tinkler" userId="bcebf29c-73c2-433d-80d2-6bad896374bf" providerId="ADAL" clId="{04FE8F06-2429-4C5B-9760-CAA1353B54AF}" dt="2023-02-13T23:48:15.401" v="0" actId="20577"/>
          <ac:spMkLst>
            <pc:docMk/>
            <pc:sldMk cId="0" sldId="256"/>
            <ac:spMk id="11" creationId="{653C4518-8DE1-4B17-ADAE-F79508E4F024}"/>
          </ac:spMkLst>
        </pc:spChg>
        <pc:spChg chg="mod">
          <ac:chgData name="Paul Tinkler" userId="bcebf29c-73c2-433d-80d2-6bad896374bf" providerId="ADAL" clId="{04FE8F06-2429-4C5B-9760-CAA1353B54AF}" dt="2023-02-13T23:48:29.670" v="9" actId="20577"/>
          <ac:spMkLst>
            <pc:docMk/>
            <pc:sldMk cId="0" sldId="256"/>
            <ac:spMk id="13" creationId="{511638AC-85E3-4BEE-B4E0-FCA3D0D0EB96}"/>
          </ac:spMkLst>
        </pc:spChg>
      </pc:sldChg>
      <pc:sldChg chg="add">
        <pc:chgData name="Paul Tinkler" userId="bcebf29c-73c2-433d-80d2-6bad896374bf" providerId="ADAL" clId="{04FE8F06-2429-4C5B-9760-CAA1353B54AF}" dt="2023-02-13T23:49:53.591" v="10"/>
        <pc:sldMkLst>
          <pc:docMk/>
          <pc:sldMk cId="2762427242" sldId="260"/>
        </pc:sldMkLst>
      </pc:sldChg>
      <pc:sldChg chg="add">
        <pc:chgData name="Paul Tinkler" userId="bcebf29c-73c2-433d-80d2-6bad896374bf" providerId="ADAL" clId="{04FE8F06-2429-4C5B-9760-CAA1353B54AF}" dt="2023-02-13T23:49:53.591" v="10"/>
        <pc:sldMkLst>
          <pc:docMk/>
          <pc:sldMk cId="100237534" sldId="261"/>
        </pc:sldMkLst>
      </pc:sldChg>
      <pc:sldChg chg="add">
        <pc:chgData name="Paul Tinkler" userId="bcebf29c-73c2-433d-80d2-6bad896374bf" providerId="ADAL" clId="{04FE8F06-2429-4C5B-9760-CAA1353B54AF}" dt="2023-02-13T23:49:53.591" v="10"/>
        <pc:sldMkLst>
          <pc:docMk/>
          <pc:sldMk cId="703431313" sldId="262"/>
        </pc:sldMkLst>
      </pc:sldChg>
      <pc:sldChg chg="add">
        <pc:chgData name="Paul Tinkler" userId="bcebf29c-73c2-433d-80d2-6bad896374bf" providerId="ADAL" clId="{04FE8F06-2429-4C5B-9760-CAA1353B54AF}" dt="2023-02-13T23:49:53.591" v="10"/>
        <pc:sldMkLst>
          <pc:docMk/>
          <pc:sldMk cId="2013019899" sldId="263"/>
        </pc:sldMkLst>
      </pc:sldChg>
      <pc:sldChg chg="add">
        <pc:chgData name="Paul Tinkler" userId="bcebf29c-73c2-433d-80d2-6bad896374bf" providerId="ADAL" clId="{04FE8F06-2429-4C5B-9760-CAA1353B54AF}" dt="2023-02-13T23:49:53.591" v="10"/>
        <pc:sldMkLst>
          <pc:docMk/>
          <pc:sldMk cId="180423224" sldId="264"/>
        </pc:sldMkLst>
      </pc:sldChg>
      <pc:sldChg chg="add">
        <pc:chgData name="Paul Tinkler" userId="bcebf29c-73c2-433d-80d2-6bad896374bf" providerId="ADAL" clId="{04FE8F06-2429-4C5B-9760-CAA1353B54AF}" dt="2023-02-13T23:49:53.591" v="10"/>
        <pc:sldMkLst>
          <pc:docMk/>
          <pc:sldMk cId="4234565364" sldId="266"/>
        </pc:sldMkLst>
      </pc:sldChg>
      <pc:sldChg chg="add">
        <pc:chgData name="Paul Tinkler" userId="bcebf29c-73c2-433d-80d2-6bad896374bf" providerId="ADAL" clId="{04FE8F06-2429-4C5B-9760-CAA1353B54AF}" dt="2023-02-13T23:49:53.591" v="10"/>
        <pc:sldMkLst>
          <pc:docMk/>
          <pc:sldMk cId="754857836" sldId="270"/>
        </pc:sldMkLst>
      </pc:sldChg>
      <pc:sldChg chg="add">
        <pc:chgData name="Paul Tinkler" userId="bcebf29c-73c2-433d-80d2-6bad896374bf" providerId="ADAL" clId="{04FE8F06-2429-4C5B-9760-CAA1353B54AF}" dt="2023-02-13T23:49:53.591" v="10"/>
        <pc:sldMkLst>
          <pc:docMk/>
          <pc:sldMk cId="2372081155" sldId="271"/>
        </pc:sldMkLst>
      </pc:sldChg>
      <pc:sldChg chg="add">
        <pc:chgData name="Paul Tinkler" userId="bcebf29c-73c2-433d-80d2-6bad896374bf" providerId="ADAL" clId="{04FE8F06-2429-4C5B-9760-CAA1353B54AF}" dt="2023-02-13T23:49:53.591" v="10"/>
        <pc:sldMkLst>
          <pc:docMk/>
          <pc:sldMk cId="794449239" sldId="274"/>
        </pc:sldMkLst>
      </pc:sldChg>
      <pc:sldChg chg="add">
        <pc:chgData name="Paul Tinkler" userId="bcebf29c-73c2-433d-80d2-6bad896374bf" providerId="ADAL" clId="{04FE8F06-2429-4C5B-9760-CAA1353B54AF}" dt="2023-02-13T23:49:53.591" v="10"/>
        <pc:sldMkLst>
          <pc:docMk/>
          <pc:sldMk cId="3551940873" sldId="276"/>
        </pc:sldMkLst>
      </pc:sldChg>
      <pc:sldChg chg="add">
        <pc:chgData name="Paul Tinkler" userId="bcebf29c-73c2-433d-80d2-6bad896374bf" providerId="ADAL" clId="{04FE8F06-2429-4C5B-9760-CAA1353B54AF}" dt="2023-02-13T23:49:53.591" v="10"/>
        <pc:sldMkLst>
          <pc:docMk/>
          <pc:sldMk cId="3702010807" sldId="278"/>
        </pc:sldMkLst>
      </pc:sldChg>
      <pc:sldChg chg="add">
        <pc:chgData name="Paul Tinkler" userId="bcebf29c-73c2-433d-80d2-6bad896374bf" providerId="ADAL" clId="{04FE8F06-2429-4C5B-9760-CAA1353B54AF}" dt="2023-02-13T23:49:53.591" v="10"/>
        <pc:sldMkLst>
          <pc:docMk/>
          <pc:sldMk cId="2826129493" sldId="279"/>
        </pc:sldMkLst>
      </pc:sldChg>
      <pc:sldChg chg="modSp add del mod">
        <pc:chgData name="Paul Tinkler" userId="bcebf29c-73c2-433d-80d2-6bad896374bf" providerId="ADAL" clId="{04FE8F06-2429-4C5B-9760-CAA1353B54AF}" dt="2023-02-13T23:50:34.763" v="26" actId="6549"/>
        <pc:sldMkLst>
          <pc:docMk/>
          <pc:sldMk cId="2058534929" sldId="377"/>
        </pc:sldMkLst>
        <pc:spChg chg="mod">
          <ac:chgData name="Paul Tinkler" userId="bcebf29c-73c2-433d-80d2-6bad896374bf" providerId="ADAL" clId="{04FE8F06-2429-4C5B-9760-CAA1353B54AF}" dt="2023-02-13T23:50:34.763" v="26" actId="6549"/>
          <ac:spMkLst>
            <pc:docMk/>
            <pc:sldMk cId="2058534929" sldId="377"/>
            <ac:spMk id="3" creationId="{F35A2312-1B24-4FA6-B2A2-0A29923A85B0}"/>
          </ac:spMkLst>
        </pc:spChg>
      </pc:sldChg>
      <pc:sldChg chg="del">
        <pc:chgData name="Paul Tinkler" userId="bcebf29c-73c2-433d-80d2-6bad896374bf" providerId="ADAL" clId="{04FE8F06-2429-4C5B-9760-CAA1353B54AF}" dt="2023-02-13T23:53:24.852" v="59" actId="47"/>
        <pc:sldMkLst>
          <pc:docMk/>
          <pc:sldMk cId="2835909100" sldId="471"/>
        </pc:sldMkLst>
      </pc:sldChg>
      <pc:sldChg chg="add">
        <pc:chgData name="Paul Tinkler" userId="bcebf29c-73c2-433d-80d2-6bad896374bf" providerId="ADAL" clId="{04FE8F06-2429-4C5B-9760-CAA1353B54AF}" dt="2023-02-13T23:49:53.591" v="10"/>
        <pc:sldMkLst>
          <pc:docMk/>
          <pc:sldMk cId="3543445500" sldId="472"/>
        </pc:sldMkLst>
      </pc:sldChg>
      <pc:sldChg chg="add">
        <pc:chgData name="Paul Tinkler" userId="bcebf29c-73c2-433d-80d2-6bad896374bf" providerId="ADAL" clId="{04FE8F06-2429-4C5B-9760-CAA1353B54AF}" dt="2023-02-13T23:49:53.591" v="10"/>
        <pc:sldMkLst>
          <pc:docMk/>
          <pc:sldMk cId="2919813418" sldId="473"/>
        </pc:sldMkLst>
      </pc:sldChg>
      <pc:sldChg chg="add">
        <pc:chgData name="Paul Tinkler" userId="bcebf29c-73c2-433d-80d2-6bad896374bf" providerId="ADAL" clId="{04FE8F06-2429-4C5B-9760-CAA1353B54AF}" dt="2023-02-13T23:49:53.591" v="10"/>
        <pc:sldMkLst>
          <pc:docMk/>
          <pc:sldMk cId="1011197975" sldId="474"/>
        </pc:sldMkLst>
      </pc:sldChg>
      <pc:sldChg chg="modSp add mod">
        <pc:chgData name="Paul Tinkler" userId="bcebf29c-73c2-433d-80d2-6bad896374bf" providerId="ADAL" clId="{04FE8F06-2429-4C5B-9760-CAA1353B54AF}" dt="2023-02-13T23:51:28.783" v="54" actId="20577"/>
        <pc:sldMkLst>
          <pc:docMk/>
          <pc:sldMk cId="0" sldId="495"/>
        </pc:sldMkLst>
        <pc:spChg chg="mod">
          <ac:chgData name="Paul Tinkler" userId="bcebf29c-73c2-433d-80d2-6bad896374bf" providerId="ADAL" clId="{04FE8F06-2429-4C5B-9760-CAA1353B54AF}" dt="2023-02-13T23:50:48.760" v="27" actId="20577"/>
          <ac:spMkLst>
            <pc:docMk/>
            <pc:sldMk cId="0" sldId="495"/>
            <ac:spMk id="11" creationId="{653C4518-8DE1-4B17-ADAE-F79508E4F024}"/>
          </ac:spMkLst>
        </pc:spChg>
        <pc:spChg chg="mod">
          <ac:chgData name="Paul Tinkler" userId="bcebf29c-73c2-433d-80d2-6bad896374bf" providerId="ADAL" clId="{04FE8F06-2429-4C5B-9760-CAA1353B54AF}" dt="2023-02-13T23:51:28.783" v="54" actId="20577"/>
          <ac:spMkLst>
            <pc:docMk/>
            <pc:sldMk cId="0" sldId="495"/>
            <ac:spMk id="13" creationId="{511638AC-85E3-4BEE-B4E0-FCA3D0D0EB96}"/>
          </ac:spMkLst>
        </pc:spChg>
      </pc:sldChg>
      <pc:sldChg chg="add del">
        <pc:chgData name="Paul Tinkler" userId="bcebf29c-73c2-433d-80d2-6bad896374bf" providerId="ADAL" clId="{04FE8F06-2429-4C5B-9760-CAA1353B54AF}" dt="2023-02-13T23:51:45.278" v="55" actId="47"/>
        <pc:sldMkLst>
          <pc:docMk/>
          <pc:sldMk cId="1212313996" sldId="496"/>
        </pc:sldMkLst>
      </pc:sldChg>
      <pc:sldChg chg="modSp add mod modAnim">
        <pc:chgData name="Paul Tinkler" userId="bcebf29c-73c2-433d-80d2-6bad896374bf" providerId="ADAL" clId="{04FE8F06-2429-4C5B-9760-CAA1353B54AF}" dt="2023-02-13T23:52:13.003" v="57" actId="27636"/>
        <pc:sldMkLst>
          <pc:docMk/>
          <pc:sldMk cId="3649615928" sldId="497"/>
        </pc:sldMkLst>
        <pc:spChg chg="mod">
          <ac:chgData name="Paul Tinkler" userId="bcebf29c-73c2-433d-80d2-6bad896374bf" providerId="ADAL" clId="{04FE8F06-2429-4C5B-9760-CAA1353B54AF}" dt="2023-02-13T23:52:13.003" v="57" actId="27636"/>
          <ac:spMkLst>
            <pc:docMk/>
            <pc:sldMk cId="3649615928" sldId="497"/>
            <ac:spMk id="3" creationId="{656DFEBC-83E2-4D34-AC5E-6E0A47BE73CE}"/>
          </ac:spMkLst>
        </pc:spChg>
      </pc:sldChg>
      <pc:sldChg chg="add del">
        <pc:chgData name="Paul Tinkler" userId="bcebf29c-73c2-433d-80d2-6bad896374bf" providerId="ADAL" clId="{04FE8F06-2429-4C5B-9760-CAA1353B54AF}" dt="2023-02-13T23:52:15.825" v="58" actId="47"/>
        <pc:sldMkLst>
          <pc:docMk/>
          <pc:sldMk cId="2650783923" sldId="498"/>
        </pc:sldMkLst>
      </pc:sldChg>
      <pc:sldChg chg="add">
        <pc:chgData name="Paul Tinkler" userId="bcebf29c-73c2-433d-80d2-6bad896374bf" providerId="ADAL" clId="{04FE8F06-2429-4C5B-9760-CAA1353B54AF}" dt="2023-02-13T23:49:53.591" v="10"/>
        <pc:sldMkLst>
          <pc:docMk/>
          <pc:sldMk cId="3393102203" sldId="499"/>
        </pc:sldMkLst>
      </pc:sldChg>
      <pc:sldChg chg="add">
        <pc:chgData name="Paul Tinkler" userId="bcebf29c-73c2-433d-80d2-6bad896374bf" providerId="ADAL" clId="{04FE8F06-2429-4C5B-9760-CAA1353B54AF}" dt="2023-02-13T23:49:53.591" v="10"/>
        <pc:sldMkLst>
          <pc:docMk/>
          <pc:sldMk cId="3547947209" sldId="500"/>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9E242E-437D-4EFF-9FCD-FFB85571BF7B}" type="doc">
      <dgm:prSet loTypeId="urn:microsoft.com/office/officeart/2005/8/layout/process1" loCatId="process" qsTypeId="urn:microsoft.com/office/officeart/2005/8/quickstyle/simple1" qsCatId="simple" csTypeId="urn:microsoft.com/office/officeart/2005/8/colors/accent1_2" csCatId="accent1" phldr="1"/>
      <dgm:spPr/>
    </dgm:pt>
    <dgm:pt modelId="{4083CD2B-9678-4DAC-9D65-4AA68DF91707}">
      <dgm:prSet phldrT="[Text]"/>
      <dgm:spPr/>
      <dgm:t>
        <a:bodyPr/>
        <a:lstStyle/>
        <a:p>
          <a:r>
            <a:rPr lang="en-GB" dirty="0"/>
            <a:t>Support the organisation</a:t>
          </a:r>
          <a:endParaRPr lang="en-US" dirty="0"/>
        </a:p>
      </dgm:t>
    </dgm:pt>
    <dgm:pt modelId="{6B236575-B89A-4D34-B864-929126EADE6A}" type="parTrans" cxnId="{3812F07D-6716-412B-8EEF-3C71677FB02A}">
      <dgm:prSet/>
      <dgm:spPr/>
      <dgm:t>
        <a:bodyPr/>
        <a:lstStyle/>
        <a:p>
          <a:endParaRPr lang="en-US"/>
        </a:p>
      </dgm:t>
    </dgm:pt>
    <dgm:pt modelId="{52A31C69-46A9-4887-9945-27B6251EFD0E}" type="sibTrans" cxnId="{3812F07D-6716-412B-8EEF-3C71677FB02A}">
      <dgm:prSet/>
      <dgm:spPr/>
      <dgm:t>
        <a:bodyPr/>
        <a:lstStyle/>
        <a:p>
          <a:endParaRPr lang="en-US"/>
        </a:p>
      </dgm:t>
    </dgm:pt>
    <dgm:pt modelId="{ABD78CFB-7EAF-49EA-8479-AA9D52A19BDB}">
      <dgm:prSet phldrT="[Text]">
        <dgm:style>
          <a:lnRef idx="0">
            <a:schemeClr val="accent4"/>
          </a:lnRef>
          <a:fillRef idx="3">
            <a:schemeClr val="accent4"/>
          </a:fillRef>
          <a:effectRef idx="3">
            <a:schemeClr val="accent4"/>
          </a:effectRef>
          <a:fontRef idx="minor">
            <a:schemeClr val="lt1"/>
          </a:fontRef>
        </dgm:style>
      </dgm:prSet>
      <dgm:spPr>
        <a:solidFill>
          <a:schemeClr val="bg2">
            <a:lumMod val="75000"/>
          </a:schemeClr>
        </a:solidFill>
      </dgm:spPr>
      <dgm:t>
        <a:bodyPr/>
        <a:lstStyle/>
        <a:p>
          <a:r>
            <a:rPr lang="en-GB" dirty="0"/>
            <a:t>Values that are being lived already within the organisation</a:t>
          </a:r>
          <a:endParaRPr lang="en-US" dirty="0"/>
        </a:p>
      </dgm:t>
    </dgm:pt>
    <dgm:pt modelId="{714770C7-9AC3-4F1C-BE91-F2A9FD1B4C3B}" type="parTrans" cxnId="{94DEB817-3C6E-43CF-9B8A-E343C68A9C8D}">
      <dgm:prSet/>
      <dgm:spPr/>
      <dgm:t>
        <a:bodyPr/>
        <a:lstStyle/>
        <a:p>
          <a:endParaRPr lang="en-US"/>
        </a:p>
      </dgm:t>
    </dgm:pt>
    <dgm:pt modelId="{8F29D227-113D-4EAC-A8B1-EE9924388F92}" type="sibTrans" cxnId="{94DEB817-3C6E-43CF-9B8A-E343C68A9C8D}">
      <dgm:prSet/>
      <dgm:spPr/>
      <dgm:t>
        <a:bodyPr/>
        <a:lstStyle/>
        <a:p>
          <a:endParaRPr lang="en-US"/>
        </a:p>
      </dgm:t>
    </dgm:pt>
    <dgm:pt modelId="{C9148912-ADD1-40EC-A233-A99350FEF383}">
      <dgm:prSet phldrT="[Text]">
        <dgm:style>
          <a:lnRef idx="1">
            <a:schemeClr val="accent5"/>
          </a:lnRef>
          <a:fillRef idx="3">
            <a:schemeClr val="accent5"/>
          </a:fillRef>
          <a:effectRef idx="2">
            <a:schemeClr val="accent5"/>
          </a:effectRef>
          <a:fontRef idx="minor">
            <a:schemeClr val="lt1"/>
          </a:fontRef>
        </dgm:style>
      </dgm:prSet>
      <dgm:spPr/>
      <dgm:t>
        <a:bodyPr/>
        <a:lstStyle/>
        <a:p>
          <a:r>
            <a:rPr lang="en-GB" dirty="0"/>
            <a:t>Tested and tried to build ownership / relationship</a:t>
          </a:r>
          <a:endParaRPr lang="en-US" dirty="0"/>
        </a:p>
      </dgm:t>
    </dgm:pt>
    <dgm:pt modelId="{84464018-F9A9-419C-BD92-025B3E11D190}" type="parTrans" cxnId="{A9BE070D-1B71-48D2-87A4-06FF7DA84BB9}">
      <dgm:prSet/>
      <dgm:spPr/>
      <dgm:t>
        <a:bodyPr/>
        <a:lstStyle/>
        <a:p>
          <a:endParaRPr lang="en-US"/>
        </a:p>
      </dgm:t>
    </dgm:pt>
    <dgm:pt modelId="{56393201-2057-4AFA-B494-20389B0821DA}" type="sibTrans" cxnId="{A9BE070D-1B71-48D2-87A4-06FF7DA84BB9}">
      <dgm:prSet/>
      <dgm:spPr/>
      <dgm:t>
        <a:bodyPr/>
        <a:lstStyle/>
        <a:p>
          <a:endParaRPr lang="en-US"/>
        </a:p>
      </dgm:t>
    </dgm:pt>
    <dgm:pt modelId="{D51581FF-C604-4CDB-92DB-32D416202B60}">
      <dgm:prSet phldrT="[Text]">
        <dgm:style>
          <a:lnRef idx="0">
            <a:schemeClr val="accent2"/>
          </a:lnRef>
          <a:fillRef idx="3">
            <a:schemeClr val="accent2"/>
          </a:fillRef>
          <a:effectRef idx="3">
            <a:schemeClr val="accent2"/>
          </a:effectRef>
          <a:fontRef idx="minor">
            <a:schemeClr val="lt1"/>
          </a:fontRef>
        </dgm:style>
      </dgm:prSet>
      <dgm:spPr>
        <a:solidFill>
          <a:srgbClr val="002060"/>
        </a:solidFill>
      </dgm:spPr>
      <dgm:t>
        <a:bodyPr/>
        <a:lstStyle/>
        <a:p>
          <a:r>
            <a:rPr lang="en-GB" dirty="0"/>
            <a:t>Staff engage with the organisation's values (by discussing, challenging, influencing, fleshing it out)</a:t>
          </a:r>
          <a:endParaRPr lang="en-US" dirty="0"/>
        </a:p>
      </dgm:t>
    </dgm:pt>
    <dgm:pt modelId="{7CADD92A-9882-4DD6-8581-4F881A96DED7}" type="parTrans" cxnId="{B3B3888B-0BF1-43F2-A0D5-7077FB327CB2}">
      <dgm:prSet/>
      <dgm:spPr/>
      <dgm:t>
        <a:bodyPr/>
        <a:lstStyle/>
        <a:p>
          <a:endParaRPr lang="en-US"/>
        </a:p>
      </dgm:t>
    </dgm:pt>
    <dgm:pt modelId="{E16F8449-1AA9-4ABF-89C3-CD565C62494F}" type="sibTrans" cxnId="{B3B3888B-0BF1-43F2-A0D5-7077FB327CB2}">
      <dgm:prSet/>
      <dgm:spPr/>
      <dgm:t>
        <a:bodyPr/>
        <a:lstStyle/>
        <a:p>
          <a:endParaRPr lang="en-US"/>
        </a:p>
      </dgm:t>
    </dgm:pt>
    <dgm:pt modelId="{CF064144-78E3-4618-9D37-E6645726477B}" type="pres">
      <dgm:prSet presAssocID="{D19E242E-437D-4EFF-9FCD-FFB85571BF7B}" presName="Name0" presStyleCnt="0">
        <dgm:presLayoutVars>
          <dgm:dir/>
          <dgm:resizeHandles val="exact"/>
        </dgm:presLayoutVars>
      </dgm:prSet>
      <dgm:spPr/>
    </dgm:pt>
    <dgm:pt modelId="{8E071179-2B5C-45CD-91B2-2A3660C9F8BC}" type="pres">
      <dgm:prSet presAssocID="{4083CD2B-9678-4DAC-9D65-4AA68DF91707}" presName="node" presStyleLbl="node1" presStyleIdx="0" presStyleCnt="4">
        <dgm:presLayoutVars>
          <dgm:bulletEnabled val="1"/>
        </dgm:presLayoutVars>
      </dgm:prSet>
      <dgm:spPr/>
    </dgm:pt>
    <dgm:pt modelId="{EE17AA14-5E21-4919-97E9-FDC9D1AC58BA}" type="pres">
      <dgm:prSet presAssocID="{52A31C69-46A9-4887-9945-27B6251EFD0E}" presName="sibTrans" presStyleLbl="sibTrans2D1" presStyleIdx="0" presStyleCnt="3"/>
      <dgm:spPr/>
    </dgm:pt>
    <dgm:pt modelId="{004B9634-C8C2-4007-88C5-A7B5176DEEEC}" type="pres">
      <dgm:prSet presAssocID="{52A31C69-46A9-4887-9945-27B6251EFD0E}" presName="connectorText" presStyleLbl="sibTrans2D1" presStyleIdx="0" presStyleCnt="3"/>
      <dgm:spPr/>
    </dgm:pt>
    <dgm:pt modelId="{DF2640E3-C874-431E-8540-EF76543036CF}" type="pres">
      <dgm:prSet presAssocID="{ABD78CFB-7EAF-49EA-8479-AA9D52A19BDB}" presName="node" presStyleLbl="node1" presStyleIdx="1" presStyleCnt="4">
        <dgm:presLayoutVars>
          <dgm:bulletEnabled val="1"/>
        </dgm:presLayoutVars>
      </dgm:prSet>
      <dgm:spPr/>
    </dgm:pt>
    <dgm:pt modelId="{1F92E800-A4CF-44B8-AD67-77D7B4AE9B50}" type="pres">
      <dgm:prSet presAssocID="{8F29D227-113D-4EAC-A8B1-EE9924388F92}" presName="sibTrans" presStyleLbl="sibTrans2D1" presStyleIdx="1" presStyleCnt="3"/>
      <dgm:spPr/>
    </dgm:pt>
    <dgm:pt modelId="{77A97117-C036-4BFE-BFBC-77FE6FED6B01}" type="pres">
      <dgm:prSet presAssocID="{8F29D227-113D-4EAC-A8B1-EE9924388F92}" presName="connectorText" presStyleLbl="sibTrans2D1" presStyleIdx="1" presStyleCnt="3"/>
      <dgm:spPr/>
    </dgm:pt>
    <dgm:pt modelId="{FB4F108B-FF5E-4EF5-8149-A622899FA9BC}" type="pres">
      <dgm:prSet presAssocID="{C9148912-ADD1-40EC-A233-A99350FEF383}" presName="node" presStyleLbl="node1" presStyleIdx="2" presStyleCnt="4">
        <dgm:presLayoutVars>
          <dgm:bulletEnabled val="1"/>
        </dgm:presLayoutVars>
      </dgm:prSet>
      <dgm:spPr/>
    </dgm:pt>
    <dgm:pt modelId="{9DCB639D-2030-476E-A805-0ABD1C75BBF2}" type="pres">
      <dgm:prSet presAssocID="{56393201-2057-4AFA-B494-20389B0821DA}" presName="sibTrans" presStyleLbl="sibTrans2D1" presStyleIdx="2" presStyleCnt="3"/>
      <dgm:spPr/>
    </dgm:pt>
    <dgm:pt modelId="{A072717E-1FD7-4435-88EC-264F80DAB86C}" type="pres">
      <dgm:prSet presAssocID="{56393201-2057-4AFA-B494-20389B0821DA}" presName="connectorText" presStyleLbl="sibTrans2D1" presStyleIdx="2" presStyleCnt="3"/>
      <dgm:spPr/>
    </dgm:pt>
    <dgm:pt modelId="{AF68716C-BEED-4354-B342-24996FBD3A9B}" type="pres">
      <dgm:prSet presAssocID="{D51581FF-C604-4CDB-92DB-32D416202B60}" presName="node" presStyleLbl="node1" presStyleIdx="3" presStyleCnt="4">
        <dgm:presLayoutVars>
          <dgm:bulletEnabled val="1"/>
        </dgm:presLayoutVars>
      </dgm:prSet>
      <dgm:spPr/>
    </dgm:pt>
  </dgm:ptLst>
  <dgm:cxnLst>
    <dgm:cxn modelId="{54DE2D09-DF88-4693-934A-3D2E621FDA8B}" type="presOf" srcId="{C9148912-ADD1-40EC-A233-A99350FEF383}" destId="{FB4F108B-FF5E-4EF5-8149-A622899FA9BC}" srcOrd="0" destOrd="0" presId="urn:microsoft.com/office/officeart/2005/8/layout/process1"/>
    <dgm:cxn modelId="{489AF80C-21C1-493F-B9D3-D8DFA31323A2}" type="presOf" srcId="{D51581FF-C604-4CDB-92DB-32D416202B60}" destId="{AF68716C-BEED-4354-B342-24996FBD3A9B}" srcOrd="0" destOrd="0" presId="urn:microsoft.com/office/officeart/2005/8/layout/process1"/>
    <dgm:cxn modelId="{A9BE070D-1B71-48D2-87A4-06FF7DA84BB9}" srcId="{D19E242E-437D-4EFF-9FCD-FFB85571BF7B}" destId="{C9148912-ADD1-40EC-A233-A99350FEF383}" srcOrd="2" destOrd="0" parTransId="{84464018-F9A9-419C-BD92-025B3E11D190}" sibTransId="{56393201-2057-4AFA-B494-20389B0821DA}"/>
    <dgm:cxn modelId="{94DEB817-3C6E-43CF-9B8A-E343C68A9C8D}" srcId="{D19E242E-437D-4EFF-9FCD-FFB85571BF7B}" destId="{ABD78CFB-7EAF-49EA-8479-AA9D52A19BDB}" srcOrd="1" destOrd="0" parTransId="{714770C7-9AC3-4F1C-BE91-F2A9FD1B4C3B}" sibTransId="{8F29D227-113D-4EAC-A8B1-EE9924388F92}"/>
    <dgm:cxn modelId="{0488243A-ED01-47FC-99EC-164ED3B1D53C}" type="presOf" srcId="{ABD78CFB-7EAF-49EA-8479-AA9D52A19BDB}" destId="{DF2640E3-C874-431E-8540-EF76543036CF}" srcOrd="0" destOrd="0" presId="urn:microsoft.com/office/officeart/2005/8/layout/process1"/>
    <dgm:cxn modelId="{15B25242-AEA9-4778-80A2-A7CB04C278C6}" type="presOf" srcId="{8F29D227-113D-4EAC-A8B1-EE9924388F92}" destId="{77A97117-C036-4BFE-BFBC-77FE6FED6B01}" srcOrd="1" destOrd="0" presId="urn:microsoft.com/office/officeart/2005/8/layout/process1"/>
    <dgm:cxn modelId="{AA5CB444-BFFF-4F7C-9E11-FC641947B47F}" type="presOf" srcId="{52A31C69-46A9-4887-9945-27B6251EFD0E}" destId="{004B9634-C8C2-4007-88C5-A7B5176DEEEC}" srcOrd="1" destOrd="0" presId="urn:microsoft.com/office/officeart/2005/8/layout/process1"/>
    <dgm:cxn modelId="{D11A8A4A-6C2D-4A80-8846-F14CFDD4C2F9}" type="presOf" srcId="{56393201-2057-4AFA-B494-20389B0821DA}" destId="{9DCB639D-2030-476E-A805-0ABD1C75BBF2}" srcOrd="0" destOrd="0" presId="urn:microsoft.com/office/officeart/2005/8/layout/process1"/>
    <dgm:cxn modelId="{217C0C4B-C64A-4106-9FB8-6202AB9B8DC9}" type="presOf" srcId="{52A31C69-46A9-4887-9945-27B6251EFD0E}" destId="{EE17AA14-5E21-4919-97E9-FDC9D1AC58BA}" srcOrd="0" destOrd="0" presId="urn:microsoft.com/office/officeart/2005/8/layout/process1"/>
    <dgm:cxn modelId="{2447C974-5316-46F5-B3E6-98C5A5569AD9}" type="presOf" srcId="{8F29D227-113D-4EAC-A8B1-EE9924388F92}" destId="{1F92E800-A4CF-44B8-AD67-77D7B4AE9B50}" srcOrd="0" destOrd="0" presId="urn:microsoft.com/office/officeart/2005/8/layout/process1"/>
    <dgm:cxn modelId="{3812F07D-6716-412B-8EEF-3C71677FB02A}" srcId="{D19E242E-437D-4EFF-9FCD-FFB85571BF7B}" destId="{4083CD2B-9678-4DAC-9D65-4AA68DF91707}" srcOrd="0" destOrd="0" parTransId="{6B236575-B89A-4D34-B864-929126EADE6A}" sibTransId="{52A31C69-46A9-4887-9945-27B6251EFD0E}"/>
    <dgm:cxn modelId="{B3B3888B-0BF1-43F2-A0D5-7077FB327CB2}" srcId="{D19E242E-437D-4EFF-9FCD-FFB85571BF7B}" destId="{D51581FF-C604-4CDB-92DB-32D416202B60}" srcOrd="3" destOrd="0" parTransId="{7CADD92A-9882-4DD6-8581-4F881A96DED7}" sibTransId="{E16F8449-1AA9-4ABF-89C3-CD565C62494F}"/>
    <dgm:cxn modelId="{4ABD8BDA-9276-4530-B193-C257264E3555}" type="presOf" srcId="{D19E242E-437D-4EFF-9FCD-FFB85571BF7B}" destId="{CF064144-78E3-4618-9D37-E6645726477B}" srcOrd="0" destOrd="0" presId="urn:microsoft.com/office/officeart/2005/8/layout/process1"/>
    <dgm:cxn modelId="{BEE862FA-BD58-47A8-88CB-09BDE4310495}" type="presOf" srcId="{4083CD2B-9678-4DAC-9D65-4AA68DF91707}" destId="{8E071179-2B5C-45CD-91B2-2A3660C9F8BC}" srcOrd="0" destOrd="0" presId="urn:microsoft.com/office/officeart/2005/8/layout/process1"/>
    <dgm:cxn modelId="{43AB2EFE-EE34-4AD2-A0EA-47BCAE52FA62}" type="presOf" srcId="{56393201-2057-4AFA-B494-20389B0821DA}" destId="{A072717E-1FD7-4435-88EC-264F80DAB86C}" srcOrd="1" destOrd="0" presId="urn:microsoft.com/office/officeart/2005/8/layout/process1"/>
    <dgm:cxn modelId="{02CDD9F1-EC7B-40C8-9032-907D169ED2E6}" type="presParOf" srcId="{CF064144-78E3-4618-9D37-E6645726477B}" destId="{8E071179-2B5C-45CD-91B2-2A3660C9F8BC}" srcOrd="0" destOrd="0" presId="urn:microsoft.com/office/officeart/2005/8/layout/process1"/>
    <dgm:cxn modelId="{4AF6B9A5-CEFE-4E3B-9B99-77781F3C8FC8}" type="presParOf" srcId="{CF064144-78E3-4618-9D37-E6645726477B}" destId="{EE17AA14-5E21-4919-97E9-FDC9D1AC58BA}" srcOrd="1" destOrd="0" presId="urn:microsoft.com/office/officeart/2005/8/layout/process1"/>
    <dgm:cxn modelId="{F7DB7EAA-AE0F-4318-A557-A0D3A319995E}" type="presParOf" srcId="{EE17AA14-5E21-4919-97E9-FDC9D1AC58BA}" destId="{004B9634-C8C2-4007-88C5-A7B5176DEEEC}" srcOrd="0" destOrd="0" presId="urn:microsoft.com/office/officeart/2005/8/layout/process1"/>
    <dgm:cxn modelId="{5CC7C064-2C5B-47F5-BC98-7FBC132C6709}" type="presParOf" srcId="{CF064144-78E3-4618-9D37-E6645726477B}" destId="{DF2640E3-C874-431E-8540-EF76543036CF}" srcOrd="2" destOrd="0" presId="urn:microsoft.com/office/officeart/2005/8/layout/process1"/>
    <dgm:cxn modelId="{B2595C1C-BE58-4512-AAE8-883F9DE32C1B}" type="presParOf" srcId="{CF064144-78E3-4618-9D37-E6645726477B}" destId="{1F92E800-A4CF-44B8-AD67-77D7B4AE9B50}" srcOrd="3" destOrd="0" presId="urn:microsoft.com/office/officeart/2005/8/layout/process1"/>
    <dgm:cxn modelId="{3556F11D-E395-4B84-B4DC-CFDD3ED6B9BD}" type="presParOf" srcId="{1F92E800-A4CF-44B8-AD67-77D7B4AE9B50}" destId="{77A97117-C036-4BFE-BFBC-77FE6FED6B01}" srcOrd="0" destOrd="0" presId="urn:microsoft.com/office/officeart/2005/8/layout/process1"/>
    <dgm:cxn modelId="{81F2CE4E-B1B7-4B59-A447-669B756262A3}" type="presParOf" srcId="{CF064144-78E3-4618-9D37-E6645726477B}" destId="{FB4F108B-FF5E-4EF5-8149-A622899FA9BC}" srcOrd="4" destOrd="0" presId="urn:microsoft.com/office/officeart/2005/8/layout/process1"/>
    <dgm:cxn modelId="{9B513139-03A7-46C0-BF34-5822EE7784C5}" type="presParOf" srcId="{CF064144-78E3-4618-9D37-E6645726477B}" destId="{9DCB639D-2030-476E-A805-0ABD1C75BBF2}" srcOrd="5" destOrd="0" presId="urn:microsoft.com/office/officeart/2005/8/layout/process1"/>
    <dgm:cxn modelId="{587B9D46-F2DC-455E-A679-622080DC349B}" type="presParOf" srcId="{9DCB639D-2030-476E-A805-0ABD1C75BBF2}" destId="{A072717E-1FD7-4435-88EC-264F80DAB86C}" srcOrd="0" destOrd="0" presId="urn:microsoft.com/office/officeart/2005/8/layout/process1"/>
    <dgm:cxn modelId="{13968989-A7DE-46C1-B675-5B804D8FB905}" type="presParOf" srcId="{CF064144-78E3-4618-9D37-E6645726477B}" destId="{AF68716C-BEED-4354-B342-24996FBD3A9B}" srcOrd="6"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E071179-2B5C-45CD-91B2-2A3660C9F8BC}">
      <dsp:nvSpPr>
        <dsp:cNvPr id="0" name=""/>
        <dsp:cNvSpPr/>
      </dsp:nvSpPr>
      <dsp:spPr>
        <a:xfrm>
          <a:off x="3516" y="930360"/>
          <a:ext cx="1537312" cy="2135723"/>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Support the organisation</a:t>
          </a:r>
          <a:endParaRPr lang="en-US" sz="1700" kern="1200" dirty="0"/>
        </a:p>
      </dsp:txBody>
      <dsp:txXfrm>
        <a:off x="48542" y="975386"/>
        <a:ext cx="1447260" cy="2045671"/>
      </dsp:txXfrm>
    </dsp:sp>
    <dsp:sp modelId="{EE17AA14-5E21-4919-97E9-FDC9D1AC58BA}">
      <dsp:nvSpPr>
        <dsp:cNvPr id="0" name=""/>
        <dsp:cNvSpPr/>
      </dsp:nvSpPr>
      <dsp:spPr>
        <a:xfrm>
          <a:off x="1694559" y="1807595"/>
          <a:ext cx="325910" cy="3812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1694559" y="1883846"/>
        <a:ext cx="228137" cy="228751"/>
      </dsp:txXfrm>
    </dsp:sp>
    <dsp:sp modelId="{DF2640E3-C874-431E-8540-EF76543036CF}">
      <dsp:nvSpPr>
        <dsp:cNvPr id="0" name=""/>
        <dsp:cNvSpPr/>
      </dsp:nvSpPr>
      <dsp:spPr>
        <a:xfrm>
          <a:off x="2155753" y="930360"/>
          <a:ext cx="1537312" cy="2135723"/>
        </a:xfrm>
        <a:prstGeom prst="roundRect">
          <a:avLst>
            <a:gd name="adj" fmla="val 10000"/>
          </a:avLst>
        </a:prstGeom>
        <a:solidFill>
          <a:schemeClr val="bg2">
            <a:lumMod val="75000"/>
          </a:schemeClr>
        </a:solidFill>
        <a:ln>
          <a:noFill/>
        </a:ln>
        <a:effectLst>
          <a:outerShdw blurRad="57150" dist="19050" dir="5400000" algn="ctr" rotWithShape="0">
            <a:srgbClr val="000000">
              <a:alpha val="63000"/>
            </a:srgbClr>
          </a:outerShdw>
        </a:effectLst>
      </dsp:spPr>
      <dsp:style>
        <a:lnRef idx="0">
          <a:schemeClr val="accent4"/>
        </a:lnRef>
        <a:fillRef idx="3">
          <a:schemeClr val="accent4"/>
        </a:fillRef>
        <a:effectRef idx="3">
          <a:schemeClr val="accent4"/>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Values that are being lived already within the organisation</a:t>
          </a:r>
          <a:endParaRPr lang="en-US" sz="1700" kern="1200" dirty="0"/>
        </a:p>
      </dsp:txBody>
      <dsp:txXfrm>
        <a:off x="2200779" y="975386"/>
        <a:ext cx="1447260" cy="2045671"/>
      </dsp:txXfrm>
    </dsp:sp>
    <dsp:sp modelId="{1F92E800-A4CF-44B8-AD67-77D7B4AE9B50}">
      <dsp:nvSpPr>
        <dsp:cNvPr id="0" name=""/>
        <dsp:cNvSpPr/>
      </dsp:nvSpPr>
      <dsp:spPr>
        <a:xfrm>
          <a:off x="3846796" y="1807595"/>
          <a:ext cx="325910" cy="3812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3846796" y="1883846"/>
        <a:ext cx="228137" cy="228751"/>
      </dsp:txXfrm>
    </dsp:sp>
    <dsp:sp modelId="{FB4F108B-FF5E-4EF5-8149-A622899FA9BC}">
      <dsp:nvSpPr>
        <dsp:cNvPr id="0" name=""/>
        <dsp:cNvSpPr/>
      </dsp:nvSpPr>
      <dsp:spPr>
        <a:xfrm>
          <a:off x="4307990" y="930360"/>
          <a:ext cx="1537312" cy="2135723"/>
        </a:xfrm>
        <a:prstGeom prst="roundRect">
          <a:avLst>
            <a:gd name="adj" fmla="val 10000"/>
          </a:avLst>
        </a:prstGeom>
        <a:gradFill rotWithShape="1">
          <a:gsLst>
            <a:gs pos="0">
              <a:schemeClr val="accent5">
                <a:satMod val="103000"/>
                <a:lumMod val="102000"/>
                <a:tint val="94000"/>
              </a:schemeClr>
            </a:gs>
            <a:gs pos="50000">
              <a:schemeClr val="accent5">
                <a:satMod val="110000"/>
                <a:lumMod val="100000"/>
                <a:shade val="100000"/>
              </a:schemeClr>
            </a:gs>
            <a:gs pos="100000">
              <a:schemeClr val="accent5">
                <a:lumMod val="99000"/>
                <a:satMod val="120000"/>
                <a:shade val="78000"/>
              </a:schemeClr>
            </a:gs>
          </a:gsLst>
          <a:lin ang="5400000" scaled="0"/>
        </a:gradFill>
        <a:ln w="6350" cap="flat" cmpd="sng" algn="ctr">
          <a:solidFill>
            <a:schemeClr val="accent5"/>
          </a:solidFill>
          <a:prstDash val="solid"/>
          <a:miter lim="800000"/>
        </a:ln>
        <a:effectLst/>
      </dsp:spPr>
      <dsp:style>
        <a:lnRef idx="1">
          <a:schemeClr val="accent5"/>
        </a:lnRef>
        <a:fillRef idx="3">
          <a:schemeClr val="accent5"/>
        </a:fillRef>
        <a:effectRef idx="2">
          <a:schemeClr val="accent5"/>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Tested and tried to build ownership / relationship</a:t>
          </a:r>
          <a:endParaRPr lang="en-US" sz="1700" kern="1200" dirty="0"/>
        </a:p>
      </dsp:txBody>
      <dsp:txXfrm>
        <a:off x="4353016" y="975386"/>
        <a:ext cx="1447260" cy="2045671"/>
      </dsp:txXfrm>
    </dsp:sp>
    <dsp:sp modelId="{9DCB639D-2030-476E-A805-0ABD1C75BBF2}">
      <dsp:nvSpPr>
        <dsp:cNvPr id="0" name=""/>
        <dsp:cNvSpPr/>
      </dsp:nvSpPr>
      <dsp:spPr>
        <a:xfrm>
          <a:off x="5999033" y="1807595"/>
          <a:ext cx="325910" cy="38125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5999033" y="1883846"/>
        <a:ext cx="228137" cy="228751"/>
      </dsp:txXfrm>
    </dsp:sp>
    <dsp:sp modelId="{AF68716C-BEED-4354-B342-24996FBD3A9B}">
      <dsp:nvSpPr>
        <dsp:cNvPr id="0" name=""/>
        <dsp:cNvSpPr/>
      </dsp:nvSpPr>
      <dsp:spPr>
        <a:xfrm>
          <a:off x="6460227" y="930360"/>
          <a:ext cx="1537312" cy="2135723"/>
        </a:xfrm>
        <a:prstGeom prst="roundRect">
          <a:avLst>
            <a:gd name="adj" fmla="val 10000"/>
          </a:avLst>
        </a:prstGeom>
        <a:solidFill>
          <a:srgbClr val="002060"/>
        </a:solidFill>
        <a:ln>
          <a:noFill/>
        </a:ln>
        <a:effectLst>
          <a:outerShdw blurRad="57150" dist="19050" dir="5400000" algn="ctr" rotWithShape="0">
            <a:srgbClr val="000000">
              <a:alpha val="63000"/>
            </a:srgbClr>
          </a:outerShdw>
        </a:effectLst>
      </dsp:spPr>
      <dsp:style>
        <a:lnRef idx="0">
          <a:schemeClr val="accent2"/>
        </a:lnRef>
        <a:fillRef idx="3">
          <a:schemeClr val="accent2"/>
        </a:fillRef>
        <a:effectRef idx="3">
          <a:schemeClr val="accent2"/>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Staff engage with the organisation's values (by discussing, challenging, influencing, fleshing it out)</a:t>
          </a:r>
          <a:endParaRPr lang="en-US" sz="1700" kern="1200" dirty="0"/>
        </a:p>
      </dsp:txBody>
      <dsp:txXfrm>
        <a:off x="6505253" y="975386"/>
        <a:ext cx="1447260" cy="2045671"/>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130F089B-1DE1-47EE-98B7-ADED685E3123}"/>
              </a:ext>
            </a:extLst>
          </p:cNvPr>
          <p:cNvSpPr>
            <a:spLocks noGrp="1"/>
          </p:cNvSpPr>
          <p:nvPr>
            <p:ph type="hdr" sz="quarter"/>
          </p:nvPr>
        </p:nvSpPr>
        <p:spPr>
          <a:xfrm>
            <a:off x="0" y="0"/>
            <a:ext cx="2971800" cy="457200"/>
          </a:xfrm>
          <a:prstGeom prst="rect">
            <a:avLst/>
          </a:prstGeom>
        </p:spPr>
        <p:txBody>
          <a:bodyPr vert="horz" lIns="91440" tIns="45720" rIns="91440" bIns="45720" rtlCol="0"/>
          <a:lstStyle>
            <a:lvl1pPr algn="l" eaLnBrk="1" fontAlgn="auto" hangingPunct="1">
              <a:spcBef>
                <a:spcPts val="0"/>
              </a:spcBef>
              <a:spcAft>
                <a:spcPts val="0"/>
              </a:spcAft>
              <a:defRPr sz="1200">
                <a:latin typeface="+mn-lt"/>
                <a:cs typeface="+mn-cs"/>
              </a:defRPr>
            </a:lvl1pPr>
          </a:lstStyle>
          <a:p>
            <a:pPr>
              <a:defRPr/>
            </a:pPr>
            <a:endParaRPr lang="en-GB"/>
          </a:p>
        </p:txBody>
      </p:sp>
      <p:sp>
        <p:nvSpPr>
          <p:cNvPr id="3" name="Date Placeholder 2">
            <a:extLst>
              <a:ext uri="{FF2B5EF4-FFF2-40B4-BE49-F238E27FC236}">
                <a16:creationId xmlns:a16="http://schemas.microsoft.com/office/drawing/2014/main" id="{2B1CAA0D-2B6F-46C9-9258-4E09C41C099D}"/>
              </a:ext>
            </a:extLst>
          </p:cNvPr>
          <p:cNvSpPr>
            <a:spLocks noGrp="1"/>
          </p:cNvSpPr>
          <p:nvPr>
            <p:ph type="dt" idx="1"/>
          </p:nvPr>
        </p:nvSpPr>
        <p:spPr>
          <a:xfrm>
            <a:off x="3884613" y="0"/>
            <a:ext cx="2971800" cy="457200"/>
          </a:xfrm>
          <a:prstGeom prst="rect">
            <a:avLst/>
          </a:prstGeom>
        </p:spPr>
        <p:txBody>
          <a:bodyPr vert="horz" lIns="91440" tIns="45720" rIns="91440" bIns="45720" rtlCol="0"/>
          <a:lstStyle>
            <a:lvl1pPr algn="r" eaLnBrk="1" fontAlgn="auto" hangingPunct="1">
              <a:spcBef>
                <a:spcPts val="0"/>
              </a:spcBef>
              <a:spcAft>
                <a:spcPts val="0"/>
              </a:spcAft>
              <a:defRPr sz="1200">
                <a:latin typeface="+mn-lt"/>
                <a:cs typeface="+mn-cs"/>
              </a:defRPr>
            </a:lvl1pPr>
          </a:lstStyle>
          <a:p>
            <a:pPr>
              <a:defRPr/>
            </a:pPr>
            <a:fld id="{0C347EF4-F8D1-47E7-BCFB-AEAC66094B55}" type="datetimeFigureOut">
              <a:rPr lang="en-GB"/>
              <a:pPr>
                <a:defRPr/>
              </a:pPr>
              <a:t>13/02/2023</a:t>
            </a:fld>
            <a:endParaRPr lang="en-GB"/>
          </a:p>
        </p:txBody>
      </p:sp>
      <p:sp>
        <p:nvSpPr>
          <p:cNvPr id="4" name="Slide Image Placeholder 3">
            <a:extLst>
              <a:ext uri="{FF2B5EF4-FFF2-40B4-BE49-F238E27FC236}">
                <a16:creationId xmlns:a16="http://schemas.microsoft.com/office/drawing/2014/main" id="{4D0364CE-E116-4417-9D18-65414310487E}"/>
              </a:ext>
            </a:extLst>
          </p:cNvPr>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en-GB" noProof="0"/>
          </a:p>
        </p:txBody>
      </p:sp>
      <p:sp>
        <p:nvSpPr>
          <p:cNvPr id="5" name="Notes Placeholder 4">
            <a:extLst>
              <a:ext uri="{FF2B5EF4-FFF2-40B4-BE49-F238E27FC236}">
                <a16:creationId xmlns:a16="http://schemas.microsoft.com/office/drawing/2014/main" id="{25E9AAC0-6F06-44BD-9B72-00206F13FBB3}"/>
              </a:ext>
            </a:extLst>
          </p:cNvPr>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a:extLst>
              <a:ext uri="{FF2B5EF4-FFF2-40B4-BE49-F238E27FC236}">
                <a16:creationId xmlns:a16="http://schemas.microsoft.com/office/drawing/2014/main" id="{26390129-DFCE-438C-A8AE-A60E329DB2B5}"/>
              </a:ext>
            </a:extLst>
          </p:cNvPr>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eaLnBrk="1" fontAlgn="auto" hangingPunct="1">
              <a:spcBef>
                <a:spcPts val="0"/>
              </a:spcBef>
              <a:spcAft>
                <a:spcPts val="0"/>
              </a:spcAft>
              <a:defRPr sz="1200">
                <a:latin typeface="+mn-lt"/>
                <a:cs typeface="+mn-cs"/>
              </a:defRPr>
            </a:lvl1pPr>
          </a:lstStyle>
          <a:p>
            <a:pPr>
              <a:defRPr/>
            </a:pPr>
            <a:endParaRPr lang="en-GB"/>
          </a:p>
        </p:txBody>
      </p:sp>
      <p:sp>
        <p:nvSpPr>
          <p:cNvPr id="7" name="Slide Number Placeholder 6">
            <a:extLst>
              <a:ext uri="{FF2B5EF4-FFF2-40B4-BE49-F238E27FC236}">
                <a16:creationId xmlns:a16="http://schemas.microsoft.com/office/drawing/2014/main" id="{E52997B2-15B0-4CC6-A149-11C0FE6105ED}"/>
              </a:ext>
            </a:extLst>
          </p:cNvPr>
          <p:cNvSpPr>
            <a:spLocks noGrp="1"/>
          </p:cNvSpPr>
          <p:nvPr>
            <p:ph type="sldNum" sz="quarter" idx="5"/>
          </p:nvPr>
        </p:nvSpPr>
        <p:spPr>
          <a:xfrm>
            <a:off x="3884613" y="8685213"/>
            <a:ext cx="2971800" cy="457200"/>
          </a:xfrm>
          <a:prstGeom prst="rect">
            <a:avLst/>
          </a:prstGeom>
        </p:spPr>
        <p:txBody>
          <a:bodyPr vert="horz" wrap="square" lIns="91440" tIns="45720" rIns="91440" bIns="45720" numCol="1" anchor="b" anchorCtr="0" compatLnSpc="1">
            <a:prstTxWarp prst="textNoShape">
              <a:avLst/>
            </a:prstTxWarp>
          </a:bodyPr>
          <a:lstStyle>
            <a:lvl1pPr algn="r" eaLnBrk="1" hangingPunct="1">
              <a:defRPr sz="1200">
                <a:latin typeface="Calibri" panose="020F0502020204030204" pitchFamily="34" charset="0"/>
              </a:defRPr>
            </a:lvl1pPr>
          </a:lstStyle>
          <a:p>
            <a:fld id="{3598A92F-BDCD-473B-BE0B-F5CB5A8456A0}" type="slidenum">
              <a:rPr lang="en-GB" altLang="en-US"/>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80C9B1A4-21F9-431F-A4AD-6494CF664FD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a:extLst>
              <a:ext uri="{FF2B5EF4-FFF2-40B4-BE49-F238E27FC236}">
                <a16:creationId xmlns:a16="http://schemas.microsoft.com/office/drawing/2014/main" id="{F8A99396-1D77-4DF9-A061-147E5E02A39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15364" name="Slide Number Placeholder 3">
            <a:extLst>
              <a:ext uri="{FF2B5EF4-FFF2-40B4-BE49-F238E27FC236}">
                <a16:creationId xmlns:a16="http://schemas.microsoft.com/office/drawing/2014/main" id="{66020FCA-D014-462B-A049-46A3D2F6DB4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65A0C52-C851-42FE-B513-CE161CC656B7}" type="slidenum">
              <a:rPr lang="en-GB" altLang="en-US"/>
              <a:pPr>
                <a:spcBef>
                  <a:spcPct val="0"/>
                </a:spcBef>
              </a:pPr>
              <a:t>1</a:t>
            </a:fld>
            <a:endParaRPr lang="en-GB" altLang="en-US"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6CB15D-7834-4590-98D7-9EFFC39372F4}" type="slidenum">
              <a:rPr lang="en-GB" smtClean="0"/>
              <a:t>2</a:t>
            </a:fld>
            <a:endParaRPr lang="en-GB"/>
          </a:p>
        </p:txBody>
      </p:sp>
    </p:spTree>
    <p:extLst>
      <p:ext uri="{BB962C8B-B14F-4D97-AF65-F5344CB8AC3E}">
        <p14:creationId xmlns:p14="http://schemas.microsoft.com/office/powerpoint/2010/main" val="186055348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Stress the assessment criteria are applied to how you complete the tasks.  </a:t>
            </a:r>
          </a:p>
          <a:p>
            <a:endParaRPr lang="en-GB" dirty="0"/>
          </a:p>
          <a:p>
            <a:r>
              <a:rPr lang="en-GB" dirty="0"/>
              <a:t>The marks are weighted this way for a purpose – reading and research begets knowledge and understanding, which enables us to use our minds and intellects to develop arguments and draw conclusions, whilst checking out our reasoning by looking at real life workplace examples….and appropriate case studies, in order to write a compelling, professional report that is well structured, and fully referenced, so as to inform the reader of the strength of our sources, the logic of our reasoning, and the insights we have developed.</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4</a:t>
            </a:fld>
            <a:endParaRPr lang="en-GB" altLang="en-US"/>
          </a:p>
        </p:txBody>
      </p:sp>
    </p:spTree>
    <p:extLst>
      <p:ext uri="{BB962C8B-B14F-4D97-AF65-F5344CB8AC3E}">
        <p14:creationId xmlns:p14="http://schemas.microsoft.com/office/powerpoint/2010/main" val="33383815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Facilitate a discussion about this scenario.</a:t>
            </a:r>
          </a:p>
          <a:p>
            <a:endParaRPr lang="en-GB" dirty="0"/>
          </a:p>
          <a:p>
            <a:r>
              <a:rPr lang="en-GB" dirty="0"/>
              <a:t>Watch out for students commenting immediately you reveal the question – ‘What would you advise her to do?’ – are they reacting automatically, based on their personal attitudes?  How can they think the problem through and think ‘critically’ if they just ‘react automatically’?</a:t>
            </a:r>
          </a:p>
          <a:p>
            <a:endParaRPr lang="en-GB" dirty="0"/>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9</a:t>
            </a:fld>
            <a:endParaRPr lang="en-GB" altLang="en-US"/>
          </a:p>
        </p:txBody>
      </p:sp>
    </p:spTree>
    <p:extLst>
      <p:ext uri="{BB962C8B-B14F-4D97-AF65-F5344CB8AC3E}">
        <p14:creationId xmlns:p14="http://schemas.microsoft.com/office/powerpoint/2010/main" val="108469022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altLang="en-US" sz="1200" dirty="0"/>
              <a:t>An organizational value is “any concept or idea that is held in high esteem by the members of an organization and that shapes the organization’s philosophy, processes and goals.” The values held by the members of an organization determine the organizational culture, which according to </a:t>
            </a:r>
            <a:r>
              <a:rPr lang="en-GB" altLang="en-US" sz="1200" dirty="0" err="1"/>
              <a:t>Simerly</a:t>
            </a:r>
            <a:r>
              <a:rPr lang="en-GB" altLang="en-US" sz="1200" dirty="0"/>
              <a:t> (1987) is the most powerful internal force affecting any organization.</a:t>
            </a:r>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12</a:t>
            </a:fld>
            <a:endParaRPr lang="en-GB" altLang="en-US"/>
          </a:p>
        </p:txBody>
      </p:sp>
    </p:spTree>
    <p:extLst>
      <p:ext uri="{BB962C8B-B14F-4D97-AF65-F5344CB8AC3E}">
        <p14:creationId xmlns:p14="http://schemas.microsoft.com/office/powerpoint/2010/main" val="295857988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During the</a:t>
            </a:r>
            <a:r>
              <a:rPr lang="en-GB" baseline="0" dirty="0">
                <a:effectLst/>
              </a:rPr>
              <a:t> </a:t>
            </a:r>
            <a:r>
              <a:rPr lang="en-GB" dirty="0">
                <a:effectLst/>
              </a:rPr>
              <a:t> hiring process, values-based interview questions will help you understand:</a:t>
            </a:r>
          </a:p>
          <a:p>
            <a:endParaRPr lang="en-GB" dirty="0">
              <a:effectLst/>
            </a:endParaRPr>
          </a:p>
          <a:p>
            <a:r>
              <a:rPr lang="en-GB" dirty="0">
                <a:effectLst/>
              </a:rPr>
              <a:t>Whether candidates’ priorities align with your goals</a:t>
            </a:r>
          </a:p>
          <a:p>
            <a:r>
              <a:rPr lang="en-GB" dirty="0">
                <a:effectLst/>
              </a:rPr>
              <a:t>What candidates prioritize in the workplace</a:t>
            </a:r>
          </a:p>
          <a:p>
            <a:r>
              <a:rPr lang="en-GB" dirty="0">
                <a:effectLst/>
              </a:rPr>
              <a:t>What drives their behaviours at work</a:t>
            </a:r>
          </a:p>
          <a:p>
            <a:endParaRPr lang="en-GB" b="1" dirty="0">
              <a:effectLst/>
            </a:endParaRPr>
          </a:p>
          <a:p>
            <a:r>
              <a:rPr lang="en-GB" b="1" dirty="0">
                <a:effectLst/>
              </a:rPr>
              <a:t>Here are some examples of common corporate values at work:</a:t>
            </a:r>
          </a:p>
          <a:p>
            <a:endParaRPr lang="en-GB" b="1" dirty="0">
              <a:effectLst/>
            </a:endParaRPr>
          </a:p>
          <a:p>
            <a:r>
              <a:rPr lang="en-GB" b="1" dirty="0">
                <a:effectLst/>
              </a:rPr>
              <a:t>Integrity:</a:t>
            </a:r>
            <a:r>
              <a:rPr lang="en-GB" dirty="0">
                <a:effectLst/>
              </a:rPr>
              <a:t> Acting with honesty and professionalism, and respecting company policies.</a:t>
            </a:r>
          </a:p>
          <a:p>
            <a:endParaRPr lang="en-GB" b="1" dirty="0">
              <a:effectLst/>
            </a:endParaRPr>
          </a:p>
          <a:p>
            <a:r>
              <a:rPr lang="en-GB" b="1" dirty="0">
                <a:effectLst/>
              </a:rPr>
              <a:t>Collaboration:</a:t>
            </a:r>
            <a:r>
              <a:rPr lang="en-GB" dirty="0">
                <a:effectLst/>
              </a:rPr>
              <a:t> Working with colleagues and teams to meet joint goals.</a:t>
            </a:r>
          </a:p>
          <a:p>
            <a:endParaRPr lang="en-GB" b="1" dirty="0">
              <a:effectLst/>
            </a:endParaRPr>
          </a:p>
          <a:p>
            <a:r>
              <a:rPr lang="en-GB" b="1" dirty="0">
                <a:effectLst/>
              </a:rPr>
              <a:t>Accountability:</a:t>
            </a:r>
            <a:r>
              <a:rPr lang="en-GB" dirty="0">
                <a:effectLst/>
              </a:rPr>
              <a:t> Taking responsibility for actions and decisions both in team and individual projects.</a:t>
            </a:r>
          </a:p>
          <a:p>
            <a:endParaRPr lang="en-GB" b="1" dirty="0">
              <a:effectLst/>
            </a:endParaRPr>
          </a:p>
          <a:p>
            <a:r>
              <a:rPr lang="en-GB" b="1" dirty="0">
                <a:effectLst/>
              </a:rPr>
              <a:t>Social responsibility:</a:t>
            </a:r>
            <a:r>
              <a:rPr lang="en-GB" dirty="0">
                <a:effectLst/>
              </a:rPr>
              <a:t> Integrating social and environmental solutions to business operations.</a:t>
            </a:r>
          </a:p>
          <a:p>
            <a:endParaRPr lang="en-GB" b="1" dirty="0">
              <a:effectLst/>
            </a:endParaRPr>
          </a:p>
          <a:p>
            <a:r>
              <a:rPr lang="en-GB" b="1" dirty="0">
                <a:effectLst/>
              </a:rPr>
              <a:t>Innovation:</a:t>
            </a:r>
            <a:r>
              <a:rPr lang="en-GB" dirty="0">
                <a:effectLst/>
              </a:rPr>
              <a:t> Implementing new ideas to improve the business.</a:t>
            </a:r>
          </a:p>
          <a:p>
            <a:endParaRPr lang="en-GB" b="1" dirty="0">
              <a:effectLst/>
            </a:endParaRPr>
          </a:p>
          <a:p>
            <a:r>
              <a:rPr lang="en-GB" b="1" dirty="0">
                <a:effectLst/>
              </a:rPr>
              <a:t>Customer orientation:</a:t>
            </a:r>
            <a:r>
              <a:rPr lang="en-GB" dirty="0">
                <a:effectLst/>
              </a:rPr>
              <a:t> Maximizing and maintaining customer satisfaction.</a:t>
            </a:r>
          </a:p>
          <a:p>
            <a:endParaRPr lang="en-GB" b="1" dirty="0">
              <a:effectLst/>
            </a:endParaRPr>
          </a:p>
          <a:p>
            <a:r>
              <a:rPr lang="en-GB" b="1" dirty="0">
                <a:effectLst/>
              </a:rPr>
              <a:t>Examples of value-based interview questions</a:t>
            </a:r>
          </a:p>
          <a:p>
            <a:r>
              <a:rPr lang="en-GB" b="1" dirty="0">
                <a:effectLst/>
              </a:rPr>
              <a:t>Integrity</a:t>
            </a:r>
          </a:p>
          <a:p>
            <a:r>
              <a:rPr lang="en-GB" dirty="0">
                <a:effectLst/>
              </a:rPr>
              <a:t>Have you ever faced an ethical dilemma at work? If so, what was the issue and what did you do?</a:t>
            </a:r>
          </a:p>
          <a:p>
            <a:r>
              <a:rPr lang="en-GB" dirty="0">
                <a:effectLst/>
              </a:rPr>
              <a:t>What would you do if you saw a colleague stealing stationary from the company’s stock?</a:t>
            </a:r>
          </a:p>
          <a:p>
            <a:endParaRPr lang="en-GB" b="1" dirty="0">
              <a:effectLst/>
            </a:endParaRPr>
          </a:p>
          <a:p>
            <a:r>
              <a:rPr lang="en-GB" b="1" dirty="0">
                <a:effectLst/>
              </a:rPr>
              <a:t>Collaboration</a:t>
            </a:r>
          </a:p>
          <a:p>
            <a:r>
              <a:rPr lang="en-GB" dirty="0">
                <a:effectLst/>
              </a:rPr>
              <a:t>Describe a time your team failed to complete a project on time. What would you do differently, if you had the chance?</a:t>
            </a:r>
          </a:p>
          <a:p>
            <a:r>
              <a:rPr lang="en-GB" dirty="0">
                <a:effectLst/>
              </a:rPr>
              <a:t>What would you do if you had to work with a person you didn’t get along with?</a:t>
            </a:r>
          </a:p>
          <a:p>
            <a:endParaRPr lang="en-GB" b="1" dirty="0">
              <a:effectLst/>
            </a:endParaRPr>
          </a:p>
          <a:p>
            <a:r>
              <a:rPr lang="en-GB" b="1" dirty="0">
                <a:effectLst/>
              </a:rPr>
              <a:t>Accountability</a:t>
            </a:r>
          </a:p>
          <a:p>
            <a:r>
              <a:rPr lang="en-GB" dirty="0">
                <a:effectLst/>
              </a:rPr>
              <a:t>Describe a successful team project you worked on so far. What was your contribution?</a:t>
            </a:r>
          </a:p>
          <a:p>
            <a:r>
              <a:rPr lang="en-GB" dirty="0">
                <a:effectLst/>
              </a:rPr>
              <a:t>How would you react if your team received negative feedback about a part of the project that was entirely assigned to you?</a:t>
            </a:r>
          </a:p>
          <a:p>
            <a:endParaRPr lang="en-GB" b="1" dirty="0">
              <a:effectLst/>
            </a:endParaRPr>
          </a:p>
          <a:p>
            <a:r>
              <a:rPr lang="en-GB" b="1" dirty="0">
                <a:effectLst/>
              </a:rPr>
              <a:t>Social responsibility</a:t>
            </a:r>
          </a:p>
          <a:p>
            <a:r>
              <a:rPr lang="en-GB" dirty="0">
                <a:effectLst/>
              </a:rPr>
              <a:t>How do you keep a balance between performing thorough quality controls on products while keeping costs low?</a:t>
            </a:r>
          </a:p>
          <a:p>
            <a:r>
              <a:rPr lang="en-GB" dirty="0">
                <a:effectLst/>
              </a:rPr>
              <a:t>What company policies would you suggest creating to make our operations more environmentally-friendly? How would you ensure employees understand and apply these guidelines?</a:t>
            </a:r>
          </a:p>
          <a:p>
            <a:endParaRPr lang="en-GB" b="1" dirty="0">
              <a:effectLst/>
            </a:endParaRPr>
          </a:p>
          <a:p>
            <a:r>
              <a:rPr lang="en-GB" b="1" dirty="0">
                <a:effectLst/>
              </a:rPr>
              <a:t>Innovation</a:t>
            </a:r>
          </a:p>
          <a:p>
            <a:r>
              <a:rPr lang="en-GB" dirty="0">
                <a:effectLst/>
              </a:rPr>
              <a:t>Describe a situation where you were facing a technical issue and your normal troubleshooting method wasn’t working. What did you do?</a:t>
            </a:r>
          </a:p>
          <a:p>
            <a:r>
              <a:rPr lang="en-GB" dirty="0">
                <a:effectLst/>
              </a:rPr>
              <a:t>Can you give me an example of a well-designed product? What features make this product unique?</a:t>
            </a:r>
          </a:p>
          <a:p>
            <a:endParaRPr lang="en-GB" b="1" dirty="0">
              <a:effectLst/>
            </a:endParaRPr>
          </a:p>
          <a:p>
            <a:r>
              <a:rPr lang="en-GB" b="1" dirty="0">
                <a:effectLst/>
              </a:rPr>
              <a:t>Customer orientation</a:t>
            </a:r>
          </a:p>
          <a:p>
            <a:r>
              <a:rPr lang="en-GB" dirty="0">
                <a:effectLst/>
              </a:rPr>
              <a:t>Describe a time you managed to calm an irate customer. How did you manage to maintain your professionalism and address their complaint?</a:t>
            </a:r>
          </a:p>
          <a:p>
            <a:r>
              <a:rPr lang="en-GB" dirty="0">
                <a:effectLst/>
              </a:rPr>
              <a:t>How would you reply to a customer who enters the store or calls just as your shift ends?</a:t>
            </a:r>
          </a:p>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13</a:t>
            </a:fld>
            <a:endParaRPr lang="en-GB" altLang="en-US"/>
          </a:p>
        </p:txBody>
      </p:sp>
    </p:spTree>
    <p:extLst>
      <p:ext uri="{BB962C8B-B14F-4D97-AF65-F5344CB8AC3E}">
        <p14:creationId xmlns:p14="http://schemas.microsoft.com/office/powerpoint/2010/main" val="35303247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students’ experiences of these, and others, that are part of many organisations.  What examples do they have?  Are things different where they work – more positive, perhaps?  Ask for examples.  Use a selection of your own experiences to help illustrate the point.  Start students thinking about organisational </a:t>
            </a:r>
            <a:r>
              <a:rPr lang="en-GB" b="1" i="1" dirty="0"/>
              <a:t>cultures.</a:t>
            </a:r>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15</a:t>
            </a:fld>
            <a:endParaRPr lang="en-GB" altLang="en-US"/>
          </a:p>
        </p:txBody>
      </p:sp>
    </p:spTree>
    <p:extLst>
      <p:ext uri="{BB962C8B-B14F-4D97-AF65-F5344CB8AC3E}">
        <p14:creationId xmlns:p14="http://schemas.microsoft.com/office/powerpoint/2010/main" val="325093172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Image Placeholder 1">
            <a:extLst>
              <a:ext uri="{FF2B5EF4-FFF2-40B4-BE49-F238E27FC236}">
                <a16:creationId xmlns:a16="http://schemas.microsoft.com/office/drawing/2014/main" id="{80C9B1A4-21F9-431F-A4AD-6494CF664FD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5363" name="Notes Placeholder 2">
            <a:extLst>
              <a:ext uri="{FF2B5EF4-FFF2-40B4-BE49-F238E27FC236}">
                <a16:creationId xmlns:a16="http://schemas.microsoft.com/office/drawing/2014/main" id="{F8A99396-1D77-4DF9-A061-147E5E02A39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15364" name="Slide Number Placeholder 3">
            <a:extLst>
              <a:ext uri="{FF2B5EF4-FFF2-40B4-BE49-F238E27FC236}">
                <a16:creationId xmlns:a16="http://schemas.microsoft.com/office/drawing/2014/main" id="{66020FCA-D014-462B-A049-46A3D2F6DB47}"/>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65A0C52-C851-42FE-B513-CE161CC656B7}" type="slidenum">
              <a:rPr lang="en-GB" altLang="en-US"/>
              <a:pPr>
                <a:spcBef>
                  <a:spcPct val="0"/>
                </a:spcBef>
              </a:pPr>
              <a:t>18</a:t>
            </a:fld>
            <a:endParaRPr lang="en-GB" altLang="en-US" dirty="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0C147D-9612-40AB-A76B-7FCAD55CD87B}" type="slidenum">
              <a:rPr lang="en-GB" smtClean="0"/>
              <a:t>20</a:t>
            </a:fld>
            <a:endParaRPr lang="en-GB"/>
          </a:p>
        </p:txBody>
      </p:sp>
    </p:spTree>
    <p:extLst>
      <p:ext uri="{BB962C8B-B14F-4D97-AF65-F5344CB8AC3E}">
        <p14:creationId xmlns:p14="http://schemas.microsoft.com/office/powerpoint/2010/main" val="217474638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Give BMSK5001 Handout on Management Theorists to students, or show them where they can find it in ‘</a:t>
            </a:r>
            <a:r>
              <a:rPr lang="en-GB" b="1" i="1" dirty="0"/>
              <a:t>Resources’.</a:t>
            </a:r>
          </a:p>
        </p:txBody>
      </p:sp>
      <p:sp>
        <p:nvSpPr>
          <p:cNvPr id="4" name="Slide Number Placeholder 3"/>
          <p:cNvSpPr>
            <a:spLocks noGrp="1"/>
          </p:cNvSpPr>
          <p:nvPr>
            <p:ph type="sldNum" sz="quarter" idx="10"/>
          </p:nvPr>
        </p:nvSpPr>
        <p:spPr/>
        <p:txBody>
          <a:bodyPr/>
          <a:lstStyle/>
          <a:p>
            <a:fld id="{820C147D-9612-40AB-A76B-7FCAD55CD87B}" type="slidenum">
              <a:rPr lang="en-GB" smtClean="0"/>
              <a:t>21</a:t>
            </a:fld>
            <a:endParaRPr lang="en-GB"/>
          </a:p>
        </p:txBody>
      </p:sp>
    </p:spTree>
    <p:extLst>
      <p:ext uri="{BB962C8B-B14F-4D97-AF65-F5344CB8AC3E}">
        <p14:creationId xmlns:p14="http://schemas.microsoft.com/office/powerpoint/2010/main" val="403244851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C5036D78-D66C-4B02-BD34-F26F96F66CBA}" type="slidenum">
              <a:rPr lang="en-US" altLang="en-US">
                <a:solidFill>
                  <a:prstClr val="black"/>
                </a:solidFill>
              </a:rPr>
              <a:pPr/>
              <a:t>22</a:t>
            </a:fld>
            <a:endParaRPr lang="en-US" altLang="en-US">
              <a:solidFill>
                <a:prstClr val="black"/>
              </a:solidFill>
            </a:endParaRPr>
          </a:p>
        </p:txBody>
      </p:sp>
      <p:sp>
        <p:nvSpPr>
          <p:cNvPr id="117762" name="Rectangle 2"/>
          <p:cNvSpPr>
            <a:spLocks noGrp="1" noRot="1" noChangeAspect="1" noChangeArrowheads="1" noTextEdit="1"/>
          </p:cNvSpPr>
          <p:nvPr>
            <p:ph type="sldImg"/>
          </p:nvPr>
        </p:nvSpPr>
        <p:spPr>
          <a:ln/>
        </p:spPr>
      </p:sp>
      <p:sp>
        <p:nvSpPr>
          <p:cNvPr id="117763" name="Rectangle 3"/>
          <p:cNvSpPr>
            <a:spLocks noGrp="1" noChangeArrowheads="1"/>
          </p:cNvSpPr>
          <p:nvPr>
            <p:ph type="body" idx="1"/>
          </p:nvPr>
        </p:nvSpPr>
        <p:spPr/>
        <p:txBody>
          <a:bodyPr/>
          <a:lstStyle/>
          <a:p>
            <a:r>
              <a:rPr lang="en-US" altLang="en-US" dirty="0"/>
              <a:t>Taylor believed that the job of a manager was to plan and control work, and that there was a single most efficient way to do any job.</a:t>
            </a:r>
          </a:p>
          <a:p>
            <a:endParaRPr lang="en-US" altLang="en-US" dirty="0"/>
          </a:p>
          <a:p>
            <a:r>
              <a:rPr lang="en-US" altLang="en-US" dirty="0"/>
              <a:t>Used time and motion techniques to break down work processes and eliminate unnecessary actions</a:t>
            </a:r>
          </a:p>
          <a:p>
            <a:endParaRPr lang="en-US" altLang="en-US" dirty="0"/>
          </a:p>
          <a:p>
            <a:r>
              <a:rPr lang="en-US" altLang="en-US" dirty="0"/>
              <a:t>Laid the foundation for division of labour and mass production – later applied by Henry Ford</a:t>
            </a:r>
          </a:p>
          <a:p>
            <a:endParaRPr lang="en-US" altLang="en-US" dirty="0"/>
          </a:p>
          <a:p>
            <a:r>
              <a:rPr lang="en-US" altLang="en-US" dirty="0"/>
              <a:t>Argued for carefully selecting and training staff and provide additional opportunities for those that showed potential.</a:t>
            </a:r>
          </a:p>
          <a:p>
            <a:endParaRPr lang="en-US" altLang="en-US" dirty="0"/>
          </a:p>
          <a:p>
            <a:r>
              <a:rPr lang="en-US" altLang="en-US" dirty="0"/>
              <a:t>Outstanding workers had a chalk mark put on their bench – origins of benchmarking?</a:t>
            </a:r>
          </a:p>
          <a:p>
            <a:endParaRPr lang="en-US" altLang="en-US" dirty="0"/>
          </a:p>
          <a:p>
            <a:endParaRPr lang="en-US" altLang="en-US" dirty="0"/>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Taylor’s </a:t>
            </a:r>
            <a:r>
              <a:rPr lang="en-GB" dirty="0"/>
              <a:t>strongest positive legacy was the concept of breaking a complex task down into a number of subtasks, and optimizing the performance of the</a:t>
            </a:r>
          </a:p>
          <a:p>
            <a:r>
              <a:rPr lang="en-GB" dirty="0"/>
              <a:t>subtasks; hence, his stop-watch measured time trials. Reduced the</a:t>
            </a:r>
            <a:r>
              <a:rPr lang="en-GB" baseline="0" dirty="0"/>
              <a:t> number of workers needed to shovel from 500 to 40</a:t>
            </a:r>
          </a:p>
          <a:p>
            <a:endParaRPr lang="en-GB" baseline="0" dirty="0"/>
          </a:p>
          <a:p>
            <a:endParaRPr lang="en-GB" baseline="0" dirty="0"/>
          </a:p>
          <a:p>
            <a:r>
              <a:rPr lang="en-GB" b="1" dirty="0"/>
              <a:t>Gilbreth</a:t>
            </a:r>
            <a:r>
              <a:rPr lang="en-GB" dirty="0"/>
              <a:t> was particularly interested in how he could reduce the unnecessary motions resulting from bricklaying at a construction site; he succeeded in reducing the mo</a:t>
            </a:r>
            <a:r>
              <a:rPr lang="en-GB" baseline="0" dirty="0"/>
              <a:t>t</a:t>
            </a:r>
            <a:r>
              <a:rPr lang="en-GB" dirty="0"/>
              <a:t>ions from 18 to 4. He then proposed that each worker should be involved in doing his or her own work, prepare for the next higher level, and training their successors</a:t>
            </a:r>
          </a:p>
        </p:txBody>
      </p:sp>
      <p:sp>
        <p:nvSpPr>
          <p:cNvPr id="4" name="Slide Number Placeholder 3"/>
          <p:cNvSpPr>
            <a:spLocks noGrp="1"/>
          </p:cNvSpPr>
          <p:nvPr>
            <p:ph type="sldNum" sz="quarter" idx="10"/>
          </p:nvPr>
        </p:nvSpPr>
        <p:spPr/>
        <p:txBody>
          <a:bodyPr/>
          <a:lstStyle/>
          <a:p>
            <a:fld id="{820C147D-9612-40AB-A76B-7FCAD55CD87B}" type="slidenum">
              <a:rPr lang="en-GB" smtClean="0"/>
              <a:t>23</a:t>
            </a:fld>
            <a:endParaRPr lang="en-GB"/>
          </a:p>
        </p:txBody>
      </p:sp>
    </p:spTree>
    <p:extLst>
      <p:ext uri="{BB962C8B-B14F-4D97-AF65-F5344CB8AC3E}">
        <p14:creationId xmlns:p14="http://schemas.microsoft.com/office/powerpoint/2010/main" val="340075465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Max Weber</a:t>
            </a:r>
            <a:r>
              <a:rPr lang="en-GB" dirty="0"/>
              <a:t>– bureaucratic theory. He believed that civilization was changing to seek technically optimal results at the expense of emotional or humanistic content. developed a set of principles for an “ideal” bureaucracy as follows: fixed and official jurisdictional areas, a firmly ordered hierarchy of super and subordination, management based on written records, thorough and expert training, official activity taking priority over other activities and that management of a given organization follows stable, knowable rules.</a:t>
            </a:r>
          </a:p>
          <a:p>
            <a:endParaRPr lang="en-GB" b="1" dirty="0"/>
          </a:p>
          <a:p>
            <a:r>
              <a:rPr lang="en-GB" b="1" dirty="0"/>
              <a:t>Henri Fayol </a:t>
            </a:r>
            <a:r>
              <a:rPr lang="en-GB" dirty="0"/>
              <a:t>- administrative theory. Fayol believed that management had </a:t>
            </a:r>
            <a:r>
              <a:rPr lang="en-GB" b="1" u="sng" dirty="0"/>
              <a:t>five</a:t>
            </a:r>
            <a:r>
              <a:rPr lang="en-GB" b="1" dirty="0"/>
              <a:t> </a:t>
            </a:r>
            <a:r>
              <a:rPr lang="en-GB" dirty="0"/>
              <a:t>principle roles: to forecast and plan, to organize, to command, to co-ordinate,</a:t>
            </a:r>
          </a:p>
          <a:p>
            <a:r>
              <a:rPr lang="en-GB" dirty="0"/>
              <a:t>and to control. Forecasting and planning was the act of anticipating the future and acting accordingly. He developed </a:t>
            </a:r>
            <a:r>
              <a:rPr lang="en-GB" b="1" dirty="0"/>
              <a:t>fourteen principles of administration </a:t>
            </a:r>
            <a:r>
              <a:rPr lang="en-GB" dirty="0"/>
              <a:t>to go along with management’s five primary roles. These principles are: specialization/division of labour, authority with responsibility, discipline, unity of command, unity of direction, subordination of individual interest to the general interest, remuneration of staff, centralization, scalar chain/line of authority, order, equity, stability of tenure, initiative, and esprit de corps.</a:t>
            </a:r>
          </a:p>
          <a:p>
            <a:endParaRPr lang="en-GB" dirty="0"/>
          </a:p>
        </p:txBody>
      </p:sp>
      <p:sp>
        <p:nvSpPr>
          <p:cNvPr id="4" name="Slide Number Placeholder 3"/>
          <p:cNvSpPr>
            <a:spLocks noGrp="1"/>
          </p:cNvSpPr>
          <p:nvPr>
            <p:ph type="sldNum" sz="quarter" idx="10"/>
          </p:nvPr>
        </p:nvSpPr>
        <p:spPr/>
        <p:txBody>
          <a:bodyPr/>
          <a:lstStyle/>
          <a:p>
            <a:fld id="{820C147D-9612-40AB-A76B-7FCAD55CD87B}" type="slidenum">
              <a:rPr lang="en-GB" smtClean="0"/>
              <a:t>24</a:t>
            </a:fld>
            <a:endParaRPr lang="en-GB"/>
          </a:p>
        </p:txBody>
      </p:sp>
    </p:spTree>
    <p:extLst>
      <p:ext uri="{BB962C8B-B14F-4D97-AF65-F5344CB8AC3E}">
        <p14:creationId xmlns:p14="http://schemas.microsoft.com/office/powerpoint/2010/main" val="335253296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Elton Mayo – </a:t>
            </a:r>
            <a:r>
              <a:rPr lang="en-GB" b="0" dirty="0"/>
              <a:t>recognised that employees have social needs as well as physical needs, and managers need a mix of managerial skills that include human relations skills.</a:t>
            </a:r>
          </a:p>
          <a:p>
            <a:pPr marL="235572" indent="-235572">
              <a:buFont typeface="+mj-lt"/>
              <a:buAutoNum type="arabicPeriod" startAt="4"/>
            </a:pPr>
            <a:endParaRPr lang="en-GB" b="0" dirty="0"/>
          </a:p>
          <a:p>
            <a:r>
              <a:rPr lang="en-GB" b="1" dirty="0"/>
              <a:t>Mary Follett</a:t>
            </a:r>
            <a:r>
              <a:rPr lang="en-GB" b="0" dirty="0"/>
              <a:t> is important because she believed that organisations should be based on a group ethic, rather than individualism – managers and employees should view themselves as partners rather than adversaries.</a:t>
            </a:r>
          </a:p>
        </p:txBody>
      </p:sp>
      <p:sp>
        <p:nvSpPr>
          <p:cNvPr id="4" name="Slide Number Placeholder 3"/>
          <p:cNvSpPr>
            <a:spLocks noGrp="1"/>
          </p:cNvSpPr>
          <p:nvPr>
            <p:ph type="sldNum" sz="quarter" idx="10"/>
          </p:nvPr>
        </p:nvSpPr>
        <p:spPr/>
        <p:txBody>
          <a:bodyPr/>
          <a:lstStyle/>
          <a:p>
            <a:fld id="{820C147D-9612-40AB-A76B-7FCAD55CD87B}" type="slidenum">
              <a:rPr lang="en-GB" smtClean="0"/>
              <a:t>25</a:t>
            </a:fld>
            <a:endParaRPr lang="en-GB"/>
          </a:p>
        </p:txBody>
      </p:sp>
    </p:spTree>
    <p:extLst>
      <p:ext uri="{BB962C8B-B14F-4D97-AF65-F5344CB8AC3E}">
        <p14:creationId xmlns:p14="http://schemas.microsoft.com/office/powerpoint/2010/main" val="164336364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E4EB7A88-173F-4897-84E2-57501EFACB25}" type="slidenum">
              <a:rPr lang="en-US" altLang="en-US">
                <a:solidFill>
                  <a:prstClr val="black"/>
                </a:solidFill>
              </a:rPr>
              <a:pPr/>
              <a:t>26</a:t>
            </a:fld>
            <a:endParaRPr lang="en-US" altLang="en-US">
              <a:solidFill>
                <a:prstClr val="black"/>
              </a:solidFill>
            </a:endParaRPr>
          </a:p>
        </p:txBody>
      </p:sp>
      <p:sp>
        <p:nvSpPr>
          <p:cNvPr id="123906" name="Rectangle 2"/>
          <p:cNvSpPr>
            <a:spLocks noGrp="1" noRot="1" noChangeAspect="1" noChangeArrowheads="1" noTextEdit="1"/>
          </p:cNvSpPr>
          <p:nvPr>
            <p:ph type="sldImg"/>
          </p:nvPr>
        </p:nvSpPr>
        <p:spPr>
          <a:ln/>
        </p:spPr>
      </p:sp>
      <p:sp>
        <p:nvSpPr>
          <p:cNvPr id="123907" name="Rectangle 3"/>
          <p:cNvSpPr>
            <a:spLocks noGrp="1" noChangeArrowheads="1"/>
          </p:cNvSpPr>
          <p:nvPr>
            <p:ph type="body" idx="1"/>
          </p:nvPr>
        </p:nvSpPr>
        <p:spPr/>
        <p:txBody>
          <a:bodyPr/>
          <a:lstStyle/>
          <a:p>
            <a:r>
              <a:rPr lang="en-GB" b="1" dirty="0"/>
              <a:t>Hawthorn experiment</a:t>
            </a:r>
            <a:r>
              <a:rPr lang="en-GB" b="1" baseline="0" dirty="0"/>
              <a:t> – (early 1920’s) </a:t>
            </a:r>
            <a:r>
              <a:rPr lang="en-GB" b="0" baseline="0" dirty="0"/>
              <a:t>adjusting the lighting to improve productivity had no causal effect. THEN tried more rest breaks, no rest breaks, longer hours, fewer hours,  each time productivity went up. </a:t>
            </a:r>
          </a:p>
          <a:p>
            <a:r>
              <a:rPr lang="en-GB" b="0" baseline="0" dirty="0"/>
              <a:t>Conclusion:-</a:t>
            </a:r>
          </a:p>
          <a:p>
            <a:pPr marL="235572" indent="-235572">
              <a:buFont typeface="+mj-lt"/>
              <a:buAutoNum type="arabicPeriod"/>
            </a:pPr>
            <a:r>
              <a:rPr lang="en-GB" b="0" dirty="0"/>
              <a:t>First, performance is basically not economic – depends more on working conditions and attitudes - communications, positive management response and encouragement, working environment. </a:t>
            </a:r>
          </a:p>
          <a:p>
            <a:pPr marL="235572" indent="-235572">
              <a:buFont typeface="+mj-lt"/>
              <a:buAutoNum type="arabicPeriod"/>
            </a:pPr>
            <a:r>
              <a:rPr lang="en-GB" b="0" dirty="0"/>
              <a:t>Second, it rejected Taylorism and its emphasis on employee self-interest. </a:t>
            </a:r>
          </a:p>
          <a:p>
            <a:pPr marL="235572" indent="-235572">
              <a:buFont typeface="+mj-lt"/>
              <a:buAutoNum type="arabicPeriod"/>
            </a:pPr>
            <a:r>
              <a:rPr lang="en-GB" b="0" dirty="0"/>
              <a:t>Third, employees showed highly positive responses to, for example, improvements in working environments (e.g., improved lighting, new welfare/rest facilities), and</a:t>
            </a:r>
          </a:p>
          <a:p>
            <a:r>
              <a:rPr lang="en-GB" b="0" dirty="0"/>
              <a:t>     expressions of thanks and encouragement as opposed to coercion from managers and supervisors. </a:t>
            </a:r>
          </a:p>
          <a:p>
            <a:pPr marL="235572" indent="-235572">
              <a:buFont typeface="+mj-lt"/>
              <a:buAutoNum type="arabicPeriod" startAt="4"/>
            </a:pPr>
            <a:r>
              <a:rPr lang="en-GB" b="0" dirty="0"/>
              <a:t>Fourth, the influence of the peer group is very high – hence, the importance of informal groups within the workplace. </a:t>
            </a:r>
          </a:p>
          <a:p>
            <a:pPr marL="235572" indent="-235572">
              <a:buFont typeface="+mj-lt"/>
              <a:buAutoNum type="arabicPeriod" startAt="4"/>
            </a:pPr>
            <a:r>
              <a:rPr lang="en-GB" b="0" dirty="0"/>
              <a:t>Finally, it denounced ‘rabble hypotheses’ that society is a horde of unorganized individuals ‘acting’ in a manner calculated to secure his or her self-preservation or self-interest.</a:t>
            </a:r>
          </a:p>
          <a:p>
            <a:endParaRPr lang="en-US" altLang="en-US" dirty="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FC8CB429-3EC1-4C3F-A9FC-D86B9283A545}" type="slidenum">
              <a:rPr lang="en-US" altLang="en-US">
                <a:solidFill>
                  <a:prstClr val="black"/>
                </a:solidFill>
              </a:rPr>
              <a:pPr/>
              <a:t>27</a:t>
            </a:fld>
            <a:endParaRPr lang="en-US" altLang="en-US">
              <a:solidFill>
                <a:prstClr val="black"/>
              </a:solidFill>
            </a:endParaRPr>
          </a:p>
        </p:txBody>
      </p:sp>
      <p:sp>
        <p:nvSpPr>
          <p:cNvPr id="126978" name="Rectangle 2"/>
          <p:cNvSpPr>
            <a:spLocks noGrp="1" noRot="1" noChangeAspect="1" noChangeArrowheads="1" noTextEdit="1"/>
          </p:cNvSpPr>
          <p:nvPr>
            <p:ph type="sldImg"/>
          </p:nvPr>
        </p:nvSpPr>
        <p:spPr>
          <a:ln/>
        </p:spPr>
      </p:sp>
      <p:sp>
        <p:nvSpPr>
          <p:cNvPr id="126979" name="Rectangle 3"/>
          <p:cNvSpPr>
            <a:spLocks noGrp="1" noChangeArrowheads="1"/>
          </p:cNvSpPr>
          <p:nvPr>
            <p:ph type="body" idx="1"/>
          </p:nvPr>
        </p:nvSpPr>
        <p:spPr/>
        <p:txBody>
          <a:bodyPr/>
          <a:lstStyle/>
          <a:p>
            <a:endParaRPr lang="en-US"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0C147D-9612-40AB-A76B-7FCAD55CD87B}" type="slidenum">
              <a:rPr lang="en-GB" smtClean="0"/>
              <a:t>28</a:t>
            </a:fld>
            <a:endParaRPr lang="en-GB"/>
          </a:p>
        </p:txBody>
      </p:sp>
    </p:spTree>
    <p:extLst>
      <p:ext uri="{BB962C8B-B14F-4D97-AF65-F5344CB8AC3E}">
        <p14:creationId xmlns:p14="http://schemas.microsoft.com/office/powerpoint/2010/main" val="348684826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0C147D-9612-40AB-A76B-7FCAD55CD87B}" type="slidenum">
              <a:rPr lang="en-GB" smtClean="0"/>
              <a:t>29</a:t>
            </a:fld>
            <a:endParaRPr lang="en-GB"/>
          </a:p>
        </p:txBody>
      </p:sp>
    </p:spTree>
    <p:extLst>
      <p:ext uri="{BB962C8B-B14F-4D97-AF65-F5344CB8AC3E}">
        <p14:creationId xmlns:p14="http://schemas.microsoft.com/office/powerpoint/2010/main" val="339086598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820C147D-9612-40AB-A76B-7FCAD55CD87B}" type="slidenum">
              <a:rPr lang="en-GB" smtClean="0"/>
              <a:t>30</a:t>
            </a:fld>
            <a:endParaRPr lang="en-GB"/>
          </a:p>
        </p:txBody>
      </p:sp>
    </p:spTree>
    <p:extLst>
      <p:ext uri="{BB962C8B-B14F-4D97-AF65-F5344CB8AC3E}">
        <p14:creationId xmlns:p14="http://schemas.microsoft.com/office/powerpoint/2010/main" val="369823584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first 3 habits are the Personal Victory – without mastering these it is very difficult, if not impossible, to interact effectively and efficiently with others.  They are essential for the next 3 habits, which are the Public Victory.</a:t>
            </a:r>
          </a:p>
          <a:p>
            <a:endParaRPr lang="en-GB" dirty="0"/>
          </a:p>
          <a:p>
            <a:pPr marL="235572" indent="-235572">
              <a:buAutoNum type="arabicPeriod"/>
            </a:pPr>
            <a:r>
              <a:rPr lang="en-GB" dirty="0"/>
              <a:t>Managers should aim to shape events and the environment in which they work, not just sit back and wait for things to happen.  Don’t be a victim!</a:t>
            </a:r>
          </a:p>
          <a:p>
            <a:pPr marL="235572" indent="-235572">
              <a:buAutoNum type="arabicPeriod"/>
            </a:pPr>
            <a:r>
              <a:rPr lang="en-GB" dirty="0"/>
              <a:t>Managers should identify what they want to achieve.  Once identified, they must avoid distractions and constantly work on activities that take them towards their goals.</a:t>
            </a:r>
          </a:p>
          <a:p>
            <a:pPr marL="235572" indent="-235572">
              <a:buAutoNum type="arabicPeriod"/>
            </a:pPr>
            <a:r>
              <a:rPr lang="en-GB" dirty="0"/>
              <a:t>Managers should prioritise those activities that will help them achieve their aims.</a:t>
            </a:r>
          </a:p>
          <a:p>
            <a:pPr marL="235572" indent="-235572">
              <a:buAutoNum type="arabicPeriod"/>
            </a:pPr>
            <a:r>
              <a:rPr lang="en-GB" dirty="0"/>
              <a:t>When dealing with staff, customers, suppliers and even competitors, wise managers look for common ground and a solution, or solutions, that suit all parties.</a:t>
            </a:r>
          </a:p>
          <a:p>
            <a:pPr marL="235572" indent="-235572">
              <a:buAutoNum type="arabicPeriod"/>
            </a:pPr>
            <a:r>
              <a:rPr lang="en-GB" dirty="0"/>
              <a:t>Like doctors, managers should diagnose the problem before they prescribe a cure.  Listen to others….critically…..to understand fully BEFORE responding.</a:t>
            </a:r>
          </a:p>
          <a:p>
            <a:pPr marL="235572" indent="-235572">
              <a:buAutoNum type="arabicPeriod"/>
            </a:pPr>
            <a:r>
              <a:rPr lang="en-GB" dirty="0"/>
              <a:t>Synergy occurs when the outcome is greater than the sum of its parts.  2+2=5.  Great teamwork and collaboration, in the spirit of Win-Win can achieve this.</a:t>
            </a:r>
          </a:p>
          <a:p>
            <a:pPr marL="235572" indent="-235572">
              <a:buFont typeface="+mj-lt"/>
              <a:buAutoNum type="arabicPeriod"/>
            </a:pPr>
            <a:r>
              <a:rPr lang="en-GB"/>
              <a:t>The </a:t>
            </a:r>
            <a:r>
              <a:rPr lang="en-GB" dirty="0"/>
              <a:t>final habit is the constant act of renewal – taking rest, learning new things, updating knowledge and skills, looking after your health and well being…..</a:t>
            </a:r>
            <a:r>
              <a:rPr lang="en-GB" b="1" dirty="0"/>
              <a:t>physical and spiritual.</a:t>
            </a:r>
          </a:p>
        </p:txBody>
      </p:sp>
      <p:sp>
        <p:nvSpPr>
          <p:cNvPr id="4" name="Slide Number Placeholder 3"/>
          <p:cNvSpPr>
            <a:spLocks noGrp="1"/>
          </p:cNvSpPr>
          <p:nvPr>
            <p:ph type="sldNum" sz="quarter" idx="10"/>
          </p:nvPr>
        </p:nvSpPr>
        <p:spPr/>
        <p:txBody>
          <a:bodyPr/>
          <a:lstStyle/>
          <a:p>
            <a:fld id="{820C147D-9612-40AB-A76B-7FCAD55CD87B}" type="slidenum">
              <a:rPr lang="en-GB" smtClean="0"/>
              <a:t>31</a:t>
            </a:fld>
            <a:endParaRPr lang="en-GB"/>
          </a:p>
        </p:txBody>
      </p:sp>
    </p:spTree>
    <p:extLst>
      <p:ext uri="{BB962C8B-B14F-4D97-AF65-F5344CB8AC3E}">
        <p14:creationId xmlns:p14="http://schemas.microsoft.com/office/powerpoint/2010/main" val="53737191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598A92F-BDCD-473B-BE0B-F5CB5A8456A0}" type="slidenum">
              <a:rPr lang="en-GB" altLang="en-US" smtClean="0"/>
              <a:pPr/>
              <a:t>32</a:t>
            </a:fld>
            <a:endParaRPr lang="en-GB" altLang="en-US"/>
          </a:p>
        </p:txBody>
      </p:sp>
    </p:spTree>
    <p:extLst>
      <p:ext uri="{BB962C8B-B14F-4D97-AF65-F5344CB8AC3E}">
        <p14:creationId xmlns:p14="http://schemas.microsoft.com/office/powerpoint/2010/main" val="353363337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34619717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0"/>
            <a:ext cx="2057400" cy="365125"/>
          </a:xfrm>
          <a:prstGeom prst="rect">
            <a:avLst/>
          </a:prstGeom>
        </p:spPr>
        <p:txBody>
          <a:bodyPr/>
          <a:lstStyle/>
          <a:p>
            <a:pPr>
              <a:defRPr/>
            </a:pPr>
            <a:fld id="{FF246F4F-ECAD-4733-B934-E8A43562C56B}" type="datetime1">
              <a:rPr lang="en-GB" smtClean="0"/>
              <a:pPr>
                <a:defRPr/>
              </a:pPr>
              <a:t>13/02/2023</a:t>
            </a:fld>
            <a:endParaRPr lang="en-GB"/>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0"/>
            <a:ext cx="3086100" cy="365125"/>
          </a:xfrm>
          <a:prstGeom prst="rect">
            <a:avLst/>
          </a:prstGeom>
        </p:spPr>
        <p:txBody>
          <a:bodyPr/>
          <a:lstStyle/>
          <a:p>
            <a:pPr>
              <a:defRPr/>
            </a:pPr>
            <a:endParaRPr lang="en-GB"/>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0"/>
            <a:ext cx="2057400" cy="365125"/>
          </a:xfrm>
          <a:prstGeom prst="rect">
            <a:avLst/>
          </a:prstGeom>
        </p:spPr>
        <p:txBody>
          <a:bodyPr/>
          <a:lstStyle/>
          <a:p>
            <a:fld id="{9C1B27AE-E79F-4E5D-AA37-F7A24ADFFC72}" type="slidenum">
              <a:rPr lang="en-GB" altLang="en-US" smtClean="0"/>
              <a:pPr/>
              <a:t>‹#›</a:t>
            </a:fld>
            <a:endParaRPr lang="en-GB" altLang="en-US"/>
          </a:p>
        </p:txBody>
      </p:sp>
    </p:spTree>
    <p:extLst>
      <p:ext uri="{BB962C8B-B14F-4D97-AF65-F5344CB8AC3E}">
        <p14:creationId xmlns:p14="http://schemas.microsoft.com/office/powerpoint/2010/main" val="5137605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0"/>
            <a:ext cx="2057400" cy="365125"/>
          </a:xfrm>
          <a:prstGeom prst="rect">
            <a:avLst/>
          </a:prstGeom>
        </p:spPr>
        <p:txBody>
          <a:bodyPr/>
          <a:lstStyle/>
          <a:p>
            <a:pPr>
              <a:defRPr/>
            </a:pPr>
            <a:fld id="{E9BCE0FD-C0CC-41C8-8EFA-551EE7B5724A}" type="datetime1">
              <a:rPr lang="en-GB" smtClean="0"/>
              <a:pPr>
                <a:defRPr/>
              </a:pPr>
              <a:t>13/02/2023</a:t>
            </a:fld>
            <a:endParaRPr lang="en-GB"/>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0"/>
            <a:ext cx="2057400" cy="365125"/>
          </a:xfrm>
          <a:prstGeom prst="rect">
            <a:avLst/>
          </a:prstGeom>
        </p:spPr>
        <p:txBody>
          <a:bodyPr/>
          <a:lstStyle/>
          <a:p>
            <a:fld id="{4E75A3BD-D416-4EAB-9FE2-837DD2600A0B}" type="slidenum">
              <a:rPr lang="en-GB" altLang="en-US" smtClean="0"/>
              <a:pPr/>
              <a:t>‹#›</a:t>
            </a:fld>
            <a:endParaRPr lang="en-GB" altLang="en-US"/>
          </a:p>
        </p:txBody>
      </p:sp>
    </p:spTree>
    <p:extLst>
      <p:ext uri="{BB962C8B-B14F-4D97-AF65-F5344CB8AC3E}">
        <p14:creationId xmlns:p14="http://schemas.microsoft.com/office/powerpoint/2010/main" val="35249888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0"/>
            <a:ext cx="2057400" cy="365125"/>
          </a:xfrm>
          <a:prstGeom prst="rect">
            <a:avLst/>
          </a:prstGeom>
        </p:spPr>
        <p:txBody>
          <a:bodyPr/>
          <a:lstStyle/>
          <a:p>
            <a:pPr>
              <a:defRPr/>
            </a:pPr>
            <a:fld id="{BF2F8064-206A-454D-B210-699341222286}" type="datetime1">
              <a:rPr lang="en-GB" smtClean="0"/>
              <a:pPr>
                <a:defRPr/>
              </a:pPr>
              <a:t>13/02/2023</a:t>
            </a:fld>
            <a:endParaRPr lang="en-GB"/>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0"/>
            <a:ext cx="2057400" cy="365125"/>
          </a:xfrm>
          <a:prstGeom prst="rect">
            <a:avLst/>
          </a:prstGeom>
        </p:spPr>
        <p:txBody>
          <a:bodyPr/>
          <a:lstStyle/>
          <a:p>
            <a:fld id="{3F515AD3-A22F-4857-82CB-DF69E1C892B7}" type="slidenum">
              <a:rPr lang="en-GB" altLang="en-US" smtClean="0"/>
              <a:pPr/>
              <a:t>‹#›</a:t>
            </a:fld>
            <a:endParaRPr lang="en-GB" altLang="en-US"/>
          </a:p>
        </p:txBody>
      </p:sp>
    </p:spTree>
    <p:extLst>
      <p:ext uri="{BB962C8B-B14F-4D97-AF65-F5344CB8AC3E}">
        <p14:creationId xmlns:p14="http://schemas.microsoft.com/office/powerpoint/2010/main" val="42061283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5"/>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8"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0"/>
            <a:ext cx="2057400" cy="365125"/>
          </a:xfrm>
          <a:prstGeom prst="rect">
            <a:avLst/>
          </a:prstGeom>
        </p:spPr>
        <p:txBody>
          <a:bodyPr/>
          <a:lstStyle/>
          <a:p>
            <a:pPr>
              <a:defRPr/>
            </a:pPr>
            <a:fld id="{7A89CB09-5555-401E-BDE5-53F7958168D3}" type="datetime1">
              <a:rPr lang="en-GB" smtClean="0"/>
              <a:pPr>
                <a:defRPr/>
              </a:pPr>
              <a:t>13/02/2023</a:t>
            </a:fld>
            <a:endParaRPr lang="en-GB"/>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0"/>
            <a:ext cx="2057400" cy="365125"/>
          </a:xfrm>
          <a:prstGeom prst="rect">
            <a:avLst/>
          </a:prstGeom>
        </p:spPr>
        <p:txBody>
          <a:bodyPr/>
          <a:lstStyle/>
          <a:p>
            <a:fld id="{CFD545AD-4DAF-44B5-82E5-5B2C6F7177EA}" type="slidenum">
              <a:rPr lang="en-GB" altLang="en-US" smtClean="0"/>
              <a:pPr/>
              <a:t>‹#›</a:t>
            </a:fld>
            <a:endParaRPr lang="en-GB" altLang="en-US"/>
          </a:p>
        </p:txBody>
      </p:sp>
    </p:spTree>
    <p:extLst>
      <p:ext uri="{BB962C8B-B14F-4D97-AF65-F5344CB8AC3E}">
        <p14:creationId xmlns:p14="http://schemas.microsoft.com/office/powerpoint/2010/main" val="11775876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0"/>
            <a:ext cx="2057400" cy="365125"/>
          </a:xfrm>
          <a:prstGeom prst="rect">
            <a:avLst/>
          </a:prstGeom>
        </p:spPr>
        <p:txBody>
          <a:bodyPr/>
          <a:lstStyle/>
          <a:p>
            <a:pPr>
              <a:defRPr/>
            </a:pPr>
            <a:fld id="{A49CC735-9001-41E7-B46E-2C7CB2A3B4AF}" type="datetime1">
              <a:rPr lang="en-GB" smtClean="0"/>
              <a:pPr>
                <a:defRPr/>
              </a:pPr>
              <a:t>13/02/2023</a:t>
            </a:fld>
            <a:endParaRPr lang="en-GB"/>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0"/>
            <a:ext cx="2057400" cy="365125"/>
          </a:xfrm>
          <a:prstGeom prst="rect">
            <a:avLst/>
          </a:prstGeom>
        </p:spPr>
        <p:txBody>
          <a:bodyPr/>
          <a:lstStyle/>
          <a:p>
            <a:fld id="{293A3130-2FB6-48BA-8828-C6478C2B17FA}" type="slidenum">
              <a:rPr lang="en-GB" altLang="en-US" smtClean="0"/>
              <a:pPr/>
              <a:t>‹#›</a:t>
            </a:fld>
            <a:endParaRPr lang="en-GB" altLang="en-US"/>
          </a:p>
        </p:txBody>
      </p:sp>
    </p:spTree>
    <p:extLst>
      <p:ext uri="{BB962C8B-B14F-4D97-AF65-F5344CB8AC3E}">
        <p14:creationId xmlns:p14="http://schemas.microsoft.com/office/powerpoint/2010/main" val="11291400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0"/>
            <a:ext cx="2057400" cy="365125"/>
          </a:xfrm>
          <a:prstGeom prst="rect">
            <a:avLst/>
          </a:prstGeom>
        </p:spPr>
        <p:txBody>
          <a:bodyPr/>
          <a:lstStyle/>
          <a:p>
            <a:pPr>
              <a:defRPr/>
            </a:pPr>
            <a:fld id="{455A9561-7629-453E-8252-39BBC2328C2A}" type="datetime1">
              <a:rPr lang="en-GB" smtClean="0"/>
              <a:pPr>
                <a:defRPr/>
              </a:pPr>
              <a:t>13/02/2023</a:t>
            </a:fld>
            <a:endParaRPr lang="en-GB"/>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0"/>
            <a:ext cx="2057400" cy="365125"/>
          </a:xfrm>
          <a:prstGeom prst="rect">
            <a:avLst/>
          </a:prstGeom>
        </p:spPr>
        <p:txBody>
          <a:bodyPr/>
          <a:lstStyle/>
          <a:p>
            <a:fld id="{5B9591AE-2ECB-4135-A631-3D9D2E24D50D}" type="slidenum">
              <a:rPr lang="en-GB" altLang="en-US" smtClean="0"/>
              <a:pPr/>
              <a:t>‹#›</a:t>
            </a:fld>
            <a:endParaRPr lang="en-GB" altLang="en-US"/>
          </a:p>
        </p:txBody>
      </p:sp>
    </p:spTree>
    <p:extLst>
      <p:ext uri="{BB962C8B-B14F-4D97-AF65-F5344CB8AC3E}">
        <p14:creationId xmlns:p14="http://schemas.microsoft.com/office/powerpoint/2010/main" val="2223807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0"/>
            <a:ext cx="2057400" cy="365125"/>
          </a:xfrm>
          <a:prstGeom prst="rect">
            <a:avLst/>
          </a:prstGeom>
        </p:spPr>
        <p:txBody>
          <a:bodyPr/>
          <a:lstStyle/>
          <a:p>
            <a:pPr>
              <a:defRPr/>
            </a:pPr>
            <a:fld id="{D32E41F7-A0BA-461C-9F41-3803C25F989C}" type="datetime1">
              <a:rPr lang="en-GB" smtClean="0"/>
              <a:pPr>
                <a:defRPr/>
              </a:pPr>
              <a:t>13/02/2023</a:t>
            </a:fld>
            <a:endParaRPr lang="en-GB"/>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0"/>
            <a:ext cx="2057400" cy="365125"/>
          </a:xfrm>
          <a:prstGeom prst="rect">
            <a:avLst/>
          </a:prstGeom>
        </p:spPr>
        <p:txBody>
          <a:bodyPr/>
          <a:lstStyle/>
          <a:p>
            <a:fld id="{7C8209D4-92FE-4E6A-BCC7-1DA2FACAE61D}" type="slidenum">
              <a:rPr lang="en-GB" altLang="en-US" smtClean="0"/>
              <a:pPr/>
              <a:t>‹#›</a:t>
            </a:fld>
            <a:endParaRPr lang="en-GB" altLang="en-US"/>
          </a:p>
        </p:txBody>
      </p:sp>
    </p:spTree>
    <p:extLst>
      <p:ext uri="{BB962C8B-B14F-4D97-AF65-F5344CB8AC3E}">
        <p14:creationId xmlns:p14="http://schemas.microsoft.com/office/powerpoint/2010/main" val="16787999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0"/>
            <a:ext cx="2057400" cy="365125"/>
          </a:xfrm>
          <a:prstGeom prst="rect">
            <a:avLst/>
          </a:prstGeom>
        </p:spPr>
        <p:txBody>
          <a:bodyPr/>
          <a:lstStyle/>
          <a:p>
            <a:pPr>
              <a:defRPr/>
            </a:pPr>
            <a:fld id="{F7ACA2CA-4542-4841-9C4E-B83D4459C0CE}" type="datetime1">
              <a:rPr lang="en-GB" smtClean="0"/>
              <a:pPr>
                <a:defRPr/>
              </a:pPr>
              <a:t>13/02/2023</a:t>
            </a:fld>
            <a:endParaRPr lang="en-GB"/>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0"/>
            <a:ext cx="2057400" cy="365125"/>
          </a:xfrm>
          <a:prstGeom prst="rect">
            <a:avLst/>
          </a:prstGeom>
        </p:spPr>
        <p:txBody>
          <a:bodyPr/>
          <a:lstStyle/>
          <a:p>
            <a:fld id="{FAA6C85C-AFD5-4666-83B2-FD5B5C4A60CF}" type="slidenum">
              <a:rPr lang="en-GB" altLang="en-US" smtClean="0"/>
              <a:pPr/>
              <a:t>‹#›</a:t>
            </a:fld>
            <a:endParaRPr lang="en-GB" altLang="en-US"/>
          </a:p>
        </p:txBody>
      </p:sp>
    </p:spTree>
    <p:extLst>
      <p:ext uri="{BB962C8B-B14F-4D97-AF65-F5344CB8AC3E}">
        <p14:creationId xmlns:p14="http://schemas.microsoft.com/office/powerpoint/2010/main" val="189461620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5"/>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0"/>
            <a:ext cx="2057400" cy="365125"/>
          </a:xfrm>
          <a:prstGeom prst="rect">
            <a:avLst/>
          </a:prstGeom>
        </p:spPr>
        <p:txBody>
          <a:bodyPr/>
          <a:lstStyle/>
          <a:p>
            <a:pPr>
              <a:defRPr/>
            </a:pPr>
            <a:fld id="{5E70BC6D-DDB9-45C4-8752-5B94D8A1E149}" type="datetime1">
              <a:rPr lang="en-GB" smtClean="0"/>
              <a:pPr>
                <a:defRPr/>
              </a:pPr>
              <a:t>13/02/2023</a:t>
            </a:fld>
            <a:endParaRPr lang="en-GB"/>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0"/>
            <a:ext cx="2057400" cy="365125"/>
          </a:xfrm>
          <a:prstGeom prst="rect">
            <a:avLst/>
          </a:prstGeom>
        </p:spPr>
        <p:txBody>
          <a:bodyPr/>
          <a:lstStyle/>
          <a:p>
            <a:fld id="{AE78A523-C61F-450B-B78B-753BCA5D04FB}" type="slidenum">
              <a:rPr lang="en-GB" altLang="en-US" smtClean="0"/>
              <a:pPr/>
              <a:t>‹#›</a:t>
            </a:fld>
            <a:endParaRPr lang="en-GB" altLang="en-US"/>
          </a:p>
        </p:txBody>
      </p:sp>
    </p:spTree>
    <p:extLst>
      <p:ext uri="{BB962C8B-B14F-4D97-AF65-F5344CB8AC3E}">
        <p14:creationId xmlns:p14="http://schemas.microsoft.com/office/powerpoint/2010/main" val="1364739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5"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0"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0"/>
            <a:ext cx="2057400" cy="365125"/>
          </a:xfrm>
          <a:prstGeom prst="rect">
            <a:avLst/>
          </a:prstGeom>
        </p:spPr>
        <p:txBody>
          <a:bodyPr/>
          <a:lstStyle/>
          <a:p>
            <a:pPr>
              <a:defRPr/>
            </a:pPr>
            <a:fld id="{EE9636DB-E5D3-4134-BFB1-0E0608B41622}" type="datetime1">
              <a:rPr lang="en-GB" smtClean="0"/>
              <a:pPr>
                <a:defRPr/>
              </a:pPr>
              <a:t>13/02/2023</a:t>
            </a:fld>
            <a:endParaRPr lang="en-GB"/>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0"/>
            <a:ext cx="2057400" cy="365125"/>
          </a:xfrm>
          <a:prstGeom prst="rect">
            <a:avLst/>
          </a:prstGeom>
        </p:spPr>
        <p:txBody>
          <a:bodyPr/>
          <a:lstStyle/>
          <a:p>
            <a:fld id="{EB9F5D91-3709-4545-9ABC-FA66CAFCB256}" type="slidenum">
              <a:rPr lang="en-GB" altLang="en-US" smtClean="0"/>
              <a:pPr/>
              <a:t>‹#›</a:t>
            </a:fld>
            <a:endParaRPr lang="en-GB" altLang="en-US"/>
          </a:p>
        </p:txBody>
      </p:sp>
    </p:spTree>
    <p:extLst>
      <p:ext uri="{BB962C8B-B14F-4D97-AF65-F5344CB8AC3E}">
        <p14:creationId xmlns:p14="http://schemas.microsoft.com/office/powerpoint/2010/main" val="30766166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871524013"/>
      </p:ext>
    </p:extLst>
  </p:cSld>
  <p:clrMap bg1="lt1" tx1="dk1" bg2="lt2" tx2="dk2" accent1="accent1" accent2="accent2" accent3="accent3" accent4="accent4" accent5="accent5" accent6="accent6" hlink="hlink" folHlink="folHlink"/>
  <p:sldLayoutIdLst>
    <p:sldLayoutId id="2147483812" r:id="rId1"/>
    <p:sldLayoutId id="2147483813" r:id="rId2"/>
    <p:sldLayoutId id="2147483814" r:id="rId3"/>
    <p:sldLayoutId id="2147483815" r:id="rId4"/>
    <p:sldLayoutId id="2147483816" r:id="rId5"/>
    <p:sldLayoutId id="2147483817" r:id="rId6"/>
    <p:sldLayoutId id="2147483818" r:id="rId7"/>
    <p:sldLayoutId id="2147483819" r:id="rId8"/>
    <p:sldLayoutId id="2147483820" r:id="rId9"/>
    <p:sldLayoutId id="2147483821" r:id="rId10"/>
    <p:sldLayoutId id="2147483822"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hyperlink" Target="http://choosingdemocracy.blogspot.com/2012/01/remember-dr-martin-luther-king-jr.html" TargetMode="External"/><Relationship Id="rId5" Type="http://schemas.openxmlformats.org/officeDocument/2006/relationships/image" Target="../media/image4.jpg"/><Relationship Id="rId4" Type="http://schemas.openxmlformats.org/officeDocument/2006/relationships/hyperlink" Target="http://journalistsresource.org/skills/research/database-checklist-key-academic-research-resources-free-restricted" TargetMode="External"/></Relationships>
</file>

<file path=ppt/slides/_rels/slide3.xml.rels><?xml version="1.0" encoding="UTF-8" standalone="yes"?>
<Relationships xmlns="http://schemas.openxmlformats.org/package/2006/relationships"><Relationship Id="rId3" Type="http://schemas.openxmlformats.org/officeDocument/2006/relationships/hyperlink" Target="https://jilljemmett.com/2019/03/26/review-work-it-girl-run-the-show-like-ceo-oprah-winfrey/" TargetMode="External"/><Relationship Id="rId2" Type="http://schemas.openxmlformats.org/officeDocument/2006/relationships/image" Target="../media/image5.jpg"/><Relationship Id="rId1" Type="http://schemas.openxmlformats.org/officeDocument/2006/relationships/slideLayout" Target="../slideLayouts/slideLayout2.xml"/><Relationship Id="rId5" Type="http://schemas.openxmlformats.org/officeDocument/2006/relationships/hyperlink" Target="http://theconversation.com/thinking-critically-on-critical-thinking-why-scientists-skills-need-to-spread-15005" TargetMode="External"/><Relationship Id="rId4" Type="http://schemas.openxmlformats.org/officeDocument/2006/relationships/image" Target="../media/image6.jp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hyperlink" Target="https://researchleap.com/empirical-analysis-intercultural-communication-multicultural-team-performance-case-uzbek-russian-managers-uzbekistan/" TargetMode="External"/><Relationship Id="rId2" Type="http://schemas.openxmlformats.org/officeDocument/2006/relationships/image" Target="../media/image7.jpg"/><Relationship Id="rId1" Type="http://schemas.openxmlformats.org/officeDocument/2006/relationships/slideLayout" Target="../slideLayouts/slideLayout2.xml"/><Relationship Id="rId5" Type="http://schemas.openxmlformats.org/officeDocument/2006/relationships/hyperlink" Target="http://empoweredpeace.blogspot.com/2011_02_01_archive.html" TargetMode="External"/><Relationship Id="rId4" Type="http://schemas.openxmlformats.org/officeDocument/2006/relationships/image" Target="../media/image8.jpg"/></Relationships>
</file>

<file path=ppt/slides/_rels/slide6.xml.rels><?xml version="1.0" encoding="UTF-8" standalone="yes"?>
<Relationships xmlns="http://schemas.openxmlformats.org/package/2006/relationships"><Relationship Id="rId3" Type="http://schemas.openxmlformats.org/officeDocument/2006/relationships/hyperlink" Target="http://vinodtbidwaik.blogspot.com/2014/08/what-are-your-values.html" TargetMode="External"/><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debbest.com/2016/03/06/shared-values-are-your-leadership-compass-in-business-and-at-work/" TargetMode="External"/><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pinkbrassknuckles.com/2010_09_01_archive.html" TargetMode="External"/><Relationship Id="rId2" Type="http://schemas.openxmlformats.org/officeDocument/2006/relationships/image" Target="../media/image13.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vinodtbidwaik.blogspot.com/2014/08/what-are-your-values.html" TargetMode="External"/><Relationship Id="rId3" Type="http://schemas.openxmlformats.org/officeDocument/2006/relationships/diagramLayout" Target="../diagrams/layout1.xml"/><Relationship Id="rId7" Type="http://schemas.openxmlformats.org/officeDocument/2006/relationships/image" Target="../media/image9.jp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3" Type="http://schemas.openxmlformats.org/officeDocument/2006/relationships/hyperlink" Target="https://jilljemmett.com/2019/03/26/review-work-it-girl-run-the-show-like-ceo-oprah-winfrey/" TargetMode="External"/><Relationship Id="rId2" Type="http://schemas.openxmlformats.org/officeDocument/2006/relationships/image" Target="../media/image5.jpg"/><Relationship Id="rId1" Type="http://schemas.openxmlformats.org/officeDocument/2006/relationships/slideLayout" Target="../slideLayouts/slideLayout2.xml"/><Relationship Id="rId5" Type="http://schemas.openxmlformats.org/officeDocument/2006/relationships/hyperlink" Target="http://theconversation.com/thinking-critically-on-critical-thinking-why-scientists-skills-need-to-spread-15005" TargetMode="External"/><Relationship Id="rId4" Type="http://schemas.openxmlformats.org/officeDocument/2006/relationships/image" Target="../media/image6.jp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image" Target="../media/image15.jpg"/><Relationship Id="rId7"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hyperlink" Target="http://rafazanatta.blogspot.com/2011/09/importancia-de-max-weber.html" TargetMode="External"/><Relationship Id="rId5" Type="http://schemas.openxmlformats.org/officeDocument/2006/relationships/image" Target="../media/image16.JPG"/><Relationship Id="rId4" Type="http://schemas.openxmlformats.org/officeDocument/2006/relationships/hyperlink" Target="https://de.wikipedia.org/wiki/Scientific_Management" TargetMode="Externa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1.jpg"/><Relationship Id="rId2" Type="http://schemas.openxmlformats.org/officeDocument/2006/relationships/notesSlide" Target="../notesSlides/notesSlide15.xml"/><Relationship Id="rId1" Type="http://schemas.openxmlformats.org/officeDocument/2006/relationships/slideLayout" Target="../slideLayouts/slideLayout2.xml"/><Relationship Id="rId4" Type="http://schemas.openxmlformats.org/officeDocument/2006/relationships/hyperlink" Target="http://www.blogs.hss.ed.ac.uk/pubs-and-publications/2016/01/25/finding-the-right-fit-choosing-your-dissertation-topic/"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hyperlink" Target="https://courses.lumenlearning.com/clinton-introbusinesswmopen/chapter/the-hawthorne-effect/" TargetMode="Externa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hyperlink" Target="https://jadedoptimist.files.wordpress.com/" TargetMode="External"/><Relationship Id="rId2" Type="http://schemas.openxmlformats.org/officeDocument/2006/relationships/image" Target="../media/image25.jpg"/><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3" Type="http://schemas.openxmlformats.org/officeDocument/2006/relationships/hyperlink" Target="http://commons.wikimedia.org/wiki/File:Snowdon_reflection.jpg" TargetMode="External"/><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journalistsresource.org/skills/research/database-checklist-key-academic-research-resources-free-restricted" TargetMode="External"/><Relationship Id="rId7" Type="http://schemas.openxmlformats.org/officeDocument/2006/relationships/hyperlink" Target="https://learningcommons.ubc.ca/resource-guides/" TargetMode="Externa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image" Target="../media/image27.jpg"/><Relationship Id="rId5" Type="http://schemas.openxmlformats.org/officeDocument/2006/relationships/hyperlink" Target="http://scdaskal.univ-lyon2.fr/formdoc/Moteurs-scientifiques/co/module_Module_et_publi_1.html" TargetMode="External"/><Relationship Id="rId4" Type="http://schemas.openxmlformats.org/officeDocument/2006/relationships/image" Target="../media/image26.jp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F2EFD891-730E-40B1-9C1D-5AA1917D05D4}"/>
              </a:ext>
            </a:extLst>
          </p:cNvPr>
          <p:cNvSpPr txBox="1"/>
          <p:nvPr/>
        </p:nvSpPr>
        <p:spPr>
          <a:xfrm>
            <a:off x="395536" y="332656"/>
            <a:ext cx="8640960" cy="1323439"/>
          </a:xfrm>
          <a:prstGeom prst="rect">
            <a:avLst/>
          </a:prstGeom>
          <a:noFill/>
        </p:spPr>
        <p:txBody>
          <a:bodyPr wrap="square">
            <a:spAutoFit/>
          </a:bodyPr>
          <a:lstStyle/>
          <a:p>
            <a:pPr algn="ctr"/>
            <a:r>
              <a:rPr lang="en-GB" altLang="en-US" sz="4000" b="1" i="1" dirty="0"/>
              <a:t>BA Leadership &amp; Management Skills for the Workplace</a:t>
            </a:r>
            <a:endParaRPr lang="en-GB" sz="4000" dirty="0"/>
          </a:p>
        </p:txBody>
      </p:sp>
      <p:sp>
        <p:nvSpPr>
          <p:cNvPr id="11" name="TextBox 10">
            <a:extLst>
              <a:ext uri="{FF2B5EF4-FFF2-40B4-BE49-F238E27FC236}">
                <a16:creationId xmlns:a16="http://schemas.microsoft.com/office/drawing/2014/main" id="{653C4518-8DE1-4B17-ADAE-F79508E4F024}"/>
              </a:ext>
            </a:extLst>
          </p:cNvPr>
          <p:cNvSpPr txBox="1"/>
          <p:nvPr/>
        </p:nvSpPr>
        <p:spPr>
          <a:xfrm>
            <a:off x="2430016" y="2060848"/>
            <a:ext cx="4572000" cy="707886"/>
          </a:xfrm>
          <a:prstGeom prst="rect">
            <a:avLst/>
          </a:prstGeom>
          <a:noFill/>
        </p:spPr>
        <p:txBody>
          <a:bodyPr wrap="square">
            <a:spAutoFit/>
          </a:bodyPr>
          <a:lstStyle/>
          <a:p>
            <a:r>
              <a:rPr lang="en-GB" altLang="en-US" sz="4000" b="1" dirty="0">
                <a:solidFill>
                  <a:srgbClr val="0000CC"/>
                </a:solidFill>
              </a:rPr>
              <a:t>Module: BMSK5011 </a:t>
            </a:r>
            <a:endParaRPr lang="en-GB" sz="4000" dirty="0">
              <a:solidFill>
                <a:srgbClr val="0000CC"/>
              </a:solidFill>
            </a:endParaRPr>
          </a:p>
        </p:txBody>
      </p:sp>
      <p:sp>
        <p:nvSpPr>
          <p:cNvPr id="13" name="TextBox 12">
            <a:extLst>
              <a:ext uri="{FF2B5EF4-FFF2-40B4-BE49-F238E27FC236}">
                <a16:creationId xmlns:a16="http://schemas.microsoft.com/office/drawing/2014/main" id="{511638AC-85E3-4BEE-B4E0-FCA3D0D0EB96}"/>
              </a:ext>
            </a:extLst>
          </p:cNvPr>
          <p:cNvSpPr txBox="1"/>
          <p:nvPr/>
        </p:nvSpPr>
        <p:spPr>
          <a:xfrm>
            <a:off x="251520" y="3429000"/>
            <a:ext cx="8640960" cy="1631216"/>
          </a:xfrm>
          <a:prstGeom prst="rect">
            <a:avLst/>
          </a:prstGeom>
          <a:noFill/>
        </p:spPr>
        <p:txBody>
          <a:bodyPr wrap="square">
            <a:spAutoFit/>
          </a:bodyPr>
          <a:lstStyle/>
          <a:p>
            <a:pPr algn="ctr"/>
            <a:r>
              <a:rPr lang="en-GB" sz="4000" b="1" i="1" dirty="0">
                <a:solidFill>
                  <a:srgbClr val="0000CC"/>
                </a:solidFill>
              </a:rPr>
              <a:t>Developing Workplace Critical Thinking</a:t>
            </a:r>
          </a:p>
          <a:p>
            <a:pPr algn="ctr"/>
            <a:br>
              <a:rPr lang="en-GB" sz="2000" b="1" i="1" dirty="0">
                <a:solidFill>
                  <a:srgbClr val="0000CC"/>
                </a:solidFill>
              </a:rPr>
            </a:br>
            <a:r>
              <a:rPr lang="en-GB" sz="4000" b="1" i="1" dirty="0">
                <a:solidFill>
                  <a:srgbClr val="0000CC"/>
                </a:solidFill>
              </a:rPr>
              <a:t>Workshop Session 2</a:t>
            </a:r>
            <a:endParaRPr lang="en-GB" sz="4000" i="1" dirty="0">
              <a:solidFill>
                <a:srgbClr val="0000CC"/>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9A943-CA74-406F-9834-1DA9C56D6D2B}"/>
              </a:ext>
            </a:extLst>
          </p:cNvPr>
          <p:cNvSpPr>
            <a:spLocks noGrp="1"/>
          </p:cNvSpPr>
          <p:nvPr>
            <p:ph type="title"/>
          </p:nvPr>
        </p:nvSpPr>
        <p:spPr>
          <a:xfrm>
            <a:off x="457200" y="0"/>
            <a:ext cx="8229600" cy="692696"/>
          </a:xfrm>
        </p:spPr>
        <p:txBody>
          <a:bodyPr/>
          <a:lstStyle/>
          <a:p>
            <a:pPr algn="ctr"/>
            <a:r>
              <a:rPr lang="en-GB" dirty="0"/>
              <a:t>Research &amp; Report - Feedback</a:t>
            </a:r>
          </a:p>
        </p:txBody>
      </p:sp>
      <p:sp>
        <p:nvSpPr>
          <p:cNvPr id="3" name="Content Placeholder 2">
            <a:extLst>
              <a:ext uri="{FF2B5EF4-FFF2-40B4-BE49-F238E27FC236}">
                <a16:creationId xmlns:a16="http://schemas.microsoft.com/office/drawing/2014/main" id="{2A4335A4-21C7-42AA-9462-7BB405F7938D}"/>
              </a:ext>
            </a:extLst>
          </p:cNvPr>
          <p:cNvSpPr>
            <a:spLocks noGrp="1"/>
          </p:cNvSpPr>
          <p:nvPr>
            <p:ph idx="1"/>
          </p:nvPr>
        </p:nvSpPr>
        <p:spPr>
          <a:xfrm>
            <a:off x="179512" y="791870"/>
            <a:ext cx="7128792" cy="692696"/>
          </a:xfrm>
        </p:spPr>
        <p:txBody>
          <a:bodyPr>
            <a:normAutofit/>
          </a:bodyPr>
          <a:lstStyle/>
          <a:p>
            <a:pPr marL="0" indent="0">
              <a:buNone/>
            </a:pPr>
            <a:r>
              <a:rPr lang="en-GB" sz="3200" i="1" dirty="0">
                <a:solidFill>
                  <a:srgbClr val="002060"/>
                </a:solidFill>
              </a:rPr>
              <a:t>Tutor/Group feedback and discussion</a:t>
            </a:r>
          </a:p>
        </p:txBody>
      </p:sp>
      <p:pic>
        <p:nvPicPr>
          <p:cNvPr id="8" name="Picture 7" descr="A picture containing text, indoor, person, computer&#10;&#10;Description automatically generated">
            <a:extLst>
              <a:ext uri="{FF2B5EF4-FFF2-40B4-BE49-F238E27FC236}">
                <a16:creationId xmlns:a16="http://schemas.microsoft.com/office/drawing/2014/main" id="{E4730F18-26CC-4F67-8BA6-EA7CA8FCC6B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123986" y="3861048"/>
            <a:ext cx="2020014" cy="1872208"/>
          </a:xfrm>
          <a:prstGeom prst="rect">
            <a:avLst/>
          </a:prstGeom>
        </p:spPr>
      </p:pic>
      <p:sp>
        <p:nvSpPr>
          <p:cNvPr id="7" name="TextBox 6">
            <a:extLst>
              <a:ext uri="{FF2B5EF4-FFF2-40B4-BE49-F238E27FC236}">
                <a16:creationId xmlns:a16="http://schemas.microsoft.com/office/drawing/2014/main" id="{90FA0654-EE70-4D6C-BA82-DF399657A76B}"/>
              </a:ext>
            </a:extLst>
          </p:cNvPr>
          <p:cNvSpPr txBox="1"/>
          <p:nvPr/>
        </p:nvSpPr>
        <p:spPr>
          <a:xfrm>
            <a:off x="179512" y="1399414"/>
            <a:ext cx="5688632" cy="3785652"/>
          </a:xfrm>
          <a:prstGeom prst="rect">
            <a:avLst/>
          </a:prstGeom>
          <a:noFill/>
        </p:spPr>
        <p:txBody>
          <a:bodyPr wrap="square">
            <a:spAutoFit/>
          </a:bodyPr>
          <a:lstStyle/>
          <a:p>
            <a:pPr marL="0" indent="0">
              <a:buNone/>
            </a:pPr>
            <a:r>
              <a:rPr lang="en-GB" sz="2400" dirty="0">
                <a:solidFill>
                  <a:srgbClr val="0000CC"/>
                </a:solidFill>
              </a:rPr>
              <a:t>Please watch the Martin Luther King video and, using your ‘insightful/critical’ thinking, identify why his speech has been adjudged so compelling?  </a:t>
            </a:r>
          </a:p>
          <a:p>
            <a:pPr marL="342900" indent="-342900">
              <a:lnSpc>
                <a:spcPct val="100000"/>
              </a:lnSpc>
              <a:spcBef>
                <a:spcPts val="0"/>
              </a:spcBef>
              <a:buFont typeface="Arial" panose="020B0604020202020204" pitchFamily="34" charset="0"/>
              <a:buChar char="•"/>
            </a:pPr>
            <a:r>
              <a:rPr lang="en-GB" sz="2400" dirty="0">
                <a:solidFill>
                  <a:srgbClr val="0000CC"/>
                </a:solidFill>
              </a:rPr>
              <a:t>What arguments does he use?  </a:t>
            </a:r>
          </a:p>
          <a:p>
            <a:pPr marL="342900" indent="-342900">
              <a:lnSpc>
                <a:spcPct val="100000"/>
              </a:lnSpc>
              <a:spcBef>
                <a:spcPts val="0"/>
              </a:spcBef>
              <a:buFont typeface="Arial" panose="020B0604020202020204" pitchFamily="34" charset="0"/>
              <a:buChar char="•"/>
            </a:pPr>
            <a:r>
              <a:rPr lang="en-GB" sz="2400" dirty="0">
                <a:solidFill>
                  <a:srgbClr val="0000CC"/>
                </a:solidFill>
              </a:rPr>
              <a:t>Premises?  </a:t>
            </a:r>
          </a:p>
          <a:p>
            <a:pPr marL="342900" indent="-342900">
              <a:lnSpc>
                <a:spcPct val="100000"/>
              </a:lnSpc>
              <a:spcBef>
                <a:spcPts val="0"/>
              </a:spcBef>
              <a:buFont typeface="Arial" panose="020B0604020202020204" pitchFamily="34" charset="0"/>
              <a:buChar char="•"/>
            </a:pPr>
            <a:r>
              <a:rPr lang="en-GB" sz="2400" dirty="0">
                <a:solidFill>
                  <a:srgbClr val="0000CC"/>
                </a:solidFill>
              </a:rPr>
              <a:t>Conclusions? </a:t>
            </a:r>
          </a:p>
          <a:p>
            <a:pPr marL="342900" indent="-342900">
              <a:lnSpc>
                <a:spcPct val="100000"/>
              </a:lnSpc>
              <a:spcBef>
                <a:spcPts val="0"/>
              </a:spcBef>
              <a:buFont typeface="Arial" panose="020B0604020202020204" pitchFamily="34" charset="0"/>
              <a:buChar char="•"/>
            </a:pPr>
            <a:r>
              <a:rPr lang="en-GB" sz="2400" dirty="0">
                <a:solidFill>
                  <a:srgbClr val="0000CC"/>
                </a:solidFill>
              </a:rPr>
              <a:t>Are there any specific techniques he uses to connect with the audience?</a:t>
            </a:r>
          </a:p>
          <a:p>
            <a:pPr marL="342900" indent="-342900">
              <a:lnSpc>
                <a:spcPct val="100000"/>
              </a:lnSpc>
              <a:spcBef>
                <a:spcPts val="0"/>
              </a:spcBef>
              <a:buFont typeface="Arial" panose="020B0604020202020204" pitchFamily="34" charset="0"/>
              <a:buChar char="•"/>
            </a:pPr>
            <a:r>
              <a:rPr lang="en-GB" sz="2400" dirty="0">
                <a:solidFill>
                  <a:srgbClr val="0000CC"/>
                </a:solidFill>
              </a:rPr>
              <a:t>Think </a:t>
            </a:r>
            <a:r>
              <a:rPr lang="en-GB" sz="2400" dirty="0">
                <a:solidFill>
                  <a:srgbClr val="FF0000"/>
                </a:solidFill>
              </a:rPr>
              <a:t>RED</a:t>
            </a:r>
          </a:p>
        </p:txBody>
      </p:sp>
      <p:pic>
        <p:nvPicPr>
          <p:cNvPr id="9" name="Picture 8">
            <a:extLst>
              <a:ext uri="{FF2B5EF4-FFF2-40B4-BE49-F238E27FC236}">
                <a16:creationId xmlns:a16="http://schemas.microsoft.com/office/drawing/2014/main" id="{227A3242-5CE0-44DB-ACEA-43258014D4A7}"/>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612884" y="1772816"/>
            <a:ext cx="2531116" cy="1723669"/>
          </a:xfrm>
          <a:prstGeom prst="rect">
            <a:avLst/>
          </a:prstGeom>
        </p:spPr>
      </p:pic>
    </p:spTree>
    <p:extLst>
      <p:ext uri="{BB962C8B-B14F-4D97-AF65-F5344CB8AC3E}">
        <p14:creationId xmlns:p14="http://schemas.microsoft.com/office/powerpoint/2010/main" val="36430994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0" y="1027724"/>
            <a:ext cx="6660232" cy="3917032"/>
          </a:xfrm>
        </p:spPr>
        <p:txBody>
          <a:bodyPr>
            <a:normAutofit/>
          </a:bodyPr>
          <a:lstStyle/>
          <a:p>
            <a:r>
              <a:rPr lang="en-GB" dirty="0">
                <a:solidFill>
                  <a:srgbClr val="0000CC"/>
                </a:solidFill>
              </a:rPr>
              <a:t>Research &amp; Report – Feedback/Discussion</a:t>
            </a:r>
          </a:p>
          <a:p>
            <a:r>
              <a:rPr lang="en-GB" dirty="0">
                <a:solidFill>
                  <a:srgbClr val="0000CC"/>
                </a:solidFill>
              </a:rPr>
              <a:t>The Workplace Context</a:t>
            </a:r>
          </a:p>
          <a:p>
            <a:r>
              <a:rPr lang="en-GB" dirty="0">
                <a:solidFill>
                  <a:srgbClr val="0000CC"/>
                </a:solidFill>
              </a:rPr>
              <a:t>Shared Values</a:t>
            </a:r>
          </a:p>
          <a:p>
            <a:r>
              <a:rPr lang="en-GB" dirty="0">
                <a:solidFill>
                  <a:srgbClr val="0000CC"/>
                </a:solidFill>
              </a:rPr>
              <a:t>Scenarios</a:t>
            </a:r>
          </a:p>
          <a:p>
            <a:r>
              <a:rPr lang="en-GB" dirty="0">
                <a:solidFill>
                  <a:srgbClr val="0000CC"/>
                </a:solidFill>
              </a:rPr>
              <a:t>Organisational Values and Change</a:t>
            </a:r>
          </a:p>
          <a:p>
            <a:r>
              <a:rPr lang="en-GB" dirty="0">
                <a:solidFill>
                  <a:srgbClr val="0000CC"/>
                </a:solidFill>
              </a:rPr>
              <a:t>Research &amp; report</a:t>
            </a:r>
          </a:p>
          <a:p>
            <a:r>
              <a:rPr lang="en-GB" dirty="0">
                <a:solidFill>
                  <a:srgbClr val="0000CC"/>
                </a:solidFill>
              </a:rPr>
              <a:t>References</a:t>
            </a:r>
          </a:p>
        </p:txBody>
      </p:sp>
      <p:pic>
        <p:nvPicPr>
          <p:cNvPr id="6" name="Picture 5" descr="A picture containing curtain&#10;&#10;Description automatically generated">
            <a:extLst>
              <a:ext uri="{FF2B5EF4-FFF2-40B4-BE49-F238E27FC236}">
                <a16:creationId xmlns:a16="http://schemas.microsoft.com/office/drawing/2014/main" id="{E88BD3E6-B8A4-4099-8BE3-BA5326C780A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27503" y="-4948"/>
            <a:ext cx="3131840" cy="782960"/>
          </a:xfrm>
          <a:prstGeom prst="rect">
            <a:avLst/>
          </a:prstGeom>
        </p:spPr>
      </p:pic>
      <p:pic>
        <p:nvPicPr>
          <p:cNvPr id="16" name="Picture 15" descr="A picture containing text, person, blackboard, glasses&#10;&#10;Description automatically generated">
            <a:extLst>
              <a:ext uri="{FF2B5EF4-FFF2-40B4-BE49-F238E27FC236}">
                <a16:creationId xmlns:a16="http://schemas.microsoft.com/office/drawing/2014/main" id="{B47774B8-CBF1-4D7C-8DD6-5E9AAD9F93F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234416" y="3789040"/>
            <a:ext cx="3909583" cy="1925960"/>
          </a:xfrm>
          <a:prstGeom prst="rect">
            <a:avLst/>
          </a:prstGeom>
        </p:spPr>
      </p:pic>
    </p:spTree>
    <p:extLst>
      <p:ext uri="{BB962C8B-B14F-4D97-AF65-F5344CB8AC3E}">
        <p14:creationId xmlns:p14="http://schemas.microsoft.com/office/powerpoint/2010/main" val="3254800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8689D4-0240-5B42-B292-ED52582EAC8E}"/>
              </a:ext>
            </a:extLst>
          </p:cNvPr>
          <p:cNvSpPr>
            <a:spLocks noGrp="1"/>
          </p:cNvSpPr>
          <p:nvPr>
            <p:ph type="title"/>
          </p:nvPr>
        </p:nvSpPr>
        <p:spPr/>
        <p:txBody>
          <a:bodyPr/>
          <a:lstStyle/>
          <a:p>
            <a:r>
              <a:rPr lang="en-GB" dirty="0"/>
              <a:t>Module Task Assessment</a:t>
            </a:r>
          </a:p>
        </p:txBody>
      </p:sp>
      <p:sp>
        <p:nvSpPr>
          <p:cNvPr id="3" name="Text Placeholder 2">
            <a:extLst>
              <a:ext uri="{FF2B5EF4-FFF2-40B4-BE49-F238E27FC236}">
                <a16:creationId xmlns:a16="http://schemas.microsoft.com/office/drawing/2014/main" id="{8BDE32A9-3463-4946-9075-4913B3582113}"/>
              </a:ext>
            </a:extLst>
          </p:cNvPr>
          <p:cNvSpPr>
            <a:spLocks noGrp="1"/>
          </p:cNvSpPr>
          <p:nvPr>
            <p:ph type="body" idx="1"/>
          </p:nvPr>
        </p:nvSpPr>
        <p:spPr>
          <a:xfrm>
            <a:off x="755576" y="1080566"/>
            <a:ext cx="2947877" cy="396412"/>
          </a:xfrm>
        </p:spPr>
        <p:txBody>
          <a:bodyPr>
            <a:normAutofit lnSpcReduction="10000"/>
          </a:bodyPr>
          <a:lstStyle/>
          <a:p>
            <a:r>
              <a:rPr lang="en-GB" dirty="0">
                <a:solidFill>
                  <a:srgbClr val="002060"/>
                </a:solidFill>
              </a:rPr>
              <a:t>TASK</a:t>
            </a:r>
          </a:p>
        </p:txBody>
      </p:sp>
      <p:sp>
        <p:nvSpPr>
          <p:cNvPr id="4" name="Content Placeholder 3">
            <a:extLst>
              <a:ext uri="{FF2B5EF4-FFF2-40B4-BE49-F238E27FC236}">
                <a16:creationId xmlns:a16="http://schemas.microsoft.com/office/drawing/2014/main" id="{8E772F59-619A-9141-8586-ECDD50C154D1}"/>
              </a:ext>
            </a:extLst>
          </p:cNvPr>
          <p:cNvSpPr>
            <a:spLocks noGrp="1"/>
          </p:cNvSpPr>
          <p:nvPr>
            <p:ph sz="half" idx="2"/>
          </p:nvPr>
        </p:nvSpPr>
        <p:spPr>
          <a:xfrm>
            <a:off x="247068" y="1800143"/>
            <a:ext cx="3676859" cy="3657064"/>
          </a:xfrm>
        </p:spPr>
        <p:txBody>
          <a:bodyPr>
            <a:normAutofit fontScale="70000" lnSpcReduction="20000"/>
          </a:bodyPr>
          <a:lstStyle/>
          <a:p>
            <a:pPr marL="514350" lvl="0" indent="-514350">
              <a:buFont typeface="+mj-lt"/>
              <a:buAutoNum type="arabicPeriod"/>
            </a:pPr>
            <a:r>
              <a:rPr lang="en-GB" dirty="0"/>
              <a:t>Identify a management theory relevant to your role and critically assess its impact on your own beliefs, attitudes and values</a:t>
            </a:r>
          </a:p>
          <a:p>
            <a:pPr marL="514350" lvl="0" indent="-514350">
              <a:buFont typeface="+mj-lt"/>
              <a:buAutoNum type="arabicPeriod"/>
            </a:pPr>
            <a:r>
              <a:rPr lang="en-GB" dirty="0"/>
              <a:t>Critically assess the impact of beliefs, attitudes, and values on your own workplace behaviour.</a:t>
            </a:r>
          </a:p>
          <a:p>
            <a:pPr marL="514350" lvl="0" indent="-514350">
              <a:buFont typeface="+mj-lt"/>
              <a:buAutoNum type="arabicPeriod"/>
            </a:pPr>
            <a:r>
              <a:rPr lang="en-GB" dirty="0"/>
              <a:t>Ensure the report is structured as a formal report and ‘Harvard’ referencing is used</a:t>
            </a:r>
          </a:p>
        </p:txBody>
      </p:sp>
      <p:sp>
        <p:nvSpPr>
          <p:cNvPr id="5" name="Text Placeholder 4">
            <a:extLst>
              <a:ext uri="{FF2B5EF4-FFF2-40B4-BE49-F238E27FC236}">
                <a16:creationId xmlns:a16="http://schemas.microsoft.com/office/drawing/2014/main" id="{F267F932-2727-544D-9FD5-B75A811B9543}"/>
              </a:ext>
            </a:extLst>
          </p:cNvPr>
          <p:cNvSpPr>
            <a:spLocks noGrp="1"/>
          </p:cNvSpPr>
          <p:nvPr>
            <p:ph type="body" sz="quarter" idx="3"/>
          </p:nvPr>
        </p:nvSpPr>
        <p:spPr>
          <a:xfrm>
            <a:off x="4860032" y="974015"/>
            <a:ext cx="4104456" cy="502963"/>
          </a:xfrm>
        </p:spPr>
        <p:txBody>
          <a:bodyPr>
            <a:normAutofit lnSpcReduction="10000"/>
          </a:bodyPr>
          <a:lstStyle/>
          <a:p>
            <a:r>
              <a:rPr lang="en-GB" dirty="0">
                <a:solidFill>
                  <a:srgbClr val="0000CC"/>
                </a:solidFill>
              </a:rPr>
              <a:t>Generic Assessment Criteria</a:t>
            </a:r>
          </a:p>
        </p:txBody>
      </p:sp>
      <p:sp>
        <p:nvSpPr>
          <p:cNvPr id="6" name="Content Placeholder 5">
            <a:extLst>
              <a:ext uri="{FF2B5EF4-FFF2-40B4-BE49-F238E27FC236}">
                <a16:creationId xmlns:a16="http://schemas.microsoft.com/office/drawing/2014/main" id="{6D6CC05F-5CDF-9743-8EC8-85F6AD289176}"/>
              </a:ext>
            </a:extLst>
          </p:cNvPr>
          <p:cNvSpPr>
            <a:spLocks noGrp="1"/>
          </p:cNvSpPr>
          <p:nvPr>
            <p:ph sz="quarter" idx="4"/>
          </p:nvPr>
        </p:nvSpPr>
        <p:spPr>
          <a:xfrm>
            <a:off x="4329649" y="1831108"/>
            <a:ext cx="4536504" cy="3657064"/>
          </a:xfrm>
        </p:spPr>
        <p:txBody>
          <a:bodyPr>
            <a:normAutofit fontScale="70000" lnSpcReduction="20000"/>
          </a:bodyPr>
          <a:lstStyle/>
          <a:p>
            <a:pPr marL="514350" indent="-514350">
              <a:buFont typeface="+mj-lt"/>
              <a:buAutoNum type="arabicPeriod"/>
            </a:pPr>
            <a:r>
              <a:rPr lang="en-GB" dirty="0">
                <a:solidFill>
                  <a:srgbClr val="0000CC"/>
                </a:solidFill>
              </a:rPr>
              <a:t>Engagement with Literature Skills.      (20)</a:t>
            </a:r>
          </a:p>
          <a:p>
            <a:pPr marL="514350" indent="-514350">
              <a:buFont typeface="+mj-lt"/>
              <a:buAutoNum type="arabicPeriod"/>
            </a:pPr>
            <a:r>
              <a:rPr lang="en-GB" dirty="0">
                <a:solidFill>
                  <a:srgbClr val="0000CC"/>
                </a:solidFill>
              </a:rPr>
              <a:t>Knowledge and Understanding Skills (30)</a:t>
            </a:r>
          </a:p>
          <a:p>
            <a:pPr marL="514350" indent="-514350">
              <a:buFont typeface="+mj-lt"/>
              <a:buAutoNum type="arabicPeriod"/>
            </a:pPr>
            <a:r>
              <a:rPr lang="en-GB" dirty="0">
                <a:solidFill>
                  <a:srgbClr val="0000CC"/>
                </a:solidFill>
              </a:rPr>
              <a:t>Cognitive and Intellectual Skills          (30)</a:t>
            </a:r>
          </a:p>
          <a:p>
            <a:pPr marL="514350" indent="-514350">
              <a:buFont typeface="+mj-lt"/>
              <a:buAutoNum type="arabicPeriod"/>
            </a:pPr>
            <a:r>
              <a:rPr lang="en-GB" dirty="0">
                <a:solidFill>
                  <a:srgbClr val="0000CC"/>
                </a:solidFill>
              </a:rPr>
              <a:t>Practical Application Skills (10)</a:t>
            </a:r>
          </a:p>
          <a:p>
            <a:pPr marL="514350" indent="-514350">
              <a:buFont typeface="+mj-lt"/>
              <a:buAutoNum type="arabicPeriod"/>
            </a:pPr>
            <a:r>
              <a:rPr lang="en-GB" dirty="0">
                <a:solidFill>
                  <a:srgbClr val="0000CC"/>
                </a:solidFill>
              </a:rPr>
              <a:t> Transferable Skills for Life and Professional Practice (10)</a:t>
            </a:r>
          </a:p>
          <a:p>
            <a:pPr marL="514350" indent="-514350">
              <a:buFont typeface="+mj-lt"/>
              <a:buAutoNum type="arabicPeriod"/>
            </a:pPr>
            <a:endParaRPr lang="en-GB" dirty="0">
              <a:solidFill>
                <a:srgbClr val="0000CC"/>
              </a:solidFill>
            </a:endParaRPr>
          </a:p>
        </p:txBody>
      </p:sp>
    </p:spTree>
    <p:extLst>
      <p:ext uri="{BB962C8B-B14F-4D97-AF65-F5344CB8AC3E}">
        <p14:creationId xmlns:p14="http://schemas.microsoft.com/office/powerpoint/2010/main" val="32129471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0" end="0"/>
                                            </p:txEl>
                                          </p:spTgt>
                                        </p:tgtEl>
                                        <p:attrNameLst>
                                          <p:attrName>style.visibility</p:attrName>
                                        </p:attrNameLst>
                                      </p:cBhvr>
                                      <p:to>
                                        <p:strVal val="visible"/>
                                      </p:to>
                                    </p:set>
                                    <p:animEffect transition="in" filter="fade">
                                      <p:cBhvr>
                                        <p:cTn id="22" dur="500"/>
                                        <p:tgtEl>
                                          <p:spTgt spid="5">
                                            <p:txEl>
                                              <p:pRg st="0" end="0"/>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0" end="0"/>
                                            </p:txEl>
                                          </p:spTgt>
                                        </p:tgtEl>
                                        <p:attrNameLst>
                                          <p:attrName>style.visibility</p:attrName>
                                        </p:attrNameLst>
                                      </p:cBhvr>
                                      <p:to>
                                        <p:strVal val="visible"/>
                                      </p:to>
                                    </p:set>
                                    <p:animEffect transition="in" filter="fade">
                                      <p:cBhvr>
                                        <p:cTn id="27" dur="500"/>
                                        <p:tgtEl>
                                          <p:spTgt spid="6">
                                            <p:txEl>
                                              <p:pRg st="0" end="0"/>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1" end="1"/>
                                            </p:txEl>
                                          </p:spTgt>
                                        </p:tgtEl>
                                        <p:attrNameLst>
                                          <p:attrName>style.visibility</p:attrName>
                                        </p:attrNameLst>
                                      </p:cBhvr>
                                      <p:to>
                                        <p:strVal val="visible"/>
                                      </p:to>
                                    </p:set>
                                    <p:animEffect transition="in" filter="fade">
                                      <p:cBhvr>
                                        <p:cTn id="32" dur="500"/>
                                        <p:tgtEl>
                                          <p:spTgt spid="6">
                                            <p:txEl>
                                              <p:pRg st="1" end="1"/>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2" end="2"/>
                                            </p:txEl>
                                          </p:spTgt>
                                        </p:tgtEl>
                                        <p:attrNameLst>
                                          <p:attrName>style.visibility</p:attrName>
                                        </p:attrNameLst>
                                      </p:cBhvr>
                                      <p:to>
                                        <p:strVal val="visible"/>
                                      </p:to>
                                    </p:set>
                                    <p:animEffect transition="in" filter="fade">
                                      <p:cBhvr>
                                        <p:cTn id="37" dur="500"/>
                                        <p:tgtEl>
                                          <p:spTgt spid="6">
                                            <p:txEl>
                                              <p:pRg st="2" end="2"/>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3" end="3"/>
                                            </p:txEl>
                                          </p:spTgt>
                                        </p:tgtEl>
                                        <p:attrNameLst>
                                          <p:attrName>style.visibility</p:attrName>
                                        </p:attrNameLst>
                                      </p:cBhvr>
                                      <p:to>
                                        <p:strVal val="visible"/>
                                      </p:to>
                                    </p:set>
                                    <p:animEffect transition="in" filter="fade">
                                      <p:cBhvr>
                                        <p:cTn id="42" dur="500"/>
                                        <p:tgtEl>
                                          <p:spTgt spid="6">
                                            <p:txEl>
                                              <p:pRg st="3" end="3"/>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4" end="4"/>
                                            </p:txEl>
                                          </p:spTgt>
                                        </p:tgtEl>
                                        <p:attrNameLst>
                                          <p:attrName>style.visibility</p:attrName>
                                        </p:attrNameLst>
                                      </p:cBhvr>
                                      <p:to>
                                        <p:strVal val="visible"/>
                                      </p:to>
                                    </p:set>
                                    <p:animEffect transition="in" filter="fade">
                                      <p:cBhvr>
                                        <p:cTn id="47" dur="500"/>
                                        <p:tgtEl>
                                          <p:spTgt spid="6">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7AE8F-C098-4EA1-8F3E-3791F6DA469D}"/>
              </a:ext>
            </a:extLst>
          </p:cNvPr>
          <p:cNvSpPr>
            <a:spLocks noGrp="1"/>
          </p:cNvSpPr>
          <p:nvPr>
            <p:ph type="title"/>
          </p:nvPr>
        </p:nvSpPr>
        <p:spPr>
          <a:xfrm>
            <a:off x="628650" y="123585"/>
            <a:ext cx="7886700" cy="804069"/>
          </a:xfrm>
        </p:spPr>
        <p:txBody>
          <a:bodyPr/>
          <a:lstStyle/>
          <a:p>
            <a:r>
              <a:rPr lang="en-GB" dirty="0"/>
              <a:t>The Workplace Context</a:t>
            </a:r>
          </a:p>
        </p:txBody>
      </p:sp>
      <p:pic>
        <p:nvPicPr>
          <p:cNvPr id="4" name="Picture 3" descr="A group of people sitting at a table&#10;&#10;Description automatically generated">
            <a:extLst>
              <a:ext uri="{FF2B5EF4-FFF2-40B4-BE49-F238E27FC236}">
                <a16:creationId xmlns:a16="http://schemas.microsoft.com/office/drawing/2014/main" id="{C09E70B7-DD16-4969-A1B4-9DB17BAB1CD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79512" y="1235968"/>
            <a:ext cx="3837806" cy="2193032"/>
          </a:xfrm>
          <a:prstGeom prst="rect">
            <a:avLst/>
          </a:prstGeom>
        </p:spPr>
      </p:pic>
      <p:pic>
        <p:nvPicPr>
          <p:cNvPr id="5" name="Picture 4" descr="A picture containing person, building, woman, game&#10;&#10;Description automatically generated">
            <a:extLst>
              <a:ext uri="{FF2B5EF4-FFF2-40B4-BE49-F238E27FC236}">
                <a16:creationId xmlns:a16="http://schemas.microsoft.com/office/drawing/2014/main" id="{D124C76C-A02F-4FA0-8831-D87579CBC0CD}"/>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6156176" y="3717032"/>
            <a:ext cx="2901084" cy="1931293"/>
          </a:xfrm>
          <a:prstGeom prst="rect">
            <a:avLst/>
          </a:prstGeom>
        </p:spPr>
      </p:pic>
    </p:spTree>
    <p:extLst>
      <p:ext uri="{BB962C8B-B14F-4D97-AF65-F5344CB8AC3E}">
        <p14:creationId xmlns:p14="http://schemas.microsoft.com/office/powerpoint/2010/main" val="39711197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7AE8F-C098-4EA1-8F3E-3791F6DA469D}"/>
              </a:ext>
            </a:extLst>
          </p:cNvPr>
          <p:cNvSpPr>
            <a:spLocks noGrp="1"/>
          </p:cNvSpPr>
          <p:nvPr>
            <p:ph type="title"/>
          </p:nvPr>
        </p:nvSpPr>
        <p:spPr>
          <a:xfrm>
            <a:off x="628650" y="123585"/>
            <a:ext cx="7886700" cy="804069"/>
          </a:xfrm>
        </p:spPr>
        <p:txBody>
          <a:bodyPr/>
          <a:lstStyle/>
          <a:p>
            <a:r>
              <a:rPr lang="en-GB" dirty="0"/>
              <a:t>Consider this…</a:t>
            </a:r>
          </a:p>
        </p:txBody>
      </p:sp>
      <p:sp>
        <p:nvSpPr>
          <p:cNvPr id="3" name="Content Placeholder 2">
            <a:extLst>
              <a:ext uri="{FF2B5EF4-FFF2-40B4-BE49-F238E27FC236}">
                <a16:creationId xmlns:a16="http://schemas.microsoft.com/office/drawing/2014/main" id="{DEFB2529-9919-4930-996E-4D22D7ADED45}"/>
              </a:ext>
            </a:extLst>
          </p:cNvPr>
          <p:cNvSpPr>
            <a:spLocks noGrp="1"/>
          </p:cNvSpPr>
          <p:nvPr>
            <p:ph idx="1"/>
          </p:nvPr>
        </p:nvSpPr>
        <p:spPr>
          <a:xfrm>
            <a:off x="81624" y="1196752"/>
            <a:ext cx="6506600" cy="4248472"/>
          </a:xfrm>
        </p:spPr>
        <p:txBody>
          <a:bodyPr/>
          <a:lstStyle/>
          <a:p>
            <a:r>
              <a:rPr lang="en-GB" altLang="en-US" sz="2000" dirty="0">
                <a:solidFill>
                  <a:srgbClr val="0000CC"/>
                </a:solidFill>
              </a:rPr>
              <a:t>To work effectively it is critical to understand your own values and beliefs.</a:t>
            </a:r>
          </a:p>
          <a:p>
            <a:r>
              <a:rPr lang="en-GB" altLang="en-US" sz="2000" dirty="0">
                <a:solidFill>
                  <a:srgbClr val="0000CC"/>
                </a:solidFill>
              </a:rPr>
              <a:t>In order to remain professional it is necessary to leave our personal values out of professional relationships.</a:t>
            </a:r>
          </a:p>
          <a:p>
            <a:r>
              <a:rPr lang="en-GB" altLang="en-US" sz="2000" dirty="0">
                <a:solidFill>
                  <a:srgbClr val="0000CC"/>
                </a:solidFill>
              </a:rPr>
              <a:t>One of the problems with our attitudes is we often ignore any information which is not consistent with them — we become selective in the way we perceive and respond to events and issues— and lose our ‘objectivity’.</a:t>
            </a:r>
          </a:p>
          <a:p>
            <a:r>
              <a:rPr lang="en-GB" altLang="en-US" sz="2000" dirty="0">
                <a:solidFill>
                  <a:srgbClr val="0000CC"/>
                </a:solidFill>
              </a:rPr>
              <a:t>We need to develop an insight about our attitudes in order to reduce the risk of making decisions at work based on our unconscious, pre-existing perceptions, allowing us work more professionally.</a:t>
            </a:r>
          </a:p>
          <a:p>
            <a:endParaRPr lang="en-GB" sz="2000" dirty="0">
              <a:solidFill>
                <a:srgbClr val="0000CC"/>
              </a:solidFill>
            </a:endParaRPr>
          </a:p>
        </p:txBody>
      </p:sp>
      <p:pic>
        <p:nvPicPr>
          <p:cNvPr id="4" name="Picture 3" descr="Diagram&#10;&#10;Description automatically generated">
            <a:extLst>
              <a:ext uri="{FF2B5EF4-FFF2-40B4-BE49-F238E27FC236}">
                <a16:creationId xmlns:a16="http://schemas.microsoft.com/office/drawing/2014/main" id="{5B8E070F-8AE0-4B2B-9FC6-35B239C0A63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92280" y="3573016"/>
            <a:ext cx="2051720" cy="2118701"/>
          </a:xfrm>
          <a:prstGeom prst="rect">
            <a:avLst/>
          </a:prstGeom>
        </p:spPr>
      </p:pic>
    </p:spTree>
    <p:extLst>
      <p:ext uri="{BB962C8B-B14F-4D97-AF65-F5344CB8AC3E}">
        <p14:creationId xmlns:p14="http://schemas.microsoft.com/office/powerpoint/2010/main" val="1737986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EFB2529-9919-4930-996E-4D22D7ADED45}"/>
              </a:ext>
            </a:extLst>
          </p:cNvPr>
          <p:cNvSpPr>
            <a:spLocks noGrp="1"/>
          </p:cNvSpPr>
          <p:nvPr>
            <p:ph idx="1"/>
          </p:nvPr>
        </p:nvSpPr>
        <p:spPr>
          <a:xfrm>
            <a:off x="593894" y="1124744"/>
            <a:ext cx="4338146" cy="4351338"/>
          </a:xfrm>
        </p:spPr>
        <p:txBody>
          <a:bodyPr/>
          <a:lstStyle/>
          <a:p>
            <a:pPr algn="just"/>
            <a:r>
              <a:rPr lang="en-GB" sz="2000" dirty="0">
                <a:solidFill>
                  <a:srgbClr val="0000CC"/>
                </a:solidFill>
              </a:rPr>
              <a:t>Everyone is entitled to their own values, attitudes and beliefs. It is important to accept and respect that other people may well have different attitudes, values and beliefs than you. </a:t>
            </a:r>
          </a:p>
          <a:p>
            <a:pPr algn="just"/>
            <a:r>
              <a:rPr lang="en-GB" sz="2000" dirty="0">
                <a:solidFill>
                  <a:srgbClr val="0000CC"/>
                </a:solidFill>
              </a:rPr>
              <a:t>We do not have the right to expect that others change their values, attitudes and beliefs just because they are different to ours.</a:t>
            </a:r>
          </a:p>
          <a:p>
            <a:pPr algn="just"/>
            <a:r>
              <a:rPr lang="en-GB" sz="2000" dirty="0">
                <a:solidFill>
                  <a:srgbClr val="0000CC"/>
                </a:solidFill>
              </a:rPr>
              <a:t>It is quite possible that you may face situations at work that either challenge or compromise your own values, attitudes or beliefs when working.</a:t>
            </a:r>
          </a:p>
          <a:p>
            <a:endParaRPr lang="en-GB" sz="2000" dirty="0"/>
          </a:p>
        </p:txBody>
      </p:sp>
      <p:sp>
        <p:nvSpPr>
          <p:cNvPr id="4" name="Title 1">
            <a:extLst>
              <a:ext uri="{FF2B5EF4-FFF2-40B4-BE49-F238E27FC236}">
                <a16:creationId xmlns:a16="http://schemas.microsoft.com/office/drawing/2014/main" id="{0B07326F-6E61-48D8-B498-769214AAB76D}"/>
              </a:ext>
            </a:extLst>
          </p:cNvPr>
          <p:cNvSpPr>
            <a:spLocks noGrp="1"/>
          </p:cNvSpPr>
          <p:nvPr>
            <p:ph type="title"/>
          </p:nvPr>
        </p:nvSpPr>
        <p:spPr>
          <a:xfrm>
            <a:off x="628650" y="123825"/>
            <a:ext cx="7886700" cy="803275"/>
          </a:xfrm>
        </p:spPr>
        <p:txBody>
          <a:bodyPr>
            <a:noAutofit/>
          </a:bodyPr>
          <a:lstStyle/>
          <a:p>
            <a:pPr algn="ctr"/>
            <a:r>
              <a:rPr lang="en-GB" sz="3200" dirty="0">
                <a:solidFill>
                  <a:schemeClr val="tx2"/>
                </a:solidFill>
              </a:rPr>
              <a:t>Respecting the beliefs, attitudes and values of others</a:t>
            </a:r>
          </a:p>
        </p:txBody>
      </p:sp>
      <p:pic>
        <p:nvPicPr>
          <p:cNvPr id="5" name="Picture 4">
            <a:extLst>
              <a:ext uri="{FF2B5EF4-FFF2-40B4-BE49-F238E27FC236}">
                <a16:creationId xmlns:a16="http://schemas.microsoft.com/office/drawing/2014/main" id="{B5B56C75-AFB5-48A6-8B9F-B453E2629D72}"/>
              </a:ext>
            </a:extLst>
          </p:cNvPr>
          <p:cNvPicPr>
            <a:picLocks noChangeAspect="1"/>
          </p:cNvPicPr>
          <p:nvPr/>
        </p:nvPicPr>
        <p:blipFill>
          <a:blip r:embed="rId2"/>
          <a:stretch>
            <a:fillRect/>
          </a:stretch>
        </p:blipFill>
        <p:spPr>
          <a:xfrm>
            <a:off x="5724128" y="1788704"/>
            <a:ext cx="3083369" cy="3023418"/>
          </a:xfrm>
          <a:prstGeom prst="rect">
            <a:avLst/>
          </a:prstGeom>
        </p:spPr>
      </p:pic>
    </p:spTree>
    <p:extLst>
      <p:ext uri="{BB962C8B-B14F-4D97-AF65-F5344CB8AC3E}">
        <p14:creationId xmlns:p14="http://schemas.microsoft.com/office/powerpoint/2010/main" val="11906501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7AE8F-C098-4EA1-8F3E-3791F6DA469D}"/>
              </a:ext>
            </a:extLst>
          </p:cNvPr>
          <p:cNvSpPr>
            <a:spLocks noGrp="1"/>
          </p:cNvSpPr>
          <p:nvPr>
            <p:ph type="title"/>
          </p:nvPr>
        </p:nvSpPr>
        <p:spPr>
          <a:xfrm>
            <a:off x="628650" y="123585"/>
            <a:ext cx="7886700" cy="804069"/>
          </a:xfrm>
        </p:spPr>
        <p:txBody>
          <a:bodyPr/>
          <a:lstStyle/>
          <a:p>
            <a:r>
              <a:rPr lang="en-GB" altLang="en-US" dirty="0"/>
              <a:t>Shared values in the workplace</a:t>
            </a:r>
            <a:endParaRPr lang="en-GB" dirty="0"/>
          </a:p>
        </p:txBody>
      </p:sp>
      <p:pic>
        <p:nvPicPr>
          <p:cNvPr id="4" name="Picture 3">
            <a:extLst>
              <a:ext uri="{FF2B5EF4-FFF2-40B4-BE49-F238E27FC236}">
                <a16:creationId xmlns:a16="http://schemas.microsoft.com/office/drawing/2014/main" id="{4BDF6E75-E750-41A3-A98E-EE434C9461B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1520" y="749441"/>
            <a:ext cx="8712968" cy="4839799"/>
          </a:xfrm>
          <a:prstGeom prst="rect">
            <a:avLst/>
          </a:prstGeom>
        </p:spPr>
      </p:pic>
    </p:spTree>
    <p:extLst>
      <p:ext uri="{BB962C8B-B14F-4D97-AF65-F5344CB8AC3E}">
        <p14:creationId xmlns:p14="http://schemas.microsoft.com/office/powerpoint/2010/main" val="3163120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7AE8F-C098-4EA1-8F3E-3791F6DA469D}"/>
              </a:ext>
            </a:extLst>
          </p:cNvPr>
          <p:cNvSpPr>
            <a:spLocks noGrp="1"/>
          </p:cNvSpPr>
          <p:nvPr>
            <p:ph type="title"/>
          </p:nvPr>
        </p:nvSpPr>
        <p:spPr>
          <a:xfrm>
            <a:off x="628650" y="123585"/>
            <a:ext cx="7886700" cy="804069"/>
          </a:xfrm>
        </p:spPr>
        <p:txBody>
          <a:bodyPr/>
          <a:lstStyle/>
          <a:p>
            <a:r>
              <a:rPr lang="en-GB" altLang="en-US" dirty="0">
                <a:solidFill>
                  <a:schemeClr val="tx2"/>
                </a:solidFill>
              </a:rPr>
              <a:t>Scenario</a:t>
            </a:r>
            <a:endParaRPr lang="en-GB" dirty="0"/>
          </a:p>
        </p:txBody>
      </p:sp>
      <p:sp>
        <p:nvSpPr>
          <p:cNvPr id="3" name="Content Placeholder 2">
            <a:extLst>
              <a:ext uri="{FF2B5EF4-FFF2-40B4-BE49-F238E27FC236}">
                <a16:creationId xmlns:a16="http://schemas.microsoft.com/office/drawing/2014/main" id="{DEFB2529-9919-4930-996E-4D22D7ADED45}"/>
              </a:ext>
            </a:extLst>
          </p:cNvPr>
          <p:cNvSpPr>
            <a:spLocks noGrp="1"/>
          </p:cNvSpPr>
          <p:nvPr>
            <p:ph idx="1"/>
          </p:nvPr>
        </p:nvSpPr>
        <p:spPr>
          <a:xfrm>
            <a:off x="628650" y="1052736"/>
            <a:ext cx="7886700" cy="4351338"/>
          </a:xfrm>
        </p:spPr>
        <p:txBody>
          <a:bodyPr/>
          <a:lstStyle/>
          <a:p>
            <a:pPr marL="0" indent="0" algn="just">
              <a:buFont typeface="Arial" panose="020B0604020202020204" pitchFamily="34" charset="0"/>
              <a:buNone/>
              <a:defRPr/>
            </a:pPr>
            <a:r>
              <a:rPr lang="en-GB" dirty="0">
                <a:solidFill>
                  <a:srgbClr val="0000CC"/>
                </a:solidFill>
              </a:rPr>
              <a:t>Jane has been appointed as team lead in her workplace. Team bonding is one of her values which has made her successful as a team leader in the past. Jane has now proposed team bonding sessions in her new team but Barry would rather spend time alone reading a magazine during these sessions. Jane is very upset with Barry’s attitude.</a:t>
            </a:r>
          </a:p>
          <a:p>
            <a:pPr marL="0" indent="0">
              <a:buFont typeface="Arial" panose="020B0604020202020204" pitchFamily="34" charset="0"/>
              <a:buNone/>
              <a:defRPr/>
            </a:pPr>
            <a:endParaRPr lang="en-GB" dirty="0"/>
          </a:p>
          <a:p>
            <a:pPr marL="0" indent="0">
              <a:buFont typeface="Arial" panose="020B0604020202020204" pitchFamily="34" charset="0"/>
              <a:buNone/>
              <a:defRPr/>
            </a:pPr>
            <a:r>
              <a:rPr lang="en-GB" altLang="en-US" dirty="0">
                <a:solidFill>
                  <a:schemeClr val="bg2">
                    <a:lumMod val="50000"/>
                  </a:schemeClr>
                </a:solidFill>
              </a:rPr>
              <a:t>What would you advise her to do?</a:t>
            </a:r>
          </a:p>
          <a:p>
            <a:pPr marL="0" indent="0">
              <a:buNone/>
            </a:pPr>
            <a:endParaRPr lang="en-GB" dirty="0"/>
          </a:p>
        </p:txBody>
      </p:sp>
      <p:sp>
        <p:nvSpPr>
          <p:cNvPr id="4" name="TextBox 3">
            <a:extLst>
              <a:ext uri="{FF2B5EF4-FFF2-40B4-BE49-F238E27FC236}">
                <a16:creationId xmlns:a16="http://schemas.microsoft.com/office/drawing/2014/main" id="{1FE76AA3-E8CF-44F4-BD52-7AD9BB77888C}"/>
              </a:ext>
            </a:extLst>
          </p:cNvPr>
          <p:cNvSpPr txBox="1"/>
          <p:nvPr/>
        </p:nvSpPr>
        <p:spPr>
          <a:xfrm>
            <a:off x="6372200" y="4978586"/>
            <a:ext cx="1930337" cy="584775"/>
          </a:xfrm>
          <a:prstGeom prst="rect">
            <a:avLst/>
          </a:prstGeom>
          <a:noFill/>
        </p:spPr>
        <p:txBody>
          <a:bodyPr wrap="none" rtlCol="0">
            <a:spAutoFit/>
          </a:bodyPr>
          <a:lstStyle/>
          <a:p>
            <a:r>
              <a:rPr lang="en-GB" sz="3200" dirty="0"/>
              <a:t>Discussion</a:t>
            </a:r>
          </a:p>
        </p:txBody>
      </p:sp>
    </p:spTree>
    <p:extLst>
      <p:ext uri="{BB962C8B-B14F-4D97-AF65-F5344CB8AC3E}">
        <p14:creationId xmlns:p14="http://schemas.microsoft.com/office/powerpoint/2010/main" val="4353664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7AE8F-C098-4EA1-8F3E-3791F6DA469D}"/>
              </a:ext>
            </a:extLst>
          </p:cNvPr>
          <p:cNvSpPr>
            <a:spLocks noGrp="1"/>
          </p:cNvSpPr>
          <p:nvPr>
            <p:ph type="title"/>
          </p:nvPr>
        </p:nvSpPr>
        <p:spPr>
          <a:xfrm>
            <a:off x="628650" y="123585"/>
            <a:ext cx="7886700" cy="804069"/>
          </a:xfrm>
        </p:spPr>
        <p:txBody>
          <a:bodyPr/>
          <a:lstStyle/>
          <a:p>
            <a:r>
              <a:rPr lang="en-GB" dirty="0">
                <a:solidFill>
                  <a:schemeClr val="tx2"/>
                </a:solidFill>
              </a:rPr>
              <a:t>Shared values in the workplace</a:t>
            </a:r>
            <a:endParaRPr lang="en-GB" dirty="0"/>
          </a:p>
        </p:txBody>
      </p:sp>
      <p:sp>
        <p:nvSpPr>
          <p:cNvPr id="3" name="Content Placeholder 2">
            <a:extLst>
              <a:ext uri="{FF2B5EF4-FFF2-40B4-BE49-F238E27FC236}">
                <a16:creationId xmlns:a16="http://schemas.microsoft.com/office/drawing/2014/main" id="{DEFB2529-9919-4930-996E-4D22D7ADED45}"/>
              </a:ext>
            </a:extLst>
          </p:cNvPr>
          <p:cNvSpPr>
            <a:spLocks noGrp="1"/>
          </p:cNvSpPr>
          <p:nvPr>
            <p:ph idx="1"/>
          </p:nvPr>
        </p:nvSpPr>
        <p:spPr>
          <a:xfrm>
            <a:off x="628650" y="1052736"/>
            <a:ext cx="7886700" cy="4351338"/>
          </a:xfrm>
        </p:spPr>
        <p:txBody>
          <a:bodyPr/>
          <a:lstStyle/>
          <a:p>
            <a:pPr marL="0" indent="0" algn="just">
              <a:buNone/>
              <a:defRPr/>
            </a:pPr>
            <a:r>
              <a:rPr lang="en-GB" sz="2400" dirty="0">
                <a:solidFill>
                  <a:srgbClr val="0000CC"/>
                </a:solidFill>
              </a:rPr>
              <a:t>Values can strongly influence employee conduct in the workplace… </a:t>
            </a:r>
          </a:p>
          <a:p>
            <a:pPr lvl="1" algn="just">
              <a:defRPr/>
            </a:pPr>
            <a:r>
              <a:rPr lang="en-GB" sz="2400" dirty="0">
                <a:solidFill>
                  <a:srgbClr val="0000CC"/>
                </a:solidFill>
              </a:rPr>
              <a:t>For example, if an employee values honesty, hard work, and discipline, he/she will likely make an effort to exhibit those traits in the workplace. This person may therefore be a more efficient employee and a more positive role model to others than an employee with opposite values.</a:t>
            </a:r>
          </a:p>
          <a:p>
            <a:pPr marL="0" indent="0" algn="just">
              <a:buNone/>
              <a:defRPr/>
            </a:pPr>
            <a:r>
              <a:rPr lang="en-GB" sz="2400" dirty="0">
                <a:solidFill>
                  <a:srgbClr val="0000CC"/>
                </a:solidFill>
              </a:rPr>
              <a:t>Shared values are often the bases of workplace relationships, so when values are not shared conflict may arise.</a:t>
            </a:r>
          </a:p>
          <a:p>
            <a:endParaRPr lang="en-GB" dirty="0"/>
          </a:p>
        </p:txBody>
      </p:sp>
      <p:pic>
        <p:nvPicPr>
          <p:cNvPr id="5" name="Picture 4" descr="Diagram&#10;&#10;Description automatically generated">
            <a:extLst>
              <a:ext uri="{FF2B5EF4-FFF2-40B4-BE49-F238E27FC236}">
                <a16:creationId xmlns:a16="http://schemas.microsoft.com/office/drawing/2014/main" id="{98BA3F73-C355-48FE-9190-6E7E1F15C73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092280" y="4065470"/>
            <a:ext cx="2051720" cy="1618935"/>
          </a:xfrm>
          <a:prstGeom prst="rect">
            <a:avLst/>
          </a:prstGeom>
        </p:spPr>
      </p:pic>
    </p:spTree>
    <p:extLst>
      <p:ext uri="{BB962C8B-B14F-4D97-AF65-F5344CB8AC3E}">
        <p14:creationId xmlns:p14="http://schemas.microsoft.com/office/powerpoint/2010/main" val="3138341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7AE8F-C098-4EA1-8F3E-3791F6DA469D}"/>
              </a:ext>
            </a:extLst>
          </p:cNvPr>
          <p:cNvSpPr>
            <a:spLocks noGrp="1"/>
          </p:cNvSpPr>
          <p:nvPr>
            <p:ph type="title"/>
          </p:nvPr>
        </p:nvSpPr>
        <p:spPr>
          <a:xfrm>
            <a:off x="628650" y="123585"/>
            <a:ext cx="7886700" cy="804069"/>
          </a:xfrm>
        </p:spPr>
        <p:txBody>
          <a:bodyPr/>
          <a:lstStyle/>
          <a:p>
            <a:r>
              <a:rPr lang="en-GB" altLang="en-US" dirty="0"/>
              <a:t>Your turn to be a manager</a:t>
            </a:r>
            <a:endParaRPr lang="en-GB" dirty="0"/>
          </a:p>
        </p:txBody>
      </p:sp>
      <p:sp>
        <p:nvSpPr>
          <p:cNvPr id="4" name="Rectangle 3">
            <a:extLst>
              <a:ext uri="{FF2B5EF4-FFF2-40B4-BE49-F238E27FC236}">
                <a16:creationId xmlns:a16="http://schemas.microsoft.com/office/drawing/2014/main" id="{CF0E7185-EEF8-4E06-9392-6DBA9744B607}"/>
              </a:ext>
            </a:extLst>
          </p:cNvPr>
          <p:cNvSpPr txBox="1">
            <a:spLocks/>
          </p:cNvSpPr>
          <p:nvPr/>
        </p:nvSpPr>
        <p:spPr>
          <a:xfrm>
            <a:off x="107504" y="908720"/>
            <a:ext cx="5112568" cy="4752528"/>
          </a:xfrm>
          <a:prstGeom prst="rect">
            <a:avLst/>
          </a:prstGeom>
        </p:spPr>
        <p:txBody>
          <a:bodyP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gn="just">
              <a:buFont typeface="Arial" panose="020B0604020202020204" pitchFamily="34" charset="0"/>
              <a:buNone/>
              <a:defRPr/>
            </a:pPr>
            <a:r>
              <a:rPr lang="en-GB" dirty="0">
                <a:solidFill>
                  <a:srgbClr val="0000CC"/>
                </a:solidFill>
              </a:rPr>
              <a:t>As a manager you understand the relationship between beliefs, values and attitudes. You are also aware of the impact of diverse attitudes on productivity and working relationships. </a:t>
            </a:r>
          </a:p>
          <a:p>
            <a:pPr marL="0" indent="0" algn="just">
              <a:buFont typeface="Arial" panose="020B0604020202020204" pitchFamily="34" charset="0"/>
              <a:buNone/>
              <a:defRPr/>
            </a:pPr>
            <a:endParaRPr lang="en-GB" altLang="en-US" dirty="0"/>
          </a:p>
          <a:p>
            <a:pPr marL="0" indent="0" algn="just">
              <a:buFont typeface="Arial" panose="020B0604020202020204" pitchFamily="34" charset="0"/>
              <a:buNone/>
              <a:defRPr/>
            </a:pPr>
            <a:r>
              <a:rPr lang="en-GB" altLang="en-US" dirty="0">
                <a:solidFill>
                  <a:srgbClr val="0000CC"/>
                </a:solidFill>
              </a:rPr>
              <a:t>In what ways can you ensure that attitudes within the workplace are professional?</a:t>
            </a:r>
          </a:p>
          <a:p>
            <a:pPr marL="0" indent="0">
              <a:buFont typeface="Arial" panose="020B0604020202020204" pitchFamily="34" charset="0"/>
              <a:buNone/>
              <a:defRPr/>
            </a:pPr>
            <a:endParaRPr lang="en-GB" dirty="0"/>
          </a:p>
        </p:txBody>
      </p:sp>
      <p:pic>
        <p:nvPicPr>
          <p:cNvPr id="5" name="Picture 4" descr="A person standing in front of a window&#10;&#10;Description automatically generated">
            <a:extLst>
              <a:ext uri="{FF2B5EF4-FFF2-40B4-BE49-F238E27FC236}">
                <a16:creationId xmlns:a16="http://schemas.microsoft.com/office/drawing/2014/main" id="{55816323-19E2-4276-A905-E3F56F7B696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512663" y="1268760"/>
            <a:ext cx="3629521" cy="3240360"/>
          </a:xfrm>
          <a:prstGeom prst="rect">
            <a:avLst/>
          </a:prstGeom>
        </p:spPr>
      </p:pic>
      <p:sp>
        <p:nvSpPr>
          <p:cNvPr id="3" name="TextBox 2">
            <a:extLst>
              <a:ext uri="{FF2B5EF4-FFF2-40B4-BE49-F238E27FC236}">
                <a16:creationId xmlns:a16="http://schemas.microsoft.com/office/drawing/2014/main" id="{7ADC3AFF-46D4-45A1-98DD-D04483C29DDD}"/>
              </a:ext>
            </a:extLst>
          </p:cNvPr>
          <p:cNvSpPr txBox="1"/>
          <p:nvPr/>
        </p:nvSpPr>
        <p:spPr>
          <a:xfrm>
            <a:off x="6254052" y="4725144"/>
            <a:ext cx="2146742" cy="646331"/>
          </a:xfrm>
          <a:prstGeom prst="rect">
            <a:avLst/>
          </a:prstGeom>
          <a:noFill/>
        </p:spPr>
        <p:txBody>
          <a:bodyPr wrap="none" rtlCol="0">
            <a:spAutoFit/>
          </a:bodyPr>
          <a:lstStyle/>
          <a:p>
            <a:r>
              <a:rPr lang="en-GB" sz="3600" dirty="0"/>
              <a:t>Discussion</a:t>
            </a:r>
          </a:p>
        </p:txBody>
      </p:sp>
    </p:spTree>
    <p:extLst>
      <p:ext uri="{BB962C8B-B14F-4D97-AF65-F5344CB8AC3E}">
        <p14:creationId xmlns:p14="http://schemas.microsoft.com/office/powerpoint/2010/main" val="36980287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7AE8F-C098-4EA1-8F3E-3791F6DA469D}"/>
              </a:ext>
            </a:extLst>
          </p:cNvPr>
          <p:cNvSpPr>
            <a:spLocks noGrp="1"/>
          </p:cNvSpPr>
          <p:nvPr>
            <p:ph type="title"/>
          </p:nvPr>
        </p:nvSpPr>
        <p:spPr>
          <a:xfrm>
            <a:off x="628650" y="123585"/>
            <a:ext cx="7886700" cy="804069"/>
          </a:xfrm>
        </p:spPr>
        <p:txBody>
          <a:bodyPr/>
          <a:lstStyle/>
          <a:p>
            <a:r>
              <a:rPr lang="en-GB" dirty="0"/>
              <a:t>Organisational Values and Change</a:t>
            </a:r>
          </a:p>
        </p:txBody>
      </p:sp>
      <p:sp>
        <p:nvSpPr>
          <p:cNvPr id="3" name="Content Placeholder 2">
            <a:extLst>
              <a:ext uri="{FF2B5EF4-FFF2-40B4-BE49-F238E27FC236}">
                <a16:creationId xmlns:a16="http://schemas.microsoft.com/office/drawing/2014/main" id="{DEFB2529-9919-4930-996E-4D22D7ADED45}"/>
              </a:ext>
            </a:extLst>
          </p:cNvPr>
          <p:cNvSpPr>
            <a:spLocks noGrp="1"/>
          </p:cNvSpPr>
          <p:nvPr>
            <p:ph idx="1"/>
          </p:nvPr>
        </p:nvSpPr>
        <p:spPr>
          <a:xfrm>
            <a:off x="628650" y="1052736"/>
            <a:ext cx="7886700" cy="4351338"/>
          </a:xfrm>
        </p:spPr>
        <p:txBody>
          <a:bodyPr/>
          <a:lstStyle/>
          <a:p>
            <a:pPr algn="just"/>
            <a:r>
              <a:rPr lang="en-GB" altLang="en-US" sz="2800" dirty="0">
                <a:solidFill>
                  <a:srgbClr val="0000CC"/>
                </a:solidFill>
              </a:rPr>
              <a:t>To bring about a change in an organisation - aligning the values of individuals within it along with the values of the organisation will bring about the most positive and successful change </a:t>
            </a:r>
          </a:p>
          <a:p>
            <a:pPr marL="0" indent="0" algn="just">
              <a:buNone/>
            </a:pPr>
            <a:endParaRPr lang="en-GB" altLang="en-US" sz="2800" dirty="0"/>
          </a:p>
          <a:p>
            <a:pPr algn="just"/>
            <a:r>
              <a:rPr lang="en-GB" altLang="en-US" sz="2800" dirty="0">
                <a:solidFill>
                  <a:srgbClr val="002060"/>
                </a:solidFill>
              </a:rPr>
              <a:t>If values are clear and widely accepted, employees know what they’re supposed to do and what’s expected of them, so they can act quickly to take care of problems.</a:t>
            </a:r>
          </a:p>
          <a:p>
            <a:endParaRPr lang="en-GB" dirty="0"/>
          </a:p>
        </p:txBody>
      </p:sp>
    </p:spTree>
    <p:extLst>
      <p:ext uri="{BB962C8B-B14F-4D97-AF65-F5344CB8AC3E}">
        <p14:creationId xmlns:p14="http://schemas.microsoft.com/office/powerpoint/2010/main" val="29804324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7AE8F-C098-4EA1-8F3E-3791F6DA469D}"/>
              </a:ext>
            </a:extLst>
          </p:cNvPr>
          <p:cNvSpPr>
            <a:spLocks noGrp="1"/>
          </p:cNvSpPr>
          <p:nvPr>
            <p:ph type="title"/>
          </p:nvPr>
        </p:nvSpPr>
        <p:spPr>
          <a:xfrm>
            <a:off x="628650" y="123585"/>
            <a:ext cx="7886700" cy="804069"/>
          </a:xfrm>
        </p:spPr>
        <p:txBody>
          <a:bodyPr/>
          <a:lstStyle/>
          <a:p>
            <a:r>
              <a:rPr lang="en-GB" dirty="0"/>
              <a:t>Organisational Values</a:t>
            </a:r>
          </a:p>
        </p:txBody>
      </p:sp>
      <p:sp>
        <p:nvSpPr>
          <p:cNvPr id="4" name="TextBox 3">
            <a:extLst>
              <a:ext uri="{FF2B5EF4-FFF2-40B4-BE49-F238E27FC236}">
                <a16:creationId xmlns:a16="http://schemas.microsoft.com/office/drawing/2014/main" id="{76647705-48AD-4A54-9CAD-FA4B24548777}"/>
              </a:ext>
            </a:extLst>
          </p:cNvPr>
          <p:cNvSpPr txBox="1"/>
          <p:nvPr/>
        </p:nvSpPr>
        <p:spPr>
          <a:xfrm>
            <a:off x="251520" y="891554"/>
            <a:ext cx="8784976" cy="1015663"/>
          </a:xfrm>
          <a:prstGeom prst="rect">
            <a:avLst/>
          </a:prstGeom>
          <a:noFill/>
        </p:spPr>
        <p:txBody>
          <a:bodyPr wrap="square">
            <a:spAutoFit/>
          </a:bodyPr>
          <a:lstStyle/>
          <a:p>
            <a:pPr algn="just" fontAlgn="base">
              <a:spcBef>
                <a:spcPct val="0"/>
              </a:spcBef>
              <a:spcAft>
                <a:spcPct val="0"/>
              </a:spcAft>
              <a:defRPr/>
            </a:pPr>
            <a:r>
              <a:rPr lang="en-GB" sz="2000" dirty="0"/>
              <a:t>Identifying individuals and companies' values can help to create “win – win” outcome as individuals find meaning to their work and organisations get a committed work force that functions well.</a:t>
            </a:r>
            <a:endParaRPr lang="en-US" sz="2000" dirty="0"/>
          </a:p>
        </p:txBody>
      </p:sp>
      <p:sp>
        <p:nvSpPr>
          <p:cNvPr id="7" name="Rectangle: Rounded Corners 6">
            <a:extLst>
              <a:ext uri="{FF2B5EF4-FFF2-40B4-BE49-F238E27FC236}">
                <a16:creationId xmlns:a16="http://schemas.microsoft.com/office/drawing/2014/main" id="{6B9049EE-A13A-4A01-9347-787F5A5DC439}"/>
              </a:ext>
            </a:extLst>
          </p:cNvPr>
          <p:cNvSpPr/>
          <p:nvPr/>
        </p:nvSpPr>
        <p:spPr>
          <a:xfrm>
            <a:off x="251520" y="2780928"/>
            <a:ext cx="4320480" cy="2592288"/>
          </a:xfrm>
          <a:prstGeom prst="roundRect">
            <a:avLst>
              <a:gd name="adj" fmla="val 50000"/>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Value-led organisations outperform others; growth in revenue, rate of job creation is higher, growth in stocks is higher, and turnover of employees is lower.  Kotter &amp; Heskett (reported in Dearlove &amp; </a:t>
            </a:r>
            <a:r>
              <a:rPr lang="en-GB" dirty="0" err="1"/>
              <a:t>Coomber</a:t>
            </a:r>
            <a:r>
              <a:rPr lang="en-GB" dirty="0"/>
              <a:t>, 1999</a:t>
            </a:r>
          </a:p>
        </p:txBody>
      </p:sp>
      <p:sp>
        <p:nvSpPr>
          <p:cNvPr id="8" name="Rectangle: Rounded Corners 7">
            <a:extLst>
              <a:ext uri="{FF2B5EF4-FFF2-40B4-BE49-F238E27FC236}">
                <a16:creationId xmlns:a16="http://schemas.microsoft.com/office/drawing/2014/main" id="{06C3CC9E-4880-41AF-9C91-670E516A21DF}"/>
              </a:ext>
            </a:extLst>
          </p:cNvPr>
          <p:cNvSpPr/>
          <p:nvPr/>
        </p:nvSpPr>
        <p:spPr>
          <a:xfrm>
            <a:off x="4644008" y="2799736"/>
            <a:ext cx="4320480" cy="2592288"/>
          </a:xfrm>
          <a:prstGeom prst="roundRect">
            <a:avLst>
              <a:gd name="adj" fmla="val 50000"/>
            </a:avLst>
          </a:prstGeom>
          <a:solidFill>
            <a:schemeClr val="accent1">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Being a value-led organisation also leads to attracting people who have the same values and keep people who feel fully committed.</a:t>
            </a:r>
          </a:p>
        </p:txBody>
      </p:sp>
      <p:cxnSp>
        <p:nvCxnSpPr>
          <p:cNvPr id="10" name="Straight Arrow Connector 9">
            <a:extLst>
              <a:ext uri="{FF2B5EF4-FFF2-40B4-BE49-F238E27FC236}">
                <a16:creationId xmlns:a16="http://schemas.microsoft.com/office/drawing/2014/main" id="{38103013-369D-42D1-B3B0-98B89AEEE746}"/>
              </a:ext>
            </a:extLst>
          </p:cNvPr>
          <p:cNvCxnSpPr>
            <a:stCxn id="4" idx="2"/>
            <a:endCxn id="7" idx="0"/>
          </p:cNvCxnSpPr>
          <p:nvPr/>
        </p:nvCxnSpPr>
        <p:spPr>
          <a:xfrm flipH="1">
            <a:off x="2411760" y="1907217"/>
            <a:ext cx="2232248" cy="873711"/>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A7737DF0-9ED2-4537-B20E-3D0E314AC1F0}"/>
              </a:ext>
            </a:extLst>
          </p:cNvPr>
          <p:cNvCxnSpPr>
            <a:cxnSpLocks/>
            <a:stCxn id="4" idx="2"/>
          </p:cNvCxnSpPr>
          <p:nvPr/>
        </p:nvCxnSpPr>
        <p:spPr>
          <a:xfrm>
            <a:off x="4644008" y="1907217"/>
            <a:ext cx="2376264" cy="892519"/>
          </a:xfrm>
          <a:prstGeom prst="straightConnector1">
            <a:avLst/>
          </a:prstGeom>
          <a:ln w="57150">
            <a:solidFill>
              <a:schemeClr val="accent1">
                <a:lumMod val="40000"/>
                <a:lumOff val="60000"/>
              </a:schemeClr>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31878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7AE8F-C098-4EA1-8F3E-3791F6DA469D}"/>
              </a:ext>
            </a:extLst>
          </p:cNvPr>
          <p:cNvSpPr>
            <a:spLocks noGrp="1"/>
          </p:cNvSpPr>
          <p:nvPr>
            <p:ph type="title"/>
          </p:nvPr>
        </p:nvSpPr>
        <p:spPr>
          <a:xfrm>
            <a:off x="628650" y="123585"/>
            <a:ext cx="7886700" cy="804069"/>
          </a:xfrm>
        </p:spPr>
        <p:txBody>
          <a:bodyPr/>
          <a:lstStyle/>
          <a:p>
            <a:r>
              <a:rPr lang="en-GB" dirty="0"/>
              <a:t>Organisational Values</a:t>
            </a:r>
          </a:p>
        </p:txBody>
      </p:sp>
      <p:graphicFrame>
        <p:nvGraphicFramePr>
          <p:cNvPr id="4" name="Diagram 3">
            <a:extLst>
              <a:ext uri="{FF2B5EF4-FFF2-40B4-BE49-F238E27FC236}">
                <a16:creationId xmlns:a16="http://schemas.microsoft.com/office/drawing/2014/main" id="{9D0C5F95-901F-441E-8B85-209C7CD17734}"/>
              </a:ext>
            </a:extLst>
          </p:cNvPr>
          <p:cNvGraphicFramePr/>
          <p:nvPr>
            <p:extLst>
              <p:ext uri="{D42A27DB-BD31-4B8C-83A1-F6EECF244321}">
                <p14:modId xmlns:p14="http://schemas.microsoft.com/office/powerpoint/2010/main" val="3048260138"/>
              </p:ext>
            </p:extLst>
          </p:nvPr>
        </p:nvGraphicFramePr>
        <p:xfrm>
          <a:off x="571472" y="1556792"/>
          <a:ext cx="8001056" cy="39964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descr="Diagram&#10;&#10;Description automatically generated">
            <a:extLst>
              <a:ext uri="{FF2B5EF4-FFF2-40B4-BE49-F238E27FC236}">
                <a16:creationId xmlns:a16="http://schemas.microsoft.com/office/drawing/2014/main" id="{C55024B2-E2C3-407A-B413-6A37E2258D5D}"/>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7596373" y="62682"/>
            <a:ext cx="1516607" cy="1566118"/>
          </a:xfrm>
          <a:prstGeom prst="rect">
            <a:avLst/>
          </a:prstGeom>
        </p:spPr>
      </p:pic>
    </p:spTree>
    <p:extLst>
      <p:ext uri="{BB962C8B-B14F-4D97-AF65-F5344CB8AC3E}">
        <p14:creationId xmlns:p14="http://schemas.microsoft.com/office/powerpoint/2010/main" val="27959036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7AE8F-C098-4EA1-8F3E-3791F6DA469D}"/>
              </a:ext>
            </a:extLst>
          </p:cNvPr>
          <p:cNvSpPr>
            <a:spLocks noGrp="1"/>
          </p:cNvSpPr>
          <p:nvPr>
            <p:ph type="title"/>
          </p:nvPr>
        </p:nvSpPr>
        <p:spPr>
          <a:xfrm>
            <a:off x="628650" y="123585"/>
            <a:ext cx="7886700" cy="804069"/>
          </a:xfrm>
        </p:spPr>
        <p:txBody>
          <a:bodyPr/>
          <a:lstStyle/>
          <a:p>
            <a:r>
              <a:rPr lang="en-GB" i="1" dirty="0"/>
              <a:t>Unspoken</a:t>
            </a:r>
            <a:r>
              <a:rPr lang="en-GB" dirty="0"/>
              <a:t> Organisational Values</a:t>
            </a:r>
          </a:p>
        </p:txBody>
      </p:sp>
      <p:sp>
        <p:nvSpPr>
          <p:cNvPr id="5" name="TextBox 4">
            <a:extLst>
              <a:ext uri="{FF2B5EF4-FFF2-40B4-BE49-F238E27FC236}">
                <a16:creationId xmlns:a16="http://schemas.microsoft.com/office/drawing/2014/main" id="{8D90E44B-89E8-4B10-86A5-74F725B35B7B}"/>
              </a:ext>
            </a:extLst>
          </p:cNvPr>
          <p:cNvSpPr txBox="1"/>
          <p:nvPr/>
        </p:nvSpPr>
        <p:spPr>
          <a:xfrm>
            <a:off x="179512" y="797510"/>
            <a:ext cx="8568952" cy="4893647"/>
          </a:xfrm>
          <a:prstGeom prst="rect">
            <a:avLst/>
          </a:prstGeom>
          <a:noFill/>
        </p:spPr>
        <p:txBody>
          <a:bodyPr wrap="square">
            <a:spAutoFit/>
          </a:bodyPr>
          <a:lstStyle/>
          <a:p>
            <a:pPr marL="0" indent="0" algn="just">
              <a:buNone/>
            </a:pPr>
            <a:r>
              <a:rPr lang="en-GB" altLang="en-US" sz="2400" dirty="0">
                <a:solidFill>
                  <a:srgbClr val="7030A0"/>
                </a:solidFill>
              </a:rPr>
              <a:t>While most organisations would explicitly state their core values, some values may not be written down. For instance, you won’t find the following values written down, but each comes from a real organization.</a:t>
            </a:r>
          </a:p>
          <a:p>
            <a:pPr marL="0" indent="0" algn="just">
              <a:buNone/>
            </a:pPr>
            <a:endParaRPr lang="en-GB" altLang="en-US" sz="1200" dirty="0">
              <a:solidFill>
                <a:srgbClr val="7030A0"/>
              </a:solidFill>
            </a:endParaRPr>
          </a:p>
          <a:p>
            <a:pPr marL="342900" indent="-342900">
              <a:buFont typeface="Wingdings" panose="05000000000000000000" pitchFamily="2" charset="2"/>
              <a:buChar char="ü"/>
            </a:pPr>
            <a:r>
              <a:rPr lang="en-GB" altLang="en-US" sz="2400" dirty="0">
                <a:solidFill>
                  <a:srgbClr val="0000CC"/>
                </a:solidFill>
              </a:rPr>
              <a:t>Look busy even if you’re not. </a:t>
            </a:r>
          </a:p>
          <a:p>
            <a:pPr marL="342900" indent="-342900">
              <a:buFont typeface="Wingdings" panose="05000000000000000000" pitchFamily="2" charset="2"/>
              <a:buChar char="ü"/>
            </a:pPr>
            <a:r>
              <a:rPr lang="en-GB" altLang="en-US" sz="2400" dirty="0">
                <a:solidFill>
                  <a:srgbClr val="0000CC"/>
                </a:solidFill>
              </a:rPr>
              <a:t>If you take risks and fail around here, you’ll pay dearly for it. </a:t>
            </a:r>
          </a:p>
          <a:p>
            <a:pPr marL="342900" indent="-342900">
              <a:buFont typeface="Wingdings" panose="05000000000000000000" pitchFamily="2" charset="2"/>
              <a:buChar char="ü"/>
            </a:pPr>
            <a:r>
              <a:rPr lang="en-GB" altLang="en-US" sz="2400" dirty="0">
                <a:solidFill>
                  <a:srgbClr val="0000CC"/>
                </a:solidFill>
              </a:rPr>
              <a:t>Before you make a decision, run it by your boss so that he or she is never surprised. </a:t>
            </a:r>
          </a:p>
          <a:p>
            <a:pPr marL="342900" indent="-342900">
              <a:buFont typeface="Wingdings" panose="05000000000000000000" pitchFamily="2" charset="2"/>
              <a:buChar char="ü"/>
            </a:pPr>
            <a:r>
              <a:rPr lang="en-GB" altLang="en-US" sz="2400" dirty="0">
                <a:solidFill>
                  <a:srgbClr val="0000CC"/>
                </a:solidFill>
              </a:rPr>
              <a:t>We make our product only as good as the competition forces us to. </a:t>
            </a:r>
          </a:p>
          <a:p>
            <a:pPr marL="342900" indent="-342900">
              <a:buFont typeface="Wingdings" panose="05000000000000000000" pitchFamily="2" charset="2"/>
              <a:buChar char="ü"/>
            </a:pPr>
            <a:r>
              <a:rPr lang="en-GB" altLang="en-US" sz="2400" dirty="0">
                <a:solidFill>
                  <a:srgbClr val="0000CC"/>
                </a:solidFill>
              </a:rPr>
              <a:t>What made us successful in the past will make us successful in the future. </a:t>
            </a:r>
          </a:p>
        </p:txBody>
      </p:sp>
    </p:spTree>
    <p:extLst>
      <p:ext uri="{BB962C8B-B14F-4D97-AF65-F5344CB8AC3E}">
        <p14:creationId xmlns:p14="http://schemas.microsoft.com/office/powerpoint/2010/main" val="37600209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Effect transition="in" filter="fade">
                                      <p:cBhvr>
                                        <p:cTn id="17" dur="500"/>
                                        <p:tgtEl>
                                          <p:spTgt spid="5">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5">
                                            <p:txEl>
                                              <p:pRg st="4" end="4"/>
                                            </p:txEl>
                                          </p:spTgt>
                                        </p:tgtEl>
                                        <p:attrNameLst>
                                          <p:attrName>style.visibility</p:attrName>
                                        </p:attrNameLst>
                                      </p:cBhvr>
                                      <p:to>
                                        <p:strVal val="visible"/>
                                      </p:to>
                                    </p:set>
                                    <p:animEffect transition="in" filter="fade">
                                      <p:cBhvr>
                                        <p:cTn id="22" dur="500"/>
                                        <p:tgtEl>
                                          <p:spTgt spid="5">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animEffect transition="in" filter="fade">
                                      <p:cBhvr>
                                        <p:cTn id="27" dur="500"/>
                                        <p:tgtEl>
                                          <p:spTgt spid="5">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5">
                                            <p:txEl>
                                              <p:pRg st="6" end="6"/>
                                            </p:txEl>
                                          </p:spTgt>
                                        </p:tgtEl>
                                        <p:attrNameLst>
                                          <p:attrName>style.visibility</p:attrName>
                                        </p:attrNameLst>
                                      </p:cBhvr>
                                      <p:to>
                                        <p:strVal val="visible"/>
                                      </p:to>
                                    </p:set>
                                    <p:animEffect transition="in" filter="fade">
                                      <p:cBhvr>
                                        <p:cTn id="32" dur="50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A7AE8F-C098-4EA1-8F3E-3791F6DA469D}"/>
              </a:ext>
            </a:extLst>
          </p:cNvPr>
          <p:cNvSpPr>
            <a:spLocks noGrp="1"/>
          </p:cNvSpPr>
          <p:nvPr>
            <p:ph type="title"/>
          </p:nvPr>
        </p:nvSpPr>
        <p:spPr>
          <a:xfrm>
            <a:off x="628650" y="123585"/>
            <a:ext cx="7886700" cy="804069"/>
          </a:xfrm>
        </p:spPr>
        <p:txBody>
          <a:bodyPr/>
          <a:lstStyle/>
          <a:p>
            <a:r>
              <a:rPr lang="en-GB" dirty="0"/>
              <a:t>Some additional thoughts…</a:t>
            </a:r>
          </a:p>
        </p:txBody>
      </p:sp>
      <p:sp>
        <p:nvSpPr>
          <p:cNvPr id="3" name="Content Placeholder 2">
            <a:extLst>
              <a:ext uri="{FF2B5EF4-FFF2-40B4-BE49-F238E27FC236}">
                <a16:creationId xmlns:a16="http://schemas.microsoft.com/office/drawing/2014/main" id="{DEFB2529-9919-4930-996E-4D22D7ADED45}"/>
              </a:ext>
            </a:extLst>
          </p:cNvPr>
          <p:cNvSpPr>
            <a:spLocks noGrp="1"/>
          </p:cNvSpPr>
          <p:nvPr>
            <p:ph idx="1"/>
          </p:nvPr>
        </p:nvSpPr>
        <p:spPr>
          <a:xfrm>
            <a:off x="539552" y="1340768"/>
            <a:ext cx="7886700" cy="3600400"/>
          </a:xfrm>
        </p:spPr>
        <p:txBody>
          <a:bodyPr/>
          <a:lstStyle/>
          <a:p>
            <a:pPr algn="just"/>
            <a:r>
              <a:rPr lang="en-GB" altLang="en-US" sz="2800" dirty="0">
                <a:solidFill>
                  <a:srgbClr val="0000CC"/>
                </a:solidFill>
              </a:rPr>
              <a:t>With diversity comes multiple personal values and attitudes that may bring unique challenges to an organisation.</a:t>
            </a:r>
          </a:p>
          <a:p>
            <a:pPr algn="just"/>
            <a:r>
              <a:rPr lang="en-GB" altLang="en-US" sz="2800" dirty="0">
                <a:solidFill>
                  <a:srgbClr val="0000CC"/>
                </a:solidFill>
              </a:rPr>
              <a:t>It is important to separate our personal beliefs and attitudes from our professional lives.</a:t>
            </a:r>
          </a:p>
          <a:p>
            <a:pPr algn="just"/>
            <a:r>
              <a:rPr lang="en-GB" altLang="en-US" sz="2800" dirty="0">
                <a:solidFill>
                  <a:srgbClr val="0000CC"/>
                </a:solidFill>
              </a:rPr>
              <a:t>Organisations can build values based on personal attitudes that have been tested to build relationships between employees.</a:t>
            </a:r>
          </a:p>
          <a:p>
            <a:endParaRPr lang="en-GB" dirty="0">
              <a:solidFill>
                <a:srgbClr val="0000CC"/>
              </a:solidFill>
            </a:endParaRPr>
          </a:p>
        </p:txBody>
      </p:sp>
    </p:spTree>
    <p:extLst>
      <p:ext uri="{BB962C8B-B14F-4D97-AF65-F5344CB8AC3E}">
        <p14:creationId xmlns:p14="http://schemas.microsoft.com/office/powerpoint/2010/main" val="30582190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lnSpcReduction="10000"/>
          </a:bodyPr>
          <a:lstStyle/>
          <a:p>
            <a:r>
              <a:rPr lang="en-GB" dirty="0">
                <a:solidFill>
                  <a:schemeClr val="bg1"/>
                </a:solidFill>
              </a:rPr>
              <a:t>Take 5 minutes to reflect upon this part of the session – what have you learnt?  </a:t>
            </a:r>
          </a:p>
          <a:p>
            <a:r>
              <a:rPr lang="en-GB" dirty="0">
                <a:solidFill>
                  <a:schemeClr val="bg1"/>
                </a:solidFill>
              </a:rPr>
              <a:t>Any key areas you want to research further? </a:t>
            </a:r>
          </a:p>
          <a:p>
            <a:r>
              <a:rPr lang="en-GB" dirty="0">
                <a:solidFill>
                  <a:schemeClr val="bg1"/>
                </a:solidFill>
              </a:rPr>
              <a:t>What can help you with your assignment?</a:t>
            </a:r>
          </a:p>
          <a:p>
            <a:r>
              <a:rPr lang="en-GB" dirty="0">
                <a:solidFill>
                  <a:schemeClr val="bg1"/>
                </a:solidFill>
              </a:rPr>
              <a:t>What can help you in your career?</a:t>
            </a:r>
          </a:p>
          <a:p>
            <a:r>
              <a:rPr lang="en-GB" dirty="0">
                <a:solidFill>
                  <a:schemeClr val="bg1"/>
                </a:solidFill>
              </a:rPr>
              <a:t>Engage with your tutors on the topics</a:t>
            </a:r>
          </a:p>
          <a:p>
            <a:endParaRPr lang="en-GB" dirty="0">
              <a:solidFill>
                <a:schemeClr val="bg1"/>
              </a:solidFill>
            </a:endParaRPr>
          </a:p>
        </p:txBody>
      </p:sp>
    </p:spTree>
    <p:extLst>
      <p:ext uri="{BB962C8B-B14F-4D97-AF65-F5344CB8AC3E}">
        <p14:creationId xmlns:p14="http://schemas.microsoft.com/office/powerpoint/2010/main" val="205853492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F2EFD891-730E-40B1-9C1D-5AA1917D05D4}"/>
              </a:ext>
            </a:extLst>
          </p:cNvPr>
          <p:cNvSpPr txBox="1"/>
          <p:nvPr/>
        </p:nvSpPr>
        <p:spPr>
          <a:xfrm>
            <a:off x="395536" y="332656"/>
            <a:ext cx="8640960" cy="1323439"/>
          </a:xfrm>
          <a:prstGeom prst="rect">
            <a:avLst/>
          </a:prstGeom>
          <a:noFill/>
        </p:spPr>
        <p:txBody>
          <a:bodyPr wrap="square">
            <a:spAutoFit/>
          </a:bodyPr>
          <a:lstStyle/>
          <a:p>
            <a:pPr algn="ctr"/>
            <a:r>
              <a:rPr lang="en-GB" altLang="en-US" sz="4000" b="1" i="1" dirty="0"/>
              <a:t>BA Leadership &amp; Management Skills for the Workplace</a:t>
            </a:r>
            <a:endParaRPr lang="en-GB" sz="4000" dirty="0"/>
          </a:p>
        </p:txBody>
      </p:sp>
      <p:sp>
        <p:nvSpPr>
          <p:cNvPr id="11" name="TextBox 10">
            <a:extLst>
              <a:ext uri="{FF2B5EF4-FFF2-40B4-BE49-F238E27FC236}">
                <a16:creationId xmlns:a16="http://schemas.microsoft.com/office/drawing/2014/main" id="{653C4518-8DE1-4B17-ADAE-F79508E4F024}"/>
              </a:ext>
            </a:extLst>
          </p:cNvPr>
          <p:cNvSpPr txBox="1"/>
          <p:nvPr/>
        </p:nvSpPr>
        <p:spPr>
          <a:xfrm>
            <a:off x="2430016" y="2060848"/>
            <a:ext cx="4572000" cy="707886"/>
          </a:xfrm>
          <a:prstGeom prst="rect">
            <a:avLst/>
          </a:prstGeom>
          <a:noFill/>
        </p:spPr>
        <p:txBody>
          <a:bodyPr wrap="square">
            <a:spAutoFit/>
          </a:bodyPr>
          <a:lstStyle/>
          <a:p>
            <a:r>
              <a:rPr lang="en-GB" altLang="en-US" sz="4000" b="1" dirty="0">
                <a:solidFill>
                  <a:srgbClr val="0000CC"/>
                </a:solidFill>
              </a:rPr>
              <a:t>Module: BMSK5011 </a:t>
            </a:r>
            <a:endParaRPr lang="en-GB" sz="4000" dirty="0">
              <a:solidFill>
                <a:srgbClr val="0000CC"/>
              </a:solidFill>
            </a:endParaRPr>
          </a:p>
        </p:txBody>
      </p:sp>
      <p:sp>
        <p:nvSpPr>
          <p:cNvPr id="13" name="TextBox 12">
            <a:extLst>
              <a:ext uri="{FF2B5EF4-FFF2-40B4-BE49-F238E27FC236}">
                <a16:creationId xmlns:a16="http://schemas.microsoft.com/office/drawing/2014/main" id="{511638AC-85E3-4BEE-B4E0-FCA3D0D0EB96}"/>
              </a:ext>
            </a:extLst>
          </p:cNvPr>
          <p:cNvSpPr txBox="1"/>
          <p:nvPr/>
        </p:nvSpPr>
        <p:spPr>
          <a:xfrm>
            <a:off x="251520" y="3429000"/>
            <a:ext cx="8640960" cy="1631216"/>
          </a:xfrm>
          <a:prstGeom prst="rect">
            <a:avLst/>
          </a:prstGeom>
          <a:noFill/>
        </p:spPr>
        <p:txBody>
          <a:bodyPr wrap="square">
            <a:spAutoFit/>
          </a:bodyPr>
          <a:lstStyle/>
          <a:p>
            <a:pPr algn="ctr"/>
            <a:r>
              <a:rPr lang="en-GB" sz="4000" b="1" i="1" dirty="0">
                <a:solidFill>
                  <a:srgbClr val="0000CC"/>
                </a:solidFill>
              </a:rPr>
              <a:t>Developing Workplace Critical Thinking</a:t>
            </a:r>
          </a:p>
          <a:p>
            <a:pPr algn="ctr"/>
            <a:br>
              <a:rPr lang="en-GB" sz="2000" b="1" i="1" dirty="0">
                <a:solidFill>
                  <a:srgbClr val="0000CC"/>
                </a:solidFill>
              </a:rPr>
            </a:br>
            <a:r>
              <a:rPr lang="en-GB" sz="4000" b="1" i="1" dirty="0">
                <a:solidFill>
                  <a:srgbClr val="0000CC"/>
                </a:solidFill>
              </a:rPr>
              <a:t>Workshop Session 2  (Part 2)</a:t>
            </a:r>
            <a:endParaRPr lang="en-GB" sz="4000" i="1" dirty="0">
              <a:solidFill>
                <a:srgbClr val="0000CC"/>
              </a:solidFill>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7140B-19D6-427E-98B2-A5C2C0809F78}"/>
              </a:ext>
            </a:extLst>
          </p:cNvPr>
          <p:cNvSpPr>
            <a:spLocks noGrp="1"/>
          </p:cNvSpPr>
          <p:nvPr>
            <p:ph type="title"/>
          </p:nvPr>
        </p:nvSpPr>
        <p:spPr>
          <a:xfrm>
            <a:off x="457200" y="0"/>
            <a:ext cx="8229600" cy="836712"/>
          </a:xfrm>
        </p:spPr>
        <p:txBody>
          <a:bodyPr/>
          <a:lstStyle/>
          <a:p>
            <a:pPr algn="ctr"/>
            <a:r>
              <a:rPr lang="en-GB" dirty="0"/>
              <a:t>Agenda</a:t>
            </a:r>
          </a:p>
        </p:txBody>
      </p:sp>
      <p:sp>
        <p:nvSpPr>
          <p:cNvPr id="3" name="Content Placeholder 2">
            <a:extLst>
              <a:ext uri="{FF2B5EF4-FFF2-40B4-BE49-F238E27FC236}">
                <a16:creationId xmlns:a16="http://schemas.microsoft.com/office/drawing/2014/main" id="{656DFEBC-83E2-4D34-AC5E-6E0A47BE73CE}"/>
              </a:ext>
            </a:extLst>
          </p:cNvPr>
          <p:cNvSpPr>
            <a:spLocks noGrp="1"/>
          </p:cNvSpPr>
          <p:nvPr>
            <p:ph idx="1"/>
          </p:nvPr>
        </p:nvSpPr>
        <p:spPr>
          <a:xfrm>
            <a:off x="0" y="1027724"/>
            <a:ext cx="6660232" cy="3917032"/>
          </a:xfrm>
        </p:spPr>
        <p:txBody>
          <a:bodyPr>
            <a:normAutofit fontScale="92500"/>
          </a:bodyPr>
          <a:lstStyle/>
          <a:p>
            <a:r>
              <a:rPr lang="en-GB" dirty="0">
                <a:solidFill>
                  <a:srgbClr val="0000CC"/>
                </a:solidFill>
              </a:rPr>
              <a:t>Research &amp; Report – Feedback/Discussion</a:t>
            </a:r>
          </a:p>
          <a:p>
            <a:r>
              <a:rPr lang="en-GB" dirty="0">
                <a:solidFill>
                  <a:srgbClr val="0000CC"/>
                </a:solidFill>
              </a:rPr>
              <a:t>Beliefs about work</a:t>
            </a:r>
          </a:p>
          <a:p>
            <a:r>
              <a:rPr lang="en-GB" dirty="0">
                <a:solidFill>
                  <a:srgbClr val="0000CC"/>
                </a:solidFill>
              </a:rPr>
              <a:t>Four major schools of thought</a:t>
            </a:r>
          </a:p>
          <a:p>
            <a:r>
              <a:rPr lang="en-GB" dirty="0">
                <a:solidFill>
                  <a:srgbClr val="0000CC"/>
                </a:solidFill>
              </a:rPr>
              <a:t>Scientific, Classical, Behavioural, and Modern</a:t>
            </a:r>
          </a:p>
          <a:p>
            <a:r>
              <a:rPr lang="en-GB" dirty="0">
                <a:solidFill>
                  <a:srgbClr val="0000CC"/>
                </a:solidFill>
              </a:rPr>
              <a:t>Motivation</a:t>
            </a:r>
          </a:p>
          <a:p>
            <a:r>
              <a:rPr lang="en-GB" dirty="0">
                <a:solidFill>
                  <a:srgbClr val="0000CC"/>
                </a:solidFill>
              </a:rPr>
              <a:t>McGregor</a:t>
            </a:r>
          </a:p>
          <a:p>
            <a:r>
              <a:rPr lang="en-GB" dirty="0">
                <a:solidFill>
                  <a:srgbClr val="0000CC"/>
                </a:solidFill>
              </a:rPr>
              <a:t>Research &amp; report</a:t>
            </a:r>
          </a:p>
          <a:p>
            <a:r>
              <a:rPr lang="en-GB" dirty="0">
                <a:solidFill>
                  <a:srgbClr val="0000CC"/>
                </a:solidFill>
              </a:rPr>
              <a:t>References</a:t>
            </a:r>
          </a:p>
        </p:txBody>
      </p:sp>
      <p:pic>
        <p:nvPicPr>
          <p:cNvPr id="6" name="Picture 5" descr="A picture containing curtain&#10;&#10;Description automatically generated">
            <a:extLst>
              <a:ext uri="{FF2B5EF4-FFF2-40B4-BE49-F238E27FC236}">
                <a16:creationId xmlns:a16="http://schemas.microsoft.com/office/drawing/2014/main" id="{E88BD3E6-B8A4-4099-8BE3-BA5326C780A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27503" y="-4948"/>
            <a:ext cx="3131840" cy="782960"/>
          </a:xfrm>
          <a:prstGeom prst="rect">
            <a:avLst/>
          </a:prstGeom>
        </p:spPr>
      </p:pic>
      <p:pic>
        <p:nvPicPr>
          <p:cNvPr id="16" name="Picture 15" descr="A picture containing text, person, blackboard, glasses&#10;&#10;Description automatically generated">
            <a:extLst>
              <a:ext uri="{FF2B5EF4-FFF2-40B4-BE49-F238E27FC236}">
                <a16:creationId xmlns:a16="http://schemas.microsoft.com/office/drawing/2014/main" id="{B47774B8-CBF1-4D7C-8DD6-5E9AAD9F93FC}"/>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5234416" y="3789040"/>
            <a:ext cx="3909583" cy="1925960"/>
          </a:xfrm>
          <a:prstGeom prst="rect">
            <a:avLst/>
          </a:prstGeom>
        </p:spPr>
      </p:pic>
    </p:spTree>
    <p:extLst>
      <p:ext uri="{BB962C8B-B14F-4D97-AF65-F5344CB8AC3E}">
        <p14:creationId xmlns:p14="http://schemas.microsoft.com/office/powerpoint/2010/main" val="36496159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5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500"/>
                                        <p:tgtEl>
                                          <p:spTgt spid="3">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3">
                                            <p:txEl>
                                              <p:pRg st="5" end="5"/>
                                            </p:txEl>
                                          </p:spTgt>
                                        </p:tgtEl>
                                        <p:attrNameLst>
                                          <p:attrName>style.visibility</p:attrName>
                                        </p:attrNameLst>
                                      </p:cBhvr>
                                      <p:to>
                                        <p:strVal val="visible"/>
                                      </p:to>
                                    </p:set>
                                    <p:animEffect transition="in" filter="fade">
                                      <p:cBhvr>
                                        <p:cTn id="32" dur="500"/>
                                        <p:tgtEl>
                                          <p:spTgt spid="3">
                                            <p:txEl>
                                              <p:pRg st="5" end="5"/>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fade">
                                      <p:cBhvr>
                                        <p:cTn id="37" dur="500"/>
                                        <p:tgtEl>
                                          <p:spTgt spid="3">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7" end="7"/>
                                            </p:txEl>
                                          </p:spTgt>
                                        </p:tgtEl>
                                        <p:attrNameLst>
                                          <p:attrName>style.visibility</p:attrName>
                                        </p:attrNameLst>
                                      </p:cBhvr>
                                      <p:to>
                                        <p:strVal val="visible"/>
                                      </p:to>
                                    </p:set>
                                    <p:animEffect transition="in" filter="fade">
                                      <p:cBhvr>
                                        <p:cTn id="42" dur="500"/>
                                        <p:tgtEl>
                                          <p:spTgt spid="3">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31640" y="59737"/>
            <a:ext cx="6768752" cy="716186"/>
          </a:xfrm>
        </p:spPr>
        <p:txBody>
          <a:bodyPr/>
          <a:lstStyle/>
          <a:p>
            <a:pPr fontAlgn="auto">
              <a:spcAft>
                <a:spcPts val="0"/>
              </a:spcAft>
              <a:defRPr/>
            </a:pPr>
            <a:r>
              <a:rPr lang="en-GB" dirty="0"/>
              <a:t>Some Beliefs about “Work”</a:t>
            </a:r>
          </a:p>
        </p:txBody>
      </p:sp>
      <p:sp>
        <p:nvSpPr>
          <p:cNvPr id="3" name="Text Placeholder 2"/>
          <p:cNvSpPr>
            <a:spLocks noGrp="1"/>
          </p:cNvSpPr>
          <p:nvPr>
            <p:ph type="body" idx="1"/>
          </p:nvPr>
        </p:nvSpPr>
        <p:spPr>
          <a:xfrm>
            <a:off x="513814" y="882238"/>
            <a:ext cx="4040188" cy="639762"/>
          </a:xfrm>
        </p:spPr>
        <p:txBody>
          <a:bodyPr rtlCol="0">
            <a:normAutofit/>
          </a:bodyPr>
          <a:lstStyle/>
          <a:p>
            <a:pPr fontAlgn="auto">
              <a:spcBef>
                <a:spcPts val="0"/>
              </a:spcBef>
              <a:spcAft>
                <a:spcPts val="0"/>
              </a:spcAft>
              <a:buFont typeface="Wingdings 2"/>
              <a:buNone/>
              <a:defRPr/>
            </a:pPr>
            <a:r>
              <a:rPr lang="en-GB" dirty="0">
                <a:solidFill>
                  <a:srgbClr val="0000FF"/>
                </a:solidFill>
              </a:rPr>
              <a:t>The Protestant Ethic </a:t>
            </a:r>
            <a:r>
              <a:rPr lang="en-GB" sz="1500" dirty="0">
                <a:solidFill>
                  <a:srgbClr val="0000FF"/>
                </a:solidFill>
              </a:rPr>
              <a:t>(or 'the work ethic')</a:t>
            </a:r>
          </a:p>
        </p:txBody>
      </p:sp>
      <p:sp>
        <p:nvSpPr>
          <p:cNvPr id="4" name="Content Placeholder 3"/>
          <p:cNvSpPr>
            <a:spLocks noGrp="1"/>
          </p:cNvSpPr>
          <p:nvPr>
            <p:ph sz="half" idx="2"/>
          </p:nvPr>
        </p:nvSpPr>
        <p:spPr>
          <a:xfrm>
            <a:off x="613033" y="1853597"/>
            <a:ext cx="3868737" cy="3684588"/>
          </a:xfrm>
        </p:spPr>
        <p:txBody>
          <a:bodyPr rtlCol="0">
            <a:normAutofit fontScale="77500" lnSpcReduction="20000"/>
          </a:bodyPr>
          <a:lstStyle/>
          <a:p>
            <a:pPr marL="438912" indent="-320040" fontAlgn="auto">
              <a:spcBef>
                <a:spcPts val="0"/>
              </a:spcBef>
              <a:spcAft>
                <a:spcPts val="0"/>
              </a:spcAft>
              <a:buFont typeface="Wingdings 2"/>
              <a:buChar char=""/>
              <a:defRPr/>
            </a:pPr>
            <a:r>
              <a:rPr lang="en-GB" dirty="0">
                <a:solidFill>
                  <a:srgbClr val="0000FF"/>
                </a:solidFill>
              </a:rPr>
              <a:t>During their earthly life, every person should not passively await the salvation of afterlife</a:t>
            </a:r>
          </a:p>
          <a:p>
            <a:pPr marL="438912" indent="-320040" fontAlgn="auto">
              <a:spcBef>
                <a:spcPts val="0"/>
              </a:spcBef>
              <a:spcAft>
                <a:spcPts val="0"/>
              </a:spcAft>
              <a:buFont typeface="Wingdings 2"/>
              <a:buChar char=""/>
              <a:defRPr/>
            </a:pPr>
            <a:r>
              <a:rPr lang="en-GB" dirty="0">
                <a:solidFill>
                  <a:srgbClr val="0000FF"/>
                </a:solidFill>
              </a:rPr>
              <a:t>During their earthly life, every person should work hard</a:t>
            </a:r>
          </a:p>
          <a:p>
            <a:pPr marL="438912" indent="-320040" fontAlgn="auto">
              <a:spcBef>
                <a:spcPts val="0"/>
              </a:spcBef>
              <a:spcAft>
                <a:spcPts val="0"/>
              </a:spcAft>
              <a:buFont typeface="Wingdings 2"/>
              <a:buChar char=""/>
              <a:defRPr/>
            </a:pPr>
            <a:r>
              <a:rPr lang="en-GB" dirty="0">
                <a:solidFill>
                  <a:srgbClr val="0000FF"/>
                </a:solidFill>
              </a:rPr>
              <a:t>During their earthly life, every person should accumulate and wisely use wealth</a:t>
            </a:r>
          </a:p>
          <a:p>
            <a:pPr marL="438912" indent="-320040" fontAlgn="auto">
              <a:spcBef>
                <a:spcPts val="0"/>
              </a:spcBef>
              <a:spcAft>
                <a:spcPts val="0"/>
              </a:spcAft>
              <a:buFont typeface="Wingdings 2"/>
              <a:buChar char=""/>
              <a:defRPr/>
            </a:pPr>
            <a:r>
              <a:rPr lang="en-GB" dirty="0">
                <a:solidFill>
                  <a:srgbClr val="0000FF"/>
                </a:solidFill>
              </a:rPr>
              <a:t>During their earthly life, every person should live in self-denial</a:t>
            </a:r>
          </a:p>
          <a:p>
            <a:pPr marL="118872" indent="0" fontAlgn="auto">
              <a:spcBef>
                <a:spcPts val="0"/>
              </a:spcBef>
              <a:spcAft>
                <a:spcPts val="0"/>
              </a:spcAft>
              <a:buFont typeface="Wingdings 2"/>
              <a:buNone/>
              <a:defRPr/>
            </a:pPr>
            <a:r>
              <a:rPr lang="en-GB" sz="2200" i="1" dirty="0">
                <a:solidFill>
                  <a:srgbClr val="0000FF"/>
                </a:solidFill>
              </a:rPr>
              <a:t>(Luther, Calvin, early 16th century)</a:t>
            </a:r>
          </a:p>
          <a:p>
            <a:pPr marL="438912" indent="-320040" fontAlgn="auto">
              <a:spcBef>
                <a:spcPts val="0"/>
              </a:spcBef>
              <a:spcAft>
                <a:spcPts val="0"/>
              </a:spcAft>
              <a:buFont typeface="Wingdings 2"/>
              <a:buChar char=""/>
              <a:defRPr/>
            </a:pPr>
            <a:endParaRPr lang="en-GB" dirty="0"/>
          </a:p>
        </p:txBody>
      </p:sp>
      <p:sp>
        <p:nvSpPr>
          <p:cNvPr id="5" name="Text Placeholder 4"/>
          <p:cNvSpPr>
            <a:spLocks noGrp="1"/>
          </p:cNvSpPr>
          <p:nvPr>
            <p:ph type="body" sz="quarter" idx="3"/>
          </p:nvPr>
        </p:nvSpPr>
        <p:spPr>
          <a:xfrm>
            <a:off x="4932040" y="683165"/>
            <a:ext cx="4041775" cy="639762"/>
          </a:xfrm>
        </p:spPr>
        <p:txBody>
          <a:bodyPr rtlCol="0">
            <a:normAutofit/>
          </a:bodyPr>
          <a:lstStyle/>
          <a:p>
            <a:pPr fontAlgn="auto">
              <a:spcBef>
                <a:spcPts val="0"/>
              </a:spcBef>
              <a:spcAft>
                <a:spcPts val="0"/>
              </a:spcAft>
              <a:buFont typeface="Wingdings 2"/>
              <a:buNone/>
              <a:defRPr/>
            </a:pPr>
            <a:r>
              <a:rPr lang="en-GB" dirty="0">
                <a:solidFill>
                  <a:srgbClr val="0000FF"/>
                </a:solidFill>
              </a:rPr>
              <a:t>Capitalism</a:t>
            </a:r>
          </a:p>
        </p:txBody>
      </p:sp>
      <p:sp>
        <p:nvSpPr>
          <p:cNvPr id="6" name="Content Placeholder 5"/>
          <p:cNvSpPr>
            <a:spLocks noGrp="1"/>
          </p:cNvSpPr>
          <p:nvPr>
            <p:ph sz="quarter" idx="4"/>
          </p:nvPr>
        </p:nvSpPr>
        <p:spPr>
          <a:xfrm>
            <a:off x="4611945" y="1853597"/>
            <a:ext cx="3887788" cy="3684588"/>
          </a:xfrm>
        </p:spPr>
        <p:txBody>
          <a:bodyPr rtlCol="0">
            <a:normAutofit fontScale="77500" lnSpcReduction="20000"/>
          </a:bodyPr>
          <a:lstStyle/>
          <a:p>
            <a:pPr marL="438912" indent="-320040" fontAlgn="auto">
              <a:spcBef>
                <a:spcPts val="0"/>
              </a:spcBef>
              <a:spcAft>
                <a:spcPts val="0"/>
              </a:spcAft>
              <a:buFont typeface="Wingdings 2"/>
              <a:buChar char=""/>
              <a:defRPr/>
            </a:pPr>
            <a:r>
              <a:rPr lang="en-GB" dirty="0">
                <a:solidFill>
                  <a:srgbClr val="0000FF"/>
                </a:solidFill>
              </a:rPr>
              <a:t>The laws of supply and demand will ensure the best use of society's resources</a:t>
            </a:r>
          </a:p>
          <a:p>
            <a:pPr marL="438912" indent="-320040" fontAlgn="auto">
              <a:spcBef>
                <a:spcPts val="0"/>
              </a:spcBef>
              <a:spcAft>
                <a:spcPts val="0"/>
              </a:spcAft>
              <a:buFont typeface="Wingdings 2"/>
              <a:buChar char=""/>
              <a:defRPr/>
            </a:pPr>
            <a:r>
              <a:rPr lang="en-GB" dirty="0">
                <a:solidFill>
                  <a:srgbClr val="0000FF"/>
                </a:solidFill>
              </a:rPr>
              <a:t>Everyone has the right to accumulate wealth</a:t>
            </a:r>
          </a:p>
          <a:p>
            <a:pPr marL="438912" indent="-320040" fontAlgn="auto">
              <a:spcBef>
                <a:spcPts val="0"/>
              </a:spcBef>
              <a:spcAft>
                <a:spcPts val="0"/>
              </a:spcAft>
              <a:buFont typeface="Wingdings 2"/>
              <a:buChar char=""/>
              <a:defRPr/>
            </a:pPr>
            <a:r>
              <a:rPr lang="en-GB" dirty="0">
                <a:solidFill>
                  <a:srgbClr val="0000FF"/>
                </a:solidFill>
              </a:rPr>
              <a:t>Everyone has the right to own property</a:t>
            </a:r>
          </a:p>
          <a:p>
            <a:pPr marL="438912" indent="-320040" fontAlgn="auto">
              <a:spcBef>
                <a:spcPts val="0"/>
              </a:spcBef>
              <a:spcAft>
                <a:spcPts val="0"/>
              </a:spcAft>
              <a:buFont typeface="Wingdings 2"/>
              <a:buChar char=""/>
              <a:defRPr/>
            </a:pPr>
            <a:r>
              <a:rPr lang="en-GB" dirty="0">
                <a:solidFill>
                  <a:srgbClr val="0000FF"/>
                </a:solidFill>
              </a:rPr>
              <a:t>Division of labour yields gains in productivity</a:t>
            </a:r>
          </a:p>
          <a:p>
            <a:pPr marL="438912" indent="-320040" fontAlgn="auto">
              <a:spcBef>
                <a:spcPts val="0"/>
              </a:spcBef>
              <a:spcAft>
                <a:spcPts val="0"/>
              </a:spcAft>
              <a:buFont typeface="Wingdings 2"/>
              <a:buChar char=""/>
              <a:defRPr/>
            </a:pPr>
            <a:endParaRPr lang="en-GB" dirty="0">
              <a:solidFill>
                <a:srgbClr val="0000FF"/>
              </a:solidFill>
            </a:endParaRPr>
          </a:p>
          <a:p>
            <a:pPr marL="118872" indent="0" fontAlgn="auto">
              <a:spcBef>
                <a:spcPts val="0"/>
              </a:spcBef>
              <a:spcAft>
                <a:spcPts val="0"/>
              </a:spcAft>
              <a:buFont typeface="Wingdings 2"/>
              <a:buNone/>
              <a:defRPr/>
            </a:pPr>
            <a:r>
              <a:rPr lang="en-GB" sz="1900" i="1" dirty="0">
                <a:solidFill>
                  <a:srgbClr val="0000FF"/>
                </a:solidFill>
              </a:rPr>
              <a:t>(The Wealth of Nations, Adam Smith, 1776)</a:t>
            </a:r>
          </a:p>
        </p:txBody>
      </p:sp>
    </p:spTree>
    <p:extLst>
      <p:ext uri="{BB962C8B-B14F-4D97-AF65-F5344CB8AC3E}">
        <p14:creationId xmlns:p14="http://schemas.microsoft.com/office/powerpoint/2010/main" val="27624272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Effect transition="in" filter="fade">
                                      <p:cBhvr>
                                        <p:cTn id="17" dur="500"/>
                                        <p:tgtEl>
                                          <p:spTgt spid="4">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2" end="2"/>
                                            </p:txEl>
                                          </p:spTgt>
                                        </p:tgtEl>
                                        <p:attrNameLst>
                                          <p:attrName>style.visibility</p:attrName>
                                        </p:attrNameLst>
                                      </p:cBhvr>
                                      <p:to>
                                        <p:strVal val="visible"/>
                                      </p:to>
                                    </p:set>
                                    <p:animEffect transition="in" filter="fade">
                                      <p:cBhvr>
                                        <p:cTn id="22" dur="500"/>
                                        <p:tgtEl>
                                          <p:spTgt spid="4">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animEffect transition="in" filter="fade">
                                      <p:cBhvr>
                                        <p:cTn id="27" dur="500"/>
                                        <p:tgtEl>
                                          <p:spTgt spid="4">
                                            <p:txEl>
                                              <p:pRg st="3" end="3"/>
                                            </p:txEl>
                                          </p:spTgt>
                                        </p:tgtEl>
                                      </p:cBhvr>
                                    </p:animEffect>
                                  </p:childTnLst>
                                </p:cTn>
                              </p:par>
                              <p:par>
                                <p:cTn id="28" presetID="10" presetClass="entr" presetSubtype="0" fill="hold" nodeType="withEffect">
                                  <p:stCondLst>
                                    <p:cond delay="0"/>
                                  </p:stCondLst>
                                  <p:childTnLst>
                                    <p:set>
                                      <p:cBhvr>
                                        <p:cTn id="29" dur="1" fill="hold">
                                          <p:stCondLst>
                                            <p:cond delay="0"/>
                                          </p:stCondLst>
                                        </p:cTn>
                                        <p:tgtEl>
                                          <p:spTgt spid="4">
                                            <p:txEl>
                                              <p:pRg st="4" end="4"/>
                                            </p:txEl>
                                          </p:spTgt>
                                        </p:tgtEl>
                                        <p:attrNameLst>
                                          <p:attrName>style.visibility</p:attrName>
                                        </p:attrNameLst>
                                      </p:cBhvr>
                                      <p:to>
                                        <p:strVal val="visible"/>
                                      </p:to>
                                    </p:set>
                                    <p:animEffect transition="in" filter="fade">
                                      <p:cBhvr>
                                        <p:cTn id="30" dur="500"/>
                                        <p:tgtEl>
                                          <p:spTgt spid="4">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10" presetClass="entr" presetSubtype="0" fill="hold" nodeType="clickEffect">
                                  <p:stCondLst>
                                    <p:cond delay="0"/>
                                  </p:stCondLst>
                                  <p:childTnLst>
                                    <p:set>
                                      <p:cBhvr>
                                        <p:cTn id="34" dur="1" fill="hold">
                                          <p:stCondLst>
                                            <p:cond delay="0"/>
                                          </p:stCondLst>
                                        </p:cTn>
                                        <p:tgtEl>
                                          <p:spTgt spid="6">
                                            <p:txEl>
                                              <p:pRg st="0" end="0"/>
                                            </p:txEl>
                                          </p:spTgt>
                                        </p:tgtEl>
                                        <p:attrNameLst>
                                          <p:attrName>style.visibility</p:attrName>
                                        </p:attrNameLst>
                                      </p:cBhvr>
                                      <p:to>
                                        <p:strVal val="visible"/>
                                      </p:to>
                                    </p:set>
                                    <p:animEffect transition="in" filter="fade">
                                      <p:cBhvr>
                                        <p:cTn id="35" dur="500"/>
                                        <p:tgtEl>
                                          <p:spTgt spid="6">
                                            <p:txEl>
                                              <p:pRg st="0" end="0"/>
                                            </p:txEl>
                                          </p:spTgt>
                                        </p:tgtEl>
                                      </p:cBhvr>
                                    </p:animEffect>
                                  </p:childTnLst>
                                </p:cTn>
                              </p:par>
                            </p:childTnLst>
                          </p:cTn>
                        </p:par>
                      </p:childTnLst>
                    </p:cTn>
                  </p:par>
                  <p:par>
                    <p:cTn id="36" fill="hold">
                      <p:stCondLst>
                        <p:cond delay="indefinite"/>
                      </p:stCondLst>
                      <p:childTnLst>
                        <p:par>
                          <p:cTn id="37" fill="hold">
                            <p:stCondLst>
                              <p:cond delay="0"/>
                            </p:stCondLst>
                            <p:childTnLst>
                              <p:par>
                                <p:cTn id="38" presetID="10" presetClass="entr" presetSubtype="0" fill="hold" nodeType="clickEffect">
                                  <p:stCondLst>
                                    <p:cond delay="0"/>
                                  </p:stCondLst>
                                  <p:childTnLst>
                                    <p:set>
                                      <p:cBhvr>
                                        <p:cTn id="39" dur="1" fill="hold">
                                          <p:stCondLst>
                                            <p:cond delay="0"/>
                                          </p:stCondLst>
                                        </p:cTn>
                                        <p:tgtEl>
                                          <p:spTgt spid="6">
                                            <p:txEl>
                                              <p:pRg st="1" end="1"/>
                                            </p:txEl>
                                          </p:spTgt>
                                        </p:tgtEl>
                                        <p:attrNameLst>
                                          <p:attrName>style.visibility</p:attrName>
                                        </p:attrNameLst>
                                      </p:cBhvr>
                                      <p:to>
                                        <p:strVal val="visible"/>
                                      </p:to>
                                    </p:set>
                                    <p:animEffect transition="in" filter="fade">
                                      <p:cBhvr>
                                        <p:cTn id="40" dur="500"/>
                                        <p:tgtEl>
                                          <p:spTgt spid="6">
                                            <p:txEl>
                                              <p:pRg st="1" end="1"/>
                                            </p:txEl>
                                          </p:spTgt>
                                        </p:tgtEl>
                                      </p:cBhvr>
                                    </p:animEffect>
                                  </p:childTnLst>
                                </p:cTn>
                              </p:par>
                            </p:childTnLst>
                          </p:cTn>
                        </p:par>
                      </p:childTnLst>
                    </p:cTn>
                  </p:par>
                  <p:par>
                    <p:cTn id="41" fill="hold">
                      <p:stCondLst>
                        <p:cond delay="indefinite"/>
                      </p:stCondLst>
                      <p:childTnLst>
                        <p:par>
                          <p:cTn id="42" fill="hold">
                            <p:stCondLst>
                              <p:cond delay="0"/>
                            </p:stCondLst>
                            <p:childTnLst>
                              <p:par>
                                <p:cTn id="43" presetID="10" presetClass="entr" presetSubtype="0" fill="hold" nodeType="clickEffect">
                                  <p:stCondLst>
                                    <p:cond delay="0"/>
                                  </p:stCondLst>
                                  <p:childTnLst>
                                    <p:set>
                                      <p:cBhvr>
                                        <p:cTn id="44" dur="1" fill="hold">
                                          <p:stCondLst>
                                            <p:cond delay="0"/>
                                          </p:stCondLst>
                                        </p:cTn>
                                        <p:tgtEl>
                                          <p:spTgt spid="6">
                                            <p:txEl>
                                              <p:pRg st="2" end="2"/>
                                            </p:txEl>
                                          </p:spTgt>
                                        </p:tgtEl>
                                        <p:attrNameLst>
                                          <p:attrName>style.visibility</p:attrName>
                                        </p:attrNameLst>
                                      </p:cBhvr>
                                      <p:to>
                                        <p:strVal val="visible"/>
                                      </p:to>
                                    </p:set>
                                    <p:animEffect transition="in" filter="fade">
                                      <p:cBhvr>
                                        <p:cTn id="45" dur="500"/>
                                        <p:tgtEl>
                                          <p:spTgt spid="6">
                                            <p:txEl>
                                              <p:pRg st="2" end="2"/>
                                            </p:txEl>
                                          </p:spTgt>
                                        </p:tgtEl>
                                      </p:cBhvr>
                                    </p:animEffect>
                                  </p:childTnLst>
                                </p:cTn>
                              </p:par>
                            </p:childTnLst>
                          </p:cTn>
                        </p:par>
                      </p:childTnLst>
                    </p:cTn>
                  </p:par>
                  <p:par>
                    <p:cTn id="46" fill="hold">
                      <p:stCondLst>
                        <p:cond delay="indefinite"/>
                      </p:stCondLst>
                      <p:childTnLst>
                        <p:par>
                          <p:cTn id="47" fill="hold">
                            <p:stCondLst>
                              <p:cond delay="0"/>
                            </p:stCondLst>
                            <p:childTnLst>
                              <p:par>
                                <p:cTn id="48" presetID="10" presetClass="entr" presetSubtype="0" fill="hold" nodeType="clickEffect">
                                  <p:stCondLst>
                                    <p:cond delay="0"/>
                                  </p:stCondLst>
                                  <p:childTnLst>
                                    <p:set>
                                      <p:cBhvr>
                                        <p:cTn id="49" dur="1" fill="hold">
                                          <p:stCondLst>
                                            <p:cond delay="0"/>
                                          </p:stCondLst>
                                        </p:cTn>
                                        <p:tgtEl>
                                          <p:spTgt spid="6">
                                            <p:txEl>
                                              <p:pRg st="3" end="3"/>
                                            </p:txEl>
                                          </p:spTgt>
                                        </p:tgtEl>
                                        <p:attrNameLst>
                                          <p:attrName>style.visibility</p:attrName>
                                        </p:attrNameLst>
                                      </p:cBhvr>
                                      <p:to>
                                        <p:strVal val="visible"/>
                                      </p:to>
                                    </p:set>
                                    <p:animEffect transition="in" filter="fade">
                                      <p:cBhvr>
                                        <p:cTn id="50" dur="500"/>
                                        <p:tgtEl>
                                          <p:spTgt spid="6">
                                            <p:txEl>
                                              <p:pRg st="3" end="3"/>
                                            </p:txEl>
                                          </p:spTgt>
                                        </p:tgtEl>
                                      </p:cBhvr>
                                    </p:animEffect>
                                  </p:childTnLst>
                                </p:cTn>
                              </p:par>
                              <p:par>
                                <p:cTn id="51" presetID="10" presetClass="entr" presetSubtype="0" fill="hold" nodeType="withEffect">
                                  <p:stCondLst>
                                    <p:cond delay="0"/>
                                  </p:stCondLst>
                                  <p:childTnLst>
                                    <p:set>
                                      <p:cBhvr>
                                        <p:cTn id="52" dur="1" fill="hold">
                                          <p:stCondLst>
                                            <p:cond delay="0"/>
                                          </p:stCondLst>
                                        </p:cTn>
                                        <p:tgtEl>
                                          <p:spTgt spid="6">
                                            <p:txEl>
                                              <p:pRg st="5" end="5"/>
                                            </p:txEl>
                                          </p:spTgt>
                                        </p:tgtEl>
                                        <p:attrNameLst>
                                          <p:attrName>style.visibility</p:attrName>
                                        </p:attrNameLst>
                                      </p:cBhvr>
                                      <p:to>
                                        <p:strVal val="visible"/>
                                      </p:to>
                                    </p:set>
                                    <p:animEffect transition="in" filter="fade">
                                      <p:cBhvr>
                                        <p:cTn id="53"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fontAlgn="auto">
              <a:spcAft>
                <a:spcPts val="0"/>
              </a:spcAft>
              <a:defRPr/>
            </a:pPr>
            <a:r>
              <a:rPr lang="en-GB" dirty="0"/>
              <a:t>The Four Major Schools of Management Thought</a:t>
            </a:r>
          </a:p>
        </p:txBody>
      </p:sp>
      <p:sp>
        <p:nvSpPr>
          <p:cNvPr id="3" name="Content Placeholder 2"/>
          <p:cNvSpPr>
            <a:spLocks noGrp="1"/>
          </p:cNvSpPr>
          <p:nvPr>
            <p:ph idx="1"/>
          </p:nvPr>
        </p:nvSpPr>
        <p:spPr/>
        <p:txBody>
          <a:bodyPr rtlCol="0">
            <a:normAutofit/>
          </a:bodyPr>
          <a:lstStyle/>
          <a:p>
            <a:pPr marL="118872" indent="0" fontAlgn="auto">
              <a:spcBef>
                <a:spcPts val="0"/>
              </a:spcBef>
              <a:spcAft>
                <a:spcPts val="0"/>
              </a:spcAft>
              <a:buFont typeface="Wingdings 2"/>
              <a:buNone/>
              <a:defRPr/>
            </a:pPr>
            <a:r>
              <a:rPr lang="en-GB" dirty="0"/>
              <a:t>	</a:t>
            </a:r>
          </a:p>
          <a:p>
            <a:pPr marL="438912" indent="-320040" fontAlgn="auto">
              <a:lnSpc>
                <a:spcPct val="150000"/>
              </a:lnSpc>
              <a:spcBef>
                <a:spcPts val="0"/>
              </a:spcBef>
              <a:spcAft>
                <a:spcPts val="0"/>
              </a:spcAft>
              <a:buFont typeface="Wingdings 2"/>
              <a:buChar char=""/>
              <a:defRPr/>
            </a:pPr>
            <a:r>
              <a:rPr lang="en-GB" dirty="0">
                <a:solidFill>
                  <a:srgbClr val="0000FF"/>
                </a:solidFill>
              </a:rPr>
              <a:t>Scientific management	</a:t>
            </a:r>
          </a:p>
          <a:p>
            <a:pPr marL="438912" indent="-320040" fontAlgn="auto">
              <a:lnSpc>
                <a:spcPct val="150000"/>
              </a:lnSpc>
              <a:spcBef>
                <a:spcPts val="0"/>
              </a:spcBef>
              <a:spcAft>
                <a:spcPts val="0"/>
              </a:spcAft>
              <a:buFont typeface="Wingdings 2"/>
              <a:buChar char=""/>
              <a:defRPr/>
            </a:pPr>
            <a:r>
              <a:rPr lang="en-GB" dirty="0">
                <a:solidFill>
                  <a:srgbClr val="0000FF"/>
                </a:solidFill>
              </a:rPr>
              <a:t>Classical</a:t>
            </a:r>
          </a:p>
          <a:p>
            <a:pPr marL="438912" indent="-320040" fontAlgn="auto">
              <a:lnSpc>
                <a:spcPct val="150000"/>
              </a:lnSpc>
              <a:spcBef>
                <a:spcPts val="0"/>
              </a:spcBef>
              <a:spcAft>
                <a:spcPts val="0"/>
              </a:spcAft>
              <a:buFont typeface="Wingdings 2"/>
              <a:buChar char=""/>
              <a:defRPr/>
            </a:pPr>
            <a:r>
              <a:rPr lang="en-GB" dirty="0">
                <a:solidFill>
                  <a:srgbClr val="0000FF"/>
                </a:solidFill>
              </a:rPr>
              <a:t>Behavioural</a:t>
            </a:r>
          </a:p>
          <a:p>
            <a:pPr marL="438912" indent="-320040" fontAlgn="auto">
              <a:lnSpc>
                <a:spcPct val="150000"/>
              </a:lnSpc>
              <a:spcBef>
                <a:spcPts val="0"/>
              </a:spcBef>
              <a:spcAft>
                <a:spcPts val="0"/>
              </a:spcAft>
              <a:buFont typeface="Wingdings 2"/>
              <a:buChar char=""/>
              <a:defRPr/>
            </a:pPr>
            <a:r>
              <a:rPr lang="en-GB" dirty="0">
                <a:solidFill>
                  <a:srgbClr val="0000FF"/>
                </a:solidFill>
              </a:rPr>
              <a:t>Modern</a:t>
            </a:r>
          </a:p>
          <a:p>
            <a:pPr marL="118872" indent="0" fontAlgn="auto">
              <a:spcBef>
                <a:spcPts val="0"/>
              </a:spcBef>
              <a:spcAft>
                <a:spcPts val="0"/>
              </a:spcAft>
              <a:buNone/>
              <a:defRPr/>
            </a:pPr>
            <a:endParaRPr lang="en-GB" dirty="0"/>
          </a:p>
        </p:txBody>
      </p:sp>
      <p:pic>
        <p:nvPicPr>
          <p:cNvPr id="5" name="Picture 4" descr="A picture containing text, posing, suit&#10;&#10;Description automatically generated">
            <a:extLst>
              <a:ext uri="{FF2B5EF4-FFF2-40B4-BE49-F238E27FC236}">
                <a16:creationId xmlns:a16="http://schemas.microsoft.com/office/drawing/2014/main" id="{7D32C5B4-CADC-45F3-86EC-4C9602D54C6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315200" y="1621576"/>
            <a:ext cx="1828800" cy="2618232"/>
          </a:xfrm>
          <a:prstGeom prst="rect">
            <a:avLst/>
          </a:prstGeom>
        </p:spPr>
      </p:pic>
      <p:pic>
        <p:nvPicPr>
          <p:cNvPr id="8" name="Picture 7" descr="A picture containing text, staring&#10;&#10;Description automatically generated">
            <a:extLst>
              <a:ext uri="{FF2B5EF4-FFF2-40B4-BE49-F238E27FC236}">
                <a16:creationId xmlns:a16="http://schemas.microsoft.com/office/drawing/2014/main" id="{E0E2E8C5-7CF8-4817-9E40-8406BF18D0BE}"/>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3131840" y="3645024"/>
            <a:ext cx="3981450" cy="2085975"/>
          </a:xfrm>
          <a:prstGeom prst="rect">
            <a:avLst/>
          </a:prstGeom>
        </p:spPr>
      </p:pic>
      <p:pic>
        <p:nvPicPr>
          <p:cNvPr id="11" name="Picture 10">
            <a:extLst>
              <a:ext uri="{FF2B5EF4-FFF2-40B4-BE49-F238E27FC236}">
                <a16:creationId xmlns:a16="http://schemas.microsoft.com/office/drawing/2014/main" id="{73897A78-56A8-4244-A4E2-75019AB98CFC}"/>
              </a:ext>
            </a:extLst>
          </p:cNvPr>
          <p:cNvPicPr>
            <a:picLocks noChangeAspect="1"/>
          </p:cNvPicPr>
          <p:nvPr/>
        </p:nvPicPr>
        <p:blipFill>
          <a:blip r:embed="rId7"/>
          <a:stretch>
            <a:fillRect/>
          </a:stretch>
        </p:blipFill>
        <p:spPr>
          <a:xfrm>
            <a:off x="5297370" y="1623519"/>
            <a:ext cx="2010056" cy="2457793"/>
          </a:xfrm>
          <a:prstGeom prst="rect">
            <a:avLst/>
          </a:prstGeom>
        </p:spPr>
      </p:pic>
      <p:pic>
        <p:nvPicPr>
          <p:cNvPr id="13" name="Picture 12">
            <a:extLst>
              <a:ext uri="{FF2B5EF4-FFF2-40B4-BE49-F238E27FC236}">
                <a16:creationId xmlns:a16="http://schemas.microsoft.com/office/drawing/2014/main" id="{21CA5B71-DABD-4ABD-9E46-E282E40D0140}"/>
              </a:ext>
            </a:extLst>
          </p:cNvPr>
          <p:cNvPicPr>
            <a:picLocks noChangeAspect="1"/>
          </p:cNvPicPr>
          <p:nvPr/>
        </p:nvPicPr>
        <p:blipFill>
          <a:blip r:embed="rId8"/>
          <a:stretch>
            <a:fillRect/>
          </a:stretch>
        </p:blipFill>
        <p:spPr>
          <a:xfrm>
            <a:off x="5057249" y="2305892"/>
            <a:ext cx="3772426" cy="2981741"/>
          </a:xfrm>
          <a:prstGeom prst="rect">
            <a:avLst/>
          </a:prstGeom>
        </p:spPr>
      </p:pic>
    </p:spTree>
    <p:extLst>
      <p:ext uri="{BB962C8B-B14F-4D97-AF65-F5344CB8AC3E}">
        <p14:creationId xmlns:p14="http://schemas.microsoft.com/office/powerpoint/2010/main" val="7034313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500"/>
                                        <p:tgtEl>
                                          <p:spTgt spid="3">
                                            <p:txEl>
                                              <p:pRg st="1" end="1"/>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5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8"/>
                                        </p:tgtEl>
                                        <p:attrNameLst>
                                          <p:attrName>style.visibility</p:attrName>
                                        </p:attrNameLst>
                                      </p:cBhvr>
                                      <p:to>
                                        <p:strVal val="visible"/>
                                      </p:to>
                                    </p:set>
                                    <p:animEffect transition="in" filter="fade">
                                      <p:cBhvr>
                                        <p:cTn id="22" dur="500"/>
                                        <p:tgtEl>
                                          <p:spTgt spid="8"/>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fade">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11"/>
                                        </p:tgtEl>
                                        <p:attrNameLst>
                                          <p:attrName>style.visibility</p:attrName>
                                        </p:attrNameLst>
                                      </p:cBhvr>
                                      <p:to>
                                        <p:strVal val="visible"/>
                                      </p:to>
                                    </p:set>
                                    <p:animEffect transition="in" filter="fade">
                                      <p:cBhvr>
                                        <p:cTn id="32" dur="500"/>
                                        <p:tgtEl>
                                          <p:spTgt spid="11"/>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3">
                                            <p:txEl>
                                              <p:pRg st="4" end="4"/>
                                            </p:txEl>
                                          </p:spTgt>
                                        </p:tgtEl>
                                        <p:attrNameLst>
                                          <p:attrName>style.visibility</p:attrName>
                                        </p:attrNameLst>
                                      </p:cBhvr>
                                      <p:to>
                                        <p:strVal val="visible"/>
                                      </p:to>
                                    </p:set>
                                    <p:animEffect transition="in" filter="fade">
                                      <p:cBhvr>
                                        <p:cTn id="37" dur="500"/>
                                        <p:tgtEl>
                                          <p:spTgt spid="3">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13"/>
                                        </p:tgtEl>
                                        <p:attrNameLst>
                                          <p:attrName>style.visibility</p:attrName>
                                        </p:attrNameLst>
                                      </p:cBhvr>
                                      <p:to>
                                        <p:strVal val="visible"/>
                                      </p:to>
                                    </p:set>
                                    <p:animEffect transition="in" filter="fade">
                                      <p:cBhvr>
                                        <p:cTn id="4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9874" name="Rectangle 2"/>
          <p:cNvSpPr>
            <a:spLocks noGrp="1" noChangeArrowheads="1"/>
          </p:cNvSpPr>
          <p:nvPr>
            <p:ph type="title"/>
          </p:nvPr>
        </p:nvSpPr>
        <p:spPr/>
        <p:txBody>
          <a:bodyPr/>
          <a:lstStyle/>
          <a:p>
            <a:r>
              <a:rPr lang="en-US" altLang="en-US"/>
              <a:t>Scientific Management</a:t>
            </a:r>
          </a:p>
        </p:txBody>
      </p:sp>
      <p:sp>
        <p:nvSpPr>
          <p:cNvPr id="79875" name="Rectangle 3"/>
          <p:cNvSpPr>
            <a:spLocks noGrp="1" noChangeArrowheads="1"/>
          </p:cNvSpPr>
          <p:nvPr>
            <p:ph idx="1"/>
          </p:nvPr>
        </p:nvSpPr>
        <p:spPr/>
        <p:txBody>
          <a:bodyPr>
            <a:normAutofit/>
          </a:bodyPr>
          <a:lstStyle/>
          <a:p>
            <a:r>
              <a:rPr lang="en-US" altLang="en-US" dirty="0">
                <a:solidFill>
                  <a:srgbClr val="0000CC"/>
                </a:solidFill>
              </a:rPr>
              <a:t>Application of the Scientific Method to work</a:t>
            </a:r>
          </a:p>
          <a:p>
            <a:r>
              <a:rPr lang="en-US" altLang="en-US" dirty="0">
                <a:solidFill>
                  <a:srgbClr val="0000CC"/>
                </a:solidFill>
              </a:rPr>
              <a:t>Train the workers</a:t>
            </a:r>
          </a:p>
          <a:p>
            <a:r>
              <a:rPr lang="en-US" altLang="en-US" dirty="0">
                <a:solidFill>
                  <a:srgbClr val="0000CC"/>
                </a:solidFill>
              </a:rPr>
              <a:t>Selection of the most capable workers</a:t>
            </a:r>
          </a:p>
          <a:p>
            <a:r>
              <a:rPr lang="en-US" altLang="en-US" dirty="0">
                <a:solidFill>
                  <a:srgbClr val="0000CC"/>
                </a:solidFill>
              </a:rPr>
              <a:t>Provide resources to workers</a:t>
            </a:r>
          </a:p>
          <a:p>
            <a:r>
              <a:rPr lang="en-GB" altLang="en-US" dirty="0">
                <a:solidFill>
                  <a:srgbClr val="0000CC"/>
                </a:solidFill>
              </a:rPr>
              <a:t>Provide fair pay incentives to workers </a:t>
            </a:r>
            <a:r>
              <a:rPr lang="en-GB" altLang="en-US" sz="2800" i="1" dirty="0">
                <a:solidFill>
                  <a:srgbClr val="0000CC"/>
                </a:solidFill>
              </a:rPr>
              <a:t>(share productivity gains)</a:t>
            </a:r>
          </a:p>
          <a:p>
            <a:endParaRPr lang="en-US" altLang="en-US" dirty="0"/>
          </a:p>
          <a:p>
            <a:pPr>
              <a:buFontTx/>
              <a:buNone/>
            </a:pPr>
            <a:endParaRPr lang="en-US" altLang="en-US" dirty="0"/>
          </a:p>
        </p:txBody>
      </p:sp>
    </p:spTree>
    <p:extLst>
      <p:ext uri="{BB962C8B-B14F-4D97-AF65-F5344CB8AC3E}">
        <p14:creationId xmlns:p14="http://schemas.microsoft.com/office/powerpoint/2010/main" val="75485783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7987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7987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7987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7987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7987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5" grpId="0" build="p" autoUpdateAnimBg="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179644"/>
            <a:ext cx="7886700" cy="1047651"/>
          </a:xfrm>
        </p:spPr>
        <p:txBody>
          <a:bodyPr>
            <a:normAutofit/>
          </a:bodyPr>
          <a:lstStyle/>
          <a:p>
            <a:pPr fontAlgn="auto">
              <a:spcAft>
                <a:spcPts val="0"/>
              </a:spcAft>
              <a:defRPr/>
            </a:pPr>
            <a:r>
              <a:rPr lang="en-GB" dirty="0"/>
              <a:t>Scientific Management School</a:t>
            </a:r>
            <a:br>
              <a:rPr lang="en-GB" dirty="0"/>
            </a:br>
            <a:r>
              <a:rPr lang="en-GB" sz="2200" dirty="0"/>
              <a:t>Frederick. W. Taylor and Lillian Gilbreth</a:t>
            </a:r>
          </a:p>
        </p:txBody>
      </p:sp>
      <p:sp>
        <p:nvSpPr>
          <p:cNvPr id="3" name="Content Placeholder 2"/>
          <p:cNvSpPr>
            <a:spLocks noGrp="1"/>
          </p:cNvSpPr>
          <p:nvPr>
            <p:ph idx="1"/>
          </p:nvPr>
        </p:nvSpPr>
        <p:spPr>
          <a:xfrm>
            <a:off x="628650" y="1412776"/>
            <a:ext cx="7886700" cy="4248472"/>
          </a:xfrm>
        </p:spPr>
        <p:txBody>
          <a:bodyPr rtlCol="0">
            <a:normAutofit/>
          </a:bodyPr>
          <a:lstStyle/>
          <a:p>
            <a:pPr marL="118872" indent="0" algn="ctr" fontAlgn="auto">
              <a:spcBef>
                <a:spcPts val="0"/>
              </a:spcBef>
              <a:spcAft>
                <a:spcPts val="0"/>
              </a:spcAft>
              <a:buFont typeface="Wingdings 2"/>
              <a:buNone/>
              <a:defRPr/>
            </a:pPr>
            <a:r>
              <a:rPr lang="en-GB" i="1" dirty="0">
                <a:solidFill>
                  <a:srgbClr val="0000FF"/>
                </a:solidFill>
                <a:effectLst>
                  <a:outerShdw blurRad="38100" dist="38100" dir="2700000" algn="tl">
                    <a:srgbClr val="000000">
                      <a:alpha val="43137"/>
                    </a:srgbClr>
                  </a:outerShdw>
                </a:effectLst>
              </a:rPr>
              <a:t>Workers viewed as 'machines’</a:t>
            </a:r>
          </a:p>
          <a:p>
            <a:pPr marL="118872" indent="0" algn="ctr" fontAlgn="auto">
              <a:spcBef>
                <a:spcPts val="0"/>
              </a:spcBef>
              <a:spcAft>
                <a:spcPts val="0"/>
              </a:spcAft>
              <a:buFont typeface="Wingdings 2"/>
              <a:buNone/>
              <a:defRPr/>
            </a:pPr>
            <a:endParaRPr lang="en-GB" i="1" dirty="0">
              <a:solidFill>
                <a:srgbClr val="0000FF"/>
              </a:solidFill>
              <a:effectLst>
                <a:outerShdw blurRad="38100" dist="38100" dir="2700000" algn="tl">
                  <a:srgbClr val="000000">
                    <a:alpha val="43137"/>
                  </a:srgbClr>
                </a:outerShdw>
              </a:effectLst>
            </a:endParaRPr>
          </a:p>
          <a:p>
            <a:pPr marL="118872" indent="0" fontAlgn="auto">
              <a:spcBef>
                <a:spcPts val="0"/>
              </a:spcBef>
              <a:spcAft>
                <a:spcPts val="0"/>
              </a:spcAft>
              <a:buFont typeface="Wingdings 2"/>
              <a:buNone/>
              <a:defRPr/>
            </a:pPr>
            <a:r>
              <a:rPr lang="en-GB" dirty="0">
                <a:solidFill>
                  <a:srgbClr val="0000FF"/>
                </a:solidFill>
              </a:rPr>
              <a:t> </a:t>
            </a:r>
            <a:r>
              <a:rPr lang="en-GB" sz="3600" b="1" dirty="0">
                <a:solidFill>
                  <a:srgbClr val="0000FF"/>
                </a:solidFill>
              </a:rPr>
              <a:t>Taylor (1911)</a:t>
            </a:r>
          </a:p>
          <a:p>
            <a:pPr marL="438912" indent="-320040" fontAlgn="auto">
              <a:spcBef>
                <a:spcPts val="0"/>
              </a:spcBef>
              <a:spcAft>
                <a:spcPts val="0"/>
              </a:spcAft>
              <a:buFont typeface="Wingdings 2"/>
              <a:buChar char=""/>
              <a:defRPr/>
            </a:pPr>
            <a:r>
              <a:rPr lang="en-US" sz="2000" dirty="0">
                <a:solidFill>
                  <a:srgbClr val="0000FF"/>
                </a:solidFill>
              </a:rPr>
              <a:t>From “</a:t>
            </a:r>
            <a:r>
              <a:rPr lang="en-US" sz="2000" i="1" dirty="0">
                <a:solidFill>
                  <a:srgbClr val="0000FF"/>
                </a:solidFill>
              </a:rPr>
              <a:t>rule of thumb</a:t>
            </a:r>
            <a:r>
              <a:rPr lang="en-US" sz="2000" dirty="0">
                <a:solidFill>
                  <a:srgbClr val="0000FF"/>
                </a:solidFill>
              </a:rPr>
              <a:t>” to “</a:t>
            </a:r>
            <a:r>
              <a:rPr lang="en-US" sz="2000" i="1" dirty="0">
                <a:solidFill>
                  <a:srgbClr val="0000FF"/>
                </a:solidFill>
              </a:rPr>
              <a:t>there is one best way</a:t>
            </a:r>
            <a:r>
              <a:rPr lang="en-US" sz="2000" dirty="0">
                <a:solidFill>
                  <a:srgbClr val="0000FF"/>
                </a:solidFill>
              </a:rPr>
              <a:t>” to perform a task</a:t>
            </a:r>
            <a:endParaRPr lang="en-GB" sz="2000" dirty="0">
              <a:solidFill>
                <a:srgbClr val="0000FF"/>
              </a:solidFill>
            </a:endParaRPr>
          </a:p>
          <a:p>
            <a:pPr marL="438912" indent="-320040" fontAlgn="auto">
              <a:spcBef>
                <a:spcPts val="0"/>
              </a:spcBef>
              <a:spcAft>
                <a:spcPts val="0"/>
              </a:spcAft>
              <a:buFont typeface="Wingdings 2"/>
              <a:buChar char=""/>
              <a:defRPr/>
            </a:pPr>
            <a:r>
              <a:rPr lang="en-US" sz="2000" dirty="0">
                <a:solidFill>
                  <a:srgbClr val="0000FF"/>
                </a:solidFill>
              </a:rPr>
              <a:t>Selection and training of workers should be scientific.</a:t>
            </a:r>
            <a:endParaRPr lang="en-GB" sz="2000" dirty="0">
              <a:solidFill>
                <a:srgbClr val="0000FF"/>
              </a:solidFill>
            </a:endParaRPr>
          </a:p>
          <a:p>
            <a:pPr marL="438912" indent="-320040" fontAlgn="auto">
              <a:spcBef>
                <a:spcPts val="0"/>
              </a:spcBef>
              <a:spcAft>
                <a:spcPts val="0"/>
              </a:spcAft>
              <a:buFont typeface="Wingdings 2"/>
              <a:buChar char=""/>
              <a:defRPr/>
            </a:pPr>
            <a:r>
              <a:rPr lang="en-US" sz="2000" dirty="0">
                <a:solidFill>
                  <a:srgbClr val="0000FF"/>
                </a:solidFill>
              </a:rPr>
              <a:t>Incentives should be provided for workers to use the "one best way"</a:t>
            </a:r>
            <a:endParaRPr lang="en-GB" sz="2000" dirty="0">
              <a:solidFill>
                <a:srgbClr val="0000FF"/>
              </a:solidFill>
            </a:endParaRPr>
          </a:p>
          <a:p>
            <a:pPr marL="438912" indent="-320040" fontAlgn="auto">
              <a:spcBef>
                <a:spcPts val="0"/>
              </a:spcBef>
              <a:spcAft>
                <a:spcPts val="0"/>
              </a:spcAft>
              <a:buFont typeface="Wingdings 2"/>
              <a:buChar char=""/>
              <a:defRPr/>
            </a:pPr>
            <a:r>
              <a:rPr lang="en-US" sz="2000" dirty="0">
                <a:solidFill>
                  <a:srgbClr val="0000FF"/>
                </a:solidFill>
              </a:rPr>
              <a:t>Managers and labour share work and responsibility.</a:t>
            </a:r>
          </a:p>
          <a:p>
            <a:pPr marL="118872" indent="0" fontAlgn="auto">
              <a:spcBef>
                <a:spcPts val="0"/>
              </a:spcBef>
              <a:spcAft>
                <a:spcPts val="0"/>
              </a:spcAft>
              <a:buNone/>
              <a:defRPr/>
            </a:pPr>
            <a:endParaRPr lang="en-GB" sz="2000" dirty="0">
              <a:solidFill>
                <a:srgbClr val="0000FF"/>
              </a:solidFill>
            </a:endParaRPr>
          </a:p>
          <a:p>
            <a:pPr marL="118872" indent="0" fontAlgn="auto">
              <a:spcBef>
                <a:spcPts val="0"/>
              </a:spcBef>
              <a:spcAft>
                <a:spcPts val="0"/>
              </a:spcAft>
              <a:buFont typeface="Wingdings 2"/>
              <a:buNone/>
              <a:defRPr/>
            </a:pPr>
            <a:r>
              <a:rPr lang="en-GB" sz="3600" b="1" dirty="0">
                <a:solidFill>
                  <a:srgbClr val="0000FF"/>
                </a:solidFill>
              </a:rPr>
              <a:t>Gilbreth (1914)</a:t>
            </a:r>
          </a:p>
          <a:p>
            <a:pPr marL="461772">
              <a:spcBef>
                <a:spcPts val="0"/>
              </a:spcBef>
              <a:buFont typeface="Wingdings" panose="05000000000000000000" pitchFamily="2" charset="2"/>
              <a:buChar char="§"/>
              <a:defRPr/>
            </a:pPr>
            <a:r>
              <a:rPr lang="en-GB" sz="2000" dirty="0">
                <a:solidFill>
                  <a:srgbClr val="0000FF"/>
                </a:solidFill>
              </a:rPr>
              <a:t>Reducing unnecessary motions</a:t>
            </a:r>
          </a:p>
          <a:p>
            <a:pPr marL="461772">
              <a:spcBef>
                <a:spcPts val="0"/>
              </a:spcBef>
              <a:buFont typeface="Wingdings" panose="05000000000000000000" pitchFamily="2" charset="2"/>
              <a:buChar char="§"/>
              <a:defRPr/>
            </a:pPr>
            <a:r>
              <a:rPr lang="en-GB" sz="2000" dirty="0">
                <a:solidFill>
                  <a:srgbClr val="0000FF"/>
                </a:solidFill>
              </a:rPr>
              <a:t>Each worker should be involved in doing their own work</a:t>
            </a:r>
          </a:p>
          <a:p>
            <a:pPr marL="461772">
              <a:spcBef>
                <a:spcPts val="0"/>
              </a:spcBef>
              <a:buFont typeface="Wingdings" panose="05000000000000000000" pitchFamily="2" charset="2"/>
              <a:buChar char="§"/>
              <a:defRPr/>
            </a:pPr>
            <a:r>
              <a:rPr lang="en-GB" sz="2000" dirty="0">
                <a:solidFill>
                  <a:srgbClr val="0000FF"/>
                </a:solidFill>
              </a:rPr>
              <a:t>Motion &amp; Time Studies</a:t>
            </a:r>
          </a:p>
          <a:p>
            <a:pPr marL="118872" indent="0">
              <a:spcBef>
                <a:spcPts val="0"/>
              </a:spcBef>
              <a:buNone/>
              <a:defRPr/>
            </a:pPr>
            <a:endParaRPr lang="en-GB" sz="2000" dirty="0">
              <a:solidFill>
                <a:srgbClr val="0000FF"/>
              </a:solidFill>
            </a:endParaRPr>
          </a:p>
        </p:txBody>
      </p:sp>
      <p:sp>
        <p:nvSpPr>
          <p:cNvPr id="5" name="TextBox 4">
            <a:extLst>
              <a:ext uri="{FF2B5EF4-FFF2-40B4-BE49-F238E27FC236}">
                <a16:creationId xmlns:a16="http://schemas.microsoft.com/office/drawing/2014/main" id="{572223AB-1DD9-4720-9D15-4F6B18E2C9E5}"/>
              </a:ext>
            </a:extLst>
          </p:cNvPr>
          <p:cNvSpPr txBox="1"/>
          <p:nvPr/>
        </p:nvSpPr>
        <p:spPr>
          <a:xfrm rot="2045216">
            <a:off x="6854547" y="4145317"/>
            <a:ext cx="2160240" cy="584775"/>
          </a:xfrm>
          <a:prstGeom prst="rect">
            <a:avLst/>
          </a:prstGeom>
          <a:noFill/>
        </p:spPr>
        <p:txBody>
          <a:bodyPr wrap="square" rtlCol="0">
            <a:spAutoFit/>
          </a:bodyPr>
          <a:lstStyle/>
          <a:p>
            <a:r>
              <a:rPr lang="en-GB" sz="3200" b="1" dirty="0"/>
              <a:t>Discussion</a:t>
            </a:r>
          </a:p>
        </p:txBody>
      </p:sp>
    </p:spTree>
    <p:extLst>
      <p:ext uri="{BB962C8B-B14F-4D97-AF65-F5344CB8AC3E}">
        <p14:creationId xmlns:p14="http://schemas.microsoft.com/office/powerpoint/2010/main" val="1002375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Effect transition="in" filter="fade">
                                      <p:cBhvr>
                                        <p:cTn id="7" dur="500"/>
                                        <p:tgtEl>
                                          <p:spTgt spid="3">
                                            <p:txEl>
                                              <p:pRg st="2" end="2"/>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3">
                                            <p:txEl>
                                              <p:pRg st="3" end="3"/>
                                            </p:txEl>
                                          </p:spTgt>
                                        </p:tgtEl>
                                        <p:attrNameLst>
                                          <p:attrName>style.visibility</p:attrName>
                                        </p:attrNameLst>
                                      </p:cBhvr>
                                      <p:to>
                                        <p:strVal val="visible"/>
                                      </p:to>
                                    </p:set>
                                    <p:animEffect transition="in" filter="fade">
                                      <p:cBhvr>
                                        <p:cTn id="10" dur="500"/>
                                        <p:tgtEl>
                                          <p:spTgt spid="3">
                                            <p:txEl>
                                              <p:pRg st="3" end="3"/>
                                            </p:txEl>
                                          </p:spTgt>
                                        </p:tgtEl>
                                      </p:cBhvr>
                                    </p:animEffect>
                                  </p:childTnLst>
                                </p:cTn>
                              </p:par>
                              <p:par>
                                <p:cTn id="11" presetID="10" presetClass="entr" presetSubtype="0" fill="hold" nodeType="with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Effect transition="in" filter="fade">
                                      <p:cBhvr>
                                        <p:cTn id="13" dur="500"/>
                                        <p:tgtEl>
                                          <p:spTgt spid="3">
                                            <p:txEl>
                                              <p:pRg st="4" end="4"/>
                                            </p:txEl>
                                          </p:spTgt>
                                        </p:tgtEl>
                                      </p:cBhvr>
                                    </p:animEffect>
                                  </p:childTnLst>
                                </p:cTn>
                              </p:par>
                              <p:par>
                                <p:cTn id="14" presetID="10" presetClass="entr" presetSubtype="0" fill="hold" nodeType="withEffect">
                                  <p:stCondLst>
                                    <p:cond delay="0"/>
                                  </p:stCondLst>
                                  <p:childTnLst>
                                    <p:set>
                                      <p:cBhvr>
                                        <p:cTn id="15" dur="1" fill="hold">
                                          <p:stCondLst>
                                            <p:cond delay="0"/>
                                          </p:stCondLst>
                                        </p:cTn>
                                        <p:tgtEl>
                                          <p:spTgt spid="3">
                                            <p:txEl>
                                              <p:pRg st="5" end="5"/>
                                            </p:txEl>
                                          </p:spTgt>
                                        </p:tgtEl>
                                        <p:attrNameLst>
                                          <p:attrName>style.visibility</p:attrName>
                                        </p:attrNameLst>
                                      </p:cBhvr>
                                      <p:to>
                                        <p:strVal val="visible"/>
                                      </p:to>
                                    </p:set>
                                    <p:animEffect transition="in" filter="fade">
                                      <p:cBhvr>
                                        <p:cTn id="16" dur="500"/>
                                        <p:tgtEl>
                                          <p:spTgt spid="3">
                                            <p:txEl>
                                              <p:pRg st="5" end="5"/>
                                            </p:txEl>
                                          </p:spTgt>
                                        </p:tgtEl>
                                      </p:cBhvr>
                                    </p:animEffect>
                                  </p:childTnLst>
                                </p:cTn>
                              </p:par>
                              <p:par>
                                <p:cTn id="17" presetID="10" presetClass="entr" presetSubtype="0"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Effect transition="in" filter="fade">
                                      <p:cBhvr>
                                        <p:cTn id="19" dur="500"/>
                                        <p:tgtEl>
                                          <p:spTgt spid="3">
                                            <p:txEl>
                                              <p:pRg st="6" end="6"/>
                                            </p:txEl>
                                          </p:spTgt>
                                        </p:tgtEl>
                                      </p:cBhvr>
                                    </p:animEffect>
                                  </p:childTnLst>
                                </p:cTn>
                              </p:par>
                              <p:par>
                                <p:cTn id="20" presetID="10" presetClass="entr" presetSubtype="0" fill="hold" nodeType="withEffect">
                                  <p:stCondLst>
                                    <p:cond delay="0"/>
                                  </p:stCondLst>
                                  <p:childTnLst>
                                    <p:set>
                                      <p:cBhvr>
                                        <p:cTn id="21" dur="1" fill="hold">
                                          <p:stCondLst>
                                            <p:cond delay="0"/>
                                          </p:stCondLst>
                                        </p:cTn>
                                        <p:tgtEl>
                                          <p:spTgt spid="3">
                                            <p:txEl>
                                              <p:pRg st="8" end="8"/>
                                            </p:txEl>
                                          </p:spTgt>
                                        </p:tgtEl>
                                        <p:attrNameLst>
                                          <p:attrName>style.visibility</p:attrName>
                                        </p:attrNameLst>
                                      </p:cBhvr>
                                      <p:to>
                                        <p:strVal val="visible"/>
                                      </p:to>
                                    </p:set>
                                    <p:animEffect transition="in" filter="fade">
                                      <p:cBhvr>
                                        <p:cTn id="22" dur="500"/>
                                        <p:tgtEl>
                                          <p:spTgt spid="3">
                                            <p:txEl>
                                              <p:pRg st="8" end="8"/>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3">
                                            <p:txEl>
                                              <p:pRg st="9" end="9"/>
                                            </p:txEl>
                                          </p:spTgt>
                                        </p:tgtEl>
                                        <p:attrNameLst>
                                          <p:attrName>style.visibility</p:attrName>
                                        </p:attrNameLst>
                                      </p:cBhvr>
                                      <p:to>
                                        <p:strVal val="visible"/>
                                      </p:to>
                                    </p:set>
                                    <p:animEffect transition="in" filter="fade">
                                      <p:cBhvr>
                                        <p:cTn id="25" dur="500"/>
                                        <p:tgtEl>
                                          <p:spTgt spid="3">
                                            <p:txEl>
                                              <p:pRg st="9" end="9"/>
                                            </p:txEl>
                                          </p:spTgt>
                                        </p:tgtEl>
                                      </p:cBhvr>
                                    </p:animEffect>
                                  </p:childTnLst>
                                </p:cTn>
                              </p:par>
                              <p:par>
                                <p:cTn id="26" presetID="10" presetClass="entr" presetSubtype="0" fill="hold" nodeType="withEffect">
                                  <p:stCondLst>
                                    <p:cond delay="0"/>
                                  </p:stCondLst>
                                  <p:childTnLst>
                                    <p:set>
                                      <p:cBhvr>
                                        <p:cTn id="27" dur="1" fill="hold">
                                          <p:stCondLst>
                                            <p:cond delay="0"/>
                                          </p:stCondLst>
                                        </p:cTn>
                                        <p:tgtEl>
                                          <p:spTgt spid="3">
                                            <p:txEl>
                                              <p:pRg st="10" end="10"/>
                                            </p:txEl>
                                          </p:spTgt>
                                        </p:tgtEl>
                                        <p:attrNameLst>
                                          <p:attrName>style.visibility</p:attrName>
                                        </p:attrNameLst>
                                      </p:cBhvr>
                                      <p:to>
                                        <p:strVal val="visible"/>
                                      </p:to>
                                    </p:set>
                                    <p:animEffect transition="in" filter="fade">
                                      <p:cBhvr>
                                        <p:cTn id="28" dur="500"/>
                                        <p:tgtEl>
                                          <p:spTgt spid="3">
                                            <p:txEl>
                                              <p:pRg st="10" end="10"/>
                                            </p:txEl>
                                          </p:spTgt>
                                        </p:tgtEl>
                                      </p:cBhvr>
                                    </p:animEffect>
                                  </p:childTnLst>
                                </p:cTn>
                              </p:par>
                              <p:par>
                                <p:cTn id="29" presetID="10" presetClass="entr" presetSubtype="0" fill="hold" nodeType="withEffect">
                                  <p:stCondLst>
                                    <p:cond delay="0"/>
                                  </p:stCondLst>
                                  <p:childTnLst>
                                    <p:set>
                                      <p:cBhvr>
                                        <p:cTn id="30" dur="1" fill="hold">
                                          <p:stCondLst>
                                            <p:cond delay="0"/>
                                          </p:stCondLst>
                                        </p:cTn>
                                        <p:tgtEl>
                                          <p:spTgt spid="3">
                                            <p:txEl>
                                              <p:pRg st="11" end="11"/>
                                            </p:txEl>
                                          </p:spTgt>
                                        </p:tgtEl>
                                        <p:attrNameLst>
                                          <p:attrName>style.visibility</p:attrName>
                                        </p:attrNameLst>
                                      </p:cBhvr>
                                      <p:to>
                                        <p:strVal val="visible"/>
                                      </p:to>
                                    </p:set>
                                    <p:animEffect transition="in" filter="fade">
                                      <p:cBhvr>
                                        <p:cTn id="31" dur="500"/>
                                        <p:tgtEl>
                                          <p:spTgt spid="3">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4406" y="212246"/>
            <a:ext cx="4303390" cy="759619"/>
          </a:xfrm>
        </p:spPr>
        <p:txBody>
          <a:bodyPr/>
          <a:lstStyle/>
          <a:p>
            <a:r>
              <a:rPr lang="en-GB" dirty="0"/>
              <a:t>Classical School</a:t>
            </a:r>
          </a:p>
        </p:txBody>
      </p:sp>
      <p:sp>
        <p:nvSpPr>
          <p:cNvPr id="3" name="Content Placeholder 2"/>
          <p:cNvSpPr>
            <a:spLocks noGrp="1"/>
          </p:cNvSpPr>
          <p:nvPr>
            <p:ph idx="1"/>
          </p:nvPr>
        </p:nvSpPr>
        <p:spPr>
          <a:xfrm>
            <a:off x="0" y="891426"/>
            <a:ext cx="5184576" cy="1050951"/>
          </a:xfrm>
        </p:spPr>
        <p:txBody>
          <a:bodyPr/>
          <a:lstStyle/>
          <a:p>
            <a:r>
              <a:rPr lang="en-GB" dirty="0">
                <a:solidFill>
                  <a:srgbClr val="0000FF"/>
                </a:solidFill>
              </a:rPr>
              <a:t>Max Weber - </a:t>
            </a:r>
            <a:r>
              <a:rPr lang="en-GB" sz="2400" dirty="0">
                <a:solidFill>
                  <a:srgbClr val="0000FF"/>
                </a:solidFill>
              </a:rPr>
              <a:t>bureaucratic theory</a:t>
            </a:r>
          </a:p>
          <a:p>
            <a:r>
              <a:rPr lang="en-GB" sz="2400" dirty="0">
                <a:solidFill>
                  <a:srgbClr val="0000FF"/>
                </a:solidFill>
              </a:rPr>
              <a:t>Henri Fayol – administrative theory</a:t>
            </a:r>
          </a:p>
        </p:txBody>
      </p:sp>
      <p:pic>
        <p:nvPicPr>
          <p:cNvPr id="6" name="Picture 5">
            <a:extLst>
              <a:ext uri="{FF2B5EF4-FFF2-40B4-BE49-F238E27FC236}">
                <a16:creationId xmlns:a16="http://schemas.microsoft.com/office/drawing/2014/main" id="{351D7EAF-24E3-4FAE-8F67-C334D89A63E6}"/>
              </a:ext>
            </a:extLst>
          </p:cNvPr>
          <p:cNvPicPr>
            <a:picLocks noChangeAspect="1"/>
          </p:cNvPicPr>
          <p:nvPr/>
        </p:nvPicPr>
        <p:blipFill>
          <a:blip r:embed="rId3"/>
          <a:stretch>
            <a:fillRect/>
          </a:stretch>
        </p:blipFill>
        <p:spPr>
          <a:xfrm>
            <a:off x="6084168" y="0"/>
            <a:ext cx="3055431" cy="2370334"/>
          </a:xfrm>
          <a:prstGeom prst="rect">
            <a:avLst/>
          </a:prstGeom>
        </p:spPr>
      </p:pic>
      <p:sp>
        <p:nvSpPr>
          <p:cNvPr id="7" name="TextBox 6">
            <a:extLst>
              <a:ext uri="{FF2B5EF4-FFF2-40B4-BE49-F238E27FC236}">
                <a16:creationId xmlns:a16="http://schemas.microsoft.com/office/drawing/2014/main" id="{01A2D36A-9DD6-4241-A653-F417D66BE5C1}"/>
              </a:ext>
            </a:extLst>
          </p:cNvPr>
          <p:cNvSpPr txBox="1"/>
          <p:nvPr/>
        </p:nvSpPr>
        <p:spPr>
          <a:xfrm>
            <a:off x="277587" y="1772816"/>
            <a:ext cx="8588826" cy="3970318"/>
          </a:xfrm>
          <a:prstGeom prst="rect">
            <a:avLst/>
          </a:prstGeom>
          <a:noFill/>
        </p:spPr>
        <p:txBody>
          <a:bodyPr wrap="square" rtlCol="0">
            <a:spAutoFit/>
          </a:bodyPr>
          <a:lstStyle/>
          <a:p>
            <a:pPr marL="342900" indent="-342900">
              <a:buFont typeface="+mj-lt"/>
              <a:buAutoNum type="arabicPeriod"/>
            </a:pPr>
            <a:r>
              <a:rPr lang="en-GB" dirty="0">
                <a:solidFill>
                  <a:srgbClr val="0000FF"/>
                </a:solidFill>
              </a:rPr>
              <a:t>Exercise authority</a:t>
            </a:r>
          </a:p>
          <a:p>
            <a:pPr marL="342900" indent="-342900">
              <a:buFont typeface="+mj-lt"/>
              <a:buAutoNum type="arabicPeriod"/>
            </a:pPr>
            <a:r>
              <a:rPr lang="en-GB" dirty="0">
                <a:solidFill>
                  <a:srgbClr val="0000FF"/>
                </a:solidFill>
              </a:rPr>
              <a:t>Ensure that unity of command exists</a:t>
            </a:r>
          </a:p>
          <a:p>
            <a:pPr marL="342900" indent="-342900">
              <a:buFont typeface="+mj-lt"/>
              <a:buAutoNum type="arabicPeriod"/>
            </a:pPr>
            <a:r>
              <a:rPr lang="en-GB" dirty="0">
                <a:solidFill>
                  <a:srgbClr val="0000FF"/>
                </a:solidFill>
              </a:rPr>
              <a:t>Ensure that there is a clear chain of command within the organisation</a:t>
            </a:r>
          </a:p>
          <a:p>
            <a:pPr marL="342900" indent="-342900">
              <a:buFont typeface="+mj-lt"/>
              <a:buAutoNum type="arabicPeriod"/>
            </a:pPr>
            <a:r>
              <a:rPr lang="en-GB" dirty="0">
                <a:solidFill>
                  <a:srgbClr val="0000FF"/>
                </a:solidFill>
              </a:rPr>
              <a:t>Provide unity of direction for all staff</a:t>
            </a:r>
          </a:p>
          <a:p>
            <a:pPr marL="342900" indent="-342900">
              <a:buFont typeface="+mj-lt"/>
              <a:buAutoNum type="arabicPeriod"/>
            </a:pPr>
            <a:r>
              <a:rPr lang="en-GB" dirty="0">
                <a:solidFill>
                  <a:srgbClr val="0000FF"/>
                </a:solidFill>
              </a:rPr>
              <a:t>Manage the supply of human and other resources</a:t>
            </a:r>
          </a:p>
          <a:p>
            <a:pPr marL="342900" indent="-342900">
              <a:buFont typeface="+mj-lt"/>
              <a:buAutoNum type="arabicPeriod"/>
            </a:pPr>
            <a:r>
              <a:rPr lang="en-GB" dirty="0">
                <a:solidFill>
                  <a:srgbClr val="0000FF"/>
                </a:solidFill>
              </a:rPr>
              <a:t>Exercise staff discipline</a:t>
            </a:r>
          </a:p>
          <a:p>
            <a:pPr marL="342900" indent="-342900">
              <a:buFont typeface="+mj-lt"/>
              <a:buAutoNum type="arabicPeriod"/>
            </a:pPr>
            <a:r>
              <a:rPr lang="en-GB" dirty="0">
                <a:solidFill>
                  <a:srgbClr val="0000FF"/>
                </a:solidFill>
              </a:rPr>
              <a:t>Coordinate key activities through centralisation</a:t>
            </a:r>
          </a:p>
          <a:p>
            <a:pPr marL="342900" indent="-342900">
              <a:buFont typeface="+mj-lt"/>
              <a:buAutoNum type="arabicPeriod"/>
            </a:pPr>
            <a:r>
              <a:rPr lang="en-GB" dirty="0">
                <a:solidFill>
                  <a:srgbClr val="0000FF"/>
                </a:solidFill>
              </a:rPr>
              <a:t>Seek efficiency through the division of work</a:t>
            </a:r>
          </a:p>
          <a:p>
            <a:pPr marL="342900" indent="-342900">
              <a:buFont typeface="+mj-lt"/>
              <a:buAutoNum type="arabicPeriod"/>
            </a:pPr>
            <a:r>
              <a:rPr lang="en-GB" dirty="0">
                <a:solidFill>
                  <a:srgbClr val="0000FF"/>
                </a:solidFill>
              </a:rPr>
              <a:t>Subordinate their needs and those of their team to the needs of the organisation</a:t>
            </a:r>
          </a:p>
          <a:p>
            <a:pPr marL="342900" indent="-342900">
              <a:buFont typeface="+mj-lt"/>
              <a:buAutoNum type="arabicPeriod"/>
            </a:pPr>
            <a:r>
              <a:rPr lang="en-GB" dirty="0">
                <a:solidFill>
                  <a:srgbClr val="0000FF"/>
                </a:solidFill>
              </a:rPr>
              <a:t>Ensure that staff are fairly remunerated</a:t>
            </a:r>
          </a:p>
          <a:p>
            <a:pPr marL="342900" indent="-342900">
              <a:buFont typeface="+mj-lt"/>
              <a:buAutoNum type="arabicPeriod"/>
            </a:pPr>
            <a:r>
              <a:rPr lang="en-GB" dirty="0">
                <a:solidFill>
                  <a:srgbClr val="0000FF"/>
                </a:solidFill>
              </a:rPr>
              <a:t>Ensure equity of treatment for all staff</a:t>
            </a:r>
          </a:p>
          <a:p>
            <a:pPr marL="342900" indent="-342900">
              <a:buFont typeface="+mj-lt"/>
              <a:buAutoNum type="arabicPeriod"/>
            </a:pPr>
            <a:r>
              <a:rPr lang="en-GB" dirty="0">
                <a:solidFill>
                  <a:srgbClr val="0000FF"/>
                </a:solidFill>
              </a:rPr>
              <a:t>Provide job security as far as possible</a:t>
            </a:r>
          </a:p>
          <a:p>
            <a:pPr marL="342900" indent="-342900">
              <a:buFont typeface="+mj-lt"/>
              <a:buAutoNum type="arabicPeriod"/>
            </a:pPr>
            <a:r>
              <a:rPr lang="en-GB" dirty="0">
                <a:solidFill>
                  <a:srgbClr val="0000FF"/>
                </a:solidFill>
              </a:rPr>
              <a:t>Encourage staff initiative</a:t>
            </a:r>
          </a:p>
          <a:p>
            <a:pPr marL="342900" indent="-342900">
              <a:buFont typeface="+mj-lt"/>
              <a:buAutoNum type="arabicPeriod"/>
            </a:pPr>
            <a:r>
              <a:rPr lang="en-GB" dirty="0">
                <a:solidFill>
                  <a:srgbClr val="0000FF"/>
                </a:solidFill>
              </a:rPr>
              <a:t>Establish a sense of esprit de corps</a:t>
            </a:r>
          </a:p>
        </p:txBody>
      </p:sp>
      <p:sp>
        <p:nvSpPr>
          <p:cNvPr id="8" name="TextBox 7">
            <a:extLst>
              <a:ext uri="{FF2B5EF4-FFF2-40B4-BE49-F238E27FC236}">
                <a16:creationId xmlns:a16="http://schemas.microsoft.com/office/drawing/2014/main" id="{224E3F8E-8FE1-4F20-9FFF-87EAC6ADC1C4}"/>
              </a:ext>
            </a:extLst>
          </p:cNvPr>
          <p:cNvSpPr txBox="1"/>
          <p:nvPr/>
        </p:nvSpPr>
        <p:spPr>
          <a:xfrm>
            <a:off x="6343600" y="2928558"/>
            <a:ext cx="2494213" cy="646331"/>
          </a:xfrm>
          <a:prstGeom prst="rect">
            <a:avLst/>
          </a:prstGeom>
          <a:noFill/>
        </p:spPr>
        <p:txBody>
          <a:bodyPr wrap="square" rtlCol="0">
            <a:spAutoFit/>
          </a:bodyPr>
          <a:lstStyle/>
          <a:p>
            <a:r>
              <a:rPr lang="en-GB" sz="3600" b="1" i="1" dirty="0">
                <a:solidFill>
                  <a:srgbClr val="002060"/>
                </a:solidFill>
              </a:rPr>
              <a:t>Discussion</a:t>
            </a:r>
          </a:p>
        </p:txBody>
      </p:sp>
    </p:spTree>
    <p:extLst>
      <p:ext uri="{BB962C8B-B14F-4D97-AF65-F5344CB8AC3E}">
        <p14:creationId xmlns:p14="http://schemas.microsoft.com/office/powerpoint/2010/main" val="4234565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fade">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7">
                                            <p:txEl>
                                              <p:pRg st="0" end="0"/>
                                            </p:txEl>
                                          </p:spTgt>
                                        </p:tgtEl>
                                        <p:attrNameLst>
                                          <p:attrName>style.visibility</p:attrName>
                                        </p:attrNameLst>
                                      </p:cBhvr>
                                      <p:to>
                                        <p:strVal val="visible"/>
                                      </p:to>
                                    </p:set>
                                    <p:animEffect transition="in" filter="fade">
                                      <p:cBhvr>
                                        <p:cTn id="22" dur="500"/>
                                        <p:tgtEl>
                                          <p:spTgt spid="7">
                                            <p:txEl>
                                              <p:pRg st="0" end="0"/>
                                            </p:txEl>
                                          </p:spTgt>
                                        </p:tgtEl>
                                      </p:cBhvr>
                                    </p:animEffect>
                                  </p:childTnLst>
                                </p:cTn>
                              </p:par>
                              <p:par>
                                <p:cTn id="23" presetID="10" presetClass="entr" presetSubtype="0" fill="hold" nodeType="withEffect">
                                  <p:stCondLst>
                                    <p:cond delay="0"/>
                                  </p:stCondLst>
                                  <p:childTnLst>
                                    <p:set>
                                      <p:cBhvr>
                                        <p:cTn id="24" dur="1" fill="hold">
                                          <p:stCondLst>
                                            <p:cond delay="0"/>
                                          </p:stCondLst>
                                        </p:cTn>
                                        <p:tgtEl>
                                          <p:spTgt spid="7">
                                            <p:txEl>
                                              <p:pRg st="1" end="1"/>
                                            </p:txEl>
                                          </p:spTgt>
                                        </p:tgtEl>
                                        <p:attrNameLst>
                                          <p:attrName>style.visibility</p:attrName>
                                        </p:attrNameLst>
                                      </p:cBhvr>
                                      <p:to>
                                        <p:strVal val="visible"/>
                                      </p:to>
                                    </p:set>
                                    <p:animEffect transition="in" filter="fade">
                                      <p:cBhvr>
                                        <p:cTn id="25" dur="500"/>
                                        <p:tgtEl>
                                          <p:spTgt spid="7">
                                            <p:txEl>
                                              <p:pRg st="1" end="1"/>
                                            </p:txEl>
                                          </p:spTgt>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nodeType="clickEffect">
                                  <p:stCondLst>
                                    <p:cond delay="0"/>
                                  </p:stCondLst>
                                  <p:childTnLst>
                                    <p:set>
                                      <p:cBhvr>
                                        <p:cTn id="29" dur="1" fill="hold">
                                          <p:stCondLst>
                                            <p:cond delay="0"/>
                                          </p:stCondLst>
                                        </p:cTn>
                                        <p:tgtEl>
                                          <p:spTgt spid="7">
                                            <p:txEl>
                                              <p:pRg st="2" end="2"/>
                                            </p:txEl>
                                          </p:spTgt>
                                        </p:tgtEl>
                                        <p:attrNameLst>
                                          <p:attrName>style.visibility</p:attrName>
                                        </p:attrNameLst>
                                      </p:cBhvr>
                                      <p:to>
                                        <p:strVal val="visible"/>
                                      </p:to>
                                    </p:set>
                                    <p:animEffect transition="in" filter="fade">
                                      <p:cBhvr>
                                        <p:cTn id="30" dur="500"/>
                                        <p:tgtEl>
                                          <p:spTgt spid="7">
                                            <p:txEl>
                                              <p:pRg st="2" end="2"/>
                                            </p:txEl>
                                          </p:spTgt>
                                        </p:tgtEl>
                                      </p:cBhvr>
                                    </p:animEffect>
                                  </p:childTnLst>
                                </p:cTn>
                              </p:par>
                              <p:par>
                                <p:cTn id="31" presetID="10" presetClass="entr" presetSubtype="0" fill="hold" nodeType="withEffect">
                                  <p:stCondLst>
                                    <p:cond delay="0"/>
                                  </p:stCondLst>
                                  <p:childTnLst>
                                    <p:set>
                                      <p:cBhvr>
                                        <p:cTn id="32" dur="1" fill="hold">
                                          <p:stCondLst>
                                            <p:cond delay="0"/>
                                          </p:stCondLst>
                                        </p:cTn>
                                        <p:tgtEl>
                                          <p:spTgt spid="7">
                                            <p:txEl>
                                              <p:pRg st="3" end="3"/>
                                            </p:txEl>
                                          </p:spTgt>
                                        </p:tgtEl>
                                        <p:attrNameLst>
                                          <p:attrName>style.visibility</p:attrName>
                                        </p:attrNameLst>
                                      </p:cBhvr>
                                      <p:to>
                                        <p:strVal val="visible"/>
                                      </p:to>
                                    </p:set>
                                    <p:animEffect transition="in" filter="fade">
                                      <p:cBhvr>
                                        <p:cTn id="33" dur="500"/>
                                        <p:tgtEl>
                                          <p:spTgt spid="7">
                                            <p:txEl>
                                              <p:pRg st="3" end="3"/>
                                            </p:txEl>
                                          </p:spTgt>
                                        </p:tgtEl>
                                      </p:cBhvr>
                                    </p:animEffect>
                                  </p:childTnLst>
                                </p:cTn>
                              </p:par>
                            </p:childTnLst>
                          </p:cTn>
                        </p:par>
                      </p:childTnLst>
                    </p:cTn>
                  </p:par>
                  <p:par>
                    <p:cTn id="34" fill="hold">
                      <p:stCondLst>
                        <p:cond delay="indefinite"/>
                      </p:stCondLst>
                      <p:childTnLst>
                        <p:par>
                          <p:cTn id="35" fill="hold">
                            <p:stCondLst>
                              <p:cond delay="0"/>
                            </p:stCondLst>
                            <p:childTnLst>
                              <p:par>
                                <p:cTn id="36" presetID="10" presetClass="entr" presetSubtype="0" fill="hold" nodeType="clickEffect">
                                  <p:stCondLst>
                                    <p:cond delay="0"/>
                                  </p:stCondLst>
                                  <p:childTnLst>
                                    <p:set>
                                      <p:cBhvr>
                                        <p:cTn id="37" dur="1" fill="hold">
                                          <p:stCondLst>
                                            <p:cond delay="0"/>
                                          </p:stCondLst>
                                        </p:cTn>
                                        <p:tgtEl>
                                          <p:spTgt spid="7">
                                            <p:txEl>
                                              <p:pRg st="4" end="4"/>
                                            </p:txEl>
                                          </p:spTgt>
                                        </p:tgtEl>
                                        <p:attrNameLst>
                                          <p:attrName>style.visibility</p:attrName>
                                        </p:attrNameLst>
                                      </p:cBhvr>
                                      <p:to>
                                        <p:strVal val="visible"/>
                                      </p:to>
                                    </p:set>
                                    <p:animEffect transition="in" filter="fade">
                                      <p:cBhvr>
                                        <p:cTn id="38" dur="500"/>
                                        <p:tgtEl>
                                          <p:spTgt spid="7">
                                            <p:txEl>
                                              <p:pRg st="4" end="4"/>
                                            </p:txEl>
                                          </p:spTgt>
                                        </p:tgtEl>
                                      </p:cBhvr>
                                    </p:animEffect>
                                  </p:childTnLst>
                                </p:cTn>
                              </p:par>
                              <p:par>
                                <p:cTn id="39" presetID="10" presetClass="entr" presetSubtype="0" fill="hold" nodeType="withEffect">
                                  <p:stCondLst>
                                    <p:cond delay="0"/>
                                  </p:stCondLst>
                                  <p:childTnLst>
                                    <p:set>
                                      <p:cBhvr>
                                        <p:cTn id="40" dur="1" fill="hold">
                                          <p:stCondLst>
                                            <p:cond delay="0"/>
                                          </p:stCondLst>
                                        </p:cTn>
                                        <p:tgtEl>
                                          <p:spTgt spid="7">
                                            <p:txEl>
                                              <p:pRg st="5" end="5"/>
                                            </p:txEl>
                                          </p:spTgt>
                                        </p:tgtEl>
                                        <p:attrNameLst>
                                          <p:attrName>style.visibility</p:attrName>
                                        </p:attrNameLst>
                                      </p:cBhvr>
                                      <p:to>
                                        <p:strVal val="visible"/>
                                      </p:to>
                                    </p:set>
                                    <p:animEffect transition="in" filter="fade">
                                      <p:cBhvr>
                                        <p:cTn id="41" dur="500"/>
                                        <p:tgtEl>
                                          <p:spTgt spid="7">
                                            <p:txEl>
                                              <p:pRg st="5" end="5"/>
                                            </p:txEl>
                                          </p:spTgt>
                                        </p:tgtEl>
                                      </p:cBhvr>
                                    </p:animEffect>
                                  </p:childTnLst>
                                </p:cTn>
                              </p:par>
                            </p:childTnLst>
                          </p:cTn>
                        </p:par>
                      </p:childTnLst>
                    </p:cTn>
                  </p:par>
                  <p:par>
                    <p:cTn id="42" fill="hold">
                      <p:stCondLst>
                        <p:cond delay="indefinite"/>
                      </p:stCondLst>
                      <p:childTnLst>
                        <p:par>
                          <p:cTn id="43" fill="hold">
                            <p:stCondLst>
                              <p:cond delay="0"/>
                            </p:stCondLst>
                            <p:childTnLst>
                              <p:par>
                                <p:cTn id="44" presetID="10" presetClass="entr" presetSubtype="0" fill="hold" nodeType="clickEffect">
                                  <p:stCondLst>
                                    <p:cond delay="0"/>
                                  </p:stCondLst>
                                  <p:childTnLst>
                                    <p:set>
                                      <p:cBhvr>
                                        <p:cTn id="45" dur="1" fill="hold">
                                          <p:stCondLst>
                                            <p:cond delay="0"/>
                                          </p:stCondLst>
                                        </p:cTn>
                                        <p:tgtEl>
                                          <p:spTgt spid="7">
                                            <p:txEl>
                                              <p:pRg st="6" end="6"/>
                                            </p:txEl>
                                          </p:spTgt>
                                        </p:tgtEl>
                                        <p:attrNameLst>
                                          <p:attrName>style.visibility</p:attrName>
                                        </p:attrNameLst>
                                      </p:cBhvr>
                                      <p:to>
                                        <p:strVal val="visible"/>
                                      </p:to>
                                    </p:set>
                                    <p:animEffect transition="in" filter="fade">
                                      <p:cBhvr>
                                        <p:cTn id="46" dur="500"/>
                                        <p:tgtEl>
                                          <p:spTgt spid="7">
                                            <p:txEl>
                                              <p:pRg st="6" end="6"/>
                                            </p:txEl>
                                          </p:spTgt>
                                        </p:tgtEl>
                                      </p:cBhvr>
                                    </p:animEffect>
                                  </p:childTnLst>
                                </p:cTn>
                              </p:par>
                              <p:par>
                                <p:cTn id="47" presetID="10" presetClass="entr" presetSubtype="0" fill="hold" nodeType="withEffect">
                                  <p:stCondLst>
                                    <p:cond delay="0"/>
                                  </p:stCondLst>
                                  <p:childTnLst>
                                    <p:set>
                                      <p:cBhvr>
                                        <p:cTn id="48" dur="1" fill="hold">
                                          <p:stCondLst>
                                            <p:cond delay="0"/>
                                          </p:stCondLst>
                                        </p:cTn>
                                        <p:tgtEl>
                                          <p:spTgt spid="7">
                                            <p:txEl>
                                              <p:pRg st="7" end="7"/>
                                            </p:txEl>
                                          </p:spTgt>
                                        </p:tgtEl>
                                        <p:attrNameLst>
                                          <p:attrName>style.visibility</p:attrName>
                                        </p:attrNameLst>
                                      </p:cBhvr>
                                      <p:to>
                                        <p:strVal val="visible"/>
                                      </p:to>
                                    </p:set>
                                    <p:animEffect transition="in" filter="fade">
                                      <p:cBhvr>
                                        <p:cTn id="49" dur="500"/>
                                        <p:tgtEl>
                                          <p:spTgt spid="7">
                                            <p:txEl>
                                              <p:pRg st="7" end="7"/>
                                            </p:txEl>
                                          </p:spTgt>
                                        </p:tgtEl>
                                      </p:cBhvr>
                                    </p:animEffect>
                                  </p:childTnLst>
                                </p:cTn>
                              </p:par>
                            </p:childTnLst>
                          </p:cTn>
                        </p:par>
                      </p:childTnLst>
                    </p:cTn>
                  </p:par>
                  <p:par>
                    <p:cTn id="50" fill="hold">
                      <p:stCondLst>
                        <p:cond delay="indefinite"/>
                      </p:stCondLst>
                      <p:childTnLst>
                        <p:par>
                          <p:cTn id="51" fill="hold">
                            <p:stCondLst>
                              <p:cond delay="0"/>
                            </p:stCondLst>
                            <p:childTnLst>
                              <p:par>
                                <p:cTn id="52" presetID="10" presetClass="entr" presetSubtype="0" fill="hold" nodeType="clickEffect">
                                  <p:stCondLst>
                                    <p:cond delay="0"/>
                                  </p:stCondLst>
                                  <p:childTnLst>
                                    <p:set>
                                      <p:cBhvr>
                                        <p:cTn id="53" dur="1" fill="hold">
                                          <p:stCondLst>
                                            <p:cond delay="0"/>
                                          </p:stCondLst>
                                        </p:cTn>
                                        <p:tgtEl>
                                          <p:spTgt spid="7">
                                            <p:txEl>
                                              <p:pRg st="8" end="8"/>
                                            </p:txEl>
                                          </p:spTgt>
                                        </p:tgtEl>
                                        <p:attrNameLst>
                                          <p:attrName>style.visibility</p:attrName>
                                        </p:attrNameLst>
                                      </p:cBhvr>
                                      <p:to>
                                        <p:strVal val="visible"/>
                                      </p:to>
                                    </p:set>
                                    <p:animEffect transition="in" filter="fade">
                                      <p:cBhvr>
                                        <p:cTn id="54" dur="500"/>
                                        <p:tgtEl>
                                          <p:spTgt spid="7">
                                            <p:txEl>
                                              <p:pRg st="8" end="8"/>
                                            </p:txEl>
                                          </p:spTgt>
                                        </p:tgtEl>
                                      </p:cBhvr>
                                    </p:animEffect>
                                  </p:childTnLst>
                                </p:cTn>
                              </p:par>
                              <p:par>
                                <p:cTn id="55" presetID="10" presetClass="entr" presetSubtype="0" fill="hold" nodeType="withEffect">
                                  <p:stCondLst>
                                    <p:cond delay="0"/>
                                  </p:stCondLst>
                                  <p:childTnLst>
                                    <p:set>
                                      <p:cBhvr>
                                        <p:cTn id="56" dur="1" fill="hold">
                                          <p:stCondLst>
                                            <p:cond delay="0"/>
                                          </p:stCondLst>
                                        </p:cTn>
                                        <p:tgtEl>
                                          <p:spTgt spid="7">
                                            <p:txEl>
                                              <p:pRg st="9" end="9"/>
                                            </p:txEl>
                                          </p:spTgt>
                                        </p:tgtEl>
                                        <p:attrNameLst>
                                          <p:attrName>style.visibility</p:attrName>
                                        </p:attrNameLst>
                                      </p:cBhvr>
                                      <p:to>
                                        <p:strVal val="visible"/>
                                      </p:to>
                                    </p:set>
                                    <p:animEffect transition="in" filter="fade">
                                      <p:cBhvr>
                                        <p:cTn id="57" dur="500"/>
                                        <p:tgtEl>
                                          <p:spTgt spid="7">
                                            <p:txEl>
                                              <p:pRg st="9" end="9"/>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7">
                                            <p:txEl>
                                              <p:pRg st="10" end="10"/>
                                            </p:txEl>
                                          </p:spTgt>
                                        </p:tgtEl>
                                        <p:attrNameLst>
                                          <p:attrName>style.visibility</p:attrName>
                                        </p:attrNameLst>
                                      </p:cBhvr>
                                      <p:to>
                                        <p:strVal val="visible"/>
                                      </p:to>
                                    </p:set>
                                    <p:animEffect transition="in" filter="fade">
                                      <p:cBhvr>
                                        <p:cTn id="62" dur="500"/>
                                        <p:tgtEl>
                                          <p:spTgt spid="7">
                                            <p:txEl>
                                              <p:pRg st="10" end="10"/>
                                            </p:txEl>
                                          </p:spTgt>
                                        </p:tgtEl>
                                      </p:cBhvr>
                                    </p:animEffect>
                                  </p:childTnLst>
                                </p:cTn>
                              </p:par>
                              <p:par>
                                <p:cTn id="63" presetID="10" presetClass="entr" presetSubtype="0" fill="hold" nodeType="withEffect">
                                  <p:stCondLst>
                                    <p:cond delay="0"/>
                                  </p:stCondLst>
                                  <p:childTnLst>
                                    <p:set>
                                      <p:cBhvr>
                                        <p:cTn id="64" dur="1" fill="hold">
                                          <p:stCondLst>
                                            <p:cond delay="0"/>
                                          </p:stCondLst>
                                        </p:cTn>
                                        <p:tgtEl>
                                          <p:spTgt spid="7">
                                            <p:txEl>
                                              <p:pRg st="11" end="11"/>
                                            </p:txEl>
                                          </p:spTgt>
                                        </p:tgtEl>
                                        <p:attrNameLst>
                                          <p:attrName>style.visibility</p:attrName>
                                        </p:attrNameLst>
                                      </p:cBhvr>
                                      <p:to>
                                        <p:strVal val="visible"/>
                                      </p:to>
                                    </p:set>
                                    <p:animEffect transition="in" filter="fade">
                                      <p:cBhvr>
                                        <p:cTn id="65" dur="500"/>
                                        <p:tgtEl>
                                          <p:spTgt spid="7">
                                            <p:txEl>
                                              <p:pRg st="11" end="11"/>
                                            </p:txEl>
                                          </p:spTgt>
                                        </p:tgtEl>
                                      </p:cBhvr>
                                    </p:animEffect>
                                  </p:childTnLst>
                                </p:cTn>
                              </p:par>
                            </p:childTnLst>
                          </p:cTn>
                        </p:par>
                      </p:childTnLst>
                    </p:cTn>
                  </p:par>
                  <p:par>
                    <p:cTn id="66" fill="hold">
                      <p:stCondLst>
                        <p:cond delay="indefinite"/>
                      </p:stCondLst>
                      <p:childTnLst>
                        <p:par>
                          <p:cTn id="67" fill="hold">
                            <p:stCondLst>
                              <p:cond delay="0"/>
                            </p:stCondLst>
                            <p:childTnLst>
                              <p:par>
                                <p:cTn id="68" presetID="10" presetClass="entr" presetSubtype="0" fill="hold" nodeType="clickEffect">
                                  <p:stCondLst>
                                    <p:cond delay="0"/>
                                  </p:stCondLst>
                                  <p:childTnLst>
                                    <p:set>
                                      <p:cBhvr>
                                        <p:cTn id="69" dur="1" fill="hold">
                                          <p:stCondLst>
                                            <p:cond delay="0"/>
                                          </p:stCondLst>
                                        </p:cTn>
                                        <p:tgtEl>
                                          <p:spTgt spid="7">
                                            <p:txEl>
                                              <p:pRg st="12" end="12"/>
                                            </p:txEl>
                                          </p:spTgt>
                                        </p:tgtEl>
                                        <p:attrNameLst>
                                          <p:attrName>style.visibility</p:attrName>
                                        </p:attrNameLst>
                                      </p:cBhvr>
                                      <p:to>
                                        <p:strVal val="visible"/>
                                      </p:to>
                                    </p:set>
                                    <p:animEffect transition="in" filter="fade">
                                      <p:cBhvr>
                                        <p:cTn id="70" dur="500"/>
                                        <p:tgtEl>
                                          <p:spTgt spid="7">
                                            <p:txEl>
                                              <p:pRg st="12" end="12"/>
                                            </p:txEl>
                                          </p:spTgt>
                                        </p:tgtEl>
                                      </p:cBhvr>
                                    </p:animEffect>
                                  </p:childTnLst>
                                </p:cTn>
                              </p:par>
                              <p:par>
                                <p:cTn id="71" presetID="10" presetClass="entr" presetSubtype="0" fill="hold" nodeType="withEffect">
                                  <p:stCondLst>
                                    <p:cond delay="0"/>
                                  </p:stCondLst>
                                  <p:childTnLst>
                                    <p:set>
                                      <p:cBhvr>
                                        <p:cTn id="72" dur="1" fill="hold">
                                          <p:stCondLst>
                                            <p:cond delay="0"/>
                                          </p:stCondLst>
                                        </p:cTn>
                                        <p:tgtEl>
                                          <p:spTgt spid="7">
                                            <p:txEl>
                                              <p:pRg st="13" end="13"/>
                                            </p:txEl>
                                          </p:spTgt>
                                        </p:tgtEl>
                                        <p:attrNameLst>
                                          <p:attrName>style.visibility</p:attrName>
                                        </p:attrNameLst>
                                      </p:cBhvr>
                                      <p:to>
                                        <p:strVal val="visible"/>
                                      </p:to>
                                    </p:set>
                                    <p:animEffect transition="in" filter="fade">
                                      <p:cBhvr>
                                        <p:cTn id="73" dur="500"/>
                                        <p:tgtEl>
                                          <p:spTgt spid="7">
                                            <p:txEl>
                                              <p:pRg st="13" end="1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fontAlgn="auto">
              <a:spcAft>
                <a:spcPts val="0"/>
              </a:spcAft>
              <a:defRPr/>
            </a:pPr>
            <a:r>
              <a:rPr lang="en-GB" dirty="0"/>
              <a:t>Behavioural School </a:t>
            </a:r>
            <a:br>
              <a:rPr lang="en-GB" dirty="0"/>
            </a:br>
            <a:r>
              <a:rPr lang="en-GB" sz="3600" dirty="0"/>
              <a:t>(Human Relations movement)</a:t>
            </a:r>
          </a:p>
        </p:txBody>
      </p:sp>
      <p:sp>
        <p:nvSpPr>
          <p:cNvPr id="3" name="Content Placeholder 2"/>
          <p:cNvSpPr>
            <a:spLocks noGrp="1"/>
          </p:cNvSpPr>
          <p:nvPr>
            <p:ph idx="1"/>
          </p:nvPr>
        </p:nvSpPr>
        <p:spPr>
          <a:xfrm>
            <a:off x="228600" y="1600201"/>
            <a:ext cx="8763000" cy="3917032"/>
          </a:xfrm>
        </p:spPr>
        <p:txBody>
          <a:bodyPr rtlCol="0">
            <a:normAutofit/>
          </a:bodyPr>
          <a:lstStyle/>
          <a:p>
            <a:pPr marL="118872" indent="0" fontAlgn="auto">
              <a:spcBef>
                <a:spcPts val="0"/>
              </a:spcBef>
              <a:spcAft>
                <a:spcPts val="0"/>
              </a:spcAft>
              <a:buFont typeface="Wingdings 2"/>
              <a:buNone/>
              <a:defRPr/>
            </a:pPr>
            <a:r>
              <a:rPr lang="en-GB" i="1" dirty="0"/>
              <a:t>Views workers as 'people' and embraces the use of sociological &amp; psychological techniques</a:t>
            </a:r>
          </a:p>
          <a:p>
            <a:pPr marL="118872" indent="0" fontAlgn="auto">
              <a:spcBef>
                <a:spcPts val="0"/>
              </a:spcBef>
              <a:spcAft>
                <a:spcPts val="0"/>
              </a:spcAft>
              <a:buFont typeface="Wingdings 2"/>
              <a:buNone/>
              <a:defRPr/>
            </a:pPr>
            <a:endParaRPr lang="en-GB" i="1" dirty="0"/>
          </a:p>
          <a:p>
            <a:pPr marL="118872" indent="0" fontAlgn="auto">
              <a:spcBef>
                <a:spcPts val="0"/>
              </a:spcBef>
              <a:spcAft>
                <a:spcPts val="0"/>
              </a:spcAft>
              <a:buNone/>
              <a:defRPr/>
            </a:pPr>
            <a:r>
              <a:rPr lang="en-GB" b="1" dirty="0"/>
              <a:t>Mayo</a:t>
            </a:r>
            <a:r>
              <a:rPr lang="en-GB" sz="4000" b="1" dirty="0"/>
              <a:t> </a:t>
            </a:r>
            <a:r>
              <a:rPr lang="en-GB" sz="2000" b="1" dirty="0"/>
              <a:t>(The Hawthorne studies) </a:t>
            </a:r>
          </a:p>
          <a:p>
            <a:pPr marL="118872" indent="0" fontAlgn="auto">
              <a:lnSpc>
                <a:spcPct val="110000"/>
              </a:lnSpc>
              <a:spcBef>
                <a:spcPts val="0"/>
              </a:spcBef>
              <a:spcAft>
                <a:spcPts val="0"/>
              </a:spcAft>
              <a:buFont typeface="Wingdings 2"/>
              <a:buNone/>
              <a:defRPr/>
            </a:pPr>
            <a:endParaRPr lang="en-GB" dirty="0"/>
          </a:p>
          <a:p>
            <a:pPr marL="118872" indent="0" fontAlgn="auto">
              <a:lnSpc>
                <a:spcPct val="110000"/>
              </a:lnSpc>
              <a:spcBef>
                <a:spcPts val="0"/>
              </a:spcBef>
              <a:spcAft>
                <a:spcPts val="0"/>
              </a:spcAft>
              <a:buFont typeface="Wingdings 2"/>
              <a:buNone/>
              <a:defRPr/>
            </a:pPr>
            <a:r>
              <a:rPr lang="en-GB" b="1" dirty="0"/>
              <a:t>Mary Follett</a:t>
            </a:r>
            <a:r>
              <a:rPr lang="en-GB" dirty="0"/>
              <a:t>	</a:t>
            </a:r>
          </a:p>
          <a:p>
            <a:pPr marL="438912" indent="-320040" fontAlgn="auto">
              <a:spcBef>
                <a:spcPts val="0"/>
              </a:spcBef>
              <a:spcAft>
                <a:spcPts val="0"/>
              </a:spcAft>
              <a:buFont typeface="Wingdings 2"/>
              <a:buChar char=""/>
              <a:defRPr/>
            </a:pPr>
            <a:endParaRPr lang="en-GB" dirty="0"/>
          </a:p>
        </p:txBody>
      </p:sp>
      <p:sp>
        <p:nvSpPr>
          <p:cNvPr id="5" name="TextBox 4">
            <a:extLst>
              <a:ext uri="{FF2B5EF4-FFF2-40B4-BE49-F238E27FC236}">
                <a16:creationId xmlns:a16="http://schemas.microsoft.com/office/drawing/2014/main" id="{7C19C662-9BC1-4D0E-B46C-3C537356EAE6}"/>
              </a:ext>
            </a:extLst>
          </p:cNvPr>
          <p:cNvSpPr txBox="1"/>
          <p:nvPr/>
        </p:nvSpPr>
        <p:spPr>
          <a:xfrm>
            <a:off x="2460798" y="4655748"/>
            <a:ext cx="2494213" cy="646331"/>
          </a:xfrm>
          <a:prstGeom prst="rect">
            <a:avLst/>
          </a:prstGeom>
          <a:noFill/>
        </p:spPr>
        <p:txBody>
          <a:bodyPr wrap="square" rtlCol="0">
            <a:spAutoFit/>
          </a:bodyPr>
          <a:lstStyle/>
          <a:p>
            <a:r>
              <a:rPr lang="en-GB" sz="3600" b="1" i="1" dirty="0">
                <a:solidFill>
                  <a:srgbClr val="002060"/>
                </a:solidFill>
              </a:rPr>
              <a:t>Discussion</a:t>
            </a:r>
          </a:p>
        </p:txBody>
      </p:sp>
      <p:pic>
        <p:nvPicPr>
          <p:cNvPr id="9" name="Picture 8">
            <a:extLst>
              <a:ext uri="{FF2B5EF4-FFF2-40B4-BE49-F238E27FC236}">
                <a16:creationId xmlns:a16="http://schemas.microsoft.com/office/drawing/2014/main" id="{DA079F42-3497-459E-B9F9-C07F0B1CEF5A}"/>
              </a:ext>
            </a:extLst>
          </p:cNvPr>
          <p:cNvPicPr>
            <a:picLocks noChangeAspect="1"/>
          </p:cNvPicPr>
          <p:nvPr/>
        </p:nvPicPr>
        <p:blipFill>
          <a:blip r:embed="rId3"/>
          <a:stretch>
            <a:fillRect/>
          </a:stretch>
        </p:blipFill>
        <p:spPr>
          <a:xfrm>
            <a:off x="5436096" y="3318562"/>
            <a:ext cx="3707904" cy="2414693"/>
          </a:xfrm>
          <a:prstGeom prst="rect">
            <a:avLst/>
          </a:prstGeom>
        </p:spPr>
      </p:pic>
    </p:spTree>
    <p:extLst>
      <p:ext uri="{BB962C8B-B14F-4D97-AF65-F5344CB8AC3E}">
        <p14:creationId xmlns:p14="http://schemas.microsoft.com/office/powerpoint/2010/main" val="20130198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6018" name="Rectangle 2"/>
          <p:cNvSpPr>
            <a:spLocks noGrp="1" noChangeArrowheads="1"/>
          </p:cNvSpPr>
          <p:nvPr>
            <p:ph type="title"/>
          </p:nvPr>
        </p:nvSpPr>
        <p:spPr/>
        <p:txBody>
          <a:bodyPr/>
          <a:lstStyle/>
          <a:p>
            <a:r>
              <a:rPr lang="en-US" altLang="en-US" dirty="0"/>
              <a:t>Hawthorne Studies – </a:t>
            </a:r>
            <a:r>
              <a:rPr lang="en-US" altLang="en-US" i="1" dirty="0"/>
              <a:t>Elton Mayo</a:t>
            </a:r>
          </a:p>
        </p:txBody>
      </p:sp>
      <p:sp>
        <p:nvSpPr>
          <p:cNvPr id="86019" name="Rectangle 3"/>
          <p:cNvSpPr>
            <a:spLocks noGrp="1" noChangeArrowheads="1"/>
          </p:cNvSpPr>
          <p:nvPr>
            <p:ph idx="1"/>
          </p:nvPr>
        </p:nvSpPr>
        <p:spPr>
          <a:xfrm>
            <a:off x="484634" y="1655969"/>
            <a:ext cx="7886700" cy="3789255"/>
          </a:xfrm>
        </p:spPr>
        <p:txBody>
          <a:bodyPr/>
          <a:lstStyle/>
          <a:p>
            <a:r>
              <a:rPr lang="en-US" altLang="en-US" dirty="0">
                <a:solidFill>
                  <a:srgbClr val="0000CC"/>
                </a:solidFill>
              </a:rPr>
              <a:t>Experiment in lighting conditions</a:t>
            </a:r>
          </a:p>
          <a:p>
            <a:endParaRPr lang="en-US" altLang="en-US" dirty="0">
              <a:solidFill>
                <a:srgbClr val="0000CC"/>
              </a:solidFill>
            </a:endParaRPr>
          </a:p>
          <a:p>
            <a:r>
              <a:rPr lang="en-US" altLang="en-US" dirty="0">
                <a:solidFill>
                  <a:srgbClr val="0000CC"/>
                </a:solidFill>
              </a:rPr>
              <a:t>Experimental group</a:t>
            </a:r>
          </a:p>
          <a:p>
            <a:endParaRPr lang="en-US" altLang="en-US" dirty="0">
              <a:solidFill>
                <a:srgbClr val="0000CC"/>
              </a:solidFill>
            </a:endParaRPr>
          </a:p>
          <a:p>
            <a:r>
              <a:rPr lang="en-US" altLang="en-US" dirty="0">
                <a:solidFill>
                  <a:srgbClr val="0000CC"/>
                </a:solidFill>
              </a:rPr>
              <a:t>Control group</a:t>
            </a:r>
          </a:p>
        </p:txBody>
      </p:sp>
      <p:pic>
        <p:nvPicPr>
          <p:cNvPr id="6" name="Picture 5" descr="A picture containing light&#10;&#10;Description automatically generated">
            <a:extLst>
              <a:ext uri="{FF2B5EF4-FFF2-40B4-BE49-F238E27FC236}">
                <a16:creationId xmlns:a16="http://schemas.microsoft.com/office/drawing/2014/main" id="{313893B2-BE76-45F8-9636-73C2DD4C3AA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4716017" y="2359716"/>
            <a:ext cx="4427984" cy="3373540"/>
          </a:xfrm>
          <a:prstGeom prst="rect">
            <a:avLst/>
          </a:prstGeom>
        </p:spPr>
      </p:pic>
    </p:spTree>
    <p:extLst>
      <p:ext uri="{BB962C8B-B14F-4D97-AF65-F5344CB8AC3E}">
        <p14:creationId xmlns:p14="http://schemas.microsoft.com/office/powerpoint/2010/main" val="237208115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8601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86019">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86019">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6019" grpId="0" build="p" autoUpdateAnimBg="0"/>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9090" name="Rectangle 2"/>
          <p:cNvSpPr>
            <a:spLocks noGrp="1" noChangeArrowheads="1"/>
          </p:cNvSpPr>
          <p:nvPr>
            <p:ph type="title"/>
          </p:nvPr>
        </p:nvSpPr>
        <p:spPr>
          <a:xfrm>
            <a:off x="762000" y="116632"/>
            <a:ext cx="7886700" cy="786631"/>
          </a:xfrm>
        </p:spPr>
        <p:txBody>
          <a:bodyPr/>
          <a:lstStyle/>
          <a:p>
            <a:pPr algn="ctr"/>
            <a:r>
              <a:rPr lang="en-US" altLang="en-US" dirty="0"/>
              <a:t>Hawthorne Studies</a:t>
            </a:r>
          </a:p>
        </p:txBody>
      </p:sp>
      <p:sp>
        <p:nvSpPr>
          <p:cNvPr id="89091" name="Rectangle 3"/>
          <p:cNvSpPr>
            <a:spLocks noGrp="1" noChangeArrowheads="1"/>
          </p:cNvSpPr>
          <p:nvPr>
            <p:ph idx="1"/>
          </p:nvPr>
        </p:nvSpPr>
        <p:spPr>
          <a:xfrm>
            <a:off x="127816" y="764704"/>
            <a:ext cx="8620648" cy="1949673"/>
          </a:xfrm>
        </p:spPr>
        <p:txBody>
          <a:bodyPr/>
          <a:lstStyle/>
          <a:p>
            <a:r>
              <a:rPr lang="en-US" altLang="en-US" dirty="0">
                <a:solidFill>
                  <a:srgbClr val="0000CC"/>
                </a:solidFill>
              </a:rPr>
              <a:t>Workers were not reacting to the conditions of the experiment</a:t>
            </a:r>
          </a:p>
          <a:p>
            <a:r>
              <a:rPr lang="en-US" altLang="en-US" dirty="0">
                <a:solidFill>
                  <a:srgbClr val="0000CC"/>
                </a:solidFill>
              </a:rPr>
              <a:t>Workers were reacting to </a:t>
            </a:r>
            <a:r>
              <a:rPr lang="en-US" altLang="en-US" i="1" dirty="0">
                <a:solidFill>
                  <a:srgbClr val="0000CC"/>
                </a:solidFill>
              </a:rPr>
              <a:t>being in</a:t>
            </a:r>
            <a:r>
              <a:rPr lang="en-US" altLang="en-US" dirty="0">
                <a:solidFill>
                  <a:srgbClr val="0000CC"/>
                </a:solidFill>
              </a:rPr>
              <a:t> an experiment</a:t>
            </a:r>
          </a:p>
          <a:p>
            <a:r>
              <a:rPr lang="en-US" altLang="en-US" dirty="0">
                <a:solidFill>
                  <a:srgbClr val="0000CC"/>
                </a:solidFill>
              </a:rPr>
              <a:t>“Hawthorne Effect” – named after General Electric’s works.</a:t>
            </a:r>
          </a:p>
        </p:txBody>
      </p:sp>
      <p:pic>
        <p:nvPicPr>
          <p:cNvPr id="3" name="Picture 2" descr="A black and white photo of a factory&#10;&#10;Description automatically generated with low confidence">
            <a:extLst>
              <a:ext uri="{FF2B5EF4-FFF2-40B4-BE49-F238E27FC236}">
                <a16:creationId xmlns:a16="http://schemas.microsoft.com/office/drawing/2014/main" id="{D4D9521F-D96B-42DB-8261-39113F42E698}"/>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118828" y="3140968"/>
            <a:ext cx="6906344" cy="2520816"/>
          </a:xfrm>
          <a:prstGeom prst="rect">
            <a:avLst/>
          </a:prstGeom>
        </p:spPr>
      </p:pic>
    </p:spTree>
    <p:extLst>
      <p:ext uri="{BB962C8B-B14F-4D97-AF65-F5344CB8AC3E}">
        <p14:creationId xmlns:p14="http://schemas.microsoft.com/office/powerpoint/2010/main" val="79444923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8909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8909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89091">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9091" grpId="0" build="p" autoUpdateAnimBg="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23753" y="149806"/>
            <a:ext cx="8229600" cy="628744"/>
          </a:xfrm>
        </p:spPr>
        <p:txBody>
          <a:bodyPr>
            <a:normAutofit fontScale="90000"/>
          </a:bodyPr>
          <a:lstStyle/>
          <a:p>
            <a:pPr fontAlgn="auto">
              <a:spcAft>
                <a:spcPts val="0"/>
              </a:spcAft>
              <a:defRPr/>
            </a:pPr>
            <a:r>
              <a:rPr lang="en-GB" dirty="0"/>
              <a:t>Modern school</a:t>
            </a:r>
          </a:p>
        </p:txBody>
      </p:sp>
      <p:sp>
        <p:nvSpPr>
          <p:cNvPr id="3" name="Text Placeholder 2"/>
          <p:cNvSpPr>
            <a:spLocks noGrp="1"/>
          </p:cNvSpPr>
          <p:nvPr>
            <p:ph type="body" idx="1"/>
          </p:nvPr>
        </p:nvSpPr>
        <p:spPr>
          <a:xfrm>
            <a:off x="424656" y="741911"/>
            <a:ext cx="8218488" cy="493935"/>
          </a:xfrm>
        </p:spPr>
        <p:txBody>
          <a:bodyPr rtlCol="0">
            <a:normAutofit/>
          </a:bodyPr>
          <a:lstStyle/>
          <a:p>
            <a:pPr fontAlgn="auto">
              <a:spcBef>
                <a:spcPts val="0"/>
              </a:spcBef>
              <a:spcAft>
                <a:spcPts val="0"/>
              </a:spcAft>
              <a:buFont typeface="Wingdings 2"/>
              <a:buNone/>
              <a:defRPr/>
            </a:pPr>
            <a:r>
              <a:rPr lang="en-GB" dirty="0"/>
              <a:t>PETERS &amp; WATERMAN (1982) “In search of excellence”</a:t>
            </a:r>
          </a:p>
        </p:txBody>
      </p:sp>
      <p:sp>
        <p:nvSpPr>
          <p:cNvPr id="4" name="Content Placeholder 3"/>
          <p:cNvSpPr>
            <a:spLocks noGrp="1"/>
          </p:cNvSpPr>
          <p:nvPr>
            <p:ph sz="half" idx="2"/>
          </p:nvPr>
        </p:nvSpPr>
        <p:spPr>
          <a:xfrm>
            <a:off x="0" y="1235847"/>
            <a:ext cx="8915400" cy="3869554"/>
          </a:xfrm>
        </p:spPr>
        <p:txBody>
          <a:bodyPr rtlCol="0">
            <a:noAutofit/>
          </a:bodyPr>
          <a:lstStyle/>
          <a:p>
            <a:pPr marL="438912" indent="-320040">
              <a:spcBef>
                <a:spcPts val="0"/>
              </a:spcBef>
              <a:buFont typeface="Wingdings 2"/>
              <a:buChar char=""/>
              <a:defRPr/>
            </a:pPr>
            <a:r>
              <a:rPr lang="en-GB" sz="2200" b="1" dirty="0"/>
              <a:t>A bias for action - </a:t>
            </a:r>
            <a:r>
              <a:rPr lang="en-GB" sz="2200" dirty="0"/>
              <a:t>a preference for doing something - ANYTHING - rather than sending a question through cycles and cycles of analyses and committee reports</a:t>
            </a:r>
          </a:p>
          <a:p>
            <a:pPr marL="438912" indent="-320040">
              <a:spcBef>
                <a:spcPts val="0"/>
              </a:spcBef>
              <a:buFont typeface="Wingdings 2"/>
              <a:buChar char=""/>
              <a:defRPr/>
            </a:pPr>
            <a:r>
              <a:rPr lang="en-GB" sz="2200" b="1" dirty="0"/>
              <a:t>Staying close to the customer -  </a:t>
            </a:r>
            <a:r>
              <a:rPr lang="en-GB" sz="2200" dirty="0"/>
              <a:t>learning their preferences and catering to them</a:t>
            </a:r>
          </a:p>
          <a:p>
            <a:pPr marL="438912" indent="-320040">
              <a:spcBef>
                <a:spcPts val="0"/>
              </a:spcBef>
              <a:buFont typeface="Wingdings 2"/>
              <a:buChar char=""/>
              <a:defRPr/>
            </a:pPr>
            <a:r>
              <a:rPr lang="en-GB" sz="2200" b="1" dirty="0"/>
              <a:t>Autonomy and entrepreneurship - </a:t>
            </a:r>
            <a:r>
              <a:rPr lang="en-GB" sz="2200" dirty="0"/>
              <a:t>breaking the corporation into small companies &amp; encouraging them to think independently &amp; competitively</a:t>
            </a:r>
            <a:r>
              <a:rPr lang="en-GB" sz="2200" b="1" dirty="0"/>
              <a:t> </a:t>
            </a:r>
            <a:endParaRPr lang="en-GB" sz="2200" dirty="0"/>
          </a:p>
          <a:p>
            <a:pPr marL="438912" indent="-320040">
              <a:spcBef>
                <a:spcPts val="0"/>
              </a:spcBef>
              <a:buFont typeface="Wingdings 2"/>
              <a:buChar char=""/>
              <a:defRPr/>
            </a:pPr>
            <a:r>
              <a:rPr lang="en-GB" sz="2200" b="1" dirty="0"/>
              <a:t>Productivity through people - </a:t>
            </a:r>
            <a:r>
              <a:rPr lang="en-GB" sz="2200" dirty="0"/>
              <a:t>creating in all employees the awareness that their best efforts are essential and they will share in the rewards of the company's success</a:t>
            </a:r>
          </a:p>
          <a:p>
            <a:pPr marL="438912" indent="-320040">
              <a:spcBef>
                <a:spcPts val="0"/>
              </a:spcBef>
              <a:buFont typeface="Wingdings 2"/>
              <a:buChar char=""/>
              <a:defRPr/>
            </a:pPr>
            <a:r>
              <a:rPr lang="en-GB" sz="2200" b="1" dirty="0"/>
              <a:t>Hands-on, value driven - </a:t>
            </a:r>
            <a:r>
              <a:rPr lang="en-GB" sz="2200" dirty="0"/>
              <a:t>insisting that executive keep in touch with the firm's essential business</a:t>
            </a:r>
          </a:p>
          <a:p>
            <a:pPr marL="438912" indent="-320040" fontAlgn="auto">
              <a:spcBef>
                <a:spcPts val="0"/>
              </a:spcBef>
              <a:spcAft>
                <a:spcPts val="0"/>
              </a:spcAft>
              <a:buFont typeface="Wingdings 2"/>
              <a:buChar char=""/>
              <a:defRPr/>
            </a:pPr>
            <a:endParaRPr lang="en-GB" sz="2200" dirty="0"/>
          </a:p>
          <a:p>
            <a:pPr marL="118872" indent="0" fontAlgn="auto">
              <a:spcBef>
                <a:spcPts val="0"/>
              </a:spcBef>
              <a:spcAft>
                <a:spcPts val="0"/>
              </a:spcAft>
              <a:buNone/>
              <a:defRPr/>
            </a:pPr>
            <a:endParaRPr lang="en-GB" sz="2200" dirty="0"/>
          </a:p>
        </p:txBody>
      </p:sp>
    </p:spTree>
    <p:extLst>
      <p:ext uri="{BB962C8B-B14F-4D97-AF65-F5344CB8AC3E}">
        <p14:creationId xmlns:p14="http://schemas.microsoft.com/office/powerpoint/2010/main" val="18042322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48FA7A-0C03-4941-98F1-4CA0E165DAEF}"/>
              </a:ext>
            </a:extLst>
          </p:cNvPr>
          <p:cNvSpPr>
            <a:spLocks noGrp="1"/>
          </p:cNvSpPr>
          <p:nvPr>
            <p:ph type="title"/>
          </p:nvPr>
        </p:nvSpPr>
        <p:spPr/>
        <p:txBody>
          <a:bodyPr/>
          <a:lstStyle/>
          <a:p>
            <a:r>
              <a:rPr lang="en-GB" dirty="0"/>
              <a:t>Modern school (cont.)</a:t>
            </a:r>
          </a:p>
        </p:txBody>
      </p:sp>
      <p:sp>
        <p:nvSpPr>
          <p:cNvPr id="7" name="Rectangle 6">
            <a:extLst>
              <a:ext uri="{FF2B5EF4-FFF2-40B4-BE49-F238E27FC236}">
                <a16:creationId xmlns:a16="http://schemas.microsoft.com/office/drawing/2014/main" id="{17A430FB-4255-49A4-BD17-A666B8A2E8A2}"/>
              </a:ext>
            </a:extLst>
          </p:cNvPr>
          <p:cNvSpPr/>
          <p:nvPr/>
        </p:nvSpPr>
        <p:spPr>
          <a:xfrm>
            <a:off x="228597" y="1973795"/>
            <a:ext cx="8442403" cy="769441"/>
          </a:xfrm>
          <a:prstGeom prst="rect">
            <a:avLst/>
          </a:prstGeom>
        </p:spPr>
        <p:txBody>
          <a:bodyPr wrap="square">
            <a:spAutoFit/>
          </a:bodyPr>
          <a:lstStyle/>
          <a:p>
            <a:pPr marL="438912" indent="-320040">
              <a:spcBef>
                <a:spcPts val="0"/>
              </a:spcBef>
              <a:buFont typeface="Wingdings 2"/>
              <a:buChar char=""/>
              <a:defRPr/>
            </a:pPr>
            <a:r>
              <a:rPr lang="en-GB" sz="2200" b="1" dirty="0"/>
              <a:t>Hands-on, value driven - </a:t>
            </a:r>
            <a:r>
              <a:rPr lang="en-GB" sz="2200" dirty="0"/>
              <a:t>insisting that executive keep in touch with the firm's essential business</a:t>
            </a:r>
          </a:p>
        </p:txBody>
      </p:sp>
      <p:sp>
        <p:nvSpPr>
          <p:cNvPr id="8" name="Rectangle 7">
            <a:extLst>
              <a:ext uri="{FF2B5EF4-FFF2-40B4-BE49-F238E27FC236}">
                <a16:creationId xmlns:a16="http://schemas.microsoft.com/office/drawing/2014/main" id="{2E649256-25A1-4471-9B15-81781BD6B831}"/>
              </a:ext>
            </a:extLst>
          </p:cNvPr>
          <p:cNvSpPr/>
          <p:nvPr/>
        </p:nvSpPr>
        <p:spPr>
          <a:xfrm>
            <a:off x="228598" y="2796198"/>
            <a:ext cx="8442403" cy="2800767"/>
          </a:xfrm>
          <a:prstGeom prst="rect">
            <a:avLst/>
          </a:prstGeom>
        </p:spPr>
        <p:txBody>
          <a:bodyPr wrap="square">
            <a:spAutoFit/>
          </a:bodyPr>
          <a:lstStyle/>
          <a:p>
            <a:pPr marL="438912" indent="-320040">
              <a:buFont typeface="Wingdings 2"/>
              <a:buChar char=""/>
              <a:defRPr/>
            </a:pPr>
            <a:r>
              <a:rPr lang="en-GB" sz="2200" b="1" dirty="0"/>
              <a:t>Stick to the knitting - </a:t>
            </a:r>
            <a:r>
              <a:rPr lang="en-GB" sz="2200" dirty="0"/>
              <a:t>remaining with the business the company knows best</a:t>
            </a:r>
          </a:p>
          <a:p>
            <a:pPr marL="438912" indent="-320040">
              <a:buFont typeface="Wingdings 2"/>
              <a:buChar char=""/>
              <a:defRPr/>
            </a:pPr>
            <a:r>
              <a:rPr lang="en-GB" sz="2200" b="1" dirty="0"/>
              <a:t>Simple form, lean staff - </a:t>
            </a:r>
            <a:r>
              <a:rPr lang="en-GB" sz="2200" dirty="0"/>
              <a:t>few administrative layers, few people at the upper levels</a:t>
            </a:r>
          </a:p>
          <a:p>
            <a:pPr marL="438912" indent="-320040">
              <a:buFont typeface="Wingdings 2"/>
              <a:buChar char=""/>
              <a:defRPr/>
            </a:pPr>
            <a:r>
              <a:rPr lang="en-GB" sz="2200" b="1" dirty="0"/>
              <a:t>Simultaneous Loose-tight properties - </a:t>
            </a:r>
            <a:r>
              <a:rPr lang="en-GB" sz="2200" dirty="0"/>
              <a:t>fostering a climate where there is dedication to the central values of the company combined with tolerance for all employees who accept those values.</a:t>
            </a:r>
          </a:p>
        </p:txBody>
      </p:sp>
      <p:sp>
        <p:nvSpPr>
          <p:cNvPr id="9" name="Rectangle 8">
            <a:extLst>
              <a:ext uri="{FF2B5EF4-FFF2-40B4-BE49-F238E27FC236}">
                <a16:creationId xmlns:a16="http://schemas.microsoft.com/office/drawing/2014/main" id="{E4527461-33A5-4D59-8675-528EC346B942}"/>
              </a:ext>
            </a:extLst>
          </p:cNvPr>
          <p:cNvSpPr/>
          <p:nvPr/>
        </p:nvSpPr>
        <p:spPr>
          <a:xfrm>
            <a:off x="457200" y="1414420"/>
            <a:ext cx="8229600" cy="461665"/>
          </a:xfrm>
          <a:prstGeom prst="rect">
            <a:avLst/>
          </a:prstGeom>
        </p:spPr>
        <p:txBody>
          <a:bodyPr wrap="square">
            <a:spAutoFit/>
          </a:bodyPr>
          <a:lstStyle/>
          <a:p>
            <a:pPr fontAlgn="auto">
              <a:spcBef>
                <a:spcPts val="0"/>
              </a:spcBef>
              <a:spcAft>
                <a:spcPts val="0"/>
              </a:spcAft>
              <a:buFont typeface="Wingdings 2"/>
              <a:buNone/>
              <a:defRPr/>
            </a:pPr>
            <a:r>
              <a:rPr lang="en-GB" sz="2400" b="1" dirty="0"/>
              <a:t>PETERS &amp; WATERMAN (1982) “In search of excellence”</a:t>
            </a:r>
          </a:p>
        </p:txBody>
      </p:sp>
    </p:spTree>
    <p:extLst>
      <p:ext uri="{BB962C8B-B14F-4D97-AF65-F5344CB8AC3E}">
        <p14:creationId xmlns:p14="http://schemas.microsoft.com/office/powerpoint/2010/main" val="355194087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FD5EB1-7507-44A4-BF82-CC01A36CF8CA}"/>
              </a:ext>
            </a:extLst>
          </p:cNvPr>
          <p:cNvSpPr>
            <a:spLocks noGrp="1"/>
          </p:cNvSpPr>
          <p:nvPr>
            <p:ph type="title"/>
          </p:nvPr>
        </p:nvSpPr>
        <p:spPr/>
        <p:txBody>
          <a:bodyPr/>
          <a:lstStyle/>
          <a:p>
            <a:r>
              <a:rPr lang="en-GB" dirty="0"/>
              <a:t>Modern School (cont.)</a:t>
            </a:r>
          </a:p>
        </p:txBody>
      </p:sp>
      <p:sp>
        <p:nvSpPr>
          <p:cNvPr id="3" name="Content Placeholder 2">
            <a:extLst>
              <a:ext uri="{FF2B5EF4-FFF2-40B4-BE49-F238E27FC236}">
                <a16:creationId xmlns:a16="http://schemas.microsoft.com/office/drawing/2014/main" id="{3CB91452-7B78-4930-9237-B5608D94E953}"/>
              </a:ext>
            </a:extLst>
          </p:cNvPr>
          <p:cNvSpPr>
            <a:spLocks noGrp="1"/>
          </p:cNvSpPr>
          <p:nvPr>
            <p:ph idx="1"/>
          </p:nvPr>
        </p:nvSpPr>
        <p:spPr/>
        <p:txBody>
          <a:bodyPr/>
          <a:lstStyle/>
          <a:p>
            <a:r>
              <a:rPr lang="en-GB" dirty="0"/>
              <a:t>Stephen Covey</a:t>
            </a:r>
          </a:p>
          <a:p>
            <a:r>
              <a:rPr lang="en-GB" dirty="0"/>
              <a:t>The Seven Habits of Highly Effective People</a:t>
            </a:r>
          </a:p>
          <a:p>
            <a:r>
              <a:rPr lang="en-GB" dirty="0"/>
              <a:t>Personal Victory</a:t>
            </a:r>
          </a:p>
          <a:p>
            <a:r>
              <a:rPr lang="en-GB" dirty="0"/>
              <a:t>Public Victory</a:t>
            </a:r>
          </a:p>
          <a:p>
            <a:pPr marL="0" indent="0">
              <a:buNone/>
            </a:pPr>
            <a:endParaRPr lang="en-GB" dirty="0"/>
          </a:p>
        </p:txBody>
      </p:sp>
    </p:spTree>
    <p:extLst>
      <p:ext uri="{BB962C8B-B14F-4D97-AF65-F5344CB8AC3E}">
        <p14:creationId xmlns:p14="http://schemas.microsoft.com/office/powerpoint/2010/main" val="370201080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5B511-9237-4555-B004-B1E0FDA8DD18}"/>
              </a:ext>
            </a:extLst>
          </p:cNvPr>
          <p:cNvSpPr>
            <a:spLocks noGrp="1"/>
          </p:cNvSpPr>
          <p:nvPr>
            <p:ph type="title"/>
          </p:nvPr>
        </p:nvSpPr>
        <p:spPr/>
        <p:txBody>
          <a:bodyPr/>
          <a:lstStyle/>
          <a:p>
            <a:r>
              <a:rPr lang="en-GB" dirty="0"/>
              <a:t>The Seven Habits</a:t>
            </a:r>
          </a:p>
        </p:txBody>
      </p:sp>
      <p:sp>
        <p:nvSpPr>
          <p:cNvPr id="3" name="Content Placeholder 2">
            <a:extLst>
              <a:ext uri="{FF2B5EF4-FFF2-40B4-BE49-F238E27FC236}">
                <a16:creationId xmlns:a16="http://schemas.microsoft.com/office/drawing/2014/main" id="{49B87BA3-6183-4EDB-941A-F81609B2F308}"/>
              </a:ext>
            </a:extLst>
          </p:cNvPr>
          <p:cNvSpPr>
            <a:spLocks noGrp="1"/>
          </p:cNvSpPr>
          <p:nvPr>
            <p:ph idx="1"/>
          </p:nvPr>
        </p:nvSpPr>
        <p:spPr>
          <a:xfrm>
            <a:off x="198140" y="1295400"/>
            <a:ext cx="8763000" cy="3917032"/>
          </a:xfrm>
        </p:spPr>
        <p:txBody>
          <a:bodyPr>
            <a:normAutofit/>
          </a:bodyPr>
          <a:lstStyle/>
          <a:p>
            <a:pPr marL="514350" indent="-514350">
              <a:buFont typeface="+mj-lt"/>
              <a:buAutoNum type="arabicPeriod"/>
            </a:pPr>
            <a:r>
              <a:rPr lang="en-GB" b="1" i="1" dirty="0">
                <a:solidFill>
                  <a:srgbClr val="00B050"/>
                </a:solidFill>
              </a:rPr>
              <a:t>Be proactive</a:t>
            </a:r>
          </a:p>
          <a:p>
            <a:pPr marL="514350" indent="-514350">
              <a:buFont typeface="+mj-lt"/>
              <a:buAutoNum type="arabicPeriod"/>
            </a:pPr>
            <a:r>
              <a:rPr lang="en-GB" b="1" i="1" dirty="0">
                <a:solidFill>
                  <a:srgbClr val="00B050"/>
                </a:solidFill>
              </a:rPr>
              <a:t>Start with the end in mind</a:t>
            </a:r>
          </a:p>
          <a:p>
            <a:pPr marL="514350" indent="-514350">
              <a:buFont typeface="+mj-lt"/>
              <a:buAutoNum type="arabicPeriod"/>
            </a:pPr>
            <a:r>
              <a:rPr lang="en-GB" b="1" i="1" dirty="0">
                <a:solidFill>
                  <a:srgbClr val="00B050"/>
                </a:solidFill>
              </a:rPr>
              <a:t>Put first things first</a:t>
            </a:r>
          </a:p>
          <a:p>
            <a:pPr marL="514350" indent="-514350">
              <a:buFont typeface="+mj-lt"/>
              <a:buAutoNum type="arabicPeriod"/>
            </a:pPr>
            <a:r>
              <a:rPr lang="en-GB" b="1" i="1" dirty="0">
                <a:solidFill>
                  <a:srgbClr val="0070C0"/>
                </a:solidFill>
              </a:rPr>
              <a:t>Think win-win</a:t>
            </a:r>
          </a:p>
          <a:p>
            <a:pPr marL="514350" indent="-514350">
              <a:buFont typeface="+mj-lt"/>
              <a:buAutoNum type="arabicPeriod"/>
            </a:pPr>
            <a:r>
              <a:rPr lang="en-GB" b="1" i="1" dirty="0">
                <a:solidFill>
                  <a:srgbClr val="0070C0"/>
                </a:solidFill>
              </a:rPr>
              <a:t>Seek first to understand then be understood</a:t>
            </a:r>
          </a:p>
          <a:p>
            <a:pPr marL="514350" indent="-514350">
              <a:buFont typeface="+mj-lt"/>
              <a:buAutoNum type="arabicPeriod"/>
            </a:pPr>
            <a:r>
              <a:rPr lang="en-GB" b="1" i="1" dirty="0">
                <a:solidFill>
                  <a:srgbClr val="0070C0"/>
                </a:solidFill>
              </a:rPr>
              <a:t>Synergise</a:t>
            </a:r>
          </a:p>
          <a:p>
            <a:pPr marL="514350" indent="-514350">
              <a:buFont typeface="+mj-lt"/>
              <a:buAutoNum type="arabicPeriod"/>
            </a:pPr>
            <a:r>
              <a:rPr lang="en-GB" b="1" dirty="0">
                <a:solidFill>
                  <a:srgbClr val="7030A0"/>
                </a:solidFill>
              </a:rPr>
              <a:t>Sharpen the saw!</a:t>
            </a:r>
          </a:p>
        </p:txBody>
      </p:sp>
    </p:spTree>
    <p:extLst>
      <p:ext uri="{BB962C8B-B14F-4D97-AF65-F5344CB8AC3E}">
        <p14:creationId xmlns:p14="http://schemas.microsoft.com/office/powerpoint/2010/main" val="282612949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a:extLst>
              <a:ext uri="{FF2B5EF4-FFF2-40B4-BE49-F238E27FC236}">
                <a16:creationId xmlns:a16="http://schemas.microsoft.com/office/drawing/2014/main" id="{7351857B-2714-4D13-A7BF-9EC536D16886}"/>
              </a:ext>
            </a:extLst>
          </p:cNvPr>
          <p:cNvPicPr>
            <a:picLocks noChangeAspect="1"/>
          </p:cNvPicPr>
          <p:nvPr/>
        </p:nvPicPr>
        <p:blipFill>
          <a:blip r:embed="rId3"/>
          <a:stretch>
            <a:fillRect/>
          </a:stretch>
        </p:blipFill>
        <p:spPr>
          <a:xfrm>
            <a:off x="0" y="-45700"/>
            <a:ext cx="9144000" cy="5763296"/>
          </a:xfrm>
          <a:prstGeom prst="rect">
            <a:avLst/>
          </a:prstGeom>
        </p:spPr>
      </p:pic>
      <p:sp>
        <p:nvSpPr>
          <p:cNvPr id="2" name="Title 1">
            <a:extLst>
              <a:ext uri="{FF2B5EF4-FFF2-40B4-BE49-F238E27FC236}">
                <a16:creationId xmlns:a16="http://schemas.microsoft.com/office/drawing/2014/main" id="{B48B704A-27A8-460F-91AD-A66C30D7D881}"/>
              </a:ext>
            </a:extLst>
          </p:cNvPr>
          <p:cNvSpPr>
            <a:spLocks noGrp="1"/>
          </p:cNvSpPr>
          <p:nvPr>
            <p:ph type="title"/>
          </p:nvPr>
        </p:nvSpPr>
        <p:spPr>
          <a:xfrm>
            <a:off x="0" y="1"/>
            <a:ext cx="9144000" cy="777504"/>
          </a:xfrm>
        </p:spPr>
        <p:txBody>
          <a:bodyPr/>
          <a:lstStyle/>
          <a:p>
            <a:pPr algn="ctr"/>
            <a:r>
              <a:rPr lang="en-GB" sz="3600" b="1" dirty="0">
                <a:solidFill>
                  <a:schemeClr val="bg1"/>
                </a:solidFill>
              </a:rPr>
              <a:t>Herzberg’s Motivation and Hygiene  Theory</a:t>
            </a:r>
          </a:p>
        </p:txBody>
      </p:sp>
      <p:sp>
        <p:nvSpPr>
          <p:cNvPr id="3" name="Text Placeholder 2">
            <a:extLst>
              <a:ext uri="{FF2B5EF4-FFF2-40B4-BE49-F238E27FC236}">
                <a16:creationId xmlns:a16="http://schemas.microsoft.com/office/drawing/2014/main" id="{DB276723-4FB7-43CA-B639-D9086D81856B}"/>
              </a:ext>
            </a:extLst>
          </p:cNvPr>
          <p:cNvSpPr>
            <a:spLocks noGrp="1"/>
          </p:cNvSpPr>
          <p:nvPr>
            <p:ph type="body" idx="1"/>
          </p:nvPr>
        </p:nvSpPr>
        <p:spPr>
          <a:xfrm>
            <a:off x="107504" y="620688"/>
            <a:ext cx="4231280" cy="588863"/>
          </a:xfrm>
        </p:spPr>
        <p:txBody>
          <a:bodyPr/>
          <a:lstStyle/>
          <a:p>
            <a:pPr algn="ctr">
              <a:spcBef>
                <a:spcPts val="0"/>
              </a:spcBef>
            </a:pPr>
            <a:r>
              <a:rPr lang="en-GB" dirty="0">
                <a:solidFill>
                  <a:schemeClr val="bg1"/>
                </a:solidFill>
              </a:rPr>
              <a:t>Motivating factors</a:t>
            </a:r>
          </a:p>
        </p:txBody>
      </p:sp>
      <p:sp>
        <p:nvSpPr>
          <p:cNvPr id="4" name="Content Placeholder 3">
            <a:extLst>
              <a:ext uri="{FF2B5EF4-FFF2-40B4-BE49-F238E27FC236}">
                <a16:creationId xmlns:a16="http://schemas.microsoft.com/office/drawing/2014/main" id="{D78FC0EC-4841-4056-83E8-D26F99252CC1}"/>
              </a:ext>
            </a:extLst>
          </p:cNvPr>
          <p:cNvSpPr>
            <a:spLocks noGrp="1"/>
          </p:cNvSpPr>
          <p:nvPr>
            <p:ph sz="half" idx="2"/>
          </p:nvPr>
        </p:nvSpPr>
        <p:spPr>
          <a:xfrm>
            <a:off x="107504" y="1209552"/>
            <a:ext cx="4231280" cy="3684588"/>
          </a:xfrm>
        </p:spPr>
        <p:txBody>
          <a:bodyPr/>
          <a:lstStyle/>
          <a:p>
            <a:r>
              <a:rPr lang="en-GB" dirty="0">
                <a:solidFill>
                  <a:schemeClr val="bg1"/>
                </a:solidFill>
              </a:rPr>
              <a:t>Recognition</a:t>
            </a:r>
          </a:p>
          <a:p>
            <a:r>
              <a:rPr lang="en-GB" dirty="0">
                <a:solidFill>
                  <a:schemeClr val="bg1"/>
                </a:solidFill>
              </a:rPr>
              <a:t>Achievement</a:t>
            </a:r>
          </a:p>
          <a:p>
            <a:r>
              <a:rPr lang="en-GB" dirty="0">
                <a:solidFill>
                  <a:schemeClr val="bg1"/>
                </a:solidFill>
              </a:rPr>
              <a:t>Advancement</a:t>
            </a:r>
          </a:p>
          <a:p>
            <a:r>
              <a:rPr lang="en-GB" dirty="0">
                <a:solidFill>
                  <a:schemeClr val="bg1"/>
                </a:solidFill>
              </a:rPr>
              <a:t>Nature of the work undertaken</a:t>
            </a:r>
          </a:p>
          <a:p>
            <a:r>
              <a:rPr lang="en-GB" dirty="0">
                <a:solidFill>
                  <a:schemeClr val="bg1"/>
                </a:solidFill>
              </a:rPr>
              <a:t>Responsibility</a:t>
            </a:r>
          </a:p>
          <a:p>
            <a:pPr marL="0" indent="0">
              <a:buNone/>
            </a:pPr>
            <a:endParaRPr lang="en-GB" sz="2400" dirty="0">
              <a:solidFill>
                <a:schemeClr val="bg1"/>
              </a:solidFill>
            </a:endParaRPr>
          </a:p>
          <a:p>
            <a:pPr marL="0" indent="0">
              <a:buNone/>
            </a:pPr>
            <a:r>
              <a:rPr lang="en-GB" sz="2400" i="1" dirty="0">
                <a:solidFill>
                  <a:schemeClr val="bg1"/>
                </a:solidFill>
              </a:rPr>
              <a:t>If these factors are present staff will feel motivated</a:t>
            </a:r>
          </a:p>
        </p:txBody>
      </p:sp>
      <p:sp>
        <p:nvSpPr>
          <p:cNvPr id="5" name="Text Placeholder 4">
            <a:extLst>
              <a:ext uri="{FF2B5EF4-FFF2-40B4-BE49-F238E27FC236}">
                <a16:creationId xmlns:a16="http://schemas.microsoft.com/office/drawing/2014/main" id="{7ED68165-A291-4C2B-B824-C44CBEFACAC1}"/>
              </a:ext>
            </a:extLst>
          </p:cNvPr>
          <p:cNvSpPr>
            <a:spLocks noGrp="1"/>
          </p:cNvSpPr>
          <p:nvPr>
            <p:ph type="body" sz="quarter" idx="3"/>
          </p:nvPr>
        </p:nvSpPr>
        <p:spPr>
          <a:xfrm>
            <a:off x="4106415" y="777504"/>
            <a:ext cx="4252117" cy="432048"/>
          </a:xfrm>
        </p:spPr>
        <p:txBody>
          <a:bodyPr/>
          <a:lstStyle/>
          <a:p>
            <a:pPr algn="ctr"/>
            <a:r>
              <a:rPr lang="en-GB" dirty="0">
                <a:solidFill>
                  <a:schemeClr val="bg1"/>
                </a:solidFill>
              </a:rPr>
              <a:t>Hygiene factors</a:t>
            </a:r>
          </a:p>
        </p:txBody>
      </p:sp>
      <p:sp>
        <p:nvSpPr>
          <p:cNvPr id="6" name="Content Placeholder 5">
            <a:extLst>
              <a:ext uri="{FF2B5EF4-FFF2-40B4-BE49-F238E27FC236}">
                <a16:creationId xmlns:a16="http://schemas.microsoft.com/office/drawing/2014/main" id="{6094DE94-0A4A-4CB8-BD8B-F89F7CE0D23E}"/>
              </a:ext>
            </a:extLst>
          </p:cNvPr>
          <p:cNvSpPr>
            <a:spLocks noGrp="1"/>
          </p:cNvSpPr>
          <p:nvPr>
            <p:ph sz="quarter" idx="4"/>
          </p:nvPr>
        </p:nvSpPr>
        <p:spPr>
          <a:xfrm>
            <a:off x="4338784" y="1209552"/>
            <a:ext cx="4625704" cy="3684588"/>
          </a:xfrm>
        </p:spPr>
        <p:txBody>
          <a:bodyPr/>
          <a:lstStyle/>
          <a:p>
            <a:r>
              <a:rPr lang="en-GB" dirty="0">
                <a:solidFill>
                  <a:schemeClr val="bg1"/>
                </a:solidFill>
              </a:rPr>
              <a:t>Pay</a:t>
            </a:r>
          </a:p>
          <a:p>
            <a:r>
              <a:rPr lang="en-GB" dirty="0">
                <a:solidFill>
                  <a:schemeClr val="bg1"/>
                </a:solidFill>
              </a:rPr>
              <a:t>Company policies</a:t>
            </a:r>
          </a:p>
          <a:p>
            <a:r>
              <a:rPr lang="en-GB" dirty="0">
                <a:solidFill>
                  <a:schemeClr val="bg1"/>
                </a:solidFill>
              </a:rPr>
              <a:t>Relationship with supervisors</a:t>
            </a:r>
          </a:p>
          <a:p>
            <a:r>
              <a:rPr lang="en-GB" dirty="0">
                <a:solidFill>
                  <a:schemeClr val="bg1"/>
                </a:solidFill>
              </a:rPr>
              <a:t>Working conditions</a:t>
            </a:r>
          </a:p>
          <a:p>
            <a:r>
              <a:rPr lang="en-GB" dirty="0">
                <a:solidFill>
                  <a:schemeClr val="bg1"/>
                </a:solidFill>
              </a:rPr>
              <a:t>Feelings associated with lack of status or security</a:t>
            </a:r>
          </a:p>
          <a:p>
            <a:pPr marL="0" indent="0">
              <a:spcBef>
                <a:spcPts val="1600"/>
              </a:spcBef>
              <a:buNone/>
            </a:pPr>
            <a:r>
              <a:rPr lang="en-GB" sz="2400" i="1" dirty="0">
                <a:solidFill>
                  <a:schemeClr val="bg1"/>
                </a:solidFill>
              </a:rPr>
              <a:t>If these factors fall below a certain level dissatisfaction sets in</a:t>
            </a:r>
          </a:p>
        </p:txBody>
      </p:sp>
      <p:sp>
        <p:nvSpPr>
          <p:cNvPr id="8" name="TextBox 7">
            <a:extLst>
              <a:ext uri="{FF2B5EF4-FFF2-40B4-BE49-F238E27FC236}">
                <a16:creationId xmlns:a16="http://schemas.microsoft.com/office/drawing/2014/main" id="{41EFBFD4-8D32-47A3-97F5-A93C4F4D03B1}"/>
              </a:ext>
            </a:extLst>
          </p:cNvPr>
          <p:cNvSpPr txBox="1"/>
          <p:nvPr/>
        </p:nvSpPr>
        <p:spPr>
          <a:xfrm>
            <a:off x="3004540" y="5309894"/>
            <a:ext cx="3082062" cy="338554"/>
          </a:xfrm>
          <a:prstGeom prst="rect">
            <a:avLst/>
          </a:prstGeom>
          <a:noFill/>
        </p:spPr>
        <p:txBody>
          <a:bodyPr wrap="none" rtlCol="0">
            <a:spAutoFit/>
          </a:bodyPr>
          <a:lstStyle/>
          <a:p>
            <a:r>
              <a:rPr lang="en-GB" sz="1600" dirty="0">
                <a:solidFill>
                  <a:schemeClr val="bg1"/>
                </a:solidFill>
              </a:rPr>
              <a:t>McGrath, J. &amp; Bates, B. (2017) p.62</a:t>
            </a:r>
          </a:p>
        </p:txBody>
      </p:sp>
    </p:spTree>
    <p:extLst>
      <p:ext uri="{BB962C8B-B14F-4D97-AF65-F5344CB8AC3E}">
        <p14:creationId xmlns:p14="http://schemas.microsoft.com/office/powerpoint/2010/main" val="29198134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6">
                                            <p:txEl>
                                              <p:pRg st="0" end="0"/>
                                            </p:txEl>
                                          </p:spTgt>
                                        </p:tgtEl>
                                        <p:attrNameLst>
                                          <p:attrName>style.visibility</p:attrName>
                                        </p:attrNameLst>
                                      </p:cBhvr>
                                      <p:to>
                                        <p:strVal val="visible"/>
                                      </p:to>
                                    </p:set>
                                    <p:animEffect transition="in" filter="fade">
                                      <p:cBhvr>
                                        <p:cTn id="12" dur="500"/>
                                        <p:tgtEl>
                                          <p:spTgt spid="6">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6">
                                            <p:txEl>
                                              <p:pRg st="1" end="1"/>
                                            </p:txEl>
                                          </p:spTgt>
                                        </p:tgtEl>
                                        <p:attrNameLst>
                                          <p:attrName>style.visibility</p:attrName>
                                        </p:attrNameLst>
                                      </p:cBhvr>
                                      <p:to>
                                        <p:strVal val="visible"/>
                                      </p:to>
                                    </p:set>
                                    <p:animEffect transition="in" filter="fade">
                                      <p:cBhvr>
                                        <p:cTn id="17" dur="500"/>
                                        <p:tgtEl>
                                          <p:spTgt spid="6">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6">
                                            <p:txEl>
                                              <p:pRg st="2" end="2"/>
                                            </p:txEl>
                                          </p:spTgt>
                                        </p:tgtEl>
                                        <p:attrNameLst>
                                          <p:attrName>style.visibility</p:attrName>
                                        </p:attrNameLst>
                                      </p:cBhvr>
                                      <p:to>
                                        <p:strVal val="visible"/>
                                      </p:to>
                                    </p:set>
                                    <p:animEffect transition="in" filter="fade">
                                      <p:cBhvr>
                                        <p:cTn id="22" dur="500"/>
                                        <p:tgtEl>
                                          <p:spTgt spid="6">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6">
                                            <p:txEl>
                                              <p:pRg st="3" end="3"/>
                                            </p:txEl>
                                          </p:spTgt>
                                        </p:tgtEl>
                                        <p:attrNameLst>
                                          <p:attrName>style.visibility</p:attrName>
                                        </p:attrNameLst>
                                      </p:cBhvr>
                                      <p:to>
                                        <p:strVal val="visible"/>
                                      </p:to>
                                    </p:set>
                                    <p:animEffect transition="in" filter="fade">
                                      <p:cBhvr>
                                        <p:cTn id="27" dur="500"/>
                                        <p:tgtEl>
                                          <p:spTgt spid="6">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6">
                                            <p:txEl>
                                              <p:pRg st="4" end="4"/>
                                            </p:txEl>
                                          </p:spTgt>
                                        </p:tgtEl>
                                        <p:attrNameLst>
                                          <p:attrName>style.visibility</p:attrName>
                                        </p:attrNameLst>
                                      </p:cBhvr>
                                      <p:to>
                                        <p:strVal val="visible"/>
                                      </p:to>
                                    </p:set>
                                    <p:animEffect transition="in" filter="fade">
                                      <p:cBhvr>
                                        <p:cTn id="32" dur="500"/>
                                        <p:tgtEl>
                                          <p:spTgt spid="6">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6">
                                            <p:txEl>
                                              <p:pRg st="5" end="5"/>
                                            </p:txEl>
                                          </p:spTgt>
                                        </p:tgtEl>
                                        <p:attrNameLst>
                                          <p:attrName>style.visibility</p:attrName>
                                        </p:attrNameLst>
                                      </p:cBhvr>
                                      <p:to>
                                        <p:strVal val="visible"/>
                                      </p:to>
                                    </p:set>
                                    <p:animEffect transition="in" filter="fade">
                                      <p:cBhvr>
                                        <p:cTn id="37" dur="500"/>
                                        <p:tgtEl>
                                          <p:spTgt spid="6">
                                            <p:txEl>
                                              <p:pRg st="5" end="5"/>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3">
                                            <p:txEl>
                                              <p:pRg st="0" end="0"/>
                                            </p:txEl>
                                          </p:spTgt>
                                        </p:tgtEl>
                                        <p:attrNameLst>
                                          <p:attrName>style.visibility</p:attrName>
                                        </p:attrNameLst>
                                      </p:cBhvr>
                                      <p:to>
                                        <p:strVal val="visible"/>
                                      </p:to>
                                    </p:set>
                                    <p:animEffect transition="in" filter="fade">
                                      <p:cBhvr>
                                        <p:cTn id="42" dur="500"/>
                                        <p:tgtEl>
                                          <p:spTgt spid="3">
                                            <p:txEl>
                                              <p:pRg st="0" end="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4">
                                            <p:txEl>
                                              <p:pRg st="0" end="0"/>
                                            </p:txEl>
                                          </p:spTgt>
                                        </p:tgtEl>
                                        <p:attrNameLst>
                                          <p:attrName>style.visibility</p:attrName>
                                        </p:attrNameLst>
                                      </p:cBhvr>
                                      <p:to>
                                        <p:strVal val="visible"/>
                                      </p:to>
                                    </p:set>
                                    <p:animEffect transition="in" filter="fade">
                                      <p:cBhvr>
                                        <p:cTn id="47" dur="500"/>
                                        <p:tgtEl>
                                          <p:spTgt spid="4">
                                            <p:txEl>
                                              <p:pRg st="0" end="0"/>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4">
                                            <p:txEl>
                                              <p:pRg st="1" end="1"/>
                                            </p:txEl>
                                          </p:spTgt>
                                        </p:tgtEl>
                                        <p:attrNameLst>
                                          <p:attrName>style.visibility</p:attrName>
                                        </p:attrNameLst>
                                      </p:cBhvr>
                                      <p:to>
                                        <p:strVal val="visible"/>
                                      </p:to>
                                    </p:set>
                                    <p:animEffect transition="in" filter="fade">
                                      <p:cBhvr>
                                        <p:cTn id="52" dur="500"/>
                                        <p:tgtEl>
                                          <p:spTgt spid="4">
                                            <p:txEl>
                                              <p:pRg st="1" end="1"/>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4">
                                            <p:txEl>
                                              <p:pRg st="2" end="2"/>
                                            </p:txEl>
                                          </p:spTgt>
                                        </p:tgtEl>
                                        <p:attrNameLst>
                                          <p:attrName>style.visibility</p:attrName>
                                        </p:attrNameLst>
                                      </p:cBhvr>
                                      <p:to>
                                        <p:strVal val="visible"/>
                                      </p:to>
                                    </p:set>
                                    <p:animEffect transition="in" filter="fade">
                                      <p:cBhvr>
                                        <p:cTn id="57" dur="500"/>
                                        <p:tgtEl>
                                          <p:spTgt spid="4">
                                            <p:txEl>
                                              <p:pRg st="2" end="2"/>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4">
                                            <p:txEl>
                                              <p:pRg st="3" end="3"/>
                                            </p:txEl>
                                          </p:spTgt>
                                        </p:tgtEl>
                                        <p:attrNameLst>
                                          <p:attrName>style.visibility</p:attrName>
                                        </p:attrNameLst>
                                      </p:cBhvr>
                                      <p:to>
                                        <p:strVal val="visible"/>
                                      </p:to>
                                    </p:set>
                                    <p:animEffect transition="in" filter="fade">
                                      <p:cBhvr>
                                        <p:cTn id="62" dur="500"/>
                                        <p:tgtEl>
                                          <p:spTgt spid="4">
                                            <p:txEl>
                                              <p:pRg st="3" end="3"/>
                                            </p:txEl>
                                          </p:spTgt>
                                        </p:tgtEl>
                                      </p:cBhvr>
                                    </p:animEffect>
                                  </p:childTnLst>
                                </p:cTn>
                              </p:par>
                            </p:childTnLst>
                          </p:cTn>
                        </p:par>
                      </p:childTnLst>
                    </p:cTn>
                  </p:par>
                  <p:par>
                    <p:cTn id="63" fill="hold">
                      <p:stCondLst>
                        <p:cond delay="indefinite"/>
                      </p:stCondLst>
                      <p:childTnLst>
                        <p:par>
                          <p:cTn id="64" fill="hold">
                            <p:stCondLst>
                              <p:cond delay="0"/>
                            </p:stCondLst>
                            <p:childTnLst>
                              <p:par>
                                <p:cTn id="65" presetID="10" presetClass="entr" presetSubtype="0" fill="hold" nodeType="clickEffect">
                                  <p:stCondLst>
                                    <p:cond delay="0"/>
                                  </p:stCondLst>
                                  <p:childTnLst>
                                    <p:set>
                                      <p:cBhvr>
                                        <p:cTn id="66" dur="1" fill="hold">
                                          <p:stCondLst>
                                            <p:cond delay="0"/>
                                          </p:stCondLst>
                                        </p:cTn>
                                        <p:tgtEl>
                                          <p:spTgt spid="4">
                                            <p:txEl>
                                              <p:pRg st="4" end="4"/>
                                            </p:txEl>
                                          </p:spTgt>
                                        </p:tgtEl>
                                        <p:attrNameLst>
                                          <p:attrName>style.visibility</p:attrName>
                                        </p:attrNameLst>
                                      </p:cBhvr>
                                      <p:to>
                                        <p:strVal val="visible"/>
                                      </p:to>
                                    </p:set>
                                    <p:animEffect transition="in" filter="fade">
                                      <p:cBhvr>
                                        <p:cTn id="67" dur="500"/>
                                        <p:tgtEl>
                                          <p:spTgt spid="4">
                                            <p:txEl>
                                              <p:pRg st="4" end="4"/>
                                            </p:txEl>
                                          </p:spTgt>
                                        </p:tgtEl>
                                      </p:cBhvr>
                                    </p:animEffect>
                                  </p:childTnLst>
                                </p:cTn>
                              </p:par>
                            </p:childTnLst>
                          </p:cTn>
                        </p:par>
                      </p:childTnLst>
                    </p:cTn>
                  </p:par>
                  <p:par>
                    <p:cTn id="68" fill="hold">
                      <p:stCondLst>
                        <p:cond delay="indefinite"/>
                      </p:stCondLst>
                      <p:childTnLst>
                        <p:par>
                          <p:cTn id="69" fill="hold">
                            <p:stCondLst>
                              <p:cond delay="0"/>
                            </p:stCondLst>
                            <p:childTnLst>
                              <p:par>
                                <p:cTn id="70" presetID="10" presetClass="entr" presetSubtype="0" fill="hold" nodeType="clickEffect">
                                  <p:stCondLst>
                                    <p:cond delay="0"/>
                                  </p:stCondLst>
                                  <p:childTnLst>
                                    <p:set>
                                      <p:cBhvr>
                                        <p:cTn id="71" dur="1" fill="hold">
                                          <p:stCondLst>
                                            <p:cond delay="0"/>
                                          </p:stCondLst>
                                        </p:cTn>
                                        <p:tgtEl>
                                          <p:spTgt spid="4">
                                            <p:txEl>
                                              <p:pRg st="6" end="6"/>
                                            </p:txEl>
                                          </p:spTgt>
                                        </p:tgtEl>
                                        <p:attrNameLst>
                                          <p:attrName>style.visibility</p:attrName>
                                        </p:attrNameLst>
                                      </p:cBhvr>
                                      <p:to>
                                        <p:strVal val="visible"/>
                                      </p:to>
                                    </p:set>
                                    <p:animEffect transition="in" filter="fade">
                                      <p:cBhvr>
                                        <p:cTn id="72" dur="500"/>
                                        <p:tgtEl>
                                          <p:spTgt spid="4">
                                            <p:txEl>
                                              <p:pRg st="6" end="6"/>
                                            </p:txEl>
                                          </p:spTgt>
                                        </p:tgtEl>
                                      </p:cBhvr>
                                    </p:animEffect>
                                  </p:childTnLst>
                                </p:cTn>
                              </p:par>
                            </p:childTnLst>
                          </p:cTn>
                        </p:par>
                        <p:par>
                          <p:cTn id="73" fill="hold">
                            <p:stCondLst>
                              <p:cond delay="500"/>
                            </p:stCondLst>
                            <p:childTnLst>
                              <p:par>
                                <p:cTn id="74" presetID="10" presetClass="entr" presetSubtype="0" fill="hold" grpId="0" nodeType="afterEffect">
                                  <p:stCondLst>
                                    <p:cond delay="0"/>
                                  </p:stCondLst>
                                  <p:childTnLst>
                                    <p:set>
                                      <p:cBhvr>
                                        <p:cTn id="75" dur="1" fill="hold">
                                          <p:stCondLst>
                                            <p:cond delay="0"/>
                                          </p:stCondLst>
                                        </p:cTn>
                                        <p:tgtEl>
                                          <p:spTgt spid="8"/>
                                        </p:tgtEl>
                                        <p:attrNameLst>
                                          <p:attrName>style.visibility</p:attrName>
                                        </p:attrNameLst>
                                      </p:cBhvr>
                                      <p:to>
                                        <p:strVal val="visible"/>
                                      </p:to>
                                    </p:set>
                                    <p:animEffect transition="in" filter="fade">
                                      <p:cBhvr>
                                        <p:cTn id="76"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C317F0-1593-4ED4-BB15-14B0EBE72DEA}"/>
              </a:ext>
            </a:extLst>
          </p:cNvPr>
          <p:cNvSpPr>
            <a:spLocks noGrp="1"/>
          </p:cNvSpPr>
          <p:nvPr>
            <p:ph type="title"/>
          </p:nvPr>
        </p:nvSpPr>
        <p:spPr>
          <a:xfrm>
            <a:off x="625277" y="114420"/>
            <a:ext cx="7886700" cy="746449"/>
          </a:xfrm>
        </p:spPr>
        <p:txBody>
          <a:bodyPr/>
          <a:lstStyle/>
          <a:p>
            <a:pPr algn="ctr"/>
            <a:r>
              <a:rPr lang="en-GB" dirty="0"/>
              <a:t>Motivation Theory</a:t>
            </a:r>
          </a:p>
        </p:txBody>
      </p:sp>
      <p:sp>
        <p:nvSpPr>
          <p:cNvPr id="5" name="Isosceles Triangle 4">
            <a:extLst>
              <a:ext uri="{FF2B5EF4-FFF2-40B4-BE49-F238E27FC236}">
                <a16:creationId xmlns:a16="http://schemas.microsoft.com/office/drawing/2014/main" id="{59033453-C56E-4BF8-B9EA-109335B0F4CA}"/>
              </a:ext>
            </a:extLst>
          </p:cNvPr>
          <p:cNvSpPr/>
          <p:nvPr/>
        </p:nvSpPr>
        <p:spPr>
          <a:xfrm>
            <a:off x="1403648" y="868016"/>
            <a:ext cx="5923570" cy="4728371"/>
          </a:xfrm>
          <a:prstGeom prst="triangl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F86D0E13-8C57-49F4-92E6-291D63D562A8}"/>
              </a:ext>
            </a:extLst>
          </p:cNvPr>
          <p:cNvSpPr txBox="1"/>
          <p:nvPr/>
        </p:nvSpPr>
        <p:spPr>
          <a:xfrm>
            <a:off x="2961277" y="868016"/>
            <a:ext cx="2808312" cy="584775"/>
          </a:xfrm>
          <a:prstGeom prst="rect">
            <a:avLst/>
          </a:prstGeom>
          <a:noFill/>
        </p:spPr>
        <p:txBody>
          <a:bodyPr wrap="square" rtlCol="0">
            <a:spAutoFit/>
          </a:bodyPr>
          <a:lstStyle/>
          <a:p>
            <a:pPr algn="ctr"/>
            <a:r>
              <a:rPr lang="en-GB" sz="1600" b="1" dirty="0"/>
              <a:t>Self-Fulfilment</a:t>
            </a:r>
          </a:p>
          <a:p>
            <a:pPr algn="ctr"/>
            <a:r>
              <a:rPr lang="en-GB" sz="1600" dirty="0"/>
              <a:t>Reaching full potential</a:t>
            </a:r>
          </a:p>
        </p:txBody>
      </p:sp>
      <p:sp>
        <p:nvSpPr>
          <p:cNvPr id="7" name="TextBox 6">
            <a:extLst>
              <a:ext uri="{FF2B5EF4-FFF2-40B4-BE49-F238E27FC236}">
                <a16:creationId xmlns:a16="http://schemas.microsoft.com/office/drawing/2014/main" id="{C7A8F98D-BA62-4588-97A7-43D28365B4E2}"/>
              </a:ext>
            </a:extLst>
          </p:cNvPr>
          <p:cNvSpPr txBox="1"/>
          <p:nvPr/>
        </p:nvSpPr>
        <p:spPr>
          <a:xfrm>
            <a:off x="2961277" y="1779963"/>
            <a:ext cx="2808312" cy="830997"/>
          </a:xfrm>
          <a:prstGeom prst="rect">
            <a:avLst/>
          </a:prstGeom>
          <a:noFill/>
        </p:spPr>
        <p:txBody>
          <a:bodyPr wrap="square" rtlCol="0">
            <a:spAutoFit/>
          </a:bodyPr>
          <a:lstStyle/>
          <a:p>
            <a:pPr algn="ctr"/>
            <a:r>
              <a:rPr lang="en-GB" sz="1600" b="1" dirty="0"/>
              <a:t>Esteem</a:t>
            </a:r>
          </a:p>
          <a:p>
            <a:pPr algn="ctr"/>
            <a:r>
              <a:rPr lang="en-GB" sz="1600" dirty="0"/>
              <a:t>Self-belief and satisfaction</a:t>
            </a:r>
          </a:p>
          <a:p>
            <a:pPr algn="ctr"/>
            <a:r>
              <a:rPr lang="en-GB" sz="1600" dirty="0"/>
              <a:t>(reputation and respect)</a:t>
            </a:r>
          </a:p>
        </p:txBody>
      </p:sp>
      <p:sp>
        <p:nvSpPr>
          <p:cNvPr id="8" name="TextBox 7">
            <a:extLst>
              <a:ext uri="{FF2B5EF4-FFF2-40B4-BE49-F238E27FC236}">
                <a16:creationId xmlns:a16="http://schemas.microsoft.com/office/drawing/2014/main" id="{822FBC20-3F77-45D9-971C-17ADE220B6D1}"/>
              </a:ext>
            </a:extLst>
          </p:cNvPr>
          <p:cNvSpPr txBox="1"/>
          <p:nvPr/>
        </p:nvSpPr>
        <p:spPr>
          <a:xfrm>
            <a:off x="2961277" y="2770987"/>
            <a:ext cx="2808312" cy="830997"/>
          </a:xfrm>
          <a:prstGeom prst="rect">
            <a:avLst/>
          </a:prstGeom>
          <a:noFill/>
        </p:spPr>
        <p:txBody>
          <a:bodyPr wrap="square" rtlCol="0">
            <a:spAutoFit/>
          </a:bodyPr>
          <a:lstStyle/>
          <a:p>
            <a:pPr algn="ctr"/>
            <a:r>
              <a:rPr lang="en-GB" sz="1600" b="1" dirty="0"/>
              <a:t>Affiliation</a:t>
            </a:r>
          </a:p>
          <a:p>
            <a:pPr algn="ctr"/>
            <a:r>
              <a:rPr lang="en-GB" sz="1600" dirty="0"/>
              <a:t>Sense of belonging (affection and love)</a:t>
            </a:r>
          </a:p>
        </p:txBody>
      </p:sp>
      <p:sp>
        <p:nvSpPr>
          <p:cNvPr id="9" name="TextBox 8">
            <a:extLst>
              <a:ext uri="{FF2B5EF4-FFF2-40B4-BE49-F238E27FC236}">
                <a16:creationId xmlns:a16="http://schemas.microsoft.com/office/drawing/2014/main" id="{EC8FAFFA-4E90-4D80-B18E-59CA36E35B9C}"/>
              </a:ext>
            </a:extLst>
          </p:cNvPr>
          <p:cNvSpPr txBox="1"/>
          <p:nvPr/>
        </p:nvSpPr>
        <p:spPr>
          <a:xfrm>
            <a:off x="2961277" y="3762011"/>
            <a:ext cx="2808312" cy="830997"/>
          </a:xfrm>
          <a:prstGeom prst="rect">
            <a:avLst/>
          </a:prstGeom>
          <a:noFill/>
        </p:spPr>
        <p:txBody>
          <a:bodyPr wrap="square" rtlCol="0">
            <a:spAutoFit/>
          </a:bodyPr>
          <a:lstStyle/>
          <a:p>
            <a:pPr algn="ctr"/>
            <a:r>
              <a:rPr lang="en-GB" sz="1600" b="1" dirty="0"/>
              <a:t>Safety</a:t>
            </a:r>
          </a:p>
          <a:p>
            <a:pPr algn="ctr"/>
            <a:r>
              <a:rPr lang="en-GB" sz="1600" dirty="0"/>
              <a:t>Freedom from fear</a:t>
            </a:r>
          </a:p>
          <a:p>
            <a:pPr algn="ctr"/>
            <a:r>
              <a:rPr lang="en-GB" sz="1600" dirty="0"/>
              <a:t>(certainty and stability)</a:t>
            </a:r>
          </a:p>
        </p:txBody>
      </p:sp>
      <p:sp>
        <p:nvSpPr>
          <p:cNvPr id="10" name="TextBox 9">
            <a:extLst>
              <a:ext uri="{FF2B5EF4-FFF2-40B4-BE49-F238E27FC236}">
                <a16:creationId xmlns:a16="http://schemas.microsoft.com/office/drawing/2014/main" id="{8BF44889-B4F3-4189-902D-C0EB4275A4B7}"/>
              </a:ext>
            </a:extLst>
          </p:cNvPr>
          <p:cNvSpPr txBox="1"/>
          <p:nvPr/>
        </p:nvSpPr>
        <p:spPr>
          <a:xfrm>
            <a:off x="2955409" y="4681027"/>
            <a:ext cx="2808312" cy="830997"/>
          </a:xfrm>
          <a:prstGeom prst="rect">
            <a:avLst/>
          </a:prstGeom>
          <a:noFill/>
        </p:spPr>
        <p:txBody>
          <a:bodyPr wrap="square" rtlCol="0">
            <a:spAutoFit/>
          </a:bodyPr>
          <a:lstStyle/>
          <a:p>
            <a:pPr algn="ctr"/>
            <a:r>
              <a:rPr lang="en-GB" sz="1600" b="1" dirty="0"/>
              <a:t>Biological</a:t>
            </a:r>
          </a:p>
          <a:p>
            <a:pPr algn="ctr"/>
            <a:r>
              <a:rPr lang="en-GB" sz="1600" dirty="0"/>
              <a:t>Basic survival needs (food, warmth and rest)</a:t>
            </a:r>
          </a:p>
        </p:txBody>
      </p:sp>
      <p:cxnSp>
        <p:nvCxnSpPr>
          <p:cNvPr id="12" name="Straight Connector 11">
            <a:extLst>
              <a:ext uri="{FF2B5EF4-FFF2-40B4-BE49-F238E27FC236}">
                <a16:creationId xmlns:a16="http://schemas.microsoft.com/office/drawing/2014/main" id="{562C0A5E-5CA9-43AE-9F43-E740FC5E9B07}"/>
              </a:ext>
            </a:extLst>
          </p:cNvPr>
          <p:cNvCxnSpPr/>
          <p:nvPr/>
        </p:nvCxnSpPr>
        <p:spPr>
          <a:xfrm>
            <a:off x="3923928" y="1635947"/>
            <a:ext cx="864096" cy="0"/>
          </a:xfrm>
          <a:prstGeom prst="line">
            <a:avLst/>
          </a:prstGeom>
          <a:ln w="28575"/>
        </p:spPr>
        <p:style>
          <a:lnRef idx="1">
            <a:schemeClr val="dk1"/>
          </a:lnRef>
          <a:fillRef idx="0">
            <a:schemeClr val="dk1"/>
          </a:fillRef>
          <a:effectRef idx="0">
            <a:schemeClr val="dk1"/>
          </a:effectRef>
          <a:fontRef idx="minor">
            <a:schemeClr val="tx1"/>
          </a:fontRef>
        </p:style>
      </p:cxnSp>
      <p:cxnSp>
        <p:nvCxnSpPr>
          <p:cNvPr id="13" name="Straight Connector 12">
            <a:extLst>
              <a:ext uri="{FF2B5EF4-FFF2-40B4-BE49-F238E27FC236}">
                <a16:creationId xmlns:a16="http://schemas.microsoft.com/office/drawing/2014/main" id="{6CA4A00E-AEF3-4449-9155-62E4CE56C637}"/>
              </a:ext>
            </a:extLst>
          </p:cNvPr>
          <p:cNvCxnSpPr>
            <a:cxnSpLocks/>
          </p:cNvCxnSpPr>
          <p:nvPr/>
        </p:nvCxnSpPr>
        <p:spPr>
          <a:xfrm>
            <a:off x="3203848" y="2755285"/>
            <a:ext cx="2304256" cy="0"/>
          </a:xfrm>
          <a:prstGeom prst="line">
            <a:avLst/>
          </a:prstGeom>
          <a:ln w="28575"/>
        </p:spPr>
        <p:style>
          <a:lnRef idx="1">
            <a:schemeClr val="dk1"/>
          </a:lnRef>
          <a:fillRef idx="0">
            <a:schemeClr val="dk1"/>
          </a:fillRef>
          <a:effectRef idx="0">
            <a:schemeClr val="dk1"/>
          </a:effectRef>
          <a:fontRef idx="minor">
            <a:schemeClr val="tx1"/>
          </a:fontRef>
        </p:style>
      </p:cxnSp>
      <p:cxnSp>
        <p:nvCxnSpPr>
          <p:cNvPr id="18" name="Straight Connector 17">
            <a:extLst>
              <a:ext uri="{FF2B5EF4-FFF2-40B4-BE49-F238E27FC236}">
                <a16:creationId xmlns:a16="http://schemas.microsoft.com/office/drawing/2014/main" id="{00F3B7EC-8C95-4E68-B377-442E3B502065}"/>
              </a:ext>
            </a:extLst>
          </p:cNvPr>
          <p:cNvCxnSpPr>
            <a:cxnSpLocks/>
          </p:cNvCxnSpPr>
          <p:nvPr/>
        </p:nvCxnSpPr>
        <p:spPr>
          <a:xfrm>
            <a:off x="2555776" y="3762011"/>
            <a:ext cx="3600400" cy="0"/>
          </a:xfrm>
          <a:prstGeom prst="line">
            <a:avLst/>
          </a:prstGeom>
          <a:ln w="28575"/>
        </p:spPr>
        <p:style>
          <a:lnRef idx="1">
            <a:schemeClr val="dk1"/>
          </a:lnRef>
          <a:fillRef idx="0">
            <a:schemeClr val="dk1"/>
          </a:fillRef>
          <a:effectRef idx="0">
            <a:schemeClr val="dk1"/>
          </a:effectRef>
          <a:fontRef idx="minor">
            <a:schemeClr val="tx1"/>
          </a:fontRef>
        </p:style>
      </p:cxnSp>
      <p:cxnSp>
        <p:nvCxnSpPr>
          <p:cNvPr id="21" name="Straight Connector 20">
            <a:extLst>
              <a:ext uri="{FF2B5EF4-FFF2-40B4-BE49-F238E27FC236}">
                <a16:creationId xmlns:a16="http://schemas.microsoft.com/office/drawing/2014/main" id="{F555AD20-1E1B-4D2E-BC44-2F2556364326}"/>
              </a:ext>
            </a:extLst>
          </p:cNvPr>
          <p:cNvCxnSpPr>
            <a:cxnSpLocks/>
          </p:cNvCxnSpPr>
          <p:nvPr/>
        </p:nvCxnSpPr>
        <p:spPr>
          <a:xfrm>
            <a:off x="1979712" y="4686142"/>
            <a:ext cx="4752528" cy="0"/>
          </a:xfrm>
          <a:prstGeom prst="line">
            <a:avLst/>
          </a:prstGeom>
          <a:ln w="28575"/>
        </p:spPr>
        <p:style>
          <a:lnRef idx="1">
            <a:schemeClr val="dk1"/>
          </a:lnRef>
          <a:fillRef idx="0">
            <a:schemeClr val="dk1"/>
          </a:fillRef>
          <a:effectRef idx="0">
            <a:schemeClr val="dk1"/>
          </a:effectRef>
          <a:fontRef idx="minor">
            <a:schemeClr val="tx1"/>
          </a:fontRef>
        </p:style>
      </p:cxnSp>
      <p:sp>
        <p:nvSpPr>
          <p:cNvPr id="24" name="TextBox 23">
            <a:extLst>
              <a:ext uri="{FF2B5EF4-FFF2-40B4-BE49-F238E27FC236}">
                <a16:creationId xmlns:a16="http://schemas.microsoft.com/office/drawing/2014/main" id="{1B51951C-CD56-4A80-BF86-9A6A9ED00DE4}"/>
              </a:ext>
            </a:extLst>
          </p:cNvPr>
          <p:cNvSpPr txBox="1"/>
          <p:nvPr/>
        </p:nvSpPr>
        <p:spPr>
          <a:xfrm>
            <a:off x="106403" y="1476469"/>
            <a:ext cx="2390195" cy="1200329"/>
          </a:xfrm>
          <a:prstGeom prst="rect">
            <a:avLst/>
          </a:prstGeom>
          <a:noFill/>
        </p:spPr>
        <p:txBody>
          <a:bodyPr wrap="square" rtlCol="0">
            <a:spAutoFit/>
          </a:bodyPr>
          <a:lstStyle/>
          <a:p>
            <a:pPr algn="ctr"/>
            <a:r>
              <a:rPr lang="en-GB" sz="2400" b="1" dirty="0"/>
              <a:t>Maslow’s Hierarchy of Needs Theory</a:t>
            </a:r>
          </a:p>
        </p:txBody>
      </p:sp>
      <p:sp>
        <p:nvSpPr>
          <p:cNvPr id="25" name="TextBox 24">
            <a:extLst>
              <a:ext uri="{FF2B5EF4-FFF2-40B4-BE49-F238E27FC236}">
                <a16:creationId xmlns:a16="http://schemas.microsoft.com/office/drawing/2014/main" id="{AF7414E2-9176-4591-A72B-7F1987F92C82}"/>
              </a:ext>
            </a:extLst>
          </p:cNvPr>
          <p:cNvSpPr txBox="1"/>
          <p:nvPr/>
        </p:nvSpPr>
        <p:spPr>
          <a:xfrm>
            <a:off x="5940152" y="3017209"/>
            <a:ext cx="3082062" cy="338554"/>
          </a:xfrm>
          <a:prstGeom prst="rect">
            <a:avLst/>
          </a:prstGeom>
          <a:noFill/>
        </p:spPr>
        <p:txBody>
          <a:bodyPr wrap="none" rtlCol="0">
            <a:spAutoFit/>
          </a:bodyPr>
          <a:lstStyle/>
          <a:p>
            <a:r>
              <a:rPr lang="en-GB" sz="1600" dirty="0"/>
              <a:t>McGrath, J. &amp; Bates, B. (2017) p.56</a:t>
            </a:r>
          </a:p>
        </p:txBody>
      </p:sp>
      <p:pic>
        <p:nvPicPr>
          <p:cNvPr id="29" name="Picture 28">
            <a:extLst>
              <a:ext uri="{FF2B5EF4-FFF2-40B4-BE49-F238E27FC236}">
                <a16:creationId xmlns:a16="http://schemas.microsoft.com/office/drawing/2014/main" id="{F83B9CD5-CD42-4C5E-87A1-AB8550C5F81E}"/>
              </a:ext>
            </a:extLst>
          </p:cNvPr>
          <p:cNvPicPr>
            <a:picLocks noChangeAspect="1"/>
          </p:cNvPicPr>
          <p:nvPr/>
        </p:nvPicPr>
        <p:blipFill>
          <a:blip r:embed="rId2"/>
          <a:stretch>
            <a:fillRect/>
          </a:stretch>
        </p:blipFill>
        <p:spPr>
          <a:xfrm>
            <a:off x="6011996" y="811769"/>
            <a:ext cx="3132004" cy="1753134"/>
          </a:xfrm>
          <a:prstGeom prst="rect">
            <a:avLst/>
          </a:prstGeom>
        </p:spPr>
      </p:pic>
    </p:spTree>
    <p:extLst>
      <p:ext uri="{BB962C8B-B14F-4D97-AF65-F5344CB8AC3E}">
        <p14:creationId xmlns:p14="http://schemas.microsoft.com/office/powerpoint/2010/main" val="35434455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fade">
                                      <p:cBhvr>
                                        <p:cTn id="7" dur="500"/>
                                        <p:tgtEl>
                                          <p:spTgt spid="10">
                                            <p:txEl>
                                              <p:pRg st="0" end="0"/>
                                            </p:txEl>
                                          </p:spTgt>
                                        </p:tgtEl>
                                      </p:cBhvr>
                                    </p:animEffect>
                                  </p:childTnLst>
                                </p:cTn>
                              </p:par>
                              <p:par>
                                <p:cTn id="8" presetID="10" presetClass="entr" presetSubtype="0" fill="hold" nodeType="withEffect">
                                  <p:stCondLst>
                                    <p:cond delay="0"/>
                                  </p:stCondLst>
                                  <p:childTnLst>
                                    <p:set>
                                      <p:cBhvr>
                                        <p:cTn id="9" dur="1" fill="hold">
                                          <p:stCondLst>
                                            <p:cond delay="0"/>
                                          </p:stCondLst>
                                        </p:cTn>
                                        <p:tgtEl>
                                          <p:spTgt spid="10">
                                            <p:txEl>
                                              <p:pRg st="1" end="1"/>
                                            </p:txEl>
                                          </p:spTgt>
                                        </p:tgtEl>
                                        <p:attrNameLst>
                                          <p:attrName>style.visibility</p:attrName>
                                        </p:attrNameLst>
                                      </p:cBhvr>
                                      <p:to>
                                        <p:strVal val="visible"/>
                                      </p:to>
                                    </p:set>
                                    <p:animEffect transition="in" filter="fade">
                                      <p:cBhvr>
                                        <p:cTn id="10" dur="500"/>
                                        <p:tgtEl>
                                          <p:spTgt spid="10">
                                            <p:txEl>
                                              <p:pRg st="1" end="1"/>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0"/>
                                  </p:stCondLst>
                                  <p:childTnLst>
                                    <p:set>
                                      <p:cBhvr>
                                        <p:cTn id="14" dur="1" fill="hold">
                                          <p:stCondLst>
                                            <p:cond delay="0"/>
                                          </p:stCondLst>
                                        </p:cTn>
                                        <p:tgtEl>
                                          <p:spTgt spid="9"/>
                                        </p:tgtEl>
                                        <p:attrNameLst>
                                          <p:attrName>style.visibility</p:attrName>
                                        </p:attrNameLst>
                                      </p:cBhvr>
                                      <p:to>
                                        <p:strVal val="visible"/>
                                      </p:to>
                                    </p:set>
                                    <p:animEffect transition="in" filter="fade">
                                      <p:cBhvr>
                                        <p:cTn id="15" dur="500"/>
                                        <p:tgtEl>
                                          <p:spTgt spid="9"/>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fade">
                                      <p:cBhvr>
                                        <p:cTn id="20" dur="500"/>
                                        <p:tgtEl>
                                          <p:spTgt spid="8"/>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0"/>
                                  </p:stCondLst>
                                  <p:childTnLst>
                                    <p:set>
                                      <p:cBhvr>
                                        <p:cTn id="24" dur="1" fill="hold">
                                          <p:stCondLst>
                                            <p:cond delay="0"/>
                                          </p:stCondLst>
                                        </p:cTn>
                                        <p:tgtEl>
                                          <p:spTgt spid="7"/>
                                        </p:tgtEl>
                                        <p:attrNameLst>
                                          <p:attrName>style.visibility</p:attrName>
                                        </p:attrNameLst>
                                      </p:cBhvr>
                                      <p:to>
                                        <p:strVal val="visible"/>
                                      </p:to>
                                    </p:set>
                                    <p:animEffect transition="in" filter="fade">
                                      <p:cBhvr>
                                        <p:cTn id="25" dur="500"/>
                                        <p:tgtEl>
                                          <p:spTgt spid="7"/>
                                        </p:tgtEl>
                                      </p:cBhvr>
                                    </p:animEffect>
                                  </p:childTnLst>
                                </p:cTn>
                              </p:par>
                            </p:childTnLst>
                          </p:cTn>
                        </p:par>
                      </p:childTnLst>
                    </p:cTn>
                  </p:par>
                  <p:par>
                    <p:cTn id="26" fill="hold">
                      <p:stCondLst>
                        <p:cond delay="indefinite"/>
                      </p:stCondLst>
                      <p:childTnLst>
                        <p:par>
                          <p:cTn id="27" fill="hold">
                            <p:stCondLst>
                              <p:cond delay="0"/>
                            </p:stCondLst>
                            <p:childTnLst>
                              <p:par>
                                <p:cTn id="28" presetID="10" presetClass="entr" presetSubtype="0" fill="hold" grpId="0" nodeType="clickEffect">
                                  <p:stCondLst>
                                    <p:cond delay="0"/>
                                  </p:stCondLst>
                                  <p:childTnLst>
                                    <p:set>
                                      <p:cBhvr>
                                        <p:cTn id="29" dur="1" fill="hold">
                                          <p:stCondLst>
                                            <p:cond delay="0"/>
                                          </p:stCondLst>
                                        </p:cTn>
                                        <p:tgtEl>
                                          <p:spTgt spid="6"/>
                                        </p:tgtEl>
                                        <p:attrNameLst>
                                          <p:attrName>style.visibility</p:attrName>
                                        </p:attrNameLst>
                                      </p:cBhvr>
                                      <p:to>
                                        <p:strVal val="visible"/>
                                      </p:to>
                                    </p:set>
                                    <p:animEffect transition="in" filter="fade">
                                      <p:cBhvr>
                                        <p:cTn id="30" dur="500"/>
                                        <p:tgtEl>
                                          <p:spTgt spid="6"/>
                                        </p:tgtEl>
                                      </p:cBhvr>
                                    </p:animEffect>
                                  </p:childTnLst>
                                </p:cTn>
                              </p:par>
                            </p:childTnLst>
                          </p:cTn>
                        </p:par>
                        <p:par>
                          <p:cTn id="31" fill="hold">
                            <p:stCondLst>
                              <p:cond delay="500"/>
                            </p:stCondLst>
                            <p:childTnLst>
                              <p:par>
                                <p:cTn id="32" presetID="10" presetClass="entr" presetSubtype="0" fill="hold" grpId="0" nodeType="afterEffect">
                                  <p:stCondLst>
                                    <p:cond delay="0"/>
                                  </p:stCondLst>
                                  <p:childTnLst>
                                    <p:set>
                                      <p:cBhvr>
                                        <p:cTn id="33" dur="1" fill="hold">
                                          <p:stCondLst>
                                            <p:cond delay="0"/>
                                          </p:stCondLst>
                                        </p:cTn>
                                        <p:tgtEl>
                                          <p:spTgt spid="25"/>
                                        </p:tgtEl>
                                        <p:attrNameLst>
                                          <p:attrName>style.visibility</p:attrName>
                                        </p:attrNameLst>
                                      </p:cBhvr>
                                      <p:to>
                                        <p:strVal val="visible"/>
                                      </p:to>
                                    </p:set>
                                    <p:animEffect transition="in" filter="fade">
                                      <p:cBhvr>
                                        <p:cTn id="34"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P spid="7" grpId="0"/>
      <p:bldP spid="8" grpId="0"/>
      <p:bldP spid="9" grpId="0"/>
      <p:bldP spid="25" grpId="0"/>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9" descr="A person with her hand on her chin&#10;&#10;Description automatically generated with low confidence">
            <a:extLst>
              <a:ext uri="{FF2B5EF4-FFF2-40B4-BE49-F238E27FC236}">
                <a16:creationId xmlns:a16="http://schemas.microsoft.com/office/drawing/2014/main" id="{67190FFC-F32B-49F2-AAB1-A01C1E9B0449}"/>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1"/>
            <a:ext cx="1478047" cy="980728"/>
          </a:xfrm>
          <a:prstGeom prst="rect">
            <a:avLst/>
          </a:prstGeom>
        </p:spPr>
      </p:pic>
      <p:sp>
        <p:nvSpPr>
          <p:cNvPr id="2" name="Title 1">
            <a:extLst>
              <a:ext uri="{FF2B5EF4-FFF2-40B4-BE49-F238E27FC236}">
                <a16:creationId xmlns:a16="http://schemas.microsoft.com/office/drawing/2014/main" id="{DE997BE3-E934-48FC-9475-10EEE2A5277E}"/>
              </a:ext>
            </a:extLst>
          </p:cNvPr>
          <p:cNvSpPr>
            <a:spLocks noGrp="1"/>
          </p:cNvSpPr>
          <p:nvPr>
            <p:ph type="title"/>
          </p:nvPr>
        </p:nvSpPr>
        <p:spPr>
          <a:xfrm>
            <a:off x="628650" y="51909"/>
            <a:ext cx="7886700" cy="665605"/>
          </a:xfrm>
        </p:spPr>
        <p:txBody>
          <a:bodyPr/>
          <a:lstStyle/>
          <a:p>
            <a:pPr algn="ctr"/>
            <a:r>
              <a:rPr lang="en-GB" dirty="0"/>
              <a:t>McGregor’s X &amp; Y Theory</a:t>
            </a:r>
          </a:p>
        </p:txBody>
      </p:sp>
      <p:sp>
        <p:nvSpPr>
          <p:cNvPr id="3" name="Text Placeholder 2">
            <a:extLst>
              <a:ext uri="{FF2B5EF4-FFF2-40B4-BE49-F238E27FC236}">
                <a16:creationId xmlns:a16="http://schemas.microsoft.com/office/drawing/2014/main" id="{BB9C2352-8544-4033-A069-6F6E77472929}"/>
              </a:ext>
            </a:extLst>
          </p:cNvPr>
          <p:cNvSpPr>
            <a:spLocks noGrp="1"/>
          </p:cNvSpPr>
          <p:nvPr>
            <p:ph type="body" idx="1"/>
          </p:nvPr>
        </p:nvSpPr>
        <p:spPr>
          <a:xfrm>
            <a:off x="1231175" y="762794"/>
            <a:ext cx="3868737" cy="823912"/>
          </a:xfrm>
        </p:spPr>
        <p:txBody>
          <a:bodyPr/>
          <a:lstStyle/>
          <a:p>
            <a:r>
              <a:rPr lang="en-GB" dirty="0">
                <a:solidFill>
                  <a:srgbClr val="0000FF"/>
                </a:solidFill>
              </a:rPr>
              <a:t>Theory X managers believe that most people…</a:t>
            </a:r>
          </a:p>
        </p:txBody>
      </p:sp>
      <p:sp>
        <p:nvSpPr>
          <p:cNvPr id="4" name="Content Placeholder 3">
            <a:extLst>
              <a:ext uri="{FF2B5EF4-FFF2-40B4-BE49-F238E27FC236}">
                <a16:creationId xmlns:a16="http://schemas.microsoft.com/office/drawing/2014/main" id="{27B0D183-9CB8-4707-BC32-1191E0869631}"/>
              </a:ext>
            </a:extLst>
          </p:cNvPr>
          <p:cNvSpPr>
            <a:spLocks noGrp="1"/>
          </p:cNvSpPr>
          <p:nvPr>
            <p:ph sz="half" idx="2"/>
          </p:nvPr>
        </p:nvSpPr>
        <p:spPr>
          <a:xfrm>
            <a:off x="1231175" y="1586706"/>
            <a:ext cx="3868737" cy="3684588"/>
          </a:xfrm>
        </p:spPr>
        <p:txBody>
          <a:bodyPr/>
          <a:lstStyle/>
          <a:p>
            <a:r>
              <a:rPr lang="en-GB" sz="2400" dirty="0">
                <a:solidFill>
                  <a:srgbClr val="0000FF"/>
                </a:solidFill>
              </a:rPr>
              <a:t>Are driven by monetary concerns</a:t>
            </a:r>
          </a:p>
          <a:p>
            <a:r>
              <a:rPr lang="en-GB" sz="2400" dirty="0">
                <a:solidFill>
                  <a:srgbClr val="0000FF"/>
                </a:solidFill>
              </a:rPr>
              <a:t>Will avoid work when possible</a:t>
            </a:r>
          </a:p>
          <a:p>
            <a:r>
              <a:rPr lang="en-GB" sz="2400" dirty="0">
                <a:solidFill>
                  <a:srgbClr val="0000FF"/>
                </a:solidFill>
              </a:rPr>
              <a:t>Lack ambition and dislike responsibility</a:t>
            </a:r>
          </a:p>
          <a:p>
            <a:r>
              <a:rPr lang="en-GB" sz="2400" dirty="0">
                <a:solidFill>
                  <a:srgbClr val="0000FF"/>
                </a:solidFill>
              </a:rPr>
              <a:t>Are indifferent to organisational needs</a:t>
            </a:r>
          </a:p>
          <a:p>
            <a:r>
              <a:rPr lang="en-GB" sz="2400" dirty="0">
                <a:solidFill>
                  <a:srgbClr val="0000FF"/>
                </a:solidFill>
              </a:rPr>
              <a:t>Lack creativity and resist change</a:t>
            </a:r>
          </a:p>
        </p:txBody>
      </p:sp>
      <p:sp>
        <p:nvSpPr>
          <p:cNvPr id="5" name="Text Placeholder 4">
            <a:extLst>
              <a:ext uri="{FF2B5EF4-FFF2-40B4-BE49-F238E27FC236}">
                <a16:creationId xmlns:a16="http://schemas.microsoft.com/office/drawing/2014/main" id="{B66F5466-9051-4406-9F27-6823E822FB0C}"/>
              </a:ext>
            </a:extLst>
          </p:cNvPr>
          <p:cNvSpPr>
            <a:spLocks noGrp="1"/>
          </p:cNvSpPr>
          <p:nvPr>
            <p:ph type="body" sz="quarter" idx="3"/>
          </p:nvPr>
        </p:nvSpPr>
        <p:spPr>
          <a:xfrm>
            <a:off x="5230087" y="762794"/>
            <a:ext cx="3887788" cy="823912"/>
          </a:xfrm>
        </p:spPr>
        <p:txBody>
          <a:bodyPr/>
          <a:lstStyle/>
          <a:p>
            <a:r>
              <a:rPr lang="en-GB" dirty="0"/>
              <a:t>Theory Y managers believe that most people…</a:t>
            </a:r>
          </a:p>
        </p:txBody>
      </p:sp>
      <p:sp>
        <p:nvSpPr>
          <p:cNvPr id="6" name="Content Placeholder 5">
            <a:extLst>
              <a:ext uri="{FF2B5EF4-FFF2-40B4-BE49-F238E27FC236}">
                <a16:creationId xmlns:a16="http://schemas.microsoft.com/office/drawing/2014/main" id="{7B4E96AF-04A6-417C-A47F-50B01FE79513}"/>
              </a:ext>
            </a:extLst>
          </p:cNvPr>
          <p:cNvSpPr>
            <a:spLocks noGrp="1"/>
          </p:cNvSpPr>
          <p:nvPr>
            <p:ph sz="quarter" idx="4"/>
          </p:nvPr>
        </p:nvSpPr>
        <p:spPr>
          <a:xfrm>
            <a:off x="5230087" y="1586706"/>
            <a:ext cx="3887788" cy="3684588"/>
          </a:xfrm>
        </p:spPr>
        <p:txBody>
          <a:bodyPr/>
          <a:lstStyle/>
          <a:p>
            <a:r>
              <a:rPr lang="en-GB" sz="2400" dirty="0"/>
              <a:t>Are driven by job satisfaction</a:t>
            </a:r>
          </a:p>
          <a:p>
            <a:r>
              <a:rPr lang="en-GB" sz="2400" dirty="0"/>
              <a:t>Actively seek work</a:t>
            </a:r>
          </a:p>
          <a:p>
            <a:pPr marL="0" indent="0">
              <a:buNone/>
            </a:pPr>
            <a:endParaRPr lang="en-GB" sz="1400" dirty="0"/>
          </a:p>
          <a:p>
            <a:r>
              <a:rPr lang="en-GB" sz="2400" dirty="0"/>
              <a:t>Show ambition and seek responsibility</a:t>
            </a:r>
          </a:p>
          <a:p>
            <a:r>
              <a:rPr lang="en-GB" sz="2400" dirty="0"/>
              <a:t>Are committed to organisational objectives</a:t>
            </a:r>
          </a:p>
          <a:p>
            <a:r>
              <a:rPr lang="en-GB" sz="2400" dirty="0"/>
              <a:t>Are creative and welcome change</a:t>
            </a:r>
          </a:p>
        </p:txBody>
      </p:sp>
      <p:sp>
        <p:nvSpPr>
          <p:cNvPr id="8" name="TextBox 7">
            <a:extLst>
              <a:ext uri="{FF2B5EF4-FFF2-40B4-BE49-F238E27FC236}">
                <a16:creationId xmlns:a16="http://schemas.microsoft.com/office/drawing/2014/main" id="{AFA1D888-7DC1-462C-84BB-A0C03575620E}"/>
              </a:ext>
            </a:extLst>
          </p:cNvPr>
          <p:cNvSpPr txBox="1"/>
          <p:nvPr/>
        </p:nvSpPr>
        <p:spPr>
          <a:xfrm>
            <a:off x="3689056" y="5373216"/>
            <a:ext cx="3082062" cy="338554"/>
          </a:xfrm>
          <a:prstGeom prst="rect">
            <a:avLst/>
          </a:prstGeom>
          <a:noFill/>
        </p:spPr>
        <p:txBody>
          <a:bodyPr wrap="none" rtlCol="0">
            <a:spAutoFit/>
          </a:bodyPr>
          <a:lstStyle/>
          <a:p>
            <a:r>
              <a:rPr lang="en-GB" sz="1600" dirty="0"/>
              <a:t>McGrath, J. &amp; Bates, B. (2017) p.12</a:t>
            </a:r>
          </a:p>
        </p:txBody>
      </p:sp>
    </p:spTree>
    <p:extLst>
      <p:ext uri="{BB962C8B-B14F-4D97-AF65-F5344CB8AC3E}">
        <p14:creationId xmlns:p14="http://schemas.microsoft.com/office/powerpoint/2010/main" val="1011197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0" end="0"/>
                                            </p:txEl>
                                          </p:spTgt>
                                        </p:tgtEl>
                                        <p:attrNameLst>
                                          <p:attrName>style.visibility</p:attrName>
                                        </p:attrNameLst>
                                      </p:cBhvr>
                                      <p:to>
                                        <p:strVal val="visible"/>
                                      </p:to>
                                    </p:set>
                                    <p:animEffect transition="in" filter="fade">
                                      <p:cBhvr>
                                        <p:cTn id="12" dur="500"/>
                                        <p:tgtEl>
                                          <p:spTgt spid="4">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1" end="1"/>
                                            </p:txEl>
                                          </p:spTgt>
                                        </p:tgtEl>
                                        <p:attrNameLst>
                                          <p:attrName>style.visibility</p:attrName>
                                        </p:attrNameLst>
                                      </p:cBhvr>
                                      <p:to>
                                        <p:strVal val="visible"/>
                                      </p:to>
                                    </p:set>
                                    <p:animEffect transition="in" filter="fade">
                                      <p:cBhvr>
                                        <p:cTn id="17" dur="500"/>
                                        <p:tgtEl>
                                          <p:spTgt spid="4">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nodeType="clickEffect">
                                  <p:stCondLst>
                                    <p:cond delay="0"/>
                                  </p:stCondLst>
                                  <p:childTnLst>
                                    <p:set>
                                      <p:cBhvr>
                                        <p:cTn id="21" dur="1" fill="hold">
                                          <p:stCondLst>
                                            <p:cond delay="0"/>
                                          </p:stCondLst>
                                        </p:cTn>
                                        <p:tgtEl>
                                          <p:spTgt spid="4">
                                            <p:txEl>
                                              <p:pRg st="2" end="2"/>
                                            </p:txEl>
                                          </p:spTgt>
                                        </p:tgtEl>
                                        <p:attrNameLst>
                                          <p:attrName>style.visibility</p:attrName>
                                        </p:attrNameLst>
                                      </p:cBhvr>
                                      <p:to>
                                        <p:strVal val="visible"/>
                                      </p:to>
                                    </p:set>
                                    <p:animEffect transition="in" filter="fade">
                                      <p:cBhvr>
                                        <p:cTn id="22" dur="500"/>
                                        <p:tgtEl>
                                          <p:spTgt spid="4">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nodeType="clickEffect">
                                  <p:stCondLst>
                                    <p:cond delay="0"/>
                                  </p:stCondLst>
                                  <p:childTnLst>
                                    <p:set>
                                      <p:cBhvr>
                                        <p:cTn id="26" dur="1" fill="hold">
                                          <p:stCondLst>
                                            <p:cond delay="0"/>
                                          </p:stCondLst>
                                        </p:cTn>
                                        <p:tgtEl>
                                          <p:spTgt spid="4">
                                            <p:txEl>
                                              <p:pRg st="3" end="3"/>
                                            </p:txEl>
                                          </p:spTgt>
                                        </p:tgtEl>
                                        <p:attrNameLst>
                                          <p:attrName>style.visibility</p:attrName>
                                        </p:attrNameLst>
                                      </p:cBhvr>
                                      <p:to>
                                        <p:strVal val="visible"/>
                                      </p:to>
                                    </p:set>
                                    <p:animEffect transition="in" filter="fade">
                                      <p:cBhvr>
                                        <p:cTn id="27" dur="500"/>
                                        <p:tgtEl>
                                          <p:spTgt spid="4">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nodeType="clickEffect">
                                  <p:stCondLst>
                                    <p:cond delay="0"/>
                                  </p:stCondLst>
                                  <p:childTnLst>
                                    <p:set>
                                      <p:cBhvr>
                                        <p:cTn id="31" dur="1" fill="hold">
                                          <p:stCondLst>
                                            <p:cond delay="0"/>
                                          </p:stCondLst>
                                        </p:cTn>
                                        <p:tgtEl>
                                          <p:spTgt spid="4">
                                            <p:txEl>
                                              <p:pRg st="4" end="4"/>
                                            </p:txEl>
                                          </p:spTgt>
                                        </p:tgtEl>
                                        <p:attrNameLst>
                                          <p:attrName>style.visibility</p:attrName>
                                        </p:attrNameLst>
                                      </p:cBhvr>
                                      <p:to>
                                        <p:strVal val="visible"/>
                                      </p:to>
                                    </p:set>
                                    <p:animEffect transition="in" filter="fade">
                                      <p:cBhvr>
                                        <p:cTn id="32" dur="500"/>
                                        <p:tgtEl>
                                          <p:spTgt spid="4">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nodeType="clickEffect">
                                  <p:stCondLst>
                                    <p:cond delay="0"/>
                                  </p:stCondLst>
                                  <p:childTnLst>
                                    <p:set>
                                      <p:cBhvr>
                                        <p:cTn id="36" dur="1" fill="hold">
                                          <p:stCondLst>
                                            <p:cond delay="0"/>
                                          </p:stCondLst>
                                        </p:cTn>
                                        <p:tgtEl>
                                          <p:spTgt spid="5">
                                            <p:txEl>
                                              <p:pRg st="0" end="0"/>
                                            </p:txEl>
                                          </p:spTgt>
                                        </p:tgtEl>
                                        <p:attrNameLst>
                                          <p:attrName>style.visibility</p:attrName>
                                        </p:attrNameLst>
                                      </p:cBhvr>
                                      <p:to>
                                        <p:strVal val="visible"/>
                                      </p:to>
                                    </p:set>
                                    <p:animEffect transition="in" filter="fade">
                                      <p:cBhvr>
                                        <p:cTn id="37" dur="500"/>
                                        <p:tgtEl>
                                          <p:spTgt spid="5">
                                            <p:txEl>
                                              <p:pRg st="0" end="0"/>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10" presetClass="entr" presetSubtype="0" fill="hold" nodeType="clickEffect">
                                  <p:stCondLst>
                                    <p:cond delay="0"/>
                                  </p:stCondLst>
                                  <p:childTnLst>
                                    <p:set>
                                      <p:cBhvr>
                                        <p:cTn id="41" dur="1" fill="hold">
                                          <p:stCondLst>
                                            <p:cond delay="0"/>
                                          </p:stCondLst>
                                        </p:cTn>
                                        <p:tgtEl>
                                          <p:spTgt spid="6">
                                            <p:txEl>
                                              <p:pRg st="0" end="0"/>
                                            </p:txEl>
                                          </p:spTgt>
                                        </p:tgtEl>
                                        <p:attrNameLst>
                                          <p:attrName>style.visibility</p:attrName>
                                        </p:attrNameLst>
                                      </p:cBhvr>
                                      <p:to>
                                        <p:strVal val="visible"/>
                                      </p:to>
                                    </p:set>
                                    <p:animEffect transition="in" filter="fade">
                                      <p:cBhvr>
                                        <p:cTn id="42" dur="500"/>
                                        <p:tgtEl>
                                          <p:spTgt spid="6">
                                            <p:txEl>
                                              <p:pRg st="0" end="0"/>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10" presetClass="entr" presetSubtype="0" fill="hold" nodeType="clickEffect">
                                  <p:stCondLst>
                                    <p:cond delay="0"/>
                                  </p:stCondLst>
                                  <p:childTnLst>
                                    <p:set>
                                      <p:cBhvr>
                                        <p:cTn id="46" dur="1" fill="hold">
                                          <p:stCondLst>
                                            <p:cond delay="0"/>
                                          </p:stCondLst>
                                        </p:cTn>
                                        <p:tgtEl>
                                          <p:spTgt spid="6">
                                            <p:txEl>
                                              <p:pRg st="1" end="1"/>
                                            </p:txEl>
                                          </p:spTgt>
                                        </p:tgtEl>
                                        <p:attrNameLst>
                                          <p:attrName>style.visibility</p:attrName>
                                        </p:attrNameLst>
                                      </p:cBhvr>
                                      <p:to>
                                        <p:strVal val="visible"/>
                                      </p:to>
                                    </p:set>
                                    <p:animEffect transition="in" filter="fade">
                                      <p:cBhvr>
                                        <p:cTn id="47" dur="500"/>
                                        <p:tgtEl>
                                          <p:spTgt spid="6">
                                            <p:txEl>
                                              <p:pRg st="1" end="1"/>
                                            </p:txEl>
                                          </p:spTgt>
                                        </p:tgtEl>
                                      </p:cBhvr>
                                    </p:animEffect>
                                  </p:childTnLst>
                                </p:cTn>
                              </p:par>
                            </p:childTnLst>
                          </p:cTn>
                        </p:par>
                      </p:childTnLst>
                    </p:cTn>
                  </p:par>
                  <p:par>
                    <p:cTn id="48" fill="hold">
                      <p:stCondLst>
                        <p:cond delay="indefinite"/>
                      </p:stCondLst>
                      <p:childTnLst>
                        <p:par>
                          <p:cTn id="49" fill="hold">
                            <p:stCondLst>
                              <p:cond delay="0"/>
                            </p:stCondLst>
                            <p:childTnLst>
                              <p:par>
                                <p:cTn id="50" presetID="10" presetClass="entr" presetSubtype="0" fill="hold" nodeType="clickEffect">
                                  <p:stCondLst>
                                    <p:cond delay="0"/>
                                  </p:stCondLst>
                                  <p:childTnLst>
                                    <p:set>
                                      <p:cBhvr>
                                        <p:cTn id="51" dur="1" fill="hold">
                                          <p:stCondLst>
                                            <p:cond delay="0"/>
                                          </p:stCondLst>
                                        </p:cTn>
                                        <p:tgtEl>
                                          <p:spTgt spid="6">
                                            <p:txEl>
                                              <p:pRg st="3" end="3"/>
                                            </p:txEl>
                                          </p:spTgt>
                                        </p:tgtEl>
                                        <p:attrNameLst>
                                          <p:attrName>style.visibility</p:attrName>
                                        </p:attrNameLst>
                                      </p:cBhvr>
                                      <p:to>
                                        <p:strVal val="visible"/>
                                      </p:to>
                                    </p:set>
                                    <p:animEffect transition="in" filter="fade">
                                      <p:cBhvr>
                                        <p:cTn id="52" dur="500"/>
                                        <p:tgtEl>
                                          <p:spTgt spid="6">
                                            <p:txEl>
                                              <p:pRg st="3" end="3"/>
                                            </p:txEl>
                                          </p:spTgt>
                                        </p:tgtEl>
                                      </p:cBhvr>
                                    </p:animEffect>
                                  </p:childTnLst>
                                </p:cTn>
                              </p:par>
                            </p:childTnLst>
                          </p:cTn>
                        </p:par>
                      </p:childTnLst>
                    </p:cTn>
                  </p:par>
                  <p:par>
                    <p:cTn id="53" fill="hold">
                      <p:stCondLst>
                        <p:cond delay="indefinite"/>
                      </p:stCondLst>
                      <p:childTnLst>
                        <p:par>
                          <p:cTn id="54" fill="hold">
                            <p:stCondLst>
                              <p:cond delay="0"/>
                            </p:stCondLst>
                            <p:childTnLst>
                              <p:par>
                                <p:cTn id="55" presetID="10" presetClass="entr" presetSubtype="0" fill="hold" nodeType="clickEffect">
                                  <p:stCondLst>
                                    <p:cond delay="0"/>
                                  </p:stCondLst>
                                  <p:childTnLst>
                                    <p:set>
                                      <p:cBhvr>
                                        <p:cTn id="56" dur="1" fill="hold">
                                          <p:stCondLst>
                                            <p:cond delay="0"/>
                                          </p:stCondLst>
                                        </p:cTn>
                                        <p:tgtEl>
                                          <p:spTgt spid="6">
                                            <p:txEl>
                                              <p:pRg st="4" end="4"/>
                                            </p:txEl>
                                          </p:spTgt>
                                        </p:tgtEl>
                                        <p:attrNameLst>
                                          <p:attrName>style.visibility</p:attrName>
                                        </p:attrNameLst>
                                      </p:cBhvr>
                                      <p:to>
                                        <p:strVal val="visible"/>
                                      </p:to>
                                    </p:set>
                                    <p:animEffect transition="in" filter="fade">
                                      <p:cBhvr>
                                        <p:cTn id="57" dur="500"/>
                                        <p:tgtEl>
                                          <p:spTgt spid="6">
                                            <p:txEl>
                                              <p:pRg st="4" end="4"/>
                                            </p:txEl>
                                          </p:spTgt>
                                        </p:tgtEl>
                                      </p:cBhvr>
                                    </p:animEffect>
                                  </p:childTnLst>
                                </p:cTn>
                              </p:par>
                            </p:childTnLst>
                          </p:cTn>
                        </p:par>
                      </p:childTnLst>
                    </p:cTn>
                  </p:par>
                  <p:par>
                    <p:cTn id="58" fill="hold">
                      <p:stCondLst>
                        <p:cond delay="indefinite"/>
                      </p:stCondLst>
                      <p:childTnLst>
                        <p:par>
                          <p:cTn id="59" fill="hold">
                            <p:stCondLst>
                              <p:cond delay="0"/>
                            </p:stCondLst>
                            <p:childTnLst>
                              <p:par>
                                <p:cTn id="60" presetID="10" presetClass="entr" presetSubtype="0" fill="hold" nodeType="clickEffect">
                                  <p:stCondLst>
                                    <p:cond delay="0"/>
                                  </p:stCondLst>
                                  <p:childTnLst>
                                    <p:set>
                                      <p:cBhvr>
                                        <p:cTn id="61" dur="1" fill="hold">
                                          <p:stCondLst>
                                            <p:cond delay="0"/>
                                          </p:stCondLst>
                                        </p:cTn>
                                        <p:tgtEl>
                                          <p:spTgt spid="6">
                                            <p:txEl>
                                              <p:pRg st="5" end="5"/>
                                            </p:txEl>
                                          </p:spTgt>
                                        </p:tgtEl>
                                        <p:attrNameLst>
                                          <p:attrName>style.visibility</p:attrName>
                                        </p:attrNameLst>
                                      </p:cBhvr>
                                      <p:to>
                                        <p:strVal val="visible"/>
                                      </p:to>
                                    </p:set>
                                    <p:animEffect transition="in" filter="fade">
                                      <p:cBhvr>
                                        <p:cTn id="62" dur="500"/>
                                        <p:tgtEl>
                                          <p:spTgt spid="6">
                                            <p:txEl>
                                              <p:pRg st="5" end="5"/>
                                            </p:txEl>
                                          </p:spTgt>
                                        </p:tgtEl>
                                      </p:cBhvr>
                                    </p:animEffect>
                                  </p:childTnLst>
                                </p:cTn>
                              </p:par>
                            </p:childTnLst>
                          </p:cTn>
                        </p:par>
                        <p:par>
                          <p:cTn id="63" fill="hold">
                            <p:stCondLst>
                              <p:cond delay="500"/>
                            </p:stCondLst>
                            <p:childTnLst>
                              <p:par>
                                <p:cTn id="64" presetID="10" presetClass="entr" presetSubtype="0" fill="hold" grpId="0" nodeType="afterEffect">
                                  <p:stCondLst>
                                    <p:cond delay="0"/>
                                  </p:stCondLst>
                                  <p:childTnLst>
                                    <p:set>
                                      <p:cBhvr>
                                        <p:cTn id="65" dur="1" fill="hold">
                                          <p:stCondLst>
                                            <p:cond delay="0"/>
                                          </p:stCondLst>
                                        </p:cTn>
                                        <p:tgtEl>
                                          <p:spTgt spid="8"/>
                                        </p:tgtEl>
                                        <p:attrNameLst>
                                          <p:attrName>style.visibility</p:attrName>
                                        </p:attrNameLst>
                                      </p:cBhvr>
                                      <p:to>
                                        <p:strVal val="visible"/>
                                      </p:to>
                                    </p:set>
                                    <p:animEffect transition="in" filter="fade">
                                      <p:cBhvr>
                                        <p:cTn id="66"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F38BA25-F9E8-4E5F-8651-2D8A963FA99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0" y="45042"/>
            <a:ext cx="9144000" cy="5653141"/>
          </a:xfrm>
          <a:prstGeom prst="rect">
            <a:avLst/>
          </a:prstGeom>
        </p:spPr>
      </p:pic>
      <p:sp>
        <p:nvSpPr>
          <p:cNvPr id="2" name="Title 1">
            <a:extLst>
              <a:ext uri="{FF2B5EF4-FFF2-40B4-BE49-F238E27FC236}">
                <a16:creationId xmlns:a16="http://schemas.microsoft.com/office/drawing/2014/main" id="{2AC89C35-4F29-4E58-BE04-20D965CAEBF8}"/>
              </a:ext>
            </a:extLst>
          </p:cNvPr>
          <p:cNvSpPr>
            <a:spLocks noGrp="1"/>
          </p:cNvSpPr>
          <p:nvPr>
            <p:ph type="title"/>
          </p:nvPr>
        </p:nvSpPr>
        <p:spPr/>
        <p:txBody>
          <a:bodyPr/>
          <a:lstStyle/>
          <a:p>
            <a:r>
              <a:rPr lang="en-GB" dirty="0">
                <a:solidFill>
                  <a:schemeClr val="tx1">
                    <a:lumMod val="85000"/>
                    <a:lumOff val="15000"/>
                  </a:schemeClr>
                </a:solidFill>
              </a:rPr>
              <a:t>Summary</a:t>
            </a:r>
          </a:p>
        </p:txBody>
      </p:sp>
      <p:sp>
        <p:nvSpPr>
          <p:cNvPr id="3" name="Content Placeholder 2">
            <a:extLst>
              <a:ext uri="{FF2B5EF4-FFF2-40B4-BE49-F238E27FC236}">
                <a16:creationId xmlns:a16="http://schemas.microsoft.com/office/drawing/2014/main" id="{F35A2312-1B24-4FA6-B2A2-0A29923A85B0}"/>
              </a:ext>
            </a:extLst>
          </p:cNvPr>
          <p:cNvSpPr>
            <a:spLocks noGrp="1"/>
          </p:cNvSpPr>
          <p:nvPr>
            <p:ph idx="1"/>
          </p:nvPr>
        </p:nvSpPr>
        <p:spPr>
          <a:xfrm>
            <a:off x="179512" y="2100427"/>
            <a:ext cx="8964488" cy="2900723"/>
          </a:xfrm>
        </p:spPr>
        <p:txBody>
          <a:bodyPr>
            <a:normAutofit lnSpcReduction="10000"/>
          </a:bodyPr>
          <a:lstStyle/>
          <a:p>
            <a:r>
              <a:rPr lang="en-GB" dirty="0">
                <a:solidFill>
                  <a:schemeClr val="bg1"/>
                </a:solidFill>
              </a:rPr>
              <a:t>Take 5 minutes to reflect upon this session – what have you learnt?  </a:t>
            </a:r>
          </a:p>
          <a:p>
            <a:r>
              <a:rPr lang="en-GB" dirty="0">
                <a:solidFill>
                  <a:schemeClr val="bg1"/>
                </a:solidFill>
              </a:rPr>
              <a:t>Any key areas you want to research further? </a:t>
            </a:r>
          </a:p>
          <a:p>
            <a:r>
              <a:rPr lang="en-GB" dirty="0">
                <a:solidFill>
                  <a:schemeClr val="bg1"/>
                </a:solidFill>
              </a:rPr>
              <a:t>What can help you with your assignment?</a:t>
            </a:r>
          </a:p>
          <a:p>
            <a:r>
              <a:rPr lang="en-GB" dirty="0">
                <a:solidFill>
                  <a:schemeClr val="bg1"/>
                </a:solidFill>
              </a:rPr>
              <a:t>What can help you in your career?</a:t>
            </a:r>
          </a:p>
          <a:p>
            <a:r>
              <a:rPr lang="en-GB" dirty="0">
                <a:solidFill>
                  <a:schemeClr val="bg1"/>
                </a:solidFill>
              </a:rPr>
              <a:t>Engage with your tutors on the topics</a:t>
            </a:r>
          </a:p>
          <a:p>
            <a:endParaRPr lang="en-GB" dirty="0">
              <a:solidFill>
                <a:schemeClr val="bg1"/>
              </a:solidFill>
            </a:endParaRPr>
          </a:p>
        </p:txBody>
      </p:sp>
    </p:spTree>
    <p:extLst>
      <p:ext uri="{BB962C8B-B14F-4D97-AF65-F5344CB8AC3E}">
        <p14:creationId xmlns:p14="http://schemas.microsoft.com/office/powerpoint/2010/main" val="339310220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72394D-44AC-4F0E-AAE0-CC85B905FF9A}"/>
              </a:ext>
            </a:extLst>
          </p:cNvPr>
          <p:cNvSpPr>
            <a:spLocks noGrp="1"/>
          </p:cNvSpPr>
          <p:nvPr>
            <p:ph type="title"/>
          </p:nvPr>
        </p:nvSpPr>
        <p:spPr>
          <a:xfrm>
            <a:off x="628650" y="31497"/>
            <a:ext cx="7886700" cy="877224"/>
          </a:xfrm>
        </p:spPr>
        <p:txBody>
          <a:bodyPr/>
          <a:lstStyle/>
          <a:p>
            <a:pPr algn="r"/>
            <a:r>
              <a:rPr lang="en-GB" dirty="0"/>
              <a:t>Reading &amp; Research</a:t>
            </a:r>
          </a:p>
        </p:txBody>
      </p:sp>
      <p:sp>
        <p:nvSpPr>
          <p:cNvPr id="3" name="TextBox 2">
            <a:extLst>
              <a:ext uri="{FF2B5EF4-FFF2-40B4-BE49-F238E27FC236}">
                <a16:creationId xmlns:a16="http://schemas.microsoft.com/office/drawing/2014/main" id="{541CE7F4-D805-4AEA-8A4C-1E6ACC9B49D6}"/>
              </a:ext>
            </a:extLst>
          </p:cNvPr>
          <p:cNvSpPr txBox="1"/>
          <p:nvPr/>
        </p:nvSpPr>
        <p:spPr>
          <a:xfrm>
            <a:off x="971600" y="1700808"/>
            <a:ext cx="7402155" cy="584775"/>
          </a:xfrm>
          <a:prstGeom prst="rect">
            <a:avLst/>
          </a:prstGeom>
          <a:noFill/>
        </p:spPr>
        <p:txBody>
          <a:bodyPr wrap="none" rtlCol="0">
            <a:spAutoFit/>
          </a:bodyPr>
          <a:lstStyle/>
          <a:p>
            <a:r>
              <a:rPr lang="en-GB" sz="3200" dirty="0">
                <a:solidFill>
                  <a:srgbClr val="0000CC"/>
                </a:solidFill>
              </a:rPr>
              <a:t>To be discussed and agreed with your Tutor</a:t>
            </a:r>
          </a:p>
        </p:txBody>
      </p:sp>
      <p:pic>
        <p:nvPicPr>
          <p:cNvPr id="4" name="Picture 3" descr="A picture containing text, indoor, person, computer&#10;&#10;Description automatically generated">
            <a:extLst>
              <a:ext uri="{FF2B5EF4-FFF2-40B4-BE49-F238E27FC236}">
                <a16:creationId xmlns:a16="http://schemas.microsoft.com/office/drawing/2014/main" id="{837B112F-4DB3-40E9-A67E-A24349D61A2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012160" y="2830575"/>
            <a:ext cx="3131840" cy="2902681"/>
          </a:xfrm>
          <a:prstGeom prst="rect">
            <a:avLst/>
          </a:prstGeom>
        </p:spPr>
      </p:pic>
      <p:pic>
        <p:nvPicPr>
          <p:cNvPr id="5" name="Picture 4" descr="A close - up of a computer&#10;&#10;Description automatically generated with low confidence">
            <a:extLst>
              <a:ext uri="{FF2B5EF4-FFF2-40B4-BE49-F238E27FC236}">
                <a16:creationId xmlns:a16="http://schemas.microsoft.com/office/drawing/2014/main" id="{577C66DC-F095-4C77-9A97-8C7FBCCEC0D7}"/>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0" y="4077410"/>
            <a:ext cx="2483768" cy="1655845"/>
          </a:xfrm>
          <a:prstGeom prst="rect">
            <a:avLst/>
          </a:prstGeom>
        </p:spPr>
      </p:pic>
      <p:pic>
        <p:nvPicPr>
          <p:cNvPr id="7" name="Picture 6" descr="A person holding a tablet&#10;&#10;Description automatically generated with low confidence">
            <a:extLst>
              <a:ext uri="{FF2B5EF4-FFF2-40B4-BE49-F238E27FC236}">
                <a16:creationId xmlns:a16="http://schemas.microsoft.com/office/drawing/2014/main" id="{DB705A18-C632-4C55-A926-34A06EF862FC}"/>
              </a:ext>
            </a:extLst>
          </p:cNvPr>
          <p:cNvPicPr>
            <a:picLocks noChangeAspect="1"/>
          </p:cNvPicPr>
          <p:nvPr/>
        </p:nvPicPr>
        <p:blipFill>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0" y="0"/>
            <a:ext cx="2074540" cy="1331163"/>
          </a:xfrm>
          <a:prstGeom prst="rect">
            <a:avLst/>
          </a:prstGeom>
        </p:spPr>
      </p:pic>
    </p:spTree>
    <p:extLst>
      <p:ext uri="{BB962C8B-B14F-4D97-AF65-F5344CB8AC3E}">
        <p14:creationId xmlns:p14="http://schemas.microsoft.com/office/powerpoint/2010/main" val="354794720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Bibliography</a:t>
            </a:r>
          </a:p>
        </p:txBody>
      </p:sp>
      <p:sp>
        <p:nvSpPr>
          <p:cNvPr id="3" name="Content Placeholder 2"/>
          <p:cNvSpPr>
            <a:spLocks noGrp="1"/>
          </p:cNvSpPr>
          <p:nvPr>
            <p:ph idx="1"/>
          </p:nvPr>
        </p:nvSpPr>
        <p:spPr>
          <a:xfrm>
            <a:off x="304800" y="1600200"/>
            <a:ext cx="8686800" cy="4525963"/>
          </a:xfrm>
        </p:spPr>
        <p:txBody>
          <a:bodyPr>
            <a:normAutofit/>
          </a:bodyPr>
          <a:lstStyle/>
          <a:p>
            <a:pPr marL="0" indent="0">
              <a:buNone/>
            </a:pPr>
            <a:r>
              <a:rPr lang="en-GB" sz="1800" dirty="0"/>
              <a:t>Sullivan, W., Sullivan, R. and Buffton, B. (2001).  ‘Aligning individual and organisational values to support change’ in </a:t>
            </a:r>
            <a:r>
              <a:rPr lang="en-GB" sz="1800" i="1" dirty="0"/>
              <a:t>Journal of Change Management; Mar 2002; 2, 3, pp.247-254 </a:t>
            </a:r>
            <a:r>
              <a:rPr lang="en-GB" sz="1600" dirty="0"/>
              <a:t>Available at: https://d1wqtxts1xzle7.cloudfront.net/40119268/Aligning_individual_and_organisational_v20151117-11486-ncjpu.pdf?1447803613=&amp;response-content-disposition=inline%3B+filename%3DAligning_individual_and_organisational_v.pdf&amp;Expires=1614689132&amp;Signature=ajcV0fn8ZfMfN9bkL8qYPpESwhGsE5JW8UiKCqe4J-xdVpryiVU88IDxFPUDj7JWFmTRnLanefEeRgGQFKTYVtSdhi~s0QxNnPqZxGlC8M3KVShjH8GiabUkqi-3tsNIJGJdCmbvyEdukpS4yj0C8LsjQ9p7Xq1PlNu~dLj-WfIRlYKIcMrMcZjWvDcA-mwh8yrDSV49YQyHOver4A~8K6x~S0wNmHTVcF8Q2aPjKDNB8BzMXohiBKd434rTlgySAbC7pDdvLFaXMUHXtSOmyEDN3C4eHXIVQ7XH8eT-4rvmYfzj69e-p4xt5Iuj4Ilpwm6huchJQ2fBtbsU06JIIg__&amp;Key-Pair-Id=APKAJLOHF5GGSLRBV4ZA.  [Accessed on: 24 Feb 2021]</a:t>
            </a:r>
          </a:p>
          <a:p>
            <a:pPr marL="0" indent="0">
              <a:buNone/>
            </a:pPr>
            <a:endParaRPr lang="en-GB" dirty="0"/>
          </a:p>
        </p:txBody>
      </p:sp>
    </p:spTree>
    <p:extLst>
      <p:ext uri="{BB962C8B-B14F-4D97-AF65-F5344CB8AC3E}">
        <p14:creationId xmlns:p14="http://schemas.microsoft.com/office/powerpoint/2010/main" val="1014623368"/>
      </p:ext>
    </p:extLst>
  </p:cSld>
  <p:clrMapOvr>
    <a:masterClrMapping/>
  </p:clrMapOvr>
</p:sld>
</file>

<file path=ppt/theme/theme1.xml><?xml version="1.0" encoding="utf-8"?>
<a:theme xmlns:a="http://schemas.openxmlformats.org/drawingml/2006/main" name="Default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efault Theme" id="{4A76CEBC-2046-4325-AA73-D27D1AAB68A8}" vid="{29C0CC96-F070-4406-807A-6731055D121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B9528BA58694940A69F131DBB6E1994" ma:contentTypeVersion="13" ma:contentTypeDescription="Create a new document." ma:contentTypeScope="" ma:versionID="36503afdb0a31493edb607237a60e911">
  <xsd:schema xmlns:xsd="http://www.w3.org/2001/XMLSchema" xmlns:xs="http://www.w3.org/2001/XMLSchema" xmlns:p="http://schemas.microsoft.com/office/2006/metadata/properties" xmlns:ns3="f90edf9b-0f74-455c-b63c-928a27ec8b1c" xmlns:ns4="bc4c28ad-82b3-4539-a18c-a8c438c69a43" targetNamespace="http://schemas.microsoft.com/office/2006/metadata/properties" ma:root="true" ma:fieldsID="fec713ee433a82e6fdfed189b9c00616" ns3:_="" ns4:_="">
    <xsd:import namespace="f90edf9b-0f74-455c-b63c-928a27ec8b1c"/>
    <xsd:import namespace="bc4c28ad-82b3-4539-a18c-a8c438c69a43"/>
    <xsd:element name="properties">
      <xsd:complexType>
        <xsd:sequence>
          <xsd:element name="documentManagement">
            <xsd:complexType>
              <xsd:all>
                <xsd:element ref="ns3:MediaServiceMetadata" minOccurs="0"/>
                <xsd:element ref="ns3:MediaServiceFastMetadata" minOccurs="0"/>
                <xsd:element ref="ns3:MediaServiceDateTaken" minOccurs="0"/>
                <xsd:element ref="ns3:MediaServiceAutoTags" minOccurs="0"/>
                <xsd:element ref="ns3:MediaServiceLocation" minOccurs="0"/>
                <xsd:element ref="ns3:MediaServiceOCR"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0edf9b-0f74-455c-b63c-928a27ec8b1c"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element name="MediaServiceDateTaken" ma:index="10" nillable="true" ma:displayName="MediaServiceDateTaken" ma:description="" ma:hidden="true" ma:internalName="MediaServiceDateTaken" ma:readOnly="true">
      <xsd:simpleType>
        <xsd:restriction base="dms:Text"/>
      </xsd:simpleType>
    </xsd:element>
    <xsd:element name="MediaServiceAutoTags" ma:index="11" nillable="true" ma:displayName="MediaServiceAutoTags" ma:description="" ma:internalName="MediaServiceAutoTags" ma:readOnly="true">
      <xsd:simpleType>
        <xsd:restriction base="dms:Text"/>
      </xsd:simpleType>
    </xsd:element>
    <xsd:element name="MediaServiceLocation" ma:index="12" nillable="true" ma:displayName="MediaServiceLocation" ma:description="" ma:internalName="MediaServiceLocation" ma:readOnly="true">
      <xsd:simpleType>
        <xsd:restriction base="dms:Text"/>
      </xsd:simpleType>
    </xsd:element>
    <xsd:element name="MediaServiceOCR" ma:index="13" nillable="true" ma:displayName="MediaServiceOCR"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bc4c28ad-82b3-4539-a18c-a8c438c69a43"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1151751-F066-4AD7-A3AF-C64E975A9C07}">
  <ds:schemaRefs>
    <ds:schemaRef ds:uri="f90edf9b-0f74-455c-b63c-928a27ec8b1c"/>
    <ds:schemaRef ds:uri="http://purl.org/dc/elements/1.1/"/>
    <ds:schemaRef ds:uri="http://schemas.microsoft.com/office/2006/metadata/properties"/>
    <ds:schemaRef ds:uri="http://purl.org/dc/terms/"/>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www.w3.org/XML/1998/namespace"/>
    <ds:schemaRef ds:uri="http://purl.org/dc/dcmitype/"/>
  </ds:schemaRefs>
</ds:datastoreItem>
</file>

<file path=customXml/itemProps2.xml><?xml version="1.0" encoding="utf-8"?>
<ds:datastoreItem xmlns:ds="http://schemas.openxmlformats.org/officeDocument/2006/customXml" ds:itemID="{AD837FC3-F607-488F-8D03-0E76793AD46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0edf9b-0f74-455c-b63c-928a27ec8b1c"/>
    <ds:schemaRef ds:uri="bc4c28ad-82b3-4539-a18c-a8c438c69a4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87F4BC58-A4F3-450D-A679-D1A31D7F7ECB}">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Default Theme</Template>
  <TotalTime>18351</TotalTime>
  <Words>3788</Words>
  <Application>Microsoft Office PowerPoint</Application>
  <PresentationFormat>On-screen Show (4:3)</PresentationFormat>
  <Paragraphs>370</Paragraphs>
  <Slides>37</Slides>
  <Notes>21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37</vt:i4>
      </vt:variant>
    </vt:vector>
  </HeadingPairs>
  <TitlesOfParts>
    <vt:vector size="43" baseType="lpstr">
      <vt:lpstr>Arial</vt:lpstr>
      <vt:lpstr>Calibri</vt:lpstr>
      <vt:lpstr>Calibri Light</vt:lpstr>
      <vt:lpstr>Wingdings</vt:lpstr>
      <vt:lpstr>Wingdings 2</vt:lpstr>
      <vt:lpstr>Default Theme</vt:lpstr>
      <vt:lpstr>PowerPoint Presentation</vt:lpstr>
      <vt:lpstr>Research &amp; Report - Feedback</vt:lpstr>
      <vt:lpstr>Agenda</vt:lpstr>
      <vt:lpstr>Module Task Assessment</vt:lpstr>
      <vt:lpstr>The Workplace Context</vt:lpstr>
      <vt:lpstr>Consider this…</vt:lpstr>
      <vt:lpstr>Respecting the beliefs, attitudes and values of others</vt:lpstr>
      <vt:lpstr>Shared values in the workplace</vt:lpstr>
      <vt:lpstr>Scenario</vt:lpstr>
      <vt:lpstr>Shared values in the workplace</vt:lpstr>
      <vt:lpstr>Your turn to be a manager</vt:lpstr>
      <vt:lpstr>Organisational Values and Change</vt:lpstr>
      <vt:lpstr>Organisational Values</vt:lpstr>
      <vt:lpstr>Organisational Values</vt:lpstr>
      <vt:lpstr>Unspoken Organisational Values</vt:lpstr>
      <vt:lpstr>Some additional thoughts…</vt:lpstr>
      <vt:lpstr>Summary</vt:lpstr>
      <vt:lpstr>PowerPoint Presentation</vt:lpstr>
      <vt:lpstr>Agenda</vt:lpstr>
      <vt:lpstr>Some Beliefs about “Work”</vt:lpstr>
      <vt:lpstr>The Four Major Schools of Management Thought</vt:lpstr>
      <vt:lpstr>Scientific Management</vt:lpstr>
      <vt:lpstr>Scientific Management School Frederick. W. Taylor and Lillian Gilbreth</vt:lpstr>
      <vt:lpstr>Classical School</vt:lpstr>
      <vt:lpstr>Behavioural School  (Human Relations movement)</vt:lpstr>
      <vt:lpstr>Hawthorne Studies – Elton Mayo</vt:lpstr>
      <vt:lpstr>Hawthorne Studies</vt:lpstr>
      <vt:lpstr>Modern school</vt:lpstr>
      <vt:lpstr>Modern school (cont.)</vt:lpstr>
      <vt:lpstr>Modern School (cont.)</vt:lpstr>
      <vt:lpstr>The Seven Habits</vt:lpstr>
      <vt:lpstr>Herzberg’s Motivation and Hygiene  Theory</vt:lpstr>
      <vt:lpstr>Motivation Theory</vt:lpstr>
      <vt:lpstr>McGregor’s X &amp; Y Theory</vt:lpstr>
      <vt:lpstr>Summary</vt:lpstr>
      <vt:lpstr>Reading &amp; Research</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Coaching &amp; Mentoring</dc:title>
  <dc:creator>Andrew</dc:creator>
  <cp:lastModifiedBy>Paul Tinkler</cp:lastModifiedBy>
  <cp:revision>51</cp:revision>
  <cp:lastPrinted>2012-01-22T12:31:42Z</cp:lastPrinted>
  <dcterms:created xsi:type="dcterms:W3CDTF">2012-01-22T11:08:19Z</dcterms:created>
  <dcterms:modified xsi:type="dcterms:W3CDTF">2023-02-13T23:53:33Z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0x0101006B9528BA58694940A69F131DBB6E1994</vt:lpwstr>
  </property>
</Properties>
</file>