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77" r:id="rId3"/>
    <p:sldId id="278" r:id="rId4"/>
    <p:sldId id="279" r:id="rId5"/>
    <p:sldId id="280" r:id="rId6"/>
    <p:sldId id="285" r:id="rId7"/>
    <p:sldId id="283" r:id="rId8"/>
    <p:sldId id="257" r:id="rId9"/>
    <p:sldId id="258" r:id="rId10"/>
    <p:sldId id="259" r:id="rId11"/>
    <p:sldId id="260" r:id="rId12"/>
    <p:sldId id="261" r:id="rId13"/>
    <p:sldId id="262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5" r:id="rId25"/>
    <p:sldId id="286" r:id="rId26"/>
    <p:sldId id="292" r:id="rId27"/>
    <p:sldId id="284" r:id="rId28"/>
    <p:sldId id="287" r:id="rId29"/>
    <p:sldId id="288" r:id="rId30"/>
    <p:sldId id="289" r:id="rId31"/>
    <p:sldId id="290" r:id="rId32"/>
    <p:sldId id="291" r:id="rId33"/>
    <p:sldId id="263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107251-19FD-07D3-A4C4-5653341D6E36}" v="26" dt="2026-02-02T11:36:52.1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528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S::lara.hopkinson@uwtsd.ac.uk::4c46a3d6-da89-4616-bd45-1b70e49404c2" providerId="AD" clId="Web-{92107251-19FD-07D3-A4C4-5653341D6E36}"/>
    <pc:docChg chg="addSld delSld modSld">
      <pc:chgData name="Lara Hopkinson" userId="S::lara.hopkinson@uwtsd.ac.uk::4c46a3d6-da89-4616-bd45-1b70e49404c2" providerId="AD" clId="Web-{92107251-19FD-07D3-A4C4-5653341D6E36}" dt="2026-02-02T11:36:52.147" v="23" actId="14100"/>
      <pc:docMkLst>
        <pc:docMk/>
      </pc:docMkLst>
      <pc:sldChg chg="modSp">
        <pc:chgData name="Lara Hopkinson" userId="S::lara.hopkinson@uwtsd.ac.uk::4c46a3d6-da89-4616-bd45-1b70e49404c2" providerId="AD" clId="Web-{92107251-19FD-07D3-A4C4-5653341D6E36}" dt="2026-02-02T11:13:47.455" v="16" actId="20577"/>
        <pc:sldMkLst>
          <pc:docMk/>
          <pc:sldMk cId="1366611728" sldId="264"/>
        </pc:sldMkLst>
        <pc:spChg chg="mod">
          <ac:chgData name="Lara Hopkinson" userId="S::lara.hopkinson@uwtsd.ac.uk::4c46a3d6-da89-4616-bd45-1b70e49404c2" providerId="AD" clId="Web-{92107251-19FD-07D3-A4C4-5653341D6E36}" dt="2026-02-02T11:13:47.455" v="16" actId="20577"/>
          <ac:spMkLst>
            <pc:docMk/>
            <pc:sldMk cId="1366611728" sldId="264"/>
            <ac:spMk id="3" creationId="{89E5C24A-D906-46FE-AB2A-CE26DF1BAAAE}"/>
          </ac:spMkLst>
        </pc:spChg>
      </pc:sldChg>
      <pc:sldChg chg="del">
        <pc:chgData name="Lara Hopkinson" userId="S::lara.hopkinson@uwtsd.ac.uk::4c46a3d6-da89-4616-bd45-1b70e49404c2" providerId="AD" clId="Web-{92107251-19FD-07D3-A4C4-5653341D6E36}" dt="2026-02-02T11:35:44.927" v="17"/>
        <pc:sldMkLst>
          <pc:docMk/>
          <pc:sldMk cId="2371617741" sldId="274"/>
        </pc:sldMkLst>
      </pc:sldChg>
      <pc:sldChg chg="addSp modSp new">
        <pc:chgData name="Lara Hopkinson" userId="S::lara.hopkinson@uwtsd.ac.uk::4c46a3d6-da89-4616-bd45-1b70e49404c2" providerId="AD" clId="Web-{92107251-19FD-07D3-A4C4-5653341D6E36}" dt="2026-02-02T11:36:52.147" v="23" actId="14100"/>
        <pc:sldMkLst>
          <pc:docMk/>
          <pc:sldMk cId="97894989" sldId="292"/>
        </pc:sldMkLst>
        <pc:picChg chg="add mod modCrop">
          <ac:chgData name="Lara Hopkinson" userId="S::lara.hopkinson@uwtsd.ac.uk::4c46a3d6-da89-4616-bd45-1b70e49404c2" providerId="AD" clId="Web-{92107251-19FD-07D3-A4C4-5653341D6E36}" dt="2026-02-02T11:36:52.147" v="23" actId="14100"/>
          <ac:picMkLst>
            <pc:docMk/>
            <pc:sldMk cId="97894989" sldId="292"/>
            <ac:picMk id="2" creationId="{D99E93CE-2E12-4A95-1145-00B28DDCF15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746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591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945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4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76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172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974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483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681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651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456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11A5BE-73D4-4AB5-84ED-A4B04960377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990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EJZWKX9w1A?start=149&amp;feature=oembed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edfactory.com/" TargetMode="External"/><Relationship Id="rId3" Type="http://schemas.openxmlformats.org/officeDocument/2006/relationships/hyperlink" Target="http://www.iscvt.org/" TargetMode="External"/><Relationship Id="rId7" Type="http://schemas.openxmlformats.org/officeDocument/2006/relationships/hyperlink" Target="http://www.gov.uk/" TargetMode="External"/><Relationship Id="rId12" Type="http://schemas.openxmlformats.org/officeDocument/2006/relationships/hyperlink" Target="https://www.portlandonline.com/portlandplan/?a=288098&amp;" TargetMode="External"/><Relationship Id="rId2" Type="http://schemas.openxmlformats.org/officeDocument/2006/relationships/hyperlink" Target="http://www.nesta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bc.co.uk/" TargetMode="External"/><Relationship Id="rId11" Type="http://schemas.openxmlformats.org/officeDocument/2006/relationships/hyperlink" Target="http://www.tcpa.org.uk/" TargetMode="External"/><Relationship Id="rId5" Type="http://schemas.openxmlformats.org/officeDocument/2006/relationships/hyperlink" Target="https://www.local.gov.uk/sites/default/files/documents/sustainble-communities-ac-b87.pdf" TargetMode="External"/><Relationship Id="rId10" Type="http://schemas.openxmlformats.org/officeDocument/2006/relationships/hyperlink" Target="https://www.bioregional.com/one-planet-living/one-planet-living-leaders/nw-bicester-one-planet-living-leader" TargetMode="External"/><Relationship Id="rId4" Type="http://schemas.openxmlformats.org/officeDocument/2006/relationships/hyperlink" Target="http://www.infed.org/communities/sustainable_communities.htm" TargetMode="External"/><Relationship Id="rId9" Type="http://schemas.openxmlformats.org/officeDocument/2006/relationships/hyperlink" Target="http://www.bioregional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8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communities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Lara Hopkinson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ACNA6005 – Sustainable Urban Communities</a:t>
            </a:r>
          </a:p>
        </p:txBody>
      </p:sp>
    </p:spTree>
    <p:extLst>
      <p:ext uri="{BB962C8B-B14F-4D97-AF65-F5344CB8AC3E}">
        <p14:creationId xmlns:p14="http://schemas.microsoft.com/office/powerpoint/2010/main" val="4276753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Overview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Definitions</a:t>
            </a:r>
          </a:p>
          <a:p>
            <a:r>
              <a:rPr lang="en-GB" dirty="0"/>
              <a:t>Challenges</a:t>
            </a:r>
          </a:p>
          <a:p>
            <a:r>
              <a:rPr lang="en-GB" dirty="0"/>
              <a:t>Issues to consider</a:t>
            </a:r>
          </a:p>
          <a:p>
            <a:r>
              <a:rPr lang="en-GB" dirty="0"/>
              <a:t>Exemplars</a:t>
            </a:r>
          </a:p>
          <a:p>
            <a:pPr lvl="1"/>
            <a:r>
              <a:rPr lang="en-GB" dirty="0"/>
              <a:t>Beddington Zero Energy Development</a:t>
            </a:r>
          </a:p>
          <a:p>
            <a:pPr lvl="1"/>
            <a:r>
              <a:rPr lang="en-GB" dirty="0"/>
              <a:t>NW Bicester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5550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0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604" y="2713472"/>
            <a:ext cx="7886700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a sustainable community?</a:t>
            </a:r>
          </a:p>
        </p:txBody>
      </p:sp>
    </p:spTree>
    <p:extLst>
      <p:ext uri="{BB962C8B-B14F-4D97-AF65-F5344CB8AC3E}">
        <p14:creationId xmlns:p14="http://schemas.microsoft.com/office/powerpoint/2010/main" val="4053741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“</a:t>
            </a:r>
            <a:r>
              <a:rPr lang="en-GB" i="1" dirty="0"/>
              <a:t>Places where people want to live and work, now and into the future</a:t>
            </a:r>
            <a:r>
              <a:rPr lang="en-GB" dirty="0"/>
              <a:t>”</a:t>
            </a:r>
          </a:p>
          <a:p>
            <a:r>
              <a:rPr lang="en-GB" dirty="0"/>
              <a:t>“</a:t>
            </a:r>
            <a:r>
              <a:rPr lang="en-GB" i="1" dirty="0"/>
              <a:t>Economically, environmentally &amp; socially healthy &amp; resilient, meeting challenges through integrated solutions &amp; takes a long-term perspective</a:t>
            </a:r>
            <a:r>
              <a:rPr lang="en-GB" dirty="0"/>
              <a:t>”</a:t>
            </a:r>
          </a:p>
          <a:p>
            <a:r>
              <a:rPr lang="en-GB" dirty="0"/>
              <a:t>“</a:t>
            </a:r>
            <a:r>
              <a:rPr lang="en-GB" i="1" dirty="0"/>
              <a:t>Meet the needs of existing &amp; future residents, are sensitive to their environment, contribute to a high quality of life, are safe, inclusive, well-planned, built &amp; run, and offer opportunity for all</a:t>
            </a:r>
            <a:r>
              <a:rPr lang="en-GB" dirty="0"/>
              <a:t>”</a:t>
            </a:r>
          </a:p>
          <a:p>
            <a:r>
              <a:rPr lang="en-GB" dirty="0"/>
              <a:t>“</a:t>
            </a:r>
            <a:r>
              <a:rPr lang="en-GB" i="1" dirty="0"/>
              <a:t>Manages its human, natural &amp; financial resources to meet current needs whilst ensuring adequate resources are equitably available for future generations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10075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Better quality of life</a:t>
            </a:r>
          </a:p>
          <a:p>
            <a:pPr lvl="1"/>
            <a:r>
              <a:rPr lang="en-GB" dirty="0"/>
              <a:t>Whole community without compromising the wellbeing of other communities</a:t>
            </a:r>
          </a:p>
          <a:p>
            <a:r>
              <a:rPr lang="en-GB" dirty="0"/>
              <a:t>Healthy ecosystems</a:t>
            </a:r>
          </a:p>
          <a:p>
            <a:r>
              <a:rPr lang="en-GB" dirty="0"/>
              <a:t>Effective governance</a:t>
            </a:r>
          </a:p>
          <a:p>
            <a:r>
              <a:rPr lang="en-GB" dirty="0"/>
              <a:t>Economic security</a:t>
            </a:r>
          </a:p>
        </p:txBody>
      </p:sp>
    </p:spTree>
    <p:extLst>
      <p:ext uri="{BB962C8B-B14F-4D97-AF65-F5344CB8AC3E}">
        <p14:creationId xmlns:p14="http://schemas.microsoft.com/office/powerpoint/2010/main" val="1504235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A7E59-E38D-125B-DF97-3BFFD476F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Elements of a sustainable community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BBA4C6-F1A3-FD35-3D07-950DA55FA2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650" r="2086" b="3947"/>
          <a:stretch/>
        </p:blipFill>
        <p:spPr>
          <a:xfrm>
            <a:off x="95387" y="2019573"/>
            <a:ext cx="8953226" cy="4657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0860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Embody principles of SD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Active, inclusive &amp; safe</a:t>
            </a:r>
          </a:p>
          <a:p>
            <a:r>
              <a:rPr lang="en-GB" dirty="0"/>
              <a:t>Well run</a:t>
            </a:r>
          </a:p>
          <a:p>
            <a:r>
              <a:rPr lang="en-GB" dirty="0"/>
              <a:t>Environmentally sensitive</a:t>
            </a:r>
          </a:p>
          <a:p>
            <a:r>
              <a:rPr lang="en-GB" dirty="0"/>
              <a:t>Well designed and built</a:t>
            </a:r>
          </a:p>
          <a:p>
            <a:r>
              <a:rPr lang="en-GB" dirty="0"/>
              <a:t>Well connected</a:t>
            </a:r>
          </a:p>
          <a:p>
            <a:r>
              <a:rPr lang="en-GB" dirty="0"/>
              <a:t>Thriving</a:t>
            </a:r>
          </a:p>
          <a:p>
            <a:r>
              <a:rPr lang="en-GB" dirty="0"/>
              <a:t>Well served</a:t>
            </a:r>
          </a:p>
          <a:p>
            <a:r>
              <a:rPr lang="en-GB" dirty="0"/>
              <a:t>Fair for everyone</a:t>
            </a:r>
          </a:p>
        </p:txBody>
      </p:sp>
    </p:spTree>
    <p:extLst>
      <p:ext uri="{BB962C8B-B14F-4D97-AF65-F5344CB8AC3E}">
        <p14:creationId xmlns:p14="http://schemas.microsoft.com/office/powerpoint/2010/main" val="37904666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BC40C-3BDA-4CFC-A067-D8948688E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Urbanisation (Davies, 2007)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299B3-E48B-4C1D-AE79-CD477204E2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“In 1950 there were 86 cities in the world with a population of more than one million; today there are 400, and by 2015 there will be at least 550. Cities, indeed, have absorbed nearly two-thirds of the global population explosion since 1950, and are currently growing by a million babies and migrants each week. The world's urban workforce has more than doubled since 1980, and the present urban population – 3.2 billion – is larger than the total population of the world ... [in 1960]. The global countryside meanwhile, has reached its maximum population and will begin to shrink after 2020. As a result cities will account for virtually all future world population growth, which is expected to peak at about 10 billion in 2050”. (Davies 2007: 1-2)</a:t>
            </a:r>
          </a:p>
        </p:txBody>
      </p:sp>
    </p:spTree>
    <p:extLst>
      <p:ext uri="{BB962C8B-B14F-4D97-AF65-F5344CB8AC3E}">
        <p14:creationId xmlns:p14="http://schemas.microsoft.com/office/powerpoint/2010/main" val="2173101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B5E1469-53FC-4ED3-A788-FAA9920209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5366" y="866308"/>
            <a:ext cx="4915159" cy="513332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B45A142-4255-493C-8284-5D566C121B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21177"/>
            <a:ext cx="3249230" cy="61795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8FB9660-F42F-4313-BBC4-47C007FE484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3344" y="3910267"/>
            <a:ext cx="1940093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0EBA32A-068E-47FF-B493-8175C5F00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77" y="914400"/>
            <a:ext cx="27432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Economic growth</a:t>
            </a:r>
          </a:p>
        </p:txBody>
      </p:sp>
    </p:spTree>
    <p:extLst>
      <p:ext uri="{BB962C8B-B14F-4D97-AF65-F5344CB8AC3E}">
        <p14:creationId xmlns:p14="http://schemas.microsoft.com/office/powerpoint/2010/main" val="29443159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F4488-A742-45BA-9A2F-DCC2D5521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Defining ‘community’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A4E1B0A-BB58-4544-9F05-7D7FE51363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67692" y="1532622"/>
            <a:ext cx="6260123" cy="50573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DB96D62-9CAD-4B46-9736-CB10BAF3F69A}"/>
              </a:ext>
            </a:extLst>
          </p:cNvPr>
          <p:cNvSpPr txBox="1"/>
          <p:nvPr/>
        </p:nvSpPr>
        <p:spPr>
          <a:xfrm>
            <a:off x="0" y="6548512"/>
            <a:ext cx="26287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Community development</a:t>
            </a:r>
          </a:p>
        </p:txBody>
      </p:sp>
    </p:spTree>
    <p:extLst>
      <p:ext uri="{BB962C8B-B14F-4D97-AF65-F5344CB8AC3E}">
        <p14:creationId xmlns:p14="http://schemas.microsoft.com/office/powerpoint/2010/main" val="16498604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23AC064-BC96-4F32-8AE1-B2FD3875482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83551" y="4633546"/>
            <a:ext cx="8579094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E7C77BC-7138-40B1-A15B-20F57A494629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57350" y="5738691"/>
            <a:ext cx="5829300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B146403-F3D6-484B-B2ED-97F9565D0370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72000" y="477749"/>
            <a:ext cx="0" cy="3657600"/>
          </a:xfrm>
          <a:prstGeom prst="line">
            <a:avLst/>
          </a:prstGeom>
          <a:ln w="101600" cmpd="dbl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8D6F29-0438-4282-A58B-21924F2504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030" y="680005"/>
            <a:ext cx="4091937" cy="325308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79087D3-6BF4-4F5C-90EF-D5FBE6AAE4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2032" y="940865"/>
            <a:ext cx="4091938" cy="273136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66F471-AB89-4663-A73E-FCD1B8E02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653" y="4756638"/>
            <a:ext cx="8354891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 b="1" dirty="0">
                <a:solidFill>
                  <a:schemeClr val="bg1"/>
                </a:solidFill>
              </a:rPr>
              <a:t>Urban sprawl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79FDEC-8EED-4825-BD18-75A0287DFBAB}"/>
              </a:ext>
            </a:extLst>
          </p:cNvPr>
          <p:cNvSpPr txBox="1"/>
          <p:nvPr/>
        </p:nvSpPr>
        <p:spPr>
          <a:xfrm>
            <a:off x="0" y="6548512"/>
            <a:ext cx="152471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Inhabitant</a:t>
            </a:r>
          </a:p>
        </p:txBody>
      </p:sp>
    </p:spTree>
    <p:extLst>
      <p:ext uri="{BB962C8B-B14F-4D97-AF65-F5344CB8AC3E}">
        <p14:creationId xmlns:p14="http://schemas.microsoft.com/office/powerpoint/2010/main" val="17171250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56423-9DA5-4BF8-B7BE-2773D1B0A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Combatting the 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2650E-04C2-4DCD-A489-28F5CF8604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Six fundamental rules: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centre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‘5-minute walk’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street network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Narrow, versatile streets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Mixed use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Special sites for special buildings</a:t>
            </a:r>
          </a:p>
        </p:txBody>
      </p:sp>
    </p:spTree>
    <p:extLst>
      <p:ext uri="{BB962C8B-B14F-4D97-AF65-F5344CB8AC3E}">
        <p14:creationId xmlns:p14="http://schemas.microsoft.com/office/powerpoint/2010/main" val="1831500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A54BB-F85D-41E1-BBEE-24F41AEED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Policy example – England (2003)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D12B4-7642-45E8-9D68-770505EC12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Sustainable Communities: Building for the Future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FCE822-34CC-424E-B128-D16BEC2674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8031" y="2555140"/>
            <a:ext cx="5806830" cy="4122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0995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958B8-8EBF-48C6-A91D-52957F9FE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365126"/>
            <a:ext cx="8022981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Communities Act 2012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5C24A-D906-46FE-AB2A-CE26DF1BA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First enacted 2007, amended 2010 &amp; 2012</a:t>
            </a:r>
          </a:p>
          <a:p>
            <a:r>
              <a:rPr lang="en-GB" dirty="0"/>
              <a:t>Applies to England &amp; Wales only</a:t>
            </a:r>
          </a:p>
          <a:p>
            <a:r>
              <a:rPr lang="en-GB" dirty="0"/>
              <a:t>Enabler to change</a:t>
            </a:r>
          </a:p>
          <a:p>
            <a:r>
              <a:rPr lang="en-GB" dirty="0"/>
              <a:t>Breaking down barriers</a:t>
            </a:r>
          </a:p>
          <a:p>
            <a:r>
              <a:rPr lang="en-GB" dirty="0"/>
              <a:t>Government can accept or reject proposals</a:t>
            </a:r>
          </a:p>
          <a:p>
            <a:r>
              <a:rPr lang="en-GB" dirty="0">
                <a:ea typeface="Calibri" panose="020F0502020204030204"/>
                <a:cs typeface="Calibri" panose="020F0502020204030204"/>
              </a:rPr>
              <a:t>Aligns with SDG11 (inclusive, safe &amp; resilient cities)</a:t>
            </a:r>
          </a:p>
          <a:p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666117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55826-CFCE-4E0E-BB10-B22E84ABA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Beddington Zero Energy Development (BedZED)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5ED4CAA-11ED-4F50-9810-E047ECA8BC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1701" y="1767183"/>
            <a:ext cx="6560598" cy="46376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C86B1E2-B356-47EE-8E4D-D5E4E0D83F0C}"/>
              </a:ext>
            </a:extLst>
          </p:cNvPr>
          <p:cNvSpPr txBox="1"/>
          <p:nvPr/>
        </p:nvSpPr>
        <p:spPr>
          <a:xfrm>
            <a:off x="0" y="6548512"/>
            <a:ext cx="16287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ZED Factory</a:t>
            </a:r>
          </a:p>
        </p:txBody>
      </p:sp>
    </p:spTree>
    <p:extLst>
      <p:ext uri="{BB962C8B-B14F-4D97-AF65-F5344CB8AC3E}">
        <p14:creationId xmlns:p14="http://schemas.microsoft.com/office/powerpoint/2010/main" val="5263396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2BF27-974A-4164-9A07-4AC83AF8A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BedZED sectional perspective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7B9AAD3-907B-4741-89D7-2F54BF88A3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910416"/>
            <a:ext cx="7886700" cy="418175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5E1B654-1339-4672-90A1-575A45AB5AAC}"/>
              </a:ext>
            </a:extLst>
          </p:cNvPr>
          <p:cNvSpPr txBox="1"/>
          <p:nvPr/>
        </p:nvSpPr>
        <p:spPr>
          <a:xfrm>
            <a:off x="0" y="6548512"/>
            <a:ext cx="16287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ZED Factory</a:t>
            </a:r>
          </a:p>
        </p:txBody>
      </p:sp>
    </p:spTree>
    <p:extLst>
      <p:ext uri="{BB962C8B-B14F-4D97-AF65-F5344CB8AC3E}">
        <p14:creationId xmlns:p14="http://schemas.microsoft.com/office/powerpoint/2010/main" val="32186500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F4B77A-B606-4CB8-B966-EE082AC4DA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3" r="13634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9899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3D00B411-4E1F-402D-B470-B7CA3C0502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0788" r="8878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3111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87DFA8-0A69-4336-BF78-EFB30B5ED8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5366" y="1135134"/>
            <a:ext cx="4915159" cy="459567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B45A142-4255-493C-8284-5D566C121B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21177"/>
            <a:ext cx="3249230" cy="61795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FB9660-F42F-4313-BBC4-47C007FE484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3344" y="3910267"/>
            <a:ext cx="1940093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A51093C-BB67-4F74-B64E-2D14276E5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77" y="914400"/>
            <a:ext cx="27432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200" dirty="0">
                <a:solidFill>
                  <a:schemeClr val="bg1"/>
                </a:solidFill>
              </a:rPr>
              <a:t>Roof garden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20D8BF-00DC-4769-9F9F-C7290E5B7165}"/>
              </a:ext>
            </a:extLst>
          </p:cNvPr>
          <p:cNvSpPr txBox="1"/>
          <p:nvPr/>
        </p:nvSpPr>
        <p:spPr>
          <a:xfrm>
            <a:off x="0" y="6548512"/>
            <a:ext cx="16287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ZED Factory</a:t>
            </a:r>
          </a:p>
        </p:txBody>
      </p:sp>
    </p:spTree>
    <p:extLst>
      <p:ext uri="{BB962C8B-B14F-4D97-AF65-F5344CB8AC3E}">
        <p14:creationId xmlns:p14="http://schemas.microsoft.com/office/powerpoint/2010/main" val="4323601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CE0FF156-861E-451E-A929-5956E0A729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680" r="7320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5785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A351AD4F-45E2-43E9-8524-FB7C44F49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683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6519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65B0D65D-5EF9-499F-BC24-E4C5E0FF2F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5956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8824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93638-014B-47BC-AEF0-58D98B062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Eco-Towns: NW Bicester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B80738-6B8E-4ED8-B638-48F7E8E24B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3996" y="1833401"/>
            <a:ext cx="6409678" cy="452375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DF2532-1EC8-4BBE-9546-92FA38FD14C9}"/>
              </a:ext>
            </a:extLst>
          </p:cNvPr>
          <p:cNvSpPr txBox="1"/>
          <p:nvPr/>
        </p:nvSpPr>
        <p:spPr>
          <a:xfrm>
            <a:off x="0" y="6548512"/>
            <a:ext cx="16689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NW Bicester</a:t>
            </a:r>
          </a:p>
        </p:txBody>
      </p:sp>
    </p:spTree>
    <p:extLst>
      <p:ext uri="{BB962C8B-B14F-4D97-AF65-F5344CB8AC3E}">
        <p14:creationId xmlns:p14="http://schemas.microsoft.com/office/powerpoint/2010/main" val="10836384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2760F-A82C-4C3E-8313-239CECEB4C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Short video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5F6F9A-DD8F-4BE4-A7D5-D2A4C114D755}"/>
              </a:ext>
            </a:extLst>
          </p:cNvPr>
          <p:cNvSpPr txBox="1"/>
          <p:nvPr/>
        </p:nvSpPr>
        <p:spPr>
          <a:xfrm>
            <a:off x="8875" y="6492906"/>
            <a:ext cx="5819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https://www.youtube.com/watch?v=LEJZWKX9w1A&amp;t=149s</a:t>
            </a:r>
          </a:p>
        </p:txBody>
      </p:sp>
      <p:pic>
        <p:nvPicPr>
          <p:cNvPr id="7" name="Online Media 6" title="Elmsbrook - creating the UK's first eco-town">
            <a:hlinkClick r:id="" action="ppaction://media"/>
            <a:extLst>
              <a:ext uri="{FF2B5EF4-FFF2-40B4-BE49-F238E27FC236}">
                <a16:creationId xmlns:a16="http://schemas.microsoft.com/office/drawing/2014/main" id="{E65661EC-F047-220A-9C2D-3D99F07CAED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22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479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84D5E-D2C0-FBAC-F812-FD4EA36C6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FDCFB-DC27-487A-98D6-A49FF9450D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EFD4F4-520B-74DA-5D29-648DE27E74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4592"/>
            <a:ext cx="9144000" cy="65288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AC93085-6B3E-FE3F-A071-D438E5D12429}"/>
              </a:ext>
            </a:extLst>
          </p:cNvPr>
          <p:cNvSpPr txBox="1"/>
          <p:nvPr/>
        </p:nvSpPr>
        <p:spPr>
          <a:xfrm>
            <a:off x="0" y="6548512"/>
            <a:ext cx="15967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Bioregional</a:t>
            </a:r>
          </a:p>
        </p:txBody>
      </p:sp>
    </p:spTree>
    <p:extLst>
      <p:ext uri="{BB962C8B-B14F-4D97-AF65-F5344CB8AC3E}">
        <p14:creationId xmlns:p14="http://schemas.microsoft.com/office/powerpoint/2010/main" val="12432555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99E93CE-2E12-4A95-1145-00B28DDCF1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20" t="14011" r="19503" b="11073"/>
          <a:stretch>
            <a:fillRect/>
          </a:stretch>
        </p:blipFill>
        <p:spPr>
          <a:xfrm>
            <a:off x="326276" y="218807"/>
            <a:ext cx="8237142" cy="6539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949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729E7-BEF2-A739-B65C-59AAAED0E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33" y="365126"/>
            <a:ext cx="2487175" cy="2358339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20-minute neighbourhood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5FEDEC-BF43-1B29-44F7-3FAF6B0B2B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978" t="33355" r="31655" b="20135"/>
          <a:stretch/>
        </p:blipFill>
        <p:spPr>
          <a:xfrm>
            <a:off x="2618835" y="513117"/>
            <a:ext cx="6302031" cy="62297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2C90A8D-9376-43C8-5844-22494FFF847B}"/>
              </a:ext>
            </a:extLst>
          </p:cNvPr>
          <p:cNvSpPr txBox="1"/>
          <p:nvPr/>
        </p:nvSpPr>
        <p:spPr>
          <a:xfrm>
            <a:off x="0" y="6548512"/>
            <a:ext cx="11333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TCPA</a:t>
            </a:r>
          </a:p>
        </p:txBody>
      </p:sp>
    </p:spTree>
    <p:extLst>
      <p:ext uri="{BB962C8B-B14F-4D97-AF65-F5344CB8AC3E}">
        <p14:creationId xmlns:p14="http://schemas.microsoft.com/office/powerpoint/2010/main" val="26373573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1769B-4F76-29A8-0851-A183872D6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04597"/>
            <a:ext cx="2476363" cy="1996526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32866D-1FE6-B7BF-89A7-75BEC61F2F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906" t="20621" r="17482" b="16897"/>
          <a:stretch/>
        </p:blipFill>
        <p:spPr>
          <a:xfrm>
            <a:off x="1986251" y="223678"/>
            <a:ext cx="7019602" cy="64106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62BC65-36AE-A163-9189-20CA20E28975}"/>
              </a:ext>
            </a:extLst>
          </p:cNvPr>
          <p:cNvSpPr txBox="1"/>
          <p:nvPr/>
        </p:nvSpPr>
        <p:spPr>
          <a:xfrm>
            <a:off x="0" y="6548512"/>
            <a:ext cx="11333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TCPA</a:t>
            </a:r>
          </a:p>
        </p:txBody>
      </p:sp>
    </p:spTree>
    <p:extLst>
      <p:ext uri="{BB962C8B-B14F-4D97-AF65-F5344CB8AC3E}">
        <p14:creationId xmlns:p14="http://schemas.microsoft.com/office/powerpoint/2010/main" val="12561782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5246715-0B7B-52C9-0262-EA718F68E0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673" r="325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D516F4-0DFB-9F03-7F04-2A9972895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Early adopters – Garden Cities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11502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164EE-BA6C-D314-36B5-42E36A2E2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Exemplar: Portland, Oregon, USA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87E667-E7A9-A874-1276-22F82D223E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763" t="38966" r="32662" b="34811"/>
          <a:stretch/>
        </p:blipFill>
        <p:spPr>
          <a:xfrm>
            <a:off x="545940" y="2726661"/>
            <a:ext cx="4354980" cy="24900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F523056-528B-274E-0A5F-27F79A2E1A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130" t="17922" r="19424" b="53157"/>
          <a:stretch/>
        </p:blipFill>
        <p:spPr>
          <a:xfrm>
            <a:off x="5625062" y="2118249"/>
            <a:ext cx="2492705" cy="3861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5541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F8B7025-20F9-E85C-8991-B39140F8C7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410" t="21485" r="18489" b="23696"/>
          <a:stretch/>
        </p:blipFill>
        <p:spPr>
          <a:xfrm>
            <a:off x="787528" y="226967"/>
            <a:ext cx="7727822" cy="6404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3299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6A388-7BE5-D1C0-5986-4888A87632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next time…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AB2F3-B3D1-632F-19D1-4C286FCF18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Investigate the Melbourne development of 20-minute neighbourhoods</a:t>
            </a:r>
          </a:p>
          <a:p>
            <a:r>
              <a:rPr lang="en-GB" dirty="0"/>
              <a:t>Look at some of the positives and challenges associated with this</a:t>
            </a:r>
          </a:p>
          <a:p>
            <a:r>
              <a:rPr lang="en-GB" dirty="0"/>
              <a:t>Be ready to report back and discuss findings</a:t>
            </a:r>
          </a:p>
        </p:txBody>
      </p:sp>
    </p:spTree>
    <p:extLst>
      <p:ext uri="{BB962C8B-B14F-4D97-AF65-F5344CB8AC3E}">
        <p14:creationId xmlns:p14="http://schemas.microsoft.com/office/powerpoint/2010/main" val="26873580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09139-7481-4AEB-BD71-40DE37D9B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1BB77-47D3-4B37-BDA3-A78F13488C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1516788"/>
            <a:ext cx="8200457" cy="4847678"/>
          </a:xfrm>
        </p:spPr>
        <p:txBody>
          <a:bodyPr>
            <a:normAutofit fontScale="62500" lnSpcReduction="20000"/>
          </a:bodyPr>
          <a:lstStyle/>
          <a:p>
            <a:r>
              <a:rPr lang="en-GB" dirty="0" err="1"/>
              <a:t>Nesta</a:t>
            </a:r>
            <a:r>
              <a:rPr lang="en-GB" dirty="0"/>
              <a:t> (</a:t>
            </a:r>
            <a:r>
              <a:rPr lang="en-GB" dirty="0">
                <a:hlinkClick r:id="rId2"/>
              </a:rPr>
              <a:t>www.nesta.org.uk</a:t>
            </a:r>
            <a:r>
              <a:rPr lang="en-GB" dirty="0"/>
              <a:t>)</a:t>
            </a:r>
          </a:p>
          <a:p>
            <a:r>
              <a:rPr lang="en-GB" dirty="0"/>
              <a:t>Institute for Sustainable Communities (</a:t>
            </a:r>
            <a:r>
              <a:rPr lang="en-GB" dirty="0">
                <a:hlinkClick r:id="rId3"/>
              </a:rPr>
              <a:t>www.iscvt.org</a:t>
            </a:r>
            <a:r>
              <a:rPr lang="en-GB" dirty="0"/>
              <a:t>)</a:t>
            </a:r>
          </a:p>
          <a:p>
            <a:r>
              <a:rPr lang="en-GB" dirty="0"/>
              <a:t>Smith, Mark K. (2008) 'Sustainable communities and neighbourhoods. Theory, policy and practice', </a:t>
            </a:r>
            <a:r>
              <a:rPr lang="en-GB" i="1" dirty="0"/>
              <a:t>the encyclopaedia of informal education</a:t>
            </a:r>
            <a:r>
              <a:rPr lang="en-GB" dirty="0"/>
              <a:t>. [</a:t>
            </a:r>
            <a:r>
              <a:rPr lang="en-GB" dirty="0">
                <a:hlinkClick r:id="rId4"/>
              </a:rPr>
              <a:t>www.infed.org/communities/sustainable_communities.htm</a:t>
            </a:r>
            <a:r>
              <a:rPr lang="en-GB" dirty="0"/>
              <a:t>].</a:t>
            </a:r>
          </a:p>
          <a:p>
            <a:r>
              <a:rPr lang="en-GB" dirty="0"/>
              <a:t>Local Government Association (</a:t>
            </a:r>
            <a:r>
              <a:rPr lang="en-GB" dirty="0">
                <a:hlinkClick r:id="rId5"/>
              </a:rPr>
              <a:t>https://www.local.gov.uk/sites/default/files/documents/sustainble-communities-ac-b87.pdf</a:t>
            </a:r>
            <a:r>
              <a:rPr lang="en-GB" dirty="0"/>
              <a:t>) </a:t>
            </a:r>
          </a:p>
          <a:p>
            <a:r>
              <a:rPr lang="en-GB" dirty="0"/>
              <a:t>BBC News (</a:t>
            </a:r>
            <a:r>
              <a:rPr lang="en-GB" dirty="0">
                <a:hlinkClick r:id="rId6"/>
              </a:rPr>
              <a:t>www.bbc.co.uk</a:t>
            </a:r>
            <a:r>
              <a:rPr lang="en-GB" dirty="0"/>
              <a:t>) </a:t>
            </a:r>
          </a:p>
          <a:p>
            <a:r>
              <a:rPr lang="en-GB" dirty="0"/>
              <a:t>UK Government (</a:t>
            </a:r>
            <a:r>
              <a:rPr lang="en-GB" dirty="0">
                <a:hlinkClick r:id="rId7"/>
              </a:rPr>
              <a:t>www.gov.uk</a:t>
            </a:r>
            <a:r>
              <a:rPr lang="en-GB" dirty="0"/>
              <a:t>)</a:t>
            </a:r>
          </a:p>
          <a:p>
            <a:r>
              <a:rPr lang="en-GB" dirty="0"/>
              <a:t>Zed Factory (</a:t>
            </a:r>
            <a:r>
              <a:rPr lang="en-GB" dirty="0">
                <a:hlinkClick r:id="rId8"/>
              </a:rPr>
              <a:t>www.zedfactory.com</a:t>
            </a:r>
            <a:r>
              <a:rPr lang="en-GB" dirty="0"/>
              <a:t>) </a:t>
            </a:r>
          </a:p>
          <a:p>
            <a:r>
              <a:rPr lang="en-GB" dirty="0"/>
              <a:t>Bioregional (</a:t>
            </a:r>
            <a:r>
              <a:rPr lang="en-GB" dirty="0">
                <a:hlinkClick r:id="rId9"/>
              </a:rPr>
              <a:t>www.bioregional.com</a:t>
            </a:r>
            <a:r>
              <a:rPr lang="en-GB" dirty="0"/>
              <a:t>) </a:t>
            </a:r>
          </a:p>
          <a:p>
            <a:r>
              <a:rPr lang="en-GB" dirty="0"/>
              <a:t>NW Bicester (</a:t>
            </a:r>
            <a:r>
              <a:rPr lang="en-GB" dirty="0">
                <a:hlinkClick r:id="rId10"/>
              </a:rPr>
              <a:t>https://www.bioregional.com/one-planet-living/one-planet-living-leaders/nw-bicester-one-planet-living-leader</a:t>
            </a:r>
            <a:r>
              <a:rPr lang="en-GB" dirty="0"/>
              <a:t>)</a:t>
            </a:r>
          </a:p>
          <a:p>
            <a:r>
              <a:rPr lang="en-GB" dirty="0"/>
              <a:t>TCPA (</a:t>
            </a:r>
            <a:r>
              <a:rPr lang="en-GB" dirty="0">
                <a:hlinkClick r:id="rId11"/>
              </a:rPr>
              <a:t>www.tcpa.org.uk</a:t>
            </a:r>
            <a:r>
              <a:rPr lang="en-GB" dirty="0"/>
              <a:t>) </a:t>
            </a:r>
          </a:p>
          <a:p>
            <a:r>
              <a:rPr lang="en-GB" dirty="0"/>
              <a:t>The Portland Plan (</a:t>
            </a:r>
            <a:r>
              <a:rPr lang="en-GB" dirty="0">
                <a:hlinkClick r:id="rId12"/>
              </a:rPr>
              <a:t>https://www.portlandonline.com/portlandplan/?a=288098&amp;</a:t>
            </a:r>
            <a:r>
              <a:rPr lang="en-GB" dirty="0"/>
              <a:t>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7755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802</TotalTime>
  <Words>704</Words>
  <Application>Microsoft Office PowerPoint</Application>
  <PresentationFormat>On-screen Show (4:3)</PresentationFormat>
  <Paragraphs>90</Paragraphs>
  <Slides>33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Office Theme</vt:lpstr>
      <vt:lpstr>Sustainable communities</vt:lpstr>
      <vt:lpstr>Overview </vt:lpstr>
      <vt:lpstr>What is a sustainable community?</vt:lpstr>
      <vt:lpstr>Definitions </vt:lpstr>
      <vt:lpstr>Key aims</vt:lpstr>
      <vt:lpstr>Elements of a sustainable community</vt:lpstr>
      <vt:lpstr>Embody principles of SD</vt:lpstr>
      <vt:lpstr>Urbanisation (Davies, 2007)</vt:lpstr>
      <vt:lpstr>Economic growth</vt:lpstr>
      <vt:lpstr>Defining ‘community’</vt:lpstr>
      <vt:lpstr>Urban sprawl</vt:lpstr>
      <vt:lpstr>Combatting the issue</vt:lpstr>
      <vt:lpstr>Policy example – England (2003)</vt:lpstr>
      <vt:lpstr>Sustainable Communities Act 2012</vt:lpstr>
      <vt:lpstr>Beddington Zero Energy Development (BedZED)</vt:lpstr>
      <vt:lpstr>BedZED sectional perspective</vt:lpstr>
      <vt:lpstr>PowerPoint Presentation</vt:lpstr>
      <vt:lpstr>PowerPoint Presentation</vt:lpstr>
      <vt:lpstr>Roof garden</vt:lpstr>
      <vt:lpstr>PowerPoint Presentation</vt:lpstr>
      <vt:lpstr>PowerPoint Presentation</vt:lpstr>
      <vt:lpstr>PowerPoint Presentation</vt:lpstr>
      <vt:lpstr>Eco-Towns: NW Bicester</vt:lpstr>
      <vt:lpstr>Short video</vt:lpstr>
      <vt:lpstr>PowerPoint Presentation</vt:lpstr>
      <vt:lpstr>PowerPoint Presentation</vt:lpstr>
      <vt:lpstr>20-minute neighbourhood</vt:lpstr>
      <vt:lpstr>Benefits</vt:lpstr>
      <vt:lpstr>Early adopters – Garden Cities</vt:lpstr>
      <vt:lpstr>Exemplar: Portland, Oregon, USA</vt:lpstr>
      <vt:lpstr>PowerPoint Presentation</vt:lpstr>
      <vt:lpstr>For next time…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Owner</dc:creator>
  <cp:lastModifiedBy>Lara Hopkinson</cp:lastModifiedBy>
  <cp:revision>34</cp:revision>
  <dcterms:created xsi:type="dcterms:W3CDTF">2018-03-12T10:17:19Z</dcterms:created>
  <dcterms:modified xsi:type="dcterms:W3CDTF">2026-02-02T11:37:02Z</dcterms:modified>
</cp:coreProperties>
</file>