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8DEF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p:scale>
          <a:sx n="66" d="100"/>
          <a:sy n="66" d="100"/>
        </p:scale>
        <p:origin x="900" y="3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15/03/2026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grandviewresearch.com/horizon/outlook/flower-delivery-service-market/uk" TargetMode="External"/><Relationship Id="rId2" Type="http://schemas.openxmlformats.org/officeDocument/2006/relationships/hyperlink" Target="https://www.youtube.com/watch?v=OMQuFO6C9Ck" TargetMode="External"/><Relationship Id="rId1" Type="http://schemas.openxmlformats.org/officeDocument/2006/relationships/slideLayout" Target="../slideLayouts/slideLayout3.xml"/><Relationship Id="rId6" Type="http://schemas.openxmlformats.org/officeDocument/2006/relationships/hyperlink" Target="https://www.rioroses.com/9-e-commerce-trends-florists-cant-ignore-in-2025/" TargetMode="External"/><Relationship Id="rId5" Type="http://schemas.openxmlformats.org/officeDocument/2006/relationships/hyperlink" Target="https://www.ons.gov.uk/" TargetMode="External"/><Relationship Id="rId4" Type="http://schemas.openxmlformats.org/officeDocument/2006/relationships/hyperlink" Target="https://store.mintel.com/report/uk-cut-flowers-and-houseplants-market-report"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3169195" y="862353"/>
            <a:ext cx="8427720" cy="5133294"/>
          </a:xfrm>
        </p:spPr>
        <p:txBody>
          <a:bodyPr>
            <a:normAutofit fontScale="90000"/>
          </a:bodyPr>
          <a:lstStyle/>
          <a:p>
            <a:r>
              <a:rPr lang="en-GB" sz="4000" b="1" dirty="0">
                <a:latin typeface="A"/>
              </a:rPr>
              <a:t>Problem Solving and Decision Making</a:t>
            </a:r>
            <a:br>
              <a:rPr lang="en-GB" sz="3200" dirty="0">
                <a:latin typeface="A"/>
              </a:rPr>
            </a:br>
            <a:br>
              <a:rPr lang="en-GB" sz="3200" dirty="0">
                <a:latin typeface="A"/>
              </a:rPr>
            </a:br>
            <a:r>
              <a:rPr lang="en-GB" sz="3200" b="1" dirty="0">
                <a:latin typeface="A"/>
              </a:rPr>
              <a:t>LCLM4004</a:t>
            </a:r>
            <a:br>
              <a:rPr lang="en-GB" sz="3200" b="1" dirty="0">
                <a:latin typeface="A"/>
              </a:rPr>
            </a:br>
            <a:br>
              <a:rPr lang="en-GB" sz="3200" b="1" dirty="0">
                <a:latin typeface="A"/>
              </a:rPr>
            </a:br>
            <a:r>
              <a:rPr lang="en-GB" sz="3200" b="1" dirty="0">
                <a:latin typeface="A"/>
              </a:rPr>
              <a:t>STUDENT NAME: ANDREEA MARIA MICU</a:t>
            </a:r>
            <a:br>
              <a:rPr lang="en-GB" sz="3200" b="1" dirty="0">
                <a:latin typeface="A"/>
              </a:rPr>
            </a:br>
            <a:br>
              <a:rPr lang="en-GB" sz="3200" b="1" dirty="0">
                <a:latin typeface="A"/>
              </a:rPr>
            </a:br>
            <a:r>
              <a:rPr lang="en-GB" sz="3200" b="1" dirty="0">
                <a:latin typeface="A"/>
              </a:rPr>
              <a:t>STUDENT ID: 2510634</a:t>
            </a:r>
            <a:br>
              <a:rPr lang="en-GB" sz="3200" b="1" dirty="0">
                <a:latin typeface="A"/>
              </a:rPr>
            </a:br>
            <a:br>
              <a:rPr lang="en-GB" sz="3200" b="1" dirty="0">
                <a:latin typeface="A"/>
              </a:rPr>
            </a:br>
            <a:r>
              <a:rPr lang="en-GB" sz="3200" b="1" dirty="0">
                <a:latin typeface="A"/>
              </a:rPr>
              <a:t>LECTURER: CHARLES OBINWA</a:t>
            </a:r>
            <a:br>
              <a:rPr lang="en-GB" sz="3200" b="1" dirty="0">
                <a:latin typeface="A"/>
              </a:rPr>
            </a:br>
            <a:br>
              <a:rPr lang="en-GB" sz="3200" b="1" dirty="0">
                <a:latin typeface="A"/>
              </a:rPr>
            </a:br>
            <a:r>
              <a:rPr lang="en-GB" sz="3200" b="1"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1828799" y="443774"/>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2601540" y="1887438"/>
            <a:ext cx="7604044" cy="4092448"/>
          </a:xfrm>
        </p:spPr>
        <p:txBody>
          <a:bodyPr>
            <a:normAutofit/>
          </a:bodyPr>
          <a:lstStyle/>
          <a:p>
            <a:r>
              <a:rPr lang="en-GB" sz="2400" b="1" dirty="0"/>
              <a:t>Purpose and Business Context</a:t>
            </a:r>
          </a:p>
          <a:p>
            <a:r>
              <a:rPr lang="en-GB" sz="2400" b="1" dirty="0"/>
              <a:t>The history of Green Haven Florists</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930625" y="1690914"/>
            <a:ext cx="10232571" cy="4491446"/>
          </a:xfrm>
        </p:spPr>
        <p:txBody>
          <a:bodyPr/>
          <a:lstStyle/>
          <a:p>
            <a:r>
              <a:rPr lang="en-GB" sz="1500" b="1" dirty="0">
                <a:solidFill>
                  <a:srgbClr val="111111"/>
                </a:solidFill>
                <a:latin typeface="Roboto"/>
                <a:ea typeface="Roboto"/>
                <a:cs typeface="Roboto"/>
              </a:rPr>
              <a:t>DROP IN SALES- "decrease in the amount sold or revenue generated between two periods" ( Calculator Ultra, 2025)</a:t>
            </a:r>
          </a:p>
          <a:p>
            <a:endParaRPr lang="en-GB" sz="1500" b="1" dirty="0">
              <a:solidFill>
                <a:srgbClr val="111111"/>
              </a:solidFill>
              <a:latin typeface="Roboto"/>
              <a:ea typeface="Roboto"/>
              <a:cs typeface="Roboto"/>
            </a:endParaRPr>
          </a:p>
          <a:p>
            <a:r>
              <a:rPr lang="en-GB" sz="1800" b="1" dirty="0">
                <a:solidFill>
                  <a:srgbClr val="111111"/>
                </a:solidFill>
                <a:latin typeface="Roboto"/>
                <a:ea typeface="Roboto"/>
                <a:cs typeface="Roboto"/>
              </a:rPr>
              <a:t>Context: Green Haven Florists is a Norwich-based independent shop facing a survival crisis.</a:t>
            </a:r>
          </a:p>
          <a:p>
            <a:endParaRPr lang="en-GB" sz="1800" b="1" dirty="0">
              <a:solidFill>
                <a:srgbClr val="111111"/>
              </a:solidFill>
              <a:latin typeface="Roboto"/>
              <a:ea typeface="Roboto"/>
              <a:cs typeface="Roboto"/>
            </a:endParaRPr>
          </a:p>
          <a:p>
            <a:endParaRPr lang="en-GB" sz="1800" b="1" dirty="0">
              <a:solidFill>
                <a:srgbClr val="111111"/>
              </a:solidFill>
              <a:latin typeface="Roboto"/>
              <a:ea typeface="Roboto"/>
              <a:cs typeface="Roboto"/>
            </a:endParaRPr>
          </a:p>
          <a:p>
            <a:r>
              <a:rPr lang="en-GB" sz="1800" b="1" dirty="0">
                <a:solidFill>
                  <a:srgbClr val="111111"/>
                </a:solidFill>
                <a:latin typeface="Roboto"/>
                <a:ea typeface="Roboto"/>
                <a:cs typeface="Roboto"/>
              </a:rPr>
              <a:t>Objective: To investigate why a previously thriving business is losing profitability in a changing retail environment.</a:t>
            </a:r>
          </a:p>
          <a:p>
            <a:endParaRPr lang="en-GB" sz="1800" b="1" dirty="0">
              <a:solidFill>
                <a:srgbClr val="111111"/>
              </a:solidFill>
              <a:latin typeface="Roboto"/>
              <a:ea typeface="Roboto"/>
              <a:cs typeface="Roboto"/>
            </a:endParaRPr>
          </a:p>
          <a:p>
            <a:endParaRPr lang="en-GB" sz="1800" b="1" dirty="0">
              <a:solidFill>
                <a:srgbClr val="111111"/>
              </a:solidFill>
              <a:latin typeface="Roboto"/>
              <a:ea typeface="Roboto"/>
              <a:cs typeface="Roboto"/>
            </a:endParaRPr>
          </a:p>
          <a:p>
            <a:r>
              <a:rPr lang="en-GB" sz="1800" b="1" dirty="0">
                <a:solidFill>
                  <a:srgbClr val="111111"/>
                </a:solidFill>
                <a:latin typeface="Roboto"/>
                <a:ea typeface="Roboto"/>
                <a:cs typeface="Roboto"/>
              </a:rPr>
              <a:t>Research Scopes: </a:t>
            </a:r>
            <a:r>
              <a:rPr lang="en-GB" sz="1800" b="1" dirty="0" err="1">
                <a:solidFill>
                  <a:srgbClr val="111111"/>
                </a:solidFill>
                <a:latin typeface="Roboto"/>
                <a:ea typeface="Roboto"/>
                <a:cs typeface="Roboto"/>
              </a:rPr>
              <a:t>Analyzing</a:t>
            </a:r>
            <a:r>
              <a:rPr lang="en-GB" sz="1800" b="1" dirty="0">
                <a:solidFill>
                  <a:srgbClr val="111111"/>
                </a:solidFill>
                <a:latin typeface="Roboto"/>
                <a:ea typeface="Roboto"/>
                <a:cs typeface="Roboto"/>
              </a:rPr>
              <a:t> the shift from high-street foot to digital-first consumer habits.</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 2016 </a:t>
            </a:r>
          </a:p>
          <a:p>
            <a:pPr marL="342900" indent="-342900">
              <a:buFont typeface="Arial" charset="2"/>
              <a:buChar char="•"/>
            </a:pPr>
            <a:r>
              <a:rPr lang="en-GB" b="1" dirty="0"/>
              <a:t>Owners: Liam and Priya Patel</a:t>
            </a:r>
          </a:p>
          <a:p>
            <a:pPr marL="342900" indent="-342900">
              <a:buFont typeface="Arial" charset="2"/>
              <a:buChar char="•"/>
            </a:pPr>
            <a:r>
              <a:rPr lang="en-GB" b="1" dirty="0"/>
              <a:t>Sells flowers</a:t>
            </a:r>
          </a:p>
          <a:p>
            <a:pPr marL="342900" indent="-342900">
              <a:buFont typeface="Arial" charset="2"/>
              <a:buChar char="•"/>
            </a:pPr>
            <a:r>
              <a:rPr lang="en-GB" b="1" dirty="0">
                <a:ea typeface="+mn-lt"/>
                <a:cs typeface="+mn-lt"/>
              </a:rPr>
              <a:t>strong community ties and eco-friendly ethos using biodegradable wrapping and locally sourced blooms.</a:t>
            </a:r>
          </a:p>
          <a:p>
            <a:pPr marL="342900" indent="-342900">
              <a:buFont typeface="Arial" charset="2"/>
              <a:buChar char="•"/>
            </a:pPr>
            <a:r>
              <a:rPr lang="en-GB" b="1" dirty="0">
                <a:ea typeface="+mn-lt"/>
                <a:cs typeface="+mn-lt"/>
              </a:rPr>
              <a:t>Reputation: known for high-quality creativity and a personal touch.</a:t>
            </a:r>
            <a:endParaRPr lang="en-GB" b="1" dirty="0"/>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6633029" y="2743200"/>
            <a:ext cx="5126803" cy="3254188"/>
          </a:xfrm>
        </p:spPr>
        <p:txBody>
          <a:bodyPr>
            <a:normAutofit/>
          </a:bodyPr>
          <a:lstStyle/>
          <a:p>
            <a:endParaRPr lang="en-GB" sz="2800" b="1" dirty="0">
              <a:solidFill>
                <a:srgbClr val="FF0000"/>
              </a:solidFill>
            </a:endParaRPr>
          </a:p>
        </p:txBody>
      </p:sp>
      <p:graphicFrame>
        <p:nvGraphicFramePr>
          <p:cNvPr id="6" name="Table 5">
            <a:extLst>
              <a:ext uri="{FF2B5EF4-FFF2-40B4-BE49-F238E27FC236}">
                <a16:creationId xmlns:a16="http://schemas.microsoft.com/office/drawing/2014/main" id="{C47751B0-5EB4-B38B-9778-83CE0456C9C9}"/>
              </a:ext>
            </a:extLst>
          </p:cNvPr>
          <p:cNvGraphicFramePr>
            <a:graphicFrameLocks noGrp="1"/>
          </p:cNvGraphicFramePr>
          <p:nvPr>
            <p:extLst>
              <p:ext uri="{D42A27DB-BD31-4B8C-83A1-F6EECF244321}">
                <p14:modId xmlns:p14="http://schemas.microsoft.com/office/powerpoint/2010/main" val="3919960539"/>
              </p:ext>
            </p:extLst>
          </p:nvPr>
        </p:nvGraphicFramePr>
        <p:xfrm>
          <a:off x="2351314" y="1513711"/>
          <a:ext cx="9652000" cy="4814944"/>
        </p:xfrm>
        <a:graphic>
          <a:graphicData uri="http://schemas.openxmlformats.org/drawingml/2006/table">
            <a:tbl>
              <a:tblPr firstRow="1" bandRow="1">
                <a:tableStyleId>{5C22544A-7EE6-4342-B048-85BDC9FD1C3A}</a:tableStyleId>
              </a:tblPr>
              <a:tblGrid>
                <a:gridCol w="4826000">
                  <a:extLst>
                    <a:ext uri="{9D8B030D-6E8A-4147-A177-3AD203B41FA5}">
                      <a16:colId xmlns:a16="http://schemas.microsoft.com/office/drawing/2014/main" val="974892028"/>
                    </a:ext>
                  </a:extLst>
                </a:gridCol>
                <a:gridCol w="4826000">
                  <a:extLst>
                    <a:ext uri="{9D8B030D-6E8A-4147-A177-3AD203B41FA5}">
                      <a16:colId xmlns:a16="http://schemas.microsoft.com/office/drawing/2014/main" val="2560041469"/>
                    </a:ext>
                  </a:extLst>
                </a:gridCol>
              </a:tblGrid>
              <a:tr h="563656">
                <a:tc>
                  <a:txBody>
                    <a:bodyPr/>
                    <a:lstStyle/>
                    <a:p>
                      <a:r>
                        <a:rPr lang="en-GB" dirty="0"/>
                        <a:t>Element</a:t>
                      </a:r>
                    </a:p>
                  </a:txBody>
                  <a:tcPr/>
                </a:tc>
                <a:tc>
                  <a:txBody>
                    <a:bodyPr/>
                    <a:lstStyle/>
                    <a:p>
                      <a:r>
                        <a:rPr lang="en-GB" dirty="0"/>
                        <a:t>Description</a:t>
                      </a:r>
                    </a:p>
                  </a:txBody>
                  <a:tcPr/>
                </a:tc>
                <a:extLst>
                  <a:ext uri="{0D108BD9-81ED-4DB2-BD59-A6C34878D82A}">
                    <a16:rowId xmlns:a16="http://schemas.microsoft.com/office/drawing/2014/main" val="2771533105"/>
                  </a:ext>
                </a:extLst>
              </a:tr>
              <a:tr h="563656">
                <a:tc>
                  <a:txBody>
                    <a:bodyPr/>
                    <a:lstStyle/>
                    <a:p>
                      <a:r>
                        <a:rPr lang="en-GB" dirty="0"/>
                        <a:t>Who?</a:t>
                      </a:r>
                    </a:p>
                  </a:txBody>
                  <a:tcPr/>
                </a:tc>
                <a:tc>
                  <a:txBody>
                    <a:bodyPr/>
                    <a:lstStyle/>
                    <a:p>
                      <a:r>
                        <a:rPr lang="en-GB" dirty="0"/>
                        <a:t>Liam and Priya Patel (Owners).</a:t>
                      </a:r>
                    </a:p>
                  </a:txBody>
                  <a:tcPr/>
                </a:tc>
                <a:extLst>
                  <a:ext uri="{0D108BD9-81ED-4DB2-BD59-A6C34878D82A}">
                    <a16:rowId xmlns:a16="http://schemas.microsoft.com/office/drawing/2014/main" val="3029875484"/>
                  </a:ext>
                </a:extLst>
              </a:tr>
              <a:tr h="563656">
                <a:tc>
                  <a:txBody>
                    <a:bodyPr/>
                    <a:lstStyle/>
                    <a:p>
                      <a:r>
                        <a:rPr lang="en-GB" dirty="0"/>
                        <a:t>What?</a:t>
                      </a:r>
                    </a:p>
                  </a:txBody>
                  <a:tcPr/>
                </a:tc>
                <a:tc>
                  <a:txBody>
                    <a:bodyPr/>
                    <a:lstStyle/>
                    <a:p>
                      <a:r>
                        <a:rPr lang="en-GB" dirty="0"/>
                        <a:t>30% reduction in revenue and in store foot traffic.</a:t>
                      </a:r>
                    </a:p>
                  </a:txBody>
                  <a:tcPr/>
                </a:tc>
                <a:extLst>
                  <a:ext uri="{0D108BD9-81ED-4DB2-BD59-A6C34878D82A}">
                    <a16:rowId xmlns:a16="http://schemas.microsoft.com/office/drawing/2014/main" val="464734251"/>
                  </a:ext>
                </a:extLst>
              </a:tr>
              <a:tr h="563656">
                <a:tc>
                  <a:txBody>
                    <a:bodyPr/>
                    <a:lstStyle/>
                    <a:p>
                      <a:r>
                        <a:rPr lang="en-GB" dirty="0"/>
                        <a:t>Where?</a:t>
                      </a:r>
                    </a:p>
                  </a:txBody>
                  <a:tcPr/>
                </a:tc>
                <a:tc>
                  <a:txBody>
                    <a:bodyPr/>
                    <a:lstStyle/>
                    <a:p>
                      <a:r>
                        <a:rPr lang="en-GB" dirty="0"/>
                        <a:t>The physical storefront in Norwich, UK.</a:t>
                      </a:r>
                    </a:p>
                  </a:txBody>
                  <a:tcPr/>
                </a:tc>
                <a:extLst>
                  <a:ext uri="{0D108BD9-81ED-4DB2-BD59-A6C34878D82A}">
                    <a16:rowId xmlns:a16="http://schemas.microsoft.com/office/drawing/2014/main" val="903262364"/>
                  </a:ext>
                </a:extLst>
              </a:tr>
              <a:tr h="563656">
                <a:tc>
                  <a:txBody>
                    <a:bodyPr/>
                    <a:lstStyle/>
                    <a:p>
                      <a:r>
                        <a:rPr lang="en-GB" dirty="0"/>
                        <a:t>When?</a:t>
                      </a:r>
                    </a:p>
                  </a:txBody>
                  <a:tcPr/>
                </a:tc>
                <a:tc>
                  <a:txBody>
                    <a:bodyPr/>
                    <a:lstStyle/>
                    <a:p>
                      <a:r>
                        <a:rPr lang="en-GB" dirty="0"/>
                        <a:t>Over the past 12 months.</a:t>
                      </a:r>
                    </a:p>
                  </a:txBody>
                  <a:tcPr/>
                </a:tc>
                <a:extLst>
                  <a:ext uri="{0D108BD9-81ED-4DB2-BD59-A6C34878D82A}">
                    <a16:rowId xmlns:a16="http://schemas.microsoft.com/office/drawing/2014/main" val="302481071"/>
                  </a:ext>
                </a:extLst>
              </a:tr>
              <a:tr h="563656">
                <a:tc>
                  <a:txBody>
                    <a:bodyPr/>
                    <a:lstStyle/>
                    <a:p>
                      <a:r>
                        <a:rPr lang="en-GB" dirty="0"/>
                        <a:t>Why?</a:t>
                      </a:r>
                    </a:p>
                  </a:txBody>
                  <a:tcPr/>
                </a:tc>
                <a:tc>
                  <a:txBody>
                    <a:bodyPr/>
                    <a:lstStyle/>
                    <a:p>
                      <a:r>
                        <a:rPr lang="en-GB" dirty="0"/>
                        <a:t>Rising costs, outdated tech, and increased competition.</a:t>
                      </a:r>
                    </a:p>
                  </a:txBody>
                  <a:tcPr/>
                </a:tc>
                <a:extLst>
                  <a:ext uri="{0D108BD9-81ED-4DB2-BD59-A6C34878D82A}">
                    <a16:rowId xmlns:a16="http://schemas.microsoft.com/office/drawing/2014/main" val="2966791538"/>
                  </a:ext>
                </a:extLst>
              </a:tr>
              <a:tr h="563656">
                <a:tc>
                  <a:txBody>
                    <a:bodyPr/>
                    <a:lstStyle/>
                    <a:p>
                      <a:r>
                        <a:rPr lang="en-GB" dirty="0"/>
                        <a:t>How?</a:t>
                      </a:r>
                    </a:p>
                  </a:txBody>
                  <a:tcPr/>
                </a:tc>
                <a:tc>
                  <a:txBody>
                    <a:bodyPr/>
                    <a:lstStyle/>
                    <a:p>
                      <a:r>
                        <a:rPr lang="en-GB" dirty="0"/>
                        <a:t>Through loss of local market share to online-first retailers.</a:t>
                      </a:r>
                    </a:p>
                  </a:txBody>
                  <a:tcPr/>
                </a:tc>
                <a:extLst>
                  <a:ext uri="{0D108BD9-81ED-4DB2-BD59-A6C34878D82A}">
                    <a16:rowId xmlns:a16="http://schemas.microsoft.com/office/drawing/2014/main" val="3858303323"/>
                  </a:ext>
                </a:extLst>
              </a:tr>
              <a:tr h="563656">
                <a:tc>
                  <a:txBody>
                    <a:bodyPr/>
                    <a:lstStyle/>
                    <a:p>
                      <a:r>
                        <a:rPr lang="en-GB" dirty="0"/>
                        <a:t>How Much?</a:t>
                      </a:r>
                    </a:p>
                  </a:txBody>
                  <a:tcPr/>
                </a:tc>
                <a:tc>
                  <a:txBody>
                    <a:bodyPr/>
                    <a:lstStyle/>
                    <a:p>
                      <a:r>
                        <a:rPr lang="en-GB" dirty="0"/>
                        <a:t>Significant enough to threaten long-term business survival.</a:t>
                      </a:r>
                    </a:p>
                  </a:txBody>
                  <a:tcPr/>
                </a:tc>
                <a:extLst>
                  <a:ext uri="{0D108BD9-81ED-4DB2-BD59-A6C34878D82A}">
                    <a16:rowId xmlns:a16="http://schemas.microsoft.com/office/drawing/2014/main" val="1958070012"/>
                  </a:ext>
                </a:extLst>
              </a:tr>
            </a:tbl>
          </a:graphicData>
        </a:graphic>
      </p:graphicFrame>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lstStyle/>
          <a:p>
            <a:r>
              <a:rPr lang="en-GB" sz="2400" b="1" dirty="0"/>
              <a:t>Political: Potential changes in local Norwich council zoning or high street business support grants.</a:t>
            </a:r>
          </a:p>
          <a:p>
            <a:endParaRPr lang="en-GB" b="1" dirty="0"/>
          </a:p>
          <a:p>
            <a:r>
              <a:rPr lang="en-GB" sz="2400" b="1" dirty="0"/>
              <a:t>ECONOMIC: High inflation leading to surged prices for imported orchids/tulips, leading to reduced consumer discretionary spending.</a:t>
            </a:r>
          </a:p>
          <a:p>
            <a:endParaRPr lang="en-GB" sz="2400" b="1" dirty="0"/>
          </a:p>
          <a:p>
            <a:r>
              <a:rPr lang="en-GB" sz="2400" b="1" dirty="0"/>
              <a:t>SOCIAL: Shifting consumer preference toward convenience of same day delivery and frequent discounts.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lnSpcReduction="10000"/>
          </a:bodyPr>
          <a:lstStyle/>
          <a:p>
            <a:r>
              <a:rPr lang="en-GB" b="1" dirty="0"/>
              <a:t>TECHNOLOGICAL: The rise of Instagram marketing and the need for a modern navigable e-commerce website.</a:t>
            </a:r>
          </a:p>
          <a:p>
            <a:endParaRPr lang="en-GB" b="1" dirty="0"/>
          </a:p>
          <a:p>
            <a:endParaRPr lang="en-GB" b="1" dirty="0"/>
          </a:p>
          <a:p>
            <a:r>
              <a:rPr lang="en-GB" b="1" dirty="0"/>
              <a:t>LEGAL: Compliances with sustainability labels and UK employment laws for delivery staff.</a:t>
            </a:r>
          </a:p>
          <a:p>
            <a:endParaRPr lang="en-GB" b="1" dirty="0"/>
          </a:p>
          <a:p>
            <a:endParaRPr lang="en-GB" b="1" dirty="0"/>
          </a:p>
          <a:p>
            <a:endParaRPr lang="en-GB" b="1" dirty="0"/>
          </a:p>
          <a:p>
            <a:r>
              <a:rPr lang="en-GB" b="1" dirty="0"/>
              <a:t>ENVIRONMENTAL: Commitment to biodegradable materials, which are becoming more expensive to uphold, due to supply chain disruptions.</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idx="4294967295"/>
          </p:nvPr>
        </p:nvSpPr>
        <p:spPr>
          <a:xfrm>
            <a:off x="1944913" y="0"/>
            <a:ext cx="9186481" cy="1394885"/>
          </a:xfrm>
        </p:spPr>
        <p:txBody>
          <a:bodyPr vert="horz" lIns="91440" tIns="45720" rIns="91440" bIns="45720" rtlCol="0" anchor="b">
            <a:normAutofit/>
          </a:bodyPr>
          <a:lstStyle/>
          <a:p>
            <a:r>
              <a:rPr lang="en-US" sz="3200" b="1" dirty="0">
                <a:solidFill>
                  <a:schemeClr val="tx1">
                    <a:lumMod val="75000"/>
                    <a:lumOff val="25000"/>
                  </a:schemeClr>
                </a:solidFill>
              </a:rPr>
              <a:t>Cause and effect analysis: Fishbone diagram</a:t>
            </a:r>
            <a:endParaRPr lang="en-US" sz="3200" dirty="0">
              <a:solidFill>
                <a:schemeClr val="tx1">
                  <a:lumMod val="75000"/>
                  <a:lumOff val="25000"/>
                </a:schemeClr>
              </a:solidFill>
            </a:endParaRPr>
          </a:p>
          <a:p>
            <a:endParaRPr lang="en-US" sz="4000" dirty="0">
              <a:solidFill>
                <a:srgbClr val="FEFFFF"/>
              </a:solidFill>
            </a:endParaRPr>
          </a:p>
        </p:txBody>
      </p:sp>
      <p:pic>
        <p:nvPicPr>
          <p:cNvPr id="8" name="Picture 7" descr="A diagram of a cause and effect analysis">
            <a:extLst>
              <a:ext uri="{FF2B5EF4-FFF2-40B4-BE49-F238E27FC236}">
                <a16:creationId xmlns:a16="http://schemas.microsoft.com/office/drawing/2014/main" id="{EB4A2711-EF7E-5D60-DA41-3E3F53CD88A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22286" y="1001486"/>
            <a:ext cx="9593943" cy="5625800"/>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US" sz="2400" b="1" dirty="0"/>
              <a:t>Green Haven Florist is experiencing declining in store sales due to changing customer shopping habits, increased competition from online retailers, rising costs, and weak digital presence.</a:t>
            </a:r>
          </a:p>
          <a:p>
            <a:r>
              <a:rPr lang="en-US" sz="2400" b="1" dirty="0"/>
              <a:t>To remain competitive and profitable, the business needs to </a:t>
            </a:r>
            <a:r>
              <a:rPr lang="en-US" sz="2400" b="1" dirty="0" err="1"/>
              <a:t>modernise</a:t>
            </a:r>
            <a:r>
              <a:rPr lang="en-US" sz="2400" b="1" dirty="0"/>
              <a:t> its operations, particularly by improving its website, strengthening digital marketing, offering flexible delivery or subscription services, and better differentiating it eco friendly and personalized products to remain open in Norwich, UK.</a:t>
            </a:r>
          </a:p>
          <a:p>
            <a:endParaRPr lang="en-GB" dirty="0"/>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983480"/>
          </a:xfrm>
        </p:spPr>
        <p:txBody>
          <a:bodyPr>
            <a:normAutofit fontScale="85000" lnSpcReduction="20000"/>
          </a:bodyPr>
          <a:lstStyle/>
          <a:p>
            <a:r>
              <a:rPr lang="en-GB" sz="2100" b="1" dirty="0">
                <a:latin typeface="Arial"/>
                <a:ea typeface="Roboto"/>
                <a:cs typeface="Roboto"/>
              </a:rPr>
              <a:t>Calculator Ultra (2025) Sales Target and Performance Calculator. Available at: </a:t>
            </a:r>
            <a:r>
              <a:rPr lang="en-GB" sz="2100" b="1" dirty="0">
                <a:latin typeface="Arial"/>
                <a:ea typeface="Roboto"/>
                <a:cs typeface="Roboto"/>
                <a:hlinkClick r:id="rId2"/>
              </a:rPr>
              <a:t>https://www.youtube.com/watch?v=OMQuFO6C9Ck</a:t>
            </a:r>
            <a:r>
              <a:rPr lang="en-GB" sz="2100" b="1" dirty="0">
                <a:latin typeface="Arial"/>
                <a:ea typeface="Roboto"/>
                <a:cs typeface="Roboto"/>
              </a:rPr>
              <a:t> (Accessed: 16 March 2026)</a:t>
            </a:r>
          </a:p>
          <a:p>
            <a:endParaRPr lang="en-GB" sz="2100" b="1" dirty="0">
              <a:latin typeface="Arial"/>
              <a:ea typeface="Roboto"/>
              <a:cs typeface="Roboto"/>
            </a:endParaRPr>
          </a:p>
          <a:p>
            <a:r>
              <a:rPr lang="en-GB" sz="2100" b="1" dirty="0">
                <a:latin typeface="Arial"/>
                <a:ea typeface="Roboto"/>
                <a:cs typeface="Roboto"/>
              </a:rPr>
              <a:t>Grand View Research (2025) UK Flower Delivery Service Market Size &amp; Outlook. Available at</a:t>
            </a:r>
            <a:r>
              <a:rPr lang="en-GB" sz="2100" b="1" dirty="0">
                <a:latin typeface="Arial"/>
                <a:ea typeface="Roboto"/>
                <a:cs typeface="Roboto"/>
                <a:hlinkClick r:id="rId3"/>
              </a:rPr>
              <a:t>: https://www.grandviewresearch.com/horizon/outlook/flower-delivery-service-market/uk </a:t>
            </a:r>
            <a:r>
              <a:rPr lang="en-GB" sz="2100" b="1" dirty="0">
                <a:latin typeface="Arial"/>
                <a:ea typeface="Roboto"/>
                <a:cs typeface="Roboto"/>
              </a:rPr>
              <a:t>(Accessed: 16 March 2026)</a:t>
            </a:r>
          </a:p>
          <a:p>
            <a:endParaRPr lang="en-GB" sz="2100" b="1" dirty="0">
              <a:latin typeface="Arial"/>
              <a:ea typeface="Roboto"/>
              <a:cs typeface="Roboto"/>
            </a:endParaRPr>
          </a:p>
          <a:p>
            <a:r>
              <a:rPr lang="en-GB" sz="2100" b="1" dirty="0">
                <a:latin typeface="Arial"/>
                <a:ea typeface="Roboto"/>
                <a:cs typeface="Roboto"/>
              </a:rPr>
              <a:t>Mintel (2025) UK Cut Flowers and Houseplants Market Report. Available at: </a:t>
            </a:r>
            <a:r>
              <a:rPr lang="en-GB" sz="2100" b="1" dirty="0">
                <a:latin typeface="Arial"/>
                <a:ea typeface="Roboto"/>
                <a:cs typeface="Roboto"/>
                <a:hlinkClick r:id="rId4"/>
              </a:rPr>
              <a:t>https://store.mintel.com/report/uk-cut-flowers-and-houseplants-market-report </a:t>
            </a:r>
            <a:r>
              <a:rPr lang="en-GB" sz="2100" b="1" dirty="0">
                <a:latin typeface="Arial"/>
                <a:ea typeface="Roboto"/>
                <a:cs typeface="Roboto"/>
              </a:rPr>
              <a:t>(Accessed: 16 March 2026)</a:t>
            </a:r>
          </a:p>
          <a:p>
            <a:endParaRPr lang="en-GB" sz="2100" b="1" dirty="0">
              <a:latin typeface="Arial"/>
              <a:ea typeface="Roboto"/>
              <a:cs typeface="Roboto"/>
            </a:endParaRPr>
          </a:p>
          <a:p>
            <a:r>
              <a:rPr lang="en-GB" sz="2100" b="1" dirty="0">
                <a:latin typeface="Arial"/>
                <a:ea typeface="Roboto"/>
                <a:cs typeface="Roboto"/>
              </a:rPr>
              <a:t>Office for National Statistics (2025) Retail sales, Great Britain: December 2025. Available at: </a:t>
            </a:r>
            <a:r>
              <a:rPr lang="en-GB" sz="2100" b="1" dirty="0">
                <a:latin typeface="Arial"/>
                <a:ea typeface="Roboto"/>
                <a:cs typeface="Roboto"/>
                <a:hlinkClick r:id="rId5"/>
              </a:rPr>
              <a:t>https://www.ons.gov.uk/ </a:t>
            </a:r>
            <a:r>
              <a:rPr lang="en-GB" sz="2100" b="1" dirty="0">
                <a:latin typeface="Arial"/>
                <a:ea typeface="Roboto"/>
                <a:cs typeface="Roboto"/>
              </a:rPr>
              <a:t>(Accessed: 16 March 2026).</a:t>
            </a:r>
          </a:p>
          <a:p>
            <a:endParaRPr lang="en-GB" sz="2100" b="1" dirty="0">
              <a:latin typeface="Arial"/>
              <a:ea typeface="Roboto"/>
              <a:cs typeface="Roboto"/>
            </a:endParaRPr>
          </a:p>
          <a:p>
            <a:r>
              <a:rPr lang="en-GB" sz="2100" b="1" dirty="0">
                <a:latin typeface="Arial"/>
                <a:ea typeface="Roboto"/>
                <a:cs typeface="Roboto"/>
              </a:rPr>
              <a:t>Rio Roses (2025) E-Commerce Trends Florists Can’t Ignore. Available at: </a:t>
            </a:r>
            <a:r>
              <a:rPr lang="en-GB" sz="2100" b="1" dirty="0">
                <a:latin typeface="Arial"/>
                <a:ea typeface="Roboto"/>
                <a:cs typeface="Roboto"/>
                <a:hlinkClick r:id="rId6"/>
              </a:rPr>
              <a:t>https://www.rioroses.com/9-e-commerce-trends-florists-cant-ignore-in-2025/ </a:t>
            </a:r>
            <a:r>
              <a:rPr lang="en-GB" sz="2100" b="1" dirty="0">
                <a:latin typeface="Arial"/>
                <a:ea typeface="Roboto"/>
                <a:cs typeface="Roboto"/>
              </a:rPr>
              <a:t>(Accessed: 16 March 2026)</a:t>
            </a:r>
          </a:p>
          <a:p>
            <a:endParaRPr lang="en-GB" sz="2100" b="1" dirty="0">
              <a:latin typeface="Arial"/>
              <a:ea typeface="Roboto"/>
              <a:cs typeface="Roboto"/>
            </a:endParaRPr>
          </a:p>
          <a:p>
            <a:endParaRPr lang="en-GB" b="1" dirty="0">
              <a:latin typeface="Arial"/>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388</TotalTime>
  <Words>643</Words>
  <Application>Microsoft Office PowerPoint</Application>
  <PresentationFormat>Widescreen</PresentationFormat>
  <Paragraphs>74</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Problem Solving and Decision Making  LCLM4004  STUDENT NAME: ANDREEA MARIA MICU  STUDENT ID: 2510634  LECTURER: CHARLES OBINWA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Andreea Maria Micu (2510634)</cp:lastModifiedBy>
  <cp:revision>90</cp:revision>
  <dcterms:created xsi:type="dcterms:W3CDTF">2024-10-08T15:58:04Z</dcterms:created>
  <dcterms:modified xsi:type="dcterms:W3CDTF">2026-03-16T01:36:23Z</dcterms:modified>
</cp:coreProperties>
</file>