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2"/>
  </p:notesMasterIdLst>
  <p:sldIdLst>
    <p:sldId id="256" r:id="rId5"/>
    <p:sldId id="281" r:id="rId6"/>
    <p:sldId id="314" r:id="rId7"/>
    <p:sldId id="282" r:id="rId8"/>
    <p:sldId id="335" r:id="rId9"/>
    <p:sldId id="336" r:id="rId10"/>
    <p:sldId id="337" r:id="rId11"/>
    <p:sldId id="344" r:id="rId12"/>
    <p:sldId id="339" r:id="rId13"/>
    <p:sldId id="346" r:id="rId14"/>
    <p:sldId id="340" r:id="rId15"/>
    <p:sldId id="341" r:id="rId16"/>
    <p:sldId id="345" r:id="rId17"/>
    <p:sldId id="342" r:id="rId18"/>
    <p:sldId id="316" r:id="rId19"/>
    <p:sldId id="317" r:id="rId20"/>
    <p:sldId id="318" r:id="rId21"/>
    <p:sldId id="319" r:id="rId22"/>
    <p:sldId id="320" r:id="rId23"/>
    <p:sldId id="322" r:id="rId24"/>
    <p:sldId id="323" r:id="rId25"/>
    <p:sldId id="324" r:id="rId26"/>
    <p:sldId id="325" r:id="rId27"/>
    <p:sldId id="326" r:id="rId28"/>
    <p:sldId id="327" r:id="rId29"/>
    <p:sldId id="347" r:id="rId30"/>
    <p:sldId id="332" r:id="rId31"/>
    <p:sldId id="333" r:id="rId32"/>
    <p:sldId id="306" r:id="rId33"/>
    <p:sldId id="307" r:id="rId34"/>
    <p:sldId id="343" r:id="rId35"/>
    <p:sldId id="310" r:id="rId36"/>
    <p:sldId id="311" r:id="rId37"/>
    <p:sldId id="348" r:id="rId38"/>
    <p:sldId id="313" r:id="rId39"/>
    <p:sldId id="331" r:id="rId40"/>
    <p:sldId id="330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81"/>
            <p14:sldId id="314"/>
            <p14:sldId id="282"/>
            <p14:sldId id="335"/>
            <p14:sldId id="336"/>
            <p14:sldId id="337"/>
            <p14:sldId id="344"/>
            <p14:sldId id="339"/>
            <p14:sldId id="346"/>
            <p14:sldId id="340"/>
            <p14:sldId id="341"/>
            <p14:sldId id="345"/>
            <p14:sldId id="342"/>
            <p14:sldId id="316"/>
            <p14:sldId id="317"/>
            <p14:sldId id="318"/>
            <p14:sldId id="319"/>
            <p14:sldId id="320"/>
            <p14:sldId id="322"/>
            <p14:sldId id="323"/>
            <p14:sldId id="324"/>
            <p14:sldId id="325"/>
            <p14:sldId id="326"/>
            <p14:sldId id="327"/>
            <p14:sldId id="347"/>
            <p14:sldId id="332"/>
            <p14:sldId id="333"/>
            <p14:sldId id="306"/>
            <p14:sldId id="307"/>
            <p14:sldId id="343"/>
            <p14:sldId id="310"/>
            <p14:sldId id="311"/>
            <p14:sldId id="348"/>
            <p14:sldId id="313"/>
            <p14:sldId id="331"/>
            <p14:sldId id="330"/>
          </p14:sldIdLst>
        </p14:section>
        <p14:section name="Examples of slides" id="{48A376C0-25B9-40C3-9F71-94B9CDA99330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9579AD-F24D-B374-4597-288A76267403}" v="3" dt="2026-08-13T18:46:43.1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6E5CFA8A-BF1F-65A6-4AB5-BA474F233085}"/>
    <pc:docChg chg="addSld delSld modSld sldOrd modSection">
      <pc:chgData name="Naomi Doerge" userId="S::n.doerge@uwtsd.ac.uk::c2ba5b26-9392-4f76-82ca-966719aba79f" providerId="AD" clId="Web-{6E5CFA8A-BF1F-65A6-4AB5-BA474F233085}" dt="2026-08-11T17:54:53.228" v="108"/>
      <pc:docMkLst>
        <pc:docMk/>
      </pc:docMkLst>
      <pc:sldChg chg="add del ord">
        <pc:chgData name="Naomi Doerge" userId="S::n.doerge@uwtsd.ac.uk::c2ba5b26-9392-4f76-82ca-966719aba79f" providerId="AD" clId="Web-{6E5CFA8A-BF1F-65A6-4AB5-BA474F233085}" dt="2026-08-11T17:37:11.568" v="16"/>
        <pc:sldMkLst>
          <pc:docMk/>
          <pc:sldMk cId="2306574694" sldId="306"/>
        </pc:sldMkLst>
      </pc:sldChg>
      <pc:sldChg chg="addSp delSp modSp">
        <pc:chgData name="Naomi Doerge" userId="S::n.doerge@uwtsd.ac.uk::c2ba5b26-9392-4f76-82ca-966719aba79f" providerId="AD" clId="Web-{6E5CFA8A-BF1F-65A6-4AB5-BA474F233085}" dt="2026-08-11T17:36:42.691" v="14"/>
        <pc:sldMkLst>
          <pc:docMk/>
          <pc:sldMk cId="76484844" sldId="330"/>
        </pc:sldMkLst>
      </pc:sldChg>
      <pc:sldChg chg="addSp delSp modSp">
        <pc:chgData name="Naomi Doerge" userId="S::n.doerge@uwtsd.ac.uk::c2ba5b26-9392-4f76-82ca-966719aba79f" providerId="AD" clId="Web-{6E5CFA8A-BF1F-65A6-4AB5-BA474F233085}" dt="2026-08-11T17:36:35.862" v="10"/>
        <pc:sldMkLst>
          <pc:docMk/>
          <pc:sldMk cId="2776433617" sldId="333"/>
        </pc:sldMkLst>
      </pc:sldChg>
      <pc:sldChg chg="delSp">
        <pc:chgData name="Naomi Doerge" userId="S::n.doerge@uwtsd.ac.uk::c2ba5b26-9392-4f76-82ca-966719aba79f" providerId="AD" clId="Web-{6E5CFA8A-BF1F-65A6-4AB5-BA474F233085}" dt="2026-08-11T15:47:49.476" v="0"/>
        <pc:sldMkLst>
          <pc:docMk/>
          <pc:sldMk cId="1842503300" sldId="344"/>
        </pc:sldMkLst>
      </pc:sldChg>
    </pc:docChg>
  </pc:docChgLst>
  <pc:docChgLst>
    <pc:chgData name="Naomi Doerge" userId="S::n.doerge@uwtsd.ac.uk::c2ba5b26-9392-4f76-82ca-966719aba79f" providerId="AD" clId="Web-{849579AD-F24D-B374-4597-288A76267403}"/>
    <pc:docChg chg="addSld delSld modSld modSection">
      <pc:chgData name="Naomi Doerge" userId="S::n.doerge@uwtsd.ac.uk::c2ba5b26-9392-4f76-82ca-966719aba79f" providerId="AD" clId="Web-{849579AD-F24D-B374-4597-288A76267403}" dt="2026-08-13T18:51:09.627" v="4"/>
      <pc:docMkLst>
        <pc:docMk/>
      </pc:docMkLst>
      <pc:sldChg chg="modNotes">
        <pc:chgData name="Naomi Doerge" userId="S::n.doerge@uwtsd.ac.uk::c2ba5b26-9392-4f76-82ca-966719aba79f" providerId="AD" clId="Web-{849579AD-F24D-B374-4597-288A76267403}" dt="2026-08-13T18:51:09.627" v="4"/>
        <pc:sldMkLst>
          <pc:docMk/>
          <pc:sldMk cId="2306574694" sldId="306"/>
        </pc:sldMkLst>
      </pc:sldChg>
      <pc:sldChg chg="modSp add modNotes">
        <pc:chgData name="Naomi Doerge" userId="S::n.doerge@uwtsd.ac.uk::c2ba5b26-9392-4f76-82ca-966719aba79f" providerId="AD" clId="Web-{849579AD-F24D-B374-4597-288A76267403}" dt="2026-08-13T18:50:58.939" v="3"/>
        <pc:sldMkLst>
          <pc:docMk/>
          <pc:sldMk cId="3054183640" sldId="331"/>
        </pc:sldMkLst>
        <pc:spChg chg="mod">
          <ac:chgData name="Naomi Doerge" userId="S::n.doerge@uwtsd.ac.uk::c2ba5b26-9392-4f76-82ca-966719aba79f" providerId="AD" clId="Web-{849579AD-F24D-B374-4597-288A76267403}" dt="2026-08-13T18:46:43.198" v="2" actId="20577"/>
          <ac:spMkLst>
            <pc:docMk/>
            <pc:sldMk cId="3054183640" sldId="331"/>
            <ac:spMk id="4" creationId="{8E9438FC-AA49-9329-5704-D01456B6F505}"/>
          </ac:spMkLst>
        </pc:spChg>
      </pc:sldChg>
      <pc:sldChg chg="del">
        <pc:chgData name="Naomi Doerge" userId="S::n.doerge@uwtsd.ac.uk::c2ba5b26-9392-4f76-82ca-966719aba79f" providerId="AD" clId="Web-{849579AD-F24D-B374-4597-288A76267403}" dt="2026-08-13T18:46:14.791" v="0"/>
        <pc:sldMkLst>
          <pc:docMk/>
          <pc:sldMk cId="806385166" sldId="34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69AE2A19-D2C8-40C0-9932-123EFA587713}">
      <dgm:prSet phldrT="[Text]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200" b="0" i="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Understand our Term 1 assessments</a:t>
          </a:r>
          <a:endParaRPr lang="en-GB" sz="220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4E3B7DD2-F4C3-42AC-BE5A-F480468E2A8A}" type="parTrans" cxnId="{0C581FAF-7B88-4916-8E9C-550A7E022BC8}">
      <dgm:prSet/>
      <dgm:spPr/>
      <dgm:t>
        <a:bodyPr/>
        <a:lstStyle/>
        <a:p>
          <a:endParaRPr lang="en-GB"/>
        </a:p>
      </dgm:t>
    </dgm:pt>
    <dgm:pt modelId="{58369097-7B5A-440B-A6D1-AF1F3C9BB4BA}" type="sibTrans" cxnId="{0C581FAF-7B88-4916-8E9C-550A7E022BC8}">
      <dgm:prSet/>
      <dgm:spPr/>
      <dgm:t>
        <a:bodyPr/>
        <a:lstStyle/>
        <a:p>
          <a:endParaRPr lang="en-GB"/>
        </a:p>
      </dgm:t>
    </dgm:pt>
    <dgm:pt modelId="{9CE888BA-DB5D-4693-A554-D5E17D3F5398}">
      <dgm:prSet phldrT="[Text]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200" b="0" i="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Learn what the marking criteria really mean</a:t>
          </a:r>
          <a:endParaRPr lang="en-GB" sz="220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EFE77CD2-60DA-4248-BD8F-CBFF3922AFA4}" type="parTrans" cxnId="{DA6B1C0A-5480-489B-8BDC-75F9D096D16C}">
      <dgm:prSet/>
      <dgm:spPr/>
      <dgm:t>
        <a:bodyPr/>
        <a:lstStyle/>
        <a:p>
          <a:endParaRPr lang="en-GB"/>
        </a:p>
      </dgm:t>
    </dgm:pt>
    <dgm:pt modelId="{5C1A57D6-314A-4AE8-9E27-6C9D930CF341}" type="sibTrans" cxnId="{DA6B1C0A-5480-489B-8BDC-75F9D096D16C}">
      <dgm:prSet/>
      <dgm:spPr/>
      <dgm:t>
        <a:bodyPr/>
        <a:lstStyle/>
        <a:p>
          <a:endParaRPr lang="en-GB"/>
        </a:p>
      </dgm:t>
    </dgm:pt>
    <dgm:pt modelId="{274B5D62-E251-4951-96E1-837A8390223F}">
      <dgm:prSet phldrT="[Text]"/>
      <dgm:spPr/>
      <dgm:t>
        <a:bodyPr/>
        <a:lstStyle/>
        <a:p>
          <a:pPr algn="l">
            <a:lnSpc>
              <a:spcPct val="90000"/>
            </a:lnSpc>
            <a:buNone/>
          </a:pPr>
          <a:r>
            <a:rPr lang="en-GB" sz="2200" b="0" i="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Practise prediction, skimming, and scanning</a:t>
          </a:r>
          <a:endParaRPr lang="en-GB" sz="220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EB2F3AAF-33DE-464E-8556-E5EF18ECE8D3}" type="parTrans" cxnId="{675C5A99-DC73-4A19-8AB5-61C6809661F4}">
      <dgm:prSet/>
      <dgm:spPr/>
      <dgm:t>
        <a:bodyPr/>
        <a:lstStyle/>
        <a:p>
          <a:endParaRPr lang="en-GB"/>
        </a:p>
      </dgm:t>
    </dgm:pt>
    <dgm:pt modelId="{24F7C373-F02C-481E-B013-2047C50EC073}" type="sibTrans" cxnId="{675C5A99-DC73-4A19-8AB5-61C6809661F4}">
      <dgm:prSet/>
      <dgm:spPr/>
      <dgm:t>
        <a:bodyPr/>
        <a:lstStyle/>
        <a:p>
          <a:endParaRPr lang="en-GB"/>
        </a:p>
      </dgm:t>
    </dgm:pt>
    <dgm:pt modelId="{34527438-365E-4EB7-9AAB-64FEF83E1D5E}">
      <dgm:prSet phldrT="[Text]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200" b="0" i="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Learn how reading skills help us </a:t>
          </a:r>
          <a:r>
            <a:rPr lang="en-GB" sz="2200">
              <a:solidFill>
                <a:srgbClr val="FFFFFF"/>
              </a:solidFill>
              <a:latin typeface="Aptos"/>
              <a:ea typeface="+mn-ea"/>
              <a:cs typeface="+mn-cs"/>
            </a:rPr>
            <a:t>in the business world</a:t>
          </a:r>
        </a:p>
      </dgm:t>
    </dgm:pt>
    <dgm:pt modelId="{994A048A-DB09-4999-A92E-73104AE6240E}" type="parTrans" cxnId="{BAF32221-D4BA-45C2-BEFC-87B2EC55C18D}">
      <dgm:prSet/>
      <dgm:spPr/>
      <dgm:t>
        <a:bodyPr/>
        <a:lstStyle/>
        <a:p>
          <a:endParaRPr lang="en-GB"/>
        </a:p>
      </dgm:t>
    </dgm:pt>
    <dgm:pt modelId="{164497C2-2EF8-47A8-A3A1-395750B861E9}" type="sibTrans" cxnId="{BAF32221-D4BA-45C2-BEFC-87B2EC55C18D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9D7286C2-2F42-4AE0-8BBC-C828BCD40EDB}" type="pres">
      <dgm:prSet presAssocID="{69AE2A19-D2C8-40C0-9932-123EFA587713}" presName="parentLin" presStyleCnt="0"/>
      <dgm:spPr/>
    </dgm:pt>
    <dgm:pt modelId="{F96A8B0E-CAB9-4529-8834-FD26A05C75EA}" type="pres">
      <dgm:prSet presAssocID="{69AE2A19-D2C8-40C0-9932-123EFA587713}" presName="parentLeftMargin" presStyleLbl="node1" presStyleIdx="0" presStyleCnt="4"/>
      <dgm:spPr/>
    </dgm:pt>
    <dgm:pt modelId="{0AAA05E8-EAA7-42C7-B01E-736BA16263B5}" type="pres">
      <dgm:prSet presAssocID="{69AE2A19-D2C8-40C0-9932-123EFA5877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D77076-26A8-4E9B-90DC-412563489ABE}" type="pres">
      <dgm:prSet presAssocID="{69AE2A19-D2C8-40C0-9932-123EFA587713}" presName="negativeSpace" presStyleCnt="0"/>
      <dgm:spPr/>
    </dgm:pt>
    <dgm:pt modelId="{BB515874-186E-46AA-AFFD-E73F1E2CB3B8}" type="pres">
      <dgm:prSet presAssocID="{69AE2A19-D2C8-40C0-9932-123EFA587713}" presName="childText" presStyleLbl="conFgAcc1" presStyleIdx="0" presStyleCnt="4">
        <dgm:presLayoutVars>
          <dgm:bulletEnabled val="1"/>
        </dgm:presLayoutVars>
      </dgm:prSet>
      <dgm:spPr/>
    </dgm:pt>
    <dgm:pt modelId="{5F982381-9E8C-4FDC-8420-DAF804DDEAE0}" type="pres">
      <dgm:prSet presAssocID="{58369097-7B5A-440B-A6D1-AF1F3C9BB4BA}" presName="spaceBetweenRectangles" presStyleCnt="0"/>
      <dgm:spPr/>
    </dgm:pt>
    <dgm:pt modelId="{0DA2B9D6-1268-4575-9DE6-88EC175D161C}" type="pres">
      <dgm:prSet presAssocID="{9CE888BA-DB5D-4693-A554-D5E17D3F5398}" presName="parentLin" presStyleCnt="0"/>
      <dgm:spPr/>
    </dgm:pt>
    <dgm:pt modelId="{E06AEBA4-2995-4101-9561-5E102A4C9507}" type="pres">
      <dgm:prSet presAssocID="{9CE888BA-DB5D-4693-A554-D5E17D3F5398}" presName="parentLeftMargin" presStyleLbl="node1" presStyleIdx="0" presStyleCnt="4"/>
      <dgm:spPr/>
    </dgm:pt>
    <dgm:pt modelId="{2038E0B5-790A-47B5-AC0C-1EE891D6F8B0}" type="pres">
      <dgm:prSet presAssocID="{9CE888BA-DB5D-4693-A554-D5E17D3F53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FAA7C8-32F7-4045-9D2F-8DDFF4FEE79D}" type="pres">
      <dgm:prSet presAssocID="{9CE888BA-DB5D-4693-A554-D5E17D3F5398}" presName="negativeSpace" presStyleCnt="0"/>
      <dgm:spPr/>
    </dgm:pt>
    <dgm:pt modelId="{717F7E87-911E-4D05-AC10-070E82D10981}" type="pres">
      <dgm:prSet presAssocID="{9CE888BA-DB5D-4693-A554-D5E17D3F5398}" presName="childText" presStyleLbl="conFgAcc1" presStyleIdx="1" presStyleCnt="4">
        <dgm:presLayoutVars>
          <dgm:bulletEnabled val="1"/>
        </dgm:presLayoutVars>
      </dgm:prSet>
      <dgm:spPr/>
    </dgm:pt>
    <dgm:pt modelId="{3267A02D-0753-4537-8236-FE61E01585A7}" type="pres">
      <dgm:prSet presAssocID="{5C1A57D6-314A-4AE8-9E27-6C9D930CF341}" presName="spaceBetweenRectangles" presStyleCnt="0"/>
      <dgm:spPr/>
    </dgm:pt>
    <dgm:pt modelId="{C0156812-9DBD-4210-A799-F31415033C40}" type="pres">
      <dgm:prSet presAssocID="{274B5D62-E251-4951-96E1-837A8390223F}" presName="parentLin" presStyleCnt="0"/>
      <dgm:spPr/>
    </dgm:pt>
    <dgm:pt modelId="{86C44ECA-B585-4FAD-8590-66C92349D75B}" type="pres">
      <dgm:prSet presAssocID="{274B5D62-E251-4951-96E1-837A8390223F}" presName="parentLeftMargin" presStyleLbl="node1" presStyleIdx="1" presStyleCnt="4"/>
      <dgm:spPr/>
    </dgm:pt>
    <dgm:pt modelId="{027802AF-CB1E-4210-8B39-EC56887D9844}" type="pres">
      <dgm:prSet presAssocID="{274B5D62-E251-4951-96E1-837A839022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90ACB9-98E8-445A-9ADA-F859D43DD2D9}" type="pres">
      <dgm:prSet presAssocID="{274B5D62-E251-4951-96E1-837A8390223F}" presName="negativeSpace" presStyleCnt="0"/>
      <dgm:spPr/>
    </dgm:pt>
    <dgm:pt modelId="{9FFAFA9F-752B-4C29-8996-D070CC919FCB}" type="pres">
      <dgm:prSet presAssocID="{274B5D62-E251-4951-96E1-837A8390223F}" presName="childText" presStyleLbl="conFgAcc1" presStyleIdx="2" presStyleCnt="4">
        <dgm:presLayoutVars>
          <dgm:bulletEnabled val="1"/>
        </dgm:presLayoutVars>
      </dgm:prSet>
      <dgm:spPr/>
    </dgm:pt>
    <dgm:pt modelId="{C8C06830-A58D-4075-9397-8689CC5530E8}" type="pres">
      <dgm:prSet presAssocID="{24F7C373-F02C-481E-B013-2047C50EC073}" presName="spaceBetweenRectangles" presStyleCnt="0"/>
      <dgm:spPr/>
    </dgm:pt>
    <dgm:pt modelId="{6642824F-9120-47F9-8C88-4407AA9AD96B}" type="pres">
      <dgm:prSet presAssocID="{34527438-365E-4EB7-9AAB-64FEF83E1D5E}" presName="parentLin" presStyleCnt="0"/>
      <dgm:spPr/>
    </dgm:pt>
    <dgm:pt modelId="{82BE48E3-48DE-43EC-946E-24666867B5EF}" type="pres">
      <dgm:prSet presAssocID="{34527438-365E-4EB7-9AAB-64FEF83E1D5E}" presName="parentLeftMargin" presStyleLbl="node1" presStyleIdx="2" presStyleCnt="4"/>
      <dgm:spPr/>
    </dgm:pt>
    <dgm:pt modelId="{B6293DC3-E43C-445E-9B42-8CFD7DCC1047}" type="pres">
      <dgm:prSet presAssocID="{34527438-365E-4EB7-9AAB-64FEF83E1D5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5846806-EA29-4D03-A422-E3984EF0A72E}" type="pres">
      <dgm:prSet presAssocID="{34527438-365E-4EB7-9AAB-64FEF83E1D5E}" presName="negativeSpace" presStyleCnt="0"/>
      <dgm:spPr/>
    </dgm:pt>
    <dgm:pt modelId="{1A581D79-8328-44F4-B8D0-76EAEB370EBC}" type="pres">
      <dgm:prSet presAssocID="{34527438-365E-4EB7-9AAB-64FEF83E1D5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A6B1C0A-5480-489B-8BDC-75F9D096D16C}" srcId="{D8F6DCAB-BE7F-496A-9546-DFA225D8321F}" destId="{9CE888BA-DB5D-4693-A554-D5E17D3F5398}" srcOrd="1" destOrd="0" parTransId="{EFE77CD2-60DA-4248-BD8F-CBFF3922AFA4}" sibTransId="{5C1A57D6-314A-4AE8-9E27-6C9D930CF341}"/>
    <dgm:cxn modelId="{991AD01D-0976-4FAB-BD76-1BC840C0FF91}" type="presOf" srcId="{34527438-365E-4EB7-9AAB-64FEF83E1D5E}" destId="{B6293DC3-E43C-445E-9B42-8CFD7DCC1047}" srcOrd="1" destOrd="0" presId="urn:microsoft.com/office/officeart/2005/8/layout/list1"/>
    <dgm:cxn modelId="{BAF32221-D4BA-45C2-BEFC-87B2EC55C18D}" srcId="{D8F6DCAB-BE7F-496A-9546-DFA225D8321F}" destId="{34527438-365E-4EB7-9AAB-64FEF83E1D5E}" srcOrd="3" destOrd="0" parTransId="{994A048A-DB09-4999-A92E-73104AE6240E}" sibTransId="{164497C2-2EF8-47A8-A3A1-395750B861E9}"/>
    <dgm:cxn modelId="{6F4D0E5D-327E-4B0B-ACFA-066CBCBD2278}" type="presOf" srcId="{274B5D62-E251-4951-96E1-837A8390223F}" destId="{86C44ECA-B585-4FAD-8590-66C92349D75B}" srcOrd="0" destOrd="0" presId="urn:microsoft.com/office/officeart/2005/8/layout/list1"/>
    <dgm:cxn modelId="{08C8DF54-52AB-42F1-A71D-1A5273E7159A}" type="presOf" srcId="{274B5D62-E251-4951-96E1-837A8390223F}" destId="{027802AF-CB1E-4210-8B39-EC56887D9844}" srcOrd="1" destOrd="0" presId="urn:microsoft.com/office/officeart/2005/8/layout/list1"/>
    <dgm:cxn modelId="{5C6EA590-D242-4DA0-918B-D4C844ACF81E}" type="presOf" srcId="{34527438-365E-4EB7-9AAB-64FEF83E1D5E}" destId="{82BE48E3-48DE-43EC-946E-24666867B5EF}" srcOrd="0" destOrd="0" presId="urn:microsoft.com/office/officeart/2005/8/layout/list1"/>
    <dgm:cxn modelId="{3E278F94-0CC3-40E9-99D3-A2FBB27BAD35}" type="presOf" srcId="{9CE888BA-DB5D-4693-A554-D5E17D3F5398}" destId="{E06AEBA4-2995-4101-9561-5E102A4C9507}" srcOrd="0" destOrd="0" presId="urn:microsoft.com/office/officeart/2005/8/layout/list1"/>
    <dgm:cxn modelId="{675C5A99-DC73-4A19-8AB5-61C6809661F4}" srcId="{D8F6DCAB-BE7F-496A-9546-DFA225D8321F}" destId="{274B5D62-E251-4951-96E1-837A8390223F}" srcOrd="2" destOrd="0" parTransId="{EB2F3AAF-33DE-464E-8556-E5EF18ECE8D3}" sibTransId="{24F7C373-F02C-481E-B013-2047C50EC073}"/>
    <dgm:cxn modelId="{0C581FAF-7B88-4916-8E9C-550A7E022BC8}" srcId="{D8F6DCAB-BE7F-496A-9546-DFA225D8321F}" destId="{69AE2A19-D2C8-40C0-9932-123EFA587713}" srcOrd="0" destOrd="0" parTransId="{4E3B7DD2-F4C3-42AC-BE5A-F480468E2A8A}" sibTransId="{58369097-7B5A-440B-A6D1-AF1F3C9BB4BA}"/>
    <dgm:cxn modelId="{36CCE1B0-7FD5-47AD-8555-4B63114AFA55}" type="presOf" srcId="{69AE2A19-D2C8-40C0-9932-123EFA587713}" destId="{F96A8B0E-CAB9-4529-8834-FD26A05C75EA}" srcOrd="0" destOrd="0" presId="urn:microsoft.com/office/officeart/2005/8/layout/list1"/>
    <dgm:cxn modelId="{9D9EF4B0-0402-4657-A172-0BF4402AFAB1}" type="presOf" srcId="{9CE888BA-DB5D-4693-A554-D5E17D3F5398}" destId="{2038E0B5-790A-47B5-AC0C-1EE891D6F8B0}" srcOrd="1" destOrd="0" presId="urn:microsoft.com/office/officeart/2005/8/layout/list1"/>
    <dgm:cxn modelId="{E0E892CC-CB91-4A31-BEB6-7D74802E5668}" type="presOf" srcId="{69AE2A19-D2C8-40C0-9932-123EFA587713}" destId="{0AAA05E8-EAA7-42C7-B01E-736BA16263B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3D5DDE31-094E-49C5-A03F-D52F52BDC058}" type="presParOf" srcId="{9CF64F5B-328C-49B9-AF3A-EB96BC66833D}" destId="{9D7286C2-2F42-4AE0-8BBC-C828BCD40EDB}" srcOrd="0" destOrd="0" presId="urn:microsoft.com/office/officeart/2005/8/layout/list1"/>
    <dgm:cxn modelId="{0121557C-FF73-4C78-9D89-4ACED46ECF34}" type="presParOf" srcId="{9D7286C2-2F42-4AE0-8BBC-C828BCD40EDB}" destId="{F96A8B0E-CAB9-4529-8834-FD26A05C75EA}" srcOrd="0" destOrd="0" presId="urn:microsoft.com/office/officeart/2005/8/layout/list1"/>
    <dgm:cxn modelId="{A5335253-9D34-4E41-8346-B95871D7E87B}" type="presParOf" srcId="{9D7286C2-2F42-4AE0-8BBC-C828BCD40EDB}" destId="{0AAA05E8-EAA7-42C7-B01E-736BA16263B5}" srcOrd="1" destOrd="0" presId="urn:microsoft.com/office/officeart/2005/8/layout/list1"/>
    <dgm:cxn modelId="{C68BEDC1-9168-46FE-B8DB-13C70D1806E7}" type="presParOf" srcId="{9CF64F5B-328C-49B9-AF3A-EB96BC66833D}" destId="{AED77076-26A8-4E9B-90DC-412563489ABE}" srcOrd="1" destOrd="0" presId="urn:microsoft.com/office/officeart/2005/8/layout/list1"/>
    <dgm:cxn modelId="{0D9113CF-6061-41E9-B986-638EFD48CE2E}" type="presParOf" srcId="{9CF64F5B-328C-49B9-AF3A-EB96BC66833D}" destId="{BB515874-186E-46AA-AFFD-E73F1E2CB3B8}" srcOrd="2" destOrd="0" presId="urn:microsoft.com/office/officeart/2005/8/layout/list1"/>
    <dgm:cxn modelId="{0B69024A-945D-4B0C-BF77-71447129E03A}" type="presParOf" srcId="{9CF64F5B-328C-49B9-AF3A-EB96BC66833D}" destId="{5F982381-9E8C-4FDC-8420-DAF804DDEAE0}" srcOrd="3" destOrd="0" presId="urn:microsoft.com/office/officeart/2005/8/layout/list1"/>
    <dgm:cxn modelId="{216D1073-484C-4026-9E8A-C7A1091EC379}" type="presParOf" srcId="{9CF64F5B-328C-49B9-AF3A-EB96BC66833D}" destId="{0DA2B9D6-1268-4575-9DE6-88EC175D161C}" srcOrd="4" destOrd="0" presId="urn:microsoft.com/office/officeart/2005/8/layout/list1"/>
    <dgm:cxn modelId="{6BE9072C-D56E-459D-87E0-DAD5C980D6E9}" type="presParOf" srcId="{0DA2B9D6-1268-4575-9DE6-88EC175D161C}" destId="{E06AEBA4-2995-4101-9561-5E102A4C9507}" srcOrd="0" destOrd="0" presId="urn:microsoft.com/office/officeart/2005/8/layout/list1"/>
    <dgm:cxn modelId="{49408B8B-9589-47C7-9B9D-278DF77D6A97}" type="presParOf" srcId="{0DA2B9D6-1268-4575-9DE6-88EC175D161C}" destId="{2038E0B5-790A-47B5-AC0C-1EE891D6F8B0}" srcOrd="1" destOrd="0" presId="urn:microsoft.com/office/officeart/2005/8/layout/list1"/>
    <dgm:cxn modelId="{EBA48247-39EF-4C70-84AD-12FF72C9F68E}" type="presParOf" srcId="{9CF64F5B-328C-49B9-AF3A-EB96BC66833D}" destId="{B5FAA7C8-32F7-4045-9D2F-8DDFF4FEE79D}" srcOrd="5" destOrd="0" presId="urn:microsoft.com/office/officeart/2005/8/layout/list1"/>
    <dgm:cxn modelId="{AB7BB96A-F2FB-4E53-AA42-514E07533CDF}" type="presParOf" srcId="{9CF64F5B-328C-49B9-AF3A-EB96BC66833D}" destId="{717F7E87-911E-4D05-AC10-070E82D10981}" srcOrd="6" destOrd="0" presId="urn:microsoft.com/office/officeart/2005/8/layout/list1"/>
    <dgm:cxn modelId="{17B0B678-A972-412A-A1A0-11841925C009}" type="presParOf" srcId="{9CF64F5B-328C-49B9-AF3A-EB96BC66833D}" destId="{3267A02D-0753-4537-8236-FE61E01585A7}" srcOrd="7" destOrd="0" presId="urn:microsoft.com/office/officeart/2005/8/layout/list1"/>
    <dgm:cxn modelId="{BFE49A93-E1E9-4BBA-BA2D-9B562AB71522}" type="presParOf" srcId="{9CF64F5B-328C-49B9-AF3A-EB96BC66833D}" destId="{C0156812-9DBD-4210-A799-F31415033C40}" srcOrd="8" destOrd="0" presId="urn:microsoft.com/office/officeart/2005/8/layout/list1"/>
    <dgm:cxn modelId="{884AAE10-B7C9-4D82-AB32-5DEC592CB56E}" type="presParOf" srcId="{C0156812-9DBD-4210-A799-F31415033C40}" destId="{86C44ECA-B585-4FAD-8590-66C92349D75B}" srcOrd="0" destOrd="0" presId="urn:microsoft.com/office/officeart/2005/8/layout/list1"/>
    <dgm:cxn modelId="{4F31F070-9C70-4E8D-A2F8-B23C8BB9DF58}" type="presParOf" srcId="{C0156812-9DBD-4210-A799-F31415033C40}" destId="{027802AF-CB1E-4210-8B39-EC56887D9844}" srcOrd="1" destOrd="0" presId="urn:microsoft.com/office/officeart/2005/8/layout/list1"/>
    <dgm:cxn modelId="{0EE8A9E2-C11A-44E3-B855-F98F50AC8C5E}" type="presParOf" srcId="{9CF64F5B-328C-49B9-AF3A-EB96BC66833D}" destId="{0D90ACB9-98E8-445A-9ADA-F859D43DD2D9}" srcOrd="9" destOrd="0" presId="urn:microsoft.com/office/officeart/2005/8/layout/list1"/>
    <dgm:cxn modelId="{9997A4C8-57C1-4651-96F4-637E31B61932}" type="presParOf" srcId="{9CF64F5B-328C-49B9-AF3A-EB96BC66833D}" destId="{9FFAFA9F-752B-4C29-8996-D070CC919FCB}" srcOrd="10" destOrd="0" presId="urn:microsoft.com/office/officeart/2005/8/layout/list1"/>
    <dgm:cxn modelId="{CC7199C9-FDEB-4644-82F0-EE5AD9215554}" type="presParOf" srcId="{9CF64F5B-328C-49B9-AF3A-EB96BC66833D}" destId="{C8C06830-A58D-4075-9397-8689CC5530E8}" srcOrd="11" destOrd="0" presId="urn:microsoft.com/office/officeart/2005/8/layout/list1"/>
    <dgm:cxn modelId="{26EB9E9F-7E6B-4E9E-BF3C-05DC3809A182}" type="presParOf" srcId="{9CF64F5B-328C-49B9-AF3A-EB96BC66833D}" destId="{6642824F-9120-47F9-8C88-4407AA9AD96B}" srcOrd="12" destOrd="0" presId="urn:microsoft.com/office/officeart/2005/8/layout/list1"/>
    <dgm:cxn modelId="{F4F97054-5475-4BFB-AA2A-FA6BA6AAA53F}" type="presParOf" srcId="{6642824F-9120-47F9-8C88-4407AA9AD96B}" destId="{82BE48E3-48DE-43EC-946E-24666867B5EF}" srcOrd="0" destOrd="0" presId="urn:microsoft.com/office/officeart/2005/8/layout/list1"/>
    <dgm:cxn modelId="{F80955CB-9CD0-4967-9D32-C1707AE08D81}" type="presParOf" srcId="{6642824F-9120-47F9-8C88-4407AA9AD96B}" destId="{B6293DC3-E43C-445E-9B42-8CFD7DCC1047}" srcOrd="1" destOrd="0" presId="urn:microsoft.com/office/officeart/2005/8/layout/list1"/>
    <dgm:cxn modelId="{E92E053D-76EF-43B2-9600-2D6AE846DB37}" type="presParOf" srcId="{9CF64F5B-328C-49B9-AF3A-EB96BC66833D}" destId="{05846806-EA29-4D03-A422-E3984EF0A72E}" srcOrd="13" destOrd="0" presId="urn:microsoft.com/office/officeart/2005/8/layout/list1"/>
    <dgm:cxn modelId="{DD8053BD-6D62-4BD2-B016-B226C65C0D27}" type="presParOf" srcId="{9CF64F5B-328C-49B9-AF3A-EB96BC66833D}" destId="{1A581D79-8328-44F4-B8D0-76EAEB370EB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94A270-B781-489B-A156-625F333E8503}" type="doc">
      <dgm:prSet loTypeId="urn:microsoft.com/office/officeart/2005/8/layout/lProcess3" loCatId="process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C0716BF1-5458-40FD-BFBD-FEBE4FA29176}">
      <dgm:prSet phldrT="[Text]" phldr="0"/>
      <dgm:spPr/>
      <dgm:t>
        <a:bodyPr/>
        <a:lstStyle/>
        <a:p>
          <a:r>
            <a:rPr lang="en-GB"/>
            <a:t>Prediction</a:t>
          </a:r>
        </a:p>
      </dgm:t>
    </dgm:pt>
    <dgm:pt modelId="{24992DFF-2AAF-4B5C-B77D-2B12AC46A406}" type="parTrans" cxnId="{F6EBB673-B2FD-4720-A4A3-60875EB25271}">
      <dgm:prSet/>
      <dgm:spPr/>
      <dgm:t>
        <a:bodyPr/>
        <a:lstStyle/>
        <a:p>
          <a:endParaRPr lang="en-GB"/>
        </a:p>
      </dgm:t>
    </dgm:pt>
    <dgm:pt modelId="{E9A1433B-63C4-4A48-A1F1-271F8D730467}" type="sibTrans" cxnId="{F6EBB673-B2FD-4720-A4A3-60875EB25271}">
      <dgm:prSet/>
      <dgm:spPr/>
      <dgm:t>
        <a:bodyPr/>
        <a:lstStyle/>
        <a:p>
          <a:endParaRPr lang="en-GB"/>
        </a:p>
      </dgm:t>
    </dgm:pt>
    <dgm:pt modelId="{0DB2A319-341F-479C-86BE-B8FB34B68337}">
      <dgm:prSet phldrT="[Text]" phldr="0"/>
      <dgm:spPr/>
      <dgm:t>
        <a:bodyPr/>
        <a:lstStyle/>
        <a:p>
          <a:r>
            <a:rPr lang="en-GB"/>
            <a:t>Guessing the topic</a:t>
          </a:r>
        </a:p>
      </dgm:t>
    </dgm:pt>
    <dgm:pt modelId="{58D6E2F6-2DB4-4007-A377-5F5E7000D553}" type="parTrans" cxnId="{F3225C76-D9AD-4D2C-A640-D51017F0C2BA}">
      <dgm:prSet/>
      <dgm:spPr/>
      <dgm:t>
        <a:bodyPr/>
        <a:lstStyle/>
        <a:p>
          <a:endParaRPr lang="en-GB"/>
        </a:p>
      </dgm:t>
    </dgm:pt>
    <dgm:pt modelId="{28384820-2278-411D-8D4C-838512BAF428}" type="sibTrans" cxnId="{F3225C76-D9AD-4D2C-A640-D51017F0C2BA}">
      <dgm:prSet/>
      <dgm:spPr/>
      <dgm:t>
        <a:bodyPr/>
        <a:lstStyle/>
        <a:p>
          <a:endParaRPr lang="en-GB"/>
        </a:p>
      </dgm:t>
    </dgm:pt>
    <dgm:pt modelId="{10B8374C-B796-47B5-9209-71D0578398B4}">
      <dgm:prSet phldrT="[Text]" phldr="0"/>
      <dgm:spPr/>
      <dgm:t>
        <a:bodyPr/>
        <a:lstStyle/>
        <a:p>
          <a:r>
            <a:rPr lang="en-GB"/>
            <a:t>Skimming</a:t>
          </a:r>
        </a:p>
      </dgm:t>
    </dgm:pt>
    <dgm:pt modelId="{0D4B7DCE-2442-4D73-8D76-B7B83B548119}" type="parTrans" cxnId="{B65D914C-4384-44A1-A97C-3AD0250958B0}">
      <dgm:prSet/>
      <dgm:spPr/>
      <dgm:t>
        <a:bodyPr/>
        <a:lstStyle/>
        <a:p>
          <a:endParaRPr lang="en-GB"/>
        </a:p>
      </dgm:t>
    </dgm:pt>
    <dgm:pt modelId="{6C4FF2ED-BA38-403C-AE8A-7B5F379AEC7C}" type="sibTrans" cxnId="{B65D914C-4384-44A1-A97C-3AD0250958B0}">
      <dgm:prSet/>
      <dgm:spPr/>
      <dgm:t>
        <a:bodyPr/>
        <a:lstStyle/>
        <a:p>
          <a:endParaRPr lang="en-GB"/>
        </a:p>
      </dgm:t>
    </dgm:pt>
    <dgm:pt modelId="{CA76154C-382A-4FA1-8AC2-56ABF17EEAD7}">
      <dgm:prSet phldrT="[Text]" phldr="0"/>
      <dgm:spPr/>
      <dgm:t>
        <a:bodyPr/>
        <a:lstStyle/>
        <a:p>
          <a:r>
            <a:rPr lang="en-GB"/>
            <a:t>Finding the main idea</a:t>
          </a:r>
        </a:p>
      </dgm:t>
    </dgm:pt>
    <dgm:pt modelId="{B58AF711-E4F2-4FF8-ACC4-E5A360DCC60C}" type="parTrans" cxnId="{667EA968-EBBE-47A3-A63B-5B7702FAD787}">
      <dgm:prSet/>
      <dgm:spPr/>
      <dgm:t>
        <a:bodyPr/>
        <a:lstStyle/>
        <a:p>
          <a:endParaRPr lang="en-GB"/>
        </a:p>
      </dgm:t>
    </dgm:pt>
    <dgm:pt modelId="{8FD5EA09-C459-4600-A373-B420DD5D4494}" type="sibTrans" cxnId="{667EA968-EBBE-47A3-A63B-5B7702FAD787}">
      <dgm:prSet/>
      <dgm:spPr/>
      <dgm:t>
        <a:bodyPr/>
        <a:lstStyle/>
        <a:p>
          <a:endParaRPr lang="en-GB"/>
        </a:p>
      </dgm:t>
    </dgm:pt>
    <dgm:pt modelId="{E60CE32F-FFE3-44E8-A2E0-37DF9246055B}">
      <dgm:prSet phldrT="[Text]" phldr="0"/>
      <dgm:spPr/>
      <dgm:t>
        <a:bodyPr/>
        <a:lstStyle/>
        <a:p>
          <a:r>
            <a:rPr lang="en-GB"/>
            <a:t>Scanning</a:t>
          </a:r>
        </a:p>
      </dgm:t>
    </dgm:pt>
    <dgm:pt modelId="{7BD6F501-5A8D-4587-9D2A-E69ECF0FE205}" type="parTrans" cxnId="{B7016CDE-3010-465B-A245-E85EEBD6B2E4}">
      <dgm:prSet/>
      <dgm:spPr/>
      <dgm:t>
        <a:bodyPr/>
        <a:lstStyle/>
        <a:p>
          <a:endParaRPr lang="en-GB"/>
        </a:p>
      </dgm:t>
    </dgm:pt>
    <dgm:pt modelId="{F58CBFA4-8B9B-4230-865E-5B4FC355EEC9}" type="sibTrans" cxnId="{B7016CDE-3010-465B-A245-E85EEBD6B2E4}">
      <dgm:prSet/>
      <dgm:spPr/>
      <dgm:t>
        <a:bodyPr/>
        <a:lstStyle/>
        <a:p>
          <a:endParaRPr lang="en-GB"/>
        </a:p>
      </dgm:t>
    </dgm:pt>
    <dgm:pt modelId="{78BA7431-5CDD-4079-B642-74B2A29C033F}">
      <dgm:prSet phldrT="[Text]" phldr="0"/>
      <dgm:spPr/>
      <dgm:t>
        <a:bodyPr/>
        <a:lstStyle/>
        <a:p>
          <a:r>
            <a:rPr lang="en-GB"/>
            <a:t>Key facts and details</a:t>
          </a:r>
        </a:p>
      </dgm:t>
    </dgm:pt>
    <dgm:pt modelId="{CC620FCC-FBF2-4C77-A3F0-A31554EBD964}" type="parTrans" cxnId="{6A9BD428-77A6-4D95-81B6-9355CC8AE908}">
      <dgm:prSet/>
      <dgm:spPr/>
      <dgm:t>
        <a:bodyPr/>
        <a:lstStyle/>
        <a:p>
          <a:endParaRPr lang="en-GB"/>
        </a:p>
      </dgm:t>
    </dgm:pt>
    <dgm:pt modelId="{E1729D78-49CB-43BD-B32E-968BB161E21F}" type="sibTrans" cxnId="{6A9BD428-77A6-4D95-81B6-9355CC8AE908}">
      <dgm:prSet/>
      <dgm:spPr/>
      <dgm:t>
        <a:bodyPr/>
        <a:lstStyle/>
        <a:p>
          <a:endParaRPr lang="en-GB"/>
        </a:p>
      </dgm:t>
    </dgm:pt>
    <dgm:pt modelId="{0BFB00EE-049B-451F-BD25-B965ADC5F770}" type="pres">
      <dgm:prSet presAssocID="{8394A270-B781-489B-A156-625F333E8503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8EABD95-52FF-4323-9BB0-6A850CD51EA9}" type="pres">
      <dgm:prSet presAssocID="{C0716BF1-5458-40FD-BFBD-FEBE4FA29176}" presName="horFlow" presStyleCnt="0"/>
      <dgm:spPr/>
    </dgm:pt>
    <dgm:pt modelId="{EA94C17C-8EAC-4991-8779-EE688A2350A5}" type="pres">
      <dgm:prSet presAssocID="{C0716BF1-5458-40FD-BFBD-FEBE4FA29176}" presName="bigChev" presStyleLbl="node1" presStyleIdx="0" presStyleCnt="3"/>
      <dgm:spPr/>
    </dgm:pt>
    <dgm:pt modelId="{6923BB33-F2C8-4958-B976-9EF560DFF71D}" type="pres">
      <dgm:prSet presAssocID="{58D6E2F6-2DB4-4007-A377-5F5E7000D553}" presName="parTrans" presStyleCnt="0"/>
      <dgm:spPr/>
    </dgm:pt>
    <dgm:pt modelId="{1E4A8BBF-37B7-4500-B36F-6872494F0AB1}" type="pres">
      <dgm:prSet presAssocID="{0DB2A319-341F-479C-86BE-B8FB34B68337}" presName="node" presStyleLbl="alignAccFollowNode1" presStyleIdx="0" presStyleCnt="3">
        <dgm:presLayoutVars>
          <dgm:bulletEnabled val="1"/>
        </dgm:presLayoutVars>
      </dgm:prSet>
      <dgm:spPr/>
    </dgm:pt>
    <dgm:pt modelId="{89EB4CFD-6F32-4690-9441-B094DE5C7497}" type="pres">
      <dgm:prSet presAssocID="{C0716BF1-5458-40FD-BFBD-FEBE4FA29176}" presName="vSp" presStyleCnt="0"/>
      <dgm:spPr/>
    </dgm:pt>
    <dgm:pt modelId="{8407FCBC-F7AE-47D6-8D94-589590B7B96A}" type="pres">
      <dgm:prSet presAssocID="{10B8374C-B796-47B5-9209-71D0578398B4}" presName="horFlow" presStyleCnt="0"/>
      <dgm:spPr/>
    </dgm:pt>
    <dgm:pt modelId="{8E8B2229-D174-415C-AB66-A0199DF91C27}" type="pres">
      <dgm:prSet presAssocID="{10B8374C-B796-47B5-9209-71D0578398B4}" presName="bigChev" presStyleLbl="node1" presStyleIdx="1" presStyleCnt="3"/>
      <dgm:spPr/>
    </dgm:pt>
    <dgm:pt modelId="{DAB8CA6E-51DB-4270-82E3-EA6DDC843C81}" type="pres">
      <dgm:prSet presAssocID="{B58AF711-E4F2-4FF8-ACC4-E5A360DCC60C}" presName="parTrans" presStyleCnt="0"/>
      <dgm:spPr/>
    </dgm:pt>
    <dgm:pt modelId="{86B74D42-038E-44B5-B464-E164E264860D}" type="pres">
      <dgm:prSet presAssocID="{CA76154C-382A-4FA1-8AC2-56ABF17EEAD7}" presName="node" presStyleLbl="alignAccFollowNode1" presStyleIdx="1" presStyleCnt="3">
        <dgm:presLayoutVars>
          <dgm:bulletEnabled val="1"/>
        </dgm:presLayoutVars>
      </dgm:prSet>
      <dgm:spPr/>
    </dgm:pt>
    <dgm:pt modelId="{7B7788A2-C87A-4A2D-AA90-D4607B3595B9}" type="pres">
      <dgm:prSet presAssocID="{10B8374C-B796-47B5-9209-71D0578398B4}" presName="vSp" presStyleCnt="0"/>
      <dgm:spPr/>
    </dgm:pt>
    <dgm:pt modelId="{90C00AB5-F3C8-46A6-9A0F-75C675A938DA}" type="pres">
      <dgm:prSet presAssocID="{E60CE32F-FFE3-44E8-A2E0-37DF9246055B}" presName="horFlow" presStyleCnt="0"/>
      <dgm:spPr/>
    </dgm:pt>
    <dgm:pt modelId="{04095FF4-6F84-4A19-886D-FCFAD5BDAC30}" type="pres">
      <dgm:prSet presAssocID="{E60CE32F-FFE3-44E8-A2E0-37DF9246055B}" presName="bigChev" presStyleLbl="node1" presStyleIdx="2" presStyleCnt="3"/>
      <dgm:spPr/>
    </dgm:pt>
    <dgm:pt modelId="{A2DDFD48-48AB-4FD3-98E0-A64770B799AB}" type="pres">
      <dgm:prSet presAssocID="{CC620FCC-FBF2-4C77-A3F0-A31554EBD964}" presName="parTrans" presStyleCnt="0"/>
      <dgm:spPr/>
    </dgm:pt>
    <dgm:pt modelId="{4ABB7ECF-200B-4749-8FEA-898C3BC8A95F}" type="pres">
      <dgm:prSet presAssocID="{78BA7431-5CDD-4079-B642-74B2A29C033F}" presName="node" presStyleLbl="alignAccFollowNode1" presStyleIdx="2" presStyleCnt="3">
        <dgm:presLayoutVars>
          <dgm:bulletEnabled val="1"/>
        </dgm:presLayoutVars>
      </dgm:prSet>
      <dgm:spPr/>
    </dgm:pt>
  </dgm:ptLst>
  <dgm:cxnLst>
    <dgm:cxn modelId="{93145506-2CA2-4A84-8284-50D0470E13A7}" type="presOf" srcId="{10B8374C-B796-47B5-9209-71D0578398B4}" destId="{8E8B2229-D174-415C-AB66-A0199DF91C27}" srcOrd="0" destOrd="0" presId="urn:microsoft.com/office/officeart/2005/8/layout/lProcess3"/>
    <dgm:cxn modelId="{6A9BD428-77A6-4D95-81B6-9355CC8AE908}" srcId="{E60CE32F-FFE3-44E8-A2E0-37DF9246055B}" destId="{78BA7431-5CDD-4079-B642-74B2A29C033F}" srcOrd="0" destOrd="0" parTransId="{CC620FCC-FBF2-4C77-A3F0-A31554EBD964}" sibTransId="{E1729D78-49CB-43BD-B32E-968BB161E21F}"/>
    <dgm:cxn modelId="{29A17F36-5258-4F1F-A618-3159513BF375}" type="presOf" srcId="{8394A270-B781-489B-A156-625F333E8503}" destId="{0BFB00EE-049B-451F-BD25-B965ADC5F770}" srcOrd="0" destOrd="0" presId="urn:microsoft.com/office/officeart/2005/8/layout/lProcess3"/>
    <dgm:cxn modelId="{5E7CBE3C-2C58-49ED-B0F9-5B2746C6AB58}" type="presOf" srcId="{78BA7431-5CDD-4079-B642-74B2A29C033F}" destId="{4ABB7ECF-200B-4749-8FEA-898C3BC8A95F}" srcOrd="0" destOrd="0" presId="urn:microsoft.com/office/officeart/2005/8/layout/lProcess3"/>
    <dgm:cxn modelId="{8F4DD662-7920-45C5-B391-5968F85C3207}" type="presOf" srcId="{E60CE32F-FFE3-44E8-A2E0-37DF9246055B}" destId="{04095FF4-6F84-4A19-886D-FCFAD5BDAC30}" srcOrd="0" destOrd="0" presId="urn:microsoft.com/office/officeart/2005/8/layout/lProcess3"/>
    <dgm:cxn modelId="{667EA968-EBBE-47A3-A63B-5B7702FAD787}" srcId="{10B8374C-B796-47B5-9209-71D0578398B4}" destId="{CA76154C-382A-4FA1-8AC2-56ABF17EEAD7}" srcOrd="0" destOrd="0" parTransId="{B58AF711-E4F2-4FF8-ACC4-E5A360DCC60C}" sibTransId="{8FD5EA09-C459-4600-A373-B420DD5D4494}"/>
    <dgm:cxn modelId="{B65D914C-4384-44A1-A97C-3AD0250958B0}" srcId="{8394A270-B781-489B-A156-625F333E8503}" destId="{10B8374C-B796-47B5-9209-71D0578398B4}" srcOrd="1" destOrd="0" parTransId="{0D4B7DCE-2442-4D73-8D76-B7B83B548119}" sibTransId="{6C4FF2ED-BA38-403C-AE8A-7B5F379AEC7C}"/>
    <dgm:cxn modelId="{F6EBB673-B2FD-4720-A4A3-60875EB25271}" srcId="{8394A270-B781-489B-A156-625F333E8503}" destId="{C0716BF1-5458-40FD-BFBD-FEBE4FA29176}" srcOrd="0" destOrd="0" parTransId="{24992DFF-2AAF-4B5C-B77D-2B12AC46A406}" sibTransId="{E9A1433B-63C4-4A48-A1F1-271F8D730467}"/>
    <dgm:cxn modelId="{F3225C76-D9AD-4D2C-A640-D51017F0C2BA}" srcId="{C0716BF1-5458-40FD-BFBD-FEBE4FA29176}" destId="{0DB2A319-341F-479C-86BE-B8FB34B68337}" srcOrd="0" destOrd="0" parTransId="{58D6E2F6-2DB4-4007-A377-5F5E7000D553}" sibTransId="{28384820-2278-411D-8D4C-838512BAF428}"/>
    <dgm:cxn modelId="{4252A779-D0C6-4394-ADE4-66661259A1A3}" type="presOf" srcId="{C0716BF1-5458-40FD-BFBD-FEBE4FA29176}" destId="{EA94C17C-8EAC-4991-8779-EE688A2350A5}" srcOrd="0" destOrd="0" presId="urn:microsoft.com/office/officeart/2005/8/layout/lProcess3"/>
    <dgm:cxn modelId="{7FB74ED5-7664-49BD-B8A2-1F4DB1969CE1}" type="presOf" srcId="{0DB2A319-341F-479C-86BE-B8FB34B68337}" destId="{1E4A8BBF-37B7-4500-B36F-6872494F0AB1}" srcOrd="0" destOrd="0" presId="urn:microsoft.com/office/officeart/2005/8/layout/lProcess3"/>
    <dgm:cxn modelId="{246271DA-28EF-4D71-91EF-0850A530BA0D}" type="presOf" srcId="{CA76154C-382A-4FA1-8AC2-56ABF17EEAD7}" destId="{86B74D42-038E-44B5-B464-E164E264860D}" srcOrd="0" destOrd="0" presId="urn:microsoft.com/office/officeart/2005/8/layout/lProcess3"/>
    <dgm:cxn modelId="{B7016CDE-3010-465B-A245-E85EEBD6B2E4}" srcId="{8394A270-B781-489B-A156-625F333E8503}" destId="{E60CE32F-FFE3-44E8-A2E0-37DF9246055B}" srcOrd="2" destOrd="0" parTransId="{7BD6F501-5A8D-4587-9D2A-E69ECF0FE205}" sibTransId="{F58CBFA4-8B9B-4230-865E-5B4FC355EEC9}"/>
    <dgm:cxn modelId="{15ABDF8B-7851-43AB-ACDE-DA29580CACD8}" type="presParOf" srcId="{0BFB00EE-049B-451F-BD25-B965ADC5F770}" destId="{88EABD95-52FF-4323-9BB0-6A850CD51EA9}" srcOrd="0" destOrd="0" presId="urn:microsoft.com/office/officeart/2005/8/layout/lProcess3"/>
    <dgm:cxn modelId="{7D7F04EF-FD68-4A3B-B32A-B8567ABEB097}" type="presParOf" srcId="{88EABD95-52FF-4323-9BB0-6A850CD51EA9}" destId="{EA94C17C-8EAC-4991-8779-EE688A2350A5}" srcOrd="0" destOrd="0" presId="urn:microsoft.com/office/officeart/2005/8/layout/lProcess3"/>
    <dgm:cxn modelId="{E94EBD4A-8FC4-467D-B92C-0F069EF00A1E}" type="presParOf" srcId="{88EABD95-52FF-4323-9BB0-6A850CD51EA9}" destId="{6923BB33-F2C8-4958-B976-9EF560DFF71D}" srcOrd="1" destOrd="0" presId="urn:microsoft.com/office/officeart/2005/8/layout/lProcess3"/>
    <dgm:cxn modelId="{9C76DE55-A2A5-415A-8013-A83A5888F9B2}" type="presParOf" srcId="{88EABD95-52FF-4323-9BB0-6A850CD51EA9}" destId="{1E4A8BBF-37B7-4500-B36F-6872494F0AB1}" srcOrd="2" destOrd="0" presId="urn:microsoft.com/office/officeart/2005/8/layout/lProcess3"/>
    <dgm:cxn modelId="{DBC31D7F-17C7-4C3A-B7B9-CEAC00D5676D}" type="presParOf" srcId="{0BFB00EE-049B-451F-BD25-B965ADC5F770}" destId="{89EB4CFD-6F32-4690-9441-B094DE5C7497}" srcOrd="1" destOrd="0" presId="urn:microsoft.com/office/officeart/2005/8/layout/lProcess3"/>
    <dgm:cxn modelId="{F35A9941-ABB5-4A4C-BACD-EA7C5B9A3B4F}" type="presParOf" srcId="{0BFB00EE-049B-451F-BD25-B965ADC5F770}" destId="{8407FCBC-F7AE-47D6-8D94-589590B7B96A}" srcOrd="2" destOrd="0" presId="urn:microsoft.com/office/officeart/2005/8/layout/lProcess3"/>
    <dgm:cxn modelId="{269F435C-232F-4228-8742-E9204A872C15}" type="presParOf" srcId="{8407FCBC-F7AE-47D6-8D94-589590B7B96A}" destId="{8E8B2229-D174-415C-AB66-A0199DF91C27}" srcOrd="0" destOrd="0" presId="urn:microsoft.com/office/officeart/2005/8/layout/lProcess3"/>
    <dgm:cxn modelId="{B852DA56-2E14-4B96-B933-958D0AB980B5}" type="presParOf" srcId="{8407FCBC-F7AE-47D6-8D94-589590B7B96A}" destId="{DAB8CA6E-51DB-4270-82E3-EA6DDC843C81}" srcOrd="1" destOrd="0" presId="urn:microsoft.com/office/officeart/2005/8/layout/lProcess3"/>
    <dgm:cxn modelId="{D86FDBC3-B15D-4323-9B04-0FDFF9BDC43E}" type="presParOf" srcId="{8407FCBC-F7AE-47D6-8D94-589590B7B96A}" destId="{86B74D42-038E-44B5-B464-E164E264860D}" srcOrd="2" destOrd="0" presId="urn:microsoft.com/office/officeart/2005/8/layout/lProcess3"/>
    <dgm:cxn modelId="{37505870-C9A7-4CA2-806A-89FDC2908D53}" type="presParOf" srcId="{0BFB00EE-049B-451F-BD25-B965ADC5F770}" destId="{7B7788A2-C87A-4A2D-AA90-D4607B3595B9}" srcOrd="3" destOrd="0" presId="urn:microsoft.com/office/officeart/2005/8/layout/lProcess3"/>
    <dgm:cxn modelId="{003E7A26-ED22-4503-820F-949A41E21C3D}" type="presParOf" srcId="{0BFB00EE-049B-451F-BD25-B965ADC5F770}" destId="{90C00AB5-F3C8-46A6-9A0F-75C675A938DA}" srcOrd="4" destOrd="0" presId="urn:microsoft.com/office/officeart/2005/8/layout/lProcess3"/>
    <dgm:cxn modelId="{AC56E7ED-0D3C-4617-9B40-4A16ACC064F2}" type="presParOf" srcId="{90C00AB5-F3C8-46A6-9A0F-75C675A938DA}" destId="{04095FF4-6F84-4A19-886D-FCFAD5BDAC30}" srcOrd="0" destOrd="0" presId="urn:microsoft.com/office/officeart/2005/8/layout/lProcess3"/>
    <dgm:cxn modelId="{97DE8CDB-76DE-4DDD-B3CD-DCF4C6842A18}" type="presParOf" srcId="{90C00AB5-F3C8-46A6-9A0F-75C675A938DA}" destId="{A2DDFD48-48AB-4FD3-98E0-A64770B799AB}" srcOrd="1" destOrd="0" presId="urn:microsoft.com/office/officeart/2005/8/layout/lProcess3"/>
    <dgm:cxn modelId="{05280D70-FC94-406D-ABF6-EB7B165CAD9A}" type="presParOf" srcId="{90C00AB5-F3C8-46A6-9A0F-75C675A938DA}" destId="{4ABB7ECF-200B-4749-8FEA-898C3BC8A95F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15874-186E-46AA-AFFD-E73F1E2CB3B8}">
      <dsp:nvSpPr>
        <dsp:cNvPr id="0" name=""/>
        <dsp:cNvSpPr/>
      </dsp:nvSpPr>
      <dsp:spPr>
        <a:xfrm>
          <a:off x="0" y="563948"/>
          <a:ext cx="1022667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A05E8-EAA7-42C7-B01E-736BA16263B5}">
      <dsp:nvSpPr>
        <dsp:cNvPr id="0" name=""/>
        <dsp:cNvSpPr/>
      </dsp:nvSpPr>
      <dsp:spPr>
        <a:xfrm>
          <a:off x="511333" y="239228"/>
          <a:ext cx="7158672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Understand our Term 1 assessments</a:t>
          </a:r>
          <a:endParaRPr lang="en-GB" sz="2200" kern="120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543036" y="270931"/>
        <a:ext cx="7095266" cy="586034"/>
      </dsp:txXfrm>
    </dsp:sp>
    <dsp:sp modelId="{717F7E87-911E-4D05-AC10-070E82D10981}">
      <dsp:nvSpPr>
        <dsp:cNvPr id="0" name=""/>
        <dsp:cNvSpPr/>
      </dsp:nvSpPr>
      <dsp:spPr>
        <a:xfrm>
          <a:off x="0" y="1561868"/>
          <a:ext cx="1022667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8E0B5-790A-47B5-AC0C-1EE891D6F8B0}">
      <dsp:nvSpPr>
        <dsp:cNvPr id="0" name=""/>
        <dsp:cNvSpPr/>
      </dsp:nvSpPr>
      <dsp:spPr>
        <a:xfrm>
          <a:off x="511333" y="1237148"/>
          <a:ext cx="7158672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Learn what the marking criteria really mean</a:t>
          </a:r>
          <a:endParaRPr lang="en-GB" sz="2200" kern="120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543036" y="1268851"/>
        <a:ext cx="7095266" cy="586034"/>
      </dsp:txXfrm>
    </dsp:sp>
    <dsp:sp modelId="{9FFAFA9F-752B-4C29-8996-D070CC919FCB}">
      <dsp:nvSpPr>
        <dsp:cNvPr id="0" name=""/>
        <dsp:cNvSpPr/>
      </dsp:nvSpPr>
      <dsp:spPr>
        <a:xfrm>
          <a:off x="0" y="2559789"/>
          <a:ext cx="1022667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802AF-CB1E-4210-8B39-EC56887D9844}">
      <dsp:nvSpPr>
        <dsp:cNvPr id="0" name=""/>
        <dsp:cNvSpPr/>
      </dsp:nvSpPr>
      <dsp:spPr>
        <a:xfrm>
          <a:off x="511333" y="2235068"/>
          <a:ext cx="7158672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Practise prediction, skimming, and scanning</a:t>
          </a:r>
          <a:endParaRPr lang="en-GB" sz="2200" kern="120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543036" y="2266771"/>
        <a:ext cx="7095266" cy="586034"/>
      </dsp:txXfrm>
    </dsp:sp>
    <dsp:sp modelId="{1A581D79-8328-44F4-B8D0-76EAEB370EBC}">
      <dsp:nvSpPr>
        <dsp:cNvPr id="0" name=""/>
        <dsp:cNvSpPr/>
      </dsp:nvSpPr>
      <dsp:spPr>
        <a:xfrm>
          <a:off x="0" y="3557709"/>
          <a:ext cx="10226675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93DC3-E43C-445E-9B42-8CFD7DCC1047}">
      <dsp:nvSpPr>
        <dsp:cNvPr id="0" name=""/>
        <dsp:cNvSpPr/>
      </dsp:nvSpPr>
      <dsp:spPr>
        <a:xfrm>
          <a:off x="511333" y="3232989"/>
          <a:ext cx="7158672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>
              <a:solidFill>
                <a:srgbClr val="FFFFFF"/>
              </a:solidFill>
              <a:effectLst/>
              <a:latin typeface="Aptos"/>
              <a:ea typeface="+mn-ea"/>
              <a:cs typeface="+mn-cs"/>
            </a:rPr>
            <a:t>Learn how reading skills help us </a:t>
          </a:r>
          <a:r>
            <a:rPr lang="en-GB" sz="2200" kern="1200">
              <a:solidFill>
                <a:srgbClr val="FFFFFF"/>
              </a:solidFill>
              <a:latin typeface="Aptos"/>
              <a:ea typeface="+mn-ea"/>
              <a:cs typeface="+mn-cs"/>
            </a:rPr>
            <a:t>in the business world</a:t>
          </a:r>
        </a:p>
      </dsp:txBody>
      <dsp:txXfrm>
        <a:off x="543036" y="3264692"/>
        <a:ext cx="7095266" cy="586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4C17C-8EAC-4991-8779-EE688A2350A5}">
      <dsp:nvSpPr>
        <dsp:cNvPr id="0" name=""/>
        <dsp:cNvSpPr/>
      </dsp:nvSpPr>
      <dsp:spPr>
        <a:xfrm>
          <a:off x="1344" y="588815"/>
          <a:ext cx="2697024" cy="10788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Prediction</a:t>
          </a:r>
        </a:p>
      </dsp:txBody>
      <dsp:txXfrm>
        <a:off x="540749" y="588815"/>
        <a:ext cx="1618215" cy="1078809"/>
      </dsp:txXfrm>
    </dsp:sp>
    <dsp:sp modelId="{1E4A8BBF-37B7-4500-B36F-6872494F0AB1}">
      <dsp:nvSpPr>
        <dsp:cNvPr id="0" name=""/>
        <dsp:cNvSpPr/>
      </dsp:nvSpPr>
      <dsp:spPr>
        <a:xfrm>
          <a:off x="2347754" y="680514"/>
          <a:ext cx="2238529" cy="89541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Guessing the topic</a:t>
          </a:r>
        </a:p>
      </dsp:txBody>
      <dsp:txXfrm>
        <a:off x="2795460" y="680514"/>
        <a:ext cx="1343118" cy="895411"/>
      </dsp:txXfrm>
    </dsp:sp>
    <dsp:sp modelId="{8E8B2229-D174-415C-AB66-A0199DF91C27}">
      <dsp:nvSpPr>
        <dsp:cNvPr id="0" name=""/>
        <dsp:cNvSpPr/>
      </dsp:nvSpPr>
      <dsp:spPr>
        <a:xfrm>
          <a:off x="1344" y="1818658"/>
          <a:ext cx="2697024" cy="10788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Skimming</a:t>
          </a:r>
        </a:p>
      </dsp:txBody>
      <dsp:txXfrm>
        <a:off x="540749" y="1818658"/>
        <a:ext cx="1618215" cy="1078809"/>
      </dsp:txXfrm>
    </dsp:sp>
    <dsp:sp modelId="{86B74D42-038E-44B5-B464-E164E264860D}">
      <dsp:nvSpPr>
        <dsp:cNvPr id="0" name=""/>
        <dsp:cNvSpPr/>
      </dsp:nvSpPr>
      <dsp:spPr>
        <a:xfrm>
          <a:off x="2347754" y="1910357"/>
          <a:ext cx="2238529" cy="89541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Finding the main idea</a:t>
          </a:r>
        </a:p>
      </dsp:txBody>
      <dsp:txXfrm>
        <a:off x="2795460" y="1910357"/>
        <a:ext cx="1343118" cy="895411"/>
      </dsp:txXfrm>
    </dsp:sp>
    <dsp:sp modelId="{04095FF4-6F84-4A19-886D-FCFAD5BDAC30}">
      <dsp:nvSpPr>
        <dsp:cNvPr id="0" name=""/>
        <dsp:cNvSpPr/>
      </dsp:nvSpPr>
      <dsp:spPr>
        <a:xfrm>
          <a:off x="1344" y="3048501"/>
          <a:ext cx="2697024" cy="10788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Scanning</a:t>
          </a:r>
        </a:p>
      </dsp:txBody>
      <dsp:txXfrm>
        <a:off x="540749" y="3048501"/>
        <a:ext cx="1618215" cy="1078809"/>
      </dsp:txXfrm>
    </dsp:sp>
    <dsp:sp modelId="{4ABB7ECF-200B-4749-8FEA-898C3BC8A95F}">
      <dsp:nvSpPr>
        <dsp:cNvPr id="0" name=""/>
        <dsp:cNvSpPr/>
      </dsp:nvSpPr>
      <dsp:spPr>
        <a:xfrm>
          <a:off x="2347754" y="3140200"/>
          <a:ext cx="2238529" cy="89541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facts and details</a:t>
          </a:r>
        </a:p>
      </dsp:txBody>
      <dsp:txXfrm>
        <a:off x="2795460" y="3140200"/>
        <a:ext cx="1343118" cy="8954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604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6B288-66C9-5C40-03D5-4F82565A2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F14824-B119-349F-FD95-1BFEE34003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5D829E-CC29-BC16-9435-CF15C2B608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9B519-69CB-6747-9C71-B8C31E2EA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2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6B288-66C9-5C40-03D5-4F82565A2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F14824-B119-349F-FD95-1BFEE34003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5D829E-CC29-BC16-9435-CF15C2B608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9B519-69CB-6747-9C71-B8C31E2EA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2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B398D-4363-20FF-9FD4-27341975B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2D172E-7CC4-C666-4D7E-CFF3B44C58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A9CE12-5757-FBA7-4D7E-DF0C31C049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1F9E3-88AC-669A-6458-7A78826C81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38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D170BD-FE4E-56A2-F301-1D15D630F1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2B570A-D4D5-F6A6-2004-827AC389C1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58F60-BAB1-D0ED-3C5D-2DE58EE18F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AD804-C0F0-DF6E-3D34-002BB3A44C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402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87598-4463-96AE-D512-035C0B5C5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BBD570-B763-030B-B8EE-7E62E3EEFB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E8B385-64E4-F63B-78F5-50464C48AD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885FDF-4D3C-8BED-11A7-0A653A8AC1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8529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F14F6-A626-05C0-6DC0-461614EE6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162E2B-5D52-B1C6-E084-C8F91B69BC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D5B98C-4588-3F65-0439-E671950745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98098D-50A9-1ACE-F116-85BAE3C7D2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396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9A0FB-7DB0-05C5-28DD-BBD3318FC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5A8636-CA83-97AE-EED2-A3AF6699EC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2DF412-74E8-401A-93D6-229CC3E15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886E3A-8D8B-951C-D3E9-442F561D27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12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128D3-C1CD-C21F-E9AC-C96B334B3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8C53D3-9245-C8AF-20E7-8CF9A3881F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2A8BB-A9F3-5CDB-0875-3BA515A672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EFFDB7-24F9-1DCF-D493-7A8A08059A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2965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128D3-C1CD-C21F-E9AC-C96B334B3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8C53D3-9245-C8AF-20E7-8CF9A3881F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2A8BB-A9F3-5CDB-0875-3BA515A672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EFFDB7-24F9-1DCF-D493-7A8A08059A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2965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CB7E2-9554-7F2D-7C57-23B5595BDF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DC412F-B65E-37B3-49DA-EC3D30326A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E9ED3-FB22-5F26-75DE-9C984A8BD4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A22E9-B975-B98F-F0FD-F6EA0442E2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6256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380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10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9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755BB-6B8F-EE1A-ABE6-F71FF40654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38DC9-A4F5-02A3-3D2E-A8E5BBC216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4E90D-FAF8-2A45-3A7C-1ACFF495CC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14251-11EF-AE4D-8C65-F10474B234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133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92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250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53034-64CA-EC67-1B0F-37DE47B26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A4092E-8D71-D43F-1A18-6B1CB1A29F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DF3B0-2FC6-15DD-61CD-5087BC4035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E51883-DF5E-C0C3-233C-F954AF25AA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9816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9358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719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44E41-1FC4-26C2-0750-BDA745105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700B97-A12D-8B8A-B3CB-2200712AF8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A7DA08-2E4A-ABCE-0683-0CF881F1BA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35D58-669F-28D9-C0D3-7C701A2FC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005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F0771-FB79-259D-5C98-F5241FB67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0C45FD-00C6-2C0F-B0A7-B1CAC4FBF0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E38A36-C0F1-7DA6-C9E5-07150E9E0A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F2345-0D3E-7CD8-3CEC-7D5FDB17D6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70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7E6728-EADB-F2AA-DEC4-33163ABA5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D5EE6F-A555-D15F-686F-7CA1576373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B7A45E-F10C-3795-571B-4E29022FA4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035C56-4F44-6CC4-29C4-469C21F78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874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0C2DE-005A-10DD-AC90-3DE359D74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F88171-C9E7-94F4-0AC3-DECE209A4F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249E9B-4D80-12E2-E9AF-D435ED56B6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42B7B1-B33A-CA2C-1F54-51169B135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1387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49455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eur01.safelinks.protection.outlook.com/?url=https%3A%2F%2Flive.uniticms.com%2Fuwtsd-ss%2Fregister%2F%3Fform%3Dregister&amp;data=05%7C02%7Ce.bissa%40uwtsd.ac.uk%7Cbb1353ba432a4078405108de9c805d8d%7C4e0f11f9046e45059cb8db2152311e21%7C0%7C0%7C639120272334815175%7CUnknown%7CTWFpbGZsb3d8eyJFbXB0eU1hcGkiOnRydWUsIlYiOiIwLjAuMDAwMCIsIlAiOiJXaW4zMiIsIkFOIjoiTWFpbCIsIldUIjoyfQ%3D%3D%7C0%7C%7C%7C&amp;sdata=987uzrj4dZ9Cr%2FQQ8mu1DTG%2BMnRoy7kqWKC7Nd2SHpo%3D&amp;reserved=0" TargetMode="Externa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gi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2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 descr="Four horizontal blue labels reading: ‘Understand our Term 1 assessments,’ ‘Learn what the marking criteria really mean,’ ‘Practise prediction, skimming, and scanning,’ and ‘Learn how reading helps us understand assignments.’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260099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76954-173F-7604-89AD-08641975C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: A Handy Tool</a:t>
            </a:r>
          </a:p>
        </p:txBody>
      </p:sp>
      <p:pic>
        <p:nvPicPr>
          <p:cNvPr id="8" name="Picture 7" descr="VEVOX">
            <a:hlinkClick r:id="rId3"/>
            <a:extLst>
              <a:ext uri="{FF2B5EF4-FFF2-40B4-BE49-F238E27FC236}">
                <a16:creationId xmlns:a16="http://schemas.microsoft.com/office/drawing/2014/main" id="{28387496-C22A-461A-ED84-B355F7760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8580" y="2467610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04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0252A-4C50-2DD2-B575-932B9D8F35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Overview of Assessments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2C10ABD-430F-3B18-E0A7-4BC4E571D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red pin is pinned on a calendar date">
            <a:extLst>
              <a:ext uri="{FF2B5EF4-FFF2-40B4-BE49-F238E27FC236}">
                <a16:creationId xmlns:a16="http://schemas.microsoft.com/office/drawing/2014/main" id="{5690D19B-9116-A8F2-13CF-C0F5A36ED95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74774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41363-BAC4-9012-2A3B-32A249BE7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55E2A-0457-8653-1ACF-B6DD31E0B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250" y="-213179"/>
            <a:ext cx="10226674" cy="1325563"/>
          </a:xfrm>
        </p:spPr>
        <p:txBody>
          <a:bodyPr/>
          <a:lstStyle/>
          <a:p>
            <a:r>
              <a:rPr lang="en-GB"/>
              <a:t>Assessments at UWTSD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9FA063-3822-1E16-121E-9CB29ADC9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6623" y="927554"/>
            <a:ext cx="535479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dirty="0"/>
              <a:t>Every assessment you do each </a:t>
            </a:r>
            <a:r>
              <a:rPr lang="en-US" sz="2800"/>
              <a:t>term comes</a:t>
            </a:r>
            <a:r>
              <a:rPr lang="en-US" sz="2800" dirty="0"/>
              <a:t> with an </a:t>
            </a:r>
            <a:r>
              <a:rPr lang="en-US" sz="2800" b="1" dirty="0"/>
              <a:t>Assessment Brief.</a:t>
            </a:r>
            <a:endParaRPr lang="en-US" sz="2800"/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dirty="0"/>
              <a:t>The brief tells you </a:t>
            </a:r>
            <a:r>
              <a:rPr lang="en-US" sz="2800" b="1" dirty="0"/>
              <a:t>exactly </a:t>
            </a:r>
            <a:r>
              <a:rPr lang="en-US" sz="2800" dirty="0"/>
              <a:t>what </a:t>
            </a:r>
            <a:r>
              <a:rPr lang="en-US" sz="2800"/>
              <a:t>you need</a:t>
            </a:r>
            <a:r>
              <a:rPr lang="en-US" sz="2800" dirty="0"/>
              <a:t> to do.</a:t>
            </a:r>
            <a:endParaRPr lang="en-US" sz="2800"/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dirty="0"/>
              <a:t>Always read it carefully </a:t>
            </a:r>
            <a:r>
              <a:rPr lang="en-US" sz="2800"/>
              <a:t>before starting</a:t>
            </a:r>
            <a:r>
              <a:rPr lang="en-US" sz="2800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0CC19A-CB59-24C3-63A8-C439F79F02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7" y="927554"/>
            <a:ext cx="568453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/>
              <a:t>It helps you plan your work and understand what is expected.</a:t>
            </a: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dirty="0"/>
              <a:t>Term 1 is the only term in which you have </a:t>
            </a:r>
            <a:r>
              <a:rPr lang="en-US" sz="2800" b="1" dirty="0"/>
              <a:t>three </a:t>
            </a:r>
            <a:r>
              <a:rPr lang="en-US" sz="2800" dirty="0"/>
              <a:t>assessments </a:t>
            </a:r>
            <a:r>
              <a:rPr lang="en-US" sz="2800"/>
              <a:t>per module</a:t>
            </a:r>
            <a:r>
              <a:rPr lang="en-US" sz="2800" dirty="0"/>
              <a:t>, after that you will have </a:t>
            </a:r>
            <a:r>
              <a:rPr lang="en-US" sz="2800" b="1" dirty="0"/>
              <a:t>two</a:t>
            </a:r>
            <a:r>
              <a:rPr lang="en-US" sz="280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FF624-7ACE-43A9-5814-B8203A37F46B}"/>
              </a:ext>
            </a:extLst>
          </p:cNvPr>
          <p:cNvSpPr>
            <a:spLocks noGrp="1"/>
          </p:cNvSpPr>
          <p:nvPr/>
        </p:nvSpPr>
        <p:spPr bwMode="auto">
          <a:xfrm>
            <a:off x="902538" y="926826"/>
            <a:ext cx="5978580" cy="5535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7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F0D6C-38C1-327A-49CB-19AFB6D61948}"/>
              </a:ext>
            </a:extLst>
          </p:cNvPr>
          <p:cNvSpPr txBox="1"/>
          <p:nvPr/>
        </p:nvSpPr>
        <p:spPr>
          <a:xfrm>
            <a:off x="4718035" y="6278504"/>
            <a:ext cx="34703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2060"/>
                </a:solidFill>
              </a:rPr>
              <a:t>Example of an Assessment Brief</a:t>
            </a:r>
          </a:p>
        </p:txBody>
      </p:sp>
      <p:pic>
        <p:nvPicPr>
          <p:cNvPr id="9" name="Picture 8" descr="A screenshot of a document&#10;&#10;AI-generated content may be incorrect.">
            <a:extLst>
              <a:ext uri="{FF2B5EF4-FFF2-40B4-BE49-F238E27FC236}">
                <a16:creationId xmlns:a16="http://schemas.microsoft.com/office/drawing/2014/main" id="{D56856E9-9C2D-2389-9251-8D97D5AE25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5798" y="3922939"/>
            <a:ext cx="2528208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65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41363-BAC4-9012-2A3B-32A249BE7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55E2A-0457-8653-1ACF-B6DD31E0B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764"/>
            <a:ext cx="10226674" cy="1325563"/>
          </a:xfrm>
        </p:spPr>
        <p:txBody>
          <a:bodyPr/>
          <a:lstStyle/>
          <a:p>
            <a:r>
              <a:rPr lang="en-GB"/>
              <a:t>What an Assessment Brief Includes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2EB7C-0F65-1E96-A718-B5CB3707AE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523795"/>
            <a:ext cx="4970837" cy="533105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/>
              <a:t>Task details: </a:t>
            </a:r>
            <a:r>
              <a:rPr lang="en-US" sz="3300"/>
              <a:t>what you are asked to do.</a:t>
            </a: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300" dirty="0"/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/>
              <a:t>Criteria: </a:t>
            </a:r>
            <a:r>
              <a:rPr lang="en-US" sz="3300"/>
              <a:t>how your work will be marked.</a:t>
            </a: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300" dirty="0"/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 dirty="0"/>
              <a:t>Deadlines: </a:t>
            </a:r>
            <a:r>
              <a:rPr lang="en-US" sz="3300" dirty="0"/>
              <a:t>when each assessment must be submitted (as well as when you can expect marks to be returned)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231B44-6266-1E90-05DD-931514732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852" y="1523795"/>
            <a:ext cx="4789129" cy="492964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 dirty="0"/>
              <a:t>Resources &amp; instructions: IF </a:t>
            </a:r>
            <a:r>
              <a:rPr lang="en-US" sz="3300" dirty="0"/>
              <a:t>there are</a:t>
            </a:r>
            <a:r>
              <a:rPr lang="en-US" sz="3300" b="1" dirty="0"/>
              <a:t> </a:t>
            </a:r>
            <a:r>
              <a:rPr lang="en-US" sz="3300" dirty="0"/>
              <a:t>any </a:t>
            </a:r>
            <a:r>
              <a:rPr lang="en-US" sz="3300"/>
              <a:t>mandatory templat</a:t>
            </a:r>
            <a:r>
              <a:rPr lang="en-US" sz="3300" dirty="0"/>
              <a:t>es, specific readings, or rules.</a:t>
            </a: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300" dirty="0"/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 dirty="0"/>
              <a:t>Tips for success: </a:t>
            </a:r>
            <a:r>
              <a:rPr lang="en-US" sz="3300" dirty="0"/>
              <a:t>guidance on how to meet </a:t>
            </a:r>
            <a:r>
              <a:rPr lang="en-US" sz="3300"/>
              <a:t>each criteria</a:t>
            </a:r>
            <a:r>
              <a:rPr lang="en-US" sz="3300" dirty="0"/>
              <a:t>.</a:t>
            </a: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300" dirty="0"/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3300" b="1"/>
              <a:t>Submissions on Moodle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672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D7AF4-D4D2-4B7D-AF34-481C28BF4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DF8A0-3870-A083-7C7E-0C303F68C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744" y="-169061"/>
            <a:ext cx="10226674" cy="1325563"/>
          </a:xfrm>
        </p:spPr>
        <p:txBody>
          <a:bodyPr/>
          <a:lstStyle/>
          <a:p>
            <a:r>
              <a:rPr lang="en-GB"/>
              <a:t>Your Term 1 Assessments: Guess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A6505AE-AC8F-DE62-9608-50CBA8D5B72C}"/>
              </a:ext>
            </a:extLst>
          </p:cNvPr>
          <p:cNvSpPr>
            <a:spLocks noGrp="1"/>
          </p:cNvSpPr>
          <p:nvPr/>
        </p:nvSpPr>
        <p:spPr bwMode="auto">
          <a:xfrm>
            <a:off x="1088353" y="1148532"/>
            <a:ext cx="11062362" cy="4641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300">
                <a:ea typeface="+mn-lt"/>
                <a:cs typeface="+mn-lt"/>
              </a:rPr>
              <a:t>This term you have 3 different Academic Skills tasks.</a:t>
            </a:r>
          </a:p>
          <a:p>
            <a:pPr marL="0" indent="0">
              <a:buNone/>
            </a:pPr>
            <a:endParaRPr lang="en-US" sz="33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3300"/>
              <a:t>Discuss with a partner and make guesses on what these three tasks might be.</a:t>
            </a:r>
          </a:p>
          <a:p>
            <a:pPr marL="0" indent="0">
              <a:buNone/>
            </a:pPr>
            <a:r>
              <a:rPr lang="en-US" sz="3300"/>
              <a:t>Task 1:</a:t>
            </a:r>
            <a:endParaRPr lang="en-US"/>
          </a:p>
          <a:p>
            <a:pPr marL="0" indent="0">
              <a:buNone/>
            </a:pPr>
            <a:r>
              <a:rPr lang="en-US" sz="3300"/>
              <a:t>Task 2: </a:t>
            </a:r>
          </a:p>
          <a:p>
            <a:pPr marL="0" indent="0">
              <a:buNone/>
            </a:pPr>
            <a:r>
              <a:rPr lang="en-US" sz="3300"/>
              <a:t>Task 3: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24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DC74D-E4B4-E995-C302-435B1D373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BBD34-FEB7-EC1B-7361-61F595921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/>
              <a:t>Your Term 1 Assessments: Main Ideas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BED093-9A84-75F5-FB7B-620530F9D3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4626" y="1774930"/>
            <a:ext cx="4620596" cy="53131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What to </a:t>
            </a:r>
            <a:r>
              <a:rPr lang="en-US" sz="2600" dirty="0" err="1">
                <a:highlight>
                  <a:srgbClr val="FFFFFF"/>
                </a:highlight>
                <a:latin typeface="Aptos"/>
                <a:cs typeface="Arial"/>
              </a:rPr>
              <a:t>do</a:t>
            </a:r>
            <a:r>
              <a:rPr lang="en-US" sz="2600" dirty="0">
                <a:highlight>
                  <a:srgbClr val="FFFFFF"/>
                </a:highlight>
                <a:latin typeface="Aptos"/>
                <a:cs typeface="Arial"/>
              </a:rPr>
              <a:t>: </a:t>
            </a:r>
            <a:endParaRPr lang="en-US" sz="2600">
              <a:latin typeface="Aptos"/>
              <a:cs typeface="Arial"/>
            </a:endParaRPr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Read the brief very quickly </a:t>
            </a:r>
            <a:endParaRPr lang="en-US" sz="2600">
              <a:latin typeface="Aptos"/>
              <a:cs typeface="Arial"/>
            </a:endParaRPr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Focus </a:t>
            </a:r>
            <a:r>
              <a:rPr lang="en-US" sz="2600" b="1">
                <a:highlight>
                  <a:srgbClr val="FFFFFF"/>
                </a:highlight>
                <a:latin typeface="Aptos"/>
                <a:cs typeface="Arial"/>
              </a:rPr>
              <a:t>only </a:t>
            </a: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on finding the answers to the questions</a:t>
            </a:r>
            <a:endParaRPr lang="en-US" sz="2600" dirty="0">
              <a:highlight>
                <a:srgbClr val="FFFFFF"/>
              </a:highlight>
              <a:latin typeface="Aptos"/>
              <a:cs typeface="Arial"/>
            </a:endParaRPr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Discuss with a partner &amp; write the answers </a:t>
            </a:r>
            <a:r>
              <a:rPr lang="en-US" sz="2600" dirty="0">
                <a:highlight>
                  <a:srgbClr val="FFFFFF"/>
                </a:highlight>
                <a:latin typeface="Aptos"/>
                <a:cs typeface="Arial"/>
              </a:rPr>
              <a:t>in your </a:t>
            </a:r>
            <a:r>
              <a:rPr lang="en-US" sz="2600">
                <a:highlight>
                  <a:srgbClr val="FFFFFF"/>
                </a:highlight>
                <a:latin typeface="Aptos"/>
                <a:cs typeface="Arial"/>
              </a:rPr>
              <a:t>notes/or on the Assessment Brief Exploration Activity Sheet</a:t>
            </a: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2000" dirty="0">
              <a:highlight>
                <a:srgbClr val="FFFFFF"/>
              </a:highlight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2400" b="1" dirty="0">
              <a:highlight>
                <a:srgbClr val="FFFFFF"/>
              </a:highlight>
              <a:latin typeface="Aptos"/>
              <a:cs typeface="Arial"/>
            </a:endParaRPr>
          </a:p>
          <a:p>
            <a:pPr marL="0" indent="0" algn="just">
              <a:buNone/>
            </a:pPr>
            <a:endParaRPr lang="en-US" sz="2400" b="1" dirty="0">
              <a:highlight>
                <a:srgbClr val="FFFFFF"/>
              </a:highlight>
              <a:latin typeface="Aptos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AA72AD-D5B9-3D42-3E0C-41916547F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70546" y="1830014"/>
            <a:ext cx="6596775" cy="48770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 dirty="0">
                <a:highlight>
                  <a:srgbClr val="FFFFFF"/>
                </a:highlight>
              </a:rPr>
              <a:t>1) Which task is worth the </a:t>
            </a:r>
            <a:r>
              <a:rPr lang="en-US" sz="2800">
                <a:highlight>
                  <a:srgbClr val="FFFFFF"/>
                </a:highlight>
              </a:rPr>
              <a:t>most marks</a:t>
            </a:r>
            <a:r>
              <a:rPr lang="en-US" sz="2800" dirty="0">
                <a:highlight>
                  <a:srgbClr val="FFFFFF"/>
                </a:highlight>
              </a:rPr>
              <a:t>? </a:t>
            </a:r>
            <a:endParaRPr lang="en-US" sz="2800" dirty="0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>
                <a:highlight>
                  <a:srgbClr val="FFFFFF"/>
                </a:highlight>
              </a:rPr>
              <a:t>2) What is the main activity for each </a:t>
            </a:r>
            <a:r>
              <a:rPr lang="en-US" sz="2800" dirty="0">
                <a:highlight>
                  <a:srgbClr val="FFFFFF"/>
                </a:highlight>
              </a:rPr>
              <a:t>task? </a:t>
            </a:r>
            <a:r>
              <a:rPr lang="en-US" sz="2800" i="1" dirty="0">
                <a:highlight>
                  <a:srgbClr val="FFFFFF"/>
                </a:highlight>
              </a:rPr>
              <a:t>(one or two words each)</a:t>
            </a:r>
            <a:r>
              <a:rPr lang="en-US" sz="2800" dirty="0">
                <a:highlight>
                  <a:srgbClr val="FFFFFF"/>
                </a:highlight>
              </a:rPr>
              <a:t> </a:t>
            </a:r>
            <a:endParaRPr lang="en-US" sz="2800" dirty="0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 b="1">
                <a:highlight>
                  <a:srgbClr val="FFFFFF"/>
                </a:highlight>
              </a:rPr>
              <a:t>Task 1: </a:t>
            </a:r>
            <a:endParaRPr lang="en-US" sz="2800" b="1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 b="1">
                <a:highlight>
                  <a:srgbClr val="FFFFFF"/>
                </a:highlight>
              </a:rPr>
              <a:t>Task 2: </a:t>
            </a:r>
            <a:endParaRPr lang="en-US" sz="2800" b="1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 b="1">
                <a:highlight>
                  <a:srgbClr val="FFFFFF"/>
                </a:highlight>
              </a:rPr>
              <a:t>Task 3: </a:t>
            </a:r>
            <a:endParaRPr lang="en-US" sz="2800" b="1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/>
              <a:t>3) Which task includes a presentation or </a:t>
            </a:r>
            <a:r>
              <a:rPr lang="en-US" sz="2800" dirty="0"/>
              <a:t>speaking? </a:t>
            </a: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/>
              <a:t>4) Which task looks the most challenging </a:t>
            </a:r>
            <a:r>
              <a:rPr lang="en-US" sz="2800" dirty="0"/>
              <a:t>to you? Why? </a:t>
            </a:r>
            <a:r>
              <a:rPr lang="en-US" sz="2800" i="1" dirty="0"/>
              <a:t>(one short reason)</a:t>
            </a:r>
            <a:r>
              <a:rPr lang="en-US" sz="2800" dirty="0"/>
              <a:t> </a:t>
            </a:r>
          </a:p>
          <a:p>
            <a:pPr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2400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503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9A5C14-8C7E-4DE1-FA63-1183CA4D1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757E7-2E82-7480-6C9D-77F5CE18F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Your Term 1 Assessments: Some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60353-AF47-44D1-F109-2E1CF5FE5A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298" y="1854861"/>
            <a:ext cx="7326613" cy="46699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en-US" sz="2800" dirty="0"/>
              <a:t>Now use the questions on the Assessment Brief Exploration Activity </a:t>
            </a:r>
            <a:r>
              <a:rPr lang="en-US" sz="2800"/>
              <a:t>to look</a:t>
            </a:r>
            <a:r>
              <a:rPr lang="en-US" sz="2800" dirty="0"/>
              <a:t> for further details. </a:t>
            </a:r>
            <a:endParaRPr lang="en-US" sz="2800"/>
          </a:p>
          <a:p>
            <a:pPr marL="342900" indent="-34290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/>
              <a:t>You are looking for specific answers to the questions only. </a:t>
            </a:r>
            <a:endParaRPr lang="en-US" sz="2800" dirty="0"/>
          </a:p>
          <a:p>
            <a:pPr marL="342900" indent="-34290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b="1" dirty="0"/>
              <a:t>Don’t read everything!</a:t>
            </a:r>
          </a:p>
          <a:p>
            <a:pPr marL="342900" indent="-34290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/>
              <a:t>Write your answers in </a:t>
            </a:r>
            <a:r>
              <a:rPr lang="en-US" sz="2800" dirty="0"/>
              <a:t>your notes or the </a:t>
            </a:r>
            <a:r>
              <a:rPr lang="en-US" sz="2800" dirty="0">
                <a:highlight>
                  <a:srgbClr val="FFFFFF"/>
                </a:highlight>
              </a:rPr>
              <a:t>or on the Assessment Brief Exploration </a:t>
            </a:r>
            <a:r>
              <a:rPr lang="en-US" sz="2800">
                <a:highlight>
                  <a:srgbClr val="FFFFFF"/>
                </a:highlight>
              </a:rPr>
              <a:t>Activity Sheet</a:t>
            </a:r>
            <a:endParaRPr lang="en-US" sz="2800" dirty="0"/>
          </a:p>
          <a:p>
            <a:pPr marL="342900" indent="-34290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800" dirty="0">
                <a:highlight>
                  <a:srgbClr val="FFFFFF"/>
                </a:highlight>
              </a:rPr>
              <a:t>Discuss your </a:t>
            </a:r>
            <a:r>
              <a:rPr lang="en-US" sz="2800">
                <a:highlight>
                  <a:srgbClr val="FFFFFF"/>
                </a:highlight>
              </a:rPr>
              <a:t>answers with a partner</a:t>
            </a:r>
            <a:endParaRPr lang="en-US" sz="2800" dirty="0">
              <a:highlight>
                <a:srgbClr val="FFFFFF"/>
              </a:highlight>
            </a:endParaRPr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2800" b="1" dirty="0"/>
          </a:p>
          <a:p>
            <a:pPr marL="0" indent="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2200" b="1" dirty="0"/>
          </a:p>
          <a:p>
            <a:pPr marL="342900" indent="-342900" algn="just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22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212CF2-DCE2-C685-E9DC-37F0CEE69504}"/>
              </a:ext>
            </a:extLst>
          </p:cNvPr>
          <p:cNvSpPr>
            <a:spLocks noGrp="1"/>
          </p:cNvSpPr>
          <p:nvPr/>
        </p:nvSpPr>
        <p:spPr bwMode="auto">
          <a:xfrm>
            <a:off x="891700" y="5950730"/>
            <a:ext cx="11004383" cy="571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endParaRPr lang="en-US" sz="2200" b="1" dirty="0"/>
          </a:p>
          <a:p>
            <a:pPr>
              <a:buNone/>
            </a:pPr>
            <a:endParaRPr lang="en-US" sz="2200" b="1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000">
              <a:ea typeface="+mn-lt"/>
              <a:cs typeface="+mn-lt"/>
            </a:endParaRPr>
          </a:p>
          <a:p>
            <a:pPr marL="514350" indent="-514350">
              <a:buAutoNum type="arabicPeriod"/>
            </a:pPr>
            <a:endParaRPr lang="en-US" sz="2200"/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723266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0D2A2-7A50-A25B-D7C5-73B864095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B96F4-A512-8A16-9708-716646F2E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do you feel about your Term 1 Assessments?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3BB22-2BDD-26E0-2EB5-6135A66F5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Go back to VEVOX</a:t>
            </a:r>
            <a:endParaRPr lang="en-GB"/>
          </a:p>
        </p:txBody>
      </p:sp>
      <p:pic>
        <p:nvPicPr>
          <p:cNvPr id="5" name="Picture 4" descr="VEVOX logo">
            <a:hlinkClick r:id="rId3"/>
            <a:extLst>
              <a:ext uri="{FF2B5EF4-FFF2-40B4-BE49-F238E27FC236}">
                <a16:creationId xmlns:a16="http://schemas.microsoft.com/office/drawing/2014/main" id="{93C1205F-9B98-C218-0870-776F9F2E62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3800" y="2954914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51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9C63A-90C5-95A8-1A8E-CA97744B3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A8FBF-AA94-7045-58AA-F7047AD76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874" y="195669"/>
            <a:ext cx="10094152" cy="845172"/>
          </a:xfrm>
        </p:spPr>
        <p:txBody>
          <a:bodyPr/>
          <a:lstStyle/>
          <a:p>
            <a:r>
              <a:rPr lang="en-US" sz="4000" b="1">
                <a:solidFill>
                  <a:srgbClr val="002060"/>
                </a:solidFill>
                <a:ea typeface="+mj-lt"/>
                <a:cs typeface="+mj-lt"/>
              </a:rPr>
              <a:t>Criteria: What Exactly Is This?!</a:t>
            </a:r>
            <a:endParaRPr lang="en-GB" sz="3600">
              <a:solidFill>
                <a:srgbClr val="000000"/>
              </a:solidFill>
              <a:ea typeface="+mj-lt"/>
              <a:cs typeface="+mj-lt"/>
            </a:endParaRPr>
          </a:p>
          <a:p>
            <a:endParaRPr lang="en-GB" sz="32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1341A2-379B-E921-2972-BC3676E94A1E}"/>
              </a:ext>
            </a:extLst>
          </p:cNvPr>
          <p:cNvSpPr>
            <a:spLocks noGrp="1"/>
          </p:cNvSpPr>
          <p:nvPr/>
        </p:nvSpPr>
        <p:spPr bwMode="auto">
          <a:xfrm>
            <a:off x="873005" y="817228"/>
            <a:ext cx="10780753" cy="571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AutoNum type="arabicPeriod"/>
            </a:pPr>
            <a:endParaRPr lang="en-US" sz="24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084327-74B4-98CD-2F84-E1FF68319EE4}"/>
              </a:ext>
            </a:extLst>
          </p:cNvPr>
          <p:cNvSpPr>
            <a:spLocks noGrp="1"/>
          </p:cNvSpPr>
          <p:nvPr/>
        </p:nvSpPr>
        <p:spPr bwMode="auto">
          <a:xfrm>
            <a:off x="941396" y="691273"/>
            <a:ext cx="11004383" cy="571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endParaRPr lang="en-US" sz="2200"/>
          </a:p>
          <a:p>
            <a:pPr marL="0" indent="0">
              <a:buNone/>
            </a:pPr>
            <a:endParaRPr lang="en-US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A91514-7C96-64C6-58D4-0C8A6F5E2E2C}"/>
              </a:ext>
            </a:extLst>
          </p:cNvPr>
          <p:cNvSpPr txBox="1"/>
          <p:nvPr/>
        </p:nvSpPr>
        <p:spPr>
          <a:xfrm>
            <a:off x="927652" y="993913"/>
            <a:ext cx="10537134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ct val="20000"/>
              </a:spcBef>
              <a:spcAft>
                <a:spcPct val="0"/>
              </a:spcAft>
              <a:buFont typeface="Arial"/>
              <a:buChar char="•"/>
            </a:pPr>
            <a:r>
              <a:rPr lang="en-US" sz="3600">
                <a:latin typeface="Aptos"/>
                <a:cs typeface="Arial"/>
              </a:rPr>
              <a:t>Every piece of work at UWTSD is marked using specific criteria, like a checklist of what makes good work.</a:t>
            </a:r>
          </a:p>
          <a:p>
            <a:pPr marL="285750" indent="-285750">
              <a:spcBef>
                <a:spcPct val="20000"/>
              </a:spcBef>
              <a:spcAft>
                <a:spcPct val="0"/>
              </a:spcAft>
              <a:buFont typeface="Arial"/>
              <a:buChar char="•"/>
            </a:pPr>
            <a:endParaRPr lang="en-US" sz="1400">
              <a:latin typeface="Aptos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ct val="0"/>
              </a:spcAft>
              <a:buFont typeface="Arial"/>
              <a:buChar char="•"/>
            </a:pPr>
            <a:r>
              <a:rPr lang="en-US" sz="3600">
                <a:latin typeface="Aptos"/>
                <a:cs typeface="Arial"/>
              </a:rPr>
              <a:t>Not all criteria are used in every assessment, the brief will tell you which ones matter for each task.</a:t>
            </a:r>
          </a:p>
          <a:p>
            <a:pPr marL="285750" indent="-285750">
              <a:spcBef>
                <a:spcPct val="20000"/>
              </a:spcBef>
              <a:spcAft>
                <a:spcPct val="0"/>
              </a:spcAft>
              <a:buFont typeface="Arial"/>
              <a:buChar char="•"/>
            </a:pPr>
            <a:endParaRPr lang="en-US" sz="1400">
              <a:latin typeface="Aptos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ct val="0"/>
              </a:spcAft>
              <a:buFont typeface="Arial"/>
              <a:buChar char="•"/>
            </a:pPr>
            <a:r>
              <a:rPr lang="en-US" sz="3600">
                <a:latin typeface="Aptos"/>
                <a:cs typeface="Arial"/>
              </a:rPr>
              <a:t>Marks are based on how well you meet the relevant criteria, so knowing them helps you focus your work.</a:t>
            </a:r>
          </a:p>
          <a:p>
            <a:pPr algn="l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6278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F3244A-7923-2F69-BFCA-3A31F313E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7E8D-78E9-B95C-9134-901681FD8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038" y="-314049"/>
            <a:ext cx="10226674" cy="1325563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rgbClr val="002060"/>
                </a:solidFill>
                <a:ea typeface="+mj-lt"/>
                <a:cs typeface="+mj-lt"/>
              </a:rPr>
              <a:t>Criteria Breakdown: What Each One Means</a:t>
            </a:r>
            <a:endParaRPr lang="en-US" sz="3600">
              <a:solidFill>
                <a:srgbClr val="000000"/>
              </a:solidFill>
              <a:ea typeface="+mj-lt"/>
              <a:cs typeface="+mj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4E61CA-56F5-20C1-779D-A342B651DA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94603" y="773734"/>
            <a:ext cx="5585226" cy="5303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/>
              <a:t>Engagement with Literature</a:t>
            </a:r>
            <a:endParaRPr lang="en-US" sz="2800"/>
          </a:p>
          <a:p>
            <a:pPr algn="just"/>
            <a:r>
              <a:rPr lang="en-US" sz="2600">
                <a:ea typeface="+mn-lt"/>
                <a:cs typeface="+mn-lt"/>
              </a:rPr>
              <a:t>Use credible sources to support ideas </a:t>
            </a:r>
            <a:endParaRPr lang="en-US" sz="2600" dirty="0">
              <a:ea typeface="+mn-lt"/>
              <a:cs typeface="+mn-lt"/>
            </a:endParaRPr>
          </a:p>
          <a:p>
            <a:pPr algn="just"/>
            <a:r>
              <a:rPr lang="en-US" sz="2600">
                <a:ea typeface="+mn-lt"/>
                <a:cs typeface="+mn-lt"/>
              </a:rPr>
              <a:t>Reference correctly in Harvard style (covered in Week 4) </a:t>
            </a:r>
            <a:endParaRPr lang="en-US" sz="2600"/>
          </a:p>
          <a:p>
            <a:pPr algn="just"/>
            <a:r>
              <a:rPr lang="en-US" sz="2600">
                <a:ea typeface="+mn-lt"/>
                <a:cs typeface="+mn-lt"/>
              </a:rPr>
              <a:t>Show enough reading to understand and support your arguments</a:t>
            </a:r>
            <a:r>
              <a:rPr lang="en-US" sz="2600" dirty="0">
                <a:ea typeface="+mn-lt"/>
                <a:cs typeface="+mn-lt"/>
              </a:rPr>
              <a:t> </a:t>
            </a:r>
            <a:endParaRPr lang="en-US" sz="2600" dirty="0"/>
          </a:p>
          <a:p>
            <a:pPr algn="just"/>
            <a:endParaRPr lang="en-US" sz="10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/>
              <a:t>Knowledge &amp; Understanding</a:t>
            </a:r>
            <a:endParaRPr lang="en-US" sz="2800"/>
          </a:p>
          <a:p>
            <a:pPr algn="just"/>
            <a:r>
              <a:rPr lang="en-US" sz="2600" dirty="0"/>
              <a:t>Demonstrate clear understanding of key </a:t>
            </a:r>
            <a:r>
              <a:rPr lang="en-US" sz="2600"/>
              <a:t>concepts, theories</a:t>
            </a:r>
            <a:r>
              <a:rPr lang="en-US" sz="2600" dirty="0"/>
              <a:t>, and ideas </a:t>
            </a:r>
          </a:p>
          <a:p>
            <a:pPr algn="just"/>
            <a:r>
              <a:rPr lang="en-US" sz="2600"/>
              <a:t>Use examples to explain your points </a:t>
            </a:r>
            <a:endParaRPr lang="en-US" sz="2600" dirty="0"/>
          </a:p>
          <a:p>
            <a:pPr algn="just"/>
            <a:r>
              <a:rPr lang="en-US" sz="2600" dirty="0"/>
              <a:t>Follow the brief exactly: </a:t>
            </a:r>
            <a:r>
              <a:rPr lang="en-US" sz="2600"/>
              <a:t>answer</a:t>
            </a:r>
            <a:r>
              <a:rPr lang="en-US" sz="2600" dirty="0"/>
              <a:t> every required question </a:t>
            </a:r>
          </a:p>
          <a:p>
            <a:pPr marL="0" indent="0" algn="just">
              <a:buNone/>
            </a:pPr>
            <a:endParaRPr lang="en-US" sz="10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096C72-DB8D-34B9-60F3-7067A8AFB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2539" y="773734"/>
            <a:ext cx="5070738" cy="3713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/>
              <a:t>Cognitive &amp; Intellectual Skills</a:t>
            </a:r>
            <a:endParaRPr lang="en-US" sz="2800"/>
          </a:p>
          <a:p>
            <a:pPr algn="just">
              <a:buFont typeface="Arial,Sans-Serif"/>
              <a:buChar char="•"/>
            </a:pPr>
            <a:r>
              <a:rPr lang="en-US" sz="2600" dirty="0" err="1"/>
              <a:t>Analyse</a:t>
            </a:r>
            <a:r>
              <a:rPr lang="en-US" sz="2600" dirty="0"/>
              <a:t> information and compare ideas </a:t>
            </a:r>
          </a:p>
          <a:p>
            <a:pPr algn="just">
              <a:buFont typeface="Arial,Sans-Serif"/>
              <a:buChar char="•"/>
            </a:pPr>
            <a:r>
              <a:rPr lang="en-US" sz="2600"/>
              <a:t>Justify opinions with evidence </a:t>
            </a:r>
            <a:endParaRPr lang="en-US" sz="2600" dirty="0"/>
          </a:p>
          <a:p>
            <a:pPr algn="just">
              <a:buFont typeface="Arial,Sans-Serif"/>
              <a:buChar char="•"/>
            </a:pPr>
            <a:r>
              <a:rPr lang="en-US" sz="2600"/>
              <a:t>Draw clear, logical conclusions </a:t>
            </a: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1900"/>
          </a:p>
        </p:txBody>
      </p:sp>
      <p:pic>
        <p:nvPicPr>
          <p:cNvPr id="9" name="Picture 8" descr="A close up of a checklist&#10;&#10;AI-generated content may be incorrect.">
            <a:extLst>
              <a:ext uri="{FF2B5EF4-FFF2-40B4-BE49-F238E27FC236}">
                <a16:creationId xmlns:a16="http://schemas.microsoft.com/office/drawing/2014/main" id="{21FF107A-F809-10F8-5557-F3049869628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81630" y="3428998"/>
            <a:ext cx="4737652" cy="307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899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F3244A-7923-2F69-BFCA-3A31F313E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7E8D-78E9-B95C-9134-901681FD8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842" y="-211995"/>
            <a:ext cx="11151959" cy="1325563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002060"/>
                </a:solidFill>
                <a:ea typeface="+mj-lt"/>
                <a:cs typeface="+mj-lt"/>
              </a:rPr>
              <a:t>Criteria Breakdown: What Each One Means</a:t>
            </a:r>
            <a:endParaRPr lang="en-US" sz="4000">
              <a:solidFill>
                <a:srgbClr val="000000"/>
              </a:solidFill>
              <a:ea typeface="+mj-lt"/>
              <a:cs typeface="+mj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4E61CA-56F5-20C1-779D-A342B651DA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09950" y="773734"/>
            <a:ext cx="5187662" cy="5303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096C72-DB8D-34B9-60F3-7067A8AFB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2539" y="773734"/>
            <a:ext cx="5070738" cy="3713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4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200" b="1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1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98A9C5-70B6-43DB-A494-732380E4F446}"/>
              </a:ext>
            </a:extLst>
          </p:cNvPr>
          <p:cNvSpPr txBox="1"/>
          <p:nvPr/>
        </p:nvSpPr>
        <p:spPr>
          <a:xfrm>
            <a:off x="982671" y="1021719"/>
            <a:ext cx="4879048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800" b="1"/>
              <a:t>Practical Application</a:t>
            </a:r>
          </a:p>
          <a:p>
            <a:pPr marL="285750" indent="-28575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Apply learning to real-life examples or tasks </a:t>
            </a:r>
            <a:endParaRPr lang="en-US" sz="2600"/>
          </a:p>
          <a:p>
            <a:pPr marL="285750" indent="-285750" algn="just">
              <a:buFont typeface="Arial"/>
              <a:buChar char="•"/>
            </a:pPr>
            <a:r>
              <a:rPr lang="en-US" sz="2600" dirty="0">
                <a:ea typeface="+mn-lt"/>
                <a:cs typeface="+mn-lt"/>
              </a:rPr>
              <a:t>Use relevant methods or models (as stated in the brief)</a:t>
            </a:r>
            <a:endParaRPr lang="en-US" sz="2600"/>
          </a:p>
          <a:p>
            <a:pPr algn="just"/>
            <a:endParaRPr lang="en-US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73BC9C-624A-3259-8C4B-57829BC058D8}"/>
              </a:ext>
            </a:extLst>
          </p:cNvPr>
          <p:cNvSpPr txBox="1"/>
          <p:nvPr/>
        </p:nvSpPr>
        <p:spPr>
          <a:xfrm>
            <a:off x="6214618" y="1021718"/>
            <a:ext cx="5763511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800" b="1" dirty="0"/>
              <a:t>Transferable Skills for Life and </a:t>
            </a:r>
            <a:r>
              <a:rPr lang="en-US" sz="2800" b="1" dirty="0" err="1"/>
              <a:t>Practic</a:t>
            </a:r>
            <a:r>
              <a:rPr lang="en-US" sz="2800" b="1" dirty="0"/>
              <a:t>e</a:t>
            </a:r>
            <a:endParaRPr lang="en-US" sz="1600" dirty="0"/>
          </a:p>
          <a:p>
            <a:pPr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Write clearly in full sentences and structured paragraphs </a:t>
            </a:r>
            <a:endParaRPr lang="en-US" sz="2600"/>
          </a:p>
          <a:p>
            <a:pPr algn="just">
              <a:buFont typeface="Arial"/>
              <a:buChar char="•"/>
            </a:pPr>
            <a:r>
              <a:rPr lang="en-US" sz="2600" dirty="0">
                <a:ea typeface="+mn-lt"/>
                <a:cs typeface="+mn-lt"/>
              </a:rPr>
              <a:t>Use appropriate academic style </a:t>
            </a:r>
            <a:endParaRPr lang="en-US" sz="2600"/>
          </a:p>
          <a:p>
            <a:pPr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Proofread carefully </a:t>
            </a:r>
            <a:endParaRPr lang="en-US" sz="2600"/>
          </a:p>
          <a:p>
            <a:pPr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For presentations: clear, well-designed slides </a:t>
            </a:r>
            <a:endParaRPr lang="en-US" sz="2600"/>
          </a:p>
          <a:p>
            <a:pPr algn="just">
              <a:buFont typeface="Arial"/>
              <a:buChar char="•"/>
            </a:pPr>
            <a:r>
              <a:rPr lang="en-US" sz="2600" dirty="0">
                <a:ea typeface="+mn-lt"/>
                <a:cs typeface="+mn-lt"/>
              </a:rPr>
              <a:t>Speak clearly and demonstrate strong presentation skills (covered in Week 8)</a:t>
            </a:r>
            <a:endParaRPr lang="en-US" sz="2600" dirty="0"/>
          </a:p>
          <a:p>
            <a:pPr marL="285750" indent="-285750" algn="just">
              <a:buFont typeface="Arial"/>
              <a:buChar char="•"/>
            </a:pPr>
            <a:endParaRPr lang="en-US" sz="2800" dirty="0"/>
          </a:p>
          <a:p>
            <a:pPr algn="just"/>
            <a:endParaRPr lang="en-US" sz="2800" b="1" dirty="0"/>
          </a:p>
        </p:txBody>
      </p:sp>
      <p:pic>
        <p:nvPicPr>
          <p:cNvPr id="8" name="Picture 7" descr="A group of people raising their hands&#10;&#10;AI-generated content may be incorrect.">
            <a:extLst>
              <a:ext uri="{FF2B5EF4-FFF2-40B4-BE49-F238E27FC236}">
                <a16:creationId xmlns:a16="http://schemas.microsoft.com/office/drawing/2014/main" id="{930B1659-1AD4-852A-41B4-70AE5E0D4D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9345" y="3279321"/>
            <a:ext cx="4534560" cy="308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949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8D285-8EAD-3A07-471A-DC5025080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9F941-1D87-396F-C016-F1C178ACD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>
                <a:ea typeface="+mj-lt"/>
                <a:cs typeface="+mj-lt"/>
              </a:rPr>
              <a:t>Match Criteria to Example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A834DA-0AF3-E317-CFA4-461C22F6F62C}"/>
              </a:ext>
            </a:extLst>
          </p:cNvPr>
          <p:cNvSpPr>
            <a:spLocks noGrp="1"/>
          </p:cNvSpPr>
          <p:nvPr/>
        </p:nvSpPr>
        <p:spPr bwMode="auto">
          <a:xfrm>
            <a:off x="873005" y="817228"/>
            <a:ext cx="10780753" cy="571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AutoNum type="arabicPeriod"/>
            </a:pPr>
            <a:endParaRPr lang="en-US" sz="24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7D8C93-6E26-F637-DF58-CAB0D13FD2D6}"/>
              </a:ext>
            </a:extLst>
          </p:cNvPr>
          <p:cNvSpPr>
            <a:spLocks noGrp="1"/>
          </p:cNvSpPr>
          <p:nvPr/>
        </p:nvSpPr>
        <p:spPr bwMode="auto">
          <a:xfrm>
            <a:off x="941396" y="691273"/>
            <a:ext cx="11004383" cy="571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endParaRPr lang="en-US" sz="2200"/>
          </a:p>
          <a:p>
            <a:pPr marL="0" indent="0">
              <a:buNone/>
            </a:pPr>
            <a:endParaRPr lang="en-US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9763D6-F1A1-72E7-92AF-2094D1C7FFAB}"/>
              </a:ext>
            </a:extLst>
          </p:cNvPr>
          <p:cNvSpPr txBox="1"/>
          <p:nvPr/>
        </p:nvSpPr>
        <p:spPr>
          <a:xfrm>
            <a:off x="356152" y="1855303"/>
            <a:ext cx="3761960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14350" indent="-514350">
              <a:buAutoNum type="arabicPeriod"/>
            </a:pPr>
            <a:r>
              <a:rPr lang="en-US" sz="2600" b="1">
                <a:solidFill>
                  <a:srgbClr val="000000"/>
                </a:solidFill>
                <a:latin typeface="Aptos"/>
                <a:cs typeface="Arial"/>
              </a:rPr>
              <a:t>Engagement with Literature</a:t>
            </a: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endParaRPr lang="en-US" sz="2600" b="1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2600" b="1">
                <a:solidFill>
                  <a:srgbClr val="000000"/>
                </a:solidFill>
                <a:latin typeface="Aptos"/>
                <a:cs typeface="Arial"/>
              </a:rPr>
              <a:t>Knowledge &amp; Understanding</a:t>
            </a: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endParaRPr lang="en-US" sz="2600" b="1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2600" b="1">
                <a:solidFill>
                  <a:srgbClr val="000000"/>
                </a:solidFill>
                <a:latin typeface="Aptos"/>
                <a:cs typeface="Arial"/>
              </a:rPr>
              <a:t>Cognitive &amp; Intellectual Skills</a:t>
            </a: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2600" b="1">
                <a:solidFill>
                  <a:srgbClr val="000000"/>
                </a:solidFill>
                <a:latin typeface="Aptos"/>
                <a:cs typeface="Arial"/>
              </a:rPr>
              <a:t>Practical Skills</a:t>
            </a: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endParaRPr lang="en-US" sz="2600" b="1" dirty="0">
              <a:solidFill>
                <a:srgbClr val="000000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2600" b="1">
                <a:solidFill>
                  <a:srgbClr val="000000"/>
                </a:solidFill>
                <a:latin typeface="Aptos"/>
                <a:cs typeface="Arial"/>
              </a:rPr>
              <a:t>Transferable Skills</a:t>
            </a:r>
            <a:endParaRPr lang="en-US" sz="2600" dirty="0">
              <a:solidFill>
                <a:srgbClr val="000000"/>
              </a:solidFill>
              <a:latin typeface="Aptos"/>
              <a:cs typeface="Arial"/>
            </a:endParaRPr>
          </a:p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3E72C4-DB75-4CAC-2801-DA017DFB6A2A}"/>
              </a:ext>
            </a:extLst>
          </p:cNvPr>
          <p:cNvSpPr/>
          <p:nvPr/>
        </p:nvSpPr>
        <p:spPr>
          <a:xfrm>
            <a:off x="4389783" y="1855306"/>
            <a:ext cx="7760802" cy="770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A. I used a business model from </a:t>
            </a:r>
            <a:r>
              <a:rPr lang="en-US" sz="2200">
                <a:solidFill>
                  <a:schemeClr val="bg1"/>
                </a:solidFill>
              </a:rPr>
              <a:t>class to</a:t>
            </a:r>
            <a:r>
              <a:rPr lang="en-US" sz="2200" dirty="0">
                <a:solidFill>
                  <a:schemeClr val="bg1"/>
                </a:solidFill>
              </a:rPr>
              <a:t> explain how a company </a:t>
            </a:r>
            <a:r>
              <a:rPr lang="en-US" sz="2200">
                <a:solidFill>
                  <a:schemeClr val="bg1"/>
                </a:solidFill>
              </a:rPr>
              <a:t>improved performance</a:t>
            </a:r>
            <a:r>
              <a:rPr lang="en-US" sz="2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288544-53F5-90F8-A311-B74C694AD8F4}"/>
              </a:ext>
            </a:extLst>
          </p:cNvPr>
          <p:cNvSpPr/>
          <p:nvPr/>
        </p:nvSpPr>
        <p:spPr>
          <a:xfrm>
            <a:off x="4389782" y="2716695"/>
            <a:ext cx="7735954" cy="960781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b="0" i="0" u="none" strike="noStrike" baseline="0" dirty="0">
                <a:solidFill>
                  <a:schemeClr val="bg1"/>
                </a:solidFill>
                <a:latin typeface="Aptos"/>
                <a:ea typeface="Segoe UI"/>
                <a:cs typeface="Segoe UI"/>
              </a:rPr>
              <a:t>B. I compared two marketing ideas </a:t>
            </a:r>
            <a:r>
              <a:rPr lang="en-US" sz="2200">
                <a:solidFill>
                  <a:schemeClr val="bg1"/>
                </a:solidFill>
                <a:latin typeface="Aptos"/>
                <a:ea typeface="Segoe UI"/>
                <a:cs typeface="Segoe UI"/>
              </a:rPr>
              <a:t>and explained</a:t>
            </a:r>
            <a:r>
              <a:rPr lang="en-US" sz="2200" b="0" i="0" u="none" strike="noStrike" baseline="0" dirty="0">
                <a:solidFill>
                  <a:schemeClr val="bg1"/>
                </a:solidFill>
                <a:latin typeface="Aptos"/>
                <a:ea typeface="Segoe UI"/>
                <a:cs typeface="Segoe UI"/>
              </a:rPr>
              <a:t> which one I agree with.</a:t>
            </a:r>
            <a:r>
              <a:rPr lang="en-US" sz="2200" b="0" i="0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​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7B51F3-6D65-8FF0-1626-14C7FA3D14D0}"/>
              </a:ext>
            </a:extLst>
          </p:cNvPr>
          <p:cNvSpPr/>
          <p:nvPr/>
        </p:nvSpPr>
        <p:spPr>
          <a:xfrm>
            <a:off x="4381501" y="3793437"/>
            <a:ext cx="7752521" cy="92765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C. My work is well structured, uses </a:t>
            </a:r>
            <a:r>
              <a:rPr lang="en-US" sz="2200">
                <a:solidFill>
                  <a:schemeClr val="bg1"/>
                </a:solidFill>
              </a:rPr>
              <a:t>full sentences</a:t>
            </a:r>
            <a:r>
              <a:rPr lang="en-US" sz="2200" dirty="0">
                <a:solidFill>
                  <a:schemeClr val="bg1"/>
                </a:solidFill>
              </a:rPr>
              <a:t>, and is easy to read.</a:t>
            </a:r>
            <a:endParaRPr lang="en-US"/>
          </a:p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3BCD3F-F24B-E24D-54DF-A12229BEE9DB}"/>
              </a:ext>
            </a:extLst>
          </p:cNvPr>
          <p:cNvSpPr/>
          <p:nvPr/>
        </p:nvSpPr>
        <p:spPr>
          <a:xfrm>
            <a:off x="4373218" y="4861890"/>
            <a:ext cx="7752521" cy="93593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D. I used a journal article </a:t>
            </a:r>
            <a:r>
              <a:rPr lang="en-US" sz="2200">
                <a:solidFill>
                  <a:schemeClr val="bg1"/>
                </a:solidFill>
              </a:rPr>
              <a:t>and referenced</a:t>
            </a:r>
            <a:r>
              <a:rPr lang="en-US" sz="2200" dirty="0">
                <a:solidFill>
                  <a:schemeClr val="bg1"/>
                </a:solidFill>
              </a:rPr>
              <a:t> it </a:t>
            </a:r>
            <a:r>
              <a:rPr lang="en-US" sz="2200">
                <a:solidFill>
                  <a:schemeClr val="bg1"/>
                </a:solidFill>
              </a:rPr>
              <a:t>in Harvard style to support my</a:t>
            </a:r>
            <a:r>
              <a:rPr lang="en-US" sz="2200" dirty="0">
                <a:solidFill>
                  <a:schemeClr val="bg1"/>
                </a:solidFill>
              </a:rPr>
              <a:t> argument.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BE38E2-309A-D428-F931-AF9A0E8953B0}"/>
              </a:ext>
            </a:extLst>
          </p:cNvPr>
          <p:cNvSpPr/>
          <p:nvPr/>
        </p:nvSpPr>
        <p:spPr>
          <a:xfrm>
            <a:off x="4398067" y="5946913"/>
            <a:ext cx="7735955" cy="712304"/>
          </a:xfrm>
          <a:prstGeom prst="rect">
            <a:avLst/>
          </a:prstGeom>
          <a:solidFill>
            <a:schemeClr val="accent1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</a:rPr>
              <a:t>E. I explained what customer </a:t>
            </a:r>
            <a:r>
              <a:rPr lang="en-US" sz="2200">
                <a:solidFill>
                  <a:schemeClr val="bg1"/>
                </a:solidFill>
              </a:rPr>
              <a:t>service means</a:t>
            </a:r>
            <a:r>
              <a:rPr lang="en-US" sz="2200" dirty="0">
                <a:solidFill>
                  <a:schemeClr val="bg1"/>
                </a:solidFill>
              </a:rPr>
              <a:t> and gave a real example from </a:t>
            </a:r>
            <a:r>
              <a:rPr lang="en-US" sz="2200">
                <a:solidFill>
                  <a:schemeClr val="bg1"/>
                </a:solidFill>
              </a:rPr>
              <a:t>a shop</a:t>
            </a:r>
            <a:r>
              <a:rPr lang="en-US" sz="22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0399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7F1BD-A318-3611-4D1B-28DAFFA4A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AB863-325B-A9CC-7AD4-A54F6BD3D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C8C201-0134-C379-FF0C-44D8F34E69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36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8C830-8938-55D9-30B8-F07661D8D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520C7-311F-6959-F1BB-0E80182E48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Reading Skills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3F1318F-A326-2648-D9A3-8A1ACDED43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Cluster of books">
            <a:extLst>
              <a:ext uri="{FF2B5EF4-FFF2-40B4-BE49-F238E27FC236}">
                <a16:creationId xmlns:a16="http://schemas.microsoft.com/office/drawing/2014/main" id="{00E19AB3-B907-9E4B-CBC7-B6B94CD2107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94714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12A1-88EB-F975-8228-EACA5C57D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Skill 1: Prediction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669C3-FB58-C663-999B-CB3D00B3C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Before we read a text, we can predict what it will be about.</a:t>
            </a:r>
          </a:p>
          <a:p>
            <a:pPr marL="0" indent="0">
              <a:buNone/>
            </a:pPr>
            <a:r>
              <a:rPr lang="en-GB"/>
              <a:t>We look at:</a:t>
            </a:r>
          </a:p>
          <a:p>
            <a:endParaRPr lang="en-GB"/>
          </a:p>
          <a:p>
            <a:r>
              <a:rPr lang="en-GB"/>
              <a:t>the title</a:t>
            </a:r>
          </a:p>
          <a:p>
            <a:r>
              <a:rPr lang="en-GB"/>
              <a:t>the picture (if there is one)</a:t>
            </a:r>
          </a:p>
          <a:p>
            <a:r>
              <a:rPr lang="en-GB"/>
              <a:t>the topic</a:t>
            </a:r>
          </a:p>
          <a:p>
            <a:r>
              <a:rPr lang="en-GB"/>
              <a:t>any keywords we already know</a:t>
            </a:r>
          </a:p>
        </p:txBody>
      </p:sp>
    </p:spTree>
    <p:extLst>
      <p:ext uri="{BB962C8B-B14F-4D97-AF65-F5344CB8AC3E}">
        <p14:creationId xmlns:p14="http://schemas.microsoft.com/office/powerpoint/2010/main" val="62340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1B47B-154C-5CEF-2D74-FCBCDDE16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 b="1"/>
              <a:t>What do you think this text is about — in 1-3 words?</a:t>
            </a:r>
            <a:endParaRPr lang="en-GB"/>
          </a:p>
        </p:txBody>
      </p:sp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2A421F00-8A0D-7C4F-91AA-219D47A4E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7873" y="2169002"/>
            <a:ext cx="1849582" cy="37662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49E9B5-6937-D724-C0EE-C3ED1A647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692589"/>
            <a:ext cx="10226676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800" b="1">
                <a:highlight>
                  <a:srgbClr val="FFFFFF"/>
                </a:highlight>
                <a:latin typeface="Arial"/>
                <a:cs typeface="Arial"/>
              </a:rPr>
              <a:t>If you post it, they will come: The businesses turning likes into livelihoods</a:t>
            </a:r>
            <a:endParaRPr lang="en-US" sz="480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8434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EDBA0-1244-78E6-C1EF-BC6BE1C49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059F3-D19B-D200-C955-F741F97AB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Skill 2: Skimming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EBD31C-EAD8-18D8-F065-D17769358A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fontAlgn="t">
              <a:buNone/>
            </a:pPr>
            <a:r>
              <a:rPr lang="en-GB"/>
              <a:t>What is skimming?</a:t>
            </a:r>
          </a:p>
          <a:p>
            <a:pPr fontAlgn="t"/>
            <a:r>
              <a:rPr lang="en-GB"/>
              <a:t>Read quickly</a:t>
            </a:r>
          </a:p>
          <a:p>
            <a:pPr fontAlgn="t"/>
            <a:r>
              <a:rPr lang="en-GB"/>
              <a:t>Look for the main idea, not details</a:t>
            </a:r>
          </a:p>
          <a:p>
            <a:pPr fontAlgn="t"/>
            <a:r>
              <a:rPr lang="en-GB"/>
              <a:t>Use title, first lines of paragraphs, and headings (if any)</a:t>
            </a:r>
          </a:p>
          <a:p>
            <a:pPr fontAlgn="t"/>
            <a:r>
              <a:rPr lang="en-GB"/>
              <a:t>Don’t stop for difficult words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A89CE2-6D3A-CD0B-8349-6AF9CEA820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fontAlgn="t">
              <a:buNone/>
            </a:pPr>
            <a:r>
              <a:rPr lang="en-GB"/>
              <a:t>Ask:</a:t>
            </a:r>
          </a:p>
          <a:p>
            <a:pPr marL="0" indent="0" algn="ctr" fontAlgn="t">
              <a:buNone/>
            </a:pPr>
            <a:r>
              <a:rPr lang="en-GB" sz="5400" b="1"/>
              <a:t>What is this text mainly about?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2203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09A009-4E3C-346D-3DA4-004048494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Skimming Exercise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67A812-F8D5-94EE-CEB2-8AE07A75CB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What to do:</a:t>
            </a:r>
          </a:p>
          <a:p>
            <a:endParaRPr lang="en-GB"/>
          </a:p>
          <a:p>
            <a:r>
              <a:rPr lang="en-GB"/>
              <a:t>Read quickly</a:t>
            </a:r>
          </a:p>
          <a:p>
            <a:r>
              <a:rPr lang="en-GB"/>
              <a:t>Look for the main idea of the article</a:t>
            </a:r>
          </a:p>
          <a:p>
            <a:r>
              <a:rPr lang="en-GB"/>
              <a:t>Do not read every word</a:t>
            </a:r>
          </a:p>
          <a:p>
            <a:r>
              <a:rPr lang="en-GB"/>
              <a:t>Do not stop for difficult vocabulary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E0FEF7-9F3D-CDFB-FA13-A800E0B659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You have 2 minutes to skim the text.</a:t>
            </a:r>
          </a:p>
        </p:txBody>
      </p:sp>
    </p:spTree>
    <p:extLst>
      <p:ext uri="{BB962C8B-B14F-4D97-AF65-F5344CB8AC3E}">
        <p14:creationId xmlns:p14="http://schemas.microsoft.com/office/powerpoint/2010/main" val="4275872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A2A66-9878-D2EA-1C93-E3FB41BFF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the main idea of the text?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B5400-CE71-D766-1998-83CDA78D9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Go back to VEVOX</a:t>
            </a:r>
            <a:endParaRPr lang="en-GB"/>
          </a:p>
        </p:txBody>
      </p:sp>
      <p:pic>
        <p:nvPicPr>
          <p:cNvPr id="5" name="Picture 4" descr="VEVOX logo">
            <a:hlinkClick r:id="rId3"/>
            <a:extLst>
              <a:ext uri="{FF2B5EF4-FFF2-40B4-BE49-F238E27FC236}">
                <a16:creationId xmlns:a16="http://schemas.microsoft.com/office/drawing/2014/main" id="{8A7EEB63-07D7-3E48-E488-B2B77D6A4A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3800" y="2954914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25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735DA-E4E6-8382-51BB-36E3785C4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7BBBC-14E2-A43D-E84C-8ADBEBBEF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Reading Skill 3: Scanning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18EBF9-6250-BE5A-2E21-F795F1BF51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GB"/>
              <a:t>When we scan, we look for:</a:t>
            </a:r>
          </a:p>
          <a:p>
            <a:pPr fontAlgn="t"/>
            <a:r>
              <a:rPr lang="en-GB"/>
              <a:t>numbers</a:t>
            </a:r>
          </a:p>
          <a:p>
            <a:pPr fontAlgn="t"/>
            <a:r>
              <a:rPr lang="en-GB"/>
              <a:t>dates</a:t>
            </a:r>
          </a:p>
          <a:p>
            <a:pPr fontAlgn="t"/>
            <a:r>
              <a:rPr lang="en-GB"/>
              <a:t>names</a:t>
            </a:r>
          </a:p>
          <a:p>
            <a:pPr fontAlgn="t"/>
            <a:r>
              <a:rPr lang="en-GB"/>
              <a:t>places</a:t>
            </a:r>
          </a:p>
          <a:p>
            <a:pPr fontAlgn="t"/>
            <a:r>
              <a:rPr lang="en-GB"/>
              <a:t>reasons</a:t>
            </a:r>
          </a:p>
        </p:txBody>
      </p:sp>
      <p:pic>
        <p:nvPicPr>
          <p:cNvPr id="6" name="Content Placeholder 5" descr="Satellite dish under a starry night sky">
            <a:extLst>
              <a:ext uri="{FF2B5EF4-FFF2-40B4-BE49-F238E27FC236}">
                <a16:creationId xmlns:a16="http://schemas.microsoft.com/office/drawing/2014/main" id="{91CFE40F-9950-2601-CA15-183E2201CD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274778" y="1825625"/>
            <a:ext cx="5079021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475451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09A009-4E3C-346D-3DA4-004048494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Scanning Exercise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67A812-F8D5-94EE-CEB2-8AE07A75CB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6" y="1846978"/>
            <a:ext cx="5618657" cy="46749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buNone/>
            </a:pPr>
            <a:r>
              <a:rPr lang="en-GB" sz="2600" dirty="0">
                <a:ea typeface="+mn-lt"/>
                <a:cs typeface="+mn-lt"/>
              </a:rPr>
              <a:t>Use the worksheet on Moodle: </a:t>
            </a:r>
            <a:endParaRPr lang="en-US" sz="2600"/>
          </a:p>
          <a:p>
            <a:pPr algn="just">
              <a:buNone/>
            </a:pPr>
            <a:r>
              <a:rPr lang="en-GB" sz="2600" b="1">
                <a:ea typeface="+mn-lt"/>
                <a:cs typeface="+mn-lt"/>
              </a:rPr>
              <a:t>BBC Social Media Text Exercises</a:t>
            </a:r>
            <a:r>
              <a:rPr lang="en-GB" sz="2600" dirty="0">
                <a:ea typeface="+mn-lt"/>
                <a:cs typeface="+mn-lt"/>
              </a:rPr>
              <a:t> </a:t>
            </a:r>
            <a:endParaRPr lang="en-US" sz="2600">
              <a:ea typeface="+mn-lt"/>
              <a:cs typeface="+mn-lt"/>
            </a:endParaRPr>
          </a:p>
          <a:p>
            <a:pPr algn="just">
              <a:buFont typeface="Arial"/>
              <a:buChar char="•"/>
            </a:pPr>
            <a:r>
              <a:rPr lang="en-GB" sz="2600">
                <a:ea typeface="+mn-lt"/>
                <a:cs typeface="+mn-lt"/>
              </a:rPr>
              <a:t>Read the questions FIRST</a:t>
            </a:r>
            <a:endParaRPr lang="en-GB" sz="2600" dirty="0">
              <a:ea typeface="+mn-lt"/>
              <a:cs typeface="+mn-lt"/>
            </a:endParaRPr>
          </a:p>
          <a:p>
            <a:pPr algn="just">
              <a:buFont typeface="Arial"/>
              <a:buChar char="•"/>
            </a:pPr>
            <a:r>
              <a:rPr lang="en-GB" sz="2600">
                <a:ea typeface="+mn-lt"/>
                <a:cs typeface="+mn-lt"/>
              </a:rPr>
              <a:t>You then have 4 minutes to scan the text.</a:t>
            </a:r>
            <a:endParaRPr lang="en-US" sz="2600">
              <a:ea typeface="+mn-lt"/>
              <a:cs typeface="+mn-lt"/>
            </a:endParaRPr>
          </a:p>
          <a:p>
            <a:pPr algn="just">
              <a:buFont typeface="Arial"/>
              <a:buChar char="•"/>
            </a:pPr>
            <a:r>
              <a:rPr lang="en-GB" sz="2600" dirty="0">
                <a:ea typeface="+mn-lt"/>
                <a:cs typeface="+mn-lt"/>
              </a:rPr>
              <a:t>Make note of your answers on the question sheet or in your notebook. If you want to complete some additional questions on the question sheet, please do!</a:t>
            </a:r>
            <a:endParaRPr lang="en-US" sz="2600"/>
          </a:p>
          <a:p>
            <a:pPr algn="just">
              <a:buFont typeface="Arial"/>
            </a:pPr>
            <a:endParaRPr lang="en-GB" dirty="0">
              <a:ea typeface="+mn-lt"/>
              <a:cs typeface="+mn-lt"/>
            </a:endParaRPr>
          </a:p>
          <a:p>
            <a:pPr algn="just">
              <a:buFont typeface="Arial"/>
            </a:pPr>
            <a:endParaRPr lang="en-GB" err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E0FEF7-9F3D-CDFB-FA13-A800E0B6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3838" y="1846978"/>
            <a:ext cx="5991847" cy="46749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/>
              <a:t>Scan the text to find:</a:t>
            </a:r>
            <a:endParaRPr lang="en-GB" sz="2600" dirty="0"/>
          </a:p>
          <a:p>
            <a:pPr marL="514350" indent="-514350">
              <a:buAutoNum type="arabicPeriod"/>
            </a:pPr>
            <a:r>
              <a:rPr lang="en-GB" sz="2600"/>
              <a:t>One company or business name </a:t>
            </a:r>
            <a:endParaRPr lang="en-US" sz="2600"/>
          </a:p>
          <a:p>
            <a:pPr marL="514350" indent="-514350">
              <a:buAutoNum type="arabicPeriod"/>
            </a:pPr>
            <a:r>
              <a:rPr lang="en-GB" sz="2600"/>
              <a:t>One number (e.g. hours, staff, increase, etc.) </a:t>
            </a:r>
            <a:endParaRPr lang="en-GB" sz="2600" dirty="0"/>
          </a:p>
          <a:p>
            <a:pPr marL="514350" indent="-514350">
              <a:buAutoNum type="arabicPeriod"/>
            </a:pPr>
            <a:r>
              <a:rPr lang="en-GB" sz="2600"/>
              <a:t>One place (location mentioned in the article) </a:t>
            </a:r>
            <a:endParaRPr lang="en-GB" sz="2600" dirty="0"/>
          </a:p>
          <a:p>
            <a:pPr marL="514350" indent="-514350">
              <a:buAutoNum type="arabicPeriod"/>
            </a:pPr>
            <a:r>
              <a:rPr lang="en-GB" sz="2600" dirty="0"/>
              <a:t>One reason why a business became popular</a:t>
            </a:r>
          </a:p>
          <a:p>
            <a:pPr marL="0" indent="0">
              <a:buNone/>
            </a:pPr>
            <a:r>
              <a:rPr lang="en-GB" sz="2600" b="1"/>
              <a:t>Extension (optional):</a:t>
            </a:r>
            <a:endParaRPr lang="en-US" sz="2600"/>
          </a:p>
          <a:p>
            <a:pPr marL="514350" indent="-514350">
              <a:buAutoNum type="arabicPeriod"/>
            </a:pPr>
            <a:r>
              <a:rPr lang="en-GB" sz="2600"/>
              <a:t>One example of what a customer did because of a viral trend</a:t>
            </a:r>
          </a:p>
          <a:p>
            <a:pPr>
              <a:buAutoNum type="arabicPeriod"/>
            </a:pPr>
            <a:endParaRPr lang="en-GB" sz="2600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266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1690B-B8DF-FF90-610D-1B7B93F94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Scanning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7AAD8-E7DC-81D0-017E-03184AD7C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268" y="1930588"/>
            <a:ext cx="4686929" cy="47022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ea typeface="+mn-lt"/>
                <a:cs typeface="+mn-lt"/>
              </a:rPr>
              <a:t>Company names:</a:t>
            </a:r>
            <a:br>
              <a:rPr lang="en-GB" sz="2800" b="1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Jet2, Binley Mega Chippy, </a:t>
            </a:r>
            <a:r>
              <a:rPr lang="en-GB" sz="2800" dirty="0" err="1">
                <a:ea typeface="+mn-lt"/>
                <a:cs typeface="+mn-lt"/>
              </a:rPr>
              <a:t>Honywood</a:t>
            </a:r>
            <a:r>
              <a:rPr lang="en-GB" sz="2800" dirty="0">
                <a:ea typeface="+mn-lt"/>
                <a:cs typeface="+mn-lt"/>
              </a:rPr>
              <a:t> Sandwich Shop (any acceptable)</a:t>
            </a:r>
            <a:endParaRPr lang="en-GB" sz="2800" dirty="0"/>
          </a:p>
          <a:p>
            <a:r>
              <a:rPr lang="en-GB" sz="2800" b="1">
                <a:ea typeface="+mn-lt"/>
                <a:cs typeface="+mn-lt"/>
              </a:rPr>
              <a:t>Number:</a:t>
            </a:r>
            <a:br>
              <a:rPr lang="en-GB" sz="2800" b="1" dirty="0">
                <a:ea typeface="+mn-lt"/>
                <a:cs typeface="+mn-lt"/>
              </a:rPr>
            </a:br>
            <a:r>
              <a:rPr lang="en-GB" sz="2800">
                <a:ea typeface="+mn-lt"/>
                <a:cs typeface="+mn-lt"/>
              </a:rPr>
              <a:t>9 staff / three hours / tenfold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>
                <a:ea typeface="+mn-lt"/>
                <a:cs typeface="+mn-lt"/>
              </a:rPr>
              <a:t>(any one acceptable)</a:t>
            </a:r>
            <a:endParaRPr lang="en-GB" sz="2800"/>
          </a:p>
          <a:p>
            <a:r>
              <a:rPr lang="en-GB" sz="2800" b="1">
                <a:ea typeface="+mn-lt"/>
                <a:cs typeface="+mn-lt"/>
              </a:rPr>
              <a:t>Place:</a:t>
            </a:r>
            <a:br>
              <a:rPr lang="en-GB" sz="2800" b="1" dirty="0">
                <a:ea typeface="+mn-lt"/>
                <a:cs typeface="+mn-lt"/>
              </a:rPr>
            </a:br>
            <a:r>
              <a:rPr lang="en-GB" sz="2800">
                <a:ea typeface="+mn-lt"/>
                <a:cs typeface="+mn-lt"/>
              </a:rPr>
              <a:t>Basildon / Essex</a:t>
            </a:r>
            <a:endParaRPr lang="en-GB" sz="28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6DA97A-BCE4-79D4-2ACA-EE1A4F2CC6A3}"/>
              </a:ext>
            </a:extLst>
          </p:cNvPr>
          <p:cNvSpPr txBox="1"/>
          <p:nvPr/>
        </p:nvSpPr>
        <p:spPr>
          <a:xfrm>
            <a:off x="6518313" y="1932542"/>
            <a:ext cx="60960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endParaRPr lang="en-GB" sz="1500" b="0" i="0" dirty="0">
              <a:solidFill>
                <a:srgbClr val="000000"/>
              </a:solidFill>
              <a:latin typeface="Aptos"/>
              <a:ea typeface="Segoe UI"/>
              <a:cs typeface="Arial"/>
            </a:endParaRPr>
          </a:p>
          <a:p>
            <a:pPr algn="l" rtl="0"/>
            <a:r>
              <a:rPr lang="en-GB" sz="15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119B8A-D68F-6921-57BA-9149C7A24191}"/>
              </a:ext>
            </a:extLst>
          </p:cNvPr>
          <p:cNvSpPr txBox="1"/>
          <p:nvPr/>
        </p:nvSpPr>
        <p:spPr>
          <a:xfrm>
            <a:off x="5765495" y="1932542"/>
            <a:ext cx="6151084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b="1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Reason:</a:t>
            </a:r>
            <a:r>
              <a:rPr lang="en-GB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GB" sz="280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 algn="just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Customer videos went viral / </a:t>
            </a:r>
            <a:r>
              <a:rPr lang="en-GB" sz="2800">
                <a:solidFill>
                  <a:srgbClr val="000000"/>
                </a:solidFill>
                <a:latin typeface="Aptos"/>
                <a:ea typeface="Arial"/>
                <a:cs typeface="Arial"/>
              </a:rPr>
              <a:t>social media</a:t>
            </a: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boosted popularity / TikTok made the business famous</a:t>
            </a:r>
            <a:r>
              <a:rPr lang="en-GB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GB" sz="28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just"/>
            <a:endParaRPr lang="en-GB" sz="2800" b="1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just"/>
            <a:r>
              <a:rPr lang="en-GB" sz="2800" b="1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Extension Answer:</a:t>
            </a:r>
            <a:r>
              <a:rPr lang="en-GB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GB" sz="2800"/>
          </a:p>
          <a:p>
            <a:pPr marL="228600" lvl="0" indent="-228600" algn="just">
              <a:buFont typeface=""/>
              <a:buChar char="•"/>
            </a:pPr>
            <a:r>
              <a:rPr lang="en-GB" sz="2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Customers travelled up to three hours to buy a chicken burger from </a:t>
            </a:r>
            <a:r>
              <a:rPr lang="en-GB" sz="2800" b="0" i="0" u="none" strike="noStrike" baseline="0" dirty="0" err="1">
                <a:solidFill>
                  <a:srgbClr val="000000"/>
                </a:solidFill>
                <a:latin typeface="Aptos"/>
                <a:ea typeface="Arial"/>
                <a:cs typeface="Arial"/>
              </a:rPr>
              <a:t>Honywood</a:t>
            </a:r>
            <a:r>
              <a:rPr lang="en-GB" sz="2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Sandwich Shop / customers visited the shop from far away after seeing it on social media.</a:t>
            </a:r>
            <a:r>
              <a:rPr lang="en-GB" sz="2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GB" sz="2800"/>
          </a:p>
          <a:p>
            <a:pPr marL="228600" lvl="0" indent="-228600" algn="just" rtl="0">
              <a:buFont typeface=""/>
              <a:buChar char="•"/>
            </a:pPr>
            <a:endParaRPr lang="en-GB" sz="28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just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0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A866D-1014-7C36-EDE2-735D39B96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AD2C1-4CC6-3EAE-A513-2C9CF018B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3B9BFF-3D5E-F3E4-A348-03F85E701C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See you in 5 minutes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9855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AE5994-3305-01B1-AAE0-5E4736CE9C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78228-8DA9-C958-B28A-69A98F6D4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How can these skills help in Business?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F0FCC-0BD7-476C-B3A2-C96FCF060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221" y="2012231"/>
            <a:ext cx="11567060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>
                <a:ea typeface="+mn-lt"/>
                <a:cs typeface="+mn-lt"/>
              </a:rPr>
              <a:t>How could predicting, scanning, and skimming help in business? </a:t>
            </a:r>
            <a:endParaRPr lang="en-US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Discuss with your partner.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buNone/>
            </a:pPr>
            <a:r>
              <a:rPr lang="en-GB" b="1">
                <a:ea typeface="+mn-lt"/>
                <a:cs typeface="+mn-lt"/>
              </a:rPr>
              <a:t>Consider: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How do businesses deal with lots of information quickly? 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When might staff need to find key details fast? </a:t>
            </a: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How could predicting help before reading something fully? </a:t>
            </a:r>
            <a:endParaRPr lang="en-GB"/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58312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DFA06-9F4A-C3D2-DDF6-E2138A1CB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6D19F-EAEA-8A6E-5622-754FD3550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427" y="-2104"/>
            <a:ext cx="11300817" cy="1343923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From Reading Skills to Business Decisions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F6ECF-1E95-FE56-0A88-4A45F9F82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5317" y="1302324"/>
            <a:ext cx="4795344" cy="4739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/>
              <a:t>So far, you have </a:t>
            </a:r>
            <a:r>
              <a:rPr lang="en-GB" err="1"/>
              <a:t>practised</a:t>
            </a:r>
            <a:r>
              <a:rPr lang="en-GB"/>
              <a:t>:</a:t>
            </a:r>
            <a:endParaRPr lang="en-US"/>
          </a:p>
          <a:p>
            <a:pPr>
              <a:buFont typeface="Arial"/>
            </a:pPr>
            <a:r>
              <a:rPr lang="en-GB">
                <a:ea typeface="+mn-lt"/>
                <a:cs typeface="+mn-lt"/>
              </a:rPr>
              <a:t>Skimming → finding the </a:t>
            </a:r>
            <a:r>
              <a:rPr lang="en-GB" i="1">
                <a:ea typeface="+mn-lt"/>
                <a:cs typeface="+mn-lt"/>
              </a:rPr>
              <a:t>main idea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/>
          </a:p>
          <a:p>
            <a:pPr>
              <a:buFont typeface="Arial"/>
            </a:pPr>
            <a:r>
              <a:rPr lang="en-GB">
                <a:ea typeface="+mn-lt"/>
                <a:cs typeface="+mn-lt"/>
              </a:rPr>
              <a:t>Scanning → finding </a:t>
            </a:r>
            <a:r>
              <a:rPr lang="en-GB" i="1">
                <a:ea typeface="+mn-lt"/>
                <a:cs typeface="+mn-lt"/>
              </a:rPr>
              <a:t>specific facts quickly</a:t>
            </a: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245D8-4A25-5613-DD1F-C6B91D360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1019" y="1302323"/>
            <a:ext cx="5381984" cy="43421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/>
              <a:t>In business, these skills are not separate.</a:t>
            </a:r>
            <a:endParaRPr lang="en-US"/>
          </a:p>
          <a:p>
            <a:pPr marL="0" indent="0">
              <a:buNone/>
            </a:pPr>
            <a:r>
              <a:rPr lang="en-GB"/>
              <a:t>Businesses use them together to:</a:t>
            </a:r>
          </a:p>
          <a:p>
            <a:pPr>
              <a:buFont typeface="Arial,Sans-Serif" panose="020B0604020202020204" pitchFamily="34" charset="0"/>
            </a:pPr>
            <a:r>
              <a:rPr lang="en-GB"/>
              <a:t>understand reports quickly </a:t>
            </a:r>
          </a:p>
          <a:p>
            <a:pPr>
              <a:buFont typeface="Arial,Sans-Serif" panose="020B0604020202020204" pitchFamily="34" charset="0"/>
            </a:pPr>
            <a:r>
              <a:rPr lang="en-GB"/>
              <a:t>find key evidence or data </a:t>
            </a:r>
          </a:p>
          <a:p>
            <a:pPr>
              <a:buFont typeface="Arial,Sans-Serif" panose="020B0604020202020204" pitchFamily="34" charset="0"/>
            </a:pPr>
            <a:r>
              <a:rPr lang="en-GB"/>
              <a:t>make decisions under time pressure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99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9AF57-A035-574E-50E1-579814916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65FCD-B5BE-0E44-2A21-7A8BD8E42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What skill would you use?</a:t>
            </a:r>
            <a:endParaRPr lang="en-US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17E80-3EFB-3643-72B3-A835812E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Go back to VEVOX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Look at each situation and decide: </a:t>
            </a:r>
            <a:r>
              <a:rPr lang="en-GB" b="1">
                <a:ea typeface="+mn-lt"/>
                <a:cs typeface="+mn-lt"/>
              </a:rPr>
              <a:t>Skim or Scan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After answering, briefly discuss your choice with the person sitting next to you</a:t>
            </a:r>
          </a:p>
        </p:txBody>
      </p:sp>
      <p:pic>
        <p:nvPicPr>
          <p:cNvPr id="5" name="Picture 4" descr="VEVOX logo">
            <a:hlinkClick r:id="rId3"/>
            <a:extLst>
              <a:ext uri="{FF2B5EF4-FFF2-40B4-BE49-F238E27FC236}">
                <a16:creationId xmlns:a16="http://schemas.microsoft.com/office/drawing/2014/main" id="{E0B554A5-40A1-9A79-EDD3-48E648B4E6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70514" y="4546950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433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Please complete these three sentences:</a:t>
            </a:r>
          </a:p>
          <a:p>
            <a:pPr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What is one thing about the assessments that feels clearer now?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Which reading skill from today would be most useful for you, and why?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What is one thing you would still like help with?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Write 1-3 short sentences for each </a:t>
            </a:r>
            <a:r>
              <a:rPr lang="en-GB"/>
              <a:t>question. Use</a:t>
            </a:r>
            <a:r>
              <a:rPr lang="en-GB" dirty="0"/>
              <a:t> simple English.</a:t>
            </a:r>
          </a:p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3065746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FB860-E889-BFBC-764E-F9C821BDC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DFBC5-F2E7-784D-A5CC-5B1717AA8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250" y="184091"/>
            <a:ext cx="10226674" cy="1325563"/>
          </a:xfrm>
        </p:spPr>
        <p:txBody>
          <a:bodyPr/>
          <a:lstStyle/>
          <a:p>
            <a:r>
              <a:rPr lang="en-GB"/>
              <a:t>Today we learned…</a:t>
            </a:r>
            <a:endParaRPr lang="en-GB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E753C-6675-A1DA-15A7-CCF3B75445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4249" y="839567"/>
            <a:ext cx="6398466" cy="562360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buNone/>
            </a:pPr>
            <a:endParaRPr lang="en-GB" sz="2600" b="1" dirty="0">
              <a:ea typeface="+mn-lt"/>
              <a:cs typeface="+mn-lt"/>
            </a:endParaRPr>
          </a:p>
          <a:p>
            <a:pPr algn="just">
              <a:buFont typeface="Arial"/>
            </a:pPr>
            <a:r>
              <a:rPr lang="en-GB" sz="2600" dirty="0">
                <a:ea typeface="+mn-lt"/>
                <a:cs typeface="+mn-lt"/>
              </a:rPr>
              <a:t>What UWTSD assessment briefs are and how they are </a:t>
            </a:r>
            <a:r>
              <a:rPr lang="en-GB" sz="2600">
                <a:ea typeface="+mn-lt"/>
                <a:cs typeface="+mn-lt"/>
              </a:rPr>
              <a:t>structured</a:t>
            </a:r>
          </a:p>
          <a:p>
            <a:pPr algn="just">
              <a:buFont typeface="Arial"/>
            </a:pPr>
            <a:r>
              <a:rPr lang="en-GB" sz="2600">
                <a:ea typeface="+mn-lt"/>
                <a:cs typeface="+mn-lt"/>
              </a:rPr>
              <a:t>What the three </a:t>
            </a:r>
            <a:r>
              <a:rPr lang="en-GB" sz="2600" dirty="0">
                <a:ea typeface="+mn-lt"/>
                <a:cs typeface="+mn-lt"/>
              </a:rPr>
              <a:t>Academic Skills tasks will be this term </a:t>
            </a:r>
            <a:endParaRPr lang="en-GB" sz="2600" dirty="0"/>
          </a:p>
          <a:p>
            <a:pPr algn="just">
              <a:buFont typeface="Arial"/>
            </a:pPr>
            <a:r>
              <a:rPr lang="en-GB" sz="2600" dirty="0">
                <a:ea typeface="+mn-lt"/>
                <a:cs typeface="+mn-lt"/>
              </a:rPr>
              <a:t>What UWTSD marking criteria is and how to interpre</a:t>
            </a:r>
            <a:r>
              <a:rPr lang="en-GB" sz="2600">
                <a:ea typeface="+mn-lt"/>
                <a:cs typeface="+mn-lt"/>
              </a:rPr>
              <a:t>t it</a:t>
            </a:r>
            <a:endParaRPr lang="en-GB" sz="2600"/>
          </a:p>
          <a:p>
            <a:pPr algn="just">
              <a:buFont typeface="Arial"/>
            </a:pPr>
            <a:r>
              <a:rPr lang="en-GB" sz="2600">
                <a:ea typeface="+mn-lt"/>
                <a:cs typeface="+mn-lt"/>
              </a:rPr>
              <a:t>Key reading skills: predicting, skimming, and scanning</a:t>
            </a:r>
            <a:endParaRPr lang="en-GB" sz="2600"/>
          </a:p>
          <a:p>
            <a:pPr algn="just">
              <a:buFont typeface="Arial"/>
              <a:buChar char="•"/>
            </a:pPr>
            <a:r>
              <a:rPr lang="en-GB" sz="2600">
                <a:ea typeface="+mn-lt"/>
                <a:cs typeface="+mn-lt"/>
              </a:rPr>
              <a:t>Why these skills are important in business </a:t>
            </a:r>
            <a:endParaRPr lang="en-GB" sz="2600"/>
          </a:p>
          <a:p>
            <a:pPr marL="0" indent="0" algn="just">
              <a:buNone/>
            </a:pPr>
            <a:r>
              <a:rPr lang="en-GB" sz="2600" b="1">
                <a:ea typeface="+mn-lt"/>
                <a:cs typeface="+mn-lt"/>
              </a:rPr>
              <a:t>And we...</a:t>
            </a:r>
          </a:p>
          <a:p>
            <a:pPr algn="just">
              <a:buFont typeface="Arial"/>
              <a:buChar char="•"/>
            </a:pPr>
            <a:r>
              <a:rPr lang="en-GB" sz="2600">
                <a:ea typeface="+mn-lt"/>
                <a:cs typeface="+mn-lt"/>
              </a:rPr>
              <a:t>Began exploring the text for Task 1 (more on this next week) </a:t>
            </a:r>
            <a:endParaRPr lang="en-GB" sz="2600"/>
          </a:p>
          <a:p>
            <a:pPr algn="just">
              <a:buFont typeface="Arial"/>
              <a:buChar char="•"/>
            </a:pPr>
            <a:endParaRPr lang="en-GB" sz="2800" dirty="0"/>
          </a:p>
          <a:p>
            <a:pPr algn="just">
              <a:buNone/>
            </a:pPr>
            <a:endParaRPr lang="en-GB" sz="2800" b="1" dirty="0"/>
          </a:p>
          <a:p>
            <a:pPr marL="285750" indent="-285750" algn="just">
              <a:buFont typeface="Arial,Sans-Serif" panose="020B0604020202020204" pitchFamily="34" charset="0"/>
            </a:pPr>
            <a:endParaRPr lang="en-US" sz="2800" dirty="0"/>
          </a:p>
        </p:txBody>
      </p:sp>
      <p:graphicFrame>
        <p:nvGraphicFramePr>
          <p:cNvPr id="7" name="Content Placeholder 4" descr="Three blue arrow shapes labeled ‘Prediction,’ ‘Skimming,’ and ‘Scanning,’ each pointing to grey arrows labeled ‘Guessing the topic,’ ‘Finding the main idea,’ and ‘Key facts and details">
            <a:extLst>
              <a:ext uri="{FF2B5EF4-FFF2-40B4-BE49-F238E27FC236}">
                <a16:creationId xmlns:a16="http://schemas.microsoft.com/office/drawing/2014/main" id="{180CE210-17CF-C3B0-7808-5C4E52F1258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75934073"/>
              </p:ext>
            </p:extLst>
          </p:nvPr>
        </p:nvGraphicFramePr>
        <p:xfrm>
          <a:off x="7380087" y="1291336"/>
          <a:ext cx="4587629" cy="4716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312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41E86-B7F8-3340-5351-0900B56F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Raise your hand if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ED69-8681-3022-B4B7-2CFED003D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Share a word about how you feel</a:t>
            </a:r>
          </a:p>
        </p:txBody>
      </p:sp>
      <p:pic>
        <p:nvPicPr>
          <p:cNvPr id="5" name="Content Placeholder 4" descr="Top view of a wooden block with the number one written on it and the block is on a yellow surface">
            <a:extLst>
              <a:ext uri="{FF2B5EF4-FFF2-40B4-BE49-F238E27FC236}">
                <a16:creationId xmlns:a16="http://schemas.microsoft.com/office/drawing/2014/main" id="{6D46CD6A-3647-5DCF-530C-2516F3A1C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1179" y="1825625"/>
            <a:ext cx="6518567" cy="4351338"/>
          </a:xfrm>
        </p:spPr>
      </p:pic>
    </p:spTree>
    <p:extLst>
      <p:ext uri="{BB962C8B-B14F-4D97-AF65-F5344CB8AC3E}">
        <p14:creationId xmlns:p14="http://schemas.microsoft.com/office/powerpoint/2010/main" val="183307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72A8-91E3-98DC-EA85-1A034FAC4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003E5B"/>
                </a:solidFill>
                <a:latin typeface="Aptos ExtraBold"/>
              </a:rPr>
              <a:t>Student Success Team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19216-3BD6-1A59-D33C-6FDAE5AE0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1786549"/>
            <a:ext cx="4453487" cy="439041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Your success, Our Priority.</a:t>
            </a:r>
          </a:p>
          <a:p>
            <a:r>
              <a:rPr lang="en-GB" dirty="0">
                <a:solidFill>
                  <a:srgbClr val="000000"/>
                </a:solidFill>
              </a:rPr>
              <a:t>Supporting Cert HE students to achieve their goals.</a:t>
            </a:r>
            <a:endParaRPr lang="en-GB" dirty="0"/>
          </a:p>
          <a:p>
            <a:r>
              <a:rPr lang="en-GB" dirty="0">
                <a:solidFill>
                  <a:srgbClr val="000000"/>
                </a:solidFill>
              </a:rPr>
              <a:t>What we do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Advice with issues affecting your studies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Support with university processes and form filling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Signposting to access university teams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Run workshops and events. </a:t>
            </a:r>
            <a:endParaRPr lang="en-GB" dirty="0"/>
          </a:p>
          <a:p>
            <a:r>
              <a:rPr lang="en-GB" dirty="0">
                <a:highlight>
                  <a:srgbClr val="FFFFFF"/>
                </a:highlight>
                <a:hlinkClick r:id="rId2"/>
              </a:rPr>
              <a:t>UWTSD Student Success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34DDA6-B30E-19C5-9328-BC92BB53F35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57191" y="1690688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027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 fontScale="90000"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/>
              <a:t>Reading and Analysing Business Information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89B02-D4D3-210C-E8D1-9CF06100C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 sz="1900"/>
              <a:t>Next Week:</a:t>
            </a:r>
          </a:p>
          <a:p>
            <a:pPr lvl="1"/>
            <a:r>
              <a:rPr lang="en-GB" sz="1600" b="0">
                <a:solidFill>
                  <a:schemeClr val="bg1"/>
                </a:solidFill>
              </a:rPr>
              <a:t>Reading and note-taking skills</a:t>
            </a:r>
          </a:p>
          <a:p>
            <a:pPr lvl="1"/>
            <a:r>
              <a:rPr lang="en-GB" sz="1600" b="0">
                <a:solidFill>
                  <a:schemeClr val="bg1"/>
                </a:solidFill>
              </a:rPr>
              <a:t>Key arguments in business texts</a:t>
            </a:r>
          </a:p>
          <a:p>
            <a:pPr lvl="1"/>
            <a:r>
              <a:rPr lang="en-GB" sz="1600" b="0">
                <a:solidFill>
                  <a:schemeClr val="bg1"/>
                </a:solidFill>
              </a:rPr>
              <a:t>Reading well = good decisions</a:t>
            </a:r>
          </a:p>
          <a:p>
            <a:pPr lvl="1"/>
            <a:r>
              <a:rPr lang="en-GB" sz="1600" b="0">
                <a:solidFill>
                  <a:schemeClr val="bg1"/>
                </a:solidFill>
              </a:rPr>
              <a:t>Confidence with real business information</a:t>
            </a:r>
          </a:p>
          <a:p>
            <a:endParaRPr lang="en-GB" sz="1900"/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7653" y="443346"/>
            <a:ext cx="2635548" cy="215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due for Week 3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43" y="1924066"/>
            <a:ext cx="4825268" cy="41647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Complete: </a:t>
            </a:r>
            <a:r>
              <a:rPr lang="en-GB" sz="2800" b="1"/>
              <a:t>Stages of information</a:t>
            </a:r>
          </a:p>
          <a:p>
            <a:pPr lvl="1"/>
            <a:r>
              <a:rPr lang="en-GB"/>
              <a:t>The Information Timeline</a:t>
            </a:r>
            <a:endParaRPr lang="en-GB" dirty="0"/>
          </a:p>
          <a:p>
            <a:pPr lvl="1"/>
            <a:r>
              <a:rPr lang="en-GB"/>
              <a:t>How to understand how information is created and passed along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/>
              <a:t>Complete AS1 Lesson in the Assessment Information and Submission Tile!</a:t>
            </a:r>
            <a:r>
              <a:rPr lang="en-GB" dirty="0"/>
              <a:t>!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199838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2</a:t>
            </a:r>
          </a:p>
          <a:p>
            <a:r>
              <a:rPr lang="en-GB"/>
              <a:t>Select Stages of Information Training</a:t>
            </a:r>
          </a:p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9728" y="-630"/>
            <a:ext cx="2192772" cy="1825021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C3E3EDCE-8A56-F4AE-47B2-8CE003517D35}"/>
              </a:ext>
            </a:extLst>
          </p:cNvPr>
          <p:cNvSpPr/>
          <p:nvPr/>
        </p:nvSpPr>
        <p:spPr>
          <a:xfrm>
            <a:off x="4887685" y="2612571"/>
            <a:ext cx="1208314" cy="2939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62ACB72-8F05-1873-F6A5-EB31E79E1C52}"/>
              </a:ext>
            </a:extLst>
          </p:cNvPr>
          <p:cNvSpPr txBox="1">
            <a:spLocks/>
          </p:cNvSpPr>
          <p:nvPr/>
        </p:nvSpPr>
        <p:spPr>
          <a:xfrm>
            <a:off x="5630010" y="4167242"/>
            <a:ext cx="6329610" cy="256516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Open Moodle</a:t>
            </a:r>
            <a:endParaRPr lang="en-GB" sz="2000" dirty="0"/>
          </a:p>
          <a:p>
            <a:r>
              <a:rPr lang="en-GB" sz="2000"/>
              <a:t>Go to this module (Academic Skills)</a:t>
            </a:r>
            <a:endParaRPr lang="en-GB" sz="2000" dirty="0"/>
          </a:p>
          <a:p>
            <a:r>
              <a:rPr lang="en-GB" sz="2000"/>
              <a:t>Click Assessment Information and Submission</a:t>
            </a:r>
            <a:endParaRPr lang="en-GB" sz="2000" dirty="0"/>
          </a:p>
          <a:p>
            <a:r>
              <a:rPr lang="en-GB" sz="2000"/>
              <a:t>Scroll down until you see this: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/>
              <a:t>Click the link and complete the lesson slowly and carefully! (We can see if you do it or not!)</a:t>
            </a: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C17A59-3C48-2078-2532-A30C6CB2B4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729" y="5677451"/>
            <a:ext cx="3922411" cy="528520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5301B59F-C37D-8D01-95B8-49DFC24ADD33}"/>
              </a:ext>
            </a:extLst>
          </p:cNvPr>
          <p:cNvSpPr/>
          <p:nvPr/>
        </p:nvSpPr>
        <p:spPr>
          <a:xfrm>
            <a:off x="4138279" y="5528322"/>
            <a:ext cx="1208314" cy="2939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Types of Information:</a:t>
            </a:r>
          </a:p>
          <a:p>
            <a:r>
              <a:rPr lang="en-GB"/>
              <a:t>Not all information is reliable or appropriate</a:t>
            </a:r>
          </a:p>
          <a:p>
            <a:r>
              <a:rPr lang="en-GB"/>
              <a:t>You need a lot of information to create an accurate picture</a:t>
            </a:r>
          </a:p>
          <a:p>
            <a:r>
              <a:rPr lang="en-GB"/>
              <a:t>Choosing the right type of information save you time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2</a:t>
            </a:r>
          </a:p>
          <a:p>
            <a:r>
              <a:rPr lang="en-GB"/>
              <a:t>Select Types of Information Training</a:t>
            </a:r>
          </a:p>
        </p:txBody>
      </p:sp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5746A6-AA00-46AC-84D5-8B3CC0E84CC9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3798FF6-DD91-49DA-A1A1-988BC8CAA240}">
  <ds:schemaRefs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826e5e0b-69f2-41be-b336-f8a1ad71dd1e"/>
    <ds:schemaRef ds:uri="http://schemas.microsoft.com/office/2006/metadata/properties"/>
    <ds:schemaRef ds:uri="http://purl.org/dc/dcmitype/"/>
    <ds:schemaRef ds:uri="http://purl.org/dc/elements/1.1/"/>
    <ds:schemaRef ds:uri="20412d98-6c36-457e-a543-06e3d82144c9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1755</Words>
  <Application>Microsoft Office PowerPoint</Application>
  <PresentationFormat>Widescreen</PresentationFormat>
  <Paragraphs>314</Paragraphs>
  <Slides>37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Arial,Sans-Serif</vt:lpstr>
      <vt:lpstr>Aptos</vt:lpstr>
      <vt:lpstr>Aptos ExtraBold</vt:lpstr>
      <vt:lpstr>Arial</vt:lpstr>
      <vt:lpstr>Courier New</vt:lpstr>
      <vt:lpstr>Wingdings</vt:lpstr>
      <vt:lpstr>Office Theme</vt:lpstr>
      <vt:lpstr>Welcome to Academic Skills!</vt:lpstr>
      <vt:lpstr>What today is about</vt:lpstr>
      <vt:lpstr>Vevox: A Handy Tool</vt:lpstr>
      <vt:lpstr>Overview of Assessments</vt:lpstr>
      <vt:lpstr>Assessments at UWTSD</vt:lpstr>
      <vt:lpstr>What an Assessment Brief Includes</vt:lpstr>
      <vt:lpstr>Your Term 1 Assessments: Guess</vt:lpstr>
      <vt:lpstr>Your Term 1 Assessments: Main Ideas</vt:lpstr>
      <vt:lpstr>Your Term 1 Assessments: Some Details</vt:lpstr>
      <vt:lpstr>How do you feel about your Term 1 Assessments?</vt:lpstr>
      <vt:lpstr>Criteria: What Exactly Is This?! </vt:lpstr>
      <vt:lpstr>Criteria Breakdown: What Each One Means</vt:lpstr>
      <vt:lpstr>Criteria Breakdown: What Each One Means</vt:lpstr>
      <vt:lpstr>Match Criteria to Example</vt:lpstr>
      <vt:lpstr>Break time!</vt:lpstr>
      <vt:lpstr>Reading Skills</vt:lpstr>
      <vt:lpstr>Reading Skill 1: Prediction</vt:lpstr>
      <vt:lpstr>What do you think this text is about — in 1-3 words?</vt:lpstr>
      <vt:lpstr>Reading Skill 2: Skimming</vt:lpstr>
      <vt:lpstr>Skimming Exercise</vt:lpstr>
      <vt:lpstr>What is the main idea of the text?</vt:lpstr>
      <vt:lpstr>Reading Skill 3: Scanning</vt:lpstr>
      <vt:lpstr>Scanning Exercise</vt:lpstr>
      <vt:lpstr>Scanning Answers</vt:lpstr>
      <vt:lpstr>Break time!</vt:lpstr>
      <vt:lpstr>How can these skills help in Business?</vt:lpstr>
      <vt:lpstr>From Reading Skills to Business Decisions</vt:lpstr>
      <vt:lpstr>What skill would you use?</vt:lpstr>
      <vt:lpstr>Reflection</vt:lpstr>
      <vt:lpstr>Recap</vt:lpstr>
      <vt:lpstr>Today we learned… </vt:lpstr>
      <vt:lpstr>Raise your hand if</vt:lpstr>
      <vt:lpstr>Share a word about how you feel</vt:lpstr>
      <vt:lpstr>Student Success Team</vt:lpstr>
      <vt:lpstr>Next Week:  Reading and Analysing Business Information </vt:lpstr>
      <vt:lpstr>Homework due for Week 3</vt:lpstr>
      <vt:lpstr>Types of Information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809</cp:revision>
  <dcterms:created xsi:type="dcterms:W3CDTF">2026-02-06T13:25:12Z</dcterms:created>
  <dcterms:modified xsi:type="dcterms:W3CDTF">2026-09-02T09:41:36Z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