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50" autoAdjust="0"/>
  </p:normalViewPr>
  <p:slideViewPr>
    <p:cSldViewPr snapToGrid="0" snapToObjects="1">
      <p:cViewPr varScale="1">
        <p:scale>
          <a:sx n="80" d="100"/>
          <a:sy n="80" d="100"/>
        </p:scale>
        <p:origin x="152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Digital Forensics Investigation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t>QT-AI-2025 Patent Theft Case</a:t>
            </a:r>
          </a:p>
          <a:p>
            <a:r>
              <a:t>Module: Digital Forensics Analysis (ACCA7031)</a:t>
            </a:r>
          </a:p>
          <a:p>
            <a:r>
              <a:t>Analysis Tool: Cellebrite Physical Analyzer 7</a:t>
            </a:r>
          </a:p>
          <a:p>
            <a:r>
              <a:t>Student: Harsh Rameshkumar Mangukiya (2433852)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1. Case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Quantum Tech identified </a:t>
            </a:r>
            <a:r>
              <a:rPr lang="en-US" dirty="0" err="1"/>
              <a:t>unauthorised</a:t>
            </a:r>
            <a:r>
              <a:rPr lang="en-US" dirty="0"/>
              <a:t> access to the QT-AI-2025 patent</a:t>
            </a:r>
          </a:p>
          <a:p>
            <a:r>
              <a:rPr lang="en-US" dirty="0"/>
              <a:t>The incident raised concerns of internal intellectual property theft</a:t>
            </a:r>
          </a:p>
          <a:p>
            <a:r>
              <a:rPr lang="en-US" dirty="0"/>
              <a:t>A formal digital forensic investigation was initiated to support legal action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2. Purpose of the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 individuals involved in </a:t>
            </a:r>
            <a:r>
              <a:rPr lang="en-US" dirty="0" err="1"/>
              <a:t>unauthorised</a:t>
            </a:r>
            <a:r>
              <a:rPr lang="en-US" dirty="0"/>
              <a:t> access and data transfer</a:t>
            </a:r>
          </a:p>
          <a:p>
            <a:r>
              <a:rPr lang="en-US" dirty="0" err="1"/>
              <a:t>Analyse</a:t>
            </a:r>
            <a:r>
              <a:rPr lang="en-US" dirty="0"/>
              <a:t> mobile devices for communication, travel, and financial evidence</a:t>
            </a:r>
          </a:p>
          <a:p>
            <a:r>
              <a:rPr lang="en-US" dirty="0"/>
              <a:t>Present reliable digital evidence suitable for legal proceedings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3. Devices Examined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Huawei P Smart – attributed to Emma (Primary suspect / insider)</a:t>
            </a:r>
          </a:p>
          <a:p>
            <a:r>
              <a:rPr lang="en-US" dirty="0"/>
              <a:t>Samsung Galaxy A13 – attributed to Joe (Intermediary)</a:t>
            </a:r>
          </a:p>
          <a:p>
            <a:r>
              <a:rPr lang="en-US" dirty="0" err="1"/>
              <a:t>Ulefone</a:t>
            </a:r>
            <a:r>
              <a:rPr lang="en-US" dirty="0"/>
              <a:t> Note 14 – attributed to Norman (Buyer / financier)</a:t>
            </a:r>
          </a:p>
          <a:p>
            <a:r>
              <a:rPr lang="en-US" dirty="0"/>
              <a:t>Nokia C2 – supplementary device providing contextual evidence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4. Forensic Tools and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All analysis was conducted using Cellebrite Physical Analyzer 7</a:t>
            </a:r>
            <a:endParaRPr lang="en-US" dirty="0"/>
          </a:p>
          <a:p>
            <a:r>
              <a:rPr dirty="0"/>
              <a:t>Logical mobile extractions were </a:t>
            </a:r>
            <a:r>
              <a:rPr dirty="0" err="1"/>
              <a:t>analysed</a:t>
            </a:r>
            <a:r>
              <a:rPr dirty="0"/>
              <a:t> in a controlled forensic environment</a:t>
            </a:r>
            <a:endParaRPr lang="en-US" dirty="0"/>
          </a:p>
          <a:p>
            <a:r>
              <a:rPr dirty="0"/>
              <a:t>Original evidence data was preserved throughout the investigation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5. </a:t>
            </a:r>
            <a:r>
              <a:rPr lang="en-US" dirty="0"/>
              <a:t>Evidence Acquisition, Chain of Custody &amp; Hashing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Devices acquired using approved forensic extraction methods</a:t>
            </a:r>
          </a:p>
          <a:p>
            <a:r>
              <a:rPr lang="en-US" dirty="0"/>
              <a:t>Examiner details, timestamps, and continuity of evidence documented</a:t>
            </a:r>
          </a:p>
          <a:p>
            <a:r>
              <a:rPr lang="en-US" dirty="0"/>
              <a:t>MD5 and SHA-1 hash values generated and re-verified to confirm integrity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7. Standards Followed During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ACPO Good Practice Guide for Digital Evidence was followed</a:t>
            </a:r>
            <a:endParaRPr lang="en-US" dirty="0"/>
          </a:p>
          <a:p>
            <a:r>
              <a:rPr dirty="0"/>
              <a:t>ISO/IEC 27037 standards guided identification and preservation of evidence</a:t>
            </a:r>
            <a:endParaRPr lang="en-US" dirty="0"/>
          </a:p>
          <a:p>
            <a:r>
              <a:rPr dirty="0"/>
              <a:t>These standards ensure forensic reliability and legal admissibility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8. Huawei P Smart – Emma (Primary Suspect)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505394"/>
            <a:ext cx="82296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Account artifacts linked the Huawei device directly to Emm</a:t>
            </a:r>
            <a:r>
              <a:rPr lang="en-US" dirty="0"/>
              <a:t>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Email and application data confirmed regular usage by the suspect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timelines indicated coordination with other parties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chat content indicates intent to disclose sensitive proprietary information</a:t>
            </a:r>
            <a:endParaRPr dirty="0"/>
          </a:p>
        </p:txBody>
      </p:sp>
      <p:sp>
        <p:nvSpPr>
          <p:cNvPr id="5" name="TextBox 4"/>
          <p:cNvSpPr txBox="1"/>
          <p:nvPr/>
        </p:nvSpPr>
        <p:spPr>
          <a:xfrm>
            <a:off x="1267906" y="6414084"/>
            <a:ext cx="66081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US" sz="1400" b="1" dirty="0"/>
              <a:t>Snapchat Chat Evidence Extracted from Huawei P Smart Attributed to Emma</a:t>
            </a:r>
            <a:endParaRPr sz="1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D832C3-986B-1BA4-22B0-C17C2A0A3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904" y="2705723"/>
            <a:ext cx="6608190" cy="37156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9. Samsung Galaxy A13 – Joe (Intermediary)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463040"/>
            <a:ext cx="82296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The Samsung device contained extensive travel-related artifacts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Hotel bookings and transport receipts confirmed coordinated movements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Financial artifacts suggested deliberate use of non-traceable payment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75030" y="5986963"/>
            <a:ext cx="55939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US" sz="1400" b="1" dirty="0"/>
              <a:t>Receipt confirms suspect's travel to London</a:t>
            </a:r>
            <a:endParaRPr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7922B0-3A1B-811B-0ABF-B3647BACDF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030" y="2708771"/>
            <a:ext cx="5593940" cy="314527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10. Ulefone Note 14 – Norman (Buyer / Financier)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463040"/>
            <a:ext cx="82296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The device contained images of a non-</a:t>
            </a:r>
            <a:r>
              <a:rPr dirty="0" err="1"/>
              <a:t>personalised</a:t>
            </a:r>
            <a:r>
              <a:rPr dirty="0"/>
              <a:t> debit card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Absence of personal identifiers suggests intentional anonymit</a:t>
            </a:r>
            <a:r>
              <a:rPr lang="en-US" dirty="0"/>
              <a:t>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dirty="0"/>
              <a:t>These findings support the suspected buyer role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71799" y="5440114"/>
            <a:ext cx="3036729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b="1" dirty="0"/>
              <a:t>Financial evidence found in device</a:t>
            </a:r>
            <a:endParaRPr sz="1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0CB7C0-D045-CAD8-483D-76A7E3F781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604270"/>
            <a:ext cx="4114799" cy="26179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B27C94-B2F4-A663-E5E4-52FA291444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4548" y="2614639"/>
            <a:ext cx="3900812" cy="261794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11. Nokia C2 – Unidentified Co-conspirator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463040"/>
            <a:ext cx="82296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Supplementary device providing contextual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 image of an unidentified individual was recovered.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Encrypted content and minimal communication data indicate use for secure information storage.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device represents a potential lead for further technical investigation.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06244" y="6270063"/>
            <a:ext cx="55241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US" sz="1400" b="1" dirty="0"/>
              <a:t>Hotel promotion photograph examined in Gallery View</a:t>
            </a:r>
            <a:endParaRPr sz="1400" b="1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3F3AA9A-5667-810F-51DE-0DB11EBE6DA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245" y="2985770"/>
            <a:ext cx="5524114" cy="310785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12. Cross-Device Timeline 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Artifacts from all devices were correlated using timestamps</a:t>
            </a:r>
          </a:p>
          <a:p>
            <a:pPr lvl="1"/>
            <a:r>
              <a:t>Communication activity aligned with travel and financial events</a:t>
            </a:r>
          </a:p>
          <a:p>
            <a:pPr lvl="1"/>
            <a:r>
              <a:t>This enabled reconstruction of the overall conspiracy timeline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1</a:t>
            </a:r>
            <a:r>
              <a:rPr lang="en-US" dirty="0"/>
              <a:t>3</a:t>
            </a:r>
            <a:r>
              <a:rPr dirty="0"/>
              <a:t>.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 investigation confirms a coordinated attempt to steal the QT-AI-2025 patent</a:t>
            </a:r>
          </a:p>
          <a:p>
            <a:pPr lvl="1"/>
            <a:r>
              <a:rPr dirty="0"/>
              <a:t>Each suspect’s role is supported by digital forensic evidence</a:t>
            </a:r>
          </a:p>
          <a:p>
            <a:pPr lvl="1"/>
            <a:r>
              <a:rPr dirty="0"/>
              <a:t>Findings are suitable for court and disciplinary proceedings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503</Words>
  <Application>Microsoft Office PowerPoint</Application>
  <PresentationFormat>On-screen Show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</vt:lpstr>
      <vt:lpstr>Office Theme</vt:lpstr>
      <vt:lpstr>Digital Forensics Investigation Presentation</vt:lpstr>
      <vt:lpstr>1. Case Background</vt:lpstr>
      <vt:lpstr>2. Purpose of the Investigation</vt:lpstr>
      <vt:lpstr>3. Devices Examined</vt:lpstr>
      <vt:lpstr>4. Forensic Tools and Environment</vt:lpstr>
      <vt:lpstr>5. Evidence Acquisition, Chain of Custody &amp; Hashing</vt:lpstr>
      <vt:lpstr>7. Standards Followed During Investigation</vt:lpstr>
      <vt:lpstr>8. Huawei P Smart – Emma (Primary Suspect)</vt:lpstr>
      <vt:lpstr>9. Samsung Galaxy A13 – Joe (Intermediary)</vt:lpstr>
      <vt:lpstr>10. Ulefone Note 14 – Norman (Buyer / Financier)</vt:lpstr>
      <vt:lpstr>11. Nokia C2 – Unidentified Co-conspirator</vt:lpstr>
      <vt:lpstr>12. Cross-Device Timeline Reconstruction</vt:lpstr>
      <vt:lpstr>13.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LENOVO</dc:creator>
  <cp:keywords/>
  <dc:description>generated using python-pptx</dc:description>
  <cp:lastModifiedBy>Harsh Rameshkumar Mangukiya (2433852)</cp:lastModifiedBy>
  <cp:revision>7</cp:revision>
  <dcterms:created xsi:type="dcterms:W3CDTF">2013-01-27T09:14:16Z</dcterms:created>
  <dcterms:modified xsi:type="dcterms:W3CDTF">2025-12-15T22:54:09Z</dcterms:modified>
  <cp:category/>
</cp:coreProperties>
</file>