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F89100-D333-425D-86D8-3C2AAED69527}" v="12" dt="2022-06-13T12:15:10.842"/>
    <p1510:client id="{97E9B470-923D-4030-9F7A-5AE45D86EC87}" v="870" dt="2022-06-13T09:20:41.9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90" d="100"/>
          <a:sy n="90" d="100"/>
        </p:scale>
        <p:origin x="33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34797B-22AF-4432-AFEA-1A97831EFE79}" type="datetimeFigureOut">
              <a:t>6/13/2022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64FEE7-92E2-4B28-AED4-341BB224213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142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/>
              <a:t>STARTER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Calamari | 7.75</a:t>
            </a:r>
            <a:br>
              <a:rPr lang="en-US" b="1" dirty="0">
                <a:cs typeface="+mn-lt"/>
              </a:rPr>
            </a:br>
            <a:r>
              <a:rPr lang="en-US" b="1" dirty="0"/>
              <a:t>Deep fried Calamari served with roasted garlic mayonnaise </a:t>
            </a:r>
            <a:r>
              <a:rPr lang="en-US" i="1" dirty="0"/>
              <a:t>and salad. 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Brie |8.15</a:t>
            </a:r>
            <a:endParaRPr lang="en-US" dirty="0"/>
          </a:p>
          <a:p>
            <a:r>
              <a:rPr lang="en-US" i="1" dirty="0"/>
              <a:t>Deep fried brie- served with roasted red onion marmalade &amp; balsamic syrup 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Crispy whitebait | 5.23</a:t>
            </a:r>
            <a:endParaRPr lang="en-US" dirty="0"/>
          </a:p>
          <a:p>
            <a:r>
              <a:rPr lang="en-US" i="1" dirty="0"/>
              <a:t>Served with roasted garlic Mayo &amp; bit of salad. 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Trout | 5.03</a:t>
            </a:r>
            <a:endParaRPr lang="en-US" dirty="0"/>
          </a:p>
          <a:p>
            <a:r>
              <a:rPr lang="en-US" i="1" dirty="0"/>
              <a:t>Fried trout Served with grilled chili mayo, baby gem lettuce and tomato fries</a:t>
            </a:r>
            <a:endParaRPr lang="en-US" dirty="0"/>
          </a:p>
          <a:p>
            <a:endParaRPr lang="en-US" dirty="0"/>
          </a:p>
          <a:p>
            <a:r>
              <a:rPr lang="en-US" b="1" u="sng" dirty="0"/>
              <a:t>SIDE ORDERS </a:t>
            </a:r>
            <a:endParaRPr lang="en-US" dirty="0"/>
          </a:p>
          <a:p>
            <a:r>
              <a:rPr lang="en-US" b="1" dirty="0"/>
              <a:t>Homemade chips</a:t>
            </a:r>
            <a:r>
              <a:rPr lang="en-US" i="1" dirty="0"/>
              <a:t> with onion rings </a:t>
            </a:r>
            <a:r>
              <a:rPr lang="en-US" b="1" dirty="0"/>
              <a:t>| 2.12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Garlic bread</a:t>
            </a:r>
            <a:r>
              <a:rPr lang="en-US" i="1" dirty="0"/>
              <a:t> with mixed salad </a:t>
            </a:r>
            <a:r>
              <a:rPr lang="en-US" b="1" dirty="0"/>
              <a:t>| 2.03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Spaghetti</a:t>
            </a:r>
            <a:r>
              <a:rPr lang="en-US" dirty="0"/>
              <a:t> </a:t>
            </a:r>
            <a:r>
              <a:rPr lang="en-US" i="1" dirty="0"/>
              <a:t>served with salad leaves, Chili &amp; Lime Jam </a:t>
            </a:r>
            <a:r>
              <a:rPr lang="en-US" b="1" dirty="0"/>
              <a:t>| 3.02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Smoked salmon</a:t>
            </a:r>
            <a:r>
              <a:rPr lang="en-US" dirty="0"/>
              <a:t> </a:t>
            </a:r>
            <a:r>
              <a:rPr lang="en-US" i="1" dirty="0"/>
              <a:t>served with smashed peas and fresh mint </a:t>
            </a:r>
            <a:r>
              <a:rPr lang="en-US" b="1" dirty="0"/>
              <a:t>|5.00</a:t>
            </a:r>
          </a:p>
          <a:p>
            <a:r>
              <a:rPr lang="en-US" b="1" u="sng" dirty="0"/>
              <a:t>MAINS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Tuna streak |6.72</a:t>
            </a:r>
            <a:endParaRPr lang="en-US" dirty="0"/>
          </a:p>
          <a:p>
            <a:r>
              <a:rPr lang="en-US" i="1" dirty="0"/>
              <a:t>Served with mixed salad, and parmesan cheese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Creamed tuna | 8.21</a:t>
            </a:r>
            <a:endParaRPr lang="en-US" dirty="0"/>
          </a:p>
          <a:p>
            <a:r>
              <a:rPr lang="en-US" i="1" dirty="0"/>
              <a:t>Served with pancetta sauce, parmesan cheese, spinach and mushroom 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Tilapia | 7.92</a:t>
            </a:r>
            <a:endParaRPr lang="en-US" dirty="0"/>
          </a:p>
          <a:p>
            <a:r>
              <a:rPr lang="en-US" i="1" dirty="0"/>
              <a:t>Tilapia cooked in a creamy white wine &amp; fresh herb sauce or in a red vine tomato sauce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Fish and chips | 5.67</a:t>
            </a:r>
            <a:endParaRPr lang="en-US" dirty="0"/>
          </a:p>
          <a:p>
            <a:r>
              <a:rPr lang="en-US" i="1" dirty="0"/>
              <a:t>Beer buttered fish, dried chips, homemade peppercorn sauce and side salad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Chicken and chips | 5.87</a:t>
            </a:r>
            <a:endParaRPr lang="en-US" dirty="0"/>
          </a:p>
          <a:p>
            <a:r>
              <a:rPr lang="en-US" i="1" dirty="0"/>
              <a:t>Roasted chicken served with dried chips, pineapple salsa and roast peppers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64FEE7-92E2-4B28-AED4-341BB2242137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5969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u="sng" dirty="0"/>
              <a:t>WINE 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Champagne</a:t>
            </a:r>
            <a:r>
              <a:rPr lang="en-US" dirty="0"/>
              <a:t> </a:t>
            </a:r>
            <a:r>
              <a:rPr lang="en-US" i="1" dirty="0"/>
              <a:t>with oyster |5.97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Merlot wine</a:t>
            </a:r>
            <a:r>
              <a:rPr lang="en-US" dirty="0"/>
              <a:t> </a:t>
            </a:r>
            <a:r>
              <a:rPr lang="en-US" i="1" dirty="0"/>
              <a:t>with fried lobster |6.01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Cabernet sauvignon</a:t>
            </a:r>
            <a:r>
              <a:rPr lang="en-US" dirty="0"/>
              <a:t> </a:t>
            </a:r>
            <a:r>
              <a:rPr lang="en-US" i="1" dirty="0"/>
              <a:t>served with Deep fried Calamari |7.94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Light bodied red wine</a:t>
            </a:r>
            <a:r>
              <a:rPr lang="en-US" dirty="0"/>
              <a:t> with salmon fish </a:t>
            </a:r>
            <a:r>
              <a:rPr lang="en-US" i="1" dirty="0"/>
              <a:t> |9.01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u="sng" dirty="0"/>
              <a:t>SOFT DRINKS</a:t>
            </a:r>
            <a:r>
              <a:rPr lang="en-US" dirty="0"/>
              <a:t> </a:t>
            </a:r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Lemon-lime 300ml | 2.92</a:t>
            </a:r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Grape soda 250ml |2.47 </a:t>
            </a:r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Ginger ale 200ml |2.13</a:t>
            </a:r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Root beer 300ml | 3.01</a:t>
            </a:r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i="1" u="sng" dirty="0"/>
              <a:t>NOTE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YOU ARE KINDLY REQUESTED TO CONSULT WITH A STAFF MEMBER IF YOU HAVE AN ALLERGY TO A SPECIFIC DISH TO ENSURE THAT YOUR ORDER CONTAINS NO ALLERGENS AND THAT YOU RECEIVE PROPER SERVICE AS PER YOUR REQUIREMENTS. A SPECIAL DIET WILL BE PROVIDED.</a:t>
            </a:r>
            <a:endParaRPr lang="en-US" dirty="0"/>
          </a:p>
          <a:p>
            <a:r>
              <a:rPr lang="en-US" b="1" dirty="0"/>
              <a:t>CONTACT DETAILS</a:t>
            </a:r>
            <a:endParaRPr lang="en-US" dirty="0"/>
          </a:p>
          <a:p>
            <a:r>
              <a:rPr lang="en-US" b="1" dirty="0"/>
              <a:t>TRINITY HOTEL ADDRESS 15, BAY ROAD, SWANSEA </a:t>
            </a:r>
            <a:endParaRPr lang="en-US" dirty="0"/>
          </a:p>
          <a:p>
            <a:r>
              <a:rPr lang="en-US" b="1" dirty="0"/>
              <a:t>OPENING TIME: 8.OOAM</a:t>
            </a:r>
            <a:endParaRPr lang="en-US" dirty="0"/>
          </a:p>
          <a:p>
            <a:r>
              <a:rPr lang="en-US" b="1" dirty="0"/>
              <a:t>CLOSING TIME: 12:00 MIDNIGHT </a:t>
            </a:r>
            <a:endParaRPr lang="en-US" dirty="0"/>
          </a:p>
          <a:p>
            <a:r>
              <a:rPr lang="en-US" b="1" dirty="0"/>
              <a:t>TEL: 07784453690</a:t>
            </a:r>
            <a:endParaRPr lang="en-US" dirty="0"/>
          </a:p>
          <a:p>
            <a:r>
              <a:rPr lang="en-US" b="1" dirty="0"/>
              <a:t>ONLINE VISA CARD PAYMENT ONLY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DELIVERY SERVICES ONLY</a:t>
            </a:r>
            <a:endParaRPr lang="en-US" dirty="0"/>
          </a:p>
          <a:p>
            <a:endParaRPr lang="en-US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64FEE7-92E2-4B28-AED4-341BB2242137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15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/>
              <a:t>REFERENCES</a:t>
            </a:r>
            <a:endParaRPr lang="en-US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Clarke, Theresa B., Jamie Murphy, and Jami Adler 2016. "Celebrity chef adoption and implementation of social media, particularly Pinterest: A diffusion of innovations approach." </a:t>
            </a:r>
            <a:r>
              <a:rPr lang="en-US" i="1" dirty="0"/>
              <a:t>International Journal of Hospitality Management</a:t>
            </a:r>
            <a:r>
              <a:rPr lang="en-US" dirty="0"/>
              <a:t> 57 : 84-92. </a:t>
            </a:r>
            <a:endParaRPr lang="en-US" dirty="0">
              <a:cs typeface="Calibri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Kichlu, S., 2020. </a:t>
            </a:r>
            <a:r>
              <a:rPr lang="en-US" i="1" dirty="0"/>
              <a:t>Trinity Media Review</a:t>
            </a:r>
            <a:r>
              <a:rPr lang="en-US" dirty="0"/>
              <a:t> (Doctoral dissertation, Amity University, Noida). </a:t>
            </a:r>
            <a:endParaRPr lang="en-US" dirty="0">
              <a:cs typeface="Calibri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Lehrer, S.B., Ayuso, R. and Reese, G., 2003. Seafood allergy and allergens: a review. </a:t>
            </a:r>
            <a:r>
              <a:rPr lang="en-US" i="1" dirty="0"/>
              <a:t>Marine Biotechnology</a:t>
            </a:r>
            <a:r>
              <a:rPr lang="en-US" dirty="0"/>
              <a:t>, </a:t>
            </a:r>
            <a:r>
              <a:rPr lang="en-US" i="1" dirty="0"/>
              <a:t>5</a:t>
            </a:r>
            <a:r>
              <a:rPr lang="en-US" dirty="0"/>
              <a:t>(4), pp.339-348.</a:t>
            </a:r>
            <a:endParaRPr lang="en-US" dirty="0">
              <a:cs typeface="Calibri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dirty="0" err="1"/>
              <a:t>Youqing</a:t>
            </a:r>
            <a:r>
              <a:rPr lang="en-US" dirty="0"/>
              <a:t>, S. and Chatt, A., 2005. Speciation of arsenic in seafoods by HPLC coupled to neutron activation analysis.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64FEE7-92E2-4B28-AED4-341BB2242137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179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12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image" Target="../media/image9.jpeg"/><Relationship Id="rId5" Type="http://schemas.openxmlformats.org/officeDocument/2006/relationships/image" Target="../media/image3.jpeg"/><Relationship Id="rId10" Type="http://schemas.openxmlformats.org/officeDocument/2006/relationships/image" Target="../media/image8.jpeg"/><Relationship Id="rId4" Type="http://schemas.openxmlformats.org/officeDocument/2006/relationships/image" Target="../media/image2.jpeg"/><Relationship Id="rId9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020" y="274100"/>
            <a:ext cx="1452114" cy="791713"/>
          </a:xfrm>
        </p:spPr>
        <p:txBody>
          <a:bodyPr>
            <a:normAutofit fontScale="90000"/>
          </a:bodyPr>
          <a:lstStyle/>
          <a:p>
            <a:r>
              <a:rPr lang="en-US" sz="2800" b="1" dirty="0">
                <a:solidFill>
                  <a:srgbClr val="002060"/>
                </a:solidFill>
                <a:highlight>
                  <a:srgbClr val="FF00FF"/>
                </a:highlight>
                <a:cs typeface="Calibri Light"/>
              </a:rPr>
              <a:t>HOTEL TRINITY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020" y="1387924"/>
            <a:ext cx="1452114" cy="11237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rgbClr val="FF0000"/>
                </a:solidFill>
                <a:cs typeface="Calibri"/>
              </a:rPr>
              <a:t>TAKE AWAY MENU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D4A96F-770C-FF69-3908-7BAB807EC4F2}"/>
              </a:ext>
            </a:extLst>
          </p:cNvPr>
          <p:cNvSpPr txBox="1"/>
          <p:nvPr/>
        </p:nvSpPr>
        <p:spPr>
          <a:xfrm>
            <a:off x="2911955" y="137124"/>
            <a:ext cx="4451498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>
                <a:ea typeface="+mn-lt"/>
                <a:cs typeface="+mn-lt"/>
              </a:rPr>
              <a:t>STARTER</a:t>
            </a:r>
            <a:endParaRPr lang="en-US" b="1" u="sng" dirty="0"/>
          </a:p>
          <a:p>
            <a:endParaRPr lang="en-US" sz="1600" dirty="0">
              <a:cs typeface="Calibri"/>
            </a:endParaRPr>
          </a:p>
          <a:p>
            <a:r>
              <a:rPr lang="en-US" sz="1600" b="1" dirty="0"/>
              <a:t>Calamari </a:t>
            </a:r>
            <a:r>
              <a:rPr lang="en-US" sz="1600" b="1" dirty="0">
                <a:ea typeface="+mn-lt"/>
                <a:cs typeface="+mn-lt"/>
              </a:rPr>
              <a:t>| 7.75</a:t>
            </a:r>
            <a:br>
              <a:rPr lang="en-US" sz="1600" dirty="0"/>
            </a:br>
            <a:r>
              <a:rPr lang="en-US" sz="1600" i="1" dirty="0">
                <a:ea typeface="+mn-lt"/>
                <a:cs typeface="+mn-lt"/>
              </a:rPr>
              <a:t>Deep fried Calamari served with roasted garlic mayonnaise and salad. </a:t>
            </a:r>
            <a:endParaRPr lang="en-US" sz="1600" i="1" dirty="0">
              <a:cs typeface="Calibri"/>
            </a:endParaRPr>
          </a:p>
          <a:p>
            <a:endParaRPr lang="en-US" sz="1600" b="1" dirty="0">
              <a:ea typeface="+mn-lt"/>
              <a:cs typeface="+mn-lt"/>
            </a:endParaRPr>
          </a:p>
          <a:p>
            <a:r>
              <a:rPr lang="en-US" sz="1600" b="1" dirty="0">
                <a:ea typeface="+mn-lt"/>
                <a:cs typeface="+mn-lt"/>
              </a:rPr>
              <a:t>Brie |8.15</a:t>
            </a:r>
          </a:p>
          <a:p>
            <a:r>
              <a:rPr lang="en-US" sz="1600" i="1" dirty="0">
                <a:ea typeface="+mn-lt"/>
                <a:cs typeface="+mn-lt"/>
              </a:rPr>
              <a:t>Deep fried brie- served with roasted red onion marmalade &amp; balsamic syrup </a:t>
            </a:r>
            <a:endParaRPr lang="en-US" sz="1600" i="1" dirty="0">
              <a:cs typeface="Calibri"/>
            </a:endParaRPr>
          </a:p>
          <a:p>
            <a:endParaRPr lang="en-US" sz="1600" b="1" dirty="0">
              <a:ea typeface="+mn-lt"/>
              <a:cs typeface="+mn-lt"/>
            </a:endParaRPr>
          </a:p>
          <a:p>
            <a:r>
              <a:rPr lang="en-US" sz="1600" b="1" dirty="0">
                <a:ea typeface="+mn-lt"/>
                <a:cs typeface="+mn-lt"/>
              </a:rPr>
              <a:t>Crispy whitebait | 5.23</a:t>
            </a:r>
            <a:endParaRPr lang="en-US" sz="1600" b="1" dirty="0">
              <a:cs typeface="Calibri"/>
            </a:endParaRPr>
          </a:p>
          <a:p>
            <a:r>
              <a:rPr lang="en-US" sz="1600" i="1" dirty="0">
                <a:ea typeface="+mn-lt"/>
                <a:cs typeface="+mn-lt"/>
              </a:rPr>
              <a:t>Served with roasted garlic Mayo &amp; bit of salad. </a:t>
            </a:r>
            <a:endParaRPr lang="en-US" sz="1600" i="1" dirty="0">
              <a:cs typeface="Calibri"/>
            </a:endParaRPr>
          </a:p>
          <a:p>
            <a:endParaRPr lang="en-US" sz="1600" dirty="0">
              <a:ea typeface="+mn-lt"/>
              <a:cs typeface="+mn-lt"/>
            </a:endParaRPr>
          </a:p>
          <a:p>
            <a:r>
              <a:rPr lang="en-US" sz="1600" b="1" dirty="0">
                <a:ea typeface="+mn-lt"/>
                <a:cs typeface="+mn-lt"/>
              </a:rPr>
              <a:t>Trout | 5.03</a:t>
            </a:r>
          </a:p>
          <a:p>
            <a:r>
              <a:rPr lang="en-US" sz="1600" i="1" dirty="0">
                <a:ea typeface="+mn-lt"/>
                <a:cs typeface="+mn-lt"/>
              </a:rPr>
              <a:t>Fried trout Served with grilled chili mayo, baby gem lettuce and tomato fries</a:t>
            </a:r>
          </a:p>
          <a:p>
            <a:endParaRPr lang="en-US" sz="1600" dirty="0">
              <a:ea typeface="+mn-lt"/>
              <a:cs typeface="+mn-lt"/>
            </a:endParaRPr>
          </a:p>
          <a:p>
            <a:r>
              <a:rPr lang="en-US" b="1" u="sng" dirty="0">
                <a:ea typeface="+mn-lt"/>
                <a:cs typeface="+mn-lt"/>
              </a:rPr>
              <a:t>SIDE ORDERS </a:t>
            </a:r>
            <a:endParaRPr lang="en-US" u="sng" dirty="0"/>
          </a:p>
          <a:p>
            <a:r>
              <a:rPr lang="en-US" sz="1600" b="1" dirty="0">
                <a:ea typeface="+mn-lt"/>
                <a:cs typeface="+mn-lt"/>
              </a:rPr>
              <a:t>Homemade chips</a:t>
            </a:r>
            <a:r>
              <a:rPr lang="en-US" sz="1600" i="1" dirty="0">
                <a:ea typeface="+mn-lt"/>
                <a:cs typeface="+mn-lt"/>
              </a:rPr>
              <a:t> with onion rings </a:t>
            </a:r>
            <a:r>
              <a:rPr lang="en-US" sz="1600" b="1" dirty="0">
                <a:ea typeface="+mn-lt"/>
                <a:cs typeface="+mn-lt"/>
              </a:rPr>
              <a:t>| 2.12</a:t>
            </a:r>
            <a:endParaRPr lang="en-US" sz="1600" i="1" dirty="0">
              <a:cs typeface="Calibri"/>
            </a:endParaRPr>
          </a:p>
          <a:p>
            <a:endParaRPr lang="en-US" sz="1600" i="1" dirty="0">
              <a:ea typeface="+mn-lt"/>
              <a:cs typeface="+mn-lt"/>
            </a:endParaRPr>
          </a:p>
          <a:p>
            <a:r>
              <a:rPr lang="en-US" sz="1600" b="1" dirty="0">
                <a:ea typeface="+mn-lt"/>
                <a:cs typeface="+mn-lt"/>
              </a:rPr>
              <a:t>Garlic bread</a:t>
            </a:r>
            <a:r>
              <a:rPr lang="en-US" sz="1600" i="1" dirty="0">
                <a:ea typeface="+mn-lt"/>
                <a:cs typeface="+mn-lt"/>
              </a:rPr>
              <a:t> with mixed salad </a:t>
            </a:r>
            <a:r>
              <a:rPr lang="en-US" sz="1600" b="1" dirty="0">
                <a:ea typeface="+mn-lt"/>
                <a:cs typeface="+mn-lt"/>
              </a:rPr>
              <a:t>| 2.03</a:t>
            </a:r>
            <a:endParaRPr lang="en-US" sz="1600" i="1" dirty="0">
              <a:cs typeface="Calibri"/>
            </a:endParaRPr>
          </a:p>
          <a:p>
            <a:endParaRPr lang="en-US" sz="1600" i="1" dirty="0">
              <a:ea typeface="+mn-lt"/>
              <a:cs typeface="+mn-lt"/>
            </a:endParaRPr>
          </a:p>
          <a:p>
            <a:r>
              <a:rPr lang="en-US" sz="1600" b="1" dirty="0">
                <a:ea typeface="+mn-lt"/>
                <a:cs typeface="+mn-lt"/>
              </a:rPr>
              <a:t>Spaghetti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i="1" dirty="0">
                <a:ea typeface="+mn-lt"/>
                <a:cs typeface="+mn-lt"/>
              </a:rPr>
              <a:t>served with salad leaves, Chili &amp; Lime Jam </a:t>
            </a:r>
            <a:r>
              <a:rPr lang="en-US" sz="1600" b="1" dirty="0">
                <a:ea typeface="+mn-lt"/>
                <a:cs typeface="+mn-lt"/>
              </a:rPr>
              <a:t>| 3.02</a:t>
            </a:r>
            <a:endParaRPr lang="en-US" sz="1600" i="1" dirty="0">
              <a:cs typeface="Calibri"/>
            </a:endParaRPr>
          </a:p>
          <a:p>
            <a:endParaRPr lang="en-US" sz="1600" i="1" dirty="0">
              <a:ea typeface="+mn-lt"/>
              <a:cs typeface="+mn-lt"/>
            </a:endParaRPr>
          </a:p>
          <a:p>
            <a:r>
              <a:rPr lang="en-US" sz="1600" b="1" dirty="0">
                <a:ea typeface="+mn-lt"/>
                <a:cs typeface="+mn-lt"/>
              </a:rPr>
              <a:t>Smoked salmon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i="1" dirty="0">
                <a:ea typeface="+mn-lt"/>
                <a:cs typeface="+mn-lt"/>
              </a:rPr>
              <a:t>served with smashed peas and fresh mint </a:t>
            </a:r>
            <a:r>
              <a:rPr lang="en-US" sz="1600" b="1" dirty="0">
                <a:ea typeface="+mn-lt"/>
                <a:cs typeface="+mn-lt"/>
              </a:rPr>
              <a:t>|5.00</a:t>
            </a:r>
            <a:endParaRPr lang="en-US" sz="1600" i="1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A282BD-8A56-AE26-CBE8-073B83E6B1BA}"/>
              </a:ext>
            </a:extLst>
          </p:cNvPr>
          <p:cNvSpPr txBox="1"/>
          <p:nvPr/>
        </p:nvSpPr>
        <p:spPr>
          <a:xfrm>
            <a:off x="9251470" y="279999"/>
            <a:ext cx="2743200" cy="65864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>
                <a:ea typeface="+mn-lt"/>
                <a:cs typeface="+mn-lt"/>
              </a:rPr>
              <a:t>MAINS</a:t>
            </a:r>
            <a:endParaRPr lang="en-US" b="1" u="sng" dirty="0">
              <a:cs typeface="Calibri"/>
            </a:endParaRPr>
          </a:p>
          <a:p>
            <a:endParaRPr lang="en-US" b="1" dirty="0">
              <a:ea typeface="+mn-lt"/>
              <a:cs typeface="+mn-lt"/>
            </a:endParaRPr>
          </a:p>
          <a:p>
            <a:r>
              <a:rPr lang="en-US" sz="1600" b="1" dirty="0">
                <a:ea typeface="+mn-lt"/>
                <a:cs typeface="+mn-lt"/>
              </a:rPr>
              <a:t>Tuna streak |6.72</a:t>
            </a:r>
            <a:endParaRPr lang="en-US" sz="1600" b="1" dirty="0">
              <a:cs typeface="Calibri" panose="020F0502020204030204"/>
            </a:endParaRPr>
          </a:p>
          <a:p>
            <a:r>
              <a:rPr lang="en-US" sz="1600" i="1" dirty="0">
                <a:ea typeface="+mn-lt"/>
                <a:cs typeface="+mn-lt"/>
              </a:rPr>
              <a:t>Served with mixed salad, and parmesan cheese</a:t>
            </a:r>
          </a:p>
          <a:p>
            <a:endParaRPr lang="en-US" sz="1600" dirty="0">
              <a:cs typeface="Calibri"/>
            </a:endParaRPr>
          </a:p>
          <a:p>
            <a:r>
              <a:rPr lang="en-US" sz="1600" b="1" dirty="0">
                <a:ea typeface="+mn-lt"/>
                <a:cs typeface="+mn-lt"/>
              </a:rPr>
              <a:t>Creamed tuna | 8.21</a:t>
            </a:r>
            <a:endParaRPr lang="en-US" sz="1600" b="1" dirty="0">
              <a:cs typeface="Calibri"/>
            </a:endParaRPr>
          </a:p>
          <a:p>
            <a:r>
              <a:rPr lang="en-US" sz="1600" i="1" dirty="0">
                <a:ea typeface="+mn-lt"/>
                <a:cs typeface="+mn-lt"/>
              </a:rPr>
              <a:t>Served with pancetta sauce, parmesan cheese, spinach and mushroom </a:t>
            </a:r>
            <a:endParaRPr lang="en-US" sz="1600" i="1" dirty="0">
              <a:cs typeface="Calibri"/>
            </a:endParaRPr>
          </a:p>
          <a:p>
            <a:endParaRPr lang="en-US" sz="1600" i="1" dirty="0">
              <a:ea typeface="+mn-lt"/>
              <a:cs typeface="+mn-lt"/>
            </a:endParaRPr>
          </a:p>
          <a:p>
            <a:r>
              <a:rPr lang="en-US" sz="1600" b="1" dirty="0">
                <a:ea typeface="+mn-lt"/>
                <a:cs typeface="+mn-lt"/>
              </a:rPr>
              <a:t>Tilapia | 7.92</a:t>
            </a:r>
            <a:endParaRPr lang="en-US" sz="1600" b="1" dirty="0">
              <a:cs typeface="Calibri"/>
            </a:endParaRPr>
          </a:p>
          <a:p>
            <a:r>
              <a:rPr lang="en-US" sz="1600" i="1" dirty="0">
                <a:ea typeface="+mn-lt"/>
                <a:cs typeface="+mn-lt"/>
              </a:rPr>
              <a:t>Tilapia cooked in a creamy white wine &amp; fresh herb sauce or in a red vine tomato sauce</a:t>
            </a:r>
            <a:endParaRPr lang="en-US" sz="1600" i="1">
              <a:cs typeface="Calibri"/>
            </a:endParaRPr>
          </a:p>
          <a:p>
            <a:endParaRPr lang="en-US" sz="1600" dirty="0">
              <a:ea typeface="+mn-lt"/>
              <a:cs typeface="+mn-lt"/>
            </a:endParaRPr>
          </a:p>
          <a:p>
            <a:r>
              <a:rPr lang="en-US" sz="1600" b="1" dirty="0">
                <a:ea typeface="+mn-lt"/>
                <a:cs typeface="+mn-lt"/>
              </a:rPr>
              <a:t>Fish and chips | 5.67</a:t>
            </a:r>
            <a:endParaRPr lang="en-US" sz="1600" b="1" dirty="0">
              <a:cs typeface="Calibri"/>
            </a:endParaRPr>
          </a:p>
          <a:p>
            <a:r>
              <a:rPr lang="en-US" sz="1600" i="1" dirty="0">
                <a:ea typeface="+mn-lt"/>
                <a:cs typeface="+mn-lt"/>
              </a:rPr>
              <a:t>Beer buttered fish, dried chips, homemade peppercorn sauce and side salad</a:t>
            </a:r>
            <a:endParaRPr lang="en-US" sz="1600" i="1">
              <a:cs typeface="Calibri"/>
            </a:endParaRPr>
          </a:p>
          <a:p>
            <a:endParaRPr lang="en-US" sz="1600" dirty="0">
              <a:ea typeface="+mn-lt"/>
              <a:cs typeface="+mn-lt"/>
            </a:endParaRPr>
          </a:p>
          <a:p>
            <a:r>
              <a:rPr lang="en-US" sz="1600" b="1" dirty="0">
                <a:ea typeface="+mn-lt"/>
                <a:cs typeface="+mn-lt"/>
              </a:rPr>
              <a:t>Chicken and chips | 5.87</a:t>
            </a:r>
            <a:endParaRPr lang="en-US" sz="1600" dirty="0">
              <a:cs typeface="Calibri"/>
            </a:endParaRPr>
          </a:p>
          <a:p>
            <a:r>
              <a:rPr lang="en-US" sz="1600" i="1" dirty="0">
                <a:ea typeface="+mn-lt"/>
                <a:cs typeface="+mn-lt"/>
              </a:rPr>
              <a:t>Roasted chicken served with dried chips, pineapple salsa and roast peppers</a:t>
            </a:r>
            <a:endParaRPr lang="en-US" sz="1600" i="1" dirty="0"/>
          </a:p>
          <a:p>
            <a:pPr algn="l"/>
            <a:endParaRPr lang="en-US" dirty="0">
              <a:cs typeface="Calibri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11AD3B63-7ED4-9D6B-4540-E1AB5E54B7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2804" y="1714320"/>
            <a:ext cx="968316" cy="1459662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55E2C521-06DE-24C8-5582-3748F3852F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0917" y="89678"/>
            <a:ext cx="1083334" cy="1589058"/>
          </a:xfrm>
          <a:prstGeom prst="rect">
            <a:avLst/>
          </a:prstGeom>
        </p:spPr>
      </p:pic>
      <p:pic>
        <p:nvPicPr>
          <p:cNvPr id="10" name="Picture 10" descr="A picture containing green, dish, meal&#10;&#10;Description automatically generated">
            <a:extLst>
              <a:ext uri="{FF2B5EF4-FFF2-40B4-BE49-F238E27FC236}">
                <a16:creationId xmlns:a16="http://schemas.microsoft.com/office/drawing/2014/main" id="{5E3A90D7-897C-285D-8BB6-3C67B1FA31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6540" y="3304905"/>
            <a:ext cx="1126466" cy="1340869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30F7699A-BAAA-3545-9995-C1FDB9B43F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56926" y="4741294"/>
            <a:ext cx="1131319" cy="1257300"/>
          </a:xfrm>
          <a:prstGeom prst="rect">
            <a:avLst/>
          </a:prstGeo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0D09AC10-EE15-5778-EC23-034D8D9E2F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52163" y="6050352"/>
            <a:ext cx="1140845" cy="838919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2FA24EA-D966-A1B2-18F6-50FC8FBA46F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05672" y="601962"/>
            <a:ext cx="1255863" cy="1685925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13039815-AC1C-3680-9500-16B0178A36F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61898" y="2447567"/>
            <a:ext cx="1399638" cy="1517172"/>
          </a:xfrm>
          <a:prstGeom prst="rect">
            <a:avLst/>
          </a:prstGeom>
        </p:spPr>
      </p:pic>
      <p:pic>
        <p:nvPicPr>
          <p:cNvPr id="16" name="Picture 16" descr="A picture containing food, table, sliced, breakfast&#10;&#10;Description automatically generated">
            <a:extLst>
              <a:ext uri="{FF2B5EF4-FFF2-40B4-BE49-F238E27FC236}">
                <a16:creationId xmlns:a16="http://schemas.microsoft.com/office/drawing/2014/main" id="{F7FE3C1C-D989-50B1-C0F3-C0AF97FD7C2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1899" y="3985943"/>
            <a:ext cx="1399637" cy="1704077"/>
          </a:xfrm>
          <a:prstGeom prst="rect">
            <a:avLst/>
          </a:prstGeom>
        </p:spPr>
      </p:pic>
      <p:pic>
        <p:nvPicPr>
          <p:cNvPr id="17" name="Picture 17">
            <a:extLst>
              <a:ext uri="{FF2B5EF4-FFF2-40B4-BE49-F238E27FC236}">
                <a16:creationId xmlns:a16="http://schemas.microsoft.com/office/drawing/2014/main" id="{A933E15E-99BF-E6E0-ECE4-B01F2C72E7A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861898" y="5786706"/>
            <a:ext cx="1471524" cy="1078662"/>
          </a:xfrm>
          <a:prstGeom prst="rect">
            <a:avLst/>
          </a:prstGeom>
        </p:spPr>
      </p:pic>
      <p:pic>
        <p:nvPicPr>
          <p:cNvPr id="18" name="Picture 18" descr="A picture containing chair, area, set, furniture&#10;&#10;Description automatically generated">
            <a:extLst>
              <a:ext uri="{FF2B5EF4-FFF2-40B4-BE49-F238E27FC236}">
                <a16:creationId xmlns:a16="http://schemas.microsoft.com/office/drawing/2014/main" id="{2526AA3D-AF20-CED7-30B0-609E1A3C74F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55263" y="2599067"/>
            <a:ext cx="1792677" cy="278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EEC0B-738C-F051-13F0-E178A1589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8502" y="632304"/>
            <a:ext cx="6116128" cy="622039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>
              <a:buNone/>
            </a:pPr>
            <a:r>
              <a:rPr lang="en-US" sz="2000" b="1" u="sng" dirty="0">
                <a:ea typeface="+mn-lt"/>
                <a:cs typeface="+mn-lt"/>
              </a:rPr>
              <a:t>WINE </a:t>
            </a:r>
            <a:endParaRPr lang="en-US" sz="2000" b="1" dirty="0">
              <a:cs typeface="Calibri" panose="020F0502020204030204"/>
            </a:endParaRPr>
          </a:p>
          <a:p>
            <a:pPr algn="ctr">
              <a:buNone/>
            </a:pPr>
            <a:r>
              <a:rPr lang="en-US" sz="1600" b="1" dirty="0">
                <a:ea typeface="+mn-lt"/>
                <a:cs typeface="+mn-lt"/>
              </a:rPr>
              <a:t>Champagne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i="1" dirty="0">
                <a:ea typeface="+mn-lt"/>
                <a:cs typeface="+mn-lt"/>
              </a:rPr>
              <a:t>with oyster |5.97</a:t>
            </a:r>
            <a:endParaRPr lang="en-US" sz="1600" i="1">
              <a:cs typeface="Calibri" panose="020F0502020204030204"/>
            </a:endParaRPr>
          </a:p>
          <a:p>
            <a:pPr algn="ctr">
              <a:buNone/>
            </a:pPr>
            <a:r>
              <a:rPr lang="en-US" sz="1600" b="1" dirty="0">
                <a:ea typeface="+mn-lt"/>
                <a:cs typeface="+mn-lt"/>
              </a:rPr>
              <a:t>Merlot wine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i="1" dirty="0">
                <a:ea typeface="+mn-lt"/>
                <a:cs typeface="+mn-lt"/>
              </a:rPr>
              <a:t>with fried lobster |6.01</a:t>
            </a:r>
            <a:endParaRPr lang="en-US" sz="1600" i="1">
              <a:cs typeface="Calibri" panose="020F0502020204030204"/>
            </a:endParaRPr>
          </a:p>
          <a:p>
            <a:pPr algn="ctr">
              <a:buNone/>
            </a:pPr>
            <a:r>
              <a:rPr lang="en-US" sz="1600" b="1" dirty="0">
                <a:ea typeface="+mn-lt"/>
                <a:cs typeface="+mn-lt"/>
              </a:rPr>
              <a:t>Cabernet sauvignon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i="1" dirty="0">
                <a:ea typeface="+mn-lt"/>
                <a:cs typeface="+mn-lt"/>
              </a:rPr>
              <a:t>served with Deep fried Calamari |7.94</a:t>
            </a:r>
            <a:endParaRPr lang="en-US" sz="1600" i="1" dirty="0">
              <a:cs typeface="Calibri" panose="020F0502020204030204"/>
            </a:endParaRPr>
          </a:p>
          <a:p>
            <a:pPr algn="ctr">
              <a:buNone/>
            </a:pPr>
            <a:r>
              <a:rPr lang="en-US" sz="1600" b="1" dirty="0">
                <a:ea typeface="+mn-lt"/>
                <a:cs typeface="+mn-lt"/>
              </a:rPr>
              <a:t>Light bodied red wine</a:t>
            </a:r>
            <a:r>
              <a:rPr lang="en-US" sz="1600" dirty="0">
                <a:ea typeface="+mn-lt"/>
                <a:cs typeface="+mn-lt"/>
              </a:rPr>
              <a:t> with salmon fish </a:t>
            </a:r>
            <a:r>
              <a:rPr lang="en-US" sz="1600" i="1" dirty="0">
                <a:ea typeface="+mn-lt"/>
                <a:cs typeface="+mn-lt"/>
              </a:rPr>
              <a:t> |9.01</a:t>
            </a:r>
            <a:endParaRPr lang="en-US" dirty="0"/>
          </a:p>
          <a:p>
            <a:pPr algn="ctr">
              <a:buNone/>
            </a:pPr>
            <a:endParaRPr lang="en-US" sz="1600" i="1" dirty="0">
              <a:ea typeface="+mn-lt"/>
              <a:cs typeface="+mn-lt"/>
            </a:endParaRPr>
          </a:p>
          <a:p>
            <a:pPr algn="ctr">
              <a:buNone/>
            </a:pPr>
            <a:r>
              <a:rPr lang="en-US" sz="2000" b="1" u="sng" dirty="0">
                <a:ea typeface="+mn-lt"/>
                <a:cs typeface="+mn-lt"/>
              </a:rPr>
              <a:t>SOFT DRINKS</a:t>
            </a:r>
            <a:r>
              <a:rPr lang="en-US" sz="2000" dirty="0">
                <a:ea typeface="+mn-lt"/>
                <a:cs typeface="+mn-lt"/>
              </a:rPr>
              <a:t> </a:t>
            </a:r>
            <a:endParaRPr lang="en-US" sz="2000">
              <a:cs typeface="Calibri"/>
            </a:endParaRPr>
          </a:p>
          <a:p>
            <a:pPr algn="ctr">
              <a:buNone/>
            </a:pPr>
            <a:r>
              <a:rPr lang="en-US" sz="1600" dirty="0">
                <a:ea typeface="+mn-lt"/>
                <a:cs typeface="+mn-lt"/>
              </a:rPr>
              <a:t>Lemon-lime 300ml | 2.92</a:t>
            </a:r>
            <a:endParaRPr lang="en-US" sz="1600">
              <a:cs typeface="Calibri"/>
            </a:endParaRPr>
          </a:p>
          <a:p>
            <a:pPr algn="ctr">
              <a:buNone/>
            </a:pPr>
            <a:r>
              <a:rPr lang="en-US" sz="1600" dirty="0">
                <a:ea typeface="+mn-lt"/>
                <a:cs typeface="+mn-lt"/>
              </a:rPr>
              <a:t>Grape soda 250ml |2.47 </a:t>
            </a:r>
            <a:endParaRPr lang="en-US" sz="1600">
              <a:cs typeface="Calibri"/>
            </a:endParaRPr>
          </a:p>
          <a:p>
            <a:pPr algn="ctr">
              <a:buNone/>
            </a:pPr>
            <a:r>
              <a:rPr lang="en-US" sz="1600" dirty="0">
                <a:ea typeface="+mn-lt"/>
                <a:cs typeface="+mn-lt"/>
              </a:rPr>
              <a:t>Ginger ale 200ml |2.13</a:t>
            </a:r>
            <a:endParaRPr lang="en-US" sz="1600">
              <a:cs typeface="Calibri"/>
            </a:endParaRPr>
          </a:p>
          <a:p>
            <a:pPr algn="ctr">
              <a:buNone/>
            </a:pPr>
            <a:r>
              <a:rPr lang="en-US" sz="1600" dirty="0">
                <a:ea typeface="+mn-lt"/>
                <a:cs typeface="+mn-lt"/>
              </a:rPr>
              <a:t>Root beer 300ml | 3.01</a:t>
            </a:r>
            <a:endParaRPr lang="en-US" sz="1600">
              <a:cs typeface="Calibri"/>
            </a:endParaRPr>
          </a:p>
          <a:p>
            <a:pPr algn="ctr">
              <a:buNone/>
            </a:pPr>
            <a:endParaRPr lang="en-US" sz="1600" dirty="0">
              <a:ea typeface="+mn-lt"/>
              <a:cs typeface="+mn-lt"/>
            </a:endParaRPr>
          </a:p>
          <a:p>
            <a:pPr algn="ctr">
              <a:buNone/>
            </a:pPr>
            <a:r>
              <a:rPr lang="en-US" sz="2400" b="1" i="1" u="sng" dirty="0">
                <a:solidFill>
                  <a:srgbClr val="002060"/>
                </a:solidFill>
                <a:ea typeface="+mn-lt"/>
                <a:cs typeface="+mn-lt"/>
              </a:rPr>
              <a:t>NOTE</a:t>
            </a:r>
          </a:p>
          <a:p>
            <a:pPr algn="ctr">
              <a:buNone/>
            </a:pP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YOU ARE KINDLY REQUESTED TO CONSULT WITH A STAFF MEMBER IF YOU HAVE AN ALLERGY TO A SPECIFIC DISH TO ENSURE THAT YOUR ORDER CONTAINS NO ALLERGENS AND THAT YOU RECEIVE PROPER SERVICE AS PER YOUR REQUIREMENTS. A SPECIAL DIET WILL BE PROVIDED.</a:t>
            </a:r>
            <a:endParaRPr lang="en-US" sz="2000" b="1">
              <a:solidFill>
                <a:srgbClr val="002060"/>
              </a:solidFill>
              <a:cs typeface="Calibri"/>
            </a:endParaRPr>
          </a:p>
          <a:p>
            <a:pPr marL="0" indent="0" algn="ctr">
              <a:buNone/>
            </a:pPr>
            <a:endParaRPr lang="en-US" dirty="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F86AF7-1583-CC40-EFFE-35CADDD82C5F}"/>
              </a:ext>
            </a:extLst>
          </p:cNvPr>
          <p:cNvSpPr txBox="1"/>
          <p:nvPr/>
        </p:nvSpPr>
        <p:spPr>
          <a:xfrm>
            <a:off x="224287" y="45432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  <a:cs typeface="Calibri"/>
              </a:rPr>
              <a:t>HOTEL TRINITY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7AA33D-9C16-EF77-F364-CA406329897D}"/>
              </a:ext>
            </a:extLst>
          </p:cNvPr>
          <p:cNvSpPr txBox="1"/>
          <p:nvPr/>
        </p:nvSpPr>
        <p:spPr>
          <a:xfrm>
            <a:off x="9454551" y="3329797"/>
            <a:ext cx="27432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CONTACT DETAILS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cs typeface="Calibri"/>
              </a:rPr>
              <a:t>TRINITY HOTEL ADDRESS 15, BAY ROAD, SWANSEA 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cs typeface="Calibri"/>
              </a:rPr>
              <a:t>OPENING TIME: 8.OOAM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cs typeface="Calibri"/>
              </a:rPr>
              <a:t>CLOSING TIME: 12:00 MIDNIGHT 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cs typeface="Calibri"/>
              </a:rPr>
              <a:t>TEL: 07784453690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cs typeface="Calibri"/>
              </a:rPr>
              <a:t>ONLINE VISA CARD PAYMENT ONLY</a:t>
            </a:r>
            <a:endParaRPr lang="en-US" dirty="0">
              <a:ea typeface="+mn-lt"/>
              <a:cs typeface="+mn-lt"/>
            </a:endParaRPr>
          </a:p>
          <a:p>
            <a:endParaRPr lang="en-US" b="1" dirty="0">
              <a:cs typeface="Calibri"/>
            </a:endParaRPr>
          </a:p>
          <a:p>
            <a:r>
              <a:rPr lang="en-US" b="1" dirty="0">
                <a:cs typeface="Calibri"/>
              </a:rPr>
              <a:t>DELIVERY SERVICES ONLY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pPr algn="l"/>
            <a:endParaRPr lang="en-US" dirty="0">
              <a:cs typeface="Calibri"/>
            </a:endParaRPr>
          </a:p>
        </p:txBody>
      </p:sp>
      <p:pic>
        <p:nvPicPr>
          <p:cNvPr id="8" name="Picture 8" descr="A picture containing table, floor, wooden, indoor&#10;&#10;Description automatically generated">
            <a:extLst>
              <a:ext uri="{FF2B5EF4-FFF2-40B4-BE49-F238E27FC236}">
                <a16:creationId xmlns:a16="http://schemas.microsoft.com/office/drawing/2014/main" id="{93917284-0AE0-2C54-2A8C-BD88F9289B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907" y="1244630"/>
            <a:ext cx="2238375" cy="3362325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20C75AA7-3FAE-DF06-A8BA-84A567AB0F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0503" y="2505075"/>
            <a:ext cx="2247900" cy="2351058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521348E2-4638-BD14-CAAA-C5F2CC6275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62549" y="107651"/>
            <a:ext cx="2238375" cy="2990850"/>
          </a:xfrm>
          <a:prstGeom prst="rect">
            <a:avLst/>
          </a:prstGeom>
        </p:spPr>
      </p:pic>
      <p:pic>
        <p:nvPicPr>
          <p:cNvPr id="11" name="Picture 11" descr="A picture containing text, indoor, shelf, cosmetic&#10;&#10;Description automatically generated">
            <a:extLst>
              <a:ext uri="{FF2B5EF4-FFF2-40B4-BE49-F238E27FC236}">
                <a16:creationId xmlns:a16="http://schemas.microsoft.com/office/drawing/2014/main" id="{16C2A386-B9BF-53EF-3F2A-FFE794FEDF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9182" y="2290223"/>
            <a:ext cx="1715938" cy="268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0472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CE2732-6B8A-1663-5C0C-6F8FF8E5F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 b="1" u="sng">
                <a:solidFill>
                  <a:srgbClr val="FFFFFF"/>
                </a:solidFill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40A4B-153A-C6EC-10C9-A466D3B4B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174135"/>
            <a:ext cx="9708995" cy="38834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US" sz="2200" dirty="0">
                <a:ea typeface="+mn-lt"/>
                <a:cs typeface="+mn-lt"/>
              </a:rPr>
              <a:t>Davis, B. 200 Food and beverage management. 4th ed. /. Peter. Alcott, Ioannis. Pantelidis, &amp; Andrew. Lockwood (eds.). Oxford: Butterworth-Heinemann.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US" sz="2200" dirty="0">
                <a:ea typeface="+mn-lt"/>
                <a:cs typeface="+mn-lt"/>
              </a:rPr>
              <a:t>Drazen, Jeffrey C., and Tracey T. Sutton. "Dining in the deep: the feeding ecology of deep-sea fishes." </a:t>
            </a:r>
            <a:r>
              <a:rPr lang="en-US" sz="2200" i="1" dirty="0">
                <a:ea typeface="+mn-lt"/>
                <a:cs typeface="+mn-lt"/>
              </a:rPr>
              <a:t>Annu. Rev. Mar. Sci</a:t>
            </a:r>
            <a:r>
              <a:rPr lang="en-US" sz="2200" dirty="0">
                <a:ea typeface="+mn-lt"/>
                <a:cs typeface="+mn-lt"/>
              </a:rPr>
              <a:t> 9.1 (2017): 337-366.</a:t>
            </a:r>
            <a:endParaRPr lang="en-US" dirty="0"/>
          </a:p>
          <a:p>
            <a:pPr>
              <a:buNone/>
            </a:pPr>
            <a:r>
              <a:rPr lang="en-US" sz="2200" dirty="0" err="1">
                <a:ea typeface="+mn-lt"/>
                <a:cs typeface="+mn-lt"/>
              </a:rPr>
              <a:t>Hajeb</a:t>
            </a:r>
            <a:r>
              <a:rPr lang="en-US" sz="2200" dirty="0">
                <a:ea typeface="+mn-lt"/>
                <a:cs typeface="+mn-lt"/>
              </a:rPr>
              <a:t>, P., &amp; Selamat, J. 2012. A contemporary review of seafood allergy. </a:t>
            </a:r>
            <a:r>
              <a:rPr lang="en-US" sz="2200" i="1" dirty="0">
                <a:ea typeface="+mn-lt"/>
                <a:cs typeface="+mn-lt"/>
              </a:rPr>
              <a:t>Clinical reviews in allergy &amp; immunology</a:t>
            </a:r>
            <a:r>
              <a:rPr lang="en-US" sz="2200" dirty="0">
                <a:ea typeface="+mn-lt"/>
                <a:cs typeface="+mn-lt"/>
              </a:rPr>
              <a:t>, </a:t>
            </a:r>
            <a:r>
              <a:rPr lang="en-US" sz="2200" i="1" dirty="0">
                <a:ea typeface="+mn-lt"/>
                <a:cs typeface="+mn-lt"/>
              </a:rPr>
              <a:t>42</a:t>
            </a:r>
            <a:r>
              <a:rPr lang="en-US" sz="2200" dirty="0">
                <a:ea typeface="+mn-lt"/>
                <a:cs typeface="+mn-lt"/>
              </a:rPr>
              <a:t>(3), 365-385.</a:t>
            </a:r>
            <a:endParaRPr lang="en-US" dirty="0"/>
          </a:p>
          <a:p>
            <a:pPr>
              <a:buNone/>
            </a:pPr>
            <a:r>
              <a:rPr lang="en-US" sz="2200" dirty="0">
                <a:ea typeface="+mn-lt"/>
                <a:cs typeface="+mn-lt"/>
              </a:rPr>
              <a:t>Yasmine </a:t>
            </a:r>
            <a:r>
              <a:rPr lang="en-US" sz="2200" dirty="0" err="1">
                <a:ea typeface="+mn-lt"/>
                <a:cs typeface="+mn-lt"/>
              </a:rPr>
              <a:t>Motarjemi</a:t>
            </a:r>
            <a:r>
              <a:rPr lang="en-US" sz="2200" dirty="0">
                <a:ea typeface="+mn-lt"/>
                <a:cs typeface="+mn-lt"/>
              </a:rPr>
              <a:t>, H.L. (2014) Food safety management : a practical guide for the food industry . Illustrated edition. Yasmine. </a:t>
            </a:r>
            <a:r>
              <a:rPr lang="en-US" sz="2200" dirty="0" err="1">
                <a:ea typeface="+mn-lt"/>
                <a:cs typeface="+mn-lt"/>
              </a:rPr>
              <a:t>Motarjemi</a:t>
            </a:r>
            <a:r>
              <a:rPr lang="en-US" sz="2200" dirty="0">
                <a:ea typeface="+mn-lt"/>
                <a:cs typeface="+mn-lt"/>
              </a:rPr>
              <a:t> &amp; H. L. M. </a:t>
            </a:r>
            <a:r>
              <a:rPr lang="en-US" sz="2200" dirty="0" err="1">
                <a:ea typeface="+mn-lt"/>
                <a:cs typeface="+mn-lt"/>
              </a:rPr>
              <a:t>Lelieveld</a:t>
            </a:r>
            <a:r>
              <a:rPr lang="en-US" sz="2200" dirty="0">
                <a:ea typeface="+mn-lt"/>
                <a:cs typeface="+mn-lt"/>
              </a:rPr>
              <a:t> (eds.). Amsterdam: Academic Press.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22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95004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904</Words>
  <Application>Microsoft Office PowerPoint</Application>
  <PresentationFormat>Widescreen</PresentationFormat>
  <Paragraphs>135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HOTEL TRINITY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Langat Enock</dc:creator>
  <cp:lastModifiedBy>Langat Enock</cp:lastModifiedBy>
  <cp:revision>318</cp:revision>
  <dcterms:created xsi:type="dcterms:W3CDTF">2022-06-13T05:34:16Z</dcterms:created>
  <dcterms:modified xsi:type="dcterms:W3CDTF">2022-06-13T12:21:00Z</dcterms:modified>
</cp:coreProperties>
</file>