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handoutMasterIdLst>
    <p:handoutMasterId r:id="rId16"/>
  </p:handoutMasterIdLst>
  <p:sldIdLst>
    <p:sldId id="286" r:id="rId2"/>
    <p:sldId id="257" r:id="rId3"/>
    <p:sldId id="258" r:id="rId4"/>
    <p:sldId id="270" r:id="rId5"/>
    <p:sldId id="263" r:id="rId6"/>
    <p:sldId id="292" r:id="rId7"/>
    <p:sldId id="293" r:id="rId8"/>
    <p:sldId id="294" r:id="rId9"/>
    <p:sldId id="275" r:id="rId10"/>
    <p:sldId id="291" r:id="rId11"/>
    <p:sldId id="264" r:id="rId12"/>
    <p:sldId id="296" r:id="rId13"/>
    <p:sldId id="295"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8551A1-375C-8261-3C27-5875085CC6DB}" v="49" dt="2021-11-12T14:37:20.910"/>
    <p1510:client id="{323C4868-511C-6D84-FFF2-08D32A1F8FDD}" v="184" dt="2021-11-12T14:34:24.8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19"/>
    <p:restoredTop sz="85254" autoAdjust="0"/>
  </p:normalViewPr>
  <p:slideViewPr>
    <p:cSldViewPr>
      <p:cViewPr>
        <p:scale>
          <a:sx n="83" d="100"/>
          <a:sy n="83" d="100"/>
        </p:scale>
        <p:origin x="-88" y="712"/>
      </p:cViewPr>
      <p:guideLst>
        <p:guide orient="horz" pos="2160"/>
        <p:guide pos="2880"/>
      </p:guideLst>
    </p:cSldViewPr>
  </p:slideViewPr>
  <p:notesTextViewPr>
    <p:cViewPr>
      <p:scale>
        <a:sx n="95" d="100"/>
        <a:sy n="95"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Mihai Petrea (2015949)" userId="S::2015949@student.uwtsd.ac.uk::c484c59b-40fc-491c-8952-6ae688d1d115" providerId="AD" clId="Web-{323C4868-511C-6D84-FFF2-08D32A1F8FDD}"/>
    <pc:docChg chg="modSld">
      <pc:chgData name="Dragos Mihai Petrea (2015949)" userId="S::2015949@student.uwtsd.ac.uk::c484c59b-40fc-491c-8952-6ae688d1d115" providerId="AD" clId="Web-{323C4868-511C-6D84-FFF2-08D32A1F8FDD}" dt="2021-11-12T14:34:24.867" v="183" actId="20577"/>
      <pc:docMkLst>
        <pc:docMk/>
      </pc:docMkLst>
      <pc:sldChg chg="delSp modSp">
        <pc:chgData name="Dragos Mihai Petrea (2015949)" userId="S::2015949@student.uwtsd.ac.uk::c484c59b-40fc-491c-8952-6ae688d1d115" providerId="AD" clId="Web-{323C4868-511C-6D84-FFF2-08D32A1F8FDD}" dt="2021-11-12T14:34:24.867" v="183" actId="20577"/>
        <pc:sldMkLst>
          <pc:docMk/>
          <pc:sldMk cId="0" sldId="286"/>
        </pc:sldMkLst>
        <pc:spChg chg="mod">
          <ac:chgData name="Dragos Mihai Petrea (2015949)" userId="S::2015949@student.uwtsd.ac.uk::c484c59b-40fc-491c-8952-6ae688d1d115" providerId="AD" clId="Web-{323C4868-511C-6D84-FFF2-08D32A1F8FDD}" dt="2021-11-12T14:34:24.867" v="183" actId="20577"/>
          <ac:spMkLst>
            <pc:docMk/>
            <pc:sldMk cId="0" sldId="286"/>
            <ac:spMk id="6147" creationId="{DFF9AAD1-A0E4-41E9-85C5-C54A68C04797}"/>
          </ac:spMkLst>
        </pc:spChg>
        <pc:picChg chg="del">
          <ac:chgData name="Dragos Mihai Petrea (2015949)" userId="S::2015949@student.uwtsd.ac.uk::c484c59b-40fc-491c-8952-6ae688d1d115" providerId="AD" clId="Web-{323C4868-511C-6D84-FFF2-08D32A1F8FDD}" dt="2021-11-12T14:26:18.794" v="52"/>
          <ac:picMkLst>
            <pc:docMk/>
            <pc:sldMk cId="0" sldId="286"/>
            <ac:picMk id="6149" creationId="{8756414D-01CC-4C61-A255-232F4DBFF682}"/>
          </ac:picMkLst>
        </pc:picChg>
      </pc:sldChg>
    </pc:docChg>
  </pc:docChgLst>
  <pc:docChgLst>
    <pc:chgData name="Dragos Mihai Petrea (2015949)" userId="S::2015949@student.uwtsd.ac.uk::c484c59b-40fc-491c-8952-6ae688d1d115" providerId="AD" clId="Web-{188551A1-375C-8261-3C27-5875085CC6DB}"/>
    <pc:docChg chg="modSld">
      <pc:chgData name="Dragos Mihai Petrea (2015949)" userId="S::2015949@student.uwtsd.ac.uk::c484c59b-40fc-491c-8952-6ae688d1d115" providerId="AD" clId="Web-{188551A1-375C-8261-3C27-5875085CC6DB}" dt="2021-11-12T14:37:17.879" v="45" actId="20577"/>
      <pc:docMkLst>
        <pc:docMk/>
      </pc:docMkLst>
      <pc:sldChg chg="modSp">
        <pc:chgData name="Dragos Mihai Petrea (2015949)" userId="S::2015949@student.uwtsd.ac.uk::c484c59b-40fc-491c-8952-6ae688d1d115" providerId="AD" clId="Web-{188551A1-375C-8261-3C27-5875085CC6DB}" dt="2021-11-12T14:37:17.879" v="45" actId="20577"/>
        <pc:sldMkLst>
          <pc:docMk/>
          <pc:sldMk cId="0" sldId="286"/>
        </pc:sldMkLst>
        <pc:spChg chg="mod">
          <ac:chgData name="Dragos Mihai Petrea (2015949)" userId="S::2015949@student.uwtsd.ac.uk::c484c59b-40fc-491c-8952-6ae688d1d115" providerId="AD" clId="Web-{188551A1-375C-8261-3C27-5875085CC6DB}" dt="2021-11-12T14:37:17.879" v="45" actId="20577"/>
          <ac:spMkLst>
            <pc:docMk/>
            <pc:sldMk cId="0" sldId="286"/>
            <ac:spMk id="6147" creationId="{DFF9AAD1-A0E4-41E9-85C5-C54A68C0479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D53895-55DD-0F4A-A164-5F9AD406E21E}" type="doc">
      <dgm:prSet loTypeId="urn:microsoft.com/office/officeart/2005/8/layout/hierarchy1" loCatId="" qsTypeId="urn:microsoft.com/office/officeart/2005/8/quickstyle/simple1" qsCatId="simple" csTypeId="urn:microsoft.com/office/officeart/2005/8/colors/accent1_2" csCatId="accent1" phldr="1"/>
      <dgm:spPr/>
      <dgm:t>
        <a:bodyPr/>
        <a:lstStyle/>
        <a:p>
          <a:endParaRPr lang="en-GB"/>
        </a:p>
      </dgm:t>
    </dgm:pt>
    <dgm:pt modelId="{EA440883-785F-1C49-859F-9B3E6A7A56E6}">
      <dgm:prSet phldrT="[Text]"/>
      <dgm:spPr/>
      <dgm:t>
        <a:bodyPr/>
        <a:lstStyle/>
        <a:p>
          <a:r>
            <a:rPr lang="en-GB" dirty="0"/>
            <a:t>BPs</a:t>
          </a:r>
        </a:p>
      </dgm:t>
    </dgm:pt>
    <dgm:pt modelId="{E9632B1C-135F-7448-972D-BD0B92451F21}" type="parTrans" cxnId="{58488192-CBCB-B94D-99B1-99E792D53D5E}">
      <dgm:prSet/>
      <dgm:spPr/>
      <dgm:t>
        <a:bodyPr/>
        <a:lstStyle/>
        <a:p>
          <a:endParaRPr lang="en-GB"/>
        </a:p>
      </dgm:t>
    </dgm:pt>
    <dgm:pt modelId="{F1066A4F-42BB-3B46-934F-56BA5FC14FEE}" type="sibTrans" cxnId="{58488192-CBCB-B94D-99B1-99E792D53D5E}">
      <dgm:prSet/>
      <dgm:spPr/>
      <dgm:t>
        <a:bodyPr/>
        <a:lstStyle/>
        <a:p>
          <a:endParaRPr lang="en-GB"/>
        </a:p>
      </dgm:t>
    </dgm:pt>
    <dgm:pt modelId="{90D03C8B-BC0A-AE41-BEF0-383E784908C7}">
      <dgm:prSet phldrT="[Text]"/>
      <dgm:spPr/>
      <dgm:t>
        <a:bodyPr/>
        <a:lstStyle/>
        <a:p>
          <a:r>
            <a:rPr lang="en-GB" dirty="0"/>
            <a:t>Head of Departments</a:t>
          </a:r>
        </a:p>
      </dgm:t>
    </dgm:pt>
    <dgm:pt modelId="{9A66F4C7-CFD5-C343-B25A-4B5649FE3F15}" type="parTrans" cxnId="{865F313E-7C5E-874C-B827-92266E39A98E}">
      <dgm:prSet/>
      <dgm:spPr/>
      <dgm:t>
        <a:bodyPr/>
        <a:lstStyle/>
        <a:p>
          <a:endParaRPr lang="en-GB"/>
        </a:p>
      </dgm:t>
    </dgm:pt>
    <dgm:pt modelId="{27164D0F-9393-FD4F-BF1D-A5143AAFF0B3}" type="sibTrans" cxnId="{865F313E-7C5E-874C-B827-92266E39A98E}">
      <dgm:prSet/>
      <dgm:spPr/>
      <dgm:t>
        <a:bodyPr/>
        <a:lstStyle/>
        <a:p>
          <a:endParaRPr lang="en-GB"/>
        </a:p>
      </dgm:t>
    </dgm:pt>
    <dgm:pt modelId="{660439FB-DAAE-1343-BAB3-4FAC02426800}">
      <dgm:prSet phldrT="[Text]"/>
      <dgm:spPr/>
      <dgm:t>
        <a:bodyPr/>
        <a:lstStyle/>
        <a:p>
          <a:r>
            <a:rPr lang="en-GB" dirty="0"/>
            <a:t>Marketing</a:t>
          </a:r>
        </a:p>
      </dgm:t>
    </dgm:pt>
    <dgm:pt modelId="{A454581F-FB00-9F41-998F-DF20BA9B571C}" type="parTrans" cxnId="{FCA66FDA-18D6-F540-804C-5BBA4C87121C}">
      <dgm:prSet/>
      <dgm:spPr/>
      <dgm:t>
        <a:bodyPr/>
        <a:lstStyle/>
        <a:p>
          <a:endParaRPr lang="en-GB"/>
        </a:p>
      </dgm:t>
    </dgm:pt>
    <dgm:pt modelId="{557696A8-6522-4E4B-AF3E-F0F0D4685976}" type="sibTrans" cxnId="{FCA66FDA-18D6-F540-804C-5BBA4C87121C}">
      <dgm:prSet/>
      <dgm:spPr/>
      <dgm:t>
        <a:bodyPr/>
        <a:lstStyle/>
        <a:p>
          <a:endParaRPr lang="en-GB"/>
        </a:p>
      </dgm:t>
    </dgm:pt>
    <dgm:pt modelId="{8E41D7BB-0D6F-4F4B-911C-071F668D5C7B}">
      <dgm:prSet phldrT="[Text]"/>
      <dgm:spPr/>
      <dgm:t>
        <a:bodyPr/>
        <a:lstStyle/>
        <a:p>
          <a:r>
            <a:rPr lang="en-GB" dirty="0"/>
            <a:t>HR</a:t>
          </a:r>
        </a:p>
      </dgm:t>
    </dgm:pt>
    <dgm:pt modelId="{C5397075-7FFF-1049-B8DD-6C99A728FC28}" type="parTrans" cxnId="{9104094C-D6CC-5345-A982-047B8EBC9046}">
      <dgm:prSet/>
      <dgm:spPr/>
      <dgm:t>
        <a:bodyPr/>
        <a:lstStyle/>
        <a:p>
          <a:endParaRPr lang="en-GB"/>
        </a:p>
      </dgm:t>
    </dgm:pt>
    <dgm:pt modelId="{77DADD4B-93ED-CD4A-A1A7-810288DEB874}" type="sibTrans" cxnId="{9104094C-D6CC-5345-A982-047B8EBC9046}">
      <dgm:prSet/>
      <dgm:spPr/>
      <dgm:t>
        <a:bodyPr/>
        <a:lstStyle/>
        <a:p>
          <a:endParaRPr lang="en-GB"/>
        </a:p>
      </dgm:t>
    </dgm:pt>
    <dgm:pt modelId="{24E9A14D-FCE9-7948-B1AC-A39A62269F18}">
      <dgm:prSet phldrT="[Text]"/>
      <dgm:spPr/>
      <dgm:t>
        <a:bodyPr/>
        <a:lstStyle/>
        <a:p>
          <a:r>
            <a:rPr lang="en-GB" dirty="0"/>
            <a:t>Site Managers</a:t>
          </a:r>
        </a:p>
      </dgm:t>
    </dgm:pt>
    <dgm:pt modelId="{ED1FCBB9-F284-7D41-AB6B-AA7DE83F939F}" type="parTrans" cxnId="{F83AE9EC-EB8C-804E-BE43-328767AECB09}">
      <dgm:prSet/>
      <dgm:spPr/>
      <dgm:t>
        <a:bodyPr/>
        <a:lstStyle/>
        <a:p>
          <a:endParaRPr lang="en-GB"/>
        </a:p>
      </dgm:t>
    </dgm:pt>
    <dgm:pt modelId="{59E03DF6-7F5A-7445-A483-AA4EAE716224}" type="sibTrans" cxnId="{F83AE9EC-EB8C-804E-BE43-328767AECB09}">
      <dgm:prSet/>
      <dgm:spPr/>
      <dgm:t>
        <a:bodyPr/>
        <a:lstStyle/>
        <a:p>
          <a:endParaRPr lang="en-GB"/>
        </a:p>
      </dgm:t>
    </dgm:pt>
    <dgm:pt modelId="{B0CC7C4E-7CEB-CF47-987E-BD05568817AE}">
      <dgm:prSet phldrT="[Text]"/>
      <dgm:spPr/>
      <dgm:t>
        <a:bodyPr/>
        <a:lstStyle/>
        <a:p>
          <a:r>
            <a:rPr lang="en-GB" dirty="0"/>
            <a:t>Qualified</a:t>
          </a:r>
        </a:p>
      </dgm:t>
    </dgm:pt>
    <dgm:pt modelId="{BCEDBDD2-F6AB-B144-919E-565C5BB33E95}" type="parTrans" cxnId="{7240A4F5-5D1A-9148-B0C2-70986342F14D}">
      <dgm:prSet/>
      <dgm:spPr/>
      <dgm:t>
        <a:bodyPr/>
        <a:lstStyle/>
        <a:p>
          <a:endParaRPr lang="en-GB"/>
        </a:p>
      </dgm:t>
    </dgm:pt>
    <dgm:pt modelId="{AF17D76D-E971-2048-BC5D-93C306679C3D}" type="sibTrans" cxnId="{7240A4F5-5D1A-9148-B0C2-70986342F14D}">
      <dgm:prSet/>
      <dgm:spPr/>
      <dgm:t>
        <a:bodyPr/>
        <a:lstStyle/>
        <a:p>
          <a:endParaRPr lang="en-GB"/>
        </a:p>
      </dgm:t>
    </dgm:pt>
    <dgm:pt modelId="{23DFBF75-024F-4949-8E12-DDE045E77B9D}">
      <dgm:prSet/>
      <dgm:spPr/>
      <dgm:t>
        <a:bodyPr/>
        <a:lstStyle/>
        <a:p>
          <a:r>
            <a:rPr lang="en-GB" dirty="0"/>
            <a:t>Finance</a:t>
          </a:r>
        </a:p>
      </dgm:t>
    </dgm:pt>
    <dgm:pt modelId="{80DCF2EE-F6B6-1C43-BE84-76B6AEC74519}" type="parTrans" cxnId="{A1B10490-9F75-0440-8BDF-2087320F5AB7}">
      <dgm:prSet/>
      <dgm:spPr/>
      <dgm:t>
        <a:bodyPr/>
        <a:lstStyle/>
        <a:p>
          <a:endParaRPr lang="en-GB"/>
        </a:p>
      </dgm:t>
    </dgm:pt>
    <dgm:pt modelId="{1E149FF2-89B6-B14D-9A63-DBEF6FA8C871}" type="sibTrans" cxnId="{A1B10490-9F75-0440-8BDF-2087320F5AB7}">
      <dgm:prSet/>
      <dgm:spPr/>
      <dgm:t>
        <a:bodyPr/>
        <a:lstStyle/>
        <a:p>
          <a:endParaRPr lang="en-GB"/>
        </a:p>
      </dgm:t>
    </dgm:pt>
    <dgm:pt modelId="{20766733-6E3D-104E-B2B1-80C8A5EAEE7F}">
      <dgm:prSet/>
      <dgm:spPr/>
      <dgm:t>
        <a:bodyPr/>
        <a:lstStyle/>
        <a:p>
          <a:r>
            <a:rPr lang="en-GB" dirty="0"/>
            <a:t>Unqualified </a:t>
          </a:r>
        </a:p>
      </dgm:t>
    </dgm:pt>
    <dgm:pt modelId="{F877DDC3-4603-7E4D-B953-4E93E9155120}" type="parTrans" cxnId="{BC856BD4-CA4A-CB4A-8EE3-AA14F86935F5}">
      <dgm:prSet/>
      <dgm:spPr/>
      <dgm:t>
        <a:bodyPr/>
        <a:lstStyle/>
        <a:p>
          <a:endParaRPr lang="en-GB"/>
        </a:p>
      </dgm:t>
    </dgm:pt>
    <dgm:pt modelId="{76F2BFD9-1C69-9948-ACBB-C630AB7AEC58}" type="sibTrans" cxnId="{BC856BD4-CA4A-CB4A-8EE3-AA14F86935F5}">
      <dgm:prSet/>
      <dgm:spPr/>
      <dgm:t>
        <a:bodyPr/>
        <a:lstStyle/>
        <a:p>
          <a:endParaRPr lang="en-GB"/>
        </a:p>
      </dgm:t>
    </dgm:pt>
    <dgm:pt modelId="{248E32DA-A0D6-2F40-B0DB-F2D153274DFD}" type="pres">
      <dgm:prSet presAssocID="{51D53895-55DD-0F4A-A164-5F9AD406E21E}" presName="hierChild1" presStyleCnt="0">
        <dgm:presLayoutVars>
          <dgm:chPref val="1"/>
          <dgm:dir/>
          <dgm:animOne val="branch"/>
          <dgm:animLvl val="lvl"/>
          <dgm:resizeHandles/>
        </dgm:presLayoutVars>
      </dgm:prSet>
      <dgm:spPr/>
    </dgm:pt>
    <dgm:pt modelId="{E9266E53-C459-1A44-8983-F698F286B2C6}" type="pres">
      <dgm:prSet presAssocID="{EA440883-785F-1C49-859F-9B3E6A7A56E6}" presName="hierRoot1" presStyleCnt="0"/>
      <dgm:spPr/>
    </dgm:pt>
    <dgm:pt modelId="{F75DAF2F-9D51-DB46-856E-43C4CD87EB3A}" type="pres">
      <dgm:prSet presAssocID="{EA440883-785F-1C49-859F-9B3E6A7A56E6}" presName="composite" presStyleCnt="0"/>
      <dgm:spPr/>
    </dgm:pt>
    <dgm:pt modelId="{DCAEE646-1175-6646-9514-5E2F8A4DC1E7}" type="pres">
      <dgm:prSet presAssocID="{EA440883-785F-1C49-859F-9B3E6A7A56E6}" presName="background" presStyleLbl="node0" presStyleIdx="0" presStyleCnt="1"/>
      <dgm:spPr/>
    </dgm:pt>
    <dgm:pt modelId="{6D7BCCB2-BECB-0444-8F86-E57B59DB7989}" type="pres">
      <dgm:prSet presAssocID="{EA440883-785F-1C49-859F-9B3E6A7A56E6}" presName="text" presStyleLbl="fgAcc0" presStyleIdx="0" presStyleCnt="1">
        <dgm:presLayoutVars>
          <dgm:chPref val="3"/>
        </dgm:presLayoutVars>
      </dgm:prSet>
      <dgm:spPr/>
    </dgm:pt>
    <dgm:pt modelId="{517CD19A-E87C-8B42-8DA1-01A73C573578}" type="pres">
      <dgm:prSet presAssocID="{EA440883-785F-1C49-859F-9B3E6A7A56E6}" presName="hierChild2" presStyleCnt="0"/>
      <dgm:spPr/>
    </dgm:pt>
    <dgm:pt modelId="{B9E00952-B214-7F44-9DDF-D66726026388}" type="pres">
      <dgm:prSet presAssocID="{9A66F4C7-CFD5-C343-B25A-4B5649FE3F15}" presName="Name10" presStyleLbl="parChTrans1D2" presStyleIdx="0" presStyleCnt="2"/>
      <dgm:spPr/>
    </dgm:pt>
    <dgm:pt modelId="{C4456603-1DBC-294D-9C05-67163E895CE0}" type="pres">
      <dgm:prSet presAssocID="{90D03C8B-BC0A-AE41-BEF0-383E784908C7}" presName="hierRoot2" presStyleCnt="0"/>
      <dgm:spPr/>
    </dgm:pt>
    <dgm:pt modelId="{38127586-3BA6-F645-9CDF-8B46C23B1EA1}" type="pres">
      <dgm:prSet presAssocID="{90D03C8B-BC0A-AE41-BEF0-383E784908C7}" presName="composite2" presStyleCnt="0"/>
      <dgm:spPr/>
    </dgm:pt>
    <dgm:pt modelId="{91180270-2BAC-1643-AAD4-C2F9C4F61D66}" type="pres">
      <dgm:prSet presAssocID="{90D03C8B-BC0A-AE41-BEF0-383E784908C7}" presName="background2" presStyleLbl="node2" presStyleIdx="0" presStyleCnt="2"/>
      <dgm:spPr/>
    </dgm:pt>
    <dgm:pt modelId="{B3F8F86E-8CEE-E340-87C0-18248068104D}" type="pres">
      <dgm:prSet presAssocID="{90D03C8B-BC0A-AE41-BEF0-383E784908C7}" presName="text2" presStyleLbl="fgAcc2" presStyleIdx="0" presStyleCnt="2">
        <dgm:presLayoutVars>
          <dgm:chPref val="3"/>
        </dgm:presLayoutVars>
      </dgm:prSet>
      <dgm:spPr/>
    </dgm:pt>
    <dgm:pt modelId="{89A41109-A53A-3547-934D-8257E5F4BDE2}" type="pres">
      <dgm:prSet presAssocID="{90D03C8B-BC0A-AE41-BEF0-383E784908C7}" presName="hierChild3" presStyleCnt="0"/>
      <dgm:spPr/>
    </dgm:pt>
    <dgm:pt modelId="{60DBB720-7FE4-A346-9801-777DE80ACA40}" type="pres">
      <dgm:prSet presAssocID="{A454581F-FB00-9F41-998F-DF20BA9B571C}" presName="Name17" presStyleLbl="parChTrans1D3" presStyleIdx="0" presStyleCnt="5"/>
      <dgm:spPr/>
    </dgm:pt>
    <dgm:pt modelId="{A9ADEA5F-1FEC-DC4D-9DF2-09E50A924528}" type="pres">
      <dgm:prSet presAssocID="{660439FB-DAAE-1343-BAB3-4FAC02426800}" presName="hierRoot3" presStyleCnt="0"/>
      <dgm:spPr/>
    </dgm:pt>
    <dgm:pt modelId="{2DCAE00C-6545-2F45-BAD7-51BCC5A70C71}" type="pres">
      <dgm:prSet presAssocID="{660439FB-DAAE-1343-BAB3-4FAC02426800}" presName="composite3" presStyleCnt="0"/>
      <dgm:spPr/>
    </dgm:pt>
    <dgm:pt modelId="{E6113F85-7458-5C46-9DA5-3A7190A404B7}" type="pres">
      <dgm:prSet presAssocID="{660439FB-DAAE-1343-BAB3-4FAC02426800}" presName="background3" presStyleLbl="node3" presStyleIdx="0" presStyleCnt="5"/>
      <dgm:spPr/>
    </dgm:pt>
    <dgm:pt modelId="{307FAAEB-F197-2D4B-9CF6-2F5B29CC3390}" type="pres">
      <dgm:prSet presAssocID="{660439FB-DAAE-1343-BAB3-4FAC02426800}" presName="text3" presStyleLbl="fgAcc3" presStyleIdx="0" presStyleCnt="5">
        <dgm:presLayoutVars>
          <dgm:chPref val="3"/>
        </dgm:presLayoutVars>
      </dgm:prSet>
      <dgm:spPr/>
    </dgm:pt>
    <dgm:pt modelId="{10C6C45E-BA77-F24D-ADB2-7C62D735FED9}" type="pres">
      <dgm:prSet presAssocID="{660439FB-DAAE-1343-BAB3-4FAC02426800}" presName="hierChild4" presStyleCnt="0"/>
      <dgm:spPr/>
    </dgm:pt>
    <dgm:pt modelId="{BF73811D-CD37-A04D-A46A-8E620ECB1BE0}" type="pres">
      <dgm:prSet presAssocID="{80DCF2EE-F6B6-1C43-BE84-76B6AEC74519}" presName="Name17" presStyleLbl="parChTrans1D3" presStyleIdx="1" presStyleCnt="5"/>
      <dgm:spPr/>
    </dgm:pt>
    <dgm:pt modelId="{A8F7211F-08DB-AA4A-80B8-944B96129B3C}" type="pres">
      <dgm:prSet presAssocID="{23DFBF75-024F-4949-8E12-DDE045E77B9D}" presName="hierRoot3" presStyleCnt="0"/>
      <dgm:spPr/>
    </dgm:pt>
    <dgm:pt modelId="{0632A2AC-331D-2344-800F-14249BF2615F}" type="pres">
      <dgm:prSet presAssocID="{23DFBF75-024F-4949-8E12-DDE045E77B9D}" presName="composite3" presStyleCnt="0"/>
      <dgm:spPr/>
    </dgm:pt>
    <dgm:pt modelId="{AAFE4D17-9832-DA42-9210-579DFC305061}" type="pres">
      <dgm:prSet presAssocID="{23DFBF75-024F-4949-8E12-DDE045E77B9D}" presName="background3" presStyleLbl="node3" presStyleIdx="1" presStyleCnt="5"/>
      <dgm:spPr/>
    </dgm:pt>
    <dgm:pt modelId="{A993230A-4B69-B441-89C8-95C418855F22}" type="pres">
      <dgm:prSet presAssocID="{23DFBF75-024F-4949-8E12-DDE045E77B9D}" presName="text3" presStyleLbl="fgAcc3" presStyleIdx="1" presStyleCnt="5">
        <dgm:presLayoutVars>
          <dgm:chPref val="3"/>
        </dgm:presLayoutVars>
      </dgm:prSet>
      <dgm:spPr/>
    </dgm:pt>
    <dgm:pt modelId="{6B42C048-CCEE-2A41-BE35-DC0CDC7F249A}" type="pres">
      <dgm:prSet presAssocID="{23DFBF75-024F-4949-8E12-DDE045E77B9D}" presName="hierChild4" presStyleCnt="0"/>
      <dgm:spPr/>
    </dgm:pt>
    <dgm:pt modelId="{A282F061-5695-A049-B669-ABCC4F6EECD7}" type="pres">
      <dgm:prSet presAssocID="{C5397075-7FFF-1049-B8DD-6C99A728FC28}" presName="Name17" presStyleLbl="parChTrans1D3" presStyleIdx="2" presStyleCnt="5"/>
      <dgm:spPr/>
    </dgm:pt>
    <dgm:pt modelId="{32E9B86D-B85D-4549-B10E-DDCDC2FF8E34}" type="pres">
      <dgm:prSet presAssocID="{8E41D7BB-0D6F-4F4B-911C-071F668D5C7B}" presName="hierRoot3" presStyleCnt="0"/>
      <dgm:spPr/>
    </dgm:pt>
    <dgm:pt modelId="{7F924A9D-156B-5E44-90E7-90E0BDC46831}" type="pres">
      <dgm:prSet presAssocID="{8E41D7BB-0D6F-4F4B-911C-071F668D5C7B}" presName="composite3" presStyleCnt="0"/>
      <dgm:spPr/>
    </dgm:pt>
    <dgm:pt modelId="{B65AAEC3-FA15-C941-8B2B-7E10A8AD54F3}" type="pres">
      <dgm:prSet presAssocID="{8E41D7BB-0D6F-4F4B-911C-071F668D5C7B}" presName="background3" presStyleLbl="node3" presStyleIdx="2" presStyleCnt="5"/>
      <dgm:spPr/>
    </dgm:pt>
    <dgm:pt modelId="{F1C81A60-522C-FF4C-9125-7192C34F1E6D}" type="pres">
      <dgm:prSet presAssocID="{8E41D7BB-0D6F-4F4B-911C-071F668D5C7B}" presName="text3" presStyleLbl="fgAcc3" presStyleIdx="2" presStyleCnt="5">
        <dgm:presLayoutVars>
          <dgm:chPref val="3"/>
        </dgm:presLayoutVars>
      </dgm:prSet>
      <dgm:spPr/>
    </dgm:pt>
    <dgm:pt modelId="{BB047D77-6038-3244-B46F-328DE6BED0DC}" type="pres">
      <dgm:prSet presAssocID="{8E41D7BB-0D6F-4F4B-911C-071F668D5C7B}" presName="hierChild4" presStyleCnt="0"/>
      <dgm:spPr/>
    </dgm:pt>
    <dgm:pt modelId="{B176D04E-9D07-AD4C-AC44-73725713E6C6}" type="pres">
      <dgm:prSet presAssocID="{ED1FCBB9-F284-7D41-AB6B-AA7DE83F939F}" presName="Name10" presStyleLbl="parChTrans1D2" presStyleIdx="1" presStyleCnt="2"/>
      <dgm:spPr/>
    </dgm:pt>
    <dgm:pt modelId="{F3D3D6C7-A4EE-2240-AD73-DFC39EF328B9}" type="pres">
      <dgm:prSet presAssocID="{24E9A14D-FCE9-7948-B1AC-A39A62269F18}" presName="hierRoot2" presStyleCnt="0"/>
      <dgm:spPr/>
    </dgm:pt>
    <dgm:pt modelId="{834BFDC1-75BB-C343-91EC-7996C715A918}" type="pres">
      <dgm:prSet presAssocID="{24E9A14D-FCE9-7948-B1AC-A39A62269F18}" presName="composite2" presStyleCnt="0"/>
      <dgm:spPr/>
    </dgm:pt>
    <dgm:pt modelId="{A9AD1895-8B64-8E4F-AA5D-B9012974C75E}" type="pres">
      <dgm:prSet presAssocID="{24E9A14D-FCE9-7948-B1AC-A39A62269F18}" presName="background2" presStyleLbl="node2" presStyleIdx="1" presStyleCnt="2"/>
      <dgm:spPr/>
    </dgm:pt>
    <dgm:pt modelId="{3347CEA3-2CEE-774F-9697-71A467E70EBD}" type="pres">
      <dgm:prSet presAssocID="{24E9A14D-FCE9-7948-B1AC-A39A62269F18}" presName="text2" presStyleLbl="fgAcc2" presStyleIdx="1" presStyleCnt="2">
        <dgm:presLayoutVars>
          <dgm:chPref val="3"/>
        </dgm:presLayoutVars>
      </dgm:prSet>
      <dgm:spPr/>
    </dgm:pt>
    <dgm:pt modelId="{A346B544-A7B2-7640-B46E-C4763CD7B57A}" type="pres">
      <dgm:prSet presAssocID="{24E9A14D-FCE9-7948-B1AC-A39A62269F18}" presName="hierChild3" presStyleCnt="0"/>
      <dgm:spPr/>
    </dgm:pt>
    <dgm:pt modelId="{06F15683-4F60-F34C-BB99-C68470335BE3}" type="pres">
      <dgm:prSet presAssocID="{BCEDBDD2-F6AB-B144-919E-565C5BB33E95}" presName="Name17" presStyleLbl="parChTrans1D3" presStyleIdx="3" presStyleCnt="5"/>
      <dgm:spPr/>
    </dgm:pt>
    <dgm:pt modelId="{3FD9FD87-28BE-BB49-A6F2-6E6290505981}" type="pres">
      <dgm:prSet presAssocID="{B0CC7C4E-7CEB-CF47-987E-BD05568817AE}" presName="hierRoot3" presStyleCnt="0"/>
      <dgm:spPr/>
    </dgm:pt>
    <dgm:pt modelId="{92C4DAA0-A6F7-704F-92EE-67FFE43E44D5}" type="pres">
      <dgm:prSet presAssocID="{B0CC7C4E-7CEB-CF47-987E-BD05568817AE}" presName="composite3" presStyleCnt="0"/>
      <dgm:spPr/>
    </dgm:pt>
    <dgm:pt modelId="{666CBBA5-A6BF-5F40-A4CC-A03C3F072813}" type="pres">
      <dgm:prSet presAssocID="{B0CC7C4E-7CEB-CF47-987E-BD05568817AE}" presName="background3" presStyleLbl="node3" presStyleIdx="3" presStyleCnt="5"/>
      <dgm:spPr/>
    </dgm:pt>
    <dgm:pt modelId="{978966AA-AFFB-CA48-BE00-89A33B01FB3D}" type="pres">
      <dgm:prSet presAssocID="{B0CC7C4E-7CEB-CF47-987E-BD05568817AE}" presName="text3" presStyleLbl="fgAcc3" presStyleIdx="3" presStyleCnt="5">
        <dgm:presLayoutVars>
          <dgm:chPref val="3"/>
        </dgm:presLayoutVars>
      </dgm:prSet>
      <dgm:spPr/>
    </dgm:pt>
    <dgm:pt modelId="{4F5DE6EF-B083-9649-AD84-76E32C0A0735}" type="pres">
      <dgm:prSet presAssocID="{B0CC7C4E-7CEB-CF47-987E-BD05568817AE}" presName="hierChild4" presStyleCnt="0"/>
      <dgm:spPr/>
    </dgm:pt>
    <dgm:pt modelId="{8AE522FA-281C-4A4E-81E7-DC99C52BE2C5}" type="pres">
      <dgm:prSet presAssocID="{F877DDC3-4603-7E4D-B953-4E93E9155120}" presName="Name17" presStyleLbl="parChTrans1D3" presStyleIdx="4" presStyleCnt="5"/>
      <dgm:spPr/>
    </dgm:pt>
    <dgm:pt modelId="{94573B18-FDBE-2E4C-8651-44E85C821D17}" type="pres">
      <dgm:prSet presAssocID="{20766733-6E3D-104E-B2B1-80C8A5EAEE7F}" presName="hierRoot3" presStyleCnt="0"/>
      <dgm:spPr/>
    </dgm:pt>
    <dgm:pt modelId="{BEA71EEC-9A3D-7444-9638-3374E740F24E}" type="pres">
      <dgm:prSet presAssocID="{20766733-6E3D-104E-B2B1-80C8A5EAEE7F}" presName="composite3" presStyleCnt="0"/>
      <dgm:spPr/>
    </dgm:pt>
    <dgm:pt modelId="{243395A9-BCB9-9F46-87DE-0B4C8789FE11}" type="pres">
      <dgm:prSet presAssocID="{20766733-6E3D-104E-B2B1-80C8A5EAEE7F}" presName="background3" presStyleLbl="node3" presStyleIdx="4" presStyleCnt="5"/>
      <dgm:spPr/>
    </dgm:pt>
    <dgm:pt modelId="{BA485601-ACF6-9043-AB31-B825689CAD09}" type="pres">
      <dgm:prSet presAssocID="{20766733-6E3D-104E-B2B1-80C8A5EAEE7F}" presName="text3" presStyleLbl="fgAcc3" presStyleIdx="4" presStyleCnt="5">
        <dgm:presLayoutVars>
          <dgm:chPref val="3"/>
        </dgm:presLayoutVars>
      </dgm:prSet>
      <dgm:spPr/>
    </dgm:pt>
    <dgm:pt modelId="{9CB37F85-E378-D644-B42A-6CB533474161}" type="pres">
      <dgm:prSet presAssocID="{20766733-6E3D-104E-B2B1-80C8A5EAEE7F}" presName="hierChild4" presStyleCnt="0"/>
      <dgm:spPr/>
    </dgm:pt>
  </dgm:ptLst>
  <dgm:cxnLst>
    <dgm:cxn modelId="{0022A004-AAC5-124C-BB2B-7FF2329214FB}" type="presOf" srcId="{ED1FCBB9-F284-7D41-AB6B-AA7DE83F939F}" destId="{B176D04E-9D07-AD4C-AC44-73725713E6C6}" srcOrd="0" destOrd="0" presId="urn:microsoft.com/office/officeart/2005/8/layout/hierarchy1"/>
    <dgm:cxn modelId="{77610909-0665-9C45-9992-301675322714}" type="presOf" srcId="{C5397075-7FFF-1049-B8DD-6C99A728FC28}" destId="{A282F061-5695-A049-B669-ABCC4F6EECD7}" srcOrd="0" destOrd="0" presId="urn:microsoft.com/office/officeart/2005/8/layout/hierarchy1"/>
    <dgm:cxn modelId="{CD16D90C-CE43-0640-AFD2-BED7301DD4A3}" type="presOf" srcId="{EA440883-785F-1C49-859F-9B3E6A7A56E6}" destId="{6D7BCCB2-BECB-0444-8F86-E57B59DB7989}" srcOrd="0" destOrd="0" presId="urn:microsoft.com/office/officeart/2005/8/layout/hierarchy1"/>
    <dgm:cxn modelId="{B3401925-B9D0-C44C-8283-1E39D30660C1}" type="presOf" srcId="{80DCF2EE-F6B6-1C43-BE84-76B6AEC74519}" destId="{BF73811D-CD37-A04D-A46A-8E620ECB1BE0}" srcOrd="0" destOrd="0" presId="urn:microsoft.com/office/officeart/2005/8/layout/hierarchy1"/>
    <dgm:cxn modelId="{5CB72735-C9D2-4D41-94E1-1AC14C21B011}" type="presOf" srcId="{23DFBF75-024F-4949-8E12-DDE045E77B9D}" destId="{A993230A-4B69-B441-89C8-95C418855F22}" srcOrd="0" destOrd="0" presId="urn:microsoft.com/office/officeart/2005/8/layout/hierarchy1"/>
    <dgm:cxn modelId="{FA7D7D36-CB15-BD4E-958F-C7ECF5C63A54}" type="presOf" srcId="{90D03C8B-BC0A-AE41-BEF0-383E784908C7}" destId="{B3F8F86E-8CEE-E340-87C0-18248068104D}" srcOrd="0" destOrd="0" presId="urn:microsoft.com/office/officeart/2005/8/layout/hierarchy1"/>
    <dgm:cxn modelId="{E7B6A33D-7D08-0845-A402-AA0E68185592}" type="presOf" srcId="{20766733-6E3D-104E-B2B1-80C8A5EAEE7F}" destId="{BA485601-ACF6-9043-AB31-B825689CAD09}" srcOrd="0" destOrd="0" presId="urn:microsoft.com/office/officeart/2005/8/layout/hierarchy1"/>
    <dgm:cxn modelId="{865F313E-7C5E-874C-B827-92266E39A98E}" srcId="{EA440883-785F-1C49-859F-9B3E6A7A56E6}" destId="{90D03C8B-BC0A-AE41-BEF0-383E784908C7}" srcOrd="0" destOrd="0" parTransId="{9A66F4C7-CFD5-C343-B25A-4B5649FE3F15}" sibTransId="{27164D0F-9393-FD4F-BF1D-A5143AAFF0B3}"/>
    <dgm:cxn modelId="{6B04184B-201F-FA49-A263-01664AC200F3}" type="presOf" srcId="{24E9A14D-FCE9-7948-B1AC-A39A62269F18}" destId="{3347CEA3-2CEE-774F-9697-71A467E70EBD}" srcOrd="0" destOrd="0" presId="urn:microsoft.com/office/officeart/2005/8/layout/hierarchy1"/>
    <dgm:cxn modelId="{9104094C-D6CC-5345-A982-047B8EBC9046}" srcId="{90D03C8B-BC0A-AE41-BEF0-383E784908C7}" destId="{8E41D7BB-0D6F-4F4B-911C-071F668D5C7B}" srcOrd="2" destOrd="0" parTransId="{C5397075-7FFF-1049-B8DD-6C99A728FC28}" sibTransId="{77DADD4B-93ED-CD4A-A1A7-810288DEB874}"/>
    <dgm:cxn modelId="{2AD19E51-B387-744D-A275-D15CE8D4E03E}" type="presOf" srcId="{51D53895-55DD-0F4A-A164-5F9AD406E21E}" destId="{248E32DA-A0D6-2F40-B0DB-F2D153274DFD}" srcOrd="0" destOrd="0" presId="urn:microsoft.com/office/officeart/2005/8/layout/hierarchy1"/>
    <dgm:cxn modelId="{59445179-442D-0240-9C23-00BDC9299699}" type="presOf" srcId="{8E41D7BB-0D6F-4F4B-911C-071F668D5C7B}" destId="{F1C81A60-522C-FF4C-9125-7192C34F1E6D}" srcOrd="0" destOrd="0" presId="urn:microsoft.com/office/officeart/2005/8/layout/hierarchy1"/>
    <dgm:cxn modelId="{17010480-73B3-864A-9532-D556BFF086D9}" type="presOf" srcId="{B0CC7C4E-7CEB-CF47-987E-BD05568817AE}" destId="{978966AA-AFFB-CA48-BE00-89A33B01FB3D}" srcOrd="0" destOrd="0" presId="urn:microsoft.com/office/officeart/2005/8/layout/hierarchy1"/>
    <dgm:cxn modelId="{A1B10490-9F75-0440-8BDF-2087320F5AB7}" srcId="{90D03C8B-BC0A-AE41-BEF0-383E784908C7}" destId="{23DFBF75-024F-4949-8E12-DDE045E77B9D}" srcOrd="1" destOrd="0" parTransId="{80DCF2EE-F6B6-1C43-BE84-76B6AEC74519}" sibTransId="{1E149FF2-89B6-B14D-9A63-DBEF6FA8C871}"/>
    <dgm:cxn modelId="{58488192-CBCB-B94D-99B1-99E792D53D5E}" srcId="{51D53895-55DD-0F4A-A164-5F9AD406E21E}" destId="{EA440883-785F-1C49-859F-9B3E6A7A56E6}" srcOrd="0" destOrd="0" parTransId="{E9632B1C-135F-7448-972D-BD0B92451F21}" sibTransId="{F1066A4F-42BB-3B46-934F-56BA5FC14FEE}"/>
    <dgm:cxn modelId="{98177AA3-4CC2-3946-8382-20A3544330EF}" type="presOf" srcId="{A454581F-FB00-9F41-998F-DF20BA9B571C}" destId="{60DBB720-7FE4-A346-9801-777DE80ACA40}" srcOrd="0" destOrd="0" presId="urn:microsoft.com/office/officeart/2005/8/layout/hierarchy1"/>
    <dgm:cxn modelId="{7F9CB5B2-DE33-A949-84A3-8196CEBEA038}" type="presOf" srcId="{9A66F4C7-CFD5-C343-B25A-4B5649FE3F15}" destId="{B9E00952-B214-7F44-9DDF-D66726026388}" srcOrd="0" destOrd="0" presId="urn:microsoft.com/office/officeart/2005/8/layout/hierarchy1"/>
    <dgm:cxn modelId="{4E29C1BC-4EED-8F4F-B047-716DB9F5CF05}" type="presOf" srcId="{660439FB-DAAE-1343-BAB3-4FAC02426800}" destId="{307FAAEB-F197-2D4B-9CF6-2F5B29CC3390}" srcOrd="0" destOrd="0" presId="urn:microsoft.com/office/officeart/2005/8/layout/hierarchy1"/>
    <dgm:cxn modelId="{A0819ACC-DC86-4548-847B-84E641E59BFF}" type="presOf" srcId="{BCEDBDD2-F6AB-B144-919E-565C5BB33E95}" destId="{06F15683-4F60-F34C-BB99-C68470335BE3}" srcOrd="0" destOrd="0" presId="urn:microsoft.com/office/officeart/2005/8/layout/hierarchy1"/>
    <dgm:cxn modelId="{BC856BD4-CA4A-CB4A-8EE3-AA14F86935F5}" srcId="{24E9A14D-FCE9-7948-B1AC-A39A62269F18}" destId="{20766733-6E3D-104E-B2B1-80C8A5EAEE7F}" srcOrd="1" destOrd="0" parTransId="{F877DDC3-4603-7E4D-B953-4E93E9155120}" sibTransId="{76F2BFD9-1C69-9948-ACBB-C630AB7AEC58}"/>
    <dgm:cxn modelId="{FCA66FDA-18D6-F540-804C-5BBA4C87121C}" srcId="{90D03C8B-BC0A-AE41-BEF0-383E784908C7}" destId="{660439FB-DAAE-1343-BAB3-4FAC02426800}" srcOrd="0" destOrd="0" parTransId="{A454581F-FB00-9F41-998F-DF20BA9B571C}" sibTransId="{557696A8-6522-4E4B-AF3E-F0F0D4685976}"/>
    <dgm:cxn modelId="{B6613CE4-2AA0-5943-B539-BD54A57C2D17}" type="presOf" srcId="{F877DDC3-4603-7E4D-B953-4E93E9155120}" destId="{8AE522FA-281C-4A4E-81E7-DC99C52BE2C5}" srcOrd="0" destOrd="0" presId="urn:microsoft.com/office/officeart/2005/8/layout/hierarchy1"/>
    <dgm:cxn modelId="{F83AE9EC-EB8C-804E-BE43-328767AECB09}" srcId="{EA440883-785F-1C49-859F-9B3E6A7A56E6}" destId="{24E9A14D-FCE9-7948-B1AC-A39A62269F18}" srcOrd="1" destOrd="0" parTransId="{ED1FCBB9-F284-7D41-AB6B-AA7DE83F939F}" sibTransId="{59E03DF6-7F5A-7445-A483-AA4EAE716224}"/>
    <dgm:cxn modelId="{7240A4F5-5D1A-9148-B0C2-70986342F14D}" srcId="{24E9A14D-FCE9-7948-B1AC-A39A62269F18}" destId="{B0CC7C4E-7CEB-CF47-987E-BD05568817AE}" srcOrd="0" destOrd="0" parTransId="{BCEDBDD2-F6AB-B144-919E-565C5BB33E95}" sibTransId="{AF17D76D-E971-2048-BC5D-93C306679C3D}"/>
    <dgm:cxn modelId="{1605F918-B433-3D43-888C-76317A2DB773}" type="presParOf" srcId="{248E32DA-A0D6-2F40-B0DB-F2D153274DFD}" destId="{E9266E53-C459-1A44-8983-F698F286B2C6}" srcOrd="0" destOrd="0" presId="urn:microsoft.com/office/officeart/2005/8/layout/hierarchy1"/>
    <dgm:cxn modelId="{18D9CBA6-0FF8-6D46-9259-837D09C4A1EA}" type="presParOf" srcId="{E9266E53-C459-1A44-8983-F698F286B2C6}" destId="{F75DAF2F-9D51-DB46-856E-43C4CD87EB3A}" srcOrd="0" destOrd="0" presId="urn:microsoft.com/office/officeart/2005/8/layout/hierarchy1"/>
    <dgm:cxn modelId="{21A51708-BA74-6C44-8FE1-47648E39C048}" type="presParOf" srcId="{F75DAF2F-9D51-DB46-856E-43C4CD87EB3A}" destId="{DCAEE646-1175-6646-9514-5E2F8A4DC1E7}" srcOrd="0" destOrd="0" presId="urn:microsoft.com/office/officeart/2005/8/layout/hierarchy1"/>
    <dgm:cxn modelId="{D2F0A0EC-5D5A-F842-874E-B567E4DEC058}" type="presParOf" srcId="{F75DAF2F-9D51-DB46-856E-43C4CD87EB3A}" destId="{6D7BCCB2-BECB-0444-8F86-E57B59DB7989}" srcOrd="1" destOrd="0" presId="urn:microsoft.com/office/officeart/2005/8/layout/hierarchy1"/>
    <dgm:cxn modelId="{1342F5B9-5455-9E4A-9F2A-0794C4A65751}" type="presParOf" srcId="{E9266E53-C459-1A44-8983-F698F286B2C6}" destId="{517CD19A-E87C-8B42-8DA1-01A73C573578}" srcOrd="1" destOrd="0" presId="urn:microsoft.com/office/officeart/2005/8/layout/hierarchy1"/>
    <dgm:cxn modelId="{7D691F6F-7E7A-A940-802A-FF9DA6A2CE01}" type="presParOf" srcId="{517CD19A-E87C-8B42-8DA1-01A73C573578}" destId="{B9E00952-B214-7F44-9DDF-D66726026388}" srcOrd="0" destOrd="0" presId="urn:microsoft.com/office/officeart/2005/8/layout/hierarchy1"/>
    <dgm:cxn modelId="{45C0E725-BA14-C344-8192-D5FDD24AB142}" type="presParOf" srcId="{517CD19A-E87C-8B42-8DA1-01A73C573578}" destId="{C4456603-1DBC-294D-9C05-67163E895CE0}" srcOrd="1" destOrd="0" presId="urn:microsoft.com/office/officeart/2005/8/layout/hierarchy1"/>
    <dgm:cxn modelId="{1B993320-5F1B-5F40-A406-35378EE09B04}" type="presParOf" srcId="{C4456603-1DBC-294D-9C05-67163E895CE0}" destId="{38127586-3BA6-F645-9CDF-8B46C23B1EA1}" srcOrd="0" destOrd="0" presId="urn:microsoft.com/office/officeart/2005/8/layout/hierarchy1"/>
    <dgm:cxn modelId="{47D4A1A0-763E-5849-8614-90BD3DDC5224}" type="presParOf" srcId="{38127586-3BA6-F645-9CDF-8B46C23B1EA1}" destId="{91180270-2BAC-1643-AAD4-C2F9C4F61D66}" srcOrd="0" destOrd="0" presId="urn:microsoft.com/office/officeart/2005/8/layout/hierarchy1"/>
    <dgm:cxn modelId="{4388DB1F-1E56-4149-9159-851180679323}" type="presParOf" srcId="{38127586-3BA6-F645-9CDF-8B46C23B1EA1}" destId="{B3F8F86E-8CEE-E340-87C0-18248068104D}" srcOrd="1" destOrd="0" presId="urn:microsoft.com/office/officeart/2005/8/layout/hierarchy1"/>
    <dgm:cxn modelId="{B6BFE0A3-2B4D-2A49-8F3A-676C6C52502F}" type="presParOf" srcId="{C4456603-1DBC-294D-9C05-67163E895CE0}" destId="{89A41109-A53A-3547-934D-8257E5F4BDE2}" srcOrd="1" destOrd="0" presId="urn:microsoft.com/office/officeart/2005/8/layout/hierarchy1"/>
    <dgm:cxn modelId="{71BA6E37-B185-2A43-9B7E-AD3B4035FDD5}" type="presParOf" srcId="{89A41109-A53A-3547-934D-8257E5F4BDE2}" destId="{60DBB720-7FE4-A346-9801-777DE80ACA40}" srcOrd="0" destOrd="0" presId="urn:microsoft.com/office/officeart/2005/8/layout/hierarchy1"/>
    <dgm:cxn modelId="{E1887ADE-3AB3-5F41-8962-3ADE16FF0521}" type="presParOf" srcId="{89A41109-A53A-3547-934D-8257E5F4BDE2}" destId="{A9ADEA5F-1FEC-DC4D-9DF2-09E50A924528}" srcOrd="1" destOrd="0" presId="urn:microsoft.com/office/officeart/2005/8/layout/hierarchy1"/>
    <dgm:cxn modelId="{E4848C09-6796-5B43-BDEE-B8BC4B731FFD}" type="presParOf" srcId="{A9ADEA5F-1FEC-DC4D-9DF2-09E50A924528}" destId="{2DCAE00C-6545-2F45-BAD7-51BCC5A70C71}" srcOrd="0" destOrd="0" presId="urn:microsoft.com/office/officeart/2005/8/layout/hierarchy1"/>
    <dgm:cxn modelId="{5D3D6481-2593-B848-9122-731717F7421E}" type="presParOf" srcId="{2DCAE00C-6545-2F45-BAD7-51BCC5A70C71}" destId="{E6113F85-7458-5C46-9DA5-3A7190A404B7}" srcOrd="0" destOrd="0" presId="urn:microsoft.com/office/officeart/2005/8/layout/hierarchy1"/>
    <dgm:cxn modelId="{911578BA-CD64-0349-8F83-4C1B9007B2C5}" type="presParOf" srcId="{2DCAE00C-6545-2F45-BAD7-51BCC5A70C71}" destId="{307FAAEB-F197-2D4B-9CF6-2F5B29CC3390}" srcOrd="1" destOrd="0" presId="urn:microsoft.com/office/officeart/2005/8/layout/hierarchy1"/>
    <dgm:cxn modelId="{ECF7FC51-F0EC-B84C-9E55-5914DBEB75C8}" type="presParOf" srcId="{A9ADEA5F-1FEC-DC4D-9DF2-09E50A924528}" destId="{10C6C45E-BA77-F24D-ADB2-7C62D735FED9}" srcOrd="1" destOrd="0" presId="urn:microsoft.com/office/officeart/2005/8/layout/hierarchy1"/>
    <dgm:cxn modelId="{D782DFEA-6E18-604C-A948-89257A304D8B}" type="presParOf" srcId="{89A41109-A53A-3547-934D-8257E5F4BDE2}" destId="{BF73811D-CD37-A04D-A46A-8E620ECB1BE0}" srcOrd="2" destOrd="0" presId="urn:microsoft.com/office/officeart/2005/8/layout/hierarchy1"/>
    <dgm:cxn modelId="{0A701B55-7E5E-BD47-9A32-6268A00F913A}" type="presParOf" srcId="{89A41109-A53A-3547-934D-8257E5F4BDE2}" destId="{A8F7211F-08DB-AA4A-80B8-944B96129B3C}" srcOrd="3" destOrd="0" presId="urn:microsoft.com/office/officeart/2005/8/layout/hierarchy1"/>
    <dgm:cxn modelId="{BFE1F08F-279B-6A4A-8FD6-ECD1335B1590}" type="presParOf" srcId="{A8F7211F-08DB-AA4A-80B8-944B96129B3C}" destId="{0632A2AC-331D-2344-800F-14249BF2615F}" srcOrd="0" destOrd="0" presId="urn:microsoft.com/office/officeart/2005/8/layout/hierarchy1"/>
    <dgm:cxn modelId="{25EA47F6-FB5A-DA41-B487-A0B97480129A}" type="presParOf" srcId="{0632A2AC-331D-2344-800F-14249BF2615F}" destId="{AAFE4D17-9832-DA42-9210-579DFC305061}" srcOrd="0" destOrd="0" presId="urn:microsoft.com/office/officeart/2005/8/layout/hierarchy1"/>
    <dgm:cxn modelId="{A3F8B2E5-D056-BA43-9682-4A5E4DC75D2E}" type="presParOf" srcId="{0632A2AC-331D-2344-800F-14249BF2615F}" destId="{A993230A-4B69-B441-89C8-95C418855F22}" srcOrd="1" destOrd="0" presId="urn:microsoft.com/office/officeart/2005/8/layout/hierarchy1"/>
    <dgm:cxn modelId="{E3E2F00E-A9B7-6A4B-8973-B380FDB521DD}" type="presParOf" srcId="{A8F7211F-08DB-AA4A-80B8-944B96129B3C}" destId="{6B42C048-CCEE-2A41-BE35-DC0CDC7F249A}" srcOrd="1" destOrd="0" presId="urn:microsoft.com/office/officeart/2005/8/layout/hierarchy1"/>
    <dgm:cxn modelId="{A4979341-AEA8-5749-AA54-8ED5E3301B3B}" type="presParOf" srcId="{89A41109-A53A-3547-934D-8257E5F4BDE2}" destId="{A282F061-5695-A049-B669-ABCC4F6EECD7}" srcOrd="4" destOrd="0" presId="urn:microsoft.com/office/officeart/2005/8/layout/hierarchy1"/>
    <dgm:cxn modelId="{24A2FABF-8A07-BD4F-A6E7-B90E2E128DE3}" type="presParOf" srcId="{89A41109-A53A-3547-934D-8257E5F4BDE2}" destId="{32E9B86D-B85D-4549-B10E-DDCDC2FF8E34}" srcOrd="5" destOrd="0" presId="urn:microsoft.com/office/officeart/2005/8/layout/hierarchy1"/>
    <dgm:cxn modelId="{98955D63-99D2-DA48-A1CA-1467C8399A8F}" type="presParOf" srcId="{32E9B86D-B85D-4549-B10E-DDCDC2FF8E34}" destId="{7F924A9D-156B-5E44-90E7-90E0BDC46831}" srcOrd="0" destOrd="0" presId="urn:microsoft.com/office/officeart/2005/8/layout/hierarchy1"/>
    <dgm:cxn modelId="{F1E70E6D-F8F7-1B44-994A-4DEAD78C9B72}" type="presParOf" srcId="{7F924A9D-156B-5E44-90E7-90E0BDC46831}" destId="{B65AAEC3-FA15-C941-8B2B-7E10A8AD54F3}" srcOrd="0" destOrd="0" presId="urn:microsoft.com/office/officeart/2005/8/layout/hierarchy1"/>
    <dgm:cxn modelId="{3BD795C4-8099-E641-8AAE-7008756AC098}" type="presParOf" srcId="{7F924A9D-156B-5E44-90E7-90E0BDC46831}" destId="{F1C81A60-522C-FF4C-9125-7192C34F1E6D}" srcOrd="1" destOrd="0" presId="urn:microsoft.com/office/officeart/2005/8/layout/hierarchy1"/>
    <dgm:cxn modelId="{0E35828A-EFB9-4149-9DE8-3BE49488DAD8}" type="presParOf" srcId="{32E9B86D-B85D-4549-B10E-DDCDC2FF8E34}" destId="{BB047D77-6038-3244-B46F-328DE6BED0DC}" srcOrd="1" destOrd="0" presId="urn:microsoft.com/office/officeart/2005/8/layout/hierarchy1"/>
    <dgm:cxn modelId="{23956134-836A-4D43-99F0-5F02D2BA9298}" type="presParOf" srcId="{517CD19A-E87C-8B42-8DA1-01A73C573578}" destId="{B176D04E-9D07-AD4C-AC44-73725713E6C6}" srcOrd="2" destOrd="0" presId="urn:microsoft.com/office/officeart/2005/8/layout/hierarchy1"/>
    <dgm:cxn modelId="{079357D2-DCA8-A047-AF45-3A885412E809}" type="presParOf" srcId="{517CD19A-E87C-8B42-8DA1-01A73C573578}" destId="{F3D3D6C7-A4EE-2240-AD73-DFC39EF328B9}" srcOrd="3" destOrd="0" presId="urn:microsoft.com/office/officeart/2005/8/layout/hierarchy1"/>
    <dgm:cxn modelId="{560918D1-C7E7-0C4D-8A72-55E5AE227F5C}" type="presParOf" srcId="{F3D3D6C7-A4EE-2240-AD73-DFC39EF328B9}" destId="{834BFDC1-75BB-C343-91EC-7996C715A918}" srcOrd="0" destOrd="0" presId="urn:microsoft.com/office/officeart/2005/8/layout/hierarchy1"/>
    <dgm:cxn modelId="{2F8A2962-AA1B-D949-B2FE-6ED537F700FC}" type="presParOf" srcId="{834BFDC1-75BB-C343-91EC-7996C715A918}" destId="{A9AD1895-8B64-8E4F-AA5D-B9012974C75E}" srcOrd="0" destOrd="0" presId="urn:microsoft.com/office/officeart/2005/8/layout/hierarchy1"/>
    <dgm:cxn modelId="{2D35DF9B-638A-884F-81B7-C5C0E3CC0029}" type="presParOf" srcId="{834BFDC1-75BB-C343-91EC-7996C715A918}" destId="{3347CEA3-2CEE-774F-9697-71A467E70EBD}" srcOrd="1" destOrd="0" presId="urn:microsoft.com/office/officeart/2005/8/layout/hierarchy1"/>
    <dgm:cxn modelId="{34AFBA7E-173F-AA46-8B67-4870646F71E2}" type="presParOf" srcId="{F3D3D6C7-A4EE-2240-AD73-DFC39EF328B9}" destId="{A346B544-A7B2-7640-B46E-C4763CD7B57A}" srcOrd="1" destOrd="0" presId="urn:microsoft.com/office/officeart/2005/8/layout/hierarchy1"/>
    <dgm:cxn modelId="{5066B3AE-5C28-C943-ADEE-85D0CA1182F4}" type="presParOf" srcId="{A346B544-A7B2-7640-B46E-C4763CD7B57A}" destId="{06F15683-4F60-F34C-BB99-C68470335BE3}" srcOrd="0" destOrd="0" presId="urn:microsoft.com/office/officeart/2005/8/layout/hierarchy1"/>
    <dgm:cxn modelId="{111DB285-23A8-3642-A0A3-3FE87E4540AD}" type="presParOf" srcId="{A346B544-A7B2-7640-B46E-C4763CD7B57A}" destId="{3FD9FD87-28BE-BB49-A6F2-6E6290505981}" srcOrd="1" destOrd="0" presId="urn:microsoft.com/office/officeart/2005/8/layout/hierarchy1"/>
    <dgm:cxn modelId="{10C49209-685D-C14E-8A00-D55A43D28DA4}" type="presParOf" srcId="{3FD9FD87-28BE-BB49-A6F2-6E6290505981}" destId="{92C4DAA0-A6F7-704F-92EE-67FFE43E44D5}" srcOrd="0" destOrd="0" presId="urn:microsoft.com/office/officeart/2005/8/layout/hierarchy1"/>
    <dgm:cxn modelId="{B5A4D933-C5DB-4540-BC15-3DB68FF70DE4}" type="presParOf" srcId="{92C4DAA0-A6F7-704F-92EE-67FFE43E44D5}" destId="{666CBBA5-A6BF-5F40-A4CC-A03C3F072813}" srcOrd="0" destOrd="0" presId="urn:microsoft.com/office/officeart/2005/8/layout/hierarchy1"/>
    <dgm:cxn modelId="{44FDD148-2E59-E44F-A0BF-77DC34FCCBC6}" type="presParOf" srcId="{92C4DAA0-A6F7-704F-92EE-67FFE43E44D5}" destId="{978966AA-AFFB-CA48-BE00-89A33B01FB3D}" srcOrd="1" destOrd="0" presId="urn:microsoft.com/office/officeart/2005/8/layout/hierarchy1"/>
    <dgm:cxn modelId="{008F9865-3E70-E044-8454-C11619CCA1F1}" type="presParOf" srcId="{3FD9FD87-28BE-BB49-A6F2-6E6290505981}" destId="{4F5DE6EF-B083-9649-AD84-76E32C0A0735}" srcOrd="1" destOrd="0" presId="urn:microsoft.com/office/officeart/2005/8/layout/hierarchy1"/>
    <dgm:cxn modelId="{D8C8FA93-BA88-7646-A598-D6488C41C14F}" type="presParOf" srcId="{A346B544-A7B2-7640-B46E-C4763CD7B57A}" destId="{8AE522FA-281C-4A4E-81E7-DC99C52BE2C5}" srcOrd="2" destOrd="0" presId="urn:microsoft.com/office/officeart/2005/8/layout/hierarchy1"/>
    <dgm:cxn modelId="{537A074A-2AEF-2540-B365-3C37B150A5D7}" type="presParOf" srcId="{A346B544-A7B2-7640-B46E-C4763CD7B57A}" destId="{94573B18-FDBE-2E4C-8651-44E85C821D17}" srcOrd="3" destOrd="0" presId="urn:microsoft.com/office/officeart/2005/8/layout/hierarchy1"/>
    <dgm:cxn modelId="{2C3DE036-FCC3-984F-9A85-A2DC68136907}" type="presParOf" srcId="{94573B18-FDBE-2E4C-8651-44E85C821D17}" destId="{BEA71EEC-9A3D-7444-9638-3374E740F24E}" srcOrd="0" destOrd="0" presId="urn:microsoft.com/office/officeart/2005/8/layout/hierarchy1"/>
    <dgm:cxn modelId="{F86E3BD6-1082-3443-9510-4AF69D23FE1A}" type="presParOf" srcId="{BEA71EEC-9A3D-7444-9638-3374E740F24E}" destId="{243395A9-BCB9-9F46-87DE-0B4C8789FE11}" srcOrd="0" destOrd="0" presId="urn:microsoft.com/office/officeart/2005/8/layout/hierarchy1"/>
    <dgm:cxn modelId="{C799BB8D-EFA0-BB45-877E-E14A7C5E50FA}" type="presParOf" srcId="{BEA71EEC-9A3D-7444-9638-3374E740F24E}" destId="{BA485601-ACF6-9043-AB31-B825689CAD09}" srcOrd="1" destOrd="0" presId="urn:microsoft.com/office/officeart/2005/8/layout/hierarchy1"/>
    <dgm:cxn modelId="{6DAE0623-FAA3-F341-8839-470C62BEAF53}" type="presParOf" srcId="{94573B18-FDBE-2E4C-8651-44E85C821D17}" destId="{9CB37F85-E378-D644-B42A-6CB53347416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522FA-281C-4A4E-81E7-DC99C52BE2C5}">
      <dsp:nvSpPr>
        <dsp:cNvPr id="0" name=""/>
        <dsp:cNvSpPr/>
      </dsp:nvSpPr>
      <dsp:spPr>
        <a:xfrm>
          <a:off x="6551533" y="2321026"/>
          <a:ext cx="837627" cy="398634"/>
        </a:xfrm>
        <a:custGeom>
          <a:avLst/>
          <a:gdLst/>
          <a:ahLst/>
          <a:cxnLst/>
          <a:rect l="0" t="0" r="0" b="0"/>
          <a:pathLst>
            <a:path>
              <a:moveTo>
                <a:pt x="0" y="0"/>
              </a:moveTo>
              <a:lnTo>
                <a:pt x="0" y="271657"/>
              </a:lnTo>
              <a:lnTo>
                <a:pt x="837627" y="271657"/>
              </a:lnTo>
              <a:lnTo>
                <a:pt x="837627" y="398634"/>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F15683-4F60-F34C-BB99-C68470335BE3}">
      <dsp:nvSpPr>
        <dsp:cNvPr id="0" name=""/>
        <dsp:cNvSpPr/>
      </dsp:nvSpPr>
      <dsp:spPr>
        <a:xfrm>
          <a:off x="5713906" y="2321026"/>
          <a:ext cx="837627" cy="398634"/>
        </a:xfrm>
        <a:custGeom>
          <a:avLst/>
          <a:gdLst/>
          <a:ahLst/>
          <a:cxnLst/>
          <a:rect l="0" t="0" r="0" b="0"/>
          <a:pathLst>
            <a:path>
              <a:moveTo>
                <a:pt x="837627" y="0"/>
              </a:moveTo>
              <a:lnTo>
                <a:pt x="837627" y="271657"/>
              </a:lnTo>
              <a:lnTo>
                <a:pt x="0" y="271657"/>
              </a:lnTo>
              <a:lnTo>
                <a:pt x="0" y="398634"/>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76D04E-9D07-AD4C-AC44-73725713E6C6}">
      <dsp:nvSpPr>
        <dsp:cNvPr id="0" name=""/>
        <dsp:cNvSpPr/>
      </dsp:nvSpPr>
      <dsp:spPr>
        <a:xfrm>
          <a:off x="4457465" y="1052021"/>
          <a:ext cx="2094067" cy="398634"/>
        </a:xfrm>
        <a:custGeom>
          <a:avLst/>
          <a:gdLst/>
          <a:ahLst/>
          <a:cxnLst/>
          <a:rect l="0" t="0" r="0" b="0"/>
          <a:pathLst>
            <a:path>
              <a:moveTo>
                <a:pt x="0" y="0"/>
              </a:moveTo>
              <a:lnTo>
                <a:pt x="0" y="271657"/>
              </a:lnTo>
              <a:lnTo>
                <a:pt x="2094067" y="271657"/>
              </a:lnTo>
              <a:lnTo>
                <a:pt x="2094067" y="39863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82F061-5695-A049-B669-ABCC4F6EECD7}">
      <dsp:nvSpPr>
        <dsp:cNvPr id="0" name=""/>
        <dsp:cNvSpPr/>
      </dsp:nvSpPr>
      <dsp:spPr>
        <a:xfrm>
          <a:off x="2363398" y="2321026"/>
          <a:ext cx="1675254" cy="398634"/>
        </a:xfrm>
        <a:custGeom>
          <a:avLst/>
          <a:gdLst/>
          <a:ahLst/>
          <a:cxnLst/>
          <a:rect l="0" t="0" r="0" b="0"/>
          <a:pathLst>
            <a:path>
              <a:moveTo>
                <a:pt x="0" y="0"/>
              </a:moveTo>
              <a:lnTo>
                <a:pt x="0" y="271657"/>
              </a:lnTo>
              <a:lnTo>
                <a:pt x="1675254" y="271657"/>
              </a:lnTo>
              <a:lnTo>
                <a:pt x="1675254" y="398634"/>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73811D-CD37-A04D-A46A-8E620ECB1BE0}">
      <dsp:nvSpPr>
        <dsp:cNvPr id="0" name=""/>
        <dsp:cNvSpPr/>
      </dsp:nvSpPr>
      <dsp:spPr>
        <a:xfrm>
          <a:off x="2317678" y="2321026"/>
          <a:ext cx="91440" cy="398634"/>
        </a:xfrm>
        <a:custGeom>
          <a:avLst/>
          <a:gdLst/>
          <a:ahLst/>
          <a:cxnLst/>
          <a:rect l="0" t="0" r="0" b="0"/>
          <a:pathLst>
            <a:path>
              <a:moveTo>
                <a:pt x="45720" y="0"/>
              </a:moveTo>
              <a:lnTo>
                <a:pt x="45720" y="398634"/>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DBB720-7FE4-A346-9801-777DE80ACA40}">
      <dsp:nvSpPr>
        <dsp:cNvPr id="0" name=""/>
        <dsp:cNvSpPr/>
      </dsp:nvSpPr>
      <dsp:spPr>
        <a:xfrm>
          <a:off x="688144" y="2321026"/>
          <a:ext cx="1675254" cy="398634"/>
        </a:xfrm>
        <a:custGeom>
          <a:avLst/>
          <a:gdLst/>
          <a:ahLst/>
          <a:cxnLst/>
          <a:rect l="0" t="0" r="0" b="0"/>
          <a:pathLst>
            <a:path>
              <a:moveTo>
                <a:pt x="1675254" y="0"/>
              </a:moveTo>
              <a:lnTo>
                <a:pt x="1675254" y="271657"/>
              </a:lnTo>
              <a:lnTo>
                <a:pt x="0" y="271657"/>
              </a:lnTo>
              <a:lnTo>
                <a:pt x="0" y="398634"/>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E00952-B214-7F44-9DDF-D66726026388}">
      <dsp:nvSpPr>
        <dsp:cNvPr id="0" name=""/>
        <dsp:cNvSpPr/>
      </dsp:nvSpPr>
      <dsp:spPr>
        <a:xfrm>
          <a:off x="2363398" y="1052021"/>
          <a:ext cx="2094067" cy="398634"/>
        </a:xfrm>
        <a:custGeom>
          <a:avLst/>
          <a:gdLst/>
          <a:ahLst/>
          <a:cxnLst/>
          <a:rect l="0" t="0" r="0" b="0"/>
          <a:pathLst>
            <a:path>
              <a:moveTo>
                <a:pt x="2094067" y="0"/>
              </a:moveTo>
              <a:lnTo>
                <a:pt x="2094067" y="271657"/>
              </a:lnTo>
              <a:lnTo>
                <a:pt x="0" y="271657"/>
              </a:lnTo>
              <a:lnTo>
                <a:pt x="0" y="39863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AEE646-1175-6646-9514-5E2F8A4DC1E7}">
      <dsp:nvSpPr>
        <dsp:cNvPr id="0" name=""/>
        <dsp:cNvSpPr/>
      </dsp:nvSpPr>
      <dsp:spPr>
        <a:xfrm>
          <a:off x="3772134" y="181650"/>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7BCCB2-BECB-0444-8F86-E57B59DB7989}">
      <dsp:nvSpPr>
        <dsp:cNvPr id="0" name=""/>
        <dsp:cNvSpPr/>
      </dsp:nvSpPr>
      <dsp:spPr>
        <a:xfrm>
          <a:off x="3924430" y="326331"/>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BPs</a:t>
          </a:r>
        </a:p>
      </dsp:txBody>
      <dsp:txXfrm>
        <a:off x="3949922" y="351823"/>
        <a:ext cx="1319678" cy="819386"/>
      </dsp:txXfrm>
    </dsp:sp>
    <dsp:sp modelId="{91180270-2BAC-1643-AAD4-C2F9C4F61D66}">
      <dsp:nvSpPr>
        <dsp:cNvPr id="0" name=""/>
        <dsp:cNvSpPr/>
      </dsp:nvSpPr>
      <dsp:spPr>
        <a:xfrm>
          <a:off x="1678066" y="1450655"/>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F8F86E-8CEE-E340-87C0-18248068104D}">
      <dsp:nvSpPr>
        <dsp:cNvPr id="0" name=""/>
        <dsp:cNvSpPr/>
      </dsp:nvSpPr>
      <dsp:spPr>
        <a:xfrm>
          <a:off x="1830362" y="1595336"/>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Head of Departments</a:t>
          </a:r>
        </a:p>
      </dsp:txBody>
      <dsp:txXfrm>
        <a:off x="1855854" y="1620828"/>
        <a:ext cx="1319678" cy="819386"/>
      </dsp:txXfrm>
    </dsp:sp>
    <dsp:sp modelId="{E6113F85-7458-5C46-9DA5-3A7190A404B7}">
      <dsp:nvSpPr>
        <dsp:cNvPr id="0" name=""/>
        <dsp:cNvSpPr/>
      </dsp:nvSpPr>
      <dsp:spPr>
        <a:xfrm>
          <a:off x="2812" y="2719660"/>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7FAAEB-F197-2D4B-9CF6-2F5B29CC3390}">
      <dsp:nvSpPr>
        <dsp:cNvPr id="0" name=""/>
        <dsp:cNvSpPr/>
      </dsp:nvSpPr>
      <dsp:spPr>
        <a:xfrm>
          <a:off x="155108" y="2864341"/>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Marketing</a:t>
          </a:r>
        </a:p>
      </dsp:txBody>
      <dsp:txXfrm>
        <a:off x="180600" y="2889833"/>
        <a:ext cx="1319678" cy="819386"/>
      </dsp:txXfrm>
    </dsp:sp>
    <dsp:sp modelId="{AAFE4D17-9832-DA42-9210-579DFC305061}">
      <dsp:nvSpPr>
        <dsp:cNvPr id="0" name=""/>
        <dsp:cNvSpPr/>
      </dsp:nvSpPr>
      <dsp:spPr>
        <a:xfrm>
          <a:off x="1678066" y="2719660"/>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93230A-4B69-B441-89C8-95C418855F22}">
      <dsp:nvSpPr>
        <dsp:cNvPr id="0" name=""/>
        <dsp:cNvSpPr/>
      </dsp:nvSpPr>
      <dsp:spPr>
        <a:xfrm>
          <a:off x="1830362" y="2864341"/>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Finance</a:t>
          </a:r>
        </a:p>
      </dsp:txBody>
      <dsp:txXfrm>
        <a:off x="1855854" y="2889833"/>
        <a:ext cx="1319678" cy="819386"/>
      </dsp:txXfrm>
    </dsp:sp>
    <dsp:sp modelId="{B65AAEC3-FA15-C941-8B2B-7E10A8AD54F3}">
      <dsp:nvSpPr>
        <dsp:cNvPr id="0" name=""/>
        <dsp:cNvSpPr/>
      </dsp:nvSpPr>
      <dsp:spPr>
        <a:xfrm>
          <a:off x="3353320" y="2719660"/>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C81A60-522C-FF4C-9125-7192C34F1E6D}">
      <dsp:nvSpPr>
        <dsp:cNvPr id="0" name=""/>
        <dsp:cNvSpPr/>
      </dsp:nvSpPr>
      <dsp:spPr>
        <a:xfrm>
          <a:off x="3505616" y="2864341"/>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HR</a:t>
          </a:r>
        </a:p>
      </dsp:txBody>
      <dsp:txXfrm>
        <a:off x="3531108" y="2889833"/>
        <a:ext cx="1319678" cy="819386"/>
      </dsp:txXfrm>
    </dsp:sp>
    <dsp:sp modelId="{A9AD1895-8B64-8E4F-AA5D-B9012974C75E}">
      <dsp:nvSpPr>
        <dsp:cNvPr id="0" name=""/>
        <dsp:cNvSpPr/>
      </dsp:nvSpPr>
      <dsp:spPr>
        <a:xfrm>
          <a:off x="5866201" y="1450655"/>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47CEA3-2CEE-774F-9697-71A467E70EBD}">
      <dsp:nvSpPr>
        <dsp:cNvPr id="0" name=""/>
        <dsp:cNvSpPr/>
      </dsp:nvSpPr>
      <dsp:spPr>
        <a:xfrm>
          <a:off x="6018497" y="1595336"/>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Site Managers</a:t>
          </a:r>
        </a:p>
      </dsp:txBody>
      <dsp:txXfrm>
        <a:off x="6043989" y="1620828"/>
        <a:ext cx="1319678" cy="819386"/>
      </dsp:txXfrm>
    </dsp:sp>
    <dsp:sp modelId="{666CBBA5-A6BF-5F40-A4CC-A03C3F072813}">
      <dsp:nvSpPr>
        <dsp:cNvPr id="0" name=""/>
        <dsp:cNvSpPr/>
      </dsp:nvSpPr>
      <dsp:spPr>
        <a:xfrm>
          <a:off x="5028574" y="2719660"/>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966AA-AFFB-CA48-BE00-89A33B01FB3D}">
      <dsp:nvSpPr>
        <dsp:cNvPr id="0" name=""/>
        <dsp:cNvSpPr/>
      </dsp:nvSpPr>
      <dsp:spPr>
        <a:xfrm>
          <a:off x="5180870" y="2864341"/>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Qualified</a:t>
          </a:r>
        </a:p>
      </dsp:txBody>
      <dsp:txXfrm>
        <a:off x="5206362" y="2889833"/>
        <a:ext cx="1319678" cy="819386"/>
      </dsp:txXfrm>
    </dsp:sp>
    <dsp:sp modelId="{243395A9-BCB9-9F46-87DE-0B4C8789FE11}">
      <dsp:nvSpPr>
        <dsp:cNvPr id="0" name=""/>
        <dsp:cNvSpPr/>
      </dsp:nvSpPr>
      <dsp:spPr>
        <a:xfrm>
          <a:off x="6703828" y="2719660"/>
          <a:ext cx="1370662" cy="87037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485601-ACF6-9043-AB31-B825689CAD09}">
      <dsp:nvSpPr>
        <dsp:cNvPr id="0" name=""/>
        <dsp:cNvSpPr/>
      </dsp:nvSpPr>
      <dsp:spPr>
        <a:xfrm>
          <a:off x="6856124" y="2864341"/>
          <a:ext cx="1370662" cy="8703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Unqualified </a:t>
          </a:r>
        </a:p>
      </dsp:txBody>
      <dsp:txXfrm>
        <a:off x="6881616" y="2889833"/>
        <a:ext cx="1319678" cy="81938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a:t>
            </a:fld>
            <a:endParaRPr lang="en-US" altLang="en-US"/>
          </a:p>
        </p:txBody>
      </p:sp>
    </p:spTree>
    <p:extLst>
      <p:ext uri="{BB962C8B-B14F-4D97-AF65-F5344CB8AC3E}">
        <p14:creationId xmlns:p14="http://schemas.microsoft.com/office/powerpoint/2010/main" val="4246204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dirty="0"/>
              <a:t>The mission of the business is to maximise the use of land and current buildings in the UK as to contribute to addressing growing societal problems such as poverty and homelessness. Moreover, the vision of Project Housing is to work alongside the Government, charities and local authorities to repurpose abandoned areas throughout the country as well as to ensure optimal conditions in existing shelters. Consequently, the business seeks to initially enter the market through a focus strategy as a limited segment is targeted with a specific service (Porter, 1997)</a:t>
            </a:r>
            <a:r>
              <a:rPr lang="en-GB" altLang="en-US" b="0" dirty="0"/>
              <a:t>. Nevertheless, upon expansion, the organisation considers diversification into other, more industrial, sectors.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b="0"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b="0" dirty="0"/>
              <a:t>The headquarters of the business are based in the West Midlands as to facilitate easy access to different regions of the UK. Functions such as Marketing, Sales and Finance are to be based in Birmingham, while the employees carrying out the mission of Project Housing such as labourers and engineers are required to work in areas of demand. </a:t>
            </a:r>
            <a:endParaRPr lang="en-GB" altLang="en-US" dirty="0"/>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Considering the nature and mission of Project Housing, the business provides a three-fold service portfolio: construction, engineering and architecture. The purpose of this all-encompassing service is to ensure control over the projects the company contributes to as well as to ensure a cost-effective option for the target audience. The latter benefit is resulted from a decreased need to invest into searching and securing external contractors and from the fact that the pricing strategy is based on the market average price point. Overall, the service portfolio enables the company to provide a quality service to its clients – a fact that is increasingly critical for the non-profit and governmental sectors (</a:t>
            </a:r>
            <a:r>
              <a:rPr lang="en-US" altLang="en-US" dirty="0" err="1"/>
              <a:t>Kohlborn</a:t>
            </a:r>
            <a:r>
              <a:rPr lang="en-US" altLang="en-US" dirty="0"/>
              <a:t> et. Al., 2009)</a:t>
            </a:r>
            <a:r>
              <a:rPr lang="en-US" altLang="en-US" b="0" dirty="0"/>
              <a:t>.</a:t>
            </a:r>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kern="1200" dirty="0">
                <a:solidFill>
                  <a:schemeClr val="tx1"/>
                </a:solidFill>
                <a:effectLst/>
                <a:latin typeface="Arial" pitchFamily="34" charset="0"/>
                <a:ea typeface="+mn-ea"/>
                <a:cs typeface="+mn-cs"/>
              </a:rPr>
              <a:t>Similarly to other sectors and industries, each business within the Construction segment competes on the basis of the advantages it holds against other businesses within the same area. Typically, larger companies are able to provide a greater volume of services. This is due to the existing expertise and confidence in delivering the portfolio (</a:t>
            </a:r>
            <a:r>
              <a:rPr lang="en-GB" sz="1200" kern="1200" dirty="0" err="1">
                <a:solidFill>
                  <a:schemeClr val="tx1"/>
                </a:solidFill>
                <a:effectLst/>
                <a:latin typeface="Arial" pitchFamily="34" charset="0"/>
                <a:ea typeface="+mn-ea"/>
                <a:cs typeface="+mn-cs"/>
              </a:rPr>
              <a:t>Wickert</a:t>
            </a:r>
            <a:r>
              <a:rPr lang="en-GB" sz="1200" kern="1200" dirty="0">
                <a:solidFill>
                  <a:schemeClr val="tx1"/>
                </a:solidFill>
                <a:effectLst/>
                <a:latin typeface="Arial" pitchFamily="34" charset="0"/>
                <a:ea typeface="+mn-ea"/>
                <a:cs typeface="+mn-cs"/>
              </a:rPr>
              <a:t> and Herschel, 2001)</a:t>
            </a:r>
            <a:r>
              <a:rPr lang="en-GB" sz="1200" b="0" kern="1200" dirty="0">
                <a:solidFill>
                  <a:schemeClr val="tx1"/>
                </a:solidFill>
                <a:effectLst/>
                <a:latin typeface="Arial" pitchFamily="34" charset="0"/>
                <a:ea typeface="+mn-ea"/>
                <a:cs typeface="+mn-cs"/>
              </a:rPr>
              <a:t>. On the other hand, smaller companies such as Project Housing focus on the core business due to different limitations. </a:t>
            </a:r>
          </a:p>
          <a:p>
            <a:endParaRPr lang="en-GB" sz="1200" b="0" kern="1200" dirty="0">
              <a:solidFill>
                <a:schemeClr val="tx1"/>
              </a:solidFill>
              <a:effectLst/>
              <a:latin typeface="Arial" pitchFamily="34" charset="0"/>
              <a:ea typeface="+mn-ea"/>
              <a:cs typeface="+mn-cs"/>
            </a:endParaRPr>
          </a:p>
          <a:p>
            <a:r>
              <a:rPr lang="en-GB" sz="1200" b="0" kern="1200" dirty="0">
                <a:solidFill>
                  <a:schemeClr val="tx1"/>
                </a:solidFill>
                <a:effectLst/>
                <a:latin typeface="Arial" pitchFamily="34" charset="0"/>
                <a:ea typeface="+mn-ea"/>
                <a:cs typeface="+mn-cs"/>
              </a:rPr>
              <a:t>According to </a:t>
            </a:r>
            <a:r>
              <a:rPr lang="en-GB" sz="1200" b="0" kern="1200" dirty="0" err="1">
                <a:solidFill>
                  <a:schemeClr val="tx1"/>
                </a:solidFill>
                <a:effectLst/>
                <a:latin typeface="Arial" pitchFamily="34" charset="0"/>
                <a:ea typeface="+mn-ea"/>
                <a:cs typeface="+mn-cs"/>
              </a:rPr>
              <a:t>Kanagal</a:t>
            </a:r>
            <a:r>
              <a:rPr lang="en-GB" sz="1200" b="0" kern="1200" dirty="0">
                <a:solidFill>
                  <a:schemeClr val="tx1"/>
                </a:solidFill>
                <a:effectLst/>
                <a:latin typeface="Arial" pitchFamily="34" charset="0"/>
                <a:ea typeface="+mn-ea"/>
                <a:cs typeface="+mn-cs"/>
              </a:rPr>
              <a:t> (2009), there are three key strategies to secure customers: low prices, being relationship-orientated or being service-orientated. For Project Housing, its entry strategy alongside its core focus ensure a sustainable degree of competitiveness due to a lack of market players with similar offerings. Considering that maintaining good relations with customers is vital for a construction service, being able to deliver a quality solution can maximise the organisation’s reputation and hence, to drive further revenues through referrals. </a:t>
            </a:r>
          </a:p>
          <a:p>
            <a:endParaRPr lang="en-GB" sz="1200" b="0" kern="1200" dirty="0">
              <a:solidFill>
                <a:schemeClr val="tx1"/>
              </a:solidFill>
              <a:effectLst/>
              <a:latin typeface="Arial" pitchFamily="34" charset="0"/>
              <a:ea typeface="+mn-ea"/>
              <a:cs typeface="+mn-cs"/>
            </a:endParaRPr>
          </a:p>
          <a:p>
            <a:r>
              <a:rPr lang="en-GB" sz="1200" b="0" kern="1200" dirty="0">
                <a:solidFill>
                  <a:schemeClr val="tx1"/>
                </a:solidFill>
                <a:effectLst/>
                <a:latin typeface="Arial" pitchFamily="34" charset="0"/>
                <a:ea typeface="+mn-ea"/>
                <a:cs typeface="+mn-cs"/>
              </a:rPr>
              <a:t>To conduct a market audit, Porter’s Five Forces analysis is employed as per Dobbs (2014):</a:t>
            </a:r>
          </a:p>
          <a:p>
            <a:pPr marL="228600" indent="-228600">
              <a:buFont typeface="+mj-lt"/>
              <a:buAutoNum type="arabicPeriod"/>
            </a:pPr>
            <a:r>
              <a:rPr lang="en-GB" sz="1200" b="0" kern="1200" dirty="0">
                <a:solidFill>
                  <a:schemeClr val="tx1"/>
                </a:solidFill>
                <a:effectLst/>
                <a:latin typeface="Arial" pitchFamily="34" charset="0"/>
                <a:ea typeface="+mn-ea"/>
                <a:cs typeface="+mn-cs"/>
              </a:rPr>
              <a:t>Rivalry among current market players – the exit barriers of the Construction industry are high due to the required investment in talent and equipment that enables the business to achieve its objectives. </a:t>
            </a:r>
          </a:p>
          <a:p>
            <a:pPr marL="228600" indent="-228600">
              <a:buFont typeface="+mj-lt"/>
              <a:buAutoNum type="arabicPeriod"/>
            </a:pPr>
            <a:r>
              <a:rPr lang="en-GB" sz="1200" b="0" kern="1200" dirty="0">
                <a:solidFill>
                  <a:schemeClr val="tx1"/>
                </a:solidFill>
                <a:effectLst/>
                <a:latin typeface="Arial" pitchFamily="34" charset="0"/>
                <a:ea typeface="+mn-ea"/>
                <a:cs typeface="+mn-cs"/>
              </a:rPr>
              <a:t>The threat of market entry – while the costs of entry are significantly high for the Construction industry, differentiation is relatively low and considering the introduction of Project Housing, there are significant gaps in the sector that new players can explore. </a:t>
            </a:r>
          </a:p>
          <a:p>
            <a:pPr marL="228600" indent="-228600">
              <a:buFont typeface="+mj-lt"/>
              <a:buAutoNum type="arabicPeriod"/>
            </a:pPr>
            <a:r>
              <a:rPr lang="en-GB" sz="1200" b="0" kern="1200" dirty="0">
                <a:solidFill>
                  <a:schemeClr val="tx1"/>
                </a:solidFill>
                <a:effectLst/>
                <a:latin typeface="Arial" pitchFamily="34" charset="0"/>
                <a:ea typeface="+mn-ea"/>
                <a:cs typeface="+mn-cs"/>
              </a:rPr>
              <a:t>The threat of substitutes – the service provided is not at risk of substitution, however it may become obsolete if the company vision is achieved. Nevertheless, the goal is to diversify and target different audiences upon expansion as to mitigate this. </a:t>
            </a:r>
            <a:r>
              <a:rPr lang="en-GB" sz="1200" kern="1200" dirty="0">
                <a:solidFill>
                  <a:schemeClr val="tx1"/>
                </a:solidFill>
                <a:effectLst/>
                <a:latin typeface="Arial" pitchFamily="34" charset="0"/>
                <a:ea typeface="+mn-ea"/>
                <a:cs typeface="+mn-cs"/>
              </a:rPr>
              <a:t> </a:t>
            </a:r>
          </a:p>
          <a:p>
            <a:pPr marL="228600" indent="-228600">
              <a:buFont typeface="+mj-lt"/>
              <a:buAutoNum type="arabicPeriod"/>
            </a:pPr>
            <a:r>
              <a:rPr lang="en-GB" sz="1200" kern="1200" dirty="0">
                <a:solidFill>
                  <a:schemeClr val="tx1"/>
                </a:solidFill>
                <a:effectLst/>
                <a:latin typeface="Arial" pitchFamily="34" charset="0"/>
                <a:ea typeface="+mn-ea"/>
                <a:cs typeface="+mn-cs"/>
              </a:rPr>
              <a:t>Bargaining power of suppliers – this factor is relatively stable as the number of suppliers exceeds that of construction services in the UK (</a:t>
            </a:r>
            <a:r>
              <a:rPr lang="en-GB" sz="1200" kern="1200" dirty="0" err="1">
                <a:solidFill>
                  <a:schemeClr val="tx1"/>
                </a:solidFill>
                <a:effectLst/>
                <a:latin typeface="Arial" pitchFamily="34" charset="0"/>
                <a:ea typeface="+mn-ea"/>
                <a:cs typeface="+mn-cs"/>
              </a:rPr>
              <a:t>Paranagamage</a:t>
            </a:r>
            <a:r>
              <a:rPr lang="en-GB" sz="1200" kern="1200" dirty="0">
                <a:solidFill>
                  <a:schemeClr val="tx1"/>
                </a:solidFill>
                <a:effectLst/>
                <a:latin typeface="Arial" pitchFamily="34" charset="0"/>
                <a:ea typeface="+mn-ea"/>
                <a:cs typeface="+mn-cs"/>
              </a:rPr>
              <a:t> et. Al., 2012)</a:t>
            </a:r>
            <a:r>
              <a:rPr lang="en-GB" sz="1200" b="1" kern="1200" dirty="0">
                <a:solidFill>
                  <a:schemeClr val="tx1"/>
                </a:solidFill>
                <a:effectLst/>
                <a:latin typeface="Arial" pitchFamily="34" charset="0"/>
                <a:ea typeface="+mn-ea"/>
                <a:cs typeface="+mn-cs"/>
              </a:rPr>
              <a:t>.</a:t>
            </a:r>
            <a:r>
              <a:rPr lang="en-GB" sz="1200" b="0" kern="1200" dirty="0">
                <a:solidFill>
                  <a:schemeClr val="tx1"/>
                </a:solidFill>
                <a:effectLst/>
                <a:latin typeface="Arial" pitchFamily="34" charset="0"/>
                <a:ea typeface="+mn-ea"/>
                <a:cs typeface="+mn-cs"/>
              </a:rPr>
              <a:t> It is, however, important to note that supplier have greater power in the sense that specialised equipment is solely provided by a limited volume of companies.</a:t>
            </a:r>
          </a:p>
          <a:p>
            <a:pPr marL="228600" indent="-228600">
              <a:buFont typeface="+mj-lt"/>
              <a:buAutoNum type="arabicPeriod"/>
            </a:pPr>
            <a:r>
              <a:rPr lang="en-GB" sz="1200" b="0" kern="1200" dirty="0">
                <a:solidFill>
                  <a:schemeClr val="tx1"/>
                </a:solidFill>
                <a:effectLst/>
                <a:latin typeface="Arial" pitchFamily="34" charset="0"/>
                <a:ea typeface="+mn-ea"/>
                <a:cs typeface="+mn-cs"/>
              </a:rPr>
              <a:t>Bargaining power of buyers – the buyer power is high due to alternative sources of supply and due to the low price of switching supplier. This is the reasoning for Project Housing to ensure a tailored, focused strategy to market entry. </a:t>
            </a:r>
            <a:endParaRPr lang="en-GB" dirty="0">
              <a:effectLst/>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Considering the SWOT Analysis above, Project Housing seeks to adopt a Max-Min strategy to use its strengths in order to decrease the volume and impact of potential threats (</a:t>
            </a:r>
            <a:r>
              <a:rPr lang="en-US" altLang="en-US" dirty="0" err="1"/>
              <a:t>Verboncu</a:t>
            </a:r>
            <a:r>
              <a:rPr lang="en-US" altLang="en-US" dirty="0"/>
              <a:t> and </a:t>
            </a:r>
            <a:r>
              <a:rPr lang="en-US" altLang="en-US" dirty="0" err="1"/>
              <a:t>Condurache</a:t>
            </a:r>
            <a:r>
              <a:rPr lang="en-US" altLang="en-US" dirty="0"/>
              <a:t>, 2016)</a:t>
            </a:r>
            <a:r>
              <a:rPr lang="en-US" altLang="en-US" b="0" dirty="0"/>
              <a:t>. Each factor is explained as:</a:t>
            </a:r>
          </a:p>
          <a:p>
            <a:pPr marL="228600" indent="-228600" eaLnBrk="1" hangingPunct="1">
              <a:buAutoNum type="arabicPeriod"/>
            </a:pPr>
            <a:r>
              <a:rPr lang="en-US" altLang="en-US" b="0" dirty="0"/>
              <a:t>Strengths</a:t>
            </a:r>
          </a:p>
          <a:p>
            <a:pPr marL="228600" indent="-228600" eaLnBrk="1" hangingPunct="1">
              <a:buFont typeface="Arial" panose="020B0604020202020204" pitchFamily="34" charset="0"/>
              <a:buChar char="•"/>
            </a:pPr>
            <a:r>
              <a:rPr lang="en-US" altLang="en-US" b="0" dirty="0"/>
              <a:t>The business benefits from a unique selling proposition and a favourable contemporary organizational structure that facilitates creativity and innovation based on minimum managerial involvement (Matrix) (</a:t>
            </a:r>
            <a:r>
              <a:rPr lang="en-US" altLang="en-US" b="0" dirty="0" err="1"/>
              <a:t>Lukinaite</a:t>
            </a:r>
            <a:r>
              <a:rPr lang="en-US" altLang="en-US" b="0" dirty="0"/>
              <a:t> and </a:t>
            </a:r>
            <a:r>
              <a:rPr lang="en-US" altLang="en-US" b="0" dirty="0" err="1"/>
              <a:t>Sondaite</a:t>
            </a:r>
            <a:r>
              <a:rPr lang="en-US" altLang="en-US" b="0" dirty="0"/>
              <a:t>, 2017). In addition, the pricing strategy is aimed at a market average in order to drive sales in the forming stages of the organization. Finally, there are various factors that contribute to the potential for increased sales. These include the business expertise and network of the business partners as well as the medium of operations in terms of continuous collaboration. </a:t>
            </a:r>
          </a:p>
          <a:p>
            <a:pPr marL="0" indent="0" eaLnBrk="1" hangingPunct="1">
              <a:buFont typeface="Arial" panose="020B0604020202020204" pitchFamily="34" charset="0"/>
              <a:buNone/>
            </a:pPr>
            <a:r>
              <a:rPr lang="en-US" altLang="en-US" b="0" dirty="0"/>
              <a:t>2. Weaknesses</a:t>
            </a:r>
          </a:p>
          <a:p>
            <a:pPr marL="171450" indent="-171450" eaLnBrk="1" hangingPunct="1">
              <a:buFont typeface="Arial" panose="020B0604020202020204" pitchFamily="34" charset="0"/>
              <a:buChar char="•"/>
            </a:pPr>
            <a:r>
              <a:rPr lang="en-US" altLang="en-US" b="0" dirty="0"/>
              <a:t>On the other hand, Project Housing is limited due to disadvantages that relate to an unknown brand name. While the business partners are confident in their business skills and ability to establish a profitable organization, the lack of expertise in the industry can impact on the initial efficiency by hindering immediate progress. There are also several factors that can affect an increase in sales such as a lack of a track record to prove quality delivery of service in the non-profit or governmental sector. </a:t>
            </a:r>
          </a:p>
          <a:p>
            <a:pPr marL="0" indent="0" eaLnBrk="1" hangingPunct="1">
              <a:buFont typeface="Arial" panose="020B0604020202020204" pitchFamily="34" charset="0"/>
              <a:buNone/>
            </a:pPr>
            <a:r>
              <a:rPr lang="en-US" altLang="en-US" b="0" dirty="0"/>
              <a:t>3. Opportunities </a:t>
            </a:r>
          </a:p>
          <a:p>
            <a:pPr marL="171450" indent="-171450" eaLnBrk="1" hangingPunct="1">
              <a:buFont typeface="Arial" panose="020B0604020202020204" pitchFamily="34" charset="0"/>
              <a:buChar char="•"/>
            </a:pPr>
            <a:r>
              <a:rPr lang="en-US" altLang="en-US" b="0" dirty="0"/>
              <a:t>Despite the disadvantages related to being a newly established company, Project Housing is presented with an opportunity for improved performance based on developing on the weaknesses and errors of current or previous market players. This can translate in a vital competitive advantage against other businesses. As previously mentioned, an additional opportunity is the potential for diversification upon expansion in different sectors that are broader and more industrial. </a:t>
            </a:r>
          </a:p>
          <a:p>
            <a:pPr marL="0" indent="0" eaLnBrk="1" hangingPunct="1">
              <a:buFont typeface="Arial" panose="020B0604020202020204" pitchFamily="34" charset="0"/>
              <a:buNone/>
            </a:pPr>
            <a:r>
              <a:rPr lang="en-US" altLang="en-US" b="0" dirty="0"/>
              <a:t>4. Threats</a:t>
            </a:r>
          </a:p>
          <a:p>
            <a:pPr marL="171450" indent="-171450" eaLnBrk="1" hangingPunct="1">
              <a:buFont typeface="Arial" panose="020B0604020202020204" pitchFamily="34" charset="0"/>
              <a:buChar char="•"/>
            </a:pPr>
            <a:r>
              <a:rPr lang="en-US" altLang="en-US" b="0" dirty="0"/>
              <a:t>As a new business, the </a:t>
            </a:r>
            <a:r>
              <a:rPr lang="en-US" altLang="en-US" b="0" dirty="0" err="1"/>
              <a:t>organisation</a:t>
            </a:r>
            <a:r>
              <a:rPr lang="en-US" altLang="en-US" b="0" dirty="0"/>
              <a:t> will face obstacles at market entry as well as to the point of </a:t>
            </a:r>
            <a:r>
              <a:rPr lang="en-US" altLang="en-US" b="0" dirty="0" err="1"/>
              <a:t>stabilising</a:t>
            </a:r>
            <a:r>
              <a:rPr lang="en-US" altLang="en-US" b="0" dirty="0"/>
              <a:t> operations. This can affect its profitability in a crucial manner as Project Housing will depend on a low-cost approach to business. Competitors are similarly a significant threat due to their volume, size and market share. </a:t>
            </a:r>
          </a:p>
          <a:p>
            <a:pPr marL="171450" indent="-171450" eaLnBrk="1" hangingPunct="1">
              <a:buFont typeface="Arial" panose="020B0604020202020204" pitchFamily="34" charset="0"/>
              <a:buChar char="•"/>
            </a:pPr>
            <a:endParaRPr lang="en-US" altLang="en-US" b="0" dirty="0"/>
          </a:p>
          <a:p>
            <a:pPr marL="228600" indent="-228600" eaLnBrk="1" hangingPunct="1">
              <a:buFont typeface="Arial" panose="020B0604020202020204" pitchFamily="34" charset="0"/>
              <a:buChar char="•"/>
            </a:pPr>
            <a:endParaRPr lang="en-US" altLang="en-US" b="0" dirty="0"/>
          </a:p>
          <a:p>
            <a:pPr marL="228600" indent="-228600" eaLnBrk="1" hangingPunct="1">
              <a:buFont typeface="Arial" panose="020B0604020202020204" pitchFamily="34" charset="0"/>
              <a:buChar char="•"/>
            </a:pPr>
            <a:endParaRPr lang="en-US" altLang="en-US" b="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dirty="0"/>
              <a:t>The following PESTLE Analysis has been conducted through a literature review of </a:t>
            </a:r>
            <a:r>
              <a:rPr lang="en-US" dirty="0" err="1"/>
              <a:t>Gilkinson</a:t>
            </a:r>
            <a:r>
              <a:rPr lang="en-US" dirty="0"/>
              <a:t> and Dangerfield (2013)</a:t>
            </a:r>
            <a:r>
              <a:rPr lang="en-US" b="0" dirty="0"/>
              <a:t>:</a:t>
            </a:r>
          </a:p>
          <a:p>
            <a:pPr marL="228600" indent="-228600">
              <a:buFont typeface="+mj-lt"/>
              <a:buAutoNum type="arabicPeriod"/>
            </a:pPr>
            <a:r>
              <a:rPr lang="en-US" b="0" dirty="0"/>
              <a:t>Political factors – Government policy can affect the market entry strategy of the business as it determines the level of focus on resolving the problem the proposed solution seeks to address. In addition, considering that the Government is a potential client for the business, different political parties can further affect demand in a positive or negative manner depending on their specific agenda. In this manner, funding may be decreased for addressing homelessness and poverty or, on the other hand, incentives may be implemented to drive the industry further. </a:t>
            </a:r>
          </a:p>
          <a:p>
            <a:pPr marL="228600" indent="-228600">
              <a:buFont typeface="+mj-lt"/>
              <a:buAutoNum type="arabicPeriod"/>
            </a:pPr>
            <a:r>
              <a:rPr lang="en-US" b="0" dirty="0"/>
              <a:t>Economic factors – the degree of tax on the business sector, specifically on the construction segment, will impact upon the overall bottom line of Project Housing. Moreover, UK’s GDP can provide an indication whether entering the economy at this specific point in time is beneficial or otherwise. A final economic factor is the need for intensive </a:t>
            </a:r>
            <a:r>
              <a:rPr lang="en-US" b="0" dirty="0" err="1"/>
              <a:t>labour</a:t>
            </a:r>
            <a:r>
              <a:rPr lang="en-US" b="0" dirty="0"/>
              <a:t> within the industry and the current levels of qualified personnel to work within a </a:t>
            </a:r>
            <a:r>
              <a:rPr lang="en-US" b="0" dirty="0" err="1"/>
              <a:t>labourious</a:t>
            </a:r>
            <a:r>
              <a:rPr lang="en-US" b="0" dirty="0"/>
              <a:t> sector. </a:t>
            </a:r>
          </a:p>
          <a:p>
            <a:pPr marL="228600" indent="-228600">
              <a:buFont typeface="+mj-lt"/>
              <a:buAutoNum type="arabicPeriod"/>
            </a:pPr>
            <a:r>
              <a:rPr lang="en-US" b="0" dirty="0"/>
              <a:t>Social factors – these factors provide a positive perspective on establishing the company. First, the business is able to provide opportunities of employment which in itself contributes to its mission to combat poverty and homelessness. Considering that the construction sector includes a need for both qualified and unqualified staff, this provides a benefit for the economy at large. Secondly, the selling proposition implies that the </a:t>
            </a:r>
            <a:r>
              <a:rPr lang="en-US" b="0" dirty="0" err="1"/>
              <a:t>organisation</a:t>
            </a:r>
            <a:r>
              <a:rPr lang="en-US" b="0" dirty="0"/>
              <a:t> seeks to drive progress within society and to address current problems. Hence, community support is facilitated. </a:t>
            </a:r>
          </a:p>
          <a:p>
            <a:pPr marL="228600" indent="-228600">
              <a:buFont typeface="+mj-lt"/>
              <a:buAutoNum type="arabicPeriod"/>
            </a:pPr>
            <a:r>
              <a:rPr lang="en-US" b="0" dirty="0"/>
              <a:t>Technological factors – similarly to social factors, these factors provide a positive outlook. Technological advancements can support Project Housing in increasing its productivity due to the equipment needed to conduct business. Despite a high investment cost in purchasing different technology, it can contribute to the company’s efforts to </a:t>
            </a:r>
            <a:r>
              <a:rPr lang="en-US" b="0" dirty="0" err="1"/>
              <a:t>minimise</a:t>
            </a:r>
            <a:r>
              <a:rPr lang="en-US" b="0" dirty="0"/>
              <a:t> costs in the future. </a:t>
            </a:r>
          </a:p>
          <a:p>
            <a:pPr marL="228600" indent="-228600">
              <a:buFont typeface="+mj-lt"/>
              <a:buAutoNum type="arabicPeriod"/>
            </a:pPr>
            <a:r>
              <a:rPr lang="en-US" b="0" dirty="0"/>
              <a:t>Legal factors – the legal system in the UK can impact on the </a:t>
            </a:r>
            <a:r>
              <a:rPr lang="en-US" b="0" dirty="0" err="1"/>
              <a:t>organisational</a:t>
            </a:r>
            <a:r>
              <a:rPr lang="en-US" b="0" dirty="0"/>
              <a:t> structure of the business as it determines the nature and extent of internal contracts. What is more, Project Housing is an outsourcing construction business. Different policies and laws can affect outsourcing operations positively or negatively. </a:t>
            </a:r>
          </a:p>
          <a:p>
            <a:pPr marL="228600" indent="-228600">
              <a:buFont typeface="+mj-lt"/>
              <a:buAutoNum type="arabicPeriod"/>
            </a:pPr>
            <a:r>
              <a:rPr lang="en-US" b="0" dirty="0"/>
              <a:t>Environmental factors – constructions are historically a significant contributor to waste and pollution. By being aware of the consequences, external (i.e. the impact of the business on the environment) and internal (i.e. brand image and demand), the organization can highly benefit from numerous advantages if it adopts an environmentally friendly approach to conducting its operations. </a:t>
            </a:r>
            <a:endParaRPr lang="en-US" b="1" dirty="0"/>
          </a:p>
          <a:p>
            <a:pPr marL="228600" indent="-228600">
              <a:buFont typeface="+mj-lt"/>
              <a:buAutoNum type="arabicPeriod"/>
            </a:pPr>
            <a:endParaRPr lang="en-US" b="0"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1243931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Project Housing aims to adopt a cost leadership strategy; however, it similarly seeks to integrate a differentiation approach to the service it offers by specifically tailoring its offering to addressing social problems. For example, each construction or engineering element is design with the wellbeing in those needing shelter in mind as well as the cost-effective requirement (Datta, 2010). In order to gain contracts, the business will engage in submitting tenders for existing projects and in conducting direct marketing (i.e., telephone, email and face-to-face marketing) for areas/regions that do not yet focus on transforming the local housing landscape. </a:t>
            </a:r>
          </a:p>
          <a:p>
            <a:pPr eaLnBrk="1" hangingPunct="1"/>
            <a:endParaRPr lang="en-US" altLang="en-US" dirty="0"/>
          </a:p>
          <a:p>
            <a:pPr eaLnBrk="1" hangingPunct="1"/>
            <a:r>
              <a:rPr lang="en-US" altLang="en-US" dirty="0"/>
              <a:t>Finally, the company will employ offensive strategies as to ensure innovation when and if required or possible, to assume market leadership within its currently niche segment and to respond to potential competitors that are currently on the market and present obstacles to entry and sustainability.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As previously mentioned, the organizational structure of the business is of a Matrix approach. In other words, the managerial layer is as condensed as possible in other to enable innovation, freedom of creativity and a more effective flow of information. As such, the Business Partners act as key decision makers, followed by the Head of Departments and Site Managers in an advisory capability.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This financial plan has been highlighted based on the cash flow forecast that will shortly be discussed. The start-up costs are £50,000 and the Business Partners are prepared to cover half the cost. The total income in its highest month of the quarter is £27,700 while the total expenses within their highest month of the quarter are £21,070. The gross profit resulted from direct sales is £5,400 and the overall net profit that considers training revenues is £6,630.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cashflow above presents the month-by-month breakdown of the cash that Project Housing expects to pay out and receive over its first quarter in the market (</a:t>
            </a:r>
            <a:r>
              <a:rPr lang="en-US" dirty="0" err="1"/>
              <a:t>Odeyinka</a:t>
            </a:r>
            <a:r>
              <a:rPr lang="en-US" dirty="0"/>
              <a:t>, Lowe and Kaka, 2008). This information enables the business to </a:t>
            </a:r>
            <a:r>
              <a:rPr lang="en-US" dirty="0" err="1"/>
              <a:t>emphasise</a:t>
            </a:r>
            <a:r>
              <a:rPr lang="en-US" dirty="0"/>
              <a:t> on the periods of shortage of cash and hence, implement contingency plans as per the profit and loss experienced over that specific period.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12</a:t>
            </a:fld>
            <a:endParaRPr lang="en-US" altLang="en-US"/>
          </a:p>
        </p:txBody>
      </p:sp>
    </p:spTree>
    <p:extLst>
      <p:ext uri="{BB962C8B-B14F-4D97-AF65-F5344CB8AC3E}">
        <p14:creationId xmlns:p14="http://schemas.microsoft.com/office/powerpoint/2010/main" val="2432692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12/11/2021</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12/11/2021</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12/11/2021</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12/11/2021</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12/11/2021</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12/11/2021</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12/11/2021</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12/11/2021</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12/11/2021</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12/11/2021</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12/11/2021</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12/11/2021</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sv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3492526"/>
          </a:xfrm>
        </p:spPr>
        <p:txBody>
          <a:bodyPr/>
          <a:lstStyle/>
          <a:p>
            <a:pPr eaLnBrk="1" hangingPunct="1">
              <a:buFont typeface="Arial" panose="020B0604020202020204" pitchFamily="34" charset="0"/>
              <a:buNone/>
            </a:pPr>
            <a:r>
              <a:rPr lang="en-GB" altLang="en-US" sz="2400" dirty="0"/>
              <a:t>Title: Project Housing</a:t>
            </a:r>
          </a:p>
          <a:p>
            <a:pPr eaLnBrk="1" hangingPunct="1">
              <a:buNone/>
            </a:pPr>
            <a:r>
              <a:rPr lang="en-GB" altLang="en-US" sz="2400" dirty="0"/>
              <a:t>Students Names and ID Numbers: </a:t>
            </a:r>
          </a:p>
          <a:p>
            <a:pPr>
              <a:buNone/>
            </a:pPr>
            <a:r>
              <a:rPr lang="en-GB" altLang="en-US" sz="2400" dirty="0"/>
              <a:t>       Dragos Mihai Petrea – 2015949</a:t>
            </a:r>
          </a:p>
          <a:p>
            <a:pPr>
              <a:buNone/>
            </a:pPr>
            <a:r>
              <a:rPr lang="en-GB" altLang="en-US" sz="2400" dirty="0"/>
              <a:t>       Alin Andronache – 2016300</a:t>
            </a:r>
          </a:p>
          <a:p>
            <a:pPr>
              <a:buNone/>
            </a:pPr>
            <a:r>
              <a:rPr lang="en-GB" altLang="en-US" sz="2400" dirty="0"/>
              <a:t>       Iulia Cosmina Barbu – 2014826</a:t>
            </a:r>
          </a:p>
          <a:p>
            <a:pPr>
              <a:buNone/>
            </a:pPr>
            <a:r>
              <a:rPr lang="en-GB" altLang="en-US" sz="2400" dirty="0"/>
              <a:t>       Paula Georgiana Mocanu – 2009430</a:t>
            </a:r>
          </a:p>
          <a:p>
            <a:pPr>
              <a:buNone/>
            </a:pPr>
            <a:r>
              <a:rPr lang="en-GB" altLang="en-US" sz="2400" dirty="0"/>
              <a:t>       Zahoor Shah Syed Muhammad – 1919845</a:t>
            </a:r>
          </a:p>
          <a:p>
            <a:pPr>
              <a:buNone/>
            </a:pPr>
            <a:r>
              <a:rPr lang="en-GB" altLang="en-US" sz="2400" dirty="0"/>
              <a:t>       Ciprian Florin Miron - 2021787</a:t>
            </a:r>
          </a:p>
          <a:p>
            <a:pPr eaLnBrk="1" hangingPunct="1">
              <a:buNone/>
            </a:pPr>
            <a:r>
              <a:rPr lang="en-GB" altLang="en-US" sz="2400" dirty="0"/>
              <a:t>Group: 2</a:t>
            </a:r>
          </a:p>
          <a:p>
            <a:pPr eaLnBrk="1" hangingPunct="1">
              <a:buNone/>
            </a:pPr>
            <a:r>
              <a:rPr lang="en-GB" altLang="en-US" sz="2400" dirty="0"/>
              <a:t>Lecturer  Name: NGOZI IBEJI</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12/11/2021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Executive Summary</a:t>
            </a:r>
            <a:endParaRPr lang="en-GB" altLang="en-US"/>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1"/>
          </p:nvPr>
        </p:nvSpPr>
        <p:spPr>
          <a:xfrm>
            <a:off x="457200" y="1600201"/>
            <a:ext cx="4038600" cy="3989040"/>
          </a:xfrm>
        </p:spPr>
        <p:txBody>
          <a:bodyPr wrap="square" anchor="t">
            <a:normAutofit fontScale="62500" lnSpcReduction="20000"/>
          </a:bodyPr>
          <a:lstStyle/>
          <a:p>
            <a:pPr eaLnBrk="1" hangingPunct="1">
              <a:buFontTx/>
              <a:buNone/>
            </a:pPr>
            <a:r>
              <a:rPr lang="en-GB" altLang="en-US" dirty="0"/>
              <a:t>This presentation seeks to present the idea of Project Housing and its viability in the current economy as a form of profitable investment. The business is a UK-based décor and design organisation. In order to justify the £25,000 grant provided by the Lottery Company UK, the presentation acts as a business plan. As such, it includes a business overview, a description of the services offered, a competitor analysis, SWOT and PESTLE Analyses, a description of the target market, marketing and sales, management and financial plans. </a:t>
            </a:r>
            <a:endParaRPr lang="en-GB" altLang="en-US" b="1" dirty="0"/>
          </a:p>
        </p:txBody>
      </p:sp>
      <p:pic>
        <p:nvPicPr>
          <p:cNvPr id="3" name="Picture 2" descr="Keys to a home">
            <a:extLst>
              <a:ext uri="{FF2B5EF4-FFF2-40B4-BE49-F238E27FC236}">
                <a16:creationId xmlns:a16="http://schemas.microsoft.com/office/drawing/2014/main" id="{71549D3F-4B90-F641-A518-A29AA5E4D6D4}"/>
              </a:ext>
            </a:extLst>
          </p:cNvPr>
          <p:cNvPicPr>
            <a:picLocks noChangeAspect="1"/>
          </p:cNvPicPr>
          <p:nvPr/>
        </p:nvPicPr>
        <p:blipFill rotWithShape="1">
          <a:blip r:embed="rId3">
            <a:extLst>
              <a:ext uri="{28A0092B-C50C-407E-A947-70E740481C1C}">
                <a14:useLocalDpi xmlns:a14="http://schemas.microsoft.com/office/drawing/2010/main" val="0"/>
              </a:ext>
            </a:extLst>
          </a:blip>
          <a:srcRect l="30029" r="2390" b="-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C6C5FAC-584C-43A3-8901-F20A0EB59EB5}" type="datetime1">
              <a:rPr lang="en-GB" altLang="en-US" sz="900"/>
              <a:pPr>
                <a:lnSpc>
                  <a:spcPct val="90000"/>
                </a:lnSpc>
                <a:spcAft>
                  <a:spcPts val="600"/>
                </a:spcAft>
                <a:defRPr/>
              </a:pPr>
              <a:t>12/11/2021</a:t>
            </a:fld>
            <a:endParaRPr lang="en-GB" altLang="en-US"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Business / Company Overview</a:t>
            </a:r>
            <a:endParaRPr lang="en-GB"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1"/>
          </p:nvPr>
        </p:nvSpPr>
        <p:spPr>
          <a:xfrm>
            <a:off x="457200" y="1600201"/>
            <a:ext cx="4038600" cy="3989040"/>
          </a:xfrm>
        </p:spPr>
        <p:txBody>
          <a:bodyPr wrap="square" anchor="t">
            <a:normAutofit/>
          </a:bodyPr>
          <a:lstStyle/>
          <a:p>
            <a:pPr eaLnBrk="1" hangingPunct="1">
              <a:lnSpc>
                <a:spcPct val="90000"/>
              </a:lnSpc>
            </a:pPr>
            <a:r>
              <a:rPr lang="en-GB" altLang="en-US" sz="2400" dirty="0"/>
              <a:t>Mission: maximising the use of land and buildings in the UK to overcome current societal problems.</a:t>
            </a:r>
          </a:p>
          <a:p>
            <a:pPr eaLnBrk="1" hangingPunct="1">
              <a:lnSpc>
                <a:spcPct val="90000"/>
              </a:lnSpc>
            </a:pPr>
            <a:r>
              <a:rPr lang="en-GB" altLang="en-US" sz="2400" dirty="0"/>
              <a:t>Vision: working with the Government, charities and local authorities to repurpose abandoned buildings as well as to renovate current shelters. </a:t>
            </a:r>
          </a:p>
        </p:txBody>
      </p:sp>
      <p:pic>
        <p:nvPicPr>
          <p:cNvPr id="3" name="Picture 2" descr="Heart and house paper cut-out on a white wood background">
            <a:extLst>
              <a:ext uri="{FF2B5EF4-FFF2-40B4-BE49-F238E27FC236}">
                <a16:creationId xmlns:a16="http://schemas.microsoft.com/office/drawing/2014/main" id="{47C1AFD8-62B4-B94C-9BCE-F94A0227F61B}"/>
              </a:ext>
            </a:extLst>
          </p:cNvPr>
          <p:cNvPicPr>
            <a:picLocks noChangeAspect="1"/>
          </p:cNvPicPr>
          <p:nvPr/>
        </p:nvPicPr>
        <p:blipFill rotWithShape="1">
          <a:blip r:embed="rId3">
            <a:extLst>
              <a:ext uri="{28A0092B-C50C-407E-A947-70E740481C1C}">
                <a14:useLocalDpi xmlns:a14="http://schemas.microsoft.com/office/drawing/2010/main" val="0"/>
              </a:ext>
            </a:extLst>
          </a:blip>
          <a:srcRect r="32420" b="-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DF6455-2121-4A2D-846D-E85038EE51D4}" type="datetime1">
              <a:rPr lang="en-GB" altLang="en-US" sz="900"/>
              <a:pPr>
                <a:lnSpc>
                  <a:spcPct val="90000"/>
                </a:lnSpc>
                <a:spcAft>
                  <a:spcPts val="600"/>
                </a:spcAft>
                <a:defRPr/>
              </a:pPr>
              <a:t>12/11/2021</a:t>
            </a:fld>
            <a:endParaRPr lang="en-GB" altLang="en-US" sz="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Products and Services</a:t>
            </a:r>
            <a:endParaRPr lang="en-GB" altLang="en-US"/>
          </a:p>
        </p:txBody>
      </p:sp>
      <p:sp>
        <p:nvSpPr>
          <p:cNvPr id="11267" name="Rectangle 3">
            <a:extLst>
              <a:ext uri="{FF2B5EF4-FFF2-40B4-BE49-F238E27FC236}">
                <a16:creationId xmlns:a16="http://schemas.microsoft.com/office/drawing/2014/main" id="{1F13D5BA-BE65-43BD-92F7-A0E576D12422}"/>
              </a:ext>
            </a:extLst>
          </p:cNvPr>
          <p:cNvSpPr>
            <a:spLocks noGrp="1"/>
          </p:cNvSpPr>
          <p:nvPr>
            <p:ph sz="half" idx="1"/>
          </p:nvPr>
        </p:nvSpPr>
        <p:spPr>
          <a:xfrm>
            <a:off x="1201858" y="2645122"/>
            <a:ext cx="4038600" cy="3989040"/>
          </a:xfrm>
        </p:spPr>
        <p:txBody>
          <a:bodyPr wrap="square" anchor="t">
            <a:normAutofit/>
          </a:bodyPr>
          <a:lstStyle/>
          <a:p>
            <a:pPr eaLnBrk="1" hangingPunct="1"/>
            <a:r>
              <a:rPr lang="en-GB" altLang="en-US" dirty="0"/>
              <a:t>Construction</a:t>
            </a:r>
          </a:p>
          <a:p>
            <a:pPr eaLnBrk="1" hangingPunct="1"/>
            <a:r>
              <a:rPr lang="en-GB" altLang="en-US" dirty="0"/>
              <a:t>Engineering</a:t>
            </a:r>
          </a:p>
          <a:p>
            <a:pPr eaLnBrk="1" hangingPunct="1"/>
            <a:r>
              <a:rPr lang="en-GB" altLang="en-US" dirty="0"/>
              <a:t>Architecture</a:t>
            </a:r>
          </a:p>
          <a:p>
            <a:pPr eaLnBrk="1" hangingPunct="1"/>
            <a:endParaRPr lang="en-GB" altLang="en-US" dirty="0"/>
          </a:p>
        </p:txBody>
      </p:sp>
      <p:pic>
        <p:nvPicPr>
          <p:cNvPr id="14" name="Picture 13" descr="Construction workers celebrating">
            <a:extLst>
              <a:ext uri="{FF2B5EF4-FFF2-40B4-BE49-F238E27FC236}">
                <a16:creationId xmlns:a16="http://schemas.microsoft.com/office/drawing/2014/main" id="{AEAED9D9-A093-8947-812D-19528041042D}"/>
              </a:ext>
            </a:extLst>
          </p:cNvPr>
          <p:cNvPicPr>
            <a:picLocks noChangeAspect="1"/>
          </p:cNvPicPr>
          <p:nvPr/>
        </p:nvPicPr>
        <p:blipFill rotWithShape="1">
          <a:blip r:embed="rId3">
            <a:extLst>
              <a:ext uri="{28A0092B-C50C-407E-A947-70E740481C1C}">
                <a14:useLocalDpi xmlns:a14="http://schemas.microsoft.com/office/drawing/2010/main" val="0"/>
              </a:ext>
            </a:extLst>
          </a:blip>
          <a:srcRect l="6100" r="26320" b="-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C42646B4-1ADF-47AE-B486-D5D6E23B0A98}" type="datetime1">
              <a:rPr lang="en-GB" altLang="en-US" sz="900"/>
              <a:pPr>
                <a:lnSpc>
                  <a:spcPct val="90000"/>
                </a:lnSpc>
                <a:spcAft>
                  <a:spcPts val="600"/>
                </a:spcAft>
                <a:defRPr/>
              </a:pPr>
              <a:t>12/11/2021</a:t>
            </a:fld>
            <a:endParaRPr lang="en-GB" altLang="en-US" sz="900"/>
          </a:p>
        </p:txBody>
      </p:sp>
      <p:pic>
        <p:nvPicPr>
          <p:cNvPr id="16" name="Graphic 15" descr="Hammer outline">
            <a:extLst>
              <a:ext uri="{FF2B5EF4-FFF2-40B4-BE49-F238E27FC236}">
                <a16:creationId xmlns:a16="http://schemas.microsoft.com/office/drawing/2014/main" id="{C0A376F8-369F-FD4A-A8DC-2B365D5FE77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07975" y="2462559"/>
            <a:ext cx="914400" cy="914400"/>
          </a:xfrm>
          <a:prstGeom prst="rect">
            <a:avLst/>
          </a:prstGeom>
        </p:spPr>
      </p:pic>
      <p:pic>
        <p:nvPicPr>
          <p:cNvPr id="18" name="Graphic 17" descr="Construction worker female with solid fill">
            <a:extLst>
              <a:ext uri="{FF2B5EF4-FFF2-40B4-BE49-F238E27FC236}">
                <a16:creationId xmlns:a16="http://schemas.microsoft.com/office/drawing/2014/main" id="{50DE9851-DA81-194F-9081-8CB94F01C79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581401" y="2971800"/>
            <a:ext cx="914400" cy="914400"/>
          </a:xfrm>
          <a:prstGeom prst="rect">
            <a:avLst/>
          </a:prstGeom>
        </p:spPr>
      </p:pic>
      <p:pic>
        <p:nvPicPr>
          <p:cNvPr id="20" name="Graphic 19" descr="Blueprint outline">
            <a:extLst>
              <a:ext uri="{FF2B5EF4-FFF2-40B4-BE49-F238E27FC236}">
                <a16:creationId xmlns:a16="http://schemas.microsoft.com/office/drawing/2014/main" id="{110DFEB6-8A5D-5F48-9787-0C949CF6DFB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11259" y="3450527"/>
            <a:ext cx="914400" cy="914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ctrTitle"/>
          </p:nvPr>
        </p:nvSpPr>
        <p:spPr>
          <a:xfrm>
            <a:off x="683568" y="1988840"/>
            <a:ext cx="7772400" cy="1470025"/>
          </a:xfrm>
        </p:spPr>
        <p:txBody>
          <a:bodyPr wrap="square" anchor="ctr">
            <a:normAutofit/>
          </a:bodyPr>
          <a:lstStyle/>
          <a:p>
            <a:pPr eaLnBrk="1" hangingPunct="1"/>
            <a:r>
              <a:rPr lang="en-GB" altLang="en-US" b="1" i="1"/>
              <a:t>Market audit-Competitor’s Analysis</a:t>
            </a:r>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type="subTitle" idx="1"/>
          </p:nvPr>
        </p:nvSpPr>
        <p:spPr>
          <a:xfrm>
            <a:off x="1369368" y="3744615"/>
            <a:ext cx="6400800" cy="1752600"/>
          </a:xfrm>
        </p:spPr>
        <p:txBody>
          <a:bodyPr wrap="square" anchor="t">
            <a:normAutofit/>
          </a:bodyPr>
          <a:lstStyle/>
          <a:p>
            <a:pPr>
              <a:lnSpc>
                <a:spcPct val="90000"/>
              </a:lnSpc>
            </a:pPr>
            <a:r>
              <a:rPr lang="en-US" altLang="en-US" sz="2000"/>
              <a:t>Rivalry – high</a:t>
            </a:r>
          </a:p>
          <a:p>
            <a:pPr>
              <a:lnSpc>
                <a:spcPct val="90000"/>
              </a:lnSpc>
            </a:pPr>
            <a:r>
              <a:rPr lang="en-US" altLang="en-US" sz="2000"/>
              <a:t>Threat of entry – low</a:t>
            </a:r>
          </a:p>
          <a:p>
            <a:pPr>
              <a:lnSpc>
                <a:spcPct val="90000"/>
              </a:lnSpc>
            </a:pPr>
            <a:r>
              <a:rPr lang="en-US" altLang="en-US" sz="2000"/>
              <a:t>Threat of substitutes – low</a:t>
            </a:r>
          </a:p>
          <a:p>
            <a:pPr>
              <a:lnSpc>
                <a:spcPct val="90000"/>
              </a:lnSpc>
            </a:pPr>
            <a:r>
              <a:rPr lang="en-US" altLang="en-US" sz="2000"/>
              <a:t>Supplier power – medium</a:t>
            </a:r>
          </a:p>
          <a:p>
            <a:pPr>
              <a:lnSpc>
                <a:spcPct val="90000"/>
              </a:lnSpc>
            </a:pPr>
            <a:r>
              <a:rPr lang="en-US" altLang="en-US" sz="2000"/>
              <a:t>Buyer power – high </a:t>
            </a: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BFEA8610-70C2-48F7-AED7-5F19D16F3191}" type="datetime1">
              <a:rPr lang="en-GB" altLang="en-US" sz="900"/>
              <a:pPr>
                <a:lnSpc>
                  <a:spcPct val="90000"/>
                </a:lnSpc>
                <a:spcAft>
                  <a:spcPts val="600"/>
                </a:spcAft>
                <a:defRPr/>
              </a:pPr>
              <a:t>12/11/2021</a:t>
            </a:fld>
            <a:endParaRPr lang="en-GB" altLang="en-US" sz="900"/>
          </a:p>
        </p:txBody>
      </p:sp>
      <p:sp>
        <p:nvSpPr>
          <p:cNvPr id="73" name="Footer Placeholder 4">
            <a:extLst>
              <a:ext uri="{FF2B5EF4-FFF2-40B4-BE49-F238E27FC236}">
                <a16:creationId xmlns:a16="http://schemas.microsoft.com/office/drawing/2014/main" id="{C213B118-2339-41FA-8791-D030C5239270}"/>
              </a:ext>
            </a:extLst>
          </p:cNvPr>
          <p:cNvSpPr>
            <a:spLocks noGrp="1"/>
          </p:cNvSpPr>
          <p:nvPr>
            <p:ph type="ftr" sz="quarter" idx="11"/>
          </p:nvPr>
        </p:nvSpPr>
        <p:spPr>
          <a:xfrm>
            <a:off x="4140200" y="6381750"/>
            <a:ext cx="2895600" cy="365125"/>
          </a:xfrm>
        </p:spPr>
        <p:txBody>
          <a:bodyPr/>
          <a:lstStyle/>
          <a:p>
            <a:pPr>
              <a:spcAft>
                <a:spcPts val="600"/>
              </a:spcAft>
              <a:defRPr/>
            </a:pPr>
            <a:r>
              <a:rPr lang="en-GB" altLang="en-US"/>
              <a:t>Mary March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12/11/2021</a:t>
            </a:fld>
            <a:endParaRPr lang="en-GB" altLang="en-US"/>
          </a:p>
        </p:txBody>
      </p:sp>
      <p:graphicFrame>
        <p:nvGraphicFramePr>
          <p:cNvPr id="2" name="Table 2">
            <a:extLst>
              <a:ext uri="{FF2B5EF4-FFF2-40B4-BE49-F238E27FC236}">
                <a16:creationId xmlns:a16="http://schemas.microsoft.com/office/drawing/2014/main" id="{339CDBF4-1950-CD43-B1D7-619948E93B94}"/>
              </a:ext>
            </a:extLst>
          </p:cNvPr>
          <p:cNvGraphicFramePr>
            <a:graphicFrameLocks noGrp="1"/>
          </p:cNvGraphicFramePr>
          <p:nvPr>
            <p:extLst>
              <p:ext uri="{D42A27DB-BD31-4B8C-83A1-F6EECF244321}">
                <p14:modId xmlns:p14="http://schemas.microsoft.com/office/powerpoint/2010/main" val="2907036912"/>
              </p:ext>
            </p:extLst>
          </p:nvPr>
        </p:nvGraphicFramePr>
        <p:xfrm>
          <a:off x="1139788" y="1700808"/>
          <a:ext cx="6864424" cy="2839720"/>
        </p:xfrm>
        <a:graphic>
          <a:graphicData uri="http://schemas.openxmlformats.org/drawingml/2006/table">
            <a:tbl>
              <a:tblPr firstRow="1" bandRow="1">
                <a:tableStyleId>{5C22544A-7EE6-4342-B048-85BDC9FD1C3A}</a:tableStyleId>
              </a:tblPr>
              <a:tblGrid>
                <a:gridCol w="1716106">
                  <a:extLst>
                    <a:ext uri="{9D8B030D-6E8A-4147-A177-3AD203B41FA5}">
                      <a16:colId xmlns:a16="http://schemas.microsoft.com/office/drawing/2014/main" val="82946000"/>
                    </a:ext>
                  </a:extLst>
                </a:gridCol>
                <a:gridCol w="1716106">
                  <a:extLst>
                    <a:ext uri="{9D8B030D-6E8A-4147-A177-3AD203B41FA5}">
                      <a16:colId xmlns:a16="http://schemas.microsoft.com/office/drawing/2014/main" val="2958990426"/>
                    </a:ext>
                  </a:extLst>
                </a:gridCol>
                <a:gridCol w="1716106">
                  <a:extLst>
                    <a:ext uri="{9D8B030D-6E8A-4147-A177-3AD203B41FA5}">
                      <a16:colId xmlns:a16="http://schemas.microsoft.com/office/drawing/2014/main" val="3255853841"/>
                    </a:ext>
                  </a:extLst>
                </a:gridCol>
                <a:gridCol w="1716106">
                  <a:extLst>
                    <a:ext uri="{9D8B030D-6E8A-4147-A177-3AD203B41FA5}">
                      <a16:colId xmlns:a16="http://schemas.microsoft.com/office/drawing/2014/main" val="1836438574"/>
                    </a:ext>
                  </a:extLst>
                </a:gridCol>
              </a:tblGrid>
              <a:tr h="370840">
                <a:tc>
                  <a:txBody>
                    <a:bodyPr/>
                    <a:lstStyle/>
                    <a:p>
                      <a:r>
                        <a:rPr lang="en-US" dirty="0"/>
                        <a:t>Strengths</a:t>
                      </a:r>
                    </a:p>
                  </a:txBody>
                  <a:tcPr/>
                </a:tc>
                <a:tc>
                  <a:txBody>
                    <a:bodyPr/>
                    <a:lstStyle/>
                    <a:p>
                      <a:r>
                        <a:rPr lang="en-US" dirty="0"/>
                        <a:t>Weaknesses</a:t>
                      </a:r>
                    </a:p>
                  </a:txBody>
                  <a:tcPr/>
                </a:tc>
                <a:tc>
                  <a:txBody>
                    <a:bodyPr/>
                    <a:lstStyle/>
                    <a:p>
                      <a:r>
                        <a:rPr lang="en-US" dirty="0"/>
                        <a:t>Opportunities</a:t>
                      </a:r>
                    </a:p>
                  </a:txBody>
                  <a:tcPr/>
                </a:tc>
                <a:tc>
                  <a:txBody>
                    <a:bodyPr/>
                    <a:lstStyle/>
                    <a:p>
                      <a:r>
                        <a:rPr lang="en-US" dirty="0"/>
                        <a:t>Threats</a:t>
                      </a:r>
                    </a:p>
                  </a:txBody>
                  <a:tcPr/>
                </a:tc>
                <a:extLst>
                  <a:ext uri="{0D108BD9-81ED-4DB2-BD59-A6C34878D82A}">
                    <a16:rowId xmlns:a16="http://schemas.microsoft.com/office/drawing/2014/main" val="2281414010"/>
                  </a:ext>
                </a:extLst>
              </a:tr>
              <a:tr h="370840">
                <a:tc>
                  <a:txBody>
                    <a:bodyPr/>
                    <a:lstStyle/>
                    <a:p>
                      <a:r>
                        <a:rPr lang="en-US" dirty="0"/>
                        <a:t>Advantages</a:t>
                      </a:r>
                    </a:p>
                  </a:txBody>
                  <a:tcPr/>
                </a:tc>
                <a:tc>
                  <a:txBody>
                    <a:bodyPr/>
                    <a:lstStyle/>
                    <a:p>
                      <a:r>
                        <a:rPr lang="en-US" dirty="0"/>
                        <a:t>Disadvantages</a:t>
                      </a:r>
                    </a:p>
                  </a:txBody>
                  <a:tcPr/>
                </a:tc>
                <a:tc>
                  <a:txBody>
                    <a:bodyPr/>
                    <a:lstStyle/>
                    <a:p>
                      <a:r>
                        <a:rPr lang="en-US" dirty="0"/>
                        <a:t>Performance improvement</a:t>
                      </a:r>
                    </a:p>
                  </a:txBody>
                  <a:tcPr/>
                </a:tc>
                <a:tc>
                  <a:txBody>
                    <a:bodyPr/>
                    <a:lstStyle/>
                    <a:p>
                      <a:r>
                        <a:rPr lang="en-US" dirty="0"/>
                        <a:t>Obstacles</a:t>
                      </a:r>
                    </a:p>
                  </a:txBody>
                  <a:tcPr/>
                </a:tc>
                <a:extLst>
                  <a:ext uri="{0D108BD9-81ED-4DB2-BD59-A6C34878D82A}">
                    <a16:rowId xmlns:a16="http://schemas.microsoft.com/office/drawing/2014/main" val="1700806170"/>
                  </a:ext>
                </a:extLst>
              </a:tr>
              <a:tr h="370840">
                <a:tc>
                  <a:txBody>
                    <a:bodyPr/>
                    <a:lstStyle/>
                    <a:p>
                      <a:r>
                        <a:rPr lang="en-US" dirty="0"/>
                        <a:t>Unique and low cost</a:t>
                      </a:r>
                    </a:p>
                  </a:txBody>
                  <a:tcPr/>
                </a:tc>
                <a:tc>
                  <a:txBody>
                    <a:bodyPr/>
                    <a:lstStyle/>
                    <a:p>
                      <a:r>
                        <a:rPr lang="en-US" dirty="0"/>
                        <a:t>Limited expertise in the industry</a:t>
                      </a:r>
                    </a:p>
                  </a:txBody>
                  <a:tcPr/>
                </a:tc>
                <a:tc>
                  <a:txBody>
                    <a:bodyPr/>
                    <a:lstStyle/>
                    <a:p>
                      <a:r>
                        <a:rPr lang="en-US" dirty="0"/>
                        <a:t>Diversification</a:t>
                      </a:r>
                    </a:p>
                  </a:txBody>
                  <a:tcPr/>
                </a:tc>
                <a:tc>
                  <a:txBody>
                    <a:bodyPr/>
                    <a:lstStyle/>
                    <a:p>
                      <a:r>
                        <a:rPr lang="en-US" dirty="0"/>
                        <a:t>Competitors</a:t>
                      </a:r>
                    </a:p>
                  </a:txBody>
                  <a:tcPr/>
                </a:tc>
                <a:extLst>
                  <a:ext uri="{0D108BD9-81ED-4DB2-BD59-A6C34878D82A}">
                    <a16:rowId xmlns:a16="http://schemas.microsoft.com/office/drawing/2014/main" val="858890406"/>
                  </a:ext>
                </a:extLst>
              </a:tr>
              <a:tr h="370840">
                <a:tc>
                  <a:txBody>
                    <a:bodyPr/>
                    <a:lstStyle/>
                    <a:p>
                      <a:r>
                        <a:rPr lang="en-US" dirty="0"/>
                        <a:t>Factors contributing to sales </a:t>
                      </a:r>
                    </a:p>
                  </a:txBody>
                  <a:tcPr/>
                </a:tc>
                <a:tc>
                  <a:txBody>
                    <a:bodyPr/>
                    <a:lstStyle/>
                    <a:p>
                      <a:r>
                        <a:rPr lang="en-US" dirty="0"/>
                        <a:t>Factors that can affect sales</a:t>
                      </a:r>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268356206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12/11/2021</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graphicFrame>
        <p:nvGraphicFramePr>
          <p:cNvPr id="7" name="Table 7">
            <a:extLst>
              <a:ext uri="{FF2B5EF4-FFF2-40B4-BE49-F238E27FC236}">
                <a16:creationId xmlns:a16="http://schemas.microsoft.com/office/drawing/2014/main" id="{2812CE46-AE0D-2649-A843-5FEEE405287B}"/>
              </a:ext>
            </a:extLst>
          </p:cNvPr>
          <p:cNvGraphicFramePr>
            <a:graphicFrameLocks noGrp="1"/>
          </p:cNvGraphicFramePr>
          <p:nvPr>
            <p:ph idx="1"/>
            <p:extLst>
              <p:ext uri="{D42A27DB-BD31-4B8C-83A1-F6EECF244321}">
                <p14:modId xmlns:p14="http://schemas.microsoft.com/office/powerpoint/2010/main" val="2159055046"/>
              </p:ext>
            </p:extLst>
          </p:nvPr>
        </p:nvGraphicFramePr>
        <p:xfrm>
          <a:off x="457200" y="1600200"/>
          <a:ext cx="8229600" cy="2834640"/>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2434671618"/>
                    </a:ext>
                  </a:extLst>
                </a:gridCol>
                <a:gridCol w="1371600">
                  <a:extLst>
                    <a:ext uri="{9D8B030D-6E8A-4147-A177-3AD203B41FA5}">
                      <a16:colId xmlns:a16="http://schemas.microsoft.com/office/drawing/2014/main" val="2254691303"/>
                    </a:ext>
                  </a:extLst>
                </a:gridCol>
                <a:gridCol w="1371600">
                  <a:extLst>
                    <a:ext uri="{9D8B030D-6E8A-4147-A177-3AD203B41FA5}">
                      <a16:colId xmlns:a16="http://schemas.microsoft.com/office/drawing/2014/main" val="2317635432"/>
                    </a:ext>
                  </a:extLst>
                </a:gridCol>
                <a:gridCol w="1371600">
                  <a:extLst>
                    <a:ext uri="{9D8B030D-6E8A-4147-A177-3AD203B41FA5}">
                      <a16:colId xmlns:a16="http://schemas.microsoft.com/office/drawing/2014/main" val="667201327"/>
                    </a:ext>
                  </a:extLst>
                </a:gridCol>
                <a:gridCol w="1371600">
                  <a:extLst>
                    <a:ext uri="{9D8B030D-6E8A-4147-A177-3AD203B41FA5}">
                      <a16:colId xmlns:a16="http://schemas.microsoft.com/office/drawing/2014/main" val="106368861"/>
                    </a:ext>
                  </a:extLst>
                </a:gridCol>
                <a:gridCol w="1371600">
                  <a:extLst>
                    <a:ext uri="{9D8B030D-6E8A-4147-A177-3AD203B41FA5}">
                      <a16:colId xmlns:a16="http://schemas.microsoft.com/office/drawing/2014/main" val="667872244"/>
                    </a:ext>
                  </a:extLst>
                </a:gridCol>
              </a:tblGrid>
              <a:tr h="370840">
                <a:tc>
                  <a:txBody>
                    <a:bodyPr/>
                    <a:lstStyle/>
                    <a:p>
                      <a:r>
                        <a:rPr lang="en-US" dirty="0"/>
                        <a:t>Political</a:t>
                      </a:r>
                    </a:p>
                  </a:txBody>
                  <a:tcPr/>
                </a:tc>
                <a:tc>
                  <a:txBody>
                    <a:bodyPr/>
                    <a:lstStyle/>
                    <a:p>
                      <a:r>
                        <a:rPr lang="en-US" dirty="0"/>
                        <a:t>Economic</a:t>
                      </a:r>
                    </a:p>
                  </a:txBody>
                  <a:tcPr/>
                </a:tc>
                <a:tc>
                  <a:txBody>
                    <a:bodyPr/>
                    <a:lstStyle/>
                    <a:p>
                      <a:r>
                        <a:rPr lang="en-US" dirty="0"/>
                        <a:t>Social</a:t>
                      </a:r>
                    </a:p>
                  </a:txBody>
                  <a:tcPr/>
                </a:tc>
                <a:tc>
                  <a:txBody>
                    <a:bodyPr/>
                    <a:lstStyle/>
                    <a:p>
                      <a:r>
                        <a:rPr lang="en-US" dirty="0"/>
                        <a:t>Technological</a:t>
                      </a:r>
                    </a:p>
                  </a:txBody>
                  <a:tcPr/>
                </a:tc>
                <a:tc>
                  <a:txBody>
                    <a:bodyPr/>
                    <a:lstStyle/>
                    <a:p>
                      <a:r>
                        <a:rPr lang="en-US" dirty="0"/>
                        <a:t>Legal</a:t>
                      </a:r>
                    </a:p>
                  </a:txBody>
                  <a:tcPr/>
                </a:tc>
                <a:tc>
                  <a:txBody>
                    <a:bodyPr/>
                    <a:lstStyle/>
                    <a:p>
                      <a:r>
                        <a:rPr lang="en-US" dirty="0"/>
                        <a:t>Environmental</a:t>
                      </a:r>
                    </a:p>
                  </a:txBody>
                  <a:tcPr/>
                </a:tc>
                <a:extLst>
                  <a:ext uri="{0D108BD9-81ED-4DB2-BD59-A6C34878D82A}">
                    <a16:rowId xmlns:a16="http://schemas.microsoft.com/office/drawing/2014/main" val="702950087"/>
                  </a:ext>
                </a:extLst>
              </a:tr>
              <a:tr h="370840">
                <a:tc>
                  <a:txBody>
                    <a:bodyPr/>
                    <a:lstStyle/>
                    <a:p>
                      <a:r>
                        <a:rPr lang="en-US" dirty="0"/>
                        <a:t>Government policy</a:t>
                      </a:r>
                    </a:p>
                  </a:txBody>
                  <a:tcPr/>
                </a:tc>
                <a:tc>
                  <a:txBody>
                    <a:bodyPr/>
                    <a:lstStyle/>
                    <a:p>
                      <a:r>
                        <a:rPr lang="en-US" dirty="0"/>
                        <a:t>Tax</a:t>
                      </a:r>
                    </a:p>
                  </a:txBody>
                  <a:tcPr/>
                </a:tc>
                <a:tc>
                  <a:txBody>
                    <a:bodyPr/>
                    <a:lstStyle/>
                    <a:p>
                      <a:r>
                        <a:rPr lang="en-US" dirty="0"/>
                        <a:t>Job opportunities</a:t>
                      </a:r>
                    </a:p>
                  </a:txBody>
                  <a:tcPr/>
                </a:tc>
                <a:tc>
                  <a:txBody>
                    <a:bodyPr/>
                    <a:lstStyle/>
                    <a:p>
                      <a:r>
                        <a:rPr lang="en-US" dirty="0"/>
                        <a:t>Productivity</a:t>
                      </a:r>
                    </a:p>
                  </a:txBody>
                  <a:tcPr/>
                </a:tc>
                <a:tc>
                  <a:txBody>
                    <a:bodyPr/>
                    <a:lstStyle/>
                    <a:p>
                      <a:r>
                        <a:rPr lang="en-US" dirty="0" err="1"/>
                        <a:t>Organisational</a:t>
                      </a:r>
                      <a:r>
                        <a:rPr lang="en-US" dirty="0"/>
                        <a:t> structure</a:t>
                      </a:r>
                    </a:p>
                  </a:txBody>
                  <a:tcPr/>
                </a:tc>
                <a:tc>
                  <a:txBody>
                    <a:bodyPr/>
                    <a:lstStyle/>
                    <a:p>
                      <a:r>
                        <a:rPr lang="en-US" dirty="0"/>
                        <a:t>Waste</a:t>
                      </a:r>
                    </a:p>
                  </a:txBody>
                  <a:tcPr/>
                </a:tc>
                <a:extLst>
                  <a:ext uri="{0D108BD9-81ED-4DB2-BD59-A6C34878D82A}">
                    <a16:rowId xmlns:a16="http://schemas.microsoft.com/office/drawing/2014/main" val="1557239544"/>
                  </a:ext>
                </a:extLst>
              </a:tr>
              <a:tr h="370840">
                <a:tc>
                  <a:txBody>
                    <a:bodyPr/>
                    <a:lstStyle/>
                    <a:p>
                      <a:r>
                        <a:rPr lang="en-US" dirty="0"/>
                        <a:t>Demand</a:t>
                      </a:r>
                    </a:p>
                  </a:txBody>
                  <a:tcPr/>
                </a:tc>
                <a:tc>
                  <a:txBody>
                    <a:bodyPr/>
                    <a:lstStyle/>
                    <a:p>
                      <a:r>
                        <a:rPr lang="en-US" dirty="0"/>
                        <a:t>GDP</a:t>
                      </a:r>
                    </a:p>
                  </a:txBody>
                  <a:tcPr/>
                </a:tc>
                <a:tc>
                  <a:txBody>
                    <a:bodyPr/>
                    <a:lstStyle/>
                    <a:p>
                      <a:r>
                        <a:rPr lang="en-US" dirty="0"/>
                        <a:t>Societal problems</a:t>
                      </a:r>
                    </a:p>
                  </a:txBody>
                  <a:tcPr/>
                </a:tc>
                <a:tc>
                  <a:txBody>
                    <a:bodyPr/>
                    <a:lstStyle/>
                    <a:p>
                      <a:r>
                        <a:rPr lang="en-US" dirty="0"/>
                        <a:t>Cutting costs</a:t>
                      </a:r>
                    </a:p>
                  </a:txBody>
                  <a:tcPr/>
                </a:tc>
                <a:tc>
                  <a:txBody>
                    <a:bodyPr/>
                    <a:lstStyle/>
                    <a:p>
                      <a:r>
                        <a:rPr lang="en-US" dirty="0"/>
                        <a:t>Outsourcer</a:t>
                      </a:r>
                    </a:p>
                  </a:txBody>
                  <a:tcPr/>
                </a:tc>
                <a:tc>
                  <a:txBody>
                    <a:bodyPr/>
                    <a:lstStyle/>
                    <a:p>
                      <a:r>
                        <a:rPr lang="en-US" dirty="0"/>
                        <a:t>Pollution</a:t>
                      </a:r>
                    </a:p>
                  </a:txBody>
                  <a:tcPr/>
                </a:tc>
                <a:extLst>
                  <a:ext uri="{0D108BD9-81ED-4DB2-BD59-A6C34878D82A}">
                    <a16:rowId xmlns:a16="http://schemas.microsoft.com/office/drawing/2014/main" val="3106447102"/>
                  </a:ext>
                </a:extLst>
              </a:tr>
              <a:tr h="370840">
                <a:tc>
                  <a:txBody>
                    <a:bodyPr/>
                    <a:lstStyle/>
                    <a:p>
                      <a:r>
                        <a:rPr lang="en-US" dirty="0"/>
                        <a:t>Incentives</a:t>
                      </a:r>
                    </a:p>
                  </a:txBody>
                  <a:tcPr/>
                </a:tc>
                <a:tc>
                  <a:txBody>
                    <a:bodyPr/>
                    <a:lstStyle/>
                    <a:p>
                      <a:r>
                        <a:rPr lang="en-US" dirty="0" err="1"/>
                        <a:t>Labour</a:t>
                      </a:r>
                      <a:r>
                        <a:rPr lang="en-US" dirty="0"/>
                        <a:t> market</a:t>
                      </a:r>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668193657"/>
                  </a:ext>
                </a:extLst>
              </a:tr>
            </a:tbl>
          </a:graphicData>
        </a:graphic>
      </p:graphicFrame>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wrap="square" anchor="ctr">
            <a:normAutofit/>
          </a:bodyPr>
          <a:lstStyle/>
          <a:p>
            <a:r>
              <a:rPr lang="en-GB" dirty="0"/>
              <a:t>Target Market</a:t>
            </a:r>
          </a:p>
        </p:txBody>
      </p:sp>
      <p:sp>
        <p:nvSpPr>
          <p:cNvPr id="3" name="Content Placeholder 2"/>
          <p:cNvSpPr>
            <a:spLocks noGrp="1"/>
          </p:cNvSpPr>
          <p:nvPr>
            <p:ph type="subTitle" idx="1"/>
          </p:nvPr>
        </p:nvSpPr>
        <p:spPr>
          <a:xfrm>
            <a:off x="1369368" y="3744615"/>
            <a:ext cx="6400800" cy="1752600"/>
          </a:xfrm>
        </p:spPr>
        <p:txBody>
          <a:bodyPr wrap="square" anchor="t">
            <a:normAutofit/>
          </a:bodyPr>
          <a:lstStyle/>
          <a:p>
            <a:pPr marL="514350" indent="-514350">
              <a:lnSpc>
                <a:spcPct val="90000"/>
              </a:lnSpc>
              <a:buFont typeface="+mj-lt"/>
              <a:buAutoNum type="arabicPeriod"/>
            </a:pPr>
            <a:r>
              <a:rPr lang="en-GB" sz="2700" dirty="0"/>
              <a:t>UK Government Body</a:t>
            </a:r>
          </a:p>
          <a:p>
            <a:pPr marL="514350" indent="-514350">
              <a:lnSpc>
                <a:spcPct val="90000"/>
              </a:lnSpc>
              <a:buFont typeface="+mj-lt"/>
              <a:buAutoNum type="arabicPeriod"/>
            </a:pPr>
            <a:r>
              <a:rPr lang="en-GB" sz="2700" dirty="0"/>
              <a:t>Local Authorities</a:t>
            </a:r>
          </a:p>
          <a:p>
            <a:pPr marL="514350" indent="-514350">
              <a:lnSpc>
                <a:spcPct val="90000"/>
              </a:lnSpc>
              <a:buFont typeface="+mj-lt"/>
              <a:buAutoNum type="arabicPeriod"/>
            </a:pPr>
            <a:r>
              <a:rPr lang="en-GB" sz="2700" dirty="0"/>
              <a:t>Charities focused on supporting the homeless and the impoverished</a:t>
            </a:r>
          </a:p>
        </p:txBody>
      </p:sp>
      <p:sp>
        <p:nvSpPr>
          <p:cNvPr id="4" name="Date Placeholder 3"/>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12/11/2021</a:t>
            </a:fld>
            <a:endParaRPr lang="en-GB" altLang="en-US" sz="900"/>
          </a:p>
        </p:txBody>
      </p:sp>
      <p:sp>
        <p:nvSpPr>
          <p:cNvPr id="5" name="Footer Placeholder 4"/>
          <p:cNvSpPr>
            <a:spLocks noGrp="1"/>
          </p:cNvSpPr>
          <p:nvPr>
            <p:ph type="ftr" sz="quarter" idx="11"/>
          </p:nvPr>
        </p:nvSpPr>
        <p:spPr>
          <a:xfrm>
            <a:off x="4140200" y="6381750"/>
            <a:ext cx="2895600" cy="365125"/>
          </a:xfrm>
        </p:spPr>
        <p:txBody>
          <a:bodyPr>
            <a:normAutofit/>
          </a:bodyPr>
          <a:lstStyle/>
          <a:p>
            <a:pPr>
              <a:lnSpc>
                <a:spcPct val="90000"/>
              </a:lnSpc>
              <a:spcAft>
                <a:spcPts val="600"/>
              </a:spcAft>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ctrTitle"/>
          </p:nvPr>
        </p:nvSpPr>
        <p:spPr>
          <a:xfrm>
            <a:off x="683568" y="1988840"/>
            <a:ext cx="7772400" cy="1470025"/>
          </a:xfrm>
        </p:spPr>
        <p:txBody>
          <a:bodyPr wrap="square" anchor="ctr">
            <a:normAutofit/>
          </a:bodyPr>
          <a:lstStyle/>
          <a:p>
            <a:pPr eaLnBrk="1" hangingPunct="1"/>
            <a:r>
              <a:rPr lang="en-GB" altLang="en-US" b="1" i="1"/>
              <a:t>Marketing and Sales Plan</a:t>
            </a:r>
            <a:endParaRPr lang="en-GB" alt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type="subTitle" idx="1"/>
          </p:nvPr>
        </p:nvSpPr>
        <p:spPr>
          <a:xfrm>
            <a:off x="1369368" y="3744615"/>
            <a:ext cx="6400800" cy="1752600"/>
          </a:xfrm>
        </p:spPr>
        <p:txBody>
          <a:bodyPr wrap="square" anchor="t">
            <a:normAutofit/>
          </a:bodyPr>
          <a:lstStyle/>
          <a:p>
            <a:pPr eaLnBrk="1" hangingPunct="1">
              <a:lnSpc>
                <a:spcPct val="90000"/>
              </a:lnSpc>
            </a:pPr>
            <a:r>
              <a:rPr lang="en-GB" altLang="en-US" sz="2700" dirty="0"/>
              <a:t>Cost leadership alongside a differentiation strategy</a:t>
            </a:r>
          </a:p>
          <a:p>
            <a:pPr eaLnBrk="1" hangingPunct="1">
              <a:lnSpc>
                <a:spcPct val="90000"/>
              </a:lnSpc>
            </a:pPr>
            <a:r>
              <a:rPr lang="en-GB" altLang="en-US" sz="2700" dirty="0"/>
              <a:t>Tenders</a:t>
            </a:r>
          </a:p>
          <a:p>
            <a:pPr eaLnBrk="1" hangingPunct="1">
              <a:lnSpc>
                <a:spcPct val="90000"/>
              </a:lnSpc>
            </a:pPr>
            <a:r>
              <a:rPr lang="en-GB" altLang="en-US" sz="2700" dirty="0"/>
              <a:t>Offensive strategies </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47CF5F8D-6B2D-471D-B7DD-11AA335A9608}" type="datetime1">
              <a:rPr lang="en-GB" altLang="en-US" sz="900"/>
              <a:pPr>
                <a:lnSpc>
                  <a:spcPct val="90000"/>
                </a:lnSpc>
                <a:spcAft>
                  <a:spcPts val="600"/>
                </a:spcAft>
                <a:defRPr/>
              </a:pPr>
              <a:t>12/11/2021</a:t>
            </a:fld>
            <a:endParaRPr lang="en-GB" altLang="en-US" sz="900"/>
          </a:p>
        </p:txBody>
      </p:sp>
      <p:sp>
        <p:nvSpPr>
          <p:cNvPr id="72" name="Footer Placeholder 4">
            <a:extLst>
              <a:ext uri="{FF2B5EF4-FFF2-40B4-BE49-F238E27FC236}">
                <a16:creationId xmlns:a16="http://schemas.microsoft.com/office/drawing/2014/main" id="{50B94C79-DAB3-4738-9793-49473E181A17}"/>
              </a:ext>
            </a:extLst>
          </p:cNvPr>
          <p:cNvSpPr>
            <a:spLocks noGrp="1"/>
          </p:cNvSpPr>
          <p:nvPr>
            <p:ph type="ftr" sz="quarter" idx="11"/>
          </p:nvPr>
        </p:nvSpPr>
        <p:spPr>
          <a:xfrm>
            <a:off x="4140200" y="6381750"/>
            <a:ext cx="2895600" cy="365125"/>
          </a:xfrm>
        </p:spPr>
        <p:txBody>
          <a:bodyPr/>
          <a:lstStyle/>
          <a:p>
            <a:pPr>
              <a:spcAft>
                <a:spcPts val="600"/>
              </a:spcAft>
              <a:defRPr/>
            </a:pPr>
            <a:r>
              <a:rPr lang="en-GB" altLang="en-US"/>
              <a:t>Mary March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12/11/2021</a:t>
            </a:fld>
            <a:endParaRPr lang="en-GB" altLang="en-US"/>
          </a:p>
        </p:txBody>
      </p:sp>
      <p:graphicFrame>
        <p:nvGraphicFramePr>
          <p:cNvPr id="6" name="Content Placeholder 5">
            <a:extLst>
              <a:ext uri="{FF2B5EF4-FFF2-40B4-BE49-F238E27FC236}">
                <a16:creationId xmlns:a16="http://schemas.microsoft.com/office/drawing/2014/main" id="{5D85DAA2-004D-8746-B2F3-A7DB8F3E7607}"/>
              </a:ext>
            </a:extLst>
          </p:cNvPr>
          <p:cNvGraphicFramePr>
            <a:graphicFrameLocks noGrp="1"/>
          </p:cNvGraphicFramePr>
          <p:nvPr>
            <p:ph idx="1"/>
            <p:extLst>
              <p:ext uri="{D42A27DB-BD31-4B8C-83A1-F6EECF244321}">
                <p14:modId xmlns:p14="http://schemas.microsoft.com/office/powerpoint/2010/main" val="1417437537"/>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ctrTitle"/>
          </p:nvPr>
        </p:nvSpPr>
        <p:spPr>
          <a:xfrm>
            <a:off x="683568" y="1988840"/>
            <a:ext cx="7772400" cy="1470025"/>
          </a:xfrm>
        </p:spPr>
        <p:txBody>
          <a:bodyPr vert="horz" wrap="square" lIns="91440" tIns="45720" rIns="91440" bIns="45720" numCol="1" anchor="ctr" anchorCtr="0" compatLnSpc="1">
            <a:prstTxWarp prst="textNoShape">
              <a:avLst/>
            </a:prstTxWarp>
            <a:normAutofit/>
          </a:bodyPr>
          <a:lstStyle/>
          <a:p>
            <a:r>
              <a:rPr lang="en-GB" altLang="en-US" b="1" i="1"/>
              <a:t>Financial plan</a:t>
            </a:r>
            <a:endParaRPr lang="en-GB" altLang="en-US" i="1"/>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1369368" y="3744615"/>
            <a:ext cx="640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lgn="ctr">
              <a:lnSpc>
                <a:spcPct val="90000"/>
              </a:lnSpc>
              <a:buNone/>
            </a:pPr>
            <a:r>
              <a:rPr lang="en-GB" altLang="en-US" sz="2000" dirty="0">
                <a:solidFill>
                  <a:schemeClr val="tx1">
                    <a:tint val="75000"/>
                  </a:schemeClr>
                </a:solidFill>
                <a:latin typeface="+mn-lt"/>
              </a:rPr>
              <a:t>Start-up Cost: £50,000</a:t>
            </a:r>
          </a:p>
          <a:p>
            <a:pPr marL="0" indent="0" algn="ctr">
              <a:lnSpc>
                <a:spcPct val="90000"/>
              </a:lnSpc>
              <a:buNone/>
            </a:pPr>
            <a:r>
              <a:rPr lang="en-GB" altLang="en-US" sz="2000" dirty="0">
                <a:solidFill>
                  <a:schemeClr val="tx1">
                    <a:tint val="75000"/>
                  </a:schemeClr>
                </a:solidFill>
                <a:latin typeface="+mn-lt"/>
              </a:rPr>
              <a:t>Total Income: £27,700 </a:t>
            </a:r>
          </a:p>
          <a:p>
            <a:pPr marL="0" indent="0" algn="ctr">
              <a:lnSpc>
                <a:spcPct val="90000"/>
              </a:lnSpc>
              <a:buNone/>
            </a:pPr>
            <a:r>
              <a:rPr lang="en-GB" altLang="en-US" sz="2000" dirty="0">
                <a:solidFill>
                  <a:schemeClr val="tx1">
                    <a:tint val="75000"/>
                  </a:schemeClr>
                </a:solidFill>
                <a:latin typeface="+mn-lt"/>
              </a:rPr>
              <a:t>Total Expenses: £21,070</a:t>
            </a:r>
          </a:p>
          <a:p>
            <a:pPr marL="0" indent="0" algn="ctr">
              <a:lnSpc>
                <a:spcPct val="90000"/>
              </a:lnSpc>
              <a:buNone/>
            </a:pPr>
            <a:r>
              <a:rPr lang="en-GB" altLang="en-US" sz="2000" dirty="0">
                <a:solidFill>
                  <a:schemeClr val="tx1">
                    <a:tint val="75000"/>
                  </a:schemeClr>
                </a:solidFill>
                <a:latin typeface="+mn-lt"/>
              </a:rPr>
              <a:t>Gross Profit: £5,400</a:t>
            </a:r>
          </a:p>
          <a:p>
            <a:pPr marL="0" indent="0" algn="ctr">
              <a:lnSpc>
                <a:spcPct val="90000"/>
              </a:lnSpc>
              <a:buNone/>
            </a:pPr>
            <a:r>
              <a:rPr lang="en-GB" altLang="en-US" sz="2000" dirty="0">
                <a:solidFill>
                  <a:schemeClr val="tx1">
                    <a:tint val="75000"/>
                  </a:schemeClr>
                </a:solidFill>
                <a:latin typeface="+mn-lt"/>
              </a:rPr>
              <a:t>Net Profit: £6,630</a:t>
            </a: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a:xfrm>
            <a:off x="395288" y="6524625"/>
            <a:ext cx="971550" cy="219075"/>
          </a:xfrm>
        </p:spPr>
        <p:txBody>
          <a:bodyPr vert="horz" lIns="91440" tIns="45720" rIns="91440" bIns="45720" rtlCol="0" anchor="ctr">
            <a:normAutofit/>
          </a:bodyPr>
          <a:lstStyle/>
          <a:p>
            <a:pPr>
              <a:lnSpc>
                <a:spcPct val="90000"/>
              </a:lnSpc>
              <a:spcAft>
                <a:spcPts val="600"/>
              </a:spcAft>
              <a:defRPr/>
            </a:pPr>
            <a:fld id="{BB16917A-EA87-4932-9F19-3CCA72FF04F0}" type="datetime1">
              <a:rPr lang="en-GB" altLang="en-US" sz="900" kern="1200">
                <a:latin typeface="+mn-lt"/>
                <a:ea typeface="+mn-ea"/>
                <a:cs typeface="+mn-cs"/>
              </a:rPr>
              <a:pPr>
                <a:lnSpc>
                  <a:spcPct val="90000"/>
                </a:lnSpc>
                <a:spcAft>
                  <a:spcPts val="600"/>
                </a:spcAft>
                <a:defRPr/>
              </a:pPr>
              <a:t>12/11/2021</a:t>
            </a:fld>
            <a:endParaRPr lang="en-GB" altLang="en-US" sz="900" kern="1200">
              <a:latin typeface="+mn-lt"/>
              <a:ea typeface="+mn-ea"/>
              <a:cs typeface="+mn-cs"/>
            </a:endParaRPr>
          </a:p>
        </p:txBody>
      </p:sp>
      <p:sp>
        <p:nvSpPr>
          <p:cNvPr id="74" name="Footer Placeholder 4">
            <a:extLst>
              <a:ext uri="{FF2B5EF4-FFF2-40B4-BE49-F238E27FC236}">
                <a16:creationId xmlns:a16="http://schemas.microsoft.com/office/drawing/2014/main" id="{0BC4C476-3A3D-418F-A55E-98ADC0050872}"/>
              </a:ext>
            </a:extLst>
          </p:cNvPr>
          <p:cNvSpPr>
            <a:spLocks noGrp="1"/>
          </p:cNvSpPr>
          <p:nvPr>
            <p:ph type="ftr" sz="quarter" idx="11"/>
          </p:nvPr>
        </p:nvSpPr>
        <p:spPr>
          <a:xfrm>
            <a:off x="4140200" y="6381750"/>
            <a:ext cx="2895600" cy="365125"/>
          </a:xfrm>
        </p:spPr>
        <p:txBody>
          <a:bodyPr/>
          <a:lstStyle/>
          <a:p>
            <a:pPr>
              <a:spcAft>
                <a:spcPts val="600"/>
              </a:spcAft>
              <a:defRPr/>
            </a:pPr>
            <a:r>
              <a:rPr lang="en-GB" altLang="en-US"/>
              <a:t>Mary March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8E45D-85C1-2445-9DA4-769F10F4C7C0}"/>
              </a:ext>
            </a:extLst>
          </p:cNvPr>
          <p:cNvSpPr>
            <a:spLocks noGrp="1"/>
          </p:cNvSpPr>
          <p:nvPr>
            <p:ph type="title"/>
          </p:nvPr>
        </p:nvSpPr>
        <p:spPr/>
        <p:txBody>
          <a:bodyPr/>
          <a:lstStyle/>
          <a:p>
            <a:r>
              <a:rPr lang="en-US" dirty="0"/>
              <a:t>Quarterly Cashflow Forecast/Profit and Loss</a:t>
            </a:r>
          </a:p>
        </p:txBody>
      </p:sp>
      <p:sp>
        <p:nvSpPr>
          <p:cNvPr id="4" name="Date Placeholder 3">
            <a:extLst>
              <a:ext uri="{FF2B5EF4-FFF2-40B4-BE49-F238E27FC236}">
                <a16:creationId xmlns:a16="http://schemas.microsoft.com/office/drawing/2014/main" id="{A0C66EB8-444D-E749-A605-95FA27590FBB}"/>
              </a:ext>
            </a:extLst>
          </p:cNvPr>
          <p:cNvSpPr>
            <a:spLocks noGrp="1"/>
          </p:cNvSpPr>
          <p:nvPr>
            <p:ph type="dt" sz="half" idx="10"/>
          </p:nvPr>
        </p:nvSpPr>
        <p:spPr/>
        <p:txBody>
          <a:bodyPr/>
          <a:lstStyle/>
          <a:p>
            <a:pPr>
              <a:defRPr/>
            </a:pPr>
            <a:fld id="{384B99DA-8C13-4E5F-AA0A-1F1000BE46CB}" type="datetime1">
              <a:rPr lang="en-GB" altLang="en-US" smtClean="0"/>
              <a:pPr>
                <a:defRPr/>
              </a:pPr>
              <a:t>12/11/2021</a:t>
            </a:fld>
            <a:endParaRPr lang="en-GB" altLang="en-US"/>
          </a:p>
        </p:txBody>
      </p:sp>
      <p:sp>
        <p:nvSpPr>
          <p:cNvPr id="5" name="Footer Placeholder 4">
            <a:extLst>
              <a:ext uri="{FF2B5EF4-FFF2-40B4-BE49-F238E27FC236}">
                <a16:creationId xmlns:a16="http://schemas.microsoft.com/office/drawing/2014/main" id="{EF98B6F9-B250-4E42-8BBF-8A6F05CEAAC7}"/>
              </a:ext>
            </a:extLst>
          </p:cNvPr>
          <p:cNvSpPr>
            <a:spLocks noGrp="1"/>
          </p:cNvSpPr>
          <p:nvPr>
            <p:ph type="ftr" sz="quarter" idx="11"/>
          </p:nvPr>
        </p:nvSpPr>
        <p:spPr/>
        <p:txBody>
          <a:bodyPr/>
          <a:lstStyle/>
          <a:p>
            <a:pPr>
              <a:defRPr/>
            </a:pPr>
            <a:r>
              <a:rPr lang="en-GB" altLang="en-US"/>
              <a:t>Mary March</a:t>
            </a:r>
          </a:p>
        </p:txBody>
      </p:sp>
      <p:graphicFrame>
        <p:nvGraphicFramePr>
          <p:cNvPr id="9" name="Table 9">
            <a:extLst>
              <a:ext uri="{FF2B5EF4-FFF2-40B4-BE49-F238E27FC236}">
                <a16:creationId xmlns:a16="http://schemas.microsoft.com/office/drawing/2014/main" id="{76C2E270-33A8-7B40-BB7A-63F28E1B53B5}"/>
              </a:ext>
            </a:extLst>
          </p:cNvPr>
          <p:cNvGraphicFramePr>
            <a:graphicFrameLocks noGrp="1"/>
          </p:cNvGraphicFramePr>
          <p:nvPr>
            <p:ph idx="1"/>
            <p:extLst>
              <p:ext uri="{D42A27DB-BD31-4B8C-83A1-F6EECF244321}">
                <p14:modId xmlns:p14="http://schemas.microsoft.com/office/powerpoint/2010/main" val="587476012"/>
              </p:ext>
            </p:extLst>
          </p:nvPr>
        </p:nvGraphicFramePr>
        <p:xfrm>
          <a:off x="611560" y="1440429"/>
          <a:ext cx="8229600" cy="407924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1350259989"/>
                    </a:ext>
                  </a:extLst>
                </a:gridCol>
                <a:gridCol w="2057400">
                  <a:extLst>
                    <a:ext uri="{9D8B030D-6E8A-4147-A177-3AD203B41FA5}">
                      <a16:colId xmlns:a16="http://schemas.microsoft.com/office/drawing/2014/main" val="3160787307"/>
                    </a:ext>
                  </a:extLst>
                </a:gridCol>
                <a:gridCol w="2057400">
                  <a:extLst>
                    <a:ext uri="{9D8B030D-6E8A-4147-A177-3AD203B41FA5}">
                      <a16:colId xmlns:a16="http://schemas.microsoft.com/office/drawing/2014/main" val="2598637614"/>
                    </a:ext>
                  </a:extLst>
                </a:gridCol>
                <a:gridCol w="2057400">
                  <a:extLst>
                    <a:ext uri="{9D8B030D-6E8A-4147-A177-3AD203B41FA5}">
                      <a16:colId xmlns:a16="http://schemas.microsoft.com/office/drawing/2014/main" val="1845634677"/>
                    </a:ext>
                  </a:extLst>
                </a:gridCol>
              </a:tblGrid>
              <a:tr h="370840">
                <a:tc>
                  <a:txBody>
                    <a:bodyPr/>
                    <a:lstStyle/>
                    <a:p>
                      <a:endParaRPr lang="en-US" dirty="0"/>
                    </a:p>
                  </a:txBody>
                  <a:tcPr/>
                </a:tc>
                <a:tc>
                  <a:txBody>
                    <a:bodyPr/>
                    <a:lstStyle/>
                    <a:p>
                      <a:r>
                        <a:rPr lang="en-US" dirty="0"/>
                        <a:t>Jan</a:t>
                      </a:r>
                    </a:p>
                  </a:txBody>
                  <a:tcPr/>
                </a:tc>
                <a:tc>
                  <a:txBody>
                    <a:bodyPr/>
                    <a:lstStyle/>
                    <a:p>
                      <a:r>
                        <a:rPr lang="en-US" dirty="0"/>
                        <a:t>Feb</a:t>
                      </a:r>
                    </a:p>
                  </a:txBody>
                  <a:tcPr/>
                </a:tc>
                <a:tc>
                  <a:txBody>
                    <a:bodyPr/>
                    <a:lstStyle/>
                    <a:p>
                      <a:r>
                        <a:rPr lang="en-US" dirty="0"/>
                        <a:t>Mar</a:t>
                      </a:r>
                    </a:p>
                  </a:txBody>
                  <a:tcPr/>
                </a:tc>
                <a:extLst>
                  <a:ext uri="{0D108BD9-81ED-4DB2-BD59-A6C34878D82A}">
                    <a16:rowId xmlns:a16="http://schemas.microsoft.com/office/drawing/2014/main" val="1140349660"/>
                  </a:ext>
                </a:extLst>
              </a:tr>
              <a:tr h="370840">
                <a:tc>
                  <a:txBody>
                    <a:bodyPr/>
                    <a:lstStyle/>
                    <a:p>
                      <a:r>
                        <a:rPr lang="en-US" b="1" dirty="0"/>
                        <a:t>Cash received</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079728676"/>
                  </a:ext>
                </a:extLst>
              </a:tr>
              <a:tr h="370840">
                <a:tc>
                  <a:txBody>
                    <a:bodyPr/>
                    <a:lstStyle/>
                    <a:p>
                      <a:r>
                        <a:rPr lang="en-US" dirty="0"/>
                        <a:t>Gov grant</a:t>
                      </a:r>
                    </a:p>
                  </a:txBody>
                  <a:tcPr/>
                </a:tc>
                <a:tc>
                  <a:txBody>
                    <a:bodyPr/>
                    <a:lstStyle/>
                    <a:p>
                      <a:r>
                        <a:rPr lang="en-US" dirty="0"/>
                        <a:t>18000</a:t>
                      </a:r>
                    </a:p>
                  </a:txBody>
                  <a:tcPr/>
                </a:tc>
                <a:tc>
                  <a:txBody>
                    <a:bodyPr/>
                    <a:lstStyle/>
                    <a:p>
                      <a:r>
                        <a:rPr lang="en-US" dirty="0"/>
                        <a:t>0</a:t>
                      </a:r>
                    </a:p>
                  </a:txBody>
                  <a:tcPr/>
                </a:tc>
                <a:tc>
                  <a:txBody>
                    <a:bodyPr/>
                    <a:lstStyle/>
                    <a:p>
                      <a:r>
                        <a:rPr lang="en-US" dirty="0"/>
                        <a:t>0</a:t>
                      </a:r>
                    </a:p>
                  </a:txBody>
                  <a:tcPr/>
                </a:tc>
                <a:extLst>
                  <a:ext uri="{0D108BD9-81ED-4DB2-BD59-A6C34878D82A}">
                    <a16:rowId xmlns:a16="http://schemas.microsoft.com/office/drawing/2014/main" val="1548651458"/>
                  </a:ext>
                </a:extLst>
              </a:tr>
              <a:tr h="370840">
                <a:tc>
                  <a:txBody>
                    <a:bodyPr/>
                    <a:lstStyle/>
                    <a:p>
                      <a:r>
                        <a:rPr lang="en-US" dirty="0"/>
                        <a:t>Bank interest</a:t>
                      </a:r>
                    </a:p>
                  </a:txBody>
                  <a:tcPr/>
                </a:tc>
                <a:tc>
                  <a:txBody>
                    <a:bodyPr/>
                    <a:lstStyle/>
                    <a:p>
                      <a:r>
                        <a:rPr lang="en-US" dirty="0"/>
                        <a:t>800</a:t>
                      </a:r>
                    </a:p>
                  </a:txBody>
                  <a:tcPr/>
                </a:tc>
                <a:tc>
                  <a:txBody>
                    <a:bodyPr/>
                    <a:lstStyle/>
                    <a:p>
                      <a:r>
                        <a:rPr lang="en-US" dirty="0"/>
                        <a:t>800</a:t>
                      </a:r>
                    </a:p>
                  </a:txBody>
                  <a:tcPr/>
                </a:tc>
                <a:tc>
                  <a:txBody>
                    <a:bodyPr/>
                    <a:lstStyle/>
                    <a:p>
                      <a:r>
                        <a:rPr lang="en-US" dirty="0"/>
                        <a:t>800</a:t>
                      </a:r>
                    </a:p>
                  </a:txBody>
                  <a:tcPr/>
                </a:tc>
                <a:extLst>
                  <a:ext uri="{0D108BD9-81ED-4DB2-BD59-A6C34878D82A}">
                    <a16:rowId xmlns:a16="http://schemas.microsoft.com/office/drawing/2014/main" val="1456707768"/>
                  </a:ext>
                </a:extLst>
              </a:tr>
              <a:tr h="370840">
                <a:tc>
                  <a:txBody>
                    <a:bodyPr/>
                    <a:lstStyle/>
                    <a:p>
                      <a:r>
                        <a:rPr lang="en-US" dirty="0"/>
                        <a:t>Sales income</a:t>
                      </a:r>
                    </a:p>
                  </a:txBody>
                  <a:tcPr/>
                </a:tc>
                <a:tc>
                  <a:txBody>
                    <a:bodyPr/>
                    <a:lstStyle/>
                    <a:p>
                      <a:r>
                        <a:rPr lang="en-US" dirty="0"/>
                        <a:t>5400</a:t>
                      </a:r>
                    </a:p>
                  </a:txBody>
                  <a:tcPr/>
                </a:tc>
                <a:tc>
                  <a:txBody>
                    <a:bodyPr/>
                    <a:lstStyle/>
                    <a:p>
                      <a:r>
                        <a:rPr lang="en-US" dirty="0"/>
                        <a:t>5400</a:t>
                      </a:r>
                    </a:p>
                  </a:txBody>
                  <a:tcPr/>
                </a:tc>
                <a:tc>
                  <a:txBody>
                    <a:bodyPr/>
                    <a:lstStyle/>
                    <a:p>
                      <a:r>
                        <a:rPr lang="en-US" dirty="0"/>
                        <a:t>5400</a:t>
                      </a:r>
                    </a:p>
                  </a:txBody>
                  <a:tcPr/>
                </a:tc>
                <a:extLst>
                  <a:ext uri="{0D108BD9-81ED-4DB2-BD59-A6C34878D82A}">
                    <a16:rowId xmlns:a16="http://schemas.microsoft.com/office/drawing/2014/main" val="892146352"/>
                  </a:ext>
                </a:extLst>
              </a:tr>
              <a:tr h="370840">
                <a:tc>
                  <a:txBody>
                    <a:bodyPr/>
                    <a:lstStyle/>
                    <a:p>
                      <a:r>
                        <a:rPr lang="en-US" dirty="0"/>
                        <a:t>Training fees</a:t>
                      </a:r>
                    </a:p>
                  </a:txBody>
                  <a:tcPr/>
                </a:tc>
                <a:tc>
                  <a:txBody>
                    <a:bodyPr/>
                    <a:lstStyle/>
                    <a:p>
                      <a:r>
                        <a:rPr lang="en-US" dirty="0"/>
                        <a:t>3500</a:t>
                      </a:r>
                    </a:p>
                  </a:txBody>
                  <a:tcPr/>
                </a:tc>
                <a:tc>
                  <a:txBody>
                    <a:bodyPr/>
                    <a:lstStyle/>
                    <a:p>
                      <a:r>
                        <a:rPr lang="en-US" dirty="0"/>
                        <a:t>7000</a:t>
                      </a:r>
                    </a:p>
                  </a:txBody>
                  <a:tcPr/>
                </a:tc>
                <a:tc>
                  <a:txBody>
                    <a:bodyPr/>
                    <a:lstStyle/>
                    <a:p>
                      <a:r>
                        <a:rPr lang="en-US" dirty="0"/>
                        <a:t>3500</a:t>
                      </a:r>
                    </a:p>
                  </a:txBody>
                  <a:tcPr/>
                </a:tc>
                <a:extLst>
                  <a:ext uri="{0D108BD9-81ED-4DB2-BD59-A6C34878D82A}">
                    <a16:rowId xmlns:a16="http://schemas.microsoft.com/office/drawing/2014/main" val="1867123741"/>
                  </a:ext>
                </a:extLst>
              </a:tr>
              <a:tr h="370840">
                <a:tc>
                  <a:txBody>
                    <a:bodyPr/>
                    <a:lstStyle/>
                    <a:p>
                      <a:r>
                        <a:rPr lang="en-US" b="1" dirty="0"/>
                        <a:t>Cash paid out</a:t>
                      </a:r>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91365514"/>
                  </a:ext>
                </a:extLst>
              </a:tr>
              <a:tr h="370840">
                <a:tc>
                  <a:txBody>
                    <a:bodyPr/>
                    <a:lstStyle/>
                    <a:p>
                      <a:r>
                        <a:rPr lang="en-US" dirty="0"/>
                        <a:t>Administration</a:t>
                      </a:r>
                    </a:p>
                  </a:txBody>
                  <a:tcPr/>
                </a:tc>
                <a:tc>
                  <a:txBody>
                    <a:bodyPr/>
                    <a:lstStyle/>
                    <a:p>
                      <a:r>
                        <a:rPr lang="en-US" dirty="0"/>
                        <a:t>2000</a:t>
                      </a:r>
                    </a:p>
                  </a:txBody>
                  <a:tcPr/>
                </a:tc>
                <a:tc>
                  <a:txBody>
                    <a:bodyPr/>
                    <a:lstStyle/>
                    <a:p>
                      <a:r>
                        <a:rPr lang="en-US" dirty="0"/>
                        <a:t>2000</a:t>
                      </a:r>
                    </a:p>
                  </a:txBody>
                  <a:tcPr/>
                </a:tc>
                <a:tc>
                  <a:txBody>
                    <a:bodyPr/>
                    <a:lstStyle/>
                    <a:p>
                      <a:r>
                        <a:rPr lang="en-US" dirty="0"/>
                        <a:t>5000</a:t>
                      </a:r>
                    </a:p>
                  </a:txBody>
                  <a:tcPr/>
                </a:tc>
                <a:extLst>
                  <a:ext uri="{0D108BD9-81ED-4DB2-BD59-A6C34878D82A}">
                    <a16:rowId xmlns:a16="http://schemas.microsoft.com/office/drawing/2014/main" val="1289711870"/>
                  </a:ext>
                </a:extLst>
              </a:tr>
              <a:tr h="370840">
                <a:tc>
                  <a:txBody>
                    <a:bodyPr/>
                    <a:lstStyle/>
                    <a:p>
                      <a:r>
                        <a:rPr lang="en-US" dirty="0"/>
                        <a:t>Personnel</a:t>
                      </a:r>
                    </a:p>
                  </a:txBody>
                  <a:tcPr/>
                </a:tc>
                <a:tc>
                  <a:txBody>
                    <a:bodyPr/>
                    <a:lstStyle/>
                    <a:p>
                      <a:r>
                        <a:rPr lang="en-US" dirty="0"/>
                        <a:t>7480</a:t>
                      </a:r>
                    </a:p>
                  </a:txBody>
                  <a:tcPr/>
                </a:tc>
                <a:tc>
                  <a:txBody>
                    <a:bodyPr/>
                    <a:lstStyle/>
                    <a:p>
                      <a:r>
                        <a:rPr lang="en-US" dirty="0"/>
                        <a:t>8072</a:t>
                      </a:r>
                    </a:p>
                  </a:txBody>
                  <a:tcPr/>
                </a:tc>
                <a:tc>
                  <a:txBody>
                    <a:bodyPr/>
                    <a:lstStyle/>
                    <a:p>
                      <a:r>
                        <a:rPr lang="en-US" dirty="0"/>
                        <a:t>8722</a:t>
                      </a:r>
                    </a:p>
                  </a:txBody>
                  <a:tcPr/>
                </a:tc>
                <a:extLst>
                  <a:ext uri="{0D108BD9-81ED-4DB2-BD59-A6C34878D82A}">
                    <a16:rowId xmlns:a16="http://schemas.microsoft.com/office/drawing/2014/main" val="3627925456"/>
                  </a:ext>
                </a:extLst>
              </a:tr>
              <a:tr h="370840">
                <a:tc>
                  <a:txBody>
                    <a:bodyPr/>
                    <a:lstStyle/>
                    <a:p>
                      <a:r>
                        <a:rPr lang="en-US" dirty="0"/>
                        <a:t>Vehicle running</a:t>
                      </a:r>
                    </a:p>
                  </a:txBody>
                  <a:tcPr/>
                </a:tc>
                <a:tc>
                  <a:txBody>
                    <a:bodyPr/>
                    <a:lstStyle/>
                    <a:p>
                      <a:r>
                        <a:rPr lang="en-US" dirty="0"/>
                        <a:t>9590</a:t>
                      </a:r>
                    </a:p>
                  </a:txBody>
                  <a:tcPr/>
                </a:tc>
                <a:tc>
                  <a:txBody>
                    <a:bodyPr/>
                    <a:lstStyle/>
                    <a:p>
                      <a:r>
                        <a:rPr lang="en-US" dirty="0"/>
                        <a:t>1910</a:t>
                      </a:r>
                    </a:p>
                  </a:txBody>
                  <a:tcPr/>
                </a:tc>
                <a:tc>
                  <a:txBody>
                    <a:bodyPr/>
                    <a:lstStyle/>
                    <a:p>
                      <a:r>
                        <a:rPr lang="en-US" dirty="0"/>
                        <a:t>1910</a:t>
                      </a:r>
                    </a:p>
                  </a:txBody>
                  <a:tcPr/>
                </a:tc>
                <a:extLst>
                  <a:ext uri="{0D108BD9-81ED-4DB2-BD59-A6C34878D82A}">
                    <a16:rowId xmlns:a16="http://schemas.microsoft.com/office/drawing/2014/main" val="563395237"/>
                  </a:ext>
                </a:extLst>
              </a:tr>
              <a:tr h="370840">
                <a:tc>
                  <a:txBody>
                    <a:bodyPr/>
                    <a:lstStyle/>
                    <a:p>
                      <a:r>
                        <a:rPr lang="en-US" dirty="0"/>
                        <a:t>Project inputs</a:t>
                      </a:r>
                    </a:p>
                  </a:txBody>
                  <a:tcPr/>
                </a:tc>
                <a:tc>
                  <a:txBody>
                    <a:bodyPr/>
                    <a:lstStyle/>
                    <a:p>
                      <a:r>
                        <a:rPr lang="en-US" dirty="0"/>
                        <a:t>2000</a:t>
                      </a:r>
                    </a:p>
                  </a:txBody>
                  <a:tcPr/>
                </a:tc>
                <a:tc>
                  <a:txBody>
                    <a:bodyPr/>
                    <a:lstStyle/>
                    <a:p>
                      <a:r>
                        <a:rPr lang="en-US" dirty="0"/>
                        <a:t>0</a:t>
                      </a:r>
                    </a:p>
                  </a:txBody>
                  <a:tcPr/>
                </a:tc>
                <a:tc>
                  <a:txBody>
                    <a:bodyPr/>
                    <a:lstStyle/>
                    <a:p>
                      <a:r>
                        <a:rPr lang="en-US" dirty="0"/>
                        <a:t>0</a:t>
                      </a:r>
                    </a:p>
                  </a:txBody>
                  <a:tcPr/>
                </a:tc>
                <a:extLst>
                  <a:ext uri="{0D108BD9-81ED-4DB2-BD59-A6C34878D82A}">
                    <a16:rowId xmlns:a16="http://schemas.microsoft.com/office/drawing/2014/main" val="2965159577"/>
                  </a:ext>
                </a:extLst>
              </a:tr>
            </a:tbl>
          </a:graphicData>
        </a:graphic>
      </p:graphicFrame>
    </p:spTree>
    <p:extLst>
      <p:ext uri="{BB962C8B-B14F-4D97-AF65-F5344CB8AC3E}">
        <p14:creationId xmlns:p14="http://schemas.microsoft.com/office/powerpoint/2010/main" val="3876915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algn="just" eaLnBrk="1" hangingPunct="1">
              <a:lnSpc>
                <a:spcPct val="90000"/>
              </a:lnSpc>
            </a:pPr>
            <a:r>
              <a:rPr lang="en-GB" sz="1300" dirty="0"/>
              <a:t>Datta, Y., 2010. A critique of Porter's cost leadership and differentiation strategies. </a:t>
            </a:r>
            <a:r>
              <a:rPr lang="en-GB" sz="1300" i="1" dirty="0"/>
              <a:t>Chinese Business Review</a:t>
            </a:r>
            <a:r>
              <a:rPr lang="en-GB" sz="1300" dirty="0"/>
              <a:t>, </a:t>
            </a:r>
            <a:r>
              <a:rPr lang="en-GB" sz="1300" i="1" dirty="0"/>
              <a:t>9</a:t>
            </a:r>
            <a:r>
              <a:rPr lang="en-GB" sz="1300" dirty="0"/>
              <a:t>(4), p.37.</a:t>
            </a:r>
          </a:p>
          <a:p>
            <a:pPr algn="just" eaLnBrk="1" hangingPunct="1">
              <a:lnSpc>
                <a:spcPct val="90000"/>
              </a:lnSpc>
            </a:pPr>
            <a:r>
              <a:rPr lang="en-GB" sz="1300" dirty="0"/>
              <a:t>Dobbs, M.E., 2014. Guidelines for applying Porter's five forces framework: a set of industry analysis templates. </a:t>
            </a:r>
            <a:r>
              <a:rPr lang="en-GB" sz="1300" i="1" dirty="0"/>
              <a:t>Competitiveness Review</a:t>
            </a:r>
            <a:r>
              <a:rPr lang="en-GB" sz="1300" dirty="0"/>
              <a:t>.</a:t>
            </a:r>
          </a:p>
          <a:p>
            <a:pPr algn="just" eaLnBrk="1" hangingPunct="1">
              <a:lnSpc>
                <a:spcPct val="90000"/>
              </a:lnSpc>
            </a:pPr>
            <a:r>
              <a:rPr lang="en-GB" sz="1300" dirty="0" err="1"/>
              <a:t>Gilkinson</a:t>
            </a:r>
            <a:r>
              <a:rPr lang="en-GB" sz="1300" dirty="0"/>
              <a:t>, N. and Dangerfield, B., 2013. Some results from a system dynamics model of construction sector competitiveness. </a:t>
            </a:r>
            <a:r>
              <a:rPr lang="en-GB" sz="1300" i="1" dirty="0"/>
              <a:t>Mathematical and Computer Modelling</a:t>
            </a:r>
            <a:r>
              <a:rPr lang="en-GB" sz="1300" dirty="0"/>
              <a:t>, </a:t>
            </a:r>
            <a:r>
              <a:rPr lang="en-GB" sz="1300" i="1" dirty="0"/>
              <a:t>57</a:t>
            </a:r>
            <a:r>
              <a:rPr lang="en-GB" sz="1300" dirty="0"/>
              <a:t>(9-10), pp.2032-2043.</a:t>
            </a:r>
          </a:p>
          <a:p>
            <a:pPr algn="just" eaLnBrk="1" hangingPunct="1">
              <a:lnSpc>
                <a:spcPct val="90000"/>
              </a:lnSpc>
            </a:pPr>
            <a:r>
              <a:rPr lang="en-GB" sz="1300" dirty="0" err="1"/>
              <a:t>Kanagal</a:t>
            </a:r>
            <a:r>
              <a:rPr lang="en-GB" sz="1300" dirty="0"/>
              <a:t>, N.B., 2009. Role of relationship marketing in competitive marketing strategy.</a:t>
            </a:r>
          </a:p>
          <a:p>
            <a:pPr algn="just" eaLnBrk="1" hangingPunct="1">
              <a:lnSpc>
                <a:spcPct val="90000"/>
              </a:lnSpc>
            </a:pPr>
            <a:r>
              <a:rPr lang="en-GB" sz="1300" dirty="0" err="1"/>
              <a:t>Kohlborn</a:t>
            </a:r>
            <a:r>
              <a:rPr lang="en-GB" sz="1300" dirty="0"/>
              <a:t>, T., </a:t>
            </a:r>
            <a:r>
              <a:rPr lang="en-GB" sz="1300" dirty="0" err="1"/>
              <a:t>Fielt</a:t>
            </a:r>
            <a:r>
              <a:rPr lang="en-GB" sz="1300" dirty="0"/>
              <a:t>, E., </a:t>
            </a:r>
            <a:r>
              <a:rPr lang="en-GB" sz="1300" dirty="0" err="1"/>
              <a:t>Korthaus</a:t>
            </a:r>
            <a:r>
              <a:rPr lang="en-GB" sz="1300" dirty="0"/>
              <a:t>, A. and </a:t>
            </a:r>
            <a:r>
              <a:rPr lang="en-GB" sz="1300" dirty="0" err="1"/>
              <a:t>Rosemann</a:t>
            </a:r>
            <a:r>
              <a:rPr lang="en-GB" sz="1300" dirty="0"/>
              <a:t>, M., 2009. Towards a service portfolio management framework. In </a:t>
            </a:r>
            <a:r>
              <a:rPr lang="en-GB" sz="1300" i="1" dirty="0"/>
              <a:t>Proceedings of the twentieth Australasian Conference on Information Systems Understanding shared services: an exploration of the IS literature</a:t>
            </a:r>
            <a:r>
              <a:rPr lang="en-GB" sz="1300" dirty="0"/>
              <a:t> (pp. 1-10). Monash University.</a:t>
            </a:r>
          </a:p>
          <a:p>
            <a:pPr algn="just" eaLnBrk="1" hangingPunct="1">
              <a:lnSpc>
                <a:spcPct val="90000"/>
              </a:lnSpc>
            </a:pPr>
            <a:r>
              <a:rPr lang="lt-LT" sz="1300" dirty="0" err="1"/>
              <a:t>Lukinaitė</a:t>
            </a:r>
            <a:r>
              <a:rPr lang="lt-LT" sz="1300" dirty="0"/>
              <a:t>, E. </a:t>
            </a:r>
            <a:r>
              <a:rPr lang="lt-LT" sz="1300" dirty="0" err="1"/>
              <a:t>and</a:t>
            </a:r>
            <a:r>
              <a:rPr lang="lt-LT" sz="1300" dirty="0"/>
              <a:t> </a:t>
            </a:r>
            <a:r>
              <a:rPr lang="lt-LT" sz="1300" dirty="0" err="1"/>
              <a:t>Sondaitė</a:t>
            </a:r>
            <a:r>
              <a:rPr lang="lt-LT" sz="1300" dirty="0"/>
              <a:t>, </a:t>
            </a:r>
            <a:r>
              <a:rPr lang="lt-LT" sz="1300" dirty="0" err="1"/>
              <a:t>J</a:t>
            </a:r>
            <a:r>
              <a:rPr lang="lt-LT" sz="1300" dirty="0"/>
              <a:t>., 2017. </a:t>
            </a:r>
            <a:r>
              <a:rPr lang="lt-LT" sz="1300" dirty="0" err="1"/>
              <a:t>Mindset</a:t>
            </a:r>
            <a:r>
              <a:rPr lang="lt-LT" sz="1300" dirty="0"/>
              <a:t> </a:t>
            </a:r>
            <a:r>
              <a:rPr lang="lt-LT" sz="1300" dirty="0" err="1"/>
              <a:t>of</a:t>
            </a:r>
            <a:r>
              <a:rPr lang="lt-LT" sz="1300" dirty="0"/>
              <a:t> </a:t>
            </a:r>
            <a:r>
              <a:rPr lang="lt-LT" sz="1300" dirty="0" err="1"/>
              <a:t>employees</a:t>
            </a:r>
            <a:r>
              <a:rPr lang="lt-LT" sz="1300" dirty="0"/>
              <a:t> </a:t>
            </a:r>
            <a:r>
              <a:rPr lang="lt-LT" sz="1300" dirty="0" err="1"/>
              <a:t>working</a:t>
            </a:r>
            <a:r>
              <a:rPr lang="lt-LT" sz="1300" dirty="0"/>
              <a:t> </a:t>
            </a:r>
            <a:r>
              <a:rPr lang="lt-LT" sz="1300" dirty="0" err="1"/>
              <a:t>in</a:t>
            </a:r>
            <a:r>
              <a:rPr lang="lt-LT" sz="1300" dirty="0"/>
              <a:t> a </a:t>
            </a:r>
            <a:r>
              <a:rPr lang="lt-LT" sz="1300" dirty="0" err="1"/>
              <a:t>matrix</a:t>
            </a:r>
            <a:r>
              <a:rPr lang="lt-LT" sz="1300" dirty="0"/>
              <a:t> </a:t>
            </a:r>
            <a:r>
              <a:rPr lang="lt-LT" sz="1300" dirty="0" err="1"/>
              <a:t>organizational</a:t>
            </a:r>
            <a:r>
              <a:rPr lang="lt-LT" sz="1300" dirty="0"/>
              <a:t> </a:t>
            </a:r>
            <a:r>
              <a:rPr lang="lt-LT" sz="1300" dirty="0" err="1"/>
              <a:t>structure</a:t>
            </a:r>
            <a:r>
              <a:rPr lang="lt-LT" sz="1300" dirty="0"/>
              <a:t>. </a:t>
            </a:r>
            <a:r>
              <a:rPr lang="lt-LT" sz="1300" i="1" dirty="0" err="1"/>
              <a:t>Business</a:t>
            </a:r>
            <a:r>
              <a:rPr lang="lt-LT" sz="1300" i="1" dirty="0"/>
              <a:t>: </a:t>
            </a:r>
            <a:r>
              <a:rPr lang="lt-LT" sz="1300" i="1" dirty="0" err="1"/>
              <a:t>Theory</a:t>
            </a:r>
            <a:r>
              <a:rPr lang="lt-LT" sz="1300" i="1" dirty="0"/>
              <a:t> </a:t>
            </a:r>
            <a:r>
              <a:rPr lang="lt-LT" sz="1300" i="1" dirty="0" err="1"/>
              <a:t>and</a:t>
            </a:r>
            <a:r>
              <a:rPr lang="lt-LT" sz="1300" i="1" dirty="0"/>
              <a:t> </a:t>
            </a:r>
            <a:r>
              <a:rPr lang="lt-LT" sz="1300" i="1" dirty="0" err="1"/>
              <a:t>Practice</a:t>
            </a:r>
            <a:r>
              <a:rPr lang="lt-LT" sz="1300" dirty="0"/>
              <a:t>, </a:t>
            </a:r>
            <a:r>
              <a:rPr lang="lt-LT" sz="1300" i="1" dirty="0"/>
              <a:t>18</a:t>
            </a:r>
            <a:r>
              <a:rPr lang="lt-LT" sz="1300" dirty="0"/>
              <a:t>, pp.144-151.</a:t>
            </a:r>
            <a:endParaRPr lang="en-GB" sz="1300" dirty="0"/>
          </a:p>
          <a:p>
            <a:pPr algn="just" eaLnBrk="1" hangingPunct="1">
              <a:lnSpc>
                <a:spcPct val="90000"/>
              </a:lnSpc>
            </a:pPr>
            <a:r>
              <a:rPr lang="en-GB" sz="1300" dirty="0" err="1"/>
              <a:t>Odeyinka</a:t>
            </a:r>
            <a:r>
              <a:rPr lang="en-GB" sz="1300" dirty="0"/>
              <a:t>, H.A., Lowe, J. and Kaka, A., 2008. An evaluation of risk factors impacting construction cash flow forecast. </a:t>
            </a:r>
            <a:r>
              <a:rPr lang="en-GB" sz="1300" i="1" dirty="0"/>
              <a:t>Journal of Financial Management of Property and Construction</a:t>
            </a:r>
            <a:r>
              <a:rPr lang="en-GB" sz="1300" dirty="0"/>
              <a:t>.</a:t>
            </a:r>
          </a:p>
          <a:p>
            <a:pPr algn="just" eaLnBrk="1" hangingPunct="1">
              <a:lnSpc>
                <a:spcPct val="90000"/>
              </a:lnSpc>
            </a:pPr>
            <a:r>
              <a:rPr lang="en-GB" sz="1300" dirty="0" err="1"/>
              <a:t>Paranagamage</a:t>
            </a:r>
            <a:r>
              <a:rPr lang="en-GB" sz="1300" dirty="0"/>
              <a:t>, P., Carrillo, P., </a:t>
            </a:r>
            <a:r>
              <a:rPr lang="en-GB" sz="1300" dirty="0" err="1"/>
              <a:t>Ruikar</a:t>
            </a:r>
            <a:r>
              <a:rPr lang="en-GB" sz="1300" dirty="0"/>
              <a:t>, K. and Fuller, P., 2012. Lessons learned practices in the UK construction sector: current practice and proposed improvements. </a:t>
            </a:r>
            <a:r>
              <a:rPr lang="en-GB" sz="1300" i="1" dirty="0"/>
              <a:t>Engineering Project Organization Journal</a:t>
            </a:r>
            <a:r>
              <a:rPr lang="en-GB" sz="1300" dirty="0"/>
              <a:t>, </a:t>
            </a:r>
            <a:r>
              <a:rPr lang="en-GB" sz="1300" i="1" dirty="0"/>
              <a:t>2</a:t>
            </a:r>
            <a:r>
              <a:rPr lang="en-GB" sz="1300" dirty="0"/>
              <a:t>(4), pp.216-230.</a:t>
            </a:r>
          </a:p>
          <a:p>
            <a:pPr algn="just" eaLnBrk="1" hangingPunct="1">
              <a:lnSpc>
                <a:spcPct val="90000"/>
              </a:lnSpc>
            </a:pPr>
            <a:r>
              <a:rPr lang="en-GB" sz="1300" dirty="0"/>
              <a:t>Porter, M.E., 1997. Competitive strategy. </a:t>
            </a:r>
            <a:r>
              <a:rPr lang="en-GB" sz="1300" i="1" dirty="0"/>
              <a:t>Measuring business excellence</a:t>
            </a:r>
            <a:r>
              <a:rPr lang="en-GB" sz="1300" dirty="0"/>
              <a:t>.</a:t>
            </a:r>
          </a:p>
          <a:p>
            <a:pPr algn="just" eaLnBrk="1" hangingPunct="1">
              <a:lnSpc>
                <a:spcPct val="90000"/>
              </a:lnSpc>
            </a:pPr>
            <a:r>
              <a:rPr lang="en-GB" sz="1300" dirty="0" err="1"/>
              <a:t>Verboncu</a:t>
            </a:r>
            <a:r>
              <a:rPr lang="en-GB" sz="1300" dirty="0"/>
              <a:t>, I. and </a:t>
            </a:r>
            <a:r>
              <a:rPr lang="en-GB" sz="1300" dirty="0" err="1"/>
              <a:t>Condurache</a:t>
            </a:r>
            <a:r>
              <a:rPr lang="en-GB" sz="1300" dirty="0"/>
              <a:t>, A., 2016. Diagnostics vs. SWOT analysis. </a:t>
            </a:r>
            <a:r>
              <a:rPr lang="en-GB" sz="1300" i="1" dirty="0" err="1"/>
              <a:t>Revista</a:t>
            </a:r>
            <a:r>
              <a:rPr lang="en-GB" sz="1300" i="1" dirty="0"/>
              <a:t> De Management </a:t>
            </a:r>
            <a:r>
              <a:rPr lang="en-GB" sz="1300" i="1" dirty="0" err="1"/>
              <a:t>Comparat</a:t>
            </a:r>
            <a:r>
              <a:rPr lang="en-GB" sz="1300" i="1" dirty="0"/>
              <a:t> International</a:t>
            </a:r>
            <a:r>
              <a:rPr lang="en-GB" sz="1300" dirty="0"/>
              <a:t>, </a:t>
            </a:r>
            <a:r>
              <a:rPr lang="en-GB" sz="1300" i="1" dirty="0"/>
              <a:t>17</a:t>
            </a:r>
            <a:r>
              <a:rPr lang="en-GB" sz="1300" dirty="0"/>
              <a:t>(2), p.114.</a:t>
            </a:r>
          </a:p>
          <a:p>
            <a:pPr algn="just" eaLnBrk="1" hangingPunct="1">
              <a:lnSpc>
                <a:spcPct val="90000"/>
              </a:lnSpc>
            </a:pPr>
            <a:r>
              <a:rPr lang="en-GB" sz="1300" dirty="0" err="1"/>
              <a:t>Wickert</a:t>
            </a:r>
            <a:r>
              <a:rPr lang="en-GB" sz="1300" dirty="0"/>
              <a:t>, A. and Herschel, R., 2001. Knowledge‐management issues for smaller businesses. </a:t>
            </a:r>
            <a:r>
              <a:rPr lang="en-GB" sz="1300" i="1" dirty="0"/>
              <a:t>Journal of Knowledge management</a:t>
            </a:r>
            <a:r>
              <a:rPr lang="en-GB" sz="1300" dirty="0"/>
              <a:t>.</a:t>
            </a:r>
          </a:p>
          <a:p>
            <a:pPr algn="just" eaLnBrk="1" hangingPunct="1">
              <a:lnSpc>
                <a:spcPct val="90000"/>
              </a:lnSpc>
            </a:pPr>
            <a:endParaRPr lang="en-GB" altLang="en-US" sz="13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12/11/2021</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1353</TotalTime>
  <Words>2694</Words>
  <Application>Microsoft Office PowerPoint</Application>
  <PresentationFormat>On-screen Show (4:3)</PresentationFormat>
  <Paragraphs>197</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Quarterly Cashflow Forecast/Profit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dragos petrea</cp:lastModifiedBy>
  <cp:revision>155</cp:revision>
  <cp:lastPrinted>2018-03-20T16:28:46Z</cp:lastPrinted>
  <dcterms:created xsi:type="dcterms:W3CDTF">2004-11-12T17:24:38Z</dcterms:created>
  <dcterms:modified xsi:type="dcterms:W3CDTF">2021-11-12T14:37:28Z</dcterms:modified>
</cp:coreProperties>
</file>