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5"/>
  </p:notesMasterIdLst>
  <p:sldIdLst>
    <p:sldId id="256" r:id="rId2"/>
    <p:sldId id="265" r:id="rId3"/>
    <p:sldId id="266"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55B83D-49B0-47B6-B5E7-075A23183791}" v="7" dt="2025-10-29T10:34:27.4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3741" autoAdjust="0"/>
  </p:normalViewPr>
  <p:slideViewPr>
    <p:cSldViewPr snapToGrid="0">
      <p:cViewPr varScale="1">
        <p:scale>
          <a:sx n="77" d="100"/>
          <a:sy n="77" d="100"/>
        </p:scale>
        <p:origin x="68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shwa Chaudhary" userId="e04396731c52c233" providerId="LiveId" clId="{6F55C74F-FAFD-4A85-95FD-4B2298A0F9AB}"/>
    <pc:docChg chg="custSel modSld">
      <pc:chgData name="Vishwa Chaudhary" userId="e04396731c52c233" providerId="LiveId" clId="{6F55C74F-FAFD-4A85-95FD-4B2298A0F9AB}" dt="2025-10-29T10:34:53.736" v="126" actId="27636"/>
      <pc:docMkLst>
        <pc:docMk/>
      </pc:docMkLst>
      <pc:sldChg chg="addSp delSp modSp mod">
        <pc:chgData name="Vishwa Chaudhary" userId="e04396731c52c233" providerId="LiveId" clId="{6F55C74F-FAFD-4A85-95FD-4B2298A0F9AB}" dt="2025-10-29T10:34:53.736" v="126" actId="27636"/>
        <pc:sldMkLst>
          <pc:docMk/>
          <pc:sldMk cId="109857222" sldId="256"/>
        </pc:sldMkLst>
        <pc:spChg chg="mod">
          <ac:chgData name="Vishwa Chaudhary" userId="e04396731c52c233" providerId="LiveId" clId="{6F55C74F-FAFD-4A85-95FD-4B2298A0F9AB}" dt="2025-10-29T10:34:53.736" v="126" actId="27636"/>
          <ac:spMkLst>
            <pc:docMk/>
            <pc:sldMk cId="109857222" sldId="256"/>
            <ac:spMk id="3" creationId="{00000000-0000-0000-0000-000000000000}"/>
          </ac:spMkLst>
        </pc:spChg>
        <pc:graphicFrameChg chg="add mod">
          <ac:chgData name="Vishwa Chaudhary" userId="e04396731c52c233" providerId="LiveId" clId="{6F55C74F-FAFD-4A85-95FD-4B2298A0F9AB}" dt="2025-10-29T10:31:49.647" v="21"/>
          <ac:graphicFrameMkLst>
            <pc:docMk/>
            <pc:sldMk cId="109857222" sldId="256"/>
            <ac:graphicFrameMk id="6" creationId="{B5429CBE-699A-4FE3-6F4C-19932C516E0C}"/>
          </ac:graphicFrameMkLst>
        </pc:graphicFrameChg>
        <pc:graphicFrameChg chg="add del mod">
          <ac:chgData name="Vishwa Chaudhary" userId="e04396731c52c233" providerId="LiveId" clId="{6F55C74F-FAFD-4A85-95FD-4B2298A0F9AB}" dt="2025-10-29T10:32:01.653" v="24" actId="478"/>
          <ac:graphicFrameMkLst>
            <pc:docMk/>
            <pc:sldMk cId="109857222" sldId="256"/>
            <ac:graphicFrameMk id="7" creationId="{2839141D-EAEA-8FEC-36B6-B1080B60AB2C}"/>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2D68DB-743C-46C6-A6E7-8A8AFC7C3D31}" type="datetimeFigureOut">
              <a:rPr lang="en-IN" smtClean="0"/>
              <a:t>29-10-2025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C10E4B-D890-4F8C-974B-D2EF3F2BA897}" type="slidenum">
              <a:rPr lang="en-IN" smtClean="0"/>
              <a:t>‹#›</a:t>
            </a:fld>
            <a:endParaRPr lang="en-IN"/>
          </a:p>
        </p:txBody>
      </p:sp>
    </p:spTree>
    <p:extLst>
      <p:ext uri="{BB962C8B-B14F-4D97-AF65-F5344CB8AC3E}">
        <p14:creationId xmlns:p14="http://schemas.microsoft.com/office/powerpoint/2010/main" val="2525397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54C10E4B-D890-4F8C-974B-D2EF3F2BA897}" type="slidenum">
              <a:rPr lang="en-IN" smtClean="0"/>
              <a:t>2</a:t>
            </a:fld>
            <a:endParaRPr lang="en-IN"/>
          </a:p>
        </p:txBody>
      </p:sp>
    </p:spTree>
    <p:extLst>
      <p:ext uri="{BB962C8B-B14F-4D97-AF65-F5344CB8AC3E}">
        <p14:creationId xmlns:p14="http://schemas.microsoft.com/office/powerpoint/2010/main" val="4198895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72461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276090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460190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421864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52702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55668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2098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32013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0451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342350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10/29/2025</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256734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10/29/2025</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487505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hyperlink" Target="https://pmc.ncbi.nlm.nih.gov/articles/PMC8667547/" TargetMode="External"/><Relationship Id="rId13" Type="http://schemas.openxmlformats.org/officeDocument/2006/relationships/hyperlink" Target="https://www.cam.ac.uk/research/news/sugary-drinks-tax-may-have-prevented-over-5000-cases-of-obesity-a-year-in-year-six-girls-alone" TargetMode="External"/><Relationship Id="rId3" Type="http://schemas.openxmlformats.org/officeDocument/2006/relationships/hyperlink" Target="https://doi.org/10.3390/pharmacy9010058" TargetMode="External"/><Relationship Id="rId7" Type="http://schemas.openxmlformats.org/officeDocument/2006/relationships/hyperlink" Target="https://onlinelibrary.wiley.com/doi/10.1002/osp4.592" TargetMode="External"/><Relationship Id="rId12" Type="http://schemas.openxmlformats.org/officeDocument/2006/relationships/hyperlink" Target="https://commonslibrary.parliament.uk/research-briefings/sn03336/" TargetMode="External"/><Relationship Id="rId2" Type="http://schemas.openxmlformats.org/officeDocument/2006/relationships/hyperlink" Target="https://doi.org/10.1016/j.metop.2025.100375" TargetMode="External"/><Relationship Id="rId1" Type="http://schemas.openxmlformats.org/officeDocument/2006/relationships/slideLayout" Target="../slideLayouts/slideLayout2.xml"/><Relationship Id="rId6" Type="http://schemas.openxmlformats.org/officeDocument/2006/relationships/hyperlink" Target="http://www.ncbi.nlm.nih.gov/books/NBK585681/" TargetMode="External"/><Relationship Id="rId11" Type="http://schemas.openxmlformats.org/officeDocument/2006/relationships/hyperlink" Target="http://www.ncbi.nlm.nih.gov/books/NBK585674/" TargetMode="External"/><Relationship Id="rId5" Type="http://schemas.openxmlformats.org/officeDocument/2006/relationships/hyperlink" Target="https://pmc.ncbi.nlm.nih.gov/articles/PMC11893630/" TargetMode="External"/><Relationship Id="rId15" Type="http://schemas.openxmlformats.org/officeDocument/2006/relationships/hyperlink" Target="https://pmc.ncbi.nlm.nih.gov/articles/PMC11165417/" TargetMode="External"/><Relationship Id="rId10" Type="http://schemas.openxmlformats.org/officeDocument/2006/relationships/hyperlink" Target="https://mhealth.jmir.org/2023/1/e41235/PDF" TargetMode="External"/><Relationship Id="rId4" Type="http://schemas.openxmlformats.org/officeDocument/2006/relationships/hyperlink" Target="https://doi.org/10.3390/foods11030424" TargetMode="External"/><Relationship Id="rId9" Type="http://schemas.openxmlformats.org/officeDocument/2006/relationships/hyperlink" Target="https://www.frontiersin.org/journals/public-health/articles/10.3389/fpubh.2023.1121932/full" TargetMode="External"/><Relationship Id="rId14" Type="http://schemas.openxmlformats.org/officeDocument/2006/relationships/hyperlink" Target="https://www.who.int/news-room/fact-sheets/detail/obesity-and-overwe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C4B15E1-8643-4122-BC17-9DE123491A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48640" y="952499"/>
            <a:ext cx="6419719" cy="1623787"/>
          </a:xfrm>
        </p:spPr>
        <p:txBody>
          <a:bodyPr>
            <a:normAutofit/>
          </a:bodyPr>
          <a:lstStyle/>
          <a:p>
            <a:r>
              <a:rPr lang="en-GB" sz="3600" b="1" dirty="0">
                <a:ea typeface="+mj-lt"/>
                <a:cs typeface="+mj-lt"/>
              </a:rPr>
              <a:t>Employing “MyFitnessPal: The Calorie-counting giant” to tackle obesity in the UK </a:t>
            </a:r>
            <a:endParaRPr lang="en-US" sz="3600" dirty="0"/>
          </a:p>
          <a:p>
            <a:endParaRPr lang="en-US" sz="3600" dirty="0"/>
          </a:p>
        </p:txBody>
      </p:sp>
      <p:sp>
        <p:nvSpPr>
          <p:cNvPr id="3" name="Subtitle 2"/>
          <p:cNvSpPr>
            <a:spLocks noGrp="1"/>
          </p:cNvSpPr>
          <p:nvPr>
            <p:ph type="subTitle" idx="1"/>
          </p:nvPr>
        </p:nvSpPr>
        <p:spPr>
          <a:xfrm>
            <a:off x="8019535" y="952501"/>
            <a:ext cx="3524765" cy="1623783"/>
          </a:xfrm>
        </p:spPr>
        <p:txBody>
          <a:bodyPr anchor="t">
            <a:normAutofit fontScale="70000" lnSpcReduction="20000"/>
          </a:bodyPr>
          <a:lstStyle/>
          <a:p>
            <a:pPr>
              <a:lnSpc>
                <a:spcPct val="110000"/>
              </a:lnSpc>
            </a:pPr>
            <a:r>
              <a:rPr lang="en-GB" sz="1700" dirty="0">
                <a:ea typeface="+mn-lt"/>
                <a:cs typeface="+mn-lt"/>
              </a:rPr>
              <a:t>Module Name: </a:t>
            </a:r>
            <a:r>
              <a:rPr lang="en-GB" sz="1600" dirty="0"/>
              <a:t>Population Health and Digital Health Promotion </a:t>
            </a:r>
            <a:endParaRPr lang="en-GB" sz="1600" dirty="0">
              <a:ea typeface="+mn-lt"/>
              <a:cs typeface="+mn-lt"/>
            </a:endParaRPr>
          </a:p>
          <a:p>
            <a:pPr>
              <a:lnSpc>
                <a:spcPct val="110000"/>
              </a:lnSpc>
            </a:pPr>
            <a:r>
              <a:rPr lang="en-GB" sz="1700" dirty="0">
                <a:ea typeface="+mn-lt"/>
                <a:cs typeface="+mn-lt"/>
              </a:rPr>
              <a:t>Module Number: LCHS7009</a:t>
            </a:r>
          </a:p>
          <a:p>
            <a:pPr>
              <a:lnSpc>
                <a:spcPct val="110000"/>
              </a:lnSpc>
            </a:pPr>
            <a:r>
              <a:rPr lang="en-GB" sz="1700" dirty="0">
                <a:ea typeface="+mn-lt"/>
                <a:cs typeface="+mn-lt"/>
              </a:rPr>
              <a:t>Student Name: </a:t>
            </a:r>
            <a:r>
              <a:rPr lang="en-GB" sz="1700" dirty="0" err="1">
                <a:ea typeface="+mn-lt"/>
                <a:cs typeface="+mn-lt"/>
              </a:rPr>
              <a:t>Vishwaben</a:t>
            </a:r>
            <a:r>
              <a:rPr lang="en-GB" sz="1700" dirty="0">
                <a:ea typeface="+mn-lt"/>
                <a:cs typeface="+mn-lt"/>
              </a:rPr>
              <a:t> G. Chaudhary</a:t>
            </a:r>
          </a:p>
          <a:p>
            <a:pPr>
              <a:lnSpc>
                <a:spcPct val="110000"/>
              </a:lnSpc>
            </a:pPr>
            <a:r>
              <a:rPr lang="en-US" sz="1700" dirty="0"/>
              <a:t>Student ID: 2433321</a:t>
            </a:r>
          </a:p>
          <a:p>
            <a:pPr>
              <a:lnSpc>
                <a:spcPct val="110000"/>
              </a:lnSpc>
            </a:pPr>
            <a:r>
              <a:rPr lang="en-GB" sz="1700" dirty="0">
                <a:ea typeface="+mn-lt"/>
                <a:cs typeface="+mn-lt"/>
              </a:rPr>
              <a:t>Lecturer name: </a:t>
            </a:r>
            <a:r>
              <a:rPr lang="en-IN" sz="1600" dirty="0"/>
              <a:t>Dr Besty Jose</a:t>
            </a:r>
            <a:endParaRPr lang="en-GB" sz="1600" dirty="0"/>
          </a:p>
          <a:p>
            <a:pPr>
              <a:lnSpc>
                <a:spcPct val="110000"/>
              </a:lnSpc>
            </a:pPr>
            <a:endParaRPr lang="en-US" sz="1700" dirty="0"/>
          </a:p>
        </p:txBody>
      </p:sp>
      <p:cxnSp>
        <p:nvCxnSpPr>
          <p:cNvPr id="28" name="Straight Connector 27">
            <a:extLst>
              <a:ext uri="{FF2B5EF4-FFF2-40B4-BE49-F238E27FC236}">
                <a16:creationId xmlns:a16="http://schemas.microsoft.com/office/drawing/2014/main" id="{201D576B-3782-47A1-8847-9E731C48B6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4" name="Picture 3" descr="MyFitnessPal Tutorial | David Jones ...">
            <a:extLst>
              <a:ext uri="{FF2B5EF4-FFF2-40B4-BE49-F238E27FC236}">
                <a16:creationId xmlns:a16="http://schemas.microsoft.com/office/drawing/2014/main" id="{7F785E8A-9CA3-C6BA-6B57-C5C06F7DA571}"/>
              </a:ext>
            </a:extLst>
          </p:cNvPr>
          <p:cNvPicPr>
            <a:picLocks noChangeAspect="1"/>
          </p:cNvPicPr>
          <p:nvPr/>
        </p:nvPicPr>
        <p:blipFill>
          <a:blip r:embed="rId2"/>
          <a:srcRect l="12395" r="11963" b="-1"/>
          <a:stretch>
            <a:fillRect/>
          </a:stretch>
        </p:blipFill>
        <p:spPr>
          <a:xfrm>
            <a:off x="1209727" y="2895600"/>
            <a:ext cx="4271433" cy="3162300"/>
          </a:xfrm>
          <a:prstGeom prst="rect">
            <a:avLst/>
          </a:prstGeom>
        </p:spPr>
      </p:pic>
      <p:pic>
        <p:nvPicPr>
          <p:cNvPr id="5" name="Picture 4" descr="Tackling Obesity in Asia Pacific">
            <a:extLst>
              <a:ext uri="{FF2B5EF4-FFF2-40B4-BE49-F238E27FC236}">
                <a16:creationId xmlns:a16="http://schemas.microsoft.com/office/drawing/2014/main" id="{FA75AAE6-22E5-349C-511F-AF6C23A1E232}"/>
              </a:ext>
            </a:extLst>
          </p:cNvPr>
          <p:cNvPicPr>
            <a:picLocks noChangeAspect="1"/>
          </p:cNvPicPr>
          <p:nvPr/>
        </p:nvPicPr>
        <p:blipFill>
          <a:blip r:embed="rId3"/>
          <a:stretch>
            <a:fillRect/>
          </a:stretch>
        </p:blipFill>
        <p:spPr>
          <a:xfrm>
            <a:off x="6188492" y="2895599"/>
            <a:ext cx="5454497" cy="2841249"/>
          </a:xfrm>
          <a:prstGeom prst="rect">
            <a:avLst/>
          </a:prstGeom>
        </p:spPr>
      </p:pic>
      <p:cxnSp>
        <p:nvCxnSpPr>
          <p:cNvPr id="30" name="Straight Connector 29">
            <a:extLst>
              <a:ext uri="{FF2B5EF4-FFF2-40B4-BE49-F238E27FC236}">
                <a16:creationId xmlns:a16="http://schemas.microsoft.com/office/drawing/2014/main" id="{A14FB581-6A58-4B43-8121-6AA1567AC8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039AA-39FC-18B4-009C-76DBE8BDFE39}"/>
              </a:ext>
            </a:extLst>
          </p:cNvPr>
          <p:cNvSpPr>
            <a:spLocks noGrp="1"/>
          </p:cNvSpPr>
          <p:nvPr>
            <p:ph type="title"/>
          </p:nvPr>
        </p:nvSpPr>
        <p:spPr>
          <a:xfrm>
            <a:off x="0" y="94094"/>
            <a:ext cx="10745404" cy="581365"/>
          </a:xfrm>
        </p:spPr>
        <p:txBody>
          <a:bodyPr>
            <a:normAutofit/>
          </a:bodyPr>
          <a:lstStyle/>
          <a:p>
            <a:pPr algn="ctr">
              <a:lnSpc>
                <a:spcPct val="100000"/>
              </a:lnSpc>
            </a:pPr>
            <a:r>
              <a:rPr lang="en-GB" sz="2000" b="1" dirty="0">
                <a:ea typeface="+mj-lt"/>
                <a:cs typeface="+mj-lt"/>
              </a:rPr>
              <a:t>Employing “MyFitnessPal: The Calorie-counting giant” to tackle obesity in the UK </a:t>
            </a:r>
            <a:endParaRPr lang="en-IN" sz="2000" dirty="0"/>
          </a:p>
        </p:txBody>
      </p:sp>
      <p:sp>
        <p:nvSpPr>
          <p:cNvPr id="6" name="Title 1">
            <a:extLst>
              <a:ext uri="{FF2B5EF4-FFF2-40B4-BE49-F238E27FC236}">
                <a16:creationId xmlns:a16="http://schemas.microsoft.com/office/drawing/2014/main" id="{1EE128A9-3365-27BE-1235-878AAD452A1B}"/>
              </a:ext>
            </a:extLst>
          </p:cNvPr>
          <p:cNvSpPr txBox="1">
            <a:spLocks/>
          </p:cNvSpPr>
          <p:nvPr/>
        </p:nvSpPr>
        <p:spPr>
          <a:xfrm>
            <a:off x="140770" y="952500"/>
            <a:ext cx="991401" cy="221782"/>
          </a:xfrm>
          <a:prstGeom prst="rect">
            <a:avLst/>
          </a:prstGeom>
        </p:spPr>
        <p:txBody>
          <a:bodyPr vert="horz" lIns="91440" tIns="45720" rIns="91440" bIns="45720" rtlCol="0" anchor="t">
            <a:normAutofit fontScale="90000" lnSpcReduction="1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Background</a:t>
            </a:r>
            <a:endParaRPr lang="en-US" sz="1200" b="1" dirty="0"/>
          </a:p>
          <a:p>
            <a:endParaRPr lang="en-US" sz="4400" dirty="0"/>
          </a:p>
        </p:txBody>
      </p:sp>
      <p:sp>
        <p:nvSpPr>
          <p:cNvPr id="7" name="Content Placeholder 2">
            <a:extLst>
              <a:ext uri="{FF2B5EF4-FFF2-40B4-BE49-F238E27FC236}">
                <a16:creationId xmlns:a16="http://schemas.microsoft.com/office/drawing/2014/main" id="{7ECB752C-85BB-9308-79C3-F0226713834E}"/>
              </a:ext>
            </a:extLst>
          </p:cNvPr>
          <p:cNvSpPr>
            <a:spLocks noGrp="1"/>
          </p:cNvSpPr>
          <p:nvPr>
            <p:ph idx="1"/>
          </p:nvPr>
        </p:nvSpPr>
        <p:spPr>
          <a:xfrm>
            <a:off x="67942" y="1174282"/>
            <a:ext cx="2890125" cy="2723342"/>
          </a:xfrm>
        </p:spPr>
        <p:txBody>
          <a:bodyPr vert="horz" lIns="91440" tIns="45720" rIns="91440" bIns="45720" numCol="1" rtlCol="0">
            <a:noAutofit/>
          </a:bodyPr>
          <a:lstStyle/>
          <a:p>
            <a:pPr marL="134938" indent="-134938" algn="just">
              <a:lnSpc>
                <a:spcPct val="100000"/>
              </a:lnSpc>
            </a:pPr>
            <a:r>
              <a:rPr lang="en-US" sz="900" dirty="0">
                <a:ea typeface="+mn-lt"/>
                <a:cs typeface="+mn-lt"/>
              </a:rPr>
              <a:t>Obesity has been emerging as major public health problem worldwide (Ahmed and Mohammed, 2025; Balasundaram and Daley, 2025).</a:t>
            </a:r>
          </a:p>
          <a:p>
            <a:pPr marL="134938" indent="-134938" algn="just">
              <a:lnSpc>
                <a:spcPct val="100000"/>
              </a:lnSpc>
            </a:pPr>
            <a:r>
              <a:rPr lang="en-US" sz="900" dirty="0">
                <a:ea typeface="+mn-lt"/>
                <a:cs typeface="+mn-lt"/>
              </a:rPr>
              <a:t>The reports of World Health </a:t>
            </a:r>
            <a:r>
              <a:rPr lang="en-US" sz="900" dirty="0" err="1">
                <a:ea typeface="+mn-lt"/>
                <a:cs typeface="+mn-lt"/>
              </a:rPr>
              <a:t>Organisation</a:t>
            </a:r>
            <a:r>
              <a:rPr lang="en-US" sz="900" dirty="0">
                <a:ea typeface="+mn-lt"/>
                <a:cs typeface="+mn-lt"/>
              </a:rPr>
              <a:t> (2025) ascertaining that 2.5 billion adults are overweight and 890 million are obese in 2022.</a:t>
            </a:r>
          </a:p>
          <a:p>
            <a:pPr marL="134938" indent="-134938" algn="just">
              <a:lnSpc>
                <a:spcPct val="100000"/>
              </a:lnSpc>
            </a:pPr>
            <a:r>
              <a:rPr lang="en-GB" sz="900" dirty="0">
                <a:ea typeface="+mn-lt"/>
                <a:cs typeface="+mn-lt"/>
              </a:rPr>
              <a:t>35 million children below the age of 5 years are overweight (World Health Organisation, 2025).</a:t>
            </a:r>
            <a:endParaRPr lang="en-US" sz="900" dirty="0"/>
          </a:p>
          <a:p>
            <a:pPr marL="134938" indent="-134938" algn="just">
              <a:lnSpc>
                <a:spcPct val="100000"/>
              </a:lnSpc>
            </a:pPr>
            <a:r>
              <a:rPr lang="en-GB" sz="900" dirty="0">
                <a:ea typeface="+mn-lt"/>
                <a:cs typeface="+mn-lt"/>
              </a:rPr>
              <a:t>In the UK 28 per cent adults are obese and 36 per cent overweight (</a:t>
            </a:r>
            <a:r>
              <a:rPr lang="en-GB" sz="900" dirty="0" err="1">
                <a:ea typeface="+mn-lt"/>
                <a:cs typeface="+mn-lt"/>
              </a:rPr>
              <a:t>Stiebahl</a:t>
            </a:r>
            <a:r>
              <a:rPr lang="en-GB" sz="900" dirty="0">
                <a:ea typeface="+mn-lt"/>
                <a:cs typeface="+mn-lt"/>
              </a:rPr>
              <a:t>, 2025).</a:t>
            </a:r>
            <a:endParaRPr lang="en-US" sz="900" dirty="0"/>
          </a:p>
          <a:p>
            <a:pPr marL="134938" indent="-134938" algn="just">
              <a:lnSpc>
                <a:spcPct val="100000"/>
              </a:lnSpc>
            </a:pPr>
            <a:r>
              <a:rPr lang="en-GB" sz="900" dirty="0">
                <a:ea typeface="+mn-lt"/>
                <a:cs typeface="+mn-lt"/>
              </a:rPr>
              <a:t>2/3</a:t>
            </a:r>
            <a:r>
              <a:rPr lang="en-GB" sz="900" baseline="30000" dirty="0">
                <a:ea typeface="+mn-lt"/>
                <a:cs typeface="+mn-lt"/>
              </a:rPr>
              <a:t>rd</a:t>
            </a:r>
            <a:r>
              <a:rPr lang="en-GB" sz="900" dirty="0">
                <a:ea typeface="+mn-lt"/>
                <a:cs typeface="+mn-lt"/>
              </a:rPr>
              <a:t> of the individuals above the age of 35 years are obese shown in figure 1.</a:t>
            </a:r>
            <a:endParaRPr lang="en-US" sz="900" dirty="0"/>
          </a:p>
          <a:p>
            <a:pPr marL="134938" indent="-134938" algn="just">
              <a:lnSpc>
                <a:spcPct val="100000"/>
              </a:lnSpc>
            </a:pPr>
            <a:r>
              <a:rPr lang="en-GB" sz="900" dirty="0">
                <a:ea typeface="+mn-lt"/>
                <a:cs typeface="+mn-lt"/>
              </a:rPr>
              <a:t>Obesity is major risk factor for various comorbidities, such as diabetes, psychological problems, and cardiovascular diseases (Zhang et al., 2024).</a:t>
            </a:r>
            <a:endParaRPr lang="en-US" sz="900" dirty="0"/>
          </a:p>
          <a:p>
            <a:pPr marL="134938" indent="-134938" algn="just">
              <a:lnSpc>
                <a:spcPct val="100000"/>
              </a:lnSpc>
            </a:pPr>
            <a:r>
              <a:rPr lang="en-GB" sz="900" dirty="0">
                <a:ea typeface="+mn-lt"/>
                <a:cs typeface="+mn-lt"/>
              </a:rPr>
              <a:t>One of the most effective non-digital interventions witnessed in the UK is sugar tax, which significantly reduced obesity among children (University of Cambridge, 2023).</a:t>
            </a:r>
            <a:endParaRPr lang="en-US" sz="900" dirty="0"/>
          </a:p>
          <a:p>
            <a:pPr marL="134938" indent="-134938" algn="just">
              <a:lnSpc>
                <a:spcPct val="100000"/>
              </a:lnSpc>
            </a:pPr>
            <a:r>
              <a:rPr lang="en-GB" sz="900" dirty="0">
                <a:ea typeface="+mn-lt"/>
                <a:cs typeface="+mn-lt"/>
              </a:rPr>
              <a:t>MyFitnessPal, is the digital app, found to be facilitating self-regulation on eating, increasing awareness about diet based on data-driven feedback (McVay et al., 2022).</a:t>
            </a:r>
            <a:endParaRPr lang="en-US" sz="900" dirty="0"/>
          </a:p>
        </p:txBody>
      </p:sp>
      <p:pic>
        <p:nvPicPr>
          <p:cNvPr id="9" name="Picture 8">
            <a:extLst>
              <a:ext uri="{FF2B5EF4-FFF2-40B4-BE49-F238E27FC236}">
                <a16:creationId xmlns:a16="http://schemas.microsoft.com/office/drawing/2014/main" id="{5A41AC8F-B40E-B4F0-3248-9D1B663D1899}"/>
              </a:ext>
            </a:extLst>
          </p:cNvPr>
          <p:cNvPicPr>
            <a:picLocks noChangeAspect="1"/>
          </p:cNvPicPr>
          <p:nvPr/>
        </p:nvPicPr>
        <p:blipFill>
          <a:blip r:embed="rId3"/>
          <a:stretch>
            <a:fillRect/>
          </a:stretch>
        </p:blipFill>
        <p:spPr>
          <a:xfrm>
            <a:off x="3035152" y="1207537"/>
            <a:ext cx="2774645" cy="1198267"/>
          </a:xfrm>
          <a:prstGeom prst="rect">
            <a:avLst/>
          </a:prstGeom>
        </p:spPr>
      </p:pic>
      <p:sp>
        <p:nvSpPr>
          <p:cNvPr id="11" name="TextBox 10">
            <a:extLst>
              <a:ext uri="{FF2B5EF4-FFF2-40B4-BE49-F238E27FC236}">
                <a16:creationId xmlns:a16="http://schemas.microsoft.com/office/drawing/2014/main" id="{ED03485E-E157-1E9A-48EC-FD0C3746F481}"/>
              </a:ext>
            </a:extLst>
          </p:cNvPr>
          <p:cNvSpPr txBox="1"/>
          <p:nvPr/>
        </p:nvSpPr>
        <p:spPr>
          <a:xfrm>
            <a:off x="3205111" y="2844223"/>
            <a:ext cx="2604686" cy="230832"/>
          </a:xfrm>
          <a:prstGeom prst="rect">
            <a:avLst/>
          </a:prstGeom>
          <a:noFill/>
        </p:spPr>
        <p:txBody>
          <a:bodyPr wrap="square">
            <a:spAutoFit/>
          </a:bodyPr>
          <a:lstStyle/>
          <a:p>
            <a:r>
              <a:rPr lang="en-GB" sz="900" dirty="0"/>
              <a:t>Figure 1: Obesity in UK (Source: </a:t>
            </a:r>
            <a:r>
              <a:rPr lang="en-GB" sz="900" dirty="0" err="1"/>
              <a:t>Stiebahl</a:t>
            </a:r>
            <a:r>
              <a:rPr lang="en-GB" sz="900" dirty="0"/>
              <a:t>, 2025)</a:t>
            </a:r>
          </a:p>
        </p:txBody>
      </p:sp>
      <p:sp>
        <p:nvSpPr>
          <p:cNvPr id="12" name="Title 1">
            <a:extLst>
              <a:ext uri="{FF2B5EF4-FFF2-40B4-BE49-F238E27FC236}">
                <a16:creationId xmlns:a16="http://schemas.microsoft.com/office/drawing/2014/main" id="{E9FB4D67-3255-1979-7653-2A2257BE4A9F}"/>
              </a:ext>
            </a:extLst>
          </p:cNvPr>
          <p:cNvSpPr txBox="1">
            <a:spLocks/>
          </p:cNvSpPr>
          <p:nvPr/>
        </p:nvSpPr>
        <p:spPr>
          <a:xfrm>
            <a:off x="5893916" y="806946"/>
            <a:ext cx="2887580" cy="252182"/>
          </a:xfrm>
          <a:prstGeom prst="rect">
            <a:avLst/>
          </a:prstGeom>
        </p:spPr>
        <p:txBody>
          <a:bodyPr vert="horz" lIns="91440" tIns="45720" rIns="91440" bIns="45720" rtlCol="0" anchor="t">
            <a:normAutofit fontScale="9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Health promotion values and principles </a:t>
            </a:r>
            <a:endParaRPr lang="en-US" sz="1200" b="1" dirty="0"/>
          </a:p>
        </p:txBody>
      </p:sp>
      <p:sp>
        <p:nvSpPr>
          <p:cNvPr id="13" name="Content Placeholder 2">
            <a:extLst>
              <a:ext uri="{FF2B5EF4-FFF2-40B4-BE49-F238E27FC236}">
                <a16:creationId xmlns:a16="http://schemas.microsoft.com/office/drawing/2014/main" id="{69989389-DBAD-F9AD-C6CF-8D1AD6AFE920}"/>
              </a:ext>
            </a:extLst>
          </p:cNvPr>
          <p:cNvSpPr txBox="1">
            <a:spLocks/>
          </p:cNvSpPr>
          <p:nvPr/>
        </p:nvSpPr>
        <p:spPr>
          <a:xfrm>
            <a:off x="5742611" y="1084330"/>
            <a:ext cx="3691573" cy="2549003"/>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900" dirty="0">
                <a:ea typeface="+mn-lt"/>
                <a:cs typeface="+mn-lt"/>
              </a:rPr>
              <a:t>Health promotion enunciates to increase ability of the individual to make their health-related choices for better health outcomes (Haugan and Eriksson, 2021; O’Hara and Taylor, 2023)</a:t>
            </a:r>
          </a:p>
          <a:p>
            <a:pPr>
              <a:lnSpc>
                <a:spcPct val="100000"/>
              </a:lnSpc>
            </a:pPr>
            <a:r>
              <a:rPr lang="en-GB" sz="900" dirty="0">
                <a:ea typeface="+mn-lt"/>
                <a:cs typeface="+mn-lt"/>
              </a:rPr>
              <a:t>Ottawa charter has been developed to promote health promotion (Solberg, 2021).</a:t>
            </a:r>
            <a:endParaRPr lang="en-GB" sz="900" dirty="0"/>
          </a:p>
          <a:p>
            <a:pPr>
              <a:lnSpc>
                <a:spcPct val="100000"/>
              </a:lnSpc>
            </a:pPr>
            <a:r>
              <a:rPr lang="en-GB" sz="900" dirty="0">
                <a:ea typeface="+mn-lt"/>
                <a:cs typeface="+mn-lt"/>
              </a:rPr>
              <a:t>Ottawa charter enunciates 3 health promotion concepts:</a:t>
            </a:r>
            <a:endParaRPr lang="en-GB" sz="900" dirty="0"/>
          </a:p>
          <a:p>
            <a:pPr lvl="1">
              <a:lnSpc>
                <a:spcPct val="100000"/>
              </a:lnSpc>
              <a:buFont typeface="Courier New" panose="020B0604020202020204" pitchFamily="34" charset="0"/>
              <a:buChar char="o"/>
            </a:pPr>
            <a:r>
              <a:rPr lang="en-GB" sz="900" dirty="0">
                <a:ea typeface="+mn-lt"/>
                <a:cs typeface="+mn-lt"/>
              </a:rPr>
              <a:t>Enable: to decrease health inequities- MyFitnessPal offers self-monitoring feature for tracking behaviour with brief instructions on diet (McVay et al., 2022) </a:t>
            </a:r>
            <a:endParaRPr lang="en-US" sz="900" dirty="0">
              <a:ea typeface="+mn-lt"/>
              <a:cs typeface="+mn-lt"/>
            </a:endParaRPr>
          </a:p>
          <a:p>
            <a:pPr lvl="1">
              <a:lnSpc>
                <a:spcPct val="100000"/>
              </a:lnSpc>
              <a:buFont typeface="Courier New" panose="020B0604020202020204" pitchFamily="34" charset="0"/>
              <a:buChar char="o"/>
            </a:pPr>
            <a:r>
              <a:rPr lang="en-GB" sz="900" dirty="0">
                <a:ea typeface="+mn-lt"/>
                <a:cs typeface="+mn-lt"/>
              </a:rPr>
              <a:t>Advocate: to increase favourable conditions for positive health decisions – Provides activity and diet related information</a:t>
            </a:r>
            <a:endParaRPr lang="en-US" sz="900" dirty="0">
              <a:ea typeface="+mn-lt"/>
              <a:cs typeface="+mn-lt"/>
            </a:endParaRPr>
          </a:p>
          <a:p>
            <a:pPr lvl="1">
              <a:lnSpc>
                <a:spcPct val="100000"/>
              </a:lnSpc>
              <a:buFont typeface="Courier New" panose="020B0604020202020204" pitchFamily="34" charset="0"/>
              <a:buChar char="o"/>
            </a:pPr>
            <a:r>
              <a:rPr lang="en-GB" sz="900" dirty="0">
                <a:ea typeface="+mn-lt"/>
                <a:cs typeface="+mn-lt"/>
              </a:rPr>
              <a:t>Mediating through partnership for coordinating actions to promote health equity (</a:t>
            </a:r>
            <a:r>
              <a:rPr lang="en-GB" sz="900" dirty="0" err="1">
                <a:ea typeface="+mn-lt"/>
                <a:cs typeface="+mn-lt"/>
              </a:rPr>
              <a:t>Nutbeam</a:t>
            </a:r>
            <a:r>
              <a:rPr lang="en-GB" sz="900" dirty="0">
                <a:ea typeface="+mn-lt"/>
                <a:cs typeface="+mn-lt"/>
              </a:rPr>
              <a:t>, Corbin and Lin, 2021) - partnerships with healthcare providers to provide scalable and equitable service. </a:t>
            </a:r>
          </a:p>
          <a:p>
            <a:endParaRPr lang="en-GB" sz="600" dirty="0"/>
          </a:p>
        </p:txBody>
      </p:sp>
      <p:sp>
        <p:nvSpPr>
          <p:cNvPr id="14" name="Title 1">
            <a:extLst>
              <a:ext uri="{FF2B5EF4-FFF2-40B4-BE49-F238E27FC236}">
                <a16:creationId xmlns:a16="http://schemas.microsoft.com/office/drawing/2014/main" id="{BD92E7EE-485E-8B37-D1F9-03A0BE2D6787}"/>
              </a:ext>
            </a:extLst>
          </p:cNvPr>
          <p:cNvSpPr txBox="1">
            <a:spLocks/>
          </p:cNvSpPr>
          <p:nvPr/>
        </p:nvSpPr>
        <p:spPr>
          <a:xfrm>
            <a:off x="3463179" y="3261843"/>
            <a:ext cx="1944303" cy="213680"/>
          </a:xfrm>
          <a:prstGeom prst="rect">
            <a:avLst/>
          </a:prstGeom>
        </p:spPr>
        <p:txBody>
          <a:bodyPr vert="horz" lIns="91440" tIns="45720" rIns="91440" bIns="45720" rtlCol="0" anchor="t">
            <a:normAutofit fontScale="90000" lnSpcReduction="2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Behavioural change theory </a:t>
            </a:r>
            <a:endParaRPr lang="en-US" sz="1200" b="1" dirty="0"/>
          </a:p>
        </p:txBody>
      </p:sp>
      <p:sp>
        <p:nvSpPr>
          <p:cNvPr id="15" name="Content Placeholder 2">
            <a:extLst>
              <a:ext uri="{FF2B5EF4-FFF2-40B4-BE49-F238E27FC236}">
                <a16:creationId xmlns:a16="http://schemas.microsoft.com/office/drawing/2014/main" id="{57348B02-A199-A77B-4C4B-2D59F4827CCE}"/>
              </a:ext>
            </a:extLst>
          </p:cNvPr>
          <p:cNvSpPr txBox="1">
            <a:spLocks/>
          </p:cNvSpPr>
          <p:nvPr/>
        </p:nvSpPr>
        <p:spPr>
          <a:xfrm>
            <a:off x="2813965" y="3513474"/>
            <a:ext cx="3338185" cy="186466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134938">
              <a:lnSpc>
                <a:spcPct val="100000"/>
              </a:lnSpc>
            </a:pPr>
            <a:r>
              <a:rPr lang="en-GB" sz="900" dirty="0">
                <a:ea typeface="+mn-lt"/>
                <a:cs typeface="+mn-lt"/>
              </a:rPr>
              <a:t>The Theory of Planned behaviour would justify meeting the digital intervention “MyFitnessPal” to alleviate the public health concern of obesity in the UK.</a:t>
            </a:r>
            <a:endParaRPr lang="en-US" sz="900" dirty="0"/>
          </a:p>
          <a:p>
            <a:pPr indent="-134938">
              <a:lnSpc>
                <a:spcPct val="100000"/>
              </a:lnSpc>
            </a:pPr>
            <a:r>
              <a:rPr lang="en-US" sz="900" dirty="0">
                <a:ea typeface="+mn-lt"/>
                <a:cs typeface="+mn-lt"/>
              </a:rPr>
              <a:t>The Theory of Planned </a:t>
            </a:r>
            <a:r>
              <a:rPr lang="en-US" sz="900" dirty="0" err="1">
                <a:ea typeface="+mn-lt"/>
                <a:cs typeface="+mn-lt"/>
              </a:rPr>
              <a:t>behaviour</a:t>
            </a:r>
            <a:r>
              <a:rPr lang="en-US" sz="900" dirty="0">
                <a:ea typeface="+mn-lt"/>
                <a:cs typeface="+mn-lt"/>
              </a:rPr>
              <a:t> enunciates that intentions of the person towards a specific </a:t>
            </a:r>
            <a:r>
              <a:rPr lang="en-US" sz="900" dirty="0" err="1">
                <a:ea typeface="+mn-lt"/>
                <a:cs typeface="+mn-lt"/>
              </a:rPr>
              <a:t>behaviour</a:t>
            </a:r>
            <a:r>
              <a:rPr lang="en-US" sz="900" dirty="0">
                <a:ea typeface="+mn-lt"/>
                <a:cs typeface="+mn-lt"/>
              </a:rPr>
              <a:t> is shaped by attitude, perception of what other think and perceived control over their ability towards the </a:t>
            </a:r>
            <a:r>
              <a:rPr lang="en-US" sz="900" dirty="0" err="1">
                <a:ea typeface="+mn-lt"/>
                <a:cs typeface="+mn-lt"/>
              </a:rPr>
              <a:t>behaviour</a:t>
            </a:r>
            <a:r>
              <a:rPr lang="en-US" sz="900" dirty="0">
                <a:ea typeface="+mn-lt"/>
                <a:cs typeface="+mn-lt"/>
              </a:rPr>
              <a:t> as shown in figure 2 (Alhamad and Donyai, 2021; Dupont, Harms and Fiebelkorn, 2022; Hagger and Hamilton, 2025)</a:t>
            </a:r>
            <a:r>
              <a:rPr lang="en-GB" sz="900" dirty="0">
                <a:ea typeface="+mn-lt"/>
                <a:cs typeface="+mn-lt"/>
              </a:rPr>
              <a:t>.</a:t>
            </a:r>
            <a:endParaRPr lang="en-US" sz="900" dirty="0"/>
          </a:p>
          <a:p>
            <a:pPr indent="-134938">
              <a:lnSpc>
                <a:spcPct val="100000"/>
              </a:lnSpc>
            </a:pPr>
            <a:r>
              <a:rPr lang="en-GB" sz="900" dirty="0">
                <a:ea typeface="+mn-lt"/>
                <a:cs typeface="+mn-lt"/>
              </a:rPr>
              <a:t>“MyFitnessPal” facilitates and fosters positive intentions and attitude of the individuals towards healthy diet through personalised nudges in the form of feedback, which further shapes subjective norms. Goal setting features of “MyFitnessPal” and real time tracking of progress help in improving perception about the ability of the individual to achieve targeted change in behavior towards obesity. </a:t>
            </a:r>
            <a:endParaRPr lang="en-US" sz="900" dirty="0"/>
          </a:p>
        </p:txBody>
      </p:sp>
      <p:pic>
        <p:nvPicPr>
          <p:cNvPr id="16" name="Picture 15" descr="Fig. 1">
            <a:extLst>
              <a:ext uri="{FF2B5EF4-FFF2-40B4-BE49-F238E27FC236}">
                <a16:creationId xmlns:a16="http://schemas.microsoft.com/office/drawing/2014/main" id="{80A2B29A-CFBE-1E4D-9696-BAF4C3477CE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2090" y="3761510"/>
            <a:ext cx="2071231" cy="1695651"/>
          </a:xfrm>
          <a:prstGeom prst="rect">
            <a:avLst/>
          </a:prstGeom>
          <a:noFill/>
          <a:ln>
            <a:noFill/>
          </a:ln>
        </p:spPr>
      </p:pic>
      <p:sp>
        <p:nvSpPr>
          <p:cNvPr id="18" name="TextBox 17">
            <a:extLst>
              <a:ext uri="{FF2B5EF4-FFF2-40B4-BE49-F238E27FC236}">
                <a16:creationId xmlns:a16="http://schemas.microsoft.com/office/drawing/2014/main" id="{13611815-2C72-9E97-272D-32ADF8DBD4A4}"/>
              </a:ext>
            </a:extLst>
          </p:cNvPr>
          <p:cNvSpPr txBox="1"/>
          <p:nvPr/>
        </p:nvSpPr>
        <p:spPr>
          <a:xfrm>
            <a:off x="5776528" y="5751714"/>
            <a:ext cx="2580645" cy="507831"/>
          </a:xfrm>
          <a:prstGeom prst="rect">
            <a:avLst/>
          </a:prstGeom>
          <a:noFill/>
        </p:spPr>
        <p:txBody>
          <a:bodyPr wrap="square">
            <a:spAutoFit/>
          </a:bodyPr>
          <a:lstStyle/>
          <a:p>
            <a:pPr marL="457200" algn="just">
              <a:buNone/>
            </a:pPr>
            <a:r>
              <a:rPr lang="en-GB" sz="900" dirty="0">
                <a:solidFill>
                  <a:srgbClr val="000000"/>
                </a:solidFill>
                <a:effectLst/>
                <a:latin typeface="Times New Roman" panose="02020603050405020304" pitchFamily="18" charset="0"/>
                <a:ea typeface="Times New Roman" panose="02020603050405020304" pitchFamily="18" charset="0"/>
              </a:rPr>
              <a:t>Figure 2: The Theory of Planned behaviour (Source: Hagger and Hamilton, 2025)</a:t>
            </a:r>
            <a:endParaRPr lang="en-IN" sz="900" dirty="0">
              <a:solidFill>
                <a:srgbClr val="000000"/>
              </a:solidFill>
              <a:effectLst/>
              <a:latin typeface="Times New Roman" panose="02020603050405020304" pitchFamily="18" charset="0"/>
              <a:ea typeface="Times New Roman" panose="02020603050405020304" pitchFamily="18" charset="0"/>
            </a:endParaRPr>
          </a:p>
        </p:txBody>
      </p:sp>
      <p:sp>
        <p:nvSpPr>
          <p:cNvPr id="19" name="Title 1">
            <a:extLst>
              <a:ext uri="{FF2B5EF4-FFF2-40B4-BE49-F238E27FC236}">
                <a16:creationId xmlns:a16="http://schemas.microsoft.com/office/drawing/2014/main" id="{2B42904C-2ECF-BDFB-F8FD-C57D9A61ED1C}"/>
              </a:ext>
            </a:extLst>
          </p:cNvPr>
          <p:cNvSpPr txBox="1">
            <a:spLocks/>
          </p:cNvSpPr>
          <p:nvPr/>
        </p:nvSpPr>
        <p:spPr>
          <a:xfrm>
            <a:off x="9840247" y="1421892"/>
            <a:ext cx="1495918" cy="240826"/>
          </a:xfrm>
          <a:prstGeom prst="rect">
            <a:avLst/>
          </a:prstGeom>
        </p:spPr>
        <p:txBody>
          <a:bodyPr vert="horz" lIns="91440" tIns="45720" rIns="91440" bIns="45720" rtlCol="0" anchor="t">
            <a:normAutofit fontScale="97500" lnSpcReduction="1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Expected outcome </a:t>
            </a:r>
            <a:endParaRPr lang="en-US" sz="1200" b="1" dirty="0"/>
          </a:p>
        </p:txBody>
      </p:sp>
      <p:sp>
        <p:nvSpPr>
          <p:cNvPr id="20" name="Content Placeholder 2">
            <a:extLst>
              <a:ext uri="{FF2B5EF4-FFF2-40B4-BE49-F238E27FC236}">
                <a16:creationId xmlns:a16="http://schemas.microsoft.com/office/drawing/2014/main" id="{914BF0E8-A230-AC8E-93EE-9CD29DE3DE50}"/>
              </a:ext>
            </a:extLst>
          </p:cNvPr>
          <p:cNvSpPr txBox="1">
            <a:spLocks/>
          </p:cNvSpPr>
          <p:nvPr/>
        </p:nvSpPr>
        <p:spPr>
          <a:xfrm>
            <a:off x="9366998" y="1717548"/>
            <a:ext cx="2604686" cy="2432602"/>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900" dirty="0">
                <a:ea typeface="+mn-lt"/>
                <a:cs typeface="+mn-lt"/>
              </a:rPr>
              <a:t>“MyFitnessPal” is anticipated to enhance and improve intention of the users towards change in behaviour about diet.</a:t>
            </a:r>
            <a:endParaRPr lang="en-US" sz="900" dirty="0"/>
          </a:p>
          <a:p>
            <a:pPr algn="just">
              <a:lnSpc>
                <a:spcPct val="100000"/>
              </a:lnSpc>
            </a:pPr>
            <a:r>
              <a:rPr lang="en-GB" sz="900" dirty="0">
                <a:ea typeface="+mn-lt"/>
                <a:cs typeface="+mn-lt"/>
              </a:rPr>
              <a:t>“MyFitnessPal” further is expected to increase self-regulation over calorific intake, improving diet choices.</a:t>
            </a:r>
            <a:endParaRPr lang="en-US" sz="900" dirty="0"/>
          </a:p>
          <a:p>
            <a:pPr algn="just">
              <a:lnSpc>
                <a:spcPct val="100000"/>
              </a:lnSpc>
            </a:pPr>
            <a:r>
              <a:rPr lang="en-GB" sz="900" dirty="0">
                <a:ea typeface="+mn-lt"/>
                <a:cs typeface="+mn-lt"/>
              </a:rPr>
              <a:t>(Salas-Groves et al. (2023) substantiated that nutrition apps have exhibited better and effective change in individual behavior with obesity.</a:t>
            </a:r>
            <a:endParaRPr lang="en-US" sz="900" dirty="0"/>
          </a:p>
          <a:p>
            <a:pPr algn="just">
              <a:lnSpc>
                <a:spcPct val="100000"/>
              </a:lnSpc>
            </a:pPr>
            <a:r>
              <a:rPr lang="en-GB" sz="900" dirty="0">
                <a:ea typeface="+mn-lt"/>
                <a:cs typeface="+mn-lt"/>
              </a:rPr>
              <a:t>Therefore, overall incidence rate of obesity and associated diseases would decline, improving public health outcome.</a:t>
            </a:r>
            <a:endParaRPr lang="en-US" sz="900" dirty="0"/>
          </a:p>
        </p:txBody>
      </p:sp>
      <p:sp>
        <p:nvSpPr>
          <p:cNvPr id="21" name="Title 1">
            <a:extLst>
              <a:ext uri="{FF2B5EF4-FFF2-40B4-BE49-F238E27FC236}">
                <a16:creationId xmlns:a16="http://schemas.microsoft.com/office/drawing/2014/main" id="{A4989BC9-CB34-970B-9E11-BD0E8BA78388}"/>
              </a:ext>
            </a:extLst>
          </p:cNvPr>
          <p:cNvSpPr txBox="1">
            <a:spLocks/>
          </p:cNvSpPr>
          <p:nvPr/>
        </p:nvSpPr>
        <p:spPr>
          <a:xfrm>
            <a:off x="9637210" y="4065159"/>
            <a:ext cx="1278795" cy="728712"/>
          </a:xfrm>
          <a:prstGeom prst="rect">
            <a:avLst/>
          </a:prstGeom>
        </p:spPr>
        <p:txBody>
          <a:bodyPr vert="horz" lIns="91440" tIns="45720" rIns="91440" bIns="45720" rtlCol="0" anchor="t">
            <a:normAutofit fontScale="975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r>
              <a:rPr lang="en-GB" sz="1200" b="1" dirty="0"/>
              <a:t>Conclusion</a:t>
            </a:r>
            <a:r>
              <a:rPr lang="en-GB" dirty="0"/>
              <a:t> </a:t>
            </a:r>
            <a:endParaRPr lang="en-US" dirty="0"/>
          </a:p>
        </p:txBody>
      </p:sp>
      <p:sp>
        <p:nvSpPr>
          <p:cNvPr id="22" name="Content Placeholder 2">
            <a:extLst>
              <a:ext uri="{FF2B5EF4-FFF2-40B4-BE49-F238E27FC236}">
                <a16:creationId xmlns:a16="http://schemas.microsoft.com/office/drawing/2014/main" id="{B18AFC40-27D5-BA3C-9E7E-82094D9B7DBB}"/>
              </a:ext>
            </a:extLst>
          </p:cNvPr>
          <p:cNvSpPr txBox="1">
            <a:spLocks/>
          </p:cNvSpPr>
          <p:nvPr/>
        </p:nvSpPr>
        <p:spPr>
          <a:xfrm>
            <a:off x="8565349" y="4445806"/>
            <a:ext cx="3595955" cy="2055181"/>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1100" dirty="0">
                <a:ea typeface="+mn-lt"/>
                <a:cs typeface="+mn-lt"/>
              </a:rPr>
              <a:t>“MyFitnessPal” would improve policies associated with controlling obesity in the UK population, increasing equity through greater individual control.</a:t>
            </a:r>
            <a:endParaRPr lang="en-US" sz="1100" dirty="0"/>
          </a:p>
          <a:p>
            <a:pPr>
              <a:lnSpc>
                <a:spcPct val="100000"/>
              </a:lnSpc>
            </a:pPr>
            <a:r>
              <a:rPr lang="en-GB" sz="1100" dirty="0">
                <a:ea typeface="+mn-lt"/>
                <a:cs typeface="+mn-lt"/>
              </a:rPr>
              <a:t>“MyFitnessPal” would support research and education to explore effectiveness and customised applications to increase digital health literacy to lower obesity rates.</a:t>
            </a:r>
            <a:endParaRPr lang="en-US" sz="1100" dirty="0"/>
          </a:p>
          <a:p>
            <a:pPr>
              <a:lnSpc>
                <a:spcPct val="100000"/>
              </a:lnSpc>
            </a:pPr>
            <a:r>
              <a:rPr lang="en-GB" sz="1100" dirty="0">
                <a:ea typeface="+mn-lt"/>
                <a:cs typeface="+mn-lt"/>
              </a:rPr>
              <a:t>“MyFitnessPal” can further assist policy making bodies in the UK to introduce digital intervention apps which would increase effectiveness of other health policies such as sugar tax, with personalised feedbacks.</a:t>
            </a:r>
            <a:endParaRPr lang="en-US" sz="1100" dirty="0"/>
          </a:p>
        </p:txBody>
      </p:sp>
      <p:sp>
        <p:nvSpPr>
          <p:cNvPr id="23" name="Title 1">
            <a:extLst>
              <a:ext uri="{FF2B5EF4-FFF2-40B4-BE49-F238E27FC236}">
                <a16:creationId xmlns:a16="http://schemas.microsoft.com/office/drawing/2014/main" id="{6E0844A1-863B-8489-47E7-F3C2E7C376BF}"/>
              </a:ext>
            </a:extLst>
          </p:cNvPr>
          <p:cNvSpPr txBox="1">
            <a:spLocks/>
          </p:cNvSpPr>
          <p:nvPr/>
        </p:nvSpPr>
        <p:spPr>
          <a:xfrm>
            <a:off x="8357173" y="3363673"/>
            <a:ext cx="848646" cy="436035"/>
          </a:xfrm>
          <a:prstGeom prst="rect">
            <a:avLst/>
          </a:prstGeom>
        </p:spPr>
        <p:txBody>
          <a:bodyPr vert="horz" lIns="91440" tIns="45720" rIns="91440" bIns="45720" rtlCol="0" anchor="t">
            <a:normAutofit fontScale="90000" lnSpcReduction="20000"/>
          </a:bodyPr>
          <a:lst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a:lstStyle>
          <a:p>
            <a:endParaRPr lang="en-US" dirty="0"/>
          </a:p>
        </p:txBody>
      </p:sp>
      <p:pic>
        <p:nvPicPr>
          <p:cNvPr id="1026" name="Picture 2" descr="MyFitnessPal - Wikipedia">
            <a:extLst>
              <a:ext uri="{FF2B5EF4-FFF2-40B4-BE49-F238E27FC236}">
                <a16:creationId xmlns:a16="http://schemas.microsoft.com/office/drawing/2014/main" id="{1117F68D-71B4-CB07-F4E9-0B17D80B73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605936"/>
            <a:ext cx="1252064" cy="125206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ndia's New Health Scare - Obesity ...">
            <a:extLst>
              <a:ext uri="{FF2B5EF4-FFF2-40B4-BE49-F238E27FC236}">
                <a16:creationId xmlns:a16="http://schemas.microsoft.com/office/drawing/2014/main" id="{2DDAECC8-EEDB-F33E-FEB0-C04244C2AD4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76608" y="-3544"/>
            <a:ext cx="1915391" cy="957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8250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D58CA-4B3C-5545-F16C-C360E652625F}"/>
              </a:ext>
            </a:extLst>
          </p:cNvPr>
          <p:cNvSpPr>
            <a:spLocks noGrp="1"/>
          </p:cNvSpPr>
          <p:nvPr>
            <p:ph type="title"/>
          </p:nvPr>
        </p:nvSpPr>
        <p:spPr>
          <a:xfrm>
            <a:off x="517466" y="658629"/>
            <a:ext cx="10995659" cy="1077849"/>
          </a:xfrm>
        </p:spPr>
        <p:txBody>
          <a:bodyPr/>
          <a:lstStyle/>
          <a:p>
            <a:r>
              <a:rPr lang="en-GB" b="1" dirty="0"/>
              <a:t>References</a:t>
            </a:r>
            <a:r>
              <a:rPr lang="en-GB" dirty="0"/>
              <a:t> </a:t>
            </a:r>
            <a:br>
              <a:rPr lang="en-US" dirty="0"/>
            </a:br>
            <a:endParaRPr lang="en-IN" dirty="0"/>
          </a:p>
        </p:txBody>
      </p:sp>
      <p:sp>
        <p:nvSpPr>
          <p:cNvPr id="3" name="Content Placeholder 2">
            <a:extLst>
              <a:ext uri="{FF2B5EF4-FFF2-40B4-BE49-F238E27FC236}">
                <a16:creationId xmlns:a16="http://schemas.microsoft.com/office/drawing/2014/main" id="{EFA284F6-49FF-ABD7-25DB-F5C7075ED52F}"/>
              </a:ext>
            </a:extLst>
          </p:cNvPr>
          <p:cNvSpPr>
            <a:spLocks noGrp="1"/>
          </p:cNvSpPr>
          <p:nvPr>
            <p:ph idx="1"/>
          </p:nvPr>
        </p:nvSpPr>
        <p:spPr>
          <a:xfrm>
            <a:off x="153786" y="1197554"/>
            <a:ext cx="11520748" cy="4029074"/>
          </a:xfrm>
        </p:spPr>
        <p:txBody>
          <a:bodyPr>
            <a:noAutofit/>
          </a:bodyPr>
          <a:lstStyle/>
          <a:p>
            <a:r>
              <a:rPr lang="en-GB" sz="800" dirty="0"/>
              <a:t>Ahmed, S.K. and Mohammed, R.A., 2025. Obesity: Prevalence, causes, consequences, management, preventive strategies and future research directions. </a:t>
            </a:r>
            <a:r>
              <a:rPr lang="en-GB" sz="800" i="1" dirty="0"/>
              <a:t>Metabolism Open</a:t>
            </a:r>
            <a:r>
              <a:rPr lang="en-GB" sz="800" dirty="0"/>
              <a:t>, [online] 27, p.100375. </a:t>
            </a:r>
            <a:r>
              <a:rPr lang="en-GB" sz="800" u="sng" dirty="0">
                <a:hlinkClick r:id="rId2"/>
              </a:rPr>
              <a:t>https://doi.org/10.1016/j.metop.2025.100375</a:t>
            </a:r>
            <a:r>
              <a:rPr lang="en-GB" sz="800" dirty="0"/>
              <a:t>.</a:t>
            </a:r>
            <a:endParaRPr lang="en-IN" sz="800" dirty="0"/>
          </a:p>
          <a:p>
            <a:r>
              <a:rPr lang="en-GB" sz="800" dirty="0"/>
              <a:t>Alhamad, H. and Donyai, P., 2021. The Validity of the Theory of Planned Behaviour for Understanding People’s Beliefs and Intentions toward Reusing Medicines. </a:t>
            </a:r>
            <a:r>
              <a:rPr lang="en-GB" sz="800" i="1" dirty="0"/>
              <a:t>Pharmacy</a:t>
            </a:r>
            <a:r>
              <a:rPr lang="en-GB" sz="800" dirty="0"/>
              <a:t>, [online] 9(1), p.58. </a:t>
            </a:r>
            <a:r>
              <a:rPr lang="en-GB" sz="800" u="sng" dirty="0">
                <a:hlinkClick r:id="rId3"/>
              </a:rPr>
              <a:t>https://doi.org/10.3390/pharmacy9010058</a:t>
            </a:r>
            <a:r>
              <a:rPr lang="en-GB" sz="800" dirty="0"/>
              <a:t>.</a:t>
            </a:r>
            <a:endParaRPr lang="en-IN" sz="800" dirty="0"/>
          </a:p>
          <a:p>
            <a:r>
              <a:rPr lang="en-GB" sz="800" dirty="0"/>
              <a:t>Dupont, J., Harms, T. and Fiebelkorn, F., 2022. Acceptance of Cultured Meat in Germany—Application of an Extended Theory of Planned Behaviour. </a:t>
            </a:r>
            <a:r>
              <a:rPr lang="en-GB" sz="800" i="1" dirty="0"/>
              <a:t>Foods</a:t>
            </a:r>
            <a:r>
              <a:rPr lang="en-GB" sz="800" dirty="0"/>
              <a:t>, [online] 11(3), p.424. </a:t>
            </a:r>
            <a:r>
              <a:rPr lang="en-GB" sz="800" u="sng" dirty="0">
                <a:hlinkClick r:id="rId4"/>
              </a:rPr>
              <a:t>https://doi.org/10.3390/foods11030424</a:t>
            </a:r>
            <a:r>
              <a:rPr lang="en-GB" sz="800" dirty="0"/>
              <a:t>.</a:t>
            </a:r>
          </a:p>
          <a:p>
            <a:r>
              <a:rPr lang="en-GB" sz="800" dirty="0"/>
              <a:t>Balasundaram, P. and Daley, S.F., 2025. Public Health Considerations Regarding Obesity. In: </a:t>
            </a:r>
            <a:r>
              <a:rPr lang="en-GB" sz="800" i="1" dirty="0" err="1"/>
              <a:t>StatPearls</a:t>
            </a:r>
            <a:r>
              <a:rPr lang="en-GB" sz="800" i="1" dirty="0"/>
              <a:t> [Internet]</a:t>
            </a:r>
            <a:r>
              <a:rPr lang="en-GB" sz="800" dirty="0"/>
              <a:t>. [online] </a:t>
            </a:r>
            <a:r>
              <a:rPr lang="en-GB" sz="800" dirty="0" err="1"/>
              <a:t>StatPearls</a:t>
            </a:r>
            <a:r>
              <a:rPr lang="en-GB" sz="800" dirty="0"/>
              <a:t> Publishing. Available at: &lt;https://www.ncbi.nlm.nih.gov/books/NBK572122/&gt; [Accessed 24 October 2025].</a:t>
            </a:r>
            <a:endParaRPr lang="en-IN" sz="800" dirty="0"/>
          </a:p>
          <a:p>
            <a:pPr algn="just"/>
            <a:r>
              <a:rPr lang="en-GB" sz="800" dirty="0">
                <a:ea typeface="+mn-lt"/>
                <a:cs typeface="+mn-lt"/>
              </a:rPr>
              <a:t>Hagger, M.S. and Hamilton, K., 2025. Progress on theory of planned behavior research: advances in research synthesis and agenda for future research. </a:t>
            </a:r>
            <a:r>
              <a:rPr lang="en-GB" sz="800" i="1" dirty="0">
                <a:ea typeface="+mn-lt"/>
                <a:cs typeface="+mn-lt"/>
              </a:rPr>
              <a:t>Journal of </a:t>
            </a:r>
            <a:r>
              <a:rPr lang="en-GB" sz="800" i="1" dirty="0" err="1">
                <a:ea typeface="+mn-lt"/>
                <a:cs typeface="+mn-lt"/>
              </a:rPr>
              <a:t>Behavioral</a:t>
            </a:r>
            <a:r>
              <a:rPr lang="en-GB" sz="800" i="1" dirty="0">
                <a:ea typeface="+mn-lt"/>
                <a:cs typeface="+mn-lt"/>
              </a:rPr>
              <a:t> Medicine</a:t>
            </a:r>
            <a:r>
              <a:rPr lang="en-GB" sz="800" dirty="0">
                <a:ea typeface="+mn-lt"/>
                <a:cs typeface="+mn-lt"/>
              </a:rPr>
              <a:t>, [online] 48(1), pp.43–56. </a:t>
            </a:r>
            <a:r>
              <a:rPr lang="en-GB" sz="800" dirty="0">
                <a:ea typeface="+mn-lt"/>
                <a:cs typeface="+mn-lt"/>
                <a:hlinkClick r:id="rId5"/>
              </a:rPr>
              <a:t>https://pmc.ncbi.nlm.nih.gov/articles/PMC11893630/</a:t>
            </a:r>
            <a:r>
              <a:rPr lang="en-GB" sz="800" dirty="0">
                <a:ea typeface="+mn-lt"/>
                <a:cs typeface="+mn-lt"/>
              </a:rPr>
              <a:t>.</a:t>
            </a:r>
          </a:p>
          <a:p>
            <a:pPr algn="just"/>
            <a:r>
              <a:rPr lang="en-GB" sz="800" dirty="0"/>
              <a:t>Haugan, G. and Eriksson, M., 2021. An Introduction to the Health Promotion Perspective in the Health Care Services. In: G. Haugan and M. Eriksson, eds. </a:t>
            </a:r>
            <a:r>
              <a:rPr lang="en-GB" sz="800" i="1" dirty="0"/>
              <a:t>Health Promotion in Health Care – Vital Theories and Research</a:t>
            </a:r>
            <a:r>
              <a:rPr lang="en-GB" sz="800" dirty="0"/>
              <a:t>. [online] Cham (CH): Springer. Available at: </a:t>
            </a:r>
            <a:r>
              <a:rPr lang="en-GB" sz="800" u="sng" dirty="0">
                <a:hlinkClick r:id="rId6"/>
              </a:rPr>
              <a:t>http://www.ncbi.nlm.nih.gov/books/NBK585681/</a:t>
            </a:r>
            <a:r>
              <a:rPr lang="en-GB" sz="800" dirty="0"/>
              <a:t> [Accessed 24 October 2025].</a:t>
            </a:r>
            <a:endParaRPr lang="en-US" sz="800" dirty="0"/>
          </a:p>
          <a:p>
            <a:pPr algn="just"/>
            <a:r>
              <a:rPr lang="en-GB" sz="800" dirty="0">
                <a:ea typeface="+mn-lt"/>
                <a:cs typeface="+mn-lt"/>
              </a:rPr>
              <a:t>McVay, M.A., Cooper, K.B., Donahue, M.L., Seoane, M.C., Shah, N.R., Webb, F., Perri, M. and Jake-</a:t>
            </a:r>
            <a:r>
              <a:rPr lang="en-GB" sz="800" dirty="0" err="1">
                <a:ea typeface="+mn-lt"/>
                <a:cs typeface="+mn-lt"/>
              </a:rPr>
              <a:t>Schoffman</a:t>
            </a:r>
            <a:r>
              <a:rPr lang="en-GB" sz="800" dirty="0">
                <a:ea typeface="+mn-lt"/>
                <a:cs typeface="+mn-lt"/>
              </a:rPr>
              <a:t>, D.E., 2022. Engaging primary care patients with existing online tools for weight loss: A pilot trial. </a:t>
            </a:r>
            <a:r>
              <a:rPr lang="en-GB" sz="800" i="1" dirty="0">
                <a:ea typeface="+mn-lt"/>
                <a:cs typeface="+mn-lt"/>
              </a:rPr>
              <a:t>Obesity Science &amp; Practice</a:t>
            </a:r>
            <a:r>
              <a:rPr lang="en-GB" sz="800" dirty="0">
                <a:ea typeface="+mn-lt"/>
                <a:cs typeface="+mn-lt"/>
              </a:rPr>
              <a:t>, [online] 8(5), pp.569–584. </a:t>
            </a:r>
            <a:r>
              <a:rPr lang="en-GB" sz="800" dirty="0">
                <a:ea typeface="+mn-lt"/>
                <a:cs typeface="+mn-lt"/>
                <a:hlinkClick r:id="rId7"/>
              </a:rPr>
              <a:t>https://onlinelibrary.wiley.com/doi/10.1002/osp4.592</a:t>
            </a:r>
            <a:r>
              <a:rPr lang="en-GB" sz="800" dirty="0">
                <a:ea typeface="+mn-lt"/>
                <a:cs typeface="+mn-lt"/>
              </a:rPr>
              <a:t>.</a:t>
            </a:r>
            <a:endParaRPr lang="en-US" sz="800" dirty="0"/>
          </a:p>
          <a:p>
            <a:pPr algn="just"/>
            <a:r>
              <a:rPr lang="en-GB" sz="800" dirty="0" err="1">
                <a:ea typeface="+mn-lt"/>
                <a:cs typeface="+mn-lt"/>
              </a:rPr>
              <a:t>Nutbeam</a:t>
            </a:r>
            <a:r>
              <a:rPr lang="en-GB" sz="800" dirty="0">
                <a:ea typeface="+mn-lt"/>
                <a:cs typeface="+mn-lt"/>
              </a:rPr>
              <a:t>, D., Corbin, J.H. and Lin, V., 2021. The continuing evolution of health promotion. </a:t>
            </a:r>
            <a:r>
              <a:rPr lang="en-GB" sz="800" i="1" dirty="0">
                <a:ea typeface="+mn-lt"/>
                <a:cs typeface="+mn-lt"/>
              </a:rPr>
              <a:t>Health Promotion International</a:t>
            </a:r>
            <a:r>
              <a:rPr lang="en-GB" sz="800" dirty="0">
                <a:ea typeface="+mn-lt"/>
                <a:cs typeface="+mn-lt"/>
              </a:rPr>
              <a:t>, [online] 36(</a:t>
            </a:r>
            <a:r>
              <a:rPr lang="en-GB" sz="800" dirty="0" err="1">
                <a:ea typeface="+mn-lt"/>
                <a:cs typeface="+mn-lt"/>
              </a:rPr>
              <a:t>Suppl</a:t>
            </a:r>
            <a:r>
              <a:rPr lang="en-GB" sz="800" dirty="0">
                <a:ea typeface="+mn-lt"/>
                <a:cs typeface="+mn-lt"/>
              </a:rPr>
              <a:t> 1), pp.i1–i3. </a:t>
            </a:r>
            <a:r>
              <a:rPr lang="en-GB" sz="800" dirty="0">
                <a:ea typeface="+mn-lt"/>
                <a:cs typeface="+mn-lt"/>
                <a:hlinkClick r:id="rId8"/>
              </a:rPr>
              <a:t>https://pmc.ncbi.nlm.nih.gov/articles/PMC8667547/</a:t>
            </a:r>
            <a:r>
              <a:rPr lang="en-GB" sz="800" dirty="0">
                <a:ea typeface="+mn-lt"/>
                <a:cs typeface="+mn-lt"/>
              </a:rPr>
              <a:t>.</a:t>
            </a:r>
            <a:endParaRPr lang="en-US" sz="800" dirty="0"/>
          </a:p>
          <a:p>
            <a:pPr algn="just"/>
            <a:r>
              <a:rPr lang="en-GB" sz="800" dirty="0">
                <a:ea typeface="+mn-lt"/>
                <a:cs typeface="+mn-lt"/>
              </a:rPr>
              <a:t>O’Hara, L. and Taylor, J., 2023. QATCHEPP: A quality assessment tool for critical health promotion practice. </a:t>
            </a:r>
            <a:r>
              <a:rPr lang="en-GB" sz="800" i="1" dirty="0">
                <a:ea typeface="+mn-lt"/>
                <a:cs typeface="+mn-lt"/>
              </a:rPr>
              <a:t>Frontiers in Public Health</a:t>
            </a:r>
            <a:r>
              <a:rPr lang="en-GB" sz="800" dirty="0">
                <a:ea typeface="+mn-lt"/>
                <a:cs typeface="+mn-lt"/>
              </a:rPr>
              <a:t>, [online] 11. </a:t>
            </a:r>
            <a:r>
              <a:rPr lang="en-GB" sz="800" dirty="0">
                <a:ea typeface="+mn-lt"/>
                <a:cs typeface="+mn-lt"/>
                <a:hlinkClick r:id="rId9"/>
              </a:rPr>
              <a:t>https://www.frontiersin.org/journals/public-health/articles/10.3389/fpubh.2023.1121932/full</a:t>
            </a:r>
            <a:r>
              <a:rPr lang="en-GB" sz="800" dirty="0">
                <a:ea typeface="+mn-lt"/>
                <a:cs typeface="+mn-lt"/>
              </a:rPr>
              <a:t>.</a:t>
            </a:r>
            <a:endParaRPr lang="en-US" sz="800" dirty="0"/>
          </a:p>
          <a:p>
            <a:pPr algn="just"/>
            <a:r>
              <a:rPr lang="en-GB" sz="800" dirty="0">
                <a:ea typeface="+mn-lt"/>
                <a:cs typeface="+mn-lt"/>
              </a:rPr>
              <a:t>Salas-Groves, E., Galyean, S., Alcorn, M. and Childress, A., 2023. Behavior Change Effectiveness Using Nutrition Apps in People With Chronic Diseases: Scoping Review. </a:t>
            </a:r>
            <a:r>
              <a:rPr lang="en-GB" sz="800" i="1" dirty="0">
                <a:ea typeface="+mn-lt"/>
                <a:cs typeface="+mn-lt"/>
              </a:rPr>
              <a:t>JMIR mHealth and </a:t>
            </a:r>
            <a:r>
              <a:rPr lang="en-GB" sz="800" i="1" dirty="0" err="1">
                <a:ea typeface="+mn-lt"/>
                <a:cs typeface="+mn-lt"/>
              </a:rPr>
              <a:t>uHealth</a:t>
            </a:r>
            <a:r>
              <a:rPr lang="en-GB" sz="800" dirty="0">
                <a:ea typeface="+mn-lt"/>
                <a:cs typeface="+mn-lt"/>
              </a:rPr>
              <a:t>, [online] 11, p.e41235. </a:t>
            </a:r>
            <a:r>
              <a:rPr lang="en-GB" sz="800" dirty="0">
                <a:ea typeface="+mn-lt"/>
                <a:cs typeface="+mn-lt"/>
                <a:hlinkClick r:id="rId10"/>
              </a:rPr>
              <a:t>https://mhealth.jmir.org/2023/1/e41235/PDF</a:t>
            </a:r>
            <a:r>
              <a:rPr lang="en-GB" sz="800" dirty="0">
                <a:ea typeface="+mn-lt"/>
                <a:cs typeface="+mn-lt"/>
              </a:rPr>
              <a:t>.</a:t>
            </a:r>
            <a:endParaRPr lang="en-US" sz="800" dirty="0"/>
          </a:p>
          <a:p>
            <a:pPr algn="just"/>
            <a:r>
              <a:rPr lang="en-GB" sz="800" dirty="0">
                <a:ea typeface="+mn-lt"/>
                <a:cs typeface="+mn-lt"/>
              </a:rPr>
              <a:t>Solberg, B., 2021. The Ethics of Health Promotion: From Public Health to Health Care. In: G. Haugan and M. Eriksson, eds. </a:t>
            </a:r>
            <a:r>
              <a:rPr lang="en-GB" sz="800" i="1" dirty="0">
                <a:ea typeface="+mn-lt"/>
                <a:cs typeface="+mn-lt"/>
              </a:rPr>
              <a:t>Health Promotion in Health Care – Vital Theories and Research</a:t>
            </a:r>
            <a:r>
              <a:rPr lang="en-GB" sz="800" dirty="0">
                <a:ea typeface="+mn-lt"/>
                <a:cs typeface="+mn-lt"/>
              </a:rPr>
              <a:t>. [online] Cham (CH): Springer. Available at: </a:t>
            </a:r>
            <a:r>
              <a:rPr lang="en-GB" sz="800" dirty="0">
                <a:ea typeface="+mn-lt"/>
                <a:cs typeface="+mn-lt"/>
                <a:hlinkClick r:id="rId11"/>
              </a:rPr>
              <a:t>http://www.ncbi.nlm.nih.gov/books/NBK585674/</a:t>
            </a:r>
            <a:r>
              <a:rPr lang="en-GB" sz="800" dirty="0">
                <a:ea typeface="+mn-lt"/>
                <a:cs typeface="+mn-lt"/>
              </a:rPr>
              <a:t> [Accessed 22 October 2025].</a:t>
            </a:r>
            <a:endParaRPr lang="en-US" sz="800" dirty="0"/>
          </a:p>
          <a:p>
            <a:pPr algn="just"/>
            <a:r>
              <a:rPr lang="en-GB" sz="800" dirty="0" err="1">
                <a:ea typeface="+mn-lt"/>
                <a:cs typeface="+mn-lt"/>
              </a:rPr>
              <a:t>Stiebahl</a:t>
            </a:r>
            <a:r>
              <a:rPr lang="en-GB" sz="800" dirty="0">
                <a:ea typeface="+mn-lt"/>
                <a:cs typeface="+mn-lt"/>
              </a:rPr>
              <a:t>, S., 2025. </a:t>
            </a:r>
            <a:r>
              <a:rPr lang="en-GB" sz="800" i="1" dirty="0">
                <a:ea typeface="+mn-lt"/>
                <a:cs typeface="+mn-lt"/>
              </a:rPr>
              <a:t>Obesity statistics</a:t>
            </a:r>
            <a:r>
              <a:rPr lang="en-GB" sz="800" dirty="0">
                <a:ea typeface="+mn-lt"/>
                <a:cs typeface="+mn-lt"/>
              </a:rPr>
              <a:t>. [online] Available at: </a:t>
            </a:r>
            <a:r>
              <a:rPr lang="en-GB" sz="800" dirty="0">
                <a:ea typeface="+mn-lt"/>
                <a:cs typeface="+mn-lt"/>
                <a:hlinkClick r:id="rId12"/>
              </a:rPr>
              <a:t>https://commonslibrary.parliament.uk/research-briefings/sn03336/</a:t>
            </a:r>
            <a:r>
              <a:rPr lang="en-GB" sz="800" dirty="0">
                <a:ea typeface="+mn-lt"/>
                <a:cs typeface="+mn-lt"/>
              </a:rPr>
              <a:t> [Accessed 22 October 2025].</a:t>
            </a:r>
            <a:endParaRPr lang="en-US" sz="800" dirty="0"/>
          </a:p>
          <a:p>
            <a:pPr algn="just"/>
            <a:r>
              <a:rPr lang="en-GB" sz="800" dirty="0">
                <a:ea typeface="+mn-lt"/>
                <a:cs typeface="+mn-lt"/>
              </a:rPr>
              <a:t>University of Cambridge, 2023. </a:t>
            </a:r>
            <a:r>
              <a:rPr lang="en-GB" sz="800" i="1" dirty="0">
                <a:ea typeface="+mn-lt"/>
                <a:cs typeface="+mn-lt"/>
              </a:rPr>
              <a:t>Sugary drinks tax may have prevented over 5,000 cases of obesity a year in year six girls alone | University of Cambridge</a:t>
            </a:r>
            <a:r>
              <a:rPr lang="en-GB" sz="800" dirty="0">
                <a:ea typeface="+mn-lt"/>
                <a:cs typeface="+mn-lt"/>
              </a:rPr>
              <a:t>. [online] Available at: </a:t>
            </a:r>
            <a:r>
              <a:rPr lang="en-GB" sz="800" dirty="0">
                <a:ea typeface="+mn-lt"/>
                <a:cs typeface="+mn-lt"/>
                <a:hlinkClick r:id="rId13"/>
              </a:rPr>
              <a:t>https://www.cam.ac.uk/research/news/sugary-drinks-tax-may-have-prevented-over-5000-cases-of-obesity-a-year-in-year-six-girls-alone</a:t>
            </a:r>
            <a:r>
              <a:rPr lang="en-GB" sz="800" dirty="0">
                <a:ea typeface="+mn-lt"/>
                <a:cs typeface="+mn-lt"/>
              </a:rPr>
              <a:t> [Accessed 22 October 2025].</a:t>
            </a:r>
            <a:endParaRPr lang="en-US" sz="800" dirty="0"/>
          </a:p>
          <a:p>
            <a:pPr algn="just"/>
            <a:r>
              <a:rPr lang="en-GB" sz="800" dirty="0">
                <a:ea typeface="+mn-lt"/>
                <a:cs typeface="+mn-lt"/>
              </a:rPr>
              <a:t>World Health Organisation, 2025. </a:t>
            </a:r>
            <a:r>
              <a:rPr lang="en-GB" sz="800" i="1" dirty="0">
                <a:ea typeface="+mn-lt"/>
                <a:cs typeface="+mn-lt"/>
              </a:rPr>
              <a:t>Obesity and overweight</a:t>
            </a:r>
            <a:r>
              <a:rPr lang="en-GB" sz="800" dirty="0">
                <a:ea typeface="+mn-lt"/>
                <a:cs typeface="+mn-lt"/>
              </a:rPr>
              <a:t>. [online] Available at: </a:t>
            </a:r>
            <a:r>
              <a:rPr lang="en-GB" sz="800" dirty="0">
                <a:ea typeface="+mn-lt"/>
                <a:cs typeface="+mn-lt"/>
                <a:hlinkClick r:id="rId14"/>
              </a:rPr>
              <a:t>https://www.who.int/news-room/fact-sheets/detail/obesity-and-overweight</a:t>
            </a:r>
            <a:r>
              <a:rPr lang="en-GB" sz="800" dirty="0">
                <a:ea typeface="+mn-lt"/>
                <a:cs typeface="+mn-lt"/>
              </a:rPr>
              <a:t> [Accessed 22 October 2025].</a:t>
            </a:r>
            <a:endParaRPr lang="en-US" sz="800" dirty="0"/>
          </a:p>
          <a:p>
            <a:pPr algn="just"/>
            <a:r>
              <a:rPr lang="en-GB" sz="800" dirty="0">
                <a:ea typeface="+mn-lt"/>
                <a:cs typeface="+mn-lt"/>
              </a:rPr>
              <a:t>Zhang, X., Liu, J., Ni, Y., Yi, C., Fang, Y., Ning, Q., Shen, B., Zhang, K., Liu, Y., Yang, L., Li, K., Liu, Y., Huang, R. and Li, Z., 2024. Global Prevalence of Overweight and Obesity in Children and Adolescents. </a:t>
            </a:r>
            <a:r>
              <a:rPr lang="en-GB" sz="800" i="1" dirty="0">
                <a:ea typeface="+mn-lt"/>
                <a:cs typeface="+mn-lt"/>
              </a:rPr>
              <a:t>JAMA </a:t>
            </a:r>
            <a:r>
              <a:rPr lang="en-GB" sz="800" i="1" dirty="0" err="1">
                <a:ea typeface="+mn-lt"/>
                <a:cs typeface="+mn-lt"/>
              </a:rPr>
              <a:t>Pediatrics</a:t>
            </a:r>
            <a:r>
              <a:rPr lang="en-GB" sz="800" dirty="0">
                <a:ea typeface="+mn-lt"/>
                <a:cs typeface="+mn-lt"/>
              </a:rPr>
              <a:t>, [online] 178(8), pp.800–813. </a:t>
            </a:r>
            <a:r>
              <a:rPr lang="en-GB" sz="800" dirty="0">
                <a:ea typeface="+mn-lt"/>
                <a:cs typeface="+mn-lt"/>
                <a:hlinkClick r:id="rId15"/>
              </a:rPr>
              <a:t>https://pmc.ncbi.nlm.nih.gov/articles/PMC11165417/</a:t>
            </a:r>
            <a:r>
              <a:rPr lang="en-GB" sz="800" dirty="0">
                <a:ea typeface="+mn-lt"/>
                <a:cs typeface="+mn-lt"/>
              </a:rPr>
              <a:t>.</a:t>
            </a:r>
            <a:endParaRPr lang="en-US" sz="800" dirty="0"/>
          </a:p>
          <a:p>
            <a:endParaRPr lang="en-IN" dirty="0"/>
          </a:p>
        </p:txBody>
      </p:sp>
    </p:spTree>
    <p:extLst>
      <p:ext uri="{BB962C8B-B14F-4D97-AF65-F5344CB8AC3E}">
        <p14:creationId xmlns:p14="http://schemas.microsoft.com/office/powerpoint/2010/main" val="1376884563"/>
      </p:ext>
    </p:extLst>
  </p:cSld>
  <p:clrMapOvr>
    <a:masterClrMapping/>
  </p:clrMapOvr>
</p:sld>
</file>

<file path=ppt/theme/theme1.xml><?xml version="1.0" encoding="utf-8"?>
<a:theme xmlns:a="http://schemas.openxmlformats.org/drawingml/2006/main" name="TribuneVTI">
  <a:themeElements>
    <a:clrScheme name="amasis">
      <a:dk1>
        <a:sysClr val="windowText" lastClr="000000"/>
      </a:dk1>
      <a:lt1>
        <a:sysClr val="window" lastClr="FFFFFF"/>
      </a:lt1>
      <a:dk2>
        <a:srgbClr val="470401"/>
      </a:dk2>
      <a:lt2>
        <a:srgbClr val="EBE2E2"/>
      </a:lt2>
      <a:accent1>
        <a:srgbClr val="BD1209"/>
      </a:accent1>
      <a:accent2>
        <a:srgbClr val="F40600"/>
      </a:accent2>
      <a:accent3>
        <a:srgbClr val="F26216"/>
      </a:accent3>
      <a:accent4>
        <a:srgbClr val="F0800D"/>
      </a:accent4>
      <a:accent5>
        <a:srgbClr val="3EA8B6"/>
      </a:accent5>
      <a:accent6>
        <a:srgbClr val="005B6B"/>
      </a:accent6>
      <a:hlink>
        <a:srgbClr val="F40600"/>
      </a:hlink>
      <a:folHlink>
        <a:srgbClr val="1C7E8E"/>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TotalTime>
  <Words>1648</Words>
  <Application>Microsoft Office PowerPoint</Application>
  <PresentationFormat>Widescreen</PresentationFormat>
  <Paragraphs>55</Paragraphs>
  <Slides>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Amasis MT Pro Medium</vt:lpstr>
      <vt:lpstr>Arial</vt:lpstr>
      <vt:lpstr>Calibri</vt:lpstr>
      <vt:lpstr>Courier New</vt:lpstr>
      <vt:lpstr>Times New Roman</vt:lpstr>
      <vt:lpstr>Univers Light</vt:lpstr>
      <vt:lpstr>TribuneVTI</vt:lpstr>
      <vt:lpstr>Employing “MyFitnessPal: The Calorie-counting giant” to tackle obesity in the UK  </vt:lpstr>
      <vt:lpstr>Employing “MyFitnessPal: The Calorie-counting giant” to tackle obesity in the UK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Krishna Paswan</dc:creator>
  <cp:lastModifiedBy>Vishwa Chaudhary</cp:lastModifiedBy>
  <cp:revision>46</cp:revision>
  <dcterms:created xsi:type="dcterms:W3CDTF">2025-10-22T16:25:25Z</dcterms:created>
  <dcterms:modified xsi:type="dcterms:W3CDTF">2025-10-29T10:34:59Z</dcterms:modified>
</cp:coreProperties>
</file>