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tags/tag1.xml" ContentType="application/vnd.openxmlformats-officedocument.presentationml.tags+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186"/>
  </p:notesMasterIdLst>
  <p:handoutMasterIdLst>
    <p:handoutMasterId r:id="rId187"/>
  </p:handoutMasterIdLst>
  <p:sldIdLst>
    <p:sldId id="256" r:id="rId5"/>
    <p:sldId id="301" r:id="rId6"/>
    <p:sldId id="270" r:id="rId7"/>
    <p:sldId id="271" r:id="rId8"/>
    <p:sldId id="302" r:id="rId9"/>
    <p:sldId id="529" r:id="rId10"/>
    <p:sldId id="419" r:id="rId11"/>
    <p:sldId id="261" r:id="rId12"/>
    <p:sldId id="263" r:id="rId13"/>
    <p:sldId id="293" r:id="rId14"/>
    <p:sldId id="262" r:id="rId15"/>
    <p:sldId id="264" r:id="rId16"/>
    <p:sldId id="287" r:id="rId17"/>
    <p:sldId id="282" r:id="rId18"/>
    <p:sldId id="265" r:id="rId19"/>
    <p:sldId id="272" r:id="rId20"/>
    <p:sldId id="273" r:id="rId21"/>
    <p:sldId id="274" r:id="rId22"/>
    <p:sldId id="275" r:id="rId23"/>
    <p:sldId id="276" r:id="rId24"/>
    <p:sldId id="277" r:id="rId25"/>
    <p:sldId id="278" r:id="rId26"/>
    <p:sldId id="279" r:id="rId27"/>
    <p:sldId id="280" r:id="rId28"/>
    <p:sldId id="281" r:id="rId29"/>
    <p:sldId id="298" r:id="rId30"/>
    <p:sldId id="300" r:id="rId31"/>
    <p:sldId id="299" r:id="rId32"/>
    <p:sldId id="412" r:id="rId33"/>
    <p:sldId id="413" r:id="rId34"/>
    <p:sldId id="258" r:id="rId35"/>
    <p:sldId id="259" r:id="rId36"/>
    <p:sldId id="414" r:id="rId37"/>
    <p:sldId id="415" r:id="rId38"/>
    <p:sldId id="257" r:id="rId39"/>
    <p:sldId id="416" r:id="rId40"/>
    <p:sldId id="417" r:id="rId41"/>
    <p:sldId id="418" r:id="rId42"/>
    <p:sldId id="303" r:id="rId43"/>
    <p:sldId id="423" r:id="rId44"/>
    <p:sldId id="424" r:id="rId45"/>
    <p:sldId id="425" r:id="rId46"/>
    <p:sldId id="426" r:id="rId47"/>
    <p:sldId id="427" r:id="rId48"/>
    <p:sldId id="428" r:id="rId49"/>
    <p:sldId id="429" r:id="rId50"/>
    <p:sldId id="430" r:id="rId51"/>
    <p:sldId id="431" r:id="rId52"/>
    <p:sldId id="432" r:id="rId53"/>
    <p:sldId id="433" r:id="rId54"/>
    <p:sldId id="435" r:id="rId55"/>
    <p:sldId id="436" r:id="rId56"/>
    <p:sldId id="437" r:id="rId57"/>
    <p:sldId id="439" r:id="rId58"/>
    <p:sldId id="440" r:id="rId59"/>
    <p:sldId id="441" r:id="rId60"/>
    <p:sldId id="442" r:id="rId61"/>
    <p:sldId id="444" r:id="rId62"/>
    <p:sldId id="446" r:id="rId63"/>
    <p:sldId id="447" r:id="rId64"/>
    <p:sldId id="448" r:id="rId65"/>
    <p:sldId id="451" r:id="rId66"/>
    <p:sldId id="454" r:id="rId67"/>
    <p:sldId id="455" r:id="rId68"/>
    <p:sldId id="456" r:id="rId69"/>
    <p:sldId id="461" r:id="rId70"/>
    <p:sldId id="462" r:id="rId71"/>
    <p:sldId id="463" r:id="rId72"/>
    <p:sldId id="550" r:id="rId73"/>
    <p:sldId id="551" r:id="rId74"/>
    <p:sldId id="552" r:id="rId75"/>
    <p:sldId id="553" r:id="rId76"/>
    <p:sldId id="554" r:id="rId77"/>
    <p:sldId id="555" r:id="rId78"/>
    <p:sldId id="556" r:id="rId79"/>
    <p:sldId id="464" r:id="rId80"/>
    <p:sldId id="465" r:id="rId81"/>
    <p:sldId id="466" r:id="rId82"/>
    <p:sldId id="468" r:id="rId83"/>
    <p:sldId id="467" r:id="rId84"/>
    <p:sldId id="469" r:id="rId85"/>
    <p:sldId id="470" r:id="rId86"/>
    <p:sldId id="471" r:id="rId87"/>
    <p:sldId id="472" r:id="rId88"/>
    <p:sldId id="473" r:id="rId89"/>
    <p:sldId id="474" r:id="rId90"/>
    <p:sldId id="475" r:id="rId91"/>
    <p:sldId id="476" r:id="rId92"/>
    <p:sldId id="477" r:id="rId93"/>
    <p:sldId id="478" r:id="rId94"/>
    <p:sldId id="479" r:id="rId95"/>
    <p:sldId id="482" r:id="rId96"/>
    <p:sldId id="483" r:id="rId97"/>
    <p:sldId id="484" r:id="rId98"/>
    <p:sldId id="485" r:id="rId99"/>
    <p:sldId id="486" r:id="rId100"/>
    <p:sldId id="487" r:id="rId101"/>
    <p:sldId id="488" r:id="rId102"/>
    <p:sldId id="489" r:id="rId103"/>
    <p:sldId id="491" r:id="rId104"/>
    <p:sldId id="492" r:id="rId105"/>
    <p:sldId id="493" r:id="rId106"/>
    <p:sldId id="557" r:id="rId107"/>
    <p:sldId id="558" r:id="rId108"/>
    <p:sldId id="494" r:id="rId109"/>
    <p:sldId id="495" r:id="rId110"/>
    <p:sldId id="496" r:id="rId111"/>
    <p:sldId id="497" r:id="rId112"/>
    <p:sldId id="498" r:id="rId113"/>
    <p:sldId id="499" r:id="rId114"/>
    <p:sldId id="500" r:id="rId115"/>
    <p:sldId id="501" r:id="rId116"/>
    <p:sldId id="502" r:id="rId117"/>
    <p:sldId id="503" r:id="rId118"/>
    <p:sldId id="504" r:id="rId119"/>
    <p:sldId id="505" r:id="rId120"/>
    <p:sldId id="506" r:id="rId121"/>
    <p:sldId id="507" r:id="rId122"/>
    <p:sldId id="508" r:id="rId123"/>
    <p:sldId id="509" r:id="rId124"/>
    <p:sldId id="510" r:id="rId125"/>
    <p:sldId id="511" r:id="rId126"/>
    <p:sldId id="512" r:id="rId127"/>
    <p:sldId id="513" r:id="rId128"/>
    <p:sldId id="514" r:id="rId129"/>
    <p:sldId id="515" r:id="rId130"/>
    <p:sldId id="516" r:id="rId131"/>
    <p:sldId id="517" r:id="rId132"/>
    <p:sldId id="518" r:id="rId133"/>
    <p:sldId id="519" r:id="rId134"/>
    <p:sldId id="520" r:id="rId135"/>
    <p:sldId id="521" r:id="rId136"/>
    <p:sldId id="522" r:id="rId137"/>
    <p:sldId id="523" r:id="rId138"/>
    <p:sldId id="331" r:id="rId139"/>
    <p:sldId id="332" r:id="rId140"/>
    <p:sldId id="371" r:id="rId141"/>
    <p:sldId id="372" r:id="rId142"/>
    <p:sldId id="325" r:id="rId143"/>
    <p:sldId id="378" r:id="rId144"/>
    <p:sldId id="379" r:id="rId145"/>
    <p:sldId id="380" r:id="rId146"/>
    <p:sldId id="381" r:id="rId147"/>
    <p:sldId id="338" r:id="rId148"/>
    <p:sldId id="382" r:id="rId149"/>
    <p:sldId id="383" r:id="rId150"/>
    <p:sldId id="384" r:id="rId151"/>
    <p:sldId id="305" r:id="rId152"/>
    <p:sldId id="306" r:id="rId153"/>
    <p:sldId id="307" r:id="rId154"/>
    <p:sldId id="309" r:id="rId155"/>
    <p:sldId id="311" r:id="rId156"/>
    <p:sldId id="312" r:id="rId157"/>
    <p:sldId id="313" r:id="rId158"/>
    <p:sldId id="315" r:id="rId159"/>
    <p:sldId id="316" r:id="rId160"/>
    <p:sldId id="559" r:id="rId161"/>
    <p:sldId id="560" r:id="rId162"/>
    <p:sldId id="561" r:id="rId163"/>
    <p:sldId id="562" r:id="rId164"/>
    <p:sldId id="563" r:id="rId165"/>
    <p:sldId id="530" r:id="rId166"/>
    <p:sldId id="531" r:id="rId167"/>
    <p:sldId id="532" r:id="rId168"/>
    <p:sldId id="533" r:id="rId169"/>
    <p:sldId id="534" r:id="rId170"/>
    <p:sldId id="535" r:id="rId171"/>
    <p:sldId id="536" r:id="rId172"/>
    <p:sldId id="537" r:id="rId173"/>
    <p:sldId id="538" r:id="rId174"/>
    <p:sldId id="539" r:id="rId175"/>
    <p:sldId id="540" r:id="rId176"/>
    <p:sldId id="541" r:id="rId177"/>
    <p:sldId id="542" r:id="rId178"/>
    <p:sldId id="543" r:id="rId179"/>
    <p:sldId id="544" r:id="rId180"/>
    <p:sldId id="545" r:id="rId181"/>
    <p:sldId id="546" r:id="rId182"/>
    <p:sldId id="547" r:id="rId183"/>
    <p:sldId id="548" r:id="rId184"/>
    <p:sldId id="549" r:id="rId185"/>
  </p:sldIdLst>
  <p:sldSz cx="9144000" cy="6858000" type="screen4x3"/>
  <p:notesSz cx="688181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943" autoAdjust="0"/>
  </p:normalViewPr>
  <p:slideViewPr>
    <p:cSldViewPr>
      <p:cViewPr varScale="1">
        <p:scale>
          <a:sx n="60" d="100"/>
          <a:sy n="60" d="100"/>
        </p:scale>
        <p:origin x="-1656" y="-78"/>
      </p:cViewPr>
      <p:guideLst>
        <p:guide orient="horz" pos="2160"/>
        <p:guide pos="2880"/>
      </p:guideLst>
    </p:cSldViewPr>
  </p:slideViewPr>
  <p:notesTextViewPr>
    <p:cViewPr>
      <p:scale>
        <a:sx n="3" d="2"/>
        <a:sy n="3" d="2"/>
      </p:scale>
      <p:origin x="0" y="0"/>
    </p:cViewPr>
  </p:notesTextViewPr>
  <p:sorterViewPr>
    <p:cViewPr>
      <p:scale>
        <a:sx n="80" d="100"/>
        <a:sy n="80" d="100"/>
      </p:scale>
      <p:origin x="0" y="30300"/>
    </p:cViewPr>
  </p:sorterViewPr>
  <p:notesViewPr>
    <p:cSldViewPr>
      <p:cViewPr varScale="1">
        <p:scale>
          <a:sx n="83" d="100"/>
          <a:sy n="83" d="100"/>
        </p:scale>
        <p:origin x="-2166" y="-78"/>
      </p:cViewPr>
      <p:guideLst>
        <p:guide orient="horz" pos="3151"/>
        <p:guide pos="2168"/>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slide" Target="slides/slide129.xml"/><Relationship Id="rId138" Type="http://schemas.openxmlformats.org/officeDocument/2006/relationships/slide" Target="slides/slide134.xml"/><Relationship Id="rId154" Type="http://schemas.openxmlformats.org/officeDocument/2006/relationships/slide" Target="slides/slide150.xml"/><Relationship Id="rId159" Type="http://schemas.openxmlformats.org/officeDocument/2006/relationships/slide" Target="slides/slide155.xml"/><Relationship Id="rId175" Type="http://schemas.openxmlformats.org/officeDocument/2006/relationships/slide" Target="slides/slide171.xml"/><Relationship Id="rId170" Type="http://schemas.openxmlformats.org/officeDocument/2006/relationships/slide" Target="slides/slide166.xml"/><Relationship Id="rId191" Type="http://schemas.openxmlformats.org/officeDocument/2006/relationships/tableStyles" Target="tableStyles.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28" Type="http://schemas.openxmlformats.org/officeDocument/2006/relationships/slide" Target="slides/slide124.xml"/><Relationship Id="rId144" Type="http://schemas.openxmlformats.org/officeDocument/2006/relationships/slide" Target="slides/slide140.xml"/><Relationship Id="rId149" Type="http://schemas.openxmlformats.org/officeDocument/2006/relationships/slide" Target="slides/slide145.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160" Type="http://schemas.openxmlformats.org/officeDocument/2006/relationships/slide" Target="slides/slide156.xml"/><Relationship Id="rId165" Type="http://schemas.openxmlformats.org/officeDocument/2006/relationships/slide" Target="slides/slide161.xml"/><Relationship Id="rId181" Type="http://schemas.openxmlformats.org/officeDocument/2006/relationships/slide" Target="slides/slide177.xml"/><Relationship Id="rId186" Type="http://schemas.openxmlformats.org/officeDocument/2006/relationships/notesMaster" Target="notesMasters/notesMaster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slide" Target="slides/slide114.xml"/><Relationship Id="rId134" Type="http://schemas.openxmlformats.org/officeDocument/2006/relationships/slide" Target="slides/slide130.xml"/><Relationship Id="rId139" Type="http://schemas.openxmlformats.org/officeDocument/2006/relationships/slide" Target="slides/slide135.xml"/><Relationship Id="rId80" Type="http://schemas.openxmlformats.org/officeDocument/2006/relationships/slide" Target="slides/slide76.xml"/><Relationship Id="rId85" Type="http://schemas.openxmlformats.org/officeDocument/2006/relationships/slide" Target="slides/slide81.xml"/><Relationship Id="rId150" Type="http://schemas.openxmlformats.org/officeDocument/2006/relationships/slide" Target="slides/slide146.xml"/><Relationship Id="rId155" Type="http://schemas.openxmlformats.org/officeDocument/2006/relationships/slide" Target="slides/slide151.xml"/><Relationship Id="rId171" Type="http://schemas.openxmlformats.org/officeDocument/2006/relationships/slide" Target="slides/slide167.xml"/><Relationship Id="rId176" Type="http://schemas.openxmlformats.org/officeDocument/2006/relationships/slide" Target="slides/slide172.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124" Type="http://schemas.openxmlformats.org/officeDocument/2006/relationships/slide" Target="slides/slide120.xml"/><Relationship Id="rId129" Type="http://schemas.openxmlformats.org/officeDocument/2006/relationships/slide" Target="slides/slide125.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40" Type="http://schemas.openxmlformats.org/officeDocument/2006/relationships/slide" Target="slides/slide136.xml"/><Relationship Id="rId145" Type="http://schemas.openxmlformats.org/officeDocument/2006/relationships/slide" Target="slides/slide141.xml"/><Relationship Id="rId161" Type="http://schemas.openxmlformats.org/officeDocument/2006/relationships/slide" Target="slides/slide157.xml"/><Relationship Id="rId166" Type="http://schemas.openxmlformats.org/officeDocument/2006/relationships/slide" Target="slides/slide162.xml"/><Relationship Id="rId182" Type="http://schemas.openxmlformats.org/officeDocument/2006/relationships/slide" Target="slides/slide178.xml"/><Relationship Id="rId187"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119" Type="http://schemas.openxmlformats.org/officeDocument/2006/relationships/slide" Target="slides/slide115.xml"/><Relationship Id="rId44" Type="http://schemas.openxmlformats.org/officeDocument/2006/relationships/slide" Target="slides/slide40.xml"/><Relationship Id="rId60" Type="http://schemas.openxmlformats.org/officeDocument/2006/relationships/slide" Target="slides/slide56.xml"/><Relationship Id="rId65" Type="http://schemas.openxmlformats.org/officeDocument/2006/relationships/slide" Target="slides/slide61.xml"/><Relationship Id="rId81" Type="http://schemas.openxmlformats.org/officeDocument/2006/relationships/slide" Target="slides/slide77.xml"/><Relationship Id="rId86" Type="http://schemas.openxmlformats.org/officeDocument/2006/relationships/slide" Target="slides/slide82.xml"/><Relationship Id="rId130" Type="http://schemas.openxmlformats.org/officeDocument/2006/relationships/slide" Target="slides/slide126.xml"/><Relationship Id="rId135" Type="http://schemas.openxmlformats.org/officeDocument/2006/relationships/slide" Target="slides/slide131.xml"/><Relationship Id="rId151" Type="http://schemas.openxmlformats.org/officeDocument/2006/relationships/slide" Target="slides/slide147.xml"/><Relationship Id="rId156" Type="http://schemas.openxmlformats.org/officeDocument/2006/relationships/slide" Target="slides/slide152.xml"/><Relationship Id="rId177" Type="http://schemas.openxmlformats.org/officeDocument/2006/relationships/slide" Target="slides/slide173.xml"/><Relationship Id="rId172" Type="http://schemas.openxmlformats.org/officeDocument/2006/relationships/slide" Target="slides/slide168.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141" Type="http://schemas.openxmlformats.org/officeDocument/2006/relationships/slide" Target="slides/slide137.xml"/><Relationship Id="rId146" Type="http://schemas.openxmlformats.org/officeDocument/2006/relationships/slide" Target="slides/slide142.xml"/><Relationship Id="rId167" Type="http://schemas.openxmlformats.org/officeDocument/2006/relationships/slide" Target="slides/slide163.xml"/><Relationship Id="rId188"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162" Type="http://schemas.openxmlformats.org/officeDocument/2006/relationships/slide" Target="slides/slide158.xml"/><Relationship Id="rId183" Type="http://schemas.openxmlformats.org/officeDocument/2006/relationships/slide" Target="slides/slide179.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openxmlformats.org/officeDocument/2006/relationships/slide" Target="slides/slide127.xml"/><Relationship Id="rId136" Type="http://schemas.openxmlformats.org/officeDocument/2006/relationships/slide" Target="slides/slide132.xml"/><Relationship Id="rId157" Type="http://schemas.openxmlformats.org/officeDocument/2006/relationships/slide" Target="slides/slide153.xml"/><Relationship Id="rId178" Type="http://schemas.openxmlformats.org/officeDocument/2006/relationships/slide" Target="slides/slide174.xml"/><Relationship Id="rId61" Type="http://schemas.openxmlformats.org/officeDocument/2006/relationships/slide" Target="slides/slide57.xml"/><Relationship Id="rId82" Type="http://schemas.openxmlformats.org/officeDocument/2006/relationships/slide" Target="slides/slide78.xml"/><Relationship Id="rId152" Type="http://schemas.openxmlformats.org/officeDocument/2006/relationships/slide" Target="slides/slide148.xml"/><Relationship Id="rId173" Type="http://schemas.openxmlformats.org/officeDocument/2006/relationships/slide" Target="slides/slide169.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147" Type="http://schemas.openxmlformats.org/officeDocument/2006/relationships/slide" Target="slides/slide143.xml"/><Relationship Id="rId168" Type="http://schemas.openxmlformats.org/officeDocument/2006/relationships/slide" Target="slides/slide164.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142" Type="http://schemas.openxmlformats.org/officeDocument/2006/relationships/slide" Target="slides/slide138.xml"/><Relationship Id="rId163" Type="http://schemas.openxmlformats.org/officeDocument/2006/relationships/slide" Target="slides/slide159.xml"/><Relationship Id="rId184" Type="http://schemas.openxmlformats.org/officeDocument/2006/relationships/slide" Target="slides/slide180.xml"/><Relationship Id="rId189" Type="http://schemas.openxmlformats.org/officeDocument/2006/relationships/viewProps" Target="viewProps.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137" Type="http://schemas.openxmlformats.org/officeDocument/2006/relationships/slide" Target="slides/slide133.xml"/><Relationship Id="rId158" Type="http://schemas.openxmlformats.org/officeDocument/2006/relationships/slide" Target="slides/slide154.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slide" Target="slides/slide128.xml"/><Relationship Id="rId153" Type="http://schemas.openxmlformats.org/officeDocument/2006/relationships/slide" Target="slides/slide149.xml"/><Relationship Id="rId174" Type="http://schemas.openxmlformats.org/officeDocument/2006/relationships/slide" Target="slides/slide170.xml"/><Relationship Id="rId179" Type="http://schemas.openxmlformats.org/officeDocument/2006/relationships/slide" Target="slides/slide175.xml"/><Relationship Id="rId190" Type="http://schemas.openxmlformats.org/officeDocument/2006/relationships/theme" Target="theme/theme1.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143" Type="http://schemas.openxmlformats.org/officeDocument/2006/relationships/slide" Target="slides/slide139.xml"/><Relationship Id="rId148" Type="http://schemas.openxmlformats.org/officeDocument/2006/relationships/slide" Target="slides/slide144.xml"/><Relationship Id="rId164" Type="http://schemas.openxmlformats.org/officeDocument/2006/relationships/slide" Target="slides/slide160.xml"/><Relationship Id="rId169" Type="http://schemas.openxmlformats.org/officeDocument/2006/relationships/slide" Target="slides/slide165.xml"/><Relationship Id="rId185" Type="http://schemas.openxmlformats.org/officeDocument/2006/relationships/slide" Target="slides/slide181.xml"/><Relationship Id="rId4" Type="http://schemas.openxmlformats.org/officeDocument/2006/relationships/slideMaster" Target="slideMasters/slideMaster1.xml"/><Relationship Id="rId9" Type="http://schemas.openxmlformats.org/officeDocument/2006/relationships/slide" Target="slides/slide5.xml"/><Relationship Id="rId180" Type="http://schemas.openxmlformats.org/officeDocument/2006/relationships/slide" Target="slides/slide17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119" cy="500142"/>
          </a:xfrm>
          <a:prstGeom prst="rect">
            <a:avLst/>
          </a:prstGeom>
        </p:spPr>
        <p:txBody>
          <a:bodyPr vert="horz" lIns="96478" tIns="48239" rIns="96478" bIns="48239" rtlCol="0"/>
          <a:lstStyle>
            <a:lvl1pPr algn="l">
              <a:defRPr sz="1300"/>
            </a:lvl1pPr>
          </a:lstStyle>
          <a:p>
            <a:endParaRPr lang="en-GB"/>
          </a:p>
        </p:txBody>
      </p:sp>
      <p:sp>
        <p:nvSpPr>
          <p:cNvPr id="3" name="Date Placeholder 2"/>
          <p:cNvSpPr>
            <a:spLocks noGrp="1"/>
          </p:cNvSpPr>
          <p:nvPr>
            <p:ph type="dt" sz="quarter" idx="1"/>
          </p:nvPr>
        </p:nvSpPr>
        <p:spPr>
          <a:xfrm>
            <a:off x="3898102" y="0"/>
            <a:ext cx="2982119" cy="500142"/>
          </a:xfrm>
          <a:prstGeom prst="rect">
            <a:avLst/>
          </a:prstGeom>
        </p:spPr>
        <p:txBody>
          <a:bodyPr vert="horz" lIns="96478" tIns="48239" rIns="96478" bIns="48239" rtlCol="0"/>
          <a:lstStyle>
            <a:lvl1pPr algn="r">
              <a:defRPr sz="1300"/>
            </a:lvl1pPr>
          </a:lstStyle>
          <a:p>
            <a:fld id="{96D292DE-8B7A-4254-AA83-74C1F4DD4AF0}" type="datetimeFigureOut">
              <a:rPr lang="en-GB" smtClean="0"/>
              <a:t>07/10/2018</a:t>
            </a:fld>
            <a:endParaRPr lang="en-GB"/>
          </a:p>
        </p:txBody>
      </p:sp>
      <p:sp>
        <p:nvSpPr>
          <p:cNvPr id="4" name="Footer Placeholder 3"/>
          <p:cNvSpPr>
            <a:spLocks noGrp="1"/>
          </p:cNvSpPr>
          <p:nvPr>
            <p:ph type="ftr" sz="quarter" idx="2"/>
          </p:nvPr>
        </p:nvSpPr>
        <p:spPr>
          <a:xfrm>
            <a:off x="0" y="9500960"/>
            <a:ext cx="2982119" cy="500142"/>
          </a:xfrm>
          <a:prstGeom prst="rect">
            <a:avLst/>
          </a:prstGeom>
        </p:spPr>
        <p:txBody>
          <a:bodyPr vert="horz" lIns="96478" tIns="48239" rIns="96478" bIns="48239" rtlCol="0" anchor="b"/>
          <a:lstStyle>
            <a:lvl1pPr algn="l">
              <a:defRPr sz="1300"/>
            </a:lvl1pPr>
          </a:lstStyle>
          <a:p>
            <a:endParaRPr lang="en-GB"/>
          </a:p>
        </p:txBody>
      </p:sp>
      <p:sp>
        <p:nvSpPr>
          <p:cNvPr id="5" name="Slide Number Placeholder 4"/>
          <p:cNvSpPr>
            <a:spLocks noGrp="1"/>
          </p:cNvSpPr>
          <p:nvPr>
            <p:ph type="sldNum" sz="quarter" idx="3"/>
          </p:nvPr>
        </p:nvSpPr>
        <p:spPr>
          <a:xfrm>
            <a:off x="3898102" y="9500960"/>
            <a:ext cx="2982119" cy="500142"/>
          </a:xfrm>
          <a:prstGeom prst="rect">
            <a:avLst/>
          </a:prstGeom>
        </p:spPr>
        <p:txBody>
          <a:bodyPr vert="horz" lIns="96478" tIns="48239" rIns="96478" bIns="48239" rtlCol="0" anchor="b"/>
          <a:lstStyle>
            <a:lvl1pPr algn="r">
              <a:defRPr sz="13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119" cy="500142"/>
          </a:xfrm>
          <a:prstGeom prst="rect">
            <a:avLst/>
          </a:prstGeom>
        </p:spPr>
        <p:txBody>
          <a:bodyPr vert="horz" lIns="96478" tIns="48239" rIns="96478" bIns="48239" rtlCol="0"/>
          <a:lstStyle>
            <a:lvl1pPr algn="l">
              <a:defRPr sz="1300"/>
            </a:lvl1pPr>
          </a:lstStyle>
          <a:p>
            <a:endParaRPr lang="en-GB"/>
          </a:p>
        </p:txBody>
      </p:sp>
      <p:sp>
        <p:nvSpPr>
          <p:cNvPr id="3" name="Date Placeholder 2"/>
          <p:cNvSpPr>
            <a:spLocks noGrp="1"/>
          </p:cNvSpPr>
          <p:nvPr>
            <p:ph type="dt" idx="1"/>
          </p:nvPr>
        </p:nvSpPr>
        <p:spPr>
          <a:xfrm>
            <a:off x="3898102" y="0"/>
            <a:ext cx="2982119" cy="500142"/>
          </a:xfrm>
          <a:prstGeom prst="rect">
            <a:avLst/>
          </a:prstGeom>
        </p:spPr>
        <p:txBody>
          <a:bodyPr vert="horz" lIns="96478" tIns="48239" rIns="96478" bIns="48239" rtlCol="0"/>
          <a:lstStyle>
            <a:lvl1pPr algn="r">
              <a:defRPr sz="1300"/>
            </a:lvl1pPr>
          </a:lstStyle>
          <a:p>
            <a:fld id="{E196B571-223F-4B8C-B57B-105DE7ACA4A8}" type="datetimeFigureOut">
              <a:rPr lang="en-GB" smtClean="0"/>
              <a:t>07/10/2018</a:t>
            </a:fld>
            <a:endParaRPr lang="en-GB"/>
          </a:p>
        </p:txBody>
      </p:sp>
      <p:sp>
        <p:nvSpPr>
          <p:cNvPr id="4" name="Slide Image Placeholder 3"/>
          <p:cNvSpPr>
            <a:spLocks noGrp="1" noRot="1" noChangeAspect="1"/>
          </p:cNvSpPr>
          <p:nvPr>
            <p:ph type="sldImg" idx="2"/>
          </p:nvPr>
        </p:nvSpPr>
        <p:spPr>
          <a:xfrm>
            <a:off x="942975" y="750888"/>
            <a:ext cx="4997450" cy="3749675"/>
          </a:xfrm>
          <a:prstGeom prst="rect">
            <a:avLst/>
          </a:prstGeom>
          <a:noFill/>
          <a:ln w="12700">
            <a:solidFill>
              <a:prstClr val="black"/>
            </a:solidFill>
          </a:ln>
        </p:spPr>
        <p:txBody>
          <a:bodyPr vert="horz" lIns="96478" tIns="48239" rIns="96478" bIns="48239" rtlCol="0" anchor="ctr"/>
          <a:lstStyle/>
          <a:p>
            <a:endParaRPr lang="en-GB"/>
          </a:p>
        </p:txBody>
      </p:sp>
      <p:sp>
        <p:nvSpPr>
          <p:cNvPr id="5" name="Notes Placeholder 4"/>
          <p:cNvSpPr>
            <a:spLocks noGrp="1"/>
          </p:cNvSpPr>
          <p:nvPr>
            <p:ph type="body" sz="quarter" idx="3"/>
          </p:nvPr>
        </p:nvSpPr>
        <p:spPr>
          <a:xfrm>
            <a:off x="688182" y="4751348"/>
            <a:ext cx="5505450" cy="4501277"/>
          </a:xfrm>
          <a:prstGeom prst="rect">
            <a:avLst/>
          </a:prstGeom>
        </p:spPr>
        <p:txBody>
          <a:bodyPr vert="horz" lIns="96478" tIns="48239" rIns="96478" bIns="4823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00960"/>
            <a:ext cx="2982119" cy="500142"/>
          </a:xfrm>
          <a:prstGeom prst="rect">
            <a:avLst/>
          </a:prstGeom>
        </p:spPr>
        <p:txBody>
          <a:bodyPr vert="horz" lIns="96478" tIns="48239" rIns="96478" bIns="48239" rtlCol="0" anchor="b"/>
          <a:lstStyle>
            <a:lvl1pPr algn="l">
              <a:defRPr sz="1300"/>
            </a:lvl1pPr>
          </a:lstStyle>
          <a:p>
            <a:endParaRPr lang="en-GB"/>
          </a:p>
        </p:txBody>
      </p:sp>
      <p:sp>
        <p:nvSpPr>
          <p:cNvPr id="7" name="Slide Number Placeholder 6"/>
          <p:cNvSpPr>
            <a:spLocks noGrp="1"/>
          </p:cNvSpPr>
          <p:nvPr>
            <p:ph type="sldNum" sz="quarter" idx="5"/>
          </p:nvPr>
        </p:nvSpPr>
        <p:spPr>
          <a:xfrm>
            <a:off x="3898102" y="9500960"/>
            <a:ext cx="2982119" cy="500142"/>
          </a:xfrm>
          <a:prstGeom prst="rect">
            <a:avLst/>
          </a:prstGeom>
        </p:spPr>
        <p:txBody>
          <a:bodyPr vert="horz" lIns="96478" tIns="48239" rIns="96478" bIns="48239" rtlCol="0" anchor="b"/>
          <a:lstStyle>
            <a:lvl1pPr algn="r">
              <a:defRPr sz="1300"/>
            </a:lvl1pPr>
          </a:lstStyle>
          <a:p>
            <a:fld id="{CB24FB40-D716-49CE-A91C-561D7E9FB285}" type="slidenum">
              <a:rPr lang="en-GB" smtClean="0"/>
              <a:t>‹#›</a:t>
            </a:fld>
            <a:endParaRPr lang="en-GB"/>
          </a:p>
        </p:txBody>
      </p:sp>
    </p:spTree>
    <p:extLst>
      <p:ext uri="{BB962C8B-B14F-4D97-AF65-F5344CB8AC3E}">
        <p14:creationId xmlns:p14="http://schemas.microsoft.com/office/powerpoint/2010/main" val="599087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en.wikipedia.org/wiki/Child_development"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8" Type="http://schemas.openxmlformats.org/officeDocument/2006/relationships/hyperlink" Target="https://en.wikipedia.org/wiki/Jerome_Bruner#cite_note-1" TargetMode="External"/><Relationship Id="rId3" Type="http://schemas.openxmlformats.org/officeDocument/2006/relationships/hyperlink" Target="https://en.wikipedia.org/wiki/New_York_University_School_of_Law" TargetMode="External"/><Relationship Id="rId7" Type="http://schemas.openxmlformats.org/officeDocument/2006/relationships/hyperlink" Target="https://en.wikipedia.org/wiki/Harvard_University" TargetMode="External"/><Relationship Id="rId2" Type="http://schemas.openxmlformats.org/officeDocument/2006/relationships/slide" Target="../slides/slide47.xml"/><Relationship Id="rId1" Type="http://schemas.openxmlformats.org/officeDocument/2006/relationships/notesMaster" Target="../notesMasters/notesMaster1.xml"/><Relationship Id="rId6" Type="http://schemas.openxmlformats.org/officeDocument/2006/relationships/hyperlink" Target="https://en.wikipedia.org/wiki/Ph.D." TargetMode="External"/><Relationship Id="rId5" Type="http://schemas.openxmlformats.org/officeDocument/2006/relationships/hyperlink" Target="https://en.wikipedia.org/wiki/Duke_University" TargetMode="External"/><Relationship Id="rId10" Type="http://schemas.openxmlformats.org/officeDocument/2006/relationships/hyperlink" Target="https://en.wikipedia.org/wiki/Reggio_Emilia" TargetMode="External"/><Relationship Id="rId4" Type="http://schemas.openxmlformats.org/officeDocument/2006/relationships/hyperlink" Target="https://en.wikipedia.org/wiki/Bachelor_of_Arts" TargetMode="External"/><Relationship Id="rId9" Type="http://schemas.openxmlformats.org/officeDocument/2006/relationships/hyperlink" Target="https://en.wikipedia.org/wiki/Review_of_General_Psychology"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3" Type="http://schemas.openxmlformats.org/officeDocument/2006/relationships/hyperlink" Target="http://en.wikipedia.org/wiki/Holism" TargetMode="External"/><Relationship Id="rId2" Type="http://schemas.openxmlformats.org/officeDocument/2006/relationships/slide" Target="../slides/slide120.xml"/><Relationship Id="rId1" Type="http://schemas.openxmlformats.org/officeDocument/2006/relationships/notesMaster" Target="../notesMasters/notesMaster1.xml"/><Relationship Id="rId5" Type="http://schemas.openxmlformats.org/officeDocument/2006/relationships/hyperlink" Target="http://en.wikipedia.org/wiki/Bloom's_taxonomy#cite_note-FOOTNOTEAnderson_et_al.2000-8" TargetMode="External"/><Relationship Id="rId4" Type="http://schemas.openxmlformats.org/officeDocument/2006/relationships/hyperlink" Target="http://en.wikipedia.org/wiki/Bloom's_taxonomy#CITEREFMorshead1965" TargetMode="Externa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xfrm>
            <a:off x="942975" y="750888"/>
            <a:ext cx="4997450" cy="3749675"/>
          </a:xfrm>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itchFamily="34" charset="0"/>
            </a:endParaRP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500">
                <a:solidFill>
                  <a:schemeClr val="tx1"/>
                </a:solidFill>
                <a:latin typeface="Times" charset="0"/>
                <a:ea typeface="MS PGothic" pitchFamily="34" charset="-128"/>
              </a:defRPr>
            </a:lvl1pPr>
            <a:lvl2pPr marL="783887" indent="-301495">
              <a:defRPr sz="2500">
                <a:solidFill>
                  <a:schemeClr val="tx1"/>
                </a:solidFill>
                <a:latin typeface="Times" charset="0"/>
                <a:ea typeface="MS PGothic" pitchFamily="34" charset="-128"/>
              </a:defRPr>
            </a:lvl2pPr>
            <a:lvl3pPr marL="1205979" indent="-241196">
              <a:defRPr sz="2500">
                <a:solidFill>
                  <a:schemeClr val="tx1"/>
                </a:solidFill>
                <a:latin typeface="Times" charset="0"/>
                <a:ea typeface="MS PGothic" pitchFamily="34" charset="-128"/>
              </a:defRPr>
            </a:lvl3pPr>
            <a:lvl4pPr marL="1688371" indent="-241196">
              <a:defRPr sz="2500">
                <a:solidFill>
                  <a:schemeClr val="tx1"/>
                </a:solidFill>
                <a:latin typeface="Times" charset="0"/>
                <a:ea typeface="MS PGothic" pitchFamily="34" charset="-128"/>
              </a:defRPr>
            </a:lvl4pPr>
            <a:lvl5pPr marL="2170763" indent="-241196">
              <a:defRPr sz="2500">
                <a:solidFill>
                  <a:schemeClr val="tx1"/>
                </a:solidFill>
                <a:latin typeface="Times" charset="0"/>
                <a:ea typeface="MS PGothic" pitchFamily="34" charset="-128"/>
              </a:defRPr>
            </a:lvl5pPr>
            <a:lvl6pPr marL="2653154" indent="-241196" eaLnBrk="0" fontAlgn="base" hangingPunct="0">
              <a:spcBef>
                <a:spcPct val="0"/>
              </a:spcBef>
              <a:spcAft>
                <a:spcPct val="0"/>
              </a:spcAft>
              <a:defRPr sz="2500">
                <a:solidFill>
                  <a:schemeClr val="tx1"/>
                </a:solidFill>
                <a:latin typeface="Times" charset="0"/>
                <a:ea typeface="MS PGothic" pitchFamily="34" charset="-128"/>
              </a:defRPr>
            </a:lvl6pPr>
            <a:lvl7pPr marL="3135546" indent="-241196" eaLnBrk="0" fontAlgn="base" hangingPunct="0">
              <a:spcBef>
                <a:spcPct val="0"/>
              </a:spcBef>
              <a:spcAft>
                <a:spcPct val="0"/>
              </a:spcAft>
              <a:defRPr sz="2500">
                <a:solidFill>
                  <a:schemeClr val="tx1"/>
                </a:solidFill>
                <a:latin typeface="Times" charset="0"/>
                <a:ea typeface="MS PGothic" pitchFamily="34" charset="-128"/>
              </a:defRPr>
            </a:lvl7pPr>
            <a:lvl8pPr marL="3617938" indent="-241196" eaLnBrk="0" fontAlgn="base" hangingPunct="0">
              <a:spcBef>
                <a:spcPct val="0"/>
              </a:spcBef>
              <a:spcAft>
                <a:spcPct val="0"/>
              </a:spcAft>
              <a:defRPr sz="2500">
                <a:solidFill>
                  <a:schemeClr val="tx1"/>
                </a:solidFill>
                <a:latin typeface="Times" charset="0"/>
                <a:ea typeface="MS PGothic" pitchFamily="34" charset="-128"/>
              </a:defRPr>
            </a:lvl8pPr>
            <a:lvl9pPr marL="4100330" indent="-241196" eaLnBrk="0" fontAlgn="base" hangingPunct="0">
              <a:spcBef>
                <a:spcPct val="0"/>
              </a:spcBef>
              <a:spcAft>
                <a:spcPct val="0"/>
              </a:spcAft>
              <a:defRPr sz="2500">
                <a:solidFill>
                  <a:schemeClr val="tx1"/>
                </a:solidFill>
                <a:latin typeface="Times" charset="0"/>
                <a:ea typeface="MS PGothic" pitchFamily="34" charset="-128"/>
              </a:defRPr>
            </a:lvl9pPr>
          </a:lstStyle>
          <a:p>
            <a:fld id="{2CDF48A1-DC9C-423A-82E9-3A2CC18A291E}" type="slidenum">
              <a:rPr lang="cy-GB" altLang="en-US" sz="1300">
                <a:latin typeface="Arial" pitchFamily="34" charset="0"/>
              </a:rPr>
              <a:pPr/>
              <a:t>15</a:t>
            </a:fld>
            <a:endParaRPr lang="cy-GB" altLang="en-US" sz="1300">
              <a:latin typeface="Arial" pitchFamily="34" charset="0"/>
            </a:endParaRPr>
          </a:p>
        </p:txBody>
      </p:sp>
    </p:spTree>
    <p:extLst>
      <p:ext uri="{BB962C8B-B14F-4D97-AF65-F5344CB8AC3E}">
        <p14:creationId xmlns:p14="http://schemas.microsoft.com/office/powerpoint/2010/main" val="25544385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C3FB5C-1980-46FF-801E-60B4AD940E8A}" type="slidenum">
              <a:rPr lang="en-GB" smtClean="0"/>
              <a:t>29</a:t>
            </a:fld>
            <a:endParaRPr lang="en-GB"/>
          </a:p>
        </p:txBody>
      </p:sp>
    </p:spTree>
    <p:extLst>
      <p:ext uri="{BB962C8B-B14F-4D97-AF65-F5344CB8AC3E}">
        <p14:creationId xmlns:p14="http://schemas.microsoft.com/office/powerpoint/2010/main" val="14836577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Taken from the slide show recommended later on</a:t>
            </a:r>
          </a:p>
        </p:txBody>
      </p:sp>
      <p:sp>
        <p:nvSpPr>
          <p:cNvPr id="4" name="Slide Number Placeholder 3"/>
          <p:cNvSpPr>
            <a:spLocks noGrp="1"/>
          </p:cNvSpPr>
          <p:nvPr>
            <p:ph type="sldNum" sz="quarter" idx="10"/>
          </p:nvPr>
        </p:nvSpPr>
        <p:spPr/>
        <p:txBody>
          <a:bodyPr/>
          <a:lstStyle/>
          <a:p>
            <a:fld id="{75074F0D-71B5-4BF0-A51B-3C150693D9DF}" type="slidenum">
              <a:rPr lang="en-GB" smtClean="0"/>
              <a:t>30</a:t>
            </a:fld>
            <a:endParaRPr lang="en-GB"/>
          </a:p>
        </p:txBody>
      </p:sp>
    </p:spTree>
    <p:extLst>
      <p:ext uri="{BB962C8B-B14F-4D97-AF65-F5344CB8AC3E}">
        <p14:creationId xmlns:p14="http://schemas.microsoft.com/office/powerpoint/2010/main" val="3083027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698500" y="814388"/>
            <a:ext cx="5426075" cy="4070350"/>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itchFamily="34" charset="0"/>
              </a:rPr>
              <a:t>One of our core texts </a:t>
            </a:r>
          </a:p>
          <a:p>
            <a:r>
              <a:rPr lang="en-GB" altLang="en-US">
                <a:latin typeface="Arial" pitchFamily="34" charset="0"/>
              </a:rPr>
              <a:t>Dense but really does the business... </a:t>
            </a: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Times" charset="0"/>
                <a:ea typeface="MS PGothic" pitchFamily="34" charset="-128"/>
              </a:defRPr>
            </a:lvl1pPr>
            <a:lvl2pPr marL="819222" indent="-315086">
              <a:defRPr sz="2600">
                <a:solidFill>
                  <a:schemeClr val="tx1"/>
                </a:solidFill>
                <a:latin typeface="Times" charset="0"/>
                <a:ea typeface="MS PGothic" pitchFamily="34" charset="-128"/>
              </a:defRPr>
            </a:lvl2pPr>
            <a:lvl3pPr marL="1260340" indent="-252069">
              <a:defRPr sz="2600">
                <a:solidFill>
                  <a:schemeClr val="tx1"/>
                </a:solidFill>
                <a:latin typeface="Times" charset="0"/>
                <a:ea typeface="MS PGothic" pitchFamily="34" charset="-128"/>
              </a:defRPr>
            </a:lvl3pPr>
            <a:lvl4pPr marL="1764476" indent="-252069">
              <a:defRPr sz="2600">
                <a:solidFill>
                  <a:schemeClr val="tx1"/>
                </a:solidFill>
                <a:latin typeface="Times" charset="0"/>
                <a:ea typeface="MS PGothic" pitchFamily="34" charset="-128"/>
              </a:defRPr>
            </a:lvl4pPr>
            <a:lvl5pPr marL="2268614" indent="-252069">
              <a:defRPr sz="2600">
                <a:solidFill>
                  <a:schemeClr val="tx1"/>
                </a:solidFill>
                <a:latin typeface="Times" charset="0"/>
                <a:ea typeface="MS PGothic" pitchFamily="34" charset="-128"/>
              </a:defRPr>
            </a:lvl5pPr>
            <a:lvl6pPr marL="2772749" indent="-252069" eaLnBrk="0" fontAlgn="base" hangingPunct="0">
              <a:spcBef>
                <a:spcPct val="0"/>
              </a:spcBef>
              <a:spcAft>
                <a:spcPct val="0"/>
              </a:spcAft>
              <a:defRPr sz="2600">
                <a:solidFill>
                  <a:schemeClr val="tx1"/>
                </a:solidFill>
                <a:latin typeface="Times" charset="0"/>
                <a:ea typeface="MS PGothic" pitchFamily="34" charset="-128"/>
              </a:defRPr>
            </a:lvl6pPr>
            <a:lvl7pPr marL="3276885" indent="-252069" eaLnBrk="0" fontAlgn="base" hangingPunct="0">
              <a:spcBef>
                <a:spcPct val="0"/>
              </a:spcBef>
              <a:spcAft>
                <a:spcPct val="0"/>
              </a:spcAft>
              <a:defRPr sz="2600">
                <a:solidFill>
                  <a:schemeClr val="tx1"/>
                </a:solidFill>
                <a:latin typeface="Times" charset="0"/>
                <a:ea typeface="MS PGothic" pitchFamily="34" charset="-128"/>
              </a:defRPr>
            </a:lvl7pPr>
            <a:lvl8pPr marL="3781023" indent="-252069" eaLnBrk="0" fontAlgn="base" hangingPunct="0">
              <a:spcBef>
                <a:spcPct val="0"/>
              </a:spcBef>
              <a:spcAft>
                <a:spcPct val="0"/>
              </a:spcAft>
              <a:defRPr sz="2600">
                <a:solidFill>
                  <a:schemeClr val="tx1"/>
                </a:solidFill>
                <a:latin typeface="Times" charset="0"/>
                <a:ea typeface="MS PGothic" pitchFamily="34" charset="-128"/>
              </a:defRPr>
            </a:lvl8pPr>
            <a:lvl9pPr marL="4285159" indent="-252069" eaLnBrk="0" fontAlgn="base" hangingPunct="0">
              <a:spcBef>
                <a:spcPct val="0"/>
              </a:spcBef>
              <a:spcAft>
                <a:spcPct val="0"/>
              </a:spcAft>
              <a:defRPr sz="2600">
                <a:solidFill>
                  <a:schemeClr val="tx1"/>
                </a:solidFill>
                <a:latin typeface="Times" charset="0"/>
                <a:ea typeface="MS PGothic" pitchFamily="34" charset="-128"/>
              </a:defRPr>
            </a:lvl9pPr>
          </a:lstStyle>
          <a:p>
            <a:fld id="{403B6AD5-D6EC-4C35-A0E9-9989BF600D42}" type="slidenum">
              <a:rPr lang="cy-GB" altLang="en-US" sz="1400">
                <a:latin typeface="Arial" pitchFamily="34" charset="0"/>
              </a:rPr>
              <a:pPr/>
              <a:t>31</a:t>
            </a:fld>
            <a:endParaRPr lang="cy-GB" altLang="en-US" sz="1400">
              <a:latin typeface="Arial" pitchFamily="34" charset="0"/>
            </a:endParaRPr>
          </a:p>
        </p:txBody>
      </p:sp>
    </p:spTree>
    <p:extLst>
      <p:ext uri="{BB962C8B-B14F-4D97-AF65-F5344CB8AC3E}">
        <p14:creationId xmlns:p14="http://schemas.microsoft.com/office/powerpoint/2010/main" val="10382144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education we tend to fall into the social interpretivist ontology – it is all relative…</a:t>
            </a:r>
          </a:p>
        </p:txBody>
      </p:sp>
      <p:sp>
        <p:nvSpPr>
          <p:cNvPr id="4" name="Slide Number Placeholder 3"/>
          <p:cNvSpPr>
            <a:spLocks noGrp="1"/>
          </p:cNvSpPr>
          <p:nvPr>
            <p:ph type="sldNum" sz="quarter" idx="10"/>
          </p:nvPr>
        </p:nvSpPr>
        <p:spPr/>
        <p:txBody>
          <a:bodyPr/>
          <a:lstStyle/>
          <a:p>
            <a:fld id="{75074F0D-71B5-4BF0-A51B-3C150693D9DF}" type="slidenum">
              <a:rPr lang="en-GB" smtClean="0"/>
              <a:t>32</a:t>
            </a:fld>
            <a:endParaRPr lang="en-GB"/>
          </a:p>
        </p:txBody>
      </p:sp>
    </p:spTree>
    <p:extLst>
      <p:ext uri="{BB962C8B-B14F-4D97-AF65-F5344CB8AC3E}">
        <p14:creationId xmlns:p14="http://schemas.microsoft.com/office/powerpoint/2010/main" val="21397836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C3FB5C-1980-46FF-801E-60B4AD940E8A}" type="slidenum">
              <a:rPr lang="en-GB" smtClean="0"/>
              <a:t>33</a:t>
            </a:fld>
            <a:endParaRPr lang="en-GB"/>
          </a:p>
        </p:txBody>
      </p:sp>
    </p:spTree>
    <p:extLst>
      <p:ext uri="{BB962C8B-B14F-4D97-AF65-F5344CB8AC3E}">
        <p14:creationId xmlns:p14="http://schemas.microsoft.com/office/powerpoint/2010/main" val="2527770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Own note book and jot down terms you wish to research further </a:t>
            </a:r>
          </a:p>
          <a:p>
            <a:r>
              <a:rPr lang="en-GB" dirty="0"/>
              <a:t>Questions that arise</a:t>
            </a:r>
          </a:p>
        </p:txBody>
      </p:sp>
      <p:sp>
        <p:nvSpPr>
          <p:cNvPr id="4" name="Slide Number Placeholder 3"/>
          <p:cNvSpPr>
            <a:spLocks noGrp="1"/>
          </p:cNvSpPr>
          <p:nvPr>
            <p:ph type="sldNum" sz="quarter" idx="10"/>
          </p:nvPr>
        </p:nvSpPr>
        <p:spPr/>
        <p:txBody>
          <a:bodyPr/>
          <a:lstStyle/>
          <a:p>
            <a:fld id="{75074F0D-71B5-4BF0-A51B-3C150693D9DF}" type="slidenum">
              <a:rPr lang="en-GB" smtClean="0"/>
              <a:t>35</a:t>
            </a:fld>
            <a:endParaRPr lang="en-GB"/>
          </a:p>
        </p:txBody>
      </p:sp>
    </p:spTree>
    <p:extLst>
      <p:ext uri="{BB962C8B-B14F-4D97-AF65-F5344CB8AC3E}">
        <p14:creationId xmlns:p14="http://schemas.microsoft.com/office/powerpoint/2010/main" val="18581017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out as a hand out for discussion</a:t>
            </a:r>
          </a:p>
          <a:p>
            <a:endParaRPr lang="en-GB"/>
          </a:p>
          <a:p>
            <a:r>
              <a:rPr lang="en-GB"/>
              <a:t>Action </a:t>
            </a:r>
            <a:r>
              <a:rPr lang="en-GB" dirty="0"/>
              <a:t>research as an epistemology is relatively new so I would advise that student participants do </a:t>
            </a:r>
            <a:r>
              <a:rPr lang="en-GB" b="1" dirty="0"/>
              <a:t>not </a:t>
            </a:r>
            <a:r>
              <a:rPr lang="en-GB" b="0" dirty="0"/>
              <a:t>state</a:t>
            </a:r>
            <a:r>
              <a:rPr lang="en-GB" b="1" dirty="0"/>
              <a:t> </a:t>
            </a:r>
            <a:r>
              <a:rPr lang="en-GB" dirty="0"/>
              <a:t>this as their epistemology unless they are prepared to defend this in</a:t>
            </a:r>
            <a:r>
              <a:rPr lang="en-GB" baseline="0" dirty="0"/>
              <a:t> a section of the assignment.</a:t>
            </a:r>
            <a:r>
              <a:rPr lang="en-GB" dirty="0"/>
              <a:t> </a:t>
            </a:r>
          </a:p>
          <a:p>
            <a:r>
              <a:rPr lang="en-GB" b="0" dirty="0"/>
              <a:t>But I would put is as an option as a methodology and/ or a technique (method/ research tool)</a:t>
            </a:r>
          </a:p>
        </p:txBody>
      </p:sp>
      <p:sp>
        <p:nvSpPr>
          <p:cNvPr id="4" name="Slide Number Placeholder 3"/>
          <p:cNvSpPr>
            <a:spLocks noGrp="1"/>
          </p:cNvSpPr>
          <p:nvPr>
            <p:ph type="sldNum" sz="quarter" idx="10"/>
          </p:nvPr>
        </p:nvSpPr>
        <p:spPr/>
        <p:txBody>
          <a:bodyPr/>
          <a:lstStyle/>
          <a:p>
            <a:fld id="{E8C3FB5C-1980-46FF-801E-60B4AD940E8A}" type="slidenum">
              <a:rPr lang="en-GB" smtClean="0"/>
              <a:t>36</a:t>
            </a:fld>
            <a:endParaRPr lang="en-GB"/>
          </a:p>
        </p:txBody>
      </p:sp>
    </p:spTree>
    <p:extLst>
      <p:ext uri="{BB962C8B-B14F-4D97-AF65-F5344CB8AC3E}">
        <p14:creationId xmlns:p14="http://schemas.microsoft.com/office/powerpoint/2010/main" val="22569420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38</a:t>
            </a:fld>
            <a:endParaRPr lang="en-GB"/>
          </a:p>
        </p:txBody>
      </p:sp>
    </p:spTree>
    <p:extLst>
      <p:ext uri="{BB962C8B-B14F-4D97-AF65-F5344CB8AC3E}">
        <p14:creationId xmlns:p14="http://schemas.microsoft.com/office/powerpoint/2010/main" val="38486782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5EDE87-D63A-413E-B0EF-2BB04A9FC952}" type="slidenum">
              <a:rPr lang="en-GB" smtClean="0"/>
              <a:t>39</a:t>
            </a:fld>
            <a:endParaRPr lang="en-GB"/>
          </a:p>
        </p:txBody>
      </p:sp>
    </p:spTree>
    <p:extLst>
      <p:ext uri="{BB962C8B-B14F-4D97-AF65-F5344CB8AC3E}">
        <p14:creationId xmlns:p14="http://schemas.microsoft.com/office/powerpoint/2010/main" val="32434177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the different realities and expectations which can all be part of the teaching experience</a:t>
            </a:r>
          </a:p>
          <a:p>
            <a:r>
              <a:rPr lang="en-GB" dirty="0" smtClean="0"/>
              <a:t>But as educators we wish to be the</a:t>
            </a:r>
            <a:r>
              <a:rPr lang="en-GB" baseline="0" dirty="0" smtClean="0"/>
              <a:t> change that is going to alter that teaching experience so that both teachers and students gain the most from that educational experience</a:t>
            </a:r>
            <a:endParaRPr lang="en-GB" dirty="0"/>
          </a:p>
        </p:txBody>
      </p:sp>
      <p:sp>
        <p:nvSpPr>
          <p:cNvPr id="4" name="Slide Number Placeholder 3"/>
          <p:cNvSpPr>
            <a:spLocks noGrp="1"/>
          </p:cNvSpPr>
          <p:nvPr>
            <p:ph type="sldNum" sz="quarter" idx="10"/>
          </p:nvPr>
        </p:nvSpPr>
        <p:spPr/>
        <p:txBody>
          <a:bodyPr/>
          <a:lstStyle/>
          <a:p>
            <a:fld id="{A96DCB4C-330D-47DA-9449-699881707E1B}" type="slidenum">
              <a:rPr lang="en-GB" smtClean="0"/>
              <a:t>40</a:t>
            </a:fld>
            <a:endParaRPr lang="en-GB" dirty="0"/>
          </a:p>
        </p:txBody>
      </p:sp>
    </p:spTree>
    <p:extLst>
      <p:ext uri="{BB962C8B-B14F-4D97-AF65-F5344CB8AC3E}">
        <p14:creationId xmlns:p14="http://schemas.microsoft.com/office/powerpoint/2010/main" val="27078192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But the teaching experience can feel like this –</a:t>
            </a:r>
            <a:r>
              <a:rPr lang="en-GB" baseline="0" dirty="0" smtClean="0"/>
              <a:t> that the educational theories ideas, mandates are rushing towards us and we are expected to use them without taking the time to see if they are appropriate for our situation</a:t>
            </a:r>
          </a:p>
          <a:p>
            <a:r>
              <a:rPr lang="en-GB" baseline="0" dirty="0" smtClean="0"/>
              <a:t>Educationalists have often thought about and tried out many different theories and educational fads</a:t>
            </a:r>
          </a:p>
          <a:p>
            <a:r>
              <a:rPr lang="en-GB" baseline="0" dirty="0" smtClean="0"/>
              <a:t>How many theorists can you remember learning about in training and can you remember what their theories were?</a:t>
            </a:r>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41</a:t>
            </a:fld>
            <a:endParaRPr lang="en-GB" dirty="0"/>
          </a:p>
        </p:txBody>
      </p:sp>
    </p:spTree>
    <p:extLst>
      <p:ext uri="{BB962C8B-B14F-4D97-AF65-F5344CB8AC3E}">
        <p14:creationId xmlns:p14="http://schemas.microsoft.com/office/powerpoint/2010/main" val="15946100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42</a:t>
            </a:fld>
            <a:endParaRPr lang="en-GB"/>
          </a:p>
        </p:txBody>
      </p:sp>
    </p:spTree>
    <p:extLst>
      <p:ext uri="{BB962C8B-B14F-4D97-AF65-F5344CB8AC3E}">
        <p14:creationId xmlns:p14="http://schemas.microsoft.com/office/powerpoint/2010/main" val="30661746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43</a:t>
            </a:fld>
            <a:endParaRPr lang="en-GB"/>
          </a:p>
        </p:txBody>
      </p:sp>
    </p:spTree>
    <p:extLst>
      <p:ext uri="{BB962C8B-B14F-4D97-AF65-F5344CB8AC3E}">
        <p14:creationId xmlns:p14="http://schemas.microsoft.com/office/powerpoint/2010/main" val="31061465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4704">
              <a:defRPr/>
            </a:pPr>
            <a:r>
              <a:rPr lang="en-GB" dirty="0"/>
              <a:t>Rousseau became an early advocate of developmentally appropriate education; his description of the stages of </a:t>
            </a:r>
            <a:r>
              <a:rPr lang="en-GB" dirty="0">
                <a:hlinkClick r:id="rId3" tooltip="Child development"/>
              </a:rPr>
              <a:t>child development</a:t>
            </a:r>
            <a:r>
              <a:rPr lang="en-GB" dirty="0"/>
              <a:t> mirrors his conception of the evolution of culture. </a:t>
            </a:r>
          </a:p>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44</a:t>
            </a:fld>
            <a:endParaRPr lang="en-GB"/>
          </a:p>
        </p:txBody>
      </p:sp>
    </p:spTree>
    <p:extLst>
      <p:ext uri="{BB962C8B-B14F-4D97-AF65-F5344CB8AC3E}">
        <p14:creationId xmlns:p14="http://schemas.microsoft.com/office/powerpoint/2010/main" val="38309701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45</a:t>
            </a:fld>
            <a:endParaRPr lang="en-GB"/>
          </a:p>
        </p:txBody>
      </p:sp>
    </p:spTree>
    <p:extLst>
      <p:ext uri="{BB962C8B-B14F-4D97-AF65-F5344CB8AC3E}">
        <p14:creationId xmlns:p14="http://schemas.microsoft.com/office/powerpoint/2010/main" val="39789616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Important to develop children's skills to think clearly and exercise independent judgement.</a:t>
            </a:r>
          </a:p>
          <a:p>
            <a:r>
              <a:rPr lang="en-GB" dirty="0"/>
              <a:t> Parents were viewed as the main educators of their children with institutionalised care for children before the age 7 being potential damaging. </a:t>
            </a:r>
          </a:p>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46</a:t>
            </a:fld>
            <a:endParaRPr lang="en-GB"/>
          </a:p>
        </p:txBody>
      </p:sp>
    </p:spTree>
    <p:extLst>
      <p:ext uri="{BB962C8B-B14F-4D97-AF65-F5344CB8AC3E}">
        <p14:creationId xmlns:p14="http://schemas.microsoft.com/office/powerpoint/2010/main" val="9482177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Bruner is currently a senior research fellow at the </a:t>
            </a:r>
            <a:r>
              <a:rPr lang="en-GB" dirty="0" smtClean="0">
                <a:hlinkClick r:id="rId3" tooltip="New York University School of Law"/>
              </a:rPr>
              <a:t>New York University School of Law</a:t>
            </a:r>
            <a:r>
              <a:rPr lang="en-GB" dirty="0" smtClean="0"/>
              <a:t>. He received a </a:t>
            </a:r>
            <a:r>
              <a:rPr lang="en-GB" dirty="0" smtClean="0">
                <a:hlinkClick r:id="rId4" tooltip="Bachelor of Arts"/>
              </a:rPr>
              <a:t>B.A.</a:t>
            </a:r>
            <a:r>
              <a:rPr lang="en-GB" dirty="0" smtClean="0"/>
              <a:t> in 1937 from </a:t>
            </a:r>
            <a:r>
              <a:rPr lang="en-GB" dirty="0" smtClean="0">
                <a:hlinkClick r:id="rId5" tooltip="Duke University"/>
              </a:rPr>
              <a:t>Duke University</a:t>
            </a:r>
            <a:r>
              <a:rPr lang="en-GB" dirty="0" smtClean="0"/>
              <a:t> and a </a:t>
            </a:r>
            <a:r>
              <a:rPr lang="en-GB" dirty="0" smtClean="0">
                <a:hlinkClick r:id="rId6" tooltip="Ph.D."/>
              </a:rPr>
              <a:t>Ph.D.</a:t>
            </a:r>
            <a:r>
              <a:rPr lang="en-GB" dirty="0" smtClean="0"/>
              <a:t> from </a:t>
            </a:r>
            <a:r>
              <a:rPr lang="en-GB" dirty="0" smtClean="0">
                <a:hlinkClick r:id="rId7" tooltip="Harvard University"/>
              </a:rPr>
              <a:t>Harvard University</a:t>
            </a:r>
            <a:r>
              <a:rPr lang="en-GB" dirty="0" smtClean="0"/>
              <a:t> in 1941.</a:t>
            </a:r>
            <a:r>
              <a:rPr lang="en-GB" baseline="30000" dirty="0" smtClean="0">
                <a:hlinkClick r:id="rId8"/>
              </a:rPr>
              <a:t>[1]</a:t>
            </a:r>
            <a:r>
              <a:rPr lang="en-GB" dirty="0" smtClean="0"/>
              <a:t> A </a:t>
            </a:r>
            <a:r>
              <a:rPr lang="en-GB" i="1" dirty="0" smtClean="0">
                <a:hlinkClick r:id="rId9" tooltip="Review of General Psychology"/>
              </a:rPr>
              <a:t>Review of General Psychology</a:t>
            </a:r>
            <a:r>
              <a:rPr lang="en-GB" dirty="0" smtClean="0"/>
              <a:t> survey, published in 2002, ranked Bruner as the 28th most cited psychologist of the 20th century</a:t>
            </a:r>
          </a:p>
          <a:p>
            <a:endParaRPr lang="en-GB" dirty="0" smtClean="0"/>
          </a:p>
          <a:p>
            <a:r>
              <a:rPr lang="en-GB" dirty="0" smtClean="0"/>
              <a:t>Bruner was deeply impressed by his 1995 visit to the preschools of </a:t>
            </a:r>
            <a:r>
              <a:rPr lang="en-GB" dirty="0" smtClean="0">
                <a:hlinkClick r:id="rId10" tooltip="Reggio Emilia"/>
              </a:rPr>
              <a:t>Reggio Emilia</a:t>
            </a:r>
            <a:r>
              <a:rPr lang="en-GB" dirty="0" smtClean="0"/>
              <a:t> and has established a collaborative relationship with them to improve educational systems internationally. Equally important was the relationship with the Italian Ministry of Education which officially recognized the value of this innovative experience</a:t>
            </a:r>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47</a:t>
            </a:fld>
            <a:endParaRPr lang="en-GB"/>
          </a:p>
        </p:txBody>
      </p:sp>
    </p:spTree>
    <p:extLst>
      <p:ext uri="{BB962C8B-B14F-4D97-AF65-F5344CB8AC3E}">
        <p14:creationId xmlns:p14="http://schemas.microsoft.com/office/powerpoint/2010/main" val="27715574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48</a:t>
            </a:fld>
            <a:endParaRPr lang="en-GB"/>
          </a:p>
        </p:txBody>
      </p:sp>
    </p:spTree>
    <p:extLst>
      <p:ext uri="{BB962C8B-B14F-4D97-AF65-F5344CB8AC3E}">
        <p14:creationId xmlns:p14="http://schemas.microsoft.com/office/powerpoint/2010/main" val="24865613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49</a:t>
            </a:fld>
            <a:endParaRPr lang="en-GB"/>
          </a:p>
        </p:txBody>
      </p:sp>
    </p:spTree>
    <p:extLst>
      <p:ext uri="{BB962C8B-B14F-4D97-AF65-F5344CB8AC3E}">
        <p14:creationId xmlns:p14="http://schemas.microsoft.com/office/powerpoint/2010/main" val="29492932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Fads are common in every area of education. The problem with fads is that even promising developments are quickly abandoned to make room for the next innovation. Educational innovations become fads partly because they are without a firm foundation in theories of learning, or because that foundation is not fully identified and communicated. </a:t>
            </a:r>
            <a:br>
              <a:rPr lang="en-GB" dirty="0" smtClean="0"/>
            </a:br>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50</a:t>
            </a:fld>
            <a:endParaRPr lang="en-GB"/>
          </a:p>
        </p:txBody>
      </p:sp>
    </p:spTree>
    <p:extLst>
      <p:ext uri="{BB962C8B-B14F-4D97-AF65-F5344CB8AC3E}">
        <p14:creationId xmlns:p14="http://schemas.microsoft.com/office/powerpoint/2010/main" val="10355587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6DCB4C-330D-47DA-9449-699881707E1B}" type="slidenum">
              <a:rPr lang="en-GB" smtClean="0"/>
              <a:t>51</a:t>
            </a:fld>
            <a:endParaRPr lang="en-GB" dirty="0"/>
          </a:p>
        </p:txBody>
      </p:sp>
    </p:spTree>
    <p:extLst>
      <p:ext uri="{BB962C8B-B14F-4D97-AF65-F5344CB8AC3E}">
        <p14:creationId xmlns:p14="http://schemas.microsoft.com/office/powerpoint/2010/main" val="25610924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5074F0D-71B5-4BF0-A51B-3C150693D9DF}" type="slidenum">
              <a:rPr lang="en-GB" smtClean="0"/>
              <a:t>52</a:t>
            </a:fld>
            <a:endParaRPr lang="en-GB" dirty="0"/>
          </a:p>
        </p:txBody>
      </p:sp>
    </p:spTree>
    <p:extLst>
      <p:ext uri="{BB962C8B-B14F-4D97-AF65-F5344CB8AC3E}">
        <p14:creationId xmlns:p14="http://schemas.microsoft.com/office/powerpoint/2010/main" val="41480693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6DCB4C-330D-47DA-9449-699881707E1B}" type="slidenum">
              <a:rPr lang="en-GB" smtClean="0"/>
              <a:t>53</a:t>
            </a:fld>
            <a:endParaRPr lang="en-GB"/>
          </a:p>
        </p:txBody>
      </p:sp>
    </p:spTree>
    <p:extLst>
      <p:ext uri="{BB962C8B-B14F-4D97-AF65-F5344CB8AC3E}">
        <p14:creationId xmlns:p14="http://schemas.microsoft.com/office/powerpoint/2010/main" val="42514088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5074F0D-71B5-4BF0-A51B-3C150693D9DF}" type="slidenum">
              <a:rPr lang="en-GB" smtClean="0"/>
              <a:t>54</a:t>
            </a:fld>
            <a:endParaRPr lang="en-GB" dirty="0"/>
          </a:p>
        </p:txBody>
      </p:sp>
    </p:spTree>
    <p:extLst>
      <p:ext uri="{BB962C8B-B14F-4D97-AF65-F5344CB8AC3E}">
        <p14:creationId xmlns:p14="http://schemas.microsoft.com/office/powerpoint/2010/main" val="26514796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55</a:t>
            </a:fld>
            <a:endParaRPr lang="en-GB"/>
          </a:p>
        </p:txBody>
      </p:sp>
    </p:spTree>
    <p:extLst>
      <p:ext uri="{BB962C8B-B14F-4D97-AF65-F5344CB8AC3E}">
        <p14:creationId xmlns:p14="http://schemas.microsoft.com/office/powerpoint/2010/main" val="33179521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56</a:t>
            </a:fld>
            <a:endParaRPr lang="en-GB"/>
          </a:p>
        </p:txBody>
      </p:sp>
    </p:spTree>
    <p:extLst>
      <p:ext uri="{BB962C8B-B14F-4D97-AF65-F5344CB8AC3E}">
        <p14:creationId xmlns:p14="http://schemas.microsoft.com/office/powerpoint/2010/main" val="12974441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57</a:t>
            </a:fld>
            <a:endParaRPr lang="en-GB"/>
          </a:p>
        </p:txBody>
      </p:sp>
    </p:spTree>
    <p:extLst>
      <p:ext uri="{BB962C8B-B14F-4D97-AF65-F5344CB8AC3E}">
        <p14:creationId xmlns:p14="http://schemas.microsoft.com/office/powerpoint/2010/main" val="26200557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944563" y="750888"/>
            <a:ext cx="4997450" cy="3749675"/>
          </a:xfrm>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1"/>
            <a:r>
              <a:rPr lang="en-GB" altLang="en-US" dirty="0" smtClean="0">
                <a:latin typeface="Arial" pitchFamily="34" charset="0"/>
              </a:rPr>
              <a:t>To find out...</a:t>
            </a:r>
          </a:p>
          <a:p>
            <a:pPr lvl="2"/>
            <a:r>
              <a:rPr lang="en-GB" altLang="en-US" dirty="0" smtClean="0">
                <a:latin typeface="Arial" pitchFamily="34" charset="0"/>
              </a:rPr>
              <a:t>How, why, what, who, when? </a:t>
            </a:r>
          </a:p>
          <a:p>
            <a:pPr lvl="2"/>
            <a:r>
              <a:rPr lang="en-GB" altLang="en-US" dirty="0" smtClean="0">
                <a:latin typeface="Arial" pitchFamily="34" charset="0"/>
              </a:rPr>
              <a:t>How Mrs Briggs consistently achieves such high literacy scores?</a:t>
            </a:r>
          </a:p>
          <a:p>
            <a:pPr lvl="2"/>
            <a:r>
              <a:rPr lang="en-GB" altLang="en-US" dirty="0" smtClean="0">
                <a:latin typeface="Arial" pitchFamily="34" charset="0"/>
              </a:rPr>
              <a:t>Why Finland achieves higher PISA scores? </a:t>
            </a:r>
          </a:p>
          <a:p>
            <a:pPr lvl="1"/>
            <a:r>
              <a:rPr lang="en-GB" altLang="en-US" dirty="0" smtClean="0">
                <a:latin typeface="Arial" pitchFamily="34" charset="0"/>
              </a:rPr>
              <a:t>	What teaching approaches best serve children with poor oracy at age 11?</a:t>
            </a:r>
          </a:p>
          <a:p>
            <a:pPr lvl="1"/>
            <a:r>
              <a:rPr lang="en-GB" altLang="en-US" dirty="0" smtClean="0">
                <a:latin typeface="Arial" pitchFamily="34" charset="0"/>
              </a:rPr>
              <a:t>	Who engages most with online resources at age 16;</a:t>
            </a:r>
          </a:p>
          <a:p>
            <a:pPr lvl="1"/>
            <a:r>
              <a:rPr lang="en-GB" altLang="en-US" dirty="0" smtClean="0">
                <a:latin typeface="Arial" pitchFamily="34" charset="0"/>
              </a:rPr>
              <a:t>	When do KS3 children prefer to have to hand in their homework? </a:t>
            </a:r>
          </a:p>
          <a:p>
            <a:pPr lvl="1"/>
            <a:r>
              <a:rPr lang="en-GB" altLang="en-US" dirty="0" smtClean="0">
                <a:latin typeface="Arial" pitchFamily="34" charset="0"/>
              </a:rPr>
              <a:t>To improve...</a:t>
            </a:r>
          </a:p>
          <a:p>
            <a:pPr lvl="2"/>
            <a:r>
              <a:rPr lang="en-GB" altLang="en-US" dirty="0" smtClean="0">
                <a:latin typeface="Arial" pitchFamily="34" charset="0"/>
              </a:rPr>
              <a:t>Outcomes, teaching, learning?</a:t>
            </a:r>
          </a:p>
          <a:p>
            <a:pPr lvl="1"/>
            <a:r>
              <a:rPr lang="en-GB" altLang="en-US" dirty="0" smtClean="0">
                <a:latin typeface="Arial" pitchFamily="34" charset="0"/>
              </a:rPr>
              <a:t>To explain...</a:t>
            </a:r>
          </a:p>
          <a:p>
            <a:pPr lvl="1"/>
            <a:r>
              <a:rPr lang="en-GB" altLang="en-US" dirty="0" smtClean="0">
                <a:latin typeface="Arial" pitchFamily="34" charset="0"/>
              </a:rPr>
              <a:t>     the boys are reading better than the girls,  in</a:t>
            </a:r>
            <a:r>
              <a:rPr lang="en-GB" altLang="en-US" baseline="0" dirty="0" smtClean="0">
                <a:latin typeface="Arial" pitchFamily="34" charset="0"/>
              </a:rPr>
              <a:t> this class the children’s attitudes to each other have changed for no apparent reason, </a:t>
            </a:r>
            <a:r>
              <a:rPr lang="en-GB" altLang="en-US" dirty="0" smtClean="0">
                <a:latin typeface="Arial" pitchFamily="34" charset="0"/>
              </a:rPr>
              <a:t>we put in a strategy that is not working</a:t>
            </a:r>
          </a:p>
          <a:p>
            <a:pPr lvl="1"/>
            <a:endParaRPr lang="en-GB" altLang="en-US" dirty="0" smtClean="0">
              <a:latin typeface="Arial" pitchFamily="34" charset="0"/>
            </a:endParaRPr>
          </a:p>
          <a:p>
            <a:endParaRPr lang="en-GB" altLang="en-US" dirty="0" smtClean="0">
              <a:latin typeface="Arial" pitchFamily="34" charset="0"/>
            </a:endParaRP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500">
                <a:solidFill>
                  <a:schemeClr val="tx1"/>
                </a:solidFill>
                <a:latin typeface="Times" charset="0"/>
                <a:ea typeface="MS PGothic" pitchFamily="34" charset="-128"/>
              </a:defRPr>
            </a:lvl1pPr>
            <a:lvl2pPr marL="783759" indent="-301446">
              <a:defRPr sz="2500">
                <a:solidFill>
                  <a:schemeClr val="tx1"/>
                </a:solidFill>
                <a:latin typeface="Times" charset="0"/>
                <a:ea typeface="MS PGothic" pitchFamily="34" charset="-128"/>
              </a:defRPr>
            </a:lvl2pPr>
            <a:lvl3pPr marL="1205781" indent="-241156">
              <a:defRPr sz="2500">
                <a:solidFill>
                  <a:schemeClr val="tx1"/>
                </a:solidFill>
                <a:latin typeface="Times" charset="0"/>
                <a:ea typeface="MS PGothic" pitchFamily="34" charset="-128"/>
              </a:defRPr>
            </a:lvl3pPr>
            <a:lvl4pPr marL="1688095" indent="-241156">
              <a:defRPr sz="2500">
                <a:solidFill>
                  <a:schemeClr val="tx1"/>
                </a:solidFill>
                <a:latin typeface="Times" charset="0"/>
                <a:ea typeface="MS PGothic" pitchFamily="34" charset="-128"/>
              </a:defRPr>
            </a:lvl4pPr>
            <a:lvl5pPr marL="2170407" indent="-241156">
              <a:defRPr sz="2500">
                <a:solidFill>
                  <a:schemeClr val="tx1"/>
                </a:solidFill>
                <a:latin typeface="Times" charset="0"/>
                <a:ea typeface="MS PGothic" pitchFamily="34" charset="-128"/>
              </a:defRPr>
            </a:lvl5pPr>
            <a:lvl6pPr marL="2652720" indent="-241156" eaLnBrk="0" fontAlgn="base" hangingPunct="0">
              <a:spcBef>
                <a:spcPct val="0"/>
              </a:spcBef>
              <a:spcAft>
                <a:spcPct val="0"/>
              </a:spcAft>
              <a:defRPr sz="2500">
                <a:solidFill>
                  <a:schemeClr val="tx1"/>
                </a:solidFill>
                <a:latin typeface="Times" charset="0"/>
                <a:ea typeface="MS PGothic" pitchFamily="34" charset="-128"/>
              </a:defRPr>
            </a:lvl6pPr>
            <a:lvl7pPr marL="3135033" indent="-241156" eaLnBrk="0" fontAlgn="base" hangingPunct="0">
              <a:spcBef>
                <a:spcPct val="0"/>
              </a:spcBef>
              <a:spcAft>
                <a:spcPct val="0"/>
              </a:spcAft>
              <a:defRPr sz="2500">
                <a:solidFill>
                  <a:schemeClr val="tx1"/>
                </a:solidFill>
                <a:latin typeface="Times" charset="0"/>
                <a:ea typeface="MS PGothic" pitchFamily="34" charset="-128"/>
              </a:defRPr>
            </a:lvl7pPr>
            <a:lvl8pPr marL="3617346" indent="-241156" eaLnBrk="0" fontAlgn="base" hangingPunct="0">
              <a:spcBef>
                <a:spcPct val="0"/>
              </a:spcBef>
              <a:spcAft>
                <a:spcPct val="0"/>
              </a:spcAft>
              <a:defRPr sz="2500">
                <a:solidFill>
                  <a:schemeClr val="tx1"/>
                </a:solidFill>
                <a:latin typeface="Times" charset="0"/>
                <a:ea typeface="MS PGothic" pitchFamily="34" charset="-128"/>
              </a:defRPr>
            </a:lvl8pPr>
            <a:lvl9pPr marL="4099660" indent="-241156" eaLnBrk="0" fontAlgn="base" hangingPunct="0">
              <a:spcBef>
                <a:spcPct val="0"/>
              </a:spcBef>
              <a:spcAft>
                <a:spcPct val="0"/>
              </a:spcAft>
              <a:defRPr sz="2500">
                <a:solidFill>
                  <a:schemeClr val="tx1"/>
                </a:solidFill>
                <a:latin typeface="Times" charset="0"/>
                <a:ea typeface="MS PGothic" pitchFamily="34" charset="-128"/>
              </a:defRPr>
            </a:lvl9pPr>
          </a:lstStyle>
          <a:p>
            <a:fld id="{DCEE0110-8E85-4725-910C-E187486C63CE}" type="slidenum">
              <a:rPr lang="cy-GB" altLang="en-US" sz="1300">
                <a:latin typeface="Arial" pitchFamily="34" charset="0"/>
              </a:rPr>
              <a:pPr/>
              <a:t>58</a:t>
            </a:fld>
            <a:endParaRPr lang="cy-GB" altLang="en-US" sz="1300">
              <a:latin typeface="Arial" pitchFamily="34" charset="0"/>
            </a:endParaRPr>
          </a:p>
        </p:txBody>
      </p:sp>
    </p:spTree>
    <p:extLst>
      <p:ext uri="{BB962C8B-B14F-4D97-AF65-F5344CB8AC3E}">
        <p14:creationId xmlns:p14="http://schemas.microsoft.com/office/powerpoint/2010/main" val="214450158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Stress the last message of</a:t>
            </a:r>
            <a:r>
              <a:rPr lang="en-GB" baseline="0" dirty="0" smtClean="0"/>
              <a:t> lecture – personal ideas about learning derive from a number of theories which you should revise as you gain experience. This is essentially what is at the heart of reflecting on your own practice. </a:t>
            </a:r>
            <a:endParaRPr lang="en-GB" dirty="0"/>
          </a:p>
        </p:txBody>
      </p:sp>
      <p:sp>
        <p:nvSpPr>
          <p:cNvPr id="4" name="Slide Number Placeholder 3"/>
          <p:cNvSpPr>
            <a:spLocks noGrp="1"/>
          </p:cNvSpPr>
          <p:nvPr>
            <p:ph type="sldNum" sz="quarter" idx="10"/>
          </p:nvPr>
        </p:nvSpPr>
        <p:spPr/>
        <p:txBody>
          <a:bodyPr/>
          <a:lstStyle/>
          <a:p>
            <a:fld id="{F5AEDBA7-A95F-41AC-BE70-E84DCE078BC9}" type="slidenum">
              <a:rPr lang="en-GB" smtClean="0"/>
              <a:t>59</a:t>
            </a:fld>
            <a:endParaRPr lang="en-GB"/>
          </a:p>
        </p:txBody>
      </p:sp>
    </p:spTree>
    <p:extLst>
      <p:ext uri="{BB962C8B-B14F-4D97-AF65-F5344CB8AC3E}">
        <p14:creationId xmlns:p14="http://schemas.microsoft.com/office/powerpoint/2010/main" val="350425391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60</a:t>
            </a:fld>
            <a:endParaRPr lang="en-GB"/>
          </a:p>
        </p:txBody>
      </p:sp>
    </p:spTree>
    <p:extLst>
      <p:ext uri="{BB962C8B-B14F-4D97-AF65-F5344CB8AC3E}">
        <p14:creationId xmlns:p14="http://schemas.microsoft.com/office/powerpoint/2010/main" val="34021228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5EDE87-D63A-413E-B0EF-2BB04A9FC952}" type="slidenum">
              <a:rPr lang="en-GB" smtClean="0"/>
              <a:t>61</a:t>
            </a:fld>
            <a:endParaRPr lang="en-GB"/>
          </a:p>
        </p:txBody>
      </p:sp>
    </p:spTree>
    <p:extLst>
      <p:ext uri="{BB962C8B-B14F-4D97-AF65-F5344CB8AC3E}">
        <p14:creationId xmlns:p14="http://schemas.microsoft.com/office/powerpoint/2010/main" val="361719349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E14AB8-2646-45EB-95C0-C8B120A2B2B7}" type="slidenum">
              <a:rPr lang="en-GB" smtClean="0"/>
              <a:t>62</a:t>
            </a:fld>
            <a:endParaRPr lang="en-GB"/>
          </a:p>
        </p:txBody>
      </p:sp>
    </p:spTree>
    <p:extLst>
      <p:ext uri="{BB962C8B-B14F-4D97-AF65-F5344CB8AC3E}">
        <p14:creationId xmlns:p14="http://schemas.microsoft.com/office/powerpoint/2010/main" val="427145036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6DCB4C-330D-47DA-9449-699881707E1B}" type="slidenum">
              <a:rPr lang="en-GB" smtClean="0"/>
              <a:t>63</a:t>
            </a:fld>
            <a:endParaRPr lang="en-GB"/>
          </a:p>
        </p:txBody>
      </p:sp>
    </p:spTree>
    <p:extLst>
      <p:ext uri="{BB962C8B-B14F-4D97-AF65-F5344CB8AC3E}">
        <p14:creationId xmlns:p14="http://schemas.microsoft.com/office/powerpoint/2010/main" val="109153838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US" altLang="en-US" sz="2500" dirty="0"/>
              <a:t>The characteristics of specific designs suggest they will produce more credible answers to specific types of research questions than other designs</a:t>
            </a:r>
          </a:p>
          <a:p>
            <a:pPr marL="964704" lvl="2">
              <a:lnSpc>
                <a:spcPct val="90000"/>
              </a:lnSpc>
            </a:pPr>
            <a:r>
              <a:rPr lang="en-US" altLang="en-US" sz="2500" dirty="0"/>
              <a:t>Specific purposes</a:t>
            </a:r>
          </a:p>
          <a:p>
            <a:pPr marL="964704" lvl="2">
              <a:lnSpc>
                <a:spcPct val="90000"/>
              </a:lnSpc>
            </a:pPr>
            <a:r>
              <a:rPr lang="en-US" altLang="en-US" sz="2500" dirty="0"/>
              <a:t>Specific procedures and analyses for each design</a:t>
            </a:r>
          </a:p>
          <a:p>
            <a:endParaRPr lang="en-GB" dirty="0"/>
          </a:p>
        </p:txBody>
      </p:sp>
      <p:sp>
        <p:nvSpPr>
          <p:cNvPr id="4" name="Slide Number Placeholder 3"/>
          <p:cNvSpPr>
            <a:spLocks noGrp="1"/>
          </p:cNvSpPr>
          <p:nvPr>
            <p:ph type="sldNum" sz="quarter" idx="10"/>
          </p:nvPr>
        </p:nvSpPr>
        <p:spPr/>
        <p:txBody>
          <a:bodyPr/>
          <a:lstStyle/>
          <a:p>
            <a:fld id="{A96DCB4C-330D-47DA-9449-699881707E1B}" type="slidenum">
              <a:rPr lang="en-GB" smtClean="0"/>
              <a:t>64</a:t>
            </a:fld>
            <a:endParaRPr lang="en-GB"/>
          </a:p>
        </p:txBody>
      </p:sp>
    </p:spTree>
    <p:extLst>
      <p:ext uri="{BB962C8B-B14F-4D97-AF65-F5344CB8AC3E}">
        <p14:creationId xmlns:p14="http://schemas.microsoft.com/office/powerpoint/2010/main" val="237686834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6DCB4C-330D-47DA-9449-699881707E1B}" type="slidenum">
              <a:rPr lang="en-GB" smtClean="0"/>
              <a:t>65</a:t>
            </a:fld>
            <a:endParaRPr lang="en-GB"/>
          </a:p>
        </p:txBody>
      </p:sp>
    </p:spTree>
    <p:extLst>
      <p:ext uri="{BB962C8B-B14F-4D97-AF65-F5344CB8AC3E}">
        <p14:creationId xmlns:p14="http://schemas.microsoft.com/office/powerpoint/2010/main" val="258478229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 might want to consider these as you plan the challenge project</a:t>
            </a:r>
            <a:endParaRPr lang="en-GB" dirty="0"/>
          </a:p>
        </p:txBody>
      </p:sp>
      <p:sp>
        <p:nvSpPr>
          <p:cNvPr id="4" name="Slide Number Placeholder 3"/>
          <p:cNvSpPr>
            <a:spLocks noGrp="1"/>
          </p:cNvSpPr>
          <p:nvPr>
            <p:ph type="sldNum" sz="quarter" idx="10"/>
          </p:nvPr>
        </p:nvSpPr>
        <p:spPr/>
        <p:txBody>
          <a:bodyPr/>
          <a:lstStyle/>
          <a:p>
            <a:fld id="{A96DCB4C-330D-47DA-9449-699881707E1B}" type="slidenum">
              <a:rPr lang="en-GB" smtClean="0"/>
              <a:t>66</a:t>
            </a:fld>
            <a:endParaRPr lang="en-GB"/>
          </a:p>
        </p:txBody>
      </p:sp>
    </p:spTree>
    <p:extLst>
      <p:ext uri="{BB962C8B-B14F-4D97-AF65-F5344CB8AC3E}">
        <p14:creationId xmlns:p14="http://schemas.microsoft.com/office/powerpoint/2010/main" val="82171541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8409897-228D-44E4-812C-8FA40FC7C4EC}" type="slidenum">
              <a:rPr lang="en-US" smtClean="0"/>
              <a:t>67</a:t>
            </a:fld>
            <a:endParaRPr lang="en-US"/>
          </a:p>
        </p:txBody>
      </p:sp>
    </p:spTree>
    <p:extLst>
      <p:ext uri="{BB962C8B-B14F-4D97-AF65-F5344CB8AC3E}">
        <p14:creationId xmlns:p14="http://schemas.microsoft.com/office/powerpoint/2010/main" val="294122973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68</a:t>
            </a:fld>
            <a:endParaRPr lang="en-GB"/>
          </a:p>
        </p:txBody>
      </p:sp>
    </p:spTree>
    <p:extLst>
      <p:ext uri="{BB962C8B-B14F-4D97-AF65-F5344CB8AC3E}">
        <p14:creationId xmlns:p14="http://schemas.microsoft.com/office/powerpoint/2010/main" val="134424534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5EDE87-D63A-413E-B0EF-2BB04A9FC952}" type="slidenum">
              <a:rPr lang="en-GB" smtClean="0"/>
              <a:t>75</a:t>
            </a:fld>
            <a:endParaRPr lang="en-GB"/>
          </a:p>
        </p:txBody>
      </p:sp>
    </p:spTree>
    <p:extLst>
      <p:ext uri="{BB962C8B-B14F-4D97-AF65-F5344CB8AC3E}">
        <p14:creationId xmlns:p14="http://schemas.microsoft.com/office/powerpoint/2010/main" val="68521549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5074F0D-71B5-4BF0-A51B-3C150693D9DF}" type="slidenum">
              <a:rPr lang="en-GB" smtClean="0"/>
              <a:t>76</a:t>
            </a:fld>
            <a:endParaRPr lang="en-GB"/>
          </a:p>
        </p:txBody>
      </p:sp>
    </p:spTree>
    <p:extLst>
      <p:ext uri="{BB962C8B-B14F-4D97-AF65-F5344CB8AC3E}">
        <p14:creationId xmlns:p14="http://schemas.microsoft.com/office/powerpoint/2010/main" val="17171599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77</a:t>
            </a:fld>
            <a:endParaRPr lang="en-GB"/>
          </a:p>
        </p:txBody>
      </p:sp>
    </p:spTree>
    <p:extLst>
      <p:ext uri="{BB962C8B-B14F-4D97-AF65-F5344CB8AC3E}">
        <p14:creationId xmlns:p14="http://schemas.microsoft.com/office/powerpoint/2010/main" val="106276865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78</a:t>
            </a:fld>
            <a:endParaRPr lang="en-GB"/>
          </a:p>
        </p:txBody>
      </p:sp>
    </p:spTree>
    <p:extLst>
      <p:ext uri="{BB962C8B-B14F-4D97-AF65-F5344CB8AC3E}">
        <p14:creationId xmlns:p14="http://schemas.microsoft.com/office/powerpoint/2010/main" val="350125610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79</a:t>
            </a:fld>
            <a:endParaRPr lang="en-GB"/>
          </a:p>
        </p:txBody>
      </p:sp>
    </p:spTree>
    <p:extLst>
      <p:ext uri="{BB962C8B-B14F-4D97-AF65-F5344CB8AC3E}">
        <p14:creationId xmlns:p14="http://schemas.microsoft.com/office/powerpoint/2010/main" val="63063936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80</a:t>
            </a:fld>
            <a:endParaRPr lang="en-GB"/>
          </a:p>
        </p:txBody>
      </p:sp>
    </p:spTree>
    <p:extLst>
      <p:ext uri="{BB962C8B-B14F-4D97-AF65-F5344CB8AC3E}">
        <p14:creationId xmlns:p14="http://schemas.microsoft.com/office/powerpoint/2010/main" val="323658299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4EA15B5-3522-42F8-80A1-772FE54EBFE1}" type="slidenum">
              <a:rPr lang="en-US" smtClean="0"/>
              <a:t>81</a:t>
            </a:fld>
            <a:endParaRPr lang="en-US"/>
          </a:p>
        </p:txBody>
      </p:sp>
    </p:spTree>
    <p:extLst>
      <p:ext uri="{BB962C8B-B14F-4D97-AF65-F5344CB8AC3E}">
        <p14:creationId xmlns:p14="http://schemas.microsoft.com/office/powerpoint/2010/main" val="32346688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761" indent="-285678">
              <a:defRPr sz="2400">
                <a:solidFill>
                  <a:schemeClr val="tx1"/>
                </a:solidFill>
                <a:latin typeface="Times New Roman" panose="02020603050405020304" pitchFamily="18" charset="0"/>
              </a:defRPr>
            </a:lvl2pPr>
            <a:lvl3pPr marL="1142709" indent="-228541">
              <a:defRPr sz="2400">
                <a:solidFill>
                  <a:schemeClr val="tx1"/>
                </a:solidFill>
                <a:latin typeface="Times New Roman" panose="02020603050405020304" pitchFamily="18" charset="0"/>
              </a:defRPr>
            </a:lvl3pPr>
            <a:lvl4pPr marL="1599793" indent="-228541">
              <a:defRPr sz="2400">
                <a:solidFill>
                  <a:schemeClr val="tx1"/>
                </a:solidFill>
                <a:latin typeface="Times New Roman" panose="02020603050405020304" pitchFamily="18" charset="0"/>
              </a:defRPr>
            </a:lvl4pPr>
            <a:lvl5pPr marL="2056878" indent="-228541">
              <a:defRPr sz="2400">
                <a:solidFill>
                  <a:schemeClr val="tx1"/>
                </a:solidFill>
                <a:latin typeface="Times New Roman" panose="02020603050405020304" pitchFamily="18" charset="0"/>
              </a:defRPr>
            </a:lvl5pPr>
            <a:lvl6pPr marL="2513961" indent="-228541" eaLnBrk="0" fontAlgn="base" hangingPunct="0">
              <a:spcBef>
                <a:spcPct val="0"/>
              </a:spcBef>
              <a:spcAft>
                <a:spcPct val="0"/>
              </a:spcAft>
              <a:defRPr sz="2400">
                <a:solidFill>
                  <a:schemeClr val="tx1"/>
                </a:solidFill>
                <a:latin typeface="Times New Roman" panose="02020603050405020304" pitchFamily="18" charset="0"/>
              </a:defRPr>
            </a:lvl6pPr>
            <a:lvl7pPr marL="2971047" indent="-228541" eaLnBrk="0" fontAlgn="base" hangingPunct="0">
              <a:spcBef>
                <a:spcPct val="0"/>
              </a:spcBef>
              <a:spcAft>
                <a:spcPct val="0"/>
              </a:spcAft>
              <a:defRPr sz="2400">
                <a:solidFill>
                  <a:schemeClr val="tx1"/>
                </a:solidFill>
                <a:latin typeface="Times New Roman" panose="02020603050405020304" pitchFamily="18" charset="0"/>
              </a:defRPr>
            </a:lvl7pPr>
            <a:lvl8pPr marL="3428130" indent="-228541" eaLnBrk="0" fontAlgn="base" hangingPunct="0">
              <a:spcBef>
                <a:spcPct val="0"/>
              </a:spcBef>
              <a:spcAft>
                <a:spcPct val="0"/>
              </a:spcAft>
              <a:defRPr sz="2400">
                <a:solidFill>
                  <a:schemeClr val="tx1"/>
                </a:solidFill>
                <a:latin typeface="Times New Roman" panose="02020603050405020304" pitchFamily="18" charset="0"/>
              </a:defRPr>
            </a:lvl8pPr>
            <a:lvl9pPr marL="3885214" indent="-228541" eaLnBrk="0" fontAlgn="base" hangingPunct="0">
              <a:spcBef>
                <a:spcPct val="0"/>
              </a:spcBef>
              <a:spcAft>
                <a:spcPct val="0"/>
              </a:spcAft>
              <a:defRPr sz="2400">
                <a:solidFill>
                  <a:schemeClr val="tx1"/>
                </a:solidFill>
                <a:latin typeface="Times New Roman" panose="02020603050405020304" pitchFamily="18" charset="0"/>
              </a:defRPr>
            </a:lvl9pPr>
          </a:lstStyle>
          <a:p>
            <a:fld id="{AE802B76-AA4F-47F2-9FF4-E69F58924477}" type="slidenum">
              <a:rPr lang="en-GB" altLang="en-US" sz="1200"/>
              <a:pPr/>
              <a:t>82</a:t>
            </a:fld>
            <a:endParaRPr lang="en-GB" altLang="en-US" sz="1200"/>
          </a:p>
        </p:txBody>
      </p:sp>
      <p:sp>
        <p:nvSpPr>
          <p:cNvPr id="12291" name="Rectangle 2"/>
          <p:cNvSpPr>
            <a:spLocks noGrp="1" noRot="1" noChangeAspect="1" noChangeArrowheads="1" noTextEdit="1"/>
          </p:cNvSpPr>
          <p:nvPr>
            <p:ph type="sldImg"/>
          </p:nvPr>
        </p:nvSpPr>
        <p:spPr>
          <a:ln/>
        </p:spPr>
      </p:sp>
      <p:sp>
        <p:nvSpPr>
          <p:cNvPr id="122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extLst>
      <p:ext uri="{BB962C8B-B14F-4D97-AF65-F5344CB8AC3E}">
        <p14:creationId xmlns:p14="http://schemas.microsoft.com/office/powerpoint/2010/main" val="428843206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761" indent="-285678">
              <a:defRPr sz="2400">
                <a:solidFill>
                  <a:schemeClr val="tx1"/>
                </a:solidFill>
                <a:latin typeface="Times New Roman" panose="02020603050405020304" pitchFamily="18" charset="0"/>
              </a:defRPr>
            </a:lvl2pPr>
            <a:lvl3pPr marL="1142709" indent="-228541">
              <a:defRPr sz="2400">
                <a:solidFill>
                  <a:schemeClr val="tx1"/>
                </a:solidFill>
                <a:latin typeface="Times New Roman" panose="02020603050405020304" pitchFamily="18" charset="0"/>
              </a:defRPr>
            </a:lvl3pPr>
            <a:lvl4pPr marL="1599793" indent="-228541">
              <a:defRPr sz="2400">
                <a:solidFill>
                  <a:schemeClr val="tx1"/>
                </a:solidFill>
                <a:latin typeface="Times New Roman" panose="02020603050405020304" pitchFamily="18" charset="0"/>
              </a:defRPr>
            </a:lvl4pPr>
            <a:lvl5pPr marL="2056878" indent="-228541">
              <a:defRPr sz="2400">
                <a:solidFill>
                  <a:schemeClr val="tx1"/>
                </a:solidFill>
                <a:latin typeface="Times New Roman" panose="02020603050405020304" pitchFamily="18" charset="0"/>
              </a:defRPr>
            </a:lvl5pPr>
            <a:lvl6pPr marL="2513961" indent="-228541" eaLnBrk="0" fontAlgn="base" hangingPunct="0">
              <a:spcBef>
                <a:spcPct val="0"/>
              </a:spcBef>
              <a:spcAft>
                <a:spcPct val="0"/>
              </a:spcAft>
              <a:defRPr sz="2400">
                <a:solidFill>
                  <a:schemeClr val="tx1"/>
                </a:solidFill>
                <a:latin typeface="Times New Roman" panose="02020603050405020304" pitchFamily="18" charset="0"/>
              </a:defRPr>
            </a:lvl6pPr>
            <a:lvl7pPr marL="2971047" indent="-228541" eaLnBrk="0" fontAlgn="base" hangingPunct="0">
              <a:spcBef>
                <a:spcPct val="0"/>
              </a:spcBef>
              <a:spcAft>
                <a:spcPct val="0"/>
              </a:spcAft>
              <a:defRPr sz="2400">
                <a:solidFill>
                  <a:schemeClr val="tx1"/>
                </a:solidFill>
                <a:latin typeface="Times New Roman" panose="02020603050405020304" pitchFamily="18" charset="0"/>
              </a:defRPr>
            </a:lvl7pPr>
            <a:lvl8pPr marL="3428130" indent="-228541" eaLnBrk="0" fontAlgn="base" hangingPunct="0">
              <a:spcBef>
                <a:spcPct val="0"/>
              </a:spcBef>
              <a:spcAft>
                <a:spcPct val="0"/>
              </a:spcAft>
              <a:defRPr sz="2400">
                <a:solidFill>
                  <a:schemeClr val="tx1"/>
                </a:solidFill>
                <a:latin typeface="Times New Roman" panose="02020603050405020304" pitchFamily="18" charset="0"/>
              </a:defRPr>
            </a:lvl8pPr>
            <a:lvl9pPr marL="3885214" indent="-228541" eaLnBrk="0" fontAlgn="base" hangingPunct="0">
              <a:spcBef>
                <a:spcPct val="0"/>
              </a:spcBef>
              <a:spcAft>
                <a:spcPct val="0"/>
              </a:spcAft>
              <a:defRPr sz="2400">
                <a:solidFill>
                  <a:schemeClr val="tx1"/>
                </a:solidFill>
                <a:latin typeface="Times New Roman" panose="02020603050405020304" pitchFamily="18" charset="0"/>
              </a:defRPr>
            </a:lvl9pPr>
          </a:lstStyle>
          <a:p>
            <a:fld id="{C76513E6-E662-47CF-81FD-D49373648A2D}" type="slidenum">
              <a:rPr lang="en-GB" altLang="en-US" sz="1200"/>
              <a:pPr/>
              <a:t>83</a:t>
            </a:fld>
            <a:endParaRPr lang="en-GB" altLang="en-US" sz="1200"/>
          </a:p>
        </p:txBody>
      </p:sp>
      <p:sp>
        <p:nvSpPr>
          <p:cNvPr id="13315" name="Rectangle 2"/>
          <p:cNvSpPr>
            <a:spLocks noGrp="1" noRot="1" noChangeAspect="1" noChangeArrowheads="1" noTextEdit="1"/>
          </p:cNvSpPr>
          <p:nvPr>
            <p:ph type="sldImg"/>
          </p:nvPr>
        </p:nvSpPr>
        <p:spPr>
          <a:ln/>
        </p:spPr>
      </p:sp>
      <p:sp>
        <p:nvSpPr>
          <p:cNvPr id="133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extLst>
      <p:ext uri="{BB962C8B-B14F-4D97-AF65-F5344CB8AC3E}">
        <p14:creationId xmlns:p14="http://schemas.microsoft.com/office/powerpoint/2010/main" val="56495850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761" indent="-285678">
              <a:defRPr sz="2400">
                <a:solidFill>
                  <a:schemeClr val="tx1"/>
                </a:solidFill>
                <a:latin typeface="Times New Roman" panose="02020603050405020304" pitchFamily="18" charset="0"/>
              </a:defRPr>
            </a:lvl2pPr>
            <a:lvl3pPr marL="1142709" indent="-228541">
              <a:defRPr sz="2400">
                <a:solidFill>
                  <a:schemeClr val="tx1"/>
                </a:solidFill>
                <a:latin typeface="Times New Roman" panose="02020603050405020304" pitchFamily="18" charset="0"/>
              </a:defRPr>
            </a:lvl3pPr>
            <a:lvl4pPr marL="1599793" indent="-228541">
              <a:defRPr sz="2400">
                <a:solidFill>
                  <a:schemeClr val="tx1"/>
                </a:solidFill>
                <a:latin typeface="Times New Roman" panose="02020603050405020304" pitchFamily="18" charset="0"/>
              </a:defRPr>
            </a:lvl4pPr>
            <a:lvl5pPr marL="2056878" indent="-228541">
              <a:defRPr sz="2400">
                <a:solidFill>
                  <a:schemeClr val="tx1"/>
                </a:solidFill>
                <a:latin typeface="Times New Roman" panose="02020603050405020304" pitchFamily="18" charset="0"/>
              </a:defRPr>
            </a:lvl5pPr>
            <a:lvl6pPr marL="2513961" indent="-228541" eaLnBrk="0" fontAlgn="base" hangingPunct="0">
              <a:spcBef>
                <a:spcPct val="0"/>
              </a:spcBef>
              <a:spcAft>
                <a:spcPct val="0"/>
              </a:spcAft>
              <a:defRPr sz="2400">
                <a:solidFill>
                  <a:schemeClr val="tx1"/>
                </a:solidFill>
                <a:latin typeface="Times New Roman" panose="02020603050405020304" pitchFamily="18" charset="0"/>
              </a:defRPr>
            </a:lvl6pPr>
            <a:lvl7pPr marL="2971047" indent="-228541" eaLnBrk="0" fontAlgn="base" hangingPunct="0">
              <a:spcBef>
                <a:spcPct val="0"/>
              </a:spcBef>
              <a:spcAft>
                <a:spcPct val="0"/>
              </a:spcAft>
              <a:defRPr sz="2400">
                <a:solidFill>
                  <a:schemeClr val="tx1"/>
                </a:solidFill>
                <a:latin typeface="Times New Roman" panose="02020603050405020304" pitchFamily="18" charset="0"/>
              </a:defRPr>
            </a:lvl7pPr>
            <a:lvl8pPr marL="3428130" indent="-228541" eaLnBrk="0" fontAlgn="base" hangingPunct="0">
              <a:spcBef>
                <a:spcPct val="0"/>
              </a:spcBef>
              <a:spcAft>
                <a:spcPct val="0"/>
              </a:spcAft>
              <a:defRPr sz="2400">
                <a:solidFill>
                  <a:schemeClr val="tx1"/>
                </a:solidFill>
                <a:latin typeface="Times New Roman" panose="02020603050405020304" pitchFamily="18" charset="0"/>
              </a:defRPr>
            </a:lvl8pPr>
            <a:lvl9pPr marL="3885214" indent="-228541" eaLnBrk="0" fontAlgn="base" hangingPunct="0">
              <a:spcBef>
                <a:spcPct val="0"/>
              </a:spcBef>
              <a:spcAft>
                <a:spcPct val="0"/>
              </a:spcAft>
              <a:defRPr sz="2400">
                <a:solidFill>
                  <a:schemeClr val="tx1"/>
                </a:solidFill>
                <a:latin typeface="Times New Roman" panose="02020603050405020304" pitchFamily="18" charset="0"/>
              </a:defRPr>
            </a:lvl9pPr>
          </a:lstStyle>
          <a:p>
            <a:fld id="{5F78351E-1955-47CC-A791-E9B75E9984AD}" type="slidenum">
              <a:rPr lang="en-GB" altLang="en-US" sz="1200"/>
              <a:pPr/>
              <a:t>84</a:t>
            </a:fld>
            <a:endParaRPr lang="en-GB" altLang="en-US" sz="1200"/>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extLst>
      <p:ext uri="{BB962C8B-B14F-4D97-AF65-F5344CB8AC3E}">
        <p14:creationId xmlns:p14="http://schemas.microsoft.com/office/powerpoint/2010/main" val="154378460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761" indent="-285678">
              <a:defRPr sz="2400">
                <a:solidFill>
                  <a:schemeClr val="tx1"/>
                </a:solidFill>
                <a:latin typeface="Times New Roman" panose="02020603050405020304" pitchFamily="18" charset="0"/>
              </a:defRPr>
            </a:lvl2pPr>
            <a:lvl3pPr marL="1142709" indent="-228541">
              <a:defRPr sz="2400">
                <a:solidFill>
                  <a:schemeClr val="tx1"/>
                </a:solidFill>
                <a:latin typeface="Times New Roman" panose="02020603050405020304" pitchFamily="18" charset="0"/>
              </a:defRPr>
            </a:lvl3pPr>
            <a:lvl4pPr marL="1599793" indent="-228541">
              <a:defRPr sz="2400">
                <a:solidFill>
                  <a:schemeClr val="tx1"/>
                </a:solidFill>
                <a:latin typeface="Times New Roman" panose="02020603050405020304" pitchFamily="18" charset="0"/>
              </a:defRPr>
            </a:lvl4pPr>
            <a:lvl5pPr marL="2056878" indent="-228541">
              <a:defRPr sz="2400">
                <a:solidFill>
                  <a:schemeClr val="tx1"/>
                </a:solidFill>
                <a:latin typeface="Times New Roman" panose="02020603050405020304" pitchFamily="18" charset="0"/>
              </a:defRPr>
            </a:lvl5pPr>
            <a:lvl6pPr marL="2513961" indent="-228541" eaLnBrk="0" fontAlgn="base" hangingPunct="0">
              <a:spcBef>
                <a:spcPct val="0"/>
              </a:spcBef>
              <a:spcAft>
                <a:spcPct val="0"/>
              </a:spcAft>
              <a:defRPr sz="2400">
                <a:solidFill>
                  <a:schemeClr val="tx1"/>
                </a:solidFill>
                <a:latin typeface="Times New Roman" panose="02020603050405020304" pitchFamily="18" charset="0"/>
              </a:defRPr>
            </a:lvl6pPr>
            <a:lvl7pPr marL="2971047" indent="-228541" eaLnBrk="0" fontAlgn="base" hangingPunct="0">
              <a:spcBef>
                <a:spcPct val="0"/>
              </a:spcBef>
              <a:spcAft>
                <a:spcPct val="0"/>
              </a:spcAft>
              <a:defRPr sz="2400">
                <a:solidFill>
                  <a:schemeClr val="tx1"/>
                </a:solidFill>
                <a:latin typeface="Times New Roman" panose="02020603050405020304" pitchFamily="18" charset="0"/>
              </a:defRPr>
            </a:lvl7pPr>
            <a:lvl8pPr marL="3428130" indent="-228541" eaLnBrk="0" fontAlgn="base" hangingPunct="0">
              <a:spcBef>
                <a:spcPct val="0"/>
              </a:spcBef>
              <a:spcAft>
                <a:spcPct val="0"/>
              </a:spcAft>
              <a:defRPr sz="2400">
                <a:solidFill>
                  <a:schemeClr val="tx1"/>
                </a:solidFill>
                <a:latin typeface="Times New Roman" panose="02020603050405020304" pitchFamily="18" charset="0"/>
              </a:defRPr>
            </a:lvl8pPr>
            <a:lvl9pPr marL="3885214" indent="-228541" eaLnBrk="0" fontAlgn="base" hangingPunct="0">
              <a:spcBef>
                <a:spcPct val="0"/>
              </a:spcBef>
              <a:spcAft>
                <a:spcPct val="0"/>
              </a:spcAft>
              <a:defRPr sz="2400">
                <a:solidFill>
                  <a:schemeClr val="tx1"/>
                </a:solidFill>
                <a:latin typeface="Times New Roman" panose="02020603050405020304" pitchFamily="18" charset="0"/>
              </a:defRPr>
            </a:lvl9pPr>
          </a:lstStyle>
          <a:p>
            <a:fld id="{93E06B51-2A6A-4E93-80DE-0F91CF431637}" type="slidenum">
              <a:rPr lang="en-GB" altLang="en-US" sz="1200"/>
              <a:pPr/>
              <a:t>85</a:t>
            </a:fld>
            <a:endParaRPr lang="en-GB" altLang="en-US" sz="1200"/>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extLst>
      <p:ext uri="{BB962C8B-B14F-4D97-AF65-F5344CB8AC3E}">
        <p14:creationId xmlns:p14="http://schemas.microsoft.com/office/powerpoint/2010/main" val="407605841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761" indent="-285678">
              <a:defRPr sz="2400">
                <a:solidFill>
                  <a:schemeClr val="tx1"/>
                </a:solidFill>
                <a:latin typeface="Times New Roman" panose="02020603050405020304" pitchFamily="18" charset="0"/>
              </a:defRPr>
            </a:lvl2pPr>
            <a:lvl3pPr marL="1142709" indent="-228541">
              <a:defRPr sz="2400">
                <a:solidFill>
                  <a:schemeClr val="tx1"/>
                </a:solidFill>
                <a:latin typeface="Times New Roman" panose="02020603050405020304" pitchFamily="18" charset="0"/>
              </a:defRPr>
            </a:lvl3pPr>
            <a:lvl4pPr marL="1599793" indent="-228541">
              <a:defRPr sz="2400">
                <a:solidFill>
                  <a:schemeClr val="tx1"/>
                </a:solidFill>
                <a:latin typeface="Times New Roman" panose="02020603050405020304" pitchFamily="18" charset="0"/>
              </a:defRPr>
            </a:lvl4pPr>
            <a:lvl5pPr marL="2056878" indent="-228541">
              <a:defRPr sz="2400">
                <a:solidFill>
                  <a:schemeClr val="tx1"/>
                </a:solidFill>
                <a:latin typeface="Times New Roman" panose="02020603050405020304" pitchFamily="18" charset="0"/>
              </a:defRPr>
            </a:lvl5pPr>
            <a:lvl6pPr marL="2513961" indent="-228541" eaLnBrk="0" fontAlgn="base" hangingPunct="0">
              <a:spcBef>
                <a:spcPct val="0"/>
              </a:spcBef>
              <a:spcAft>
                <a:spcPct val="0"/>
              </a:spcAft>
              <a:defRPr sz="2400">
                <a:solidFill>
                  <a:schemeClr val="tx1"/>
                </a:solidFill>
                <a:latin typeface="Times New Roman" panose="02020603050405020304" pitchFamily="18" charset="0"/>
              </a:defRPr>
            </a:lvl6pPr>
            <a:lvl7pPr marL="2971047" indent="-228541" eaLnBrk="0" fontAlgn="base" hangingPunct="0">
              <a:spcBef>
                <a:spcPct val="0"/>
              </a:spcBef>
              <a:spcAft>
                <a:spcPct val="0"/>
              </a:spcAft>
              <a:defRPr sz="2400">
                <a:solidFill>
                  <a:schemeClr val="tx1"/>
                </a:solidFill>
                <a:latin typeface="Times New Roman" panose="02020603050405020304" pitchFamily="18" charset="0"/>
              </a:defRPr>
            </a:lvl7pPr>
            <a:lvl8pPr marL="3428130" indent="-228541" eaLnBrk="0" fontAlgn="base" hangingPunct="0">
              <a:spcBef>
                <a:spcPct val="0"/>
              </a:spcBef>
              <a:spcAft>
                <a:spcPct val="0"/>
              </a:spcAft>
              <a:defRPr sz="2400">
                <a:solidFill>
                  <a:schemeClr val="tx1"/>
                </a:solidFill>
                <a:latin typeface="Times New Roman" panose="02020603050405020304" pitchFamily="18" charset="0"/>
              </a:defRPr>
            </a:lvl8pPr>
            <a:lvl9pPr marL="3885214" indent="-228541" eaLnBrk="0" fontAlgn="base" hangingPunct="0">
              <a:spcBef>
                <a:spcPct val="0"/>
              </a:spcBef>
              <a:spcAft>
                <a:spcPct val="0"/>
              </a:spcAft>
              <a:defRPr sz="2400">
                <a:solidFill>
                  <a:schemeClr val="tx1"/>
                </a:solidFill>
                <a:latin typeface="Times New Roman" panose="02020603050405020304" pitchFamily="18" charset="0"/>
              </a:defRPr>
            </a:lvl9pPr>
          </a:lstStyle>
          <a:p>
            <a:fld id="{95304D01-6632-4B7C-98FC-DFDB95084D75}" type="slidenum">
              <a:rPr lang="en-GB" altLang="en-US" sz="1200"/>
              <a:pPr/>
              <a:t>86</a:t>
            </a:fld>
            <a:endParaRPr lang="en-GB" altLang="en-US" sz="1200"/>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extLst>
      <p:ext uri="{BB962C8B-B14F-4D97-AF65-F5344CB8AC3E}">
        <p14:creationId xmlns:p14="http://schemas.microsoft.com/office/powerpoint/2010/main" val="280324402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87</a:t>
            </a:fld>
            <a:endParaRPr lang="en-GB"/>
          </a:p>
        </p:txBody>
      </p:sp>
    </p:spTree>
    <p:extLst>
      <p:ext uri="{BB962C8B-B14F-4D97-AF65-F5344CB8AC3E}">
        <p14:creationId xmlns:p14="http://schemas.microsoft.com/office/powerpoint/2010/main" val="299329964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88</a:t>
            </a:fld>
            <a:endParaRPr lang="en-GB"/>
          </a:p>
        </p:txBody>
      </p:sp>
    </p:spTree>
    <p:extLst>
      <p:ext uri="{BB962C8B-B14F-4D97-AF65-F5344CB8AC3E}">
        <p14:creationId xmlns:p14="http://schemas.microsoft.com/office/powerpoint/2010/main" val="67831149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89</a:t>
            </a:fld>
            <a:endParaRPr lang="en-GB"/>
          </a:p>
        </p:txBody>
      </p:sp>
    </p:spTree>
    <p:extLst>
      <p:ext uri="{BB962C8B-B14F-4D97-AF65-F5344CB8AC3E}">
        <p14:creationId xmlns:p14="http://schemas.microsoft.com/office/powerpoint/2010/main" val="15969685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Representative (probability)</a:t>
            </a:r>
          </a:p>
          <a:p>
            <a:r>
              <a:rPr lang="en-GB" dirty="0" smtClean="0"/>
              <a:t>or</a:t>
            </a:r>
          </a:p>
          <a:p>
            <a:r>
              <a:rPr lang="en-GB" dirty="0" smtClean="0"/>
              <a:t>Non-representative (non-probability)</a:t>
            </a:r>
          </a:p>
          <a:p>
            <a:endParaRPr lang="en-GB" dirty="0" smtClean="0"/>
          </a:p>
          <a:p>
            <a:r>
              <a:rPr lang="en-GB" dirty="0" smtClean="0"/>
              <a:t>Purposive or convenience?</a:t>
            </a:r>
          </a:p>
          <a:p>
            <a:endParaRPr lang="en-GB" dirty="0"/>
          </a:p>
        </p:txBody>
      </p:sp>
      <p:sp>
        <p:nvSpPr>
          <p:cNvPr id="4" name="Slide Number Placeholder 3"/>
          <p:cNvSpPr>
            <a:spLocks noGrp="1"/>
          </p:cNvSpPr>
          <p:nvPr>
            <p:ph type="sldNum" sz="quarter" idx="10"/>
          </p:nvPr>
        </p:nvSpPr>
        <p:spPr/>
        <p:txBody>
          <a:bodyPr/>
          <a:lstStyle/>
          <a:p>
            <a:fld id="{D85EDE87-D63A-413E-B0EF-2BB04A9FC952}" type="slidenum">
              <a:rPr lang="en-GB" smtClean="0"/>
              <a:t>90</a:t>
            </a:fld>
            <a:endParaRPr lang="en-GB"/>
          </a:p>
        </p:txBody>
      </p:sp>
    </p:spTree>
    <p:extLst>
      <p:ext uri="{BB962C8B-B14F-4D97-AF65-F5344CB8AC3E}">
        <p14:creationId xmlns:p14="http://schemas.microsoft.com/office/powerpoint/2010/main" val="86412396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5EDE87-D63A-413E-B0EF-2BB04A9FC952}" type="slidenum">
              <a:rPr lang="en-GB" smtClean="0"/>
              <a:t>91</a:t>
            </a:fld>
            <a:endParaRPr lang="en-GB"/>
          </a:p>
        </p:txBody>
      </p:sp>
    </p:spTree>
    <p:extLst>
      <p:ext uri="{BB962C8B-B14F-4D97-AF65-F5344CB8AC3E}">
        <p14:creationId xmlns:p14="http://schemas.microsoft.com/office/powerpoint/2010/main" val="64421426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92</a:t>
            </a:fld>
            <a:endParaRPr lang="en-GB"/>
          </a:p>
        </p:txBody>
      </p:sp>
    </p:spTree>
    <p:extLst>
      <p:ext uri="{BB962C8B-B14F-4D97-AF65-F5344CB8AC3E}">
        <p14:creationId xmlns:p14="http://schemas.microsoft.com/office/powerpoint/2010/main" val="342348115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93</a:t>
            </a:fld>
            <a:endParaRPr lang="en-GB"/>
          </a:p>
        </p:txBody>
      </p:sp>
    </p:spTree>
    <p:extLst>
      <p:ext uri="{BB962C8B-B14F-4D97-AF65-F5344CB8AC3E}">
        <p14:creationId xmlns:p14="http://schemas.microsoft.com/office/powerpoint/2010/main" val="148980401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xfrm>
            <a:off x="719138" y="820738"/>
            <a:ext cx="5468937" cy="4103687"/>
          </a:xfrm>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COPY box 5.4; box 5.7; section: p/c page 90-92. </a:t>
            </a:r>
          </a:p>
          <a:p>
            <a:endParaRPr lang="en-GB" altLang="en-US" smtClean="0">
              <a:latin typeface="Arial" pitchFamily="34" charset="0"/>
            </a:endParaRPr>
          </a:p>
          <a:p>
            <a:r>
              <a:rPr lang="en-GB" altLang="en-US" smtClean="0">
                <a:latin typeface="Arial" pitchFamily="34" charset="0"/>
              </a:rPr>
              <a:t>The £5 ethical dilemma:</a:t>
            </a:r>
          </a:p>
          <a:p>
            <a:pPr>
              <a:buFontTx/>
              <a:buChar char="-"/>
            </a:pPr>
            <a:r>
              <a:rPr lang="en-GB" altLang="en-US" smtClean="0">
                <a:latin typeface="Arial" pitchFamily="34" charset="0"/>
              </a:rPr>
              <a:t>Hand in £10 to pay for £4.65 and get £10.45  rather than £5.45. What do you do?</a:t>
            </a:r>
          </a:p>
          <a:p>
            <a:pPr>
              <a:buFontTx/>
              <a:buChar char="-"/>
            </a:pPr>
            <a:r>
              <a:rPr lang="en-GB" altLang="en-US" smtClean="0">
                <a:latin typeface="Arial" pitchFamily="34" charset="0"/>
              </a:rPr>
              <a:t>You are short changed by £5; what do you do? </a:t>
            </a:r>
          </a:p>
          <a:p>
            <a:endParaRPr lang="en-GB" altLang="en-US" smtClean="0">
              <a:latin typeface="Arial" pitchFamily="34" charset="0"/>
            </a:endParaRPr>
          </a:p>
          <a:p>
            <a:endParaRPr lang="en-GB" altLang="en-US" smtClean="0">
              <a:latin typeface="Arial"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500">
                <a:solidFill>
                  <a:schemeClr val="tx1"/>
                </a:solidFill>
                <a:latin typeface="Times" charset="0"/>
                <a:ea typeface="MS PGothic" pitchFamily="34" charset="-128"/>
              </a:defRPr>
            </a:lvl1pPr>
            <a:lvl2pPr marL="791205" indent="-304309">
              <a:defRPr sz="2500">
                <a:solidFill>
                  <a:schemeClr val="tx1"/>
                </a:solidFill>
                <a:latin typeface="Times" charset="0"/>
                <a:ea typeface="MS PGothic" pitchFamily="34" charset="-128"/>
              </a:defRPr>
            </a:lvl2pPr>
            <a:lvl3pPr marL="1217236" indent="-243447">
              <a:defRPr sz="2500">
                <a:solidFill>
                  <a:schemeClr val="tx1"/>
                </a:solidFill>
                <a:latin typeface="Times" charset="0"/>
                <a:ea typeface="MS PGothic" pitchFamily="34" charset="-128"/>
              </a:defRPr>
            </a:lvl3pPr>
            <a:lvl4pPr marL="1704132" indent="-243447">
              <a:defRPr sz="2500">
                <a:solidFill>
                  <a:schemeClr val="tx1"/>
                </a:solidFill>
                <a:latin typeface="Times" charset="0"/>
                <a:ea typeface="MS PGothic" pitchFamily="34" charset="-128"/>
              </a:defRPr>
            </a:lvl4pPr>
            <a:lvl5pPr marL="2191027" indent="-243447">
              <a:defRPr sz="2500">
                <a:solidFill>
                  <a:schemeClr val="tx1"/>
                </a:solidFill>
                <a:latin typeface="Times" charset="0"/>
                <a:ea typeface="MS PGothic" pitchFamily="34" charset="-128"/>
              </a:defRPr>
            </a:lvl5pPr>
            <a:lvl6pPr marL="2677921" indent="-243447" eaLnBrk="0" fontAlgn="base" hangingPunct="0">
              <a:spcBef>
                <a:spcPct val="0"/>
              </a:spcBef>
              <a:spcAft>
                <a:spcPct val="0"/>
              </a:spcAft>
              <a:defRPr sz="2500">
                <a:solidFill>
                  <a:schemeClr val="tx1"/>
                </a:solidFill>
                <a:latin typeface="Times" charset="0"/>
                <a:ea typeface="MS PGothic" pitchFamily="34" charset="-128"/>
              </a:defRPr>
            </a:lvl6pPr>
            <a:lvl7pPr marL="3164817" indent="-243447" eaLnBrk="0" fontAlgn="base" hangingPunct="0">
              <a:spcBef>
                <a:spcPct val="0"/>
              </a:spcBef>
              <a:spcAft>
                <a:spcPct val="0"/>
              </a:spcAft>
              <a:defRPr sz="2500">
                <a:solidFill>
                  <a:schemeClr val="tx1"/>
                </a:solidFill>
                <a:latin typeface="Times" charset="0"/>
                <a:ea typeface="MS PGothic" pitchFamily="34" charset="-128"/>
              </a:defRPr>
            </a:lvl7pPr>
            <a:lvl8pPr marL="3651711" indent="-243447" eaLnBrk="0" fontAlgn="base" hangingPunct="0">
              <a:spcBef>
                <a:spcPct val="0"/>
              </a:spcBef>
              <a:spcAft>
                <a:spcPct val="0"/>
              </a:spcAft>
              <a:defRPr sz="2500">
                <a:solidFill>
                  <a:schemeClr val="tx1"/>
                </a:solidFill>
                <a:latin typeface="Times" charset="0"/>
                <a:ea typeface="MS PGothic" pitchFamily="34" charset="-128"/>
              </a:defRPr>
            </a:lvl8pPr>
            <a:lvl9pPr marL="4138605" indent="-243447" eaLnBrk="0" fontAlgn="base" hangingPunct="0">
              <a:spcBef>
                <a:spcPct val="0"/>
              </a:spcBef>
              <a:spcAft>
                <a:spcPct val="0"/>
              </a:spcAft>
              <a:defRPr sz="2500">
                <a:solidFill>
                  <a:schemeClr val="tx1"/>
                </a:solidFill>
                <a:latin typeface="Times" charset="0"/>
                <a:ea typeface="MS PGothic" pitchFamily="34" charset="-128"/>
              </a:defRPr>
            </a:lvl9pPr>
          </a:lstStyle>
          <a:p>
            <a:fld id="{E6763109-C8F8-46FC-9157-8A3B3A94ECFD}" type="slidenum">
              <a:rPr lang="cy-GB" altLang="en-US" sz="1300">
                <a:latin typeface="Arial" pitchFamily="34" charset="0"/>
              </a:rPr>
              <a:pPr/>
              <a:t>94</a:t>
            </a:fld>
            <a:endParaRPr lang="cy-GB" altLang="en-US" sz="1300">
              <a:latin typeface="Arial" pitchFamily="34" charset="0"/>
            </a:endParaRPr>
          </a:p>
        </p:txBody>
      </p:sp>
    </p:spTree>
    <p:extLst>
      <p:ext uri="{BB962C8B-B14F-4D97-AF65-F5344CB8AC3E}">
        <p14:creationId xmlns:p14="http://schemas.microsoft.com/office/powerpoint/2010/main" val="57865565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95</a:t>
            </a:fld>
            <a:endParaRPr lang="en-GB"/>
          </a:p>
        </p:txBody>
      </p:sp>
    </p:spTree>
    <p:extLst>
      <p:ext uri="{BB962C8B-B14F-4D97-AF65-F5344CB8AC3E}">
        <p14:creationId xmlns:p14="http://schemas.microsoft.com/office/powerpoint/2010/main" val="278385567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96</a:t>
            </a:fld>
            <a:endParaRPr lang="en-GB"/>
          </a:p>
        </p:txBody>
      </p:sp>
    </p:spTree>
    <p:extLst>
      <p:ext uri="{BB962C8B-B14F-4D97-AF65-F5344CB8AC3E}">
        <p14:creationId xmlns:p14="http://schemas.microsoft.com/office/powerpoint/2010/main" val="508097543"/>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97</a:t>
            </a:fld>
            <a:endParaRPr lang="en-GB"/>
          </a:p>
        </p:txBody>
      </p:sp>
    </p:spTree>
    <p:extLst>
      <p:ext uri="{BB962C8B-B14F-4D97-AF65-F5344CB8AC3E}">
        <p14:creationId xmlns:p14="http://schemas.microsoft.com/office/powerpoint/2010/main" val="208962476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98</a:t>
            </a:fld>
            <a:endParaRPr lang="en-GB"/>
          </a:p>
        </p:txBody>
      </p:sp>
    </p:spTree>
    <p:extLst>
      <p:ext uri="{BB962C8B-B14F-4D97-AF65-F5344CB8AC3E}">
        <p14:creationId xmlns:p14="http://schemas.microsoft.com/office/powerpoint/2010/main" val="211670637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99</a:t>
            </a:fld>
            <a:endParaRPr lang="en-GB"/>
          </a:p>
        </p:txBody>
      </p:sp>
    </p:spTree>
    <p:extLst>
      <p:ext uri="{BB962C8B-B14F-4D97-AF65-F5344CB8AC3E}">
        <p14:creationId xmlns:p14="http://schemas.microsoft.com/office/powerpoint/2010/main" val="316006868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100</a:t>
            </a:fld>
            <a:endParaRPr lang="en-GB"/>
          </a:p>
        </p:txBody>
      </p:sp>
    </p:spTree>
    <p:extLst>
      <p:ext uri="{BB962C8B-B14F-4D97-AF65-F5344CB8AC3E}">
        <p14:creationId xmlns:p14="http://schemas.microsoft.com/office/powerpoint/2010/main" val="16757079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101</a:t>
            </a:fld>
            <a:endParaRPr lang="en-GB"/>
          </a:p>
        </p:txBody>
      </p:sp>
    </p:spTree>
    <p:extLst>
      <p:ext uri="{BB962C8B-B14F-4D97-AF65-F5344CB8AC3E}">
        <p14:creationId xmlns:p14="http://schemas.microsoft.com/office/powerpoint/2010/main" val="138857562"/>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5EDE87-D63A-413E-B0EF-2BB04A9FC952}" type="slidenum">
              <a:rPr lang="en-GB" smtClean="0"/>
              <a:t>102</a:t>
            </a:fld>
            <a:endParaRPr lang="en-GB"/>
          </a:p>
        </p:txBody>
      </p:sp>
    </p:spTree>
    <p:extLst>
      <p:ext uri="{BB962C8B-B14F-4D97-AF65-F5344CB8AC3E}">
        <p14:creationId xmlns:p14="http://schemas.microsoft.com/office/powerpoint/2010/main" val="2709761239"/>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103</a:t>
            </a:fld>
            <a:endParaRPr lang="en-GB"/>
          </a:p>
        </p:txBody>
      </p:sp>
    </p:spTree>
    <p:extLst>
      <p:ext uri="{BB962C8B-B14F-4D97-AF65-F5344CB8AC3E}">
        <p14:creationId xmlns:p14="http://schemas.microsoft.com/office/powerpoint/2010/main" val="2481929803"/>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104</a:t>
            </a:fld>
            <a:endParaRPr lang="en-GB"/>
          </a:p>
        </p:txBody>
      </p:sp>
    </p:spTree>
    <p:extLst>
      <p:ext uri="{BB962C8B-B14F-4D97-AF65-F5344CB8AC3E}">
        <p14:creationId xmlns:p14="http://schemas.microsoft.com/office/powerpoint/2010/main" val="191399143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E14AB8-2646-45EB-95C0-C8B120A2B2B7}" type="slidenum">
              <a:rPr lang="en-GB" smtClean="0"/>
              <a:t>105</a:t>
            </a:fld>
            <a:endParaRPr lang="en-GB"/>
          </a:p>
        </p:txBody>
      </p:sp>
    </p:spTree>
    <p:extLst>
      <p:ext uri="{BB962C8B-B14F-4D97-AF65-F5344CB8AC3E}">
        <p14:creationId xmlns:p14="http://schemas.microsoft.com/office/powerpoint/2010/main" val="330823208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E14AB8-2646-45EB-95C0-C8B120A2B2B7}" type="slidenum">
              <a:rPr lang="en-GB" smtClean="0"/>
              <a:t>106</a:t>
            </a:fld>
            <a:endParaRPr lang="en-GB"/>
          </a:p>
        </p:txBody>
      </p:sp>
    </p:spTree>
    <p:extLst>
      <p:ext uri="{BB962C8B-B14F-4D97-AF65-F5344CB8AC3E}">
        <p14:creationId xmlns:p14="http://schemas.microsoft.com/office/powerpoint/2010/main" val="3959125861"/>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E14AB8-2646-45EB-95C0-C8B120A2B2B7}" type="slidenum">
              <a:rPr lang="en-GB" smtClean="0"/>
              <a:t>107</a:t>
            </a:fld>
            <a:endParaRPr lang="en-GB"/>
          </a:p>
        </p:txBody>
      </p:sp>
    </p:spTree>
    <p:extLst>
      <p:ext uri="{BB962C8B-B14F-4D97-AF65-F5344CB8AC3E}">
        <p14:creationId xmlns:p14="http://schemas.microsoft.com/office/powerpoint/2010/main" val="1987364057"/>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431800" y="884238"/>
            <a:ext cx="5892800" cy="4419600"/>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rPr>
              <a:t>Schedules</a:t>
            </a:r>
          </a:p>
          <a:p>
            <a:r>
              <a:rPr lang="en-GB" altLang="en-US" smtClean="0">
                <a:latin typeface="Arial" panose="020B0604020202020204" pitchFamily="34" charset="0"/>
              </a:rPr>
              <a:t>Time restricted </a:t>
            </a:r>
          </a:p>
          <a:p>
            <a:r>
              <a:rPr lang="en-GB" altLang="en-US" smtClean="0">
                <a:latin typeface="Arial" panose="020B0604020202020204" pitchFamily="34" charset="0"/>
              </a:rPr>
              <a:t>Narrative </a:t>
            </a:r>
          </a:p>
          <a:p>
            <a:r>
              <a:rPr lang="en-GB" altLang="en-US" smtClean="0">
                <a:latin typeface="Arial" panose="020B0604020202020204" pitchFamily="34" charset="0"/>
              </a:rPr>
              <a:t>Etc etc etc </a:t>
            </a: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817" indent="-288393">
              <a:defRPr sz="2400">
                <a:solidFill>
                  <a:schemeClr val="tx1"/>
                </a:solidFill>
                <a:latin typeface="Times" panose="02020603050405020304" pitchFamily="18" charset="0"/>
                <a:ea typeface="MS PGothic" panose="020B0600070205080204" pitchFamily="34" charset="-128"/>
              </a:defRPr>
            </a:lvl2pPr>
            <a:lvl3pPr marL="1153567" indent="-230714">
              <a:defRPr sz="2400">
                <a:solidFill>
                  <a:schemeClr val="tx1"/>
                </a:solidFill>
                <a:latin typeface="Times" panose="02020603050405020304" pitchFamily="18" charset="0"/>
                <a:ea typeface="MS PGothic" panose="020B0600070205080204" pitchFamily="34" charset="-128"/>
              </a:defRPr>
            </a:lvl3pPr>
            <a:lvl4pPr marL="1614993" indent="-230714">
              <a:defRPr sz="2400">
                <a:solidFill>
                  <a:schemeClr val="tx1"/>
                </a:solidFill>
                <a:latin typeface="Times" panose="02020603050405020304" pitchFamily="18" charset="0"/>
                <a:ea typeface="MS PGothic" panose="020B0600070205080204" pitchFamily="34" charset="-128"/>
              </a:defRPr>
            </a:lvl4pPr>
            <a:lvl5pPr marL="2076419" indent="-230714">
              <a:defRPr sz="2400">
                <a:solidFill>
                  <a:schemeClr val="tx1"/>
                </a:solidFill>
                <a:latin typeface="Times" panose="02020603050405020304" pitchFamily="18" charset="0"/>
                <a:ea typeface="MS PGothic" panose="020B0600070205080204" pitchFamily="34" charset="-128"/>
              </a:defRPr>
            </a:lvl5pPr>
            <a:lvl6pPr marL="2537846"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9271"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0698"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2123"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91A7D16-9252-495F-A965-8DB4E0CD3B35}" type="slidenum">
              <a:rPr lang="cy-GB" altLang="en-US" sz="1200">
                <a:latin typeface="Arial" panose="020B0604020202020204" pitchFamily="34" charset="0"/>
              </a:rPr>
              <a:pPr/>
              <a:t>108</a:t>
            </a:fld>
            <a:endParaRPr lang="cy-GB" altLang="en-US" sz="1200">
              <a:latin typeface="Arial" panose="020B0604020202020204" pitchFamily="34" charset="0"/>
            </a:endParaRPr>
          </a:p>
        </p:txBody>
      </p:sp>
    </p:spTree>
    <p:extLst>
      <p:ext uri="{BB962C8B-B14F-4D97-AF65-F5344CB8AC3E}">
        <p14:creationId xmlns:p14="http://schemas.microsoft.com/office/powerpoint/2010/main" val="1500088467"/>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431800" y="884238"/>
            <a:ext cx="5892800" cy="4419600"/>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rPr>
              <a:t>e.g. </a:t>
            </a:r>
          </a:p>
          <a:p>
            <a:r>
              <a:rPr lang="en-GB" altLang="en-US" smtClean="0">
                <a:latin typeface="Arial" panose="020B0604020202020204" pitchFamily="34" charset="0"/>
              </a:rPr>
              <a:t>How many questions are asked of boys / girls</a:t>
            </a:r>
          </a:p>
          <a:p>
            <a:endParaRPr lang="en-GB" altLang="en-US" smtClean="0">
              <a:latin typeface="Arial" panose="020B0604020202020204" pitchFamily="34" charset="0"/>
            </a:endParaRPr>
          </a:p>
          <a:p>
            <a:r>
              <a:rPr lang="en-GB" altLang="en-US" smtClean="0">
                <a:latin typeface="Arial" panose="020B0604020202020204" pitchFamily="34" charset="0"/>
              </a:rPr>
              <a:t>Who accesses the outdoor area and for how long</a:t>
            </a:r>
          </a:p>
          <a:p>
            <a:endParaRPr lang="en-GB" altLang="en-US" smtClean="0">
              <a:latin typeface="Arial" panose="020B0604020202020204" pitchFamily="34" charset="0"/>
            </a:endParaRPr>
          </a:p>
          <a:p>
            <a:r>
              <a:rPr lang="en-GB" altLang="en-US" smtClean="0">
                <a:latin typeface="Arial" panose="020B0604020202020204" pitchFamily="34" charset="0"/>
              </a:rPr>
              <a:t>Who uses the school library and for what</a:t>
            </a:r>
          </a:p>
          <a:p>
            <a:endParaRPr lang="en-GB" altLang="en-US" smtClean="0">
              <a:latin typeface="Arial" panose="020B0604020202020204" pitchFamily="34" charset="0"/>
            </a:endParaRPr>
          </a:p>
          <a:p>
            <a:r>
              <a:rPr lang="en-GB" altLang="en-US" smtClean="0">
                <a:latin typeface="Arial" panose="020B0604020202020204" pitchFamily="34" charset="0"/>
              </a:rPr>
              <a:t>What % space is use on the yard by specific groups (e.g. gender / age) in playtime</a:t>
            </a:r>
          </a:p>
          <a:p>
            <a:endParaRPr lang="en-GB" altLang="en-US" smtClean="0">
              <a:latin typeface="Arial" panose="020B0604020202020204" pitchFamily="34" charset="0"/>
            </a:endParaRPr>
          </a:p>
          <a:p>
            <a:r>
              <a:rPr lang="en-GB" altLang="en-US" smtClean="0">
                <a:latin typeface="Arial" panose="020B0604020202020204" pitchFamily="34" charset="0"/>
              </a:rPr>
              <a:t>Which children make what choices (e.g. activity choices, friendship choices, food choices, participation choices) </a:t>
            </a: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817" indent="-288393">
              <a:defRPr sz="2400">
                <a:solidFill>
                  <a:schemeClr val="tx1"/>
                </a:solidFill>
                <a:latin typeface="Times" panose="02020603050405020304" pitchFamily="18" charset="0"/>
                <a:ea typeface="MS PGothic" panose="020B0600070205080204" pitchFamily="34" charset="-128"/>
              </a:defRPr>
            </a:lvl2pPr>
            <a:lvl3pPr marL="1153567" indent="-230714">
              <a:defRPr sz="2400">
                <a:solidFill>
                  <a:schemeClr val="tx1"/>
                </a:solidFill>
                <a:latin typeface="Times" panose="02020603050405020304" pitchFamily="18" charset="0"/>
                <a:ea typeface="MS PGothic" panose="020B0600070205080204" pitchFamily="34" charset="-128"/>
              </a:defRPr>
            </a:lvl3pPr>
            <a:lvl4pPr marL="1614993" indent="-230714">
              <a:defRPr sz="2400">
                <a:solidFill>
                  <a:schemeClr val="tx1"/>
                </a:solidFill>
                <a:latin typeface="Times" panose="02020603050405020304" pitchFamily="18" charset="0"/>
                <a:ea typeface="MS PGothic" panose="020B0600070205080204" pitchFamily="34" charset="-128"/>
              </a:defRPr>
            </a:lvl4pPr>
            <a:lvl5pPr marL="2076419" indent="-230714">
              <a:defRPr sz="2400">
                <a:solidFill>
                  <a:schemeClr val="tx1"/>
                </a:solidFill>
                <a:latin typeface="Times" panose="02020603050405020304" pitchFamily="18" charset="0"/>
                <a:ea typeface="MS PGothic" panose="020B0600070205080204" pitchFamily="34" charset="-128"/>
              </a:defRPr>
            </a:lvl5pPr>
            <a:lvl6pPr marL="2537846"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9271"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0698"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2123"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2EC04CC-04F5-4CAB-B594-D82DCFDE4BE0}" type="slidenum">
              <a:rPr lang="cy-GB" altLang="en-US" sz="1200">
                <a:latin typeface="Arial" panose="020B0604020202020204" pitchFamily="34" charset="0"/>
              </a:rPr>
              <a:pPr/>
              <a:t>109</a:t>
            </a:fld>
            <a:endParaRPr lang="cy-GB" altLang="en-US" sz="1200">
              <a:latin typeface="Arial" panose="020B0604020202020204" pitchFamily="34" charset="0"/>
            </a:endParaRPr>
          </a:p>
        </p:txBody>
      </p:sp>
    </p:spTree>
    <p:extLst>
      <p:ext uri="{BB962C8B-B14F-4D97-AF65-F5344CB8AC3E}">
        <p14:creationId xmlns:p14="http://schemas.microsoft.com/office/powerpoint/2010/main" val="2893927947"/>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431800" y="884238"/>
            <a:ext cx="5892800" cy="4419600"/>
          </a:xfrm>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rPr>
              <a:t>Time sampling </a:t>
            </a:r>
          </a:p>
          <a:p>
            <a:r>
              <a:rPr lang="en-GB" altLang="en-US" smtClean="0">
                <a:latin typeface="Arial" panose="020B0604020202020204" pitchFamily="34" charset="0"/>
              </a:rPr>
              <a:t>e.g. </a:t>
            </a:r>
          </a:p>
          <a:p>
            <a:r>
              <a:rPr lang="en-GB" altLang="en-US" smtClean="0">
                <a:latin typeface="Arial" panose="020B0604020202020204" pitchFamily="34" charset="0"/>
              </a:rPr>
              <a:t>Every half hour you look at child A and record their activity for 5 minutes: a time sampling approach using a interval recording method.</a:t>
            </a:r>
          </a:p>
          <a:p>
            <a:endParaRPr lang="en-GB" altLang="en-US" smtClean="0">
              <a:latin typeface="Arial" panose="020B0604020202020204" pitchFamily="34" charset="0"/>
            </a:endParaRPr>
          </a:p>
          <a:p>
            <a:r>
              <a:rPr lang="en-GB" altLang="en-US" smtClean="0">
                <a:latin typeface="Arial" panose="020B0604020202020204" pitchFamily="34" charset="0"/>
              </a:rPr>
              <a:t>For 2 minutes out of every 10 you will record the frequency of the target behaviour for child A: a time sampling approach to event sampling method</a:t>
            </a: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817" indent="-288393">
              <a:defRPr sz="2400">
                <a:solidFill>
                  <a:schemeClr val="tx1"/>
                </a:solidFill>
                <a:latin typeface="Times" panose="02020603050405020304" pitchFamily="18" charset="0"/>
                <a:ea typeface="MS PGothic" panose="020B0600070205080204" pitchFamily="34" charset="-128"/>
              </a:defRPr>
            </a:lvl2pPr>
            <a:lvl3pPr marL="1153567" indent="-230714">
              <a:defRPr sz="2400">
                <a:solidFill>
                  <a:schemeClr val="tx1"/>
                </a:solidFill>
                <a:latin typeface="Times" panose="02020603050405020304" pitchFamily="18" charset="0"/>
                <a:ea typeface="MS PGothic" panose="020B0600070205080204" pitchFamily="34" charset="-128"/>
              </a:defRPr>
            </a:lvl3pPr>
            <a:lvl4pPr marL="1614993" indent="-230714">
              <a:defRPr sz="2400">
                <a:solidFill>
                  <a:schemeClr val="tx1"/>
                </a:solidFill>
                <a:latin typeface="Times" panose="02020603050405020304" pitchFamily="18" charset="0"/>
                <a:ea typeface="MS PGothic" panose="020B0600070205080204" pitchFamily="34" charset="-128"/>
              </a:defRPr>
            </a:lvl4pPr>
            <a:lvl5pPr marL="2076419" indent="-230714">
              <a:defRPr sz="2400">
                <a:solidFill>
                  <a:schemeClr val="tx1"/>
                </a:solidFill>
                <a:latin typeface="Times" panose="02020603050405020304" pitchFamily="18" charset="0"/>
                <a:ea typeface="MS PGothic" panose="020B0600070205080204" pitchFamily="34" charset="-128"/>
              </a:defRPr>
            </a:lvl5pPr>
            <a:lvl6pPr marL="2537846"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9271"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0698"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2123"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C6DB084-FA0C-4081-94FF-5EAF1B5E0402}" type="slidenum">
              <a:rPr lang="cy-GB" altLang="en-US" sz="1200">
                <a:latin typeface="Arial" panose="020B0604020202020204" pitchFamily="34" charset="0"/>
              </a:rPr>
              <a:pPr/>
              <a:t>110</a:t>
            </a:fld>
            <a:endParaRPr lang="cy-GB" altLang="en-US" sz="1200">
              <a:latin typeface="Arial" panose="020B0604020202020204" pitchFamily="34" charset="0"/>
            </a:endParaRPr>
          </a:p>
        </p:txBody>
      </p:sp>
    </p:spTree>
    <p:extLst>
      <p:ext uri="{BB962C8B-B14F-4D97-AF65-F5344CB8AC3E}">
        <p14:creationId xmlns:p14="http://schemas.microsoft.com/office/powerpoint/2010/main" val="2313174961"/>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431800" y="884238"/>
            <a:ext cx="5892800" cy="4419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rPr>
              <a:t>e.g. Pupil engagement tally ... </a:t>
            </a:r>
          </a:p>
          <a:p>
            <a:r>
              <a:rPr lang="en-GB" altLang="en-US" smtClean="0">
                <a:latin typeface="Arial" panose="020B0604020202020204" pitchFamily="34" charset="0"/>
              </a:rPr>
              <a:t>Time sampled, event defined: e.g. are the pupils on task or off task at each time point </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817" indent="-288393">
              <a:defRPr sz="2400">
                <a:solidFill>
                  <a:schemeClr val="tx1"/>
                </a:solidFill>
                <a:latin typeface="Times" panose="02020603050405020304" pitchFamily="18" charset="0"/>
                <a:ea typeface="MS PGothic" panose="020B0600070205080204" pitchFamily="34" charset="-128"/>
              </a:defRPr>
            </a:lvl2pPr>
            <a:lvl3pPr marL="1153567" indent="-230714">
              <a:defRPr sz="2400">
                <a:solidFill>
                  <a:schemeClr val="tx1"/>
                </a:solidFill>
                <a:latin typeface="Times" panose="02020603050405020304" pitchFamily="18" charset="0"/>
                <a:ea typeface="MS PGothic" panose="020B0600070205080204" pitchFamily="34" charset="-128"/>
              </a:defRPr>
            </a:lvl3pPr>
            <a:lvl4pPr marL="1614993" indent="-230714">
              <a:defRPr sz="2400">
                <a:solidFill>
                  <a:schemeClr val="tx1"/>
                </a:solidFill>
                <a:latin typeface="Times" panose="02020603050405020304" pitchFamily="18" charset="0"/>
                <a:ea typeface="MS PGothic" panose="020B0600070205080204" pitchFamily="34" charset="-128"/>
              </a:defRPr>
            </a:lvl4pPr>
            <a:lvl5pPr marL="2076419" indent="-230714">
              <a:defRPr sz="2400">
                <a:solidFill>
                  <a:schemeClr val="tx1"/>
                </a:solidFill>
                <a:latin typeface="Times" panose="02020603050405020304" pitchFamily="18" charset="0"/>
                <a:ea typeface="MS PGothic" panose="020B0600070205080204" pitchFamily="34" charset="-128"/>
              </a:defRPr>
            </a:lvl5pPr>
            <a:lvl6pPr marL="2537846"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9271"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0698"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2123"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7105477-CA6E-4192-99D0-E34779A1BF24}" type="slidenum">
              <a:rPr lang="cy-GB" altLang="en-US" sz="1200">
                <a:latin typeface="Arial" panose="020B0604020202020204" pitchFamily="34" charset="0"/>
              </a:rPr>
              <a:pPr/>
              <a:t>111</a:t>
            </a:fld>
            <a:endParaRPr lang="cy-GB" altLang="en-US" sz="1200">
              <a:latin typeface="Arial" panose="020B0604020202020204" pitchFamily="34" charset="0"/>
            </a:endParaRPr>
          </a:p>
        </p:txBody>
      </p:sp>
    </p:spTree>
    <p:extLst>
      <p:ext uri="{BB962C8B-B14F-4D97-AF65-F5344CB8AC3E}">
        <p14:creationId xmlns:p14="http://schemas.microsoft.com/office/powerpoint/2010/main" val="2892950173"/>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431800" y="884238"/>
            <a:ext cx="5892800" cy="4419600"/>
          </a:xfrm>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rPr>
              <a:t>Event sampled; time referenced</a:t>
            </a: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817" indent="-288393">
              <a:defRPr sz="2400">
                <a:solidFill>
                  <a:schemeClr val="tx1"/>
                </a:solidFill>
                <a:latin typeface="Times" panose="02020603050405020304" pitchFamily="18" charset="0"/>
                <a:ea typeface="MS PGothic" panose="020B0600070205080204" pitchFamily="34" charset="-128"/>
              </a:defRPr>
            </a:lvl2pPr>
            <a:lvl3pPr marL="1153567" indent="-230714">
              <a:defRPr sz="2400">
                <a:solidFill>
                  <a:schemeClr val="tx1"/>
                </a:solidFill>
                <a:latin typeface="Times" panose="02020603050405020304" pitchFamily="18" charset="0"/>
                <a:ea typeface="MS PGothic" panose="020B0600070205080204" pitchFamily="34" charset="-128"/>
              </a:defRPr>
            </a:lvl3pPr>
            <a:lvl4pPr marL="1614993" indent="-230714">
              <a:defRPr sz="2400">
                <a:solidFill>
                  <a:schemeClr val="tx1"/>
                </a:solidFill>
                <a:latin typeface="Times" panose="02020603050405020304" pitchFamily="18" charset="0"/>
                <a:ea typeface="MS PGothic" panose="020B0600070205080204" pitchFamily="34" charset="-128"/>
              </a:defRPr>
            </a:lvl4pPr>
            <a:lvl5pPr marL="2076419" indent="-230714">
              <a:defRPr sz="2400">
                <a:solidFill>
                  <a:schemeClr val="tx1"/>
                </a:solidFill>
                <a:latin typeface="Times" panose="02020603050405020304" pitchFamily="18" charset="0"/>
                <a:ea typeface="MS PGothic" panose="020B0600070205080204" pitchFamily="34" charset="-128"/>
              </a:defRPr>
            </a:lvl5pPr>
            <a:lvl6pPr marL="2537846"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9271"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0698"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2123"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961C8F6-CDFB-4DEF-9AF1-724ACD0A0C32}" type="slidenum">
              <a:rPr lang="cy-GB" altLang="en-US" sz="1200">
                <a:latin typeface="Arial" panose="020B0604020202020204" pitchFamily="34" charset="0"/>
              </a:rPr>
              <a:pPr/>
              <a:t>112</a:t>
            </a:fld>
            <a:endParaRPr lang="cy-GB" altLang="en-US" sz="1200">
              <a:latin typeface="Arial" panose="020B0604020202020204" pitchFamily="34" charset="0"/>
            </a:endParaRPr>
          </a:p>
        </p:txBody>
      </p:sp>
    </p:spTree>
    <p:extLst>
      <p:ext uri="{BB962C8B-B14F-4D97-AF65-F5344CB8AC3E}">
        <p14:creationId xmlns:p14="http://schemas.microsoft.com/office/powerpoint/2010/main" val="2578063929"/>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431800" y="884238"/>
            <a:ext cx="5892800" cy="4419600"/>
          </a:xfrm>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rPr>
              <a:t>Complete – insider, group member; the observed community do not know they are being observed. Covert observation. </a:t>
            </a:r>
          </a:p>
          <a:p>
            <a:r>
              <a:rPr lang="en-GB" altLang="en-US" smtClean="0">
                <a:latin typeface="Arial" panose="020B0604020202020204" pitchFamily="34" charset="0"/>
              </a:rPr>
              <a:t>Participant-as-observer – insider, group member who reveals their role as observer </a:t>
            </a:r>
          </a:p>
          <a:p>
            <a:pPr marL="0" lvl="1"/>
            <a:r>
              <a:rPr lang="en-GB" altLang="en-US" smtClean="0">
                <a:latin typeface="Arial" panose="020B0604020202020204" pitchFamily="34" charset="0"/>
              </a:rPr>
              <a:t>Observer-as-participant – not a group member, peripheral participation, clear role as an unobtrusive observer/ researcher  </a:t>
            </a:r>
          </a:p>
          <a:p>
            <a:pPr marL="0" lvl="1"/>
            <a:r>
              <a:rPr lang="en-GB" altLang="en-US" smtClean="0">
                <a:latin typeface="Arial" panose="020B0604020202020204" pitchFamily="34" charset="0"/>
              </a:rPr>
              <a:t>Complete observer – not a part of the group and detached from it; includes covert observation from outside the group </a:t>
            </a:r>
          </a:p>
          <a:p>
            <a:pPr marL="0" lvl="1"/>
            <a:endParaRPr lang="en-GB" altLang="en-US" smtClean="0">
              <a:latin typeface="Arial" panose="020B0604020202020204" pitchFamily="34" charset="0"/>
            </a:endParaRPr>
          </a:p>
          <a:p>
            <a:pPr marL="0" lvl="1"/>
            <a:r>
              <a:rPr lang="en-GB" altLang="en-US" smtClean="0">
                <a:latin typeface="Arial" panose="020B0604020202020204" pitchFamily="34" charset="0"/>
              </a:rPr>
              <a:t>Where does the </a:t>
            </a:r>
            <a:r>
              <a:rPr lang="en-GB" altLang="en-US" b="1" smtClean="0">
                <a:latin typeface="Arial" panose="020B0604020202020204" pitchFamily="34" charset="0"/>
              </a:rPr>
              <a:t>structured observer </a:t>
            </a:r>
            <a:r>
              <a:rPr lang="en-GB" altLang="en-US" smtClean="0">
                <a:latin typeface="Arial" panose="020B0604020202020204" pitchFamily="34" charset="0"/>
              </a:rPr>
              <a:t>lie in this continuum – observer as participant / complete observer depending on context (watching in a classroom – they all know you are there// watching from a corner / inside window the action in a playground).</a:t>
            </a:r>
          </a:p>
          <a:p>
            <a:endParaRPr lang="en-GB" altLang="en-US" smtClean="0">
              <a:latin typeface="Arial" panose="020B0604020202020204" pitchFamily="34" charset="0"/>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817" indent="-288393">
              <a:defRPr sz="2400">
                <a:solidFill>
                  <a:schemeClr val="tx1"/>
                </a:solidFill>
                <a:latin typeface="Times" panose="02020603050405020304" pitchFamily="18" charset="0"/>
                <a:ea typeface="MS PGothic" panose="020B0600070205080204" pitchFamily="34" charset="-128"/>
              </a:defRPr>
            </a:lvl2pPr>
            <a:lvl3pPr marL="1153567" indent="-230714">
              <a:defRPr sz="2400">
                <a:solidFill>
                  <a:schemeClr val="tx1"/>
                </a:solidFill>
                <a:latin typeface="Times" panose="02020603050405020304" pitchFamily="18" charset="0"/>
                <a:ea typeface="MS PGothic" panose="020B0600070205080204" pitchFamily="34" charset="-128"/>
              </a:defRPr>
            </a:lvl3pPr>
            <a:lvl4pPr marL="1614993" indent="-230714">
              <a:defRPr sz="2400">
                <a:solidFill>
                  <a:schemeClr val="tx1"/>
                </a:solidFill>
                <a:latin typeface="Times" panose="02020603050405020304" pitchFamily="18" charset="0"/>
                <a:ea typeface="MS PGothic" panose="020B0600070205080204" pitchFamily="34" charset="-128"/>
              </a:defRPr>
            </a:lvl4pPr>
            <a:lvl5pPr marL="2076419" indent="-230714">
              <a:defRPr sz="2400">
                <a:solidFill>
                  <a:schemeClr val="tx1"/>
                </a:solidFill>
                <a:latin typeface="Times" panose="02020603050405020304" pitchFamily="18" charset="0"/>
                <a:ea typeface="MS PGothic" panose="020B0600070205080204" pitchFamily="34" charset="-128"/>
              </a:defRPr>
            </a:lvl5pPr>
            <a:lvl6pPr marL="2537846"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9271"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0698"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2123"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27E46FC-B4B9-41D4-BA0A-FB590F060A3F}" type="slidenum">
              <a:rPr lang="cy-GB" altLang="en-US" sz="1200">
                <a:latin typeface="Arial" panose="020B0604020202020204" pitchFamily="34" charset="0"/>
              </a:rPr>
              <a:pPr/>
              <a:t>113</a:t>
            </a:fld>
            <a:endParaRPr lang="cy-GB" altLang="en-US" sz="1200">
              <a:latin typeface="Arial" panose="020B0604020202020204" pitchFamily="34" charset="0"/>
            </a:endParaRPr>
          </a:p>
        </p:txBody>
      </p:sp>
    </p:spTree>
    <p:extLst>
      <p:ext uri="{BB962C8B-B14F-4D97-AF65-F5344CB8AC3E}">
        <p14:creationId xmlns:p14="http://schemas.microsoft.com/office/powerpoint/2010/main" val="1458616075"/>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E14AB8-2646-45EB-95C0-C8B120A2B2B7}" type="slidenum">
              <a:rPr lang="en-GB" smtClean="0"/>
              <a:t>114</a:t>
            </a:fld>
            <a:endParaRPr lang="en-GB"/>
          </a:p>
        </p:txBody>
      </p:sp>
    </p:spTree>
    <p:extLst>
      <p:ext uri="{BB962C8B-B14F-4D97-AF65-F5344CB8AC3E}">
        <p14:creationId xmlns:p14="http://schemas.microsoft.com/office/powerpoint/2010/main" val="2290146780"/>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Leuven scales for emotional well being and involvement (developed by the Research Centre for Experiential Education at Leuven University, under the supervision of Professor </a:t>
            </a:r>
            <a:r>
              <a:rPr lang="en-GB" dirty="0" err="1" smtClean="0"/>
              <a:t>Ferre</a:t>
            </a:r>
            <a:r>
              <a:rPr lang="en-GB" dirty="0" smtClean="0"/>
              <a:t> </a:t>
            </a:r>
            <a:r>
              <a:rPr lang="en-GB" dirty="0" err="1" smtClean="0"/>
              <a:t>Laevers</a:t>
            </a:r>
            <a:r>
              <a:rPr lang="en-GB" dirty="0" smtClean="0"/>
              <a:t>). These are two sets of indictors that should be considered when planning any educational setting (they are not designed solely for early childhood education but are equally applicable in primary, secondary, higher and adult education).</a:t>
            </a:r>
          </a:p>
          <a:p>
            <a:r>
              <a:rPr lang="en-GB" b="1" dirty="0" smtClean="0"/>
              <a:t>) Extremely low</a:t>
            </a:r>
            <a:r>
              <a:rPr lang="en-GB" dirty="0" smtClean="0"/>
              <a:t/>
            </a:r>
            <a:br>
              <a:rPr lang="en-GB" dirty="0" smtClean="0"/>
            </a:br>
            <a:r>
              <a:rPr lang="en-GB" dirty="0" smtClean="0"/>
              <a:t>The child clearly shows signs of discomfort such as crying or screaming. They may look dejected, sad, frightened or angry. The child does not respond to the environment, avoids contact and is withdrawn. The child may behave aggressively, hurting him/herself</a:t>
            </a:r>
            <a:br>
              <a:rPr lang="en-GB" dirty="0" smtClean="0"/>
            </a:br>
            <a:r>
              <a:rPr lang="en-GB" dirty="0" smtClean="0"/>
              <a:t>or others.</a:t>
            </a:r>
            <a:br>
              <a:rPr lang="en-GB" dirty="0" smtClean="0"/>
            </a:br>
            <a:r>
              <a:rPr lang="en-GB" b="1" dirty="0" smtClean="0"/>
              <a:t>2) Low</a:t>
            </a:r>
          </a:p>
          <a:p>
            <a:r>
              <a:rPr lang="en-GB" dirty="0" smtClean="0"/>
              <a:t>The posture, facial expression and actions indicate that the child does not feel at ease. However, the signals are less explicit than under level 1 or the sense of discomfort is not expressed the whole time.</a:t>
            </a:r>
            <a:br>
              <a:rPr lang="en-GB" dirty="0" smtClean="0"/>
            </a:br>
            <a:r>
              <a:rPr lang="en-GB" b="1" dirty="0" smtClean="0"/>
              <a:t>3) Moderate</a:t>
            </a:r>
          </a:p>
          <a:p>
            <a:r>
              <a:rPr lang="en-GB" dirty="0" smtClean="0"/>
              <a:t>The child has a neutral posture. Facial expression and posture show little or no emotion. There are no signs indicating sadness or pleasure, comfort or discomfort.</a:t>
            </a:r>
            <a:br>
              <a:rPr lang="en-GB" dirty="0" smtClean="0"/>
            </a:br>
            <a:r>
              <a:rPr lang="en-GB" b="1" dirty="0" smtClean="0"/>
              <a:t>4) High</a:t>
            </a:r>
          </a:p>
          <a:p>
            <a:r>
              <a:rPr lang="en-GB" dirty="0" smtClean="0"/>
              <a:t>The child shows obvious signs of satisfaction (as listed under level 5). However, these signals are not constantly present with the same intensity.</a:t>
            </a:r>
            <a:br>
              <a:rPr lang="en-GB" dirty="0" smtClean="0"/>
            </a:br>
            <a:r>
              <a:rPr lang="en-GB" b="1" dirty="0" smtClean="0"/>
              <a:t>5) Extremely high</a:t>
            </a:r>
            <a:r>
              <a:rPr lang="en-GB" dirty="0" smtClean="0"/>
              <a:t/>
            </a:r>
            <a:br>
              <a:rPr lang="en-GB" dirty="0" smtClean="0"/>
            </a:br>
            <a:r>
              <a:rPr lang="en-GB" dirty="0" smtClean="0"/>
              <a:t>The child looks happy and cheerful, smiles, cries out with pleasure. They may be lively and full of energy. Actions can be spontaneous and expressive. The child may talk to him/herself, play with sounds, hum, sing. The child appears relaxed and does not show any signs of stress or tension. He /she is open and accessible to the environment. The child expresses self-confidence and self-assurance.</a:t>
            </a:r>
          </a:p>
          <a:p>
            <a:endParaRPr lang="en-GB" dirty="0" smtClean="0"/>
          </a:p>
          <a:p>
            <a:pPr defTabSz="922854">
              <a:defRPr/>
            </a:pPr>
            <a:r>
              <a:rPr lang="en-GB" b="1" dirty="0" smtClean="0"/>
              <a:t>1) Low Activity</a:t>
            </a:r>
            <a:r>
              <a:rPr lang="en-GB" dirty="0" smtClean="0"/>
              <a:t/>
            </a:r>
            <a:br>
              <a:rPr lang="en-GB" dirty="0" smtClean="0"/>
            </a:br>
            <a:r>
              <a:rPr lang="en-GB" dirty="0" err="1" smtClean="0"/>
              <a:t>Activity</a:t>
            </a:r>
            <a:r>
              <a:rPr lang="en-GB" dirty="0" smtClean="0"/>
              <a:t> at this level can be simple, stereotypic, repetitive and passive. The child is absent and displays no energy. There is an absence of cognitive demand. The child characteristically may stare into space. N.B. This may be a sign of inner concentration.</a:t>
            </a:r>
            <a:br>
              <a:rPr lang="en-GB" dirty="0" smtClean="0"/>
            </a:br>
            <a:r>
              <a:rPr lang="en-GB" b="1" dirty="0" smtClean="0"/>
              <a:t>2) A Frequently Interrupted Activity</a:t>
            </a:r>
            <a:r>
              <a:rPr lang="en-GB" dirty="0" smtClean="0"/>
              <a:t/>
            </a:r>
            <a:br>
              <a:rPr lang="en-GB" dirty="0" smtClean="0"/>
            </a:br>
            <a:r>
              <a:rPr lang="en-GB" dirty="0" smtClean="0"/>
              <a:t>The child is engaged in an activity but half of the observed period includes moments of non-activity, in which the child is not concentrating and is staring into space. There may be frequent interruptions in the child’s concentration, but his/her Involvement is not enough to return to the activity.</a:t>
            </a:r>
            <a:br>
              <a:rPr lang="en-GB" dirty="0" smtClean="0"/>
            </a:br>
            <a:r>
              <a:rPr lang="en-GB" b="1" dirty="0" smtClean="0"/>
              <a:t>3) Mainly Continuous Activity</a:t>
            </a:r>
            <a:r>
              <a:rPr lang="en-GB" dirty="0" smtClean="0"/>
              <a:t/>
            </a:r>
            <a:br>
              <a:rPr lang="en-GB" dirty="0" smtClean="0"/>
            </a:br>
            <a:r>
              <a:rPr lang="en-GB" dirty="0" smtClean="0"/>
              <a:t>The child is busy at an activity but it is at a routine level and the real signals for Involvement are missing. There is some progress but energy is lacking and concentration is at a routine level. The child can be easily </a:t>
            </a:r>
            <a:r>
              <a:rPr lang="en-GB" b="1" dirty="0" smtClean="0"/>
              <a:t>distracted.</a:t>
            </a:r>
            <a:br>
              <a:rPr lang="en-GB" b="1" dirty="0" smtClean="0"/>
            </a:br>
            <a:r>
              <a:rPr lang="en-GB" b="1" dirty="0" smtClean="0"/>
              <a:t>4) Continuous Activity with Intense Moments</a:t>
            </a:r>
            <a:r>
              <a:rPr lang="en-GB" dirty="0" smtClean="0"/>
              <a:t/>
            </a:r>
            <a:br>
              <a:rPr lang="en-GB" dirty="0" smtClean="0"/>
            </a:br>
            <a:r>
              <a:rPr lang="en-GB" dirty="0" smtClean="0"/>
              <a:t>The child’s activity has intense moments during which activities at Level 3 can come to have special meaning. Level 4 is reserved for the kind of activity seen in those intense moments, and can be deduced from the ‘Involvement signals’. This level of activity is resumed after interruptions. Stimuli, from the surrounding environment, however attractive cannot seduce the child away from the activity.</a:t>
            </a:r>
            <a:br>
              <a:rPr lang="en-GB" dirty="0" smtClean="0"/>
            </a:br>
            <a:r>
              <a:rPr lang="en-GB" b="1" dirty="0" smtClean="0"/>
              <a:t>5) Sustained Intense Activity</a:t>
            </a:r>
            <a:r>
              <a:rPr lang="en-GB" dirty="0" smtClean="0"/>
              <a:t/>
            </a:r>
            <a:br>
              <a:rPr lang="en-GB" dirty="0" smtClean="0"/>
            </a:br>
            <a:r>
              <a:rPr lang="en-GB" dirty="0" smtClean="0"/>
              <a:t>The child shows continuous and intense activity revealing the greatest Involvement. In the observed period not all the signals for Involvement need be there, but the essential ones must be present: concentration, creativity, energy and </a:t>
            </a:r>
            <a:r>
              <a:rPr lang="en-GB" dirty="0"/>
              <a:t>persistence. This intensity must be present for almost all the observation period.</a:t>
            </a:r>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3AE14AB8-2646-45EB-95C0-C8B120A2B2B7}" type="slidenum">
              <a:rPr lang="en-GB" smtClean="0"/>
              <a:t>115</a:t>
            </a:fld>
            <a:endParaRPr lang="en-GB"/>
          </a:p>
        </p:txBody>
      </p:sp>
    </p:spTree>
    <p:extLst>
      <p:ext uri="{BB962C8B-B14F-4D97-AF65-F5344CB8AC3E}">
        <p14:creationId xmlns:p14="http://schemas.microsoft.com/office/powerpoint/2010/main" val="808844480"/>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xfrm>
            <a:off x="431800" y="884238"/>
            <a:ext cx="5892800" cy="4419600"/>
          </a:xfrm>
          <a:ln/>
        </p:spPr>
      </p:sp>
      <p:sp>
        <p:nvSpPr>
          <p:cNvPr id="3" name="Notes Placeholder 2"/>
          <p:cNvSpPr>
            <a:spLocks noGrp="1"/>
          </p:cNvSpPr>
          <p:nvPr>
            <p:ph type="body" idx="1"/>
          </p:nvPr>
        </p:nvSpPr>
        <p:spPr/>
        <p:txBody>
          <a:bodyPr>
            <a:normAutofit/>
          </a:bodyPr>
          <a:lstStyle/>
          <a:p>
            <a:pPr>
              <a:defRPr/>
            </a:pPr>
            <a:endParaRPr lang="en-GB" dirty="0"/>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817" indent="-288393">
              <a:defRPr sz="2400">
                <a:solidFill>
                  <a:schemeClr val="tx1"/>
                </a:solidFill>
                <a:latin typeface="Times" panose="02020603050405020304" pitchFamily="18" charset="0"/>
                <a:ea typeface="MS PGothic" panose="020B0600070205080204" pitchFamily="34" charset="-128"/>
              </a:defRPr>
            </a:lvl2pPr>
            <a:lvl3pPr marL="1153567" indent="-230714">
              <a:defRPr sz="2400">
                <a:solidFill>
                  <a:schemeClr val="tx1"/>
                </a:solidFill>
                <a:latin typeface="Times" panose="02020603050405020304" pitchFamily="18" charset="0"/>
                <a:ea typeface="MS PGothic" panose="020B0600070205080204" pitchFamily="34" charset="-128"/>
              </a:defRPr>
            </a:lvl3pPr>
            <a:lvl4pPr marL="1614993" indent="-230714">
              <a:defRPr sz="2400">
                <a:solidFill>
                  <a:schemeClr val="tx1"/>
                </a:solidFill>
                <a:latin typeface="Times" panose="02020603050405020304" pitchFamily="18" charset="0"/>
                <a:ea typeface="MS PGothic" panose="020B0600070205080204" pitchFamily="34" charset="-128"/>
              </a:defRPr>
            </a:lvl4pPr>
            <a:lvl5pPr marL="2076419" indent="-230714">
              <a:defRPr sz="2400">
                <a:solidFill>
                  <a:schemeClr val="tx1"/>
                </a:solidFill>
                <a:latin typeface="Times" panose="02020603050405020304" pitchFamily="18" charset="0"/>
                <a:ea typeface="MS PGothic" panose="020B0600070205080204" pitchFamily="34" charset="-128"/>
              </a:defRPr>
            </a:lvl5pPr>
            <a:lvl6pPr marL="2537846"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9271"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0698"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2123" indent="-230714"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A8453F6-28E0-497B-9ACD-0185A2F7FDCD}" type="slidenum">
              <a:rPr lang="cy-GB" altLang="en-US" sz="1200">
                <a:latin typeface="Arial" panose="020B0604020202020204" pitchFamily="34" charset="0"/>
              </a:rPr>
              <a:pPr/>
              <a:t>116</a:t>
            </a:fld>
            <a:endParaRPr lang="cy-GB" altLang="en-US" sz="1200">
              <a:latin typeface="Arial" panose="020B0604020202020204" pitchFamily="34" charset="0"/>
            </a:endParaRPr>
          </a:p>
        </p:txBody>
      </p:sp>
    </p:spTree>
    <p:extLst>
      <p:ext uri="{BB962C8B-B14F-4D97-AF65-F5344CB8AC3E}">
        <p14:creationId xmlns:p14="http://schemas.microsoft.com/office/powerpoint/2010/main" val="906526181"/>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117</a:t>
            </a:fld>
            <a:endParaRPr lang="en-GB"/>
          </a:p>
        </p:txBody>
      </p:sp>
    </p:spTree>
    <p:extLst>
      <p:ext uri="{BB962C8B-B14F-4D97-AF65-F5344CB8AC3E}">
        <p14:creationId xmlns:p14="http://schemas.microsoft.com/office/powerpoint/2010/main" val="4098362462"/>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B8F8DA-E96E-491F-99D7-11FCC55B9BBC}" type="slidenum">
              <a:rPr lang="en-GB" smtClean="0"/>
              <a:t>118</a:t>
            </a:fld>
            <a:endParaRPr lang="en-GB"/>
          </a:p>
        </p:txBody>
      </p:sp>
    </p:spTree>
    <p:extLst>
      <p:ext uri="{BB962C8B-B14F-4D97-AF65-F5344CB8AC3E}">
        <p14:creationId xmlns:p14="http://schemas.microsoft.com/office/powerpoint/2010/main" val="1608944574"/>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B8F8DA-E96E-491F-99D7-11FCC55B9BBC}" type="slidenum">
              <a:rPr lang="en-GB" smtClean="0"/>
              <a:t>119</a:t>
            </a:fld>
            <a:endParaRPr lang="en-GB"/>
          </a:p>
        </p:txBody>
      </p:sp>
    </p:spTree>
    <p:extLst>
      <p:ext uri="{BB962C8B-B14F-4D97-AF65-F5344CB8AC3E}">
        <p14:creationId xmlns:p14="http://schemas.microsoft.com/office/powerpoint/2010/main" val="4231717303"/>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goal of Bloom's taxonomy is to motivate educators to focus on all three domains, creating a more </a:t>
            </a:r>
            <a:r>
              <a:rPr lang="en-GB" dirty="0">
                <a:hlinkClick r:id="rId3" tooltip="Holism"/>
              </a:rPr>
              <a:t>holistic</a:t>
            </a:r>
            <a:r>
              <a:rPr lang="en-GB" dirty="0"/>
              <a:t> form of education</a:t>
            </a:r>
          </a:p>
          <a:p>
            <a:endParaRPr lang="en-GB" dirty="0"/>
          </a:p>
          <a:p>
            <a:r>
              <a:rPr lang="en-GB" dirty="0"/>
              <a:t>As </a:t>
            </a:r>
            <a:r>
              <a:rPr lang="en-GB" dirty="0" err="1">
                <a:hlinkClick r:id="rId4"/>
              </a:rPr>
              <a:t>Morshead</a:t>
            </a:r>
            <a:r>
              <a:rPr lang="en-GB" dirty="0">
                <a:hlinkClick r:id="rId4"/>
              </a:rPr>
              <a:t> (1965</a:t>
            </a:r>
            <a:r>
              <a:rPr lang="en-GB" dirty="0"/>
              <a:t>) pointed out on the publication of the second volume, the classification was not a properly constructed taxonomy, as it lacked a systemic rationale of construction.</a:t>
            </a:r>
          </a:p>
          <a:p>
            <a:r>
              <a:rPr lang="en-GB" dirty="0"/>
              <a:t>This was subsequently acknowledged in the discussion of the original taxonomy in its 2000 revision,</a:t>
            </a:r>
            <a:r>
              <a:rPr lang="en-GB" baseline="30000" dirty="0">
                <a:hlinkClick r:id="rId5"/>
              </a:rPr>
              <a:t>[8]</a:t>
            </a:r>
            <a:r>
              <a:rPr lang="en-GB" dirty="0"/>
              <a:t> and the taxonomy re-established on more systematic lines. It is generally considered that the role the taxonomy played in systematising a field was more important than any perceived lack of rigour in its construction.</a:t>
            </a:r>
          </a:p>
          <a:p>
            <a:endParaRPr lang="en-GB" dirty="0"/>
          </a:p>
        </p:txBody>
      </p:sp>
      <p:sp>
        <p:nvSpPr>
          <p:cNvPr id="4" name="Slide Number Placeholder 3"/>
          <p:cNvSpPr>
            <a:spLocks noGrp="1"/>
          </p:cNvSpPr>
          <p:nvPr>
            <p:ph type="sldNum" sz="quarter" idx="10"/>
          </p:nvPr>
        </p:nvSpPr>
        <p:spPr/>
        <p:txBody>
          <a:bodyPr/>
          <a:lstStyle/>
          <a:p>
            <a:fld id="{C3B8F8DA-E96E-491F-99D7-11FCC55B9BBC}" type="slidenum">
              <a:rPr lang="en-GB" smtClean="0"/>
              <a:t>120</a:t>
            </a:fld>
            <a:endParaRPr lang="en-GB"/>
          </a:p>
        </p:txBody>
      </p:sp>
    </p:spTree>
    <p:extLst>
      <p:ext uri="{BB962C8B-B14F-4D97-AF65-F5344CB8AC3E}">
        <p14:creationId xmlns:p14="http://schemas.microsoft.com/office/powerpoint/2010/main" val="122783556"/>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Bloom’s taxonomy can be used as a teaching tool to help balance assessment and evaluative questions in class, assignments and texts to ensure all orders of thinking are exercised in student’s learning.</a:t>
            </a:r>
          </a:p>
        </p:txBody>
      </p:sp>
      <p:sp>
        <p:nvSpPr>
          <p:cNvPr id="4" name="Slide Number Placeholder 3"/>
          <p:cNvSpPr>
            <a:spLocks noGrp="1"/>
          </p:cNvSpPr>
          <p:nvPr>
            <p:ph type="sldNum" sz="quarter" idx="10"/>
          </p:nvPr>
        </p:nvSpPr>
        <p:spPr/>
        <p:txBody>
          <a:bodyPr/>
          <a:lstStyle/>
          <a:p>
            <a:fld id="{C3B8F8DA-E96E-491F-99D7-11FCC55B9BBC}" type="slidenum">
              <a:rPr lang="en-GB" smtClean="0"/>
              <a:t>121</a:t>
            </a:fld>
            <a:endParaRPr lang="en-GB"/>
          </a:p>
        </p:txBody>
      </p:sp>
    </p:spTree>
    <p:extLst>
      <p:ext uri="{BB962C8B-B14F-4D97-AF65-F5344CB8AC3E}">
        <p14:creationId xmlns:p14="http://schemas.microsoft.com/office/powerpoint/2010/main" val="1415068069"/>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Cognitive</a:t>
            </a:r>
            <a:r>
              <a:rPr lang="en-GB" baseline="0" dirty="0" smtClean="0"/>
              <a:t> domain</a:t>
            </a:r>
          </a:p>
          <a:p>
            <a:endParaRPr lang="en-GB" dirty="0"/>
          </a:p>
        </p:txBody>
      </p:sp>
      <p:sp>
        <p:nvSpPr>
          <p:cNvPr id="4" name="Slide Number Placeholder 3"/>
          <p:cNvSpPr>
            <a:spLocks noGrp="1"/>
          </p:cNvSpPr>
          <p:nvPr>
            <p:ph type="sldNum" sz="quarter" idx="10"/>
          </p:nvPr>
        </p:nvSpPr>
        <p:spPr/>
        <p:txBody>
          <a:bodyPr/>
          <a:lstStyle/>
          <a:p>
            <a:fld id="{C3B8F8DA-E96E-491F-99D7-11FCC55B9BBC}" type="slidenum">
              <a:rPr lang="en-GB" smtClean="0"/>
              <a:t>122</a:t>
            </a:fld>
            <a:endParaRPr lang="en-GB"/>
          </a:p>
        </p:txBody>
      </p:sp>
    </p:spTree>
    <p:extLst>
      <p:ext uri="{BB962C8B-B14F-4D97-AF65-F5344CB8AC3E}">
        <p14:creationId xmlns:p14="http://schemas.microsoft.com/office/powerpoint/2010/main" val="3926468930"/>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a:t>
            </a:r>
            <a:r>
              <a:rPr lang="en-GB" baseline="0" dirty="0" smtClean="0"/>
              <a:t> is said that as adults we read at the level of 13 plus and not beyond!</a:t>
            </a:r>
            <a:endParaRPr lang="en-GB" dirty="0"/>
          </a:p>
        </p:txBody>
      </p:sp>
      <p:sp>
        <p:nvSpPr>
          <p:cNvPr id="4" name="Slide Number Placeholder 3"/>
          <p:cNvSpPr>
            <a:spLocks noGrp="1"/>
          </p:cNvSpPr>
          <p:nvPr>
            <p:ph type="sldNum" sz="quarter" idx="10"/>
          </p:nvPr>
        </p:nvSpPr>
        <p:spPr/>
        <p:txBody>
          <a:bodyPr/>
          <a:lstStyle/>
          <a:p>
            <a:fld id="{75074F0D-71B5-4BF0-A51B-3C150693D9DF}" type="slidenum">
              <a:rPr lang="en-GB" smtClean="0"/>
              <a:t>123</a:t>
            </a:fld>
            <a:endParaRPr lang="en-GB"/>
          </a:p>
        </p:txBody>
      </p:sp>
    </p:spTree>
    <p:extLst>
      <p:ext uri="{BB962C8B-B14F-4D97-AF65-F5344CB8AC3E}">
        <p14:creationId xmlns:p14="http://schemas.microsoft.com/office/powerpoint/2010/main" val="3622331710"/>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124</a:t>
            </a:fld>
            <a:endParaRPr lang="en-GB"/>
          </a:p>
        </p:txBody>
      </p:sp>
    </p:spTree>
    <p:extLst>
      <p:ext uri="{BB962C8B-B14F-4D97-AF65-F5344CB8AC3E}">
        <p14:creationId xmlns:p14="http://schemas.microsoft.com/office/powerpoint/2010/main" val="1204544445"/>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1EBA423-A149-4FCE-AF13-EB6F0944B627}" type="slidenum">
              <a:rPr lang="en-GB" altLang="en-US"/>
              <a:pPr/>
              <a:t>125</a:t>
            </a:fld>
            <a:endParaRPr lang="en-GB" altLang="en-US"/>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r>
              <a:rPr lang="en-GB" altLang="en-US" dirty="0"/>
              <a:t>Question-Answer Model</a:t>
            </a:r>
          </a:p>
          <a:p>
            <a:endParaRPr lang="en-GB" altLang="en-US" dirty="0"/>
          </a:p>
          <a:p>
            <a:r>
              <a:rPr lang="en-GB" altLang="en-US" dirty="0"/>
              <a:t>To understand how awareness of a child’s cognitive development can be used in questionnaire design need to understand the question- answer model which explains how respondents answer survey questions.</a:t>
            </a:r>
          </a:p>
          <a:p>
            <a:endParaRPr lang="en-GB" altLang="en-US" dirty="0"/>
          </a:p>
          <a:p>
            <a:r>
              <a:rPr lang="en-GB" altLang="en-US" dirty="0"/>
              <a:t>Four </a:t>
            </a:r>
            <a:r>
              <a:rPr lang="en-GB" altLang="en-US" dirty="0" smtClean="0"/>
              <a:t>way process</a:t>
            </a:r>
            <a:r>
              <a:rPr lang="en-GB" altLang="en-US" dirty="0"/>
              <a:t>;</a:t>
            </a:r>
          </a:p>
          <a:p>
            <a:r>
              <a:rPr lang="en-GB" altLang="en-US" dirty="0"/>
              <a:t>Comprehension of the question (understand the terms used)</a:t>
            </a:r>
          </a:p>
          <a:p>
            <a:r>
              <a:rPr lang="en-GB" altLang="en-US" dirty="0"/>
              <a:t>Retrieve the information from memory</a:t>
            </a:r>
          </a:p>
          <a:p>
            <a:r>
              <a:rPr lang="en-GB" altLang="en-US" dirty="0"/>
              <a:t>Make a judgement about information needed to answer the question</a:t>
            </a:r>
          </a:p>
          <a:p>
            <a:r>
              <a:rPr lang="en-GB" altLang="en-US" dirty="0"/>
              <a:t>Respond to the question</a:t>
            </a:r>
          </a:p>
          <a:p>
            <a:r>
              <a:rPr lang="en-GB" altLang="en-US" dirty="0"/>
              <a:t>This not necessarily a linear process - can be interactions between all these processes (give e.g.)</a:t>
            </a:r>
          </a:p>
          <a:p>
            <a:endParaRPr lang="en-GB" altLang="en-US" dirty="0"/>
          </a:p>
          <a:p>
            <a:r>
              <a:rPr lang="en-GB" altLang="en-US" dirty="0"/>
              <a:t>Will now consider each of these processes in turn and look at what you need to be aware of when designing questions for children. Note many of these also apply when designing questions for adults!</a:t>
            </a:r>
          </a:p>
        </p:txBody>
      </p:sp>
    </p:spTree>
    <p:extLst>
      <p:ext uri="{BB962C8B-B14F-4D97-AF65-F5344CB8AC3E}">
        <p14:creationId xmlns:p14="http://schemas.microsoft.com/office/powerpoint/2010/main" val="2123804793"/>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665F723-3DA0-471D-9178-3BE00FF3657C}" type="slidenum">
              <a:rPr lang="en-GB" altLang="en-US"/>
              <a:pPr/>
              <a:t>126</a:t>
            </a:fld>
            <a:endParaRPr lang="en-GB" altLang="en-US"/>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xfrm>
            <a:off x="382325" y="4751350"/>
            <a:ext cx="6270096" cy="4751348"/>
          </a:xfrm>
        </p:spPr>
        <p:txBody>
          <a:bodyPr/>
          <a:lstStyle/>
          <a:p>
            <a:r>
              <a:rPr lang="en-GB" altLang="en-US" sz="1100" b="1"/>
              <a:t>Comprehension</a:t>
            </a:r>
            <a:r>
              <a:rPr lang="en-GB" altLang="en-US" sz="1100"/>
              <a:t> </a:t>
            </a:r>
          </a:p>
          <a:p>
            <a:r>
              <a:rPr lang="en-GB" altLang="en-US" sz="1100"/>
              <a:t>- is meaning of Q understood in way intended? </a:t>
            </a:r>
          </a:p>
          <a:p>
            <a:r>
              <a:rPr lang="en-GB" altLang="en-US" sz="1100"/>
              <a:t>- does respondent understand what they’re being asked to do?</a:t>
            </a:r>
          </a:p>
          <a:p>
            <a:r>
              <a:rPr lang="en-GB" altLang="en-US" sz="1100"/>
              <a:t>- can respondent keep all the info contained in Q in mind while formulating answer?</a:t>
            </a:r>
          </a:p>
          <a:p>
            <a:r>
              <a:rPr lang="en-GB" altLang="en-US" sz="1100"/>
              <a:t>- generally harder to achieve the younger the age of the respondent, but principles apply to designing questions for all ages.</a:t>
            </a:r>
          </a:p>
          <a:p>
            <a:endParaRPr lang="en-GB" altLang="en-US" sz="1100"/>
          </a:p>
          <a:p>
            <a:r>
              <a:rPr lang="en-GB" altLang="en-US" sz="1100" b="1"/>
              <a:t>Vocabulary and syntax </a:t>
            </a:r>
            <a:r>
              <a:rPr lang="en-GB" altLang="en-US" sz="1100"/>
              <a:t>- simple words (if complex, consider use of examples - although can be disadvs). Appropriate language - not patronising, but not using slang etc.</a:t>
            </a:r>
          </a:p>
          <a:p>
            <a:r>
              <a:rPr lang="en-GB" altLang="en-US" sz="1100" b="1"/>
              <a:t>Question length</a:t>
            </a:r>
            <a:r>
              <a:rPr lang="en-GB" altLang="en-US" sz="1100"/>
              <a:t> - reliability of answers decrease with increased question length. </a:t>
            </a:r>
          </a:p>
          <a:p>
            <a:r>
              <a:rPr lang="en-GB" altLang="en-US" sz="1100" b="1"/>
              <a:t>Ambiguity</a:t>
            </a:r>
            <a:r>
              <a:rPr lang="en-GB" altLang="en-US" sz="1100"/>
              <a:t> - ie terms that can be interpreted in different ways in question and response categories - e.g. using “fairly” instead of “quite”. Children can be v literal - de Leeuw’s e.g. of “school trip” versus “class trip”.</a:t>
            </a:r>
          </a:p>
          <a:p>
            <a:r>
              <a:rPr lang="en-GB" altLang="en-US" sz="1100" b="1"/>
              <a:t>Double-barrelled</a:t>
            </a:r>
            <a:r>
              <a:rPr lang="en-GB" altLang="en-US" sz="1100"/>
              <a:t> - ie contains more than one question e.g. “How would you rate your health and wellbeing?” “Do you like school and if so why?”</a:t>
            </a:r>
          </a:p>
          <a:p>
            <a:r>
              <a:rPr lang="en-GB" altLang="en-US" sz="1100" b="1"/>
              <a:t>Depersonalised</a:t>
            </a:r>
            <a:r>
              <a:rPr lang="en-GB" altLang="en-US" sz="1100"/>
              <a:t> - children can’t adopt collective perspecitve e.g. “people your age”.</a:t>
            </a:r>
          </a:p>
          <a:p>
            <a:r>
              <a:rPr lang="en-GB" altLang="en-US" sz="1100" b="1"/>
              <a:t>Complex constructions</a:t>
            </a:r>
            <a:r>
              <a:rPr lang="en-GB" altLang="en-US" sz="1100"/>
              <a:t> </a:t>
            </a:r>
          </a:p>
          <a:p>
            <a:r>
              <a:rPr lang="en-GB" altLang="en-US" sz="1100"/>
              <a:t>- Semi-colons, brackets etc. in self-completion questionnaires. </a:t>
            </a:r>
          </a:p>
          <a:p>
            <a:r>
              <a:rPr lang="en-GB" altLang="en-US" sz="1100"/>
              <a:t>-Too many sub-clauses in read-aloud questions e.g. “Looking at this card, which shows a list of possible reasons why young people sometimes take or consider taking drugs, please tell me which reasons apply to you?” </a:t>
            </a:r>
          </a:p>
          <a:p>
            <a:r>
              <a:rPr lang="en-GB" altLang="en-US" sz="1100" b="1"/>
              <a:t>Negative Qs</a:t>
            </a:r>
            <a:r>
              <a:rPr lang="en-GB" altLang="en-US" sz="1100"/>
              <a:t> - especially if negative response options eg: “I never do my homework” with agree disagree scale. Just harder to comprehend.</a:t>
            </a:r>
          </a:p>
          <a:p>
            <a:r>
              <a:rPr lang="en-GB" altLang="en-US" sz="1100" b="1"/>
              <a:t>Suggestive questions</a:t>
            </a:r>
            <a:r>
              <a:rPr lang="en-GB" altLang="en-US" sz="1100"/>
              <a:t> - eg “X is good - agree-disagree”. Younger children can be prone to prone to yay-saying. Consider potential suggestive effects of including examples.</a:t>
            </a:r>
            <a:endParaRPr lang="en-GB" altLang="en-US"/>
          </a:p>
          <a:p>
            <a:endParaRPr lang="en-GB" altLang="en-US"/>
          </a:p>
          <a:p>
            <a:endParaRPr lang="en-GB" altLang="en-US"/>
          </a:p>
        </p:txBody>
      </p:sp>
    </p:spTree>
    <p:extLst>
      <p:ext uri="{BB962C8B-B14F-4D97-AF65-F5344CB8AC3E}">
        <p14:creationId xmlns:p14="http://schemas.microsoft.com/office/powerpoint/2010/main" val="406813756"/>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CD9BEC5-4AB3-47C2-824A-EB565A2A8F78}" type="slidenum">
              <a:rPr lang="en-GB" altLang="en-US"/>
              <a:pPr/>
              <a:t>127</a:t>
            </a:fld>
            <a:endParaRPr lang="en-GB" altLang="en-US"/>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p:txBody>
          <a:bodyPr/>
          <a:lstStyle/>
          <a:p>
            <a:r>
              <a:rPr lang="en-GB" altLang="en-US" b="1"/>
              <a:t>Level of recall</a:t>
            </a:r>
          </a:p>
          <a:p>
            <a:r>
              <a:rPr lang="en-GB" altLang="en-US" b="1"/>
              <a:t>-</a:t>
            </a:r>
            <a:r>
              <a:rPr lang="en-GB" altLang="en-US"/>
              <a:t> Easier for rare, distinct or very </a:t>
            </a:r>
            <a:r>
              <a:rPr lang="en-GB" altLang="en-US" b="1"/>
              <a:t>meaningful/salient</a:t>
            </a:r>
            <a:r>
              <a:rPr lang="en-GB" altLang="en-US"/>
              <a:t> events - can also work for very familiar and routine events.</a:t>
            </a:r>
          </a:p>
          <a:p>
            <a:r>
              <a:rPr lang="en-GB" altLang="en-US"/>
              <a:t>- May be partial recall, which can lead respondent to add to memory details which may be false or inaccurate, reality &amp; fantasy more blurred for children so might not be able to distinguish.</a:t>
            </a:r>
          </a:p>
          <a:p>
            <a:r>
              <a:rPr lang="en-GB" altLang="en-US"/>
              <a:t>- NB diary is alternative to some types of retrospective questioning, assuming certain level of literacy (but can be burdensome).</a:t>
            </a:r>
          </a:p>
          <a:p>
            <a:r>
              <a:rPr lang="en-GB" altLang="en-US" b="1"/>
              <a:t>Complexity</a:t>
            </a:r>
            <a:r>
              <a:rPr lang="en-GB" altLang="en-US"/>
              <a:t> </a:t>
            </a:r>
          </a:p>
          <a:p>
            <a:r>
              <a:rPr lang="en-GB" altLang="en-US"/>
              <a:t>- I.e. Qs that require retrieval of several items of info, and/or some processing of info in order to reach response. E.g: “On weekdays about how much time per day do you spend doing homework?” Need to think about what weekdays are/how much done on average per day/whether this varies from week to week/what counts as homework etc.</a:t>
            </a:r>
          </a:p>
          <a:p>
            <a:pPr>
              <a:buFontTx/>
              <a:buChar char="•"/>
            </a:pPr>
            <a:r>
              <a:rPr lang="en-GB" altLang="en-US"/>
              <a:t>Children need more time to process questions and retrieve info - beware of them feeling rushed to give an answer, make explicit there’s no hurry</a:t>
            </a:r>
          </a:p>
          <a:p>
            <a:r>
              <a:rPr lang="en-GB" altLang="en-US" b="1"/>
              <a:t>Reference periods</a:t>
            </a:r>
            <a:r>
              <a:rPr lang="en-GB" altLang="en-US"/>
              <a:t> - where recall likely to be good enough to ask Qs about the past, ref periods can help focus the mind. Use specific rather than vague quantifiers (e.g. “last 7 days” rather than “last week”). Can’t expect CYPs to make calculations over long reference periods.</a:t>
            </a:r>
          </a:p>
          <a:p>
            <a:endParaRPr lang="en-GB" altLang="en-US"/>
          </a:p>
        </p:txBody>
      </p:sp>
    </p:spTree>
    <p:extLst>
      <p:ext uri="{BB962C8B-B14F-4D97-AF65-F5344CB8AC3E}">
        <p14:creationId xmlns:p14="http://schemas.microsoft.com/office/powerpoint/2010/main" val="617244278"/>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E4DD8A3-29A9-43BF-8D8E-05799AB062E8}" type="slidenum">
              <a:rPr lang="en-GB" altLang="en-US"/>
              <a:pPr/>
              <a:t>128</a:t>
            </a:fld>
            <a:endParaRPr lang="en-GB" altLang="en-US"/>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a:xfrm>
            <a:off x="382325" y="4751350"/>
            <a:ext cx="6117167" cy="4751348"/>
          </a:xfrm>
        </p:spPr>
        <p:txBody>
          <a:bodyPr/>
          <a:lstStyle/>
          <a:p>
            <a:r>
              <a:rPr lang="en-GB" altLang="en-US" sz="1100" b="1" dirty="0"/>
              <a:t>Judgement -</a:t>
            </a:r>
            <a:r>
              <a:rPr lang="en-GB" altLang="en-US" sz="1100" dirty="0"/>
              <a:t> how respondents formulate their answer based the info they have retrieved from memory and how this fits what asked in the questions. </a:t>
            </a:r>
          </a:p>
          <a:p>
            <a:r>
              <a:rPr lang="en-GB" altLang="en-US" sz="1100" b="1" dirty="0"/>
              <a:t>Filtering:</a:t>
            </a:r>
            <a:endParaRPr lang="en-GB" altLang="en-US" sz="1100" dirty="0"/>
          </a:p>
          <a:p>
            <a:r>
              <a:rPr lang="en-GB" altLang="en-US" sz="1100" dirty="0"/>
              <a:t>- Children prone to social desirability (but so are adults!). </a:t>
            </a:r>
          </a:p>
          <a:p>
            <a:r>
              <a:rPr lang="en-GB" altLang="en-US" sz="1100" dirty="0"/>
              <a:t>- Perceptions re confidentiality. CYPs may suspect you’ll tell adults. School settings can affect this too - even if believe answers are confidential, peers will quiz each other afterwards, and might feel more comfortable lying to you than to peers.</a:t>
            </a:r>
          </a:p>
          <a:p>
            <a:r>
              <a:rPr lang="en-GB" altLang="en-US" sz="1100" b="1" dirty="0"/>
              <a:t>Context effects</a:t>
            </a:r>
          </a:p>
          <a:p>
            <a:r>
              <a:rPr lang="en-GB" altLang="en-US" sz="1100" dirty="0"/>
              <a:t>- As with adults, responses can be influenced by ordering of Qs - e.g. asking what drugs they do after asking question on punishments for drug-taking will elicit different response to following balanced Q about rightness/wrongness of taking drugs.</a:t>
            </a:r>
          </a:p>
          <a:p>
            <a:r>
              <a:rPr lang="en-GB" altLang="en-US" sz="1100" b="1" dirty="0"/>
              <a:t>No rights or wrongs:</a:t>
            </a:r>
            <a:endParaRPr lang="en-GB" altLang="en-US" sz="1100" dirty="0"/>
          </a:p>
          <a:p>
            <a:r>
              <a:rPr lang="en-GB" altLang="en-US" sz="1100" dirty="0"/>
              <a:t>- Can be afraid to say something wrong, or may assume adult interviewer knows everything already</a:t>
            </a:r>
          </a:p>
          <a:p>
            <a:r>
              <a:rPr lang="en-GB" altLang="en-US" sz="1100" dirty="0"/>
              <a:t>- Emphasise right to refuse, ‘no right or wrong answers’. Children used to being asked by adults for a ‘correct’ answer.</a:t>
            </a:r>
          </a:p>
          <a:p>
            <a:r>
              <a:rPr lang="en-GB" altLang="en-US" sz="1100" dirty="0"/>
              <a:t>- Design self-comps so they don’t look like tests, and take extra care to distinguish if administered in schools (e.g. in written and verbal introductions). </a:t>
            </a:r>
          </a:p>
          <a:p>
            <a:r>
              <a:rPr lang="en-GB" altLang="en-US" sz="1100" b="1" dirty="0"/>
              <a:t>Sensitivity</a:t>
            </a:r>
            <a:r>
              <a:rPr lang="en-GB" altLang="en-US" sz="1100" dirty="0"/>
              <a:t> of the question/topic:</a:t>
            </a:r>
          </a:p>
          <a:p>
            <a:r>
              <a:rPr lang="en-GB" altLang="en-US" sz="1100" dirty="0"/>
              <a:t>- Impacts on type of methodology you choose:</a:t>
            </a:r>
          </a:p>
          <a:p>
            <a:r>
              <a:rPr lang="en-GB" altLang="en-US" sz="1100" dirty="0"/>
              <a:t>	- </a:t>
            </a:r>
            <a:r>
              <a:rPr lang="en-GB" altLang="en-US" sz="1100" dirty="0" err="1"/>
              <a:t>qual</a:t>
            </a:r>
            <a:r>
              <a:rPr lang="en-GB" altLang="en-US" sz="1100" dirty="0"/>
              <a:t>/quant - we do surveys on a number of sensitive issues</a:t>
            </a:r>
          </a:p>
          <a:p>
            <a:r>
              <a:rPr lang="en-GB" altLang="en-US" sz="1100" dirty="0"/>
              <a:t>	- self-comp vs interviewer-administered (NB can have self-comp element in interviews, audio 	CASI </a:t>
            </a:r>
            <a:r>
              <a:rPr lang="en-GB" altLang="en-US" sz="1100" dirty="0" err="1"/>
              <a:t>etc</a:t>
            </a:r>
            <a:r>
              <a:rPr lang="en-GB" altLang="en-US" sz="1100" dirty="0"/>
              <a:t>)) - - Issues of privacy and confidentiality</a:t>
            </a:r>
          </a:p>
          <a:p>
            <a:r>
              <a:rPr lang="en-GB" altLang="en-US" sz="1100" dirty="0"/>
              <a:t>- Be aware that issues that are non-sensitive for some may be sensitive for others</a:t>
            </a:r>
          </a:p>
          <a:p>
            <a:endParaRPr lang="en-GB" altLang="en-US" sz="1100" dirty="0"/>
          </a:p>
          <a:p>
            <a:endParaRPr lang="en-GB" altLang="en-US" dirty="0"/>
          </a:p>
        </p:txBody>
      </p:sp>
    </p:spTree>
    <p:extLst>
      <p:ext uri="{BB962C8B-B14F-4D97-AF65-F5344CB8AC3E}">
        <p14:creationId xmlns:p14="http://schemas.microsoft.com/office/powerpoint/2010/main" val="2163328643"/>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8CEF900-3E05-417D-A962-E72DBAB72451}" type="slidenum">
              <a:rPr lang="en-GB" altLang="en-US"/>
              <a:pPr/>
              <a:t>129</a:t>
            </a:fld>
            <a:endParaRPr lang="en-GB" altLang="en-US"/>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r>
              <a:rPr lang="en-GB" altLang="en-US" sz="1100" b="1"/>
              <a:t>Responding</a:t>
            </a:r>
            <a:r>
              <a:rPr lang="en-GB" altLang="en-US" sz="1100"/>
              <a:t> -understand response options and select the response which best fits their answer.</a:t>
            </a:r>
          </a:p>
          <a:p>
            <a:r>
              <a:rPr lang="en-GB" altLang="en-US" sz="1100" b="1"/>
              <a:t>Number of response categories</a:t>
            </a:r>
            <a:r>
              <a:rPr lang="en-GB" altLang="en-US" sz="1100"/>
              <a:t> - influenced by child’s reading skills and memory capacity. 7-10 - three or four response categories, 11-15 - four or five, 16+ five to seven.</a:t>
            </a:r>
          </a:p>
          <a:p>
            <a:r>
              <a:rPr lang="en-GB" altLang="en-US" sz="1100" b="1"/>
              <a:t>Ordering</a:t>
            </a:r>
            <a:r>
              <a:rPr lang="en-GB" altLang="en-US" sz="1100"/>
              <a:t> - experiments have shown CYPs likely to choose first on list (esp younger) - might consider putting most likely answer further down or asking one Q per option.</a:t>
            </a:r>
          </a:p>
          <a:p>
            <a:r>
              <a:rPr lang="en-GB" altLang="en-US" sz="1100" b="1"/>
              <a:t>Scales and labels</a:t>
            </a:r>
            <a:r>
              <a:rPr lang="en-GB" altLang="en-US" sz="1100"/>
              <a:t> </a:t>
            </a:r>
          </a:p>
          <a:p>
            <a:r>
              <a:rPr lang="en-GB" altLang="en-US" sz="1100"/>
              <a:t>-usually best to avoid abstract scales, e.g. 1-10, although pictorially represented versions can be good (smiley to sad faces).</a:t>
            </a:r>
          </a:p>
          <a:p>
            <a:r>
              <a:rPr lang="en-GB" altLang="en-US" sz="1100"/>
              <a:t>-labelling scales improves reliability of responses as clear what each point means.</a:t>
            </a:r>
          </a:p>
          <a:p>
            <a:r>
              <a:rPr lang="en-GB" altLang="en-US" sz="1100" b="1"/>
              <a:t>Don’t knows</a:t>
            </a:r>
            <a:r>
              <a:rPr lang="en-GB" altLang="en-US" sz="1100"/>
              <a:t> - tricky tension - don’t want CYP to feel pressured to give answer when genuinely don’t have information, but younger children will use explicit DKs as an opt-out.</a:t>
            </a:r>
          </a:p>
          <a:p>
            <a:r>
              <a:rPr lang="en-GB" altLang="en-US" sz="1100" b="1"/>
              <a:t>Showcards</a:t>
            </a:r>
            <a:r>
              <a:rPr lang="en-GB" altLang="en-US" sz="1100"/>
              <a:t> - can help respondent remember response options. Consider using visual representations.</a:t>
            </a:r>
          </a:p>
          <a:p>
            <a:r>
              <a:rPr lang="en-GB" altLang="en-US" sz="1100"/>
              <a:t>-</a:t>
            </a:r>
            <a:r>
              <a:rPr lang="en-GB" altLang="en-US"/>
              <a:t> </a:t>
            </a:r>
            <a:r>
              <a:rPr lang="en-GB" altLang="en-US" sz="1100"/>
              <a:t>Bear in mind can’t use where trying to elicit spontaneous responses (e.g. awareness) - these kinds of Qs more difficult for younger respondents anyway, and should certainly be left until respondent ‘warmed up’ (NB don’t tend to get good quality or plentiful spontaneous responses to self-comp; requires effort and affected by writing/typing skills). </a:t>
            </a:r>
            <a:endParaRPr lang="en-GB" altLang="en-US"/>
          </a:p>
          <a:p>
            <a:endParaRPr lang="en-GB" altLang="en-US"/>
          </a:p>
        </p:txBody>
      </p:sp>
    </p:spTree>
    <p:extLst>
      <p:ext uri="{BB962C8B-B14F-4D97-AF65-F5344CB8AC3E}">
        <p14:creationId xmlns:p14="http://schemas.microsoft.com/office/powerpoint/2010/main" val="493081766"/>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13B2EAF-8F9D-4728-B105-F9EB461C312C}" type="slidenum">
              <a:rPr lang="en-GB" altLang="en-US"/>
              <a:pPr/>
              <a:t>130</a:t>
            </a:fld>
            <a:endParaRPr lang="en-GB" altLang="en-US"/>
          </a:p>
        </p:txBody>
      </p:sp>
      <p:sp>
        <p:nvSpPr>
          <p:cNvPr id="37890" name="Rectangle 2"/>
          <p:cNvSpPr>
            <a:spLocks noGrp="1" noRot="1" noChangeAspect="1" noChangeArrowheads="1" noTextEdit="1"/>
          </p:cNvSpPr>
          <p:nvPr>
            <p:ph type="sldImg"/>
          </p:nvPr>
        </p:nvSpPr>
        <p:spPr>
          <a:ln/>
        </p:spPr>
      </p:sp>
      <p:sp>
        <p:nvSpPr>
          <p:cNvPr id="37891" name="Rectangle 3"/>
          <p:cNvSpPr>
            <a:spLocks noGrp="1" noChangeArrowheads="1"/>
          </p:cNvSpPr>
          <p:nvPr>
            <p:ph type="body" idx="1"/>
          </p:nvPr>
        </p:nvSpPr>
        <p:spPr/>
        <p:txBody>
          <a:bodyPr/>
          <a:lstStyle/>
          <a:p>
            <a:r>
              <a:rPr lang="en-GB" altLang="en-US" sz="1100"/>
              <a:t>- Tests all 4 parts of Q-A model.</a:t>
            </a:r>
          </a:p>
          <a:p>
            <a:r>
              <a:rPr lang="en-GB" altLang="en-US" sz="1100"/>
              <a:t>- NatCen build in as standard to development of new questionnaires, or parts of questionnaires.</a:t>
            </a:r>
          </a:p>
          <a:p>
            <a:r>
              <a:rPr lang="en-GB" altLang="en-US" sz="1100" b="1"/>
              <a:t>Retro probing</a:t>
            </a:r>
          </a:p>
          <a:p>
            <a:r>
              <a:rPr lang="en-GB" altLang="en-US" sz="1100"/>
              <a:t> - Asking how came to answers afterwards, perhaps after blocks of Qs. Most likely to use with CYPs as quite focused, can ask straightforward Qs, but beware of lack of recall.</a:t>
            </a:r>
          </a:p>
          <a:p>
            <a:r>
              <a:rPr lang="en-GB" altLang="en-US" sz="1100" b="1"/>
              <a:t>Think aloud - describe</a:t>
            </a:r>
          </a:p>
          <a:p>
            <a:r>
              <a:rPr lang="en-GB" altLang="en-US" sz="1100"/>
              <a:t>- Can come naturally to children and give useful insights - e.g, if they read question aloud, struggling with a word can indicate a comprehension problem. </a:t>
            </a:r>
          </a:p>
          <a:p>
            <a:r>
              <a:rPr lang="en-GB" altLang="en-US" sz="1100"/>
              <a:t>- However, can be quite demanding on respondent, and requires level of confidence (children may be too shy).</a:t>
            </a:r>
          </a:p>
          <a:p>
            <a:r>
              <a:rPr lang="en-GB" altLang="en-US" sz="1100" b="1"/>
              <a:t>Expert appraisal</a:t>
            </a:r>
            <a:endParaRPr lang="en-GB" altLang="en-US" sz="1100"/>
          </a:p>
          <a:p>
            <a:r>
              <a:rPr lang="en-GB" altLang="en-US" sz="1100"/>
              <a:t>- A cheaper &amp; quicker alternative is to get researchers, experts in the area and others to comment on drafts of qre. Very valuable (can consider resps in all circumstances) but lacks practical ‘testing’ element. Ideal to do both.</a:t>
            </a:r>
          </a:p>
          <a:p>
            <a:r>
              <a:rPr lang="en-GB" altLang="en-US" sz="1100"/>
              <a:t>- ‘Expert appraisal’ can mean something quite formal, and coding schemes specifying where Qs fail to fulfill certain criteria have been developed to assist this (as mentioned by de Leeuw).</a:t>
            </a:r>
          </a:p>
          <a:p>
            <a:r>
              <a:rPr lang="en-GB" altLang="en-US" sz="1100" b="1"/>
              <a:t>Focus groups</a:t>
            </a:r>
          </a:p>
          <a:p>
            <a:r>
              <a:rPr lang="en-GB" altLang="en-US" sz="1100"/>
              <a:t>Can be useful for getting feedback on data collection strategy, mode, structure of questionnaire etc., but not so useful for assessing individual Qs</a:t>
            </a:r>
          </a:p>
          <a:p>
            <a:r>
              <a:rPr lang="en-GB" altLang="en-US" sz="1100" b="1"/>
              <a:t>Observation (less common in questionnaire testing)</a:t>
            </a:r>
            <a:endParaRPr lang="en-GB" altLang="en-US" sz="1100"/>
          </a:p>
          <a:p>
            <a:r>
              <a:rPr lang="en-GB" altLang="en-US" sz="1100"/>
              <a:t>Useful for assessing non-verbal signals (more important for children than adults, as don’t express as much in words), but can be ambiguous - e.g. looking away from interviewer could mean boredom, distraction or deep concentration.</a:t>
            </a:r>
            <a:endParaRPr lang="en-GB" altLang="en-US"/>
          </a:p>
        </p:txBody>
      </p:sp>
    </p:spTree>
    <p:extLst>
      <p:ext uri="{BB962C8B-B14F-4D97-AF65-F5344CB8AC3E}">
        <p14:creationId xmlns:p14="http://schemas.microsoft.com/office/powerpoint/2010/main" val="1159079966"/>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4DF9C5A-EA7F-46B4-BE3A-82153009A1C5}" type="slidenum">
              <a:rPr lang="en-GB" altLang="en-US"/>
              <a:pPr/>
              <a:t>131</a:t>
            </a:fld>
            <a:endParaRPr lang="en-GB" altLang="en-US"/>
          </a:p>
        </p:txBody>
      </p:sp>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p:txBody>
          <a:bodyPr/>
          <a:lstStyle/>
          <a:p>
            <a:r>
              <a:rPr lang="en-GB" altLang="en-US"/>
              <a:t>This is an example of a question that was cognitively tested for use in a paper self completion questionnaire with children aged 11 to 15.</a:t>
            </a:r>
          </a:p>
          <a:p>
            <a:r>
              <a:rPr lang="en-GB" altLang="en-US"/>
              <a:t>At first a seemingly innocent question but the testing revealed problems. </a:t>
            </a:r>
          </a:p>
          <a:p>
            <a:r>
              <a:rPr lang="en-GB" altLang="en-US"/>
              <a:t>- ‘personal’ was interpreted as their own computer and so didn’t include a computer for family use . </a:t>
            </a:r>
          </a:p>
          <a:p>
            <a:r>
              <a:rPr lang="en-GB" altLang="en-US"/>
              <a:t>- Also didn’t understand the term PC in brackets ie didn’t add any further meaning to the term personal computer.</a:t>
            </a:r>
          </a:p>
        </p:txBody>
      </p:sp>
    </p:spTree>
    <p:extLst>
      <p:ext uri="{BB962C8B-B14F-4D97-AF65-F5344CB8AC3E}">
        <p14:creationId xmlns:p14="http://schemas.microsoft.com/office/powerpoint/2010/main" val="578755615"/>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8DCB568-1A39-4A3C-B82B-D5A142B915D5}" type="slidenum">
              <a:rPr lang="en-GB" altLang="en-US"/>
              <a:pPr/>
              <a:t>132</a:t>
            </a:fld>
            <a:endParaRPr lang="en-GB" altLang="en-US"/>
          </a:p>
        </p:txBody>
      </p:sp>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717270074"/>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D6F2B5F-FF34-43E0-9CCE-0B3639913C9B}" type="slidenum">
              <a:rPr lang="en-GB" altLang="en-US"/>
              <a:pPr/>
              <a:t>133</a:t>
            </a:fld>
            <a:endParaRPr lang="en-GB" altLang="en-US"/>
          </a:p>
        </p:txBody>
      </p:sp>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p:txBody>
          <a:bodyPr/>
          <a:lstStyle/>
          <a:p>
            <a:r>
              <a:rPr lang="en-GB" altLang="en-US"/>
              <a:t>Several problems: </a:t>
            </a:r>
          </a:p>
          <a:p>
            <a:pPr>
              <a:buFontTx/>
              <a:buChar char="•"/>
            </a:pPr>
            <a:r>
              <a:rPr lang="en-GB" altLang="en-US"/>
              <a:t>No reference period - children tended to think about different periods from last week to last school year when really the question is trying to get a measure of usual behaviour</a:t>
            </a:r>
          </a:p>
          <a:p>
            <a:pPr>
              <a:buFontTx/>
              <a:buChar char="•"/>
            </a:pPr>
            <a:r>
              <a:rPr lang="en-GB" altLang="en-US"/>
              <a:t>Use of vague quantifiers - meant difficulty in responding. Children tended to count the number of times they had been punished but then couldn’t decide if that was rarely, sometimes or often?</a:t>
            </a:r>
          </a:p>
          <a:p>
            <a:pPr>
              <a:buFontTx/>
              <a:buChar char="•"/>
            </a:pPr>
            <a:r>
              <a:rPr lang="en-GB" altLang="en-US"/>
              <a:t>Nowhere to code “hardly ever”</a:t>
            </a:r>
          </a:p>
          <a:p>
            <a:pPr>
              <a:buFontTx/>
              <a:buChar char="•"/>
            </a:pPr>
            <a:r>
              <a:rPr lang="en-GB" altLang="en-US"/>
              <a:t>List of examples confusing rather than helpful - may not use these forms of punishment in their school. </a:t>
            </a:r>
          </a:p>
          <a:p>
            <a:pPr>
              <a:buFontTx/>
              <a:buChar char="•"/>
            </a:pPr>
            <a:r>
              <a:rPr lang="en-GB" altLang="en-US"/>
              <a:t>YPs tended to focus on the examples rather than punishment more generally.</a:t>
            </a:r>
          </a:p>
          <a:p>
            <a:pPr>
              <a:buFontTx/>
              <a:buChar char="•"/>
            </a:pPr>
            <a:r>
              <a:rPr lang="en-GB" altLang="en-US"/>
              <a:t>Younger children didn’t understand “e.g.”</a:t>
            </a:r>
          </a:p>
          <a:p>
            <a:pPr>
              <a:buFontTx/>
              <a:buChar char="•"/>
            </a:pPr>
            <a:endParaRPr lang="en-GB" altLang="en-US"/>
          </a:p>
          <a:p>
            <a:pPr>
              <a:buFontTx/>
              <a:buChar char="•"/>
            </a:pPr>
            <a:endParaRPr lang="en-GB" altLang="en-US"/>
          </a:p>
        </p:txBody>
      </p:sp>
    </p:spTree>
    <p:extLst>
      <p:ext uri="{BB962C8B-B14F-4D97-AF65-F5344CB8AC3E}">
        <p14:creationId xmlns:p14="http://schemas.microsoft.com/office/powerpoint/2010/main" val="1981483860"/>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4F65F17-7B1E-4192-B122-4530D6868180}" type="slidenum">
              <a:rPr lang="en-GB" altLang="en-US"/>
              <a:pPr/>
              <a:t>134</a:t>
            </a:fld>
            <a:endParaRPr lang="en-GB" altLang="en-US"/>
          </a:p>
        </p:txBody>
      </p:sp>
      <p:sp>
        <p:nvSpPr>
          <p:cNvPr id="48130" name="Rectangle 2"/>
          <p:cNvSpPr>
            <a:spLocks noGrp="1" noRot="1" noChangeAspect="1" noChangeArrowheads="1" noTextEdit="1"/>
          </p:cNvSpPr>
          <p:nvPr>
            <p:ph type="sldImg"/>
          </p:nvPr>
        </p:nvSpPr>
        <p:spPr>
          <a:ln/>
        </p:spPr>
      </p:sp>
      <p:sp>
        <p:nvSpPr>
          <p:cNvPr id="48131" name="Rectangle 3"/>
          <p:cNvSpPr>
            <a:spLocks noGrp="1" noChangeArrowheads="1"/>
          </p:cNvSpPr>
          <p:nvPr>
            <p:ph type="body" idx="1"/>
          </p:nvPr>
        </p:nvSpPr>
        <p:spPr/>
        <p:txBody>
          <a:bodyPr/>
          <a:lstStyle/>
          <a:p>
            <a:r>
              <a:rPr lang="en-GB" altLang="en-US"/>
              <a:t>Added reference period</a:t>
            </a:r>
          </a:p>
          <a:p>
            <a:r>
              <a:rPr lang="en-GB" altLang="en-US"/>
              <a:t>Removed examples</a:t>
            </a:r>
          </a:p>
          <a:p>
            <a:r>
              <a:rPr lang="en-GB" altLang="en-US"/>
              <a:t>Change to more specific quantifiers for the response options.</a:t>
            </a:r>
          </a:p>
          <a:p>
            <a:endParaRPr lang="en-GB" altLang="en-US"/>
          </a:p>
          <a:p>
            <a:r>
              <a:rPr lang="en-GB" altLang="en-US"/>
              <a:t>Still some problems - ideally would do some re-testing.</a:t>
            </a:r>
          </a:p>
        </p:txBody>
      </p:sp>
    </p:spTree>
    <p:extLst>
      <p:ext uri="{BB962C8B-B14F-4D97-AF65-F5344CB8AC3E}">
        <p14:creationId xmlns:p14="http://schemas.microsoft.com/office/powerpoint/2010/main" val="531066227"/>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5EDE87-D63A-413E-B0EF-2BB04A9FC952}" type="slidenum">
              <a:rPr lang="en-GB" smtClean="0"/>
              <a:t>135</a:t>
            </a:fld>
            <a:endParaRPr lang="en-GB"/>
          </a:p>
        </p:txBody>
      </p:sp>
    </p:spTree>
    <p:extLst>
      <p:ext uri="{BB962C8B-B14F-4D97-AF65-F5344CB8AC3E}">
        <p14:creationId xmlns:p14="http://schemas.microsoft.com/office/powerpoint/2010/main" val="3516600970"/>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5EDE87-D63A-413E-B0EF-2BB04A9FC952}" type="slidenum">
              <a:rPr lang="en-GB" smtClean="0"/>
              <a:t>136</a:t>
            </a:fld>
            <a:endParaRPr lang="en-GB"/>
          </a:p>
        </p:txBody>
      </p:sp>
    </p:spTree>
    <p:extLst>
      <p:ext uri="{BB962C8B-B14F-4D97-AF65-F5344CB8AC3E}">
        <p14:creationId xmlns:p14="http://schemas.microsoft.com/office/powerpoint/2010/main" val="2709761239"/>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xfrm>
            <a:off x="454025" y="890588"/>
            <a:ext cx="5938838" cy="4454525"/>
          </a:xfrm>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itchFamily="34" charset="0"/>
              </a:rPr>
              <a:t>Go through this bit by bit.</a:t>
            </a:r>
          </a:p>
          <a:p>
            <a:r>
              <a:rPr lang="en-GB" altLang="en-US">
                <a:latin typeface="Arial" pitchFamily="34" charset="0"/>
              </a:rPr>
              <a:t>Clarify as we go. </a:t>
            </a:r>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Times" charset="0"/>
                <a:ea typeface="MS PGothic" pitchFamily="34" charset="-128"/>
              </a:defRPr>
            </a:lvl1pPr>
            <a:lvl2pPr marL="827079" indent="-318107">
              <a:defRPr sz="2600">
                <a:solidFill>
                  <a:schemeClr val="tx1"/>
                </a:solidFill>
                <a:latin typeface="Times" charset="0"/>
                <a:ea typeface="MS PGothic" pitchFamily="34" charset="-128"/>
              </a:defRPr>
            </a:lvl2pPr>
            <a:lvl3pPr marL="1272428" indent="-254486">
              <a:defRPr sz="2600">
                <a:solidFill>
                  <a:schemeClr val="tx1"/>
                </a:solidFill>
                <a:latin typeface="Times" charset="0"/>
                <a:ea typeface="MS PGothic" pitchFamily="34" charset="-128"/>
              </a:defRPr>
            </a:lvl3pPr>
            <a:lvl4pPr marL="1781400" indent="-254486">
              <a:defRPr sz="2600">
                <a:solidFill>
                  <a:schemeClr val="tx1"/>
                </a:solidFill>
                <a:latin typeface="Times" charset="0"/>
                <a:ea typeface="MS PGothic" pitchFamily="34" charset="-128"/>
              </a:defRPr>
            </a:lvl4pPr>
            <a:lvl5pPr marL="2290372" indent="-254486">
              <a:defRPr sz="2600">
                <a:solidFill>
                  <a:schemeClr val="tx1"/>
                </a:solidFill>
                <a:latin typeface="Times" charset="0"/>
                <a:ea typeface="MS PGothic" pitchFamily="34" charset="-128"/>
              </a:defRPr>
            </a:lvl5pPr>
            <a:lvl6pPr marL="2799343" indent="-254486" eaLnBrk="0" fontAlgn="base" hangingPunct="0">
              <a:spcBef>
                <a:spcPct val="0"/>
              </a:spcBef>
              <a:spcAft>
                <a:spcPct val="0"/>
              </a:spcAft>
              <a:defRPr sz="2600">
                <a:solidFill>
                  <a:schemeClr val="tx1"/>
                </a:solidFill>
                <a:latin typeface="Times" charset="0"/>
                <a:ea typeface="MS PGothic" pitchFamily="34" charset="-128"/>
              </a:defRPr>
            </a:lvl6pPr>
            <a:lvl7pPr marL="3308315" indent="-254486" eaLnBrk="0" fontAlgn="base" hangingPunct="0">
              <a:spcBef>
                <a:spcPct val="0"/>
              </a:spcBef>
              <a:spcAft>
                <a:spcPct val="0"/>
              </a:spcAft>
              <a:defRPr sz="2600">
                <a:solidFill>
                  <a:schemeClr val="tx1"/>
                </a:solidFill>
                <a:latin typeface="Times" charset="0"/>
                <a:ea typeface="MS PGothic" pitchFamily="34" charset="-128"/>
              </a:defRPr>
            </a:lvl7pPr>
            <a:lvl8pPr marL="3817286" indent="-254486" eaLnBrk="0" fontAlgn="base" hangingPunct="0">
              <a:spcBef>
                <a:spcPct val="0"/>
              </a:spcBef>
              <a:spcAft>
                <a:spcPct val="0"/>
              </a:spcAft>
              <a:defRPr sz="2600">
                <a:solidFill>
                  <a:schemeClr val="tx1"/>
                </a:solidFill>
                <a:latin typeface="Times" charset="0"/>
                <a:ea typeface="MS PGothic" pitchFamily="34" charset="-128"/>
              </a:defRPr>
            </a:lvl8pPr>
            <a:lvl9pPr marL="4326258" indent="-254486" eaLnBrk="0" fontAlgn="base" hangingPunct="0">
              <a:spcBef>
                <a:spcPct val="0"/>
              </a:spcBef>
              <a:spcAft>
                <a:spcPct val="0"/>
              </a:spcAft>
              <a:defRPr sz="2600">
                <a:solidFill>
                  <a:schemeClr val="tx1"/>
                </a:solidFill>
                <a:latin typeface="Times" charset="0"/>
                <a:ea typeface="MS PGothic" pitchFamily="34" charset="-128"/>
              </a:defRPr>
            </a:lvl9pPr>
          </a:lstStyle>
          <a:p>
            <a:fld id="{DD3BC70F-A741-4150-97FC-774AEBD380C8}" type="slidenum">
              <a:rPr lang="cy-GB" altLang="en-US" sz="1400">
                <a:latin typeface="Arial" pitchFamily="34" charset="0"/>
              </a:rPr>
              <a:pPr/>
              <a:t>138</a:t>
            </a:fld>
            <a:endParaRPr lang="cy-GB" altLang="en-US" sz="1400">
              <a:latin typeface="Arial" pitchFamily="34" charset="0"/>
            </a:endParaRPr>
          </a:p>
        </p:txBody>
      </p:sp>
    </p:spTree>
    <p:extLst>
      <p:ext uri="{BB962C8B-B14F-4D97-AF65-F5344CB8AC3E}">
        <p14:creationId xmlns:p14="http://schemas.microsoft.com/office/powerpoint/2010/main" val="2524486156"/>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xfrm>
            <a:off x="152400" y="960438"/>
            <a:ext cx="6396038" cy="4797425"/>
          </a:xfrm>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500">
                <a:solidFill>
                  <a:schemeClr val="tx1"/>
                </a:solidFill>
                <a:latin typeface="Times" panose="02020603050405020304" pitchFamily="18" charset="0"/>
                <a:ea typeface="MS PGothic" panose="020B0600070205080204" pitchFamily="34" charset="-128"/>
              </a:defRPr>
            </a:lvl1pPr>
            <a:lvl2pPr marL="783887" indent="-301495">
              <a:defRPr sz="2500">
                <a:solidFill>
                  <a:schemeClr val="tx1"/>
                </a:solidFill>
                <a:latin typeface="Times" panose="02020603050405020304" pitchFamily="18" charset="0"/>
                <a:ea typeface="MS PGothic" panose="020B0600070205080204" pitchFamily="34" charset="-128"/>
              </a:defRPr>
            </a:lvl2pPr>
            <a:lvl3pPr marL="1205979" indent="-241196">
              <a:defRPr sz="2500">
                <a:solidFill>
                  <a:schemeClr val="tx1"/>
                </a:solidFill>
                <a:latin typeface="Times" panose="02020603050405020304" pitchFamily="18" charset="0"/>
                <a:ea typeface="MS PGothic" panose="020B0600070205080204" pitchFamily="34" charset="-128"/>
              </a:defRPr>
            </a:lvl3pPr>
            <a:lvl4pPr marL="1688371" indent="-241196">
              <a:defRPr sz="2500">
                <a:solidFill>
                  <a:schemeClr val="tx1"/>
                </a:solidFill>
                <a:latin typeface="Times" panose="02020603050405020304" pitchFamily="18" charset="0"/>
                <a:ea typeface="MS PGothic" panose="020B0600070205080204" pitchFamily="34" charset="-128"/>
              </a:defRPr>
            </a:lvl4pPr>
            <a:lvl5pPr marL="2170763" indent="-241196">
              <a:defRPr sz="2500">
                <a:solidFill>
                  <a:schemeClr val="tx1"/>
                </a:solidFill>
                <a:latin typeface="Times" panose="02020603050405020304" pitchFamily="18" charset="0"/>
                <a:ea typeface="MS PGothic" panose="020B0600070205080204" pitchFamily="34" charset="-128"/>
              </a:defRPr>
            </a:lvl5pPr>
            <a:lvl6pPr marL="2653154" indent="-241196" eaLnBrk="0" fontAlgn="base" hangingPunct="0">
              <a:spcBef>
                <a:spcPct val="0"/>
              </a:spcBef>
              <a:spcAft>
                <a:spcPct val="0"/>
              </a:spcAft>
              <a:defRPr sz="2500">
                <a:solidFill>
                  <a:schemeClr val="tx1"/>
                </a:solidFill>
                <a:latin typeface="Times" panose="02020603050405020304" pitchFamily="18" charset="0"/>
                <a:ea typeface="MS PGothic" panose="020B0600070205080204" pitchFamily="34" charset="-128"/>
              </a:defRPr>
            </a:lvl6pPr>
            <a:lvl7pPr marL="3135546" indent="-241196" eaLnBrk="0" fontAlgn="base" hangingPunct="0">
              <a:spcBef>
                <a:spcPct val="0"/>
              </a:spcBef>
              <a:spcAft>
                <a:spcPct val="0"/>
              </a:spcAft>
              <a:defRPr sz="2500">
                <a:solidFill>
                  <a:schemeClr val="tx1"/>
                </a:solidFill>
                <a:latin typeface="Times" panose="02020603050405020304" pitchFamily="18" charset="0"/>
                <a:ea typeface="MS PGothic" panose="020B0600070205080204" pitchFamily="34" charset="-128"/>
              </a:defRPr>
            </a:lvl7pPr>
            <a:lvl8pPr marL="3617938" indent="-241196" eaLnBrk="0" fontAlgn="base" hangingPunct="0">
              <a:spcBef>
                <a:spcPct val="0"/>
              </a:spcBef>
              <a:spcAft>
                <a:spcPct val="0"/>
              </a:spcAft>
              <a:defRPr sz="2500">
                <a:solidFill>
                  <a:schemeClr val="tx1"/>
                </a:solidFill>
                <a:latin typeface="Times" panose="02020603050405020304" pitchFamily="18" charset="0"/>
                <a:ea typeface="MS PGothic" panose="020B0600070205080204" pitchFamily="34" charset="-128"/>
              </a:defRPr>
            </a:lvl8pPr>
            <a:lvl9pPr marL="4100330" indent="-241196" eaLnBrk="0" fontAlgn="base" hangingPunct="0">
              <a:spcBef>
                <a:spcPct val="0"/>
              </a:spcBef>
              <a:spcAft>
                <a:spcPct val="0"/>
              </a:spcAft>
              <a:defRPr sz="2500">
                <a:solidFill>
                  <a:schemeClr val="tx1"/>
                </a:solidFill>
                <a:latin typeface="Times" panose="02020603050405020304" pitchFamily="18" charset="0"/>
                <a:ea typeface="MS PGothic" panose="020B0600070205080204" pitchFamily="34" charset="-128"/>
              </a:defRPr>
            </a:lvl9pPr>
          </a:lstStyle>
          <a:p>
            <a:fld id="{8CBD5E44-422C-4287-93DB-2439066A0A67}" type="slidenum">
              <a:rPr lang="cy-GB" altLang="en-US" sz="1300">
                <a:latin typeface="Arial" panose="020B0604020202020204" pitchFamily="34" charset="0"/>
              </a:rPr>
              <a:pPr/>
              <a:t>139</a:t>
            </a:fld>
            <a:endParaRPr lang="cy-GB" altLang="en-US" sz="1300">
              <a:latin typeface="Arial" panose="020B0604020202020204" pitchFamily="34" charset="0"/>
            </a:endParaRPr>
          </a:p>
        </p:txBody>
      </p:sp>
    </p:spTree>
    <p:extLst>
      <p:ext uri="{BB962C8B-B14F-4D97-AF65-F5344CB8AC3E}">
        <p14:creationId xmlns:p14="http://schemas.microsoft.com/office/powerpoint/2010/main" val="1743897732"/>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5EDE87-D63A-413E-B0EF-2BB04A9FC952}" type="slidenum">
              <a:rPr lang="en-GB" smtClean="0"/>
              <a:t>143</a:t>
            </a:fld>
            <a:endParaRPr lang="en-GB"/>
          </a:p>
        </p:txBody>
      </p:sp>
    </p:spTree>
    <p:extLst>
      <p:ext uri="{BB962C8B-B14F-4D97-AF65-F5344CB8AC3E}">
        <p14:creationId xmlns:p14="http://schemas.microsoft.com/office/powerpoint/2010/main" val="2545062265"/>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dirty="0"/>
              <a:t>Here is a sample paragraph from a literature review about sexism and language to illuminate the following discussion:</a:t>
            </a:r>
          </a:p>
          <a:p>
            <a:pPr fontAlgn="base"/>
            <a:r>
              <a:rPr lang="en-GB" dirty="0"/>
              <a:t>However, other studies have shown that even gender-neutral antecedents are more likely to produce masculine images than feminine ones (</a:t>
            </a:r>
            <a:r>
              <a:rPr lang="en-GB" dirty="0" err="1"/>
              <a:t>Gastil</a:t>
            </a:r>
            <a:r>
              <a:rPr lang="en-GB" dirty="0"/>
              <a:t>, 1990). Hamilton (1988) asked students to complete sentences that required them to fill in pronouns that agreed with gender-neutral antecedents such as “writer,” “pedestrian,” and “persons.” The students were asked to describe any image they had when writing the sentence. Hamilton found that people imagined 3.3 men to each woman in the masculine “generic” condition and 1.5 men per woman in the unbiased condition. Thus, while ambient sexism accounted for some of the masculine bias, sexist language amplified the effect. (Source: Erika Falk and Jordan Mills, “Why Sexist Language Affects Persuasion: The Role of </a:t>
            </a:r>
            <a:r>
              <a:rPr lang="en-GB" dirty="0" err="1"/>
              <a:t>Homophily</a:t>
            </a:r>
            <a:r>
              <a:rPr lang="en-GB" dirty="0"/>
              <a:t>, Intended Audience, and Offense,” Women and Language19:2.</a:t>
            </a:r>
          </a:p>
          <a:p>
            <a:endParaRPr lang="en-GB" dirty="0"/>
          </a:p>
        </p:txBody>
      </p:sp>
      <p:sp>
        <p:nvSpPr>
          <p:cNvPr id="4" name="Slide Number Placeholder 3"/>
          <p:cNvSpPr>
            <a:spLocks noGrp="1"/>
          </p:cNvSpPr>
          <p:nvPr>
            <p:ph type="sldNum" sz="quarter" idx="10"/>
          </p:nvPr>
        </p:nvSpPr>
        <p:spPr/>
        <p:txBody>
          <a:bodyPr/>
          <a:lstStyle/>
          <a:p>
            <a:fld id="{D85EDE87-D63A-413E-B0EF-2BB04A9FC952}" type="slidenum">
              <a:rPr lang="en-GB" smtClean="0"/>
              <a:t>146</a:t>
            </a:fld>
            <a:endParaRPr lang="en-GB"/>
          </a:p>
        </p:txBody>
      </p:sp>
    </p:spTree>
    <p:extLst>
      <p:ext uri="{BB962C8B-B14F-4D97-AF65-F5344CB8AC3E}">
        <p14:creationId xmlns:p14="http://schemas.microsoft.com/office/powerpoint/2010/main" val="1103835011"/>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E14AB8-2646-45EB-95C0-C8B120A2B2B7}" type="slidenum">
              <a:rPr lang="en-GB" smtClean="0"/>
              <a:t>148</a:t>
            </a:fld>
            <a:endParaRPr lang="en-GB"/>
          </a:p>
        </p:txBody>
      </p:sp>
    </p:spTree>
    <p:extLst>
      <p:ext uri="{BB962C8B-B14F-4D97-AF65-F5344CB8AC3E}">
        <p14:creationId xmlns:p14="http://schemas.microsoft.com/office/powerpoint/2010/main" val="4271450368"/>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E14AB8-2646-45EB-95C0-C8B120A2B2B7}" type="slidenum">
              <a:rPr lang="en-GB" smtClean="0"/>
              <a:t>149</a:t>
            </a:fld>
            <a:endParaRPr lang="en-GB"/>
          </a:p>
        </p:txBody>
      </p:sp>
    </p:spTree>
    <p:extLst>
      <p:ext uri="{BB962C8B-B14F-4D97-AF65-F5344CB8AC3E}">
        <p14:creationId xmlns:p14="http://schemas.microsoft.com/office/powerpoint/2010/main" val="3751401954"/>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E14AB8-2646-45EB-95C0-C8B120A2B2B7}" type="slidenum">
              <a:rPr lang="en-GB" smtClean="0"/>
              <a:t>150</a:t>
            </a:fld>
            <a:endParaRPr lang="en-GB"/>
          </a:p>
        </p:txBody>
      </p:sp>
    </p:spTree>
    <p:extLst>
      <p:ext uri="{BB962C8B-B14F-4D97-AF65-F5344CB8AC3E}">
        <p14:creationId xmlns:p14="http://schemas.microsoft.com/office/powerpoint/2010/main" val="509019539"/>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E14AB8-2646-45EB-95C0-C8B120A2B2B7}" type="slidenum">
              <a:rPr lang="en-GB" smtClean="0"/>
              <a:t>151</a:t>
            </a:fld>
            <a:endParaRPr lang="en-GB"/>
          </a:p>
        </p:txBody>
      </p:sp>
    </p:spTree>
    <p:extLst>
      <p:ext uri="{BB962C8B-B14F-4D97-AF65-F5344CB8AC3E}">
        <p14:creationId xmlns:p14="http://schemas.microsoft.com/office/powerpoint/2010/main" val="2745245537"/>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E14AB8-2646-45EB-95C0-C8B120A2B2B7}" type="slidenum">
              <a:rPr lang="en-GB" smtClean="0"/>
              <a:t>152</a:t>
            </a:fld>
            <a:endParaRPr lang="en-GB"/>
          </a:p>
        </p:txBody>
      </p:sp>
    </p:spTree>
    <p:extLst>
      <p:ext uri="{BB962C8B-B14F-4D97-AF65-F5344CB8AC3E}">
        <p14:creationId xmlns:p14="http://schemas.microsoft.com/office/powerpoint/2010/main" val="3361863132"/>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E14AB8-2646-45EB-95C0-C8B120A2B2B7}" type="slidenum">
              <a:rPr lang="en-GB" smtClean="0"/>
              <a:t>153</a:t>
            </a:fld>
            <a:endParaRPr lang="en-GB"/>
          </a:p>
        </p:txBody>
      </p:sp>
    </p:spTree>
    <p:extLst>
      <p:ext uri="{BB962C8B-B14F-4D97-AF65-F5344CB8AC3E}">
        <p14:creationId xmlns:p14="http://schemas.microsoft.com/office/powerpoint/2010/main" val="21772135"/>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E14AB8-2646-45EB-95C0-C8B120A2B2B7}" type="slidenum">
              <a:rPr lang="en-GB" smtClean="0"/>
              <a:t>154</a:t>
            </a:fld>
            <a:endParaRPr lang="en-GB"/>
          </a:p>
        </p:txBody>
      </p:sp>
    </p:spTree>
    <p:extLst>
      <p:ext uri="{BB962C8B-B14F-4D97-AF65-F5344CB8AC3E}">
        <p14:creationId xmlns:p14="http://schemas.microsoft.com/office/powerpoint/2010/main" val="4267370460"/>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168275" y="966788"/>
            <a:ext cx="6446838" cy="4835525"/>
          </a:xfrm>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500">
                <a:solidFill>
                  <a:schemeClr val="tx1"/>
                </a:solidFill>
                <a:latin typeface="Times" panose="02020603050405020304" pitchFamily="18" charset="0"/>
                <a:ea typeface="MS PGothic" panose="020B0600070205080204" pitchFamily="34" charset="-128"/>
              </a:defRPr>
            </a:lvl1pPr>
            <a:lvl2pPr marL="791333" indent="-304359">
              <a:defRPr sz="2500">
                <a:solidFill>
                  <a:schemeClr val="tx1"/>
                </a:solidFill>
                <a:latin typeface="Times" panose="02020603050405020304" pitchFamily="18" charset="0"/>
                <a:ea typeface="MS PGothic" panose="020B0600070205080204" pitchFamily="34" charset="-128"/>
              </a:defRPr>
            </a:lvl2pPr>
            <a:lvl3pPr marL="1217437" indent="-243488">
              <a:defRPr sz="2500">
                <a:solidFill>
                  <a:schemeClr val="tx1"/>
                </a:solidFill>
                <a:latin typeface="Times" panose="02020603050405020304" pitchFamily="18" charset="0"/>
                <a:ea typeface="MS PGothic" panose="020B0600070205080204" pitchFamily="34" charset="-128"/>
              </a:defRPr>
            </a:lvl3pPr>
            <a:lvl4pPr marL="1704411" indent="-243488">
              <a:defRPr sz="2500">
                <a:solidFill>
                  <a:schemeClr val="tx1"/>
                </a:solidFill>
                <a:latin typeface="Times" panose="02020603050405020304" pitchFamily="18" charset="0"/>
                <a:ea typeface="MS PGothic" panose="020B0600070205080204" pitchFamily="34" charset="-128"/>
              </a:defRPr>
            </a:lvl4pPr>
            <a:lvl5pPr marL="2191385" indent="-243488">
              <a:defRPr sz="2500">
                <a:solidFill>
                  <a:schemeClr val="tx1"/>
                </a:solidFill>
                <a:latin typeface="Times" panose="02020603050405020304" pitchFamily="18" charset="0"/>
                <a:ea typeface="MS PGothic" panose="020B0600070205080204" pitchFamily="34" charset="-128"/>
              </a:defRPr>
            </a:lvl5pPr>
            <a:lvl6pPr marL="2678360" indent="-243488" eaLnBrk="0" fontAlgn="base" hangingPunct="0">
              <a:spcBef>
                <a:spcPct val="0"/>
              </a:spcBef>
              <a:spcAft>
                <a:spcPct val="0"/>
              </a:spcAft>
              <a:defRPr sz="2500">
                <a:solidFill>
                  <a:schemeClr val="tx1"/>
                </a:solidFill>
                <a:latin typeface="Times" panose="02020603050405020304" pitchFamily="18" charset="0"/>
                <a:ea typeface="MS PGothic" panose="020B0600070205080204" pitchFamily="34" charset="-128"/>
              </a:defRPr>
            </a:lvl6pPr>
            <a:lvl7pPr marL="3165334" indent="-243488" eaLnBrk="0" fontAlgn="base" hangingPunct="0">
              <a:spcBef>
                <a:spcPct val="0"/>
              </a:spcBef>
              <a:spcAft>
                <a:spcPct val="0"/>
              </a:spcAft>
              <a:defRPr sz="2500">
                <a:solidFill>
                  <a:schemeClr val="tx1"/>
                </a:solidFill>
                <a:latin typeface="Times" panose="02020603050405020304" pitchFamily="18" charset="0"/>
                <a:ea typeface="MS PGothic" panose="020B0600070205080204" pitchFamily="34" charset="-128"/>
              </a:defRPr>
            </a:lvl7pPr>
            <a:lvl8pPr marL="3652309" indent="-243488" eaLnBrk="0" fontAlgn="base" hangingPunct="0">
              <a:spcBef>
                <a:spcPct val="0"/>
              </a:spcBef>
              <a:spcAft>
                <a:spcPct val="0"/>
              </a:spcAft>
              <a:defRPr sz="2500">
                <a:solidFill>
                  <a:schemeClr val="tx1"/>
                </a:solidFill>
                <a:latin typeface="Times" panose="02020603050405020304" pitchFamily="18" charset="0"/>
                <a:ea typeface="MS PGothic" panose="020B0600070205080204" pitchFamily="34" charset="-128"/>
              </a:defRPr>
            </a:lvl8pPr>
            <a:lvl9pPr marL="4139283" indent="-243488" eaLnBrk="0" fontAlgn="base" hangingPunct="0">
              <a:spcBef>
                <a:spcPct val="0"/>
              </a:spcBef>
              <a:spcAft>
                <a:spcPct val="0"/>
              </a:spcAft>
              <a:defRPr sz="2500">
                <a:solidFill>
                  <a:schemeClr val="tx1"/>
                </a:solidFill>
                <a:latin typeface="Times" panose="02020603050405020304" pitchFamily="18" charset="0"/>
                <a:ea typeface="MS PGothic" panose="020B0600070205080204" pitchFamily="34" charset="-128"/>
              </a:defRPr>
            </a:lvl9pPr>
          </a:lstStyle>
          <a:p>
            <a:fld id="{77FC2597-E6BD-4D01-AE13-88444EA74706}" type="slidenum">
              <a:rPr lang="cy-GB" altLang="en-US" sz="1300">
                <a:latin typeface="Arial" panose="020B0604020202020204" pitchFamily="34" charset="0"/>
              </a:rPr>
              <a:pPr/>
              <a:t>155</a:t>
            </a:fld>
            <a:endParaRPr lang="cy-GB" altLang="en-US" sz="1300">
              <a:latin typeface="Arial" panose="020B0604020202020204" pitchFamily="34" charset="0"/>
            </a:endParaRPr>
          </a:p>
        </p:txBody>
      </p:sp>
    </p:spTree>
    <p:extLst>
      <p:ext uri="{BB962C8B-B14F-4D97-AF65-F5344CB8AC3E}">
        <p14:creationId xmlns:p14="http://schemas.microsoft.com/office/powerpoint/2010/main" val="462717005"/>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Leuven scales for emotional well being and involvement (developed by the Research Centre for Experiential Education at Leuven University, under the supervision of Professor </a:t>
            </a:r>
            <a:r>
              <a:rPr lang="en-GB" dirty="0" err="1"/>
              <a:t>Ferre</a:t>
            </a:r>
            <a:r>
              <a:rPr lang="en-GB" dirty="0"/>
              <a:t> </a:t>
            </a:r>
            <a:r>
              <a:rPr lang="en-GB" dirty="0" err="1"/>
              <a:t>Laevers</a:t>
            </a:r>
            <a:r>
              <a:rPr lang="en-GB" dirty="0"/>
              <a:t>). These are two sets of indictors that should be considered when planning any educational setting (they are not designed solely for early childhood education but are equally applicable in primary, secondary, higher and adult education).</a:t>
            </a:r>
          </a:p>
          <a:p>
            <a:r>
              <a:rPr lang="en-GB" b="1" dirty="0"/>
              <a:t>) Extremely low</a:t>
            </a:r>
            <a:r>
              <a:rPr lang="en-GB" dirty="0"/>
              <a:t/>
            </a:r>
            <a:br>
              <a:rPr lang="en-GB" dirty="0"/>
            </a:br>
            <a:r>
              <a:rPr lang="en-GB" dirty="0"/>
              <a:t>The child clearly shows signs of discomfort such as crying or screaming. They may look dejected, sad, frightened or angry. The child does not respond to the environment, avoids contact and is withdrawn. The child may behave aggressively, hurting him/herself</a:t>
            </a:r>
            <a:br>
              <a:rPr lang="en-GB" dirty="0"/>
            </a:br>
            <a:r>
              <a:rPr lang="en-GB" dirty="0"/>
              <a:t>or others.</a:t>
            </a:r>
            <a:br>
              <a:rPr lang="en-GB" dirty="0"/>
            </a:br>
            <a:r>
              <a:rPr lang="en-GB" b="1" dirty="0"/>
              <a:t>2) Low</a:t>
            </a:r>
          </a:p>
          <a:p>
            <a:r>
              <a:rPr lang="en-GB" dirty="0"/>
              <a:t>The posture, facial expression and actions indicate that the child does not feel at ease. However, the signals are less explicit than under level 1 or the sense of discomfort is not expressed the whole time.</a:t>
            </a:r>
            <a:br>
              <a:rPr lang="en-GB" dirty="0"/>
            </a:br>
            <a:r>
              <a:rPr lang="en-GB" b="1" dirty="0"/>
              <a:t>3) Moderate</a:t>
            </a:r>
          </a:p>
          <a:p>
            <a:r>
              <a:rPr lang="en-GB" dirty="0"/>
              <a:t>The child has a neutral posture. Facial expression and posture show little or no emotion. There are no signs indicating sadness or pleasure, comfort or discomfort.</a:t>
            </a:r>
            <a:br>
              <a:rPr lang="en-GB" dirty="0"/>
            </a:br>
            <a:r>
              <a:rPr lang="en-GB" b="1" dirty="0"/>
              <a:t>4) High</a:t>
            </a:r>
          </a:p>
          <a:p>
            <a:r>
              <a:rPr lang="en-GB" dirty="0"/>
              <a:t>The child shows obvious signs of satisfaction (as listed under level 5). However, these signals are not constantly present with the same intensity.</a:t>
            </a:r>
            <a:br>
              <a:rPr lang="en-GB" dirty="0"/>
            </a:br>
            <a:r>
              <a:rPr lang="en-GB" b="1" dirty="0"/>
              <a:t>5) Extremely high</a:t>
            </a:r>
            <a:r>
              <a:rPr lang="en-GB" dirty="0"/>
              <a:t/>
            </a:r>
            <a:br>
              <a:rPr lang="en-GB" dirty="0"/>
            </a:br>
            <a:r>
              <a:rPr lang="en-GB" dirty="0"/>
              <a:t>The child looks happy and cheerful, smiles, cries out with pleasure. They may be lively and full of energy. Actions can be spontaneous and expressive. The child may talk to him/herself, play with sounds, hum, sing. The child appears relaxed and does not show any signs of stress or tension. He /she is open and accessible to the environment. The child expresses self-confidence and self-assurance.</a:t>
            </a:r>
          </a:p>
          <a:p>
            <a:endParaRPr lang="en-GB" dirty="0"/>
          </a:p>
          <a:p>
            <a:pPr defTabSz="973949">
              <a:defRPr/>
            </a:pPr>
            <a:r>
              <a:rPr lang="en-GB" b="1" dirty="0"/>
              <a:t>1) Low Activity</a:t>
            </a:r>
            <a:r>
              <a:rPr lang="en-GB" dirty="0"/>
              <a:t/>
            </a:r>
            <a:br>
              <a:rPr lang="en-GB" dirty="0"/>
            </a:br>
            <a:r>
              <a:rPr lang="en-GB" dirty="0" err="1"/>
              <a:t>Activity</a:t>
            </a:r>
            <a:r>
              <a:rPr lang="en-GB" dirty="0"/>
              <a:t> at this level can be simple, stereotypic, repetitive and passive. The child is absent and displays no energy. There is an absence of cognitive demand. The child characteristically may stare into space. N.B. This may be a sign of inner concentration.</a:t>
            </a:r>
            <a:br>
              <a:rPr lang="en-GB" dirty="0"/>
            </a:br>
            <a:r>
              <a:rPr lang="en-GB" b="1" dirty="0"/>
              <a:t>2) A Frequently Interrupted Activity</a:t>
            </a:r>
            <a:r>
              <a:rPr lang="en-GB" dirty="0"/>
              <a:t/>
            </a:r>
            <a:br>
              <a:rPr lang="en-GB" dirty="0"/>
            </a:br>
            <a:r>
              <a:rPr lang="en-GB" dirty="0"/>
              <a:t>The child is engaged in an activity but half of the observed period includes moments of non-activity, in which the child is not concentrating and is staring into space. There may be frequent interruptions in the child’s concentration, but his/her Involvement is not enough to return to the activity.</a:t>
            </a:r>
            <a:br>
              <a:rPr lang="en-GB" dirty="0"/>
            </a:br>
            <a:r>
              <a:rPr lang="en-GB" b="1" dirty="0"/>
              <a:t>3) Mainly Continuous Activity</a:t>
            </a:r>
            <a:r>
              <a:rPr lang="en-GB" dirty="0"/>
              <a:t/>
            </a:r>
            <a:br>
              <a:rPr lang="en-GB" dirty="0"/>
            </a:br>
            <a:r>
              <a:rPr lang="en-GB" dirty="0"/>
              <a:t>The child is busy at an activity but it is at a routine level and the real signals for Involvement are missing. There is some progress but energy is lacking and concentration is at a routine level. The child can be easily </a:t>
            </a:r>
            <a:r>
              <a:rPr lang="en-GB" b="1" dirty="0"/>
              <a:t>distracted.</a:t>
            </a:r>
            <a:br>
              <a:rPr lang="en-GB" b="1" dirty="0"/>
            </a:br>
            <a:r>
              <a:rPr lang="en-GB" b="1" dirty="0"/>
              <a:t>4) Continuous Activity with Intense Moments</a:t>
            </a:r>
            <a:r>
              <a:rPr lang="en-GB" dirty="0"/>
              <a:t/>
            </a:r>
            <a:br>
              <a:rPr lang="en-GB" dirty="0"/>
            </a:br>
            <a:r>
              <a:rPr lang="en-GB" dirty="0"/>
              <a:t>The child’s activity has intense moments during which activities at Level 3 can come to have special meaning. Level 4 is reserved for the kind of activity seen in those intense moments, and can be deduced from the ‘Involvement signals’. This level of activity is resumed after interruptions. Stimuli, from the surrounding environment, however attractive cannot seduce the child away from the activity.</a:t>
            </a:r>
            <a:br>
              <a:rPr lang="en-GB" dirty="0"/>
            </a:br>
            <a:r>
              <a:rPr lang="en-GB" b="1" dirty="0"/>
              <a:t>5) Sustained Intense Activity</a:t>
            </a:r>
            <a:r>
              <a:rPr lang="en-GB" dirty="0"/>
              <a:t/>
            </a:r>
            <a:br>
              <a:rPr lang="en-GB" dirty="0"/>
            </a:br>
            <a:r>
              <a:rPr lang="en-GB" dirty="0"/>
              <a:t>The child shows continuous and intense activity revealing the greatest Involvement. In the observed period not all the signals for Involvement need be there, but the essential ones must be present: concentration, creativity, energy and persistence. This intensity must be present for almost all the observation period.</a:t>
            </a:r>
          </a:p>
          <a:p>
            <a:endParaRPr lang="en-GB" dirty="0"/>
          </a:p>
          <a:p>
            <a:endParaRPr lang="en-GB" dirty="0"/>
          </a:p>
        </p:txBody>
      </p:sp>
      <p:sp>
        <p:nvSpPr>
          <p:cNvPr id="4" name="Slide Number Placeholder 3"/>
          <p:cNvSpPr>
            <a:spLocks noGrp="1"/>
          </p:cNvSpPr>
          <p:nvPr>
            <p:ph type="sldNum" sz="quarter" idx="10"/>
          </p:nvPr>
        </p:nvSpPr>
        <p:spPr/>
        <p:txBody>
          <a:bodyPr/>
          <a:lstStyle/>
          <a:p>
            <a:fld id="{3AE14AB8-2646-45EB-95C0-C8B120A2B2B7}" type="slidenum">
              <a:rPr lang="en-GB" smtClean="0"/>
              <a:t>156</a:t>
            </a:fld>
            <a:endParaRPr lang="en-GB"/>
          </a:p>
        </p:txBody>
      </p:sp>
    </p:spTree>
    <p:extLst>
      <p:ext uri="{BB962C8B-B14F-4D97-AF65-F5344CB8AC3E}">
        <p14:creationId xmlns:p14="http://schemas.microsoft.com/office/powerpoint/2010/main" val="808844480"/>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6DCB4C-330D-47DA-9449-699881707E1B}" type="slidenum">
              <a:rPr lang="en-GB" smtClean="0"/>
              <a:t>157</a:t>
            </a:fld>
            <a:endParaRPr lang="en-GB"/>
          </a:p>
        </p:txBody>
      </p:sp>
    </p:spTree>
    <p:extLst>
      <p:ext uri="{BB962C8B-B14F-4D97-AF65-F5344CB8AC3E}">
        <p14:creationId xmlns:p14="http://schemas.microsoft.com/office/powerpoint/2010/main" val="3331689705"/>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158</a:t>
            </a:fld>
            <a:endParaRPr lang="en-GB"/>
          </a:p>
        </p:txBody>
      </p:sp>
    </p:spTree>
    <p:extLst>
      <p:ext uri="{BB962C8B-B14F-4D97-AF65-F5344CB8AC3E}">
        <p14:creationId xmlns:p14="http://schemas.microsoft.com/office/powerpoint/2010/main" val="2893834134"/>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159</a:t>
            </a:fld>
            <a:endParaRPr lang="en-GB"/>
          </a:p>
        </p:txBody>
      </p:sp>
    </p:spTree>
    <p:extLst>
      <p:ext uri="{BB962C8B-B14F-4D97-AF65-F5344CB8AC3E}">
        <p14:creationId xmlns:p14="http://schemas.microsoft.com/office/powerpoint/2010/main" val="1760978998"/>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E14AB8-2646-45EB-95C0-C8B120A2B2B7}" type="slidenum">
              <a:rPr lang="en-GB" smtClean="0"/>
              <a:t>160</a:t>
            </a:fld>
            <a:endParaRPr lang="en-GB"/>
          </a:p>
        </p:txBody>
      </p:sp>
    </p:spTree>
    <p:extLst>
      <p:ext uri="{BB962C8B-B14F-4D97-AF65-F5344CB8AC3E}">
        <p14:creationId xmlns:p14="http://schemas.microsoft.com/office/powerpoint/2010/main" val="2419370253"/>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074F0D-71B5-4BF0-A51B-3C150693D9DF}" type="slidenum">
              <a:rPr lang="en-GB" smtClean="0"/>
              <a:t>161</a:t>
            </a:fld>
            <a:endParaRPr lang="en-GB"/>
          </a:p>
        </p:txBody>
      </p:sp>
    </p:spTree>
    <p:extLst>
      <p:ext uri="{BB962C8B-B14F-4D97-AF65-F5344CB8AC3E}">
        <p14:creationId xmlns:p14="http://schemas.microsoft.com/office/powerpoint/2010/main" val="3326240218"/>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xfrm>
            <a:off x="454025" y="890588"/>
            <a:ext cx="5938838" cy="4454525"/>
          </a:xfrm>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itchFamily="34" charset="0"/>
              </a:rPr>
              <a:t>COPY box 5.4; box 5.7; section: p/c page 90-92. </a:t>
            </a:r>
          </a:p>
          <a:p>
            <a:endParaRPr lang="en-GB" altLang="en-US">
              <a:latin typeface="Arial" pitchFamily="34" charset="0"/>
            </a:endParaRPr>
          </a:p>
          <a:p>
            <a:r>
              <a:rPr lang="en-GB" altLang="en-US">
                <a:latin typeface="Arial" pitchFamily="34" charset="0"/>
              </a:rPr>
              <a:t>The £5 ethical dilemma:</a:t>
            </a:r>
          </a:p>
          <a:p>
            <a:pPr>
              <a:buFontTx/>
              <a:buChar char="-"/>
            </a:pPr>
            <a:r>
              <a:rPr lang="en-GB" altLang="en-US">
                <a:latin typeface="Arial" pitchFamily="34" charset="0"/>
              </a:rPr>
              <a:t>Hand in £10 to pay for £4.65 and get £10.45  rather than £5.45. What do you do?</a:t>
            </a:r>
          </a:p>
          <a:p>
            <a:pPr>
              <a:buFontTx/>
              <a:buChar char="-"/>
            </a:pPr>
            <a:r>
              <a:rPr lang="en-GB" altLang="en-US">
                <a:latin typeface="Arial" pitchFamily="34" charset="0"/>
              </a:rPr>
              <a:t>You are short changed by £5; what do you do? </a:t>
            </a:r>
          </a:p>
          <a:p>
            <a:endParaRPr lang="en-GB" altLang="en-US">
              <a:latin typeface="Arial" pitchFamily="34" charset="0"/>
            </a:endParaRPr>
          </a:p>
          <a:p>
            <a:endParaRPr lang="en-GB" altLang="en-US">
              <a:latin typeface="Arial"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Times" charset="0"/>
                <a:ea typeface="MS PGothic" pitchFamily="34" charset="-128"/>
              </a:defRPr>
            </a:lvl1pPr>
            <a:lvl2pPr marL="827079" indent="-318107">
              <a:defRPr sz="2600">
                <a:solidFill>
                  <a:schemeClr val="tx1"/>
                </a:solidFill>
                <a:latin typeface="Times" charset="0"/>
                <a:ea typeface="MS PGothic" pitchFamily="34" charset="-128"/>
              </a:defRPr>
            </a:lvl2pPr>
            <a:lvl3pPr marL="1272428" indent="-254486">
              <a:defRPr sz="2600">
                <a:solidFill>
                  <a:schemeClr val="tx1"/>
                </a:solidFill>
                <a:latin typeface="Times" charset="0"/>
                <a:ea typeface="MS PGothic" pitchFamily="34" charset="-128"/>
              </a:defRPr>
            </a:lvl3pPr>
            <a:lvl4pPr marL="1781400" indent="-254486">
              <a:defRPr sz="2600">
                <a:solidFill>
                  <a:schemeClr val="tx1"/>
                </a:solidFill>
                <a:latin typeface="Times" charset="0"/>
                <a:ea typeface="MS PGothic" pitchFamily="34" charset="-128"/>
              </a:defRPr>
            </a:lvl4pPr>
            <a:lvl5pPr marL="2290372" indent="-254486">
              <a:defRPr sz="2600">
                <a:solidFill>
                  <a:schemeClr val="tx1"/>
                </a:solidFill>
                <a:latin typeface="Times" charset="0"/>
                <a:ea typeface="MS PGothic" pitchFamily="34" charset="-128"/>
              </a:defRPr>
            </a:lvl5pPr>
            <a:lvl6pPr marL="2799343" indent="-254486" eaLnBrk="0" fontAlgn="base" hangingPunct="0">
              <a:spcBef>
                <a:spcPct val="0"/>
              </a:spcBef>
              <a:spcAft>
                <a:spcPct val="0"/>
              </a:spcAft>
              <a:defRPr sz="2600">
                <a:solidFill>
                  <a:schemeClr val="tx1"/>
                </a:solidFill>
                <a:latin typeface="Times" charset="0"/>
                <a:ea typeface="MS PGothic" pitchFamily="34" charset="-128"/>
              </a:defRPr>
            </a:lvl6pPr>
            <a:lvl7pPr marL="3308315" indent="-254486" eaLnBrk="0" fontAlgn="base" hangingPunct="0">
              <a:spcBef>
                <a:spcPct val="0"/>
              </a:spcBef>
              <a:spcAft>
                <a:spcPct val="0"/>
              </a:spcAft>
              <a:defRPr sz="2600">
                <a:solidFill>
                  <a:schemeClr val="tx1"/>
                </a:solidFill>
                <a:latin typeface="Times" charset="0"/>
                <a:ea typeface="MS PGothic" pitchFamily="34" charset="-128"/>
              </a:defRPr>
            </a:lvl7pPr>
            <a:lvl8pPr marL="3817286" indent="-254486" eaLnBrk="0" fontAlgn="base" hangingPunct="0">
              <a:spcBef>
                <a:spcPct val="0"/>
              </a:spcBef>
              <a:spcAft>
                <a:spcPct val="0"/>
              </a:spcAft>
              <a:defRPr sz="2600">
                <a:solidFill>
                  <a:schemeClr val="tx1"/>
                </a:solidFill>
                <a:latin typeface="Times" charset="0"/>
                <a:ea typeface="MS PGothic" pitchFamily="34" charset="-128"/>
              </a:defRPr>
            </a:lvl8pPr>
            <a:lvl9pPr marL="4326258" indent="-254486" eaLnBrk="0" fontAlgn="base" hangingPunct="0">
              <a:spcBef>
                <a:spcPct val="0"/>
              </a:spcBef>
              <a:spcAft>
                <a:spcPct val="0"/>
              </a:spcAft>
              <a:defRPr sz="2600">
                <a:solidFill>
                  <a:schemeClr val="tx1"/>
                </a:solidFill>
                <a:latin typeface="Times" charset="0"/>
                <a:ea typeface="MS PGothic" pitchFamily="34" charset="-128"/>
              </a:defRPr>
            </a:lvl9pPr>
          </a:lstStyle>
          <a:p>
            <a:fld id="{E6763109-C8F8-46FC-9157-8A3B3A94ECFD}" type="slidenum">
              <a:rPr lang="cy-GB" altLang="en-US" sz="1400">
                <a:latin typeface="Arial" pitchFamily="34" charset="0"/>
              </a:rPr>
              <a:pPr/>
              <a:t>162</a:t>
            </a:fld>
            <a:endParaRPr lang="cy-GB" altLang="en-US" sz="1400">
              <a:latin typeface="Arial" pitchFamily="34" charset="0"/>
            </a:endParaRPr>
          </a:p>
        </p:txBody>
      </p:sp>
    </p:spTree>
    <p:extLst>
      <p:ext uri="{BB962C8B-B14F-4D97-AF65-F5344CB8AC3E}">
        <p14:creationId xmlns:p14="http://schemas.microsoft.com/office/powerpoint/2010/main" val="578655655"/>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FA3AF9-51BE-44ED-A55F-E5F0E0C5957A}" type="slidenum">
              <a:rPr lang="en-GB" smtClean="0"/>
              <a:t>163</a:t>
            </a:fld>
            <a:endParaRPr lang="en-GB"/>
          </a:p>
        </p:txBody>
      </p:sp>
    </p:spTree>
    <p:extLst>
      <p:ext uri="{BB962C8B-B14F-4D97-AF65-F5344CB8AC3E}">
        <p14:creationId xmlns:p14="http://schemas.microsoft.com/office/powerpoint/2010/main" val="3097152322"/>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xfrm>
            <a:off x="454025" y="890588"/>
            <a:ext cx="5938838" cy="4454525"/>
          </a:xfrm>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itchFamily="34" charset="0"/>
              </a:rPr>
              <a:t>The Nuremburg code was the start of modern consideration of ethics </a:t>
            </a:r>
          </a:p>
          <a:p>
            <a:r>
              <a:rPr lang="en-GB" altLang="en-US" dirty="0">
                <a:latin typeface="Arial" pitchFamily="34" charset="0"/>
              </a:rPr>
              <a:t>- After WW2... </a:t>
            </a:r>
          </a:p>
          <a:p>
            <a:r>
              <a:rPr lang="en-GB" altLang="en-US" dirty="0">
                <a:latin typeface="Arial" pitchFamily="34" charset="0"/>
              </a:rPr>
              <a:t> </a:t>
            </a:r>
          </a:p>
          <a:p>
            <a:r>
              <a:rPr lang="en-GB" altLang="en-US" dirty="0">
                <a:latin typeface="Arial" pitchFamily="34" charset="0"/>
              </a:rPr>
              <a:t>Ethical dilemmas…..</a:t>
            </a:r>
          </a:p>
          <a:p>
            <a:endParaRPr lang="en-GB" altLang="en-US" dirty="0">
              <a:latin typeface="Arial" pitchFamily="34" charset="0"/>
            </a:endParaRPr>
          </a:p>
          <a:p>
            <a:r>
              <a:rPr lang="en-GB" altLang="en-US" dirty="0">
                <a:latin typeface="Arial" pitchFamily="34" charset="0"/>
              </a:rPr>
              <a:t>Understanding how long a human can stay in ice cold water before they freeze is very valuable information;</a:t>
            </a:r>
          </a:p>
          <a:p>
            <a:r>
              <a:rPr lang="en-GB" altLang="en-US" dirty="0">
                <a:latin typeface="Arial" pitchFamily="34" charset="0"/>
              </a:rPr>
              <a:t>Emergency services</a:t>
            </a:r>
          </a:p>
          <a:p>
            <a:r>
              <a:rPr lang="en-GB" altLang="en-US" dirty="0">
                <a:latin typeface="Arial" pitchFamily="34" charset="0"/>
              </a:rPr>
              <a:t>Rescue services</a:t>
            </a:r>
          </a:p>
          <a:p>
            <a:r>
              <a:rPr lang="en-GB" altLang="en-US" dirty="0">
                <a:latin typeface="Arial" pitchFamily="34" charset="0"/>
              </a:rPr>
              <a:t>Design of equipment for the forces </a:t>
            </a:r>
          </a:p>
          <a:p>
            <a:endParaRPr lang="en-GB" altLang="en-US" dirty="0">
              <a:latin typeface="Arial" pitchFamily="34" charset="0"/>
            </a:endParaRPr>
          </a:p>
          <a:p>
            <a:r>
              <a:rPr lang="en-GB" altLang="en-US" dirty="0">
                <a:latin typeface="Arial" pitchFamily="34" charset="0"/>
              </a:rPr>
              <a:t>Nuremburg code said NO</a:t>
            </a:r>
          </a:p>
          <a:p>
            <a:r>
              <a:rPr lang="en-GB" altLang="en-US" dirty="0">
                <a:latin typeface="Arial" pitchFamily="34" charset="0"/>
              </a:rPr>
              <a:t>Families of those who were tortured said YES – some meaning and long term impact for the lives lost </a:t>
            </a: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Times" charset="0"/>
                <a:ea typeface="MS PGothic" pitchFamily="34" charset="-128"/>
              </a:defRPr>
            </a:lvl1pPr>
            <a:lvl2pPr marL="827079" indent="-318107">
              <a:defRPr sz="2600">
                <a:solidFill>
                  <a:schemeClr val="tx1"/>
                </a:solidFill>
                <a:latin typeface="Times" charset="0"/>
                <a:ea typeface="MS PGothic" pitchFamily="34" charset="-128"/>
              </a:defRPr>
            </a:lvl2pPr>
            <a:lvl3pPr marL="1272428" indent="-254486">
              <a:defRPr sz="2600">
                <a:solidFill>
                  <a:schemeClr val="tx1"/>
                </a:solidFill>
                <a:latin typeface="Times" charset="0"/>
                <a:ea typeface="MS PGothic" pitchFamily="34" charset="-128"/>
              </a:defRPr>
            </a:lvl3pPr>
            <a:lvl4pPr marL="1781400" indent="-254486">
              <a:defRPr sz="2600">
                <a:solidFill>
                  <a:schemeClr val="tx1"/>
                </a:solidFill>
                <a:latin typeface="Times" charset="0"/>
                <a:ea typeface="MS PGothic" pitchFamily="34" charset="-128"/>
              </a:defRPr>
            </a:lvl4pPr>
            <a:lvl5pPr marL="2290372" indent="-254486">
              <a:defRPr sz="2600">
                <a:solidFill>
                  <a:schemeClr val="tx1"/>
                </a:solidFill>
                <a:latin typeface="Times" charset="0"/>
                <a:ea typeface="MS PGothic" pitchFamily="34" charset="-128"/>
              </a:defRPr>
            </a:lvl5pPr>
            <a:lvl6pPr marL="2799343" indent="-254486" eaLnBrk="0" fontAlgn="base" hangingPunct="0">
              <a:spcBef>
                <a:spcPct val="0"/>
              </a:spcBef>
              <a:spcAft>
                <a:spcPct val="0"/>
              </a:spcAft>
              <a:defRPr sz="2600">
                <a:solidFill>
                  <a:schemeClr val="tx1"/>
                </a:solidFill>
                <a:latin typeface="Times" charset="0"/>
                <a:ea typeface="MS PGothic" pitchFamily="34" charset="-128"/>
              </a:defRPr>
            </a:lvl6pPr>
            <a:lvl7pPr marL="3308315" indent="-254486" eaLnBrk="0" fontAlgn="base" hangingPunct="0">
              <a:spcBef>
                <a:spcPct val="0"/>
              </a:spcBef>
              <a:spcAft>
                <a:spcPct val="0"/>
              </a:spcAft>
              <a:defRPr sz="2600">
                <a:solidFill>
                  <a:schemeClr val="tx1"/>
                </a:solidFill>
                <a:latin typeface="Times" charset="0"/>
                <a:ea typeface="MS PGothic" pitchFamily="34" charset="-128"/>
              </a:defRPr>
            </a:lvl7pPr>
            <a:lvl8pPr marL="3817286" indent="-254486" eaLnBrk="0" fontAlgn="base" hangingPunct="0">
              <a:spcBef>
                <a:spcPct val="0"/>
              </a:spcBef>
              <a:spcAft>
                <a:spcPct val="0"/>
              </a:spcAft>
              <a:defRPr sz="2600">
                <a:solidFill>
                  <a:schemeClr val="tx1"/>
                </a:solidFill>
                <a:latin typeface="Times" charset="0"/>
                <a:ea typeface="MS PGothic" pitchFamily="34" charset="-128"/>
              </a:defRPr>
            </a:lvl8pPr>
            <a:lvl9pPr marL="4326258" indent="-254486" eaLnBrk="0" fontAlgn="base" hangingPunct="0">
              <a:spcBef>
                <a:spcPct val="0"/>
              </a:spcBef>
              <a:spcAft>
                <a:spcPct val="0"/>
              </a:spcAft>
              <a:defRPr sz="2600">
                <a:solidFill>
                  <a:schemeClr val="tx1"/>
                </a:solidFill>
                <a:latin typeface="Times" charset="0"/>
                <a:ea typeface="MS PGothic" pitchFamily="34" charset="-128"/>
              </a:defRPr>
            </a:lvl9pPr>
          </a:lstStyle>
          <a:p>
            <a:fld id="{E024FB35-1B1B-415D-873F-A2F02DA7DC86}" type="slidenum">
              <a:rPr lang="en-GB" altLang="en-US" sz="1400">
                <a:latin typeface="Arial" pitchFamily="34" charset="0"/>
              </a:rPr>
              <a:pPr/>
              <a:t>164</a:t>
            </a:fld>
            <a:endParaRPr lang="en-GB" altLang="en-US" sz="1400">
              <a:latin typeface="Arial" pitchFamily="34" charset="0"/>
            </a:endParaRPr>
          </a:p>
        </p:txBody>
      </p:sp>
    </p:spTree>
    <p:extLst>
      <p:ext uri="{BB962C8B-B14F-4D97-AF65-F5344CB8AC3E}">
        <p14:creationId xmlns:p14="http://schemas.microsoft.com/office/powerpoint/2010/main" val="1522908753"/>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454025" y="890588"/>
            <a:ext cx="5938838" cy="4454525"/>
          </a:xfrm>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itchFamily="34" charset="0"/>
              </a:rPr>
              <a:t>When Milgram posed this question to a group of Yale University students, it was predicted that no more than 3 out of 100 participants would deliver the maximum shock. In reality, </a:t>
            </a:r>
            <a:r>
              <a:rPr lang="en-GB" altLang="en-US" b="1">
                <a:latin typeface="Arial" pitchFamily="34" charset="0"/>
              </a:rPr>
              <a:t>65% of the participants in Milgram’s study delivered the maximum shocks</a:t>
            </a:r>
            <a:r>
              <a:rPr lang="en-GB" altLang="en-US">
                <a:latin typeface="Arial" pitchFamily="34" charset="0"/>
              </a:rPr>
              <a:t>. </a:t>
            </a:r>
          </a:p>
          <a:p>
            <a:r>
              <a:rPr lang="en-GB" altLang="en-US">
                <a:latin typeface="Arial" pitchFamily="34" charset="0"/>
              </a:rPr>
              <a:t>Of the 40 participants in the study, 26 delivered the maximum shocks while 14 stopped before reaching the highest levels. It is important to note that many of the subjects became extremely agitated, distraught and angry at the experimenter. Yet they continued to follow orders all the way to the end. </a:t>
            </a:r>
          </a:p>
          <a:p>
            <a:endParaRPr lang="en-GB" altLang="en-US">
              <a:latin typeface="Arial" pitchFamily="34" charset="0"/>
            </a:endParaRPr>
          </a:p>
          <a:p>
            <a:endParaRPr lang="en-GB" altLang="en-US">
              <a:latin typeface="Arial" pitchFamily="34" charset="0"/>
            </a:endParaRPr>
          </a:p>
          <a:p>
            <a:r>
              <a:rPr lang="en-GB" altLang="en-US">
                <a:latin typeface="Arial" pitchFamily="34" charset="0"/>
              </a:rPr>
              <a:t>Is this ethical? Deception of the participants (but we have learnt so much...) </a:t>
            </a:r>
          </a:p>
          <a:p>
            <a:endParaRPr lang="en-GB" altLang="en-US">
              <a:latin typeface="Arial" pitchFamily="34" charset="0"/>
            </a:endParaRPr>
          </a:p>
          <a:p>
            <a:r>
              <a:rPr lang="en-GB" altLang="en-US">
                <a:latin typeface="Arial" pitchFamily="34" charset="0"/>
              </a:rPr>
              <a:t>Consider: </a:t>
            </a:r>
          </a:p>
          <a:p>
            <a:r>
              <a:rPr lang="en-GB" altLang="en-US">
                <a:latin typeface="Arial" pitchFamily="34" charset="0"/>
              </a:rPr>
              <a:t>How would you think you would have reacted? </a:t>
            </a:r>
          </a:p>
          <a:p>
            <a:r>
              <a:rPr lang="en-GB" altLang="en-US">
                <a:latin typeface="Arial" pitchFamily="34" charset="0"/>
              </a:rPr>
              <a:t>Judging those under orders…. Is this an ethical dilemma or an absolute truth?</a:t>
            </a: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Times" charset="0"/>
                <a:ea typeface="MS PGothic" pitchFamily="34" charset="-128"/>
              </a:defRPr>
            </a:lvl1pPr>
            <a:lvl2pPr marL="827079" indent="-318107">
              <a:defRPr sz="2600">
                <a:solidFill>
                  <a:schemeClr val="tx1"/>
                </a:solidFill>
                <a:latin typeface="Times" charset="0"/>
                <a:ea typeface="MS PGothic" pitchFamily="34" charset="-128"/>
              </a:defRPr>
            </a:lvl2pPr>
            <a:lvl3pPr marL="1272428" indent="-254486">
              <a:defRPr sz="2600">
                <a:solidFill>
                  <a:schemeClr val="tx1"/>
                </a:solidFill>
                <a:latin typeface="Times" charset="0"/>
                <a:ea typeface="MS PGothic" pitchFamily="34" charset="-128"/>
              </a:defRPr>
            </a:lvl3pPr>
            <a:lvl4pPr marL="1781400" indent="-254486">
              <a:defRPr sz="2600">
                <a:solidFill>
                  <a:schemeClr val="tx1"/>
                </a:solidFill>
                <a:latin typeface="Times" charset="0"/>
                <a:ea typeface="MS PGothic" pitchFamily="34" charset="-128"/>
              </a:defRPr>
            </a:lvl4pPr>
            <a:lvl5pPr marL="2290372" indent="-254486">
              <a:defRPr sz="2600">
                <a:solidFill>
                  <a:schemeClr val="tx1"/>
                </a:solidFill>
                <a:latin typeface="Times" charset="0"/>
                <a:ea typeface="MS PGothic" pitchFamily="34" charset="-128"/>
              </a:defRPr>
            </a:lvl5pPr>
            <a:lvl6pPr marL="2799343" indent="-254486" eaLnBrk="0" fontAlgn="base" hangingPunct="0">
              <a:spcBef>
                <a:spcPct val="0"/>
              </a:spcBef>
              <a:spcAft>
                <a:spcPct val="0"/>
              </a:spcAft>
              <a:defRPr sz="2600">
                <a:solidFill>
                  <a:schemeClr val="tx1"/>
                </a:solidFill>
                <a:latin typeface="Times" charset="0"/>
                <a:ea typeface="MS PGothic" pitchFamily="34" charset="-128"/>
              </a:defRPr>
            </a:lvl6pPr>
            <a:lvl7pPr marL="3308315" indent="-254486" eaLnBrk="0" fontAlgn="base" hangingPunct="0">
              <a:spcBef>
                <a:spcPct val="0"/>
              </a:spcBef>
              <a:spcAft>
                <a:spcPct val="0"/>
              </a:spcAft>
              <a:defRPr sz="2600">
                <a:solidFill>
                  <a:schemeClr val="tx1"/>
                </a:solidFill>
                <a:latin typeface="Times" charset="0"/>
                <a:ea typeface="MS PGothic" pitchFamily="34" charset="-128"/>
              </a:defRPr>
            </a:lvl7pPr>
            <a:lvl8pPr marL="3817286" indent="-254486" eaLnBrk="0" fontAlgn="base" hangingPunct="0">
              <a:spcBef>
                <a:spcPct val="0"/>
              </a:spcBef>
              <a:spcAft>
                <a:spcPct val="0"/>
              </a:spcAft>
              <a:defRPr sz="2600">
                <a:solidFill>
                  <a:schemeClr val="tx1"/>
                </a:solidFill>
                <a:latin typeface="Times" charset="0"/>
                <a:ea typeface="MS PGothic" pitchFamily="34" charset="-128"/>
              </a:defRPr>
            </a:lvl8pPr>
            <a:lvl9pPr marL="4326258" indent="-254486" eaLnBrk="0" fontAlgn="base" hangingPunct="0">
              <a:spcBef>
                <a:spcPct val="0"/>
              </a:spcBef>
              <a:spcAft>
                <a:spcPct val="0"/>
              </a:spcAft>
              <a:defRPr sz="2600">
                <a:solidFill>
                  <a:schemeClr val="tx1"/>
                </a:solidFill>
                <a:latin typeface="Times" charset="0"/>
                <a:ea typeface="MS PGothic" pitchFamily="34" charset="-128"/>
              </a:defRPr>
            </a:lvl9pPr>
          </a:lstStyle>
          <a:p>
            <a:fld id="{F2DF0D5F-19E0-4276-83BB-52C8367197E0}" type="slidenum">
              <a:rPr lang="en-GB" altLang="en-US" sz="1400">
                <a:latin typeface="Arial" pitchFamily="34" charset="0"/>
              </a:rPr>
              <a:pPr/>
              <a:t>165</a:t>
            </a:fld>
            <a:endParaRPr lang="en-GB" altLang="en-US" sz="1400">
              <a:latin typeface="Arial" pitchFamily="34" charset="0"/>
            </a:endParaRPr>
          </a:p>
        </p:txBody>
      </p:sp>
    </p:spTree>
    <p:extLst>
      <p:ext uri="{BB962C8B-B14F-4D97-AF65-F5344CB8AC3E}">
        <p14:creationId xmlns:p14="http://schemas.microsoft.com/office/powerpoint/2010/main" val="2062375097"/>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454025" y="890588"/>
            <a:ext cx="5938838" cy="4454525"/>
          </a:xfrm>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itchFamily="34" charset="0"/>
              </a:rPr>
              <a:t>Professor Dick van Velzen, the pathologist at the centre of the Alder Hey scandal admitted </a:t>
            </a:r>
            <a:r>
              <a:rPr lang="en-GB" altLang="en-US" b="1">
                <a:latin typeface="Arial" pitchFamily="34" charset="0"/>
              </a:rPr>
              <a:t>using some organs for research purposes</a:t>
            </a:r>
            <a:r>
              <a:rPr lang="en-GB" altLang="en-US">
                <a:latin typeface="Arial" pitchFamily="34" charset="0"/>
              </a:rPr>
              <a:t>, without the permission of the coroner or the consent of parents. He blamed the hospital for the practice of organ stripping, saying that he removed and stored the organs of 845 children </a:t>
            </a:r>
            <a:r>
              <a:rPr lang="en-GB" altLang="en-US" b="1">
                <a:latin typeface="Arial" pitchFamily="34" charset="0"/>
              </a:rPr>
              <a:t>because he did not have the resources from the hospital to carry out detailed post mortems </a:t>
            </a:r>
            <a:r>
              <a:rPr lang="en-GB" altLang="en-US">
                <a:latin typeface="Arial" pitchFamily="34" charset="0"/>
              </a:rPr>
              <a:t>and claimed that he had always hoped to complete them one day.</a:t>
            </a:r>
          </a:p>
          <a:p>
            <a:endParaRPr lang="en-GB" altLang="en-US">
              <a:latin typeface="Arial" pitchFamily="34" charset="0"/>
            </a:endParaRPr>
          </a:p>
          <a:p>
            <a:r>
              <a:rPr lang="en-GB" altLang="en-US">
                <a:latin typeface="Arial" pitchFamily="34" charset="0"/>
              </a:rPr>
              <a:t>He felt that this research would benefit the greater good, by providing information that night save the lives of babies in the future. </a:t>
            </a:r>
          </a:p>
          <a:p>
            <a:endParaRPr lang="en-GB" altLang="en-US">
              <a:latin typeface="Arial" pitchFamily="34" charset="0"/>
            </a:endParaRPr>
          </a:p>
          <a:p>
            <a:r>
              <a:rPr lang="en-GB" altLang="en-US">
                <a:latin typeface="Arial" pitchFamily="34" charset="0"/>
              </a:rPr>
              <a:t>Was there any merit to his action?</a:t>
            </a: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Times" charset="0"/>
                <a:ea typeface="MS PGothic" pitchFamily="34" charset="-128"/>
              </a:defRPr>
            </a:lvl1pPr>
            <a:lvl2pPr marL="827079" indent="-318107">
              <a:defRPr sz="2600">
                <a:solidFill>
                  <a:schemeClr val="tx1"/>
                </a:solidFill>
                <a:latin typeface="Times" charset="0"/>
                <a:ea typeface="MS PGothic" pitchFamily="34" charset="-128"/>
              </a:defRPr>
            </a:lvl2pPr>
            <a:lvl3pPr marL="1272428" indent="-254486">
              <a:defRPr sz="2600">
                <a:solidFill>
                  <a:schemeClr val="tx1"/>
                </a:solidFill>
                <a:latin typeface="Times" charset="0"/>
                <a:ea typeface="MS PGothic" pitchFamily="34" charset="-128"/>
              </a:defRPr>
            </a:lvl3pPr>
            <a:lvl4pPr marL="1781400" indent="-254486">
              <a:defRPr sz="2600">
                <a:solidFill>
                  <a:schemeClr val="tx1"/>
                </a:solidFill>
                <a:latin typeface="Times" charset="0"/>
                <a:ea typeface="MS PGothic" pitchFamily="34" charset="-128"/>
              </a:defRPr>
            </a:lvl4pPr>
            <a:lvl5pPr marL="2290372" indent="-254486">
              <a:defRPr sz="2600">
                <a:solidFill>
                  <a:schemeClr val="tx1"/>
                </a:solidFill>
                <a:latin typeface="Times" charset="0"/>
                <a:ea typeface="MS PGothic" pitchFamily="34" charset="-128"/>
              </a:defRPr>
            </a:lvl5pPr>
            <a:lvl6pPr marL="2799343" indent="-254486" eaLnBrk="0" fontAlgn="base" hangingPunct="0">
              <a:spcBef>
                <a:spcPct val="0"/>
              </a:spcBef>
              <a:spcAft>
                <a:spcPct val="0"/>
              </a:spcAft>
              <a:defRPr sz="2600">
                <a:solidFill>
                  <a:schemeClr val="tx1"/>
                </a:solidFill>
                <a:latin typeface="Times" charset="0"/>
                <a:ea typeface="MS PGothic" pitchFamily="34" charset="-128"/>
              </a:defRPr>
            </a:lvl6pPr>
            <a:lvl7pPr marL="3308315" indent="-254486" eaLnBrk="0" fontAlgn="base" hangingPunct="0">
              <a:spcBef>
                <a:spcPct val="0"/>
              </a:spcBef>
              <a:spcAft>
                <a:spcPct val="0"/>
              </a:spcAft>
              <a:defRPr sz="2600">
                <a:solidFill>
                  <a:schemeClr val="tx1"/>
                </a:solidFill>
                <a:latin typeface="Times" charset="0"/>
                <a:ea typeface="MS PGothic" pitchFamily="34" charset="-128"/>
              </a:defRPr>
            </a:lvl7pPr>
            <a:lvl8pPr marL="3817286" indent="-254486" eaLnBrk="0" fontAlgn="base" hangingPunct="0">
              <a:spcBef>
                <a:spcPct val="0"/>
              </a:spcBef>
              <a:spcAft>
                <a:spcPct val="0"/>
              </a:spcAft>
              <a:defRPr sz="2600">
                <a:solidFill>
                  <a:schemeClr val="tx1"/>
                </a:solidFill>
                <a:latin typeface="Times" charset="0"/>
                <a:ea typeface="MS PGothic" pitchFamily="34" charset="-128"/>
              </a:defRPr>
            </a:lvl8pPr>
            <a:lvl9pPr marL="4326258" indent="-254486" eaLnBrk="0" fontAlgn="base" hangingPunct="0">
              <a:spcBef>
                <a:spcPct val="0"/>
              </a:spcBef>
              <a:spcAft>
                <a:spcPct val="0"/>
              </a:spcAft>
              <a:defRPr sz="2600">
                <a:solidFill>
                  <a:schemeClr val="tx1"/>
                </a:solidFill>
                <a:latin typeface="Times" charset="0"/>
                <a:ea typeface="MS PGothic" pitchFamily="34" charset="-128"/>
              </a:defRPr>
            </a:lvl9pPr>
          </a:lstStyle>
          <a:p>
            <a:fld id="{D66370F9-AB71-48F2-90A5-1964162B4C39}" type="slidenum">
              <a:rPr lang="en-GB" altLang="en-US" sz="1400">
                <a:latin typeface="Arial" pitchFamily="34" charset="0"/>
              </a:rPr>
              <a:pPr/>
              <a:t>166</a:t>
            </a:fld>
            <a:endParaRPr lang="en-GB" altLang="en-US" sz="1400">
              <a:latin typeface="Arial" pitchFamily="34" charset="0"/>
            </a:endParaRPr>
          </a:p>
        </p:txBody>
      </p:sp>
    </p:spTree>
    <p:extLst>
      <p:ext uri="{BB962C8B-B14F-4D97-AF65-F5344CB8AC3E}">
        <p14:creationId xmlns:p14="http://schemas.microsoft.com/office/powerpoint/2010/main" val="3870409206"/>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454025" y="890588"/>
            <a:ext cx="5938838" cy="4454525"/>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itchFamily="34" charset="0"/>
              </a:rPr>
              <a:t>… exist because the answer is no. </a:t>
            </a:r>
          </a:p>
          <a:p>
            <a:endParaRPr lang="en-GB" altLang="en-US" dirty="0">
              <a:latin typeface="Arial" pitchFamily="34" charset="0"/>
            </a:endParaRPr>
          </a:p>
          <a:p>
            <a:r>
              <a:rPr lang="en-GB" altLang="en-US" dirty="0">
                <a:latin typeface="Arial" pitchFamily="34" charset="0"/>
              </a:rPr>
              <a:t>There is a continuum of ethical behaviour:</a:t>
            </a:r>
          </a:p>
          <a:p>
            <a:endParaRPr lang="en-GB" altLang="en-US" dirty="0">
              <a:latin typeface="Arial" pitchFamily="34" charset="0"/>
            </a:endParaRPr>
          </a:p>
          <a:p>
            <a:r>
              <a:rPr lang="en-GB" altLang="en-US" dirty="0">
                <a:latin typeface="Arial" pitchFamily="34" charset="0"/>
              </a:rPr>
              <a:t>We might withhold from 4 year olds the purpose of an observation related to gender-based interactions; would we with hold this focus from observations of Y8, Y12, ..... colleagues?</a:t>
            </a:r>
          </a:p>
          <a:p>
            <a:endParaRPr lang="en-GB" altLang="en-US" dirty="0">
              <a:latin typeface="Arial" pitchFamily="34" charset="0"/>
            </a:endParaRPr>
          </a:p>
          <a:p>
            <a:r>
              <a:rPr lang="en-GB" altLang="en-US" dirty="0">
                <a:latin typeface="Arial" pitchFamily="34" charset="0"/>
              </a:rPr>
              <a:t>We might withhold from 4 year olds the purpose of a drawing task related to a judgement of their wellbeing. Would we withhold the purpose of a similar task aimed at judging the wellbeing of Y8, Y12, .... colleagues.  </a:t>
            </a:r>
          </a:p>
          <a:p>
            <a:endParaRPr lang="en-GB" altLang="en-US" dirty="0">
              <a:latin typeface="Arial" pitchFamily="34" charset="0"/>
            </a:endParaRPr>
          </a:p>
          <a:p>
            <a:endParaRPr lang="en-GB" altLang="en-US" dirty="0">
              <a:latin typeface="Arial"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Times" charset="0"/>
                <a:ea typeface="MS PGothic" pitchFamily="34" charset="-128"/>
              </a:defRPr>
            </a:lvl1pPr>
            <a:lvl2pPr marL="827079" indent="-318107">
              <a:defRPr sz="2600">
                <a:solidFill>
                  <a:schemeClr val="tx1"/>
                </a:solidFill>
                <a:latin typeface="Times" charset="0"/>
                <a:ea typeface="MS PGothic" pitchFamily="34" charset="-128"/>
              </a:defRPr>
            </a:lvl2pPr>
            <a:lvl3pPr marL="1272428" indent="-254486">
              <a:defRPr sz="2600">
                <a:solidFill>
                  <a:schemeClr val="tx1"/>
                </a:solidFill>
                <a:latin typeface="Times" charset="0"/>
                <a:ea typeface="MS PGothic" pitchFamily="34" charset="-128"/>
              </a:defRPr>
            </a:lvl3pPr>
            <a:lvl4pPr marL="1781400" indent="-254486">
              <a:defRPr sz="2600">
                <a:solidFill>
                  <a:schemeClr val="tx1"/>
                </a:solidFill>
                <a:latin typeface="Times" charset="0"/>
                <a:ea typeface="MS PGothic" pitchFamily="34" charset="-128"/>
              </a:defRPr>
            </a:lvl4pPr>
            <a:lvl5pPr marL="2290372" indent="-254486">
              <a:defRPr sz="2600">
                <a:solidFill>
                  <a:schemeClr val="tx1"/>
                </a:solidFill>
                <a:latin typeface="Times" charset="0"/>
                <a:ea typeface="MS PGothic" pitchFamily="34" charset="-128"/>
              </a:defRPr>
            </a:lvl5pPr>
            <a:lvl6pPr marL="2799343" indent="-254486" eaLnBrk="0" fontAlgn="base" hangingPunct="0">
              <a:spcBef>
                <a:spcPct val="0"/>
              </a:spcBef>
              <a:spcAft>
                <a:spcPct val="0"/>
              </a:spcAft>
              <a:defRPr sz="2600">
                <a:solidFill>
                  <a:schemeClr val="tx1"/>
                </a:solidFill>
                <a:latin typeface="Times" charset="0"/>
                <a:ea typeface="MS PGothic" pitchFamily="34" charset="-128"/>
              </a:defRPr>
            </a:lvl6pPr>
            <a:lvl7pPr marL="3308315" indent="-254486" eaLnBrk="0" fontAlgn="base" hangingPunct="0">
              <a:spcBef>
                <a:spcPct val="0"/>
              </a:spcBef>
              <a:spcAft>
                <a:spcPct val="0"/>
              </a:spcAft>
              <a:defRPr sz="2600">
                <a:solidFill>
                  <a:schemeClr val="tx1"/>
                </a:solidFill>
                <a:latin typeface="Times" charset="0"/>
                <a:ea typeface="MS PGothic" pitchFamily="34" charset="-128"/>
              </a:defRPr>
            </a:lvl7pPr>
            <a:lvl8pPr marL="3817286" indent="-254486" eaLnBrk="0" fontAlgn="base" hangingPunct="0">
              <a:spcBef>
                <a:spcPct val="0"/>
              </a:spcBef>
              <a:spcAft>
                <a:spcPct val="0"/>
              </a:spcAft>
              <a:defRPr sz="2600">
                <a:solidFill>
                  <a:schemeClr val="tx1"/>
                </a:solidFill>
                <a:latin typeface="Times" charset="0"/>
                <a:ea typeface="MS PGothic" pitchFamily="34" charset="-128"/>
              </a:defRPr>
            </a:lvl8pPr>
            <a:lvl9pPr marL="4326258" indent="-254486" eaLnBrk="0" fontAlgn="base" hangingPunct="0">
              <a:spcBef>
                <a:spcPct val="0"/>
              </a:spcBef>
              <a:spcAft>
                <a:spcPct val="0"/>
              </a:spcAft>
              <a:defRPr sz="2600">
                <a:solidFill>
                  <a:schemeClr val="tx1"/>
                </a:solidFill>
                <a:latin typeface="Times" charset="0"/>
                <a:ea typeface="MS PGothic" pitchFamily="34" charset="-128"/>
              </a:defRPr>
            </a:lvl9pPr>
          </a:lstStyle>
          <a:p>
            <a:fld id="{2CDBF97C-6C0C-4033-B6C1-B7E818B0151E}" type="slidenum">
              <a:rPr lang="en-GB" altLang="en-US" sz="1400">
                <a:latin typeface="Arial" pitchFamily="34" charset="0"/>
              </a:rPr>
              <a:pPr/>
              <a:t>167</a:t>
            </a:fld>
            <a:endParaRPr lang="en-GB" altLang="en-US" sz="1400">
              <a:latin typeface="Arial" pitchFamily="34" charset="0"/>
            </a:endParaRPr>
          </a:p>
        </p:txBody>
      </p:sp>
    </p:spTree>
    <p:extLst>
      <p:ext uri="{BB962C8B-B14F-4D97-AF65-F5344CB8AC3E}">
        <p14:creationId xmlns:p14="http://schemas.microsoft.com/office/powerpoint/2010/main" val="804537274"/>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4EA15B5-3522-42F8-80A1-772FE54EBFE1}" type="slidenum">
              <a:rPr lang="en-US" smtClean="0"/>
              <a:t>168</a:t>
            </a:fld>
            <a:endParaRPr lang="en-US"/>
          </a:p>
        </p:txBody>
      </p:sp>
    </p:spTree>
    <p:extLst>
      <p:ext uri="{BB962C8B-B14F-4D97-AF65-F5344CB8AC3E}">
        <p14:creationId xmlns:p14="http://schemas.microsoft.com/office/powerpoint/2010/main" val="4231614237"/>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4EA15B5-3522-42F8-80A1-772FE54EBFE1}" type="slidenum">
              <a:rPr lang="en-US" smtClean="0"/>
              <a:t>169</a:t>
            </a:fld>
            <a:endParaRPr lang="en-US"/>
          </a:p>
        </p:txBody>
      </p:sp>
    </p:spTree>
    <p:extLst>
      <p:ext uri="{BB962C8B-B14F-4D97-AF65-F5344CB8AC3E}">
        <p14:creationId xmlns:p14="http://schemas.microsoft.com/office/powerpoint/2010/main" val="2142288612"/>
      </p:ext>
    </p:extLst>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4EA15B5-3522-42F8-80A1-772FE54EBFE1}" type="slidenum">
              <a:rPr lang="en-US" smtClean="0"/>
              <a:t>170</a:t>
            </a:fld>
            <a:endParaRPr lang="en-US"/>
          </a:p>
        </p:txBody>
      </p:sp>
    </p:spTree>
    <p:extLst>
      <p:ext uri="{BB962C8B-B14F-4D97-AF65-F5344CB8AC3E}">
        <p14:creationId xmlns:p14="http://schemas.microsoft.com/office/powerpoint/2010/main" val="800276587"/>
      </p:ext>
    </p:extLst>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454025" y="890588"/>
            <a:ext cx="5938838" cy="4454525"/>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itchFamily="34" charset="0"/>
              </a:rPr>
              <a:t>These are the considerations that are most relevant to the work you might undertake in school/college-based contexts. </a:t>
            </a:r>
          </a:p>
          <a:p>
            <a:r>
              <a:rPr lang="en-GB" altLang="en-US" dirty="0">
                <a:latin typeface="Arial" pitchFamily="34" charset="0"/>
              </a:rPr>
              <a:t>This in not an exhaustive list!</a:t>
            </a:r>
          </a:p>
          <a:p>
            <a:pPr defTabSz="1017943"/>
            <a:r>
              <a:rPr lang="en-GB" altLang="en-US" dirty="0"/>
              <a:t>- power balance – self interest – employer/ employee</a:t>
            </a:r>
          </a:p>
          <a:p>
            <a:endParaRPr lang="en-GB" altLang="en-US" dirty="0">
              <a:latin typeface="Arial"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Times" charset="0"/>
                <a:ea typeface="MS PGothic" pitchFamily="34" charset="-128"/>
              </a:defRPr>
            </a:lvl1pPr>
            <a:lvl2pPr marL="827079" indent="-318107">
              <a:defRPr sz="2600">
                <a:solidFill>
                  <a:schemeClr val="tx1"/>
                </a:solidFill>
                <a:latin typeface="Times" charset="0"/>
                <a:ea typeface="MS PGothic" pitchFamily="34" charset="-128"/>
              </a:defRPr>
            </a:lvl2pPr>
            <a:lvl3pPr marL="1272428" indent="-254486">
              <a:defRPr sz="2600">
                <a:solidFill>
                  <a:schemeClr val="tx1"/>
                </a:solidFill>
                <a:latin typeface="Times" charset="0"/>
                <a:ea typeface="MS PGothic" pitchFamily="34" charset="-128"/>
              </a:defRPr>
            </a:lvl3pPr>
            <a:lvl4pPr marL="1781400" indent="-254486">
              <a:defRPr sz="2600">
                <a:solidFill>
                  <a:schemeClr val="tx1"/>
                </a:solidFill>
                <a:latin typeface="Times" charset="0"/>
                <a:ea typeface="MS PGothic" pitchFamily="34" charset="-128"/>
              </a:defRPr>
            </a:lvl4pPr>
            <a:lvl5pPr marL="2290372" indent="-254486">
              <a:defRPr sz="2600">
                <a:solidFill>
                  <a:schemeClr val="tx1"/>
                </a:solidFill>
                <a:latin typeface="Times" charset="0"/>
                <a:ea typeface="MS PGothic" pitchFamily="34" charset="-128"/>
              </a:defRPr>
            </a:lvl5pPr>
            <a:lvl6pPr marL="2799343" indent="-254486" eaLnBrk="0" fontAlgn="base" hangingPunct="0">
              <a:spcBef>
                <a:spcPct val="0"/>
              </a:spcBef>
              <a:spcAft>
                <a:spcPct val="0"/>
              </a:spcAft>
              <a:defRPr sz="2600">
                <a:solidFill>
                  <a:schemeClr val="tx1"/>
                </a:solidFill>
                <a:latin typeface="Times" charset="0"/>
                <a:ea typeface="MS PGothic" pitchFamily="34" charset="-128"/>
              </a:defRPr>
            </a:lvl6pPr>
            <a:lvl7pPr marL="3308315" indent="-254486" eaLnBrk="0" fontAlgn="base" hangingPunct="0">
              <a:spcBef>
                <a:spcPct val="0"/>
              </a:spcBef>
              <a:spcAft>
                <a:spcPct val="0"/>
              </a:spcAft>
              <a:defRPr sz="2600">
                <a:solidFill>
                  <a:schemeClr val="tx1"/>
                </a:solidFill>
                <a:latin typeface="Times" charset="0"/>
                <a:ea typeface="MS PGothic" pitchFamily="34" charset="-128"/>
              </a:defRPr>
            </a:lvl7pPr>
            <a:lvl8pPr marL="3817286" indent="-254486" eaLnBrk="0" fontAlgn="base" hangingPunct="0">
              <a:spcBef>
                <a:spcPct val="0"/>
              </a:spcBef>
              <a:spcAft>
                <a:spcPct val="0"/>
              </a:spcAft>
              <a:defRPr sz="2600">
                <a:solidFill>
                  <a:schemeClr val="tx1"/>
                </a:solidFill>
                <a:latin typeface="Times" charset="0"/>
                <a:ea typeface="MS PGothic" pitchFamily="34" charset="-128"/>
              </a:defRPr>
            </a:lvl8pPr>
            <a:lvl9pPr marL="4326258" indent="-254486" eaLnBrk="0" fontAlgn="base" hangingPunct="0">
              <a:spcBef>
                <a:spcPct val="0"/>
              </a:spcBef>
              <a:spcAft>
                <a:spcPct val="0"/>
              </a:spcAft>
              <a:defRPr sz="2600">
                <a:solidFill>
                  <a:schemeClr val="tx1"/>
                </a:solidFill>
                <a:latin typeface="Times" charset="0"/>
                <a:ea typeface="MS PGothic" pitchFamily="34" charset="-128"/>
              </a:defRPr>
            </a:lvl9pPr>
          </a:lstStyle>
          <a:p>
            <a:fld id="{542AF1A0-7A84-42A3-803B-26BF46B811E9}" type="slidenum">
              <a:rPr lang="cy-GB" altLang="en-US" sz="1400">
                <a:latin typeface="Arial" pitchFamily="34" charset="0"/>
              </a:rPr>
              <a:pPr/>
              <a:t>171</a:t>
            </a:fld>
            <a:endParaRPr lang="cy-GB" altLang="en-US" sz="1400">
              <a:latin typeface="Arial" pitchFamily="34" charset="0"/>
            </a:endParaRPr>
          </a:p>
        </p:txBody>
      </p:sp>
    </p:spTree>
    <p:extLst>
      <p:ext uri="{BB962C8B-B14F-4D97-AF65-F5344CB8AC3E}">
        <p14:creationId xmlns:p14="http://schemas.microsoft.com/office/powerpoint/2010/main" val="897456089"/>
      </p:ext>
    </p:extLst>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454025" y="890588"/>
            <a:ext cx="5938838" cy="4454525"/>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1"/>
            <a:r>
              <a:rPr lang="en-GB" altLang="en-US">
                <a:latin typeface="Arial" pitchFamily="34" charset="0"/>
              </a:rPr>
              <a:t>On-going nature of consent. </a:t>
            </a:r>
          </a:p>
          <a:p>
            <a:r>
              <a:rPr lang="en-GB" altLang="en-US">
                <a:latin typeface="Arial" pitchFamily="34" charset="0"/>
              </a:rPr>
              <a:t>Who needs to give consent?</a:t>
            </a:r>
          </a:p>
          <a:p>
            <a:r>
              <a:rPr lang="en-GB" altLang="en-US">
                <a:latin typeface="Arial" pitchFamily="34" charset="0"/>
              </a:rPr>
              <a:t>How will you ask for it?</a:t>
            </a:r>
          </a:p>
          <a:p>
            <a:endParaRPr lang="en-GB" altLang="en-US">
              <a:latin typeface="Arial" pitchFamily="34" charset="0"/>
            </a:endParaRPr>
          </a:p>
          <a:p>
            <a:r>
              <a:rPr lang="en-GB" altLang="en-US">
                <a:latin typeface="Arial" pitchFamily="34" charset="0"/>
              </a:rPr>
              <a:t>This MUST be built into the research design </a:t>
            </a:r>
          </a:p>
          <a:p>
            <a:endParaRPr lang="en-GB" altLang="en-US">
              <a:latin typeface="Arial"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Times" charset="0"/>
                <a:ea typeface="MS PGothic" pitchFamily="34" charset="-128"/>
              </a:defRPr>
            </a:lvl1pPr>
            <a:lvl2pPr marL="827079" indent="-318107">
              <a:defRPr sz="2600">
                <a:solidFill>
                  <a:schemeClr val="tx1"/>
                </a:solidFill>
                <a:latin typeface="Times" charset="0"/>
                <a:ea typeface="MS PGothic" pitchFamily="34" charset="-128"/>
              </a:defRPr>
            </a:lvl2pPr>
            <a:lvl3pPr marL="1272428" indent="-254486">
              <a:defRPr sz="2600">
                <a:solidFill>
                  <a:schemeClr val="tx1"/>
                </a:solidFill>
                <a:latin typeface="Times" charset="0"/>
                <a:ea typeface="MS PGothic" pitchFamily="34" charset="-128"/>
              </a:defRPr>
            </a:lvl3pPr>
            <a:lvl4pPr marL="1781400" indent="-254486">
              <a:defRPr sz="2600">
                <a:solidFill>
                  <a:schemeClr val="tx1"/>
                </a:solidFill>
                <a:latin typeface="Times" charset="0"/>
                <a:ea typeface="MS PGothic" pitchFamily="34" charset="-128"/>
              </a:defRPr>
            </a:lvl4pPr>
            <a:lvl5pPr marL="2290372" indent="-254486">
              <a:defRPr sz="2600">
                <a:solidFill>
                  <a:schemeClr val="tx1"/>
                </a:solidFill>
                <a:latin typeface="Times" charset="0"/>
                <a:ea typeface="MS PGothic" pitchFamily="34" charset="-128"/>
              </a:defRPr>
            </a:lvl5pPr>
            <a:lvl6pPr marL="2799343" indent="-254486" eaLnBrk="0" fontAlgn="base" hangingPunct="0">
              <a:spcBef>
                <a:spcPct val="0"/>
              </a:spcBef>
              <a:spcAft>
                <a:spcPct val="0"/>
              </a:spcAft>
              <a:defRPr sz="2600">
                <a:solidFill>
                  <a:schemeClr val="tx1"/>
                </a:solidFill>
                <a:latin typeface="Times" charset="0"/>
                <a:ea typeface="MS PGothic" pitchFamily="34" charset="-128"/>
              </a:defRPr>
            </a:lvl6pPr>
            <a:lvl7pPr marL="3308315" indent="-254486" eaLnBrk="0" fontAlgn="base" hangingPunct="0">
              <a:spcBef>
                <a:spcPct val="0"/>
              </a:spcBef>
              <a:spcAft>
                <a:spcPct val="0"/>
              </a:spcAft>
              <a:defRPr sz="2600">
                <a:solidFill>
                  <a:schemeClr val="tx1"/>
                </a:solidFill>
                <a:latin typeface="Times" charset="0"/>
                <a:ea typeface="MS PGothic" pitchFamily="34" charset="-128"/>
              </a:defRPr>
            </a:lvl7pPr>
            <a:lvl8pPr marL="3817286" indent="-254486" eaLnBrk="0" fontAlgn="base" hangingPunct="0">
              <a:spcBef>
                <a:spcPct val="0"/>
              </a:spcBef>
              <a:spcAft>
                <a:spcPct val="0"/>
              </a:spcAft>
              <a:defRPr sz="2600">
                <a:solidFill>
                  <a:schemeClr val="tx1"/>
                </a:solidFill>
                <a:latin typeface="Times" charset="0"/>
                <a:ea typeface="MS PGothic" pitchFamily="34" charset="-128"/>
              </a:defRPr>
            </a:lvl8pPr>
            <a:lvl9pPr marL="4326258" indent="-254486" eaLnBrk="0" fontAlgn="base" hangingPunct="0">
              <a:spcBef>
                <a:spcPct val="0"/>
              </a:spcBef>
              <a:spcAft>
                <a:spcPct val="0"/>
              </a:spcAft>
              <a:defRPr sz="2600">
                <a:solidFill>
                  <a:schemeClr val="tx1"/>
                </a:solidFill>
                <a:latin typeface="Times" charset="0"/>
                <a:ea typeface="MS PGothic" pitchFamily="34" charset="-128"/>
              </a:defRPr>
            </a:lvl9pPr>
          </a:lstStyle>
          <a:p>
            <a:fld id="{8BEB7220-E4D5-4AD8-A8B1-13BE1AFAECC9}" type="slidenum">
              <a:rPr lang="cy-GB" altLang="en-US" sz="1400">
                <a:latin typeface="Arial" pitchFamily="34" charset="0"/>
              </a:rPr>
              <a:pPr/>
              <a:t>172</a:t>
            </a:fld>
            <a:endParaRPr lang="cy-GB" altLang="en-US" sz="1400">
              <a:latin typeface="Arial" pitchFamily="34" charset="0"/>
            </a:endParaRPr>
          </a:p>
        </p:txBody>
      </p:sp>
    </p:spTree>
    <p:extLst>
      <p:ext uri="{BB962C8B-B14F-4D97-AF65-F5344CB8AC3E}">
        <p14:creationId xmlns:p14="http://schemas.microsoft.com/office/powerpoint/2010/main" val="1767216350"/>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454025" y="890588"/>
            <a:ext cx="5938838" cy="4454525"/>
          </a:xfrm>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itchFamily="34" charset="0"/>
              </a:rPr>
              <a:t>Full information </a:t>
            </a:r>
          </a:p>
          <a:p>
            <a:pPr>
              <a:buFontTx/>
              <a:buChar char="-"/>
            </a:pPr>
            <a:r>
              <a:rPr lang="en-GB" altLang="en-US">
                <a:latin typeface="Arial" pitchFamily="34" charset="0"/>
              </a:rPr>
              <a:t>How much information is enough? </a:t>
            </a:r>
          </a:p>
          <a:p>
            <a:pPr>
              <a:buFontTx/>
              <a:buChar char="-"/>
            </a:pPr>
            <a:endParaRPr lang="en-GB" altLang="en-US">
              <a:latin typeface="Arial" pitchFamily="34" charset="0"/>
            </a:endParaRPr>
          </a:p>
          <a:p>
            <a:pPr>
              <a:buFontTx/>
              <a:buChar char="-"/>
            </a:pPr>
            <a:r>
              <a:rPr lang="en-GB" altLang="en-US">
                <a:latin typeface="Arial" pitchFamily="34" charset="0"/>
              </a:rPr>
              <a:t>You want to observe how much interaction there is between boys and girls in your problem solving groups.</a:t>
            </a:r>
          </a:p>
          <a:p>
            <a:pPr>
              <a:buFontTx/>
              <a:buChar char="-"/>
            </a:pPr>
            <a:r>
              <a:rPr lang="en-GB" altLang="en-US">
                <a:latin typeface="Arial" pitchFamily="34" charset="0"/>
              </a:rPr>
              <a:t>- how much information do you give them in order to gain consent / assent...</a:t>
            </a:r>
          </a:p>
          <a:p>
            <a:pPr>
              <a:buFontTx/>
              <a:buChar char="-"/>
            </a:pPr>
            <a:endParaRPr lang="en-GB" altLang="en-US">
              <a:latin typeface="Arial" pitchFamily="34" charset="0"/>
            </a:endParaRPr>
          </a:p>
          <a:p>
            <a:pPr>
              <a:buFontTx/>
              <a:buChar char="-"/>
            </a:pPr>
            <a:r>
              <a:rPr lang="en-GB" altLang="en-US">
                <a:latin typeface="Arial" pitchFamily="34" charset="0"/>
              </a:rPr>
              <a:t>You want to undertake an intervention with one Y8 middle attaining class; and use your other Y8 class as a control group. You will be testing each group pre and post the intervention. </a:t>
            </a:r>
          </a:p>
          <a:p>
            <a:pPr>
              <a:buFontTx/>
              <a:buChar char="-"/>
            </a:pPr>
            <a:r>
              <a:rPr lang="en-GB" altLang="en-US">
                <a:latin typeface="Arial" pitchFamily="34" charset="0"/>
              </a:rPr>
              <a:t>-how much information do you give to each group?</a:t>
            </a:r>
          </a:p>
          <a:p>
            <a:pPr>
              <a:buFontTx/>
              <a:buChar char="-"/>
            </a:pPr>
            <a:endParaRPr lang="en-GB" altLang="en-US">
              <a:latin typeface="Arial" pitchFamily="34" charset="0"/>
            </a:endParaRPr>
          </a:p>
          <a:p>
            <a:pPr>
              <a:buFontTx/>
              <a:buChar char="-"/>
            </a:pPr>
            <a:r>
              <a:rPr lang="en-GB" altLang="en-US">
                <a:latin typeface="Arial" pitchFamily="34" charset="0"/>
              </a:rPr>
              <a:t>Move onto the next slide. </a:t>
            </a: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Times" charset="0"/>
                <a:ea typeface="MS PGothic" pitchFamily="34" charset="-128"/>
              </a:defRPr>
            </a:lvl1pPr>
            <a:lvl2pPr marL="827079" indent="-318107">
              <a:defRPr sz="2600">
                <a:solidFill>
                  <a:schemeClr val="tx1"/>
                </a:solidFill>
                <a:latin typeface="Times" charset="0"/>
                <a:ea typeface="MS PGothic" pitchFamily="34" charset="-128"/>
              </a:defRPr>
            </a:lvl2pPr>
            <a:lvl3pPr marL="1272428" indent="-254486">
              <a:defRPr sz="2600">
                <a:solidFill>
                  <a:schemeClr val="tx1"/>
                </a:solidFill>
                <a:latin typeface="Times" charset="0"/>
                <a:ea typeface="MS PGothic" pitchFamily="34" charset="-128"/>
              </a:defRPr>
            </a:lvl3pPr>
            <a:lvl4pPr marL="1781400" indent="-254486">
              <a:defRPr sz="2600">
                <a:solidFill>
                  <a:schemeClr val="tx1"/>
                </a:solidFill>
                <a:latin typeface="Times" charset="0"/>
                <a:ea typeface="MS PGothic" pitchFamily="34" charset="-128"/>
              </a:defRPr>
            </a:lvl4pPr>
            <a:lvl5pPr marL="2290372" indent="-254486">
              <a:defRPr sz="2600">
                <a:solidFill>
                  <a:schemeClr val="tx1"/>
                </a:solidFill>
                <a:latin typeface="Times" charset="0"/>
                <a:ea typeface="MS PGothic" pitchFamily="34" charset="-128"/>
              </a:defRPr>
            </a:lvl5pPr>
            <a:lvl6pPr marL="2799343" indent="-254486" eaLnBrk="0" fontAlgn="base" hangingPunct="0">
              <a:spcBef>
                <a:spcPct val="0"/>
              </a:spcBef>
              <a:spcAft>
                <a:spcPct val="0"/>
              </a:spcAft>
              <a:defRPr sz="2600">
                <a:solidFill>
                  <a:schemeClr val="tx1"/>
                </a:solidFill>
                <a:latin typeface="Times" charset="0"/>
                <a:ea typeface="MS PGothic" pitchFamily="34" charset="-128"/>
              </a:defRPr>
            </a:lvl6pPr>
            <a:lvl7pPr marL="3308315" indent="-254486" eaLnBrk="0" fontAlgn="base" hangingPunct="0">
              <a:spcBef>
                <a:spcPct val="0"/>
              </a:spcBef>
              <a:spcAft>
                <a:spcPct val="0"/>
              </a:spcAft>
              <a:defRPr sz="2600">
                <a:solidFill>
                  <a:schemeClr val="tx1"/>
                </a:solidFill>
                <a:latin typeface="Times" charset="0"/>
                <a:ea typeface="MS PGothic" pitchFamily="34" charset="-128"/>
              </a:defRPr>
            </a:lvl7pPr>
            <a:lvl8pPr marL="3817286" indent="-254486" eaLnBrk="0" fontAlgn="base" hangingPunct="0">
              <a:spcBef>
                <a:spcPct val="0"/>
              </a:spcBef>
              <a:spcAft>
                <a:spcPct val="0"/>
              </a:spcAft>
              <a:defRPr sz="2600">
                <a:solidFill>
                  <a:schemeClr val="tx1"/>
                </a:solidFill>
                <a:latin typeface="Times" charset="0"/>
                <a:ea typeface="MS PGothic" pitchFamily="34" charset="-128"/>
              </a:defRPr>
            </a:lvl8pPr>
            <a:lvl9pPr marL="4326258" indent="-254486" eaLnBrk="0" fontAlgn="base" hangingPunct="0">
              <a:spcBef>
                <a:spcPct val="0"/>
              </a:spcBef>
              <a:spcAft>
                <a:spcPct val="0"/>
              </a:spcAft>
              <a:defRPr sz="2600">
                <a:solidFill>
                  <a:schemeClr val="tx1"/>
                </a:solidFill>
                <a:latin typeface="Times" charset="0"/>
                <a:ea typeface="MS PGothic" pitchFamily="34" charset="-128"/>
              </a:defRPr>
            </a:lvl9pPr>
          </a:lstStyle>
          <a:p>
            <a:fld id="{C264BA22-6A24-4B2A-8E59-98B6A37A57D2}" type="slidenum">
              <a:rPr lang="cy-GB" altLang="en-US" sz="1400">
                <a:latin typeface="Arial" pitchFamily="34" charset="0"/>
              </a:rPr>
              <a:pPr/>
              <a:t>173</a:t>
            </a:fld>
            <a:endParaRPr lang="cy-GB" altLang="en-US" sz="1400">
              <a:latin typeface="Arial" pitchFamily="34" charset="0"/>
            </a:endParaRPr>
          </a:p>
        </p:txBody>
      </p:sp>
    </p:spTree>
    <p:extLst>
      <p:ext uri="{BB962C8B-B14F-4D97-AF65-F5344CB8AC3E}">
        <p14:creationId xmlns:p14="http://schemas.microsoft.com/office/powerpoint/2010/main" val="2555731064"/>
      </p:ext>
    </p:extLst>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454025" y="890588"/>
            <a:ext cx="5938838" cy="4454525"/>
          </a:xfrm>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itchFamily="34" charset="0"/>
              </a:rPr>
              <a:t>Differentiate between your roles.</a:t>
            </a:r>
          </a:p>
          <a:p>
            <a:endParaRPr lang="en-GB" altLang="en-US">
              <a:latin typeface="Arial" pitchFamily="34" charset="0"/>
            </a:endParaRPr>
          </a:p>
          <a:p>
            <a:r>
              <a:rPr lang="en-GB" altLang="en-US">
                <a:latin typeface="Arial" pitchFamily="34" charset="0"/>
              </a:rPr>
              <a:t>Fine and Sandstrom recommended. </a:t>
            </a:r>
          </a:p>
          <a:p>
            <a:r>
              <a:rPr lang="en-GB" altLang="en-US">
                <a:latin typeface="Arial" pitchFamily="34" charset="0"/>
              </a:rPr>
              <a:t> </a:t>
            </a:r>
          </a:p>
          <a:p>
            <a:endParaRPr lang="en-GB" altLang="en-US">
              <a:latin typeface="Arial" pitchFamily="34" charset="0"/>
            </a:endParaRP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Times" charset="0"/>
                <a:ea typeface="MS PGothic" pitchFamily="34" charset="-128"/>
              </a:defRPr>
            </a:lvl1pPr>
            <a:lvl2pPr marL="827079" indent="-318107">
              <a:defRPr sz="2600">
                <a:solidFill>
                  <a:schemeClr val="tx1"/>
                </a:solidFill>
                <a:latin typeface="Times" charset="0"/>
                <a:ea typeface="MS PGothic" pitchFamily="34" charset="-128"/>
              </a:defRPr>
            </a:lvl2pPr>
            <a:lvl3pPr marL="1272428" indent="-254486">
              <a:defRPr sz="2600">
                <a:solidFill>
                  <a:schemeClr val="tx1"/>
                </a:solidFill>
                <a:latin typeface="Times" charset="0"/>
                <a:ea typeface="MS PGothic" pitchFamily="34" charset="-128"/>
              </a:defRPr>
            </a:lvl3pPr>
            <a:lvl4pPr marL="1781400" indent="-254486">
              <a:defRPr sz="2600">
                <a:solidFill>
                  <a:schemeClr val="tx1"/>
                </a:solidFill>
                <a:latin typeface="Times" charset="0"/>
                <a:ea typeface="MS PGothic" pitchFamily="34" charset="-128"/>
              </a:defRPr>
            </a:lvl4pPr>
            <a:lvl5pPr marL="2290372" indent="-254486">
              <a:defRPr sz="2600">
                <a:solidFill>
                  <a:schemeClr val="tx1"/>
                </a:solidFill>
                <a:latin typeface="Times" charset="0"/>
                <a:ea typeface="MS PGothic" pitchFamily="34" charset="-128"/>
              </a:defRPr>
            </a:lvl5pPr>
            <a:lvl6pPr marL="2799343" indent="-254486" eaLnBrk="0" fontAlgn="base" hangingPunct="0">
              <a:spcBef>
                <a:spcPct val="0"/>
              </a:spcBef>
              <a:spcAft>
                <a:spcPct val="0"/>
              </a:spcAft>
              <a:defRPr sz="2600">
                <a:solidFill>
                  <a:schemeClr val="tx1"/>
                </a:solidFill>
                <a:latin typeface="Times" charset="0"/>
                <a:ea typeface="MS PGothic" pitchFamily="34" charset="-128"/>
              </a:defRPr>
            </a:lvl6pPr>
            <a:lvl7pPr marL="3308315" indent="-254486" eaLnBrk="0" fontAlgn="base" hangingPunct="0">
              <a:spcBef>
                <a:spcPct val="0"/>
              </a:spcBef>
              <a:spcAft>
                <a:spcPct val="0"/>
              </a:spcAft>
              <a:defRPr sz="2600">
                <a:solidFill>
                  <a:schemeClr val="tx1"/>
                </a:solidFill>
                <a:latin typeface="Times" charset="0"/>
                <a:ea typeface="MS PGothic" pitchFamily="34" charset="-128"/>
              </a:defRPr>
            </a:lvl7pPr>
            <a:lvl8pPr marL="3817286" indent="-254486" eaLnBrk="0" fontAlgn="base" hangingPunct="0">
              <a:spcBef>
                <a:spcPct val="0"/>
              </a:spcBef>
              <a:spcAft>
                <a:spcPct val="0"/>
              </a:spcAft>
              <a:defRPr sz="2600">
                <a:solidFill>
                  <a:schemeClr val="tx1"/>
                </a:solidFill>
                <a:latin typeface="Times" charset="0"/>
                <a:ea typeface="MS PGothic" pitchFamily="34" charset="-128"/>
              </a:defRPr>
            </a:lvl8pPr>
            <a:lvl9pPr marL="4326258" indent="-254486" eaLnBrk="0" fontAlgn="base" hangingPunct="0">
              <a:spcBef>
                <a:spcPct val="0"/>
              </a:spcBef>
              <a:spcAft>
                <a:spcPct val="0"/>
              </a:spcAft>
              <a:defRPr sz="2600">
                <a:solidFill>
                  <a:schemeClr val="tx1"/>
                </a:solidFill>
                <a:latin typeface="Times" charset="0"/>
                <a:ea typeface="MS PGothic" pitchFamily="34" charset="-128"/>
              </a:defRPr>
            </a:lvl9pPr>
          </a:lstStyle>
          <a:p>
            <a:fld id="{A1E0C4F6-11F8-40D1-9930-FF1567D3397C}" type="slidenum">
              <a:rPr lang="cy-GB" altLang="en-US" sz="1400">
                <a:latin typeface="Arial" pitchFamily="34" charset="0"/>
              </a:rPr>
              <a:pPr/>
              <a:t>174</a:t>
            </a:fld>
            <a:endParaRPr lang="cy-GB" altLang="en-US" sz="1400">
              <a:latin typeface="Arial" pitchFamily="34" charset="0"/>
            </a:endParaRPr>
          </a:p>
        </p:txBody>
      </p:sp>
    </p:spTree>
    <p:extLst>
      <p:ext uri="{BB962C8B-B14F-4D97-AF65-F5344CB8AC3E}">
        <p14:creationId xmlns:p14="http://schemas.microsoft.com/office/powerpoint/2010/main" val="739965919"/>
      </p:ext>
    </p:extLst>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454025" y="890588"/>
            <a:ext cx="5938838" cy="4454525"/>
          </a:xfrm>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itchFamily="34" charset="0"/>
              </a:rPr>
              <a:t>Though may be an issue in the dissertation stage. </a:t>
            </a:r>
          </a:p>
          <a:p>
            <a:endParaRPr lang="en-GB" altLang="en-US">
              <a:latin typeface="Arial" pitchFamily="34" charset="0"/>
            </a:endParaRPr>
          </a:p>
          <a:p>
            <a:r>
              <a:rPr lang="en-GB" altLang="en-US">
                <a:latin typeface="Arial" pitchFamily="34" charset="0"/>
              </a:rPr>
              <a:t>Discussion </a:t>
            </a: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Times" charset="0"/>
                <a:ea typeface="MS PGothic" pitchFamily="34" charset="-128"/>
              </a:defRPr>
            </a:lvl1pPr>
            <a:lvl2pPr marL="827079" indent="-318107">
              <a:defRPr sz="2600">
                <a:solidFill>
                  <a:schemeClr val="tx1"/>
                </a:solidFill>
                <a:latin typeface="Times" charset="0"/>
                <a:ea typeface="MS PGothic" pitchFamily="34" charset="-128"/>
              </a:defRPr>
            </a:lvl2pPr>
            <a:lvl3pPr marL="1272428" indent="-254486">
              <a:defRPr sz="2600">
                <a:solidFill>
                  <a:schemeClr val="tx1"/>
                </a:solidFill>
                <a:latin typeface="Times" charset="0"/>
                <a:ea typeface="MS PGothic" pitchFamily="34" charset="-128"/>
              </a:defRPr>
            </a:lvl3pPr>
            <a:lvl4pPr marL="1781400" indent="-254486">
              <a:defRPr sz="2600">
                <a:solidFill>
                  <a:schemeClr val="tx1"/>
                </a:solidFill>
                <a:latin typeface="Times" charset="0"/>
                <a:ea typeface="MS PGothic" pitchFamily="34" charset="-128"/>
              </a:defRPr>
            </a:lvl4pPr>
            <a:lvl5pPr marL="2290372" indent="-254486">
              <a:defRPr sz="2600">
                <a:solidFill>
                  <a:schemeClr val="tx1"/>
                </a:solidFill>
                <a:latin typeface="Times" charset="0"/>
                <a:ea typeface="MS PGothic" pitchFamily="34" charset="-128"/>
              </a:defRPr>
            </a:lvl5pPr>
            <a:lvl6pPr marL="2799343" indent="-254486" eaLnBrk="0" fontAlgn="base" hangingPunct="0">
              <a:spcBef>
                <a:spcPct val="0"/>
              </a:spcBef>
              <a:spcAft>
                <a:spcPct val="0"/>
              </a:spcAft>
              <a:defRPr sz="2600">
                <a:solidFill>
                  <a:schemeClr val="tx1"/>
                </a:solidFill>
                <a:latin typeface="Times" charset="0"/>
                <a:ea typeface="MS PGothic" pitchFamily="34" charset="-128"/>
              </a:defRPr>
            </a:lvl6pPr>
            <a:lvl7pPr marL="3308315" indent="-254486" eaLnBrk="0" fontAlgn="base" hangingPunct="0">
              <a:spcBef>
                <a:spcPct val="0"/>
              </a:spcBef>
              <a:spcAft>
                <a:spcPct val="0"/>
              </a:spcAft>
              <a:defRPr sz="2600">
                <a:solidFill>
                  <a:schemeClr val="tx1"/>
                </a:solidFill>
                <a:latin typeface="Times" charset="0"/>
                <a:ea typeface="MS PGothic" pitchFamily="34" charset="-128"/>
              </a:defRPr>
            </a:lvl7pPr>
            <a:lvl8pPr marL="3817286" indent="-254486" eaLnBrk="0" fontAlgn="base" hangingPunct="0">
              <a:spcBef>
                <a:spcPct val="0"/>
              </a:spcBef>
              <a:spcAft>
                <a:spcPct val="0"/>
              </a:spcAft>
              <a:defRPr sz="2600">
                <a:solidFill>
                  <a:schemeClr val="tx1"/>
                </a:solidFill>
                <a:latin typeface="Times" charset="0"/>
                <a:ea typeface="MS PGothic" pitchFamily="34" charset="-128"/>
              </a:defRPr>
            </a:lvl8pPr>
            <a:lvl9pPr marL="4326258" indent="-254486" eaLnBrk="0" fontAlgn="base" hangingPunct="0">
              <a:spcBef>
                <a:spcPct val="0"/>
              </a:spcBef>
              <a:spcAft>
                <a:spcPct val="0"/>
              </a:spcAft>
              <a:defRPr sz="2600">
                <a:solidFill>
                  <a:schemeClr val="tx1"/>
                </a:solidFill>
                <a:latin typeface="Times" charset="0"/>
                <a:ea typeface="MS PGothic" pitchFamily="34" charset="-128"/>
              </a:defRPr>
            </a:lvl9pPr>
          </a:lstStyle>
          <a:p>
            <a:fld id="{06714653-DE82-4287-B837-EA5EBFFB605E}" type="slidenum">
              <a:rPr lang="cy-GB" altLang="en-US" sz="1400">
                <a:latin typeface="Arial" pitchFamily="34" charset="0"/>
              </a:rPr>
              <a:pPr/>
              <a:t>175</a:t>
            </a:fld>
            <a:endParaRPr lang="cy-GB" altLang="en-US" sz="1400">
              <a:latin typeface="Arial" pitchFamily="34" charset="0"/>
            </a:endParaRPr>
          </a:p>
        </p:txBody>
      </p:sp>
    </p:spTree>
    <p:extLst>
      <p:ext uri="{BB962C8B-B14F-4D97-AF65-F5344CB8AC3E}">
        <p14:creationId xmlns:p14="http://schemas.microsoft.com/office/powerpoint/2010/main" val="426750871"/>
      </p:ext>
    </p:extLst>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454025" y="890588"/>
            <a:ext cx="5938838" cy="4454525"/>
          </a:xfrm>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itchFamily="34" charset="0"/>
              </a:rPr>
              <a:t>You should acknowledge data storage and destruction in your consideration of the research design.  </a:t>
            </a: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Times" charset="0"/>
                <a:ea typeface="MS PGothic" pitchFamily="34" charset="-128"/>
              </a:defRPr>
            </a:lvl1pPr>
            <a:lvl2pPr marL="827079" indent="-318107">
              <a:defRPr sz="2600">
                <a:solidFill>
                  <a:schemeClr val="tx1"/>
                </a:solidFill>
                <a:latin typeface="Times" charset="0"/>
                <a:ea typeface="MS PGothic" pitchFamily="34" charset="-128"/>
              </a:defRPr>
            </a:lvl2pPr>
            <a:lvl3pPr marL="1272428" indent="-254486">
              <a:defRPr sz="2600">
                <a:solidFill>
                  <a:schemeClr val="tx1"/>
                </a:solidFill>
                <a:latin typeface="Times" charset="0"/>
                <a:ea typeface="MS PGothic" pitchFamily="34" charset="-128"/>
              </a:defRPr>
            </a:lvl3pPr>
            <a:lvl4pPr marL="1781400" indent="-254486">
              <a:defRPr sz="2600">
                <a:solidFill>
                  <a:schemeClr val="tx1"/>
                </a:solidFill>
                <a:latin typeface="Times" charset="0"/>
                <a:ea typeface="MS PGothic" pitchFamily="34" charset="-128"/>
              </a:defRPr>
            </a:lvl4pPr>
            <a:lvl5pPr marL="2290372" indent="-254486">
              <a:defRPr sz="2600">
                <a:solidFill>
                  <a:schemeClr val="tx1"/>
                </a:solidFill>
                <a:latin typeface="Times" charset="0"/>
                <a:ea typeface="MS PGothic" pitchFamily="34" charset="-128"/>
              </a:defRPr>
            </a:lvl5pPr>
            <a:lvl6pPr marL="2799343" indent="-254486" eaLnBrk="0" fontAlgn="base" hangingPunct="0">
              <a:spcBef>
                <a:spcPct val="0"/>
              </a:spcBef>
              <a:spcAft>
                <a:spcPct val="0"/>
              </a:spcAft>
              <a:defRPr sz="2600">
                <a:solidFill>
                  <a:schemeClr val="tx1"/>
                </a:solidFill>
                <a:latin typeface="Times" charset="0"/>
                <a:ea typeface="MS PGothic" pitchFamily="34" charset="-128"/>
              </a:defRPr>
            </a:lvl6pPr>
            <a:lvl7pPr marL="3308315" indent="-254486" eaLnBrk="0" fontAlgn="base" hangingPunct="0">
              <a:spcBef>
                <a:spcPct val="0"/>
              </a:spcBef>
              <a:spcAft>
                <a:spcPct val="0"/>
              </a:spcAft>
              <a:defRPr sz="2600">
                <a:solidFill>
                  <a:schemeClr val="tx1"/>
                </a:solidFill>
                <a:latin typeface="Times" charset="0"/>
                <a:ea typeface="MS PGothic" pitchFamily="34" charset="-128"/>
              </a:defRPr>
            </a:lvl7pPr>
            <a:lvl8pPr marL="3817286" indent="-254486" eaLnBrk="0" fontAlgn="base" hangingPunct="0">
              <a:spcBef>
                <a:spcPct val="0"/>
              </a:spcBef>
              <a:spcAft>
                <a:spcPct val="0"/>
              </a:spcAft>
              <a:defRPr sz="2600">
                <a:solidFill>
                  <a:schemeClr val="tx1"/>
                </a:solidFill>
                <a:latin typeface="Times" charset="0"/>
                <a:ea typeface="MS PGothic" pitchFamily="34" charset="-128"/>
              </a:defRPr>
            </a:lvl8pPr>
            <a:lvl9pPr marL="4326258" indent="-254486" eaLnBrk="0" fontAlgn="base" hangingPunct="0">
              <a:spcBef>
                <a:spcPct val="0"/>
              </a:spcBef>
              <a:spcAft>
                <a:spcPct val="0"/>
              </a:spcAft>
              <a:defRPr sz="2600">
                <a:solidFill>
                  <a:schemeClr val="tx1"/>
                </a:solidFill>
                <a:latin typeface="Times" charset="0"/>
                <a:ea typeface="MS PGothic" pitchFamily="34" charset="-128"/>
              </a:defRPr>
            </a:lvl9pPr>
          </a:lstStyle>
          <a:p>
            <a:fld id="{F347356C-79E7-4CBF-AE4E-F7E39037FC9F}" type="slidenum">
              <a:rPr lang="cy-GB" altLang="en-US" sz="1400">
                <a:latin typeface="Arial" pitchFamily="34" charset="0"/>
              </a:rPr>
              <a:pPr/>
              <a:t>176</a:t>
            </a:fld>
            <a:endParaRPr lang="cy-GB" altLang="en-US" sz="1400">
              <a:latin typeface="Arial" pitchFamily="34" charset="0"/>
            </a:endParaRPr>
          </a:p>
        </p:txBody>
      </p:sp>
    </p:spTree>
    <p:extLst>
      <p:ext uri="{BB962C8B-B14F-4D97-AF65-F5344CB8AC3E}">
        <p14:creationId xmlns:p14="http://schemas.microsoft.com/office/powerpoint/2010/main" val="2560271969"/>
      </p:ext>
    </p:extLst>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xfrm>
            <a:off x="454025" y="890588"/>
            <a:ext cx="5938838" cy="4454525"/>
          </a:xfrm>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itchFamily="34" charset="0"/>
              </a:rPr>
              <a:t>See box 5.7 (hand out)</a:t>
            </a: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Times" charset="0"/>
                <a:ea typeface="MS PGothic" pitchFamily="34" charset="-128"/>
              </a:defRPr>
            </a:lvl1pPr>
            <a:lvl2pPr marL="827079" indent="-318107">
              <a:defRPr sz="2600">
                <a:solidFill>
                  <a:schemeClr val="tx1"/>
                </a:solidFill>
                <a:latin typeface="Times" charset="0"/>
                <a:ea typeface="MS PGothic" pitchFamily="34" charset="-128"/>
              </a:defRPr>
            </a:lvl2pPr>
            <a:lvl3pPr marL="1272428" indent="-254486">
              <a:defRPr sz="2600">
                <a:solidFill>
                  <a:schemeClr val="tx1"/>
                </a:solidFill>
                <a:latin typeface="Times" charset="0"/>
                <a:ea typeface="MS PGothic" pitchFamily="34" charset="-128"/>
              </a:defRPr>
            </a:lvl3pPr>
            <a:lvl4pPr marL="1781400" indent="-254486">
              <a:defRPr sz="2600">
                <a:solidFill>
                  <a:schemeClr val="tx1"/>
                </a:solidFill>
                <a:latin typeface="Times" charset="0"/>
                <a:ea typeface="MS PGothic" pitchFamily="34" charset="-128"/>
              </a:defRPr>
            </a:lvl4pPr>
            <a:lvl5pPr marL="2290372" indent="-254486">
              <a:defRPr sz="2600">
                <a:solidFill>
                  <a:schemeClr val="tx1"/>
                </a:solidFill>
                <a:latin typeface="Times" charset="0"/>
                <a:ea typeface="MS PGothic" pitchFamily="34" charset="-128"/>
              </a:defRPr>
            </a:lvl5pPr>
            <a:lvl6pPr marL="2799343" indent="-254486" eaLnBrk="0" fontAlgn="base" hangingPunct="0">
              <a:spcBef>
                <a:spcPct val="0"/>
              </a:spcBef>
              <a:spcAft>
                <a:spcPct val="0"/>
              </a:spcAft>
              <a:defRPr sz="2600">
                <a:solidFill>
                  <a:schemeClr val="tx1"/>
                </a:solidFill>
                <a:latin typeface="Times" charset="0"/>
                <a:ea typeface="MS PGothic" pitchFamily="34" charset="-128"/>
              </a:defRPr>
            </a:lvl6pPr>
            <a:lvl7pPr marL="3308315" indent="-254486" eaLnBrk="0" fontAlgn="base" hangingPunct="0">
              <a:spcBef>
                <a:spcPct val="0"/>
              </a:spcBef>
              <a:spcAft>
                <a:spcPct val="0"/>
              </a:spcAft>
              <a:defRPr sz="2600">
                <a:solidFill>
                  <a:schemeClr val="tx1"/>
                </a:solidFill>
                <a:latin typeface="Times" charset="0"/>
                <a:ea typeface="MS PGothic" pitchFamily="34" charset="-128"/>
              </a:defRPr>
            </a:lvl7pPr>
            <a:lvl8pPr marL="3817286" indent="-254486" eaLnBrk="0" fontAlgn="base" hangingPunct="0">
              <a:spcBef>
                <a:spcPct val="0"/>
              </a:spcBef>
              <a:spcAft>
                <a:spcPct val="0"/>
              </a:spcAft>
              <a:defRPr sz="2600">
                <a:solidFill>
                  <a:schemeClr val="tx1"/>
                </a:solidFill>
                <a:latin typeface="Times" charset="0"/>
                <a:ea typeface="MS PGothic" pitchFamily="34" charset="-128"/>
              </a:defRPr>
            </a:lvl8pPr>
            <a:lvl9pPr marL="4326258" indent="-254486" eaLnBrk="0" fontAlgn="base" hangingPunct="0">
              <a:spcBef>
                <a:spcPct val="0"/>
              </a:spcBef>
              <a:spcAft>
                <a:spcPct val="0"/>
              </a:spcAft>
              <a:defRPr sz="2600">
                <a:solidFill>
                  <a:schemeClr val="tx1"/>
                </a:solidFill>
                <a:latin typeface="Times" charset="0"/>
                <a:ea typeface="MS PGothic" pitchFamily="34" charset="-128"/>
              </a:defRPr>
            </a:lvl9pPr>
          </a:lstStyle>
          <a:p>
            <a:fld id="{4B1238A2-4226-4865-8455-B1114849B4CF}" type="slidenum">
              <a:rPr lang="cy-GB" altLang="en-US" sz="1400">
                <a:latin typeface="Arial" pitchFamily="34" charset="0"/>
              </a:rPr>
              <a:pPr/>
              <a:t>177</a:t>
            </a:fld>
            <a:endParaRPr lang="cy-GB" altLang="en-US" sz="1400">
              <a:latin typeface="Arial" pitchFamily="34" charset="0"/>
            </a:endParaRPr>
          </a:p>
        </p:txBody>
      </p:sp>
    </p:spTree>
    <p:extLst>
      <p:ext uri="{BB962C8B-B14F-4D97-AF65-F5344CB8AC3E}">
        <p14:creationId xmlns:p14="http://schemas.microsoft.com/office/powerpoint/2010/main" val="2403505965"/>
      </p:ext>
    </p:extLst>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454025" y="890588"/>
            <a:ext cx="5938838" cy="4454525"/>
          </a:xfrm>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itchFamily="34" charset="0"/>
              </a:rPr>
              <a:t>Read section p.90-92 write one sentence for each term that highlights the differences.  </a:t>
            </a:r>
          </a:p>
          <a:p>
            <a:endParaRPr lang="en-GB" altLang="en-US" dirty="0">
              <a:latin typeface="Arial" pitchFamily="34" charset="0"/>
            </a:endParaRPr>
          </a:p>
          <a:p>
            <a:r>
              <a:rPr lang="en-GB" altLang="en-US" dirty="0">
                <a:latin typeface="Arial" pitchFamily="34" charset="0"/>
              </a:rPr>
              <a:t>Privacy – respect for private life</a:t>
            </a:r>
          </a:p>
          <a:p>
            <a:endParaRPr lang="en-GB" altLang="en-US" dirty="0">
              <a:latin typeface="Arial" pitchFamily="34" charset="0"/>
            </a:endParaRPr>
          </a:p>
          <a:p>
            <a:r>
              <a:rPr lang="en-GB" altLang="en-US" dirty="0">
                <a:latin typeface="Arial" pitchFamily="34" charset="0"/>
              </a:rPr>
              <a:t>Confidentiality – breach of confidence,</a:t>
            </a:r>
            <a:r>
              <a:rPr lang="en-GB" altLang="en-US" baseline="0" dirty="0">
                <a:latin typeface="Arial" pitchFamily="34" charset="0"/>
              </a:rPr>
              <a:t> confidentiality agreement, misuse of confidential material</a:t>
            </a:r>
          </a:p>
          <a:p>
            <a:pPr defTabSz="964783">
              <a:defRPr/>
            </a:pPr>
            <a:r>
              <a:rPr lang="en-GB" sz="1300" dirty="0"/>
              <a:t>'Confidentiality' relates to the protection of the data collected. Where the aim of your research is specifically to access private feelings, stories, and concerns, you will need to be clear about how the confidentiality of that data will be respected. Again, be clear about the level of confidentiality you can, and cannot, guarantee.</a:t>
            </a:r>
          </a:p>
          <a:p>
            <a:endParaRPr lang="en-GB" altLang="en-US" baseline="0" dirty="0">
              <a:latin typeface="Arial" pitchFamily="34" charset="0"/>
            </a:endParaRPr>
          </a:p>
          <a:p>
            <a:r>
              <a:rPr lang="en-GB" altLang="en-US" baseline="0" dirty="0">
                <a:latin typeface="Arial" pitchFamily="34" charset="0"/>
              </a:rPr>
              <a:t>Anonymity - </a:t>
            </a:r>
            <a:r>
              <a:rPr lang="en-GB" sz="1300" b="1" dirty="0"/>
              <a:t>. </a:t>
            </a:r>
            <a:r>
              <a:rPr lang="en-GB" sz="1300" dirty="0"/>
              <a:t>Making data 'anonymous' means removing the contributor's name. However, you will often need to take more than this basic step to protect a participant's identity. Other information can help to identify people, for example: job title, age, gender, length of service, membership of clubs, and strongly expressed opinions. The more pieces of information that are presented together, the easier it is to identify someone.</a:t>
            </a:r>
          </a:p>
          <a:p>
            <a:r>
              <a:rPr lang="en-GB" sz="1300" dirty="0"/>
              <a:t>Organisations, units, and groups may also need their anonymity protected. Geographical information, combined with the type of organisation, can give away identity quite quickly. Take as many precautions as you can to protect anonymity, and only promise the level of anonymity that you can realistically provide.</a:t>
            </a:r>
          </a:p>
          <a:p>
            <a:endParaRPr lang="en-GB" sz="1300" dirty="0"/>
          </a:p>
          <a:p>
            <a:r>
              <a:rPr lang="en-GB" sz="1300" b="1" dirty="0"/>
              <a:t>Is it sometimes OK not to be anonymous?</a:t>
            </a:r>
            <a:endParaRPr lang="en-GB" sz="1300" dirty="0"/>
          </a:p>
          <a:p>
            <a:r>
              <a:rPr lang="en-GB" sz="1300" dirty="0"/>
              <a:t>The notion that anonymity should be the default position is challenged in a useful article by </a:t>
            </a:r>
            <a:r>
              <a:rPr lang="en-GB" sz="1300" dirty="0" err="1"/>
              <a:t>Grinyer</a:t>
            </a:r>
            <a:r>
              <a:rPr lang="en-GB" sz="1300" dirty="0"/>
              <a:t> (2002). She suggests that in some research contexts, for example in oral history, it is possible that participants may be keen for their own voices to be acknowledged, and be happy to have their identity made known alongside their contribution to the research. A guiding principle is that participants need to be in control of the disclosure of their identity and their contribution</a:t>
            </a:r>
          </a:p>
          <a:p>
            <a:endParaRPr lang="en-GB" altLang="en-US" dirty="0">
              <a:latin typeface="Arial"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Times" charset="0"/>
                <a:ea typeface="MS PGothic" pitchFamily="34" charset="-128"/>
              </a:defRPr>
            </a:lvl1pPr>
            <a:lvl2pPr marL="827079" indent="-318107">
              <a:defRPr sz="2600">
                <a:solidFill>
                  <a:schemeClr val="tx1"/>
                </a:solidFill>
                <a:latin typeface="Times" charset="0"/>
                <a:ea typeface="MS PGothic" pitchFamily="34" charset="-128"/>
              </a:defRPr>
            </a:lvl2pPr>
            <a:lvl3pPr marL="1272428" indent="-254486">
              <a:defRPr sz="2600">
                <a:solidFill>
                  <a:schemeClr val="tx1"/>
                </a:solidFill>
                <a:latin typeface="Times" charset="0"/>
                <a:ea typeface="MS PGothic" pitchFamily="34" charset="-128"/>
              </a:defRPr>
            </a:lvl3pPr>
            <a:lvl4pPr marL="1781400" indent="-254486">
              <a:defRPr sz="2600">
                <a:solidFill>
                  <a:schemeClr val="tx1"/>
                </a:solidFill>
                <a:latin typeface="Times" charset="0"/>
                <a:ea typeface="MS PGothic" pitchFamily="34" charset="-128"/>
              </a:defRPr>
            </a:lvl4pPr>
            <a:lvl5pPr marL="2290372" indent="-254486">
              <a:defRPr sz="2600">
                <a:solidFill>
                  <a:schemeClr val="tx1"/>
                </a:solidFill>
                <a:latin typeface="Times" charset="0"/>
                <a:ea typeface="MS PGothic" pitchFamily="34" charset="-128"/>
              </a:defRPr>
            </a:lvl5pPr>
            <a:lvl6pPr marL="2799343" indent="-254486" eaLnBrk="0" fontAlgn="base" hangingPunct="0">
              <a:spcBef>
                <a:spcPct val="0"/>
              </a:spcBef>
              <a:spcAft>
                <a:spcPct val="0"/>
              </a:spcAft>
              <a:defRPr sz="2600">
                <a:solidFill>
                  <a:schemeClr val="tx1"/>
                </a:solidFill>
                <a:latin typeface="Times" charset="0"/>
                <a:ea typeface="MS PGothic" pitchFamily="34" charset="-128"/>
              </a:defRPr>
            </a:lvl6pPr>
            <a:lvl7pPr marL="3308315" indent="-254486" eaLnBrk="0" fontAlgn="base" hangingPunct="0">
              <a:spcBef>
                <a:spcPct val="0"/>
              </a:spcBef>
              <a:spcAft>
                <a:spcPct val="0"/>
              </a:spcAft>
              <a:defRPr sz="2600">
                <a:solidFill>
                  <a:schemeClr val="tx1"/>
                </a:solidFill>
                <a:latin typeface="Times" charset="0"/>
                <a:ea typeface="MS PGothic" pitchFamily="34" charset="-128"/>
              </a:defRPr>
            </a:lvl7pPr>
            <a:lvl8pPr marL="3817286" indent="-254486" eaLnBrk="0" fontAlgn="base" hangingPunct="0">
              <a:spcBef>
                <a:spcPct val="0"/>
              </a:spcBef>
              <a:spcAft>
                <a:spcPct val="0"/>
              </a:spcAft>
              <a:defRPr sz="2600">
                <a:solidFill>
                  <a:schemeClr val="tx1"/>
                </a:solidFill>
                <a:latin typeface="Times" charset="0"/>
                <a:ea typeface="MS PGothic" pitchFamily="34" charset="-128"/>
              </a:defRPr>
            </a:lvl8pPr>
            <a:lvl9pPr marL="4326258" indent="-254486" eaLnBrk="0" fontAlgn="base" hangingPunct="0">
              <a:spcBef>
                <a:spcPct val="0"/>
              </a:spcBef>
              <a:spcAft>
                <a:spcPct val="0"/>
              </a:spcAft>
              <a:defRPr sz="2600">
                <a:solidFill>
                  <a:schemeClr val="tx1"/>
                </a:solidFill>
                <a:latin typeface="Times" charset="0"/>
                <a:ea typeface="MS PGothic" pitchFamily="34" charset="-128"/>
              </a:defRPr>
            </a:lvl9pPr>
          </a:lstStyle>
          <a:p>
            <a:fld id="{461DC396-C2A7-438F-A7A1-9EAF4CDADF4B}" type="slidenum">
              <a:rPr lang="cy-GB" altLang="en-US" sz="1400">
                <a:latin typeface="Arial" pitchFamily="34" charset="0"/>
              </a:rPr>
              <a:pPr/>
              <a:t>178</a:t>
            </a:fld>
            <a:endParaRPr lang="cy-GB" altLang="en-US" sz="1400">
              <a:latin typeface="Arial" pitchFamily="34" charset="0"/>
            </a:endParaRPr>
          </a:p>
        </p:txBody>
      </p:sp>
    </p:spTree>
    <p:extLst>
      <p:ext uri="{BB962C8B-B14F-4D97-AF65-F5344CB8AC3E}">
        <p14:creationId xmlns:p14="http://schemas.microsoft.com/office/powerpoint/2010/main" val="2862319761"/>
      </p:ext>
    </p:extLst>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xfrm>
            <a:off x="454025" y="890588"/>
            <a:ext cx="5938838" cy="4454525"/>
          </a:xfrm>
          <a:ln/>
        </p:spPr>
      </p:sp>
      <p:sp>
        <p:nvSpPr>
          <p:cNvPr id="419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itchFamily="34" charset="0"/>
              </a:rPr>
              <a:t>Assertions of confidentiality are limited when we are working with vulnerable groups. </a:t>
            </a:r>
          </a:p>
          <a:p>
            <a:r>
              <a:rPr lang="en-GB" altLang="en-US">
                <a:latin typeface="Arial" pitchFamily="34" charset="0"/>
              </a:rPr>
              <a:t>We have a duty to act if we receive a disclosure (and this should be made clear to participants)</a:t>
            </a:r>
          </a:p>
          <a:p>
            <a:endParaRPr lang="en-GB" altLang="en-US">
              <a:latin typeface="Arial" pitchFamily="34" charset="0"/>
            </a:endParaRPr>
          </a:p>
          <a:p>
            <a:r>
              <a:rPr lang="en-GB" altLang="en-US">
                <a:latin typeface="Arial" pitchFamily="34" charset="0"/>
              </a:rPr>
              <a:t>e.g. Can I tell you a secret?  </a:t>
            </a:r>
          </a:p>
          <a:p>
            <a:r>
              <a:rPr lang="en-GB" altLang="en-US">
                <a:latin typeface="Arial" pitchFamily="34" charset="0"/>
              </a:rPr>
              <a:t>Yes, but I might not be able to keep it a secret if I think that you might need some help. </a:t>
            </a:r>
          </a:p>
        </p:txBody>
      </p:sp>
      <p:sp>
        <p:nvSpPr>
          <p:cNvPr id="419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Times" charset="0"/>
                <a:ea typeface="MS PGothic" pitchFamily="34" charset="-128"/>
              </a:defRPr>
            </a:lvl1pPr>
            <a:lvl2pPr marL="827079" indent="-318107">
              <a:defRPr sz="2600">
                <a:solidFill>
                  <a:schemeClr val="tx1"/>
                </a:solidFill>
                <a:latin typeface="Times" charset="0"/>
                <a:ea typeface="MS PGothic" pitchFamily="34" charset="-128"/>
              </a:defRPr>
            </a:lvl2pPr>
            <a:lvl3pPr marL="1272428" indent="-254486">
              <a:defRPr sz="2600">
                <a:solidFill>
                  <a:schemeClr val="tx1"/>
                </a:solidFill>
                <a:latin typeface="Times" charset="0"/>
                <a:ea typeface="MS PGothic" pitchFamily="34" charset="-128"/>
              </a:defRPr>
            </a:lvl3pPr>
            <a:lvl4pPr marL="1781400" indent="-254486">
              <a:defRPr sz="2600">
                <a:solidFill>
                  <a:schemeClr val="tx1"/>
                </a:solidFill>
                <a:latin typeface="Times" charset="0"/>
                <a:ea typeface="MS PGothic" pitchFamily="34" charset="-128"/>
              </a:defRPr>
            </a:lvl4pPr>
            <a:lvl5pPr marL="2290372" indent="-254486">
              <a:defRPr sz="2600">
                <a:solidFill>
                  <a:schemeClr val="tx1"/>
                </a:solidFill>
                <a:latin typeface="Times" charset="0"/>
                <a:ea typeface="MS PGothic" pitchFamily="34" charset="-128"/>
              </a:defRPr>
            </a:lvl5pPr>
            <a:lvl6pPr marL="2799343" indent="-254486" eaLnBrk="0" fontAlgn="base" hangingPunct="0">
              <a:spcBef>
                <a:spcPct val="0"/>
              </a:spcBef>
              <a:spcAft>
                <a:spcPct val="0"/>
              </a:spcAft>
              <a:defRPr sz="2600">
                <a:solidFill>
                  <a:schemeClr val="tx1"/>
                </a:solidFill>
                <a:latin typeface="Times" charset="0"/>
                <a:ea typeface="MS PGothic" pitchFamily="34" charset="-128"/>
              </a:defRPr>
            </a:lvl6pPr>
            <a:lvl7pPr marL="3308315" indent="-254486" eaLnBrk="0" fontAlgn="base" hangingPunct="0">
              <a:spcBef>
                <a:spcPct val="0"/>
              </a:spcBef>
              <a:spcAft>
                <a:spcPct val="0"/>
              </a:spcAft>
              <a:defRPr sz="2600">
                <a:solidFill>
                  <a:schemeClr val="tx1"/>
                </a:solidFill>
                <a:latin typeface="Times" charset="0"/>
                <a:ea typeface="MS PGothic" pitchFamily="34" charset="-128"/>
              </a:defRPr>
            </a:lvl7pPr>
            <a:lvl8pPr marL="3817286" indent="-254486" eaLnBrk="0" fontAlgn="base" hangingPunct="0">
              <a:spcBef>
                <a:spcPct val="0"/>
              </a:spcBef>
              <a:spcAft>
                <a:spcPct val="0"/>
              </a:spcAft>
              <a:defRPr sz="2600">
                <a:solidFill>
                  <a:schemeClr val="tx1"/>
                </a:solidFill>
                <a:latin typeface="Times" charset="0"/>
                <a:ea typeface="MS PGothic" pitchFamily="34" charset="-128"/>
              </a:defRPr>
            </a:lvl8pPr>
            <a:lvl9pPr marL="4326258" indent="-254486" eaLnBrk="0" fontAlgn="base" hangingPunct="0">
              <a:spcBef>
                <a:spcPct val="0"/>
              </a:spcBef>
              <a:spcAft>
                <a:spcPct val="0"/>
              </a:spcAft>
              <a:defRPr sz="2600">
                <a:solidFill>
                  <a:schemeClr val="tx1"/>
                </a:solidFill>
                <a:latin typeface="Times" charset="0"/>
                <a:ea typeface="MS PGothic" pitchFamily="34" charset="-128"/>
              </a:defRPr>
            </a:lvl9pPr>
          </a:lstStyle>
          <a:p>
            <a:fld id="{E7C29578-C2DF-4E68-A257-A4CBA8398213}" type="slidenum">
              <a:rPr lang="cy-GB" altLang="en-US" sz="1400">
                <a:latin typeface="Arial" pitchFamily="34" charset="0"/>
              </a:rPr>
              <a:pPr/>
              <a:t>179</a:t>
            </a:fld>
            <a:endParaRPr lang="cy-GB" altLang="en-US" sz="1400">
              <a:latin typeface="Arial" pitchFamily="34" charset="0"/>
            </a:endParaRPr>
          </a:p>
        </p:txBody>
      </p:sp>
    </p:spTree>
    <p:extLst>
      <p:ext uri="{BB962C8B-B14F-4D97-AF65-F5344CB8AC3E}">
        <p14:creationId xmlns:p14="http://schemas.microsoft.com/office/powerpoint/2010/main" val="504078646"/>
      </p:ext>
    </p:extLst>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454025" y="890588"/>
            <a:ext cx="5938838" cy="4454525"/>
          </a:xfrm>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itchFamily="34" charset="0"/>
              </a:rPr>
              <a:t>Discuss.</a:t>
            </a:r>
          </a:p>
          <a:p>
            <a:r>
              <a:rPr lang="en-GB" altLang="en-US">
                <a:latin typeface="Arial" pitchFamily="34" charset="0"/>
              </a:rPr>
              <a:t>List top three issues.</a:t>
            </a:r>
          </a:p>
          <a:p>
            <a:endParaRPr lang="en-GB" altLang="en-US">
              <a:latin typeface="Arial" pitchFamily="34" charset="0"/>
            </a:endParaRPr>
          </a:p>
          <a:p>
            <a:r>
              <a:rPr lang="en-GB" altLang="en-US">
                <a:latin typeface="Arial" pitchFamily="34" charset="0"/>
              </a:rPr>
              <a:t>How do we ascertain privacy/ anonymity / confidentiality</a:t>
            </a:r>
          </a:p>
          <a:p>
            <a:endParaRPr lang="en-GB" altLang="en-US">
              <a:latin typeface="Arial" pitchFamily="34" charset="0"/>
            </a:endParaRPr>
          </a:p>
          <a:p>
            <a:r>
              <a:rPr lang="en-GB" altLang="en-US">
                <a:latin typeface="Arial" pitchFamily="34" charset="0"/>
              </a:rPr>
              <a:t>Emails should NEVER be assumed to be secure (fwd/ copy: accidental or purposeful) </a:t>
            </a:r>
          </a:p>
          <a:p>
            <a:endParaRPr lang="en-GB" altLang="en-US">
              <a:latin typeface="Arial" pitchFamily="34" charset="0"/>
            </a:endParaRP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Times" charset="0"/>
                <a:ea typeface="MS PGothic" pitchFamily="34" charset="-128"/>
              </a:defRPr>
            </a:lvl1pPr>
            <a:lvl2pPr marL="827079" indent="-318107">
              <a:defRPr sz="2600">
                <a:solidFill>
                  <a:schemeClr val="tx1"/>
                </a:solidFill>
                <a:latin typeface="Times" charset="0"/>
                <a:ea typeface="MS PGothic" pitchFamily="34" charset="-128"/>
              </a:defRPr>
            </a:lvl2pPr>
            <a:lvl3pPr marL="1272428" indent="-254486">
              <a:defRPr sz="2600">
                <a:solidFill>
                  <a:schemeClr val="tx1"/>
                </a:solidFill>
                <a:latin typeface="Times" charset="0"/>
                <a:ea typeface="MS PGothic" pitchFamily="34" charset="-128"/>
              </a:defRPr>
            </a:lvl3pPr>
            <a:lvl4pPr marL="1781400" indent="-254486">
              <a:defRPr sz="2600">
                <a:solidFill>
                  <a:schemeClr val="tx1"/>
                </a:solidFill>
                <a:latin typeface="Times" charset="0"/>
                <a:ea typeface="MS PGothic" pitchFamily="34" charset="-128"/>
              </a:defRPr>
            </a:lvl4pPr>
            <a:lvl5pPr marL="2290372" indent="-254486">
              <a:defRPr sz="2600">
                <a:solidFill>
                  <a:schemeClr val="tx1"/>
                </a:solidFill>
                <a:latin typeface="Times" charset="0"/>
                <a:ea typeface="MS PGothic" pitchFamily="34" charset="-128"/>
              </a:defRPr>
            </a:lvl5pPr>
            <a:lvl6pPr marL="2799343" indent="-254486" eaLnBrk="0" fontAlgn="base" hangingPunct="0">
              <a:spcBef>
                <a:spcPct val="0"/>
              </a:spcBef>
              <a:spcAft>
                <a:spcPct val="0"/>
              </a:spcAft>
              <a:defRPr sz="2600">
                <a:solidFill>
                  <a:schemeClr val="tx1"/>
                </a:solidFill>
                <a:latin typeface="Times" charset="0"/>
                <a:ea typeface="MS PGothic" pitchFamily="34" charset="-128"/>
              </a:defRPr>
            </a:lvl6pPr>
            <a:lvl7pPr marL="3308315" indent="-254486" eaLnBrk="0" fontAlgn="base" hangingPunct="0">
              <a:spcBef>
                <a:spcPct val="0"/>
              </a:spcBef>
              <a:spcAft>
                <a:spcPct val="0"/>
              </a:spcAft>
              <a:defRPr sz="2600">
                <a:solidFill>
                  <a:schemeClr val="tx1"/>
                </a:solidFill>
                <a:latin typeface="Times" charset="0"/>
                <a:ea typeface="MS PGothic" pitchFamily="34" charset="-128"/>
              </a:defRPr>
            </a:lvl7pPr>
            <a:lvl8pPr marL="3817286" indent="-254486" eaLnBrk="0" fontAlgn="base" hangingPunct="0">
              <a:spcBef>
                <a:spcPct val="0"/>
              </a:spcBef>
              <a:spcAft>
                <a:spcPct val="0"/>
              </a:spcAft>
              <a:defRPr sz="2600">
                <a:solidFill>
                  <a:schemeClr val="tx1"/>
                </a:solidFill>
                <a:latin typeface="Times" charset="0"/>
                <a:ea typeface="MS PGothic" pitchFamily="34" charset="-128"/>
              </a:defRPr>
            </a:lvl8pPr>
            <a:lvl9pPr marL="4326258" indent="-254486" eaLnBrk="0" fontAlgn="base" hangingPunct="0">
              <a:spcBef>
                <a:spcPct val="0"/>
              </a:spcBef>
              <a:spcAft>
                <a:spcPct val="0"/>
              </a:spcAft>
              <a:defRPr sz="2600">
                <a:solidFill>
                  <a:schemeClr val="tx1"/>
                </a:solidFill>
                <a:latin typeface="Times" charset="0"/>
                <a:ea typeface="MS PGothic" pitchFamily="34" charset="-128"/>
              </a:defRPr>
            </a:lvl9pPr>
          </a:lstStyle>
          <a:p>
            <a:fld id="{BAA6FCBF-E077-4A46-B61F-24C44A25F3A5}" type="slidenum">
              <a:rPr lang="cy-GB" altLang="en-US" sz="1400">
                <a:latin typeface="Arial" pitchFamily="34" charset="0"/>
              </a:rPr>
              <a:pPr/>
              <a:t>180</a:t>
            </a:fld>
            <a:endParaRPr lang="cy-GB" altLang="en-US" sz="1400">
              <a:latin typeface="Arial" pitchFamily="34" charset="0"/>
            </a:endParaRPr>
          </a:p>
        </p:txBody>
      </p:sp>
    </p:spTree>
    <p:extLst>
      <p:ext uri="{BB962C8B-B14F-4D97-AF65-F5344CB8AC3E}">
        <p14:creationId xmlns:p14="http://schemas.microsoft.com/office/powerpoint/2010/main" val="3558381381"/>
      </p:ext>
    </p:extLst>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xfrm>
            <a:off x="454025" y="890588"/>
            <a:ext cx="5938838" cy="4454525"/>
          </a:xfrm>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itchFamily="34" charset="0"/>
              </a:rPr>
              <a:t>What areas might cause concern when working on a small scale research project in your own setting?</a:t>
            </a: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Times" charset="0"/>
                <a:ea typeface="MS PGothic" pitchFamily="34" charset="-128"/>
              </a:defRPr>
            </a:lvl1pPr>
            <a:lvl2pPr marL="827079" indent="-318107">
              <a:defRPr sz="2600">
                <a:solidFill>
                  <a:schemeClr val="tx1"/>
                </a:solidFill>
                <a:latin typeface="Times" charset="0"/>
                <a:ea typeface="MS PGothic" pitchFamily="34" charset="-128"/>
              </a:defRPr>
            </a:lvl2pPr>
            <a:lvl3pPr marL="1272428" indent="-254486">
              <a:defRPr sz="2600">
                <a:solidFill>
                  <a:schemeClr val="tx1"/>
                </a:solidFill>
                <a:latin typeface="Times" charset="0"/>
                <a:ea typeface="MS PGothic" pitchFamily="34" charset="-128"/>
              </a:defRPr>
            </a:lvl3pPr>
            <a:lvl4pPr marL="1781400" indent="-254486">
              <a:defRPr sz="2600">
                <a:solidFill>
                  <a:schemeClr val="tx1"/>
                </a:solidFill>
                <a:latin typeface="Times" charset="0"/>
                <a:ea typeface="MS PGothic" pitchFamily="34" charset="-128"/>
              </a:defRPr>
            </a:lvl4pPr>
            <a:lvl5pPr marL="2290372" indent="-254486">
              <a:defRPr sz="2600">
                <a:solidFill>
                  <a:schemeClr val="tx1"/>
                </a:solidFill>
                <a:latin typeface="Times" charset="0"/>
                <a:ea typeface="MS PGothic" pitchFamily="34" charset="-128"/>
              </a:defRPr>
            </a:lvl5pPr>
            <a:lvl6pPr marL="2799343" indent="-254486" eaLnBrk="0" fontAlgn="base" hangingPunct="0">
              <a:spcBef>
                <a:spcPct val="0"/>
              </a:spcBef>
              <a:spcAft>
                <a:spcPct val="0"/>
              </a:spcAft>
              <a:defRPr sz="2600">
                <a:solidFill>
                  <a:schemeClr val="tx1"/>
                </a:solidFill>
                <a:latin typeface="Times" charset="0"/>
                <a:ea typeface="MS PGothic" pitchFamily="34" charset="-128"/>
              </a:defRPr>
            </a:lvl6pPr>
            <a:lvl7pPr marL="3308315" indent="-254486" eaLnBrk="0" fontAlgn="base" hangingPunct="0">
              <a:spcBef>
                <a:spcPct val="0"/>
              </a:spcBef>
              <a:spcAft>
                <a:spcPct val="0"/>
              </a:spcAft>
              <a:defRPr sz="2600">
                <a:solidFill>
                  <a:schemeClr val="tx1"/>
                </a:solidFill>
                <a:latin typeface="Times" charset="0"/>
                <a:ea typeface="MS PGothic" pitchFamily="34" charset="-128"/>
              </a:defRPr>
            </a:lvl7pPr>
            <a:lvl8pPr marL="3817286" indent="-254486" eaLnBrk="0" fontAlgn="base" hangingPunct="0">
              <a:spcBef>
                <a:spcPct val="0"/>
              </a:spcBef>
              <a:spcAft>
                <a:spcPct val="0"/>
              </a:spcAft>
              <a:defRPr sz="2600">
                <a:solidFill>
                  <a:schemeClr val="tx1"/>
                </a:solidFill>
                <a:latin typeface="Times" charset="0"/>
                <a:ea typeface="MS PGothic" pitchFamily="34" charset="-128"/>
              </a:defRPr>
            </a:lvl8pPr>
            <a:lvl9pPr marL="4326258" indent="-254486" eaLnBrk="0" fontAlgn="base" hangingPunct="0">
              <a:spcBef>
                <a:spcPct val="0"/>
              </a:spcBef>
              <a:spcAft>
                <a:spcPct val="0"/>
              </a:spcAft>
              <a:defRPr sz="2600">
                <a:solidFill>
                  <a:schemeClr val="tx1"/>
                </a:solidFill>
                <a:latin typeface="Times" charset="0"/>
                <a:ea typeface="MS PGothic" pitchFamily="34" charset="-128"/>
              </a:defRPr>
            </a:lvl9pPr>
          </a:lstStyle>
          <a:p>
            <a:fld id="{08400D21-A917-4685-B10F-09310CE4BB32}" type="slidenum">
              <a:rPr lang="cy-GB" altLang="en-US" sz="1400">
                <a:latin typeface="Arial" pitchFamily="34" charset="0"/>
              </a:rPr>
              <a:pPr/>
              <a:t>181</a:t>
            </a:fld>
            <a:endParaRPr lang="cy-GB" altLang="en-US" sz="1400">
              <a:latin typeface="Arial" pitchFamily="34" charset="0"/>
            </a:endParaRPr>
          </a:p>
        </p:txBody>
      </p:sp>
    </p:spTree>
    <p:extLst>
      <p:ext uri="{BB962C8B-B14F-4D97-AF65-F5344CB8AC3E}">
        <p14:creationId xmlns:p14="http://schemas.microsoft.com/office/powerpoint/2010/main" val="3066968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5F622EAA-3B31-4001-80DC-3EF351C83433}" type="datetime1">
              <a:rPr lang="en-GB" smtClean="0"/>
              <a:t>07/10/2018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87C9A9-1A76-4F3A-82DD-841F170ED4B4}" type="datetime1">
              <a:rPr lang="en-GB" smtClean="0"/>
              <a:t>07/10/2018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2915F0-68E5-4D4B-9D44-037EBC73D2F7}" type="datetime1">
              <a:rPr lang="en-GB" smtClean="0"/>
              <a:t>07/10/2018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C6E7B56-0FA7-44DB-ACF7-2B5D4EB6CD48}" type="datetime1">
              <a:rPr lang="en-GB" smtClean="0"/>
              <a:t>07/10/2018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13B2F5E-1B3A-449B-9E39-C1753B49B8A1}" type="datetime1">
              <a:rPr lang="en-GB" smtClean="0"/>
              <a:t>07/10/2018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F0CFCEE-5899-43A4-8561-BC7DC2037DE1}"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D2C509-13D6-4180-9624-B2FFF2F99AF4}" type="datetime1">
              <a:rPr lang="en-GB" smtClean="0"/>
              <a:t>07/10/2018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232370-06E3-4CEB-8F50-19A531F72AC6}" type="datetime1">
              <a:rPr lang="en-GB" smtClean="0"/>
              <a:t>07/10/2018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D55E1F5-9036-4DDA-B079-BC5609550EEA}" type="datetime1">
              <a:rPr lang="en-GB" smtClean="0"/>
              <a:t>07/10/2018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C66A63F-A2EC-4694-9F68-14B5E00298E9}" type="datetime1">
              <a:rPr lang="en-GB" smtClean="0"/>
              <a:t>07/10/2018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95B1B7B-59A6-4B2D-817C-9BAEA4671AB0}" type="datetime1">
              <a:rPr lang="en-GB" smtClean="0"/>
              <a:t>07/10/2018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CBB90B1-769C-4E4E-A63A-85558D118FB4}" type="datetime1">
              <a:rPr lang="en-GB" smtClean="0"/>
              <a:t>07/10/2018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cirt.gcu.edu/research/developmentresources/tutorials/question" TargetMode="External"/><Relationship Id="rId2" Type="http://schemas.openxmlformats.org/officeDocument/2006/relationships/hyperlink" Target="https://www.questionpro.com/blog/what-is-research/"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2.le.ac.uk/colleges/ssah/documents/research-training-presentations/EpistFeb10.pdf"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hCOsY5rkRs8"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hyperlink" Target="https://www.researchgate.net/profile/Robert_MacIntosh/publication/281236523_Mapping_Research_Methods"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www.slideshare.net/eLearnCenter/research-methods-uoc-2013?qid=c3d8374f-462c-45cc-9ffa-ea6dfec5a1a8&amp;v=&amp;b=&amp;from_search=9"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hyperlink" Target="http://www.learning-theories.com/"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4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www.reggiokids.com/#!our-perspective/rcpd8"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www.reggiokids.com/#!the-reggio-approach/x27yp" TargetMode="Externa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www.tlrp.org/capacity/rm/wt/campbell/#howto"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slide" Target="slide151.xm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slide" Target="slide150.xm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wikieducator.org/File:Reflective_practice_dimensions_800.png"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6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hyperlink" Target="https://www.youtube.com/watch?v=FuG8AzK9GVQ" TargetMode="Externa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hyperlink" Target="http://www.uefap.com/writing/genre/casestud.htm" TargetMode="Externa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3.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3.xml"/></Relationships>
</file>

<file path=ppt/slides/_rels/slide81.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6.xml"/><Relationship Id="rId1" Type="http://schemas.openxmlformats.org/officeDocument/2006/relationships/tags" Target="../tags/tag1.xml"/><Relationship Id="rId4" Type="http://schemas.openxmlformats.org/officeDocument/2006/relationships/image" Target="../media/image21.jpeg"/></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3" Type="http://schemas.openxmlformats.org/officeDocument/2006/relationships/hyperlink" Target="http://changingminds.org/explanations/research/measurement/ethnographic_data_collection.htm#sel" TargetMode="External"/><Relationship Id="rId7" Type="http://schemas.openxmlformats.org/officeDocument/2006/relationships/hyperlink" Target="http://changingminds.org/explanations/research/sampling/choosing_sampling.htm" TargetMode="External"/><Relationship Id="rId2" Type="http://schemas.openxmlformats.org/officeDocument/2006/relationships/notesSlide" Target="../notesSlides/notesSlide55.xml"/><Relationship Id="rId1" Type="http://schemas.openxmlformats.org/officeDocument/2006/relationships/slideLayout" Target="../slideLayouts/slideLayout2.xml"/><Relationship Id="rId6" Type="http://schemas.openxmlformats.org/officeDocument/2006/relationships/hyperlink" Target="http://changingminds.org/explanations/research/sampling/judgment_sampling.htm" TargetMode="External"/><Relationship Id="rId5" Type="http://schemas.openxmlformats.org/officeDocument/2006/relationships/hyperlink" Target="http://changingminds.org/explanations/research/sampling/convenience_sampling.htm" TargetMode="External"/><Relationship Id="rId4" Type="http://schemas.openxmlformats.org/officeDocument/2006/relationships/hyperlink" Target="http://changingminds.org/explanations/research/measurement/ethnographic_data_collection.htm#the" TargetMode="Externa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3.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hyperlink" Target="https://pebblepad.wlv.ac.uk/viewasset.aspx?oid=103268&amp;type=webfolio&amp;pageoid=111981" TargetMode="External"/><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hyperlink" Target="http://www.qualres.org/HomeTria-3692.html" TargetMode="External"/><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3.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3.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hyperlink" Target="http://www.youtube.com/watch?v=IGQmdoK_ZfY" TargetMode="External"/><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6.xml"/><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5.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1.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86.xml"/><Relationship Id="rId1" Type="http://schemas.openxmlformats.org/officeDocument/2006/relationships/slideLayout" Target="../slideLayouts/slideLayout7.xml"/></Relationships>
</file>

<file path=ppt/slides/_rels/slide1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7.xml"/><Relationship Id="rId1" Type="http://schemas.openxmlformats.org/officeDocument/2006/relationships/slideLayout" Target="../slideLayouts/slideLayout7.xml"/></Relationships>
</file>

<file path=ppt/slides/_rels/slide123.xml.rels><?xml version="1.0" encoding="UTF-8" standalone="yes"?>
<Relationships xmlns="http://schemas.openxmlformats.org/package/2006/relationships"><Relationship Id="rId2" Type="http://schemas.openxmlformats.org/officeDocument/2006/relationships/notesSlide" Target="../notesSlides/notesSlide88.xml"/><Relationship Id="rId1" Type="http://schemas.openxmlformats.org/officeDocument/2006/relationships/slideLayout" Target="../slideLayouts/slideLayout6.xml"/></Relationships>
</file>

<file path=ppt/slides/_rels/slide1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9.xml"/><Relationship Id="rId1" Type="http://schemas.openxmlformats.org/officeDocument/2006/relationships/slideLayout" Target="../slideLayouts/slideLayout2.xml"/><Relationship Id="rId5" Type="http://schemas.openxmlformats.org/officeDocument/2006/relationships/hyperlink" Target="http://www.buzzfeed.com/keenan/35-terrible-puns-to-brighten-your-day" TargetMode="External"/><Relationship Id="rId4" Type="http://schemas.openxmlformats.org/officeDocument/2006/relationships/hyperlink" Target="http://www.socialskillbuilder.com/teaching-children-with-autism-how-to-enjoy-jokes-and-idioms/" TargetMode="External"/></Relationships>
</file>

<file path=ppt/slides/_rels/slide12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0.xml"/><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1.xml"/><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2.xml"/><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3.xml"/><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4.xml"/><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5.xml"/><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96.xml"/><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7.xml"/><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8.xml"/><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9.xml"/><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2" Type="http://schemas.openxmlformats.org/officeDocument/2006/relationships/notesSlide" Target="../notesSlides/notesSlide100.xml"/><Relationship Id="rId1" Type="http://schemas.openxmlformats.org/officeDocument/2006/relationships/slideLayout" Target="../slideLayouts/slideLayout1.xml"/></Relationships>
</file>

<file path=ppt/slides/_rels/slide136.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2" Type="http://schemas.openxmlformats.org/officeDocument/2006/relationships/notesSlide" Target="../notesSlides/notesSlide102.xml"/><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2" Type="http://schemas.openxmlformats.org/officeDocument/2006/relationships/notesSlide" Target="../notesSlides/notesSlide103.xml"/><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2" Type="http://schemas.openxmlformats.org/officeDocument/2006/relationships/notesSlide" Target="../notesSlides/notesSlide104.xml"/><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3" Type="http://schemas.openxmlformats.org/officeDocument/2006/relationships/hyperlink" Target="http://writingcenter.unc.edu/handouts/literature-reviews/" TargetMode="External"/><Relationship Id="rId2" Type="http://schemas.openxmlformats.org/officeDocument/2006/relationships/notesSlide" Target="../notesSlides/notesSlide105.xml"/><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3" Type="http://schemas.openxmlformats.org/officeDocument/2006/relationships/hyperlink" Target="https://www.reading.ac.uk/internal/studyadvice/StudyResources/Reading/sta-academicreading.aspx" TargetMode="External"/><Relationship Id="rId2" Type="http://schemas.openxmlformats.org/officeDocument/2006/relationships/hyperlink" Target="http://web.csulb.edu/~arezaei/EDP520/critique.htm" TargetMode="External"/><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2" Type="http://schemas.openxmlformats.org/officeDocument/2006/relationships/notesSlide" Target="../notesSlides/notesSlide106.xml"/><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2" Type="http://schemas.openxmlformats.org/officeDocument/2006/relationships/notesSlide" Target="../notesSlides/notesSlide107.xml"/><Relationship Id="rId1" Type="http://schemas.openxmlformats.org/officeDocument/2006/relationships/slideLayout" Target="../slideLayouts/slideLayout4.xml"/></Relationships>
</file>

<file path=ppt/slides/_rels/slide150.xml.rels><?xml version="1.0" encoding="UTF-8" standalone="yes"?>
<Relationships xmlns="http://schemas.openxmlformats.org/package/2006/relationships"><Relationship Id="rId2" Type="http://schemas.openxmlformats.org/officeDocument/2006/relationships/notesSlide" Target="../notesSlides/notesSlide108.xml"/><Relationship Id="rId1" Type="http://schemas.openxmlformats.org/officeDocument/2006/relationships/slideLayout" Target="../slideLayouts/slideLayout4.xml"/></Relationships>
</file>

<file path=ppt/slides/_rels/slide151.xml.rels><?xml version="1.0" encoding="UTF-8" standalone="yes"?>
<Relationships xmlns="http://schemas.openxmlformats.org/package/2006/relationships"><Relationship Id="rId2" Type="http://schemas.openxmlformats.org/officeDocument/2006/relationships/notesSlide" Target="../notesSlides/notesSlide109.xml"/><Relationship Id="rId1" Type="http://schemas.openxmlformats.org/officeDocument/2006/relationships/slideLayout" Target="../slideLayouts/slideLayout4.xml"/></Relationships>
</file>

<file path=ppt/slides/_rels/slide152.xml.rels><?xml version="1.0" encoding="UTF-8" standalone="yes"?>
<Relationships xmlns="http://schemas.openxmlformats.org/package/2006/relationships"><Relationship Id="rId2" Type="http://schemas.openxmlformats.org/officeDocument/2006/relationships/notesSlide" Target="../notesSlides/notesSlide110.xml"/><Relationship Id="rId1" Type="http://schemas.openxmlformats.org/officeDocument/2006/relationships/slideLayout" Target="../slideLayouts/slideLayout4.xml"/></Relationships>
</file>

<file path=ppt/slides/_rels/slide153.xml.rels><?xml version="1.0" encoding="UTF-8" standalone="yes"?>
<Relationships xmlns="http://schemas.openxmlformats.org/package/2006/relationships"><Relationship Id="rId2" Type="http://schemas.openxmlformats.org/officeDocument/2006/relationships/notesSlide" Target="../notesSlides/notesSlide111.xml"/><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2" Type="http://schemas.openxmlformats.org/officeDocument/2006/relationships/notesSlide" Target="../notesSlides/notesSlide112.xml"/><Relationship Id="rId1" Type="http://schemas.openxmlformats.org/officeDocument/2006/relationships/slideLayout" Target="../slideLayouts/slideLayout4.xml"/></Relationships>
</file>

<file path=ppt/slides/_rels/slide155.xml.rels><?xml version="1.0" encoding="UTF-8" standalone="yes"?>
<Relationships xmlns="http://schemas.openxmlformats.org/package/2006/relationships"><Relationship Id="rId2" Type="http://schemas.openxmlformats.org/officeDocument/2006/relationships/notesSlide" Target="../notesSlides/notesSlide113.xml"/><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2" Type="http://schemas.openxmlformats.org/officeDocument/2006/relationships/notesSlide" Target="../notesSlides/notesSlide114.xml"/><Relationship Id="rId1" Type="http://schemas.openxmlformats.org/officeDocument/2006/relationships/slideLayout" Target="../slideLayouts/slideLayout5.xml"/></Relationships>
</file>

<file path=ppt/slides/_rels/slide157.xml.rels><?xml version="1.0" encoding="UTF-8" standalone="yes"?>
<Relationships xmlns="http://schemas.openxmlformats.org/package/2006/relationships"><Relationship Id="rId3" Type="http://schemas.openxmlformats.org/officeDocument/2006/relationships/hyperlink" Target="http://www.pupilvoicewales.org.uk/nursery/get-involved/mosaic-approach/" TargetMode="External"/><Relationship Id="rId2" Type="http://schemas.openxmlformats.org/officeDocument/2006/relationships/notesSlide" Target="../notesSlides/notesSlide115.xml"/><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2" Type="http://schemas.openxmlformats.org/officeDocument/2006/relationships/notesSlide" Target="../notesSlides/notesSlide116.xml"/><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2" Type="http://schemas.openxmlformats.org/officeDocument/2006/relationships/notesSlide" Target="../notesSlides/notesSlide117.xml"/><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2" Type="http://schemas.openxmlformats.org/officeDocument/2006/relationships/notesSlide" Target="../notesSlides/notesSlide118.xml"/><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2" Type="http://schemas.openxmlformats.org/officeDocument/2006/relationships/notesSlide" Target="../notesSlides/notesSlide119.xml"/><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2" Type="http://schemas.openxmlformats.org/officeDocument/2006/relationships/notesSlide" Target="../notesSlides/notesSlide120.xml"/><Relationship Id="rId1" Type="http://schemas.openxmlformats.org/officeDocument/2006/relationships/slideLayout" Target="../slideLayouts/slideLayout1.xml"/></Relationships>
</file>

<file path=ppt/slides/_rels/slide163.xml.rels><?xml version="1.0" encoding="UTF-8" standalone="yes"?>
<Relationships xmlns="http://schemas.openxmlformats.org/package/2006/relationships"><Relationship Id="rId2" Type="http://schemas.openxmlformats.org/officeDocument/2006/relationships/notesSlide" Target="../notesSlides/notesSlide121.xml"/><Relationship Id="rId1" Type="http://schemas.openxmlformats.org/officeDocument/2006/relationships/slideLayout" Target="../slideLayouts/slideLayout2.xml"/></Relationships>
</file>

<file path=ppt/slides/_rels/slide164.xml.rels><?xml version="1.0" encoding="UTF-8" standalone="yes"?>
<Relationships xmlns="http://schemas.openxmlformats.org/package/2006/relationships"><Relationship Id="rId2" Type="http://schemas.openxmlformats.org/officeDocument/2006/relationships/notesSlide" Target="../notesSlides/notesSlide122.xml"/><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2" Type="http://schemas.openxmlformats.org/officeDocument/2006/relationships/notesSlide" Target="../notesSlides/notesSlide123.xml"/><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2" Type="http://schemas.openxmlformats.org/officeDocument/2006/relationships/notesSlide" Target="../notesSlides/notesSlide124.xml"/><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2" Type="http://schemas.openxmlformats.org/officeDocument/2006/relationships/notesSlide" Target="../notesSlides/notesSlide125.xml"/><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2" Type="http://schemas.openxmlformats.org/officeDocument/2006/relationships/notesSlide" Target="../notesSlides/notesSlide126.xml"/><Relationship Id="rId1" Type="http://schemas.openxmlformats.org/officeDocument/2006/relationships/slideLayout" Target="../slideLayouts/slideLayout2.xml"/></Relationships>
</file>

<file path=ppt/slides/_rels/slide169.xml.rels><?xml version="1.0" encoding="UTF-8" standalone="yes"?>
<Relationships xmlns="http://schemas.openxmlformats.org/package/2006/relationships"><Relationship Id="rId2" Type="http://schemas.openxmlformats.org/officeDocument/2006/relationships/notesSlide" Target="../notesSlides/notesSlide127.xml"/><Relationship Id="rId1" Type="http://schemas.openxmlformats.org/officeDocument/2006/relationships/slideLayout" Target="../slideLayouts/slideLayout2.xml"/></Relationships>
</file>

<file path=ppt/slides/_rels/slide170.xml.rels><?xml version="1.0" encoding="UTF-8" standalone="yes"?>
<Relationships xmlns="http://schemas.openxmlformats.org/package/2006/relationships"><Relationship Id="rId2" Type="http://schemas.openxmlformats.org/officeDocument/2006/relationships/notesSlide" Target="../notesSlides/notesSlide128.xml"/><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2" Type="http://schemas.openxmlformats.org/officeDocument/2006/relationships/notesSlide" Target="../notesSlides/notesSlide129.xml"/><Relationship Id="rId1" Type="http://schemas.openxmlformats.org/officeDocument/2006/relationships/slideLayout" Target="../slideLayouts/slideLayout2.xml"/></Relationships>
</file>

<file path=ppt/slides/_rels/slide172.xml.rels><?xml version="1.0" encoding="UTF-8" standalone="yes"?>
<Relationships xmlns="http://schemas.openxmlformats.org/package/2006/relationships"><Relationship Id="rId2" Type="http://schemas.openxmlformats.org/officeDocument/2006/relationships/notesSlide" Target="../notesSlides/notesSlide130.xml"/><Relationship Id="rId1" Type="http://schemas.openxmlformats.org/officeDocument/2006/relationships/slideLayout" Target="../slideLayouts/slideLayout2.xml"/></Relationships>
</file>

<file path=ppt/slides/_rels/slide173.xml.rels><?xml version="1.0" encoding="UTF-8" standalone="yes"?>
<Relationships xmlns="http://schemas.openxmlformats.org/package/2006/relationships"><Relationship Id="rId2" Type="http://schemas.openxmlformats.org/officeDocument/2006/relationships/notesSlide" Target="../notesSlides/notesSlide131.xml"/><Relationship Id="rId1" Type="http://schemas.openxmlformats.org/officeDocument/2006/relationships/slideLayout" Target="../slideLayouts/slideLayout2.xml"/></Relationships>
</file>

<file path=ppt/slides/_rels/slide174.xml.rels><?xml version="1.0" encoding="UTF-8" standalone="yes"?>
<Relationships xmlns="http://schemas.openxmlformats.org/package/2006/relationships"><Relationship Id="rId3" Type="http://schemas.openxmlformats.org/officeDocument/2006/relationships/hyperlink" Target="http://www.ethicsguidebook.ac.uk/research-with-children-105" TargetMode="External"/><Relationship Id="rId2" Type="http://schemas.openxmlformats.org/officeDocument/2006/relationships/notesSlide" Target="../notesSlides/notesSlide132.xml"/><Relationship Id="rId1" Type="http://schemas.openxmlformats.org/officeDocument/2006/relationships/slideLayout" Target="../slideLayouts/slideLayout2.xml"/></Relationships>
</file>

<file path=ppt/slides/_rels/slide175.xml.rels><?xml version="1.0" encoding="UTF-8" standalone="yes"?>
<Relationships xmlns="http://schemas.openxmlformats.org/package/2006/relationships"><Relationship Id="rId2" Type="http://schemas.openxmlformats.org/officeDocument/2006/relationships/notesSlide" Target="../notesSlides/notesSlide133.xml"/><Relationship Id="rId1" Type="http://schemas.openxmlformats.org/officeDocument/2006/relationships/slideLayout" Target="../slideLayouts/slideLayout2.xml"/></Relationships>
</file>

<file path=ppt/slides/_rels/slide176.xml.rels><?xml version="1.0" encoding="UTF-8" standalone="yes"?>
<Relationships xmlns="http://schemas.openxmlformats.org/package/2006/relationships"><Relationship Id="rId2" Type="http://schemas.openxmlformats.org/officeDocument/2006/relationships/notesSlide" Target="../notesSlides/notesSlide134.xml"/><Relationship Id="rId1" Type="http://schemas.openxmlformats.org/officeDocument/2006/relationships/slideLayout" Target="../slideLayouts/slideLayout2.xml"/></Relationships>
</file>

<file path=ppt/slides/_rels/slide177.xml.rels><?xml version="1.0" encoding="UTF-8" standalone="yes"?>
<Relationships xmlns="http://schemas.openxmlformats.org/package/2006/relationships"><Relationship Id="rId2" Type="http://schemas.openxmlformats.org/officeDocument/2006/relationships/notesSlide" Target="../notesSlides/notesSlide135.xml"/><Relationship Id="rId1" Type="http://schemas.openxmlformats.org/officeDocument/2006/relationships/slideLayout" Target="../slideLayouts/slideLayout2.xml"/></Relationships>
</file>

<file path=ppt/slides/_rels/slide178.xml.rels><?xml version="1.0" encoding="UTF-8" standalone="yes"?>
<Relationships xmlns="http://schemas.openxmlformats.org/package/2006/relationships"><Relationship Id="rId2" Type="http://schemas.openxmlformats.org/officeDocument/2006/relationships/notesSlide" Target="../notesSlides/notesSlide136.xml"/><Relationship Id="rId1" Type="http://schemas.openxmlformats.org/officeDocument/2006/relationships/slideLayout" Target="../slideLayouts/slideLayout2.xml"/></Relationships>
</file>

<file path=ppt/slides/_rels/slide179.xml.rels><?xml version="1.0" encoding="UTF-8" standalone="yes"?>
<Relationships xmlns="http://schemas.openxmlformats.org/package/2006/relationships"><Relationship Id="rId2" Type="http://schemas.openxmlformats.org/officeDocument/2006/relationships/notesSlide" Target="../notesSlides/notesSlide137.xml"/><Relationship Id="rId1" Type="http://schemas.openxmlformats.org/officeDocument/2006/relationships/slideLayout" Target="../slideLayouts/slideLayout2.xml"/></Relationships>
</file>

<file path=ppt/slides/_rels/slide180.xml.rels><?xml version="1.0" encoding="UTF-8" standalone="yes"?>
<Relationships xmlns="http://schemas.openxmlformats.org/package/2006/relationships"><Relationship Id="rId2" Type="http://schemas.openxmlformats.org/officeDocument/2006/relationships/notesSlide" Target="../notesSlides/notesSlide138.xml"/><Relationship Id="rId1" Type="http://schemas.openxmlformats.org/officeDocument/2006/relationships/slideLayout" Target="../slideLayouts/slideLayout2.xml"/></Relationships>
</file>

<file path=ppt/slides/_rels/slide181.xml.rels><?xml version="1.0" encoding="UTF-8" standalone="yes"?>
<Relationships xmlns="http://schemas.openxmlformats.org/package/2006/relationships"><Relationship Id="rId3" Type="http://schemas.openxmlformats.org/officeDocument/2006/relationships/hyperlink" Target="https://www.bera.ac.uk/researchers-resources/publications/ethical-guidelines-for-educational-research-2018" TargetMode="External"/><Relationship Id="rId2" Type="http://schemas.openxmlformats.org/officeDocument/2006/relationships/notesSlide" Target="../notesSlides/notesSlide13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1268760"/>
            <a:ext cx="8352928" cy="1470025"/>
          </a:xfrm>
        </p:spPr>
        <p:txBody>
          <a:bodyPr>
            <a:normAutofit/>
          </a:bodyPr>
          <a:lstStyle/>
          <a:p>
            <a:r>
              <a:rPr lang="en-GB" dirty="0"/>
              <a:t>Research Methods in Education (Teach First)</a:t>
            </a:r>
          </a:p>
        </p:txBody>
      </p:sp>
      <p:sp>
        <p:nvSpPr>
          <p:cNvPr id="3" name="Subtitle 2"/>
          <p:cNvSpPr>
            <a:spLocks noGrp="1"/>
          </p:cNvSpPr>
          <p:nvPr>
            <p:ph type="subTitle" idx="1"/>
          </p:nvPr>
        </p:nvSpPr>
        <p:spPr>
          <a:xfrm>
            <a:off x="107504" y="4437112"/>
            <a:ext cx="4392488" cy="1296144"/>
          </a:xfrm>
        </p:spPr>
        <p:txBody>
          <a:bodyPr>
            <a:normAutofit/>
          </a:bodyPr>
          <a:lstStyle/>
          <a:p>
            <a:r>
              <a:rPr lang="en-GB" dirty="0"/>
              <a:t>Day </a:t>
            </a:r>
            <a:r>
              <a:rPr lang="en-GB" dirty="0" smtClean="0"/>
              <a:t>1: introduction</a:t>
            </a:r>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72305B3-9C06-47BE-910A-D674B6B36F13}"/>
              </a:ext>
            </a:extLst>
          </p:cNvPr>
          <p:cNvSpPr>
            <a:spLocks noGrp="1"/>
          </p:cNvSpPr>
          <p:nvPr>
            <p:ph type="title"/>
          </p:nvPr>
        </p:nvSpPr>
        <p:spPr/>
        <p:txBody>
          <a:bodyPr/>
          <a:lstStyle/>
          <a:p>
            <a:r>
              <a:rPr lang="en-GB" dirty="0"/>
              <a:t>Welcome    Croeso  </a:t>
            </a:r>
          </a:p>
        </p:txBody>
      </p:sp>
      <p:sp>
        <p:nvSpPr>
          <p:cNvPr id="3" name="Content Placeholder 2">
            <a:extLst>
              <a:ext uri="{FF2B5EF4-FFF2-40B4-BE49-F238E27FC236}">
                <a16:creationId xmlns:a16="http://schemas.microsoft.com/office/drawing/2014/main" xmlns="" id="{63680BF0-6848-44FF-8D5F-38C682EEDF5A}"/>
              </a:ext>
            </a:extLst>
          </p:cNvPr>
          <p:cNvSpPr>
            <a:spLocks noGrp="1"/>
          </p:cNvSpPr>
          <p:nvPr>
            <p:ph idx="1"/>
          </p:nvPr>
        </p:nvSpPr>
        <p:spPr/>
        <p:txBody>
          <a:bodyPr/>
          <a:lstStyle/>
          <a:p>
            <a:r>
              <a:rPr lang="en-GB" dirty="0"/>
              <a:t>Sharon James M. Ed (Exon) SF HEA</a:t>
            </a:r>
          </a:p>
          <a:p>
            <a:endParaRPr lang="en-GB" dirty="0"/>
          </a:p>
          <a:p>
            <a:r>
              <a:rPr lang="en-GB" dirty="0"/>
              <a:t>Handbook</a:t>
            </a:r>
          </a:p>
          <a:p>
            <a:r>
              <a:rPr lang="en-GB" dirty="0"/>
              <a:t>Introductions</a:t>
            </a:r>
          </a:p>
          <a:p>
            <a:r>
              <a:rPr lang="en-GB" dirty="0"/>
              <a:t>Online access</a:t>
            </a:r>
          </a:p>
          <a:p>
            <a:r>
              <a:rPr lang="en-GB" dirty="0"/>
              <a:t>Register</a:t>
            </a:r>
          </a:p>
          <a:p>
            <a:endParaRPr lang="en-GB" dirty="0"/>
          </a:p>
          <a:p>
            <a:endParaRPr lang="en-GB" dirty="0"/>
          </a:p>
        </p:txBody>
      </p:sp>
      <p:sp>
        <p:nvSpPr>
          <p:cNvPr id="4" name="Slide Number Placeholder 3">
            <a:extLst>
              <a:ext uri="{FF2B5EF4-FFF2-40B4-BE49-F238E27FC236}">
                <a16:creationId xmlns:a16="http://schemas.microsoft.com/office/drawing/2014/main" xmlns="" id="{69CBC56A-A902-4234-BC1F-ECA91B620BBC}"/>
              </a:ext>
            </a:extLst>
          </p:cNvPr>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17313101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herald.co.zw/wp-content/uploads/2014/05/Chatham-Hous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16632"/>
            <a:ext cx="6096000" cy="45720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www.aquarianconspiracy.com/chatham%20hous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1700808"/>
            <a:ext cx="3048000" cy="360040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AC82685A-BD3A-4230-8D85-804689F67293}" type="slidenum">
              <a:rPr lang="en-GB" smtClean="0"/>
              <a:t>3</a:t>
            </a:fld>
            <a:endParaRPr lang="en-GB"/>
          </a:p>
        </p:txBody>
      </p:sp>
      <p:sp>
        <p:nvSpPr>
          <p:cNvPr id="3" name="TextBox 2"/>
          <p:cNvSpPr txBox="1"/>
          <p:nvPr/>
        </p:nvSpPr>
        <p:spPr>
          <a:xfrm>
            <a:off x="539552" y="4950342"/>
            <a:ext cx="4222631" cy="701731"/>
          </a:xfrm>
          <a:prstGeom prst="rect">
            <a:avLst/>
          </a:prstGeom>
          <a:noFill/>
        </p:spPr>
        <p:txBody>
          <a:bodyPr wrap="none" rtlCol="0">
            <a:spAutoFit/>
          </a:bodyPr>
          <a:lstStyle/>
          <a:p>
            <a:pPr lvl="1" algn="ctr">
              <a:lnSpc>
                <a:spcPct val="90000"/>
              </a:lnSpc>
            </a:pPr>
            <a:r>
              <a:rPr lang="en-US" altLang="en-US" sz="4400" dirty="0">
                <a:solidFill>
                  <a:srgbClr val="0070C0"/>
                </a:solidFill>
              </a:rPr>
              <a:t>Think ethically</a:t>
            </a:r>
          </a:p>
        </p:txBody>
      </p:sp>
    </p:spTree>
    <p:extLst>
      <p:ext uri="{BB962C8B-B14F-4D97-AF65-F5344CB8AC3E}">
        <p14:creationId xmlns:p14="http://schemas.microsoft.com/office/powerpoint/2010/main" val="389343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 Chatham House Rule: Participants are free to use the&#10;information received, but neither the identity nor the&#10;affiliation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12" y="-27384"/>
            <a:ext cx="9180512" cy="6885384"/>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AC82685A-BD3A-4230-8D85-804689F67293}" type="slidenum">
              <a:rPr lang="en-GB" smtClean="0"/>
              <a:t>4</a:t>
            </a:fld>
            <a:endParaRPr lang="en-GB"/>
          </a:p>
        </p:txBody>
      </p:sp>
      <p:sp>
        <p:nvSpPr>
          <p:cNvPr id="3" name="Flowchart: Connector 2"/>
          <p:cNvSpPr/>
          <p:nvPr/>
        </p:nvSpPr>
        <p:spPr>
          <a:xfrm>
            <a:off x="8100392" y="188640"/>
            <a:ext cx="516632" cy="648072"/>
          </a:xfrm>
          <a:prstGeom prst="flowChartConnector">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075152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097B631-C991-45AD-9795-A241B0572CFD}"/>
              </a:ext>
            </a:extLst>
          </p:cNvPr>
          <p:cNvSpPr>
            <a:spLocks noGrp="1"/>
          </p:cNvSpPr>
          <p:nvPr>
            <p:ph type="title"/>
          </p:nvPr>
        </p:nvSpPr>
        <p:spPr>
          <a:solidFill>
            <a:schemeClr val="tx2">
              <a:lumMod val="20000"/>
              <a:lumOff val="80000"/>
            </a:schemeClr>
          </a:solidFill>
        </p:spPr>
        <p:txBody>
          <a:bodyPr/>
          <a:lstStyle/>
          <a:p>
            <a:r>
              <a:rPr lang="en-GB" dirty="0"/>
              <a:t>Task: One minute briefing</a:t>
            </a:r>
          </a:p>
        </p:txBody>
      </p:sp>
      <p:sp>
        <p:nvSpPr>
          <p:cNvPr id="3" name="Content Placeholder 2">
            <a:extLst>
              <a:ext uri="{FF2B5EF4-FFF2-40B4-BE49-F238E27FC236}">
                <a16:creationId xmlns:a16="http://schemas.microsoft.com/office/drawing/2014/main" xmlns="" id="{0CA23C3F-38CB-4921-BBE7-67D763EB60FB}"/>
              </a:ext>
            </a:extLst>
          </p:cNvPr>
          <p:cNvSpPr>
            <a:spLocks noGrp="1"/>
          </p:cNvSpPr>
          <p:nvPr>
            <p:ph sz="half" idx="1"/>
          </p:nvPr>
        </p:nvSpPr>
        <p:spPr/>
        <p:txBody>
          <a:bodyPr>
            <a:normAutofit lnSpcReduction="10000"/>
          </a:bodyPr>
          <a:lstStyle/>
          <a:p>
            <a:pPr marL="0" indent="0" algn="ctr">
              <a:buNone/>
            </a:pPr>
            <a:r>
              <a:rPr lang="en-GB" dirty="0"/>
              <a:t>A</a:t>
            </a:r>
          </a:p>
          <a:p>
            <a:r>
              <a:rPr lang="en-GB" dirty="0"/>
              <a:t>What is research?</a:t>
            </a:r>
          </a:p>
          <a:p>
            <a:r>
              <a:rPr lang="en-GB" dirty="0"/>
              <a:t>Why do it?</a:t>
            </a:r>
          </a:p>
          <a:p>
            <a:endParaRPr lang="en-GB" dirty="0"/>
          </a:p>
          <a:p>
            <a:endParaRPr lang="en-GB" dirty="0"/>
          </a:p>
          <a:p>
            <a:endParaRPr lang="en-GB" dirty="0"/>
          </a:p>
          <a:p>
            <a:endParaRPr lang="en-GB" dirty="0"/>
          </a:p>
          <a:p>
            <a:r>
              <a:rPr lang="en-GB" dirty="0"/>
              <a:t>Supporting evidence</a:t>
            </a:r>
          </a:p>
        </p:txBody>
      </p:sp>
      <p:sp>
        <p:nvSpPr>
          <p:cNvPr id="5" name="Content Placeholder 4">
            <a:extLst>
              <a:ext uri="{FF2B5EF4-FFF2-40B4-BE49-F238E27FC236}">
                <a16:creationId xmlns:a16="http://schemas.microsoft.com/office/drawing/2014/main" xmlns="" id="{9057E3FC-B583-4AF7-99C4-ED4F8C9199D4}"/>
              </a:ext>
            </a:extLst>
          </p:cNvPr>
          <p:cNvSpPr>
            <a:spLocks noGrp="1"/>
          </p:cNvSpPr>
          <p:nvPr>
            <p:ph sz="half" idx="2"/>
          </p:nvPr>
        </p:nvSpPr>
        <p:spPr/>
        <p:txBody>
          <a:bodyPr>
            <a:normAutofit lnSpcReduction="10000"/>
          </a:bodyPr>
          <a:lstStyle/>
          <a:p>
            <a:pPr marL="0" indent="0" algn="ctr">
              <a:buNone/>
            </a:pPr>
            <a:r>
              <a:rPr lang="en-GB" dirty="0"/>
              <a:t>B</a:t>
            </a:r>
          </a:p>
          <a:p>
            <a:r>
              <a:rPr lang="en-GB" dirty="0"/>
              <a:t>What is a research question?</a:t>
            </a:r>
          </a:p>
          <a:p>
            <a:r>
              <a:rPr lang="en-GB" dirty="0"/>
              <a:t>What does a good question look like?</a:t>
            </a:r>
          </a:p>
          <a:p>
            <a:endParaRPr lang="en-GB" dirty="0"/>
          </a:p>
          <a:p>
            <a:endParaRPr lang="en-GB" dirty="0"/>
          </a:p>
          <a:p>
            <a:r>
              <a:rPr lang="en-GB" dirty="0"/>
              <a:t>Supporting evidence</a:t>
            </a:r>
          </a:p>
          <a:p>
            <a:endParaRPr lang="en-GB" dirty="0"/>
          </a:p>
        </p:txBody>
      </p:sp>
      <p:sp>
        <p:nvSpPr>
          <p:cNvPr id="4" name="Slide Number Placeholder 3">
            <a:extLst>
              <a:ext uri="{FF2B5EF4-FFF2-40B4-BE49-F238E27FC236}">
                <a16:creationId xmlns:a16="http://schemas.microsoft.com/office/drawing/2014/main" xmlns="" id="{43604451-357F-4892-87EB-61C762B164F0}"/>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9444665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1"/>
          </p:nvPr>
        </p:nvSpPr>
        <p:spPr>
          <a:xfrm>
            <a:off x="457200" y="332656"/>
            <a:ext cx="4038600" cy="5256585"/>
          </a:xfrm>
        </p:spPr>
        <p:txBody>
          <a:bodyPr/>
          <a:lstStyle/>
          <a:p>
            <a:r>
              <a:rPr lang="en-GB" dirty="0" smtClean="0"/>
              <a:t>What is research for?</a:t>
            </a:r>
          </a:p>
          <a:p>
            <a:endParaRPr lang="en-GB" dirty="0"/>
          </a:p>
          <a:p>
            <a:r>
              <a:rPr lang="en-GB" dirty="0">
                <a:hlinkClick r:id="rId2"/>
              </a:rPr>
              <a:t>https://www.questionpro.com/blog/what-is-research</a:t>
            </a:r>
            <a:r>
              <a:rPr lang="en-GB" dirty="0" smtClean="0">
                <a:hlinkClick r:id="rId2"/>
              </a:rPr>
              <a:t>/</a:t>
            </a:r>
            <a:endParaRPr lang="en-GB" dirty="0" smtClean="0"/>
          </a:p>
          <a:p>
            <a:endParaRPr lang="en-GB" dirty="0"/>
          </a:p>
        </p:txBody>
      </p:sp>
      <p:sp>
        <p:nvSpPr>
          <p:cNvPr id="7" name="Content Placeholder 6"/>
          <p:cNvSpPr>
            <a:spLocks noGrp="1"/>
          </p:cNvSpPr>
          <p:nvPr>
            <p:ph sz="half" idx="2"/>
          </p:nvPr>
        </p:nvSpPr>
        <p:spPr>
          <a:xfrm>
            <a:off x="4644008" y="332656"/>
            <a:ext cx="4038600" cy="5184576"/>
          </a:xfrm>
        </p:spPr>
        <p:txBody>
          <a:bodyPr/>
          <a:lstStyle/>
          <a:p>
            <a:r>
              <a:rPr lang="en-GB" dirty="0" smtClean="0"/>
              <a:t>What is a research question?</a:t>
            </a:r>
          </a:p>
          <a:p>
            <a:r>
              <a:rPr lang="en-GB" dirty="0">
                <a:hlinkClick r:id="rId3"/>
              </a:rPr>
              <a:t>https://</a:t>
            </a:r>
            <a:r>
              <a:rPr lang="en-GB" dirty="0" smtClean="0">
                <a:hlinkClick r:id="rId3"/>
              </a:rPr>
              <a:t>cirt.gcu.edu/research/developmentresources/tutorials/question</a:t>
            </a:r>
            <a:endParaRPr lang="en-GB" dirty="0" smtClean="0"/>
          </a:p>
          <a:p>
            <a:endParaRPr lang="en-GB" dirty="0" smtClean="0"/>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35311108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xmlns="" id="{2FDC2BC7-68C7-4A62-80F5-1028669C7504}"/>
              </a:ext>
            </a:extLst>
          </p:cNvPr>
          <p:cNvSpPr>
            <a:spLocks noGrp="1"/>
          </p:cNvSpPr>
          <p:nvPr>
            <p:ph type="title"/>
          </p:nvPr>
        </p:nvSpPr>
        <p:spPr>
          <a:solidFill>
            <a:schemeClr val="tx2">
              <a:lumMod val="20000"/>
              <a:lumOff val="80000"/>
            </a:schemeClr>
          </a:solidFill>
        </p:spPr>
        <p:txBody>
          <a:bodyPr/>
          <a:lstStyle/>
          <a:p>
            <a:r>
              <a:rPr lang="en-GB" dirty="0"/>
              <a:t>Task: Handbook check</a:t>
            </a:r>
          </a:p>
        </p:txBody>
      </p:sp>
      <p:sp>
        <p:nvSpPr>
          <p:cNvPr id="7" name="Content Placeholder 6">
            <a:extLst>
              <a:ext uri="{FF2B5EF4-FFF2-40B4-BE49-F238E27FC236}">
                <a16:creationId xmlns:a16="http://schemas.microsoft.com/office/drawing/2014/main" xmlns="" id="{08CBEC3F-F23E-48F0-8BC8-4B86A47ECFB7}"/>
              </a:ext>
            </a:extLst>
          </p:cNvPr>
          <p:cNvSpPr>
            <a:spLocks noGrp="1"/>
          </p:cNvSpPr>
          <p:nvPr>
            <p:ph idx="1"/>
          </p:nvPr>
        </p:nvSpPr>
        <p:spPr/>
        <p:txBody>
          <a:bodyPr>
            <a:normAutofit/>
          </a:bodyPr>
          <a:lstStyle/>
          <a:p>
            <a:r>
              <a:rPr lang="en-GB" dirty="0"/>
              <a:t>Module aims</a:t>
            </a:r>
          </a:p>
          <a:p>
            <a:r>
              <a:rPr lang="en-GB" dirty="0"/>
              <a:t>Learning outcomes</a:t>
            </a:r>
          </a:p>
          <a:p>
            <a:r>
              <a:rPr lang="en-GB" dirty="0"/>
              <a:t>Assessment criteria </a:t>
            </a:r>
          </a:p>
          <a:p>
            <a:r>
              <a:rPr lang="en-GB" dirty="0"/>
              <a:t>Assignment briefing</a:t>
            </a:r>
          </a:p>
          <a:p>
            <a:r>
              <a:rPr lang="en-GB" dirty="0"/>
              <a:t>Structure of research report</a:t>
            </a:r>
          </a:p>
          <a:p>
            <a:pPr marL="0" indent="0" algn="ctr">
              <a:buNone/>
            </a:pPr>
            <a:r>
              <a:rPr lang="en-GB" dirty="0"/>
              <a:t>Timings</a:t>
            </a:r>
          </a:p>
        </p:txBody>
      </p:sp>
      <p:sp>
        <p:nvSpPr>
          <p:cNvPr id="5" name="Slide Number Placeholder 4">
            <a:extLst>
              <a:ext uri="{FF2B5EF4-FFF2-40B4-BE49-F238E27FC236}">
                <a16:creationId xmlns:a16="http://schemas.microsoft.com/office/drawing/2014/main" xmlns="" id="{EB931C37-7B81-4531-A997-CEC2F8EEA096}"/>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32279793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Research expectations</a:t>
            </a:r>
          </a:p>
        </p:txBody>
      </p:sp>
      <p:sp>
        <p:nvSpPr>
          <p:cNvPr id="3" name="Content Placeholder 2"/>
          <p:cNvSpPr>
            <a:spLocks noGrp="1"/>
          </p:cNvSpPr>
          <p:nvPr>
            <p:ph idx="1"/>
          </p:nvPr>
        </p:nvSpPr>
        <p:spPr/>
        <p:txBody>
          <a:bodyPr/>
          <a:lstStyle/>
          <a:p>
            <a:r>
              <a:rPr lang="en-GB" dirty="0"/>
              <a:t>Read…read…read</a:t>
            </a:r>
          </a:p>
          <a:p>
            <a:r>
              <a:rPr lang="en-GB" dirty="0"/>
              <a:t>Read widely – text books, technical books, professional magazines, journal articles, government documents, on-line materials from a reliable source</a:t>
            </a:r>
          </a:p>
          <a:p>
            <a:pPr marL="0" indent="0">
              <a:buNone/>
            </a:pPr>
            <a:endParaRPr lang="en-GB" dirty="0"/>
          </a:p>
          <a:p>
            <a:r>
              <a:rPr lang="en-GB" dirty="0"/>
              <a:t>Read critically – is that true?</a:t>
            </a:r>
          </a:p>
        </p:txBody>
      </p:sp>
      <p:sp>
        <p:nvSpPr>
          <p:cNvPr id="4" name="Slide Number Placeholder 3"/>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380230954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899592" y="332656"/>
            <a:ext cx="7772400" cy="1143000"/>
          </a:xfrm>
        </p:spPr>
        <p:txBody>
          <a:bodyPr>
            <a:normAutofit fontScale="90000"/>
          </a:bodyPr>
          <a:lstStyle/>
          <a:p>
            <a:pPr algn="ctr" fontAlgn="auto">
              <a:spcAft>
                <a:spcPts val="0"/>
              </a:spcAft>
              <a:defRPr/>
            </a:pPr>
            <a:r>
              <a:rPr lang="en-US" altLang="en-US" dirty="0"/>
              <a:t>Critically reviewing education research literature</a:t>
            </a:r>
            <a:endParaRPr lang="cy-GB" altLang="en-US" dirty="0"/>
          </a:p>
        </p:txBody>
      </p:sp>
      <p:sp>
        <p:nvSpPr>
          <p:cNvPr id="7171" name="Rectangle 3"/>
          <p:cNvSpPr>
            <a:spLocks noGrp="1" noChangeArrowheads="1"/>
          </p:cNvSpPr>
          <p:nvPr>
            <p:ph idx="1"/>
          </p:nvPr>
        </p:nvSpPr>
        <p:spPr>
          <a:xfrm>
            <a:off x="684213" y="1700808"/>
            <a:ext cx="7772400" cy="3755430"/>
          </a:xfrm>
        </p:spPr>
        <p:txBody>
          <a:bodyPr>
            <a:normAutofit fontScale="85000" lnSpcReduction="10000"/>
          </a:bodyPr>
          <a:lstStyle/>
          <a:p>
            <a:r>
              <a:rPr lang="en-US" altLang="en-US" dirty="0"/>
              <a:t>How do we critically evaluate research literature?</a:t>
            </a:r>
          </a:p>
          <a:p>
            <a:r>
              <a:rPr lang="en-US" altLang="en-US" dirty="0"/>
              <a:t> (government documents, trusted on-line sources, books, journal articles)</a:t>
            </a:r>
          </a:p>
          <a:p>
            <a:pPr lvl="1"/>
            <a:r>
              <a:rPr lang="en-US" altLang="en-US" dirty="0"/>
              <a:t>At the level of the article</a:t>
            </a:r>
          </a:p>
          <a:p>
            <a:pPr lvl="1"/>
            <a:r>
              <a:rPr lang="en-US" altLang="en-US" dirty="0"/>
              <a:t>At the level of the field of interest</a:t>
            </a:r>
            <a:endParaRPr lang="en-GB" altLang="en-US" dirty="0"/>
          </a:p>
          <a:p>
            <a:r>
              <a:rPr lang="en-US" altLang="en-US" i="1" dirty="0"/>
              <a:t>It’s all published so should it be the ‘final word’?</a:t>
            </a:r>
            <a:endParaRPr lang="en-GB" altLang="en-US" i="1" dirty="0"/>
          </a:p>
          <a:p>
            <a:r>
              <a:rPr lang="cy-GB" altLang="en-US" dirty="0"/>
              <a:t>Be wary of: newspapers, non-academic webpages</a:t>
            </a:r>
          </a:p>
          <a:p>
            <a:endParaRPr lang="cy-GB" altLang="en-US" dirty="0"/>
          </a:p>
        </p:txBody>
      </p:sp>
      <p:sp>
        <p:nvSpPr>
          <p:cNvPr id="2" name="Slide Number Placeholder 1"/>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18035852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b="1" dirty="0"/>
              <a:t>What are sources?</a:t>
            </a:r>
            <a:endParaRPr lang="en-GB" dirty="0"/>
          </a:p>
        </p:txBody>
      </p:sp>
      <p:sp>
        <p:nvSpPr>
          <p:cNvPr id="3" name="Content Placeholder 2"/>
          <p:cNvSpPr>
            <a:spLocks noGrp="1"/>
          </p:cNvSpPr>
          <p:nvPr>
            <p:ph idx="1"/>
          </p:nvPr>
        </p:nvSpPr>
        <p:spPr>
          <a:xfrm>
            <a:off x="457200" y="1124744"/>
            <a:ext cx="8229600" cy="4392489"/>
          </a:xfrm>
        </p:spPr>
        <p:txBody>
          <a:bodyPr>
            <a:normAutofit fontScale="62500" lnSpcReduction="20000"/>
          </a:bodyPr>
          <a:lstStyle/>
          <a:p>
            <a:r>
              <a:rPr lang="en-GB" dirty="0"/>
              <a:t>The term sources refer to print, electronic or visual materials necessary for your research. Sources are classified into primary, secondary and tertiary.</a:t>
            </a:r>
          </a:p>
          <a:p>
            <a:endParaRPr lang="en-GB" dirty="0"/>
          </a:p>
          <a:p>
            <a:r>
              <a:rPr lang="en-GB" dirty="0"/>
              <a:t>Examples of </a:t>
            </a:r>
            <a:r>
              <a:rPr lang="en-GB" b="1" i="1" dirty="0"/>
              <a:t>primary sources</a:t>
            </a:r>
            <a:r>
              <a:rPr lang="en-GB" dirty="0"/>
              <a:t>: letters/correspondence, diaries, memoirs, autobiographies, official or research reports, patents and designs, and empirical research articles.</a:t>
            </a:r>
          </a:p>
          <a:p>
            <a:endParaRPr lang="en-GB" dirty="0"/>
          </a:p>
          <a:p>
            <a:r>
              <a:rPr lang="en-GB" dirty="0"/>
              <a:t>Examples of </a:t>
            </a:r>
            <a:r>
              <a:rPr lang="en-GB" b="1" i="1" dirty="0"/>
              <a:t>secondary sources</a:t>
            </a:r>
            <a:r>
              <a:rPr lang="en-GB" dirty="0"/>
              <a:t>: academic journal articles (other than empirical research articles or reports), conference proceedings, government documents, books (monographs or chapters’ books), documentaries</a:t>
            </a:r>
          </a:p>
          <a:p>
            <a:endParaRPr lang="en-GB" dirty="0"/>
          </a:p>
          <a:p>
            <a:r>
              <a:rPr lang="en-GB" dirty="0"/>
              <a:t>Examples of</a:t>
            </a:r>
            <a:r>
              <a:rPr lang="en-GB" b="1" dirty="0"/>
              <a:t> </a:t>
            </a:r>
            <a:r>
              <a:rPr lang="en-GB" b="1" i="1" dirty="0"/>
              <a:t>tertiary sources</a:t>
            </a:r>
            <a:r>
              <a:rPr lang="en-GB" dirty="0"/>
              <a:t>: Encyclopaedias, dictionaries, handbooks, atlas</a:t>
            </a:r>
            <a:endParaRPr lang="en-GB" altLang="en-US" dirty="0"/>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56585422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algn="ctr" fontAlgn="auto">
              <a:spcAft>
                <a:spcPts val="0"/>
              </a:spcAft>
              <a:defRPr/>
            </a:pPr>
            <a:r>
              <a:rPr lang="en-GB" altLang="en-US" dirty="0"/>
              <a:t>Your ‘voice’</a:t>
            </a:r>
          </a:p>
        </p:txBody>
      </p:sp>
      <p:sp>
        <p:nvSpPr>
          <p:cNvPr id="9219" name="Content Placeholder 2"/>
          <p:cNvSpPr>
            <a:spLocks noGrp="1"/>
          </p:cNvSpPr>
          <p:nvPr>
            <p:ph idx="1"/>
          </p:nvPr>
        </p:nvSpPr>
        <p:spPr>
          <a:xfrm>
            <a:off x="1042988" y="1773238"/>
            <a:ext cx="7643812" cy="3024187"/>
          </a:xfrm>
        </p:spPr>
        <p:txBody>
          <a:bodyPr>
            <a:normAutofit fontScale="77500" lnSpcReduction="20000"/>
          </a:bodyPr>
          <a:lstStyle/>
          <a:p>
            <a:r>
              <a:rPr lang="en-GB" altLang="en-US" dirty="0"/>
              <a:t>You are the audience for the material you will hear or read</a:t>
            </a:r>
          </a:p>
          <a:p>
            <a:endParaRPr lang="en-GB" altLang="en-US" dirty="0"/>
          </a:p>
          <a:p>
            <a:r>
              <a:rPr lang="en-GB" altLang="en-US" dirty="0"/>
              <a:t>Therefore, your </a:t>
            </a:r>
            <a:r>
              <a:rPr lang="en-GB" altLang="en-US" i="1" dirty="0"/>
              <a:t>considered</a:t>
            </a:r>
            <a:r>
              <a:rPr lang="en-GB" altLang="en-US" dirty="0"/>
              <a:t> opinion is valued in judging any research </a:t>
            </a:r>
          </a:p>
          <a:p>
            <a:endParaRPr lang="en-GB" altLang="en-US" dirty="0"/>
          </a:p>
          <a:p>
            <a:r>
              <a:rPr lang="en-GB" altLang="en-US" dirty="0"/>
              <a:t>You are able to undertake </a:t>
            </a:r>
            <a:r>
              <a:rPr lang="en-GB" altLang="en-US" i="1" dirty="0"/>
              <a:t>academically critical</a:t>
            </a:r>
            <a:r>
              <a:rPr lang="en-GB" altLang="en-US" dirty="0"/>
              <a:t> consideration </a:t>
            </a:r>
          </a:p>
        </p:txBody>
      </p:sp>
      <p:sp>
        <p:nvSpPr>
          <p:cNvPr id="2" name="Slide Number Placeholder 1"/>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164452428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pPr algn="ctr" fontAlgn="auto">
              <a:spcAft>
                <a:spcPts val="0"/>
              </a:spcAft>
              <a:defRPr/>
            </a:pPr>
            <a:r>
              <a:rPr lang="en-GB" altLang="en-US" dirty="0"/>
              <a:t>Critical and </a:t>
            </a:r>
            <a:r>
              <a:rPr lang="en-GB" altLang="en-US" i="1" dirty="0"/>
              <a:t>critical </a:t>
            </a:r>
          </a:p>
        </p:txBody>
      </p:sp>
      <p:sp>
        <p:nvSpPr>
          <p:cNvPr id="4099" name="Content Placeholder 2"/>
          <p:cNvSpPr>
            <a:spLocks noGrp="1"/>
          </p:cNvSpPr>
          <p:nvPr>
            <p:ph idx="1"/>
          </p:nvPr>
        </p:nvSpPr>
        <p:spPr>
          <a:xfrm>
            <a:off x="827088" y="1916113"/>
            <a:ext cx="7859712" cy="3529012"/>
          </a:xfrm>
          <a:solidFill>
            <a:schemeClr val="bg1"/>
          </a:solidFill>
        </p:spPr>
        <p:txBody>
          <a:bodyPr rtlCol="0">
            <a:normAutofit fontScale="70000" lnSpcReduction="20000"/>
          </a:bodyPr>
          <a:lstStyle/>
          <a:p>
            <a:pPr marL="182880" indent="-182880" fontAlgn="auto">
              <a:spcAft>
                <a:spcPts val="0"/>
              </a:spcAft>
              <a:buFontTx/>
              <a:buNone/>
              <a:defRPr/>
            </a:pPr>
            <a:endParaRPr lang="en-GB" altLang="en-US" i="1" dirty="0"/>
          </a:p>
          <a:p>
            <a:pPr marL="182880" indent="-182880" fontAlgn="auto">
              <a:spcAft>
                <a:spcPts val="0"/>
              </a:spcAft>
              <a:buFontTx/>
              <a:buNone/>
              <a:defRPr/>
            </a:pPr>
            <a:r>
              <a:rPr lang="en-GB" altLang="en-US" i="1" dirty="0"/>
              <a:t>‘well, I think it’s rubbish because I don’t agree; my year 3s / year7s would never respond like that’ </a:t>
            </a:r>
          </a:p>
          <a:p>
            <a:pPr marL="182880" indent="-182880" fontAlgn="auto">
              <a:spcAft>
                <a:spcPts val="0"/>
              </a:spcAft>
              <a:buFontTx/>
              <a:buNone/>
              <a:defRPr/>
            </a:pPr>
            <a:endParaRPr lang="en-GB" altLang="en-US" i="1" dirty="0"/>
          </a:p>
          <a:p>
            <a:pPr marL="182880" indent="-182880" fontAlgn="auto">
              <a:spcAft>
                <a:spcPts val="0"/>
              </a:spcAft>
              <a:buFontTx/>
              <a:buNone/>
              <a:defRPr/>
            </a:pPr>
            <a:r>
              <a:rPr lang="en-GB" altLang="en-US" i="1" dirty="0"/>
              <a:t>‘I like it, I know the author is a professor and I agree that phonics is the way forward; it’s how I learnt after all’ </a:t>
            </a:r>
          </a:p>
          <a:p>
            <a:pPr marL="182880" indent="-182880" fontAlgn="auto">
              <a:spcAft>
                <a:spcPts val="0"/>
              </a:spcAft>
              <a:buFontTx/>
              <a:buNone/>
              <a:defRPr/>
            </a:pPr>
            <a:endParaRPr lang="en-GB" altLang="en-US" i="1" dirty="0"/>
          </a:p>
          <a:p>
            <a:pPr marL="182880" indent="-182880" fontAlgn="auto">
              <a:spcAft>
                <a:spcPts val="0"/>
              </a:spcAft>
              <a:buFontTx/>
              <a:buNone/>
              <a:defRPr/>
            </a:pPr>
            <a:endParaRPr lang="en-GB" altLang="en-US" i="1" dirty="0"/>
          </a:p>
          <a:p>
            <a:pPr marL="182880" indent="-182880" fontAlgn="auto">
              <a:spcAft>
                <a:spcPts val="0"/>
              </a:spcAft>
              <a:defRPr/>
            </a:pPr>
            <a:r>
              <a:rPr lang="en-GB" altLang="en-US" dirty="0"/>
              <a:t>Being academically critical ... </a:t>
            </a:r>
          </a:p>
        </p:txBody>
      </p:sp>
      <p:sp>
        <p:nvSpPr>
          <p:cNvPr id="2" name="Slide Number Placeholder 1"/>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175968770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Being academically critical</a:t>
            </a:r>
          </a:p>
        </p:txBody>
      </p:sp>
      <p:sp>
        <p:nvSpPr>
          <p:cNvPr id="3" name="Content Placeholder 2"/>
          <p:cNvSpPr>
            <a:spLocks noGrp="1"/>
          </p:cNvSpPr>
          <p:nvPr>
            <p:ph idx="1"/>
          </p:nvPr>
        </p:nvSpPr>
        <p:spPr/>
        <p:txBody>
          <a:bodyPr/>
          <a:lstStyle/>
          <a:p>
            <a:r>
              <a:rPr lang="en-GB" dirty="0"/>
              <a:t>What you hear: check - Chatham House rules</a:t>
            </a:r>
          </a:p>
          <a:p>
            <a:r>
              <a:rPr lang="en-GB" dirty="0"/>
              <a:t>What you read: check – other source?</a:t>
            </a:r>
          </a:p>
          <a:p>
            <a:r>
              <a:rPr lang="en-GB" dirty="0"/>
              <a:t>What you think: check  - is there another viewpoint?</a:t>
            </a:r>
          </a:p>
          <a:p>
            <a:r>
              <a:rPr lang="en-GB" dirty="0"/>
              <a:t>What you write: check – would someone else follow this?</a:t>
            </a:r>
          </a:p>
        </p:txBody>
      </p:sp>
      <p:sp>
        <p:nvSpPr>
          <p:cNvPr id="4" name="Slide Number Placeholder 3"/>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295845768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a:bodyPr>
          <a:lstStyle/>
          <a:p>
            <a:pPr eaLnBrk="1" hangingPunct="1"/>
            <a:r>
              <a:rPr lang="en-US" altLang="en-US" dirty="0"/>
              <a:t>Evaluating your research </a:t>
            </a:r>
          </a:p>
        </p:txBody>
      </p:sp>
      <p:sp>
        <p:nvSpPr>
          <p:cNvPr id="21507" name="Rectangle 3"/>
          <p:cNvSpPr>
            <a:spLocks noGrp="1" noChangeArrowheads="1"/>
          </p:cNvSpPr>
          <p:nvPr>
            <p:ph type="body" idx="1"/>
          </p:nvPr>
        </p:nvSpPr>
        <p:spPr/>
        <p:txBody>
          <a:bodyPr/>
          <a:lstStyle/>
          <a:p>
            <a:pPr eaLnBrk="1" hangingPunct="1"/>
            <a:r>
              <a:rPr lang="en-US" altLang="en-US" dirty="0"/>
              <a:t>Two helpful ways to view research you read and research you do </a:t>
            </a:r>
          </a:p>
          <a:p>
            <a:pPr lvl="1" eaLnBrk="1" hangingPunct="1"/>
            <a:r>
              <a:rPr lang="en-US" altLang="en-US" dirty="0"/>
              <a:t>Purpose</a:t>
            </a:r>
          </a:p>
          <a:p>
            <a:pPr lvl="2" eaLnBrk="1" hangingPunct="1"/>
            <a:r>
              <a:rPr lang="en-US" altLang="en-US" dirty="0"/>
              <a:t>The degree of direct applicability of research to educational practices and settings</a:t>
            </a:r>
          </a:p>
          <a:p>
            <a:pPr lvl="1" eaLnBrk="1" hangingPunct="1"/>
            <a:r>
              <a:rPr lang="en-US" altLang="en-US" dirty="0"/>
              <a:t>Method</a:t>
            </a:r>
          </a:p>
          <a:p>
            <a:pPr lvl="2" eaLnBrk="1" hangingPunct="1"/>
            <a:r>
              <a:rPr lang="en-US" altLang="en-US" dirty="0"/>
              <a:t>The overall strategies followed to collect and </a:t>
            </a:r>
            <a:r>
              <a:rPr lang="en-US" altLang="en-US" dirty="0" smtClean="0"/>
              <a:t>analyse </a:t>
            </a:r>
            <a:r>
              <a:rPr lang="en-US" altLang="en-US" dirty="0"/>
              <a:t>data </a:t>
            </a:r>
          </a:p>
          <a:p>
            <a:pPr lvl="1" eaLnBrk="1" hangingPunct="1"/>
            <a:endParaRPr lang="en-US" altLang="en-US" dirty="0"/>
          </a:p>
          <a:p>
            <a:pPr lvl="1" eaLnBrk="1" hangingPunct="1"/>
            <a:endParaRPr lang="en-US" altLang="en-US" dirty="0"/>
          </a:p>
        </p:txBody>
      </p:sp>
      <p:sp>
        <p:nvSpPr>
          <p:cNvPr id="3" name="Slide Number Placeholder 2"/>
          <p:cNvSpPr>
            <a:spLocks noGrp="1"/>
          </p:cNvSpPr>
          <p:nvPr>
            <p:ph type="sldNum" sz="quarter" idx="12"/>
          </p:nvPr>
        </p:nvSpPr>
        <p:spPr/>
        <p:txBody>
          <a:bodyPr/>
          <a:lstStyle/>
          <a:p>
            <a:fld id="{6D22F896-40B5-4ADD-8801-0D06FADFA095}" type="slidenum">
              <a:rPr lang="en-US" smtClean="0"/>
              <a:t>14</a:t>
            </a:fld>
            <a:endParaRPr lang="en-US" dirty="0"/>
          </a:p>
        </p:txBody>
      </p:sp>
    </p:spTree>
    <p:extLst>
      <p:ext uri="{BB962C8B-B14F-4D97-AF65-F5344CB8AC3E}">
        <p14:creationId xmlns:p14="http://schemas.microsoft.com/office/powerpoint/2010/main" val="211954448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US" altLang="en-US" dirty="0"/>
              <a:t>Begin a research diary…..</a:t>
            </a:r>
          </a:p>
        </p:txBody>
      </p:sp>
      <p:sp>
        <p:nvSpPr>
          <p:cNvPr id="14339" name="Content Placeholder 2"/>
          <p:cNvSpPr>
            <a:spLocks noGrp="1"/>
          </p:cNvSpPr>
          <p:nvPr>
            <p:ph idx="1"/>
          </p:nvPr>
        </p:nvSpPr>
        <p:spPr>
          <a:xfrm>
            <a:off x="611560" y="1268760"/>
            <a:ext cx="7772400" cy="4395787"/>
          </a:xfrm>
          <a:solidFill>
            <a:schemeClr val="bg1"/>
          </a:solidFill>
        </p:spPr>
        <p:txBody>
          <a:bodyPr>
            <a:normAutofit/>
          </a:bodyPr>
          <a:lstStyle/>
          <a:p>
            <a:pPr lvl="1"/>
            <a:r>
              <a:rPr lang="en-US" altLang="en-US" dirty="0"/>
              <a:t>scribbling ideas as they come to you</a:t>
            </a:r>
          </a:p>
          <a:p>
            <a:pPr lvl="2"/>
            <a:r>
              <a:rPr lang="en-US" altLang="en-US" dirty="0"/>
              <a:t>support your thinking</a:t>
            </a:r>
          </a:p>
          <a:p>
            <a:pPr lvl="2"/>
            <a:r>
              <a:rPr lang="en-US" altLang="en-US" dirty="0"/>
              <a:t>develop your questions and beliefs</a:t>
            </a:r>
          </a:p>
          <a:p>
            <a:pPr lvl="2"/>
            <a:endParaRPr lang="en-US" altLang="en-US" dirty="0"/>
          </a:p>
          <a:p>
            <a:pPr marL="914400" lvl="2" indent="0" algn="just">
              <a:buNone/>
            </a:pPr>
            <a:endParaRPr lang="en-US" altLang="en-US" dirty="0"/>
          </a:p>
          <a:p>
            <a:pPr marL="914400" lvl="2" indent="0" algn="ctr">
              <a:buNone/>
            </a:pPr>
            <a:r>
              <a:rPr lang="en-US" altLang="en-US" dirty="0"/>
              <a:t>Identify some sources about this area of practice</a:t>
            </a:r>
          </a:p>
          <a:p>
            <a:pPr lvl="2"/>
            <a:endParaRPr lang="en-GB" altLang="en-US" dirty="0"/>
          </a:p>
        </p:txBody>
      </p:sp>
      <p:sp>
        <p:nvSpPr>
          <p:cNvPr id="2" name="Slide Number Placeholder 1"/>
          <p:cNvSpPr>
            <a:spLocks noGrp="1"/>
          </p:cNvSpPr>
          <p:nvPr>
            <p:ph type="sldNum" sz="quarter" idx="12"/>
          </p:nvPr>
        </p:nvSpPr>
        <p:spPr/>
        <p:txBody>
          <a:bodyPr/>
          <a:lstStyle/>
          <a:p>
            <a:fld id="{AC82685A-BD3A-4230-8D85-804689F67293}" type="slidenum">
              <a:rPr lang="en-GB" smtClean="0"/>
              <a:t>15</a:t>
            </a:fld>
            <a:endParaRPr lang="en-GB"/>
          </a:p>
        </p:txBody>
      </p:sp>
    </p:spTree>
    <p:extLst>
      <p:ext uri="{BB962C8B-B14F-4D97-AF65-F5344CB8AC3E}">
        <p14:creationId xmlns:p14="http://schemas.microsoft.com/office/powerpoint/2010/main" val="36835974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US" altLang="en-US"/>
              <a:t>Ways of Knowing</a:t>
            </a:r>
          </a:p>
        </p:txBody>
      </p:sp>
      <p:sp>
        <p:nvSpPr>
          <p:cNvPr id="10243" name="Rectangle 3"/>
          <p:cNvSpPr>
            <a:spLocks noGrp="1" noChangeArrowheads="1"/>
          </p:cNvSpPr>
          <p:nvPr>
            <p:ph type="body" idx="1"/>
          </p:nvPr>
        </p:nvSpPr>
        <p:spPr/>
        <p:txBody>
          <a:bodyPr>
            <a:normAutofit lnSpcReduction="10000"/>
          </a:bodyPr>
          <a:lstStyle/>
          <a:p>
            <a:pPr eaLnBrk="1" hangingPunct="1"/>
            <a:r>
              <a:rPr lang="en-US" altLang="en-US" dirty="0"/>
              <a:t>Five ways we can </a:t>
            </a:r>
            <a:r>
              <a:rPr lang="en-US" altLang="en-US" i="1" dirty="0"/>
              <a:t>know</a:t>
            </a:r>
            <a:r>
              <a:rPr lang="en-US" altLang="en-US" dirty="0"/>
              <a:t> something</a:t>
            </a:r>
          </a:p>
          <a:p>
            <a:pPr marL="914400" lvl="1" indent="-457200" eaLnBrk="1" hangingPunct="1">
              <a:buFont typeface="+mj-lt"/>
              <a:buAutoNum type="arabicPeriod"/>
            </a:pPr>
            <a:r>
              <a:rPr lang="en-US" altLang="en-US" dirty="0"/>
              <a:t>Personal experience</a:t>
            </a:r>
          </a:p>
          <a:p>
            <a:pPr marL="914400" lvl="1" indent="-457200" eaLnBrk="1" hangingPunct="1">
              <a:buFont typeface="+mj-lt"/>
              <a:buAutoNum type="arabicPeriod"/>
            </a:pPr>
            <a:r>
              <a:rPr lang="en-US" altLang="en-US" dirty="0"/>
              <a:t>Tradition</a:t>
            </a:r>
          </a:p>
          <a:p>
            <a:pPr marL="914400" lvl="1" indent="-457200" eaLnBrk="1" hangingPunct="1">
              <a:buFont typeface="+mj-lt"/>
              <a:buAutoNum type="arabicPeriod"/>
            </a:pPr>
            <a:r>
              <a:rPr lang="en-US" altLang="en-US" dirty="0"/>
              <a:t>Experts and authorities</a:t>
            </a:r>
          </a:p>
          <a:p>
            <a:pPr marL="914400" lvl="1" indent="-457200" eaLnBrk="1" hangingPunct="1">
              <a:buFont typeface="+mj-lt"/>
              <a:buAutoNum type="arabicPeriod"/>
            </a:pPr>
            <a:r>
              <a:rPr lang="en-US" altLang="en-US" dirty="0"/>
              <a:t>Logic</a:t>
            </a:r>
          </a:p>
          <a:p>
            <a:pPr lvl="2"/>
            <a:r>
              <a:rPr lang="en-US" altLang="en-US" dirty="0"/>
              <a:t>Inductive</a:t>
            </a:r>
          </a:p>
          <a:p>
            <a:pPr lvl="2"/>
            <a:r>
              <a:rPr lang="en-US" altLang="en-US" dirty="0"/>
              <a:t>Deductive</a:t>
            </a:r>
          </a:p>
          <a:p>
            <a:pPr marL="914400" lvl="1" indent="-457200" eaLnBrk="1" hangingPunct="1">
              <a:buFont typeface="+mj-lt"/>
              <a:buAutoNum type="arabicPeriod"/>
            </a:pPr>
            <a:r>
              <a:rPr lang="en-US" altLang="en-US" dirty="0"/>
              <a:t>Research</a:t>
            </a:r>
          </a:p>
          <a:p>
            <a:pPr lvl="1" eaLnBrk="1" hangingPunct="1"/>
            <a:endParaRPr lang="en-US" altLang="en-US" dirty="0"/>
          </a:p>
        </p:txBody>
      </p:sp>
      <p:sp>
        <p:nvSpPr>
          <p:cNvPr id="10244" name="Text Box 4"/>
          <p:cNvSpPr txBox="1">
            <a:spLocks noChangeArrowheads="1"/>
          </p:cNvSpPr>
          <p:nvPr/>
        </p:nvSpPr>
        <p:spPr bwMode="auto">
          <a:xfrm>
            <a:off x="7258050" y="6248400"/>
            <a:ext cx="5715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ahoma" panose="020B0604030504040204" pitchFamily="34" charset="0"/>
              </a:defRPr>
            </a:lvl1pPr>
            <a:lvl2pPr marL="742950" indent="-285750" eaLnBrk="0" hangingPunct="0">
              <a:defRPr sz="2400">
                <a:solidFill>
                  <a:schemeClr val="tx1"/>
                </a:solidFill>
                <a:latin typeface="Tahoma" panose="020B0604030504040204" pitchFamily="34" charset="0"/>
              </a:defRPr>
            </a:lvl2pPr>
            <a:lvl3pPr marL="1143000" indent="-228600" eaLnBrk="0" hangingPunct="0">
              <a:defRPr sz="2400">
                <a:solidFill>
                  <a:schemeClr val="tx1"/>
                </a:solidFill>
                <a:latin typeface="Tahoma" panose="020B0604030504040204" pitchFamily="34" charset="0"/>
              </a:defRPr>
            </a:lvl3pPr>
            <a:lvl4pPr marL="1600200" indent="-228600" eaLnBrk="0" hangingPunct="0">
              <a:defRPr sz="2400">
                <a:solidFill>
                  <a:schemeClr val="tx1"/>
                </a:solidFill>
                <a:latin typeface="Tahoma" panose="020B0604030504040204" pitchFamily="34" charset="0"/>
              </a:defRPr>
            </a:lvl4pPr>
            <a:lvl5pPr marL="2057400" indent="-228600" eaLnBrk="0" hangingPunct="0">
              <a:defRPr sz="2400">
                <a:solidFill>
                  <a:schemeClr val="tx1"/>
                </a:solidFill>
                <a:latin typeface="Tahoma" panose="020B0604030504040204" pitchFamily="34" charset="0"/>
              </a:defRPr>
            </a:lvl5pPr>
            <a:lvl6pPr marL="2514600" indent="-228600" eaLnBrk="0" fontAlgn="base" hangingPunct="0">
              <a:spcBef>
                <a:spcPct val="0"/>
              </a:spcBef>
              <a:spcAft>
                <a:spcPct val="0"/>
              </a:spcAft>
              <a:defRPr sz="2400">
                <a:solidFill>
                  <a:schemeClr val="tx1"/>
                </a:solidFill>
                <a:latin typeface="Tahoma" panose="020B0604030504040204" pitchFamily="34" charset="0"/>
              </a:defRPr>
            </a:lvl6pPr>
            <a:lvl7pPr marL="2971800" indent="-228600" eaLnBrk="0" fontAlgn="base" hangingPunct="0">
              <a:spcBef>
                <a:spcPct val="0"/>
              </a:spcBef>
              <a:spcAft>
                <a:spcPct val="0"/>
              </a:spcAft>
              <a:defRPr sz="2400">
                <a:solidFill>
                  <a:schemeClr val="tx1"/>
                </a:solidFill>
                <a:latin typeface="Tahoma" panose="020B0604030504040204" pitchFamily="34" charset="0"/>
              </a:defRPr>
            </a:lvl7pPr>
            <a:lvl8pPr marL="3429000" indent="-228600" eaLnBrk="0" fontAlgn="base" hangingPunct="0">
              <a:spcBef>
                <a:spcPct val="0"/>
              </a:spcBef>
              <a:spcAft>
                <a:spcPct val="0"/>
              </a:spcAft>
              <a:defRPr sz="2400">
                <a:solidFill>
                  <a:schemeClr val="tx1"/>
                </a:solidFill>
                <a:latin typeface="Tahoma" panose="020B0604030504040204" pitchFamily="34" charset="0"/>
              </a:defRPr>
            </a:lvl8pPr>
            <a:lvl9pPr marL="3886200" indent="-228600" eaLnBrk="0" fontAlgn="base" hangingPunct="0">
              <a:spcBef>
                <a:spcPct val="0"/>
              </a:spcBef>
              <a:spcAft>
                <a:spcPct val="0"/>
              </a:spcAft>
              <a:defRPr sz="2400">
                <a:solidFill>
                  <a:schemeClr val="tx1"/>
                </a:solidFill>
                <a:latin typeface="Tahoma" panose="020B0604030504040204" pitchFamily="34" charset="0"/>
              </a:defRPr>
            </a:lvl9pPr>
          </a:lstStyle>
          <a:p>
            <a:pPr eaLnBrk="1" hangingPunct="1">
              <a:spcBef>
                <a:spcPct val="50000"/>
              </a:spcBef>
            </a:pPr>
            <a:r>
              <a:rPr lang="en-US" altLang="en-US" sz="1200"/>
              <a:t>Obj. 1.2</a:t>
            </a:r>
          </a:p>
        </p:txBody>
      </p:sp>
      <p:sp>
        <p:nvSpPr>
          <p:cNvPr id="3" name="Slide Number Placeholder 2"/>
          <p:cNvSpPr>
            <a:spLocks noGrp="1"/>
          </p:cNvSpPr>
          <p:nvPr>
            <p:ph type="sldNum" sz="quarter" idx="12"/>
          </p:nvPr>
        </p:nvSpPr>
        <p:spPr/>
        <p:txBody>
          <a:bodyPr/>
          <a:lstStyle/>
          <a:p>
            <a:fld id="{6D22F896-40B5-4ADD-8801-0D06FADFA095}" type="slidenum">
              <a:rPr lang="en-US" smtClean="0"/>
              <a:t>16</a:t>
            </a:fld>
            <a:endParaRPr lang="en-US" dirty="0"/>
          </a:p>
        </p:txBody>
      </p:sp>
    </p:spTree>
    <p:extLst>
      <p:ext uri="{BB962C8B-B14F-4D97-AF65-F5344CB8AC3E}">
        <p14:creationId xmlns:p14="http://schemas.microsoft.com/office/powerpoint/2010/main" val="186756858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US" altLang="en-US" dirty="0"/>
              <a:t>Ways of Knowing 1</a:t>
            </a:r>
          </a:p>
        </p:txBody>
      </p:sp>
      <p:sp>
        <p:nvSpPr>
          <p:cNvPr id="11267" name="Rectangle 3"/>
          <p:cNvSpPr>
            <a:spLocks noGrp="1" noChangeArrowheads="1"/>
          </p:cNvSpPr>
          <p:nvPr>
            <p:ph type="body" idx="1"/>
          </p:nvPr>
        </p:nvSpPr>
        <p:spPr/>
        <p:txBody>
          <a:bodyPr>
            <a:normAutofit lnSpcReduction="10000"/>
          </a:bodyPr>
          <a:lstStyle/>
          <a:p>
            <a:pPr eaLnBrk="1" hangingPunct="1"/>
            <a:r>
              <a:rPr lang="en-US" altLang="en-US" dirty="0"/>
              <a:t>Personal experience</a:t>
            </a:r>
          </a:p>
          <a:p>
            <a:pPr lvl="1" eaLnBrk="1" hangingPunct="1"/>
            <a:r>
              <a:rPr lang="en-US" altLang="en-US" dirty="0"/>
              <a:t>Relying on one’s knowledge of prior experiences</a:t>
            </a:r>
          </a:p>
          <a:p>
            <a:pPr marL="457200" lvl="1" indent="0" eaLnBrk="1" hangingPunct="1">
              <a:buNone/>
            </a:pPr>
            <a:endParaRPr lang="en-US" altLang="en-US" dirty="0"/>
          </a:p>
          <a:p>
            <a:pPr lvl="1" eaLnBrk="1" hangingPunct="1"/>
            <a:r>
              <a:rPr lang="en-US" altLang="en-US" dirty="0"/>
              <a:t>Limitations</a:t>
            </a:r>
          </a:p>
          <a:p>
            <a:pPr lvl="2" eaLnBrk="1" hangingPunct="1"/>
            <a:r>
              <a:rPr lang="en-US" altLang="en-US" dirty="0"/>
              <a:t>How one is affected by an event depends on who one is</a:t>
            </a:r>
          </a:p>
          <a:p>
            <a:pPr lvl="2" eaLnBrk="1" hangingPunct="1"/>
            <a:r>
              <a:rPr lang="en-US" altLang="en-US" dirty="0"/>
              <a:t>One frequently needs to know something that cannot by learned through experience</a:t>
            </a:r>
          </a:p>
        </p:txBody>
      </p:sp>
      <p:sp>
        <p:nvSpPr>
          <p:cNvPr id="3" name="Slide Number Placeholder 2"/>
          <p:cNvSpPr>
            <a:spLocks noGrp="1"/>
          </p:cNvSpPr>
          <p:nvPr>
            <p:ph type="sldNum" sz="quarter" idx="12"/>
          </p:nvPr>
        </p:nvSpPr>
        <p:spPr/>
        <p:txBody>
          <a:bodyPr/>
          <a:lstStyle/>
          <a:p>
            <a:fld id="{6D22F896-40B5-4ADD-8801-0D06FADFA095}" type="slidenum">
              <a:rPr lang="en-US" smtClean="0"/>
              <a:t>17</a:t>
            </a:fld>
            <a:endParaRPr lang="en-US" dirty="0"/>
          </a:p>
        </p:txBody>
      </p:sp>
    </p:spTree>
    <p:extLst>
      <p:ext uri="{BB962C8B-B14F-4D97-AF65-F5344CB8AC3E}">
        <p14:creationId xmlns:p14="http://schemas.microsoft.com/office/powerpoint/2010/main" val="420175295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US" altLang="en-US" dirty="0"/>
              <a:t>Ways of Knowing 2</a:t>
            </a:r>
          </a:p>
        </p:txBody>
      </p:sp>
      <p:sp>
        <p:nvSpPr>
          <p:cNvPr id="12291" name="Rectangle 3"/>
          <p:cNvSpPr>
            <a:spLocks noGrp="1" noChangeArrowheads="1"/>
          </p:cNvSpPr>
          <p:nvPr>
            <p:ph type="body" idx="1"/>
          </p:nvPr>
        </p:nvSpPr>
        <p:spPr/>
        <p:txBody>
          <a:bodyPr>
            <a:normAutofit/>
          </a:bodyPr>
          <a:lstStyle/>
          <a:p>
            <a:pPr eaLnBrk="1" hangingPunct="1">
              <a:lnSpc>
                <a:spcPct val="90000"/>
              </a:lnSpc>
            </a:pPr>
            <a:r>
              <a:rPr lang="en-US" altLang="en-US" sz="2800" dirty="0"/>
              <a:t>Tradition</a:t>
            </a:r>
          </a:p>
          <a:p>
            <a:pPr lvl="1" eaLnBrk="1" hangingPunct="1">
              <a:lnSpc>
                <a:spcPct val="90000"/>
              </a:lnSpc>
            </a:pPr>
            <a:r>
              <a:rPr lang="en-US" altLang="en-US" sz="2400" dirty="0"/>
              <a:t>Doing things as they have always been done</a:t>
            </a:r>
          </a:p>
          <a:p>
            <a:pPr lvl="1" eaLnBrk="1" hangingPunct="1">
              <a:lnSpc>
                <a:spcPct val="90000"/>
              </a:lnSpc>
            </a:pPr>
            <a:endParaRPr lang="en-US" altLang="en-US" sz="2400" dirty="0"/>
          </a:p>
          <a:p>
            <a:pPr lvl="1" eaLnBrk="1" hangingPunct="1">
              <a:lnSpc>
                <a:spcPct val="90000"/>
              </a:lnSpc>
            </a:pPr>
            <a:r>
              <a:rPr lang="en-US" altLang="en-US" sz="2400" dirty="0"/>
              <a:t>Limitations</a:t>
            </a:r>
          </a:p>
          <a:p>
            <a:pPr lvl="2" eaLnBrk="1" hangingPunct="1">
              <a:lnSpc>
                <a:spcPct val="90000"/>
              </a:lnSpc>
            </a:pPr>
            <a:r>
              <a:rPr lang="en-US" altLang="en-US" sz="2000" dirty="0"/>
              <a:t>Traditions are often based on an idealized past</a:t>
            </a:r>
          </a:p>
          <a:p>
            <a:pPr lvl="2" eaLnBrk="1" hangingPunct="1">
              <a:lnSpc>
                <a:spcPct val="90000"/>
              </a:lnSpc>
            </a:pPr>
            <a:r>
              <a:rPr lang="en-US" altLang="en-US" sz="2000" dirty="0"/>
              <a:t>Traditions can be distant from current realities and the complexities associated with them</a:t>
            </a:r>
          </a:p>
        </p:txBody>
      </p:sp>
      <p:sp>
        <p:nvSpPr>
          <p:cNvPr id="3" name="Slide Number Placeholder 2"/>
          <p:cNvSpPr>
            <a:spLocks noGrp="1"/>
          </p:cNvSpPr>
          <p:nvPr>
            <p:ph type="sldNum" sz="quarter" idx="12"/>
          </p:nvPr>
        </p:nvSpPr>
        <p:spPr/>
        <p:txBody>
          <a:bodyPr/>
          <a:lstStyle/>
          <a:p>
            <a:fld id="{6D22F896-40B5-4ADD-8801-0D06FADFA095}" type="slidenum">
              <a:rPr lang="en-US" smtClean="0"/>
              <a:t>18</a:t>
            </a:fld>
            <a:endParaRPr lang="en-US" dirty="0"/>
          </a:p>
        </p:txBody>
      </p:sp>
    </p:spTree>
    <p:extLst>
      <p:ext uri="{BB962C8B-B14F-4D97-AF65-F5344CB8AC3E}">
        <p14:creationId xmlns:p14="http://schemas.microsoft.com/office/powerpoint/2010/main" val="292552609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Ways of knowing 3</a:t>
            </a:r>
          </a:p>
        </p:txBody>
      </p:sp>
      <p:sp>
        <p:nvSpPr>
          <p:cNvPr id="3" name="Content Placeholder 2"/>
          <p:cNvSpPr>
            <a:spLocks noGrp="1"/>
          </p:cNvSpPr>
          <p:nvPr>
            <p:ph idx="1"/>
          </p:nvPr>
        </p:nvSpPr>
        <p:spPr/>
        <p:txBody>
          <a:bodyPr/>
          <a:lstStyle/>
          <a:p>
            <a:pPr>
              <a:lnSpc>
                <a:spcPct val="90000"/>
              </a:lnSpc>
            </a:pPr>
            <a:r>
              <a:rPr lang="en-US" altLang="en-US" sz="2800" dirty="0"/>
              <a:t>Experts or authorities</a:t>
            </a:r>
          </a:p>
          <a:p>
            <a:pPr marL="0" indent="0">
              <a:lnSpc>
                <a:spcPct val="90000"/>
              </a:lnSpc>
              <a:buNone/>
            </a:pPr>
            <a:endParaRPr lang="en-US" altLang="en-US" sz="2800" dirty="0"/>
          </a:p>
          <a:p>
            <a:pPr lvl="1">
              <a:lnSpc>
                <a:spcPct val="90000"/>
              </a:lnSpc>
            </a:pPr>
            <a:r>
              <a:rPr lang="en-US" altLang="en-US" sz="2400" dirty="0"/>
              <a:t>Relying on the expertise or authority of others</a:t>
            </a:r>
          </a:p>
          <a:p>
            <a:pPr lvl="1">
              <a:lnSpc>
                <a:spcPct val="90000"/>
              </a:lnSpc>
            </a:pPr>
            <a:endParaRPr lang="en-US" altLang="en-US" sz="2400" dirty="0"/>
          </a:p>
          <a:p>
            <a:pPr lvl="1">
              <a:lnSpc>
                <a:spcPct val="90000"/>
              </a:lnSpc>
            </a:pPr>
            <a:r>
              <a:rPr lang="en-US" altLang="en-US" sz="2400" dirty="0"/>
              <a:t>Limitations</a:t>
            </a:r>
          </a:p>
          <a:p>
            <a:pPr lvl="2">
              <a:lnSpc>
                <a:spcPct val="90000"/>
              </a:lnSpc>
            </a:pPr>
            <a:r>
              <a:rPr lang="en-US" altLang="en-US" sz="2000" dirty="0"/>
              <a:t>Experts can be wrong</a:t>
            </a:r>
          </a:p>
          <a:p>
            <a:pPr lvl="2">
              <a:lnSpc>
                <a:spcPct val="90000"/>
              </a:lnSpc>
            </a:pPr>
            <a:r>
              <a:rPr lang="en-US" altLang="en-US" sz="2000" dirty="0"/>
              <a:t>Experts can disagree among themselves, as in a “second opinion”</a:t>
            </a:r>
          </a:p>
          <a:p>
            <a:endParaRPr lang="en-GB" dirty="0"/>
          </a:p>
        </p:txBody>
      </p:sp>
      <p:sp>
        <p:nvSpPr>
          <p:cNvPr id="5" name="Slide Number Placeholder 4"/>
          <p:cNvSpPr>
            <a:spLocks noGrp="1"/>
          </p:cNvSpPr>
          <p:nvPr>
            <p:ph type="sldNum" sz="quarter" idx="12"/>
          </p:nvPr>
        </p:nvSpPr>
        <p:spPr/>
        <p:txBody>
          <a:bodyPr/>
          <a:lstStyle/>
          <a:p>
            <a:fld id="{6D22F896-40B5-4ADD-8801-0D06FADFA095}" type="slidenum">
              <a:rPr lang="en-US" smtClean="0"/>
              <a:t>19</a:t>
            </a:fld>
            <a:endParaRPr lang="en-US" dirty="0"/>
          </a:p>
        </p:txBody>
      </p:sp>
    </p:spTree>
    <p:extLst>
      <p:ext uri="{BB962C8B-B14F-4D97-AF65-F5344CB8AC3E}">
        <p14:creationId xmlns:p14="http://schemas.microsoft.com/office/powerpoint/2010/main" val="413323318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pPr eaLnBrk="1" hangingPunct="1"/>
            <a:r>
              <a:rPr lang="en-US" altLang="en-US" dirty="0"/>
              <a:t>Ways of Knowing 4: Logic (inductive)</a:t>
            </a:r>
          </a:p>
        </p:txBody>
      </p:sp>
      <p:sp>
        <p:nvSpPr>
          <p:cNvPr id="13315" name="Rectangle 3"/>
          <p:cNvSpPr>
            <a:spLocks noGrp="1" noChangeArrowheads="1"/>
          </p:cNvSpPr>
          <p:nvPr>
            <p:ph type="body" idx="1"/>
          </p:nvPr>
        </p:nvSpPr>
        <p:spPr/>
        <p:txBody>
          <a:bodyPr>
            <a:normAutofit lnSpcReduction="10000"/>
          </a:bodyPr>
          <a:lstStyle/>
          <a:p>
            <a:pPr eaLnBrk="1" hangingPunct="1"/>
            <a:r>
              <a:rPr lang="en-US" altLang="en-US" dirty="0"/>
              <a:t>Inductive reasoning</a:t>
            </a:r>
          </a:p>
          <a:p>
            <a:pPr lvl="1" eaLnBrk="1" hangingPunct="1"/>
            <a:r>
              <a:rPr lang="en-US" altLang="en-US" dirty="0"/>
              <a:t>Reasoning from the specific to the general</a:t>
            </a:r>
          </a:p>
          <a:p>
            <a:pPr marL="457200" lvl="1" indent="0" eaLnBrk="1" hangingPunct="1">
              <a:buNone/>
            </a:pPr>
            <a:endParaRPr lang="en-US" altLang="en-US" dirty="0"/>
          </a:p>
          <a:p>
            <a:pPr lvl="1" eaLnBrk="1" hangingPunct="1"/>
            <a:r>
              <a:rPr lang="en-US" altLang="en-US" dirty="0"/>
              <a:t>Limitations</a:t>
            </a:r>
          </a:p>
          <a:p>
            <a:pPr lvl="2" eaLnBrk="1" hangingPunct="1"/>
            <a:r>
              <a:rPr lang="en-US" altLang="en-US" dirty="0"/>
              <a:t>In order to be certain of a conclusion one must observe all examples</a:t>
            </a:r>
          </a:p>
          <a:p>
            <a:pPr lvl="2" eaLnBrk="1" hangingPunct="1"/>
            <a:r>
              <a:rPr lang="en-US" altLang="en-US" dirty="0"/>
              <a:t>All examples can be observed only in very limited situations where there are few members of the group</a:t>
            </a:r>
          </a:p>
        </p:txBody>
      </p:sp>
      <p:sp>
        <p:nvSpPr>
          <p:cNvPr id="3" name="Slide Number Placeholder 2"/>
          <p:cNvSpPr>
            <a:spLocks noGrp="1"/>
          </p:cNvSpPr>
          <p:nvPr>
            <p:ph type="sldNum" sz="quarter" idx="12"/>
          </p:nvPr>
        </p:nvSpPr>
        <p:spPr/>
        <p:txBody>
          <a:bodyPr/>
          <a:lstStyle/>
          <a:p>
            <a:fld id="{6D22F896-40B5-4ADD-8801-0D06FADFA095}" type="slidenum">
              <a:rPr lang="en-US" smtClean="0"/>
              <a:t>20</a:t>
            </a:fld>
            <a:endParaRPr lang="en-US" dirty="0"/>
          </a:p>
        </p:txBody>
      </p:sp>
    </p:spTree>
    <p:extLst>
      <p:ext uri="{BB962C8B-B14F-4D97-AF65-F5344CB8AC3E}">
        <p14:creationId xmlns:p14="http://schemas.microsoft.com/office/powerpoint/2010/main" val="145486074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fontScale="90000"/>
          </a:bodyPr>
          <a:lstStyle/>
          <a:p>
            <a:pPr eaLnBrk="1" hangingPunct="1"/>
            <a:r>
              <a:rPr lang="en-US" altLang="en-US" dirty="0"/>
              <a:t>Ways of Knowing 4: logic (deductive)</a:t>
            </a:r>
          </a:p>
        </p:txBody>
      </p:sp>
      <p:sp>
        <p:nvSpPr>
          <p:cNvPr id="14339" name="Rectangle 3"/>
          <p:cNvSpPr>
            <a:spLocks noGrp="1" noChangeArrowheads="1"/>
          </p:cNvSpPr>
          <p:nvPr>
            <p:ph type="body" idx="1"/>
          </p:nvPr>
        </p:nvSpPr>
        <p:spPr/>
        <p:txBody>
          <a:bodyPr/>
          <a:lstStyle/>
          <a:p>
            <a:pPr eaLnBrk="1" hangingPunct="1"/>
            <a:r>
              <a:rPr lang="en-US" altLang="en-US" dirty="0"/>
              <a:t>Deductive reasoning</a:t>
            </a:r>
          </a:p>
          <a:p>
            <a:pPr lvl="1" eaLnBrk="1" hangingPunct="1"/>
            <a:r>
              <a:rPr lang="en-US" altLang="en-US" dirty="0"/>
              <a:t>Reasoning from the general to the specific</a:t>
            </a:r>
          </a:p>
          <a:p>
            <a:pPr marL="457200" lvl="1" indent="0" eaLnBrk="1" hangingPunct="1">
              <a:buNone/>
            </a:pPr>
            <a:endParaRPr lang="en-US" altLang="en-US" dirty="0"/>
          </a:p>
          <a:p>
            <a:pPr lvl="1" eaLnBrk="1" hangingPunct="1"/>
            <a:r>
              <a:rPr lang="en-US" altLang="en-US" dirty="0"/>
              <a:t>Limitations</a:t>
            </a:r>
          </a:p>
          <a:p>
            <a:pPr lvl="2" eaLnBrk="1" hangingPunct="1"/>
            <a:r>
              <a:rPr lang="en-US" altLang="en-US" dirty="0"/>
              <a:t>You must begin with true premises in order to arrive at true conclusions</a:t>
            </a:r>
          </a:p>
          <a:p>
            <a:pPr lvl="2" eaLnBrk="1" hangingPunct="1"/>
            <a:r>
              <a:rPr lang="en-US" altLang="en-US" dirty="0"/>
              <a:t>Deductive reasoning only organizes what is already known</a:t>
            </a:r>
          </a:p>
        </p:txBody>
      </p:sp>
      <p:sp>
        <p:nvSpPr>
          <p:cNvPr id="3" name="Slide Number Placeholder 2"/>
          <p:cNvSpPr>
            <a:spLocks noGrp="1"/>
          </p:cNvSpPr>
          <p:nvPr>
            <p:ph type="sldNum" sz="quarter" idx="12"/>
          </p:nvPr>
        </p:nvSpPr>
        <p:spPr/>
        <p:txBody>
          <a:bodyPr/>
          <a:lstStyle/>
          <a:p>
            <a:fld id="{6D22F896-40B5-4ADD-8801-0D06FADFA095}" type="slidenum">
              <a:rPr lang="en-US" smtClean="0"/>
              <a:t>21</a:t>
            </a:fld>
            <a:endParaRPr lang="en-US" dirty="0"/>
          </a:p>
        </p:txBody>
      </p:sp>
    </p:spTree>
    <p:extLst>
      <p:ext uri="{BB962C8B-B14F-4D97-AF65-F5344CB8AC3E}">
        <p14:creationId xmlns:p14="http://schemas.microsoft.com/office/powerpoint/2010/main" val="311634998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026"/>
          <p:cNvSpPr>
            <a:spLocks noGrp="1" noChangeArrowheads="1"/>
          </p:cNvSpPr>
          <p:nvPr>
            <p:ph type="title"/>
          </p:nvPr>
        </p:nvSpPr>
        <p:spPr/>
        <p:txBody>
          <a:bodyPr>
            <a:normAutofit/>
          </a:bodyPr>
          <a:lstStyle/>
          <a:p>
            <a:pPr eaLnBrk="1" hangingPunct="1"/>
            <a:r>
              <a:rPr lang="en-US" altLang="en-US" dirty="0"/>
              <a:t>Ways of knowing 5: Research</a:t>
            </a:r>
          </a:p>
        </p:txBody>
      </p:sp>
      <p:sp>
        <p:nvSpPr>
          <p:cNvPr id="15363" name="Rectangle 1027"/>
          <p:cNvSpPr>
            <a:spLocks noGrp="1" noChangeArrowheads="1"/>
          </p:cNvSpPr>
          <p:nvPr>
            <p:ph type="body" idx="1"/>
          </p:nvPr>
        </p:nvSpPr>
        <p:spPr>
          <a:xfrm>
            <a:off x="611560" y="1340768"/>
            <a:ext cx="7632848" cy="4114800"/>
          </a:xfrm>
        </p:spPr>
        <p:txBody>
          <a:bodyPr/>
          <a:lstStyle/>
          <a:p>
            <a:pPr eaLnBrk="1" hangingPunct="1"/>
            <a:r>
              <a:rPr lang="en-US" altLang="en-US" sz="2800" dirty="0"/>
              <a:t>Purpose of research is to explain, predict, and/or control phenomena</a:t>
            </a:r>
          </a:p>
          <a:p>
            <a:pPr eaLnBrk="1" hangingPunct="1"/>
            <a:r>
              <a:rPr lang="en-US" altLang="en-US" sz="2800" dirty="0"/>
              <a:t>This involves the acquisition of knowledge and the development and testing of theory</a:t>
            </a:r>
          </a:p>
          <a:p>
            <a:pPr eaLnBrk="1" hangingPunct="1"/>
            <a:r>
              <a:rPr lang="en-US" altLang="en-US" sz="2800" dirty="0"/>
              <a:t>Several methodologies and method but most are based on ‘the scientific method’</a:t>
            </a:r>
          </a:p>
        </p:txBody>
      </p:sp>
      <p:sp>
        <p:nvSpPr>
          <p:cNvPr id="3" name="Slide Number Placeholder 2"/>
          <p:cNvSpPr>
            <a:spLocks noGrp="1"/>
          </p:cNvSpPr>
          <p:nvPr>
            <p:ph type="sldNum" sz="quarter" idx="12"/>
          </p:nvPr>
        </p:nvSpPr>
        <p:spPr/>
        <p:txBody>
          <a:bodyPr/>
          <a:lstStyle/>
          <a:p>
            <a:fld id="{6D22F896-40B5-4ADD-8801-0D06FADFA095}" type="slidenum">
              <a:rPr lang="en-US" smtClean="0"/>
              <a:t>22</a:t>
            </a:fld>
            <a:endParaRPr lang="en-US" dirty="0"/>
          </a:p>
        </p:txBody>
      </p:sp>
    </p:spTree>
    <p:extLst>
      <p:ext uri="{BB962C8B-B14F-4D97-AF65-F5344CB8AC3E}">
        <p14:creationId xmlns:p14="http://schemas.microsoft.com/office/powerpoint/2010/main" val="170554543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US" altLang="en-US"/>
              <a:t>The Scientific Method</a:t>
            </a:r>
          </a:p>
        </p:txBody>
      </p:sp>
      <p:sp>
        <p:nvSpPr>
          <p:cNvPr id="16387" name="Rectangle 3"/>
          <p:cNvSpPr>
            <a:spLocks noGrp="1" noChangeArrowheads="1"/>
          </p:cNvSpPr>
          <p:nvPr>
            <p:ph type="body" idx="1"/>
          </p:nvPr>
        </p:nvSpPr>
        <p:spPr/>
        <p:txBody>
          <a:bodyPr/>
          <a:lstStyle/>
          <a:p>
            <a:pPr eaLnBrk="1" hangingPunct="1"/>
            <a:r>
              <a:rPr lang="en-US" altLang="en-US"/>
              <a:t>Five steps in the scientific method</a:t>
            </a:r>
          </a:p>
          <a:p>
            <a:pPr lvl="1" eaLnBrk="1" hangingPunct="1"/>
            <a:r>
              <a:rPr lang="en-US" altLang="en-US"/>
              <a:t>Recognition and definition of the problem</a:t>
            </a:r>
          </a:p>
          <a:p>
            <a:pPr lvl="1" eaLnBrk="1" hangingPunct="1"/>
            <a:r>
              <a:rPr lang="en-US" altLang="en-US"/>
              <a:t>Formulation of hypotheses</a:t>
            </a:r>
          </a:p>
          <a:p>
            <a:pPr lvl="1" eaLnBrk="1" hangingPunct="1"/>
            <a:r>
              <a:rPr lang="en-US" altLang="en-US"/>
              <a:t>Collection of data</a:t>
            </a:r>
          </a:p>
          <a:p>
            <a:pPr lvl="1" eaLnBrk="1" hangingPunct="1"/>
            <a:r>
              <a:rPr lang="en-US" altLang="en-US"/>
              <a:t>Analysis of data</a:t>
            </a:r>
          </a:p>
          <a:p>
            <a:pPr lvl="1" eaLnBrk="1" hangingPunct="1"/>
            <a:r>
              <a:rPr lang="en-US" altLang="en-US"/>
              <a:t>Stating conclusions</a:t>
            </a:r>
          </a:p>
        </p:txBody>
      </p:sp>
      <p:sp>
        <p:nvSpPr>
          <p:cNvPr id="3" name="Slide Number Placeholder 2"/>
          <p:cNvSpPr>
            <a:spLocks noGrp="1"/>
          </p:cNvSpPr>
          <p:nvPr>
            <p:ph type="sldNum" sz="quarter" idx="12"/>
          </p:nvPr>
        </p:nvSpPr>
        <p:spPr/>
        <p:txBody>
          <a:bodyPr/>
          <a:lstStyle/>
          <a:p>
            <a:fld id="{6D22F896-40B5-4ADD-8801-0D06FADFA095}" type="slidenum">
              <a:rPr lang="en-US" smtClean="0"/>
              <a:t>23</a:t>
            </a:fld>
            <a:endParaRPr lang="en-US" dirty="0"/>
          </a:p>
        </p:txBody>
      </p:sp>
    </p:spTree>
    <p:extLst>
      <p:ext uri="{BB962C8B-B14F-4D97-AF65-F5344CB8AC3E}">
        <p14:creationId xmlns:p14="http://schemas.microsoft.com/office/powerpoint/2010/main" val="70642315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US" altLang="en-US"/>
              <a:t>The Scientific Method</a:t>
            </a:r>
          </a:p>
        </p:txBody>
      </p:sp>
      <p:sp>
        <p:nvSpPr>
          <p:cNvPr id="17411" name="Rectangle 3"/>
          <p:cNvSpPr>
            <a:spLocks noGrp="1" noChangeArrowheads="1"/>
          </p:cNvSpPr>
          <p:nvPr>
            <p:ph type="body" idx="1"/>
          </p:nvPr>
        </p:nvSpPr>
        <p:spPr/>
        <p:txBody>
          <a:bodyPr/>
          <a:lstStyle/>
          <a:p>
            <a:pPr eaLnBrk="1" hangingPunct="1"/>
            <a:r>
              <a:rPr lang="en-US" altLang="en-US"/>
              <a:t>Limitations of the scientific method</a:t>
            </a:r>
          </a:p>
          <a:p>
            <a:pPr lvl="1" eaLnBrk="1" hangingPunct="1"/>
            <a:r>
              <a:rPr lang="en-US" altLang="en-US"/>
              <a:t>Inability to answer value-based questions involving “should”</a:t>
            </a:r>
          </a:p>
          <a:p>
            <a:pPr lvl="1" eaLnBrk="1" hangingPunct="1"/>
            <a:r>
              <a:rPr lang="en-US" altLang="en-US"/>
              <a:t>Inability to capture the full richness and complexities of the participants</a:t>
            </a:r>
          </a:p>
          <a:p>
            <a:pPr lvl="1" eaLnBrk="1" hangingPunct="1"/>
            <a:r>
              <a:rPr lang="en-US" altLang="en-US"/>
              <a:t>Limitations of our measurement instruments</a:t>
            </a:r>
          </a:p>
          <a:p>
            <a:pPr lvl="1" eaLnBrk="1" hangingPunct="1"/>
            <a:r>
              <a:rPr lang="en-US" altLang="en-US"/>
              <a:t>Ethical and legal responsibilities</a:t>
            </a:r>
          </a:p>
        </p:txBody>
      </p:sp>
      <p:sp>
        <p:nvSpPr>
          <p:cNvPr id="3" name="Slide Number Placeholder 2"/>
          <p:cNvSpPr>
            <a:spLocks noGrp="1"/>
          </p:cNvSpPr>
          <p:nvPr>
            <p:ph type="sldNum" sz="quarter" idx="12"/>
          </p:nvPr>
        </p:nvSpPr>
        <p:spPr/>
        <p:txBody>
          <a:bodyPr/>
          <a:lstStyle/>
          <a:p>
            <a:fld id="{6D22F896-40B5-4ADD-8801-0D06FADFA095}" type="slidenum">
              <a:rPr lang="en-US" smtClean="0"/>
              <a:t>24</a:t>
            </a:fld>
            <a:endParaRPr lang="en-US" dirty="0"/>
          </a:p>
        </p:txBody>
      </p:sp>
    </p:spTree>
    <p:extLst>
      <p:ext uri="{BB962C8B-B14F-4D97-AF65-F5344CB8AC3E}">
        <p14:creationId xmlns:p14="http://schemas.microsoft.com/office/powerpoint/2010/main" val="69197335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US" altLang="en-US"/>
              <a:t>Educational Research</a:t>
            </a:r>
          </a:p>
        </p:txBody>
      </p:sp>
      <p:sp>
        <p:nvSpPr>
          <p:cNvPr id="20483" name="Rectangle 3"/>
          <p:cNvSpPr>
            <a:spLocks noGrp="1" noChangeArrowheads="1"/>
          </p:cNvSpPr>
          <p:nvPr>
            <p:ph type="body" idx="1"/>
          </p:nvPr>
        </p:nvSpPr>
        <p:spPr/>
        <p:txBody>
          <a:bodyPr>
            <a:normAutofit lnSpcReduction="10000"/>
          </a:bodyPr>
          <a:lstStyle/>
          <a:p>
            <a:pPr eaLnBrk="1" hangingPunct="1">
              <a:lnSpc>
                <a:spcPct val="90000"/>
              </a:lnSpc>
            </a:pPr>
            <a:r>
              <a:rPr lang="en-US" altLang="en-US" sz="2800" dirty="0"/>
              <a:t>Difficulties conducting educational research</a:t>
            </a:r>
          </a:p>
          <a:p>
            <a:pPr lvl="1" eaLnBrk="1" hangingPunct="1">
              <a:lnSpc>
                <a:spcPct val="90000"/>
              </a:lnSpc>
            </a:pPr>
            <a:r>
              <a:rPr lang="en-US" altLang="en-US" sz="2400" dirty="0"/>
              <a:t>Involves human beings and the complexities associated with them</a:t>
            </a:r>
          </a:p>
          <a:p>
            <a:pPr lvl="1" eaLnBrk="1" hangingPunct="1">
              <a:lnSpc>
                <a:spcPct val="90000"/>
              </a:lnSpc>
            </a:pPr>
            <a:r>
              <a:rPr lang="en-US" altLang="en-US" sz="2400" dirty="0"/>
              <a:t>Difficulties generalizing from specific studies</a:t>
            </a:r>
          </a:p>
          <a:p>
            <a:pPr lvl="1" eaLnBrk="1" hangingPunct="1">
              <a:lnSpc>
                <a:spcPct val="90000"/>
              </a:lnSpc>
            </a:pPr>
            <a:r>
              <a:rPr lang="en-US" altLang="en-US" sz="2400" dirty="0"/>
              <a:t>Problems when imposing sufficient controls to conduct research in educational settings</a:t>
            </a:r>
          </a:p>
          <a:p>
            <a:pPr lvl="1" eaLnBrk="1" hangingPunct="1">
              <a:lnSpc>
                <a:spcPct val="90000"/>
              </a:lnSpc>
            </a:pPr>
            <a:r>
              <a:rPr lang="en-US" altLang="en-US" sz="2400" dirty="0"/>
              <a:t>Complications when observing in educational settings</a:t>
            </a:r>
          </a:p>
          <a:p>
            <a:pPr lvl="1" eaLnBrk="1" hangingPunct="1">
              <a:lnSpc>
                <a:spcPct val="90000"/>
              </a:lnSpc>
            </a:pPr>
            <a:r>
              <a:rPr lang="en-US" altLang="en-US" sz="2400" dirty="0"/>
              <a:t>Indirect measurement of the variables being studied</a:t>
            </a:r>
          </a:p>
          <a:p>
            <a:pPr lvl="1" eaLnBrk="1" hangingPunct="1">
              <a:lnSpc>
                <a:spcPct val="90000"/>
              </a:lnSpc>
            </a:pPr>
            <a:endParaRPr lang="en-US" altLang="en-US" sz="2400" dirty="0"/>
          </a:p>
          <a:p>
            <a:pPr marL="457200" lvl="1" indent="0" algn="ctr" eaLnBrk="1" hangingPunct="1">
              <a:lnSpc>
                <a:spcPct val="90000"/>
              </a:lnSpc>
              <a:buNone/>
            </a:pPr>
            <a:r>
              <a:rPr lang="en-US" altLang="en-US" sz="4400" dirty="0">
                <a:solidFill>
                  <a:srgbClr val="0070C0"/>
                </a:solidFill>
              </a:rPr>
              <a:t>Think ethically</a:t>
            </a:r>
          </a:p>
        </p:txBody>
      </p:sp>
      <p:sp>
        <p:nvSpPr>
          <p:cNvPr id="3" name="Slide Number Placeholder 2"/>
          <p:cNvSpPr>
            <a:spLocks noGrp="1"/>
          </p:cNvSpPr>
          <p:nvPr>
            <p:ph type="sldNum" sz="quarter" idx="12"/>
          </p:nvPr>
        </p:nvSpPr>
        <p:spPr/>
        <p:txBody>
          <a:bodyPr/>
          <a:lstStyle/>
          <a:p>
            <a:fld id="{6D22F896-40B5-4ADD-8801-0D06FADFA095}" type="slidenum">
              <a:rPr lang="en-US" smtClean="0"/>
              <a:t>25</a:t>
            </a:fld>
            <a:endParaRPr lang="en-US" dirty="0"/>
          </a:p>
        </p:txBody>
      </p:sp>
    </p:spTree>
    <p:extLst>
      <p:ext uri="{BB962C8B-B14F-4D97-AF65-F5344CB8AC3E}">
        <p14:creationId xmlns:p14="http://schemas.microsoft.com/office/powerpoint/2010/main" val="26028999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Human Rights</a:t>
            </a:r>
          </a:p>
        </p:txBody>
      </p:sp>
      <p:sp>
        <p:nvSpPr>
          <p:cNvPr id="3" name="Content Placeholder 2"/>
          <p:cNvSpPr>
            <a:spLocks noGrp="1"/>
          </p:cNvSpPr>
          <p:nvPr>
            <p:ph idx="1"/>
          </p:nvPr>
        </p:nvSpPr>
        <p:spPr>
          <a:xfrm>
            <a:off x="457200" y="1052736"/>
            <a:ext cx="8229600" cy="4464497"/>
          </a:xfrm>
        </p:spPr>
        <p:txBody>
          <a:bodyPr>
            <a:normAutofit fontScale="62500" lnSpcReduction="20000"/>
          </a:bodyPr>
          <a:lstStyle/>
          <a:p>
            <a:pPr marL="0" indent="0">
              <a:buNone/>
            </a:pPr>
            <a:r>
              <a:rPr lang="en-GB" dirty="0"/>
              <a:t>The instruments of the international human rights framework are the Universal Declaration of Human Rights and the six core human rights treaties: </a:t>
            </a:r>
          </a:p>
          <a:p>
            <a:r>
              <a:rPr lang="en-GB" dirty="0"/>
              <a:t>the International Covenant on Civil and Political Rights; </a:t>
            </a:r>
          </a:p>
          <a:p>
            <a:r>
              <a:rPr lang="en-GB" dirty="0"/>
              <a:t>the International Covenant on Economic, Social and Cultural Rights;</a:t>
            </a:r>
          </a:p>
          <a:p>
            <a:r>
              <a:rPr lang="en-GB" dirty="0"/>
              <a:t>the Convention on the Rights of the Child;</a:t>
            </a:r>
          </a:p>
          <a:p>
            <a:r>
              <a:rPr lang="en-GB" dirty="0"/>
              <a:t>the Convention against Torture and other Cruel, Inhuman or Degrading Treatment or Punishment;</a:t>
            </a:r>
          </a:p>
          <a:p>
            <a:r>
              <a:rPr lang="en-GB" dirty="0"/>
              <a:t>the International Convention on the Elimination of All Forms of Racial Discrimination;</a:t>
            </a:r>
          </a:p>
          <a:p>
            <a:r>
              <a:rPr lang="en-GB" dirty="0"/>
              <a:t>the Convention on the Elimination of All Forms of Discrimination against Women</a:t>
            </a:r>
          </a:p>
          <a:p>
            <a:pPr marL="0" indent="0">
              <a:buNone/>
            </a:pPr>
            <a:r>
              <a:rPr lang="en-GB" dirty="0"/>
              <a:t>Every country in the world has ratified at least one of these, and many have ratified most of them. These treaties are important tools for holding governments accountable for the respect for, protection of and realization of the rights of individuals in their country.</a:t>
            </a:r>
          </a:p>
        </p:txBody>
      </p:sp>
      <p:sp>
        <p:nvSpPr>
          <p:cNvPr id="4" name="Slide Number Placeholder 3"/>
          <p:cNvSpPr>
            <a:spLocks noGrp="1"/>
          </p:cNvSpPr>
          <p:nvPr>
            <p:ph type="sldNum" sz="quarter" idx="12"/>
          </p:nvPr>
        </p:nvSpPr>
        <p:spPr/>
        <p:txBody>
          <a:bodyPr/>
          <a:lstStyle/>
          <a:p>
            <a:fld id="{AC82685A-BD3A-4230-8D85-804689F67293}" type="slidenum">
              <a:rPr lang="en-GB" smtClean="0"/>
              <a:t>26</a:t>
            </a:fld>
            <a:endParaRPr lang="en-GB"/>
          </a:p>
        </p:txBody>
      </p:sp>
    </p:spTree>
    <p:extLst>
      <p:ext uri="{BB962C8B-B14F-4D97-AF65-F5344CB8AC3E}">
        <p14:creationId xmlns:p14="http://schemas.microsoft.com/office/powerpoint/2010/main" val="76995400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Choosing ethically</a:t>
            </a:r>
          </a:p>
        </p:txBody>
      </p:sp>
      <p:sp>
        <p:nvSpPr>
          <p:cNvPr id="3" name="Content Placeholder 2"/>
          <p:cNvSpPr>
            <a:spLocks noGrp="1"/>
          </p:cNvSpPr>
          <p:nvPr>
            <p:ph idx="1"/>
          </p:nvPr>
        </p:nvSpPr>
        <p:spPr/>
        <p:txBody>
          <a:bodyPr/>
          <a:lstStyle/>
          <a:p>
            <a:pPr marL="0" indent="0">
              <a:buNone/>
            </a:pPr>
            <a:r>
              <a:rPr lang="en-GB" dirty="0"/>
              <a:t>Examples:</a:t>
            </a:r>
          </a:p>
          <a:p>
            <a:r>
              <a:rPr lang="en-GB" dirty="0"/>
              <a:t>Pupil voice</a:t>
            </a:r>
          </a:p>
          <a:p>
            <a:r>
              <a:rPr lang="en-GB" dirty="0"/>
              <a:t>Choosing to talk to them in their free time</a:t>
            </a:r>
          </a:p>
          <a:p>
            <a:r>
              <a:rPr lang="en-GB" dirty="0"/>
              <a:t>Insistence on participation</a:t>
            </a:r>
          </a:p>
          <a:p>
            <a:r>
              <a:rPr lang="en-GB" dirty="0"/>
              <a:t>Parental consent</a:t>
            </a:r>
          </a:p>
          <a:p>
            <a:r>
              <a:rPr lang="en-GB" dirty="0"/>
              <a:t>Disadvantage through ‘control’ groups</a:t>
            </a:r>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27</a:t>
            </a:fld>
            <a:endParaRPr lang="en-GB"/>
          </a:p>
        </p:txBody>
      </p:sp>
    </p:spTree>
    <p:extLst>
      <p:ext uri="{BB962C8B-B14F-4D97-AF65-F5344CB8AC3E}">
        <p14:creationId xmlns:p14="http://schemas.microsoft.com/office/powerpoint/2010/main" val="70103801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C82685A-BD3A-4230-8D85-804689F67293}" type="slidenum">
              <a:rPr lang="en-GB" smtClean="0"/>
              <a:t>28</a:t>
            </a:fld>
            <a:endParaRPr lang="en-GB"/>
          </a:p>
        </p:txBody>
      </p:sp>
      <p:sp>
        <p:nvSpPr>
          <p:cNvPr id="5" name="Rectangle 4"/>
          <p:cNvSpPr/>
          <p:nvPr/>
        </p:nvSpPr>
        <p:spPr>
          <a:xfrm>
            <a:off x="0" y="0"/>
            <a:ext cx="9036496" cy="5816977"/>
          </a:xfrm>
          <a:prstGeom prst="rect">
            <a:avLst/>
          </a:prstGeom>
        </p:spPr>
        <p:txBody>
          <a:bodyPr wrap="square">
            <a:spAutoFit/>
          </a:bodyPr>
          <a:lstStyle/>
          <a:p>
            <a:r>
              <a:rPr lang="en-GB" sz="1100" dirty="0"/>
              <a:t>Article 1 (Definition of the child): The Convention defines a 'child' as a person below the age of 18, unless the laws of a particular country set the legal age for adulthood younger.</a:t>
            </a:r>
          </a:p>
          <a:p>
            <a:endParaRPr lang="en-GB" sz="1100" dirty="0"/>
          </a:p>
          <a:p>
            <a:r>
              <a:rPr lang="en-GB" sz="1100" dirty="0"/>
              <a:t>Article 2 (Non-discrimination): The Convention applies to all children, whatever their race, religion or abilities; whatever they think or say, whatever type of family they come from. It doesn’t matter where children live, what language they speak, what their parents do, whether they are boys or girls, what their culture is, whether they have a disability or whether they are rich or poor. </a:t>
            </a:r>
            <a:r>
              <a:rPr lang="en-GB" sz="1100" b="1" dirty="0"/>
              <a:t>No child should be treated unfairly on any basis. </a:t>
            </a:r>
          </a:p>
          <a:p>
            <a:endParaRPr lang="en-GB" sz="1100" dirty="0"/>
          </a:p>
          <a:p>
            <a:r>
              <a:rPr lang="en-GB" sz="1100" dirty="0"/>
              <a:t>Article 3 (Best interests of the child): The best interests of children must be the primary concern in making decisions that may affect them. All adults should do what is best for children. </a:t>
            </a:r>
            <a:r>
              <a:rPr lang="en-GB" sz="1100" b="1" dirty="0"/>
              <a:t>When adults make decisions, they should think about how their decisions will affect children</a:t>
            </a:r>
            <a:r>
              <a:rPr lang="en-GB" sz="1100" dirty="0"/>
              <a:t>. This particularly applies to budget, policy and law makers. </a:t>
            </a:r>
          </a:p>
          <a:p>
            <a:endParaRPr lang="en-GB" sz="1100" dirty="0"/>
          </a:p>
          <a:p>
            <a:r>
              <a:rPr lang="en-GB" sz="1100" dirty="0"/>
              <a:t>Article 5 (Parental guidance): Governments should respect the rights and responsibilities of families to direct and guide their children so that, as they grow, they learn to use their rights properly. Helping children to understand their rights does not mean pushing them to make choices with consequences that they are too young to handle. Article 5 encourages parents to deal with rights issues "in a manner consistent with the evolving capacities of the child". The Convention does not take responsibility for children away from their parents and give more authority to governments. It does place on governments the responsibility to protect and assist families in fulfilling their essential role as nurturers of children.</a:t>
            </a:r>
          </a:p>
          <a:p>
            <a:endParaRPr lang="en-GB" sz="1100" dirty="0"/>
          </a:p>
          <a:p>
            <a:r>
              <a:rPr lang="en-GB" sz="1100" dirty="0"/>
              <a:t>Article 12 (Respect for the views of the child): </a:t>
            </a:r>
            <a:r>
              <a:rPr lang="en-GB" sz="1100" b="1" dirty="0"/>
              <a:t>When adults are making decisions that affect children, children have the right to say what they think should happen and have their opinions taken into account</a:t>
            </a:r>
            <a:r>
              <a:rPr lang="en-GB" sz="1100" dirty="0"/>
              <a:t>. This does not mean that children can now tell their parents what to do. This Convention encourages adults to listen to the opinions of children and involve them in decision-making -- not give children authority over adults. Article 12 does not interfere with parents' right and responsibility to express their views on matters affecting their children. </a:t>
            </a:r>
            <a:r>
              <a:rPr lang="en-GB" sz="1100" b="1" dirty="0"/>
              <a:t>Moreover, the Convention recognizes that the level of a child’s participation in decisions must be appropriate to the child's level of maturity</a:t>
            </a:r>
            <a:r>
              <a:rPr lang="en-GB" sz="1100" dirty="0"/>
              <a:t>. Children's ability to form and express their opinions develops with age and most adults will naturally give the views of teenagers greater weight than those of a pre-schooler, whether in family, legal or administrative decisions.  When adults are making decisions that affect children, children have the right to say what they think should happen and have their opinions taken into account. </a:t>
            </a:r>
          </a:p>
          <a:p>
            <a:endParaRPr lang="en-GB" sz="1100" dirty="0"/>
          </a:p>
          <a:p>
            <a:r>
              <a:rPr lang="en-GB" sz="1100" dirty="0"/>
              <a:t>Article 16 (Right to privacy): </a:t>
            </a:r>
            <a:r>
              <a:rPr lang="en-GB" sz="1100" b="1" dirty="0"/>
              <a:t>Children have a right to privacy. </a:t>
            </a:r>
            <a:r>
              <a:rPr lang="en-GB" sz="1100" dirty="0"/>
              <a:t>The law should protect them from attacks against their way of life, their good name, their families and their homes.</a:t>
            </a:r>
          </a:p>
          <a:p>
            <a:endParaRPr lang="en-GB" sz="1100" dirty="0"/>
          </a:p>
          <a:p>
            <a:r>
              <a:rPr lang="en-GB" sz="1100" dirty="0"/>
              <a:t>Article 31 (Leisure, play and culture): Children have the right to relax and play, and to join in a wide range of cultural, artistic and other recreational activities.</a:t>
            </a:r>
          </a:p>
          <a:p>
            <a:endParaRPr lang="en-GB" sz="900" dirty="0"/>
          </a:p>
        </p:txBody>
      </p:sp>
    </p:spTree>
    <p:extLst>
      <p:ext uri="{BB962C8B-B14F-4D97-AF65-F5344CB8AC3E}">
        <p14:creationId xmlns:p14="http://schemas.microsoft.com/office/powerpoint/2010/main" val="347943880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1721" y="980728"/>
            <a:ext cx="5904656" cy="1959428"/>
          </a:xfrm>
        </p:spPr>
        <p:txBody>
          <a:bodyPr>
            <a:normAutofit fontScale="90000"/>
          </a:bodyPr>
          <a:lstStyle/>
          <a:p>
            <a:pPr algn="l"/>
            <a:r>
              <a:rPr lang="en-GB" dirty="0"/>
              <a:t>Research Methods in Education (Teach First)</a:t>
            </a:r>
          </a:p>
        </p:txBody>
      </p:sp>
      <p:sp>
        <p:nvSpPr>
          <p:cNvPr id="3" name="Subtitle 2"/>
          <p:cNvSpPr>
            <a:spLocks noGrp="1"/>
          </p:cNvSpPr>
          <p:nvPr>
            <p:ph type="subTitle" idx="1"/>
          </p:nvPr>
        </p:nvSpPr>
        <p:spPr>
          <a:xfrm>
            <a:off x="107504" y="4365104"/>
            <a:ext cx="6400800" cy="1752600"/>
          </a:xfrm>
        </p:spPr>
        <p:txBody>
          <a:bodyPr>
            <a:normAutofit fontScale="92500" lnSpcReduction="20000"/>
          </a:bodyPr>
          <a:lstStyle/>
          <a:p>
            <a:r>
              <a:rPr lang="en-GB" dirty="0" smtClean="0"/>
              <a:t>Day 1:</a:t>
            </a:r>
          </a:p>
          <a:p>
            <a:r>
              <a:rPr lang="en-GB" dirty="0" smtClean="0"/>
              <a:t>Introduction </a:t>
            </a:r>
            <a:r>
              <a:rPr lang="en-GB" dirty="0"/>
              <a:t>to the research paradigm: epistemology, ontology and methodology</a:t>
            </a:r>
          </a:p>
        </p:txBody>
      </p:sp>
    </p:spTree>
    <p:extLst>
      <p:ext uri="{BB962C8B-B14F-4D97-AF65-F5344CB8AC3E}">
        <p14:creationId xmlns:p14="http://schemas.microsoft.com/office/powerpoint/2010/main" val="142848293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a:blip r:embed="rId3"/>
          <a:stretch>
            <a:fillRect/>
          </a:stretch>
        </p:blipFill>
        <p:spPr>
          <a:xfrm>
            <a:off x="299651" y="260648"/>
            <a:ext cx="8544698" cy="5000075"/>
          </a:xfrm>
          <a:prstGeom prst="rect">
            <a:avLst/>
          </a:prstGeom>
        </p:spPr>
      </p:pic>
    </p:spTree>
    <p:extLst>
      <p:ext uri="{BB962C8B-B14F-4D97-AF65-F5344CB8AC3E}">
        <p14:creationId xmlns:p14="http://schemas.microsoft.com/office/powerpoint/2010/main" val="357265930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301970" y="1052736"/>
            <a:ext cx="3726414" cy="2592288"/>
          </a:xfrm>
        </p:spPr>
        <p:txBody>
          <a:bodyPr>
            <a:normAutofit fontScale="90000"/>
          </a:bodyPr>
          <a:lstStyle/>
          <a:p>
            <a:pPr>
              <a:defRPr/>
            </a:pPr>
            <a:r>
              <a:rPr lang="en-GB" altLang="en-US" dirty="0"/>
              <a:t/>
            </a:r>
            <a:br>
              <a:rPr lang="en-GB" altLang="en-US" dirty="0"/>
            </a:br>
            <a:r>
              <a:rPr lang="en-US" altLang="en-US" b="1" dirty="0">
                <a:solidFill>
                  <a:schemeClr val="tx1"/>
                </a:solidFill>
              </a:rPr>
              <a:t>PARADIGMS OF </a:t>
            </a:r>
            <a:br>
              <a:rPr lang="en-US" altLang="en-US" b="1" dirty="0">
                <a:solidFill>
                  <a:schemeClr val="tx1"/>
                </a:solidFill>
              </a:rPr>
            </a:br>
            <a:r>
              <a:rPr lang="en-US" altLang="en-US" b="1" dirty="0">
                <a:solidFill>
                  <a:schemeClr val="tx1"/>
                </a:solidFill>
              </a:rPr>
              <a:t>SOCIAL RESEARCH</a:t>
            </a:r>
            <a:r>
              <a:rPr lang="en-US" altLang="en-US" dirty="0">
                <a:solidFill>
                  <a:schemeClr val="tx1"/>
                </a:solidFill>
              </a:rPr>
              <a:t/>
            </a:r>
            <a:br>
              <a:rPr lang="en-US" altLang="en-US" dirty="0">
                <a:solidFill>
                  <a:schemeClr val="tx1"/>
                </a:solidFill>
              </a:rPr>
            </a:br>
            <a:endParaRPr lang="en-AU" altLang="en-US" sz="2400" dirty="0"/>
          </a:p>
        </p:txBody>
      </p:sp>
      <p:sp>
        <p:nvSpPr>
          <p:cNvPr id="11267" name="Rectangle 6"/>
          <p:cNvSpPr>
            <a:spLocks noChangeArrowheads="1"/>
          </p:cNvSpPr>
          <p:nvPr/>
        </p:nvSpPr>
        <p:spPr bwMode="auto">
          <a:xfrm>
            <a:off x="4572000" y="4300092"/>
            <a:ext cx="4125548" cy="1120281"/>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lr>
                <a:schemeClr val="accent1"/>
              </a:buClr>
              <a:buSzPct val="85000"/>
              <a:buFont typeface="Arial" pitchFamily="34" charset="0"/>
              <a:buChar char="•"/>
              <a:defRPr sz="2400">
                <a:solidFill>
                  <a:schemeClr val="tx1"/>
                </a:solidFill>
                <a:latin typeface="Arial" pitchFamily="34" charset="0"/>
              </a:defRPr>
            </a:lvl1pPr>
            <a:lvl2pPr marL="742950" indent="-285750">
              <a:spcBef>
                <a:spcPct val="20000"/>
              </a:spcBef>
              <a:buClr>
                <a:schemeClr val="accent1"/>
              </a:buClr>
              <a:buSzPct val="85000"/>
              <a:buFont typeface="Arial" pitchFamily="34" charset="0"/>
              <a:buChar char="•"/>
              <a:defRPr sz="2000">
                <a:solidFill>
                  <a:schemeClr val="tx1"/>
                </a:solidFill>
                <a:latin typeface="Arial" pitchFamily="34" charset="0"/>
              </a:defRPr>
            </a:lvl2pPr>
            <a:lvl3pPr marL="1143000" indent="-228600">
              <a:spcBef>
                <a:spcPct val="20000"/>
              </a:spcBef>
              <a:buClr>
                <a:schemeClr val="accent1"/>
              </a:buClr>
              <a:buSzPct val="90000"/>
              <a:buFont typeface="Arial" pitchFamily="34" charset="0"/>
              <a:buChar char="•"/>
              <a:defRPr>
                <a:solidFill>
                  <a:schemeClr val="tx1"/>
                </a:solidFill>
                <a:latin typeface="Arial" pitchFamily="34" charset="0"/>
              </a:defRPr>
            </a:lvl3pPr>
            <a:lvl4pPr marL="1600200" indent="-228600">
              <a:spcBef>
                <a:spcPct val="20000"/>
              </a:spcBef>
              <a:buClr>
                <a:schemeClr val="accent1"/>
              </a:buClr>
              <a:buFont typeface="Arial" pitchFamily="34" charset="0"/>
              <a:buChar char="•"/>
              <a:defRPr sz="1600">
                <a:solidFill>
                  <a:schemeClr val="tx1"/>
                </a:solidFill>
                <a:latin typeface="Arial" pitchFamily="34" charset="0"/>
              </a:defRPr>
            </a:lvl4pPr>
            <a:lvl5pPr marL="2057400" indent="-228600">
              <a:spcBef>
                <a:spcPct val="20000"/>
              </a:spcBef>
              <a:buClr>
                <a:schemeClr val="accent1"/>
              </a:buClr>
              <a:buSzPct val="100000"/>
              <a:buFont typeface="Arial" pitchFamily="34" charset="0"/>
              <a:buChar char="•"/>
              <a:defRPr sz="1400">
                <a:solidFill>
                  <a:schemeClr val="tx1"/>
                </a:solidFill>
                <a:latin typeface="Arial" pitchFamily="34" charset="0"/>
              </a:defRPr>
            </a:lvl5pPr>
            <a:lvl6pPr marL="2514600" indent="-228600" fontAlgn="base">
              <a:spcBef>
                <a:spcPct val="20000"/>
              </a:spcBef>
              <a:spcAft>
                <a:spcPct val="0"/>
              </a:spcAft>
              <a:buClr>
                <a:schemeClr val="accent1"/>
              </a:buClr>
              <a:buSzPct val="100000"/>
              <a:buFont typeface="Arial" pitchFamily="34" charset="0"/>
              <a:buChar char="•"/>
              <a:defRPr sz="1400">
                <a:solidFill>
                  <a:schemeClr val="tx1"/>
                </a:solidFill>
                <a:latin typeface="Arial" pitchFamily="34" charset="0"/>
              </a:defRPr>
            </a:lvl6pPr>
            <a:lvl7pPr marL="2971800" indent="-228600" fontAlgn="base">
              <a:spcBef>
                <a:spcPct val="20000"/>
              </a:spcBef>
              <a:spcAft>
                <a:spcPct val="0"/>
              </a:spcAft>
              <a:buClr>
                <a:schemeClr val="accent1"/>
              </a:buClr>
              <a:buSzPct val="100000"/>
              <a:buFont typeface="Arial" pitchFamily="34" charset="0"/>
              <a:buChar char="•"/>
              <a:defRPr sz="1400">
                <a:solidFill>
                  <a:schemeClr val="tx1"/>
                </a:solidFill>
                <a:latin typeface="Arial" pitchFamily="34" charset="0"/>
              </a:defRPr>
            </a:lvl7pPr>
            <a:lvl8pPr marL="3429000" indent="-228600" fontAlgn="base">
              <a:spcBef>
                <a:spcPct val="20000"/>
              </a:spcBef>
              <a:spcAft>
                <a:spcPct val="0"/>
              </a:spcAft>
              <a:buClr>
                <a:schemeClr val="accent1"/>
              </a:buClr>
              <a:buSzPct val="100000"/>
              <a:buFont typeface="Arial" pitchFamily="34" charset="0"/>
              <a:buChar char="•"/>
              <a:defRPr sz="1400">
                <a:solidFill>
                  <a:schemeClr val="tx1"/>
                </a:solidFill>
                <a:latin typeface="Arial" pitchFamily="34" charset="0"/>
              </a:defRPr>
            </a:lvl8pPr>
            <a:lvl9pPr marL="3886200" indent="-228600" fontAlgn="base">
              <a:spcBef>
                <a:spcPct val="20000"/>
              </a:spcBef>
              <a:spcAft>
                <a:spcPct val="0"/>
              </a:spcAft>
              <a:buClr>
                <a:schemeClr val="accent1"/>
              </a:buClr>
              <a:buSzPct val="100000"/>
              <a:buFont typeface="Arial" pitchFamily="34" charset="0"/>
              <a:buChar char="•"/>
              <a:defRPr sz="1400">
                <a:solidFill>
                  <a:schemeClr val="tx1"/>
                </a:solidFill>
                <a:latin typeface="Arial" pitchFamily="34" charset="0"/>
              </a:defRPr>
            </a:lvl9pPr>
          </a:lstStyle>
          <a:p>
            <a:pPr algn="ctr">
              <a:buClrTx/>
              <a:buSzTx/>
              <a:buFontTx/>
              <a:buNone/>
            </a:pPr>
            <a:r>
              <a:rPr lang="en-US" altLang="en-US" b="1" dirty="0">
                <a:latin typeface="Verdana" pitchFamily="34" charset="0"/>
              </a:rPr>
              <a:t>© </a:t>
            </a:r>
            <a:r>
              <a:rPr lang="en-US" altLang="en-US" b="1" dirty="0"/>
              <a:t>LOUIS COHEN, LAWRENCE MANION &amp; KEITH MORRISON </a:t>
            </a:r>
          </a:p>
          <a:p>
            <a:pPr algn="ctr">
              <a:buClrTx/>
              <a:buSzTx/>
              <a:buFontTx/>
              <a:buNone/>
            </a:pPr>
            <a:endParaRPr lang="en-US" altLang="en-US" b="1" dirty="0">
              <a:solidFill>
                <a:srgbClr val="FFFFFF"/>
              </a:solidFill>
            </a:endParaRPr>
          </a:p>
          <a:p>
            <a:pPr algn="ctr">
              <a:buClrTx/>
              <a:buSzTx/>
              <a:buFontTx/>
              <a:buNone/>
            </a:pPr>
            <a:endParaRPr lang="en-AU" altLang="en-US" b="1" dirty="0">
              <a:solidFill>
                <a:srgbClr val="FFFFFF"/>
              </a:solidFill>
            </a:endParaRPr>
          </a:p>
        </p:txBody>
      </p:sp>
      <p:pic>
        <p:nvPicPr>
          <p:cNvPr id="11268" name="Picture 7" descr="C:\Users\Jane Waters\Desktop\CMH IMAGE.jpg"/>
          <p:cNvPicPr>
            <a:picLocks noChangeAspect="1" noChangeArrowheads="1"/>
          </p:cNvPicPr>
          <p:nvPr/>
        </p:nvPicPr>
        <p:blipFill>
          <a:blip r:embed="rId3">
            <a:extLst>
              <a:ext uri="{28A0092B-C50C-407E-A947-70E740481C1C}">
                <a14:useLocalDpi xmlns:a14="http://schemas.microsoft.com/office/drawing/2010/main" val="0"/>
              </a:ext>
            </a:extLst>
          </a:blip>
          <a:srcRect t="15120" r="9674"/>
          <a:stretch>
            <a:fillRect/>
          </a:stretch>
        </p:blipFill>
        <p:spPr bwMode="auto">
          <a:xfrm>
            <a:off x="1493659" y="1268761"/>
            <a:ext cx="2483644" cy="3031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0927263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1331640" y="998730"/>
            <a:ext cx="6515100" cy="628650"/>
          </a:xfrm>
        </p:spPr>
        <p:txBody>
          <a:bodyPr>
            <a:normAutofit fontScale="90000"/>
          </a:bodyPr>
          <a:lstStyle/>
          <a:p>
            <a:pPr algn="ctr">
              <a:defRPr/>
            </a:pPr>
            <a:r>
              <a:rPr lang="en-US" altLang="en-US" sz="2700" dirty="0">
                <a:cs typeface="Arial" pitchFamily="34" charset="0"/>
              </a:rPr>
              <a:t>BIG IDEAS: ontology to epistemology to paradigm</a:t>
            </a:r>
          </a:p>
        </p:txBody>
      </p:sp>
      <p:sp>
        <p:nvSpPr>
          <p:cNvPr id="12291" name="Content Placeholder 2"/>
          <p:cNvSpPr>
            <a:spLocks noGrp="1"/>
          </p:cNvSpPr>
          <p:nvPr>
            <p:ph idx="1"/>
          </p:nvPr>
        </p:nvSpPr>
        <p:spPr>
          <a:xfrm>
            <a:off x="996043" y="2628901"/>
            <a:ext cx="6572250" cy="2514599"/>
          </a:xfrm>
          <a:solidFill>
            <a:srgbClr val="F8F8F8"/>
          </a:solidFill>
        </p:spPr>
        <p:txBody>
          <a:bodyPr>
            <a:normAutofit fontScale="70000" lnSpcReduction="20000"/>
          </a:bodyPr>
          <a:lstStyle/>
          <a:p>
            <a:pPr marL="0" indent="0">
              <a:buNone/>
            </a:pPr>
            <a:r>
              <a:rPr lang="en-US" altLang="en-US" dirty="0">
                <a:cs typeface="Arial" pitchFamily="34" charset="0"/>
              </a:rPr>
              <a:t>The search for truth  - ontology</a:t>
            </a:r>
          </a:p>
          <a:p>
            <a:endParaRPr lang="en-US" altLang="en-US" dirty="0">
              <a:cs typeface="Arial" pitchFamily="34" charset="0"/>
            </a:endParaRPr>
          </a:p>
          <a:p>
            <a:pPr marL="0" indent="0">
              <a:buNone/>
            </a:pPr>
            <a:r>
              <a:rPr lang="en-US" altLang="en-US" dirty="0">
                <a:cs typeface="Arial" pitchFamily="34" charset="0"/>
              </a:rPr>
              <a:t>Two conceptions of social reality </a:t>
            </a:r>
          </a:p>
          <a:p>
            <a:endParaRPr lang="en-US" altLang="en-US" dirty="0">
              <a:cs typeface="Arial" pitchFamily="34" charset="0"/>
            </a:endParaRPr>
          </a:p>
          <a:p>
            <a:pPr lvl="1"/>
            <a:r>
              <a:rPr lang="en-US" altLang="en-US" dirty="0">
                <a:cs typeface="Arial" pitchFamily="34" charset="0"/>
              </a:rPr>
              <a:t>Realism aka positivist</a:t>
            </a:r>
          </a:p>
          <a:p>
            <a:endParaRPr lang="en-US" altLang="en-US" dirty="0">
              <a:cs typeface="Arial" pitchFamily="34" charset="0"/>
            </a:endParaRPr>
          </a:p>
          <a:p>
            <a:pPr lvl="1"/>
            <a:r>
              <a:rPr lang="en-US" altLang="en-US" dirty="0">
                <a:cs typeface="Arial" pitchFamily="34" charset="0"/>
              </a:rPr>
              <a:t>Relativism aka naturalist/ interpretivist</a:t>
            </a:r>
          </a:p>
          <a:p>
            <a:pPr marL="0" indent="0">
              <a:buNone/>
            </a:pPr>
            <a:endParaRPr lang="en-US" altLang="en-US" dirty="0">
              <a:cs typeface="Arial" pitchFamily="34" charset="0"/>
            </a:endParaRPr>
          </a:p>
          <a:p>
            <a:endParaRPr lang="en-US" altLang="en-US" dirty="0">
              <a:cs typeface="Arial" pitchFamily="34" charset="0"/>
            </a:endParaRPr>
          </a:p>
          <a:p>
            <a:endParaRPr lang="en-US" altLang="en-US" dirty="0"/>
          </a:p>
        </p:txBody>
      </p:sp>
    </p:spTree>
    <p:extLst>
      <p:ext uri="{BB962C8B-B14F-4D97-AF65-F5344CB8AC3E}">
        <p14:creationId xmlns:p14="http://schemas.microsoft.com/office/powerpoint/2010/main" val="285644843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1176311" y="1269217"/>
            <a:ext cx="7290055" cy="4311890"/>
          </a:xfrm>
        </p:spPr>
        <p:txBody>
          <a:bodyPr>
            <a:normAutofit/>
          </a:bodyPr>
          <a:lstStyle/>
          <a:p>
            <a:pPr marL="0" indent="0">
              <a:buNone/>
            </a:pPr>
            <a:r>
              <a:rPr lang="en-GB" sz="2100" b="1" dirty="0"/>
              <a:t>Ontology: </a:t>
            </a:r>
            <a:r>
              <a:rPr lang="en-GB" sz="2100" dirty="0"/>
              <a:t>What Constitutes Reality and How Can We Understand Existence? (our view of reality)</a:t>
            </a:r>
          </a:p>
          <a:p>
            <a:r>
              <a:rPr lang="en-GB" sz="2100" dirty="0"/>
              <a:t>Two Main Positions Considered Here: Positivism &amp; Interpretivism </a:t>
            </a:r>
          </a:p>
          <a:p>
            <a:pPr marL="0" indent="0">
              <a:buNone/>
            </a:pPr>
            <a:endParaRPr lang="en-GB" sz="2100" b="1" dirty="0"/>
          </a:p>
          <a:p>
            <a:pPr marL="0" indent="0">
              <a:buNone/>
            </a:pPr>
            <a:r>
              <a:rPr lang="en-GB" sz="2100" b="1" dirty="0"/>
              <a:t>Epistemology: </a:t>
            </a:r>
            <a:r>
              <a:rPr lang="en-GB" sz="2100" dirty="0"/>
              <a:t>What Constitutes Valid Knowledge and How Can We Obtain It? (our theory of knowledge)</a:t>
            </a:r>
          </a:p>
          <a:p>
            <a:r>
              <a:rPr lang="en-GB" sz="2100" dirty="0"/>
              <a:t>Underpins the Qualitative Versus Quantitative Debate </a:t>
            </a:r>
          </a:p>
          <a:p>
            <a:pPr marL="0" indent="0">
              <a:buNone/>
            </a:pPr>
            <a:r>
              <a:rPr lang="en-GB" sz="2100" b="1" dirty="0"/>
              <a:t>Methodology:</a:t>
            </a:r>
          </a:p>
          <a:p>
            <a:r>
              <a:rPr lang="en-GB" sz="2100" dirty="0"/>
              <a:t>Could Call it: “The Scientist Versus Detective” Debate </a:t>
            </a:r>
          </a:p>
          <a:p>
            <a:endParaRPr lang="en-GB" dirty="0"/>
          </a:p>
        </p:txBody>
      </p:sp>
    </p:spTree>
    <p:extLst>
      <p:ext uri="{BB962C8B-B14F-4D97-AF65-F5344CB8AC3E}">
        <p14:creationId xmlns:p14="http://schemas.microsoft.com/office/powerpoint/2010/main" val="358920681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hlinkClick r:id="rId2"/>
              </a:rPr>
              <a:t>https://www2.le.ac.uk/colleges/ssah/documents/research-training-presentations/EpistFeb10.pdf</a:t>
            </a:r>
            <a:endParaRPr lang="en-GB" dirty="0"/>
          </a:p>
          <a:p>
            <a:endParaRPr lang="en-GB" dirty="0"/>
          </a:p>
        </p:txBody>
      </p:sp>
    </p:spTree>
    <p:extLst>
      <p:ext uri="{BB962C8B-B14F-4D97-AF65-F5344CB8AC3E}">
        <p14:creationId xmlns:p14="http://schemas.microsoft.com/office/powerpoint/2010/main" val="387451696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20000"/>
              <a:lumOff val="80000"/>
            </a:schemeClr>
          </a:solidFill>
        </p:spPr>
        <p:txBody>
          <a:bodyPr/>
          <a:lstStyle/>
          <a:p>
            <a:r>
              <a:rPr lang="en-GB" dirty="0"/>
              <a:t>Task: Big picture  (12 min)</a:t>
            </a:r>
          </a:p>
        </p:txBody>
      </p:sp>
      <p:sp>
        <p:nvSpPr>
          <p:cNvPr id="3" name="Content Placeholder 2"/>
          <p:cNvSpPr>
            <a:spLocks noGrp="1"/>
          </p:cNvSpPr>
          <p:nvPr>
            <p:ph idx="1"/>
          </p:nvPr>
        </p:nvSpPr>
        <p:spPr/>
        <p:txBody>
          <a:bodyPr/>
          <a:lstStyle/>
          <a:p>
            <a:r>
              <a:rPr lang="en-GB" dirty="0">
                <a:hlinkClick r:id="rId3"/>
              </a:rPr>
              <a:t>https://www.youtube.com/watch?v=hCOsY5rkRs8</a:t>
            </a:r>
            <a:endParaRPr lang="en-GB" dirty="0"/>
          </a:p>
          <a:p>
            <a:endParaRPr lang="en-GB" dirty="0"/>
          </a:p>
        </p:txBody>
      </p:sp>
    </p:spTree>
    <p:extLst>
      <p:ext uri="{BB962C8B-B14F-4D97-AF65-F5344CB8AC3E}">
        <p14:creationId xmlns:p14="http://schemas.microsoft.com/office/powerpoint/2010/main" val="294116330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rotWithShape="1">
          <a:blip r:embed="rId3"/>
          <a:srcRect l="30732" t="12638" r="32287" b="9195"/>
          <a:stretch/>
        </p:blipFill>
        <p:spPr bwMode="auto">
          <a:xfrm>
            <a:off x="1331640" y="260649"/>
            <a:ext cx="5883852" cy="5059626"/>
          </a:xfrm>
          <a:prstGeom prst="rect">
            <a:avLst/>
          </a:prstGeom>
          <a:ln>
            <a:noFill/>
          </a:ln>
          <a:extLst>
            <a:ext uri="{53640926-AAD7-44D8-BBD7-CCE9431645EC}">
              <a14:shadowObscured xmlns:a14="http://schemas.microsoft.com/office/drawing/2010/main"/>
            </a:ext>
          </a:extLst>
        </p:spPr>
      </p:pic>
      <p:sp>
        <p:nvSpPr>
          <p:cNvPr id="5" name="TextBox 4"/>
          <p:cNvSpPr txBox="1"/>
          <p:nvPr/>
        </p:nvSpPr>
        <p:spPr>
          <a:xfrm>
            <a:off x="3627455" y="5341410"/>
            <a:ext cx="3947337" cy="276999"/>
          </a:xfrm>
          <a:prstGeom prst="rect">
            <a:avLst/>
          </a:prstGeom>
          <a:noFill/>
        </p:spPr>
        <p:txBody>
          <a:bodyPr wrap="square" rtlCol="0">
            <a:spAutoFit/>
          </a:bodyPr>
          <a:lstStyle/>
          <a:p>
            <a:r>
              <a:rPr lang="en-GB" sz="600" dirty="0">
                <a:hlinkClick r:id="rId4"/>
              </a:rPr>
              <a:t>https://www.researchgate.net/profile/Robert_MacIntosh/publication/281236523_Mapping_Research_Methods</a:t>
            </a:r>
            <a:endParaRPr lang="en-GB" sz="600" dirty="0"/>
          </a:p>
          <a:p>
            <a:endParaRPr lang="en-GB" sz="600" dirty="0"/>
          </a:p>
        </p:txBody>
      </p:sp>
    </p:spTree>
    <p:extLst>
      <p:ext uri="{BB962C8B-B14F-4D97-AF65-F5344CB8AC3E}">
        <p14:creationId xmlns:p14="http://schemas.microsoft.com/office/powerpoint/2010/main" val="54458309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3231" y="260648"/>
            <a:ext cx="7514035" cy="808264"/>
          </a:xfrm>
        </p:spPr>
        <p:txBody>
          <a:bodyPr/>
          <a:lstStyle/>
          <a:p>
            <a:r>
              <a:rPr lang="en-GB" dirty="0"/>
              <a:t>Plenary</a:t>
            </a:r>
          </a:p>
        </p:txBody>
      </p:sp>
      <p:sp>
        <p:nvSpPr>
          <p:cNvPr id="3" name="Content Placeholder 2"/>
          <p:cNvSpPr>
            <a:spLocks noGrp="1"/>
          </p:cNvSpPr>
          <p:nvPr>
            <p:ph idx="1"/>
          </p:nvPr>
        </p:nvSpPr>
        <p:spPr>
          <a:xfrm>
            <a:off x="1113231" y="1068912"/>
            <a:ext cx="7514035" cy="4355143"/>
          </a:xfrm>
        </p:spPr>
        <p:txBody>
          <a:bodyPr>
            <a:normAutofit fontScale="55000" lnSpcReduction="20000"/>
          </a:bodyPr>
          <a:lstStyle/>
          <a:p>
            <a:pPr marL="0" indent="0">
              <a:buNone/>
            </a:pPr>
            <a:r>
              <a:rPr lang="en-GB" dirty="0"/>
              <a:t>For the purposes of a module assignment, you need only to state in a few sentences, where you are setting your thinking. This is usually at the start of the methodology section but as you come to understand this better, you may choose to discuss this as part of the introductory chapter.  This becomes more important as part of your masters and doctorate dissertations.</a:t>
            </a:r>
          </a:p>
          <a:p>
            <a:r>
              <a:rPr lang="en-GB" dirty="0"/>
              <a:t>A typical sentence frame might be: (delete as appropriate and support with a reference to a reading you have genuinely done)</a:t>
            </a:r>
          </a:p>
          <a:p>
            <a:pPr marL="0" indent="0">
              <a:buNone/>
            </a:pPr>
            <a:r>
              <a:rPr lang="en-GB" i="1" dirty="0"/>
              <a:t>Methodology:</a:t>
            </a:r>
          </a:p>
          <a:p>
            <a:pPr marL="0" indent="0">
              <a:buNone/>
            </a:pPr>
            <a:r>
              <a:rPr lang="en-GB" i="1" dirty="0"/>
              <a:t>  My research paradigm is set in an </a:t>
            </a:r>
            <a:r>
              <a:rPr lang="en-GB" i="1" u="sng" dirty="0"/>
              <a:t>objective/ subjective </a:t>
            </a:r>
            <a:r>
              <a:rPr lang="en-GB" i="1" dirty="0"/>
              <a:t>ontology as described by (insert author’s name) [and perhaps a quote or paraphrased description]. The epistemological approach that I use is that of a </a:t>
            </a:r>
            <a:r>
              <a:rPr lang="en-GB" i="1" u="sng" dirty="0"/>
              <a:t>positivist/ relativist/ critical theorist </a:t>
            </a:r>
            <a:r>
              <a:rPr lang="en-GB" i="1" dirty="0"/>
              <a:t>as defined by (insert author’s name) [and perhaps a quote or paraphrased description]. </a:t>
            </a:r>
          </a:p>
          <a:p>
            <a:pPr marL="0" indent="0">
              <a:buNone/>
            </a:pPr>
            <a:r>
              <a:rPr lang="en-GB" i="1" dirty="0"/>
              <a:t>The methodology is a </a:t>
            </a:r>
            <a:r>
              <a:rPr lang="en-GB" i="1" u="sng" dirty="0"/>
              <a:t>case-study/ action research/ </a:t>
            </a:r>
            <a:r>
              <a:rPr lang="en-GB" i="1" u="sng" dirty="0" err="1"/>
              <a:t>etc</a:t>
            </a:r>
            <a:r>
              <a:rPr lang="en-GB" i="1" dirty="0"/>
              <a:t> approach …</a:t>
            </a:r>
          </a:p>
        </p:txBody>
      </p:sp>
    </p:spTree>
    <p:extLst>
      <p:ext uri="{BB962C8B-B14F-4D97-AF65-F5344CB8AC3E}">
        <p14:creationId xmlns:p14="http://schemas.microsoft.com/office/powerpoint/2010/main" val="262844760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thinking</a:t>
            </a:r>
          </a:p>
        </p:txBody>
      </p:sp>
      <p:sp>
        <p:nvSpPr>
          <p:cNvPr id="3" name="Content Placeholder 2"/>
          <p:cNvSpPr>
            <a:spLocks noGrp="1"/>
          </p:cNvSpPr>
          <p:nvPr>
            <p:ph idx="1"/>
          </p:nvPr>
        </p:nvSpPr>
        <p:spPr/>
        <p:txBody>
          <a:bodyPr/>
          <a:lstStyle/>
          <a:p>
            <a:r>
              <a:rPr lang="en-GB" dirty="0">
                <a:hlinkClick r:id="rId3"/>
              </a:rPr>
              <a:t>http://www.slideshare.net/eLearnCenter/research-methods-uoc-2013?qid=c3d8374f-462c-45cc-9ffa-ea6dfec5a1a8&amp;v=&amp;b=&amp;from_search=9</a:t>
            </a:r>
            <a:endParaRPr lang="en-GB" dirty="0"/>
          </a:p>
          <a:p>
            <a:endParaRPr lang="en-GB" dirty="0"/>
          </a:p>
        </p:txBody>
      </p:sp>
    </p:spTree>
    <p:extLst>
      <p:ext uri="{BB962C8B-B14F-4D97-AF65-F5344CB8AC3E}">
        <p14:creationId xmlns:p14="http://schemas.microsoft.com/office/powerpoint/2010/main" val="289687752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91680" y="1124744"/>
            <a:ext cx="6014900" cy="1470025"/>
          </a:xfrm>
        </p:spPr>
        <p:txBody>
          <a:bodyPr>
            <a:normAutofit/>
          </a:bodyPr>
          <a:lstStyle/>
          <a:p>
            <a:r>
              <a:rPr lang="en-GB" dirty="0"/>
              <a:t>Research Methods in Education (Teach First)</a:t>
            </a:r>
          </a:p>
        </p:txBody>
      </p:sp>
      <p:sp>
        <p:nvSpPr>
          <p:cNvPr id="3" name="Subtitle 2"/>
          <p:cNvSpPr>
            <a:spLocks noGrp="1"/>
          </p:cNvSpPr>
          <p:nvPr>
            <p:ph type="subTitle" idx="1"/>
          </p:nvPr>
        </p:nvSpPr>
        <p:spPr>
          <a:xfrm>
            <a:off x="179512" y="4365104"/>
            <a:ext cx="3096344" cy="1368152"/>
          </a:xfrm>
        </p:spPr>
        <p:txBody>
          <a:bodyPr/>
          <a:lstStyle/>
          <a:p>
            <a:r>
              <a:rPr lang="en-GB" dirty="0" smtClean="0"/>
              <a:t>Day 1:</a:t>
            </a:r>
          </a:p>
          <a:p>
            <a:r>
              <a:rPr lang="en-GB" dirty="0" smtClean="0"/>
              <a:t>Methodology </a:t>
            </a:r>
          </a:p>
          <a:p>
            <a:endParaRPr lang="en-GB" dirty="0"/>
          </a:p>
        </p:txBody>
      </p:sp>
      <p:sp>
        <p:nvSpPr>
          <p:cNvPr id="4" name="Date Placeholder 3"/>
          <p:cNvSpPr>
            <a:spLocks noGrp="1"/>
          </p:cNvSpPr>
          <p:nvPr>
            <p:ph type="dt" sz="half" idx="10"/>
          </p:nvPr>
        </p:nvSpPr>
        <p:spPr/>
        <p:txBody>
          <a:bodyPr/>
          <a:lstStyle/>
          <a:p>
            <a:fld id="{C584A26C-8B08-4343-AC6D-02DDEF5CF8C9}"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39</a:t>
            </a:fld>
            <a:endParaRPr lang="en-GB"/>
          </a:p>
        </p:txBody>
      </p:sp>
    </p:spTree>
    <p:extLst>
      <p:ext uri="{BB962C8B-B14F-4D97-AF65-F5344CB8AC3E}">
        <p14:creationId xmlns:p14="http://schemas.microsoft.com/office/powerpoint/2010/main" val="330643352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2" descr="https://tothereal.files.wordpress.com/2014/02/what-teachers-do.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Date Placeholder 4"/>
          <p:cNvSpPr>
            <a:spLocks noGrp="1"/>
          </p:cNvSpPr>
          <p:nvPr>
            <p:ph type="dt" sz="half" idx="10"/>
          </p:nvPr>
        </p:nvSpPr>
        <p:spPr/>
        <p:txBody>
          <a:bodyPr/>
          <a:lstStyle/>
          <a:p>
            <a:fld id="{0BDB07B9-9BCE-4844-8EF1-EFB80BA9F940}" type="datetime1">
              <a:rPr lang="en-GB" smtClean="0"/>
              <a:t>07/10/2018</a:t>
            </a:fld>
            <a:endParaRPr lang="en-GB" dirty="0"/>
          </a:p>
        </p:txBody>
      </p:sp>
      <p:sp>
        <p:nvSpPr>
          <p:cNvPr id="6" name="Slide Number Placeholder 5"/>
          <p:cNvSpPr>
            <a:spLocks noGrp="1"/>
          </p:cNvSpPr>
          <p:nvPr>
            <p:ph type="sldNum" sz="quarter" idx="12"/>
          </p:nvPr>
        </p:nvSpPr>
        <p:spPr/>
        <p:txBody>
          <a:bodyPr/>
          <a:lstStyle/>
          <a:p>
            <a:fld id="{7FEF966D-F590-4708-9C1E-D924DA240E85}" type="slidenum">
              <a:rPr lang="en-GB" smtClean="0"/>
              <a:t>40</a:t>
            </a:fld>
            <a:endParaRPr lang="en-GB" dirty="0"/>
          </a:p>
        </p:txBody>
      </p:sp>
    </p:spTree>
    <p:extLst>
      <p:ext uri="{BB962C8B-B14F-4D97-AF65-F5344CB8AC3E}">
        <p14:creationId xmlns:p14="http://schemas.microsoft.com/office/powerpoint/2010/main" val="5040694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ttps://teachertweaks.files.wordpress.com/2013/11/new-teacher-idea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4624"/>
            <a:ext cx="9144000" cy="6813376"/>
          </a:xfrm>
          <a:prstGeom prst="rect">
            <a:avLst/>
          </a:prstGeom>
          <a:noFill/>
          <a:extLst>
            <a:ext uri="{909E8E84-426E-40DD-AFC4-6F175D3DCCD1}">
              <a14:hiddenFill xmlns:a14="http://schemas.microsoft.com/office/drawing/2010/main">
                <a:solidFill>
                  <a:srgbClr val="FFFFFF"/>
                </a:solidFill>
              </a14:hiddenFill>
            </a:ext>
          </a:extLst>
        </p:spPr>
      </p:pic>
      <p:sp>
        <p:nvSpPr>
          <p:cNvPr id="2" name="Date Placeholder 1"/>
          <p:cNvSpPr>
            <a:spLocks noGrp="1"/>
          </p:cNvSpPr>
          <p:nvPr>
            <p:ph type="dt" sz="half" idx="10"/>
          </p:nvPr>
        </p:nvSpPr>
        <p:spPr/>
        <p:txBody>
          <a:bodyPr/>
          <a:lstStyle/>
          <a:p>
            <a:fld id="{CDE9C2E4-DD17-42A3-943A-25090ECDEAA9}" type="datetime1">
              <a:rPr lang="en-GB" smtClean="0"/>
              <a:t>07/10/2018</a:t>
            </a:fld>
            <a:endParaRPr lang="en-GB" dirty="0"/>
          </a:p>
        </p:txBody>
      </p:sp>
      <p:sp>
        <p:nvSpPr>
          <p:cNvPr id="3" name="Slide Number Placeholder 2"/>
          <p:cNvSpPr>
            <a:spLocks noGrp="1"/>
          </p:cNvSpPr>
          <p:nvPr>
            <p:ph type="sldNum" sz="quarter" idx="12"/>
          </p:nvPr>
        </p:nvSpPr>
        <p:spPr/>
        <p:txBody>
          <a:bodyPr/>
          <a:lstStyle/>
          <a:p>
            <a:fld id="{AC82685A-BD3A-4230-8D85-804689F67293}" type="slidenum">
              <a:rPr lang="en-GB" smtClean="0"/>
              <a:t>41</a:t>
            </a:fld>
            <a:endParaRPr lang="en-GB" dirty="0"/>
          </a:p>
        </p:txBody>
      </p:sp>
    </p:spTree>
    <p:extLst>
      <p:ext uri="{BB962C8B-B14F-4D97-AF65-F5344CB8AC3E}">
        <p14:creationId xmlns:p14="http://schemas.microsoft.com/office/powerpoint/2010/main" val="29149748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7"/>
            <a:ext cx="8784976" cy="1325563"/>
          </a:xfrm>
        </p:spPr>
        <p:txBody>
          <a:bodyPr>
            <a:normAutofit/>
          </a:bodyPr>
          <a:lstStyle/>
          <a:p>
            <a:pPr algn="l"/>
            <a:r>
              <a:rPr lang="en-GB" sz="3200" dirty="0" smtClean="0"/>
              <a:t>What educational theories do we remember?</a:t>
            </a:r>
            <a:endParaRPr lang="en-GB" sz="3200" dirty="0"/>
          </a:p>
        </p:txBody>
      </p:sp>
      <p:sp>
        <p:nvSpPr>
          <p:cNvPr id="3" name="Content Placeholder 2"/>
          <p:cNvSpPr>
            <a:spLocks noGrp="1"/>
          </p:cNvSpPr>
          <p:nvPr>
            <p:ph idx="1"/>
          </p:nvPr>
        </p:nvSpPr>
        <p:spPr>
          <a:xfrm>
            <a:off x="381000" y="1295401"/>
            <a:ext cx="8229600" cy="4563398"/>
          </a:xfrm>
        </p:spPr>
        <p:txBody>
          <a:bodyPr>
            <a:normAutofit fontScale="85000" lnSpcReduction="10000"/>
          </a:bodyPr>
          <a:lstStyle/>
          <a:p>
            <a:endParaRPr lang="en-GB" dirty="0" smtClean="0">
              <a:hlinkClick r:id="rId3"/>
            </a:endParaRPr>
          </a:p>
          <a:p>
            <a:endParaRPr lang="en-GB" dirty="0">
              <a:hlinkClick r:id="rId3"/>
            </a:endParaRPr>
          </a:p>
          <a:p>
            <a:endParaRPr lang="en-GB" dirty="0" smtClean="0">
              <a:hlinkClick r:id="rId3"/>
            </a:endParaRPr>
          </a:p>
          <a:p>
            <a:endParaRPr lang="en-GB" dirty="0">
              <a:hlinkClick r:id="rId3"/>
            </a:endParaRPr>
          </a:p>
          <a:p>
            <a:endParaRPr lang="en-GB" dirty="0" smtClean="0">
              <a:hlinkClick r:id="rId3"/>
            </a:endParaRPr>
          </a:p>
          <a:p>
            <a:endParaRPr lang="en-GB" dirty="0">
              <a:hlinkClick r:id="rId3"/>
            </a:endParaRPr>
          </a:p>
          <a:p>
            <a:endParaRPr lang="en-GB" dirty="0" smtClean="0">
              <a:hlinkClick r:id="rId3"/>
            </a:endParaRPr>
          </a:p>
          <a:p>
            <a:endParaRPr lang="en-GB" dirty="0">
              <a:hlinkClick r:id="rId3"/>
            </a:endParaRPr>
          </a:p>
          <a:p>
            <a:endParaRPr lang="en-GB" dirty="0" smtClean="0">
              <a:hlinkClick r:id=""/>
            </a:endParaRPr>
          </a:p>
          <a:p>
            <a:r>
              <a:rPr lang="en-GB" dirty="0" smtClean="0">
                <a:hlinkClick r:id=""/>
              </a:rPr>
              <a:t>http</a:t>
            </a:r>
            <a:r>
              <a:rPr lang="en-GB" dirty="0">
                <a:hlinkClick r:id="rId3"/>
              </a:rPr>
              <a:t>://www.learning-theories.com</a:t>
            </a:r>
            <a:r>
              <a:rPr lang="en-GB" dirty="0" smtClean="0">
                <a:hlinkClick r:id="rId3"/>
              </a:rPr>
              <a:t>/</a:t>
            </a:r>
            <a:endParaRPr lang="en-GB" dirty="0" smtClean="0"/>
          </a:p>
          <a:p>
            <a:endParaRPr lang="en-GB" dirty="0"/>
          </a:p>
        </p:txBody>
      </p:sp>
      <p:pic>
        <p:nvPicPr>
          <p:cNvPr id="9218" name="Picture 2" descr="https://03fcd67fd51850d3ba6b-6cb392df11a341bce8c76b1898d0c030.ssl.cf3.rackcdn.com/large/9781/4739/9781473906464.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62600" y="1507950"/>
            <a:ext cx="2592288" cy="3230265"/>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http://ecx.images-amazon.com/images/I/51E2EC307FL._SX375_BO1,204,203,200_.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8200" y="1524000"/>
            <a:ext cx="2448272" cy="3230265"/>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fld id="{97F3CFBA-BBA2-4EFB-8775-C7B8EFF740A2}"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42</a:t>
            </a:fld>
            <a:endParaRPr lang="en-GB"/>
          </a:p>
        </p:txBody>
      </p:sp>
    </p:spTree>
    <p:extLst>
      <p:ext uri="{BB962C8B-B14F-4D97-AF65-F5344CB8AC3E}">
        <p14:creationId xmlns:p14="http://schemas.microsoft.com/office/powerpoint/2010/main" val="174993989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dirty="0" smtClean="0"/>
              <a:t>John Locke 1632-1704</a:t>
            </a:r>
            <a:endParaRPr lang="en-GB" dirty="0"/>
          </a:p>
        </p:txBody>
      </p:sp>
      <p:sp>
        <p:nvSpPr>
          <p:cNvPr id="7" name="Content Placeholder 6"/>
          <p:cNvSpPr>
            <a:spLocks noGrp="1"/>
          </p:cNvSpPr>
          <p:nvPr>
            <p:ph idx="1"/>
          </p:nvPr>
        </p:nvSpPr>
        <p:spPr>
          <a:xfrm>
            <a:off x="179512" y="1600201"/>
            <a:ext cx="8712968" cy="3917032"/>
          </a:xfrm>
        </p:spPr>
        <p:txBody>
          <a:bodyPr>
            <a:normAutofit fontScale="62500" lnSpcReduction="20000"/>
          </a:bodyPr>
          <a:lstStyle/>
          <a:p>
            <a:pPr marL="0" indent="0">
              <a:buNone/>
            </a:pPr>
            <a:r>
              <a:rPr lang="en-GB" sz="4600" dirty="0" smtClean="0"/>
              <a:t>Essay </a:t>
            </a:r>
            <a:r>
              <a:rPr lang="en-GB" sz="4600" dirty="0"/>
              <a:t>Concerning Human </a:t>
            </a:r>
            <a:r>
              <a:rPr lang="en-GB" sz="4600" dirty="0" smtClean="0"/>
              <a:t>Understanding</a:t>
            </a:r>
          </a:p>
          <a:p>
            <a:pPr marL="0" indent="0">
              <a:buNone/>
            </a:pPr>
            <a:r>
              <a:rPr lang="en-GB" sz="4600" dirty="0" smtClean="0"/>
              <a:t>     theory </a:t>
            </a:r>
            <a:r>
              <a:rPr lang="en-GB" sz="4600" dirty="0"/>
              <a:t>of the self as a blank page, with knowledge and identity arising only from accumulated </a:t>
            </a:r>
            <a:r>
              <a:rPr lang="en-GB" sz="4600" dirty="0" smtClean="0"/>
              <a:t>experience: tabula rasa</a:t>
            </a:r>
          </a:p>
          <a:p>
            <a:pPr marL="0" indent="0">
              <a:buNone/>
            </a:pPr>
            <a:endParaRPr lang="en-GB" sz="4600" dirty="0" smtClean="0"/>
          </a:p>
          <a:p>
            <a:pPr marL="0" indent="0">
              <a:buNone/>
            </a:pPr>
            <a:r>
              <a:rPr lang="en-GB" sz="4400" dirty="0" smtClean="0"/>
              <a:t>Thoughts </a:t>
            </a:r>
            <a:r>
              <a:rPr lang="en-GB" sz="4400" dirty="0"/>
              <a:t>Concerning </a:t>
            </a:r>
            <a:r>
              <a:rPr lang="en-GB" sz="4400" dirty="0" smtClean="0"/>
              <a:t>Education </a:t>
            </a:r>
            <a:r>
              <a:rPr lang="en-GB" sz="4400" dirty="0"/>
              <a:t>(1693</a:t>
            </a:r>
            <a:r>
              <a:rPr lang="en-GB" sz="4400" dirty="0" smtClean="0"/>
              <a:t>)</a:t>
            </a:r>
          </a:p>
          <a:p>
            <a:pPr marL="0" indent="0">
              <a:buNone/>
            </a:pPr>
            <a:r>
              <a:rPr lang="en-GB" sz="4400" dirty="0" smtClean="0"/>
              <a:t>     Locke </a:t>
            </a:r>
            <a:r>
              <a:rPr lang="en-GB" sz="4400" dirty="0"/>
              <a:t>argued for a broadened syllabus and better treatment of </a:t>
            </a:r>
            <a:r>
              <a:rPr lang="en-GB" sz="4400" dirty="0" smtClean="0"/>
              <a:t>students: the importance of learning how to learn</a:t>
            </a:r>
            <a:endParaRPr lang="en-GB" sz="4600" dirty="0"/>
          </a:p>
          <a:p>
            <a:pPr marL="0" indent="0">
              <a:buNone/>
            </a:pPr>
            <a:endParaRPr lang="en-GB" dirty="0"/>
          </a:p>
        </p:txBody>
      </p:sp>
      <p:pic>
        <p:nvPicPr>
          <p:cNvPr id="12" name="Picture 4" descr="https://upload.wikimedia.org/wikipedia/commons/d/d1/JohnLocke.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58932" y="312060"/>
            <a:ext cx="927868" cy="1196859"/>
          </a:xfrm>
          <a:prstGeom prst="rect">
            <a:avLst/>
          </a:prstGeom>
          <a:noFill/>
          <a:extLst>
            <a:ext uri="{909E8E84-426E-40DD-AFC4-6F175D3DCCD1}">
              <a14:hiddenFill xmlns:a14="http://schemas.microsoft.com/office/drawing/2010/main">
                <a:solidFill>
                  <a:srgbClr val="FFFFFF"/>
                </a:solidFill>
              </a14:hiddenFill>
            </a:ext>
          </a:extLst>
        </p:spPr>
      </p:pic>
      <p:sp>
        <p:nvSpPr>
          <p:cNvPr id="2" name="Date Placeholder 1"/>
          <p:cNvSpPr>
            <a:spLocks noGrp="1"/>
          </p:cNvSpPr>
          <p:nvPr>
            <p:ph type="dt" sz="half" idx="10"/>
          </p:nvPr>
        </p:nvSpPr>
        <p:spPr/>
        <p:txBody>
          <a:bodyPr/>
          <a:lstStyle/>
          <a:p>
            <a:fld id="{621A35AD-782B-4911-A64F-D97EE4AEF767}"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43</a:t>
            </a:fld>
            <a:endParaRPr lang="en-GB"/>
          </a:p>
        </p:txBody>
      </p:sp>
    </p:spTree>
    <p:extLst>
      <p:ext uri="{BB962C8B-B14F-4D97-AF65-F5344CB8AC3E}">
        <p14:creationId xmlns:p14="http://schemas.microsoft.com/office/powerpoint/2010/main" val="194764785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24000"/>
            <a:ext cx="8077200" cy="4495799"/>
          </a:xfrm>
        </p:spPr>
        <p:txBody>
          <a:bodyPr>
            <a:normAutofit/>
          </a:bodyPr>
          <a:lstStyle/>
          <a:p>
            <a:pPr marL="0" indent="0">
              <a:buNone/>
            </a:pPr>
            <a:r>
              <a:rPr lang="en-GB" sz="2000" dirty="0" smtClean="0"/>
              <a:t>Emile </a:t>
            </a:r>
            <a:r>
              <a:rPr lang="en-GB" sz="2000" i="1" dirty="0" smtClean="0"/>
              <a:t>or</a:t>
            </a:r>
            <a:r>
              <a:rPr lang="en-GB" sz="2000" dirty="0" smtClean="0"/>
              <a:t> On Education</a:t>
            </a:r>
          </a:p>
          <a:p>
            <a:pPr marL="0" indent="0">
              <a:buNone/>
            </a:pPr>
            <a:r>
              <a:rPr lang="en-GB" sz="2000" dirty="0" smtClean="0"/>
              <a:t>He </a:t>
            </a:r>
            <a:r>
              <a:rPr lang="en-GB" sz="2000" dirty="0"/>
              <a:t>divides childhood into stages:</a:t>
            </a:r>
          </a:p>
          <a:p>
            <a:r>
              <a:rPr lang="en-GB" sz="2000" dirty="0"/>
              <a:t>the first to the age of about 12, when children are guided by their emotions and impulses</a:t>
            </a:r>
          </a:p>
          <a:p>
            <a:r>
              <a:rPr lang="en-GB" sz="2000" dirty="0"/>
              <a:t>during the second stage, from 12 to about 16, reason starts to develop</a:t>
            </a:r>
          </a:p>
          <a:p>
            <a:r>
              <a:rPr lang="en-GB" sz="2000" dirty="0"/>
              <a:t>finally the third stage, from the age of 16 onwards, when the child develops into an adult</a:t>
            </a:r>
          </a:p>
          <a:p>
            <a:pPr marL="0" indent="0">
              <a:buNone/>
            </a:pPr>
            <a:endParaRPr lang="en-GB" dirty="0"/>
          </a:p>
        </p:txBody>
      </p:sp>
      <p:sp>
        <p:nvSpPr>
          <p:cNvPr id="4" name="Title 3"/>
          <p:cNvSpPr>
            <a:spLocks noGrp="1"/>
          </p:cNvSpPr>
          <p:nvPr>
            <p:ph type="title"/>
          </p:nvPr>
        </p:nvSpPr>
        <p:spPr>
          <a:xfrm>
            <a:off x="228600" y="343332"/>
            <a:ext cx="7125113" cy="924475"/>
          </a:xfrm>
        </p:spPr>
        <p:txBody>
          <a:bodyPr>
            <a:normAutofit fontScale="90000"/>
          </a:bodyPr>
          <a:lstStyle/>
          <a:p>
            <a:r>
              <a:rPr lang="en-GB" dirty="0"/>
              <a:t>Jean-Jacques Rousseau </a:t>
            </a:r>
            <a:r>
              <a:rPr lang="en-GB" dirty="0" smtClean="0"/>
              <a:t>    1712-1778</a:t>
            </a:r>
            <a:endParaRPr lang="en-GB" dirty="0"/>
          </a:p>
        </p:txBody>
      </p:sp>
      <p:pic>
        <p:nvPicPr>
          <p:cNvPr id="7" name="Picture 2" descr="https://upload.wikimedia.org/wikipedia/commons/b/b7/Jean-Jacques_Rousseau_(painted_portrait).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51148" y="193502"/>
            <a:ext cx="1008112" cy="1224136"/>
          </a:xfrm>
          <a:prstGeom prst="rect">
            <a:avLst/>
          </a:prstGeom>
          <a:noFill/>
          <a:extLst>
            <a:ext uri="{909E8E84-426E-40DD-AFC4-6F175D3DCCD1}">
              <a14:hiddenFill xmlns:a14="http://schemas.microsoft.com/office/drawing/2010/main">
                <a:solidFill>
                  <a:srgbClr val="FFFFFF"/>
                </a:solidFill>
              </a14:hiddenFill>
            </a:ext>
          </a:extLst>
        </p:spPr>
      </p:pic>
      <p:sp>
        <p:nvSpPr>
          <p:cNvPr id="2" name="Date Placeholder 1"/>
          <p:cNvSpPr>
            <a:spLocks noGrp="1"/>
          </p:cNvSpPr>
          <p:nvPr>
            <p:ph type="dt" sz="half" idx="10"/>
          </p:nvPr>
        </p:nvSpPr>
        <p:spPr/>
        <p:txBody>
          <a:bodyPr/>
          <a:lstStyle/>
          <a:p>
            <a:fld id="{267AD3E5-5B15-4997-8220-A476BA779F77}"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44</a:t>
            </a:fld>
            <a:endParaRPr lang="en-GB"/>
          </a:p>
        </p:txBody>
      </p:sp>
    </p:spTree>
    <p:extLst>
      <p:ext uri="{BB962C8B-B14F-4D97-AF65-F5344CB8AC3E}">
        <p14:creationId xmlns:p14="http://schemas.microsoft.com/office/powerpoint/2010/main" val="3117363784"/>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3900"/>
            <a:ext cx="6629400" cy="924475"/>
          </a:xfrm>
        </p:spPr>
        <p:txBody>
          <a:bodyPr>
            <a:normAutofit fontScale="90000"/>
          </a:bodyPr>
          <a:lstStyle/>
          <a:p>
            <a:r>
              <a:rPr lang="en-GB" dirty="0" smtClean="0"/>
              <a:t>Friedrich Froebel 1782-1852</a:t>
            </a:r>
            <a:endParaRPr lang="en-GB" dirty="0"/>
          </a:p>
        </p:txBody>
      </p:sp>
      <p:sp>
        <p:nvSpPr>
          <p:cNvPr id="3" name="Content Placeholder 2"/>
          <p:cNvSpPr>
            <a:spLocks noGrp="1"/>
          </p:cNvSpPr>
          <p:nvPr>
            <p:ph idx="1"/>
          </p:nvPr>
        </p:nvSpPr>
        <p:spPr>
          <a:xfrm>
            <a:off x="685800" y="1807361"/>
            <a:ext cx="8000999" cy="4051437"/>
          </a:xfrm>
        </p:spPr>
        <p:txBody>
          <a:bodyPr>
            <a:normAutofit/>
          </a:bodyPr>
          <a:lstStyle/>
          <a:p>
            <a:pPr marL="0" indent="0">
              <a:buNone/>
            </a:pPr>
            <a:r>
              <a:rPr lang="en-GB" sz="2800" dirty="0" smtClean="0"/>
              <a:t>encouraged </a:t>
            </a:r>
            <a:r>
              <a:rPr lang="en-GB" sz="2800" dirty="0"/>
              <a:t>the creation of educational environments that involved practical work and the direct use of materials. </a:t>
            </a:r>
            <a:endParaRPr lang="en-GB" sz="2800" dirty="0" smtClean="0"/>
          </a:p>
          <a:p>
            <a:pPr marL="0" indent="0">
              <a:buNone/>
            </a:pPr>
            <a:r>
              <a:rPr lang="en-GB" sz="2800" dirty="0" smtClean="0"/>
              <a:t>engaging </a:t>
            </a:r>
            <a:r>
              <a:rPr lang="en-GB" sz="2800" dirty="0"/>
              <a:t>with the world, understanding </a:t>
            </a:r>
            <a:r>
              <a:rPr lang="en-GB" sz="2800" dirty="0" smtClean="0"/>
              <a:t>unfolds </a:t>
            </a:r>
          </a:p>
          <a:p>
            <a:pPr marL="0" indent="0">
              <a:buNone/>
            </a:pPr>
            <a:r>
              <a:rPr lang="en-GB" sz="2800" dirty="0" smtClean="0"/>
              <a:t> </a:t>
            </a:r>
            <a:r>
              <a:rPr lang="en-GB" sz="2800" dirty="0"/>
              <a:t>the significance of play – it is both a creative activity and through it children become aware of their place in the </a:t>
            </a:r>
            <a:r>
              <a:rPr lang="en-GB" sz="2800" dirty="0" smtClean="0"/>
              <a:t>world</a:t>
            </a:r>
            <a:endParaRPr lang="en-GB" sz="2800" dirty="0"/>
          </a:p>
        </p:txBody>
      </p:sp>
      <p:pic>
        <p:nvPicPr>
          <p:cNvPr id="4" name="Picture 2" descr="http://drralph.pbworks.com/f/1283530821/10M%20F.%20Froebel.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24328" y="274638"/>
            <a:ext cx="794385" cy="1143000"/>
          </a:xfrm>
          <a:prstGeom prst="rect">
            <a:avLst/>
          </a:prstGeom>
          <a:noFill/>
          <a:extLst>
            <a:ext uri="{909E8E84-426E-40DD-AFC4-6F175D3DCCD1}">
              <a14:hiddenFill xmlns:a14="http://schemas.microsoft.com/office/drawing/2010/main">
                <a:solidFill>
                  <a:srgbClr val="FFFFFF"/>
                </a:solidFill>
              </a14:hiddenFill>
            </a:ext>
          </a:extLst>
        </p:spPr>
      </p:pic>
      <p:sp>
        <p:nvSpPr>
          <p:cNvPr id="5" name="Date Placeholder 4"/>
          <p:cNvSpPr>
            <a:spLocks noGrp="1"/>
          </p:cNvSpPr>
          <p:nvPr>
            <p:ph type="dt" sz="half" idx="10"/>
          </p:nvPr>
        </p:nvSpPr>
        <p:spPr/>
        <p:txBody>
          <a:bodyPr/>
          <a:lstStyle/>
          <a:p>
            <a:fld id="{3A2055A1-B8FA-40D6-8E86-2E42858A90D2}" type="datetime1">
              <a:rPr lang="en-GB" smtClean="0"/>
              <a:t>07/10/2018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45</a:t>
            </a:fld>
            <a:endParaRPr lang="en-GB"/>
          </a:p>
        </p:txBody>
      </p:sp>
    </p:spTree>
    <p:extLst>
      <p:ext uri="{BB962C8B-B14F-4D97-AF65-F5344CB8AC3E}">
        <p14:creationId xmlns:p14="http://schemas.microsoft.com/office/powerpoint/2010/main" val="4135813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315200" cy="922114"/>
          </a:xfrm>
        </p:spPr>
        <p:txBody>
          <a:bodyPr>
            <a:normAutofit fontScale="90000"/>
          </a:bodyPr>
          <a:lstStyle/>
          <a:p>
            <a:r>
              <a:rPr lang="en-GB" dirty="0" smtClean="0"/>
              <a:t>Susan Isaacs                   1885-1948</a:t>
            </a:r>
            <a:endParaRPr lang="en-GB" dirty="0"/>
          </a:p>
        </p:txBody>
      </p:sp>
      <p:sp>
        <p:nvSpPr>
          <p:cNvPr id="4" name="Content Placeholder 3"/>
          <p:cNvSpPr>
            <a:spLocks noGrp="1"/>
          </p:cNvSpPr>
          <p:nvPr>
            <p:ph idx="1"/>
          </p:nvPr>
        </p:nvSpPr>
        <p:spPr>
          <a:xfrm>
            <a:off x="457200" y="1340768"/>
            <a:ext cx="8229600" cy="4602832"/>
          </a:xfrm>
        </p:spPr>
        <p:txBody>
          <a:bodyPr>
            <a:normAutofit lnSpcReduction="10000"/>
          </a:bodyPr>
          <a:lstStyle/>
          <a:p>
            <a:pPr marL="0" indent="0">
              <a:buNone/>
            </a:pPr>
            <a:r>
              <a:rPr lang="en-GB" sz="2400" dirty="0" smtClean="0"/>
              <a:t>Children </a:t>
            </a:r>
            <a:r>
              <a:rPr lang="en-GB" sz="2400" dirty="0"/>
              <a:t>learned best through their own play. </a:t>
            </a:r>
            <a:endParaRPr lang="en-GB" sz="2400" dirty="0" smtClean="0"/>
          </a:p>
          <a:p>
            <a:pPr marL="0" indent="0">
              <a:buNone/>
            </a:pPr>
            <a:r>
              <a:rPr lang="en-GB" sz="2400" i="1" dirty="0" smtClean="0"/>
              <a:t>For </a:t>
            </a:r>
            <a:r>
              <a:rPr lang="en-GB" sz="2400" i="1" dirty="0"/>
              <a:t>Isaacs, play involves a perpetual form of experiment..."at any moment, a new line of inquiry or </a:t>
            </a:r>
            <a:r>
              <a:rPr lang="en-GB" sz="2400" i="1" dirty="0" smtClean="0"/>
              <a:t>argument </a:t>
            </a:r>
            <a:r>
              <a:rPr lang="en-GB" sz="2400" i="1" dirty="0"/>
              <a:t>might flash out, a new step in understanding be taken</a:t>
            </a:r>
            <a:r>
              <a:rPr lang="en-GB" sz="2400" i="1" dirty="0" smtClean="0"/>
              <a:t>"</a:t>
            </a:r>
            <a:r>
              <a:rPr lang="en-GB" sz="2400" dirty="0" smtClean="0"/>
              <a:t>.</a:t>
            </a:r>
            <a:endParaRPr lang="en-GB" sz="2400" dirty="0"/>
          </a:p>
          <a:p>
            <a:pPr marL="0" indent="0">
              <a:buNone/>
            </a:pPr>
            <a:r>
              <a:rPr lang="en-GB" sz="2400" dirty="0" smtClean="0"/>
              <a:t>"</a:t>
            </a:r>
            <a:r>
              <a:rPr lang="en-GB" sz="2400" dirty="0"/>
              <a:t>What imaginative play does, in the first place is to create practical situations which may often then be pursued for their own sake, and this leads on to actual discovery or to verbal judgment and reasoning". </a:t>
            </a:r>
            <a:endParaRPr lang="en-GB" sz="2400" dirty="0" smtClean="0"/>
          </a:p>
          <a:p>
            <a:pPr marL="0" indent="0">
              <a:buNone/>
            </a:pPr>
            <a:r>
              <a:rPr lang="en-GB" sz="2400" dirty="0" smtClean="0"/>
              <a:t>The </a:t>
            </a:r>
            <a:r>
              <a:rPr lang="en-GB" sz="2400" dirty="0"/>
              <a:t>role of the adults, then, is to guide children's play, but on the whole they should have freedom to explore. </a:t>
            </a:r>
            <a:endParaRPr lang="en-GB" sz="2400" dirty="0" smtClean="0"/>
          </a:p>
          <a:p>
            <a:pPr marL="0" indent="0">
              <a:buNone/>
            </a:pPr>
            <a:r>
              <a:rPr lang="en-GB" sz="2400" dirty="0"/>
              <a:t> </a:t>
            </a:r>
            <a:r>
              <a:rPr lang="en-GB" sz="2400" i="1" dirty="0"/>
              <a:t>Intellectual Growth in Young </a:t>
            </a:r>
            <a:r>
              <a:rPr lang="en-GB" sz="2400" i="1" dirty="0" smtClean="0"/>
              <a:t>Children</a:t>
            </a:r>
            <a:endParaRPr lang="en-GB" sz="2400" dirty="0"/>
          </a:p>
          <a:p>
            <a:pPr marL="0" indent="0">
              <a:buNone/>
            </a:pPr>
            <a:endParaRPr lang="en-GB" dirty="0"/>
          </a:p>
        </p:txBody>
      </p:sp>
      <p:pic>
        <p:nvPicPr>
          <p:cNvPr id="6" name="Picture 2" descr="SusanIsaacs.jpg"/>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7840736" y="274638"/>
            <a:ext cx="846064" cy="922114"/>
          </a:xfrm>
          <a:prstGeom prst="rect">
            <a:avLst/>
          </a:prstGeom>
          <a:noFill/>
          <a:extLst>
            <a:ext uri="{909E8E84-426E-40DD-AFC4-6F175D3DCCD1}">
              <a14:hiddenFill xmlns:a14="http://schemas.microsoft.com/office/drawing/2010/main">
                <a:solidFill>
                  <a:srgbClr val="FFFFFF"/>
                </a:solidFill>
              </a14:hiddenFill>
            </a:ext>
          </a:extLst>
        </p:spPr>
      </p:pic>
      <p:sp>
        <p:nvSpPr>
          <p:cNvPr id="3" name="Date Placeholder 2"/>
          <p:cNvSpPr>
            <a:spLocks noGrp="1"/>
          </p:cNvSpPr>
          <p:nvPr>
            <p:ph type="dt" sz="half" idx="10"/>
          </p:nvPr>
        </p:nvSpPr>
        <p:spPr/>
        <p:txBody>
          <a:bodyPr/>
          <a:lstStyle/>
          <a:p>
            <a:fld id="{51128A29-CBA9-4303-8293-8C7444CC76B0}"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46</a:t>
            </a:fld>
            <a:endParaRPr lang="en-GB"/>
          </a:p>
        </p:txBody>
      </p:sp>
    </p:spTree>
    <p:extLst>
      <p:ext uri="{BB962C8B-B14F-4D97-AF65-F5344CB8AC3E}">
        <p14:creationId xmlns:p14="http://schemas.microsoft.com/office/powerpoint/2010/main" val="246020880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675724"/>
            <a:ext cx="6096001" cy="924475"/>
          </a:xfrm>
        </p:spPr>
        <p:txBody>
          <a:bodyPr>
            <a:normAutofit fontScale="90000"/>
          </a:bodyPr>
          <a:lstStyle/>
          <a:p>
            <a:r>
              <a:rPr lang="en-GB" dirty="0" smtClean="0"/>
              <a:t>Jerome Bruner        1915 - 2016</a:t>
            </a:r>
            <a:endParaRPr lang="en-GB" dirty="0"/>
          </a:p>
        </p:txBody>
      </p:sp>
      <p:sp>
        <p:nvSpPr>
          <p:cNvPr id="3" name="Content Placeholder 2"/>
          <p:cNvSpPr>
            <a:spLocks noGrp="1"/>
          </p:cNvSpPr>
          <p:nvPr>
            <p:ph idx="1"/>
          </p:nvPr>
        </p:nvSpPr>
        <p:spPr>
          <a:xfrm>
            <a:off x="228600" y="1981200"/>
            <a:ext cx="8458200" cy="3657600"/>
          </a:xfrm>
        </p:spPr>
        <p:txBody>
          <a:bodyPr>
            <a:normAutofit/>
          </a:bodyPr>
          <a:lstStyle/>
          <a:p>
            <a:pPr marL="0" indent="0">
              <a:buNone/>
            </a:pPr>
            <a:r>
              <a:rPr lang="en-GB" sz="2400" dirty="0"/>
              <a:t>1</a:t>
            </a:r>
            <a:r>
              <a:rPr lang="en-GB" sz="2400" dirty="0" smtClean="0"/>
              <a:t>996</a:t>
            </a:r>
            <a:r>
              <a:rPr lang="en-GB" sz="2400" dirty="0"/>
              <a:t>, in </a:t>
            </a:r>
            <a:r>
              <a:rPr lang="en-GB" sz="2400" i="1" dirty="0"/>
              <a:t>The Culture of Education,</a:t>
            </a:r>
            <a:r>
              <a:rPr lang="en-GB" sz="2400" dirty="0"/>
              <a:t> Bruner reassessed the state of educational practices three decades after he had begun his educational research.  </a:t>
            </a:r>
            <a:endParaRPr lang="en-GB" sz="2400" dirty="0" smtClean="0"/>
          </a:p>
          <a:p>
            <a:pPr marL="0" indent="0">
              <a:buNone/>
            </a:pPr>
            <a:r>
              <a:rPr lang="en-GB" sz="2400" dirty="0" smtClean="0"/>
              <a:t>Often posed the question – Why do you look at what I said when I started? I have changed my thinking; I have grown my theories. Look at what is happening now and what needs to happen.</a:t>
            </a:r>
          </a:p>
        </p:txBody>
      </p:sp>
      <p:pic>
        <p:nvPicPr>
          <p:cNvPr id="4" name="Picture 4" descr="http://insidetheacademy.asu.edu/wp-content/uploads/2012/05/Bruner-Profile-200x275.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629400" y="609600"/>
            <a:ext cx="1162472" cy="1143000"/>
          </a:xfrm>
          <a:prstGeom prst="rect">
            <a:avLst/>
          </a:prstGeom>
          <a:noFill/>
          <a:extLst>
            <a:ext uri="{909E8E84-426E-40DD-AFC4-6F175D3DCCD1}">
              <a14:hiddenFill xmlns:a14="http://schemas.microsoft.com/office/drawing/2010/main">
                <a:solidFill>
                  <a:srgbClr val="FFFFFF"/>
                </a:solidFill>
              </a14:hiddenFill>
            </a:ext>
          </a:extLst>
        </p:spPr>
      </p:pic>
      <p:sp>
        <p:nvSpPr>
          <p:cNvPr id="5" name="Date Placeholder 4"/>
          <p:cNvSpPr>
            <a:spLocks noGrp="1"/>
          </p:cNvSpPr>
          <p:nvPr>
            <p:ph type="dt" sz="half" idx="10"/>
          </p:nvPr>
        </p:nvSpPr>
        <p:spPr/>
        <p:txBody>
          <a:bodyPr/>
          <a:lstStyle/>
          <a:p>
            <a:fld id="{44DD0FE5-9A49-4769-B6A3-D43209C0B858}" type="datetime1">
              <a:rPr lang="en-GB" smtClean="0"/>
              <a:t>07/10/2018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47</a:t>
            </a:fld>
            <a:endParaRPr lang="en-GB"/>
          </a:p>
        </p:txBody>
      </p:sp>
    </p:spTree>
    <p:extLst>
      <p:ext uri="{BB962C8B-B14F-4D97-AF65-F5344CB8AC3E}">
        <p14:creationId xmlns:p14="http://schemas.microsoft.com/office/powerpoint/2010/main" val="193213839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7" name="Content Placeholder 6"/>
          <p:cNvSpPr>
            <a:spLocks noGrp="1"/>
          </p:cNvSpPr>
          <p:nvPr>
            <p:ph idx="1"/>
          </p:nvPr>
        </p:nvSpPr>
        <p:spPr/>
        <p:txBody>
          <a:bodyPr/>
          <a:lstStyle/>
          <a:p>
            <a:r>
              <a:rPr lang="en-GB" dirty="0" smtClean="0"/>
              <a:t>Reggio Emilia</a:t>
            </a:r>
          </a:p>
          <a:p>
            <a:pPr marL="0" indent="0">
              <a:buNone/>
            </a:pPr>
            <a:r>
              <a:rPr lang="en-GB" sz="2000" dirty="0">
                <a:hlinkClick r:id="rId3"/>
              </a:rPr>
              <a:t>http://www.reggiokids.com/#!</a:t>
            </a:r>
            <a:r>
              <a:rPr lang="en-GB" sz="2000" dirty="0" smtClean="0">
                <a:hlinkClick r:id="rId3"/>
              </a:rPr>
              <a:t>our-perspective/rcpd8</a:t>
            </a:r>
            <a:endParaRPr lang="en-GB" sz="2000" dirty="0" smtClean="0"/>
          </a:p>
          <a:p>
            <a:pPr marL="0" indent="0">
              <a:buNone/>
            </a:pPr>
            <a:r>
              <a:rPr lang="en-GB" sz="2000" dirty="0">
                <a:hlinkClick r:id="rId4"/>
              </a:rPr>
              <a:t>http://www.reggiokids.com/#!</a:t>
            </a:r>
            <a:r>
              <a:rPr lang="en-GB" sz="2000" dirty="0" smtClean="0">
                <a:hlinkClick r:id="rId4"/>
              </a:rPr>
              <a:t>the-reggio-approach/x27yp</a:t>
            </a:r>
            <a:endParaRPr lang="en-GB" sz="2000" dirty="0" smtClean="0"/>
          </a:p>
          <a:p>
            <a:pPr marL="0" indent="0">
              <a:buNone/>
            </a:pPr>
            <a:endParaRPr lang="en-GB" sz="2400" dirty="0"/>
          </a:p>
        </p:txBody>
      </p:sp>
      <p:sp>
        <p:nvSpPr>
          <p:cNvPr id="2" name="Date Placeholder 1"/>
          <p:cNvSpPr>
            <a:spLocks noGrp="1"/>
          </p:cNvSpPr>
          <p:nvPr>
            <p:ph type="dt" sz="half" idx="10"/>
          </p:nvPr>
        </p:nvSpPr>
        <p:spPr/>
        <p:txBody>
          <a:bodyPr/>
          <a:lstStyle/>
          <a:p>
            <a:fld id="{802CA337-C823-47F5-9C39-B18D388A02BB}"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48</a:t>
            </a:fld>
            <a:endParaRPr lang="en-GB"/>
          </a:p>
        </p:txBody>
      </p:sp>
    </p:spTree>
    <p:extLst>
      <p:ext uri="{BB962C8B-B14F-4D97-AF65-F5344CB8AC3E}">
        <p14:creationId xmlns:p14="http://schemas.microsoft.com/office/powerpoint/2010/main" val="190339159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009443" y="675724"/>
            <a:ext cx="7123080" cy="1381676"/>
          </a:xfrm>
        </p:spPr>
        <p:txBody>
          <a:bodyPr>
            <a:normAutofit fontScale="90000"/>
          </a:bodyPr>
          <a:lstStyle/>
          <a:p>
            <a:r>
              <a:rPr lang="en-GB" sz="3200" dirty="0" smtClean="0"/>
              <a:t>No single theorist has offered a </a:t>
            </a:r>
            <a:r>
              <a:rPr lang="en-GB" sz="3200" b="1" dirty="0" smtClean="0"/>
              <a:t>complete</a:t>
            </a:r>
            <a:r>
              <a:rPr lang="en-GB" sz="3200" dirty="0" smtClean="0"/>
              <a:t> explanation of children’s learning</a:t>
            </a:r>
            <a:endParaRPr lang="en-GB" sz="3200" dirty="0"/>
          </a:p>
        </p:txBody>
      </p:sp>
      <p:sp>
        <p:nvSpPr>
          <p:cNvPr id="5" name="Content Placeholder 4"/>
          <p:cNvSpPr>
            <a:spLocks noGrp="1"/>
          </p:cNvSpPr>
          <p:nvPr>
            <p:ph sz="half" idx="1"/>
          </p:nvPr>
        </p:nvSpPr>
        <p:spPr>
          <a:xfrm>
            <a:off x="914400" y="2438400"/>
            <a:ext cx="3471277" cy="2736850"/>
          </a:xfrm>
        </p:spPr>
        <p:txBody>
          <a:bodyPr>
            <a:normAutofit/>
          </a:bodyPr>
          <a:lstStyle/>
          <a:p>
            <a:r>
              <a:rPr lang="en-GB" sz="2800" dirty="0" smtClean="0"/>
              <a:t>Pavlov</a:t>
            </a:r>
          </a:p>
          <a:p>
            <a:r>
              <a:rPr lang="en-GB" sz="2800" dirty="0" smtClean="0"/>
              <a:t>Skinner </a:t>
            </a:r>
          </a:p>
          <a:p>
            <a:r>
              <a:rPr lang="en-GB" sz="2800" dirty="0" smtClean="0"/>
              <a:t>Piaget</a:t>
            </a:r>
          </a:p>
          <a:p>
            <a:r>
              <a:rPr lang="en-GB" sz="2800" dirty="0" smtClean="0"/>
              <a:t>Vygotsky</a:t>
            </a:r>
          </a:p>
          <a:p>
            <a:endParaRPr lang="en-GB" dirty="0"/>
          </a:p>
          <a:p>
            <a:endParaRPr lang="en-GB" dirty="0"/>
          </a:p>
        </p:txBody>
      </p:sp>
      <p:sp>
        <p:nvSpPr>
          <p:cNvPr id="7" name="Content Placeholder 6"/>
          <p:cNvSpPr>
            <a:spLocks noGrp="1"/>
          </p:cNvSpPr>
          <p:nvPr>
            <p:ph sz="half" idx="2"/>
          </p:nvPr>
        </p:nvSpPr>
        <p:spPr>
          <a:xfrm>
            <a:off x="4648200" y="1752600"/>
            <a:ext cx="3469242" cy="3194051"/>
          </a:xfrm>
        </p:spPr>
        <p:txBody>
          <a:bodyPr>
            <a:normAutofit/>
          </a:bodyPr>
          <a:lstStyle/>
          <a:p>
            <a:r>
              <a:rPr lang="en-GB" sz="2800" dirty="0"/>
              <a:t>Bandura</a:t>
            </a:r>
          </a:p>
          <a:p>
            <a:r>
              <a:rPr lang="en-GB" sz="2800" dirty="0"/>
              <a:t>Bruner</a:t>
            </a:r>
          </a:p>
          <a:p>
            <a:r>
              <a:rPr lang="en-GB" sz="2800" dirty="0" smtClean="0"/>
              <a:t>Dewey</a:t>
            </a:r>
          </a:p>
          <a:p>
            <a:r>
              <a:rPr lang="en-GB" sz="2800" dirty="0" smtClean="0"/>
              <a:t>Montessori</a:t>
            </a:r>
          </a:p>
        </p:txBody>
      </p:sp>
      <p:sp>
        <p:nvSpPr>
          <p:cNvPr id="2" name="Date Placeholder 1"/>
          <p:cNvSpPr>
            <a:spLocks noGrp="1"/>
          </p:cNvSpPr>
          <p:nvPr>
            <p:ph type="dt" sz="half" idx="10"/>
          </p:nvPr>
        </p:nvSpPr>
        <p:spPr/>
        <p:txBody>
          <a:bodyPr/>
          <a:lstStyle/>
          <a:p>
            <a:fld id="{81322129-D22A-430E-AE24-E58635FCD8E7}"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49</a:t>
            </a:fld>
            <a:endParaRPr lang="en-GB"/>
          </a:p>
        </p:txBody>
      </p:sp>
    </p:spTree>
    <p:extLst>
      <p:ext uri="{BB962C8B-B14F-4D97-AF65-F5344CB8AC3E}">
        <p14:creationId xmlns:p14="http://schemas.microsoft.com/office/powerpoint/2010/main" val="367770296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Current educational thinking or fads?</a:t>
            </a:r>
            <a:endParaRPr lang="en-GB" dirty="0"/>
          </a:p>
        </p:txBody>
      </p:sp>
      <p:sp>
        <p:nvSpPr>
          <p:cNvPr id="3" name="Content Placeholder 2"/>
          <p:cNvSpPr>
            <a:spLocks noGrp="1"/>
          </p:cNvSpPr>
          <p:nvPr>
            <p:ph sz="half" idx="1"/>
          </p:nvPr>
        </p:nvSpPr>
        <p:spPr/>
        <p:txBody>
          <a:bodyPr>
            <a:normAutofit fontScale="55000" lnSpcReduction="20000"/>
          </a:bodyPr>
          <a:lstStyle/>
          <a:p>
            <a:r>
              <a:rPr lang="en-GB" sz="4000" dirty="0" smtClean="0"/>
              <a:t>Bloom’s </a:t>
            </a:r>
            <a:r>
              <a:rPr lang="en-GB" sz="4000" dirty="0"/>
              <a:t>Taxonomy</a:t>
            </a:r>
          </a:p>
          <a:p>
            <a:r>
              <a:rPr lang="en-GB" sz="4000" dirty="0"/>
              <a:t>Brain-Based Teaching &amp; Learning</a:t>
            </a:r>
          </a:p>
          <a:p>
            <a:r>
              <a:rPr lang="en-GB" sz="4000" dirty="0" smtClean="0"/>
              <a:t>Creative </a:t>
            </a:r>
            <a:r>
              <a:rPr lang="en-GB" sz="4000" dirty="0"/>
              <a:t>Thinking</a:t>
            </a:r>
          </a:p>
          <a:p>
            <a:r>
              <a:rPr lang="en-GB" sz="4000" dirty="0"/>
              <a:t>Critical Thinking</a:t>
            </a:r>
          </a:p>
          <a:p>
            <a:r>
              <a:rPr lang="en-GB" sz="4000" dirty="0" smtClean="0"/>
              <a:t>Emotional </a:t>
            </a:r>
            <a:r>
              <a:rPr lang="en-GB" sz="4000" dirty="0"/>
              <a:t>Intelligence</a:t>
            </a:r>
          </a:p>
          <a:p>
            <a:r>
              <a:rPr lang="en-GB" sz="4000" dirty="0"/>
              <a:t>Feminist &amp; Gender Issues</a:t>
            </a:r>
          </a:p>
          <a:p>
            <a:r>
              <a:rPr lang="en-GB" sz="4000" dirty="0" smtClean="0"/>
              <a:t>Global Education</a:t>
            </a:r>
          </a:p>
          <a:p>
            <a:r>
              <a:rPr lang="en-GB" sz="4000" dirty="0" smtClean="0"/>
              <a:t>Growth mindset theory</a:t>
            </a:r>
            <a:endParaRPr lang="en-GB" sz="4000" dirty="0"/>
          </a:p>
          <a:p>
            <a:r>
              <a:rPr lang="en-GB" sz="4000" dirty="0"/>
              <a:t>Inquiry-Based Teaching</a:t>
            </a:r>
          </a:p>
          <a:p>
            <a:pPr marL="0" indent="0">
              <a:buNone/>
            </a:pPr>
            <a:endParaRPr lang="en-GB" dirty="0"/>
          </a:p>
        </p:txBody>
      </p:sp>
      <p:sp>
        <p:nvSpPr>
          <p:cNvPr id="5" name="Content Placeholder 4"/>
          <p:cNvSpPr>
            <a:spLocks noGrp="1"/>
          </p:cNvSpPr>
          <p:nvPr>
            <p:ph sz="half" idx="2"/>
          </p:nvPr>
        </p:nvSpPr>
        <p:spPr/>
        <p:txBody>
          <a:bodyPr>
            <a:normAutofit fontScale="55000" lnSpcReduction="20000"/>
          </a:bodyPr>
          <a:lstStyle/>
          <a:p>
            <a:r>
              <a:rPr lang="en-GB" sz="4000" dirty="0" smtClean="0"/>
              <a:t>Learning </a:t>
            </a:r>
            <a:r>
              <a:rPr lang="en-GB" sz="4000" dirty="0"/>
              <a:t>Styles</a:t>
            </a:r>
          </a:p>
          <a:p>
            <a:r>
              <a:rPr lang="en-GB" sz="4000" dirty="0"/>
              <a:t>Multiculturalism</a:t>
            </a:r>
          </a:p>
          <a:p>
            <a:r>
              <a:rPr lang="en-GB" sz="4000" dirty="0"/>
              <a:t>Multiple Intelligences</a:t>
            </a:r>
          </a:p>
          <a:p>
            <a:r>
              <a:rPr lang="en-GB" sz="4000" dirty="0" smtClean="0"/>
              <a:t>Outcome-Based </a:t>
            </a:r>
            <a:r>
              <a:rPr lang="en-GB" sz="4000" dirty="0"/>
              <a:t>Education (or Standards-Based Education)</a:t>
            </a:r>
          </a:p>
          <a:p>
            <a:r>
              <a:rPr lang="en-GB" sz="4000" dirty="0"/>
              <a:t>Phonics vs. Whole Language</a:t>
            </a:r>
          </a:p>
          <a:p>
            <a:r>
              <a:rPr lang="en-GB" sz="4000" dirty="0" smtClean="0"/>
              <a:t>Problem </a:t>
            </a:r>
            <a:r>
              <a:rPr lang="en-GB" sz="4000" dirty="0"/>
              <a:t>Solving</a:t>
            </a:r>
          </a:p>
          <a:p>
            <a:r>
              <a:rPr lang="en-GB" sz="4000" dirty="0" smtClean="0"/>
              <a:t>Thematic Curriculum</a:t>
            </a:r>
          </a:p>
          <a:p>
            <a:endParaRPr lang="en-GB" dirty="0"/>
          </a:p>
        </p:txBody>
      </p:sp>
      <p:sp>
        <p:nvSpPr>
          <p:cNvPr id="2" name="Date Placeholder 1"/>
          <p:cNvSpPr>
            <a:spLocks noGrp="1"/>
          </p:cNvSpPr>
          <p:nvPr>
            <p:ph type="dt" sz="half" idx="10"/>
          </p:nvPr>
        </p:nvSpPr>
        <p:spPr/>
        <p:txBody>
          <a:bodyPr/>
          <a:lstStyle/>
          <a:p>
            <a:fld id="{6CFB3FF9-E45F-4078-A852-DD8A2F06E758}" type="datetime1">
              <a:rPr lang="en-GB" smtClean="0"/>
              <a:t>07/10/2018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50</a:t>
            </a:fld>
            <a:endParaRPr lang="en-GB"/>
          </a:p>
        </p:txBody>
      </p:sp>
    </p:spTree>
    <p:extLst>
      <p:ext uri="{BB962C8B-B14F-4D97-AF65-F5344CB8AC3E}">
        <p14:creationId xmlns:p14="http://schemas.microsoft.com/office/powerpoint/2010/main" val="2957425832"/>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What is action research?   </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fld id="{E66812AF-CDFC-4C37-B244-D22A6D61C7AC}" type="datetime1">
              <a:rPr lang="en-GB" smtClean="0"/>
              <a:t>07/10/2018</a:t>
            </a:fld>
            <a:endParaRPr lang="en-GB" dirty="0"/>
          </a:p>
        </p:txBody>
      </p:sp>
      <p:sp>
        <p:nvSpPr>
          <p:cNvPr id="5" name="Slide Number Placeholder 4"/>
          <p:cNvSpPr>
            <a:spLocks noGrp="1"/>
          </p:cNvSpPr>
          <p:nvPr>
            <p:ph type="sldNum" sz="quarter" idx="12"/>
          </p:nvPr>
        </p:nvSpPr>
        <p:spPr/>
        <p:txBody>
          <a:bodyPr/>
          <a:lstStyle/>
          <a:p>
            <a:fld id="{7FEF966D-F590-4708-9C1E-D924DA240E85}" type="slidenum">
              <a:rPr lang="en-GB" smtClean="0"/>
              <a:t>51</a:t>
            </a:fld>
            <a:endParaRPr lang="en-GB" dirty="0"/>
          </a:p>
        </p:txBody>
      </p:sp>
    </p:spTree>
    <p:extLst>
      <p:ext uri="{BB962C8B-B14F-4D97-AF65-F5344CB8AC3E}">
        <p14:creationId xmlns:p14="http://schemas.microsoft.com/office/powerpoint/2010/main" val="2494529610"/>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practitioner research?</a:t>
            </a:r>
            <a:endParaRPr lang="en-GB" dirty="0"/>
          </a:p>
        </p:txBody>
      </p:sp>
      <p:sp>
        <p:nvSpPr>
          <p:cNvPr id="3" name="Content Placeholder 2"/>
          <p:cNvSpPr>
            <a:spLocks noGrp="1"/>
          </p:cNvSpPr>
          <p:nvPr>
            <p:ph idx="1"/>
          </p:nvPr>
        </p:nvSpPr>
        <p:spPr/>
        <p:txBody>
          <a:bodyPr/>
          <a:lstStyle/>
          <a:p>
            <a:r>
              <a:rPr lang="en-GB" dirty="0">
                <a:hlinkClick r:id="rId3"/>
              </a:rPr>
              <a:t>http://www.tlrp.org/capacity/rm/wt/campbell/#</a:t>
            </a:r>
            <a:r>
              <a:rPr lang="en-GB" dirty="0" smtClean="0">
                <a:hlinkClick r:id="rId3"/>
              </a:rPr>
              <a:t>howto</a:t>
            </a:r>
            <a:endParaRPr lang="en-GB" dirty="0" smtClean="0"/>
          </a:p>
          <a:p>
            <a:pPr marL="0" indent="0">
              <a:buNone/>
            </a:pPr>
            <a:endParaRPr lang="en-GB" dirty="0"/>
          </a:p>
          <a:p>
            <a:r>
              <a:rPr lang="en-GB" dirty="0" smtClean="0"/>
              <a:t>Campbell</a:t>
            </a:r>
            <a:r>
              <a:rPr lang="en-GB" dirty="0"/>
              <a:t>, A. (2007) Practitioner Research. London: TLRP. Online at http://www.tlrp.org/capacity/rm/wt/campbell (accessed 23 Nov 2015</a:t>
            </a:r>
            <a:r>
              <a:rPr lang="en-GB" dirty="0" smtClean="0"/>
              <a:t>)</a:t>
            </a:r>
          </a:p>
          <a:p>
            <a:endParaRPr lang="en-GB" dirty="0"/>
          </a:p>
        </p:txBody>
      </p:sp>
      <p:sp>
        <p:nvSpPr>
          <p:cNvPr id="4" name="Date Placeholder 3"/>
          <p:cNvSpPr>
            <a:spLocks noGrp="1"/>
          </p:cNvSpPr>
          <p:nvPr>
            <p:ph type="dt" sz="half" idx="10"/>
          </p:nvPr>
        </p:nvSpPr>
        <p:spPr/>
        <p:txBody>
          <a:bodyPr/>
          <a:lstStyle/>
          <a:p>
            <a:fld id="{1239B1E0-DB4C-42BE-ABDB-31915A226FC0}" type="datetime1">
              <a:rPr lang="en-GB" smtClean="0"/>
              <a:t>07/10/2018</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52</a:t>
            </a:fld>
            <a:endParaRPr lang="en-GB" dirty="0"/>
          </a:p>
        </p:txBody>
      </p:sp>
    </p:spTree>
    <p:extLst>
      <p:ext uri="{BB962C8B-B14F-4D97-AF65-F5344CB8AC3E}">
        <p14:creationId xmlns:p14="http://schemas.microsoft.com/office/powerpoint/2010/main" val="276329240"/>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axethetax.org.uk/wp-content/uploads/2014/07/umbrella-compan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rot="292802">
            <a:off x="3275856" y="786204"/>
            <a:ext cx="2376264" cy="369332"/>
          </a:xfrm>
          <a:prstGeom prst="rect">
            <a:avLst/>
          </a:prstGeom>
          <a:noFill/>
        </p:spPr>
        <p:txBody>
          <a:bodyPr wrap="square" rtlCol="0">
            <a:spAutoFit/>
          </a:bodyPr>
          <a:lstStyle/>
          <a:p>
            <a:r>
              <a:rPr lang="en-GB" dirty="0" smtClean="0"/>
              <a:t>Practitioner research</a:t>
            </a:r>
            <a:endParaRPr lang="en-GB" dirty="0"/>
          </a:p>
        </p:txBody>
      </p:sp>
      <p:sp>
        <p:nvSpPr>
          <p:cNvPr id="5" name="Oval 4"/>
          <p:cNvSpPr/>
          <p:nvPr/>
        </p:nvSpPr>
        <p:spPr>
          <a:xfrm rot="423782">
            <a:off x="544648" y="3613172"/>
            <a:ext cx="1062587" cy="741313"/>
          </a:xfrm>
          <a:prstGeom prst="ellipse">
            <a:avLst/>
          </a:prstGeom>
          <a:solidFill>
            <a:schemeClr val="bg2"/>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a:solidFill>
                  <a:schemeClr val="tx1"/>
                </a:solidFill>
              </a:rPr>
              <a:t>P</a:t>
            </a:r>
            <a:r>
              <a:rPr lang="en-GB" sz="800" dirty="0" smtClean="0">
                <a:solidFill>
                  <a:schemeClr val="tx1"/>
                </a:solidFill>
              </a:rPr>
              <a:t>articipatory</a:t>
            </a:r>
            <a:endParaRPr lang="en-GB" sz="800" dirty="0">
              <a:solidFill>
                <a:schemeClr val="tx1"/>
              </a:solidFill>
            </a:endParaRPr>
          </a:p>
        </p:txBody>
      </p:sp>
      <p:sp>
        <p:nvSpPr>
          <p:cNvPr id="6" name="Oval 5"/>
          <p:cNvSpPr/>
          <p:nvPr/>
        </p:nvSpPr>
        <p:spPr>
          <a:xfrm rot="499043">
            <a:off x="2204379" y="3717949"/>
            <a:ext cx="1053669" cy="914400"/>
          </a:xfrm>
          <a:prstGeom prst="ellipse">
            <a:avLst/>
          </a:prstGeom>
          <a:solidFill>
            <a:schemeClr val="bg2"/>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smtClean="0">
                <a:solidFill>
                  <a:schemeClr val="tx1"/>
                </a:solidFill>
              </a:rPr>
              <a:t>Critical action</a:t>
            </a:r>
            <a:endParaRPr lang="en-GB" sz="900" dirty="0">
              <a:solidFill>
                <a:schemeClr val="tx1"/>
              </a:solidFill>
            </a:endParaRPr>
          </a:p>
        </p:txBody>
      </p:sp>
      <p:sp>
        <p:nvSpPr>
          <p:cNvPr id="8" name="Oval 7"/>
          <p:cNvSpPr/>
          <p:nvPr/>
        </p:nvSpPr>
        <p:spPr>
          <a:xfrm rot="499161">
            <a:off x="6063953" y="3621972"/>
            <a:ext cx="1043369" cy="791795"/>
          </a:xfrm>
          <a:prstGeom prst="ellipse">
            <a:avLst/>
          </a:prstGeom>
          <a:solidFill>
            <a:schemeClr val="bg2"/>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smtClean="0">
                <a:solidFill>
                  <a:schemeClr val="tx1"/>
                </a:solidFill>
              </a:rPr>
              <a:t>Classroom action</a:t>
            </a:r>
            <a:endParaRPr lang="en-GB" sz="900" dirty="0">
              <a:solidFill>
                <a:schemeClr val="tx1"/>
              </a:solidFill>
            </a:endParaRPr>
          </a:p>
        </p:txBody>
      </p:sp>
      <p:sp>
        <p:nvSpPr>
          <p:cNvPr id="9" name="Oval 8"/>
          <p:cNvSpPr/>
          <p:nvPr/>
        </p:nvSpPr>
        <p:spPr>
          <a:xfrm rot="499043">
            <a:off x="7153606" y="3959802"/>
            <a:ext cx="914400" cy="914400"/>
          </a:xfrm>
          <a:prstGeom prst="ellipse">
            <a:avLst/>
          </a:prstGeom>
          <a:solidFill>
            <a:schemeClr val="bg2"/>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smtClean="0">
                <a:solidFill>
                  <a:schemeClr val="tx1"/>
                </a:solidFill>
              </a:rPr>
              <a:t>Action science</a:t>
            </a:r>
            <a:endParaRPr lang="en-GB" sz="900" dirty="0">
              <a:solidFill>
                <a:schemeClr val="tx1"/>
              </a:solidFill>
            </a:endParaRPr>
          </a:p>
        </p:txBody>
      </p:sp>
      <p:sp>
        <p:nvSpPr>
          <p:cNvPr id="10" name="Oval 9"/>
          <p:cNvSpPr/>
          <p:nvPr/>
        </p:nvSpPr>
        <p:spPr>
          <a:xfrm rot="499043">
            <a:off x="5452315" y="4313127"/>
            <a:ext cx="914400" cy="914400"/>
          </a:xfrm>
          <a:prstGeom prst="ellipse">
            <a:avLst/>
          </a:prstGeom>
          <a:solidFill>
            <a:schemeClr val="bg2"/>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smtClean="0">
                <a:solidFill>
                  <a:schemeClr val="tx1"/>
                </a:solidFill>
              </a:rPr>
              <a:t>Action learning</a:t>
            </a:r>
            <a:endParaRPr lang="en-GB" sz="900" dirty="0">
              <a:solidFill>
                <a:schemeClr val="tx1"/>
              </a:solidFill>
            </a:endParaRPr>
          </a:p>
        </p:txBody>
      </p:sp>
      <p:sp>
        <p:nvSpPr>
          <p:cNvPr id="11" name="Oval 10"/>
          <p:cNvSpPr/>
          <p:nvPr/>
        </p:nvSpPr>
        <p:spPr>
          <a:xfrm rot="499043">
            <a:off x="2999743" y="3645367"/>
            <a:ext cx="1196622" cy="1416229"/>
          </a:xfrm>
          <a:prstGeom prst="ellipse">
            <a:avLst/>
          </a:prstGeom>
          <a:solidFill>
            <a:schemeClr val="bg2"/>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smtClean="0">
                <a:solidFill>
                  <a:schemeClr val="tx1"/>
                </a:solidFill>
              </a:rPr>
              <a:t>Small-scale ethnographic study</a:t>
            </a:r>
            <a:endParaRPr lang="en-GB" sz="900" dirty="0">
              <a:solidFill>
                <a:schemeClr val="tx1"/>
              </a:solidFill>
            </a:endParaRPr>
          </a:p>
        </p:txBody>
      </p:sp>
      <p:sp>
        <p:nvSpPr>
          <p:cNvPr id="12" name="Oval 11"/>
          <p:cNvSpPr/>
          <p:nvPr/>
        </p:nvSpPr>
        <p:spPr>
          <a:xfrm rot="499043">
            <a:off x="1384991" y="3904402"/>
            <a:ext cx="1053669" cy="1315159"/>
          </a:xfrm>
          <a:prstGeom prst="ellipse">
            <a:avLst/>
          </a:prstGeom>
          <a:solidFill>
            <a:schemeClr val="bg2"/>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smtClean="0">
                <a:solidFill>
                  <a:schemeClr val="tx1"/>
                </a:solidFill>
              </a:rPr>
              <a:t>Small-scale case study</a:t>
            </a:r>
            <a:endParaRPr lang="en-GB" sz="900" dirty="0">
              <a:solidFill>
                <a:schemeClr val="tx1"/>
              </a:solidFill>
            </a:endParaRPr>
          </a:p>
        </p:txBody>
      </p:sp>
      <p:sp>
        <p:nvSpPr>
          <p:cNvPr id="2" name="Date Placeholder 1"/>
          <p:cNvSpPr>
            <a:spLocks noGrp="1"/>
          </p:cNvSpPr>
          <p:nvPr>
            <p:ph type="dt" sz="half" idx="10"/>
          </p:nvPr>
        </p:nvSpPr>
        <p:spPr/>
        <p:txBody>
          <a:bodyPr/>
          <a:lstStyle/>
          <a:p>
            <a:fld id="{E6C1E846-6F68-42D2-97CC-CE3E0E9F2031}" type="datetime1">
              <a:rPr lang="en-GB" smtClean="0"/>
              <a:t>07/10/2018</a:t>
            </a:fld>
            <a:endParaRPr lang="en-GB" dirty="0"/>
          </a:p>
        </p:txBody>
      </p:sp>
      <p:sp>
        <p:nvSpPr>
          <p:cNvPr id="3" name="Slide Number Placeholder 2"/>
          <p:cNvSpPr>
            <a:spLocks noGrp="1"/>
          </p:cNvSpPr>
          <p:nvPr>
            <p:ph type="sldNum" sz="quarter" idx="12"/>
          </p:nvPr>
        </p:nvSpPr>
        <p:spPr/>
        <p:txBody>
          <a:bodyPr/>
          <a:lstStyle/>
          <a:p>
            <a:fld id="{AC82685A-BD3A-4230-8D85-804689F67293}" type="slidenum">
              <a:rPr lang="en-GB" smtClean="0"/>
              <a:t>53</a:t>
            </a:fld>
            <a:endParaRPr lang="en-GB" dirty="0"/>
          </a:p>
        </p:txBody>
      </p:sp>
      <p:sp>
        <p:nvSpPr>
          <p:cNvPr id="7" name="Oval 6"/>
          <p:cNvSpPr/>
          <p:nvPr/>
        </p:nvSpPr>
        <p:spPr>
          <a:xfrm>
            <a:off x="4292506" y="3646547"/>
            <a:ext cx="1193893" cy="2220853"/>
          </a:xfrm>
          <a:prstGeom prst="ellipse">
            <a:avLst/>
          </a:prstGeom>
          <a:solidFill>
            <a:schemeClr val="tx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smtClean="0">
                <a:solidFill>
                  <a:schemeClr val="tx1"/>
                </a:solidFill>
              </a:rPr>
              <a:t>Action  research</a:t>
            </a:r>
            <a:endParaRPr lang="en-GB" sz="1100" dirty="0">
              <a:solidFill>
                <a:schemeClr val="tx1"/>
              </a:solidFill>
            </a:endParaRPr>
          </a:p>
        </p:txBody>
      </p:sp>
    </p:spTree>
    <p:extLst>
      <p:ext uri="{BB962C8B-B14F-4D97-AF65-F5344CB8AC3E}">
        <p14:creationId xmlns:p14="http://schemas.microsoft.com/office/powerpoint/2010/main" val="142641163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382000" cy="1457876"/>
          </a:xfrm>
        </p:spPr>
        <p:txBody>
          <a:bodyPr>
            <a:noAutofit/>
          </a:bodyPr>
          <a:lstStyle/>
          <a:p>
            <a:pPr algn="ctr"/>
            <a:r>
              <a:rPr lang="en-GB" sz="3200" dirty="0" smtClean="0"/>
              <a:t>Action research: </a:t>
            </a:r>
            <a:br>
              <a:rPr lang="en-GB" sz="3200" dirty="0" smtClean="0"/>
            </a:br>
            <a:r>
              <a:rPr lang="en-GB" sz="3200" dirty="0" smtClean="0"/>
              <a:t>the responsibility of school communities to improve the school learning environment</a:t>
            </a:r>
            <a:endParaRPr lang="en-GB" sz="3200" dirty="0"/>
          </a:p>
        </p:txBody>
      </p:sp>
      <p:sp>
        <p:nvSpPr>
          <p:cNvPr id="3" name="Content Placeholder 2"/>
          <p:cNvSpPr>
            <a:spLocks noGrp="1"/>
          </p:cNvSpPr>
          <p:nvPr>
            <p:ph idx="1"/>
          </p:nvPr>
        </p:nvSpPr>
        <p:spPr>
          <a:xfrm>
            <a:off x="1115616" y="2276872"/>
            <a:ext cx="6858000" cy="3352801"/>
          </a:xfrm>
        </p:spPr>
        <p:txBody>
          <a:bodyPr>
            <a:normAutofit fontScale="62500" lnSpcReduction="20000"/>
          </a:bodyPr>
          <a:lstStyle/>
          <a:p>
            <a:pPr marL="0" indent="0">
              <a:buNone/>
            </a:pPr>
            <a:r>
              <a:rPr lang="en-GB" dirty="0" smtClean="0"/>
              <a:t>You could choose:</a:t>
            </a:r>
          </a:p>
          <a:p>
            <a:pPr marL="0" indent="0">
              <a:buNone/>
            </a:pPr>
            <a:r>
              <a:rPr lang="en-GB" dirty="0" smtClean="0"/>
              <a:t>a strategy you are already using</a:t>
            </a:r>
            <a:r>
              <a:rPr lang="en-GB" b="1" dirty="0" smtClean="0"/>
              <a:t> to evaluate its effectiveness</a:t>
            </a:r>
          </a:p>
          <a:p>
            <a:pPr marL="0" indent="0">
              <a:buNone/>
            </a:pPr>
            <a:r>
              <a:rPr lang="en-GB" b="1" dirty="0"/>
              <a:t>O</a:t>
            </a:r>
            <a:r>
              <a:rPr lang="en-GB" b="1" dirty="0" smtClean="0"/>
              <a:t>r </a:t>
            </a:r>
          </a:p>
          <a:p>
            <a:pPr marL="0" indent="0">
              <a:buNone/>
            </a:pPr>
            <a:r>
              <a:rPr lang="en-GB" dirty="0" smtClean="0"/>
              <a:t> a new strategy to promote pupil learning </a:t>
            </a:r>
            <a:r>
              <a:rPr lang="en-GB" b="1" dirty="0" smtClean="0"/>
              <a:t>and observe its introduction</a:t>
            </a:r>
          </a:p>
          <a:p>
            <a:pPr marL="0" indent="0">
              <a:buNone/>
            </a:pPr>
            <a:r>
              <a:rPr lang="en-GB" b="1" dirty="0" smtClean="0"/>
              <a:t>Or</a:t>
            </a:r>
          </a:p>
          <a:p>
            <a:pPr marL="0" indent="0">
              <a:buNone/>
            </a:pPr>
            <a:r>
              <a:rPr lang="en-GB" b="1" dirty="0" smtClean="0"/>
              <a:t>Chart the value </a:t>
            </a:r>
            <a:r>
              <a:rPr lang="en-GB" dirty="0" smtClean="0"/>
              <a:t>of a professional development strategy for promoting teacher learning</a:t>
            </a:r>
          </a:p>
          <a:p>
            <a:pPr marL="0" indent="0">
              <a:buNone/>
            </a:pPr>
            <a:r>
              <a:rPr lang="en-GB" b="1" dirty="0" smtClean="0"/>
              <a:t>Or…</a:t>
            </a:r>
          </a:p>
          <a:p>
            <a:pPr marL="0" indent="0">
              <a:buNone/>
            </a:pPr>
            <a:r>
              <a:rPr lang="en-GB" dirty="0" smtClean="0">
                <a:hlinkClick r:id="rId3" action="ppaction://hlinksldjump"/>
              </a:rPr>
              <a:t>Why do we research?</a:t>
            </a:r>
            <a:endParaRPr lang="en-GB" dirty="0"/>
          </a:p>
        </p:txBody>
      </p:sp>
      <p:sp>
        <p:nvSpPr>
          <p:cNvPr id="4" name="Date Placeholder 3"/>
          <p:cNvSpPr>
            <a:spLocks noGrp="1"/>
          </p:cNvSpPr>
          <p:nvPr>
            <p:ph type="dt" sz="half" idx="10"/>
          </p:nvPr>
        </p:nvSpPr>
        <p:spPr/>
        <p:txBody>
          <a:bodyPr/>
          <a:lstStyle/>
          <a:p>
            <a:fld id="{2C4D60A9-E320-4FEB-ADFA-95E36EB9651D}" type="datetime1">
              <a:rPr lang="en-GB" smtClean="0"/>
              <a:t>07/10/2018</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54</a:t>
            </a:fld>
            <a:endParaRPr lang="en-GB" dirty="0"/>
          </a:p>
        </p:txBody>
      </p:sp>
    </p:spTree>
    <p:extLst>
      <p:ext uri="{BB962C8B-B14F-4D97-AF65-F5344CB8AC3E}">
        <p14:creationId xmlns:p14="http://schemas.microsoft.com/office/powerpoint/2010/main" val="274693806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Using </a:t>
            </a:r>
            <a:r>
              <a:rPr lang="en-GB" dirty="0"/>
              <a:t>p</a:t>
            </a:r>
            <a:r>
              <a:rPr lang="en-GB" dirty="0" smtClean="0"/>
              <a:t>ractitioner research</a:t>
            </a:r>
            <a:endParaRPr lang="en-GB" dirty="0"/>
          </a:p>
        </p:txBody>
      </p:sp>
      <p:sp>
        <p:nvSpPr>
          <p:cNvPr id="3" name="Subtitle 2"/>
          <p:cNvSpPr>
            <a:spLocks noGrp="1"/>
          </p:cNvSpPr>
          <p:nvPr>
            <p:ph idx="1"/>
          </p:nvPr>
        </p:nvSpPr>
        <p:spPr/>
        <p:txBody>
          <a:bodyPr>
            <a:normAutofit/>
          </a:bodyPr>
          <a:lstStyle/>
          <a:p>
            <a:r>
              <a:rPr lang="en-GB" dirty="0">
                <a:solidFill>
                  <a:schemeClr val="tx1"/>
                </a:solidFill>
              </a:rPr>
              <a:t>The Reflective Educator's Guide to Classroom Research: Learning to Teach and Teaching to Learn Through Practitioner Inquiry</a:t>
            </a:r>
          </a:p>
          <a:p>
            <a:r>
              <a:rPr lang="en-GB" dirty="0">
                <a:solidFill>
                  <a:schemeClr val="tx1"/>
                </a:solidFill>
              </a:rPr>
              <a:t> By Nancy </a:t>
            </a:r>
            <a:r>
              <a:rPr lang="en-GB" dirty="0" err="1">
                <a:solidFill>
                  <a:schemeClr val="tx1"/>
                </a:solidFill>
              </a:rPr>
              <a:t>Fichtman</a:t>
            </a:r>
            <a:r>
              <a:rPr lang="en-GB" dirty="0">
                <a:solidFill>
                  <a:schemeClr val="tx1"/>
                </a:solidFill>
              </a:rPr>
              <a:t> Dana, Diane </a:t>
            </a:r>
            <a:r>
              <a:rPr lang="en-GB" dirty="0" err="1">
                <a:solidFill>
                  <a:schemeClr val="tx1"/>
                </a:solidFill>
              </a:rPr>
              <a:t>Yendol-Hoppey</a:t>
            </a:r>
            <a:endParaRPr lang="en-GB" dirty="0">
              <a:solidFill>
                <a:schemeClr val="tx1"/>
              </a:solidFill>
            </a:endParaRPr>
          </a:p>
          <a:p>
            <a:endParaRPr lang="en-GB" dirty="0"/>
          </a:p>
        </p:txBody>
      </p:sp>
    </p:spTree>
    <p:extLst>
      <p:ext uri="{BB962C8B-B14F-4D97-AF65-F5344CB8AC3E}">
        <p14:creationId xmlns:p14="http://schemas.microsoft.com/office/powerpoint/2010/main" val="3437737088"/>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88640"/>
            <a:ext cx="8352928" cy="4832092"/>
          </a:xfrm>
          <a:prstGeom prst="rect">
            <a:avLst/>
          </a:prstGeom>
        </p:spPr>
        <p:txBody>
          <a:bodyPr wrap="square">
            <a:spAutoFit/>
          </a:bodyPr>
          <a:lstStyle/>
          <a:p>
            <a:r>
              <a:rPr lang="en-GB" sz="2800" dirty="0"/>
              <a:t>Now I can’t imagine </a:t>
            </a:r>
            <a:r>
              <a:rPr lang="en-GB" sz="2800" i="1" dirty="0"/>
              <a:t>not </a:t>
            </a:r>
            <a:r>
              <a:rPr lang="en-GB" sz="2800" dirty="0"/>
              <a:t>having a </a:t>
            </a:r>
            <a:r>
              <a:rPr lang="en-GB" sz="2800" dirty="0" smtClean="0"/>
              <a:t>question:</a:t>
            </a:r>
          </a:p>
          <a:p>
            <a:endParaRPr lang="en-GB" sz="2800" dirty="0"/>
          </a:p>
          <a:p>
            <a:r>
              <a:rPr lang="en-GB" sz="2800" dirty="0" smtClean="0"/>
              <a:t> </a:t>
            </a:r>
            <a:r>
              <a:rPr lang="en-GB" sz="2800" dirty="0"/>
              <a:t>that guides my thinking</a:t>
            </a:r>
            <a:r>
              <a:rPr lang="en-GB" sz="2800" dirty="0" smtClean="0"/>
              <a:t>,</a:t>
            </a:r>
          </a:p>
          <a:p>
            <a:endParaRPr lang="en-GB" sz="2800" dirty="0"/>
          </a:p>
          <a:p>
            <a:r>
              <a:rPr lang="en-GB" sz="2800" dirty="0" smtClean="0"/>
              <a:t>that </a:t>
            </a:r>
            <a:r>
              <a:rPr lang="en-GB" sz="2800" dirty="0"/>
              <a:t>helps me to determine what kind of data I need </a:t>
            </a:r>
            <a:endParaRPr lang="en-GB" sz="2800" dirty="0" smtClean="0"/>
          </a:p>
          <a:p>
            <a:endParaRPr lang="en-GB" sz="2800" dirty="0"/>
          </a:p>
          <a:p>
            <a:r>
              <a:rPr lang="en-GB" sz="2800" dirty="0" smtClean="0"/>
              <a:t>and </a:t>
            </a:r>
            <a:r>
              <a:rPr lang="en-GB" sz="2800" dirty="0"/>
              <a:t>how to gather it, </a:t>
            </a:r>
            <a:endParaRPr lang="en-GB" sz="2800" dirty="0" smtClean="0"/>
          </a:p>
          <a:p>
            <a:endParaRPr lang="en-GB" sz="2800" dirty="0"/>
          </a:p>
          <a:p>
            <a:r>
              <a:rPr lang="en-GB" sz="2800" dirty="0" smtClean="0"/>
              <a:t>a </a:t>
            </a:r>
            <a:r>
              <a:rPr lang="en-GB" sz="2800" dirty="0"/>
              <a:t>question that helps me look at my assumptions </a:t>
            </a:r>
            <a:endParaRPr lang="en-GB" sz="2800" dirty="0" smtClean="0"/>
          </a:p>
          <a:p>
            <a:endParaRPr lang="en-GB" sz="2800" dirty="0"/>
          </a:p>
          <a:p>
            <a:r>
              <a:rPr lang="en-GB" sz="2800" dirty="0" smtClean="0"/>
              <a:t>and </a:t>
            </a:r>
            <a:r>
              <a:rPr lang="en-GB" sz="2800" dirty="0"/>
              <a:t>helps me open up possibilities.</a:t>
            </a:r>
          </a:p>
        </p:txBody>
      </p:sp>
      <p:sp>
        <p:nvSpPr>
          <p:cNvPr id="3" name="Date Placeholder 2"/>
          <p:cNvSpPr>
            <a:spLocks noGrp="1"/>
          </p:cNvSpPr>
          <p:nvPr>
            <p:ph type="dt" sz="half" idx="10"/>
          </p:nvPr>
        </p:nvSpPr>
        <p:spPr/>
        <p:txBody>
          <a:bodyPr/>
          <a:lstStyle/>
          <a:p>
            <a:fld id="{07276386-E523-4B7C-8A16-6BDEAB749155}" type="datetime1">
              <a:rPr lang="en-GB" smtClean="0"/>
              <a:t>07/10/2018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56</a:t>
            </a:fld>
            <a:endParaRPr lang="en-GB"/>
          </a:p>
        </p:txBody>
      </p:sp>
    </p:spTree>
    <p:extLst>
      <p:ext uri="{BB962C8B-B14F-4D97-AF65-F5344CB8AC3E}">
        <p14:creationId xmlns:p14="http://schemas.microsoft.com/office/powerpoint/2010/main" val="1548009119"/>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692696"/>
            <a:ext cx="8784976" cy="3917032"/>
          </a:xfrm>
        </p:spPr>
        <p:txBody>
          <a:bodyPr>
            <a:normAutofit lnSpcReduction="10000"/>
          </a:bodyPr>
          <a:lstStyle/>
          <a:p>
            <a:pPr marL="0" indent="0">
              <a:buNone/>
            </a:pPr>
            <a:r>
              <a:rPr lang="en-GB" sz="5400" dirty="0" smtClean="0"/>
              <a:t>I am a better educator because I have begun to explore questions about my practice in a systematic way.</a:t>
            </a:r>
          </a:p>
          <a:p>
            <a:endParaRPr lang="en-GB" dirty="0"/>
          </a:p>
        </p:txBody>
      </p:sp>
      <p:sp>
        <p:nvSpPr>
          <p:cNvPr id="2" name="Date Placeholder 1"/>
          <p:cNvSpPr>
            <a:spLocks noGrp="1"/>
          </p:cNvSpPr>
          <p:nvPr>
            <p:ph type="dt" sz="half" idx="10"/>
          </p:nvPr>
        </p:nvSpPr>
        <p:spPr/>
        <p:txBody>
          <a:bodyPr/>
          <a:lstStyle/>
          <a:p>
            <a:fld id="{252E73B1-E6E7-4049-A123-59BC5B0D11F0}" type="datetime1">
              <a:rPr lang="en-GB" smtClean="0"/>
              <a:t>07/10/2018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57</a:t>
            </a:fld>
            <a:endParaRPr lang="en-GB"/>
          </a:p>
        </p:txBody>
      </p:sp>
    </p:spTree>
    <p:extLst>
      <p:ext uri="{BB962C8B-B14F-4D97-AF65-F5344CB8AC3E}">
        <p14:creationId xmlns:p14="http://schemas.microsoft.com/office/powerpoint/2010/main" val="1981103067"/>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304800" y="228601"/>
            <a:ext cx="8382000" cy="762000"/>
          </a:xfrm>
        </p:spPr>
        <p:txBody>
          <a:bodyPr/>
          <a:lstStyle/>
          <a:p>
            <a:pPr algn="ctr" fontAlgn="auto">
              <a:spcAft>
                <a:spcPts val="0"/>
              </a:spcAft>
              <a:defRPr/>
            </a:pPr>
            <a:r>
              <a:rPr lang="en-US" altLang="en-US" sz="3200" dirty="0" smtClean="0"/>
              <a:t>Why do we research?</a:t>
            </a:r>
            <a:endParaRPr lang="en-GB" altLang="en-US" sz="3200" dirty="0" smtClean="0"/>
          </a:p>
        </p:txBody>
      </p:sp>
      <p:sp>
        <p:nvSpPr>
          <p:cNvPr id="10243" name="Content Placeholder 2"/>
          <p:cNvSpPr>
            <a:spLocks noGrp="1"/>
          </p:cNvSpPr>
          <p:nvPr>
            <p:ph idx="1"/>
          </p:nvPr>
        </p:nvSpPr>
        <p:spPr>
          <a:xfrm>
            <a:off x="685800" y="1219200"/>
            <a:ext cx="8153400" cy="4572000"/>
          </a:xfrm>
          <a:solidFill>
            <a:srgbClr val="F8F8F8"/>
          </a:solidFill>
        </p:spPr>
        <p:txBody>
          <a:bodyPr>
            <a:normAutofit fontScale="92500" lnSpcReduction="10000"/>
          </a:bodyPr>
          <a:lstStyle/>
          <a:p>
            <a:pPr marL="457200" lvl="1" indent="0">
              <a:buNone/>
            </a:pPr>
            <a:r>
              <a:rPr lang="en-GB" altLang="en-US" sz="3200" dirty="0" smtClean="0"/>
              <a:t>To find out...</a:t>
            </a:r>
          </a:p>
          <a:p>
            <a:pPr marL="914400" lvl="2" indent="0">
              <a:buNone/>
            </a:pPr>
            <a:r>
              <a:rPr lang="en-GB" altLang="en-US" sz="3200" dirty="0" smtClean="0"/>
              <a:t>               How, why, what, who, when </a:t>
            </a:r>
          </a:p>
          <a:p>
            <a:pPr marL="457200" lvl="1" indent="0">
              <a:buNone/>
            </a:pPr>
            <a:r>
              <a:rPr lang="en-GB" altLang="en-US" sz="3200" dirty="0" smtClean="0"/>
              <a:t>To improve...</a:t>
            </a:r>
          </a:p>
          <a:p>
            <a:pPr marL="914400" lvl="2" indent="0">
              <a:buNone/>
            </a:pPr>
            <a:r>
              <a:rPr lang="en-GB" altLang="en-US" sz="3200" dirty="0" smtClean="0"/>
              <a:t>       		Outcomes, teaching, learning</a:t>
            </a:r>
          </a:p>
          <a:p>
            <a:pPr marL="457200" lvl="1" indent="0">
              <a:buNone/>
            </a:pPr>
            <a:r>
              <a:rPr lang="en-GB" altLang="en-US" sz="3200" dirty="0" smtClean="0"/>
              <a:t>To explain...</a:t>
            </a:r>
          </a:p>
          <a:p>
            <a:pPr marL="457200" lvl="1" indent="0">
              <a:buNone/>
            </a:pPr>
            <a:r>
              <a:rPr lang="en-GB" altLang="en-US" sz="3200" dirty="0" smtClean="0"/>
              <a:t>				Situation, change, no change</a:t>
            </a:r>
          </a:p>
          <a:p>
            <a:pPr marL="457200" lvl="1" indent="0">
              <a:buNone/>
            </a:pPr>
            <a:endParaRPr lang="en-GB" altLang="en-US" sz="3200" dirty="0" smtClean="0"/>
          </a:p>
          <a:p>
            <a:pPr marL="457200" lvl="1" indent="0">
              <a:buNone/>
            </a:pPr>
            <a:r>
              <a:rPr lang="en-GB" altLang="en-US" sz="2200" dirty="0" smtClean="0">
                <a:hlinkClick r:id="rId3" action="ppaction://hlinksldjump"/>
              </a:rPr>
              <a:t>Write your research question</a:t>
            </a:r>
            <a:endParaRPr lang="en-GB" altLang="en-US" dirty="0" smtClean="0"/>
          </a:p>
        </p:txBody>
      </p:sp>
      <p:sp>
        <p:nvSpPr>
          <p:cNvPr id="2" name="Date Placeholder 1"/>
          <p:cNvSpPr>
            <a:spLocks noGrp="1"/>
          </p:cNvSpPr>
          <p:nvPr>
            <p:ph type="dt" sz="half" idx="10"/>
          </p:nvPr>
        </p:nvSpPr>
        <p:spPr/>
        <p:txBody>
          <a:bodyPr/>
          <a:lstStyle/>
          <a:p>
            <a:fld id="{33AFFC49-7733-424C-A0A3-3F55B1E6B291}"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58</a:t>
            </a:fld>
            <a:endParaRPr lang="en-GB"/>
          </a:p>
        </p:txBody>
      </p:sp>
    </p:spTree>
    <p:extLst>
      <p:ext uri="{BB962C8B-B14F-4D97-AF65-F5344CB8AC3E}">
        <p14:creationId xmlns:p14="http://schemas.microsoft.com/office/powerpoint/2010/main" val="1580258869"/>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Reflection and Theory </a:t>
            </a:r>
            <a:endParaRPr lang="en-GB" dirty="0"/>
          </a:p>
        </p:txBody>
      </p:sp>
      <p:pic>
        <p:nvPicPr>
          <p:cNvPr id="2050" name="Picture 2" descr="image:Reflective practice dimensions 800.png">
            <a:hlinkClick r:id="rId3" tooltip="image:Reflective practice dimensions 800.png"/>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3568" y="1383164"/>
            <a:ext cx="7620000" cy="4248151"/>
          </a:xfrm>
          <a:prstGeom prst="rect">
            <a:avLst/>
          </a:prstGeom>
          <a:noFill/>
          <a:extLst>
            <a:ext uri="{909E8E84-426E-40DD-AFC4-6F175D3DCCD1}">
              <a14:hiddenFill xmlns:a14="http://schemas.microsoft.com/office/drawing/2010/main">
                <a:solidFill>
                  <a:srgbClr val="FFFFFF"/>
                </a:solidFill>
              </a14:hiddenFill>
            </a:ext>
          </a:extLst>
        </p:spPr>
      </p:pic>
      <p:sp>
        <p:nvSpPr>
          <p:cNvPr id="3" name="Date Placeholder 2"/>
          <p:cNvSpPr>
            <a:spLocks noGrp="1"/>
          </p:cNvSpPr>
          <p:nvPr>
            <p:ph type="dt" sz="half" idx="10"/>
          </p:nvPr>
        </p:nvSpPr>
        <p:spPr/>
        <p:txBody>
          <a:bodyPr/>
          <a:lstStyle/>
          <a:p>
            <a:fld id="{E9B91E74-F730-473C-BD31-36C755EC27DD}" type="datetime1">
              <a:rPr lang="en-GB" smtClean="0"/>
              <a:t>07/10/2018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59</a:t>
            </a:fld>
            <a:endParaRPr lang="en-GB"/>
          </a:p>
        </p:txBody>
      </p:sp>
    </p:spTree>
    <p:extLst>
      <p:ext uri="{BB962C8B-B14F-4D97-AF65-F5344CB8AC3E}">
        <p14:creationId xmlns:p14="http://schemas.microsoft.com/office/powerpoint/2010/main" val="2477927283"/>
      </p:ext>
    </p:extLst>
  </p:cSld>
  <p:clrMapOvr>
    <a:masterClrMapping/>
  </p:clrMapOvr>
  <p:transition spd="slow">
    <p:push dir="u"/>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FA5D080-FBCF-45C8-87BF-C2071C5B7E3C}"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60</a:t>
            </a:fld>
            <a:endParaRPr lang="en-GB"/>
          </a:p>
        </p:txBody>
      </p:sp>
      <p:pic>
        <p:nvPicPr>
          <p:cNvPr id="7" name="Picture 6"/>
          <p:cNvPicPr/>
          <p:nvPr/>
        </p:nvPicPr>
        <p:blipFill rotWithShape="1">
          <a:blip r:embed="rId3"/>
          <a:srcRect l="55767" t="13158" r="6549" b="2950"/>
          <a:stretch/>
        </p:blipFill>
        <p:spPr bwMode="auto">
          <a:xfrm>
            <a:off x="323528" y="188640"/>
            <a:ext cx="8496944" cy="568863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812579393"/>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a:solidFill>
            <a:schemeClr val="tx2">
              <a:lumMod val="20000"/>
              <a:lumOff val="80000"/>
            </a:schemeClr>
          </a:solidFill>
        </p:spPr>
        <p:txBody>
          <a:bodyPr/>
          <a:lstStyle/>
          <a:p>
            <a:r>
              <a:rPr lang="en-GB" dirty="0" smtClean="0"/>
              <a:t>Task: discussion</a:t>
            </a:r>
            <a:endParaRPr lang="en-GB" dirty="0"/>
          </a:p>
        </p:txBody>
      </p:sp>
      <p:sp>
        <p:nvSpPr>
          <p:cNvPr id="3" name="Content Placeholder 2"/>
          <p:cNvSpPr>
            <a:spLocks noGrp="1"/>
          </p:cNvSpPr>
          <p:nvPr>
            <p:ph idx="1"/>
          </p:nvPr>
        </p:nvSpPr>
        <p:spPr>
          <a:xfrm>
            <a:off x="457200" y="1268760"/>
            <a:ext cx="8229600" cy="4248473"/>
          </a:xfrm>
        </p:spPr>
        <p:txBody>
          <a:bodyPr>
            <a:normAutofit fontScale="92500" lnSpcReduction="10000"/>
          </a:bodyPr>
          <a:lstStyle/>
          <a:p>
            <a:pPr marL="0" indent="0" algn="ctr">
              <a:buNone/>
            </a:pPr>
            <a:r>
              <a:rPr lang="en-GB" dirty="0" smtClean="0"/>
              <a:t>Share:</a:t>
            </a:r>
          </a:p>
          <a:p>
            <a:pPr marL="0" indent="0">
              <a:buNone/>
            </a:pPr>
            <a:r>
              <a:rPr lang="en-GB" dirty="0" smtClean="0"/>
              <a:t>Your field of interest</a:t>
            </a:r>
          </a:p>
          <a:p>
            <a:pPr marL="0" indent="0">
              <a:buNone/>
            </a:pPr>
            <a:endParaRPr lang="en-GB" dirty="0" smtClean="0"/>
          </a:p>
          <a:p>
            <a:pPr marL="0" indent="0">
              <a:buNone/>
            </a:pPr>
            <a:r>
              <a:rPr lang="en-GB" dirty="0" smtClean="0"/>
              <a:t>Your research question</a:t>
            </a:r>
          </a:p>
          <a:p>
            <a:pPr marL="0" indent="0">
              <a:buNone/>
            </a:pPr>
            <a:endParaRPr lang="en-GB" dirty="0" smtClean="0"/>
          </a:p>
          <a:p>
            <a:pPr marL="0" indent="0">
              <a:buNone/>
            </a:pPr>
            <a:r>
              <a:rPr lang="en-GB" dirty="0" smtClean="0"/>
              <a:t>Your </a:t>
            </a:r>
            <a:r>
              <a:rPr lang="en-GB" dirty="0"/>
              <a:t>project </a:t>
            </a:r>
            <a:r>
              <a:rPr lang="en-GB" dirty="0" smtClean="0"/>
              <a:t>description</a:t>
            </a:r>
          </a:p>
          <a:p>
            <a:pPr marL="0" indent="0">
              <a:buNone/>
            </a:pPr>
            <a:endParaRPr lang="en-GB" dirty="0" smtClean="0"/>
          </a:p>
          <a:p>
            <a:pPr marL="0" indent="0">
              <a:buNone/>
            </a:pPr>
            <a:r>
              <a:rPr lang="en-GB" dirty="0" smtClean="0"/>
              <a:t>How </a:t>
            </a:r>
            <a:r>
              <a:rPr lang="en-GB" dirty="0"/>
              <a:t>you will collect data</a:t>
            </a:r>
          </a:p>
        </p:txBody>
      </p:sp>
      <p:sp>
        <p:nvSpPr>
          <p:cNvPr id="4" name="Date Placeholder 3"/>
          <p:cNvSpPr>
            <a:spLocks noGrp="1"/>
          </p:cNvSpPr>
          <p:nvPr>
            <p:ph type="dt" sz="half" idx="10"/>
          </p:nvPr>
        </p:nvSpPr>
        <p:spPr/>
        <p:txBody>
          <a:bodyPr/>
          <a:lstStyle/>
          <a:p>
            <a:fld id="{99A5A773-377D-4110-B887-124614A5AEA2}"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61</a:t>
            </a:fld>
            <a:endParaRPr lang="en-GB"/>
          </a:p>
        </p:txBody>
      </p:sp>
    </p:spTree>
    <p:extLst>
      <p:ext uri="{BB962C8B-B14F-4D97-AF65-F5344CB8AC3E}">
        <p14:creationId xmlns:p14="http://schemas.microsoft.com/office/powerpoint/2010/main" val="1528015336"/>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Field notes in your research diary</a:t>
            </a:r>
            <a:endParaRPr lang="en-GB" dirty="0"/>
          </a:p>
        </p:txBody>
      </p:sp>
      <p:sp>
        <p:nvSpPr>
          <p:cNvPr id="4" name="Date Placeholder 3"/>
          <p:cNvSpPr>
            <a:spLocks noGrp="1"/>
          </p:cNvSpPr>
          <p:nvPr>
            <p:ph type="dt" sz="half" idx="10"/>
          </p:nvPr>
        </p:nvSpPr>
        <p:spPr/>
        <p:txBody>
          <a:bodyPr/>
          <a:lstStyle/>
          <a:p>
            <a:fld id="{2F19EAE6-7ABA-428D-8F6A-21625924719E}" type="datetime1">
              <a:rPr lang="en-GB" smtClean="0"/>
              <a:t>07/10/2018</a:t>
            </a:fld>
            <a:endParaRPr lang="en-GB"/>
          </a:p>
        </p:txBody>
      </p:sp>
      <p:sp>
        <p:nvSpPr>
          <p:cNvPr id="6" name="Slide Number Placeholder 5"/>
          <p:cNvSpPr>
            <a:spLocks noGrp="1"/>
          </p:cNvSpPr>
          <p:nvPr>
            <p:ph type="sldNum" sz="quarter" idx="12"/>
          </p:nvPr>
        </p:nvSpPr>
        <p:spPr/>
        <p:txBody>
          <a:bodyPr>
            <a:normAutofit/>
          </a:bodyPr>
          <a:lstStyle/>
          <a:p>
            <a:fld id="{C0C8AFD2-943F-4EDC-AC9F-006354904B8D}" type="slidenum">
              <a:rPr lang="en-GB" smtClean="0"/>
              <a:t>62</a:t>
            </a:fld>
            <a:endParaRPr lang="en-GB"/>
          </a:p>
        </p:txBody>
      </p:sp>
      <p:sp>
        <p:nvSpPr>
          <p:cNvPr id="3" name="Content Placeholder 2"/>
          <p:cNvSpPr>
            <a:spLocks noGrp="1"/>
          </p:cNvSpPr>
          <p:nvPr>
            <p:ph sz="quarter" idx="1"/>
          </p:nvPr>
        </p:nvSpPr>
        <p:spPr/>
        <p:txBody>
          <a:bodyPr>
            <a:normAutofit lnSpcReduction="10000"/>
          </a:bodyPr>
          <a:lstStyle/>
          <a:p>
            <a:r>
              <a:rPr lang="en-GB" dirty="0"/>
              <a:t>The principal method employed by all ethnographers is the collection of field notes. </a:t>
            </a:r>
            <a:r>
              <a:rPr lang="en-GB" dirty="0" smtClean="0"/>
              <a:t>Can include </a:t>
            </a:r>
            <a:r>
              <a:rPr lang="en-GB" dirty="0"/>
              <a:t>direct observation and reflections on what has been </a:t>
            </a:r>
            <a:r>
              <a:rPr lang="en-GB" dirty="0" smtClean="0"/>
              <a:t>observed</a:t>
            </a:r>
          </a:p>
          <a:p>
            <a:r>
              <a:rPr lang="en-GB" dirty="0" smtClean="0"/>
              <a:t>Record </a:t>
            </a:r>
            <a:r>
              <a:rPr lang="en-GB" dirty="0"/>
              <a:t>of things observed, including records taken at the same time as the events where possible, and comments written about their significance </a:t>
            </a:r>
            <a:r>
              <a:rPr lang="en-GB" dirty="0" smtClean="0"/>
              <a:t> - DATED</a:t>
            </a:r>
            <a:endParaRPr lang="en-GB" dirty="0"/>
          </a:p>
        </p:txBody>
      </p:sp>
    </p:spTree>
    <p:extLst>
      <p:ext uri="{BB962C8B-B14F-4D97-AF65-F5344CB8AC3E}">
        <p14:creationId xmlns:p14="http://schemas.microsoft.com/office/powerpoint/2010/main" val="563181620"/>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a:bodyPr>
          <a:lstStyle/>
          <a:p>
            <a:pPr algn="ctr" eaLnBrk="1" hangingPunct="1"/>
            <a:r>
              <a:rPr lang="en-US" altLang="en-US" dirty="0" smtClean="0"/>
              <a:t>Research design</a:t>
            </a:r>
          </a:p>
        </p:txBody>
      </p:sp>
      <p:sp>
        <p:nvSpPr>
          <p:cNvPr id="31747" name="Rectangle 3"/>
          <p:cNvSpPr>
            <a:spLocks noGrp="1" noChangeArrowheads="1"/>
          </p:cNvSpPr>
          <p:nvPr>
            <p:ph type="body" idx="1"/>
          </p:nvPr>
        </p:nvSpPr>
        <p:spPr>
          <a:xfrm>
            <a:off x="683568" y="1556792"/>
            <a:ext cx="7992888" cy="3826768"/>
          </a:xfrm>
        </p:spPr>
        <p:txBody>
          <a:bodyPr>
            <a:normAutofit/>
          </a:bodyPr>
          <a:lstStyle/>
          <a:p>
            <a:pPr marL="0" indent="0" eaLnBrk="1" hangingPunct="1">
              <a:buNone/>
            </a:pPr>
            <a:r>
              <a:rPr lang="en-US" altLang="en-US" sz="2800" dirty="0"/>
              <a:t>G</a:t>
            </a:r>
            <a:r>
              <a:rPr lang="en-US" altLang="en-US" sz="2800" dirty="0" smtClean="0"/>
              <a:t>eneral categories of research design currently being used in educational research</a:t>
            </a:r>
          </a:p>
          <a:p>
            <a:pPr marL="0" indent="0" eaLnBrk="1" hangingPunct="1">
              <a:buNone/>
            </a:pPr>
            <a:endParaRPr lang="en-US" altLang="en-US" sz="2800" dirty="0" smtClean="0"/>
          </a:p>
          <a:p>
            <a:pPr marL="914400" lvl="1" indent="-457200" eaLnBrk="1" hangingPunct="1">
              <a:buFont typeface="+mj-lt"/>
              <a:buAutoNum type="arabicPeriod"/>
            </a:pPr>
            <a:r>
              <a:rPr lang="en-US" altLang="en-US" sz="2800" dirty="0" smtClean="0"/>
              <a:t>Quantitative</a:t>
            </a:r>
          </a:p>
          <a:p>
            <a:pPr marL="914400" lvl="1" indent="-457200" eaLnBrk="1" hangingPunct="1">
              <a:buFont typeface="+mj-lt"/>
              <a:buAutoNum type="arabicPeriod"/>
            </a:pPr>
            <a:r>
              <a:rPr lang="en-US" altLang="en-US" sz="2800" dirty="0" smtClean="0"/>
              <a:t>Qualitative</a:t>
            </a:r>
          </a:p>
          <a:p>
            <a:pPr marL="914400" lvl="1" indent="-457200" eaLnBrk="1" hangingPunct="1">
              <a:buFont typeface="+mj-lt"/>
              <a:buAutoNum type="arabicPeriod"/>
            </a:pPr>
            <a:r>
              <a:rPr lang="en-US" altLang="en-US" sz="2800" dirty="0" smtClean="0"/>
              <a:t>Mixed Methods</a:t>
            </a:r>
          </a:p>
        </p:txBody>
      </p:sp>
      <p:sp>
        <p:nvSpPr>
          <p:cNvPr id="3" name="Slide Number Placeholder 2"/>
          <p:cNvSpPr>
            <a:spLocks noGrp="1"/>
          </p:cNvSpPr>
          <p:nvPr>
            <p:ph type="sldNum" sz="quarter" idx="12"/>
          </p:nvPr>
        </p:nvSpPr>
        <p:spPr/>
        <p:txBody>
          <a:bodyPr/>
          <a:lstStyle/>
          <a:p>
            <a:fld id="{6D22F896-40B5-4ADD-8801-0D06FADFA095}" type="slidenum">
              <a:rPr lang="en-US" smtClean="0"/>
              <a:t>63</a:t>
            </a:fld>
            <a:endParaRPr lang="en-US" dirty="0"/>
          </a:p>
        </p:txBody>
      </p:sp>
      <p:sp>
        <p:nvSpPr>
          <p:cNvPr id="2" name="Date Placeholder 1"/>
          <p:cNvSpPr>
            <a:spLocks noGrp="1"/>
          </p:cNvSpPr>
          <p:nvPr>
            <p:ph type="dt" sz="half" idx="10"/>
          </p:nvPr>
        </p:nvSpPr>
        <p:spPr/>
        <p:txBody>
          <a:bodyPr/>
          <a:lstStyle/>
          <a:p>
            <a:fld id="{3D84910D-2E58-4053-AEE6-C3F8F9E3A23E}" type="datetime1">
              <a:rPr lang="en-GB" smtClean="0"/>
              <a:t>07/10/2018</a:t>
            </a:fld>
            <a:endParaRPr lang="en-GB"/>
          </a:p>
        </p:txBody>
      </p:sp>
    </p:spTree>
    <p:extLst>
      <p:ext uri="{BB962C8B-B14F-4D97-AF65-F5344CB8AC3E}">
        <p14:creationId xmlns:p14="http://schemas.microsoft.com/office/powerpoint/2010/main" val="3225278214"/>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990600" y="457200"/>
            <a:ext cx="7125113" cy="924475"/>
          </a:xfrm>
        </p:spPr>
        <p:txBody>
          <a:bodyPr>
            <a:normAutofit fontScale="90000"/>
          </a:bodyPr>
          <a:lstStyle/>
          <a:p>
            <a:pPr eaLnBrk="1" hangingPunct="1"/>
            <a:r>
              <a:rPr lang="en-US" altLang="en-US" dirty="0" smtClean="0"/>
              <a:t>Quantitative and Qualitative Methods</a:t>
            </a:r>
          </a:p>
        </p:txBody>
      </p:sp>
      <p:sp>
        <p:nvSpPr>
          <p:cNvPr id="47107" name="Rectangle 3"/>
          <p:cNvSpPr>
            <a:spLocks noGrp="1" noChangeArrowheads="1"/>
          </p:cNvSpPr>
          <p:nvPr>
            <p:ph type="body" idx="1"/>
          </p:nvPr>
        </p:nvSpPr>
        <p:spPr>
          <a:xfrm>
            <a:off x="685800" y="1524000"/>
            <a:ext cx="7772399" cy="4343400"/>
          </a:xfrm>
        </p:spPr>
        <p:txBody>
          <a:bodyPr>
            <a:normAutofit/>
          </a:bodyPr>
          <a:lstStyle/>
          <a:p>
            <a:pPr marL="0" indent="0" eaLnBrk="1" hangingPunct="1">
              <a:lnSpc>
                <a:spcPct val="90000"/>
              </a:lnSpc>
              <a:buNone/>
            </a:pPr>
            <a:r>
              <a:rPr lang="en-US" altLang="en-US" sz="3200" dirty="0"/>
              <a:t>T</a:t>
            </a:r>
            <a:r>
              <a:rPr lang="en-US" altLang="en-US" sz="3200" dirty="0" smtClean="0"/>
              <a:t>he </a:t>
            </a:r>
            <a:r>
              <a:rPr lang="en-US" altLang="en-US" sz="3200" dirty="0"/>
              <a:t>ultimate goal when choosing a design is to produce a credible answer to the research </a:t>
            </a:r>
            <a:r>
              <a:rPr lang="en-US" altLang="en-US" sz="3200" dirty="0" smtClean="0"/>
              <a:t>question</a:t>
            </a:r>
          </a:p>
          <a:p>
            <a:pPr marL="0" indent="0" eaLnBrk="1" hangingPunct="1">
              <a:lnSpc>
                <a:spcPct val="90000"/>
              </a:lnSpc>
              <a:buNone/>
            </a:pPr>
            <a:endParaRPr lang="en-US" altLang="en-US" sz="3200" dirty="0"/>
          </a:p>
          <a:p>
            <a:pPr marL="0" indent="0" eaLnBrk="1" hangingPunct="1">
              <a:lnSpc>
                <a:spcPct val="90000"/>
              </a:lnSpc>
              <a:buNone/>
            </a:pPr>
            <a:r>
              <a:rPr lang="en-US" altLang="en-US" sz="3200" dirty="0" smtClean="0"/>
              <a:t>The </a:t>
            </a:r>
            <a:r>
              <a:rPr lang="en-US" altLang="en-US" sz="3200" dirty="0"/>
              <a:t>research question drives the choice of a research </a:t>
            </a:r>
            <a:r>
              <a:rPr lang="en-US" altLang="en-US" sz="3200" dirty="0" smtClean="0"/>
              <a:t>design</a:t>
            </a:r>
          </a:p>
        </p:txBody>
      </p:sp>
      <p:sp>
        <p:nvSpPr>
          <p:cNvPr id="3" name="Slide Number Placeholder 2"/>
          <p:cNvSpPr>
            <a:spLocks noGrp="1"/>
          </p:cNvSpPr>
          <p:nvPr>
            <p:ph type="sldNum" sz="quarter" idx="12"/>
          </p:nvPr>
        </p:nvSpPr>
        <p:spPr/>
        <p:txBody>
          <a:bodyPr/>
          <a:lstStyle/>
          <a:p>
            <a:fld id="{6D22F896-40B5-4ADD-8801-0D06FADFA095}" type="slidenum">
              <a:rPr lang="en-US" smtClean="0"/>
              <a:t>64</a:t>
            </a:fld>
            <a:endParaRPr lang="en-US" dirty="0"/>
          </a:p>
        </p:txBody>
      </p:sp>
      <p:sp>
        <p:nvSpPr>
          <p:cNvPr id="2" name="Date Placeholder 1"/>
          <p:cNvSpPr>
            <a:spLocks noGrp="1"/>
          </p:cNvSpPr>
          <p:nvPr>
            <p:ph type="dt" sz="half" idx="10"/>
          </p:nvPr>
        </p:nvSpPr>
        <p:spPr/>
        <p:txBody>
          <a:bodyPr/>
          <a:lstStyle/>
          <a:p>
            <a:fld id="{2CD18245-3FB1-4CC1-82E5-3F5111595202}" type="datetime1">
              <a:rPr lang="en-GB" smtClean="0"/>
              <a:t>07/10/2018</a:t>
            </a:fld>
            <a:endParaRPr lang="en-GB"/>
          </a:p>
        </p:txBody>
      </p:sp>
    </p:spTree>
    <p:extLst>
      <p:ext uri="{BB962C8B-B14F-4D97-AF65-F5344CB8AC3E}">
        <p14:creationId xmlns:p14="http://schemas.microsoft.com/office/powerpoint/2010/main" val="529001970"/>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normAutofit/>
          </a:bodyPr>
          <a:lstStyle/>
          <a:p>
            <a:pPr algn="ctr" eaLnBrk="1" hangingPunct="1"/>
            <a:r>
              <a:rPr lang="en-US" altLang="en-US" dirty="0" smtClean="0"/>
              <a:t>Research design</a:t>
            </a:r>
          </a:p>
        </p:txBody>
      </p:sp>
      <p:sp>
        <p:nvSpPr>
          <p:cNvPr id="46083" name="Rectangle 3"/>
          <p:cNvSpPr>
            <a:spLocks noGrp="1" noChangeArrowheads="1"/>
          </p:cNvSpPr>
          <p:nvPr>
            <p:ph type="body" idx="1"/>
          </p:nvPr>
        </p:nvSpPr>
        <p:spPr>
          <a:xfrm>
            <a:off x="457200" y="1600201"/>
            <a:ext cx="8305799" cy="4038600"/>
          </a:xfrm>
        </p:spPr>
        <p:txBody>
          <a:bodyPr>
            <a:normAutofit/>
          </a:bodyPr>
          <a:lstStyle/>
          <a:p>
            <a:pPr marL="0" indent="0" eaLnBrk="1" hangingPunct="1">
              <a:buNone/>
            </a:pPr>
            <a:r>
              <a:rPr lang="en-US" altLang="en-US" sz="2800" dirty="0" smtClean="0"/>
              <a:t>Remember: different </a:t>
            </a:r>
            <a:r>
              <a:rPr lang="en-US" altLang="en-US" sz="2800" dirty="0"/>
              <a:t>purposes of </a:t>
            </a:r>
            <a:r>
              <a:rPr lang="en-US" altLang="en-US" sz="2800" dirty="0" smtClean="0"/>
              <a:t>research </a:t>
            </a:r>
            <a:r>
              <a:rPr lang="en-US" altLang="en-US" sz="2400" dirty="0" smtClean="0"/>
              <a:t>– Explanatory or Exploratory</a:t>
            </a:r>
          </a:p>
          <a:p>
            <a:pPr marL="0" indent="0" eaLnBrk="1" hangingPunct="1">
              <a:buNone/>
            </a:pPr>
            <a:endParaRPr lang="en-US" altLang="en-US" sz="2400" dirty="0" smtClean="0"/>
          </a:p>
          <a:p>
            <a:pPr marL="0" indent="0" eaLnBrk="1" hangingPunct="1">
              <a:buNone/>
            </a:pPr>
            <a:r>
              <a:rPr lang="en-US" altLang="en-US" sz="2800" dirty="0" smtClean="0"/>
              <a:t>Consideration </a:t>
            </a:r>
            <a:r>
              <a:rPr lang="en-US" altLang="en-US" sz="2800" dirty="0"/>
              <a:t>of the strengths and weaknesses of different approaches for specific </a:t>
            </a:r>
            <a:r>
              <a:rPr lang="en-US" altLang="en-US" sz="2800" dirty="0" smtClean="0"/>
              <a:t>purposes</a:t>
            </a:r>
          </a:p>
          <a:p>
            <a:pPr marL="0" indent="0" eaLnBrk="1" hangingPunct="1">
              <a:buNone/>
            </a:pPr>
            <a:endParaRPr lang="en-US" altLang="en-US" sz="2800" dirty="0" smtClean="0"/>
          </a:p>
          <a:p>
            <a:pPr marL="0" indent="0">
              <a:buNone/>
            </a:pPr>
            <a:r>
              <a:rPr lang="en-US" altLang="en-US" sz="2800" dirty="0"/>
              <a:t>Consider the complementary nature of quantitative and qualitative </a:t>
            </a:r>
            <a:r>
              <a:rPr lang="en-US" altLang="en-US" sz="2800" dirty="0" smtClean="0"/>
              <a:t>approaches</a:t>
            </a:r>
            <a:endParaRPr lang="en-US" altLang="en-US" sz="2800" dirty="0"/>
          </a:p>
        </p:txBody>
      </p:sp>
      <p:sp>
        <p:nvSpPr>
          <p:cNvPr id="3" name="Slide Number Placeholder 2"/>
          <p:cNvSpPr>
            <a:spLocks noGrp="1"/>
          </p:cNvSpPr>
          <p:nvPr>
            <p:ph type="sldNum" sz="quarter" idx="12"/>
          </p:nvPr>
        </p:nvSpPr>
        <p:spPr/>
        <p:txBody>
          <a:bodyPr/>
          <a:lstStyle/>
          <a:p>
            <a:fld id="{6D22F896-40B5-4ADD-8801-0D06FADFA095}" type="slidenum">
              <a:rPr lang="en-US" smtClean="0"/>
              <a:t>65</a:t>
            </a:fld>
            <a:endParaRPr lang="en-US" dirty="0"/>
          </a:p>
        </p:txBody>
      </p:sp>
      <p:sp>
        <p:nvSpPr>
          <p:cNvPr id="2" name="Date Placeholder 1"/>
          <p:cNvSpPr>
            <a:spLocks noGrp="1"/>
          </p:cNvSpPr>
          <p:nvPr>
            <p:ph type="dt" sz="half" idx="10"/>
          </p:nvPr>
        </p:nvSpPr>
        <p:spPr/>
        <p:txBody>
          <a:bodyPr/>
          <a:lstStyle/>
          <a:p>
            <a:fld id="{D615C398-4BDF-40E5-A4C6-C302354BEFC8}" type="datetime1">
              <a:rPr lang="en-GB" smtClean="0"/>
              <a:t>07/10/2018</a:t>
            </a:fld>
            <a:endParaRPr lang="en-GB"/>
          </a:p>
        </p:txBody>
      </p:sp>
    </p:spTree>
    <p:extLst>
      <p:ext uri="{BB962C8B-B14F-4D97-AF65-F5344CB8AC3E}">
        <p14:creationId xmlns:p14="http://schemas.microsoft.com/office/powerpoint/2010/main" val="364930031"/>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1800" y="304800"/>
            <a:ext cx="4658113" cy="1381676"/>
          </a:xfrm>
        </p:spPr>
        <p:txBody>
          <a:bodyPr>
            <a:normAutofit/>
          </a:bodyPr>
          <a:lstStyle/>
          <a:p>
            <a:r>
              <a:rPr lang="en-GB" dirty="0" smtClean="0"/>
              <a:t> Data collection</a:t>
            </a:r>
            <a:endParaRPr lang="en-GB" dirty="0"/>
          </a:p>
        </p:txBody>
      </p:sp>
      <p:sp>
        <p:nvSpPr>
          <p:cNvPr id="3" name="Content Placeholder 2"/>
          <p:cNvSpPr>
            <a:spLocks noGrp="1"/>
          </p:cNvSpPr>
          <p:nvPr>
            <p:ph idx="1"/>
          </p:nvPr>
        </p:nvSpPr>
        <p:spPr>
          <a:xfrm>
            <a:off x="304800" y="1828800"/>
            <a:ext cx="7239000" cy="1828800"/>
          </a:xfrm>
        </p:spPr>
        <p:txBody>
          <a:bodyPr>
            <a:noAutofit/>
          </a:bodyPr>
          <a:lstStyle/>
          <a:p>
            <a:pPr marL="0" indent="0">
              <a:buNone/>
            </a:pPr>
            <a:endParaRPr lang="en-GB" sz="3200" dirty="0" smtClean="0"/>
          </a:p>
          <a:p>
            <a:pPr marL="0" indent="0">
              <a:buNone/>
            </a:pPr>
            <a:r>
              <a:rPr lang="en-GB" sz="3200" dirty="0" smtClean="0"/>
              <a:t>Analyse</a:t>
            </a:r>
            <a:endParaRPr lang="en-GB" sz="3200" dirty="0"/>
          </a:p>
          <a:p>
            <a:pPr marL="0" indent="0">
              <a:buNone/>
            </a:pPr>
            <a:r>
              <a:rPr lang="en-GB" sz="3200" dirty="0" smtClean="0"/>
              <a:t>                   Data crunching</a:t>
            </a:r>
            <a:endParaRPr lang="en-GB" sz="3200" dirty="0"/>
          </a:p>
        </p:txBody>
      </p:sp>
      <p:sp>
        <p:nvSpPr>
          <p:cNvPr id="4" name="Date Placeholder 3"/>
          <p:cNvSpPr>
            <a:spLocks noGrp="1"/>
          </p:cNvSpPr>
          <p:nvPr>
            <p:ph type="dt" sz="half" idx="10"/>
          </p:nvPr>
        </p:nvSpPr>
        <p:spPr/>
        <p:txBody>
          <a:bodyPr/>
          <a:lstStyle/>
          <a:p>
            <a:fld id="{FD686475-862B-48BE-91AD-E6DEFD8907E8}" type="datetime1">
              <a:rPr lang="en-GB" smtClean="0"/>
              <a:t>07/10/2018</a:t>
            </a:fld>
            <a:endParaRPr lang="en-GB"/>
          </a:p>
        </p:txBody>
      </p:sp>
      <p:sp>
        <p:nvSpPr>
          <p:cNvPr id="5" name="Slide Number Placeholder 4"/>
          <p:cNvSpPr>
            <a:spLocks noGrp="1"/>
          </p:cNvSpPr>
          <p:nvPr>
            <p:ph type="sldNum" sz="quarter" idx="12"/>
          </p:nvPr>
        </p:nvSpPr>
        <p:spPr/>
        <p:txBody>
          <a:bodyPr/>
          <a:lstStyle/>
          <a:p>
            <a:fld id="{7FEF966D-F590-4708-9C1E-D924DA240E85}" type="slidenum">
              <a:rPr lang="en-GB" smtClean="0"/>
              <a:t>66</a:t>
            </a:fld>
            <a:endParaRPr lang="en-GB"/>
          </a:p>
        </p:txBody>
      </p:sp>
      <p:sp>
        <p:nvSpPr>
          <p:cNvPr id="6" name="TextBox 5"/>
          <p:cNvSpPr txBox="1"/>
          <p:nvPr/>
        </p:nvSpPr>
        <p:spPr>
          <a:xfrm>
            <a:off x="228600" y="3810000"/>
            <a:ext cx="7010400" cy="1077218"/>
          </a:xfrm>
          <a:prstGeom prst="rect">
            <a:avLst/>
          </a:prstGeom>
          <a:noFill/>
        </p:spPr>
        <p:txBody>
          <a:bodyPr wrap="square" rtlCol="0">
            <a:spAutoFit/>
          </a:bodyPr>
          <a:lstStyle/>
          <a:p>
            <a:r>
              <a:rPr lang="en-GB" sz="3200" dirty="0" smtClean="0"/>
              <a:t>Share</a:t>
            </a:r>
            <a:endParaRPr lang="en-GB" sz="3200" dirty="0"/>
          </a:p>
          <a:p>
            <a:r>
              <a:rPr lang="en-GB" sz="3200" dirty="0" smtClean="0"/>
              <a:t>                Professional dialogue</a:t>
            </a:r>
            <a:endParaRPr lang="en-GB" sz="3200" dirty="0"/>
          </a:p>
        </p:txBody>
      </p:sp>
    </p:spTree>
    <p:extLst>
      <p:ext uri="{BB962C8B-B14F-4D97-AF65-F5344CB8AC3E}">
        <p14:creationId xmlns:p14="http://schemas.microsoft.com/office/powerpoint/2010/main" val="2012726117"/>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0648"/>
            <a:ext cx="8229600" cy="1143000"/>
          </a:xfrm>
        </p:spPr>
        <p:txBody>
          <a:bodyPr>
            <a:normAutofit/>
          </a:bodyPr>
          <a:lstStyle/>
          <a:p>
            <a:r>
              <a:rPr lang="en-GB" dirty="0" smtClean="0">
                <a:solidFill>
                  <a:schemeClr val="bg1"/>
                </a:solidFill>
              </a:rPr>
              <a:t>Action research: what is it? </a:t>
            </a:r>
            <a:endParaRPr lang="en-US" dirty="0">
              <a:solidFill>
                <a:schemeClr val="bg1"/>
              </a:solidFill>
            </a:endParaRPr>
          </a:p>
        </p:txBody>
      </p:sp>
      <p:sp>
        <p:nvSpPr>
          <p:cNvPr id="3" name="Content Placeholder 2"/>
          <p:cNvSpPr>
            <a:spLocks noGrp="1"/>
          </p:cNvSpPr>
          <p:nvPr>
            <p:ph idx="1"/>
          </p:nvPr>
        </p:nvSpPr>
        <p:spPr>
          <a:xfrm>
            <a:off x="352128" y="476672"/>
            <a:ext cx="8229600" cy="5209733"/>
          </a:xfrm>
        </p:spPr>
        <p:txBody>
          <a:bodyPr>
            <a:normAutofit lnSpcReduction="10000"/>
          </a:bodyPr>
          <a:lstStyle/>
          <a:p>
            <a:r>
              <a:rPr lang="en-GB" dirty="0" smtClean="0"/>
              <a:t>You’ve identified a ‘problem’ </a:t>
            </a:r>
          </a:p>
          <a:p>
            <a:r>
              <a:rPr lang="en-GB" dirty="0" smtClean="0"/>
              <a:t>You seek to find ways to ‘solve’ the problem by reading widely and devising a solution. </a:t>
            </a:r>
          </a:p>
          <a:p>
            <a:r>
              <a:rPr lang="en-GB" dirty="0" smtClean="0"/>
              <a:t>You plan an intervention.</a:t>
            </a:r>
          </a:p>
          <a:p>
            <a:r>
              <a:rPr lang="en-GB" dirty="0" smtClean="0"/>
              <a:t>You collect data to measure the effectiveness of your intervention.</a:t>
            </a:r>
          </a:p>
          <a:p>
            <a:r>
              <a:rPr lang="en-GB" dirty="0" smtClean="0"/>
              <a:t>You evaluate the impact of your actions.</a:t>
            </a:r>
          </a:p>
          <a:p>
            <a:r>
              <a:rPr lang="en-GB" dirty="0" smtClean="0"/>
              <a:t>You identify future actions based on your conclusions. </a:t>
            </a:r>
          </a:p>
          <a:p>
            <a:endParaRPr lang="en-US" dirty="0"/>
          </a:p>
        </p:txBody>
      </p:sp>
      <p:sp>
        <p:nvSpPr>
          <p:cNvPr id="4" name="Date Placeholder 3"/>
          <p:cNvSpPr>
            <a:spLocks noGrp="1"/>
          </p:cNvSpPr>
          <p:nvPr>
            <p:ph type="dt" sz="half" idx="10"/>
          </p:nvPr>
        </p:nvSpPr>
        <p:spPr/>
        <p:txBody>
          <a:bodyPr/>
          <a:lstStyle/>
          <a:p>
            <a:fld id="{37A2F97A-7DEE-4F2C-9FA2-28C38F55888D}"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67</a:t>
            </a:fld>
            <a:endParaRPr lang="en-GB"/>
          </a:p>
        </p:txBody>
      </p:sp>
    </p:spTree>
    <p:extLst>
      <p:ext uri="{BB962C8B-B14F-4D97-AF65-F5344CB8AC3E}">
        <p14:creationId xmlns:p14="http://schemas.microsoft.com/office/powerpoint/2010/main" val="216970761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AutoShape 2"/>
          <p:cNvSpPr>
            <a:spLocks noGrp="1" noChangeArrowheads="1"/>
          </p:cNvSpPr>
          <p:nvPr>
            <p:ph type="title"/>
          </p:nvPr>
        </p:nvSpPr>
        <p:spPr>
          <a:xfrm>
            <a:off x="609600" y="332656"/>
            <a:ext cx="7924800" cy="866775"/>
          </a:xfrm>
        </p:spPr>
        <p:txBody>
          <a:bodyPr/>
          <a:lstStyle/>
          <a:p>
            <a:pPr algn="ctr" eaLnBrk="1" hangingPunct="1"/>
            <a:r>
              <a:rPr lang="en-GB" altLang="en-US" dirty="0" smtClean="0"/>
              <a:t>Types of Evidence</a:t>
            </a:r>
            <a:endParaRPr lang="en-US" altLang="en-US" dirty="0" smtClean="0"/>
          </a:p>
        </p:txBody>
      </p:sp>
      <p:sp>
        <p:nvSpPr>
          <p:cNvPr id="10243" name="Rectangle 3"/>
          <p:cNvSpPr>
            <a:spLocks noGrp="1" noChangeArrowheads="1"/>
          </p:cNvSpPr>
          <p:nvPr>
            <p:ph idx="1"/>
          </p:nvPr>
        </p:nvSpPr>
        <p:spPr/>
        <p:txBody>
          <a:bodyPr>
            <a:normAutofit lnSpcReduction="10000"/>
          </a:bodyPr>
          <a:lstStyle/>
          <a:p>
            <a:pPr eaLnBrk="1" hangingPunct="1"/>
            <a:r>
              <a:rPr lang="en-GB" altLang="en-US" dirty="0" smtClean="0"/>
              <a:t>Video, audio recordings</a:t>
            </a:r>
          </a:p>
          <a:p>
            <a:pPr eaLnBrk="1" hangingPunct="1"/>
            <a:r>
              <a:rPr lang="en-GB" altLang="en-US" dirty="0" smtClean="0"/>
              <a:t>Photographs</a:t>
            </a:r>
          </a:p>
          <a:p>
            <a:pPr eaLnBrk="1" hangingPunct="1"/>
            <a:r>
              <a:rPr lang="en-GB" altLang="en-US" dirty="0" smtClean="0"/>
              <a:t>Diaries, observation notes</a:t>
            </a:r>
          </a:p>
          <a:p>
            <a:pPr eaLnBrk="1" hangingPunct="1"/>
            <a:r>
              <a:rPr lang="en-GB" altLang="en-US" dirty="0" smtClean="0"/>
              <a:t>Assessment data</a:t>
            </a:r>
          </a:p>
          <a:p>
            <a:pPr eaLnBrk="1" hangingPunct="1"/>
            <a:r>
              <a:rPr lang="en-GB" altLang="en-US" dirty="0" smtClean="0"/>
              <a:t>Samples of pupils’ work</a:t>
            </a:r>
          </a:p>
          <a:p>
            <a:pPr eaLnBrk="1" hangingPunct="1"/>
            <a:r>
              <a:rPr lang="en-GB" altLang="en-US" dirty="0" smtClean="0"/>
              <a:t>Interviews of work colleagues or pupils</a:t>
            </a:r>
          </a:p>
          <a:p>
            <a:pPr eaLnBrk="1" hangingPunct="1"/>
            <a:r>
              <a:rPr lang="en-GB" altLang="en-US" dirty="0" smtClean="0"/>
              <a:t>Qualitative or quantitative data?</a:t>
            </a:r>
            <a:endParaRPr lang="en-US" altLang="en-US" dirty="0" smtClean="0"/>
          </a:p>
        </p:txBody>
      </p:sp>
      <p:sp>
        <p:nvSpPr>
          <p:cNvPr id="2" name="Date Placeholder 1"/>
          <p:cNvSpPr>
            <a:spLocks noGrp="1"/>
          </p:cNvSpPr>
          <p:nvPr>
            <p:ph type="dt" sz="half" idx="10"/>
          </p:nvPr>
        </p:nvSpPr>
        <p:spPr/>
        <p:txBody>
          <a:bodyPr/>
          <a:lstStyle/>
          <a:p>
            <a:fld id="{B1E7460B-C854-4AFA-A133-B260918ABB04}"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68</a:t>
            </a:fld>
            <a:endParaRPr lang="en-GB"/>
          </a:p>
        </p:txBody>
      </p:sp>
    </p:spTree>
    <p:extLst>
      <p:ext uri="{BB962C8B-B14F-4D97-AF65-F5344CB8AC3E}">
        <p14:creationId xmlns:p14="http://schemas.microsoft.com/office/powerpoint/2010/main" val="649620818"/>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case study?</a:t>
            </a:r>
          </a:p>
        </p:txBody>
      </p:sp>
      <p:sp>
        <p:nvSpPr>
          <p:cNvPr id="3" name="Content Placeholder 2"/>
          <p:cNvSpPr>
            <a:spLocks noGrp="1"/>
          </p:cNvSpPr>
          <p:nvPr>
            <p:ph idx="1"/>
          </p:nvPr>
        </p:nvSpPr>
        <p:spPr/>
        <p:txBody>
          <a:bodyPr/>
          <a:lstStyle/>
          <a:p>
            <a:r>
              <a:rPr lang="en-GB" dirty="0">
                <a:hlinkClick r:id="rId2"/>
              </a:rPr>
              <a:t>https://www.youtube.com/watch?v=FuG8AzK9GVQ</a:t>
            </a:r>
            <a:endParaRPr lang="en-GB" dirty="0"/>
          </a:p>
          <a:p>
            <a:endParaRPr lang="en-GB" dirty="0"/>
          </a:p>
        </p:txBody>
      </p:sp>
      <p:sp>
        <p:nvSpPr>
          <p:cNvPr id="4" name="Date Placeholder 3"/>
          <p:cNvSpPr>
            <a:spLocks noGrp="1"/>
          </p:cNvSpPr>
          <p:nvPr>
            <p:ph type="dt" sz="half" idx="10"/>
          </p:nvPr>
        </p:nvSpPr>
        <p:spPr/>
        <p:txBody>
          <a:bodyPr/>
          <a:lstStyle/>
          <a:p>
            <a:fld id="{DAF8F2EC-4564-4EB3-AB94-36FABE656695}"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69</a:t>
            </a:fld>
            <a:endParaRPr lang="en-GB"/>
          </a:p>
        </p:txBody>
      </p:sp>
    </p:spTree>
    <p:extLst>
      <p:ext uri="{BB962C8B-B14F-4D97-AF65-F5344CB8AC3E}">
        <p14:creationId xmlns:p14="http://schemas.microsoft.com/office/powerpoint/2010/main" val="3254713902"/>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a:bodyPr>
          <a:lstStyle/>
          <a:p>
            <a:r>
              <a:rPr lang="en-GB" sz="3200" b="1" dirty="0"/>
              <a:t>What is the purpose of your case study?</a:t>
            </a:r>
          </a:p>
        </p:txBody>
      </p:sp>
      <p:sp>
        <p:nvSpPr>
          <p:cNvPr id="3" name="Content Placeholder 2"/>
          <p:cNvSpPr>
            <a:spLocks noGrp="1"/>
          </p:cNvSpPr>
          <p:nvPr>
            <p:ph idx="1"/>
          </p:nvPr>
        </p:nvSpPr>
        <p:spPr>
          <a:xfrm>
            <a:off x="457200" y="1196752"/>
            <a:ext cx="8229600" cy="4320481"/>
          </a:xfrm>
        </p:spPr>
        <p:txBody>
          <a:bodyPr>
            <a:normAutofit lnSpcReduction="10000"/>
          </a:bodyPr>
          <a:lstStyle/>
          <a:p>
            <a:pPr marL="0" indent="0">
              <a:buNone/>
            </a:pPr>
            <a:r>
              <a:rPr lang="en-GB" dirty="0"/>
              <a:t>Yin (1994, pp. 4-6) identified three different types of case studies:</a:t>
            </a:r>
          </a:p>
          <a:p>
            <a:pPr marL="0" indent="0">
              <a:buNone/>
            </a:pPr>
            <a:endParaRPr lang="en-GB" dirty="0"/>
          </a:p>
          <a:p>
            <a:r>
              <a:rPr lang="en-GB" dirty="0"/>
              <a:t>Exploratory</a:t>
            </a:r>
          </a:p>
          <a:p>
            <a:r>
              <a:rPr lang="en-GB" dirty="0"/>
              <a:t>Explanatory</a:t>
            </a:r>
          </a:p>
          <a:p>
            <a:r>
              <a:rPr lang="en-GB" dirty="0"/>
              <a:t>Descriptive</a:t>
            </a:r>
          </a:p>
          <a:p>
            <a:endParaRPr lang="en-GB" dirty="0"/>
          </a:p>
          <a:p>
            <a:pPr marL="0" indent="0">
              <a:buNone/>
            </a:pPr>
            <a:r>
              <a:rPr lang="en-GB" sz="2600" dirty="0">
                <a:hlinkClick r:id="rId2"/>
              </a:rPr>
              <a:t>http://www.uefap.com/writing/genre/casestud.htm</a:t>
            </a:r>
            <a:endParaRPr lang="en-GB" sz="2600" dirty="0"/>
          </a:p>
          <a:p>
            <a:pPr marL="0" indent="0">
              <a:buNone/>
            </a:pPr>
            <a:endParaRPr lang="en-GB" sz="2600" dirty="0"/>
          </a:p>
        </p:txBody>
      </p:sp>
      <p:sp>
        <p:nvSpPr>
          <p:cNvPr id="4" name="Date Placeholder 3"/>
          <p:cNvSpPr>
            <a:spLocks noGrp="1"/>
          </p:cNvSpPr>
          <p:nvPr>
            <p:ph type="dt" sz="half" idx="10"/>
          </p:nvPr>
        </p:nvSpPr>
        <p:spPr/>
        <p:txBody>
          <a:bodyPr/>
          <a:lstStyle/>
          <a:p>
            <a:fld id="{DAF8F2EC-4564-4EB3-AB94-36FABE656695}"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70</a:t>
            </a:fld>
            <a:endParaRPr lang="en-GB"/>
          </a:p>
        </p:txBody>
      </p:sp>
    </p:spTree>
    <p:extLst>
      <p:ext uri="{BB962C8B-B14F-4D97-AF65-F5344CB8AC3E}">
        <p14:creationId xmlns:p14="http://schemas.microsoft.com/office/powerpoint/2010/main" val="3329658001"/>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0E79A8-323B-400C-BA04-41D664232F83}"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71</a:t>
            </a:fld>
            <a:endParaRPr lang="en-GB"/>
          </a:p>
        </p:txBody>
      </p:sp>
      <p:sp>
        <p:nvSpPr>
          <p:cNvPr id="4" name="Rectangle 3"/>
          <p:cNvSpPr/>
          <p:nvPr/>
        </p:nvSpPr>
        <p:spPr>
          <a:xfrm>
            <a:off x="467544" y="476672"/>
            <a:ext cx="7992888" cy="5016758"/>
          </a:xfrm>
          <a:prstGeom prst="rect">
            <a:avLst/>
          </a:prstGeom>
        </p:spPr>
        <p:txBody>
          <a:bodyPr wrap="square">
            <a:spAutoFit/>
          </a:bodyPr>
          <a:lstStyle/>
          <a:p>
            <a:pPr lvl="0"/>
            <a:r>
              <a:rPr lang="en-GB" sz="3200" b="1" dirty="0"/>
              <a:t>Exploratory case-study:</a:t>
            </a:r>
          </a:p>
          <a:p>
            <a:pPr lvl="0"/>
            <a:r>
              <a:rPr lang="en-GB" sz="3200" dirty="0"/>
              <a:t> initial research that tries to look for patterns in the data and come up with a model within which to view this data</a:t>
            </a:r>
          </a:p>
          <a:p>
            <a:pPr marL="457200" lvl="0" indent="-457200">
              <a:buFont typeface="Arial" panose="020B0604020202020204" pitchFamily="34" charset="0"/>
              <a:buChar char="•"/>
            </a:pPr>
            <a:r>
              <a:rPr lang="en-GB" sz="3200" dirty="0"/>
              <a:t>collect the data first</a:t>
            </a:r>
          </a:p>
          <a:p>
            <a:pPr marL="457200" lvl="0" indent="-457200">
              <a:buFont typeface="Arial" panose="020B0604020202020204" pitchFamily="34" charset="0"/>
              <a:buChar char="•"/>
            </a:pPr>
            <a:r>
              <a:rPr lang="en-GB" sz="3200" dirty="0"/>
              <a:t>try to make sense of it</a:t>
            </a:r>
          </a:p>
          <a:p>
            <a:pPr marL="457200" lvl="0" indent="-457200">
              <a:buFont typeface="Arial" panose="020B0604020202020204" pitchFamily="34" charset="0"/>
              <a:buChar char="•"/>
            </a:pPr>
            <a:r>
              <a:rPr lang="en-GB" sz="3200" dirty="0"/>
              <a:t>Link to reading </a:t>
            </a:r>
          </a:p>
          <a:p>
            <a:pPr lvl="0"/>
            <a:r>
              <a:rPr lang="en-GB" sz="3200" dirty="0"/>
              <a:t> Research question: focus on “what” </a:t>
            </a:r>
          </a:p>
          <a:p>
            <a:pPr lvl="0"/>
            <a:endParaRPr lang="en-GB" sz="3200" dirty="0"/>
          </a:p>
          <a:p>
            <a:pPr lvl="0"/>
            <a:r>
              <a:rPr lang="en-GB" sz="3200" dirty="0"/>
              <a:t>What are the ways of increasing scores?</a:t>
            </a:r>
          </a:p>
        </p:txBody>
      </p:sp>
    </p:spTree>
    <p:extLst>
      <p:ext uri="{BB962C8B-B14F-4D97-AF65-F5344CB8AC3E}">
        <p14:creationId xmlns:p14="http://schemas.microsoft.com/office/powerpoint/2010/main" val="1574343977"/>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Descriptive case-study</a:t>
            </a:r>
          </a:p>
        </p:txBody>
      </p:sp>
      <p:sp>
        <p:nvSpPr>
          <p:cNvPr id="3" name="Content Placeholder 2"/>
          <p:cNvSpPr>
            <a:spLocks noGrp="1"/>
          </p:cNvSpPr>
          <p:nvPr>
            <p:ph idx="1"/>
          </p:nvPr>
        </p:nvSpPr>
        <p:spPr>
          <a:xfrm>
            <a:off x="457200" y="1340768"/>
            <a:ext cx="8229600" cy="4176465"/>
          </a:xfrm>
        </p:spPr>
        <p:txBody>
          <a:bodyPr>
            <a:normAutofit fontScale="92500" lnSpcReduction="10000"/>
          </a:bodyPr>
          <a:lstStyle/>
          <a:p>
            <a:pPr marL="0" lvl="0" indent="0">
              <a:buNone/>
            </a:pPr>
            <a:r>
              <a:rPr lang="en-GB" dirty="0"/>
              <a:t>tries to obtain information on the particular features of an issue</a:t>
            </a:r>
          </a:p>
          <a:p>
            <a:pPr lvl="0"/>
            <a:r>
              <a:rPr lang="en-GB" dirty="0"/>
              <a:t>will require a theory to point the data collection in the correct direction</a:t>
            </a:r>
          </a:p>
          <a:p>
            <a:pPr marL="0" lvl="0" indent="0">
              <a:buNone/>
            </a:pPr>
            <a:r>
              <a:rPr lang="en-GB" dirty="0"/>
              <a:t> Research question: again focus on “what” but lead to questions such as: </a:t>
            </a:r>
          </a:p>
          <a:p>
            <a:pPr marL="0" lvl="0" indent="0">
              <a:buNone/>
            </a:pPr>
            <a:endParaRPr lang="en-GB" dirty="0"/>
          </a:p>
          <a:p>
            <a:pPr marL="0" lvl="0" indent="0">
              <a:buNone/>
            </a:pPr>
            <a:r>
              <a:rPr lang="en-GB" dirty="0"/>
              <a:t>What have been the effects of a particular scheme on learning?</a:t>
            </a:r>
          </a:p>
          <a:p>
            <a:endParaRPr lang="en-GB" dirty="0"/>
          </a:p>
        </p:txBody>
      </p:sp>
      <p:sp>
        <p:nvSpPr>
          <p:cNvPr id="4" name="Date Placeholder 3"/>
          <p:cNvSpPr>
            <a:spLocks noGrp="1"/>
          </p:cNvSpPr>
          <p:nvPr>
            <p:ph type="dt" sz="half" idx="10"/>
          </p:nvPr>
        </p:nvSpPr>
        <p:spPr/>
        <p:txBody>
          <a:bodyPr/>
          <a:lstStyle/>
          <a:p>
            <a:fld id="{DAF8F2EC-4564-4EB3-AB94-36FABE656695}"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72</a:t>
            </a:fld>
            <a:endParaRPr lang="en-GB"/>
          </a:p>
        </p:txBody>
      </p:sp>
    </p:spTree>
    <p:extLst>
      <p:ext uri="{BB962C8B-B14F-4D97-AF65-F5344CB8AC3E}">
        <p14:creationId xmlns:p14="http://schemas.microsoft.com/office/powerpoint/2010/main" val="2846224972"/>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Explanatory case-study</a:t>
            </a:r>
          </a:p>
        </p:txBody>
      </p:sp>
      <p:sp>
        <p:nvSpPr>
          <p:cNvPr id="3" name="Content Placeholder 2"/>
          <p:cNvSpPr>
            <a:spLocks noGrp="1"/>
          </p:cNvSpPr>
          <p:nvPr>
            <p:ph idx="1"/>
          </p:nvPr>
        </p:nvSpPr>
        <p:spPr/>
        <p:txBody>
          <a:bodyPr/>
          <a:lstStyle/>
          <a:p>
            <a:pPr marL="0" indent="0">
              <a:buNone/>
            </a:pPr>
            <a:r>
              <a:rPr lang="en-GB" dirty="0"/>
              <a:t>continues this even further by trying to analyse or explain why or how something happens or happened</a:t>
            </a:r>
          </a:p>
          <a:p>
            <a:pPr marL="0" indent="0">
              <a:buNone/>
            </a:pPr>
            <a:r>
              <a:rPr lang="en-GB" dirty="0"/>
              <a:t>Research question: “how” or “why” type</a:t>
            </a:r>
          </a:p>
          <a:p>
            <a:pPr marL="0" indent="0">
              <a:buNone/>
            </a:pPr>
            <a:endParaRPr lang="en-GB" dirty="0"/>
          </a:p>
          <a:p>
            <a:pPr marL="0" indent="0">
              <a:buNone/>
            </a:pPr>
            <a:r>
              <a:rPr lang="en-GB" dirty="0"/>
              <a:t> Why did a particular strategy/ activity lead to increased learning?</a:t>
            </a:r>
          </a:p>
        </p:txBody>
      </p:sp>
      <p:sp>
        <p:nvSpPr>
          <p:cNvPr id="4" name="Date Placeholder 3"/>
          <p:cNvSpPr>
            <a:spLocks noGrp="1"/>
          </p:cNvSpPr>
          <p:nvPr>
            <p:ph type="dt" sz="half" idx="10"/>
          </p:nvPr>
        </p:nvSpPr>
        <p:spPr/>
        <p:txBody>
          <a:bodyPr/>
          <a:lstStyle/>
          <a:p>
            <a:fld id="{DAF8F2EC-4564-4EB3-AB94-36FABE656695}"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73</a:t>
            </a:fld>
            <a:endParaRPr lang="en-GB"/>
          </a:p>
        </p:txBody>
      </p:sp>
    </p:spTree>
    <p:extLst>
      <p:ext uri="{BB962C8B-B14F-4D97-AF65-F5344CB8AC3E}">
        <p14:creationId xmlns:p14="http://schemas.microsoft.com/office/powerpoint/2010/main" val="2426034093"/>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a:t>Sub divisions</a:t>
            </a:r>
          </a:p>
        </p:txBody>
      </p:sp>
      <p:sp>
        <p:nvSpPr>
          <p:cNvPr id="3" name="Content Placeholder 2"/>
          <p:cNvSpPr>
            <a:spLocks noGrp="1"/>
          </p:cNvSpPr>
          <p:nvPr>
            <p:ph idx="1"/>
          </p:nvPr>
        </p:nvSpPr>
        <p:spPr>
          <a:xfrm>
            <a:off x="179512" y="980728"/>
            <a:ext cx="8784976" cy="4680520"/>
          </a:xfrm>
        </p:spPr>
        <p:txBody>
          <a:bodyPr>
            <a:normAutofit fontScale="40000" lnSpcReduction="20000"/>
          </a:bodyPr>
          <a:lstStyle/>
          <a:p>
            <a:pPr marL="0" indent="0">
              <a:buNone/>
            </a:pPr>
            <a:r>
              <a:rPr lang="en-GB" sz="4500" b="1" dirty="0"/>
              <a:t>1. Linear Analysis</a:t>
            </a:r>
            <a:endParaRPr lang="en-GB" sz="4500" dirty="0"/>
          </a:p>
          <a:p>
            <a:pPr marL="0" indent="0">
              <a:buNone/>
            </a:pPr>
            <a:r>
              <a:rPr lang="en-GB" sz="4500" dirty="0"/>
              <a:t>This is the typical business or scientific research report structure, organised in the </a:t>
            </a:r>
            <a:r>
              <a:rPr lang="en-GB" sz="4500" dirty="0" err="1"/>
              <a:t>IMRa</a:t>
            </a:r>
            <a:r>
              <a:rPr lang="en-GB" sz="4500" dirty="0"/>
              <a:t> style. </a:t>
            </a:r>
          </a:p>
          <a:p>
            <a:pPr marL="0" indent="0">
              <a:buNone/>
            </a:pPr>
            <a:r>
              <a:rPr lang="en-GB" sz="4500" b="1" dirty="0"/>
              <a:t>2. Comparative</a:t>
            </a:r>
            <a:endParaRPr lang="en-GB" sz="4500" dirty="0"/>
          </a:p>
          <a:p>
            <a:pPr marL="0" indent="0">
              <a:buNone/>
            </a:pPr>
            <a:r>
              <a:rPr lang="en-GB" sz="4500" dirty="0"/>
              <a:t>A comparative study looks at the same issues several times from different points of view.</a:t>
            </a:r>
          </a:p>
          <a:p>
            <a:pPr marL="0" indent="0">
              <a:buNone/>
            </a:pPr>
            <a:r>
              <a:rPr lang="en-GB" sz="4500" b="1" dirty="0"/>
              <a:t>3. Chronological</a:t>
            </a:r>
            <a:endParaRPr lang="en-GB" sz="4500" dirty="0"/>
          </a:p>
          <a:p>
            <a:pPr marL="0" indent="0">
              <a:buNone/>
            </a:pPr>
            <a:r>
              <a:rPr lang="en-GB" sz="4500" dirty="0"/>
              <a:t>A third type of report is to present the evidence in chronological order, gradually building up the descriptive and analytical structure.</a:t>
            </a:r>
          </a:p>
          <a:p>
            <a:pPr marL="0" indent="0">
              <a:buNone/>
            </a:pPr>
            <a:r>
              <a:rPr lang="en-GB" sz="4500" b="1" dirty="0"/>
              <a:t>4. Theory-building</a:t>
            </a:r>
            <a:endParaRPr lang="en-GB" sz="4500" dirty="0"/>
          </a:p>
          <a:p>
            <a:pPr marL="0" indent="0">
              <a:buNone/>
            </a:pPr>
            <a:r>
              <a:rPr lang="en-GB" sz="4500" dirty="0"/>
              <a:t>In this structure, each new section of the report will show a new part of the theory being presented.</a:t>
            </a:r>
          </a:p>
          <a:p>
            <a:pPr marL="0" indent="0">
              <a:buNone/>
            </a:pPr>
            <a:r>
              <a:rPr lang="en-GB" sz="4500" b="1" dirty="0"/>
              <a:t>5. Suspense</a:t>
            </a:r>
            <a:endParaRPr lang="en-GB" sz="4500" dirty="0"/>
          </a:p>
          <a:p>
            <a:pPr marL="0" indent="0">
              <a:buNone/>
            </a:pPr>
            <a:r>
              <a:rPr lang="en-GB" sz="4500" dirty="0"/>
              <a:t>In this case, the outcome or conclusion is presented initially. The remainder of the report will then develop the explanation.</a:t>
            </a:r>
          </a:p>
          <a:p>
            <a:pPr marL="0" indent="0">
              <a:buNone/>
            </a:pPr>
            <a:r>
              <a:rPr lang="en-GB" sz="4500" b="1" dirty="0"/>
              <a:t>6. </a:t>
            </a:r>
            <a:r>
              <a:rPr lang="en-GB" sz="4500" b="1" dirty="0" err="1"/>
              <a:t>Unsequenced</a:t>
            </a:r>
            <a:endParaRPr lang="en-GB" sz="4500" dirty="0"/>
          </a:p>
          <a:p>
            <a:pPr marL="0" indent="0">
              <a:buNone/>
            </a:pPr>
            <a:r>
              <a:rPr lang="en-GB" sz="4500" dirty="0"/>
              <a:t>This is useful when the case study consist of many small sections or studies. It is important, though, at the end of this stage to pull everything together.</a:t>
            </a:r>
          </a:p>
          <a:p>
            <a:endParaRPr lang="en-GB" dirty="0"/>
          </a:p>
        </p:txBody>
      </p:sp>
      <p:sp>
        <p:nvSpPr>
          <p:cNvPr id="4" name="Date Placeholder 3"/>
          <p:cNvSpPr>
            <a:spLocks noGrp="1"/>
          </p:cNvSpPr>
          <p:nvPr>
            <p:ph type="dt" sz="half" idx="10"/>
          </p:nvPr>
        </p:nvSpPr>
        <p:spPr/>
        <p:txBody>
          <a:bodyPr/>
          <a:lstStyle/>
          <a:p>
            <a:fld id="{DAF8F2EC-4564-4EB3-AB94-36FABE656695}"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74</a:t>
            </a:fld>
            <a:endParaRPr lang="en-GB"/>
          </a:p>
        </p:txBody>
      </p:sp>
    </p:spTree>
    <p:extLst>
      <p:ext uri="{BB962C8B-B14F-4D97-AF65-F5344CB8AC3E}">
        <p14:creationId xmlns:p14="http://schemas.microsoft.com/office/powerpoint/2010/main" val="349786511"/>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0E79A8-323B-400C-BA04-41D664232F83}"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75</a:t>
            </a:fld>
            <a:endParaRPr lang="en-GB"/>
          </a:p>
        </p:txBody>
      </p:sp>
      <p:graphicFrame>
        <p:nvGraphicFramePr>
          <p:cNvPr id="4" name="Table 3"/>
          <p:cNvGraphicFramePr>
            <a:graphicFrameLocks noGrp="1"/>
          </p:cNvGraphicFramePr>
          <p:nvPr>
            <p:extLst/>
          </p:nvPr>
        </p:nvGraphicFramePr>
        <p:xfrm>
          <a:off x="395536" y="1844824"/>
          <a:ext cx="8363272" cy="3382712"/>
        </p:xfrm>
        <a:graphic>
          <a:graphicData uri="http://schemas.openxmlformats.org/drawingml/2006/table">
            <a:tbl>
              <a:tblPr firstRow="1" firstCol="1" bandRow="1">
                <a:tableStyleId>{5C22544A-7EE6-4342-B048-85BDC9FD1C3A}</a:tableStyleId>
              </a:tblPr>
              <a:tblGrid>
                <a:gridCol w="2090818">
                  <a:extLst>
                    <a:ext uri="{9D8B030D-6E8A-4147-A177-3AD203B41FA5}">
                      <a16:colId xmlns:a16="http://schemas.microsoft.com/office/drawing/2014/main" xmlns="" val="20000"/>
                    </a:ext>
                  </a:extLst>
                </a:gridCol>
                <a:gridCol w="2090818">
                  <a:extLst>
                    <a:ext uri="{9D8B030D-6E8A-4147-A177-3AD203B41FA5}">
                      <a16:colId xmlns:a16="http://schemas.microsoft.com/office/drawing/2014/main" xmlns="" val="20001"/>
                    </a:ext>
                  </a:extLst>
                </a:gridCol>
                <a:gridCol w="2090818">
                  <a:extLst>
                    <a:ext uri="{9D8B030D-6E8A-4147-A177-3AD203B41FA5}">
                      <a16:colId xmlns:a16="http://schemas.microsoft.com/office/drawing/2014/main" xmlns="" val="20002"/>
                    </a:ext>
                  </a:extLst>
                </a:gridCol>
                <a:gridCol w="2090818">
                  <a:extLst>
                    <a:ext uri="{9D8B030D-6E8A-4147-A177-3AD203B41FA5}">
                      <a16:colId xmlns:a16="http://schemas.microsoft.com/office/drawing/2014/main" xmlns="" val="20003"/>
                    </a:ext>
                  </a:extLst>
                </a:gridCol>
              </a:tblGrid>
              <a:tr h="422839">
                <a:tc rowSpan="2">
                  <a:txBody>
                    <a:bodyPr/>
                    <a:lstStyle/>
                    <a:p>
                      <a:pPr marL="0" marR="0" algn="ctr">
                        <a:lnSpc>
                          <a:spcPct val="115000"/>
                        </a:lnSpc>
                        <a:spcBef>
                          <a:spcPts val="0"/>
                        </a:spcBef>
                        <a:spcAft>
                          <a:spcPts val="1000"/>
                        </a:spcAft>
                      </a:pPr>
                      <a:r>
                        <a:rPr lang="en-GB" sz="1200" dirty="0">
                          <a:effectLst/>
                        </a:rPr>
                        <a:t>Type of Structure</a:t>
                      </a:r>
                      <a:endParaRPr lang="en-GB" sz="1100" dirty="0">
                        <a:effectLst/>
                        <a:latin typeface="Calibri"/>
                        <a:ea typeface="Calibri"/>
                        <a:cs typeface="Times New Roman"/>
                      </a:endParaRPr>
                    </a:p>
                  </a:txBody>
                  <a:tcPr marL="0" marR="0" marT="0" marB="0"/>
                </a:tc>
                <a:tc gridSpan="3">
                  <a:txBody>
                    <a:bodyPr/>
                    <a:lstStyle/>
                    <a:p>
                      <a:pPr marL="0" marR="0" algn="ctr">
                        <a:lnSpc>
                          <a:spcPct val="115000"/>
                        </a:lnSpc>
                        <a:spcBef>
                          <a:spcPts val="0"/>
                        </a:spcBef>
                        <a:spcAft>
                          <a:spcPts val="1000"/>
                        </a:spcAft>
                      </a:pPr>
                      <a:r>
                        <a:rPr lang="en-GB" sz="1200">
                          <a:effectLst/>
                        </a:rPr>
                        <a:t>Purpose of Case Study</a:t>
                      </a:r>
                      <a:endParaRPr lang="en-GB" sz="1100">
                        <a:effectLst/>
                        <a:latin typeface="Calibri"/>
                        <a:ea typeface="Calibri"/>
                        <a:cs typeface="Times New Roman"/>
                      </a:endParaRPr>
                    </a:p>
                  </a:txBody>
                  <a:tcPr marL="0" marR="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xmlns="" val="10000"/>
                  </a:ext>
                </a:extLst>
              </a:tr>
              <a:tr h="422839">
                <a:tc vMerge="1">
                  <a:txBody>
                    <a:bodyPr/>
                    <a:lstStyle/>
                    <a:p>
                      <a:endParaRPr lang="en-GB"/>
                    </a:p>
                  </a:txBody>
                  <a:tcPr/>
                </a:tc>
                <a:tc>
                  <a:txBody>
                    <a:bodyPr/>
                    <a:lstStyle/>
                    <a:p>
                      <a:pPr marL="0" marR="0" algn="ctr">
                        <a:lnSpc>
                          <a:spcPct val="115000"/>
                        </a:lnSpc>
                        <a:spcBef>
                          <a:spcPts val="0"/>
                        </a:spcBef>
                        <a:spcAft>
                          <a:spcPts val="1000"/>
                        </a:spcAft>
                      </a:pPr>
                      <a:r>
                        <a:rPr lang="en-GB" sz="1200">
                          <a:effectLst/>
                        </a:rPr>
                        <a:t>Exploratory</a:t>
                      </a:r>
                      <a:endParaRPr lang="en-GB" sz="1100">
                        <a:effectLst/>
                        <a:latin typeface="Calibri"/>
                        <a:ea typeface="Calibri"/>
                        <a:cs typeface="Times New Roman"/>
                      </a:endParaRPr>
                    </a:p>
                  </a:txBody>
                  <a:tcPr marL="0" marR="0" marT="0" marB="0"/>
                </a:tc>
                <a:tc>
                  <a:txBody>
                    <a:bodyPr/>
                    <a:lstStyle/>
                    <a:p>
                      <a:pPr marL="0" marR="0" algn="ctr">
                        <a:lnSpc>
                          <a:spcPct val="115000"/>
                        </a:lnSpc>
                        <a:spcBef>
                          <a:spcPts val="0"/>
                        </a:spcBef>
                        <a:spcAft>
                          <a:spcPts val="1000"/>
                        </a:spcAft>
                      </a:pPr>
                      <a:r>
                        <a:rPr lang="en-GB" sz="1200">
                          <a:effectLst/>
                        </a:rPr>
                        <a:t>Descriptive</a:t>
                      </a:r>
                      <a:endParaRPr lang="en-GB" sz="1100">
                        <a:effectLst/>
                        <a:latin typeface="Calibri"/>
                        <a:ea typeface="Calibri"/>
                        <a:cs typeface="Times New Roman"/>
                      </a:endParaRPr>
                    </a:p>
                  </a:txBody>
                  <a:tcPr marL="0" marR="0" marT="0" marB="0"/>
                </a:tc>
                <a:tc>
                  <a:txBody>
                    <a:bodyPr/>
                    <a:lstStyle/>
                    <a:p>
                      <a:pPr marL="0" marR="0" algn="ctr">
                        <a:lnSpc>
                          <a:spcPct val="115000"/>
                        </a:lnSpc>
                        <a:spcBef>
                          <a:spcPts val="0"/>
                        </a:spcBef>
                        <a:spcAft>
                          <a:spcPts val="1000"/>
                        </a:spcAft>
                      </a:pPr>
                      <a:r>
                        <a:rPr lang="en-GB" sz="1200">
                          <a:effectLst/>
                        </a:rPr>
                        <a:t>Explanatory</a:t>
                      </a:r>
                      <a:endParaRPr lang="en-GB" sz="1100">
                        <a:effectLst/>
                        <a:latin typeface="Calibri"/>
                        <a:ea typeface="Calibri"/>
                        <a:cs typeface="Times New Roman"/>
                      </a:endParaRPr>
                    </a:p>
                  </a:txBody>
                  <a:tcPr marL="0" marR="0" marT="0" marB="0"/>
                </a:tc>
                <a:extLst>
                  <a:ext uri="{0D108BD9-81ED-4DB2-BD59-A6C34878D82A}">
                    <a16:rowId xmlns:a16="http://schemas.microsoft.com/office/drawing/2014/main" xmlns="" val="10001"/>
                  </a:ext>
                </a:extLst>
              </a:tr>
              <a:tr h="422839">
                <a:tc>
                  <a:txBody>
                    <a:bodyPr/>
                    <a:lstStyle/>
                    <a:p>
                      <a:pPr marL="0" marR="0">
                        <a:lnSpc>
                          <a:spcPct val="115000"/>
                        </a:lnSpc>
                        <a:spcBef>
                          <a:spcPts val="0"/>
                        </a:spcBef>
                        <a:spcAft>
                          <a:spcPts val="1000"/>
                        </a:spcAft>
                      </a:pPr>
                      <a:r>
                        <a:rPr lang="en-GB" sz="1200" dirty="0">
                          <a:effectLst/>
                        </a:rPr>
                        <a:t>1. Linear Analysis</a:t>
                      </a:r>
                      <a:endParaRPr lang="en-GB" sz="1100" dirty="0">
                        <a:effectLst/>
                        <a:latin typeface="Calibri"/>
                        <a:ea typeface="Calibri"/>
                        <a:cs typeface="Times New Roman"/>
                      </a:endParaRPr>
                    </a:p>
                  </a:txBody>
                  <a:tcPr marL="0" marR="0" marT="0" marB="0"/>
                </a:tc>
                <a:tc>
                  <a:txBody>
                    <a:bodyPr/>
                    <a:lstStyle/>
                    <a:p>
                      <a:pPr marL="0" marR="0" algn="ctr">
                        <a:lnSpc>
                          <a:spcPct val="115000"/>
                        </a:lnSpc>
                        <a:spcBef>
                          <a:spcPts val="0"/>
                        </a:spcBef>
                        <a:spcAft>
                          <a:spcPts val="1000"/>
                        </a:spcAft>
                      </a:pPr>
                      <a:r>
                        <a:rPr lang="en-GB" sz="1200">
                          <a:effectLst/>
                        </a:rPr>
                        <a:t>✗</a:t>
                      </a:r>
                      <a:endParaRPr lang="en-GB" sz="1100">
                        <a:effectLst/>
                        <a:latin typeface="Calibri"/>
                        <a:ea typeface="Calibri"/>
                        <a:cs typeface="Times New Roman"/>
                      </a:endParaRPr>
                    </a:p>
                  </a:txBody>
                  <a:tcPr marL="0" marR="0" marT="0" marB="0"/>
                </a:tc>
                <a:tc>
                  <a:txBody>
                    <a:bodyPr/>
                    <a:lstStyle/>
                    <a:p>
                      <a:pPr marL="0" marR="0" algn="ctr">
                        <a:lnSpc>
                          <a:spcPct val="115000"/>
                        </a:lnSpc>
                        <a:spcBef>
                          <a:spcPts val="0"/>
                        </a:spcBef>
                        <a:spcAft>
                          <a:spcPts val="1000"/>
                        </a:spcAft>
                      </a:pPr>
                      <a:r>
                        <a:rPr lang="en-GB" sz="1200">
                          <a:effectLst/>
                        </a:rPr>
                        <a:t>✗</a:t>
                      </a:r>
                      <a:endParaRPr lang="en-GB" sz="1100">
                        <a:effectLst/>
                        <a:latin typeface="Calibri"/>
                        <a:ea typeface="Calibri"/>
                        <a:cs typeface="Times New Roman"/>
                      </a:endParaRPr>
                    </a:p>
                  </a:txBody>
                  <a:tcPr marL="0" marR="0" marT="0" marB="0"/>
                </a:tc>
                <a:tc>
                  <a:txBody>
                    <a:bodyPr/>
                    <a:lstStyle/>
                    <a:p>
                      <a:pPr marL="0" marR="0" algn="ctr">
                        <a:lnSpc>
                          <a:spcPct val="115000"/>
                        </a:lnSpc>
                        <a:spcBef>
                          <a:spcPts val="0"/>
                        </a:spcBef>
                        <a:spcAft>
                          <a:spcPts val="1000"/>
                        </a:spcAft>
                      </a:pPr>
                      <a:r>
                        <a:rPr lang="en-GB" sz="1200">
                          <a:effectLst/>
                        </a:rPr>
                        <a:t>✗</a:t>
                      </a:r>
                      <a:endParaRPr lang="en-GB" sz="1100">
                        <a:effectLst/>
                        <a:latin typeface="Calibri"/>
                        <a:ea typeface="Calibri"/>
                        <a:cs typeface="Times New Roman"/>
                      </a:endParaRPr>
                    </a:p>
                  </a:txBody>
                  <a:tcPr marL="0" marR="0" marT="0" marB="0"/>
                </a:tc>
                <a:extLst>
                  <a:ext uri="{0D108BD9-81ED-4DB2-BD59-A6C34878D82A}">
                    <a16:rowId xmlns:a16="http://schemas.microsoft.com/office/drawing/2014/main" xmlns="" val="10002"/>
                  </a:ext>
                </a:extLst>
              </a:tr>
              <a:tr h="422839">
                <a:tc>
                  <a:txBody>
                    <a:bodyPr/>
                    <a:lstStyle/>
                    <a:p>
                      <a:pPr marL="0" marR="0">
                        <a:lnSpc>
                          <a:spcPct val="115000"/>
                        </a:lnSpc>
                        <a:spcBef>
                          <a:spcPts val="0"/>
                        </a:spcBef>
                        <a:spcAft>
                          <a:spcPts val="1000"/>
                        </a:spcAft>
                      </a:pPr>
                      <a:r>
                        <a:rPr lang="en-GB" sz="1200">
                          <a:effectLst/>
                        </a:rPr>
                        <a:t>2. Comparative</a:t>
                      </a:r>
                      <a:endParaRPr lang="en-GB" sz="1100">
                        <a:effectLst/>
                        <a:latin typeface="Calibri"/>
                        <a:ea typeface="Calibri"/>
                        <a:cs typeface="Times New Roman"/>
                      </a:endParaRPr>
                    </a:p>
                  </a:txBody>
                  <a:tcPr marL="0" marR="0" marT="0" marB="0"/>
                </a:tc>
                <a:tc>
                  <a:txBody>
                    <a:bodyPr/>
                    <a:lstStyle/>
                    <a:p>
                      <a:pPr marL="0" marR="0" algn="ctr">
                        <a:lnSpc>
                          <a:spcPct val="115000"/>
                        </a:lnSpc>
                        <a:spcBef>
                          <a:spcPts val="0"/>
                        </a:spcBef>
                        <a:spcAft>
                          <a:spcPts val="1000"/>
                        </a:spcAft>
                      </a:pPr>
                      <a:r>
                        <a:rPr lang="en-GB" sz="1200">
                          <a:effectLst/>
                        </a:rPr>
                        <a:t>✗</a:t>
                      </a:r>
                      <a:endParaRPr lang="en-GB" sz="1100">
                        <a:effectLst/>
                        <a:latin typeface="Calibri"/>
                        <a:ea typeface="Calibri"/>
                        <a:cs typeface="Times New Roman"/>
                      </a:endParaRPr>
                    </a:p>
                  </a:txBody>
                  <a:tcPr marL="0" marR="0" marT="0" marB="0"/>
                </a:tc>
                <a:tc>
                  <a:txBody>
                    <a:bodyPr/>
                    <a:lstStyle/>
                    <a:p>
                      <a:pPr marL="0" marR="0" algn="ctr">
                        <a:lnSpc>
                          <a:spcPct val="115000"/>
                        </a:lnSpc>
                        <a:spcBef>
                          <a:spcPts val="0"/>
                        </a:spcBef>
                        <a:spcAft>
                          <a:spcPts val="1000"/>
                        </a:spcAft>
                      </a:pPr>
                      <a:r>
                        <a:rPr lang="en-GB" sz="1200">
                          <a:effectLst/>
                        </a:rPr>
                        <a:t>✗</a:t>
                      </a:r>
                      <a:endParaRPr lang="en-GB" sz="1100">
                        <a:effectLst/>
                        <a:latin typeface="Calibri"/>
                        <a:ea typeface="Calibri"/>
                        <a:cs typeface="Times New Roman"/>
                      </a:endParaRPr>
                    </a:p>
                  </a:txBody>
                  <a:tcPr marL="0" marR="0" marT="0" marB="0"/>
                </a:tc>
                <a:tc>
                  <a:txBody>
                    <a:bodyPr/>
                    <a:lstStyle/>
                    <a:p>
                      <a:pPr marL="0" marR="0" algn="ctr">
                        <a:lnSpc>
                          <a:spcPct val="115000"/>
                        </a:lnSpc>
                        <a:spcBef>
                          <a:spcPts val="0"/>
                        </a:spcBef>
                        <a:spcAft>
                          <a:spcPts val="1000"/>
                        </a:spcAft>
                      </a:pPr>
                      <a:r>
                        <a:rPr lang="en-GB" sz="1200">
                          <a:effectLst/>
                        </a:rPr>
                        <a:t>✗</a:t>
                      </a:r>
                      <a:endParaRPr lang="en-GB" sz="1100">
                        <a:effectLst/>
                        <a:latin typeface="Calibri"/>
                        <a:ea typeface="Calibri"/>
                        <a:cs typeface="Times New Roman"/>
                      </a:endParaRPr>
                    </a:p>
                  </a:txBody>
                  <a:tcPr marL="0" marR="0" marT="0" marB="0"/>
                </a:tc>
                <a:extLst>
                  <a:ext uri="{0D108BD9-81ED-4DB2-BD59-A6C34878D82A}">
                    <a16:rowId xmlns:a16="http://schemas.microsoft.com/office/drawing/2014/main" xmlns="" val="10003"/>
                  </a:ext>
                </a:extLst>
              </a:tr>
              <a:tr h="422839">
                <a:tc>
                  <a:txBody>
                    <a:bodyPr/>
                    <a:lstStyle/>
                    <a:p>
                      <a:pPr marL="0" marR="0">
                        <a:lnSpc>
                          <a:spcPct val="115000"/>
                        </a:lnSpc>
                        <a:spcBef>
                          <a:spcPts val="0"/>
                        </a:spcBef>
                        <a:spcAft>
                          <a:spcPts val="1000"/>
                        </a:spcAft>
                      </a:pPr>
                      <a:r>
                        <a:rPr lang="en-GB" sz="1200">
                          <a:effectLst/>
                        </a:rPr>
                        <a:t>3. Chronological</a:t>
                      </a:r>
                      <a:endParaRPr lang="en-GB" sz="1100">
                        <a:effectLst/>
                        <a:latin typeface="Calibri"/>
                        <a:ea typeface="Calibri"/>
                        <a:cs typeface="Times New Roman"/>
                      </a:endParaRPr>
                    </a:p>
                  </a:txBody>
                  <a:tcPr marL="0" marR="0" marT="0" marB="0"/>
                </a:tc>
                <a:tc>
                  <a:txBody>
                    <a:bodyPr/>
                    <a:lstStyle/>
                    <a:p>
                      <a:pPr marL="0" marR="0" algn="ctr">
                        <a:lnSpc>
                          <a:spcPct val="115000"/>
                        </a:lnSpc>
                        <a:spcBef>
                          <a:spcPts val="0"/>
                        </a:spcBef>
                        <a:spcAft>
                          <a:spcPts val="1000"/>
                        </a:spcAft>
                      </a:pPr>
                      <a:r>
                        <a:rPr lang="en-GB" sz="1200">
                          <a:effectLst/>
                        </a:rPr>
                        <a:t>✗</a:t>
                      </a:r>
                      <a:endParaRPr lang="en-GB" sz="1100">
                        <a:effectLst/>
                        <a:latin typeface="Calibri"/>
                        <a:ea typeface="Calibri"/>
                        <a:cs typeface="Times New Roman"/>
                      </a:endParaRPr>
                    </a:p>
                  </a:txBody>
                  <a:tcPr marL="0" marR="0" marT="0" marB="0"/>
                </a:tc>
                <a:tc>
                  <a:txBody>
                    <a:bodyPr/>
                    <a:lstStyle/>
                    <a:p>
                      <a:pPr marL="0" marR="0" algn="ctr">
                        <a:lnSpc>
                          <a:spcPct val="115000"/>
                        </a:lnSpc>
                        <a:spcBef>
                          <a:spcPts val="0"/>
                        </a:spcBef>
                        <a:spcAft>
                          <a:spcPts val="1000"/>
                        </a:spcAft>
                      </a:pPr>
                      <a:r>
                        <a:rPr lang="en-GB" sz="1200">
                          <a:effectLst/>
                        </a:rPr>
                        <a:t>✗</a:t>
                      </a:r>
                      <a:endParaRPr lang="en-GB" sz="1100">
                        <a:effectLst/>
                        <a:latin typeface="Calibri"/>
                        <a:ea typeface="Calibri"/>
                        <a:cs typeface="Times New Roman"/>
                      </a:endParaRPr>
                    </a:p>
                  </a:txBody>
                  <a:tcPr marL="0" marR="0" marT="0" marB="0"/>
                </a:tc>
                <a:tc>
                  <a:txBody>
                    <a:bodyPr/>
                    <a:lstStyle/>
                    <a:p>
                      <a:pPr marL="0" marR="0" algn="ctr">
                        <a:lnSpc>
                          <a:spcPct val="115000"/>
                        </a:lnSpc>
                        <a:spcBef>
                          <a:spcPts val="0"/>
                        </a:spcBef>
                        <a:spcAft>
                          <a:spcPts val="1000"/>
                        </a:spcAft>
                      </a:pPr>
                      <a:r>
                        <a:rPr lang="en-GB" sz="1200">
                          <a:effectLst/>
                        </a:rPr>
                        <a:t>✗</a:t>
                      </a:r>
                      <a:endParaRPr lang="en-GB" sz="1100">
                        <a:effectLst/>
                        <a:latin typeface="Calibri"/>
                        <a:ea typeface="Calibri"/>
                        <a:cs typeface="Times New Roman"/>
                      </a:endParaRPr>
                    </a:p>
                  </a:txBody>
                  <a:tcPr marL="0" marR="0" marT="0" marB="0"/>
                </a:tc>
                <a:extLst>
                  <a:ext uri="{0D108BD9-81ED-4DB2-BD59-A6C34878D82A}">
                    <a16:rowId xmlns:a16="http://schemas.microsoft.com/office/drawing/2014/main" xmlns="" val="10004"/>
                  </a:ext>
                </a:extLst>
              </a:tr>
              <a:tr h="422839">
                <a:tc>
                  <a:txBody>
                    <a:bodyPr/>
                    <a:lstStyle/>
                    <a:p>
                      <a:pPr marL="0" marR="0">
                        <a:lnSpc>
                          <a:spcPct val="115000"/>
                        </a:lnSpc>
                        <a:spcBef>
                          <a:spcPts val="0"/>
                        </a:spcBef>
                        <a:spcAft>
                          <a:spcPts val="1000"/>
                        </a:spcAft>
                      </a:pPr>
                      <a:r>
                        <a:rPr lang="en-GB" sz="1200">
                          <a:effectLst/>
                        </a:rPr>
                        <a:t>4. Theory-building</a:t>
                      </a:r>
                      <a:endParaRPr lang="en-GB" sz="1100">
                        <a:effectLst/>
                        <a:latin typeface="Calibri"/>
                        <a:ea typeface="Calibri"/>
                        <a:cs typeface="Times New Roman"/>
                      </a:endParaRPr>
                    </a:p>
                  </a:txBody>
                  <a:tcPr marL="0" marR="0" marT="0" marB="0"/>
                </a:tc>
                <a:tc>
                  <a:txBody>
                    <a:bodyPr/>
                    <a:lstStyle/>
                    <a:p>
                      <a:pPr marL="0" marR="0" algn="ctr">
                        <a:lnSpc>
                          <a:spcPct val="115000"/>
                        </a:lnSpc>
                        <a:spcBef>
                          <a:spcPts val="0"/>
                        </a:spcBef>
                        <a:spcAft>
                          <a:spcPts val="1000"/>
                        </a:spcAft>
                      </a:pPr>
                      <a:r>
                        <a:rPr lang="en-GB" sz="1200">
                          <a:effectLst/>
                        </a:rPr>
                        <a:t>✗</a:t>
                      </a:r>
                      <a:endParaRPr lang="en-GB" sz="1100">
                        <a:effectLst/>
                        <a:latin typeface="Calibri"/>
                        <a:ea typeface="Calibri"/>
                        <a:cs typeface="Times New Roman"/>
                      </a:endParaRPr>
                    </a:p>
                  </a:txBody>
                  <a:tcPr marL="0" marR="0" marT="0" marB="0"/>
                </a:tc>
                <a:tc>
                  <a:txBody>
                    <a:bodyPr/>
                    <a:lstStyle/>
                    <a:p>
                      <a:pPr marL="0" marR="0" algn="ctr">
                        <a:lnSpc>
                          <a:spcPct val="115000"/>
                        </a:lnSpc>
                        <a:spcBef>
                          <a:spcPts val="0"/>
                        </a:spcBef>
                        <a:spcAft>
                          <a:spcPts val="0"/>
                        </a:spcAft>
                      </a:pPr>
                      <a:r>
                        <a:rPr lang="en-GB" sz="1200">
                          <a:effectLst/>
                        </a:rPr>
                        <a:t> </a:t>
                      </a:r>
                      <a:endParaRPr lang="en-GB" sz="1100">
                        <a:effectLst/>
                        <a:latin typeface="Calibri"/>
                        <a:ea typeface="Calibri"/>
                        <a:cs typeface="Times New Roman"/>
                      </a:endParaRPr>
                    </a:p>
                  </a:txBody>
                  <a:tcPr marL="0" marR="0" marT="0" marB="0"/>
                </a:tc>
                <a:tc>
                  <a:txBody>
                    <a:bodyPr/>
                    <a:lstStyle/>
                    <a:p>
                      <a:pPr marL="0" marR="0" algn="ctr">
                        <a:lnSpc>
                          <a:spcPct val="115000"/>
                        </a:lnSpc>
                        <a:spcBef>
                          <a:spcPts val="0"/>
                        </a:spcBef>
                        <a:spcAft>
                          <a:spcPts val="1000"/>
                        </a:spcAft>
                      </a:pPr>
                      <a:r>
                        <a:rPr lang="en-GB" sz="1200">
                          <a:effectLst/>
                        </a:rPr>
                        <a:t>✗</a:t>
                      </a:r>
                      <a:endParaRPr lang="en-GB" sz="1100">
                        <a:effectLst/>
                        <a:latin typeface="Calibri"/>
                        <a:ea typeface="Calibri"/>
                        <a:cs typeface="Times New Roman"/>
                      </a:endParaRPr>
                    </a:p>
                  </a:txBody>
                  <a:tcPr marL="0" marR="0" marT="0" marB="0"/>
                </a:tc>
                <a:extLst>
                  <a:ext uri="{0D108BD9-81ED-4DB2-BD59-A6C34878D82A}">
                    <a16:rowId xmlns:a16="http://schemas.microsoft.com/office/drawing/2014/main" xmlns="" val="10005"/>
                  </a:ext>
                </a:extLst>
              </a:tr>
              <a:tr h="422839">
                <a:tc>
                  <a:txBody>
                    <a:bodyPr/>
                    <a:lstStyle/>
                    <a:p>
                      <a:pPr marL="0" marR="0">
                        <a:lnSpc>
                          <a:spcPct val="115000"/>
                        </a:lnSpc>
                        <a:spcBef>
                          <a:spcPts val="0"/>
                        </a:spcBef>
                        <a:spcAft>
                          <a:spcPts val="1000"/>
                        </a:spcAft>
                      </a:pPr>
                      <a:r>
                        <a:rPr lang="en-GB" sz="1200">
                          <a:effectLst/>
                        </a:rPr>
                        <a:t>5. Suspense</a:t>
                      </a:r>
                      <a:endParaRPr lang="en-GB" sz="1100">
                        <a:effectLst/>
                        <a:latin typeface="Calibri"/>
                        <a:ea typeface="Calibri"/>
                        <a:cs typeface="Times New Roman"/>
                      </a:endParaRPr>
                    </a:p>
                  </a:txBody>
                  <a:tcPr marL="0" marR="0" marT="0" marB="0"/>
                </a:tc>
                <a:tc>
                  <a:txBody>
                    <a:bodyPr/>
                    <a:lstStyle/>
                    <a:p>
                      <a:pPr marL="0" marR="0" algn="ctr">
                        <a:lnSpc>
                          <a:spcPct val="115000"/>
                        </a:lnSpc>
                        <a:spcBef>
                          <a:spcPts val="0"/>
                        </a:spcBef>
                        <a:spcAft>
                          <a:spcPts val="0"/>
                        </a:spcAft>
                      </a:pPr>
                      <a:r>
                        <a:rPr lang="en-GB" sz="1200">
                          <a:effectLst/>
                        </a:rPr>
                        <a:t> </a:t>
                      </a:r>
                      <a:endParaRPr lang="en-GB" sz="1100">
                        <a:effectLst/>
                        <a:latin typeface="Calibri"/>
                        <a:ea typeface="Calibri"/>
                        <a:cs typeface="Times New Roman"/>
                      </a:endParaRPr>
                    </a:p>
                  </a:txBody>
                  <a:tcPr marL="0" marR="0" marT="0" marB="0"/>
                </a:tc>
                <a:tc>
                  <a:txBody>
                    <a:bodyPr/>
                    <a:lstStyle/>
                    <a:p>
                      <a:pPr marL="0" marR="0" algn="ctr">
                        <a:lnSpc>
                          <a:spcPct val="115000"/>
                        </a:lnSpc>
                        <a:spcBef>
                          <a:spcPts val="0"/>
                        </a:spcBef>
                        <a:spcAft>
                          <a:spcPts val="1000"/>
                        </a:spcAft>
                      </a:pPr>
                      <a:r>
                        <a:rPr lang="en-GB" sz="1200">
                          <a:effectLst/>
                        </a:rPr>
                        <a:t> </a:t>
                      </a:r>
                      <a:endParaRPr lang="en-GB" sz="1100">
                        <a:effectLst/>
                        <a:latin typeface="Calibri"/>
                        <a:ea typeface="Calibri"/>
                        <a:cs typeface="Times New Roman"/>
                      </a:endParaRPr>
                    </a:p>
                  </a:txBody>
                  <a:tcPr marL="0" marR="0" marT="0" marB="0"/>
                </a:tc>
                <a:tc>
                  <a:txBody>
                    <a:bodyPr/>
                    <a:lstStyle/>
                    <a:p>
                      <a:pPr marL="0" marR="0" algn="ctr">
                        <a:lnSpc>
                          <a:spcPct val="115000"/>
                        </a:lnSpc>
                        <a:spcBef>
                          <a:spcPts val="0"/>
                        </a:spcBef>
                        <a:spcAft>
                          <a:spcPts val="0"/>
                        </a:spcAft>
                      </a:pPr>
                      <a:r>
                        <a:rPr lang="en-GB" sz="1200">
                          <a:effectLst/>
                        </a:rPr>
                        <a:t> </a:t>
                      </a:r>
                      <a:endParaRPr lang="en-GB" sz="1100">
                        <a:effectLst/>
                        <a:latin typeface="Calibri"/>
                        <a:ea typeface="Calibri"/>
                        <a:cs typeface="Times New Roman"/>
                      </a:endParaRPr>
                    </a:p>
                  </a:txBody>
                  <a:tcPr marL="0" marR="0" marT="0" marB="0"/>
                </a:tc>
                <a:extLst>
                  <a:ext uri="{0D108BD9-81ED-4DB2-BD59-A6C34878D82A}">
                    <a16:rowId xmlns:a16="http://schemas.microsoft.com/office/drawing/2014/main" xmlns="" val="10006"/>
                  </a:ext>
                </a:extLst>
              </a:tr>
              <a:tr h="422839">
                <a:tc>
                  <a:txBody>
                    <a:bodyPr/>
                    <a:lstStyle/>
                    <a:p>
                      <a:pPr marL="0" marR="0">
                        <a:lnSpc>
                          <a:spcPct val="115000"/>
                        </a:lnSpc>
                        <a:spcBef>
                          <a:spcPts val="0"/>
                        </a:spcBef>
                        <a:spcAft>
                          <a:spcPts val="1000"/>
                        </a:spcAft>
                      </a:pPr>
                      <a:r>
                        <a:rPr lang="en-GB" sz="1200">
                          <a:effectLst/>
                        </a:rPr>
                        <a:t>6. Un-sequenced</a:t>
                      </a:r>
                      <a:endParaRPr lang="en-GB" sz="1100">
                        <a:effectLst/>
                        <a:latin typeface="Calibri"/>
                        <a:ea typeface="Calibri"/>
                        <a:cs typeface="Times New Roman"/>
                      </a:endParaRPr>
                    </a:p>
                  </a:txBody>
                  <a:tcPr marL="0" marR="0" marT="0" marB="0"/>
                </a:tc>
                <a:tc>
                  <a:txBody>
                    <a:bodyPr/>
                    <a:lstStyle/>
                    <a:p>
                      <a:pPr marL="0" marR="0" algn="ctr">
                        <a:lnSpc>
                          <a:spcPct val="115000"/>
                        </a:lnSpc>
                        <a:spcBef>
                          <a:spcPts val="0"/>
                        </a:spcBef>
                        <a:spcAft>
                          <a:spcPts val="1000"/>
                        </a:spcAft>
                      </a:pPr>
                      <a:r>
                        <a:rPr lang="en-GB" sz="1200" dirty="0">
                          <a:effectLst/>
                        </a:rPr>
                        <a:t> </a:t>
                      </a:r>
                      <a:endParaRPr lang="en-GB" sz="1100" dirty="0">
                        <a:effectLst/>
                        <a:latin typeface="Calibri"/>
                        <a:ea typeface="Calibri"/>
                        <a:cs typeface="Times New Roman"/>
                      </a:endParaRPr>
                    </a:p>
                  </a:txBody>
                  <a:tcPr marL="0" marR="0" marT="0" marB="0"/>
                </a:tc>
                <a:tc>
                  <a:txBody>
                    <a:bodyPr/>
                    <a:lstStyle/>
                    <a:p>
                      <a:pPr marL="0" marR="0" algn="ctr">
                        <a:lnSpc>
                          <a:spcPct val="115000"/>
                        </a:lnSpc>
                        <a:spcBef>
                          <a:spcPts val="0"/>
                        </a:spcBef>
                        <a:spcAft>
                          <a:spcPts val="1000"/>
                        </a:spcAft>
                      </a:pPr>
                      <a:r>
                        <a:rPr lang="en-GB" sz="1200">
                          <a:effectLst/>
                        </a:rPr>
                        <a:t>✗</a:t>
                      </a:r>
                      <a:endParaRPr lang="en-GB" sz="1100">
                        <a:effectLst/>
                        <a:latin typeface="Calibri"/>
                        <a:ea typeface="Calibri"/>
                        <a:cs typeface="Times New Roman"/>
                      </a:endParaRPr>
                    </a:p>
                  </a:txBody>
                  <a:tcPr marL="0" marR="0" marT="0" marB="0"/>
                </a:tc>
                <a:tc>
                  <a:txBody>
                    <a:bodyPr/>
                    <a:lstStyle/>
                    <a:p>
                      <a:pPr marL="0" marR="0" algn="ctr">
                        <a:lnSpc>
                          <a:spcPct val="115000"/>
                        </a:lnSpc>
                        <a:spcBef>
                          <a:spcPts val="0"/>
                        </a:spcBef>
                        <a:spcAft>
                          <a:spcPts val="1000"/>
                        </a:spcAft>
                      </a:pPr>
                      <a:r>
                        <a:rPr lang="en-GB" sz="1200" dirty="0">
                          <a:effectLst/>
                        </a:rPr>
                        <a:t> </a:t>
                      </a:r>
                      <a:endParaRPr lang="en-GB" sz="1100" dirty="0">
                        <a:effectLst/>
                        <a:latin typeface="Calibri"/>
                        <a:ea typeface="Calibri"/>
                        <a:cs typeface="Times New Roman"/>
                      </a:endParaRPr>
                    </a:p>
                  </a:txBody>
                  <a:tcPr marL="0" marR="0" marT="0" marB="0"/>
                </a:tc>
                <a:extLst>
                  <a:ext uri="{0D108BD9-81ED-4DB2-BD59-A6C34878D82A}">
                    <a16:rowId xmlns:a16="http://schemas.microsoft.com/office/drawing/2014/main" xmlns="" val="10007"/>
                  </a:ext>
                </a:extLst>
              </a:tr>
            </a:tbl>
          </a:graphicData>
        </a:graphic>
      </p:graphicFrame>
      <p:sp>
        <p:nvSpPr>
          <p:cNvPr id="5" name="Rectangle 4"/>
          <p:cNvSpPr/>
          <p:nvPr/>
        </p:nvSpPr>
        <p:spPr>
          <a:xfrm>
            <a:off x="467544" y="655821"/>
            <a:ext cx="8352928" cy="830997"/>
          </a:xfrm>
          <a:prstGeom prst="rect">
            <a:avLst/>
          </a:prstGeom>
        </p:spPr>
        <p:txBody>
          <a:bodyPr wrap="square">
            <a:spAutoFit/>
          </a:bodyPr>
          <a:lstStyle/>
          <a:p>
            <a:r>
              <a:rPr lang="en-GB" sz="2400" dirty="0"/>
              <a:t>Yin (p. 138) then offers the following table to suggest ways in which you could write up the various kinds of case study.</a:t>
            </a:r>
          </a:p>
        </p:txBody>
      </p:sp>
    </p:spTree>
    <p:extLst>
      <p:ext uri="{BB962C8B-B14F-4D97-AF65-F5344CB8AC3E}">
        <p14:creationId xmlns:p14="http://schemas.microsoft.com/office/powerpoint/2010/main" val="2288039246"/>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l"/>
            <a:r>
              <a:rPr lang="en-GB" dirty="0" smtClean="0"/>
              <a:t>Working question</a:t>
            </a:r>
            <a:br>
              <a:rPr lang="en-GB" dirty="0" smtClean="0"/>
            </a:br>
            <a:r>
              <a:rPr lang="en-GB" dirty="0" smtClean="0"/>
              <a:t>Sub questions</a:t>
            </a:r>
            <a:endParaRPr lang="en-GB" dirty="0"/>
          </a:p>
        </p:txBody>
      </p:sp>
      <p:sp>
        <p:nvSpPr>
          <p:cNvPr id="5" name="Text Placeholder 4"/>
          <p:cNvSpPr>
            <a:spLocks noGrp="1"/>
          </p:cNvSpPr>
          <p:nvPr>
            <p:ph type="body" idx="1"/>
          </p:nvPr>
        </p:nvSpPr>
        <p:spPr/>
        <p:txBody>
          <a:bodyPr/>
          <a:lstStyle/>
          <a:p>
            <a:endParaRPr lang="en-GB"/>
          </a:p>
        </p:txBody>
      </p:sp>
      <p:sp>
        <p:nvSpPr>
          <p:cNvPr id="6" name="Date Placeholder 5"/>
          <p:cNvSpPr>
            <a:spLocks noGrp="1"/>
          </p:cNvSpPr>
          <p:nvPr>
            <p:ph type="dt" sz="half" idx="10"/>
          </p:nvPr>
        </p:nvSpPr>
        <p:spPr/>
        <p:txBody>
          <a:bodyPr/>
          <a:lstStyle/>
          <a:p>
            <a:fld id="{580E2474-D2D4-491D-9A05-F0B7BCE04287}" type="datetime1">
              <a:rPr lang="en-GB" smtClean="0"/>
              <a:t>07/10/2018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76</a:t>
            </a:fld>
            <a:endParaRPr lang="en-GB"/>
          </a:p>
        </p:txBody>
      </p:sp>
    </p:spTree>
    <p:extLst>
      <p:ext uri="{BB962C8B-B14F-4D97-AF65-F5344CB8AC3E}">
        <p14:creationId xmlns:p14="http://schemas.microsoft.com/office/powerpoint/2010/main" val="3765773002"/>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AutoShape 2"/>
          <p:cNvSpPr>
            <a:spLocks noGrp="1" noChangeArrowheads="1"/>
          </p:cNvSpPr>
          <p:nvPr>
            <p:ph type="title"/>
          </p:nvPr>
        </p:nvSpPr>
        <p:spPr/>
        <p:txBody>
          <a:bodyPr/>
          <a:lstStyle/>
          <a:p>
            <a:pPr algn="ctr" eaLnBrk="1" hangingPunct="1"/>
            <a:r>
              <a:rPr lang="en-GB" altLang="en-US" smtClean="0"/>
              <a:t>Important Questions</a:t>
            </a:r>
            <a:endParaRPr lang="en-US" altLang="en-US" smtClean="0"/>
          </a:p>
        </p:txBody>
      </p:sp>
      <p:sp>
        <p:nvSpPr>
          <p:cNvPr id="7171" name="Rectangle 3"/>
          <p:cNvSpPr>
            <a:spLocks noGrp="1" noChangeArrowheads="1"/>
          </p:cNvSpPr>
          <p:nvPr>
            <p:ph idx="1"/>
          </p:nvPr>
        </p:nvSpPr>
        <p:spPr/>
        <p:txBody>
          <a:bodyPr/>
          <a:lstStyle/>
          <a:p>
            <a:pPr eaLnBrk="1" hangingPunct="1"/>
            <a:r>
              <a:rPr lang="en-GB" altLang="en-US" dirty="0" smtClean="0"/>
              <a:t>What issue am I interested in researching?</a:t>
            </a:r>
          </a:p>
          <a:p>
            <a:pPr eaLnBrk="1" hangingPunct="1"/>
            <a:r>
              <a:rPr lang="en-GB" altLang="en-US" dirty="0" smtClean="0"/>
              <a:t>Why do I want to research this issue? -</a:t>
            </a:r>
            <a:r>
              <a:rPr lang="en-GB" altLang="en-US" dirty="0" smtClean="0">
                <a:solidFill>
                  <a:srgbClr val="0070C0"/>
                </a:solidFill>
              </a:rPr>
              <a:t>rationale</a:t>
            </a:r>
          </a:p>
          <a:p>
            <a:pPr eaLnBrk="1" hangingPunct="1"/>
            <a:r>
              <a:rPr lang="en-GB" altLang="en-US" dirty="0" smtClean="0"/>
              <a:t>What kind of evidence can I gather to show why I am interested in this issue? – </a:t>
            </a:r>
            <a:r>
              <a:rPr lang="en-GB" altLang="en-US" dirty="0" smtClean="0">
                <a:solidFill>
                  <a:srgbClr val="0070C0"/>
                </a:solidFill>
              </a:rPr>
              <a:t>support your rationale</a:t>
            </a:r>
          </a:p>
          <a:p>
            <a:pPr eaLnBrk="1" hangingPunct="1"/>
            <a:r>
              <a:rPr lang="en-GB" altLang="en-US" dirty="0" smtClean="0"/>
              <a:t>What can I do? What will I do?</a:t>
            </a:r>
          </a:p>
        </p:txBody>
      </p:sp>
      <p:sp>
        <p:nvSpPr>
          <p:cNvPr id="2" name="Date Placeholder 1"/>
          <p:cNvSpPr>
            <a:spLocks noGrp="1"/>
          </p:cNvSpPr>
          <p:nvPr>
            <p:ph type="dt" sz="half" idx="10"/>
          </p:nvPr>
        </p:nvSpPr>
        <p:spPr/>
        <p:txBody>
          <a:bodyPr/>
          <a:lstStyle/>
          <a:p>
            <a:fld id="{8023C26E-10DA-4ED7-AFD6-71DD897080DF}"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77</a:t>
            </a:fld>
            <a:endParaRPr lang="en-GB"/>
          </a:p>
        </p:txBody>
      </p:sp>
    </p:spTree>
    <p:extLst>
      <p:ext uri="{BB962C8B-B14F-4D97-AF65-F5344CB8AC3E}">
        <p14:creationId xmlns:p14="http://schemas.microsoft.com/office/powerpoint/2010/main" val="3419676113"/>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AutoShape 2"/>
          <p:cNvSpPr>
            <a:spLocks noGrp="1" noChangeArrowheads="1"/>
          </p:cNvSpPr>
          <p:nvPr>
            <p:ph type="title"/>
          </p:nvPr>
        </p:nvSpPr>
        <p:spPr>
          <a:xfrm>
            <a:off x="609600" y="260648"/>
            <a:ext cx="7924800" cy="1011238"/>
          </a:xfrm>
        </p:spPr>
        <p:txBody>
          <a:bodyPr/>
          <a:lstStyle/>
          <a:p>
            <a:pPr algn="ctr" eaLnBrk="1" hangingPunct="1"/>
            <a:r>
              <a:rPr lang="en-GB" altLang="en-US" dirty="0" smtClean="0"/>
              <a:t>More questions</a:t>
            </a:r>
            <a:endParaRPr lang="en-US" altLang="en-US" dirty="0" smtClean="0"/>
          </a:p>
        </p:txBody>
      </p:sp>
      <p:sp>
        <p:nvSpPr>
          <p:cNvPr id="8195" name="Rectangle 3"/>
          <p:cNvSpPr>
            <a:spLocks noGrp="1" noChangeArrowheads="1"/>
          </p:cNvSpPr>
          <p:nvPr>
            <p:ph idx="1"/>
          </p:nvPr>
        </p:nvSpPr>
        <p:spPr/>
        <p:txBody>
          <a:bodyPr>
            <a:normAutofit/>
          </a:bodyPr>
          <a:lstStyle/>
          <a:p>
            <a:pPr eaLnBrk="1" hangingPunct="1"/>
            <a:r>
              <a:rPr lang="en-GB" altLang="en-US" sz="2400" dirty="0" smtClean="0"/>
              <a:t>What kind of evidence can I gather to show I am having an influence? – </a:t>
            </a:r>
            <a:r>
              <a:rPr lang="en-GB" altLang="en-US" sz="2400" dirty="0" smtClean="0">
                <a:solidFill>
                  <a:srgbClr val="0070C0"/>
                </a:solidFill>
              </a:rPr>
              <a:t>class based</a:t>
            </a:r>
          </a:p>
          <a:p>
            <a:pPr eaLnBrk="1" hangingPunct="1"/>
            <a:r>
              <a:rPr lang="en-GB" altLang="en-US" sz="2400" dirty="0" smtClean="0"/>
              <a:t>How can I explain that influence? – </a:t>
            </a:r>
            <a:r>
              <a:rPr lang="en-GB" altLang="en-US" sz="2400" dirty="0" smtClean="0">
                <a:solidFill>
                  <a:srgbClr val="0070C0"/>
                </a:solidFill>
              </a:rPr>
              <a:t>what have you done?</a:t>
            </a:r>
          </a:p>
          <a:p>
            <a:pPr eaLnBrk="1" hangingPunct="1"/>
            <a:r>
              <a:rPr lang="en-GB" altLang="en-US" sz="2400" dirty="0" smtClean="0"/>
              <a:t>How can I ensure that any judgements I might make are reasonably fair and accurate? – </a:t>
            </a:r>
            <a:r>
              <a:rPr lang="en-GB" altLang="en-US" sz="2400" dirty="0" smtClean="0">
                <a:solidFill>
                  <a:srgbClr val="0070C0"/>
                </a:solidFill>
              </a:rPr>
              <a:t>can they be validated by a third party?</a:t>
            </a:r>
          </a:p>
          <a:p>
            <a:pPr eaLnBrk="1" hangingPunct="1"/>
            <a:r>
              <a:rPr lang="en-GB" altLang="en-US" sz="2400" dirty="0" smtClean="0"/>
              <a:t>How will I change my practice in light of my evaluation? – </a:t>
            </a:r>
            <a:r>
              <a:rPr lang="en-GB" altLang="en-US" sz="2400" dirty="0" smtClean="0">
                <a:solidFill>
                  <a:srgbClr val="0070C0"/>
                </a:solidFill>
              </a:rPr>
              <a:t>what might I do next?</a:t>
            </a:r>
            <a:endParaRPr lang="en-US" altLang="en-US" sz="2400" dirty="0" smtClean="0">
              <a:solidFill>
                <a:srgbClr val="0070C0"/>
              </a:solidFill>
            </a:endParaRPr>
          </a:p>
          <a:p>
            <a:pPr eaLnBrk="1" hangingPunct="1"/>
            <a:endParaRPr lang="en-US" altLang="en-US" sz="2400" dirty="0" smtClean="0"/>
          </a:p>
        </p:txBody>
      </p:sp>
      <p:sp>
        <p:nvSpPr>
          <p:cNvPr id="2" name="Date Placeholder 1"/>
          <p:cNvSpPr>
            <a:spLocks noGrp="1"/>
          </p:cNvSpPr>
          <p:nvPr>
            <p:ph type="dt" sz="half" idx="10"/>
          </p:nvPr>
        </p:nvSpPr>
        <p:spPr/>
        <p:txBody>
          <a:bodyPr/>
          <a:lstStyle/>
          <a:p>
            <a:fld id="{37190284-40CC-447F-A021-FCD0577F76E0}"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78</a:t>
            </a:fld>
            <a:endParaRPr lang="en-GB"/>
          </a:p>
        </p:txBody>
      </p:sp>
    </p:spTree>
    <p:extLst>
      <p:ext uri="{BB962C8B-B14F-4D97-AF65-F5344CB8AC3E}">
        <p14:creationId xmlns:p14="http://schemas.microsoft.com/office/powerpoint/2010/main" val="1877159167"/>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AutoShape 2"/>
          <p:cNvSpPr>
            <a:spLocks noGrp="1" noChangeArrowheads="1"/>
          </p:cNvSpPr>
          <p:nvPr>
            <p:ph type="title"/>
          </p:nvPr>
        </p:nvSpPr>
        <p:spPr>
          <a:xfrm>
            <a:off x="609600" y="332656"/>
            <a:ext cx="7924800" cy="938213"/>
          </a:xfrm>
        </p:spPr>
        <p:txBody>
          <a:bodyPr/>
          <a:lstStyle/>
          <a:p>
            <a:pPr algn="ctr" eaLnBrk="1" hangingPunct="1"/>
            <a:r>
              <a:rPr lang="en-GB" altLang="en-US" dirty="0" smtClean="0"/>
              <a:t>Important considerations</a:t>
            </a:r>
            <a:endParaRPr lang="en-US" altLang="en-US" dirty="0" smtClean="0"/>
          </a:p>
        </p:txBody>
      </p:sp>
      <p:sp>
        <p:nvSpPr>
          <p:cNvPr id="9219" name="Rectangle 3"/>
          <p:cNvSpPr>
            <a:spLocks noGrp="1" noChangeArrowheads="1"/>
          </p:cNvSpPr>
          <p:nvPr>
            <p:ph idx="1"/>
          </p:nvPr>
        </p:nvSpPr>
        <p:spPr>
          <a:xfrm>
            <a:off x="990600" y="1295400"/>
            <a:ext cx="7125112" cy="4800599"/>
          </a:xfrm>
        </p:spPr>
        <p:txBody>
          <a:bodyPr>
            <a:normAutofit/>
          </a:bodyPr>
          <a:lstStyle/>
          <a:p>
            <a:pPr eaLnBrk="1" hangingPunct="1"/>
            <a:r>
              <a:rPr lang="en-GB" altLang="en-US" sz="2400" dirty="0" smtClean="0"/>
              <a:t>Choose an issue that you can do something about – Is your management team in agreement?</a:t>
            </a:r>
          </a:p>
          <a:p>
            <a:pPr eaLnBrk="1" hangingPunct="1"/>
            <a:r>
              <a:rPr lang="en-GB" altLang="en-US" sz="2400" dirty="0" smtClean="0"/>
              <a:t>Address one small area of your work that is manageable within the time allowed</a:t>
            </a:r>
          </a:p>
          <a:p>
            <a:pPr eaLnBrk="1" hangingPunct="1"/>
            <a:r>
              <a:rPr lang="en-GB" altLang="en-US" sz="2400" dirty="0" smtClean="0"/>
              <a:t>How easy will it be to collect data – to be able to compare ‘before’ and ‘after’ to demonstrate your influence?</a:t>
            </a:r>
          </a:p>
          <a:p>
            <a:pPr eaLnBrk="1" hangingPunct="1"/>
            <a:r>
              <a:rPr lang="en-GB" altLang="en-US" sz="2400" dirty="0" smtClean="0"/>
              <a:t>Do you need permission from anyone involved?</a:t>
            </a:r>
          </a:p>
          <a:p>
            <a:pPr eaLnBrk="1" hangingPunct="1"/>
            <a:r>
              <a:rPr lang="en-GB" altLang="en-US" sz="2400" dirty="0" smtClean="0"/>
              <a:t>Have you considered the ethics of your project?</a:t>
            </a:r>
          </a:p>
        </p:txBody>
      </p:sp>
      <p:sp>
        <p:nvSpPr>
          <p:cNvPr id="2" name="Date Placeholder 1"/>
          <p:cNvSpPr>
            <a:spLocks noGrp="1"/>
          </p:cNvSpPr>
          <p:nvPr>
            <p:ph type="dt" sz="half" idx="10"/>
          </p:nvPr>
        </p:nvSpPr>
        <p:spPr/>
        <p:txBody>
          <a:bodyPr/>
          <a:lstStyle/>
          <a:p>
            <a:fld id="{B6AD2B5C-B2DC-4990-9AC5-BA17EE80C5D2}"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79</a:t>
            </a:fld>
            <a:endParaRPr lang="en-GB"/>
          </a:p>
        </p:txBody>
      </p:sp>
    </p:spTree>
    <p:extLst>
      <p:ext uri="{BB962C8B-B14F-4D97-AF65-F5344CB8AC3E}">
        <p14:creationId xmlns:p14="http://schemas.microsoft.com/office/powerpoint/2010/main" val="1905344582"/>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7544" y="1484784"/>
            <a:ext cx="8208912" cy="2356493"/>
          </a:xfrm>
        </p:spPr>
        <p:txBody>
          <a:bodyPr>
            <a:normAutofit fontScale="90000"/>
          </a:bodyPr>
          <a:lstStyle/>
          <a:p>
            <a:pPr algn="l"/>
            <a:r>
              <a:rPr lang="en-GB" dirty="0" smtClean="0"/>
              <a:t>Reconnaissance/ Fact finding: in situation</a:t>
            </a:r>
            <a:br>
              <a:rPr lang="en-GB" dirty="0" smtClean="0"/>
            </a:br>
            <a:r>
              <a:rPr lang="en-GB" dirty="0" smtClean="0"/>
              <a:t>critical incident</a:t>
            </a:r>
            <a:br>
              <a:rPr lang="en-GB" dirty="0" smtClean="0"/>
            </a:br>
            <a:r>
              <a:rPr lang="en-GB" dirty="0" smtClean="0"/>
              <a:t>population/ sample size</a:t>
            </a:r>
            <a:endParaRPr lang="en-GB" dirty="0"/>
          </a:p>
        </p:txBody>
      </p:sp>
      <p:sp>
        <p:nvSpPr>
          <p:cNvPr id="5" name="Text Placeholder 4"/>
          <p:cNvSpPr>
            <a:spLocks noGrp="1"/>
          </p:cNvSpPr>
          <p:nvPr>
            <p:ph type="body" idx="1"/>
          </p:nvPr>
        </p:nvSpPr>
        <p:spPr/>
        <p:txBody>
          <a:bodyPr/>
          <a:lstStyle/>
          <a:p>
            <a:endParaRPr lang="en-GB"/>
          </a:p>
        </p:txBody>
      </p:sp>
      <p:sp>
        <p:nvSpPr>
          <p:cNvPr id="6" name="Date Placeholder 5"/>
          <p:cNvSpPr>
            <a:spLocks noGrp="1"/>
          </p:cNvSpPr>
          <p:nvPr>
            <p:ph type="dt" sz="half" idx="10"/>
          </p:nvPr>
        </p:nvSpPr>
        <p:spPr/>
        <p:txBody>
          <a:bodyPr/>
          <a:lstStyle/>
          <a:p>
            <a:fld id="{1CB52BB2-6A66-4FF9-B32B-315054A39AD1}" type="datetime1">
              <a:rPr lang="en-GB" smtClean="0"/>
              <a:t>07/10/2018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80</a:t>
            </a:fld>
            <a:endParaRPr lang="en-GB"/>
          </a:p>
        </p:txBody>
      </p:sp>
    </p:spTree>
    <p:extLst>
      <p:ext uri="{BB962C8B-B14F-4D97-AF65-F5344CB8AC3E}">
        <p14:creationId xmlns:p14="http://schemas.microsoft.com/office/powerpoint/2010/main" val="3066026911"/>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52400"/>
            <a:ext cx="8991600" cy="1143000"/>
          </a:xfrm>
        </p:spPr>
        <p:txBody>
          <a:bodyPr>
            <a:noAutofit/>
          </a:bodyPr>
          <a:lstStyle/>
          <a:p>
            <a:r>
              <a:rPr lang="en-GB" sz="3800" dirty="0" smtClean="0"/>
              <a:t>Think about your practice…</a:t>
            </a:r>
            <a:endParaRPr lang="en-GB" sz="3800" dirty="0"/>
          </a:p>
        </p:txBody>
      </p:sp>
      <p:pic>
        <p:nvPicPr>
          <p:cNvPr id="4" name="Content Placeholder 3" descr="2479.jpg"/>
          <p:cNvPicPr>
            <a:picLocks noGrp="1" noChangeAspect="1"/>
          </p:cNvPicPr>
          <p:nvPr>
            <p:ph idx="4294967295"/>
          </p:nvPr>
        </p:nvPicPr>
        <p:blipFill rotWithShape="1">
          <a:blip r:embed="rId4">
            <a:extLst>
              <a:ext uri="{28A0092B-C50C-407E-A947-70E740481C1C}">
                <a14:useLocalDpi xmlns:a14="http://schemas.microsoft.com/office/drawing/2010/main" val="0"/>
              </a:ext>
            </a:extLst>
          </a:blip>
          <a:srcRect b="13919"/>
          <a:stretch/>
        </p:blipFill>
        <p:spPr>
          <a:xfrm>
            <a:off x="533400" y="1369625"/>
            <a:ext cx="4267200" cy="4319587"/>
          </a:xfrm>
        </p:spPr>
      </p:pic>
      <p:sp>
        <p:nvSpPr>
          <p:cNvPr id="5" name="Rectangle 4"/>
          <p:cNvSpPr/>
          <p:nvPr/>
        </p:nvSpPr>
        <p:spPr>
          <a:xfrm>
            <a:off x="4800600" y="1628800"/>
            <a:ext cx="4114800" cy="4031873"/>
          </a:xfrm>
          <a:prstGeom prst="rect">
            <a:avLst/>
          </a:prstGeom>
        </p:spPr>
        <p:txBody>
          <a:bodyPr wrap="square">
            <a:spAutoFit/>
          </a:bodyPr>
          <a:lstStyle/>
          <a:p>
            <a:pPr marL="342900" indent="-342900" algn="ctr">
              <a:buFont typeface="Arial"/>
              <a:buChar char="•"/>
            </a:pPr>
            <a:r>
              <a:rPr lang="en-US" sz="4000" dirty="0"/>
              <a:t>What is the ‘pebble in your shoe’ </a:t>
            </a:r>
            <a:r>
              <a:rPr lang="en-US" sz="4000" dirty="0" smtClean="0"/>
              <a:t>?</a:t>
            </a:r>
          </a:p>
          <a:p>
            <a:pPr marL="342900" indent="-342900" algn="ctr">
              <a:buFont typeface="Arial"/>
              <a:buChar char="•"/>
            </a:pPr>
            <a:endParaRPr lang="en-US" sz="4000" dirty="0"/>
          </a:p>
          <a:p>
            <a:pPr algn="ctr"/>
            <a:endParaRPr lang="en-US" sz="4000" dirty="0"/>
          </a:p>
          <a:p>
            <a:pPr algn="ctr"/>
            <a:r>
              <a:rPr lang="en-US" sz="2800" dirty="0" smtClean="0"/>
              <a:t>Critical incident or significant event</a:t>
            </a:r>
            <a:endParaRPr lang="en-US" sz="2800" dirty="0"/>
          </a:p>
        </p:txBody>
      </p:sp>
      <p:sp>
        <p:nvSpPr>
          <p:cNvPr id="2" name="Date Placeholder 1"/>
          <p:cNvSpPr>
            <a:spLocks noGrp="1"/>
          </p:cNvSpPr>
          <p:nvPr>
            <p:ph type="dt" sz="half" idx="10"/>
          </p:nvPr>
        </p:nvSpPr>
        <p:spPr/>
        <p:txBody>
          <a:bodyPr/>
          <a:lstStyle/>
          <a:p>
            <a:fld id="{90CF2F77-DB83-4978-8779-DE2DE0C60ACF}" type="datetime1">
              <a:rPr lang="en-GB" smtClean="0"/>
              <a:t>07/10/2018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81</a:t>
            </a:fld>
            <a:endParaRPr lang="en-GB"/>
          </a:p>
        </p:txBody>
      </p:sp>
    </p:spTree>
    <p:custDataLst>
      <p:tags r:id="rId1"/>
    </p:custDataLst>
    <p:extLst>
      <p:ext uri="{BB962C8B-B14F-4D97-AF65-F5344CB8AC3E}">
        <p14:creationId xmlns:p14="http://schemas.microsoft.com/office/powerpoint/2010/main" val="824624166"/>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ltLang="en-US" sz="3600" smtClean="0">
                <a:latin typeface="Comic Sans MS" panose="030F0702030302020204" pitchFamily="66" charset="0"/>
              </a:rPr>
              <a:t>Critical incidents</a:t>
            </a:r>
          </a:p>
        </p:txBody>
      </p:sp>
      <p:sp>
        <p:nvSpPr>
          <p:cNvPr id="4099" name="Rectangle 3"/>
          <p:cNvSpPr>
            <a:spLocks noGrp="1" noChangeArrowheads="1"/>
          </p:cNvSpPr>
          <p:nvPr>
            <p:ph idx="1"/>
          </p:nvPr>
        </p:nvSpPr>
        <p:spPr/>
        <p:txBody>
          <a:bodyPr/>
          <a:lstStyle/>
          <a:p>
            <a:pPr>
              <a:buFont typeface="Monotype Sorts" pitchFamily="2" charset="2"/>
              <a:buNone/>
            </a:pPr>
            <a:endParaRPr lang="en-GB" altLang="en-US" sz="2800" smtClean="0">
              <a:solidFill>
                <a:schemeClr val="tx2"/>
              </a:solidFill>
              <a:latin typeface="Comic Sans MS" panose="030F0702030302020204" pitchFamily="66" charset="0"/>
            </a:endParaRPr>
          </a:p>
          <a:p>
            <a:pPr>
              <a:buFont typeface="Monotype Sorts" pitchFamily="2" charset="2"/>
              <a:buNone/>
            </a:pPr>
            <a:endParaRPr lang="en-GB" altLang="en-US" smtClean="0"/>
          </a:p>
          <a:p>
            <a:pPr>
              <a:buFont typeface="Monotype Sorts" pitchFamily="2" charset="2"/>
              <a:buNone/>
            </a:pPr>
            <a:r>
              <a:rPr lang="en-GB" altLang="en-US" sz="2800" smtClean="0">
                <a:solidFill>
                  <a:schemeClr val="tx2"/>
                </a:solidFill>
                <a:latin typeface="Comic Sans MS" panose="030F0702030302020204" pitchFamily="66" charset="0"/>
              </a:rPr>
              <a:t>…significant events have an incidental and interpretable critical reason for existing…</a:t>
            </a:r>
          </a:p>
        </p:txBody>
      </p:sp>
      <p:sp>
        <p:nvSpPr>
          <p:cNvPr id="2" name="Date Placeholder 1"/>
          <p:cNvSpPr>
            <a:spLocks noGrp="1"/>
          </p:cNvSpPr>
          <p:nvPr>
            <p:ph type="dt" sz="half" idx="10"/>
          </p:nvPr>
        </p:nvSpPr>
        <p:spPr/>
        <p:txBody>
          <a:bodyPr/>
          <a:lstStyle/>
          <a:p>
            <a:fld id="{1F4F780E-B1D5-40E4-8870-979C12B86041}"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82</a:t>
            </a:fld>
            <a:endParaRPr lang="en-GB"/>
          </a:p>
        </p:txBody>
      </p:sp>
    </p:spTree>
    <p:extLst>
      <p:ext uri="{BB962C8B-B14F-4D97-AF65-F5344CB8AC3E}">
        <p14:creationId xmlns:p14="http://schemas.microsoft.com/office/powerpoint/2010/main" val="23880844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altLang="en-US" dirty="0" smtClean="0">
                <a:latin typeface="+mn-lt"/>
              </a:rPr>
              <a:t>Critical Incidents</a:t>
            </a:r>
          </a:p>
        </p:txBody>
      </p:sp>
      <p:sp>
        <p:nvSpPr>
          <p:cNvPr id="5123" name="Rectangle 3"/>
          <p:cNvSpPr>
            <a:spLocks noGrp="1" noChangeArrowheads="1"/>
          </p:cNvSpPr>
          <p:nvPr>
            <p:ph idx="1"/>
          </p:nvPr>
        </p:nvSpPr>
        <p:spPr/>
        <p:txBody>
          <a:bodyPr>
            <a:normAutofit/>
          </a:bodyPr>
          <a:lstStyle/>
          <a:p>
            <a:pPr>
              <a:buFont typeface="Monotype Sorts" pitchFamily="2" charset="2"/>
              <a:buNone/>
            </a:pPr>
            <a:r>
              <a:rPr lang="en-US" altLang="en-US" sz="2000" dirty="0" smtClean="0"/>
              <a:t>Critical incidents are often defined practically by the extent to which they fit in with our existing ‘cognitive structures’. </a:t>
            </a:r>
          </a:p>
          <a:p>
            <a:pPr>
              <a:buFont typeface="Monotype Sorts" pitchFamily="2" charset="2"/>
              <a:buNone/>
            </a:pPr>
            <a:r>
              <a:rPr lang="en-US" altLang="en-US" sz="2000" dirty="0" smtClean="0"/>
              <a:t>For every situation in which we find ourselves, there is the possibility for ‘cognitive conflict’ - in which the many fragments of understanding and insight that we possess through intuition and experience and knowledge are brought to bear on assessing whether a situation is ‘reasonable’ or not.</a:t>
            </a:r>
          </a:p>
          <a:p>
            <a:pPr>
              <a:buFont typeface="Monotype Sorts" pitchFamily="2" charset="2"/>
              <a:buNone/>
            </a:pPr>
            <a:r>
              <a:rPr lang="en-US" altLang="en-US" sz="2000" dirty="0" smtClean="0"/>
              <a:t>If the situation matches your cognitive framework, then the situation is judged to be ‘reasonable’. If it doesn’t fully match or has certain mismatches, then it’s judged to be ‘surprising’. </a:t>
            </a:r>
          </a:p>
          <a:p>
            <a:pPr>
              <a:buFont typeface="Monotype Sorts" pitchFamily="2" charset="2"/>
              <a:buNone/>
            </a:pPr>
            <a:r>
              <a:rPr lang="en-US" altLang="en-US" sz="2000" dirty="0" smtClean="0"/>
              <a:t>If there is no match, then it’s judged to be a ‘critical incident’.</a:t>
            </a:r>
            <a:r>
              <a:rPr lang="en-US" altLang="en-US" dirty="0" smtClean="0"/>
              <a:t> </a:t>
            </a:r>
          </a:p>
        </p:txBody>
      </p:sp>
      <p:sp>
        <p:nvSpPr>
          <p:cNvPr id="2" name="Date Placeholder 1"/>
          <p:cNvSpPr>
            <a:spLocks noGrp="1"/>
          </p:cNvSpPr>
          <p:nvPr>
            <p:ph type="dt" sz="half" idx="10"/>
          </p:nvPr>
        </p:nvSpPr>
        <p:spPr/>
        <p:txBody>
          <a:bodyPr/>
          <a:lstStyle/>
          <a:p>
            <a:fld id="{46C30C97-AEDD-4B54-9F69-11575494D511}"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83</a:t>
            </a:fld>
            <a:endParaRPr lang="en-GB"/>
          </a:p>
        </p:txBody>
      </p:sp>
    </p:spTree>
    <p:extLst>
      <p:ext uri="{BB962C8B-B14F-4D97-AF65-F5344CB8AC3E}">
        <p14:creationId xmlns:p14="http://schemas.microsoft.com/office/powerpoint/2010/main" val="193802534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ltLang="en-US" dirty="0" smtClean="0"/>
              <a:t>Definitions from research </a:t>
            </a:r>
          </a:p>
        </p:txBody>
      </p:sp>
      <p:sp>
        <p:nvSpPr>
          <p:cNvPr id="6147" name="Rectangle 3"/>
          <p:cNvSpPr>
            <a:spLocks noGrp="1" noChangeArrowheads="1"/>
          </p:cNvSpPr>
          <p:nvPr>
            <p:ph idx="1"/>
          </p:nvPr>
        </p:nvSpPr>
        <p:spPr/>
        <p:txBody>
          <a:bodyPr>
            <a:normAutofit/>
          </a:bodyPr>
          <a:lstStyle/>
          <a:p>
            <a:r>
              <a:rPr lang="en-US" altLang="en-US" sz="2000" dirty="0" smtClean="0"/>
              <a:t>Tripp (1994): they are not at all dramatic or obvious - they are mostly straightforward accounts of very commonplace events that occur in routine professional practice which are critical in the sense that that they indicative of underlying </a:t>
            </a:r>
            <a:r>
              <a:rPr lang="en-US" altLang="en-US" sz="2000" b="1" dirty="0" smtClean="0"/>
              <a:t>motive</a:t>
            </a:r>
            <a:r>
              <a:rPr lang="en-US" altLang="en-US" sz="2000" dirty="0" smtClean="0"/>
              <a:t> and </a:t>
            </a:r>
            <a:r>
              <a:rPr lang="en-US" altLang="en-US" sz="2000" b="1" dirty="0" smtClean="0"/>
              <a:t>structures</a:t>
            </a:r>
            <a:r>
              <a:rPr lang="en-US" altLang="en-US" sz="2000" dirty="0" smtClean="0"/>
              <a:t>……</a:t>
            </a:r>
          </a:p>
          <a:p>
            <a:r>
              <a:rPr lang="en-US" altLang="en-US" sz="2000" dirty="0" smtClean="0"/>
              <a:t>……in teaching, importantly, critical incidents are </a:t>
            </a:r>
            <a:r>
              <a:rPr lang="en-US" altLang="en-US" sz="2000" b="1" dirty="0" smtClean="0"/>
              <a:t>created</a:t>
            </a:r>
            <a:r>
              <a:rPr lang="en-US" altLang="en-US" sz="2000" dirty="0" smtClean="0"/>
              <a:t>. Incidents happen all the time, but critical incidents are produced by the way we look at a situation: a critical incident therefore is an </a:t>
            </a:r>
            <a:r>
              <a:rPr lang="en-US" altLang="en-US" sz="2000" b="1" dirty="0" smtClean="0"/>
              <a:t>interpretation of the significance of an event</a:t>
            </a:r>
            <a:r>
              <a:rPr lang="en-US" altLang="en-US" sz="2000" dirty="0" smtClean="0"/>
              <a:t>…</a:t>
            </a:r>
          </a:p>
          <a:p>
            <a:endParaRPr lang="en-US" altLang="en-US" sz="2000" dirty="0" smtClean="0"/>
          </a:p>
          <a:p>
            <a:pPr marL="0" indent="0">
              <a:buNone/>
            </a:pPr>
            <a:r>
              <a:rPr lang="en-US" altLang="en-US" sz="2000" dirty="0" smtClean="0"/>
              <a:t>Tripp, D. (1994) Teachers’ lives, critical incidents and professional practice, </a:t>
            </a:r>
            <a:r>
              <a:rPr lang="en-US" altLang="en-US" sz="2000" i="1" dirty="0" smtClean="0"/>
              <a:t>Qualitative Studies in Education</a:t>
            </a:r>
            <a:r>
              <a:rPr lang="en-US" altLang="en-US" sz="2000" dirty="0" smtClean="0"/>
              <a:t> 7(1): 65-76.</a:t>
            </a:r>
          </a:p>
        </p:txBody>
      </p:sp>
      <p:sp>
        <p:nvSpPr>
          <p:cNvPr id="2" name="Date Placeholder 1"/>
          <p:cNvSpPr>
            <a:spLocks noGrp="1"/>
          </p:cNvSpPr>
          <p:nvPr>
            <p:ph type="dt" sz="half" idx="10"/>
          </p:nvPr>
        </p:nvSpPr>
        <p:spPr/>
        <p:txBody>
          <a:bodyPr/>
          <a:lstStyle/>
          <a:p>
            <a:fld id="{AE287025-5533-467A-9F3B-6C607C7B726B}"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84</a:t>
            </a:fld>
            <a:endParaRPr lang="en-GB"/>
          </a:p>
        </p:txBody>
      </p:sp>
    </p:spTree>
    <p:extLst>
      <p:ext uri="{BB962C8B-B14F-4D97-AF65-F5344CB8AC3E}">
        <p14:creationId xmlns:p14="http://schemas.microsoft.com/office/powerpoint/2010/main" val="41245753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altLang="en-US" sz="3200" dirty="0" smtClean="0">
                <a:latin typeface="+mn-lt"/>
              </a:rPr>
              <a:t>Translating this into actual practice, what does it mean for you?</a:t>
            </a:r>
            <a:endParaRPr lang="en-US" altLang="en-US" dirty="0" smtClean="0">
              <a:latin typeface="+mn-lt"/>
            </a:endParaRPr>
          </a:p>
        </p:txBody>
      </p:sp>
      <p:sp>
        <p:nvSpPr>
          <p:cNvPr id="7171" name="Rectangle 3"/>
          <p:cNvSpPr>
            <a:spLocks noGrp="1" noChangeArrowheads="1"/>
          </p:cNvSpPr>
          <p:nvPr>
            <p:ph idx="1"/>
          </p:nvPr>
        </p:nvSpPr>
        <p:spPr/>
        <p:txBody>
          <a:bodyPr>
            <a:normAutofit/>
          </a:bodyPr>
          <a:lstStyle/>
          <a:p>
            <a:r>
              <a:rPr lang="en-US" altLang="en-US" sz="2000" dirty="0" smtClean="0"/>
              <a:t>That you often only begin to understand the real significance on incidents upon </a:t>
            </a:r>
            <a:r>
              <a:rPr lang="en-US" altLang="en-US" sz="2000" b="1" dirty="0" smtClean="0"/>
              <a:t>reflection</a:t>
            </a:r>
          </a:p>
          <a:p>
            <a:r>
              <a:rPr lang="en-US" altLang="en-US" sz="2000" dirty="0" smtClean="0"/>
              <a:t>That you also often only begin to appreciate the </a:t>
            </a:r>
            <a:r>
              <a:rPr lang="en-US" altLang="en-US" sz="2000" b="1" dirty="0" smtClean="0"/>
              <a:t>consequences of your actions</a:t>
            </a:r>
            <a:r>
              <a:rPr lang="en-US" altLang="en-US" sz="2000" dirty="0" smtClean="0"/>
              <a:t> in retrospect </a:t>
            </a:r>
          </a:p>
          <a:p>
            <a:r>
              <a:rPr lang="en-US" altLang="en-US" sz="2000" dirty="0" smtClean="0"/>
              <a:t>That you may lack a full understanding of the implications of your decisions  - contextual factors may be important</a:t>
            </a:r>
          </a:p>
          <a:p>
            <a:r>
              <a:rPr lang="en-US" altLang="en-US" sz="2000" dirty="0" smtClean="0"/>
              <a:t>That </a:t>
            </a:r>
            <a:r>
              <a:rPr lang="en-US" altLang="en-US" sz="2000" b="1" dirty="0" smtClean="0"/>
              <a:t>you may not always know</a:t>
            </a:r>
            <a:r>
              <a:rPr lang="en-US" altLang="en-US" sz="2000" dirty="0" smtClean="0"/>
              <a:t> what importance and significance to attach to different facets of practice life - are some things more important than others? How do we find this out?</a:t>
            </a:r>
          </a:p>
          <a:p>
            <a:r>
              <a:rPr lang="en-US" altLang="en-US" sz="2000" dirty="0" smtClean="0"/>
              <a:t>That in many cases, your aspirations may well not be reflected through your actions - what are these possible barriers?</a:t>
            </a:r>
            <a:endParaRPr lang="en-US" altLang="en-US" dirty="0" smtClean="0"/>
          </a:p>
        </p:txBody>
      </p:sp>
      <p:sp>
        <p:nvSpPr>
          <p:cNvPr id="2" name="Date Placeholder 1"/>
          <p:cNvSpPr>
            <a:spLocks noGrp="1"/>
          </p:cNvSpPr>
          <p:nvPr>
            <p:ph type="dt" sz="half" idx="10"/>
          </p:nvPr>
        </p:nvSpPr>
        <p:spPr/>
        <p:txBody>
          <a:bodyPr/>
          <a:lstStyle/>
          <a:p>
            <a:fld id="{72CCD128-8359-4F52-A323-A2F657BD0488}"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85</a:t>
            </a:fld>
            <a:endParaRPr lang="en-GB"/>
          </a:p>
        </p:txBody>
      </p:sp>
    </p:spTree>
    <p:extLst>
      <p:ext uri="{BB962C8B-B14F-4D97-AF65-F5344CB8AC3E}">
        <p14:creationId xmlns:p14="http://schemas.microsoft.com/office/powerpoint/2010/main" val="4383084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274638"/>
            <a:ext cx="8229600" cy="850106"/>
          </a:xfrm>
        </p:spPr>
        <p:txBody>
          <a:bodyPr>
            <a:normAutofit fontScale="90000"/>
          </a:bodyPr>
          <a:lstStyle/>
          <a:p>
            <a:r>
              <a:rPr lang="en-US" altLang="en-US" sz="2800" dirty="0" smtClean="0"/>
              <a:t>So how can you properly use critical incidents in order to get better at teaching?</a:t>
            </a:r>
            <a:endParaRPr lang="en-US" altLang="en-US" dirty="0" smtClean="0"/>
          </a:p>
        </p:txBody>
      </p:sp>
      <p:sp>
        <p:nvSpPr>
          <p:cNvPr id="8195" name="Rectangle 3"/>
          <p:cNvSpPr>
            <a:spLocks noGrp="1" noChangeArrowheads="1"/>
          </p:cNvSpPr>
          <p:nvPr>
            <p:ph idx="1"/>
          </p:nvPr>
        </p:nvSpPr>
        <p:spPr>
          <a:xfrm>
            <a:off x="457200" y="1268760"/>
            <a:ext cx="8229600" cy="4752528"/>
          </a:xfrm>
        </p:spPr>
        <p:txBody>
          <a:bodyPr>
            <a:normAutofit fontScale="85000" lnSpcReduction="20000"/>
          </a:bodyPr>
          <a:lstStyle/>
          <a:p>
            <a:pPr>
              <a:buFont typeface="Monotype Sorts" pitchFamily="2" charset="2"/>
              <a:buNone/>
            </a:pPr>
            <a:r>
              <a:rPr lang="en-US" altLang="en-US" sz="2400" dirty="0" smtClean="0"/>
              <a:t>If in reflection, you identify a ‘critical incident’, try to analyse it and its effects systematically:</a:t>
            </a:r>
          </a:p>
          <a:p>
            <a:r>
              <a:rPr lang="en-US" altLang="en-US" sz="2400" dirty="0" smtClean="0"/>
              <a:t>Why did you regard it as critical?</a:t>
            </a:r>
          </a:p>
          <a:p>
            <a:r>
              <a:rPr lang="en-US" altLang="en-US" sz="2400" dirty="0" smtClean="0"/>
              <a:t>Describe the event in some detail</a:t>
            </a:r>
          </a:p>
          <a:p>
            <a:pPr marL="0" indent="0">
              <a:buNone/>
            </a:pPr>
            <a:endParaRPr lang="en-US" altLang="en-US" sz="2400" dirty="0" smtClean="0"/>
          </a:p>
          <a:p>
            <a:pPr marL="0" indent="0">
              <a:buNone/>
            </a:pPr>
            <a:r>
              <a:rPr lang="en-US" altLang="en-US" sz="2400" dirty="0" smtClean="0"/>
              <a:t>Focus on key points to help you identify what you could do better the next time:</a:t>
            </a:r>
          </a:p>
          <a:p>
            <a:r>
              <a:rPr lang="en-US" altLang="en-US" sz="2400" dirty="0" smtClean="0"/>
              <a:t>Was it related to the learning environment?</a:t>
            </a:r>
          </a:p>
          <a:p>
            <a:r>
              <a:rPr lang="en-US" altLang="en-US" sz="2400" dirty="0" smtClean="0"/>
              <a:t>Was it behavioural?</a:t>
            </a:r>
          </a:p>
          <a:p>
            <a:r>
              <a:rPr lang="en-US" altLang="en-US" sz="2400" dirty="0" smtClean="0"/>
              <a:t>Was it subject related?</a:t>
            </a:r>
          </a:p>
          <a:p>
            <a:r>
              <a:rPr lang="en-US" altLang="en-US" sz="2400" dirty="0" smtClean="0"/>
              <a:t>Was it pedagogical? </a:t>
            </a:r>
          </a:p>
          <a:p>
            <a:pPr marL="0" indent="0">
              <a:buNone/>
            </a:pPr>
            <a:endParaRPr lang="en-US" altLang="en-US" sz="2400" dirty="0" smtClean="0"/>
          </a:p>
          <a:p>
            <a:pPr>
              <a:buFont typeface="Monotype Sorts" pitchFamily="2" charset="2"/>
              <a:buNone/>
            </a:pPr>
            <a:r>
              <a:rPr lang="en-GB" altLang="en-US" sz="1400" dirty="0" smtClean="0"/>
              <a:t>	</a:t>
            </a:r>
          </a:p>
          <a:p>
            <a:pPr>
              <a:buFont typeface="Monotype Sorts" pitchFamily="2" charset="2"/>
              <a:buNone/>
            </a:pPr>
            <a:r>
              <a:rPr lang="en-GB" altLang="en-US" sz="2600" dirty="0" smtClean="0"/>
              <a:t>Pedagogy is the study of the methods and application of educational theory to create learning contexts and environments.</a:t>
            </a:r>
            <a:endParaRPr lang="en-US" altLang="en-US" sz="2600" dirty="0" smtClean="0"/>
          </a:p>
        </p:txBody>
      </p:sp>
      <p:sp>
        <p:nvSpPr>
          <p:cNvPr id="2" name="Date Placeholder 1"/>
          <p:cNvSpPr>
            <a:spLocks noGrp="1"/>
          </p:cNvSpPr>
          <p:nvPr>
            <p:ph type="dt" sz="half" idx="10"/>
          </p:nvPr>
        </p:nvSpPr>
        <p:spPr/>
        <p:txBody>
          <a:bodyPr/>
          <a:lstStyle/>
          <a:p>
            <a:fld id="{63DE1405-F898-4BE3-A0C3-4C1E4140E8AB}"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86</a:t>
            </a:fld>
            <a:endParaRPr lang="en-GB"/>
          </a:p>
        </p:txBody>
      </p:sp>
    </p:spTree>
    <p:extLst>
      <p:ext uri="{BB962C8B-B14F-4D97-AF65-F5344CB8AC3E}">
        <p14:creationId xmlns:p14="http://schemas.microsoft.com/office/powerpoint/2010/main" val="32436063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the population and the sample?</a:t>
            </a:r>
            <a:endParaRPr lang="en-GB" dirty="0"/>
          </a:p>
        </p:txBody>
      </p:sp>
      <p:sp>
        <p:nvSpPr>
          <p:cNvPr id="3" name="Content Placeholder 2"/>
          <p:cNvSpPr>
            <a:spLocks noGrp="1"/>
          </p:cNvSpPr>
          <p:nvPr>
            <p:ph idx="1"/>
          </p:nvPr>
        </p:nvSpPr>
        <p:spPr>
          <a:xfrm>
            <a:off x="1009443" y="1807361"/>
            <a:ext cx="7125112" cy="4212439"/>
          </a:xfrm>
        </p:spPr>
        <p:txBody>
          <a:bodyPr>
            <a:normAutofit fontScale="77500" lnSpcReduction="20000"/>
          </a:bodyPr>
          <a:lstStyle/>
          <a:p>
            <a:pPr marL="0" indent="0">
              <a:buNone/>
            </a:pPr>
            <a:r>
              <a:rPr lang="en-GB" dirty="0"/>
              <a:t>A population is a collection of people, items, or events about which you want to make inferences. </a:t>
            </a:r>
            <a:endParaRPr lang="en-GB" dirty="0" smtClean="0"/>
          </a:p>
          <a:p>
            <a:r>
              <a:rPr lang="en-GB" dirty="0" smtClean="0"/>
              <a:t>It </a:t>
            </a:r>
            <a:r>
              <a:rPr lang="en-GB" dirty="0"/>
              <a:t>is not always convenient or possible to examine every member of an entire population. </a:t>
            </a:r>
            <a:endParaRPr lang="en-GB" dirty="0" smtClean="0"/>
          </a:p>
          <a:p>
            <a:pPr marL="0" indent="0">
              <a:buNone/>
            </a:pPr>
            <a:r>
              <a:rPr lang="en-GB" dirty="0" smtClean="0"/>
              <a:t>For </a:t>
            </a:r>
            <a:r>
              <a:rPr lang="en-GB" dirty="0"/>
              <a:t>example, it is not practical to count the bruises on all apples picked at an orchard. </a:t>
            </a:r>
            <a:endParaRPr lang="en-GB" dirty="0" smtClean="0"/>
          </a:p>
          <a:p>
            <a:pPr marL="0" indent="0">
              <a:buNone/>
            </a:pPr>
            <a:r>
              <a:rPr lang="en-GB" dirty="0" smtClean="0"/>
              <a:t>It </a:t>
            </a:r>
            <a:r>
              <a:rPr lang="en-GB" dirty="0"/>
              <a:t>is possible, however, to count the bruises on a set of apples taken from that population. </a:t>
            </a:r>
            <a:endParaRPr lang="en-GB" dirty="0" smtClean="0"/>
          </a:p>
          <a:p>
            <a:pPr marL="0" indent="0">
              <a:buNone/>
            </a:pPr>
            <a:r>
              <a:rPr lang="en-GB" dirty="0" smtClean="0"/>
              <a:t>This </a:t>
            </a:r>
            <a:r>
              <a:rPr lang="en-GB" dirty="0"/>
              <a:t>subset of the population is called a </a:t>
            </a:r>
            <a:r>
              <a:rPr lang="en-GB" dirty="0" smtClean="0"/>
              <a:t>sample</a:t>
            </a:r>
            <a:endParaRPr lang="en-GB" dirty="0"/>
          </a:p>
        </p:txBody>
      </p:sp>
      <p:sp>
        <p:nvSpPr>
          <p:cNvPr id="4" name="Date Placeholder 3"/>
          <p:cNvSpPr>
            <a:spLocks noGrp="1"/>
          </p:cNvSpPr>
          <p:nvPr>
            <p:ph type="dt" sz="half" idx="10"/>
          </p:nvPr>
        </p:nvSpPr>
        <p:spPr/>
        <p:txBody>
          <a:bodyPr/>
          <a:lstStyle/>
          <a:p>
            <a:fld id="{CE6071D9-5371-40AD-A75E-57F64C70B9D7}"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87</a:t>
            </a:fld>
            <a:endParaRPr lang="en-GB"/>
          </a:p>
        </p:txBody>
      </p:sp>
    </p:spTree>
    <p:extLst>
      <p:ext uri="{BB962C8B-B14F-4D97-AF65-F5344CB8AC3E}">
        <p14:creationId xmlns:p14="http://schemas.microsoft.com/office/powerpoint/2010/main" val="4069940105"/>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CA0A75C2-550F-4DE9-AB39-5E6E0D54E4CF}"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88</a:t>
            </a:fld>
            <a:endParaRPr lang="en-GB"/>
          </a:p>
        </p:txBody>
      </p:sp>
      <p:sp>
        <p:nvSpPr>
          <p:cNvPr id="6" name="Rectangle 5"/>
          <p:cNvSpPr/>
          <p:nvPr/>
        </p:nvSpPr>
        <p:spPr>
          <a:xfrm>
            <a:off x="323528" y="1052736"/>
            <a:ext cx="8568952" cy="4031873"/>
          </a:xfrm>
          <a:prstGeom prst="rect">
            <a:avLst/>
          </a:prstGeom>
        </p:spPr>
        <p:txBody>
          <a:bodyPr wrap="square">
            <a:spAutoFit/>
          </a:bodyPr>
          <a:lstStyle/>
          <a:p>
            <a:r>
              <a:rPr lang="en-GB" sz="3200" dirty="0"/>
              <a:t>A sample is a subset of people, items, or events from a larger population that you collect and </a:t>
            </a:r>
            <a:r>
              <a:rPr lang="en-GB" sz="3200" dirty="0" smtClean="0"/>
              <a:t>analyse </a:t>
            </a:r>
            <a:r>
              <a:rPr lang="en-GB" sz="3200" dirty="0"/>
              <a:t>to make inferences. </a:t>
            </a:r>
            <a:endParaRPr lang="en-GB" sz="3200" dirty="0" smtClean="0"/>
          </a:p>
          <a:p>
            <a:endParaRPr lang="en-GB" sz="3200" dirty="0"/>
          </a:p>
          <a:p>
            <a:endParaRPr lang="en-GB" sz="3200" dirty="0" smtClean="0"/>
          </a:p>
          <a:p>
            <a:r>
              <a:rPr lang="en-GB" sz="3200" dirty="0" smtClean="0"/>
              <a:t>To </a:t>
            </a:r>
            <a:r>
              <a:rPr lang="en-GB" sz="3200" dirty="0"/>
              <a:t>represent the population well, a sample should be randomly collected and adequately large.</a:t>
            </a:r>
          </a:p>
        </p:txBody>
      </p:sp>
    </p:spTree>
    <p:extLst>
      <p:ext uri="{BB962C8B-B14F-4D97-AF65-F5344CB8AC3E}">
        <p14:creationId xmlns:p14="http://schemas.microsoft.com/office/powerpoint/2010/main" val="2349016926"/>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D8D99B-A6FE-4467-AC4C-B7CBB8AAB7D2}"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89</a:t>
            </a:fld>
            <a:endParaRPr lang="en-GB"/>
          </a:p>
        </p:txBody>
      </p:sp>
      <p:sp>
        <p:nvSpPr>
          <p:cNvPr id="4" name="Rectangle 3"/>
          <p:cNvSpPr/>
          <p:nvPr/>
        </p:nvSpPr>
        <p:spPr>
          <a:xfrm>
            <a:off x="313777" y="332656"/>
            <a:ext cx="8302183" cy="5016758"/>
          </a:xfrm>
          <a:prstGeom prst="rect">
            <a:avLst/>
          </a:prstGeom>
        </p:spPr>
        <p:txBody>
          <a:bodyPr wrap="square">
            <a:spAutoFit/>
          </a:bodyPr>
          <a:lstStyle/>
          <a:p>
            <a:r>
              <a:rPr lang="en-GB" sz="3200" dirty="0"/>
              <a:t>If the sample is random and large enough, you can use the information collected from the sample to make inferences about the population. </a:t>
            </a:r>
            <a:endParaRPr lang="en-GB" sz="3200" dirty="0" smtClean="0"/>
          </a:p>
          <a:p>
            <a:endParaRPr lang="en-GB" sz="3200" dirty="0"/>
          </a:p>
          <a:p>
            <a:r>
              <a:rPr lang="en-GB" sz="3200" dirty="0" smtClean="0"/>
              <a:t>For </a:t>
            </a:r>
            <a:r>
              <a:rPr lang="en-GB" sz="3200" dirty="0"/>
              <a:t>example, you could count the number of apples with bruises in a random sample and then use a hypothesis test to estimate the percentage of all the apples that have bruises.</a:t>
            </a:r>
          </a:p>
        </p:txBody>
      </p:sp>
    </p:spTree>
    <p:extLst>
      <p:ext uri="{BB962C8B-B14F-4D97-AF65-F5344CB8AC3E}">
        <p14:creationId xmlns:p14="http://schemas.microsoft.com/office/powerpoint/2010/main" val="186151493"/>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09442" y="404664"/>
            <a:ext cx="7125113" cy="864097"/>
          </a:xfrm>
        </p:spPr>
        <p:txBody>
          <a:bodyPr>
            <a:normAutofit fontScale="90000"/>
          </a:bodyPr>
          <a:lstStyle/>
          <a:p>
            <a:r>
              <a:rPr lang="en-GB" dirty="0" smtClean="0"/>
              <a:t>Who should I use as a sample?</a:t>
            </a:r>
            <a:endParaRPr lang="en-GB" dirty="0"/>
          </a:p>
        </p:txBody>
      </p:sp>
      <p:sp>
        <p:nvSpPr>
          <p:cNvPr id="2" name="Date Placeholder 1"/>
          <p:cNvSpPr>
            <a:spLocks noGrp="1"/>
          </p:cNvSpPr>
          <p:nvPr>
            <p:ph type="dt" sz="half" idx="10"/>
          </p:nvPr>
        </p:nvSpPr>
        <p:spPr/>
        <p:txBody>
          <a:bodyPr/>
          <a:lstStyle/>
          <a:p>
            <a:fld id="{C621535D-1C7E-4307-BD03-25B8C3F937F6}"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90</a:t>
            </a:fld>
            <a:endParaRPr lang="en-GB"/>
          </a:p>
        </p:txBody>
      </p:sp>
      <p:graphicFrame>
        <p:nvGraphicFramePr>
          <p:cNvPr id="6" name="Table 5"/>
          <p:cNvGraphicFramePr>
            <a:graphicFrameLocks noGrp="1"/>
          </p:cNvGraphicFramePr>
          <p:nvPr>
            <p:extLst>
              <p:ext uri="{D42A27DB-BD31-4B8C-83A1-F6EECF244321}">
                <p14:modId xmlns:p14="http://schemas.microsoft.com/office/powerpoint/2010/main" val="3087309747"/>
              </p:ext>
            </p:extLst>
          </p:nvPr>
        </p:nvGraphicFramePr>
        <p:xfrm>
          <a:off x="1043607" y="1268760"/>
          <a:ext cx="7056786" cy="3588929"/>
        </p:xfrm>
        <a:graphic>
          <a:graphicData uri="http://schemas.openxmlformats.org/drawingml/2006/table">
            <a:tbl>
              <a:tblPr/>
              <a:tblGrid>
                <a:gridCol w="3528393"/>
                <a:gridCol w="3528393"/>
              </a:tblGrid>
              <a:tr h="1368152">
                <a:tc gridSpan="2">
                  <a:txBody>
                    <a:bodyPr/>
                    <a:lstStyle/>
                    <a:p>
                      <a:r>
                        <a:rPr lang="en-GB" sz="1600" b="1" dirty="0">
                          <a:solidFill>
                            <a:srgbClr val="000080"/>
                          </a:solidFill>
                          <a:effectLst/>
                        </a:rPr>
                        <a:t>Ethnographic methods</a:t>
                      </a:r>
                    </a:p>
                    <a:p>
                      <a:r>
                        <a:rPr lang="en-GB" sz="1600" dirty="0">
                          <a:effectLst/>
                        </a:rPr>
                        <a:t>When doing field-based observations, it is often impossible to intrude into the lives of people you are studying. Samples must thus be surreptitious and may be based more on who is available and willing to participate in any interviews or studies</a:t>
                      </a:r>
                      <a:r>
                        <a:rPr lang="en-GB" sz="1600" dirty="0" smtClean="0">
                          <a:effectLst/>
                        </a:rPr>
                        <a:t>.</a:t>
                      </a:r>
                      <a:endParaRPr lang="en-GB" sz="1600" dirty="0">
                        <a:effectLst/>
                      </a:endParaRPr>
                    </a:p>
                  </a:txBody>
                  <a:tcPr marL="0" marR="0" marT="0" marB="0" anchor="ctr">
                    <a:lnL>
                      <a:noFill/>
                    </a:lnL>
                    <a:lnT>
                      <a:noFill/>
                    </a:lnT>
                    <a:lnB>
                      <a:noFill/>
                    </a:lnB>
                  </a:tcPr>
                </a:tc>
                <a:tc hMerge="1">
                  <a:txBody>
                    <a:bodyPr/>
                    <a:lstStyle/>
                    <a:p>
                      <a:endParaRPr lang="en-GB" sz="1100" dirty="0"/>
                    </a:p>
                  </a:txBody>
                  <a:tcPr marL="57594" marR="57594" marT="28797" marB="28797">
                    <a:lnL>
                      <a:noFill/>
                    </a:lnL>
                  </a:tcPr>
                </a:tc>
              </a:tr>
              <a:tr h="249327">
                <a:tc>
                  <a:txBody>
                    <a:bodyPr/>
                    <a:lstStyle/>
                    <a:p>
                      <a:pPr algn="ctr"/>
                      <a:r>
                        <a:rPr lang="en-GB" sz="1100" b="1">
                          <a:effectLst/>
                        </a:rPr>
                        <a:t>Method</a:t>
                      </a:r>
                      <a:endParaRPr lang="en-GB" sz="1100">
                        <a:effectLst/>
                      </a:endParaRPr>
                    </a:p>
                  </a:txBody>
                  <a:tcPr marL="57594" marR="57594" marT="28797" marB="28797" anchor="ctr">
                    <a:lnL>
                      <a:noFill/>
                    </a:lnL>
                    <a:lnR>
                      <a:noFill/>
                    </a:lnR>
                    <a:lnT>
                      <a:noFill/>
                    </a:lnT>
                    <a:lnB>
                      <a:noFill/>
                    </a:lnB>
                    <a:solidFill>
                      <a:srgbClr val="FFFF99"/>
                    </a:solidFill>
                  </a:tcPr>
                </a:tc>
                <a:tc>
                  <a:txBody>
                    <a:bodyPr/>
                    <a:lstStyle/>
                    <a:p>
                      <a:pPr algn="ctr"/>
                      <a:r>
                        <a:rPr lang="en-GB" sz="1100" b="1">
                          <a:effectLst/>
                        </a:rPr>
                        <a:t>Best when</a:t>
                      </a:r>
                      <a:endParaRPr lang="en-GB" sz="1100">
                        <a:effectLst/>
                      </a:endParaRPr>
                    </a:p>
                  </a:txBody>
                  <a:tcPr marL="57594" marR="57594" marT="28797" marB="28797" anchor="ctr">
                    <a:lnL>
                      <a:noFill/>
                    </a:lnL>
                    <a:lnR>
                      <a:noFill/>
                    </a:lnR>
                    <a:lnB>
                      <a:noFill/>
                    </a:lnB>
                    <a:solidFill>
                      <a:srgbClr val="FFFF99"/>
                    </a:solidFill>
                  </a:tcPr>
                </a:tc>
              </a:tr>
              <a:tr h="405887">
                <a:tc>
                  <a:txBody>
                    <a:bodyPr/>
                    <a:lstStyle/>
                    <a:p>
                      <a:r>
                        <a:rPr lang="en-GB" sz="1100" u="none" strike="noStrike" dirty="0" smtClean="0">
                          <a:solidFill>
                            <a:srgbClr val="800080"/>
                          </a:solidFill>
                          <a:effectLst/>
                          <a:hlinkClick r:id="rId3"/>
                        </a:rPr>
                        <a:t>Selective (purposive) sampling</a:t>
                      </a:r>
                      <a:r>
                        <a:rPr lang="en-GB" sz="1100" dirty="0">
                          <a:effectLst/>
                        </a:rPr>
                        <a:t> (gut feel)</a:t>
                      </a:r>
                    </a:p>
                  </a:txBody>
                  <a:tcPr marL="57594" marR="57594" marT="28797" marB="28797" anchor="ctr">
                    <a:lnL>
                      <a:noFill/>
                    </a:lnL>
                    <a:lnR>
                      <a:noFill/>
                    </a:lnR>
                    <a:lnT>
                      <a:noFill/>
                    </a:lnT>
                    <a:lnB>
                      <a:noFill/>
                    </a:lnB>
                  </a:tcPr>
                </a:tc>
                <a:tc>
                  <a:txBody>
                    <a:bodyPr/>
                    <a:lstStyle/>
                    <a:p>
                      <a:r>
                        <a:rPr lang="en-GB" sz="1100">
                          <a:effectLst/>
                        </a:rPr>
                        <a:t>Focus is needed in particular group, location, subject, etc.</a:t>
                      </a:r>
                    </a:p>
                  </a:txBody>
                  <a:tcPr marL="57594" marR="57594" marT="28797" marB="28797" anchor="ctr">
                    <a:lnL>
                      <a:noFill/>
                    </a:lnL>
                    <a:lnR>
                      <a:noFill/>
                    </a:lnR>
                    <a:lnT>
                      <a:noFill/>
                    </a:lnT>
                    <a:lnB>
                      <a:noFill/>
                    </a:lnB>
                  </a:tcPr>
                </a:tc>
              </a:tr>
              <a:tr h="579838">
                <a:tc>
                  <a:txBody>
                    <a:bodyPr/>
                    <a:lstStyle/>
                    <a:p>
                      <a:r>
                        <a:rPr lang="en-GB" sz="1100" u="none" strike="noStrike">
                          <a:solidFill>
                            <a:srgbClr val="800080"/>
                          </a:solidFill>
                          <a:effectLst/>
                          <a:hlinkClick r:id="rId4"/>
                        </a:rPr>
                        <a:t>Theoretical sampling</a:t>
                      </a:r>
                      <a:r>
                        <a:rPr lang="en-GB" sz="1100">
                          <a:effectLst/>
                        </a:rPr>
                        <a:t> (testing a theory)</a:t>
                      </a:r>
                    </a:p>
                  </a:txBody>
                  <a:tcPr marL="57594" marR="57594" marT="28797" marB="28797" anchor="ctr">
                    <a:lnL>
                      <a:noFill/>
                    </a:lnL>
                    <a:lnR>
                      <a:noFill/>
                    </a:lnR>
                    <a:lnT>
                      <a:noFill/>
                    </a:lnT>
                    <a:lnB>
                      <a:noFill/>
                    </a:lnB>
                  </a:tcPr>
                </a:tc>
                <a:tc>
                  <a:txBody>
                    <a:bodyPr/>
                    <a:lstStyle/>
                    <a:p>
                      <a:r>
                        <a:rPr lang="en-GB" sz="1100">
                          <a:effectLst/>
                        </a:rPr>
                        <a:t>Theories are emerging and focused sampling may help clarify these.</a:t>
                      </a:r>
                    </a:p>
                  </a:txBody>
                  <a:tcPr marL="57594" marR="57594" marT="28797" marB="28797" anchor="ctr">
                    <a:lnL>
                      <a:noFill/>
                    </a:lnL>
                    <a:lnR>
                      <a:noFill/>
                    </a:lnR>
                    <a:lnT>
                      <a:noFill/>
                    </a:lnT>
                    <a:lnB>
                      <a:noFill/>
                    </a:lnB>
                  </a:tcPr>
                </a:tc>
              </a:tr>
              <a:tr h="405887">
                <a:tc>
                  <a:txBody>
                    <a:bodyPr/>
                    <a:lstStyle/>
                    <a:p>
                      <a:r>
                        <a:rPr lang="en-GB" sz="1100" u="none" strike="noStrike">
                          <a:solidFill>
                            <a:srgbClr val="800080"/>
                          </a:solidFill>
                          <a:effectLst/>
                          <a:hlinkClick r:id="rId5"/>
                        </a:rPr>
                        <a:t>Convenience sampling</a:t>
                      </a:r>
                      <a:r>
                        <a:rPr lang="en-GB" sz="1100">
                          <a:effectLst/>
                        </a:rPr>
                        <a:t> (use who's available)</a:t>
                      </a:r>
                    </a:p>
                  </a:txBody>
                  <a:tcPr marL="57594" marR="57594" marT="28797" marB="28797" anchor="ctr">
                    <a:lnL>
                      <a:noFill/>
                    </a:lnL>
                    <a:lnR>
                      <a:noFill/>
                    </a:lnR>
                    <a:lnT>
                      <a:noFill/>
                    </a:lnT>
                    <a:lnB>
                      <a:noFill/>
                    </a:lnB>
                  </a:tcPr>
                </a:tc>
                <a:tc>
                  <a:txBody>
                    <a:bodyPr/>
                    <a:lstStyle/>
                    <a:p>
                      <a:r>
                        <a:rPr lang="en-GB" sz="1100">
                          <a:effectLst/>
                        </a:rPr>
                        <a:t>You cannot proactively seek out subjects.</a:t>
                      </a:r>
                    </a:p>
                  </a:txBody>
                  <a:tcPr marL="57594" marR="57594" marT="28797" marB="28797" anchor="ctr">
                    <a:lnL>
                      <a:noFill/>
                    </a:lnL>
                    <a:lnR>
                      <a:noFill/>
                    </a:lnR>
                    <a:lnT>
                      <a:noFill/>
                    </a:lnT>
                    <a:lnB>
                      <a:noFill/>
                    </a:lnB>
                  </a:tcPr>
                </a:tc>
              </a:tr>
              <a:tr h="579838">
                <a:tc>
                  <a:txBody>
                    <a:bodyPr/>
                    <a:lstStyle/>
                    <a:p>
                      <a:r>
                        <a:rPr lang="en-GB" sz="1100" u="none" strike="noStrike" dirty="0">
                          <a:solidFill>
                            <a:srgbClr val="800080"/>
                          </a:solidFill>
                          <a:effectLst/>
                          <a:hlinkClick r:id="rId6"/>
                        </a:rPr>
                        <a:t>Judgment sampling</a:t>
                      </a:r>
                      <a:r>
                        <a:rPr lang="en-GB" sz="1100" dirty="0">
                          <a:effectLst/>
                        </a:rPr>
                        <a:t> (guess a good-enough sample)</a:t>
                      </a:r>
                    </a:p>
                  </a:txBody>
                  <a:tcPr marL="57594" marR="57594" marT="28797" marB="28797" anchor="ctr">
                    <a:lnL>
                      <a:noFill/>
                    </a:lnL>
                    <a:lnR>
                      <a:noFill/>
                    </a:lnR>
                    <a:lnT>
                      <a:noFill/>
                    </a:lnT>
                    <a:lnB>
                      <a:noFill/>
                    </a:lnB>
                  </a:tcPr>
                </a:tc>
                <a:tc>
                  <a:txBody>
                    <a:bodyPr/>
                    <a:lstStyle/>
                    <a:p>
                      <a:pPr algn="ctr"/>
                      <a:r>
                        <a:rPr lang="en-GB" sz="1100" dirty="0">
                          <a:effectLst/>
                        </a:rPr>
                        <a:t>You are expert and there is no other choice.</a:t>
                      </a:r>
                    </a:p>
                    <a:p>
                      <a:r>
                        <a:rPr lang="en-GB" sz="1100" dirty="0">
                          <a:effectLst/>
                        </a:rPr>
                        <a:t> </a:t>
                      </a:r>
                    </a:p>
                  </a:txBody>
                  <a:tcPr marL="57594" marR="57594" marT="28797" marB="28797" anchor="ctr">
                    <a:lnL>
                      <a:noFill/>
                    </a:lnL>
                    <a:lnR>
                      <a:noFill/>
                    </a:lnR>
                    <a:lnT>
                      <a:noFill/>
                    </a:lnT>
                    <a:lnB>
                      <a:noFill/>
                    </a:lnB>
                  </a:tcPr>
                </a:tc>
              </a:tr>
            </a:tbl>
          </a:graphicData>
        </a:graphic>
      </p:graphicFrame>
      <p:sp>
        <p:nvSpPr>
          <p:cNvPr id="7" name="Rectangle 1">
            <a:hlinkClick r:id="rId6"/>
          </p:cNvPr>
          <p:cNvSpPr>
            <a:spLocks noChangeArrowheads="1"/>
          </p:cNvSpPr>
          <p:nvPr/>
        </p:nvSpPr>
        <p:spPr bwMode="auto">
          <a:xfrm>
            <a:off x="2239963" y="16002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79350" rIns="91440" bIns="31740" numCol="1" anchor="ctr" anchorCtr="0" compatLnSpc="1">
            <a:prstTxWarp prst="textNoShape">
              <a:avLst/>
            </a:prstTxWarp>
            <a:spAutoFit/>
          </a:bodyPr>
          <a:lstStyle/>
          <a:p>
            <a:endParaRPr lang="en-GB"/>
          </a:p>
        </p:txBody>
      </p:sp>
      <p:sp>
        <p:nvSpPr>
          <p:cNvPr id="8" name="Rectangle 7"/>
          <p:cNvSpPr/>
          <p:nvPr/>
        </p:nvSpPr>
        <p:spPr>
          <a:xfrm>
            <a:off x="254649" y="5598381"/>
            <a:ext cx="8640960" cy="369332"/>
          </a:xfrm>
          <a:prstGeom prst="rect">
            <a:avLst/>
          </a:prstGeom>
        </p:spPr>
        <p:txBody>
          <a:bodyPr wrap="square">
            <a:spAutoFit/>
          </a:bodyPr>
          <a:lstStyle/>
          <a:p>
            <a:r>
              <a:rPr lang="en-GB" dirty="0" smtClean="0">
                <a:solidFill>
                  <a:schemeClr val="bg1"/>
                </a:solidFill>
                <a:hlinkClick r:id="rId7"/>
              </a:rPr>
              <a:t>http</a:t>
            </a:r>
            <a:r>
              <a:rPr lang="en-GB" dirty="0">
                <a:solidFill>
                  <a:schemeClr val="bg1"/>
                </a:solidFill>
                <a:hlinkClick r:id="rId7"/>
              </a:rPr>
              <a:t>://</a:t>
            </a:r>
            <a:r>
              <a:rPr lang="en-GB" dirty="0" smtClean="0">
                <a:solidFill>
                  <a:schemeClr val="bg1"/>
                </a:solidFill>
                <a:hlinkClick r:id="rId7"/>
              </a:rPr>
              <a:t>changingminds.org/explanations/research/sampling/choosing_sampling.htm</a:t>
            </a:r>
            <a:endParaRPr lang="en-GB" dirty="0" smtClean="0">
              <a:solidFill>
                <a:schemeClr val="bg1"/>
              </a:solidFill>
            </a:endParaRPr>
          </a:p>
        </p:txBody>
      </p:sp>
    </p:spTree>
    <p:extLst>
      <p:ext uri="{BB962C8B-B14F-4D97-AF65-F5344CB8AC3E}">
        <p14:creationId xmlns:p14="http://schemas.microsoft.com/office/powerpoint/2010/main" val="4015287983"/>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How many should I use as a sample?</a:t>
            </a:r>
            <a:endParaRPr lang="en-GB" sz="3600" dirty="0"/>
          </a:p>
        </p:txBody>
      </p:sp>
      <p:sp>
        <p:nvSpPr>
          <p:cNvPr id="3" name="Content Placeholder 2"/>
          <p:cNvSpPr>
            <a:spLocks noGrp="1"/>
          </p:cNvSpPr>
          <p:nvPr>
            <p:ph idx="1"/>
          </p:nvPr>
        </p:nvSpPr>
        <p:spPr/>
        <p:txBody>
          <a:bodyPr>
            <a:normAutofit/>
          </a:bodyPr>
          <a:lstStyle/>
          <a:p>
            <a:r>
              <a:rPr lang="en-GB" dirty="0" smtClean="0"/>
              <a:t>The bigger the sample, the more accurate your generalisations are likely to be</a:t>
            </a:r>
          </a:p>
          <a:p>
            <a:r>
              <a:rPr lang="en-GB" dirty="0" smtClean="0"/>
              <a:t>Large groups are easier to divide into sub-groups</a:t>
            </a:r>
            <a:endParaRPr lang="en-GB" dirty="0"/>
          </a:p>
          <a:p>
            <a:pPr marL="0" indent="0" algn="ctr">
              <a:buNone/>
            </a:pPr>
            <a:r>
              <a:rPr lang="en-GB" dirty="0" smtClean="0"/>
              <a:t>BUT</a:t>
            </a:r>
          </a:p>
          <a:p>
            <a:pPr marL="0" indent="0">
              <a:buNone/>
            </a:pPr>
            <a:r>
              <a:rPr lang="en-GB" dirty="0" smtClean="0"/>
              <a:t>Most likely that the population is small so the sample will be very small</a:t>
            </a:r>
          </a:p>
          <a:p>
            <a:pPr marL="0" indent="0">
              <a:buNone/>
            </a:pPr>
            <a:endParaRPr lang="en-GB" dirty="0"/>
          </a:p>
          <a:p>
            <a:pPr marL="0" indent="0">
              <a:buNone/>
            </a:pPr>
            <a:endParaRPr lang="en-GB" dirty="0" smtClean="0"/>
          </a:p>
          <a:p>
            <a:pPr marL="0" indent="0">
              <a:buNone/>
            </a:pPr>
            <a:endParaRPr lang="en-GB" dirty="0"/>
          </a:p>
        </p:txBody>
      </p:sp>
      <p:sp>
        <p:nvSpPr>
          <p:cNvPr id="4" name="Date Placeholder 3"/>
          <p:cNvSpPr>
            <a:spLocks noGrp="1"/>
          </p:cNvSpPr>
          <p:nvPr>
            <p:ph type="dt" sz="half" idx="10"/>
          </p:nvPr>
        </p:nvSpPr>
        <p:spPr/>
        <p:txBody>
          <a:bodyPr/>
          <a:lstStyle/>
          <a:p>
            <a:fld id="{26F1E0B3-B3BD-4223-85EB-B4730AA083BD}"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91</a:t>
            </a:fld>
            <a:endParaRPr lang="en-GB"/>
          </a:p>
        </p:txBody>
      </p:sp>
    </p:spTree>
    <p:extLst>
      <p:ext uri="{BB962C8B-B14F-4D97-AF65-F5344CB8AC3E}">
        <p14:creationId xmlns:p14="http://schemas.microsoft.com/office/powerpoint/2010/main" val="2168112500"/>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l"/>
            <a:r>
              <a:rPr lang="en-GB" dirty="0" smtClean="0"/>
              <a:t>Planning: Research Design</a:t>
            </a:r>
            <a:endParaRPr lang="en-GB" dirty="0"/>
          </a:p>
        </p:txBody>
      </p:sp>
      <p:sp>
        <p:nvSpPr>
          <p:cNvPr id="5" name="Text Placeholder 4"/>
          <p:cNvSpPr>
            <a:spLocks noGrp="1"/>
          </p:cNvSpPr>
          <p:nvPr>
            <p:ph type="body" idx="1"/>
          </p:nvPr>
        </p:nvSpPr>
        <p:spPr/>
        <p:txBody>
          <a:bodyPr/>
          <a:lstStyle/>
          <a:p>
            <a:endParaRPr lang="en-GB"/>
          </a:p>
        </p:txBody>
      </p:sp>
      <p:sp>
        <p:nvSpPr>
          <p:cNvPr id="6" name="Date Placeholder 5"/>
          <p:cNvSpPr>
            <a:spLocks noGrp="1"/>
          </p:cNvSpPr>
          <p:nvPr>
            <p:ph type="dt" sz="half" idx="10"/>
          </p:nvPr>
        </p:nvSpPr>
        <p:spPr/>
        <p:txBody>
          <a:bodyPr/>
          <a:lstStyle/>
          <a:p>
            <a:fld id="{5BF37793-D085-4D95-A2B0-F3A8AAADFD92}" type="datetime1">
              <a:rPr lang="en-GB" smtClean="0"/>
              <a:t>07/10/2018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92</a:t>
            </a:fld>
            <a:endParaRPr lang="en-GB"/>
          </a:p>
        </p:txBody>
      </p:sp>
    </p:spTree>
    <p:extLst>
      <p:ext uri="{BB962C8B-B14F-4D97-AF65-F5344CB8AC3E}">
        <p14:creationId xmlns:p14="http://schemas.microsoft.com/office/powerpoint/2010/main" val="2633614002"/>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pPr marL="0" indent="0">
              <a:buNone/>
            </a:pPr>
            <a:r>
              <a:rPr lang="en-GB" sz="3600" dirty="0" smtClean="0"/>
              <a:t>My prior knowledge – how does this link with or build on models I have used before?</a:t>
            </a:r>
          </a:p>
          <a:p>
            <a:endParaRPr lang="en-GB" dirty="0"/>
          </a:p>
        </p:txBody>
      </p:sp>
      <p:sp>
        <p:nvSpPr>
          <p:cNvPr id="6" name="Date Placeholder 5"/>
          <p:cNvSpPr>
            <a:spLocks noGrp="1"/>
          </p:cNvSpPr>
          <p:nvPr>
            <p:ph type="dt" sz="half" idx="10"/>
          </p:nvPr>
        </p:nvSpPr>
        <p:spPr/>
        <p:txBody>
          <a:bodyPr/>
          <a:lstStyle/>
          <a:p>
            <a:fld id="{8F1DB227-8493-4CA0-820A-EDDBF2242C84}" type="datetime1">
              <a:rPr lang="en-GB" smtClean="0"/>
              <a:t>07/10/2018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93</a:t>
            </a:fld>
            <a:endParaRPr lang="en-GB"/>
          </a:p>
        </p:txBody>
      </p:sp>
    </p:spTree>
    <p:extLst>
      <p:ext uri="{BB962C8B-B14F-4D97-AF65-F5344CB8AC3E}">
        <p14:creationId xmlns:p14="http://schemas.microsoft.com/office/powerpoint/2010/main" val="1280306323"/>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p:cNvSpPr>
            <a:spLocks noGrp="1"/>
          </p:cNvSpPr>
          <p:nvPr>
            <p:ph type="ctrTitle"/>
          </p:nvPr>
        </p:nvSpPr>
        <p:spPr>
          <a:xfrm>
            <a:off x="1371600" y="404664"/>
            <a:ext cx="7772400" cy="2262113"/>
          </a:xfrm>
        </p:spPr>
        <p:txBody>
          <a:bodyPr>
            <a:normAutofit/>
          </a:bodyPr>
          <a:lstStyle/>
          <a:p>
            <a:r>
              <a:rPr lang="en-US" altLang="en-US" dirty="0" smtClean="0"/>
              <a:t>Validity</a:t>
            </a:r>
            <a:r>
              <a:rPr lang="en-US" altLang="en-US" dirty="0"/>
              <a:t> </a:t>
            </a:r>
            <a:r>
              <a:rPr lang="en-US" altLang="en-US" dirty="0" smtClean="0"/>
              <a:t>and Triangulation</a:t>
            </a:r>
            <a:br>
              <a:rPr lang="en-US" altLang="en-US" dirty="0" smtClean="0"/>
            </a:br>
            <a:r>
              <a:rPr lang="en-US" altLang="en-US" dirty="0" smtClean="0"/>
              <a:t>Reliability</a:t>
            </a:r>
            <a:br>
              <a:rPr lang="en-US" altLang="en-US" dirty="0" smtClean="0"/>
            </a:br>
            <a:r>
              <a:rPr lang="en-US" altLang="en-US" dirty="0" smtClean="0"/>
              <a:t>Generalisability or Relatable</a:t>
            </a:r>
          </a:p>
        </p:txBody>
      </p:sp>
    </p:spTree>
    <p:extLst>
      <p:ext uri="{BB962C8B-B14F-4D97-AF65-F5344CB8AC3E}">
        <p14:creationId xmlns:p14="http://schemas.microsoft.com/office/powerpoint/2010/main" val="1042500584"/>
      </p:ext>
    </p:extLst>
  </p:cSld>
  <p:clrMapOvr>
    <a:masterClrMapping/>
  </p:clrMapOvr>
  <p:transition/>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Qualitative challenge</a:t>
            </a:r>
            <a:endParaRPr lang="en-GB" dirty="0"/>
          </a:p>
        </p:txBody>
      </p:sp>
      <p:sp>
        <p:nvSpPr>
          <p:cNvPr id="3" name="Content Placeholder 2"/>
          <p:cNvSpPr>
            <a:spLocks noGrp="1"/>
          </p:cNvSpPr>
          <p:nvPr>
            <p:ph idx="1"/>
          </p:nvPr>
        </p:nvSpPr>
        <p:spPr/>
        <p:txBody>
          <a:bodyPr/>
          <a:lstStyle/>
          <a:p>
            <a:r>
              <a:rPr lang="en-GB" dirty="0"/>
              <a:t>Qualitative research is often criticized as biased, small scale, anecdotal, and/or lacking rigor; however, when it is carried out properly it is unbiased, in depth, valid, reliable, credible and rigorous.</a:t>
            </a:r>
          </a:p>
        </p:txBody>
      </p:sp>
      <p:sp>
        <p:nvSpPr>
          <p:cNvPr id="4" name="Date Placeholder 3"/>
          <p:cNvSpPr>
            <a:spLocks noGrp="1"/>
          </p:cNvSpPr>
          <p:nvPr>
            <p:ph type="dt" sz="half" idx="10"/>
          </p:nvPr>
        </p:nvSpPr>
        <p:spPr/>
        <p:txBody>
          <a:bodyPr/>
          <a:lstStyle/>
          <a:p>
            <a:fld id="{9814660B-5A73-4933-950F-84AF13F1B99E}"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95</a:t>
            </a:fld>
            <a:endParaRPr lang="en-GB"/>
          </a:p>
        </p:txBody>
      </p:sp>
    </p:spTree>
    <p:extLst>
      <p:ext uri="{BB962C8B-B14F-4D97-AF65-F5344CB8AC3E}">
        <p14:creationId xmlns:p14="http://schemas.microsoft.com/office/powerpoint/2010/main" val="969754107"/>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4941168"/>
            <a:ext cx="8856984" cy="720080"/>
          </a:xfrm>
        </p:spPr>
        <p:txBody>
          <a:bodyPr>
            <a:normAutofit/>
          </a:bodyPr>
          <a:lstStyle/>
          <a:p>
            <a:r>
              <a:rPr lang="en-GB" sz="1600" dirty="0">
                <a:hlinkClick r:id="rId3"/>
              </a:rPr>
              <a:t>https://</a:t>
            </a:r>
            <a:r>
              <a:rPr lang="en-GB" sz="1600" dirty="0" smtClean="0">
                <a:hlinkClick r:id="rId3"/>
              </a:rPr>
              <a:t>pebblepad.wlv.ac.uk/viewasset.aspx?oid=103268&amp;type=webfolio&amp;pageoid=111981</a:t>
            </a:r>
            <a:r>
              <a:rPr lang="en-GB" sz="1600" dirty="0" smtClean="0"/>
              <a:t/>
            </a:r>
            <a:br>
              <a:rPr lang="en-GB" sz="1600" dirty="0" smtClean="0"/>
            </a:br>
            <a:endParaRPr lang="en-GB" sz="1600" dirty="0"/>
          </a:p>
        </p:txBody>
      </p:sp>
      <p:sp>
        <p:nvSpPr>
          <p:cNvPr id="3" name="Content Placeholder 2"/>
          <p:cNvSpPr>
            <a:spLocks noGrp="1"/>
          </p:cNvSpPr>
          <p:nvPr>
            <p:ph idx="1"/>
          </p:nvPr>
        </p:nvSpPr>
        <p:spPr>
          <a:xfrm>
            <a:off x="467544" y="332656"/>
            <a:ext cx="8229600" cy="4536504"/>
          </a:xfrm>
        </p:spPr>
        <p:txBody>
          <a:bodyPr>
            <a:normAutofit fontScale="70000" lnSpcReduction="20000"/>
          </a:bodyPr>
          <a:lstStyle/>
          <a:p>
            <a:pPr marL="0" indent="0">
              <a:buNone/>
            </a:pPr>
            <a:r>
              <a:rPr lang="en-GB" sz="3600" dirty="0"/>
              <a:t>Validity is the extent to which the instrument measures what it purports to measure. It seeks to establish the </a:t>
            </a:r>
            <a:r>
              <a:rPr lang="en-GB" sz="3600" b="1" dirty="0"/>
              <a:t>truth</a:t>
            </a:r>
            <a:r>
              <a:rPr lang="en-GB" sz="3600" dirty="0"/>
              <a:t> of the research and to enhance its </a:t>
            </a:r>
            <a:r>
              <a:rPr lang="en-GB" sz="3600" b="1" dirty="0"/>
              <a:t>credibility</a:t>
            </a:r>
            <a:r>
              <a:rPr lang="en-GB" sz="3600" b="1" dirty="0" smtClean="0"/>
              <a:t>.</a:t>
            </a:r>
          </a:p>
          <a:p>
            <a:endParaRPr lang="en-GB" sz="3600" b="1" dirty="0" smtClean="0"/>
          </a:p>
          <a:p>
            <a:pPr marL="0" indent="0">
              <a:buNone/>
            </a:pPr>
            <a:endParaRPr lang="en-GB" sz="3600" b="1" dirty="0"/>
          </a:p>
          <a:p>
            <a:pPr marL="0" indent="0">
              <a:buNone/>
            </a:pPr>
            <a:r>
              <a:rPr lang="en-GB" sz="3600" b="1" dirty="0"/>
              <a:t>VALIDITY </a:t>
            </a:r>
            <a:r>
              <a:rPr lang="en-GB" sz="3600" dirty="0"/>
              <a:t>is achieved through:</a:t>
            </a:r>
          </a:p>
          <a:p>
            <a:pPr marL="0" indent="0">
              <a:buNone/>
            </a:pPr>
            <a:r>
              <a:rPr lang="en-GB" sz="3600" dirty="0"/>
              <a:t>· the juxtaposition of quantitative and qualitative data;</a:t>
            </a:r>
          </a:p>
          <a:p>
            <a:pPr marL="0" indent="0">
              <a:buNone/>
            </a:pPr>
            <a:r>
              <a:rPr lang="en-GB" sz="3600" dirty="0"/>
              <a:t>· rigour;</a:t>
            </a:r>
          </a:p>
          <a:p>
            <a:pPr marL="0" indent="0">
              <a:buNone/>
            </a:pPr>
            <a:r>
              <a:rPr lang="en-GB" sz="3600" dirty="0"/>
              <a:t>· discussion and cross-checking;</a:t>
            </a:r>
          </a:p>
          <a:p>
            <a:pPr marL="0" indent="0">
              <a:buNone/>
            </a:pPr>
            <a:r>
              <a:rPr lang="en-GB" sz="3600" dirty="0"/>
              <a:t>· piloting;</a:t>
            </a:r>
          </a:p>
          <a:p>
            <a:pPr marL="0" indent="0">
              <a:buNone/>
            </a:pPr>
            <a:r>
              <a:rPr lang="en-GB" sz="3600" dirty="0"/>
              <a:t>· triangulation.</a:t>
            </a:r>
          </a:p>
          <a:p>
            <a:pPr marL="0" indent="0">
              <a:buNone/>
            </a:pPr>
            <a:endParaRPr lang="en-GB" dirty="0"/>
          </a:p>
        </p:txBody>
      </p:sp>
      <p:sp>
        <p:nvSpPr>
          <p:cNvPr id="4" name="Date Placeholder 3"/>
          <p:cNvSpPr>
            <a:spLocks noGrp="1"/>
          </p:cNvSpPr>
          <p:nvPr>
            <p:ph type="dt" sz="half" idx="10"/>
          </p:nvPr>
        </p:nvSpPr>
        <p:spPr/>
        <p:txBody>
          <a:bodyPr/>
          <a:lstStyle/>
          <a:p>
            <a:fld id="{BBE0FA4F-8291-405D-BEC1-1AF7D55FB889}"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96</a:t>
            </a:fld>
            <a:endParaRPr lang="en-GB"/>
          </a:p>
        </p:txBody>
      </p:sp>
    </p:spTree>
    <p:extLst>
      <p:ext uri="{BB962C8B-B14F-4D97-AF65-F5344CB8AC3E}">
        <p14:creationId xmlns:p14="http://schemas.microsoft.com/office/powerpoint/2010/main" val="405156693"/>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544616"/>
          </a:xfrm>
        </p:spPr>
        <p:txBody>
          <a:bodyPr>
            <a:normAutofit fontScale="85000" lnSpcReduction="20000"/>
          </a:bodyPr>
          <a:lstStyle/>
          <a:p>
            <a:pPr marL="0" indent="0">
              <a:buNone/>
            </a:pPr>
            <a:r>
              <a:rPr lang="en-GB" dirty="0"/>
              <a:t>Triangulation refers to the process of using </a:t>
            </a:r>
            <a:r>
              <a:rPr lang="en-GB" b="1" dirty="0"/>
              <a:t>more than one</a:t>
            </a:r>
            <a:r>
              <a:rPr lang="en-GB" dirty="0"/>
              <a:t> approach / researcher / respondent / occasion / paradigm upon the same phenomenon so as to check the validity of the findings and to provide evidence for having confidence in the findings</a:t>
            </a:r>
            <a:r>
              <a:rPr lang="en-GB" dirty="0" smtClean="0"/>
              <a:t>.</a:t>
            </a:r>
          </a:p>
          <a:p>
            <a:pPr marL="0" indent="0">
              <a:buNone/>
            </a:pPr>
            <a:endParaRPr lang="en-GB" dirty="0" smtClean="0"/>
          </a:p>
          <a:p>
            <a:r>
              <a:rPr lang="en-GB" dirty="0"/>
              <a:t>Triangulation </a:t>
            </a:r>
            <a:r>
              <a:rPr lang="en-GB" b="1" dirty="0"/>
              <a:t>between</a:t>
            </a:r>
            <a:r>
              <a:rPr lang="en-GB" dirty="0"/>
              <a:t> methods - employing two or more approaches to a single problem/issue or aspect of it</a:t>
            </a:r>
          </a:p>
          <a:p>
            <a:pPr marL="0" indent="0">
              <a:buNone/>
            </a:pPr>
            <a:r>
              <a:rPr lang="en-GB" dirty="0"/>
              <a:t> </a:t>
            </a:r>
          </a:p>
          <a:p>
            <a:r>
              <a:rPr lang="en-GB" dirty="0"/>
              <a:t>Triangulation </a:t>
            </a:r>
            <a:r>
              <a:rPr lang="en-GB" b="1" dirty="0"/>
              <a:t>within</a:t>
            </a:r>
            <a:r>
              <a:rPr lang="en-GB" dirty="0"/>
              <a:t> a method - brings two or more viewpoints on a particular occasion e.g. those of a teacher, student and observer “with a view to accommodating all of their viewpoints” (</a:t>
            </a:r>
            <a:r>
              <a:rPr lang="en-GB" dirty="0" err="1"/>
              <a:t>McFee</a:t>
            </a:r>
            <a:r>
              <a:rPr lang="en-GB" dirty="0"/>
              <a:t>, 1992, p.216).</a:t>
            </a:r>
          </a:p>
          <a:p>
            <a:pPr marL="0" indent="0">
              <a:buNone/>
            </a:pPr>
            <a:endParaRPr lang="en-GB" dirty="0"/>
          </a:p>
        </p:txBody>
      </p:sp>
      <p:sp>
        <p:nvSpPr>
          <p:cNvPr id="4" name="Date Placeholder 3"/>
          <p:cNvSpPr>
            <a:spLocks noGrp="1"/>
          </p:cNvSpPr>
          <p:nvPr>
            <p:ph type="dt" sz="half" idx="10"/>
          </p:nvPr>
        </p:nvSpPr>
        <p:spPr/>
        <p:txBody>
          <a:bodyPr/>
          <a:lstStyle/>
          <a:p>
            <a:fld id="{0A3FC6C2-58A9-40BC-A89A-AC15F7480521}"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97</a:t>
            </a:fld>
            <a:endParaRPr lang="en-GB"/>
          </a:p>
        </p:txBody>
      </p:sp>
    </p:spTree>
    <p:extLst>
      <p:ext uri="{BB962C8B-B14F-4D97-AF65-F5344CB8AC3E}">
        <p14:creationId xmlns:p14="http://schemas.microsoft.com/office/powerpoint/2010/main" val="3115705666"/>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Triangulation: </a:t>
            </a:r>
            <a:r>
              <a:rPr lang="en-GB" dirty="0">
                <a:hlinkClick r:id="rId3"/>
              </a:rPr>
              <a:t>http://www.qualres.org/HomeTria-3692.html</a:t>
            </a:r>
            <a:endParaRPr lang="en-GB" dirty="0"/>
          </a:p>
          <a:p>
            <a:endParaRPr lang="en-GB" dirty="0"/>
          </a:p>
        </p:txBody>
      </p:sp>
      <p:sp>
        <p:nvSpPr>
          <p:cNvPr id="4" name="Date Placeholder 3"/>
          <p:cNvSpPr>
            <a:spLocks noGrp="1"/>
          </p:cNvSpPr>
          <p:nvPr>
            <p:ph type="dt" sz="half" idx="10"/>
          </p:nvPr>
        </p:nvSpPr>
        <p:spPr/>
        <p:txBody>
          <a:bodyPr/>
          <a:lstStyle/>
          <a:p>
            <a:fld id="{3625A63F-580D-4CB1-9C1F-DF9146A0ADD0}"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98</a:t>
            </a:fld>
            <a:endParaRPr lang="en-GB"/>
          </a:p>
        </p:txBody>
      </p:sp>
    </p:spTree>
    <p:extLst>
      <p:ext uri="{BB962C8B-B14F-4D97-AF65-F5344CB8AC3E}">
        <p14:creationId xmlns:p14="http://schemas.microsoft.com/office/powerpoint/2010/main" val="239118805"/>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Reliability</a:t>
            </a:r>
            <a:endParaRPr lang="en-GB" dirty="0"/>
          </a:p>
        </p:txBody>
      </p:sp>
      <p:sp>
        <p:nvSpPr>
          <p:cNvPr id="3" name="Content Placeholder 2"/>
          <p:cNvSpPr>
            <a:spLocks noGrp="1"/>
          </p:cNvSpPr>
          <p:nvPr>
            <p:ph idx="1"/>
          </p:nvPr>
        </p:nvSpPr>
        <p:spPr>
          <a:xfrm>
            <a:off x="272640" y="1124744"/>
            <a:ext cx="8619839" cy="4464496"/>
          </a:xfrm>
        </p:spPr>
        <p:txBody>
          <a:bodyPr>
            <a:normAutofit fontScale="47500" lnSpcReduction="20000"/>
          </a:bodyPr>
          <a:lstStyle/>
          <a:p>
            <a:pPr marL="0" indent="0">
              <a:buNone/>
            </a:pPr>
            <a:r>
              <a:rPr lang="en-GB" sz="6000" dirty="0"/>
              <a:t>Reliability is essentially a synonym for </a:t>
            </a:r>
            <a:r>
              <a:rPr lang="en-GB" sz="6000" dirty="0">
                <a:solidFill>
                  <a:srgbClr val="FF0000"/>
                </a:solidFill>
              </a:rPr>
              <a:t>consistency</a:t>
            </a:r>
            <a:r>
              <a:rPr lang="en-GB" sz="6000" dirty="0"/>
              <a:t> and </a:t>
            </a:r>
            <a:r>
              <a:rPr lang="en-GB" sz="6000" dirty="0">
                <a:solidFill>
                  <a:srgbClr val="FF0000"/>
                </a:solidFill>
              </a:rPr>
              <a:t>replicability</a:t>
            </a:r>
            <a:r>
              <a:rPr lang="en-GB" sz="6000" dirty="0"/>
              <a:t> </a:t>
            </a:r>
            <a:r>
              <a:rPr lang="en-GB" sz="6000" dirty="0">
                <a:solidFill>
                  <a:srgbClr val="0070C0"/>
                </a:solidFill>
              </a:rPr>
              <a:t>over time</a:t>
            </a:r>
            <a:r>
              <a:rPr lang="en-GB" sz="6000" dirty="0"/>
              <a:t>, </a:t>
            </a:r>
            <a:r>
              <a:rPr lang="en-GB" sz="6000" dirty="0">
                <a:solidFill>
                  <a:srgbClr val="0070C0"/>
                </a:solidFill>
              </a:rPr>
              <a:t>over instruments </a:t>
            </a:r>
            <a:r>
              <a:rPr lang="en-GB" sz="6000" dirty="0"/>
              <a:t>and </a:t>
            </a:r>
            <a:r>
              <a:rPr lang="en-GB" sz="6000" dirty="0">
                <a:solidFill>
                  <a:srgbClr val="0070C0"/>
                </a:solidFill>
              </a:rPr>
              <a:t>over groups of respondents </a:t>
            </a:r>
            <a:endParaRPr lang="en-GB" sz="6000" dirty="0" smtClean="0">
              <a:solidFill>
                <a:srgbClr val="0070C0"/>
              </a:solidFill>
            </a:endParaRPr>
          </a:p>
          <a:p>
            <a:pPr marL="0" indent="0">
              <a:buNone/>
            </a:pPr>
            <a:r>
              <a:rPr lang="en-GB" sz="3400" dirty="0" smtClean="0"/>
              <a:t>(</a:t>
            </a:r>
            <a:r>
              <a:rPr lang="en-GB" sz="3400" dirty="0"/>
              <a:t>Cohen et al 2000, p. 117).</a:t>
            </a:r>
          </a:p>
          <a:p>
            <a:pPr marL="0" indent="0">
              <a:buNone/>
            </a:pPr>
            <a:r>
              <a:rPr lang="en-GB" sz="6000" dirty="0"/>
              <a:t> </a:t>
            </a:r>
          </a:p>
          <a:p>
            <a:pPr marL="0" indent="0">
              <a:buNone/>
            </a:pPr>
            <a:r>
              <a:rPr lang="en-GB" sz="6000" dirty="0"/>
              <a:t>The more qualitative the research design the less reliable the data become. </a:t>
            </a:r>
            <a:endParaRPr lang="en-GB" sz="6000" dirty="0" smtClean="0"/>
          </a:p>
          <a:p>
            <a:pPr marL="0" indent="0">
              <a:buNone/>
            </a:pPr>
            <a:endParaRPr lang="en-GB" sz="6000" dirty="0" smtClean="0"/>
          </a:p>
          <a:p>
            <a:pPr marL="0" indent="0">
              <a:buNone/>
            </a:pPr>
            <a:r>
              <a:rPr lang="en-GB" sz="6000" dirty="0" smtClean="0"/>
              <a:t>This </a:t>
            </a:r>
            <a:r>
              <a:rPr lang="en-GB" sz="6000" dirty="0"/>
              <a:t>tension between validity and reliability needs to be explored in detail in interpretivist/eclectic research approaches.</a:t>
            </a:r>
          </a:p>
          <a:p>
            <a:pPr marL="0" indent="0">
              <a:buNone/>
            </a:pPr>
            <a:endParaRPr lang="en-GB" sz="4800" dirty="0"/>
          </a:p>
        </p:txBody>
      </p:sp>
      <p:sp>
        <p:nvSpPr>
          <p:cNvPr id="4" name="Date Placeholder 3"/>
          <p:cNvSpPr>
            <a:spLocks noGrp="1"/>
          </p:cNvSpPr>
          <p:nvPr>
            <p:ph type="dt" sz="half" idx="10"/>
          </p:nvPr>
        </p:nvSpPr>
        <p:spPr/>
        <p:txBody>
          <a:bodyPr/>
          <a:lstStyle/>
          <a:p>
            <a:fld id="{EDBF1C47-8F50-4A74-B100-A7D488996CA4}"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99</a:t>
            </a:fld>
            <a:endParaRPr lang="en-GB"/>
          </a:p>
        </p:txBody>
      </p:sp>
    </p:spTree>
    <p:extLst>
      <p:ext uri="{BB962C8B-B14F-4D97-AF65-F5344CB8AC3E}">
        <p14:creationId xmlns:p14="http://schemas.microsoft.com/office/powerpoint/2010/main" val="4207953703"/>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Generalisable or Relatable?</a:t>
            </a:r>
            <a:endParaRPr lang="en-GB" dirty="0"/>
          </a:p>
        </p:txBody>
      </p:sp>
      <p:sp>
        <p:nvSpPr>
          <p:cNvPr id="5" name="Content Placeholder 4"/>
          <p:cNvSpPr>
            <a:spLocks noGrp="1"/>
          </p:cNvSpPr>
          <p:nvPr>
            <p:ph idx="1"/>
          </p:nvPr>
        </p:nvSpPr>
        <p:spPr>
          <a:xfrm>
            <a:off x="251520" y="1268760"/>
            <a:ext cx="8712968" cy="4248473"/>
          </a:xfrm>
        </p:spPr>
        <p:txBody>
          <a:bodyPr>
            <a:normAutofit fontScale="70000" lnSpcReduction="20000"/>
          </a:bodyPr>
          <a:lstStyle/>
          <a:p>
            <a:pPr marL="0" indent="0">
              <a:buNone/>
            </a:pPr>
            <a:r>
              <a:rPr lang="en-GB" dirty="0" smtClean="0"/>
              <a:t>Generalisation attempts:</a:t>
            </a:r>
          </a:p>
          <a:p>
            <a:r>
              <a:rPr lang="en-GB" dirty="0" smtClean="0"/>
              <a:t>To predict </a:t>
            </a:r>
            <a:r>
              <a:rPr lang="en-GB" dirty="0"/>
              <a:t>whether similar things will happen in new </a:t>
            </a:r>
            <a:r>
              <a:rPr lang="en-GB" dirty="0" smtClean="0"/>
              <a:t>situations; </a:t>
            </a:r>
          </a:p>
          <a:p>
            <a:r>
              <a:rPr lang="en-GB" dirty="0" smtClean="0"/>
              <a:t>it </a:t>
            </a:r>
            <a:r>
              <a:rPr lang="en-GB" dirty="0"/>
              <a:t>implies that findings in one situation can be transferred to </a:t>
            </a:r>
            <a:r>
              <a:rPr lang="en-GB" dirty="0" smtClean="0"/>
              <a:t>another</a:t>
            </a:r>
          </a:p>
          <a:p>
            <a:r>
              <a:rPr lang="en-GB" dirty="0" smtClean="0"/>
              <a:t>it </a:t>
            </a:r>
            <a:r>
              <a:rPr lang="en-GB" dirty="0"/>
              <a:t>is associated with research within the </a:t>
            </a:r>
            <a:r>
              <a:rPr lang="en-GB" dirty="0" smtClean="0"/>
              <a:t>Positivist paradigm</a:t>
            </a:r>
            <a:endParaRPr lang="en-GB" dirty="0"/>
          </a:p>
          <a:p>
            <a:pPr marL="0" indent="0">
              <a:buNone/>
            </a:pPr>
            <a:r>
              <a:rPr lang="en-GB" dirty="0"/>
              <a:t> </a:t>
            </a:r>
          </a:p>
          <a:p>
            <a:pPr marL="0" indent="0">
              <a:buNone/>
            </a:pPr>
            <a:r>
              <a:rPr lang="en-GB" dirty="0"/>
              <a:t>R</a:t>
            </a:r>
            <a:r>
              <a:rPr lang="en-GB" dirty="0" smtClean="0"/>
              <a:t>esearch </a:t>
            </a:r>
            <a:r>
              <a:rPr lang="en-GB" dirty="0"/>
              <a:t>that is not generalisable might be </a:t>
            </a:r>
            <a:r>
              <a:rPr lang="en-GB" b="1" dirty="0" smtClean="0"/>
              <a:t>relatable:</a:t>
            </a:r>
          </a:p>
          <a:p>
            <a:r>
              <a:rPr lang="en-GB" dirty="0" smtClean="0"/>
              <a:t>there </a:t>
            </a:r>
            <a:r>
              <a:rPr lang="en-GB" dirty="0"/>
              <a:t>are sufficient similarities between situations to inform practice without making </a:t>
            </a:r>
            <a:r>
              <a:rPr lang="en-GB" dirty="0" smtClean="0"/>
              <a:t>predictions</a:t>
            </a:r>
          </a:p>
          <a:p>
            <a:endParaRPr lang="en-GB" dirty="0"/>
          </a:p>
          <a:p>
            <a:pPr marL="0" indent="0">
              <a:buNone/>
            </a:pPr>
            <a:r>
              <a:rPr lang="en-GB" dirty="0" smtClean="0">
                <a:solidFill>
                  <a:srgbClr val="0070C0"/>
                </a:solidFill>
              </a:rPr>
              <a:t>Small-scale </a:t>
            </a:r>
            <a:r>
              <a:rPr lang="en-GB" dirty="0">
                <a:solidFill>
                  <a:srgbClr val="0070C0"/>
                </a:solidFill>
              </a:rPr>
              <a:t>case studies (singularities) of the kind undertaken at master’s level work are not generalisable, but are relatable</a:t>
            </a:r>
            <a:r>
              <a:rPr lang="en-GB" dirty="0" smtClean="0">
                <a:solidFill>
                  <a:srgbClr val="0070C0"/>
                </a:solidFill>
              </a:rPr>
              <a:t>.</a:t>
            </a:r>
            <a:endParaRPr lang="en-GB" dirty="0">
              <a:solidFill>
                <a:srgbClr val="0070C0"/>
              </a:solidFill>
            </a:endParaRPr>
          </a:p>
        </p:txBody>
      </p:sp>
      <p:sp>
        <p:nvSpPr>
          <p:cNvPr id="2" name="Date Placeholder 1"/>
          <p:cNvSpPr>
            <a:spLocks noGrp="1"/>
          </p:cNvSpPr>
          <p:nvPr>
            <p:ph type="dt" sz="half" idx="10"/>
          </p:nvPr>
        </p:nvSpPr>
        <p:spPr/>
        <p:txBody>
          <a:bodyPr/>
          <a:lstStyle/>
          <a:p>
            <a:fld id="{0F0718DC-35B0-4578-8C07-C6940AFD38EC}"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100</a:t>
            </a:fld>
            <a:endParaRPr lang="en-GB"/>
          </a:p>
        </p:txBody>
      </p:sp>
    </p:spTree>
    <p:extLst>
      <p:ext uri="{BB962C8B-B14F-4D97-AF65-F5344CB8AC3E}">
        <p14:creationId xmlns:p14="http://schemas.microsoft.com/office/powerpoint/2010/main" val="1207576875"/>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1520" y="548680"/>
            <a:ext cx="8640959" cy="4228701"/>
          </a:xfrm>
        </p:spPr>
        <p:txBody>
          <a:bodyPr>
            <a:normAutofit fontScale="90000"/>
          </a:bodyPr>
          <a:lstStyle/>
          <a:p>
            <a:pPr algn="l"/>
            <a:r>
              <a:rPr lang="en-GB" dirty="0" smtClean="0"/>
              <a:t>Planning: </a:t>
            </a:r>
            <a:br>
              <a:rPr lang="en-GB" dirty="0" smtClean="0"/>
            </a:br>
            <a:r>
              <a:rPr lang="en-GB" dirty="0" smtClean="0"/>
              <a:t/>
            </a:r>
            <a:br>
              <a:rPr lang="en-GB" dirty="0" smtClean="0"/>
            </a:br>
            <a:r>
              <a:rPr lang="en-GB" dirty="0" smtClean="0"/>
              <a:t>data collection methods</a:t>
            </a:r>
            <a:br>
              <a:rPr lang="en-GB" dirty="0" smtClean="0"/>
            </a:br>
            <a:r>
              <a:rPr lang="en-GB" dirty="0" smtClean="0"/>
              <a:t/>
            </a:r>
            <a:br>
              <a:rPr lang="en-GB" dirty="0" smtClean="0"/>
            </a:br>
            <a:r>
              <a:rPr lang="en-GB" dirty="0" smtClean="0"/>
              <a:t>data analysis methods</a:t>
            </a:r>
            <a:br>
              <a:rPr lang="en-GB" dirty="0" smtClean="0"/>
            </a:br>
            <a:r>
              <a:rPr lang="en-GB" dirty="0" smtClean="0"/>
              <a:t/>
            </a:r>
            <a:br>
              <a:rPr lang="en-GB" dirty="0" smtClean="0"/>
            </a:br>
            <a:r>
              <a:rPr lang="en-GB" dirty="0" smtClean="0"/>
              <a:t>how does this link with what you are </a:t>
            </a:r>
            <a:br>
              <a:rPr lang="en-GB" dirty="0" smtClean="0"/>
            </a:br>
            <a:r>
              <a:rPr lang="en-GB" dirty="0" smtClean="0"/>
              <a:t>trying to investigate</a:t>
            </a:r>
            <a:endParaRPr lang="en-GB" dirty="0"/>
          </a:p>
        </p:txBody>
      </p:sp>
      <p:sp>
        <p:nvSpPr>
          <p:cNvPr id="5" name="Text Placeholder 4"/>
          <p:cNvSpPr>
            <a:spLocks noGrp="1"/>
          </p:cNvSpPr>
          <p:nvPr>
            <p:ph type="body" idx="1"/>
          </p:nvPr>
        </p:nvSpPr>
        <p:spPr/>
        <p:txBody>
          <a:bodyPr/>
          <a:lstStyle/>
          <a:p>
            <a:endParaRPr lang="en-GB" dirty="0"/>
          </a:p>
        </p:txBody>
      </p:sp>
      <p:sp>
        <p:nvSpPr>
          <p:cNvPr id="6" name="Date Placeholder 5"/>
          <p:cNvSpPr>
            <a:spLocks noGrp="1"/>
          </p:cNvSpPr>
          <p:nvPr>
            <p:ph type="dt" sz="half" idx="10"/>
          </p:nvPr>
        </p:nvSpPr>
        <p:spPr/>
        <p:txBody>
          <a:bodyPr/>
          <a:lstStyle/>
          <a:p>
            <a:fld id="{5C57BE57-ECD5-4EEA-A047-AF06B639501E}" type="datetime1">
              <a:rPr lang="en-GB" smtClean="0"/>
              <a:t>07/10/2018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101</a:t>
            </a:fld>
            <a:endParaRPr lang="en-GB"/>
          </a:p>
        </p:txBody>
      </p:sp>
    </p:spTree>
    <p:extLst>
      <p:ext uri="{BB962C8B-B14F-4D97-AF65-F5344CB8AC3E}">
        <p14:creationId xmlns:p14="http://schemas.microsoft.com/office/powerpoint/2010/main" val="1054621496"/>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collection tools</a:t>
            </a:r>
            <a:endParaRPr lang="en-GB" dirty="0"/>
          </a:p>
        </p:txBody>
      </p:sp>
      <p:sp>
        <p:nvSpPr>
          <p:cNvPr id="3" name="Content Placeholder 2"/>
          <p:cNvSpPr>
            <a:spLocks noGrp="1"/>
          </p:cNvSpPr>
          <p:nvPr>
            <p:ph idx="1"/>
          </p:nvPr>
        </p:nvSpPr>
        <p:spPr/>
        <p:txBody>
          <a:bodyPr>
            <a:normAutofit/>
          </a:bodyPr>
          <a:lstStyle/>
          <a:p>
            <a:pPr marL="0" indent="0">
              <a:buNone/>
            </a:pPr>
            <a:r>
              <a:rPr lang="en-GB" sz="3600" dirty="0"/>
              <a:t>Observe</a:t>
            </a:r>
          </a:p>
          <a:p>
            <a:pPr marL="0" indent="0">
              <a:buNone/>
            </a:pPr>
            <a:r>
              <a:rPr lang="en-GB" sz="3600" dirty="0" smtClean="0"/>
              <a:t>Questionnaire</a:t>
            </a:r>
            <a:endParaRPr lang="en-GB" sz="3600" dirty="0"/>
          </a:p>
          <a:p>
            <a:pPr marL="0" indent="0">
              <a:buNone/>
            </a:pPr>
            <a:r>
              <a:rPr lang="en-GB" sz="3600" dirty="0" smtClean="0"/>
              <a:t>Interview</a:t>
            </a:r>
            <a:endParaRPr lang="en-GB" dirty="0"/>
          </a:p>
          <a:p>
            <a:pPr marL="0" indent="0">
              <a:buNone/>
            </a:pPr>
            <a:endParaRPr lang="en-GB" dirty="0" smtClean="0"/>
          </a:p>
          <a:p>
            <a:endParaRPr lang="en-GB" dirty="0"/>
          </a:p>
        </p:txBody>
      </p:sp>
      <p:sp>
        <p:nvSpPr>
          <p:cNvPr id="4" name="Date Placeholder 3"/>
          <p:cNvSpPr>
            <a:spLocks noGrp="1"/>
          </p:cNvSpPr>
          <p:nvPr>
            <p:ph type="dt" sz="half" idx="10"/>
          </p:nvPr>
        </p:nvSpPr>
        <p:spPr/>
        <p:txBody>
          <a:bodyPr/>
          <a:lstStyle/>
          <a:p>
            <a:fld id="{E053E40F-662D-4C4A-80C8-B23DF00F615E}"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102</a:t>
            </a:fld>
            <a:endParaRPr lang="en-GB"/>
          </a:p>
        </p:txBody>
      </p:sp>
    </p:spTree>
    <p:extLst>
      <p:ext uri="{BB962C8B-B14F-4D97-AF65-F5344CB8AC3E}">
        <p14:creationId xmlns:p14="http://schemas.microsoft.com/office/powerpoint/2010/main" val="1477729599"/>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l"/>
            <a:r>
              <a:rPr lang="en-GB" dirty="0" smtClean="0"/>
              <a:t>Fact finding from reading</a:t>
            </a:r>
            <a:endParaRPr lang="en-GB" dirty="0"/>
          </a:p>
        </p:txBody>
      </p:sp>
      <p:sp>
        <p:nvSpPr>
          <p:cNvPr id="5" name="Text Placeholder 4"/>
          <p:cNvSpPr>
            <a:spLocks noGrp="1"/>
          </p:cNvSpPr>
          <p:nvPr>
            <p:ph type="body" idx="1"/>
          </p:nvPr>
        </p:nvSpPr>
        <p:spPr/>
        <p:txBody>
          <a:bodyPr/>
          <a:lstStyle/>
          <a:p>
            <a:endParaRPr lang="en-GB"/>
          </a:p>
        </p:txBody>
      </p:sp>
      <p:sp>
        <p:nvSpPr>
          <p:cNvPr id="6" name="Date Placeholder 5"/>
          <p:cNvSpPr>
            <a:spLocks noGrp="1"/>
          </p:cNvSpPr>
          <p:nvPr>
            <p:ph type="dt" sz="half" idx="10"/>
          </p:nvPr>
        </p:nvSpPr>
        <p:spPr/>
        <p:txBody>
          <a:bodyPr/>
          <a:lstStyle/>
          <a:p>
            <a:fld id="{6046C8EC-F0C7-4D11-BAA7-0F7ADC2B6D8B}" type="datetime1">
              <a:rPr lang="en-GB" smtClean="0"/>
              <a:t>07/10/2018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103</a:t>
            </a:fld>
            <a:endParaRPr lang="en-GB"/>
          </a:p>
        </p:txBody>
      </p:sp>
    </p:spTree>
    <p:extLst>
      <p:ext uri="{BB962C8B-B14F-4D97-AF65-F5344CB8AC3E}">
        <p14:creationId xmlns:p14="http://schemas.microsoft.com/office/powerpoint/2010/main" val="1619133020"/>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755576" y="404664"/>
            <a:ext cx="7920880" cy="5616624"/>
          </a:xfrm>
        </p:spPr>
        <p:txBody>
          <a:bodyPr>
            <a:normAutofit fontScale="77500" lnSpcReduction="20000"/>
          </a:bodyPr>
          <a:lstStyle/>
          <a:p>
            <a:pPr marL="0" indent="0">
              <a:buNone/>
            </a:pPr>
            <a:endParaRPr lang="en-GB" sz="4000" dirty="0" smtClean="0"/>
          </a:p>
          <a:p>
            <a:pPr marL="0" indent="0">
              <a:buNone/>
            </a:pPr>
            <a:r>
              <a:rPr lang="en-GB" sz="4000" dirty="0" smtClean="0"/>
              <a:t>Reading </a:t>
            </a:r>
            <a:r>
              <a:rPr lang="en-GB" sz="4000" dirty="0"/>
              <a:t>other people’s research </a:t>
            </a:r>
            <a:r>
              <a:rPr lang="en-GB" sz="4000" dirty="0" smtClean="0"/>
              <a:t>attempts:</a:t>
            </a:r>
          </a:p>
          <a:p>
            <a:pPr marL="0" indent="0">
              <a:buNone/>
            </a:pPr>
            <a:r>
              <a:rPr lang="en-GB" sz="4000" dirty="0" smtClean="0"/>
              <a:t> </a:t>
            </a:r>
          </a:p>
          <a:p>
            <a:pPr marL="0" indent="0">
              <a:buNone/>
            </a:pPr>
            <a:r>
              <a:rPr lang="en-GB" sz="4000" dirty="0" smtClean="0"/>
              <a:t>How did they do it in that country or school?</a:t>
            </a:r>
          </a:p>
          <a:p>
            <a:pPr marL="0" indent="0">
              <a:buNone/>
            </a:pPr>
            <a:endParaRPr lang="en-GB" sz="4000" dirty="0" smtClean="0"/>
          </a:p>
          <a:p>
            <a:pPr marL="0" indent="0">
              <a:buNone/>
            </a:pPr>
            <a:r>
              <a:rPr lang="en-GB" sz="4000" dirty="0" smtClean="0"/>
              <a:t>Was it any good? </a:t>
            </a:r>
          </a:p>
          <a:p>
            <a:pPr marL="0" indent="0">
              <a:buNone/>
            </a:pPr>
            <a:endParaRPr lang="en-GB" sz="4000" dirty="0" smtClean="0"/>
          </a:p>
          <a:p>
            <a:pPr marL="0" indent="0">
              <a:buNone/>
            </a:pPr>
            <a:r>
              <a:rPr lang="en-GB" sz="4000" dirty="0" smtClean="0"/>
              <a:t>Will it help me in my situation?</a:t>
            </a:r>
          </a:p>
          <a:p>
            <a:pPr marL="0" indent="0">
              <a:buNone/>
            </a:pPr>
            <a:endParaRPr lang="en-GB" sz="4000" dirty="0" smtClean="0"/>
          </a:p>
          <a:p>
            <a:pPr marL="0" indent="0">
              <a:buNone/>
            </a:pPr>
            <a:r>
              <a:rPr lang="en-GB" sz="4000" dirty="0" smtClean="0"/>
              <a:t>Can I adapt it?</a:t>
            </a:r>
          </a:p>
          <a:p>
            <a:pPr marL="0" indent="0">
              <a:buNone/>
            </a:pPr>
            <a:endParaRPr lang="en-GB" sz="4000" dirty="0"/>
          </a:p>
        </p:txBody>
      </p:sp>
      <p:sp>
        <p:nvSpPr>
          <p:cNvPr id="6" name="Date Placeholder 5"/>
          <p:cNvSpPr>
            <a:spLocks noGrp="1"/>
          </p:cNvSpPr>
          <p:nvPr>
            <p:ph type="dt" sz="half" idx="10"/>
          </p:nvPr>
        </p:nvSpPr>
        <p:spPr/>
        <p:txBody>
          <a:bodyPr/>
          <a:lstStyle/>
          <a:p>
            <a:fld id="{217B9985-6158-4145-8B09-DFA682DF242D}" type="datetime1">
              <a:rPr lang="en-GB" smtClean="0"/>
              <a:t>07/10/2018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104</a:t>
            </a:fld>
            <a:endParaRPr lang="en-GB"/>
          </a:p>
        </p:txBody>
      </p:sp>
    </p:spTree>
    <p:extLst>
      <p:ext uri="{BB962C8B-B14F-4D97-AF65-F5344CB8AC3E}">
        <p14:creationId xmlns:p14="http://schemas.microsoft.com/office/powerpoint/2010/main" val="2321701057"/>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to look</a:t>
            </a:r>
            <a:endParaRPr lang="en-GB" dirty="0"/>
          </a:p>
        </p:txBody>
      </p:sp>
      <p:sp>
        <p:nvSpPr>
          <p:cNvPr id="4" name="Date Placeholder 3"/>
          <p:cNvSpPr>
            <a:spLocks noGrp="1"/>
          </p:cNvSpPr>
          <p:nvPr>
            <p:ph type="dt" sz="half" idx="10"/>
          </p:nvPr>
        </p:nvSpPr>
        <p:spPr/>
        <p:txBody>
          <a:bodyPr/>
          <a:lstStyle/>
          <a:p>
            <a:fld id="{8AF0A78F-C3CA-40C4-AFF2-504E16B71FE8}" type="datetime1">
              <a:rPr lang="en-GB" smtClean="0"/>
              <a:t>07/10/2018</a:t>
            </a:fld>
            <a:endParaRPr lang="en-GB"/>
          </a:p>
        </p:txBody>
      </p:sp>
      <p:sp>
        <p:nvSpPr>
          <p:cNvPr id="6" name="Slide Number Placeholder 5"/>
          <p:cNvSpPr>
            <a:spLocks noGrp="1"/>
          </p:cNvSpPr>
          <p:nvPr>
            <p:ph type="sldNum" sz="quarter" idx="12"/>
          </p:nvPr>
        </p:nvSpPr>
        <p:spPr/>
        <p:txBody>
          <a:bodyPr>
            <a:normAutofit/>
          </a:bodyPr>
          <a:lstStyle/>
          <a:p>
            <a:fld id="{C0C8AFD2-943F-4EDC-AC9F-006354904B8D}" type="slidenum">
              <a:rPr lang="en-GB" smtClean="0"/>
              <a:t>105</a:t>
            </a:fld>
            <a:endParaRPr lang="en-GB"/>
          </a:p>
        </p:txBody>
      </p:sp>
      <p:sp>
        <p:nvSpPr>
          <p:cNvPr id="3" name="Content Placeholder 2"/>
          <p:cNvSpPr>
            <a:spLocks noGrp="1"/>
          </p:cNvSpPr>
          <p:nvPr>
            <p:ph sz="quarter" idx="1"/>
          </p:nvPr>
        </p:nvSpPr>
        <p:spPr/>
        <p:txBody>
          <a:bodyPr>
            <a:normAutofit fontScale="85000" lnSpcReduction="20000"/>
          </a:bodyPr>
          <a:lstStyle/>
          <a:p>
            <a:r>
              <a:rPr lang="en-GB" dirty="0" smtClean="0"/>
              <a:t>Observational techniques - important </a:t>
            </a:r>
            <a:r>
              <a:rPr lang="en-GB" dirty="0"/>
              <a:t>aspect of </a:t>
            </a:r>
            <a:r>
              <a:rPr lang="en-GB" dirty="0" smtClean="0"/>
              <a:t>practitioner research: participants </a:t>
            </a:r>
            <a:r>
              <a:rPr lang="en-GB" dirty="0"/>
              <a:t>or outsiders.</a:t>
            </a:r>
          </a:p>
          <a:p>
            <a:r>
              <a:rPr lang="en-GB" dirty="0" smtClean="0"/>
              <a:t>We </a:t>
            </a:r>
            <a:r>
              <a:rPr lang="en-GB" dirty="0"/>
              <a:t>all </a:t>
            </a:r>
            <a:r>
              <a:rPr lang="en-GB" dirty="0" smtClean="0"/>
              <a:t>observe </a:t>
            </a:r>
            <a:r>
              <a:rPr lang="en-GB" dirty="0"/>
              <a:t>human behaviour </a:t>
            </a:r>
            <a:r>
              <a:rPr lang="en-GB" dirty="0" smtClean="0"/>
              <a:t> -  we come </a:t>
            </a:r>
            <a:r>
              <a:rPr lang="en-GB" dirty="0"/>
              <a:t>to conclusions based on our </a:t>
            </a:r>
            <a:r>
              <a:rPr lang="en-GB" dirty="0" smtClean="0"/>
              <a:t>observation - to explain, understand, predict</a:t>
            </a:r>
            <a:endParaRPr lang="en-GB" dirty="0"/>
          </a:p>
          <a:p>
            <a:r>
              <a:rPr lang="en-GB" dirty="0" smtClean="0"/>
              <a:t>Build </a:t>
            </a:r>
            <a:r>
              <a:rPr lang="en-GB" dirty="0"/>
              <a:t>on those skills </a:t>
            </a:r>
            <a:r>
              <a:rPr lang="en-GB" dirty="0" smtClean="0"/>
              <a:t> - beyond </a:t>
            </a:r>
            <a:r>
              <a:rPr lang="en-GB" dirty="0"/>
              <a:t>the subjective and </a:t>
            </a:r>
            <a:r>
              <a:rPr lang="en-GB" dirty="0" smtClean="0"/>
              <a:t>impressionistic</a:t>
            </a:r>
          </a:p>
          <a:p>
            <a:pPr marL="385763" indent="-385763">
              <a:buFont typeface="+mj-lt"/>
              <a:buAutoNum type="arabicPeriod"/>
            </a:pPr>
            <a:r>
              <a:rPr lang="en-GB" dirty="0" smtClean="0"/>
              <a:t>eliminate bias</a:t>
            </a:r>
          </a:p>
          <a:p>
            <a:pPr marL="385763" indent="-385763">
              <a:buFont typeface="+mj-lt"/>
              <a:buAutoNum type="arabicPeriod"/>
            </a:pPr>
            <a:r>
              <a:rPr lang="en-GB" dirty="0" smtClean="0"/>
              <a:t>be systematic</a:t>
            </a:r>
          </a:p>
          <a:p>
            <a:pPr marL="385763" indent="-385763">
              <a:buFont typeface="+mj-lt"/>
              <a:buAutoNum type="arabicPeriod"/>
            </a:pPr>
            <a:r>
              <a:rPr lang="en-GB" dirty="0" smtClean="0"/>
              <a:t>be </a:t>
            </a:r>
            <a:r>
              <a:rPr lang="en-GB" dirty="0"/>
              <a:t>open about our procedures </a:t>
            </a:r>
            <a:endParaRPr lang="en-GB" dirty="0" smtClean="0"/>
          </a:p>
          <a:p>
            <a:pPr marL="0" indent="0">
              <a:buNone/>
            </a:pPr>
            <a:endParaRPr lang="en-GB" dirty="0"/>
          </a:p>
        </p:txBody>
      </p:sp>
    </p:spTree>
    <p:extLst>
      <p:ext uri="{BB962C8B-B14F-4D97-AF65-F5344CB8AC3E}">
        <p14:creationId xmlns:p14="http://schemas.microsoft.com/office/powerpoint/2010/main" val="2121004513"/>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Uses of observation</a:t>
            </a:r>
            <a:endParaRPr lang="en-GB" dirty="0"/>
          </a:p>
        </p:txBody>
      </p:sp>
      <p:sp>
        <p:nvSpPr>
          <p:cNvPr id="4" name="Date Placeholder 3"/>
          <p:cNvSpPr>
            <a:spLocks noGrp="1"/>
          </p:cNvSpPr>
          <p:nvPr>
            <p:ph type="dt" sz="half" idx="10"/>
          </p:nvPr>
        </p:nvSpPr>
        <p:spPr/>
        <p:txBody>
          <a:bodyPr/>
          <a:lstStyle/>
          <a:p>
            <a:fld id="{3FFC0D14-CD77-4D63-9B70-6E366236BD22}" type="datetime1">
              <a:rPr lang="en-GB" smtClean="0"/>
              <a:t>07/10/2018</a:t>
            </a:fld>
            <a:endParaRPr lang="en-GB"/>
          </a:p>
        </p:txBody>
      </p:sp>
      <p:sp>
        <p:nvSpPr>
          <p:cNvPr id="6" name="Slide Number Placeholder 5"/>
          <p:cNvSpPr>
            <a:spLocks noGrp="1"/>
          </p:cNvSpPr>
          <p:nvPr>
            <p:ph type="sldNum" sz="quarter" idx="12"/>
          </p:nvPr>
        </p:nvSpPr>
        <p:spPr/>
        <p:txBody>
          <a:bodyPr>
            <a:normAutofit/>
          </a:bodyPr>
          <a:lstStyle/>
          <a:p>
            <a:fld id="{C0C8AFD2-943F-4EDC-AC9F-006354904B8D}" type="slidenum">
              <a:rPr lang="en-GB" smtClean="0"/>
              <a:t>106</a:t>
            </a:fld>
            <a:endParaRPr lang="en-GB"/>
          </a:p>
        </p:txBody>
      </p:sp>
      <p:sp>
        <p:nvSpPr>
          <p:cNvPr id="3" name="Content Placeholder 2"/>
          <p:cNvSpPr>
            <a:spLocks noGrp="1"/>
          </p:cNvSpPr>
          <p:nvPr>
            <p:ph sz="quarter" idx="1"/>
          </p:nvPr>
        </p:nvSpPr>
        <p:spPr>
          <a:xfrm>
            <a:off x="457200" y="1196752"/>
            <a:ext cx="8229600" cy="4320481"/>
          </a:xfrm>
        </p:spPr>
        <p:txBody>
          <a:bodyPr>
            <a:normAutofit fontScale="85000" lnSpcReduction="20000"/>
          </a:bodyPr>
          <a:lstStyle/>
          <a:p>
            <a:r>
              <a:rPr lang="en-GB" b="1" u="sng" dirty="0" smtClean="0"/>
              <a:t>Subjective</a:t>
            </a:r>
            <a:r>
              <a:rPr lang="en-GB" b="1" dirty="0" smtClean="0"/>
              <a:t>: </a:t>
            </a:r>
            <a:r>
              <a:rPr lang="en-GB" dirty="0" smtClean="0"/>
              <a:t>What is your impression of what happened during the time that you observed</a:t>
            </a:r>
            <a:r>
              <a:rPr lang="en-GB" dirty="0"/>
              <a:t>?</a:t>
            </a:r>
            <a:endParaRPr lang="en-GB" dirty="0" smtClean="0"/>
          </a:p>
          <a:p>
            <a:r>
              <a:rPr lang="en-GB" b="1" u="sng" dirty="0" smtClean="0"/>
              <a:t>Objective</a:t>
            </a:r>
            <a:r>
              <a:rPr lang="en-GB" b="1" dirty="0" smtClean="0"/>
              <a:t>: </a:t>
            </a:r>
            <a:r>
              <a:rPr lang="en-GB" dirty="0" smtClean="0"/>
              <a:t>What did you actually observe? What are the objective behaviours that anyone could observe? What behaviours did you observe that led to your subjective impression?</a:t>
            </a:r>
          </a:p>
          <a:p>
            <a:r>
              <a:rPr lang="en-GB" b="1" u="sng" dirty="0" smtClean="0"/>
              <a:t>Assessment</a:t>
            </a:r>
            <a:r>
              <a:rPr lang="en-GB" b="1" dirty="0" smtClean="0"/>
              <a:t>: </a:t>
            </a:r>
            <a:r>
              <a:rPr lang="en-GB" dirty="0" smtClean="0"/>
              <a:t>Based on what you observed and your impressions, what conclusions did your reach? Are further assessments needed?</a:t>
            </a:r>
          </a:p>
          <a:p>
            <a:r>
              <a:rPr lang="en-GB" b="1" u="sng" dirty="0" smtClean="0"/>
              <a:t>Planning</a:t>
            </a:r>
            <a:r>
              <a:rPr lang="en-GB" b="1" dirty="0" smtClean="0"/>
              <a:t>: </a:t>
            </a:r>
            <a:r>
              <a:rPr lang="en-GB" dirty="0" smtClean="0"/>
              <a:t>Given what you know, what would be an appropriate plan for the student? What should be done? What would be helpful?</a:t>
            </a:r>
          </a:p>
          <a:p>
            <a:endParaRPr lang="en-GB" dirty="0"/>
          </a:p>
        </p:txBody>
      </p:sp>
    </p:spTree>
    <p:extLst>
      <p:ext uri="{BB962C8B-B14F-4D97-AF65-F5344CB8AC3E}">
        <p14:creationId xmlns:p14="http://schemas.microsoft.com/office/powerpoint/2010/main" val="2651304187"/>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Try a tally chart</a:t>
            </a:r>
            <a:endParaRPr lang="en-GB" dirty="0"/>
          </a:p>
        </p:txBody>
      </p:sp>
      <p:sp>
        <p:nvSpPr>
          <p:cNvPr id="4" name="Date Placeholder 3"/>
          <p:cNvSpPr>
            <a:spLocks noGrp="1"/>
          </p:cNvSpPr>
          <p:nvPr>
            <p:ph type="dt" sz="half" idx="10"/>
          </p:nvPr>
        </p:nvSpPr>
        <p:spPr/>
        <p:txBody>
          <a:bodyPr/>
          <a:lstStyle/>
          <a:p>
            <a:fld id="{344185B3-BD87-4AE6-BD64-57204B9841AD}" type="datetime1">
              <a:rPr lang="en-GB" smtClean="0"/>
              <a:t>07/10/2018</a:t>
            </a:fld>
            <a:endParaRPr lang="en-GB"/>
          </a:p>
        </p:txBody>
      </p:sp>
      <p:sp>
        <p:nvSpPr>
          <p:cNvPr id="6" name="Slide Number Placeholder 5"/>
          <p:cNvSpPr>
            <a:spLocks noGrp="1"/>
          </p:cNvSpPr>
          <p:nvPr>
            <p:ph type="sldNum" sz="quarter" idx="12"/>
          </p:nvPr>
        </p:nvSpPr>
        <p:spPr/>
        <p:txBody>
          <a:bodyPr>
            <a:normAutofit/>
          </a:bodyPr>
          <a:lstStyle/>
          <a:p>
            <a:fld id="{C0C8AFD2-943F-4EDC-AC9F-006354904B8D}" type="slidenum">
              <a:rPr lang="en-GB" smtClean="0"/>
              <a:t>107</a:t>
            </a:fld>
            <a:endParaRPr lang="en-GB"/>
          </a:p>
        </p:txBody>
      </p:sp>
      <p:sp>
        <p:nvSpPr>
          <p:cNvPr id="3" name="Content Placeholder 2"/>
          <p:cNvSpPr>
            <a:spLocks noGrp="1"/>
          </p:cNvSpPr>
          <p:nvPr>
            <p:ph sz="quarter" idx="1"/>
          </p:nvPr>
        </p:nvSpPr>
        <p:spPr/>
        <p:txBody>
          <a:bodyPr>
            <a:normAutofit/>
          </a:bodyPr>
          <a:lstStyle/>
          <a:p>
            <a:r>
              <a:rPr lang="en-GB" sz="900" dirty="0">
                <a:hlinkClick r:id="rId3"/>
              </a:rPr>
              <a:t>http://www.youtube.com/watch?v=IGQmdoK_ZfY</a:t>
            </a:r>
            <a:endParaRPr lang="en-GB" sz="900" dirty="0"/>
          </a:p>
          <a:p>
            <a:endParaRPr lang="en-GB" sz="900" dirty="0"/>
          </a:p>
          <a:p>
            <a:endParaRPr lang="en-GB" sz="900" dirty="0"/>
          </a:p>
        </p:txBody>
      </p:sp>
    </p:spTree>
    <p:extLst>
      <p:ext uri="{BB962C8B-B14F-4D97-AF65-F5344CB8AC3E}">
        <p14:creationId xmlns:p14="http://schemas.microsoft.com/office/powerpoint/2010/main" val="2385212260"/>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altLang="en-US" smtClean="0"/>
              <a:t>Undertaking observations </a:t>
            </a:r>
          </a:p>
        </p:txBody>
      </p:sp>
      <p:sp>
        <p:nvSpPr>
          <p:cNvPr id="5123" name="Content Placeholder 2"/>
          <p:cNvSpPr>
            <a:spLocks noGrp="1"/>
          </p:cNvSpPr>
          <p:nvPr>
            <p:ph idx="1"/>
          </p:nvPr>
        </p:nvSpPr>
        <p:spPr/>
        <p:txBody>
          <a:bodyPr/>
          <a:lstStyle/>
          <a:p>
            <a:r>
              <a:rPr lang="en-GB" altLang="en-US" smtClean="0"/>
              <a:t>What data do you need to respond to your research question? </a:t>
            </a:r>
          </a:p>
          <a:p>
            <a:pPr lvl="1"/>
            <a:r>
              <a:rPr lang="en-GB" altLang="en-US" smtClean="0"/>
              <a:t>Avoid </a:t>
            </a:r>
            <a:r>
              <a:rPr lang="en-GB" altLang="en-US" i="1" smtClean="0"/>
              <a:t>looking for the sake of looking  </a:t>
            </a:r>
          </a:p>
          <a:p>
            <a:r>
              <a:rPr lang="en-GB" altLang="en-US" smtClean="0"/>
              <a:t>Structured observation </a:t>
            </a:r>
          </a:p>
          <a:p>
            <a:r>
              <a:rPr lang="en-GB" altLang="en-US" smtClean="0"/>
              <a:t>Unstructured observation </a:t>
            </a:r>
          </a:p>
          <a:p>
            <a:endParaRPr lang="en-GB" altLang="en-US" smtClean="0"/>
          </a:p>
        </p:txBody>
      </p:sp>
      <p:sp>
        <p:nvSpPr>
          <p:cNvPr id="2" name="Date Placeholder 1"/>
          <p:cNvSpPr>
            <a:spLocks noGrp="1"/>
          </p:cNvSpPr>
          <p:nvPr>
            <p:ph type="dt" sz="half" idx="10"/>
          </p:nvPr>
        </p:nvSpPr>
        <p:spPr/>
        <p:txBody>
          <a:bodyPr/>
          <a:lstStyle/>
          <a:p>
            <a:fld id="{DA763498-06BF-4CF9-9D54-4B8D58B29A07}" type="datetime1">
              <a:rPr lang="en-GB" smtClean="0"/>
              <a:t>07/10/2018</a:t>
            </a:fld>
            <a:endParaRPr lang="en-US" dirty="0"/>
          </a:p>
        </p:txBody>
      </p:sp>
      <p:sp>
        <p:nvSpPr>
          <p:cNvPr id="3" name="Slide Number Placeholder 2"/>
          <p:cNvSpPr>
            <a:spLocks noGrp="1"/>
          </p:cNvSpPr>
          <p:nvPr>
            <p:ph type="sldNum" sz="quarter" idx="12"/>
          </p:nvPr>
        </p:nvSpPr>
        <p:spPr/>
        <p:txBody>
          <a:bodyPr/>
          <a:lstStyle/>
          <a:p>
            <a:fld id="{6D22F896-40B5-4ADD-8801-0D06FADFA095}" type="slidenum">
              <a:rPr lang="en-US" smtClean="0"/>
              <a:t>108</a:t>
            </a:fld>
            <a:endParaRPr lang="en-US" dirty="0"/>
          </a:p>
        </p:txBody>
      </p:sp>
    </p:spTree>
    <p:extLst>
      <p:ext uri="{BB962C8B-B14F-4D97-AF65-F5344CB8AC3E}">
        <p14:creationId xmlns:p14="http://schemas.microsoft.com/office/powerpoint/2010/main" val="1164502191"/>
      </p:ext>
    </p:extLst>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657350" y="307837"/>
            <a:ext cx="5829300" cy="857250"/>
          </a:xfrm>
        </p:spPr>
        <p:txBody>
          <a:bodyPr/>
          <a:lstStyle/>
          <a:p>
            <a:r>
              <a:rPr lang="en-GB" altLang="en-US" dirty="0" smtClean="0"/>
              <a:t>Structured observation </a:t>
            </a:r>
          </a:p>
        </p:txBody>
      </p:sp>
      <p:sp>
        <p:nvSpPr>
          <p:cNvPr id="6147" name="Content Placeholder 2"/>
          <p:cNvSpPr>
            <a:spLocks noGrp="1"/>
          </p:cNvSpPr>
          <p:nvPr>
            <p:ph idx="1"/>
          </p:nvPr>
        </p:nvSpPr>
        <p:spPr/>
        <p:txBody>
          <a:bodyPr/>
          <a:lstStyle/>
          <a:p>
            <a:r>
              <a:rPr lang="en-GB" altLang="en-US" smtClean="0"/>
              <a:t>Usually non-participant; seeking ‘truths’ </a:t>
            </a:r>
            <a:r>
              <a:rPr lang="en-GB" altLang="en-US" dirty="0" smtClean="0"/>
              <a:t>or information about behaviour  </a:t>
            </a:r>
          </a:p>
          <a:p>
            <a:r>
              <a:rPr lang="en-GB" altLang="en-US" dirty="0" smtClean="0"/>
              <a:t>Usually generates number – frequency of occurrences</a:t>
            </a:r>
          </a:p>
          <a:p>
            <a:r>
              <a:rPr lang="en-GB" altLang="en-US" dirty="0" smtClean="0"/>
              <a:t>You define what needs to be counted </a:t>
            </a:r>
          </a:p>
          <a:p>
            <a:r>
              <a:rPr lang="en-GB" altLang="en-US" dirty="0" smtClean="0"/>
              <a:t>You define how to record the events </a:t>
            </a:r>
          </a:p>
        </p:txBody>
      </p:sp>
      <p:sp>
        <p:nvSpPr>
          <p:cNvPr id="2" name="Date Placeholder 1"/>
          <p:cNvSpPr>
            <a:spLocks noGrp="1"/>
          </p:cNvSpPr>
          <p:nvPr>
            <p:ph type="dt" sz="half" idx="10"/>
          </p:nvPr>
        </p:nvSpPr>
        <p:spPr/>
        <p:txBody>
          <a:bodyPr/>
          <a:lstStyle/>
          <a:p>
            <a:fld id="{660F1443-732D-4CE4-9776-564844CBEF8E}" type="datetime1">
              <a:rPr lang="en-GB" smtClean="0"/>
              <a:t>07/10/2018</a:t>
            </a:fld>
            <a:endParaRPr lang="en-US" dirty="0"/>
          </a:p>
        </p:txBody>
      </p:sp>
      <p:sp>
        <p:nvSpPr>
          <p:cNvPr id="3" name="Slide Number Placeholder 2"/>
          <p:cNvSpPr>
            <a:spLocks noGrp="1"/>
          </p:cNvSpPr>
          <p:nvPr>
            <p:ph type="sldNum" sz="quarter" idx="12"/>
          </p:nvPr>
        </p:nvSpPr>
        <p:spPr/>
        <p:txBody>
          <a:bodyPr/>
          <a:lstStyle/>
          <a:p>
            <a:fld id="{6D22F896-40B5-4ADD-8801-0D06FADFA095}" type="slidenum">
              <a:rPr lang="en-US" smtClean="0"/>
              <a:t>109</a:t>
            </a:fld>
            <a:endParaRPr lang="en-US" dirty="0"/>
          </a:p>
        </p:txBody>
      </p:sp>
    </p:spTree>
    <p:extLst>
      <p:ext uri="{BB962C8B-B14F-4D97-AF65-F5344CB8AC3E}">
        <p14:creationId xmlns:p14="http://schemas.microsoft.com/office/powerpoint/2010/main" val="1165463"/>
      </p:ext>
    </p:extLst>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763316" y="1338"/>
            <a:ext cx="5829300" cy="857250"/>
          </a:xfrm>
        </p:spPr>
        <p:txBody>
          <a:bodyPr/>
          <a:lstStyle/>
          <a:p>
            <a:r>
              <a:rPr lang="en-GB" altLang="en-US" dirty="0" smtClean="0"/>
              <a:t>Structured observation </a:t>
            </a:r>
          </a:p>
        </p:txBody>
      </p:sp>
      <p:sp>
        <p:nvSpPr>
          <p:cNvPr id="7171" name="Content Placeholder 2"/>
          <p:cNvSpPr>
            <a:spLocks noGrp="1"/>
          </p:cNvSpPr>
          <p:nvPr>
            <p:ph idx="1"/>
          </p:nvPr>
        </p:nvSpPr>
        <p:spPr>
          <a:xfrm>
            <a:off x="251520" y="1196752"/>
            <a:ext cx="8568952" cy="4680520"/>
          </a:xfrm>
          <a:solidFill>
            <a:schemeClr val="accent5">
              <a:lumMod val="40000"/>
              <a:lumOff val="60000"/>
            </a:schemeClr>
          </a:solidFill>
        </p:spPr>
        <p:txBody>
          <a:bodyPr>
            <a:normAutofit/>
          </a:bodyPr>
          <a:lstStyle/>
          <a:p>
            <a:r>
              <a:rPr lang="en-GB" altLang="en-US" dirty="0"/>
              <a:t>Duration recording </a:t>
            </a:r>
          </a:p>
          <a:p>
            <a:pPr lvl="1"/>
            <a:r>
              <a:rPr lang="en-GB" altLang="en-US" sz="1800" dirty="0"/>
              <a:t>For how long behaviour X is observed during the observation period </a:t>
            </a:r>
          </a:p>
          <a:p>
            <a:r>
              <a:rPr lang="en-GB" altLang="en-US" dirty="0"/>
              <a:t>Frequency of target behaviour </a:t>
            </a:r>
          </a:p>
          <a:p>
            <a:pPr lvl="1"/>
            <a:r>
              <a:rPr lang="en-GB" altLang="en-US" sz="1800" dirty="0"/>
              <a:t>Event sampling </a:t>
            </a:r>
          </a:p>
          <a:p>
            <a:r>
              <a:rPr lang="en-GB" altLang="en-US" dirty="0"/>
              <a:t>Interval recording </a:t>
            </a:r>
          </a:p>
          <a:p>
            <a:pPr lvl="1"/>
            <a:r>
              <a:rPr lang="en-GB" altLang="en-US" sz="1800" dirty="0"/>
              <a:t>Record what is happening for a specific interval of time (5 seconds, 2 minutes) </a:t>
            </a:r>
          </a:p>
          <a:p>
            <a:r>
              <a:rPr lang="en-GB" altLang="en-US" dirty="0"/>
              <a:t>Time sampling </a:t>
            </a:r>
          </a:p>
          <a:p>
            <a:pPr lvl="1"/>
            <a:r>
              <a:rPr lang="en-GB" altLang="en-US" sz="1800" dirty="0"/>
              <a:t>You select intervals out of the time available to look and record behaviour using the methods above  </a:t>
            </a:r>
          </a:p>
          <a:p>
            <a:endParaRPr lang="en-GB" altLang="en-US" dirty="0" smtClean="0"/>
          </a:p>
        </p:txBody>
      </p:sp>
      <p:sp>
        <p:nvSpPr>
          <p:cNvPr id="2" name="Date Placeholder 1"/>
          <p:cNvSpPr>
            <a:spLocks noGrp="1"/>
          </p:cNvSpPr>
          <p:nvPr>
            <p:ph type="dt" sz="half" idx="10"/>
          </p:nvPr>
        </p:nvSpPr>
        <p:spPr/>
        <p:txBody>
          <a:bodyPr/>
          <a:lstStyle/>
          <a:p>
            <a:fld id="{BB86E4F2-6D41-481E-A049-0396509647AF}" type="datetime1">
              <a:rPr lang="en-GB" smtClean="0"/>
              <a:t>07/10/2018</a:t>
            </a:fld>
            <a:endParaRPr lang="en-US" dirty="0"/>
          </a:p>
        </p:txBody>
      </p:sp>
      <p:sp>
        <p:nvSpPr>
          <p:cNvPr id="3" name="Slide Number Placeholder 2"/>
          <p:cNvSpPr>
            <a:spLocks noGrp="1"/>
          </p:cNvSpPr>
          <p:nvPr>
            <p:ph type="sldNum" sz="quarter" idx="12"/>
          </p:nvPr>
        </p:nvSpPr>
        <p:spPr/>
        <p:txBody>
          <a:bodyPr/>
          <a:lstStyle/>
          <a:p>
            <a:fld id="{6D22F896-40B5-4ADD-8801-0D06FADFA095}" type="slidenum">
              <a:rPr lang="en-US" smtClean="0"/>
              <a:t>110</a:t>
            </a:fld>
            <a:endParaRPr lang="en-US" dirty="0"/>
          </a:p>
        </p:txBody>
      </p:sp>
    </p:spTree>
    <p:extLst>
      <p:ext uri="{BB962C8B-B14F-4D97-AF65-F5344CB8AC3E}">
        <p14:creationId xmlns:p14="http://schemas.microsoft.com/office/powerpoint/2010/main" val="330802599"/>
      </p:ext>
    </p:extLst>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548680"/>
            <a:ext cx="8219256" cy="44981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Date Placeholder 1"/>
          <p:cNvSpPr>
            <a:spLocks noGrp="1"/>
          </p:cNvSpPr>
          <p:nvPr>
            <p:ph type="dt" sz="half" idx="10"/>
          </p:nvPr>
        </p:nvSpPr>
        <p:spPr/>
        <p:txBody>
          <a:bodyPr/>
          <a:lstStyle/>
          <a:p>
            <a:fld id="{8C26F0AE-EA17-480D-A0A5-E76A1F82CC08}" type="datetime1">
              <a:rPr lang="en-GB" smtClean="0"/>
              <a:t>07/10/2018</a:t>
            </a:fld>
            <a:endParaRPr lang="en-US" dirty="0"/>
          </a:p>
        </p:txBody>
      </p:sp>
      <p:sp>
        <p:nvSpPr>
          <p:cNvPr id="3" name="Slide Number Placeholder 2"/>
          <p:cNvSpPr>
            <a:spLocks noGrp="1"/>
          </p:cNvSpPr>
          <p:nvPr>
            <p:ph type="sldNum" sz="quarter" idx="12"/>
          </p:nvPr>
        </p:nvSpPr>
        <p:spPr/>
        <p:txBody>
          <a:bodyPr/>
          <a:lstStyle/>
          <a:p>
            <a:fld id="{6D22F896-40B5-4ADD-8801-0D06FADFA095}" type="slidenum">
              <a:rPr lang="en-US" smtClean="0"/>
              <a:t>111</a:t>
            </a:fld>
            <a:endParaRPr lang="en-US" dirty="0"/>
          </a:p>
        </p:txBody>
      </p:sp>
    </p:spTree>
    <p:extLst>
      <p:ext uri="{BB962C8B-B14F-4D97-AF65-F5344CB8AC3E}">
        <p14:creationId xmlns:p14="http://schemas.microsoft.com/office/powerpoint/2010/main" val="2834297867"/>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altLang="en-US" smtClean="0"/>
              <a:t>Structured observation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10214533"/>
              </p:ext>
            </p:extLst>
          </p:nvPr>
        </p:nvGraphicFramePr>
        <p:xfrm>
          <a:off x="683566" y="1417639"/>
          <a:ext cx="8003236" cy="3760088"/>
        </p:xfrm>
        <a:graphic>
          <a:graphicData uri="http://schemas.openxmlformats.org/drawingml/2006/table">
            <a:tbl>
              <a:tblPr firstRow="1" bandRow="1">
                <a:tableStyleId>{5C22544A-7EE6-4342-B048-85BDC9FD1C3A}</a:tableStyleId>
              </a:tblPr>
              <a:tblGrid>
                <a:gridCol w="2000809"/>
                <a:gridCol w="2000809"/>
                <a:gridCol w="2000809"/>
                <a:gridCol w="2000809"/>
              </a:tblGrid>
              <a:tr h="656998">
                <a:tc>
                  <a:txBody>
                    <a:bodyPr/>
                    <a:lstStyle/>
                    <a:p>
                      <a:endParaRPr lang="en-GB" sz="1400" dirty="0"/>
                    </a:p>
                  </a:txBody>
                  <a:tcPr marL="68580" marR="68580" marT="34282" marB="34282"/>
                </a:tc>
                <a:tc>
                  <a:txBody>
                    <a:bodyPr/>
                    <a:lstStyle/>
                    <a:p>
                      <a:r>
                        <a:rPr lang="en-GB" sz="1400" dirty="0" smtClean="0"/>
                        <a:t>Adult question to child </a:t>
                      </a:r>
                      <a:endParaRPr lang="en-GB" sz="1400" dirty="0"/>
                    </a:p>
                  </a:txBody>
                  <a:tcPr marL="68580" marR="68580" marT="34282" marB="34282"/>
                </a:tc>
                <a:tc>
                  <a:txBody>
                    <a:bodyPr/>
                    <a:lstStyle/>
                    <a:p>
                      <a:r>
                        <a:rPr lang="en-GB" sz="1400" dirty="0" smtClean="0"/>
                        <a:t>Child question to child </a:t>
                      </a:r>
                      <a:endParaRPr lang="en-GB" sz="1400" dirty="0"/>
                    </a:p>
                  </a:txBody>
                  <a:tcPr marL="68580" marR="68580" marT="34282" marB="34282"/>
                </a:tc>
                <a:tc>
                  <a:txBody>
                    <a:bodyPr/>
                    <a:lstStyle/>
                    <a:p>
                      <a:r>
                        <a:rPr lang="en-GB" sz="1400" dirty="0" smtClean="0"/>
                        <a:t>Child question to adult </a:t>
                      </a:r>
                      <a:endParaRPr lang="en-GB" sz="1400" dirty="0"/>
                    </a:p>
                  </a:txBody>
                  <a:tcPr marL="68580" marR="68580" marT="34282" marB="34282"/>
                </a:tc>
              </a:tr>
              <a:tr h="1223046">
                <a:tc>
                  <a:txBody>
                    <a:bodyPr/>
                    <a:lstStyle/>
                    <a:p>
                      <a:r>
                        <a:rPr lang="en-GB" sz="1400" dirty="0" smtClean="0"/>
                        <a:t>Session 1: directed learning</a:t>
                      </a:r>
                      <a:r>
                        <a:rPr lang="en-GB" sz="1400" baseline="0" dirty="0" smtClean="0"/>
                        <a:t> story writing whole class </a:t>
                      </a:r>
                      <a:endParaRPr lang="en-GB" sz="1400" dirty="0"/>
                    </a:p>
                  </a:txBody>
                  <a:tcPr marL="68580" marR="68580" marT="34282" marB="34282"/>
                </a:tc>
                <a:tc>
                  <a:txBody>
                    <a:bodyPr/>
                    <a:lstStyle/>
                    <a:p>
                      <a:endParaRPr lang="en-GB" sz="1400"/>
                    </a:p>
                  </a:txBody>
                  <a:tcPr marL="68580" marR="68580" marT="34282" marB="34282"/>
                </a:tc>
                <a:tc>
                  <a:txBody>
                    <a:bodyPr/>
                    <a:lstStyle/>
                    <a:p>
                      <a:endParaRPr lang="en-GB" sz="1400"/>
                    </a:p>
                  </a:txBody>
                  <a:tcPr marL="68580" marR="68580" marT="34282" marB="34282"/>
                </a:tc>
                <a:tc>
                  <a:txBody>
                    <a:bodyPr/>
                    <a:lstStyle/>
                    <a:p>
                      <a:endParaRPr lang="en-GB" sz="1400"/>
                    </a:p>
                  </a:txBody>
                  <a:tcPr marL="68580" marR="68580" marT="34282" marB="34282"/>
                </a:tc>
              </a:tr>
              <a:tr h="940022">
                <a:tc>
                  <a:txBody>
                    <a:bodyPr/>
                    <a:lstStyle/>
                    <a:p>
                      <a:r>
                        <a:rPr lang="en-GB" sz="1400" dirty="0" smtClean="0"/>
                        <a:t>Session 2: outdoor free play</a:t>
                      </a:r>
                      <a:endParaRPr lang="en-GB" sz="1400" dirty="0"/>
                    </a:p>
                  </a:txBody>
                  <a:tcPr marL="68580" marR="68580" marT="34282" marB="34282"/>
                </a:tc>
                <a:tc>
                  <a:txBody>
                    <a:bodyPr/>
                    <a:lstStyle/>
                    <a:p>
                      <a:endParaRPr lang="en-GB" sz="1400" dirty="0"/>
                    </a:p>
                  </a:txBody>
                  <a:tcPr marL="68580" marR="68580" marT="34282" marB="34282"/>
                </a:tc>
                <a:tc>
                  <a:txBody>
                    <a:bodyPr/>
                    <a:lstStyle/>
                    <a:p>
                      <a:endParaRPr lang="en-GB" sz="1400"/>
                    </a:p>
                  </a:txBody>
                  <a:tcPr marL="68580" marR="68580" marT="34282" marB="34282"/>
                </a:tc>
                <a:tc>
                  <a:txBody>
                    <a:bodyPr/>
                    <a:lstStyle/>
                    <a:p>
                      <a:endParaRPr lang="en-GB" sz="1400"/>
                    </a:p>
                  </a:txBody>
                  <a:tcPr marL="68580" marR="68580" marT="34282" marB="34282"/>
                </a:tc>
              </a:tr>
              <a:tr h="940022">
                <a:tc>
                  <a:txBody>
                    <a:bodyPr/>
                    <a:lstStyle/>
                    <a:p>
                      <a:r>
                        <a:rPr lang="en-GB" sz="1400" dirty="0" smtClean="0"/>
                        <a:t>Session 3:</a:t>
                      </a:r>
                      <a:r>
                        <a:rPr lang="en-GB" sz="1400" baseline="0" dirty="0" smtClean="0"/>
                        <a:t> </a:t>
                      </a:r>
                    </a:p>
                    <a:p>
                      <a:r>
                        <a:rPr lang="en-GB" sz="1400" baseline="0" dirty="0" smtClean="0"/>
                        <a:t>small group story retelling </a:t>
                      </a:r>
                      <a:endParaRPr lang="en-GB" sz="1400" dirty="0"/>
                    </a:p>
                  </a:txBody>
                  <a:tcPr marL="68580" marR="68580" marT="34282" marB="34282"/>
                </a:tc>
                <a:tc>
                  <a:txBody>
                    <a:bodyPr/>
                    <a:lstStyle/>
                    <a:p>
                      <a:endParaRPr lang="en-GB" sz="1400"/>
                    </a:p>
                  </a:txBody>
                  <a:tcPr marL="68580" marR="68580" marT="34282" marB="34282"/>
                </a:tc>
                <a:tc>
                  <a:txBody>
                    <a:bodyPr/>
                    <a:lstStyle/>
                    <a:p>
                      <a:endParaRPr lang="en-GB" sz="1400"/>
                    </a:p>
                  </a:txBody>
                  <a:tcPr marL="68580" marR="68580" marT="34282" marB="34282"/>
                </a:tc>
                <a:tc>
                  <a:txBody>
                    <a:bodyPr/>
                    <a:lstStyle/>
                    <a:p>
                      <a:endParaRPr lang="en-GB" sz="1400" dirty="0"/>
                    </a:p>
                  </a:txBody>
                  <a:tcPr marL="68580" marR="68580" marT="34282" marB="34282"/>
                </a:tc>
              </a:tr>
            </a:tbl>
          </a:graphicData>
        </a:graphic>
      </p:graphicFrame>
      <p:sp>
        <p:nvSpPr>
          <p:cNvPr id="2" name="Date Placeholder 1"/>
          <p:cNvSpPr>
            <a:spLocks noGrp="1"/>
          </p:cNvSpPr>
          <p:nvPr>
            <p:ph type="dt" sz="half" idx="10"/>
          </p:nvPr>
        </p:nvSpPr>
        <p:spPr/>
        <p:txBody>
          <a:bodyPr/>
          <a:lstStyle/>
          <a:p>
            <a:fld id="{479F2BAF-2934-4125-90D6-1CDF7F8344EC}" type="datetime1">
              <a:rPr lang="en-GB" smtClean="0"/>
              <a:t>07/10/2018</a:t>
            </a:fld>
            <a:endParaRPr lang="en-US" dirty="0"/>
          </a:p>
        </p:txBody>
      </p:sp>
      <p:sp>
        <p:nvSpPr>
          <p:cNvPr id="3" name="Slide Number Placeholder 2"/>
          <p:cNvSpPr>
            <a:spLocks noGrp="1"/>
          </p:cNvSpPr>
          <p:nvPr>
            <p:ph type="sldNum" sz="quarter" idx="12"/>
          </p:nvPr>
        </p:nvSpPr>
        <p:spPr/>
        <p:txBody>
          <a:bodyPr/>
          <a:lstStyle/>
          <a:p>
            <a:fld id="{6D22F896-40B5-4ADD-8801-0D06FADFA095}" type="slidenum">
              <a:rPr lang="en-US" smtClean="0"/>
              <a:t>112</a:t>
            </a:fld>
            <a:endParaRPr lang="en-US" dirty="0"/>
          </a:p>
        </p:txBody>
      </p:sp>
    </p:spTree>
    <p:extLst>
      <p:ext uri="{BB962C8B-B14F-4D97-AF65-F5344CB8AC3E}">
        <p14:creationId xmlns:p14="http://schemas.microsoft.com/office/powerpoint/2010/main" val="276097327"/>
      </p:ext>
    </p:extLst>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GB" altLang="en-US" smtClean="0"/>
              <a:t>Unstructured observation </a:t>
            </a:r>
          </a:p>
        </p:txBody>
      </p:sp>
      <p:sp>
        <p:nvSpPr>
          <p:cNvPr id="3" name="Content Placeholder 2"/>
          <p:cNvSpPr>
            <a:spLocks noGrp="1"/>
          </p:cNvSpPr>
          <p:nvPr>
            <p:ph idx="1"/>
          </p:nvPr>
        </p:nvSpPr>
        <p:spPr>
          <a:xfrm>
            <a:off x="251520" y="1628800"/>
            <a:ext cx="8280920" cy="3960440"/>
          </a:xfrm>
          <a:solidFill>
            <a:schemeClr val="accent5">
              <a:lumMod val="20000"/>
              <a:lumOff val="80000"/>
            </a:schemeClr>
          </a:solidFill>
        </p:spPr>
        <p:txBody>
          <a:bodyPr>
            <a:normAutofit fontScale="92500"/>
          </a:bodyPr>
          <a:lstStyle/>
          <a:p>
            <a:pPr>
              <a:defRPr/>
            </a:pPr>
            <a:r>
              <a:rPr lang="en-GB" dirty="0" smtClean="0"/>
              <a:t>Associated with an interpretivist approach, </a:t>
            </a:r>
            <a:r>
              <a:rPr lang="en-GB" i="1" dirty="0" smtClean="0"/>
              <a:t>participant observation</a:t>
            </a:r>
          </a:p>
          <a:p>
            <a:pPr>
              <a:defRPr/>
            </a:pPr>
            <a:r>
              <a:rPr lang="en-GB" dirty="0" smtClean="0"/>
              <a:t>Continuum of observation </a:t>
            </a:r>
          </a:p>
          <a:p>
            <a:pPr lvl="1">
              <a:defRPr/>
            </a:pPr>
            <a:r>
              <a:rPr lang="en-GB" dirty="0" smtClean="0"/>
              <a:t>Complete participant</a:t>
            </a:r>
          </a:p>
          <a:p>
            <a:pPr lvl="1">
              <a:defRPr/>
            </a:pPr>
            <a:r>
              <a:rPr lang="en-GB" dirty="0" smtClean="0"/>
              <a:t>Participant as observer</a:t>
            </a:r>
          </a:p>
          <a:p>
            <a:pPr lvl="1">
              <a:defRPr/>
            </a:pPr>
            <a:r>
              <a:rPr lang="en-GB" dirty="0" smtClean="0"/>
              <a:t>Observer as participant  </a:t>
            </a:r>
          </a:p>
          <a:p>
            <a:pPr lvl="1">
              <a:defRPr/>
            </a:pPr>
            <a:r>
              <a:rPr lang="en-GB" dirty="0" smtClean="0"/>
              <a:t>Complete observer </a:t>
            </a:r>
          </a:p>
          <a:p>
            <a:pPr marL="257175" lvl="1" indent="-257175">
              <a:buFontTx/>
              <a:buChar char="•"/>
              <a:defRPr/>
            </a:pPr>
            <a:r>
              <a:rPr lang="en-GB" b="1" i="1" dirty="0" smtClean="0"/>
              <a:t>Can we study the world without being a part of it? </a:t>
            </a:r>
          </a:p>
          <a:p>
            <a:pPr>
              <a:defRPr/>
            </a:pPr>
            <a:endParaRPr lang="en-GB" dirty="0" smtClean="0"/>
          </a:p>
          <a:p>
            <a:pPr marL="342900" lvl="1" indent="0">
              <a:buNone/>
              <a:defRPr/>
            </a:pPr>
            <a:endParaRPr lang="en-GB" dirty="0"/>
          </a:p>
        </p:txBody>
      </p:sp>
      <p:sp>
        <p:nvSpPr>
          <p:cNvPr id="2" name="Date Placeholder 1"/>
          <p:cNvSpPr>
            <a:spLocks noGrp="1"/>
          </p:cNvSpPr>
          <p:nvPr>
            <p:ph type="dt" sz="half" idx="10"/>
          </p:nvPr>
        </p:nvSpPr>
        <p:spPr/>
        <p:txBody>
          <a:bodyPr/>
          <a:lstStyle/>
          <a:p>
            <a:fld id="{8F638D03-4E9D-4426-9D32-5B437B83E9D0}" type="datetime1">
              <a:rPr lang="en-GB" smtClean="0"/>
              <a:t>07/10/2018</a:t>
            </a:fld>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113</a:t>
            </a:fld>
            <a:endParaRPr lang="en-US" dirty="0"/>
          </a:p>
        </p:txBody>
      </p:sp>
    </p:spTree>
    <p:extLst>
      <p:ext uri="{BB962C8B-B14F-4D97-AF65-F5344CB8AC3E}">
        <p14:creationId xmlns:p14="http://schemas.microsoft.com/office/powerpoint/2010/main" val="3680375672"/>
      </p:ext>
    </p:extLst>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fontScale="90000"/>
          </a:bodyPr>
          <a:lstStyle/>
          <a:p>
            <a:r>
              <a:rPr lang="en-GB" b="1" dirty="0" smtClean="0"/>
              <a:t>Media </a:t>
            </a:r>
            <a:r>
              <a:rPr lang="en-GB" b="1" dirty="0"/>
              <a:t>Technique: </a:t>
            </a:r>
            <a:r>
              <a:rPr lang="en-GB" b="1" dirty="0" smtClean="0"/>
              <a:t/>
            </a:r>
            <a:br>
              <a:rPr lang="en-GB" b="1" dirty="0" smtClean="0"/>
            </a:br>
            <a:r>
              <a:rPr lang="en-GB" sz="1650" dirty="0"/>
              <a:t>Capture moments on film and then write notes about what happened</a:t>
            </a:r>
          </a:p>
        </p:txBody>
      </p:sp>
      <p:sp>
        <p:nvSpPr>
          <p:cNvPr id="4" name="Date Placeholder 3"/>
          <p:cNvSpPr>
            <a:spLocks noGrp="1"/>
          </p:cNvSpPr>
          <p:nvPr>
            <p:ph type="dt" sz="half" idx="10"/>
          </p:nvPr>
        </p:nvSpPr>
        <p:spPr/>
        <p:txBody>
          <a:bodyPr/>
          <a:lstStyle/>
          <a:p>
            <a:fld id="{FE4B1B17-A285-47A6-B268-0D0A61CF98F2}" type="datetime1">
              <a:rPr lang="en-GB" smtClean="0"/>
              <a:t>07/10/2018</a:t>
            </a:fld>
            <a:endParaRPr lang="en-GB"/>
          </a:p>
        </p:txBody>
      </p:sp>
      <p:sp>
        <p:nvSpPr>
          <p:cNvPr id="6" name="Slide Number Placeholder 5"/>
          <p:cNvSpPr>
            <a:spLocks noGrp="1"/>
          </p:cNvSpPr>
          <p:nvPr>
            <p:ph type="sldNum" sz="quarter" idx="12"/>
          </p:nvPr>
        </p:nvSpPr>
        <p:spPr/>
        <p:txBody>
          <a:bodyPr>
            <a:normAutofit/>
          </a:bodyPr>
          <a:lstStyle/>
          <a:p>
            <a:fld id="{C0C8AFD2-943F-4EDC-AC9F-006354904B8D}" type="slidenum">
              <a:rPr lang="en-GB" smtClean="0"/>
              <a:t>114</a:t>
            </a:fld>
            <a:endParaRPr lang="en-GB"/>
          </a:p>
        </p:txBody>
      </p:sp>
      <p:sp>
        <p:nvSpPr>
          <p:cNvPr id="3" name="Content Placeholder 2"/>
          <p:cNvSpPr>
            <a:spLocks noGrp="1"/>
          </p:cNvSpPr>
          <p:nvPr>
            <p:ph sz="quarter" idx="1"/>
          </p:nvPr>
        </p:nvSpPr>
        <p:spPr>
          <a:xfrm>
            <a:off x="251520" y="1196752"/>
            <a:ext cx="8640960" cy="4392488"/>
          </a:xfrm>
        </p:spPr>
        <p:txBody>
          <a:bodyPr>
            <a:normAutofit fontScale="55000" lnSpcReduction="20000"/>
          </a:bodyPr>
          <a:lstStyle/>
          <a:p>
            <a:pPr marL="0" indent="0">
              <a:buNone/>
            </a:pPr>
            <a:endParaRPr lang="en-GB" sz="2700" dirty="0"/>
          </a:p>
          <a:p>
            <a:pPr marL="0" indent="0">
              <a:buNone/>
            </a:pPr>
            <a:r>
              <a:rPr lang="en-GB" sz="3600" b="1" i="1" dirty="0"/>
              <a:t>1. Photographs</a:t>
            </a:r>
            <a:r>
              <a:rPr lang="en-GB" sz="3600" b="1" dirty="0"/>
              <a:t>: </a:t>
            </a:r>
            <a:r>
              <a:rPr lang="en-GB" sz="3600" dirty="0"/>
              <a:t>Useful for discussion with other staff members who may not have witnessed the incident you observed </a:t>
            </a:r>
          </a:p>
          <a:p>
            <a:pPr marL="0" indent="0">
              <a:buNone/>
            </a:pPr>
            <a:r>
              <a:rPr lang="en-GB" sz="3600" dirty="0"/>
              <a:t>Photo should be dated and placed with the recorded notes</a:t>
            </a:r>
            <a:r>
              <a:rPr lang="en-GB" sz="3600" b="1" dirty="0"/>
              <a:t>.</a:t>
            </a:r>
            <a:endParaRPr lang="en-GB" sz="3600" dirty="0"/>
          </a:p>
          <a:p>
            <a:pPr marL="0" indent="0">
              <a:buNone/>
            </a:pPr>
            <a:r>
              <a:rPr lang="en-GB" sz="3600" b="1" dirty="0"/>
              <a:t>2</a:t>
            </a:r>
            <a:r>
              <a:rPr lang="en-GB" sz="3600" b="1" i="1" dirty="0"/>
              <a:t>. Video: </a:t>
            </a:r>
            <a:r>
              <a:rPr lang="en-GB" sz="3600" dirty="0"/>
              <a:t>Record live actions of children for later observations and discussions </a:t>
            </a:r>
          </a:p>
          <a:p>
            <a:pPr marL="0" indent="0">
              <a:buNone/>
            </a:pPr>
            <a:r>
              <a:rPr lang="en-GB" sz="3600" dirty="0"/>
              <a:t>Staff may observe with a checklist</a:t>
            </a:r>
          </a:p>
          <a:p>
            <a:pPr marL="0" indent="0">
              <a:buNone/>
            </a:pPr>
            <a:r>
              <a:rPr lang="en-GB" sz="3600" dirty="0"/>
              <a:t>A group discussion of the recording can be recorded and added to the observational data.</a:t>
            </a:r>
          </a:p>
          <a:p>
            <a:pPr marL="0" indent="0">
              <a:buNone/>
            </a:pPr>
            <a:r>
              <a:rPr lang="en-GB" sz="3600" b="1" i="1" dirty="0"/>
              <a:t>3. Audiotapes: </a:t>
            </a:r>
            <a:r>
              <a:rPr lang="en-GB" sz="3600" dirty="0"/>
              <a:t>An audio recorder can add depth to a written observation by recording a child's spoken language and/or verbal interactions with other children </a:t>
            </a:r>
          </a:p>
          <a:p>
            <a:pPr marL="0" indent="0">
              <a:buNone/>
            </a:pPr>
            <a:r>
              <a:rPr lang="en-GB" sz="3600" dirty="0"/>
              <a:t>Speak child's name; Current date; Classroom location.... before placing the recorder on a table or counter</a:t>
            </a:r>
          </a:p>
          <a:p>
            <a:pPr marL="0" indent="0">
              <a:buNone/>
            </a:pPr>
            <a:r>
              <a:rPr lang="en-GB" sz="3600" dirty="0"/>
              <a:t>Some observers speak into a recorder instead of writing their observations</a:t>
            </a:r>
          </a:p>
          <a:p>
            <a:endParaRPr lang="en-GB" dirty="0"/>
          </a:p>
        </p:txBody>
      </p:sp>
    </p:spTree>
    <p:extLst>
      <p:ext uri="{BB962C8B-B14F-4D97-AF65-F5344CB8AC3E}">
        <p14:creationId xmlns:p14="http://schemas.microsoft.com/office/powerpoint/2010/main" val="3044683844"/>
      </p:ext>
    </p:extLst>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noAutofit/>
          </a:bodyPr>
          <a:lstStyle/>
          <a:p>
            <a:r>
              <a:rPr lang="en-GB" sz="3600" dirty="0"/>
              <a:t>Leuven scale:</a:t>
            </a:r>
            <a:br>
              <a:rPr lang="en-GB" sz="3600" dirty="0"/>
            </a:br>
            <a:r>
              <a:rPr lang="en-GB" sz="3600" dirty="0"/>
              <a:t>emotional well-being and involvement</a:t>
            </a:r>
          </a:p>
        </p:txBody>
      </p:sp>
      <p:sp>
        <p:nvSpPr>
          <p:cNvPr id="14" name="Content Placeholder 13"/>
          <p:cNvSpPr>
            <a:spLocks noGrp="1"/>
          </p:cNvSpPr>
          <p:nvPr>
            <p:ph sz="quarter" idx="2"/>
          </p:nvPr>
        </p:nvSpPr>
        <p:spPr/>
        <p:txBody>
          <a:bodyPr>
            <a:normAutofit fontScale="92500" lnSpcReduction="10000"/>
          </a:bodyPr>
          <a:lstStyle/>
          <a:p>
            <a:pPr marL="0" indent="0">
              <a:buNone/>
            </a:pPr>
            <a:r>
              <a:rPr lang="en-GB" b="1" dirty="0"/>
              <a:t>1) Extremely low</a:t>
            </a:r>
            <a:r>
              <a:rPr lang="en-GB" dirty="0"/>
              <a:t/>
            </a:r>
            <a:br>
              <a:rPr lang="en-GB" dirty="0"/>
            </a:br>
            <a:r>
              <a:rPr lang="en-GB" dirty="0" smtClean="0"/>
              <a:t>.</a:t>
            </a:r>
            <a:r>
              <a:rPr lang="en-GB" dirty="0"/>
              <a:t/>
            </a:r>
            <a:br>
              <a:rPr lang="en-GB" dirty="0"/>
            </a:br>
            <a:r>
              <a:rPr lang="en-GB" b="1" dirty="0"/>
              <a:t>2) Low</a:t>
            </a:r>
          </a:p>
          <a:p>
            <a:pPr marL="0" indent="0">
              <a:buNone/>
            </a:pPr>
            <a:r>
              <a:rPr lang="en-GB" dirty="0"/>
              <a:t/>
            </a:r>
            <a:br>
              <a:rPr lang="en-GB" dirty="0"/>
            </a:br>
            <a:r>
              <a:rPr lang="en-GB" b="1" dirty="0"/>
              <a:t>3) Moderate</a:t>
            </a:r>
          </a:p>
          <a:p>
            <a:pPr marL="0" indent="0">
              <a:buNone/>
            </a:pPr>
            <a:r>
              <a:rPr lang="en-GB" dirty="0"/>
              <a:t/>
            </a:r>
            <a:br>
              <a:rPr lang="en-GB" dirty="0"/>
            </a:br>
            <a:r>
              <a:rPr lang="en-GB" b="1" dirty="0"/>
              <a:t>4) High</a:t>
            </a:r>
          </a:p>
          <a:p>
            <a:pPr marL="0" indent="0">
              <a:buNone/>
            </a:pPr>
            <a:r>
              <a:rPr lang="en-GB" dirty="0"/>
              <a:t/>
            </a:r>
            <a:br>
              <a:rPr lang="en-GB" dirty="0"/>
            </a:br>
            <a:r>
              <a:rPr lang="en-GB" b="1" dirty="0"/>
              <a:t>5) Extremely high</a:t>
            </a:r>
            <a:r>
              <a:rPr lang="en-GB" dirty="0"/>
              <a:t/>
            </a:r>
            <a:br>
              <a:rPr lang="en-GB" dirty="0"/>
            </a:br>
            <a:r>
              <a:rPr lang="en-GB" dirty="0"/>
              <a:t> </a:t>
            </a:r>
          </a:p>
          <a:p>
            <a:endParaRPr lang="en-GB" dirty="0"/>
          </a:p>
        </p:txBody>
      </p:sp>
      <p:sp>
        <p:nvSpPr>
          <p:cNvPr id="16" name="Content Placeholder 15"/>
          <p:cNvSpPr>
            <a:spLocks noGrp="1"/>
          </p:cNvSpPr>
          <p:nvPr>
            <p:ph sz="quarter" idx="4"/>
          </p:nvPr>
        </p:nvSpPr>
        <p:spPr/>
        <p:txBody>
          <a:bodyPr>
            <a:normAutofit fontScale="77500" lnSpcReduction="20000"/>
          </a:bodyPr>
          <a:lstStyle/>
          <a:p>
            <a:pPr marL="0" indent="0">
              <a:buNone/>
            </a:pPr>
            <a:r>
              <a:rPr lang="en-GB" sz="2550" b="1" dirty="0"/>
              <a:t>1) Low Activity</a:t>
            </a:r>
            <a:r>
              <a:rPr lang="en-GB" sz="2550" dirty="0"/>
              <a:t/>
            </a:r>
            <a:br>
              <a:rPr lang="en-GB" sz="2550" dirty="0"/>
            </a:br>
            <a:r>
              <a:rPr lang="en-GB" sz="2550" dirty="0"/>
              <a:t/>
            </a:r>
            <a:br>
              <a:rPr lang="en-GB" sz="2550" dirty="0"/>
            </a:br>
            <a:r>
              <a:rPr lang="en-GB" sz="2550" b="1" dirty="0"/>
              <a:t>2) A Frequently Interrupted Activity</a:t>
            </a:r>
            <a:r>
              <a:rPr lang="en-GB" sz="2550" dirty="0"/>
              <a:t/>
            </a:r>
            <a:br>
              <a:rPr lang="en-GB" sz="2550" dirty="0"/>
            </a:br>
            <a:r>
              <a:rPr lang="en-GB" sz="2550" dirty="0"/>
              <a:t/>
            </a:r>
            <a:br>
              <a:rPr lang="en-GB" sz="2550" dirty="0"/>
            </a:br>
            <a:r>
              <a:rPr lang="en-GB" sz="2550" b="1" dirty="0"/>
              <a:t>3) Mainly Continuous Activity</a:t>
            </a:r>
            <a:r>
              <a:rPr lang="en-GB" sz="2550" dirty="0"/>
              <a:t/>
            </a:r>
            <a:br>
              <a:rPr lang="en-GB" sz="2550" dirty="0"/>
            </a:br>
            <a:r>
              <a:rPr lang="en-GB" sz="2550" dirty="0"/>
              <a:t>T</a:t>
            </a:r>
            <a:r>
              <a:rPr lang="en-GB" sz="2550" b="1" dirty="0"/>
              <a:t/>
            </a:r>
            <a:br>
              <a:rPr lang="en-GB" sz="2550" b="1" dirty="0"/>
            </a:br>
            <a:r>
              <a:rPr lang="en-GB" sz="2550" b="1" dirty="0"/>
              <a:t>4) Continuous Activity with Intense Moments</a:t>
            </a:r>
            <a:r>
              <a:rPr lang="en-GB" sz="2550" dirty="0"/>
              <a:t/>
            </a:r>
            <a:br>
              <a:rPr lang="en-GB" sz="2550" dirty="0"/>
            </a:br>
            <a:r>
              <a:rPr lang="en-GB" sz="2550" dirty="0"/>
              <a:t/>
            </a:r>
            <a:br>
              <a:rPr lang="en-GB" sz="2550" dirty="0"/>
            </a:br>
            <a:r>
              <a:rPr lang="en-GB" sz="2550" b="1" dirty="0"/>
              <a:t>5) Sustained Intense Activity</a:t>
            </a:r>
            <a:r>
              <a:rPr lang="en-GB" dirty="0"/>
              <a:t/>
            </a:r>
            <a:br>
              <a:rPr lang="en-GB" dirty="0"/>
            </a:br>
            <a:endParaRPr lang="en-GB" dirty="0"/>
          </a:p>
        </p:txBody>
      </p:sp>
      <p:sp>
        <p:nvSpPr>
          <p:cNvPr id="5" name="Date Placeholder 4"/>
          <p:cNvSpPr>
            <a:spLocks noGrp="1"/>
          </p:cNvSpPr>
          <p:nvPr>
            <p:ph type="dt" sz="half" idx="4294967295"/>
          </p:nvPr>
        </p:nvSpPr>
        <p:spPr>
          <a:xfrm>
            <a:off x="5715000" y="5543551"/>
            <a:ext cx="2000250" cy="273844"/>
          </a:xfrm>
          <a:prstGeom prst="rect">
            <a:avLst/>
          </a:prstGeom>
        </p:spPr>
        <p:txBody>
          <a:bodyPr/>
          <a:lstStyle/>
          <a:p>
            <a:fld id="{5693FE8E-1246-4A5F-A5E8-BE36B3F81C19}" type="datetime1">
              <a:rPr lang="en-GB" smtClean="0"/>
              <a:t>07/10/2018</a:t>
            </a:fld>
            <a:endParaRPr lang="en-GB"/>
          </a:p>
        </p:txBody>
      </p:sp>
      <p:sp>
        <p:nvSpPr>
          <p:cNvPr id="6" name="Slide Number Placeholder 5"/>
          <p:cNvSpPr>
            <a:spLocks noGrp="1"/>
          </p:cNvSpPr>
          <p:nvPr>
            <p:ph type="sldNum" sz="quarter" idx="4294967295"/>
          </p:nvPr>
        </p:nvSpPr>
        <p:spPr>
          <a:xfrm>
            <a:off x="1143000" y="1811417"/>
            <a:ext cx="400050" cy="183357"/>
          </a:xfrm>
          <a:prstGeom prst="rect">
            <a:avLst/>
          </a:prstGeom>
        </p:spPr>
        <p:txBody>
          <a:bodyPr>
            <a:normAutofit fontScale="55000" lnSpcReduction="20000"/>
          </a:bodyPr>
          <a:lstStyle/>
          <a:p>
            <a:fld id="{C0C8AFD2-943F-4EDC-AC9F-006354904B8D}" type="slidenum">
              <a:rPr lang="en-GB" smtClean="0"/>
              <a:t>115</a:t>
            </a:fld>
            <a:endParaRPr lang="en-GB"/>
          </a:p>
        </p:txBody>
      </p:sp>
      <p:sp>
        <p:nvSpPr>
          <p:cNvPr id="13" name="Text Placeholder 12"/>
          <p:cNvSpPr>
            <a:spLocks noGrp="1"/>
          </p:cNvSpPr>
          <p:nvPr>
            <p:ph type="body" sz="quarter" idx="1"/>
          </p:nvPr>
        </p:nvSpPr>
        <p:spPr/>
        <p:txBody>
          <a:bodyPr/>
          <a:lstStyle/>
          <a:p>
            <a:r>
              <a:rPr lang="en-GB" dirty="0" smtClean="0"/>
              <a:t>Well being</a:t>
            </a:r>
            <a:endParaRPr lang="en-GB" dirty="0"/>
          </a:p>
        </p:txBody>
      </p:sp>
      <p:sp>
        <p:nvSpPr>
          <p:cNvPr id="15" name="Text Placeholder 14"/>
          <p:cNvSpPr>
            <a:spLocks noGrp="1"/>
          </p:cNvSpPr>
          <p:nvPr>
            <p:ph type="body" sz="quarter" idx="3"/>
          </p:nvPr>
        </p:nvSpPr>
        <p:spPr/>
        <p:txBody>
          <a:bodyPr/>
          <a:lstStyle/>
          <a:p>
            <a:r>
              <a:rPr lang="en-GB" dirty="0" smtClean="0"/>
              <a:t>Involvement</a:t>
            </a:r>
            <a:endParaRPr lang="en-GB" dirty="0"/>
          </a:p>
        </p:txBody>
      </p:sp>
    </p:spTree>
    <p:extLst>
      <p:ext uri="{BB962C8B-B14F-4D97-AF65-F5344CB8AC3E}">
        <p14:creationId xmlns:p14="http://schemas.microsoft.com/office/powerpoint/2010/main" val="2620152296"/>
      </p:ext>
    </p:extLst>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p:cNvSpPr>
            <a:spLocks noGrp="1"/>
          </p:cNvSpPr>
          <p:nvPr>
            <p:ph type="ctrTitle"/>
          </p:nvPr>
        </p:nvSpPr>
        <p:spPr>
          <a:xfrm>
            <a:off x="1075181" y="548680"/>
            <a:ext cx="7313243" cy="2088232"/>
          </a:xfrm>
        </p:spPr>
        <p:txBody>
          <a:bodyPr>
            <a:normAutofit fontScale="90000"/>
          </a:bodyPr>
          <a:lstStyle/>
          <a:p>
            <a:pPr algn="l">
              <a:defRPr/>
            </a:pPr>
            <a:r>
              <a:rPr lang="en-US" sz="3600" kern="1200" dirty="0" smtClean="0">
                <a:solidFill>
                  <a:schemeClr val="tx1"/>
                </a:solidFill>
              </a:rPr>
              <a:t>Strategies for data collection: </a:t>
            </a:r>
            <a:br>
              <a:rPr lang="en-US" sz="3600" kern="1200" dirty="0" smtClean="0">
                <a:solidFill>
                  <a:schemeClr val="tx1"/>
                </a:solidFill>
              </a:rPr>
            </a:br>
            <a:r>
              <a:rPr lang="en-US" sz="3600" kern="1200" dirty="0" smtClean="0">
                <a:solidFill>
                  <a:schemeClr val="tx1"/>
                </a:solidFill>
              </a:rPr>
              <a:t> Asking questions; listening to answers</a:t>
            </a:r>
            <a:r>
              <a:rPr lang="en-US" sz="3600" dirty="0">
                <a:solidFill>
                  <a:schemeClr val="tx1"/>
                </a:solidFill>
              </a:rPr>
              <a:t/>
            </a:r>
            <a:br>
              <a:rPr lang="en-US" sz="3600" dirty="0">
                <a:solidFill>
                  <a:schemeClr val="tx1"/>
                </a:solidFill>
              </a:rPr>
            </a:br>
            <a:endParaRPr lang="en-US" altLang="en-US" sz="3600" dirty="0" smtClean="0"/>
          </a:p>
        </p:txBody>
      </p:sp>
    </p:spTree>
    <p:extLst>
      <p:ext uri="{BB962C8B-B14F-4D97-AF65-F5344CB8AC3E}">
        <p14:creationId xmlns:p14="http://schemas.microsoft.com/office/powerpoint/2010/main" val="217181258"/>
      </p:ext>
    </p:extLst>
  </p:cSld>
  <p:clrMapOvr>
    <a:masterClrMapping/>
  </p:clrMapOvr>
  <p:transition/>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9442" y="675725"/>
            <a:ext cx="7125113" cy="665044"/>
          </a:xfrm>
        </p:spPr>
        <p:txBody>
          <a:bodyPr>
            <a:normAutofit fontScale="90000"/>
          </a:bodyPr>
          <a:lstStyle/>
          <a:p>
            <a:r>
              <a:rPr lang="en-GB" dirty="0" smtClean="0"/>
              <a:t>Interviews</a:t>
            </a:r>
            <a:endParaRPr lang="en-GB" dirty="0"/>
          </a:p>
        </p:txBody>
      </p:sp>
      <p:sp>
        <p:nvSpPr>
          <p:cNvPr id="3" name="Content Placeholder 2"/>
          <p:cNvSpPr>
            <a:spLocks noGrp="1"/>
          </p:cNvSpPr>
          <p:nvPr>
            <p:ph idx="1"/>
          </p:nvPr>
        </p:nvSpPr>
        <p:spPr/>
        <p:txBody>
          <a:bodyPr>
            <a:noAutofit/>
          </a:bodyPr>
          <a:lstStyle/>
          <a:p>
            <a:r>
              <a:rPr lang="en-GB" sz="4000" dirty="0" smtClean="0"/>
              <a:t>Structured</a:t>
            </a:r>
          </a:p>
          <a:p>
            <a:r>
              <a:rPr lang="en-GB" sz="4000" dirty="0" smtClean="0"/>
              <a:t>Semi structured</a:t>
            </a:r>
          </a:p>
          <a:p>
            <a:r>
              <a:rPr lang="en-GB" sz="4000" dirty="0" smtClean="0"/>
              <a:t>Open</a:t>
            </a:r>
          </a:p>
          <a:p>
            <a:endParaRPr lang="en-GB" sz="4000" dirty="0"/>
          </a:p>
          <a:p>
            <a:r>
              <a:rPr lang="en-GB" sz="4000" dirty="0" smtClean="0"/>
              <a:t>Focus group versus group interview</a:t>
            </a:r>
            <a:endParaRPr lang="en-GB" sz="4000" dirty="0"/>
          </a:p>
        </p:txBody>
      </p:sp>
      <p:sp>
        <p:nvSpPr>
          <p:cNvPr id="4" name="Date Placeholder 3"/>
          <p:cNvSpPr>
            <a:spLocks noGrp="1"/>
          </p:cNvSpPr>
          <p:nvPr>
            <p:ph type="dt" sz="half" idx="10"/>
          </p:nvPr>
        </p:nvSpPr>
        <p:spPr/>
        <p:txBody>
          <a:bodyPr/>
          <a:lstStyle/>
          <a:p>
            <a:fld id="{A353AEEC-7517-49E4-8FE2-0B5D81D74EA3}"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117</a:t>
            </a:fld>
            <a:endParaRPr lang="en-GB"/>
          </a:p>
        </p:txBody>
      </p:sp>
    </p:spTree>
    <p:extLst>
      <p:ext uri="{BB962C8B-B14F-4D97-AF65-F5344CB8AC3E}">
        <p14:creationId xmlns:p14="http://schemas.microsoft.com/office/powerpoint/2010/main" val="3300749479"/>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Closed questions are good for:</a:t>
            </a:r>
            <a:endParaRPr lang="en-GB" dirty="0"/>
          </a:p>
        </p:txBody>
      </p:sp>
      <p:sp>
        <p:nvSpPr>
          <p:cNvPr id="3" name="Content Placeholder 2"/>
          <p:cNvSpPr>
            <a:spLocks noGrp="1"/>
          </p:cNvSpPr>
          <p:nvPr>
            <p:ph idx="1"/>
          </p:nvPr>
        </p:nvSpPr>
        <p:spPr/>
        <p:txBody>
          <a:bodyPr>
            <a:normAutofit fontScale="85000" lnSpcReduction="10000"/>
          </a:bodyPr>
          <a:lstStyle/>
          <a:p>
            <a:r>
              <a:rPr lang="en-GB" b="1" dirty="0" smtClean="0"/>
              <a:t>Testing your understanding, or the other person's</a:t>
            </a:r>
            <a:r>
              <a:rPr lang="en-GB" dirty="0" smtClean="0"/>
              <a:t>: </a:t>
            </a:r>
            <a:r>
              <a:rPr lang="en-GB" i="1" dirty="0" smtClean="0"/>
              <a:t>"So, if you add the solid to the liquid, will it dissolve?" </a:t>
            </a:r>
          </a:p>
          <a:p>
            <a:r>
              <a:rPr lang="en-GB" b="1" dirty="0" smtClean="0"/>
              <a:t>Concluding a discussion or making a decision: </a:t>
            </a:r>
            <a:r>
              <a:rPr lang="en-GB" i="1" dirty="0" smtClean="0"/>
              <a:t>"Now we have gathered all the information, are we all sure that this is how we want to present this to the rest of the class?"</a:t>
            </a:r>
          </a:p>
          <a:p>
            <a:r>
              <a:rPr lang="en-GB" b="1" dirty="0" smtClean="0"/>
              <a:t>Frame setting: </a:t>
            </a:r>
            <a:r>
              <a:rPr lang="en-GB" i="1" dirty="0" smtClean="0"/>
              <a:t>"Are you happy you know what to do in this task?" </a:t>
            </a:r>
          </a:p>
          <a:p>
            <a:endParaRPr lang="en-GB" dirty="0" smtClean="0"/>
          </a:p>
          <a:p>
            <a:endParaRPr lang="en-GB" dirty="0"/>
          </a:p>
        </p:txBody>
      </p:sp>
      <p:sp>
        <p:nvSpPr>
          <p:cNvPr id="4" name="Date Placeholder 3"/>
          <p:cNvSpPr>
            <a:spLocks noGrp="1"/>
          </p:cNvSpPr>
          <p:nvPr>
            <p:ph type="dt" sz="half" idx="10"/>
          </p:nvPr>
        </p:nvSpPr>
        <p:spPr/>
        <p:txBody>
          <a:bodyPr/>
          <a:lstStyle/>
          <a:p>
            <a:fld id="{9B47F3C3-9C75-4E54-AF2C-00A14EFD7AB4}" type="datetime1">
              <a:rPr lang="en-GB" smtClean="0"/>
              <a:t>07/10/2018</a:t>
            </a:fld>
            <a:endParaRPr lang="en-GB"/>
          </a:p>
        </p:txBody>
      </p:sp>
      <p:sp>
        <p:nvSpPr>
          <p:cNvPr id="6" name="Slide Number Placeholder 5"/>
          <p:cNvSpPr>
            <a:spLocks noGrp="1"/>
          </p:cNvSpPr>
          <p:nvPr>
            <p:ph type="sldNum" sz="quarter" idx="12"/>
          </p:nvPr>
        </p:nvSpPr>
        <p:spPr/>
        <p:txBody>
          <a:bodyPr/>
          <a:lstStyle/>
          <a:p>
            <a:fld id="{828E83D7-DA15-4137-8AD1-56A7B39963D5}" type="slidenum">
              <a:rPr lang="en-GB" smtClean="0"/>
              <a:t>118</a:t>
            </a:fld>
            <a:endParaRPr lang="en-GB"/>
          </a:p>
        </p:txBody>
      </p:sp>
    </p:spTree>
    <p:extLst>
      <p:ext uri="{BB962C8B-B14F-4D97-AF65-F5344CB8AC3E}">
        <p14:creationId xmlns:p14="http://schemas.microsoft.com/office/powerpoint/2010/main" val="3212045208"/>
      </p:ext>
    </p:extLst>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Open questions are good for:</a:t>
            </a:r>
            <a:endParaRPr lang="en-GB" dirty="0"/>
          </a:p>
        </p:txBody>
      </p:sp>
      <p:sp>
        <p:nvSpPr>
          <p:cNvPr id="3" name="Content Placeholder 2"/>
          <p:cNvSpPr>
            <a:spLocks noGrp="1"/>
          </p:cNvSpPr>
          <p:nvPr>
            <p:ph idx="1"/>
          </p:nvPr>
        </p:nvSpPr>
        <p:spPr/>
        <p:txBody>
          <a:bodyPr>
            <a:normAutofit lnSpcReduction="10000"/>
          </a:bodyPr>
          <a:lstStyle/>
          <a:p>
            <a:r>
              <a:rPr lang="en-GB" b="1" dirty="0" smtClean="0"/>
              <a:t>Developing an open conversation: </a:t>
            </a:r>
            <a:r>
              <a:rPr lang="en-GB" i="1" dirty="0" smtClean="0"/>
              <a:t>"What did you find in the sand tray?" </a:t>
            </a:r>
          </a:p>
          <a:p>
            <a:r>
              <a:rPr lang="en-GB" b="1" dirty="0" smtClean="0"/>
              <a:t>Finding out more detail: </a:t>
            </a:r>
            <a:r>
              <a:rPr lang="en-GB" i="1" dirty="0" smtClean="0"/>
              <a:t>"What else could we do to make this role play area like a shop?"</a:t>
            </a:r>
          </a:p>
          <a:p>
            <a:r>
              <a:rPr lang="en-GB" b="1" dirty="0" smtClean="0"/>
              <a:t>Finding out the other person's opinion or issues: </a:t>
            </a:r>
            <a:r>
              <a:rPr lang="en-GB" i="1" dirty="0" smtClean="0"/>
              <a:t>"What do you think about the task in the </a:t>
            </a:r>
            <a:r>
              <a:rPr lang="en-GB" i="1" smtClean="0"/>
              <a:t>construction area?" </a:t>
            </a:r>
            <a:endParaRPr lang="en-GB" i="1" dirty="0" smtClean="0"/>
          </a:p>
        </p:txBody>
      </p:sp>
      <p:sp>
        <p:nvSpPr>
          <p:cNvPr id="4" name="Date Placeholder 3"/>
          <p:cNvSpPr>
            <a:spLocks noGrp="1"/>
          </p:cNvSpPr>
          <p:nvPr>
            <p:ph type="dt" sz="half" idx="10"/>
          </p:nvPr>
        </p:nvSpPr>
        <p:spPr/>
        <p:txBody>
          <a:bodyPr/>
          <a:lstStyle/>
          <a:p>
            <a:fld id="{C4C511A3-C707-49F3-A330-D4ED7F41D6E0}" type="datetime1">
              <a:rPr lang="en-GB" smtClean="0"/>
              <a:t>07/10/2018</a:t>
            </a:fld>
            <a:endParaRPr lang="en-GB"/>
          </a:p>
        </p:txBody>
      </p:sp>
      <p:sp>
        <p:nvSpPr>
          <p:cNvPr id="6" name="Slide Number Placeholder 5"/>
          <p:cNvSpPr>
            <a:spLocks noGrp="1"/>
          </p:cNvSpPr>
          <p:nvPr>
            <p:ph type="sldNum" sz="quarter" idx="12"/>
          </p:nvPr>
        </p:nvSpPr>
        <p:spPr/>
        <p:txBody>
          <a:bodyPr/>
          <a:lstStyle/>
          <a:p>
            <a:fld id="{828E83D7-DA15-4137-8AD1-56A7B39963D5}" type="slidenum">
              <a:rPr lang="en-GB" smtClean="0"/>
              <a:t>119</a:t>
            </a:fld>
            <a:endParaRPr lang="en-GB"/>
          </a:p>
        </p:txBody>
      </p:sp>
    </p:spTree>
    <p:extLst>
      <p:ext uri="{BB962C8B-B14F-4D97-AF65-F5344CB8AC3E}">
        <p14:creationId xmlns:p14="http://schemas.microsoft.com/office/powerpoint/2010/main" val="1042666374"/>
      </p:ext>
    </p:extLst>
  </p:cSld>
  <p:clrMapOvr>
    <a:masterClrMapping/>
  </p:clrMapOvr>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effectLst/>
              </a:rPr>
              <a:t>Use Bloom’s Taxonomy</a:t>
            </a:r>
            <a:endParaRPr lang="en-GB" dirty="0"/>
          </a:p>
        </p:txBody>
      </p:sp>
      <p:sp>
        <p:nvSpPr>
          <p:cNvPr id="3" name="Content Placeholder 2"/>
          <p:cNvSpPr>
            <a:spLocks noGrp="1"/>
          </p:cNvSpPr>
          <p:nvPr>
            <p:ph idx="1"/>
          </p:nvPr>
        </p:nvSpPr>
        <p:spPr/>
        <p:txBody>
          <a:bodyPr>
            <a:normAutofit fontScale="62500" lnSpcReduction="20000"/>
          </a:bodyPr>
          <a:lstStyle/>
          <a:p>
            <a:pPr marL="0" indent="0">
              <a:buNone/>
            </a:pPr>
            <a:r>
              <a:rPr lang="en-GB" dirty="0" smtClean="0">
                <a:effectLst/>
              </a:rPr>
              <a:t>Benjamin Bloom chaired a committee of educators that devised the taxonomy.</a:t>
            </a:r>
          </a:p>
          <a:p>
            <a:pPr marL="0" indent="0">
              <a:buNone/>
            </a:pPr>
            <a:r>
              <a:rPr lang="en-GB" dirty="0" smtClean="0"/>
              <a:t>Educational objectives are divided into 3 domains:</a:t>
            </a:r>
          </a:p>
          <a:p>
            <a:r>
              <a:rPr lang="en-GB" dirty="0" smtClean="0">
                <a:effectLst/>
              </a:rPr>
              <a:t>Cognitive (knowing/ head)</a:t>
            </a:r>
          </a:p>
          <a:p>
            <a:r>
              <a:rPr lang="en-GB" dirty="0" smtClean="0">
                <a:effectLst/>
              </a:rPr>
              <a:t>Affective (feeling/ heart)</a:t>
            </a:r>
          </a:p>
          <a:p>
            <a:r>
              <a:rPr lang="en-GB" dirty="0" smtClean="0">
                <a:effectLst/>
              </a:rPr>
              <a:t>Psychomotor (doing/ hands)</a:t>
            </a:r>
          </a:p>
          <a:p>
            <a:r>
              <a:rPr lang="en-GB" dirty="0" smtClean="0">
                <a:effectLst/>
              </a:rPr>
              <a:t>way to think about when and how to use questions in teaching. As the following table shows, Bloom identified six types of cognitive processes and ordered these according to the level of complexity involved. Ideally, you should combine questions that require “lower-order thinking” (often “closed” questions) to assess children’ </a:t>
            </a:r>
            <a:r>
              <a:rPr lang="en-GB" i="1" dirty="0" smtClean="0">
                <a:effectLst/>
              </a:rPr>
              <a:t>knowledge </a:t>
            </a:r>
            <a:r>
              <a:rPr lang="en-GB" dirty="0" smtClean="0">
                <a:effectLst/>
              </a:rPr>
              <a:t>and comprehension with questions that require “higher-order thinking” (often “open” questions) to assess children’ abilities to </a:t>
            </a:r>
            <a:r>
              <a:rPr lang="en-GB" i="1" dirty="0" smtClean="0">
                <a:effectLst/>
              </a:rPr>
              <a:t>apply, analyse, synthesize,</a:t>
            </a:r>
            <a:r>
              <a:rPr lang="en-GB" dirty="0" smtClean="0">
                <a:effectLst/>
              </a:rPr>
              <a:t> and </a:t>
            </a:r>
            <a:r>
              <a:rPr lang="en-GB" i="1" dirty="0" smtClean="0">
                <a:effectLst/>
              </a:rPr>
              <a:t>evaluate</a:t>
            </a:r>
            <a:r>
              <a:rPr lang="en-GB" dirty="0" smtClean="0">
                <a:effectLst/>
              </a:rPr>
              <a:t>.</a:t>
            </a:r>
          </a:p>
          <a:p>
            <a:endParaRPr lang="en-GB" dirty="0"/>
          </a:p>
        </p:txBody>
      </p:sp>
      <p:sp>
        <p:nvSpPr>
          <p:cNvPr id="4" name="Date Placeholder 3"/>
          <p:cNvSpPr>
            <a:spLocks noGrp="1"/>
          </p:cNvSpPr>
          <p:nvPr>
            <p:ph type="dt" sz="half" idx="10"/>
          </p:nvPr>
        </p:nvSpPr>
        <p:spPr/>
        <p:txBody>
          <a:bodyPr/>
          <a:lstStyle/>
          <a:p>
            <a:fld id="{83CB7231-E577-40E8-9BAF-B977ED0515D1}" type="datetime1">
              <a:rPr lang="en-GB" smtClean="0"/>
              <a:t>07/10/2018</a:t>
            </a:fld>
            <a:endParaRPr lang="en-GB"/>
          </a:p>
        </p:txBody>
      </p:sp>
      <p:sp>
        <p:nvSpPr>
          <p:cNvPr id="6" name="Slide Number Placeholder 5"/>
          <p:cNvSpPr>
            <a:spLocks noGrp="1"/>
          </p:cNvSpPr>
          <p:nvPr>
            <p:ph type="sldNum" sz="quarter" idx="12"/>
          </p:nvPr>
        </p:nvSpPr>
        <p:spPr/>
        <p:txBody>
          <a:bodyPr/>
          <a:lstStyle/>
          <a:p>
            <a:fld id="{828E83D7-DA15-4137-8AD1-56A7B39963D5}" type="slidenum">
              <a:rPr lang="en-GB" smtClean="0"/>
              <a:t>120</a:t>
            </a:fld>
            <a:endParaRPr lang="en-GB"/>
          </a:p>
        </p:txBody>
      </p:sp>
    </p:spTree>
    <p:extLst>
      <p:ext uri="{BB962C8B-B14F-4D97-AF65-F5344CB8AC3E}">
        <p14:creationId xmlns:p14="http://schemas.microsoft.com/office/powerpoint/2010/main" val="1098225725"/>
      </p:ext>
    </p:extLst>
  </p:cSld>
  <p:clrMapOvr>
    <a:masterClrMapping/>
  </p:clrMapOvr>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apps4stages.wikispaces.com/file/view/BloomsSlide.002.jpg/372893366/800x600/BloomsSlide.00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2"/>
          </p:nvPr>
        </p:nvSpPr>
        <p:spPr/>
        <p:txBody>
          <a:bodyPr/>
          <a:lstStyle/>
          <a:p>
            <a:fld id="{828E83D7-DA15-4137-8AD1-56A7B39963D5}" type="slidenum">
              <a:rPr lang="en-GB" smtClean="0"/>
              <a:t>121</a:t>
            </a:fld>
            <a:endParaRPr lang="en-GB"/>
          </a:p>
        </p:txBody>
      </p:sp>
      <p:sp>
        <p:nvSpPr>
          <p:cNvPr id="2" name="Date Placeholder 1"/>
          <p:cNvSpPr>
            <a:spLocks noGrp="1"/>
          </p:cNvSpPr>
          <p:nvPr>
            <p:ph type="dt" sz="half" idx="10"/>
          </p:nvPr>
        </p:nvSpPr>
        <p:spPr/>
        <p:txBody>
          <a:bodyPr/>
          <a:lstStyle/>
          <a:p>
            <a:fld id="{B874A763-9884-4D39-BF38-6A64401B1DB3}" type="datetime1">
              <a:rPr lang="en-GB" smtClean="0"/>
              <a:t>07/10/2018</a:t>
            </a:fld>
            <a:endParaRPr lang="en-GB"/>
          </a:p>
        </p:txBody>
      </p:sp>
    </p:spTree>
    <p:extLst>
      <p:ext uri="{BB962C8B-B14F-4D97-AF65-F5344CB8AC3E}">
        <p14:creationId xmlns:p14="http://schemas.microsoft.com/office/powerpoint/2010/main" val="1567368153"/>
      </p:ext>
    </p:extLst>
  </p:cSld>
  <p:clrMapOvr>
    <a:masterClrMapping/>
  </p:clrMapOvr>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curriculet.com/blog/wp-content/uploads/Blooms-Taxonomy.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188640"/>
            <a:ext cx="7776864" cy="5400600"/>
          </a:xfrm>
          <a:prstGeom prst="rect">
            <a:avLst/>
          </a:prstGeom>
          <a:noFill/>
          <a:extLst>
            <a:ext uri="{909E8E84-426E-40DD-AFC4-6F175D3DCCD1}">
              <a14:hiddenFill xmlns:a14="http://schemas.microsoft.com/office/drawing/2010/main">
                <a:solidFill>
                  <a:srgbClr val="FFFFFF"/>
                </a:solidFill>
              </a14:hiddenFill>
            </a:ext>
          </a:extLst>
        </p:spPr>
      </p:pic>
      <p:sp>
        <p:nvSpPr>
          <p:cNvPr id="2" name="Date Placeholder 1"/>
          <p:cNvSpPr>
            <a:spLocks noGrp="1"/>
          </p:cNvSpPr>
          <p:nvPr>
            <p:ph type="dt" sz="half" idx="10"/>
          </p:nvPr>
        </p:nvSpPr>
        <p:spPr/>
        <p:txBody>
          <a:bodyPr/>
          <a:lstStyle/>
          <a:p>
            <a:fld id="{9241B440-6C1C-4D8E-BFF9-FFD380AD6533}" type="datetime1">
              <a:rPr lang="en-GB" smtClean="0"/>
              <a:t>07/10/2018</a:t>
            </a:fld>
            <a:endParaRPr lang="en-GB"/>
          </a:p>
        </p:txBody>
      </p:sp>
      <p:sp>
        <p:nvSpPr>
          <p:cNvPr id="4" name="Slide Number Placeholder 3"/>
          <p:cNvSpPr>
            <a:spLocks noGrp="1"/>
          </p:cNvSpPr>
          <p:nvPr>
            <p:ph type="sldNum" sz="quarter" idx="12"/>
          </p:nvPr>
        </p:nvSpPr>
        <p:spPr/>
        <p:txBody>
          <a:bodyPr/>
          <a:lstStyle/>
          <a:p>
            <a:fld id="{828E83D7-DA15-4137-8AD1-56A7B39963D5}" type="slidenum">
              <a:rPr lang="en-GB" smtClean="0"/>
              <a:t>122</a:t>
            </a:fld>
            <a:endParaRPr lang="en-GB"/>
          </a:p>
        </p:txBody>
      </p:sp>
    </p:spTree>
    <p:extLst>
      <p:ext uri="{BB962C8B-B14F-4D97-AF65-F5344CB8AC3E}">
        <p14:creationId xmlns:p14="http://schemas.microsoft.com/office/powerpoint/2010/main" val="3598750028"/>
      </p:ext>
    </p:extLst>
  </p:cSld>
  <p:clrMapOvr>
    <a:masterClrMapping/>
  </p:clrMapOvr>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9442" y="675724"/>
            <a:ext cx="7667014" cy="1889180"/>
          </a:xfrm>
        </p:spPr>
        <p:txBody>
          <a:bodyPr>
            <a:normAutofit fontScale="90000"/>
          </a:bodyPr>
          <a:lstStyle/>
          <a:p>
            <a:r>
              <a:rPr lang="en-GB" dirty="0" smtClean="0"/>
              <a:t>Making questionnaires understandable:</a:t>
            </a:r>
            <a:br>
              <a:rPr lang="en-GB" dirty="0" smtClean="0"/>
            </a:br>
            <a:r>
              <a:rPr lang="en-GB" dirty="0"/>
              <a:t/>
            </a:r>
            <a:br>
              <a:rPr lang="en-GB" dirty="0"/>
            </a:br>
            <a:r>
              <a:rPr lang="en-GB" dirty="0" smtClean="0"/>
              <a:t>could a thirteen year old understand it?</a:t>
            </a:r>
            <a:endParaRPr lang="en-GB" dirty="0"/>
          </a:p>
        </p:txBody>
      </p:sp>
      <p:sp>
        <p:nvSpPr>
          <p:cNvPr id="3" name="Date Placeholder 2"/>
          <p:cNvSpPr>
            <a:spLocks noGrp="1"/>
          </p:cNvSpPr>
          <p:nvPr>
            <p:ph type="dt" sz="half" idx="10"/>
          </p:nvPr>
        </p:nvSpPr>
        <p:spPr/>
        <p:txBody>
          <a:bodyPr/>
          <a:lstStyle/>
          <a:p>
            <a:fld id="{5AFACB3A-0E5A-411B-91FB-46A373A1BB7B}" type="datetime1">
              <a:rPr lang="en-GB" smtClean="0"/>
              <a:t>07/10/2018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123</a:t>
            </a:fld>
            <a:endParaRPr lang="en-GB"/>
          </a:p>
        </p:txBody>
      </p:sp>
    </p:spTree>
    <p:extLst>
      <p:ext uri="{BB962C8B-B14F-4D97-AF65-F5344CB8AC3E}">
        <p14:creationId xmlns:p14="http://schemas.microsoft.com/office/powerpoint/2010/main" val="4279573231"/>
      </p:ext>
    </p:extLst>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672"/>
            <a:ext cx="8229600" cy="792088"/>
          </a:xfrm>
        </p:spPr>
        <p:txBody>
          <a:bodyPr/>
          <a:lstStyle/>
          <a:p>
            <a:pPr algn="l"/>
            <a:r>
              <a:rPr lang="en-GB" sz="2400" dirty="0" smtClean="0">
                <a:effectLst>
                  <a:outerShdw blurRad="38100" dist="38100" dir="2700000" algn="tl">
                    <a:srgbClr val="000000">
                      <a:alpha val="43137"/>
                    </a:srgbClr>
                  </a:outerShdw>
                </a:effectLst>
              </a:rPr>
              <a:t>What do you need to know to understand something?</a:t>
            </a:r>
            <a:endParaRPr lang="en-GB" sz="2400" dirty="0">
              <a:effectLst>
                <a:outerShdw blurRad="38100" dist="38100" dir="2700000" algn="tl">
                  <a:srgbClr val="000000">
                    <a:alpha val="43137"/>
                  </a:srgbClr>
                </a:outerShdw>
              </a:effectLst>
            </a:endParaRPr>
          </a:p>
        </p:txBody>
      </p:sp>
      <p:sp>
        <p:nvSpPr>
          <p:cNvPr id="4" name="Date Placeholder 3"/>
          <p:cNvSpPr>
            <a:spLocks noGrp="1"/>
          </p:cNvSpPr>
          <p:nvPr>
            <p:ph type="dt" sz="half" idx="10"/>
          </p:nvPr>
        </p:nvSpPr>
        <p:spPr/>
        <p:txBody>
          <a:bodyPr/>
          <a:lstStyle/>
          <a:p>
            <a:fld id="{1D8A2861-C30F-4C80-A47F-2DC6BD03025A}" type="datetime1">
              <a:rPr lang="en-GB" smtClean="0"/>
              <a:t>07/10/2018</a:t>
            </a:fld>
            <a:endParaRPr lang="en-GB"/>
          </a:p>
        </p:txBody>
      </p:sp>
      <p:sp>
        <p:nvSpPr>
          <p:cNvPr id="6" name="Slide Number Placeholder 5"/>
          <p:cNvSpPr>
            <a:spLocks noGrp="1"/>
          </p:cNvSpPr>
          <p:nvPr>
            <p:ph type="sldNum" sz="quarter" idx="12"/>
          </p:nvPr>
        </p:nvSpPr>
        <p:spPr/>
        <p:txBody>
          <a:bodyPr/>
          <a:lstStyle/>
          <a:p>
            <a:fld id="{828E83D7-DA15-4137-8AD1-56A7B39963D5}" type="slidenum">
              <a:rPr lang="en-GB" smtClean="0"/>
              <a:t>124</a:t>
            </a:fld>
            <a:endParaRPr lang="en-GB"/>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51720" y="2924944"/>
            <a:ext cx="3590925" cy="2543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827584" y="2218945"/>
            <a:ext cx="6582956" cy="461665"/>
          </a:xfrm>
          <a:prstGeom prst="rect">
            <a:avLst/>
          </a:prstGeom>
          <a:noFill/>
        </p:spPr>
        <p:txBody>
          <a:bodyPr wrap="none" rtlCol="0">
            <a:spAutoFit/>
          </a:bodyPr>
          <a:lstStyle/>
          <a:p>
            <a:r>
              <a:rPr lang="en-GB" sz="1200" dirty="0">
                <a:hlinkClick r:id="rId4"/>
              </a:rPr>
              <a:t>http://www.socialskillbuilder.com/teaching-children-with-autism-how-to-enjoy-jokes-and-idioms</a:t>
            </a:r>
            <a:r>
              <a:rPr lang="en-GB" sz="1200" dirty="0" smtClean="0">
                <a:hlinkClick r:id="rId4"/>
              </a:rPr>
              <a:t>/</a:t>
            </a:r>
            <a:endParaRPr lang="en-GB" sz="1200" dirty="0" smtClean="0"/>
          </a:p>
          <a:p>
            <a:endParaRPr lang="en-GB" sz="1200" dirty="0"/>
          </a:p>
        </p:txBody>
      </p:sp>
      <p:sp>
        <p:nvSpPr>
          <p:cNvPr id="9" name="TextBox 8"/>
          <p:cNvSpPr txBox="1"/>
          <p:nvPr/>
        </p:nvSpPr>
        <p:spPr>
          <a:xfrm>
            <a:off x="539552" y="1556792"/>
            <a:ext cx="7404656" cy="646331"/>
          </a:xfrm>
          <a:prstGeom prst="rect">
            <a:avLst/>
          </a:prstGeom>
          <a:noFill/>
        </p:spPr>
        <p:txBody>
          <a:bodyPr wrap="none" rtlCol="0">
            <a:spAutoFit/>
          </a:bodyPr>
          <a:lstStyle/>
          <a:p>
            <a:r>
              <a:rPr lang="en-GB" dirty="0">
                <a:hlinkClick r:id="rId5"/>
              </a:rPr>
              <a:t>http://</a:t>
            </a:r>
            <a:r>
              <a:rPr lang="en-GB" dirty="0" smtClean="0">
                <a:hlinkClick r:id="rId5"/>
              </a:rPr>
              <a:t>www.buzzfeed.com/keenan/35-terrible-puns-to-brighten-your-day</a:t>
            </a:r>
            <a:endParaRPr lang="en-GB" dirty="0" smtClean="0"/>
          </a:p>
          <a:p>
            <a:endParaRPr lang="en-GB" dirty="0"/>
          </a:p>
        </p:txBody>
      </p:sp>
    </p:spTree>
    <p:extLst>
      <p:ext uri="{BB962C8B-B14F-4D97-AF65-F5344CB8AC3E}">
        <p14:creationId xmlns:p14="http://schemas.microsoft.com/office/powerpoint/2010/main" val="2688015746"/>
      </p:ext>
    </p:extLst>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685800" y="762000"/>
            <a:ext cx="7772400" cy="990600"/>
          </a:xfrm>
        </p:spPr>
        <p:txBody>
          <a:bodyPr/>
          <a:lstStyle/>
          <a:p>
            <a:r>
              <a:rPr lang="en-GB" altLang="en-US" sz="3600">
                <a:latin typeface="Arial" charset="0"/>
              </a:rPr>
              <a:t>Question-Answer Model</a:t>
            </a:r>
            <a:endParaRPr lang="en-GB" altLang="en-US"/>
          </a:p>
        </p:txBody>
      </p:sp>
      <p:sp>
        <p:nvSpPr>
          <p:cNvPr id="25603" name="Rectangle 3"/>
          <p:cNvSpPr>
            <a:spLocks noGrp="1" noChangeArrowheads="1"/>
          </p:cNvSpPr>
          <p:nvPr>
            <p:ph idx="1"/>
          </p:nvPr>
        </p:nvSpPr>
        <p:spPr/>
        <p:txBody>
          <a:bodyPr/>
          <a:lstStyle/>
          <a:p>
            <a:pPr algn="r">
              <a:lnSpc>
                <a:spcPct val="140000"/>
              </a:lnSpc>
              <a:buFontTx/>
              <a:buNone/>
            </a:pPr>
            <a:endParaRPr lang="en-GB" altLang="en-US" sz="2400"/>
          </a:p>
          <a:p>
            <a:pPr algn="r">
              <a:lnSpc>
                <a:spcPct val="140000"/>
              </a:lnSpc>
              <a:buFontTx/>
              <a:buNone/>
            </a:pPr>
            <a:endParaRPr lang="en-GB" altLang="en-US" sz="2400"/>
          </a:p>
          <a:p>
            <a:pPr algn="r">
              <a:lnSpc>
                <a:spcPct val="140000"/>
              </a:lnSpc>
              <a:buFontTx/>
              <a:buNone/>
            </a:pPr>
            <a:endParaRPr lang="en-GB" altLang="en-US" sz="2400"/>
          </a:p>
          <a:p>
            <a:pPr algn="r">
              <a:lnSpc>
                <a:spcPct val="140000"/>
              </a:lnSpc>
              <a:buFontTx/>
              <a:buNone/>
            </a:pPr>
            <a:endParaRPr lang="en-GB" altLang="en-US" sz="2400"/>
          </a:p>
          <a:p>
            <a:pPr algn="r">
              <a:lnSpc>
                <a:spcPct val="140000"/>
              </a:lnSpc>
              <a:buFontTx/>
              <a:buNone/>
            </a:pPr>
            <a:endParaRPr lang="en-GB" altLang="en-US" sz="2400"/>
          </a:p>
          <a:p>
            <a:pPr algn="r">
              <a:lnSpc>
                <a:spcPct val="140000"/>
              </a:lnSpc>
              <a:buFontTx/>
              <a:buNone/>
            </a:pPr>
            <a:endParaRPr lang="en-GB" altLang="en-US" sz="2400"/>
          </a:p>
          <a:p>
            <a:pPr algn="r">
              <a:lnSpc>
                <a:spcPct val="140000"/>
              </a:lnSpc>
              <a:buFontTx/>
              <a:buNone/>
            </a:pPr>
            <a:endParaRPr lang="en-GB" altLang="en-US" sz="2400"/>
          </a:p>
          <a:p>
            <a:pPr algn="r">
              <a:lnSpc>
                <a:spcPct val="140000"/>
              </a:lnSpc>
              <a:buFontTx/>
              <a:buNone/>
            </a:pPr>
            <a:endParaRPr lang="en-GB" altLang="en-US"/>
          </a:p>
        </p:txBody>
      </p:sp>
      <p:sp>
        <p:nvSpPr>
          <p:cNvPr id="25604" name="Oval 4"/>
          <p:cNvSpPr>
            <a:spLocks noChangeArrowheads="1"/>
          </p:cNvSpPr>
          <p:nvPr/>
        </p:nvSpPr>
        <p:spPr bwMode="auto">
          <a:xfrm>
            <a:off x="3429000" y="1600200"/>
            <a:ext cx="1892300" cy="1054100"/>
          </a:xfrm>
          <a:prstGeom prst="ellipse">
            <a:avLst/>
          </a:prstGeom>
          <a:solidFill>
            <a:schemeClr val="accent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GB" altLang="en-US" sz="2000" b="1">
                <a:latin typeface="Arial" charset="0"/>
              </a:rPr>
              <a:t>Comprehend</a:t>
            </a:r>
          </a:p>
          <a:p>
            <a:pPr algn="ctr"/>
            <a:r>
              <a:rPr lang="en-GB" altLang="en-US" sz="2000" b="1">
                <a:latin typeface="Arial" charset="0"/>
              </a:rPr>
              <a:t>question</a:t>
            </a:r>
            <a:endParaRPr lang="en-GB" altLang="en-US" sz="2000"/>
          </a:p>
        </p:txBody>
      </p:sp>
      <p:sp>
        <p:nvSpPr>
          <p:cNvPr id="25605" name="Oval 5"/>
          <p:cNvSpPr>
            <a:spLocks noChangeArrowheads="1"/>
          </p:cNvSpPr>
          <p:nvPr/>
        </p:nvSpPr>
        <p:spPr bwMode="auto">
          <a:xfrm>
            <a:off x="762000" y="3276600"/>
            <a:ext cx="1892300" cy="1054100"/>
          </a:xfrm>
          <a:prstGeom prst="ellipse">
            <a:avLst/>
          </a:prstGeom>
          <a:solidFill>
            <a:schemeClr val="accent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GB" altLang="en-US" sz="2000" b="1">
                <a:latin typeface="Arial" charset="0"/>
              </a:rPr>
              <a:t>Respond</a:t>
            </a:r>
            <a:endParaRPr lang="en-GB" altLang="en-US" sz="2000" b="1">
              <a:solidFill>
                <a:srgbClr val="000000"/>
              </a:solidFill>
            </a:endParaRPr>
          </a:p>
        </p:txBody>
      </p:sp>
      <p:sp>
        <p:nvSpPr>
          <p:cNvPr id="25606" name="Oval 6"/>
          <p:cNvSpPr>
            <a:spLocks noChangeArrowheads="1"/>
          </p:cNvSpPr>
          <p:nvPr/>
        </p:nvSpPr>
        <p:spPr bwMode="auto">
          <a:xfrm>
            <a:off x="3429000" y="4538870"/>
            <a:ext cx="1892300" cy="1054100"/>
          </a:xfrm>
          <a:prstGeom prst="ellipse">
            <a:avLst/>
          </a:prstGeom>
          <a:solidFill>
            <a:schemeClr val="accent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GB" altLang="en-US" sz="2000" b="1">
                <a:latin typeface="Arial" charset="0"/>
              </a:rPr>
              <a:t>Judge</a:t>
            </a:r>
            <a:endParaRPr lang="en-GB" altLang="en-US" sz="2000" b="1"/>
          </a:p>
        </p:txBody>
      </p:sp>
      <p:sp>
        <p:nvSpPr>
          <p:cNvPr id="25607" name="Oval 7"/>
          <p:cNvSpPr>
            <a:spLocks noChangeArrowheads="1"/>
          </p:cNvSpPr>
          <p:nvPr/>
        </p:nvSpPr>
        <p:spPr bwMode="auto">
          <a:xfrm>
            <a:off x="6019800" y="3276600"/>
            <a:ext cx="1892300" cy="1054100"/>
          </a:xfrm>
          <a:prstGeom prst="ellipse">
            <a:avLst/>
          </a:prstGeom>
          <a:solidFill>
            <a:schemeClr val="accent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p>
            <a:pPr algn="ctr"/>
            <a:r>
              <a:rPr lang="en-GB" altLang="en-US" sz="2000" b="1">
                <a:latin typeface="Arial" charset="0"/>
              </a:rPr>
              <a:t>Retrieve</a:t>
            </a:r>
          </a:p>
          <a:p>
            <a:pPr algn="ctr"/>
            <a:r>
              <a:rPr lang="en-GB" altLang="en-US" sz="2000" b="1">
                <a:latin typeface="Arial" charset="0"/>
              </a:rPr>
              <a:t>information</a:t>
            </a:r>
            <a:endParaRPr lang="en-GB" altLang="en-US" sz="2000" b="1"/>
          </a:p>
        </p:txBody>
      </p:sp>
      <p:sp>
        <p:nvSpPr>
          <p:cNvPr id="25608" name="Line 8"/>
          <p:cNvSpPr>
            <a:spLocks noChangeShapeType="1"/>
          </p:cNvSpPr>
          <p:nvPr/>
        </p:nvSpPr>
        <p:spPr bwMode="auto">
          <a:xfrm>
            <a:off x="4378325" y="2925763"/>
            <a:ext cx="0" cy="1676400"/>
          </a:xfrm>
          <a:prstGeom prst="line">
            <a:avLst/>
          </a:prstGeom>
          <a:noFill/>
          <a:ln w="9525">
            <a:solidFill>
              <a:schemeClr val="folHlink"/>
            </a:solidFill>
            <a:prstDash val="dash"/>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09" name="Line 9"/>
          <p:cNvSpPr>
            <a:spLocks noChangeShapeType="1"/>
          </p:cNvSpPr>
          <p:nvPr/>
        </p:nvSpPr>
        <p:spPr bwMode="auto">
          <a:xfrm>
            <a:off x="3048000" y="3781425"/>
            <a:ext cx="2590800" cy="0"/>
          </a:xfrm>
          <a:prstGeom prst="line">
            <a:avLst/>
          </a:prstGeom>
          <a:noFill/>
          <a:ln w="9525">
            <a:solidFill>
              <a:schemeClr val="folHlink"/>
            </a:solidFill>
            <a:prstDash val="dash"/>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10" name="Line 10"/>
          <p:cNvSpPr>
            <a:spLocks noChangeShapeType="1"/>
          </p:cNvSpPr>
          <p:nvPr/>
        </p:nvSpPr>
        <p:spPr bwMode="auto">
          <a:xfrm>
            <a:off x="2514600" y="4343400"/>
            <a:ext cx="1066800" cy="6096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11" name="Line 11"/>
          <p:cNvSpPr>
            <a:spLocks noChangeShapeType="1"/>
          </p:cNvSpPr>
          <p:nvPr/>
        </p:nvSpPr>
        <p:spPr bwMode="auto">
          <a:xfrm flipH="1" flipV="1">
            <a:off x="2133600" y="4572000"/>
            <a:ext cx="1066800" cy="6858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12" name="Line 12"/>
          <p:cNvSpPr>
            <a:spLocks noChangeShapeType="1"/>
          </p:cNvSpPr>
          <p:nvPr/>
        </p:nvSpPr>
        <p:spPr bwMode="auto">
          <a:xfrm flipV="1">
            <a:off x="5410200" y="4343400"/>
            <a:ext cx="990600" cy="6858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13" name="Line 13"/>
          <p:cNvSpPr>
            <a:spLocks noChangeShapeType="1"/>
          </p:cNvSpPr>
          <p:nvPr/>
        </p:nvSpPr>
        <p:spPr bwMode="auto">
          <a:xfrm flipH="1">
            <a:off x="5486400" y="4572000"/>
            <a:ext cx="1295400" cy="8382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14" name="Line 14"/>
          <p:cNvSpPr>
            <a:spLocks noChangeShapeType="1"/>
          </p:cNvSpPr>
          <p:nvPr/>
        </p:nvSpPr>
        <p:spPr bwMode="auto">
          <a:xfrm flipH="1" flipV="1">
            <a:off x="5257800" y="2743200"/>
            <a:ext cx="990600" cy="6096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15" name="Line 15"/>
          <p:cNvSpPr>
            <a:spLocks noChangeShapeType="1"/>
          </p:cNvSpPr>
          <p:nvPr/>
        </p:nvSpPr>
        <p:spPr bwMode="auto">
          <a:xfrm>
            <a:off x="5486400" y="2362200"/>
            <a:ext cx="1219200" cy="7620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16" name="Line 16"/>
          <p:cNvSpPr>
            <a:spLocks noChangeShapeType="1"/>
          </p:cNvSpPr>
          <p:nvPr/>
        </p:nvSpPr>
        <p:spPr bwMode="auto">
          <a:xfrm flipH="1">
            <a:off x="2438400" y="2590800"/>
            <a:ext cx="914400" cy="7620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17" name="Line 17"/>
          <p:cNvSpPr>
            <a:spLocks noChangeShapeType="1"/>
          </p:cNvSpPr>
          <p:nvPr/>
        </p:nvSpPr>
        <p:spPr bwMode="auto">
          <a:xfrm flipV="1">
            <a:off x="1905000" y="2286000"/>
            <a:ext cx="1371600" cy="9144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18" name="Text Box 18"/>
          <p:cNvSpPr txBox="1">
            <a:spLocks noChangeArrowheads="1"/>
          </p:cNvSpPr>
          <p:nvPr/>
        </p:nvSpPr>
        <p:spPr bwMode="auto">
          <a:xfrm>
            <a:off x="3066393" y="5985641"/>
            <a:ext cx="22860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800" dirty="0">
                <a:latin typeface="Arial" charset="0"/>
              </a:rPr>
              <a:t>(</a:t>
            </a:r>
            <a:r>
              <a:rPr lang="en-GB" altLang="en-US" sz="1800" dirty="0" err="1">
                <a:latin typeface="Arial" charset="0"/>
              </a:rPr>
              <a:t>Tourangeau</a:t>
            </a:r>
            <a:r>
              <a:rPr lang="en-GB" altLang="en-US" sz="1800" dirty="0">
                <a:latin typeface="Arial" charset="0"/>
              </a:rPr>
              <a:t> 1984)</a:t>
            </a:r>
          </a:p>
        </p:txBody>
      </p:sp>
      <p:pic>
        <p:nvPicPr>
          <p:cNvPr id="25619" name="Picture 19" descr="C:\Eudora\Attach\NatCen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81000"/>
            <a:ext cx="1905000" cy="65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Date Placeholder 1"/>
          <p:cNvSpPr>
            <a:spLocks noGrp="1"/>
          </p:cNvSpPr>
          <p:nvPr>
            <p:ph type="dt" sz="half" idx="10"/>
          </p:nvPr>
        </p:nvSpPr>
        <p:spPr/>
        <p:txBody>
          <a:bodyPr/>
          <a:lstStyle/>
          <a:p>
            <a:fld id="{BEAC2704-6E16-473C-9D7F-314C986B5BB5}" type="datetime1">
              <a:rPr lang="en-GB" smtClean="0"/>
              <a:t>07/10/2018</a:t>
            </a:fld>
            <a:endParaRPr lang="en-GB"/>
          </a:p>
        </p:txBody>
      </p:sp>
      <p:sp>
        <p:nvSpPr>
          <p:cNvPr id="4" name="Slide Number Placeholder 3"/>
          <p:cNvSpPr>
            <a:spLocks noGrp="1"/>
          </p:cNvSpPr>
          <p:nvPr>
            <p:ph type="sldNum" sz="quarter" idx="12"/>
          </p:nvPr>
        </p:nvSpPr>
        <p:spPr/>
        <p:txBody>
          <a:bodyPr/>
          <a:lstStyle/>
          <a:p>
            <a:fld id="{828E83D7-DA15-4137-8AD1-56A7B39963D5}" type="slidenum">
              <a:rPr lang="en-GB" smtClean="0"/>
              <a:t>125</a:t>
            </a:fld>
            <a:endParaRPr lang="en-GB"/>
          </a:p>
        </p:txBody>
      </p:sp>
    </p:spTree>
    <p:extLst>
      <p:ext uri="{BB962C8B-B14F-4D97-AF65-F5344CB8AC3E}">
        <p14:creationId xmlns:p14="http://schemas.microsoft.com/office/powerpoint/2010/main" val="2944865995"/>
      </p:ext>
    </p:extLst>
  </p:cSld>
  <p:clrMapOvr>
    <a:masterClrMapping/>
  </p:clrMapOvr>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ltLang="en-US" sz="3600">
                <a:latin typeface="Arial" charset="0"/>
              </a:rPr>
              <a:t>Comprehension</a:t>
            </a:r>
            <a:endParaRPr lang="en-GB" altLang="en-US"/>
          </a:p>
        </p:txBody>
      </p:sp>
      <p:sp>
        <p:nvSpPr>
          <p:cNvPr id="27651" name="Rectangle 3"/>
          <p:cNvSpPr>
            <a:spLocks noGrp="1" noChangeArrowheads="1"/>
          </p:cNvSpPr>
          <p:nvPr>
            <p:ph idx="1"/>
          </p:nvPr>
        </p:nvSpPr>
        <p:spPr>
          <a:xfrm>
            <a:off x="685800" y="2057400"/>
            <a:ext cx="7772400" cy="3511550"/>
          </a:xfrm>
        </p:spPr>
        <p:txBody>
          <a:bodyPr>
            <a:normAutofit lnSpcReduction="10000"/>
          </a:bodyPr>
          <a:lstStyle/>
          <a:p>
            <a:r>
              <a:rPr lang="en-GB" altLang="en-US" sz="2400">
                <a:latin typeface="Arial" charset="0"/>
              </a:rPr>
              <a:t>Vocabulary </a:t>
            </a:r>
          </a:p>
          <a:p>
            <a:r>
              <a:rPr lang="en-GB" altLang="en-US" sz="2400">
                <a:latin typeface="Arial" charset="0"/>
              </a:rPr>
              <a:t>Question length</a:t>
            </a:r>
          </a:p>
          <a:p>
            <a:r>
              <a:rPr lang="en-GB" altLang="en-US" sz="2400">
                <a:latin typeface="Arial" charset="0"/>
              </a:rPr>
              <a:t>Ambiguity</a:t>
            </a:r>
          </a:p>
          <a:p>
            <a:r>
              <a:rPr lang="en-GB" altLang="en-US" sz="2400">
                <a:latin typeface="Arial" charset="0"/>
              </a:rPr>
              <a:t>Double-barrelled questions</a:t>
            </a:r>
          </a:p>
          <a:p>
            <a:r>
              <a:rPr lang="en-GB" altLang="en-US" sz="2400">
                <a:latin typeface="Arial" charset="0"/>
              </a:rPr>
              <a:t>Depersonalised/indirect questions</a:t>
            </a:r>
          </a:p>
          <a:p>
            <a:r>
              <a:rPr lang="en-GB" altLang="en-US" sz="2400">
                <a:latin typeface="Arial" charset="0"/>
              </a:rPr>
              <a:t>Complex constructions</a:t>
            </a:r>
          </a:p>
          <a:p>
            <a:r>
              <a:rPr lang="en-GB" altLang="en-US" sz="2400">
                <a:latin typeface="Arial" charset="0"/>
              </a:rPr>
              <a:t>Negative questions</a:t>
            </a:r>
          </a:p>
          <a:p>
            <a:r>
              <a:rPr lang="en-GB" altLang="en-US" sz="2400">
                <a:latin typeface="Arial" charset="0"/>
              </a:rPr>
              <a:t>Suggestively phrased questions</a:t>
            </a:r>
          </a:p>
        </p:txBody>
      </p:sp>
      <p:pic>
        <p:nvPicPr>
          <p:cNvPr id="27652" name="Picture 4" descr="C:\Eudora\Attach\NatCen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81000"/>
            <a:ext cx="1905000" cy="65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Date Placeholder 1"/>
          <p:cNvSpPr>
            <a:spLocks noGrp="1"/>
          </p:cNvSpPr>
          <p:nvPr>
            <p:ph type="dt" sz="half" idx="10"/>
          </p:nvPr>
        </p:nvSpPr>
        <p:spPr/>
        <p:txBody>
          <a:bodyPr/>
          <a:lstStyle/>
          <a:p>
            <a:fld id="{B9DC3816-4279-4B1D-A6D0-9F0C7378336C}" type="datetime1">
              <a:rPr lang="en-GB" smtClean="0"/>
              <a:t>07/10/2018</a:t>
            </a:fld>
            <a:endParaRPr lang="en-GB"/>
          </a:p>
        </p:txBody>
      </p:sp>
      <p:sp>
        <p:nvSpPr>
          <p:cNvPr id="4" name="Slide Number Placeholder 3"/>
          <p:cNvSpPr>
            <a:spLocks noGrp="1"/>
          </p:cNvSpPr>
          <p:nvPr>
            <p:ph type="sldNum" sz="quarter" idx="12"/>
          </p:nvPr>
        </p:nvSpPr>
        <p:spPr/>
        <p:txBody>
          <a:bodyPr/>
          <a:lstStyle/>
          <a:p>
            <a:fld id="{828E83D7-DA15-4137-8AD1-56A7B39963D5}" type="slidenum">
              <a:rPr lang="en-GB" smtClean="0"/>
              <a:t>126</a:t>
            </a:fld>
            <a:endParaRPr lang="en-GB"/>
          </a:p>
        </p:txBody>
      </p:sp>
    </p:spTree>
    <p:extLst>
      <p:ext uri="{BB962C8B-B14F-4D97-AF65-F5344CB8AC3E}">
        <p14:creationId xmlns:p14="http://schemas.microsoft.com/office/powerpoint/2010/main" val="1796715706"/>
      </p:ext>
    </p:extLst>
  </p:cSld>
  <p:clrMapOvr>
    <a:masterClrMapping/>
  </p:clrMapOvr>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ltLang="en-US" sz="3600">
                <a:latin typeface="Arial" charset="0"/>
              </a:rPr>
              <a:t>Retrieval</a:t>
            </a:r>
            <a:endParaRPr lang="en-GB" altLang="en-US"/>
          </a:p>
        </p:txBody>
      </p:sp>
      <p:sp>
        <p:nvSpPr>
          <p:cNvPr id="29699" name="Rectangle 3"/>
          <p:cNvSpPr>
            <a:spLocks noGrp="1" noChangeArrowheads="1"/>
          </p:cNvSpPr>
          <p:nvPr>
            <p:ph idx="1"/>
          </p:nvPr>
        </p:nvSpPr>
        <p:spPr/>
        <p:txBody>
          <a:bodyPr/>
          <a:lstStyle/>
          <a:p>
            <a:pPr>
              <a:lnSpc>
                <a:spcPct val="130000"/>
              </a:lnSpc>
            </a:pPr>
            <a:r>
              <a:rPr lang="en-GB" altLang="en-US" sz="2400">
                <a:latin typeface="Arial" charset="0"/>
              </a:rPr>
              <a:t>Level of recall</a:t>
            </a:r>
          </a:p>
          <a:p>
            <a:pPr>
              <a:lnSpc>
                <a:spcPct val="130000"/>
              </a:lnSpc>
            </a:pPr>
            <a:r>
              <a:rPr lang="en-GB" altLang="en-US" sz="2400">
                <a:latin typeface="Arial" charset="0"/>
              </a:rPr>
              <a:t>Complexity of retrieval process</a:t>
            </a:r>
          </a:p>
          <a:p>
            <a:pPr>
              <a:lnSpc>
                <a:spcPct val="130000"/>
              </a:lnSpc>
            </a:pPr>
            <a:r>
              <a:rPr lang="en-GB" altLang="en-US" sz="2400">
                <a:latin typeface="Arial" charset="0"/>
              </a:rPr>
              <a:t>Reference periods</a:t>
            </a:r>
          </a:p>
          <a:p>
            <a:pPr>
              <a:lnSpc>
                <a:spcPct val="130000"/>
              </a:lnSpc>
              <a:buFontTx/>
              <a:buNone/>
            </a:pPr>
            <a:endParaRPr lang="en-GB" altLang="en-US" sz="2400">
              <a:latin typeface="Arial" charset="0"/>
            </a:endParaRPr>
          </a:p>
        </p:txBody>
      </p:sp>
      <p:pic>
        <p:nvPicPr>
          <p:cNvPr id="29700" name="Picture 4" descr="C:\Eudora\Attach\NatCen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81000"/>
            <a:ext cx="1905000" cy="65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Date Placeholder 1"/>
          <p:cNvSpPr>
            <a:spLocks noGrp="1"/>
          </p:cNvSpPr>
          <p:nvPr>
            <p:ph type="dt" sz="half" idx="10"/>
          </p:nvPr>
        </p:nvSpPr>
        <p:spPr/>
        <p:txBody>
          <a:bodyPr/>
          <a:lstStyle/>
          <a:p>
            <a:fld id="{9ED3B98F-D03B-4908-8DD2-47939D668BC5}" type="datetime1">
              <a:rPr lang="en-GB" smtClean="0"/>
              <a:t>07/10/2018</a:t>
            </a:fld>
            <a:endParaRPr lang="en-GB"/>
          </a:p>
        </p:txBody>
      </p:sp>
      <p:sp>
        <p:nvSpPr>
          <p:cNvPr id="4" name="Slide Number Placeholder 3"/>
          <p:cNvSpPr>
            <a:spLocks noGrp="1"/>
          </p:cNvSpPr>
          <p:nvPr>
            <p:ph type="sldNum" sz="quarter" idx="12"/>
          </p:nvPr>
        </p:nvSpPr>
        <p:spPr/>
        <p:txBody>
          <a:bodyPr/>
          <a:lstStyle/>
          <a:p>
            <a:fld id="{828E83D7-DA15-4137-8AD1-56A7B39963D5}" type="slidenum">
              <a:rPr lang="en-GB" smtClean="0"/>
              <a:t>127</a:t>
            </a:fld>
            <a:endParaRPr lang="en-GB"/>
          </a:p>
        </p:txBody>
      </p:sp>
    </p:spTree>
    <p:extLst>
      <p:ext uri="{BB962C8B-B14F-4D97-AF65-F5344CB8AC3E}">
        <p14:creationId xmlns:p14="http://schemas.microsoft.com/office/powerpoint/2010/main" val="4096492134"/>
      </p:ext>
    </p:extLst>
  </p:cSld>
  <p:clrMapOvr>
    <a:masterClrMapping/>
  </p:clrMapOvr>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ltLang="en-US" sz="3600">
                <a:latin typeface="Arial" charset="0"/>
              </a:rPr>
              <a:t>Judgement</a:t>
            </a:r>
            <a:endParaRPr lang="en-GB" altLang="en-US"/>
          </a:p>
        </p:txBody>
      </p:sp>
      <p:sp>
        <p:nvSpPr>
          <p:cNvPr id="31747" name="Rectangle 3"/>
          <p:cNvSpPr>
            <a:spLocks noGrp="1" noChangeArrowheads="1"/>
          </p:cNvSpPr>
          <p:nvPr>
            <p:ph idx="1"/>
          </p:nvPr>
        </p:nvSpPr>
        <p:spPr/>
        <p:txBody>
          <a:bodyPr/>
          <a:lstStyle/>
          <a:p>
            <a:pPr>
              <a:lnSpc>
                <a:spcPct val="130000"/>
              </a:lnSpc>
            </a:pPr>
            <a:r>
              <a:rPr lang="en-GB" altLang="en-US" sz="2400">
                <a:latin typeface="Arial" charset="0"/>
              </a:rPr>
              <a:t>Filtering responses - social desirability</a:t>
            </a:r>
          </a:p>
          <a:p>
            <a:pPr>
              <a:lnSpc>
                <a:spcPct val="130000"/>
              </a:lnSpc>
            </a:pPr>
            <a:r>
              <a:rPr lang="en-GB" altLang="en-US" sz="2400">
                <a:latin typeface="Arial" charset="0"/>
              </a:rPr>
              <a:t>Context effects </a:t>
            </a:r>
          </a:p>
          <a:p>
            <a:pPr>
              <a:lnSpc>
                <a:spcPct val="130000"/>
              </a:lnSpc>
            </a:pPr>
            <a:r>
              <a:rPr lang="en-GB" altLang="en-US" sz="2400">
                <a:latin typeface="Arial" charset="0"/>
              </a:rPr>
              <a:t>‘No right or wrong answers’</a:t>
            </a:r>
          </a:p>
          <a:p>
            <a:pPr>
              <a:lnSpc>
                <a:spcPct val="130000"/>
              </a:lnSpc>
            </a:pPr>
            <a:r>
              <a:rPr lang="en-GB" altLang="en-US" sz="2400">
                <a:latin typeface="Arial" charset="0"/>
              </a:rPr>
              <a:t>Sensitive questions and topics</a:t>
            </a:r>
            <a:endParaRPr lang="en-GB" altLang="en-US"/>
          </a:p>
          <a:p>
            <a:pPr>
              <a:lnSpc>
                <a:spcPct val="130000"/>
              </a:lnSpc>
              <a:buFontTx/>
              <a:buNone/>
            </a:pPr>
            <a:endParaRPr lang="en-GB" altLang="en-US"/>
          </a:p>
        </p:txBody>
      </p:sp>
      <p:pic>
        <p:nvPicPr>
          <p:cNvPr id="31748" name="Picture 4" descr="C:\Eudora\Attach\NatCen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81000"/>
            <a:ext cx="1905000" cy="65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Date Placeholder 1"/>
          <p:cNvSpPr>
            <a:spLocks noGrp="1"/>
          </p:cNvSpPr>
          <p:nvPr>
            <p:ph type="dt" sz="half" idx="10"/>
          </p:nvPr>
        </p:nvSpPr>
        <p:spPr/>
        <p:txBody>
          <a:bodyPr/>
          <a:lstStyle/>
          <a:p>
            <a:fld id="{3D542C08-EC73-40D8-9522-98B4D33B2697}" type="datetime1">
              <a:rPr lang="en-GB" smtClean="0"/>
              <a:t>07/10/2018</a:t>
            </a:fld>
            <a:endParaRPr lang="en-GB"/>
          </a:p>
        </p:txBody>
      </p:sp>
      <p:sp>
        <p:nvSpPr>
          <p:cNvPr id="4" name="Slide Number Placeholder 3"/>
          <p:cNvSpPr>
            <a:spLocks noGrp="1"/>
          </p:cNvSpPr>
          <p:nvPr>
            <p:ph type="sldNum" sz="quarter" idx="12"/>
          </p:nvPr>
        </p:nvSpPr>
        <p:spPr/>
        <p:txBody>
          <a:bodyPr/>
          <a:lstStyle/>
          <a:p>
            <a:fld id="{828E83D7-DA15-4137-8AD1-56A7B39963D5}" type="slidenum">
              <a:rPr lang="en-GB" smtClean="0"/>
              <a:t>128</a:t>
            </a:fld>
            <a:endParaRPr lang="en-GB"/>
          </a:p>
        </p:txBody>
      </p:sp>
    </p:spTree>
    <p:extLst>
      <p:ext uri="{BB962C8B-B14F-4D97-AF65-F5344CB8AC3E}">
        <p14:creationId xmlns:p14="http://schemas.microsoft.com/office/powerpoint/2010/main" val="2688973887"/>
      </p:ext>
    </p:extLst>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altLang="en-US" sz="3600">
                <a:latin typeface="Arial" charset="0"/>
              </a:rPr>
              <a:t>Response</a:t>
            </a:r>
            <a:endParaRPr lang="en-GB" altLang="en-US"/>
          </a:p>
        </p:txBody>
      </p:sp>
      <p:sp>
        <p:nvSpPr>
          <p:cNvPr id="33795" name="Rectangle 3"/>
          <p:cNvSpPr>
            <a:spLocks noGrp="1" noChangeArrowheads="1"/>
          </p:cNvSpPr>
          <p:nvPr>
            <p:ph idx="1"/>
          </p:nvPr>
        </p:nvSpPr>
        <p:spPr/>
        <p:txBody>
          <a:bodyPr/>
          <a:lstStyle/>
          <a:p>
            <a:pPr>
              <a:lnSpc>
                <a:spcPct val="130000"/>
              </a:lnSpc>
            </a:pPr>
            <a:r>
              <a:rPr lang="en-GB" altLang="en-US" sz="2400">
                <a:latin typeface="Arial" charset="0"/>
              </a:rPr>
              <a:t>Number of response categories</a:t>
            </a:r>
          </a:p>
          <a:p>
            <a:pPr>
              <a:lnSpc>
                <a:spcPct val="130000"/>
              </a:lnSpc>
            </a:pPr>
            <a:r>
              <a:rPr lang="en-GB" altLang="en-US" sz="2400">
                <a:latin typeface="Arial" charset="0"/>
              </a:rPr>
              <a:t>Ordering of response categories</a:t>
            </a:r>
          </a:p>
          <a:p>
            <a:pPr>
              <a:lnSpc>
                <a:spcPct val="130000"/>
              </a:lnSpc>
            </a:pPr>
            <a:r>
              <a:rPr lang="en-GB" altLang="en-US" sz="2400">
                <a:latin typeface="Arial" charset="0"/>
              </a:rPr>
              <a:t>Scales and labels</a:t>
            </a:r>
          </a:p>
          <a:p>
            <a:pPr>
              <a:lnSpc>
                <a:spcPct val="130000"/>
              </a:lnSpc>
            </a:pPr>
            <a:r>
              <a:rPr lang="en-GB" altLang="en-US" sz="2400">
                <a:latin typeface="Arial" charset="0"/>
              </a:rPr>
              <a:t>Explicit vs implicit ‘Don’t Know’s</a:t>
            </a:r>
          </a:p>
          <a:p>
            <a:pPr>
              <a:lnSpc>
                <a:spcPct val="130000"/>
              </a:lnSpc>
            </a:pPr>
            <a:r>
              <a:rPr lang="en-GB" altLang="en-US" sz="2400">
                <a:latin typeface="Arial" charset="0"/>
              </a:rPr>
              <a:t>Showcards</a:t>
            </a:r>
          </a:p>
          <a:p>
            <a:pPr>
              <a:lnSpc>
                <a:spcPct val="130000"/>
              </a:lnSpc>
              <a:buFontTx/>
              <a:buNone/>
            </a:pPr>
            <a:endParaRPr lang="en-GB" altLang="en-US"/>
          </a:p>
        </p:txBody>
      </p:sp>
      <p:pic>
        <p:nvPicPr>
          <p:cNvPr id="33796" name="Picture 4" descr="C:\Eudora\Attach\NatCen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81000"/>
            <a:ext cx="1905000" cy="65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Date Placeholder 1"/>
          <p:cNvSpPr>
            <a:spLocks noGrp="1"/>
          </p:cNvSpPr>
          <p:nvPr>
            <p:ph type="dt" sz="half" idx="10"/>
          </p:nvPr>
        </p:nvSpPr>
        <p:spPr/>
        <p:txBody>
          <a:bodyPr/>
          <a:lstStyle/>
          <a:p>
            <a:fld id="{F83D2FA9-EA36-448F-AE91-E206AF05FC6B}" type="datetime1">
              <a:rPr lang="en-GB" smtClean="0"/>
              <a:t>07/10/2018</a:t>
            </a:fld>
            <a:endParaRPr lang="en-GB"/>
          </a:p>
        </p:txBody>
      </p:sp>
      <p:sp>
        <p:nvSpPr>
          <p:cNvPr id="4" name="Slide Number Placeholder 3"/>
          <p:cNvSpPr>
            <a:spLocks noGrp="1"/>
          </p:cNvSpPr>
          <p:nvPr>
            <p:ph type="sldNum" sz="quarter" idx="12"/>
          </p:nvPr>
        </p:nvSpPr>
        <p:spPr/>
        <p:txBody>
          <a:bodyPr/>
          <a:lstStyle/>
          <a:p>
            <a:fld id="{828E83D7-DA15-4137-8AD1-56A7B39963D5}" type="slidenum">
              <a:rPr lang="en-GB" smtClean="0"/>
              <a:t>129</a:t>
            </a:fld>
            <a:endParaRPr lang="en-GB"/>
          </a:p>
        </p:txBody>
      </p:sp>
    </p:spTree>
    <p:extLst>
      <p:ext uri="{BB962C8B-B14F-4D97-AF65-F5344CB8AC3E}">
        <p14:creationId xmlns:p14="http://schemas.microsoft.com/office/powerpoint/2010/main" val="3585280974"/>
      </p:ext>
    </p:extLst>
  </p:cSld>
  <p:clrMapOvr>
    <a:masterClrMapping/>
  </p:clrMapOvr>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ltLang="en-US" sz="3600">
                <a:latin typeface="Arial" charset="0"/>
              </a:rPr>
              <a:t>Question testing</a:t>
            </a:r>
            <a:endParaRPr lang="en-GB" altLang="en-US"/>
          </a:p>
        </p:txBody>
      </p:sp>
      <p:sp>
        <p:nvSpPr>
          <p:cNvPr id="36867" name="Rectangle 3"/>
          <p:cNvSpPr>
            <a:spLocks noGrp="1" noChangeArrowheads="1"/>
          </p:cNvSpPr>
          <p:nvPr>
            <p:ph idx="1"/>
          </p:nvPr>
        </p:nvSpPr>
        <p:spPr/>
        <p:txBody>
          <a:bodyPr/>
          <a:lstStyle/>
          <a:p>
            <a:pPr>
              <a:lnSpc>
                <a:spcPct val="130000"/>
              </a:lnSpc>
            </a:pPr>
            <a:r>
              <a:rPr lang="en-GB" altLang="en-US" sz="2400">
                <a:latin typeface="Arial" charset="0"/>
              </a:rPr>
              <a:t>Sometimes called ‘cognitive testing’</a:t>
            </a:r>
          </a:p>
          <a:p>
            <a:pPr>
              <a:lnSpc>
                <a:spcPct val="130000"/>
              </a:lnSpc>
            </a:pPr>
            <a:r>
              <a:rPr lang="en-GB" altLang="en-US" sz="2400">
                <a:latin typeface="Arial" charset="0"/>
              </a:rPr>
              <a:t>Used to revise and refine questionnaire</a:t>
            </a:r>
          </a:p>
          <a:p>
            <a:pPr>
              <a:lnSpc>
                <a:spcPct val="130000"/>
              </a:lnSpc>
            </a:pPr>
            <a:r>
              <a:rPr lang="en-GB" altLang="en-US" sz="2400">
                <a:latin typeface="Arial" charset="0"/>
              </a:rPr>
              <a:t>In-depth interviews; retrospective probing and ‘think-aloud’ techniques</a:t>
            </a:r>
          </a:p>
          <a:p>
            <a:pPr>
              <a:lnSpc>
                <a:spcPct val="130000"/>
              </a:lnSpc>
            </a:pPr>
            <a:r>
              <a:rPr lang="en-GB" altLang="en-US" sz="2400">
                <a:latin typeface="Arial" charset="0"/>
              </a:rPr>
              <a:t>Other options: expert appraisal, focus groups, observation</a:t>
            </a:r>
          </a:p>
          <a:p>
            <a:pPr>
              <a:lnSpc>
                <a:spcPct val="130000"/>
              </a:lnSpc>
              <a:buFontTx/>
              <a:buNone/>
            </a:pPr>
            <a:endParaRPr lang="en-GB" altLang="en-US"/>
          </a:p>
        </p:txBody>
      </p:sp>
      <p:pic>
        <p:nvPicPr>
          <p:cNvPr id="36868" name="Picture 4" descr="C:\Eudora\Attach\NatCen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81000"/>
            <a:ext cx="1905000" cy="65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Date Placeholder 1"/>
          <p:cNvSpPr>
            <a:spLocks noGrp="1"/>
          </p:cNvSpPr>
          <p:nvPr>
            <p:ph type="dt" sz="half" idx="10"/>
          </p:nvPr>
        </p:nvSpPr>
        <p:spPr/>
        <p:txBody>
          <a:bodyPr/>
          <a:lstStyle/>
          <a:p>
            <a:fld id="{0C77FEB9-9F63-4AC2-9F96-B92EFAA48070}" type="datetime1">
              <a:rPr lang="en-GB" smtClean="0"/>
              <a:t>07/10/2018</a:t>
            </a:fld>
            <a:endParaRPr lang="en-GB"/>
          </a:p>
        </p:txBody>
      </p:sp>
      <p:sp>
        <p:nvSpPr>
          <p:cNvPr id="4" name="Slide Number Placeholder 3"/>
          <p:cNvSpPr>
            <a:spLocks noGrp="1"/>
          </p:cNvSpPr>
          <p:nvPr>
            <p:ph type="sldNum" sz="quarter" idx="12"/>
          </p:nvPr>
        </p:nvSpPr>
        <p:spPr/>
        <p:txBody>
          <a:bodyPr/>
          <a:lstStyle/>
          <a:p>
            <a:fld id="{828E83D7-DA15-4137-8AD1-56A7B39963D5}" type="slidenum">
              <a:rPr lang="en-GB" smtClean="0"/>
              <a:t>130</a:t>
            </a:fld>
            <a:endParaRPr lang="en-GB"/>
          </a:p>
        </p:txBody>
      </p:sp>
    </p:spTree>
    <p:extLst>
      <p:ext uri="{BB962C8B-B14F-4D97-AF65-F5344CB8AC3E}">
        <p14:creationId xmlns:p14="http://schemas.microsoft.com/office/powerpoint/2010/main" val="1793471659"/>
      </p:ext>
    </p:extLst>
  </p:cSld>
  <p:clrMapOvr>
    <a:masterClrMapping/>
  </p:clrMapOvr>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79512" y="332656"/>
            <a:ext cx="7772400" cy="1066800"/>
          </a:xfrm>
        </p:spPr>
        <p:txBody>
          <a:bodyPr/>
          <a:lstStyle/>
          <a:p>
            <a:r>
              <a:rPr lang="en-GB" altLang="en-US" sz="3600" dirty="0">
                <a:latin typeface="Arial" charset="0"/>
              </a:rPr>
              <a:t>Question testing - example (1)</a:t>
            </a:r>
            <a:endParaRPr lang="en-GB" altLang="en-US" dirty="0"/>
          </a:p>
        </p:txBody>
      </p:sp>
      <p:sp>
        <p:nvSpPr>
          <p:cNvPr id="40963" name="Rectangle 3"/>
          <p:cNvSpPr>
            <a:spLocks noGrp="1" noChangeArrowheads="1"/>
          </p:cNvSpPr>
          <p:nvPr>
            <p:ph idx="1"/>
          </p:nvPr>
        </p:nvSpPr>
        <p:spPr>
          <a:xfrm>
            <a:off x="457200" y="1772816"/>
            <a:ext cx="8229600" cy="4353347"/>
          </a:xfrm>
        </p:spPr>
        <p:txBody>
          <a:bodyPr/>
          <a:lstStyle/>
          <a:p>
            <a:pPr>
              <a:buFontTx/>
              <a:buNone/>
            </a:pPr>
            <a:r>
              <a:rPr lang="en-GB" altLang="en-US" sz="2400" dirty="0">
                <a:latin typeface="Tahoma" pitchFamily="34" charset="0"/>
              </a:rPr>
              <a:t>Do you have a personal computer (PC) </a:t>
            </a:r>
            <a:r>
              <a:rPr lang="en-GB" altLang="en-US" sz="2400" dirty="0" smtClean="0">
                <a:latin typeface="Tahoma" pitchFamily="34" charset="0"/>
              </a:rPr>
              <a:t>at home</a:t>
            </a:r>
            <a:r>
              <a:rPr lang="en-GB" altLang="en-US" sz="2400" dirty="0">
                <a:latin typeface="Tahoma" pitchFamily="34" charset="0"/>
              </a:rPr>
              <a:t>?</a:t>
            </a:r>
          </a:p>
          <a:p>
            <a:pPr>
              <a:buFontTx/>
              <a:buNone/>
            </a:pPr>
            <a:r>
              <a:rPr lang="en-GB" altLang="en-US" sz="2400" i="1" dirty="0">
                <a:latin typeface="Tahoma" pitchFamily="34" charset="0"/>
              </a:rPr>
              <a:t>(Tick one box)</a:t>
            </a:r>
            <a:r>
              <a:rPr lang="en-GB" altLang="en-US" sz="2400" dirty="0">
                <a:latin typeface="Tahoma" pitchFamily="34" charset="0"/>
              </a:rPr>
              <a:t>	</a:t>
            </a:r>
          </a:p>
          <a:p>
            <a:pPr>
              <a:buFontTx/>
              <a:buNone/>
            </a:pPr>
            <a:endParaRPr lang="en-GB" altLang="en-US" sz="2400" dirty="0" smtClean="0">
              <a:latin typeface="Tahoma" pitchFamily="34" charset="0"/>
            </a:endParaRPr>
          </a:p>
          <a:p>
            <a:pPr>
              <a:buFontTx/>
              <a:buNone/>
            </a:pPr>
            <a:endParaRPr lang="en-GB" altLang="en-US" sz="2400" dirty="0">
              <a:latin typeface="Tahoma" pitchFamily="34" charset="0"/>
            </a:endParaRPr>
          </a:p>
          <a:p>
            <a:pPr>
              <a:buFontTx/>
              <a:buNone/>
            </a:pPr>
            <a:r>
              <a:rPr lang="en-GB" altLang="en-US" sz="2400" dirty="0" smtClean="0">
                <a:latin typeface="Tahoma" pitchFamily="34" charset="0"/>
              </a:rPr>
              <a:t>Yes</a:t>
            </a:r>
            <a:r>
              <a:rPr lang="en-GB" altLang="en-US" sz="2400" dirty="0">
                <a:latin typeface="Tahoma" pitchFamily="34" charset="0"/>
              </a:rPr>
              <a:t>		</a:t>
            </a:r>
            <a:r>
              <a:rPr lang="en-GB" altLang="en-US" sz="2400" b="1" dirty="0">
                <a:latin typeface="Tahoma" pitchFamily="34" charset="0"/>
              </a:rPr>
              <a:t>	</a:t>
            </a:r>
            <a:endParaRPr lang="en-GB" altLang="en-US" sz="2400" dirty="0">
              <a:latin typeface="Tahoma" pitchFamily="34" charset="0"/>
            </a:endParaRPr>
          </a:p>
          <a:p>
            <a:pPr>
              <a:buFontTx/>
              <a:buNone/>
            </a:pPr>
            <a:r>
              <a:rPr lang="en-GB" altLang="en-US" sz="2400" dirty="0">
                <a:latin typeface="Tahoma" pitchFamily="34" charset="0"/>
              </a:rPr>
              <a:t>No	</a:t>
            </a:r>
          </a:p>
        </p:txBody>
      </p:sp>
      <p:sp>
        <p:nvSpPr>
          <p:cNvPr id="40964" name="Rectangle 4"/>
          <p:cNvSpPr>
            <a:spLocks noChangeArrowheads="1"/>
          </p:cNvSpPr>
          <p:nvPr/>
        </p:nvSpPr>
        <p:spPr bwMode="auto">
          <a:xfrm>
            <a:off x="1981200" y="3276600"/>
            <a:ext cx="457200" cy="4572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965" name="Rectangle 5"/>
          <p:cNvSpPr>
            <a:spLocks noChangeArrowheads="1"/>
          </p:cNvSpPr>
          <p:nvPr/>
        </p:nvSpPr>
        <p:spPr bwMode="auto">
          <a:xfrm>
            <a:off x="1981200" y="3810000"/>
            <a:ext cx="457200" cy="4572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pic>
        <p:nvPicPr>
          <p:cNvPr id="40966" name="Picture 6" descr="C:\Eudora\Attach\NatCen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80312" y="381000"/>
            <a:ext cx="1440160" cy="65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Date Placeholder 1"/>
          <p:cNvSpPr>
            <a:spLocks noGrp="1"/>
          </p:cNvSpPr>
          <p:nvPr>
            <p:ph type="dt" sz="half" idx="10"/>
          </p:nvPr>
        </p:nvSpPr>
        <p:spPr/>
        <p:txBody>
          <a:bodyPr/>
          <a:lstStyle/>
          <a:p>
            <a:fld id="{A9C432FB-6E5C-4564-B1F2-7E97AC4EC321}" type="datetime1">
              <a:rPr lang="en-GB" smtClean="0"/>
              <a:t>07/10/2018</a:t>
            </a:fld>
            <a:endParaRPr lang="en-GB"/>
          </a:p>
        </p:txBody>
      </p:sp>
      <p:sp>
        <p:nvSpPr>
          <p:cNvPr id="4" name="Slide Number Placeholder 3"/>
          <p:cNvSpPr>
            <a:spLocks noGrp="1"/>
          </p:cNvSpPr>
          <p:nvPr>
            <p:ph type="sldNum" sz="quarter" idx="12"/>
          </p:nvPr>
        </p:nvSpPr>
        <p:spPr/>
        <p:txBody>
          <a:bodyPr/>
          <a:lstStyle/>
          <a:p>
            <a:fld id="{828E83D7-DA15-4137-8AD1-56A7B39963D5}" type="slidenum">
              <a:rPr lang="en-GB" smtClean="0"/>
              <a:t>131</a:t>
            </a:fld>
            <a:endParaRPr lang="en-GB"/>
          </a:p>
        </p:txBody>
      </p:sp>
    </p:spTree>
    <p:extLst>
      <p:ext uri="{BB962C8B-B14F-4D97-AF65-F5344CB8AC3E}">
        <p14:creationId xmlns:p14="http://schemas.microsoft.com/office/powerpoint/2010/main" val="2674502701"/>
      </p:ext>
    </p:extLst>
  </p:cSld>
  <p:clrMapOvr>
    <a:masterClrMapping/>
  </p:clrMapOvr>
  <p:timing>
    <p:tnLst>
      <p:par>
        <p:cTn id="1" dur="indefinite" restart="never" nodeType="tmRoot"/>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762000" y="1295400"/>
            <a:ext cx="7696200" cy="990600"/>
          </a:xfrm>
        </p:spPr>
        <p:txBody>
          <a:bodyPr>
            <a:normAutofit fontScale="90000"/>
          </a:bodyPr>
          <a:lstStyle/>
          <a:p>
            <a:r>
              <a:rPr lang="en-GB" altLang="en-US" sz="3600">
                <a:latin typeface="Arial" charset="0"/>
              </a:rPr>
              <a:t>Question testing - example (1) revised</a:t>
            </a:r>
            <a:endParaRPr lang="en-GB" altLang="en-US"/>
          </a:p>
        </p:txBody>
      </p:sp>
      <p:sp>
        <p:nvSpPr>
          <p:cNvPr id="43011" name="Rectangle 3"/>
          <p:cNvSpPr>
            <a:spLocks noGrp="1" noChangeArrowheads="1"/>
          </p:cNvSpPr>
          <p:nvPr>
            <p:ph idx="1"/>
          </p:nvPr>
        </p:nvSpPr>
        <p:spPr>
          <a:xfrm>
            <a:off x="685800" y="2514600"/>
            <a:ext cx="7772400" cy="3581400"/>
          </a:xfrm>
          <a:noFill/>
          <a:ln/>
        </p:spPr>
        <p:txBody>
          <a:bodyPr/>
          <a:lstStyle/>
          <a:p>
            <a:pPr>
              <a:buFontTx/>
              <a:buNone/>
            </a:pPr>
            <a:r>
              <a:rPr lang="en-GB" altLang="en-US" sz="2400" dirty="0">
                <a:latin typeface="Tahoma" pitchFamily="34" charset="0"/>
              </a:rPr>
              <a:t>Do you or your family have a computer at </a:t>
            </a:r>
            <a:r>
              <a:rPr lang="en-GB" altLang="en-US" sz="2400" dirty="0" smtClean="0">
                <a:latin typeface="Tahoma" pitchFamily="34" charset="0"/>
              </a:rPr>
              <a:t>home</a:t>
            </a:r>
            <a:r>
              <a:rPr lang="en-GB" altLang="en-US" sz="2400" dirty="0">
                <a:latin typeface="Tahoma" pitchFamily="34" charset="0"/>
              </a:rPr>
              <a:t>?</a:t>
            </a:r>
          </a:p>
          <a:p>
            <a:pPr>
              <a:buFontTx/>
              <a:buNone/>
            </a:pPr>
            <a:r>
              <a:rPr lang="en-GB" altLang="en-US" sz="2400" i="1" dirty="0">
                <a:latin typeface="Tahoma" pitchFamily="34" charset="0"/>
              </a:rPr>
              <a:t>(Tick one box)</a:t>
            </a:r>
            <a:r>
              <a:rPr lang="en-GB" altLang="en-US" sz="2400" dirty="0">
                <a:latin typeface="Tahoma" pitchFamily="34" charset="0"/>
              </a:rPr>
              <a:t>	</a:t>
            </a:r>
          </a:p>
          <a:p>
            <a:pPr>
              <a:buFontTx/>
              <a:buNone/>
            </a:pPr>
            <a:endParaRPr lang="en-GB" altLang="en-US" sz="2400" dirty="0" smtClean="0">
              <a:latin typeface="Tahoma" pitchFamily="34" charset="0"/>
            </a:endParaRPr>
          </a:p>
          <a:p>
            <a:pPr>
              <a:buFontTx/>
              <a:buNone/>
            </a:pPr>
            <a:r>
              <a:rPr lang="en-GB" altLang="en-US" sz="2400" dirty="0">
                <a:latin typeface="Tahoma" pitchFamily="34" charset="0"/>
              </a:rPr>
              <a:t>								</a:t>
            </a:r>
          </a:p>
          <a:p>
            <a:pPr>
              <a:buFontTx/>
              <a:buNone/>
            </a:pPr>
            <a:r>
              <a:rPr lang="en-GB" altLang="en-US" sz="2400" dirty="0">
                <a:latin typeface="Tahoma" pitchFamily="34" charset="0"/>
              </a:rPr>
              <a:t>Yes		</a:t>
            </a:r>
            <a:r>
              <a:rPr lang="en-GB" altLang="en-US" sz="2400" b="1" dirty="0">
                <a:latin typeface="Tahoma" pitchFamily="34" charset="0"/>
              </a:rPr>
              <a:t>	</a:t>
            </a:r>
            <a:endParaRPr lang="en-GB" altLang="en-US" sz="2400" dirty="0">
              <a:latin typeface="Tahoma" pitchFamily="34" charset="0"/>
            </a:endParaRPr>
          </a:p>
          <a:p>
            <a:pPr>
              <a:buFontTx/>
              <a:buNone/>
            </a:pPr>
            <a:r>
              <a:rPr lang="en-GB" altLang="en-US" sz="2400" dirty="0">
                <a:latin typeface="Tahoma" pitchFamily="34" charset="0"/>
              </a:rPr>
              <a:t>No	</a:t>
            </a:r>
            <a:r>
              <a:rPr lang="en-GB" altLang="en-US" dirty="0">
                <a:latin typeface="Tahoma" pitchFamily="34" charset="0"/>
              </a:rPr>
              <a:t>	</a:t>
            </a:r>
          </a:p>
        </p:txBody>
      </p:sp>
      <p:sp>
        <p:nvSpPr>
          <p:cNvPr id="43012" name="Rectangle 4"/>
          <p:cNvSpPr>
            <a:spLocks noChangeArrowheads="1"/>
          </p:cNvSpPr>
          <p:nvPr/>
        </p:nvSpPr>
        <p:spPr bwMode="auto">
          <a:xfrm>
            <a:off x="1981200" y="4724400"/>
            <a:ext cx="457200" cy="4572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013" name="Rectangle 5"/>
          <p:cNvSpPr>
            <a:spLocks noChangeArrowheads="1"/>
          </p:cNvSpPr>
          <p:nvPr/>
        </p:nvSpPr>
        <p:spPr bwMode="auto">
          <a:xfrm>
            <a:off x="1976438" y="4135438"/>
            <a:ext cx="457200" cy="4572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pic>
        <p:nvPicPr>
          <p:cNvPr id="43014" name="Picture 6" descr="C:\Eudora\Attach\NatCen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81000"/>
            <a:ext cx="1905000" cy="65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Date Placeholder 1"/>
          <p:cNvSpPr>
            <a:spLocks noGrp="1"/>
          </p:cNvSpPr>
          <p:nvPr>
            <p:ph type="dt" sz="half" idx="10"/>
          </p:nvPr>
        </p:nvSpPr>
        <p:spPr/>
        <p:txBody>
          <a:bodyPr/>
          <a:lstStyle/>
          <a:p>
            <a:fld id="{1E2607E9-2F37-4BD8-AB51-83036FF0BB7E}" type="datetime1">
              <a:rPr lang="en-GB" smtClean="0"/>
              <a:t>07/10/2018</a:t>
            </a:fld>
            <a:endParaRPr lang="en-GB"/>
          </a:p>
        </p:txBody>
      </p:sp>
      <p:sp>
        <p:nvSpPr>
          <p:cNvPr id="4" name="Slide Number Placeholder 3"/>
          <p:cNvSpPr>
            <a:spLocks noGrp="1"/>
          </p:cNvSpPr>
          <p:nvPr>
            <p:ph type="sldNum" sz="quarter" idx="12"/>
          </p:nvPr>
        </p:nvSpPr>
        <p:spPr/>
        <p:txBody>
          <a:bodyPr/>
          <a:lstStyle/>
          <a:p>
            <a:fld id="{828E83D7-DA15-4137-8AD1-56A7B39963D5}" type="slidenum">
              <a:rPr lang="en-GB" smtClean="0"/>
              <a:t>132</a:t>
            </a:fld>
            <a:endParaRPr lang="en-GB"/>
          </a:p>
        </p:txBody>
      </p:sp>
    </p:spTree>
    <p:extLst>
      <p:ext uri="{BB962C8B-B14F-4D97-AF65-F5344CB8AC3E}">
        <p14:creationId xmlns:p14="http://schemas.microsoft.com/office/powerpoint/2010/main" val="2168911104"/>
      </p:ext>
    </p:extLst>
  </p:cSld>
  <p:clrMapOvr>
    <a:masterClrMapping/>
  </p:clrMapOvr>
  <p:timing>
    <p:tnLst>
      <p:par>
        <p:cTn id="1" dur="indefinite" restart="never" nodeType="tmRoot"/>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685800" y="914400"/>
            <a:ext cx="7772400" cy="838200"/>
          </a:xfrm>
        </p:spPr>
        <p:txBody>
          <a:bodyPr/>
          <a:lstStyle/>
          <a:p>
            <a:r>
              <a:rPr lang="en-GB" altLang="en-US" sz="3600">
                <a:latin typeface="Arial" charset="0"/>
              </a:rPr>
              <a:t>Question testing - example (2)</a:t>
            </a:r>
            <a:endParaRPr lang="en-GB" altLang="en-US"/>
          </a:p>
        </p:txBody>
      </p:sp>
      <p:sp>
        <p:nvSpPr>
          <p:cNvPr id="45059" name="Rectangle 3"/>
          <p:cNvSpPr>
            <a:spLocks noGrp="1" noChangeArrowheads="1"/>
          </p:cNvSpPr>
          <p:nvPr>
            <p:ph idx="1"/>
          </p:nvPr>
        </p:nvSpPr>
        <p:spPr/>
        <p:txBody>
          <a:bodyPr/>
          <a:lstStyle/>
          <a:p>
            <a:pPr>
              <a:buFontTx/>
              <a:buNone/>
            </a:pPr>
            <a:r>
              <a:rPr lang="en-GB" altLang="en-US" sz="2400" dirty="0">
                <a:latin typeface="Tahoma" pitchFamily="34" charset="0"/>
              </a:rPr>
              <a:t>How often, if ever, are you punished at </a:t>
            </a:r>
            <a:r>
              <a:rPr lang="en-GB" altLang="en-US" sz="2400" dirty="0" smtClean="0">
                <a:latin typeface="Tahoma" pitchFamily="34" charset="0"/>
              </a:rPr>
              <a:t> school </a:t>
            </a:r>
            <a:r>
              <a:rPr lang="en-GB" altLang="en-US" sz="2400" dirty="0">
                <a:latin typeface="Tahoma" pitchFamily="34" charset="0"/>
              </a:rPr>
              <a:t>e.g. detention, sent to see the </a:t>
            </a:r>
            <a:r>
              <a:rPr lang="en-GB" altLang="en-US" sz="2400" dirty="0" smtClean="0">
                <a:latin typeface="Tahoma" pitchFamily="34" charset="0"/>
              </a:rPr>
              <a:t>head </a:t>
            </a:r>
            <a:r>
              <a:rPr lang="en-GB" altLang="en-US" sz="2400" dirty="0">
                <a:latin typeface="Tahoma" pitchFamily="34" charset="0"/>
              </a:rPr>
              <a:t>teacher, sent out of the </a:t>
            </a:r>
            <a:r>
              <a:rPr lang="en-GB" altLang="en-US" sz="2400" dirty="0" smtClean="0">
                <a:latin typeface="Tahoma" pitchFamily="34" charset="0"/>
              </a:rPr>
              <a:t>classroom?</a:t>
            </a:r>
          </a:p>
          <a:p>
            <a:pPr>
              <a:buFontTx/>
              <a:buNone/>
            </a:pPr>
            <a:r>
              <a:rPr lang="en-GB" altLang="en-US" sz="2400" dirty="0" smtClean="0">
                <a:latin typeface="Tahoma" pitchFamily="34" charset="0"/>
              </a:rPr>
              <a:t>Never</a:t>
            </a:r>
            <a:endParaRPr lang="en-GB" altLang="en-US" sz="2400" dirty="0">
              <a:latin typeface="Tahoma" pitchFamily="34" charset="0"/>
            </a:endParaRPr>
          </a:p>
          <a:p>
            <a:pPr>
              <a:buFontTx/>
              <a:buNone/>
            </a:pPr>
            <a:r>
              <a:rPr lang="en-GB" altLang="en-US" sz="2400" dirty="0">
                <a:latin typeface="Tahoma" pitchFamily="34" charset="0"/>
              </a:rPr>
              <a:t>Rarely</a:t>
            </a:r>
          </a:p>
          <a:p>
            <a:pPr>
              <a:buFontTx/>
              <a:buNone/>
            </a:pPr>
            <a:r>
              <a:rPr lang="en-GB" altLang="en-US" sz="2400" dirty="0">
                <a:latin typeface="Tahoma" pitchFamily="34" charset="0"/>
              </a:rPr>
              <a:t>Sometimes</a:t>
            </a:r>
          </a:p>
          <a:p>
            <a:pPr>
              <a:buFontTx/>
              <a:buNone/>
            </a:pPr>
            <a:r>
              <a:rPr lang="en-GB" altLang="en-US" sz="2400" dirty="0">
                <a:latin typeface="Tahoma" pitchFamily="34" charset="0"/>
              </a:rPr>
              <a:t>Often 	</a:t>
            </a:r>
          </a:p>
        </p:txBody>
      </p:sp>
      <p:sp>
        <p:nvSpPr>
          <p:cNvPr id="45060" name="Rectangle 4"/>
          <p:cNvSpPr>
            <a:spLocks noChangeArrowheads="1"/>
          </p:cNvSpPr>
          <p:nvPr/>
        </p:nvSpPr>
        <p:spPr bwMode="auto">
          <a:xfrm>
            <a:off x="2971800" y="3352800"/>
            <a:ext cx="381000" cy="3048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61" name="Rectangle 5"/>
          <p:cNvSpPr>
            <a:spLocks noChangeArrowheads="1"/>
          </p:cNvSpPr>
          <p:nvPr/>
        </p:nvSpPr>
        <p:spPr bwMode="auto">
          <a:xfrm>
            <a:off x="2971800" y="3733800"/>
            <a:ext cx="381000" cy="3048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62" name="Rectangle 6"/>
          <p:cNvSpPr>
            <a:spLocks noChangeArrowheads="1"/>
          </p:cNvSpPr>
          <p:nvPr/>
        </p:nvSpPr>
        <p:spPr bwMode="auto">
          <a:xfrm>
            <a:off x="2971800" y="4191000"/>
            <a:ext cx="381000" cy="3048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063" name="Rectangle 7"/>
          <p:cNvSpPr>
            <a:spLocks noChangeArrowheads="1"/>
          </p:cNvSpPr>
          <p:nvPr/>
        </p:nvSpPr>
        <p:spPr bwMode="auto">
          <a:xfrm>
            <a:off x="2971800" y="4648200"/>
            <a:ext cx="381000" cy="3048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pic>
        <p:nvPicPr>
          <p:cNvPr id="45064" name="Picture 8" descr="C:\Eudora\Attach\NatCen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81000"/>
            <a:ext cx="1905000" cy="65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Date Placeholder 1"/>
          <p:cNvSpPr>
            <a:spLocks noGrp="1"/>
          </p:cNvSpPr>
          <p:nvPr>
            <p:ph type="dt" sz="half" idx="10"/>
          </p:nvPr>
        </p:nvSpPr>
        <p:spPr/>
        <p:txBody>
          <a:bodyPr/>
          <a:lstStyle/>
          <a:p>
            <a:fld id="{61C3AA16-65A8-445B-BD13-F7196AA30D6A}" type="datetime1">
              <a:rPr lang="en-GB" smtClean="0"/>
              <a:t>07/10/2018</a:t>
            </a:fld>
            <a:endParaRPr lang="en-GB"/>
          </a:p>
        </p:txBody>
      </p:sp>
      <p:sp>
        <p:nvSpPr>
          <p:cNvPr id="4" name="Slide Number Placeholder 3"/>
          <p:cNvSpPr>
            <a:spLocks noGrp="1"/>
          </p:cNvSpPr>
          <p:nvPr>
            <p:ph type="sldNum" sz="quarter" idx="12"/>
          </p:nvPr>
        </p:nvSpPr>
        <p:spPr/>
        <p:txBody>
          <a:bodyPr/>
          <a:lstStyle/>
          <a:p>
            <a:fld id="{828E83D7-DA15-4137-8AD1-56A7B39963D5}" type="slidenum">
              <a:rPr lang="en-GB" smtClean="0"/>
              <a:t>133</a:t>
            </a:fld>
            <a:endParaRPr lang="en-GB"/>
          </a:p>
        </p:txBody>
      </p:sp>
    </p:spTree>
    <p:extLst>
      <p:ext uri="{BB962C8B-B14F-4D97-AF65-F5344CB8AC3E}">
        <p14:creationId xmlns:p14="http://schemas.microsoft.com/office/powerpoint/2010/main" val="3991141592"/>
      </p:ext>
    </p:extLst>
  </p:cSld>
  <p:clrMapOvr>
    <a:masterClrMapping/>
  </p:clrMapOvr>
  <p:timing>
    <p:tnLst>
      <p:par>
        <p:cTn id="1" dur="indefinite" restart="never" nodeType="tmRoot"/>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685800" y="1371600"/>
            <a:ext cx="7772400" cy="838200"/>
          </a:xfrm>
        </p:spPr>
        <p:txBody>
          <a:bodyPr>
            <a:normAutofit fontScale="90000"/>
          </a:bodyPr>
          <a:lstStyle/>
          <a:p>
            <a:r>
              <a:rPr lang="en-GB" altLang="en-US" sz="3600">
                <a:latin typeface="Arial" charset="0"/>
              </a:rPr>
              <a:t>Question testing - example (2) revised</a:t>
            </a:r>
            <a:endParaRPr lang="en-GB" altLang="en-US"/>
          </a:p>
        </p:txBody>
      </p:sp>
      <p:sp>
        <p:nvSpPr>
          <p:cNvPr id="47107" name="Rectangle 3"/>
          <p:cNvSpPr>
            <a:spLocks noChangeArrowheads="1"/>
          </p:cNvSpPr>
          <p:nvPr/>
        </p:nvSpPr>
        <p:spPr bwMode="auto">
          <a:xfrm>
            <a:off x="685800" y="2209800"/>
            <a:ext cx="7772400" cy="3886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New Roman" charset="0"/>
              </a:defRPr>
            </a:lvl1pPr>
            <a:lvl2pPr marL="742950" indent="-285750">
              <a:spcBef>
                <a:spcPct val="20000"/>
              </a:spcBef>
              <a:buChar char="–"/>
              <a:defRPr sz="2800">
                <a:solidFill>
                  <a:schemeClr val="tx1"/>
                </a:solidFill>
                <a:latin typeface="Times New Roman" charset="0"/>
              </a:defRPr>
            </a:lvl2pPr>
            <a:lvl3pPr marL="1143000" indent="-228600">
              <a:spcBef>
                <a:spcPct val="20000"/>
              </a:spcBef>
              <a:buChar char="•"/>
              <a:defRPr sz="2400">
                <a:solidFill>
                  <a:schemeClr val="tx1"/>
                </a:solidFill>
                <a:latin typeface="Times New Roman" charset="0"/>
              </a:defRPr>
            </a:lvl3pPr>
            <a:lvl4pPr marL="1600200" indent="-228600">
              <a:spcBef>
                <a:spcPct val="20000"/>
              </a:spcBef>
              <a:buChar char="–"/>
              <a:defRPr sz="2000">
                <a:solidFill>
                  <a:schemeClr val="tx1"/>
                </a:solidFill>
                <a:latin typeface="Times New Roman" charset="0"/>
              </a:defRPr>
            </a:lvl4pPr>
            <a:lvl5pPr marL="2057400" indent="-228600">
              <a:spcBef>
                <a:spcPct val="20000"/>
              </a:spcBef>
              <a:buChar char="»"/>
              <a:defRPr sz="2000">
                <a:solidFill>
                  <a:schemeClr val="tx1"/>
                </a:solidFill>
                <a:latin typeface="Times New Roman" charset="0"/>
              </a:defRPr>
            </a:lvl5pPr>
            <a:lvl6pPr marL="2514600" indent="-228600" eaLnBrk="0" fontAlgn="base" hangingPunct="0">
              <a:spcBef>
                <a:spcPct val="20000"/>
              </a:spcBef>
              <a:spcAft>
                <a:spcPct val="0"/>
              </a:spcAft>
              <a:buChar char="»"/>
              <a:defRPr sz="2000">
                <a:solidFill>
                  <a:schemeClr val="tx1"/>
                </a:solidFill>
                <a:latin typeface="Times New Roman" charset="0"/>
              </a:defRPr>
            </a:lvl6pPr>
            <a:lvl7pPr marL="2971800" indent="-228600" eaLnBrk="0" fontAlgn="base" hangingPunct="0">
              <a:spcBef>
                <a:spcPct val="20000"/>
              </a:spcBef>
              <a:spcAft>
                <a:spcPct val="0"/>
              </a:spcAft>
              <a:buChar char="»"/>
              <a:defRPr sz="2000">
                <a:solidFill>
                  <a:schemeClr val="tx1"/>
                </a:solidFill>
                <a:latin typeface="Times New Roman" charset="0"/>
              </a:defRPr>
            </a:lvl7pPr>
            <a:lvl8pPr marL="3429000" indent="-228600" eaLnBrk="0" fontAlgn="base" hangingPunct="0">
              <a:spcBef>
                <a:spcPct val="20000"/>
              </a:spcBef>
              <a:spcAft>
                <a:spcPct val="0"/>
              </a:spcAft>
              <a:buChar char="»"/>
              <a:defRPr sz="2000">
                <a:solidFill>
                  <a:schemeClr val="tx1"/>
                </a:solidFill>
                <a:latin typeface="Times New Roman" charset="0"/>
              </a:defRPr>
            </a:lvl8pPr>
            <a:lvl9pPr marL="3886200" indent="-228600" eaLnBrk="0" fontAlgn="base" hangingPunct="0">
              <a:spcBef>
                <a:spcPct val="20000"/>
              </a:spcBef>
              <a:spcAft>
                <a:spcPct val="0"/>
              </a:spcAft>
              <a:buChar char="»"/>
              <a:defRPr sz="2000">
                <a:solidFill>
                  <a:schemeClr val="tx1"/>
                </a:solidFill>
                <a:latin typeface="Times New Roman" charset="0"/>
              </a:defRPr>
            </a:lvl9pPr>
          </a:lstStyle>
          <a:p>
            <a:pPr>
              <a:buFontTx/>
              <a:buNone/>
            </a:pPr>
            <a:endParaRPr lang="en-GB" altLang="en-US" sz="2400" dirty="0">
              <a:latin typeface="Tahoma" pitchFamily="34" charset="0"/>
            </a:endParaRPr>
          </a:p>
          <a:p>
            <a:pPr>
              <a:buFontTx/>
              <a:buNone/>
            </a:pPr>
            <a:r>
              <a:rPr lang="en-GB" altLang="en-US" sz="2400" dirty="0">
                <a:latin typeface="Tahoma" pitchFamily="34" charset="0"/>
              </a:rPr>
              <a:t>In the last four weeks, how many </a:t>
            </a:r>
            <a:r>
              <a:rPr lang="en-GB" altLang="en-US" sz="2400" dirty="0" smtClean="0">
                <a:latin typeface="Tahoma" pitchFamily="34" charset="0"/>
              </a:rPr>
              <a:t>times have </a:t>
            </a:r>
            <a:r>
              <a:rPr lang="en-GB" altLang="en-US" sz="2400" dirty="0">
                <a:latin typeface="Tahoma" pitchFamily="34" charset="0"/>
              </a:rPr>
              <a:t>you been punished at school?</a:t>
            </a:r>
          </a:p>
          <a:p>
            <a:pPr>
              <a:buFontTx/>
              <a:buNone/>
            </a:pPr>
            <a:endParaRPr lang="en-GB" altLang="en-US" sz="2400" dirty="0">
              <a:latin typeface="Tahoma" pitchFamily="34" charset="0"/>
            </a:endParaRPr>
          </a:p>
          <a:p>
            <a:pPr>
              <a:buFontTx/>
              <a:buNone/>
            </a:pPr>
            <a:r>
              <a:rPr lang="en-GB" altLang="en-US" sz="2400" dirty="0">
                <a:latin typeface="Tahoma" pitchFamily="34" charset="0"/>
              </a:rPr>
              <a:t>Never</a:t>
            </a:r>
          </a:p>
          <a:p>
            <a:pPr>
              <a:buFontTx/>
              <a:buNone/>
            </a:pPr>
            <a:r>
              <a:rPr lang="en-GB" altLang="en-US" sz="2400" dirty="0">
                <a:latin typeface="Tahoma" pitchFamily="34" charset="0"/>
              </a:rPr>
              <a:t>Once or twice</a:t>
            </a:r>
          </a:p>
          <a:p>
            <a:pPr>
              <a:buFontTx/>
              <a:buNone/>
            </a:pPr>
            <a:r>
              <a:rPr lang="en-GB" altLang="en-US" sz="2400" dirty="0">
                <a:latin typeface="Tahoma" pitchFamily="34" charset="0"/>
              </a:rPr>
              <a:t>Three or more times 	</a:t>
            </a:r>
          </a:p>
        </p:txBody>
      </p:sp>
      <p:sp>
        <p:nvSpPr>
          <p:cNvPr id="47108" name="Rectangle 4"/>
          <p:cNvSpPr>
            <a:spLocks noChangeArrowheads="1"/>
          </p:cNvSpPr>
          <p:nvPr/>
        </p:nvSpPr>
        <p:spPr bwMode="auto">
          <a:xfrm>
            <a:off x="4572000" y="4038600"/>
            <a:ext cx="381000" cy="3048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109" name="Rectangle 5"/>
          <p:cNvSpPr>
            <a:spLocks noChangeArrowheads="1"/>
          </p:cNvSpPr>
          <p:nvPr/>
        </p:nvSpPr>
        <p:spPr bwMode="auto">
          <a:xfrm>
            <a:off x="4572000" y="4953000"/>
            <a:ext cx="381000" cy="3048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110" name="Rectangle 6"/>
          <p:cNvSpPr>
            <a:spLocks noChangeArrowheads="1"/>
          </p:cNvSpPr>
          <p:nvPr/>
        </p:nvSpPr>
        <p:spPr bwMode="auto">
          <a:xfrm>
            <a:off x="4572000" y="4495800"/>
            <a:ext cx="381000" cy="3048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pic>
        <p:nvPicPr>
          <p:cNvPr id="47111" name="Picture 7" descr="C:\Eudora\Attach\NatCen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81000"/>
            <a:ext cx="1905000" cy="65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Date Placeholder 1"/>
          <p:cNvSpPr>
            <a:spLocks noGrp="1"/>
          </p:cNvSpPr>
          <p:nvPr>
            <p:ph type="dt" sz="half" idx="10"/>
          </p:nvPr>
        </p:nvSpPr>
        <p:spPr/>
        <p:txBody>
          <a:bodyPr/>
          <a:lstStyle/>
          <a:p>
            <a:fld id="{C0632DFE-176C-4DD3-8E2D-42EDB5B75C50}" type="datetime1">
              <a:rPr lang="en-GB" smtClean="0"/>
              <a:t>07/10/2018</a:t>
            </a:fld>
            <a:endParaRPr lang="en-GB"/>
          </a:p>
        </p:txBody>
      </p:sp>
      <p:sp>
        <p:nvSpPr>
          <p:cNvPr id="4" name="Slide Number Placeholder 3"/>
          <p:cNvSpPr>
            <a:spLocks noGrp="1"/>
          </p:cNvSpPr>
          <p:nvPr>
            <p:ph type="sldNum" sz="quarter" idx="12"/>
          </p:nvPr>
        </p:nvSpPr>
        <p:spPr/>
        <p:txBody>
          <a:bodyPr/>
          <a:lstStyle/>
          <a:p>
            <a:fld id="{828E83D7-DA15-4137-8AD1-56A7B39963D5}" type="slidenum">
              <a:rPr lang="en-GB" smtClean="0"/>
              <a:t>134</a:t>
            </a:fld>
            <a:endParaRPr lang="en-GB"/>
          </a:p>
        </p:txBody>
      </p:sp>
    </p:spTree>
    <p:extLst>
      <p:ext uri="{BB962C8B-B14F-4D97-AF65-F5344CB8AC3E}">
        <p14:creationId xmlns:p14="http://schemas.microsoft.com/office/powerpoint/2010/main" val="3829883961"/>
      </p:ext>
    </p:extLst>
  </p:cSld>
  <p:clrMapOvr>
    <a:masterClrMapping/>
  </p:clrMapOvr>
  <p:timing>
    <p:tnLst>
      <p:par>
        <p:cTn id="1" dur="indefinite" restart="never" nodeType="tmRoot"/>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691680" y="1041862"/>
            <a:ext cx="7272808" cy="1470025"/>
          </a:xfrm>
        </p:spPr>
        <p:txBody>
          <a:bodyPr/>
          <a:lstStyle/>
          <a:p>
            <a:r>
              <a:rPr lang="en-GB" dirty="0"/>
              <a:t>Strategies for data collection</a:t>
            </a:r>
          </a:p>
        </p:txBody>
      </p:sp>
      <p:sp>
        <p:nvSpPr>
          <p:cNvPr id="7" name="Subtitle 6"/>
          <p:cNvSpPr>
            <a:spLocks noGrp="1"/>
          </p:cNvSpPr>
          <p:nvPr>
            <p:ph type="subTitle" idx="1"/>
          </p:nvPr>
        </p:nvSpPr>
        <p:spPr>
          <a:xfrm>
            <a:off x="467544" y="3744615"/>
            <a:ext cx="2592288" cy="1752600"/>
          </a:xfrm>
        </p:spPr>
        <p:txBody>
          <a:bodyPr/>
          <a:lstStyle/>
          <a:p>
            <a:endParaRPr lang="en-GB" dirty="0"/>
          </a:p>
        </p:txBody>
      </p:sp>
      <p:sp>
        <p:nvSpPr>
          <p:cNvPr id="4" name="Date Placeholder 3"/>
          <p:cNvSpPr>
            <a:spLocks noGrp="1"/>
          </p:cNvSpPr>
          <p:nvPr>
            <p:ph type="dt" sz="half" idx="10"/>
          </p:nvPr>
        </p:nvSpPr>
        <p:spPr/>
        <p:txBody>
          <a:bodyPr/>
          <a:lstStyle/>
          <a:p>
            <a:fld id="{DC1891AC-3B4D-4A28-841F-C70976377FCD}"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135</a:t>
            </a:fld>
            <a:endParaRPr lang="en-GB"/>
          </a:p>
        </p:txBody>
      </p:sp>
    </p:spTree>
    <p:extLst>
      <p:ext uri="{BB962C8B-B14F-4D97-AF65-F5344CB8AC3E}">
        <p14:creationId xmlns:p14="http://schemas.microsoft.com/office/powerpoint/2010/main" val="1387063572"/>
      </p:ext>
    </p:extLst>
  </p:cSld>
  <p:clrMapOvr>
    <a:masterClrMapping/>
  </p:clrMapOvr>
  <p:timing>
    <p:tnLst>
      <p:par>
        <p:cTn id="1" dur="indefinite" restart="never" nodeType="tmRoot"/>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collection tools</a:t>
            </a:r>
          </a:p>
        </p:txBody>
      </p:sp>
      <p:sp>
        <p:nvSpPr>
          <p:cNvPr id="3" name="Content Placeholder 2"/>
          <p:cNvSpPr>
            <a:spLocks noGrp="1"/>
          </p:cNvSpPr>
          <p:nvPr>
            <p:ph idx="1"/>
          </p:nvPr>
        </p:nvSpPr>
        <p:spPr/>
        <p:txBody>
          <a:bodyPr>
            <a:normAutofit/>
          </a:bodyPr>
          <a:lstStyle/>
          <a:p>
            <a:pPr marL="0" indent="0">
              <a:buNone/>
            </a:pPr>
            <a:r>
              <a:rPr lang="en-GB" dirty="0"/>
              <a:t>Questionnaire</a:t>
            </a:r>
          </a:p>
          <a:p>
            <a:pPr marL="0" indent="0">
              <a:buNone/>
            </a:pPr>
            <a:r>
              <a:rPr lang="en-GB" dirty="0"/>
              <a:t>Interview</a:t>
            </a:r>
          </a:p>
          <a:p>
            <a:pPr marL="0" indent="0">
              <a:buNone/>
            </a:pPr>
            <a:r>
              <a:rPr lang="en-GB" dirty="0"/>
              <a:t>Observe</a:t>
            </a:r>
          </a:p>
          <a:p>
            <a:pPr marL="0" indent="0">
              <a:buNone/>
            </a:pPr>
            <a:r>
              <a:rPr lang="en-GB" dirty="0"/>
              <a:t>Review written accounts</a:t>
            </a:r>
          </a:p>
          <a:p>
            <a:pPr marL="0" indent="0">
              <a:buNone/>
            </a:pPr>
            <a:endParaRPr lang="en-GB" dirty="0"/>
          </a:p>
          <a:p>
            <a:pPr marL="0" indent="0">
              <a:buNone/>
            </a:pPr>
            <a:endParaRPr lang="en-GB" dirty="0"/>
          </a:p>
          <a:p>
            <a:endParaRPr lang="en-GB" dirty="0"/>
          </a:p>
        </p:txBody>
      </p:sp>
      <p:sp>
        <p:nvSpPr>
          <p:cNvPr id="4" name="Date Placeholder 3"/>
          <p:cNvSpPr>
            <a:spLocks noGrp="1"/>
          </p:cNvSpPr>
          <p:nvPr>
            <p:ph type="dt" sz="half" idx="10"/>
          </p:nvPr>
        </p:nvSpPr>
        <p:spPr/>
        <p:txBody>
          <a:bodyPr/>
          <a:lstStyle/>
          <a:p>
            <a:fld id="{300077D8-E7A3-4179-8BA5-9F80EDB3194E}"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136</a:t>
            </a:fld>
            <a:endParaRPr lang="en-GB"/>
          </a:p>
        </p:txBody>
      </p:sp>
    </p:spTree>
    <p:extLst>
      <p:ext uri="{BB962C8B-B14F-4D97-AF65-F5344CB8AC3E}">
        <p14:creationId xmlns:p14="http://schemas.microsoft.com/office/powerpoint/2010/main" val="2840193930"/>
      </p:ext>
    </p:extLst>
  </p:cSld>
  <p:clrMapOvr>
    <a:masterClrMapping/>
  </p:clrMapOvr>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794322"/>
          </a:xfrm>
        </p:spPr>
        <p:txBody>
          <a:bodyPr>
            <a:normAutofit/>
          </a:bodyPr>
          <a:lstStyle/>
          <a:p>
            <a:r>
              <a:rPr lang="en-GB" dirty="0"/>
              <a:t>Research repository </a:t>
            </a:r>
            <a:br>
              <a:rPr lang="en-GB" dirty="0"/>
            </a:br>
            <a:r>
              <a:rPr lang="en-GB" dirty="0"/>
              <a:t>Research data management</a:t>
            </a:r>
          </a:p>
        </p:txBody>
      </p:sp>
      <p:sp>
        <p:nvSpPr>
          <p:cNvPr id="3" name="Content Placeholder 2"/>
          <p:cNvSpPr>
            <a:spLocks noGrp="1"/>
          </p:cNvSpPr>
          <p:nvPr>
            <p:ph idx="1"/>
          </p:nvPr>
        </p:nvSpPr>
        <p:spPr>
          <a:xfrm>
            <a:off x="457200" y="3717031"/>
            <a:ext cx="8229600" cy="1800201"/>
          </a:xfrm>
        </p:spPr>
        <p:txBody>
          <a:bodyPr/>
          <a:lstStyle/>
          <a:p>
            <a:endParaRPr lang="en-GB" dirty="0"/>
          </a:p>
        </p:txBody>
      </p:sp>
      <p:sp>
        <p:nvSpPr>
          <p:cNvPr id="4" name="Date Placeholder 3"/>
          <p:cNvSpPr>
            <a:spLocks noGrp="1"/>
          </p:cNvSpPr>
          <p:nvPr>
            <p:ph type="dt" sz="half" idx="10"/>
          </p:nvPr>
        </p:nvSpPr>
        <p:spPr/>
        <p:txBody>
          <a:bodyPr/>
          <a:lstStyle/>
          <a:p>
            <a:fld id="{DAF8F2EC-4564-4EB3-AB94-36FABE656695}"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137</a:t>
            </a:fld>
            <a:endParaRPr lang="en-GB"/>
          </a:p>
        </p:txBody>
      </p:sp>
    </p:spTree>
    <p:extLst>
      <p:ext uri="{BB962C8B-B14F-4D97-AF65-F5344CB8AC3E}">
        <p14:creationId xmlns:p14="http://schemas.microsoft.com/office/powerpoint/2010/main" val="1089749476"/>
      </p:ext>
    </p:extLst>
  </p:cSld>
  <p:clrMapOvr>
    <a:masterClrMapping/>
  </p:clrMapOvr>
  <p:timing>
    <p:tnLst>
      <p:par>
        <p:cTn id="1" dur="indefinite" restart="never" nodeType="tmRoot"/>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GB" altLang="en-US"/>
              <a:t>The ethical approval form </a:t>
            </a:r>
          </a:p>
        </p:txBody>
      </p:sp>
      <p:sp>
        <p:nvSpPr>
          <p:cNvPr id="22531" name="Content Placeholder 2"/>
          <p:cNvSpPr>
            <a:spLocks noGrp="1"/>
          </p:cNvSpPr>
          <p:nvPr>
            <p:ph idx="1"/>
          </p:nvPr>
        </p:nvSpPr>
        <p:spPr/>
        <p:txBody>
          <a:bodyPr/>
          <a:lstStyle/>
          <a:p>
            <a:r>
              <a:rPr lang="en-GB" altLang="en-US"/>
              <a:t>This must be completed and signed off </a:t>
            </a:r>
            <a:r>
              <a:rPr lang="en-GB" altLang="en-US" u="sng"/>
              <a:t>BEFORE</a:t>
            </a:r>
            <a:r>
              <a:rPr lang="en-GB" altLang="en-US"/>
              <a:t> any data collection starts.</a:t>
            </a:r>
          </a:p>
        </p:txBody>
      </p:sp>
      <p:sp>
        <p:nvSpPr>
          <p:cNvPr id="2" name="Date Placeholder 1"/>
          <p:cNvSpPr>
            <a:spLocks noGrp="1"/>
          </p:cNvSpPr>
          <p:nvPr>
            <p:ph type="dt" sz="half" idx="10"/>
          </p:nvPr>
        </p:nvSpPr>
        <p:spPr/>
        <p:txBody>
          <a:bodyPr/>
          <a:lstStyle/>
          <a:p>
            <a:fld id="{78BB3C1B-B0D9-4359-9CED-6A11EFE47A9C}"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138</a:t>
            </a:fld>
            <a:endParaRPr lang="en-GB"/>
          </a:p>
        </p:txBody>
      </p:sp>
    </p:spTree>
    <p:extLst>
      <p:ext uri="{BB962C8B-B14F-4D97-AF65-F5344CB8AC3E}">
        <p14:creationId xmlns:p14="http://schemas.microsoft.com/office/powerpoint/2010/main" val="2130330457"/>
      </p:ext>
    </p:extLst>
  </p:cSld>
  <p:clrMapOvr>
    <a:masterClrMapping/>
  </p:clrMapOvr>
  <p:timing>
    <p:tnLst>
      <p:par>
        <p:cTn id="1" dur="indefinite" restart="never" nodeType="tmRoot"/>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altLang="en-US" dirty="0"/>
              <a:t>Ethics committee</a:t>
            </a:r>
          </a:p>
        </p:txBody>
      </p:sp>
      <p:sp>
        <p:nvSpPr>
          <p:cNvPr id="26627" name="Content Placeholder 2"/>
          <p:cNvSpPr>
            <a:spLocks noGrp="1"/>
          </p:cNvSpPr>
          <p:nvPr>
            <p:ph idx="1"/>
          </p:nvPr>
        </p:nvSpPr>
        <p:spPr>
          <a:solidFill>
            <a:schemeClr val="bg1"/>
          </a:solidFill>
        </p:spPr>
        <p:txBody>
          <a:bodyPr/>
          <a:lstStyle/>
          <a:p>
            <a:r>
              <a:rPr lang="en-GB" altLang="en-US" dirty="0"/>
              <a:t>Ethics forms</a:t>
            </a:r>
          </a:p>
        </p:txBody>
      </p:sp>
      <p:sp>
        <p:nvSpPr>
          <p:cNvPr id="2" name="Date Placeholder 1"/>
          <p:cNvSpPr>
            <a:spLocks noGrp="1"/>
          </p:cNvSpPr>
          <p:nvPr>
            <p:ph type="dt" sz="half" idx="10"/>
          </p:nvPr>
        </p:nvSpPr>
        <p:spPr/>
        <p:txBody>
          <a:bodyPr/>
          <a:lstStyle/>
          <a:p>
            <a:fld id="{3D4EB983-AFD9-4D54-A036-276541ABFDD3}" type="datetime1">
              <a:rPr lang="en-GB" smtClean="0"/>
              <a:t>07/10/2018</a:t>
            </a:fld>
            <a:endParaRPr lang="en-US" dirty="0"/>
          </a:p>
        </p:txBody>
      </p:sp>
      <p:sp>
        <p:nvSpPr>
          <p:cNvPr id="3" name="Slide Number Placeholder 2"/>
          <p:cNvSpPr>
            <a:spLocks noGrp="1"/>
          </p:cNvSpPr>
          <p:nvPr>
            <p:ph type="sldNum" sz="quarter" idx="12"/>
          </p:nvPr>
        </p:nvSpPr>
        <p:spPr/>
        <p:txBody>
          <a:bodyPr/>
          <a:lstStyle/>
          <a:p>
            <a:fld id="{6D22F896-40B5-4ADD-8801-0D06FADFA095}" type="slidenum">
              <a:rPr lang="en-US" smtClean="0"/>
              <a:t>139</a:t>
            </a:fld>
            <a:endParaRPr lang="en-US" dirty="0"/>
          </a:p>
        </p:txBody>
      </p:sp>
    </p:spTree>
    <p:extLst>
      <p:ext uri="{BB962C8B-B14F-4D97-AF65-F5344CB8AC3E}">
        <p14:creationId xmlns:p14="http://schemas.microsoft.com/office/powerpoint/2010/main" val="3421227667"/>
      </p:ext>
    </p:extLst>
  </p:cSld>
  <p:clrMapOvr>
    <a:masterClrMapping/>
  </p:clrMapOvr>
  <p:timing>
    <p:tnLst>
      <p:par>
        <p:cTn id="1" dur="indefinite" restart="never" nodeType="tmRoot"/>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Reviewing written accounts</a:t>
            </a:r>
          </a:p>
        </p:txBody>
      </p:sp>
      <p:sp>
        <p:nvSpPr>
          <p:cNvPr id="3" name="Content Placeholder 2"/>
          <p:cNvSpPr>
            <a:spLocks noGrp="1"/>
          </p:cNvSpPr>
          <p:nvPr>
            <p:ph idx="1"/>
          </p:nvPr>
        </p:nvSpPr>
        <p:spPr/>
        <p:txBody>
          <a:bodyPr/>
          <a:lstStyle/>
          <a:p>
            <a:r>
              <a:rPr lang="en-GB" dirty="0"/>
              <a:t>Literature review</a:t>
            </a:r>
          </a:p>
        </p:txBody>
      </p:sp>
      <p:sp>
        <p:nvSpPr>
          <p:cNvPr id="4" name="Date Placeholder 3"/>
          <p:cNvSpPr>
            <a:spLocks noGrp="1"/>
          </p:cNvSpPr>
          <p:nvPr>
            <p:ph type="dt" sz="half" idx="10"/>
          </p:nvPr>
        </p:nvSpPr>
        <p:spPr/>
        <p:txBody>
          <a:bodyPr/>
          <a:lstStyle/>
          <a:p>
            <a:fld id="{DAF8F2EC-4564-4EB3-AB94-36FABE656695}"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140</a:t>
            </a:fld>
            <a:endParaRPr lang="en-GB"/>
          </a:p>
        </p:txBody>
      </p:sp>
    </p:spTree>
    <p:extLst>
      <p:ext uri="{BB962C8B-B14F-4D97-AF65-F5344CB8AC3E}">
        <p14:creationId xmlns:p14="http://schemas.microsoft.com/office/powerpoint/2010/main" val="3726451574"/>
      </p:ext>
    </p:extLst>
  </p:cSld>
  <p:clrMapOvr>
    <a:masterClrMapping/>
  </p:clrMapOvr>
  <p:timing>
    <p:tnLst>
      <p:par>
        <p:cTn id="1" dur="indefinite" restart="never" nodeType="tmRoot"/>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we mean by literature?</a:t>
            </a:r>
          </a:p>
        </p:txBody>
      </p:sp>
      <p:sp>
        <p:nvSpPr>
          <p:cNvPr id="3" name="Content Placeholder 2"/>
          <p:cNvSpPr>
            <a:spLocks noGrp="1"/>
          </p:cNvSpPr>
          <p:nvPr>
            <p:ph idx="1"/>
          </p:nvPr>
        </p:nvSpPr>
        <p:spPr/>
        <p:txBody>
          <a:bodyPr>
            <a:normAutofit/>
          </a:bodyPr>
          <a:lstStyle/>
          <a:p>
            <a:r>
              <a:rPr lang="en-GB" dirty="0"/>
              <a:t>The “literature” of a literature review refers to any collection of materials on a topic:</a:t>
            </a:r>
          </a:p>
          <a:p>
            <a:r>
              <a:rPr lang="en-GB" dirty="0"/>
              <a:t>Government documents</a:t>
            </a:r>
          </a:p>
          <a:p>
            <a:r>
              <a:rPr lang="en-GB" dirty="0"/>
              <a:t>Books by respected authors</a:t>
            </a:r>
          </a:p>
          <a:p>
            <a:r>
              <a:rPr lang="en-GB" dirty="0"/>
              <a:t>Scholarly articles  from academic journals</a:t>
            </a:r>
          </a:p>
          <a:p>
            <a:r>
              <a:rPr lang="en-GB" dirty="0"/>
              <a:t>Websites/ webpages that are scholarly</a:t>
            </a:r>
          </a:p>
        </p:txBody>
      </p:sp>
      <p:sp>
        <p:nvSpPr>
          <p:cNvPr id="4" name="Date Placeholder 3"/>
          <p:cNvSpPr>
            <a:spLocks noGrp="1"/>
          </p:cNvSpPr>
          <p:nvPr>
            <p:ph type="dt" sz="half" idx="10"/>
          </p:nvPr>
        </p:nvSpPr>
        <p:spPr/>
        <p:txBody>
          <a:bodyPr/>
          <a:lstStyle/>
          <a:p>
            <a:fld id="{DAF8F2EC-4564-4EB3-AB94-36FABE656695}"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141</a:t>
            </a:fld>
            <a:endParaRPr lang="en-GB"/>
          </a:p>
        </p:txBody>
      </p:sp>
    </p:spTree>
    <p:extLst>
      <p:ext uri="{BB962C8B-B14F-4D97-AF65-F5344CB8AC3E}">
        <p14:creationId xmlns:p14="http://schemas.microsoft.com/office/powerpoint/2010/main" val="3424717417"/>
      </p:ext>
    </p:extLst>
  </p:cSld>
  <p:clrMapOvr>
    <a:masterClrMapping/>
  </p:clrMapOvr>
  <p:timing>
    <p:tnLst>
      <p:par>
        <p:cTn id="1" dur="indefinite" restart="never" nodeType="tmRoot"/>
      </p:par>
    </p:tn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Review</a:t>
            </a:r>
          </a:p>
        </p:txBody>
      </p:sp>
      <p:sp>
        <p:nvSpPr>
          <p:cNvPr id="3" name="Content Placeholder 2"/>
          <p:cNvSpPr>
            <a:spLocks noGrp="1"/>
          </p:cNvSpPr>
          <p:nvPr>
            <p:ph idx="1"/>
          </p:nvPr>
        </p:nvSpPr>
        <p:spPr/>
        <p:txBody>
          <a:bodyPr>
            <a:normAutofit fontScale="92500" lnSpcReduction="10000"/>
          </a:bodyPr>
          <a:lstStyle/>
          <a:p>
            <a:r>
              <a:rPr lang="en-GB" dirty="0"/>
              <a:t>To look through and choose the ones that are most appropriate – </a:t>
            </a:r>
            <a:r>
              <a:rPr lang="en-GB" b="1" dirty="0"/>
              <a:t>a handy guide</a:t>
            </a:r>
            <a:endParaRPr lang="en-GB" dirty="0"/>
          </a:p>
          <a:p>
            <a:endParaRPr lang="en-GB" dirty="0"/>
          </a:p>
          <a:p>
            <a:endParaRPr lang="en-GB" dirty="0"/>
          </a:p>
          <a:p>
            <a:endParaRPr lang="en-GB" dirty="0"/>
          </a:p>
          <a:p>
            <a:r>
              <a:rPr lang="en-GB" dirty="0"/>
              <a:t>does not necessarily mean that your reader wants you to give your personal opinion on whether or not you liked these sources</a:t>
            </a:r>
          </a:p>
        </p:txBody>
      </p:sp>
      <p:sp>
        <p:nvSpPr>
          <p:cNvPr id="4" name="Date Placeholder 3"/>
          <p:cNvSpPr>
            <a:spLocks noGrp="1"/>
          </p:cNvSpPr>
          <p:nvPr>
            <p:ph type="dt" sz="half" idx="10"/>
          </p:nvPr>
        </p:nvSpPr>
        <p:spPr/>
        <p:txBody>
          <a:bodyPr/>
          <a:lstStyle/>
          <a:p>
            <a:fld id="{DAF8F2EC-4564-4EB3-AB94-36FABE656695}"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142</a:t>
            </a:fld>
            <a:endParaRPr lang="en-GB"/>
          </a:p>
        </p:txBody>
      </p:sp>
    </p:spTree>
    <p:extLst>
      <p:ext uri="{BB962C8B-B14F-4D97-AF65-F5344CB8AC3E}">
        <p14:creationId xmlns:p14="http://schemas.microsoft.com/office/powerpoint/2010/main" val="2717125364"/>
      </p:ext>
    </p:extLst>
  </p:cSld>
  <p:clrMapOvr>
    <a:masterClrMapping/>
  </p:clrMapOvr>
  <p:timing>
    <p:tnLst>
      <p:par>
        <p:cTn id="1" dur="indefinite" restart="never" nodeType="tmRoot"/>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256585"/>
          </a:xfrm>
        </p:spPr>
        <p:txBody>
          <a:bodyPr>
            <a:normAutofit fontScale="92500" lnSpcReduction="10000"/>
          </a:bodyPr>
          <a:lstStyle/>
          <a:p>
            <a:r>
              <a:rPr lang="en-GB" dirty="0"/>
              <a:t>The main focus of an academic research paper is to develop a new argument, and a research paper will </a:t>
            </a:r>
            <a:r>
              <a:rPr lang="en-GB" b="1" dirty="0"/>
              <a:t>contain a literature review as one of its parts.</a:t>
            </a:r>
            <a:r>
              <a:rPr lang="en-GB" dirty="0"/>
              <a:t> </a:t>
            </a:r>
          </a:p>
          <a:p>
            <a:r>
              <a:rPr lang="en-GB" dirty="0"/>
              <a:t>In a research paper, you </a:t>
            </a:r>
            <a:r>
              <a:rPr lang="en-GB" b="1" dirty="0"/>
              <a:t>use the literature as a foundation and as support </a:t>
            </a:r>
            <a:r>
              <a:rPr lang="en-GB" dirty="0"/>
              <a:t>for a new insight that you contribute. </a:t>
            </a:r>
          </a:p>
          <a:p>
            <a:r>
              <a:rPr lang="en-GB" dirty="0"/>
              <a:t>The focus of a literature review, however, is to summarise and synthesise the arguments and ideas of others </a:t>
            </a:r>
            <a:r>
              <a:rPr lang="en-GB" b="1" dirty="0"/>
              <a:t>without adding new contributions</a:t>
            </a:r>
          </a:p>
        </p:txBody>
      </p:sp>
      <p:sp>
        <p:nvSpPr>
          <p:cNvPr id="4" name="Date Placeholder 3"/>
          <p:cNvSpPr>
            <a:spLocks noGrp="1"/>
          </p:cNvSpPr>
          <p:nvPr>
            <p:ph type="dt" sz="half" idx="10"/>
          </p:nvPr>
        </p:nvSpPr>
        <p:spPr/>
        <p:txBody>
          <a:bodyPr/>
          <a:lstStyle/>
          <a:p>
            <a:fld id="{DAF8F2EC-4564-4EB3-AB94-36FABE656695}"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143</a:t>
            </a:fld>
            <a:endParaRPr lang="en-GB"/>
          </a:p>
        </p:txBody>
      </p:sp>
    </p:spTree>
    <p:extLst>
      <p:ext uri="{BB962C8B-B14F-4D97-AF65-F5344CB8AC3E}">
        <p14:creationId xmlns:p14="http://schemas.microsoft.com/office/powerpoint/2010/main" val="3136844743"/>
      </p:ext>
    </p:extLst>
  </p:cSld>
  <p:clrMapOvr>
    <a:masterClrMapping/>
  </p:clrMapOvr>
  <p:timing>
    <p:tnLst>
      <p:par>
        <p:cTn id="1" dur="indefinite" restart="never" nodeType="tmRoot"/>
      </p:par>
    </p:tn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FAQs</a:t>
            </a:r>
          </a:p>
        </p:txBody>
      </p:sp>
      <p:sp>
        <p:nvSpPr>
          <p:cNvPr id="3" name="Content Placeholder 2"/>
          <p:cNvSpPr>
            <a:spLocks noGrp="1"/>
          </p:cNvSpPr>
          <p:nvPr>
            <p:ph idx="1"/>
          </p:nvPr>
        </p:nvSpPr>
        <p:spPr>
          <a:xfrm>
            <a:off x="457200" y="836712"/>
            <a:ext cx="8229600" cy="4896544"/>
          </a:xfrm>
        </p:spPr>
        <p:txBody>
          <a:bodyPr>
            <a:normAutofit fontScale="77500" lnSpcReduction="20000"/>
          </a:bodyPr>
          <a:lstStyle/>
          <a:p>
            <a:pPr fontAlgn="base"/>
            <a:r>
              <a:rPr lang="en-GB" dirty="0"/>
              <a:t>Roughly how many sources should you include?  </a:t>
            </a:r>
          </a:p>
          <a:p>
            <a:pPr marL="0" indent="0" fontAlgn="base">
              <a:buNone/>
            </a:pPr>
            <a:r>
              <a:rPr lang="en-GB" dirty="0"/>
              <a:t>                    </a:t>
            </a:r>
            <a:r>
              <a:rPr lang="en-GB" dirty="0">
                <a:solidFill>
                  <a:srgbClr val="FF0000"/>
                </a:solidFill>
              </a:rPr>
              <a:t>lots</a:t>
            </a:r>
          </a:p>
          <a:p>
            <a:pPr fontAlgn="base"/>
            <a:r>
              <a:rPr lang="en-GB" dirty="0"/>
              <a:t>What types of sources ? </a:t>
            </a:r>
          </a:p>
          <a:p>
            <a:pPr marL="0" indent="0" fontAlgn="base">
              <a:buNone/>
            </a:pPr>
            <a:r>
              <a:rPr lang="en-GB" dirty="0">
                <a:solidFill>
                  <a:srgbClr val="FF0000"/>
                </a:solidFill>
              </a:rPr>
              <a:t>                     books, journal articles, websites</a:t>
            </a:r>
          </a:p>
          <a:p>
            <a:pPr fontAlgn="base"/>
            <a:r>
              <a:rPr lang="en-GB" dirty="0"/>
              <a:t>Should you summarise, synthesise, or critique your sources by discussing a common theme or issue?</a:t>
            </a:r>
          </a:p>
          <a:p>
            <a:pPr marL="0" indent="0" fontAlgn="base">
              <a:buNone/>
            </a:pPr>
            <a:r>
              <a:rPr lang="en-GB" dirty="0">
                <a:solidFill>
                  <a:srgbClr val="FF0000"/>
                </a:solidFill>
              </a:rPr>
              <a:t>                      yes/ no</a:t>
            </a:r>
          </a:p>
          <a:p>
            <a:pPr fontAlgn="base"/>
            <a:r>
              <a:rPr lang="en-GB" dirty="0"/>
              <a:t>Should you evaluate your sources?</a:t>
            </a:r>
          </a:p>
          <a:p>
            <a:pPr marL="0" indent="0" fontAlgn="base">
              <a:buNone/>
            </a:pPr>
            <a:r>
              <a:rPr lang="en-GB" dirty="0"/>
              <a:t>                       </a:t>
            </a:r>
            <a:r>
              <a:rPr lang="en-GB" dirty="0">
                <a:solidFill>
                  <a:srgbClr val="FF0000"/>
                </a:solidFill>
              </a:rPr>
              <a:t>no/ yes</a:t>
            </a:r>
          </a:p>
          <a:p>
            <a:pPr fontAlgn="base"/>
            <a:r>
              <a:rPr lang="en-GB" dirty="0"/>
              <a:t>Should you provide subheadings and other background information, such as definitions and/or a history?</a:t>
            </a:r>
          </a:p>
          <a:p>
            <a:pPr marL="0" indent="0" fontAlgn="base">
              <a:buNone/>
            </a:pPr>
            <a:r>
              <a:rPr lang="en-GB" dirty="0"/>
              <a:t>                       </a:t>
            </a:r>
            <a:r>
              <a:rPr lang="en-GB" dirty="0">
                <a:solidFill>
                  <a:srgbClr val="FF0000"/>
                </a:solidFill>
              </a:rPr>
              <a:t>yes/ no</a:t>
            </a:r>
          </a:p>
          <a:p>
            <a:endParaRPr lang="en-GB" dirty="0"/>
          </a:p>
        </p:txBody>
      </p:sp>
      <p:sp>
        <p:nvSpPr>
          <p:cNvPr id="4" name="Date Placeholder 3"/>
          <p:cNvSpPr>
            <a:spLocks noGrp="1"/>
          </p:cNvSpPr>
          <p:nvPr>
            <p:ph type="dt" sz="half" idx="10"/>
          </p:nvPr>
        </p:nvSpPr>
        <p:spPr/>
        <p:txBody>
          <a:bodyPr/>
          <a:lstStyle/>
          <a:p>
            <a:fld id="{DAF8F2EC-4564-4EB3-AB94-36FABE656695}"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144</a:t>
            </a:fld>
            <a:endParaRPr lang="en-GB"/>
          </a:p>
        </p:txBody>
      </p:sp>
    </p:spTree>
    <p:extLst>
      <p:ext uri="{BB962C8B-B14F-4D97-AF65-F5344CB8AC3E}">
        <p14:creationId xmlns:p14="http://schemas.microsoft.com/office/powerpoint/2010/main" val="44725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txBody>
          <a:bodyPr/>
          <a:lstStyle/>
          <a:p>
            <a:r>
              <a:rPr lang="en-GB" dirty="0"/>
              <a:t>What do you want to discuss?</a:t>
            </a:r>
          </a:p>
          <a:p>
            <a:pPr marL="0" indent="0">
              <a:buNone/>
            </a:pPr>
            <a:endParaRPr lang="en-GB" dirty="0"/>
          </a:p>
          <a:p>
            <a:r>
              <a:rPr lang="en-GB" dirty="0"/>
              <a:t>How would it be best to present this?</a:t>
            </a:r>
          </a:p>
          <a:p>
            <a:pPr marL="0" indent="0">
              <a:buNone/>
            </a:pPr>
            <a:r>
              <a:rPr lang="en-GB" dirty="0">
                <a:solidFill>
                  <a:srgbClr val="FF0000"/>
                </a:solidFill>
              </a:rPr>
              <a:t>Time order? </a:t>
            </a:r>
            <a:r>
              <a:rPr lang="en-GB" dirty="0"/>
              <a:t>The history from then until now</a:t>
            </a:r>
          </a:p>
          <a:p>
            <a:pPr marL="0" indent="0">
              <a:buNone/>
            </a:pPr>
            <a:r>
              <a:rPr lang="en-GB" dirty="0">
                <a:solidFill>
                  <a:srgbClr val="FF0000"/>
                </a:solidFill>
              </a:rPr>
              <a:t>Trend? </a:t>
            </a:r>
            <a:r>
              <a:rPr lang="en-GB" dirty="0"/>
              <a:t>Information that is necessary to understand your theme</a:t>
            </a:r>
          </a:p>
          <a:p>
            <a:pPr marL="0" indent="0">
              <a:buNone/>
            </a:pPr>
            <a:r>
              <a:rPr lang="en-GB" dirty="0">
                <a:solidFill>
                  <a:srgbClr val="FF0000"/>
                </a:solidFill>
              </a:rPr>
              <a:t>Method?  </a:t>
            </a:r>
            <a:r>
              <a:rPr lang="en-GB" dirty="0"/>
              <a:t>Like or not like your research</a:t>
            </a:r>
          </a:p>
          <a:p>
            <a:pPr marL="0" indent="0">
              <a:buNone/>
            </a:pPr>
            <a:r>
              <a:rPr lang="en-GB" dirty="0">
                <a:solidFill>
                  <a:srgbClr val="FF0000"/>
                </a:solidFill>
              </a:rPr>
              <a:t>Questions for further research? </a:t>
            </a:r>
          </a:p>
          <a:p>
            <a:endParaRPr lang="en-GB" dirty="0"/>
          </a:p>
        </p:txBody>
      </p:sp>
      <p:sp>
        <p:nvSpPr>
          <p:cNvPr id="4" name="Date Placeholder 3"/>
          <p:cNvSpPr>
            <a:spLocks noGrp="1"/>
          </p:cNvSpPr>
          <p:nvPr>
            <p:ph type="dt" sz="half" idx="10"/>
          </p:nvPr>
        </p:nvSpPr>
        <p:spPr/>
        <p:txBody>
          <a:bodyPr/>
          <a:lstStyle/>
          <a:p>
            <a:fld id="{DAF8F2EC-4564-4EB3-AB94-36FABE656695}"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145</a:t>
            </a:fld>
            <a:endParaRPr lang="en-GB"/>
          </a:p>
        </p:txBody>
      </p:sp>
    </p:spTree>
    <p:extLst>
      <p:ext uri="{BB962C8B-B14F-4D97-AF65-F5344CB8AC3E}">
        <p14:creationId xmlns:p14="http://schemas.microsoft.com/office/powerpoint/2010/main" val="1444159122"/>
      </p:ext>
    </p:extLst>
  </p:cSld>
  <p:clrMapOvr>
    <a:masterClrMapping/>
  </p:clrMapOvr>
  <p:timing>
    <p:tnLst>
      <p:par>
        <p:cTn id="1" dur="indefinite" restart="never" nodeType="tmRoot"/>
      </p:par>
    </p:tn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Start writing now</a:t>
            </a:r>
          </a:p>
        </p:txBody>
      </p:sp>
      <p:sp>
        <p:nvSpPr>
          <p:cNvPr id="3" name="Content Placeholder 2"/>
          <p:cNvSpPr>
            <a:spLocks noGrp="1"/>
          </p:cNvSpPr>
          <p:nvPr>
            <p:ph idx="1"/>
          </p:nvPr>
        </p:nvSpPr>
        <p:spPr/>
        <p:txBody>
          <a:bodyPr>
            <a:normAutofit/>
          </a:bodyPr>
          <a:lstStyle/>
          <a:p>
            <a:r>
              <a:rPr lang="en-GB" dirty="0"/>
              <a:t>Use evidence</a:t>
            </a:r>
          </a:p>
          <a:p>
            <a:r>
              <a:rPr lang="en-GB" dirty="0"/>
              <a:t>Be selective</a:t>
            </a:r>
          </a:p>
          <a:p>
            <a:r>
              <a:rPr lang="en-GB" dirty="0"/>
              <a:t>Use quotes sparingly</a:t>
            </a:r>
          </a:p>
          <a:p>
            <a:r>
              <a:rPr lang="en-GB" dirty="0"/>
              <a:t>Summarise and synthesise</a:t>
            </a:r>
          </a:p>
          <a:p>
            <a:r>
              <a:rPr lang="en-GB" dirty="0"/>
              <a:t>Keep your own voice</a:t>
            </a:r>
          </a:p>
          <a:p>
            <a:r>
              <a:rPr lang="en-GB" dirty="0"/>
              <a:t>Use caution when paraphrasing</a:t>
            </a:r>
          </a:p>
          <a:p>
            <a:pPr marL="0" indent="0">
              <a:buNone/>
            </a:pPr>
            <a:r>
              <a:rPr lang="en-GB" sz="1700" dirty="0">
                <a:hlinkClick r:id="rId3"/>
              </a:rPr>
              <a:t>http://writingcenter.unc.edu/handouts/literature-reviews/</a:t>
            </a:r>
            <a:endParaRPr lang="en-GB" sz="1700" dirty="0"/>
          </a:p>
          <a:p>
            <a:pPr marL="0" indent="0">
              <a:buNone/>
            </a:pPr>
            <a:endParaRPr lang="en-GB" sz="1700" dirty="0"/>
          </a:p>
        </p:txBody>
      </p:sp>
      <p:sp>
        <p:nvSpPr>
          <p:cNvPr id="4" name="Date Placeholder 3"/>
          <p:cNvSpPr>
            <a:spLocks noGrp="1"/>
          </p:cNvSpPr>
          <p:nvPr>
            <p:ph type="dt" sz="half" idx="10"/>
          </p:nvPr>
        </p:nvSpPr>
        <p:spPr/>
        <p:txBody>
          <a:bodyPr/>
          <a:lstStyle/>
          <a:p>
            <a:fld id="{DAF8F2EC-4564-4EB3-AB94-36FABE656695}"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146</a:t>
            </a:fld>
            <a:endParaRPr lang="en-GB"/>
          </a:p>
        </p:txBody>
      </p:sp>
    </p:spTree>
    <p:extLst>
      <p:ext uri="{BB962C8B-B14F-4D97-AF65-F5344CB8AC3E}">
        <p14:creationId xmlns:p14="http://schemas.microsoft.com/office/powerpoint/2010/main" val="417587051"/>
      </p:ext>
    </p:extLst>
  </p:cSld>
  <p:clrMapOvr>
    <a:masterClrMapping/>
  </p:clrMapOvr>
  <p:timing>
    <p:tnLst>
      <p:par>
        <p:cTn id="1" dur="indefinite" restart="never" nodeType="tmRoot"/>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http://web.csulb.edu/~arezaei/EDP520/critique.htm</a:t>
            </a:r>
            <a:endParaRPr lang="en-GB" dirty="0"/>
          </a:p>
          <a:p>
            <a:r>
              <a:rPr lang="en-GB">
                <a:hlinkClick r:id="rId3"/>
              </a:rPr>
              <a:t>https://www.reading.ac.uk/internal/studyadvice/StudyResources/Reading/sta-academicreading.aspx</a:t>
            </a:r>
            <a:endParaRPr lang="en-GB"/>
          </a:p>
          <a:p>
            <a:endParaRPr lang="en-GB" dirty="0"/>
          </a:p>
        </p:txBody>
      </p:sp>
    </p:spTree>
    <p:extLst>
      <p:ext uri="{BB962C8B-B14F-4D97-AF65-F5344CB8AC3E}">
        <p14:creationId xmlns:p14="http://schemas.microsoft.com/office/powerpoint/2010/main" val="600110328"/>
      </p:ext>
    </p:extLst>
  </p:cSld>
  <p:clrMapOvr>
    <a:masterClrMapping/>
  </p:clrMapOvr>
  <p:timing>
    <p:tnLst>
      <p:par>
        <p:cTn id="1" dur="indefinite" restart="never" nodeType="tmRoot"/>
      </p:par>
    </p:tn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Field notes in your journal</a:t>
            </a:r>
          </a:p>
        </p:txBody>
      </p:sp>
      <p:sp>
        <p:nvSpPr>
          <p:cNvPr id="4" name="Date Placeholder 3"/>
          <p:cNvSpPr>
            <a:spLocks noGrp="1"/>
          </p:cNvSpPr>
          <p:nvPr>
            <p:ph type="dt" sz="half" idx="10"/>
          </p:nvPr>
        </p:nvSpPr>
        <p:spPr/>
        <p:txBody>
          <a:bodyPr/>
          <a:lstStyle/>
          <a:p>
            <a:fld id="{10E64D91-E666-4BB6-9C6C-DFD02B5E9247}" type="datetime1">
              <a:rPr lang="en-GB" smtClean="0"/>
              <a:t>07/10/2018</a:t>
            </a:fld>
            <a:endParaRPr lang="en-GB"/>
          </a:p>
        </p:txBody>
      </p:sp>
      <p:sp>
        <p:nvSpPr>
          <p:cNvPr id="6" name="Slide Number Placeholder 5"/>
          <p:cNvSpPr>
            <a:spLocks noGrp="1"/>
          </p:cNvSpPr>
          <p:nvPr>
            <p:ph type="sldNum" sz="quarter" idx="12"/>
          </p:nvPr>
        </p:nvSpPr>
        <p:spPr/>
        <p:txBody>
          <a:bodyPr>
            <a:normAutofit/>
          </a:bodyPr>
          <a:lstStyle/>
          <a:p>
            <a:fld id="{C0C8AFD2-943F-4EDC-AC9F-006354904B8D}" type="slidenum">
              <a:rPr lang="en-GB" smtClean="0"/>
              <a:t>148</a:t>
            </a:fld>
            <a:endParaRPr lang="en-GB"/>
          </a:p>
        </p:txBody>
      </p:sp>
      <p:sp>
        <p:nvSpPr>
          <p:cNvPr id="3" name="Content Placeholder 2"/>
          <p:cNvSpPr>
            <a:spLocks noGrp="1"/>
          </p:cNvSpPr>
          <p:nvPr>
            <p:ph sz="quarter" idx="1"/>
          </p:nvPr>
        </p:nvSpPr>
        <p:spPr/>
        <p:txBody>
          <a:bodyPr>
            <a:normAutofit lnSpcReduction="10000"/>
          </a:bodyPr>
          <a:lstStyle/>
          <a:p>
            <a:r>
              <a:rPr lang="en-GB" dirty="0"/>
              <a:t>The principal method employed by all ethnographers is the collection of field notes. Can include direct observation and reflections on what has been observed</a:t>
            </a:r>
          </a:p>
          <a:p>
            <a:r>
              <a:rPr lang="en-GB" dirty="0"/>
              <a:t>Record of things observed, including records taken at the same time as the events where possible, and comments written about their significance  - DATED</a:t>
            </a:r>
          </a:p>
        </p:txBody>
      </p:sp>
    </p:spTree>
    <p:extLst>
      <p:ext uri="{BB962C8B-B14F-4D97-AF65-F5344CB8AC3E}">
        <p14:creationId xmlns:p14="http://schemas.microsoft.com/office/powerpoint/2010/main" val="2302669841"/>
      </p:ext>
    </p:extLst>
  </p:cSld>
  <p:clrMapOvr>
    <a:masterClrMapping/>
  </p:clrMapOvr>
  <p:timing>
    <p:tnLst>
      <p:par>
        <p:cTn id="1" dur="indefinite" restart="never" nodeType="tmRoot"/>
      </p:par>
    </p:tn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45742"/>
            <a:ext cx="7429499" cy="1108928"/>
          </a:xfrm>
        </p:spPr>
        <p:txBody>
          <a:bodyPr>
            <a:normAutofit fontScale="90000"/>
          </a:bodyPr>
          <a:lstStyle/>
          <a:p>
            <a:r>
              <a:rPr lang="en-GB" dirty="0"/>
              <a:t>Anecdotal records </a:t>
            </a:r>
            <a:br>
              <a:rPr lang="en-GB" dirty="0"/>
            </a:br>
            <a:r>
              <a:rPr lang="en-GB" sz="1350" dirty="0"/>
              <a:t>A brief narrative account describing an incident of a child's behaviour that is of interest to the observer.</a:t>
            </a:r>
            <a:endParaRPr lang="en-GB" dirty="0"/>
          </a:p>
        </p:txBody>
      </p:sp>
      <p:sp>
        <p:nvSpPr>
          <p:cNvPr id="3" name="Content Placeholder 2"/>
          <p:cNvSpPr>
            <a:spLocks noGrp="1"/>
          </p:cNvSpPr>
          <p:nvPr>
            <p:ph sz="quarter" idx="1"/>
          </p:nvPr>
        </p:nvSpPr>
        <p:spPr>
          <a:xfrm>
            <a:off x="251520" y="1340769"/>
            <a:ext cx="4308967" cy="3896952"/>
          </a:xfrm>
        </p:spPr>
        <p:txBody>
          <a:bodyPr>
            <a:normAutofit fontScale="25000" lnSpcReduction="20000"/>
          </a:bodyPr>
          <a:lstStyle/>
          <a:p>
            <a:pPr marL="0" indent="0">
              <a:buNone/>
            </a:pPr>
            <a:r>
              <a:rPr lang="en-GB" sz="8000" b="1" dirty="0"/>
              <a:t>Anecdotes describe</a:t>
            </a:r>
            <a:endParaRPr lang="en-GB" sz="8000" dirty="0"/>
          </a:p>
          <a:p>
            <a:pPr marL="0" indent="0">
              <a:buNone/>
            </a:pPr>
            <a:r>
              <a:rPr lang="en-GB" sz="8000" dirty="0"/>
              <a:t>•what happened</a:t>
            </a:r>
          </a:p>
          <a:p>
            <a:pPr marL="0" indent="0">
              <a:buNone/>
            </a:pPr>
            <a:r>
              <a:rPr lang="en-GB" sz="8000" dirty="0"/>
              <a:t>•how it happened</a:t>
            </a:r>
          </a:p>
          <a:p>
            <a:pPr marL="0" indent="0">
              <a:buNone/>
            </a:pPr>
            <a:r>
              <a:rPr lang="en-GB" sz="8000" dirty="0"/>
              <a:t>•when</a:t>
            </a:r>
          </a:p>
          <a:p>
            <a:pPr marL="0" indent="0">
              <a:buNone/>
            </a:pPr>
            <a:r>
              <a:rPr lang="en-GB" sz="8000" dirty="0"/>
              <a:t>•where</a:t>
            </a:r>
          </a:p>
          <a:p>
            <a:pPr marL="0" indent="0">
              <a:buNone/>
            </a:pPr>
            <a:r>
              <a:rPr lang="en-GB" sz="8000" dirty="0"/>
              <a:t>•what was said and done</a:t>
            </a:r>
            <a:endParaRPr lang="en-GB" sz="8000" b="1" dirty="0"/>
          </a:p>
          <a:p>
            <a:pPr marL="0" indent="0">
              <a:buNone/>
            </a:pPr>
            <a:r>
              <a:rPr lang="en-GB" sz="8000" b="1" dirty="0"/>
              <a:t>These are brief</a:t>
            </a:r>
          </a:p>
          <a:p>
            <a:pPr marL="0" indent="0">
              <a:buNone/>
            </a:pPr>
            <a:r>
              <a:rPr lang="en-GB" sz="8000" b="1" dirty="0"/>
              <a:t>•</a:t>
            </a:r>
            <a:r>
              <a:rPr lang="en-GB" sz="8000" dirty="0"/>
              <a:t>describe one incident</a:t>
            </a:r>
          </a:p>
          <a:p>
            <a:pPr marL="0" indent="0">
              <a:buNone/>
            </a:pPr>
            <a:r>
              <a:rPr lang="en-GB" sz="8000" dirty="0"/>
              <a:t>•they are cumulative, collected over the school year</a:t>
            </a:r>
          </a:p>
          <a:p>
            <a:pPr marL="0" indent="0">
              <a:buNone/>
            </a:pPr>
            <a:r>
              <a:rPr lang="en-GB" sz="8000" b="1" dirty="0"/>
              <a:t>They are often written after the incident</a:t>
            </a:r>
            <a:r>
              <a:rPr lang="en-GB" sz="8000" dirty="0"/>
              <a:t>.</a:t>
            </a:r>
          </a:p>
          <a:p>
            <a:endParaRPr lang="en-GB" dirty="0"/>
          </a:p>
        </p:txBody>
      </p:sp>
      <p:sp>
        <p:nvSpPr>
          <p:cNvPr id="7" name="Content Placeholder 6"/>
          <p:cNvSpPr>
            <a:spLocks noGrp="1"/>
          </p:cNvSpPr>
          <p:nvPr>
            <p:ph sz="quarter" idx="2"/>
          </p:nvPr>
        </p:nvSpPr>
        <p:spPr>
          <a:xfrm>
            <a:off x="4623988" y="1340769"/>
            <a:ext cx="4196484" cy="4032447"/>
          </a:xfrm>
        </p:spPr>
        <p:txBody>
          <a:bodyPr>
            <a:normAutofit fontScale="25000" lnSpcReduction="20000"/>
          </a:bodyPr>
          <a:lstStyle/>
          <a:p>
            <a:pPr marL="0" indent="0">
              <a:buNone/>
            </a:pPr>
            <a:r>
              <a:rPr lang="en-GB" sz="6400" b="1" u="sng" dirty="0"/>
              <a:t>Advantages</a:t>
            </a:r>
            <a:endParaRPr lang="en-GB" sz="6400" dirty="0"/>
          </a:p>
          <a:p>
            <a:pPr marL="0" indent="0">
              <a:buNone/>
            </a:pPr>
            <a:r>
              <a:rPr lang="en-GB" sz="6400" dirty="0"/>
              <a:t>1. Focus on behaviour of interest and ignore other behaviours;</a:t>
            </a:r>
          </a:p>
          <a:p>
            <a:pPr marL="0" indent="0">
              <a:buNone/>
            </a:pPr>
            <a:r>
              <a:rPr lang="en-GB" sz="6400" dirty="0"/>
              <a:t>2. Less time consuming than running record;</a:t>
            </a:r>
          </a:p>
          <a:p>
            <a:pPr marL="0" indent="0">
              <a:buNone/>
            </a:pPr>
            <a:r>
              <a:rPr lang="en-GB" sz="6400" dirty="0"/>
              <a:t>3. No special training needed for the observer;</a:t>
            </a:r>
          </a:p>
          <a:p>
            <a:pPr marL="0" indent="0">
              <a:buNone/>
            </a:pPr>
            <a:r>
              <a:rPr lang="en-GB" sz="6400" dirty="0"/>
              <a:t>4. Observer can catch an unexpected incident no matter when it occurs, for it is usually recorded afterwards.</a:t>
            </a:r>
          </a:p>
          <a:p>
            <a:pPr marL="0" indent="0">
              <a:buNone/>
            </a:pPr>
            <a:endParaRPr lang="en-GB" sz="6400" dirty="0"/>
          </a:p>
          <a:p>
            <a:pPr marL="0" indent="0">
              <a:buNone/>
            </a:pPr>
            <a:r>
              <a:rPr lang="en-GB" sz="6400" b="1" u="sng" dirty="0"/>
              <a:t>Disadvantages</a:t>
            </a:r>
            <a:endParaRPr lang="en-GB" sz="6400" dirty="0"/>
          </a:p>
          <a:p>
            <a:pPr marL="0" indent="0">
              <a:buNone/>
            </a:pPr>
            <a:r>
              <a:rPr lang="en-GB" sz="6400" dirty="0"/>
              <a:t>1. Does not focus on all behaviours; may overlook important behaviours;</a:t>
            </a:r>
          </a:p>
          <a:p>
            <a:pPr marL="0" indent="0">
              <a:buNone/>
            </a:pPr>
            <a:r>
              <a:rPr lang="en-GB" sz="6400" dirty="0"/>
              <a:t>2. Depends on the memory of the observer;</a:t>
            </a:r>
          </a:p>
          <a:p>
            <a:pPr marL="0" indent="0">
              <a:buNone/>
            </a:pPr>
            <a:r>
              <a:rPr lang="en-GB" sz="6400" dirty="0"/>
              <a:t>3. Difficult to use for research purposes.</a:t>
            </a:r>
          </a:p>
          <a:p>
            <a:pPr marL="0" indent="0">
              <a:buNone/>
            </a:pPr>
            <a:endParaRPr lang="en-GB" dirty="0"/>
          </a:p>
        </p:txBody>
      </p:sp>
      <p:sp>
        <p:nvSpPr>
          <p:cNvPr id="4" name="Date Placeholder 3"/>
          <p:cNvSpPr>
            <a:spLocks noGrp="1"/>
          </p:cNvSpPr>
          <p:nvPr>
            <p:ph type="dt" sz="half" idx="4294967295"/>
          </p:nvPr>
        </p:nvSpPr>
        <p:spPr>
          <a:xfrm>
            <a:off x="838467" y="5617153"/>
            <a:ext cx="1242138" cy="273844"/>
          </a:xfrm>
          <a:prstGeom prst="rect">
            <a:avLst/>
          </a:prstGeom>
        </p:spPr>
        <p:txBody>
          <a:bodyPr/>
          <a:lstStyle/>
          <a:p>
            <a:fld id="{4462087C-1963-4695-B201-539B8677F797}" type="datetime1">
              <a:rPr lang="en-GB" smtClean="0"/>
              <a:t>07/10/2018</a:t>
            </a:fld>
            <a:endParaRPr lang="en-GB" dirty="0"/>
          </a:p>
        </p:txBody>
      </p:sp>
      <p:sp>
        <p:nvSpPr>
          <p:cNvPr id="6" name="Slide Number Placeholder 5"/>
          <p:cNvSpPr>
            <a:spLocks noGrp="1"/>
          </p:cNvSpPr>
          <p:nvPr>
            <p:ph type="sldNum" sz="quarter" idx="4294967295"/>
          </p:nvPr>
        </p:nvSpPr>
        <p:spPr>
          <a:xfrm>
            <a:off x="1143000" y="1811417"/>
            <a:ext cx="400050" cy="183357"/>
          </a:xfrm>
          <a:prstGeom prst="rect">
            <a:avLst/>
          </a:prstGeom>
        </p:spPr>
        <p:txBody>
          <a:bodyPr>
            <a:normAutofit fontScale="55000" lnSpcReduction="20000"/>
          </a:bodyPr>
          <a:lstStyle/>
          <a:p>
            <a:fld id="{C0C8AFD2-943F-4EDC-AC9F-006354904B8D}" type="slidenum">
              <a:rPr lang="en-GB" smtClean="0"/>
              <a:t>149</a:t>
            </a:fld>
            <a:endParaRPr lang="en-GB"/>
          </a:p>
        </p:txBody>
      </p:sp>
    </p:spTree>
    <p:extLst>
      <p:ext uri="{BB962C8B-B14F-4D97-AF65-F5344CB8AC3E}">
        <p14:creationId xmlns:p14="http://schemas.microsoft.com/office/powerpoint/2010/main" val="3211358734"/>
      </p:ext>
    </p:extLst>
  </p:cSld>
  <p:clrMapOvr>
    <a:masterClrMapping/>
  </p:clrMapOvr>
  <p:timing>
    <p:tnLst>
      <p:par>
        <p:cTn id="1" dur="indefinite" restart="never" nodeType="tmRoot"/>
      </p:par>
    </p:tn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Samples: </a:t>
            </a:r>
            <a:r>
              <a:rPr lang="en-GB" sz="1500" b="1" dirty="0"/>
              <a:t>Written samples of certain behaviours to discover how often, how long, or when a particular behaviour occurs.</a:t>
            </a:r>
            <a:endParaRPr lang="en-GB" dirty="0"/>
          </a:p>
        </p:txBody>
      </p:sp>
      <p:sp>
        <p:nvSpPr>
          <p:cNvPr id="3" name="Content Placeholder 2"/>
          <p:cNvSpPr>
            <a:spLocks noGrp="1"/>
          </p:cNvSpPr>
          <p:nvPr>
            <p:ph sz="quarter" idx="1"/>
          </p:nvPr>
        </p:nvSpPr>
        <p:spPr>
          <a:xfrm>
            <a:off x="457200" y="1417638"/>
            <a:ext cx="4038600" cy="4171603"/>
          </a:xfrm>
        </p:spPr>
        <p:txBody>
          <a:bodyPr>
            <a:normAutofit fontScale="55000" lnSpcReduction="20000"/>
          </a:bodyPr>
          <a:lstStyle/>
          <a:p>
            <a:pPr marL="0" indent="0">
              <a:buNone/>
            </a:pPr>
            <a:r>
              <a:rPr lang="en-GB" sz="3600" b="1" i="1" dirty="0"/>
              <a:t>Time sampling: </a:t>
            </a:r>
            <a:r>
              <a:rPr lang="en-GB" sz="3600" dirty="0"/>
              <a:t>The observer records the frequency of a behaviour's occurrence over time</a:t>
            </a:r>
          </a:p>
          <a:p>
            <a:r>
              <a:rPr lang="en-GB" sz="3600" dirty="0"/>
              <a:t>Involves observing specified behaviours of an individual or group, and recording the presence or absence of this behaviour during short intervals of uniform length</a:t>
            </a:r>
          </a:p>
          <a:p>
            <a:r>
              <a:rPr lang="en-GB" sz="3600" dirty="0"/>
              <a:t>Behaviour is specified, defined, and limited</a:t>
            </a:r>
          </a:p>
          <a:p>
            <a:r>
              <a:rPr lang="en-GB" sz="3600" dirty="0"/>
              <a:t>Provides quantitative data or number of events</a:t>
            </a:r>
          </a:p>
          <a:p>
            <a:pPr marL="0" indent="0">
              <a:buNone/>
            </a:pPr>
            <a:endParaRPr lang="en-GB" dirty="0"/>
          </a:p>
          <a:p>
            <a:endParaRPr lang="en-GB" dirty="0"/>
          </a:p>
        </p:txBody>
      </p:sp>
      <p:sp>
        <p:nvSpPr>
          <p:cNvPr id="7" name="Content Placeholder 6"/>
          <p:cNvSpPr>
            <a:spLocks noGrp="1"/>
          </p:cNvSpPr>
          <p:nvPr>
            <p:ph sz="quarter" idx="2"/>
          </p:nvPr>
        </p:nvSpPr>
        <p:spPr/>
        <p:txBody>
          <a:bodyPr>
            <a:normAutofit fontScale="55000" lnSpcReduction="20000"/>
          </a:bodyPr>
          <a:lstStyle/>
          <a:p>
            <a:pPr marL="0" indent="0">
              <a:buNone/>
            </a:pPr>
            <a:r>
              <a:rPr lang="en-GB" sz="2900" b="1" u="sng" dirty="0"/>
              <a:t>Advantages</a:t>
            </a:r>
            <a:endParaRPr lang="en-GB" sz="2900" dirty="0"/>
          </a:p>
          <a:p>
            <a:pPr marL="0" indent="0">
              <a:buNone/>
            </a:pPr>
            <a:r>
              <a:rPr lang="en-GB" sz="2900" dirty="0"/>
              <a:t>1. Takes less time than running record and anecdotal records;</a:t>
            </a:r>
          </a:p>
          <a:p>
            <a:pPr marL="0" indent="0">
              <a:buNone/>
            </a:pPr>
            <a:r>
              <a:rPr lang="en-GB" sz="2900" dirty="0"/>
              <a:t>2. Can record data on many children at once;</a:t>
            </a:r>
          </a:p>
          <a:p>
            <a:pPr marL="0" indent="0">
              <a:buNone/>
            </a:pPr>
            <a:r>
              <a:rPr lang="en-GB" sz="2900" dirty="0"/>
              <a:t>3. It provides useful information about the intervals or frequency of behaviour;</a:t>
            </a:r>
          </a:p>
          <a:p>
            <a:pPr marL="0" indent="0">
              <a:buNone/>
            </a:pPr>
            <a:r>
              <a:rPr lang="en-GB" sz="2900" dirty="0"/>
              <a:t>4. Counts of behaviour can be used for research purposes.</a:t>
            </a:r>
          </a:p>
          <a:p>
            <a:pPr marL="0" indent="0">
              <a:buNone/>
            </a:pPr>
            <a:r>
              <a:rPr lang="en-GB" sz="2900" b="1" u="sng" dirty="0"/>
              <a:t>Disadvantages</a:t>
            </a:r>
            <a:endParaRPr lang="en-GB" sz="2900" dirty="0"/>
          </a:p>
          <a:p>
            <a:pPr marL="0" indent="0">
              <a:buNone/>
            </a:pPr>
            <a:r>
              <a:rPr lang="en-GB" sz="2900" dirty="0"/>
              <a:t>1. May miss important behaviours;</a:t>
            </a:r>
          </a:p>
          <a:p>
            <a:pPr marL="0" indent="0">
              <a:buNone/>
            </a:pPr>
            <a:r>
              <a:rPr lang="en-GB" sz="2900" dirty="0"/>
              <a:t>2. Context of behaviour not noted; does not focus on the causes and consequences of the behaviour;</a:t>
            </a:r>
          </a:p>
          <a:p>
            <a:pPr marL="0" indent="0">
              <a:buNone/>
            </a:pPr>
            <a:r>
              <a:rPr lang="en-GB" sz="2900" dirty="0"/>
              <a:t>3. It is limited to behaviours that occur frequently and not rare behaviours that might also be important</a:t>
            </a:r>
          </a:p>
          <a:p>
            <a:endParaRPr lang="en-GB" dirty="0"/>
          </a:p>
        </p:txBody>
      </p:sp>
      <p:sp>
        <p:nvSpPr>
          <p:cNvPr id="4" name="Date Placeholder 3"/>
          <p:cNvSpPr>
            <a:spLocks noGrp="1"/>
          </p:cNvSpPr>
          <p:nvPr>
            <p:ph type="dt" sz="half" idx="4294967295"/>
          </p:nvPr>
        </p:nvSpPr>
        <p:spPr>
          <a:xfrm>
            <a:off x="5715000" y="5543551"/>
            <a:ext cx="2000250" cy="273844"/>
          </a:xfrm>
          <a:prstGeom prst="rect">
            <a:avLst/>
          </a:prstGeom>
        </p:spPr>
        <p:txBody>
          <a:bodyPr/>
          <a:lstStyle/>
          <a:p>
            <a:fld id="{089C738C-58F7-46FC-9BDC-0F86A643F95F}" type="datetime1">
              <a:rPr lang="en-GB" smtClean="0"/>
              <a:t>07/10/2018</a:t>
            </a:fld>
            <a:endParaRPr lang="en-GB"/>
          </a:p>
        </p:txBody>
      </p:sp>
      <p:sp>
        <p:nvSpPr>
          <p:cNvPr id="6" name="Slide Number Placeholder 5"/>
          <p:cNvSpPr>
            <a:spLocks noGrp="1"/>
          </p:cNvSpPr>
          <p:nvPr>
            <p:ph type="sldNum" sz="quarter" idx="4294967295"/>
          </p:nvPr>
        </p:nvSpPr>
        <p:spPr>
          <a:xfrm>
            <a:off x="1143000" y="1811417"/>
            <a:ext cx="400050" cy="183357"/>
          </a:xfrm>
          <a:prstGeom prst="rect">
            <a:avLst/>
          </a:prstGeom>
        </p:spPr>
        <p:txBody>
          <a:bodyPr>
            <a:normAutofit fontScale="55000" lnSpcReduction="20000"/>
          </a:bodyPr>
          <a:lstStyle/>
          <a:p>
            <a:fld id="{C0C8AFD2-943F-4EDC-AC9F-006354904B8D}" type="slidenum">
              <a:rPr lang="en-GB" smtClean="0"/>
              <a:t>150</a:t>
            </a:fld>
            <a:endParaRPr lang="en-GB"/>
          </a:p>
        </p:txBody>
      </p:sp>
    </p:spTree>
    <p:extLst>
      <p:ext uri="{BB962C8B-B14F-4D97-AF65-F5344CB8AC3E}">
        <p14:creationId xmlns:p14="http://schemas.microsoft.com/office/powerpoint/2010/main" val="3332376253"/>
      </p:ext>
    </p:extLst>
  </p:cSld>
  <p:clrMapOvr>
    <a:masterClrMapping/>
  </p:clrMapOvr>
  <p:timing>
    <p:tnLst>
      <p:par>
        <p:cTn id="1" dur="indefinite" restart="never" nodeType="tmRoot"/>
      </p:par>
    </p:tn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3050" y="332656"/>
            <a:ext cx="6115050" cy="672108"/>
          </a:xfrm>
        </p:spPr>
        <p:txBody>
          <a:bodyPr>
            <a:normAutofit fontScale="90000"/>
          </a:bodyPr>
          <a:lstStyle/>
          <a:p>
            <a:r>
              <a:rPr lang="en-GB" dirty="0"/>
              <a:t>Event sampling: </a:t>
            </a:r>
            <a:br>
              <a:rPr lang="en-GB" dirty="0"/>
            </a:br>
            <a:r>
              <a:rPr lang="en-GB" sz="1500" b="1" dirty="0"/>
              <a:t>The observer waits for and records a specific preselected behaviour</a:t>
            </a:r>
            <a:r>
              <a:rPr lang="en-GB" sz="1500" dirty="0"/>
              <a:t/>
            </a:r>
            <a:br>
              <a:rPr lang="en-GB" sz="1500" dirty="0"/>
            </a:br>
            <a:endParaRPr lang="en-GB" sz="1500" dirty="0"/>
          </a:p>
        </p:txBody>
      </p:sp>
      <p:sp>
        <p:nvSpPr>
          <p:cNvPr id="3" name="Content Placeholder 2"/>
          <p:cNvSpPr>
            <a:spLocks noGrp="1"/>
          </p:cNvSpPr>
          <p:nvPr>
            <p:ph sz="quarter" idx="1"/>
          </p:nvPr>
        </p:nvSpPr>
        <p:spPr/>
        <p:txBody>
          <a:bodyPr>
            <a:normAutofit fontScale="62500" lnSpcReduction="20000"/>
          </a:bodyPr>
          <a:lstStyle/>
          <a:p>
            <a:r>
              <a:rPr lang="en-GB" dirty="0"/>
              <a:t>Used to study the conditions under which particular behaviours occur or the frequency of behaviours.</a:t>
            </a:r>
          </a:p>
          <a:p>
            <a:r>
              <a:rPr lang="en-GB" dirty="0"/>
              <a:t>A "unit of behaviour" is defined and the setting in which it occurs is determined</a:t>
            </a:r>
          </a:p>
          <a:p>
            <a:r>
              <a:rPr lang="en-GB" dirty="0"/>
              <a:t>If studying causes or results of behaviours, then an ABC analysis is used</a:t>
            </a:r>
          </a:p>
          <a:p>
            <a:r>
              <a:rPr lang="en-GB" dirty="0"/>
              <a:t>A = antecedent event</a:t>
            </a:r>
          </a:p>
          <a:p>
            <a:r>
              <a:rPr lang="en-GB" dirty="0"/>
              <a:t>B = behaviour</a:t>
            </a:r>
          </a:p>
          <a:p>
            <a:r>
              <a:rPr lang="en-GB" dirty="0"/>
              <a:t>C = consequent event</a:t>
            </a:r>
          </a:p>
          <a:p>
            <a:r>
              <a:rPr lang="en-GB" dirty="0"/>
              <a:t>If frequency of occurrence is the focus, the recorder can record by counting rather than description.</a:t>
            </a:r>
          </a:p>
          <a:p>
            <a:endParaRPr lang="en-GB" dirty="0"/>
          </a:p>
          <a:p>
            <a:pPr marL="0" indent="0">
              <a:buNone/>
            </a:pPr>
            <a:endParaRPr lang="en-GB" dirty="0"/>
          </a:p>
          <a:p>
            <a:endParaRPr lang="en-GB" dirty="0"/>
          </a:p>
        </p:txBody>
      </p:sp>
      <p:sp>
        <p:nvSpPr>
          <p:cNvPr id="7" name="Content Placeholder 6"/>
          <p:cNvSpPr>
            <a:spLocks noGrp="1"/>
          </p:cNvSpPr>
          <p:nvPr>
            <p:ph sz="quarter" idx="2"/>
          </p:nvPr>
        </p:nvSpPr>
        <p:spPr/>
        <p:txBody>
          <a:bodyPr>
            <a:normAutofit fontScale="62500" lnSpcReduction="20000"/>
          </a:bodyPr>
          <a:lstStyle/>
          <a:p>
            <a:pPr marL="0" indent="0">
              <a:buNone/>
            </a:pPr>
            <a:r>
              <a:rPr lang="en-GB" b="1" u="sng" dirty="0"/>
              <a:t>Advantages</a:t>
            </a:r>
            <a:endParaRPr lang="en-GB" dirty="0"/>
          </a:p>
          <a:p>
            <a:pPr marL="0" indent="0">
              <a:buNone/>
            </a:pPr>
            <a:r>
              <a:rPr lang="en-GB" dirty="0"/>
              <a:t>1. Can be used to study infrequent behaviours; note them each time they occur;</a:t>
            </a:r>
          </a:p>
          <a:p>
            <a:pPr marL="0" indent="0">
              <a:buNone/>
            </a:pPr>
            <a:r>
              <a:rPr lang="en-GB" dirty="0"/>
              <a:t>2. Notes the antecedents and consequences of the behaviour unlike time sampling;</a:t>
            </a:r>
          </a:p>
          <a:p>
            <a:pPr marL="0" indent="0">
              <a:buNone/>
            </a:pPr>
            <a:r>
              <a:rPr lang="en-GB" b="1" u="sng" dirty="0"/>
              <a:t>Disadvantages</a:t>
            </a:r>
            <a:endParaRPr lang="en-GB" dirty="0"/>
          </a:p>
          <a:p>
            <a:pPr marL="0" indent="0">
              <a:buNone/>
            </a:pPr>
            <a:r>
              <a:rPr lang="en-GB" dirty="0"/>
              <a:t>1. Focuses on only one or a few behaviours;</a:t>
            </a:r>
          </a:p>
          <a:p>
            <a:pPr marL="0" indent="0">
              <a:buNone/>
            </a:pPr>
            <a:r>
              <a:rPr lang="en-GB" dirty="0"/>
              <a:t>2. Does not have as much detail as running record or anecdotal record.</a:t>
            </a:r>
          </a:p>
          <a:p>
            <a:endParaRPr lang="en-GB" dirty="0"/>
          </a:p>
        </p:txBody>
      </p:sp>
      <p:sp>
        <p:nvSpPr>
          <p:cNvPr id="4" name="Date Placeholder 3"/>
          <p:cNvSpPr>
            <a:spLocks noGrp="1"/>
          </p:cNvSpPr>
          <p:nvPr>
            <p:ph type="dt" sz="half" idx="4294967295"/>
          </p:nvPr>
        </p:nvSpPr>
        <p:spPr>
          <a:xfrm>
            <a:off x="5715000" y="5543551"/>
            <a:ext cx="2000250" cy="273844"/>
          </a:xfrm>
          <a:prstGeom prst="rect">
            <a:avLst/>
          </a:prstGeom>
        </p:spPr>
        <p:txBody>
          <a:bodyPr/>
          <a:lstStyle/>
          <a:p>
            <a:fld id="{AE555238-67DC-4359-8EE7-44970293E467}" type="datetime1">
              <a:rPr lang="en-GB" smtClean="0"/>
              <a:t>07/10/2018</a:t>
            </a:fld>
            <a:endParaRPr lang="en-GB"/>
          </a:p>
        </p:txBody>
      </p:sp>
      <p:sp>
        <p:nvSpPr>
          <p:cNvPr id="6" name="Slide Number Placeholder 5"/>
          <p:cNvSpPr>
            <a:spLocks noGrp="1"/>
          </p:cNvSpPr>
          <p:nvPr>
            <p:ph type="sldNum" sz="quarter" idx="4294967295"/>
          </p:nvPr>
        </p:nvSpPr>
        <p:spPr>
          <a:xfrm>
            <a:off x="1143000" y="1811417"/>
            <a:ext cx="400050" cy="183357"/>
          </a:xfrm>
          <a:prstGeom prst="rect">
            <a:avLst/>
          </a:prstGeom>
        </p:spPr>
        <p:txBody>
          <a:bodyPr>
            <a:normAutofit fontScale="55000" lnSpcReduction="20000"/>
          </a:bodyPr>
          <a:lstStyle/>
          <a:p>
            <a:fld id="{C0C8AFD2-943F-4EDC-AC9F-006354904B8D}" type="slidenum">
              <a:rPr lang="en-GB" smtClean="0"/>
              <a:t>151</a:t>
            </a:fld>
            <a:endParaRPr lang="en-GB"/>
          </a:p>
        </p:txBody>
      </p:sp>
    </p:spTree>
    <p:extLst>
      <p:ext uri="{BB962C8B-B14F-4D97-AF65-F5344CB8AC3E}">
        <p14:creationId xmlns:p14="http://schemas.microsoft.com/office/powerpoint/2010/main" val="3138984792"/>
      </p:ext>
    </p:extLst>
  </p:cSld>
  <p:clrMapOvr>
    <a:masterClrMapping/>
  </p:clrMapOvr>
  <p:timing>
    <p:tnLst>
      <p:par>
        <p:cTn id="1" dur="indefinite" restart="never" nodeType="tmRoot"/>
      </p:par>
    </p:tn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21952"/>
          </a:xfrm>
        </p:spPr>
        <p:txBody>
          <a:bodyPr>
            <a:normAutofit fontScale="90000"/>
          </a:bodyPr>
          <a:lstStyle/>
          <a:p>
            <a:r>
              <a:rPr lang="en-GB" dirty="0"/>
              <a:t>Checklists</a:t>
            </a:r>
          </a:p>
        </p:txBody>
      </p:sp>
      <p:sp>
        <p:nvSpPr>
          <p:cNvPr id="3" name="Content Placeholder 2"/>
          <p:cNvSpPr>
            <a:spLocks noGrp="1"/>
          </p:cNvSpPr>
          <p:nvPr>
            <p:ph sz="quarter" idx="1"/>
          </p:nvPr>
        </p:nvSpPr>
        <p:spPr/>
        <p:txBody>
          <a:bodyPr>
            <a:normAutofit fontScale="32500" lnSpcReduction="20000"/>
          </a:bodyPr>
          <a:lstStyle/>
          <a:p>
            <a:pPr marL="0" indent="0">
              <a:buNone/>
            </a:pPr>
            <a:r>
              <a:rPr lang="en-GB" sz="7400" dirty="0"/>
              <a:t>Checklists are lists of specific traits or behaviours arranged in logical order</a:t>
            </a:r>
          </a:p>
          <a:p>
            <a:pPr marL="0" indent="0">
              <a:buNone/>
            </a:pPr>
            <a:r>
              <a:rPr lang="en-GB" sz="7400" dirty="0"/>
              <a:t>Check lists are especially useful for types of behaviour or traits than can be easily and clearly specified</a:t>
            </a:r>
          </a:p>
          <a:p>
            <a:pPr marL="0" indent="0">
              <a:buNone/>
            </a:pPr>
            <a:r>
              <a:rPr lang="en-GB" sz="7400" dirty="0"/>
              <a:t>Information from anecdotal and running records can be transferred to checklists to make interpretation easier</a:t>
            </a:r>
          </a:p>
          <a:p>
            <a:pPr marL="0" indent="0">
              <a:buNone/>
            </a:pPr>
            <a:endParaRPr lang="en-GB" dirty="0"/>
          </a:p>
          <a:p>
            <a:endParaRPr lang="en-GB" dirty="0"/>
          </a:p>
        </p:txBody>
      </p:sp>
      <p:sp>
        <p:nvSpPr>
          <p:cNvPr id="7" name="Content Placeholder 6"/>
          <p:cNvSpPr>
            <a:spLocks noGrp="1"/>
          </p:cNvSpPr>
          <p:nvPr>
            <p:ph sz="quarter" idx="2"/>
          </p:nvPr>
        </p:nvSpPr>
        <p:spPr>
          <a:xfrm>
            <a:off x="4644008" y="1124744"/>
            <a:ext cx="4042792" cy="4464497"/>
          </a:xfrm>
        </p:spPr>
        <p:txBody>
          <a:bodyPr>
            <a:normAutofit fontScale="32500" lnSpcReduction="20000"/>
          </a:bodyPr>
          <a:lstStyle/>
          <a:p>
            <a:pPr marL="0" indent="0">
              <a:buNone/>
            </a:pPr>
            <a:r>
              <a:rPr lang="en-GB" sz="4300" b="1" u="sng" dirty="0"/>
              <a:t>Advantages</a:t>
            </a:r>
            <a:endParaRPr lang="en-GB" sz="4300" dirty="0"/>
          </a:p>
          <a:p>
            <a:pPr marL="0" indent="0">
              <a:buNone/>
            </a:pPr>
            <a:r>
              <a:rPr lang="en-GB" sz="4300" dirty="0"/>
              <a:t>1. They are easy and quick to use;</a:t>
            </a:r>
          </a:p>
          <a:p>
            <a:pPr marL="0" indent="0">
              <a:buNone/>
            </a:pPr>
            <a:r>
              <a:rPr lang="en-GB" sz="4300" dirty="0"/>
              <a:t>2. Little training required;</a:t>
            </a:r>
          </a:p>
          <a:p>
            <a:pPr marL="0" indent="0">
              <a:buNone/>
            </a:pPr>
            <a:r>
              <a:rPr lang="en-GB" sz="4300" dirty="0"/>
              <a:t>3. They can be used in the presence of the child or recorded later;</a:t>
            </a:r>
          </a:p>
          <a:p>
            <a:pPr marL="0" indent="0">
              <a:buNone/>
            </a:pPr>
            <a:r>
              <a:rPr lang="en-GB" sz="4300" dirty="0"/>
              <a:t>4. Helps to focus observations on many behaviours at once;</a:t>
            </a:r>
          </a:p>
          <a:p>
            <a:pPr marL="0" indent="0">
              <a:buNone/>
            </a:pPr>
            <a:r>
              <a:rPr lang="en-GB" sz="4300" dirty="0"/>
              <a:t>5. Can be used for curriculum planning; activities can be planned to encourage certain behaviours that have not yet been observed;</a:t>
            </a:r>
          </a:p>
          <a:p>
            <a:pPr marL="0" indent="0">
              <a:buNone/>
            </a:pPr>
            <a:r>
              <a:rPr lang="en-GB" sz="4300" dirty="0"/>
              <a:t>6. Can be used to condense information from running record or anecdotal records.</a:t>
            </a:r>
          </a:p>
          <a:p>
            <a:pPr marL="0" indent="0">
              <a:buNone/>
            </a:pPr>
            <a:r>
              <a:rPr lang="en-GB" sz="4300" b="1" u="sng" dirty="0"/>
              <a:t>Disadvantages</a:t>
            </a:r>
            <a:endParaRPr lang="en-GB" sz="4300" dirty="0"/>
          </a:p>
          <a:p>
            <a:pPr marL="0" indent="0">
              <a:buNone/>
            </a:pPr>
            <a:r>
              <a:rPr lang="en-GB" sz="4300" dirty="0"/>
              <a:t>1. Not very detailed;</a:t>
            </a:r>
          </a:p>
          <a:p>
            <a:pPr marL="0" indent="0">
              <a:buNone/>
            </a:pPr>
            <a:r>
              <a:rPr lang="en-GB" sz="4300" dirty="0"/>
              <a:t>2. Little information about the context or sequence of events;</a:t>
            </a:r>
          </a:p>
          <a:p>
            <a:pPr marL="0" indent="0">
              <a:buNone/>
            </a:pPr>
            <a:r>
              <a:rPr lang="en-GB" sz="4300" dirty="0"/>
              <a:t>3. May miss important information not included on the checklist.</a:t>
            </a:r>
          </a:p>
          <a:p>
            <a:pPr marL="0" indent="0">
              <a:buNone/>
            </a:pPr>
            <a:r>
              <a:rPr lang="en-GB" sz="4300" dirty="0"/>
              <a:t>4. Notes if a behaviour occurred but not how often it occurs or the duration of the behaviour. Something that happens once may not be very meaningful. </a:t>
            </a:r>
          </a:p>
          <a:p>
            <a:endParaRPr lang="en-GB" dirty="0"/>
          </a:p>
        </p:txBody>
      </p:sp>
      <p:sp>
        <p:nvSpPr>
          <p:cNvPr id="4" name="Date Placeholder 3"/>
          <p:cNvSpPr>
            <a:spLocks noGrp="1"/>
          </p:cNvSpPr>
          <p:nvPr>
            <p:ph type="dt" sz="half" idx="4294967295"/>
          </p:nvPr>
        </p:nvSpPr>
        <p:spPr>
          <a:xfrm>
            <a:off x="5715000" y="5543551"/>
            <a:ext cx="2000250" cy="273844"/>
          </a:xfrm>
          <a:prstGeom prst="rect">
            <a:avLst/>
          </a:prstGeom>
        </p:spPr>
        <p:txBody>
          <a:bodyPr/>
          <a:lstStyle/>
          <a:p>
            <a:fld id="{46F491F6-FFB5-4B08-A7EC-7CC11F825955}" type="datetime1">
              <a:rPr lang="en-GB" smtClean="0"/>
              <a:t>07/10/2018</a:t>
            </a:fld>
            <a:endParaRPr lang="en-GB"/>
          </a:p>
        </p:txBody>
      </p:sp>
      <p:sp>
        <p:nvSpPr>
          <p:cNvPr id="6" name="Slide Number Placeholder 5"/>
          <p:cNvSpPr>
            <a:spLocks noGrp="1"/>
          </p:cNvSpPr>
          <p:nvPr>
            <p:ph type="sldNum" sz="quarter" idx="4294967295"/>
          </p:nvPr>
        </p:nvSpPr>
        <p:spPr>
          <a:xfrm>
            <a:off x="1143000" y="1811417"/>
            <a:ext cx="400050" cy="183357"/>
          </a:xfrm>
          <a:prstGeom prst="rect">
            <a:avLst/>
          </a:prstGeom>
        </p:spPr>
        <p:txBody>
          <a:bodyPr>
            <a:normAutofit fontScale="55000" lnSpcReduction="20000"/>
          </a:bodyPr>
          <a:lstStyle/>
          <a:p>
            <a:fld id="{C0C8AFD2-943F-4EDC-AC9F-006354904B8D}" type="slidenum">
              <a:rPr lang="en-GB" smtClean="0"/>
              <a:t>152</a:t>
            </a:fld>
            <a:endParaRPr lang="en-GB"/>
          </a:p>
        </p:txBody>
      </p:sp>
    </p:spTree>
    <p:extLst>
      <p:ext uri="{BB962C8B-B14F-4D97-AF65-F5344CB8AC3E}">
        <p14:creationId xmlns:p14="http://schemas.microsoft.com/office/powerpoint/2010/main" val="2245071823"/>
      </p:ext>
    </p:extLst>
  </p:cSld>
  <p:clrMapOvr>
    <a:masterClrMapping/>
  </p:clrMapOvr>
  <p:timing>
    <p:tnLst>
      <p:par>
        <p:cTn id="1" dur="indefinite" restart="never" nodeType="tmRoot"/>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Rating Scales</a:t>
            </a:r>
          </a:p>
        </p:txBody>
      </p:sp>
      <p:sp>
        <p:nvSpPr>
          <p:cNvPr id="4" name="Date Placeholder 3"/>
          <p:cNvSpPr>
            <a:spLocks noGrp="1"/>
          </p:cNvSpPr>
          <p:nvPr>
            <p:ph type="dt" sz="half" idx="10"/>
          </p:nvPr>
        </p:nvSpPr>
        <p:spPr/>
        <p:txBody>
          <a:bodyPr/>
          <a:lstStyle/>
          <a:p>
            <a:fld id="{0397ABCB-543E-4B30-AEA5-82A2C66F6CD0}" type="datetime1">
              <a:rPr lang="en-GB" smtClean="0"/>
              <a:t>07/10/2018</a:t>
            </a:fld>
            <a:endParaRPr lang="en-GB"/>
          </a:p>
        </p:txBody>
      </p:sp>
      <p:sp>
        <p:nvSpPr>
          <p:cNvPr id="6" name="Slide Number Placeholder 5"/>
          <p:cNvSpPr>
            <a:spLocks noGrp="1"/>
          </p:cNvSpPr>
          <p:nvPr>
            <p:ph type="sldNum" sz="quarter" idx="12"/>
          </p:nvPr>
        </p:nvSpPr>
        <p:spPr/>
        <p:txBody>
          <a:bodyPr>
            <a:normAutofit/>
          </a:bodyPr>
          <a:lstStyle/>
          <a:p>
            <a:fld id="{C0C8AFD2-943F-4EDC-AC9F-006354904B8D}" type="slidenum">
              <a:rPr lang="en-GB" smtClean="0"/>
              <a:t>153</a:t>
            </a:fld>
            <a:endParaRPr lang="en-GB"/>
          </a:p>
        </p:txBody>
      </p:sp>
      <p:sp>
        <p:nvSpPr>
          <p:cNvPr id="3" name="Content Placeholder 2"/>
          <p:cNvSpPr>
            <a:spLocks noGrp="1"/>
          </p:cNvSpPr>
          <p:nvPr>
            <p:ph sz="quarter" idx="1"/>
          </p:nvPr>
        </p:nvSpPr>
        <p:spPr/>
        <p:txBody>
          <a:bodyPr>
            <a:normAutofit fontScale="47500" lnSpcReduction="20000"/>
          </a:bodyPr>
          <a:lstStyle/>
          <a:p>
            <a:pPr marL="0" indent="0">
              <a:buNone/>
            </a:pPr>
            <a:r>
              <a:rPr lang="en-GB" dirty="0"/>
              <a:t>Rating scales are observation tools that indicate the degree to which a person possesses a certain trait or behaviour</a:t>
            </a:r>
          </a:p>
          <a:p>
            <a:pPr marL="0" indent="0">
              <a:buNone/>
            </a:pPr>
            <a:r>
              <a:rPr lang="en-GB" dirty="0"/>
              <a:t>Each behaviour is rated on a continuum from the lowest to highest level</a:t>
            </a:r>
          </a:p>
          <a:p>
            <a:pPr marL="0" indent="0">
              <a:buNone/>
            </a:pPr>
            <a:r>
              <a:rPr lang="en-GB" dirty="0"/>
              <a:t>Rating scales work best where particular degrees of behaviour are well defined, and where there is a distinct difference in the behaviour</a:t>
            </a:r>
          </a:p>
          <a:p>
            <a:pPr marL="0" indent="0">
              <a:buNone/>
            </a:pPr>
            <a:endParaRPr lang="en-GB" dirty="0"/>
          </a:p>
          <a:p>
            <a:pPr marL="0" indent="0">
              <a:buNone/>
            </a:pPr>
            <a:r>
              <a:rPr lang="en-GB" b="1" i="1" dirty="0"/>
              <a:t>1. Numerical Scales: </a:t>
            </a:r>
            <a:r>
              <a:rPr lang="en-GB" b="1" dirty="0"/>
              <a:t>A rating scale that is numerical in form</a:t>
            </a:r>
            <a:endParaRPr lang="en-GB" dirty="0"/>
          </a:p>
          <a:p>
            <a:pPr marL="0" indent="0">
              <a:buNone/>
            </a:pPr>
            <a:r>
              <a:rPr lang="en-GB" dirty="0"/>
              <a:t>Raters observe children for as long as it takes to circle a number for each item, or they can observe on a daily basis and then average the scores.</a:t>
            </a:r>
          </a:p>
          <a:p>
            <a:pPr marL="0" indent="0">
              <a:buNone/>
            </a:pPr>
            <a:r>
              <a:rPr lang="en-GB" dirty="0"/>
              <a:t>The numbers on the scale also represent words.</a:t>
            </a:r>
          </a:p>
          <a:p>
            <a:pPr marL="0" indent="0">
              <a:buNone/>
            </a:pPr>
            <a:r>
              <a:rPr lang="en-GB" dirty="0"/>
              <a:t>1 = not at all like the child</a:t>
            </a:r>
          </a:p>
          <a:p>
            <a:pPr marL="0" indent="0">
              <a:buNone/>
            </a:pPr>
            <a:r>
              <a:rPr lang="en-GB" dirty="0"/>
              <a:t>2 = somewhat unlike the child</a:t>
            </a:r>
          </a:p>
          <a:p>
            <a:pPr marL="0" indent="0">
              <a:buNone/>
            </a:pPr>
            <a:r>
              <a:rPr lang="en-GB" dirty="0"/>
              <a:t>3 = neither like or unlike the child</a:t>
            </a:r>
          </a:p>
          <a:p>
            <a:pPr marL="0" indent="0">
              <a:buNone/>
            </a:pPr>
            <a:r>
              <a:rPr lang="en-GB" dirty="0"/>
              <a:t>4 = somewhat like the child</a:t>
            </a:r>
          </a:p>
          <a:p>
            <a:pPr marL="0" indent="0">
              <a:buNone/>
            </a:pPr>
            <a:r>
              <a:rPr lang="en-GB" dirty="0"/>
              <a:t>5 = a lot like the child</a:t>
            </a:r>
          </a:p>
          <a:p>
            <a:endParaRPr lang="en-GB" dirty="0"/>
          </a:p>
        </p:txBody>
      </p:sp>
    </p:spTree>
    <p:extLst>
      <p:ext uri="{BB962C8B-B14F-4D97-AF65-F5344CB8AC3E}">
        <p14:creationId xmlns:p14="http://schemas.microsoft.com/office/powerpoint/2010/main" val="3891303467"/>
      </p:ext>
    </p:extLst>
  </p:cSld>
  <p:clrMapOvr>
    <a:masterClrMapping/>
  </p:clrMapOvr>
  <p:timing>
    <p:tnLst>
      <p:par>
        <p:cTn id="1" dur="indefinite" restart="never" nodeType="tmRoot"/>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Sematic Differential: </a:t>
            </a:r>
            <a:br>
              <a:rPr lang="en-GB" dirty="0"/>
            </a:br>
            <a:r>
              <a:rPr lang="en-GB" sz="1350" b="1" dirty="0"/>
              <a:t>A rating scale using adjectives with opposite meanings at either end</a:t>
            </a:r>
            <a:endParaRPr lang="en-GB" dirty="0"/>
          </a:p>
        </p:txBody>
      </p:sp>
      <p:sp>
        <p:nvSpPr>
          <p:cNvPr id="3" name="Content Placeholder 2"/>
          <p:cNvSpPr>
            <a:spLocks noGrp="1"/>
          </p:cNvSpPr>
          <p:nvPr>
            <p:ph sz="quarter" idx="1"/>
          </p:nvPr>
        </p:nvSpPr>
        <p:spPr/>
        <p:txBody>
          <a:bodyPr>
            <a:normAutofit fontScale="70000" lnSpcReduction="20000"/>
          </a:bodyPr>
          <a:lstStyle/>
          <a:p>
            <a:pPr marL="0" indent="0">
              <a:buNone/>
            </a:pPr>
            <a:r>
              <a:rPr lang="en-GB" sz="2850" b="1" u="sng" dirty="0"/>
              <a:t>Advantages</a:t>
            </a:r>
            <a:endParaRPr lang="en-GB" sz="2850" dirty="0"/>
          </a:p>
          <a:p>
            <a:pPr marL="0" indent="0">
              <a:buNone/>
            </a:pPr>
            <a:r>
              <a:rPr lang="en-GB" sz="2850" dirty="0"/>
              <a:t>1. Easy to use;</a:t>
            </a:r>
          </a:p>
          <a:p>
            <a:pPr marL="0" indent="0">
              <a:buNone/>
            </a:pPr>
            <a:r>
              <a:rPr lang="en-GB" sz="2850" dirty="0"/>
              <a:t>2. Takes relatively little time to complete;</a:t>
            </a:r>
          </a:p>
          <a:p>
            <a:pPr marL="0" indent="0">
              <a:buNone/>
            </a:pPr>
            <a:r>
              <a:rPr lang="en-GB" sz="2850" dirty="0"/>
              <a:t>3. It is a convenient way to observe may traits at once;</a:t>
            </a:r>
          </a:p>
          <a:p>
            <a:pPr marL="0" indent="0">
              <a:buNone/>
            </a:pPr>
            <a:r>
              <a:rPr lang="en-GB" sz="2850" dirty="0"/>
              <a:t>4. Degrees of behaviour/characteristic can be noted, rather than did the behaviour occur or did it not occur.</a:t>
            </a:r>
          </a:p>
          <a:p>
            <a:pPr marL="0" indent="0">
              <a:buNone/>
            </a:pPr>
            <a:r>
              <a:rPr lang="en-GB" sz="2850" dirty="0"/>
              <a:t>5. Easy to score for research purposes.</a:t>
            </a:r>
          </a:p>
          <a:p>
            <a:endParaRPr lang="en-GB" dirty="0"/>
          </a:p>
        </p:txBody>
      </p:sp>
      <p:sp>
        <p:nvSpPr>
          <p:cNvPr id="7" name="Content Placeholder 6"/>
          <p:cNvSpPr>
            <a:spLocks noGrp="1"/>
          </p:cNvSpPr>
          <p:nvPr>
            <p:ph sz="quarter" idx="2"/>
          </p:nvPr>
        </p:nvSpPr>
        <p:spPr/>
        <p:txBody>
          <a:bodyPr>
            <a:normAutofit fontScale="70000" lnSpcReduction="20000"/>
          </a:bodyPr>
          <a:lstStyle/>
          <a:p>
            <a:pPr marL="0" indent="0">
              <a:buNone/>
            </a:pPr>
            <a:r>
              <a:rPr lang="en-GB" sz="2400" b="1" u="sng" dirty="0"/>
              <a:t>Disadvantages</a:t>
            </a:r>
            <a:endParaRPr lang="en-GB" sz="2400" dirty="0"/>
          </a:p>
          <a:p>
            <a:pPr marL="0" indent="0">
              <a:buNone/>
            </a:pPr>
            <a:r>
              <a:rPr lang="en-GB" sz="2400" dirty="0"/>
              <a:t>1. They examine only specific behaviours/traits and may overlook other important behaviours.</a:t>
            </a:r>
          </a:p>
          <a:p>
            <a:pPr marL="0" indent="0">
              <a:buNone/>
            </a:pPr>
            <a:r>
              <a:rPr lang="en-GB" sz="2400" dirty="0"/>
              <a:t>2. Ratings are subjective and </a:t>
            </a:r>
            <a:r>
              <a:rPr lang="en-GB" sz="2400" dirty="0" err="1"/>
              <a:t>raters</a:t>
            </a:r>
            <a:r>
              <a:rPr lang="en-GB" sz="2400" dirty="0"/>
              <a:t> may give biased responses;</a:t>
            </a:r>
          </a:p>
          <a:p>
            <a:pPr marL="0" indent="0">
              <a:buNone/>
            </a:pPr>
            <a:r>
              <a:rPr lang="en-GB" sz="2400" dirty="0"/>
              <a:t>3. Not as much detail about the behaviour as other methods (e.g., context of the behaviour).</a:t>
            </a:r>
          </a:p>
          <a:p>
            <a:pPr marL="0" indent="0">
              <a:buNone/>
            </a:pPr>
            <a:r>
              <a:rPr lang="en-GB" sz="2400" dirty="0"/>
              <a:t>4. The response categories may be subject to personal interpretations; one person who views the behaviour of the child may believe the behaviour occurs "often" and another observer may believe that it occurs "sometimes."</a:t>
            </a:r>
          </a:p>
          <a:p>
            <a:endParaRPr lang="en-GB" dirty="0"/>
          </a:p>
        </p:txBody>
      </p:sp>
      <p:sp>
        <p:nvSpPr>
          <p:cNvPr id="4" name="Date Placeholder 3"/>
          <p:cNvSpPr>
            <a:spLocks noGrp="1"/>
          </p:cNvSpPr>
          <p:nvPr>
            <p:ph type="dt" sz="half" idx="4294967295"/>
          </p:nvPr>
        </p:nvSpPr>
        <p:spPr>
          <a:xfrm>
            <a:off x="5715000" y="5543551"/>
            <a:ext cx="2000250" cy="273844"/>
          </a:xfrm>
          <a:prstGeom prst="rect">
            <a:avLst/>
          </a:prstGeom>
        </p:spPr>
        <p:txBody>
          <a:bodyPr/>
          <a:lstStyle/>
          <a:p>
            <a:fld id="{4417B461-FA66-4F26-B751-E9AB9926F80C}" type="datetime1">
              <a:rPr lang="en-GB" smtClean="0"/>
              <a:t>07/10/2018</a:t>
            </a:fld>
            <a:endParaRPr lang="en-GB"/>
          </a:p>
        </p:txBody>
      </p:sp>
      <p:sp>
        <p:nvSpPr>
          <p:cNvPr id="6" name="Slide Number Placeholder 5"/>
          <p:cNvSpPr>
            <a:spLocks noGrp="1"/>
          </p:cNvSpPr>
          <p:nvPr>
            <p:ph type="sldNum" sz="quarter" idx="4294967295"/>
          </p:nvPr>
        </p:nvSpPr>
        <p:spPr>
          <a:xfrm>
            <a:off x="1143000" y="1811417"/>
            <a:ext cx="400050" cy="183357"/>
          </a:xfrm>
          <a:prstGeom prst="rect">
            <a:avLst/>
          </a:prstGeom>
        </p:spPr>
        <p:txBody>
          <a:bodyPr>
            <a:normAutofit fontScale="55000" lnSpcReduction="20000"/>
          </a:bodyPr>
          <a:lstStyle/>
          <a:p>
            <a:fld id="{C0C8AFD2-943F-4EDC-AC9F-006354904B8D}" type="slidenum">
              <a:rPr lang="en-GB" smtClean="0"/>
              <a:t>154</a:t>
            </a:fld>
            <a:endParaRPr lang="en-GB"/>
          </a:p>
        </p:txBody>
      </p:sp>
    </p:spTree>
    <p:extLst>
      <p:ext uri="{BB962C8B-B14F-4D97-AF65-F5344CB8AC3E}">
        <p14:creationId xmlns:p14="http://schemas.microsoft.com/office/powerpoint/2010/main" val="3348286175"/>
      </p:ext>
    </p:extLst>
  </p:cSld>
  <p:clrMapOvr>
    <a:masterClrMapping/>
  </p:clrMapOvr>
  <p:timing>
    <p:tnLst>
      <p:par>
        <p:cTn id="1" dur="indefinite" restart="never" nodeType="tmRoot"/>
      </p:par>
    </p:tn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a:t>Involvement scale </a:t>
            </a:r>
          </a:p>
        </p:txBody>
      </p:sp>
      <p:sp>
        <p:nvSpPr>
          <p:cNvPr id="16387" name="Content Placeholder 2"/>
          <p:cNvSpPr>
            <a:spLocks noGrp="1"/>
          </p:cNvSpPr>
          <p:nvPr>
            <p:ph idx="1"/>
          </p:nvPr>
        </p:nvSpPr>
        <p:spPr>
          <a:solidFill>
            <a:schemeClr val="bg1"/>
          </a:solidFill>
        </p:spPr>
        <p:txBody>
          <a:bodyPr/>
          <a:lstStyle/>
          <a:p>
            <a:r>
              <a:rPr lang="en-GB" altLang="en-US" dirty="0"/>
              <a:t>Inferring the experience and wellbeing of participants through close, structured observation of their involvement in activities</a:t>
            </a:r>
          </a:p>
          <a:p>
            <a:pPr marL="0" indent="0">
              <a:buNone/>
            </a:pPr>
            <a:endParaRPr lang="en-GB" altLang="en-US" b="1" i="1" dirty="0"/>
          </a:p>
          <a:p>
            <a:pPr marL="0" indent="0">
              <a:buNone/>
            </a:pPr>
            <a:r>
              <a:rPr lang="en-GB" altLang="en-US" b="1" i="1" dirty="0"/>
              <a:t>Leuven involvement scale </a:t>
            </a:r>
          </a:p>
        </p:txBody>
      </p:sp>
      <p:sp>
        <p:nvSpPr>
          <p:cNvPr id="2" name="Date Placeholder 1"/>
          <p:cNvSpPr>
            <a:spLocks noGrp="1"/>
          </p:cNvSpPr>
          <p:nvPr>
            <p:ph type="dt" sz="half" idx="10"/>
          </p:nvPr>
        </p:nvSpPr>
        <p:spPr/>
        <p:txBody>
          <a:bodyPr/>
          <a:lstStyle/>
          <a:p>
            <a:fld id="{B632090F-B240-4CD9-AAD8-D1D4C5B315F4}" type="datetime1">
              <a:rPr lang="en-GB" smtClean="0"/>
              <a:t>07/10/2018</a:t>
            </a:fld>
            <a:endParaRPr lang="en-US" dirty="0"/>
          </a:p>
        </p:txBody>
      </p:sp>
      <p:sp>
        <p:nvSpPr>
          <p:cNvPr id="3" name="Slide Number Placeholder 2"/>
          <p:cNvSpPr>
            <a:spLocks noGrp="1"/>
          </p:cNvSpPr>
          <p:nvPr>
            <p:ph type="sldNum" sz="quarter" idx="12"/>
          </p:nvPr>
        </p:nvSpPr>
        <p:spPr/>
        <p:txBody>
          <a:bodyPr/>
          <a:lstStyle/>
          <a:p>
            <a:fld id="{6D22F896-40B5-4ADD-8801-0D06FADFA095}" type="slidenum">
              <a:rPr lang="en-US" smtClean="0"/>
              <a:t>155</a:t>
            </a:fld>
            <a:endParaRPr lang="en-US" dirty="0"/>
          </a:p>
        </p:txBody>
      </p:sp>
    </p:spTree>
    <p:extLst>
      <p:ext uri="{BB962C8B-B14F-4D97-AF65-F5344CB8AC3E}">
        <p14:creationId xmlns:p14="http://schemas.microsoft.com/office/powerpoint/2010/main" val="3419898341"/>
      </p:ext>
    </p:extLst>
  </p:cSld>
  <p:clrMapOvr>
    <a:masterClrMapping/>
  </p:clrMapOvr>
  <p:timing>
    <p:tnLst>
      <p:par>
        <p:cTn id="1" dur="indefinite" restart="never" nodeType="tmRoot"/>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noAutofit/>
          </a:bodyPr>
          <a:lstStyle/>
          <a:p>
            <a:r>
              <a:rPr lang="en-GB" sz="3600" dirty="0"/>
              <a:t>Leuven scale:</a:t>
            </a:r>
            <a:br>
              <a:rPr lang="en-GB" sz="3600" dirty="0"/>
            </a:br>
            <a:r>
              <a:rPr lang="en-GB" sz="3600" dirty="0"/>
              <a:t>emotional well-being and involvement</a:t>
            </a:r>
          </a:p>
        </p:txBody>
      </p:sp>
      <p:sp>
        <p:nvSpPr>
          <p:cNvPr id="14" name="Content Placeholder 13"/>
          <p:cNvSpPr>
            <a:spLocks noGrp="1"/>
          </p:cNvSpPr>
          <p:nvPr>
            <p:ph sz="quarter" idx="2"/>
          </p:nvPr>
        </p:nvSpPr>
        <p:spPr/>
        <p:txBody>
          <a:bodyPr>
            <a:normAutofit fontScale="92500" lnSpcReduction="10000"/>
          </a:bodyPr>
          <a:lstStyle/>
          <a:p>
            <a:pPr marL="0" indent="0">
              <a:buNone/>
            </a:pPr>
            <a:r>
              <a:rPr lang="en-GB" b="1" dirty="0"/>
              <a:t>1) Extremely low</a:t>
            </a:r>
            <a:r>
              <a:rPr lang="en-GB" dirty="0"/>
              <a:t/>
            </a:r>
            <a:br>
              <a:rPr lang="en-GB" dirty="0"/>
            </a:br>
            <a:r>
              <a:rPr lang="en-GB" dirty="0"/>
              <a:t>.</a:t>
            </a:r>
            <a:br>
              <a:rPr lang="en-GB" dirty="0"/>
            </a:br>
            <a:r>
              <a:rPr lang="en-GB" b="1" dirty="0"/>
              <a:t>2) Low</a:t>
            </a:r>
          </a:p>
          <a:p>
            <a:pPr marL="0" indent="0">
              <a:buNone/>
            </a:pPr>
            <a:r>
              <a:rPr lang="en-GB" dirty="0"/>
              <a:t/>
            </a:r>
            <a:br>
              <a:rPr lang="en-GB" dirty="0"/>
            </a:br>
            <a:r>
              <a:rPr lang="en-GB" b="1" dirty="0"/>
              <a:t>3) Moderate</a:t>
            </a:r>
          </a:p>
          <a:p>
            <a:pPr marL="0" indent="0">
              <a:buNone/>
            </a:pPr>
            <a:r>
              <a:rPr lang="en-GB" dirty="0"/>
              <a:t/>
            </a:r>
            <a:br>
              <a:rPr lang="en-GB" dirty="0"/>
            </a:br>
            <a:r>
              <a:rPr lang="en-GB" b="1" dirty="0"/>
              <a:t>4) High</a:t>
            </a:r>
          </a:p>
          <a:p>
            <a:pPr marL="0" indent="0">
              <a:buNone/>
            </a:pPr>
            <a:r>
              <a:rPr lang="en-GB" dirty="0"/>
              <a:t/>
            </a:r>
            <a:br>
              <a:rPr lang="en-GB" dirty="0"/>
            </a:br>
            <a:r>
              <a:rPr lang="en-GB" b="1" dirty="0"/>
              <a:t>5) Extremely high</a:t>
            </a:r>
            <a:r>
              <a:rPr lang="en-GB" dirty="0"/>
              <a:t/>
            </a:r>
            <a:br>
              <a:rPr lang="en-GB" dirty="0"/>
            </a:br>
            <a:r>
              <a:rPr lang="en-GB" dirty="0"/>
              <a:t> </a:t>
            </a:r>
          </a:p>
          <a:p>
            <a:endParaRPr lang="en-GB" dirty="0"/>
          </a:p>
        </p:txBody>
      </p:sp>
      <p:sp>
        <p:nvSpPr>
          <p:cNvPr id="16" name="Content Placeholder 15"/>
          <p:cNvSpPr>
            <a:spLocks noGrp="1"/>
          </p:cNvSpPr>
          <p:nvPr>
            <p:ph sz="quarter" idx="4"/>
          </p:nvPr>
        </p:nvSpPr>
        <p:spPr/>
        <p:txBody>
          <a:bodyPr>
            <a:normAutofit fontScale="77500" lnSpcReduction="20000"/>
          </a:bodyPr>
          <a:lstStyle/>
          <a:p>
            <a:pPr marL="0" indent="0">
              <a:buNone/>
            </a:pPr>
            <a:r>
              <a:rPr lang="en-GB" sz="2550" b="1" dirty="0"/>
              <a:t>1) Low Activity</a:t>
            </a:r>
            <a:r>
              <a:rPr lang="en-GB" sz="2550" dirty="0"/>
              <a:t/>
            </a:r>
            <a:br>
              <a:rPr lang="en-GB" sz="2550" dirty="0"/>
            </a:br>
            <a:r>
              <a:rPr lang="en-GB" sz="2550" dirty="0"/>
              <a:t/>
            </a:r>
            <a:br>
              <a:rPr lang="en-GB" sz="2550" dirty="0"/>
            </a:br>
            <a:r>
              <a:rPr lang="en-GB" sz="2550" b="1" dirty="0"/>
              <a:t>2) A Frequently Interrupted Activity</a:t>
            </a:r>
            <a:r>
              <a:rPr lang="en-GB" sz="2550" dirty="0"/>
              <a:t/>
            </a:r>
            <a:br>
              <a:rPr lang="en-GB" sz="2550" dirty="0"/>
            </a:br>
            <a:r>
              <a:rPr lang="en-GB" sz="2550" dirty="0"/>
              <a:t/>
            </a:r>
            <a:br>
              <a:rPr lang="en-GB" sz="2550" dirty="0"/>
            </a:br>
            <a:r>
              <a:rPr lang="en-GB" sz="2550" b="1" dirty="0"/>
              <a:t>3) Mainly Continuous Activity</a:t>
            </a:r>
            <a:r>
              <a:rPr lang="en-GB" sz="2550" dirty="0"/>
              <a:t/>
            </a:r>
            <a:br>
              <a:rPr lang="en-GB" sz="2550" dirty="0"/>
            </a:br>
            <a:r>
              <a:rPr lang="en-GB" sz="2550" dirty="0"/>
              <a:t>T</a:t>
            </a:r>
            <a:r>
              <a:rPr lang="en-GB" sz="2550" b="1" dirty="0"/>
              <a:t/>
            </a:r>
            <a:br>
              <a:rPr lang="en-GB" sz="2550" b="1" dirty="0"/>
            </a:br>
            <a:r>
              <a:rPr lang="en-GB" sz="2550" b="1" dirty="0"/>
              <a:t>4) Continuous Activity with Intense Moments</a:t>
            </a:r>
            <a:r>
              <a:rPr lang="en-GB" sz="2550" dirty="0"/>
              <a:t/>
            </a:r>
            <a:br>
              <a:rPr lang="en-GB" sz="2550" dirty="0"/>
            </a:br>
            <a:r>
              <a:rPr lang="en-GB" sz="2550" dirty="0"/>
              <a:t/>
            </a:r>
            <a:br>
              <a:rPr lang="en-GB" sz="2550" dirty="0"/>
            </a:br>
            <a:r>
              <a:rPr lang="en-GB" sz="2550" b="1" dirty="0"/>
              <a:t>5) Sustained Intense Activity</a:t>
            </a:r>
            <a:r>
              <a:rPr lang="en-GB" dirty="0"/>
              <a:t/>
            </a:r>
            <a:br>
              <a:rPr lang="en-GB" dirty="0"/>
            </a:br>
            <a:endParaRPr lang="en-GB" dirty="0"/>
          </a:p>
        </p:txBody>
      </p:sp>
      <p:sp>
        <p:nvSpPr>
          <p:cNvPr id="5" name="Date Placeholder 4"/>
          <p:cNvSpPr>
            <a:spLocks noGrp="1"/>
          </p:cNvSpPr>
          <p:nvPr>
            <p:ph type="dt" sz="half" idx="4294967295"/>
          </p:nvPr>
        </p:nvSpPr>
        <p:spPr>
          <a:xfrm>
            <a:off x="5715000" y="5543551"/>
            <a:ext cx="2000250" cy="273844"/>
          </a:xfrm>
          <a:prstGeom prst="rect">
            <a:avLst/>
          </a:prstGeom>
        </p:spPr>
        <p:txBody>
          <a:bodyPr/>
          <a:lstStyle/>
          <a:p>
            <a:fld id="{B2D19712-D6C8-4739-AB31-9150C89EA596}" type="datetime1">
              <a:rPr lang="en-GB" smtClean="0"/>
              <a:t>07/10/2018</a:t>
            </a:fld>
            <a:endParaRPr lang="en-GB"/>
          </a:p>
        </p:txBody>
      </p:sp>
      <p:sp>
        <p:nvSpPr>
          <p:cNvPr id="6" name="Slide Number Placeholder 5"/>
          <p:cNvSpPr>
            <a:spLocks noGrp="1"/>
          </p:cNvSpPr>
          <p:nvPr>
            <p:ph type="sldNum" sz="quarter" idx="4294967295"/>
          </p:nvPr>
        </p:nvSpPr>
        <p:spPr>
          <a:xfrm>
            <a:off x="1143000" y="1811417"/>
            <a:ext cx="400050" cy="183357"/>
          </a:xfrm>
          <a:prstGeom prst="rect">
            <a:avLst/>
          </a:prstGeom>
        </p:spPr>
        <p:txBody>
          <a:bodyPr>
            <a:normAutofit fontScale="55000" lnSpcReduction="20000"/>
          </a:bodyPr>
          <a:lstStyle/>
          <a:p>
            <a:fld id="{C0C8AFD2-943F-4EDC-AC9F-006354904B8D}" type="slidenum">
              <a:rPr lang="en-GB" smtClean="0"/>
              <a:t>156</a:t>
            </a:fld>
            <a:endParaRPr lang="en-GB"/>
          </a:p>
        </p:txBody>
      </p:sp>
      <p:sp>
        <p:nvSpPr>
          <p:cNvPr id="13" name="Text Placeholder 12"/>
          <p:cNvSpPr>
            <a:spLocks noGrp="1"/>
          </p:cNvSpPr>
          <p:nvPr>
            <p:ph type="body" sz="quarter" idx="1"/>
          </p:nvPr>
        </p:nvSpPr>
        <p:spPr/>
        <p:txBody>
          <a:bodyPr/>
          <a:lstStyle/>
          <a:p>
            <a:r>
              <a:rPr lang="en-GB" dirty="0"/>
              <a:t>Well being</a:t>
            </a:r>
          </a:p>
        </p:txBody>
      </p:sp>
      <p:sp>
        <p:nvSpPr>
          <p:cNvPr id="15" name="Text Placeholder 14"/>
          <p:cNvSpPr>
            <a:spLocks noGrp="1"/>
          </p:cNvSpPr>
          <p:nvPr>
            <p:ph type="body" sz="quarter" idx="3"/>
          </p:nvPr>
        </p:nvSpPr>
        <p:spPr/>
        <p:txBody>
          <a:bodyPr/>
          <a:lstStyle/>
          <a:p>
            <a:r>
              <a:rPr lang="en-GB" dirty="0"/>
              <a:t>Involvement</a:t>
            </a:r>
          </a:p>
        </p:txBody>
      </p:sp>
    </p:spTree>
    <p:extLst>
      <p:ext uri="{BB962C8B-B14F-4D97-AF65-F5344CB8AC3E}">
        <p14:creationId xmlns:p14="http://schemas.microsoft.com/office/powerpoint/2010/main" val="3214021690"/>
      </p:ext>
    </p:extLst>
  </p:cSld>
  <p:clrMapOvr>
    <a:masterClrMapping/>
  </p:clrMapOvr>
  <p:timing>
    <p:tnLst>
      <p:par>
        <p:cTn id="1" dur="indefinite" restart="never" nodeType="tmRoot"/>
      </p:par>
    </p:tn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Mosaic approach</a:t>
            </a:r>
            <a:endParaRPr lang="en-GB" dirty="0"/>
          </a:p>
        </p:txBody>
      </p:sp>
      <p:sp>
        <p:nvSpPr>
          <p:cNvPr id="3" name="Content Placeholder 2"/>
          <p:cNvSpPr>
            <a:spLocks noGrp="1"/>
          </p:cNvSpPr>
          <p:nvPr>
            <p:ph idx="1"/>
          </p:nvPr>
        </p:nvSpPr>
        <p:spPr/>
        <p:txBody>
          <a:bodyPr>
            <a:normAutofit fontScale="92500" lnSpcReduction="20000"/>
          </a:bodyPr>
          <a:lstStyle/>
          <a:p>
            <a:r>
              <a:rPr lang="en-GB" dirty="0"/>
              <a:t>The </a:t>
            </a:r>
            <a:r>
              <a:rPr lang="en-GB" b="1" dirty="0"/>
              <a:t>Mosaic approach</a:t>
            </a:r>
            <a:r>
              <a:rPr lang="en-GB" dirty="0"/>
              <a:t> is a multi-method one in which children's own photographs, tours and maps can be combined with talking and observing to gain deeper understanding of children's perspectives on the places in their early </a:t>
            </a:r>
            <a:r>
              <a:rPr lang="en-GB" dirty="0" smtClean="0"/>
              <a:t>childhood</a:t>
            </a:r>
          </a:p>
          <a:p>
            <a:endParaRPr lang="en-GB" dirty="0"/>
          </a:p>
          <a:p>
            <a:r>
              <a:rPr lang="en-GB">
                <a:hlinkClick r:id="rId3"/>
              </a:rPr>
              <a:t>http://www.pupilvoicewales.org.uk/nursery/get-involved/mosaic-approach</a:t>
            </a:r>
            <a:r>
              <a:rPr lang="en-GB" smtClean="0">
                <a:hlinkClick r:id="rId3"/>
              </a:rPr>
              <a:t>/</a:t>
            </a:r>
            <a:endParaRPr lang="en-GB" smtClean="0"/>
          </a:p>
          <a:p>
            <a:pPr marL="0" indent="0">
              <a:buNone/>
            </a:pPr>
            <a:endParaRPr lang="en-GB"/>
          </a:p>
        </p:txBody>
      </p:sp>
      <p:sp>
        <p:nvSpPr>
          <p:cNvPr id="4" name="Date Placeholder 3"/>
          <p:cNvSpPr>
            <a:spLocks noGrp="1"/>
          </p:cNvSpPr>
          <p:nvPr>
            <p:ph type="dt" sz="half" idx="10"/>
          </p:nvPr>
        </p:nvSpPr>
        <p:spPr/>
        <p:txBody>
          <a:bodyPr/>
          <a:lstStyle/>
          <a:p>
            <a:fld id="{9031FBB9-FBD9-45E2-B11D-BFFDCCFDE52C}"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157</a:t>
            </a:fld>
            <a:endParaRPr lang="en-GB"/>
          </a:p>
        </p:txBody>
      </p:sp>
    </p:spTree>
    <p:extLst>
      <p:ext uri="{BB962C8B-B14F-4D97-AF65-F5344CB8AC3E}">
        <p14:creationId xmlns:p14="http://schemas.microsoft.com/office/powerpoint/2010/main" val="2194518663"/>
      </p:ext>
    </p:extLst>
  </p:cSld>
  <p:clrMapOvr>
    <a:masterClrMapping/>
  </p:clrMapOvr>
  <p:timing>
    <p:tnLst>
      <p:par>
        <p:cTn id="1" dur="indefinite" restart="never" nodeType="tmRoot"/>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Pilot study</a:t>
            </a:r>
          </a:p>
          <a:p>
            <a:r>
              <a:rPr lang="en-GB" dirty="0" smtClean="0"/>
              <a:t>Testing the methods</a:t>
            </a:r>
          </a:p>
          <a:p>
            <a:r>
              <a:rPr lang="en-GB" dirty="0" smtClean="0"/>
              <a:t>How does this link to the pupils’ learning in any way?</a:t>
            </a:r>
            <a:endParaRPr lang="en-GB" dirty="0"/>
          </a:p>
        </p:txBody>
      </p:sp>
      <p:sp>
        <p:nvSpPr>
          <p:cNvPr id="4" name="Date Placeholder 3"/>
          <p:cNvSpPr>
            <a:spLocks noGrp="1"/>
          </p:cNvSpPr>
          <p:nvPr>
            <p:ph type="dt" sz="half" idx="10"/>
          </p:nvPr>
        </p:nvSpPr>
        <p:spPr/>
        <p:txBody>
          <a:bodyPr/>
          <a:lstStyle/>
          <a:p>
            <a:fld id="{A5598CF6-3732-4D9F-AB2B-E3F15E4EC74A}"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158</a:t>
            </a:fld>
            <a:endParaRPr lang="en-GB"/>
          </a:p>
        </p:txBody>
      </p:sp>
    </p:spTree>
    <p:extLst>
      <p:ext uri="{BB962C8B-B14F-4D97-AF65-F5344CB8AC3E}">
        <p14:creationId xmlns:p14="http://schemas.microsoft.com/office/powerpoint/2010/main" val="2727998418"/>
      </p:ext>
    </p:extLst>
  </p:cSld>
  <p:clrMapOvr>
    <a:masterClrMapping/>
  </p:clrMapOvr>
  <p:timing>
    <p:tnLst>
      <p:par>
        <p:cTn id="1" dur="indefinite" restart="never" nodeType="tmRoot"/>
      </p:par>
    </p:tn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3200" dirty="0" smtClean="0"/>
              <a:t>Reflection and evaluation</a:t>
            </a:r>
            <a:endParaRPr lang="en-GB" sz="3200" dirty="0"/>
          </a:p>
        </p:txBody>
      </p:sp>
      <p:sp>
        <p:nvSpPr>
          <p:cNvPr id="4" name="Date Placeholder 3"/>
          <p:cNvSpPr>
            <a:spLocks noGrp="1"/>
          </p:cNvSpPr>
          <p:nvPr>
            <p:ph type="dt" sz="half" idx="10"/>
          </p:nvPr>
        </p:nvSpPr>
        <p:spPr/>
        <p:txBody>
          <a:bodyPr/>
          <a:lstStyle/>
          <a:p>
            <a:fld id="{FBEE0300-C5AD-45D3-8E24-54060E188AC6}"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159</a:t>
            </a:fld>
            <a:endParaRPr lang="en-GB"/>
          </a:p>
        </p:txBody>
      </p:sp>
    </p:spTree>
    <p:extLst>
      <p:ext uri="{BB962C8B-B14F-4D97-AF65-F5344CB8AC3E}">
        <p14:creationId xmlns:p14="http://schemas.microsoft.com/office/powerpoint/2010/main" val="205657878"/>
      </p:ext>
    </p:extLst>
  </p:cSld>
  <p:clrMapOvr>
    <a:masterClrMapping/>
  </p:clrMapOvr>
  <p:timing>
    <p:tnLst>
      <p:par>
        <p:cTn id="1" dur="indefinite" restart="never" nodeType="tmRoot"/>
      </p:par>
    </p:tn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7251" y="260648"/>
            <a:ext cx="7429499" cy="1108928"/>
          </a:xfrm>
        </p:spPr>
        <p:txBody>
          <a:bodyPr/>
          <a:lstStyle/>
          <a:p>
            <a:r>
              <a:rPr lang="en-GB" dirty="0" smtClean="0"/>
              <a:t>Writing these notes up?</a:t>
            </a:r>
            <a:endParaRPr lang="en-GB" dirty="0"/>
          </a:p>
        </p:txBody>
      </p:sp>
      <p:sp>
        <p:nvSpPr>
          <p:cNvPr id="4" name="Date Placeholder 3"/>
          <p:cNvSpPr>
            <a:spLocks noGrp="1"/>
          </p:cNvSpPr>
          <p:nvPr>
            <p:ph type="dt" sz="half" idx="10"/>
          </p:nvPr>
        </p:nvSpPr>
        <p:spPr/>
        <p:txBody>
          <a:bodyPr/>
          <a:lstStyle/>
          <a:p>
            <a:fld id="{B4D14410-9A93-4084-A42C-1D0206EF2425}" type="datetime1">
              <a:rPr lang="en-GB" smtClean="0"/>
              <a:t>07/10/2018</a:t>
            </a:fld>
            <a:endParaRPr lang="en-GB"/>
          </a:p>
        </p:txBody>
      </p:sp>
      <p:sp>
        <p:nvSpPr>
          <p:cNvPr id="6" name="Slide Number Placeholder 5"/>
          <p:cNvSpPr>
            <a:spLocks noGrp="1"/>
          </p:cNvSpPr>
          <p:nvPr>
            <p:ph type="sldNum" sz="quarter" idx="12"/>
          </p:nvPr>
        </p:nvSpPr>
        <p:spPr/>
        <p:txBody>
          <a:bodyPr>
            <a:normAutofit/>
          </a:bodyPr>
          <a:lstStyle/>
          <a:p>
            <a:fld id="{C0C8AFD2-943F-4EDC-AC9F-006354904B8D}" type="slidenum">
              <a:rPr lang="en-GB" smtClean="0"/>
              <a:t>160</a:t>
            </a:fld>
            <a:endParaRPr lang="en-GB"/>
          </a:p>
        </p:txBody>
      </p:sp>
      <p:sp>
        <p:nvSpPr>
          <p:cNvPr id="3" name="Content Placeholder 2"/>
          <p:cNvSpPr>
            <a:spLocks noGrp="1"/>
          </p:cNvSpPr>
          <p:nvPr>
            <p:ph sz="quarter" idx="1"/>
          </p:nvPr>
        </p:nvSpPr>
        <p:spPr>
          <a:xfrm>
            <a:off x="251521" y="1369576"/>
            <a:ext cx="8640960" cy="4291672"/>
          </a:xfrm>
        </p:spPr>
        <p:txBody>
          <a:bodyPr>
            <a:noAutofit/>
          </a:bodyPr>
          <a:lstStyle/>
          <a:p>
            <a:pPr marL="0" indent="0">
              <a:buNone/>
            </a:pPr>
            <a:r>
              <a:rPr lang="en-GB" sz="2800" dirty="0"/>
              <a:t>Writing up ethnography is like telling a story - except you must:</a:t>
            </a:r>
          </a:p>
          <a:p>
            <a:r>
              <a:rPr lang="en-GB" sz="2800" dirty="0"/>
              <a:t> explain the devices used to construct the account</a:t>
            </a:r>
          </a:p>
          <a:p>
            <a:r>
              <a:rPr lang="en-GB" sz="2800" dirty="0"/>
              <a:t> provide evidence for the conclusions reached</a:t>
            </a:r>
          </a:p>
          <a:p>
            <a:pPr marL="0" indent="0">
              <a:buNone/>
            </a:pPr>
            <a:endParaRPr lang="en-GB" sz="2800" dirty="0"/>
          </a:p>
          <a:p>
            <a:pPr marL="0" indent="0">
              <a:buNone/>
            </a:pPr>
            <a:r>
              <a:rPr lang="en-GB" sz="2800" dirty="0"/>
              <a:t>Research </a:t>
            </a:r>
            <a:r>
              <a:rPr lang="en-GB" sz="2800" dirty="0" smtClean="0"/>
              <a:t>reports </a:t>
            </a:r>
            <a:r>
              <a:rPr lang="en-GB" sz="2800" dirty="0"/>
              <a:t>can include snippets from the field notes </a:t>
            </a:r>
          </a:p>
          <a:p>
            <a:pPr marL="0" indent="0">
              <a:buNone/>
            </a:pPr>
            <a:r>
              <a:rPr lang="en-GB" sz="2800" dirty="0"/>
              <a:t>More representative longer chunks detailing crucial instances are given in an appendix </a:t>
            </a:r>
          </a:p>
        </p:txBody>
      </p:sp>
    </p:spTree>
    <p:extLst>
      <p:ext uri="{BB962C8B-B14F-4D97-AF65-F5344CB8AC3E}">
        <p14:creationId xmlns:p14="http://schemas.microsoft.com/office/powerpoint/2010/main" val="2133268396"/>
      </p:ext>
    </p:extLst>
  </p:cSld>
  <p:clrMapOvr>
    <a:masterClrMapping/>
  </p:clrMapOvr>
  <p:timing>
    <p:tnLst>
      <p:par>
        <p:cTn id="1" dur="indefinite" restart="never" nodeType="tmRoot"/>
      </p:par>
    </p:tn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Professional dissemination</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fld id="{3543157D-3426-4527-90C3-A20AEC0F27B5}" type="datetime1">
              <a:rPr lang="en-GB" smtClean="0"/>
              <a:t>07/10/2018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161</a:t>
            </a:fld>
            <a:endParaRPr lang="en-GB"/>
          </a:p>
        </p:txBody>
      </p:sp>
    </p:spTree>
    <p:extLst>
      <p:ext uri="{BB962C8B-B14F-4D97-AF65-F5344CB8AC3E}">
        <p14:creationId xmlns:p14="http://schemas.microsoft.com/office/powerpoint/2010/main" val="748016451"/>
      </p:ext>
    </p:extLst>
  </p:cSld>
  <p:clrMapOvr>
    <a:masterClrMapping/>
  </p:clrMapOvr>
  <p:timing>
    <p:tnLst>
      <p:par>
        <p:cTn id="1" dur="indefinite" restart="never" nodeType="tmRoot"/>
      </p:par>
    </p:tn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p:cNvSpPr>
            <a:spLocks noGrp="1"/>
          </p:cNvSpPr>
          <p:nvPr>
            <p:ph type="ctrTitle"/>
          </p:nvPr>
        </p:nvSpPr>
        <p:spPr>
          <a:xfrm>
            <a:off x="1259632" y="1340768"/>
            <a:ext cx="7772400" cy="1470025"/>
          </a:xfrm>
        </p:spPr>
        <p:txBody>
          <a:bodyPr>
            <a:normAutofit fontScale="90000"/>
          </a:bodyPr>
          <a:lstStyle/>
          <a:p>
            <a:r>
              <a:rPr lang="en-US" altLang="en-US" dirty="0"/>
              <a:t/>
            </a:r>
            <a:br>
              <a:rPr lang="en-US" altLang="en-US" dirty="0"/>
            </a:br>
            <a:r>
              <a:rPr lang="en-US" altLang="en-US" dirty="0"/>
              <a:t/>
            </a:r>
            <a:br>
              <a:rPr lang="en-US" altLang="en-US" dirty="0"/>
            </a:br>
            <a:r>
              <a:rPr lang="en-US" altLang="en-US" dirty="0"/>
              <a:t>Is it ethical?</a:t>
            </a:r>
            <a:r>
              <a:rPr lang="en-US" altLang="en-US" i="1" dirty="0"/>
              <a:t/>
            </a:r>
            <a:br>
              <a:rPr lang="en-US" altLang="en-US" i="1" dirty="0"/>
            </a:br>
            <a:endParaRPr lang="en-US" altLang="en-US" dirty="0"/>
          </a:p>
        </p:txBody>
      </p:sp>
      <p:sp>
        <p:nvSpPr>
          <p:cNvPr id="2" name="Date Placeholder 1"/>
          <p:cNvSpPr>
            <a:spLocks noGrp="1"/>
          </p:cNvSpPr>
          <p:nvPr>
            <p:ph type="dt" sz="half" idx="10"/>
          </p:nvPr>
        </p:nvSpPr>
        <p:spPr/>
        <p:txBody>
          <a:bodyPr/>
          <a:lstStyle/>
          <a:p>
            <a:fld id="{2D2444F9-61D7-4847-A9BD-DB9F5A1EE498}"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162</a:t>
            </a:fld>
            <a:endParaRPr lang="en-GB"/>
          </a:p>
        </p:txBody>
      </p:sp>
    </p:spTree>
    <p:extLst>
      <p:ext uri="{BB962C8B-B14F-4D97-AF65-F5344CB8AC3E}">
        <p14:creationId xmlns:p14="http://schemas.microsoft.com/office/powerpoint/2010/main" val="1813890289"/>
      </p:ext>
    </p:extLst>
  </p:cSld>
  <p:clrMapOvr>
    <a:masterClrMapping/>
  </p:clrMapOvr>
  <p:transition/>
  <p:timing>
    <p:tnLst>
      <p:par>
        <p:cTn id="1" dur="indefinite" restart="never" nodeType="tmRoot"/>
      </p:par>
    </p:tn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r>
              <a:rPr lang="en-GB" altLang="en-US"/>
              <a:t>Define ethics</a:t>
            </a:r>
          </a:p>
        </p:txBody>
      </p:sp>
      <p:sp>
        <p:nvSpPr>
          <p:cNvPr id="4099" name="Content Placeholder 2"/>
          <p:cNvSpPr>
            <a:spLocks noGrp="1"/>
          </p:cNvSpPr>
          <p:nvPr>
            <p:ph idx="1"/>
          </p:nvPr>
        </p:nvSpPr>
        <p:spPr/>
        <p:txBody>
          <a:bodyPr/>
          <a:lstStyle/>
          <a:p>
            <a:endParaRPr lang="en-GB" altLang="en-US" dirty="0"/>
          </a:p>
        </p:txBody>
      </p:sp>
      <p:sp>
        <p:nvSpPr>
          <p:cNvPr id="2" name="Date Placeholder 1"/>
          <p:cNvSpPr>
            <a:spLocks noGrp="1"/>
          </p:cNvSpPr>
          <p:nvPr>
            <p:ph type="dt" sz="half" idx="10"/>
          </p:nvPr>
        </p:nvSpPr>
        <p:spPr/>
        <p:txBody>
          <a:bodyPr/>
          <a:lstStyle/>
          <a:p>
            <a:fld id="{DC08AA4F-D4FC-462B-B411-C1764A9B6E62}"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163</a:t>
            </a:fld>
            <a:endParaRPr lang="en-GB"/>
          </a:p>
        </p:txBody>
      </p:sp>
    </p:spTree>
    <p:extLst>
      <p:ext uri="{BB962C8B-B14F-4D97-AF65-F5344CB8AC3E}">
        <p14:creationId xmlns:p14="http://schemas.microsoft.com/office/powerpoint/2010/main" val="297113947"/>
      </p:ext>
    </p:extLst>
  </p:cSld>
  <p:clrMapOvr>
    <a:masterClrMapping/>
  </p:clrMapOvr>
  <p:timing>
    <p:tnLst>
      <p:par>
        <p:cTn id="1" dur="indefinite" restart="never" nodeType="tmRoot"/>
      </p:par>
    </p:tn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Content Placeholder 2"/>
          <p:cNvSpPr>
            <a:spLocks noGrp="1"/>
          </p:cNvSpPr>
          <p:nvPr>
            <p:ph idx="1"/>
          </p:nvPr>
        </p:nvSpPr>
        <p:spPr>
          <a:xfrm>
            <a:off x="611560" y="1268760"/>
            <a:ext cx="7772400" cy="4327525"/>
          </a:xfrm>
          <a:solidFill>
            <a:schemeClr val="bg1"/>
          </a:solidFill>
        </p:spPr>
        <p:txBody>
          <a:bodyPr>
            <a:normAutofit lnSpcReduction="10000"/>
          </a:bodyPr>
          <a:lstStyle/>
          <a:p>
            <a:r>
              <a:rPr lang="en-GB" altLang="en-US" dirty="0"/>
              <a:t>Introduced after WW2 atrocities  in death camps</a:t>
            </a:r>
          </a:p>
          <a:p>
            <a:r>
              <a:rPr lang="en-GB" altLang="en-US" dirty="0"/>
              <a:t>How do we regard the data that was collected in the death camps? </a:t>
            </a:r>
          </a:p>
          <a:p>
            <a:r>
              <a:rPr lang="en-GB" altLang="en-US" dirty="0"/>
              <a:t>Data was rigorously collected </a:t>
            </a:r>
          </a:p>
          <a:p>
            <a:r>
              <a:rPr lang="en-GB" altLang="en-US" dirty="0"/>
              <a:t>Data provided information that is highly useful to medical research </a:t>
            </a:r>
          </a:p>
          <a:p>
            <a:r>
              <a:rPr lang="en-GB" altLang="en-US" dirty="0"/>
              <a:t>Should it be used?</a:t>
            </a:r>
          </a:p>
          <a:p>
            <a:endParaRPr lang="en-GB" altLang="en-US" dirty="0"/>
          </a:p>
        </p:txBody>
      </p:sp>
      <p:sp>
        <p:nvSpPr>
          <p:cNvPr id="5123" name="Title 1"/>
          <p:cNvSpPr>
            <a:spLocks noGrp="1"/>
          </p:cNvSpPr>
          <p:nvPr>
            <p:ph type="title"/>
          </p:nvPr>
        </p:nvSpPr>
        <p:spPr/>
        <p:txBody>
          <a:bodyPr/>
          <a:lstStyle/>
          <a:p>
            <a:r>
              <a:rPr lang="en-GB" altLang="en-US"/>
              <a:t>Nuremburg Code </a:t>
            </a:r>
          </a:p>
        </p:txBody>
      </p:sp>
      <p:sp>
        <p:nvSpPr>
          <p:cNvPr id="2" name="Date Placeholder 1"/>
          <p:cNvSpPr>
            <a:spLocks noGrp="1"/>
          </p:cNvSpPr>
          <p:nvPr>
            <p:ph type="dt" sz="half" idx="10"/>
          </p:nvPr>
        </p:nvSpPr>
        <p:spPr/>
        <p:txBody>
          <a:bodyPr/>
          <a:lstStyle/>
          <a:p>
            <a:fld id="{429CA2F5-4D2B-41FC-B2B1-8F603CB255B8}"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164</a:t>
            </a:fld>
            <a:endParaRPr lang="en-GB"/>
          </a:p>
        </p:txBody>
      </p:sp>
    </p:spTree>
    <p:extLst>
      <p:ext uri="{BB962C8B-B14F-4D97-AF65-F5344CB8AC3E}">
        <p14:creationId xmlns:p14="http://schemas.microsoft.com/office/powerpoint/2010/main" val="2442978703"/>
      </p:ext>
    </p:extLst>
  </p:cSld>
  <p:clrMapOvr>
    <a:masterClrMapping/>
  </p:clrMapOvr>
  <p:timing>
    <p:tnLst>
      <p:par>
        <p:cTn id="1" dur="indefinite" restart="never" nodeType="tmRoot"/>
      </p:par>
    </p:tn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Content Placeholder 1"/>
          <p:cNvSpPr>
            <a:spLocks noGrp="1"/>
          </p:cNvSpPr>
          <p:nvPr>
            <p:ph idx="1"/>
          </p:nvPr>
        </p:nvSpPr>
        <p:spPr>
          <a:xfrm>
            <a:off x="755576" y="1405846"/>
            <a:ext cx="7408862" cy="4065588"/>
          </a:xfrm>
          <a:solidFill>
            <a:schemeClr val="bg1"/>
          </a:solidFill>
        </p:spPr>
        <p:txBody>
          <a:bodyPr/>
          <a:lstStyle/>
          <a:p>
            <a:r>
              <a:rPr lang="en-GB" altLang="en-US" dirty="0"/>
              <a:t>Stanley Milgram’s controversial experiment </a:t>
            </a:r>
          </a:p>
          <a:p>
            <a:r>
              <a:rPr lang="en-GB" altLang="en-US" dirty="0"/>
              <a:t>The level of shock that the participant was willing to deliver was used as the measure of obedience. </a:t>
            </a:r>
          </a:p>
          <a:p>
            <a:r>
              <a:rPr lang="en-GB" altLang="en-US" dirty="0"/>
              <a:t>How far do you think that most participants were willing to go? </a:t>
            </a:r>
          </a:p>
          <a:p>
            <a:endParaRPr lang="en-GB" altLang="en-US" dirty="0"/>
          </a:p>
          <a:p>
            <a:endParaRPr lang="en-GB" altLang="en-US" dirty="0"/>
          </a:p>
        </p:txBody>
      </p:sp>
      <p:sp>
        <p:nvSpPr>
          <p:cNvPr id="6" name="Title 5"/>
          <p:cNvSpPr>
            <a:spLocks noGrp="1"/>
          </p:cNvSpPr>
          <p:nvPr>
            <p:ph type="title"/>
          </p:nvPr>
        </p:nvSpPr>
        <p:spPr/>
        <p:txBody>
          <a:bodyPr>
            <a:normAutofit fontScale="90000"/>
          </a:bodyPr>
          <a:lstStyle/>
          <a:p>
            <a:pPr>
              <a:defRPr/>
            </a:pPr>
            <a:r>
              <a:rPr lang="en-GB" dirty="0"/>
              <a:t>Milgram – obedience or conformity</a:t>
            </a:r>
          </a:p>
        </p:txBody>
      </p:sp>
      <p:sp>
        <p:nvSpPr>
          <p:cNvPr id="2" name="Date Placeholder 1"/>
          <p:cNvSpPr>
            <a:spLocks noGrp="1"/>
          </p:cNvSpPr>
          <p:nvPr>
            <p:ph type="dt" sz="half" idx="10"/>
          </p:nvPr>
        </p:nvSpPr>
        <p:spPr/>
        <p:txBody>
          <a:bodyPr/>
          <a:lstStyle/>
          <a:p>
            <a:fld id="{50D41F28-6C8D-45E8-92AC-CE8CBEAD90CA}"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165</a:t>
            </a:fld>
            <a:endParaRPr lang="en-GB"/>
          </a:p>
        </p:txBody>
      </p:sp>
    </p:spTree>
    <p:extLst>
      <p:ext uri="{BB962C8B-B14F-4D97-AF65-F5344CB8AC3E}">
        <p14:creationId xmlns:p14="http://schemas.microsoft.com/office/powerpoint/2010/main" val="3230222049"/>
      </p:ext>
    </p:extLst>
  </p:cSld>
  <p:clrMapOvr>
    <a:masterClrMapping/>
  </p:clrMapOvr>
  <p:timing>
    <p:tnLst>
      <p:par>
        <p:cTn id="1" dur="indefinite" restart="never" nodeType="tmRoot"/>
      </p:par>
    </p:tnLst>
  </p:timing>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196752"/>
            <a:ext cx="8640960" cy="4248472"/>
          </a:xfrm>
          <a:solidFill>
            <a:schemeClr val="bg1"/>
          </a:solidFill>
        </p:spPr>
        <p:txBody>
          <a:bodyPr>
            <a:normAutofit fontScale="62500" lnSpcReduction="20000"/>
          </a:bodyPr>
          <a:lstStyle/>
          <a:p>
            <a:pPr>
              <a:defRPr/>
            </a:pPr>
            <a:r>
              <a:rPr lang="en-GB" sz="3800" dirty="0"/>
              <a:t>Collection of body parts from children at Alder Hey</a:t>
            </a:r>
          </a:p>
          <a:p>
            <a:pPr marL="0" indent="0">
              <a:buNone/>
              <a:defRPr/>
            </a:pPr>
            <a:endParaRPr lang="en-GB" sz="3800" dirty="0"/>
          </a:p>
          <a:p>
            <a:pPr>
              <a:defRPr/>
            </a:pPr>
            <a:r>
              <a:rPr lang="en-GB" sz="3800" dirty="0"/>
              <a:t>The scandal at Alder Hey Children's hospital centres on the retention of hearts and organs from hundreds of children. </a:t>
            </a:r>
          </a:p>
          <a:p>
            <a:pPr>
              <a:defRPr/>
            </a:pPr>
            <a:endParaRPr lang="en-GB" sz="3800" dirty="0"/>
          </a:p>
          <a:p>
            <a:pPr>
              <a:defRPr/>
            </a:pPr>
            <a:r>
              <a:rPr lang="en-GB" sz="3800" dirty="0"/>
              <a:t>The organs were stripped without permission from babies who died at the hospital between 1988-1996. </a:t>
            </a:r>
          </a:p>
          <a:p>
            <a:pPr>
              <a:defRPr/>
            </a:pPr>
            <a:endParaRPr lang="en-GB" sz="3800" dirty="0"/>
          </a:p>
          <a:p>
            <a:pPr>
              <a:defRPr/>
            </a:pPr>
            <a:r>
              <a:rPr lang="en-GB" sz="3800" dirty="0"/>
              <a:t>Hospital staff also kept and stored 400 foetuses collected from hospital around the north west of England.</a:t>
            </a:r>
          </a:p>
          <a:p>
            <a:pPr>
              <a:buFontTx/>
              <a:buNone/>
              <a:defRPr/>
            </a:pPr>
            <a:endParaRPr lang="en-GB" sz="3800" dirty="0"/>
          </a:p>
          <a:p>
            <a:pPr marL="0" indent="0">
              <a:buFontTx/>
              <a:buNone/>
              <a:defRPr/>
            </a:pPr>
            <a:endParaRPr lang="en-GB" dirty="0"/>
          </a:p>
        </p:txBody>
      </p:sp>
      <p:sp>
        <p:nvSpPr>
          <p:cNvPr id="7171" name="Title 1"/>
          <p:cNvSpPr>
            <a:spLocks noGrp="1"/>
          </p:cNvSpPr>
          <p:nvPr>
            <p:ph type="title"/>
          </p:nvPr>
        </p:nvSpPr>
        <p:spPr>
          <a:xfrm>
            <a:off x="457200" y="274638"/>
            <a:ext cx="8229600" cy="634082"/>
          </a:xfrm>
        </p:spPr>
        <p:txBody>
          <a:bodyPr>
            <a:normAutofit fontScale="90000"/>
          </a:bodyPr>
          <a:lstStyle/>
          <a:p>
            <a:r>
              <a:rPr lang="en-GB" altLang="en-US" dirty="0"/>
              <a:t>For the good of others… </a:t>
            </a:r>
          </a:p>
        </p:txBody>
      </p:sp>
      <p:sp>
        <p:nvSpPr>
          <p:cNvPr id="2" name="Date Placeholder 1"/>
          <p:cNvSpPr>
            <a:spLocks noGrp="1"/>
          </p:cNvSpPr>
          <p:nvPr>
            <p:ph type="dt" sz="half" idx="10"/>
          </p:nvPr>
        </p:nvSpPr>
        <p:spPr/>
        <p:txBody>
          <a:bodyPr/>
          <a:lstStyle/>
          <a:p>
            <a:fld id="{64C6D411-652C-4D84-851D-B114DD1A8E02}" type="datetime1">
              <a:rPr lang="en-GB" smtClean="0"/>
              <a:t>07/10/2018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166</a:t>
            </a:fld>
            <a:endParaRPr lang="en-GB"/>
          </a:p>
        </p:txBody>
      </p:sp>
    </p:spTree>
    <p:extLst>
      <p:ext uri="{BB962C8B-B14F-4D97-AF65-F5344CB8AC3E}">
        <p14:creationId xmlns:p14="http://schemas.microsoft.com/office/powerpoint/2010/main" val="2563363390"/>
      </p:ext>
    </p:extLst>
  </p:cSld>
  <p:clrMapOvr>
    <a:masterClrMapping/>
  </p:clrMapOvr>
  <p:timing>
    <p:tnLst>
      <p:par>
        <p:cTn id="1" dur="indefinite" restart="never" nodeType="tmRoot"/>
      </p:par>
    </p:tnLst>
  </p:timing>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Content Placeholder 2"/>
          <p:cNvSpPr>
            <a:spLocks noGrp="1"/>
          </p:cNvSpPr>
          <p:nvPr>
            <p:ph idx="1"/>
          </p:nvPr>
        </p:nvSpPr>
        <p:spPr/>
        <p:txBody>
          <a:bodyPr/>
          <a:lstStyle/>
          <a:p>
            <a:r>
              <a:rPr lang="en-GB" altLang="en-US"/>
              <a:t>Ethical choices / moral choices </a:t>
            </a:r>
          </a:p>
          <a:p>
            <a:r>
              <a:rPr lang="en-GB" altLang="en-US"/>
              <a:t>Is there a ‘right’ and ‘wrong’ response to ethical dilemma?</a:t>
            </a:r>
          </a:p>
          <a:p>
            <a:pPr>
              <a:buFontTx/>
              <a:buNone/>
            </a:pPr>
            <a:endParaRPr lang="en-GB" altLang="en-US"/>
          </a:p>
          <a:p>
            <a:r>
              <a:rPr lang="en-GB" altLang="en-US"/>
              <a:t>Ethical guidelines, ethics committees, ethics approval forms  </a:t>
            </a:r>
          </a:p>
          <a:p>
            <a:endParaRPr lang="en-GB" altLang="en-US"/>
          </a:p>
          <a:p>
            <a:endParaRPr lang="en-GB" altLang="en-US"/>
          </a:p>
          <a:p>
            <a:endParaRPr lang="en-GB" altLang="en-US"/>
          </a:p>
          <a:p>
            <a:endParaRPr lang="en-GB" altLang="en-US"/>
          </a:p>
          <a:p>
            <a:endParaRPr lang="en-GB" altLang="en-US"/>
          </a:p>
        </p:txBody>
      </p:sp>
      <p:sp>
        <p:nvSpPr>
          <p:cNvPr id="8195" name="Title 1"/>
          <p:cNvSpPr>
            <a:spLocks noGrp="1"/>
          </p:cNvSpPr>
          <p:nvPr>
            <p:ph type="title"/>
          </p:nvPr>
        </p:nvSpPr>
        <p:spPr/>
        <p:txBody>
          <a:bodyPr/>
          <a:lstStyle/>
          <a:p>
            <a:r>
              <a:rPr lang="en-GB" altLang="en-US"/>
              <a:t>Are ‘ethics’ absolute?</a:t>
            </a:r>
          </a:p>
        </p:txBody>
      </p:sp>
      <p:sp>
        <p:nvSpPr>
          <p:cNvPr id="2" name="Date Placeholder 1"/>
          <p:cNvSpPr>
            <a:spLocks noGrp="1"/>
          </p:cNvSpPr>
          <p:nvPr>
            <p:ph type="dt" sz="half" idx="10"/>
          </p:nvPr>
        </p:nvSpPr>
        <p:spPr/>
        <p:txBody>
          <a:bodyPr/>
          <a:lstStyle/>
          <a:p>
            <a:fld id="{C42CA99A-80FD-4CD7-A43F-3BCDAF2E9312}"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167</a:t>
            </a:fld>
            <a:endParaRPr lang="en-GB"/>
          </a:p>
        </p:txBody>
      </p:sp>
    </p:spTree>
    <p:extLst>
      <p:ext uri="{BB962C8B-B14F-4D97-AF65-F5344CB8AC3E}">
        <p14:creationId xmlns:p14="http://schemas.microsoft.com/office/powerpoint/2010/main" val="1096634323"/>
      </p:ext>
    </p:extLst>
  </p:cSld>
  <p:clrMapOvr>
    <a:masterClrMapping/>
  </p:clrMapOvr>
  <p:timing>
    <p:tnLst>
      <p:par>
        <p:cTn id="1" dur="indefinite" restart="never" nodeType="tmRoot"/>
      </p:par>
    </p:tn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0178" name="Rectangle 2"/>
          <p:cNvSpPr>
            <a:spLocks noGrp="1" noChangeArrowheads="1"/>
          </p:cNvSpPr>
          <p:nvPr>
            <p:ph type="title"/>
          </p:nvPr>
        </p:nvSpPr>
        <p:spPr>
          <a:xfrm>
            <a:off x="470157" y="404664"/>
            <a:ext cx="8229600" cy="1143000"/>
          </a:xfrm>
        </p:spPr>
        <p:txBody>
          <a:bodyPr>
            <a:normAutofit/>
          </a:bodyPr>
          <a:lstStyle/>
          <a:p>
            <a:pPr eaLnBrk="1" hangingPunct="1">
              <a:defRPr/>
            </a:pPr>
            <a:r>
              <a:rPr lang="en-GB" sz="4000" dirty="0">
                <a:solidFill>
                  <a:schemeClr val="hlink"/>
                </a:solidFill>
              </a:rPr>
              <a:t>Why do we need it?</a:t>
            </a:r>
            <a:endParaRPr lang="en-US" sz="4000" dirty="0">
              <a:solidFill>
                <a:schemeClr val="hlink"/>
              </a:solidFill>
            </a:endParaRPr>
          </a:p>
        </p:txBody>
      </p:sp>
      <p:sp>
        <p:nvSpPr>
          <p:cNvPr id="690179" name="Rectangle 3"/>
          <p:cNvSpPr>
            <a:spLocks noGrp="1" noChangeArrowheads="1"/>
          </p:cNvSpPr>
          <p:nvPr>
            <p:ph type="body" idx="1"/>
          </p:nvPr>
        </p:nvSpPr>
        <p:spPr>
          <a:xfrm>
            <a:off x="470157" y="1916832"/>
            <a:ext cx="8229600" cy="4176464"/>
          </a:xfrm>
        </p:spPr>
        <p:txBody>
          <a:bodyPr>
            <a:normAutofit/>
          </a:bodyPr>
          <a:lstStyle/>
          <a:p>
            <a:pPr eaLnBrk="1" hangingPunct="1">
              <a:defRPr/>
            </a:pPr>
            <a:r>
              <a:rPr lang="en-GB" sz="2400" dirty="0">
                <a:latin typeface="Arial" pitchFamily="34" charset="0"/>
                <a:cs typeface="Arial" pitchFamily="34" charset="0"/>
              </a:rPr>
              <a:t>Ensure no undue harm is caused to participants</a:t>
            </a:r>
          </a:p>
          <a:p>
            <a:pPr eaLnBrk="1" hangingPunct="1">
              <a:defRPr/>
            </a:pPr>
            <a:endParaRPr lang="en-GB" sz="2400" dirty="0">
              <a:latin typeface="Arial" pitchFamily="34" charset="0"/>
              <a:cs typeface="Arial" pitchFamily="34" charset="0"/>
            </a:endParaRPr>
          </a:p>
          <a:p>
            <a:pPr eaLnBrk="1" hangingPunct="1">
              <a:defRPr/>
            </a:pPr>
            <a:r>
              <a:rPr lang="en-GB" sz="2400" dirty="0">
                <a:latin typeface="Arial" pitchFamily="34" charset="0"/>
                <a:cs typeface="Arial" pitchFamily="34" charset="0"/>
              </a:rPr>
              <a:t>Counteract power issues</a:t>
            </a:r>
            <a:endParaRPr lang="en-GB" sz="2000" dirty="0">
              <a:latin typeface="Arial" pitchFamily="34" charset="0"/>
              <a:cs typeface="Arial" pitchFamily="34" charset="0"/>
            </a:endParaRPr>
          </a:p>
          <a:p>
            <a:pPr marL="457200" lvl="1" indent="0" eaLnBrk="1" hangingPunct="1">
              <a:buNone/>
              <a:defRPr/>
            </a:pPr>
            <a:endParaRPr lang="en-GB" sz="2000" dirty="0">
              <a:latin typeface="Arial" pitchFamily="34" charset="0"/>
              <a:cs typeface="Arial" pitchFamily="34" charset="0"/>
            </a:endParaRPr>
          </a:p>
          <a:p>
            <a:pPr>
              <a:defRPr/>
            </a:pPr>
            <a:r>
              <a:rPr lang="en-GB" sz="2400" dirty="0">
                <a:latin typeface="Arial" pitchFamily="34" charset="0"/>
                <a:cs typeface="Arial" pitchFamily="34" charset="0"/>
              </a:rPr>
              <a:t>Protect ourselves as researchers</a:t>
            </a:r>
          </a:p>
          <a:p>
            <a:pPr marL="457200" lvl="1" indent="0" eaLnBrk="1" hangingPunct="1">
              <a:buNone/>
              <a:defRPr/>
            </a:pPr>
            <a:endParaRPr lang="en-US" sz="2000" dirty="0">
              <a:latin typeface="Arial" pitchFamily="34" charset="0"/>
              <a:cs typeface="Arial" pitchFamily="34" charset="0"/>
            </a:endParaRPr>
          </a:p>
          <a:p>
            <a:pPr>
              <a:defRPr/>
            </a:pPr>
            <a:r>
              <a:rPr lang="en-US" sz="2400" dirty="0">
                <a:latin typeface="Arial" pitchFamily="34" charset="0"/>
                <a:cs typeface="Arial" pitchFamily="34" charset="0"/>
              </a:rPr>
              <a:t>Demonstrate awareness of appreciation and importance of ethical standards in research </a:t>
            </a:r>
          </a:p>
          <a:p>
            <a:pPr lvl="1">
              <a:defRPr/>
            </a:pPr>
            <a:r>
              <a:rPr lang="en-US" sz="2000" dirty="0">
                <a:latin typeface="Arial" pitchFamily="34" charset="0"/>
                <a:cs typeface="Arial" pitchFamily="34" charset="0"/>
              </a:rPr>
              <a:t>Should be part of learning outcomes in student research!</a:t>
            </a:r>
          </a:p>
        </p:txBody>
      </p:sp>
    </p:spTree>
    <p:extLst>
      <p:ext uri="{BB962C8B-B14F-4D97-AF65-F5344CB8AC3E}">
        <p14:creationId xmlns:p14="http://schemas.microsoft.com/office/powerpoint/2010/main" val="2934568424"/>
      </p:ext>
    </p:extLst>
  </p:cSld>
  <p:clrMapOvr>
    <a:masterClrMapping/>
  </p:clrMapOvr>
  <p:transition spd="slow">
    <p:push dir="u"/>
  </p:transition>
  <p:timing>
    <p:tnLst>
      <p:par>
        <p:cTn id="1" dur="indefinite" restart="never" nodeType="tmRoot"/>
      </p:par>
    </p:tn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7106" name="Rectangle 2"/>
          <p:cNvSpPr>
            <a:spLocks noGrp="1" noChangeArrowheads="1"/>
          </p:cNvSpPr>
          <p:nvPr>
            <p:ph type="title"/>
          </p:nvPr>
        </p:nvSpPr>
        <p:spPr>
          <a:xfrm>
            <a:off x="467544" y="-171400"/>
            <a:ext cx="8229600" cy="1143000"/>
          </a:xfrm>
        </p:spPr>
        <p:txBody>
          <a:bodyPr/>
          <a:lstStyle/>
          <a:p>
            <a:pPr eaLnBrk="1" hangingPunct="1">
              <a:defRPr/>
            </a:pPr>
            <a:r>
              <a:rPr lang="en-GB" sz="2800" dirty="0">
                <a:solidFill>
                  <a:schemeClr val="hlink"/>
                </a:solidFill>
              </a:rPr>
              <a:t>The main issues</a:t>
            </a:r>
            <a:endParaRPr lang="en-US" sz="2800" dirty="0">
              <a:solidFill>
                <a:schemeClr val="hlink"/>
              </a:solidFill>
            </a:endParaRPr>
          </a:p>
        </p:txBody>
      </p:sp>
      <p:sp>
        <p:nvSpPr>
          <p:cNvPr id="687107" name="Rectangle 3"/>
          <p:cNvSpPr>
            <a:spLocks noGrp="1" noChangeArrowheads="1"/>
          </p:cNvSpPr>
          <p:nvPr>
            <p:ph type="body" idx="1"/>
          </p:nvPr>
        </p:nvSpPr>
        <p:spPr>
          <a:xfrm>
            <a:off x="467544" y="980728"/>
            <a:ext cx="8229600" cy="5400600"/>
          </a:xfrm>
        </p:spPr>
        <p:txBody>
          <a:bodyPr>
            <a:noAutofit/>
          </a:bodyPr>
          <a:lstStyle/>
          <a:p>
            <a:pPr eaLnBrk="1" hangingPunct="1">
              <a:defRPr/>
            </a:pPr>
            <a:r>
              <a:rPr lang="en-GB" sz="2000" b="1" dirty="0">
                <a:latin typeface="Arial" pitchFamily="34" charset="0"/>
                <a:cs typeface="Arial" pitchFamily="34" charset="0"/>
              </a:rPr>
              <a:t>Beneficence and </a:t>
            </a:r>
            <a:r>
              <a:rPr lang="en-GB" sz="2000" b="1" dirty="0" err="1">
                <a:latin typeface="Arial" pitchFamily="34" charset="0"/>
                <a:cs typeface="Arial" pitchFamily="34" charset="0"/>
              </a:rPr>
              <a:t>Nonmaleficence</a:t>
            </a:r>
            <a:endParaRPr lang="en-GB" sz="2000" b="1" dirty="0">
              <a:latin typeface="Arial" pitchFamily="34" charset="0"/>
              <a:cs typeface="Arial" pitchFamily="34" charset="0"/>
            </a:endParaRPr>
          </a:p>
          <a:p>
            <a:pPr eaLnBrk="1" hangingPunct="1">
              <a:defRPr/>
            </a:pPr>
            <a:endParaRPr lang="en-GB" sz="2000" dirty="0">
              <a:latin typeface="Arial" pitchFamily="34" charset="0"/>
              <a:cs typeface="Arial" pitchFamily="34" charset="0"/>
            </a:endParaRPr>
          </a:p>
          <a:p>
            <a:pPr lvl="1" eaLnBrk="1" hangingPunct="1">
              <a:buFont typeface="Wingdings" panose="05000000000000000000" pitchFamily="2" charset="2"/>
              <a:buChar char="q"/>
              <a:defRPr/>
            </a:pPr>
            <a:r>
              <a:rPr lang="en-GB" sz="2000" dirty="0">
                <a:latin typeface="Arial" pitchFamily="34" charset="0"/>
                <a:cs typeface="Arial" pitchFamily="34" charset="0"/>
              </a:rPr>
              <a:t>The benefits of research versus the harm that can be caused by the research</a:t>
            </a:r>
          </a:p>
          <a:p>
            <a:pPr lvl="1" eaLnBrk="1" hangingPunct="1">
              <a:buFont typeface="Wingdings" panose="05000000000000000000" pitchFamily="2" charset="2"/>
              <a:buChar char="q"/>
              <a:defRPr/>
            </a:pPr>
            <a:r>
              <a:rPr lang="en-GB" sz="2000" dirty="0">
                <a:latin typeface="Arial" pitchFamily="34" charset="0"/>
                <a:cs typeface="Arial" pitchFamily="34" charset="0"/>
              </a:rPr>
              <a:t>In human research we aim for no harm…</a:t>
            </a:r>
          </a:p>
          <a:p>
            <a:pPr lvl="1" eaLnBrk="1" hangingPunct="1">
              <a:buFont typeface="Wingdings" panose="05000000000000000000" pitchFamily="2" charset="2"/>
              <a:buChar char="q"/>
              <a:defRPr/>
            </a:pPr>
            <a:r>
              <a:rPr lang="en-GB" sz="2000" dirty="0">
                <a:latin typeface="Arial" pitchFamily="34" charset="0"/>
                <a:cs typeface="Arial" pitchFamily="34" charset="0"/>
              </a:rPr>
              <a:t>Is temporary discomfort harmful? What if the research is highly significant?</a:t>
            </a:r>
          </a:p>
          <a:p>
            <a:pPr lvl="1" eaLnBrk="1" hangingPunct="1">
              <a:defRPr/>
            </a:pPr>
            <a:endParaRPr lang="en-GB" sz="1600" dirty="0">
              <a:latin typeface="Arial" pitchFamily="34" charset="0"/>
              <a:cs typeface="Arial" pitchFamily="34" charset="0"/>
            </a:endParaRPr>
          </a:p>
          <a:p>
            <a:pPr marL="457200" lvl="1" indent="0" eaLnBrk="1" hangingPunct="1">
              <a:buNone/>
              <a:defRPr/>
            </a:pPr>
            <a:endParaRPr lang="en-GB" sz="1600" dirty="0">
              <a:latin typeface="Arial" pitchFamily="34" charset="0"/>
              <a:cs typeface="Arial" pitchFamily="34" charset="0"/>
            </a:endParaRPr>
          </a:p>
          <a:p>
            <a:pPr eaLnBrk="1" hangingPunct="1">
              <a:defRPr/>
            </a:pPr>
            <a:r>
              <a:rPr lang="en-GB" sz="2000" b="1" dirty="0">
                <a:latin typeface="Arial" pitchFamily="34" charset="0"/>
                <a:cs typeface="Arial" pitchFamily="34" charset="0"/>
              </a:rPr>
              <a:t>Responsibility</a:t>
            </a:r>
          </a:p>
          <a:p>
            <a:pPr marL="0" indent="0" eaLnBrk="1" hangingPunct="1">
              <a:buNone/>
              <a:defRPr/>
            </a:pPr>
            <a:endParaRPr lang="en-GB" sz="2000" b="1" dirty="0">
              <a:latin typeface="Arial" pitchFamily="34" charset="0"/>
              <a:cs typeface="Arial" pitchFamily="34" charset="0"/>
            </a:endParaRPr>
          </a:p>
          <a:p>
            <a:pPr lvl="1">
              <a:buFont typeface="Wingdings" panose="05000000000000000000" pitchFamily="2" charset="2"/>
              <a:buChar char="q"/>
              <a:defRPr/>
            </a:pPr>
            <a:r>
              <a:rPr lang="en-GB" sz="2000" dirty="0">
                <a:latin typeface="Arial" pitchFamily="34" charset="0"/>
                <a:cs typeface="Arial" pitchFamily="34" charset="0"/>
              </a:rPr>
              <a:t>We are in positions of trust</a:t>
            </a:r>
          </a:p>
          <a:p>
            <a:pPr lvl="1">
              <a:buFont typeface="Wingdings" panose="05000000000000000000" pitchFamily="2" charset="2"/>
              <a:buChar char="q"/>
              <a:defRPr/>
            </a:pPr>
            <a:r>
              <a:rPr lang="en-GB" sz="2000" dirty="0">
                <a:latin typeface="Arial" pitchFamily="34" charset="0"/>
                <a:cs typeface="Arial" pitchFamily="34" charset="0"/>
              </a:rPr>
              <a:t>Must not abuse this</a:t>
            </a:r>
          </a:p>
          <a:p>
            <a:pPr marL="457200" lvl="1" indent="0" eaLnBrk="1" hangingPunct="1">
              <a:buNone/>
              <a:defRPr/>
            </a:pPr>
            <a:endParaRPr lang="en-GB" sz="2000" dirty="0">
              <a:latin typeface="Arial" pitchFamily="34" charset="0"/>
              <a:cs typeface="Arial" pitchFamily="34" charset="0"/>
            </a:endParaRPr>
          </a:p>
          <a:p>
            <a:pPr lvl="1" eaLnBrk="1" hangingPunct="1">
              <a:defRPr/>
            </a:pPr>
            <a:endParaRPr lang="en-GB" sz="1600" dirty="0">
              <a:latin typeface="Arial" pitchFamily="34" charset="0"/>
              <a:cs typeface="Arial" pitchFamily="34" charset="0"/>
            </a:endParaRPr>
          </a:p>
          <a:p>
            <a:pPr lvl="1" eaLnBrk="1" hangingPunct="1">
              <a:defRPr/>
            </a:pPr>
            <a:endParaRPr lang="en-US" sz="1600" dirty="0">
              <a:latin typeface="Arial" pitchFamily="34" charset="0"/>
              <a:cs typeface="Arial" pitchFamily="34" charset="0"/>
            </a:endParaRPr>
          </a:p>
        </p:txBody>
      </p:sp>
    </p:spTree>
    <p:extLst>
      <p:ext uri="{BB962C8B-B14F-4D97-AF65-F5344CB8AC3E}">
        <p14:creationId xmlns:p14="http://schemas.microsoft.com/office/powerpoint/2010/main" val="60563160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710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87107">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87107">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87107">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87107">
                                            <p:txEl>
                                              <p:pRg st="7" end="7"/>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87107">
                                            <p:txEl>
                                              <p:pRg st="9" end="9"/>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8710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7107" grpId="0" build="p"/>
    </p:bldLst>
  </p:timing>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7106" name="Rectangle 2"/>
          <p:cNvSpPr>
            <a:spLocks noGrp="1" noChangeArrowheads="1"/>
          </p:cNvSpPr>
          <p:nvPr>
            <p:ph type="title"/>
          </p:nvPr>
        </p:nvSpPr>
        <p:spPr>
          <a:xfrm>
            <a:off x="467544" y="-171400"/>
            <a:ext cx="8229600" cy="1143000"/>
          </a:xfrm>
        </p:spPr>
        <p:txBody>
          <a:bodyPr/>
          <a:lstStyle/>
          <a:p>
            <a:pPr eaLnBrk="1" hangingPunct="1">
              <a:defRPr/>
            </a:pPr>
            <a:r>
              <a:rPr lang="en-GB" sz="2800" dirty="0">
                <a:solidFill>
                  <a:schemeClr val="hlink"/>
                </a:solidFill>
              </a:rPr>
              <a:t>The main issues</a:t>
            </a:r>
            <a:endParaRPr lang="en-US" sz="2800" dirty="0">
              <a:solidFill>
                <a:schemeClr val="hlink"/>
              </a:solidFill>
            </a:endParaRPr>
          </a:p>
        </p:txBody>
      </p:sp>
      <p:sp>
        <p:nvSpPr>
          <p:cNvPr id="687107" name="Rectangle 3"/>
          <p:cNvSpPr>
            <a:spLocks noGrp="1" noChangeArrowheads="1"/>
          </p:cNvSpPr>
          <p:nvPr>
            <p:ph type="body" idx="1"/>
          </p:nvPr>
        </p:nvSpPr>
        <p:spPr>
          <a:xfrm>
            <a:off x="467544" y="836712"/>
            <a:ext cx="8229600" cy="5400600"/>
          </a:xfrm>
        </p:spPr>
        <p:txBody>
          <a:bodyPr>
            <a:noAutofit/>
          </a:bodyPr>
          <a:lstStyle/>
          <a:p>
            <a:pPr marL="914400" lvl="2" indent="0">
              <a:buNone/>
              <a:defRPr/>
            </a:pPr>
            <a:endParaRPr lang="en-GB" sz="2000" dirty="0">
              <a:latin typeface="Arial" pitchFamily="34" charset="0"/>
              <a:cs typeface="Arial" pitchFamily="34" charset="0"/>
            </a:endParaRPr>
          </a:p>
          <a:p>
            <a:pPr>
              <a:defRPr/>
            </a:pPr>
            <a:r>
              <a:rPr lang="en-GB" sz="2000" b="1" dirty="0">
                <a:latin typeface="Arial" pitchFamily="34" charset="0"/>
                <a:cs typeface="Arial" pitchFamily="34" charset="0"/>
              </a:rPr>
              <a:t>Respect for our participants</a:t>
            </a:r>
          </a:p>
          <a:p>
            <a:pPr>
              <a:defRPr/>
            </a:pPr>
            <a:endParaRPr lang="en-GB" sz="2000" b="1" dirty="0">
              <a:latin typeface="Arial" pitchFamily="34" charset="0"/>
              <a:cs typeface="Arial" pitchFamily="34" charset="0"/>
            </a:endParaRPr>
          </a:p>
          <a:p>
            <a:pPr lvl="1">
              <a:buFont typeface="Wingdings" panose="05000000000000000000" pitchFamily="2" charset="2"/>
              <a:buChar char="q"/>
              <a:defRPr/>
            </a:pPr>
            <a:r>
              <a:rPr lang="en-GB" sz="2000" dirty="0">
                <a:latin typeface="Arial" pitchFamily="34" charset="0"/>
                <a:cs typeface="Arial" pitchFamily="34" charset="0"/>
              </a:rPr>
              <a:t>The right to informed consent</a:t>
            </a:r>
          </a:p>
          <a:p>
            <a:pPr lvl="1">
              <a:buFont typeface="Wingdings" panose="05000000000000000000" pitchFamily="2" charset="2"/>
              <a:buChar char="q"/>
              <a:defRPr/>
            </a:pPr>
            <a:r>
              <a:rPr lang="en-GB" sz="2000" dirty="0">
                <a:latin typeface="Arial" pitchFamily="34" charset="0"/>
                <a:cs typeface="Arial" pitchFamily="34" charset="0"/>
              </a:rPr>
              <a:t>The right to withdraw from studies/treatment</a:t>
            </a:r>
          </a:p>
          <a:p>
            <a:pPr lvl="1">
              <a:buFont typeface="Wingdings" panose="05000000000000000000" pitchFamily="2" charset="2"/>
              <a:buChar char="q"/>
              <a:defRPr/>
            </a:pPr>
            <a:r>
              <a:rPr lang="en-GB" sz="2000" dirty="0">
                <a:latin typeface="Arial" pitchFamily="34" charset="0"/>
                <a:cs typeface="Arial" pitchFamily="34" charset="0"/>
              </a:rPr>
              <a:t>The right to be fully informed of the study they are taking part in</a:t>
            </a:r>
            <a:endParaRPr lang="en-US" sz="2000" dirty="0">
              <a:latin typeface="Arial" pitchFamily="34" charset="0"/>
              <a:cs typeface="Arial" pitchFamily="34" charset="0"/>
            </a:endParaRPr>
          </a:p>
          <a:p>
            <a:pPr>
              <a:defRPr/>
            </a:pPr>
            <a:endParaRPr lang="en-US" sz="2000" b="1" dirty="0">
              <a:latin typeface="Arial" pitchFamily="34" charset="0"/>
              <a:cs typeface="Arial" pitchFamily="34" charset="0"/>
            </a:endParaRPr>
          </a:p>
          <a:p>
            <a:pPr>
              <a:defRPr/>
            </a:pPr>
            <a:endParaRPr lang="en-US" sz="2000" b="1" dirty="0">
              <a:latin typeface="Arial" pitchFamily="34" charset="0"/>
              <a:cs typeface="Arial" pitchFamily="34" charset="0"/>
            </a:endParaRPr>
          </a:p>
          <a:p>
            <a:pPr>
              <a:defRPr/>
            </a:pPr>
            <a:endParaRPr lang="en-US" sz="2000" b="1" dirty="0">
              <a:latin typeface="Arial" pitchFamily="34" charset="0"/>
              <a:cs typeface="Arial" pitchFamily="34" charset="0"/>
            </a:endParaRPr>
          </a:p>
          <a:p>
            <a:pPr>
              <a:defRPr/>
            </a:pPr>
            <a:r>
              <a:rPr lang="en-GB" sz="2000" b="1" dirty="0">
                <a:latin typeface="Arial" pitchFamily="34" charset="0"/>
                <a:cs typeface="Arial" pitchFamily="34" charset="0"/>
              </a:rPr>
              <a:t>Integrity</a:t>
            </a:r>
          </a:p>
          <a:p>
            <a:pPr lvl="1">
              <a:buFont typeface="Wingdings" panose="05000000000000000000" pitchFamily="2" charset="2"/>
              <a:buChar char="q"/>
              <a:defRPr/>
            </a:pPr>
            <a:r>
              <a:rPr lang="en-GB" sz="2000" dirty="0">
                <a:latin typeface="Arial" pitchFamily="34" charset="0"/>
                <a:cs typeface="Arial" pitchFamily="34" charset="0"/>
              </a:rPr>
              <a:t>We report our findings truthfully and honestly – even if they aren’t what we wanted to see!</a:t>
            </a:r>
          </a:p>
          <a:p>
            <a:pPr lvl="1">
              <a:buFont typeface="Wingdings" panose="05000000000000000000" pitchFamily="2" charset="2"/>
              <a:buChar char="q"/>
              <a:defRPr/>
            </a:pPr>
            <a:r>
              <a:rPr lang="en-GB" sz="2000" dirty="0">
                <a:latin typeface="Arial" pitchFamily="34" charset="0"/>
                <a:cs typeface="Arial" pitchFamily="34" charset="0"/>
              </a:rPr>
              <a:t>We respect the work of others, even if we disagree with it</a:t>
            </a:r>
          </a:p>
        </p:txBody>
      </p:sp>
    </p:spTree>
    <p:extLst>
      <p:ext uri="{BB962C8B-B14F-4D97-AF65-F5344CB8AC3E}">
        <p14:creationId xmlns:p14="http://schemas.microsoft.com/office/powerpoint/2010/main" val="34859426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7107">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87107">
                                            <p:txEl>
                                              <p:pRg st="3" end="3"/>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87107">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87107">
                                            <p:txEl>
                                              <p:pRg st="5" end="5"/>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8710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7107" grpId="0" build="p"/>
    </p:bldLst>
  </p:timing>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altLang="en-US"/>
              <a:t>Ethical considerations </a:t>
            </a:r>
          </a:p>
        </p:txBody>
      </p:sp>
      <p:sp>
        <p:nvSpPr>
          <p:cNvPr id="9219" name="Content Placeholder 2"/>
          <p:cNvSpPr>
            <a:spLocks noGrp="1"/>
          </p:cNvSpPr>
          <p:nvPr>
            <p:ph idx="1"/>
          </p:nvPr>
        </p:nvSpPr>
        <p:spPr>
          <a:xfrm>
            <a:off x="251520" y="1124744"/>
            <a:ext cx="8712968" cy="4392488"/>
          </a:xfrm>
          <a:solidFill>
            <a:schemeClr val="bg1"/>
          </a:solidFill>
        </p:spPr>
        <p:txBody>
          <a:bodyPr/>
          <a:lstStyle/>
          <a:p>
            <a:r>
              <a:rPr lang="en-GB" altLang="en-US" dirty="0"/>
              <a:t>Informed consent </a:t>
            </a:r>
          </a:p>
          <a:p>
            <a:r>
              <a:rPr lang="en-GB" altLang="en-US" dirty="0"/>
              <a:t>Asymmetry  of power</a:t>
            </a:r>
          </a:p>
          <a:p>
            <a:r>
              <a:rPr lang="en-GB" altLang="en-US" dirty="0"/>
              <a:t>Access</a:t>
            </a:r>
          </a:p>
          <a:p>
            <a:r>
              <a:rPr lang="en-GB" altLang="en-US" dirty="0"/>
              <a:t>Data  </a:t>
            </a:r>
          </a:p>
          <a:p>
            <a:r>
              <a:rPr lang="en-GB" altLang="en-US" dirty="0"/>
              <a:t>Confidentiality/ anonymity/ privacy </a:t>
            </a:r>
          </a:p>
          <a:p>
            <a:r>
              <a:rPr lang="en-GB" altLang="en-US" dirty="0"/>
              <a:t>Safeguarding </a:t>
            </a:r>
          </a:p>
        </p:txBody>
      </p:sp>
      <p:sp>
        <p:nvSpPr>
          <p:cNvPr id="2" name="Date Placeholder 1"/>
          <p:cNvSpPr>
            <a:spLocks noGrp="1"/>
          </p:cNvSpPr>
          <p:nvPr>
            <p:ph type="dt" sz="half" idx="10"/>
          </p:nvPr>
        </p:nvSpPr>
        <p:spPr/>
        <p:txBody>
          <a:bodyPr/>
          <a:lstStyle/>
          <a:p>
            <a:fld id="{64570715-7217-41EC-9C85-A123AFD46F10}"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171</a:t>
            </a:fld>
            <a:endParaRPr lang="en-GB"/>
          </a:p>
        </p:txBody>
      </p:sp>
    </p:spTree>
    <p:extLst>
      <p:ext uri="{BB962C8B-B14F-4D97-AF65-F5344CB8AC3E}">
        <p14:creationId xmlns:p14="http://schemas.microsoft.com/office/powerpoint/2010/main" val="1208551053"/>
      </p:ext>
    </p:extLst>
  </p:cSld>
  <p:clrMapOvr>
    <a:masterClrMapping/>
  </p:clrMapOvr>
  <p:timing>
    <p:tnLst>
      <p:par>
        <p:cTn id="1" dur="indefinite" restart="never" nodeType="tmRoot"/>
      </p:par>
    </p:tnLst>
  </p:timing>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755650" y="333375"/>
            <a:ext cx="7772400" cy="1143000"/>
          </a:xfrm>
        </p:spPr>
        <p:txBody>
          <a:bodyPr/>
          <a:lstStyle/>
          <a:p>
            <a:r>
              <a:rPr lang="en-GB" altLang="en-US"/>
              <a:t>Informed consent </a:t>
            </a:r>
          </a:p>
        </p:txBody>
      </p:sp>
      <p:sp>
        <p:nvSpPr>
          <p:cNvPr id="11267" name="Content Placeholder 2"/>
          <p:cNvSpPr>
            <a:spLocks noGrp="1"/>
          </p:cNvSpPr>
          <p:nvPr>
            <p:ph idx="1"/>
          </p:nvPr>
        </p:nvSpPr>
        <p:spPr>
          <a:xfrm>
            <a:off x="179512" y="1268761"/>
            <a:ext cx="8712968" cy="4392487"/>
          </a:xfrm>
          <a:solidFill>
            <a:schemeClr val="bg1"/>
          </a:solidFill>
        </p:spPr>
        <p:txBody>
          <a:bodyPr>
            <a:normAutofit lnSpcReduction="10000"/>
          </a:bodyPr>
          <a:lstStyle/>
          <a:p>
            <a:r>
              <a:rPr lang="en-GB" altLang="en-US" dirty="0"/>
              <a:t>CONSENT </a:t>
            </a:r>
          </a:p>
          <a:p>
            <a:pPr lvl="1"/>
            <a:r>
              <a:rPr lang="en-GB" altLang="en-US" dirty="0"/>
              <a:t>Consent</a:t>
            </a:r>
          </a:p>
          <a:p>
            <a:pPr lvl="2"/>
            <a:r>
              <a:rPr lang="en-GB" altLang="en-US" dirty="0"/>
              <a:t>Voluntary informed consent  </a:t>
            </a:r>
          </a:p>
          <a:p>
            <a:pPr lvl="2"/>
            <a:r>
              <a:rPr lang="en-GB" altLang="en-US" dirty="0"/>
              <a:t>Reasonably informed consent </a:t>
            </a:r>
          </a:p>
          <a:p>
            <a:pPr lvl="1"/>
            <a:r>
              <a:rPr lang="en-GB" altLang="en-US" dirty="0"/>
              <a:t>Assent</a:t>
            </a:r>
          </a:p>
          <a:p>
            <a:pPr lvl="2"/>
            <a:r>
              <a:rPr lang="en-GB" altLang="en-US" dirty="0"/>
              <a:t>UNCRC 12: children should have a say in matters that affect them</a:t>
            </a:r>
          </a:p>
          <a:p>
            <a:r>
              <a:rPr lang="en-GB" altLang="en-US" dirty="0"/>
              <a:t>Right to withdraw</a:t>
            </a:r>
          </a:p>
          <a:p>
            <a:r>
              <a:rPr lang="en-GB" altLang="en-US" dirty="0"/>
              <a:t>Right to refuse </a:t>
            </a:r>
          </a:p>
          <a:p>
            <a:endParaRPr lang="en-GB" altLang="en-US" dirty="0"/>
          </a:p>
        </p:txBody>
      </p:sp>
      <p:sp>
        <p:nvSpPr>
          <p:cNvPr id="2" name="Date Placeholder 1"/>
          <p:cNvSpPr>
            <a:spLocks noGrp="1"/>
          </p:cNvSpPr>
          <p:nvPr>
            <p:ph type="dt" sz="half" idx="10"/>
          </p:nvPr>
        </p:nvSpPr>
        <p:spPr/>
        <p:txBody>
          <a:bodyPr/>
          <a:lstStyle/>
          <a:p>
            <a:fld id="{06646AC7-FB6F-42D8-AFBD-9C1715909EFA}"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172</a:t>
            </a:fld>
            <a:endParaRPr lang="en-GB"/>
          </a:p>
        </p:txBody>
      </p:sp>
    </p:spTree>
    <p:extLst>
      <p:ext uri="{BB962C8B-B14F-4D97-AF65-F5344CB8AC3E}">
        <p14:creationId xmlns:p14="http://schemas.microsoft.com/office/powerpoint/2010/main" val="3278502186"/>
      </p:ext>
    </p:extLst>
  </p:cSld>
  <p:clrMapOvr>
    <a:masterClrMapping/>
  </p:clrMapOvr>
  <p:timing>
    <p:tnLst>
      <p:par>
        <p:cTn id="1" dur="indefinite" restart="never" nodeType="tmRoot"/>
      </p:par>
    </p:tnLst>
  </p:timing>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r>
              <a:rPr lang="en-GB" altLang="en-US"/>
              <a:t>Four elements of consent  </a:t>
            </a:r>
          </a:p>
        </p:txBody>
      </p:sp>
      <p:sp>
        <p:nvSpPr>
          <p:cNvPr id="10243" name="Content Placeholder 2"/>
          <p:cNvSpPr>
            <a:spLocks noGrp="1"/>
          </p:cNvSpPr>
          <p:nvPr>
            <p:ph idx="1"/>
          </p:nvPr>
        </p:nvSpPr>
        <p:spPr/>
        <p:txBody>
          <a:bodyPr/>
          <a:lstStyle/>
          <a:p>
            <a:r>
              <a:rPr lang="en-GB" altLang="en-US"/>
              <a:t>Competence </a:t>
            </a:r>
          </a:p>
          <a:p>
            <a:r>
              <a:rPr lang="en-GB" altLang="en-US"/>
              <a:t>Voluntarism</a:t>
            </a:r>
          </a:p>
          <a:p>
            <a:r>
              <a:rPr lang="en-GB" altLang="en-US"/>
              <a:t>Full information </a:t>
            </a:r>
          </a:p>
          <a:p>
            <a:r>
              <a:rPr lang="en-GB" altLang="en-US"/>
              <a:t>Comprehension </a:t>
            </a:r>
          </a:p>
        </p:txBody>
      </p:sp>
      <p:sp>
        <p:nvSpPr>
          <p:cNvPr id="2" name="Date Placeholder 1"/>
          <p:cNvSpPr>
            <a:spLocks noGrp="1"/>
          </p:cNvSpPr>
          <p:nvPr>
            <p:ph type="dt" sz="half" idx="10"/>
          </p:nvPr>
        </p:nvSpPr>
        <p:spPr/>
        <p:txBody>
          <a:bodyPr/>
          <a:lstStyle/>
          <a:p>
            <a:fld id="{A9FE7B62-8DFD-43FE-A007-14BC19B4A390}"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173</a:t>
            </a:fld>
            <a:endParaRPr lang="en-GB"/>
          </a:p>
        </p:txBody>
      </p:sp>
    </p:spTree>
    <p:extLst>
      <p:ext uri="{BB962C8B-B14F-4D97-AF65-F5344CB8AC3E}">
        <p14:creationId xmlns:p14="http://schemas.microsoft.com/office/powerpoint/2010/main" val="2199721832"/>
      </p:ext>
    </p:extLst>
  </p:cSld>
  <p:clrMapOvr>
    <a:masterClrMapping/>
  </p:clrMapOvr>
  <p:timing>
    <p:tnLst>
      <p:par>
        <p:cTn id="1" dur="indefinite" restart="never" nodeType="tmRoot"/>
      </p:par>
    </p:tnLst>
  </p:timing>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457200" y="274638"/>
            <a:ext cx="8229600" cy="850106"/>
          </a:xfrm>
        </p:spPr>
        <p:txBody>
          <a:bodyPr/>
          <a:lstStyle/>
          <a:p>
            <a:r>
              <a:rPr lang="en-GB" altLang="en-US" dirty="0"/>
              <a:t>Consent from children </a:t>
            </a:r>
          </a:p>
        </p:txBody>
      </p:sp>
      <p:sp>
        <p:nvSpPr>
          <p:cNvPr id="12291" name="Content Placeholder 2"/>
          <p:cNvSpPr>
            <a:spLocks noGrp="1"/>
          </p:cNvSpPr>
          <p:nvPr>
            <p:ph idx="1"/>
          </p:nvPr>
        </p:nvSpPr>
        <p:spPr>
          <a:xfrm>
            <a:off x="251520" y="1052737"/>
            <a:ext cx="8640960" cy="4536504"/>
          </a:xfrm>
          <a:solidFill>
            <a:schemeClr val="bg1"/>
          </a:solidFill>
        </p:spPr>
        <p:txBody>
          <a:bodyPr>
            <a:normAutofit fontScale="92500" lnSpcReduction="20000"/>
          </a:bodyPr>
          <a:lstStyle/>
          <a:p>
            <a:r>
              <a:rPr lang="en-GB" altLang="en-US" dirty="0"/>
              <a:t>Teacher / researcher roles </a:t>
            </a:r>
          </a:p>
          <a:p>
            <a:r>
              <a:rPr lang="en-GB" altLang="en-US" dirty="0"/>
              <a:t>Asymmetry </a:t>
            </a:r>
          </a:p>
          <a:p>
            <a:r>
              <a:rPr lang="en-GB" altLang="en-US" dirty="0"/>
              <a:t>Stage 1: gatekeeper</a:t>
            </a:r>
          </a:p>
          <a:p>
            <a:r>
              <a:rPr lang="en-GB" altLang="en-US" dirty="0"/>
              <a:t>Stage 2: the child </a:t>
            </a:r>
          </a:p>
          <a:p>
            <a:r>
              <a:rPr lang="en-GB" altLang="en-US" dirty="0"/>
              <a:t>Consider how to achieve: </a:t>
            </a:r>
          </a:p>
          <a:p>
            <a:pPr lvl="1"/>
            <a:r>
              <a:rPr lang="en-GB" altLang="en-US" dirty="0"/>
              <a:t>Informed consent?</a:t>
            </a:r>
          </a:p>
          <a:p>
            <a:pPr lvl="1"/>
            <a:r>
              <a:rPr lang="en-GB" altLang="en-US" dirty="0"/>
              <a:t>Assent?</a:t>
            </a:r>
          </a:p>
          <a:p>
            <a:r>
              <a:rPr lang="en-GB" altLang="en-US" dirty="0"/>
              <a:t>How can children say ‘no’ or withdraw?</a:t>
            </a:r>
          </a:p>
          <a:p>
            <a:pPr marL="0" indent="0">
              <a:buNone/>
            </a:pPr>
            <a:endParaRPr lang="en-GB" altLang="en-US" dirty="0"/>
          </a:p>
          <a:p>
            <a:r>
              <a:rPr lang="en-GB" altLang="en-US" sz="2100" dirty="0">
                <a:hlinkClick r:id="rId3"/>
              </a:rPr>
              <a:t>http://www.ethicsguidebook.ac.uk/research-with-children-105</a:t>
            </a:r>
            <a:endParaRPr lang="en-GB" altLang="en-US" sz="2100" dirty="0"/>
          </a:p>
        </p:txBody>
      </p:sp>
      <p:sp>
        <p:nvSpPr>
          <p:cNvPr id="2" name="Date Placeholder 1"/>
          <p:cNvSpPr>
            <a:spLocks noGrp="1"/>
          </p:cNvSpPr>
          <p:nvPr>
            <p:ph type="dt" sz="half" idx="10"/>
          </p:nvPr>
        </p:nvSpPr>
        <p:spPr/>
        <p:txBody>
          <a:bodyPr/>
          <a:lstStyle/>
          <a:p>
            <a:fld id="{E976AE28-BDA6-4D89-BDD2-3D99B4B91BF2}"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174</a:t>
            </a:fld>
            <a:endParaRPr lang="en-GB"/>
          </a:p>
        </p:txBody>
      </p:sp>
    </p:spTree>
    <p:extLst>
      <p:ext uri="{BB962C8B-B14F-4D97-AF65-F5344CB8AC3E}">
        <p14:creationId xmlns:p14="http://schemas.microsoft.com/office/powerpoint/2010/main" val="888069362"/>
      </p:ext>
    </p:extLst>
  </p:cSld>
  <p:clrMapOvr>
    <a:masterClrMapping/>
  </p:clrMapOvr>
  <p:timing>
    <p:tnLst>
      <p:par>
        <p:cTn id="1" dur="indefinite" restart="never" nodeType="tmRoot"/>
      </p:par>
    </p:tnLst>
  </p:timing>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GB" altLang="en-US"/>
              <a:t>Access </a:t>
            </a:r>
          </a:p>
        </p:txBody>
      </p:sp>
      <p:sp>
        <p:nvSpPr>
          <p:cNvPr id="14339" name="Content Placeholder 2"/>
          <p:cNvSpPr>
            <a:spLocks noGrp="1"/>
          </p:cNvSpPr>
          <p:nvPr>
            <p:ph idx="1"/>
          </p:nvPr>
        </p:nvSpPr>
        <p:spPr/>
        <p:txBody>
          <a:bodyPr/>
          <a:lstStyle/>
          <a:p>
            <a:r>
              <a:rPr lang="en-GB" altLang="en-US" i="1" dirty="0"/>
              <a:t>Not an issue for you now</a:t>
            </a:r>
          </a:p>
          <a:p>
            <a:r>
              <a:rPr lang="en-GB" altLang="en-US" dirty="0"/>
              <a:t>Gaining access to another class/school</a:t>
            </a:r>
          </a:p>
          <a:p>
            <a:pPr marL="0" indent="0">
              <a:buNone/>
            </a:pPr>
            <a:endParaRPr lang="en-GB" altLang="en-US" dirty="0"/>
          </a:p>
          <a:p>
            <a:r>
              <a:rPr lang="en-GB" altLang="en-US" dirty="0"/>
              <a:t>Any issues with such an agreement? </a:t>
            </a:r>
          </a:p>
        </p:txBody>
      </p:sp>
      <p:sp>
        <p:nvSpPr>
          <p:cNvPr id="2" name="Date Placeholder 1"/>
          <p:cNvSpPr>
            <a:spLocks noGrp="1"/>
          </p:cNvSpPr>
          <p:nvPr>
            <p:ph type="dt" sz="half" idx="10"/>
          </p:nvPr>
        </p:nvSpPr>
        <p:spPr/>
        <p:txBody>
          <a:bodyPr/>
          <a:lstStyle/>
          <a:p>
            <a:fld id="{D89F723B-B98A-4C14-80AF-0D5280E76039}"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175</a:t>
            </a:fld>
            <a:endParaRPr lang="en-GB"/>
          </a:p>
        </p:txBody>
      </p:sp>
    </p:spTree>
    <p:extLst>
      <p:ext uri="{BB962C8B-B14F-4D97-AF65-F5344CB8AC3E}">
        <p14:creationId xmlns:p14="http://schemas.microsoft.com/office/powerpoint/2010/main" val="2081280507"/>
      </p:ext>
    </p:extLst>
  </p:cSld>
  <p:clrMapOvr>
    <a:masterClrMapping/>
  </p:clrMapOvr>
  <p:timing>
    <p:tnLst>
      <p:par>
        <p:cTn id="1" dur="indefinite" restart="never" nodeType="tmRoot"/>
      </p:par>
    </p:tnLst>
  </p:timing>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a:t>Data </a:t>
            </a:r>
          </a:p>
        </p:txBody>
      </p:sp>
      <p:sp>
        <p:nvSpPr>
          <p:cNvPr id="15363" name="Content Placeholder 2"/>
          <p:cNvSpPr>
            <a:spLocks noGrp="1"/>
          </p:cNvSpPr>
          <p:nvPr>
            <p:ph idx="1"/>
          </p:nvPr>
        </p:nvSpPr>
        <p:spPr/>
        <p:txBody>
          <a:bodyPr/>
          <a:lstStyle/>
          <a:p>
            <a:r>
              <a:rPr lang="en-GB" altLang="en-US"/>
              <a:t>Who ‘owns’ your research data?</a:t>
            </a:r>
          </a:p>
          <a:p>
            <a:r>
              <a:rPr lang="en-GB" altLang="en-US"/>
              <a:t>How is data stored?</a:t>
            </a:r>
          </a:p>
          <a:p>
            <a:pPr lvl="1"/>
            <a:r>
              <a:rPr lang="en-GB" altLang="en-US"/>
              <a:t>Security </a:t>
            </a:r>
          </a:p>
          <a:p>
            <a:pPr lvl="1"/>
            <a:r>
              <a:rPr lang="en-GB" altLang="en-US"/>
              <a:t>Access </a:t>
            </a:r>
          </a:p>
          <a:p>
            <a:r>
              <a:rPr lang="en-GB" altLang="en-US"/>
              <a:t>How long will you keep the data? </a:t>
            </a:r>
          </a:p>
          <a:p>
            <a:pPr lvl="1"/>
            <a:r>
              <a:rPr lang="en-GB" altLang="en-US"/>
              <a:t>Why is this important? </a:t>
            </a:r>
          </a:p>
          <a:p>
            <a:pPr>
              <a:buFontTx/>
              <a:buNone/>
            </a:pPr>
            <a:endParaRPr lang="en-GB" altLang="en-US"/>
          </a:p>
        </p:txBody>
      </p:sp>
      <p:sp>
        <p:nvSpPr>
          <p:cNvPr id="2" name="Date Placeholder 1"/>
          <p:cNvSpPr>
            <a:spLocks noGrp="1"/>
          </p:cNvSpPr>
          <p:nvPr>
            <p:ph type="dt" sz="half" idx="10"/>
          </p:nvPr>
        </p:nvSpPr>
        <p:spPr/>
        <p:txBody>
          <a:bodyPr/>
          <a:lstStyle/>
          <a:p>
            <a:fld id="{B1649944-64B9-4999-A55E-0D5E7D3EC84D}"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176</a:t>
            </a:fld>
            <a:endParaRPr lang="en-GB"/>
          </a:p>
        </p:txBody>
      </p:sp>
    </p:spTree>
    <p:extLst>
      <p:ext uri="{BB962C8B-B14F-4D97-AF65-F5344CB8AC3E}">
        <p14:creationId xmlns:p14="http://schemas.microsoft.com/office/powerpoint/2010/main" val="175822178"/>
      </p:ext>
    </p:extLst>
  </p:cSld>
  <p:clrMapOvr>
    <a:masterClrMapping/>
  </p:clrMapOvr>
  <p:timing>
    <p:tnLst>
      <p:par>
        <p:cTn id="1" dur="indefinite" restart="never" nodeType="tmRoot"/>
      </p:par>
    </p:tnLst>
  </p:timing>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a:t>Action research and ethics</a:t>
            </a:r>
          </a:p>
        </p:txBody>
      </p:sp>
      <p:sp>
        <p:nvSpPr>
          <p:cNvPr id="16387" name="Content Placeholder 2"/>
          <p:cNvSpPr>
            <a:spLocks noGrp="1"/>
          </p:cNvSpPr>
          <p:nvPr>
            <p:ph idx="1"/>
          </p:nvPr>
        </p:nvSpPr>
        <p:spPr>
          <a:xfrm>
            <a:off x="457200" y="1772816"/>
            <a:ext cx="8291264" cy="3816424"/>
          </a:xfrm>
        </p:spPr>
        <p:txBody>
          <a:bodyPr>
            <a:noAutofit/>
          </a:bodyPr>
          <a:lstStyle/>
          <a:p>
            <a:pPr>
              <a:buFontTx/>
              <a:buNone/>
            </a:pPr>
            <a:r>
              <a:rPr lang="en-GB" altLang="en-US" sz="3600" dirty="0"/>
              <a:t>What are the ethical issues related to: </a:t>
            </a:r>
          </a:p>
          <a:p>
            <a:r>
              <a:rPr lang="en-GB" altLang="en-US" sz="3600" dirty="0"/>
              <a:t>Being part of the research process</a:t>
            </a:r>
          </a:p>
          <a:p>
            <a:r>
              <a:rPr lang="en-GB" altLang="en-US" sz="3600" dirty="0"/>
              <a:t>Research focusing on the processes and practices of colleagues</a:t>
            </a:r>
          </a:p>
          <a:p>
            <a:r>
              <a:rPr lang="en-GB" altLang="en-US" sz="3600" dirty="0"/>
              <a:t>Research focusing on work setting improvement</a:t>
            </a:r>
          </a:p>
        </p:txBody>
      </p:sp>
      <p:sp>
        <p:nvSpPr>
          <p:cNvPr id="2" name="Date Placeholder 1"/>
          <p:cNvSpPr>
            <a:spLocks noGrp="1"/>
          </p:cNvSpPr>
          <p:nvPr>
            <p:ph type="dt" sz="half" idx="10"/>
          </p:nvPr>
        </p:nvSpPr>
        <p:spPr/>
        <p:txBody>
          <a:bodyPr/>
          <a:lstStyle/>
          <a:p>
            <a:fld id="{3B5CE4CE-334B-4F0A-8B57-3D740B901F27}"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177</a:t>
            </a:fld>
            <a:endParaRPr lang="en-GB"/>
          </a:p>
        </p:txBody>
      </p:sp>
    </p:spTree>
    <p:extLst>
      <p:ext uri="{BB962C8B-B14F-4D97-AF65-F5344CB8AC3E}">
        <p14:creationId xmlns:p14="http://schemas.microsoft.com/office/powerpoint/2010/main" val="3825790961"/>
      </p:ext>
    </p:extLst>
  </p:cSld>
  <p:clrMapOvr>
    <a:masterClrMapping/>
  </p:clrMapOvr>
  <p:timing>
    <p:tnLst>
      <p:par>
        <p:cTn id="1" dur="indefinite" restart="never" nodeType="tmRoot"/>
      </p:par>
    </p:tnLst>
  </p:timing>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solidFill>
            <a:schemeClr val="accent5">
              <a:lumMod val="20000"/>
              <a:lumOff val="80000"/>
            </a:schemeClr>
          </a:solidFill>
        </p:spPr>
        <p:txBody>
          <a:bodyPr/>
          <a:lstStyle/>
          <a:p>
            <a:r>
              <a:rPr lang="en-GB" altLang="en-US" dirty="0" smtClean="0"/>
              <a:t>TASK: definitions</a:t>
            </a:r>
            <a:endParaRPr lang="en-GB" altLang="en-US" dirty="0"/>
          </a:p>
        </p:txBody>
      </p:sp>
      <p:sp>
        <p:nvSpPr>
          <p:cNvPr id="17411" name="Content Placeholder 2"/>
          <p:cNvSpPr>
            <a:spLocks noGrp="1"/>
          </p:cNvSpPr>
          <p:nvPr>
            <p:ph idx="1"/>
          </p:nvPr>
        </p:nvSpPr>
        <p:spPr/>
        <p:txBody>
          <a:bodyPr/>
          <a:lstStyle/>
          <a:p>
            <a:r>
              <a:rPr lang="en-GB" altLang="en-US" dirty="0"/>
              <a:t>Privacy </a:t>
            </a:r>
          </a:p>
          <a:p>
            <a:r>
              <a:rPr lang="en-GB" altLang="en-US" dirty="0"/>
              <a:t>Anonymity</a:t>
            </a:r>
          </a:p>
          <a:p>
            <a:r>
              <a:rPr lang="en-GB" altLang="en-US" dirty="0"/>
              <a:t>Confidentiality </a:t>
            </a:r>
          </a:p>
          <a:p>
            <a:endParaRPr lang="en-GB" altLang="en-US" dirty="0"/>
          </a:p>
          <a:p>
            <a:r>
              <a:rPr lang="en-GB" altLang="en-US" dirty="0"/>
              <a:t>What are the differences? </a:t>
            </a:r>
          </a:p>
        </p:txBody>
      </p:sp>
      <p:sp>
        <p:nvSpPr>
          <p:cNvPr id="2" name="Date Placeholder 1"/>
          <p:cNvSpPr>
            <a:spLocks noGrp="1"/>
          </p:cNvSpPr>
          <p:nvPr>
            <p:ph type="dt" sz="half" idx="10"/>
          </p:nvPr>
        </p:nvSpPr>
        <p:spPr/>
        <p:txBody>
          <a:bodyPr/>
          <a:lstStyle/>
          <a:p>
            <a:fld id="{67E9BB75-61C2-40CF-9267-C949A1AB8F41}"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178</a:t>
            </a:fld>
            <a:endParaRPr lang="en-GB"/>
          </a:p>
        </p:txBody>
      </p:sp>
    </p:spTree>
    <p:extLst>
      <p:ext uri="{BB962C8B-B14F-4D97-AF65-F5344CB8AC3E}">
        <p14:creationId xmlns:p14="http://schemas.microsoft.com/office/powerpoint/2010/main" val="4282095433"/>
      </p:ext>
    </p:extLst>
  </p:cSld>
  <p:clrMapOvr>
    <a:masterClrMapping/>
  </p:clrMapOvr>
  <p:timing>
    <p:tnLst>
      <p:par>
        <p:cTn id="1" dur="indefinite" restart="never" nodeType="tmRoot"/>
      </p:par>
    </p:tnLst>
  </p:timing>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solidFill>
            <a:schemeClr val="accent5">
              <a:lumMod val="20000"/>
              <a:lumOff val="80000"/>
            </a:schemeClr>
          </a:solidFill>
        </p:spPr>
        <p:txBody>
          <a:bodyPr/>
          <a:lstStyle/>
          <a:p>
            <a:r>
              <a:rPr lang="en-GB" altLang="en-US" dirty="0" smtClean="0"/>
              <a:t>Task: Safeguarding </a:t>
            </a:r>
            <a:endParaRPr lang="en-GB" altLang="en-US" dirty="0"/>
          </a:p>
        </p:txBody>
      </p:sp>
      <p:sp>
        <p:nvSpPr>
          <p:cNvPr id="18435" name="Content Placeholder 2"/>
          <p:cNvSpPr>
            <a:spLocks noGrp="1"/>
          </p:cNvSpPr>
          <p:nvPr>
            <p:ph idx="1"/>
          </p:nvPr>
        </p:nvSpPr>
        <p:spPr/>
        <p:txBody>
          <a:bodyPr/>
          <a:lstStyle/>
          <a:p>
            <a:r>
              <a:rPr lang="en-GB" altLang="en-US"/>
              <a:t>Consider actions to be take in the event of a disclosure</a:t>
            </a:r>
          </a:p>
          <a:p>
            <a:r>
              <a:rPr lang="en-GB" altLang="en-US"/>
              <a:t>How does this relate to your confidentiality agreements? </a:t>
            </a:r>
          </a:p>
        </p:txBody>
      </p:sp>
      <p:sp>
        <p:nvSpPr>
          <p:cNvPr id="2" name="Date Placeholder 1"/>
          <p:cNvSpPr>
            <a:spLocks noGrp="1"/>
          </p:cNvSpPr>
          <p:nvPr>
            <p:ph type="dt" sz="half" idx="10"/>
          </p:nvPr>
        </p:nvSpPr>
        <p:spPr/>
        <p:txBody>
          <a:bodyPr/>
          <a:lstStyle/>
          <a:p>
            <a:fld id="{8E2A3A4B-164E-4A7C-8A49-CE82B8773604}"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179</a:t>
            </a:fld>
            <a:endParaRPr lang="en-GB"/>
          </a:p>
        </p:txBody>
      </p:sp>
    </p:spTree>
    <p:extLst>
      <p:ext uri="{BB962C8B-B14F-4D97-AF65-F5344CB8AC3E}">
        <p14:creationId xmlns:p14="http://schemas.microsoft.com/office/powerpoint/2010/main" val="3318786268"/>
      </p:ext>
    </p:extLst>
  </p:cSld>
  <p:clrMapOvr>
    <a:masterClrMapping/>
  </p:clrMapOvr>
  <p:timing>
    <p:tnLst>
      <p:par>
        <p:cTn id="1" dur="indefinite" restart="never" nodeType="tmRoot"/>
      </p:par>
    </p:tnLst>
  </p:timing>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solidFill>
            <a:schemeClr val="accent5">
              <a:lumMod val="20000"/>
              <a:lumOff val="80000"/>
            </a:schemeClr>
          </a:solidFill>
        </p:spPr>
        <p:txBody>
          <a:bodyPr/>
          <a:lstStyle/>
          <a:p>
            <a:r>
              <a:rPr lang="en-GB" altLang="en-US" dirty="0" smtClean="0"/>
              <a:t>Task: Online </a:t>
            </a:r>
            <a:r>
              <a:rPr lang="en-GB" altLang="en-US" dirty="0"/>
              <a:t>methods </a:t>
            </a:r>
          </a:p>
        </p:txBody>
      </p:sp>
      <p:sp>
        <p:nvSpPr>
          <p:cNvPr id="19459" name="Content Placeholder 2"/>
          <p:cNvSpPr>
            <a:spLocks noGrp="1"/>
          </p:cNvSpPr>
          <p:nvPr>
            <p:ph idx="1"/>
          </p:nvPr>
        </p:nvSpPr>
        <p:spPr/>
        <p:txBody>
          <a:bodyPr/>
          <a:lstStyle/>
          <a:p>
            <a:r>
              <a:rPr lang="en-GB" altLang="en-US"/>
              <a:t>What ethical issues are related to undertaking, for example:</a:t>
            </a:r>
          </a:p>
          <a:p>
            <a:pPr lvl="1"/>
            <a:r>
              <a:rPr lang="en-GB" altLang="en-US"/>
              <a:t> an online survey;</a:t>
            </a:r>
          </a:p>
          <a:p>
            <a:pPr lvl="1"/>
            <a:r>
              <a:rPr lang="en-GB" altLang="en-US"/>
              <a:t>a questionnaire returned by email;</a:t>
            </a:r>
          </a:p>
          <a:p>
            <a:pPr lvl="1"/>
            <a:r>
              <a:rPr lang="en-GB" altLang="en-US"/>
              <a:t>a focus group discussion via a blog/ online forum.</a:t>
            </a:r>
          </a:p>
        </p:txBody>
      </p:sp>
      <p:sp>
        <p:nvSpPr>
          <p:cNvPr id="2" name="Date Placeholder 1"/>
          <p:cNvSpPr>
            <a:spLocks noGrp="1"/>
          </p:cNvSpPr>
          <p:nvPr>
            <p:ph type="dt" sz="half" idx="10"/>
          </p:nvPr>
        </p:nvSpPr>
        <p:spPr/>
        <p:txBody>
          <a:bodyPr/>
          <a:lstStyle/>
          <a:p>
            <a:fld id="{92DDBD60-3B4B-4E8B-A418-C53AF181C065}"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180</a:t>
            </a:fld>
            <a:endParaRPr lang="en-GB"/>
          </a:p>
        </p:txBody>
      </p:sp>
    </p:spTree>
    <p:extLst>
      <p:ext uri="{BB962C8B-B14F-4D97-AF65-F5344CB8AC3E}">
        <p14:creationId xmlns:p14="http://schemas.microsoft.com/office/powerpoint/2010/main" val="4111216472"/>
      </p:ext>
    </p:extLst>
  </p:cSld>
  <p:clrMapOvr>
    <a:masterClrMapping/>
  </p:clrMapOvr>
  <p:timing>
    <p:tnLst>
      <p:par>
        <p:cTn id="1" dur="indefinite" restart="never" nodeType="tmRoot"/>
      </p:par>
    </p:tnLst>
  </p:timing>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a:t>BERA code of ethics </a:t>
            </a:r>
          </a:p>
        </p:txBody>
      </p:sp>
      <p:sp>
        <p:nvSpPr>
          <p:cNvPr id="21507" name="Content Placeholder 2"/>
          <p:cNvSpPr>
            <a:spLocks noGrp="1"/>
          </p:cNvSpPr>
          <p:nvPr>
            <p:ph idx="1"/>
          </p:nvPr>
        </p:nvSpPr>
        <p:spPr/>
        <p:txBody>
          <a:bodyPr/>
          <a:lstStyle/>
          <a:p>
            <a:r>
              <a:rPr lang="en-GB" altLang="en-US" dirty="0"/>
              <a:t>Revised 2018</a:t>
            </a:r>
          </a:p>
          <a:p>
            <a:r>
              <a:rPr lang="en-GB" altLang="en-US" dirty="0"/>
              <a:t>This is the ethical code we expect you to adopt. </a:t>
            </a:r>
            <a:endParaRPr lang="en-GB" altLang="en-US" dirty="0" smtClean="0"/>
          </a:p>
          <a:p>
            <a:r>
              <a:rPr lang="en-GB" altLang="en-US" dirty="0">
                <a:hlinkClick r:id="rId3"/>
              </a:rPr>
              <a:t>https://</a:t>
            </a:r>
            <a:r>
              <a:rPr lang="en-GB" altLang="en-US" dirty="0" smtClean="0">
                <a:hlinkClick r:id="rId3"/>
              </a:rPr>
              <a:t>www.bera.ac.uk/researchers-resources/publications/ethical-guidelines-for-educational-research-2018</a:t>
            </a:r>
            <a:endParaRPr lang="en-GB" altLang="en-US" dirty="0" smtClean="0"/>
          </a:p>
          <a:p>
            <a:endParaRPr lang="en-GB" altLang="en-US" dirty="0"/>
          </a:p>
          <a:p>
            <a:endParaRPr lang="en-GB" altLang="en-US" dirty="0"/>
          </a:p>
          <a:p>
            <a:endParaRPr lang="en-GB" altLang="en-US" dirty="0"/>
          </a:p>
        </p:txBody>
      </p:sp>
      <p:sp>
        <p:nvSpPr>
          <p:cNvPr id="2" name="Date Placeholder 1"/>
          <p:cNvSpPr>
            <a:spLocks noGrp="1"/>
          </p:cNvSpPr>
          <p:nvPr>
            <p:ph type="dt" sz="half" idx="10"/>
          </p:nvPr>
        </p:nvSpPr>
        <p:spPr/>
        <p:txBody>
          <a:bodyPr/>
          <a:lstStyle/>
          <a:p>
            <a:fld id="{A3A67723-E2E3-4338-8ABB-7075D4EA809C}" type="datetime1">
              <a:rPr lang="en-GB" smtClean="0"/>
              <a:t>07/10/2018</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181</a:t>
            </a:fld>
            <a:endParaRPr lang="en-GB"/>
          </a:p>
        </p:txBody>
      </p:sp>
    </p:spTree>
    <p:extLst>
      <p:ext uri="{BB962C8B-B14F-4D97-AF65-F5344CB8AC3E}">
        <p14:creationId xmlns:p14="http://schemas.microsoft.com/office/powerpoint/2010/main" val="2443677725"/>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microsoft.com/office/2006/documentManagement/types"/>
    <ds:schemaRef ds:uri="http://schemas.openxmlformats.org/package/2006/metadata/core-properties"/>
    <ds:schemaRef ds:uri="http://purl.org/dc/elements/1.1/"/>
    <ds:schemaRef ds:uri="http://www.w3.org/XML/1998/namespace"/>
    <ds:schemaRef ds:uri="http://schemas.microsoft.com/office/infopath/2007/PartnerControls"/>
    <ds:schemaRef ds:uri="303dbf9b-b85b-46a0-94f1-894078c07ecd"/>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877</TotalTime>
  <Words>11673</Words>
  <Application>Microsoft Office PowerPoint</Application>
  <PresentationFormat>On-screen Show (4:3)</PresentationFormat>
  <Paragraphs>1795</Paragraphs>
  <Slides>181</Slides>
  <Notes>139</Notes>
  <HiddenSlides>0</HiddenSlides>
  <MMClips>0</MMClips>
  <ScaleCrop>false</ScaleCrop>
  <HeadingPairs>
    <vt:vector size="4" baseType="variant">
      <vt:variant>
        <vt:lpstr>Theme</vt:lpstr>
      </vt:variant>
      <vt:variant>
        <vt:i4>1</vt:i4>
      </vt:variant>
      <vt:variant>
        <vt:lpstr>Slide Titles</vt:lpstr>
      </vt:variant>
      <vt:variant>
        <vt:i4>181</vt:i4>
      </vt:variant>
    </vt:vector>
  </HeadingPairs>
  <TitlesOfParts>
    <vt:vector size="182" baseType="lpstr">
      <vt:lpstr>20140311PresentationUWTSDTemplate</vt:lpstr>
      <vt:lpstr>Research Methods in Education (Teach First)</vt:lpstr>
      <vt:lpstr>Welcome    Croeso  </vt:lpstr>
      <vt:lpstr>PowerPoint Presentation</vt:lpstr>
      <vt:lpstr>PowerPoint Presentation</vt:lpstr>
      <vt:lpstr>Task: One minute briefing</vt:lpstr>
      <vt:lpstr>PowerPoint Presentation</vt:lpstr>
      <vt:lpstr>Task: Handbook check</vt:lpstr>
      <vt:lpstr>Research expectations</vt:lpstr>
      <vt:lpstr>Critically reviewing education research literature</vt:lpstr>
      <vt:lpstr>What are sources?</vt:lpstr>
      <vt:lpstr>Your ‘voice’</vt:lpstr>
      <vt:lpstr>Critical and critical </vt:lpstr>
      <vt:lpstr>Being academically critical</vt:lpstr>
      <vt:lpstr>Evaluating your research </vt:lpstr>
      <vt:lpstr>Begin a research diary…..</vt:lpstr>
      <vt:lpstr>Ways of Knowing</vt:lpstr>
      <vt:lpstr>Ways of Knowing 1</vt:lpstr>
      <vt:lpstr>Ways of Knowing 2</vt:lpstr>
      <vt:lpstr>Ways of knowing 3</vt:lpstr>
      <vt:lpstr>Ways of Knowing 4: Logic (inductive)</vt:lpstr>
      <vt:lpstr>Ways of Knowing 4: logic (deductive)</vt:lpstr>
      <vt:lpstr>Ways of knowing 5: Research</vt:lpstr>
      <vt:lpstr>The Scientific Method</vt:lpstr>
      <vt:lpstr>The Scientific Method</vt:lpstr>
      <vt:lpstr>Educational Research</vt:lpstr>
      <vt:lpstr>Human Rights</vt:lpstr>
      <vt:lpstr>Choosing ethically</vt:lpstr>
      <vt:lpstr>PowerPoint Presentation</vt:lpstr>
      <vt:lpstr>Research Methods in Education (Teach First)</vt:lpstr>
      <vt:lpstr>PowerPoint Presentation</vt:lpstr>
      <vt:lpstr> PARADIGMS OF  SOCIAL RESEARCH </vt:lpstr>
      <vt:lpstr>BIG IDEAS: ontology to epistemology to paradigm</vt:lpstr>
      <vt:lpstr>PowerPoint Presentation</vt:lpstr>
      <vt:lpstr>PowerPoint Presentation</vt:lpstr>
      <vt:lpstr>Task: Big picture  (12 min)</vt:lpstr>
      <vt:lpstr>PowerPoint Presentation</vt:lpstr>
      <vt:lpstr>Plenary</vt:lpstr>
      <vt:lpstr>Further thinking</vt:lpstr>
      <vt:lpstr>Research Methods in Education (Teach First)</vt:lpstr>
      <vt:lpstr>PowerPoint Presentation</vt:lpstr>
      <vt:lpstr>PowerPoint Presentation</vt:lpstr>
      <vt:lpstr>What educational theories do we remember?</vt:lpstr>
      <vt:lpstr>John Locke 1632-1704</vt:lpstr>
      <vt:lpstr>Jean-Jacques Rousseau     1712-1778</vt:lpstr>
      <vt:lpstr>Friedrich Froebel 1782-1852</vt:lpstr>
      <vt:lpstr>Susan Isaacs                   1885-1948</vt:lpstr>
      <vt:lpstr>Jerome Bruner        1915 - 2016</vt:lpstr>
      <vt:lpstr>PowerPoint Presentation</vt:lpstr>
      <vt:lpstr>No single theorist has offered a complete explanation of children’s learning</vt:lpstr>
      <vt:lpstr>Current educational thinking or fads?</vt:lpstr>
      <vt:lpstr>What is action research?   </vt:lpstr>
      <vt:lpstr>What is practitioner research?</vt:lpstr>
      <vt:lpstr>PowerPoint Presentation</vt:lpstr>
      <vt:lpstr>Action research:  the responsibility of school communities to improve the school learning environment</vt:lpstr>
      <vt:lpstr>Using practitioner research</vt:lpstr>
      <vt:lpstr>PowerPoint Presentation</vt:lpstr>
      <vt:lpstr>PowerPoint Presentation</vt:lpstr>
      <vt:lpstr>Why do we research?</vt:lpstr>
      <vt:lpstr>Reflection and Theory </vt:lpstr>
      <vt:lpstr>PowerPoint Presentation</vt:lpstr>
      <vt:lpstr>Task: discussion</vt:lpstr>
      <vt:lpstr>Field notes in your research diary</vt:lpstr>
      <vt:lpstr>Research design</vt:lpstr>
      <vt:lpstr>Quantitative and Qualitative Methods</vt:lpstr>
      <vt:lpstr>Research design</vt:lpstr>
      <vt:lpstr> Data collection</vt:lpstr>
      <vt:lpstr>Action research: what is it? </vt:lpstr>
      <vt:lpstr>Types of Evidence</vt:lpstr>
      <vt:lpstr>What is a case study?</vt:lpstr>
      <vt:lpstr>What is the purpose of your case study?</vt:lpstr>
      <vt:lpstr>PowerPoint Presentation</vt:lpstr>
      <vt:lpstr>Descriptive case-study</vt:lpstr>
      <vt:lpstr>Explanatory case-study</vt:lpstr>
      <vt:lpstr>Sub divisions</vt:lpstr>
      <vt:lpstr>PowerPoint Presentation</vt:lpstr>
      <vt:lpstr>Working question Sub questions</vt:lpstr>
      <vt:lpstr>Important Questions</vt:lpstr>
      <vt:lpstr>More questions</vt:lpstr>
      <vt:lpstr>Important considerations</vt:lpstr>
      <vt:lpstr>Reconnaissance/ Fact finding: in situation critical incident population/ sample size</vt:lpstr>
      <vt:lpstr>Think about your practice…</vt:lpstr>
      <vt:lpstr>Critical incidents</vt:lpstr>
      <vt:lpstr>Critical Incidents</vt:lpstr>
      <vt:lpstr>Definitions from research </vt:lpstr>
      <vt:lpstr>Translating this into actual practice, what does it mean for you?</vt:lpstr>
      <vt:lpstr>So how can you properly use critical incidents in order to get better at teaching?</vt:lpstr>
      <vt:lpstr>What is the population and the sample?</vt:lpstr>
      <vt:lpstr>PowerPoint Presentation</vt:lpstr>
      <vt:lpstr>PowerPoint Presentation</vt:lpstr>
      <vt:lpstr>Who should I use as a sample?</vt:lpstr>
      <vt:lpstr>How many should I use as a sample?</vt:lpstr>
      <vt:lpstr>Planning: Research Design</vt:lpstr>
      <vt:lpstr>PowerPoint Presentation</vt:lpstr>
      <vt:lpstr>Validity and Triangulation Reliability Generalisability or Relatable</vt:lpstr>
      <vt:lpstr>Qualitative challenge</vt:lpstr>
      <vt:lpstr>https://pebblepad.wlv.ac.uk/viewasset.aspx?oid=103268&amp;type=webfolio&amp;pageoid=111981 </vt:lpstr>
      <vt:lpstr>PowerPoint Presentation</vt:lpstr>
      <vt:lpstr>PowerPoint Presentation</vt:lpstr>
      <vt:lpstr>Reliability</vt:lpstr>
      <vt:lpstr>Generalisable or Relatable?</vt:lpstr>
      <vt:lpstr>Planning:   data collection methods  data analysis methods  how does this link with what you are  trying to investigate</vt:lpstr>
      <vt:lpstr>Data collection tools</vt:lpstr>
      <vt:lpstr>Fact finding from reading</vt:lpstr>
      <vt:lpstr>PowerPoint Presentation</vt:lpstr>
      <vt:lpstr>Learning to look</vt:lpstr>
      <vt:lpstr>Uses of observation</vt:lpstr>
      <vt:lpstr>Try a tally chart</vt:lpstr>
      <vt:lpstr>Undertaking observations </vt:lpstr>
      <vt:lpstr>Structured observation </vt:lpstr>
      <vt:lpstr>Structured observation </vt:lpstr>
      <vt:lpstr>PowerPoint Presentation</vt:lpstr>
      <vt:lpstr>Structured observation  </vt:lpstr>
      <vt:lpstr>Unstructured observation </vt:lpstr>
      <vt:lpstr>Media Technique:  Capture moments on film and then write notes about what happened</vt:lpstr>
      <vt:lpstr>Leuven scale: emotional well-being and involvement</vt:lpstr>
      <vt:lpstr>Strategies for data collection:   Asking questions; listening to answers </vt:lpstr>
      <vt:lpstr>Interviews</vt:lpstr>
      <vt:lpstr>Closed questions are good for:</vt:lpstr>
      <vt:lpstr>Open questions are good for:</vt:lpstr>
      <vt:lpstr>Use Bloom’s Taxonomy</vt:lpstr>
      <vt:lpstr>PowerPoint Presentation</vt:lpstr>
      <vt:lpstr>PowerPoint Presentation</vt:lpstr>
      <vt:lpstr>Making questionnaires understandable:  could a thirteen year old understand it?</vt:lpstr>
      <vt:lpstr>What do you need to know to understand something?</vt:lpstr>
      <vt:lpstr>Question-Answer Model</vt:lpstr>
      <vt:lpstr>Comprehension</vt:lpstr>
      <vt:lpstr>Retrieval</vt:lpstr>
      <vt:lpstr>Judgement</vt:lpstr>
      <vt:lpstr>Response</vt:lpstr>
      <vt:lpstr>Question testing</vt:lpstr>
      <vt:lpstr>Question testing - example (1)</vt:lpstr>
      <vt:lpstr>Question testing - example (1) revised</vt:lpstr>
      <vt:lpstr>Question testing - example (2)</vt:lpstr>
      <vt:lpstr>Question testing - example (2) revised</vt:lpstr>
      <vt:lpstr>Strategies for data collection</vt:lpstr>
      <vt:lpstr>Data collection tools</vt:lpstr>
      <vt:lpstr>Research repository  Research data management</vt:lpstr>
      <vt:lpstr>The ethical approval form </vt:lpstr>
      <vt:lpstr>Ethics committee</vt:lpstr>
      <vt:lpstr>Reviewing written accounts</vt:lpstr>
      <vt:lpstr>What do we mean by literature?</vt:lpstr>
      <vt:lpstr>Review</vt:lpstr>
      <vt:lpstr>PowerPoint Presentation</vt:lpstr>
      <vt:lpstr>FAQs</vt:lpstr>
      <vt:lpstr>PowerPoint Presentation</vt:lpstr>
      <vt:lpstr>Start writing now</vt:lpstr>
      <vt:lpstr>PowerPoint Presentation</vt:lpstr>
      <vt:lpstr>Field notes in your journal</vt:lpstr>
      <vt:lpstr>Anecdotal records  A brief narrative account describing an incident of a child's behaviour that is of interest to the observer.</vt:lpstr>
      <vt:lpstr>Samples: Written samples of certain behaviours to discover how often, how long, or when a particular behaviour occurs.</vt:lpstr>
      <vt:lpstr>Event sampling:  The observer waits for and records a specific preselected behaviour </vt:lpstr>
      <vt:lpstr>Checklists</vt:lpstr>
      <vt:lpstr>Rating Scales</vt:lpstr>
      <vt:lpstr>Sematic Differential:  A rating scale using adjectives with opposite meanings at either end</vt:lpstr>
      <vt:lpstr>Involvement scale </vt:lpstr>
      <vt:lpstr>Leuven scale: emotional well-being and involvement</vt:lpstr>
      <vt:lpstr>Mosaic approach</vt:lpstr>
      <vt:lpstr>PowerPoint Presentation</vt:lpstr>
      <vt:lpstr>PowerPoint Presentation</vt:lpstr>
      <vt:lpstr>Writing these notes up?</vt:lpstr>
      <vt:lpstr>Professional dissemination</vt:lpstr>
      <vt:lpstr>  Is it ethical? </vt:lpstr>
      <vt:lpstr>Define ethics</vt:lpstr>
      <vt:lpstr>Nuremburg Code </vt:lpstr>
      <vt:lpstr>Milgram – obedience or conformity</vt:lpstr>
      <vt:lpstr>For the good of others… </vt:lpstr>
      <vt:lpstr>Are ‘ethics’ absolute?</vt:lpstr>
      <vt:lpstr>Why do we need it?</vt:lpstr>
      <vt:lpstr>The main issues</vt:lpstr>
      <vt:lpstr>The main issues</vt:lpstr>
      <vt:lpstr>Ethical considerations </vt:lpstr>
      <vt:lpstr>Informed consent </vt:lpstr>
      <vt:lpstr>Four elements of consent  </vt:lpstr>
      <vt:lpstr>Consent from children </vt:lpstr>
      <vt:lpstr>Access </vt:lpstr>
      <vt:lpstr>Data </vt:lpstr>
      <vt:lpstr>Action research and ethics</vt:lpstr>
      <vt:lpstr>TASK: definitions</vt:lpstr>
      <vt:lpstr>Task: Safeguarding </vt:lpstr>
      <vt:lpstr>Task: Online methods </vt:lpstr>
      <vt:lpstr>BERA code of ethics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Sharon</cp:lastModifiedBy>
  <cp:revision>43</cp:revision>
  <cp:lastPrinted>2018-10-05T17:27:37Z</cp:lastPrinted>
  <dcterms:created xsi:type="dcterms:W3CDTF">2015-04-14T15:21:28Z</dcterms:created>
  <dcterms:modified xsi:type="dcterms:W3CDTF">2018-10-07T16:59:54Z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