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6" r:id="rId4"/>
  </p:sldMasterIdLst>
  <p:sldIdLst>
    <p:sldId id="280" r:id="rId5"/>
    <p:sldId id="282" r:id="rId6"/>
    <p:sldId id="294" r:id="rId7"/>
    <p:sldId id="283" r:id="rId8"/>
    <p:sldId id="284" r:id="rId9"/>
    <p:sldId id="295" r:id="rId10"/>
    <p:sldId id="297" r:id="rId11"/>
    <p:sldId id="298" r:id="rId12"/>
    <p:sldId id="285" r:id="rId13"/>
    <p:sldId id="286" r:id="rId14"/>
    <p:sldId id="303" r:id="rId15"/>
    <p:sldId id="304" r:id="rId16"/>
    <p:sldId id="305" r:id="rId17"/>
    <p:sldId id="307" r:id="rId18"/>
    <p:sldId id="306" r:id="rId19"/>
    <p:sldId id="290" r:id="rId20"/>
    <p:sldId id="302" r:id="rId21"/>
    <p:sldId id="291" r:id="rId22"/>
    <p:sldId id="292" r:id="rId23"/>
    <p:sldId id="29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19" autoAdjust="0"/>
  </p:normalViewPr>
  <p:slideViewPr>
    <p:cSldViewPr snapToGrid="0">
      <p:cViewPr varScale="1">
        <p:scale>
          <a:sx n="122" d="100"/>
          <a:sy n="122" d="100"/>
        </p:scale>
        <p:origin x="24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viewProps" Target="viewProp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_rels/data2.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image" Target="../media/image17.png" /><Relationship Id="rId1" Type="http://schemas.openxmlformats.org/officeDocument/2006/relationships/image" Target="../media/image16.jpg" /></Relationships>
</file>

<file path=ppt/diagrams/_rels/data3.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jpg" /><Relationship Id="rId1" Type="http://schemas.openxmlformats.org/officeDocument/2006/relationships/image" Target="../media/image19.jpg" /></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image" Target="../media/image17.png" /><Relationship Id="rId1" Type="http://schemas.openxmlformats.org/officeDocument/2006/relationships/image" Target="../media/image16.jpg" /></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jpg" /><Relationship Id="rId1" Type="http://schemas.openxmlformats.org/officeDocument/2006/relationships/image" Target="../media/image19.jp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2C1893-0FCB-4F6F-A238-BFAD7B97316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7933E9-DB3C-4B9D-B9C4-723EFE1F702E}">
      <dgm:prSet custT="1"/>
      <dgm:spPr/>
      <dgm:t>
        <a:bodyPr/>
        <a:lstStyle/>
        <a:p>
          <a:pPr>
            <a:lnSpc>
              <a:spcPct val="100000"/>
            </a:lnSpc>
          </a:pPr>
          <a:r>
            <a:rPr lang="en-US" sz="1400" b="1" dirty="0">
              <a:solidFill>
                <a:srgbClr val="FF0000"/>
              </a:solidFill>
            </a:rPr>
            <a:t>1</a:t>
          </a:r>
          <a:r>
            <a:rPr lang="en-US" sz="1800" b="1" dirty="0">
              <a:solidFill>
                <a:srgbClr val="FF0000"/>
              </a:solidFill>
            </a:rPr>
            <a:t>. Video conferencing:</a:t>
          </a:r>
        </a:p>
        <a:p>
          <a:pPr>
            <a:lnSpc>
              <a:spcPct val="100000"/>
            </a:lnSpc>
          </a:pPr>
          <a:r>
            <a:rPr lang="en-US" sz="1400" dirty="0"/>
            <a:t> has emerged as a crucial tool for facilitating distant business, virtual meetings, and educational </a:t>
          </a:r>
          <a:r>
            <a:rPr lang="en-US" sz="1400" dirty="0" err="1"/>
            <a:t>endeavours</a:t>
          </a:r>
          <a:r>
            <a:rPr lang="en-US" sz="1400" dirty="0"/>
            <a:t>, effectively bridging the gap caused by restricted in-person interactions. Prominent examples of such programs include Zoom and Microsoft Teams.</a:t>
          </a:r>
          <a:r>
            <a:rPr lang="en-ZA" sz="1400" dirty="0"/>
            <a:t> (</a:t>
          </a:r>
          <a:r>
            <a:rPr lang="en-ZA" sz="1400" dirty="0" err="1"/>
            <a:t>Fatani</a:t>
          </a:r>
          <a:r>
            <a:rPr lang="en-ZA" sz="1400" dirty="0"/>
            <a:t>, 2020)</a:t>
          </a:r>
          <a:endParaRPr lang="en-US" sz="1400" dirty="0"/>
        </a:p>
      </dgm:t>
    </dgm:pt>
    <dgm:pt modelId="{7F483D11-5FF8-40A3-AF8D-7F6A0950DFD0}" type="parTrans" cxnId="{255CE82F-1ECD-4047-9777-EED998CD7C87}">
      <dgm:prSet/>
      <dgm:spPr/>
      <dgm:t>
        <a:bodyPr/>
        <a:lstStyle/>
        <a:p>
          <a:endParaRPr lang="en-US"/>
        </a:p>
      </dgm:t>
    </dgm:pt>
    <dgm:pt modelId="{4D36993C-D9FF-49AD-BB18-E30906453668}" type="sibTrans" cxnId="{255CE82F-1ECD-4047-9777-EED998CD7C87}">
      <dgm:prSet/>
      <dgm:spPr/>
      <dgm:t>
        <a:bodyPr/>
        <a:lstStyle/>
        <a:p>
          <a:endParaRPr lang="en-US"/>
        </a:p>
      </dgm:t>
    </dgm:pt>
    <dgm:pt modelId="{95F9BE3E-217F-4BA0-9EC0-38646F6F233F}">
      <dgm:prSet custT="1"/>
      <dgm:spPr/>
      <dgm:t>
        <a:bodyPr/>
        <a:lstStyle/>
        <a:p>
          <a:pPr>
            <a:lnSpc>
              <a:spcPct val="100000"/>
            </a:lnSpc>
          </a:pPr>
          <a:r>
            <a:rPr lang="en-US" sz="1800" b="1" dirty="0">
              <a:solidFill>
                <a:srgbClr val="FF0000"/>
              </a:solidFill>
            </a:rPr>
            <a:t>2.Social media platforms</a:t>
          </a:r>
          <a:endParaRPr lang="en-US" sz="1400" dirty="0"/>
        </a:p>
        <a:p>
          <a:pPr>
            <a:lnSpc>
              <a:spcPct val="100000"/>
            </a:lnSpc>
          </a:pPr>
          <a:r>
            <a:rPr lang="en-US" sz="1400" dirty="0"/>
            <a:t>such as Facebook, Twitter, and Instagram, have significantly contributed to maintaining community connectivity, facilitating information dissemination, and fostering support for diverse efforts during the epidemic (</a:t>
          </a:r>
          <a:r>
            <a:rPr lang="en-ZA" sz="1400" dirty="0"/>
            <a:t>Saud et al., 2020).</a:t>
          </a:r>
          <a:endParaRPr lang="en-US" sz="1400" dirty="0"/>
        </a:p>
      </dgm:t>
    </dgm:pt>
    <dgm:pt modelId="{03B7C435-271A-417E-AF5D-6D7886F465C1}" type="parTrans" cxnId="{276C405E-B828-48F1-A6DF-D2449797A571}">
      <dgm:prSet/>
      <dgm:spPr/>
      <dgm:t>
        <a:bodyPr/>
        <a:lstStyle/>
        <a:p>
          <a:endParaRPr lang="en-US"/>
        </a:p>
      </dgm:t>
    </dgm:pt>
    <dgm:pt modelId="{5B70578D-CF0C-4793-921E-79C1137A24A2}" type="sibTrans" cxnId="{276C405E-B828-48F1-A6DF-D2449797A571}">
      <dgm:prSet/>
      <dgm:spPr/>
      <dgm:t>
        <a:bodyPr/>
        <a:lstStyle/>
        <a:p>
          <a:endParaRPr lang="en-US"/>
        </a:p>
      </dgm:t>
    </dgm:pt>
    <dgm:pt modelId="{C7DC2919-40E2-4390-8D41-68D57D68DA98}">
      <dgm:prSet custT="1"/>
      <dgm:spPr/>
      <dgm:t>
        <a:bodyPr/>
        <a:lstStyle/>
        <a:p>
          <a:pPr>
            <a:lnSpc>
              <a:spcPct val="100000"/>
            </a:lnSpc>
          </a:pPr>
          <a:r>
            <a:rPr lang="en-US" sz="1800" b="1" dirty="0">
              <a:solidFill>
                <a:srgbClr val="FF0000"/>
              </a:solidFill>
            </a:rPr>
            <a:t>3. E-commerce platforms</a:t>
          </a:r>
          <a:r>
            <a:rPr lang="en-US" sz="1400" dirty="0"/>
            <a:t>: </a:t>
          </a:r>
        </a:p>
        <a:p>
          <a:pPr>
            <a:lnSpc>
              <a:spcPct val="100000"/>
            </a:lnSpc>
          </a:pPr>
          <a:r>
            <a:rPr lang="en-US" sz="1600" dirty="0"/>
            <a:t>such as Amazon, eBay, and Shopify, saw a surge in usage as customers transitioned to online purchasing for necessary products, hence facilitating transactions without physical touch (</a:t>
          </a:r>
          <a:r>
            <a:rPr lang="en-ZA" sz="1600" dirty="0"/>
            <a:t>Luo, et al., 2020)</a:t>
          </a:r>
          <a:r>
            <a:rPr lang="en-US" sz="1600" dirty="0"/>
            <a:t>.</a:t>
          </a:r>
        </a:p>
      </dgm:t>
    </dgm:pt>
    <dgm:pt modelId="{7887027B-8F85-4E94-95FA-A33A7C2A1D3D}" type="parTrans" cxnId="{F6B998EE-DD00-4841-8430-9D6508EB1679}">
      <dgm:prSet/>
      <dgm:spPr/>
      <dgm:t>
        <a:bodyPr/>
        <a:lstStyle/>
        <a:p>
          <a:endParaRPr lang="en-US"/>
        </a:p>
      </dgm:t>
    </dgm:pt>
    <dgm:pt modelId="{A62F85A4-AE7A-43AD-8F6A-4E56761AFCC0}" type="sibTrans" cxnId="{F6B998EE-DD00-4841-8430-9D6508EB1679}">
      <dgm:prSet/>
      <dgm:spPr/>
      <dgm:t>
        <a:bodyPr/>
        <a:lstStyle/>
        <a:p>
          <a:endParaRPr lang="en-US"/>
        </a:p>
      </dgm:t>
    </dgm:pt>
    <dgm:pt modelId="{2FA499C5-5EAC-4FC5-B65F-A84E9C4BC8CC}" type="pres">
      <dgm:prSet presAssocID="{1D2C1893-0FCB-4F6F-A238-BFAD7B97316F}" presName="root" presStyleCnt="0">
        <dgm:presLayoutVars>
          <dgm:dir/>
          <dgm:resizeHandles val="exact"/>
        </dgm:presLayoutVars>
      </dgm:prSet>
      <dgm:spPr/>
    </dgm:pt>
    <dgm:pt modelId="{B84DEBC6-36F1-4A2F-824A-B863FB6C13FF}" type="pres">
      <dgm:prSet presAssocID="{837933E9-DB3C-4B9D-B9C4-723EFE1F702E}" presName="compNode" presStyleCnt="0"/>
      <dgm:spPr/>
    </dgm:pt>
    <dgm:pt modelId="{5AFEEAEC-A72D-4378-B4C1-DD98CD25A8FF}" type="pres">
      <dgm:prSet presAssocID="{837933E9-DB3C-4B9D-B9C4-723EFE1F70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7F812DB6-C868-4CA2-B456-AA4D5D679F70}" type="pres">
      <dgm:prSet presAssocID="{837933E9-DB3C-4B9D-B9C4-723EFE1F702E}" presName="spaceRect" presStyleCnt="0"/>
      <dgm:spPr/>
    </dgm:pt>
    <dgm:pt modelId="{91A139A7-528D-4823-8CDE-213EC7E78392}" type="pres">
      <dgm:prSet presAssocID="{837933E9-DB3C-4B9D-B9C4-723EFE1F702E}" presName="textRect" presStyleLbl="revTx" presStyleIdx="0" presStyleCnt="3" custScaleX="123879" custLinFactNeighborY="-8400">
        <dgm:presLayoutVars>
          <dgm:chMax val="1"/>
          <dgm:chPref val="1"/>
        </dgm:presLayoutVars>
      </dgm:prSet>
      <dgm:spPr/>
    </dgm:pt>
    <dgm:pt modelId="{3D3CB5E5-EC8A-4943-96E8-CD2506E1EFA3}" type="pres">
      <dgm:prSet presAssocID="{4D36993C-D9FF-49AD-BB18-E30906453668}" presName="sibTrans" presStyleCnt="0"/>
      <dgm:spPr/>
    </dgm:pt>
    <dgm:pt modelId="{57FDF782-C82C-4211-8FA1-F86D9C6A55A4}" type="pres">
      <dgm:prSet presAssocID="{95F9BE3E-217F-4BA0-9EC0-38646F6F233F}" presName="compNode" presStyleCnt="0"/>
      <dgm:spPr/>
    </dgm:pt>
    <dgm:pt modelId="{3AF3FDA9-E2BA-470E-A741-F9E70EE999CC}" type="pres">
      <dgm:prSet presAssocID="{95F9BE3E-217F-4BA0-9EC0-38646F6F233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0E114C6-6D6E-4500-BC49-7FA5EB60207C}" type="pres">
      <dgm:prSet presAssocID="{95F9BE3E-217F-4BA0-9EC0-38646F6F233F}" presName="spaceRect" presStyleCnt="0"/>
      <dgm:spPr/>
    </dgm:pt>
    <dgm:pt modelId="{4839721E-ACD5-41BD-9AEA-E715234D9347}" type="pres">
      <dgm:prSet presAssocID="{95F9BE3E-217F-4BA0-9EC0-38646F6F233F}" presName="textRect" presStyleLbl="revTx" presStyleIdx="1" presStyleCnt="3" custScaleX="147346" custScaleY="108376">
        <dgm:presLayoutVars>
          <dgm:chMax val="1"/>
          <dgm:chPref val="1"/>
        </dgm:presLayoutVars>
      </dgm:prSet>
      <dgm:spPr/>
    </dgm:pt>
    <dgm:pt modelId="{18FCFE64-7C9D-4FF1-BECF-3C4FED4AC609}" type="pres">
      <dgm:prSet presAssocID="{5B70578D-CF0C-4793-921E-79C1137A24A2}" presName="sibTrans" presStyleCnt="0"/>
      <dgm:spPr/>
    </dgm:pt>
    <dgm:pt modelId="{B3222B08-6F5F-4013-8109-A5221DFA6B3F}" type="pres">
      <dgm:prSet presAssocID="{C7DC2919-40E2-4390-8D41-68D57D68DA98}" presName="compNode" presStyleCnt="0"/>
      <dgm:spPr/>
    </dgm:pt>
    <dgm:pt modelId="{ACA35706-1829-4832-BFF1-C1E185C9E399}" type="pres">
      <dgm:prSet presAssocID="{C7DC2919-40E2-4390-8D41-68D57D68DA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510BF707-DE2D-4CFB-A70A-1A5051176D23}" type="pres">
      <dgm:prSet presAssocID="{C7DC2919-40E2-4390-8D41-68D57D68DA98}" presName="spaceRect" presStyleCnt="0"/>
      <dgm:spPr/>
    </dgm:pt>
    <dgm:pt modelId="{1AAE5841-8CC2-451D-AB1B-B6D829B6B952}" type="pres">
      <dgm:prSet presAssocID="{C7DC2919-40E2-4390-8D41-68D57D68DA98}" presName="textRect" presStyleLbl="revTx" presStyleIdx="2" presStyleCnt="3" custScaleX="149145" custScaleY="117698">
        <dgm:presLayoutVars>
          <dgm:chMax val="1"/>
          <dgm:chPref val="1"/>
        </dgm:presLayoutVars>
      </dgm:prSet>
      <dgm:spPr/>
    </dgm:pt>
  </dgm:ptLst>
  <dgm:cxnLst>
    <dgm:cxn modelId="{B6E5B711-9346-4232-9B9D-31BA1E34D26C}" type="presOf" srcId="{1D2C1893-0FCB-4F6F-A238-BFAD7B97316F}" destId="{2FA499C5-5EAC-4FC5-B65F-A84E9C4BC8CC}" srcOrd="0" destOrd="0" presId="urn:microsoft.com/office/officeart/2018/2/layout/IconLabelList"/>
    <dgm:cxn modelId="{255CE82F-1ECD-4047-9777-EED998CD7C87}" srcId="{1D2C1893-0FCB-4F6F-A238-BFAD7B97316F}" destId="{837933E9-DB3C-4B9D-B9C4-723EFE1F702E}" srcOrd="0" destOrd="0" parTransId="{7F483D11-5FF8-40A3-AF8D-7F6A0950DFD0}" sibTransId="{4D36993C-D9FF-49AD-BB18-E30906453668}"/>
    <dgm:cxn modelId="{276C405E-B828-48F1-A6DF-D2449797A571}" srcId="{1D2C1893-0FCB-4F6F-A238-BFAD7B97316F}" destId="{95F9BE3E-217F-4BA0-9EC0-38646F6F233F}" srcOrd="1" destOrd="0" parTransId="{03B7C435-271A-417E-AF5D-6D7886F465C1}" sibTransId="{5B70578D-CF0C-4793-921E-79C1137A24A2}"/>
    <dgm:cxn modelId="{A093C856-9A54-4A7E-B1D1-734F95F6C528}" type="presOf" srcId="{95F9BE3E-217F-4BA0-9EC0-38646F6F233F}" destId="{4839721E-ACD5-41BD-9AEA-E715234D9347}" srcOrd="0" destOrd="0" presId="urn:microsoft.com/office/officeart/2018/2/layout/IconLabelList"/>
    <dgm:cxn modelId="{2F3475E8-9FD7-43CA-9C39-F689C6E64772}" type="presOf" srcId="{C7DC2919-40E2-4390-8D41-68D57D68DA98}" destId="{1AAE5841-8CC2-451D-AB1B-B6D829B6B952}" srcOrd="0" destOrd="0" presId="urn:microsoft.com/office/officeart/2018/2/layout/IconLabelList"/>
    <dgm:cxn modelId="{F6B998EE-DD00-4841-8430-9D6508EB1679}" srcId="{1D2C1893-0FCB-4F6F-A238-BFAD7B97316F}" destId="{C7DC2919-40E2-4390-8D41-68D57D68DA98}" srcOrd="2" destOrd="0" parTransId="{7887027B-8F85-4E94-95FA-A33A7C2A1D3D}" sibTransId="{A62F85A4-AE7A-43AD-8F6A-4E56761AFCC0}"/>
    <dgm:cxn modelId="{B3FAEAF1-B1B5-458A-9902-53723BC383F9}" type="presOf" srcId="{837933E9-DB3C-4B9D-B9C4-723EFE1F702E}" destId="{91A139A7-528D-4823-8CDE-213EC7E78392}" srcOrd="0" destOrd="0" presId="urn:microsoft.com/office/officeart/2018/2/layout/IconLabelList"/>
    <dgm:cxn modelId="{0AE08796-F162-42C2-913C-147495EE5638}" type="presParOf" srcId="{2FA499C5-5EAC-4FC5-B65F-A84E9C4BC8CC}" destId="{B84DEBC6-36F1-4A2F-824A-B863FB6C13FF}" srcOrd="0" destOrd="0" presId="urn:microsoft.com/office/officeart/2018/2/layout/IconLabelList"/>
    <dgm:cxn modelId="{A941FFC9-77E3-41A2-8001-4F8E6512D727}" type="presParOf" srcId="{B84DEBC6-36F1-4A2F-824A-B863FB6C13FF}" destId="{5AFEEAEC-A72D-4378-B4C1-DD98CD25A8FF}" srcOrd="0" destOrd="0" presId="urn:microsoft.com/office/officeart/2018/2/layout/IconLabelList"/>
    <dgm:cxn modelId="{CB0E7F9B-E4DF-47ED-BA2C-8A384A6C73C2}" type="presParOf" srcId="{B84DEBC6-36F1-4A2F-824A-B863FB6C13FF}" destId="{7F812DB6-C868-4CA2-B456-AA4D5D679F70}" srcOrd="1" destOrd="0" presId="urn:microsoft.com/office/officeart/2018/2/layout/IconLabelList"/>
    <dgm:cxn modelId="{F9D8521E-FD12-455C-A4C6-A60CE9CC27CC}" type="presParOf" srcId="{B84DEBC6-36F1-4A2F-824A-B863FB6C13FF}" destId="{91A139A7-528D-4823-8CDE-213EC7E78392}" srcOrd="2" destOrd="0" presId="urn:microsoft.com/office/officeart/2018/2/layout/IconLabelList"/>
    <dgm:cxn modelId="{4B69598E-3715-4900-AEA3-E92DB8FA01AF}" type="presParOf" srcId="{2FA499C5-5EAC-4FC5-B65F-A84E9C4BC8CC}" destId="{3D3CB5E5-EC8A-4943-96E8-CD2506E1EFA3}" srcOrd="1" destOrd="0" presId="urn:microsoft.com/office/officeart/2018/2/layout/IconLabelList"/>
    <dgm:cxn modelId="{8D46681F-C010-4A7D-9AAF-1A3939592CE8}" type="presParOf" srcId="{2FA499C5-5EAC-4FC5-B65F-A84E9C4BC8CC}" destId="{57FDF782-C82C-4211-8FA1-F86D9C6A55A4}" srcOrd="2" destOrd="0" presId="urn:microsoft.com/office/officeart/2018/2/layout/IconLabelList"/>
    <dgm:cxn modelId="{22DDC4A9-D8FE-4BD1-AD18-08482E4D71EE}" type="presParOf" srcId="{57FDF782-C82C-4211-8FA1-F86D9C6A55A4}" destId="{3AF3FDA9-E2BA-470E-A741-F9E70EE999CC}" srcOrd="0" destOrd="0" presId="urn:microsoft.com/office/officeart/2018/2/layout/IconLabelList"/>
    <dgm:cxn modelId="{39A42327-1324-4CE9-B64C-316487279EE3}" type="presParOf" srcId="{57FDF782-C82C-4211-8FA1-F86D9C6A55A4}" destId="{00E114C6-6D6E-4500-BC49-7FA5EB60207C}" srcOrd="1" destOrd="0" presId="urn:microsoft.com/office/officeart/2018/2/layout/IconLabelList"/>
    <dgm:cxn modelId="{90F8880A-5472-4E60-B837-D7BC7600BE68}" type="presParOf" srcId="{57FDF782-C82C-4211-8FA1-F86D9C6A55A4}" destId="{4839721E-ACD5-41BD-9AEA-E715234D9347}" srcOrd="2" destOrd="0" presId="urn:microsoft.com/office/officeart/2018/2/layout/IconLabelList"/>
    <dgm:cxn modelId="{90106836-993C-4A52-8651-534EB27AD86E}" type="presParOf" srcId="{2FA499C5-5EAC-4FC5-B65F-A84E9C4BC8CC}" destId="{18FCFE64-7C9D-4FF1-BECF-3C4FED4AC609}" srcOrd="3" destOrd="0" presId="urn:microsoft.com/office/officeart/2018/2/layout/IconLabelList"/>
    <dgm:cxn modelId="{88A4579E-B2EB-440C-84FF-EF998CE6F015}" type="presParOf" srcId="{2FA499C5-5EAC-4FC5-B65F-A84E9C4BC8CC}" destId="{B3222B08-6F5F-4013-8109-A5221DFA6B3F}" srcOrd="4" destOrd="0" presId="urn:microsoft.com/office/officeart/2018/2/layout/IconLabelList"/>
    <dgm:cxn modelId="{71378662-9C2D-454E-938E-406D7CD3D2BC}" type="presParOf" srcId="{B3222B08-6F5F-4013-8109-A5221DFA6B3F}" destId="{ACA35706-1829-4832-BFF1-C1E185C9E399}" srcOrd="0" destOrd="0" presId="urn:microsoft.com/office/officeart/2018/2/layout/IconLabelList"/>
    <dgm:cxn modelId="{8C3515C4-B3BB-4402-8FBD-92A4BD1344E8}" type="presParOf" srcId="{B3222B08-6F5F-4013-8109-A5221DFA6B3F}" destId="{510BF707-DE2D-4CFB-A70A-1A5051176D23}" srcOrd="1" destOrd="0" presId="urn:microsoft.com/office/officeart/2018/2/layout/IconLabelList"/>
    <dgm:cxn modelId="{FBA6AB81-8539-4933-8A00-92A3A48C5758}" type="presParOf" srcId="{B3222B08-6F5F-4013-8109-A5221DFA6B3F}" destId="{1AAE5841-8CC2-451D-AB1B-B6D829B6B95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745E28-F24C-4B84-894C-D5A9A9643E2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BF5E311-A497-4344-96B5-271FF8D9108E}">
      <dgm:prSet custT="1"/>
      <dgm:spPr/>
      <dgm:t>
        <a:bodyPr/>
        <a:lstStyle/>
        <a:p>
          <a:pPr>
            <a:lnSpc>
              <a:spcPct val="100000"/>
            </a:lnSpc>
          </a:pPr>
          <a:r>
            <a:rPr lang="en-US" sz="1100" b="1" dirty="0">
              <a:solidFill>
                <a:srgbClr val="FF0000"/>
              </a:solidFill>
            </a:rPr>
            <a:t>4. </a:t>
          </a:r>
          <a:r>
            <a:rPr lang="en-US" sz="1400" b="1" dirty="0">
              <a:solidFill>
                <a:srgbClr val="FF0000"/>
              </a:solidFill>
            </a:rPr>
            <a:t>Telehealth services:</a:t>
          </a:r>
        </a:p>
        <a:p>
          <a:pPr>
            <a:lnSpc>
              <a:spcPct val="100000"/>
            </a:lnSpc>
          </a:pPr>
          <a:r>
            <a:rPr lang="en-US" sz="1400" dirty="0"/>
            <a:t>such as Teladoc and Doctor on Demand, provide the convenience of remote medical consultations, facilitating healthcare access while </a:t>
          </a:r>
          <a:r>
            <a:rPr lang="en-US" sz="1400" dirty="0" err="1"/>
            <a:t>minimising</a:t>
          </a:r>
          <a:r>
            <a:rPr lang="en-US" sz="1400" dirty="0"/>
            <a:t> the need for in-person doctor visits.</a:t>
          </a:r>
        </a:p>
      </dgm:t>
    </dgm:pt>
    <dgm:pt modelId="{354D556C-C2C8-4347-832A-6CA10A5D84AF}" type="parTrans" cxnId="{700253F8-07FC-49DD-AD8F-2F865F1E6C34}">
      <dgm:prSet/>
      <dgm:spPr/>
      <dgm:t>
        <a:bodyPr/>
        <a:lstStyle/>
        <a:p>
          <a:endParaRPr lang="en-US"/>
        </a:p>
      </dgm:t>
    </dgm:pt>
    <dgm:pt modelId="{413A85A1-833D-4A72-AD77-075B2BF29AA4}" type="sibTrans" cxnId="{700253F8-07FC-49DD-AD8F-2F865F1E6C34}">
      <dgm:prSet/>
      <dgm:spPr/>
      <dgm:t>
        <a:bodyPr/>
        <a:lstStyle/>
        <a:p>
          <a:endParaRPr lang="en-US"/>
        </a:p>
      </dgm:t>
    </dgm:pt>
    <dgm:pt modelId="{092D0F56-F755-47CC-9B3D-FA3D509D526D}">
      <dgm:prSet custT="1"/>
      <dgm:spPr/>
      <dgm:t>
        <a:bodyPr/>
        <a:lstStyle/>
        <a:p>
          <a:pPr>
            <a:lnSpc>
              <a:spcPct val="100000"/>
            </a:lnSpc>
          </a:pPr>
          <a:r>
            <a:rPr lang="en-US" sz="1400" b="1" dirty="0">
              <a:solidFill>
                <a:srgbClr val="FF0000"/>
              </a:solidFill>
            </a:rPr>
            <a:t>5. Instant Messaging apps: </a:t>
          </a:r>
        </a:p>
        <a:p>
          <a:pPr>
            <a:lnSpc>
              <a:spcPct val="100000"/>
            </a:lnSpc>
          </a:pPr>
          <a:r>
            <a:rPr lang="en-US" sz="1400" dirty="0"/>
            <a:t>such as WhatsApp and Slack have played a pivotal role in enabling instantaneous communication, serving as a platform for both personal and professional contacts. These tools have effectively allowed distant cooperation and fostered a sense of community support.</a:t>
          </a:r>
        </a:p>
      </dgm:t>
    </dgm:pt>
    <dgm:pt modelId="{82CF237C-16E0-4501-AA1F-7931718D46F6}" type="parTrans" cxnId="{DFA3369E-5DDD-4DFE-8DE4-F141E0CE1072}">
      <dgm:prSet/>
      <dgm:spPr/>
      <dgm:t>
        <a:bodyPr/>
        <a:lstStyle/>
        <a:p>
          <a:endParaRPr lang="en-US"/>
        </a:p>
      </dgm:t>
    </dgm:pt>
    <dgm:pt modelId="{6D92A2AA-00E3-4DD9-810D-00C53D16D455}" type="sibTrans" cxnId="{DFA3369E-5DDD-4DFE-8DE4-F141E0CE1072}">
      <dgm:prSet/>
      <dgm:spPr/>
      <dgm:t>
        <a:bodyPr/>
        <a:lstStyle/>
        <a:p>
          <a:endParaRPr lang="en-US"/>
        </a:p>
      </dgm:t>
    </dgm:pt>
    <dgm:pt modelId="{EF54246D-0C14-4DD5-96E5-E90B5508F2CF}">
      <dgm:prSet custT="1"/>
      <dgm:spPr/>
      <dgm:t>
        <a:bodyPr/>
        <a:lstStyle/>
        <a:p>
          <a:pPr>
            <a:lnSpc>
              <a:spcPct val="100000"/>
            </a:lnSpc>
          </a:pPr>
          <a:r>
            <a:rPr lang="en-US" sz="1400" b="1" dirty="0">
              <a:solidFill>
                <a:srgbClr val="FF0000"/>
              </a:solidFill>
            </a:rPr>
            <a:t>6. Online learning platforms:</a:t>
          </a:r>
        </a:p>
        <a:p>
          <a:pPr>
            <a:lnSpc>
              <a:spcPct val="100000"/>
            </a:lnSpc>
          </a:pPr>
          <a:r>
            <a:rPr lang="en-US" sz="1400" dirty="0"/>
            <a:t> such as Zoom for Education, Google Classroom, and edX, have facilitated the transition to distant learning, enabling instructors and students to effectively continue their educational activities.</a:t>
          </a:r>
        </a:p>
      </dgm:t>
    </dgm:pt>
    <dgm:pt modelId="{5D39DA80-30C6-4F12-8E98-24AC50E96193}" type="parTrans" cxnId="{A1E46DC4-09B2-45AD-AC4E-515C0C480E6D}">
      <dgm:prSet/>
      <dgm:spPr/>
      <dgm:t>
        <a:bodyPr/>
        <a:lstStyle/>
        <a:p>
          <a:endParaRPr lang="en-US"/>
        </a:p>
      </dgm:t>
    </dgm:pt>
    <dgm:pt modelId="{18DDA738-D0F2-41D1-AD04-8282B59B80CB}" type="sibTrans" cxnId="{A1E46DC4-09B2-45AD-AC4E-515C0C480E6D}">
      <dgm:prSet/>
      <dgm:spPr/>
      <dgm:t>
        <a:bodyPr/>
        <a:lstStyle/>
        <a:p>
          <a:endParaRPr lang="en-US"/>
        </a:p>
      </dgm:t>
    </dgm:pt>
    <dgm:pt modelId="{4D80B688-0D3D-4DE1-A0AC-217C5C8ADDBB}" type="pres">
      <dgm:prSet presAssocID="{76745E28-F24C-4B84-894C-D5A9A9643E26}" presName="root" presStyleCnt="0">
        <dgm:presLayoutVars>
          <dgm:dir/>
          <dgm:resizeHandles val="exact"/>
        </dgm:presLayoutVars>
      </dgm:prSet>
      <dgm:spPr/>
    </dgm:pt>
    <dgm:pt modelId="{5947F251-58C0-4A7B-A96C-C74F0C5BB980}" type="pres">
      <dgm:prSet presAssocID="{DBF5E311-A497-4344-96B5-271FF8D9108E}" presName="compNode" presStyleCnt="0"/>
      <dgm:spPr/>
    </dgm:pt>
    <dgm:pt modelId="{7D9A5D41-619D-4B53-8E9F-E480FF09E61D}" type="pres">
      <dgm:prSet presAssocID="{DBF5E311-A497-4344-96B5-271FF8D9108E}" presName="iconRect" presStyleLbl="node1" presStyleIdx="0" presStyleCnt="3" custLinFactNeighborX="-11520" custLinFactNeighborY="26302"/>
      <dgm:spPr>
        <a:blipFill>
          <a:blip xmlns:r="http://schemas.openxmlformats.org/officeDocument/2006/relationships" r:embed="rId1"/>
          <a:srcRect/>
          <a:stretch>
            <a:fillRect l="-18000" r="-18000"/>
          </a:stretch>
        </a:blipFill>
      </dgm:spPr>
    </dgm:pt>
    <dgm:pt modelId="{8288A612-4B6F-4766-B11B-FA67590F7701}" type="pres">
      <dgm:prSet presAssocID="{DBF5E311-A497-4344-96B5-271FF8D9108E}" presName="spaceRect" presStyleCnt="0"/>
      <dgm:spPr/>
    </dgm:pt>
    <dgm:pt modelId="{BDFFA4E9-2655-426E-A0BC-ACC3EAF97271}" type="pres">
      <dgm:prSet presAssocID="{DBF5E311-A497-4344-96B5-271FF8D9108E}" presName="textRect" presStyleLbl="revTx" presStyleIdx="0" presStyleCnt="3" custScaleX="147337">
        <dgm:presLayoutVars>
          <dgm:chMax val="1"/>
          <dgm:chPref val="1"/>
        </dgm:presLayoutVars>
      </dgm:prSet>
      <dgm:spPr/>
    </dgm:pt>
    <dgm:pt modelId="{462B67E4-B14D-464E-906C-BC3FBFC4762A}" type="pres">
      <dgm:prSet presAssocID="{413A85A1-833D-4A72-AD77-075B2BF29AA4}" presName="sibTrans" presStyleCnt="0"/>
      <dgm:spPr/>
    </dgm:pt>
    <dgm:pt modelId="{3DDE8B1C-BDDE-47C6-A4E4-A41E1936AD53}" type="pres">
      <dgm:prSet presAssocID="{092D0F56-F755-47CC-9B3D-FA3D509D526D}" presName="compNode" presStyleCnt="0"/>
      <dgm:spPr/>
    </dgm:pt>
    <dgm:pt modelId="{695482C6-D00F-4484-8EEE-BC831F606259}" type="pres">
      <dgm:prSet presAssocID="{092D0F56-F755-47CC-9B3D-FA3D509D526D}" presName="iconRect" presStyleLbl="node1" presStyleIdx="1" presStyleCnt="3"/>
      <dgm:spPr>
        <a:blipFill>
          <a:blip xmlns:r="http://schemas.openxmlformats.org/officeDocument/2006/relationships" r:embed="rId2"/>
          <a:srcRect/>
          <a:stretch>
            <a:fillRect l="-39000" r="-39000"/>
          </a:stretch>
        </a:blipFill>
      </dgm:spPr>
    </dgm:pt>
    <dgm:pt modelId="{65519417-C6FA-4C2B-8989-D5ABDBF37C26}" type="pres">
      <dgm:prSet presAssocID="{092D0F56-F755-47CC-9B3D-FA3D509D526D}" presName="spaceRect" presStyleCnt="0"/>
      <dgm:spPr/>
    </dgm:pt>
    <dgm:pt modelId="{55405470-44DD-457F-8C5A-A119190C1369}" type="pres">
      <dgm:prSet presAssocID="{092D0F56-F755-47CC-9B3D-FA3D509D526D}" presName="textRect" presStyleLbl="revTx" presStyleIdx="1" presStyleCnt="3" custScaleX="160380">
        <dgm:presLayoutVars>
          <dgm:chMax val="1"/>
          <dgm:chPref val="1"/>
        </dgm:presLayoutVars>
      </dgm:prSet>
      <dgm:spPr/>
    </dgm:pt>
    <dgm:pt modelId="{6B5C13A9-952A-4E3A-B72A-DD5C175A08C4}" type="pres">
      <dgm:prSet presAssocID="{6D92A2AA-00E3-4DD9-810D-00C53D16D455}" presName="sibTrans" presStyleCnt="0"/>
      <dgm:spPr/>
    </dgm:pt>
    <dgm:pt modelId="{72819B36-5985-4228-90DE-4E8F41B91B84}" type="pres">
      <dgm:prSet presAssocID="{EF54246D-0C14-4DD5-96E5-E90B5508F2CF}" presName="compNode" presStyleCnt="0"/>
      <dgm:spPr/>
    </dgm:pt>
    <dgm:pt modelId="{D672FA24-155E-4AB3-984F-21E7B31DEBE8}" type="pres">
      <dgm:prSet presAssocID="{EF54246D-0C14-4DD5-96E5-E90B5508F2CF}" presName="iconRect" presStyleLbl="node1" presStyleIdx="2" presStyleCnt="3"/>
      <dgm:spPr>
        <a:blipFill>
          <a:blip xmlns:r="http://schemas.openxmlformats.org/officeDocument/2006/relationships" r:embed="rId3"/>
          <a:srcRect/>
          <a:stretch>
            <a:fillRect l="-33000" r="-33000"/>
          </a:stretch>
        </a:blipFill>
      </dgm:spPr>
    </dgm:pt>
    <dgm:pt modelId="{68B447F0-BF30-47C8-BD0A-989CFE861CB2}" type="pres">
      <dgm:prSet presAssocID="{EF54246D-0C14-4DD5-96E5-E90B5508F2CF}" presName="spaceRect" presStyleCnt="0"/>
      <dgm:spPr/>
    </dgm:pt>
    <dgm:pt modelId="{39B392DB-A348-4C01-8C4F-BFB2F326A9DB}" type="pres">
      <dgm:prSet presAssocID="{EF54246D-0C14-4DD5-96E5-E90B5508F2CF}" presName="textRect" presStyleLbl="revTx" presStyleIdx="2" presStyleCnt="3" custScaleX="160307" custScaleY="101832" custLinFactNeighborX="46999">
        <dgm:presLayoutVars>
          <dgm:chMax val="1"/>
          <dgm:chPref val="1"/>
        </dgm:presLayoutVars>
      </dgm:prSet>
      <dgm:spPr/>
    </dgm:pt>
  </dgm:ptLst>
  <dgm:cxnLst>
    <dgm:cxn modelId="{DFF01332-447C-4083-851E-B51857F412A4}" type="presOf" srcId="{EF54246D-0C14-4DD5-96E5-E90B5508F2CF}" destId="{39B392DB-A348-4C01-8C4F-BFB2F326A9DB}" srcOrd="0" destOrd="0" presId="urn:microsoft.com/office/officeart/2018/2/layout/IconLabelList"/>
    <dgm:cxn modelId="{24C9CF84-9386-4A6B-BC75-624D75D83E25}" type="presOf" srcId="{DBF5E311-A497-4344-96B5-271FF8D9108E}" destId="{BDFFA4E9-2655-426E-A0BC-ACC3EAF97271}" srcOrd="0" destOrd="0" presId="urn:microsoft.com/office/officeart/2018/2/layout/IconLabelList"/>
    <dgm:cxn modelId="{6212598A-1985-44CF-8AFE-42B033E1CE66}" type="presOf" srcId="{092D0F56-F755-47CC-9B3D-FA3D509D526D}" destId="{55405470-44DD-457F-8C5A-A119190C1369}" srcOrd="0" destOrd="0" presId="urn:microsoft.com/office/officeart/2018/2/layout/IconLabelList"/>
    <dgm:cxn modelId="{DFA3369E-5DDD-4DFE-8DE4-F141E0CE1072}" srcId="{76745E28-F24C-4B84-894C-D5A9A9643E26}" destId="{092D0F56-F755-47CC-9B3D-FA3D509D526D}" srcOrd="1" destOrd="0" parTransId="{82CF237C-16E0-4501-AA1F-7931718D46F6}" sibTransId="{6D92A2AA-00E3-4DD9-810D-00C53D16D455}"/>
    <dgm:cxn modelId="{A1E46DC4-09B2-45AD-AC4E-515C0C480E6D}" srcId="{76745E28-F24C-4B84-894C-D5A9A9643E26}" destId="{EF54246D-0C14-4DD5-96E5-E90B5508F2CF}" srcOrd="2" destOrd="0" parTransId="{5D39DA80-30C6-4F12-8E98-24AC50E96193}" sibTransId="{18DDA738-D0F2-41D1-AD04-8282B59B80CB}"/>
    <dgm:cxn modelId="{7B5272E8-9311-49BD-A9EE-B40BD7304F5E}" type="presOf" srcId="{76745E28-F24C-4B84-894C-D5A9A9643E26}" destId="{4D80B688-0D3D-4DE1-A0AC-217C5C8ADDBB}" srcOrd="0" destOrd="0" presId="urn:microsoft.com/office/officeart/2018/2/layout/IconLabelList"/>
    <dgm:cxn modelId="{700253F8-07FC-49DD-AD8F-2F865F1E6C34}" srcId="{76745E28-F24C-4B84-894C-D5A9A9643E26}" destId="{DBF5E311-A497-4344-96B5-271FF8D9108E}" srcOrd="0" destOrd="0" parTransId="{354D556C-C2C8-4347-832A-6CA10A5D84AF}" sibTransId="{413A85A1-833D-4A72-AD77-075B2BF29AA4}"/>
    <dgm:cxn modelId="{E244FD7B-9C5B-495D-9816-160013C9142B}" type="presParOf" srcId="{4D80B688-0D3D-4DE1-A0AC-217C5C8ADDBB}" destId="{5947F251-58C0-4A7B-A96C-C74F0C5BB980}" srcOrd="0" destOrd="0" presId="urn:microsoft.com/office/officeart/2018/2/layout/IconLabelList"/>
    <dgm:cxn modelId="{E81AE9AE-E033-4D0C-AAFE-4BCEF26DFCA8}" type="presParOf" srcId="{5947F251-58C0-4A7B-A96C-C74F0C5BB980}" destId="{7D9A5D41-619D-4B53-8E9F-E480FF09E61D}" srcOrd="0" destOrd="0" presId="urn:microsoft.com/office/officeart/2018/2/layout/IconLabelList"/>
    <dgm:cxn modelId="{587B29DE-73C4-4F0B-970A-20CF1A8D66AE}" type="presParOf" srcId="{5947F251-58C0-4A7B-A96C-C74F0C5BB980}" destId="{8288A612-4B6F-4766-B11B-FA67590F7701}" srcOrd="1" destOrd="0" presId="urn:microsoft.com/office/officeart/2018/2/layout/IconLabelList"/>
    <dgm:cxn modelId="{5EBE2C32-0C1E-452E-BAAC-2A8FB8C67FD0}" type="presParOf" srcId="{5947F251-58C0-4A7B-A96C-C74F0C5BB980}" destId="{BDFFA4E9-2655-426E-A0BC-ACC3EAF97271}" srcOrd="2" destOrd="0" presId="urn:microsoft.com/office/officeart/2018/2/layout/IconLabelList"/>
    <dgm:cxn modelId="{09C99180-30C1-4BCF-B381-A422D20AB791}" type="presParOf" srcId="{4D80B688-0D3D-4DE1-A0AC-217C5C8ADDBB}" destId="{462B67E4-B14D-464E-906C-BC3FBFC4762A}" srcOrd="1" destOrd="0" presId="urn:microsoft.com/office/officeart/2018/2/layout/IconLabelList"/>
    <dgm:cxn modelId="{01A7409A-4684-4E49-9457-A72089A9AE57}" type="presParOf" srcId="{4D80B688-0D3D-4DE1-A0AC-217C5C8ADDBB}" destId="{3DDE8B1C-BDDE-47C6-A4E4-A41E1936AD53}" srcOrd="2" destOrd="0" presId="urn:microsoft.com/office/officeart/2018/2/layout/IconLabelList"/>
    <dgm:cxn modelId="{1E9A8F69-8C0D-4DF7-96A9-60C56D48AFC8}" type="presParOf" srcId="{3DDE8B1C-BDDE-47C6-A4E4-A41E1936AD53}" destId="{695482C6-D00F-4484-8EEE-BC831F606259}" srcOrd="0" destOrd="0" presId="urn:microsoft.com/office/officeart/2018/2/layout/IconLabelList"/>
    <dgm:cxn modelId="{A0A909AF-DAC7-4057-990D-5D1171171E2C}" type="presParOf" srcId="{3DDE8B1C-BDDE-47C6-A4E4-A41E1936AD53}" destId="{65519417-C6FA-4C2B-8989-D5ABDBF37C26}" srcOrd="1" destOrd="0" presId="urn:microsoft.com/office/officeart/2018/2/layout/IconLabelList"/>
    <dgm:cxn modelId="{8B588B5D-365C-4F4D-8D23-0351E4D05B82}" type="presParOf" srcId="{3DDE8B1C-BDDE-47C6-A4E4-A41E1936AD53}" destId="{55405470-44DD-457F-8C5A-A119190C1369}" srcOrd="2" destOrd="0" presId="urn:microsoft.com/office/officeart/2018/2/layout/IconLabelList"/>
    <dgm:cxn modelId="{D253B130-5BA2-490C-B3BD-6D83BA25EABA}" type="presParOf" srcId="{4D80B688-0D3D-4DE1-A0AC-217C5C8ADDBB}" destId="{6B5C13A9-952A-4E3A-B72A-DD5C175A08C4}" srcOrd="3" destOrd="0" presId="urn:microsoft.com/office/officeart/2018/2/layout/IconLabelList"/>
    <dgm:cxn modelId="{25C34F39-BFB7-4155-928B-2041C76B5892}" type="presParOf" srcId="{4D80B688-0D3D-4DE1-A0AC-217C5C8ADDBB}" destId="{72819B36-5985-4228-90DE-4E8F41B91B84}" srcOrd="4" destOrd="0" presId="urn:microsoft.com/office/officeart/2018/2/layout/IconLabelList"/>
    <dgm:cxn modelId="{25097365-994D-4A14-B055-0F5B56E19E27}" type="presParOf" srcId="{72819B36-5985-4228-90DE-4E8F41B91B84}" destId="{D672FA24-155E-4AB3-984F-21E7B31DEBE8}" srcOrd="0" destOrd="0" presId="urn:microsoft.com/office/officeart/2018/2/layout/IconLabelList"/>
    <dgm:cxn modelId="{770E0538-4B99-4CBD-A4E4-6073791A1F95}" type="presParOf" srcId="{72819B36-5985-4228-90DE-4E8F41B91B84}" destId="{68B447F0-BF30-47C8-BD0A-989CFE861CB2}" srcOrd="1" destOrd="0" presId="urn:microsoft.com/office/officeart/2018/2/layout/IconLabelList"/>
    <dgm:cxn modelId="{547BF600-AE16-4EBE-A3E8-80D65C4C9F50}" type="presParOf" srcId="{72819B36-5985-4228-90DE-4E8F41B91B84}" destId="{39B392DB-A348-4C01-8C4F-BFB2F326A9D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745E28-F24C-4B84-894C-D5A9A9643E2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BF5E311-A497-4344-96B5-271FF8D9108E}">
      <dgm:prSet custT="1"/>
      <dgm:spPr/>
      <dgm:t>
        <a:bodyPr/>
        <a:lstStyle/>
        <a:p>
          <a:pPr>
            <a:lnSpc>
              <a:spcPct val="100000"/>
            </a:lnSpc>
          </a:pPr>
          <a:r>
            <a:rPr lang="en-US" sz="1400" b="1" dirty="0">
              <a:solidFill>
                <a:srgbClr val="FF0000"/>
              </a:solidFill>
            </a:rPr>
            <a:t>7. Food delivery services: </a:t>
          </a:r>
        </a:p>
        <a:p>
          <a:pPr>
            <a:lnSpc>
              <a:spcPct val="100000"/>
            </a:lnSpc>
          </a:pPr>
          <a:r>
            <a:rPr lang="en-US" sz="1400" dirty="0"/>
            <a:t>such as </a:t>
          </a:r>
          <a:r>
            <a:rPr lang="en-US" sz="1400" dirty="0" err="1"/>
            <a:t>UberEats</a:t>
          </a:r>
          <a:r>
            <a:rPr lang="en-US" sz="1400" dirty="0"/>
            <a:t> and </a:t>
          </a:r>
          <a:r>
            <a:rPr lang="en-US" sz="1400" dirty="0" err="1"/>
            <a:t>DoorDash</a:t>
          </a:r>
          <a:r>
            <a:rPr lang="en-US" sz="1400" dirty="0"/>
            <a:t> have emerged as crucial resources for businesses and customers, facilitating the provision of food while circumventing the need for in-person eating at restaurants.</a:t>
          </a:r>
        </a:p>
      </dgm:t>
    </dgm:pt>
    <dgm:pt modelId="{354D556C-C2C8-4347-832A-6CA10A5D84AF}" type="parTrans" cxnId="{700253F8-07FC-49DD-AD8F-2F865F1E6C34}">
      <dgm:prSet/>
      <dgm:spPr/>
      <dgm:t>
        <a:bodyPr/>
        <a:lstStyle/>
        <a:p>
          <a:endParaRPr lang="en-US"/>
        </a:p>
      </dgm:t>
    </dgm:pt>
    <dgm:pt modelId="{413A85A1-833D-4A72-AD77-075B2BF29AA4}" type="sibTrans" cxnId="{700253F8-07FC-49DD-AD8F-2F865F1E6C34}">
      <dgm:prSet/>
      <dgm:spPr/>
      <dgm:t>
        <a:bodyPr/>
        <a:lstStyle/>
        <a:p>
          <a:endParaRPr lang="en-US"/>
        </a:p>
      </dgm:t>
    </dgm:pt>
    <dgm:pt modelId="{092D0F56-F755-47CC-9B3D-FA3D509D526D}">
      <dgm:prSet custT="1"/>
      <dgm:spPr/>
      <dgm:t>
        <a:bodyPr/>
        <a:lstStyle/>
        <a:p>
          <a:pPr>
            <a:lnSpc>
              <a:spcPct val="100000"/>
            </a:lnSpc>
          </a:pPr>
          <a:r>
            <a:rPr lang="en-US" sz="1400" b="1" dirty="0">
              <a:solidFill>
                <a:srgbClr val="FF0000"/>
              </a:solidFill>
            </a:rPr>
            <a:t>8. Mental health applications: </a:t>
          </a:r>
        </a:p>
        <a:p>
          <a:pPr>
            <a:lnSpc>
              <a:spcPct val="100000"/>
            </a:lnSpc>
          </a:pPr>
          <a:r>
            <a:rPr lang="en-US" sz="1400" dirty="0"/>
            <a:t>such as Calm and Headspace, have provided individuals with valuable resources to manage and alleviate stress and anxiety, thereby meeting the mental health requirements that have arisen within the ongoing epidemic.</a:t>
          </a:r>
        </a:p>
      </dgm:t>
    </dgm:pt>
    <dgm:pt modelId="{82CF237C-16E0-4501-AA1F-7931718D46F6}" type="parTrans" cxnId="{DFA3369E-5DDD-4DFE-8DE4-F141E0CE1072}">
      <dgm:prSet/>
      <dgm:spPr/>
      <dgm:t>
        <a:bodyPr/>
        <a:lstStyle/>
        <a:p>
          <a:endParaRPr lang="en-US"/>
        </a:p>
      </dgm:t>
    </dgm:pt>
    <dgm:pt modelId="{6D92A2AA-00E3-4DD9-810D-00C53D16D455}" type="sibTrans" cxnId="{DFA3369E-5DDD-4DFE-8DE4-F141E0CE1072}">
      <dgm:prSet/>
      <dgm:spPr/>
      <dgm:t>
        <a:bodyPr/>
        <a:lstStyle/>
        <a:p>
          <a:endParaRPr lang="en-US"/>
        </a:p>
      </dgm:t>
    </dgm:pt>
    <dgm:pt modelId="{EF54246D-0C14-4DD5-96E5-E90B5508F2CF}">
      <dgm:prSet custT="1"/>
      <dgm:spPr/>
      <dgm:t>
        <a:bodyPr/>
        <a:lstStyle/>
        <a:p>
          <a:pPr>
            <a:lnSpc>
              <a:spcPct val="100000"/>
            </a:lnSpc>
          </a:pPr>
          <a:r>
            <a:rPr lang="en-US" sz="1400" b="1" dirty="0">
              <a:solidFill>
                <a:srgbClr val="FF0000"/>
              </a:solidFill>
            </a:rPr>
            <a:t>9. Crowdsourcing and fundraising platforms: </a:t>
          </a:r>
        </a:p>
        <a:p>
          <a:pPr>
            <a:lnSpc>
              <a:spcPct val="100000"/>
            </a:lnSpc>
          </a:pPr>
          <a:r>
            <a:rPr lang="en-US" sz="1400" dirty="0"/>
            <a:t>such as GoFundMe and Kickstarter have played a significant role in enabling community-led projects that assist those in need and enhance community resilience</a:t>
          </a:r>
        </a:p>
      </dgm:t>
    </dgm:pt>
    <dgm:pt modelId="{5D39DA80-30C6-4F12-8E98-24AC50E96193}" type="parTrans" cxnId="{A1E46DC4-09B2-45AD-AC4E-515C0C480E6D}">
      <dgm:prSet/>
      <dgm:spPr/>
      <dgm:t>
        <a:bodyPr/>
        <a:lstStyle/>
        <a:p>
          <a:endParaRPr lang="en-US"/>
        </a:p>
      </dgm:t>
    </dgm:pt>
    <dgm:pt modelId="{18DDA738-D0F2-41D1-AD04-8282B59B80CB}" type="sibTrans" cxnId="{A1E46DC4-09B2-45AD-AC4E-515C0C480E6D}">
      <dgm:prSet/>
      <dgm:spPr/>
      <dgm:t>
        <a:bodyPr/>
        <a:lstStyle/>
        <a:p>
          <a:endParaRPr lang="en-US"/>
        </a:p>
      </dgm:t>
    </dgm:pt>
    <dgm:pt modelId="{4D80B688-0D3D-4DE1-A0AC-217C5C8ADDBB}" type="pres">
      <dgm:prSet presAssocID="{76745E28-F24C-4B84-894C-D5A9A9643E26}" presName="root" presStyleCnt="0">
        <dgm:presLayoutVars>
          <dgm:dir/>
          <dgm:resizeHandles val="exact"/>
        </dgm:presLayoutVars>
      </dgm:prSet>
      <dgm:spPr/>
    </dgm:pt>
    <dgm:pt modelId="{5947F251-58C0-4A7B-A96C-C74F0C5BB980}" type="pres">
      <dgm:prSet presAssocID="{DBF5E311-A497-4344-96B5-271FF8D9108E}" presName="compNode" presStyleCnt="0"/>
      <dgm:spPr/>
    </dgm:pt>
    <dgm:pt modelId="{7D9A5D41-619D-4B53-8E9F-E480FF09E61D}" type="pres">
      <dgm:prSet presAssocID="{DBF5E311-A497-4344-96B5-271FF8D9108E}" presName="iconRect" presStyleLbl="node1" presStyleIdx="0" presStyleCnt="3" custLinFactNeighborY="-9516"/>
      <dgm:spPr>
        <a:blipFill>
          <a:blip xmlns:r="http://schemas.openxmlformats.org/officeDocument/2006/relationships" r:embed="rId1"/>
          <a:srcRect/>
          <a:stretch>
            <a:fillRect l="-39000" r="-39000"/>
          </a:stretch>
        </a:blipFill>
      </dgm:spPr>
    </dgm:pt>
    <dgm:pt modelId="{8288A612-4B6F-4766-B11B-FA67590F7701}" type="pres">
      <dgm:prSet presAssocID="{DBF5E311-A497-4344-96B5-271FF8D9108E}" presName="spaceRect" presStyleCnt="0"/>
      <dgm:spPr/>
    </dgm:pt>
    <dgm:pt modelId="{BDFFA4E9-2655-426E-A0BC-ACC3EAF97271}" type="pres">
      <dgm:prSet presAssocID="{DBF5E311-A497-4344-96B5-271FF8D9108E}" presName="textRect" presStyleLbl="revTx" presStyleIdx="0" presStyleCnt="3" custScaleX="135559">
        <dgm:presLayoutVars>
          <dgm:chMax val="1"/>
          <dgm:chPref val="1"/>
        </dgm:presLayoutVars>
      </dgm:prSet>
      <dgm:spPr/>
    </dgm:pt>
    <dgm:pt modelId="{462B67E4-B14D-464E-906C-BC3FBFC4762A}" type="pres">
      <dgm:prSet presAssocID="{413A85A1-833D-4A72-AD77-075B2BF29AA4}" presName="sibTrans" presStyleCnt="0"/>
      <dgm:spPr/>
    </dgm:pt>
    <dgm:pt modelId="{3DDE8B1C-BDDE-47C6-A4E4-A41E1936AD53}" type="pres">
      <dgm:prSet presAssocID="{092D0F56-F755-47CC-9B3D-FA3D509D526D}" presName="compNode" presStyleCnt="0"/>
      <dgm:spPr/>
    </dgm:pt>
    <dgm:pt modelId="{695482C6-D00F-4484-8EEE-BC831F606259}" type="pres">
      <dgm:prSet presAssocID="{092D0F56-F755-47CC-9B3D-FA3D509D526D}" presName="iconRect" presStyleLbl="node1" presStyleIdx="1" presStyleCnt="3" custLinFactX="177077" custLinFactNeighborX="200000" custLinFactNeighborY="-20497"/>
      <dgm:spPr>
        <a:blipFill>
          <a:blip xmlns:r="http://schemas.openxmlformats.org/officeDocument/2006/relationships" r:embed="rId2"/>
          <a:srcRect/>
          <a:stretch>
            <a:fillRect l="-39000" r="-39000"/>
          </a:stretch>
        </a:blipFill>
      </dgm:spPr>
    </dgm:pt>
    <dgm:pt modelId="{65519417-C6FA-4C2B-8989-D5ABDBF37C26}" type="pres">
      <dgm:prSet presAssocID="{092D0F56-F755-47CC-9B3D-FA3D509D526D}" presName="spaceRect" presStyleCnt="0"/>
      <dgm:spPr/>
    </dgm:pt>
    <dgm:pt modelId="{55405470-44DD-457F-8C5A-A119190C1369}" type="pres">
      <dgm:prSet presAssocID="{092D0F56-F755-47CC-9B3D-FA3D509D526D}" presName="textRect" presStyleLbl="revTx" presStyleIdx="1" presStyleCnt="3" custScaleX="144118">
        <dgm:presLayoutVars>
          <dgm:chMax val="1"/>
          <dgm:chPref val="1"/>
        </dgm:presLayoutVars>
      </dgm:prSet>
      <dgm:spPr/>
    </dgm:pt>
    <dgm:pt modelId="{6B5C13A9-952A-4E3A-B72A-DD5C175A08C4}" type="pres">
      <dgm:prSet presAssocID="{6D92A2AA-00E3-4DD9-810D-00C53D16D455}" presName="sibTrans" presStyleCnt="0"/>
      <dgm:spPr/>
    </dgm:pt>
    <dgm:pt modelId="{72819B36-5985-4228-90DE-4E8F41B91B84}" type="pres">
      <dgm:prSet presAssocID="{EF54246D-0C14-4DD5-96E5-E90B5508F2CF}" presName="compNode" presStyleCnt="0"/>
      <dgm:spPr/>
    </dgm:pt>
    <dgm:pt modelId="{D672FA24-155E-4AB3-984F-21E7B31DEBE8}" type="pres">
      <dgm:prSet presAssocID="{EF54246D-0C14-4DD5-96E5-E90B5508F2CF}" presName="iconRect" presStyleLbl="node1" presStyleIdx="2" presStyleCnt="3" custLinFactX="-200000" custLinFactNeighborX="-213855" custLinFactNeighborY="-18300"/>
      <dgm:spPr>
        <a:blipFill>
          <a:blip xmlns:r="http://schemas.openxmlformats.org/officeDocument/2006/relationships" r:embed="rId3"/>
          <a:srcRect/>
          <a:stretch>
            <a:fillRect l="-7000" r="-7000"/>
          </a:stretch>
        </a:blipFill>
      </dgm:spPr>
    </dgm:pt>
    <dgm:pt modelId="{68B447F0-BF30-47C8-BD0A-989CFE861CB2}" type="pres">
      <dgm:prSet presAssocID="{EF54246D-0C14-4DD5-96E5-E90B5508F2CF}" presName="spaceRect" presStyleCnt="0"/>
      <dgm:spPr/>
    </dgm:pt>
    <dgm:pt modelId="{39B392DB-A348-4C01-8C4F-BFB2F326A9DB}" type="pres">
      <dgm:prSet presAssocID="{EF54246D-0C14-4DD5-96E5-E90B5508F2CF}" presName="textRect" presStyleLbl="revTx" presStyleIdx="2" presStyleCnt="3" custScaleX="165569">
        <dgm:presLayoutVars>
          <dgm:chMax val="1"/>
          <dgm:chPref val="1"/>
        </dgm:presLayoutVars>
      </dgm:prSet>
      <dgm:spPr/>
    </dgm:pt>
  </dgm:ptLst>
  <dgm:cxnLst>
    <dgm:cxn modelId="{DFF01332-447C-4083-851E-B51857F412A4}" type="presOf" srcId="{EF54246D-0C14-4DD5-96E5-E90B5508F2CF}" destId="{39B392DB-A348-4C01-8C4F-BFB2F326A9DB}" srcOrd="0" destOrd="0" presId="urn:microsoft.com/office/officeart/2018/2/layout/IconLabelList"/>
    <dgm:cxn modelId="{24C9CF84-9386-4A6B-BC75-624D75D83E25}" type="presOf" srcId="{DBF5E311-A497-4344-96B5-271FF8D9108E}" destId="{BDFFA4E9-2655-426E-A0BC-ACC3EAF97271}" srcOrd="0" destOrd="0" presId="urn:microsoft.com/office/officeart/2018/2/layout/IconLabelList"/>
    <dgm:cxn modelId="{6212598A-1985-44CF-8AFE-42B033E1CE66}" type="presOf" srcId="{092D0F56-F755-47CC-9B3D-FA3D509D526D}" destId="{55405470-44DD-457F-8C5A-A119190C1369}" srcOrd="0" destOrd="0" presId="urn:microsoft.com/office/officeart/2018/2/layout/IconLabelList"/>
    <dgm:cxn modelId="{DFA3369E-5DDD-4DFE-8DE4-F141E0CE1072}" srcId="{76745E28-F24C-4B84-894C-D5A9A9643E26}" destId="{092D0F56-F755-47CC-9B3D-FA3D509D526D}" srcOrd="1" destOrd="0" parTransId="{82CF237C-16E0-4501-AA1F-7931718D46F6}" sibTransId="{6D92A2AA-00E3-4DD9-810D-00C53D16D455}"/>
    <dgm:cxn modelId="{A1E46DC4-09B2-45AD-AC4E-515C0C480E6D}" srcId="{76745E28-F24C-4B84-894C-D5A9A9643E26}" destId="{EF54246D-0C14-4DD5-96E5-E90B5508F2CF}" srcOrd="2" destOrd="0" parTransId="{5D39DA80-30C6-4F12-8E98-24AC50E96193}" sibTransId="{18DDA738-D0F2-41D1-AD04-8282B59B80CB}"/>
    <dgm:cxn modelId="{7B5272E8-9311-49BD-A9EE-B40BD7304F5E}" type="presOf" srcId="{76745E28-F24C-4B84-894C-D5A9A9643E26}" destId="{4D80B688-0D3D-4DE1-A0AC-217C5C8ADDBB}" srcOrd="0" destOrd="0" presId="urn:microsoft.com/office/officeart/2018/2/layout/IconLabelList"/>
    <dgm:cxn modelId="{700253F8-07FC-49DD-AD8F-2F865F1E6C34}" srcId="{76745E28-F24C-4B84-894C-D5A9A9643E26}" destId="{DBF5E311-A497-4344-96B5-271FF8D9108E}" srcOrd="0" destOrd="0" parTransId="{354D556C-C2C8-4347-832A-6CA10A5D84AF}" sibTransId="{413A85A1-833D-4A72-AD77-075B2BF29AA4}"/>
    <dgm:cxn modelId="{E244FD7B-9C5B-495D-9816-160013C9142B}" type="presParOf" srcId="{4D80B688-0D3D-4DE1-A0AC-217C5C8ADDBB}" destId="{5947F251-58C0-4A7B-A96C-C74F0C5BB980}" srcOrd="0" destOrd="0" presId="urn:microsoft.com/office/officeart/2018/2/layout/IconLabelList"/>
    <dgm:cxn modelId="{E81AE9AE-E033-4D0C-AAFE-4BCEF26DFCA8}" type="presParOf" srcId="{5947F251-58C0-4A7B-A96C-C74F0C5BB980}" destId="{7D9A5D41-619D-4B53-8E9F-E480FF09E61D}" srcOrd="0" destOrd="0" presId="urn:microsoft.com/office/officeart/2018/2/layout/IconLabelList"/>
    <dgm:cxn modelId="{587B29DE-73C4-4F0B-970A-20CF1A8D66AE}" type="presParOf" srcId="{5947F251-58C0-4A7B-A96C-C74F0C5BB980}" destId="{8288A612-4B6F-4766-B11B-FA67590F7701}" srcOrd="1" destOrd="0" presId="urn:microsoft.com/office/officeart/2018/2/layout/IconLabelList"/>
    <dgm:cxn modelId="{5EBE2C32-0C1E-452E-BAAC-2A8FB8C67FD0}" type="presParOf" srcId="{5947F251-58C0-4A7B-A96C-C74F0C5BB980}" destId="{BDFFA4E9-2655-426E-A0BC-ACC3EAF97271}" srcOrd="2" destOrd="0" presId="urn:microsoft.com/office/officeart/2018/2/layout/IconLabelList"/>
    <dgm:cxn modelId="{09C99180-30C1-4BCF-B381-A422D20AB791}" type="presParOf" srcId="{4D80B688-0D3D-4DE1-A0AC-217C5C8ADDBB}" destId="{462B67E4-B14D-464E-906C-BC3FBFC4762A}" srcOrd="1" destOrd="0" presId="urn:microsoft.com/office/officeart/2018/2/layout/IconLabelList"/>
    <dgm:cxn modelId="{01A7409A-4684-4E49-9457-A72089A9AE57}" type="presParOf" srcId="{4D80B688-0D3D-4DE1-A0AC-217C5C8ADDBB}" destId="{3DDE8B1C-BDDE-47C6-A4E4-A41E1936AD53}" srcOrd="2" destOrd="0" presId="urn:microsoft.com/office/officeart/2018/2/layout/IconLabelList"/>
    <dgm:cxn modelId="{1E9A8F69-8C0D-4DF7-96A9-60C56D48AFC8}" type="presParOf" srcId="{3DDE8B1C-BDDE-47C6-A4E4-A41E1936AD53}" destId="{695482C6-D00F-4484-8EEE-BC831F606259}" srcOrd="0" destOrd="0" presId="urn:microsoft.com/office/officeart/2018/2/layout/IconLabelList"/>
    <dgm:cxn modelId="{A0A909AF-DAC7-4057-990D-5D1171171E2C}" type="presParOf" srcId="{3DDE8B1C-BDDE-47C6-A4E4-A41E1936AD53}" destId="{65519417-C6FA-4C2B-8989-D5ABDBF37C26}" srcOrd="1" destOrd="0" presId="urn:microsoft.com/office/officeart/2018/2/layout/IconLabelList"/>
    <dgm:cxn modelId="{8B588B5D-365C-4F4D-8D23-0351E4D05B82}" type="presParOf" srcId="{3DDE8B1C-BDDE-47C6-A4E4-A41E1936AD53}" destId="{55405470-44DD-457F-8C5A-A119190C1369}" srcOrd="2" destOrd="0" presId="urn:microsoft.com/office/officeart/2018/2/layout/IconLabelList"/>
    <dgm:cxn modelId="{D253B130-5BA2-490C-B3BD-6D83BA25EABA}" type="presParOf" srcId="{4D80B688-0D3D-4DE1-A0AC-217C5C8ADDBB}" destId="{6B5C13A9-952A-4E3A-B72A-DD5C175A08C4}" srcOrd="3" destOrd="0" presId="urn:microsoft.com/office/officeart/2018/2/layout/IconLabelList"/>
    <dgm:cxn modelId="{25C34F39-BFB7-4155-928B-2041C76B5892}" type="presParOf" srcId="{4D80B688-0D3D-4DE1-A0AC-217C5C8ADDBB}" destId="{72819B36-5985-4228-90DE-4E8F41B91B84}" srcOrd="4" destOrd="0" presId="urn:microsoft.com/office/officeart/2018/2/layout/IconLabelList"/>
    <dgm:cxn modelId="{25097365-994D-4A14-B055-0F5B56E19E27}" type="presParOf" srcId="{72819B36-5985-4228-90DE-4E8F41B91B84}" destId="{D672FA24-155E-4AB3-984F-21E7B31DEBE8}" srcOrd="0" destOrd="0" presId="urn:microsoft.com/office/officeart/2018/2/layout/IconLabelList"/>
    <dgm:cxn modelId="{770E0538-4B99-4CBD-A4E4-6073791A1F95}" type="presParOf" srcId="{72819B36-5985-4228-90DE-4E8F41B91B84}" destId="{68B447F0-BF30-47C8-BD0A-989CFE861CB2}" srcOrd="1" destOrd="0" presId="urn:microsoft.com/office/officeart/2018/2/layout/IconLabelList"/>
    <dgm:cxn modelId="{547BF600-AE16-4EBE-A3E8-80D65C4C9F50}" type="presParOf" srcId="{72819B36-5985-4228-90DE-4E8F41B91B84}" destId="{39B392DB-A348-4C01-8C4F-BFB2F326A9D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E03CA0-DFC6-47D5-B17B-FC1B99C5C3F9}"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571649D3-7F56-4DC3-AE24-6040C3D55F78}">
      <dgm:prSet custT="1"/>
      <dgm:spPr/>
      <dgm:t>
        <a:bodyPr/>
        <a:lstStyle/>
        <a:p>
          <a:pPr algn="ctr"/>
          <a:endParaRPr lang="en-US" sz="2000" b="1" i="0" dirty="0"/>
        </a:p>
        <a:p>
          <a:pPr algn="ctr"/>
          <a:r>
            <a:rPr lang="en-US" sz="2000" b="1" i="0" dirty="0"/>
            <a:t>Video Conferencing</a:t>
          </a:r>
        </a:p>
        <a:p>
          <a:pPr algn="just"/>
          <a:r>
            <a:rPr lang="en-US" sz="1600" b="0" i="0" dirty="0"/>
            <a:t>Amidst the global COVID-19 epidemic, several </a:t>
          </a:r>
          <a:r>
            <a:rPr lang="en-US" sz="1600" b="0" i="0" dirty="0" err="1"/>
            <a:t>organisations</a:t>
          </a:r>
          <a:r>
            <a:rPr lang="en-US" sz="1600" b="0" i="0" dirty="0"/>
            <a:t> and educational institutions around the globe resorted to using video conferencing platforms such as Zoom and Microsoft Teams. These platforms facilitated the continuation of corporate operations and educational activities, therefore preserving a feeling of normality among communities.
</a:t>
          </a:r>
          <a:endParaRPr lang="en-US" sz="2000" dirty="0"/>
        </a:p>
      </dgm:t>
    </dgm:pt>
    <dgm:pt modelId="{6A67219A-07F0-47A1-9374-768D272763A5}" type="parTrans" cxnId="{E55B6547-AA70-42A5-A90F-DFFE632E3AD4}">
      <dgm:prSet/>
      <dgm:spPr/>
      <dgm:t>
        <a:bodyPr/>
        <a:lstStyle/>
        <a:p>
          <a:endParaRPr lang="en-US" sz="4800"/>
        </a:p>
      </dgm:t>
    </dgm:pt>
    <dgm:pt modelId="{32FA354F-7878-41B2-AC72-03DF5522D639}" type="sibTrans" cxnId="{E55B6547-AA70-42A5-A90F-DFFE632E3AD4}">
      <dgm:prSet/>
      <dgm:spPr/>
      <dgm:t>
        <a:bodyPr/>
        <a:lstStyle/>
        <a:p>
          <a:endParaRPr lang="en-US" sz="4800"/>
        </a:p>
      </dgm:t>
    </dgm:pt>
    <dgm:pt modelId="{015CC530-618C-4B43-84EA-46D43C0C0C04}">
      <dgm:prSet custT="1"/>
      <dgm:spPr/>
      <dgm:t>
        <a:bodyPr/>
        <a:lstStyle/>
        <a:p>
          <a:pPr algn="ctr"/>
          <a:r>
            <a:rPr lang="en-US" sz="2000" b="1" i="0" dirty="0"/>
            <a:t>Social Media</a:t>
          </a:r>
        </a:p>
        <a:p>
          <a:pPr algn="just"/>
          <a:r>
            <a:rPr lang="en-US" sz="1600" b="0" i="0" dirty="0"/>
            <a:t>Social media platforms such as Twitter have played a vital role in rapidly disseminating real-time information during natural disasters and crises. During the pandemic, communities use social media platforms to disseminate pertinent information, establish communication channels with relevant authorities, and assist persons impacted by these calamitous events. </a:t>
          </a:r>
          <a:endParaRPr lang="en-US" sz="2000" dirty="0"/>
        </a:p>
      </dgm:t>
    </dgm:pt>
    <dgm:pt modelId="{142E77C0-7F7E-4612-AE78-A391F74F8ACB}" type="parTrans" cxnId="{CDA5F0D0-FED0-4CBD-AE47-9EDBEDA1D23C}">
      <dgm:prSet/>
      <dgm:spPr/>
      <dgm:t>
        <a:bodyPr/>
        <a:lstStyle/>
        <a:p>
          <a:endParaRPr lang="en-US" sz="4800"/>
        </a:p>
      </dgm:t>
    </dgm:pt>
    <dgm:pt modelId="{8F2A6699-65A9-4073-AE45-E05757BCAA35}" type="sibTrans" cxnId="{CDA5F0D0-FED0-4CBD-AE47-9EDBEDA1D23C}">
      <dgm:prSet/>
      <dgm:spPr/>
      <dgm:t>
        <a:bodyPr/>
        <a:lstStyle/>
        <a:p>
          <a:endParaRPr lang="en-US" sz="4800"/>
        </a:p>
      </dgm:t>
    </dgm:pt>
    <dgm:pt modelId="{7D6AE8AF-9265-4BD7-BA08-A6ED48C7259A}">
      <dgm:prSet custT="1"/>
      <dgm:spPr/>
      <dgm:t>
        <a:bodyPr/>
        <a:lstStyle/>
        <a:p>
          <a:pPr algn="ctr"/>
          <a:endParaRPr lang="en-US" sz="2000" b="1" i="0" dirty="0"/>
        </a:p>
        <a:p>
          <a:pPr algn="ctr"/>
          <a:r>
            <a:rPr lang="en-US" sz="2000" b="1" i="0" dirty="0"/>
            <a:t>E-commerce</a:t>
          </a:r>
        </a:p>
        <a:p>
          <a:pPr algn="just"/>
          <a:r>
            <a:rPr lang="en-US" sz="1600" b="0" i="0" dirty="0"/>
            <a:t>During periods of shutdown, platforms such as Etsy played a crucial role in supporting local craftspeople and small enterprises. These platforms garnered support from communities in order to bolster local entrepreneurs and guarantee the continuity of their enterprises.
.</a:t>
          </a:r>
          <a:endParaRPr lang="en-US" sz="2000" dirty="0"/>
        </a:p>
      </dgm:t>
    </dgm:pt>
    <dgm:pt modelId="{461F5B46-6B2D-408F-AB3E-388FAE36EC1C}" type="parTrans" cxnId="{83555993-5BDF-4B54-BF35-BB62E1B035D6}">
      <dgm:prSet/>
      <dgm:spPr/>
      <dgm:t>
        <a:bodyPr/>
        <a:lstStyle/>
        <a:p>
          <a:endParaRPr lang="en-US" sz="4800"/>
        </a:p>
      </dgm:t>
    </dgm:pt>
    <dgm:pt modelId="{03287732-FE35-4472-A125-FA04E5174C04}" type="sibTrans" cxnId="{83555993-5BDF-4B54-BF35-BB62E1B035D6}">
      <dgm:prSet/>
      <dgm:spPr/>
      <dgm:t>
        <a:bodyPr/>
        <a:lstStyle/>
        <a:p>
          <a:endParaRPr lang="en-US" sz="4800"/>
        </a:p>
      </dgm:t>
    </dgm:pt>
    <dgm:pt modelId="{C944EA36-AACD-4EE8-839A-36E66690F449}" type="pres">
      <dgm:prSet presAssocID="{68E03CA0-DFC6-47D5-B17B-FC1B99C5C3F9}" presName="Name0" presStyleCnt="0">
        <dgm:presLayoutVars>
          <dgm:dir/>
          <dgm:resizeHandles val="exact"/>
        </dgm:presLayoutVars>
      </dgm:prSet>
      <dgm:spPr/>
    </dgm:pt>
    <dgm:pt modelId="{1F9B2B18-268F-4767-A484-6A5F764804D4}" type="pres">
      <dgm:prSet presAssocID="{571649D3-7F56-4DC3-AE24-6040C3D55F78}" presName="node" presStyleLbl="node1" presStyleIdx="0" presStyleCnt="3" custScaleY="210929">
        <dgm:presLayoutVars>
          <dgm:bulletEnabled val="1"/>
        </dgm:presLayoutVars>
      </dgm:prSet>
      <dgm:spPr/>
    </dgm:pt>
    <dgm:pt modelId="{C45222C6-8D5F-4E42-8283-19132CA19C4A}" type="pres">
      <dgm:prSet presAssocID="{32FA354F-7878-41B2-AC72-03DF5522D639}" presName="sibTrans" presStyleLbl="sibTrans1D1" presStyleIdx="0" presStyleCnt="2"/>
      <dgm:spPr/>
    </dgm:pt>
    <dgm:pt modelId="{BF2A3F40-C772-4B24-B174-976928714A3D}" type="pres">
      <dgm:prSet presAssocID="{32FA354F-7878-41B2-AC72-03DF5522D639}" presName="connectorText" presStyleLbl="sibTrans1D1" presStyleIdx="0" presStyleCnt="2"/>
      <dgm:spPr/>
    </dgm:pt>
    <dgm:pt modelId="{24EF899B-F093-4303-93DC-EF8968A42D76}" type="pres">
      <dgm:prSet presAssocID="{015CC530-618C-4B43-84EA-46D43C0C0C04}" presName="node" presStyleLbl="node1" presStyleIdx="1" presStyleCnt="3" custScaleY="208975">
        <dgm:presLayoutVars>
          <dgm:bulletEnabled val="1"/>
        </dgm:presLayoutVars>
      </dgm:prSet>
      <dgm:spPr/>
    </dgm:pt>
    <dgm:pt modelId="{AF7DACEB-26DC-4AA3-95B9-420809A962B0}" type="pres">
      <dgm:prSet presAssocID="{8F2A6699-65A9-4073-AE45-E05757BCAA35}" presName="sibTrans" presStyleLbl="sibTrans1D1" presStyleIdx="1" presStyleCnt="2"/>
      <dgm:spPr/>
    </dgm:pt>
    <dgm:pt modelId="{EF5D11B0-23B9-4197-906D-EEAE496AD430}" type="pres">
      <dgm:prSet presAssocID="{8F2A6699-65A9-4073-AE45-E05757BCAA35}" presName="connectorText" presStyleLbl="sibTrans1D1" presStyleIdx="1" presStyleCnt="2"/>
      <dgm:spPr/>
    </dgm:pt>
    <dgm:pt modelId="{549F7AE6-614B-4FD5-A51B-8805D4565CD5}" type="pres">
      <dgm:prSet presAssocID="{7D6AE8AF-9265-4BD7-BA08-A6ED48C7259A}" presName="node" presStyleLbl="node1" presStyleIdx="2" presStyleCnt="3" custScaleY="210929">
        <dgm:presLayoutVars>
          <dgm:bulletEnabled val="1"/>
        </dgm:presLayoutVars>
      </dgm:prSet>
      <dgm:spPr/>
    </dgm:pt>
  </dgm:ptLst>
  <dgm:cxnLst>
    <dgm:cxn modelId="{632C4415-7549-43DE-AC7C-B8543BB7DC43}" type="presOf" srcId="{32FA354F-7878-41B2-AC72-03DF5522D639}" destId="{C45222C6-8D5F-4E42-8283-19132CA19C4A}" srcOrd="0" destOrd="0" presId="urn:microsoft.com/office/officeart/2016/7/layout/RepeatingBendingProcessNew"/>
    <dgm:cxn modelId="{5E422B3A-5EF9-4ABC-B74D-0D46564B156F}" type="presOf" srcId="{68E03CA0-DFC6-47D5-B17B-FC1B99C5C3F9}" destId="{C944EA36-AACD-4EE8-839A-36E66690F449}" srcOrd="0" destOrd="0" presId="urn:microsoft.com/office/officeart/2016/7/layout/RepeatingBendingProcessNew"/>
    <dgm:cxn modelId="{ADBEBF41-C63B-48E5-8AED-D2DB30CC63BE}" type="presOf" srcId="{7D6AE8AF-9265-4BD7-BA08-A6ED48C7259A}" destId="{549F7AE6-614B-4FD5-A51B-8805D4565CD5}" srcOrd="0" destOrd="0" presId="urn:microsoft.com/office/officeart/2016/7/layout/RepeatingBendingProcessNew"/>
    <dgm:cxn modelId="{CA87CF61-5F7F-4E11-86C8-27EB98716AE2}" type="presOf" srcId="{015CC530-618C-4B43-84EA-46D43C0C0C04}" destId="{24EF899B-F093-4303-93DC-EF8968A42D76}" srcOrd="0" destOrd="0" presId="urn:microsoft.com/office/officeart/2016/7/layout/RepeatingBendingProcessNew"/>
    <dgm:cxn modelId="{E55B6547-AA70-42A5-A90F-DFFE632E3AD4}" srcId="{68E03CA0-DFC6-47D5-B17B-FC1B99C5C3F9}" destId="{571649D3-7F56-4DC3-AE24-6040C3D55F78}" srcOrd="0" destOrd="0" parTransId="{6A67219A-07F0-47A1-9374-768D272763A5}" sibTransId="{32FA354F-7878-41B2-AC72-03DF5522D639}"/>
    <dgm:cxn modelId="{319B137F-AFA1-45D3-8451-76F3D1AADF98}" type="presOf" srcId="{8F2A6699-65A9-4073-AE45-E05757BCAA35}" destId="{AF7DACEB-26DC-4AA3-95B9-420809A962B0}" srcOrd="0" destOrd="0" presId="urn:microsoft.com/office/officeart/2016/7/layout/RepeatingBendingProcessNew"/>
    <dgm:cxn modelId="{38B3198C-D0E9-46EF-BCDD-EAB8FEADBD4D}" type="presOf" srcId="{8F2A6699-65A9-4073-AE45-E05757BCAA35}" destId="{EF5D11B0-23B9-4197-906D-EEAE496AD430}" srcOrd="1" destOrd="0" presId="urn:microsoft.com/office/officeart/2016/7/layout/RepeatingBendingProcessNew"/>
    <dgm:cxn modelId="{83555993-5BDF-4B54-BF35-BB62E1B035D6}" srcId="{68E03CA0-DFC6-47D5-B17B-FC1B99C5C3F9}" destId="{7D6AE8AF-9265-4BD7-BA08-A6ED48C7259A}" srcOrd="2" destOrd="0" parTransId="{461F5B46-6B2D-408F-AB3E-388FAE36EC1C}" sibTransId="{03287732-FE35-4472-A125-FA04E5174C04}"/>
    <dgm:cxn modelId="{2C5DC8A3-DDED-46F3-8A59-961ADC3CAD26}" type="presOf" srcId="{571649D3-7F56-4DC3-AE24-6040C3D55F78}" destId="{1F9B2B18-268F-4767-A484-6A5F764804D4}" srcOrd="0" destOrd="0" presId="urn:microsoft.com/office/officeart/2016/7/layout/RepeatingBendingProcessNew"/>
    <dgm:cxn modelId="{CDA5F0D0-FED0-4CBD-AE47-9EDBEDA1D23C}" srcId="{68E03CA0-DFC6-47D5-B17B-FC1B99C5C3F9}" destId="{015CC530-618C-4B43-84EA-46D43C0C0C04}" srcOrd="1" destOrd="0" parTransId="{142E77C0-7F7E-4612-AE78-A391F74F8ACB}" sibTransId="{8F2A6699-65A9-4073-AE45-E05757BCAA35}"/>
    <dgm:cxn modelId="{A066E1D3-0B91-4AE5-B950-E5BC49797578}" type="presOf" srcId="{32FA354F-7878-41B2-AC72-03DF5522D639}" destId="{BF2A3F40-C772-4B24-B174-976928714A3D}" srcOrd="1" destOrd="0" presId="urn:microsoft.com/office/officeart/2016/7/layout/RepeatingBendingProcessNew"/>
    <dgm:cxn modelId="{E5514D61-67B2-4045-81B5-F1AD6684FD98}" type="presParOf" srcId="{C944EA36-AACD-4EE8-839A-36E66690F449}" destId="{1F9B2B18-268F-4767-A484-6A5F764804D4}" srcOrd="0" destOrd="0" presId="urn:microsoft.com/office/officeart/2016/7/layout/RepeatingBendingProcessNew"/>
    <dgm:cxn modelId="{F9D517A6-0DB9-4389-AFFB-39A823600D90}" type="presParOf" srcId="{C944EA36-AACD-4EE8-839A-36E66690F449}" destId="{C45222C6-8D5F-4E42-8283-19132CA19C4A}" srcOrd="1" destOrd="0" presId="urn:microsoft.com/office/officeart/2016/7/layout/RepeatingBendingProcessNew"/>
    <dgm:cxn modelId="{2B4E28F1-C7B1-4A78-9CCA-0AA9A265CBF6}" type="presParOf" srcId="{C45222C6-8D5F-4E42-8283-19132CA19C4A}" destId="{BF2A3F40-C772-4B24-B174-976928714A3D}" srcOrd="0" destOrd="0" presId="urn:microsoft.com/office/officeart/2016/7/layout/RepeatingBendingProcessNew"/>
    <dgm:cxn modelId="{339DFE9F-00B9-4E8F-A1AB-5A76A4077202}" type="presParOf" srcId="{C944EA36-AACD-4EE8-839A-36E66690F449}" destId="{24EF899B-F093-4303-93DC-EF8968A42D76}" srcOrd="2" destOrd="0" presId="urn:microsoft.com/office/officeart/2016/7/layout/RepeatingBendingProcessNew"/>
    <dgm:cxn modelId="{9F21179E-1085-4FE1-A3E6-AB704311DA8F}" type="presParOf" srcId="{C944EA36-AACD-4EE8-839A-36E66690F449}" destId="{AF7DACEB-26DC-4AA3-95B9-420809A962B0}" srcOrd="3" destOrd="0" presId="urn:microsoft.com/office/officeart/2016/7/layout/RepeatingBendingProcessNew"/>
    <dgm:cxn modelId="{128131A8-DE06-4A48-8D9C-A2AD7C0815C7}" type="presParOf" srcId="{AF7DACEB-26DC-4AA3-95B9-420809A962B0}" destId="{EF5D11B0-23B9-4197-906D-EEAE496AD430}" srcOrd="0" destOrd="0" presId="urn:microsoft.com/office/officeart/2016/7/layout/RepeatingBendingProcessNew"/>
    <dgm:cxn modelId="{BBF99CF9-71F0-47A5-AA1F-32D200C4EA4A}" type="presParOf" srcId="{C944EA36-AACD-4EE8-839A-36E66690F449}" destId="{549F7AE6-614B-4FD5-A51B-8805D4565CD5}"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E03CA0-DFC6-47D5-B17B-FC1B99C5C3F9}"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D7DE4172-C3EA-41D8-8BE6-7AA10B038083}">
      <dgm:prSet/>
      <dgm:spPr/>
      <dgm:t>
        <a:bodyPr/>
        <a:lstStyle/>
        <a:p>
          <a:r>
            <a:rPr lang="en-US" b="1" i="0"/>
            <a:t>Telehealth Expanding Healthcare Access</a:t>
          </a:r>
          <a:r>
            <a:rPr lang="en-US" b="0" i="0"/>
            <a:t>:</a:t>
          </a:r>
          <a:endParaRPr lang="en-US"/>
        </a:p>
      </dgm:t>
    </dgm:pt>
    <dgm:pt modelId="{EF1076BC-2AC2-420F-8712-1685752D2ED3}" type="parTrans" cxnId="{535DEF16-E131-4362-9775-64EDBA8DABA4}">
      <dgm:prSet/>
      <dgm:spPr/>
      <dgm:t>
        <a:bodyPr/>
        <a:lstStyle/>
        <a:p>
          <a:endParaRPr lang="en-US" sz="4000"/>
        </a:p>
      </dgm:t>
    </dgm:pt>
    <dgm:pt modelId="{9C1D13BA-F013-4A27-A9D4-906991B3552A}" type="sibTrans" cxnId="{535DEF16-E131-4362-9775-64EDBA8DABA4}">
      <dgm:prSet/>
      <dgm:spPr/>
      <dgm:t>
        <a:bodyPr/>
        <a:lstStyle/>
        <a:p>
          <a:endParaRPr lang="en-US"/>
        </a:p>
      </dgm:t>
    </dgm:pt>
    <dgm:pt modelId="{78C0F641-391E-45B3-85C0-22DFCDF46696}">
      <dgm:prSet/>
      <dgm:spPr/>
      <dgm:t>
        <a:bodyPr/>
        <a:lstStyle/>
        <a:p>
          <a:r>
            <a:rPr lang="en-US" b="0" i="0"/>
            <a:t>Telehealth services, like as Teladoc, have emerged as indispensable resources within the global epidemic. The implementation of a policy enabled individuals within the community to get medical consultations remotely, therefore mitigating the potential spread of diseases and providing equitable healthcare provision.</a:t>
          </a:r>
          <a:endParaRPr lang="en-US"/>
        </a:p>
      </dgm:t>
    </dgm:pt>
    <dgm:pt modelId="{7658C90C-5731-4A94-8FF4-63EE933728CB}" type="parTrans" cxnId="{BF50700D-7576-42A4-8549-D320F624B031}">
      <dgm:prSet/>
      <dgm:spPr/>
      <dgm:t>
        <a:bodyPr/>
        <a:lstStyle/>
        <a:p>
          <a:endParaRPr lang="en-US" sz="4000"/>
        </a:p>
      </dgm:t>
    </dgm:pt>
    <dgm:pt modelId="{5312287A-443C-4E99-8F24-8731482C705D}" type="sibTrans" cxnId="{BF50700D-7576-42A4-8549-D320F624B031}">
      <dgm:prSet/>
      <dgm:spPr/>
      <dgm:t>
        <a:bodyPr/>
        <a:lstStyle/>
        <a:p>
          <a:endParaRPr lang="en-US"/>
        </a:p>
      </dgm:t>
    </dgm:pt>
    <dgm:pt modelId="{4C6A9602-6CC5-4242-BEE7-F26027A60AE2}">
      <dgm:prSet/>
      <dgm:spPr/>
      <dgm:t>
        <a:bodyPr/>
        <a:lstStyle/>
        <a:p>
          <a:r>
            <a:rPr lang="en-US" b="1" i="0"/>
            <a:t>Messaging Apps</a:t>
          </a:r>
          <a:r>
            <a:rPr lang="en-US" b="0" i="0"/>
            <a:t>:</a:t>
          </a:r>
          <a:endParaRPr lang="en-US"/>
        </a:p>
      </dgm:t>
    </dgm:pt>
    <dgm:pt modelId="{22931C57-8F90-4F02-81E1-A170CBE102BB}" type="parTrans" cxnId="{4900459B-6267-4747-BC4E-1319E9A09132}">
      <dgm:prSet/>
      <dgm:spPr/>
      <dgm:t>
        <a:bodyPr/>
        <a:lstStyle/>
        <a:p>
          <a:endParaRPr lang="en-US" sz="4000"/>
        </a:p>
      </dgm:t>
    </dgm:pt>
    <dgm:pt modelId="{8D98CFC1-BC73-403F-BCA8-32CFCDEA235B}" type="sibTrans" cxnId="{4900459B-6267-4747-BC4E-1319E9A09132}">
      <dgm:prSet/>
      <dgm:spPr/>
      <dgm:t>
        <a:bodyPr/>
        <a:lstStyle/>
        <a:p>
          <a:endParaRPr lang="en-US"/>
        </a:p>
      </dgm:t>
    </dgm:pt>
    <dgm:pt modelId="{C71201DB-3D4C-4E17-A7D2-AF30CB326B45}">
      <dgm:prSet/>
      <dgm:spPr/>
      <dgm:t>
        <a:bodyPr/>
        <a:lstStyle/>
        <a:p>
          <a:r>
            <a:rPr lang="en-US" b="0" i="0" dirty="0"/>
            <a:t>Messaging applications like WhatsApp and Slack have been used by many communities to effectively </a:t>
          </a:r>
          <a:r>
            <a:rPr lang="en-US" b="0" i="0" dirty="0" err="1"/>
            <a:t>organise</a:t>
          </a:r>
          <a:r>
            <a:rPr lang="en-US" b="0" i="0" dirty="0"/>
            <a:t> and facilitate relief efforts, disseminate crucial information, and provide valuable emotional assistance. These platforms served as virtual community </a:t>
          </a:r>
          <a:r>
            <a:rPr lang="en-US" b="0" i="0" dirty="0" err="1"/>
            <a:t>centres</a:t>
          </a:r>
          <a:r>
            <a:rPr lang="en-US" b="0" i="0" dirty="0"/>
            <a:t>, facilitating connections during periods of isolation.</a:t>
          </a:r>
          <a:endParaRPr lang="en-US" dirty="0"/>
        </a:p>
      </dgm:t>
    </dgm:pt>
    <dgm:pt modelId="{B4490F9F-5CB9-4B1D-B97B-24D076A89E1D}" type="parTrans" cxnId="{E948C2B6-9B91-463E-856A-3FDEBBDD895B}">
      <dgm:prSet/>
      <dgm:spPr/>
      <dgm:t>
        <a:bodyPr/>
        <a:lstStyle/>
        <a:p>
          <a:endParaRPr lang="en-US" sz="4000"/>
        </a:p>
      </dgm:t>
    </dgm:pt>
    <dgm:pt modelId="{69AD4ACA-B87C-4CB9-BE13-B599082C9733}" type="sibTrans" cxnId="{E948C2B6-9B91-463E-856A-3FDEBBDD895B}">
      <dgm:prSet/>
      <dgm:spPr/>
      <dgm:t>
        <a:bodyPr/>
        <a:lstStyle/>
        <a:p>
          <a:endParaRPr lang="en-US"/>
        </a:p>
      </dgm:t>
    </dgm:pt>
    <dgm:pt modelId="{7C49A72B-3E04-485A-974A-1F9F5A32E812}">
      <dgm:prSet/>
      <dgm:spPr/>
      <dgm:t>
        <a:bodyPr/>
        <a:lstStyle/>
        <a:p>
          <a:r>
            <a:rPr lang="en-US" b="1" i="0" dirty="0"/>
            <a:t>Online Learning for Skill Development</a:t>
          </a:r>
          <a:r>
            <a:rPr lang="en-US" b="0" i="0" dirty="0"/>
            <a:t>:</a:t>
          </a:r>
          <a:endParaRPr lang="en-US" dirty="0"/>
        </a:p>
      </dgm:t>
    </dgm:pt>
    <dgm:pt modelId="{02F93039-4DF9-4937-A64B-ED131C8AB404}" type="parTrans" cxnId="{93D23F0B-758C-45E0-8CFD-320BEA38C120}">
      <dgm:prSet/>
      <dgm:spPr/>
      <dgm:t>
        <a:bodyPr/>
        <a:lstStyle/>
        <a:p>
          <a:endParaRPr lang="en-ZA"/>
        </a:p>
      </dgm:t>
    </dgm:pt>
    <dgm:pt modelId="{CDCFE1B5-9A06-4A3A-832E-F4A01B348538}" type="sibTrans" cxnId="{93D23F0B-758C-45E0-8CFD-320BEA38C120}">
      <dgm:prSet/>
      <dgm:spPr/>
      <dgm:t>
        <a:bodyPr/>
        <a:lstStyle/>
        <a:p>
          <a:endParaRPr lang="en-ZA"/>
        </a:p>
      </dgm:t>
    </dgm:pt>
    <dgm:pt modelId="{5DD74FA4-C565-42DC-A743-AD069B177087}">
      <dgm:prSet/>
      <dgm:spPr/>
      <dgm:t>
        <a:bodyPr/>
        <a:lstStyle/>
        <a:p>
          <a:r>
            <a:rPr lang="en-US" b="0" i="0" dirty="0"/>
            <a:t>The advent of online learning platforms such as Coursera and Khan Academy has facilitated the acquisition of new skills and knowledge, hence </a:t>
          </a:r>
          <a:r>
            <a:rPr lang="en-US" b="0" i="0" dirty="0" err="1"/>
            <a:t>democratising</a:t>
          </a:r>
          <a:r>
            <a:rPr lang="en-US" b="0" i="0" dirty="0"/>
            <a:t> education and making it more accessible to people from diverse backgrounds. These platforms have provided communities with the means to enhance their knowledge and skills via accessible and cost-effective learning opportunities.</a:t>
          </a:r>
          <a:endParaRPr lang="en-US" dirty="0"/>
        </a:p>
      </dgm:t>
    </dgm:pt>
    <dgm:pt modelId="{47035290-ACD4-44EA-B82B-8C8E1BC6E324}" type="parTrans" cxnId="{9508989F-6D98-4189-B31C-6031BA4D81C8}">
      <dgm:prSet/>
      <dgm:spPr/>
      <dgm:t>
        <a:bodyPr/>
        <a:lstStyle/>
        <a:p>
          <a:endParaRPr lang="en-ZA"/>
        </a:p>
      </dgm:t>
    </dgm:pt>
    <dgm:pt modelId="{7122073B-46F0-4E22-986D-D6C1B20587DF}" type="sibTrans" cxnId="{9508989F-6D98-4189-B31C-6031BA4D81C8}">
      <dgm:prSet/>
      <dgm:spPr/>
      <dgm:t>
        <a:bodyPr/>
        <a:lstStyle/>
        <a:p>
          <a:endParaRPr lang="en-ZA"/>
        </a:p>
      </dgm:t>
    </dgm:pt>
    <dgm:pt modelId="{55E3764E-0128-48C5-AD39-6C75272B6ACC}" type="pres">
      <dgm:prSet presAssocID="{68E03CA0-DFC6-47D5-B17B-FC1B99C5C3F9}" presName="Name0" presStyleCnt="0">
        <dgm:presLayoutVars>
          <dgm:dir/>
          <dgm:animLvl val="lvl"/>
          <dgm:resizeHandles val="exact"/>
        </dgm:presLayoutVars>
      </dgm:prSet>
      <dgm:spPr/>
    </dgm:pt>
    <dgm:pt modelId="{8218CC6B-9DFF-440E-B844-7CDA6FBD2341}" type="pres">
      <dgm:prSet presAssocID="{D7DE4172-C3EA-41D8-8BE6-7AA10B038083}" presName="composite" presStyleCnt="0"/>
      <dgm:spPr/>
    </dgm:pt>
    <dgm:pt modelId="{0D63412D-41DB-4131-ADCD-774CBACE7CD3}" type="pres">
      <dgm:prSet presAssocID="{D7DE4172-C3EA-41D8-8BE6-7AA10B038083}" presName="parTx" presStyleLbl="alignNode1" presStyleIdx="0" presStyleCnt="3">
        <dgm:presLayoutVars>
          <dgm:chMax val="0"/>
          <dgm:chPref val="0"/>
          <dgm:bulletEnabled val="1"/>
        </dgm:presLayoutVars>
      </dgm:prSet>
      <dgm:spPr/>
    </dgm:pt>
    <dgm:pt modelId="{F2294A29-639E-4522-9942-751B8197800E}" type="pres">
      <dgm:prSet presAssocID="{D7DE4172-C3EA-41D8-8BE6-7AA10B038083}" presName="desTx" presStyleLbl="alignAccFollowNode1" presStyleIdx="0" presStyleCnt="3">
        <dgm:presLayoutVars>
          <dgm:bulletEnabled val="1"/>
        </dgm:presLayoutVars>
      </dgm:prSet>
      <dgm:spPr/>
    </dgm:pt>
    <dgm:pt modelId="{77B3A495-5422-44B4-9230-496A647E5AFD}" type="pres">
      <dgm:prSet presAssocID="{9C1D13BA-F013-4A27-A9D4-906991B3552A}" presName="space" presStyleCnt="0"/>
      <dgm:spPr/>
    </dgm:pt>
    <dgm:pt modelId="{47DAB230-EBB7-4358-91F5-695BED394CEB}" type="pres">
      <dgm:prSet presAssocID="{4C6A9602-6CC5-4242-BEE7-F26027A60AE2}" presName="composite" presStyleCnt="0"/>
      <dgm:spPr/>
    </dgm:pt>
    <dgm:pt modelId="{8324D87F-4EF7-4733-8C65-CCD80036F291}" type="pres">
      <dgm:prSet presAssocID="{4C6A9602-6CC5-4242-BEE7-F26027A60AE2}" presName="parTx" presStyleLbl="alignNode1" presStyleIdx="1" presStyleCnt="3">
        <dgm:presLayoutVars>
          <dgm:chMax val="0"/>
          <dgm:chPref val="0"/>
          <dgm:bulletEnabled val="1"/>
        </dgm:presLayoutVars>
      </dgm:prSet>
      <dgm:spPr/>
    </dgm:pt>
    <dgm:pt modelId="{317D6ECA-38F3-4A1B-AB23-1789802A3BC8}" type="pres">
      <dgm:prSet presAssocID="{4C6A9602-6CC5-4242-BEE7-F26027A60AE2}" presName="desTx" presStyleLbl="alignAccFollowNode1" presStyleIdx="1" presStyleCnt="3">
        <dgm:presLayoutVars>
          <dgm:bulletEnabled val="1"/>
        </dgm:presLayoutVars>
      </dgm:prSet>
      <dgm:spPr/>
    </dgm:pt>
    <dgm:pt modelId="{D0C62477-20EB-4181-BAF3-E423B2A3AB73}" type="pres">
      <dgm:prSet presAssocID="{8D98CFC1-BC73-403F-BCA8-32CFCDEA235B}" presName="space" presStyleCnt="0"/>
      <dgm:spPr/>
    </dgm:pt>
    <dgm:pt modelId="{BD35D8BB-E8D8-459B-B5EF-70F06FC7DDF8}" type="pres">
      <dgm:prSet presAssocID="{7C49A72B-3E04-485A-974A-1F9F5A32E812}" presName="composite" presStyleCnt="0"/>
      <dgm:spPr/>
    </dgm:pt>
    <dgm:pt modelId="{45F2F8DE-82EF-49EA-8E57-1A6F6EDC1A97}" type="pres">
      <dgm:prSet presAssocID="{7C49A72B-3E04-485A-974A-1F9F5A32E812}" presName="parTx" presStyleLbl="alignNode1" presStyleIdx="2" presStyleCnt="3">
        <dgm:presLayoutVars>
          <dgm:chMax val="0"/>
          <dgm:chPref val="0"/>
          <dgm:bulletEnabled val="1"/>
        </dgm:presLayoutVars>
      </dgm:prSet>
      <dgm:spPr/>
    </dgm:pt>
    <dgm:pt modelId="{35ED1F36-D16A-480B-B2D0-BF85668BFDCB}" type="pres">
      <dgm:prSet presAssocID="{7C49A72B-3E04-485A-974A-1F9F5A32E812}" presName="desTx" presStyleLbl="alignAccFollowNode1" presStyleIdx="2" presStyleCnt="3">
        <dgm:presLayoutVars>
          <dgm:bulletEnabled val="1"/>
        </dgm:presLayoutVars>
      </dgm:prSet>
      <dgm:spPr/>
    </dgm:pt>
  </dgm:ptLst>
  <dgm:cxnLst>
    <dgm:cxn modelId="{93D23F0B-758C-45E0-8CFD-320BEA38C120}" srcId="{68E03CA0-DFC6-47D5-B17B-FC1B99C5C3F9}" destId="{7C49A72B-3E04-485A-974A-1F9F5A32E812}" srcOrd="2" destOrd="0" parTransId="{02F93039-4DF9-4937-A64B-ED131C8AB404}" sibTransId="{CDCFE1B5-9A06-4A3A-832E-F4A01B348538}"/>
    <dgm:cxn modelId="{BF50700D-7576-42A4-8549-D320F624B031}" srcId="{D7DE4172-C3EA-41D8-8BE6-7AA10B038083}" destId="{78C0F641-391E-45B3-85C0-22DFCDF46696}" srcOrd="0" destOrd="0" parTransId="{7658C90C-5731-4A94-8FF4-63EE933728CB}" sibTransId="{5312287A-443C-4E99-8F24-8731482C705D}"/>
    <dgm:cxn modelId="{535DEF16-E131-4362-9775-64EDBA8DABA4}" srcId="{68E03CA0-DFC6-47D5-B17B-FC1B99C5C3F9}" destId="{D7DE4172-C3EA-41D8-8BE6-7AA10B038083}" srcOrd="0" destOrd="0" parTransId="{EF1076BC-2AC2-420F-8712-1685752D2ED3}" sibTransId="{9C1D13BA-F013-4A27-A9D4-906991B3552A}"/>
    <dgm:cxn modelId="{D780C52B-8753-43FC-9247-8F6A5978534D}" type="presOf" srcId="{C71201DB-3D4C-4E17-A7D2-AF30CB326B45}" destId="{317D6ECA-38F3-4A1B-AB23-1789802A3BC8}" srcOrd="0" destOrd="0" presId="urn:microsoft.com/office/officeart/2005/8/layout/hList1"/>
    <dgm:cxn modelId="{199A3875-84CE-4F5D-81F1-C793AE0F534F}" type="presOf" srcId="{68E03CA0-DFC6-47D5-B17B-FC1B99C5C3F9}" destId="{55E3764E-0128-48C5-AD39-6C75272B6ACC}" srcOrd="0" destOrd="0" presId="urn:microsoft.com/office/officeart/2005/8/layout/hList1"/>
    <dgm:cxn modelId="{4900459B-6267-4747-BC4E-1319E9A09132}" srcId="{68E03CA0-DFC6-47D5-B17B-FC1B99C5C3F9}" destId="{4C6A9602-6CC5-4242-BEE7-F26027A60AE2}" srcOrd="1" destOrd="0" parTransId="{22931C57-8F90-4F02-81E1-A170CBE102BB}" sibTransId="{8D98CFC1-BC73-403F-BCA8-32CFCDEA235B}"/>
    <dgm:cxn modelId="{9508989F-6D98-4189-B31C-6031BA4D81C8}" srcId="{7C49A72B-3E04-485A-974A-1F9F5A32E812}" destId="{5DD74FA4-C565-42DC-A743-AD069B177087}" srcOrd="0" destOrd="0" parTransId="{47035290-ACD4-44EA-B82B-8C8E1BC6E324}" sibTransId="{7122073B-46F0-4E22-986D-D6C1B20587DF}"/>
    <dgm:cxn modelId="{968A1FA5-244D-43AD-BDA4-DFBB23BF6124}" type="presOf" srcId="{78C0F641-391E-45B3-85C0-22DFCDF46696}" destId="{F2294A29-639E-4522-9942-751B8197800E}" srcOrd="0" destOrd="0" presId="urn:microsoft.com/office/officeart/2005/8/layout/hList1"/>
    <dgm:cxn modelId="{C2AA3CA6-CD8F-4F5B-82AB-1E3D5F176D8E}" type="presOf" srcId="{4C6A9602-6CC5-4242-BEE7-F26027A60AE2}" destId="{8324D87F-4EF7-4733-8C65-CCD80036F291}" srcOrd="0" destOrd="0" presId="urn:microsoft.com/office/officeart/2005/8/layout/hList1"/>
    <dgm:cxn modelId="{82C103AD-9CF1-447D-89C2-102E315DD275}" type="presOf" srcId="{7C49A72B-3E04-485A-974A-1F9F5A32E812}" destId="{45F2F8DE-82EF-49EA-8E57-1A6F6EDC1A97}" srcOrd="0" destOrd="0" presId="urn:microsoft.com/office/officeart/2005/8/layout/hList1"/>
    <dgm:cxn modelId="{E948C2B6-9B91-463E-856A-3FDEBBDD895B}" srcId="{4C6A9602-6CC5-4242-BEE7-F26027A60AE2}" destId="{C71201DB-3D4C-4E17-A7D2-AF30CB326B45}" srcOrd="0" destOrd="0" parTransId="{B4490F9F-5CB9-4B1D-B97B-24D076A89E1D}" sibTransId="{69AD4ACA-B87C-4CB9-BE13-B599082C9733}"/>
    <dgm:cxn modelId="{A5B301D2-10DD-40C3-AB5B-397741CC0E3D}" type="presOf" srcId="{5DD74FA4-C565-42DC-A743-AD069B177087}" destId="{35ED1F36-D16A-480B-B2D0-BF85668BFDCB}" srcOrd="0" destOrd="0" presId="urn:microsoft.com/office/officeart/2005/8/layout/hList1"/>
    <dgm:cxn modelId="{85F98ED6-99CA-4B82-940F-EE5FDAD42233}" type="presOf" srcId="{D7DE4172-C3EA-41D8-8BE6-7AA10B038083}" destId="{0D63412D-41DB-4131-ADCD-774CBACE7CD3}" srcOrd="0" destOrd="0" presId="urn:microsoft.com/office/officeart/2005/8/layout/hList1"/>
    <dgm:cxn modelId="{A20DE207-1C72-473B-A9D3-D6BEC62D431E}" type="presParOf" srcId="{55E3764E-0128-48C5-AD39-6C75272B6ACC}" destId="{8218CC6B-9DFF-440E-B844-7CDA6FBD2341}" srcOrd="0" destOrd="0" presId="urn:microsoft.com/office/officeart/2005/8/layout/hList1"/>
    <dgm:cxn modelId="{BB8D9D70-CB45-45B8-83EC-5667CA0F383E}" type="presParOf" srcId="{8218CC6B-9DFF-440E-B844-7CDA6FBD2341}" destId="{0D63412D-41DB-4131-ADCD-774CBACE7CD3}" srcOrd="0" destOrd="0" presId="urn:microsoft.com/office/officeart/2005/8/layout/hList1"/>
    <dgm:cxn modelId="{E7E438BB-8409-4ACE-8809-D141197D0B4D}" type="presParOf" srcId="{8218CC6B-9DFF-440E-B844-7CDA6FBD2341}" destId="{F2294A29-639E-4522-9942-751B8197800E}" srcOrd="1" destOrd="0" presId="urn:microsoft.com/office/officeart/2005/8/layout/hList1"/>
    <dgm:cxn modelId="{3EFB0CAF-296F-4785-8234-F535705CADD1}" type="presParOf" srcId="{55E3764E-0128-48C5-AD39-6C75272B6ACC}" destId="{77B3A495-5422-44B4-9230-496A647E5AFD}" srcOrd="1" destOrd="0" presId="urn:microsoft.com/office/officeart/2005/8/layout/hList1"/>
    <dgm:cxn modelId="{32063CE7-59EE-4DA2-9FEE-9C38EE0B2394}" type="presParOf" srcId="{55E3764E-0128-48C5-AD39-6C75272B6ACC}" destId="{47DAB230-EBB7-4358-91F5-695BED394CEB}" srcOrd="2" destOrd="0" presId="urn:microsoft.com/office/officeart/2005/8/layout/hList1"/>
    <dgm:cxn modelId="{FD1BA091-66B7-4BC4-9E60-7536F73C6CE9}" type="presParOf" srcId="{47DAB230-EBB7-4358-91F5-695BED394CEB}" destId="{8324D87F-4EF7-4733-8C65-CCD80036F291}" srcOrd="0" destOrd="0" presId="urn:microsoft.com/office/officeart/2005/8/layout/hList1"/>
    <dgm:cxn modelId="{1E01125C-92CE-47B4-9710-C03087B55EE4}" type="presParOf" srcId="{47DAB230-EBB7-4358-91F5-695BED394CEB}" destId="{317D6ECA-38F3-4A1B-AB23-1789802A3BC8}" srcOrd="1" destOrd="0" presId="urn:microsoft.com/office/officeart/2005/8/layout/hList1"/>
    <dgm:cxn modelId="{82DFC3E1-182C-4EF3-83FE-7F21BF9F617B}" type="presParOf" srcId="{55E3764E-0128-48C5-AD39-6C75272B6ACC}" destId="{D0C62477-20EB-4181-BAF3-E423B2A3AB73}" srcOrd="3" destOrd="0" presId="urn:microsoft.com/office/officeart/2005/8/layout/hList1"/>
    <dgm:cxn modelId="{BF4508AF-5FEC-44D8-979A-39DA485F2075}" type="presParOf" srcId="{55E3764E-0128-48C5-AD39-6C75272B6ACC}" destId="{BD35D8BB-E8D8-459B-B5EF-70F06FC7DDF8}" srcOrd="4" destOrd="0" presId="urn:microsoft.com/office/officeart/2005/8/layout/hList1"/>
    <dgm:cxn modelId="{3182E71D-2903-4517-9B0F-EC6D90C17B15}" type="presParOf" srcId="{BD35D8BB-E8D8-459B-B5EF-70F06FC7DDF8}" destId="{45F2F8DE-82EF-49EA-8E57-1A6F6EDC1A97}" srcOrd="0" destOrd="0" presId="urn:microsoft.com/office/officeart/2005/8/layout/hList1"/>
    <dgm:cxn modelId="{02268CF9-37D8-4414-90F8-22BA2E0AF84F}" type="presParOf" srcId="{BD35D8BB-E8D8-459B-B5EF-70F06FC7DDF8}" destId="{35ED1F36-D16A-480B-B2D0-BF85668BFDC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E03CA0-DFC6-47D5-B17B-FC1B99C5C3F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C433167-E26A-4915-806A-D02999A9B8C5}">
      <dgm:prSet/>
      <dgm:spPr/>
      <dgm:t>
        <a:bodyPr/>
        <a:lstStyle/>
        <a:p>
          <a:r>
            <a:rPr lang="en-US" b="1" i="0"/>
            <a:t>Food Delivery for Local Restaurants</a:t>
          </a:r>
          <a:r>
            <a:rPr lang="en-US" b="0" i="0"/>
            <a:t>:</a:t>
          </a:r>
          <a:endParaRPr lang="en-US"/>
        </a:p>
      </dgm:t>
    </dgm:pt>
    <dgm:pt modelId="{86EE1A02-54ED-48B4-BC37-DCB1775AD3B1}" type="parTrans" cxnId="{075BBFE6-AB3A-463A-AF53-D94B7B80EA1E}">
      <dgm:prSet/>
      <dgm:spPr/>
      <dgm:t>
        <a:bodyPr/>
        <a:lstStyle/>
        <a:p>
          <a:endParaRPr lang="en-US" sz="4000"/>
        </a:p>
      </dgm:t>
    </dgm:pt>
    <dgm:pt modelId="{B4213E48-8F0A-4AB1-AA16-CABC61AD0D96}" type="sibTrans" cxnId="{075BBFE6-AB3A-463A-AF53-D94B7B80EA1E}">
      <dgm:prSet/>
      <dgm:spPr/>
      <dgm:t>
        <a:bodyPr/>
        <a:lstStyle/>
        <a:p>
          <a:endParaRPr lang="en-US"/>
        </a:p>
      </dgm:t>
    </dgm:pt>
    <dgm:pt modelId="{ABADB530-2168-4284-A0D0-43351B00B7C5}">
      <dgm:prSet/>
      <dgm:spPr/>
      <dgm:t>
        <a:bodyPr/>
        <a:lstStyle/>
        <a:p>
          <a:r>
            <a:rPr lang="en-US" b="0" i="0"/>
            <a:t>Amidst the global pandemic, meal delivery platforms like as DoorDash and Uber Eats played a pivotal role in facilitating the provision of sustenance by local eateries to their respective communities. Individuals can partake in restaurant-quality food from the comfort of their homes, therefore providing support to their preferred local dining establishments.
</a:t>
          </a:r>
          <a:endParaRPr lang="en-US"/>
        </a:p>
      </dgm:t>
    </dgm:pt>
    <dgm:pt modelId="{5CDB00EC-7B20-43F2-818C-BE53CBD92019}" type="parTrans" cxnId="{0FFBD2C3-FAC8-415A-B3CA-69D2BE109AD0}">
      <dgm:prSet/>
      <dgm:spPr/>
      <dgm:t>
        <a:bodyPr/>
        <a:lstStyle/>
        <a:p>
          <a:endParaRPr lang="en-US" sz="4000"/>
        </a:p>
      </dgm:t>
    </dgm:pt>
    <dgm:pt modelId="{F52CDF16-6DC9-40D9-B016-6C1BBF789515}" type="sibTrans" cxnId="{0FFBD2C3-FAC8-415A-B3CA-69D2BE109AD0}">
      <dgm:prSet/>
      <dgm:spPr/>
      <dgm:t>
        <a:bodyPr/>
        <a:lstStyle/>
        <a:p>
          <a:endParaRPr lang="en-US"/>
        </a:p>
      </dgm:t>
    </dgm:pt>
    <dgm:pt modelId="{F7E9A436-0F75-423C-AE1B-129095C4FC93}">
      <dgm:prSet/>
      <dgm:spPr/>
      <dgm:t>
        <a:bodyPr/>
        <a:lstStyle/>
        <a:p>
          <a:r>
            <a:rPr lang="en-US" b="1" i="0"/>
            <a:t>Mental Health Apps for Well-being</a:t>
          </a:r>
          <a:r>
            <a:rPr lang="en-US" b="0" i="0"/>
            <a:t>:</a:t>
          </a:r>
          <a:endParaRPr lang="en-US"/>
        </a:p>
      </dgm:t>
    </dgm:pt>
    <dgm:pt modelId="{08B8160B-559D-4E69-94C2-B40FC8ECE07F}" type="parTrans" cxnId="{D312C488-C5A9-420A-A0C0-AEE8B12228EA}">
      <dgm:prSet/>
      <dgm:spPr/>
      <dgm:t>
        <a:bodyPr/>
        <a:lstStyle/>
        <a:p>
          <a:endParaRPr lang="en-US" sz="4000"/>
        </a:p>
      </dgm:t>
    </dgm:pt>
    <dgm:pt modelId="{D6DD3314-7F41-4C21-AFAE-169CC829183C}" type="sibTrans" cxnId="{D312C488-C5A9-420A-A0C0-AEE8B12228EA}">
      <dgm:prSet/>
      <dgm:spPr/>
      <dgm:t>
        <a:bodyPr/>
        <a:lstStyle/>
        <a:p>
          <a:endParaRPr lang="en-US"/>
        </a:p>
      </dgm:t>
    </dgm:pt>
    <dgm:pt modelId="{F296CC4F-1238-442A-A4B3-65ADAA72269A}">
      <dgm:prSet/>
      <dgm:spPr/>
      <dgm:t>
        <a:bodyPr/>
        <a:lstStyle/>
        <a:p>
          <a:r>
            <a:rPr lang="en-US" b="0" i="0"/>
            <a:t>Applications such as Calm and Headspace have effectively offered people mental health services, facilitating stress management and anxiety management. These applications have contributed to the promotion of overall well-being within communities, particularly in times of adversity.
</a:t>
          </a:r>
          <a:endParaRPr lang="en-US"/>
        </a:p>
      </dgm:t>
    </dgm:pt>
    <dgm:pt modelId="{5561768D-B592-4FC7-A9F7-D621F9444AEC}" type="parTrans" cxnId="{4B5F31CF-A3DA-454E-B5A7-B83CEEF28D22}">
      <dgm:prSet/>
      <dgm:spPr/>
      <dgm:t>
        <a:bodyPr/>
        <a:lstStyle/>
        <a:p>
          <a:endParaRPr lang="en-US" sz="4000"/>
        </a:p>
      </dgm:t>
    </dgm:pt>
    <dgm:pt modelId="{1D341B29-5139-4BEE-8BB2-D98C6CF522DF}" type="sibTrans" cxnId="{4B5F31CF-A3DA-454E-B5A7-B83CEEF28D22}">
      <dgm:prSet/>
      <dgm:spPr/>
      <dgm:t>
        <a:bodyPr/>
        <a:lstStyle/>
        <a:p>
          <a:endParaRPr lang="en-US"/>
        </a:p>
      </dgm:t>
    </dgm:pt>
    <dgm:pt modelId="{9EFB8238-55AB-4899-A18C-5FF7663F6780}">
      <dgm:prSet/>
      <dgm:spPr/>
      <dgm:t>
        <a:bodyPr/>
        <a:lstStyle/>
        <a:p>
          <a:r>
            <a:rPr lang="en-US" b="1" i="0"/>
            <a:t>Crowdsourcing Platforms for Community Initiatives</a:t>
          </a:r>
          <a:r>
            <a:rPr lang="en-US" b="0" i="0"/>
            <a:t>:</a:t>
          </a:r>
          <a:endParaRPr lang="en-US"/>
        </a:p>
      </dgm:t>
    </dgm:pt>
    <dgm:pt modelId="{9215749D-0F74-4318-9F92-538EC7E25D4B}" type="parTrans" cxnId="{1B8459D1-7E72-4919-AB05-B505101DAEBD}">
      <dgm:prSet/>
      <dgm:spPr/>
      <dgm:t>
        <a:bodyPr/>
        <a:lstStyle/>
        <a:p>
          <a:endParaRPr lang="en-US" sz="4000"/>
        </a:p>
      </dgm:t>
    </dgm:pt>
    <dgm:pt modelId="{A4426750-A5EE-42B6-911A-B6063663B561}" type="sibTrans" cxnId="{1B8459D1-7E72-4919-AB05-B505101DAEBD}">
      <dgm:prSet/>
      <dgm:spPr/>
      <dgm:t>
        <a:bodyPr/>
        <a:lstStyle/>
        <a:p>
          <a:endParaRPr lang="en-US"/>
        </a:p>
      </dgm:t>
    </dgm:pt>
    <dgm:pt modelId="{5D69AF53-BB8F-4E2A-AE36-E47BBCAE6EF4}">
      <dgm:prSet/>
      <dgm:spPr/>
      <dgm:t>
        <a:bodyPr/>
        <a:lstStyle/>
        <a:p>
          <a:r>
            <a:rPr lang="en-US" b="0" i="0"/>
            <a:t>Crowdsourcing sites such as GoFundMe and Kickstarter have provided communities with the means to generate financial resources for many objectives, ranging from the provision of medical aid to the execution of local community initiatives.
.</a:t>
          </a:r>
          <a:endParaRPr lang="en-US"/>
        </a:p>
      </dgm:t>
    </dgm:pt>
    <dgm:pt modelId="{C66DB36C-399C-4C03-ACC1-AA18BE4F8BF7}" type="parTrans" cxnId="{D36946C1-1BBD-4B9A-BF42-C2640DA134FC}">
      <dgm:prSet/>
      <dgm:spPr/>
      <dgm:t>
        <a:bodyPr/>
        <a:lstStyle/>
        <a:p>
          <a:endParaRPr lang="en-US" sz="4000"/>
        </a:p>
      </dgm:t>
    </dgm:pt>
    <dgm:pt modelId="{635CD3C0-E22D-4EC3-9B8E-1161C3859D70}" type="sibTrans" cxnId="{D36946C1-1BBD-4B9A-BF42-C2640DA134FC}">
      <dgm:prSet/>
      <dgm:spPr/>
      <dgm:t>
        <a:bodyPr/>
        <a:lstStyle/>
        <a:p>
          <a:endParaRPr lang="en-US"/>
        </a:p>
      </dgm:t>
    </dgm:pt>
    <dgm:pt modelId="{37069B7F-B587-4B78-9FB2-4998128A1256}" type="pres">
      <dgm:prSet presAssocID="{68E03CA0-DFC6-47D5-B17B-FC1B99C5C3F9}" presName="vert0" presStyleCnt="0">
        <dgm:presLayoutVars>
          <dgm:dir/>
          <dgm:animOne val="branch"/>
          <dgm:animLvl val="lvl"/>
        </dgm:presLayoutVars>
      </dgm:prSet>
      <dgm:spPr/>
    </dgm:pt>
    <dgm:pt modelId="{5D7E7288-7962-4B33-80F2-F7B53F446828}" type="pres">
      <dgm:prSet presAssocID="{9C433167-E26A-4915-806A-D02999A9B8C5}" presName="thickLine" presStyleLbl="alignNode1" presStyleIdx="0" presStyleCnt="3"/>
      <dgm:spPr/>
    </dgm:pt>
    <dgm:pt modelId="{5A300DA3-81BC-44B1-86B9-5B7E950FC4E8}" type="pres">
      <dgm:prSet presAssocID="{9C433167-E26A-4915-806A-D02999A9B8C5}" presName="horz1" presStyleCnt="0"/>
      <dgm:spPr/>
    </dgm:pt>
    <dgm:pt modelId="{1BAA2730-CC8C-41F4-A5A3-259EFF436A5E}" type="pres">
      <dgm:prSet presAssocID="{9C433167-E26A-4915-806A-D02999A9B8C5}" presName="tx1" presStyleLbl="revTx" presStyleIdx="0" presStyleCnt="6"/>
      <dgm:spPr/>
    </dgm:pt>
    <dgm:pt modelId="{30660034-6BB2-49F0-B532-3A664B284A5D}" type="pres">
      <dgm:prSet presAssocID="{9C433167-E26A-4915-806A-D02999A9B8C5}" presName="vert1" presStyleCnt="0"/>
      <dgm:spPr/>
    </dgm:pt>
    <dgm:pt modelId="{6428D634-BB39-463F-80E3-EDC617DEF3E0}" type="pres">
      <dgm:prSet presAssocID="{ABADB530-2168-4284-A0D0-43351B00B7C5}" presName="vertSpace2a" presStyleCnt="0"/>
      <dgm:spPr/>
    </dgm:pt>
    <dgm:pt modelId="{568D7CC5-8583-4BAD-8446-05BC59DE388A}" type="pres">
      <dgm:prSet presAssocID="{ABADB530-2168-4284-A0D0-43351B00B7C5}" presName="horz2" presStyleCnt="0"/>
      <dgm:spPr/>
    </dgm:pt>
    <dgm:pt modelId="{5632303E-C23A-401A-BC01-F34BB10E0E1A}" type="pres">
      <dgm:prSet presAssocID="{ABADB530-2168-4284-A0D0-43351B00B7C5}" presName="horzSpace2" presStyleCnt="0"/>
      <dgm:spPr/>
    </dgm:pt>
    <dgm:pt modelId="{390A85A3-9419-447A-9C15-4A55B90296C5}" type="pres">
      <dgm:prSet presAssocID="{ABADB530-2168-4284-A0D0-43351B00B7C5}" presName="tx2" presStyleLbl="revTx" presStyleIdx="1" presStyleCnt="6"/>
      <dgm:spPr/>
    </dgm:pt>
    <dgm:pt modelId="{45720CE4-0806-4B27-857E-447C1741B451}" type="pres">
      <dgm:prSet presAssocID="{ABADB530-2168-4284-A0D0-43351B00B7C5}" presName="vert2" presStyleCnt="0"/>
      <dgm:spPr/>
    </dgm:pt>
    <dgm:pt modelId="{F5D1C442-DD3C-4345-BA7E-2205D70D5A66}" type="pres">
      <dgm:prSet presAssocID="{ABADB530-2168-4284-A0D0-43351B00B7C5}" presName="thinLine2b" presStyleLbl="callout" presStyleIdx="0" presStyleCnt="3"/>
      <dgm:spPr/>
    </dgm:pt>
    <dgm:pt modelId="{61F60FAF-BA50-4D75-9134-CB02EC4EE3F7}" type="pres">
      <dgm:prSet presAssocID="{ABADB530-2168-4284-A0D0-43351B00B7C5}" presName="vertSpace2b" presStyleCnt="0"/>
      <dgm:spPr/>
    </dgm:pt>
    <dgm:pt modelId="{8AF81726-2B23-464E-9C2D-6A6A07F3E4CB}" type="pres">
      <dgm:prSet presAssocID="{F7E9A436-0F75-423C-AE1B-129095C4FC93}" presName="thickLine" presStyleLbl="alignNode1" presStyleIdx="1" presStyleCnt="3"/>
      <dgm:spPr/>
    </dgm:pt>
    <dgm:pt modelId="{C4CF8CC8-1072-41B0-86A1-03DE485BBC52}" type="pres">
      <dgm:prSet presAssocID="{F7E9A436-0F75-423C-AE1B-129095C4FC93}" presName="horz1" presStyleCnt="0"/>
      <dgm:spPr/>
    </dgm:pt>
    <dgm:pt modelId="{EBF5976E-E89F-4070-B137-5452132B76C4}" type="pres">
      <dgm:prSet presAssocID="{F7E9A436-0F75-423C-AE1B-129095C4FC93}" presName="tx1" presStyleLbl="revTx" presStyleIdx="2" presStyleCnt="6"/>
      <dgm:spPr/>
    </dgm:pt>
    <dgm:pt modelId="{C3925A17-138A-4C89-8563-2CCBBF28975B}" type="pres">
      <dgm:prSet presAssocID="{F7E9A436-0F75-423C-AE1B-129095C4FC93}" presName="vert1" presStyleCnt="0"/>
      <dgm:spPr/>
    </dgm:pt>
    <dgm:pt modelId="{63A1F621-46CC-4843-9498-781D93EAAB5B}" type="pres">
      <dgm:prSet presAssocID="{F296CC4F-1238-442A-A4B3-65ADAA72269A}" presName="vertSpace2a" presStyleCnt="0"/>
      <dgm:spPr/>
    </dgm:pt>
    <dgm:pt modelId="{7E06C24B-679C-4F0D-BD41-4C112FB02296}" type="pres">
      <dgm:prSet presAssocID="{F296CC4F-1238-442A-A4B3-65ADAA72269A}" presName="horz2" presStyleCnt="0"/>
      <dgm:spPr/>
    </dgm:pt>
    <dgm:pt modelId="{D402D1B6-5CD2-4E57-8126-9DB3ACA54EBF}" type="pres">
      <dgm:prSet presAssocID="{F296CC4F-1238-442A-A4B3-65ADAA72269A}" presName="horzSpace2" presStyleCnt="0"/>
      <dgm:spPr/>
    </dgm:pt>
    <dgm:pt modelId="{23653E30-C794-4F68-85F3-DE5B6D95F298}" type="pres">
      <dgm:prSet presAssocID="{F296CC4F-1238-442A-A4B3-65ADAA72269A}" presName="tx2" presStyleLbl="revTx" presStyleIdx="3" presStyleCnt="6"/>
      <dgm:spPr/>
    </dgm:pt>
    <dgm:pt modelId="{11705589-F719-4B05-993F-869282F8E290}" type="pres">
      <dgm:prSet presAssocID="{F296CC4F-1238-442A-A4B3-65ADAA72269A}" presName="vert2" presStyleCnt="0"/>
      <dgm:spPr/>
    </dgm:pt>
    <dgm:pt modelId="{9B4B1211-F923-4E82-9F8B-D3A60C31712F}" type="pres">
      <dgm:prSet presAssocID="{F296CC4F-1238-442A-A4B3-65ADAA72269A}" presName="thinLine2b" presStyleLbl="callout" presStyleIdx="1" presStyleCnt="3"/>
      <dgm:spPr/>
    </dgm:pt>
    <dgm:pt modelId="{489D2381-C16A-43F7-B2FD-2EC90BB85180}" type="pres">
      <dgm:prSet presAssocID="{F296CC4F-1238-442A-A4B3-65ADAA72269A}" presName="vertSpace2b" presStyleCnt="0"/>
      <dgm:spPr/>
    </dgm:pt>
    <dgm:pt modelId="{05F54A31-077C-4B63-B72A-2657205A5466}" type="pres">
      <dgm:prSet presAssocID="{9EFB8238-55AB-4899-A18C-5FF7663F6780}" presName="thickLine" presStyleLbl="alignNode1" presStyleIdx="2" presStyleCnt="3"/>
      <dgm:spPr/>
    </dgm:pt>
    <dgm:pt modelId="{FD1FA44E-F46C-4E57-A371-35BDEB533B7D}" type="pres">
      <dgm:prSet presAssocID="{9EFB8238-55AB-4899-A18C-5FF7663F6780}" presName="horz1" presStyleCnt="0"/>
      <dgm:spPr/>
    </dgm:pt>
    <dgm:pt modelId="{F6515DA8-7456-4DD0-9E2C-28CC9880A53A}" type="pres">
      <dgm:prSet presAssocID="{9EFB8238-55AB-4899-A18C-5FF7663F6780}" presName="tx1" presStyleLbl="revTx" presStyleIdx="4" presStyleCnt="6"/>
      <dgm:spPr/>
    </dgm:pt>
    <dgm:pt modelId="{F48F83F8-70A3-4EC9-BDC3-4EACF50D56A7}" type="pres">
      <dgm:prSet presAssocID="{9EFB8238-55AB-4899-A18C-5FF7663F6780}" presName="vert1" presStyleCnt="0"/>
      <dgm:spPr/>
    </dgm:pt>
    <dgm:pt modelId="{4C13C65E-7A15-4B4B-A592-A2AB9D40F640}" type="pres">
      <dgm:prSet presAssocID="{5D69AF53-BB8F-4E2A-AE36-E47BBCAE6EF4}" presName="vertSpace2a" presStyleCnt="0"/>
      <dgm:spPr/>
    </dgm:pt>
    <dgm:pt modelId="{BF48C701-DA94-48E2-B867-D8C04B022EF2}" type="pres">
      <dgm:prSet presAssocID="{5D69AF53-BB8F-4E2A-AE36-E47BBCAE6EF4}" presName="horz2" presStyleCnt="0"/>
      <dgm:spPr/>
    </dgm:pt>
    <dgm:pt modelId="{50C6292B-4D5D-4985-8383-4F37FC21ECCE}" type="pres">
      <dgm:prSet presAssocID="{5D69AF53-BB8F-4E2A-AE36-E47BBCAE6EF4}" presName="horzSpace2" presStyleCnt="0"/>
      <dgm:spPr/>
    </dgm:pt>
    <dgm:pt modelId="{95F4B81B-F9FB-40B0-8E39-6F9AC1E0391F}" type="pres">
      <dgm:prSet presAssocID="{5D69AF53-BB8F-4E2A-AE36-E47BBCAE6EF4}" presName="tx2" presStyleLbl="revTx" presStyleIdx="5" presStyleCnt="6"/>
      <dgm:spPr/>
    </dgm:pt>
    <dgm:pt modelId="{54060DD8-8C36-4EFF-A80A-71879F0CB09B}" type="pres">
      <dgm:prSet presAssocID="{5D69AF53-BB8F-4E2A-AE36-E47BBCAE6EF4}" presName="vert2" presStyleCnt="0"/>
      <dgm:spPr/>
    </dgm:pt>
    <dgm:pt modelId="{25443376-A2DE-44AB-97D0-3F86A9F47AE7}" type="pres">
      <dgm:prSet presAssocID="{5D69AF53-BB8F-4E2A-AE36-E47BBCAE6EF4}" presName="thinLine2b" presStyleLbl="callout" presStyleIdx="2" presStyleCnt="3"/>
      <dgm:spPr/>
    </dgm:pt>
    <dgm:pt modelId="{BEF11D42-026A-48A0-A0BD-1573C79FD95C}" type="pres">
      <dgm:prSet presAssocID="{5D69AF53-BB8F-4E2A-AE36-E47BBCAE6EF4}" presName="vertSpace2b" presStyleCnt="0"/>
      <dgm:spPr/>
    </dgm:pt>
  </dgm:ptLst>
  <dgm:cxnLst>
    <dgm:cxn modelId="{013AD63D-76C6-4CB6-B47C-238C4D03CBF8}" type="presOf" srcId="{68E03CA0-DFC6-47D5-B17B-FC1B99C5C3F9}" destId="{37069B7F-B587-4B78-9FB2-4998128A1256}" srcOrd="0" destOrd="0" presId="urn:microsoft.com/office/officeart/2008/layout/LinedList"/>
    <dgm:cxn modelId="{208F8561-AE33-4788-862B-4C654DBE5E6B}" type="presOf" srcId="{9EFB8238-55AB-4899-A18C-5FF7663F6780}" destId="{F6515DA8-7456-4DD0-9E2C-28CC9880A53A}" srcOrd="0" destOrd="0" presId="urn:microsoft.com/office/officeart/2008/layout/LinedList"/>
    <dgm:cxn modelId="{8235C06B-E839-4809-9B71-8758635296C4}" type="presOf" srcId="{ABADB530-2168-4284-A0D0-43351B00B7C5}" destId="{390A85A3-9419-447A-9C15-4A55B90296C5}" srcOrd="0" destOrd="0" presId="urn:microsoft.com/office/officeart/2008/layout/LinedList"/>
    <dgm:cxn modelId="{D312C488-C5A9-420A-A0C0-AEE8B12228EA}" srcId="{68E03CA0-DFC6-47D5-B17B-FC1B99C5C3F9}" destId="{F7E9A436-0F75-423C-AE1B-129095C4FC93}" srcOrd="1" destOrd="0" parTransId="{08B8160B-559D-4E69-94C2-B40FC8ECE07F}" sibTransId="{D6DD3314-7F41-4C21-AFAE-169CC829183C}"/>
    <dgm:cxn modelId="{5EE1248B-764E-47A1-8BCD-6DEE72FB96C2}" type="presOf" srcId="{F7E9A436-0F75-423C-AE1B-129095C4FC93}" destId="{EBF5976E-E89F-4070-B137-5452132B76C4}" srcOrd="0" destOrd="0" presId="urn:microsoft.com/office/officeart/2008/layout/LinedList"/>
    <dgm:cxn modelId="{F9C8EE9C-52BF-4368-8F68-68D032D75AD3}" type="presOf" srcId="{F296CC4F-1238-442A-A4B3-65ADAA72269A}" destId="{23653E30-C794-4F68-85F3-DE5B6D95F298}" srcOrd="0" destOrd="0" presId="urn:microsoft.com/office/officeart/2008/layout/LinedList"/>
    <dgm:cxn modelId="{9B1283AD-C62E-4576-85A6-38986C0B65E4}" type="presOf" srcId="{9C433167-E26A-4915-806A-D02999A9B8C5}" destId="{1BAA2730-CC8C-41F4-A5A3-259EFF436A5E}" srcOrd="0" destOrd="0" presId="urn:microsoft.com/office/officeart/2008/layout/LinedList"/>
    <dgm:cxn modelId="{D36946C1-1BBD-4B9A-BF42-C2640DA134FC}" srcId="{9EFB8238-55AB-4899-A18C-5FF7663F6780}" destId="{5D69AF53-BB8F-4E2A-AE36-E47BBCAE6EF4}" srcOrd="0" destOrd="0" parTransId="{C66DB36C-399C-4C03-ACC1-AA18BE4F8BF7}" sibTransId="{635CD3C0-E22D-4EC3-9B8E-1161C3859D70}"/>
    <dgm:cxn modelId="{9DD8B4C2-566A-4A5F-B193-C8047D73BC17}" type="presOf" srcId="{5D69AF53-BB8F-4E2A-AE36-E47BBCAE6EF4}" destId="{95F4B81B-F9FB-40B0-8E39-6F9AC1E0391F}" srcOrd="0" destOrd="0" presId="urn:microsoft.com/office/officeart/2008/layout/LinedList"/>
    <dgm:cxn modelId="{0FFBD2C3-FAC8-415A-B3CA-69D2BE109AD0}" srcId="{9C433167-E26A-4915-806A-D02999A9B8C5}" destId="{ABADB530-2168-4284-A0D0-43351B00B7C5}" srcOrd="0" destOrd="0" parTransId="{5CDB00EC-7B20-43F2-818C-BE53CBD92019}" sibTransId="{F52CDF16-6DC9-40D9-B016-6C1BBF789515}"/>
    <dgm:cxn modelId="{4B5F31CF-A3DA-454E-B5A7-B83CEEF28D22}" srcId="{F7E9A436-0F75-423C-AE1B-129095C4FC93}" destId="{F296CC4F-1238-442A-A4B3-65ADAA72269A}" srcOrd="0" destOrd="0" parTransId="{5561768D-B592-4FC7-A9F7-D621F9444AEC}" sibTransId="{1D341B29-5139-4BEE-8BB2-D98C6CF522DF}"/>
    <dgm:cxn modelId="{1B8459D1-7E72-4919-AB05-B505101DAEBD}" srcId="{68E03CA0-DFC6-47D5-B17B-FC1B99C5C3F9}" destId="{9EFB8238-55AB-4899-A18C-5FF7663F6780}" srcOrd="2" destOrd="0" parTransId="{9215749D-0F74-4318-9F92-538EC7E25D4B}" sibTransId="{A4426750-A5EE-42B6-911A-B6063663B561}"/>
    <dgm:cxn modelId="{075BBFE6-AB3A-463A-AF53-D94B7B80EA1E}" srcId="{68E03CA0-DFC6-47D5-B17B-FC1B99C5C3F9}" destId="{9C433167-E26A-4915-806A-D02999A9B8C5}" srcOrd="0" destOrd="0" parTransId="{86EE1A02-54ED-48B4-BC37-DCB1775AD3B1}" sibTransId="{B4213E48-8F0A-4AB1-AA16-CABC61AD0D96}"/>
    <dgm:cxn modelId="{08F7BFBF-233F-40A5-9A54-4BCD88C7FC22}" type="presParOf" srcId="{37069B7F-B587-4B78-9FB2-4998128A1256}" destId="{5D7E7288-7962-4B33-80F2-F7B53F446828}" srcOrd="0" destOrd="0" presId="urn:microsoft.com/office/officeart/2008/layout/LinedList"/>
    <dgm:cxn modelId="{B0FDD4A9-D3F4-4AA0-87D9-47F3682A5A38}" type="presParOf" srcId="{37069B7F-B587-4B78-9FB2-4998128A1256}" destId="{5A300DA3-81BC-44B1-86B9-5B7E950FC4E8}" srcOrd="1" destOrd="0" presId="urn:microsoft.com/office/officeart/2008/layout/LinedList"/>
    <dgm:cxn modelId="{5949B9F7-88CC-4604-B084-4EC9A00FED27}" type="presParOf" srcId="{5A300DA3-81BC-44B1-86B9-5B7E950FC4E8}" destId="{1BAA2730-CC8C-41F4-A5A3-259EFF436A5E}" srcOrd="0" destOrd="0" presId="urn:microsoft.com/office/officeart/2008/layout/LinedList"/>
    <dgm:cxn modelId="{BB7AF800-77D4-4A82-8E95-56C633D1F68C}" type="presParOf" srcId="{5A300DA3-81BC-44B1-86B9-5B7E950FC4E8}" destId="{30660034-6BB2-49F0-B532-3A664B284A5D}" srcOrd="1" destOrd="0" presId="urn:microsoft.com/office/officeart/2008/layout/LinedList"/>
    <dgm:cxn modelId="{1353ABD2-9616-4682-B7BE-6D36247014F1}" type="presParOf" srcId="{30660034-6BB2-49F0-B532-3A664B284A5D}" destId="{6428D634-BB39-463F-80E3-EDC617DEF3E0}" srcOrd="0" destOrd="0" presId="urn:microsoft.com/office/officeart/2008/layout/LinedList"/>
    <dgm:cxn modelId="{5C70EE47-FA0F-4344-883B-8F812798FCA8}" type="presParOf" srcId="{30660034-6BB2-49F0-B532-3A664B284A5D}" destId="{568D7CC5-8583-4BAD-8446-05BC59DE388A}" srcOrd="1" destOrd="0" presId="urn:microsoft.com/office/officeart/2008/layout/LinedList"/>
    <dgm:cxn modelId="{A6BFF57F-E5D5-4064-8E3E-685F2B14FB5A}" type="presParOf" srcId="{568D7CC5-8583-4BAD-8446-05BC59DE388A}" destId="{5632303E-C23A-401A-BC01-F34BB10E0E1A}" srcOrd="0" destOrd="0" presId="urn:microsoft.com/office/officeart/2008/layout/LinedList"/>
    <dgm:cxn modelId="{A68F24CD-0C47-4A77-8DAC-94677D876508}" type="presParOf" srcId="{568D7CC5-8583-4BAD-8446-05BC59DE388A}" destId="{390A85A3-9419-447A-9C15-4A55B90296C5}" srcOrd="1" destOrd="0" presId="urn:microsoft.com/office/officeart/2008/layout/LinedList"/>
    <dgm:cxn modelId="{A357CC54-E300-411B-9ECF-477E9CDE411D}" type="presParOf" srcId="{568D7CC5-8583-4BAD-8446-05BC59DE388A}" destId="{45720CE4-0806-4B27-857E-447C1741B451}" srcOrd="2" destOrd="0" presId="urn:microsoft.com/office/officeart/2008/layout/LinedList"/>
    <dgm:cxn modelId="{C6B84013-9559-4189-B3DC-A3A3A8D62191}" type="presParOf" srcId="{30660034-6BB2-49F0-B532-3A664B284A5D}" destId="{F5D1C442-DD3C-4345-BA7E-2205D70D5A66}" srcOrd="2" destOrd="0" presId="urn:microsoft.com/office/officeart/2008/layout/LinedList"/>
    <dgm:cxn modelId="{101E7544-EE59-4E41-AE32-131D7200CC82}" type="presParOf" srcId="{30660034-6BB2-49F0-B532-3A664B284A5D}" destId="{61F60FAF-BA50-4D75-9134-CB02EC4EE3F7}" srcOrd="3" destOrd="0" presId="urn:microsoft.com/office/officeart/2008/layout/LinedList"/>
    <dgm:cxn modelId="{0D4E6E39-5F1A-4DC9-83D8-0609C5AE2FEB}" type="presParOf" srcId="{37069B7F-B587-4B78-9FB2-4998128A1256}" destId="{8AF81726-2B23-464E-9C2D-6A6A07F3E4CB}" srcOrd="2" destOrd="0" presId="urn:microsoft.com/office/officeart/2008/layout/LinedList"/>
    <dgm:cxn modelId="{64FF34C9-759E-420E-8CE3-708DC09D188B}" type="presParOf" srcId="{37069B7F-B587-4B78-9FB2-4998128A1256}" destId="{C4CF8CC8-1072-41B0-86A1-03DE485BBC52}" srcOrd="3" destOrd="0" presId="urn:microsoft.com/office/officeart/2008/layout/LinedList"/>
    <dgm:cxn modelId="{A438161C-2151-4301-859A-E4C070A103CB}" type="presParOf" srcId="{C4CF8CC8-1072-41B0-86A1-03DE485BBC52}" destId="{EBF5976E-E89F-4070-B137-5452132B76C4}" srcOrd="0" destOrd="0" presId="urn:microsoft.com/office/officeart/2008/layout/LinedList"/>
    <dgm:cxn modelId="{6E861720-10D6-44C6-897A-78602795F32D}" type="presParOf" srcId="{C4CF8CC8-1072-41B0-86A1-03DE485BBC52}" destId="{C3925A17-138A-4C89-8563-2CCBBF28975B}" srcOrd="1" destOrd="0" presId="urn:microsoft.com/office/officeart/2008/layout/LinedList"/>
    <dgm:cxn modelId="{3BD00C47-BAFD-403C-85FF-6828850B3C4C}" type="presParOf" srcId="{C3925A17-138A-4C89-8563-2CCBBF28975B}" destId="{63A1F621-46CC-4843-9498-781D93EAAB5B}" srcOrd="0" destOrd="0" presId="urn:microsoft.com/office/officeart/2008/layout/LinedList"/>
    <dgm:cxn modelId="{8927980F-55B4-41B7-B6E4-AC1461361481}" type="presParOf" srcId="{C3925A17-138A-4C89-8563-2CCBBF28975B}" destId="{7E06C24B-679C-4F0D-BD41-4C112FB02296}" srcOrd="1" destOrd="0" presId="urn:microsoft.com/office/officeart/2008/layout/LinedList"/>
    <dgm:cxn modelId="{0FC268EE-DF02-43B7-A477-7F800E605A2A}" type="presParOf" srcId="{7E06C24B-679C-4F0D-BD41-4C112FB02296}" destId="{D402D1B6-5CD2-4E57-8126-9DB3ACA54EBF}" srcOrd="0" destOrd="0" presId="urn:microsoft.com/office/officeart/2008/layout/LinedList"/>
    <dgm:cxn modelId="{655B414E-88BF-44D4-967D-499075E6B1DB}" type="presParOf" srcId="{7E06C24B-679C-4F0D-BD41-4C112FB02296}" destId="{23653E30-C794-4F68-85F3-DE5B6D95F298}" srcOrd="1" destOrd="0" presId="urn:microsoft.com/office/officeart/2008/layout/LinedList"/>
    <dgm:cxn modelId="{F246114B-E0E9-437A-A702-1ADC80B423AC}" type="presParOf" srcId="{7E06C24B-679C-4F0D-BD41-4C112FB02296}" destId="{11705589-F719-4B05-993F-869282F8E290}" srcOrd="2" destOrd="0" presId="urn:microsoft.com/office/officeart/2008/layout/LinedList"/>
    <dgm:cxn modelId="{F1B3AA1B-5E29-4052-99F8-886DA5C180EE}" type="presParOf" srcId="{C3925A17-138A-4C89-8563-2CCBBF28975B}" destId="{9B4B1211-F923-4E82-9F8B-D3A60C31712F}" srcOrd="2" destOrd="0" presId="urn:microsoft.com/office/officeart/2008/layout/LinedList"/>
    <dgm:cxn modelId="{14469BB1-CC27-4291-AD5A-F20833C30A0C}" type="presParOf" srcId="{C3925A17-138A-4C89-8563-2CCBBF28975B}" destId="{489D2381-C16A-43F7-B2FD-2EC90BB85180}" srcOrd="3" destOrd="0" presId="urn:microsoft.com/office/officeart/2008/layout/LinedList"/>
    <dgm:cxn modelId="{CE01670B-A57E-4D7F-8505-166BD3DB0DAA}" type="presParOf" srcId="{37069B7F-B587-4B78-9FB2-4998128A1256}" destId="{05F54A31-077C-4B63-B72A-2657205A5466}" srcOrd="4" destOrd="0" presId="urn:microsoft.com/office/officeart/2008/layout/LinedList"/>
    <dgm:cxn modelId="{5AAC1392-12D5-4CF1-A883-6EC9250AA832}" type="presParOf" srcId="{37069B7F-B587-4B78-9FB2-4998128A1256}" destId="{FD1FA44E-F46C-4E57-A371-35BDEB533B7D}" srcOrd="5" destOrd="0" presId="urn:microsoft.com/office/officeart/2008/layout/LinedList"/>
    <dgm:cxn modelId="{7456B643-6442-41AE-AF89-337F43C6CB5B}" type="presParOf" srcId="{FD1FA44E-F46C-4E57-A371-35BDEB533B7D}" destId="{F6515DA8-7456-4DD0-9E2C-28CC9880A53A}" srcOrd="0" destOrd="0" presId="urn:microsoft.com/office/officeart/2008/layout/LinedList"/>
    <dgm:cxn modelId="{C6B2DB31-EFC8-4889-9FEC-743816EBF665}" type="presParOf" srcId="{FD1FA44E-F46C-4E57-A371-35BDEB533B7D}" destId="{F48F83F8-70A3-4EC9-BDC3-4EACF50D56A7}" srcOrd="1" destOrd="0" presId="urn:microsoft.com/office/officeart/2008/layout/LinedList"/>
    <dgm:cxn modelId="{34ABE517-480D-431C-9BF9-4C408FCEA7D1}" type="presParOf" srcId="{F48F83F8-70A3-4EC9-BDC3-4EACF50D56A7}" destId="{4C13C65E-7A15-4B4B-A592-A2AB9D40F640}" srcOrd="0" destOrd="0" presId="urn:microsoft.com/office/officeart/2008/layout/LinedList"/>
    <dgm:cxn modelId="{C85EE4EB-A7D1-45D2-8C95-A7B6E45ACFFD}" type="presParOf" srcId="{F48F83F8-70A3-4EC9-BDC3-4EACF50D56A7}" destId="{BF48C701-DA94-48E2-B867-D8C04B022EF2}" srcOrd="1" destOrd="0" presId="urn:microsoft.com/office/officeart/2008/layout/LinedList"/>
    <dgm:cxn modelId="{8A1D61FA-B610-4A96-8228-5F0331D0CFBB}" type="presParOf" srcId="{BF48C701-DA94-48E2-B867-D8C04B022EF2}" destId="{50C6292B-4D5D-4985-8383-4F37FC21ECCE}" srcOrd="0" destOrd="0" presId="urn:microsoft.com/office/officeart/2008/layout/LinedList"/>
    <dgm:cxn modelId="{8057E6FE-E11A-4383-B8E6-8B70FF8BC18D}" type="presParOf" srcId="{BF48C701-DA94-48E2-B867-D8C04B022EF2}" destId="{95F4B81B-F9FB-40B0-8E39-6F9AC1E0391F}" srcOrd="1" destOrd="0" presId="urn:microsoft.com/office/officeart/2008/layout/LinedList"/>
    <dgm:cxn modelId="{6C95942B-4714-4313-A56C-96421B939B5C}" type="presParOf" srcId="{BF48C701-DA94-48E2-B867-D8C04B022EF2}" destId="{54060DD8-8C36-4EFF-A80A-71879F0CB09B}" srcOrd="2" destOrd="0" presId="urn:microsoft.com/office/officeart/2008/layout/LinedList"/>
    <dgm:cxn modelId="{F55BDB44-9C2D-4CEA-9919-E960B13913C2}" type="presParOf" srcId="{F48F83F8-70A3-4EC9-BDC3-4EACF50D56A7}" destId="{25443376-A2DE-44AB-97D0-3F86A9F47AE7}" srcOrd="2" destOrd="0" presId="urn:microsoft.com/office/officeart/2008/layout/LinedList"/>
    <dgm:cxn modelId="{C99741AD-F5FB-4583-9F02-10EEA2EEDFA1}" type="presParOf" srcId="{F48F83F8-70A3-4EC9-BDC3-4EACF50D56A7}" destId="{BEF11D42-026A-48A0-A0BD-1573C79FD95C}"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EEAEC-A72D-4378-B4C1-DD98CD25A8FF}">
      <dsp:nvSpPr>
        <dsp:cNvPr id="0" name=""/>
        <dsp:cNvSpPr/>
      </dsp:nvSpPr>
      <dsp:spPr>
        <a:xfrm>
          <a:off x="639462" y="1198958"/>
          <a:ext cx="729316" cy="566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A139A7-528D-4823-8CDE-213EC7E78392}">
      <dsp:nvSpPr>
        <dsp:cNvPr id="0" name=""/>
        <dsp:cNvSpPr/>
      </dsp:nvSpPr>
      <dsp:spPr>
        <a:xfrm>
          <a:off x="265" y="1931531"/>
          <a:ext cx="2007710" cy="177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kern="1200" dirty="0">
              <a:solidFill>
                <a:srgbClr val="FF0000"/>
              </a:solidFill>
            </a:rPr>
            <a:t>1</a:t>
          </a:r>
          <a:r>
            <a:rPr lang="en-US" sz="1800" b="1" kern="1200" dirty="0">
              <a:solidFill>
                <a:srgbClr val="FF0000"/>
              </a:solidFill>
            </a:rPr>
            <a:t>. Video conferencing:</a:t>
          </a:r>
        </a:p>
        <a:p>
          <a:pPr marL="0" lvl="0" indent="0" algn="ctr" defTabSz="622300">
            <a:lnSpc>
              <a:spcPct val="100000"/>
            </a:lnSpc>
            <a:spcBef>
              <a:spcPct val="0"/>
            </a:spcBef>
            <a:spcAft>
              <a:spcPct val="35000"/>
            </a:spcAft>
            <a:buNone/>
          </a:pPr>
          <a:r>
            <a:rPr lang="en-US" sz="1400" kern="1200" dirty="0"/>
            <a:t> has emerged as a crucial tool for facilitating distant business, virtual meetings, and educational </a:t>
          </a:r>
          <a:r>
            <a:rPr lang="en-US" sz="1400" kern="1200" dirty="0" err="1"/>
            <a:t>endeavours</a:t>
          </a:r>
          <a:r>
            <a:rPr lang="en-US" sz="1400" kern="1200" dirty="0"/>
            <a:t>, effectively bridging the gap caused by restricted in-person interactions. Prominent examples of such programs include Zoom and Microsoft Teams.</a:t>
          </a:r>
          <a:r>
            <a:rPr lang="en-ZA" sz="1400" kern="1200" dirty="0"/>
            <a:t> (</a:t>
          </a:r>
          <a:r>
            <a:rPr lang="en-ZA" sz="1400" kern="1200" dirty="0" err="1"/>
            <a:t>Fatani</a:t>
          </a:r>
          <a:r>
            <a:rPr lang="en-ZA" sz="1400" kern="1200" dirty="0"/>
            <a:t>, 2020)</a:t>
          </a:r>
          <a:endParaRPr lang="en-US" sz="1400" kern="1200" dirty="0"/>
        </a:p>
      </dsp:txBody>
      <dsp:txXfrm>
        <a:off x="265" y="1931531"/>
        <a:ext cx="2007710" cy="1776212"/>
      </dsp:txXfrm>
    </dsp:sp>
    <dsp:sp modelId="{3AF3FDA9-E2BA-470E-A741-F9E70EE999CC}">
      <dsp:nvSpPr>
        <dsp:cNvPr id="0" name=""/>
        <dsp:cNvSpPr/>
      </dsp:nvSpPr>
      <dsp:spPr>
        <a:xfrm>
          <a:off x="3120961" y="1135897"/>
          <a:ext cx="729316" cy="5994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39721E-ACD5-41BD-9AEA-E715234D9347}">
      <dsp:nvSpPr>
        <dsp:cNvPr id="0" name=""/>
        <dsp:cNvSpPr/>
      </dsp:nvSpPr>
      <dsp:spPr>
        <a:xfrm>
          <a:off x="2291599" y="1995018"/>
          <a:ext cx="2388041" cy="19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solidFill>
                <a:srgbClr val="FF0000"/>
              </a:solidFill>
            </a:rPr>
            <a:t>2.Social media platforms</a:t>
          </a:r>
          <a:endParaRPr lang="en-US" sz="1400" kern="1200" dirty="0"/>
        </a:p>
        <a:p>
          <a:pPr marL="0" lvl="0" indent="0" algn="ctr" defTabSz="800100">
            <a:lnSpc>
              <a:spcPct val="100000"/>
            </a:lnSpc>
            <a:spcBef>
              <a:spcPct val="0"/>
            </a:spcBef>
            <a:spcAft>
              <a:spcPct val="35000"/>
            </a:spcAft>
            <a:buNone/>
          </a:pPr>
          <a:r>
            <a:rPr lang="en-US" sz="1400" kern="1200" dirty="0"/>
            <a:t>such as Facebook, Twitter, and Instagram, have significantly contributed to maintaining community connectivity, facilitating information dissemination, and fostering support for diverse efforts during the epidemic (</a:t>
          </a:r>
          <a:r>
            <a:rPr lang="en-ZA" sz="1400" kern="1200" dirty="0"/>
            <a:t>Saud et al., 2020).</a:t>
          </a:r>
          <a:endParaRPr lang="en-US" sz="1400" kern="1200" dirty="0"/>
        </a:p>
      </dsp:txBody>
      <dsp:txXfrm>
        <a:off x="2291599" y="1995018"/>
        <a:ext cx="2388041" cy="1924988"/>
      </dsp:txXfrm>
    </dsp:sp>
    <dsp:sp modelId="{ACA35706-1829-4832-BFF1-C1E185C9E399}">
      <dsp:nvSpPr>
        <dsp:cNvPr id="0" name=""/>
        <dsp:cNvSpPr/>
      </dsp:nvSpPr>
      <dsp:spPr>
        <a:xfrm>
          <a:off x="5807204" y="1113671"/>
          <a:ext cx="729316" cy="5748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AE5841-8CC2-451D-AB1B-B6D829B6B952}">
      <dsp:nvSpPr>
        <dsp:cNvPr id="0" name=""/>
        <dsp:cNvSpPr/>
      </dsp:nvSpPr>
      <dsp:spPr>
        <a:xfrm>
          <a:off x="4963263" y="1851665"/>
          <a:ext cx="2417197" cy="209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solidFill>
                <a:srgbClr val="FF0000"/>
              </a:solidFill>
            </a:rPr>
            <a:t>3. E-commerce platforms</a:t>
          </a:r>
          <a:r>
            <a:rPr lang="en-US" sz="1400" kern="1200" dirty="0"/>
            <a:t>: </a:t>
          </a:r>
        </a:p>
        <a:p>
          <a:pPr marL="0" lvl="0" indent="0" algn="ctr" defTabSz="800100">
            <a:lnSpc>
              <a:spcPct val="100000"/>
            </a:lnSpc>
            <a:spcBef>
              <a:spcPct val="0"/>
            </a:spcBef>
            <a:spcAft>
              <a:spcPct val="35000"/>
            </a:spcAft>
            <a:buNone/>
          </a:pPr>
          <a:r>
            <a:rPr lang="en-US" sz="1600" kern="1200" dirty="0"/>
            <a:t>such as Amazon, eBay, and Shopify, saw a surge in usage as customers transitioned to online purchasing for necessary products, hence facilitating transactions without physical touch (</a:t>
          </a:r>
          <a:r>
            <a:rPr lang="en-ZA" sz="1600" kern="1200" dirty="0"/>
            <a:t>Luo, et al., 2020)</a:t>
          </a:r>
          <a:r>
            <a:rPr lang="en-US" sz="1600" kern="1200" dirty="0"/>
            <a:t>.</a:t>
          </a:r>
        </a:p>
      </dsp:txBody>
      <dsp:txXfrm>
        <a:off x="4963263" y="1851665"/>
        <a:ext cx="2417197" cy="2090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A5D41-619D-4B53-8E9F-E480FF09E61D}">
      <dsp:nvSpPr>
        <dsp:cNvPr id="0" name=""/>
        <dsp:cNvSpPr/>
      </dsp:nvSpPr>
      <dsp:spPr>
        <a:xfrm>
          <a:off x="1329704" y="773267"/>
          <a:ext cx="810000" cy="810000"/>
        </a:xfrm>
        <a:prstGeom prst="rect">
          <a:avLst/>
        </a:prstGeom>
        <a:blipFill>
          <a:blip xmlns:r="http://schemas.openxmlformats.org/officeDocument/2006/relationships" r:embed="rId1"/>
          <a:srcRect/>
          <a:stretch>
            <a:fillRect l="-18000" r="-18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FFA4E9-2655-426E-A0BC-ACC3EAF97271}">
      <dsp:nvSpPr>
        <dsp:cNvPr id="0" name=""/>
        <dsp:cNvSpPr/>
      </dsp:nvSpPr>
      <dsp:spPr>
        <a:xfrm>
          <a:off x="501983" y="1805817"/>
          <a:ext cx="2652065" cy="1657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solidFill>
                <a:srgbClr val="FF0000"/>
              </a:solidFill>
            </a:rPr>
            <a:t>4. </a:t>
          </a:r>
          <a:r>
            <a:rPr lang="en-US" sz="1400" b="1" kern="1200" dirty="0">
              <a:solidFill>
                <a:srgbClr val="FF0000"/>
              </a:solidFill>
            </a:rPr>
            <a:t>Telehealth services:</a:t>
          </a:r>
        </a:p>
        <a:p>
          <a:pPr marL="0" lvl="0" indent="0" algn="ctr" defTabSz="488950">
            <a:lnSpc>
              <a:spcPct val="100000"/>
            </a:lnSpc>
            <a:spcBef>
              <a:spcPct val="0"/>
            </a:spcBef>
            <a:spcAft>
              <a:spcPct val="35000"/>
            </a:spcAft>
            <a:buNone/>
          </a:pPr>
          <a:r>
            <a:rPr lang="en-US" sz="1400" kern="1200" dirty="0"/>
            <a:t>such as Teladoc and Doctor on Demand, provide the convenience of remote medical consultations, facilitating healthcare access while </a:t>
          </a:r>
          <a:r>
            <a:rPr lang="en-US" sz="1400" kern="1200" dirty="0" err="1"/>
            <a:t>minimising</a:t>
          </a:r>
          <a:r>
            <a:rPr lang="en-US" sz="1400" kern="1200" dirty="0"/>
            <a:t> the need for in-person doctor visits.</a:t>
          </a:r>
        </a:p>
      </dsp:txBody>
      <dsp:txXfrm>
        <a:off x="501983" y="1805817"/>
        <a:ext cx="2652065" cy="1657321"/>
      </dsp:txXfrm>
    </dsp:sp>
    <dsp:sp modelId="{695482C6-D00F-4484-8EEE-BC831F606259}">
      <dsp:nvSpPr>
        <dsp:cNvPr id="0" name=""/>
        <dsp:cNvSpPr/>
      </dsp:nvSpPr>
      <dsp:spPr>
        <a:xfrm>
          <a:off x="4507469" y="560221"/>
          <a:ext cx="810000" cy="810000"/>
        </a:xfrm>
        <a:prstGeom prst="rect">
          <a:avLst/>
        </a:prstGeom>
        <a:blipFill>
          <a:blip xmlns:r="http://schemas.openxmlformats.org/officeDocument/2006/relationships" r:embed="rId2"/>
          <a:srcRect/>
          <a:stretch>
            <a:fillRect l="-39000" r="-3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405470-44DD-457F-8C5A-A119190C1369}">
      <dsp:nvSpPr>
        <dsp:cNvPr id="0" name=""/>
        <dsp:cNvSpPr/>
      </dsp:nvSpPr>
      <dsp:spPr>
        <a:xfrm>
          <a:off x="3469049" y="1805817"/>
          <a:ext cx="2886840" cy="1657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kern="1200" dirty="0">
              <a:solidFill>
                <a:srgbClr val="FF0000"/>
              </a:solidFill>
            </a:rPr>
            <a:t>5. Instant Messaging apps: </a:t>
          </a:r>
        </a:p>
        <a:p>
          <a:pPr marL="0" lvl="0" indent="0" algn="ctr" defTabSz="622300">
            <a:lnSpc>
              <a:spcPct val="100000"/>
            </a:lnSpc>
            <a:spcBef>
              <a:spcPct val="0"/>
            </a:spcBef>
            <a:spcAft>
              <a:spcPct val="35000"/>
            </a:spcAft>
            <a:buNone/>
          </a:pPr>
          <a:r>
            <a:rPr lang="en-US" sz="1400" kern="1200" dirty="0"/>
            <a:t>such as WhatsApp and Slack have played a pivotal role in enabling instantaneous communication, serving as a platform for both personal and professional contacts. These tools have effectively allowed distant cooperation and fostered a sense of community support.</a:t>
          </a:r>
        </a:p>
      </dsp:txBody>
      <dsp:txXfrm>
        <a:off x="3469049" y="1805817"/>
        <a:ext cx="2886840" cy="1657321"/>
      </dsp:txXfrm>
    </dsp:sp>
    <dsp:sp modelId="{D672FA24-155E-4AB3-984F-21E7B31DEBE8}">
      <dsp:nvSpPr>
        <dsp:cNvPr id="0" name=""/>
        <dsp:cNvSpPr/>
      </dsp:nvSpPr>
      <dsp:spPr>
        <a:xfrm>
          <a:off x="7708653" y="552630"/>
          <a:ext cx="810000" cy="810000"/>
        </a:xfrm>
        <a:prstGeom prst="rect">
          <a:avLst/>
        </a:prstGeom>
        <a:blipFill>
          <a:blip xmlns:r="http://schemas.openxmlformats.org/officeDocument/2006/relationships" r:embed="rId3"/>
          <a:srcRect/>
          <a:stretch>
            <a:fillRect l="-33000" r="-33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B392DB-A348-4C01-8C4F-BFB2F326A9DB}">
      <dsp:nvSpPr>
        <dsp:cNvPr id="0" name=""/>
        <dsp:cNvSpPr/>
      </dsp:nvSpPr>
      <dsp:spPr>
        <a:xfrm>
          <a:off x="7172874" y="1783045"/>
          <a:ext cx="2885525" cy="1687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kern="1200" dirty="0">
              <a:solidFill>
                <a:srgbClr val="FF0000"/>
              </a:solidFill>
            </a:rPr>
            <a:t>6. Online learning platforms:</a:t>
          </a:r>
        </a:p>
        <a:p>
          <a:pPr marL="0" lvl="0" indent="0" algn="ctr" defTabSz="622300">
            <a:lnSpc>
              <a:spcPct val="100000"/>
            </a:lnSpc>
            <a:spcBef>
              <a:spcPct val="0"/>
            </a:spcBef>
            <a:spcAft>
              <a:spcPct val="35000"/>
            </a:spcAft>
            <a:buNone/>
          </a:pPr>
          <a:r>
            <a:rPr lang="en-US" sz="1400" kern="1200" dirty="0"/>
            <a:t> such as Zoom for Education, Google Classroom, and edX, have facilitated the transition to distant learning, enabling instructors and students to effectively continue their educational activities.</a:t>
          </a:r>
        </a:p>
      </dsp:txBody>
      <dsp:txXfrm>
        <a:off x="7172874" y="1783045"/>
        <a:ext cx="2885525" cy="1687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A5D41-619D-4B53-8E9F-E480FF09E61D}">
      <dsp:nvSpPr>
        <dsp:cNvPr id="0" name=""/>
        <dsp:cNvSpPr/>
      </dsp:nvSpPr>
      <dsp:spPr>
        <a:xfrm>
          <a:off x="1019174" y="415802"/>
          <a:ext cx="926133" cy="926133"/>
        </a:xfrm>
        <a:prstGeom prst="rect">
          <a:avLst/>
        </a:prstGeom>
        <a:blipFill>
          <a:blip xmlns:r="http://schemas.openxmlformats.org/officeDocument/2006/relationships" r:embed="rId1"/>
          <a:srcRect/>
          <a:stretch>
            <a:fillRect l="-39000" r="-3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FFA4E9-2655-426E-A0BC-ACC3EAF97271}">
      <dsp:nvSpPr>
        <dsp:cNvPr id="0" name=""/>
        <dsp:cNvSpPr/>
      </dsp:nvSpPr>
      <dsp:spPr>
        <a:xfrm>
          <a:off x="87288" y="1882546"/>
          <a:ext cx="2789905" cy="163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kern="1200" dirty="0">
              <a:solidFill>
                <a:srgbClr val="FF0000"/>
              </a:solidFill>
            </a:rPr>
            <a:t>7. Food delivery services: </a:t>
          </a:r>
        </a:p>
        <a:p>
          <a:pPr marL="0" lvl="0" indent="0" algn="ctr" defTabSz="622300">
            <a:lnSpc>
              <a:spcPct val="100000"/>
            </a:lnSpc>
            <a:spcBef>
              <a:spcPct val="0"/>
            </a:spcBef>
            <a:spcAft>
              <a:spcPct val="35000"/>
            </a:spcAft>
            <a:buNone/>
          </a:pPr>
          <a:r>
            <a:rPr lang="en-US" sz="1400" kern="1200" dirty="0"/>
            <a:t>such as </a:t>
          </a:r>
          <a:r>
            <a:rPr lang="en-US" sz="1400" kern="1200" dirty="0" err="1"/>
            <a:t>UberEats</a:t>
          </a:r>
          <a:r>
            <a:rPr lang="en-US" sz="1400" kern="1200" dirty="0"/>
            <a:t> and </a:t>
          </a:r>
          <a:r>
            <a:rPr lang="en-US" sz="1400" kern="1200" dirty="0" err="1"/>
            <a:t>DoorDash</a:t>
          </a:r>
          <a:r>
            <a:rPr lang="en-US" sz="1400" kern="1200" dirty="0"/>
            <a:t> have emerged as crucial resources for businesses and customers, facilitating the provision of food while circumventing the need for in-person eating at restaurants.</a:t>
          </a:r>
        </a:p>
      </dsp:txBody>
      <dsp:txXfrm>
        <a:off x="87288" y="1882546"/>
        <a:ext cx="2789905" cy="1636880"/>
      </dsp:txXfrm>
    </dsp:sp>
    <dsp:sp modelId="{695482C6-D00F-4484-8EEE-BC831F606259}">
      <dsp:nvSpPr>
        <dsp:cNvPr id="0" name=""/>
        <dsp:cNvSpPr/>
      </dsp:nvSpPr>
      <dsp:spPr>
        <a:xfrm>
          <a:off x="7749556" y="314104"/>
          <a:ext cx="926133" cy="926133"/>
        </a:xfrm>
        <a:prstGeom prst="rect">
          <a:avLst/>
        </a:prstGeom>
        <a:blipFill>
          <a:blip xmlns:r="http://schemas.openxmlformats.org/officeDocument/2006/relationships" r:embed="rId2"/>
          <a:srcRect/>
          <a:stretch>
            <a:fillRect l="-39000" r="-3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405470-44DD-457F-8C5A-A119190C1369}">
      <dsp:nvSpPr>
        <dsp:cNvPr id="0" name=""/>
        <dsp:cNvSpPr/>
      </dsp:nvSpPr>
      <dsp:spPr>
        <a:xfrm>
          <a:off x="3237357" y="1882546"/>
          <a:ext cx="2966056" cy="163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kern="1200" dirty="0">
              <a:solidFill>
                <a:srgbClr val="FF0000"/>
              </a:solidFill>
            </a:rPr>
            <a:t>8. Mental health applications: </a:t>
          </a:r>
        </a:p>
        <a:p>
          <a:pPr marL="0" lvl="0" indent="0" algn="ctr" defTabSz="622300">
            <a:lnSpc>
              <a:spcPct val="100000"/>
            </a:lnSpc>
            <a:spcBef>
              <a:spcPct val="0"/>
            </a:spcBef>
            <a:spcAft>
              <a:spcPct val="35000"/>
            </a:spcAft>
            <a:buNone/>
          </a:pPr>
          <a:r>
            <a:rPr lang="en-US" sz="1400" kern="1200" dirty="0"/>
            <a:t>such as Calm and Headspace, have provided individuals with valuable resources to manage and alleviate stress and anxiety, thereby meeting the mental health requirements that have arisen within the ongoing epidemic.</a:t>
          </a:r>
        </a:p>
      </dsp:txBody>
      <dsp:txXfrm>
        <a:off x="3237357" y="1882546"/>
        <a:ext cx="2966056" cy="1636880"/>
      </dsp:txXfrm>
    </dsp:sp>
    <dsp:sp modelId="{D672FA24-155E-4AB3-984F-21E7B31DEBE8}">
      <dsp:nvSpPr>
        <dsp:cNvPr id="0" name=""/>
        <dsp:cNvSpPr/>
      </dsp:nvSpPr>
      <dsp:spPr>
        <a:xfrm>
          <a:off x="3971426" y="334451"/>
          <a:ext cx="926133" cy="926133"/>
        </a:xfrm>
        <a:prstGeom prst="rect">
          <a:avLst/>
        </a:prstGeom>
        <a:blipFill>
          <a:blip xmlns:r="http://schemas.openxmlformats.org/officeDocument/2006/relationships" r:embed="rId3"/>
          <a:srcRect/>
          <a:stretch>
            <a:fillRect l="-7000" r="-7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B392DB-A348-4C01-8C4F-BFB2F326A9DB}">
      <dsp:nvSpPr>
        <dsp:cNvPr id="0" name=""/>
        <dsp:cNvSpPr/>
      </dsp:nvSpPr>
      <dsp:spPr>
        <a:xfrm>
          <a:off x="6563577" y="1882546"/>
          <a:ext cx="3407534" cy="163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kern="1200" dirty="0">
              <a:solidFill>
                <a:srgbClr val="FF0000"/>
              </a:solidFill>
            </a:rPr>
            <a:t>9. Crowdsourcing and fundraising platforms: </a:t>
          </a:r>
        </a:p>
        <a:p>
          <a:pPr marL="0" lvl="0" indent="0" algn="ctr" defTabSz="622300">
            <a:lnSpc>
              <a:spcPct val="100000"/>
            </a:lnSpc>
            <a:spcBef>
              <a:spcPct val="0"/>
            </a:spcBef>
            <a:spcAft>
              <a:spcPct val="35000"/>
            </a:spcAft>
            <a:buNone/>
          </a:pPr>
          <a:r>
            <a:rPr lang="en-US" sz="1400" kern="1200" dirty="0"/>
            <a:t>such as GoFundMe and Kickstarter have played a significant role in enabling community-led projects that assist those in need and enhance community resilience</a:t>
          </a:r>
        </a:p>
      </dsp:txBody>
      <dsp:txXfrm>
        <a:off x="6563577" y="1882546"/>
        <a:ext cx="3407534" cy="1636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222C6-8D5F-4E42-8283-19132CA19C4A}">
      <dsp:nvSpPr>
        <dsp:cNvPr id="0" name=""/>
        <dsp:cNvSpPr/>
      </dsp:nvSpPr>
      <dsp:spPr>
        <a:xfrm>
          <a:off x="3194641" y="1972072"/>
          <a:ext cx="701397" cy="91440"/>
        </a:xfrm>
        <a:custGeom>
          <a:avLst/>
          <a:gdLst/>
          <a:ahLst/>
          <a:cxnLst/>
          <a:rect l="0" t="0" r="0" b="0"/>
          <a:pathLst>
            <a:path>
              <a:moveTo>
                <a:pt x="0" y="45720"/>
              </a:moveTo>
              <a:lnTo>
                <a:pt x="701397"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7040" y="2014128"/>
        <a:ext cx="36599" cy="7327"/>
      </dsp:txXfrm>
    </dsp:sp>
    <dsp:sp modelId="{1F9B2B18-268F-4767-A484-6A5F764804D4}">
      <dsp:nvSpPr>
        <dsp:cNvPr id="0" name=""/>
        <dsp:cNvSpPr/>
      </dsp:nvSpPr>
      <dsp:spPr>
        <a:xfrm>
          <a:off x="13844" y="3886"/>
          <a:ext cx="3182596" cy="4027811"/>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950" tIns="163697" rIns="155950" bIns="163697" numCol="1" spcCol="1270" anchor="ctr" anchorCtr="0">
          <a:noAutofit/>
        </a:bodyPr>
        <a:lstStyle/>
        <a:p>
          <a:pPr marL="0" lvl="0" indent="0" algn="ctr" defTabSz="889000">
            <a:lnSpc>
              <a:spcPct val="90000"/>
            </a:lnSpc>
            <a:spcBef>
              <a:spcPct val="0"/>
            </a:spcBef>
            <a:spcAft>
              <a:spcPct val="35000"/>
            </a:spcAft>
            <a:buNone/>
          </a:pPr>
          <a:endParaRPr lang="en-US" sz="2000" b="1" i="0" kern="1200" dirty="0"/>
        </a:p>
        <a:p>
          <a:pPr marL="0" lvl="0" indent="0" algn="ctr" defTabSz="889000">
            <a:lnSpc>
              <a:spcPct val="90000"/>
            </a:lnSpc>
            <a:spcBef>
              <a:spcPct val="0"/>
            </a:spcBef>
            <a:spcAft>
              <a:spcPct val="35000"/>
            </a:spcAft>
            <a:buNone/>
          </a:pPr>
          <a:r>
            <a:rPr lang="en-US" sz="2000" b="1" i="0" kern="1200" dirty="0"/>
            <a:t>Video Conferencing</a:t>
          </a:r>
        </a:p>
        <a:p>
          <a:pPr marL="0" lvl="0" indent="0" algn="just" defTabSz="889000">
            <a:lnSpc>
              <a:spcPct val="90000"/>
            </a:lnSpc>
            <a:spcBef>
              <a:spcPct val="0"/>
            </a:spcBef>
            <a:spcAft>
              <a:spcPct val="35000"/>
            </a:spcAft>
            <a:buNone/>
          </a:pPr>
          <a:r>
            <a:rPr lang="en-US" sz="1600" b="0" i="0" kern="1200" dirty="0"/>
            <a:t>Amidst the global COVID-19 epidemic, several </a:t>
          </a:r>
          <a:r>
            <a:rPr lang="en-US" sz="1600" b="0" i="0" kern="1200" dirty="0" err="1"/>
            <a:t>organisations</a:t>
          </a:r>
          <a:r>
            <a:rPr lang="en-US" sz="1600" b="0" i="0" kern="1200" dirty="0"/>
            <a:t> and educational institutions around the globe resorted to using video conferencing platforms such as Zoom and Microsoft Teams. These platforms facilitated the continuation of corporate operations and educational activities, therefore preserving a feeling of normality among communities.
</a:t>
          </a:r>
          <a:endParaRPr lang="en-US" sz="2000" kern="1200" dirty="0"/>
        </a:p>
      </dsp:txBody>
      <dsp:txXfrm>
        <a:off x="13844" y="3886"/>
        <a:ext cx="3182596" cy="4027811"/>
      </dsp:txXfrm>
    </dsp:sp>
    <dsp:sp modelId="{AF7DACEB-26DC-4AA3-95B9-420809A962B0}">
      <dsp:nvSpPr>
        <dsp:cNvPr id="0" name=""/>
        <dsp:cNvSpPr/>
      </dsp:nvSpPr>
      <dsp:spPr>
        <a:xfrm>
          <a:off x="7109235" y="1972072"/>
          <a:ext cx="701397" cy="91440"/>
        </a:xfrm>
        <a:custGeom>
          <a:avLst/>
          <a:gdLst/>
          <a:ahLst/>
          <a:cxnLst/>
          <a:rect l="0" t="0" r="0" b="0"/>
          <a:pathLst>
            <a:path>
              <a:moveTo>
                <a:pt x="0" y="45720"/>
              </a:moveTo>
              <a:lnTo>
                <a:pt x="701397"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41634" y="2014128"/>
        <a:ext cx="36599" cy="7327"/>
      </dsp:txXfrm>
    </dsp:sp>
    <dsp:sp modelId="{24EF899B-F093-4303-93DC-EF8968A42D76}">
      <dsp:nvSpPr>
        <dsp:cNvPr id="0" name=""/>
        <dsp:cNvSpPr/>
      </dsp:nvSpPr>
      <dsp:spPr>
        <a:xfrm>
          <a:off x="3928439" y="22542"/>
          <a:ext cx="3182596" cy="399049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950" tIns="163697" rIns="155950" bIns="163697" numCol="1" spcCol="1270" anchor="ctr" anchorCtr="0">
          <a:noAutofit/>
        </a:bodyPr>
        <a:lstStyle/>
        <a:p>
          <a:pPr marL="0" lvl="0" indent="0" algn="ctr" defTabSz="889000">
            <a:lnSpc>
              <a:spcPct val="90000"/>
            </a:lnSpc>
            <a:spcBef>
              <a:spcPct val="0"/>
            </a:spcBef>
            <a:spcAft>
              <a:spcPct val="35000"/>
            </a:spcAft>
            <a:buNone/>
          </a:pPr>
          <a:r>
            <a:rPr lang="en-US" sz="2000" b="1" i="0" kern="1200" dirty="0"/>
            <a:t>Social Media</a:t>
          </a:r>
        </a:p>
        <a:p>
          <a:pPr marL="0" lvl="0" indent="0" algn="just" defTabSz="889000">
            <a:lnSpc>
              <a:spcPct val="90000"/>
            </a:lnSpc>
            <a:spcBef>
              <a:spcPct val="0"/>
            </a:spcBef>
            <a:spcAft>
              <a:spcPct val="35000"/>
            </a:spcAft>
            <a:buNone/>
          </a:pPr>
          <a:r>
            <a:rPr lang="en-US" sz="1600" b="0" i="0" kern="1200" dirty="0"/>
            <a:t>Social media platforms such as Twitter have played a vital role in rapidly disseminating real-time information during natural disasters and crises. During the pandemic, communities use social media platforms to disseminate pertinent information, establish communication channels with relevant authorities, and assist persons impacted by these calamitous events. </a:t>
          </a:r>
          <a:endParaRPr lang="en-US" sz="2000" kern="1200" dirty="0"/>
        </a:p>
      </dsp:txBody>
      <dsp:txXfrm>
        <a:off x="3928439" y="22542"/>
        <a:ext cx="3182596" cy="3990499"/>
      </dsp:txXfrm>
    </dsp:sp>
    <dsp:sp modelId="{549F7AE6-614B-4FD5-A51B-8805D4565CD5}">
      <dsp:nvSpPr>
        <dsp:cNvPr id="0" name=""/>
        <dsp:cNvSpPr/>
      </dsp:nvSpPr>
      <dsp:spPr>
        <a:xfrm>
          <a:off x="7843033" y="3886"/>
          <a:ext cx="3182596" cy="4027811"/>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950" tIns="163697" rIns="155950" bIns="163697" numCol="1" spcCol="1270" anchor="ctr" anchorCtr="0">
          <a:noAutofit/>
        </a:bodyPr>
        <a:lstStyle/>
        <a:p>
          <a:pPr marL="0" lvl="0" indent="0" algn="ctr" defTabSz="889000">
            <a:lnSpc>
              <a:spcPct val="90000"/>
            </a:lnSpc>
            <a:spcBef>
              <a:spcPct val="0"/>
            </a:spcBef>
            <a:spcAft>
              <a:spcPct val="35000"/>
            </a:spcAft>
            <a:buNone/>
          </a:pPr>
          <a:endParaRPr lang="en-US" sz="2000" b="1" i="0" kern="1200" dirty="0"/>
        </a:p>
        <a:p>
          <a:pPr marL="0" lvl="0" indent="0" algn="ctr" defTabSz="889000">
            <a:lnSpc>
              <a:spcPct val="90000"/>
            </a:lnSpc>
            <a:spcBef>
              <a:spcPct val="0"/>
            </a:spcBef>
            <a:spcAft>
              <a:spcPct val="35000"/>
            </a:spcAft>
            <a:buNone/>
          </a:pPr>
          <a:r>
            <a:rPr lang="en-US" sz="2000" b="1" i="0" kern="1200" dirty="0"/>
            <a:t>E-commerce</a:t>
          </a:r>
        </a:p>
        <a:p>
          <a:pPr marL="0" lvl="0" indent="0" algn="just" defTabSz="889000">
            <a:lnSpc>
              <a:spcPct val="90000"/>
            </a:lnSpc>
            <a:spcBef>
              <a:spcPct val="0"/>
            </a:spcBef>
            <a:spcAft>
              <a:spcPct val="35000"/>
            </a:spcAft>
            <a:buNone/>
          </a:pPr>
          <a:r>
            <a:rPr lang="en-US" sz="1600" b="0" i="0" kern="1200" dirty="0"/>
            <a:t>During periods of shutdown, platforms such as Etsy played a crucial role in supporting local craftspeople and small enterprises. These platforms garnered support from communities in order to bolster local entrepreneurs and guarantee the continuity of their enterprises.
.</a:t>
          </a:r>
          <a:endParaRPr lang="en-US" sz="2000" kern="1200" dirty="0"/>
        </a:p>
      </dsp:txBody>
      <dsp:txXfrm>
        <a:off x="7843033" y="3886"/>
        <a:ext cx="3182596" cy="4027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3412D-41DB-4131-ADCD-774CBACE7CD3}">
      <dsp:nvSpPr>
        <dsp:cNvPr id="0" name=""/>
        <dsp:cNvSpPr/>
      </dsp:nvSpPr>
      <dsp:spPr>
        <a:xfrm>
          <a:off x="3143" y="235817"/>
          <a:ext cx="3064668" cy="556041"/>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b="1" i="0" kern="1200"/>
            <a:t>Telehealth Expanding Healthcare Access</a:t>
          </a:r>
          <a:r>
            <a:rPr lang="en-US" sz="1500" b="0" i="0" kern="1200"/>
            <a:t>:</a:t>
          </a:r>
          <a:endParaRPr lang="en-US" sz="1500" kern="1200"/>
        </a:p>
      </dsp:txBody>
      <dsp:txXfrm>
        <a:off x="3143" y="235817"/>
        <a:ext cx="3064668" cy="556041"/>
      </dsp:txXfrm>
    </dsp:sp>
    <dsp:sp modelId="{F2294A29-639E-4522-9942-751B8197800E}">
      <dsp:nvSpPr>
        <dsp:cNvPr id="0" name=""/>
        <dsp:cNvSpPr/>
      </dsp:nvSpPr>
      <dsp:spPr>
        <a:xfrm>
          <a:off x="3143" y="791859"/>
          <a:ext cx="3064668" cy="2758403"/>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b="0" i="0" kern="1200"/>
            <a:t>Telehealth services, like as Teladoc, have emerged as indispensable resources within the global epidemic. The implementation of a policy enabled individuals within the community to get medical consultations remotely, therefore mitigating the potential spread of diseases and providing equitable healthcare provision.</a:t>
          </a:r>
          <a:endParaRPr lang="en-US" sz="1500" kern="1200"/>
        </a:p>
      </dsp:txBody>
      <dsp:txXfrm>
        <a:off x="3143" y="791859"/>
        <a:ext cx="3064668" cy="2758403"/>
      </dsp:txXfrm>
    </dsp:sp>
    <dsp:sp modelId="{8324D87F-4EF7-4733-8C65-CCD80036F291}">
      <dsp:nvSpPr>
        <dsp:cNvPr id="0" name=""/>
        <dsp:cNvSpPr/>
      </dsp:nvSpPr>
      <dsp:spPr>
        <a:xfrm>
          <a:off x="3496865" y="235817"/>
          <a:ext cx="3064668" cy="556041"/>
        </a:xfrm>
        <a:prstGeom prst="rect">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b="1" i="0" kern="1200"/>
            <a:t>Messaging Apps</a:t>
          </a:r>
          <a:r>
            <a:rPr lang="en-US" sz="1500" b="0" i="0" kern="1200"/>
            <a:t>:</a:t>
          </a:r>
          <a:endParaRPr lang="en-US" sz="1500" kern="1200"/>
        </a:p>
      </dsp:txBody>
      <dsp:txXfrm>
        <a:off x="3496865" y="235817"/>
        <a:ext cx="3064668" cy="556041"/>
      </dsp:txXfrm>
    </dsp:sp>
    <dsp:sp modelId="{317D6ECA-38F3-4A1B-AB23-1789802A3BC8}">
      <dsp:nvSpPr>
        <dsp:cNvPr id="0" name=""/>
        <dsp:cNvSpPr/>
      </dsp:nvSpPr>
      <dsp:spPr>
        <a:xfrm>
          <a:off x="3496865" y="791859"/>
          <a:ext cx="3064668" cy="2758403"/>
        </a:xfrm>
        <a:prstGeom prst="rect">
          <a:avLst/>
        </a:prstGeom>
        <a:solidFill>
          <a:schemeClr val="accent2">
            <a:tint val="40000"/>
            <a:alpha val="90000"/>
            <a:hueOff val="123599"/>
            <a:satOff val="-11908"/>
            <a:lumOff val="-1255"/>
            <a:alphaOff val="0"/>
          </a:schemeClr>
        </a:solidFill>
        <a:ln w="15875" cap="flat" cmpd="sng" algn="ctr">
          <a:solidFill>
            <a:schemeClr val="accent2">
              <a:tint val="40000"/>
              <a:alpha val="90000"/>
              <a:hueOff val="123599"/>
              <a:satOff val="-11908"/>
              <a:lumOff val="-12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b="0" i="0" kern="1200" dirty="0"/>
            <a:t>Messaging applications like WhatsApp and Slack have been used by many communities to effectively </a:t>
          </a:r>
          <a:r>
            <a:rPr lang="en-US" sz="1500" b="0" i="0" kern="1200" dirty="0" err="1"/>
            <a:t>organise</a:t>
          </a:r>
          <a:r>
            <a:rPr lang="en-US" sz="1500" b="0" i="0" kern="1200" dirty="0"/>
            <a:t> and facilitate relief efforts, disseminate crucial information, and provide valuable emotional assistance. These platforms served as virtual community </a:t>
          </a:r>
          <a:r>
            <a:rPr lang="en-US" sz="1500" b="0" i="0" kern="1200" dirty="0" err="1"/>
            <a:t>centres</a:t>
          </a:r>
          <a:r>
            <a:rPr lang="en-US" sz="1500" b="0" i="0" kern="1200" dirty="0"/>
            <a:t>, facilitating connections during periods of isolation.</a:t>
          </a:r>
          <a:endParaRPr lang="en-US" sz="1500" kern="1200" dirty="0"/>
        </a:p>
      </dsp:txBody>
      <dsp:txXfrm>
        <a:off x="3496865" y="791859"/>
        <a:ext cx="3064668" cy="2758403"/>
      </dsp:txXfrm>
    </dsp:sp>
    <dsp:sp modelId="{45F2F8DE-82EF-49EA-8E57-1A6F6EDC1A97}">
      <dsp:nvSpPr>
        <dsp:cNvPr id="0" name=""/>
        <dsp:cNvSpPr/>
      </dsp:nvSpPr>
      <dsp:spPr>
        <a:xfrm>
          <a:off x="6990588" y="235817"/>
          <a:ext cx="3064668" cy="556041"/>
        </a:xfrm>
        <a:prstGeom prst="rect">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b="1" i="0" kern="1200" dirty="0"/>
            <a:t>Online Learning for Skill Development</a:t>
          </a:r>
          <a:r>
            <a:rPr lang="en-US" sz="1500" b="0" i="0" kern="1200" dirty="0"/>
            <a:t>:</a:t>
          </a:r>
          <a:endParaRPr lang="en-US" sz="1500" kern="1200" dirty="0"/>
        </a:p>
      </dsp:txBody>
      <dsp:txXfrm>
        <a:off x="6990588" y="235817"/>
        <a:ext cx="3064668" cy="556041"/>
      </dsp:txXfrm>
    </dsp:sp>
    <dsp:sp modelId="{35ED1F36-D16A-480B-B2D0-BF85668BFDCB}">
      <dsp:nvSpPr>
        <dsp:cNvPr id="0" name=""/>
        <dsp:cNvSpPr/>
      </dsp:nvSpPr>
      <dsp:spPr>
        <a:xfrm>
          <a:off x="6990588" y="791859"/>
          <a:ext cx="3064668" cy="2758403"/>
        </a:xfrm>
        <a:prstGeom prst="rect">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b="0" i="0" kern="1200" dirty="0"/>
            <a:t>The advent of online learning platforms such as Coursera and Khan Academy has facilitated the acquisition of new skills and knowledge, hence </a:t>
          </a:r>
          <a:r>
            <a:rPr lang="en-US" sz="1500" b="0" i="0" kern="1200" dirty="0" err="1"/>
            <a:t>democratising</a:t>
          </a:r>
          <a:r>
            <a:rPr lang="en-US" sz="1500" b="0" i="0" kern="1200" dirty="0"/>
            <a:t> education and making it more accessible to people from diverse backgrounds. These platforms have provided communities with the means to enhance their knowledge and skills via accessible and cost-effective learning opportunities.</a:t>
          </a:r>
          <a:endParaRPr lang="en-US" sz="1500" kern="1200" dirty="0"/>
        </a:p>
      </dsp:txBody>
      <dsp:txXfrm>
        <a:off x="6990588" y="791859"/>
        <a:ext cx="3064668" cy="27584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E7288-7962-4B33-80F2-F7B53F446828}">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A2730-CC8C-41F4-A5A3-259EFF436A5E}">
      <dsp:nvSpPr>
        <dsp:cNvPr id="0" name=""/>
        <dsp:cNvSpPr/>
      </dsp:nvSpPr>
      <dsp:spPr>
        <a:xfrm>
          <a:off x="0" y="2758"/>
          <a:ext cx="135953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a:t>Food Delivery for Local Restaurants</a:t>
          </a:r>
          <a:r>
            <a:rPr lang="en-US" sz="1500" b="0" i="0" kern="1200"/>
            <a:t>:</a:t>
          </a:r>
          <a:endParaRPr lang="en-US" sz="1500" kern="1200"/>
        </a:p>
      </dsp:txBody>
      <dsp:txXfrm>
        <a:off x="0" y="2758"/>
        <a:ext cx="1359535" cy="1881464"/>
      </dsp:txXfrm>
    </dsp:sp>
    <dsp:sp modelId="{390A85A3-9419-447A-9C15-4A55B90296C5}">
      <dsp:nvSpPr>
        <dsp:cNvPr id="0" name=""/>
        <dsp:cNvSpPr/>
      </dsp:nvSpPr>
      <dsp:spPr>
        <a:xfrm>
          <a:off x="1461500" y="88196"/>
          <a:ext cx="5336174" cy="170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Amidst the global pandemic, meal delivery platforms like as DoorDash and Uber Eats played a pivotal role in facilitating the provision of sustenance by local eateries to their respective communities. Individuals can partake in restaurant-quality food from the comfort of their homes, therefore providing support to their preferred local dining establishments.
</a:t>
          </a:r>
          <a:endParaRPr lang="en-US" sz="1300" kern="1200"/>
        </a:p>
      </dsp:txBody>
      <dsp:txXfrm>
        <a:off x="1461500" y="88196"/>
        <a:ext cx="5336174" cy="1708752"/>
      </dsp:txXfrm>
    </dsp:sp>
    <dsp:sp modelId="{F5D1C442-DD3C-4345-BA7E-2205D70D5A66}">
      <dsp:nvSpPr>
        <dsp:cNvPr id="0" name=""/>
        <dsp:cNvSpPr/>
      </dsp:nvSpPr>
      <dsp:spPr>
        <a:xfrm>
          <a:off x="1359534" y="1796948"/>
          <a:ext cx="5438140"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F81726-2B23-464E-9C2D-6A6A07F3E4CB}">
      <dsp:nvSpPr>
        <dsp:cNvPr id="0" name=""/>
        <dsp:cNvSpPr/>
      </dsp:nvSpPr>
      <dsp:spPr>
        <a:xfrm>
          <a:off x="0" y="1884223"/>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5976E-E89F-4070-B137-5452132B76C4}">
      <dsp:nvSpPr>
        <dsp:cNvPr id="0" name=""/>
        <dsp:cNvSpPr/>
      </dsp:nvSpPr>
      <dsp:spPr>
        <a:xfrm>
          <a:off x="0" y="1884223"/>
          <a:ext cx="135953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a:t>Mental Health Apps for Well-being</a:t>
          </a:r>
          <a:r>
            <a:rPr lang="en-US" sz="1500" b="0" i="0" kern="1200"/>
            <a:t>:</a:t>
          </a:r>
          <a:endParaRPr lang="en-US" sz="1500" kern="1200"/>
        </a:p>
      </dsp:txBody>
      <dsp:txXfrm>
        <a:off x="0" y="1884223"/>
        <a:ext cx="1359535" cy="1881464"/>
      </dsp:txXfrm>
    </dsp:sp>
    <dsp:sp modelId="{23653E30-C794-4F68-85F3-DE5B6D95F298}">
      <dsp:nvSpPr>
        <dsp:cNvPr id="0" name=""/>
        <dsp:cNvSpPr/>
      </dsp:nvSpPr>
      <dsp:spPr>
        <a:xfrm>
          <a:off x="1461500" y="1969661"/>
          <a:ext cx="5336174" cy="170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Applications such as Calm and Headspace have effectively offered people mental health services, facilitating stress management and anxiety management. These applications have contributed to the promotion of overall well-being within communities, particularly in times of adversity.
</a:t>
          </a:r>
          <a:endParaRPr lang="en-US" sz="1300" kern="1200"/>
        </a:p>
      </dsp:txBody>
      <dsp:txXfrm>
        <a:off x="1461500" y="1969661"/>
        <a:ext cx="5336174" cy="1708752"/>
      </dsp:txXfrm>
    </dsp:sp>
    <dsp:sp modelId="{9B4B1211-F923-4E82-9F8B-D3A60C31712F}">
      <dsp:nvSpPr>
        <dsp:cNvPr id="0" name=""/>
        <dsp:cNvSpPr/>
      </dsp:nvSpPr>
      <dsp:spPr>
        <a:xfrm>
          <a:off x="1359534" y="3678413"/>
          <a:ext cx="5438140"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F54A31-077C-4B63-B72A-2657205A5466}">
      <dsp:nvSpPr>
        <dsp:cNvPr id="0" name=""/>
        <dsp:cNvSpPr/>
      </dsp:nvSpPr>
      <dsp:spPr>
        <a:xfrm>
          <a:off x="0" y="3765688"/>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515DA8-7456-4DD0-9E2C-28CC9880A53A}">
      <dsp:nvSpPr>
        <dsp:cNvPr id="0" name=""/>
        <dsp:cNvSpPr/>
      </dsp:nvSpPr>
      <dsp:spPr>
        <a:xfrm>
          <a:off x="0" y="3765688"/>
          <a:ext cx="135953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a:t>Crowdsourcing Platforms for Community Initiatives</a:t>
          </a:r>
          <a:r>
            <a:rPr lang="en-US" sz="1500" b="0" i="0" kern="1200"/>
            <a:t>:</a:t>
          </a:r>
          <a:endParaRPr lang="en-US" sz="1500" kern="1200"/>
        </a:p>
      </dsp:txBody>
      <dsp:txXfrm>
        <a:off x="0" y="3765688"/>
        <a:ext cx="1359535" cy="1881464"/>
      </dsp:txXfrm>
    </dsp:sp>
    <dsp:sp modelId="{95F4B81B-F9FB-40B0-8E39-6F9AC1E0391F}">
      <dsp:nvSpPr>
        <dsp:cNvPr id="0" name=""/>
        <dsp:cNvSpPr/>
      </dsp:nvSpPr>
      <dsp:spPr>
        <a:xfrm>
          <a:off x="1461500" y="3851126"/>
          <a:ext cx="5336174" cy="170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a:t>Crowdsourcing sites such as GoFundMe and Kickstarter have provided communities with the means to generate financial resources for many objectives, ranging from the provision of medical aid to the execution of local community initiatives.
.</a:t>
          </a:r>
          <a:endParaRPr lang="en-US" sz="1300" kern="1200"/>
        </a:p>
      </dsp:txBody>
      <dsp:txXfrm>
        <a:off x="1461500" y="3851126"/>
        <a:ext cx="5336174" cy="1708752"/>
      </dsp:txXfrm>
    </dsp:sp>
    <dsp:sp modelId="{25443376-A2DE-44AB-97D0-3F86A9F47AE7}">
      <dsp:nvSpPr>
        <dsp:cNvPr id="0" name=""/>
        <dsp:cNvSpPr/>
      </dsp:nvSpPr>
      <dsp:spPr>
        <a:xfrm>
          <a:off x="1359534" y="5559878"/>
          <a:ext cx="5438140"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3868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671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422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2233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5446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4752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68812DA-F765-4142-A6A3-A8ED7235E082}" type="datetime1">
              <a:rPr lang="en-US" smtClean="0"/>
              <a:t>11/1/2023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6271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E0277FD-7DE6-41D4-930D-AC99F5AFE54E}" type="datetime1">
              <a:rPr lang="en-US" smtClean="0"/>
              <a:t>11/1/2023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21846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11/1/2023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7488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37486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832257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73ED0CC-082F-4160-86E5-0D6041F12778}" type="datetime1">
              <a:rPr lang="en-US" smtClean="0"/>
              <a:t>11/1/2023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A98EE3D-8CD1-4C3F-BD1C-C98C9596463C}"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2817039"/>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8" Type="http://schemas.openxmlformats.org/officeDocument/2006/relationships/image" Target="../media/image10.png" /><Relationship Id="rId13" Type="http://schemas.openxmlformats.org/officeDocument/2006/relationships/image" Target="../media/image15.png" /><Relationship Id="rId3" Type="http://schemas.openxmlformats.org/officeDocument/2006/relationships/diagramLayout" Target="../diagrams/layout1.xml" /><Relationship Id="rId7" Type="http://schemas.openxmlformats.org/officeDocument/2006/relationships/image" Target="../media/image9.png" /><Relationship Id="rId12" Type="http://schemas.openxmlformats.org/officeDocument/2006/relationships/image" Target="../media/image14.pn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11" Type="http://schemas.openxmlformats.org/officeDocument/2006/relationships/image" Target="../media/image13.jpeg" /><Relationship Id="rId5" Type="http://schemas.openxmlformats.org/officeDocument/2006/relationships/diagramColors" Target="../diagrams/colors1.xml" /><Relationship Id="rId10" Type="http://schemas.openxmlformats.org/officeDocument/2006/relationships/image" Target="../media/image12.png" /><Relationship Id="rId4" Type="http://schemas.openxmlformats.org/officeDocument/2006/relationships/diagramQuickStyle" Target="../diagrams/quickStyle1.xml" /><Relationship Id="rId9" Type="http://schemas.openxmlformats.org/officeDocument/2006/relationships/image" Target="../media/image11.jpeg"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6.xml.rels><?xml version="1.0" encoding="UTF-8" standalone="yes"?>
<Relationships xmlns="http://schemas.openxmlformats.org/package/2006/relationships"><Relationship Id="rId2" Type="http://schemas.openxmlformats.org/officeDocument/2006/relationships/image" Target="../media/image22.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hyperlink" Target="https://technology.gov.capital/digital-tools-for-community-development/" TargetMode="Externa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23.jpeg" /><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large, sitting, white, numbers">
            <a:extLst>
              <a:ext uri="{FF2B5EF4-FFF2-40B4-BE49-F238E27FC236}">
                <a16:creationId xmlns:a16="http://schemas.microsoft.com/office/drawing/2014/main" id="{9A5D9ED1-DFCC-4799-89E2-D118451B98DF}"/>
              </a:ext>
            </a:extLst>
          </p:cNvPr>
          <p:cNvPicPr>
            <a:picLocks noChangeAspect="1"/>
          </p:cNvPicPr>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a:stretch/>
        </p:blipFill>
        <p:spPr>
          <a:xfrm>
            <a:off x="322" y="0"/>
            <a:ext cx="12191356" cy="685800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097280" y="758952"/>
            <a:ext cx="10058400" cy="3566160"/>
          </a:xfrm>
        </p:spPr>
        <p:txBody>
          <a:bodyPr>
            <a:normAutofit/>
          </a:bodyPr>
          <a:lstStyle/>
          <a:p>
            <a:pPr algn="ctr"/>
            <a:r>
              <a:rPr lang="en-US" sz="6200" b="1" spc="300" dirty="0"/>
              <a:t>Evaluation Of Digital Innovations That Could Develop Communities In The Present And Future</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100051" y="4455620"/>
            <a:ext cx="10058400" cy="1143000"/>
          </a:xfrm>
        </p:spPr>
        <p:txBody>
          <a:bodyPr>
            <a:normAutofit/>
          </a:bodyPr>
          <a:lstStyle/>
          <a:p>
            <a:r>
              <a:rPr lang="en-US" dirty="0">
                <a:solidFill>
                  <a:schemeClr val="tx1">
                    <a:lumMod val="85000"/>
                    <a:lumOff val="15000"/>
                  </a:schemeClr>
                </a:solidFill>
              </a:rPr>
              <a:t>By Yemisi TOLA </a:t>
            </a:r>
            <a:r>
              <a:rPr lang="en-US" dirty="0" err="1">
                <a:solidFill>
                  <a:schemeClr val="tx1">
                    <a:lumMod val="85000"/>
                    <a:lumOff val="15000"/>
                  </a:schemeClr>
                </a:solidFill>
              </a:rPr>
              <a:t>AdesUYAN</a:t>
            </a:r>
            <a:endParaRPr lang="en-US" dirty="0">
              <a:solidFill>
                <a:schemeClr val="tx1">
                  <a:lumMod val="85000"/>
                  <a:lumOff val="15000"/>
                </a:schemeClr>
              </a:solidFill>
            </a:endParaRPr>
          </a:p>
          <a:p>
            <a:r>
              <a:rPr lang="en-US" dirty="0">
                <a:solidFill>
                  <a:schemeClr val="tx1">
                    <a:lumMod val="85000"/>
                    <a:lumOff val="15000"/>
                  </a:schemeClr>
                </a:solidFill>
              </a:rPr>
              <a:t>Student no: </a:t>
            </a:r>
            <a:r>
              <a:rPr lang="en-GB" dirty="0"/>
              <a:t>2104115</a:t>
            </a:r>
            <a:endParaRPr lang="en-US" dirty="0">
              <a:solidFill>
                <a:schemeClr val="tx1">
                  <a:lumMod val="85000"/>
                  <a:lumOff val="15000"/>
                </a:schemeClr>
              </a:solidFill>
            </a:endParaRPr>
          </a:p>
        </p:txBody>
      </p:sp>
      <p:cxnSp>
        <p:nvCxnSpPr>
          <p:cNvPr id="11" name="Straight Connector 10">
            <a:extLst>
              <a:ext uri="{FF2B5EF4-FFF2-40B4-BE49-F238E27FC236}">
                <a16:creationId xmlns:a16="http://schemas.microsoft.com/office/drawing/2014/main" id="{77AB95BF-57D0-4E49-9EF2-408B47C8D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1C520CBD-F82E-44E4-BDA5-128716AD7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15" name="Rectangle 14">
            <a:extLst>
              <a:ext uri="{FF2B5EF4-FFF2-40B4-BE49-F238E27FC236}">
                <a16:creationId xmlns:a16="http://schemas.microsoft.com/office/drawing/2014/main" id="{4618AE32-A526-42FC-A854-732740BD3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Tree>
    <p:extLst>
      <p:ext uri="{BB962C8B-B14F-4D97-AF65-F5344CB8AC3E}">
        <p14:creationId xmlns:p14="http://schemas.microsoft.com/office/powerpoint/2010/main" val="158312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CF59-6B62-6A7D-DC0B-F4B1BBB3ACF0}"/>
              </a:ext>
            </a:extLst>
          </p:cNvPr>
          <p:cNvSpPr>
            <a:spLocks noGrp="1"/>
          </p:cNvSpPr>
          <p:nvPr>
            <p:ph type="title"/>
          </p:nvPr>
        </p:nvSpPr>
        <p:spPr/>
        <p:txBody>
          <a:bodyPr/>
          <a:lstStyle/>
          <a:p>
            <a:r>
              <a:rPr lang="en-ZA" dirty="0"/>
              <a:t>Introduction</a:t>
            </a:r>
          </a:p>
        </p:txBody>
      </p:sp>
      <p:sp>
        <p:nvSpPr>
          <p:cNvPr id="3" name="Content Placeholder 2">
            <a:extLst>
              <a:ext uri="{FF2B5EF4-FFF2-40B4-BE49-F238E27FC236}">
                <a16:creationId xmlns:a16="http://schemas.microsoft.com/office/drawing/2014/main" id="{6CC72DE0-31A5-59EA-2BB9-4340AA7AA156}"/>
              </a:ext>
            </a:extLst>
          </p:cNvPr>
          <p:cNvSpPr>
            <a:spLocks noGrp="1"/>
          </p:cNvSpPr>
          <p:nvPr>
            <p:ph idx="1"/>
          </p:nvPr>
        </p:nvSpPr>
        <p:spPr/>
        <p:txBody>
          <a:bodyPr/>
          <a:lstStyle/>
          <a:p>
            <a:pPr algn="just">
              <a:lnSpc>
                <a:spcPct val="150000"/>
              </a:lnSpc>
            </a:pPr>
            <a:r>
              <a:rPr lang="en-US" dirty="0"/>
              <a:t>The significance of technology in community development is of utmost importance during and after the COVID-19 pandemic. However, digital technologies have fundamentally transformed how communities establish connections and engage in collaborative </a:t>
            </a:r>
            <a:r>
              <a:rPr lang="en-US" dirty="0" err="1"/>
              <a:t>endeavours</a:t>
            </a:r>
            <a:r>
              <a:rPr lang="en-US" dirty="0"/>
              <a:t> (Fischer et al., 2020). The significance of this study is </a:t>
            </a:r>
            <a:r>
              <a:rPr lang="en-US" dirty="0" err="1"/>
              <a:t>emphasised</a:t>
            </a:r>
            <a:r>
              <a:rPr lang="en-US" dirty="0"/>
              <a:t> by the transformational capacity of these digital technologies in building communities that are more resilient, inclusive, and linked.</a:t>
            </a:r>
            <a:endParaRPr lang="en-ZA" dirty="0"/>
          </a:p>
        </p:txBody>
      </p:sp>
    </p:spTree>
    <p:extLst>
      <p:ext uri="{BB962C8B-B14F-4D97-AF65-F5344CB8AC3E}">
        <p14:creationId xmlns:p14="http://schemas.microsoft.com/office/powerpoint/2010/main" val="3897217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E9428-C182-415C-1647-4566E6831E8C}"/>
              </a:ext>
            </a:extLst>
          </p:cNvPr>
          <p:cNvSpPr>
            <a:spLocks noGrp="1"/>
          </p:cNvSpPr>
          <p:nvPr>
            <p:ph type="title"/>
          </p:nvPr>
        </p:nvSpPr>
        <p:spPr/>
        <p:txBody>
          <a:bodyPr/>
          <a:lstStyle/>
          <a:p>
            <a:r>
              <a:rPr lang="en-ZA" dirty="0"/>
              <a:t>Aim and Objectives</a:t>
            </a:r>
          </a:p>
        </p:txBody>
      </p:sp>
      <p:sp>
        <p:nvSpPr>
          <p:cNvPr id="3" name="Content Placeholder 2">
            <a:extLst>
              <a:ext uri="{FF2B5EF4-FFF2-40B4-BE49-F238E27FC236}">
                <a16:creationId xmlns:a16="http://schemas.microsoft.com/office/drawing/2014/main" id="{17E6DCF1-1013-34BD-5469-13DD9B9ADB14}"/>
              </a:ext>
            </a:extLst>
          </p:cNvPr>
          <p:cNvSpPr>
            <a:spLocks noGrp="1"/>
          </p:cNvSpPr>
          <p:nvPr>
            <p:ph idx="1"/>
          </p:nvPr>
        </p:nvSpPr>
        <p:spPr/>
        <p:txBody>
          <a:bodyPr/>
          <a:lstStyle/>
          <a:p>
            <a:pPr>
              <a:buFont typeface="Wingdings" panose="05000000000000000000" pitchFamily="2" charset="2"/>
              <a:buChar char="q"/>
            </a:pPr>
            <a:endParaRPr lang="en-US" dirty="0"/>
          </a:p>
          <a:p>
            <a:pPr>
              <a:buFont typeface="Wingdings" panose="05000000000000000000" pitchFamily="2" charset="2"/>
              <a:buChar char="q"/>
            </a:pPr>
            <a:r>
              <a:rPr lang="en-US" dirty="0"/>
              <a:t>This study aims to critically evaluate digital innovations that could develop communities in the present and future.</a:t>
            </a:r>
          </a:p>
          <a:p>
            <a:pPr marL="0" indent="0">
              <a:buNone/>
            </a:pPr>
            <a:endParaRPr lang="en-US" dirty="0"/>
          </a:p>
          <a:p>
            <a:pPr>
              <a:buFont typeface="Wingdings" panose="05000000000000000000" pitchFamily="2" charset="2"/>
              <a:buChar char="q"/>
            </a:pPr>
            <a:r>
              <a:rPr lang="en-US" u="sng" dirty="0"/>
              <a:t>Objectives</a:t>
            </a:r>
          </a:p>
          <a:p>
            <a:r>
              <a:rPr lang="en-US" dirty="0" err="1"/>
              <a:t>i</a:t>
            </a:r>
            <a:r>
              <a:rPr lang="en-US" dirty="0"/>
              <a:t>. To examine the digital tools that gained importance during and after the COVID-19 pandemic.</a:t>
            </a:r>
          </a:p>
          <a:p>
            <a:r>
              <a:rPr lang="en-US" dirty="0"/>
              <a:t>ii. To reflect on how communities relied on these tools when in-person contact became rare</a:t>
            </a:r>
          </a:p>
          <a:p>
            <a:endParaRPr lang="en-ZA" dirty="0"/>
          </a:p>
        </p:txBody>
      </p:sp>
    </p:spTree>
    <p:extLst>
      <p:ext uri="{BB962C8B-B14F-4D97-AF65-F5344CB8AC3E}">
        <p14:creationId xmlns:p14="http://schemas.microsoft.com/office/powerpoint/2010/main" val="1676984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9F2BB-B1AB-3C77-8FF3-DE086E9563F9}"/>
              </a:ext>
            </a:extLst>
          </p:cNvPr>
          <p:cNvSpPr>
            <a:spLocks noGrp="1"/>
          </p:cNvSpPr>
          <p:nvPr>
            <p:ph type="title"/>
          </p:nvPr>
        </p:nvSpPr>
        <p:spPr/>
        <p:txBody>
          <a:bodyPr/>
          <a:lstStyle/>
          <a:p>
            <a:r>
              <a:rPr lang="en-ZA" dirty="0"/>
              <a:t>Research Methodology</a:t>
            </a:r>
          </a:p>
        </p:txBody>
      </p:sp>
      <p:sp>
        <p:nvSpPr>
          <p:cNvPr id="3" name="Content Placeholder 2">
            <a:extLst>
              <a:ext uri="{FF2B5EF4-FFF2-40B4-BE49-F238E27FC236}">
                <a16:creationId xmlns:a16="http://schemas.microsoft.com/office/drawing/2014/main" id="{947C9F29-060C-0DD7-2974-D7DF05026344}"/>
              </a:ext>
            </a:extLst>
          </p:cNvPr>
          <p:cNvSpPr>
            <a:spLocks noGrp="1"/>
          </p:cNvSpPr>
          <p:nvPr>
            <p:ph idx="1"/>
          </p:nvPr>
        </p:nvSpPr>
        <p:spPr>
          <a:xfrm>
            <a:off x="1097280" y="1845734"/>
            <a:ext cx="10058400" cy="4396446"/>
          </a:xfrm>
        </p:spPr>
        <p:txBody>
          <a:bodyPr>
            <a:normAutofit/>
          </a:bodyPr>
          <a:lstStyle/>
          <a:p>
            <a:pPr algn="just">
              <a:lnSpc>
                <a:spcPct val="150000"/>
              </a:lnSpc>
              <a:buFont typeface="Wingdings" panose="05000000000000000000" pitchFamily="2" charset="2"/>
              <a:buChar char="q"/>
            </a:pPr>
            <a:r>
              <a:rPr lang="en-US" dirty="0"/>
              <a:t>This study mostly relied on an extensive examination of existing literature to investigate the role of digital technologies in the COVID-19 pandemic, both during and after its occurrence. </a:t>
            </a:r>
          </a:p>
          <a:p>
            <a:pPr algn="just">
              <a:lnSpc>
                <a:spcPct val="150000"/>
              </a:lnSpc>
              <a:buFont typeface="Wingdings" panose="05000000000000000000" pitchFamily="2" charset="2"/>
              <a:buChar char="q"/>
            </a:pPr>
            <a:r>
              <a:rPr lang="en-US" dirty="0"/>
              <a:t>This study used several data sources, including scholarly articles, reports, and case studies, from 2019 till date, providing significant insights into adopting digital tools and their influence on communities.</a:t>
            </a:r>
          </a:p>
          <a:p>
            <a:pPr algn="just">
              <a:lnSpc>
                <a:spcPct val="150000"/>
              </a:lnSpc>
              <a:buFont typeface="Wingdings" panose="05000000000000000000" pitchFamily="2" charset="2"/>
              <a:buChar char="q"/>
            </a:pPr>
            <a:r>
              <a:rPr lang="en-US" dirty="0"/>
              <a:t>Search engines such as Google and Bing and databases like PubMed and Google Scholar were used to access relevant data for this study. Keywords such as "COVID-19 pandemic," "digital tools," "community reliance," and "post-pandemic" were used for the search.</a:t>
            </a:r>
            <a:endParaRPr lang="en-ZA" dirty="0"/>
          </a:p>
        </p:txBody>
      </p:sp>
    </p:spTree>
    <p:extLst>
      <p:ext uri="{BB962C8B-B14F-4D97-AF65-F5344CB8AC3E}">
        <p14:creationId xmlns:p14="http://schemas.microsoft.com/office/powerpoint/2010/main" val="271818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16" name="Rectangle 15">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graphicFrame>
        <p:nvGraphicFramePr>
          <p:cNvPr id="5" name="Content Placeholder 2">
            <a:extLst>
              <a:ext uri="{FF2B5EF4-FFF2-40B4-BE49-F238E27FC236}">
                <a16:creationId xmlns:a16="http://schemas.microsoft.com/office/drawing/2014/main" id="{5FCEFB3D-1BF9-D1A0-9E31-B7FC950591D7}"/>
              </a:ext>
            </a:extLst>
          </p:cNvPr>
          <p:cNvGraphicFramePr>
            <a:graphicFrameLocks noGrp="1"/>
          </p:cNvGraphicFramePr>
          <p:nvPr>
            <p:ph idx="1"/>
            <p:extLst>
              <p:ext uri="{D42A27DB-BD31-4B8C-83A1-F6EECF244321}">
                <p14:modId xmlns:p14="http://schemas.microsoft.com/office/powerpoint/2010/main" val="2966144977"/>
              </p:ext>
            </p:extLst>
          </p:nvPr>
        </p:nvGraphicFramePr>
        <p:xfrm>
          <a:off x="476250" y="1112624"/>
          <a:ext cx="7380727" cy="50559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Zoom">
            <a:extLst>
              <a:ext uri="{FF2B5EF4-FFF2-40B4-BE49-F238E27FC236}">
                <a16:creationId xmlns:a16="http://schemas.microsoft.com/office/drawing/2014/main" id="{91E3E60E-F71E-F6B3-ADDD-E3463B068AB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74220" y="2940741"/>
            <a:ext cx="840295" cy="84029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eams - Calhoun Community College">
            <a:extLst>
              <a:ext uri="{FF2B5EF4-FFF2-40B4-BE49-F238E27FC236}">
                <a16:creationId xmlns:a16="http://schemas.microsoft.com/office/drawing/2014/main" id="{BBA25554-9918-86CE-A96D-20894D5E86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2952" y="1895675"/>
            <a:ext cx="1121837" cy="8402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acebook Logo Png - Free Vectors &amp; PSDs to Download">
            <a:extLst>
              <a:ext uri="{FF2B5EF4-FFF2-40B4-BE49-F238E27FC236}">
                <a16:creationId xmlns:a16="http://schemas.microsoft.com/office/drawing/2014/main" id="{380DABEC-73A8-7D21-BA93-CC985F50262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90766" y="3298028"/>
            <a:ext cx="945638" cy="71472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ere Twitter found its new X logo">
            <a:extLst>
              <a:ext uri="{FF2B5EF4-FFF2-40B4-BE49-F238E27FC236}">
                <a16:creationId xmlns:a16="http://schemas.microsoft.com/office/drawing/2014/main" id="{2C60065F-2E95-9BA2-5B42-435CF7C1A29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90766" y="2051588"/>
            <a:ext cx="935491" cy="67644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mazon.com: Amazon eGift Card - Amazon For All Occasions: Gift Cards">
            <a:extLst>
              <a:ext uri="{FF2B5EF4-FFF2-40B4-BE49-F238E27FC236}">
                <a16:creationId xmlns:a16="http://schemas.microsoft.com/office/drawing/2014/main" id="{5B903860-1C72-E899-6B6B-3DF54EDAE61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991160" y="4264778"/>
            <a:ext cx="1021287" cy="76498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eBay Marketplace: Buy and Sell – Apps on Google Play">
            <a:extLst>
              <a:ext uri="{FF2B5EF4-FFF2-40B4-BE49-F238E27FC236}">
                <a16:creationId xmlns:a16="http://schemas.microsoft.com/office/drawing/2014/main" id="{7312053F-FD12-6CA4-264D-8A8A4BA9E30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950770" y="3046510"/>
            <a:ext cx="764980" cy="76498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81EBC3A8-A71E-EEFC-BE16-4FAA45DF07B8}"/>
              </a:ext>
            </a:extLst>
          </p:cNvPr>
          <p:cNvSpPr>
            <a:spLocks noGrp="1"/>
          </p:cNvSpPr>
          <p:nvPr>
            <p:ph type="title"/>
          </p:nvPr>
        </p:nvSpPr>
        <p:spPr/>
        <p:txBody>
          <a:bodyPr/>
          <a:lstStyle/>
          <a:p>
            <a:r>
              <a:rPr lang="en-ZA" dirty="0"/>
              <a:t>Digital Tools During COVID-19</a:t>
            </a:r>
          </a:p>
        </p:txBody>
      </p:sp>
      <p:pic>
        <p:nvPicPr>
          <p:cNvPr id="1038" name="Picture 14" descr="Instagram's top 8 updates of 2022 that made using the app easier; check  list here - BusinessToday">
            <a:extLst>
              <a:ext uri="{FF2B5EF4-FFF2-40B4-BE49-F238E27FC236}">
                <a16:creationId xmlns:a16="http://schemas.microsoft.com/office/drawing/2014/main" id="{A506D5B8-131B-A277-9CD1-9C750189B17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93270" y="4395446"/>
            <a:ext cx="1221243" cy="683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441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F07D-2D23-36CB-D788-9FB70F575C6C}"/>
              </a:ext>
            </a:extLst>
          </p:cNvPr>
          <p:cNvSpPr>
            <a:spLocks noGrp="1"/>
          </p:cNvSpPr>
          <p:nvPr>
            <p:ph type="title"/>
          </p:nvPr>
        </p:nvSpPr>
        <p:spPr/>
        <p:txBody>
          <a:bodyPr/>
          <a:lstStyle/>
          <a:p>
            <a:r>
              <a:rPr lang="en-ZA" dirty="0"/>
              <a:t>Digital Tools During COVID-19</a:t>
            </a:r>
          </a:p>
        </p:txBody>
      </p:sp>
      <p:graphicFrame>
        <p:nvGraphicFramePr>
          <p:cNvPr id="5" name="Content Placeholder 2">
            <a:extLst>
              <a:ext uri="{FF2B5EF4-FFF2-40B4-BE49-F238E27FC236}">
                <a16:creationId xmlns:a16="http://schemas.microsoft.com/office/drawing/2014/main" id="{36F488F8-0CC4-810D-F4E2-FD0A4D18205A}"/>
              </a:ext>
            </a:extLst>
          </p:cNvPr>
          <p:cNvGraphicFramePr>
            <a:graphicFrameLocks noGrp="1"/>
          </p:cNvGraphicFramePr>
          <p:nvPr>
            <p:ph idx="1"/>
            <p:extLst>
              <p:ext uri="{D42A27DB-BD31-4B8C-83A1-F6EECF244321}">
                <p14:modId xmlns:p14="http://schemas.microsoft.com/office/powerpoint/2010/main" val="469712633"/>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4591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F07D-2D23-36CB-D788-9FB70F575C6C}"/>
              </a:ext>
            </a:extLst>
          </p:cNvPr>
          <p:cNvSpPr>
            <a:spLocks noGrp="1"/>
          </p:cNvSpPr>
          <p:nvPr>
            <p:ph type="title"/>
          </p:nvPr>
        </p:nvSpPr>
        <p:spPr/>
        <p:txBody>
          <a:bodyPr/>
          <a:lstStyle/>
          <a:p>
            <a:r>
              <a:rPr lang="en-ZA" dirty="0"/>
              <a:t>Digital Tools During COVID-19</a:t>
            </a:r>
          </a:p>
        </p:txBody>
      </p:sp>
      <p:graphicFrame>
        <p:nvGraphicFramePr>
          <p:cNvPr id="5" name="Content Placeholder 2">
            <a:extLst>
              <a:ext uri="{FF2B5EF4-FFF2-40B4-BE49-F238E27FC236}">
                <a16:creationId xmlns:a16="http://schemas.microsoft.com/office/drawing/2014/main" id="{36F488F8-0CC4-810D-F4E2-FD0A4D18205A}"/>
              </a:ext>
            </a:extLst>
          </p:cNvPr>
          <p:cNvGraphicFramePr>
            <a:graphicFrameLocks noGrp="1"/>
          </p:cNvGraphicFramePr>
          <p:nvPr>
            <p:ph idx="1"/>
            <p:extLst>
              <p:ext uri="{D42A27DB-BD31-4B8C-83A1-F6EECF244321}">
                <p14:modId xmlns:p14="http://schemas.microsoft.com/office/powerpoint/2010/main" val="3480762311"/>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1017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7CA75-9B3E-2D2D-8B4C-78BA7398EA6B}"/>
              </a:ext>
            </a:extLst>
          </p:cNvPr>
          <p:cNvSpPr>
            <a:spLocks noGrp="1"/>
          </p:cNvSpPr>
          <p:nvPr>
            <p:ph type="title"/>
          </p:nvPr>
        </p:nvSpPr>
        <p:spPr/>
        <p:txBody>
          <a:bodyPr/>
          <a:lstStyle/>
          <a:p>
            <a:r>
              <a:rPr lang="en-ZA" dirty="0"/>
              <a:t>Community Reliance During COVID-19</a:t>
            </a:r>
          </a:p>
        </p:txBody>
      </p:sp>
      <p:sp>
        <p:nvSpPr>
          <p:cNvPr id="3" name="Content Placeholder 2">
            <a:extLst>
              <a:ext uri="{FF2B5EF4-FFF2-40B4-BE49-F238E27FC236}">
                <a16:creationId xmlns:a16="http://schemas.microsoft.com/office/drawing/2014/main" id="{1108C0DB-6D84-D7B5-1459-81A536B15239}"/>
              </a:ext>
            </a:extLst>
          </p:cNvPr>
          <p:cNvSpPr>
            <a:spLocks noGrp="1"/>
          </p:cNvSpPr>
          <p:nvPr>
            <p:ph idx="1"/>
          </p:nvPr>
        </p:nvSpPr>
        <p:spPr/>
        <p:txBody>
          <a:bodyPr>
            <a:normAutofit/>
          </a:bodyPr>
          <a:lstStyle/>
          <a:p>
            <a:pPr>
              <a:buFont typeface="Wingdings" panose="05000000000000000000" pitchFamily="2" charset="2"/>
              <a:buChar char="q"/>
            </a:pPr>
            <a:r>
              <a:rPr lang="en-US" dirty="0"/>
              <a:t>During the COVID-19 epidemic, communities relied on digital platforms to compensate for the reduced face-to-face interactions. </a:t>
            </a:r>
          </a:p>
          <a:p>
            <a:pPr>
              <a:buFont typeface="Wingdings" panose="05000000000000000000" pitchFamily="2" charset="2"/>
              <a:buChar char="q"/>
            </a:pPr>
            <a:r>
              <a:rPr lang="en-US" dirty="0"/>
              <a:t>The rise of remote work and virtual education has been facilitated using Zoom and Microsoft Teams. Social media platforms have played a significant role in enabling interpersonal communication and the dissemination of information. </a:t>
            </a:r>
          </a:p>
          <a:p>
            <a:pPr>
              <a:buFont typeface="Wingdings" panose="05000000000000000000" pitchFamily="2" charset="2"/>
              <a:buChar char="q"/>
            </a:pPr>
            <a:r>
              <a:rPr lang="en-US" dirty="0"/>
              <a:t>Telehealth services, such as Teladoc, have effectively facilitated the provision of accessible healthcare. </a:t>
            </a:r>
          </a:p>
          <a:p>
            <a:pPr>
              <a:buFont typeface="Wingdings" panose="05000000000000000000" pitchFamily="2" charset="2"/>
              <a:buChar char="q"/>
            </a:pPr>
            <a:r>
              <a:rPr lang="en-US" dirty="0"/>
              <a:t>Messaging applications provide instantaneous communication. </a:t>
            </a:r>
          </a:p>
          <a:p>
            <a:pPr>
              <a:buFont typeface="Wingdings" panose="05000000000000000000" pitchFamily="2" charset="2"/>
              <a:buChar char="q"/>
            </a:pPr>
            <a:r>
              <a:rPr lang="en-US" dirty="0"/>
              <a:t>E-commerce behemoths such as Amazon have played a pivotal role in facilitating the distribution of vital items. </a:t>
            </a:r>
          </a:p>
          <a:p>
            <a:pPr marL="0" indent="0">
              <a:buNone/>
            </a:pPr>
            <a:r>
              <a:rPr lang="en-ZA" dirty="0"/>
              <a:t>(Poole et al., 2021).</a:t>
            </a:r>
          </a:p>
        </p:txBody>
      </p:sp>
    </p:spTree>
    <p:extLst>
      <p:ext uri="{BB962C8B-B14F-4D97-AF65-F5344CB8AC3E}">
        <p14:creationId xmlns:p14="http://schemas.microsoft.com/office/powerpoint/2010/main" val="1792835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7CA75-9B3E-2D2D-8B4C-78BA7398EA6B}"/>
              </a:ext>
            </a:extLst>
          </p:cNvPr>
          <p:cNvSpPr>
            <a:spLocks noGrp="1"/>
          </p:cNvSpPr>
          <p:nvPr>
            <p:ph type="title"/>
          </p:nvPr>
        </p:nvSpPr>
        <p:spPr/>
        <p:txBody>
          <a:bodyPr/>
          <a:lstStyle/>
          <a:p>
            <a:r>
              <a:rPr lang="en-ZA" dirty="0"/>
              <a:t>Community Reliance During COVID-19</a:t>
            </a:r>
          </a:p>
        </p:txBody>
      </p:sp>
      <p:sp>
        <p:nvSpPr>
          <p:cNvPr id="3" name="Content Placeholder 2">
            <a:extLst>
              <a:ext uri="{FF2B5EF4-FFF2-40B4-BE49-F238E27FC236}">
                <a16:creationId xmlns:a16="http://schemas.microsoft.com/office/drawing/2014/main" id="{1108C0DB-6D84-D7B5-1459-81A536B15239}"/>
              </a:ext>
            </a:extLst>
          </p:cNvPr>
          <p:cNvSpPr>
            <a:spLocks noGrp="1"/>
          </p:cNvSpPr>
          <p:nvPr>
            <p:ph idx="1"/>
          </p:nvPr>
        </p:nvSpPr>
        <p:spPr/>
        <p:txBody>
          <a:bodyPr>
            <a:normAutofit/>
          </a:bodyPr>
          <a:lstStyle/>
          <a:p>
            <a:pPr>
              <a:buFont typeface="Wingdings" panose="05000000000000000000" pitchFamily="2" charset="2"/>
              <a:buChar char="q"/>
            </a:pPr>
            <a:r>
              <a:rPr lang="en-US" dirty="0"/>
              <a:t>Online learning platforms have provided instructors and students with more capabilities and opportunities for growth and development. </a:t>
            </a:r>
          </a:p>
          <a:p>
            <a:pPr>
              <a:buFont typeface="Wingdings" panose="05000000000000000000" pitchFamily="2" charset="2"/>
              <a:buChar char="q"/>
            </a:pPr>
            <a:r>
              <a:rPr lang="en-US" dirty="0"/>
              <a:t>Collaboration technologies facilitated the seamless coordination of teams. Food delivery businesses have ensured the continued availability of restaurant food. </a:t>
            </a:r>
          </a:p>
          <a:p>
            <a:pPr>
              <a:buFont typeface="Wingdings" panose="05000000000000000000" pitchFamily="2" charset="2"/>
              <a:buChar char="q"/>
            </a:pPr>
            <a:r>
              <a:rPr lang="en-US" dirty="0"/>
              <a:t>During times of anxiety, mental health applications provided comfort and support. </a:t>
            </a:r>
          </a:p>
          <a:p>
            <a:pPr>
              <a:buFont typeface="Wingdings" panose="05000000000000000000" pitchFamily="2" charset="2"/>
              <a:buChar char="q"/>
            </a:pPr>
            <a:r>
              <a:rPr lang="en-US" dirty="0"/>
              <a:t>The use of crowdsourcing and fundraising platforms has facilitated the provision of community help. </a:t>
            </a:r>
          </a:p>
          <a:p>
            <a:pPr marL="0" indent="0">
              <a:buNone/>
            </a:pPr>
            <a:r>
              <a:rPr lang="en-US" dirty="0"/>
              <a:t>Thus, Digital technologies facilitated the establishment of connections and assistance, demonstrating resilience at a period </a:t>
            </a:r>
            <a:r>
              <a:rPr lang="en-US" dirty="0" err="1"/>
              <a:t>characterised</a:t>
            </a:r>
            <a:r>
              <a:rPr lang="en-US" dirty="0"/>
              <a:t> by limited opportunities for face-to-face engagement</a:t>
            </a:r>
            <a:endParaRPr lang="en-ZA" dirty="0"/>
          </a:p>
        </p:txBody>
      </p:sp>
    </p:spTree>
    <p:extLst>
      <p:ext uri="{BB962C8B-B14F-4D97-AF65-F5344CB8AC3E}">
        <p14:creationId xmlns:p14="http://schemas.microsoft.com/office/powerpoint/2010/main" val="38988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103A-0B05-F6FD-C989-209D6989DB30}"/>
              </a:ext>
            </a:extLst>
          </p:cNvPr>
          <p:cNvSpPr>
            <a:spLocks noGrp="1"/>
          </p:cNvSpPr>
          <p:nvPr>
            <p:ph type="title"/>
          </p:nvPr>
        </p:nvSpPr>
        <p:spPr>
          <a:xfrm>
            <a:off x="1097280" y="286603"/>
            <a:ext cx="10058400" cy="749095"/>
          </a:xfrm>
        </p:spPr>
        <p:txBody>
          <a:bodyPr/>
          <a:lstStyle/>
          <a:p>
            <a:pPr algn="ctr"/>
            <a:r>
              <a:rPr lang="en-ZA" dirty="0"/>
              <a:t>Advantages of Digital Tools</a:t>
            </a:r>
          </a:p>
        </p:txBody>
      </p:sp>
      <p:graphicFrame>
        <p:nvGraphicFramePr>
          <p:cNvPr id="4" name="Content Placeholder 3">
            <a:extLst>
              <a:ext uri="{FF2B5EF4-FFF2-40B4-BE49-F238E27FC236}">
                <a16:creationId xmlns:a16="http://schemas.microsoft.com/office/drawing/2014/main" id="{765E1054-E142-6B7D-AEFA-CD7E315F5D31}"/>
              </a:ext>
            </a:extLst>
          </p:cNvPr>
          <p:cNvGraphicFramePr>
            <a:graphicFrameLocks noGrp="1"/>
          </p:cNvGraphicFramePr>
          <p:nvPr>
            <p:ph idx="1"/>
            <p:extLst>
              <p:ext uri="{D42A27DB-BD31-4B8C-83A1-F6EECF244321}">
                <p14:modId xmlns:p14="http://schemas.microsoft.com/office/powerpoint/2010/main" val="2763959864"/>
              </p:ext>
            </p:extLst>
          </p:nvPr>
        </p:nvGraphicFramePr>
        <p:xfrm>
          <a:off x="727788" y="922529"/>
          <a:ext cx="10972799" cy="4942840"/>
        </p:xfrm>
        <a:graphic>
          <a:graphicData uri="http://schemas.openxmlformats.org/drawingml/2006/table">
            <a:tbl>
              <a:tblPr firstRow="1" bandRow="1">
                <a:tableStyleId>{5C22544A-7EE6-4342-B048-85BDC9FD1C3A}</a:tableStyleId>
              </a:tblPr>
              <a:tblGrid>
                <a:gridCol w="3092822">
                  <a:extLst>
                    <a:ext uri="{9D8B030D-6E8A-4147-A177-3AD203B41FA5}">
                      <a16:colId xmlns:a16="http://schemas.microsoft.com/office/drawing/2014/main" val="3752033249"/>
                    </a:ext>
                  </a:extLst>
                </a:gridCol>
                <a:gridCol w="4234437">
                  <a:extLst>
                    <a:ext uri="{9D8B030D-6E8A-4147-A177-3AD203B41FA5}">
                      <a16:colId xmlns:a16="http://schemas.microsoft.com/office/drawing/2014/main" val="1943610031"/>
                    </a:ext>
                  </a:extLst>
                </a:gridCol>
                <a:gridCol w="3645540">
                  <a:extLst>
                    <a:ext uri="{9D8B030D-6E8A-4147-A177-3AD203B41FA5}">
                      <a16:colId xmlns:a16="http://schemas.microsoft.com/office/drawing/2014/main" val="850898566"/>
                    </a:ext>
                  </a:extLst>
                </a:gridCol>
              </a:tblGrid>
              <a:tr h="370840">
                <a:tc>
                  <a:txBody>
                    <a:bodyPr/>
                    <a:lstStyle/>
                    <a:p>
                      <a:pPr fontAlgn="b"/>
                      <a:r>
                        <a:rPr lang="en-ZA" b="1" dirty="0">
                          <a:effectLst/>
                        </a:rPr>
                        <a:t>Digital Tool</a:t>
                      </a:r>
                    </a:p>
                  </a:txBody>
                  <a:tcPr anchor="b"/>
                </a:tc>
                <a:tc>
                  <a:txBody>
                    <a:bodyPr/>
                    <a:lstStyle/>
                    <a:p>
                      <a:pPr fontAlgn="b"/>
                      <a:r>
                        <a:rPr lang="en-ZA" b="1">
                          <a:effectLst/>
                        </a:rPr>
                        <a:t>Advantages</a:t>
                      </a:r>
                    </a:p>
                  </a:txBody>
                  <a:tcPr anchor="b"/>
                </a:tc>
                <a:tc>
                  <a:txBody>
                    <a:bodyPr/>
                    <a:lstStyle/>
                    <a:p>
                      <a:pPr fontAlgn="b"/>
                      <a:r>
                        <a:rPr lang="en-ZA" b="1">
                          <a:effectLst/>
                        </a:rPr>
                        <a:t>Disadvantages</a:t>
                      </a:r>
                    </a:p>
                  </a:txBody>
                  <a:tcPr anchor="b"/>
                </a:tc>
                <a:extLst>
                  <a:ext uri="{0D108BD9-81ED-4DB2-BD59-A6C34878D82A}">
                    <a16:rowId xmlns:a16="http://schemas.microsoft.com/office/drawing/2014/main" val="2519377662"/>
                  </a:ext>
                </a:extLst>
              </a:tr>
              <a:tr h="370840">
                <a:tc>
                  <a:txBody>
                    <a:bodyPr/>
                    <a:lstStyle/>
                    <a:p>
                      <a:pPr fontAlgn="base"/>
                      <a:r>
                        <a:rPr lang="en-ZA">
                          <a:effectLst/>
                        </a:rPr>
                        <a:t>Video Conferencing</a:t>
                      </a:r>
                    </a:p>
                  </a:txBody>
                  <a:tcPr anchor="ctr"/>
                </a:tc>
                <a:tc>
                  <a:txBody>
                    <a:bodyPr/>
                    <a:lstStyle/>
                    <a:p>
                      <a:pPr fontAlgn="base"/>
                      <a:r>
                        <a:rPr lang="en-US">
                          <a:effectLst/>
                        </a:rPr>
                        <a:t>- Facilitates remote meetings and collaboration. - Reduces the need for physical travel.</a:t>
                      </a:r>
                    </a:p>
                  </a:txBody>
                  <a:tcPr anchor="ctr"/>
                </a:tc>
                <a:tc>
                  <a:txBody>
                    <a:bodyPr/>
                    <a:lstStyle/>
                    <a:p>
                      <a:pPr fontAlgn="base"/>
                      <a:r>
                        <a:rPr lang="en-US">
                          <a:effectLst/>
                        </a:rPr>
                        <a:t>- Technical glitches can disrupt meetings. - Potential security concerns.</a:t>
                      </a:r>
                    </a:p>
                  </a:txBody>
                  <a:tcPr anchor="ctr"/>
                </a:tc>
                <a:extLst>
                  <a:ext uri="{0D108BD9-81ED-4DB2-BD59-A6C34878D82A}">
                    <a16:rowId xmlns:a16="http://schemas.microsoft.com/office/drawing/2014/main" val="2198161402"/>
                  </a:ext>
                </a:extLst>
              </a:tr>
              <a:tr h="370840">
                <a:tc>
                  <a:txBody>
                    <a:bodyPr/>
                    <a:lstStyle/>
                    <a:p>
                      <a:pPr fontAlgn="base"/>
                      <a:r>
                        <a:rPr lang="en-ZA">
                          <a:effectLst/>
                        </a:rPr>
                        <a:t>Social Media</a:t>
                      </a:r>
                    </a:p>
                  </a:txBody>
                  <a:tcPr anchor="ctr"/>
                </a:tc>
                <a:tc>
                  <a:txBody>
                    <a:bodyPr/>
                    <a:lstStyle/>
                    <a:p>
                      <a:pPr fontAlgn="base"/>
                      <a:r>
                        <a:rPr lang="en-US">
                          <a:effectLst/>
                        </a:rPr>
                        <a:t>- Connects people and communities globally. - Enables real-time information sharing.</a:t>
                      </a:r>
                    </a:p>
                  </a:txBody>
                  <a:tcPr anchor="ctr"/>
                </a:tc>
                <a:tc>
                  <a:txBody>
                    <a:bodyPr/>
                    <a:lstStyle/>
                    <a:p>
                      <a:pPr fontAlgn="base"/>
                      <a:r>
                        <a:rPr lang="en-US">
                          <a:effectLst/>
                        </a:rPr>
                        <a:t>- Misinformation and fake news can spread. - Privacy concerns and data misuse.</a:t>
                      </a:r>
                    </a:p>
                  </a:txBody>
                  <a:tcPr anchor="ctr"/>
                </a:tc>
                <a:extLst>
                  <a:ext uri="{0D108BD9-81ED-4DB2-BD59-A6C34878D82A}">
                    <a16:rowId xmlns:a16="http://schemas.microsoft.com/office/drawing/2014/main" val="96143334"/>
                  </a:ext>
                </a:extLst>
              </a:tr>
              <a:tr h="370840">
                <a:tc>
                  <a:txBody>
                    <a:bodyPr/>
                    <a:lstStyle/>
                    <a:p>
                      <a:pPr fontAlgn="base"/>
                      <a:r>
                        <a:rPr lang="en-ZA">
                          <a:effectLst/>
                        </a:rPr>
                        <a:t>E-commerce Platforms</a:t>
                      </a:r>
                    </a:p>
                  </a:txBody>
                  <a:tcPr anchor="ctr"/>
                </a:tc>
                <a:tc>
                  <a:txBody>
                    <a:bodyPr/>
                    <a:lstStyle/>
                    <a:p>
                      <a:pPr fontAlgn="base"/>
                      <a:r>
                        <a:rPr lang="en-US">
                          <a:effectLst/>
                        </a:rPr>
                        <a:t>- Convenient online shopping, especially during lockdowns. - Supports small businesses.</a:t>
                      </a:r>
                    </a:p>
                  </a:txBody>
                  <a:tcPr anchor="ctr"/>
                </a:tc>
                <a:tc>
                  <a:txBody>
                    <a:bodyPr/>
                    <a:lstStyle/>
                    <a:p>
                      <a:pPr fontAlgn="base"/>
                      <a:r>
                        <a:rPr lang="en-US">
                          <a:effectLst/>
                        </a:rPr>
                        <a:t>- Overreliance can lead to reduced local shopping. - Delivery and return issues.</a:t>
                      </a:r>
                    </a:p>
                  </a:txBody>
                  <a:tcPr anchor="ctr"/>
                </a:tc>
                <a:extLst>
                  <a:ext uri="{0D108BD9-81ED-4DB2-BD59-A6C34878D82A}">
                    <a16:rowId xmlns:a16="http://schemas.microsoft.com/office/drawing/2014/main" val="3299664497"/>
                  </a:ext>
                </a:extLst>
              </a:tr>
              <a:tr h="370840">
                <a:tc>
                  <a:txBody>
                    <a:bodyPr/>
                    <a:lstStyle/>
                    <a:p>
                      <a:pPr fontAlgn="base"/>
                      <a:r>
                        <a:rPr lang="en-ZA">
                          <a:effectLst/>
                        </a:rPr>
                        <a:t>Telehealth Services</a:t>
                      </a:r>
                    </a:p>
                  </a:txBody>
                  <a:tcPr anchor="ctr"/>
                </a:tc>
                <a:tc>
                  <a:txBody>
                    <a:bodyPr/>
                    <a:lstStyle/>
                    <a:p>
                      <a:pPr fontAlgn="base"/>
                      <a:r>
                        <a:rPr lang="en-US">
                          <a:effectLst/>
                        </a:rPr>
                        <a:t>- Provides remote medical consultations. - Reduces the risk of in-person healthcare visits.</a:t>
                      </a:r>
                    </a:p>
                  </a:txBody>
                  <a:tcPr anchor="ctr"/>
                </a:tc>
                <a:tc>
                  <a:txBody>
                    <a:bodyPr/>
                    <a:lstStyle/>
                    <a:p>
                      <a:pPr fontAlgn="base"/>
                      <a:r>
                        <a:rPr lang="en-US">
                          <a:effectLst/>
                        </a:rPr>
                        <a:t>- Limited physical examination capabilities. - Connectivity issues in remote areas.</a:t>
                      </a:r>
                    </a:p>
                  </a:txBody>
                  <a:tcPr anchor="ctr"/>
                </a:tc>
                <a:extLst>
                  <a:ext uri="{0D108BD9-81ED-4DB2-BD59-A6C34878D82A}">
                    <a16:rowId xmlns:a16="http://schemas.microsoft.com/office/drawing/2014/main" val="1520953322"/>
                  </a:ext>
                </a:extLst>
              </a:tr>
              <a:tr h="370840">
                <a:tc>
                  <a:txBody>
                    <a:bodyPr/>
                    <a:lstStyle/>
                    <a:p>
                      <a:pPr fontAlgn="base"/>
                      <a:r>
                        <a:rPr lang="en-ZA">
                          <a:effectLst/>
                        </a:rPr>
                        <a:t>Messaging Apps</a:t>
                      </a:r>
                    </a:p>
                  </a:txBody>
                  <a:tcPr anchor="ctr"/>
                </a:tc>
                <a:tc>
                  <a:txBody>
                    <a:bodyPr/>
                    <a:lstStyle/>
                    <a:p>
                      <a:pPr fontAlgn="base"/>
                      <a:r>
                        <a:rPr lang="en-US">
                          <a:effectLst/>
                        </a:rPr>
                        <a:t>- Enables instant communication for personal and work purposes. - Supports group chats and file sharing.</a:t>
                      </a:r>
                    </a:p>
                  </a:txBody>
                  <a:tcPr anchor="ctr"/>
                </a:tc>
                <a:tc>
                  <a:txBody>
                    <a:bodyPr/>
                    <a:lstStyle/>
                    <a:p>
                      <a:pPr fontAlgn="base"/>
                      <a:r>
                        <a:rPr lang="en-US" dirty="0">
                          <a:effectLst/>
                        </a:rPr>
                        <a:t>- Risk of information overload and distractions. - Potential for privacy breaches.</a:t>
                      </a:r>
                    </a:p>
                  </a:txBody>
                  <a:tcPr anchor="ctr"/>
                </a:tc>
                <a:extLst>
                  <a:ext uri="{0D108BD9-81ED-4DB2-BD59-A6C34878D82A}">
                    <a16:rowId xmlns:a16="http://schemas.microsoft.com/office/drawing/2014/main" val="3642789760"/>
                  </a:ext>
                </a:extLst>
              </a:tr>
            </a:tbl>
          </a:graphicData>
        </a:graphic>
      </p:graphicFrame>
    </p:spTree>
    <p:extLst>
      <p:ext uri="{BB962C8B-B14F-4D97-AF65-F5344CB8AC3E}">
        <p14:creationId xmlns:p14="http://schemas.microsoft.com/office/powerpoint/2010/main" val="1566828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103A-0B05-F6FD-C989-209D6989DB30}"/>
              </a:ext>
            </a:extLst>
          </p:cNvPr>
          <p:cNvSpPr>
            <a:spLocks noGrp="1"/>
          </p:cNvSpPr>
          <p:nvPr>
            <p:ph type="title"/>
          </p:nvPr>
        </p:nvSpPr>
        <p:spPr>
          <a:xfrm>
            <a:off x="1097280" y="286603"/>
            <a:ext cx="10058400" cy="749095"/>
          </a:xfrm>
        </p:spPr>
        <p:txBody>
          <a:bodyPr/>
          <a:lstStyle/>
          <a:p>
            <a:r>
              <a:rPr lang="en-ZA" dirty="0"/>
              <a:t>Advantages of Digital Tools</a:t>
            </a:r>
          </a:p>
        </p:txBody>
      </p:sp>
      <p:graphicFrame>
        <p:nvGraphicFramePr>
          <p:cNvPr id="4" name="Content Placeholder 3">
            <a:extLst>
              <a:ext uri="{FF2B5EF4-FFF2-40B4-BE49-F238E27FC236}">
                <a16:creationId xmlns:a16="http://schemas.microsoft.com/office/drawing/2014/main" id="{765E1054-E142-6B7D-AEFA-CD7E315F5D31}"/>
              </a:ext>
            </a:extLst>
          </p:cNvPr>
          <p:cNvGraphicFramePr>
            <a:graphicFrameLocks noGrp="1"/>
          </p:cNvGraphicFramePr>
          <p:nvPr>
            <p:ph idx="1"/>
            <p:extLst>
              <p:ext uri="{D42A27DB-BD31-4B8C-83A1-F6EECF244321}">
                <p14:modId xmlns:p14="http://schemas.microsoft.com/office/powerpoint/2010/main" val="2371143255"/>
              </p:ext>
            </p:extLst>
          </p:nvPr>
        </p:nvGraphicFramePr>
        <p:xfrm>
          <a:off x="335903" y="922529"/>
          <a:ext cx="10819458" cy="4942840"/>
        </p:xfrm>
        <a:graphic>
          <a:graphicData uri="http://schemas.openxmlformats.org/drawingml/2006/table">
            <a:tbl>
              <a:tblPr firstRow="1" bandRow="1">
                <a:tableStyleId>{5C22544A-7EE6-4342-B048-85BDC9FD1C3A}</a:tableStyleId>
              </a:tblPr>
              <a:tblGrid>
                <a:gridCol w="3079101">
                  <a:extLst>
                    <a:ext uri="{9D8B030D-6E8A-4147-A177-3AD203B41FA5}">
                      <a16:colId xmlns:a16="http://schemas.microsoft.com/office/drawing/2014/main" val="3752033249"/>
                    </a:ext>
                  </a:extLst>
                </a:gridCol>
                <a:gridCol w="4133871">
                  <a:extLst>
                    <a:ext uri="{9D8B030D-6E8A-4147-A177-3AD203B41FA5}">
                      <a16:colId xmlns:a16="http://schemas.microsoft.com/office/drawing/2014/main" val="1943610031"/>
                    </a:ext>
                  </a:extLst>
                </a:gridCol>
                <a:gridCol w="3606486">
                  <a:extLst>
                    <a:ext uri="{9D8B030D-6E8A-4147-A177-3AD203B41FA5}">
                      <a16:colId xmlns:a16="http://schemas.microsoft.com/office/drawing/2014/main" val="850898566"/>
                    </a:ext>
                  </a:extLst>
                </a:gridCol>
              </a:tblGrid>
              <a:tr h="370840">
                <a:tc>
                  <a:txBody>
                    <a:bodyPr/>
                    <a:lstStyle/>
                    <a:p>
                      <a:pPr fontAlgn="b"/>
                      <a:r>
                        <a:rPr lang="en-ZA" b="1" dirty="0">
                          <a:effectLst/>
                        </a:rPr>
                        <a:t>Digital Tool</a:t>
                      </a:r>
                    </a:p>
                  </a:txBody>
                  <a:tcPr anchor="b"/>
                </a:tc>
                <a:tc>
                  <a:txBody>
                    <a:bodyPr/>
                    <a:lstStyle/>
                    <a:p>
                      <a:pPr fontAlgn="b"/>
                      <a:r>
                        <a:rPr lang="en-ZA" b="1">
                          <a:effectLst/>
                        </a:rPr>
                        <a:t>Advantages</a:t>
                      </a:r>
                    </a:p>
                  </a:txBody>
                  <a:tcPr anchor="b"/>
                </a:tc>
                <a:tc>
                  <a:txBody>
                    <a:bodyPr/>
                    <a:lstStyle/>
                    <a:p>
                      <a:pPr fontAlgn="b"/>
                      <a:r>
                        <a:rPr lang="en-ZA" b="1">
                          <a:effectLst/>
                        </a:rPr>
                        <a:t>Disadvantages</a:t>
                      </a:r>
                    </a:p>
                  </a:txBody>
                  <a:tcPr anchor="b"/>
                </a:tc>
                <a:extLst>
                  <a:ext uri="{0D108BD9-81ED-4DB2-BD59-A6C34878D82A}">
                    <a16:rowId xmlns:a16="http://schemas.microsoft.com/office/drawing/2014/main" val="2519377662"/>
                  </a:ext>
                </a:extLst>
              </a:tr>
              <a:tr h="370840">
                <a:tc>
                  <a:txBody>
                    <a:bodyPr/>
                    <a:lstStyle/>
                    <a:p>
                      <a:pPr fontAlgn="base"/>
                      <a:r>
                        <a:rPr lang="en-ZA" dirty="0">
                          <a:effectLst/>
                        </a:rPr>
                        <a:t>Online Learning</a:t>
                      </a:r>
                    </a:p>
                  </a:txBody>
                  <a:tcPr anchor="ctr"/>
                </a:tc>
                <a:tc>
                  <a:txBody>
                    <a:bodyPr/>
                    <a:lstStyle/>
                    <a:p>
                      <a:pPr fontAlgn="base"/>
                      <a:r>
                        <a:rPr lang="en-US">
                          <a:effectLst/>
                        </a:rPr>
                        <a:t>- Facilitates continuity in education. - Offers flexibility for learners of all ages.</a:t>
                      </a:r>
                    </a:p>
                  </a:txBody>
                  <a:tcPr anchor="ctr"/>
                </a:tc>
                <a:tc>
                  <a:txBody>
                    <a:bodyPr/>
                    <a:lstStyle/>
                    <a:p>
                      <a:pPr fontAlgn="base"/>
                      <a:r>
                        <a:rPr lang="en-US" dirty="0">
                          <a:effectLst/>
                        </a:rPr>
                        <a:t>- Challenges for students with limited internet access. - Lack of in-person interaction.</a:t>
                      </a:r>
                    </a:p>
                  </a:txBody>
                  <a:tcPr anchor="ctr"/>
                </a:tc>
                <a:extLst>
                  <a:ext uri="{0D108BD9-81ED-4DB2-BD59-A6C34878D82A}">
                    <a16:rowId xmlns:a16="http://schemas.microsoft.com/office/drawing/2014/main" val="1418998235"/>
                  </a:ext>
                </a:extLst>
              </a:tr>
              <a:tr h="370840">
                <a:tc>
                  <a:txBody>
                    <a:bodyPr/>
                    <a:lstStyle/>
                    <a:p>
                      <a:pPr fontAlgn="base"/>
                      <a:r>
                        <a:rPr lang="en-ZA" dirty="0">
                          <a:effectLst/>
                        </a:rPr>
                        <a:t>Collaboration Tools</a:t>
                      </a:r>
                    </a:p>
                  </a:txBody>
                  <a:tcPr anchor="ctr"/>
                </a:tc>
                <a:tc>
                  <a:txBody>
                    <a:bodyPr/>
                    <a:lstStyle/>
                    <a:p>
                      <a:pPr fontAlgn="base"/>
                      <a:r>
                        <a:rPr lang="en-US">
                          <a:effectLst/>
                        </a:rPr>
                        <a:t>- Enhances remote teamwork and project management. - Streamlines document sharing and editing.</a:t>
                      </a:r>
                    </a:p>
                  </a:txBody>
                  <a:tcPr anchor="ctr"/>
                </a:tc>
                <a:tc>
                  <a:txBody>
                    <a:bodyPr/>
                    <a:lstStyle/>
                    <a:p>
                      <a:pPr fontAlgn="base"/>
                      <a:r>
                        <a:rPr lang="en-US">
                          <a:effectLst/>
                        </a:rPr>
                        <a:t>- Overwhelming notifications and information. - Potential learning curve for users.</a:t>
                      </a:r>
                    </a:p>
                  </a:txBody>
                  <a:tcPr anchor="ctr"/>
                </a:tc>
                <a:extLst>
                  <a:ext uri="{0D108BD9-81ED-4DB2-BD59-A6C34878D82A}">
                    <a16:rowId xmlns:a16="http://schemas.microsoft.com/office/drawing/2014/main" val="4099103110"/>
                  </a:ext>
                </a:extLst>
              </a:tr>
              <a:tr h="370840">
                <a:tc>
                  <a:txBody>
                    <a:bodyPr/>
                    <a:lstStyle/>
                    <a:p>
                      <a:pPr fontAlgn="base"/>
                      <a:r>
                        <a:rPr lang="en-ZA">
                          <a:effectLst/>
                        </a:rPr>
                        <a:t>Food Delivery</a:t>
                      </a:r>
                    </a:p>
                  </a:txBody>
                  <a:tcPr anchor="ctr"/>
                </a:tc>
                <a:tc>
                  <a:txBody>
                    <a:bodyPr/>
                    <a:lstStyle/>
                    <a:p>
                      <a:pPr fontAlgn="base"/>
                      <a:r>
                        <a:rPr lang="en-US">
                          <a:effectLst/>
                        </a:rPr>
                        <a:t>- Provides access to restaurant food during lockdowns. - Supports local restaurants and gig workers.</a:t>
                      </a:r>
                    </a:p>
                  </a:txBody>
                  <a:tcPr anchor="ctr"/>
                </a:tc>
                <a:tc>
                  <a:txBody>
                    <a:bodyPr/>
                    <a:lstStyle/>
                    <a:p>
                      <a:pPr fontAlgn="base"/>
                      <a:r>
                        <a:rPr lang="en-US">
                          <a:effectLst/>
                        </a:rPr>
                        <a:t>- Delivery delays and issues. - Limited restaurant variety in some areas.</a:t>
                      </a:r>
                    </a:p>
                  </a:txBody>
                  <a:tcPr anchor="ctr"/>
                </a:tc>
                <a:extLst>
                  <a:ext uri="{0D108BD9-81ED-4DB2-BD59-A6C34878D82A}">
                    <a16:rowId xmlns:a16="http://schemas.microsoft.com/office/drawing/2014/main" val="267963440"/>
                  </a:ext>
                </a:extLst>
              </a:tr>
              <a:tr h="370840">
                <a:tc>
                  <a:txBody>
                    <a:bodyPr/>
                    <a:lstStyle/>
                    <a:p>
                      <a:pPr fontAlgn="base"/>
                      <a:r>
                        <a:rPr lang="en-ZA">
                          <a:effectLst/>
                        </a:rPr>
                        <a:t>Mental Health Apps</a:t>
                      </a:r>
                    </a:p>
                  </a:txBody>
                  <a:tcPr anchor="ctr"/>
                </a:tc>
                <a:tc>
                  <a:txBody>
                    <a:bodyPr/>
                    <a:lstStyle/>
                    <a:p>
                      <a:pPr fontAlgn="base"/>
                      <a:r>
                        <a:rPr lang="en-US">
                          <a:effectLst/>
                        </a:rPr>
                        <a:t>- Offers resources for stress management and mental health support. - Promotes well-being during isolation.</a:t>
                      </a:r>
                    </a:p>
                  </a:txBody>
                  <a:tcPr anchor="ctr"/>
                </a:tc>
                <a:tc>
                  <a:txBody>
                    <a:bodyPr/>
                    <a:lstStyle/>
                    <a:p>
                      <a:pPr fontAlgn="base"/>
                      <a:r>
                        <a:rPr lang="en-US">
                          <a:effectLst/>
                        </a:rPr>
                        <a:t>- Not a substitute for professional mental health care. - Privacy concerns regarding sensitive data.</a:t>
                      </a:r>
                    </a:p>
                  </a:txBody>
                  <a:tcPr anchor="ctr"/>
                </a:tc>
                <a:extLst>
                  <a:ext uri="{0D108BD9-81ED-4DB2-BD59-A6C34878D82A}">
                    <a16:rowId xmlns:a16="http://schemas.microsoft.com/office/drawing/2014/main" val="3573180138"/>
                  </a:ext>
                </a:extLst>
              </a:tr>
              <a:tr h="370840">
                <a:tc>
                  <a:txBody>
                    <a:bodyPr/>
                    <a:lstStyle/>
                    <a:p>
                      <a:pPr fontAlgn="base"/>
                      <a:r>
                        <a:rPr lang="en-ZA">
                          <a:effectLst/>
                        </a:rPr>
                        <a:t>Crowdsourcing and Fundraising Platforms</a:t>
                      </a:r>
                    </a:p>
                  </a:txBody>
                  <a:tcPr anchor="ctr"/>
                </a:tc>
                <a:tc>
                  <a:txBody>
                    <a:bodyPr/>
                    <a:lstStyle/>
                    <a:p>
                      <a:pPr fontAlgn="base"/>
                      <a:r>
                        <a:rPr lang="en-US">
                          <a:effectLst/>
                        </a:rPr>
                        <a:t>- Empowers community-driven initiatives. - Helps individuals and businesses in need.</a:t>
                      </a:r>
                    </a:p>
                  </a:txBody>
                  <a:tcPr anchor="ctr"/>
                </a:tc>
                <a:tc>
                  <a:txBody>
                    <a:bodyPr/>
                    <a:lstStyle/>
                    <a:p>
                      <a:pPr fontAlgn="base"/>
                      <a:r>
                        <a:rPr lang="en-US" dirty="0">
                          <a:effectLst/>
                        </a:rPr>
                        <a:t>- Risk of scams and fraudulent campaigns. - Difficulty in verifying the legitimacy of requests.</a:t>
                      </a:r>
                    </a:p>
                  </a:txBody>
                  <a:tcPr anchor="ctr"/>
                </a:tc>
                <a:extLst>
                  <a:ext uri="{0D108BD9-81ED-4DB2-BD59-A6C34878D82A}">
                    <a16:rowId xmlns:a16="http://schemas.microsoft.com/office/drawing/2014/main" val="3588423038"/>
                  </a:ext>
                </a:extLst>
              </a:tr>
            </a:tbl>
          </a:graphicData>
        </a:graphic>
      </p:graphicFrame>
    </p:spTree>
    <p:extLst>
      <p:ext uri="{BB962C8B-B14F-4D97-AF65-F5344CB8AC3E}">
        <p14:creationId xmlns:p14="http://schemas.microsoft.com/office/powerpoint/2010/main" val="897282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18" name="Rectangle 17">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20" name="Rectangle 19">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52CAB8DB-DA8E-5BA1-C51A-181883BA6891}"/>
              </a:ext>
            </a:extLst>
          </p:cNvPr>
          <p:cNvGraphicFramePr>
            <a:graphicFrameLocks noGrp="1"/>
          </p:cNvGraphicFramePr>
          <p:nvPr>
            <p:ph idx="1"/>
            <p:extLst>
              <p:ext uri="{D42A27DB-BD31-4B8C-83A1-F6EECF244321}">
                <p14:modId xmlns:p14="http://schemas.microsoft.com/office/powerpoint/2010/main" val="2657942852"/>
              </p:ext>
            </p:extLst>
          </p:nvPr>
        </p:nvGraphicFramePr>
        <p:xfrm>
          <a:off x="519572" y="1087029"/>
          <a:ext cx="11146536" cy="5358391"/>
        </p:xfrm>
        <a:graphic>
          <a:graphicData uri="http://schemas.openxmlformats.org/drawingml/2006/table">
            <a:tbl>
              <a:tblPr firstRow="1" bandRow="1">
                <a:noFill/>
              </a:tblPr>
              <a:tblGrid>
                <a:gridCol w="2769007">
                  <a:extLst>
                    <a:ext uri="{9D8B030D-6E8A-4147-A177-3AD203B41FA5}">
                      <a16:colId xmlns:a16="http://schemas.microsoft.com/office/drawing/2014/main" val="2909341054"/>
                    </a:ext>
                  </a:extLst>
                </a:gridCol>
                <a:gridCol w="4520501">
                  <a:extLst>
                    <a:ext uri="{9D8B030D-6E8A-4147-A177-3AD203B41FA5}">
                      <a16:colId xmlns:a16="http://schemas.microsoft.com/office/drawing/2014/main" val="3863585528"/>
                    </a:ext>
                  </a:extLst>
                </a:gridCol>
                <a:gridCol w="3857028">
                  <a:extLst>
                    <a:ext uri="{9D8B030D-6E8A-4147-A177-3AD203B41FA5}">
                      <a16:colId xmlns:a16="http://schemas.microsoft.com/office/drawing/2014/main" val="4085054152"/>
                    </a:ext>
                  </a:extLst>
                </a:gridCol>
              </a:tblGrid>
              <a:tr h="400091">
                <a:tc>
                  <a:txBody>
                    <a:bodyPr/>
                    <a:lstStyle/>
                    <a:p>
                      <a:pPr algn="ctr" fontAlgn="b"/>
                      <a:r>
                        <a:rPr lang="en-ZA" sz="1500" b="1" cap="none" spc="0" dirty="0">
                          <a:solidFill>
                            <a:srgbClr val="FF0000"/>
                          </a:solidFill>
                          <a:effectLst/>
                        </a:rPr>
                        <a:t>Digital Tool</a:t>
                      </a:r>
                    </a:p>
                  </a:txBody>
                  <a:tcPr marL="41481" marR="41481" marT="62710" marB="82962" anchor="b">
                    <a:lnL w="12700" cmpd="sng">
                      <a:noFill/>
                    </a:lnL>
                    <a:lnR w="12700" cmpd="sng">
                      <a:noFill/>
                      <a:prstDash val="solid"/>
                    </a:lnR>
                    <a:lnT w="9525" cap="flat" cmpd="sng" algn="ctr">
                      <a:noFill/>
                      <a:prstDash val="solid"/>
                    </a:lnT>
                    <a:lnB w="12700" cmpd="sng">
                      <a:noFill/>
                      <a:prstDash val="solid"/>
                    </a:lnB>
                    <a:noFill/>
                  </a:tcPr>
                </a:tc>
                <a:tc>
                  <a:txBody>
                    <a:bodyPr/>
                    <a:lstStyle/>
                    <a:p>
                      <a:pPr algn="ctr" fontAlgn="b"/>
                      <a:r>
                        <a:rPr lang="en-ZA" sz="1500" b="1" cap="none" spc="0">
                          <a:solidFill>
                            <a:srgbClr val="FF0000"/>
                          </a:solidFill>
                          <a:effectLst/>
                        </a:rPr>
                        <a:t>Present Role</a:t>
                      </a:r>
                    </a:p>
                  </a:txBody>
                  <a:tcPr marL="41481" marR="41481" marT="62710" marB="82962" anchor="b">
                    <a:lnL w="12700" cmpd="sng">
                      <a:noFill/>
                      <a:prstDash val="solid"/>
                    </a:lnL>
                    <a:lnR w="12700" cmpd="sng">
                      <a:noFill/>
                      <a:prstDash val="solid"/>
                    </a:lnR>
                    <a:lnT w="9525" cap="flat" cmpd="sng" algn="ctr">
                      <a:noFill/>
                      <a:prstDash val="solid"/>
                    </a:lnT>
                    <a:lnB w="12700" cmpd="sng">
                      <a:noFill/>
                      <a:prstDash val="solid"/>
                    </a:lnB>
                    <a:noFill/>
                  </a:tcPr>
                </a:tc>
                <a:tc>
                  <a:txBody>
                    <a:bodyPr/>
                    <a:lstStyle/>
                    <a:p>
                      <a:pPr algn="ctr" fontAlgn="b"/>
                      <a:r>
                        <a:rPr lang="en-ZA" sz="1500" b="1" cap="none" spc="0" dirty="0">
                          <a:solidFill>
                            <a:srgbClr val="FF0000"/>
                          </a:solidFill>
                          <a:effectLst/>
                        </a:rPr>
                        <a:t>Potential Future Impact</a:t>
                      </a:r>
                    </a:p>
                  </a:txBody>
                  <a:tcPr marL="41481" marR="41481" marT="62710" marB="82962" anchor="b">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3533578986"/>
                  </a:ext>
                </a:extLst>
              </a:tr>
              <a:tr h="344783">
                <a:tc>
                  <a:txBody>
                    <a:bodyPr/>
                    <a:lstStyle/>
                    <a:p>
                      <a:pPr fontAlgn="base"/>
                      <a:r>
                        <a:rPr lang="en-ZA" sz="1100" b="1" cap="none" spc="0" dirty="0">
                          <a:solidFill>
                            <a:schemeClr val="tx1"/>
                          </a:solidFill>
                          <a:effectLst/>
                        </a:rPr>
                        <a:t>Video Conferencing  </a:t>
                      </a:r>
                    </a:p>
                    <a:p>
                      <a:pPr fontAlgn="base"/>
                      <a:r>
                        <a:rPr lang="en-ZA" sz="1100" b="1" cap="none" spc="0" dirty="0">
                          <a:solidFill>
                            <a:schemeClr val="tx1"/>
                          </a:solidFill>
                          <a:effectLst/>
                        </a:rPr>
                        <a:t>(Zoom, Microsoft Teams)</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Facilitates remote work, education, and social interactions.</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Integration with AR/VR for immersive interactions.</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377559707"/>
                  </a:ext>
                </a:extLst>
              </a:tr>
              <a:tr h="510708">
                <a:tc>
                  <a:txBody>
                    <a:bodyPr/>
                    <a:lstStyle/>
                    <a:p>
                      <a:pPr fontAlgn="base"/>
                      <a:r>
                        <a:rPr lang="en-ZA" sz="1100" b="1" cap="none" spc="0" dirty="0">
                          <a:solidFill>
                            <a:schemeClr val="tx1"/>
                          </a:solidFill>
                          <a:effectLst/>
                        </a:rPr>
                        <a:t>Social Media</a:t>
                      </a:r>
                    </a:p>
                    <a:p>
                      <a:pPr fontAlgn="base"/>
                      <a:r>
                        <a:rPr lang="en-ZA" sz="1100" b="1" cap="none" spc="0" dirty="0">
                          <a:solidFill>
                            <a:schemeClr val="tx1"/>
                          </a:solidFill>
                          <a:effectLst/>
                        </a:rPr>
                        <a:t>(Facebook, Twitter, Instagram)</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Connects and informs communities, enabling real-time communication.</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Enhanced content moderation and privacy features.</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968812833"/>
                  </a:ext>
                </a:extLst>
              </a:tr>
              <a:tr h="344783">
                <a:tc>
                  <a:txBody>
                    <a:bodyPr/>
                    <a:lstStyle/>
                    <a:p>
                      <a:pPr fontAlgn="base"/>
                      <a:r>
                        <a:rPr lang="en-ZA" sz="1100" b="1" cap="none" spc="0" dirty="0">
                          <a:solidFill>
                            <a:schemeClr val="tx1"/>
                          </a:solidFill>
                          <a:effectLst/>
                        </a:rPr>
                        <a:t>E-commerce Platforms</a:t>
                      </a:r>
                    </a:p>
                    <a:p>
                      <a:pPr fontAlgn="base"/>
                      <a:r>
                        <a:rPr lang="en-ZA" sz="1100" b="1" cap="none" spc="0" dirty="0">
                          <a:solidFill>
                            <a:schemeClr val="tx1"/>
                          </a:solidFill>
                          <a:effectLst/>
                        </a:rPr>
                        <a:t>(Amazon, eBay)</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Provides convenient online shopping, supporting local businesses.</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Increased localization and sustainability efforts.</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474377840"/>
                  </a:ext>
                </a:extLst>
              </a:tr>
              <a:tr h="344783">
                <a:tc>
                  <a:txBody>
                    <a:bodyPr/>
                    <a:lstStyle/>
                    <a:p>
                      <a:pPr fontAlgn="base"/>
                      <a:r>
                        <a:rPr lang="en-ZA" sz="1100" b="1" cap="none" spc="0" dirty="0">
                          <a:solidFill>
                            <a:schemeClr val="tx1"/>
                          </a:solidFill>
                          <a:effectLst/>
                        </a:rPr>
                        <a:t>Telehealth Services</a:t>
                      </a:r>
                    </a:p>
                    <a:p>
                      <a:pPr fontAlgn="base"/>
                      <a:r>
                        <a:rPr lang="en-ZA" sz="1100" b="1" cap="none" spc="0" dirty="0">
                          <a:solidFill>
                            <a:schemeClr val="tx1"/>
                          </a:solidFill>
                          <a:effectLst/>
                        </a:rPr>
                        <a:t>(Teladoc)</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Provides remote healthcare access, reducing in-person visits.</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Expansion into routine care with AI-driven diagnostics.</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516545538"/>
                  </a:ext>
                </a:extLst>
              </a:tr>
              <a:tr h="344783">
                <a:tc>
                  <a:txBody>
                    <a:bodyPr/>
                    <a:lstStyle/>
                    <a:p>
                      <a:pPr fontAlgn="base"/>
                      <a:r>
                        <a:rPr lang="en-ZA" sz="1100" b="1" cap="none" spc="0" dirty="0">
                          <a:solidFill>
                            <a:schemeClr val="tx1"/>
                          </a:solidFill>
                          <a:effectLst/>
                        </a:rPr>
                        <a:t>Messaging Apps</a:t>
                      </a:r>
                    </a:p>
                    <a:p>
                      <a:pPr fontAlgn="base"/>
                      <a:r>
                        <a:rPr lang="en-ZA" sz="1100" b="1" cap="none" spc="0" dirty="0">
                          <a:solidFill>
                            <a:schemeClr val="tx1"/>
                          </a:solidFill>
                          <a:effectLst/>
                        </a:rPr>
                        <a:t>(</a:t>
                      </a:r>
                      <a:r>
                        <a:rPr lang="en-ZA" sz="1100" b="1" cap="none" spc="0" dirty="0" err="1">
                          <a:solidFill>
                            <a:schemeClr val="tx1"/>
                          </a:solidFill>
                          <a:effectLst/>
                        </a:rPr>
                        <a:t>Whatsapp</a:t>
                      </a:r>
                      <a:r>
                        <a:rPr lang="en-ZA" sz="1100" b="1" cap="none" spc="0" dirty="0">
                          <a:solidFill>
                            <a:schemeClr val="tx1"/>
                          </a:solidFill>
                          <a:effectLst/>
                        </a:rPr>
                        <a:t>, Slack, Emails)</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Facilitates instant communication for personal and work purposes.</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Enhanced AI-driven chatbots and improved security.</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4070132863"/>
                  </a:ext>
                </a:extLst>
              </a:tr>
              <a:tr h="510708">
                <a:tc>
                  <a:txBody>
                    <a:bodyPr/>
                    <a:lstStyle/>
                    <a:p>
                      <a:pPr fontAlgn="base"/>
                      <a:r>
                        <a:rPr lang="en-ZA" sz="1100" b="1" cap="none" spc="0" dirty="0">
                          <a:solidFill>
                            <a:schemeClr val="tx1"/>
                          </a:solidFill>
                          <a:effectLst/>
                        </a:rPr>
                        <a:t>Online Learning Platforms</a:t>
                      </a:r>
                    </a:p>
                    <a:p>
                      <a:pPr fontAlgn="base"/>
                      <a:r>
                        <a:rPr lang="en-ZA" sz="1100" b="1" cap="none" spc="0" dirty="0">
                          <a:solidFill>
                            <a:schemeClr val="tx1"/>
                          </a:solidFill>
                          <a:effectLst/>
                        </a:rPr>
                        <a:t>(Microsoft teams, Google classroom)</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Ensures continuity in education, offering flexible learning.</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Lifelong learning, micro-credentialing, and adaptive learning.</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710127055"/>
                  </a:ext>
                </a:extLst>
              </a:tr>
              <a:tr h="510708">
                <a:tc>
                  <a:txBody>
                    <a:bodyPr/>
                    <a:lstStyle/>
                    <a:p>
                      <a:pPr fontAlgn="base"/>
                      <a:r>
                        <a:rPr lang="en-ZA" sz="1100" b="1" cap="none" spc="0" dirty="0">
                          <a:solidFill>
                            <a:schemeClr val="tx1"/>
                          </a:solidFill>
                          <a:effectLst/>
                        </a:rPr>
                        <a:t>Collaboration Tools</a:t>
                      </a:r>
                    </a:p>
                    <a:p>
                      <a:pPr fontAlgn="base"/>
                      <a:r>
                        <a:rPr lang="en-ZA" sz="1100" b="1" cap="none" spc="0" dirty="0">
                          <a:solidFill>
                            <a:schemeClr val="tx1"/>
                          </a:solidFill>
                          <a:effectLst/>
                        </a:rPr>
                        <a:t>(Zoom, Teams)</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Enhances remote teamwork and project management.</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AI-driven project management and immersive collaboration.</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459629081"/>
                  </a:ext>
                </a:extLst>
              </a:tr>
              <a:tr h="344783">
                <a:tc>
                  <a:txBody>
                    <a:bodyPr/>
                    <a:lstStyle/>
                    <a:p>
                      <a:pPr fontAlgn="base"/>
                      <a:r>
                        <a:rPr lang="en-ZA" sz="1100" b="1" cap="none" spc="0" dirty="0">
                          <a:solidFill>
                            <a:schemeClr val="tx1"/>
                          </a:solidFill>
                          <a:effectLst/>
                        </a:rPr>
                        <a:t>Food Delivery</a:t>
                      </a:r>
                    </a:p>
                    <a:p>
                      <a:pPr fontAlgn="base"/>
                      <a:r>
                        <a:rPr lang="en-ZA" sz="1100" b="1" cap="none" spc="0" dirty="0">
                          <a:solidFill>
                            <a:schemeClr val="tx1"/>
                          </a:solidFill>
                          <a:effectLst/>
                        </a:rPr>
                        <a:t>(</a:t>
                      </a:r>
                      <a:r>
                        <a:rPr lang="en-ZA" sz="1100" b="1" cap="none" spc="0" dirty="0" err="1">
                          <a:solidFill>
                            <a:schemeClr val="tx1"/>
                          </a:solidFill>
                          <a:effectLst/>
                        </a:rPr>
                        <a:t>UberEats</a:t>
                      </a:r>
                      <a:r>
                        <a:rPr lang="en-ZA" sz="1100" b="1" cap="none" spc="0" dirty="0">
                          <a:solidFill>
                            <a:schemeClr val="tx1"/>
                          </a:solidFill>
                          <a:effectLst/>
                        </a:rPr>
                        <a:t>)</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Provides access to restaurant food during lockdowns.</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ZA" sz="1100" cap="none" spc="0">
                          <a:solidFill>
                            <a:schemeClr val="tx1"/>
                          </a:solidFill>
                          <a:effectLst/>
                        </a:rPr>
                        <a:t>Sustainable packaging, wider restaurant participation.</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504396625"/>
                  </a:ext>
                </a:extLst>
              </a:tr>
              <a:tr h="510708">
                <a:tc>
                  <a:txBody>
                    <a:bodyPr/>
                    <a:lstStyle/>
                    <a:p>
                      <a:pPr fontAlgn="base"/>
                      <a:r>
                        <a:rPr lang="en-ZA" sz="1100" b="1" cap="none" spc="0" dirty="0">
                          <a:solidFill>
                            <a:schemeClr val="tx1"/>
                          </a:solidFill>
                          <a:effectLst/>
                        </a:rPr>
                        <a:t>Mental Health Apps</a:t>
                      </a:r>
                    </a:p>
                    <a:p>
                      <a:pPr fontAlgn="base"/>
                      <a:r>
                        <a:rPr lang="en-ZA" sz="1100" b="1" cap="none" spc="0" dirty="0">
                          <a:solidFill>
                            <a:schemeClr val="tx1"/>
                          </a:solidFill>
                          <a:effectLst/>
                        </a:rPr>
                        <a:t>(Calm)</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Offers mental health resources for stress management.</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fontAlgn="base"/>
                      <a:r>
                        <a:rPr lang="en-US" sz="1100" cap="none" spc="0">
                          <a:solidFill>
                            <a:schemeClr val="tx1"/>
                          </a:solidFill>
                          <a:effectLst/>
                        </a:rPr>
                        <a:t>Enhanced AI-driven mental health assessment and support.</a:t>
                      </a:r>
                    </a:p>
                  </a:txBody>
                  <a:tcPr marL="41481" marR="41481" marT="62710" marB="82962"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899845180"/>
                  </a:ext>
                </a:extLst>
              </a:tr>
              <a:tr h="510708">
                <a:tc>
                  <a:txBody>
                    <a:bodyPr/>
                    <a:lstStyle/>
                    <a:p>
                      <a:pPr fontAlgn="base"/>
                      <a:r>
                        <a:rPr lang="en-ZA" sz="1100" b="1" cap="none" spc="0" dirty="0">
                          <a:solidFill>
                            <a:schemeClr val="tx1"/>
                          </a:solidFill>
                          <a:effectLst/>
                        </a:rPr>
                        <a:t>Crowdsourcing and Fundraising Platforms</a:t>
                      </a:r>
                    </a:p>
                    <a:p>
                      <a:pPr fontAlgn="base"/>
                      <a:r>
                        <a:rPr lang="en-ZA" sz="1100" b="1" cap="none" spc="0" dirty="0">
                          <a:solidFill>
                            <a:schemeClr val="tx1"/>
                          </a:solidFill>
                          <a:effectLst/>
                        </a:rPr>
                        <a:t>(</a:t>
                      </a:r>
                      <a:r>
                        <a:rPr lang="en-ZA" sz="1100" b="1" cap="none" spc="0" dirty="0" err="1">
                          <a:solidFill>
                            <a:schemeClr val="tx1"/>
                          </a:solidFill>
                          <a:effectLst/>
                        </a:rPr>
                        <a:t>Gofundme</a:t>
                      </a:r>
                      <a:r>
                        <a:rPr lang="en-ZA" sz="1100" b="1" cap="none" spc="0" dirty="0">
                          <a:solidFill>
                            <a:schemeClr val="tx1"/>
                          </a:solidFill>
                          <a:effectLst/>
                        </a:rPr>
                        <a:t>)</a:t>
                      </a:r>
                      <a:endParaRPr lang="en-ZA" sz="1100" cap="none" spc="0" dirty="0">
                        <a:solidFill>
                          <a:schemeClr val="tx1"/>
                        </a:solidFill>
                        <a:effectLst/>
                      </a:endParaRP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a:solidFill>
                            <a:schemeClr val="tx1"/>
                          </a:solidFill>
                          <a:effectLst/>
                        </a:rPr>
                        <a:t>Empowers community-driven initiatives and provides aid.</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fontAlgn="base"/>
                      <a:r>
                        <a:rPr lang="en-US" sz="1100" cap="none" spc="0" dirty="0">
                          <a:solidFill>
                            <a:schemeClr val="tx1"/>
                          </a:solidFill>
                          <a:effectLst/>
                        </a:rPr>
                        <a:t>Improved transparency and AI-driven assessment.</a:t>
                      </a:r>
                    </a:p>
                  </a:txBody>
                  <a:tcPr marL="41481" marR="41481" marT="62710" marB="82962"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13715712"/>
                  </a:ext>
                </a:extLst>
              </a:tr>
            </a:tbl>
          </a:graphicData>
        </a:graphic>
      </p:graphicFrame>
      <p:sp>
        <p:nvSpPr>
          <p:cNvPr id="6" name="Title 1">
            <a:extLst>
              <a:ext uri="{FF2B5EF4-FFF2-40B4-BE49-F238E27FC236}">
                <a16:creationId xmlns:a16="http://schemas.microsoft.com/office/drawing/2014/main" id="{8B204092-B4F4-A996-BA0D-38F0A25B2EF4}"/>
              </a:ext>
            </a:extLst>
          </p:cNvPr>
          <p:cNvSpPr>
            <a:spLocks noGrp="1"/>
          </p:cNvSpPr>
          <p:nvPr>
            <p:ph type="title"/>
          </p:nvPr>
        </p:nvSpPr>
        <p:spPr>
          <a:xfrm>
            <a:off x="1097280" y="286603"/>
            <a:ext cx="10058400" cy="749095"/>
          </a:xfrm>
        </p:spPr>
        <p:txBody>
          <a:bodyPr>
            <a:normAutofit/>
          </a:bodyPr>
          <a:lstStyle/>
          <a:p>
            <a:pPr algn="ctr"/>
            <a:r>
              <a:rPr lang="en-ZA" sz="2400" b="1" dirty="0"/>
              <a:t>The Roles of Digital Tools</a:t>
            </a:r>
            <a:r>
              <a:rPr lang="en-US" sz="2400" b="1" dirty="0"/>
              <a:t> in the Community and Their Potential Future Impact</a:t>
            </a:r>
            <a:endParaRPr lang="en-ZA" sz="2400" b="1" dirty="0"/>
          </a:p>
        </p:txBody>
      </p:sp>
    </p:spTree>
    <p:extLst>
      <p:ext uri="{BB962C8B-B14F-4D97-AF65-F5344CB8AC3E}">
        <p14:creationId xmlns:p14="http://schemas.microsoft.com/office/powerpoint/2010/main" val="270113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2448C-F24B-32C7-458D-0B12664B8670}"/>
              </a:ext>
            </a:extLst>
          </p:cNvPr>
          <p:cNvSpPr>
            <a:spLocks noGrp="1"/>
          </p:cNvSpPr>
          <p:nvPr>
            <p:ph type="title"/>
          </p:nvPr>
        </p:nvSpPr>
        <p:spPr>
          <a:xfrm>
            <a:off x="1097280" y="286603"/>
            <a:ext cx="10058400" cy="1450757"/>
          </a:xfrm>
        </p:spPr>
        <p:txBody>
          <a:bodyPr>
            <a:normAutofit/>
          </a:bodyPr>
          <a:lstStyle/>
          <a:p>
            <a:r>
              <a:rPr lang="en-ZA" dirty="0"/>
              <a:t>Case Studies</a:t>
            </a:r>
          </a:p>
        </p:txBody>
      </p:sp>
      <p:graphicFrame>
        <p:nvGraphicFramePr>
          <p:cNvPr id="5" name="Content Placeholder 2">
            <a:extLst>
              <a:ext uri="{FF2B5EF4-FFF2-40B4-BE49-F238E27FC236}">
                <a16:creationId xmlns:a16="http://schemas.microsoft.com/office/drawing/2014/main" id="{52CE3D96-87DF-C311-F158-C6D048DFEC0C}"/>
              </a:ext>
            </a:extLst>
          </p:cNvPr>
          <p:cNvGraphicFramePr>
            <a:graphicFrameLocks noGrp="1"/>
          </p:cNvGraphicFramePr>
          <p:nvPr>
            <p:ph idx="1"/>
            <p:extLst>
              <p:ext uri="{D42A27DB-BD31-4B8C-83A1-F6EECF244321}">
                <p14:modId xmlns:p14="http://schemas.microsoft.com/office/powerpoint/2010/main" val="3080185050"/>
              </p:ext>
            </p:extLst>
          </p:nvPr>
        </p:nvGraphicFramePr>
        <p:xfrm>
          <a:off x="542924" y="2098514"/>
          <a:ext cx="11039475" cy="4035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4157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2448C-F24B-32C7-458D-0B12664B8670}"/>
              </a:ext>
            </a:extLst>
          </p:cNvPr>
          <p:cNvSpPr>
            <a:spLocks noGrp="1"/>
          </p:cNvSpPr>
          <p:nvPr>
            <p:ph type="title"/>
          </p:nvPr>
        </p:nvSpPr>
        <p:spPr>
          <a:xfrm>
            <a:off x="1097280" y="286603"/>
            <a:ext cx="10058400" cy="1450757"/>
          </a:xfrm>
        </p:spPr>
        <p:txBody>
          <a:bodyPr>
            <a:normAutofit/>
          </a:bodyPr>
          <a:lstStyle/>
          <a:p>
            <a:r>
              <a:rPr lang="en-ZA" dirty="0"/>
              <a:t>Case Studies</a:t>
            </a:r>
            <a:endParaRPr lang="en-ZA"/>
          </a:p>
        </p:txBody>
      </p:sp>
      <p:graphicFrame>
        <p:nvGraphicFramePr>
          <p:cNvPr id="5" name="Content Placeholder 2">
            <a:extLst>
              <a:ext uri="{FF2B5EF4-FFF2-40B4-BE49-F238E27FC236}">
                <a16:creationId xmlns:a16="http://schemas.microsoft.com/office/drawing/2014/main" id="{52CE3D96-87DF-C311-F158-C6D048DFEC0C}"/>
              </a:ext>
            </a:extLst>
          </p:cNvPr>
          <p:cNvGraphicFramePr>
            <a:graphicFrameLocks noGrp="1"/>
          </p:cNvGraphicFramePr>
          <p:nvPr>
            <p:ph idx="1"/>
            <p:extLst>
              <p:ext uri="{D42A27DB-BD31-4B8C-83A1-F6EECF244321}">
                <p14:modId xmlns:p14="http://schemas.microsoft.com/office/powerpoint/2010/main" val="331005216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078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2" name="Title 1">
            <a:extLst>
              <a:ext uri="{FF2B5EF4-FFF2-40B4-BE49-F238E27FC236}">
                <a16:creationId xmlns:a16="http://schemas.microsoft.com/office/drawing/2014/main" id="{DB32448C-F24B-32C7-458D-0B12664B8670}"/>
              </a:ext>
            </a:extLst>
          </p:cNvPr>
          <p:cNvSpPr>
            <a:spLocks noGrp="1"/>
          </p:cNvSpPr>
          <p:nvPr>
            <p:ph type="title"/>
          </p:nvPr>
        </p:nvSpPr>
        <p:spPr>
          <a:xfrm>
            <a:off x="492370" y="516835"/>
            <a:ext cx="3084844" cy="5772840"/>
          </a:xfrm>
        </p:spPr>
        <p:txBody>
          <a:bodyPr anchor="ctr">
            <a:normAutofit/>
          </a:bodyPr>
          <a:lstStyle/>
          <a:p>
            <a:r>
              <a:rPr lang="en-ZA" sz="3600">
                <a:solidFill>
                  <a:srgbClr val="FFFFFF"/>
                </a:solidFill>
              </a:rPr>
              <a:t>Case Studies</a:t>
            </a: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graphicFrame>
        <p:nvGraphicFramePr>
          <p:cNvPr id="5" name="Content Placeholder 2">
            <a:extLst>
              <a:ext uri="{FF2B5EF4-FFF2-40B4-BE49-F238E27FC236}">
                <a16:creationId xmlns:a16="http://schemas.microsoft.com/office/drawing/2014/main" id="{52CE3D96-87DF-C311-F158-C6D048DFEC0C}"/>
              </a:ext>
            </a:extLst>
          </p:cNvPr>
          <p:cNvGraphicFramePr>
            <a:graphicFrameLocks noGrp="1"/>
          </p:cNvGraphicFramePr>
          <p:nvPr>
            <p:ph idx="1"/>
            <p:extLst>
              <p:ext uri="{D42A27DB-BD31-4B8C-83A1-F6EECF244321}">
                <p14:modId xmlns:p14="http://schemas.microsoft.com/office/powerpoint/2010/main" val="261846577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583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A5FBC-04D3-A9F3-7B2F-00C9E594A6D5}"/>
              </a:ext>
            </a:extLst>
          </p:cNvPr>
          <p:cNvSpPr>
            <a:spLocks noGrp="1"/>
          </p:cNvSpPr>
          <p:nvPr>
            <p:ph type="title"/>
          </p:nvPr>
        </p:nvSpPr>
        <p:spPr>
          <a:xfrm>
            <a:off x="5181601" y="634946"/>
            <a:ext cx="6368142" cy="1450757"/>
          </a:xfrm>
        </p:spPr>
        <p:txBody>
          <a:bodyPr>
            <a:normAutofit/>
          </a:bodyPr>
          <a:lstStyle/>
          <a:p>
            <a:r>
              <a:rPr lang="en-ZA" dirty="0"/>
              <a:t>Future Prospects</a:t>
            </a:r>
          </a:p>
        </p:txBody>
      </p:sp>
      <p:pic>
        <p:nvPicPr>
          <p:cNvPr id="5" name="Picture 4" descr="A 3D pattern of ring shapes connected by lines">
            <a:extLst>
              <a:ext uri="{FF2B5EF4-FFF2-40B4-BE49-F238E27FC236}">
                <a16:creationId xmlns:a16="http://schemas.microsoft.com/office/drawing/2014/main" id="{F6805D55-9ED5-6FE1-BFDB-BAD8BDAA7AAF}"/>
              </a:ext>
            </a:extLst>
          </p:cNvPr>
          <p:cNvPicPr>
            <a:picLocks noChangeAspect="1"/>
          </p:cNvPicPr>
          <p:nvPr/>
        </p:nvPicPr>
        <p:blipFill rotWithShape="1">
          <a:blip r:embed="rId2"/>
          <a:srcRect l="14585" r="47308"/>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C0B1BB-18CA-59C1-EB15-A79E7B12E385}"/>
              </a:ext>
            </a:extLst>
          </p:cNvPr>
          <p:cNvSpPr>
            <a:spLocks noGrp="1"/>
          </p:cNvSpPr>
          <p:nvPr>
            <p:ph idx="1"/>
          </p:nvPr>
        </p:nvSpPr>
        <p:spPr>
          <a:xfrm>
            <a:off x="5181601" y="2198914"/>
            <a:ext cx="6368142" cy="3670180"/>
          </a:xfrm>
        </p:spPr>
        <p:txBody>
          <a:bodyPr>
            <a:normAutofit/>
          </a:bodyPr>
          <a:lstStyle/>
          <a:p>
            <a:pPr>
              <a:buFont typeface="Wingdings" panose="05000000000000000000" pitchFamily="2" charset="2"/>
              <a:buChar char="q"/>
            </a:pPr>
            <a:r>
              <a:rPr lang="en-US" dirty="0"/>
              <a:t>The future of community development holds significant promise with the advent of emerging technology. </a:t>
            </a:r>
          </a:p>
          <a:p>
            <a:pPr>
              <a:buFont typeface="Wingdings" panose="05000000000000000000" pitchFamily="2" charset="2"/>
              <a:buChar char="q"/>
            </a:pPr>
            <a:r>
              <a:rPr lang="en-US" dirty="0"/>
              <a:t>When augmented reality (AR) is integrated, the processes of learning and navigating will be transformed into immersive experiences. </a:t>
            </a:r>
          </a:p>
          <a:p>
            <a:pPr>
              <a:buFont typeface="Wingdings" panose="05000000000000000000" pitchFamily="2" charset="2"/>
              <a:buChar char="q"/>
            </a:pPr>
            <a:r>
              <a:rPr lang="en-US" dirty="0"/>
              <a:t>Artificial intelligence has the potential to provide </a:t>
            </a:r>
            <a:r>
              <a:rPr lang="en-US" dirty="0" err="1"/>
              <a:t>personalised</a:t>
            </a:r>
            <a:r>
              <a:rPr lang="en-US" dirty="0"/>
              <a:t> community assistance and predictive analytics. </a:t>
            </a:r>
          </a:p>
          <a:p>
            <a:pPr>
              <a:buFont typeface="Wingdings" panose="05000000000000000000" pitchFamily="2" charset="2"/>
              <a:buChar char="q"/>
            </a:pPr>
            <a:r>
              <a:rPr lang="en-US" dirty="0"/>
              <a:t>Decisions rendered on the blockchain will exhibit characteristics of transparency, security, and </a:t>
            </a:r>
            <a:r>
              <a:rPr lang="en-US" dirty="0" err="1"/>
              <a:t>decentralisation</a:t>
            </a:r>
            <a:r>
              <a:rPr lang="en-US" dirty="0"/>
              <a:t>, since they are collectively determined by a dispersed network of individuals. </a:t>
            </a:r>
          </a:p>
        </p:txBody>
      </p:sp>
    </p:spTree>
    <p:extLst>
      <p:ext uri="{BB962C8B-B14F-4D97-AF65-F5344CB8AC3E}">
        <p14:creationId xmlns:p14="http://schemas.microsoft.com/office/powerpoint/2010/main" val="1940089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A5FBC-04D3-A9F3-7B2F-00C9E594A6D5}"/>
              </a:ext>
            </a:extLst>
          </p:cNvPr>
          <p:cNvSpPr>
            <a:spLocks noGrp="1"/>
          </p:cNvSpPr>
          <p:nvPr>
            <p:ph type="title"/>
          </p:nvPr>
        </p:nvSpPr>
        <p:spPr/>
        <p:txBody>
          <a:bodyPr/>
          <a:lstStyle/>
          <a:p>
            <a:r>
              <a:rPr lang="en-ZA" dirty="0"/>
              <a:t>Future Prospects</a:t>
            </a:r>
          </a:p>
        </p:txBody>
      </p:sp>
      <p:sp>
        <p:nvSpPr>
          <p:cNvPr id="3" name="Content Placeholder 2">
            <a:extLst>
              <a:ext uri="{FF2B5EF4-FFF2-40B4-BE49-F238E27FC236}">
                <a16:creationId xmlns:a16="http://schemas.microsoft.com/office/drawing/2014/main" id="{CEC0B1BB-18CA-59C1-EB15-A79E7B12E385}"/>
              </a:ext>
            </a:extLst>
          </p:cNvPr>
          <p:cNvSpPr>
            <a:spLocks noGrp="1"/>
          </p:cNvSpPr>
          <p:nvPr>
            <p:ph idx="1"/>
          </p:nvPr>
        </p:nvSpPr>
        <p:spPr/>
        <p:txBody>
          <a:bodyPr>
            <a:normAutofit/>
          </a:bodyPr>
          <a:lstStyle/>
          <a:p>
            <a:pPr>
              <a:buFont typeface="Wingdings" panose="05000000000000000000" pitchFamily="2" charset="2"/>
              <a:buChar char="q"/>
            </a:pPr>
            <a:r>
              <a:rPr lang="en-US" dirty="0"/>
              <a:t>The widespread use of 5G networks will significantly enhance the performance of real-time communication and data-intensive applications. </a:t>
            </a:r>
          </a:p>
          <a:p>
            <a:pPr>
              <a:buFont typeface="Wingdings" panose="05000000000000000000" pitchFamily="2" charset="2"/>
              <a:buChar char="q"/>
            </a:pPr>
            <a:r>
              <a:rPr lang="en-US" dirty="0"/>
              <a:t>The use of the Internet of Things (IoT) will facilitate the development of "smart cities," </a:t>
            </a:r>
            <a:r>
              <a:rPr lang="en-US" dirty="0" err="1"/>
              <a:t>characterised</a:t>
            </a:r>
            <a:r>
              <a:rPr lang="en-US" dirty="0"/>
              <a:t> by </a:t>
            </a:r>
            <a:r>
              <a:rPr lang="en-US" dirty="0" err="1"/>
              <a:t>optimised</a:t>
            </a:r>
            <a:r>
              <a:rPr lang="en-US" dirty="0"/>
              <a:t> resource </a:t>
            </a:r>
            <a:r>
              <a:rPr lang="en-US" dirty="0" err="1"/>
              <a:t>utilisation</a:t>
            </a:r>
            <a:r>
              <a:rPr lang="en-US" dirty="0"/>
              <a:t> and enhanced environmental sustainability. </a:t>
            </a:r>
          </a:p>
          <a:p>
            <a:pPr>
              <a:buFont typeface="Wingdings" panose="05000000000000000000" pitchFamily="2" charset="2"/>
              <a:buChar char="q"/>
            </a:pPr>
            <a:r>
              <a:rPr lang="en-US" dirty="0"/>
              <a:t>The achievement of inclusivity within the digital domain is contingent upon </a:t>
            </a:r>
            <a:r>
              <a:rPr lang="en-US" dirty="0" err="1"/>
              <a:t>endeavours</a:t>
            </a:r>
            <a:r>
              <a:rPr lang="en-US" dirty="0"/>
              <a:t> to mitigate disparities in digital access and use. </a:t>
            </a:r>
          </a:p>
          <a:p>
            <a:pPr>
              <a:buFont typeface="Wingdings" panose="05000000000000000000" pitchFamily="2" charset="2"/>
              <a:buChar char="q"/>
            </a:pPr>
            <a:r>
              <a:rPr lang="en-US" dirty="0"/>
              <a:t>As a result of these significant advancements, communities will be able to establish connections, sustain their operations, and mutually empower one another to more effectively address their pressing requirements.</a:t>
            </a:r>
          </a:p>
          <a:p>
            <a:pPr marL="0" indent="0">
              <a:buNone/>
            </a:pPr>
            <a:r>
              <a:rPr lang="en-ZA" dirty="0"/>
              <a:t>(</a:t>
            </a:r>
            <a:r>
              <a:rPr lang="pl-PL" dirty="0"/>
              <a:t>Goralski</a:t>
            </a:r>
            <a:r>
              <a:rPr lang="en-ZA" dirty="0"/>
              <a:t> </a:t>
            </a:r>
            <a:r>
              <a:rPr lang="pl-PL" dirty="0"/>
              <a:t>&amp; Tan, 2020</a:t>
            </a:r>
            <a:r>
              <a:rPr lang="en-ZA" dirty="0"/>
              <a:t>).</a:t>
            </a:r>
          </a:p>
        </p:txBody>
      </p:sp>
    </p:spTree>
    <p:extLst>
      <p:ext uri="{BB962C8B-B14F-4D97-AF65-F5344CB8AC3E}">
        <p14:creationId xmlns:p14="http://schemas.microsoft.com/office/powerpoint/2010/main" val="3005289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F41A-2B3A-3CB4-749C-0C6A6F1EBDAF}"/>
              </a:ext>
            </a:extLst>
          </p:cNvPr>
          <p:cNvSpPr>
            <a:spLocks noGrp="1"/>
          </p:cNvSpPr>
          <p:nvPr>
            <p:ph type="title"/>
          </p:nvPr>
        </p:nvSpPr>
        <p:spPr/>
        <p:txBody>
          <a:bodyPr/>
          <a:lstStyle/>
          <a:p>
            <a:r>
              <a:rPr lang="en-ZA" dirty="0"/>
              <a:t>Conclusion</a:t>
            </a:r>
          </a:p>
        </p:txBody>
      </p:sp>
      <p:sp>
        <p:nvSpPr>
          <p:cNvPr id="3" name="Content Placeholder 2">
            <a:extLst>
              <a:ext uri="{FF2B5EF4-FFF2-40B4-BE49-F238E27FC236}">
                <a16:creationId xmlns:a16="http://schemas.microsoft.com/office/drawing/2014/main" id="{6F6A8310-5D31-3270-9ACC-00DA65D2244B}"/>
              </a:ext>
            </a:extLst>
          </p:cNvPr>
          <p:cNvSpPr>
            <a:spLocks noGrp="1"/>
          </p:cNvSpPr>
          <p:nvPr>
            <p:ph idx="1"/>
          </p:nvPr>
        </p:nvSpPr>
        <p:spPr/>
        <p:txBody>
          <a:bodyPr/>
          <a:lstStyle/>
          <a:p>
            <a:pPr algn="just"/>
            <a:r>
              <a:rPr lang="en-US" dirty="0"/>
              <a:t>In conclusion, using digital platforms in the wake of the COVID-19 epidemic has profoundly impacted our communities. Technological improvements have played a pivotal role in facilitating the spread of information, promoting resilience through difficult situations, and enhancing human relationships in general. However, it is crucial to </a:t>
            </a:r>
            <a:r>
              <a:rPr lang="en-US" dirty="0" err="1"/>
              <a:t>recognise</a:t>
            </a:r>
            <a:r>
              <a:rPr lang="en-US" dirty="0"/>
              <a:t> the constraints linked to these technologies, such as privacy and inequalities in terms of accessibility and use. </a:t>
            </a:r>
          </a:p>
          <a:p>
            <a:r>
              <a:rPr lang="en-US" dirty="0"/>
              <a:t>Hence, it can be inferred that the prospects for using digital technologies in community development are </a:t>
            </a:r>
            <a:r>
              <a:rPr lang="en-US" dirty="0" err="1"/>
              <a:t>favourable</a:t>
            </a:r>
            <a:r>
              <a:rPr lang="en-US" dirty="0"/>
              <a:t>. This is due to anticipated progress in augmented reality, artificial intelligence, and sustainable technology, which are poised to boost community connectedness and empowerment. These innovations have the potential to facilitate positive outcomes and enhance the interconnectedness among people in the community. The proficient use of these technologies and the mitigation of their negative consequences will play a crucial role in promoting resilient, inclusive, and sustainable societies in the next period.</a:t>
            </a:r>
            <a:endParaRPr lang="en-ZA" dirty="0"/>
          </a:p>
        </p:txBody>
      </p:sp>
    </p:spTree>
    <p:extLst>
      <p:ext uri="{BB962C8B-B14F-4D97-AF65-F5344CB8AC3E}">
        <p14:creationId xmlns:p14="http://schemas.microsoft.com/office/powerpoint/2010/main" val="3709331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2F22-C7DF-9C64-3D46-B4094D237CA7}"/>
              </a:ext>
            </a:extLst>
          </p:cNvPr>
          <p:cNvSpPr>
            <a:spLocks noGrp="1"/>
          </p:cNvSpPr>
          <p:nvPr>
            <p:ph type="title"/>
          </p:nvPr>
        </p:nvSpPr>
        <p:spPr/>
        <p:txBody>
          <a:bodyPr/>
          <a:lstStyle/>
          <a:p>
            <a:r>
              <a:rPr lang="en-ZA" dirty="0"/>
              <a:t>References</a:t>
            </a:r>
          </a:p>
        </p:txBody>
      </p:sp>
      <p:sp>
        <p:nvSpPr>
          <p:cNvPr id="3" name="Content Placeholder 2">
            <a:extLst>
              <a:ext uri="{FF2B5EF4-FFF2-40B4-BE49-F238E27FC236}">
                <a16:creationId xmlns:a16="http://schemas.microsoft.com/office/drawing/2014/main" id="{667476F0-1101-DB55-7FA3-079EC6DD3363}"/>
              </a:ext>
            </a:extLst>
          </p:cNvPr>
          <p:cNvSpPr>
            <a:spLocks noGrp="1"/>
          </p:cNvSpPr>
          <p:nvPr>
            <p:ph idx="1"/>
          </p:nvPr>
        </p:nvSpPr>
        <p:spPr>
          <a:xfrm>
            <a:off x="429208" y="1845733"/>
            <a:ext cx="11374016" cy="4387115"/>
          </a:xfrm>
        </p:spPr>
        <p:txBody>
          <a:bodyPr>
            <a:normAutofit fontScale="92500" lnSpcReduction="10000"/>
          </a:bodyPr>
          <a:lstStyle/>
          <a:p>
            <a:pPr marL="228600" indent="-228600" algn="just">
              <a:lnSpc>
                <a:spcPct val="150000"/>
              </a:lnSpc>
              <a:spcAft>
                <a:spcPts val="800"/>
              </a:spcAft>
              <a:buFont typeface="+mj-lt"/>
              <a:buAutoNum type="arabicPeriod"/>
            </a:pPr>
            <a:r>
              <a:rPr lang="en-ZA" sz="1050" kern="100" dirty="0">
                <a:solidFill>
                  <a:srgbClr val="222222"/>
                </a:solidFill>
                <a:effectLst/>
                <a:ea typeface="Calibri" panose="020F0502020204030204" pitchFamily="34" charset="0"/>
                <a:cs typeface="Times New Roman" panose="02020603050405020304" pitchFamily="18" charset="0"/>
              </a:rPr>
              <a:t>Carroll, A. J., &amp; Mallon, M. N. (2021). Using digital environments to design inclusive and sustainable communities of practice in academic libraries. </a:t>
            </a:r>
            <a:r>
              <a:rPr lang="en-ZA" sz="1050" i="1" kern="100" dirty="0">
                <a:effectLst/>
                <a:ea typeface="Calibri" panose="020F0502020204030204" pitchFamily="34" charset="0"/>
                <a:cs typeface="Times New Roman" panose="02020603050405020304" pitchFamily="18" charset="0"/>
              </a:rPr>
              <a:t>The Journal of Academic Librarianship</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47</a:t>
            </a:r>
            <a:r>
              <a:rPr lang="en-ZA" sz="1050" kern="100" dirty="0">
                <a:effectLst/>
                <a:ea typeface="Calibri" panose="020F0502020204030204" pitchFamily="34" charset="0"/>
                <a:cs typeface="Times New Roman" panose="02020603050405020304" pitchFamily="18" charset="0"/>
              </a:rPr>
              <a:t>(5), 102380.</a:t>
            </a:r>
          </a:p>
          <a:p>
            <a:pPr marL="228600" indent="-228600" algn="just">
              <a:lnSpc>
                <a:spcPct val="150000"/>
              </a:lnSpc>
              <a:spcAft>
                <a:spcPts val="800"/>
              </a:spcAft>
              <a:buFont typeface="+mj-lt"/>
              <a:buAutoNum type="arabicPeriod"/>
            </a:pPr>
            <a:r>
              <a:rPr lang="en-ZA" sz="1050" kern="100" dirty="0">
                <a:solidFill>
                  <a:srgbClr val="222222"/>
                </a:solidFill>
                <a:effectLst/>
                <a:ea typeface="Calibri" panose="020F0502020204030204" pitchFamily="34" charset="0"/>
                <a:cs typeface="Times New Roman" panose="02020603050405020304" pitchFamily="18" charset="0"/>
              </a:rPr>
              <a:t>Corona, L. (2023). Digitization: An Overview of the Advantages and Disadvantages.</a:t>
            </a:r>
            <a:endParaRPr lang="en-ZA" sz="1050" kern="100" dirty="0">
              <a:effectLst/>
              <a:ea typeface="Calibri" panose="020F050202020403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ZA" sz="1050" kern="100" dirty="0" err="1">
                <a:solidFill>
                  <a:srgbClr val="222222"/>
                </a:solidFill>
                <a:effectLst/>
                <a:ea typeface="Calibri" panose="020F0502020204030204" pitchFamily="34" charset="0"/>
                <a:cs typeface="Times New Roman" panose="02020603050405020304" pitchFamily="18" charset="0"/>
              </a:rPr>
              <a:t>Fatani</a:t>
            </a:r>
            <a:r>
              <a:rPr lang="en-ZA" sz="1050" kern="100" dirty="0">
                <a:solidFill>
                  <a:srgbClr val="222222"/>
                </a:solidFill>
                <a:effectLst/>
                <a:ea typeface="Calibri" panose="020F0502020204030204" pitchFamily="34" charset="0"/>
                <a:cs typeface="Times New Roman" panose="02020603050405020304" pitchFamily="18" charset="0"/>
              </a:rPr>
              <a:t>, T. H. (2020). Student satisfaction with videoconferencing teaching quality during the COVID-19 pandemic. </a:t>
            </a:r>
            <a:r>
              <a:rPr lang="en-ZA" sz="1050" i="1" kern="100" dirty="0">
                <a:effectLst/>
                <a:ea typeface="Calibri" panose="020F0502020204030204" pitchFamily="34" charset="0"/>
                <a:cs typeface="Times New Roman" panose="02020603050405020304" pitchFamily="18" charset="0"/>
              </a:rPr>
              <a:t>BMC medical education</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20</a:t>
            </a:r>
            <a:r>
              <a:rPr lang="en-ZA" sz="1050" kern="100" dirty="0">
                <a:effectLst/>
                <a:ea typeface="Calibri" panose="020F0502020204030204" pitchFamily="34" charset="0"/>
                <a:cs typeface="Times New Roman" panose="02020603050405020304" pitchFamily="18" charset="0"/>
              </a:rPr>
              <a:t>(1), 1-8.</a:t>
            </a:r>
          </a:p>
          <a:p>
            <a:pPr marL="228600" indent="-228600" algn="just">
              <a:lnSpc>
                <a:spcPct val="150000"/>
              </a:lnSpc>
              <a:spcAft>
                <a:spcPts val="800"/>
              </a:spcAft>
              <a:buFont typeface="+mj-lt"/>
              <a:buAutoNum type="arabicPeriod"/>
            </a:pPr>
            <a:r>
              <a:rPr lang="en-ZA" sz="1050" kern="100" dirty="0">
                <a:solidFill>
                  <a:srgbClr val="222222"/>
                </a:solidFill>
                <a:effectLst/>
                <a:ea typeface="Calibri" panose="020F0502020204030204" pitchFamily="34" charset="0"/>
                <a:cs typeface="Times New Roman" panose="02020603050405020304" pitchFamily="18" charset="0"/>
              </a:rPr>
              <a:t>Fischer, G., Lundin, J., &amp; Lindberg, J. O. (2020). Rethinking and reinventing learning, education and collaboration in the digital age—from creating technologies to transforming cultures. </a:t>
            </a:r>
            <a:r>
              <a:rPr lang="en-ZA" sz="1050" i="1" kern="100" dirty="0">
                <a:effectLst/>
                <a:ea typeface="Calibri" panose="020F0502020204030204" pitchFamily="34" charset="0"/>
                <a:cs typeface="Times New Roman" panose="02020603050405020304" pitchFamily="18" charset="0"/>
              </a:rPr>
              <a:t>The International Journal of Information and Learning Technology</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37</a:t>
            </a:r>
            <a:r>
              <a:rPr lang="en-ZA" sz="1050" kern="100" dirty="0">
                <a:effectLst/>
                <a:ea typeface="Calibri" panose="020F0502020204030204" pitchFamily="34" charset="0"/>
                <a:cs typeface="Times New Roman" panose="02020603050405020304" pitchFamily="18" charset="0"/>
              </a:rPr>
              <a:t>(5), 241-252.</a:t>
            </a:r>
          </a:p>
          <a:p>
            <a:pPr marL="228600" indent="-228600" algn="just">
              <a:lnSpc>
                <a:spcPct val="150000"/>
              </a:lnSpc>
              <a:spcAft>
                <a:spcPts val="800"/>
              </a:spcAft>
              <a:buFont typeface="+mj-lt"/>
              <a:buAutoNum type="arabicPeriod"/>
            </a:pPr>
            <a:r>
              <a:rPr lang="en-ZA" sz="1050" kern="100" dirty="0" err="1">
                <a:solidFill>
                  <a:srgbClr val="222222"/>
                </a:solidFill>
                <a:effectLst/>
                <a:ea typeface="Calibri" panose="020F0502020204030204" pitchFamily="34" charset="0"/>
                <a:cs typeface="Times New Roman" panose="02020603050405020304" pitchFamily="18" charset="0"/>
              </a:rPr>
              <a:t>Goralski</a:t>
            </a:r>
            <a:r>
              <a:rPr lang="en-ZA" sz="1050" kern="100" dirty="0">
                <a:solidFill>
                  <a:srgbClr val="222222"/>
                </a:solidFill>
                <a:effectLst/>
                <a:ea typeface="Calibri" panose="020F0502020204030204" pitchFamily="34" charset="0"/>
                <a:cs typeface="Times New Roman" panose="02020603050405020304" pitchFamily="18" charset="0"/>
              </a:rPr>
              <a:t>, M. A., &amp; Tan, T. K. (2020). Artificial intelligence and sustainable development. </a:t>
            </a:r>
            <a:r>
              <a:rPr lang="en-ZA" sz="1050" i="1" kern="100" dirty="0">
                <a:effectLst/>
                <a:ea typeface="Calibri" panose="020F0502020204030204" pitchFamily="34" charset="0"/>
                <a:cs typeface="Times New Roman" panose="02020603050405020304" pitchFamily="18" charset="0"/>
              </a:rPr>
              <a:t>The International Journal of Management Education</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18</a:t>
            </a:r>
            <a:r>
              <a:rPr lang="en-ZA" sz="1050" kern="100" dirty="0">
                <a:effectLst/>
                <a:ea typeface="Calibri" panose="020F0502020204030204" pitchFamily="34" charset="0"/>
                <a:cs typeface="Times New Roman" panose="02020603050405020304" pitchFamily="18" charset="0"/>
              </a:rPr>
              <a:t>(1), 100330.</a:t>
            </a:r>
          </a:p>
          <a:p>
            <a:pPr marL="228600" indent="-228600" algn="just">
              <a:lnSpc>
                <a:spcPct val="150000"/>
              </a:lnSpc>
              <a:spcAft>
                <a:spcPts val="800"/>
              </a:spcAft>
              <a:buFont typeface="+mj-lt"/>
              <a:buAutoNum type="arabicPeriod"/>
            </a:pPr>
            <a:r>
              <a:rPr lang="en-ZA" sz="1050" u="sng" kern="100" dirty="0">
                <a:solidFill>
                  <a:srgbClr val="0563C1"/>
                </a:solidFill>
                <a:effectLst/>
                <a:ea typeface="Calibri" panose="020F0502020204030204" pitchFamily="34" charset="0"/>
                <a:cs typeface="Times New Roman" panose="02020603050405020304" pitchFamily="18" charset="0"/>
                <a:hlinkClick r:id="rId2"/>
              </a:rPr>
              <a:t>https://technology.gov.capital/digital-tools-for-community-development/</a:t>
            </a:r>
            <a:r>
              <a:rPr lang="en-ZA" sz="1050" kern="100" dirty="0">
                <a:effectLst/>
                <a:ea typeface="Calibri" panose="020F0502020204030204" pitchFamily="34" charset="0"/>
                <a:cs typeface="Times New Roman" panose="02020603050405020304" pitchFamily="18" charset="0"/>
              </a:rPr>
              <a:t> </a:t>
            </a:r>
          </a:p>
          <a:p>
            <a:pPr marL="228600" indent="-228600" algn="just">
              <a:lnSpc>
                <a:spcPct val="150000"/>
              </a:lnSpc>
              <a:spcAft>
                <a:spcPts val="800"/>
              </a:spcAft>
              <a:buFont typeface="+mj-lt"/>
              <a:buAutoNum type="arabicPeriod"/>
            </a:pPr>
            <a:r>
              <a:rPr lang="en-ZA" sz="1050" kern="100" dirty="0">
                <a:solidFill>
                  <a:srgbClr val="222222"/>
                </a:solidFill>
                <a:effectLst/>
                <a:ea typeface="Calibri" panose="020F0502020204030204" pitchFamily="34" charset="0"/>
                <a:cs typeface="Times New Roman" panose="02020603050405020304" pitchFamily="18" charset="0"/>
              </a:rPr>
              <a:t>Poole, L., </a:t>
            </a:r>
            <a:r>
              <a:rPr lang="en-ZA" sz="1050" kern="100" dirty="0" err="1">
                <a:solidFill>
                  <a:srgbClr val="222222"/>
                </a:solidFill>
                <a:effectLst/>
                <a:ea typeface="Calibri" panose="020F0502020204030204" pitchFamily="34" charset="0"/>
                <a:cs typeface="Times New Roman" panose="02020603050405020304" pitchFamily="18" charset="0"/>
              </a:rPr>
              <a:t>Ramasawmy</a:t>
            </a:r>
            <a:r>
              <a:rPr lang="en-ZA" sz="1050" kern="100" dirty="0">
                <a:solidFill>
                  <a:srgbClr val="222222"/>
                </a:solidFill>
                <a:effectLst/>
                <a:ea typeface="Calibri" panose="020F0502020204030204" pitchFamily="34" charset="0"/>
                <a:cs typeface="Times New Roman" panose="02020603050405020304" pitchFamily="18" charset="0"/>
              </a:rPr>
              <a:t>, M., &amp; Banerjee, A. (2021). Digital first during the COVID-19 pandemic: does ethnicity matter?. </a:t>
            </a:r>
            <a:r>
              <a:rPr lang="en-ZA" sz="1050" i="1" kern="100" dirty="0">
                <a:effectLst/>
                <a:ea typeface="Calibri" panose="020F0502020204030204" pitchFamily="34" charset="0"/>
                <a:cs typeface="Times New Roman" panose="02020603050405020304" pitchFamily="18" charset="0"/>
              </a:rPr>
              <a:t>The Lancet public health</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6</a:t>
            </a:r>
            <a:r>
              <a:rPr lang="en-ZA" sz="1050" kern="100" dirty="0">
                <a:effectLst/>
                <a:ea typeface="Calibri" panose="020F0502020204030204" pitchFamily="34" charset="0"/>
                <a:cs typeface="Times New Roman" panose="02020603050405020304" pitchFamily="18" charset="0"/>
              </a:rPr>
              <a:t>(9), e628-e630.</a:t>
            </a:r>
          </a:p>
          <a:p>
            <a:pPr marL="228600" indent="-228600" algn="just">
              <a:lnSpc>
                <a:spcPct val="150000"/>
              </a:lnSpc>
              <a:spcAft>
                <a:spcPts val="800"/>
              </a:spcAft>
              <a:buFont typeface="+mj-lt"/>
              <a:buAutoNum type="arabicPeriod"/>
            </a:pPr>
            <a:r>
              <a:rPr lang="en-ZA" sz="1050" kern="100" dirty="0">
                <a:solidFill>
                  <a:srgbClr val="222222"/>
                </a:solidFill>
                <a:effectLst/>
                <a:ea typeface="Calibri" panose="020F0502020204030204" pitchFamily="34" charset="0"/>
                <a:cs typeface="Times New Roman" panose="02020603050405020304" pitchFamily="18" charset="0"/>
              </a:rPr>
              <a:t>Saud, M., </a:t>
            </a:r>
            <a:r>
              <a:rPr lang="en-ZA" sz="1050" kern="100" dirty="0" err="1">
                <a:solidFill>
                  <a:srgbClr val="222222"/>
                </a:solidFill>
                <a:effectLst/>
                <a:ea typeface="Calibri" panose="020F0502020204030204" pitchFamily="34" charset="0"/>
                <a:cs typeface="Times New Roman" panose="02020603050405020304" pitchFamily="18" charset="0"/>
              </a:rPr>
              <a:t>Mashud</a:t>
            </a:r>
            <a:r>
              <a:rPr lang="en-ZA" sz="1050" kern="100" dirty="0">
                <a:solidFill>
                  <a:srgbClr val="222222"/>
                </a:solidFill>
                <a:effectLst/>
                <a:ea typeface="Calibri" panose="020F0502020204030204" pitchFamily="34" charset="0"/>
                <a:cs typeface="Times New Roman" panose="02020603050405020304" pitchFamily="18" charset="0"/>
              </a:rPr>
              <a:t>, M. I., &amp; Ida, R. (2020). Usage of social media during the pandemic: Seeking support and awareness about COVID</a:t>
            </a:r>
            <a:r>
              <a:rPr lang="en-ZA" sz="1050" kern="100" dirty="0">
                <a:solidFill>
                  <a:srgbClr val="222222"/>
                </a:solidFill>
                <a:effectLst/>
                <a:ea typeface="Calibri" panose="020F0502020204030204" pitchFamily="34" charset="0"/>
                <a:cs typeface="Cambria Math" panose="02040503050406030204" pitchFamily="18" charset="0"/>
              </a:rPr>
              <a:t>‐</a:t>
            </a:r>
            <a:r>
              <a:rPr lang="en-ZA" sz="1050" kern="100" dirty="0">
                <a:solidFill>
                  <a:srgbClr val="222222"/>
                </a:solidFill>
                <a:effectLst/>
                <a:ea typeface="Calibri" panose="020F0502020204030204" pitchFamily="34" charset="0"/>
                <a:cs typeface="Times New Roman" panose="02020603050405020304" pitchFamily="18" charset="0"/>
              </a:rPr>
              <a:t>19 through social media platforms. </a:t>
            </a:r>
            <a:r>
              <a:rPr lang="en-ZA" sz="1050" i="1" kern="100" dirty="0">
                <a:effectLst/>
                <a:ea typeface="Calibri" panose="020F0502020204030204" pitchFamily="34" charset="0"/>
                <a:cs typeface="Times New Roman" panose="02020603050405020304" pitchFamily="18" charset="0"/>
              </a:rPr>
              <a:t>Journal of Public Affairs</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20</a:t>
            </a:r>
            <a:r>
              <a:rPr lang="en-ZA" sz="1050" kern="100" dirty="0">
                <a:effectLst/>
                <a:ea typeface="Calibri" panose="020F0502020204030204" pitchFamily="34" charset="0"/>
                <a:cs typeface="Times New Roman" panose="02020603050405020304" pitchFamily="18" charset="0"/>
              </a:rPr>
              <a:t>(4), e2417.</a:t>
            </a:r>
          </a:p>
          <a:p>
            <a:pPr marL="228600" indent="-228600" algn="just">
              <a:lnSpc>
                <a:spcPct val="150000"/>
              </a:lnSpc>
              <a:spcAft>
                <a:spcPts val="800"/>
              </a:spcAft>
              <a:buFont typeface="+mj-lt"/>
              <a:buAutoNum type="arabicPeriod"/>
            </a:pPr>
            <a:r>
              <a:rPr lang="en-ZA" sz="1050" kern="100" dirty="0">
                <a:solidFill>
                  <a:srgbClr val="222222"/>
                </a:solidFill>
                <a:effectLst/>
                <a:ea typeface="Calibri" panose="020F0502020204030204" pitchFamily="34" charset="0"/>
                <a:cs typeface="Times New Roman" panose="02020603050405020304" pitchFamily="18" charset="0"/>
              </a:rPr>
              <a:t>Saxena, S., Shao, D., Nikiforova, A., &amp; Thapliyal, R. (2022). Invoking blockchain technology in e-government services: a cybernetic perspective. </a:t>
            </a:r>
            <a:r>
              <a:rPr lang="en-ZA" sz="1050" i="1" kern="100" dirty="0">
                <a:effectLst/>
                <a:ea typeface="Calibri" panose="020F0502020204030204" pitchFamily="34" charset="0"/>
                <a:cs typeface="Times New Roman" panose="02020603050405020304" pitchFamily="18" charset="0"/>
              </a:rPr>
              <a:t>Digital Policy, Regulation and Governance</a:t>
            </a:r>
            <a:r>
              <a:rPr lang="en-ZA" sz="1050" kern="100" dirty="0">
                <a:effectLst/>
                <a:ea typeface="Calibri" panose="020F0502020204030204" pitchFamily="34" charset="0"/>
                <a:cs typeface="Times New Roman" panose="02020603050405020304" pitchFamily="18" charset="0"/>
              </a:rPr>
              <a:t>, </a:t>
            </a:r>
            <a:r>
              <a:rPr lang="en-ZA" sz="1050" i="1" kern="100" dirty="0">
                <a:effectLst/>
                <a:ea typeface="Calibri" panose="020F0502020204030204" pitchFamily="34" charset="0"/>
                <a:cs typeface="Times New Roman" panose="02020603050405020304" pitchFamily="18" charset="0"/>
              </a:rPr>
              <a:t>24</a:t>
            </a:r>
            <a:r>
              <a:rPr lang="en-ZA" sz="1050" kern="100" dirty="0">
                <a:effectLst/>
                <a:ea typeface="Calibri" panose="020F0502020204030204" pitchFamily="34" charset="0"/>
                <a:cs typeface="Times New Roman" panose="02020603050405020304" pitchFamily="18" charset="0"/>
              </a:rPr>
              <a:t>(3), 246-258.</a:t>
            </a:r>
          </a:p>
          <a:p>
            <a:pPr algn="just">
              <a:lnSpc>
                <a:spcPct val="120000"/>
              </a:lnSpc>
              <a:spcAft>
                <a:spcPts val="800"/>
              </a:spcAft>
            </a:pPr>
            <a:endParaRPr lang="en-ZA" sz="6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5371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43" name="Rectangle 42">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cxnSp>
        <p:nvCxnSpPr>
          <p:cNvPr id="45" name="Straight Connector 44">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7" name="Picture 36" descr="Tying a bow in an arrangment of presents">
            <a:extLst>
              <a:ext uri="{FF2B5EF4-FFF2-40B4-BE49-F238E27FC236}">
                <a16:creationId xmlns:a16="http://schemas.microsoft.com/office/drawing/2014/main" id="{6761B68C-4A5E-4F8A-1093-F4FFA05D4622}"/>
              </a:ext>
            </a:extLst>
          </p:cNvPr>
          <p:cNvPicPr>
            <a:picLocks noChangeAspect="1"/>
          </p:cNvPicPr>
          <p:nvPr/>
        </p:nvPicPr>
        <p:blipFill rotWithShape="1">
          <a:blip r:embed="rId2">
            <a:duotone>
              <a:schemeClr val="bg2">
                <a:shade val="45000"/>
                <a:satMod val="135000"/>
              </a:schemeClr>
              <a:prstClr val="white"/>
            </a:duotone>
            <a:alphaModFix amt="35000"/>
          </a:blip>
          <a:srcRect t="7026" b="8705"/>
          <a:stretch/>
        </p:blipFill>
        <p:spPr>
          <a:xfrm>
            <a:off x="20" y="-198773"/>
            <a:ext cx="12191980" cy="6857990"/>
          </a:xfrm>
          <a:prstGeom prst="rect">
            <a:avLst/>
          </a:prstGeom>
        </p:spPr>
      </p:pic>
      <p:sp>
        <p:nvSpPr>
          <p:cNvPr id="2" name="Title 1">
            <a:extLst>
              <a:ext uri="{FF2B5EF4-FFF2-40B4-BE49-F238E27FC236}">
                <a16:creationId xmlns:a16="http://schemas.microsoft.com/office/drawing/2014/main" id="{DC6640C2-6595-3ED0-46F8-327C35F94DFB}"/>
              </a:ext>
            </a:extLst>
          </p:cNvPr>
          <p:cNvSpPr>
            <a:spLocks noGrp="1"/>
          </p:cNvSpPr>
          <p:nvPr>
            <p:ph type="title"/>
          </p:nvPr>
        </p:nvSpPr>
        <p:spPr>
          <a:xfrm>
            <a:off x="1097280" y="758952"/>
            <a:ext cx="10058400" cy="3566160"/>
          </a:xfrm>
        </p:spPr>
        <p:txBody>
          <a:bodyPr vert="horz" lIns="91440" tIns="45720" rIns="91440" bIns="45720" rtlCol="0" anchor="b">
            <a:normAutofit/>
          </a:bodyPr>
          <a:lstStyle/>
          <a:p>
            <a:pPr algn="ctr"/>
            <a:r>
              <a:rPr lang="en-US" sz="8000" b="1" dirty="0">
                <a:solidFill>
                  <a:schemeClr val="tx1">
                    <a:lumMod val="85000"/>
                    <a:lumOff val="15000"/>
                  </a:schemeClr>
                </a:solidFill>
              </a:rPr>
              <a:t>Thank you</a:t>
            </a:r>
          </a:p>
        </p:txBody>
      </p:sp>
      <p:cxnSp>
        <p:nvCxnSpPr>
          <p:cNvPr id="47" name="Straight Connector 46">
            <a:extLst>
              <a:ext uri="{FF2B5EF4-FFF2-40B4-BE49-F238E27FC236}">
                <a16:creationId xmlns:a16="http://schemas.microsoft.com/office/drawing/2014/main" id="{77AB95BF-57D0-4E49-9EF2-408B47C8D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1C520CBD-F82E-44E4-BDA5-128716AD7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
        <p:nvSpPr>
          <p:cNvPr id="51" name="Rectangle 50">
            <a:extLst>
              <a:ext uri="{FF2B5EF4-FFF2-40B4-BE49-F238E27FC236}">
                <a16:creationId xmlns:a16="http://schemas.microsoft.com/office/drawing/2014/main" id="{4618AE32-A526-42FC-A854-732740BD3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ZA"/>
          </a:p>
        </p:txBody>
      </p:sp>
    </p:spTree>
    <p:extLst>
      <p:ext uri="{BB962C8B-B14F-4D97-AF65-F5344CB8AC3E}">
        <p14:creationId xmlns:p14="http://schemas.microsoft.com/office/powerpoint/2010/main" val="363746472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CB38EC-895A-4F8F-8F75-E263501ABB5A}">
  <ds:schemaRefs>
    <ds:schemaRef ds:uri="http://schemas.microsoft.com/sharepoint/v3/contenttype/forms"/>
  </ds:schemaRefs>
</ds:datastoreItem>
</file>

<file path=customXml/itemProps2.xml><?xml version="1.0" encoding="utf-8"?>
<ds:datastoreItem xmlns:ds="http://schemas.openxmlformats.org/officeDocument/2006/customXml" ds:itemID="{F7E70FC5-1855-47AB-8CE1-CB3C873A8988}">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5560E646-30AD-4BA0-97EA-A7A07DF5499A}">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Retrospect</Template>
  <TotalTime>350</TotalTime>
  <Words>2566</Words>
  <Application>Microsoft Office PowerPoint</Application>
  <PresentationFormat>Widescreen</PresentationFormat>
  <Paragraphs>180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Retrospect</vt:lpstr>
      <vt:lpstr>Evaluation Of Digital Innovations That Could Develop Communities In The Present And Future</vt:lpstr>
      <vt:lpstr>Introduction</vt:lpstr>
      <vt:lpstr>Aim and Objectives</vt:lpstr>
      <vt:lpstr>Research Methodology</vt:lpstr>
      <vt:lpstr>Digital Tools During COVID-19</vt:lpstr>
      <vt:lpstr>Digital Tools During COVID-19</vt:lpstr>
      <vt:lpstr>Digital Tools During COVID-19</vt:lpstr>
      <vt:lpstr>Community Reliance During COVID-19</vt:lpstr>
      <vt:lpstr>Community Reliance During COVID-19</vt:lpstr>
      <vt:lpstr>Advantages of Digital Tools</vt:lpstr>
      <vt:lpstr>Advantages of Digital Tools</vt:lpstr>
      <vt:lpstr>The Roles of Digital Tools in the Community and Their Potential Future Impact</vt:lpstr>
      <vt:lpstr>Case Studies</vt:lpstr>
      <vt:lpstr>Case Studies</vt:lpstr>
      <vt:lpstr>Case Studies</vt:lpstr>
      <vt:lpstr>Future Prospects</vt:lpstr>
      <vt:lpstr>Future Prospects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Science Doc</dc:creator>
  <cp:lastModifiedBy>yemisi adesuyan</cp:lastModifiedBy>
  <cp:revision>5</cp:revision>
  <dcterms:created xsi:type="dcterms:W3CDTF">2023-10-16T08:21:32Z</dcterms:created>
  <dcterms:modified xsi:type="dcterms:W3CDTF">2023-11-01T20:46:43Z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