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4"/>
  </p:sldMasterIdLst>
  <p:notesMasterIdLst>
    <p:notesMasterId r:id="rId14"/>
  </p:notesMasterIdLst>
  <p:sldIdLst>
    <p:sldId id="256" r:id="rId5"/>
    <p:sldId id="257" r:id="rId6"/>
    <p:sldId id="258" r:id="rId7"/>
    <p:sldId id="259" r:id="rId8"/>
    <p:sldId id="260" r:id="rId9"/>
    <p:sldId id="261" r:id="rId10"/>
    <p:sldId id="262" r:id="rId11"/>
    <p:sldId id="263" r:id="rId12"/>
    <p:sldId id="264" r:id="rId13"/>
  </p:sldIdLst>
  <p:sldSz cx="9144000" cy="5143500" type="screen16x9"/>
  <p:notesSz cx="6858000" cy="9144000"/>
  <p:embeddedFontLst>
    <p:embeddedFont>
      <p:font typeface="Lato" panose="020F0502020204030203" pitchFamily="34" charset="0"/>
      <p:regular r:id="rId15"/>
      <p:bold r:id="rId16"/>
      <p:italic r:id="rId17"/>
      <p:boldItalic r:id="rId18"/>
    </p:embeddedFont>
    <p:embeddedFont>
      <p:font typeface="Open Sans" panose="020B0606030504020204" pitchFamily="34" charset="0"/>
      <p:regular r:id="rId19"/>
      <p:bold r:id="rId20"/>
      <p:italic r:id="rId21"/>
      <p:boldItalic r:id="rId22"/>
    </p:embeddedFont>
    <p:embeddedFont>
      <p:font typeface="Playfair Display" panose="00000500000000000000" pitchFamily="2" charset="0"/>
      <p:regular r:id="rId23"/>
      <p:bold r:id="rId24"/>
      <p:italic r:id="rId25"/>
      <p:boldItalic r:id="rId26"/>
    </p:embeddedFont>
    <p:embeddedFont>
      <p:font typeface="PT Sans Narrow" panose="020B0506020203020204" pitchFamily="34" charset="0"/>
      <p:regular r:id="rId27"/>
      <p:bold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5466" autoAdjust="0"/>
  </p:normalViewPr>
  <p:slideViewPr>
    <p:cSldViewPr snapToGrid="0">
      <p:cViewPr varScale="1">
        <p:scale>
          <a:sx n="49" d="100"/>
          <a:sy n="49" d="100"/>
        </p:scale>
        <p:origin x="1804" y="3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customXml" Target="../customXml/item3.xml"/><Relationship Id="rId21" Type="http://schemas.openxmlformats.org/officeDocument/2006/relationships/font" Target="fonts/font7.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3.fntdata"/><Relationship Id="rId25" Type="http://schemas.openxmlformats.org/officeDocument/2006/relationships/font" Target="fonts/font11.fntdata"/><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10.fntdata"/><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6.xml"/><Relationship Id="rId19" Type="http://schemas.openxmlformats.org/officeDocument/2006/relationships/font" Target="fonts/font5.fntdata"/><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ael" userId="f512e984-e228-469d-b1e9-8ecc6f253ff3" providerId="ADAL" clId="{696C0E68-A979-4A86-8B77-CC3846FC8D5A}"/>
    <pc:docChg chg="custSel modSld">
      <pc:chgData name="Rachael" userId="f512e984-e228-469d-b1e9-8ecc6f253ff3" providerId="ADAL" clId="{696C0E68-A979-4A86-8B77-CC3846FC8D5A}" dt="2023-02-10T19:18:44.130" v="4" actId="20577"/>
      <pc:docMkLst>
        <pc:docMk/>
      </pc:docMkLst>
      <pc:sldChg chg="modNotesTx">
        <pc:chgData name="Rachael" userId="f512e984-e228-469d-b1e9-8ecc6f253ff3" providerId="ADAL" clId="{696C0E68-A979-4A86-8B77-CC3846FC8D5A}" dt="2023-02-10T19:17:33.961" v="0" actId="313"/>
        <pc:sldMkLst>
          <pc:docMk/>
          <pc:sldMk cId="0" sldId="258"/>
        </pc:sldMkLst>
      </pc:sldChg>
      <pc:sldChg chg="modNotesTx">
        <pc:chgData name="Rachael" userId="f512e984-e228-469d-b1e9-8ecc6f253ff3" providerId="ADAL" clId="{696C0E68-A979-4A86-8B77-CC3846FC8D5A}" dt="2023-02-10T19:18:44.130" v="4" actId="20577"/>
        <pc:sldMkLst>
          <pc:docMk/>
          <pc:sldMk cId="0" sldId="2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1dc659e5692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1dc659e5692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fontAlgn="base">
              <a:spcBef>
                <a:spcPts val="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rPr>
              <a:t>This scarab is presumably from Egypt, although issues with provenance will be mentioned later in full. </a:t>
            </a:r>
          </a:p>
          <a:p>
            <a:pPr rtl="0" fontAlgn="base">
              <a:spcBef>
                <a:spcPts val="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rPr>
              <a:t>Our scarab is likely not a fake due to the level of detail in it, the gap under the legs that you can see directly through</a:t>
            </a:r>
          </a:p>
          <a:p>
            <a:pPr rtl="0" fontAlgn="base">
              <a:spcBef>
                <a:spcPts val="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rPr>
              <a:t>It’s made from Ancient Egyptian faience, a common material that was worked with in AE which has created the bright blue colour</a:t>
            </a:r>
          </a:p>
          <a:p>
            <a:pPr marL="742950" lvl="1" indent="-285750" rtl="0" fontAlgn="base">
              <a:spcBef>
                <a:spcPts val="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rPr>
              <a:t>Looking closely you can see the bits which are wearing away </a:t>
            </a:r>
          </a:p>
          <a:p>
            <a:pPr rtl="0" fontAlgn="base">
              <a:spcBef>
                <a:spcPts val="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rPr>
              <a:t>There are hieroglyphs on the back - which are as best we can tell, some form of protection spell the cartouche is of the Throne name of Thutmose 3, Men-</a:t>
            </a:r>
            <a:r>
              <a:rPr lang="en-GB" sz="1100" b="0" i="0" u="none" strike="noStrike" dirty="0" err="1">
                <a:solidFill>
                  <a:srgbClr val="000000"/>
                </a:solidFill>
                <a:effectLst/>
                <a:latin typeface="Arial" panose="020B0604020202020204" pitchFamily="34" charset="0"/>
              </a:rPr>
              <a:t>Keper</a:t>
            </a:r>
            <a:r>
              <a:rPr lang="en-GB" sz="1100" b="0" i="0" u="none" strike="noStrike" dirty="0">
                <a:solidFill>
                  <a:srgbClr val="000000"/>
                </a:solidFill>
                <a:effectLst/>
                <a:latin typeface="Arial" panose="020B0604020202020204" pitchFamily="34" charset="0"/>
              </a:rPr>
              <a:t>-Re. </a:t>
            </a:r>
          </a:p>
          <a:p>
            <a:pPr marL="457200" lvl="0" indent="-298450" algn="l" rtl="0">
              <a:spcBef>
                <a:spcPts val="0"/>
              </a:spcBef>
              <a:spcAft>
                <a:spcPts val="0"/>
              </a:spcAft>
              <a:buSzPts val="1100"/>
              <a:buChar char="●"/>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1dc659e5692_0_5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1dc659e5692_0_5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fontAlgn="base">
              <a:spcBef>
                <a:spcPts val="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rPr>
              <a:t>Gap Scarab - Has a very similar design to ours, and is about the queen/pharaoh who ruled before Thutmose. The design is strikingly similar with the same cut out parts, and is made with the same materials, which may mean ours was made closer to the life of Thutmose than in the future. </a:t>
            </a:r>
          </a:p>
          <a:p>
            <a:pPr rtl="0" fontAlgn="base">
              <a:spcBef>
                <a:spcPts val="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rPr>
              <a:t>Green - This one, while looking much less refined, has the same cartouche as our Scarab, the throne name of Thutmose 3 - it is most likely also a  protection amulet. </a:t>
            </a:r>
          </a:p>
          <a:p>
            <a:pPr rtl="0" fontAlgn="base">
              <a:spcBef>
                <a:spcPts val="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rPr>
              <a:t>Black - This is a heart scarab and one that is much more far removed from our own, however they are very closely linked with the funerary sphere, and would be used for the person who has died as a get out of jail free card, so that they could pass the weighing of the heart ceremony.</a:t>
            </a:r>
          </a:p>
          <a:p>
            <a:pPr rtl="0" fontAlgn="base">
              <a:spcBef>
                <a:spcPts val="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rPr>
              <a:t>Final Scarab - I don’t have much to say about this one, it’s inscribed with the name of Thutmose the first, and is a very different colour to the other scarabs although (Made from the same material, it was left unglazed) </a:t>
            </a:r>
          </a:p>
          <a:p>
            <a:pPr marL="742950" lvl="1" indent="-285750" rtl="0" fontAlgn="base">
              <a:spcBef>
                <a:spcPts val="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rPr>
              <a:t>Note the red on it, similar to our own</a:t>
            </a:r>
          </a:p>
          <a:p>
            <a:pPr rtl="0" fontAlgn="base">
              <a:spcBef>
                <a:spcPts val="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rPr>
              <a:t>The final scarab on this page looks much less like it’s ancient counterparts and is a replica sold in the Swansea Museum, it’s in a similar colour and style to the one on display but has much less detail and care put into the craft on it. It does have hieroglyphs on the back but they are not of anything of note, probably just put there for decoration. </a:t>
            </a:r>
          </a:p>
          <a:p>
            <a:pPr marL="457200" lvl="0" indent="-298450" algn="l" rtl="0">
              <a:spcBef>
                <a:spcPts val="0"/>
              </a:spcBef>
              <a:spcAft>
                <a:spcPts val="0"/>
              </a:spcAft>
              <a:buSzPts val="1100"/>
              <a:buChar char="●"/>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1dc659e5692_0_5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1dc659e5692_0_5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285750" marR="0" lvl="0" indent="-285750" algn="l" defTabSz="914400" rtl="0" eaLnBrk="1" fontAlgn="auto" latinLnBrk="0" hangingPunct="1">
              <a:lnSpc>
                <a:spcPct val="100000"/>
              </a:lnSpc>
              <a:spcBef>
                <a:spcPts val="0"/>
              </a:spcBef>
              <a:spcAft>
                <a:spcPts val="0"/>
              </a:spcAft>
              <a:buClr>
                <a:srgbClr val="000000"/>
              </a:buClr>
              <a:buSzPts val="1100"/>
              <a:tabLst/>
              <a:defRPr/>
            </a:pPr>
            <a:r>
              <a:rPr lang="en-GB" sz="1800" b="0" i="0" u="none" strike="noStrike" dirty="0">
                <a:solidFill>
                  <a:srgbClr val="000000"/>
                </a:solidFill>
                <a:effectLst/>
                <a:latin typeface="Arial" panose="020B0604020202020204" pitchFamily="34" charset="0"/>
              </a:rPr>
              <a:t>Major Heartly did not record where he had taken these artefacts from, we trust they were most likely found in Egypt, but Scarabs have been found outside of the country and were seen to have been traded outside of Egypt.  </a:t>
            </a:r>
            <a:endParaRPr lang="en-GB" dirty="0"/>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dirty="0"/>
              <a:t>It was as archaeologists put it ‘removed from its context’, and unfortunately will always be, we cannot be sure that this Scarab was ever buried with someone as a close held personal object, or if it was left outside someone's tomb as an offering. </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1dc659e5692_0_5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1dc659e5692_0_5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pPr>
            <a:r>
              <a:rPr lang="en-GB" sz="1800" b="0" i="0" u="none" strike="noStrike" dirty="0">
                <a:solidFill>
                  <a:srgbClr val="000000"/>
                </a:solidFill>
                <a:effectLst/>
                <a:latin typeface="Arial" panose="020B0604020202020204" pitchFamily="34" charset="0"/>
              </a:rPr>
              <a:t>The </a:t>
            </a:r>
            <a:r>
              <a:rPr lang="en-GB" sz="1800" b="0" i="0" u="none" strike="noStrike" dirty="0" err="1">
                <a:solidFill>
                  <a:srgbClr val="000000"/>
                </a:solidFill>
                <a:effectLst/>
                <a:latin typeface="Arial" panose="020B0604020202020204" pitchFamily="34" charset="0"/>
              </a:rPr>
              <a:t>Scrabaeus</a:t>
            </a:r>
            <a:r>
              <a:rPr lang="en-GB" sz="1800" b="0" i="0" u="none" strike="noStrike" dirty="0">
                <a:solidFill>
                  <a:srgbClr val="000000"/>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Sacer</a:t>
            </a:r>
            <a:r>
              <a:rPr lang="en-GB" sz="1800" b="0" i="0" u="none" strike="noStrike" dirty="0">
                <a:solidFill>
                  <a:srgbClr val="000000"/>
                </a:solidFill>
                <a:effectLst/>
                <a:latin typeface="Arial" panose="020B0604020202020204" pitchFamily="34" charset="0"/>
              </a:rPr>
              <a:t> is the scientific name for the scarab found in Egypt, it’s non-scientific name (Or the translation) is Sacred Scarab. Scarabs are often seen rolling the dung balls as seen here, (image) which the Ancient Egyptians acquainted with the sun as it moved across the sky, the scarabs also would lay there eggs in these balls, which would then hatch out, which linked the beetles in with ideas of renewal and life from nothing. The god </a:t>
            </a:r>
            <a:r>
              <a:rPr lang="en-GB" sz="1800" b="0" i="0" u="none" strike="noStrike" dirty="0" err="1">
                <a:solidFill>
                  <a:srgbClr val="000000"/>
                </a:solidFill>
                <a:effectLst/>
                <a:latin typeface="Arial" panose="020B0604020202020204" pitchFamily="34" charset="0"/>
              </a:rPr>
              <a:t>Kephri</a:t>
            </a:r>
            <a:r>
              <a:rPr lang="en-GB" sz="1800" b="0" i="0" u="none" strike="noStrike" dirty="0">
                <a:solidFill>
                  <a:srgbClr val="000000"/>
                </a:solidFill>
                <a:effectLst/>
                <a:latin typeface="Arial" panose="020B0604020202020204" pitchFamily="34" charset="0"/>
              </a:rPr>
              <a:t> was most known as an Aspect of Ra, and was responsible for the rebirth of the sun every morning. </a:t>
            </a:r>
          </a:p>
          <a:p>
            <a:pPr marL="285750" marR="0" lvl="0" indent="-2857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dirty="0">
                <a:solidFill>
                  <a:schemeClr val="accent1"/>
                </a:solidFill>
              </a:rPr>
              <a:t>which according to Ancient Egyptian mythology was the reincarnation of the Sun after it’s trip through the afterlife (</a:t>
            </a:r>
            <a:r>
              <a:rPr lang="en-GB" sz="1100" dirty="0" err="1">
                <a:solidFill>
                  <a:schemeClr val="accent1"/>
                </a:solidFill>
              </a:rPr>
              <a:t>Du’at</a:t>
            </a:r>
            <a:r>
              <a:rPr lang="en-GB" sz="1100" dirty="0">
                <a:solidFill>
                  <a:schemeClr val="accent1"/>
                </a:solidFill>
              </a:rPr>
              <a:t>)  each night</a:t>
            </a:r>
            <a:r>
              <a:rPr lang="en-GB" sz="900" dirty="0">
                <a:solidFill>
                  <a:schemeClr val="accent1"/>
                </a:solidFill>
              </a:rPr>
              <a:t>. </a:t>
            </a:r>
          </a:p>
          <a:p>
            <a:pPr marL="285750" lvl="0" indent="-285750" algn="l" rtl="0">
              <a:spcBef>
                <a:spcPts val="0"/>
              </a:spcBef>
              <a:spcAft>
                <a:spcPts val="0"/>
              </a:spcAft>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05f1c8b302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05f1c8b302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fontAlgn="base">
              <a:spcBef>
                <a:spcPts val="0"/>
              </a:spcBef>
              <a:spcAft>
                <a:spcPts val="0"/>
              </a:spcAft>
              <a:buFont typeface="Arial" panose="020B0604020202020204" pitchFamily="34" charset="0"/>
              <a:buChar char="•"/>
            </a:pPr>
            <a:r>
              <a:rPr lang="en-GB" sz="1800" b="0" i="0" u="none" strike="noStrike" dirty="0">
                <a:solidFill>
                  <a:srgbClr val="000000"/>
                </a:solidFill>
                <a:effectLst/>
                <a:latin typeface="Arial" panose="020B0604020202020204" pitchFamily="34" charset="0"/>
              </a:rPr>
              <a:t>This/Our scarab is based on it’s real life predecessors meaning it was linked in with ideas of Rebirth, and by extension funerary practices, the AE didn’t see death as the end, and thought they would continue life after they died, a rebirth. </a:t>
            </a:r>
          </a:p>
          <a:p>
            <a:pPr rtl="0" fontAlgn="base">
              <a:spcBef>
                <a:spcPts val="0"/>
              </a:spcBef>
              <a:spcAft>
                <a:spcPts val="0"/>
              </a:spcAft>
              <a:buFont typeface="Arial" panose="020B0604020202020204" pitchFamily="34" charset="0"/>
              <a:buChar char="•"/>
            </a:pPr>
            <a:r>
              <a:rPr lang="en-GB" sz="1800" b="0" i="0" u="none" strike="noStrike" dirty="0">
                <a:solidFill>
                  <a:srgbClr val="000000"/>
                </a:solidFill>
                <a:effectLst/>
                <a:latin typeface="Arial" panose="020B0604020202020204" pitchFamily="34" charset="0"/>
              </a:rPr>
              <a:t>There is also the symbolism of the stylised Scarabs as well, while the animal itself is closely linked these more stylised creatures include the clypeus which looks strikingly similar to another symbol of rebirth in Egypt - the lotus flower, which was known for curling up in the night and seeming to die and being reborn every morning with the rising sun.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1dc659e5692_0_5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1dc659e5692_0_5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fontAlgn="base">
              <a:spcBef>
                <a:spcPts val="0"/>
              </a:spcBef>
              <a:spcAft>
                <a:spcPts val="0"/>
              </a:spcAft>
              <a:buFont typeface="Arial" panose="020B0604020202020204" pitchFamily="34" charset="0"/>
              <a:buChar char="•"/>
            </a:pPr>
            <a:r>
              <a:rPr lang="en-GB" sz="1800" b="0" i="0" u="none" strike="noStrike" dirty="0">
                <a:solidFill>
                  <a:srgbClr val="000000"/>
                </a:solidFill>
                <a:effectLst/>
                <a:latin typeface="Arial" panose="020B0604020202020204" pitchFamily="34" charset="0"/>
              </a:rPr>
              <a:t>Thutmose was a powerhouse and was known as one of the greatest military leaders of Egypt, having been likened by Egyptologist James Breasted as the ‘Napoleon of Egypt’, his campaign records were collated on the walls of a temple to Amun in </a:t>
            </a:r>
            <a:r>
              <a:rPr lang="en-GB" sz="1800" b="0" i="0" u="none" strike="noStrike" dirty="0" err="1">
                <a:solidFill>
                  <a:srgbClr val="000000"/>
                </a:solidFill>
                <a:effectLst/>
                <a:latin typeface="Arial" panose="020B0604020202020204" pitchFamily="34" charset="0"/>
              </a:rPr>
              <a:t>Karnark</a:t>
            </a:r>
            <a:r>
              <a:rPr lang="en-GB" sz="1800" b="0" i="0" u="none" strike="noStrike" dirty="0">
                <a:solidFill>
                  <a:srgbClr val="000000"/>
                </a:solidFill>
                <a:effectLst/>
                <a:latin typeface="Arial" panose="020B0604020202020204" pitchFamily="34" charset="0"/>
              </a:rPr>
              <a:t>, represented in this image here. These scarabs were made long after his death, and it has been suggested that the understanding of who Thutmose was lost as the name became a protective symbol on its own merit.  </a:t>
            </a:r>
          </a:p>
          <a:p>
            <a:pPr rtl="0" fontAlgn="base">
              <a:spcBef>
                <a:spcPts val="0"/>
              </a:spcBef>
              <a:spcAft>
                <a:spcPts val="0"/>
              </a:spcAft>
              <a:buFont typeface="Arial" panose="020B0604020202020204" pitchFamily="34" charset="0"/>
              <a:buChar char="•"/>
            </a:pPr>
            <a:r>
              <a:rPr lang="en-GB" sz="1800" b="0" i="0" u="none" strike="noStrike" dirty="0">
                <a:solidFill>
                  <a:srgbClr val="000000"/>
                </a:solidFill>
                <a:effectLst/>
                <a:latin typeface="Arial" panose="020B0604020202020204" pitchFamily="34" charset="0"/>
              </a:rPr>
              <a:t>The hole through the middle of the scarab, is most likely a representation of how it was displayed, perhaps as a pendant of some kind, or was attached to a ring (which would explain why it’s so very small), and could have been worn as a symbol that they hoped would bring them strength, and power. You would also want something you treasured in life to come into the afterlife with you, your favourite ring, or necklace being taken into your tomb is not an unusual request, in the ancient world or the modern, this might have been the fate of our Scarab here. It was used throughout someone's life to bring them protection, and was taken with them to continue its job long into the afterlife.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205902448e1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205902448e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9050" y="748800"/>
            <a:ext cx="3645900" cy="364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992950" y="992700"/>
            <a:ext cx="3158100" cy="3158100"/>
          </a:xfrm>
          <a:prstGeom prst="rect">
            <a:avLst/>
          </a:prstGeom>
          <a:noFill/>
          <a:ln w="28575" cap="flat" cmpd="sng">
            <a:solidFill>
              <a:schemeClr val="lt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a:endParaRPr/>
          </a:p>
        </p:txBody>
      </p:sp>
      <p:sp>
        <p:nvSpPr>
          <p:cNvPr id="13" name="Google Shape;13;p2"/>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9pPr>
          </a:lstStyle>
          <a:p>
            <a:endParaRPr/>
          </a:p>
        </p:txBody>
      </p:sp>
      <p:sp>
        <p:nvSpPr>
          <p:cNvPr id="14" name="Google Shape;14;p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509550" y="1423875"/>
            <a:ext cx="8124900" cy="17982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17" name="Google Shape;17;p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91378"/>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37" name="Google Shape;37;p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1" name="Google Shape;41;p9"/>
          <p:cNvSpPr txBox="1">
            <a:spLocks noGrp="1"/>
          </p:cNvSpPr>
          <p:nvPr>
            <p:ph type="title"/>
          </p:nvPr>
        </p:nvSpPr>
        <p:spPr>
          <a:xfrm>
            <a:off x="265500" y="1107950"/>
            <a:ext cx="4045200" cy="1683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7" name="Google Shape;47;p10"/>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1233100"/>
            <a:ext cx="8520600" cy="1610100"/>
          </a:xfrm>
          <a:prstGeom prst="rect">
            <a:avLst/>
          </a:prstGeom>
        </p:spPr>
        <p:txBody>
          <a:bodyPr spcFirstLastPara="1" wrap="square" lIns="91425" tIns="91425" rIns="91425" bIns="91425" anchor="b" anchorCtr="0">
            <a:normAutofit/>
          </a:bodyPr>
          <a:lstStyle>
            <a:lvl1pPr lvl="0" algn="ctr">
              <a:spcBef>
                <a:spcPts val="0"/>
              </a:spcBef>
              <a:spcAft>
                <a:spcPts val="0"/>
              </a:spcAft>
              <a:buSzPts val="10000"/>
              <a:buFont typeface="Lato"/>
              <a:buNone/>
              <a:defRPr sz="10000">
                <a:latin typeface="Lato"/>
                <a:ea typeface="Lato"/>
                <a:cs typeface="Lato"/>
                <a:sym typeface="Lato"/>
              </a:defRPr>
            </a:lvl1pPr>
            <a:lvl2pPr lvl="1" algn="ctr">
              <a:spcBef>
                <a:spcPts val="0"/>
              </a:spcBef>
              <a:spcAft>
                <a:spcPts val="0"/>
              </a:spcAft>
              <a:buSzPts val="10000"/>
              <a:buFont typeface="Lato"/>
              <a:buNone/>
              <a:defRPr sz="10000">
                <a:latin typeface="Lato"/>
                <a:ea typeface="Lato"/>
                <a:cs typeface="Lato"/>
                <a:sym typeface="Lato"/>
              </a:defRPr>
            </a:lvl2pPr>
            <a:lvl3pPr lvl="2" algn="ctr">
              <a:spcBef>
                <a:spcPts val="0"/>
              </a:spcBef>
              <a:spcAft>
                <a:spcPts val="0"/>
              </a:spcAft>
              <a:buSzPts val="10000"/>
              <a:buFont typeface="Lato"/>
              <a:buNone/>
              <a:defRPr sz="10000">
                <a:latin typeface="Lato"/>
                <a:ea typeface="Lato"/>
                <a:cs typeface="Lato"/>
                <a:sym typeface="Lato"/>
              </a:defRPr>
            </a:lvl3pPr>
            <a:lvl4pPr lvl="3" algn="ctr">
              <a:spcBef>
                <a:spcPts val="0"/>
              </a:spcBef>
              <a:spcAft>
                <a:spcPts val="0"/>
              </a:spcAft>
              <a:buSzPts val="10000"/>
              <a:buFont typeface="Lato"/>
              <a:buNone/>
              <a:defRPr sz="10000">
                <a:latin typeface="Lato"/>
                <a:ea typeface="Lato"/>
                <a:cs typeface="Lato"/>
                <a:sym typeface="Lato"/>
              </a:defRPr>
            </a:lvl4pPr>
            <a:lvl5pPr lvl="4" algn="ctr">
              <a:spcBef>
                <a:spcPts val="0"/>
              </a:spcBef>
              <a:spcAft>
                <a:spcPts val="0"/>
              </a:spcAft>
              <a:buSzPts val="10000"/>
              <a:buFont typeface="Lato"/>
              <a:buNone/>
              <a:defRPr sz="10000">
                <a:latin typeface="Lato"/>
                <a:ea typeface="Lato"/>
                <a:cs typeface="Lato"/>
                <a:sym typeface="Lato"/>
              </a:defRPr>
            </a:lvl5pPr>
            <a:lvl6pPr lvl="5" algn="ctr">
              <a:spcBef>
                <a:spcPts val="0"/>
              </a:spcBef>
              <a:spcAft>
                <a:spcPts val="0"/>
              </a:spcAft>
              <a:buSzPts val="10000"/>
              <a:buFont typeface="Lato"/>
              <a:buNone/>
              <a:defRPr sz="10000">
                <a:latin typeface="Lato"/>
                <a:ea typeface="Lato"/>
                <a:cs typeface="Lato"/>
                <a:sym typeface="Lato"/>
              </a:defRPr>
            </a:lvl6pPr>
            <a:lvl7pPr lvl="6" algn="ctr">
              <a:spcBef>
                <a:spcPts val="0"/>
              </a:spcBef>
              <a:spcAft>
                <a:spcPts val="0"/>
              </a:spcAft>
              <a:buSzPts val="10000"/>
              <a:buFont typeface="Lato"/>
              <a:buNone/>
              <a:defRPr sz="10000">
                <a:latin typeface="Lato"/>
                <a:ea typeface="Lato"/>
                <a:cs typeface="Lato"/>
                <a:sym typeface="Lato"/>
              </a:defRPr>
            </a:lvl7pPr>
            <a:lvl8pPr lvl="7" algn="ctr">
              <a:spcBef>
                <a:spcPts val="0"/>
              </a:spcBef>
              <a:spcAft>
                <a:spcPts val="0"/>
              </a:spcAft>
              <a:buSzPts val="10000"/>
              <a:buFont typeface="Lato"/>
              <a:buNone/>
              <a:defRPr sz="10000">
                <a:latin typeface="Lato"/>
                <a:ea typeface="Lato"/>
                <a:cs typeface="Lato"/>
                <a:sym typeface="Lato"/>
              </a:defRPr>
            </a:lvl8pPr>
            <a:lvl9pPr lvl="8" algn="ctr">
              <a:spcBef>
                <a:spcPts val="0"/>
              </a:spcBef>
              <a:spcAft>
                <a:spcPts val="0"/>
              </a:spcAft>
              <a:buSzPts val="10000"/>
              <a:buFont typeface="Lato"/>
              <a:buNone/>
              <a:defRPr sz="10000">
                <a:latin typeface="Lato"/>
                <a:ea typeface="Lato"/>
                <a:cs typeface="Lato"/>
                <a:sym typeface="Lato"/>
              </a:defRPr>
            </a:lvl9pPr>
          </a:lstStyle>
          <a:p>
            <a:r>
              <a:t>xx%</a:t>
            </a:r>
          </a:p>
        </p:txBody>
      </p:sp>
      <p:sp>
        <p:nvSpPr>
          <p:cNvPr id="51" name="Google Shape;51;p11"/>
          <p:cNvSpPr txBox="1">
            <a:spLocks noGrp="1"/>
          </p:cNvSpPr>
          <p:nvPr>
            <p:ph type="body" idx="1"/>
          </p:nvPr>
        </p:nvSpPr>
        <p:spPr>
          <a:xfrm>
            <a:off x="311700" y="29194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coral">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3.jp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16.png"/><Relationship Id="rId4" Type="http://schemas.openxmlformats.org/officeDocument/2006/relationships/image" Target="../media/image15.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8" Type="http://schemas.openxmlformats.org/officeDocument/2006/relationships/hyperlink" Target="https://commons.wikimedia.org/wiki/File:Thutmose_III_at_Karnak.jpg" TargetMode="External"/><Relationship Id="rId3" Type="http://schemas.openxmlformats.org/officeDocument/2006/relationships/hyperlink" Target="https://www.metmuseum.org/art/collection/search/545160" TargetMode="External"/><Relationship Id="rId7" Type="http://schemas.openxmlformats.org/officeDocument/2006/relationships/hyperlink" Target="https://www.metmuseum.org/art/collection/search/549700" TargetMode="External"/><Relationship Id="rId2" Type="http://schemas.openxmlformats.org/officeDocument/2006/relationships/hyperlink" Target="https://www.metmuseum.org/art/collection/search/550518" TargetMode="External"/><Relationship Id="rId1" Type="http://schemas.openxmlformats.org/officeDocument/2006/relationships/slideLayout" Target="../slideLayouts/slideLayout3.xml"/><Relationship Id="rId6" Type="http://schemas.openxmlformats.org/officeDocument/2006/relationships/hyperlink" Target="https://commons.wikimedia.org/wiki/File:Scarabaeidae_-_Scarabaeus_sacer.JPG" TargetMode="External"/><Relationship Id="rId5" Type="http://schemas.openxmlformats.org/officeDocument/2006/relationships/hyperlink" Target="https://www.metmuseum.org/art/collection/search/553354" TargetMode="External"/><Relationship Id="rId4" Type="http://schemas.openxmlformats.org/officeDocument/2006/relationships/hyperlink" Target="https://www.metmuseum.org/art/collection/search/548226" TargetMode="External"/><Relationship Id="rId9" Type="http://schemas.openxmlformats.org/officeDocument/2006/relationships/hyperlink" Target="https://www.metmuseum.org/art/collection/search/5476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GB"/>
              <a:t>Thutmose III Scarab</a:t>
            </a:r>
            <a:endParaRPr/>
          </a:p>
        </p:txBody>
      </p:sp>
      <p:sp>
        <p:nvSpPr>
          <p:cNvPr id="60" name="Google Shape;60;p13"/>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a:t>By Rachael (Aells) Bone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A Scarab Pendant? </a:t>
            </a:r>
            <a:endParaRPr/>
          </a:p>
        </p:txBody>
      </p:sp>
      <p:pic>
        <p:nvPicPr>
          <p:cNvPr id="67" name="Google Shape;67;p14"/>
          <p:cNvPicPr preferRelativeResize="0"/>
          <p:nvPr/>
        </p:nvPicPr>
        <p:blipFill rotWithShape="1">
          <a:blip r:embed="rId3">
            <a:alphaModFix/>
          </a:blip>
          <a:srcRect t="35077"/>
          <a:stretch/>
        </p:blipFill>
        <p:spPr>
          <a:xfrm>
            <a:off x="311700" y="1761310"/>
            <a:ext cx="2664599" cy="2297626"/>
          </a:xfrm>
          <a:prstGeom prst="rect">
            <a:avLst/>
          </a:prstGeom>
          <a:noFill/>
          <a:ln>
            <a:noFill/>
          </a:ln>
        </p:spPr>
      </p:pic>
      <p:pic>
        <p:nvPicPr>
          <p:cNvPr id="68" name="Google Shape;68;p14"/>
          <p:cNvPicPr preferRelativeResize="0"/>
          <p:nvPr/>
        </p:nvPicPr>
        <p:blipFill rotWithShape="1">
          <a:blip r:embed="rId4">
            <a:alphaModFix/>
          </a:blip>
          <a:srcRect l="17422" t="27740" r="30958" b="36073"/>
          <a:stretch/>
        </p:blipFill>
        <p:spPr>
          <a:xfrm>
            <a:off x="6171576" y="1761310"/>
            <a:ext cx="2660723" cy="2297626"/>
          </a:xfrm>
          <a:prstGeom prst="rect">
            <a:avLst/>
          </a:prstGeom>
          <a:noFill/>
          <a:ln>
            <a:noFill/>
          </a:ln>
        </p:spPr>
      </p:pic>
      <p:pic>
        <p:nvPicPr>
          <p:cNvPr id="69" name="Google Shape;69;p14"/>
          <p:cNvPicPr preferRelativeResize="0"/>
          <p:nvPr/>
        </p:nvPicPr>
        <p:blipFill rotWithShape="1">
          <a:blip r:embed="rId5">
            <a:alphaModFix/>
          </a:blip>
          <a:srcRect l="14897" t="34735" r="30928" b="23380"/>
          <a:stretch/>
        </p:blipFill>
        <p:spPr>
          <a:xfrm>
            <a:off x="3239700" y="1487304"/>
            <a:ext cx="2664599" cy="274674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5"/>
          <p:cNvSpPr txBox="1">
            <a:spLocks noGrp="1"/>
          </p:cNvSpPr>
          <p:nvPr>
            <p:ph type="title"/>
          </p:nvPr>
        </p:nvSpPr>
        <p:spPr>
          <a:xfrm>
            <a:off x="311700" y="347807"/>
            <a:ext cx="8520600" cy="626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Similar material culture </a:t>
            </a:r>
            <a:endParaRPr/>
          </a:p>
        </p:txBody>
      </p:sp>
      <p:sp>
        <p:nvSpPr>
          <p:cNvPr id="75" name="Google Shape;75;p15"/>
          <p:cNvSpPr txBox="1">
            <a:spLocks noGrp="1"/>
          </p:cNvSpPr>
          <p:nvPr>
            <p:ph type="body" idx="1"/>
          </p:nvPr>
        </p:nvSpPr>
        <p:spPr>
          <a:xfrm>
            <a:off x="5338700" y="1266325"/>
            <a:ext cx="3493500" cy="33027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sz="1600" dirty="0"/>
              <a:t>Scarabs are very common in Egypt, whether as objects amulets or a protective spell on the heart which would allow the person access into the afterlife, known as a heart scarab. </a:t>
            </a:r>
            <a:endParaRPr sz="1600" dirty="0"/>
          </a:p>
        </p:txBody>
      </p:sp>
      <p:sp>
        <p:nvSpPr>
          <p:cNvPr id="76" name="Google Shape;76;p15"/>
          <p:cNvSpPr txBox="1"/>
          <p:nvPr/>
        </p:nvSpPr>
        <p:spPr>
          <a:xfrm>
            <a:off x="119375" y="4096800"/>
            <a:ext cx="3808800" cy="1046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dirty="0">
                <a:latin typeface="Open Sans"/>
                <a:ea typeface="Open Sans"/>
                <a:cs typeface="Open Sans"/>
                <a:sym typeface="Open Sans"/>
              </a:rPr>
              <a:t>Scarabs are also one of the objects that have been faked countless times throughout history, as they are incredibly easy to create. </a:t>
            </a:r>
            <a:endParaRPr dirty="0">
              <a:latin typeface="Open Sans"/>
              <a:ea typeface="Open Sans"/>
              <a:cs typeface="Open Sans"/>
              <a:sym typeface="Open Sans"/>
            </a:endParaRPr>
          </a:p>
        </p:txBody>
      </p:sp>
      <p:pic>
        <p:nvPicPr>
          <p:cNvPr id="77" name="Google Shape;77;p15"/>
          <p:cNvPicPr preferRelativeResize="0"/>
          <p:nvPr/>
        </p:nvPicPr>
        <p:blipFill>
          <a:blip r:embed="rId3">
            <a:alphaModFix/>
          </a:blip>
          <a:stretch>
            <a:fillRect/>
          </a:stretch>
        </p:blipFill>
        <p:spPr>
          <a:xfrm>
            <a:off x="152097" y="956036"/>
            <a:ext cx="1289676" cy="1846800"/>
          </a:xfrm>
          <a:prstGeom prst="rect">
            <a:avLst/>
          </a:prstGeom>
          <a:noFill/>
          <a:ln>
            <a:noFill/>
          </a:ln>
        </p:spPr>
      </p:pic>
      <p:pic>
        <p:nvPicPr>
          <p:cNvPr id="78" name="Google Shape;78;p15"/>
          <p:cNvPicPr preferRelativeResize="0"/>
          <p:nvPr/>
        </p:nvPicPr>
        <p:blipFill>
          <a:blip r:embed="rId4">
            <a:alphaModFix/>
          </a:blip>
          <a:stretch>
            <a:fillRect/>
          </a:stretch>
        </p:blipFill>
        <p:spPr>
          <a:xfrm>
            <a:off x="1339462" y="1061388"/>
            <a:ext cx="1423601" cy="1723824"/>
          </a:xfrm>
          <a:prstGeom prst="rect">
            <a:avLst/>
          </a:prstGeom>
          <a:noFill/>
          <a:ln>
            <a:noFill/>
          </a:ln>
        </p:spPr>
      </p:pic>
      <p:pic>
        <p:nvPicPr>
          <p:cNvPr id="79" name="Google Shape;79;p15"/>
          <p:cNvPicPr preferRelativeResize="0"/>
          <p:nvPr/>
        </p:nvPicPr>
        <p:blipFill rotWithShape="1">
          <a:blip r:embed="rId5">
            <a:alphaModFix/>
          </a:blip>
          <a:srcRect l="25234" t="31346" r="21506" b="28710"/>
          <a:stretch/>
        </p:blipFill>
        <p:spPr>
          <a:xfrm>
            <a:off x="152400" y="2829150"/>
            <a:ext cx="2535270" cy="1267650"/>
          </a:xfrm>
          <a:prstGeom prst="rect">
            <a:avLst/>
          </a:prstGeom>
          <a:noFill/>
          <a:ln>
            <a:noFill/>
          </a:ln>
        </p:spPr>
      </p:pic>
      <p:pic>
        <p:nvPicPr>
          <p:cNvPr id="80" name="Google Shape;80;p15"/>
          <p:cNvPicPr preferRelativeResize="0"/>
          <p:nvPr/>
        </p:nvPicPr>
        <p:blipFill rotWithShape="1">
          <a:blip r:embed="rId6">
            <a:alphaModFix/>
          </a:blip>
          <a:srcRect l="34122" t="12252" r="34126" b="14157"/>
          <a:stretch/>
        </p:blipFill>
        <p:spPr>
          <a:xfrm>
            <a:off x="2838457" y="2719850"/>
            <a:ext cx="1122743" cy="1448739"/>
          </a:xfrm>
          <a:prstGeom prst="rect">
            <a:avLst/>
          </a:prstGeom>
          <a:noFill/>
          <a:ln>
            <a:noFill/>
          </a:ln>
        </p:spPr>
      </p:pic>
      <p:pic>
        <p:nvPicPr>
          <p:cNvPr id="81" name="Google Shape;81;p15"/>
          <p:cNvPicPr preferRelativeResize="0"/>
          <p:nvPr/>
        </p:nvPicPr>
        <p:blipFill rotWithShape="1">
          <a:blip r:embed="rId7">
            <a:alphaModFix/>
          </a:blip>
          <a:srcRect l="20555" t="27614" r="4806" b="5262"/>
          <a:stretch/>
        </p:blipFill>
        <p:spPr>
          <a:xfrm>
            <a:off x="2970076" y="1201749"/>
            <a:ext cx="1895349" cy="1355375"/>
          </a:xfrm>
          <a:prstGeom prst="rect">
            <a:avLst/>
          </a:prstGeom>
          <a:noFill/>
          <a:ln>
            <a:noFill/>
          </a:ln>
        </p:spPr>
      </p:pic>
      <p:pic>
        <p:nvPicPr>
          <p:cNvPr id="2" name="Picture 1">
            <a:extLst>
              <a:ext uri="{FF2B5EF4-FFF2-40B4-BE49-F238E27FC236}">
                <a16:creationId xmlns:a16="http://schemas.microsoft.com/office/drawing/2014/main" id="{51DDEA16-280A-F322-D8B8-B29137556131}"/>
              </a:ext>
            </a:extLst>
          </p:cNvPr>
          <p:cNvPicPr>
            <a:picLocks noChangeAspect="1"/>
          </p:cNvPicPr>
          <p:nvPr/>
        </p:nvPicPr>
        <p:blipFill rotWithShape="1">
          <a:blip r:embed="rId8"/>
          <a:srcRect l="33173" t="22916" r="41062" b="22503"/>
          <a:stretch/>
        </p:blipFill>
        <p:spPr>
          <a:xfrm rot="5400000">
            <a:off x="6435655" y="2882753"/>
            <a:ext cx="1299589" cy="207295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t>Out </a:t>
            </a:r>
            <a:r>
              <a:rPr lang="en-GB"/>
              <a:t>of Context </a:t>
            </a:r>
            <a:endParaRPr dirty="0"/>
          </a:p>
        </p:txBody>
      </p:sp>
      <p:sp>
        <p:nvSpPr>
          <p:cNvPr id="87" name="Google Shape;87;p1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dirty="0"/>
              <a:t>This wonderful object will likely remain largely a mystery to us, it was brought to the UK and was placed in a private collection by Major Harry Hartley, and when he died was donated to the Museum. </a:t>
            </a:r>
            <a:endParaRPr dirty="0"/>
          </a:p>
          <a:p>
            <a:pPr marL="0" lvl="0" indent="0" algn="l" rtl="0">
              <a:spcBef>
                <a:spcPts val="1200"/>
              </a:spcBef>
              <a:spcAft>
                <a:spcPts val="1200"/>
              </a:spcAft>
              <a:buNone/>
            </a:pPr>
            <a:r>
              <a:rPr lang="en-GB" dirty="0"/>
              <a:t>But that does not mean this artifact is useless, or that it can tell us nothing, in fact there is much that can be gleaned from this tiny artifact. </a:t>
            </a:r>
            <a:endParaRPr dirty="0"/>
          </a:p>
        </p:txBody>
      </p:sp>
      <p:pic>
        <p:nvPicPr>
          <p:cNvPr id="5" name="Picture 4" descr="A blue and white ring on a person's arm&#10;&#10;Description automatically generated with low confidence">
            <a:extLst>
              <a:ext uri="{FF2B5EF4-FFF2-40B4-BE49-F238E27FC236}">
                <a16:creationId xmlns:a16="http://schemas.microsoft.com/office/drawing/2014/main" id="{C0CBB40C-58BE-3178-C204-2EA1AEC44A87}"/>
              </a:ext>
            </a:extLst>
          </p:cNvPr>
          <p:cNvPicPr>
            <a:picLocks noChangeAspect="1"/>
          </p:cNvPicPr>
          <p:nvPr/>
        </p:nvPicPr>
        <p:blipFill rotWithShape="1">
          <a:blip r:embed="rId3"/>
          <a:srcRect l="33579" r="48061"/>
          <a:stretch/>
        </p:blipFill>
        <p:spPr>
          <a:xfrm rot="5400000">
            <a:off x="3986373" y="1589471"/>
            <a:ext cx="1171252" cy="480310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7"/>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Scarabaeus sacer</a:t>
            </a:r>
            <a:endParaRPr/>
          </a:p>
        </p:txBody>
      </p:sp>
      <p:sp>
        <p:nvSpPr>
          <p:cNvPr id="93" name="Google Shape;93;p17"/>
          <p:cNvSpPr txBox="1">
            <a:spLocks noGrp="1"/>
          </p:cNvSpPr>
          <p:nvPr>
            <p:ph type="body" idx="1"/>
          </p:nvPr>
        </p:nvSpPr>
        <p:spPr>
          <a:xfrm>
            <a:off x="169274" y="1123875"/>
            <a:ext cx="4742282" cy="3878431"/>
          </a:xfrm>
          <a:prstGeom prst="rect">
            <a:avLst/>
          </a:prstGeom>
        </p:spPr>
        <p:txBody>
          <a:bodyPr spcFirstLastPara="1" wrap="square" lIns="91425" tIns="91425" rIns="91425" bIns="91425" anchor="t" anchorCtr="0">
            <a:normAutofit fontScale="55000" lnSpcReduction="20000"/>
          </a:bodyPr>
          <a:lstStyle/>
          <a:p>
            <a:pPr marL="571500" indent="-571500"/>
            <a:r>
              <a:rPr lang="en-GB" sz="4200" dirty="0">
                <a:solidFill>
                  <a:schemeClr val="accent1"/>
                </a:solidFill>
              </a:rPr>
              <a:t>Scarabs are linked heavily with Egyptian ideas of rebirth, creation and the afterlife.  </a:t>
            </a:r>
          </a:p>
          <a:p>
            <a:pPr marL="571500" indent="-571500"/>
            <a:r>
              <a:rPr lang="en-GB" sz="4200" dirty="0">
                <a:solidFill>
                  <a:schemeClr val="accent1"/>
                </a:solidFill>
              </a:rPr>
              <a:t>Was the basis of the God Khepri, who was shown as – a scarab or a human with the head of a scarab. </a:t>
            </a:r>
          </a:p>
          <a:p>
            <a:pPr marL="571500" indent="-571500"/>
            <a:r>
              <a:rPr lang="en-GB" sz="4200" dirty="0">
                <a:solidFill>
                  <a:schemeClr val="accent1"/>
                </a:solidFill>
              </a:rPr>
              <a:t>He was a representation of the rising sun</a:t>
            </a:r>
          </a:p>
          <a:p>
            <a:pPr marL="0" lvl="0" indent="0" algn="l" rtl="0">
              <a:spcBef>
                <a:spcPts val="0"/>
              </a:spcBef>
              <a:spcAft>
                <a:spcPts val="0"/>
              </a:spcAft>
              <a:buNone/>
            </a:pPr>
            <a:endParaRPr lang="en-GB" sz="4200" dirty="0">
              <a:solidFill>
                <a:schemeClr val="accent1"/>
              </a:solidFill>
            </a:endParaRPr>
          </a:p>
          <a:p>
            <a:pPr marL="0" lvl="0" indent="0" algn="l" rtl="0">
              <a:spcBef>
                <a:spcPts val="0"/>
              </a:spcBef>
              <a:spcAft>
                <a:spcPts val="0"/>
              </a:spcAft>
              <a:buNone/>
            </a:pPr>
            <a:endParaRPr lang="en-GB" sz="4200" dirty="0">
              <a:solidFill>
                <a:schemeClr val="accent1"/>
              </a:solidFill>
            </a:endParaRPr>
          </a:p>
          <a:p>
            <a:pPr marL="0" lvl="0" indent="0" algn="l" rtl="0">
              <a:spcBef>
                <a:spcPts val="1200"/>
              </a:spcBef>
              <a:spcAft>
                <a:spcPts val="1200"/>
              </a:spcAft>
              <a:buNone/>
            </a:pPr>
            <a:endParaRPr sz="1400" b="1" dirty="0">
              <a:solidFill>
                <a:schemeClr val="accent1"/>
              </a:solidFill>
              <a:latin typeface="PT Sans Narrow"/>
              <a:ea typeface="PT Sans Narrow"/>
              <a:cs typeface="PT Sans Narrow"/>
              <a:sym typeface="PT Sans Narrow"/>
            </a:endParaRPr>
          </a:p>
        </p:txBody>
      </p:sp>
      <p:pic>
        <p:nvPicPr>
          <p:cNvPr id="94" name="Google Shape;94;p17"/>
          <p:cNvPicPr preferRelativeResize="0"/>
          <p:nvPr/>
        </p:nvPicPr>
        <p:blipFill>
          <a:blip r:embed="rId3">
            <a:alphaModFix/>
          </a:blip>
          <a:stretch>
            <a:fillRect/>
          </a:stretch>
        </p:blipFill>
        <p:spPr>
          <a:xfrm>
            <a:off x="4911556" y="391350"/>
            <a:ext cx="2665644" cy="2002001"/>
          </a:xfrm>
          <a:prstGeom prst="rect">
            <a:avLst/>
          </a:prstGeom>
          <a:noFill/>
          <a:ln>
            <a:noFill/>
          </a:ln>
        </p:spPr>
      </p:pic>
      <p:pic>
        <p:nvPicPr>
          <p:cNvPr id="95" name="Google Shape;95;p17"/>
          <p:cNvPicPr preferRelativeResize="0"/>
          <p:nvPr/>
        </p:nvPicPr>
        <p:blipFill>
          <a:blip r:embed="rId4">
            <a:alphaModFix/>
          </a:blip>
          <a:stretch>
            <a:fillRect/>
          </a:stretch>
        </p:blipFill>
        <p:spPr>
          <a:xfrm>
            <a:off x="5490975" y="2571750"/>
            <a:ext cx="2902149" cy="21766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8"/>
          <p:cNvSpPr txBox="1">
            <a:spLocks noGrp="1"/>
          </p:cNvSpPr>
          <p:nvPr>
            <p:ph type="title"/>
          </p:nvPr>
        </p:nvSpPr>
        <p:spPr>
          <a:xfrm>
            <a:off x="425975" y="1915300"/>
            <a:ext cx="8538000" cy="1159200"/>
          </a:xfrm>
          <a:prstGeom prst="rect">
            <a:avLst/>
          </a:prstGeom>
        </p:spPr>
        <p:txBody>
          <a:bodyPr spcFirstLastPara="1" wrap="square" lIns="91425" tIns="91425" rIns="91425" bIns="91425" anchor="ctr" anchorCtr="0">
            <a:normAutofit fontScale="90000"/>
          </a:bodyPr>
          <a:lstStyle/>
          <a:p>
            <a:pPr marL="0" lvl="0" indent="0" algn="l" rtl="0">
              <a:spcBef>
                <a:spcPts val="0"/>
              </a:spcBef>
              <a:spcAft>
                <a:spcPts val="0"/>
              </a:spcAft>
              <a:buNone/>
            </a:pPr>
            <a:r>
              <a:rPr lang="en-GB"/>
              <a:t>How does this link to this scarab?</a:t>
            </a:r>
            <a:endParaRPr/>
          </a:p>
        </p:txBody>
      </p:sp>
      <p:pic>
        <p:nvPicPr>
          <p:cNvPr id="101" name="Google Shape;101;p18"/>
          <p:cNvPicPr preferRelativeResize="0"/>
          <p:nvPr/>
        </p:nvPicPr>
        <p:blipFill rotWithShape="1">
          <a:blip r:embed="rId3">
            <a:alphaModFix/>
          </a:blip>
          <a:srcRect l="18711" t="15344" r="45489" b="46082"/>
          <a:stretch/>
        </p:blipFill>
        <p:spPr>
          <a:xfrm>
            <a:off x="3598688" y="3276025"/>
            <a:ext cx="1946624" cy="157930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9"/>
          <p:cNvSpPr txBox="1">
            <a:spLocks noGrp="1"/>
          </p:cNvSpPr>
          <p:nvPr>
            <p:ph type="title"/>
          </p:nvPr>
        </p:nvSpPr>
        <p:spPr>
          <a:xfrm>
            <a:off x="5435243" y="369579"/>
            <a:ext cx="8520600" cy="626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t>Everyday use</a:t>
            </a:r>
            <a:endParaRPr dirty="0"/>
          </a:p>
        </p:txBody>
      </p:sp>
      <p:sp>
        <p:nvSpPr>
          <p:cNvPr id="107" name="Google Shape;107;p19"/>
          <p:cNvSpPr txBox="1">
            <a:spLocks noGrp="1"/>
          </p:cNvSpPr>
          <p:nvPr>
            <p:ph type="body" idx="1"/>
          </p:nvPr>
        </p:nvSpPr>
        <p:spPr>
          <a:xfrm>
            <a:off x="4770600" y="1168300"/>
            <a:ext cx="4061700" cy="3416400"/>
          </a:xfrm>
          <a:prstGeom prst="rect">
            <a:avLst/>
          </a:prstGeom>
        </p:spPr>
        <p:txBody>
          <a:bodyPr spcFirstLastPara="1" wrap="square" lIns="91425" tIns="91425" rIns="91425" bIns="91425" anchor="t" anchorCtr="0">
            <a:normAutofit fontScale="92500" lnSpcReduction="20000"/>
          </a:bodyPr>
          <a:lstStyle/>
          <a:p>
            <a:pPr marL="0" lvl="0" indent="0" algn="l" rtl="0">
              <a:spcBef>
                <a:spcPts val="0"/>
              </a:spcBef>
              <a:spcAft>
                <a:spcPts val="0"/>
              </a:spcAft>
              <a:buNone/>
            </a:pPr>
            <a:r>
              <a:rPr lang="en-GB"/>
              <a:t>The scarab was probably not just for a tomb, but was also used in everyday life. The cartouche on the back is the name of the Pharaoh Thutmose III, using his throne name </a:t>
            </a:r>
            <a:r>
              <a:rPr lang="en-GB" i="1"/>
              <a:t>Men keper re, </a:t>
            </a:r>
            <a:r>
              <a:rPr lang="en-GB"/>
              <a:t>which translates as </a:t>
            </a:r>
            <a:r>
              <a:rPr lang="en-GB" i="1"/>
              <a:t>‘Lasting is the manifestation of Ra’.  </a:t>
            </a:r>
            <a:endParaRPr i="1"/>
          </a:p>
          <a:p>
            <a:pPr marL="0" lvl="0" indent="0" algn="l" rtl="0">
              <a:spcBef>
                <a:spcPts val="1200"/>
              </a:spcBef>
              <a:spcAft>
                <a:spcPts val="0"/>
              </a:spcAft>
              <a:buNone/>
            </a:pPr>
            <a:endParaRPr i="1"/>
          </a:p>
          <a:p>
            <a:pPr marL="0" lvl="0" indent="0" algn="l" rtl="0">
              <a:spcBef>
                <a:spcPts val="1200"/>
              </a:spcBef>
              <a:spcAft>
                <a:spcPts val="1200"/>
              </a:spcAft>
              <a:buNone/>
            </a:pPr>
            <a:r>
              <a:rPr lang="en-GB"/>
              <a:t>Scarab’s like these were used long after the reign of Thutmose III, as some kind of protection or strength amulet. </a:t>
            </a:r>
            <a:endParaRPr/>
          </a:p>
        </p:txBody>
      </p:sp>
      <p:pic>
        <p:nvPicPr>
          <p:cNvPr id="109" name="Google Shape;109;p19"/>
          <p:cNvPicPr preferRelativeResize="0"/>
          <p:nvPr/>
        </p:nvPicPr>
        <p:blipFill rotWithShape="1">
          <a:blip r:embed="rId3">
            <a:alphaModFix/>
          </a:blip>
          <a:srcRect t="24668" b="20913"/>
          <a:stretch/>
        </p:blipFill>
        <p:spPr>
          <a:xfrm>
            <a:off x="1788364" y="3473981"/>
            <a:ext cx="2065750" cy="1467303"/>
          </a:xfrm>
          <a:prstGeom prst="rect">
            <a:avLst/>
          </a:prstGeom>
          <a:noFill/>
          <a:ln>
            <a:noFill/>
          </a:ln>
        </p:spPr>
      </p:pic>
      <p:pic>
        <p:nvPicPr>
          <p:cNvPr id="110" name="Google Shape;110;p19"/>
          <p:cNvPicPr preferRelativeResize="0"/>
          <p:nvPr/>
        </p:nvPicPr>
        <p:blipFill rotWithShape="1">
          <a:blip r:embed="rId4">
            <a:alphaModFix/>
          </a:blip>
          <a:srcRect l="37432" t="28922" r="29044" b="32307"/>
          <a:stretch/>
        </p:blipFill>
        <p:spPr>
          <a:xfrm>
            <a:off x="377670" y="3485928"/>
            <a:ext cx="1410693" cy="1467302"/>
          </a:xfrm>
          <a:prstGeom prst="rect">
            <a:avLst/>
          </a:prstGeom>
          <a:noFill/>
          <a:ln>
            <a:noFill/>
          </a:ln>
        </p:spPr>
      </p:pic>
      <p:pic>
        <p:nvPicPr>
          <p:cNvPr id="2" name="Picture 1">
            <a:extLst>
              <a:ext uri="{FF2B5EF4-FFF2-40B4-BE49-F238E27FC236}">
                <a16:creationId xmlns:a16="http://schemas.microsoft.com/office/drawing/2014/main" id="{96FE38BC-D558-9B97-A882-2D3C9AB96E6C}"/>
              </a:ext>
            </a:extLst>
          </p:cNvPr>
          <p:cNvPicPr>
            <a:picLocks noChangeAspect="1"/>
          </p:cNvPicPr>
          <p:nvPr/>
        </p:nvPicPr>
        <p:blipFill>
          <a:blip r:embed="rId5"/>
          <a:stretch>
            <a:fillRect/>
          </a:stretch>
        </p:blipFill>
        <p:spPr>
          <a:xfrm>
            <a:off x="377670" y="1168299"/>
            <a:ext cx="3476443" cy="231762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0"/>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Bibliography: </a:t>
            </a:r>
            <a:endParaRPr/>
          </a:p>
        </p:txBody>
      </p:sp>
      <p:sp>
        <p:nvSpPr>
          <p:cNvPr id="116" name="Google Shape;116;p2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r>
              <a:rPr lang="en-GB" sz="1100" dirty="0"/>
              <a:t>Boddy K. Lotus. In </a:t>
            </a:r>
            <a:r>
              <a:rPr lang="en-GB" sz="1100" i="1" dirty="0"/>
              <a:t>Blooming Flowers: A Seasonal History of Plants and People </a:t>
            </a:r>
            <a:r>
              <a:rPr lang="en-GB" sz="1100" dirty="0"/>
              <a:t>(pp 71 – 82, 2020, Yale university press)</a:t>
            </a:r>
          </a:p>
          <a:p>
            <a:r>
              <a:rPr lang="en-GB" sz="1100" dirty="0"/>
              <a:t>Bryan B M.  The eighteenth Dynasty before the </a:t>
            </a:r>
            <a:r>
              <a:rPr lang="en-GB" sz="1100" dirty="0" err="1"/>
              <a:t>Armana</a:t>
            </a:r>
            <a:r>
              <a:rPr lang="en-GB" sz="1100" dirty="0"/>
              <a:t> Period.  in </a:t>
            </a:r>
            <a:r>
              <a:rPr lang="en-GB" sz="1100" i="1" dirty="0"/>
              <a:t>The Oxford history of Ancient Egypt </a:t>
            </a:r>
            <a:r>
              <a:rPr lang="en-GB" sz="1100" dirty="0"/>
              <a:t>(pp 218 – 269, 2000, Oxford University press)</a:t>
            </a:r>
          </a:p>
          <a:p>
            <a:r>
              <a:rPr lang="en-GB" sz="1100" dirty="0"/>
              <a:t>Hart G .The Pharaohs. (2010, The Folio Society Ltd)</a:t>
            </a:r>
          </a:p>
          <a:p>
            <a:r>
              <a:rPr lang="en-GB" sz="1100" dirty="0" err="1"/>
              <a:t>Kalloniatis</a:t>
            </a:r>
            <a:r>
              <a:rPr lang="en-GB" sz="1100" dirty="0"/>
              <a:t>, F., Munro, I., Taylor, J. H., Wenzel, G., Horn, M., Müller-Roth, M., </a:t>
            </a:r>
            <a:r>
              <a:rPr lang="en-GB" sz="1100" dirty="0" err="1"/>
              <a:t>Rooijakkers</a:t>
            </a:r>
            <a:r>
              <a:rPr lang="en-GB" sz="1100" dirty="0"/>
              <a:t>, T., Shirai, N., Thomas, S., &amp; Shepherd, M. Fakes and Replicas. In </a:t>
            </a:r>
            <a:r>
              <a:rPr lang="en-GB" sz="1100" i="1" dirty="0"/>
              <a:t>The Egyptian Collection at Norwich Castle Museum: Catalogue and Essays </a:t>
            </a:r>
            <a:r>
              <a:rPr lang="en-GB" sz="1100" dirty="0"/>
              <a:t>(pp. 357, 2019, Oxbow Books) https://doi.org/10.2307/j.ctv138wsm3.33</a:t>
            </a:r>
          </a:p>
          <a:p>
            <a:r>
              <a:rPr lang="en-GB" sz="1100" dirty="0"/>
              <a:t>Kessler D. The political history of the Eightieth to Twentieth Dynasty. In </a:t>
            </a:r>
            <a:r>
              <a:rPr lang="en-GB" sz="1100" i="1" dirty="0"/>
              <a:t>Egypt: The world of the Pharaoh </a:t>
            </a:r>
            <a:r>
              <a:rPr lang="en-GB" sz="1100" dirty="0"/>
              <a:t>(pp. 143 – 151, 1998, </a:t>
            </a:r>
            <a:r>
              <a:rPr lang="en-GB" sz="1100" dirty="0" err="1"/>
              <a:t>Könemann</a:t>
            </a:r>
            <a:r>
              <a:rPr lang="en-GB" sz="1100" dirty="0"/>
              <a:t> </a:t>
            </a:r>
            <a:r>
              <a:rPr lang="en-GB" sz="1100" dirty="0" err="1"/>
              <a:t>Verlagsgesellschaft</a:t>
            </a:r>
            <a:r>
              <a:rPr lang="en-GB" sz="1100" dirty="0"/>
              <a:t> </a:t>
            </a:r>
            <a:r>
              <a:rPr lang="en-GB" sz="1100" dirty="0" err="1"/>
              <a:t>mbH</a:t>
            </a:r>
            <a:endParaRPr lang="en-GB" sz="1100" dirty="0"/>
          </a:p>
          <a:p>
            <a:r>
              <a:rPr lang="en-GB" sz="1100" dirty="0"/>
              <a:t>Leeming D. The Oxford companion to world mythology (pp227, 2005, Oxford University Press)</a:t>
            </a:r>
          </a:p>
          <a:p>
            <a:r>
              <a:rPr lang="en-GB" sz="1100" dirty="0"/>
              <a:t>Renfrew C. Loot, Legitimacy and Ownership: The Ethical Crisis in Archaeology (2000, Gerald Duckworth &amp; Co. Ltd.)</a:t>
            </a:r>
          </a:p>
          <a:p>
            <a:r>
              <a:rPr lang="en-GB" sz="1100" dirty="0"/>
              <a:t>Romer J. Valley of the Kings (1981, Book Club Associates)</a:t>
            </a:r>
          </a:p>
          <a:p>
            <a:r>
              <a:rPr lang="en-GB" sz="1100" dirty="0"/>
              <a:t>Taylor J H. Death &amp; the afterlife in Ancient Egypt (2001, British Museum Press (British </a:t>
            </a:r>
            <a:r>
              <a:rPr lang="en-GB" sz="1100" dirty="0" err="1"/>
              <a:t>Museaum</a:t>
            </a:r>
            <a:r>
              <a:rPr lang="en-GB" sz="1100" dirty="0"/>
              <a:t> Company Ltd))</a:t>
            </a:r>
          </a:p>
          <a:p>
            <a:r>
              <a:rPr lang="en-GB" sz="1100" dirty="0"/>
              <a:t>Wilkinson, R. H. Egyptian Scarabs ( 2009 first published in 2008, Shire Publications Ltd.) </a:t>
            </a:r>
          </a:p>
          <a:p>
            <a:endParaRPr lang="en-GB" sz="1100" dirty="0"/>
          </a:p>
          <a:p>
            <a:pPr marL="457200" lvl="0" indent="-342900" algn="l" rtl="0">
              <a:spcBef>
                <a:spcPts val="0"/>
              </a:spcBef>
              <a:spcAft>
                <a:spcPts val="0"/>
              </a:spcAft>
              <a:buSzPts val="1800"/>
              <a:buChar char="●"/>
            </a:pPr>
            <a:endParaRPr lang="en-GB" dirty="0"/>
          </a:p>
          <a:p>
            <a:pPr marL="457200" lvl="0" indent="-342900" algn="l" rtl="0">
              <a:spcBef>
                <a:spcPts val="0"/>
              </a:spcBef>
              <a:spcAft>
                <a:spcPts val="0"/>
              </a:spcAft>
              <a:buSzPts val="1800"/>
              <a:buChar char="●"/>
            </a:pP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1B317-01D1-4BF7-76ED-96DA28E949B0}"/>
              </a:ext>
            </a:extLst>
          </p:cNvPr>
          <p:cNvSpPr>
            <a:spLocks noGrp="1"/>
          </p:cNvSpPr>
          <p:nvPr>
            <p:ph type="title"/>
          </p:nvPr>
        </p:nvSpPr>
        <p:spPr/>
        <p:txBody>
          <a:bodyPr>
            <a:normAutofit fontScale="90000"/>
          </a:bodyPr>
          <a:lstStyle/>
          <a:p>
            <a:r>
              <a:rPr lang="en-GB" dirty="0"/>
              <a:t>Photo Credits</a:t>
            </a:r>
          </a:p>
        </p:txBody>
      </p:sp>
      <p:sp>
        <p:nvSpPr>
          <p:cNvPr id="3" name="Text Placeholder 2">
            <a:extLst>
              <a:ext uri="{FF2B5EF4-FFF2-40B4-BE49-F238E27FC236}">
                <a16:creationId xmlns:a16="http://schemas.microsoft.com/office/drawing/2014/main" id="{0E086FCC-D10F-2568-4D88-870D4C4B317E}"/>
              </a:ext>
            </a:extLst>
          </p:cNvPr>
          <p:cNvSpPr>
            <a:spLocks noGrp="1"/>
          </p:cNvSpPr>
          <p:nvPr>
            <p:ph type="body" idx="1"/>
          </p:nvPr>
        </p:nvSpPr>
        <p:spPr>
          <a:xfrm>
            <a:off x="311700" y="1017450"/>
            <a:ext cx="8520600" cy="4126050"/>
          </a:xfrm>
        </p:spPr>
        <p:txBody>
          <a:bodyPr>
            <a:normAutofit fontScale="55000" lnSpcReduction="20000"/>
          </a:bodyPr>
          <a:lstStyle/>
          <a:p>
            <a:pPr marL="114300" indent="0">
              <a:buNone/>
            </a:pPr>
            <a:r>
              <a:rPr lang="en-GB" dirty="0"/>
              <a:t>From left to right</a:t>
            </a:r>
          </a:p>
          <a:p>
            <a:pPr marL="114300" indent="0">
              <a:buNone/>
            </a:pPr>
            <a:r>
              <a:rPr lang="en-GB" dirty="0"/>
              <a:t>Slide 1 – </a:t>
            </a:r>
          </a:p>
          <a:p>
            <a:r>
              <a:rPr lang="en-GB" dirty="0"/>
              <a:t>Photos courtesy of Sydney Padfield</a:t>
            </a:r>
          </a:p>
          <a:p>
            <a:pPr marL="114300" indent="0">
              <a:buNone/>
            </a:pPr>
            <a:r>
              <a:rPr lang="en-GB" dirty="0"/>
              <a:t>Slide 2 – </a:t>
            </a:r>
          </a:p>
          <a:p>
            <a:r>
              <a:rPr lang="en-GB" dirty="0"/>
              <a:t>Scarab - </a:t>
            </a:r>
            <a:r>
              <a:rPr lang="en-GB" dirty="0">
                <a:hlinkClick r:id="rId2"/>
              </a:rPr>
              <a:t>https://www.metmuseum.org/art/collection/search/550518</a:t>
            </a:r>
            <a:r>
              <a:rPr lang="en-GB" dirty="0"/>
              <a:t> (Public Domain)</a:t>
            </a:r>
          </a:p>
          <a:p>
            <a:r>
              <a:rPr lang="en-GB" dirty="0"/>
              <a:t>Scarab Inscribed "Hatshepsut, United with Amun” - </a:t>
            </a:r>
            <a:r>
              <a:rPr lang="en-GB" dirty="0">
                <a:hlinkClick r:id="rId3"/>
              </a:rPr>
              <a:t>https://www.metmuseum.org/art/collection/search/545160</a:t>
            </a:r>
            <a:r>
              <a:rPr lang="en-GB" dirty="0"/>
              <a:t> (Public Domain)</a:t>
            </a:r>
          </a:p>
          <a:p>
            <a:r>
              <a:rPr lang="en-GB" dirty="0"/>
              <a:t>Heart Scarab - </a:t>
            </a:r>
            <a:r>
              <a:rPr lang="en-GB" dirty="0">
                <a:hlinkClick r:id="rId4"/>
              </a:rPr>
              <a:t>https://www.metmuseum.org/art/collection/search/548226</a:t>
            </a:r>
            <a:r>
              <a:rPr lang="en-GB" dirty="0"/>
              <a:t> (Public Domain)</a:t>
            </a:r>
          </a:p>
          <a:p>
            <a:r>
              <a:rPr lang="en-GB" dirty="0"/>
              <a:t>Scarab inscribed with the name of Thutmose I - </a:t>
            </a:r>
            <a:r>
              <a:rPr lang="en-GB" dirty="0">
                <a:hlinkClick r:id="rId5"/>
              </a:rPr>
              <a:t>https://www.metmuseum.org/art/collection/search/553354</a:t>
            </a:r>
            <a:r>
              <a:rPr lang="en-GB" dirty="0"/>
              <a:t> (Public Domain)</a:t>
            </a:r>
          </a:p>
          <a:p>
            <a:r>
              <a:rPr lang="en-GB" dirty="0"/>
              <a:t>Replica Scarab – Photo courtesy of Rachael Bone</a:t>
            </a:r>
          </a:p>
          <a:p>
            <a:endParaRPr lang="en-GB" dirty="0"/>
          </a:p>
          <a:p>
            <a:pPr marL="114300" indent="0">
              <a:buNone/>
            </a:pPr>
            <a:r>
              <a:rPr lang="en-GB" dirty="0"/>
              <a:t>Slide four – </a:t>
            </a:r>
          </a:p>
          <a:p>
            <a:r>
              <a:rPr lang="en-GB" dirty="0"/>
              <a:t>Photo courtesy of Rachael Bone </a:t>
            </a:r>
          </a:p>
          <a:p>
            <a:pPr marL="114300" indent="0">
              <a:buNone/>
            </a:pPr>
            <a:endParaRPr lang="en-GB" dirty="0"/>
          </a:p>
          <a:p>
            <a:pPr marL="114300" indent="0">
              <a:buNone/>
            </a:pPr>
            <a:r>
              <a:rPr lang="en-GB" dirty="0"/>
              <a:t>Slide five – </a:t>
            </a:r>
          </a:p>
          <a:p>
            <a:r>
              <a:rPr lang="en-GB" dirty="0"/>
              <a:t>Two Scarabs rolling a ball of dung - </a:t>
            </a:r>
            <a:r>
              <a:rPr lang="en-GB" dirty="0">
                <a:hlinkClick r:id="rId6"/>
              </a:rPr>
              <a:t>https://commons.wikimedia.org/wiki/File:Scarabaeidae_-_Scarabaeus_sacer.JPG</a:t>
            </a:r>
            <a:r>
              <a:rPr lang="en-GB" dirty="0"/>
              <a:t> – (Creative Commons Attribution-Share Alike 3.0 </a:t>
            </a:r>
            <a:r>
              <a:rPr lang="en-GB" dirty="0" err="1"/>
              <a:t>Unported</a:t>
            </a:r>
            <a:r>
              <a:rPr lang="en-GB" dirty="0"/>
              <a:t> license)</a:t>
            </a:r>
          </a:p>
          <a:p>
            <a:r>
              <a:rPr lang="en-GB" dirty="0"/>
              <a:t>Relief panel showing two baboons offering the </a:t>
            </a:r>
            <a:r>
              <a:rPr lang="en-GB" dirty="0" err="1"/>
              <a:t>wedjat</a:t>
            </a:r>
            <a:r>
              <a:rPr lang="en-GB" dirty="0"/>
              <a:t> eye to the sun god Khepri, who holds the Underworld sign - </a:t>
            </a:r>
            <a:r>
              <a:rPr lang="en-GB" dirty="0">
                <a:hlinkClick r:id="rId7"/>
              </a:rPr>
              <a:t>https://www.metmuseum.org/art/collection/search/549700</a:t>
            </a:r>
            <a:r>
              <a:rPr lang="en-GB" dirty="0"/>
              <a:t> (Public domain)</a:t>
            </a:r>
          </a:p>
          <a:p>
            <a:pPr marL="114300" indent="0">
              <a:buNone/>
            </a:pPr>
            <a:r>
              <a:rPr lang="en-GB" dirty="0"/>
              <a:t>Slide six – </a:t>
            </a:r>
          </a:p>
          <a:p>
            <a:r>
              <a:rPr lang="en-GB" dirty="0"/>
              <a:t>Photo courtesy of Sydney Padfield</a:t>
            </a:r>
          </a:p>
          <a:p>
            <a:pPr marL="114300" indent="0">
              <a:buNone/>
            </a:pPr>
            <a:endParaRPr lang="en-GB" dirty="0"/>
          </a:p>
          <a:p>
            <a:pPr marL="114300" indent="0">
              <a:buNone/>
            </a:pPr>
            <a:r>
              <a:rPr lang="en-GB" dirty="0"/>
              <a:t>Slide seven – </a:t>
            </a:r>
          </a:p>
          <a:p>
            <a:r>
              <a:rPr lang="en-GB" dirty="0"/>
              <a:t>Thutmose III at </a:t>
            </a:r>
            <a:r>
              <a:rPr lang="en-GB" dirty="0" err="1"/>
              <a:t>Karnark</a:t>
            </a:r>
            <a:r>
              <a:rPr lang="en-GB" dirty="0"/>
              <a:t> - </a:t>
            </a:r>
            <a:r>
              <a:rPr lang="en-GB" dirty="0">
                <a:hlinkClick r:id="rId8"/>
              </a:rPr>
              <a:t>https://commons.wikimedia.org/wiki/File:Thutmose_III_at_Karnak.jpg</a:t>
            </a:r>
            <a:r>
              <a:rPr lang="en-GB" dirty="0"/>
              <a:t> (Public Domain)</a:t>
            </a:r>
          </a:p>
          <a:p>
            <a:r>
              <a:rPr lang="en-GB" dirty="0"/>
              <a:t>Photo courtesy of Sydney </a:t>
            </a:r>
            <a:r>
              <a:rPr lang="en-GB" dirty="0" err="1"/>
              <a:t>Padfeild</a:t>
            </a:r>
            <a:r>
              <a:rPr lang="en-GB" dirty="0"/>
              <a:t> </a:t>
            </a:r>
          </a:p>
          <a:p>
            <a:r>
              <a:rPr lang="en-GB" dirty="0"/>
              <a:t>Scarab Finger Ring with the Names of Thutmose III and Hatshepsut - </a:t>
            </a:r>
            <a:r>
              <a:rPr lang="en-GB" dirty="0">
                <a:hlinkClick r:id="rId9"/>
              </a:rPr>
              <a:t>https://www.metmuseum.org/art/collection/search/547602</a:t>
            </a:r>
            <a:r>
              <a:rPr lang="en-GB" dirty="0"/>
              <a:t> (Public Domain)</a:t>
            </a:r>
          </a:p>
        </p:txBody>
      </p:sp>
    </p:spTree>
    <p:extLst>
      <p:ext uri="{BB962C8B-B14F-4D97-AF65-F5344CB8AC3E}">
        <p14:creationId xmlns:p14="http://schemas.microsoft.com/office/powerpoint/2010/main" val="508236553"/>
      </p:ext>
    </p:extLst>
  </p:cSld>
  <p:clrMapOvr>
    <a:masterClrMapping/>
  </p:clrMapOvr>
</p:sld>
</file>

<file path=ppt/theme/theme1.xml><?xml version="1.0" encoding="utf-8"?>
<a:theme xmlns:a="http://schemas.openxmlformats.org/drawingml/2006/main"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8" ma:contentTypeDescription="Create a new document." ma:contentTypeScope="" ma:versionID="19474fb0a518dc2f9b3f50dae0fb8637">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4a24b92d6d1e926e41d8b3d39fac22db"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D9317BC-5204-448E-A257-1C89FEDFFA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66B7AF-9A7F-4165-9BC7-3721E7ECBDCC}">
  <ds:schemaRefs>
    <ds:schemaRef ds:uri="http://schemas.microsoft.com/sharepoint/v3/contenttype/forms"/>
  </ds:schemaRefs>
</ds:datastoreItem>
</file>

<file path=customXml/itemProps3.xml><?xml version="1.0" encoding="utf-8"?>
<ds:datastoreItem xmlns:ds="http://schemas.openxmlformats.org/officeDocument/2006/customXml" ds:itemID="{F8628505-5BA3-462F-9D79-67B354D7F3DE}">
  <ds:schemaRefs>
    <ds:schemaRef ds:uri="95817cb9-f0eb-4f4d-892c-47ab9f8957c0"/>
    <ds:schemaRef ds:uri="http://purl.org/dc/terms/"/>
    <ds:schemaRef ds:uri="http://schemas.microsoft.com/office/2006/metadata/properties"/>
    <ds:schemaRef ds:uri="http://purl.org/dc/dcmitype/"/>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9823f8e4-81f3-4a59-a026-c1a9717271fd"/>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244</TotalTime>
  <Words>1823</Words>
  <Application>Microsoft Office PowerPoint</Application>
  <PresentationFormat>On-screen Show (16:9)</PresentationFormat>
  <Paragraphs>74</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PT Sans Narrow</vt:lpstr>
      <vt:lpstr>Open Sans</vt:lpstr>
      <vt:lpstr>Playfair Display</vt:lpstr>
      <vt:lpstr>Arial</vt:lpstr>
      <vt:lpstr>Lato</vt:lpstr>
      <vt:lpstr>Coral</vt:lpstr>
      <vt:lpstr>Thutmose III Scarab</vt:lpstr>
      <vt:lpstr>A Scarab Pendant? </vt:lpstr>
      <vt:lpstr>Similar material culture </vt:lpstr>
      <vt:lpstr>Out of Context </vt:lpstr>
      <vt:lpstr>Scarabaeus sacer</vt:lpstr>
      <vt:lpstr>How does this link to this scarab?</vt:lpstr>
      <vt:lpstr>Everyday use</vt:lpstr>
      <vt:lpstr>Bibliography: </vt:lpstr>
      <vt:lpstr>Photo Credits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Thutmose III Scarab</dc:title>
  <cp:lastModifiedBy>Rachael</cp:lastModifiedBy>
  <cp:revision>8</cp:revision>
  <dcterms:modified xsi:type="dcterms:W3CDTF">2023-02-10T19:18:55Z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