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4" r:id="rId1"/>
  </p:sldMasterIdLst>
  <p:notesMasterIdLst>
    <p:notesMasterId r:id="rId11"/>
  </p:notesMasterIdLst>
  <p:sldIdLst>
    <p:sldId id="256" r:id="rId2"/>
    <p:sldId id="280" r:id="rId3"/>
    <p:sldId id="281" r:id="rId4"/>
    <p:sldId id="282" r:id="rId5"/>
    <p:sldId id="283" r:id="rId6"/>
    <p:sldId id="284" r:id="rId7"/>
    <p:sldId id="285" r:id="rId8"/>
    <p:sldId id="286" r:id="rId9"/>
    <p:sldId id="28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60" d="100"/>
          <a:sy n="60" d="100"/>
        </p:scale>
        <p:origin x="34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3DCAAE-FFFB-4DD7-8EAE-33032C58E1D7}" type="datetimeFigureOut">
              <a:rPr lang="en-GB" smtClean="0"/>
              <a:t>08/03/2018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E7FB24-B473-4DCA-9CCB-C2729257C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60998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E7FB24-B473-4DCA-9CCB-C2729257CB9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9399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6DFF08F-DC6B-4601-B491-B0F83F6DD2DA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3/8/2018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494852"/>
            <a:ext cx="9884335" cy="4044875"/>
          </a:xfrm>
          <a:solidFill>
            <a:schemeClr val="accent1">
              <a:lumMod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Skills for the field /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Introduction to fieldwork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4765638"/>
            <a:ext cx="8767860" cy="1452282"/>
          </a:xfrm>
          <a:solidFill>
            <a:schemeClr val="accent1">
              <a:lumMod val="50000"/>
            </a:schemeClr>
          </a:solidFill>
        </p:spPr>
        <p:txBody>
          <a:bodyPr/>
          <a:lstStyle/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Eloise Govier e.govier@uwtsd.ac.uk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33172" y="6217920"/>
            <a:ext cx="1706217" cy="365125"/>
          </a:xfrm>
        </p:spPr>
        <p:txBody>
          <a:bodyPr/>
          <a:lstStyle/>
          <a:p>
            <a:fld id="{4FAB73BC-B049-4115-A692-8D63A059BFB8}" type="slidenum">
              <a:rPr lang="en-US" sz="2800" smtClean="0">
                <a:latin typeface="Comic Sans MS" panose="030F0702030302020204" pitchFamily="66" charset="0"/>
              </a:rPr>
              <a:t>1</a:t>
            </a:fld>
            <a:endParaRPr lang="en-US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76481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>
                <a:latin typeface="Comic Sans MS" panose="030F0702030302020204" pitchFamily="66" charset="0"/>
              </a:rPr>
              <a:t>Autoethnography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1143000" y="1965960"/>
            <a:ext cx="9872871" cy="4130040"/>
          </a:xfrm>
          <a:solidFill>
            <a:schemeClr val="accent1">
              <a:lumMod val="50000"/>
            </a:schemeClr>
          </a:solidFill>
        </p:spPr>
        <p:txBody>
          <a:bodyPr>
            <a:normAutofit fontScale="92500" lnSpcReduction="20000"/>
          </a:bodyPr>
          <a:lstStyle/>
          <a:p>
            <a:endParaRPr lang="en-GB" sz="320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3200" smtClean="0">
                <a:solidFill>
                  <a:schemeClr val="bg1"/>
                </a:solidFill>
                <a:latin typeface="Comic Sans MS" panose="030F0702030302020204" pitchFamily="66" charset="0"/>
              </a:rPr>
              <a:t>Autoethnography</a:t>
            </a:r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: “Portraits </a:t>
            </a: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of a social group the </a:t>
            </a:r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author-anthropologist is </a:t>
            </a: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affiliated with; life writing or other </a:t>
            </a:r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autobiographical acts </a:t>
            </a: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that incorporate ethnographic description </a:t>
            </a:r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of their </a:t>
            </a: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social group; and anthropological writing </a:t>
            </a:r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that includes </a:t>
            </a: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reflexive descriptions of </a:t>
            </a:r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research experiences </a:t>
            </a: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during ethnographic fieldwork</a:t>
            </a:r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” (Reed-</a:t>
            </a:r>
            <a:r>
              <a:rPr lang="en-GB" sz="32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Danahay</a:t>
            </a:r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1997).</a:t>
            </a:r>
          </a:p>
          <a:p>
            <a:pPr marL="45720" indent="0">
              <a:buNone/>
            </a:pPr>
            <a:endParaRPr lang="en-GB" sz="3200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45720" indent="0">
              <a:buNone/>
            </a:pPr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2</a:t>
            </a: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1078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Content Placeholder 2"/>
          <p:cNvSpPr>
            <a:spLocks noGrp="1"/>
          </p:cNvSpPr>
          <p:nvPr>
            <p:ph type="title"/>
          </p:nvPr>
        </p:nvSpPr>
        <p:spPr>
          <a:xfrm>
            <a:off x="831540" y="1090863"/>
            <a:ext cx="10184331" cy="5005137"/>
          </a:xfrm>
          <a:solidFill>
            <a:schemeClr val="accent1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Reed-</a:t>
            </a:r>
            <a:r>
              <a:rPr lang="en-GB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Danahay</a:t>
            </a:r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(1997)</a:t>
            </a:r>
            <a:b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/>
            </a:r>
            <a:b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Questions </a:t>
            </a: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problematic </a:t>
            </a:r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dichotomies </a:t>
            </a: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such </a:t>
            </a:r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as: insider/outsider</a:t>
            </a:r>
            <a:b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observer/participant distance/familiarity</a:t>
            </a: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/>
            </a:r>
            <a:b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/>
            </a:r>
            <a:b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3</a:t>
            </a: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7756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>
                <a:latin typeface="Comic Sans MS" panose="030F0702030302020204" pitchFamily="66" charset="0"/>
              </a:rPr>
              <a:t>Autoethnography</a:t>
            </a:r>
            <a:r>
              <a:rPr lang="en-GB" dirty="0" smtClean="0">
                <a:latin typeface="Comic Sans MS" panose="030F0702030302020204" pitchFamily="66" charset="0"/>
              </a:rPr>
              <a:t> (Reed-</a:t>
            </a:r>
            <a:r>
              <a:rPr lang="en-GB" dirty="0" err="1" smtClean="0">
                <a:latin typeface="Comic Sans MS" panose="030F0702030302020204" pitchFamily="66" charset="0"/>
              </a:rPr>
              <a:t>Danahay</a:t>
            </a:r>
            <a:r>
              <a:rPr lang="en-GB" dirty="0" smtClean="0">
                <a:latin typeface="Comic Sans MS" panose="030F0702030302020204" pitchFamily="66" charset="0"/>
              </a:rPr>
              <a:t> 1997)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50000"/>
            </a:schemeClr>
          </a:solidFill>
        </p:spPr>
        <p:txBody>
          <a:bodyPr>
            <a:normAutofit fontScale="25000" lnSpcReduction="20000"/>
          </a:bodyPr>
          <a:lstStyle/>
          <a:p>
            <a:r>
              <a:rPr lang="en-GB" sz="16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Autoethnographies</a:t>
            </a:r>
            <a:r>
              <a:rPr lang="en-GB" sz="16000" dirty="0">
                <a:solidFill>
                  <a:schemeClr val="bg1"/>
                </a:solidFill>
                <a:latin typeface="Comic Sans MS" panose="030F0702030302020204" pitchFamily="66" charset="0"/>
              </a:rPr>
              <a:t> can offer rich descriptions of </a:t>
            </a:r>
            <a:r>
              <a:rPr lang="en-GB" sz="16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life.</a:t>
            </a:r>
            <a:endParaRPr lang="en-GB" sz="160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GB" sz="16000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16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Framing </a:t>
            </a:r>
            <a:r>
              <a:rPr lang="en-GB" sz="16000" dirty="0">
                <a:solidFill>
                  <a:schemeClr val="bg1"/>
                </a:solidFill>
                <a:latin typeface="Comic Sans MS" panose="030F0702030302020204" pitchFamily="66" charset="0"/>
              </a:rPr>
              <a:t>works that over emphasise feelings </a:t>
            </a:r>
            <a:r>
              <a:rPr lang="en-GB" sz="16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and experiences </a:t>
            </a:r>
            <a:r>
              <a:rPr lang="en-GB" sz="16000" dirty="0">
                <a:solidFill>
                  <a:schemeClr val="bg1"/>
                </a:solidFill>
                <a:latin typeface="Comic Sans MS" panose="030F0702030302020204" pitchFamily="66" charset="0"/>
              </a:rPr>
              <a:t>of the author as </a:t>
            </a:r>
            <a:r>
              <a:rPr lang="en-GB" sz="16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autoethnographic</a:t>
            </a:r>
            <a:r>
              <a:rPr lang="en-GB" sz="160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sz="16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can take </a:t>
            </a:r>
            <a:r>
              <a:rPr lang="en-GB" sz="16000" dirty="0">
                <a:solidFill>
                  <a:schemeClr val="bg1"/>
                </a:solidFill>
                <a:latin typeface="Comic Sans MS" panose="030F0702030302020204" pitchFamily="66" charset="0"/>
              </a:rPr>
              <a:t>away from the full potential of the </a:t>
            </a:r>
            <a:r>
              <a:rPr lang="en-GB" sz="16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term.</a:t>
            </a:r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/>
            </a:r>
            <a:b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</a:br>
            <a:endParaRPr lang="en-GB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45720" indent="0">
              <a:buNone/>
            </a:pPr>
            <a:r>
              <a:rPr lang="en-GB" sz="1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4</a:t>
            </a:r>
            <a:endParaRPr lang="en-GB" sz="12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97772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Anthropology ‘at home’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143000" y="1700462"/>
            <a:ext cx="9872871" cy="4395537"/>
          </a:xfrm>
          <a:solidFill>
            <a:schemeClr val="accent1">
              <a:lumMod val="50000"/>
            </a:schemeClr>
          </a:solidFill>
        </p:spPr>
        <p:txBody>
          <a:bodyPr>
            <a:normAutofit fontScale="25000" lnSpcReduction="20000"/>
          </a:bodyPr>
          <a:lstStyle/>
          <a:p>
            <a:endParaRPr lang="en-GB" sz="12800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128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Strathern</a:t>
            </a:r>
            <a:r>
              <a:rPr lang="en-GB" sz="1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sz="12800" dirty="0">
                <a:solidFill>
                  <a:schemeClr val="bg1"/>
                </a:solidFill>
                <a:latin typeface="Comic Sans MS" panose="030F0702030302020204" pitchFamily="66" charset="0"/>
              </a:rPr>
              <a:t>(1987:16) asks: what are the questions that </a:t>
            </a:r>
            <a:r>
              <a:rPr lang="en-GB" sz="1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are driving </a:t>
            </a:r>
            <a:r>
              <a:rPr lang="en-GB" sz="12800" dirty="0">
                <a:solidFill>
                  <a:schemeClr val="bg1"/>
                </a:solidFill>
                <a:latin typeface="Comic Sans MS" panose="030F0702030302020204" pitchFamily="66" charset="0"/>
              </a:rPr>
              <a:t>the research? If both the anthropologist and </a:t>
            </a:r>
            <a:r>
              <a:rPr lang="en-GB" sz="1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the informant </a:t>
            </a:r>
            <a:r>
              <a:rPr lang="en-GB" sz="12800" dirty="0">
                <a:solidFill>
                  <a:schemeClr val="bg1"/>
                </a:solidFill>
                <a:latin typeface="Comic Sans MS" panose="030F0702030302020204" pitchFamily="66" charset="0"/>
              </a:rPr>
              <a:t>are ‘equally at home’ then this can be </a:t>
            </a:r>
            <a:r>
              <a:rPr lang="en-GB" sz="1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classed as </a:t>
            </a:r>
            <a:r>
              <a:rPr lang="en-GB" sz="12800" dirty="0">
                <a:solidFill>
                  <a:schemeClr val="bg1"/>
                </a:solidFill>
                <a:latin typeface="Comic Sans MS" panose="030F0702030302020204" pitchFamily="66" charset="0"/>
              </a:rPr>
              <a:t>‘anthropology at home’.</a:t>
            </a:r>
          </a:p>
          <a:p>
            <a:r>
              <a:rPr lang="en-GB" sz="12800" dirty="0">
                <a:solidFill>
                  <a:schemeClr val="bg1"/>
                </a:solidFill>
                <a:latin typeface="Comic Sans MS" panose="030F0702030302020204" pitchFamily="66" charset="0"/>
              </a:rPr>
              <a:t>Auto-anthropology is anthropology carried out in </a:t>
            </a:r>
            <a:r>
              <a:rPr lang="en-GB" sz="1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the social </a:t>
            </a:r>
            <a:r>
              <a:rPr lang="en-GB" sz="12800" dirty="0">
                <a:solidFill>
                  <a:schemeClr val="bg1"/>
                </a:solidFill>
                <a:latin typeface="Comic Sans MS" panose="030F0702030302020204" pitchFamily="66" charset="0"/>
              </a:rPr>
              <a:t>context which produced it (</a:t>
            </a:r>
            <a:r>
              <a:rPr lang="en-GB" sz="128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Strathern</a:t>
            </a:r>
            <a:r>
              <a:rPr lang="en-GB" sz="12800" dirty="0">
                <a:solidFill>
                  <a:schemeClr val="bg1"/>
                </a:solidFill>
                <a:latin typeface="Comic Sans MS" panose="030F0702030302020204" pitchFamily="66" charset="0"/>
              </a:rPr>
              <a:t> 1987, 17)</a:t>
            </a:r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/>
            </a:r>
            <a:b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/>
            </a:r>
            <a:b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45720" indent="0">
              <a:buNone/>
            </a:pPr>
            <a:endParaRPr lang="en-GB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45720" indent="0">
              <a:buNone/>
            </a:pPr>
            <a:r>
              <a:rPr lang="en-GB" sz="11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5</a:t>
            </a:r>
            <a:endParaRPr lang="en-GB" sz="112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99736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058779"/>
          </a:xfrm>
        </p:spPr>
        <p:txBody>
          <a:bodyPr>
            <a:normAutofit/>
          </a:bodyPr>
          <a:lstStyle/>
          <a:p>
            <a:r>
              <a:rPr lang="en-GB" sz="6000" dirty="0" smtClean="0">
                <a:latin typeface="Comic Sans MS" panose="030F0702030302020204" pitchFamily="66" charset="0"/>
              </a:rPr>
              <a:t>‘Weird’ Stuff</a:t>
            </a:r>
            <a:endParaRPr lang="en-GB" sz="6000" dirty="0">
              <a:latin typeface="Comic Sans MS" panose="030F0702030302020204" pitchFamily="66" charset="0"/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143000" y="1459832"/>
            <a:ext cx="9872871" cy="5213684"/>
          </a:xfrm>
          <a:solidFill>
            <a:schemeClr val="accent1">
              <a:lumMod val="50000"/>
            </a:schemeClr>
          </a:solidFill>
        </p:spPr>
        <p:txBody>
          <a:bodyPr>
            <a:normAutofit fontScale="25000" lnSpcReduction="20000"/>
          </a:bodyPr>
          <a:lstStyle/>
          <a:p>
            <a:endParaRPr lang="en-GB" sz="16000" dirty="0" smtClean="0">
              <a:solidFill>
                <a:schemeClr val="bg1"/>
              </a:solidFill>
            </a:endParaRPr>
          </a:p>
          <a:p>
            <a:r>
              <a:rPr lang="en-GB" sz="14400" dirty="0" smtClean="0">
                <a:solidFill>
                  <a:schemeClr val="bg1"/>
                </a:solidFill>
              </a:rPr>
              <a:t>“</a:t>
            </a:r>
            <a:r>
              <a:rPr lang="en-GB" sz="14400" dirty="0">
                <a:solidFill>
                  <a:schemeClr val="bg1"/>
                </a:solidFill>
                <a:latin typeface="Comic Sans MS" panose="030F0702030302020204" pitchFamily="66" charset="0"/>
              </a:rPr>
              <a:t>Anthropologists explain the unknown in terms of </a:t>
            </a:r>
            <a:r>
              <a:rPr lang="en-GB" sz="14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the known</a:t>
            </a:r>
            <a:r>
              <a:rPr lang="en-GB" sz="14400" dirty="0">
                <a:solidFill>
                  <a:schemeClr val="bg1"/>
                </a:solidFill>
                <a:latin typeface="Comic Sans MS" panose="030F0702030302020204" pitchFamily="66" charset="0"/>
              </a:rPr>
              <a:t>. There is resistance to leaving weirdness </a:t>
            </a:r>
            <a:r>
              <a:rPr lang="en-GB" sz="14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weird, and </a:t>
            </a:r>
            <a:r>
              <a:rPr lang="en-GB" sz="14400" dirty="0">
                <a:solidFill>
                  <a:schemeClr val="bg1"/>
                </a:solidFill>
                <a:latin typeface="Comic Sans MS" panose="030F0702030302020204" pitchFamily="66" charset="0"/>
              </a:rPr>
              <a:t>no recognition of the stuff that won't fit. </a:t>
            </a:r>
            <a:r>
              <a:rPr lang="en-GB" sz="14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[…] As </a:t>
            </a:r>
            <a:r>
              <a:rPr lang="en-GB" sz="14400" dirty="0">
                <a:solidFill>
                  <a:schemeClr val="bg1"/>
                </a:solidFill>
                <a:latin typeface="Comic Sans MS" panose="030F0702030302020204" pitchFamily="66" charset="0"/>
              </a:rPr>
              <a:t>Nietzsche said, "Fear drives you to reduce </a:t>
            </a:r>
            <a:r>
              <a:rPr lang="en-GB" sz="14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something strange </a:t>
            </a:r>
            <a:r>
              <a:rPr lang="en-GB" sz="14400" dirty="0">
                <a:solidFill>
                  <a:schemeClr val="bg1"/>
                </a:solidFill>
                <a:latin typeface="Comic Sans MS" panose="030F0702030302020204" pitchFamily="66" charset="0"/>
              </a:rPr>
              <a:t>to something familiar so you no longer marvel </a:t>
            </a:r>
            <a:r>
              <a:rPr lang="en-GB" sz="14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at it</a:t>
            </a:r>
            <a:r>
              <a:rPr lang="en-GB" sz="14400" dirty="0">
                <a:solidFill>
                  <a:schemeClr val="bg1"/>
                </a:solidFill>
                <a:latin typeface="Comic Sans MS" panose="030F0702030302020204" pitchFamily="66" charset="0"/>
              </a:rPr>
              <a:t>. Then the familiar itself becomes more difficult to </a:t>
            </a:r>
            <a:r>
              <a:rPr lang="en-GB" sz="14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see as </a:t>
            </a:r>
            <a:r>
              <a:rPr lang="en-GB" sz="14400" dirty="0">
                <a:solidFill>
                  <a:schemeClr val="bg1"/>
                </a:solidFill>
                <a:latin typeface="Comic Sans MS" panose="030F0702030302020204" pitchFamily="66" charset="0"/>
              </a:rPr>
              <a:t>strange." </a:t>
            </a:r>
            <a:r>
              <a:rPr lang="en-GB" sz="14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(</a:t>
            </a:r>
            <a:r>
              <a:rPr lang="en-GB" sz="144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Taussig</a:t>
            </a:r>
            <a:r>
              <a:rPr lang="en-GB" sz="14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2003</a:t>
            </a:r>
            <a:r>
              <a:rPr lang="en-GB" sz="14400" dirty="0">
                <a:solidFill>
                  <a:schemeClr val="bg1"/>
                </a:solidFill>
                <a:latin typeface="Comic Sans MS" panose="030F0702030302020204" pitchFamily="66" charset="0"/>
              </a:rPr>
              <a:t>: 2)</a:t>
            </a:r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/>
            </a:r>
            <a:b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/>
            </a:r>
            <a:b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/>
            </a:r>
            <a:b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/>
            </a:r>
            <a:b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/>
            </a:r>
            <a:b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</a:br>
            <a:endParaRPr lang="en-GB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45720" indent="0">
              <a:buNone/>
            </a:pP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45720" indent="0">
              <a:buNone/>
            </a:pPr>
            <a:r>
              <a:rPr lang="en-GB" sz="11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6</a:t>
            </a:r>
          </a:p>
          <a:p>
            <a:pPr marL="45720" indent="0">
              <a:buNone/>
            </a:pP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45720" indent="0">
              <a:buNone/>
            </a:pPr>
            <a:endParaRPr lang="en-GB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45720" indent="0">
              <a:buNone/>
            </a:pPr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6</a:t>
            </a: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43653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>
                <a:latin typeface="Comic Sans MS" panose="030F0702030302020204" pitchFamily="66" charset="0"/>
              </a:rPr>
              <a:t>Autoethnography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143000" y="2057400"/>
            <a:ext cx="9872871" cy="4551947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lIns="91440" tIns="45720" rIns="91440" bIns="45720" rtlCol="0">
            <a:normAutofit fontScale="25000" lnSpcReduction="20000"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It </a:t>
            </a:r>
            <a:r>
              <a:rPr lang="en-GB" sz="12800" dirty="0">
                <a:solidFill>
                  <a:schemeClr val="bg1"/>
                </a:solidFill>
                <a:latin typeface="Comic Sans MS" panose="030F0702030302020204" pitchFamily="66" charset="0"/>
              </a:rPr>
              <a:t>can refer to the ethnography of one’s own group</a:t>
            </a:r>
          </a:p>
          <a:p>
            <a:r>
              <a:rPr lang="en-GB" sz="12800" dirty="0">
                <a:solidFill>
                  <a:schemeClr val="bg1"/>
                </a:solidFill>
                <a:latin typeface="Comic Sans MS" panose="030F0702030302020204" pitchFamily="66" charset="0"/>
              </a:rPr>
              <a:t>Use of personal narrative in ethnographic writing.</a:t>
            </a:r>
          </a:p>
          <a:p>
            <a:r>
              <a:rPr lang="en-GB" sz="12800" dirty="0">
                <a:solidFill>
                  <a:schemeClr val="bg1"/>
                </a:solidFill>
                <a:latin typeface="Comic Sans MS" panose="030F0702030302020204" pitchFamily="66" charset="0"/>
              </a:rPr>
              <a:t>These two meanings overlap, but they may not.</a:t>
            </a:r>
          </a:p>
          <a:p>
            <a:r>
              <a:rPr lang="en-GB" sz="12800" dirty="0">
                <a:solidFill>
                  <a:schemeClr val="bg1"/>
                </a:solidFill>
                <a:latin typeface="Comic Sans MS" panose="030F0702030302020204" pitchFamily="66" charset="0"/>
              </a:rPr>
              <a:t>A form of self narrative that places the self within a</a:t>
            </a:r>
          </a:p>
          <a:p>
            <a:r>
              <a:rPr lang="en-GB" sz="12800" dirty="0">
                <a:solidFill>
                  <a:schemeClr val="bg1"/>
                </a:solidFill>
                <a:latin typeface="Comic Sans MS" panose="030F0702030302020204" pitchFamily="66" charset="0"/>
              </a:rPr>
              <a:t>social context (Reed-Danahay1997: 9)</a:t>
            </a:r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/>
            </a:r>
            <a:b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/>
            </a:r>
            <a:b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/>
            </a:r>
            <a:b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/>
            </a:r>
            <a:b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/>
            </a:r>
            <a:b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</a:br>
            <a:endParaRPr lang="en-GB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45720" indent="0">
              <a:buFont typeface="Corbel" pitchFamily="34" charset="0"/>
              <a:buNone/>
            </a:pPr>
            <a:endParaRPr lang="en-GB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45720" indent="0">
              <a:buFont typeface="Corbel" pitchFamily="34" charset="0"/>
              <a:buNone/>
            </a:pPr>
            <a:endParaRPr lang="en-GB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45720" indent="0">
              <a:buFont typeface="Corbel" pitchFamily="34" charset="0"/>
              <a:buNone/>
            </a:pPr>
            <a:r>
              <a:rPr lang="en-GB" sz="8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7</a:t>
            </a:r>
            <a:endParaRPr lang="en-GB" sz="80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42345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Anthropology?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50000"/>
            </a:schemeClr>
          </a:solidFill>
        </p:spPr>
        <p:txBody>
          <a:bodyPr>
            <a:normAutofit/>
          </a:bodyPr>
          <a:lstStyle/>
          <a:p>
            <a:endParaRPr lang="en-GB" sz="5400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5400" dirty="0">
                <a:solidFill>
                  <a:schemeClr val="bg1"/>
                </a:solidFill>
                <a:latin typeface="Comic Sans MS" panose="030F0702030302020204" pitchFamily="66" charset="0"/>
              </a:rPr>
              <a:t>SHOULD WE LEAVE/DO </a:t>
            </a:r>
            <a:r>
              <a:rPr lang="en-GB" sz="5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WE LEAVE </a:t>
            </a:r>
            <a:r>
              <a:rPr lang="en-GB" sz="5400" dirty="0">
                <a:solidFill>
                  <a:schemeClr val="bg1"/>
                </a:solidFill>
                <a:latin typeface="Comic Sans MS" panose="030F0702030302020204" pitchFamily="66" charset="0"/>
              </a:rPr>
              <a:t>WEIRD STUFF WEIRD</a:t>
            </a:r>
            <a:r>
              <a:rPr lang="en-GB" sz="5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?</a:t>
            </a:r>
          </a:p>
          <a:p>
            <a:pPr marL="45720" indent="0">
              <a:buNone/>
            </a:pP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2086822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Reading List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Reed-</a:t>
            </a:r>
            <a:r>
              <a:rPr lang="en-GB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Danahay</a:t>
            </a: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, D. (ed.) 1997. </a:t>
            </a:r>
            <a:r>
              <a:rPr lang="en-GB" i="1" dirty="0">
                <a:solidFill>
                  <a:schemeClr val="bg1"/>
                </a:solidFill>
                <a:latin typeface="Comic Sans MS" panose="030F0702030302020204" pitchFamily="66" charset="0"/>
              </a:rPr>
              <a:t>Auto/ethnography: Rewriting the Self and the Social</a:t>
            </a: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. Berg</a:t>
            </a:r>
          </a:p>
          <a:p>
            <a:r>
              <a:rPr lang="en-GB" dirty="0" err="1">
                <a:solidFill>
                  <a:schemeClr val="bg1"/>
                </a:solidFill>
                <a:latin typeface="Comic Sans MS" panose="030F0702030302020204" pitchFamily="66" charset="0"/>
              </a:rPr>
              <a:t>Ryang</a:t>
            </a: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, S. 2000. Ethnography or Self-cultural Anthropology?: Reflections on Writing About </a:t>
            </a:r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Ourselves. </a:t>
            </a:r>
            <a:r>
              <a:rPr lang="en-GB" i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Dialectical </a:t>
            </a:r>
            <a:r>
              <a:rPr lang="en-GB" i="1" dirty="0">
                <a:solidFill>
                  <a:schemeClr val="bg1"/>
                </a:solidFill>
                <a:latin typeface="Comic Sans MS" panose="030F0702030302020204" pitchFamily="66" charset="0"/>
              </a:rPr>
              <a:t>Anthropology</a:t>
            </a: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. 25 (3-4): 297 -320.</a:t>
            </a:r>
          </a:p>
          <a:p>
            <a:r>
              <a:rPr lang="en-GB" dirty="0" err="1">
                <a:solidFill>
                  <a:schemeClr val="bg1"/>
                </a:solidFill>
                <a:latin typeface="Comic Sans MS" panose="030F0702030302020204" pitchFamily="66" charset="0"/>
              </a:rPr>
              <a:t>Strathern</a:t>
            </a: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, M. 1985, ‘Not a Field Diary ‘Anthropology at Home’ – with the Association of </a:t>
            </a:r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Social Anthropologists</a:t>
            </a: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’ </a:t>
            </a:r>
            <a:r>
              <a:rPr lang="en-GB" i="1" dirty="0">
                <a:solidFill>
                  <a:schemeClr val="bg1"/>
                </a:solidFill>
                <a:latin typeface="Comic Sans MS" panose="030F0702030302020204" pitchFamily="66" charset="0"/>
              </a:rPr>
              <a:t>Anthropology Today</a:t>
            </a: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. Vol. 1, No. 3 (June 1985): 25- 26.</a:t>
            </a:r>
          </a:p>
          <a:p>
            <a:r>
              <a:rPr lang="en-GB" dirty="0" err="1">
                <a:solidFill>
                  <a:schemeClr val="bg1"/>
                </a:solidFill>
                <a:latin typeface="Comic Sans MS" panose="030F0702030302020204" pitchFamily="66" charset="0"/>
              </a:rPr>
              <a:t>Taussig</a:t>
            </a: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, M. 2003. The Diary as Witness: an Anthropologist Writes What He Must. The Chronicle </a:t>
            </a:r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of</a:t>
            </a: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6196380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TM03457444[[fn=Basis]]</Template>
  <TotalTime>143</TotalTime>
  <Words>403</Words>
  <Application>Microsoft Office PowerPoint</Application>
  <PresentationFormat>Widescreen</PresentationFormat>
  <Paragraphs>48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Calibri</vt:lpstr>
      <vt:lpstr>Comic Sans MS</vt:lpstr>
      <vt:lpstr>Corbel</vt:lpstr>
      <vt:lpstr>Basis</vt:lpstr>
      <vt:lpstr> Skills for the field / Introduction to fieldwork</vt:lpstr>
      <vt:lpstr>Autoethnography</vt:lpstr>
      <vt:lpstr>Reed-Danahay (1997)  Questions problematic dichotomies such as: insider/outsider observer/participant distance/familiarity  3</vt:lpstr>
      <vt:lpstr>Autoethnography (Reed-Danahay 1997) </vt:lpstr>
      <vt:lpstr>Anthropology ‘at home’</vt:lpstr>
      <vt:lpstr>‘Weird’ Stuff</vt:lpstr>
      <vt:lpstr>Autoethnography</vt:lpstr>
      <vt:lpstr>Anthropology?</vt:lpstr>
      <vt:lpstr>Reading List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Skills for the field Introduction to fieldwork</dc:title>
  <dc:creator>Eloise Govier</dc:creator>
  <cp:lastModifiedBy>Eloise Govier</cp:lastModifiedBy>
  <cp:revision>15</cp:revision>
  <dcterms:created xsi:type="dcterms:W3CDTF">2018-02-01T10:26:06Z</dcterms:created>
  <dcterms:modified xsi:type="dcterms:W3CDTF">2018-03-08T11:39:42Z</dcterms:modified>
</cp:coreProperties>
</file>