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3"/>
  </p:notesMasterIdLst>
  <p:sldIdLst>
    <p:sldId id="256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6" r:id="rId15"/>
    <p:sldId id="262" r:id="rId16"/>
    <p:sldId id="267" r:id="rId17"/>
    <p:sldId id="268" r:id="rId18"/>
    <p:sldId id="269" r:id="rId19"/>
    <p:sldId id="270" r:id="rId20"/>
    <p:sldId id="271" r:id="rId21"/>
    <p:sldId id="2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82" d="100"/>
          <a:sy n="82" d="100"/>
        </p:scale>
        <p:origin x="57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B040E-6F56-4FF0-AF53-739C2548032E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92A8-EFD7-499F-8E3E-AE35AC850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09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812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188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programmes/p04ymqbk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globalassets/media/knowledge/knowledge-hub/reports/maturity-model.pdf" TargetMode="Externa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77CC9-5142-827B-4BD0-0ED1B0078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5B338-26C9-9C37-F7FA-CA81F8D11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1104" y="1600201"/>
            <a:ext cx="9046896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Module Learning Outcomes: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culture is and why it is important. </a:t>
            </a:r>
          </a:p>
          <a:p>
            <a:r>
              <a:rPr lang="en-GB" dirty="0"/>
              <a:t>Models to analyse and explain culture and organisational behaviour. </a:t>
            </a:r>
          </a:p>
          <a:p>
            <a:r>
              <a:rPr lang="en-GB" dirty="0"/>
              <a:t>Different theories about human behaviour. </a:t>
            </a:r>
          </a:p>
          <a:p>
            <a:r>
              <a:rPr lang="en-GB" dirty="0"/>
              <a:t>How to motivate and engage employees. </a:t>
            </a:r>
          </a:p>
          <a:p>
            <a:r>
              <a:rPr lang="en-GB" dirty="0"/>
              <a:t>How to drive an inclusive culture. </a:t>
            </a:r>
          </a:p>
          <a:p>
            <a:r>
              <a:rPr lang="en-GB" dirty="0"/>
              <a:t>The link between wellbeing and performance</a:t>
            </a:r>
          </a:p>
        </p:txBody>
      </p:sp>
    </p:spTree>
    <p:extLst>
      <p:ext uri="{BB962C8B-B14F-4D97-AF65-F5344CB8AC3E}">
        <p14:creationId xmlns:p14="http://schemas.microsoft.com/office/powerpoint/2010/main" val="4167906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7584F-CA66-3C58-D4CB-D70B9E382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19" y="-42570"/>
            <a:ext cx="11481847" cy="1325563"/>
          </a:xfrm>
        </p:spPr>
        <p:txBody>
          <a:bodyPr/>
          <a:lstStyle/>
          <a:p>
            <a:r>
              <a:rPr lang="en-GB" dirty="0"/>
              <a:t>Task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E1DD5-5E6C-1A75-9F06-C1BC0D11B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87" y="1039065"/>
            <a:ext cx="11805661" cy="43393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Report: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Written for the senior leadership team</a:t>
            </a:r>
          </a:p>
          <a:p>
            <a:r>
              <a:rPr lang="en-GB" dirty="0"/>
              <a:t>3500 words (+/- 10%)</a:t>
            </a:r>
          </a:p>
          <a:p>
            <a:r>
              <a:rPr lang="en-GB" dirty="0"/>
              <a:t>Times new roman or Arial font 12 </a:t>
            </a:r>
          </a:p>
          <a:p>
            <a:r>
              <a:rPr lang="en-GB" dirty="0"/>
              <a:t>Title, Executive Summary (not included in word count), introduction, main findings, conclusion, recommendations and a reference list, using Harvard referencing throughout.</a:t>
            </a:r>
          </a:p>
        </p:txBody>
      </p:sp>
    </p:spTree>
    <p:extLst>
      <p:ext uri="{BB962C8B-B14F-4D97-AF65-F5344CB8AC3E}">
        <p14:creationId xmlns:p14="http://schemas.microsoft.com/office/powerpoint/2010/main" val="729921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4F1C-7375-BEA2-AF85-FF861CCEC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FB240-61F1-E0D6-6568-195AF9B21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3012259"/>
          </a:xfrm>
        </p:spPr>
        <p:txBody>
          <a:bodyPr/>
          <a:lstStyle/>
          <a:p>
            <a:r>
              <a:rPr lang="en-GB" dirty="0"/>
              <a:t>Ensure you consider the viewpoint in the assignment brief. </a:t>
            </a:r>
          </a:p>
          <a:p>
            <a:r>
              <a:rPr lang="en-GB" dirty="0"/>
              <a:t>Analyse culture and climate and it’s importance- use wider reading to support and highlight your key messages.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70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098B0-4DDF-C8A5-1ABC-10BF8B0A9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83C2C-60CE-218D-D730-76D68C0BB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at least one model to critically analyse culture and organisational behaviour based on your organisation. i.e. competing value framework, Denison model, Hall’s iceberg model, </a:t>
            </a:r>
            <a:r>
              <a:rPr lang="en-GB" dirty="0" err="1"/>
              <a:t>McKinseys</a:t>
            </a:r>
            <a:r>
              <a:rPr lang="en-GB" dirty="0"/>
              <a:t> 7’s, Hofstede, Handy etc.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BBC Radio 4 - More or Less: Behind the Stats, WS More or Less: Will one in four people develop a mental health problem?</a:t>
            </a:r>
            <a:r>
              <a:rPr lang="en-GB" dirty="0"/>
              <a:t>- good example of critical analyses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088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F68C1-B0F1-47D0-1502-04771565BFDA}"/>
              </a:ext>
            </a:extLst>
          </p:cNvPr>
          <p:cNvSpPr txBox="1"/>
          <p:nvPr/>
        </p:nvSpPr>
        <p:spPr>
          <a:xfrm>
            <a:off x="3316287" y="4824710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GB" sz="2000" b="1">
                <a:latin typeface="+mj-lt"/>
                <a:ea typeface="+mj-ea"/>
                <a:cs typeface="+mj-cs"/>
              </a:rPr>
              <a:t>Competing values framework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F34D964-2CC0-130E-CAC2-9A6234D18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8906" y="612776"/>
            <a:ext cx="4101165" cy="382433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880327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25C6345E-356A-286C-4C8B-30FA1B14C6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4489" y="919353"/>
            <a:ext cx="8963025" cy="501929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55089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Title 1">
            <a:extLst>
              <a:ext uri="{FF2B5EF4-FFF2-40B4-BE49-F238E27FC236}">
                <a16:creationId xmlns:a16="http://schemas.microsoft.com/office/drawing/2014/main" id="{226EF3D6-0F35-4F2B-4CDC-AF542B401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r>
              <a:rPr lang="en-US" dirty="0"/>
              <a:t>Hall’s model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769ABCD4-C7F6-F6C3-72DE-3D4D4790E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4495" y="1600201"/>
            <a:ext cx="5803010" cy="391703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36582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94D57-03A3-E1CE-CD39-39F03B76F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McKinsey’s 7’s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D293DB13-B196-A88D-CE0F-753189599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1175" y="1600201"/>
            <a:ext cx="7089650" cy="391703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64399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94AA451-2AA5-48F8-0181-96F205425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4489" y="908150"/>
            <a:ext cx="8963025" cy="50417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6665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9996D7F0-474F-DDFF-71F5-22D31E071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9878" y="612776"/>
            <a:ext cx="4499220" cy="38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88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94D20-3E32-2D98-6306-4E4D221A0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07871"/>
            <a:ext cx="11481847" cy="1325563"/>
          </a:xfrm>
        </p:spPr>
        <p:txBody>
          <a:bodyPr/>
          <a:lstStyle/>
          <a:p>
            <a:r>
              <a:rPr lang="en-GB" dirty="0">
                <a:hlinkClick r:id="rId2"/>
              </a:rPr>
              <a:t>Maturity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9EF98-2019-BFEF-CBEA-ED481C781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54" y="1256573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Review your organisations current position in relation to any 2 of the following climate dimensions: </a:t>
            </a:r>
          </a:p>
          <a:p>
            <a:pPr>
              <a:buFontTx/>
              <a:buChar char="-"/>
            </a:pPr>
            <a:r>
              <a:rPr lang="en-GB" dirty="0"/>
              <a:t>Safety Climate </a:t>
            </a:r>
          </a:p>
          <a:p>
            <a:pPr>
              <a:buFontTx/>
              <a:buChar char="-"/>
            </a:pPr>
            <a:r>
              <a:rPr lang="en-GB" dirty="0"/>
              <a:t>Innovation Climate </a:t>
            </a:r>
          </a:p>
          <a:p>
            <a:pPr>
              <a:buFontTx/>
              <a:buChar char="-"/>
            </a:pPr>
            <a:r>
              <a:rPr lang="en-GB" dirty="0"/>
              <a:t>Learning Climate </a:t>
            </a:r>
          </a:p>
          <a:p>
            <a:pPr>
              <a:buFontTx/>
              <a:buChar char="-"/>
            </a:pPr>
            <a:r>
              <a:rPr lang="en-GB" dirty="0"/>
              <a:t>Ethical Climate </a:t>
            </a:r>
          </a:p>
          <a:p>
            <a:pPr>
              <a:buFontTx/>
              <a:buChar char="-"/>
            </a:pPr>
            <a:r>
              <a:rPr lang="en-GB" dirty="0"/>
              <a:t>Inclusion Climate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607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422C3-B740-3DF6-A93C-D23098E7B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103A1-BC1E-7655-CAB7-A95F0862C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 recommendations </a:t>
            </a:r>
          </a:p>
          <a:p>
            <a:r>
              <a:rPr lang="en-GB" dirty="0"/>
              <a:t>Order of importance </a:t>
            </a:r>
          </a:p>
          <a:p>
            <a:r>
              <a:rPr lang="en-GB" dirty="0"/>
              <a:t>Show the impact of these </a:t>
            </a:r>
          </a:p>
          <a:p>
            <a:r>
              <a:rPr lang="en-GB" dirty="0"/>
              <a:t>Resources needed </a:t>
            </a:r>
          </a:p>
        </p:txBody>
      </p:sp>
    </p:spTree>
    <p:extLst>
      <p:ext uri="{BB962C8B-B14F-4D97-AF65-F5344CB8AC3E}">
        <p14:creationId xmlns:p14="http://schemas.microsoft.com/office/powerpoint/2010/main" val="142125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31289-D3B4-0DBD-561D-836EAB4BA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Approximate word count split: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5B972-8C20-7045-D652-240168478F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Introduction – 400 words</a:t>
            </a:r>
          </a:p>
          <a:p>
            <a:pPr marL="0" indent="0">
              <a:buNone/>
            </a:pPr>
            <a:r>
              <a:rPr lang="en-GB" dirty="0"/>
              <a:t>Main findings- 2000 words </a:t>
            </a:r>
          </a:p>
          <a:p>
            <a:pPr marL="0" indent="0">
              <a:buNone/>
            </a:pPr>
            <a:r>
              <a:rPr lang="en-GB" dirty="0"/>
              <a:t>Conclusion – 300 words </a:t>
            </a:r>
          </a:p>
          <a:p>
            <a:pPr marL="0" indent="0">
              <a:buNone/>
            </a:pPr>
            <a:r>
              <a:rPr lang="en-GB" dirty="0"/>
              <a:t>Recommendations- 800 words </a:t>
            </a:r>
          </a:p>
        </p:txBody>
      </p:sp>
    </p:spTree>
    <p:extLst>
      <p:ext uri="{BB962C8B-B14F-4D97-AF65-F5344CB8AC3E}">
        <p14:creationId xmlns:p14="http://schemas.microsoft.com/office/powerpoint/2010/main" val="3203548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68E1-E038-AE41-F1F9-98AE79FC1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82F51-F562-5A08-2967-122E86F7C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Poster – managers </a:t>
            </a:r>
          </a:p>
          <a:p>
            <a:r>
              <a:rPr lang="en-GB" dirty="0"/>
              <a:t>Focus on managers role in relation to one of your recommendations from task 1</a:t>
            </a:r>
          </a:p>
          <a:p>
            <a:r>
              <a:rPr lang="en-GB" dirty="0"/>
              <a:t>Focus on the impact of their actions on culture and organisational behaviour</a:t>
            </a:r>
          </a:p>
          <a:p>
            <a:r>
              <a:rPr lang="en-GB" dirty="0"/>
              <a:t>Critically analyse relevant concepts of culture and organisational behaviour. </a:t>
            </a:r>
          </a:p>
        </p:txBody>
      </p:sp>
    </p:spTree>
    <p:extLst>
      <p:ext uri="{BB962C8B-B14F-4D97-AF65-F5344CB8AC3E}">
        <p14:creationId xmlns:p14="http://schemas.microsoft.com/office/powerpoint/2010/main" val="2884258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F2F27-4D65-28D2-AF2B-2DD472AF4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34849-3AFB-D58C-3C6A-7C339046E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1000 words </a:t>
            </a:r>
          </a:p>
          <a:p>
            <a:r>
              <a:rPr lang="en-GB" dirty="0"/>
              <a:t>Relevant for target audience </a:t>
            </a:r>
          </a:p>
          <a:p>
            <a:r>
              <a:rPr lang="en-GB" dirty="0"/>
              <a:t>Clear messages </a:t>
            </a:r>
          </a:p>
          <a:p>
            <a:r>
              <a:rPr lang="en-GB" dirty="0"/>
              <a:t>Creative document </a:t>
            </a:r>
          </a:p>
          <a:p>
            <a:r>
              <a:rPr lang="en-GB" dirty="0"/>
              <a:t>Word doc to be submitted on Turnitin and doc created in </a:t>
            </a:r>
            <a:r>
              <a:rPr lang="en-GB" dirty="0" err="1"/>
              <a:t>canva</a:t>
            </a:r>
            <a:r>
              <a:rPr lang="en-GB" dirty="0"/>
              <a:t> etc to be emailed. </a:t>
            </a:r>
          </a:p>
        </p:txBody>
      </p:sp>
    </p:spTree>
    <p:extLst>
      <p:ext uri="{BB962C8B-B14F-4D97-AF65-F5344CB8AC3E}">
        <p14:creationId xmlns:p14="http://schemas.microsoft.com/office/powerpoint/2010/main" val="23680385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terms/"/>
    <ds:schemaRef ds:uri="http://schemas.microsoft.com/office/2006/documentManagement/types"/>
    <ds:schemaRef ds:uri="211f9404-bca0-4bcf-9c1d-965ccb6f8d2d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343</Words>
  <Application>Microsoft Office PowerPoint</Application>
  <PresentationFormat>Widescreen</PresentationFormat>
  <Paragraphs>57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Assignment Guidance</vt:lpstr>
      <vt:lpstr>Task 1 </vt:lpstr>
      <vt:lpstr>Content</vt:lpstr>
      <vt:lpstr>Models </vt:lpstr>
      <vt:lpstr>PowerPoint Presentation</vt:lpstr>
      <vt:lpstr>PowerPoint Presentation</vt:lpstr>
      <vt:lpstr>Hall’s model</vt:lpstr>
      <vt:lpstr>McKinsey’s 7’s</vt:lpstr>
      <vt:lpstr>PowerPoint Presentation</vt:lpstr>
      <vt:lpstr>PowerPoint Presentation</vt:lpstr>
      <vt:lpstr>Maturity Model</vt:lpstr>
      <vt:lpstr>Recommendations</vt:lpstr>
      <vt:lpstr>Approximate word count split:</vt:lpstr>
      <vt:lpstr>Task 2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Natasha Davies (IMH)</cp:lastModifiedBy>
  <cp:revision>16</cp:revision>
  <dcterms:created xsi:type="dcterms:W3CDTF">2021-03-09T15:35:42Z</dcterms:created>
  <dcterms:modified xsi:type="dcterms:W3CDTF">2024-11-29T12:18:34Z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