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handoutMasterIdLst>
    <p:handoutMasterId r:id="rId47"/>
  </p:handoutMasterIdLst>
  <p:sldIdLst>
    <p:sldId id="256" r:id="rId5"/>
    <p:sldId id="257" r:id="rId6"/>
    <p:sldId id="291" r:id="rId7"/>
    <p:sldId id="260" r:id="rId8"/>
    <p:sldId id="292" r:id="rId9"/>
    <p:sldId id="264" r:id="rId10"/>
    <p:sldId id="265" r:id="rId11"/>
    <p:sldId id="293" r:id="rId12"/>
    <p:sldId id="308" r:id="rId13"/>
    <p:sldId id="307" r:id="rId14"/>
    <p:sldId id="306" r:id="rId15"/>
    <p:sldId id="310" r:id="rId16"/>
    <p:sldId id="266" r:id="rId17"/>
    <p:sldId id="267" r:id="rId18"/>
    <p:sldId id="303" r:id="rId19"/>
    <p:sldId id="302" r:id="rId20"/>
    <p:sldId id="304" r:id="rId21"/>
    <p:sldId id="268" r:id="rId22"/>
    <p:sldId id="269" r:id="rId23"/>
    <p:sldId id="270" r:id="rId24"/>
    <p:sldId id="271" r:id="rId25"/>
    <p:sldId id="272" r:id="rId26"/>
    <p:sldId id="273" r:id="rId27"/>
    <p:sldId id="295" r:id="rId28"/>
    <p:sldId id="294" r:id="rId29"/>
    <p:sldId id="277" r:id="rId30"/>
    <p:sldId id="278" r:id="rId31"/>
    <p:sldId id="279" r:id="rId32"/>
    <p:sldId id="280" r:id="rId33"/>
    <p:sldId id="281" r:id="rId34"/>
    <p:sldId id="282" r:id="rId35"/>
    <p:sldId id="283" r:id="rId36"/>
    <p:sldId id="284" r:id="rId37"/>
    <p:sldId id="309" r:id="rId38"/>
    <p:sldId id="286" r:id="rId39"/>
    <p:sldId id="287" r:id="rId40"/>
    <p:sldId id="288" r:id="rId41"/>
    <p:sldId id="289" r:id="rId42"/>
    <p:sldId id="275" r:id="rId43"/>
    <p:sldId id="290" r:id="rId44"/>
    <p:sldId id="305"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1963" autoAdjust="0"/>
  </p:normalViewPr>
  <p:slideViewPr>
    <p:cSldViewPr>
      <p:cViewPr>
        <p:scale>
          <a:sx n="101" d="100"/>
          <a:sy n="101" d="100"/>
        </p:scale>
        <p:origin x="942" y="12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35F1EE-BC95-4F61-B883-5B3565BB6FD0}" type="doc">
      <dgm:prSet loTypeId="urn:microsoft.com/office/officeart/2005/8/layout/vList2" loCatId="list" qsTypeId="urn:microsoft.com/office/officeart/2005/8/quickstyle/simple1#2" qsCatId="simple" csTypeId="urn:microsoft.com/office/officeart/2005/8/colors/accent1_2#2" csCatId="accent1" phldr="1"/>
      <dgm:spPr/>
      <dgm:t>
        <a:bodyPr/>
        <a:lstStyle/>
        <a:p>
          <a:endParaRPr lang="en-US"/>
        </a:p>
      </dgm:t>
    </dgm:pt>
    <dgm:pt modelId="{92337780-4E9B-4F31-9453-E9AFEA2CC506}">
      <dgm:prSet phldrT="[Text]" custT="1"/>
      <dgm:spPr/>
      <dgm:t>
        <a:bodyPr anchor="t"/>
        <a:lstStyle/>
        <a:p>
          <a:r>
            <a:rPr lang="en-US" sz="2300" b="1" dirty="0"/>
            <a:t>E-Business</a:t>
          </a:r>
          <a:r>
            <a:rPr lang="en-US" sz="2300" dirty="0"/>
            <a:t>—</a:t>
          </a:r>
          <a:r>
            <a:rPr lang="en-US" sz="2300" b="0" dirty="0"/>
            <a:t>t</a:t>
          </a:r>
          <a:r>
            <a:rPr lang="en-US" sz="2300" dirty="0"/>
            <a:t>he integration of systems, processes, organizations, value chains, and entire markets using Internet-based and related technologies and concepts  </a:t>
          </a:r>
        </a:p>
      </dgm:t>
    </dgm:pt>
    <dgm:pt modelId="{FFCEEB6E-0A77-42EB-8141-42873945A1B7}" type="parTrans" cxnId="{80465B4E-6F28-4C63-8971-5FD293555CDB}">
      <dgm:prSet/>
      <dgm:spPr/>
      <dgm:t>
        <a:bodyPr/>
        <a:lstStyle/>
        <a:p>
          <a:endParaRPr lang="en-US"/>
        </a:p>
      </dgm:t>
    </dgm:pt>
    <dgm:pt modelId="{8B98BCCF-B7FE-4799-879E-77DFB0047D52}" type="sibTrans" cxnId="{80465B4E-6F28-4C63-8971-5FD293555CDB}">
      <dgm:prSet/>
      <dgm:spPr/>
      <dgm:t>
        <a:bodyPr/>
        <a:lstStyle/>
        <a:p>
          <a:endParaRPr lang="en-US"/>
        </a:p>
      </dgm:t>
    </dgm:pt>
    <dgm:pt modelId="{8684BFE1-8ABB-4A1D-91D4-D0C422975065}">
      <dgm:prSet phldrT="[Text]" phldr="1"/>
      <dgm:spPr/>
      <dgm:t>
        <a:bodyPr/>
        <a:lstStyle/>
        <a:p>
          <a:endParaRPr lang="en-US" dirty="0"/>
        </a:p>
      </dgm:t>
    </dgm:pt>
    <dgm:pt modelId="{87DA5616-D266-475B-84A3-B1CAF2D79917}" type="parTrans" cxnId="{12E40780-7BF3-4A36-9C1D-CA7AF4003E58}">
      <dgm:prSet/>
      <dgm:spPr/>
      <dgm:t>
        <a:bodyPr/>
        <a:lstStyle/>
        <a:p>
          <a:endParaRPr lang="en-US"/>
        </a:p>
      </dgm:t>
    </dgm:pt>
    <dgm:pt modelId="{1058494A-71A4-4A84-8BE1-F285385481E5}" type="sibTrans" cxnId="{12E40780-7BF3-4A36-9C1D-CA7AF4003E58}">
      <dgm:prSet/>
      <dgm:spPr/>
      <dgm:t>
        <a:bodyPr/>
        <a:lstStyle/>
        <a:p>
          <a:endParaRPr lang="en-US"/>
        </a:p>
      </dgm:t>
    </dgm:pt>
    <dgm:pt modelId="{0201A803-CA6D-4703-9C77-88329A7849A8}">
      <dgm:prSet phldrT="[Text]" custT="1"/>
      <dgm:spPr/>
      <dgm:t>
        <a:bodyPr/>
        <a:lstStyle/>
        <a:p>
          <a:r>
            <a:rPr lang="en-US" sz="2400" b="1" dirty="0"/>
            <a:t>E-Commerce</a:t>
          </a:r>
          <a:r>
            <a:rPr lang="en-US" sz="2400" dirty="0"/>
            <a:t>—marketing and sales process via the internet</a:t>
          </a:r>
        </a:p>
      </dgm:t>
    </dgm:pt>
    <dgm:pt modelId="{41125278-8022-487E-92FB-80A02DDE1175}" type="parTrans" cxnId="{C88D4C23-A0DE-4971-A994-E0BCBFF365F4}">
      <dgm:prSet/>
      <dgm:spPr/>
      <dgm:t>
        <a:bodyPr/>
        <a:lstStyle/>
        <a:p>
          <a:endParaRPr lang="en-US"/>
        </a:p>
      </dgm:t>
    </dgm:pt>
    <dgm:pt modelId="{F45723B6-B4F4-45F0-9D31-047B8012C065}" type="sibTrans" cxnId="{C88D4C23-A0DE-4971-A994-E0BCBFF365F4}">
      <dgm:prSet/>
      <dgm:spPr/>
      <dgm:t>
        <a:bodyPr/>
        <a:lstStyle/>
        <a:p>
          <a:endParaRPr lang="en-US"/>
        </a:p>
      </dgm:t>
    </dgm:pt>
    <dgm:pt modelId="{FF86F18A-F737-4570-A1F6-5B985C401AF1}">
      <dgm:prSet phldrT="[Text]" custT="1"/>
      <dgm:spPr/>
      <dgm:t>
        <a:bodyPr/>
        <a:lstStyle/>
        <a:p>
          <a:r>
            <a:rPr lang="en-US" sz="2400" b="1" dirty="0"/>
            <a:t>B2B</a:t>
          </a:r>
          <a:r>
            <a:rPr lang="en-US" sz="2400" dirty="0"/>
            <a:t>—Business to Business (Example: Alibaba in China, large proportion is SMEs)</a:t>
          </a:r>
        </a:p>
        <a:p>
          <a:r>
            <a:rPr lang="en-US" sz="2400" b="1" dirty="0"/>
            <a:t>B2C</a:t>
          </a:r>
          <a:r>
            <a:rPr lang="en-US" sz="2400" dirty="0">
              <a:latin typeface="Perpetua"/>
            </a:rPr>
            <a:t>—</a:t>
          </a:r>
          <a:r>
            <a:rPr lang="en-US" sz="2400" dirty="0"/>
            <a:t>Business to Customer (Example: Amazon.com)</a:t>
          </a:r>
        </a:p>
      </dgm:t>
    </dgm:pt>
    <dgm:pt modelId="{DD18F725-3FA7-4EF3-B3AF-8865ED564705}" type="parTrans" cxnId="{506F5EC2-20DF-4B7E-84C6-456D11C417D6}">
      <dgm:prSet/>
      <dgm:spPr/>
      <dgm:t>
        <a:bodyPr/>
        <a:lstStyle/>
        <a:p>
          <a:endParaRPr lang="en-US"/>
        </a:p>
      </dgm:t>
    </dgm:pt>
    <dgm:pt modelId="{59200E27-7D0E-4A67-90B7-FA49BAE32762}" type="sibTrans" cxnId="{506F5EC2-20DF-4B7E-84C6-456D11C417D6}">
      <dgm:prSet/>
      <dgm:spPr/>
      <dgm:t>
        <a:bodyPr/>
        <a:lstStyle/>
        <a:p>
          <a:endParaRPr lang="en-US"/>
        </a:p>
      </dgm:t>
    </dgm:pt>
    <dgm:pt modelId="{60A28A5A-2B51-4825-BB26-DA6BD91131E5}" type="pres">
      <dgm:prSet presAssocID="{F135F1EE-BC95-4F61-B883-5B3565BB6FD0}" presName="linear" presStyleCnt="0">
        <dgm:presLayoutVars>
          <dgm:animLvl val="lvl"/>
          <dgm:resizeHandles val="exact"/>
        </dgm:presLayoutVars>
      </dgm:prSet>
      <dgm:spPr/>
    </dgm:pt>
    <dgm:pt modelId="{D1BB4B27-6DD2-4334-B157-AF89C2F1C81D}" type="pres">
      <dgm:prSet presAssocID="{92337780-4E9B-4F31-9453-E9AFEA2CC506}" presName="parentText" presStyleLbl="node1" presStyleIdx="0" presStyleCnt="3">
        <dgm:presLayoutVars>
          <dgm:chMax val="0"/>
          <dgm:bulletEnabled val="1"/>
        </dgm:presLayoutVars>
      </dgm:prSet>
      <dgm:spPr/>
    </dgm:pt>
    <dgm:pt modelId="{C261C86C-9A39-47D1-B665-34B596A85982}" type="pres">
      <dgm:prSet presAssocID="{92337780-4E9B-4F31-9453-E9AFEA2CC506}" presName="childText" presStyleLbl="revTx" presStyleIdx="0" presStyleCnt="1">
        <dgm:presLayoutVars>
          <dgm:bulletEnabled val="1"/>
        </dgm:presLayoutVars>
      </dgm:prSet>
      <dgm:spPr/>
    </dgm:pt>
    <dgm:pt modelId="{9EC94D99-F9C5-496B-964A-1E463050F077}" type="pres">
      <dgm:prSet presAssocID="{0201A803-CA6D-4703-9C77-88329A7849A8}" presName="parentText" presStyleLbl="node1" presStyleIdx="1" presStyleCnt="3" custLinFactY="-8476" custLinFactNeighborY="-100000">
        <dgm:presLayoutVars>
          <dgm:chMax val="0"/>
          <dgm:bulletEnabled val="1"/>
        </dgm:presLayoutVars>
      </dgm:prSet>
      <dgm:spPr/>
    </dgm:pt>
    <dgm:pt modelId="{E8430E63-34B5-4CEB-8D3C-2DE5420A5A26}" type="pres">
      <dgm:prSet presAssocID="{F45723B6-B4F4-45F0-9D31-047B8012C065}" presName="spacer" presStyleCnt="0"/>
      <dgm:spPr/>
    </dgm:pt>
    <dgm:pt modelId="{23BCE3A5-16E2-48C3-B645-9681239C8FD1}" type="pres">
      <dgm:prSet presAssocID="{FF86F18A-F737-4570-A1F6-5B985C401AF1}" presName="parentText" presStyleLbl="node1" presStyleIdx="2" presStyleCnt="3" custLinFactY="-9434" custLinFactNeighborY="-100000">
        <dgm:presLayoutVars>
          <dgm:chMax val="0"/>
          <dgm:bulletEnabled val="1"/>
        </dgm:presLayoutVars>
      </dgm:prSet>
      <dgm:spPr/>
    </dgm:pt>
  </dgm:ptLst>
  <dgm:cxnLst>
    <dgm:cxn modelId="{9F07EF21-61B1-45FF-A2D6-22E7C80CE35B}" type="presOf" srcId="{0201A803-CA6D-4703-9C77-88329A7849A8}" destId="{9EC94D99-F9C5-496B-964A-1E463050F077}" srcOrd="0" destOrd="0" presId="urn:microsoft.com/office/officeart/2005/8/layout/vList2"/>
    <dgm:cxn modelId="{C88D4C23-A0DE-4971-A994-E0BCBFF365F4}" srcId="{F135F1EE-BC95-4F61-B883-5B3565BB6FD0}" destId="{0201A803-CA6D-4703-9C77-88329A7849A8}" srcOrd="1" destOrd="0" parTransId="{41125278-8022-487E-92FB-80A02DDE1175}" sibTransId="{F45723B6-B4F4-45F0-9D31-047B8012C065}"/>
    <dgm:cxn modelId="{76FA7B35-876F-4CD5-846B-AA3528C2769E}" type="presOf" srcId="{F135F1EE-BC95-4F61-B883-5B3565BB6FD0}" destId="{60A28A5A-2B51-4825-BB26-DA6BD91131E5}" srcOrd="0" destOrd="0" presId="urn:microsoft.com/office/officeart/2005/8/layout/vList2"/>
    <dgm:cxn modelId="{80465B4E-6F28-4C63-8971-5FD293555CDB}" srcId="{F135F1EE-BC95-4F61-B883-5B3565BB6FD0}" destId="{92337780-4E9B-4F31-9453-E9AFEA2CC506}" srcOrd="0" destOrd="0" parTransId="{FFCEEB6E-0A77-42EB-8141-42873945A1B7}" sibTransId="{8B98BCCF-B7FE-4799-879E-77DFB0047D52}"/>
    <dgm:cxn modelId="{D2BA507C-9BFD-4664-AA3F-4B3358A0AFCE}" type="presOf" srcId="{92337780-4E9B-4F31-9453-E9AFEA2CC506}" destId="{D1BB4B27-6DD2-4334-B157-AF89C2F1C81D}" srcOrd="0" destOrd="0" presId="urn:microsoft.com/office/officeart/2005/8/layout/vList2"/>
    <dgm:cxn modelId="{12E40780-7BF3-4A36-9C1D-CA7AF4003E58}" srcId="{92337780-4E9B-4F31-9453-E9AFEA2CC506}" destId="{8684BFE1-8ABB-4A1D-91D4-D0C422975065}" srcOrd="0" destOrd="0" parTransId="{87DA5616-D266-475B-84A3-B1CAF2D79917}" sibTransId="{1058494A-71A4-4A84-8BE1-F285385481E5}"/>
    <dgm:cxn modelId="{506F5EC2-20DF-4B7E-84C6-456D11C417D6}" srcId="{F135F1EE-BC95-4F61-B883-5B3565BB6FD0}" destId="{FF86F18A-F737-4570-A1F6-5B985C401AF1}" srcOrd="2" destOrd="0" parTransId="{DD18F725-3FA7-4EF3-B3AF-8865ED564705}" sibTransId="{59200E27-7D0E-4A67-90B7-FA49BAE32762}"/>
    <dgm:cxn modelId="{12E446E2-BBF4-4B0F-9E68-543B941B1D6E}" type="presOf" srcId="{8684BFE1-8ABB-4A1D-91D4-D0C422975065}" destId="{C261C86C-9A39-47D1-B665-34B596A85982}" srcOrd="0" destOrd="0" presId="urn:microsoft.com/office/officeart/2005/8/layout/vList2"/>
    <dgm:cxn modelId="{B02BBEEF-A2E7-4258-9796-19C41A332DDB}" type="presOf" srcId="{FF86F18A-F737-4570-A1F6-5B985C401AF1}" destId="{23BCE3A5-16E2-48C3-B645-9681239C8FD1}" srcOrd="0" destOrd="0" presId="urn:microsoft.com/office/officeart/2005/8/layout/vList2"/>
    <dgm:cxn modelId="{EE457A75-7F59-452F-AA24-11107D6DD4DF}" type="presParOf" srcId="{60A28A5A-2B51-4825-BB26-DA6BD91131E5}" destId="{D1BB4B27-6DD2-4334-B157-AF89C2F1C81D}" srcOrd="0" destOrd="0" presId="urn:microsoft.com/office/officeart/2005/8/layout/vList2"/>
    <dgm:cxn modelId="{DEB787D7-BBBF-4AFF-A436-397D9FA7B5A5}" type="presParOf" srcId="{60A28A5A-2B51-4825-BB26-DA6BD91131E5}" destId="{C261C86C-9A39-47D1-B665-34B596A85982}" srcOrd="1" destOrd="0" presId="urn:microsoft.com/office/officeart/2005/8/layout/vList2"/>
    <dgm:cxn modelId="{4A11A5D1-4A4D-404F-B4CF-A3E12E91277E}" type="presParOf" srcId="{60A28A5A-2B51-4825-BB26-DA6BD91131E5}" destId="{9EC94D99-F9C5-496B-964A-1E463050F077}" srcOrd="2" destOrd="0" presId="urn:microsoft.com/office/officeart/2005/8/layout/vList2"/>
    <dgm:cxn modelId="{6A9ABB7A-4AB2-49E6-BE0E-35C3D2BDE0AC}" type="presParOf" srcId="{60A28A5A-2B51-4825-BB26-DA6BD91131E5}" destId="{E8430E63-34B5-4CEB-8D3C-2DE5420A5A26}" srcOrd="3" destOrd="0" presId="urn:microsoft.com/office/officeart/2005/8/layout/vList2"/>
    <dgm:cxn modelId="{0A484BA9-2D7F-47C0-BEF7-EACFB952C509}" type="presParOf" srcId="{60A28A5A-2B51-4825-BB26-DA6BD91131E5}" destId="{23BCE3A5-16E2-48C3-B645-9681239C8FD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BB4B27-6DD2-4334-B157-AF89C2F1C81D}">
      <dsp:nvSpPr>
        <dsp:cNvPr id="0" name=""/>
        <dsp:cNvSpPr/>
      </dsp:nvSpPr>
      <dsp:spPr>
        <a:xfrm>
          <a:off x="0" y="4755"/>
          <a:ext cx="6858000" cy="148149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1" kern="1200" dirty="0"/>
            <a:t>E-Business</a:t>
          </a:r>
          <a:r>
            <a:rPr lang="en-US" sz="2300" kern="1200" dirty="0"/>
            <a:t>—</a:t>
          </a:r>
          <a:r>
            <a:rPr lang="en-US" sz="2300" b="0" kern="1200" dirty="0"/>
            <a:t>t</a:t>
          </a:r>
          <a:r>
            <a:rPr lang="en-US" sz="2300" kern="1200" dirty="0"/>
            <a:t>he integration of systems, processes, organizations, value chains, and entire markets using Internet-based and related technologies and concepts  </a:t>
          </a:r>
        </a:p>
      </dsp:txBody>
      <dsp:txXfrm>
        <a:off x="72320" y="77075"/>
        <a:ext cx="6713360" cy="1336852"/>
      </dsp:txXfrm>
    </dsp:sp>
    <dsp:sp modelId="{C261C86C-9A39-47D1-B665-34B596A85982}">
      <dsp:nvSpPr>
        <dsp:cNvPr id="0" name=""/>
        <dsp:cNvSpPr/>
      </dsp:nvSpPr>
      <dsp:spPr>
        <a:xfrm>
          <a:off x="0" y="1486247"/>
          <a:ext cx="6858000" cy="61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742" tIns="6350" rIns="35560" bIns="6350" numCol="1" spcCol="1270" anchor="t" anchorCtr="0">
          <a:noAutofit/>
        </a:bodyPr>
        <a:lstStyle/>
        <a:p>
          <a:pPr marL="57150" lvl="1" indent="-57150" algn="l" defTabSz="177800">
            <a:lnSpc>
              <a:spcPct val="90000"/>
            </a:lnSpc>
            <a:spcBef>
              <a:spcPct val="0"/>
            </a:spcBef>
            <a:spcAft>
              <a:spcPct val="20000"/>
            </a:spcAft>
            <a:buChar char="•"/>
          </a:pPr>
          <a:endParaRPr lang="en-US" sz="400" kern="1200" dirty="0"/>
        </a:p>
      </dsp:txBody>
      <dsp:txXfrm>
        <a:off x="0" y="1486247"/>
        <a:ext cx="6858000" cy="61312"/>
      </dsp:txXfrm>
    </dsp:sp>
    <dsp:sp modelId="{9EC94D99-F9C5-496B-964A-1E463050F077}">
      <dsp:nvSpPr>
        <dsp:cNvPr id="0" name=""/>
        <dsp:cNvSpPr/>
      </dsp:nvSpPr>
      <dsp:spPr>
        <a:xfrm>
          <a:off x="0" y="1411325"/>
          <a:ext cx="6858000" cy="148149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t>E-Commerce</a:t>
          </a:r>
          <a:r>
            <a:rPr lang="en-US" sz="2400" kern="1200" dirty="0"/>
            <a:t>—marketing and sales process via the internet</a:t>
          </a:r>
        </a:p>
      </dsp:txBody>
      <dsp:txXfrm>
        <a:off x="72320" y="1483645"/>
        <a:ext cx="6713360" cy="1336852"/>
      </dsp:txXfrm>
    </dsp:sp>
    <dsp:sp modelId="{23BCE3A5-16E2-48C3-B645-9681239C8FD1}">
      <dsp:nvSpPr>
        <dsp:cNvPr id="0" name=""/>
        <dsp:cNvSpPr/>
      </dsp:nvSpPr>
      <dsp:spPr>
        <a:xfrm>
          <a:off x="0" y="2889288"/>
          <a:ext cx="6858000" cy="148149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t>B2B</a:t>
          </a:r>
          <a:r>
            <a:rPr lang="en-US" sz="2400" kern="1200" dirty="0"/>
            <a:t>—Business to Business (Example: Alibaba in China, large proportion is SMEs)</a:t>
          </a:r>
        </a:p>
        <a:p>
          <a:pPr marL="0" lvl="0" indent="0" algn="l" defTabSz="1066800">
            <a:lnSpc>
              <a:spcPct val="90000"/>
            </a:lnSpc>
            <a:spcBef>
              <a:spcPct val="0"/>
            </a:spcBef>
            <a:spcAft>
              <a:spcPct val="35000"/>
            </a:spcAft>
            <a:buNone/>
          </a:pPr>
          <a:r>
            <a:rPr lang="en-US" sz="2400" b="1" kern="1200" dirty="0"/>
            <a:t>B2C</a:t>
          </a:r>
          <a:r>
            <a:rPr lang="en-US" sz="2400" kern="1200" dirty="0">
              <a:latin typeface="Perpetua"/>
            </a:rPr>
            <a:t>—</a:t>
          </a:r>
          <a:r>
            <a:rPr lang="en-US" sz="2400" kern="1200" dirty="0"/>
            <a:t>Business to Customer (Example: Amazon.com)</a:t>
          </a:r>
        </a:p>
      </dsp:txBody>
      <dsp:txXfrm>
        <a:off x="72320" y="2961608"/>
        <a:ext cx="6713360" cy="13368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05/10/2024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E9A77F-5664-4B34-A43A-D3320F7EF9BA}" type="datetimeFigureOut">
              <a:rPr lang="en-US" smtClean="0"/>
              <a:t>10/5/2024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367E6F-A9F2-4C05-845E-35606B260249}" type="slidenum">
              <a:rPr lang="en-US" smtClean="0"/>
              <a:t>‹#›</a:t>
            </a:fld>
            <a:endParaRPr lang="en-US"/>
          </a:p>
        </p:txBody>
      </p:sp>
    </p:spTree>
    <p:extLst>
      <p:ext uri="{BB962C8B-B14F-4D97-AF65-F5344CB8AC3E}">
        <p14:creationId xmlns:p14="http://schemas.microsoft.com/office/powerpoint/2010/main" val="2259356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2B66B393-5427-40F1-9CD1-9AFE7B2330D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805EF4AA-2D99-443B-B416-84BDD8EA865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56324" name="Slide Number Placeholder 3">
            <a:extLst>
              <a:ext uri="{FF2B5EF4-FFF2-40B4-BE49-F238E27FC236}">
                <a16:creationId xmlns:a16="http://schemas.microsoft.com/office/drawing/2014/main" id="{6C6F43A9-84A3-4294-9864-3B17ACF226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7E1F55EF-737A-4A8A-809E-FD5BFBC131BE}" type="slidenum">
              <a:rPr lang="en-US" altLang="en-US">
                <a:latin typeface="Calibri" panose="020F0502020204030204" pitchFamily="34" charset="0"/>
              </a:rPr>
              <a:pPr/>
              <a:t>2</a:t>
            </a:fld>
            <a:endParaRPr lang="en-US" altLang="en-US">
              <a:latin typeface="Calibri" panose="020F0502020204030204" pitchFamily="34" charset="0"/>
            </a:endParaRPr>
          </a:p>
        </p:txBody>
      </p:sp>
      <p:sp>
        <p:nvSpPr>
          <p:cNvPr id="56325" name="Footer Placeholder 4">
            <a:extLst>
              <a:ext uri="{FF2B5EF4-FFF2-40B4-BE49-F238E27FC236}">
                <a16:creationId xmlns:a16="http://schemas.microsoft.com/office/drawing/2014/main" id="{15707BF0-18C6-48C7-8FD6-B2334993065C}"/>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44D99696-8564-4CA4-B175-CB8EE266462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0F32BDB4-E7B2-4647-A384-3BF3AE63826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a:p>
            <a:pPr eaLnBrk="1" hangingPunct="1">
              <a:spcBef>
                <a:spcPct val="0"/>
              </a:spcBef>
            </a:pPr>
            <a:endParaRPr lang="en-US" altLang="en-US"/>
          </a:p>
        </p:txBody>
      </p:sp>
      <p:sp>
        <p:nvSpPr>
          <p:cNvPr id="57348" name="Slide Number Placeholder 3">
            <a:extLst>
              <a:ext uri="{FF2B5EF4-FFF2-40B4-BE49-F238E27FC236}">
                <a16:creationId xmlns:a16="http://schemas.microsoft.com/office/drawing/2014/main" id="{FBF7F984-08CE-47E4-A1A2-7E591CBADF5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D98CF907-2FD0-4A32-ACE7-4A5C7AD852EF}" type="slidenum">
              <a:rPr lang="en-US" altLang="en-US">
                <a:latin typeface="Calibri" panose="020F0502020204030204" pitchFamily="34" charset="0"/>
              </a:rPr>
              <a:pPr/>
              <a:t>3</a:t>
            </a:fld>
            <a:endParaRPr lang="en-US" altLang="en-US">
              <a:latin typeface="Calibri" panose="020F0502020204030204" pitchFamily="34" charset="0"/>
            </a:endParaRPr>
          </a:p>
        </p:txBody>
      </p:sp>
      <p:sp>
        <p:nvSpPr>
          <p:cNvPr id="57349" name="Footer Placeholder 4">
            <a:extLst>
              <a:ext uri="{FF2B5EF4-FFF2-40B4-BE49-F238E27FC236}">
                <a16:creationId xmlns:a16="http://schemas.microsoft.com/office/drawing/2014/main" id="{03D1E096-9C92-469C-AF09-C04AD94B5EF5}"/>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7D6A6A28-1CCB-44BC-BAE6-BE9CC9A17D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D19AA762-705C-4A8B-96E2-A799E8C037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58372" name="Slide Number Placeholder 3">
            <a:extLst>
              <a:ext uri="{FF2B5EF4-FFF2-40B4-BE49-F238E27FC236}">
                <a16:creationId xmlns:a16="http://schemas.microsoft.com/office/drawing/2014/main" id="{F0729281-6C58-416A-A0B2-C26273EFCC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A635D934-7047-4452-B37E-EC11F1D2B8E7}" type="slidenum">
              <a:rPr lang="en-US" altLang="en-US">
                <a:latin typeface="Calibri" panose="020F0502020204030204" pitchFamily="34" charset="0"/>
              </a:rPr>
              <a:pPr/>
              <a:t>4</a:t>
            </a:fld>
            <a:endParaRPr lang="en-US" altLang="en-US">
              <a:latin typeface="Calibri" panose="020F0502020204030204" pitchFamily="34" charset="0"/>
            </a:endParaRPr>
          </a:p>
        </p:txBody>
      </p:sp>
      <p:sp>
        <p:nvSpPr>
          <p:cNvPr id="58373" name="Footer Placeholder 4">
            <a:extLst>
              <a:ext uri="{FF2B5EF4-FFF2-40B4-BE49-F238E27FC236}">
                <a16:creationId xmlns:a16="http://schemas.microsoft.com/office/drawing/2014/main" id="{D17FBC9E-6D1F-4EDD-AA5E-8981F5CADD92}"/>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3AB8B06D-2E28-473B-AE71-F890F80F71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A4110AFF-A5B6-41A4-8481-4F8831E6F34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59396" name="Slide Number Placeholder 3">
            <a:extLst>
              <a:ext uri="{FF2B5EF4-FFF2-40B4-BE49-F238E27FC236}">
                <a16:creationId xmlns:a16="http://schemas.microsoft.com/office/drawing/2014/main" id="{A94364B6-C755-4C68-A1F2-658A267199B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798E130A-18F5-4B84-938A-C972FA6F7183}" type="slidenum">
              <a:rPr lang="en-US" altLang="en-US">
                <a:latin typeface="Calibri" panose="020F0502020204030204" pitchFamily="34" charset="0"/>
              </a:rPr>
              <a:pPr/>
              <a:t>5</a:t>
            </a:fld>
            <a:endParaRPr lang="en-US" altLang="en-US">
              <a:latin typeface="Calibri" panose="020F0502020204030204" pitchFamily="34" charset="0"/>
            </a:endParaRPr>
          </a:p>
        </p:txBody>
      </p:sp>
      <p:sp>
        <p:nvSpPr>
          <p:cNvPr id="59397" name="Footer Placeholder 4">
            <a:extLst>
              <a:ext uri="{FF2B5EF4-FFF2-40B4-BE49-F238E27FC236}">
                <a16:creationId xmlns:a16="http://schemas.microsoft.com/office/drawing/2014/main" id="{FD70AA38-89B8-4779-9F33-D0286780B7C3}"/>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6A0F5BBF-D378-4242-84E2-04D0103E68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BFC2872B-4BC5-48AC-B408-0EEFC574D3D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0420" name="Slide Number Placeholder 3">
            <a:extLst>
              <a:ext uri="{FF2B5EF4-FFF2-40B4-BE49-F238E27FC236}">
                <a16:creationId xmlns:a16="http://schemas.microsoft.com/office/drawing/2014/main" id="{BDA8CC85-7881-4DD8-8B5E-FB3D2BC5CB8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8BE9A0F2-AA11-43A1-BD67-B9BF44604651}" type="slidenum">
              <a:rPr lang="en-US" altLang="en-US">
                <a:latin typeface="Calibri" panose="020F0502020204030204" pitchFamily="34" charset="0"/>
              </a:rPr>
              <a:pPr/>
              <a:t>6</a:t>
            </a:fld>
            <a:endParaRPr lang="en-US" altLang="en-US">
              <a:latin typeface="Calibri" panose="020F0502020204030204" pitchFamily="34" charset="0"/>
            </a:endParaRPr>
          </a:p>
        </p:txBody>
      </p:sp>
      <p:sp>
        <p:nvSpPr>
          <p:cNvPr id="60421" name="Footer Placeholder 4">
            <a:extLst>
              <a:ext uri="{FF2B5EF4-FFF2-40B4-BE49-F238E27FC236}">
                <a16:creationId xmlns:a16="http://schemas.microsoft.com/office/drawing/2014/main" id="{9D6C593E-4335-42C2-9D57-BFA9FCDE2602}"/>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E644F521-F992-4B71-80DD-BF2FDA968E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a:extLst>
              <a:ext uri="{FF2B5EF4-FFF2-40B4-BE49-F238E27FC236}">
                <a16:creationId xmlns:a16="http://schemas.microsoft.com/office/drawing/2014/main" id="{FB5B26FD-5017-4285-AFC3-3C9911FAE6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Globalization has also been described as the emergence of a level playing field due to decreasing differences in regional output growth rates, increased economic activity, and other non-economic factors.</a:t>
            </a:r>
          </a:p>
          <a:p>
            <a:pPr eaLnBrk="1" hangingPunct="1">
              <a:spcBef>
                <a:spcPct val="0"/>
              </a:spcBef>
            </a:pPr>
            <a:endParaRPr lang="en-US" altLang="en-US"/>
          </a:p>
          <a:p>
            <a:pPr eaLnBrk="1" hangingPunct="1">
              <a:spcBef>
                <a:spcPct val="0"/>
              </a:spcBef>
            </a:pPr>
            <a:endParaRPr lang="en-US" altLang="en-US"/>
          </a:p>
          <a:p>
            <a:pPr eaLnBrk="1" hangingPunct="1">
              <a:spcBef>
                <a:spcPct val="0"/>
              </a:spcBef>
            </a:pPr>
            <a:r>
              <a:rPr lang="en-US" altLang="en-US"/>
              <a:t>Examples of international linkages: </a:t>
            </a:r>
          </a:p>
          <a:p>
            <a:pPr eaLnBrk="1" hangingPunct="1">
              <a:spcBef>
                <a:spcPct val="0"/>
              </a:spcBef>
              <a:buFontTx/>
              <a:buChar char="•"/>
            </a:pPr>
            <a:r>
              <a:rPr lang="en-US" altLang="en-US"/>
              <a:t>Only 65% of the Ford Mustang</a:t>
            </a:r>
            <a:r>
              <a:rPr lang="ja-JP" altLang="en-US"/>
              <a:t>’</a:t>
            </a:r>
            <a:r>
              <a:rPr lang="en-US" altLang="ja-JP"/>
              <a:t>s content comes from the US or Canada</a:t>
            </a:r>
          </a:p>
          <a:p>
            <a:pPr eaLnBrk="1" hangingPunct="1">
              <a:spcBef>
                <a:spcPct val="0"/>
              </a:spcBef>
              <a:buFontTx/>
              <a:buChar char="•"/>
            </a:pPr>
            <a:r>
              <a:rPr lang="en-US" altLang="en-US"/>
              <a:t>90% of the Toyota Sienna is made with US components, and it is assembled in Indiana</a:t>
            </a:r>
          </a:p>
          <a:p>
            <a:pPr eaLnBrk="1" hangingPunct="1">
              <a:spcBef>
                <a:spcPct val="0"/>
              </a:spcBef>
            </a:pPr>
            <a:endParaRPr lang="en-US" altLang="en-US"/>
          </a:p>
          <a:p>
            <a:pPr eaLnBrk="1" hangingPunct="1">
              <a:spcBef>
                <a:spcPct val="0"/>
              </a:spcBef>
            </a:pPr>
            <a:r>
              <a:rPr lang="en-US" altLang="en-US"/>
              <a:t>Example of the level playing field:</a:t>
            </a:r>
          </a:p>
          <a:p>
            <a:pPr eaLnBrk="1" hangingPunct="1">
              <a:spcBef>
                <a:spcPct val="0"/>
              </a:spcBef>
              <a:buFontTx/>
              <a:buChar char="•"/>
            </a:pPr>
            <a:r>
              <a:rPr lang="en-US" altLang="en-US"/>
              <a:t>China</a:t>
            </a:r>
            <a:r>
              <a:rPr lang="ja-JP" altLang="en-US"/>
              <a:t>’</a:t>
            </a:r>
            <a:r>
              <a:rPr lang="en-US" altLang="ja-JP"/>
              <a:t>s recent growth (9.9% in 2005)</a:t>
            </a:r>
          </a:p>
          <a:p>
            <a:pPr eaLnBrk="1" hangingPunct="1">
              <a:spcBef>
                <a:spcPct val="0"/>
              </a:spcBef>
            </a:pPr>
            <a:endParaRPr lang="en-US" altLang="en-US"/>
          </a:p>
        </p:txBody>
      </p:sp>
      <p:sp>
        <p:nvSpPr>
          <p:cNvPr id="61444" name="Slide Number Placeholder 3">
            <a:extLst>
              <a:ext uri="{FF2B5EF4-FFF2-40B4-BE49-F238E27FC236}">
                <a16:creationId xmlns:a16="http://schemas.microsoft.com/office/drawing/2014/main" id="{C854CD1C-8378-43CC-86B9-D7CEDF2639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6A9DDB15-C452-42F4-84E6-33F164905A5C}" type="slidenum">
              <a:rPr lang="en-US" altLang="en-US">
                <a:latin typeface="Calibri" panose="020F0502020204030204" pitchFamily="34" charset="0"/>
              </a:rPr>
              <a:pPr/>
              <a:t>7</a:t>
            </a:fld>
            <a:endParaRPr lang="en-US" altLang="en-US">
              <a:latin typeface="Calibri" panose="020F0502020204030204" pitchFamily="34" charset="0"/>
            </a:endParaRPr>
          </a:p>
        </p:txBody>
      </p:sp>
      <p:sp>
        <p:nvSpPr>
          <p:cNvPr id="61445" name="Footer Placeholder 4">
            <a:extLst>
              <a:ext uri="{FF2B5EF4-FFF2-40B4-BE49-F238E27FC236}">
                <a16:creationId xmlns:a16="http://schemas.microsoft.com/office/drawing/2014/main" id="{F868FA38-9FF3-4760-BC2B-A0D0E723B8DA}"/>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 report can be found here:: https://</a:t>
            </a:r>
            <a:r>
              <a:rPr lang="en-US" dirty="0" err="1"/>
              <a:t>www.oecd.org</a:t>
            </a:r>
            <a:r>
              <a:rPr lang="en-US" dirty="0"/>
              <a:t>/investment/</a:t>
            </a:r>
            <a:r>
              <a:rPr lang="en-US" dirty="0" err="1"/>
              <a:t>statistics.htm</a:t>
            </a:r>
            <a:r>
              <a:rPr lang="en-US" dirty="0"/>
              <a:t>#:~:text=28%2F04%2F2023%20-%20Global,billion)%2C%20despite%20lower%20flows. </a:t>
            </a:r>
          </a:p>
        </p:txBody>
      </p:sp>
      <p:sp>
        <p:nvSpPr>
          <p:cNvPr id="4" name="Slide Number Placeholder 3"/>
          <p:cNvSpPr>
            <a:spLocks noGrp="1"/>
          </p:cNvSpPr>
          <p:nvPr>
            <p:ph type="sldNum" sz="quarter" idx="5"/>
          </p:nvPr>
        </p:nvSpPr>
        <p:spPr/>
        <p:txBody>
          <a:bodyPr/>
          <a:lstStyle/>
          <a:p>
            <a:fld id="{BD367E6F-A9F2-4C05-845E-35606B260249}" type="slidenum">
              <a:rPr lang="en-US" smtClean="0"/>
              <a:t>12</a:t>
            </a:fld>
            <a:endParaRPr lang="en-US"/>
          </a:p>
        </p:txBody>
      </p:sp>
    </p:spTree>
    <p:extLst>
      <p:ext uri="{BB962C8B-B14F-4D97-AF65-F5344CB8AC3E}">
        <p14:creationId xmlns:p14="http://schemas.microsoft.com/office/powerpoint/2010/main" val="2843129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E2044D8D-009F-424D-AF4F-33C7DF1E3A2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ABC910B6-1445-4378-8783-9AB4C1C2CC2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backlash against globalization comes from those who feel that it benefits advanced industrial nations at the expense of many other countries and the people within them who are not sharing in those benefits. </a:t>
            </a:r>
          </a:p>
          <a:p>
            <a:pPr eaLnBrk="1" hangingPunct="1">
              <a:spcBef>
                <a:spcPct val="0"/>
              </a:spcBef>
            </a:pPr>
            <a:endParaRPr lang="en-US" altLang="en-US"/>
          </a:p>
        </p:txBody>
      </p:sp>
      <p:sp>
        <p:nvSpPr>
          <p:cNvPr id="62468" name="Slide Number Placeholder 3">
            <a:extLst>
              <a:ext uri="{FF2B5EF4-FFF2-40B4-BE49-F238E27FC236}">
                <a16:creationId xmlns:a16="http://schemas.microsoft.com/office/drawing/2014/main" id="{6F5D2271-3ED9-47DB-A9DD-6CB162B47F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9565CD8C-D886-434C-A52F-8962543FF1AA}" type="slidenum">
              <a:rPr lang="en-US" altLang="en-US">
                <a:latin typeface="Calibri" panose="020F0502020204030204" pitchFamily="34" charset="0"/>
              </a:rPr>
              <a:pPr/>
              <a:t>13</a:t>
            </a:fld>
            <a:endParaRPr lang="en-US" altLang="en-US">
              <a:latin typeface="Calibri" panose="020F0502020204030204" pitchFamily="34" charset="0"/>
            </a:endParaRPr>
          </a:p>
        </p:txBody>
      </p:sp>
      <p:sp>
        <p:nvSpPr>
          <p:cNvPr id="62469" name="Footer Placeholder 4">
            <a:extLst>
              <a:ext uri="{FF2B5EF4-FFF2-40B4-BE49-F238E27FC236}">
                <a16:creationId xmlns:a16="http://schemas.microsoft.com/office/drawing/2014/main" id="{83B4EE09-9955-4AE3-BFE5-B7B021C13E23}"/>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ED1E2666-3CBE-4AE5-A6D2-D3D9AB71CF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1AA2C2AC-3E2A-4446-BD2E-32728019C4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Greater international investment by global companies means greater transfer of financial, technological, and managerial resources around the world. In turn, the latter leads to the growth of developing economies, which opens up potential markets and locations for operations for global companies. As they are no longer tied to specific locations and can locate their activities in the most suitable areas, the companies have opportunities for flexibility and efficiency.</a:t>
            </a:r>
          </a:p>
          <a:p>
            <a:pPr eaLnBrk="1" hangingPunct="1">
              <a:spcBef>
                <a:spcPct val="0"/>
              </a:spcBef>
            </a:pPr>
            <a:endParaRPr lang="en-US" altLang="en-US"/>
          </a:p>
          <a:p>
            <a:pPr eaLnBrk="1" hangingPunct="1">
              <a:spcBef>
                <a:spcPct val="0"/>
              </a:spcBef>
            </a:pPr>
            <a:r>
              <a:rPr lang="en-US" altLang="en-US"/>
              <a:t>SMEs (which are companies with fewer than 500 employees) also benefit. In particular, technological developments (e.g., the Internet) make international trade and activities easier for smaller companies. </a:t>
            </a:r>
          </a:p>
          <a:p>
            <a:pPr eaLnBrk="1" hangingPunct="1">
              <a:spcBef>
                <a:spcPct val="0"/>
              </a:spcBef>
            </a:pPr>
            <a:endParaRPr lang="en-US" altLang="en-US"/>
          </a:p>
          <a:p>
            <a:pPr eaLnBrk="1" hangingPunct="1">
              <a:spcBef>
                <a:spcPct val="0"/>
              </a:spcBef>
            </a:pPr>
            <a:endParaRPr lang="en-US" altLang="en-US"/>
          </a:p>
        </p:txBody>
      </p:sp>
      <p:sp>
        <p:nvSpPr>
          <p:cNvPr id="63492" name="Slide Number Placeholder 3">
            <a:extLst>
              <a:ext uri="{FF2B5EF4-FFF2-40B4-BE49-F238E27FC236}">
                <a16:creationId xmlns:a16="http://schemas.microsoft.com/office/drawing/2014/main" id="{372364BA-0C8B-4928-842E-DA16A414193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3A8449EE-C46C-4E85-B5EE-873603B68E25}" type="slidenum">
              <a:rPr lang="en-US" altLang="en-US">
                <a:latin typeface="Calibri" panose="020F0502020204030204" pitchFamily="34" charset="0"/>
              </a:rPr>
              <a:pPr/>
              <a:t>14</a:t>
            </a:fld>
            <a:endParaRPr lang="en-US" altLang="en-US">
              <a:latin typeface="Calibri" panose="020F0502020204030204" pitchFamily="34" charset="0"/>
            </a:endParaRPr>
          </a:p>
        </p:txBody>
      </p:sp>
      <p:sp>
        <p:nvSpPr>
          <p:cNvPr id="63493" name="Footer Placeholder 4">
            <a:extLst>
              <a:ext uri="{FF2B5EF4-FFF2-40B4-BE49-F238E27FC236}">
                <a16:creationId xmlns:a16="http://schemas.microsoft.com/office/drawing/2014/main" id="{359EAA03-C788-497C-96E7-8FD978B001E0}"/>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1B5EBF83-8F66-4CAC-81DB-7130DC7096C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D306B555-F89A-4A3C-A7A0-21FF8FF159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three regional free-trade blocs are known as </a:t>
            </a:r>
            <a:r>
              <a:rPr lang="ja-JP" altLang="en-US"/>
              <a:t>“</a:t>
            </a:r>
            <a:r>
              <a:rPr lang="en-US" altLang="ja-JP"/>
              <a:t>The Triad,</a:t>
            </a:r>
            <a:r>
              <a:rPr lang="ja-JP" altLang="en-US"/>
              <a:t>”</a:t>
            </a:r>
            <a:r>
              <a:rPr lang="en-US" altLang="ja-JP"/>
              <a:t> and they are grouped around three main currencies: the Euro, the Yen, and the Dollar.</a:t>
            </a:r>
          </a:p>
          <a:p>
            <a:pPr eaLnBrk="1" hangingPunct="1">
              <a:spcBef>
                <a:spcPct val="0"/>
              </a:spcBef>
            </a:pPr>
            <a:endParaRPr lang="en-US" altLang="en-US"/>
          </a:p>
        </p:txBody>
      </p:sp>
      <p:sp>
        <p:nvSpPr>
          <p:cNvPr id="64516" name="Slide Number Placeholder 3">
            <a:extLst>
              <a:ext uri="{FF2B5EF4-FFF2-40B4-BE49-F238E27FC236}">
                <a16:creationId xmlns:a16="http://schemas.microsoft.com/office/drawing/2014/main" id="{571D4EA0-828D-4DD7-BABF-EF48CF59BC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FD4A82FE-D181-4582-99BA-6E3BC9F5BD88}" type="slidenum">
              <a:rPr lang="en-US" altLang="en-US">
                <a:latin typeface="Calibri" panose="020F0502020204030204" pitchFamily="34" charset="0"/>
              </a:rPr>
              <a:pPr/>
              <a:t>18</a:t>
            </a:fld>
            <a:endParaRPr lang="en-US" altLang="en-US">
              <a:latin typeface="Calibri" panose="020F0502020204030204" pitchFamily="34" charset="0"/>
            </a:endParaRPr>
          </a:p>
        </p:txBody>
      </p:sp>
      <p:sp>
        <p:nvSpPr>
          <p:cNvPr id="64517" name="Footer Placeholder 4">
            <a:extLst>
              <a:ext uri="{FF2B5EF4-FFF2-40B4-BE49-F238E27FC236}">
                <a16:creationId xmlns:a16="http://schemas.microsoft.com/office/drawing/2014/main" id="{2F987064-C341-47EC-8913-61D3A64EAA69}"/>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0822299D-25A0-4629-8C19-6B75086520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id="{84614B3E-28E0-403D-A9D4-9F11B055BD4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EU internal market is characterized by free movement of goods and people among EU countries and the elimination of internal tariffs and customs, financial and commercial barriers.</a:t>
            </a:r>
          </a:p>
          <a:p>
            <a:pPr eaLnBrk="1" hangingPunct="1">
              <a:spcBef>
                <a:spcPct val="0"/>
              </a:spcBef>
            </a:pPr>
            <a:r>
              <a:rPr lang="en-US" altLang="en-US"/>
              <a:t>The EU gives preference to insiders, creating challenges for firms outside of the EU who wish to do business there.</a:t>
            </a:r>
          </a:p>
          <a:p>
            <a:pPr eaLnBrk="1" hangingPunct="1">
              <a:spcBef>
                <a:spcPct val="0"/>
              </a:spcBef>
            </a:pPr>
            <a:endParaRPr lang="en-US" altLang="en-US"/>
          </a:p>
          <a:p>
            <a:pPr eaLnBrk="1" hangingPunct="1">
              <a:spcBef>
                <a:spcPct val="0"/>
              </a:spcBef>
            </a:pPr>
            <a:r>
              <a:rPr lang="en-US" altLang="en-US"/>
              <a:t>Despite the unification associated with the EU, Europeans still identify with their national cultures, and businesses operating across the EU must take national culture into consideration.</a:t>
            </a:r>
          </a:p>
          <a:p>
            <a:pPr eaLnBrk="1" hangingPunct="1">
              <a:spcBef>
                <a:spcPct val="0"/>
              </a:spcBef>
            </a:pPr>
            <a:endParaRPr lang="en-US" altLang="en-US"/>
          </a:p>
        </p:txBody>
      </p:sp>
      <p:sp>
        <p:nvSpPr>
          <p:cNvPr id="65540" name="Slide Number Placeholder 3">
            <a:extLst>
              <a:ext uri="{FF2B5EF4-FFF2-40B4-BE49-F238E27FC236}">
                <a16:creationId xmlns:a16="http://schemas.microsoft.com/office/drawing/2014/main" id="{A2D59F1F-9B82-453A-8563-066F856F283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48A45D4A-B6A5-458B-ADD1-B58C91B842C5}" type="slidenum">
              <a:rPr lang="en-US" altLang="en-US">
                <a:latin typeface="Calibri" panose="020F0502020204030204" pitchFamily="34" charset="0"/>
              </a:rPr>
              <a:pPr/>
              <a:t>19</a:t>
            </a:fld>
            <a:endParaRPr lang="en-US" altLang="en-US">
              <a:latin typeface="Calibri" panose="020F0502020204030204" pitchFamily="34" charset="0"/>
            </a:endParaRPr>
          </a:p>
        </p:txBody>
      </p:sp>
      <p:sp>
        <p:nvSpPr>
          <p:cNvPr id="65541" name="Footer Placeholder 4">
            <a:extLst>
              <a:ext uri="{FF2B5EF4-FFF2-40B4-BE49-F238E27FC236}">
                <a16:creationId xmlns:a16="http://schemas.microsoft.com/office/drawing/2014/main" id="{1740D7FE-7D3F-4861-933E-FC37E698F6B3}"/>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C49555CE-9C42-49CC-BE7F-7BC39F0C96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48B272C8-15A7-4088-AAED-D82A787B7C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Japan and the Four Tigers (Singapore, Hong Kong, Taiwan, and South Korea) have abundant natural resources and labor. They have provided most of the capital and expertise for Asia</a:t>
            </a:r>
            <a:r>
              <a:rPr lang="ja-JP" altLang="en-US"/>
              <a:t>’</a:t>
            </a:r>
            <a:r>
              <a:rPr lang="en-US" altLang="ja-JP"/>
              <a:t>s developing countries. Japan is the world</a:t>
            </a:r>
            <a:r>
              <a:rPr lang="ja-JP" altLang="en-US"/>
              <a:t>’</a:t>
            </a:r>
            <a:r>
              <a:rPr lang="en-US" altLang="ja-JP"/>
              <a:t>s second largest economy.</a:t>
            </a:r>
          </a:p>
          <a:p>
            <a:pPr eaLnBrk="1" hangingPunct="1">
              <a:spcBef>
                <a:spcPct val="0"/>
              </a:spcBef>
            </a:pPr>
            <a:endParaRPr lang="en-US" altLang="en-US"/>
          </a:p>
          <a:p>
            <a:pPr eaLnBrk="1" hangingPunct="1">
              <a:spcBef>
                <a:spcPct val="0"/>
              </a:spcBef>
            </a:pPr>
            <a:r>
              <a:rPr lang="en-US" altLang="en-US"/>
              <a:t>China, which recently joined the World Trade Organization, is Japan</a:t>
            </a:r>
            <a:r>
              <a:rPr lang="ja-JP" altLang="en-US"/>
              <a:t>’</a:t>
            </a:r>
            <a:r>
              <a:rPr lang="en-US" altLang="ja-JP"/>
              <a:t>s biggest trading partner and has the fastest growth rate in the world. It is negotiating with ASEAN (the Association of Southeast Asian Nations, which is also negotiating to create the ASEAN Free Trade Area [AFTA]). China offers a large population of low-wage workers and a large consumer market, which has helped it attract manufacturing companies from around the world. China is known as the world</a:t>
            </a:r>
            <a:r>
              <a:rPr lang="ja-JP" altLang="en-US"/>
              <a:t>’</a:t>
            </a:r>
            <a:r>
              <a:rPr lang="en-US" altLang="ja-JP"/>
              <a:t>s factory.</a:t>
            </a:r>
          </a:p>
          <a:p>
            <a:pPr eaLnBrk="1" hangingPunct="1">
              <a:spcBef>
                <a:spcPct val="0"/>
              </a:spcBef>
            </a:pPr>
            <a:endParaRPr lang="en-US" altLang="en-US"/>
          </a:p>
          <a:p>
            <a:pPr eaLnBrk="1" hangingPunct="1">
              <a:spcBef>
                <a:spcPct val="0"/>
              </a:spcBef>
            </a:pPr>
            <a:r>
              <a:rPr lang="en-US" altLang="en-US"/>
              <a:t>India is the fastest growing free-market democracy, and it is known as the world</a:t>
            </a:r>
            <a:r>
              <a:rPr lang="ja-JP" altLang="en-US"/>
              <a:t>’</a:t>
            </a:r>
            <a:r>
              <a:rPr lang="en-US" altLang="ja-JP"/>
              <a:t>s services supplier. It is the world</a:t>
            </a:r>
            <a:r>
              <a:rPr lang="ja-JP" altLang="en-US"/>
              <a:t>’</a:t>
            </a:r>
            <a:r>
              <a:rPr lang="en-US" altLang="ja-JP"/>
              <a:t>s leader in outsourced back-office and high-tech services. </a:t>
            </a:r>
          </a:p>
          <a:p>
            <a:pPr eaLnBrk="1" hangingPunct="1">
              <a:spcBef>
                <a:spcPct val="0"/>
              </a:spcBef>
            </a:pPr>
            <a:endParaRPr lang="en-US" altLang="en-US"/>
          </a:p>
          <a:p>
            <a:pPr eaLnBrk="1" hangingPunct="1">
              <a:spcBef>
                <a:spcPct val="0"/>
              </a:spcBef>
            </a:pPr>
            <a:r>
              <a:rPr lang="en-US" altLang="en-US"/>
              <a:t>The South Asia Association of Regional Cooperation (SAARC) is a free trade agreement between seven South Asian nations that will lower tariffs to 25% within three to five years and eliminate them within seven years. Member countries comprise 1.5 billion people, with an estimated one-third of them living in poverty.</a:t>
            </a:r>
          </a:p>
          <a:p>
            <a:pPr eaLnBrk="1" hangingPunct="1">
              <a:spcBef>
                <a:spcPct val="0"/>
              </a:spcBef>
            </a:pPr>
            <a:endParaRPr lang="en-US" altLang="en-US"/>
          </a:p>
        </p:txBody>
      </p:sp>
      <p:sp>
        <p:nvSpPr>
          <p:cNvPr id="66564" name="Slide Number Placeholder 3">
            <a:extLst>
              <a:ext uri="{FF2B5EF4-FFF2-40B4-BE49-F238E27FC236}">
                <a16:creationId xmlns:a16="http://schemas.microsoft.com/office/drawing/2014/main" id="{E6B6DFF2-2829-4632-A1E4-D222EA9B15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F0386B54-84A9-4963-B684-4BD44FAFA442}" type="slidenum">
              <a:rPr lang="en-US" altLang="en-US">
                <a:latin typeface="Calibri" panose="020F0502020204030204" pitchFamily="34" charset="0"/>
              </a:rPr>
              <a:pPr/>
              <a:t>20</a:t>
            </a:fld>
            <a:endParaRPr lang="en-US" altLang="en-US">
              <a:latin typeface="Calibri" panose="020F0502020204030204" pitchFamily="34" charset="0"/>
            </a:endParaRPr>
          </a:p>
        </p:txBody>
      </p:sp>
      <p:sp>
        <p:nvSpPr>
          <p:cNvPr id="66565" name="Footer Placeholder 4">
            <a:extLst>
              <a:ext uri="{FF2B5EF4-FFF2-40B4-BE49-F238E27FC236}">
                <a16:creationId xmlns:a16="http://schemas.microsoft.com/office/drawing/2014/main" id="{AC3BBB11-E562-48AA-9C20-ACF8F6F08B5C}"/>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07CE7AB6-1C73-4E67-9788-BE13E1D4807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64A5EB23-8FA0-4C7C-8BDD-E524F2D9532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NAFTA is a free trading bloc between the US, Mexico, and Canada comprised of 470 million consumers. The goal of NAFTA is to increase exports and trade among members. Although NAFTA was controversial, many positive changes have occurred in Mexico since its ratification. Mexico</a:t>
            </a:r>
            <a:r>
              <a:rPr lang="ja-JP" altLang="en-US"/>
              <a:t>’</a:t>
            </a:r>
            <a:r>
              <a:rPr lang="en-US" altLang="ja-JP"/>
              <a:t>s trade with the US and Canada has tripled, and it has signed trade agreements with 43 nations. Today, Mexico is experiencing competition from China for offshore jobs.</a:t>
            </a:r>
          </a:p>
          <a:p>
            <a:pPr eaLnBrk="1" hangingPunct="1">
              <a:spcBef>
                <a:spcPct val="0"/>
              </a:spcBef>
            </a:pPr>
            <a:endParaRPr lang="en-US" altLang="en-US"/>
          </a:p>
          <a:p>
            <a:pPr eaLnBrk="1" hangingPunct="1">
              <a:spcBef>
                <a:spcPct val="0"/>
              </a:spcBef>
            </a:pPr>
            <a:r>
              <a:rPr lang="en-US" altLang="en-US"/>
              <a:t>DR-CAFTA, which is modeled after NAFTA, liberalizes trade between the US and five Central American countries. It is a stepping stone to the FTAA, which would encompass 34 economies.</a:t>
            </a:r>
          </a:p>
          <a:p>
            <a:pPr eaLnBrk="1" hangingPunct="1">
              <a:spcBef>
                <a:spcPct val="0"/>
              </a:spcBef>
            </a:pPr>
            <a:endParaRPr lang="en-US" altLang="en-US"/>
          </a:p>
        </p:txBody>
      </p:sp>
      <p:sp>
        <p:nvSpPr>
          <p:cNvPr id="67588" name="Slide Number Placeholder 3">
            <a:extLst>
              <a:ext uri="{FF2B5EF4-FFF2-40B4-BE49-F238E27FC236}">
                <a16:creationId xmlns:a16="http://schemas.microsoft.com/office/drawing/2014/main" id="{5915392A-240B-4B81-8728-F1773B0ACB4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F5300D77-A5BE-49EA-9967-22AE8AD2788B}" type="slidenum">
              <a:rPr lang="en-US" altLang="en-US">
                <a:latin typeface="Calibri" panose="020F0502020204030204" pitchFamily="34" charset="0"/>
              </a:rPr>
              <a:pPr/>
              <a:t>21</a:t>
            </a:fld>
            <a:endParaRPr lang="en-US" altLang="en-US">
              <a:latin typeface="Calibri" panose="020F0502020204030204" pitchFamily="34" charset="0"/>
            </a:endParaRPr>
          </a:p>
        </p:txBody>
      </p:sp>
      <p:sp>
        <p:nvSpPr>
          <p:cNvPr id="67589" name="Footer Placeholder 4">
            <a:extLst>
              <a:ext uri="{FF2B5EF4-FFF2-40B4-BE49-F238E27FC236}">
                <a16:creationId xmlns:a16="http://schemas.microsoft.com/office/drawing/2014/main" id="{1319D024-3DBF-4772-940B-70646A4798D0}"/>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9DB1578A-E1B1-437D-9D3C-FF68583DC1A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C8419ADC-DBF4-4910-BC66-A72493EBD98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Russian Federation is characterized by economic growth, a large supply of natural resources, and a large, well-educated population—but it also is affected by corruption and government interference. For example, business </a:t>
            </a:r>
            <a:r>
              <a:rPr lang="ja-JP" altLang="en-US"/>
              <a:t>“</a:t>
            </a:r>
            <a:r>
              <a:rPr lang="en-US" altLang="ja-JP"/>
              <a:t>oligarchs</a:t>
            </a:r>
            <a:r>
              <a:rPr lang="ja-JP" altLang="en-US"/>
              <a:t>”</a:t>
            </a:r>
            <a:r>
              <a:rPr lang="en-US" altLang="ja-JP"/>
              <a:t> are a small group of businesspeople with political influence who capitalize on the privatization of Russia</a:t>
            </a:r>
            <a:r>
              <a:rPr lang="ja-JP" altLang="en-US"/>
              <a:t>’</a:t>
            </a:r>
            <a:r>
              <a:rPr lang="en-US" altLang="ja-JP"/>
              <a:t>s economy and who limit competitive opportunities for small businesses. Despite the increasing strength of Russia</a:t>
            </a:r>
            <a:r>
              <a:rPr lang="ja-JP" altLang="en-US"/>
              <a:t>’</a:t>
            </a:r>
            <a:r>
              <a:rPr lang="en-US" altLang="ja-JP"/>
              <a:t>s economy, foreign investors remain somewhat wary of corruption and interference.</a:t>
            </a:r>
          </a:p>
          <a:p>
            <a:pPr eaLnBrk="1" hangingPunct="1">
              <a:spcBef>
                <a:spcPct val="0"/>
              </a:spcBef>
            </a:pPr>
            <a:endParaRPr lang="en-US" altLang="en-US"/>
          </a:p>
          <a:p>
            <a:pPr eaLnBrk="1" hangingPunct="1">
              <a:spcBef>
                <a:spcPct val="0"/>
              </a:spcBef>
            </a:pPr>
            <a:r>
              <a:rPr lang="en-US" altLang="en-US"/>
              <a:t>Many countries in Central and South America, the Middle East, and Africa are considered LDCs. Though such countries often hope to attract foreign investment, their economic situation and often high levels of government intervention discourages the foreign investment they need to stimulate their economies. Despite these political risks, LDCs can offer considerable opportunities for international businesses.</a:t>
            </a:r>
          </a:p>
          <a:p>
            <a:pPr eaLnBrk="1" hangingPunct="1">
              <a:spcBef>
                <a:spcPct val="0"/>
              </a:spcBef>
            </a:pPr>
            <a:endParaRPr lang="en-US" altLang="en-US"/>
          </a:p>
        </p:txBody>
      </p:sp>
      <p:sp>
        <p:nvSpPr>
          <p:cNvPr id="68612" name="Slide Number Placeholder 3">
            <a:extLst>
              <a:ext uri="{FF2B5EF4-FFF2-40B4-BE49-F238E27FC236}">
                <a16:creationId xmlns:a16="http://schemas.microsoft.com/office/drawing/2014/main" id="{BFAFA2A0-9069-4666-9BC5-95D200DCFFB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7CE7B761-6019-452A-8D20-334DFA54ACBA}" type="slidenum">
              <a:rPr lang="en-US" altLang="en-US">
                <a:latin typeface="Calibri" panose="020F0502020204030204" pitchFamily="34" charset="0"/>
              </a:rPr>
              <a:pPr/>
              <a:t>22</a:t>
            </a:fld>
            <a:endParaRPr lang="en-US" altLang="en-US">
              <a:latin typeface="Calibri" panose="020F0502020204030204" pitchFamily="34" charset="0"/>
            </a:endParaRPr>
          </a:p>
        </p:txBody>
      </p:sp>
      <p:sp>
        <p:nvSpPr>
          <p:cNvPr id="68613" name="Footer Placeholder 4">
            <a:extLst>
              <a:ext uri="{FF2B5EF4-FFF2-40B4-BE49-F238E27FC236}">
                <a16:creationId xmlns:a16="http://schemas.microsoft.com/office/drawing/2014/main" id="{3AA33AEF-D65C-4D57-8359-273A0A53BF49}"/>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AF085444-682C-4D31-A577-38A54066683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E70C1D7D-67A9-4291-82CD-9F3C039A95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9636" name="Slide Number Placeholder 3">
            <a:extLst>
              <a:ext uri="{FF2B5EF4-FFF2-40B4-BE49-F238E27FC236}">
                <a16:creationId xmlns:a16="http://schemas.microsoft.com/office/drawing/2014/main" id="{289C986D-4DBB-4D5B-9DF5-9DEEF3DE76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69E61232-DFBA-4ACB-9776-7E3FF419C3C6}" type="slidenum">
              <a:rPr lang="en-US" altLang="en-US">
                <a:latin typeface="Calibri" panose="020F0502020204030204" pitchFamily="34" charset="0"/>
              </a:rPr>
              <a:pPr/>
              <a:t>23</a:t>
            </a:fld>
            <a:endParaRPr lang="en-US" altLang="en-US">
              <a:latin typeface="Calibri" panose="020F0502020204030204" pitchFamily="34" charset="0"/>
            </a:endParaRPr>
          </a:p>
        </p:txBody>
      </p:sp>
      <p:sp>
        <p:nvSpPr>
          <p:cNvPr id="69637" name="Footer Placeholder 4">
            <a:extLst>
              <a:ext uri="{FF2B5EF4-FFF2-40B4-BE49-F238E27FC236}">
                <a16:creationId xmlns:a16="http://schemas.microsoft.com/office/drawing/2014/main" id="{0129D6BA-225A-4D93-BA03-0BD068887DE8}"/>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60C40126-9A1D-4532-9329-5055E1CA2EE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02866E9A-24E3-4FFC-8A41-73104C368A4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70660" name="Footer Placeholder 3">
            <a:extLst>
              <a:ext uri="{FF2B5EF4-FFF2-40B4-BE49-F238E27FC236}">
                <a16:creationId xmlns:a16="http://schemas.microsoft.com/office/drawing/2014/main" id="{BDCB117C-BEE6-4219-88E8-2600A3745C34}"/>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
        <p:nvSpPr>
          <p:cNvPr id="70661" name="Slide Number Placeholder 4">
            <a:extLst>
              <a:ext uri="{FF2B5EF4-FFF2-40B4-BE49-F238E27FC236}">
                <a16:creationId xmlns:a16="http://schemas.microsoft.com/office/drawing/2014/main" id="{35C15510-0F4D-4070-9988-310881E269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8D92C777-A8F6-41CE-83C2-1D8E95303ACB}" type="slidenum">
              <a:rPr lang="en-US" altLang="en-US">
                <a:latin typeface="Calibri" panose="020F0502020204030204" pitchFamily="34" charset="0"/>
              </a:rPr>
              <a:pPr/>
              <a:t>24</a:t>
            </a:fld>
            <a:endParaRPr lang="en-US"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1BA0985B-F397-4D0D-98ED-34D05E4405D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a:extLst>
              <a:ext uri="{FF2B5EF4-FFF2-40B4-BE49-F238E27FC236}">
                <a16:creationId xmlns:a16="http://schemas.microsoft.com/office/drawing/2014/main" id="{3AF2D53E-D9F8-47DC-883A-58D6AC1E861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1684" name="Slide Number Placeholder 3">
            <a:extLst>
              <a:ext uri="{FF2B5EF4-FFF2-40B4-BE49-F238E27FC236}">
                <a16:creationId xmlns:a16="http://schemas.microsoft.com/office/drawing/2014/main" id="{3D818230-3BA5-4FD8-B2C8-1B68E0E702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6B4BAE71-0D5A-48CC-BAC1-5A9BB8855E32}" type="slidenum">
              <a:rPr lang="en-US" altLang="en-US">
                <a:latin typeface="Calibri" panose="020F0502020204030204" pitchFamily="34" charset="0"/>
              </a:rPr>
              <a:pPr/>
              <a:t>26</a:t>
            </a:fld>
            <a:endParaRPr lang="en-US" altLang="en-US">
              <a:latin typeface="Calibri" panose="020F0502020204030204" pitchFamily="34" charset="0"/>
            </a:endParaRPr>
          </a:p>
        </p:txBody>
      </p:sp>
      <p:sp>
        <p:nvSpPr>
          <p:cNvPr id="71685" name="Footer Placeholder 4">
            <a:extLst>
              <a:ext uri="{FF2B5EF4-FFF2-40B4-BE49-F238E27FC236}">
                <a16:creationId xmlns:a16="http://schemas.microsoft.com/office/drawing/2014/main" id="{88EE7410-1FD0-475D-BE34-CD02D0E820F6}"/>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EC5D82BE-0A5D-4931-B98A-1C59F63223C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B5692430-0E45-4EB5-9EDD-FD4419D8E11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2708" name="Slide Number Placeholder 3">
            <a:extLst>
              <a:ext uri="{FF2B5EF4-FFF2-40B4-BE49-F238E27FC236}">
                <a16:creationId xmlns:a16="http://schemas.microsoft.com/office/drawing/2014/main" id="{8DD377D5-BFAD-4976-8B6C-7D024F25F9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8EE94478-1005-4E55-ACB7-5C62A17AED64}" type="slidenum">
              <a:rPr lang="en-US" altLang="en-US">
                <a:latin typeface="Calibri" panose="020F0502020204030204" pitchFamily="34" charset="0"/>
              </a:rPr>
              <a:pPr/>
              <a:t>27</a:t>
            </a:fld>
            <a:endParaRPr lang="en-US" altLang="en-US">
              <a:latin typeface="Calibri" panose="020F0502020204030204" pitchFamily="34" charset="0"/>
            </a:endParaRPr>
          </a:p>
        </p:txBody>
      </p:sp>
      <p:sp>
        <p:nvSpPr>
          <p:cNvPr id="72709" name="Footer Placeholder 4">
            <a:extLst>
              <a:ext uri="{FF2B5EF4-FFF2-40B4-BE49-F238E27FC236}">
                <a16:creationId xmlns:a16="http://schemas.microsoft.com/office/drawing/2014/main" id="{587825D4-B3A3-419D-BE30-156DAFE8BBF0}"/>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D72F9E44-BD40-49EB-896B-224D3E6AFC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a:extLst>
              <a:ext uri="{FF2B5EF4-FFF2-40B4-BE49-F238E27FC236}">
                <a16:creationId xmlns:a16="http://schemas.microsoft.com/office/drawing/2014/main" id="{0B7F886D-4259-4E2F-89F1-5F082C521DD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3732" name="Slide Number Placeholder 3">
            <a:extLst>
              <a:ext uri="{FF2B5EF4-FFF2-40B4-BE49-F238E27FC236}">
                <a16:creationId xmlns:a16="http://schemas.microsoft.com/office/drawing/2014/main" id="{049CA87F-9F5B-41C4-BE41-7639CE3861D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A3B8280E-7785-4CF1-8F40-8D73657CDA64}" type="slidenum">
              <a:rPr lang="en-US" altLang="en-US">
                <a:latin typeface="Calibri" panose="020F0502020204030204" pitchFamily="34" charset="0"/>
              </a:rPr>
              <a:pPr/>
              <a:t>28</a:t>
            </a:fld>
            <a:endParaRPr lang="en-US" altLang="en-US">
              <a:latin typeface="Calibri" panose="020F0502020204030204" pitchFamily="34" charset="0"/>
            </a:endParaRPr>
          </a:p>
        </p:txBody>
      </p:sp>
      <p:sp>
        <p:nvSpPr>
          <p:cNvPr id="73733" name="Footer Placeholder 4">
            <a:extLst>
              <a:ext uri="{FF2B5EF4-FFF2-40B4-BE49-F238E27FC236}">
                <a16:creationId xmlns:a16="http://schemas.microsoft.com/office/drawing/2014/main" id="{291B7C2C-B202-4D8E-9561-0677C1A6C49F}"/>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D7AAD83E-73D7-42FA-96E5-B50DB03F174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200101EE-4C66-4E9C-844F-FF6D927F9C3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Expropriation occurs when a local government seizes and provides inadequate compensation for the foreign-owned assets of a firm. When no compensation is provided, it is confiscation.</a:t>
            </a:r>
          </a:p>
          <a:p>
            <a:pPr eaLnBrk="1" hangingPunct="1">
              <a:spcBef>
                <a:spcPct val="0"/>
              </a:spcBef>
            </a:pPr>
            <a:endParaRPr lang="en-US" altLang="en-US"/>
          </a:p>
          <a:p>
            <a:pPr eaLnBrk="1" hangingPunct="1">
              <a:spcBef>
                <a:spcPct val="0"/>
              </a:spcBef>
            </a:pPr>
            <a:r>
              <a:rPr lang="en-US" altLang="en-US"/>
              <a:t>Nationalization is the forced sale of equity to host-country nations, often at or below value.</a:t>
            </a:r>
          </a:p>
          <a:p>
            <a:pPr eaLnBrk="1" hangingPunct="1">
              <a:spcBef>
                <a:spcPct val="0"/>
              </a:spcBef>
            </a:pPr>
            <a:endParaRPr lang="en-US" altLang="en-US"/>
          </a:p>
          <a:p>
            <a:pPr eaLnBrk="1" hangingPunct="1">
              <a:spcBef>
                <a:spcPct val="0"/>
              </a:spcBef>
            </a:pPr>
            <a:r>
              <a:rPr lang="en-US" altLang="en-US"/>
              <a:t>These risk events can be macro or micro. Macropolitical risk events affect all foreign firms doing business in a country or region. An example is Iraq</a:t>
            </a:r>
            <a:r>
              <a:rPr lang="ja-JP" altLang="en-US"/>
              <a:t>’</a:t>
            </a:r>
            <a:r>
              <a:rPr lang="en-US" altLang="ja-JP"/>
              <a:t>s invasion of Kuwait in 1990, which halted all international business with and within both of these countries. Micropolitical risk affects one industry or company or only a few companies. These types of political risk events have become more common than macropolitical risk events. An example of micropolitical risk is </a:t>
            </a:r>
            <a:r>
              <a:rPr lang="ja-JP" altLang="en-US"/>
              <a:t>“</a:t>
            </a:r>
            <a:r>
              <a:rPr lang="en-US" altLang="ja-JP"/>
              <a:t>creeping expropriation</a:t>
            </a:r>
            <a:r>
              <a:rPr lang="ja-JP" altLang="en-US"/>
              <a:t>”</a:t>
            </a:r>
            <a:r>
              <a:rPr lang="en-US" altLang="ja-JP"/>
              <a:t>—a government</a:t>
            </a:r>
            <a:r>
              <a:rPr lang="ja-JP" altLang="en-US"/>
              <a:t>’</a:t>
            </a:r>
            <a:r>
              <a:rPr lang="en-US" altLang="ja-JP"/>
              <a:t>s gradual and subtle action against foreign firms.</a:t>
            </a:r>
          </a:p>
          <a:p>
            <a:pPr eaLnBrk="1" hangingPunct="1">
              <a:spcBef>
                <a:spcPct val="0"/>
              </a:spcBef>
            </a:pPr>
            <a:endParaRPr lang="en-US" altLang="en-US"/>
          </a:p>
          <a:p>
            <a:pPr eaLnBrk="1" hangingPunct="1">
              <a:spcBef>
                <a:spcPct val="0"/>
              </a:spcBef>
            </a:pPr>
            <a:r>
              <a:rPr lang="en-US" altLang="en-US"/>
              <a:t>The goal of risk assessment is to monitor political issues before they become problems, evaluate their potential impact on the company, and make suggestions for dealing with them.</a:t>
            </a:r>
          </a:p>
          <a:p>
            <a:pPr eaLnBrk="1" hangingPunct="1">
              <a:spcBef>
                <a:spcPct val="0"/>
              </a:spcBef>
            </a:pPr>
            <a:endParaRPr lang="en-US" altLang="en-US"/>
          </a:p>
          <a:p>
            <a:pPr eaLnBrk="1" hangingPunct="1">
              <a:spcBef>
                <a:spcPct val="0"/>
              </a:spcBef>
            </a:pPr>
            <a:r>
              <a:rPr lang="en-US" altLang="en-US"/>
              <a:t>The experts consulted may include consultants, advisers, and committees. Internal staff capabilities can be developed by assigning staff to foreign subsidiaries, using affiliates to monitor local political activities, and/or hiring staff with expertise in critical regions.</a:t>
            </a:r>
          </a:p>
          <a:p>
            <a:pPr eaLnBrk="1" hangingPunct="1">
              <a:spcBef>
                <a:spcPct val="0"/>
              </a:spcBef>
            </a:pPr>
            <a:endParaRPr lang="en-US" altLang="en-US"/>
          </a:p>
        </p:txBody>
      </p:sp>
      <p:sp>
        <p:nvSpPr>
          <p:cNvPr id="74756" name="Slide Number Placeholder 3">
            <a:extLst>
              <a:ext uri="{FF2B5EF4-FFF2-40B4-BE49-F238E27FC236}">
                <a16:creationId xmlns:a16="http://schemas.microsoft.com/office/drawing/2014/main" id="{5BC8356E-FD50-4B2A-BA46-FB07F2F1823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523067FB-92E6-447C-8B09-D1121B9F21DB}" type="slidenum">
              <a:rPr lang="en-US" altLang="en-US">
                <a:latin typeface="Calibri" panose="020F0502020204030204" pitchFamily="34" charset="0"/>
              </a:rPr>
              <a:pPr/>
              <a:t>29</a:t>
            </a:fld>
            <a:endParaRPr lang="en-US" altLang="en-US">
              <a:latin typeface="Calibri" panose="020F0502020204030204" pitchFamily="34" charset="0"/>
            </a:endParaRPr>
          </a:p>
        </p:txBody>
      </p:sp>
      <p:sp>
        <p:nvSpPr>
          <p:cNvPr id="74757" name="Footer Placeholder 4">
            <a:extLst>
              <a:ext uri="{FF2B5EF4-FFF2-40B4-BE49-F238E27FC236}">
                <a16:creationId xmlns:a16="http://schemas.microsoft.com/office/drawing/2014/main" id="{B4631B58-1210-4D5C-AF2A-0E616FF8E1FB}"/>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3B658AC5-FF9B-4B23-90FE-4B0380B3D05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a:extLst>
              <a:ext uri="{FF2B5EF4-FFF2-40B4-BE49-F238E27FC236}">
                <a16:creationId xmlns:a16="http://schemas.microsoft.com/office/drawing/2014/main" id="{111AFBA0-2264-4A2D-B449-AA71F2C9123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American Can uses the Primary Risk Investment Screening Matrix (PRISM), which synthesizes information from managers and consultants on 200 variables into an index of economic desirability and of political and economic stability. Those countries with the most favorable PRISM ratings are considered for investment.</a:t>
            </a:r>
          </a:p>
          <a:p>
            <a:pPr eaLnBrk="1" hangingPunct="1">
              <a:spcBef>
                <a:spcPct val="0"/>
              </a:spcBef>
            </a:pPr>
            <a:endParaRPr lang="en-US" altLang="en-US"/>
          </a:p>
          <a:p>
            <a:pPr eaLnBrk="1" hangingPunct="1">
              <a:spcBef>
                <a:spcPct val="0"/>
              </a:spcBef>
            </a:pPr>
            <a:r>
              <a:rPr lang="en-US" altLang="en-US"/>
              <a:t>Ranking entails quantifying variables into ranking systems for countries. Staff or outside consultants consider factors such as the political and economic environment, domestic economic conditions, and external economic relations. One drawback of such systems is that they rely primarily on information from past events.</a:t>
            </a:r>
          </a:p>
          <a:p>
            <a:pPr eaLnBrk="1" hangingPunct="1">
              <a:spcBef>
                <a:spcPct val="0"/>
              </a:spcBef>
            </a:pPr>
            <a:endParaRPr lang="en-US" altLang="en-US"/>
          </a:p>
          <a:p>
            <a:pPr eaLnBrk="1" hangingPunct="1">
              <a:spcBef>
                <a:spcPct val="0"/>
              </a:spcBef>
            </a:pPr>
            <a:r>
              <a:rPr lang="en-US" altLang="en-US"/>
              <a:t>Early warning systems use lead indicators to predict possible political dangers, such as signs of violence or riots, developing pressure on the MNC to hire more local workers, or pending import-export restrictions.</a:t>
            </a:r>
          </a:p>
          <a:p>
            <a:pPr eaLnBrk="1" hangingPunct="1">
              <a:spcBef>
                <a:spcPct val="0"/>
              </a:spcBef>
            </a:pPr>
            <a:endParaRPr lang="en-US" altLang="en-US"/>
          </a:p>
          <a:p>
            <a:pPr eaLnBrk="1" hangingPunct="1">
              <a:spcBef>
                <a:spcPct val="0"/>
              </a:spcBef>
            </a:pPr>
            <a:r>
              <a:rPr lang="en-US" altLang="en-US"/>
              <a:t>Avoidance refers to avoiding investment or withdrawing investment from a risky location.</a:t>
            </a:r>
          </a:p>
          <a:p>
            <a:pPr eaLnBrk="1" hangingPunct="1">
              <a:spcBef>
                <a:spcPct val="0"/>
              </a:spcBef>
            </a:pPr>
            <a:endParaRPr lang="en-US" altLang="en-US"/>
          </a:p>
          <a:p>
            <a:pPr eaLnBrk="1" hangingPunct="1">
              <a:spcBef>
                <a:spcPct val="0"/>
              </a:spcBef>
            </a:pPr>
            <a:r>
              <a:rPr lang="en-US" altLang="en-US"/>
              <a:t>Adaptation is accommodating the risk. Use adaptation when the risk in a given country is relatively low or when a high-risk environment is worth the potential returns. There are four primary forms of adaptation. Equity sharing is sharing equity with a local partner, such as through a joint venture. Participative management means actively involving nationals. Localization is transforming the subsidiary into a national firm. Development assistance refers to involvement in host country infrastructure development.</a:t>
            </a:r>
          </a:p>
          <a:p>
            <a:pPr eaLnBrk="1" hangingPunct="1">
              <a:spcBef>
                <a:spcPct val="0"/>
              </a:spcBef>
            </a:pPr>
            <a:endParaRPr lang="en-US" altLang="en-US"/>
          </a:p>
          <a:p>
            <a:pPr eaLnBrk="1" hangingPunct="1">
              <a:spcBef>
                <a:spcPct val="0"/>
              </a:spcBef>
            </a:pPr>
            <a:r>
              <a:rPr lang="en-US" altLang="en-US"/>
              <a:t>Dependency is keeping the subsidiary and host nation dependent on the parent firm. There are four approaches to dependency. Input control involves keeping control of raw materials, technology, and know how. Market control is keeping control of the means of distribution. Position control is keeping control of key management positions. Staged contribution involves successively increasing contributions to the host nation.</a:t>
            </a:r>
          </a:p>
          <a:p>
            <a:pPr eaLnBrk="1" hangingPunct="1">
              <a:spcBef>
                <a:spcPct val="0"/>
              </a:spcBef>
            </a:pPr>
            <a:endParaRPr lang="en-US" altLang="en-US"/>
          </a:p>
          <a:p>
            <a:pPr eaLnBrk="1" hangingPunct="1">
              <a:spcBef>
                <a:spcPct val="0"/>
              </a:spcBef>
            </a:pPr>
            <a:r>
              <a:rPr lang="en-US" altLang="en-US"/>
              <a:t>Hedging is minimizing losses, such as through the use of political risk insurance and/or local debt financing. Local debt financing is borrowing money from the host nation. </a:t>
            </a:r>
          </a:p>
          <a:p>
            <a:pPr eaLnBrk="1" hangingPunct="1">
              <a:spcBef>
                <a:spcPct val="0"/>
              </a:spcBef>
            </a:pPr>
            <a:endParaRPr lang="en-US" altLang="en-US"/>
          </a:p>
          <a:p>
            <a:pPr eaLnBrk="1" hangingPunct="1">
              <a:spcBef>
                <a:spcPct val="0"/>
              </a:spcBef>
            </a:pPr>
            <a:endParaRPr lang="en-US" altLang="en-US"/>
          </a:p>
        </p:txBody>
      </p:sp>
      <p:sp>
        <p:nvSpPr>
          <p:cNvPr id="75780" name="Slide Number Placeholder 3">
            <a:extLst>
              <a:ext uri="{FF2B5EF4-FFF2-40B4-BE49-F238E27FC236}">
                <a16:creationId xmlns:a16="http://schemas.microsoft.com/office/drawing/2014/main" id="{9BCAA1F3-9934-46FD-93A0-E9C35D9360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985AE734-5212-4CB8-BB8A-873A8F2A87CA}" type="slidenum">
              <a:rPr lang="en-US" altLang="en-US">
                <a:latin typeface="Calibri" panose="020F0502020204030204" pitchFamily="34" charset="0"/>
              </a:rPr>
              <a:pPr/>
              <a:t>30</a:t>
            </a:fld>
            <a:endParaRPr lang="en-US" altLang="en-US">
              <a:latin typeface="Calibri" panose="020F0502020204030204" pitchFamily="34" charset="0"/>
            </a:endParaRPr>
          </a:p>
        </p:txBody>
      </p:sp>
      <p:sp>
        <p:nvSpPr>
          <p:cNvPr id="75781" name="Footer Placeholder 4">
            <a:extLst>
              <a:ext uri="{FF2B5EF4-FFF2-40B4-BE49-F238E27FC236}">
                <a16:creationId xmlns:a16="http://schemas.microsoft.com/office/drawing/2014/main" id="{A3BA203A-B077-4D76-B2B2-7E7F8D249427}"/>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A3A5EB50-A06C-449A-AB2B-BC34733333F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4BF13419-BE4A-43D6-8A70-E2B79826FF0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IBM and Exxon try to develop benevolent images and maintain low profiles in high-risk countries.</a:t>
            </a:r>
          </a:p>
          <a:p>
            <a:pPr eaLnBrk="1" hangingPunct="1">
              <a:spcBef>
                <a:spcPct val="0"/>
              </a:spcBef>
            </a:pPr>
            <a:endParaRPr lang="en-US" altLang="en-US" sz="800"/>
          </a:p>
          <a:p>
            <a:pPr eaLnBrk="1" hangingPunct="1">
              <a:spcBef>
                <a:spcPct val="0"/>
              </a:spcBef>
            </a:pPr>
            <a:r>
              <a:rPr lang="en-US" altLang="en-US"/>
              <a:t>Some companies have teams for monitoring terrorist activities, such as kidnappings, hijackings, and blackmail.</a:t>
            </a:r>
          </a:p>
          <a:p>
            <a:pPr eaLnBrk="1" hangingPunct="1">
              <a:spcBef>
                <a:spcPct val="0"/>
              </a:spcBef>
            </a:pPr>
            <a:endParaRPr lang="en-US" altLang="en-US" sz="800"/>
          </a:p>
          <a:p>
            <a:pPr eaLnBrk="1" hangingPunct="1">
              <a:spcBef>
                <a:spcPct val="0"/>
              </a:spcBef>
            </a:pPr>
            <a:r>
              <a:rPr lang="en-US" altLang="en-US"/>
              <a:t>Many MNCs hire counterterrorism consultants to train employees in coping with the threat of terrorism.</a:t>
            </a:r>
          </a:p>
          <a:p>
            <a:pPr eaLnBrk="1" hangingPunct="1">
              <a:spcBef>
                <a:spcPct val="0"/>
              </a:spcBef>
            </a:pPr>
            <a:endParaRPr lang="en-US" altLang="en-US"/>
          </a:p>
          <a:p>
            <a:pPr eaLnBrk="1" hangingPunct="1">
              <a:spcBef>
                <a:spcPct val="0"/>
              </a:spcBef>
            </a:pPr>
            <a:endParaRPr lang="en-US" altLang="en-US"/>
          </a:p>
        </p:txBody>
      </p:sp>
      <p:sp>
        <p:nvSpPr>
          <p:cNvPr id="76804" name="Slide Number Placeholder 3">
            <a:extLst>
              <a:ext uri="{FF2B5EF4-FFF2-40B4-BE49-F238E27FC236}">
                <a16:creationId xmlns:a16="http://schemas.microsoft.com/office/drawing/2014/main" id="{1B529FA8-FF42-4536-9755-FE28016270A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B905B090-183F-4856-B442-539E02385F8D}" type="slidenum">
              <a:rPr lang="en-US" altLang="en-US">
                <a:latin typeface="Calibri" panose="020F0502020204030204" pitchFamily="34" charset="0"/>
              </a:rPr>
              <a:pPr/>
              <a:t>31</a:t>
            </a:fld>
            <a:endParaRPr lang="en-US" altLang="en-US">
              <a:latin typeface="Calibri" panose="020F0502020204030204" pitchFamily="34" charset="0"/>
            </a:endParaRPr>
          </a:p>
        </p:txBody>
      </p:sp>
      <p:sp>
        <p:nvSpPr>
          <p:cNvPr id="76805" name="Footer Placeholder 4">
            <a:extLst>
              <a:ext uri="{FF2B5EF4-FFF2-40B4-BE49-F238E27FC236}">
                <a16:creationId xmlns:a16="http://schemas.microsoft.com/office/drawing/2014/main" id="{8D4C9058-16BB-44F9-A221-05CC89D4DECB}"/>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BC51B6F1-3B71-459E-AC48-27E416823C7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id="{0B39D3BD-AF4C-4750-9DF5-7789C4D5CED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7828" name="Slide Number Placeholder 3">
            <a:extLst>
              <a:ext uri="{FF2B5EF4-FFF2-40B4-BE49-F238E27FC236}">
                <a16:creationId xmlns:a16="http://schemas.microsoft.com/office/drawing/2014/main" id="{3FFECB19-B595-4E34-8EA9-A916B72A7A1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5254C4EC-FE6C-45CE-A737-4ADF2A59F734}" type="slidenum">
              <a:rPr lang="en-US" altLang="en-US">
                <a:latin typeface="Calibri" panose="020F0502020204030204" pitchFamily="34" charset="0"/>
              </a:rPr>
              <a:pPr/>
              <a:t>32</a:t>
            </a:fld>
            <a:endParaRPr lang="en-US" altLang="en-US">
              <a:latin typeface="Calibri" panose="020F0502020204030204" pitchFamily="34" charset="0"/>
            </a:endParaRPr>
          </a:p>
        </p:txBody>
      </p:sp>
      <p:sp>
        <p:nvSpPr>
          <p:cNvPr id="77829" name="Footer Placeholder 4">
            <a:extLst>
              <a:ext uri="{FF2B5EF4-FFF2-40B4-BE49-F238E27FC236}">
                <a16:creationId xmlns:a16="http://schemas.microsoft.com/office/drawing/2014/main" id="{191DD25F-FFBD-4EFF-958F-688DDC6427F0}"/>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id="{C53608AA-1465-4EC7-8A48-7AD4D934DBC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a:extLst>
              <a:ext uri="{FF2B5EF4-FFF2-40B4-BE49-F238E27FC236}">
                <a16:creationId xmlns:a16="http://schemas.microsoft.com/office/drawing/2014/main" id="{4C7BB192-EC14-437F-BEB3-F25BE8C327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Examples of loss of profitability due to changes in foreign investment policies include inability to repatriate earnings, interest rate volatility, and currency translation exposure. </a:t>
            </a:r>
          </a:p>
          <a:p>
            <a:pPr eaLnBrk="1" hangingPunct="1">
              <a:spcBef>
                <a:spcPct val="0"/>
              </a:spcBef>
            </a:pPr>
            <a:endParaRPr lang="en-US" altLang="en-US"/>
          </a:p>
          <a:p>
            <a:pPr eaLnBrk="1" hangingPunct="1">
              <a:spcBef>
                <a:spcPct val="0"/>
              </a:spcBef>
            </a:pPr>
            <a:r>
              <a:rPr lang="en-US" altLang="en-US"/>
              <a:t>Currency translation exposure occurs when the value of one country</a:t>
            </a:r>
            <a:r>
              <a:rPr lang="ja-JP" altLang="en-US"/>
              <a:t>’</a:t>
            </a:r>
            <a:r>
              <a:rPr lang="en-US" altLang="ja-JP"/>
              <a:t>s currency changes relative to that of another. When the balance sheet of the entire corporation is consolidated, currency translation exposure may cause a negative cash flow from the foreign subsidiary. </a:t>
            </a:r>
          </a:p>
          <a:p>
            <a:pPr eaLnBrk="1" hangingPunct="1">
              <a:spcBef>
                <a:spcPct val="0"/>
              </a:spcBef>
            </a:pPr>
            <a:endParaRPr lang="en-US" altLang="en-US"/>
          </a:p>
          <a:p>
            <a:pPr eaLnBrk="1" hangingPunct="1">
              <a:spcBef>
                <a:spcPct val="0"/>
              </a:spcBef>
            </a:pPr>
            <a:r>
              <a:rPr lang="en-US" altLang="en-US"/>
              <a:t>In 2015, for example, the U.S. dollar was so strong against other denominations that developing countries, in particular, were negatively affected because it cost them more to import from the United States, and their exports would bring less revenue. When exchange-rate changes are radical, repercussions are felt around the world. </a:t>
            </a:r>
          </a:p>
          <a:p>
            <a:pPr eaLnBrk="1" hangingPunct="1">
              <a:spcBef>
                <a:spcPct val="0"/>
              </a:spcBef>
            </a:pPr>
            <a:endParaRPr lang="en-US" altLang="en-US"/>
          </a:p>
        </p:txBody>
      </p:sp>
      <p:sp>
        <p:nvSpPr>
          <p:cNvPr id="78852" name="Slide Number Placeholder 3">
            <a:extLst>
              <a:ext uri="{FF2B5EF4-FFF2-40B4-BE49-F238E27FC236}">
                <a16:creationId xmlns:a16="http://schemas.microsoft.com/office/drawing/2014/main" id="{CF9CFA01-9F42-405A-9B48-CD63E3AC92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EAEAAEC2-8182-41D1-A57D-5775C681DAF9}" type="slidenum">
              <a:rPr lang="en-US" altLang="en-US">
                <a:latin typeface="Calibri" panose="020F0502020204030204" pitchFamily="34" charset="0"/>
              </a:rPr>
              <a:pPr/>
              <a:t>33</a:t>
            </a:fld>
            <a:endParaRPr lang="en-US" altLang="en-US">
              <a:latin typeface="Calibri" panose="020F0502020204030204" pitchFamily="34" charset="0"/>
            </a:endParaRPr>
          </a:p>
        </p:txBody>
      </p:sp>
      <p:sp>
        <p:nvSpPr>
          <p:cNvPr id="78853" name="Footer Placeholder 4">
            <a:extLst>
              <a:ext uri="{FF2B5EF4-FFF2-40B4-BE49-F238E27FC236}">
                <a16:creationId xmlns:a16="http://schemas.microsoft.com/office/drawing/2014/main" id="{B57F3629-9FB7-4A07-9D88-5A71A2E7785D}"/>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a:extLst>
              <a:ext uri="{FF2B5EF4-FFF2-40B4-BE49-F238E27FC236}">
                <a16:creationId xmlns:a16="http://schemas.microsoft.com/office/drawing/2014/main" id="{A1127620-E9B7-4040-B4A3-73C4960810B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a:extLst>
              <a:ext uri="{FF2B5EF4-FFF2-40B4-BE49-F238E27FC236}">
                <a16:creationId xmlns:a16="http://schemas.microsoft.com/office/drawing/2014/main" id="{C7210B15-7F12-42C4-A1CE-2F606BD33E7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An example of a relevant international laws is the United Nations Convention on Contracts for the International Sale of Goods (CISG). The CISG spells out the rights and obligations of buyers and sellers when goods are sold between countries adopting the convention.</a:t>
            </a:r>
          </a:p>
          <a:p>
            <a:pPr eaLnBrk="1" hangingPunct="1">
              <a:spcBef>
                <a:spcPct val="0"/>
              </a:spcBef>
            </a:pPr>
            <a:endParaRPr lang="en-US" altLang="en-US"/>
          </a:p>
        </p:txBody>
      </p:sp>
      <p:sp>
        <p:nvSpPr>
          <p:cNvPr id="80900" name="Slide Number Placeholder 3">
            <a:extLst>
              <a:ext uri="{FF2B5EF4-FFF2-40B4-BE49-F238E27FC236}">
                <a16:creationId xmlns:a16="http://schemas.microsoft.com/office/drawing/2014/main" id="{5B95A4DF-9996-40AD-A1C0-9890C724C0C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E83EC396-9B69-4137-8C2D-8CFC05932678}" type="slidenum">
              <a:rPr lang="en-US" altLang="en-US">
                <a:latin typeface="Calibri" panose="020F0502020204030204" pitchFamily="34" charset="0"/>
              </a:rPr>
              <a:pPr/>
              <a:t>35</a:t>
            </a:fld>
            <a:endParaRPr lang="en-US" altLang="en-US">
              <a:latin typeface="Calibri" panose="020F0502020204030204" pitchFamily="34" charset="0"/>
            </a:endParaRPr>
          </a:p>
        </p:txBody>
      </p:sp>
      <p:sp>
        <p:nvSpPr>
          <p:cNvPr id="80901" name="Footer Placeholder 4">
            <a:extLst>
              <a:ext uri="{FF2B5EF4-FFF2-40B4-BE49-F238E27FC236}">
                <a16:creationId xmlns:a16="http://schemas.microsoft.com/office/drawing/2014/main" id="{D02F5E40-D6C2-4209-B0A2-3D9E44467E00}"/>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259D5FCD-5446-4333-82D6-17A86B66D47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a:extLst>
              <a:ext uri="{FF2B5EF4-FFF2-40B4-BE49-F238E27FC236}">
                <a16:creationId xmlns:a16="http://schemas.microsoft.com/office/drawing/2014/main" id="{3D996FC2-465B-42FE-B368-669D7257C27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br>
              <a:rPr lang="en-US" altLang="en-US"/>
            </a:br>
            <a:r>
              <a:rPr lang="en-US" altLang="en-US"/>
              <a:t>Common law uses past court decisions as precedents. It is used in the US and 26 other countries of English origin or influence.</a:t>
            </a:r>
          </a:p>
          <a:p>
            <a:pPr eaLnBrk="1" hangingPunct="1">
              <a:spcBef>
                <a:spcPct val="0"/>
              </a:spcBef>
            </a:pPr>
            <a:endParaRPr lang="en-US" altLang="en-US"/>
          </a:p>
          <a:p>
            <a:pPr eaLnBrk="1" hangingPunct="1">
              <a:spcBef>
                <a:spcPct val="0"/>
              </a:spcBef>
            </a:pPr>
            <a:r>
              <a:rPr lang="en-US" altLang="en-US"/>
              <a:t>Civil law represents a comprehensive set of laws organized into code. It is used in about 70 countries, including Japan and many in Europe.</a:t>
            </a:r>
          </a:p>
          <a:p>
            <a:pPr eaLnBrk="1" hangingPunct="1">
              <a:spcBef>
                <a:spcPct val="0"/>
              </a:spcBef>
            </a:pPr>
            <a:endParaRPr lang="en-US" altLang="en-US"/>
          </a:p>
          <a:p>
            <a:pPr eaLnBrk="1" hangingPunct="1">
              <a:spcBef>
                <a:spcPct val="0"/>
              </a:spcBef>
            </a:pPr>
            <a:r>
              <a:rPr lang="en-US" altLang="en-US"/>
              <a:t>Islamic law is based on religious beliefs and combines common, civil, and indigenous laws to varying degrees.</a:t>
            </a:r>
          </a:p>
          <a:p>
            <a:pPr eaLnBrk="1" hangingPunct="1">
              <a:spcBef>
                <a:spcPct val="0"/>
              </a:spcBef>
            </a:pPr>
            <a:endParaRPr lang="en-US" altLang="en-US"/>
          </a:p>
          <a:p>
            <a:pPr eaLnBrk="1" hangingPunct="1">
              <a:spcBef>
                <a:spcPct val="0"/>
              </a:spcBef>
            </a:pPr>
            <a:r>
              <a:rPr lang="en-US" altLang="en-US"/>
              <a:t>Islamic law is used in Islamic countries, such as Saudi Arabia.</a:t>
            </a:r>
          </a:p>
          <a:p>
            <a:pPr eaLnBrk="1" hangingPunct="1">
              <a:spcBef>
                <a:spcPct val="0"/>
              </a:spcBef>
            </a:pPr>
            <a:endParaRPr lang="en-US" altLang="en-US"/>
          </a:p>
          <a:p>
            <a:pPr eaLnBrk="1" hangingPunct="1">
              <a:spcBef>
                <a:spcPct val="0"/>
              </a:spcBef>
            </a:pPr>
            <a:r>
              <a:rPr lang="en-US" altLang="en-US" sz="1300"/>
              <a:t>A contract is an agreement to establish the rules to govern a business transaction.</a:t>
            </a:r>
          </a:p>
          <a:p>
            <a:pPr eaLnBrk="1" hangingPunct="1">
              <a:spcBef>
                <a:spcPct val="0"/>
              </a:spcBef>
            </a:pPr>
            <a:endParaRPr lang="en-US" altLang="en-US"/>
          </a:p>
          <a:p>
            <a:pPr eaLnBrk="1" hangingPunct="1">
              <a:spcBef>
                <a:spcPct val="0"/>
              </a:spcBef>
            </a:pPr>
            <a:r>
              <a:rPr lang="en-US" altLang="en-US"/>
              <a:t>Contract law plays a major role in international business transactions because of the complexities arising from different legal systems and because the host government in developing and communist countries often is a third party in the contract.</a:t>
            </a:r>
          </a:p>
          <a:p>
            <a:pPr eaLnBrk="1" hangingPunct="1">
              <a:spcBef>
                <a:spcPct val="0"/>
              </a:spcBef>
            </a:pPr>
            <a:endParaRPr lang="en-US" altLang="en-US"/>
          </a:p>
        </p:txBody>
      </p:sp>
      <p:sp>
        <p:nvSpPr>
          <p:cNvPr id="81924" name="Slide Number Placeholder 3">
            <a:extLst>
              <a:ext uri="{FF2B5EF4-FFF2-40B4-BE49-F238E27FC236}">
                <a16:creationId xmlns:a16="http://schemas.microsoft.com/office/drawing/2014/main" id="{66AD4526-85E7-4CB2-A927-62007C917D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AF7CBB68-0EA7-4536-989C-C2BE1B682568}" type="slidenum">
              <a:rPr lang="en-US" altLang="en-US">
                <a:latin typeface="Calibri" panose="020F0502020204030204" pitchFamily="34" charset="0"/>
              </a:rPr>
              <a:pPr/>
              <a:t>36</a:t>
            </a:fld>
            <a:endParaRPr lang="en-US" altLang="en-US">
              <a:latin typeface="Calibri" panose="020F0502020204030204" pitchFamily="34" charset="0"/>
            </a:endParaRPr>
          </a:p>
        </p:txBody>
      </p:sp>
      <p:sp>
        <p:nvSpPr>
          <p:cNvPr id="81925" name="Footer Placeholder 4">
            <a:extLst>
              <a:ext uri="{FF2B5EF4-FFF2-40B4-BE49-F238E27FC236}">
                <a16:creationId xmlns:a16="http://schemas.microsoft.com/office/drawing/2014/main" id="{A9977851-E955-433B-8FAE-04DD12C07B5A}"/>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a:extLst>
              <a:ext uri="{FF2B5EF4-FFF2-40B4-BE49-F238E27FC236}">
                <a16:creationId xmlns:a16="http://schemas.microsoft.com/office/drawing/2014/main" id="{8ED5994B-F9E4-4B71-8FEF-AED21FF150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a:extLst>
              <a:ext uri="{FF2B5EF4-FFF2-40B4-BE49-F238E27FC236}">
                <a16:creationId xmlns:a16="http://schemas.microsoft.com/office/drawing/2014/main" id="{75412F9E-B48F-4C12-B21E-C209100EC65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Protectionist policies give preference to a country</a:t>
            </a:r>
            <a:r>
              <a:rPr lang="ja-JP" altLang="en-US"/>
              <a:t>’</a:t>
            </a:r>
            <a:r>
              <a:rPr lang="en-US" altLang="ja-JP"/>
              <a:t>s own products and industries. Japan is often criticized for its policies that limit imports of foreign goods.</a:t>
            </a:r>
          </a:p>
          <a:p>
            <a:pPr eaLnBrk="1" hangingPunct="1">
              <a:spcBef>
                <a:spcPct val="0"/>
              </a:spcBef>
            </a:pPr>
            <a:endParaRPr lang="en-US" altLang="en-US"/>
          </a:p>
          <a:p>
            <a:pPr eaLnBrk="1" hangingPunct="1">
              <a:spcBef>
                <a:spcPct val="0"/>
              </a:spcBef>
            </a:pPr>
            <a:r>
              <a:rPr lang="en-US" altLang="en-US"/>
              <a:t>Foreign tax credits, holidays, exemptions, depreciation allowances, and taxation of corporate profits affect the relative level of profitability for a MNC in a given location.</a:t>
            </a:r>
          </a:p>
          <a:p>
            <a:pPr eaLnBrk="1" hangingPunct="1">
              <a:spcBef>
                <a:spcPct val="0"/>
              </a:spcBef>
            </a:pPr>
            <a:endParaRPr lang="en-US" altLang="en-US"/>
          </a:p>
          <a:p>
            <a:pPr eaLnBrk="1" hangingPunct="1">
              <a:spcBef>
                <a:spcPct val="0"/>
              </a:spcBef>
            </a:pPr>
            <a:r>
              <a:rPr lang="en-US" altLang="en-US"/>
              <a:t>Canada provides a good example of government involvement in the economic and regulatory environment. The Canadian government has wholly and partly owned enterprises in many industries (e.g., transportation, petrochemicals, fishing, steel, textiles, building materials). The government</a:t>
            </a:r>
            <a:r>
              <a:rPr lang="ja-JP" altLang="en-US"/>
              <a:t>’</a:t>
            </a:r>
            <a:r>
              <a:rPr lang="en-US" altLang="ja-JP"/>
              <a:t>s role, therefore, is one of both control and competition. There is a high number of unionized workers in Canada (30%). In Quebec official bilingualism requires managers to be fluent in French and English.</a:t>
            </a:r>
          </a:p>
          <a:p>
            <a:pPr eaLnBrk="1" hangingPunct="1">
              <a:spcBef>
                <a:spcPct val="0"/>
              </a:spcBef>
            </a:pPr>
            <a:endParaRPr lang="en-US" altLang="en-US"/>
          </a:p>
          <a:p>
            <a:pPr eaLnBrk="1" hangingPunct="1">
              <a:spcBef>
                <a:spcPct val="0"/>
              </a:spcBef>
            </a:pPr>
            <a:endParaRPr lang="en-US" altLang="en-US"/>
          </a:p>
          <a:p>
            <a:pPr eaLnBrk="1" hangingPunct="1">
              <a:spcBef>
                <a:spcPct val="0"/>
              </a:spcBef>
            </a:pPr>
            <a:endParaRPr lang="en-US" altLang="en-US"/>
          </a:p>
        </p:txBody>
      </p:sp>
      <p:sp>
        <p:nvSpPr>
          <p:cNvPr id="82948" name="Slide Number Placeholder 3">
            <a:extLst>
              <a:ext uri="{FF2B5EF4-FFF2-40B4-BE49-F238E27FC236}">
                <a16:creationId xmlns:a16="http://schemas.microsoft.com/office/drawing/2014/main" id="{EAEFF185-F0B3-415A-A4C0-130007E0EC4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37221F88-660E-4C1C-9DA9-0ECE1D72EB7A}" type="slidenum">
              <a:rPr lang="en-US" altLang="en-US">
                <a:latin typeface="Calibri" panose="020F0502020204030204" pitchFamily="34" charset="0"/>
              </a:rPr>
              <a:pPr/>
              <a:t>37</a:t>
            </a:fld>
            <a:endParaRPr lang="en-US" altLang="en-US">
              <a:latin typeface="Calibri" panose="020F0502020204030204" pitchFamily="34" charset="0"/>
            </a:endParaRPr>
          </a:p>
        </p:txBody>
      </p:sp>
      <p:sp>
        <p:nvSpPr>
          <p:cNvPr id="82949" name="Footer Placeholder 4">
            <a:extLst>
              <a:ext uri="{FF2B5EF4-FFF2-40B4-BE49-F238E27FC236}">
                <a16:creationId xmlns:a16="http://schemas.microsoft.com/office/drawing/2014/main" id="{2BBA050B-BE02-4B7A-8E10-C8ECA87B820D}"/>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89EB8A11-1407-4001-A0A7-04034B74BE6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a:extLst>
              <a:ext uri="{FF2B5EF4-FFF2-40B4-BE49-F238E27FC236}">
                <a16:creationId xmlns:a16="http://schemas.microsoft.com/office/drawing/2014/main" id="{C5E2414E-4D02-4902-8A4B-24D2463652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Appropriability of technology refers to the ability of the innovating firm to profit from its own technology by protecting it from competitors. Common methods of protection include patents, trademarks, trade names, copyrights, and trade secrets.</a:t>
            </a:r>
          </a:p>
          <a:p>
            <a:pPr eaLnBrk="1" hangingPunct="1">
              <a:spcBef>
                <a:spcPct val="0"/>
              </a:spcBef>
            </a:pPr>
            <a:endParaRPr lang="en-US" altLang="en-US"/>
          </a:p>
          <a:p>
            <a:pPr eaLnBrk="1" hangingPunct="1">
              <a:spcBef>
                <a:spcPct val="0"/>
              </a:spcBef>
            </a:pPr>
            <a:r>
              <a:rPr lang="en-US" altLang="en-US"/>
              <a:t>In developing countries, firms generally face few restrictions on the creation and dissemination of technology. In developing countries, however, restrictions on licensing agreements, royalties, and patent protection often exist. For example, Egypt will only patent production processes, and it will do so only for 15 years. LDCs often use their investment laws to acquire needed technology, increase exports, and train local people.</a:t>
            </a:r>
          </a:p>
          <a:p>
            <a:pPr eaLnBrk="1" hangingPunct="1">
              <a:spcBef>
                <a:spcPct val="0"/>
              </a:spcBef>
            </a:pPr>
            <a:endParaRPr lang="en-US" altLang="en-US"/>
          </a:p>
          <a:p>
            <a:pPr eaLnBrk="1" hangingPunct="1">
              <a:spcBef>
                <a:spcPct val="0"/>
              </a:spcBef>
            </a:pPr>
            <a:r>
              <a:rPr lang="en-US" altLang="en-US"/>
              <a:t>The Paris Union protects patents, but only in 80 signatory countries.</a:t>
            </a:r>
          </a:p>
          <a:p>
            <a:pPr eaLnBrk="1" hangingPunct="1">
              <a:spcBef>
                <a:spcPct val="0"/>
              </a:spcBef>
            </a:pPr>
            <a:endParaRPr lang="en-US" altLang="en-US"/>
          </a:p>
          <a:p>
            <a:pPr eaLnBrk="1" hangingPunct="1">
              <a:spcBef>
                <a:spcPct val="0"/>
              </a:spcBef>
            </a:pPr>
            <a:r>
              <a:rPr lang="en-US" altLang="en-US"/>
              <a:t>MNCs also may be exposed to risk from the inappropriate use of technology by joint venture partners, licensees, and employees.</a:t>
            </a:r>
          </a:p>
          <a:p>
            <a:pPr eaLnBrk="1" hangingPunct="1">
              <a:spcBef>
                <a:spcPct val="0"/>
              </a:spcBef>
            </a:pPr>
            <a:endParaRPr lang="en-US" altLang="en-US"/>
          </a:p>
          <a:p>
            <a:pPr eaLnBrk="1" hangingPunct="1">
              <a:spcBef>
                <a:spcPct val="0"/>
              </a:spcBef>
            </a:pPr>
            <a:r>
              <a:rPr lang="en-US" altLang="en-US"/>
              <a:t>The introduction of technology may have cultural consequences, especially in LDCs. The choice of technology may be capital-intensive, labor-intensive, or intermediate, but it should suit the level of development in the area and the needs and expectations of the people who will use it. Sometimes, the local government regulates the choice of technology to suit their own needs.</a:t>
            </a:r>
          </a:p>
          <a:p>
            <a:pPr eaLnBrk="1" hangingPunct="1">
              <a:spcBef>
                <a:spcPct val="0"/>
              </a:spcBef>
            </a:pPr>
            <a:endParaRPr lang="en-US" altLang="en-US"/>
          </a:p>
          <a:p>
            <a:pPr eaLnBrk="1" hangingPunct="1">
              <a:spcBef>
                <a:spcPct val="0"/>
              </a:spcBef>
            </a:pPr>
            <a:endParaRPr lang="en-US" altLang="en-US"/>
          </a:p>
        </p:txBody>
      </p:sp>
      <p:sp>
        <p:nvSpPr>
          <p:cNvPr id="83972" name="Slide Number Placeholder 3">
            <a:extLst>
              <a:ext uri="{FF2B5EF4-FFF2-40B4-BE49-F238E27FC236}">
                <a16:creationId xmlns:a16="http://schemas.microsoft.com/office/drawing/2014/main" id="{ECD8D376-411E-4F0A-8203-852A16CC57F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C9064F9F-2D1A-488F-AC7E-438C53672CFF}" type="slidenum">
              <a:rPr lang="en-US" altLang="en-US">
                <a:latin typeface="Calibri" panose="020F0502020204030204" pitchFamily="34" charset="0"/>
              </a:rPr>
              <a:pPr/>
              <a:t>38</a:t>
            </a:fld>
            <a:endParaRPr lang="en-US" altLang="en-US">
              <a:latin typeface="Calibri" panose="020F0502020204030204" pitchFamily="34" charset="0"/>
            </a:endParaRPr>
          </a:p>
        </p:txBody>
      </p:sp>
      <p:sp>
        <p:nvSpPr>
          <p:cNvPr id="83973" name="Footer Placeholder 4">
            <a:extLst>
              <a:ext uri="{FF2B5EF4-FFF2-40B4-BE49-F238E27FC236}">
                <a16:creationId xmlns:a16="http://schemas.microsoft.com/office/drawing/2014/main" id="{A33E034D-05A6-4C89-8C2E-FF42A05508D8}"/>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id="{FDDD3920-2730-42B1-982F-70C49D705B3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a:extLst>
              <a:ext uri="{FF2B5EF4-FFF2-40B4-BE49-F238E27FC236}">
                <a16:creationId xmlns:a16="http://schemas.microsoft.com/office/drawing/2014/main" id="{8C3EBD93-28C2-4DEE-AAC3-1F379FDE8C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growth of information technology is a cause and effect of globalism.</a:t>
            </a:r>
          </a:p>
          <a:p>
            <a:pPr eaLnBrk="1" hangingPunct="1">
              <a:spcBef>
                <a:spcPct val="0"/>
              </a:spcBef>
            </a:pPr>
            <a:endParaRPr lang="en-US" altLang="en-US"/>
          </a:p>
          <a:p>
            <a:pPr eaLnBrk="1" hangingPunct="1">
              <a:spcBef>
                <a:spcPct val="0"/>
              </a:spcBef>
            </a:pPr>
            <a:r>
              <a:rPr lang="en-US" altLang="en-US"/>
              <a:t>Though technology makes more information freely available to managers, consumers, and other decision-makers, some information is subject to export controls by the EU.</a:t>
            </a:r>
          </a:p>
          <a:p>
            <a:pPr eaLnBrk="1" hangingPunct="1">
              <a:spcBef>
                <a:spcPct val="0"/>
              </a:spcBef>
            </a:pPr>
            <a:endParaRPr lang="en-US" altLang="en-US"/>
          </a:p>
        </p:txBody>
      </p:sp>
      <p:sp>
        <p:nvSpPr>
          <p:cNvPr id="84996" name="Slide Number Placeholder 3">
            <a:extLst>
              <a:ext uri="{FF2B5EF4-FFF2-40B4-BE49-F238E27FC236}">
                <a16:creationId xmlns:a16="http://schemas.microsoft.com/office/drawing/2014/main" id="{8E8E041E-1C83-4F00-AD83-3A7F496A84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41303FC3-F617-4181-8958-6CB6A82AF38B}" type="slidenum">
              <a:rPr lang="en-US" altLang="en-US">
                <a:latin typeface="Calibri" panose="020F0502020204030204" pitchFamily="34" charset="0"/>
              </a:rPr>
              <a:pPr/>
              <a:t>39</a:t>
            </a:fld>
            <a:endParaRPr lang="en-US" altLang="en-US">
              <a:latin typeface="Calibri" panose="020F0502020204030204" pitchFamily="34" charset="0"/>
            </a:endParaRPr>
          </a:p>
        </p:txBody>
      </p:sp>
      <p:sp>
        <p:nvSpPr>
          <p:cNvPr id="84997" name="Footer Placeholder 4">
            <a:extLst>
              <a:ext uri="{FF2B5EF4-FFF2-40B4-BE49-F238E27FC236}">
                <a16:creationId xmlns:a16="http://schemas.microsoft.com/office/drawing/2014/main" id="{32FE0098-DC3A-48DE-914D-E9B5AE2E8CB7}"/>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12B9520F-C34F-4DD5-8E1E-A1CE0322E2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a:extLst>
              <a:ext uri="{FF2B5EF4-FFF2-40B4-BE49-F238E27FC236}">
                <a16:creationId xmlns:a16="http://schemas.microsoft.com/office/drawing/2014/main" id="{FF479862-0504-460C-829B-A60000A2BE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E-business refers to the integration of systems, processes, organizations, value chains, and entire markets using internet-based and related technologies and concepts.</a:t>
            </a:r>
          </a:p>
          <a:p>
            <a:pPr eaLnBrk="1" hangingPunct="1">
              <a:spcBef>
                <a:spcPct val="0"/>
              </a:spcBef>
            </a:pPr>
            <a:endParaRPr lang="en-US" altLang="en-US"/>
          </a:p>
          <a:p>
            <a:pPr eaLnBrk="1" hangingPunct="1">
              <a:spcBef>
                <a:spcPct val="0"/>
              </a:spcBef>
            </a:pPr>
            <a:r>
              <a:rPr lang="en-US" altLang="en-US"/>
              <a:t>E-commerce refers to the marketing and sales process via the internet.</a:t>
            </a:r>
          </a:p>
          <a:p>
            <a:pPr eaLnBrk="1" hangingPunct="1">
              <a:spcBef>
                <a:spcPct val="0"/>
              </a:spcBef>
            </a:pPr>
            <a:endParaRPr lang="en-US" altLang="en-US"/>
          </a:p>
        </p:txBody>
      </p:sp>
      <p:sp>
        <p:nvSpPr>
          <p:cNvPr id="86020" name="Slide Number Placeholder 3">
            <a:extLst>
              <a:ext uri="{FF2B5EF4-FFF2-40B4-BE49-F238E27FC236}">
                <a16:creationId xmlns:a16="http://schemas.microsoft.com/office/drawing/2014/main" id="{815E0321-7793-4047-92F1-9081276DCE8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BC4BBD58-1C3A-4378-AE5F-056DE39C8A65}" type="slidenum">
              <a:rPr lang="en-US" altLang="en-US">
                <a:latin typeface="Calibri" panose="020F0502020204030204" pitchFamily="34" charset="0"/>
              </a:rPr>
              <a:pPr/>
              <a:t>40</a:t>
            </a:fld>
            <a:endParaRPr lang="en-US" altLang="en-US">
              <a:latin typeface="Calibri" panose="020F0502020204030204" pitchFamily="34" charset="0"/>
            </a:endParaRPr>
          </a:p>
        </p:txBody>
      </p:sp>
      <p:sp>
        <p:nvSpPr>
          <p:cNvPr id="86021" name="Footer Placeholder 4">
            <a:extLst>
              <a:ext uri="{FF2B5EF4-FFF2-40B4-BE49-F238E27FC236}">
                <a16:creationId xmlns:a16="http://schemas.microsoft.com/office/drawing/2014/main" id="{34D79A13-4810-4339-BB7E-05D69DCDFB0B}"/>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latin typeface="Calibri" panose="020F0502020204030204" pitchFamily="34" charset="0"/>
              </a:rPr>
              <a:t>© 2010 Pearson Prentice Hall</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05/10/2024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05/10/2024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05/10/2024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05/10/2024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05/10/2024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05/10/2024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05/10/2024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05/10/2024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en.wikipedia.org/wiki/Hong_Kong" TargetMode="External"/><Relationship Id="rId7" Type="http://schemas.openxmlformats.org/officeDocument/2006/relationships/hyperlink" Target="http://en.wikipedia.org/wiki/South_Korea"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6.png"/><Relationship Id="rId5" Type="http://schemas.openxmlformats.org/officeDocument/2006/relationships/hyperlink" Target="http://en.wikipedia.org/wiki/Singapore" TargetMode="External"/><Relationship Id="rId10" Type="http://schemas.openxmlformats.org/officeDocument/2006/relationships/image" Target="../media/image17.png"/><Relationship Id="rId4" Type="http://schemas.openxmlformats.org/officeDocument/2006/relationships/image" Target="../media/image14.png"/><Relationship Id="rId9" Type="http://schemas.openxmlformats.org/officeDocument/2006/relationships/hyperlink" Target="http://en.wikipedia.org/wiki/Republic_of_China"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www.acclaimimages.com/_gallery/_pages/0041-0906-1506-0957.html"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996952"/>
            <a:ext cx="7992888" cy="2448272"/>
          </a:xfrm>
        </p:spPr>
        <p:txBody>
          <a:bodyPr>
            <a:normAutofit fontScale="90000"/>
          </a:bodyPr>
          <a:lstStyle/>
          <a:p>
            <a:r>
              <a:rPr lang="en-GB" i="1" dirty="0">
                <a:solidFill>
                  <a:schemeClr val="bg1"/>
                </a:solidFill>
              </a:rPr>
              <a:t>International Business Communications </a:t>
            </a:r>
            <a:br>
              <a:rPr lang="en-GB" i="1" dirty="0">
                <a:solidFill>
                  <a:schemeClr val="bg1"/>
                </a:solidFill>
              </a:rPr>
            </a:br>
            <a:br>
              <a:rPr lang="en-GB" i="1" dirty="0">
                <a:solidFill>
                  <a:schemeClr val="bg1"/>
                </a:solidFill>
              </a:rPr>
            </a:br>
            <a:r>
              <a:rPr lang="en-GB" i="1" dirty="0">
                <a:solidFill>
                  <a:schemeClr val="bg1"/>
                </a:solidFill>
              </a:rPr>
              <a:t>Week one: Assessing international environments</a:t>
            </a:r>
            <a:endParaRPr lang="en-GB"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10">
            <a:extLst>
              <a:ext uri="{FF2B5EF4-FFF2-40B4-BE49-F238E27FC236}">
                <a16:creationId xmlns:a16="http://schemas.microsoft.com/office/drawing/2014/main" id="{59C0DA96-1B57-4BCA-B81A-E369CB56B226}"/>
              </a:ext>
            </a:extLst>
          </p:cNvPr>
          <p:cNvSpPr>
            <a:spLocks noGrp="1"/>
          </p:cNvSpPr>
          <p:nvPr>
            <p:ph type="sldNum" sz="quarter" idx="12"/>
          </p:nvPr>
        </p:nvSpPr>
        <p:spPr bwMode="auto">
          <a:xfrm>
            <a:off x="304800" y="5791200"/>
            <a:ext cx="609600" cy="533400"/>
          </a:xfrm>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0" hangingPunct="0"/>
            <a:fld id="{39643116-9F0A-4226-8B3C-5EDB11CCE9C0}" type="slidenum">
              <a:rPr lang="en-US" altLang="en-US" smtClean="0">
                <a:solidFill>
                  <a:schemeClr val="bg1"/>
                </a:solidFill>
              </a:rPr>
              <a:pPr eaLnBrk="0" hangingPunct="0"/>
              <a:t>2</a:t>
            </a:fld>
            <a:r>
              <a:rPr lang="en-US" altLang="en-US">
                <a:solidFill>
                  <a:schemeClr val="bg1"/>
                </a:solidFill>
              </a:rPr>
              <a:t>-1</a:t>
            </a:r>
          </a:p>
        </p:txBody>
      </p:sp>
      <p:sp>
        <p:nvSpPr>
          <p:cNvPr id="10" name="AutoShape 2">
            <a:extLst>
              <a:ext uri="{FF2B5EF4-FFF2-40B4-BE49-F238E27FC236}">
                <a16:creationId xmlns:a16="http://schemas.microsoft.com/office/drawing/2014/main" id="{BC76AEDA-B4BB-4A92-BC4F-9AE7C6B2AB65}"/>
              </a:ext>
            </a:extLst>
          </p:cNvPr>
          <p:cNvSpPr>
            <a:spLocks noChangeArrowheads="1"/>
          </p:cNvSpPr>
          <p:nvPr/>
        </p:nvSpPr>
        <p:spPr bwMode="auto">
          <a:xfrm>
            <a:off x="762000" y="381000"/>
            <a:ext cx="7696200" cy="2056870"/>
          </a:xfrm>
          <a:prstGeom prst="roundRect">
            <a:avLst>
              <a:gd name="adj" fmla="val 16667"/>
            </a:avLst>
          </a:prstGeom>
          <a:ln w="76200">
            <a:headEnd/>
            <a:tailEnd/>
          </a:ln>
        </p:spPr>
        <p:style>
          <a:lnRef idx="2">
            <a:schemeClr val="accent4"/>
          </a:lnRef>
          <a:fillRef idx="1">
            <a:schemeClr val="lt1"/>
          </a:fillRef>
          <a:effectRef idx="0">
            <a:schemeClr val="accent4"/>
          </a:effectRef>
          <a:fontRef idx="minor">
            <a:schemeClr val="dk1"/>
          </a:fontRef>
        </p:style>
        <p:txBody>
          <a:bodyPr anchor="ctr">
            <a:scene3d>
              <a:camera prst="perspectiveFront"/>
              <a:lightRig rig="threePt" dir="t"/>
            </a:scene3d>
          </a:bodyPr>
          <a:lstStyle/>
          <a:p>
            <a:pPr algn="ctr" eaLnBrk="1" fontAlgn="auto" hangingPunct="1">
              <a:lnSpc>
                <a:spcPct val="130000"/>
              </a:lnSpc>
              <a:spcAft>
                <a:spcPts val="0"/>
              </a:spcAft>
              <a:defRPr/>
            </a:pPr>
            <a:r>
              <a:rPr lang="en-US" sz="3600" b="1" dirty="0">
                <a:ln w="12700">
                  <a:solidFill>
                    <a:schemeClr val="tx2">
                      <a:satMod val="155000"/>
                    </a:schemeClr>
                  </a:solidFill>
                  <a:prstDash val="solid"/>
                </a:ln>
                <a:solidFill>
                  <a:schemeClr val="accent2">
                    <a:lumMod val="75000"/>
                  </a:schemeClr>
                </a:solidFill>
                <a:effectLst>
                  <a:outerShdw blurRad="41275" dist="20320" dir="1800000" algn="tl" rotWithShape="0">
                    <a:srgbClr val="000000">
                      <a:alpha val="40000"/>
                    </a:srgbClr>
                  </a:outerShdw>
                </a:effectLst>
              </a:rPr>
              <a:t>Chapter 1: Assessing the Environment</a:t>
            </a:r>
          </a:p>
          <a:p>
            <a:pPr algn="ctr" eaLnBrk="1" fontAlgn="auto" hangingPunct="1">
              <a:lnSpc>
                <a:spcPct val="130000"/>
              </a:lnSpc>
              <a:spcAft>
                <a:spcPts val="0"/>
              </a:spcAft>
              <a:defRPr/>
            </a:pPr>
            <a:r>
              <a:rPr lang="en-US" sz="2800" b="1" i="1" dirty="0">
                <a:ln w="12700">
                  <a:solidFill>
                    <a:schemeClr val="tx2">
                      <a:satMod val="155000"/>
                    </a:schemeClr>
                  </a:solidFill>
                  <a:prstDash val="solid"/>
                </a:ln>
                <a:solidFill>
                  <a:schemeClr val="accent2">
                    <a:lumMod val="75000"/>
                  </a:schemeClr>
                </a:solidFill>
                <a:effectLst>
                  <a:outerShdw blurRad="41275" dist="20320" dir="1800000" algn="tl" rotWithShape="0">
                    <a:srgbClr val="000000">
                      <a:alpha val="40000"/>
                    </a:srgbClr>
                  </a:outerShdw>
                </a:effectLst>
              </a:rPr>
              <a:t>Political,  Economic, Legal,  Technological</a:t>
            </a:r>
            <a:r>
              <a:rPr lang="en-US" sz="2800" b="1" dirty="0">
                <a:ln w="12700">
                  <a:solidFill>
                    <a:schemeClr val="tx2">
                      <a:satMod val="155000"/>
                    </a:schemeClr>
                  </a:solidFill>
                  <a:prstDash val="solid"/>
                </a:ln>
                <a:solidFill>
                  <a:schemeClr val="accent2">
                    <a:lumMod val="75000"/>
                  </a:schemeClr>
                </a:solidFill>
                <a:effectLst>
                  <a:outerShdw blurRad="41275" dist="20320" dir="1800000" algn="tl" rotWithShape="0">
                    <a:srgbClr val="000000">
                      <a:alpha val="40000"/>
                    </a:srgbClr>
                  </a:outerShdw>
                </a:effectLst>
              </a:rPr>
              <a:t> </a:t>
            </a:r>
            <a:endParaRPr lang="en-US" sz="2800" b="1" dirty="0">
              <a:ln w="12700">
                <a:solidFill>
                  <a:schemeClr val="tx2">
                    <a:satMod val="155000"/>
                  </a:schemeClr>
                </a:solidFill>
                <a:prstDash val="solid"/>
              </a:ln>
              <a:solidFill>
                <a:schemeClr val="accent2">
                  <a:lumMod val="75000"/>
                </a:schemeClr>
              </a:solidFill>
              <a:effectLst>
                <a:outerShdw blurRad="41275" dist="20320" dir="1800000" algn="tl" rotWithShape="0">
                  <a:srgbClr val="000000">
                    <a:alpha val="40000"/>
                  </a:srgbClr>
                </a:outerShdw>
              </a:effectLst>
              <a:latin typeface="Arial Rounded MT Bold" pitchFamily="34" charset="0"/>
            </a:endParaRPr>
          </a:p>
        </p:txBody>
      </p:sp>
      <p:sp>
        <p:nvSpPr>
          <p:cNvPr id="13317" name="Rectangle 1">
            <a:extLst>
              <a:ext uri="{FF2B5EF4-FFF2-40B4-BE49-F238E27FC236}">
                <a16:creationId xmlns:a16="http://schemas.microsoft.com/office/drawing/2014/main" id="{44D017E3-0ED2-432A-8068-8D2C3C414783}"/>
              </a:ext>
            </a:extLst>
          </p:cNvPr>
          <p:cNvSpPr>
            <a:spLocks noChangeArrowheads="1"/>
          </p:cNvSpPr>
          <p:nvPr/>
        </p:nvSpPr>
        <p:spPr bwMode="auto">
          <a:xfrm>
            <a:off x="3543300" y="3244850"/>
            <a:ext cx="2057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t>Deresky_chapter1</a:t>
            </a:r>
          </a:p>
        </p:txBody>
      </p:sp>
      <p:pic>
        <p:nvPicPr>
          <p:cNvPr id="13318" name="Picture 1">
            <a:extLst>
              <a:ext uri="{FF2B5EF4-FFF2-40B4-BE49-F238E27FC236}">
                <a16:creationId xmlns:a16="http://schemas.microsoft.com/office/drawing/2014/main" id="{8F702A04-34A2-41C1-89F6-3CD40A879FE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14675" y="2660650"/>
            <a:ext cx="299085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TextBox 2">
            <a:extLst>
              <a:ext uri="{FF2B5EF4-FFF2-40B4-BE49-F238E27FC236}">
                <a16:creationId xmlns:a16="http://schemas.microsoft.com/office/drawing/2014/main" id="{DDAAB935-C068-4A17-A45A-965A3F62956D}"/>
              </a:ext>
            </a:extLst>
          </p:cNvPr>
          <p:cNvSpPr txBox="1">
            <a:spLocks noChangeArrowheads="1"/>
          </p:cNvSpPr>
          <p:nvPr/>
        </p:nvSpPr>
        <p:spPr bwMode="auto">
          <a:xfrm>
            <a:off x="7086600" y="5410200"/>
            <a:ext cx="2514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sz="2000" b="1"/>
              <a:t>Ninth Edition</a:t>
            </a:r>
          </a:p>
          <a:p>
            <a:r>
              <a:rPr lang="en-US" altLang="en-US" sz="2000" b="1"/>
              <a:t>Global Edition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CB903-18C9-4922-AA29-A9CD7D984471}"/>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Learning outcomes </a:t>
            </a:r>
          </a:p>
        </p:txBody>
      </p:sp>
      <p:sp>
        <p:nvSpPr>
          <p:cNvPr id="3" name="Content Placeholder 2">
            <a:extLst>
              <a:ext uri="{FF2B5EF4-FFF2-40B4-BE49-F238E27FC236}">
                <a16:creationId xmlns:a16="http://schemas.microsoft.com/office/drawing/2014/main" id="{1228F7A0-633F-4C84-9A06-0387762A19A3}"/>
              </a:ext>
            </a:extLst>
          </p:cNvPr>
          <p:cNvSpPr>
            <a:spLocks noGrp="1"/>
          </p:cNvSpPr>
          <p:nvPr>
            <p:ph sz="quarter" idx="1"/>
          </p:nvPr>
        </p:nvSpPr>
        <p:spPr>
          <a:xfrm>
            <a:off x="1676400" y="1600200"/>
            <a:ext cx="7010400" cy="3989040"/>
          </a:xfrm>
          <a:solidFill>
            <a:srgbClr val="F9ECD2"/>
          </a:solidFill>
          <a:ln cap="flat">
            <a:solidFill>
              <a:srgbClr val="A08B66"/>
            </a:solidFill>
          </a:ln>
          <a:effectLst>
            <a:outerShdw blurRad="40000" dist="20000" dir="5400000" rotWithShape="0">
              <a:srgbClr val="000000">
                <a:alpha val="37999"/>
              </a:srgbClr>
            </a:outerShdw>
          </a:effectLst>
        </p:spPr>
        <p:txBody>
          <a:bodyPr>
            <a:normAutofit lnSpcReduction="10000"/>
          </a:bodyPr>
          <a:lstStyle/>
          <a:p>
            <a:pPr marL="457200" indent="-457200" eaLnBrk="1" hangingPunct="1">
              <a:lnSpc>
                <a:spcPct val="90000"/>
              </a:lnSpc>
              <a:buFont typeface="Franklin Gothic Book" pitchFamily="34" charset="0"/>
              <a:buAutoNum type="arabicPeriod"/>
              <a:defRPr/>
            </a:pPr>
            <a:r>
              <a:rPr lang="en-US" altLang="en-US" sz="2200" b="1" dirty="0">
                <a:solidFill>
                  <a:srgbClr val="000000"/>
                </a:solidFill>
              </a:rPr>
              <a:t>Understand the global business environment and how it affects the strategic and operational decisions which managers must make</a:t>
            </a:r>
          </a:p>
          <a:p>
            <a:pPr marL="457200" indent="-457200" eaLnBrk="1" hangingPunct="1">
              <a:lnSpc>
                <a:spcPct val="90000"/>
              </a:lnSpc>
              <a:buFont typeface="Franklin Gothic Book" pitchFamily="34" charset="0"/>
              <a:buAutoNum type="arabicPeriod"/>
              <a:defRPr/>
            </a:pPr>
            <a:r>
              <a:rPr lang="en-US" altLang="en-US" sz="2200" b="1" dirty="0"/>
              <a:t>To develop an appreciation for the ways in which political and economic factors and changes influence the opportunities that companies face </a:t>
            </a:r>
          </a:p>
          <a:p>
            <a:pPr marL="457200" indent="-457200">
              <a:buFont typeface="Franklin Gothic Book" pitchFamily="34" charset="0"/>
              <a:buAutoNum type="arabicPeriod"/>
              <a:defRPr/>
            </a:pPr>
            <a:r>
              <a:rPr lang="en-US" altLang="en-US" sz="2200" b="1" dirty="0"/>
              <a:t>To develop an appreciation of the legal environment for international business </a:t>
            </a:r>
          </a:p>
          <a:p>
            <a:pPr marL="457200" indent="-457200">
              <a:buFont typeface="Franklin Gothic Book" pitchFamily="34" charset="0"/>
              <a:buAutoNum type="arabicPeriod"/>
              <a:defRPr/>
            </a:pPr>
            <a:r>
              <a:rPr lang="en-US" altLang="en-US" sz="2200" b="1" dirty="0"/>
              <a:t>To review the technological environment around the world and how it affects the international manager’s decisions and operations</a:t>
            </a:r>
          </a:p>
          <a:p>
            <a:pPr marL="457200" indent="-457200" eaLnBrk="1" hangingPunct="1">
              <a:lnSpc>
                <a:spcPct val="90000"/>
              </a:lnSpc>
              <a:buFont typeface="Franklin Gothic Book" pitchFamily="34" charset="0"/>
              <a:buAutoNum type="arabicPeriod"/>
              <a:defRPr/>
            </a:pPr>
            <a:endParaRPr lang="en-US" altLang="en-US" sz="2200" b="1" dirty="0">
              <a:solidFill>
                <a:srgbClr val="000000"/>
              </a:solidFill>
            </a:endParaRPr>
          </a:p>
          <a:p>
            <a:pPr marL="457200" indent="-457200" eaLnBrk="1" hangingPunct="1">
              <a:lnSpc>
                <a:spcPct val="90000"/>
              </a:lnSpc>
              <a:buFont typeface="Franklin Gothic Book" pitchFamily="34" charset="0"/>
              <a:buAutoNum type="arabicPeriod"/>
              <a:defRPr/>
            </a:pPr>
            <a:endParaRPr lang="en-US" altLang="en-US" sz="2200" b="1" dirty="0">
              <a:solidFill>
                <a:srgbClr val="000000"/>
              </a:solidFill>
            </a:endParaRPr>
          </a:p>
        </p:txBody>
      </p:sp>
      <p:sp>
        <p:nvSpPr>
          <p:cNvPr id="14341" name="Slide Number Placeholder 5">
            <a:extLst>
              <a:ext uri="{FF2B5EF4-FFF2-40B4-BE49-F238E27FC236}">
                <a16:creationId xmlns:a16="http://schemas.microsoft.com/office/drawing/2014/main" id="{8758D225-45E0-4272-8AD1-BEDF9BB9837F}"/>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D04F3A24-B496-4AF2-8479-D3602747CF01}" type="slidenum">
              <a:rPr lang="en-US" altLang="en-US">
                <a:solidFill>
                  <a:srgbClr val="FFFFFF"/>
                </a:solidFill>
                <a:latin typeface="Franklin Gothic Book" panose="020B0503020102020204" pitchFamily="34" charset="0"/>
              </a:rPr>
              <a:pPr/>
              <a:t>3</a:t>
            </a:fld>
            <a:endParaRPr lang="en-US" altLang="en-US">
              <a:solidFill>
                <a:srgbClr val="FFFFFF"/>
              </a:solidFill>
              <a:latin typeface="Franklin Gothic Book" panose="020B0503020102020204" pitchFamily="34" charset="0"/>
            </a:endParaRPr>
          </a:p>
        </p:txBody>
      </p:sp>
      <p:pic>
        <p:nvPicPr>
          <p:cNvPr id="14342" name="Picture 5">
            <a:extLst>
              <a:ext uri="{FF2B5EF4-FFF2-40B4-BE49-F238E27FC236}">
                <a16:creationId xmlns:a16="http://schemas.microsoft.com/office/drawing/2014/main" id="{953E9AD4-D4A4-472A-AAA3-E818FAD14F7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989040"/>
            <a:ext cx="12668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A9C0A-C3E4-4281-8F73-234A6212169F}"/>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hangingPunct="1">
              <a:defRPr/>
            </a:pPr>
            <a:r>
              <a:rPr lang="en-US" sz="3200" b="1" dirty="0">
                <a:solidFill>
                  <a:srgbClr val="996600"/>
                </a:solidFill>
                <a:latin typeface="+mn-lt"/>
                <a:ea typeface="+mn-ea"/>
                <a:cs typeface="+mn-cs"/>
              </a:rPr>
              <a:t>Opening Profile:  Assessing Risks in Russia</a:t>
            </a:r>
          </a:p>
        </p:txBody>
      </p:sp>
      <p:sp>
        <p:nvSpPr>
          <p:cNvPr id="3" name="Content Placeholder 2">
            <a:extLst>
              <a:ext uri="{FF2B5EF4-FFF2-40B4-BE49-F238E27FC236}">
                <a16:creationId xmlns:a16="http://schemas.microsoft.com/office/drawing/2014/main" id="{9D582DBE-B840-4C3A-B9FB-A49A0F7A5061}"/>
              </a:ext>
            </a:extLst>
          </p:cNvPr>
          <p:cNvSpPr>
            <a:spLocks noGrp="1"/>
          </p:cNvSpPr>
          <p:nvPr>
            <p:ph sz="quarter" idx="1"/>
          </p:nvPr>
        </p:nvSpPr>
        <p:spPr>
          <a:xfrm>
            <a:off x="1828800" y="1600201"/>
            <a:ext cx="6858000" cy="4061048"/>
          </a:xfrm>
          <a:solidFill>
            <a:srgbClr val="F9ECD2"/>
          </a:solidFill>
          <a:ln cap="flat">
            <a:solidFill>
              <a:srgbClr val="A08B66"/>
            </a:solidFill>
          </a:ln>
          <a:effectLst>
            <a:outerShdw blurRad="40000" dist="20000" dir="5400000" rotWithShape="0">
              <a:srgbClr val="000000">
                <a:alpha val="37999"/>
              </a:srgbClr>
            </a:outerShdw>
          </a:effectLst>
        </p:spPr>
        <p:txBody>
          <a:bodyPr>
            <a:normAutofit lnSpcReduction="10000"/>
          </a:bodyPr>
          <a:lstStyle/>
          <a:p>
            <a:pPr marL="457200" indent="-457200" eaLnBrk="1" hangingPunct="1">
              <a:defRPr/>
            </a:pPr>
            <a:r>
              <a:rPr lang="en-US" sz="2400" b="1" dirty="0">
                <a:solidFill>
                  <a:srgbClr val="000000"/>
                </a:solidFill>
                <a:ea typeface="+mn-ea"/>
                <a:cs typeface="+mn-cs"/>
              </a:rPr>
              <a:t>Top two risks:</a:t>
            </a:r>
          </a:p>
          <a:p>
            <a:pPr marL="730250" lvl="1" indent="-457200" eaLnBrk="1" hangingPunct="1">
              <a:defRPr/>
            </a:pPr>
            <a:r>
              <a:rPr lang="en-US" sz="2200" b="1" i="1" dirty="0">
                <a:solidFill>
                  <a:srgbClr val="000000"/>
                </a:solidFill>
                <a:ea typeface="+mn-ea"/>
              </a:rPr>
              <a:t>Sanctions-based retaliatory measures</a:t>
            </a:r>
          </a:p>
          <a:p>
            <a:pPr marL="730250" lvl="1" indent="-457200" eaLnBrk="1" hangingPunct="1">
              <a:defRPr/>
            </a:pPr>
            <a:r>
              <a:rPr lang="en-US" sz="2200" b="1" i="1" dirty="0">
                <a:solidFill>
                  <a:srgbClr val="000000"/>
                </a:solidFill>
                <a:ea typeface="+mn-ea"/>
              </a:rPr>
              <a:t>Decline in business activity</a:t>
            </a:r>
          </a:p>
          <a:p>
            <a:pPr marL="457200" indent="-457200" eaLnBrk="1" hangingPunct="1">
              <a:defRPr/>
            </a:pPr>
            <a:r>
              <a:rPr lang="en-US" sz="2400" b="1" dirty="0">
                <a:solidFill>
                  <a:srgbClr val="000000"/>
                </a:solidFill>
                <a:ea typeface="+mn-ea"/>
                <a:cs typeface="+mn-cs"/>
              </a:rPr>
              <a:t>Other issues: threat of backlash in Russia against Western products; </a:t>
            </a:r>
          </a:p>
          <a:p>
            <a:pPr marL="457200" indent="-457200" eaLnBrk="1" hangingPunct="1">
              <a:defRPr/>
            </a:pPr>
            <a:r>
              <a:rPr lang="en-US" sz="2400" b="1" dirty="0">
                <a:solidFill>
                  <a:srgbClr val="000000"/>
                </a:solidFill>
                <a:ea typeface="+mn-ea"/>
                <a:cs typeface="+mn-cs"/>
              </a:rPr>
              <a:t>Globalization has compounded the types and level of business risks. </a:t>
            </a:r>
          </a:p>
          <a:p>
            <a:pPr marL="457200" indent="-457200" eaLnBrk="1" hangingPunct="1">
              <a:defRPr/>
            </a:pPr>
            <a:r>
              <a:rPr lang="en-US" sz="2400" b="1" dirty="0">
                <a:solidFill>
                  <a:srgbClr val="000000"/>
                </a:solidFill>
              </a:rPr>
              <a:t>Changes in legal/political/economic..</a:t>
            </a:r>
            <a:r>
              <a:rPr lang="en-US" sz="2400" b="1" dirty="0" err="1">
                <a:solidFill>
                  <a:srgbClr val="000000"/>
                </a:solidFill>
              </a:rPr>
              <a:t>etc</a:t>
            </a:r>
            <a:r>
              <a:rPr lang="en-US" sz="2400" b="1" dirty="0">
                <a:solidFill>
                  <a:srgbClr val="000000"/>
                </a:solidFill>
              </a:rPr>
              <a:t> (due to the current global tensions faced between Russia and other countries, including the EU)</a:t>
            </a:r>
            <a:endParaRPr lang="en-US" sz="2400" b="1" dirty="0">
              <a:solidFill>
                <a:srgbClr val="000000"/>
              </a:solidFill>
              <a:ea typeface="+mn-ea"/>
              <a:cs typeface="+mn-cs"/>
            </a:endParaRPr>
          </a:p>
        </p:txBody>
      </p:sp>
      <p:sp>
        <p:nvSpPr>
          <p:cNvPr id="15365" name="Slide Number Placeholder 5">
            <a:extLst>
              <a:ext uri="{FF2B5EF4-FFF2-40B4-BE49-F238E27FC236}">
                <a16:creationId xmlns:a16="http://schemas.microsoft.com/office/drawing/2014/main" id="{A7BF89BB-827F-48C7-8A18-B399A80FF0DD}"/>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E0A2EDBB-54F7-4D56-ACDA-A7D58B50BF5C}" type="slidenum">
              <a:rPr lang="en-US" altLang="en-US">
                <a:solidFill>
                  <a:srgbClr val="FFFFFF"/>
                </a:solidFill>
                <a:latin typeface="Franklin Gothic Book" panose="020B0503020102020204" pitchFamily="34" charset="0"/>
              </a:rPr>
              <a:pPr/>
              <a:t>4</a:t>
            </a:fld>
            <a:endParaRPr lang="en-US" altLang="en-US">
              <a:solidFill>
                <a:srgbClr val="FFFFFF"/>
              </a:solidFill>
              <a:latin typeface="Franklin Gothic Book" panose="020B0503020102020204" pitchFamily="34" charset="0"/>
            </a:endParaRPr>
          </a:p>
        </p:txBody>
      </p:sp>
      <p:pic>
        <p:nvPicPr>
          <p:cNvPr id="15366" name="Picture 6">
            <a:extLst>
              <a:ext uri="{FF2B5EF4-FFF2-40B4-BE49-F238E27FC236}">
                <a16:creationId xmlns:a16="http://schemas.microsoft.com/office/drawing/2014/main" id="{F1A5CB36-D46B-42C4-8F73-275BA3A742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984849"/>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09F7B-D1D1-4D41-890A-912B1741A9EF}"/>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Opening Profile:  Challenges Managers Face</a:t>
            </a:r>
          </a:p>
        </p:txBody>
      </p:sp>
      <p:sp>
        <p:nvSpPr>
          <p:cNvPr id="3" name="Content Placeholder 2">
            <a:extLst>
              <a:ext uri="{FF2B5EF4-FFF2-40B4-BE49-F238E27FC236}">
                <a16:creationId xmlns:a16="http://schemas.microsoft.com/office/drawing/2014/main" id="{19E56C8B-A044-4D6F-BE4C-9F8BAE58C29D}"/>
              </a:ext>
            </a:extLst>
          </p:cNvPr>
          <p:cNvSpPr>
            <a:spLocks noGrp="1"/>
          </p:cNvSpPr>
          <p:nvPr>
            <p:ph sz="quarter" idx="1"/>
          </p:nvPr>
        </p:nvSpPr>
        <p:spPr>
          <a:xfrm>
            <a:off x="1828800" y="16002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normAutofit lnSpcReduction="10000"/>
          </a:bodyPr>
          <a:lstStyle/>
          <a:p>
            <a:pPr marL="457200" indent="-457200" eaLnBrk="1" hangingPunct="1">
              <a:defRPr/>
            </a:pPr>
            <a:endParaRPr lang="en-US" altLang="en-US" sz="2800" b="1" dirty="0">
              <a:solidFill>
                <a:srgbClr val="000000"/>
              </a:solidFill>
            </a:endParaRPr>
          </a:p>
          <a:p>
            <a:pPr marL="457200" indent="-457200" eaLnBrk="1" hangingPunct="1">
              <a:defRPr/>
            </a:pPr>
            <a:r>
              <a:rPr lang="en-US" altLang="en-US" sz="2800" b="1" dirty="0">
                <a:solidFill>
                  <a:srgbClr val="000000"/>
                </a:solidFill>
              </a:rPr>
              <a:t>Politics</a:t>
            </a:r>
          </a:p>
          <a:p>
            <a:pPr marL="457200" indent="-457200" eaLnBrk="1" hangingPunct="1">
              <a:defRPr/>
            </a:pPr>
            <a:r>
              <a:rPr lang="en-US" altLang="en-US" sz="2800" b="1" dirty="0">
                <a:solidFill>
                  <a:srgbClr val="000000"/>
                </a:solidFill>
              </a:rPr>
              <a:t>Cultural differences</a:t>
            </a:r>
          </a:p>
          <a:p>
            <a:pPr marL="457200" indent="-457200" eaLnBrk="1" hangingPunct="1">
              <a:defRPr/>
            </a:pPr>
            <a:r>
              <a:rPr lang="en-US" altLang="en-US" sz="2800" b="1" dirty="0">
                <a:solidFill>
                  <a:srgbClr val="000000"/>
                </a:solidFill>
              </a:rPr>
              <a:t>Global competition       </a:t>
            </a:r>
          </a:p>
          <a:p>
            <a:pPr marL="457200" indent="-457200" eaLnBrk="1" hangingPunct="1">
              <a:defRPr/>
            </a:pPr>
            <a:r>
              <a:rPr lang="en-US" altLang="en-US" sz="2800" b="1" dirty="0">
                <a:solidFill>
                  <a:srgbClr val="000000"/>
                </a:solidFill>
              </a:rPr>
              <a:t>Terrorism</a:t>
            </a:r>
          </a:p>
          <a:p>
            <a:pPr marL="457200" indent="-457200" eaLnBrk="1" hangingPunct="1">
              <a:defRPr/>
            </a:pPr>
            <a:r>
              <a:rPr lang="en-US" altLang="en-US" sz="2800" b="1" dirty="0">
                <a:solidFill>
                  <a:srgbClr val="000000"/>
                </a:solidFill>
              </a:rPr>
              <a:t>Technology</a:t>
            </a:r>
          </a:p>
          <a:p>
            <a:pPr marL="457200" indent="-457200" eaLnBrk="1" hangingPunct="1">
              <a:defRPr/>
            </a:pPr>
            <a:r>
              <a:rPr lang="en-US" altLang="en-US" sz="2800" b="1" dirty="0">
                <a:solidFill>
                  <a:srgbClr val="000000"/>
                </a:solidFill>
              </a:rPr>
              <a:t>Sustainability</a:t>
            </a:r>
          </a:p>
          <a:p>
            <a:pPr marL="457200" indent="-457200" eaLnBrk="1" hangingPunct="1">
              <a:defRPr/>
            </a:pPr>
            <a:r>
              <a:rPr lang="en-US" altLang="en-US" sz="2800" b="1" dirty="0">
                <a:solidFill>
                  <a:srgbClr val="000000"/>
                </a:solidFill>
              </a:rPr>
              <a:t>Social obligations</a:t>
            </a:r>
          </a:p>
          <a:p>
            <a:pPr marL="457200" indent="-457200" eaLnBrk="1" hangingPunct="1">
              <a:buFont typeface="Wingdings 2" panose="05020102010507070707" pitchFamily="18" charset="2"/>
              <a:buNone/>
              <a:defRPr/>
            </a:pPr>
            <a:r>
              <a:rPr lang="en-US" altLang="en-US" sz="2800" b="1" dirty="0">
                <a:solidFill>
                  <a:srgbClr val="000000"/>
                </a:solidFill>
              </a:rPr>
              <a:t>   </a:t>
            </a:r>
          </a:p>
          <a:p>
            <a:pPr marL="457200" indent="-457200" eaLnBrk="1" hangingPunct="1">
              <a:buFont typeface="Wingdings 2" panose="05020102010507070707" pitchFamily="18" charset="2"/>
              <a:buNone/>
              <a:defRPr/>
            </a:pPr>
            <a:endParaRPr lang="en-US" altLang="en-US" sz="2800" b="1" dirty="0">
              <a:solidFill>
                <a:srgbClr val="000000"/>
              </a:solidFill>
            </a:endParaRPr>
          </a:p>
          <a:p>
            <a:pPr marL="457200" indent="-457200" eaLnBrk="1" hangingPunct="1">
              <a:defRPr/>
            </a:pPr>
            <a:endParaRPr lang="en-US" altLang="en-US" sz="2800" b="1" dirty="0">
              <a:solidFill>
                <a:srgbClr val="000000"/>
              </a:solidFill>
            </a:endParaRPr>
          </a:p>
        </p:txBody>
      </p:sp>
      <p:sp>
        <p:nvSpPr>
          <p:cNvPr id="16389" name="Slide Number Placeholder 5">
            <a:extLst>
              <a:ext uri="{FF2B5EF4-FFF2-40B4-BE49-F238E27FC236}">
                <a16:creationId xmlns:a16="http://schemas.microsoft.com/office/drawing/2014/main" id="{256F8B08-6733-4D4B-80AA-202419C66E90}"/>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8F05C164-05A6-4101-84EC-C18B08997EE3}" type="slidenum">
              <a:rPr lang="en-US" altLang="en-US">
                <a:solidFill>
                  <a:srgbClr val="FFFFFF"/>
                </a:solidFill>
                <a:latin typeface="Franklin Gothic Book" panose="020B0503020102020204" pitchFamily="34" charset="0"/>
              </a:rPr>
              <a:pPr/>
              <a:t>5</a:t>
            </a:fld>
            <a:endParaRPr lang="en-US" altLang="en-US">
              <a:solidFill>
                <a:srgbClr val="FFFFFF"/>
              </a:solidFill>
              <a:latin typeface="Franklin Gothic Book" panose="020B0503020102020204" pitchFamily="34" charset="0"/>
            </a:endParaRPr>
          </a:p>
        </p:txBody>
      </p:sp>
      <p:pic>
        <p:nvPicPr>
          <p:cNvPr id="16390" name="Picture 6">
            <a:extLst>
              <a:ext uri="{FF2B5EF4-FFF2-40B4-BE49-F238E27FC236}">
                <a16:creationId xmlns:a16="http://schemas.microsoft.com/office/drawing/2014/main" id="{AB12B2D9-4BB1-40EA-9D8B-1F4C47A85F8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 y="4343400"/>
            <a:ext cx="1387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3628A-BEA2-453C-8CE4-977FDCDD65AC}"/>
              </a:ext>
            </a:extLst>
          </p:cNvPr>
          <p:cNvSpPr>
            <a:spLocks noGrp="1"/>
          </p:cNvSpPr>
          <p:nvPr>
            <p:ph type="title"/>
          </p:nvPr>
        </p:nvSpPr>
        <p:spPr>
          <a:solidFill>
            <a:srgbClr val="F9ECD2"/>
          </a:solidFill>
          <a:ln cap="flat">
            <a:solidFill>
              <a:srgbClr val="E29D17"/>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600" b="1" dirty="0">
                <a:solidFill>
                  <a:srgbClr val="996600"/>
                </a:solidFill>
                <a:latin typeface="+mn-lt"/>
                <a:ea typeface="+mn-ea"/>
                <a:cs typeface="+mn-cs"/>
              </a:rPr>
              <a:t>What is International Management?</a:t>
            </a:r>
          </a:p>
        </p:txBody>
      </p:sp>
      <p:sp>
        <p:nvSpPr>
          <p:cNvPr id="3" name="Content Placeholder 2">
            <a:extLst>
              <a:ext uri="{FF2B5EF4-FFF2-40B4-BE49-F238E27FC236}">
                <a16:creationId xmlns:a16="http://schemas.microsoft.com/office/drawing/2014/main" id="{DA2AFB5F-B846-48C7-912A-407AFD094DB0}"/>
              </a:ext>
            </a:extLst>
          </p:cNvPr>
          <p:cNvSpPr>
            <a:spLocks noGrp="1"/>
          </p:cNvSpPr>
          <p:nvPr>
            <p:ph sz="quarter" idx="1"/>
          </p:nvPr>
        </p:nvSpPr>
        <p:spPr>
          <a:xfrm>
            <a:off x="2133600" y="1905000"/>
            <a:ext cx="6553200" cy="4221163"/>
          </a:xfrm>
          <a:solidFill>
            <a:schemeClr val="bg1"/>
          </a:solidFill>
          <a:ln cap="flat">
            <a:solidFill>
              <a:srgbClr val="A08B66"/>
            </a:solidFill>
          </a:ln>
          <a:effectLst>
            <a:outerShdw blurRad="40000" dist="20000" dir="5400000" rotWithShape="0">
              <a:srgbClr val="000000">
                <a:alpha val="37999"/>
              </a:srgbClr>
            </a:outerShdw>
          </a:effectLst>
        </p:spPr>
        <p:txBody>
          <a:bodyPr/>
          <a:lstStyle/>
          <a:p>
            <a:pPr marL="457200" indent="-457200" eaLnBrk="1" hangingPunct="1">
              <a:buFont typeface="Wingdings 2" panose="05020102010507070707" pitchFamily="18" charset="2"/>
              <a:buNone/>
              <a:defRPr/>
            </a:pPr>
            <a:endParaRPr lang="en-US" altLang="en-US" sz="1800" b="1">
              <a:solidFill>
                <a:srgbClr val="000000"/>
              </a:solidFill>
            </a:endParaRPr>
          </a:p>
        </p:txBody>
      </p:sp>
      <p:sp>
        <p:nvSpPr>
          <p:cNvPr id="18437" name="Slide Number Placeholder 7">
            <a:extLst>
              <a:ext uri="{FF2B5EF4-FFF2-40B4-BE49-F238E27FC236}">
                <a16:creationId xmlns:a16="http://schemas.microsoft.com/office/drawing/2014/main" id="{7FDC16E4-A1A0-462A-8802-AAD6ACF57906}"/>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94FCA623-2AE4-4B4D-950B-AB9DC3FC3B9D}" type="slidenum">
              <a:rPr lang="en-US" altLang="en-US">
                <a:solidFill>
                  <a:srgbClr val="FFFFFF"/>
                </a:solidFill>
                <a:latin typeface="Franklin Gothic Book" panose="020B0503020102020204" pitchFamily="34" charset="0"/>
              </a:rPr>
              <a:pPr/>
              <a:t>6</a:t>
            </a:fld>
            <a:endParaRPr lang="en-US" altLang="en-US">
              <a:solidFill>
                <a:srgbClr val="FFFFFF"/>
              </a:solidFill>
              <a:latin typeface="Franklin Gothic Book" panose="020B0503020102020204" pitchFamily="34" charset="0"/>
            </a:endParaRPr>
          </a:p>
        </p:txBody>
      </p:sp>
      <p:sp>
        <p:nvSpPr>
          <p:cNvPr id="9" name="Rounded Rectangle 8">
            <a:extLst>
              <a:ext uri="{FF2B5EF4-FFF2-40B4-BE49-F238E27FC236}">
                <a16:creationId xmlns:a16="http://schemas.microsoft.com/office/drawing/2014/main" id="{79168231-E7C6-4FF5-9181-3A5BD3468697}"/>
              </a:ext>
            </a:extLst>
          </p:cNvPr>
          <p:cNvSpPr/>
          <p:nvPr/>
        </p:nvSpPr>
        <p:spPr>
          <a:xfrm>
            <a:off x="1981200" y="1600200"/>
            <a:ext cx="6858000" cy="3581400"/>
          </a:xfrm>
          <a:prstGeom prst="roundRect">
            <a:avLst>
              <a:gd name="adj" fmla="val 19082"/>
            </a:avLst>
          </a:prstGeom>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t>The process of developing strategies, designing and operating systems, and working with people around the world to ensure sustained competitive advantage.</a:t>
            </a:r>
          </a:p>
        </p:txBody>
      </p:sp>
      <p:pic>
        <p:nvPicPr>
          <p:cNvPr id="18441" name="Picture 2" descr="C:\Users\Mohamad\AppData\Local\Microsoft\Windows\Temporary Internet Files\Content.IE5\IXA6BSJX\MCj03342560000[1].wmf">
            <a:extLst>
              <a:ext uri="{FF2B5EF4-FFF2-40B4-BE49-F238E27FC236}">
                <a16:creationId xmlns:a16="http://schemas.microsoft.com/office/drawing/2014/main" id="{396AF3EB-CE02-4FE7-9A94-03C2424B54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724400"/>
            <a:ext cx="10414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9">
            <a:extLst>
              <a:ext uri="{FF2B5EF4-FFF2-40B4-BE49-F238E27FC236}">
                <a16:creationId xmlns:a16="http://schemas.microsoft.com/office/drawing/2014/main" id="{2F28E625-29B6-4749-B6C7-E80B7A2FBDE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419600"/>
            <a:ext cx="1387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33F12-24AF-440D-A2AC-12EF73681CE7}"/>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600" b="1" dirty="0">
                <a:solidFill>
                  <a:srgbClr val="996600"/>
                </a:solidFill>
                <a:latin typeface="+mn-lt"/>
                <a:ea typeface="+mn-ea"/>
                <a:cs typeface="+mn-cs"/>
              </a:rPr>
              <a:t>What is Globalization?</a:t>
            </a:r>
          </a:p>
        </p:txBody>
      </p:sp>
      <p:sp>
        <p:nvSpPr>
          <p:cNvPr id="26626" name="Content Placeholder 2">
            <a:extLst>
              <a:ext uri="{FF2B5EF4-FFF2-40B4-BE49-F238E27FC236}">
                <a16:creationId xmlns:a16="http://schemas.microsoft.com/office/drawing/2014/main" id="{48D236B4-B68E-40EA-9ACE-AC03E5DC0F79}"/>
              </a:ext>
            </a:extLst>
          </p:cNvPr>
          <p:cNvSpPr>
            <a:spLocks noGrp="1"/>
          </p:cNvSpPr>
          <p:nvPr>
            <p:ph sz="quarter" idx="1"/>
          </p:nvPr>
        </p:nvSpPr>
        <p:spPr>
          <a:xfrm>
            <a:off x="1578670" y="1600201"/>
            <a:ext cx="7108130" cy="3793232"/>
          </a:xfrm>
          <a:solidFill>
            <a:srgbClr val="F9ECD2"/>
          </a:solidFill>
          <a:ln cap="flat">
            <a:solidFill>
              <a:srgbClr val="E29D17"/>
            </a:solidFill>
          </a:ln>
          <a:effectLst>
            <a:outerShdw blurRad="40000" dist="20000" dir="5400000" rotWithShape="0">
              <a:srgbClr val="000000">
                <a:alpha val="37999"/>
              </a:srgbClr>
            </a:outerShdw>
          </a:effectLst>
        </p:spPr>
        <p:txBody>
          <a:bodyPr anchor="ctr"/>
          <a:lstStyle/>
          <a:p>
            <a:pPr marL="457200" indent="-457200" eaLnBrk="1" hangingPunct="1">
              <a:buFont typeface="Wingdings 2" panose="05020102010507070707" pitchFamily="18" charset="2"/>
              <a:buNone/>
              <a:defRPr/>
            </a:pPr>
            <a:r>
              <a:rPr lang="en-US" altLang="en-US" sz="3200" b="1" dirty="0">
                <a:solidFill>
                  <a:srgbClr val="000000"/>
                </a:solidFill>
              </a:rPr>
              <a:t>	Global competition characterized by networks of international linkages that bind countries, institutions, and people in an interdependent global </a:t>
            </a:r>
          </a:p>
          <a:p>
            <a:pPr marL="457200" indent="-457200" eaLnBrk="1" hangingPunct="1">
              <a:buFont typeface="Wingdings 2" panose="05020102010507070707" pitchFamily="18" charset="2"/>
              <a:buNone/>
              <a:defRPr/>
            </a:pPr>
            <a:r>
              <a:rPr lang="en-US" altLang="en-US" sz="3200" b="1" dirty="0">
                <a:solidFill>
                  <a:srgbClr val="000000"/>
                </a:solidFill>
              </a:rPr>
              <a:t>     economy.</a:t>
            </a:r>
          </a:p>
          <a:p>
            <a:pPr marL="457200" indent="-457200" eaLnBrk="1" hangingPunct="1">
              <a:buFont typeface="Wingdings 2" panose="05020102010507070707" pitchFamily="18" charset="2"/>
              <a:buNone/>
              <a:defRPr/>
            </a:pPr>
            <a:endParaRPr lang="en-US" altLang="en-US" sz="1800" b="1" dirty="0">
              <a:solidFill>
                <a:srgbClr val="000000"/>
              </a:solidFill>
            </a:endParaRPr>
          </a:p>
        </p:txBody>
      </p:sp>
      <p:sp>
        <p:nvSpPr>
          <p:cNvPr id="19461" name="Slide Number Placeholder 7">
            <a:extLst>
              <a:ext uri="{FF2B5EF4-FFF2-40B4-BE49-F238E27FC236}">
                <a16:creationId xmlns:a16="http://schemas.microsoft.com/office/drawing/2014/main" id="{50088826-3BA8-42B0-ABE8-AE91ABF3D69F}"/>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7BB26729-E6BD-4DFA-BA32-6AF65D4FC46B}" type="slidenum">
              <a:rPr lang="en-US" altLang="en-US">
                <a:solidFill>
                  <a:srgbClr val="FFFFFF"/>
                </a:solidFill>
                <a:latin typeface="Franklin Gothic Book" panose="020B0503020102020204" pitchFamily="34" charset="0"/>
              </a:rPr>
              <a:pPr/>
              <a:t>7</a:t>
            </a:fld>
            <a:endParaRPr lang="en-US" altLang="en-US">
              <a:solidFill>
                <a:srgbClr val="FFFFFF"/>
              </a:solidFill>
              <a:latin typeface="Franklin Gothic Book" panose="020B0503020102020204" pitchFamily="34" charset="0"/>
            </a:endParaRPr>
          </a:p>
        </p:txBody>
      </p:sp>
      <p:pic>
        <p:nvPicPr>
          <p:cNvPr id="19462" name="Picture 6">
            <a:extLst>
              <a:ext uri="{FF2B5EF4-FFF2-40B4-BE49-F238E27FC236}">
                <a16:creationId xmlns:a16="http://schemas.microsoft.com/office/drawing/2014/main" id="{55B4A53E-29F4-4BD2-96C0-875047956BA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717032"/>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ADA6EC0-C790-47F7-A64A-C0C4867F8256}"/>
              </a:ext>
            </a:extLst>
          </p:cNvPr>
          <p:cNvSpPr>
            <a:spLocks noGrp="1"/>
          </p:cNvSpPr>
          <p:nvPr>
            <p:ph type="sldNum" sz="quarter" idx="12"/>
          </p:nvPr>
        </p:nvSpPr>
        <p:spPr/>
        <p:txBody>
          <a:bodyPr/>
          <a:lstStyle/>
          <a:p>
            <a:pPr fontAlgn="auto">
              <a:spcBef>
                <a:spcPts val="0"/>
              </a:spcBef>
              <a:spcAft>
                <a:spcPts val="0"/>
              </a:spcAft>
              <a:defRPr/>
            </a:pPr>
            <a:r>
              <a:rPr lang="en-US">
                <a:latin typeface="+mj-lt"/>
                <a:ea typeface="+mj-ea"/>
                <a:cs typeface="+mj-cs"/>
              </a:rPr>
              <a:t>1-8</a:t>
            </a:r>
          </a:p>
        </p:txBody>
      </p:sp>
      <p:sp>
        <p:nvSpPr>
          <p:cNvPr id="4" name="Title 1">
            <a:extLst>
              <a:ext uri="{FF2B5EF4-FFF2-40B4-BE49-F238E27FC236}">
                <a16:creationId xmlns:a16="http://schemas.microsoft.com/office/drawing/2014/main" id="{D8DBE8D2-6CAA-4F32-941C-F2605DF383C5}"/>
              </a:ext>
            </a:extLst>
          </p:cNvPr>
          <p:cNvSpPr txBox="1">
            <a:spLocks/>
          </p:cNvSpPr>
          <p:nvPr/>
        </p:nvSpPr>
        <p:spPr bwMode="auto">
          <a:xfrm>
            <a:off x="914400" y="274638"/>
            <a:ext cx="7772400" cy="1143000"/>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nchor="ctr"/>
          <a:lstStyle>
            <a:lvl1pPr>
              <a:defRPr sz="2600">
                <a:solidFill>
                  <a:schemeClr val="tx1"/>
                </a:solidFill>
                <a:latin typeface="Perpetua" pitchFamily="18" charset="0"/>
              </a:defRPr>
            </a:lvl1pPr>
            <a:lvl2pPr>
              <a:defRPr sz="2400">
                <a:solidFill>
                  <a:schemeClr val="tx1"/>
                </a:solidFill>
                <a:latin typeface="Perpetua" pitchFamily="18" charset="0"/>
              </a:defRPr>
            </a:lvl2pPr>
            <a:lvl3pPr>
              <a:defRPr sz="2000">
                <a:solidFill>
                  <a:schemeClr val="tx1"/>
                </a:solidFill>
                <a:latin typeface="Perpetua" pitchFamily="18" charset="0"/>
              </a:defRPr>
            </a:lvl3pPr>
            <a:lvl4pPr>
              <a:defRPr sz="2000">
                <a:solidFill>
                  <a:schemeClr val="tx1"/>
                </a:solidFill>
                <a:latin typeface="Perpetua" pitchFamily="18" charset="0"/>
              </a:defRPr>
            </a:lvl4pPr>
            <a:lvl5pPr>
              <a:defRPr sz="2000">
                <a:solidFill>
                  <a:schemeClr val="tx1"/>
                </a:solidFill>
                <a:latin typeface="Perpetua" pitchFamily="18" charset="0"/>
              </a:defRPr>
            </a:lvl5pPr>
            <a:lvl6pPr marL="1828800" eaLnBrk="0" fontAlgn="base" hangingPunct="0">
              <a:spcBef>
                <a:spcPts val="375"/>
              </a:spcBef>
              <a:spcAft>
                <a:spcPct val="0"/>
              </a:spcAft>
              <a:buClr>
                <a:srgbClr val="A28E6A"/>
              </a:buClr>
              <a:buChar char="o"/>
              <a:defRPr sz="2000">
                <a:solidFill>
                  <a:schemeClr val="tx1"/>
                </a:solidFill>
                <a:latin typeface="Perpetua" pitchFamily="18" charset="0"/>
              </a:defRPr>
            </a:lvl6pPr>
            <a:lvl7pPr marL="2286000" eaLnBrk="0" fontAlgn="base" hangingPunct="0">
              <a:spcBef>
                <a:spcPts val="375"/>
              </a:spcBef>
              <a:spcAft>
                <a:spcPct val="0"/>
              </a:spcAft>
              <a:buClr>
                <a:srgbClr val="A28E6A"/>
              </a:buClr>
              <a:buChar char="o"/>
              <a:defRPr sz="2000">
                <a:solidFill>
                  <a:schemeClr val="tx1"/>
                </a:solidFill>
                <a:latin typeface="Perpetua" pitchFamily="18" charset="0"/>
              </a:defRPr>
            </a:lvl7pPr>
            <a:lvl8pPr marL="2743200" eaLnBrk="0" fontAlgn="base" hangingPunct="0">
              <a:spcBef>
                <a:spcPts val="375"/>
              </a:spcBef>
              <a:spcAft>
                <a:spcPct val="0"/>
              </a:spcAft>
              <a:buClr>
                <a:srgbClr val="A28E6A"/>
              </a:buClr>
              <a:buChar char="o"/>
              <a:defRPr sz="2000">
                <a:solidFill>
                  <a:schemeClr val="tx1"/>
                </a:solidFill>
                <a:latin typeface="Perpetua" pitchFamily="18" charset="0"/>
              </a:defRPr>
            </a:lvl8pPr>
            <a:lvl9pPr marL="3200400" eaLnBrk="0" fontAlgn="base" hangingPunct="0">
              <a:spcBef>
                <a:spcPts val="375"/>
              </a:spcBef>
              <a:spcAft>
                <a:spcPct val="0"/>
              </a:spcAft>
              <a:buClr>
                <a:srgbClr val="A28E6A"/>
              </a:buClr>
              <a:buChar char="o"/>
              <a:defRPr sz="2000">
                <a:solidFill>
                  <a:schemeClr val="tx1"/>
                </a:solidFill>
                <a:latin typeface="Perpetua" pitchFamily="18" charset="0"/>
              </a:defRPr>
            </a:lvl9pPr>
          </a:lstStyle>
          <a:p>
            <a:pPr marL="273050" indent="-273050" algn="ctr" eaLnBrk="1" hangingPunct="1">
              <a:defRPr/>
            </a:pPr>
            <a:r>
              <a:rPr lang="en-US" sz="3600" b="1" dirty="0">
                <a:solidFill>
                  <a:srgbClr val="996600"/>
                </a:solidFill>
                <a:ea typeface="+mn-ea"/>
                <a:cs typeface="Arial" charset="0"/>
              </a:rPr>
              <a:t>Global Trends</a:t>
            </a:r>
          </a:p>
        </p:txBody>
      </p:sp>
      <p:sp>
        <p:nvSpPr>
          <p:cNvPr id="6" name="Content Placeholder 2">
            <a:extLst>
              <a:ext uri="{FF2B5EF4-FFF2-40B4-BE49-F238E27FC236}">
                <a16:creationId xmlns:a16="http://schemas.microsoft.com/office/drawing/2014/main" id="{DC149B31-8F45-42A3-9DA0-6D6269618BA1}"/>
              </a:ext>
            </a:extLst>
          </p:cNvPr>
          <p:cNvSpPr txBox="1">
            <a:spLocks/>
          </p:cNvSpPr>
          <p:nvPr/>
        </p:nvSpPr>
        <p:spPr bwMode="auto">
          <a:xfrm>
            <a:off x="1828800" y="1600200"/>
            <a:ext cx="6858000" cy="4525963"/>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lst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dk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dk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dk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dk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dk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dk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dk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dk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dk1"/>
                </a:solidFill>
                <a:latin typeface="+mn-lt"/>
                <a:ea typeface="+mn-ea"/>
                <a:cs typeface="+mn-cs"/>
              </a:defRPr>
            </a:lvl9pPr>
          </a:lstStyle>
          <a:p>
            <a:pPr eaLnBrk="1" fontAlgn="auto" hangingPunct="1">
              <a:spcBef>
                <a:spcPts val="580"/>
              </a:spcBef>
              <a:spcAft>
                <a:spcPts val="0"/>
              </a:spcAft>
              <a:buFont typeface="Arial" pitchFamily="34" charset="0"/>
              <a:buChar char="•"/>
              <a:defRPr/>
            </a:pPr>
            <a:r>
              <a:rPr lang="en-US" sz="2400" b="1" dirty="0">
                <a:solidFill>
                  <a:schemeClr val="tx1"/>
                </a:solidFill>
              </a:rPr>
              <a:t>Five key global trends:</a:t>
            </a:r>
          </a:p>
          <a:p>
            <a:pPr lvl="1" eaLnBrk="1" fontAlgn="auto" hangingPunct="1">
              <a:spcBef>
                <a:spcPts val="580"/>
              </a:spcBef>
              <a:spcAft>
                <a:spcPts val="0"/>
              </a:spcAft>
              <a:buFont typeface="Arial" pitchFamily="34" charset="0"/>
              <a:buChar char="•"/>
              <a:defRPr/>
            </a:pPr>
            <a:r>
              <a:rPr lang="en-US" sz="2200" b="1" dirty="0">
                <a:solidFill>
                  <a:schemeClr val="tx1"/>
                </a:solidFill>
              </a:rPr>
              <a:t>Changing balance of growth towards emerging markets</a:t>
            </a:r>
          </a:p>
          <a:p>
            <a:pPr lvl="1" eaLnBrk="1" fontAlgn="auto" hangingPunct="1">
              <a:spcBef>
                <a:spcPts val="580"/>
              </a:spcBef>
              <a:spcAft>
                <a:spcPts val="0"/>
              </a:spcAft>
              <a:buFont typeface="Arial" pitchFamily="34" charset="0"/>
              <a:buChar char="•"/>
              <a:defRPr/>
            </a:pPr>
            <a:r>
              <a:rPr lang="en-US" sz="2200" b="1" dirty="0">
                <a:solidFill>
                  <a:schemeClr val="tx1"/>
                </a:solidFill>
              </a:rPr>
              <a:t>Need for increased productivity and consumption in developed countries</a:t>
            </a:r>
          </a:p>
          <a:p>
            <a:pPr lvl="1" eaLnBrk="1" fontAlgn="auto" hangingPunct="1">
              <a:spcBef>
                <a:spcPts val="580"/>
              </a:spcBef>
              <a:spcAft>
                <a:spcPts val="0"/>
              </a:spcAft>
              <a:buFont typeface="Arial" pitchFamily="34" charset="0"/>
              <a:buChar char="•"/>
              <a:defRPr/>
            </a:pPr>
            <a:r>
              <a:rPr lang="en-US" sz="2200" b="1" dirty="0">
                <a:solidFill>
                  <a:schemeClr val="tx1"/>
                </a:solidFill>
              </a:rPr>
              <a:t>Increasing global interconnectivity</a:t>
            </a:r>
          </a:p>
          <a:p>
            <a:pPr lvl="1" eaLnBrk="1" fontAlgn="auto" hangingPunct="1">
              <a:spcBef>
                <a:spcPts val="580"/>
              </a:spcBef>
              <a:spcAft>
                <a:spcPts val="0"/>
              </a:spcAft>
              <a:buFont typeface="Arial" pitchFamily="34" charset="0"/>
              <a:buChar char="•"/>
              <a:defRPr/>
            </a:pPr>
            <a:r>
              <a:rPr lang="en-US" sz="2200" b="1" dirty="0">
                <a:solidFill>
                  <a:schemeClr val="tx1"/>
                </a:solidFill>
              </a:rPr>
              <a:t>Increasing gap between supply and demand of natural resources</a:t>
            </a:r>
          </a:p>
          <a:p>
            <a:pPr lvl="1" eaLnBrk="1" fontAlgn="auto" hangingPunct="1">
              <a:spcBef>
                <a:spcPts val="580"/>
              </a:spcBef>
              <a:spcAft>
                <a:spcPts val="0"/>
              </a:spcAft>
              <a:buFont typeface="Arial" pitchFamily="34" charset="0"/>
              <a:buChar char="•"/>
              <a:defRPr/>
            </a:pPr>
            <a:r>
              <a:rPr lang="en-US" sz="2200" b="1" dirty="0">
                <a:solidFill>
                  <a:schemeClr val="tx1"/>
                </a:solidFill>
              </a:rPr>
              <a:t>Challenge for governments to develop policies for economic growth and financial stability</a:t>
            </a:r>
          </a:p>
        </p:txBody>
      </p:sp>
      <p:pic>
        <p:nvPicPr>
          <p:cNvPr id="20486" name="Picture 6">
            <a:extLst>
              <a:ext uri="{FF2B5EF4-FFF2-40B4-BE49-F238E27FC236}">
                <a16:creationId xmlns:a16="http://schemas.microsoft.com/office/drawing/2014/main" id="{4DA1E385-59BC-497F-B94E-1B5170FB7B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4343400"/>
            <a:ext cx="1387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928895-E74C-5EB6-1617-A714437DC61E}"/>
              </a:ext>
            </a:extLst>
          </p:cNvPr>
          <p:cNvSpPr txBox="1"/>
          <p:nvPr/>
        </p:nvSpPr>
        <p:spPr>
          <a:xfrm>
            <a:off x="899592" y="980728"/>
            <a:ext cx="5832648" cy="3970318"/>
          </a:xfrm>
          <a:prstGeom prst="rect">
            <a:avLst/>
          </a:prstGeom>
          <a:noFill/>
        </p:spPr>
        <p:txBody>
          <a:bodyPr wrap="square" rtlCol="0">
            <a:spAutoFit/>
          </a:bodyPr>
          <a:lstStyle/>
          <a:p>
            <a:r>
              <a:rPr lang="en-US" dirty="0"/>
              <a:t>Covid19 and its impact. </a:t>
            </a:r>
          </a:p>
          <a:p>
            <a:endParaRPr lang="en-US" dirty="0"/>
          </a:p>
          <a:p>
            <a:endParaRPr lang="en-US" dirty="0"/>
          </a:p>
          <a:p>
            <a:endParaRPr lang="en-US" dirty="0"/>
          </a:p>
          <a:p>
            <a:r>
              <a:rPr lang="en-US" dirty="0"/>
              <a:t>Summary of the impact on the UK during 2019 – 2020 based on the ONS Office for National statistics)</a:t>
            </a:r>
          </a:p>
          <a:p>
            <a:endParaRPr lang="en-US" dirty="0"/>
          </a:p>
          <a:p>
            <a:endParaRPr lang="en-US" dirty="0"/>
          </a:p>
          <a:p>
            <a:r>
              <a:rPr lang="en-US" dirty="0"/>
              <a:t>Link: https://</a:t>
            </a:r>
            <a:r>
              <a:rPr lang="en-US" dirty="0" err="1"/>
              <a:t>www.ons.gov.uk</a:t>
            </a:r>
            <a:r>
              <a:rPr lang="en-US" dirty="0"/>
              <a:t>/</a:t>
            </a:r>
            <a:r>
              <a:rPr lang="en-US" dirty="0" err="1"/>
              <a:t>businessindustryandtrade</a:t>
            </a:r>
            <a:r>
              <a:rPr lang="en-US" dirty="0"/>
              <a:t>/</a:t>
            </a:r>
            <a:r>
              <a:rPr lang="en-US" dirty="0" err="1"/>
              <a:t>internationaltrade</a:t>
            </a:r>
            <a:r>
              <a:rPr lang="en-US" dirty="0"/>
              <a:t>/articles/internationaltradeinuknationsandregionstheimpactofcoronaviruscovid19/2020#:~:text=1.-,Main%20points,services%20from%202019%20to%202020. </a:t>
            </a:r>
          </a:p>
        </p:txBody>
      </p:sp>
    </p:spTree>
    <p:extLst>
      <p:ext uri="{BB962C8B-B14F-4D97-AF65-F5344CB8AC3E}">
        <p14:creationId xmlns:p14="http://schemas.microsoft.com/office/powerpoint/2010/main" val="3270091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B45707C-AEB0-44E8-D009-A62D6FD5B24A}"/>
              </a:ext>
            </a:extLst>
          </p:cNvPr>
          <p:cNvPicPr>
            <a:picLocks noChangeAspect="1"/>
          </p:cNvPicPr>
          <p:nvPr/>
        </p:nvPicPr>
        <p:blipFill>
          <a:blip r:embed="rId2"/>
          <a:stretch>
            <a:fillRect/>
          </a:stretch>
        </p:blipFill>
        <p:spPr>
          <a:xfrm>
            <a:off x="251520" y="260648"/>
            <a:ext cx="8708504" cy="6480720"/>
          </a:xfrm>
          <a:prstGeom prst="rect">
            <a:avLst/>
          </a:prstGeom>
        </p:spPr>
      </p:pic>
    </p:spTree>
    <p:extLst>
      <p:ext uri="{BB962C8B-B14F-4D97-AF65-F5344CB8AC3E}">
        <p14:creationId xmlns:p14="http://schemas.microsoft.com/office/powerpoint/2010/main" val="575096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67CDF7-C7DB-BBD9-E8D3-BF69195178AE}"/>
              </a:ext>
            </a:extLst>
          </p:cNvPr>
          <p:cNvPicPr>
            <a:picLocks noChangeAspect="1"/>
          </p:cNvPicPr>
          <p:nvPr/>
        </p:nvPicPr>
        <p:blipFill>
          <a:blip r:embed="rId2"/>
          <a:stretch>
            <a:fillRect/>
          </a:stretch>
        </p:blipFill>
        <p:spPr>
          <a:xfrm>
            <a:off x="107504" y="188640"/>
            <a:ext cx="8856984" cy="6552728"/>
          </a:xfrm>
          <a:prstGeom prst="rect">
            <a:avLst/>
          </a:prstGeom>
        </p:spPr>
      </p:pic>
    </p:spTree>
    <p:extLst>
      <p:ext uri="{BB962C8B-B14F-4D97-AF65-F5344CB8AC3E}">
        <p14:creationId xmlns:p14="http://schemas.microsoft.com/office/powerpoint/2010/main" val="3858121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B21C0B-8118-2BE8-7C56-4A63E06529B4}"/>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7981940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6BB47-4D1C-4A98-8BA3-A50BB163A159}"/>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Challenges to Globalism</a:t>
            </a:r>
          </a:p>
        </p:txBody>
      </p:sp>
      <p:sp>
        <p:nvSpPr>
          <p:cNvPr id="3" name="Content Placeholder 2">
            <a:extLst>
              <a:ext uri="{FF2B5EF4-FFF2-40B4-BE49-F238E27FC236}">
                <a16:creationId xmlns:a16="http://schemas.microsoft.com/office/drawing/2014/main" id="{0A4E273C-52A0-4D7A-93BF-1928D700274E}"/>
              </a:ext>
            </a:extLst>
          </p:cNvPr>
          <p:cNvSpPr>
            <a:spLocks noGrp="1"/>
          </p:cNvSpPr>
          <p:nvPr>
            <p:ph sz="quarter" idx="1"/>
          </p:nvPr>
        </p:nvSpPr>
        <p:spPr>
          <a:xfrm>
            <a:off x="1828800" y="16002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marL="457200" indent="-457200" eaLnBrk="1" hangingPunct="1">
              <a:lnSpc>
                <a:spcPct val="90000"/>
              </a:lnSpc>
              <a:defRPr/>
            </a:pPr>
            <a:r>
              <a:rPr lang="en-US" altLang="en-US" sz="2300" b="1" dirty="0">
                <a:solidFill>
                  <a:srgbClr val="000000"/>
                </a:solidFill>
              </a:rPr>
              <a:t>Backlash against </a:t>
            </a:r>
            <a:r>
              <a:rPr lang="en-US" altLang="en-US" sz="2300" b="1" dirty="0">
                <a:solidFill>
                  <a:srgbClr val="7030A0"/>
                </a:solidFill>
              </a:rPr>
              <a:t>capitalism</a:t>
            </a:r>
            <a:r>
              <a:rPr lang="en-US" altLang="en-US" sz="2300" b="1" dirty="0">
                <a:solidFill>
                  <a:srgbClr val="000000"/>
                </a:solidFill>
              </a:rPr>
              <a:t> and rekindling of </a:t>
            </a:r>
            <a:r>
              <a:rPr lang="en-US" altLang="en-US" sz="2300" b="1" dirty="0">
                <a:solidFill>
                  <a:srgbClr val="7030A0"/>
                </a:solidFill>
              </a:rPr>
              <a:t>nationalism</a:t>
            </a:r>
          </a:p>
          <a:p>
            <a:pPr marL="457200" indent="-457200" eaLnBrk="1" hangingPunct="1">
              <a:lnSpc>
                <a:spcPct val="90000"/>
              </a:lnSpc>
              <a:defRPr/>
            </a:pPr>
            <a:endParaRPr lang="en-US" altLang="en-US" sz="2300" b="1" dirty="0"/>
          </a:p>
          <a:p>
            <a:pPr marL="457200" indent="-457200" eaLnBrk="1" hangingPunct="1">
              <a:lnSpc>
                <a:spcPct val="90000"/>
              </a:lnSpc>
              <a:defRPr/>
            </a:pPr>
            <a:r>
              <a:rPr lang="en-US" altLang="en-US" sz="2300" b="1" dirty="0"/>
              <a:t>Increased </a:t>
            </a:r>
            <a:r>
              <a:rPr lang="en-US" altLang="en-US" sz="2300" b="1" dirty="0">
                <a:solidFill>
                  <a:srgbClr val="7030A0"/>
                </a:solidFill>
              </a:rPr>
              <a:t>protectionism</a:t>
            </a:r>
            <a:r>
              <a:rPr lang="en-US" altLang="en-US" sz="2300" b="1" dirty="0"/>
              <a:t> of high-demand resources</a:t>
            </a:r>
          </a:p>
          <a:p>
            <a:pPr marL="457200" indent="-457200" eaLnBrk="1" hangingPunct="1">
              <a:lnSpc>
                <a:spcPct val="90000"/>
              </a:lnSpc>
              <a:defRPr/>
            </a:pPr>
            <a:endParaRPr lang="en-US" altLang="en-US" sz="2300" b="1" dirty="0"/>
          </a:p>
          <a:p>
            <a:pPr marL="457200" indent="-457200" eaLnBrk="1" hangingPunct="1">
              <a:lnSpc>
                <a:spcPct val="90000"/>
              </a:lnSpc>
              <a:defRPr/>
            </a:pPr>
            <a:r>
              <a:rPr lang="en-US" altLang="en-US" sz="2300" b="1" dirty="0"/>
              <a:t>Need to develop top managers with </a:t>
            </a:r>
            <a:r>
              <a:rPr lang="en-US" altLang="en-US" sz="2300" b="1" dirty="0">
                <a:solidFill>
                  <a:srgbClr val="7030A0"/>
                </a:solidFill>
              </a:rPr>
              <a:t>international</a:t>
            </a:r>
            <a:r>
              <a:rPr lang="en-US" altLang="en-US" sz="2300" b="1" dirty="0"/>
              <a:t> understanding and experience</a:t>
            </a:r>
          </a:p>
          <a:p>
            <a:pPr marL="457200" indent="-457200" eaLnBrk="1" hangingPunct="1">
              <a:lnSpc>
                <a:spcPct val="90000"/>
              </a:lnSpc>
              <a:defRPr/>
            </a:pPr>
            <a:endParaRPr lang="en-US" altLang="en-US" sz="2300" b="1" dirty="0"/>
          </a:p>
          <a:p>
            <a:pPr marL="457200" indent="-457200" eaLnBrk="1" hangingPunct="1">
              <a:lnSpc>
                <a:spcPct val="90000"/>
              </a:lnSpc>
              <a:defRPr/>
            </a:pPr>
            <a:r>
              <a:rPr lang="en-US" altLang="en-US" sz="2300" b="1" dirty="0"/>
              <a:t>Increasing pressure and publicity for companies to consider the </a:t>
            </a:r>
            <a:r>
              <a:rPr lang="en-US" altLang="en-US" sz="2300" b="1" dirty="0">
                <a:solidFill>
                  <a:srgbClr val="7030A0"/>
                </a:solidFill>
              </a:rPr>
              <a:t>social responsibility </a:t>
            </a:r>
            <a:r>
              <a:rPr lang="en-US" altLang="en-US" sz="2300" b="1" dirty="0"/>
              <a:t>of their actions</a:t>
            </a:r>
          </a:p>
        </p:txBody>
      </p:sp>
      <p:sp>
        <p:nvSpPr>
          <p:cNvPr id="23557" name="Slide Number Placeholder 5">
            <a:extLst>
              <a:ext uri="{FF2B5EF4-FFF2-40B4-BE49-F238E27FC236}">
                <a16:creationId xmlns:a16="http://schemas.microsoft.com/office/drawing/2014/main" id="{06FA91FE-7149-4E83-8347-7836489ECD22}"/>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B5B29FCD-D5D1-46F4-AE10-0192A1789D55}" type="slidenum">
              <a:rPr lang="en-US" altLang="en-US">
                <a:solidFill>
                  <a:srgbClr val="FFFFFF"/>
                </a:solidFill>
                <a:latin typeface="Franklin Gothic Book" panose="020B0503020102020204" pitchFamily="34" charset="0"/>
              </a:rPr>
              <a:pPr/>
              <a:t>13</a:t>
            </a:fld>
            <a:endParaRPr lang="en-US" altLang="en-US">
              <a:solidFill>
                <a:srgbClr val="FFFFFF"/>
              </a:solidFill>
              <a:latin typeface="Franklin Gothic Book" panose="020B0503020102020204" pitchFamily="34" charset="0"/>
            </a:endParaRPr>
          </a:p>
        </p:txBody>
      </p:sp>
      <p:pic>
        <p:nvPicPr>
          <p:cNvPr id="23558" name="Picture 6">
            <a:extLst>
              <a:ext uri="{FF2B5EF4-FFF2-40B4-BE49-F238E27FC236}">
                <a16:creationId xmlns:a16="http://schemas.microsoft.com/office/drawing/2014/main" id="{99539604-A139-45EE-BD7D-8ABFA65858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343400"/>
            <a:ext cx="1387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1B0DB-5D7F-4999-BC6A-9F3080EF7891}"/>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Effects of Globalization on Corporations</a:t>
            </a:r>
          </a:p>
        </p:txBody>
      </p:sp>
      <p:sp>
        <p:nvSpPr>
          <p:cNvPr id="3" name="Content Placeholder 2">
            <a:extLst>
              <a:ext uri="{FF2B5EF4-FFF2-40B4-BE49-F238E27FC236}">
                <a16:creationId xmlns:a16="http://schemas.microsoft.com/office/drawing/2014/main" id="{F9F3FE74-2FC5-453B-B9FC-85012E61C346}"/>
              </a:ext>
            </a:extLst>
          </p:cNvPr>
          <p:cNvSpPr>
            <a:spLocks noGrp="1"/>
          </p:cNvSpPr>
          <p:nvPr>
            <p:ph sz="quarter" idx="1"/>
          </p:nvPr>
        </p:nvSpPr>
        <p:spPr>
          <a:xfrm>
            <a:off x="1828800" y="16002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marL="457200" indent="-457200" eaLnBrk="1" hangingPunct="1">
              <a:defRPr/>
            </a:pPr>
            <a:r>
              <a:rPr lang="en-US" altLang="en-US" sz="2400" b="1">
                <a:solidFill>
                  <a:srgbClr val="000000"/>
                </a:solidFill>
              </a:rPr>
              <a:t>Global companies are becoming less tied to specific locations</a:t>
            </a:r>
          </a:p>
          <a:p>
            <a:pPr marL="457200" indent="-457200" eaLnBrk="1" hangingPunct="1">
              <a:defRPr/>
            </a:pPr>
            <a:endParaRPr lang="en-US" altLang="en-US" sz="2400" b="1"/>
          </a:p>
          <a:p>
            <a:pPr marL="457200" indent="-457200" eaLnBrk="1" hangingPunct="1">
              <a:defRPr/>
            </a:pPr>
            <a:r>
              <a:rPr lang="en-US" altLang="en-US" sz="2400" b="1"/>
              <a:t>Companies that desire to remain competitive will have to develop a cadre of  experienced international managers</a:t>
            </a:r>
          </a:p>
          <a:p>
            <a:pPr marL="457200" indent="-457200" eaLnBrk="1" hangingPunct="1">
              <a:defRPr/>
            </a:pPr>
            <a:endParaRPr lang="en-US" altLang="en-US" sz="2400" b="1"/>
          </a:p>
          <a:p>
            <a:pPr marL="457200" indent="-457200" eaLnBrk="1" hangingPunct="1">
              <a:defRPr/>
            </a:pPr>
            <a:r>
              <a:rPr lang="en-US" altLang="en-US" sz="2400" b="1"/>
              <a:t>Small companies are also affected by and in turn affect globalism</a:t>
            </a:r>
          </a:p>
        </p:txBody>
      </p:sp>
      <p:sp>
        <p:nvSpPr>
          <p:cNvPr id="24581" name="Slide Number Placeholder 5">
            <a:extLst>
              <a:ext uri="{FF2B5EF4-FFF2-40B4-BE49-F238E27FC236}">
                <a16:creationId xmlns:a16="http://schemas.microsoft.com/office/drawing/2014/main" id="{C64F137D-5766-4D0A-AF16-3B9C7CF8DBE4}"/>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1-12</a:t>
            </a:r>
          </a:p>
        </p:txBody>
      </p:sp>
      <p:pic>
        <p:nvPicPr>
          <p:cNvPr id="24582" name="Picture 6">
            <a:extLst>
              <a:ext uri="{FF2B5EF4-FFF2-40B4-BE49-F238E27FC236}">
                <a16:creationId xmlns:a16="http://schemas.microsoft.com/office/drawing/2014/main" id="{57BAD98E-FFB0-464E-963E-C90AB6390A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 y="4343400"/>
            <a:ext cx="1387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78C42A9A-5241-4A42-9455-2A8D760A6654}"/>
              </a:ext>
            </a:extLst>
          </p:cNvPr>
          <p:cNvSpPr>
            <a:spLocks noGrp="1"/>
          </p:cNvSpPr>
          <p:nvPr>
            <p:ph sz="quarter" idx="1"/>
          </p:nvPr>
        </p:nvSpPr>
        <p:spPr/>
        <p:txBody>
          <a:bodyPr/>
          <a:lstStyle/>
          <a:p>
            <a:pPr marL="0" indent="0">
              <a:buFont typeface="Wingdings 2" panose="05020102010507070707" pitchFamily="18" charset="2"/>
              <a:buNone/>
            </a:pPr>
            <a:endParaRPr lang="en-US" altLang="en-US" b="1"/>
          </a:p>
          <a:p>
            <a:pPr marL="0" indent="0"/>
            <a:endParaRPr lang="en-US" altLang="en-US" b="1"/>
          </a:p>
          <a:p>
            <a:pPr marL="0" indent="0">
              <a:buFont typeface="Wingdings 2" panose="05020102010507070707" pitchFamily="18" charset="2"/>
              <a:buNone/>
            </a:pPr>
            <a:endParaRPr lang="en-US" altLang="en-US"/>
          </a:p>
        </p:txBody>
      </p:sp>
      <p:sp>
        <p:nvSpPr>
          <p:cNvPr id="25604" name="Slide Number Placeholder 4">
            <a:extLst>
              <a:ext uri="{FF2B5EF4-FFF2-40B4-BE49-F238E27FC236}">
                <a16:creationId xmlns:a16="http://schemas.microsoft.com/office/drawing/2014/main" id="{3178C884-F7DA-4C95-8A13-74B1EB6EF063}"/>
              </a:ext>
            </a:extLst>
          </p:cNvPr>
          <p:cNvSpPr>
            <a:spLocks noGrp="1"/>
          </p:cNvSpPr>
          <p:nvPr>
            <p:ph type="sldNum" sz="quarter" idx="12"/>
          </p:nvPr>
        </p:nvSpPr>
        <p:spPr bwMode="auto">
          <a:xfrm>
            <a:off x="304800" y="6172200"/>
            <a:ext cx="381000" cy="457200"/>
          </a:xfrm>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1-13</a:t>
            </a:r>
          </a:p>
        </p:txBody>
      </p:sp>
      <p:sp>
        <p:nvSpPr>
          <p:cNvPr id="6" name="Rectangle 5">
            <a:extLst>
              <a:ext uri="{FF2B5EF4-FFF2-40B4-BE49-F238E27FC236}">
                <a16:creationId xmlns:a16="http://schemas.microsoft.com/office/drawing/2014/main" id="{C1844373-227C-44EE-BB9E-6432834608BA}"/>
              </a:ext>
            </a:extLst>
          </p:cNvPr>
          <p:cNvSpPr>
            <a:spLocks noChangeArrowheads="1"/>
          </p:cNvSpPr>
          <p:nvPr/>
        </p:nvSpPr>
        <p:spPr bwMode="auto">
          <a:xfrm>
            <a:off x="685800" y="533400"/>
            <a:ext cx="8077200" cy="1143000"/>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bIns="91440" anchor="ctr"/>
          <a:lstStyle/>
          <a:p>
            <a:pPr algn="ctr" eaLnBrk="1" fontAlgn="auto" hangingPunct="1">
              <a:spcAft>
                <a:spcPts val="0"/>
              </a:spcAft>
              <a:defRPr/>
            </a:pPr>
            <a:r>
              <a:rPr lang="en-US" sz="3200" b="1" dirty="0">
                <a:solidFill>
                  <a:srgbClr val="996600"/>
                </a:solidFill>
                <a:latin typeface="+mn-lt"/>
                <a:ea typeface="+mn-ea"/>
              </a:rPr>
              <a:t>The Globalization of Human Capital </a:t>
            </a:r>
          </a:p>
        </p:txBody>
      </p:sp>
      <p:pic>
        <p:nvPicPr>
          <p:cNvPr id="25606" name="Picture 6">
            <a:extLst>
              <a:ext uri="{FF2B5EF4-FFF2-40B4-BE49-F238E27FC236}">
                <a16:creationId xmlns:a16="http://schemas.microsoft.com/office/drawing/2014/main" id="{6CEAF109-BE0B-4167-ADD5-C40AEF21A7E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4191000"/>
            <a:ext cx="1371600" cy="173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a:extLst>
              <a:ext uri="{FF2B5EF4-FFF2-40B4-BE49-F238E27FC236}">
                <a16:creationId xmlns:a16="http://schemas.microsoft.com/office/drawing/2014/main" id="{F2B116CB-A412-4229-9B17-3B7D23DA273B}"/>
              </a:ext>
            </a:extLst>
          </p:cNvPr>
          <p:cNvSpPr txBox="1">
            <a:spLocks/>
          </p:cNvSpPr>
          <p:nvPr/>
        </p:nvSpPr>
        <p:spPr bwMode="auto">
          <a:xfrm>
            <a:off x="1752600" y="1905000"/>
            <a:ext cx="6781800" cy="3916363"/>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lstStyle/>
          <a:p>
            <a:pPr marL="457200" indent="-457200" eaLnBrk="1" hangingPunct="1">
              <a:spcBef>
                <a:spcPts val="575"/>
              </a:spcBef>
              <a:buClr>
                <a:schemeClr val="accent1"/>
              </a:buClr>
              <a:buSzPct val="85000"/>
              <a:buFont typeface="Wingdings 2" pitchFamily="18" charset="2"/>
              <a:buChar char=""/>
              <a:defRPr/>
            </a:pPr>
            <a:r>
              <a:rPr lang="en-US" altLang="en-US" sz="2400" b="1">
                <a:solidFill>
                  <a:srgbClr val="000000"/>
                </a:solidFill>
                <a:latin typeface="Perpetua" pitchFamily="18" charset="0"/>
              </a:rPr>
              <a:t>While firms still  offshore  manufacturing jobs, some </a:t>
            </a:r>
            <a:r>
              <a:rPr lang="en-US" altLang="en-US" sz="2400" b="1">
                <a:latin typeface="Perpetua" pitchFamily="18" charset="0"/>
              </a:rPr>
              <a:t>are  reshoring jobs to lower shipping costs</a:t>
            </a:r>
          </a:p>
          <a:p>
            <a:pPr marL="457200" indent="-457200" eaLnBrk="1" hangingPunct="1">
              <a:spcBef>
                <a:spcPts val="575"/>
              </a:spcBef>
              <a:buClr>
                <a:schemeClr val="accent1"/>
              </a:buClr>
              <a:buSzPct val="85000"/>
              <a:buFont typeface="Wingdings 2" pitchFamily="18" charset="2"/>
              <a:buNone/>
              <a:defRPr/>
            </a:pPr>
            <a:endParaRPr lang="en-US" altLang="en-US" sz="2400" b="1">
              <a:latin typeface="Perpetua" pitchFamily="18" charset="0"/>
            </a:endParaRPr>
          </a:p>
          <a:p>
            <a:pPr marL="457200" indent="-457200" eaLnBrk="1" hangingPunct="1">
              <a:spcBef>
                <a:spcPts val="575"/>
              </a:spcBef>
              <a:buClr>
                <a:schemeClr val="accent1"/>
              </a:buClr>
              <a:buSzPct val="85000"/>
              <a:buFont typeface="Wingdings 2" pitchFamily="18" charset="2"/>
              <a:buChar char=""/>
              <a:defRPr/>
            </a:pPr>
            <a:r>
              <a:rPr lang="en-US" altLang="en-US" sz="2400" b="1">
                <a:latin typeface="Perpetua" pitchFamily="18" charset="0"/>
              </a:rPr>
              <a:t>Firms are outsourcing white-collar jobs to India</a:t>
            </a:r>
          </a:p>
          <a:p>
            <a:pPr marL="457200" indent="-457200" eaLnBrk="1" hangingPunct="1">
              <a:spcBef>
                <a:spcPts val="575"/>
              </a:spcBef>
              <a:buClr>
                <a:schemeClr val="accent1"/>
              </a:buClr>
              <a:buSzPct val="85000"/>
              <a:buFont typeface="Wingdings 2" pitchFamily="18" charset="2"/>
              <a:buChar char=""/>
              <a:defRPr/>
            </a:pPr>
            <a:endParaRPr lang="en-US" altLang="en-US" sz="2400" b="1">
              <a:latin typeface="Perpetua" pitchFamily="18" charset="0"/>
            </a:endParaRPr>
          </a:p>
          <a:p>
            <a:pPr marL="457200" indent="-457200" eaLnBrk="1" hangingPunct="1">
              <a:spcBef>
                <a:spcPts val="575"/>
              </a:spcBef>
              <a:buClr>
                <a:schemeClr val="accent1"/>
              </a:buClr>
              <a:buSzPct val="85000"/>
              <a:buFont typeface="Wingdings 2" pitchFamily="18" charset="2"/>
              <a:buChar char=""/>
              <a:defRPr/>
            </a:pPr>
            <a:r>
              <a:rPr lang="en-US" altLang="en-US" sz="2400" b="1">
                <a:latin typeface="Perpetua" pitchFamily="18" charset="0"/>
              </a:rPr>
              <a:t>For global firms, winning the war for talent is a pressing issue</a:t>
            </a:r>
          </a:p>
          <a:p>
            <a:pPr marL="457200" indent="-457200" eaLnBrk="1" hangingPunct="1">
              <a:spcBef>
                <a:spcPts val="575"/>
              </a:spcBef>
              <a:buClr>
                <a:schemeClr val="accent1"/>
              </a:buClr>
              <a:buSzPct val="85000"/>
              <a:buFont typeface="Wingdings 2" pitchFamily="18" charset="2"/>
              <a:buChar char=""/>
              <a:defRPr/>
            </a:pPr>
            <a:endParaRPr lang="en-US" altLang="en-US" sz="2400" b="1">
              <a:solidFill>
                <a:srgbClr val="000000"/>
              </a:solidFill>
              <a:latin typeface="Perpetua"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F9246DF-7B41-428C-B924-4774AA73C20A}"/>
              </a:ext>
            </a:extLst>
          </p:cNvPr>
          <p:cNvSpPr>
            <a:spLocks noGrp="1"/>
          </p:cNvSpPr>
          <p:nvPr>
            <p:ph type="sldNum" sz="quarter" idx="12"/>
          </p:nvPr>
        </p:nvSpPr>
        <p:spPr/>
        <p:txBody>
          <a:bodyPr/>
          <a:lstStyle/>
          <a:p>
            <a:pPr fontAlgn="auto">
              <a:spcBef>
                <a:spcPts val="0"/>
              </a:spcBef>
              <a:spcAft>
                <a:spcPts val="0"/>
              </a:spcAft>
              <a:defRPr/>
            </a:pPr>
            <a:r>
              <a:rPr lang="en-US">
                <a:latin typeface="+mj-lt"/>
                <a:ea typeface="+mj-ea"/>
                <a:cs typeface="+mj-cs"/>
              </a:rPr>
              <a:t>1-14</a:t>
            </a:r>
          </a:p>
        </p:txBody>
      </p:sp>
      <p:sp>
        <p:nvSpPr>
          <p:cNvPr id="5" name="Title 1">
            <a:extLst>
              <a:ext uri="{FF2B5EF4-FFF2-40B4-BE49-F238E27FC236}">
                <a16:creationId xmlns:a16="http://schemas.microsoft.com/office/drawing/2014/main" id="{90C6A349-EE9A-47B8-B414-9C6476828A72}"/>
              </a:ext>
            </a:extLst>
          </p:cNvPr>
          <p:cNvSpPr txBox="1">
            <a:spLocks/>
          </p:cNvSpPr>
          <p:nvPr/>
        </p:nvSpPr>
        <p:spPr bwMode="auto">
          <a:xfrm>
            <a:off x="914400" y="274638"/>
            <a:ext cx="7772400" cy="1143000"/>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nchor="ctr"/>
          <a:lstStyle>
            <a:lvl1pPr>
              <a:defRPr sz="2600">
                <a:solidFill>
                  <a:schemeClr val="tx1"/>
                </a:solidFill>
                <a:latin typeface="Perpetua" pitchFamily="18" charset="0"/>
              </a:defRPr>
            </a:lvl1pPr>
            <a:lvl2pPr>
              <a:defRPr sz="2400">
                <a:solidFill>
                  <a:schemeClr val="tx1"/>
                </a:solidFill>
                <a:latin typeface="Perpetua" pitchFamily="18" charset="0"/>
              </a:defRPr>
            </a:lvl2pPr>
            <a:lvl3pPr>
              <a:defRPr sz="2000">
                <a:solidFill>
                  <a:schemeClr val="tx1"/>
                </a:solidFill>
                <a:latin typeface="Perpetua" pitchFamily="18" charset="0"/>
              </a:defRPr>
            </a:lvl3pPr>
            <a:lvl4pPr>
              <a:defRPr sz="2000">
                <a:solidFill>
                  <a:schemeClr val="tx1"/>
                </a:solidFill>
                <a:latin typeface="Perpetua" pitchFamily="18" charset="0"/>
              </a:defRPr>
            </a:lvl4pPr>
            <a:lvl5pPr>
              <a:defRPr sz="2000">
                <a:solidFill>
                  <a:schemeClr val="tx1"/>
                </a:solidFill>
                <a:latin typeface="Perpetua" pitchFamily="18" charset="0"/>
              </a:defRPr>
            </a:lvl5pPr>
            <a:lvl6pPr marL="1828800" eaLnBrk="0" fontAlgn="base" hangingPunct="0">
              <a:spcBef>
                <a:spcPts val="375"/>
              </a:spcBef>
              <a:spcAft>
                <a:spcPct val="0"/>
              </a:spcAft>
              <a:buClr>
                <a:srgbClr val="A28E6A"/>
              </a:buClr>
              <a:buChar char="o"/>
              <a:defRPr sz="2000">
                <a:solidFill>
                  <a:schemeClr val="tx1"/>
                </a:solidFill>
                <a:latin typeface="Perpetua" pitchFamily="18" charset="0"/>
              </a:defRPr>
            </a:lvl6pPr>
            <a:lvl7pPr marL="2286000" eaLnBrk="0" fontAlgn="base" hangingPunct="0">
              <a:spcBef>
                <a:spcPts val="375"/>
              </a:spcBef>
              <a:spcAft>
                <a:spcPct val="0"/>
              </a:spcAft>
              <a:buClr>
                <a:srgbClr val="A28E6A"/>
              </a:buClr>
              <a:buChar char="o"/>
              <a:defRPr sz="2000">
                <a:solidFill>
                  <a:schemeClr val="tx1"/>
                </a:solidFill>
                <a:latin typeface="Perpetua" pitchFamily="18" charset="0"/>
              </a:defRPr>
            </a:lvl7pPr>
            <a:lvl8pPr marL="2743200" eaLnBrk="0" fontAlgn="base" hangingPunct="0">
              <a:spcBef>
                <a:spcPts val="375"/>
              </a:spcBef>
              <a:spcAft>
                <a:spcPct val="0"/>
              </a:spcAft>
              <a:buClr>
                <a:srgbClr val="A28E6A"/>
              </a:buClr>
              <a:buChar char="o"/>
              <a:defRPr sz="2000">
                <a:solidFill>
                  <a:schemeClr val="tx1"/>
                </a:solidFill>
                <a:latin typeface="Perpetua" pitchFamily="18" charset="0"/>
              </a:defRPr>
            </a:lvl8pPr>
            <a:lvl9pPr marL="3200400" eaLnBrk="0" fontAlgn="base" hangingPunct="0">
              <a:spcBef>
                <a:spcPts val="375"/>
              </a:spcBef>
              <a:spcAft>
                <a:spcPct val="0"/>
              </a:spcAft>
              <a:buClr>
                <a:srgbClr val="A28E6A"/>
              </a:buClr>
              <a:buChar char="o"/>
              <a:defRPr sz="2000">
                <a:solidFill>
                  <a:schemeClr val="tx1"/>
                </a:solidFill>
                <a:latin typeface="Perpetua" pitchFamily="18" charset="0"/>
              </a:defRPr>
            </a:lvl9pPr>
          </a:lstStyle>
          <a:p>
            <a:pPr marL="273050" indent="-273050" algn="ctr" eaLnBrk="1" hangingPunct="1">
              <a:defRPr/>
            </a:pPr>
            <a:r>
              <a:rPr lang="en-US" sz="3100" b="1" dirty="0">
                <a:solidFill>
                  <a:srgbClr val="996600"/>
                </a:solidFill>
                <a:ea typeface="+mn-ea"/>
                <a:cs typeface="Arial" charset="0"/>
              </a:rPr>
              <a:t>Globalization of Information Technology</a:t>
            </a:r>
          </a:p>
        </p:txBody>
      </p:sp>
      <p:sp>
        <p:nvSpPr>
          <p:cNvPr id="6" name="Content Placeholder 2">
            <a:extLst>
              <a:ext uri="{FF2B5EF4-FFF2-40B4-BE49-F238E27FC236}">
                <a16:creationId xmlns:a16="http://schemas.microsoft.com/office/drawing/2014/main" id="{A0249BA3-2958-4E66-9701-438CD7CC1FC7}"/>
              </a:ext>
            </a:extLst>
          </p:cNvPr>
          <p:cNvSpPr txBox="1">
            <a:spLocks/>
          </p:cNvSpPr>
          <p:nvPr/>
        </p:nvSpPr>
        <p:spPr bwMode="auto">
          <a:xfrm>
            <a:off x="1828800" y="1600200"/>
            <a:ext cx="6858000" cy="4525963"/>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lstStyle>
            <a:lvl1pPr marL="273050" indent="-273050">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spcBef>
                <a:spcPts val="575"/>
              </a:spcBef>
              <a:buClr>
                <a:schemeClr val="accent1"/>
              </a:buClr>
              <a:buSzPct val="85000"/>
              <a:buFont typeface="Wingdings 2" panose="05020102010507070707" pitchFamily="18" charset="2"/>
              <a:buChar char=""/>
              <a:defRPr/>
            </a:pPr>
            <a:r>
              <a:rPr lang="en-US" altLang="en-US" b="1">
                <a:latin typeface="Perpetua" panose="02020502060401020303" pitchFamily="18" charset="0"/>
                <a:cs typeface="Arial" panose="020B0604020202020204" pitchFamily="34" charset="0"/>
              </a:rPr>
              <a:t>The speed and accuracy of information transmission are changing the nature of international manager</a:t>
            </a:r>
            <a:r>
              <a:rPr lang="ja-JP" altLang="en-US" b="1">
                <a:latin typeface="Perpetua" panose="02020502060401020303" pitchFamily="18" charset="0"/>
                <a:cs typeface="Arial" panose="020B0604020202020204" pitchFamily="34" charset="0"/>
              </a:rPr>
              <a:t>’</a:t>
            </a:r>
            <a:r>
              <a:rPr lang="en-US" altLang="ja-JP" b="1">
                <a:latin typeface="Perpetua" panose="02020502060401020303" pitchFamily="18" charset="0"/>
                <a:cs typeface="Arial" panose="020B0604020202020204" pitchFamily="34" charset="0"/>
              </a:rPr>
              <a:t>s jobs</a:t>
            </a:r>
          </a:p>
          <a:p>
            <a:pPr eaLnBrk="1" hangingPunct="1">
              <a:spcBef>
                <a:spcPts val="575"/>
              </a:spcBef>
              <a:buClr>
                <a:schemeClr val="accent1"/>
              </a:buClr>
              <a:buSzPct val="85000"/>
              <a:buFont typeface="Wingdings 2" panose="05020102010507070707" pitchFamily="18" charset="2"/>
              <a:buChar char=""/>
              <a:defRPr/>
            </a:pPr>
            <a:r>
              <a:rPr lang="en-US" altLang="en-US" b="1">
                <a:latin typeface="Perpetua" panose="02020502060401020303" pitchFamily="18" charset="0"/>
                <a:cs typeface="Arial" panose="020B0604020202020204" pitchFamily="34" charset="0"/>
              </a:rPr>
              <a:t>Cultural barriers are being lowered gradually</a:t>
            </a:r>
          </a:p>
          <a:p>
            <a:pPr eaLnBrk="1" hangingPunct="1">
              <a:spcBef>
                <a:spcPts val="575"/>
              </a:spcBef>
              <a:buClr>
                <a:schemeClr val="accent1"/>
              </a:buClr>
              <a:buSzPct val="85000"/>
              <a:buFont typeface="Wingdings 2" panose="05020102010507070707" pitchFamily="18" charset="2"/>
              <a:buChar char=""/>
              <a:defRPr/>
            </a:pPr>
            <a:r>
              <a:rPr lang="en-US" altLang="en-US" b="1">
                <a:latin typeface="Perpetua" panose="02020502060401020303" pitchFamily="18" charset="0"/>
                <a:cs typeface="Arial" panose="020B0604020202020204" pitchFamily="34" charset="0"/>
              </a:rPr>
              <a:t>Technology gets dispersed around the world by MNEs</a:t>
            </a:r>
          </a:p>
          <a:p>
            <a:pPr eaLnBrk="1" hangingPunct="1">
              <a:spcBef>
                <a:spcPts val="575"/>
              </a:spcBef>
              <a:buClr>
                <a:schemeClr val="accent1"/>
              </a:buClr>
              <a:buSzPct val="85000"/>
              <a:buFont typeface="Wingdings 2" panose="05020102010507070707" pitchFamily="18" charset="2"/>
              <a:buChar char=""/>
              <a:defRPr/>
            </a:pPr>
            <a:r>
              <a:rPr lang="en-US" altLang="en-US" b="1">
                <a:latin typeface="Perpetua" panose="02020502060401020303" pitchFamily="18" charset="0"/>
                <a:cs typeface="Arial" panose="020B0604020202020204" pitchFamily="34" charset="0"/>
              </a:rPr>
              <a:t>Explosive growth of information technology is both a cause and effect of globalism</a:t>
            </a:r>
          </a:p>
        </p:txBody>
      </p:sp>
      <p:pic>
        <p:nvPicPr>
          <p:cNvPr id="26630" name="Picture 6">
            <a:extLst>
              <a:ext uri="{FF2B5EF4-FFF2-40B4-BE49-F238E27FC236}">
                <a16:creationId xmlns:a16="http://schemas.microsoft.com/office/drawing/2014/main" id="{BCDF1554-A9C5-4CDE-B57F-21AB933ABD5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43434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Slide Number Placeholder 4">
            <a:extLst>
              <a:ext uri="{FF2B5EF4-FFF2-40B4-BE49-F238E27FC236}">
                <a16:creationId xmlns:a16="http://schemas.microsoft.com/office/drawing/2014/main" id="{6AD9DC0B-5596-43EB-A259-5F55A3F7BDE6}"/>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1-15</a:t>
            </a:r>
          </a:p>
        </p:txBody>
      </p:sp>
      <p:sp>
        <p:nvSpPr>
          <p:cNvPr id="6" name="Title 1">
            <a:extLst>
              <a:ext uri="{FF2B5EF4-FFF2-40B4-BE49-F238E27FC236}">
                <a16:creationId xmlns:a16="http://schemas.microsoft.com/office/drawing/2014/main" id="{8C72A528-40DE-4029-9341-A9D3D2E4877F}"/>
              </a:ext>
            </a:extLst>
          </p:cNvPr>
          <p:cNvSpPr txBox="1">
            <a:spLocks/>
          </p:cNvSpPr>
          <p:nvPr/>
        </p:nvSpPr>
        <p:spPr bwMode="auto">
          <a:xfrm>
            <a:off x="1219200" y="457200"/>
            <a:ext cx="7772400" cy="1143000"/>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bIns="91440" anchor="ctr"/>
          <a:lstStyle/>
          <a:p>
            <a:pPr algn="ctr" eaLnBrk="1" hangingPunct="1">
              <a:defRPr/>
            </a:pPr>
            <a:endParaRPr lang="en-US" altLang="en-US" sz="3200" b="1" dirty="0">
              <a:solidFill>
                <a:srgbClr val="996600"/>
              </a:solidFill>
              <a:latin typeface="Perpetua" pitchFamily="18" charset="0"/>
            </a:endParaRPr>
          </a:p>
          <a:p>
            <a:pPr algn="ctr" eaLnBrk="1" hangingPunct="1">
              <a:defRPr/>
            </a:pPr>
            <a:r>
              <a:rPr lang="en-US" altLang="en-US" sz="3200" b="1" dirty="0">
                <a:solidFill>
                  <a:srgbClr val="996600"/>
                </a:solidFill>
                <a:latin typeface="Perpetua" pitchFamily="18" charset="0"/>
              </a:rPr>
              <a:t>Management In Action: </a:t>
            </a:r>
          </a:p>
          <a:p>
            <a:pPr algn="ctr" eaLnBrk="1" hangingPunct="1">
              <a:defRPr/>
            </a:pPr>
            <a:r>
              <a:rPr lang="en-US" altLang="en-US" sz="3200" b="1" dirty="0">
                <a:solidFill>
                  <a:srgbClr val="996600"/>
                </a:solidFill>
                <a:latin typeface="Perpetua" pitchFamily="18" charset="0"/>
              </a:rPr>
              <a:t>Global </a:t>
            </a:r>
            <a:r>
              <a:rPr lang="en-US" altLang="en-US" sz="3200" b="1" dirty="0" err="1">
                <a:solidFill>
                  <a:srgbClr val="996600"/>
                </a:solidFill>
                <a:latin typeface="Perpetua" pitchFamily="18" charset="0"/>
              </a:rPr>
              <a:t>Cybertheft</a:t>
            </a:r>
            <a:r>
              <a:rPr lang="en-US" altLang="en-US" sz="3200" b="1" dirty="0">
                <a:solidFill>
                  <a:srgbClr val="996600"/>
                </a:solidFill>
                <a:latin typeface="Perpetua" pitchFamily="18" charset="0"/>
              </a:rPr>
              <a:t> of Corporate Secrets</a:t>
            </a:r>
            <a:br>
              <a:rPr lang="en-US" altLang="en-US" sz="3200" b="1" dirty="0">
                <a:solidFill>
                  <a:srgbClr val="996600"/>
                </a:solidFill>
                <a:latin typeface="Perpetua" pitchFamily="18" charset="0"/>
              </a:rPr>
            </a:br>
            <a:endParaRPr lang="en-US" altLang="en-US" sz="3200" b="1" dirty="0">
              <a:solidFill>
                <a:srgbClr val="996600"/>
              </a:solidFill>
              <a:latin typeface="Perpetua" pitchFamily="18" charset="0"/>
            </a:endParaRPr>
          </a:p>
        </p:txBody>
      </p:sp>
      <p:sp>
        <p:nvSpPr>
          <p:cNvPr id="7" name="Title 1">
            <a:extLst>
              <a:ext uri="{FF2B5EF4-FFF2-40B4-BE49-F238E27FC236}">
                <a16:creationId xmlns:a16="http://schemas.microsoft.com/office/drawing/2014/main" id="{3017280C-4D0D-496A-B454-52EA0A5D8669}"/>
              </a:ext>
            </a:extLst>
          </p:cNvPr>
          <p:cNvSpPr>
            <a:spLocks noGrp="1"/>
          </p:cNvSpPr>
          <p:nvPr>
            <p:ph sz="quarter" idx="1"/>
          </p:nvPr>
        </p:nvSpPr>
        <p:spPr>
          <a:xfrm>
            <a:off x="1295400" y="1752600"/>
            <a:ext cx="7391400" cy="4419600"/>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eaLnBrk="1" hangingPunct="1">
              <a:defRPr/>
            </a:pPr>
            <a:r>
              <a:rPr lang="en-US" altLang="en-US" sz="2200" b="1" dirty="0" err="1"/>
              <a:t>Cybertheft</a:t>
            </a:r>
            <a:r>
              <a:rPr lang="en-US" altLang="en-US" sz="2200" b="1" dirty="0"/>
              <a:t>:  hard to detect and combat</a:t>
            </a:r>
          </a:p>
          <a:p>
            <a:pPr eaLnBrk="1" hangingPunct="1">
              <a:defRPr/>
            </a:pPr>
            <a:r>
              <a:rPr lang="en-US" altLang="en-US" sz="2200" b="1" dirty="0"/>
              <a:t>In 2014, the U.S. Department of Justice charged Chinese military personnel of stealing trade secrets</a:t>
            </a:r>
          </a:p>
          <a:p>
            <a:pPr eaLnBrk="1" hangingPunct="1">
              <a:defRPr/>
            </a:pPr>
            <a:r>
              <a:rPr lang="en-US" altLang="en-US" sz="2200" b="1" i="1" dirty="0"/>
              <a:t>Digital reprisal</a:t>
            </a:r>
            <a:r>
              <a:rPr lang="en-US" altLang="en-US" sz="2200" b="1" dirty="0"/>
              <a:t>:  China targeted firms which contested its policies at the World Trade Organization</a:t>
            </a:r>
          </a:p>
          <a:p>
            <a:pPr eaLnBrk="1" hangingPunct="1">
              <a:defRPr/>
            </a:pPr>
            <a:r>
              <a:rPr lang="en-US" altLang="en-US" sz="2200" b="1" dirty="0"/>
              <a:t>Protection of intellectual property is the primary risk  in China</a:t>
            </a:r>
          </a:p>
          <a:p>
            <a:pPr eaLnBrk="1" hangingPunct="1">
              <a:defRPr/>
            </a:pPr>
            <a:r>
              <a:rPr lang="en-US" altLang="en-US" sz="2200" b="1" dirty="0"/>
              <a:t>China’s goal is to achieve technological superiority by importing and adapting technologies</a:t>
            </a:r>
          </a:p>
          <a:p>
            <a:pPr eaLnBrk="1" hangingPunct="1">
              <a:defRPr/>
            </a:pPr>
            <a:endParaRPr lang="en-US" altLang="en-US" sz="2200" b="1" dirty="0">
              <a:solidFill>
                <a:srgbClr val="996600"/>
              </a:solidFill>
            </a:endParaRPr>
          </a:p>
        </p:txBody>
      </p:sp>
      <p:pic>
        <p:nvPicPr>
          <p:cNvPr id="27654" name="Picture 6">
            <a:extLst>
              <a:ext uri="{FF2B5EF4-FFF2-40B4-BE49-F238E27FC236}">
                <a16:creationId xmlns:a16="http://schemas.microsoft.com/office/drawing/2014/main" id="{CF557D49-4682-4102-9E4B-1CDB824E7F0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 y="4648200"/>
            <a:ext cx="108585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9DA24-8B3C-4407-8D5B-141C59EEC238}"/>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Regional Trading Blocs</a:t>
            </a:r>
          </a:p>
        </p:txBody>
      </p:sp>
      <p:sp>
        <p:nvSpPr>
          <p:cNvPr id="3" name="Content Placeholder 2">
            <a:extLst>
              <a:ext uri="{FF2B5EF4-FFF2-40B4-BE49-F238E27FC236}">
                <a16:creationId xmlns:a16="http://schemas.microsoft.com/office/drawing/2014/main" id="{F822662C-9421-4BD4-9C8C-2555C42D2BAE}"/>
              </a:ext>
            </a:extLst>
          </p:cNvPr>
          <p:cNvSpPr>
            <a:spLocks noGrp="1"/>
          </p:cNvSpPr>
          <p:nvPr>
            <p:ph sz="quarter" idx="1"/>
          </p:nvPr>
        </p:nvSpPr>
        <p:spPr>
          <a:xfrm>
            <a:off x="1828800" y="16002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marL="457200" indent="-457200" eaLnBrk="1" hangingPunct="1">
              <a:defRPr/>
            </a:pPr>
            <a:r>
              <a:rPr lang="en-US" altLang="en-US" sz="2300" b="1"/>
              <a:t>Much of today</a:t>
            </a:r>
            <a:r>
              <a:rPr lang="ja-JP" altLang="en-US" sz="2300" b="1"/>
              <a:t>’</a:t>
            </a:r>
            <a:r>
              <a:rPr lang="en-US" altLang="ja-JP" sz="2300" b="1"/>
              <a:t>s world trade is grouped around three dominant currencies: </a:t>
            </a:r>
          </a:p>
          <a:p>
            <a:pPr marL="730250" lvl="1" indent="-457200" eaLnBrk="1" hangingPunct="1">
              <a:defRPr/>
            </a:pPr>
            <a:r>
              <a:rPr lang="en-US" altLang="en-US" sz="2100" b="1">
                <a:solidFill>
                  <a:srgbClr val="7030A0"/>
                </a:solidFill>
              </a:rPr>
              <a:t>Euro, yen, and the dollar</a:t>
            </a:r>
          </a:p>
          <a:p>
            <a:pPr marL="457200" indent="-457200" eaLnBrk="1" hangingPunct="1">
              <a:defRPr/>
            </a:pPr>
            <a:r>
              <a:rPr lang="en-US" altLang="en-US" sz="2300" b="1"/>
              <a:t>These trade blocs are continually expanding their borders to include neighboring countries</a:t>
            </a:r>
          </a:p>
          <a:p>
            <a:pPr marL="457200" indent="-457200" eaLnBrk="1" hangingPunct="1">
              <a:buFont typeface="Wingdings 2" panose="05020102010507070707" pitchFamily="18" charset="2"/>
              <a:buNone/>
              <a:defRPr/>
            </a:pPr>
            <a:endParaRPr lang="en-US" altLang="en-US" sz="2400" b="1"/>
          </a:p>
          <a:p>
            <a:pPr marL="457200" indent="-457200" eaLnBrk="1" hangingPunct="1">
              <a:defRPr/>
            </a:pPr>
            <a:r>
              <a:rPr lang="en-US" altLang="en-US" sz="2300" b="1"/>
              <a:t>Much of today</a:t>
            </a:r>
            <a:r>
              <a:rPr lang="ja-JP" altLang="en-US" sz="2300" b="1"/>
              <a:t>’</a:t>
            </a:r>
            <a:r>
              <a:rPr lang="en-US" altLang="ja-JP" sz="2300" b="1"/>
              <a:t>s world trade takes place within these three regional free-trade blocs: </a:t>
            </a:r>
          </a:p>
          <a:p>
            <a:pPr marL="730250" lvl="1" indent="-457200" eaLnBrk="1" hangingPunct="1">
              <a:defRPr/>
            </a:pPr>
            <a:r>
              <a:rPr lang="en-US" altLang="en-US" sz="2300" b="1">
                <a:solidFill>
                  <a:srgbClr val="7030A0"/>
                </a:solidFill>
              </a:rPr>
              <a:t>Western Europe, Asia, and the Americas</a:t>
            </a:r>
          </a:p>
        </p:txBody>
      </p:sp>
      <p:sp>
        <p:nvSpPr>
          <p:cNvPr id="28677" name="Slide Number Placeholder 5">
            <a:extLst>
              <a:ext uri="{FF2B5EF4-FFF2-40B4-BE49-F238E27FC236}">
                <a16:creationId xmlns:a16="http://schemas.microsoft.com/office/drawing/2014/main" id="{BFCD7AE0-D00C-452D-BBFE-4054759398A1}"/>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1-16</a:t>
            </a:r>
          </a:p>
        </p:txBody>
      </p:sp>
      <p:pic>
        <p:nvPicPr>
          <p:cNvPr id="28678" name="Picture 6">
            <a:extLst>
              <a:ext uri="{FF2B5EF4-FFF2-40B4-BE49-F238E27FC236}">
                <a16:creationId xmlns:a16="http://schemas.microsoft.com/office/drawing/2014/main" id="{9749AAD7-EFA8-44CF-B1F5-BD80C3A8F33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 y="43434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04F7D-9C2C-4FFD-8B26-F90D6C34C9F7}"/>
              </a:ext>
            </a:extLst>
          </p:cNvPr>
          <p:cNvSpPr>
            <a:spLocks noGrp="1"/>
          </p:cNvSpPr>
          <p:nvPr>
            <p:ph type="title"/>
          </p:nvPr>
        </p:nvSpPr>
        <p:spPr>
          <a:xfrm>
            <a:off x="1143000" y="304800"/>
            <a:ext cx="7772400" cy="1143000"/>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hangingPunct="1">
              <a:defRPr/>
            </a:pPr>
            <a:r>
              <a:rPr lang="en-US" altLang="en-US" sz="3200" b="1">
                <a:solidFill>
                  <a:srgbClr val="996600"/>
                </a:solidFill>
                <a:latin typeface="Perpetua" pitchFamily="18" charset="0"/>
              </a:rPr>
              <a:t>The European Union </a:t>
            </a:r>
            <a:br>
              <a:rPr lang="en-US" altLang="en-US" sz="3200" b="1">
                <a:solidFill>
                  <a:srgbClr val="996600"/>
                </a:solidFill>
                <a:latin typeface="Perpetua" pitchFamily="18" charset="0"/>
              </a:rPr>
            </a:br>
            <a:r>
              <a:rPr lang="ja-JP" altLang="en-US" sz="3200" b="1">
                <a:solidFill>
                  <a:srgbClr val="996600"/>
                </a:solidFill>
                <a:latin typeface="Perpetua" pitchFamily="18" charset="0"/>
              </a:rPr>
              <a:t>“</a:t>
            </a:r>
            <a:r>
              <a:rPr lang="en-US" altLang="ja-JP" sz="3200" b="1">
                <a:solidFill>
                  <a:srgbClr val="996600"/>
                </a:solidFill>
                <a:latin typeface="Perpetua" pitchFamily="18" charset="0"/>
              </a:rPr>
              <a:t>EU</a:t>
            </a:r>
            <a:r>
              <a:rPr lang="ja-JP" altLang="en-US" sz="3200" b="1">
                <a:solidFill>
                  <a:srgbClr val="996600"/>
                </a:solidFill>
                <a:latin typeface="Perpetua" pitchFamily="18" charset="0"/>
              </a:rPr>
              <a:t>”</a:t>
            </a:r>
            <a:endParaRPr lang="en-US" altLang="en-US" sz="3200" b="1">
              <a:solidFill>
                <a:srgbClr val="996600"/>
              </a:solidFill>
              <a:latin typeface="Perpetua" pitchFamily="18" charset="0"/>
            </a:endParaRPr>
          </a:p>
        </p:txBody>
      </p:sp>
      <p:sp>
        <p:nvSpPr>
          <p:cNvPr id="3" name="Content Placeholder 2">
            <a:extLst>
              <a:ext uri="{FF2B5EF4-FFF2-40B4-BE49-F238E27FC236}">
                <a16:creationId xmlns:a16="http://schemas.microsoft.com/office/drawing/2014/main" id="{E2992B42-EC85-4329-ADAB-07F6CDE6138E}"/>
              </a:ext>
            </a:extLst>
          </p:cNvPr>
          <p:cNvSpPr>
            <a:spLocks noGrp="1"/>
          </p:cNvSpPr>
          <p:nvPr>
            <p:ph sz="quarter" idx="1"/>
          </p:nvPr>
        </p:nvSpPr>
        <p:spPr>
          <a:xfrm>
            <a:off x="2133600" y="1752600"/>
            <a:ext cx="6781800" cy="4495800"/>
          </a:xfrm>
          <a:solidFill>
            <a:srgbClr val="F9ECD2"/>
          </a:solidFill>
          <a:ln cap="flat">
            <a:solidFill>
              <a:srgbClr val="A08B66"/>
            </a:solidFill>
          </a:ln>
          <a:effectLst>
            <a:outerShdw blurRad="40000" dist="20000" dir="5400000" rotWithShape="0">
              <a:srgbClr val="000000">
                <a:alpha val="37999"/>
              </a:srgbClr>
            </a:outerShdw>
          </a:effectLst>
        </p:spPr>
        <p:txBody>
          <a:bodyPr>
            <a:normAutofit/>
          </a:bodyPr>
          <a:lstStyle/>
          <a:p>
            <a:pPr marL="457200" indent="-457200" eaLnBrk="1" hangingPunct="1">
              <a:defRPr/>
            </a:pPr>
            <a:r>
              <a:rPr lang="en-US" altLang="en-US" sz="2400" b="1" dirty="0">
                <a:solidFill>
                  <a:srgbClr val="000000"/>
                </a:solidFill>
              </a:rPr>
              <a:t>A unified market over 500 million people in 28 nations  </a:t>
            </a:r>
            <a:r>
              <a:rPr lang="en-US" altLang="en-US" sz="2400" b="1" dirty="0">
                <a:solidFill>
                  <a:srgbClr val="FF0000"/>
                </a:solidFill>
              </a:rPr>
              <a:t>(However, consider Brexit and its implications) </a:t>
            </a:r>
          </a:p>
          <a:p>
            <a:pPr marL="457200" indent="-457200" eaLnBrk="1" hangingPunct="1">
              <a:defRPr/>
            </a:pPr>
            <a:r>
              <a:rPr lang="en-US" altLang="en-US" sz="2400" b="1" dirty="0">
                <a:solidFill>
                  <a:srgbClr val="000000"/>
                </a:solidFill>
              </a:rPr>
              <a:t>Stability of the euro and the debt crisis in question</a:t>
            </a:r>
          </a:p>
          <a:p>
            <a:pPr marL="457200" indent="-457200" eaLnBrk="1" hangingPunct="1">
              <a:defRPr/>
            </a:pPr>
            <a:r>
              <a:rPr lang="en-US" altLang="en-US" sz="2400" b="1" dirty="0">
                <a:solidFill>
                  <a:srgbClr val="000000"/>
                </a:solidFill>
              </a:rPr>
              <a:t>Challenges for global managers:</a:t>
            </a:r>
          </a:p>
          <a:p>
            <a:pPr marL="457200" indent="-457200" eaLnBrk="1" hangingPunct="1">
              <a:buFont typeface="Wingdings 2" panose="05020102010507070707" pitchFamily="18" charset="2"/>
              <a:buNone/>
              <a:defRPr/>
            </a:pPr>
            <a:r>
              <a:rPr lang="en-US" altLang="en-US" sz="2400" b="1" dirty="0">
                <a:solidFill>
                  <a:srgbClr val="000000"/>
                </a:solidFill>
              </a:rPr>
              <a:t>        “</a:t>
            </a:r>
            <a:r>
              <a:rPr lang="en-US" altLang="ja-JP" sz="2400" b="1" i="1" dirty="0">
                <a:solidFill>
                  <a:srgbClr val="000000"/>
                </a:solidFill>
              </a:rPr>
              <a:t>Fortress Europe</a:t>
            </a:r>
            <a:r>
              <a:rPr lang="en-US" altLang="en-US" sz="2400" b="1" i="1" dirty="0">
                <a:solidFill>
                  <a:srgbClr val="000000"/>
                </a:solidFill>
              </a:rPr>
              <a:t>”</a:t>
            </a:r>
            <a:r>
              <a:rPr lang="en-US" altLang="ja-JP" sz="2400" b="1" i="1" dirty="0">
                <a:solidFill>
                  <a:srgbClr val="000000"/>
                </a:solidFill>
              </a:rPr>
              <a:t>  </a:t>
            </a:r>
          </a:p>
          <a:p>
            <a:pPr marL="457200" indent="-457200" eaLnBrk="1" hangingPunct="1">
              <a:buFont typeface="Wingdings 2" panose="05020102010507070707" pitchFamily="18" charset="2"/>
              <a:buNone/>
              <a:defRPr/>
            </a:pPr>
            <a:r>
              <a:rPr lang="en-US" altLang="en-US" sz="2400" b="1" i="1" dirty="0">
                <a:solidFill>
                  <a:srgbClr val="000000"/>
                </a:solidFill>
              </a:rPr>
              <a:t>       Multiple cultures in one market </a:t>
            </a:r>
            <a:endParaRPr lang="en-US" altLang="en-US" sz="2400" b="1" dirty="0">
              <a:solidFill>
                <a:srgbClr val="000000"/>
              </a:solidFill>
            </a:endParaRPr>
          </a:p>
          <a:p>
            <a:pPr marL="273050" lvl="1" indent="0" eaLnBrk="1" hangingPunct="1">
              <a:buFont typeface="Wingdings 2" panose="05020102010507070707" pitchFamily="18" charset="2"/>
              <a:buNone/>
              <a:defRPr/>
            </a:pPr>
            <a:r>
              <a:rPr lang="en-US" altLang="en-US" sz="2200" b="1" i="1" dirty="0">
                <a:solidFill>
                  <a:srgbClr val="7030A0"/>
                </a:solidFill>
              </a:rPr>
              <a:t>    </a:t>
            </a:r>
          </a:p>
          <a:p>
            <a:pPr marL="457200" indent="-457200" eaLnBrk="1" hangingPunct="1">
              <a:buFont typeface="Wingdings 2" panose="05020102010507070707" pitchFamily="18" charset="2"/>
              <a:buNone/>
              <a:defRPr/>
            </a:pPr>
            <a:endParaRPr lang="en-US" altLang="en-US" sz="2400" b="1" dirty="0"/>
          </a:p>
        </p:txBody>
      </p:sp>
      <p:sp>
        <p:nvSpPr>
          <p:cNvPr id="29701" name="Slide Number Placeholder 5">
            <a:extLst>
              <a:ext uri="{FF2B5EF4-FFF2-40B4-BE49-F238E27FC236}">
                <a16:creationId xmlns:a16="http://schemas.microsoft.com/office/drawing/2014/main" id="{F4F50561-9F89-49B1-9E8A-F083AF82FA8F}"/>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1-17</a:t>
            </a:r>
          </a:p>
        </p:txBody>
      </p:sp>
      <p:pic>
        <p:nvPicPr>
          <p:cNvPr id="29702" name="Picture 7">
            <a:extLst>
              <a:ext uri="{FF2B5EF4-FFF2-40B4-BE49-F238E27FC236}">
                <a16:creationId xmlns:a16="http://schemas.microsoft.com/office/drawing/2014/main" id="{0C7511DD-14DC-4B5F-81B3-70036D8E371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343400"/>
            <a:ext cx="1447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669F6-4185-4BD8-A92C-CAAE833AD24A}"/>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Asia</a:t>
            </a:r>
          </a:p>
        </p:txBody>
      </p:sp>
      <p:sp>
        <p:nvSpPr>
          <p:cNvPr id="3" name="Content Placeholder 2">
            <a:extLst>
              <a:ext uri="{FF2B5EF4-FFF2-40B4-BE49-F238E27FC236}">
                <a16:creationId xmlns:a16="http://schemas.microsoft.com/office/drawing/2014/main" id="{262B19D3-25BF-43AC-AF86-F261E4D610C0}"/>
              </a:ext>
            </a:extLst>
          </p:cNvPr>
          <p:cNvSpPr>
            <a:spLocks noGrp="1"/>
          </p:cNvSpPr>
          <p:nvPr>
            <p:ph sz="quarter" idx="1"/>
          </p:nvPr>
        </p:nvSpPr>
        <p:spPr>
          <a:xfrm>
            <a:off x="1828800" y="1600200"/>
            <a:ext cx="6858000" cy="4495800"/>
          </a:xfrm>
          <a:solidFill>
            <a:srgbClr val="F9ECD2"/>
          </a:solidFill>
          <a:ln cap="flat">
            <a:solidFill>
              <a:srgbClr val="A08B66"/>
            </a:solidFill>
          </a:ln>
          <a:effectLst>
            <a:outerShdw blurRad="40000" dist="20000" dir="5400000" rotWithShape="0">
              <a:srgbClr val="000000">
                <a:alpha val="37999"/>
              </a:srgbClr>
            </a:outerShdw>
          </a:effectLst>
        </p:spPr>
        <p:txBody>
          <a:bodyPr>
            <a:normAutofit/>
          </a:bodyPr>
          <a:lstStyle/>
          <a:p>
            <a:pPr marL="457200" indent="-457200" eaLnBrk="1" hangingPunct="1">
              <a:defRPr/>
            </a:pPr>
            <a:r>
              <a:rPr lang="en-US" altLang="en-US" sz="2400" b="1" dirty="0">
                <a:solidFill>
                  <a:srgbClr val="000000"/>
                </a:solidFill>
              </a:rPr>
              <a:t>China</a:t>
            </a:r>
          </a:p>
          <a:p>
            <a:pPr marL="457200" indent="-457200" eaLnBrk="1" hangingPunct="1">
              <a:defRPr/>
            </a:pPr>
            <a:r>
              <a:rPr lang="en-US" altLang="en-US" sz="2400" b="1" dirty="0"/>
              <a:t>India</a:t>
            </a:r>
          </a:p>
          <a:p>
            <a:pPr marL="457200" indent="-457200" eaLnBrk="1" hangingPunct="1">
              <a:defRPr/>
            </a:pPr>
            <a:r>
              <a:rPr lang="en-US" altLang="en-US" sz="2400" b="1" dirty="0"/>
              <a:t>ASEAN</a:t>
            </a:r>
          </a:p>
          <a:p>
            <a:pPr marL="457200" indent="-457200" eaLnBrk="1" hangingPunct="1">
              <a:defRPr/>
            </a:pPr>
            <a:r>
              <a:rPr lang="en-US" altLang="en-US" sz="2400" b="1" dirty="0"/>
              <a:t>South Asia Association of Regional Cooperation (</a:t>
            </a:r>
            <a:r>
              <a:rPr lang="en-US" altLang="en-US" sz="2400" b="1" dirty="0">
                <a:solidFill>
                  <a:srgbClr val="7030A0"/>
                </a:solidFill>
              </a:rPr>
              <a:t>SAARC</a:t>
            </a:r>
            <a:r>
              <a:rPr lang="en-US" altLang="en-US" sz="2400" b="1" dirty="0"/>
              <a:t>)</a:t>
            </a:r>
          </a:p>
          <a:p>
            <a:pPr marL="457200" indent="-457200" eaLnBrk="1" hangingPunct="1">
              <a:defRPr/>
            </a:pPr>
            <a:r>
              <a:rPr lang="en-US" altLang="en-US" sz="2400" b="1" dirty="0"/>
              <a:t>Japan</a:t>
            </a:r>
          </a:p>
          <a:p>
            <a:pPr marL="457200" indent="-457200" eaLnBrk="1" hangingPunct="1">
              <a:defRPr/>
            </a:pPr>
            <a:r>
              <a:rPr lang="en-US" altLang="en-US" sz="2400" b="1" dirty="0"/>
              <a:t>Asian Tigers: </a:t>
            </a:r>
          </a:p>
          <a:p>
            <a:pPr lvl="2" eaLnBrk="1" hangingPunct="1">
              <a:defRPr/>
            </a:pPr>
            <a:r>
              <a:rPr lang="en-US" altLang="en-US" sz="1800" dirty="0">
                <a:solidFill>
                  <a:srgbClr val="000000"/>
                </a:solidFill>
              </a:rPr>
              <a:t>Hong Kong </a:t>
            </a:r>
          </a:p>
          <a:p>
            <a:pPr lvl="2" eaLnBrk="1" hangingPunct="1">
              <a:defRPr/>
            </a:pPr>
            <a:r>
              <a:rPr lang="en-US" altLang="en-US" sz="1800" dirty="0">
                <a:solidFill>
                  <a:srgbClr val="000000"/>
                </a:solidFill>
              </a:rPr>
              <a:t>Singapore </a:t>
            </a:r>
          </a:p>
          <a:p>
            <a:pPr lvl="2" eaLnBrk="1" hangingPunct="1">
              <a:defRPr/>
            </a:pPr>
            <a:r>
              <a:rPr lang="en-US" altLang="en-US" sz="1800" dirty="0">
                <a:solidFill>
                  <a:srgbClr val="000000"/>
                </a:solidFill>
              </a:rPr>
              <a:t>South Korea </a:t>
            </a:r>
          </a:p>
          <a:p>
            <a:pPr lvl="2" eaLnBrk="1" hangingPunct="1">
              <a:defRPr/>
            </a:pPr>
            <a:r>
              <a:rPr lang="en-US" altLang="en-US" sz="1800" dirty="0">
                <a:solidFill>
                  <a:srgbClr val="000000"/>
                </a:solidFill>
              </a:rPr>
              <a:t>Taiwan </a:t>
            </a:r>
          </a:p>
          <a:p>
            <a:pPr marL="457200" indent="-457200" eaLnBrk="1" hangingPunct="1">
              <a:buFont typeface="Wingdings 2" panose="05020102010507070707" pitchFamily="18" charset="2"/>
              <a:buNone/>
              <a:defRPr/>
            </a:pPr>
            <a:endParaRPr lang="en-US" altLang="en-US" sz="2400" b="1" dirty="0"/>
          </a:p>
        </p:txBody>
      </p:sp>
      <p:sp>
        <p:nvSpPr>
          <p:cNvPr id="30725" name="Slide Number Placeholder 5">
            <a:extLst>
              <a:ext uri="{FF2B5EF4-FFF2-40B4-BE49-F238E27FC236}">
                <a16:creationId xmlns:a16="http://schemas.microsoft.com/office/drawing/2014/main" id="{37D4B3EF-4031-4920-B369-D7414596B794}"/>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1-18</a:t>
            </a:r>
          </a:p>
        </p:txBody>
      </p:sp>
      <p:pic>
        <p:nvPicPr>
          <p:cNvPr id="30726" name="Picture 6" descr="Hong Kong">
            <a:hlinkClick r:id="rId3" tooltip="&quot;Hong Kong&quot;"/>
            <a:extLst>
              <a:ext uri="{FF2B5EF4-FFF2-40B4-BE49-F238E27FC236}">
                <a16:creationId xmlns:a16="http://schemas.microsoft.com/office/drawing/2014/main" id="{CD5F24C4-DC19-402A-BFB2-973392B95A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4865" y="4710389"/>
            <a:ext cx="209550"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Picture 7" descr="Singapore">
            <a:hlinkClick r:id="rId5" tooltip="Singapore"/>
            <a:extLst>
              <a:ext uri="{FF2B5EF4-FFF2-40B4-BE49-F238E27FC236}">
                <a16:creationId xmlns:a16="http://schemas.microsoft.com/office/drawing/2014/main" id="{5F6A64F4-46E4-4626-957A-0F2C128E2B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36618" y="5041711"/>
            <a:ext cx="209550"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8" descr="South Korea">
            <a:hlinkClick r:id="rId7" tooltip="&quot;South Korea&quot;"/>
            <a:extLst>
              <a:ext uri="{FF2B5EF4-FFF2-40B4-BE49-F238E27FC236}">
                <a16:creationId xmlns:a16="http://schemas.microsoft.com/office/drawing/2014/main" id="{225D1C37-D28B-42F7-9330-3461A6C02B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74865" y="5367476"/>
            <a:ext cx="209550"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9" name="Picture 9" descr="Republic of China">
            <a:hlinkClick r:id="rId9" tooltip="&quot;Republic of China&quot;"/>
            <a:extLst>
              <a:ext uri="{FF2B5EF4-FFF2-40B4-BE49-F238E27FC236}">
                <a16:creationId xmlns:a16="http://schemas.microsoft.com/office/drawing/2014/main" id="{2C7411F2-00F2-41F0-A58E-1FE8A89661F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62450" y="5733256"/>
            <a:ext cx="209550"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0" name="Picture 10">
            <a:extLst>
              <a:ext uri="{FF2B5EF4-FFF2-40B4-BE49-F238E27FC236}">
                <a16:creationId xmlns:a16="http://schemas.microsoft.com/office/drawing/2014/main" id="{EE253A16-9806-428D-B7CC-3F12329FFE25}"/>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04800" y="4343400"/>
            <a:ext cx="1387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A53D-DB11-4C6F-8494-D66FB4BA7159}"/>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The Americas</a:t>
            </a:r>
          </a:p>
        </p:txBody>
      </p:sp>
      <p:sp>
        <p:nvSpPr>
          <p:cNvPr id="3" name="Content Placeholder 2">
            <a:extLst>
              <a:ext uri="{FF2B5EF4-FFF2-40B4-BE49-F238E27FC236}">
                <a16:creationId xmlns:a16="http://schemas.microsoft.com/office/drawing/2014/main" id="{48AEBFC9-DB6E-45B1-AD3B-0080F4847035}"/>
              </a:ext>
            </a:extLst>
          </p:cNvPr>
          <p:cNvSpPr>
            <a:spLocks noGrp="1"/>
          </p:cNvSpPr>
          <p:nvPr>
            <p:ph sz="quarter" idx="1"/>
          </p:nvPr>
        </p:nvSpPr>
        <p:spPr>
          <a:xfrm>
            <a:off x="1828800" y="1600201"/>
            <a:ext cx="6858000" cy="3989040"/>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marL="457200" indent="-457200" eaLnBrk="1" fontAlgn="auto" hangingPunct="1">
              <a:spcBef>
                <a:spcPts val="580"/>
              </a:spcBef>
              <a:spcAft>
                <a:spcPts val="0"/>
              </a:spcAft>
              <a:buFont typeface="Wingdings 2"/>
              <a:buChar char=""/>
              <a:defRPr/>
            </a:pPr>
            <a:r>
              <a:rPr lang="en-US" sz="2400" b="1" dirty="0">
                <a:solidFill>
                  <a:schemeClr val="dk1"/>
                </a:solidFill>
                <a:ea typeface="+mn-ea"/>
                <a:cs typeface="+mn-cs"/>
              </a:rPr>
              <a:t>North American Free Trade Agreement (</a:t>
            </a:r>
            <a:r>
              <a:rPr lang="en-US" sz="2400" b="1" dirty="0">
                <a:solidFill>
                  <a:srgbClr val="7030A0"/>
                </a:solidFill>
                <a:ea typeface="+mn-ea"/>
                <a:cs typeface="+mn-cs"/>
              </a:rPr>
              <a:t>NAFTA</a:t>
            </a:r>
            <a:r>
              <a:rPr lang="en-US" sz="2400" b="1" dirty="0">
                <a:solidFill>
                  <a:schemeClr val="dk1"/>
                </a:solidFill>
                <a:ea typeface="+mn-ea"/>
                <a:cs typeface="+mn-cs"/>
              </a:rPr>
              <a:t>)</a:t>
            </a:r>
          </a:p>
          <a:p>
            <a:pPr marL="457200" indent="-457200" eaLnBrk="1" fontAlgn="auto" hangingPunct="1">
              <a:spcBef>
                <a:spcPts val="580"/>
              </a:spcBef>
              <a:spcAft>
                <a:spcPts val="0"/>
              </a:spcAft>
              <a:buFont typeface="Wingdings 2"/>
              <a:buChar char=""/>
              <a:defRPr/>
            </a:pPr>
            <a:r>
              <a:rPr lang="en-US" sz="2400" b="1" dirty="0">
                <a:ea typeface="+mn-ea"/>
                <a:cs typeface="+mn-cs"/>
              </a:rPr>
              <a:t>Brazil</a:t>
            </a:r>
          </a:p>
          <a:p>
            <a:pPr marL="457200" indent="-457200" eaLnBrk="1" fontAlgn="auto" hangingPunct="1">
              <a:spcBef>
                <a:spcPts val="580"/>
              </a:spcBef>
              <a:spcAft>
                <a:spcPts val="0"/>
              </a:spcAft>
              <a:buFont typeface="Wingdings 2"/>
              <a:buChar char=""/>
              <a:defRPr/>
            </a:pPr>
            <a:r>
              <a:rPr lang="en-US" sz="2400" b="1" dirty="0">
                <a:ea typeface="+mn-ea"/>
                <a:cs typeface="+mn-cs"/>
              </a:rPr>
              <a:t>MERCOSUR</a:t>
            </a:r>
          </a:p>
          <a:p>
            <a:pPr marL="457200" indent="-457200" eaLnBrk="1" fontAlgn="auto" hangingPunct="1">
              <a:spcBef>
                <a:spcPts val="580"/>
              </a:spcBef>
              <a:spcAft>
                <a:spcPts val="0"/>
              </a:spcAft>
              <a:buFont typeface="Wingdings 2"/>
              <a:buChar char=""/>
              <a:defRPr/>
            </a:pPr>
            <a:r>
              <a:rPr lang="en-US" sz="2400" b="1" dirty="0">
                <a:ea typeface="+mn-ea"/>
                <a:cs typeface="+mn-cs"/>
              </a:rPr>
              <a:t>Central America Free Trade Agreement (</a:t>
            </a:r>
            <a:r>
              <a:rPr lang="en-US" sz="2400" b="1" dirty="0">
                <a:solidFill>
                  <a:srgbClr val="7030A0"/>
                </a:solidFill>
                <a:ea typeface="+mn-ea"/>
                <a:cs typeface="+mn-cs"/>
              </a:rPr>
              <a:t>CAFTA</a:t>
            </a:r>
            <a:r>
              <a:rPr lang="en-US" sz="2400" b="1" dirty="0">
                <a:ea typeface="+mn-ea"/>
                <a:cs typeface="+mn-cs"/>
              </a:rPr>
              <a:t>)</a:t>
            </a:r>
          </a:p>
        </p:txBody>
      </p:sp>
      <p:sp>
        <p:nvSpPr>
          <p:cNvPr id="31749" name="Slide Number Placeholder 5">
            <a:extLst>
              <a:ext uri="{FF2B5EF4-FFF2-40B4-BE49-F238E27FC236}">
                <a16:creationId xmlns:a16="http://schemas.microsoft.com/office/drawing/2014/main" id="{C685BD96-E867-4E40-B258-AF9E8660E104}"/>
              </a:ext>
            </a:extLst>
          </p:cNvPr>
          <p:cNvSpPr>
            <a:spLocks noGrp="1"/>
          </p:cNvSpPr>
          <p:nvPr>
            <p:ph type="sldNum" sz="quarter" idx="12"/>
          </p:nvPr>
        </p:nvSpPr>
        <p:spPr bwMode="auto">
          <a:xfrm>
            <a:off x="76200" y="6210300"/>
            <a:ext cx="457200" cy="457200"/>
          </a:xfrm>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1-19</a:t>
            </a:r>
          </a:p>
        </p:txBody>
      </p:sp>
      <p:pic>
        <p:nvPicPr>
          <p:cNvPr id="31750" name="Picture 7" descr="Stock Photography: Kids World">
            <a:hlinkClick r:id="rId3"/>
            <a:extLst>
              <a:ext uri="{FF2B5EF4-FFF2-40B4-BE49-F238E27FC236}">
                <a16:creationId xmlns:a16="http://schemas.microsoft.com/office/drawing/2014/main" id="{6237D07D-75C2-4A4E-8F69-B0B9693D7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3886200"/>
            <a:ext cx="1574800" cy="15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7">
            <a:extLst>
              <a:ext uri="{FF2B5EF4-FFF2-40B4-BE49-F238E27FC236}">
                <a16:creationId xmlns:a16="http://schemas.microsoft.com/office/drawing/2014/main" id="{05C937D6-F8C7-4886-A1DD-787BCF27423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1000" y="43434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3615F-17CD-43EF-A60F-6F0E3E532F54}"/>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Other Regions in the World</a:t>
            </a:r>
          </a:p>
        </p:txBody>
      </p:sp>
      <p:sp>
        <p:nvSpPr>
          <p:cNvPr id="3" name="Content Placeholder 2">
            <a:extLst>
              <a:ext uri="{FF2B5EF4-FFF2-40B4-BE49-F238E27FC236}">
                <a16:creationId xmlns:a16="http://schemas.microsoft.com/office/drawing/2014/main" id="{7494BE14-F63C-4EAC-9C63-32DE74268994}"/>
              </a:ext>
            </a:extLst>
          </p:cNvPr>
          <p:cNvSpPr>
            <a:spLocks noGrp="1"/>
          </p:cNvSpPr>
          <p:nvPr>
            <p:ph sz="quarter" idx="1"/>
          </p:nvPr>
        </p:nvSpPr>
        <p:spPr>
          <a:xfrm>
            <a:off x="1828800" y="1600201"/>
            <a:ext cx="6858000" cy="3917032"/>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marL="457200" indent="-457200" eaLnBrk="1" hangingPunct="1">
              <a:defRPr/>
            </a:pPr>
            <a:r>
              <a:rPr lang="en-US" altLang="en-US" sz="2400" b="1">
                <a:solidFill>
                  <a:srgbClr val="000000"/>
                </a:solidFill>
              </a:rPr>
              <a:t>The Russian Federation</a:t>
            </a:r>
          </a:p>
          <a:p>
            <a:pPr marL="457200" indent="-457200" eaLnBrk="1" hangingPunct="1">
              <a:defRPr/>
            </a:pPr>
            <a:r>
              <a:rPr lang="en-US" altLang="en-US" sz="2400" b="1"/>
              <a:t>Middle East</a:t>
            </a:r>
          </a:p>
          <a:p>
            <a:pPr marL="457200" indent="-457200" eaLnBrk="1" hangingPunct="1">
              <a:defRPr/>
            </a:pPr>
            <a:r>
              <a:rPr lang="en-US" altLang="en-US" sz="2400" b="1"/>
              <a:t>The African Union—</a:t>
            </a:r>
            <a:r>
              <a:rPr lang="en-US" altLang="en-US" sz="2400" b="1">
                <a:solidFill>
                  <a:srgbClr val="7030A0"/>
                </a:solidFill>
              </a:rPr>
              <a:t>AU</a:t>
            </a:r>
          </a:p>
          <a:p>
            <a:pPr marL="457200" indent="-457200" eaLnBrk="1" hangingPunct="1">
              <a:defRPr/>
            </a:pPr>
            <a:r>
              <a:rPr lang="en-US" altLang="en-US" sz="2400" b="1"/>
              <a:t>South Africa</a:t>
            </a:r>
          </a:p>
          <a:p>
            <a:pPr marL="457200" indent="-457200" eaLnBrk="1" hangingPunct="1">
              <a:defRPr/>
            </a:pPr>
            <a:r>
              <a:rPr lang="en-US" altLang="en-US" sz="2400" b="1"/>
              <a:t>Less developed countries—</a:t>
            </a:r>
            <a:r>
              <a:rPr lang="en-US" altLang="en-US" sz="2400" b="1">
                <a:solidFill>
                  <a:srgbClr val="7030A0"/>
                </a:solidFill>
              </a:rPr>
              <a:t>LDCs</a:t>
            </a:r>
          </a:p>
          <a:p>
            <a:pPr lvl="2" eaLnBrk="1" hangingPunct="1">
              <a:defRPr/>
            </a:pPr>
            <a:r>
              <a:rPr lang="en-US" altLang="en-US" sz="1800">
                <a:solidFill>
                  <a:srgbClr val="000000"/>
                </a:solidFill>
              </a:rPr>
              <a:t>Low Gross National Product (GNP)</a:t>
            </a:r>
          </a:p>
          <a:p>
            <a:pPr lvl="2" eaLnBrk="1" hangingPunct="1">
              <a:defRPr/>
            </a:pPr>
            <a:r>
              <a:rPr lang="en-US" altLang="en-US" sz="1800">
                <a:solidFill>
                  <a:srgbClr val="000000"/>
                </a:solidFill>
              </a:rPr>
              <a:t>Low Gross Domestic Product (GDP)</a:t>
            </a:r>
          </a:p>
          <a:p>
            <a:pPr lvl="2" eaLnBrk="1" hangingPunct="1">
              <a:defRPr/>
            </a:pPr>
            <a:r>
              <a:rPr lang="en-US" altLang="en-US" sz="1800">
                <a:solidFill>
                  <a:srgbClr val="000000"/>
                </a:solidFill>
              </a:rPr>
              <a:t>Large, relatively unskilled workforce</a:t>
            </a:r>
          </a:p>
          <a:p>
            <a:pPr lvl="2" eaLnBrk="1" hangingPunct="1">
              <a:defRPr/>
            </a:pPr>
            <a:r>
              <a:rPr lang="en-US" altLang="en-US" sz="1800">
                <a:solidFill>
                  <a:srgbClr val="000000"/>
                </a:solidFill>
              </a:rPr>
              <a:t>High international debt</a:t>
            </a:r>
          </a:p>
          <a:p>
            <a:pPr marL="457200" indent="-457200" eaLnBrk="1" hangingPunct="1">
              <a:buFont typeface="Wingdings 2" panose="05020102010507070707" pitchFamily="18" charset="2"/>
              <a:buNone/>
              <a:defRPr/>
            </a:pPr>
            <a:endParaRPr lang="en-US" altLang="en-US" sz="2400" b="1"/>
          </a:p>
        </p:txBody>
      </p:sp>
      <p:sp>
        <p:nvSpPr>
          <p:cNvPr id="32773" name="Slide Number Placeholder 5">
            <a:extLst>
              <a:ext uri="{FF2B5EF4-FFF2-40B4-BE49-F238E27FC236}">
                <a16:creationId xmlns:a16="http://schemas.microsoft.com/office/drawing/2014/main" id="{122BCAD1-77B9-4DF3-B6F3-BB17F5316C66}"/>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1-20</a:t>
            </a:r>
          </a:p>
        </p:txBody>
      </p:sp>
      <p:pic>
        <p:nvPicPr>
          <p:cNvPr id="32774" name="Picture 6">
            <a:extLst>
              <a:ext uri="{FF2B5EF4-FFF2-40B4-BE49-F238E27FC236}">
                <a16:creationId xmlns:a16="http://schemas.microsoft.com/office/drawing/2014/main" id="{0ABEC703-45A6-48BC-B7BC-240AEFFF923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3434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779EC-F9B3-4964-9F90-1B41D880351C}"/>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normAutofit fontScale="90000"/>
          </a:bodyPr>
          <a:lstStyle/>
          <a:p>
            <a:pPr>
              <a:defRPr/>
            </a:pPr>
            <a:br>
              <a:rPr lang="en-US" altLang="en-US" sz="3200" b="1">
                <a:solidFill>
                  <a:srgbClr val="996600"/>
                </a:solidFill>
                <a:latin typeface="Perpetua" pitchFamily="18" charset="0"/>
              </a:rPr>
            </a:br>
            <a:r>
              <a:rPr lang="en-US" altLang="en-US" sz="3200" b="1">
                <a:solidFill>
                  <a:srgbClr val="996600"/>
                </a:solidFill>
                <a:latin typeface="Perpetua" pitchFamily="18" charset="0"/>
              </a:rPr>
              <a:t>Comparative Management in Focus:  </a:t>
            </a:r>
            <a:br>
              <a:rPr lang="en-US" altLang="en-US" sz="3200" b="1">
                <a:solidFill>
                  <a:srgbClr val="996600"/>
                </a:solidFill>
                <a:latin typeface="Perpetua" pitchFamily="18" charset="0"/>
              </a:rPr>
            </a:br>
            <a:r>
              <a:rPr lang="en-US" altLang="en-US" sz="3200" b="1">
                <a:solidFill>
                  <a:srgbClr val="996600"/>
                </a:solidFill>
                <a:latin typeface="Perpetua" pitchFamily="18" charset="0"/>
              </a:rPr>
              <a:t>                    </a:t>
            </a:r>
            <a:r>
              <a:rPr lang="en-US" altLang="en-US" sz="2800" b="1">
                <a:solidFill>
                  <a:srgbClr val="996600"/>
                </a:solidFill>
                <a:latin typeface="Perpetua" pitchFamily="18" charset="0"/>
              </a:rPr>
              <a:t>China Loses Its Allure </a:t>
            </a:r>
            <a:br>
              <a:rPr lang="en-US" altLang="en-US" sz="3200"/>
            </a:br>
            <a:endParaRPr lang="en-US" altLang="en-US" sz="3200" b="1">
              <a:solidFill>
                <a:srgbClr val="996600"/>
              </a:solidFill>
              <a:latin typeface="Perpetua" pitchFamily="18" charset="0"/>
            </a:endParaRPr>
          </a:p>
        </p:txBody>
      </p:sp>
      <p:sp>
        <p:nvSpPr>
          <p:cNvPr id="3" name="Content Placeholder 2">
            <a:extLst>
              <a:ext uri="{FF2B5EF4-FFF2-40B4-BE49-F238E27FC236}">
                <a16:creationId xmlns:a16="http://schemas.microsoft.com/office/drawing/2014/main" id="{D881EFE5-A923-4501-8625-B817068C4A92}"/>
              </a:ext>
            </a:extLst>
          </p:cNvPr>
          <p:cNvSpPr>
            <a:spLocks noGrp="1"/>
          </p:cNvSpPr>
          <p:nvPr>
            <p:ph sz="quarter" idx="1"/>
          </p:nvPr>
        </p:nvSpPr>
        <p:spPr>
          <a:xfrm>
            <a:off x="1905000" y="16002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normAutofit fontScale="85000" lnSpcReduction="20000"/>
          </a:bodyPr>
          <a:lstStyle/>
          <a:p>
            <a:pPr marL="0" indent="0" eaLnBrk="1" hangingPunct="1">
              <a:buFont typeface="Wingdings 2" panose="05020102010507070707" pitchFamily="18" charset="2"/>
              <a:buNone/>
              <a:defRPr/>
            </a:pPr>
            <a:endParaRPr lang="en-US" altLang="en-US" sz="2400" dirty="0">
              <a:solidFill>
                <a:srgbClr val="000000"/>
              </a:solidFill>
            </a:endParaRPr>
          </a:p>
          <a:p>
            <a:pPr marL="0" indent="0" eaLnBrk="1" hangingPunct="1">
              <a:defRPr/>
            </a:pPr>
            <a:r>
              <a:rPr lang="en-US" altLang="en-US" sz="2400" b="1" dirty="0"/>
              <a:t>Until 2010, China grew at 10 percent for 30 years, declining to 7.3 percent in 2014</a:t>
            </a:r>
            <a:endParaRPr lang="en-US" altLang="en-US" sz="2400" dirty="0"/>
          </a:p>
          <a:p>
            <a:pPr marL="0" indent="0" eaLnBrk="1" hangingPunct="1">
              <a:defRPr/>
            </a:pPr>
            <a:r>
              <a:rPr lang="en-US" altLang="en-US" sz="2400" b="1" dirty="0"/>
              <a:t>Growth of 7 percent for 2015 was called “a new normal” by Premier Li Keqiang</a:t>
            </a:r>
          </a:p>
          <a:p>
            <a:pPr marL="0" indent="0" eaLnBrk="1" hangingPunct="1">
              <a:buFont typeface="Wingdings 2" panose="05020102010507070707" pitchFamily="18" charset="2"/>
              <a:buNone/>
              <a:defRPr/>
            </a:pPr>
            <a:endParaRPr lang="en-US" altLang="en-US" sz="2400" b="1" dirty="0">
              <a:solidFill>
                <a:srgbClr val="000000"/>
              </a:solidFill>
            </a:endParaRPr>
          </a:p>
          <a:p>
            <a:pPr marL="0" indent="0" eaLnBrk="1" hangingPunct="1">
              <a:buFont typeface="Wingdings 2" panose="05020102010507070707" pitchFamily="18" charset="2"/>
              <a:buNone/>
              <a:defRPr/>
            </a:pPr>
            <a:r>
              <a:rPr lang="en-US" altLang="en-US" sz="2400" b="1" dirty="0">
                <a:solidFill>
                  <a:srgbClr val="000000"/>
                </a:solidFill>
              </a:rPr>
              <a:t>However, due to covid19 and other political factors:</a:t>
            </a:r>
          </a:p>
          <a:p>
            <a:pPr marL="0" indent="0" eaLnBrk="1" hangingPunct="1">
              <a:buFont typeface="Wingdings 2" panose="05020102010507070707" pitchFamily="18" charset="2"/>
              <a:buNone/>
              <a:defRPr/>
            </a:pPr>
            <a:endParaRPr lang="en-US" altLang="en-US" sz="2800" b="1" dirty="0">
              <a:solidFill>
                <a:srgbClr val="000000"/>
              </a:solidFill>
            </a:endParaRPr>
          </a:p>
          <a:p>
            <a:pPr algn="l">
              <a:buFont typeface="Arial" panose="020B0604020202020204" pitchFamily="34" charset="0"/>
              <a:buChar char="•"/>
            </a:pPr>
            <a:r>
              <a:rPr lang="en-GB" sz="2800" b="0" i="0" u="none" strike="noStrike" dirty="0">
                <a:solidFill>
                  <a:srgbClr val="404040"/>
                </a:solidFill>
                <a:effectLst/>
                <a:latin typeface="knowledge-medium"/>
              </a:rPr>
              <a:t>China Q4 GDP growth slows; 2022 growth one of worst on record</a:t>
            </a:r>
          </a:p>
          <a:p>
            <a:pPr algn="l">
              <a:buFont typeface="Arial" panose="020B0604020202020204" pitchFamily="34" charset="0"/>
              <a:buChar char="•"/>
            </a:pPr>
            <a:r>
              <a:rPr lang="en-GB" sz="2800" b="0" i="0" u="none" strike="noStrike" dirty="0">
                <a:solidFill>
                  <a:srgbClr val="404040"/>
                </a:solidFill>
                <a:effectLst/>
                <a:latin typeface="knowledge-medium"/>
              </a:rPr>
              <a:t>2022 GDP grows 3.0%, far below official target</a:t>
            </a:r>
          </a:p>
          <a:p>
            <a:pPr algn="l">
              <a:buFont typeface="Arial" panose="020B0604020202020204" pitchFamily="34" charset="0"/>
              <a:buChar char="•"/>
            </a:pPr>
            <a:r>
              <a:rPr lang="en-GB" sz="2800" b="0" i="0" u="none" strike="noStrike" dirty="0">
                <a:solidFill>
                  <a:srgbClr val="404040"/>
                </a:solidFill>
                <a:effectLst/>
                <a:latin typeface="knowledge-medium"/>
              </a:rPr>
              <a:t>Dec factory output, retail sales weak but beat expectations</a:t>
            </a:r>
          </a:p>
          <a:p>
            <a:pPr algn="l">
              <a:buFont typeface="Arial" panose="020B0604020202020204" pitchFamily="34" charset="0"/>
              <a:buChar char="•"/>
            </a:pPr>
            <a:r>
              <a:rPr lang="en-GB" sz="2800" b="0" i="0" u="none" strike="noStrike" dirty="0">
                <a:solidFill>
                  <a:srgbClr val="404040"/>
                </a:solidFill>
                <a:effectLst/>
                <a:latin typeface="knowledge-medium"/>
              </a:rPr>
              <a:t>Population shrinks for the first time since 1961</a:t>
            </a:r>
          </a:p>
          <a:p>
            <a:pPr marL="0" indent="0" eaLnBrk="1" hangingPunct="1">
              <a:buFont typeface="Wingdings 2" panose="05020102010507070707" pitchFamily="18" charset="2"/>
              <a:buNone/>
              <a:defRPr/>
            </a:pPr>
            <a:endParaRPr lang="en-US" altLang="en-US" sz="2400" b="1" dirty="0">
              <a:solidFill>
                <a:srgbClr val="000000"/>
              </a:solidFill>
            </a:endParaRPr>
          </a:p>
          <a:p>
            <a:pPr marL="0" indent="0" eaLnBrk="1" hangingPunct="1">
              <a:defRPr/>
            </a:pPr>
            <a:endParaRPr lang="en-US" altLang="en-US" sz="1800" dirty="0">
              <a:solidFill>
                <a:srgbClr val="000000"/>
              </a:solidFill>
            </a:endParaRPr>
          </a:p>
          <a:p>
            <a:pPr marL="0" indent="0" eaLnBrk="1" hangingPunct="1">
              <a:buFont typeface="Wingdings 2" panose="05020102010507070707" pitchFamily="18" charset="2"/>
              <a:buNone/>
              <a:defRPr/>
            </a:pPr>
            <a:endParaRPr lang="en-US" altLang="en-US" sz="2400" b="1" dirty="0"/>
          </a:p>
        </p:txBody>
      </p:sp>
      <p:sp>
        <p:nvSpPr>
          <p:cNvPr id="33796" name="Slide Number Placeholder 5">
            <a:extLst>
              <a:ext uri="{FF2B5EF4-FFF2-40B4-BE49-F238E27FC236}">
                <a16:creationId xmlns:a16="http://schemas.microsoft.com/office/drawing/2014/main" id="{D5799F7D-6CC0-4E7F-BF64-A6CFB3AEAEE3}"/>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1-21</a:t>
            </a:r>
          </a:p>
        </p:txBody>
      </p:sp>
      <p:pic>
        <p:nvPicPr>
          <p:cNvPr id="33797" name="Picture 6">
            <a:extLst>
              <a:ext uri="{FF2B5EF4-FFF2-40B4-BE49-F238E27FC236}">
                <a16:creationId xmlns:a16="http://schemas.microsoft.com/office/drawing/2014/main" id="{67D40625-8D56-44DC-B422-41D82FF7A93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 y="4343400"/>
            <a:ext cx="1447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2A3DA4B-C329-4925-897D-8911BD2D83BF}"/>
              </a:ext>
            </a:extLst>
          </p:cNvPr>
          <p:cNvSpPr>
            <a:spLocks noGrp="1"/>
          </p:cNvSpPr>
          <p:nvPr>
            <p:ph type="sldNum" sz="quarter" idx="12"/>
          </p:nvPr>
        </p:nvSpPr>
        <p:spPr/>
        <p:txBody>
          <a:bodyPr/>
          <a:lstStyle/>
          <a:p>
            <a:pPr fontAlgn="auto">
              <a:spcBef>
                <a:spcPts val="0"/>
              </a:spcBef>
              <a:spcAft>
                <a:spcPts val="0"/>
              </a:spcAft>
              <a:defRPr/>
            </a:pPr>
            <a:r>
              <a:rPr lang="en-US">
                <a:latin typeface="+mj-lt"/>
                <a:ea typeface="+mj-ea"/>
                <a:cs typeface="+mj-cs"/>
              </a:rPr>
              <a:t>1-22 </a:t>
            </a:r>
          </a:p>
        </p:txBody>
      </p:sp>
      <p:sp>
        <p:nvSpPr>
          <p:cNvPr id="9" name="Content Placeholder 2">
            <a:extLst>
              <a:ext uri="{FF2B5EF4-FFF2-40B4-BE49-F238E27FC236}">
                <a16:creationId xmlns:a16="http://schemas.microsoft.com/office/drawing/2014/main" id="{6A4F0CCA-3A4F-4FED-989D-CA5C8608DDBB}"/>
              </a:ext>
            </a:extLst>
          </p:cNvPr>
          <p:cNvSpPr txBox="1">
            <a:spLocks/>
          </p:cNvSpPr>
          <p:nvPr/>
        </p:nvSpPr>
        <p:spPr bwMode="auto">
          <a:xfrm>
            <a:off x="1828800" y="1676400"/>
            <a:ext cx="6858000" cy="4525963"/>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lstStyle/>
          <a:p>
            <a:pPr marL="273050" indent="-273050" eaLnBrk="1" hangingPunct="1">
              <a:spcBef>
                <a:spcPts val="575"/>
              </a:spcBef>
              <a:buClr>
                <a:schemeClr val="accent1"/>
              </a:buClr>
              <a:buSzPct val="85000"/>
              <a:buFont typeface="Wingdings 2" pitchFamily="18" charset="2"/>
              <a:buChar char=""/>
              <a:defRPr/>
            </a:pPr>
            <a:r>
              <a:rPr lang="en-US" altLang="en-US" sz="2200" b="1" dirty="0">
                <a:latin typeface="Perpetua" pitchFamily="18" charset="0"/>
                <a:cs typeface="Arial" pitchFamily="34" charset="0"/>
              </a:rPr>
              <a:t>However:</a:t>
            </a:r>
          </a:p>
          <a:p>
            <a:pPr marL="273050" indent="-273050" eaLnBrk="1" hangingPunct="1">
              <a:spcBef>
                <a:spcPts val="575"/>
              </a:spcBef>
              <a:buClr>
                <a:schemeClr val="accent1"/>
              </a:buClr>
              <a:buSzPct val="85000"/>
              <a:buFont typeface="Wingdings 2" pitchFamily="18" charset="2"/>
              <a:buChar char=""/>
              <a:defRPr/>
            </a:pPr>
            <a:r>
              <a:rPr lang="en-US" altLang="en-US" sz="2200" b="1" dirty="0">
                <a:latin typeface="Perpetua" pitchFamily="18" charset="0"/>
                <a:cs typeface="Arial" pitchFamily="34" charset="0"/>
              </a:rPr>
              <a:t>China’s legal and regulatory system is arbitrary</a:t>
            </a:r>
          </a:p>
          <a:p>
            <a:pPr marL="273050" indent="-273050" eaLnBrk="1" hangingPunct="1">
              <a:spcBef>
                <a:spcPts val="575"/>
              </a:spcBef>
              <a:buClr>
                <a:schemeClr val="accent1"/>
              </a:buClr>
              <a:buSzPct val="85000"/>
              <a:defRPr/>
            </a:pPr>
            <a:endParaRPr lang="en-US" altLang="en-US" sz="2200" b="1" dirty="0">
              <a:latin typeface="Perpetua" pitchFamily="18" charset="0"/>
              <a:cs typeface="Arial" pitchFamily="34" charset="0"/>
            </a:endParaRPr>
          </a:p>
          <a:p>
            <a:pPr marL="273050" indent="-273050" eaLnBrk="1" hangingPunct="1">
              <a:spcBef>
                <a:spcPts val="575"/>
              </a:spcBef>
              <a:buClr>
                <a:schemeClr val="accent1"/>
              </a:buClr>
              <a:buSzPct val="85000"/>
              <a:buFont typeface="Wingdings 2" pitchFamily="18" charset="2"/>
              <a:buChar char=""/>
              <a:defRPr/>
            </a:pPr>
            <a:r>
              <a:rPr lang="en-US" altLang="en-US" sz="2200" b="1" dirty="0">
                <a:latin typeface="Perpetua" pitchFamily="18" charset="0"/>
                <a:cs typeface="Arial" pitchFamily="34" charset="0"/>
              </a:rPr>
              <a:t>China leans toward protecting its local firms</a:t>
            </a:r>
          </a:p>
          <a:p>
            <a:pPr marL="273050" indent="-273050" eaLnBrk="1" hangingPunct="1">
              <a:spcBef>
                <a:spcPts val="575"/>
              </a:spcBef>
              <a:buClr>
                <a:schemeClr val="accent1"/>
              </a:buClr>
              <a:buSzPct val="85000"/>
              <a:buFont typeface="Wingdings 2" pitchFamily="18" charset="2"/>
              <a:buChar char=""/>
              <a:defRPr/>
            </a:pPr>
            <a:endParaRPr lang="en-US" altLang="en-US" sz="2200" b="1" dirty="0">
              <a:latin typeface="Perpetua" pitchFamily="18" charset="0"/>
              <a:cs typeface="Arial" pitchFamily="34" charset="0"/>
            </a:endParaRPr>
          </a:p>
          <a:p>
            <a:pPr marL="273050" indent="-273050" eaLnBrk="1" hangingPunct="1">
              <a:spcBef>
                <a:spcPts val="575"/>
              </a:spcBef>
              <a:buClr>
                <a:schemeClr val="accent1"/>
              </a:buClr>
              <a:buSzPct val="85000"/>
              <a:buFont typeface="Wingdings 2" pitchFamily="18" charset="2"/>
              <a:buChar char=""/>
              <a:defRPr/>
            </a:pPr>
            <a:r>
              <a:rPr lang="en-US" altLang="en-US" sz="2200" b="1" dirty="0">
                <a:latin typeface="Perpetua" pitchFamily="18" charset="0"/>
                <a:cs typeface="Arial" pitchFamily="34" charset="0"/>
              </a:rPr>
              <a:t>Political goals and agendas often take precedence over commercially based decisions</a:t>
            </a:r>
            <a:endParaRPr lang="en-US" altLang="en-US" sz="2200" dirty="0">
              <a:cs typeface="Arial" pitchFamily="34" charset="0"/>
            </a:endParaRPr>
          </a:p>
          <a:p>
            <a:pPr marL="273050" indent="-273050" eaLnBrk="1" hangingPunct="1">
              <a:spcBef>
                <a:spcPts val="575"/>
              </a:spcBef>
              <a:buClr>
                <a:schemeClr val="accent1"/>
              </a:buClr>
              <a:buSzPct val="85000"/>
              <a:buFont typeface="Wingdings 2" pitchFamily="18" charset="2"/>
              <a:buChar char=""/>
              <a:defRPr/>
            </a:pPr>
            <a:endParaRPr lang="en-US" altLang="en-US" sz="2200" b="1" dirty="0">
              <a:latin typeface="Perpetua" pitchFamily="18" charset="0"/>
              <a:cs typeface="Arial" pitchFamily="34" charset="0"/>
            </a:endParaRPr>
          </a:p>
          <a:p>
            <a:pPr marL="273050" indent="-273050" eaLnBrk="1" hangingPunct="1">
              <a:spcBef>
                <a:spcPts val="575"/>
              </a:spcBef>
              <a:buClr>
                <a:schemeClr val="accent1"/>
              </a:buClr>
              <a:buSzPct val="85000"/>
              <a:buFont typeface="Wingdings 2" pitchFamily="18" charset="2"/>
              <a:buChar char=""/>
              <a:defRPr/>
            </a:pPr>
            <a:r>
              <a:rPr lang="en-US" altLang="en-US" sz="2200" b="1" dirty="0">
                <a:latin typeface="Perpetua" pitchFamily="18" charset="0"/>
                <a:cs typeface="Arial" pitchFamily="34" charset="0"/>
              </a:rPr>
              <a:t>Discrepancies of business practices make it difficult for SMEs to get started</a:t>
            </a:r>
          </a:p>
          <a:p>
            <a:pPr marL="273050" indent="-273050" eaLnBrk="1" hangingPunct="1">
              <a:spcBef>
                <a:spcPts val="575"/>
              </a:spcBef>
              <a:buClr>
                <a:schemeClr val="accent1"/>
              </a:buClr>
              <a:buSzPct val="85000"/>
              <a:buFont typeface="Wingdings 2" pitchFamily="18" charset="2"/>
              <a:buChar char=""/>
              <a:defRPr/>
            </a:pPr>
            <a:endParaRPr lang="en-US" altLang="en-US" sz="2200" b="1" dirty="0">
              <a:latin typeface="Perpetua" pitchFamily="18" charset="0"/>
              <a:cs typeface="Arial" pitchFamily="34" charset="0"/>
            </a:endParaRPr>
          </a:p>
          <a:p>
            <a:pPr marL="273050" indent="-273050">
              <a:defRPr/>
            </a:pPr>
            <a:endParaRPr lang="en-US" altLang="en-US" sz="2200" b="1" dirty="0">
              <a:latin typeface="Perpetua" pitchFamily="18" charset="0"/>
              <a:cs typeface="Arial" pitchFamily="34" charset="0"/>
            </a:endParaRPr>
          </a:p>
        </p:txBody>
      </p:sp>
      <p:sp>
        <p:nvSpPr>
          <p:cNvPr id="7" name="Title 1">
            <a:extLst>
              <a:ext uri="{FF2B5EF4-FFF2-40B4-BE49-F238E27FC236}">
                <a16:creationId xmlns:a16="http://schemas.microsoft.com/office/drawing/2014/main" id="{D9D9F51E-CB76-48B3-A2E7-6EB7C8A48FC4}"/>
              </a:ext>
            </a:extLst>
          </p:cNvPr>
          <p:cNvSpPr txBox="1">
            <a:spLocks/>
          </p:cNvSpPr>
          <p:nvPr/>
        </p:nvSpPr>
        <p:spPr bwMode="auto">
          <a:xfrm>
            <a:off x="838200" y="381000"/>
            <a:ext cx="7772400" cy="1143000"/>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nchor="ctr"/>
          <a:lstStyle/>
          <a:p>
            <a:pPr algn="ctr" eaLnBrk="1" hangingPunct="1">
              <a:defRPr/>
            </a:pPr>
            <a:r>
              <a:rPr lang="en-US" altLang="en-US" sz="3200" b="1">
                <a:solidFill>
                  <a:srgbClr val="996600"/>
                </a:solidFill>
                <a:latin typeface="Perpetua" pitchFamily="18" charset="0"/>
                <a:cs typeface="Arial" pitchFamily="34" charset="0"/>
              </a:rPr>
              <a:t>Comparative Management in Focus:</a:t>
            </a:r>
            <a:br>
              <a:rPr lang="en-US" altLang="en-US" sz="3200" b="1">
                <a:solidFill>
                  <a:srgbClr val="996600"/>
                </a:solidFill>
                <a:latin typeface="Perpetua" pitchFamily="18" charset="0"/>
                <a:cs typeface="Arial" pitchFamily="34" charset="0"/>
              </a:rPr>
            </a:br>
            <a:r>
              <a:rPr lang="en-US" altLang="en-US" sz="2800" b="1">
                <a:solidFill>
                  <a:srgbClr val="996600"/>
                </a:solidFill>
                <a:latin typeface="Perpetua" pitchFamily="18" charset="0"/>
                <a:cs typeface="Arial" pitchFamily="34" charset="0"/>
              </a:rPr>
              <a:t>China Loses Its Allure</a:t>
            </a:r>
            <a:endParaRPr lang="en-US" altLang="en-US" sz="3200" b="1">
              <a:solidFill>
                <a:srgbClr val="996600"/>
              </a:solidFill>
              <a:latin typeface="Perpetua" pitchFamily="18" charset="0"/>
              <a:cs typeface="Arial" pitchFamily="34" charset="0"/>
            </a:endParaRPr>
          </a:p>
        </p:txBody>
      </p:sp>
      <p:pic>
        <p:nvPicPr>
          <p:cNvPr id="34822" name="Picture 7">
            <a:extLst>
              <a:ext uri="{FF2B5EF4-FFF2-40B4-BE49-F238E27FC236}">
                <a16:creationId xmlns:a16="http://schemas.microsoft.com/office/drawing/2014/main" id="{283BE9E7-AAEC-4FD8-AADA-8A12C47B5EA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3434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AFA29EF-4474-4558-AC13-3922A7DF526A}"/>
              </a:ext>
            </a:extLst>
          </p:cNvPr>
          <p:cNvSpPr>
            <a:spLocks noGrp="1"/>
          </p:cNvSpPr>
          <p:nvPr>
            <p:ph type="sldNum" sz="quarter" idx="12"/>
          </p:nvPr>
        </p:nvSpPr>
        <p:spPr/>
        <p:txBody>
          <a:bodyPr/>
          <a:lstStyle/>
          <a:p>
            <a:pPr fontAlgn="auto">
              <a:spcBef>
                <a:spcPts val="0"/>
              </a:spcBef>
              <a:spcAft>
                <a:spcPts val="0"/>
              </a:spcAft>
              <a:defRPr/>
            </a:pPr>
            <a:r>
              <a:rPr lang="en-US">
                <a:latin typeface="+mj-lt"/>
                <a:ea typeface="+mj-ea"/>
                <a:cs typeface="+mj-cs"/>
              </a:rPr>
              <a:t>1-23</a:t>
            </a:r>
          </a:p>
        </p:txBody>
      </p:sp>
      <p:sp>
        <p:nvSpPr>
          <p:cNvPr id="5" name="Title 1">
            <a:extLst>
              <a:ext uri="{FF2B5EF4-FFF2-40B4-BE49-F238E27FC236}">
                <a16:creationId xmlns:a16="http://schemas.microsoft.com/office/drawing/2014/main" id="{C341D0FB-020D-46B5-8B63-0DDEB4495746}"/>
              </a:ext>
            </a:extLst>
          </p:cNvPr>
          <p:cNvSpPr txBox="1">
            <a:spLocks/>
          </p:cNvSpPr>
          <p:nvPr/>
        </p:nvSpPr>
        <p:spPr bwMode="auto">
          <a:xfrm>
            <a:off x="914400" y="274638"/>
            <a:ext cx="7772400" cy="1143000"/>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nchor="ctr"/>
          <a:lstStyle/>
          <a:p>
            <a:pPr marL="273050" indent="-273050" algn="ctr" eaLnBrk="1" hangingPunct="1">
              <a:defRPr/>
            </a:pPr>
            <a:r>
              <a:rPr lang="en-US" altLang="en-US" sz="3100" b="1">
                <a:solidFill>
                  <a:srgbClr val="996600"/>
                </a:solidFill>
                <a:latin typeface="Perpetua" pitchFamily="18" charset="0"/>
                <a:cs typeface="Arial" pitchFamily="34" charset="0"/>
              </a:rPr>
              <a:t>Management Focus: </a:t>
            </a:r>
            <a:br>
              <a:rPr lang="en-US" altLang="en-US" sz="2700" b="1">
                <a:solidFill>
                  <a:srgbClr val="996600"/>
                </a:solidFill>
                <a:latin typeface="Perpetua" pitchFamily="18" charset="0"/>
                <a:cs typeface="Arial" pitchFamily="34" charset="0"/>
              </a:rPr>
            </a:br>
            <a:r>
              <a:rPr lang="en-US" altLang="en-US" sz="2700" b="1">
                <a:solidFill>
                  <a:srgbClr val="996600"/>
                </a:solidFill>
                <a:latin typeface="Perpetua" pitchFamily="18" charset="0"/>
                <a:cs typeface="Arial" pitchFamily="34" charset="0"/>
              </a:rPr>
              <a:t>Tips for doing business in China</a:t>
            </a:r>
            <a:endParaRPr lang="en-US" altLang="en-US" sz="3100" b="1">
              <a:solidFill>
                <a:srgbClr val="996600"/>
              </a:solidFill>
              <a:latin typeface="Perpetua" pitchFamily="18" charset="0"/>
              <a:cs typeface="Arial" pitchFamily="34" charset="0"/>
            </a:endParaRPr>
          </a:p>
        </p:txBody>
      </p:sp>
      <p:sp>
        <p:nvSpPr>
          <p:cNvPr id="6" name="Content Placeholder 2">
            <a:extLst>
              <a:ext uri="{FF2B5EF4-FFF2-40B4-BE49-F238E27FC236}">
                <a16:creationId xmlns:a16="http://schemas.microsoft.com/office/drawing/2014/main" id="{56667F5E-FFE5-461D-8F22-89755873D32B}"/>
              </a:ext>
            </a:extLst>
          </p:cNvPr>
          <p:cNvSpPr txBox="1">
            <a:spLocks/>
          </p:cNvSpPr>
          <p:nvPr/>
        </p:nvSpPr>
        <p:spPr bwMode="auto">
          <a:xfrm>
            <a:off x="1981200" y="1752600"/>
            <a:ext cx="6553200" cy="4221163"/>
          </a:xfrm>
          <a:prstGeom prst="rect">
            <a:avLst/>
          </a:prstGeom>
          <a:solidFill>
            <a:srgbClr val="F9ECD2"/>
          </a:solidFill>
          <a:ln w="9525">
            <a:solidFill>
              <a:srgbClr val="A08B66"/>
            </a:solidFill>
            <a:miter lim="800000"/>
            <a:headEnd/>
            <a:tailEnd/>
          </a:ln>
          <a:effectLst>
            <a:outerShdw blurRad="40000" dist="20000" dir="5400000" rotWithShape="0">
              <a:srgbClr val="808080">
                <a:alpha val="37999"/>
              </a:srgbClr>
            </a:outerShdw>
          </a:effectLst>
        </p:spPr>
        <p:txBody>
          <a:bodyPr/>
          <a:lst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dk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dk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dk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dk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dk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dk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dk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dk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dk1"/>
                </a:solidFill>
                <a:latin typeface="+mn-lt"/>
                <a:ea typeface="+mn-ea"/>
                <a:cs typeface="+mn-cs"/>
              </a:defRPr>
            </a:lvl9pPr>
          </a:lstStyle>
          <a:p>
            <a:pPr eaLnBrk="1" hangingPunct="1">
              <a:defRPr/>
            </a:pPr>
            <a:r>
              <a:rPr lang="en-US" sz="2400" b="1" dirty="0">
                <a:solidFill>
                  <a:schemeClr val="tx1"/>
                </a:solidFill>
              </a:rPr>
              <a:t>Connections are important</a:t>
            </a:r>
          </a:p>
          <a:p>
            <a:pPr eaLnBrk="1" hangingPunct="1">
              <a:defRPr/>
            </a:pPr>
            <a:r>
              <a:rPr lang="en-US" sz="2400" b="1" dirty="0">
                <a:solidFill>
                  <a:schemeClr val="tx1"/>
                </a:solidFill>
              </a:rPr>
              <a:t>Negotiations will be different from the U.S. and difficult</a:t>
            </a:r>
          </a:p>
          <a:p>
            <a:pPr eaLnBrk="1" hangingPunct="1">
              <a:defRPr/>
            </a:pPr>
            <a:r>
              <a:rPr lang="en-US" sz="2400" b="1" dirty="0">
                <a:solidFill>
                  <a:schemeClr val="tx1"/>
                </a:solidFill>
              </a:rPr>
              <a:t>Communication must be clear, honest, and fully prepared for</a:t>
            </a:r>
          </a:p>
          <a:p>
            <a:pPr eaLnBrk="1" hangingPunct="1">
              <a:defRPr/>
            </a:pPr>
            <a:r>
              <a:rPr lang="en-US" sz="2400" b="1" dirty="0">
                <a:solidFill>
                  <a:schemeClr val="tx1"/>
                </a:solidFill>
              </a:rPr>
              <a:t>Culture matters</a:t>
            </a:r>
          </a:p>
        </p:txBody>
      </p:sp>
      <p:pic>
        <p:nvPicPr>
          <p:cNvPr id="35846" name="Picture 6">
            <a:extLst>
              <a:ext uri="{FF2B5EF4-FFF2-40B4-BE49-F238E27FC236}">
                <a16:creationId xmlns:a16="http://schemas.microsoft.com/office/drawing/2014/main" id="{32127027-5D91-4DF1-89D1-9A2F21326F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43434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6F967-4A56-4601-8F47-E5A7E4ADBCA6}"/>
              </a:ext>
            </a:extLst>
          </p:cNvPr>
          <p:cNvSpPr>
            <a:spLocks noGrp="1"/>
          </p:cNvSpPr>
          <p:nvPr>
            <p:ph type="title"/>
          </p:nvPr>
        </p:nvSpPr>
        <p:spPr>
          <a:xfrm>
            <a:off x="152400" y="152400"/>
            <a:ext cx="2286000" cy="1828800"/>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hangingPunct="1">
              <a:defRPr/>
            </a:pPr>
            <a:r>
              <a:rPr lang="en-US" altLang="en-US" sz="3200" b="1">
                <a:solidFill>
                  <a:srgbClr val="996600"/>
                </a:solidFill>
                <a:latin typeface="Perpetua" pitchFamily="18" charset="0"/>
              </a:rPr>
              <a:t>The Global Manager</a:t>
            </a:r>
            <a:r>
              <a:rPr lang="ja-JP" altLang="en-US" sz="3200" b="1">
                <a:solidFill>
                  <a:srgbClr val="996600"/>
                </a:solidFill>
                <a:latin typeface="Perpetua" pitchFamily="18" charset="0"/>
              </a:rPr>
              <a:t>’</a:t>
            </a:r>
            <a:r>
              <a:rPr lang="en-US" altLang="ja-JP" sz="3200" b="1">
                <a:solidFill>
                  <a:srgbClr val="996600"/>
                </a:solidFill>
                <a:latin typeface="Perpetua" pitchFamily="18" charset="0"/>
              </a:rPr>
              <a:t>s Role</a:t>
            </a:r>
            <a:endParaRPr lang="en-US" altLang="en-US" sz="3200" b="1">
              <a:solidFill>
                <a:srgbClr val="996600"/>
              </a:solidFill>
              <a:latin typeface="Perpetua" pitchFamily="18" charset="0"/>
            </a:endParaRPr>
          </a:p>
        </p:txBody>
      </p:sp>
      <p:sp>
        <p:nvSpPr>
          <p:cNvPr id="37892" name="Slide Number Placeholder 5">
            <a:extLst>
              <a:ext uri="{FF2B5EF4-FFF2-40B4-BE49-F238E27FC236}">
                <a16:creationId xmlns:a16="http://schemas.microsoft.com/office/drawing/2014/main" id="{5D6C1F9B-BDAD-459E-8F45-0FDD307471FA}"/>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1-25</a:t>
            </a:r>
          </a:p>
        </p:txBody>
      </p:sp>
      <p:pic>
        <p:nvPicPr>
          <p:cNvPr id="37893" name="Picture 7">
            <a:extLst>
              <a:ext uri="{FF2B5EF4-FFF2-40B4-BE49-F238E27FC236}">
                <a16:creationId xmlns:a16="http://schemas.microsoft.com/office/drawing/2014/main" id="{7155AD64-0F10-4A6E-9A67-329033E17C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343400"/>
            <a:ext cx="1447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Content Placeholder 4">
            <a:extLst>
              <a:ext uri="{FF2B5EF4-FFF2-40B4-BE49-F238E27FC236}">
                <a16:creationId xmlns:a16="http://schemas.microsoft.com/office/drawing/2014/main" id="{F887A872-6322-42CB-B617-83EFF1EF8B89}"/>
              </a:ext>
            </a:extLst>
          </p:cNvPr>
          <p:cNvSpPr>
            <a:spLocks noGrp="1"/>
          </p:cNvSpPr>
          <p:nvPr>
            <p:ph sz="quarter" idx="1"/>
          </p:nvPr>
        </p:nvSpPr>
        <p:spPr>
          <a:xfrm>
            <a:off x="2743200" y="1524000"/>
            <a:ext cx="4267200" cy="4572000"/>
          </a:xfrm>
        </p:spPr>
        <p:txBody>
          <a:bodyPr/>
          <a:lstStyle/>
          <a:p>
            <a:endParaRPr lang="en-US" altLang="en-US"/>
          </a:p>
        </p:txBody>
      </p:sp>
      <p:pic>
        <p:nvPicPr>
          <p:cNvPr id="37895" name="Picture 9">
            <a:extLst>
              <a:ext uri="{FF2B5EF4-FFF2-40B4-BE49-F238E27FC236}">
                <a16:creationId xmlns:a16="http://schemas.microsoft.com/office/drawing/2014/main" id="{2ECF22CA-D913-4321-BA23-42637F8D421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152400"/>
            <a:ext cx="59436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F18B9-C43E-4FE4-A7F2-A0F25DFAA741}"/>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hangingPunct="1">
              <a:defRPr/>
            </a:pPr>
            <a:r>
              <a:rPr lang="en-US" sz="3200" b="1" dirty="0">
                <a:solidFill>
                  <a:srgbClr val="996600"/>
                </a:solidFill>
                <a:latin typeface="+mn-lt"/>
                <a:ea typeface="+mn-ea"/>
                <a:cs typeface="+mn-cs"/>
              </a:rPr>
              <a:t>The Political and Economic Environment</a:t>
            </a:r>
          </a:p>
        </p:txBody>
      </p:sp>
      <p:sp>
        <p:nvSpPr>
          <p:cNvPr id="3" name="Content Placeholder 2">
            <a:extLst>
              <a:ext uri="{FF2B5EF4-FFF2-40B4-BE49-F238E27FC236}">
                <a16:creationId xmlns:a16="http://schemas.microsoft.com/office/drawing/2014/main" id="{7C762077-9396-4DE3-B1A1-C853B5F9EE74}"/>
              </a:ext>
            </a:extLst>
          </p:cNvPr>
          <p:cNvSpPr>
            <a:spLocks noGrp="1"/>
          </p:cNvSpPr>
          <p:nvPr>
            <p:ph sz="quarter" idx="1"/>
          </p:nvPr>
        </p:nvSpPr>
        <p:spPr>
          <a:xfrm>
            <a:off x="1828800" y="16002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marL="457200" indent="-457200" eaLnBrk="1" hangingPunct="1">
              <a:defRPr/>
            </a:pPr>
            <a:r>
              <a:rPr lang="en-US" altLang="en-US" sz="2400" b="1" u="sng">
                <a:solidFill>
                  <a:srgbClr val="7030A0"/>
                </a:solidFill>
              </a:rPr>
              <a:t>Sustainability</a:t>
            </a:r>
            <a:r>
              <a:rPr lang="en-US" altLang="en-US" sz="2400" b="1">
                <a:solidFill>
                  <a:srgbClr val="000000"/>
                </a:solidFill>
              </a:rPr>
              <a:t>—economic, political, social, and environmental—has become a significant worldwide issue</a:t>
            </a:r>
          </a:p>
          <a:p>
            <a:pPr marL="457200" indent="-457200" eaLnBrk="1" hangingPunct="1">
              <a:buFont typeface="Wingdings 2" panose="05020102010507070707" pitchFamily="18" charset="2"/>
              <a:buNone/>
              <a:defRPr/>
            </a:pPr>
            <a:endParaRPr lang="en-US" altLang="en-US" sz="2400" b="1">
              <a:solidFill>
                <a:srgbClr val="000000"/>
              </a:solidFill>
            </a:endParaRPr>
          </a:p>
          <a:p>
            <a:pPr marL="457200" indent="-457200" eaLnBrk="1" hangingPunct="1">
              <a:defRPr/>
            </a:pPr>
            <a:r>
              <a:rPr lang="en-US" altLang="en-US" sz="2400" b="1" u="sng">
                <a:solidFill>
                  <a:srgbClr val="7030A0"/>
                </a:solidFill>
              </a:rPr>
              <a:t>Ethnicity</a:t>
            </a:r>
            <a:r>
              <a:rPr lang="en-US" altLang="en-US" sz="2400" b="1"/>
              <a:t>—a driving force behind political instability around the world</a:t>
            </a:r>
          </a:p>
          <a:p>
            <a:pPr marL="457200" indent="-457200" eaLnBrk="1" hangingPunct="1">
              <a:buFont typeface="Wingdings 2" panose="05020102010507070707" pitchFamily="18" charset="2"/>
              <a:buNone/>
              <a:defRPr/>
            </a:pPr>
            <a:endParaRPr lang="en-US" altLang="en-US" sz="2400" b="1"/>
          </a:p>
          <a:p>
            <a:pPr marL="457200" indent="-457200" eaLnBrk="1" hangingPunct="1">
              <a:defRPr/>
            </a:pPr>
            <a:r>
              <a:rPr lang="en-US" altLang="en-US" sz="2400" b="1" u="sng">
                <a:solidFill>
                  <a:srgbClr val="7030A0"/>
                </a:solidFill>
              </a:rPr>
              <a:t>Religion</a:t>
            </a:r>
            <a:r>
              <a:rPr lang="en-US" altLang="en-US" sz="2400" b="1"/>
              <a:t>—religious disputes lie at the heart of regional instabilities, for example, former Yugoslavia, Northern Island, the Middle East…</a:t>
            </a:r>
          </a:p>
        </p:txBody>
      </p:sp>
      <p:sp>
        <p:nvSpPr>
          <p:cNvPr id="38917" name="Slide Number Placeholder 5">
            <a:extLst>
              <a:ext uri="{FF2B5EF4-FFF2-40B4-BE49-F238E27FC236}">
                <a16:creationId xmlns:a16="http://schemas.microsoft.com/office/drawing/2014/main" id="{C4F8D2D3-FEA7-4FB7-9649-83416F912CD1}"/>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23C6DCFB-C803-421C-98FA-BA223AE65820}" type="slidenum">
              <a:rPr lang="en-US" altLang="en-US">
                <a:solidFill>
                  <a:srgbClr val="FFFFFF"/>
                </a:solidFill>
                <a:latin typeface="Franklin Gothic Book" panose="020B0503020102020204" pitchFamily="34" charset="0"/>
              </a:rPr>
              <a:pPr/>
              <a:t>27</a:t>
            </a:fld>
            <a:endParaRPr lang="en-US" altLang="en-US">
              <a:solidFill>
                <a:srgbClr val="FFFFFF"/>
              </a:solidFill>
              <a:latin typeface="Franklin Gothic Book" panose="020B0503020102020204" pitchFamily="34" charset="0"/>
            </a:endParaRPr>
          </a:p>
        </p:txBody>
      </p:sp>
      <p:pic>
        <p:nvPicPr>
          <p:cNvPr id="38918" name="Picture 6">
            <a:extLst>
              <a:ext uri="{FF2B5EF4-FFF2-40B4-BE49-F238E27FC236}">
                <a16:creationId xmlns:a16="http://schemas.microsoft.com/office/drawing/2014/main" id="{766A595B-77B9-4FA9-B389-549746C0E65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3434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95831-9168-4DDB-842E-481CE0E02D6C}"/>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Political Risk</a:t>
            </a:r>
          </a:p>
        </p:txBody>
      </p:sp>
      <p:sp>
        <p:nvSpPr>
          <p:cNvPr id="3" name="Content Placeholder 2">
            <a:extLst>
              <a:ext uri="{FF2B5EF4-FFF2-40B4-BE49-F238E27FC236}">
                <a16:creationId xmlns:a16="http://schemas.microsoft.com/office/drawing/2014/main" id="{0FC91FEB-BD4C-48F3-B93D-55B0AFB2A938}"/>
              </a:ext>
            </a:extLst>
          </p:cNvPr>
          <p:cNvSpPr>
            <a:spLocks noGrp="1"/>
          </p:cNvSpPr>
          <p:nvPr>
            <p:ph sz="quarter" idx="1"/>
          </p:nvPr>
        </p:nvSpPr>
        <p:spPr>
          <a:xfrm>
            <a:off x="2057400" y="1600200"/>
            <a:ext cx="6477000" cy="4419600"/>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marL="457200" indent="-457200" eaLnBrk="1" hangingPunct="1">
              <a:buFont typeface="Wingdings 2" panose="05020102010507070707" pitchFamily="18" charset="2"/>
              <a:buNone/>
              <a:defRPr/>
            </a:pPr>
            <a:endParaRPr lang="en-US" altLang="en-US" sz="2400" b="1"/>
          </a:p>
          <a:p>
            <a:pPr marL="457200" indent="-457200" eaLnBrk="1" hangingPunct="1">
              <a:buFont typeface="Wingdings 2" panose="05020102010507070707" pitchFamily="18" charset="2"/>
              <a:buNone/>
              <a:defRPr/>
            </a:pPr>
            <a:endParaRPr lang="en-US" altLang="en-US" sz="2400" b="1"/>
          </a:p>
          <a:p>
            <a:pPr marL="457200" indent="-457200" eaLnBrk="1" hangingPunct="1">
              <a:buFont typeface="Wingdings 2" panose="05020102010507070707" pitchFamily="18" charset="2"/>
              <a:buNone/>
              <a:defRPr/>
            </a:pPr>
            <a:endParaRPr lang="en-US" altLang="en-US" sz="2400" b="1"/>
          </a:p>
          <a:p>
            <a:pPr marL="457200" indent="-457200" algn="ctr" eaLnBrk="1" hangingPunct="1">
              <a:buFont typeface="Wingdings 2" panose="05020102010507070707" pitchFamily="18" charset="2"/>
              <a:buNone/>
              <a:defRPr/>
            </a:pPr>
            <a:endParaRPr lang="en-US" altLang="en-US" sz="2400" b="1"/>
          </a:p>
          <a:p>
            <a:pPr marL="457200" indent="-457200" algn="ctr" eaLnBrk="1" hangingPunct="1">
              <a:buFont typeface="Wingdings 2" panose="05020102010507070707" pitchFamily="18" charset="2"/>
              <a:buNone/>
              <a:defRPr/>
            </a:pPr>
            <a:r>
              <a:rPr lang="en-US" altLang="en-US" sz="2400" b="1"/>
              <a:t>Examples:</a:t>
            </a:r>
          </a:p>
        </p:txBody>
      </p:sp>
      <p:sp>
        <p:nvSpPr>
          <p:cNvPr id="39941" name="Slide Number Placeholder 5">
            <a:extLst>
              <a:ext uri="{FF2B5EF4-FFF2-40B4-BE49-F238E27FC236}">
                <a16:creationId xmlns:a16="http://schemas.microsoft.com/office/drawing/2014/main" id="{FE0A51A8-7BF8-4102-8680-EAE5998DB597}"/>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7033E0FF-5FBD-4890-AD78-5B11319F87BC}" type="slidenum">
              <a:rPr lang="en-US" altLang="en-US">
                <a:solidFill>
                  <a:srgbClr val="FFFFFF"/>
                </a:solidFill>
                <a:latin typeface="Franklin Gothic Book" panose="020B0503020102020204" pitchFamily="34" charset="0"/>
              </a:rPr>
              <a:pPr/>
              <a:t>28</a:t>
            </a:fld>
            <a:endParaRPr lang="en-US" altLang="en-US">
              <a:solidFill>
                <a:srgbClr val="FFFFFF"/>
              </a:solidFill>
              <a:latin typeface="Franklin Gothic Book" panose="020B0503020102020204" pitchFamily="34" charset="0"/>
            </a:endParaRPr>
          </a:p>
        </p:txBody>
      </p:sp>
      <p:sp>
        <p:nvSpPr>
          <p:cNvPr id="7" name="Down Arrow Callout 6">
            <a:extLst>
              <a:ext uri="{FF2B5EF4-FFF2-40B4-BE49-F238E27FC236}">
                <a16:creationId xmlns:a16="http://schemas.microsoft.com/office/drawing/2014/main" id="{F80563F6-3677-448D-965D-52CC7EA2068C}"/>
              </a:ext>
            </a:extLst>
          </p:cNvPr>
          <p:cNvSpPr/>
          <p:nvPr/>
        </p:nvSpPr>
        <p:spPr>
          <a:xfrm>
            <a:off x="2362200" y="1676400"/>
            <a:ext cx="5715000" cy="1447800"/>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273050" indent="-273050" algn="ctr" eaLnBrk="1" hangingPunct="1">
              <a:defRPr/>
            </a:pPr>
            <a:endParaRPr lang="en-US" sz="2000">
              <a:solidFill>
                <a:srgbClr val="FFFFFF"/>
              </a:solidFill>
              <a:ea typeface="MS PGothic" pitchFamily="34" charset="-128"/>
              <a:cs typeface="Arial" pitchFamily="34" charset="0"/>
            </a:endParaRPr>
          </a:p>
          <a:p>
            <a:pPr marL="273050" indent="-273050" algn="ctr" eaLnBrk="1" hangingPunct="1">
              <a:defRPr/>
            </a:pPr>
            <a:r>
              <a:rPr lang="en-US" sz="2000">
                <a:solidFill>
                  <a:srgbClr val="FFFFFF"/>
                </a:solidFill>
                <a:ea typeface="MS PGothic" pitchFamily="34" charset="-128"/>
                <a:cs typeface="Arial" pitchFamily="34" charset="0"/>
              </a:rPr>
              <a:t>Any governmental action or politically motivated event that could adversely affect the long-term profitability or value of a firm</a:t>
            </a:r>
          </a:p>
          <a:p>
            <a:pPr marL="273050" indent="-273050" algn="ctr" eaLnBrk="1" hangingPunct="1">
              <a:defRPr/>
            </a:pPr>
            <a:endParaRPr lang="en-US" sz="2000">
              <a:solidFill>
                <a:srgbClr val="FFFFFF"/>
              </a:solidFill>
              <a:ea typeface="MS PGothic" pitchFamily="34" charset="-128"/>
              <a:cs typeface="Arial" pitchFamily="34" charset="0"/>
            </a:endParaRPr>
          </a:p>
        </p:txBody>
      </p:sp>
      <p:sp>
        <p:nvSpPr>
          <p:cNvPr id="9" name="Flowchart: Alternate Process 8">
            <a:extLst>
              <a:ext uri="{FF2B5EF4-FFF2-40B4-BE49-F238E27FC236}">
                <a16:creationId xmlns:a16="http://schemas.microsoft.com/office/drawing/2014/main" id="{A4872A4F-3975-47B0-A806-89A081616787}"/>
              </a:ext>
            </a:extLst>
          </p:cNvPr>
          <p:cNvSpPr/>
          <p:nvPr/>
        </p:nvSpPr>
        <p:spPr>
          <a:xfrm>
            <a:off x="2057400" y="4038600"/>
            <a:ext cx="3200400" cy="12954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000" dirty="0">
                <a:solidFill>
                  <a:srgbClr val="FFFFFF"/>
                </a:solidFill>
                <a:cs typeface="Arial" charset="0"/>
              </a:rPr>
              <a:t>Argentina announced plans to nationalize Repsol YPF, the Spanish oil co., taking 51%</a:t>
            </a:r>
          </a:p>
        </p:txBody>
      </p:sp>
      <p:sp>
        <p:nvSpPr>
          <p:cNvPr id="10" name="Rounded Rectangle 9">
            <a:extLst>
              <a:ext uri="{FF2B5EF4-FFF2-40B4-BE49-F238E27FC236}">
                <a16:creationId xmlns:a16="http://schemas.microsoft.com/office/drawing/2014/main" id="{17D240BA-24F6-4739-A749-981FBE68DCDB}"/>
              </a:ext>
            </a:extLst>
          </p:cNvPr>
          <p:cNvSpPr/>
          <p:nvPr/>
        </p:nvSpPr>
        <p:spPr>
          <a:xfrm>
            <a:off x="5562600" y="4038600"/>
            <a:ext cx="3048000" cy="1295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000" dirty="0">
                <a:solidFill>
                  <a:srgbClr val="FFFFFF"/>
                </a:solidFill>
                <a:cs typeface="Arial" charset="0"/>
              </a:rPr>
              <a:t>In Russia, the Kremlin exploited the financial crisis to take control of energy companies</a:t>
            </a:r>
          </a:p>
        </p:txBody>
      </p:sp>
      <p:pic>
        <p:nvPicPr>
          <p:cNvPr id="39945" name="Picture 10">
            <a:extLst>
              <a:ext uri="{FF2B5EF4-FFF2-40B4-BE49-F238E27FC236}">
                <a16:creationId xmlns:a16="http://schemas.microsoft.com/office/drawing/2014/main" id="{ADE29AD9-D2A2-4CB3-96D4-67EC2878228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 y="4343400"/>
            <a:ext cx="1447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B887CC9A-CA43-4607-A030-55C37A88E2F8}"/>
              </a:ext>
            </a:extLst>
          </p:cNvPr>
          <p:cNvSpPr>
            <a:spLocks noGrp="1"/>
          </p:cNvSpPr>
          <p:nvPr>
            <p:ph type="body" idx="1"/>
          </p:nvPr>
        </p:nvSpPr>
        <p:spPr>
          <a:xfrm>
            <a:off x="1371600" y="1447800"/>
            <a:ext cx="3810000" cy="762000"/>
          </a:xfrm>
          <a:solidFill>
            <a:schemeClr val="accent1"/>
          </a:solidFill>
          <a:ln w="38100" cap="flat">
            <a:solidFill>
              <a:srgbClr val="80B606"/>
            </a:solidFill>
          </a:ln>
          <a:effectLst>
            <a:outerShdw blurRad="40000" dist="20000" dir="5400000" rotWithShape="0">
              <a:srgbClr val="000000">
                <a:alpha val="37999"/>
              </a:srgbClr>
            </a:outerShdw>
          </a:effectLst>
        </p:spPr>
        <p:txBody>
          <a:bodyPr anchor="ctr">
            <a:normAutofit lnSpcReduction="10000"/>
          </a:bodyPr>
          <a:lstStyle/>
          <a:p>
            <a:pPr algn="ctr" eaLnBrk="1" fontAlgn="auto" hangingPunct="1">
              <a:spcBef>
                <a:spcPts val="580"/>
              </a:spcBef>
              <a:spcAft>
                <a:spcPts val="0"/>
              </a:spcAft>
              <a:buFont typeface="Wingdings 2"/>
              <a:buNone/>
              <a:defRPr/>
            </a:pPr>
            <a:r>
              <a:rPr lang="en-US" dirty="0">
                <a:solidFill>
                  <a:schemeClr val="bg1"/>
                </a:solidFill>
              </a:rPr>
              <a:t>Typical Political Risks</a:t>
            </a:r>
          </a:p>
        </p:txBody>
      </p:sp>
      <p:sp>
        <p:nvSpPr>
          <p:cNvPr id="8" name="Text Placeholder 7">
            <a:extLst>
              <a:ext uri="{FF2B5EF4-FFF2-40B4-BE49-F238E27FC236}">
                <a16:creationId xmlns:a16="http://schemas.microsoft.com/office/drawing/2014/main" id="{9184FDED-5FE2-4C71-87A3-F9AEF386C497}"/>
              </a:ext>
            </a:extLst>
          </p:cNvPr>
          <p:cNvSpPr>
            <a:spLocks noGrp="1"/>
          </p:cNvSpPr>
          <p:nvPr>
            <p:ph type="body" sz="half" idx="3"/>
          </p:nvPr>
        </p:nvSpPr>
        <p:spPr>
          <a:xfrm>
            <a:off x="5105400" y="1447800"/>
            <a:ext cx="3733800" cy="762000"/>
          </a:xfrm>
        </p:spPr>
        <p:style>
          <a:lnRef idx="2">
            <a:schemeClr val="accent1">
              <a:shade val="50000"/>
            </a:schemeClr>
          </a:lnRef>
          <a:fillRef idx="1">
            <a:schemeClr val="accent1"/>
          </a:fillRef>
          <a:effectRef idx="0">
            <a:schemeClr val="accent1"/>
          </a:effectRef>
          <a:fontRef idx="minor">
            <a:schemeClr val="lt1"/>
          </a:fontRef>
        </p:style>
        <p:txBody>
          <a:bodyPr anchor="ctr">
            <a:normAutofit lnSpcReduction="10000"/>
          </a:bodyPr>
          <a:lstStyle/>
          <a:p>
            <a:pPr algn="ctr" eaLnBrk="1" fontAlgn="auto" hangingPunct="1">
              <a:spcBef>
                <a:spcPts val="580"/>
              </a:spcBef>
              <a:spcAft>
                <a:spcPts val="0"/>
              </a:spcAft>
              <a:buFont typeface="Wingdings 2"/>
              <a:buNone/>
              <a:defRPr/>
            </a:pPr>
            <a:r>
              <a:rPr lang="en-US" dirty="0">
                <a:solidFill>
                  <a:schemeClr val="bg1"/>
                </a:solidFill>
              </a:rPr>
              <a:t>Political Risk Assessment</a:t>
            </a:r>
          </a:p>
        </p:txBody>
      </p:sp>
      <p:sp>
        <p:nvSpPr>
          <p:cNvPr id="3" name="Content Placeholder 2">
            <a:extLst>
              <a:ext uri="{FF2B5EF4-FFF2-40B4-BE49-F238E27FC236}">
                <a16:creationId xmlns:a16="http://schemas.microsoft.com/office/drawing/2014/main" id="{FE156219-A2C6-4DE4-90A5-2A369138FE17}"/>
              </a:ext>
            </a:extLst>
          </p:cNvPr>
          <p:cNvSpPr>
            <a:spLocks noGrp="1"/>
          </p:cNvSpPr>
          <p:nvPr>
            <p:ph sz="half" idx="2"/>
          </p:nvPr>
        </p:nvSpPr>
        <p:spPr>
          <a:xfrm>
            <a:off x="1371600" y="2209800"/>
            <a:ext cx="3733800" cy="3962400"/>
          </a:xfrm>
          <a:solidFill>
            <a:srgbClr val="F9ECD2"/>
          </a:solidFill>
          <a:ln cap="flat">
            <a:solidFill>
              <a:srgbClr val="A08B66"/>
            </a:solidFill>
          </a:ln>
          <a:effectLst>
            <a:outerShdw blurRad="40000" dist="20000" dir="5400000" rotWithShape="0">
              <a:srgbClr val="000000">
                <a:alpha val="37999"/>
              </a:srgbClr>
            </a:outerShdw>
          </a:effectLst>
        </p:spPr>
        <p:txBody>
          <a:bodyPr>
            <a:normAutofit lnSpcReduction="10000"/>
          </a:bodyPr>
          <a:lstStyle/>
          <a:p>
            <a:pPr eaLnBrk="1" hangingPunct="1">
              <a:lnSpc>
                <a:spcPct val="80000"/>
              </a:lnSpc>
              <a:defRPr/>
            </a:pPr>
            <a:r>
              <a:rPr lang="en-US" sz="2200" b="1" dirty="0">
                <a:solidFill>
                  <a:srgbClr val="000000"/>
                </a:solidFill>
                <a:ea typeface="+mn-ea"/>
                <a:cs typeface="+mn-cs"/>
              </a:rPr>
              <a:t>Expropriation and confiscation</a:t>
            </a:r>
          </a:p>
          <a:p>
            <a:pPr eaLnBrk="1" hangingPunct="1">
              <a:lnSpc>
                <a:spcPct val="80000"/>
              </a:lnSpc>
              <a:defRPr/>
            </a:pPr>
            <a:r>
              <a:rPr lang="en-US" sz="2200" b="1" dirty="0">
                <a:solidFill>
                  <a:srgbClr val="000000"/>
                </a:solidFill>
                <a:ea typeface="+mn-ea"/>
                <a:cs typeface="+mn-cs"/>
              </a:rPr>
              <a:t>Nationalization</a:t>
            </a:r>
          </a:p>
          <a:p>
            <a:pPr eaLnBrk="1" hangingPunct="1">
              <a:lnSpc>
                <a:spcPct val="80000"/>
              </a:lnSpc>
              <a:defRPr/>
            </a:pPr>
            <a:r>
              <a:rPr lang="en-US" sz="2200" b="1" dirty="0">
                <a:solidFill>
                  <a:srgbClr val="000000"/>
                </a:solidFill>
                <a:ea typeface="+mn-ea"/>
                <a:cs typeface="+mn-cs"/>
              </a:rPr>
              <a:t>Terrorism</a:t>
            </a:r>
          </a:p>
          <a:p>
            <a:pPr eaLnBrk="1" hangingPunct="1">
              <a:lnSpc>
                <a:spcPct val="80000"/>
              </a:lnSpc>
              <a:defRPr/>
            </a:pPr>
            <a:r>
              <a:rPr lang="en-US" sz="2200" b="1" dirty="0">
                <a:solidFill>
                  <a:srgbClr val="000000"/>
                </a:solidFill>
                <a:ea typeface="+mn-ea"/>
                <a:cs typeface="+mn-cs"/>
              </a:rPr>
              <a:t>Discriminatory treatment</a:t>
            </a:r>
          </a:p>
          <a:p>
            <a:pPr eaLnBrk="1" hangingPunct="1">
              <a:lnSpc>
                <a:spcPct val="80000"/>
              </a:lnSpc>
              <a:defRPr/>
            </a:pPr>
            <a:r>
              <a:rPr lang="en-US" sz="2200" b="1" dirty="0">
                <a:solidFill>
                  <a:srgbClr val="000000"/>
                </a:solidFill>
                <a:ea typeface="+mn-ea"/>
                <a:cs typeface="+mn-cs"/>
              </a:rPr>
              <a:t>Barriers to repatriation of funds</a:t>
            </a:r>
          </a:p>
          <a:p>
            <a:pPr eaLnBrk="1" hangingPunct="1">
              <a:lnSpc>
                <a:spcPct val="80000"/>
              </a:lnSpc>
              <a:defRPr/>
            </a:pPr>
            <a:r>
              <a:rPr lang="en-US" sz="2200" b="1" dirty="0">
                <a:solidFill>
                  <a:srgbClr val="000000"/>
                </a:solidFill>
                <a:ea typeface="+mn-ea"/>
                <a:cs typeface="+mn-cs"/>
              </a:rPr>
              <a:t>Interference in managerial decision making</a:t>
            </a:r>
          </a:p>
          <a:p>
            <a:pPr eaLnBrk="1" hangingPunct="1">
              <a:lnSpc>
                <a:spcPct val="80000"/>
              </a:lnSpc>
              <a:defRPr/>
            </a:pPr>
            <a:r>
              <a:rPr lang="en-US" sz="2200" b="1" dirty="0">
                <a:solidFill>
                  <a:srgbClr val="000000"/>
                </a:solidFill>
                <a:ea typeface="+mn-ea"/>
                <a:cs typeface="+mn-cs"/>
              </a:rPr>
              <a:t>Dishonesty by government officials</a:t>
            </a:r>
          </a:p>
        </p:txBody>
      </p:sp>
      <p:sp>
        <p:nvSpPr>
          <p:cNvPr id="9" name="Content Placeholder 8">
            <a:extLst>
              <a:ext uri="{FF2B5EF4-FFF2-40B4-BE49-F238E27FC236}">
                <a16:creationId xmlns:a16="http://schemas.microsoft.com/office/drawing/2014/main" id="{A1352FF3-4AF2-4A34-848D-0784FA07DC7E}"/>
              </a:ext>
            </a:extLst>
          </p:cNvPr>
          <p:cNvSpPr>
            <a:spLocks noGrp="1"/>
          </p:cNvSpPr>
          <p:nvPr>
            <p:ph sz="half" idx="4"/>
          </p:nvPr>
        </p:nvSpPr>
        <p:spPr>
          <a:xfrm>
            <a:off x="5105400" y="2209800"/>
            <a:ext cx="3733800" cy="3962400"/>
          </a:xfrm>
          <a:solidFill>
            <a:srgbClr val="F9ECD2"/>
          </a:solidFill>
          <a:ln cap="flat">
            <a:solidFill>
              <a:srgbClr val="A08B66"/>
            </a:solidFill>
          </a:ln>
          <a:effectLst>
            <a:outerShdw blurRad="40000" dist="20000" dir="5400000" rotWithShape="0">
              <a:srgbClr val="000000">
                <a:alpha val="37999"/>
              </a:srgbClr>
            </a:outerShdw>
          </a:effectLst>
        </p:spPr>
        <p:txBody>
          <a:bodyPr>
            <a:normAutofit lnSpcReduction="10000"/>
          </a:bodyPr>
          <a:lstStyle/>
          <a:p>
            <a:pPr eaLnBrk="1" hangingPunct="1">
              <a:defRPr/>
            </a:pPr>
            <a:r>
              <a:rPr lang="en-US" altLang="en-US" sz="2100" b="1" dirty="0">
                <a:solidFill>
                  <a:srgbClr val="000000"/>
                </a:solidFill>
              </a:rPr>
              <a:t>Helps companies manage exposure to risk and minimize financial loss</a:t>
            </a:r>
          </a:p>
          <a:p>
            <a:pPr eaLnBrk="1" hangingPunct="1">
              <a:buFont typeface="Wingdings 2" panose="05020102010507070707" pitchFamily="18" charset="2"/>
              <a:buNone/>
              <a:defRPr/>
            </a:pPr>
            <a:endParaRPr lang="en-US" altLang="en-US" sz="2100" b="1" dirty="0">
              <a:solidFill>
                <a:srgbClr val="000000"/>
              </a:solidFill>
            </a:endParaRPr>
          </a:p>
          <a:p>
            <a:pPr eaLnBrk="1" hangingPunct="1">
              <a:defRPr/>
            </a:pPr>
            <a:r>
              <a:rPr lang="en-US" altLang="en-US" sz="2100" b="1" dirty="0">
                <a:solidFill>
                  <a:srgbClr val="000000"/>
                </a:solidFill>
              </a:rPr>
              <a:t>Two forms:</a:t>
            </a:r>
          </a:p>
          <a:p>
            <a:pPr lvl="1" eaLnBrk="1" hangingPunct="1">
              <a:defRPr/>
            </a:pPr>
            <a:r>
              <a:rPr lang="en-US" altLang="en-US" sz="2100" b="1" dirty="0">
                <a:solidFill>
                  <a:srgbClr val="000000"/>
                </a:solidFill>
              </a:rPr>
              <a:t>Consultation with experts</a:t>
            </a:r>
          </a:p>
          <a:p>
            <a:pPr lvl="1" eaLnBrk="1" hangingPunct="1">
              <a:defRPr/>
            </a:pPr>
            <a:r>
              <a:rPr lang="en-US" altLang="en-US" sz="2100" b="1" dirty="0">
                <a:solidFill>
                  <a:srgbClr val="000000"/>
                </a:solidFill>
              </a:rPr>
              <a:t>Development of internal staff capabilities – increasingly common</a:t>
            </a:r>
          </a:p>
          <a:p>
            <a:pPr eaLnBrk="1" hangingPunct="1">
              <a:defRPr/>
            </a:pPr>
            <a:endParaRPr lang="en-US" altLang="en-US" sz="2100" dirty="0">
              <a:solidFill>
                <a:srgbClr val="000000"/>
              </a:solidFill>
            </a:endParaRPr>
          </a:p>
        </p:txBody>
      </p:sp>
      <p:sp>
        <p:nvSpPr>
          <p:cNvPr id="40967" name="Slide Number Placeholder 5">
            <a:extLst>
              <a:ext uri="{FF2B5EF4-FFF2-40B4-BE49-F238E27FC236}">
                <a16:creationId xmlns:a16="http://schemas.microsoft.com/office/drawing/2014/main" id="{E1A90AEC-EF6F-4670-9C73-F7C89A322283}"/>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788F1F56-B312-478F-8B07-61D31B8528B9}" type="slidenum">
              <a:rPr lang="en-US" altLang="en-US">
                <a:solidFill>
                  <a:srgbClr val="FFFFFF"/>
                </a:solidFill>
                <a:latin typeface="Franklin Gothic Book" panose="020B0503020102020204" pitchFamily="34" charset="0"/>
              </a:rPr>
              <a:pPr/>
              <a:t>29</a:t>
            </a:fld>
            <a:endParaRPr lang="en-US" altLang="en-US">
              <a:solidFill>
                <a:srgbClr val="FFFFFF"/>
              </a:solidFill>
              <a:latin typeface="Franklin Gothic Book" panose="020B0503020102020204" pitchFamily="34" charset="0"/>
            </a:endParaRPr>
          </a:p>
        </p:txBody>
      </p:sp>
      <p:pic>
        <p:nvPicPr>
          <p:cNvPr id="40968" name="Picture 9">
            <a:extLst>
              <a:ext uri="{FF2B5EF4-FFF2-40B4-BE49-F238E27FC236}">
                <a16:creationId xmlns:a16="http://schemas.microsoft.com/office/drawing/2014/main" id="{1C798A65-F063-4AD9-8785-6C3158758C6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4648200"/>
            <a:ext cx="1066800" cy="134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3D84CEC6-0B89-4D70-8045-45D31E9908E6}"/>
              </a:ext>
            </a:extLst>
          </p:cNvPr>
          <p:cNvSpPr>
            <a:spLocks noGrp="1"/>
          </p:cNvSpPr>
          <p:nvPr>
            <p:ph type="title"/>
          </p:nvPr>
        </p:nvSpPr>
        <p:spPr>
          <a:xfrm>
            <a:off x="1143000" y="304800"/>
            <a:ext cx="7772400" cy="1143000"/>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The Political Risk Cont.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FC8B6288-9660-499A-A610-BDBA88340DD9}"/>
              </a:ext>
            </a:extLst>
          </p:cNvPr>
          <p:cNvSpPr>
            <a:spLocks noGrp="1"/>
          </p:cNvSpPr>
          <p:nvPr>
            <p:ph type="body" idx="1"/>
          </p:nvPr>
        </p:nvSpPr>
        <p:spPr>
          <a:xfrm>
            <a:off x="1371600" y="1447800"/>
            <a:ext cx="3657600" cy="838200"/>
          </a:xfrm>
          <a:solidFill>
            <a:schemeClr val="accent1"/>
          </a:solidFill>
          <a:ln w="38100" cap="flat">
            <a:solidFill>
              <a:srgbClr val="80B606"/>
            </a:solidFill>
          </a:ln>
          <a:effectLst>
            <a:outerShdw blurRad="40000" dist="20000" dir="5400000" rotWithShape="0">
              <a:srgbClr val="000000">
                <a:alpha val="37999"/>
              </a:srgbClr>
            </a:outerShdw>
          </a:effectLst>
        </p:spPr>
        <p:txBody>
          <a:bodyPr anchor="ctr">
            <a:normAutofit lnSpcReduction="10000"/>
          </a:bodyPr>
          <a:lstStyle/>
          <a:p>
            <a:pPr algn="ctr" eaLnBrk="1" hangingPunct="1">
              <a:defRPr/>
            </a:pPr>
            <a:r>
              <a:rPr lang="en-US" dirty="0">
                <a:solidFill>
                  <a:schemeClr val="bg1"/>
                </a:solidFill>
              </a:rPr>
              <a:t>Avoidance and Adaptation</a:t>
            </a:r>
          </a:p>
        </p:txBody>
      </p:sp>
      <p:sp>
        <p:nvSpPr>
          <p:cNvPr id="8" name="Text Placeholder 7">
            <a:extLst>
              <a:ext uri="{FF2B5EF4-FFF2-40B4-BE49-F238E27FC236}">
                <a16:creationId xmlns:a16="http://schemas.microsoft.com/office/drawing/2014/main" id="{4CC1DB7A-51C0-41EC-8520-B0139B255C19}"/>
              </a:ext>
            </a:extLst>
          </p:cNvPr>
          <p:cNvSpPr>
            <a:spLocks noGrp="1"/>
          </p:cNvSpPr>
          <p:nvPr>
            <p:ph type="body" sz="half" idx="3"/>
          </p:nvPr>
        </p:nvSpPr>
        <p:spPr>
          <a:xfrm>
            <a:off x="4953000" y="1447800"/>
            <a:ext cx="3886200" cy="762000"/>
          </a:xfrm>
        </p:spPr>
        <p:style>
          <a:lnRef idx="2">
            <a:schemeClr val="accent1">
              <a:shade val="50000"/>
            </a:schemeClr>
          </a:lnRef>
          <a:fillRef idx="1">
            <a:schemeClr val="accent1"/>
          </a:fillRef>
          <a:effectRef idx="0">
            <a:schemeClr val="accent1"/>
          </a:effectRef>
          <a:fontRef idx="minor">
            <a:schemeClr val="lt1"/>
          </a:fontRef>
        </p:style>
        <p:txBody>
          <a:bodyPr anchor="ctr">
            <a:normAutofit lnSpcReduction="10000"/>
          </a:bodyPr>
          <a:lstStyle/>
          <a:p>
            <a:pPr algn="ctr" eaLnBrk="1" hangingPunct="1">
              <a:defRPr/>
            </a:pPr>
            <a:r>
              <a:rPr lang="en-US" dirty="0">
                <a:solidFill>
                  <a:schemeClr val="bg1"/>
                </a:solidFill>
              </a:rPr>
              <a:t>Dependency and Hedging</a:t>
            </a:r>
          </a:p>
        </p:txBody>
      </p:sp>
      <p:sp>
        <p:nvSpPr>
          <p:cNvPr id="3" name="Content Placeholder 2">
            <a:extLst>
              <a:ext uri="{FF2B5EF4-FFF2-40B4-BE49-F238E27FC236}">
                <a16:creationId xmlns:a16="http://schemas.microsoft.com/office/drawing/2014/main" id="{B8A1A89B-910B-434C-8246-266038FFFFC4}"/>
              </a:ext>
            </a:extLst>
          </p:cNvPr>
          <p:cNvSpPr>
            <a:spLocks noGrp="1"/>
          </p:cNvSpPr>
          <p:nvPr>
            <p:ph sz="half" idx="2"/>
          </p:nvPr>
        </p:nvSpPr>
        <p:spPr>
          <a:xfrm>
            <a:off x="1371600" y="2209800"/>
            <a:ext cx="3581400" cy="3886200"/>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eaLnBrk="1" hangingPunct="1">
              <a:lnSpc>
                <a:spcPct val="80000"/>
              </a:lnSpc>
              <a:defRPr/>
            </a:pPr>
            <a:r>
              <a:rPr lang="en-US" altLang="en-US" sz="2400" b="1">
                <a:solidFill>
                  <a:srgbClr val="000000"/>
                </a:solidFill>
              </a:rPr>
              <a:t>Equity sharing</a:t>
            </a:r>
          </a:p>
          <a:p>
            <a:pPr eaLnBrk="1" hangingPunct="1">
              <a:lnSpc>
                <a:spcPct val="80000"/>
              </a:lnSpc>
              <a:defRPr/>
            </a:pPr>
            <a:endParaRPr lang="en-US" altLang="en-US" sz="2400" b="1">
              <a:solidFill>
                <a:srgbClr val="000000"/>
              </a:solidFill>
            </a:endParaRPr>
          </a:p>
          <a:p>
            <a:pPr eaLnBrk="1" hangingPunct="1">
              <a:lnSpc>
                <a:spcPct val="80000"/>
              </a:lnSpc>
              <a:defRPr/>
            </a:pPr>
            <a:r>
              <a:rPr lang="en-US" altLang="en-US" sz="2400" b="1">
                <a:solidFill>
                  <a:srgbClr val="000000"/>
                </a:solidFill>
              </a:rPr>
              <a:t>Participating management</a:t>
            </a:r>
          </a:p>
          <a:p>
            <a:pPr eaLnBrk="1" hangingPunct="1">
              <a:lnSpc>
                <a:spcPct val="80000"/>
              </a:lnSpc>
              <a:defRPr/>
            </a:pPr>
            <a:endParaRPr lang="en-US" altLang="en-US" sz="2400" b="1">
              <a:solidFill>
                <a:srgbClr val="000000"/>
              </a:solidFill>
            </a:endParaRPr>
          </a:p>
          <a:p>
            <a:pPr eaLnBrk="1" hangingPunct="1">
              <a:lnSpc>
                <a:spcPct val="80000"/>
              </a:lnSpc>
              <a:defRPr/>
            </a:pPr>
            <a:r>
              <a:rPr lang="en-US" altLang="en-US" sz="2400" b="1">
                <a:solidFill>
                  <a:srgbClr val="000000"/>
                </a:solidFill>
              </a:rPr>
              <a:t>Localization of the operation</a:t>
            </a:r>
          </a:p>
          <a:p>
            <a:pPr eaLnBrk="1" hangingPunct="1">
              <a:lnSpc>
                <a:spcPct val="80000"/>
              </a:lnSpc>
              <a:defRPr/>
            </a:pPr>
            <a:endParaRPr lang="en-US" altLang="en-US" sz="2400" b="1">
              <a:solidFill>
                <a:srgbClr val="000000"/>
              </a:solidFill>
            </a:endParaRPr>
          </a:p>
          <a:p>
            <a:pPr eaLnBrk="1" hangingPunct="1">
              <a:lnSpc>
                <a:spcPct val="80000"/>
              </a:lnSpc>
              <a:defRPr/>
            </a:pPr>
            <a:r>
              <a:rPr lang="en-US" altLang="en-US" sz="2400" b="1">
                <a:solidFill>
                  <a:srgbClr val="000000"/>
                </a:solidFill>
              </a:rPr>
              <a:t>Development assistance</a:t>
            </a:r>
          </a:p>
        </p:txBody>
      </p:sp>
      <p:sp>
        <p:nvSpPr>
          <p:cNvPr id="9" name="Content Placeholder 8">
            <a:extLst>
              <a:ext uri="{FF2B5EF4-FFF2-40B4-BE49-F238E27FC236}">
                <a16:creationId xmlns:a16="http://schemas.microsoft.com/office/drawing/2014/main" id="{1B9CC440-20C6-4115-85CD-5614C6B1E0C6}"/>
              </a:ext>
            </a:extLst>
          </p:cNvPr>
          <p:cNvSpPr>
            <a:spLocks noGrp="1"/>
          </p:cNvSpPr>
          <p:nvPr>
            <p:ph sz="half" idx="4"/>
          </p:nvPr>
        </p:nvSpPr>
        <p:spPr>
          <a:xfrm>
            <a:off x="4953000" y="2209800"/>
            <a:ext cx="3886200" cy="3886200"/>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eaLnBrk="1" hangingPunct="1">
              <a:defRPr/>
            </a:pPr>
            <a:r>
              <a:rPr lang="en-US" altLang="en-US" sz="2400" b="1">
                <a:solidFill>
                  <a:srgbClr val="000000"/>
                </a:solidFill>
              </a:rPr>
              <a:t>Input control</a:t>
            </a:r>
          </a:p>
          <a:p>
            <a:pPr eaLnBrk="1" hangingPunct="1">
              <a:defRPr/>
            </a:pPr>
            <a:r>
              <a:rPr lang="en-US" altLang="en-US" sz="2400" b="1">
                <a:solidFill>
                  <a:srgbClr val="000000"/>
                </a:solidFill>
              </a:rPr>
              <a:t>Technology control</a:t>
            </a:r>
          </a:p>
          <a:p>
            <a:pPr eaLnBrk="1" hangingPunct="1">
              <a:defRPr/>
            </a:pPr>
            <a:r>
              <a:rPr lang="en-US" altLang="en-US" sz="2400" b="1">
                <a:solidFill>
                  <a:srgbClr val="000000"/>
                </a:solidFill>
              </a:rPr>
              <a:t>Expatriate position control</a:t>
            </a:r>
          </a:p>
          <a:p>
            <a:pPr eaLnBrk="1" hangingPunct="1">
              <a:defRPr/>
            </a:pPr>
            <a:r>
              <a:rPr lang="en-US" altLang="en-US" sz="2400" b="1">
                <a:solidFill>
                  <a:srgbClr val="000000"/>
                </a:solidFill>
              </a:rPr>
              <a:t>Distribution control</a:t>
            </a:r>
          </a:p>
          <a:p>
            <a:pPr eaLnBrk="1" hangingPunct="1">
              <a:buFont typeface="Wingdings 2" panose="05020102010507070707" pitchFamily="18" charset="2"/>
              <a:buNone/>
              <a:defRPr/>
            </a:pPr>
            <a:endParaRPr lang="en-US" altLang="en-US" sz="2400" b="1">
              <a:solidFill>
                <a:srgbClr val="000000"/>
              </a:solidFill>
            </a:endParaRPr>
          </a:p>
          <a:p>
            <a:pPr eaLnBrk="1" hangingPunct="1">
              <a:defRPr/>
            </a:pPr>
            <a:r>
              <a:rPr lang="en-US" altLang="en-US" sz="2400" b="1">
                <a:solidFill>
                  <a:srgbClr val="000000"/>
                </a:solidFill>
              </a:rPr>
              <a:t>Political risk insurance (OPIC and FCIA)</a:t>
            </a:r>
          </a:p>
          <a:p>
            <a:pPr eaLnBrk="1" hangingPunct="1">
              <a:defRPr/>
            </a:pPr>
            <a:r>
              <a:rPr lang="en-US" altLang="en-US" sz="2400" b="1">
                <a:solidFill>
                  <a:srgbClr val="000000"/>
                </a:solidFill>
              </a:rPr>
              <a:t>Local debt financing</a:t>
            </a:r>
          </a:p>
          <a:p>
            <a:pPr eaLnBrk="1" hangingPunct="1">
              <a:defRPr/>
            </a:pPr>
            <a:endParaRPr lang="en-US" altLang="en-US">
              <a:solidFill>
                <a:srgbClr val="000000"/>
              </a:solidFill>
            </a:endParaRPr>
          </a:p>
        </p:txBody>
      </p:sp>
      <p:sp>
        <p:nvSpPr>
          <p:cNvPr id="41991" name="Slide Number Placeholder 5">
            <a:extLst>
              <a:ext uri="{FF2B5EF4-FFF2-40B4-BE49-F238E27FC236}">
                <a16:creationId xmlns:a16="http://schemas.microsoft.com/office/drawing/2014/main" id="{7D30E986-BE04-44A6-AFE2-4CC4830701EA}"/>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1-29</a:t>
            </a:r>
          </a:p>
        </p:txBody>
      </p:sp>
      <p:sp>
        <p:nvSpPr>
          <p:cNvPr id="10" name="Plus 9">
            <a:extLst>
              <a:ext uri="{FF2B5EF4-FFF2-40B4-BE49-F238E27FC236}">
                <a16:creationId xmlns:a16="http://schemas.microsoft.com/office/drawing/2014/main" id="{F276DC21-7E19-4786-B9D2-060B3D978EAD}"/>
              </a:ext>
            </a:extLst>
          </p:cNvPr>
          <p:cNvSpPr/>
          <p:nvPr/>
        </p:nvSpPr>
        <p:spPr>
          <a:xfrm>
            <a:off x="6172200" y="4495800"/>
            <a:ext cx="381000" cy="3048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41993" name="Picture 10">
            <a:extLst>
              <a:ext uri="{FF2B5EF4-FFF2-40B4-BE49-F238E27FC236}">
                <a16:creationId xmlns:a16="http://schemas.microsoft.com/office/drawing/2014/main" id="{4E2D1467-C6B0-46E2-84FB-4EE62A5E40A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4724400"/>
            <a:ext cx="1165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4" name="TextBox 3">
            <a:extLst>
              <a:ext uri="{FF2B5EF4-FFF2-40B4-BE49-F238E27FC236}">
                <a16:creationId xmlns:a16="http://schemas.microsoft.com/office/drawing/2014/main" id="{B0764214-AAB6-444B-8E64-A54D01D6EFC3}"/>
              </a:ext>
            </a:extLst>
          </p:cNvPr>
          <p:cNvSpPr txBox="1">
            <a:spLocks noChangeArrowheads="1"/>
          </p:cNvSpPr>
          <p:nvPr/>
        </p:nvSpPr>
        <p:spPr bwMode="auto">
          <a:xfrm>
            <a:off x="3733800" y="636270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endParaRPr lang="en-US" altLang="en-US"/>
          </a:p>
        </p:txBody>
      </p:sp>
      <p:sp>
        <p:nvSpPr>
          <p:cNvPr id="2" name="Title 1">
            <a:extLst>
              <a:ext uri="{FF2B5EF4-FFF2-40B4-BE49-F238E27FC236}">
                <a16:creationId xmlns:a16="http://schemas.microsoft.com/office/drawing/2014/main" id="{C5C2214B-119D-4664-BE4C-139931A53422}"/>
              </a:ext>
            </a:extLst>
          </p:cNvPr>
          <p:cNvSpPr>
            <a:spLocks noGrp="1"/>
          </p:cNvSpPr>
          <p:nvPr>
            <p:ph type="title"/>
          </p:nvPr>
        </p:nvSpPr>
        <p:spPr>
          <a:xfrm>
            <a:off x="1371600" y="304800"/>
            <a:ext cx="7467600" cy="1219200"/>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Managing Political Risk</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BB1AE-ED76-4CDC-8E0A-AB511AEB9DE3}"/>
              </a:ext>
            </a:extLst>
          </p:cNvPr>
          <p:cNvSpPr>
            <a:spLocks noGrp="1"/>
          </p:cNvSpPr>
          <p:nvPr>
            <p:ph type="title"/>
          </p:nvPr>
        </p:nvSpPr>
        <p:spPr>
          <a:xfrm>
            <a:off x="990600" y="304800"/>
            <a:ext cx="7772400" cy="1143000"/>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Managing Terrorism Risk</a:t>
            </a:r>
          </a:p>
        </p:txBody>
      </p:sp>
      <p:sp>
        <p:nvSpPr>
          <p:cNvPr id="3" name="Content Placeholder 2">
            <a:extLst>
              <a:ext uri="{FF2B5EF4-FFF2-40B4-BE49-F238E27FC236}">
                <a16:creationId xmlns:a16="http://schemas.microsoft.com/office/drawing/2014/main" id="{CD8B9B24-92A2-499F-BCBD-7BD7D3F435B2}"/>
              </a:ext>
            </a:extLst>
          </p:cNvPr>
          <p:cNvSpPr>
            <a:spLocks noGrp="1"/>
          </p:cNvSpPr>
          <p:nvPr>
            <p:ph sz="quarter" idx="1"/>
          </p:nvPr>
        </p:nvSpPr>
        <p:spPr>
          <a:xfrm>
            <a:off x="1752600" y="1676400"/>
            <a:ext cx="6629400" cy="4221163"/>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eaLnBrk="1" hangingPunct="1">
              <a:defRPr/>
            </a:pPr>
            <a:r>
              <a:rPr lang="en-US" altLang="en-US" sz="2400" b="1" dirty="0">
                <a:solidFill>
                  <a:srgbClr val="000000"/>
                </a:solidFill>
              </a:rPr>
              <a:t>Develop a benevolent image (IBM and Exxon)</a:t>
            </a:r>
          </a:p>
          <a:p>
            <a:pPr eaLnBrk="1" hangingPunct="1">
              <a:defRPr/>
            </a:pPr>
            <a:endParaRPr lang="en-US" altLang="en-US" sz="2400" b="1" dirty="0">
              <a:solidFill>
                <a:srgbClr val="000000"/>
              </a:solidFill>
            </a:endParaRPr>
          </a:p>
          <a:p>
            <a:pPr eaLnBrk="1" hangingPunct="1">
              <a:defRPr/>
            </a:pPr>
            <a:r>
              <a:rPr lang="en-US" altLang="en-US" sz="2400" b="1" dirty="0">
                <a:solidFill>
                  <a:srgbClr val="000000"/>
                </a:solidFill>
              </a:rPr>
              <a:t>Maintain a low profile and minimize publicity</a:t>
            </a:r>
          </a:p>
          <a:p>
            <a:pPr eaLnBrk="1" hangingPunct="1">
              <a:defRPr/>
            </a:pPr>
            <a:endParaRPr lang="en-US" altLang="en-US" sz="2400" b="1" dirty="0">
              <a:solidFill>
                <a:srgbClr val="000000"/>
              </a:solidFill>
            </a:endParaRPr>
          </a:p>
          <a:p>
            <a:pPr eaLnBrk="1" hangingPunct="1">
              <a:defRPr/>
            </a:pPr>
            <a:r>
              <a:rPr lang="en-US" altLang="en-US" sz="2400" b="1" dirty="0">
                <a:solidFill>
                  <a:srgbClr val="000000"/>
                </a:solidFill>
              </a:rPr>
              <a:t>Using teams to monitor terrorist activities</a:t>
            </a:r>
          </a:p>
          <a:p>
            <a:pPr eaLnBrk="1" hangingPunct="1">
              <a:defRPr/>
            </a:pPr>
            <a:endParaRPr lang="en-US" altLang="en-US" sz="2400" b="1" dirty="0">
              <a:solidFill>
                <a:srgbClr val="000000"/>
              </a:solidFill>
            </a:endParaRPr>
          </a:p>
          <a:p>
            <a:pPr eaLnBrk="1" hangingPunct="1">
              <a:defRPr/>
            </a:pPr>
            <a:r>
              <a:rPr lang="en-US" altLang="en-US" sz="2400" b="1" dirty="0">
                <a:solidFill>
                  <a:srgbClr val="000000"/>
                </a:solidFill>
              </a:rPr>
              <a:t>Hiring counterterrorism consultants</a:t>
            </a:r>
          </a:p>
        </p:txBody>
      </p:sp>
      <p:sp>
        <p:nvSpPr>
          <p:cNvPr id="43013" name="Slide Number Placeholder 5">
            <a:extLst>
              <a:ext uri="{FF2B5EF4-FFF2-40B4-BE49-F238E27FC236}">
                <a16:creationId xmlns:a16="http://schemas.microsoft.com/office/drawing/2014/main" id="{E591DE92-A5BD-4850-8E6D-D91F3229F1AD}"/>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1-30</a:t>
            </a:r>
          </a:p>
        </p:txBody>
      </p:sp>
      <p:pic>
        <p:nvPicPr>
          <p:cNvPr id="43014" name="Picture 7">
            <a:extLst>
              <a:ext uri="{FF2B5EF4-FFF2-40B4-BE49-F238E27FC236}">
                <a16:creationId xmlns:a16="http://schemas.microsoft.com/office/drawing/2014/main" id="{DD36AA50-A52C-4EBC-822D-91B7A24333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495800"/>
            <a:ext cx="1219200"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AEFA5-7D1C-4DE1-BE65-FC6ED6E0322F}"/>
              </a:ext>
            </a:extLst>
          </p:cNvPr>
          <p:cNvSpPr>
            <a:spLocks noGrp="1"/>
          </p:cNvSpPr>
          <p:nvPr>
            <p:ph type="title"/>
          </p:nvPr>
        </p:nvSpPr>
        <p:spPr>
          <a:xfrm>
            <a:off x="1371600" y="457200"/>
            <a:ext cx="7239000" cy="868363"/>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Economic Risk</a:t>
            </a:r>
          </a:p>
        </p:txBody>
      </p:sp>
      <p:sp>
        <p:nvSpPr>
          <p:cNvPr id="3" name="Content Placeholder 2">
            <a:extLst>
              <a:ext uri="{FF2B5EF4-FFF2-40B4-BE49-F238E27FC236}">
                <a16:creationId xmlns:a16="http://schemas.microsoft.com/office/drawing/2014/main" id="{D12575BC-E470-4C0A-A77A-5739AC373ECB}"/>
              </a:ext>
            </a:extLst>
          </p:cNvPr>
          <p:cNvSpPr>
            <a:spLocks noGrp="1"/>
          </p:cNvSpPr>
          <p:nvPr>
            <p:ph sz="quarter" idx="1"/>
          </p:nvPr>
        </p:nvSpPr>
        <p:spPr>
          <a:xfrm>
            <a:off x="1905000" y="14478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normAutofit fontScale="92500" lnSpcReduction="20000"/>
          </a:bodyPr>
          <a:lstStyle/>
          <a:p>
            <a:pPr eaLnBrk="1" hangingPunct="1">
              <a:defRPr/>
            </a:pPr>
            <a:r>
              <a:rPr lang="en-US" altLang="en-US" sz="2800" b="1" dirty="0">
                <a:solidFill>
                  <a:srgbClr val="000000"/>
                </a:solidFill>
              </a:rPr>
              <a:t>Closely related to political risk</a:t>
            </a:r>
          </a:p>
          <a:p>
            <a:pPr eaLnBrk="1" hangingPunct="1">
              <a:defRPr/>
            </a:pPr>
            <a:r>
              <a:rPr lang="en-US" altLang="en-US" sz="2800" b="1" dirty="0">
                <a:solidFill>
                  <a:srgbClr val="000000"/>
                </a:solidFill>
              </a:rPr>
              <a:t>Determined by a country</a:t>
            </a:r>
            <a:r>
              <a:rPr lang="ja-JP" altLang="en-US" sz="2800" b="1" dirty="0">
                <a:solidFill>
                  <a:srgbClr val="000000"/>
                </a:solidFill>
              </a:rPr>
              <a:t>’</a:t>
            </a:r>
            <a:r>
              <a:rPr lang="en-US" altLang="ja-JP" sz="2800" b="1" dirty="0">
                <a:solidFill>
                  <a:srgbClr val="000000"/>
                </a:solidFill>
              </a:rPr>
              <a:t>s ability or intention to meet its financial obligations</a:t>
            </a:r>
          </a:p>
          <a:p>
            <a:pPr eaLnBrk="1" hangingPunct="1">
              <a:defRPr/>
            </a:pPr>
            <a:r>
              <a:rPr lang="en-US" altLang="en-US" sz="2800" b="1" dirty="0">
                <a:solidFill>
                  <a:srgbClr val="000000"/>
                </a:solidFill>
              </a:rPr>
              <a:t>Historically, most industrialized nations have posed little risk of economic instability</a:t>
            </a:r>
          </a:p>
          <a:p>
            <a:pPr eaLnBrk="1" hangingPunct="1">
              <a:defRPr/>
            </a:pPr>
            <a:r>
              <a:rPr lang="en-US" altLang="en-US" sz="2800" b="1" dirty="0">
                <a:solidFill>
                  <a:srgbClr val="000000"/>
                </a:solidFill>
              </a:rPr>
              <a:t>However the level of economic risk in Europe is of concern </a:t>
            </a:r>
            <a:r>
              <a:rPr lang="en-US" altLang="en-US" sz="2800" b="1" dirty="0"/>
              <a:t>in the eurozone due to  debt problems in Greece previously. </a:t>
            </a:r>
            <a:r>
              <a:rPr lang="en-US" altLang="en-US" sz="2800" b="1" dirty="0">
                <a:solidFill>
                  <a:srgbClr val="FF0000"/>
                </a:solidFill>
              </a:rPr>
              <a:t>EU and UK relationship as one of the main challenges facing the EU. However, it is not the only one. </a:t>
            </a:r>
            <a:endParaRPr lang="en-US" altLang="en-US" sz="2800" dirty="0">
              <a:solidFill>
                <a:srgbClr val="FF0000"/>
              </a:solidFill>
            </a:endParaRPr>
          </a:p>
          <a:p>
            <a:pPr eaLnBrk="1" hangingPunct="1">
              <a:defRPr/>
            </a:pPr>
            <a:endParaRPr lang="en-US" altLang="en-US" sz="2800" b="1" dirty="0">
              <a:solidFill>
                <a:srgbClr val="000000"/>
              </a:solidFill>
            </a:endParaRPr>
          </a:p>
          <a:p>
            <a:pPr eaLnBrk="1" hangingPunct="1">
              <a:defRPr/>
            </a:pPr>
            <a:endParaRPr lang="en-US" altLang="en-US" sz="2400" dirty="0">
              <a:solidFill>
                <a:srgbClr val="000000"/>
              </a:solidFill>
            </a:endParaRPr>
          </a:p>
        </p:txBody>
      </p:sp>
      <p:sp>
        <p:nvSpPr>
          <p:cNvPr id="44037" name="Slide Number Placeholder 5">
            <a:extLst>
              <a:ext uri="{FF2B5EF4-FFF2-40B4-BE49-F238E27FC236}">
                <a16:creationId xmlns:a16="http://schemas.microsoft.com/office/drawing/2014/main" id="{0082C49C-1D23-44CE-BAF1-FB53C2ADD36E}"/>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1-31</a:t>
            </a:r>
          </a:p>
        </p:txBody>
      </p:sp>
      <p:pic>
        <p:nvPicPr>
          <p:cNvPr id="44038" name="Picture 7">
            <a:extLst>
              <a:ext uri="{FF2B5EF4-FFF2-40B4-BE49-F238E27FC236}">
                <a16:creationId xmlns:a16="http://schemas.microsoft.com/office/drawing/2014/main" id="{0F08A499-6CAD-4A79-8471-ACAC3E8AF98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4958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7E3F2-9F37-427D-A11D-96956EC8F3B6}"/>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Categories of Economic Risk</a:t>
            </a:r>
          </a:p>
        </p:txBody>
      </p:sp>
      <p:sp>
        <p:nvSpPr>
          <p:cNvPr id="3" name="Content Placeholder 2">
            <a:extLst>
              <a:ext uri="{FF2B5EF4-FFF2-40B4-BE49-F238E27FC236}">
                <a16:creationId xmlns:a16="http://schemas.microsoft.com/office/drawing/2014/main" id="{36BEC79D-D875-4F66-B3D8-637F399A9F53}"/>
              </a:ext>
            </a:extLst>
          </p:cNvPr>
          <p:cNvSpPr>
            <a:spLocks noGrp="1"/>
          </p:cNvSpPr>
          <p:nvPr>
            <p:ph sz="quarter" idx="1"/>
          </p:nvPr>
        </p:nvSpPr>
        <p:spPr>
          <a:xfrm>
            <a:off x="1828800" y="1676400"/>
            <a:ext cx="6781800" cy="4572000"/>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marL="0" indent="0" eaLnBrk="1" hangingPunct="1">
              <a:buFont typeface="Wingdings 2" panose="05020102010507070707" pitchFamily="18" charset="2"/>
              <a:buNone/>
              <a:defRPr/>
            </a:pPr>
            <a:endParaRPr lang="en-US" altLang="en-US" sz="2500" b="1" dirty="0">
              <a:solidFill>
                <a:srgbClr val="000000"/>
              </a:solidFill>
            </a:endParaRPr>
          </a:p>
          <a:p>
            <a:pPr marL="0" indent="0" eaLnBrk="1" hangingPunct="1">
              <a:buFont typeface="Franklin Gothic Book" pitchFamily="34" charset="0"/>
              <a:buAutoNum type="arabicPeriod"/>
              <a:defRPr/>
            </a:pPr>
            <a:r>
              <a:rPr lang="en-US" altLang="en-US" sz="2500" b="1" dirty="0">
                <a:solidFill>
                  <a:srgbClr val="000000"/>
                </a:solidFill>
              </a:rPr>
              <a:t>Loss of profitability due to abrupt changes in monetary and fiscal policies</a:t>
            </a:r>
          </a:p>
          <a:p>
            <a:pPr marL="0" indent="0" eaLnBrk="1" hangingPunct="1">
              <a:buFont typeface="Franklin Gothic Book" pitchFamily="34" charset="0"/>
              <a:buAutoNum type="arabicPeriod"/>
              <a:defRPr/>
            </a:pPr>
            <a:endParaRPr lang="en-US" altLang="en-US" sz="2500" b="1" dirty="0">
              <a:solidFill>
                <a:srgbClr val="000000"/>
              </a:solidFill>
            </a:endParaRPr>
          </a:p>
          <a:p>
            <a:pPr marL="0" indent="0" eaLnBrk="1" hangingPunct="1">
              <a:buFont typeface="Franklin Gothic Book" pitchFamily="34" charset="0"/>
              <a:buAutoNum type="arabicPeriod"/>
              <a:defRPr/>
            </a:pPr>
            <a:r>
              <a:rPr lang="en-US" altLang="en-US" sz="2500" b="1" dirty="0">
                <a:solidFill>
                  <a:srgbClr val="000000"/>
                </a:solidFill>
              </a:rPr>
              <a:t>Loss of profitability due to changes in foreign investment policies</a:t>
            </a:r>
          </a:p>
          <a:p>
            <a:pPr marL="0" indent="0" eaLnBrk="1" hangingPunct="1">
              <a:buFont typeface="Franklin Gothic Book" pitchFamily="34" charset="0"/>
              <a:buAutoNum type="arabicPeriod"/>
              <a:defRPr/>
            </a:pPr>
            <a:endParaRPr lang="en-US" altLang="en-US" sz="2500" b="1" dirty="0">
              <a:solidFill>
                <a:srgbClr val="000000"/>
              </a:solidFill>
            </a:endParaRPr>
          </a:p>
          <a:p>
            <a:pPr marL="0" indent="0" eaLnBrk="1" hangingPunct="1">
              <a:buFont typeface="Franklin Gothic Book" pitchFamily="34" charset="0"/>
              <a:buAutoNum type="arabicPeriod"/>
              <a:defRPr/>
            </a:pPr>
            <a:r>
              <a:rPr lang="en-US" altLang="en-US" sz="2500" b="1" dirty="0">
                <a:solidFill>
                  <a:srgbClr val="000000"/>
                </a:solidFill>
              </a:rPr>
              <a:t>Risk of currency exchange rate volatility</a:t>
            </a:r>
          </a:p>
          <a:p>
            <a:pPr marL="0" indent="0" eaLnBrk="1" hangingPunct="1">
              <a:buFont typeface="Wingdings 2" panose="05020102010507070707" pitchFamily="18" charset="2"/>
              <a:buNone/>
              <a:defRPr/>
            </a:pPr>
            <a:r>
              <a:rPr lang="en-US" altLang="en-US" sz="2500" b="1" dirty="0">
                <a:solidFill>
                  <a:srgbClr val="000000"/>
                </a:solidFill>
              </a:rPr>
              <a:t>     results in currency translation exposure</a:t>
            </a:r>
          </a:p>
        </p:txBody>
      </p:sp>
      <p:sp>
        <p:nvSpPr>
          <p:cNvPr id="45061" name="Slide Number Placeholder 5">
            <a:extLst>
              <a:ext uri="{FF2B5EF4-FFF2-40B4-BE49-F238E27FC236}">
                <a16:creationId xmlns:a16="http://schemas.microsoft.com/office/drawing/2014/main" id="{521A4082-3492-4D94-A321-402F51CC8B82}"/>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1-32</a:t>
            </a:r>
          </a:p>
        </p:txBody>
      </p:sp>
      <p:pic>
        <p:nvPicPr>
          <p:cNvPr id="45062" name="Picture 7">
            <a:extLst>
              <a:ext uri="{FF2B5EF4-FFF2-40B4-BE49-F238E27FC236}">
                <a16:creationId xmlns:a16="http://schemas.microsoft.com/office/drawing/2014/main" id="{E83D3BEF-6B96-4AB1-90F2-05A5DE0309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495800"/>
            <a:ext cx="132715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95F2C-3FD4-8304-52E2-AE560B920088}"/>
              </a:ext>
            </a:extLst>
          </p:cNvPr>
          <p:cNvSpPr>
            <a:spLocks noGrp="1"/>
          </p:cNvSpPr>
          <p:nvPr>
            <p:ph type="title"/>
          </p:nvPr>
        </p:nvSpPr>
        <p:spPr/>
        <p:txBody>
          <a:bodyPr>
            <a:normAutofit fontScale="90000"/>
          </a:bodyPr>
          <a:lstStyle/>
          <a:p>
            <a:r>
              <a:rPr lang="en-US" altLang="en-US" sz="4400" b="1" dirty="0">
                <a:solidFill>
                  <a:srgbClr val="000000"/>
                </a:solidFill>
              </a:rPr>
              <a:t>currency exchange rate volatility</a:t>
            </a:r>
            <a:endParaRPr lang="en-US" dirty="0"/>
          </a:p>
        </p:txBody>
      </p:sp>
      <p:sp>
        <p:nvSpPr>
          <p:cNvPr id="3" name="Content Placeholder 2">
            <a:extLst>
              <a:ext uri="{FF2B5EF4-FFF2-40B4-BE49-F238E27FC236}">
                <a16:creationId xmlns:a16="http://schemas.microsoft.com/office/drawing/2014/main" id="{B8631419-AA30-C386-F70E-9849FB2F40C1}"/>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87DA2591-587B-5F4B-B524-BB5363ACE608}"/>
              </a:ext>
            </a:extLst>
          </p:cNvPr>
          <p:cNvPicPr>
            <a:picLocks noChangeAspect="1"/>
          </p:cNvPicPr>
          <p:nvPr/>
        </p:nvPicPr>
        <p:blipFill>
          <a:blip r:embed="rId2"/>
          <a:stretch>
            <a:fillRect/>
          </a:stretch>
        </p:blipFill>
        <p:spPr>
          <a:xfrm>
            <a:off x="107504" y="1672000"/>
            <a:ext cx="8807896" cy="4133264"/>
          </a:xfrm>
          <a:prstGeom prst="rect">
            <a:avLst/>
          </a:prstGeom>
        </p:spPr>
      </p:pic>
    </p:spTree>
    <p:extLst>
      <p:ext uri="{BB962C8B-B14F-4D97-AF65-F5344CB8AC3E}">
        <p14:creationId xmlns:p14="http://schemas.microsoft.com/office/powerpoint/2010/main" val="27528022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AD837-90F9-40B2-A58E-77BE852F6ADE}"/>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The Legal Environment</a:t>
            </a:r>
          </a:p>
        </p:txBody>
      </p:sp>
      <p:sp>
        <p:nvSpPr>
          <p:cNvPr id="3" name="Content Placeholder 2">
            <a:extLst>
              <a:ext uri="{FF2B5EF4-FFF2-40B4-BE49-F238E27FC236}">
                <a16:creationId xmlns:a16="http://schemas.microsoft.com/office/drawing/2014/main" id="{32F68CCC-F23F-40F9-886D-B6182FB659A1}"/>
              </a:ext>
            </a:extLst>
          </p:cNvPr>
          <p:cNvSpPr>
            <a:spLocks noGrp="1"/>
          </p:cNvSpPr>
          <p:nvPr>
            <p:ph sz="quarter" idx="1"/>
          </p:nvPr>
        </p:nvSpPr>
        <p:spPr>
          <a:xfrm>
            <a:off x="1828800" y="16002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eaLnBrk="1" hangingPunct="1">
              <a:defRPr/>
            </a:pPr>
            <a:r>
              <a:rPr lang="en-US" altLang="en-US" sz="3200">
                <a:solidFill>
                  <a:srgbClr val="000000"/>
                </a:solidFill>
              </a:rPr>
              <a:t>Consists of the local laws and legal systems of those countries in which an international company operates, and of international law, which governs relationships between sovereign countries</a:t>
            </a:r>
          </a:p>
          <a:p>
            <a:pPr eaLnBrk="1" hangingPunct="1">
              <a:buFont typeface="Wingdings 2" panose="05020102010507070707" pitchFamily="18" charset="2"/>
              <a:buNone/>
              <a:defRPr/>
            </a:pPr>
            <a:endParaRPr lang="en-US" altLang="en-US" sz="2400">
              <a:solidFill>
                <a:srgbClr val="000000"/>
              </a:solidFill>
            </a:endParaRPr>
          </a:p>
        </p:txBody>
      </p:sp>
      <p:sp>
        <p:nvSpPr>
          <p:cNvPr id="48133" name="Slide Number Placeholder 5">
            <a:extLst>
              <a:ext uri="{FF2B5EF4-FFF2-40B4-BE49-F238E27FC236}">
                <a16:creationId xmlns:a16="http://schemas.microsoft.com/office/drawing/2014/main" id="{BA7C71A0-A1A7-4DAC-A22B-1924846C1498}"/>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1-35</a:t>
            </a:r>
          </a:p>
        </p:txBody>
      </p:sp>
      <p:pic>
        <p:nvPicPr>
          <p:cNvPr id="48134" name="Picture 2" descr="C:\Users\Mohamad\AppData\Local\Microsoft\Windows\Temporary Internet Files\Content.IE5\IXA6BSJX\MCj02292390000[1].wmf">
            <a:extLst>
              <a:ext uri="{FF2B5EF4-FFF2-40B4-BE49-F238E27FC236}">
                <a16:creationId xmlns:a16="http://schemas.microsoft.com/office/drawing/2014/main" id="{CC58E176-2E87-4A99-84F3-D3740506AA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4192588"/>
            <a:ext cx="1825625" cy="182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7">
            <a:extLst>
              <a:ext uri="{FF2B5EF4-FFF2-40B4-BE49-F238E27FC236}">
                <a16:creationId xmlns:a16="http://schemas.microsoft.com/office/drawing/2014/main" id="{001B3C83-F2B4-4052-9940-4F70C1FD953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495800"/>
            <a:ext cx="1219200"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0B04B426-1847-4E0C-A930-585DE8348F51}"/>
              </a:ext>
            </a:extLst>
          </p:cNvPr>
          <p:cNvSpPr>
            <a:spLocks noGrp="1"/>
          </p:cNvSpPr>
          <p:nvPr>
            <p:ph type="body" idx="1"/>
          </p:nvPr>
        </p:nvSpPr>
        <p:spPr>
          <a:xfrm>
            <a:off x="1447800" y="1600200"/>
            <a:ext cx="3581400" cy="762000"/>
          </a:xfrm>
          <a:solidFill>
            <a:schemeClr val="accent1"/>
          </a:solidFill>
          <a:ln w="38100" cap="flat">
            <a:solidFill>
              <a:srgbClr val="80B606"/>
            </a:solidFill>
          </a:ln>
          <a:effectLst>
            <a:outerShdw blurRad="40000" dist="20000" dir="5400000" rotWithShape="0">
              <a:srgbClr val="000000">
                <a:alpha val="37999"/>
              </a:srgbClr>
            </a:outerShdw>
          </a:effectLst>
        </p:spPr>
        <p:txBody>
          <a:bodyPr anchor="ctr">
            <a:normAutofit lnSpcReduction="10000"/>
          </a:bodyPr>
          <a:lstStyle/>
          <a:p>
            <a:pPr algn="ctr" eaLnBrk="1" fontAlgn="auto" hangingPunct="1">
              <a:spcBef>
                <a:spcPts val="580"/>
              </a:spcBef>
              <a:spcAft>
                <a:spcPts val="0"/>
              </a:spcAft>
              <a:buFont typeface="Wingdings 2"/>
              <a:buNone/>
              <a:defRPr/>
            </a:pPr>
            <a:r>
              <a:rPr lang="en-US" dirty="0">
                <a:solidFill>
                  <a:schemeClr val="bg1"/>
                </a:solidFill>
              </a:rPr>
              <a:t>Types of Legal Systems</a:t>
            </a:r>
          </a:p>
        </p:txBody>
      </p:sp>
      <p:sp>
        <p:nvSpPr>
          <p:cNvPr id="3" name="Content Placeholder 2">
            <a:extLst>
              <a:ext uri="{FF2B5EF4-FFF2-40B4-BE49-F238E27FC236}">
                <a16:creationId xmlns:a16="http://schemas.microsoft.com/office/drawing/2014/main" id="{32FDF09B-3A76-4C9A-A1DA-0436B7FFAA03}"/>
              </a:ext>
            </a:extLst>
          </p:cNvPr>
          <p:cNvSpPr>
            <a:spLocks noGrp="1"/>
          </p:cNvSpPr>
          <p:nvPr>
            <p:ph sz="half" idx="2"/>
          </p:nvPr>
        </p:nvSpPr>
        <p:spPr>
          <a:xfrm>
            <a:off x="1447800" y="2362200"/>
            <a:ext cx="3505200" cy="3810000"/>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eaLnBrk="1" hangingPunct="1">
              <a:defRPr/>
            </a:pPr>
            <a:r>
              <a:rPr lang="en-US" altLang="en-US" sz="2400">
                <a:solidFill>
                  <a:srgbClr val="000000"/>
                </a:solidFill>
              </a:rPr>
              <a:t>Common law</a:t>
            </a:r>
          </a:p>
          <a:p>
            <a:pPr eaLnBrk="1" hangingPunct="1">
              <a:defRPr/>
            </a:pPr>
            <a:endParaRPr lang="en-US" altLang="en-US" sz="2400">
              <a:solidFill>
                <a:srgbClr val="000000"/>
              </a:solidFill>
            </a:endParaRPr>
          </a:p>
          <a:p>
            <a:pPr eaLnBrk="1" hangingPunct="1">
              <a:defRPr/>
            </a:pPr>
            <a:r>
              <a:rPr lang="en-US" altLang="en-US" sz="2400">
                <a:solidFill>
                  <a:srgbClr val="000000"/>
                </a:solidFill>
              </a:rPr>
              <a:t>Civil law</a:t>
            </a:r>
          </a:p>
          <a:p>
            <a:pPr eaLnBrk="1" hangingPunct="1">
              <a:defRPr/>
            </a:pPr>
            <a:endParaRPr lang="en-US" altLang="en-US" sz="2400">
              <a:solidFill>
                <a:srgbClr val="000000"/>
              </a:solidFill>
            </a:endParaRPr>
          </a:p>
          <a:p>
            <a:pPr eaLnBrk="1" hangingPunct="1">
              <a:defRPr/>
            </a:pPr>
            <a:r>
              <a:rPr lang="en-US" altLang="en-US" sz="2400">
                <a:solidFill>
                  <a:srgbClr val="000000"/>
                </a:solidFill>
              </a:rPr>
              <a:t>Islamic law</a:t>
            </a:r>
          </a:p>
        </p:txBody>
      </p:sp>
      <p:sp>
        <p:nvSpPr>
          <p:cNvPr id="49157" name="Slide Number Placeholder 5">
            <a:extLst>
              <a:ext uri="{FF2B5EF4-FFF2-40B4-BE49-F238E27FC236}">
                <a16:creationId xmlns:a16="http://schemas.microsoft.com/office/drawing/2014/main" id="{0615770A-F6DA-406C-8ED8-17B9EFFAEDE5}"/>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1-36</a:t>
            </a:r>
          </a:p>
        </p:txBody>
      </p:sp>
      <p:pic>
        <p:nvPicPr>
          <p:cNvPr id="49158" name="Picture 3" descr="C:\Users\Mohamad\AppData\Local\Microsoft\Windows\Temporary Internet Files\Content.IE5\8EUEOIBY\MPj04092680000[1].jpg">
            <a:extLst>
              <a:ext uri="{FF2B5EF4-FFF2-40B4-BE49-F238E27FC236}">
                <a16:creationId xmlns:a16="http://schemas.microsoft.com/office/drawing/2014/main" id="{8F301AA0-53D7-42B4-9991-4476B4C927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4419600"/>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10">
            <a:extLst>
              <a:ext uri="{FF2B5EF4-FFF2-40B4-BE49-F238E27FC236}">
                <a16:creationId xmlns:a16="http://schemas.microsoft.com/office/drawing/2014/main" id="{F66D1008-B740-47AE-81F6-06EE3F9858E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 y="4572000"/>
            <a:ext cx="1143000"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8">
            <a:extLst>
              <a:ext uri="{FF2B5EF4-FFF2-40B4-BE49-F238E27FC236}">
                <a16:creationId xmlns:a16="http://schemas.microsoft.com/office/drawing/2014/main" id="{270D36F3-A59A-4E2F-ADF4-B7A05407E901}"/>
              </a:ext>
            </a:extLst>
          </p:cNvPr>
          <p:cNvSpPr>
            <a:spLocks noGrp="1"/>
          </p:cNvSpPr>
          <p:nvPr>
            <p:ph sz="half" idx="4"/>
          </p:nvPr>
        </p:nvSpPr>
        <p:spPr>
          <a:xfrm>
            <a:off x="4953000" y="2362200"/>
            <a:ext cx="3657600" cy="3810000"/>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eaLnBrk="1" hangingPunct="1">
              <a:lnSpc>
                <a:spcPct val="80000"/>
              </a:lnSpc>
              <a:defRPr/>
            </a:pPr>
            <a:r>
              <a:rPr lang="en-US" altLang="en-US" sz="2300" dirty="0">
                <a:solidFill>
                  <a:srgbClr val="000000"/>
                </a:solidFill>
              </a:rPr>
              <a:t>Common law: details must be written in the contract to be enforced</a:t>
            </a:r>
          </a:p>
          <a:p>
            <a:pPr eaLnBrk="1" hangingPunct="1">
              <a:lnSpc>
                <a:spcPct val="80000"/>
              </a:lnSpc>
              <a:defRPr/>
            </a:pPr>
            <a:endParaRPr lang="en-US" altLang="en-US" sz="2300" dirty="0">
              <a:solidFill>
                <a:srgbClr val="000000"/>
              </a:solidFill>
            </a:endParaRPr>
          </a:p>
          <a:p>
            <a:pPr eaLnBrk="1" hangingPunct="1">
              <a:lnSpc>
                <a:spcPct val="80000"/>
              </a:lnSpc>
              <a:defRPr/>
            </a:pPr>
            <a:r>
              <a:rPr lang="en-US" altLang="en-US" sz="2300" dirty="0">
                <a:solidFill>
                  <a:srgbClr val="000000"/>
                </a:solidFill>
              </a:rPr>
              <a:t>Civil law: assumes promises will be enforced without specifying the details</a:t>
            </a:r>
          </a:p>
          <a:p>
            <a:pPr eaLnBrk="1" hangingPunct="1">
              <a:lnSpc>
                <a:spcPct val="80000"/>
              </a:lnSpc>
              <a:defRPr/>
            </a:pPr>
            <a:endParaRPr lang="en-US" altLang="en-US" sz="2300" dirty="0">
              <a:solidFill>
                <a:srgbClr val="000000"/>
              </a:solidFill>
            </a:endParaRPr>
          </a:p>
          <a:p>
            <a:pPr eaLnBrk="1" hangingPunct="1">
              <a:lnSpc>
                <a:spcPct val="80000"/>
              </a:lnSpc>
              <a:defRPr/>
            </a:pPr>
            <a:r>
              <a:rPr lang="en-US" altLang="en-US" sz="2300" dirty="0">
                <a:solidFill>
                  <a:srgbClr val="000000"/>
                </a:solidFill>
              </a:rPr>
              <a:t>In Asia the contract may be in the relationship, not on the paper</a:t>
            </a:r>
          </a:p>
        </p:txBody>
      </p:sp>
      <p:sp>
        <p:nvSpPr>
          <p:cNvPr id="8" name="Text Placeholder 7">
            <a:extLst>
              <a:ext uri="{FF2B5EF4-FFF2-40B4-BE49-F238E27FC236}">
                <a16:creationId xmlns:a16="http://schemas.microsoft.com/office/drawing/2014/main" id="{741C9960-E86C-4DDD-8EF2-3E5B4398DD99}"/>
              </a:ext>
            </a:extLst>
          </p:cNvPr>
          <p:cNvSpPr>
            <a:spLocks noGrp="1"/>
          </p:cNvSpPr>
          <p:nvPr>
            <p:ph type="body" sz="half" idx="3"/>
          </p:nvPr>
        </p:nvSpPr>
        <p:spPr>
          <a:xfrm>
            <a:off x="4953000" y="1600200"/>
            <a:ext cx="3657600" cy="762000"/>
          </a:xfrm>
        </p:spPr>
        <p:style>
          <a:lnRef idx="2">
            <a:schemeClr val="accent1">
              <a:shade val="50000"/>
            </a:schemeClr>
          </a:lnRef>
          <a:fillRef idx="1">
            <a:schemeClr val="accent1"/>
          </a:fillRef>
          <a:effectRef idx="0">
            <a:schemeClr val="accent1"/>
          </a:effectRef>
          <a:fontRef idx="minor">
            <a:schemeClr val="lt1"/>
          </a:fontRef>
        </p:style>
        <p:txBody>
          <a:bodyPr anchor="ctr">
            <a:normAutofit lnSpcReduction="10000"/>
          </a:bodyPr>
          <a:lstStyle/>
          <a:p>
            <a:pPr algn="ctr" eaLnBrk="1" fontAlgn="auto" hangingPunct="1">
              <a:spcBef>
                <a:spcPts val="580"/>
              </a:spcBef>
              <a:spcAft>
                <a:spcPts val="0"/>
              </a:spcAft>
              <a:buFont typeface="Wingdings 2"/>
              <a:buNone/>
              <a:defRPr/>
            </a:pPr>
            <a:r>
              <a:rPr lang="en-US" dirty="0">
                <a:solidFill>
                  <a:schemeClr val="bg1"/>
                </a:solidFill>
              </a:rPr>
              <a:t>Approaches to Contract Law</a:t>
            </a:r>
          </a:p>
        </p:txBody>
      </p:sp>
      <p:sp>
        <p:nvSpPr>
          <p:cNvPr id="2" name="Title 1">
            <a:extLst>
              <a:ext uri="{FF2B5EF4-FFF2-40B4-BE49-F238E27FC236}">
                <a16:creationId xmlns:a16="http://schemas.microsoft.com/office/drawing/2014/main" id="{2A1693FA-8E1E-43B7-BC9B-CACAC54270F7}"/>
              </a:ext>
            </a:extLst>
          </p:cNvPr>
          <p:cNvSpPr>
            <a:spLocks noGrp="1"/>
          </p:cNvSpPr>
          <p:nvPr>
            <p:ph type="title"/>
          </p:nvPr>
        </p:nvSpPr>
        <p:spPr>
          <a:xfrm>
            <a:off x="1066800" y="304800"/>
            <a:ext cx="7772400" cy="1143000"/>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The Legal Environment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A8ADC-9CA0-48F8-95F5-739D4AD1B836}"/>
              </a:ext>
            </a:extLst>
          </p:cNvPr>
          <p:cNvSpPr>
            <a:spLocks noGrp="1"/>
          </p:cNvSpPr>
          <p:nvPr>
            <p:ph type="title"/>
          </p:nvPr>
        </p:nvSpPr>
        <p:spPr>
          <a:xfrm>
            <a:off x="1295400" y="274638"/>
            <a:ext cx="7391400" cy="1020762"/>
          </a:xfrm>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Other Regulatory Issues</a:t>
            </a:r>
          </a:p>
        </p:txBody>
      </p:sp>
      <p:sp>
        <p:nvSpPr>
          <p:cNvPr id="3" name="Content Placeholder 2">
            <a:extLst>
              <a:ext uri="{FF2B5EF4-FFF2-40B4-BE49-F238E27FC236}">
                <a16:creationId xmlns:a16="http://schemas.microsoft.com/office/drawing/2014/main" id="{5FFDCCF4-E6F2-440D-82CF-FBD1A48F4782}"/>
              </a:ext>
            </a:extLst>
          </p:cNvPr>
          <p:cNvSpPr>
            <a:spLocks noGrp="1"/>
          </p:cNvSpPr>
          <p:nvPr>
            <p:ph sz="quarter" idx="1"/>
          </p:nvPr>
        </p:nvSpPr>
        <p:spPr>
          <a:xfrm>
            <a:off x="1828800" y="14478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normAutofit lnSpcReduction="10000"/>
          </a:bodyPr>
          <a:lstStyle/>
          <a:p>
            <a:pPr marL="0" indent="0" eaLnBrk="1" hangingPunct="1">
              <a:buFont typeface="Wingdings 2" panose="05020102010507070707" pitchFamily="18" charset="2"/>
              <a:buNone/>
              <a:defRPr/>
            </a:pPr>
            <a:endParaRPr lang="en-US" altLang="en-US" sz="2400">
              <a:solidFill>
                <a:srgbClr val="000000"/>
              </a:solidFill>
            </a:endParaRPr>
          </a:p>
          <a:p>
            <a:pPr marL="0" indent="0" eaLnBrk="1" hangingPunct="1">
              <a:defRPr/>
            </a:pPr>
            <a:r>
              <a:rPr lang="en-US" altLang="en-US" sz="2800" b="1">
                <a:solidFill>
                  <a:srgbClr val="000000"/>
                </a:solidFill>
              </a:rPr>
              <a:t>Protectionist policies, such as tariffs or quotas and other import and trade restrictions</a:t>
            </a:r>
          </a:p>
          <a:p>
            <a:pPr marL="0" indent="0" eaLnBrk="1" hangingPunct="1">
              <a:defRPr/>
            </a:pPr>
            <a:endParaRPr lang="en-US" altLang="en-US" sz="2400">
              <a:solidFill>
                <a:srgbClr val="000000"/>
              </a:solidFill>
            </a:endParaRPr>
          </a:p>
          <a:p>
            <a:pPr marL="0" indent="0" eaLnBrk="1" hangingPunct="1">
              <a:defRPr/>
            </a:pPr>
            <a:r>
              <a:rPr lang="en-US" altLang="en-US" sz="2800" b="1">
                <a:solidFill>
                  <a:srgbClr val="000000"/>
                </a:solidFill>
              </a:rPr>
              <a:t>The attractiveness of the tax system</a:t>
            </a:r>
          </a:p>
          <a:p>
            <a:pPr marL="0" indent="0" eaLnBrk="1" hangingPunct="1">
              <a:defRPr/>
            </a:pPr>
            <a:endParaRPr lang="en-US" altLang="en-US" sz="2800" b="1">
              <a:solidFill>
                <a:srgbClr val="000000"/>
              </a:solidFill>
            </a:endParaRPr>
          </a:p>
          <a:p>
            <a:pPr marL="0" indent="0" eaLnBrk="1" hangingPunct="1">
              <a:defRPr/>
            </a:pPr>
            <a:r>
              <a:rPr lang="en-US" altLang="en-US" sz="2800" b="1">
                <a:solidFill>
                  <a:srgbClr val="000000"/>
                </a:solidFill>
              </a:rPr>
              <a:t>The level of government involvement in the economic and regulatory environment</a:t>
            </a:r>
          </a:p>
        </p:txBody>
      </p:sp>
      <p:sp>
        <p:nvSpPr>
          <p:cNvPr id="50181" name="Slide Number Placeholder 5">
            <a:extLst>
              <a:ext uri="{FF2B5EF4-FFF2-40B4-BE49-F238E27FC236}">
                <a16:creationId xmlns:a16="http://schemas.microsoft.com/office/drawing/2014/main" id="{81CCEDBC-A19B-4C2F-81D2-DBA244C81B88}"/>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44C93206-3B64-44BE-963E-7C95618AF86F}" type="slidenum">
              <a:rPr lang="en-US" altLang="en-US">
                <a:solidFill>
                  <a:srgbClr val="FFFFFF"/>
                </a:solidFill>
                <a:latin typeface="Franklin Gothic Book" panose="020B0503020102020204" pitchFamily="34" charset="0"/>
              </a:rPr>
              <a:pPr/>
              <a:t>37</a:t>
            </a:fld>
            <a:endParaRPr lang="en-US" altLang="en-US">
              <a:solidFill>
                <a:srgbClr val="FFFFFF"/>
              </a:solidFill>
              <a:latin typeface="Franklin Gothic Book" panose="020B0503020102020204" pitchFamily="34" charset="0"/>
            </a:endParaRPr>
          </a:p>
        </p:txBody>
      </p:sp>
      <p:pic>
        <p:nvPicPr>
          <p:cNvPr id="50182" name="Picture 6">
            <a:extLst>
              <a:ext uri="{FF2B5EF4-FFF2-40B4-BE49-F238E27FC236}">
                <a16:creationId xmlns:a16="http://schemas.microsoft.com/office/drawing/2014/main" id="{5BC89089-77AA-419D-BED6-F5B3212CDD2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440238"/>
            <a:ext cx="1295400" cy="163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1EB17-9580-463D-998A-D68538E5ABCD}"/>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The Technological Environment</a:t>
            </a:r>
          </a:p>
        </p:txBody>
      </p:sp>
      <p:sp>
        <p:nvSpPr>
          <p:cNvPr id="3" name="Content Placeholder 2">
            <a:extLst>
              <a:ext uri="{FF2B5EF4-FFF2-40B4-BE49-F238E27FC236}">
                <a16:creationId xmlns:a16="http://schemas.microsoft.com/office/drawing/2014/main" id="{C62CA425-AA42-44F7-A663-E4C242C1576A}"/>
              </a:ext>
            </a:extLst>
          </p:cNvPr>
          <p:cNvSpPr>
            <a:spLocks noGrp="1"/>
          </p:cNvSpPr>
          <p:nvPr>
            <p:ph sz="quarter" idx="1"/>
          </p:nvPr>
        </p:nvSpPr>
        <p:spPr>
          <a:xfrm>
            <a:off x="1828800" y="1600200"/>
            <a:ext cx="6858000" cy="4525963"/>
          </a:xfrm>
          <a:solidFill>
            <a:srgbClr val="F9ECD2"/>
          </a:solidFill>
          <a:ln cap="flat">
            <a:solidFill>
              <a:srgbClr val="A08B66"/>
            </a:solidFill>
          </a:ln>
          <a:effectLst>
            <a:outerShdw blurRad="40000" dist="20000" dir="5400000" rotWithShape="0">
              <a:srgbClr val="000000">
                <a:alpha val="37999"/>
              </a:srgbClr>
            </a:outerShdw>
          </a:effectLst>
        </p:spPr>
        <p:txBody>
          <a:bodyPr/>
          <a:lstStyle/>
          <a:p>
            <a:pPr eaLnBrk="1" hangingPunct="1">
              <a:defRPr/>
            </a:pPr>
            <a:r>
              <a:rPr lang="en-US" altLang="en-US" sz="2800" b="1" dirty="0">
                <a:solidFill>
                  <a:srgbClr val="000000"/>
                </a:solidFill>
              </a:rPr>
              <a:t>The </a:t>
            </a:r>
            <a:r>
              <a:rPr lang="en-US" altLang="en-US" sz="2800" b="1" dirty="0" err="1">
                <a:solidFill>
                  <a:srgbClr val="000000"/>
                </a:solidFill>
              </a:rPr>
              <a:t>appropriability</a:t>
            </a:r>
            <a:r>
              <a:rPr lang="en-US" altLang="en-US" sz="2800" b="1" dirty="0">
                <a:solidFill>
                  <a:srgbClr val="000000"/>
                </a:solidFill>
              </a:rPr>
              <a:t> of technology</a:t>
            </a:r>
          </a:p>
          <a:p>
            <a:pPr eaLnBrk="1" hangingPunct="1">
              <a:defRPr/>
            </a:pPr>
            <a:r>
              <a:rPr lang="en-US" altLang="en-US" sz="2800" b="1" dirty="0">
                <a:solidFill>
                  <a:srgbClr val="000000"/>
                </a:solidFill>
              </a:rPr>
              <a:t>The International Convention for the Protection of Industrial Property (the Paris Union)</a:t>
            </a:r>
          </a:p>
          <a:p>
            <a:pPr eaLnBrk="1" hangingPunct="1">
              <a:defRPr/>
            </a:pPr>
            <a:r>
              <a:rPr lang="en-US" altLang="en-US" sz="2800" b="1" dirty="0">
                <a:solidFill>
                  <a:srgbClr val="000000"/>
                </a:solidFill>
              </a:rPr>
              <a:t>Inappropriate use of technology by JVs, franchisees, licensees, and employees</a:t>
            </a:r>
          </a:p>
          <a:p>
            <a:pPr eaLnBrk="1" hangingPunct="1">
              <a:defRPr/>
            </a:pPr>
            <a:r>
              <a:rPr lang="en-US" altLang="en-US" sz="2800" b="1" dirty="0">
                <a:solidFill>
                  <a:srgbClr val="000000"/>
                </a:solidFill>
              </a:rPr>
              <a:t>Appropriateness of technology for the local environment</a:t>
            </a:r>
          </a:p>
          <a:p>
            <a:pPr eaLnBrk="1" hangingPunct="1">
              <a:buFont typeface="Wingdings 2" panose="05020102010507070707" pitchFamily="18" charset="2"/>
              <a:buNone/>
              <a:defRPr/>
            </a:pPr>
            <a:endParaRPr lang="en-US" altLang="en-US" sz="2800" b="1" dirty="0">
              <a:solidFill>
                <a:srgbClr val="000000"/>
              </a:solidFill>
            </a:endParaRPr>
          </a:p>
        </p:txBody>
      </p:sp>
      <p:sp>
        <p:nvSpPr>
          <p:cNvPr id="52229" name="Slide Number Placeholder 5">
            <a:extLst>
              <a:ext uri="{FF2B5EF4-FFF2-40B4-BE49-F238E27FC236}">
                <a16:creationId xmlns:a16="http://schemas.microsoft.com/office/drawing/2014/main" id="{37B115B8-BD4E-43F1-9429-806C9B887EC5}"/>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FD6B990A-FBE9-4142-865E-4A53A1ABB13D}" type="slidenum">
              <a:rPr lang="en-US" altLang="en-US">
                <a:solidFill>
                  <a:srgbClr val="FFFFFF"/>
                </a:solidFill>
                <a:latin typeface="Franklin Gothic Book" panose="020B0503020102020204" pitchFamily="34" charset="0"/>
              </a:rPr>
              <a:pPr/>
              <a:t>38</a:t>
            </a:fld>
            <a:endParaRPr lang="en-US" altLang="en-US">
              <a:solidFill>
                <a:srgbClr val="FFFFFF"/>
              </a:solidFill>
              <a:latin typeface="Franklin Gothic Book" panose="020B0503020102020204" pitchFamily="34" charset="0"/>
            </a:endParaRPr>
          </a:p>
        </p:txBody>
      </p:sp>
      <p:pic>
        <p:nvPicPr>
          <p:cNvPr id="52230" name="Picture 6">
            <a:extLst>
              <a:ext uri="{FF2B5EF4-FFF2-40B4-BE49-F238E27FC236}">
                <a16:creationId xmlns:a16="http://schemas.microsoft.com/office/drawing/2014/main" id="{F6664537-43A9-4E27-A613-A658035F18F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419600"/>
            <a:ext cx="1387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50E0D-1E3A-443E-8898-D87F0B566825}"/>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normAutofit fontScale="90000"/>
          </a:bodyPr>
          <a:lstStyle/>
          <a:p>
            <a:pPr algn="ctr" eaLnBrk="1" fontAlgn="auto" hangingPunct="1">
              <a:spcAft>
                <a:spcPts val="0"/>
              </a:spcAft>
              <a:defRPr/>
            </a:pPr>
            <a:r>
              <a:rPr lang="en-US" sz="3600" b="1" dirty="0">
                <a:solidFill>
                  <a:srgbClr val="996600"/>
                </a:solidFill>
                <a:latin typeface="+mn-lt"/>
                <a:ea typeface="+mn-ea"/>
                <a:cs typeface="+mn-cs"/>
              </a:rPr>
              <a:t>Under the Lens:  The Global Role of Information Technology</a:t>
            </a:r>
          </a:p>
        </p:txBody>
      </p:sp>
      <p:sp>
        <p:nvSpPr>
          <p:cNvPr id="3" name="Content Placeholder 2">
            <a:extLst>
              <a:ext uri="{FF2B5EF4-FFF2-40B4-BE49-F238E27FC236}">
                <a16:creationId xmlns:a16="http://schemas.microsoft.com/office/drawing/2014/main" id="{9626E30F-C1E4-45AE-A344-7A6BBD90D034}"/>
              </a:ext>
            </a:extLst>
          </p:cNvPr>
          <p:cNvSpPr>
            <a:spLocks noGrp="1"/>
          </p:cNvSpPr>
          <p:nvPr>
            <p:ph sz="quarter" idx="1"/>
          </p:nvPr>
        </p:nvSpPr>
        <p:spPr>
          <a:xfrm>
            <a:off x="1828800" y="1524000"/>
            <a:ext cx="6934200" cy="4724400"/>
          </a:xfrm>
          <a:solidFill>
            <a:srgbClr val="F9ECD2"/>
          </a:solidFill>
          <a:ln cap="flat">
            <a:solidFill>
              <a:srgbClr val="A08B66"/>
            </a:solidFill>
          </a:ln>
          <a:effectLst>
            <a:outerShdw blurRad="40000" dist="20000" dir="5400000" rotWithShape="0">
              <a:srgbClr val="000000">
                <a:alpha val="37999"/>
              </a:srgbClr>
            </a:outerShdw>
          </a:effectLst>
        </p:spPr>
        <p:txBody>
          <a:bodyPr>
            <a:normAutofit lnSpcReduction="10000"/>
          </a:bodyPr>
          <a:lstStyle/>
          <a:p>
            <a:pPr marL="457200" indent="-457200" eaLnBrk="1" hangingPunct="1">
              <a:defRPr/>
            </a:pPr>
            <a:endParaRPr lang="en-US" altLang="en-US" sz="2800" b="1">
              <a:solidFill>
                <a:srgbClr val="000000"/>
              </a:solidFill>
            </a:endParaRPr>
          </a:p>
          <a:p>
            <a:pPr marL="457200" indent="-457200" eaLnBrk="1" hangingPunct="1">
              <a:defRPr/>
            </a:pPr>
            <a:r>
              <a:rPr lang="en-US" altLang="en-US" sz="2800" b="1">
                <a:solidFill>
                  <a:srgbClr val="000000"/>
                </a:solidFill>
              </a:rPr>
              <a:t>Making Geographic barriers less relevant</a:t>
            </a:r>
            <a:endParaRPr lang="en-US" altLang="en-US" sz="2800" b="1">
              <a:solidFill>
                <a:srgbClr val="7030A0"/>
              </a:solidFill>
            </a:endParaRPr>
          </a:p>
          <a:p>
            <a:pPr marL="457200" indent="-457200" eaLnBrk="1" hangingPunct="1">
              <a:defRPr/>
            </a:pPr>
            <a:r>
              <a:rPr lang="en-US" altLang="en-US" sz="2800" b="1"/>
              <a:t>Both cause and effect of globalization</a:t>
            </a:r>
          </a:p>
          <a:p>
            <a:pPr marL="457200" indent="-457200" eaLnBrk="1" hangingPunct="1">
              <a:defRPr/>
            </a:pPr>
            <a:r>
              <a:rPr lang="en-US" altLang="en-US" sz="2800" b="1"/>
              <a:t>Lowering cultural barriers</a:t>
            </a:r>
          </a:p>
          <a:p>
            <a:pPr marL="457200" indent="-457200" eaLnBrk="1" hangingPunct="1">
              <a:defRPr/>
            </a:pPr>
            <a:r>
              <a:rPr lang="en-US" altLang="en-US" sz="2800" b="1"/>
              <a:t>Encouraging convergence of consumers</a:t>
            </a:r>
            <a:r>
              <a:rPr lang="ja-JP" altLang="en-US" sz="2800" b="1"/>
              <a:t>’</a:t>
            </a:r>
            <a:r>
              <a:rPr lang="en-US" altLang="ja-JP" sz="2800" b="1"/>
              <a:t>  tastes and preferences</a:t>
            </a:r>
          </a:p>
          <a:p>
            <a:pPr marL="457200" indent="-457200" eaLnBrk="1" hangingPunct="1">
              <a:defRPr/>
            </a:pPr>
            <a:r>
              <a:rPr lang="en-US" altLang="en-US" sz="2800" b="1"/>
              <a:t>However, China still monitors and limits electronic information flows</a:t>
            </a:r>
          </a:p>
          <a:p>
            <a:pPr marL="457200" indent="-457200" eaLnBrk="1" hangingPunct="1">
              <a:buFont typeface="Wingdings 2" panose="05020102010507070707" pitchFamily="18" charset="2"/>
              <a:buNone/>
              <a:defRPr/>
            </a:pPr>
            <a:endParaRPr lang="en-US" altLang="en-US" sz="2800" b="1"/>
          </a:p>
        </p:txBody>
      </p:sp>
      <p:sp>
        <p:nvSpPr>
          <p:cNvPr id="53253" name="Slide Number Placeholder 5">
            <a:extLst>
              <a:ext uri="{FF2B5EF4-FFF2-40B4-BE49-F238E27FC236}">
                <a16:creationId xmlns:a16="http://schemas.microsoft.com/office/drawing/2014/main" id="{E63C25FF-E1AB-405A-B8E8-07CEB78AE262}"/>
              </a:ext>
            </a:extLst>
          </p:cNvPr>
          <p:cNvSpPr>
            <a:spLocks noGrp="1"/>
          </p:cNvSpPr>
          <p:nvPr>
            <p:ph type="sldNum" sz="quarter" idx="12"/>
          </p:nvPr>
        </p:nvSpPr>
        <p:spPr bwMode="auto">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F287B62F-F983-45AB-9910-1C1A437A76D8}" type="slidenum">
              <a:rPr lang="en-US" altLang="en-US">
                <a:solidFill>
                  <a:srgbClr val="FFFFFF"/>
                </a:solidFill>
                <a:latin typeface="Franklin Gothic Book" panose="020B0503020102020204" pitchFamily="34" charset="0"/>
              </a:rPr>
              <a:pPr/>
              <a:t>39</a:t>
            </a:fld>
            <a:endParaRPr lang="en-US" altLang="en-US">
              <a:solidFill>
                <a:srgbClr val="FFFFFF"/>
              </a:solidFill>
              <a:latin typeface="Franklin Gothic Book" panose="020B0503020102020204" pitchFamily="34" charset="0"/>
            </a:endParaRPr>
          </a:p>
        </p:txBody>
      </p:sp>
      <p:pic>
        <p:nvPicPr>
          <p:cNvPr id="53254" name="Picture 8">
            <a:extLst>
              <a:ext uri="{FF2B5EF4-FFF2-40B4-BE49-F238E27FC236}">
                <a16:creationId xmlns:a16="http://schemas.microsoft.com/office/drawing/2014/main" id="{E2893DE6-646A-4442-9DDA-7D5CD2779DB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419600"/>
            <a:ext cx="1387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4FC77-FB20-4164-BEB9-171FCBF2E6E2}"/>
              </a:ext>
            </a:extLst>
          </p:cNvPr>
          <p:cNvSpPr>
            <a:spLocks noGrp="1"/>
          </p:cNvSpPr>
          <p:nvPr>
            <p:ph type="title"/>
          </p:nvPr>
        </p:nvSpPr>
        <p:spPr>
          <a:solidFill>
            <a:srgbClr val="F9ECD2"/>
          </a:solidFill>
          <a:ln cap="flat">
            <a:solidFill>
              <a:srgbClr val="A08B66"/>
            </a:solidFill>
          </a:ln>
          <a:effectLst>
            <a:outerShdw blurRad="40000" dist="20000" dir="5400000" rotWithShape="0">
              <a:srgbClr val="000000">
                <a:alpha val="37999"/>
              </a:srgbClr>
            </a:outerShdw>
          </a:effectLst>
        </p:spPr>
        <p:txBody>
          <a:bodyPr anchor="ctr"/>
          <a:lstStyle/>
          <a:p>
            <a:pPr algn="ctr" eaLnBrk="1" fontAlgn="auto" hangingPunct="1">
              <a:spcAft>
                <a:spcPts val="0"/>
              </a:spcAft>
              <a:defRPr/>
            </a:pPr>
            <a:r>
              <a:rPr lang="en-US" sz="3200" b="1" dirty="0">
                <a:solidFill>
                  <a:srgbClr val="996600"/>
                </a:solidFill>
                <a:latin typeface="+mn-lt"/>
                <a:ea typeface="+mn-ea"/>
                <a:cs typeface="+mn-cs"/>
              </a:rPr>
              <a:t>Global E-Business</a:t>
            </a:r>
          </a:p>
        </p:txBody>
      </p:sp>
      <p:graphicFrame>
        <p:nvGraphicFramePr>
          <p:cNvPr id="8" name="Content Placeholder 7">
            <a:extLst>
              <a:ext uri="{FF2B5EF4-FFF2-40B4-BE49-F238E27FC236}">
                <a16:creationId xmlns:a16="http://schemas.microsoft.com/office/drawing/2014/main" id="{A994E0EA-8DAB-49FC-820B-FCA358FD35A5}"/>
              </a:ext>
            </a:extLst>
          </p:cNvPr>
          <p:cNvGraphicFramePr>
            <a:graphicFrameLocks noGrp="1"/>
          </p:cNvGraphicFramePr>
          <p:nvPr>
            <p:ph sz="quarter" idx="1"/>
          </p:nvPr>
        </p:nvGraphicFramePr>
        <p:xfrm>
          <a:off x="1819275" y="1603375"/>
          <a:ext cx="68580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4277" name="Slide Number Placeholder 5">
            <a:extLst>
              <a:ext uri="{FF2B5EF4-FFF2-40B4-BE49-F238E27FC236}">
                <a16:creationId xmlns:a16="http://schemas.microsoft.com/office/drawing/2014/main" id="{1EC2F7EF-67D7-4FBB-AE39-A18FEF9A32D5}"/>
              </a:ext>
            </a:extLst>
          </p:cNvPr>
          <p:cNvSpPr>
            <a:spLocks noGrp="1"/>
          </p:cNvSpPr>
          <p:nvPr>
            <p:ph type="sldNum" sz="quarter" idx="12"/>
          </p:nvPr>
        </p:nvSpPr>
        <p:spPr bwMode="auto">
          <a:xfrm>
            <a:off x="76200" y="6248400"/>
            <a:ext cx="457200" cy="457200"/>
          </a:xfrm>
          <a:extLst>
            <a:ext uri="{91240B29-F687-4F45-9708-019B960494DF}">
              <a14:hiddenLine xmlns:a14="http://schemas.microsoft.com/office/drawing/2010/main" w="9525">
                <a:solidFill>
                  <a:srgbClr val="000000"/>
                </a:solidFill>
                <a:round/>
                <a:headEnd/>
                <a:tailEnd/>
              </a14:hiddenLine>
            </a:ext>
          </a:extLst>
        </p:spPr>
        <p:txBody>
          <a:bodyPr/>
          <a:lstStyle>
            <a:lvl1pPr marL="273050" indent="-273050">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r>
              <a:rPr lang="en-US" altLang="en-US">
                <a:solidFill>
                  <a:srgbClr val="FFFFFF"/>
                </a:solidFill>
                <a:latin typeface="Franklin Gothic Book" panose="020B0503020102020204" pitchFamily="34" charset="0"/>
              </a:rPr>
              <a:t>1-</a:t>
            </a:r>
            <a:fld id="{18F81EC2-3A0F-4EDC-8B61-95C6EAD29843}" type="slidenum">
              <a:rPr lang="en-US" altLang="en-US">
                <a:solidFill>
                  <a:srgbClr val="FFFFFF"/>
                </a:solidFill>
                <a:latin typeface="Franklin Gothic Book" panose="020B0503020102020204" pitchFamily="34" charset="0"/>
              </a:rPr>
              <a:pPr/>
              <a:t>40</a:t>
            </a:fld>
            <a:r>
              <a:rPr lang="en-US" altLang="en-US">
                <a:solidFill>
                  <a:srgbClr val="FFFFFF"/>
                </a:solidFill>
                <a:latin typeface="Franklin Gothic Book" panose="020B0503020102020204" pitchFamily="34" charset="0"/>
              </a:rPr>
              <a:t>  </a:t>
            </a:r>
          </a:p>
        </p:txBody>
      </p:sp>
      <p:pic>
        <p:nvPicPr>
          <p:cNvPr id="54278" name="Picture 6">
            <a:extLst>
              <a:ext uri="{FF2B5EF4-FFF2-40B4-BE49-F238E27FC236}">
                <a16:creationId xmlns:a16="http://schemas.microsoft.com/office/drawing/2014/main" id="{617848F3-77F0-4D44-B0F2-06E6F833D419}"/>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81000" y="4572000"/>
            <a:ext cx="12668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7A036-8662-48AB-98DF-0436D1D15350}"/>
              </a:ext>
            </a:extLst>
          </p:cNvPr>
          <p:cNvSpPr>
            <a:spLocks noGrp="1"/>
          </p:cNvSpPr>
          <p:nvPr>
            <p:ph type="title"/>
          </p:nvPr>
        </p:nvSpPr>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C5DBA86E-2FB6-41E4-9F0B-23882D65BCBA}"/>
              </a:ext>
            </a:extLst>
          </p:cNvPr>
          <p:cNvSpPr>
            <a:spLocks noGrp="1"/>
          </p:cNvSpPr>
          <p:nvPr>
            <p:ph idx="1"/>
          </p:nvPr>
        </p:nvSpPr>
        <p:spPr/>
        <p:txBody>
          <a:bodyPr/>
          <a:lstStyle/>
          <a:p>
            <a:pPr marL="0" indent="0">
              <a:lnSpc>
                <a:spcPct val="107000"/>
              </a:lnSpc>
              <a:spcAft>
                <a:spcPts val="800"/>
              </a:spcAft>
              <a:buNone/>
            </a:pPr>
            <a:r>
              <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Chapter 1: </a:t>
            </a:r>
            <a:endParaRPr lang="en-US" sz="1800" dirty="0">
              <a:effectLst/>
              <a:latin typeface="Arial" panose="020B0604020202020204" pitchFamily="34" charset="0"/>
              <a:ea typeface="Calibri" panose="020F0502020204030204" pitchFamily="34" charset="0"/>
              <a:cs typeface="Arial" panose="020B0604020202020204" pitchFamily="34" charset="0"/>
            </a:endParaRPr>
          </a:p>
          <a:p>
            <a:r>
              <a:rPr lang="en-GB" sz="1800" i="1" dirty="0" err="1">
                <a:solidFill>
                  <a:srgbClr val="000000"/>
                </a:solidFill>
                <a:effectLst/>
                <a:latin typeface="Arial" panose="020B0604020202020204" pitchFamily="34" charset="0"/>
                <a:ea typeface="Calibri" panose="020F0502020204030204" pitchFamily="34" charset="0"/>
              </a:rPr>
              <a:t>Deresky</a:t>
            </a:r>
            <a:r>
              <a:rPr lang="en-GB" sz="1800" i="1" dirty="0">
                <a:solidFill>
                  <a:srgbClr val="000000"/>
                </a:solidFill>
                <a:effectLst/>
                <a:latin typeface="Arial" panose="020B0604020202020204" pitchFamily="34" charset="0"/>
                <a:ea typeface="Calibri" panose="020F0502020204030204" pitchFamily="34" charset="0"/>
              </a:rPr>
              <a:t>, H. (2017). International management. Harlow, Essex: Pearson.</a:t>
            </a:r>
            <a:endParaRPr lang="en-US" dirty="0"/>
          </a:p>
        </p:txBody>
      </p:sp>
    </p:spTree>
    <p:extLst>
      <p:ext uri="{BB962C8B-B14F-4D97-AF65-F5344CB8AC3E}">
        <p14:creationId xmlns:p14="http://schemas.microsoft.com/office/powerpoint/2010/main" val="421449298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www.w3.org/XML/1998/namespace"/>
    <ds:schemaRef ds:uri="http://schemas.openxmlformats.org/package/2006/metadata/core-properties"/>
    <ds:schemaRef ds:uri="http://schemas.microsoft.com/office/2006/metadata/properties"/>
    <ds:schemaRef ds:uri="211f9404-bca0-4bcf-9c1d-965ccb6f8d2d"/>
    <ds:schemaRef ds:uri="http://purl.org/dc/elements/1.1/"/>
    <ds:schemaRef ds:uri="http://schemas.microsoft.com/office/2006/documentManagement/types"/>
    <ds:schemaRef ds:uri="http://schemas.microsoft.com/office/infopath/2007/PartnerControls"/>
    <ds:schemaRef ds:uri="http://purl.org/dc/terms/"/>
    <ds:schemaRef ds:uri="303dbf9b-b85b-46a0-94f1-894078c07ecd"/>
    <ds:schemaRef ds:uri="http://purl.org/dc/dcmitype/"/>
  </ds:schemaRefs>
</ds:datastoreItem>
</file>

<file path=customXml/itemProps3.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4073</Words>
  <Application>Microsoft Office PowerPoint</Application>
  <PresentationFormat>On-screen Show (4:3)</PresentationFormat>
  <Paragraphs>451</Paragraphs>
  <Slides>41</Slides>
  <Notes>30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knowledge-medium</vt:lpstr>
      <vt:lpstr>MS PGothic</vt:lpstr>
      <vt:lpstr>Myriad Pro</vt:lpstr>
      <vt:lpstr>Arial</vt:lpstr>
      <vt:lpstr>Arial Rounded MT Bold</vt:lpstr>
      <vt:lpstr>Calibri</vt:lpstr>
      <vt:lpstr>Franklin Gothic Book</vt:lpstr>
      <vt:lpstr>Perpetua</vt:lpstr>
      <vt:lpstr>Wingdings 2</vt:lpstr>
      <vt:lpstr>20140311PresentationUWTSDTemplate</vt:lpstr>
      <vt:lpstr>International Business Communications   Week one: Assessing international environments</vt:lpstr>
      <vt:lpstr>PowerPoint Presentation</vt:lpstr>
      <vt:lpstr>Learning outcomes </vt:lpstr>
      <vt:lpstr>Opening Profile:  Assessing Risks in Russia</vt:lpstr>
      <vt:lpstr>Opening Profile:  Challenges Managers Face</vt:lpstr>
      <vt:lpstr>What is International Management?</vt:lpstr>
      <vt:lpstr>What is Globalization?</vt:lpstr>
      <vt:lpstr>PowerPoint Presentation</vt:lpstr>
      <vt:lpstr>PowerPoint Presentation</vt:lpstr>
      <vt:lpstr>PowerPoint Presentation</vt:lpstr>
      <vt:lpstr>PowerPoint Presentation</vt:lpstr>
      <vt:lpstr>PowerPoint Presentation</vt:lpstr>
      <vt:lpstr>Challenges to Globalism</vt:lpstr>
      <vt:lpstr>Effects of Globalization on Corporations</vt:lpstr>
      <vt:lpstr>PowerPoint Presentation</vt:lpstr>
      <vt:lpstr>PowerPoint Presentation</vt:lpstr>
      <vt:lpstr>PowerPoint Presentation</vt:lpstr>
      <vt:lpstr>Regional Trading Blocs</vt:lpstr>
      <vt:lpstr>The European Union  “EU”</vt:lpstr>
      <vt:lpstr>Asia</vt:lpstr>
      <vt:lpstr>The Americas</vt:lpstr>
      <vt:lpstr>Other Regions in the World</vt:lpstr>
      <vt:lpstr> Comparative Management in Focus:                       China Loses Its Allure  </vt:lpstr>
      <vt:lpstr>PowerPoint Presentation</vt:lpstr>
      <vt:lpstr>PowerPoint Presentation</vt:lpstr>
      <vt:lpstr>The Global Manager’s Role</vt:lpstr>
      <vt:lpstr>The Political and Economic Environment</vt:lpstr>
      <vt:lpstr>Political Risk</vt:lpstr>
      <vt:lpstr>The Political Risk Cont.</vt:lpstr>
      <vt:lpstr>Managing Political Risk</vt:lpstr>
      <vt:lpstr>Managing Terrorism Risk</vt:lpstr>
      <vt:lpstr>Economic Risk</vt:lpstr>
      <vt:lpstr>Categories of Economic Risk</vt:lpstr>
      <vt:lpstr>currency exchange rate volatility</vt:lpstr>
      <vt:lpstr>The Legal Environment</vt:lpstr>
      <vt:lpstr>The Legal Environment</vt:lpstr>
      <vt:lpstr>Other Regulatory Issues</vt:lpstr>
      <vt:lpstr>The Technological Environment</vt:lpstr>
      <vt:lpstr>Under the Lens:  The Global Role of Information Technology</vt:lpstr>
      <vt:lpstr>Global E-Business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Afzal Munna</cp:lastModifiedBy>
  <cp:revision>9</cp:revision>
  <dcterms:created xsi:type="dcterms:W3CDTF">2015-04-14T15:21:28Z</dcterms:created>
  <dcterms:modified xsi:type="dcterms:W3CDTF">2024-10-05T10:39:48Z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