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5"/>
  </p:notesMasterIdLst>
  <p:sldIdLst>
    <p:sldId id="262" r:id="rId2"/>
    <p:sldId id="258" r:id="rId3"/>
    <p:sldId id="504" r:id="rId4"/>
    <p:sldId id="283" r:id="rId5"/>
    <p:sldId id="264" r:id="rId6"/>
    <p:sldId id="523" r:id="rId7"/>
    <p:sldId id="266" r:id="rId8"/>
    <p:sldId id="267" r:id="rId9"/>
    <p:sldId id="268" r:id="rId10"/>
    <p:sldId id="292" r:id="rId11"/>
    <p:sldId id="507" r:id="rId12"/>
    <p:sldId id="270" r:id="rId13"/>
    <p:sldId id="269" r:id="rId14"/>
    <p:sldId id="265" r:id="rId15"/>
    <p:sldId id="497" r:id="rId16"/>
    <p:sldId id="297" r:id="rId17"/>
    <p:sldId id="300" r:id="rId18"/>
    <p:sldId id="527" r:id="rId19"/>
    <p:sldId id="528" r:id="rId20"/>
    <p:sldId id="529" r:id="rId21"/>
    <p:sldId id="291" r:id="rId22"/>
    <p:sldId id="271" r:id="rId23"/>
    <p:sldId id="284" r:id="rId24"/>
    <p:sldId id="521" r:id="rId25"/>
    <p:sldId id="307" r:id="rId26"/>
    <p:sldId id="285" r:id="rId27"/>
    <p:sldId id="288" r:id="rId28"/>
    <p:sldId id="530" r:id="rId29"/>
    <p:sldId id="286" r:id="rId30"/>
    <p:sldId id="287" r:id="rId31"/>
    <p:sldId id="531" r:id="rId32"/>
    <p:sldId id="532" r:id="rId33"/>
    <p:sldId id="263" r:id="rId34"/>
    <p:sldId id="512" r:id="rId35"/>
    <p:sldId id="275" r:id="rId36"/>
    <p:sldId id="276" r:id="rId37"/>
    <p:sldId id="280" r:id="rId38"/>
    <p:sldId id="281" r:id="rId39"/>
    <p:sldId id="514" r:id="rId40"/>
    <p:sldId id="277" r:id="rId41"/>
    <p:sldId id="278" r:id="rId42"/>
    <p:sldId id="290" r:id="rId43"/>
    <p:sldId id="533" r:id="rId4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3376E0-FB69-7A6E-645C-C20855F432BD}" v="650" dt="2026-02-20T10:56:47.1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86BEC6-E736-495F-A98B-B283F55B9D7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AF32549-F567-48AC-AE7A-0F2C9A8F8A09}">
      <dgm:prSet custT="1"/>
      <dgm:spPr/>
      <dgm:t>
        <a:bodyPr/>
        <a:lstStyle/>
        <a:p>
          <a:pPr algn="l">
            <a:lnSpc>
              <a:spcPct val="90000"/>
            </a:lnSpc>
          </a:pPr>
          <a:r>
            <a:rPr lang="en-GB" sz="2400" noProof="0" dirty="0">
              <a:solidFill>
                <a:srgbClr val="FFFFFF"/>
              </a:solidFill>
              <a:latin typeface="Aptos"/>
              <a:ea typeface="+mn-ea"/>
              <a:cs typeface="+mn-cs"/>
            </a:rPr>
            <a:t>Impact of early life events </a:t>
          </a:r>
        </a:p>
      </dgm:t>
    </dgm:pt>
    <dgm:pt modelId="{651A25BD-522D-459B-8042-B00A3FE555ED}" type="parTrans" cxnId="{77A42237-DDAA-47E9-BDCD-5B7D5591A5DE}">
      <dgm:prSet/>
      <dgm:spPr/>
      <dgm:t>
        <a:bodyPr/>
        <a:lstStyle/>
        <a:p>
          <a:endParaRPr lang="en-US"/>
        </a:p>
      </dgm:t>
    </dgm:pt>
    <dgm:pt modelId="{508AAA3A-825D-4BEC-BEAD-E067E0D980ED}" type="sibTrans" cxnId="{77A42237-DDAA-47E9-BDCD-5B7D5591A5DE}">
      <dgm:prSet/>
      <dgm:spPr/>
      <dgm:t>
        <a:bodyPr/>
        <a:lstStyle/>
        <a:p>
          <a:endParaRPr lang="en-US"/>
        </a:p>
      </dgm:t>
    </dgm:pt>
    <dgm:pt modelId="{47189379-86E4-443C-93FF-79AC94AE55B4}">
      <dgm:prSet/>
      <dgm:spPr/>
      <dgm:t>
        <a:bodyPr/>
        <a:lstStyle/>
        <a:p>
          <a:pPr algn="l">
            <a:lnSpc>
              <a:spcPct val="90000"/>
            </a:lnSpc>
          </a:pPr>
          <a:r>
            <a:rPr lang="en-GB" sz="4000" noProof="0" dirty="0">
              <a:solidFill>
                <a:srgbClr val="FFFFFF"/>
              </a:solidFill>
              <a:latin typeface="Aptos"/>
              <a:ea typeface="+mn-ea"/>
              <a:cs typeface="+mn-cs"/>
            </a:rPr>
            <a:t>ACE’s</a:t>
          </a:r>
        </a:p>
      </dgm:t>
    </dgm:pt>
    <dgm:pt modelId="{C3495256-60B0-404E-A866-F8AA6E3B7C93}" type="parTrans" cxnId="{10796891-FBC7-4A52-861E-55605CB3134C}">
      <dgm:prSet/>
      <dgm:spPr/>
      <dgm:t>
        <a:bodyPr/>
        <a:lstStyle/>
        <a:p>
          <a:endParaRPr lang="en-US"/>
        </a:p>
      </dgm:t>
    </dgm:pt>
    <dgm:pt modelId="{B52479FB-54A6-4EE7-B689-65B8B18F5AF4}" type="sibTrans" cxnId="{10796891-FBC7-4A52-861E-55605CB3134C}">
      <dgm:prSet/>
      <dgm:spPr/>
      <dgm:t>
        <a:bodyPr/>
        <a:lstStyle/>
        <a:p>
          <a:endParaRPr lang="en-US"/>
        </a:p>
      </dgm:t>
    </dgm:pt>
    <dgm:pt modelId="{A500BCCE-AD07-4E32-AC46-35F356B9CF37}">
      <dgm:prSet/>
      <dgm:spPr/>
      <dgm:t>
        <a:bodyPr/>
        <a:lstStyle/>
        <a:p>
          <a:pPr algn="l">
            <a:lnSpc>
              <a:spcPct val="90000"/>
            </a:lnSpc>
          </a:pPr>
          <a:r>
            <a:rPr lang="en-GB" sz="4000" noProof="0" dirty="0">
              <a:solidFill>
                <a:srgbClr val="FFFFFF"/>
              </a:solidFill>
              <a:latin typeface="Aptos"/>
              <a:ea typeface="+mn-ea"/>
              <a:cs typeface="+mn-cs"/>
            </a:rPr>
            <a:t>Trauma</a:t>
          </a:r>
        </a:p>
      </dgm:t>
    </dgm:pt>
    <dgm:pt modelId="{BDF7A91D-7997-4CA1-8A08-EE0C73482583}" type="parTrans" cxnId="{F745B880-CB84-45EE-820E-5B7BAFD779AB}">
      <dgm:prSet/>
      <dgm:spPr/>
      <dgm:t>
        <a:bodyPr/>
        <a:lstStyle/>
        <a:p>
          <a:endParaRPr lang="en-US"/>
        </a:p>
      </dgm:t>
    </dgm:pt>
    <dgm:pt modelId="{39862594-5ECE-4BD8-AAF8-1BAFD0458C1C}" type="sibTrans" cxnId="{F745B880-CB84-45EE-820E-5B7BAFD779AB}">
      <dgm:prSet/>
      <dgm:spPr/>
      <dgm:t>
        <a:bodyPr/>
        <a:lstStyle/>
        <a:p>
          <a:endParaRPr lang="en-US"/>
        </a:p>
      </dgm:t>
    </dgm:pt>
    <dgm:pt modelId="{5E88F13F-1C27-4DD3-A109-23617DC09281}">
      <dgm:prSet/>
      <dgm:spPr/>
      <dgm:t>
        <a:bodyPr/>
        <a:lstStyle/>
        <a:p>
          <a:pPr algn="l">
            <a:lnSpc>
              <a:spcPct val="90000"/>
            </a:lnSpc>
          </a:pPr>
          <a:r>
            <a:rPr lang="en-GB" sz="4000" noProof="0" dirty="0">
              <a:solidFill>
                <a:srgbClr val="FFFFFF"/>
              </a:solidFill>
              <a:latin typeface="Aptos"/>
              <a:ea typeface="+mn-ea"/>
              <a:cs typeface="+mn-cs"/>
            </a:rPr>
            <a:t>Stockholm Syndrome</a:t>
          </a:r>
        </a:p>
      </dgm:t>
    </dgm:pt>
    <dgm:pt modelId="{65E77811-531C-4AAD-BDF2-C81548C9F3CC}" type="parTrans" cxnId="{796766C2-E8E6-4176-9049-7DED072714DD}">
      <dgm:prSet/>
      <dgm:spPr/>
      <dgm:t>
        <a:bodyPr/>
        <a:lstStyle/>
        <a:p>
          <a:endParaRPr lang="en-US"/>
        </a:p>
      </dgm:t>
    </dgm:pt>
    <dgm:pt modelId="{F804E8B3-1C8C-4E34-8246-755F78CC9B04}" type="sibTrans" cxnId="{796766C2-E8E6-4176-9049-7DED072714DD}">
      <dgm:prSet/>
      <dgm:spPr/>
      <dgm:t>
        <a:bodyPr/>
        <a:lstStyle/>
        <a:p>
          <a:endParaRPr lang="en-US"/>
        </a:p>
      </dgm:t>
    </dgm:pt>
    <dgm:pt modelId="{2DA4D336-EEA7-4D0E-8C79-29CC414A3C0E}">
      <dgm:prSet/>
      <dgm:spPr/>
      <dgm:t>
        <a:bodyPr/>
        <a:lstStyle/>
        <a:p>
          <a:pPr algn="l">
            <a:lnSpc>
              <a:spcPct val="90000"/>
            </a:lnSpc>
          </a:pPr>
          <a:r>
            <a:rPr lang="en-GB" sz="4000" noProof="0" dirty="0">
              <a:solidFill>
                <a:srgbClr val="FFFFFF"/>
              </a:solidFill>
              <a:latin typeface="Aptos"/>
              <a:ea typeface="+mn-ea"/>
              <a:cs typeface="+mn-cs"/>
            </a:rPr>
            <a:t>Circle of Abuse</a:t>
          </a:r>
        </a:p>
      </dgm:t>
    </dgm:pt>
    <dgm:pt modelId="{FD307CB0-3AE9-4B80-BD47-421AE4064E68}" type="parTrans" cxnId="{D338524C-DFC2-4FB8-BFC4-D24B212D2B3D}">
      <dgm:prSet/>
      <dgm:spPr/>
      <dgm:t>
        <a:bodyPr/>
        <a:lstStyle/>
        <a:p>
          <a:endParaRPr lang="en-US"/>
        </a:p>
      </dgm:t>
    </dgm:pt>
    <dgm:pt modelId="{2EB21803-5176-4561-B038-F8DC2553B44D}" type="sibTrans" cxnId="{D338524C-DFC2-4FB8-BFC4-D24B212D2B3D}">
      <dgm:prSet/>
      <dgm:spPr/>
      <dgm:t>
        <a:bodyPr/>
        <a:lstStyle/>
        <a:p>
          <a:endParaRPr lang="en-US"/>
        </a:p>
      </dgm:t>
    </dgm:pt>
    <dgm:pt modelId="{A4FD7C22-8304-47EC-8519-CD89DDE0CC56}" type="pres">
      <dgm:prSet presAssocID="{7486BEC6-E736-495F-A98B-B283F55B9D7C}" presName="linear" presStyleCnt="0">
        <dgm:presLayoutVars>
          <dgm:animLvl val="lvl"/>
          <dgm:resizeHandles val="exact"/>
        </dgm:presLayoutVars>
      </dgm:prSet>
      <dgm:spPr/>
    </dgm:pt>
    <dgm:pt modelId="{5A052F2D-21BB-40F7-ACF2-9F03538F5CA9}" type="pres">
      <dgm:prSet presAssocID="{DAF32549-F567-48AC-AE7A-0F2C9A8F8A09}" presName="parentText" presStyleLbl="node1" presStyleIdx="0" presStyleCnt="5">
        <dgm:presLayoutVars>
          <dgm:chMax val="0"/>
          <dgm:bulletEnabled val="1"/>
        </dgm:presLayoutVars>
      </dgm:prSet>
      <dgm:spPr/>
    </dgm:pt>
    <dgm:pt modelId="{E49124E4-3DD5-4D2C-9A28-6EBBA57EF195}" type="pres">
      <dgm:prSet presAssocID="{508AAA3A-825D-4BEC-BEAD-E067E0D980ED}" presName="spacer" presStyleCnt="0"/>
      <dgm:spPr/>
    </dgm:pt>
    <dgm:pt modelId="{5D5B3A2F-8389-4592-9E7D-F6242A48E408}" type="pres">
      <dgm:prSet presAssocID="{47189379-86E4-443C-93FF-79AC94AE55B4}" presName="parentText" presStyleLbl="node1" presStyleIdx="1" presStyleCnt="5">
        <dgm:presLayoutVars>
          <dgm:chMax val="0"/>
          <dgm:bulletEnabled val="1"/>
        </dgm:presLayoutVars>
      </dgm:prSet>
      <dgm:spPr/>
    </dgm:pt>
    <dgm:pt modelId="{9DFC1751-5242-4157-A5BB-6AFE0EA5112A}" type="pres">
      <dgm:prSet presAssocID="{B52479FB-54A6-4EE7-B689-65B8B18F5AF4}" presName="spacer" presStyleCnt="0"/>
      <dgm:spPr/>
    </dgm:pt>
    <dgm:pt modelId="{132A42C2-7F97-44D6-B02A-9AC38E2C3533}" type="pres">
      <dgm:prSet presAssocID="{A500BCCE-AD07-4E32-AC46-35F356B9CF37}" presName="parentText" presStyleLbl="node1" presStyleIdx="2" presStyleCnt="5">
        <dgm:presLayoutVars>
          <dgm:chMax val="0"/>
          <dgm:bulletEnabled val="1"/>
        </dgm:presLayoutVars>
      </dgm:prSet>
      <dgm:spPr/>
    </dgm:pt>
    <dgm:pt modelId="{0A73CA86-50C1-48DB-94C0-4BD5B71E5CE3}" type="pres">
      <dgm:prSet presAssocID="{39862594-5ECE-4BD8-AAF8-1BAFD0458C1C}" presName="spacer" presStyleCnt="0"/>
      <dgm:spPr/>
    </dgm:pt>
    <dgm:pt modelId="{AF28E993-0D07-4E18-AD08-BB8D73D9E231}" type="pres">
      <dgm:prSet presAssocID="{5E88F13F-1C27-4DD3-A109-23617DC09281}" presName="parentText" presStyleLbl="node1" presStyleIdx="3" presStyleCnt="5">
        <dgm:presLayoutVars>
          <dgm:chMax val="0"/>
          <dgm:bulletEnabled val="1"/>
        </dgm:presLayoutVars>
      </dgm:prSet>
      <dgm:spPr/>
    </dgm:pt>
    <dgm:pt modelId="{62E9E9D4-7D19-4EDC-8297-DFE603C28577}" type="pres">
      <dgm:prSet presAssocID="{F804E8B3-1C8C-4E34-8246-755F78CC9B04}" presName="spacer" presStyleCnt="0"/>
      <dgm:spPr/>
    </dgm:pt>
    <dgm:pt modelId="{B0F2638B-E3FF-4526-860E-12E5F3C5BCA0}" type="pres">
      <dgm:prSet presAssocID="{2DA4D336-EEA7-4D0E-8C79-29CC414A3C0E}" presName="parentText" presStyleLbl="node1" presStyleIdx="4" presStyleCnt="5">
        <dgm:presLayoutVars>
          <dgm:chMax val="0"/>
          <dgm:bulletEnabled val="1"/>
        </dgm:presLayoutVars>
      </dgm:prSet>
      <dgm:spPr/>
    </dgm:pt>
  </dgm:ptLst>
  <dgm:cxnLst>
    <dgm:cxn modelId="{77A42237-DDAA-47E9-BDCD-5B7D5591A5DE}" srcId="{7486BEC6-E736-495F-A98B-B283F55B9D7C}" destId="{DAF32549-F567-48AC-AE7A-0F2C9A8F8A09}" srcOrd="0" destOrd="0" parTransId="{651A25BD-522D-459B-8042-B00A3FE555ED}" sibTransId="{508AAA3A-825D-4BEC-BEAD-E067E0D980ED}"/>
    <dgm:cxn modelId="{D338524C-DFC2-4FB8-BFC4-D24B212D2B3D}" srcId="{7486BEC6-E736-495F-A98B-B283F55B9D7C}" destId="{2DA4D336-EEA7-4D0E-8C79-29CC414A3C0E}" srcOrd="4" destOrd="0" parTransId="{FD307CB0-3AE9-4B80-BD47-421AE4064E68}" sibTransId="{2EB21803-5176-4561-B038-F8DC2553B44D}"/>
    <dgm:cxn modelId="{723C057E-03FE-45BB-A11F-ACDAA370C150}" type="presOf" srcId="{7486BEC6-E736-495F-A98B-B283F55B9D7C}" destId="{A4FD7C22-8304-47EC-8519-CD89DDE0CC56}" srcOrd="0" destOrd="0" presId="urn:microsoft.com/office/officeart/2005/8/layout/vList2"/>
    <dgm:cxn modelId="{F745B880-CB84-45EE-820E-5B7BAFD779AB}" srcId="{7486BEC6-E736-495F-A98B-B283F55B9D7C}" destId="{A500BCCE-AD07-4E32-AC46-35F356B9CF37}" srcOrd="2" destOrd="0" parTransId="{BDF7A91D-7997-4CA1-8A08-EE0C73482583}" sibTransId="{39862594-5ECE-4BD8-AAF8-1BAFD0458C1C}"/>
    <dgm:cxn modelId="{10796891-FBC7-4A52-861E-55605CB3134C}" srcId="{7486BEC6-E736-495F-A98B-B283F55B9D7C}" destId="{47189379-86E4-443C-93FF-79AC94AE55B4}" srcOrd="1" destOrd="0" parTransId="{C3495256-60B0-404E-A866-F8AA6E3B7C93}" sibTransId="{B52479FB-54A6-4EE7-B689-65B8B18F5AF4}"/>
    <dgm:cxn modelId="{1D19B793-DE9E-4BEC-84DF-22D722DE97B0}" type="presOf" srcId="{5E88F13F-1C27-4DD3-A109-23617DC09281}" destId="{AF28E993-0D07-4E18-AD08-BB8D73D9E231}" srcOrd="0" destOrd="0" presId="urn:microsoft.com/office/officeart/2005/8/layout/vList2"/>
    <dgm:cxn modelId="{5592B3BE-30F7-415F-B27D-CA88FCBBE101}" type="presOf" srcId="{47189379-86E4-443C-93FF-79AC94AE55B4}" destId="{5D5B3A2F-8389-4592-9E7D-F6242A48E408}" srcOrd="0" destOrd="0" presId="urn:microsoft.com/office/officeart/2005/8/layout/vList2"/>
    <dgm:cxn modelId="{796766C2-E8E6-4176-9049-7DED072714DD}" srcId="{7486BEC6-E736-495F-A98B-B283F55B9D7C}" destId="{5E88F13F-1C27-4DD3-A109-23617DC09281}" srcOrd="3" destOrd="0" parTransId="{65E77811-531C-4AAD-BDF2-C81548C9F3CC}" sibTransId="{F804E8B3-1C8C-4E34-8246-755F78CC9B04}"/>
    <dgm:cxn modelId="{0DC078E4-6880-4E7F-B845-85FEDBE643E2}" type="presOf" srcId="{A500BCCE-AD07-4E32-AC46-35F356B9CF37}" destId="{132A42C2-7F97-44D6-B02A-9AC38E2C3533}" srcOrd="0" destOrd="0" presId="urn:microsoft.com/office/officeart/2005/8/layout/vList2"/>
    <dgm:cxn modelId="{2E89E9F0-71EE-4080-9696-4251CEC007E0}" type="presOf" srcId="{DAF32549-F567-48AC-AE7A-0F2C9A8F8A09}" destId="{5A052F2D-21BB-40F7-ACF2-9F03538F5CA9}" srcOrd="0" destOrd="0" presId="urn:microsoft.com/office/officeart/2005/8/layout/vList2"/>
    <dgm:cxn modelId="{678842F5-DD65-465E-84A3-BEEBE3912C15}" type="presOf" srcId="{2DA4D336-EEA7-4D0E-8C79-29CC414A3C0E}" destId="{B0F2638B-E3FF-4526-860E-12E5F3C5BCA0}" srcOrd="0" destOrd="0" presId="urn:microsoft.com/office/officeart/2005/8/layout/vList2"/>
    <dgm:cxn modelId="{A8994E97-1015-41BB-83B1-DCD563C2632D}" type="presParOf" srcId="{A4FD7C22-8304-47EC-8519-CD89DDE0CC56}" destId="{5A052F2D-21BB-40F7-ACF2-9F03538F5CA9}" srcOrd="0" destOrd="0" presId="urn:microsoft.com/office/officeart/2005/8/layout/vList2"/>
    <dgm:cxn modelId="{5F87F49F-A212-4093-BC7F-A8842E2BC810}" type="presParOf" srcId="{A4FD7C22-8304-47EC-8519-CD89DDE0CC56}" destId="{E49124E4-3DD5-4D2C-9A28-6EBBA57EF195}" srcOrd="1" destOrd="0" presId="urn:microsoft.com/office/officeart/2005/8/layout/vList2"/>
    <dgm:cxn modelId="{4625EE2D-7BEF-4BF9-8008-9488316DFD56}" type="presParOf" srcId="{A4FD7C22-8304-47EC-8519-CD89DDE0CC56}" destId="{5D5B3A2F-8389-4592-9E7D-F6242A48E408}" srcOrd="2" destOrd="0" presId="urn:microsoft.com/office/officeart/2005/8/layout/vList2"/>
    <dgm:cxn modelId="{4CDE1DAD-43CD-4969-81AF-FF55E9BE27EC}" type="presParOf" srcId="{A4FD7C22-8304-47EC-8519-CD89DDE0CC56}" destId="{9DFC1751-5242-4157-A5BB-6AFE0EA5112A}" srcOrd="3" destOrd="0" presId="urn:microsoft.com/office/officeart/2005/8/layout/vList2"/>
    <dgm:cxn modelId="{CB64D7B3-3BEF-4F5C-9BF3-A5A0AE1D0083}" type="presParOf" srcId="{A4FD7C22-8304-47EC-8519-CD89DDE0CC56}" destId="{132A42C2-7F97-44D6-B02A-9AC38E2C3533}" srcOrd="4" destOrd="0" presId="urn:microsoft.com/office/officeart/2005/8/layout/vList2"/>
    <dgm:cxn modelId="{68C24ED3-F919-48D1-AAA2-8E3C2C347DD2}" type="presParOf" srcId="{A4FD7C22-8304-47EC-8519-CD89DDE0CC56}" destId="{0A73CA86-50C1-48DB-94C0-4BD5B71E5CE3}" srcOrd="5" destOrd="0" presId="urn:microsoft.com/office/officeart/2005/8/layout/vList2"/>
    <dgm:cxn modelId="{EBA1FFAF-7BFD-4565-BC64-DBE70A034945}" type="presParOf" srcId="{A4FD7C22-8304-47EC-8519-CD89DDE0CC56}" destId="{AF28E993-0D07-4E18-AD08-BB8D73D9E231}" srcOrd="6" destOrd="0" presId="urn:microsoft.com/office/officeart/2005/8/layout/vList2"/>
    <dgm:cxn modelId="{0D8C5C59-DC06-406C-8281-0AC1B938FC2D}" type="presParOf" srcId="{A4FD7C22-8304-47EC-8519-CD89DDE0CC56}" destId="{62E9E9D4-7D19-4EDC-8297-DFE603C28577}" srcOrd="7" destOrd="0" presId="urn:microsoft.com/office/officeart/2005/8/layout/vList2"/>
    <dgm:cxn modelId="{93BD711D-6AC1-4D6B-AC1F-7BFA4197A362}" type="presParOf" srcId="{A4FD7C22-8304-47EC-8519-CD89DDE0CC56}" destId="{B0F2638B-E3FF-4526-860E-12E5F3C5BCA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4D6E85-751B-406B-9931-79F43EEAD51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864D6B1-A946-41D7-A5E3-9E40E19C4473}">
      <dgm:prSet/>
      <dgm:spPr/>
      <dgm:t>
        <a:bodyPr/>
        <a:lstStyle/>
        <a:p>
          <a:r>
            <a:rPr lang="en-GB" b="1" noProof="0" dirty="0"/>
            <a:t>A positive environment can reverse behavioural symptoms</a:t>
          </a:r>
          <a:endParaRPr lang="en-GB" noProof="0" dirty="0"/>
        </a:p>
      </dgm:t>
    </dgm:pt>
    <dgm:pt modelId="{54F8B2AF-8546-4626-B6D7-F0B94E3D73DB}" type="parTrans" cxnId="{C79FE2E7-662D-4083-8E40-573A271DC562}">
      <dgm:prSet/>
      <dgm:spPr/>
      <dgm:t>
        <a:bodyPr/>
        <a:lstStyle/>
        <a:p>
          <a:endParaRPr lang="en-US"/>
        </a:p>
      </dgm:t>
    </dgm:pt>
    <dgm:pt modelId="{F4768559-185F-4239-9E0D-FB8DF7D26834}" type="sibTrans" cxnId="{C79FE2E7-662D-4083-8E40-573A271DC562}">
      <dgm:prSet/>
      <dgm:spPr/>
      <dgm:t>
        <a:bodyPr/>
        <a:lstStyle/>
        <a:p>
          <a:endParaRPr lang="en-US"/>
        </a:p>
      </dgm:t>
    </dgm:pt>
    <dgm:pt modelId="{D29EFF80-98F3-4767-A7EF-F3E9B7E58397}">
      <dgm:prSet/>
      <dgm:spPr/>
      <dgm:t>
        <a:bodyPr/>
        <a:lstStyle/>
        <a:p>
          <a:r>
            <a:rPr lang="en-GB" b="1" noProof="0" dirty="0"/>
            <a:t>Early intervention</a:t>
          </a:r>
          <a:endParaRPr lang="en-GB" noProof="0" dirty="0"/>
        </a:p>
      </dgm:t>
    </dgm:pt>
    <dgm:pt modelId="{16AB73EA-8AE2-4411-BC10-E7A98A8D53B9}" type="parTrans" cxnId="{2EA5AA8E-1107-426F-B57F-74A1EBCE54CA}">
      <dgm:prSet/>
      <dgm:spPr/>
      <dgm:t>
        <a:bodyPr/>
        <a:lstStyle/>
        <a:p>
          <a:endParaRPr lang="en-US"/>
        </a:p>
      </dgm:t>
    </dgm:pt>
    <dgm:pt modelId="{4F135BD7-42B5-4D2C-A4C8-077E5BA6DC40}" type="sibTrans" cxnId="{2EA5AA8E-1107-426F-B57F-74A1EBCE54CA}">
      <dgm:prSet/>
      <dgm:spPr/>
      <dgm:t>
        <a:bodyPr/>
        <a:lstStyle/>
        <a:p>
          <a:endParaRPr lang="en-US"/>
        </a:p>
      </dgm:t>
    </dgm:pt>
    <dgm:pt modelId="{D82AA879-EDE8-4D2E-A002-CBEFC5770465}">
      <dgm:prSet/>
      <dgm:spPr/>
      <dgm:t>
        <a:bodyPr/>
        <a:lstStyle/>
        <a:p>
          <a:r>
            <a:rPr lang="en-GB" b="1" noProof="0" dirty="0"/>
            <a:t>Working with families and schools</a:t>
          </a:r>
          <a:endParaRPr lang="en-GB" noProof="0" dirty="0"/>
        </a:p>
      </dgm:t>
    </dgm:pt>
    <dgm:pt modelId="{B59572B7-55D4-42CC-A7D3-D978C0F314B4}" type="parTrans" cxnId="{800B6662-47DC-4AA2-9DCC-24E5C0DA9643}">
      <dgm:prSet/>
      <dgm:spPr/>
      <dgm:t>
        <a:bodyPr/>
        <a:lstStyle/>
        <a:p>
          <a:endParaRPr lang="en-US"/>
        </a:p>
      </dgm:t>
    </dgm:pt>
    <dgm:pt modelId="{57C0AD9F-138F-4E1B-BB91-924380E5CC10}" type="sibTrans" cxnId="{800B6662-47DC-4AA2-9DCC-24E5C0DA9643}">
      <dgm:prSet/>
      <dgm:spPr/>
      <dgm:t>
        <a:bodyPr/>
        <a:lstStyle/>
        <a:p>
          <a:endParaRPr lang="en-US"/>
        </a:p>
      </dgm:t>
    </dgm:pt>
    <dgm:pt modelId="{D980B6F8-8587-4B33-8964-885394EBA067}">
      <dgm:prSet/>
      <dgm:spPr/>
      <dgm:t>
        <a:bodyPr/>
        <a:lstStyle/>
        <a:p>
          <a:r>
            <a:rPr lang="en-GB" b="1" noProof="0" dirty="0"/>
            <a:t>Positive impact by parents and family members</a:t>
          </a:r>
          <a:endParaRPr lang="en-GB" noProof="0" dirty="0"/>
        </a:p>
      </dgm:t>
    </dgm:pt>
    <dgm:pt modelId="{74C1E935-E2A8-4C93-A543-616704C87EF4}" type="parTrans" cxnId="{0F5BFCD0-F3D3-4C7A-AFA6-2875A147F5E2}">
      <dgm:prSet/>
      <dgm:spPr/>
      <dgm:t>
        <a:bodyPr/>
        <a:lstStyle/>
        <a:p>
          <a:endParaRPr lang="en-US"/>
        </a:p>
      </dgm:t>
    </dgm:pt>
    <dgm:pt modelId="{BC6524FD-B8A9-454A-AA18-2F9FC7F7507A}" type="sibTrans" cxnId="{0F5BFCD0-F3D3-4C7A-AFA6-2875A147F5E2}">
      <dgm:prSet/>
      <dgm:spPr/>
      <dgm:t>
        <a:bodyPr/>
        <a:lstStyle/>
        <a:p>
          <a:endParaRPr lang="en-US"/>
        </a:p>
      </dgm:t>
    </dgm:pt>
    <dgm:pt modelId="{36384F78-94CB-44A1-8EB2-20A3A73CEA07}" type="pres">
      <dgm:prSet presAssocID="{6F4D6E85-751B-406B-9931-79F43EEAD51C}" presName="root" presStyleCnt="0">
        <dgm:presLayoutVars>
          <dgm:dir/>
          <dgm:resizeHandles val="exact"/>
        </dgm:presLayoutVars>
      </dgm:prSet>
      <dgm:spPr/>
    </dgm:pt>
    <dgm:pt modelId="{46B7E7C9-BB7F-4994-B127-C59F2CED9727}" type="pres">
      <dgm:prSet presAssocID="{6F4D6E85-751B-406B-9931-79F43EEAD51C}" presName="container" presStyleCnt="0">
        <dgm:presLayoutVars>
          <dgm:dir/>
          <dgm:resizeHandles val="exact"/>
        </dgm:presLayoutVars>
      </dgm:prSet>
      <dgm:spPr/>
    </dgm:pt>
    <dgm:pt modelId="{060E0B85-95E8-49ED-BB32-938E49ECB67B}" type="pres">
      <dgm:prSet presAssocID="{B864D6B1-A946-41D7-A5E3-9E40E19C4473}" presName="compNode" presStyleCnt="0"/>
      <dgm:spPr/>
    </dgm:pt>
    <dgm:pt modelId="{B7F4DAEC-8F67-402E-82FD-D83293404626}" type="pres">
      <dgm:prSet presAssocID="{B864D6B1-A946-41D7-A5E3-9E40E19C4473}" presName="iconBgRect" presStyleLbl="bgShp" presStyleIdx="0" presStyleCnt="4"/>
      <dgm:spPr/>
    </dgm:pt>
    <dgm:pt modelId="{1BF6211E-C8BB-4DA4-97CC-E53F443ACDC9}" type="pres">
      <dgm:prSet presAssocID="{B864D6B1-A946-41D7-A5E3-9E40E19C4473}"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70F5D45F-7F21-4228-8C4B-B383D7013CE0}" type="pres">
      <dgm:prSet presAssocID="{B864D6B1-A946-41D7-A5E3-9E40E19C4473}" presName="spaceRect" presStyleCnt="0"/>
      <dgm:spPr/>
    </dgm:pt>
    <dgm:pt modelId="{85118EAE-8F1A-47C4-9330-AA02E487C851}" type="pres">
      <dgm:prSet presAssocID="{B864D6B1-A946-41D7-A5E3-9E40E19C4473}" presName="textRect" presStyleLbl="revTx" presStyleIdx="0" presStyleCnt="4">
        <dgm:presLayoutVars>
          <dgm:chMax val="1"/>
          <dgm:chPref val="1"/>
        </dgm:presLayoutVars>
      </dgm:prSet>
      <dgm:spPr/>
    </dgm:pt>
    <dgm:pt modelId="{98A5CD5D-C5FC-48CC-A212-9DB2F805B7AB}" type="pres">
      <dgm:prSet presAssocID="{F4768559-185F-4239-9E0D-FB8DF7D26834}" presName="sibTrans" presStyleLbl="sibTrans2D1" presStyleIdx="0" presStyleCnt="0"/>
      <dgm:spPr/>
    </dgm:pt>
    <dgm:pt modelId="{C56F340D-0682-407D-86FD-73A4B476211F}" type="pres">
      <dgm:prSet presAssocID="{D29EFF80-98F3-4767-A7EF-F3E9B7E58397}" presName="compNode" presStyleCnt="0"/>
      <dgm:spPr/>
    </dgm:pt>
    <dgm:pt modelId="{1C660B63-8BC8-4BF9-B822-9D9D1E8C1E7B}" type="pres">
      <dgm:prSet presAssocID="{D29EFF80-98F3-4767-A7EF-F3E9B7E58397}" presName="iconBgRect" presStyleLbl="bgShp" presStyleIdx="1" presStyleCnt="4"/>
      <dgm:spPr/>
    </dgm:pt>
    <dgm:pt modelId="{D3D87EC5-DDE8-4D71-B9EB-9E3DA102BCEA}" type="pres">
      <dgm:prSet presAssocID="{D29EFF80-98F3-4767-A7EF-F3E9B7E58397}"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by"/>
        </a:ext>
      </dgm:extLst>
    </dgm:pt>
    <dgm:pt modelId="{6C62D8C7-CBF7-4E30-A312-A155885E0681}" type="pres">
      <dgm:prSet presAssocID="{D29EFF80-98F3-4767-A7EF-F3E9B7E58397}" presName="spaceRect" presStyleCnt="0"/>
      <dgm:spPr/>
    </dgm:pt>
    <dgm:pt modelId="{6449B971-14A2-4FE9-A6E4-D6DB9D20AE8E}" type="pres">
      <dgm:prSet presAssocID="{D29EFF80-98F3-4767-A7EF-F3E9B7E58397}" presName="textRect" presStyleLbl="revTx" presStyleIdx="1" presStyleCnt="4">
        <dgm:presLayoutVars>
          <dgm:chMax val="1"/>
          <dgm:chPref val="1"/>
        </dgm:presLayoutVars>
      </dgm:prSet>
      <dgm:spPr/>
    </dgm:pt>
    <dgm:pt modelId="{7FDDB8D2-ACE5-4568-A6F8-B0BA729A4E36}" type="pres">
      <dgm:prSet presAssocID="{4F135BD7-42B5-4D2C-A4C8-077E5BA6DC40}" presName="sibTrans" presStyleLbl="sibTrans2D1" presStyleIdx="0" presStyleCnt="0"/>
      <dgm:spPr/>
    </dgm:pt>
    <dgm:pt modelId="{29FC23E5-468E-4EBF-AD6C-AD991B743084}" type="pres">
      <dgm:prSet presAssocID="{D82AA879-EDE8-4D2E-A002-CBEFC5770465}" presName="compNode" presStyleCnt="0"/>
      <dgm:spPr/>
    </dgm:pt>
    <dgm:pt modelId="{10F8FB81-B302-494B-A12B-1F19AED421FA}" type="pres">
      <dgm:prSet presAssocID="{D82AA879-EDE8-4D2E-A002-CBEFC5770465}" presName="iconBgRect" presStyleLbl="bgShp" presStyleIdx="2" presStyleCnt="4"/>
      <dgm:spPr/>
    </dgm:pt>
    <dgm:pt modelId="{41388D1C-65EC-4A4B-84DA-EBCCCA889AFE}" type="pres">
      <dgm:prSet presAssocID="{D82AA879-EDE8-4D2E-A002-CBEFC5770465}"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A5619196-DF81-4972-97DA-B4F1F66A4951}" type="pres">
      <dgm:prSet presAssocID="{D82AA879-EDE8-4D2E-A002-CBEFC5770465}" presName="spaceRect" presStyleCnt="0"/>
      <dgm:spPr/>
    </dgm:pt>
    <dgm:pt modelId="{F6120B2C-3C6C-4877-B3CA-3A3E646C09CF}" type="pres">
      <dgm:prSet presAssocID="{D82AA879-EDE8-4D2E-A002-CBEFC5770465}" presName="textRect" presStyleLbl="revTx" presStyleIdx="2" presStyleCnt="4">
        <dgm:presLayoutVars>
          <dgm:chMax val="1"/>
          <dgm:chPref val="1"/>
        </dgm:presLayoutVars>
      </dgm:prSet>
      <dgm:spPr/>
    </dgm:pt>
    <dgm:pt modelId="{88224C7A-39AB-428D-A8DC-7CB0C11B2F8C}" type="pres">
      <dgm:prSet presAssocID="{57C0AD9F-138F-4E1B-BB91-924380E5CC10}" presName="sibTrans" presStyleLbl="sibTrans2D1" presStyleIdx="0" presStyleCnt="0"/>
      <dgm:spPr/>
    </dgm:pt>
    <dgm:pt modelId="{717CFD1D-A2F0-4BF2-8B22-805250F298D8}" type="pres">
      <dgm:prSet presAssocID="{D980B6F8-8587-4B33-8964-885394EBA067}" presName="compNode" presStyleCnt="0"/>
      <dgm:spPr/>
    </dgm:pt>
    <dgm:pt modelId="{A64F0F20-692F-4763-B03A-757AF1F88B5D}" type="pres">
      <dgm:prSet presAssocID="{D980B6F8-8587-4B33-8964-885394EBA067}" presName="iconBgRect" presStyleLbl="bgShp" presStyleIdx="3" presStyleCnt="4"/>
      <dgm:spPr/>
    </dgm:pt>
    <dgm:pt modelId="{5B539673-1310-4527-863B-068541E6B891}" type="pres">
      <dgm:prSet presAssocID="{D980B6F8-8587-4B33-8964-885394EBA067}"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578D8979-445A-400A-82C0-55DACC5E2546}" type="pres">
      <dgm:prSet presAssocID="{D980B6F8-8587-4B33-8964-885394EBA067}" presName="spaceRect" presStyleCnt="0"/>
      <dgm:spPr/>
    </dgm:pt>
    <dgm:pt modelId="{8C45E17A-D380-494F-A3A2-12A4469337D5}" type="pres">
      <dgm:prSet presAssocID="{D980B6F8-8587-4B33-8964-885394EBA067}" presName="textRect" presStyleLbl="revTx" presStyleIdx="3" presStyleCnt="4">
        <dgm:presLayoutVars>
          <dgm:chMax val="1"/>
          <dgm:chPref val="1"/>
        </dgm:presLayoutVars>
      </dgm:prSet>
      <dgm:spPr/>
    </dgm:pt>
  </dgm:ptLst>
  <dgm:cxnLst>
    <dgm:cxn modelId="{F685B526-8052-49D6-863B-AB5D1E2D16DD}" type="presOf" srcId="{D29EFF80-98F3-4767-A7EF-F3E9B7E58397}" destId="{6449B971-14A2-4FE9-A6E4-D6DB9D20AE8E}" srcOrd="0" destOrd="0" presId="urn:microsoft.com/office/officeart/2018/2/layout/IconCircleList"/>
    <dgm:cxn modelId="{FD825F36-F770-435A-BA1A-60E539C7EBD8}" type="presOf" srcId="{D82AA879-EDE8-4D2E-A002-CBEFC5770465}" destId="{F6120B2C-3C6C-4877-B3CA-3A3E646C09CF}" srcOrd="0" destOrd="0" presId="urn:microsoft.com/office/officeart/2018/2/layout/IconCircleList"/>
    <dgm:cxn modelId="{88527C61-2F97-4E5B-BB71-E6962098BEF2}" type="presOf" srcId="{D980B6F8-8587-4B33-8964-885394EBA067}" destId="{8C45E17A-D380-494F-A3A2-12A4469337D5}" srcOrd="0" destOrd="0" presId="urn:microsoft.com/office/officeart/2018/2/layout/IconCircleList"/>
    <dgm:cxn modelId="{800B6662-47DC-4AA2-9DCC-24E5C0DA9643}" srcId="{6F4D6E85-751B-406B-9931-79F43EEAD51C}" destId="{D82AA879-EDE8-4D2E-A002-CBEFC5770465}" srcOrd="2" destOrd="0" parTransId="{B59572B7-55D4-42CC-A7D3-D978C0F314B4}" sibTransId="{57C0AD9F-138F-4E1B-BB91-924380E5CC10}"/>
    <dgm:cxn modelId="{DA673F5A-1905-4E87-A99C-81F1C1674EF1}" type="presOf" srcId="{F4768559-185F-4239-9E0D-FB8DF7D26834}" destId="{98A5CD5D-C5FC-48CC-A212-9DB2F805B7AB}" srcOrd="0" destOrd="0" presId="urn:microsoft.com/office/officeart/2018/2/layout/IconCircleList"/>
    <dgm:cxn modelId="{2EA5AA8E-1107-426F-B57F-74A1EBCE54CA}" srcId="{6F4D6E85-751B-406B-9931-79F43EEAD51C}" destId="{D29EFF80-98F3-4767-A7EF-F3E9B7E58397}" srcOrd="1" destOrd="0" parTransId="{16AB73EA-8AE2-4411-BC10-E7A98A8D53B9}" sibTransId="{4F135BD7-42B5-4D2C-A4C8-077E5BA6DC40}"/>
    <dgm:cxn modelId="{A350E39F-E639-4141-A815-F4982061C984}" type="presOf" srcId="{57C0AD9F-138F-4E1B-BB91-924380E5CC10}" destId="{88224C7A-39AB-428D-A8DC-7CB0C11B2F8C}" srcOrd="0" destOrd="0" presId="urn:microsoft.com/office/officeart/2018/2/layout/IconCircleList"/>
    <dgm:cxn modelId="{9CFE46A3-0EA4-4DB5-B29D-BE30C244918F}" type="presOf" srcId="{B864D6B1-A946-41D7-A5E3-9E40E19C4473}" destId="{85118EAE-8F1A-47C4-9330-AA02E487C851}" srcOrd="0" destOrd="0" presId="urn:microsoft.com/office/officeart/2018/2/layout/IconCircleList"/>
    <dgm:cxn modelId="{E8E59DC8-E7B5-4486-A088-478B6705B3B4}" type="presOf" srcId="{6F4D6E85-751B-406B-9931-79F43EEAD51C}" destId="{36384F78-94CB-44A1-8EB2-20A3A73CEA07}" srcOrd="0" destOrd="0" presId="urn:microsoft.com/office/officeart/2018/2/layout/IconCircleList"/>
    <dgm:cxn modelId="{0F5BFCD0-F3D3-4C7A-AFA6-2875A147F5E2}" srcId="{6F4D6E85-751B-406B-9931-79F43EEAD51C}" destId="{D980B6F8-8587-4B33-8964-885394EBA067}" srcOrd="3" destOrd="0" parTransId="{74C1E935-E2A8-4C93-A543-616704C87EF4}" sibTransId="{BC6524FD-B8A9-454A-AA18-2F9FC7F7507A}"/>
    <dgm:cxn modelId="{C79FE2E7-662D-4083-8E40-573A271DC562}" srcId="{6F4D6E85-751B-406B-9931-79F43EEAD51C}" destId="{B864D6B1-A946-41D7-A5E3-9E40E19C4473}" srcOrd="0" destOrd="0" parTransId="{54F8B2AF-8546-4626-B6D7-F0B94E3D73DB}" sibTransId="{F4768559-185F-4239-9E0D-FB8DF7D26834}"/>
    <dgm:cxn modelId="{092645F7-2405-4E69-B3E9-BF7408CA7DDA}" type="presOf" srcId="{4F135BD7-42B5-4D2C-A4C8-077E5BA6DC40}" destId="{7FDDB8D2-ACE5-4568-A6F8-B0BA729A4E36}" srcOrd="0" destOrd="0" presId="urn:microsoft.com/office/officeart/2018/2/layout/IconCircleList"/>
    <dgm:cxn modelId="{6A07485E-EBD4-479C-B19E-BBE8708E3E1A}" type="presParOf" srcId="{36384F78-94CB-44A1-8EB2-20A3A73CEA07}" destId="{46B7E7C9-BB7F-4994-B127-C59F2CED9727}" srcOrd="0" destOrd="0" presId="urn:microsoft.com/office/officeart/2018/2/layout/IconCircleList"/>
    <dgm:cxn modelId="{4BD3F0EC-B067-41C1-B9A3-420A8210720F}" type="presParOf" srcId="{46B7E7C9-BB7F-4994-B127-C59F2CED9727}" destId="{060E0B85-95E8-49ED-BB32-938E49ECB67B}" srcOrd="0" destOrd="0" presId="urn:microsoft.com/office/officeart/2018/2/layout/IconCircleList"/>
    <dgm:cxn modelId="{F565797F-437A-4B01-8AD5-014FED64812A}" type="presParOf" srcId="{060E0B85-95E8-49ED-BB32-938E49ECB67B}" destId="{B7F4DAEC-8F67-402E-82FD-D83293404626}" srcOrd="0" destOrd="0" presId="urn:microsoft.com/office/officeart/2018/2/layout/IconCircleList"/>
    <dgm:cxn modelId="{B5B7F2F0-BA12-4A56-8033-3C30E2B7665F}" type="presParOf" srcId="{060E0B85-95E8-49ED-BB32-938E49ECB67B}" destId="{1BF6211E-C8BB-4DA4-97CC-E53F443ACDC9}" srcOrd="1" destOrd="0" presId="urn:microsoft.com/office/officeart/2018/2/layout/IconCircleList"/>
    <dgm:cxn modelId="{879DD469-5B60-4AFC-B88C-809119427D84}" type="presParOf" srcId="{060E0B85-95E8-49ED-BB32-938E49ECB67B}" destId="{70F5D45F-7F21-4228-8C4B-B383D7013CE0}" srcOrd="2" destOrd="0" presId="urn:microsoft.com/office/officeart/2018/2/layout/IconCircleList"/>
    <dgm:cxn modelId="{57B5C8DA-3DD7-4A53-8724-D241DE8F60DC}" type="presParOf" srcId="{060E0B85-95E8-49ED-BB32-938E49ECB67B}" destId="{85118EAE-8F1A-47C4-9330-AA02E487C851}" srcOrd="3" destOrd="0" presId="urn:microsoft.com/office/officeart/2018/2/layout/IconCircleList"/>
    <dgm:cxn modelId="{F868142B-79B2-4E7F-8615-F510507F6937}" type="presParOf" srcId="{46B7E7C9-BB7F-4994-B127-C59F2CED9727}" destId="{98A5CD5D-C5FC-48CC-A212-9DB2F805B7AB}" srcOrd="1" destOrd="0" presId="urn:microsoft.com/office/officeart/2018/2/layout/IconCircleList"/>
    <dgm:cxn modelId="{D0D4BAF4-C799-4A43-BD8F-37A9D0D5C8B3}" type="presParOf" srcId="{46B7E7C9-BB7F-4994-B127-C59F2CED9727}" destId="{C56F340D-0682-407D-86FD-73A4B476211F}" srcOrd="2" destOrd="0" presId="urn:microsoft.com/office/officeart/2018/2/layout/IconCircleList"/>
    <dgm:cxn modelId="{18189EF8-7665-4287-9E3D-9C36211C8051}" type="presParOf" srcId="{C56F340D-0682-407D-86FD-73A4B476211F}" destId="{1C660B63-8BC8-4BF9-B822-9D9D1E8C1E7B}" srcOrd="0" destOrd="0" presId="urn:microsoft.com/office/officeart/2018/2/layout/IconCircleList"/>
    <dgm:cxn modelId="{B365D17C-8047-40A3-A8BA-E26361731552}" type="presParOf" srcId="{C56F340D-0682-407D-86FD-73A4B476211F}" destId="{D3D87EC5-DDE8-4D71-B9EB-9E3DA102BCEA}" srcOrd="1" destOrd="0" presId="urn:microsoft.com/office/officeart/2018/2/layout/IconCircleList"/>
    <dgm:cxn modelId="{771F3060-B60F-4253-A475-00CC05C0A0FC}" type="presParOf" srcId="{C56F340D-0682-407D-86FD-73A4B476211F}" destId="{6C62D8C7-CBF7-4E30-A312-A155885E0681}" srcOrd="2" destOrd="0" presId="urn:microsoft.com/office/officeart/2018/2/layout/IconCircleList"/>
    <dgm:cxn modelId="{F1E789F8-932D-4BA6-92EA-582456F97AF8}" type="presParOf" srcId="{C56F340D-0682-407D-86FD-73A4B476211F}" destId="{6449B971-14A2-4FE9-A6E4-D6DB9D20AE8E}" srcOrd="3" destOrd="0" presId="urn:microsoft.com/office/officeart/2018/2/layout/IconCircleList"/>
    <dgm:cxn modelId="{CC4554F4-D6BC-4D3C-8C7A-D7FF31CCF539}" type="presParOf" srcId="{46B7E7C9-BB7F-4994-B127-C59F2CED9727}" destId="{7FDDB8D2-ACE5-4568-A6F8-B0BA729A4E36}" srcOrd="3" destOrd="0" presId="urn:microsoft.com/office/officeart/2018/2/layout/IconCircleList"/>
    <dgm:cxn modelId="{D8F1F82F-6342-455F-A0C1-E6E4E21B3DA2}" type="presParOf" srcId="{46B7E7C9-BB7F-4994-B127-C59F2CED9727}" destId="{29FC23E5-468E-4EBF-AD6C-AD991B743084}" srcOrd="4" destOrd="0" presId="urn:microsoft.com/office/officeart/2018/2/layout/IconCircleList"/>
    <dgm:cxn modelId="{F069360A-051D-4BF5-8FA6-F808E3DC105B}" type="presParOf" srcId="{29FC23E5-468E-4EBF-AD6C-AD991B743084}" destId="{10F8FB81-B302-494B-A12B-1F19AED421FA}" srcOrd="0" destOrd="0" presId="urn:microsoft.com/office/officeart/2018/2/layout/IconCircleList"/>
    <dgm:cxn modelId="{AB58CF09-7D69-42B3-84DA-081ADA2D549C}" type="presParOf" srcId="{29FC23E5-468E-4EBF-AD6C-AD991B743084}" destId="{41388D1C-65EC-4A4B-84DA-EBCCCA889AFE}" srcOrd="1" destOrd="0" presId="urn:microsoft.com/office/officeart/2018/2/layout/IconCircleList"/>
    <dgm:cxn modelId="{0D8360E1-1584-4C8F-9D57-6196B22F90CB}" type="presParOf" srcId="{29FC23E5-468E-4EBF-AD6C-AD991B743084}" destId="{A5619196-DF81-4972-97DA-B4F1F66A4951}" srcOrd="2" destOrd="0" presId="urn:microsoft.com/office/officeart/2018/2/layout/IconCircleList"/>
    <dgm:cxn modelId="{5FB7C68A-ABFC-4681-B4A8-5CCE1B43D61E}" type="presParOf" srcId="{29FC23E5-468E-4EBF-AD6C-AD991B743084}" destId="{F6120B2C-3C6C-4877-B3CA-3A3E646C09CF}" srcOrd="3" destOrd="0" presId="urn:microsoft.com/office/officeart/2018/2/layout/IconCircleList"/>
    <dgm:cxn modelId="{D813DA65-0BB6-4F3A-9A6F-F445A9CB8556}" type="presParOf" srcId="{46B7E7C9-BB7F-4994-B127-C59F2CED9727}" destId="{88224C7A-39AB-428D-A8DC-7CB0C11B2F8C}" srcOrd="5" destOrd="0" presId="urn:microsoft.com/office/officeart/2018/2/layout/IconCircleList"/>
    <dgm:cxn modelId="{ACBA46AC-4C74-455F-80D6-40D3CCDB560B}" type="presParOf" srcId="{46B7E7C9-BB7F-4994-B127-C59F2CED9727}" destId="{717CFD1D-A2F0-4BF2-8B22-805250F298D8}" srcOrd="6" destOrd="0" presId="urn:microsoft.com/office/officeart/2018/2/layout/IconCircleList"/>
    <dgm:cxn modelId="{E0041165-BBD5-4B0D-8A5E-9A4AE4BCE7E0}" type="presParOf" srcId="{717CFD1D-A2F0-4BF2-8B22-805250F298D8}" destId="{A64F0F20-692F-4763-B03A-757AF1F88B5D}" srcOrd="0" destOrd="0" presId="urn:microsoft.com/office/officeart/2018/2/layout/IconCircleList"/>
    <dgm:cxn modelId="{701E484C-2E68-4D8B-8294-8A727F432ED6}" type="presParOf" srcId="{717CFD1D-A2F0-4BF2-8B22-805250F298D8}" destId="{5B539673-1310-4527-863B-068541E6B891}" srcOrd="1" destOrd="0" presId="urn:microsoft.com/office/officeart/2018/2/layout/IconCircleList"/>
    <dgm:cxn modelId="{271FCF3F-3B63-470E-B4DE-475A50E90DAD}" type="presParOf" srcId="{717CFD1D-A2F0-4BF2-8B22-805250F298D8}" destId="{578D8979-445A-400A-82C0-55DACC5E2546}" srcOrd="2" destOrd="0" presId="urn:microsoft.com/office/officeart/2018/2/layout/IconCircleList"/>
    <dgm:cxn modelId="{A5506D63-B8A1-4143-9BCB-53A61944BB3D}" type="presParOf" srcId="{717CFD1D-A2F0-4BF2-8B22-805250F298D8}" destId="{8C45E17A-D380-494F-A3A2-12A4469337D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BCDFBA-D21E-4961-8504-C89E80319430}"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BEA44A3D-B25B-4DA9-B7FE-507EB63BF226}">
      <dgm:prSet/>
      <dgm:spPr/>
      <dgm:t>
        <a:bodyPr/>
        <a:lstStyle/>
        <a:p>
          <a:r>
            <a:rPr lang="en-GB" noProof="0" dirty="0"/>
            <a:t>After the Second World War, the country's birth-rate had deteriorated.</a:t>
          </a:r>
        </a:p>
      </dgm:t>
    </dgm:pt>
    <dgm:pt modelId="{65924A80-D01C-4F1B-A510-F8671D8651BA}" type="parTrans" cxnId="{F68A288A-B635-484C-9F9D-EEC3678C0ED7}">
      <dgm:prSet/>
      <dgm:spPr/>
      <dgm:t>
        <a:bodyPr/>
        <a:lstStyle/>
        <a:p>
          <a:endParaRPr lang="en-US"/>
        </a:p>
      </dgm:t>
    </dgm:pt>
    <dgm:pt modelId="{493A4F7B-A5C1-4C12-83D4-EA454B33EF48}" type="sibTrans" cxnId="{F68A288A-B635-484C-9F9D-EEC3678C0ED7}">
      <dgm:prSet/>
      <dgm:spPr/>
      <dgm:t>
        <a:bodyPr/>
        <a:lstStyle/>
        <a:p>
          <a:endParaRPr lang="en-US"/>
        </a:p>
      </dgm:t>
    </dgm:pt>
    <dgm:pt modelId="{E0E6171D-FCB1-4B6A-9056-D318C75F0E46}">
      <dgm:prSet/>
      <dgm:spPr/>
      <dgm:t>
        <a:bodyPr/>
        <a:lstStyle/>
        <a:p>
          <a:r>
            <a:rPr lang="en-GB" noProof="0" dirty="0"/>
            <a:t>Abortions were outlawed</a:t>
          </a:r>
        </a:p>
      </dgm:t>
    </dgm:pt>
    <dgm:pt modelId="{C7AE7A7F-63FB-4C3C-B60E-0AB523236E18}" type="parTrans" cxnId="{26EF7771-7631-4499-BF76-71C1869E1E1B}">
      <dgm:prSet/>
      <dgm:spPr/>
      <dgm:t>
        <a:bodyPr/>
        <a:lstStyle/>
        <a:p>
          <a:endParaRPr lang="en-US"/>
        </a:p>
      </dgm:t>
    </dgm:pt>
    <dgm:pt modelId="{659822B9-245C-406F-A3FC-0642487D1427}" type="sibTrans" cxnId="{26EF7771-7631-4499-BF76-71C1869E1E1B}">
      <dgm:prSet/>
      <dgm:spPr/>
      <dgm:t>
        <a:bodyPr/>
        <a:lstStyle/>
        <a:p>
          <a:endParaRPr lang="en-US"/>
        </a:p>
      </dgm:t>
    </dgm:pt>
    <dgm:pt modelId="{99CF363F-9CB7-474B-AAE5-BB15DC3797D6}">
      <dgm:prSet/>
      <dgm:spPr/>
      <dgm:t>
        <a:bodyPr/>
        <a:lstStyle/>
        <a:p>
          <a:r>
            <a:rPr lang="en-GB" noProof="0" dirty="0"/>
            <a:t>Childless couples and women were taxed  </a:t>
          </a:r>
        </a:p>
      </dgm:t>
    </dgm:pt>
    <dgm:pt modelId="{D4B67928-627F-4B43-890E-F894580113E7}" type="parTrans" cxnId="{55FA41BB-6C38-40DD-88BB-729474D50107}">
      <dgm:prSet/>
      <dgm:spPr/>
      <dgm:t>
        <a:bodyPr/>
        <a:lstStyle/>
        <a:p>
          <a:endParaRPr lang="en-US"/>
        </a:p>
      </dgm:t>
    </dgm:pt>
    <dgm:pt modelId="{A11BB15E-1BFC-4CF3-BBE2-85610E76CC1D}" type="sibTrans" cxnId="{55FA41BB-6C38-40DD-88BB-729474D50107}">
      <dgm:prSet/>
      <dgm:spPr/>
      <dgm:t>
        <a:bodyPr/>
        <a:lstStyle/>
        <a:p>
          <a:endParaRPr lang="en-US"/>
        </a:p>
      </dgm:t>
    </dgm:pt>
    <dgm:pt modelId="{9A79C83B-2917-41DB-89DE-E5FE9BF85CFC}">
      <dgm:prSet/>
      <dgm:spPr/>
      <dgm:t>
        <a:bodyPr/>
        <a:lstStyle/>
        <a:p>
          <a:r>
            <a:rPr lang="en-GB" noProof="0" dirty="0"/>
            <a:t>Women and girls were checked for signs of pregnancy and miscarriage by the secret police.</a:t>
          </a:r>
        </a:p>
      </dgm:t>
    </dgm:pt>
    <dgm:pt modelId="{CB60FA48-C140-4F69-9031-5BC70D7BE081}" type="parTrans" cxnId="{5CCEFF39-2987-454D-8879-1014F1FE598B}">
      <dgm:prSet/>
      <dgm:spPr/>
      <dgm:t>
        <a:bodyPr/>
        <a:lstStyle/>
        <a:p>
          <a:endParaRPr lang="en-US"/>
        </a:p>
      </dgm:t>
    </dgm:pt>
    <dgm:pt modelId="{6889CC8A-ED3E-4273-B5BD-6F0D61E67AD5}" type="sibTrans" cxnId="{5CCEFF39-2987-454D-8879-1014F1FE598B}">
      <dgm:prSet/>
      <dgm:spPr/>
      <dgm:t>
        <a:bodyPr/>
        <a:lstStyle/>
        <a:p>
          <a:endParaRPr lang="en-US"/>
        </a:p>
      </dgm:t>
    </dgm:pt>
    <dgm:pt modelId="{AFDBAA34-0E96-48B3-B5FF-761AD8580C88}">
      <dgm:prSet/>
      <dgm:spPr/>
      <dgm:t>
        <a:bodyPr/>
        <a:lstStyle/>
        <a:p>
          <a:r>
            <a:rPr lang="en-GB" noProof="0" dirty="0"/>
            <a:t>Widespread poverty in country</a:t>
          </a:r>
        </a:p>
      </dgm:t>
    </dgm:pt>
    <dgm:pt modelId="{67B22421-5F24-44F2-BC6C-B95D8F789E23}" type="parTrans" cxnId="{64A1B3BA-82E2-4455-BFD7-C8A06E1C8FB5}">
      <dgm:prSet/>
      <dgm:spPr/>
      <dgm:t>
        <a:bodyPr/>
        <a:lstStyle/>
        <a:p>
          <a:endParaRPr lang="en-US"/>
        </a:p>
      </dgm:t>
    </dgm:pt>
    <dgm:pt modelId="{A74FD2D8-5846-41A4-A8A1-4EE9B675F3C6}" type="sibTrans" cxnId="{64A1B3BA-82E2-4455-BFD7-C8A06E1C8FB5}">
      <dgm:prSet/>
      <dgm:spPr/>
      <dgm:t>
        <a:bodyPr/>
        <a:lstStyle/>
        <a:p>
          <a:endParaRPr lang="en-US"/>
        </a:p>
      </dgm:t>
    </dgm:pt>
    <dgm:pt modelId="{B4908F96-99CC-4C5D-9BE0-86FD41083B3B}">
      <dgm:prSet/>
      <dgm:spPr/>
      <dgm:t>
        <a:bodyPr/>
        <a:lstStyle/>
        <a:p>
          <a:r>
            <a:rPr lang="en-GB" noProof="0" dirty="0"/>
            <a:t>= parents had more children than they could afford</a:t>
          </a:r>
        </a:p>
      </dgm:t>
    </dgm:pt>
    <dgm:pt modelId="{465AF310-7A9C-4A48-90F5-D35364F1A7F4}" type="parTrans" cxnId="{AE14B962-E7BE-4840-AF41-CB76FFD94122}">
      <dgm:prSet/>
      <dgm:spPr/>
      <dgm:t>
        <a:bodyPr/>
        <a:lstStyle/>
        <a:p>
          <a:endParaRPr lang="en-US"/>
        </a:p>
      </dgm:t>
    </dgm:pt>
    <dgm:pt modelId="{4A9526AD-B431-4417-8594-A33DCFD54E0E}" type="sibTrans" cxnId="{AE14B962-E7BE-4840-AF41-CB76FFD94122}">
      <dgm:prSet/>
      <dgm:spPr/>
      <dgm:t>
        <a:bodyPr/>
        <a:lstStyle/>
        <a:p>
          <a:endParaRPr lang="en-US"/>
        </a:p>
      </dgm:t>
    </dgm:pt>
    <dgm:pt modelId="{803D41D2-2C0E-4746-A727-0AF1C2F53CDC}">
      <dgm:prSet/>
      <dgm:spPr/>
      <dgm:t>
        <a:bodyPr/>
        <a:lstStyle/>
        <a:p>
          <a:r>
            <a:rPr lang="en-GB" noProof="0" dirty="0"/>
            <a:t>= could not afford health treatment especially for disabled children </a:t>
          </a:r>
        </a:p>
      </dgm:t>
    </dgm:pt>
    <dgm:pt modelId="{E1CF7624-FF82-410F-90F9-F119A2D9A52A}" type="parTrans" cxnId="{BFF07865-21A1-4779-8012-53E609E6413F}">
      <dgm:prSet/>
      <dgm:spPr/>
      <dgm:t>
        <a:bodyPr/>
        <a:lstStyle/>
        <a:p>
          <a:endParaRPr lang="en-US"/>
        </a:p>
      </dgm:t>
    </dgm:pt>
    <dgm:pt modelId="{123EECB9-9A19-4564-B085-7F3F521644BC}" type="sibTrans" cxnId="{BFF07865-21A1-4779-8012-53E609E6413F}">
      <dgm:prSet/>
      <dgm:spPr/>
      <dgm:t>
        <a:bodyPr/>
        <a:lstStyle/>
        <a:p>
          <a:endParaRPr lang="en-US"/>
        </a:p>
      </dgm:t>
    </dgm:pt>
    <dgm:pt modelId="{876DAE9D-C05E-47F4-A9FB-83F8B7D2C8FC}">
      <dgm:prSet/>
      <dgm:spPr/>
      <dgm:t>
        <a:bodyPr/>
        <a:lstStyle/>
        <a:p>
          <a:r>
            <a:rPr lang="en-GB" noProof="0" dirty="0"/>
            <a:t>Tens of thousands of children were left in orphanages</a:t>
          </a:r>
        </a:p>
      </dgm:t>
    </dgm:pt>
    <dgm:pt modelId="{AD8C2C74-7E19-4BFD-A37B-53D32500F52F}" type="parTrans" cxnId="{17471F90-03D1-4445-B0D4-DA4235B09C7F}">
      <dgm:prSet/>
      <dgm:spPr/>
      <dgm:t>
        <a:bodyPr/>
        <a:lstStyle/>
        <a:p>
          <a:endParaRPr lang="en-US"/>
        </a:p>
      </dgm:t>
    </dgm:pt>
    <dgm:pt modelId="{355CB22F-4FE6-4EA6-923E-1541B558C255}" type="sibTrans" cxnId="{17471F90-03D1-4445-B0D4-DA4235B09C7F}">
      <dgm:prSet/>
      <dgm:spPr/>
      <dgm:t>
        <a:bodyPr/>
        <a:lstStyle/>
        <a:p>
          <a:endParaRPr lang="en-US"/>
        </a:p>
      </dgm:t>
    </dgm:pt>
    <dgm:pt modelId="{55F0A43D-955A-48FB-A541-189D40E8688A}" type="pres">
      <dgm:prSet presAssocID="{86BCDFBA-D21E-4961-8504-C89E80319430}" presName="vert0" presStyleCnt="0">
        <dgm:presLayoutVars>
          <dgm:dir/>
          <dgm:animOne val="branch"/>
          <dgm:animLvl val="lvl"/>
        </dgm:presLayoutVars>
      </dgm:prSet>
      <dgm:spPr/>
    </dgm:pt>
    <dgm:pt modelId="{0FF9C028-C9C4-499C-8BA1-BF1A6779918B}" type="pres">
      <dgm:prSet presAssocID="{BEA44A3D-B25B-4DA9-B7FE-507EB63BF226}" presName="thickLine" presStyleLbl="alignNode1" presStyleIdx="0" presStyleCnt="8"/>
      <dgm:spPr/>
    </dgm:pt>
    <dgm:pt modelId="{CE3A1122-FD59-46DC-8FED-9E3DAAACD848}" type="pres">
      <dgm:prSet presAssocID="{BEA44A3D-B25B-4DA9-B7FE-507EB63BF226}" presName="horz1" presStyleCnt="0"/>
      <dgm:spPr/>
    </dgm:pt>
    <dgm:pt modelId="{F2E4BA81-7BDF-4D85-B9A3-C822FC27ADC5}" type="pres">
      <dgm:prSet presAssocID="{BEA44A3D-B25B-4DA9-B7FE-507EB63BF226}" presName="tx1" presStyleLbl="revTx" presStyleIdx="0" presStyleCnt="8"/>
      <dgm:spPr/>
    </dgm:pt>
    <dgm:pt modelId="{640F5B8F-DDB7-45B8-86A7-79DD89D96EAE}" type="pres">
      <dgm:prSet presAssocID="{BEA44A3D-B25B-4DA9-B7FE-507EB63BF226}" presName="vert1" presStyleCnt="0"/>
      <dgm:spPr/>
    </dgm:pt>
    <dgm:pt modelId="{3D038A13-6954-4897-8E9A-BFEA48E2C9C9}" type="pres">
      <dgm:prSet presAssocID="{E0E6171D-FCB1-4B6A-9056-D318C75F0E46}" presName="thickLine" presStyleLbl="alignNode1" presStyleIdx="1" presStyleCnt="8"/>
      <dgm:spPr/>
    </dgm:pt>
    <dgm:pt modelId="{D8F9FD49-191C-4695-A2A9-B6E66F4390EF}" type="pres">
      <dgm:prSet presAssocID="{E0E6171D-FCB1-4B6A-9056-D318C75F0E46}" presName="horz1" presStyleCnt="0"/>
      <dgm:spPr/>
    </dgm:pt>
    <dgm:pt modelId="{A83C3008-F896-43D1-82EE-75DE28A43F1D}" type="pres">
      <dgm:prSet presAssocID="{E0E6171D-FCB1-4B6A-9056-D318C75F0E46}" presName="tx1" presStyleLbl="revTx" presStyleIdx="1" presStyleCnt="8"/>
      <dgm:spPr/>
    </dgm:pt>
    <dgm:pt modelId="{A7FB1780-C95D-4EE0-9632-282EE6695E55}" type="pres">
      <dgm:prSet presAssocID="{E0E6171D-FCB1-4B6A-9056-D318C75F0E46}" presName="vert1" presStyleCnt="0"/>
      <dgm:spPr/>
    </dgm:pt>
    <dgm:pt modelId="{ED095A84-AA8A-482F-96E0-65367E08B98D}" type="pres">
      <dgm:prSet presAssocID="{99CF363F-9CB7-474B-AAE5-BB15DC3797D6}" presName="thickLine" presStyleLbl="alignNode1" presStyleIdx="2" presStyleCnt="8"/>
      <dgm:spPr/>
    </dgm:pt>
    <dgm:pt modelId="{6EA66FEB-74DD-41BD-B784-60720E0E24E1}" type="pres">
      <dgm:prSet presAssocID="{99CF363F-9CB7-474B-AAE5-BB15DC3797D6}" presName="horz1" presStyleCnt="0"/>
      <dgm:spPr/>
    </dgm:pt>
    <dgm:pt modelId="{79ED4D9F-DD43-4E7E-A472-1C850E9E7D7F}" type="pres">
      <dgm:prSet presAssocID="{99CF363F-9CB7-474B-AAE5-BB15DC3797D6}" presName="tx1" presStyleLbl="revTx" presStyleIdx="2" presStyleCnt="8"/>
      <dgm:spPr/>
    </dgm:pt>
    <dgm:pt modelId="{4A0C53B8-6EAB-44F1-9432-E0EEBFE08FDE}" type="pres">
      <dgm:prSet presAssocID="{99CF363F-9CB7-474B-AAE5-BB15DC3797D6}" presName="vert1" presStyleCnt="0"/>
      <dgm:spPr/>
    </dgm:pt>
    <dgm:pt modelId="{EDB646BA-BAA7-4E18-BA8C-19797D124723}" type="pres">
      <dgm:prSet presAssocID="{9A79C83B-2917-41DB-89DE-E5FE9BF85CFC}" presName="thickLine" presStyleLbl="alignNode1" presStyleIdx="3" presStyleCnt="8"/>
      <dgm:spPr/>
    </dgm:pt>
    <dgm:pt modelId="{805F9007-5A69-4E99-AD0E-C454DCCF17AC}" type="pres">
      <dgm:prSet presAssocID="{9A79C83B-2917-41DB-89DE-E5FE9BF85CFC}" presName="horz1" presStyleCnt="0"/>
      <dgm:spPr/>
    </dgm:pt>
    <dgm:pt modelId="{D4674BD1-3099-43EE-BAAA-EEF7C667D149}" type="pres">
      <dgm:prSet presAssocID="{9A79C83B-2917-41DB-89DE-E5FE9BF85CFC}" presName="tx1" presStyleLbl="revTx" presStyleIdx="3" presStyleCnt="8"/>
      <dgm:spPr/>
    </dgm:pt>
    <dgm:pt modelId="{6A3F6854-1CBA-45CF-AFF5-579C43AF82F1}" type="pres">
      <dgm:prSet presAssocID="{9A79C83B-2917-41DB-89DE-E5FE9BF85CFC}" presName="vert1" presStyleCnt="0"/>
      <dgm:spPr/>
    </dgm:pt>
    <dgm:pt modelId="{91FB4435-126A-465D-BAE0-09FCB8637360}" type="pres">
      <dgm:prSet presAssocID="{AFDBAA34-0E96-48B3-B5FF-761AD8580C88}" presName="thickLine" presStyleLbl="alignNode1" presStyleIdx="4" presStyleCnt="8"/>
      <dgm:spPr/>
    </dgm:pt>
    <dgm:pt modelId="{276D6F76-4DDB-4ADA-8C34-54B44D5C3952}" type="pres">
      <dgm:prSet presAssocID="{AFDBAA34-0E96-48B3-B5FF-761AD8580C88}" presName="horz1" presStyleCnt="0"/>
      <dgm:spPr/>
    </dgm:pt>
    <dgm:pt modelId="{33AB6D4A-B343-4427-9213-3892977C491B}" type="pres">
      <dgm:prSet presAssocID="{AFDBAA34-0E96-48B3-B5FF-761AD8580C88}" presName="tx1" presStyleLbl="revTx" presStyleIdx="4" presStyleCnt="8"/>
      <dgm:spPr/>
    </dgm:pt>
    <dgm:pt modelId="{5FAD0327-2AA2-4B95-9385-40D4DB286E02}" type="pres">
      <dgm:prSet presAssocID="{AFDBAA34-0E96-48B3-B5FF-761AD8580C88}" presName="vert1" presStyleCnt="0"/>
      <dgm:spPr/>
    </dgm:pt>
    <dgm:pt modelId="{AF0235C9-3369-4BE4-8CCD-7C50169005E4}" type="pres">
      <dgm:prSet presAssocID="{B4908F96-99CC-4C5D-9BE0-86FD41083B3B}" presName="thickLine" presStyleLbl="alignNode1" presStyleIdx="5" presStyleCnt="8"/>
      <dgm:spPr/>
    </dgm:pt>
    <dgm:pt modelId="{21A40A8D-08C6-4D8E-A08E-D5AF98E75CD2}" type="pres">
      <dgm:prSet presAssocID="{B4908F96-99CC-4C5D-9BE0-86FD41083B3B}" presName="horz1" presStyleCnt="0"/>
      <dgm:spPr/>
    </dgm:pt>
    <dgm:pt modelId="{3A7E55DF-FFF7-48B3-BCAC-CAC0F09715F9}" type="pres">
      <dgm:prSet presAssocID="{B4908F96-99CC-4C5D-9BE0-86FD41083B3B}" presName="tx1" presStyleLbl="revTx" presStyleIdx="5" presStyleCnt="8"/>
      <dgm:spPr/>
    </dgm:pt>
    <dgm:pt modelId="{23BF19DC-363E-4D1F-A9C7-23B8AC2363D2}" type="pres">
      <dgm:prSet presAssocID="{B4908F96-99CC-4C5D-9BE0-86FD41083B3B}" presName="vert1" presStyleCnt="0"/>
      <dgm:spPr/>
    </dgm:pt>
    <dgm:pt modelId="{DD848F7E-EA42-412B-9005-6FA0342FE608}" type="pres">
      <dgm:prSet presAssocID="{803D41D2-2C0E-4746-A727-0AF1C2F53CDC}" presName="thickLine" presStyleLbl="alignNode1" presStyleIdx="6" presStyleCnt="8"/>
      <dgm:spPr/>
    </dgm:pt>
    <dgm:pt modelId="{7FFDA682-A920-4F7B-ACF5-4B075787C940}" type="pres">
      <dgm:prSet presAssocID="{803D41D2-2C0E-4746-A727-0AF1C2F53CDC}" presName="horz1" presStyleCnt="0"/>
      <dgm:spPr/>
    </dgm:pt>
    <dgm:pt modelId="{360A15A9-078C-45F6-B27D-4245D4D97491}" type="pres">
      <dgm:prSet presAssocID="{803D41D2-2C0E-4746-A727-0AF1C2F53CDC}" presName="tx1" presStyleLbl="revTx" presStyleIdx="6" presStyleCnt="8"/>
      <dgm:spPr/>
    </dgm:pt>
    <dgm:pt modelId="{0F9A114C-D995-415B-B20D-B1B041FEB1C1}" type="pres">
      <dgm:prSet presAssocID="{803D41D2-2C0E-4746-A727-0AF1C2F53CDC}" presName="vert1" presStyleCnt="0"/>
      <dgm:spPr/>
    </dgm:pt>
    <dgm:pt modelId="{7BED6706-D14A-452D-A1CA-E15DF70FCDEB}" type="pres">
      <dgm:prSet presAssocID="{876DAE9D-C05E-47F4-A9FB-83F8B7D2C8FC}" presName="thickLine" presStyleLbl="alignNode1" presStyleIdx="7" presStyleCnt="8"/>
      <dgm:spPr/>
    </dgm:pt>
    <dgm:pt modelId="{CF14B99A-A07F-4DDC-93DF-678C11C676E3}" type="pres">
      <dgm:prSet presAssocID="{876DAE9D-C05E-47F4-A9FB-83F8B7D2C8FC}" presName="horz1" presStyleCnt="0"/>
      <dgm:spPr/>
    </dgm:pt>
    <dgm:pt modelId="{42D2D745-AEFC-4B03-81FA-083FD634869A}" type="pres">
      <dgm:prSet presAssocID="{876DAE9D-C05E-47F4-A9FB-83F8B7D2C8FC}" presName="tx1" presStyleLbl="revTx" presStyleIdx="7" presStyleCnt="8"/>
      <dgm:spPr/>
    </dgm:pt>
    <dgm:pt modelId="{AB1F153D-31F1-42B6-B57E-4995C734F785}" type="pres">
      <dgm:prSet presAssocID="{876DAE9D-C05E-47F4-A9FB-83F8B7D2C8FC}" presName="vert1" presStyleCnt="0"/>
      <dgm:spPr/>
    </dgm:pt>
  </dgm:ptLst>
  <dgm:cxnLst>
    <dgm:cxn modelId="{564D8803-FB11-4832-BFDC-773E4D59783E}" type="presOf" srcId="{86BCDFBA-D21E-4961-8504-C89E80319430}" destId="{55F0A43D-955A-48FB-A541-189D40E8688A}" srcOrd="0" destOrd="0" presId="urn:microsoft.com/office/officeart/2008/layout/LinedList"/>
    <dgm:cxn modelId="{822E9F1A-17BB-497B-96C9-7ADA1557CCD3}" type="presOf" srcId="{876DAE9D-C05E-47F4-A9FB-83F8B7D2C8FC}" destId="{42D2D745-AEFC-4B03-81FA-083FD634869A}" srcOrd="0" destOrd="0" presId="urn:microsoft.com/office/officeart/2008/layout/LinedList"/>
    <dgm:cxn modelId="{6F7C8532-F444-4221-BDB7-4C2ADD846852}" type="presOf" srcId="{803D41D2-2C0E-4746-A727-0AF1C2F53CDC}" destId="{360A15A9-078C-45F6-B27D-4245D4D97491}" srcOrd="0" destOrd="0" presId="urn:microsoft.com/office/officeart/2008/layout/LinedList"/>
    <dgm:cxn modelId="{5CCEFF39-2987-454D-8879-1014F1FE598B}" srcId="{86BCDFBA-D21E-4961-8504-C89E80319430}" destId="{9A79C83B-2917-41DB-89DE-E5FE9BF85CFC}" srcOrd="3" destOrd="0" parTransId="{CB60FA48-C140-4F69-9031-5BC70D7BE081}" sibTransId="{6889CC8A-ED3E-4273-B5BD-6F0D61E67AD5}"/>
    <dgm:cxn modelId="{AE14B962-E7BE-4840-AF41-CB76FFD94122}" srcId="{86BCDFBA-D21E-4961-8504-C89E80319430}" destId="{B4908F96-99CC-4C5D-9BE0-86FD41083B3B}" srcOrd="5" destOrd="0" parTransId="{465AF310-7A9C-4A48-90F5-D35364F1A7F4}" sibTransId="{4A9526AD-B431-4417-8594-A33DCFD54E0E}"/>
    <dgm:cxn modelId="{4D155243-0E0D-46D8-89D4-990B74E887A6}" type="presOf" srcId="{E0E6171D-FCB1-4B6A-9056-D318C75F0E46}" destId="{A83C3008-F896-43D1-82EE-75DE28A43F1D}" srcOrd="0" destOrd="0" presId="urn:microsoft.com/office/officeart/2008/layout/LinedList"/>
    <dgm:cxn modelId="{BFF07865-21A1-4779-8012-53E609E6413F}" srcId="{86BCDFBA-D21E-4961-8504-C89E80319430}" destId="{803D41D2-2C0E-4746-A727-0AF1C2F53CDC}" srcOrd="6" destOrd="0" parTransId="{E1CF7624-FF82-410F-90F9-F119A2D9A52A}" sibTransId="{123EECB9-9A19-4564-B085-7F3F521644BC}"/>
    <dgm:cxn modelId="{26EF7771-7631-4499-BF76-71C1869E1E1B}" srcId="{86BCDFBA-D21E-4961-8504-C89E80319430}" destId="{E0E6171D-FCB1-4B6A-9056-D318C75F0E46}" srcOrd="1" destOrd="0" parTransId="{C7AE7A7F-63FB-4C3C-B60E-0AB523236E18}" sibTransId="{659822B9-245C-406F-A3FC-0642487D1427}"/>
    <dgm:cxn modelId="{77C6535A-021B-40DD-95DB-86E12CDDB414}" type="presOf" srcId="{AFDBAA34-0E96-48B3-B5FF-761AD8580C88}" destId="{33AB6D4A-B343-4427-9213-3892977C491B}" srcOrd="0" destOrd="0" presId="urn:microsoft.com/office/officeart/2008/layout/LinedList"/>
    <dgm:cxn modelId="{7698B27A-F119-4086-ADF0-C1C02CDA4FAF}" type="presOf" srcId="{B4908F96-99CC-4C5D-9BE0-86FD41083B3B}" destId="{3A7E55DF-FFF7-48B3-BCAC-CAC0F09715F9}" srcOrd="0" destOrd="0" presId="urn:microsoft.com/office/officeart/2008/layout/LinedList"/>
    <dgm:cxn modelId="{F68A288A-B635-484C-9F9D-EEC3678C0ED7}" srcId="{86BCDFBA-D21E-4961-8504-C89E80319430}" destId="{BEA44A3D-B25B-4DA9-B7FE-507EB63BF226}" srcOrd="0" destOrd="0" parTransId="{65924A80-D01C-4F1B-A510-F8671D8651BA}" sibTransId="{493A4F7B-A5C1-4C12-83D4-EA454B33EF48}"/>
    <dgm:cxn modelId="{17471F90-03D1-4445-B0D4-DA4235B09C7F}" srcId="{86BCDFBA-D21E-4961-8504-C89E80319430}" destId="{876DAE9D-C05E-47F4-A9FB-83F8B7D2C8FC}" srcOrd="7" destOrd="0" parTransId="{AD8C2C74-7E19-4BFD-A37B-53D32500F52F}" sibTransId="{355CB22F-4FE6-4EA6-923E-1541B558C255}"/>
    <dgm:cxn modelId="{C11CABAD-58C8-4A4D-A0A7-88991DAA429C}" type="presOf" srcId="{9A79C83B-2917-41DB-89DE-E5FE9BF85CFC}" destId="{D4674BD1-3099-43EE-BAAA-EEF7C667D149}" srcOrd="0" destOrd="0" presId="urn:microsoft.com/office/officeart/2008/layout/LinedList"/>
    <dgm:cxn modelId="{64A1B3BA-82E2-4455-BFD7-C8A06E1C8FB5}" srcId="{86BCDFBA-D21E-4961-8504-C89E80319430}" destId="{AFDBAA34-0E96-48B3-B5FF-761AD8580C88}" srcOrd="4" destOrd="0" parTransId="{67B22421-5F24-44F2-BC6C-B95D8F789E23}" sibTransId="{A74FD2D8-5846-41A4-A8A1-4EE9B675F3C6}"/>
    <dgm:cxn modelId="{55FA41BB-6C38-40DD-88BB-729474D50107}" srcId="{86BCDFBA-D21E-4961-8504-C89E80319430}" destId="{99CF363F-9CB7-474B-AAE5-BB15DC3797D6}" srcOrd="2" destOrd="0" parTransId="{D4B67928-627F-4B43-890E-F894580113E7}" sibTransId="{A11BB15E-1BFC-4CF3-BBE2-85610E76CC1D}"/>
    <dgm:cxn modelId="{971AC4D4-B1AF-45E9-BA25-411DE4AE9DF8}" type="presOf" srcId="{99CF363F-9CB7-474B-AAE5-BB15DC3797D6}" destId="{79ED4D9F-DD43-4E7E-A472-1C850E9E7D7F}" srcOrd="0" destOrd="0" presId="urn:microsoft.com/office/officeart/2008/layout/LinedList"/>
    <dgm:cxn modelId="{CD4BC7D6-B0EB-4DD2-89D5-76C8406C6434}" type="presOf" srcId="{BEA44A3D-B25B-4DA9-B7FE-507EB63BF226}" destId="{F2E4BA81-7BDF-4D85-B9A3-C822FC27ADC5}" srcOrd="0" destOrd="0" presId="urn:microsoft.com/office/officeart/2008/layout/LinedList"/>
    <dgm:cxn modelId="{D86CCAAF-1DE8-4932-9960-DB938C332B8E}" type="presParOf" srcId="{55F0A43D-955A-48FB-A541-189D40E8688A}" destId="{0FF9C028-C9C4-499C-8BA1-BF1A6779918B}" srcOrd="0" destOrd="0" presId="urn:microsoft.com/office/officeart/2008/layout/LinedList"/>
    <dgm:cxn modelId="{67019B6E-0BC5-43B1-9FE0-51C2FD81DE42}" type="presParOf" srcId="{55F0A43D-955A-48FB-A541-189D40E8688A}" destId="{CE3A1122-FD59-46DC-8FED-9E3DAAACD848}" srcOrd="1" destOrd="0" presId="urn:microsoft.com/office/officeart/2008/layout/LinedList"/>
    <dgm:cxn modelId="{5915616C-2A3B-44DE-92DC-E54106E627A1}" type="presParOf" srcId="{CE3A1122-FD59-46DC-8FED-9E3DAAACD848}" destId="{F2E4BA81-7BDF-4D85-B9A3-C822FC27ADC5}" srcOrd="0" destOrd="0" presId="urn:microsoft.com/office/officeart/2008/layout/LinedList"/>
    <dgm:cxn modelId="{AF0CC1F3-A353-4F32-910A-224803886BAD}" type="presParOf" srcId="{CE3A1122-FD59-46DC-8FED-9E3DAAACD848}" destId="{640F5B8F-DDB7-45B8-86A7-79DD89D96EAE}" srcOrd="1" destOrd="0" presId="urn:microsoft.com/office/officeart/2008/layout/LinedList"/>
    <dgm:cxn modelId="{490BE076-E48B-4D5D-8F75-3B9C5EEB957E}" type="presParOf" srcId="{55F0A43D-955A-48FB-A541-189D40E8688A}" destId="{3D038A13-6954-4897-8E9A-BFEA48E2C9C9}" srcOrd="2" destOrd="0" presId="urn:microsoft.com/office/officeart/2008/layout/LinedList"/>
    <dgm:cxn modelId="{488A401B-DBA9-47C0-9550-FE00026CC341}" type="presParOf" srcId="{55F0A43D-955A-48FB-A541-189D40E8688A}" destId="{D8F9FD49-191C-4695-A2A9-B6E66F4390EF}" srcOrd="3" destOrd="0" presId="urn:microsoft.com/office/officeart/2008/layout/LinedList"/>
    <dgm:cxn modelId="{C9BD4350-BF4A-427C-89EA-5C128F8F9BFD}" type="presParOf" srcId="{D8F9FD49-191C-4695-A2A9-B6E66F4390EF}" destId="{A83C3008-F896-43D1-82EE-75DE28A43F1D}" srcOrd="0" destOrd="0" presId="urn:microsoft.com/office/officeart/2008/layout/LinedList"/>
    <dgm:cxn modelId="{4B13B37A-BBC5-44D8-9D8D-0014F2449953}" type="presParOf" srcId="{D8F9FD49-191C-4695-A2A9-B6E66F4390EF}" destId="{A7FB1780-C95D-4EE0-9632-282EE6695E55}" srcOrd="1" destOrd="0" presId="urn:microsoft.com/office/officeart/2008/layout/LinedList"/>
    <dgm:cxn modelId="{C415594F-873F-4D16-93E5-5238E62BE1C6}" type="presParOf" srcId="{55F0A43D-955A-48FB-A541-189D40E8688A}" destId="{ED095A84-AA8A-482F-96E0-65367E08B98D}" srcOrd="4" destOrd="0" presId="urn:microsoft.com/office/officeart/2008/layout/LinedList"/>
    <dgm:cxn modelId="{DE65B23C-ACF9-44C3-BDC9-567920AEC9EB}" type="presParOf" srcId="{55F0A43D-955A-48FB-A541-189D40E8688A}" destId="{6EA66FEB-74DD-41BD-B784-60720E0E24E1}" srcOrd="5" destOrd="0" presId="urn:microsoft.com/office/officeart/2008/layout/LinedList"/>
    <dgm:cxn modelId="{08DFBFAB-3671-4FDE-B612-F02F2D592F91}" type="presParOf" srcId="{6EA66FEB-74DD-41BD-B784-60720E0E24E1}" destId="{79ED4D9F-DD43-4E7E-A472-1C850E9E7D7F}" srcOrd="0" destOrd="0" presId="urn:microsoft.com/office/officeart/2008/layout/LinedList"/>
    <dgm:cxn modelId="{5D5C2FE7-D7A1-450A-8497-A8B5A3ECAAF5}" type="presParOf" srcId="{6EA66FEB-74DD-41BD-B784-60720E0E24E1}" destId="{4A0C53B8-6EAB-44F1-9432-E0EEBFE08FDE}" srcOrd="1" destOrd="0" presId="urn:microsoft.com/office/officeart/2008/layout/LinedList"/>
    <dgm:cxn modelId="{A317B217-CB1D-4F44-AAE0-D3B6029FC8F1}" type="presParOf" srcId="{55F0A43D-955A-48FB-A541-189D40E8688A}" destId="{EDB646BA-BAA7-4E18-BA8C-19797D124723}" srcOrd="6" destOrd="0" presId="urn:microsoft.com/office/officeart/2008/layout/LinedList"/>
    <dgm:cxn modelId="{60D20A51-B5E9-406A-BA1A-4106CCAE4808}" type="presParOf" srcId="{55F0A43D-955A-48FB-A541-189D40E8688A}" destId="{805F9007-5A69-4E99-AD0E-C454DCCF17AC}" srcOrd="7" destOrd="0" presId="urn:microsoft.com/office/officeart/2008/layout/LinedList"/>
    <dgm:cxn modelId="{15656D64-4D7A-4EDA-9E15-91645C921068}" type="presParOf" srcId="{805F9007-5A69-4E99-AD0E-C454DCCF17AC}" destId="{D4674BD1-3099-43EE-BAAA-EEF7C667D149}" srcOrd="0" destOrd="0" presId="urn:microsoft.com/office/officeart/2008/layout/LinedList"/>
    <dgm:cxn modelId="{A8E172A8-A8BB-4E94-A80D-330B0173A954}" type="presParOf" srcId="{805F9007-5A69-4E99-AD0E-C454DCCF17AC}" destId="{6A3F6854-1CBA-45CF-AFF5-579C43AF82F1}" srcOrd="1" destOrd="0" presId="urn:microsoft.com/office/officeart/2008/layout/LinedList"/>
    <dgm:cxn modelId="{F1F60CA2-B329-4170-BD94-13B688B6BA96}" type="presParOf" srcId="{55F0A43D-955A-48FB-A541-189D40E8688A}" destId="{91FB4435-126A-465D-BAE0-09FCB8637360}" srcOrd="8" destOrd="0" presId="urn:microsoft.com/office/officeart/2008/layout/LinedList"/>
    <dgm:cxn modelId="{7D19C923-5C64-456B-81A7-0147DC5E271A}" type="presParOf" srcId="{55F0A43D-955A-48FB-A541-189D40E8688A}" destId="{276D6F76-4DDB-4ADA-8C34-54B44D5C3952}" srcOrd="9" destOrd="0" presId="urn:microsoft.com/office/officeart/2008/layout/LinedList"/>
    <dgm:cxn modelId="{9BD87451-8EB5-45BB-9876-39D8C717CEB1}" type="presParOf" srcId="{276D6F76-4DDB-4ADA-8C34-54B44D5C3952}" destId="{33AB6D4A-B343-4427-9213-3892977C491B}" srcOrd="0" destOrd="0" presId="urn:microsoft.com/office/officeart/2008/layout/LinedList"/>
    <dgm:cxn modelId="{04F0FA2A-FB8F-44B9-B626-B5236ED72A06}" type="presParOf" srcId="{276D6F76-4DDB-4ADA-8C34-54B44D5C3952}" destId="{5FAD0327-2AA2-4B95-9385-40D4DB286E02}" srcOrd="1" destOrd="0" presId="urn:microsoft.com/office/officeart/2008/layout/LinedList"/>
    <dgm:cxn modelId="{798D76AD-D603-4AB2-BB18-14CE609DA5D3}" type="presParOf" srcId="{55F0A43D-955A-48FB-A541-189D40E8688A}" destId="{AF0235C9-3369-4BE4-8CCD-7C50169005E4}" srcOrd="10" destOrd="0" presId="urn:microsoft.com/office/officeart/2008/layout/LinedList"/>
    <dgm:cxn modelId="{3D690447-7C85-467C-A54F-4B22D96291E4}" type="presParOf" srcId="{55F0A43D-955A-48FB-A541-189D40E8688A}" destId="{21A40A8D-08C6-4D8E-A08E-D5AF98E75CD2}" srcOrd="11" destOrd="0" presId="urn:microsoft.com/office/officeart/2008/layout/LinedList"/>
    <dgm:cxn modelId="{D9F8751F-DFF6-4A15-A82F-D146EBC0CD19}" type="presParOf" srcId="{21A40A8D-08C6-4D8E-A08E-D5AF98E75CD2}" destId="{3A7E55DF-FFF7-48B3-BCAC-CAC0F09715F9}" srcOrd="0" destOrd="0" presId="urn:microsoft.com/office/officeart/2008/layout/LinedList"/>
    <dgm:cxn modelId="{E7A37047-55CF-45FF-807D-41BFF77A7B81}" type="presParOf" srcId="{21A40A8D-08C6-4D8E-A08E-D5AF98E75CD2}" destId="{23BF19DC-363E-4D1F-A9C7-23B8AC2363D2}" srcOrd="1" destOrd="0" presId="urn:microsoft.com/office/officeart/2008/layout/LinedList"/>
    <dgm:cxn modelId="{7EB8412F-7BF8-487B-B786-3CE3178AC4A9}" type="presParOf" srcId="{55F0A43D-955A-48FB-A541-189D40E8688A}" destId="{DD848F7E-EA42-412B-9005-6FA0342FE608}" srcOrd="12" destOrd="0" presId="urn:microsoft.com/office/officeart/2008/layout/LinedList"/>
    <dgm:cxn modelId="{0E2667A4-CA58-47E8-BBE0-CB3D5517118D}" type="presParOf" srcId="{55F0A43D-955A-48FB-A541-189D40E8688A}" destId="{7FFDA682-A920-4F7B-ACF5-4B075787C940}" srcOrd="13" destOrd="0" presId="urn:microsoft.com/office/officeart/2008/layout/LinedList"/>
    <dgm:cxn modelId="{B6C4E55C-C75D-4E26-83EE-3F017A650165}" type="presParOf" srcId="{7FFDA682-A920-4F7B-ACF5-4B075787C940}" destId="{360A15A9-078C-45F6-B27D-4245D4D97491}" srcOrd="0" destOrd="0" presId="urn:microsoft.com/office/officeart/2008/layout/LinedList"/>
    <dgm:cxn modelId="{912F8CFF-79FF-4E1C-A635-F8ABF43611F7}" type="presParOf" srcId="{7FFDA682-A920-4F7B-ACF5-4B075787C940}" destId="{0F9A114C-D995-415B-B20D-B1B041FEB1C1}" srcOrd="1" destOrd="0" presId="urn:microsoft.com/office/officeart/2008/layout/LinedList"/>
    <dgm:cxn modelId="{9219FF5D-CDC8-43D5-BF1A-2C628D63E1F7}" type="presParOf" srcId="{55F0A43D-955A-48FB-A541-189D40E8688A}" destId="{7BED6706-D14A-452D-A1CA-E15DF70FCDEB}" srcOrd="14" destOrd="0" presId="urn:microsoft.com/office/officeart/2008/layout/LinedList"/>
    <dgm:cxn modelId="{D151361B-2F47-4D05-8AE9-C94853080BB4}" type="presParOf" srcId="{55F0A43D-955A-48FB-A541-189D40E8688A}" destId="{CF14B99A-A07F-4DDC-93DF-678C11C676E3}" srcOrd="15" destOrd="0" presId="urn:microsoft.com/office/officeart/2008/layout/LinedList"/>
    <dgm:cxn modelId="{40E1A712-7B64-4196-AE75-5BBBA0BE1861}" type="presParOf" srcId="{CF14B99A-A07F-4DDC-93DF-678C11C676E3}" destId="{42D2D745-AEFC-4B03-81FA-083FD634869A}" srcOrd="0" destOrd="0" presId="urn:microsoft.com/office/officeart/2008/layout/LinedList"/>
    <dgm:cxn modelId="{8F210ECD-46AC-4894-81BC-B8B3B85EE06F}" type="presParOf" srcId="{CF14B99A-A07F-4DDC-93DF-678C11C676E3}" destId="{AB1F153D-31F1-42B6-B57E-4995C734F78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026DB35-C937-415D-A8AC-E04C26BA2F8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4F14492-A7BF-4587-A3FE-F44245E014B3}">
      <dgm:prSet/>
      <dgm:spPr/>
      <dgm:t>
        <a:bodyPr/>
        <a:lstStyle/>
        <a:p>
          <a:r>
            <a:rPr lang="en-GB"/>
            <a:t>You are kidnapped and told you going to die</a:t>
          </a:r>
          <a:endParaRPr lang="en-US"/>
        </a:p>
      </dgm:t>
    </dgm:pt>
    <dgm:pt modelId="{93FC878D-3D9A-4AEA-84EE-6450AC3C0D58}" type="parTrans" cxnId="{4D244671-6BB5-43C6-BCA2-B4FA85F478D0}">
      <dgm:prSet/>
      <dgm:spPr/>
      <dgm:t>
        <a:bodyPr/>
        <a:lstStyle/>
        <a:p>
          <a:endParaRPr lang="en-US"/>
        </a:p>
      </dgm:t>
    </dgm:pt>
    <dgm:pt modelId="{FD6A14D0-CBA6-4532-9F16-0B3878722373}" type="sibTrans" cxnId="{4D244671-6BB5-43C6-BCA2-B4FA85F478D0}">
      <dgm:prSet/>
      <dgm:spPr/>
      <dgm:t>
        <a:bodyPr/>
        <a:lstStyle/>
        <a:p>
          <a:endParaRPr lang="en-US"/>
        </a:p>
      </dgm:t>
    </dgm:pt>
    <dgm:pt modelId="{E56A9F91-3EB1-4E3A-8068-38CD0BDB2BB5}">
      <dgm:prSet/>
      <dgm:spPr/>
      <dgm:t>
        <a:bodyPr/>
        <a:lstStyle/>
        <a:p>
          <a:r>
            <a:rPr lang="en-GB"/>
            <a:t>You are terrified!</a:t>
          </a:r>
          <a:endParaRPr lang="en-US"/>
        </a:p>
      </dgm:t>
    </dgm:pt>
    <dgm:pt modelId="{AB6CDFC1-AC93-4DBC-9789-6527912E8137}" type="parTrans" cxnId="{5AFB822C-D717-4B65-8B83-9975CBB9BAC3}">
      <dgm:prSet/>
      <dgm:spPr/>
      <dgm:t>
        <a:bodyPr/>
        <a:lstStyle/>
        <a:p>
          <a:endParaRPr lang="en-US"/>
        </a:p>
      </dgm:t>
    </dgm:pt>
    <dgm:pt modelId="{5D4CAC45-7F19-40CF-9DB2-8C67505E5A8B}" type="sibTrans" cxnId="{5AFB822C-D717-4B65-8B83-9975CBB9BAC3}">
      <dgm:prSet/>
      <dgm:spPr/>
      <dgm:t>
        <a:bodyPr/>
        <a:lstStyle/>
        <a:p>
          <a:endParaRPr lang="en-US"/>
        </a:p>
      </dgm:t>
    </dgm:pt>
    <dgm:pt modelId="{E45CF4E3-D6BF-4777-BE28-7590AB544665}">
      <dgm:prSet/>
      <dgm:spPr/>
      <dgm:t>
        <a:bodyPr/>
        <a:lstStyle/>
        <a:p>
          <a:r>
            <a:rPr lang="en-GB"/>
            <a:t>You have to ask to go to the toilet and you cannot eat or speak. </a:t>
          </a:r>
          <a:endParaRPr lang="en-US"/>
        </a:p>
      </dgm:t>
    </dgm:pt>
    <dgm:pt modelId="{45C6C53F-30AC-49FB-8670-060880A25A7E}" type="parTrans" cxnId="{8146BF13-B0E1-432D-8A99-447E98B8F2D0}">
      <dgm:prSet/>
      <dgm:spPr/>
      <dgm:t>
        <a:bodyPr/>
        <a:lstStyle/>
        <a:p>
          <a:endParaRPr lang="en-US"/>
        </a:p>
      </dgm:t>
    </dgm:pt>
    <dgm:pt modelId="{0A0B1A7C-CA12-4201-99B6-627748E46F0A}" type="sibTrans" cxnId="{8146BF13-B0E1-432D-8A99-447E98B8F2D0}">
      <dgm:prSet/>
      <dgm:spPr/>
      <dgm:t>
        <a:bodyPr/>
        <a:lstStyle/>
        <a:p>
          <a:endParaRPr lang="en-US"/>
        </a:p>
      </dgm:t>
    </dgm:pt>
    <dgm:pt modelId="{C205B446-103E-4B0E-8E4C-66B1400139DF}">
      <dgm:prSet/>
      <dgm:spPr/>
      <dgm:t>
        <a:bodyPr/>
        <a:lstStyle/>
        <a:p>
          <a:r>
            <a:rPr lang="en-GB"/>
            <a:t>You are still alive! You are terrified!</a:t>
          </a:r>
          <a:endParaRPr lang="en-US"/>
        </a:p>
      </dgm:t>
    </dgm:pt>
    <dgm:pt modelId="{FE316984-3DAE-453B-9079-11A2348CE963}" type="parTrans" cxnId="{29F8451F-D507-437D-ABFD-9B269E9F96AE}">
      <dgm:prSet/>
      <dgm:spPr/>
      <dgm:t>
        <a:bodyPr/>
        <a:lstStyle/>
        <a:p>
          <a:endParaRPr lang="en-US"/>
        </a:p>
      </dgm:t>
    </dgm:pt>
    <dgm:pt modelId="{5ABEECED-F48B-41E8-956F-58ECF876770B}" type="sibTrans" cxnId="{29F8451F-D507-437D-ABFD-9B269E9F96AE}">
      <dgm:prSet/>
      <dgm:spPr/>
      <dgm:t>
        <a:bodyPr/>
        <a:lstStyle/>
        <a:p>
          <a:endParaRPr lang="en-US"/>
        </a:p>
      </dgm:t>
    </dgm:pt>
    <dgm:pt modelId="{A00B732C-4E02-4A4B-8ADE-80611DFF7DDA}">
      <dgm:prSet/>
      <dgm:spPr/>
      <dgm:t>
        <a:bodyPr/>
        <a:lstStyle/>
        <a:p>
          <a:r>
            <a:rPr lang="en-GB"/>
            <a:t>You have food, you think this is an act of kindness you are thankful.</a:t>
          </a:r>
          <a:endParaRPr lang="en-US"/>
        </a:p>
      </dgm:t>
    </dgm:pt>
    <dgm:pt modelId="{A983EE9D-FE08-49A8-88BA-36DAE9B8DEF8}" type="parTrans" cxnId="{768A3C19-ECAA-45C2-9CA9-39AD699A9A5E}">
      <dgm:prSet/>
      <dgm:spPr/>
      <dgm:t>
        <a:bodyPr/>
        <a:lstStyle/>
        <a:p>
          <a:endParaRPr lang="en-US"/>
        </a:p>
      </dgm:t>
    </dgm:pt>
    <dgm:pt modelId="{248B1CFA-DE5E-4EEF-BAB0-2017C96B96DD}" type="sibTrans" cxnId="{768A3C19-ECAA-45C2-9CA9-39AD699A9A5E}">
      <dgm:prSet/>
      <dgm:spPr/>
      <dgm:t>
        <a:bodyPr/>
        <a:lstStyle/>
        <a:p>
          <a:endParaRPr lang="en-US"/>
        </a:p>
      </dgm:t>
    </dgm:pt>
    <dgm:pt modelId="{6D59FC32-E593-406B-8719-495A96BB8CF7}">
      <dgm:prSet/>
      <dgm:spPr/>
      <dgm:t>
        <a:bodyPr/>
        <a:lstStyle/>
        <a:p>
          <a:r>
            <a:rPr lang="en-GB"/>
            <a:t>You are still alive! You are terrified!</a:t>
          </a:r>
          <a:endParaRPr lang="en-US"/>
        </a:p>
      </dgm:t>
    </dgm:pt>
    <dgm:pt modelId="{3DA4BB1A-67E9-4D07-A4BC-19DAA42BEAC2}" type="parTrans" cxnId="{E34B4452-6372-4044-BADE-82CF5DAF0BF4}">
      <dgm:prSet/>
      <dgm:spPr/>
      <dgm:t>
        <a:bodyPr/>
        <a:lstStyle/>
        <a:p>
          <a:endParaRPr lang="en-US"/>
        </a:p>
      </dgm:t>
    </dgm:pt>
    <dgm:pt modelId="{33F926EB-EA97-49C3-8468-C73A140050CA}" type="sibTrans" cxnId="{E34B4452-6372-4044-BADE-82CF5DAF0BF4}">
      <dgm:prSet/>
      <dgm:spPr/>
      <dgm:t>
        <a:bodyPr/>
        <a:lstStyle/>
        <a:p>
          <a:endParaRPr lang="en-US"/>
        </a:p>
      </dgm:t>
    </dgm:pt>
    <dgm:pt modelId="{323BF97B-27C8-4431-BA5D-AAD9DBA9239A}">
      <dgm:prSet/>
      <dgm:spPr/>
      <dgm:t>
        <a:bodyPr/>
        <a:lstStyle/>
        <a:p>
          <a:r>
            <a:rPr lang="en-GB"/>
            <a:t>You are thankful and think that the act of ‘kindness’ keeping me alive.</a:t>
          </a:r>
          <a:endParaRPr lang="en-US"/>
        </a:p>
      </dgm:t>
    </dgm:pt>
    <dgm:pt modelId="{EED0B1A0-13A4-438F-A502-97F091945152}" type="parTrans" cxnId="{BE906C76-8C03-4D91-83BD-E12BBA8B1A28}">
      <dgm:prSet/>
      <dgm:spPr/>
      <dgm:t>
        <a:bodyPr/>
        <a:lstStyle/>
        <a:p>
          <a:endParaRPr lang="en-US"/>
        </a:p>
      </dgm:t>
    </dgm:pt>
    <dgm:pt modelId="{8511FD97-6716-4E18-82C2-E41783CA006F}" type="sibTrans" cxnId="{BE906C76-8C03-4D91-83BD-E12BBA8B1A28}">
      <dgm:prSet/>
      <dgm:spPr/>
      <dgm:t>
        <a:bodyPr/>
        <a:lstStyle/>
        <a:p>
          <a:endParaRPr lang="en-US"/>
        </a:p>
      </dgm:t>
    </dgm:pt>
    <dgm:pt modelId="{DF47FA45-E432-4F69-A3CC-3C072D32E3E4}">
      <dgm:prSet/>
      <dgm:spPr/>
      <dgm:t>
        <a:bodyPr/>
        <a:lstStyle/>
        <a:p>
          <a:r>
            <a:rPr lang="en-GB"/>
            <a:t>Small act of goodness = them being kind but you are not thinking about the abuse only that this person is keeping you alive. </a:t>
          </a:r>
          <a:endParaRPr lang="en-US"/>
        </a:p>
      </dgm:t>
    </dgm:pt>
    <dgm:pt modelId="{CBA17B8C-1E12-40A3-A401-E036AE01F062}" type="parTrans" cxnId="{79C4C0B8-F15B-42D5-A4D5-565CE9AD0C44}">
      <dgm:prSet/>
      <dgm:spPr/>
      <dgm:t>
        <a:bodyPr/>
        <a:lstStyle/>
        <a:p>
          <a:endParaRPr lang="en-US"/>
        </a:p>
      </dgm:t>
    </dgm:pt>
    <dgm:pt modelId="{9566C038-2687-400B-AC63-B497F866920D}" type="sibTrans" cxnId="{79C4C0B8-F15B-42D5-A4D5-565CE9AD0C44}">
      <dgm:prSet/>
      <dgm:spPr/>
      <dgm:t>
        <a:bodyPr/>
        <a:lstStyle/>
        <a:p>
          <a:endParaRPr lang="en-US"/>
        </a:p>
      </dgm:t>
    </dgm:pt>
    <dgm:pt modelId="{58F4150E-A388-4E62-A222-0CB490F1059D}" type="pres">
      <dgm:prSet presAssocID="{F026DB35-C937-415D-A8AC-E04C26BA2F8E}" presName="vert0" presStyleCnt="0">
        <dgm:presLayoutVars>
          <dgm:dir/>
          <dgm:animOne val="branch"/>
          <dgm:animLvl val="lvl"/>
        </dgm:presLayoutVars>
      </dgm:prSet>
      <dgm:spPr/>
    </dgm:pt>
    <dgm:pt modelId="{89A1023F-6679-4791-A6E4-C7B4F6B2DCD2}" type="pres">
      <dgm:prSet presAssocID="{04F14492-A7BF-4587-A3FE-F44245E014B3}" presName="thickLine" presStyleLbl="alignNode1" presStyleIdx="0" presStyleCnt="8"/>
      <dgm:spPr/>
    </dgm:pt>
    <dgm:pt modelId="{321C5C9E-75BB-47D3-AA0C-C7D23CC47CA6}" type="pres">
      <dgm:prSet presAssocID="{04F14492-A7BF-4587-A3FE-F44245E014B3}" presName="horz1" presStyleCnt="0"/>
      <dgm:spPr/>
    </dgm:pt>
    <dgm:pt modelId="{B8BF12DC-8706-47E1-8438-503D90E418C7}" type="pres">
      <dgm:prSet presAssocID="{04F14492-A7BF-4587-A3FE-F44245E014B3}" presName="tx1" presStyleLbl="revTx" presStyleIdx="0" presStyleCnt="8"/>
      <dgm:spPr/>
    </dgm:pt>
    <dgm:pt modelId="{CFF3F55B-D9CE-4431-8AC9-9B894B8EB84B}" type="pres">
      <dgm:prSet presAssocID="{04F14492-A7BF-4587-A3FE-F44245E014B3}" presName="vert1" presStyleCnt="0"/>
      <dgm:spPr/>
    </dgm:pt>
    <dgm:pt modelId="{4A30E4BE-BAA9-4B40-A95F-DB1135449D25}" type="pres">
      <dgm:prSet presAssocID="{E56A9F91-3EB1-4E3A-8068-38CD0BDB2BB5}" presName="thickLine" presStyleLbl="alignNode1" presStyleIdx="1" presStyleCnt="8"/>
      <dgm:spPr/>
    </dgm:pt>
    <dgm:pt modelId="{0067573A-83B6-48D6-A722-600A803BE16D}" type="pres">
      <dgm:prSet presAssocID="{E56A9F91-3EB1-4E3A-8068-38CD0BDB2BB5}" presName="horz1" presStyleCnt="0"/>
      <dgm:spPr/>
    </dgm:pt>
    <dgm:pt modelId="{91F6A79B-8971-4C9E-A293-C009F1459864}" type="pres">
      <dgm:prSet presAssocID="{E56A9F91-3EB1-4E3A-8068-38CD0BDB2BB5}" presName="tx1" presStyleLbl="revTx" presStyleIdx="1" presStyleCnt="8"/>
      <dgm:spPr/>
    </dgm:pt>
    <dgm:pt modelId="{A5FF6A32-5E04-4EB0-BA77-914C55327702}" type="pres">
      <dgm:prSet presAssocID="{E56A9F91-3EB1-4E3A-8068-38CD0BDB2BB5}" presName="vert1" presStyleCnt="0"/>
      <dgm:spPr/>
    </dgm:pt>
    <dgm:pt modelId="{073DBC60-10AA-4A2C-963B-DE75174E73F1}" type="pres">
      <dgm:prSet presAssocID="{E45CF4E3-D6BF-4777-BE28-7590AB544665}" presName="thickLine" presStyleLbl="alignNode1" presStyleIdx="2" presStyleCnt="8"/>
      <dgm:spPr/>
    </dgm:pt>
    <dgm:pt modelId="{16C01B73-9D60-4CB8-A0C1-6EEF88D8AFB3}" type="pres">
      <dgm:prSet presAssocID="{E45CF4E3-D6BF-4777-BE28-7590AB544665}" presName="horz1" presStyleCnt="0"/>
      <dgm:spPr/>
    </dgm:pt>
    <dgm:pt modelId="{4EF405C0-4444-4EFC-A1B5-A95BCA4F96C8}" type="pres">
      <dgm:prSet presAssocID="{E45CF4E3-D6BF-4777-BE28-7590AB544665}" presName="tx1" presStyleLbl="revTx" presStyleIdx="2" presStyleCnt="8"/>
      <dgm:spPr/>
    </dgm:pt>
    <dgm:pt modelId="{ED89FF07-E0F8-44FC-A56C-19448E5EF067}" type="pres">
      <dgm:prSet presAssocID="{E45CF4E3-D6BF-4777-BE28-7590AB544665}" presName="vert1" presStyleCnt="0"/>
      <dgm:spPr/>
    </dgm:pt>
    <dgm:pt modelId="{5D614BF9-0B55-4449-8D63-4651A3A67DE1}" type="pres">
      <dgm:prSet presAssocID="{C205B446-103E-4B0E-8E4C-66B1400139DF}" presName="thickLine" presStyleLbl="alignNode1" presStyleIdx="3" presStyleCnt="8"/>
      <dgm:spPr/>
    </dgm:pt>
    <dgm:pt modelId="{91915B15-45C2-4A1C-B7E8-3151282C05F3}" type="pres">
      <dgm:prSet presAssocID="{C205B446-103E-4B0E-8E4C-66B1400139DF}" presName="horz1" presStyleCnt="0"/>
      <dgm:spPr/>
    </dgm:pt>
    <dgm:pt modelId="{37B6616A-76DA-480A-8C5A-821BAA6AB2F8}" type="pres">
      <dgm:prSet presAssocID="{C205B446-103E-4B0E-8E4C-66B1400139DF}" presName="tx1" presStyleLbl="revTx" presStyleIdx="3" presStyleCnt="8"/>
      <dgm:spPr/>
    </dgm:pt>
    <dgm:pt modelId="{CF719CBC-943C-44D7-83EF-E9A7916C8EBD}" type="pres">
      <dgm:prSet presAssocID="{C205B446-103E-4B0E-8E4C-66B1400139DF}" presName="vert1" presStyleCnt="0"/>
      <dgm:spPr/>
    </dgm:pt>
    <dgm:pt modelId="{AE912FF6-F883-49AA-BAB7-6995C5FBB7B7}" type="pres">
      <dgm:prSet presAssocID="{A00B732C-4E02-4A4B-8ADE-80611DFF7DDA}" presName="thickLine" presStyleLbl="alignNode1" presStyleIdx="4" presStyleCnt="8"/>
      <dgm:spPr/>
    </dgm:pt>
    <dgm:pt modelId="{C441F1F8-E433-49F2-8518-CA3E4B243ACD}" type="pres">
      <dgm:prSet presAssocID="{A00B732C-4E02-4A4B-8ADE-80611DFF7DDA}" presName="horz1" presStyleCnt="0"/>
      <dgm:spPr/>
    </dgm:pt>
    <dgm:pt modelId="{A0EDCB1C-F2B0-4783-BF9D-484DA517BE2D}" type="pres">
      <dgm:prSet presAssocID="{A00B732C-4E02-4A4B-8ADE-80611DFF7DDA}" presName="tx1" presStyleLbl="revTx" presStyleIdx="4" presStyleCnt="8"/>
      <dgm:spPr/>
    </dgm:pt>
    <dgm:pt modelId="{5B3DA9F3-C471-4712-BF56-54D4894BA48E}" type="pres">
      <dgm:prSet presAssocID="{A00B732C-4E02-4A4B-8ADE-80611DFF7DDA}" presName="vert1" presStyleCnt="0"/>
      <dgm:spPr/>
    </dgm:pt>
    <dgm:pt modelId="{639213DC-588A-4546-A30D-9E3B8C58A3FC}" type="pres">
      <dgm:prSet presAssocID="{6D59FC32-E593-406B-8719-495A96BB8CF7}" presName="thickLine" presStyleLbl="alignNode1" presStyleIdx="5" presStyleCnt="8"/>
      <dgm:spPr/>
    </dgm:pt>
    <dgm:pt modelId="{1FAF5FD6-4A43-4A23-BE39-755C9750E34B}" type="pres">
      <dgm:prSet presAssocID="{6D59FC32-E593-406B-8719-495A96BB8CF7}" presName="horz1" presStyleCnt="0"/>
      <dgm:spPr/>
    </dgm:pt>
    <dgm:pt modelId="{216602C9-6BE2-485E-B577-4DB48C8E283D}" type="pres">
      <dgm:prSet presAssocID="{6D59FC32-E593-406B-8719-495A96BB8CF7}" presName="tx1" presStyleLbl="revTx" presStyleIdx="5" presStyleCnt="8"/>
      <dgm:spPr/>
    </dgm:pt>
    <dgm:pt modelId="{B4663D13-183F-438B-9F81-3B6E458EAB58}" type="pres">
      <dgm:prSet presAssocID="{6D59FC32-E593-406B-8719-495A96BB8CF7}" presName="vert1" presStyleCnt="0"/>
      <dgm:spPr/>
    </dgm:pt>
    <dgm:pt modelId="{B32A6A94-C85E-49AE-BD3C-1A357801C9A4}" type="pres">
      <dgm:prSet presAssocID="{323BF97B-27C8-4431-BA5D-AAD9DBA9239A}" presName="thickLine" presStyleLbl="alignNode1" presStyleIdx="6" presStyleCnt="8"/>
      <dgm:spPr/>
    </dgm:pt>
    <dgm:pt modelId="{B83F245F-CADD-41E7-8108-B30B93571461}" type="pres">
      <dgm:prSet presAssocID="{323BF97B-27C8-4431-BA5D-AAD9DBA9239A}" presName="horz1" presStyleCnt="0"/>
      <dgm:spPr/>
    </dgm:pt>
    <dgm:pt modelId="{D97BED13-35A2-4F3A-8190-F8667ED48D6D}" type="pres">
      <dgm:prSet presAssocID="{323BF97B-27C8-4431-BA5D-AAD9DBA9239A}" presName="tx1" presStyleLbl="revTx" presStyleIdx="6" presStyleCnt="8"/>
      <dgm:spPr/>
    </dgm:pt>
    <dgm:pt modelId="{FC9B4FE5-6DB0-49E5-922A-4C750827BE73}" type="pres">
      <dgm:prSet presAssocID="{323BF97B-27C8-4431-BA5D-AAD9DBA9239A}" presName="vert1" presStyleCnt="0"/>
      <dgm:spPr/>
    </dgm:pt>
    <dgm:pt modelId="{B1AE1FDF-EC3C-4A33-BCA4-6DBB6844A53D}" type="pres">
      <dgm:prSet presAssocID="{DF47FA45-E432-4F69-A3CC-3C072D32E3E4}" presName="thickLine" presStyleLbl="alignNode1" presStyleIdx="7" presStyleCnt="8"/>
      <dgm:spPr/>
    </dgm:pt>
    <dgm:pt modelId="{2187B2F3-F6A4-49A3-ACA9-6C9B274EB76C}" type="pres">
      <dgm:prSet presAssocID="{DF47FA45-E432-4F69-A3CC-3C072D32E3E4}" presName="horz1" presStyleCnt="0"/>
      <dgm:spPr/>
    </dgm:pt>
    <dgm:pt modelId="{03489BC0-1E8A-44A3-BC67-B59324E4214D}" type="pres">
      <dgm:prSet presAssocID="{DF47FA45-E432-4F69-A3CC-3C072D32E3E4}" presName="tx1" presStyleLbl="revTx" presStyleIdx="7" presStyleCnt="8"/>
      <dgm:spPr/>
    </dgm:pt>
    <dgm:pt modelId="{918E7805-3720-46A1-BFB9-8C3A89B60AE5}" type="pres">
      <dgm:prSet presAssocID="{DF47FA45-E432-4F69-A3CC-3C072D32E3E4}" presName="vert1" presStyleCnt="0"/>
      <dgm:spPr/>
    </dgm:pt>
  </dgm:ptLst>
  <dgm:cxnLst>
    <dgm:cxn modelId="{37AA9C01-BFA6-4544-A30E-E74595D08006}" type="presOf" srcId="{F026DB35-C937-415D-A8AC-E04C26BA2F8E}" destId="{58F4150E-A388-4E62-A222-0CB490F1059D}" srcOrd="0" destOrd="0" presId="urn:microsoft.com/office/officeart/2008/layout/LinedList"/>
    <dgm:cxn modelId="{8146BF13-B0E1-432D-8A99-447E98B8F2D0}" srcId="{F026DB35-C937-415D-A8AC-E04C26BA2F8E}" destId="{E45CF4E3-D6BF-4777-BE28-7590AB544665}" srcOrd="2" destOrd="0" parTransId="{45C6C53F-30AC-49FB-8670-060880A25A7E}" sibTransId="{0A0B1A7C-CA12-4201-99B6-627748E46F0A}"/>
    <dgm:cxn modelId="{768A3C19-ECAA-45C2-9CA9-39AD699A9A5E}" srcId="{F026DB35-C937-415D-A8AC-E04C26BA2F8E}" destId="{A00B732C-4E02-4A4B-8ADE-80611DFF7DDA}" srcOrd="4" destOrd="0" parTransId="{A983EE9D-FE08-49A8-88BA-36DAE9B8DEF8}" sibTransId="{248B1CFA-DE5E-4EEF-BAB0-2017C96B96DD}"/>
    <dgm:cxn modelId="{29F8451F-D507-437D-ABFD-9B269E9F96AE}" srcId="{F026DB35-C937-415D-A8AC-E04C26BA2F8E}" destId="{C205B446-103E-4B0E-8E4C-66B1400139DF}" srcOrd="3" destOrd="0" parTransId="{FE316984-3DAE-453B-9079-11A2348CE963}" sibTransId="{5ABEECED-F48B-41E8-956F-58ECF876770B}"/>
    <dgm:cxn modelId="{5AFB822C-D717-4B65-8B83-9975CBB9BAC3}" srcId="{F026DB35-C937-415D-A8AC-E04C26BA2F8E}" destId="{E56A9F91-3EB1-4E3A-8068-38CD0BDB2BB5}" srcOrd="1" destOrd="0" parTransId="{AB6CDFC1-AC93-4DBC-9789-6527912E8137}" sibTransId="{5D4CAC45-7F19-40CF-9DB2-8C67505E5A8B}"/>
    <dgm:cxn modelId="{7FF3B830-1759-46A7-8101-666B485A8BE4}" type="presOf" srcId="{C205B446-103E-4B0E-8E4C-66B1400139DF}" destId="{37B6616A-76DA-480A-8C5A-821BAA6AB2F8}" srcOrd="0" destOrd="0" presId="urn:microsoft.com/office/officeart/2008/layout/LinedList"/>
    <dgm:cxn modelId="{2E5F1432-2188-4D2F-878C-BFB44EB212DA}" type="presOf" srcId="{DF47FA45-E432-4F69-A3CC-3C072D32E3E4}" destId="{03489BC0-1E8A-44A3-BC67-B59324E4214D}" srcOrd="0" destOrd="0" presId="urn:microsoft.com/office/officeart/2008/layout/LinedList"/>
    <dgm:cxn modelId="{4D244671-6BB5-43C6-BCA2-B4FA85F478D0}" srcId="{F026DB35-C937-415D-A8AC-E04C26BA2F8E}" destId="{04F14492-A7BF-4587-A3FE-F44245E014B3}" srcOrd="0" destOrd="0" parTransId="{93FC878D-3D9A-4AEA-84EE-6450AC3C0D58}" sibTransId="{FD6A14D0-CBA6-4532-9F16-0B3878722373}"/>
    <dgm:cxn modelId="{2CA0E751-9DDC-4860-A76A-4885684D0456}" type="presOf" srcId="{04F14492-A7BF-4587-A3FE-F44245E014B3}" destId="{B8BF12DC-8706-47E1-8438-503D90E418C7}" srcOrd="0" destOrd="0" presId="urn:microsoft.com/office/officeart/2008/layout/LinedList"/>
    <dgm:cxn modelId="{E34B4452-6372-4044-BADE-82CF5DAF0BF4}" srcId="{F026DB35-C937-415D-A8AC-E04C26BA2F8E}" destId="{6D59FC32-E593-406B-8719-495A96BB8CF7}" srcOrd="5" destOrd="0" parTransId="{3DA4BB1A-67E9-4D07-A4BC-19DAA42BEAC2}" sibTransId="{33F926EB-EA97-49C3-8468-C73A140050CA}"/>
    <dgm:cxn modelId="{BE906C76-8C03-4D91-83BD-E12BBA8B1A28}" srcId="{F026DB35-C937-415D-A8AC-E04C26BA2F8E}" destId="{323BF97B-27C8-4431-BA5D-AAD9DBA9239A}" srcOrd="6" destOrd="0" parTransId="{EED0B1A0-13A4-438F-A502-97F091945152}" sibTransId="{8511FD97-6716-4E18-82C2-E41783CA006F}"/>
    <dgm:cxn modelId="{18081277-CB54-46C3-8B34-04F5993F2509}" type="presOf" srcId="{A00B732C-4E02-4A4B-8ADE-80611DFF7DDA}" destId="{A0EDCB1C-F2B0-4783-BF9D-484DA517BE2D}" srcOrd="0" destOrd="0" presId="urn:microsoft.com/office/officeart/2008/layout/LinedList"/>
    <dgm:cxn modelId="{79C4C0B8-F15B-42D5-A4D5-565CE9AD0C44}" srcId="{F026DB35-C937-415D-A8AC-E04C26BA2F8E}" destId="{DF47FA45-E432-4F69-A3CC-3C072D32E3E4}" srcOrd="7" destOrd="0" parTransId="{CBA17B8C-1E12-40A3-A401-E036AE01F062}" sibTransId="{9566C038-2687-400B-AC63-B497F866920D}"/>
    <dgm:cxn modelId="{0B55F1BB-A467-450F-A9A6-748BDBF2E150}" type="presOf" srcId="{E45CF4E3-D6BF-4777-BE28-7590AB544665}" destId="{4EF405C0-4444-4EFC-A1B5-A95BCA4F96C8}" srcOrd="0" destOrd="0" presId="urn:microsoft.com/office/officeart/2008/layout/LinedList"/>
    <dgm:cxn modelId="{D01F77C0-71B6-4C0E-8ED9-03074200CCEB}" type="presOf" srcId="{323BF97B-27C8-4431-BA5D-AAD9DBA9239A}" destId="{D97BED13-35A2-4F3A-8190-F8667ED48D6D}" srcOrd="0" destOrd="0" presId="urn:microsoft.com/office/officeart/2008/layout/LinedList"/>
    <dgm:cxn modelId="{947E74DD-22BB-48C8-8D04-797CD138524D}" type="presOf" srcId="{6D59FC32-E593-406B-8719-495A96BB8CF7}" destId="{216602C9-6BE2-485E-B577-4DB48C8E283D}" srcOrd="0" destOrd="0" presId="urn:microsoft.com/office/officeart/2008/layout/LinedList"/>
    <dgm:cxn modelId="{EB6DEDEF-7F92-47DF-9DA2-D6FE43FCBA91}" type="presOf" srcId="{E56A9F91-3EB1-4E3A-8068-38CD0BDB2BB5}" destId="{91F6A79B-8971-4C9E-A293-C009F1459864}" srcOrd="0" destOrd="0" presId="urn:microsoft.com/office/officeart/2008/layout/LinedList"/>
    <dgm:cxn modelId="{44D89939-10EA-401A-A459-318F0C986C37}" type="presParOf" srcId="{58F4150E-A388-4E62-A222-0CB490F1059D}" destId="{89A1023F-6679-4791-A6E4-C7B4F6B2DCD2}" srcOrd="0" destOrd="0" presId="urn:microsoft.com/office/officeart/2008/layout/LinedList"/>
    <dgm:cxn modelId="{9954B74A-08F4-47DF-B322-955CEF7608BB}" type="presParOf" srcId="{58F4150E-A388-4E62-A222-0CB490F1059D}" destId="{321C5C9E-75BB-47D3-AA0C-C7D23CC47CA6}" srcOrd="1" destOrd="0" presId="urn:microsoft.com/office/officeart/2008/layout/LinedList"/>
    <dgm:cxn modelId="{E7B6E5E3-E6E2-44B1-94A0-1D65DFE7E0DE}" type="presParOf" srcId="{321C5C9E-75BB-47D3-AA0C-C7D23CC47CA6}" destId="{B8BF12DC-8706-47E1-8438-503D90E418C7}" srcOrd="0" destOrd="0" presId="urn:microsoft.com/office/officeart/2008/layout/LinedList"/>
    <dgm:cxn modelId="{E5A61271-C28A-4BEF-8C72-4E0A82A33F0D}" type="presParOf" srcId="{321C5C9E-75BB-47D3-AA0C-C7D23CC47CA6}" destId="{CFF3F55B-D9CE-4431-8AC9-9B894B8EB84B}" srcOrd="1" destOrd="0" presId="urn:microsoft.com/office/officeart/2008/layout/LinedList"/>
    <dgm:cxn modelId="{69D7AA31-C53D-4F37-BC9B-EC65186C8B5F}" type="presParOf" srcId="{58F4150E-A388-4E62-A222-0CB490F1059D}" destId="{4A30E4BE-BAA9-4B40-A95F-DB1135449D25}" srcOrd="2" destOrd="0" presId="urn:microsoft.com/office/officeart/2008/layout/LinedList"/>
    <dgm:cxn modelId="{002C7FFD-695C-46D3-A36C-AC3F388ABD22}" type="presParOf" srcId="{58F4150E-A388-4E62-A222-0CB490F1059D}" destId="{0067573A-83B6-48D6-A722-600A803BE16D}" srcOrd="3" destOrd="0" presId="urn:microsoft.com/office/officeart/2008/layout/LinedList"/>
    <dgm:cxn modelId="{833F3781-B8CB-4069-8601-7B0218520336}" type="presParOf" srcId="{0067573A-83B6-48D6-A722-600A803BE16D}" destId="{91F6A79B-8971-4C9E-A293-C009F1459864}" srcOrd="0" destOrd="0" presId="urn:microsoft.com/office/officeart/2008/layout/LinedList"/>
    <dgm:cxn modelId="{4F55FF62-3536-4E2E-89EB-472EC29D00B5}" type="presParOf" srcId="{0067573A-83B6-48D6-A722-600A803BE16D}" destId="{A5FF6A32-5E04-4EB0-BA77-914C55327702}" srcOrd="1" destOrd="0" presId="urn:microsoft.com/office/officeart/2008/layout/LinedList"/>
    <dgm:cxn modelId="{9A756654-DB98-48F7-BD6D-0D601CB68E82}" type="presParOf" srcId="{58F4150E-A388-4E62-A222-0CB490F1059D}" destId="{073DBC60-10AA-4A2C-963B-DE75174E73F1}" srcOrd="4" destOrd="0" presId="urn:microsoft.com/office/officeart/2008/layout/LinedList"/>
    <dgm:cxn modelId="{125C58B6-FEBC-4A97-9EE1-EAFEAA5A4F04}" type="presParOf" srcId="{58F4150E-A388-4E62-A222-0CB490F1059D}" destId="{16C01B73-9D60-4CB8-A0C1-6EEF88D8AFB3}" srcOrd="5" destOrd="0" presId="urn:microsoft.com/office/officeart/2008/layout/LinedList"/>
    <dgm:cxn modelId="{A63F543C-9FF0-4F51-8A15-07E120AB092A}" type="presParOf" srcId="{16C01B73-9D60-4CB8-A0C1-6EEF88D8AFB3}" destId="{4EF405C0-4444-4EFC-A1B5-A95BCA4F96C8}" srcOrd="0" destOrd="0" presId="urn:microsoft.com/office/officeart/2008/layout/LinedList"/>
    <dgm:cxn modelId="{55920DA3-4B81-4806-BE29-75B24A73FC22}" type="presParOf" srcId="{16C01B73-9D60-4CB8-A0C1-6EEF88D8AFB3}" destId="{ED89FF07-E0F8-44FC-A56C-19448E5EF067}" srcOrd="1" destOrd="0" presId="urn:microsoft.com/office/officeart/2008/layout/LinedList"/>
    <dgm:cxn modelId="{38E50033-3894-4367-8370-03AE241F0081}" type="presParOf" srcId="{58F4150E-A388-4E62-A222-0CB490F1059D}" destId="{5D614BF9-0B55-4449-8D63-4651A3A67DE1}" srcOrd="6" destOrd="0" presId="urn:microsoft.com/office/officeart/2008/layout/LinedList"/>
    <dgm:cxn modelId="{7EC35F80-A1FF-40EB-98C9-504EF26B7B0D}" type="presParOf" srcId="{58F4150E-A388-4E62-A222-0CB490F1059D}" destId="{91915B15-45C2-4A1C-B7E8-3151282C05F3}" srcOrd="7" destOrd="0" presId="urn:microsoft.com/office/officeart/2008/layout/LinedList"/>
    <dgm:cxn modelId="{1B7C87E9-2190-4648-95AE-3E0D3C572060}" type="presParOf" srcId="{91915B15-45C2-4A1C-B7E8-3151282C05F3}" destId="{37B6616A-76DA-480A-8C5A-821BAA6AB2F8}" srcOrd="0" destOrd="0" presId="urn:microsoft.com/office/officeart/2008/layout/LinedList"/>
    <dgm:cxn modelId="{456CCCA6-978A-40D6-90B2-BF15ECCF0A2E}" type="presParOf" srcId="{91915B15-45C2-4A1C-B7E8-3151282C05F3}" destId="{CF719CBC-943C-44D7-83EF-E9A7916C8EBD}" srcOrd="1" destOrd="0" presId="urn:microsoft.com/office/officeart/2008/layout/LinedList"/>
    <dgm:cxn modelId="{DB8A91F9-D947-444E-97DF-B17BF1DEE3EF}" type="presParOf" srcId="{58F4150E-A388-4E62-A222-0CB490F1059D}" destId="{AE912FF6-F883-49AA-BAB7-6995C5FBB7B7}" srcOrd="8" destOrd="0" presId="urn:microsoft.com/office/officeart/2008/layout/LinedList"/>
    <dgm:cxn modelId="{84674993-658E-447F-9999-13736E15DEB1}" type="presParOf" srcId="{58F4150E-A388-4E62-A222-0CB490F1059D}" destId="{C441F1F8-E433-49F2-8518-CA3E4B243ACD}" srcOrd="9" destOrd="0" presId="urn:microsoft.com/office/officeart/2008/layout/LinedList"/>
    <dgm:cxn modelId="{7854E062-46E5-4FB6-966C-0F6462CFF8D4}" type="presParOf" srcId="{C441F1F8-E433-49F2-8518-CA3E4B243ACD}" destId="{A0EDCB1C-F2B0-4783-BF9D-484DA517BE2D}" srcOrd="0" destOrd="0" presId="urn:microsoft.com/office/officeart/2008/layout/LinedList"/>
    <dgm:cxn modelId="{6B7DCC21-B38E-405A-9F83-4377AADD0EA1}" type="presParOf" srcId="{C441F1F8-E433-49F2-8518-CA3E4B243ACD}" destId="{5B3DA9F3-C471-4712-BF56-54D4894BA48E}" srcOrd="1" destOrd="0" presId="urn:microsoft.com/office/officeart/2008/layout/LinedList"/>
    <dgm:cxn modelId="{EBF7DABB-3F27-48B1-A073-0A8802627780}" type="presParOf" srcId="{58F4150E-A388-4E62-A222-0CB490F1059D}" destId="{639213DC-588A-4546-A30D-9E3B8C58A3FC}" srcOrd="10" destOrd="0" presId="urn:microsoft.com/office/officeart/2008/layout/LinedList"/>
    <dgm:cxn modelId="{284B3AD8-730F-4FF6-B9DD-B9F0521DD446}" type="presParOf" srcId="{58F4150E-A388-4E62-A222-0CB490F1059D}" destId="{1FAF5FD6-4A43-4A23-BE39-755C9750E34B}" srcOrd="11" destOrd="0" presId="urn:microsoft.com/office/officeart/2008/layout/LinedList"/>
    <dgm:cxn modelId="{355AD211-9546-455A-ADD3-4496C77AD632}" type="presParOf" srcId="{1FAF5FD6-4A43-4A23-BE39-755C9750E34B}" destId="{216602C9-6BE2-485E-B577-4DB48C8E283D}" srcOrd="0" destOrd="0" presId="urn:microsoft.com/office/officeart/2008/layout/LinedList"/>
    <dgm:cxn modelId="{A46BF7C7-83B0-4822-B670-E5ED6F1D5C2D}" type="presParOf" srcId="{1FAF5FD6-4A43-4A23-BE39-755C9750E34B}" destId="{B4663D13-183F-438B-9F81-3B6E458EAB58}" srcOrd="1" destOrd="0" presId="urn:microsoft.com/office/officeart/2008/layout/LinedList"/>
    <dgm:cxn modelId="{792EEF23-0EB0-46A1-B040-BCB6B7EDEDFD}" type="presParOf" srcId="{58F4150E-A388-4E62-A222-0CB490F1059D}" destId="{B32A6A94-C85E-49AE-BD3C-1A357801C9A4}" srcOrd="12" destOrd="0" presId="urn:microsoft.com/office/officeart/2008/layout/LinedList"/>
    <dgm:cxn modelId="{25DC9AD0-E6DC-4921-97F2-640500D0FD5F}" type="presParOf" srcId="{58F4150E-A388-4E62-A222-0CB490F1059D}" destId="{B83F245F-CADD-41E7-8108-B30B93571461}" srcOrd="13" destOrd="0" presId="urn:microsoft.com/office/officeart/2008/layout/LinedList"/>
    <dgm:cxn modelId="{D1ADCE8C-821E-41C5-9D29-2D92469DBD0C}" type="presParOf" srcId="{B83F245F-CADD-41E7-8108-B30B93571461}" destId="{D97BED13-35A2-4F3A-8190-F8667ED48D6D}" srcOrd="0" destOrd="0" presId="urn:microsoft.com/office/officeart/2008/layout/LinedList"/>
    <dgm:cxn modelId="{B3651E12-02E4-4C96-8633-3F982589E61B}" type="presParOf" srcId="{B83F245F-CADD-41E7-8108-B30B93571461}" destId="{FC9B4FE5-6DB0-49E5-922A-4C750827BE73}" srcOrd="1" destOrd="0" presId="urn:microsoft.com/office/officeart/2008/layout/LinedList"/>
    <dgm:cxn modelId="{77728ABE-2750-4295-BC94-FEC5B6EBF9A7}" type="presParOf" srcId="{58F4150E-A388-4E62-A222-0CB490F1059D}" destId="{B1AE1FDF-EC3C-4A33-BCA4-6DBB6844A53D}" srcOrd="14" destOrd="0" presId="urn:microsoft.com/office/officeart/2008/layout/LinedList"/>
    <dgm:cxn modelId="{8B13F532-8AF0-429E-9C6D-D0ACCAC74384}" type="presParOf" srcId="{58F4150E-A388-4E62-A222-0CB490F1059D}" destId="{2187B2F3-F6A4-49A3-ACA9-6C9B274EB76C}" srcOrd="15" destOrd="0" presId="urn:microsoft.com/office/officeart/2008/layout/LinedList"/>
    <dgm:cxn modelId="{6225A0FD-88C6-4F5D-85DB-297AF3E40125}" type="presParOf" srcId="{2187B2F3-F6A4-49A3-ACA9-6C9B274EB76C}" destId="{03489BC0-1E8A-44A3-BC67-B59324E4214D}" srcOrd="0" destOrd="0" presId="urn:microsoft.com/office/officeart/2008/layout/LinedList"/>
    <dgm:cxn modelId="{738E422A-2CAA-4903-BDBC-886319A3816B}" type="presParOf" srcId="{2187B2F3-F6A4-49A3-ACA9-6C9B274EB76C}" destId="{918E7805-3720-46A1-BFB9-8C3A89B60AE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52F2D-21BB-40F7-ACF2-9F03538F5CA9}">
      <dsp:nvSpPr>
        <dsp:cNvPr id="0" name=""/>
        <dsp:cNvSpPr/>
      </dsp:nvSpPr>
      <dsp:spPr>
        <a:xfrm>
          <a:off x="0" y="64943"/>
          <a:ext cx="6263640" cy="9828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noProof="0" dirty="0">
              <a:solidFill>
                <a:srgbClr val="FFFFFF"/>
              </a:solidFill>
              <a:latin typeface="Aptos"/>
              <a:ea typeface="+mn-ea"/>
              <a:cs typeface="+mn-cs"/>
            </a:rPr>
            <a:t>Impact of early life events </a:t>
          </a:r>
        </a:p>
      </dsp:txBody>
      <dsp:txXfrm>
        <a:off x="47976" y="112919"/>
        <a:ext cx="6167688" cy="886848"/>
      </dsp:txXfrm>
    </dsp:sp>
    <dsp:sp modelId="{5D5B3A2F-8389-4592-9E7D-F6242A48E408}">
      <dsp:nvSpPr>
        <dsp:cNvPr id="0" name=""/>
        <dsp:cNvSpPr/>
      </dsp:nvSpPr>
      <dsp:spPr>
        <a:xfrm>
          <a:off x="0" y="1162943"/>
          <a:ext cx="6263640" cy="98280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noProof="0" dirty="0">
              <a:solidFill>
                <a:srgbClr val="FFFFFF"/>
              </a:solidFill>
              <a:latin typeface="Aptos"/>
              <a:ea typeface="+mn-ea"/>
              <a:cs typeface="+mn-cs"/>
            </a:rPr>
            <a:t>ACE’s</a:t>
          </a:r>
        </a:p>
      </dsp:txBody>
      <dsp:txXfrm>
        <a:off x="47976" y="1210919"/>
        <a:ext cx="6167688" cy="886848"/>
      </dsp:txXfrm>
    </dsp:sp>
    <dsp:sp modelId="{132A42C2-7F97-44D6-B02A-9AC38E2C3533}">
      <dsp:nvSpPr>
        <dsp:cNvPr id="0" name=""/>
        <dsp:cNvSpPr/>
      </dsp:nvSpPr>
      <dsp:spPr>
        <a:xfrm>
          <a:off x="0" y="2260944"/>
          <a:ext cx="6263640" cy="98280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noProof="0" dirty="0">
              <a:solidFill>
                <a:srgbClr val="FFFFFF"/>
              </a:solidFill>
              <a:latin typeface="Aptos"/>
              <a:ea typeface="+mn-ea"/>
              <a:cs typeface="+mn-cs"/>
            </a:rPr>
            <a:t>Trauma</a:t>
          </a:r>
        </a:p>
      </dsp:txBody>
      <dsp:txXfrm>
        <a:off x="47976" y="2308920"/>
        <a:ext cx="6167688" cy="886848"/>
      </dsp:txXfrm>
    </dsp:sp>
    <dsp:sp modelId="{AF28E993-0D07-4E18-AD08-BB8D73D9E231}">
      <dsp:nvSpPr>
        <dsp:cNvPr id="0" name=""/>
        <dsp:cNvSpPr/>
      </dsp:nvSpPr>
      <dsp:spPr>
        <a:xfrm>
          <a:off x="0" y="3358944"/>
          <a:ext cx="6263640" cy="98280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noProof="0" dirty="0">
              <a:solidFill>
                <a:srgbClr val="FFFFFF"/>
              </a:solidFill>
              <a:latin typeface="Aptos"/>
              <a:ea typeface="+mn-ea"/>
              <a:cs typeface="+mn-cs"/>
            </a:rPr>
            <a:t>Stockholm Syndrome</a:t>
          </a:r>
        </a:p>
      </dsp:txBody>
      <dsp:txXfrm>
        <a:off x="47976" y="3406920"/>
        <a:ext cx="6167688" cy="886848"/>
      </dsp:txXfrm>
    </dsp:sp>
    <dsp:sp modelId="{B0F2638B-E3FF-4526-860E-12E5F3C5BCA0}">
      <dsp:nvSpPr>
        <dsp:cNvPr id="0" name=""/>
        <dsp:cNvSpPr/>
      </dsp:nvSpPr>
      <dsp:spPr>
        <a:xfrm>
          <a:off x="0" y="4456944"/>
          <a:ext cx="6263640" cy="9828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noProof="0" dirty="0">
              <a:solidFill>
                <a:srgbClr val="FFFFFF"/>
              </a:solidFill>
              <a:latin typeface="Aptos"/>
              <a:ea typeface="+mn-ea"/>
              <a:cs typeface="+mn-cs"/>
            </a:rPr>
            <a:t>Circle of Abuse</a:t>
          </a:r>
        </a:p>
      </dsp:txBody>
      <dsp:txXfrm>
        <a:off x="47976" y="4504920"/>
        <a:ext cx="6167688" cy="8868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F4DAEC-8F67-402E-82FD-D83293404626}">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6211E-C8BB-4DA4-97CC-E53F443ACDC9}">
      <dsp:nvSpPr>
        <dsp:cNvPr id="0" name=""/>
        <dsp:cNvSpPr/>
      </dsp:nvSpPr>
      <dsp:spPr>
        <a:xfrm>
          <a:off x="492877" y="750432"/>
          <a:ext cx="774830" cy="77483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118EAE-8F1A-47C4-9330-AA02E487C851}">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b="1" kern="1200" noProof="0" dirty="0"/>
            <a:t>A positive environment can reverse behavioural symptoms</a:t>
          </a:r>
          <a:endParaRPr lang="en-GB" sz="2300" kern="1200" noProof="0" dirty="0"/>
        </a:p>
      </dsp:txBody>
      <dsp:txXfrm>
        <a:off x="1834517" y="469890"/>
        <a:ext cx="3148942" cy="1335915"/>
      </dsp:txXfrm>
    </dsp:sp>
    <dsp:sp modelId="{1C660B63-8BC8-4BF9-B822-9D9D1E8C1E7B}">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D87EC5-DDE8-4D71-B9EB-9E3DA102BCEA}">
      <dsp:nvSpPr>
        <dsp:cNvPr id="0" name=""/>
        <dsp:cNvSpPr/>
      </dsp:nvSpPr>
      <dsp:spPr>
        <a:xfrm>
          <a:off x="5812681" y="750432"/>
          <a:ext cx="774830" cy="77483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49B971-14A2-4FE9-A6E4-D6DB9D20AE8E}">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b="1" kern="1200" noProof="0" dirty="0"/>
            <a:t>Early intervention</a:t>
          </a:r>
          <a:endParaRPr lang="en-GB" sz="2300" kern="1200" noProof="0" dirty="0"/>
        </a:p>
      </dsp:txBody>
      <dsp:txXfrm>
        <a:off x="7154322" y="469890"/>
        <a:ext cx="3148942" cy="1335915"/>
      </dsp:txXfrm>
    </dsp:sp>
    <dsp:sp modelId="{10F8FB81-B302-494B-A12B-1F19AED421FA}">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388D1C-65EC-4A4B-84DA-EBCCCA889AFE}">
      <dsp:nvSpPr>
        <dsp:cNvPr id="0" name=""/>
        <dsp:cNvSpPr/>
      </dsp:nvSpPr>
      <dsp:spPr>
        <a:xfrm>
          <a:off x="492877" y="2826074"/>
          <a:ext cx="774830" cy="77483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120B2C-3C6C-4877-B3CA-3A3E646C09CF}">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b="1" kern="1200" noProof="0" dirty="0"/>
            <a:t>Working with families and schools</a:t>
          </a:r>
          <a:endParaRPr lang="en-GB" sz="2300" kern="1200" noProof="0" dirty="0"/>
        </a:p>
      </dsp:txBody>
      <dsp:txXfrm>
        <a:off x="1834517" y="2545532"/>
        <a:ext cx="3148942" cy="1335915"/>
      </dsp:txXfrm>
    </dsp:sp>
    <dsp:sp modelId="{A64F0F20-692F-4763-B03A-757AF1F88B5D}">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539673-1310-4527-863B-068541E6B891}">
      <dsp:nvSpPr>
        <dsp:cNvPr id="0" name=""/>
        <dsp:cNvSpPr/>
      </dsp:nvSpPr>
      <dsp:spPr>
        <a:xfrm>
          <a:off x="5812681" y="2826074"/>
          <a:ext cx="774830" cy="77483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45E17A-D380-494F-A3A2-12A4469337D5}">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b="1" kern="1200" noProof="0" dirty="0"/>
            <a:t>Positive impact by parents and family members</a:t>
          </a:r>
          <a:endParaRPr lang="en-GB" sz="2300" kern="1200" noProof="0" dirty="0"/>
        </a:p>
      </dsp:txBody>
      <dsp:txXfrm>
        <a:off x="7154322" y="2545532"/>
        <a:ext cx="3148942" cy="1335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9C028-C9C4-499C-8BA1-BF1A6779918B}">
      <dsp:nvSpPr>
        <dsp:cNvPr id="0" name=""/>
        <dsp:cNvSpPr/>
      </dsp:nvSpPr>
      <dsp:spPr>
        <a:xfrm>
          <a:off x="0" y="0"/>
          <a:ext cx="6291714"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E4BA81-7BDF-4D85-B9A3-C822FC27ADC5}">
      <dsp:nvSpPr>
        <dsp:cNvPr id="0" name=""/>
        <dsp:cNvSpPr/>
      </dsp:nvSpPr>
      <dsp:spPr>
        <a:xfrm>
          <a:off x="0" y="0"/>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noProof="0" dirty="0"/>
            <a:t>After the Second World War, the country's birth-rate had deteriorated.</a:t>
          </a:r>
        </a:p>
      </dsp:txBody>
      <dsp:txXfrm>
        <a:off x="0" y="0"/>
        <a:ext cx="6291714" cy="691341"/>
      </dsp:txXfrm>
    </dsp:sp>
    <dsp:sp modelId="{3D038A13-6954-4897-8E9A-BFEA48E2C9C9}">
      <dsp:nvSpPr>
        <dsp:cNvPr id="0" name=""/>
        <dsp:cNvSpPr/>
      </dsp:nvSpPr>
      <dsp:spPr>
        <a:xfrm>
          <a:off x="0" y="691341"/>
          <a:ext cx="6291714" cy="0"/>
        </a:xfrm>
        <a:prstGeom prst="line">
          <a:avLst/>
        </a:prstGeom>
        <a:solidFill>
          <a:schemeClr val="accent5">
            <a:hueOff val="-1736021"/>
            <a:satOff val="-118"/>
            <a:lumOff val="280"/>
            <a:alphaOff val="0"/>
          </a:schemeClr>
        </a:solidFill>
        <a:ln w="19050" cap="flat" cmpd="sng" algn="ctr">
          <a:solidFill>
            <a:schemeClr val="accent5">
              <a:hueOff val="-1736021"/>
              <a:satOff val="-118"/>
              <a:lumOff val="2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3C3008-F896-43D1-82EE-75DE28A43F1D}">
      <dsp:nvSpPr>
        <dsp:cNvPr id="0" name=""/>
        <dsp:cNvSpPr/>
      </dsp:nvSpPr>
      <dsp:spPr>
        <a:xfrm>
          <a:off x="0" y="691341"/>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noProof="0" dirty="0"/>
            <a:t>Abortions were outlawed</a:t>
          </a:r>
        </a:p>
      </dsp:txBody>
      <dsp:txXfrm>
        <a:off x="0" y="691341"/>
        <a:ext cx="6291714" cy="691341"/>
      </dsp:txXfrm>
    </dsp:sp>
    <dsp:sp modelId="{ED095A84-AA8A-482F-96E0-65367E08B98D}">
      <dsp:nvSpPr>
        <dsp:cNvPr id="0" name=""/>
        <dsp:cNvSpPr/>
      </dsp:nvSpPr>
      <dsp:spPr>
        <a:xfrm>
          <a:off x="0" y="1382683"/>
          <a:ext cx="6291714" cy="0"/>
        </a:xfrm>
        <a:prstGeom prst="line">
          <a:avLst/>
        </a:prstGeom>
        <a:solidFill>
          <a:schemeClr val="accent5">
            <a:hueOff val="-3472043"/>
            <a:satOff val="-236"/>
            <a:lumOff val="560"/>
            <a:alphaOff val="0"/>
          </a:schemeClr>
        </a:solidFill>
        <a:ln w="19050" cap="flat" cmpd="sng" algn="ctr">
          <a:solidFill>
            <a:schemeClr val="accent5">
              <a:hueOff val="-3472043"/>
              <a:satOff val="-236"/>
              <a:lumOff val="5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ED4D9F-DD43-4E7E-A472-1C850E9E7D7F}">
      <dsp:nvSpPr>
        <dsp:cNvPr id="0" name=""/>
        <dsp:cNvSpPr/>
      </dsp:nvSpPr>
      <dsp:spPr>
        <a:xfrm>
          <a:off x="0" y="1382683"/>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noProof="0" dirty="0"/>
            <a:t>Childless couples and women were taxed  </a:t>
          </a:r>
        </a:p>
      </dsp:txBody>
      <dsp:txXfrm>
        <a:off x="0" y="1382683"/>
        <a:ext cx="6291714" cy="691341"/>
      </dsp:txXfrm>
    </dsp:sp>
    <dsp:sp modelId="{EDB646BA-BAA7-4E18-BA8C-19797D124723}">
      <dsp:nvSpPr>
        <dsp:cNvPr id="0" name=""/>
        <dsp:cNvSpPr/>
      </dsp:nvSpPr>
      <dsp:spPr>
        <a:xfrm>
          <a:off x="0" y="2074025"/>
          <a:ext cx="6291714" cy="0"/>
        </a:xfrm>
        <a:prstGeom prst="line">
          <a:avLst/>
        </a:prstGeom>
        <a:solidFill>
          <a:schemeClr val="accent5">
            <a:hueOff val="-5208064"/>
            <a:satOff val="-354"/>
            <a:lumOff val="840"/>
            <a:alphaOff val="0"/>
          </a:schemeClr>
        </a:solidFill>
        <a:ln w="19050" cap="flat" cmpd="sng" algn="ctr">
          <a:solidFill>
            <a:schemeClr val="accent5">
              <a:hueOff val="-5208064"/>
              <a:satOff val="-354"/>
              <a:lumOff val="8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674BD1-3099-43EE-BAAA-EEF7C667D149}">
      <dsp:nvSpPr>
        <dsp:cNvPr id="0" name=""/>
        <dsp:cNvSpPr/>
      </dsp:nvSpPr>
      <dsp:spPr>
        <a:xfrm>
          <a:off x="0" y="2074025"/>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noProof="0" dirty="0"/>
            <a:t>Women and girls were checked for signs of pregnancy and miscarriage by the secret police.</a:t>
          </a:r>
        </a:p>
      </dsp:txBody>
      <dsp:txXfrm>
        <a:off x="0" y="2074025"/>
        <a:ext cx="6291714" cy="691341"/>
      </dsp:txXfrm>
    </dsp:sp>
    <dsp:sp modelId="{91FB4435-126A-465D-BAE0-09FCB8637360}">
      <dsp:nvSpPr>
        <dsp:cNvPr id="0" name=""/>
        <dsp:cNvSpPr/>
      </dsp:nvSpPr>
      <dsp:spPr>
        <a:xfrm>
          <a:off x="0" y="2765367"/>
          <a:ext cx="6291714" cy="0"/>
        </a:xfrm>
        <a:prstGeom prst="line">
          <a:avLst/>
        </a:prstGeom>
        <a:solidFill>
          <a:schemeClr val="accent5">
            <a:hueOff val="-6944086"/>
            <a:satOff val="-472"/>
            <a:lumOff val="1121"/>
            <a:alphaOff val="0"/>
          </a:schemeClr>
        </a:solidFill>
        <a:ln w="19050" cap="flat" cmpd="sng" algn="ctr">
          <a:solidFill>
            <a:schemeClr val="accent5">
              <a:hueOff val="-6944086"/>
              <a:satOff val="-472"/>
              <a:lumOff val="11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AB6D4A-B343-4427-9213-3892977C491B}">
      <dsp:nvSpPr>
        <dsp:cNvPr id="0" name=""/>
        <dsp:cNvSpPr/>
      </dsp:nvSpPr>
      <dsp:spPr>
        <a:xfrm>
          <a:off x="0" y="2765367"/>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noProof="0" dirty="0"/>
            <a:t>Widespread poverty in country</a:t>
          </a:r>
        </a:p>
      </dsp:txBody>
      <dsp:txXfrm>
        <a:off x="0" y="2765367"/>
        <a:ext cx="6291714" cy="691341"/>
      </dsp:txXfrm>
    </dsp:sp>
    <dsp:sp modelId="{AF0235C9-3369-4BE4-8CCD-7C50169005E4}">
      <dsp:nvSpPr>
        <dsp:cNvPr id="0" name=""/>
        <dsp:cNvSpPr/>
      </dsp:nvSpPr>
      <dsp:spPr>
        <a:xfrm>
          <a:off x="0" y="3456709"/>
          <a:ext cx="6291714" cy="0"/>
        </a:xfrm>
        <a:prstGeom prst="line">
          <a:avLst/>
        </a:prstGeom>
        <a:solidFill>
          <a:schemeClr val="accent5">
            <a:hueOff val="-8680107"/>
            <a:satOff val="-590"/>
            <a:lumOff val="1401"/>
            <a:alphaOff val="0"/>
          </a:schemeClr>
        </a:solidFill>
        <a:ln w="19050" cap="flat" cmpd="sng" algn="ctr">
          <a:solidFill>
            <a:schemeClr val="accent5">
              <a:hueOff val="-8680107"/>
              <a:satOff val="-590"/>
              <a:lumOff val="14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7E55DF-FFF7-48B3-BCAC-CAC0F09715F9}">
      <dsp:nvSpPr>
        <dsp:cNvPr id="0" name=""/>
        <dsp:cNvSpPr/>
      </dsp:nvSpPr>
      <dsp:spPr>
        <a:xfrm>
          <a:off x="0" y="3456709"/>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noProof="0" dirty="0"/>
            <a:t>= parents had more children than they could afford</a:t>
          </a:r>
        </a:p>
      </dsp:txBody>
      <dsp:txXfrm>
        <a:off x="0" y="3456709"/>
        <a:ext cx="6291714" cy="691341"/>
      </dsp:txXfrm>
    </dsp:sp>
    <dsp:sp modelId="{DD848F7E-EA42-412B-9005-6FA0342FE608}">
      <dsp:nvSpPr>
        <dsp:cNvPr id="0" name=""/>
        <dsp:cNvSpPr/>
      </dsp:nvSpPr>
      <dsp:spPr>
        <a:xfrm>
          <a:off x="0" y="4148051"/>
          <a:ext cx="6291714" cy="0"/>
        </a:xfrm>
        <a:prstGeom prst="line">
          <a:avLst/>
        </a:prstGeom>
        <a:solidFill>
          <a:schemeClr val="accent5">
            <a:hueOff val="-10416129"/>
            <a:satOff val="-708"/>
            <a:lumOff val="1681"/>
            <a:alphaOff val="0"/>
          </a:schemeClr>
        </a:solidFill>
        <a:ln w="19050" cap="flat" cmpd="sng" algn="ctr">
          <a:solidFill>
            <a:schemeClr val="accent5">
              <a:hueOff val="-10416129"/>
              <a:satOff val="-708"/>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0A15A9-078C-45F6-B27D-4245D4D97491}">
      <dsp:nvSpPr>
        <dsp:cNvPr id="0" name=""/>
        <dsp:cNvSpPr/>
      </dsp:nvSpPr>
      <dsp:spPr>
        <a:xfrm>
          <a:off x="0" y="4148051"/>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noProof="0" dirty="0"/>
            <a:t>= could not afford health treatment especially for disabled children </a:t>
          </a:r>
        </a:p>
      </dsp:txBody>
      <dsp:txXfrm>
        <a:off x="0" y="4148051"/>
        <a:ext cx="6291714" cy="691341"/>
      </dsp:txXfrm>
    </dsp:sp>
    <dsp:sp modelId="{7BED6706-D14A-452D-A1CA-E15DF70FCDEB}">
      <dsp:nvSpPr>
        <dsp:cNvPr id="0" name=""/>
        <dsp:cNvSpPr/>
      </dsp:nvSpPr>
      <dsp:spPr>
        <a:xfrm>
          <a:off x="0" y="4839393"/>
          <a:ext cx="6291714"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D2D745-AEFC-4B03-81FA-083FD634869A}">
      <dsp:nvSpPr>
        <dsp:cNvPr id="0" name=""/>
        <dsp:cNvSpPr/>
      </dsp:nvSpPr>
      <dsp:spPr>
        <a:xfrm>
          <a:off x="0" y="4839393"/>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noProof="0" dirty="0"/>
            <a:t>Tens of thousands of children were left in orphanages</a:t>
          </a:r>
        </a:p>
      </dsp:txBody>
      <dsp:txXfrm>
        <a:off x="0" y="4839393"/>
        <a:ext cx="6291714" cy="6913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1023F-6679-4791-A6E4-C7B4F6B2DCD2}">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BF12DC-8706-47E1-8438-503D90E418C7}">
      <dsp:nvSpPr>
        <dsp:cNvPr id="0" name=""/>
        <dsp:cNvSpPr/>
      </dsp:nvSpPr>
      <dsp:spPr>
        <a:xfrm>
          <a:off x="0" y="0"/>
          <a:ext cx="10515600" cy="592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You are kidnapped and told you going to die</a:t>
          </a:r>
          <a:endParaRPr lang="en-US" sz="1600" kern="1200"/>
        </a:p>
      </dsp:txBody>
      <dsp:txXfrm>
        <a:off x="0" y="0"/>
        <a:ext cx="10515600" cy="592182"/>
      </dsp:txXfrm>
    </dsp:sp>
    <dsp:sp modelId="{4A30E4BE-BAA9-4B40-A95F-DB1135449D25}">
      <dsp:nvSpPr>
        <dsp:cNvPr id="0" name=""/>
        <dsp:cNvSpPr/>
      </dsp:nvSpPr>
      <dsp:spPr>
        <a:xfrm>
          <a:off x="0" y="592182"/>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F6A79B-8971-4C9E-A293-C009F1459864}">
      <dsp:nvSpPr>
        <dsp:cNvPr id="0" name=""/>
        <dsp:cNvSpPr/>
      </dsp:nvSpPr>
      <dsp:spPr>
        <a:xfrm>
          <a:off x="0" y="592182"/>
          <a:ext cx="10515600" cy="592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You are terrified!</a:t>
          </a:r>
          <a:endParaRPr lang="en-US" sz="1600" kern="1200"/>
        </a:p>
      </dsp:txBody>
      <dsp:txXfrm>
        <a:off x="0" y="592182"/>
        <a:ext cx="10515600" cy="592182"/>
      </dsp:txXfrm>
    </dsp:sp>
    <dsp:sp modelId="{073DBC60-10AA-4A2C-963B-DE75174E73F1}">
      <dsp:nvSpPr>
        <dsp:cNvPr id="0" name=""/>
        <dsp:cNvSpPr/>
      </dsp:nvSpPr>
      <dsp:spPr>
        <a:xfrm>
          <a:off x="0" y="1184365"/>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F405C0-4444-4EFC-A1B5-A95BCA4F96C8}">
      <dsp:nvSpPr>
        <dsp:cNvPr id="0" name=""/>
        <dsp:cNvSpPr/>
      </dsp:nvSpPr>
      <dsp:spPr>
        <a:xfrm>
          <a:off x="0" y="1184365"/>
          <a:ext cx="10515600" cy="592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You have to ask to go to the toilet and you cannot eat or speak. </a:t>
          </a:r>
          <a:endParaRPr lang="en-US" sz="1600" kern="1200"/>
        </a:p>
      </dsp:txBody>
      <dsp:txXfrm>
        <a:off x="0" y="1184365"/>
        <a:ext cx="10515600" cy="592182"/>
      </dsp:txXfrm>
    </dsp:sp>
    <dsp:sp modelId="{5D614BF9-0B55-4449-8D63-4651A3A67DE1}">
      <dsp:nvSpPr>
        <dsp:cNvPr id="0" name=""/>
        <dsp:cNvSpPr/>
      </dsp:nvSpPr>
      <dsp:spPr>
        <a:xfrm>
          <a:off x="0" y="177654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B6616A-76DA-480A-8C5A-821BAA6AB2F8}">
      <dsp:nvSpPr>
        <dsp:cNvPr id="0" name=""/>
        <dsp:cNvSpPr/>
      </dsp:nvSpPr>
      <dsp:spPr>
        <a:xfrm>
          <a:off x="0" y="1776548"/>
          <a:ext cx="10515600" cy="592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You are still alive! You are terrified!</a:t>
          </a:r>
          <a:endParaRPr lang="en-US" sz="1600" kern="1200"/>
        </a:p>
      </dsp:txBody>
      <dsp:txXfrm>
        <a:off x="0" y="1776548"/>
        <a:ext cx="10515600" cy="592182"/>
      </dsp:txXfrm>
    </dsp:sp>
    <dsp:sp modelId="{AE912FF6-F883-49AA-BAB7-6995C5FBB7B7}">
      <dsp:nvSpPr>
        <dsp:cNvPr id="0" name=""/>
        <dsp:cNvSpPr/>
      </dsp:nvSpPr>
      <dsp:spPr>
        <a:xfrm>
          <a:off x="0" y="236873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EDCB1C-F2B0-4783-BF9D-484DA517BE2D}">
      <dsp:nvSpPr>
        <dsp:cNvPr id="0" name=""/>
        <dsp:cNvSpPr/>
      </dsp:nvSpPr>
      <dsp:spPr>
        <a:xfrm>
          <a:off x="0" y="2368731"/>
          <a:ext cx="10515600" cy="592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You have food, you think this is an act of kindness you are thankful.</a:t>
          </a:r>
          <a:endParaRPr lang="en-US" sz="1600" kern="1200"/>
        </a:p>
      </dsp:txBody>
      <dsp:txXfrm>
        <a:off x="0" y="2368731"/>
        <a:ext cx="10515600" cy="592182"/>
      </dsp:txXfrm>
    </dsp:sp>
    <dsp:sp modelId="{639213DC-588A-4546-A30D-9E3B8C58A3FC}">
      <dsp:nvSpPr>
        <dsp:cNvPr id="0" name=""/>
        <dsp:cNvSpPr/>
      </dsp:nvSpPr>
      <dsp:spPr>
        <a:xfrm>
          <a:off x="0" y="296091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6602C9-6BE2-485E-B577-4DB48C8E283D}">
      <dsp:nvSpPr>
        <dsp:cNvPr id="0" name=""/>
        <dsp:cNvSpPr/>
      </dsp:nvSpPr>
      <dsp:spPr>
        <a:xfrm>
          <a:off x="0" y="2960913"/>
          <a:ext cx="10515600" cy="592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You are still alive! You are terrified!</a:t>
          </a:r>
          <a:endParaRPr lang="en-US" sz="1600" kern="1200"/>
        </a:p>
      </dsp:txBody>
      <dsp:txXfrm>
        <a:off x="0" y="2960913"/>
        <a:ext cx="10515600" cy="592182"/>
      </dsp:txXfrm>
    </dsp:sp>
    <dsp:sp modelId="{B32A6A94-C85E-49AE-BD3C-1A357801C9A4}">
      <dsp:nvSpPr>
        <dsp:cNvPr id="0" name=""/>
        <dsp:cNvSpPr/>
      </dsp:nvSpPr>
      <dsp:spPr>
        <a:xfrm>
          <a:off x="0" y="355309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7BED13-35A2-4F3A-8190-F8667ED48D6D}">
      <dsp:nvSpPr>
        <dsp:cNvPr id="0" name=""/>
        <dsp:cNvSpPr/>
      </dsp:nvSpPr>
      <dsp:spPr>
        <a:xfrm>
          <a:off x="0" y="3553096"/>
          <a:ext cx="10515600" cy="592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You are thankful and think that the act of ‘kindness’ keeping me alive.</a:t>
          </a:r>
          <a:endParaRPr lang="en-US" sz="1600" kern="1200"/>
        </a:p>
      </dsp:txBody>
      <dsp:txXfrm>
        <a:off x="0" y="3553096"/>
        <a:ext cx="10515600" cy="592182"/>
      </dsp:txXfrm>
    </dsp:sp>
    <dsp:sp modelId="{B1AE1FDF-EC3C-4A33-BCA4-6DBB6844A53D}">
      <dsp:nvSpPr>
        <dsp:cNvPr id="0" name=""/>
        <dsp:cNvSpPr/>
      </dsp:nvSpPr>
      <dsp:spPr>
        <a:xfrm>
          <a:off x="0" y="414527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489BC0-1E8A-44A3-BC67-B59324E4214D}">
      <dsp:nvSpPr>
        <dsp:cNvPr id="0" name=""/>
        <dsp:cNvSpPr/>
      </dsp:nvSpPr>
      <dsp:spPr>
        <a:xfrm>
          <a:off x="0" y="4145279"/>
          <a:ext cx="10515600" cy="592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Small act of goodness = them being kind but you are not thinking about the abuse only that this person is keeping you alive. </a:t>
          </a:r>
          <a:endParaRPr lang="en-US" sz="1600" kern="1200"/>
        </a:p>
      </dsp:txBody>
      <dsp:txXfrm>
        <a:off x="0" y="4145279"/>
        <a:ext cx="10515600" cy="5921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E7F446-5905-4854-BD79-925B2FBC8772}" type="datetimeFigureOut">
              <a:t>2/20/2026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DBA781-80E9-4EDA-958B-ED92BF89A762}" type="slidenum">
              <a:t>‹#›</a:t>
            </a:fld>
            <a:endParaRPr lang="en-GB"/>
          </a:p>
        </p:txBody>
      </p:sp>
    </p:spTree>
    <p:extLst>
      <p:ext uri="{BB962C8B-B14F-4D97-AF65-F5344CB8AC3E}">
        <p14:creationId xmlns:p14="http://schemas.microsoft.com/office/powerpoint/2010/main" val="1341663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edinstudy.law.ed.ac.uk/about-the-study/"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phw.nhs.wales/topics/adverse-childhood-experience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gov.wales/review-adverse-childhood-experiences-ace-policy-report-html"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s://www.google.com/url?sa=t&amp;rct=j&amp;q=&amp;esrc=s&amp;source=web&amp;cd=&amp;cad=rja&amp;uact=8&amp;ved=2ahUKEwjvxfe16-eSAxUDg_0HHWOGPO8QFnoECBwQAQ&amp;url=https%3A%2F%2Fpublications.parliament.uk%2Fpa%2Fcm201719%2Fcmselect%2Fcmsctech%2F506%2F50605.htm&amp;usg=AOvVaw2RDV7oQNB4D__iwvnTJMCr&amp;opi=89978449" TargetMode="External"/><Relationship Id="rId5" Type="http://schemas.openxmlformats.org/officeDocument/2006/relationships/hyperlink" Target="https://www.myacestory.com/Publisher/File.aspx?ID=390234" TargetMode="External"/><Relationship Id="rId4" Type="http://schemas.openxmlformats.org/officeDocument/2006/relationships/hyperlink" Target="https://assets.publishing.service.gov.uk/media/5b0fe34be5274a18f42a8b0a/REACh-implementation-pack-pilot-evaluation-final-report.pdf"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ristol.ac.uk/primaryhealthcare/news/2025/aces.html"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About the Study - | Edinburgh Study of Youth Transitions and Crime</a:t>
            </a:r>
            <a:endParaRPr lang="en-US"/>
          </a:p>
        </p:txBody>
      </p:sp>
      <p:sp>
        <p:nvSpPr>
          <p:cNvPr id="4" name="Slide Number Placeholder 3"/>
          <p:cNvSpPr>
            <a:spLocks noGrp="1"/>
          </p:cNvSpPr>
          <p:nvPr>
            <p:ph type="sldNum" sz="quarter" idx="5"/>
          </p:nvPr>
        </p:nvSpPr>
        <p:spPr/>
        <p:txBody>
          <a:bodyPr/>
          <a:lstStyle/>
          <a:p>
            <a:fld id="{0C2358CB-10D5-43B1-AB12-72884CAC4135}" type="slidenum">
              <a:t>2</a:t>
            </a:fld>
            <a:endParaRPr lang="en-GB"/>
          </a:p>
        </p:txBody>
      </p:sp>
    </p:spTree>
    <p:extLst>
      <p:ext uri="{BB962C8B-B14F-4D97-AF65-F5344CB8AC3E}">
        <p14:creationId xmlns:p14="http://schemas.microsoft.com/office/powerpoint/2010/main" val="3188869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b="1" dirty="0"/>
              <a:t>Understanding the Problem</a:t>
            </a:r>
            <a:endParaRPr lang="en-GB" dirty="0"/>
          </a:p>
          <a:p>
            <a:pPr marL="285750" indent="-285750">
              <a:lnSpc>
                <a:spcPct val="90000"/>
              </a:lnSpc>
              <a:spcBef>
                <a:spcPts val="1000"/>
              </a:spcBef>
              <a:buFont typeface="Arial"/>
              <a:buChar char="•"/>
            </a:pPr>
            <a:r>
              <a:rPr lang="en-GB" dirty="0"/>
              <a:t>What issues or life experiences did the young adults in the video face?</a:t>
            </a:r>
            <a:endParaRPr lang="en-GB" dirty="0">
              <a:ea typeface="Calibri"/>
              <a:cs typeface="Calibri"/>
            </a:endParaRPr>
          </a:p>
          <a:p>
            <a:pPr marL="285750" indent="-285750">
              <a:lnSpc>
                <a:spcPct val="90000"/>
              </a:lnSpc>
              <a:spcBef>
                <a:spcPts val="1000"/>
              </a:spcBef>
              <a:buFont typeface="Arial"/>
              <a:buChar char="•"/>
            </a:pPr>
            <a:r>
              <a:rPr lang="en-GB" dirty="0"/>
              <a:t>How might these experiences contribute to offending behaviour?</a:t>
            </a:r>
            <a:endParaRPr lang="en-GB" dirty="0">
              <a:ea typeface="Calibri"/>
              <a:cs typeface="Calibri"/>
            </a:endParaRPr>
          </a:p>
          <a:p>
            <a:pPr marL="285750" indent="-285750">
              <a:lnSpc>
                <a:spcPct val="90000"/>
              </a:lnSpc>
              <a:spcBef>
                <a:spcPts val="1000"/>
              </a:spcBef>
              <a:buFont typeface="Arial"/>
              <a:buChar char="•"/>
            </a:pPr>
            <a:r>
              <a:rPr lang="en-GB" b="1" dirty="0"/>
              <a:t>Understanding the Intervention</a:t>
            </a:r>
            <a:endParaRPr lang="en-GB" dirty="0"/>
          </a:p>
          <a:p>
            <a:pPr marL="285750" indent="-285750">
              <a:lnSpc>
                <a:spcPct val="90000"/>
              </a:lnSpc>
              <a:spcBef>
                <a:spcPts val="1000"/>
              </a:spcBef>
              <a:buFont typeface="Arial"/>
              <a:buChar char="•"/>
            </a:pPr>
            <a:r>
              <a:rPr lang="en-GB" dirty="0"/>
              <a:t>What does the  project offer?</a:t>
            </a:r>
            <a:endParaRPr lang="en-GB" dirty="0">
              <a:ea typeface="Calibri"/>
              <a:cs typeface="Calibri"/>
            </a:endParaRPr>
          </a:p>
          <a:p>
            <a:pPr marL="285750" indent="-285750">
              <a:lnSpc>
                <a:spcPct val="90000"/>
              </a:lnSpc>
              <a:spcBef>
                <a:spcPts val="1000"/>
              </a:spcBef>
              <a:buFont typeface="Arial"/>
              <a:buChar char="•"/>
            </a:pPr>
            <a:r>
              <a:rPr lang="en-GB" dirty="0"/>
              <a:t>How does it try to support young adults differently from the traditional justice system?</a:t>
            </a:r>
            <a:endParaRPr lang="en-GB" dirty="0">
              <a:ea typeface="Calibri"/>
              <a:cs typeface="Calibri"/>
            </a:endParaRPr>
          </a:p>
          <a:p>
            <a:pPr marL="285750" indent="-285750">
              <a:lnSpc>
                <a:spcPct val="90000"/>
              </a:lnSpc>
              <a:spcBef>
                <a:spcPts val="1000"/>
              </a:spcBef>
              <a:buFont typeface="Arial"/>
              <a:buChar char="•"/>
            </a:pPr>
            <a:r>
              <a:rPr lang="en-GB" b="1" dirty="0"/>
              <a:t>Understanding the Impact</a:t>
            </a:r>
            <a:endParaRPr lang="en-GB" dirty="0"/>
          </a:p>
          <a:p>
            <a:pPr lvl="1">
              <a:lnSpc>
                <a:spcPct val="90000"/>
              </a:lnSpc>
              <a:spcBef>
                <a:spcPts val="500"/>
              </a:spcBef>
              <a:buFont typeface="Arial"/>
              <a:buChar char="•"/>
            </a:pPr>
            <a:r>
              <a:rPr lang="en-GB" dirty="0"/>
              <a:t>What benefits did participants describe?</a:t>
            </a:r>
            <a:endParaRPr lang="en-GB" dirty="0">
              <a:ea typeface="Calibri"/>
              <a:cs typeface="Calibri"/>
            </a:endParaRPr>
          </a:p>
          <a:p>
            <a:pPr lvl="1">
              <a:lnSpc>
                <a:spcPct val="90000"/>
              </a:lnSpc>
              <a:spcBef>
                <a:spcPts val="500"/>
              </a:spcBef>
              <a:buFont typeface="Arial"/>
              <a:buChar char="•"/>
            </a:pPr>
            <a:r>
              <a:rPr lang="en-GB" dirty="0"/>
              <a:t>What challenges remain?</a:t>
            </a:r>
            <a:endParaRPr lang="en-GB"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C2358CB-10D5-43B1-AB12-72884CAC4135}" type="slidenum">
              <a:rPr lang="en-GB"/>
              <a:t>3</a:t>
            </a:fld>
            <a:endParaRPr lang="en-GB"/>
          </a:p>
        </p:txBody>
      </p:sp>
    </p:spTree>
    <p:extLst>
      <p:ext uri="{BB962C8B-B14F-4D97-AF65-F5344CB8AC3E}">
        <p14:creationId xmlns:p14="http://schemas.microsoft.com/office/powerpoint/2010/main" val="2025508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ACE’s =</a:t>
            </a:r>
            <a:r>
              <a:rPr lang="en-GB" baseline="0" dirty="0"/>
              <a:t>  adults </a:t>
            </a:r>
            <a:r>
              <a:rPr lang="en-GB" dirty="0"/>
              <a:t>more likely to develop health-harming and anti-social behaviours, more likely to perform poorly in school, more likely to be involved in crime and ultimately less likely to be a productive member of society.</a:t>
            </a:r>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5</a:t>
            </a:fld>
            <a:endParaRPr lang="en-GB"/>
          </a:p>
        </p:txBody>
      </p:sp>
    </p:spTree>
    <p:extLst>
      <p:ext uri="{BB962C8B-B14F-4D97-AF65-F5344CB8AC3E}">
        <p14:creationId xmlns:p14="http://schemas.microsoft.com/office/powerpoint/2010/main" val="33252916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Felitti dr.</a:t>
            </a:r>
            <a:r>
              <a:rPr lang="en-GB" baseline="0" dirty="0"/>
              <a:t> in an obese clinic who found that due to a high drop out they were dealing with stress PTSD </a:t>
            </a:r>
            <a:r>
              <a:rPr lang="en-GB" baseline="0" dirty="0" err="1"/>
              <a:t>etc</a:t>
            </a:r>
            <a:r>
              <a:rPr lang="en-GB" baseline="0" dirty="0"/>
              <a:t> due to things that happened in their childhood</a:t>
            </a:r>
            <a:r>
              <a:rPr lang="en-GB" dirty="0"/>
              <a:t>  - </a:t>
            </a:r>
            <a:r>
              <a:rPr lang="en-GB" sz="1200" b="0" i="0" kern="1200" dirty="0">
                <a:solidFill>
                  <a:schemeClr val="tx1"/>
                </a:solidFill>
                <a:effectLst/>
                <a:latin typeface="+mn-lt"/>
                <a:ea typeface="+mn-ea"/>
                <a:cs typeface="+mn-cs"/>
              </a:rPr>
              <a:t>San Diego</a:t>
            </a:r>
            <a:r>
              <a:rPr lang="en-GB" dirty="0"/>
              <a:t> d</a:t>
            </a:r>
            <a:r>
              <a:rPr lang="en-GB" sz="1200" b="0" i="0" kern="1200" dirty="0">
                <a:solidFill>
                  <a:schemeClr val="tx1"/>
                </a:solidFill>
                <a:effectLst/>
                <a:latin typeface="+mn-lt"/>
                <a:ea typeface="+mn-ea"/>
                <a:cs typeface="+mn-cs"/>
              </a:rPr>
              <a:t>iscovered that a majority of 286 people he interviewed had</a:t>
            </a:r>
            <a:r>
              <a:rPr lang="en-GB" dirty="0"/>
              <a:t> been</a:t>
            </a:r>
            <a:r>
              <a:rPr lang="en-GB" baseline="0" dirty="0"/>
              <a:t> sexually abused.</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Anda </a:t>
            </a:r>
            <a:r>
              <a:rPr lang="en-GB" sz="1200" b="0" i="0" kern="1200" dirty="0">
                <a:solidFill>
                  <a:schemeClr val="tx1"/>
                </a:solidFill>
                <a:effectLst/>
                <a:latin typeface="+mn-lt"/>
                <a:ea typeface="+mn-ea"/>
                <a:cs typeface="+mn-cs"/>
              </a:rPr>
              <a:t>disease surveillance, behavioural health, mental health and disease, cardiovascular disease, psychosocial origins of health-risk behaviours, and childhood determinants of health.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Harris Paediatrician USA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6</a:t>
            </a:fld>
            <a:endParaRPr lang="en-GB"/>
          </a:p>
        </p:txBody>
      </p:sp>
    </p:spTree>
    <p:extLst>
      <p:ext uri="{BB962C8B-B14F-4D97-AF65-F5344CB8AC3E}">
        <p14:creationId xmlns:p14="http://schemas.microsoft.com/office/powerpoint/2010/main" val="3262421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74.8% were white; </a:t>
            </a:r>
          </a:p>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8</a:t>
            </a:fld>
            <a:endParaRPr lang="en-GB"/>
          </a:p>
        </p:txBody>
      </p:sp>
    </p:spTree>
    <p:extLst>
      <p:ext uri="{BB962C8B-B14F-4D97-AF65-F5344CB8AC3E}">
        <p14:creationId xmlns:p14="http://schemas.microsoft.com/office/powerpoint/2010/main" val="241804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4,854 people reported physical abuse</a:t>
            </a:r>
          </a:p>
          <a:p>
            <a:r>
              <a:rPr lang="en-GB" dirty="0"/>
              <a:t>3640 reported sexual abuse</a:t>
            </a:r>
          </a:p>
          <a:p>
            <a:r>
              <a:rPr lang="en-GB" dirty="0"/>
              <a:t>6934 2 or more ACES</a:t>
            </a:r>
          </a:p>
          <a:p>
            <a:r>
              <a:rPr lang="en-GB" dirty="0"/>
              <a:t>2,167 experience 4 or more ACES</a:t>
            </a:r>
          </a:p>
        </p:txBody>
      </p:sp>
      <p:sp>
        <p:nvSpPr>
          <p:cNvPr id="4" name="Slide Number Placeholder 3"/>
          <p:cNvSpPr>
            <a:spLocks noGrp="1"/>
          </p:cNvSpPr>
          <p:nvPr>
            <p:ph type="sldNum" sz="quarter" idx="10"/>
          </p:nvPr>
        </p:nvSpPr>
        <p:spPr/>
        <p:txBody>
          <a:bodyPr/>
          <a:lstStyle/>
          <a:p>
            <a:fld id="{9F2414DD-93FB-4BAB-B062-09644DD45FB5}" type="slidenum">
              <a:rPr lang="en-GB" smtClean="0"/>
              <a:pPr/>
              <a:t>9</a:t>
            </a:fld>
            <a:endParaRPr lang="en-GB"/>
          </a:p>
        </p:txBody>
      </p:sp>
    </p:spTree>
    <p:extLst>
      <p:ext uri="{BB962C8B-B14F-4D97-AF65-F5344CB8AC3E}">
        <p14:creationId xmlns:p14="http://schemas.microsoft.com/office/powerpoint/2010/main" val="1593276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physical abuse, verbal abuse, sexual abuse, physical neglect, and emotional neglect.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According to the research, the higher the score, the higher a person’s risk of adverse health outcomes, including substance use disorders and addiction. Remember this, too: ACE scores don’t tally the positive experiences in early life that can help build resilience and protect a child from the effects of trauma. Having a grandparent who loves you, a teacher who understands and believes in you, or a trusted friend you can confide in may mitigate the long-term effects of early trauma, psychologists say.</a:t>
            </a:r>
            <a:endParaRPr lang="en-GB" dirty="0"/>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13</a:t>
            </a:fld>
            <a:endParaRPr lang="en-GB"/>
          </a:p>
        </p:txBody>
      </p:sp>
    </p:spTree>
    <p:extLst>
      <p:ext uri="{BB962C8B-B14F-4D97-AF65-F5344CB8AC3E}">
        <p14:creationId xmlns:p14="http://schemas.microsoft.com/office/powerpoint/2010/main" val="2775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Adverse Childhood Experiences - Public Health Wales</a:t>
            </a:r>
            <a:endParaRPr lang="en-US"/>
          </a:p>
        </p:txBody>
      </p:sp>
      <p:sp>
        <p:nvSpPr>
          <p:cNvPr id="4" name="Slide Number Placeholder 3"/>
          <p:cNvSpPr>
            <a:spLocks noGrp="1"/>
          </p:cNvSpPr>
          <p:nvPr>
            <p:ph type="sldNum" sz="quarter" idx="5"/>
          </p:nvPr>
        </p:nvSpPr>
        <p:spPr/>
        <p:txBody>
          <a:bodyPr/>
          <a:lstStyle/>
          <a:p>
            <a:fld id="{D2DBA781-80E9-4EDA-958B-ED92BF89A762}" type="slidenum">
              <a:rPr lang="en-GB"/>
              <a:t>14</a:t>
            </a:fld>
            <a:endParaRPr lang="en-GB"/>
          </a:p>
        </p:txBody>
      </p:sp>
    </p:spTree>
    <p:extLst>
      <p:ext uri="{BB962C8B-B14F-4D97-AF65-F5344CB8AC3E}">
        <p14:creationId xmlns:p14="http://schemas.microsoft.com/office/powerpoint/2010/main" val="36154731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https://publications.parliament.uk/pa/cm201719/cmselect/cmsctech/506/50605.htm</a:t>
            </a:r>
          </a:p>
          <a:p>
            <a:endParaRPr lang="en-GB" dirty="0"/>
          </a:p>
          <a:p>
            <a:r>
              <a:rPr lang="en-GB" dirty="0"/>
              <a:t>https://www.ljmu.ac.uk/-/media/phi-reports/pdf/2023-01-state-of-the-art-report-eng.pdf</a:t>
            </a:r>
          </a:p>
          <a:p>
            <a:endParaRPr lang="en-GB" dirty="0"/>
          </a:p>
          <a:p>
            <a:r>
              <a:rPr lang="en-GB" dirty="0"/>
              <a:t>https://phw.nhs.wales/topics/adverse-childhood-experiences/#:~:text=In%202016%2C%20Public%20Health%20Wales,14%25%20suffered%20four%20or%20more.</a:t>
            </a:r>
          </a:p>
        </p:txBody>
      </p:sp>
      <p:sp>
        <p:nvSpPr>
          <p:cNvPr id="4" name="Slide Number Placeholder 3"/>
          <p:cNvSpPr>
            <a:spLocks noGrp="1"/>
          </p:cNvSpPr>
          <p:nvPr>
            <p:ph type="sldNum" sz="quarter" idx="5"/>
          </p:nvPr>
        </p:nvSpPr>
        <p:spPr/>
        <p:txBody>
          <a:bodyPr/>
          <a:lstStyle/>
          <a:p>
            <a:fld id="{1EC6D788-0948-4FEA-AC42-E7FCF9B80F91}" type="slidenum">
              <a:rPr lang="en-GB" smtClean="0"/>
              <a:t>17</a:t>
            </a:fld>
            <a:endParaRPr lang="en-GB"/>
          </a:p>
        </p:txBody>
      </p:sp>
    </p:spTree>
    <p:extLst>
      <p:ext uri="{BB962C8B-B14F-4D97-AF65-F5344CB8AC3E}">
        <p14:creationId xmlns:p14="http://schemas.microsoft.com/office/powerpoint/2010/main" val="19700204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Flight or fight = the instinctive physiological response to a threatening situation, which readies one either to resist forcibly or to run away.</a:t>
            </a:r>
          </a:p>
          <a:p>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refers to the long-term effects of continued exposure to chronic stress on the body. Colloquially, it is often referred to as 'wear and tear.' ... Long-term exposure to </a:t>
            </a:r>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can lead to disease and bodily breakdown.</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17</a:t>
            </a:fld>
            <a:endParaRPr lang="en-GB"/>
          </a:p>
        </p:txBody>
      </p:sp>
    </p:spTree>
    <p:extLst>
      <p:ext uri="{BB962C8B-B14F-4D97-AF65-F5344CB8AC3E}">
        <p14:creationId xmlns:p14="http://schemas.microsoft.com/office/powerpoint/2010/main" val="30685624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Review of Adverse Childhood Experiences (ACE) policy: report [HTML] | GOV.WALES</a:t>
            </a:r>
          </a:p>
          <a:p>
            <a:r>
              <a:rPr lang="en-US" dirty="0">
                <a:hlinkClick r:id="rId4"/>
              </a:rPr>
              <a:t>Routine Enquiry about Adverse Childhood Experiences: Implementation pack pilot evaluation (final report)</a:t>
            </a:r>
          </a:p>
          <a:p>
            <a:r>
              <a:rPr lang="en-US" dirty="0">
                <a:hlinkClick r:id="rId5"/>
              </a:rPr>
              <a:t>File.aspx</a:t>
            </a:r>
          </a:p>
          <a:p>
            <a:r>
              <a:rPr lang="en-US" dirty="0">
                <a:hlinkClick r:id="rId6"/>
              </a:rPr>
              <a:t>https://www.google.com/url?sa=t&amp;rct=j&amp;q=&amp;esrc=s&amp;source=web&amp;cd=&amp;cad=rja&amp;uact=8&amp;ved=2ahUKEwjvxfe16-eSAxUDg_0HHWOGPO8QFnoECBwQAQ&amp;url=https%3A%2F%2Fpublications.parliament.uk%2Fpa%2Fcm201719%2Fcmselect%2Fcmsctech%2F506%2F50605.htm&amp;usg=AOvVaw2RDV7oQNB4D__iwvnTJMCr&amp;opi=89978449</a:t>
            </a:r>
            <a:endParaRPr lang="en-US" dirty="0">
              <a:ea typeface="Calibri"/>
              <a:cs typeface="Calibri"/>
              <a:hlinkClick r:id="rId6"/>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DBA781-80E9-4EDA-958B-ED92BF89A762}" type="slidenum">
              <a:rPr lang="en-GB"/>
              <a:t>18</a:t>
            </a:fld>
            <a:endParaRPr lang="en-GB"/>
          </a:p>
        </p:txBody>
      </p:sp>
    </p:spTree>
    <p:extLst>
      <p:ext uri="{BB962C8B-B14F-4D97-AF65-F5344CB8AC3E}">
        <p14:creationId xmlns:p14="http://schemas.microsoft.com/office/powerpoint/2010/main" val="20139850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2025: ACEs | Centre for Academic Primary Care | University of Bristol</a:t>
            </a:r>
            <a:endParaRPr lang="en-US"/>
          </a:p>
        </p:txBody>
      </p:sp>
      <p:sp>
        <p:nvSpPr>
          <p:cNvPr id="4" name="Slide Number Placeholder 3"/>
          <p:cNvSpPr>
            <a:spLocks noGrp="1"/>
          </p:cNvSpPr>
          <p:nvPr>
            <p:ph type="sldNum" sz="quarter" idx="5"/>
          </p:nvPr>
        </p:nvSpPr>
        <p:spPr/>
        <p:txBody>
          <a:bodyPr/>
          <a:lstStyle/>
          <a:p>
            <a:fld id="{D2DBA781-80E9-4EDA-958B-ED92BF89A762}" type="slidenum">
              <a:rPr lang="en-GB"/>
              <a:t>19</a:t>
            </a:fld>
            <a:endParaRPr lang="en-GB"/>
          </a:p>
        </p:txBody>
      </p:sp>
    </p:spTree>
    <p:extLst>
      <p:ext uri="{BB962C8B-B14F-4D97-AF65-F5344CB8AC3E}">
        <p14:creationId xmlns:p14="http://schemas.microsoft.com/office/powerpoint/2010/main" val="12664917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Graph showing how adverse childhood experiences are related to risk factors for disease, health, and social well-being. The lifespan is represented as an arrow ascending past the layers of a pyramid, beginning at Adverse Childhood Experiences and moving through Social, Emotional, and Cognitive Impairment; Adoption of Health-risk Behaviours; Disease, Disability, and Social Problems; and finally Early Death. Smaller arrows depict gaps in scientific knowledge about the links between Adverse Childhood Experiences and later risk factors</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16</a:t>
            </a:fld>
            <a:endParaRPr lang="en-GB"/>
          </a:p>
        </p:txBody>
      </p:sp>
    </p:spTree>
    <p:extLst>
      <p:ext uri="{BB962C8B-B14F-4D97-AF65-F5344CB8AC3E}">
        <p14:creationId xmlns:p14="http://schemas.microsoft.com/office/powerpoint/2010/main" val="27271566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22</a:t>
            </a:fld>
            <a:endParaRPr lang="en-GB"/>
          </a:p>
        </p:txBody>
      </p:sp>
    </p:spTree>
    <p:extLst>
      <p:ext uri="{BB962C8B-B14F-4D97-AF65-F5344CB8AC3E}">
        <p14:creationId xmlns:p14="http://schemas.microsoft.com/office/powerpoint/2010/main" val="10649325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24</a:t>
            </a:fld>
            <a:endParaRPr lang="en-GB"/>
          </a:p>
        </p:txBody>
      </p:sp>
    </p:spTree>
    <p:extLst>
      <p:ext uri="{BB962C8B-B14F-4D97-AF65-F5344CB8AC3E}">
        <p14:creationId xmlns:p14="http://schemas.microsoft.com/office/powerpoint/2010/main" val="14073433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response of the hostages intrigued behaviourists and journalists, who, following the incident, conducted research to see if the </a:t>
            </a:r>
            <a:r>
              <a:rPr lang="en-GB" sz="1200" b="0" i="0" kern="1200" dirty="0" err="1">
                <a:solidFill>
                  <a:schemeClr val="tx1"/>
                </a:solidFill>
                <a:effectLst/>
                <a:latin typeface="+mn-lt"/>
                <a:ea typeface="+mn-ea"/>
                <a:cs typeface="+mn-cs"/>
              </a:rPr>
              <a:t>Kreditbanken</a:t>
            </a:r>
            <a:r>
              <a:rPr lang="en-GB" sz="1200" b="0" i="0" kern="1200" dirty="0">
                <a:solidFill>
                  <a:schemeClr val="tx1"/>
                </a:solidFill>
                <a:effectLst/>
                <a:latin typeface="+mn-lt"/>
                <a:ea typeface="+mn-ea"/>
                <a:cs typeface="+mn-cs"/>
              </a:rPr>
              <a:t> incident was unique or if other hostages in similar circumstances experienced the same sympathetic, supportive bonding with their captors.</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30</a:t>
            </a:fld>
            <a:endParaRPr lang="en-GB"/>
          </a:p>
        </p:txBody>
      </p:sp>
    </p:spTree>
    <p:extLst>
      <p:ext uri="{BB962C8B-B14F-4D97-AF65-F5344CB8AC3E}">
        <p14:creationId xmlns:p14="http://schemas.microsoft.com/office/powerpoint/2010/main" val="36210405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Flight or fight = the instinctive physiological response to a threatening situation, which readies one either to resist forcibly or to run away.</a:t>
            </a:r>
          </a:p>
          <a:p>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refers to the long-term effects of continued exposure to chronic stress on the body. Colloquially, it is often referred to as 'wear and tear.' ... Long-term exposure to </a:t>
            </a:r>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can lead to disease and bodily breakdown.</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34</a:t>
            </a:fld>
            <a:endParaRPr lang="en-GB"/>
          </a:p>
        </p:txBody>
      </p:sp>
    </p:spTree>
    <p:extLst>
      <p:ext uri="{BB962C8B-B14F-4D97-AF65-F5344CB8AC3E}">
        <p14:creationId xmlns:p14="http://schemas.microsoft.com/office/powerpoint/2010/main" val="20713860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O-HZWbQcvC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A8AipFpRabo"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safelaunch.org/aces-quiz/" TargetMode="External"/><Relationship Id="rId2" Type="http://schemas.openxmlformats.org/officeDocument/2006/relationships/hyperlink" Target="https://www.youtube.com/watch?v=XHgLYI9KZ-A"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71A1D-F70B-D5F3-C4A4-27F7755A870D}"/>
              </a:ext>
            </a:extLst>
          </p:cNvPr>
          <p:cNvSpPr>
            <a:spLocks noGrp="1"/>
          </p:cNvSpPr>
          <p:nvPr>
            <p:ph type="title"/>
          </p:nvPr>
        </p:nvSpPr>
        <p:spPr>
          <a:xfrm>
            <a:off x="524741" y="620392"/>
            <a:ext cx="3808268" cy="5504688"/>
          </a:xfrm>
        </p:spPr>
        <p:txBody>
          <a:bodyPr>
            <a:normAutofit/>
          </a:bodyPr>
          <a:lstStyle/>
          <a:p>
            <a:r>
              <a:rPr lang="en-GB" sz="5600" noProof="0" dirty="0">
                <a:solidFill>
                  <a:schemeClr val="accent5"/>
                </a:solidFill>
              </a:rPr>
              <a:t>Why do people become victims  - Personal aspects – Week 2</a:t>
            </a:r>
          </a:p>
        </p:txBody>
      </p:sp>
      <p:graphicFrame>
        <p:nvGraphicFramePr>
          <p:cNvPr id="5" name="Content Placeholder 2">
            <a:extLst>
              <a:ext uri="{FF2B5EF4-FFF2-40B4-BE49-F238E27FC236}">
                <a16:creationId xmlns:a16="http://schemas.microsoft.com/office/drawing/2014/main" id="{9E201762-9934-B724-1801-7459342E256B}"/>
              </a:ext>
            </a:extLst>
          </p:cNvPr>
          <p:cNvGraphicFramePr>
            <a:graphicFrameLocks noGrp="1"/>
          </p:cNvGraphicFramePr>
          <p:nvPr>
            <p:ph idx="1"/>
            <p:extLst>
              <p:ext uri="{D42A27DB-BD31-4B8C-83A1-F6EECF244321}">
                <p14:modId xmlns:p14="http://schemas.microsoft.com/office/powerpoint/2010/main" val="3599382877"/>
              </p:ext>
            </p:extLst>
          </p:nvPr>
        </p:nvGraphicFramePr>
        <p:xfrm>
          <a:off x="4633133" y="677901"/>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6764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A5DF4-2DD0-1A43-A196-A655301D51A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F8CD4D-26BB-C2EE-5EF4-BD6BEAE2BC93}"/>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3"/>
              </a:rPr>
              <a:t>Young adult offenders: Breaking the cycle - BBC News</a:t>
            </a:r>
            <a:endParaRPr lang="en-GB"/>
          </a:p>
        </p:txBody>
      </p:sp>
    </p:spTree>
    <p:extLst>
      <p:ext uri="{BB962C8B-B14F-4D97-AF65-F5344CB8AC3E}">
        <p14:creationId xmlns:p14="http://schemas.microsoft.com/office/powerpoint/2010/main" val="1958919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021C9-E644-0EEE-8565-89EDEAAF2AB5}"/>
              </a:ext>
            </a:extLst>
          </p:cNvPr>
          <p:cNvSpPr>
            <a:spLocks noGrp="1"/>
          </p:cNvSpPr>
          <p:nvPr>
            <p:ph type="title"/>
          </p:nvPr>
        </p:nvSpPr>
        <p:spPr/>
        <p:txBody>
          <a:bodyPr/>
          <a:lstStyle/>
          <a:p>
            <a:r>
              <a:rPr lang="en-GB" dirty="0"/>
              <a:t>BBC clip </a:t>
            </a:r>
          </a:p>
        </p:txBody>
      </p:sp>
      <p:sp>
        <p:nvSpPr>
          <p:cNvPr id="3" name="Content Placeholder 2">
            <a:extLst>
              <a:ext uri="{FF2B5EF4-FFF2-40B4-BE49-F238E27FC236}">
                <a16:creationId xmlns:a16="http://schemas.microsoft.com/office/drawing/2014/main" id="{B9811A6B-9E22-5466-A8DC-AECFDD8FC16F}"/>
              </a:ext>
            </a:extLst>
          </p:cNvPr>
          <p:cNvSpPr>
            <a:spLocks noGrp="1"/>
          </p:cNvSpPr>
          <p:nvPr>
            <p:ph idx="1"/>
          </p:nvPr>
        </p:nvSpPr>
        <p:spPr/>
        <p:txBody>
          <a:bodyPr vert="horz" lIns="91440" tIns="45720" rIns="91440" bIns="45720" rtlCol="0" anchor="t">
            <a:normAutofit/>
          </a:bodyPr>
          <a:lstStyle/>
          <a:p>
            <a:r>
              <a:rPr lang="en-GB" dirty="0">
                <a:ea typeface="+mn-lt"/>
                <a:cs typeface="+mn-lt"/>
              </a:rPr>
              <a:t>Tell learners to pay attention to:</a:t>
            </a:r>
            <a:endParaRPr lang="en-GB" dirty="0"/>
          </a:p>
          <a:p>
            <a:r>
              <a:rPr lang="en-GB" dirty="0">
                <a:ea typeface="+mn-lt"/>
                <a:cs typeface="+mn-lt"/>
              </a:rPr>
              <a:t>What the project does</a:t>
            </a:r>
            <a:endParaRPr lang="en-GB" dirty="0"/>
          </a:p>
          <a:p>
            <a:r>
              <a:rPr lang="en-GB" dirty="0">
                <a:ea typeface="+mn-lt"/>
                <a:cs typeface="+mn-lt"/>
              </a:rPr>
              <a:t>How the young adults describe their experiences</a:t>
            </a:r>
            <a:endParaRPr lang="en-GB" dirty="0"/>
          </a:p>
          <a:p>
            <a:r>
              <a:rPr lang="en-GB" dirty="0">
                <a:ea typeface="+mn-lt"/>
                <a:cs typeface="+mn-lt"/>
              </a:rPr>
              <a:t>What problems the project is trying to solve</a:t>
            </a:r>
            <a:endParaRPr lang="en-GB" dirty="0"/>
          </a:p>
          <a:p>
            <a:r>
              <a:rPr lang="en-GB" dirty="0">
                <a:ea typeface="+mn-lt"/>
                <a:cs typeface="+mn-lt"/>
              </a:rPr>
              <a:t>Give each group these questions:</a:t>
            </a:r>
            <a:endParaRPr lang="en-GB" dirty="0"/>
          </a:p>
          <a:p>
            <a:r>
              <a:rPr lang="en-GB" b="1" dirty="0">
                <a:ea typeface="+mn-lt"/>
                <a:cs typeface="+mn-lt"/>
              </a:rPr>
              <a:t>Understanding the Problem</a:t>
            </a:r>
            <a:endParaRPr lang="en-GB" dirty="0"/>
          </a:p>
          <a:p>
            <a:r>
              <a:rPr lang="en-GB" b="1" dirty="0">
                <a:ea typeface="+mn-lt"/>
                <a:cs typeface="+mn-lt"/>
              </a:rPr>
              <a:t>Understanding the Intervention</a:t>
            </a:r>
            <a:endParaRPr lang="en-GB" dirty="0">
              <a:ea typeface="+mn-lt"/>
              <a:cs typeface="+mn-lt"/>
            </a:endParaRPr>
          </a:p>
          <a:p>
            <a:r>
              <a:rPr lang="en-GB" b="1" dirty="0">
                <a:ea typeface="+mn-lt"/>
                <a:cs typeface="+mn-lt"/>
              </a:rPr>
              <a:t>Understanding the Impact</a:t>
            </a:r>
            <a:endParaRPr lang="en-GB" dirty="0"/>
          </a:p>
          <a:p>
            <a:endParaRPr lang="en-GB" dirty="0"/>
          </a:p>
        </p:txBody>
      </p:sp>
    </p:spTree>
    <p:extLst>
      <p:ext uri="{BB962C8B-B14F-4D97-AF65-F5344CB8AC3E}">
        <p14:creationId xmlns:p14="http://schemas.microsoft.com/office/powerpoint/2010/main" val="1020932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2DE5F-A6DB-4995-9836-3766C4DA3DAB}"/>
              </a:ext>
            </a:extLst>
          </p:cNvPr>
          <p:cNvSpPr>
            <a:spLocks noGrp="1"/>
          </p:cNvSpPr>
          <p:nvPr>
            <p:ph type="title"/>
          </p:nvPr>
        </p:nvSpPr>
        <p:spPr>
          <a:xfrm>
            <a:off x="965200" y="980962"/>
            <a:ext cx="5925989" cy="3570076"/>
          </a:xfrm>
        </p:spPr>
        <p:txBody>
          <a:bodyPr vert="horz" lIns="91440" tIns="45720" rIns="91440" bIns="45720" rtlCol="0" anchor="b">
            <a:normAutofit fontScale="90000"/>
          </a:bodyPr>
          <a:lstStyle/>
          <a:p>
            <a:pPr algn="r"/>
            <a:br>
              <a:rPr lang="en-GB" sz="7400" dirty="0"/>
            </a:br>
            <a:br>
              <a:rPr lang="en-GB" sz="7400" dirty="0"/>
            </a:br>
            <a:r>
              <a:rPr lang="en-GB" sz="7400" kern="1200" noProof="0" dirty="0">
                <a:latin typeface="+mj-lt"/>
                <a:ea typeface="+mj-ea"/>
                <a:cs typeface="+mj-cs"/>
              </a:rPr>
              <a:t> </a:t>
            </a:r>
            <a:br>
              <a:rPr lang="en-GB" sz="7400" kern="1200" noProof="0" dirty="0">
                <a:solidFill>
                  <a:schemeClr val="tx1"/>
                </a:solidFill>
                <a:latin typeface="+mj-lt"/>
                <a:ea typeface="+mj-ea"/>
                <a:cs typeface="+mj-cs"/>
              </a:rPr>
            </a:br>
            <a:r>
              <a:rPr lang="en-GB" sz="3600" dirty="0"/>
              <a:t>Impact of Early Life Events on young people</a:t>
            </a:r>
            <a:br>
              <a:rPr lang="en-GB" sz="3600" dirty="0"/>
            </a:br>
            <a:br>
              <a:rPr lang="en-GB" sz="3600" dirty="0"/>
            </a:br>
            <a:r>
              <a:rPr lang="en-GB" sz="3600" dirty="0"/>
              <a:t>Week 5</a:t>
            </a:r>
            <a:br>
              <a:rPr lang="en-GB" sz="3600" dirty="0"/>
            </a:br>
            <a:r>
              <a:rPr lang="en-GB" sz="3600" dirty="0"/>
              <a:t>2026 </a:t>
            </a:r>
            <a:endParaRPr lang="en-GB" sz="3600" kern="1200" noProof="0" dirty="0">
              <a:solidFill>
                <a:schemeClr val="tx1"/>
              </a:solidFill>
              <a:latin typeface="+mj-lt"/>
              <a:ea typeface="+mj-ea"/>
              <a:cs typeface="+mj-cs"/>
            </a:endParaRPr>
          </a:p>
        </p:txBody>
      </p:sp>
      <p:pic>
        <p:nvPicPr>
          <p:cNvPr id="6" name="Graphic 5" descr="History">
            <a:extLst>
              <a:ext uri="{FF2B5EF4-FFF2-40B4-BE49-F238E27FC236}">
                <a16:creationId xmlns:a16="http://schemas.microsoft.com/office/drawing/2014/main" id="{A7155B7B-713C-408E-AB47-C28FFAE821A0}"/>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09404" y="2180719"/>
            <a:ext cx="2489416" cy="2489416"/>
          </a:xfrm>
          <a:prstGeom prst="rect">
            <a:avLst/>
          </a:prstGeom>
        </p:spPr>
      </p:pic>
    </p:spTree>
    <p:extLst>
      <p:ext uri="{BB962C8B-B14F-4D97-AF65-F5344CB8AC3E}">
        <p14:creationId xmlns:p14="http://schemas.microsoft.com/office/powerpoint/2010/main" val="997447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66146"/>
          </a:xfrm>
        </p:spPr>
        <p:txBody>
          <a:bodyPr/>
          <a:lstStyle/>
          <a:p>
            <a:r>
              <a:rPr lang="en-GB" noProof="0" dirty="0"/>
              <a:t>Adverse Childhood Experience’s - ACE’s</a:t>
            </a:r>
          </a:p>
        </p:txBody>
      </p:sp>
      <p:sp>
        <p:nvSpPr>
          <p:cNvPr id="3" name="Content Placeholder 2"/>
          <p:cNvSpPr>
            <a:spLocks noGrp="1"/>
          </p:cNvSpPr>
          <p:nvPr>
            <p:ph idx="1"/>
          </p:nvPr>
        </p:nvSpPr>
        <p:spPr>
          <a:xfrm>
            <a:off x="838200" y="1231272"/>
            <a:ext cx="10515600" cy="4945691"/>
          </a:xfrm>
        </p:spPr>
        <p:txBody>
          <a:bodyPr>
            <a:normAutofit lnSpcReduction="10000"/>
          </a:bodyPr>
          <a:lstStyle/>
          <a:p>
            <a:pPr fontAlgn="base"/>
            <a:r>
              <a:rPr lang="en-GB" noProof="0" dirty="0"/>
              <a:t>Traumatic experiences that occur before the age of 18 and are remembered throughout adulthood.</a:t>
            </a:r>
          </a:p>
          <a:p>
            <a:pPr marL="0" indent="0" fontAlgn="base">
              <a:buNone/>
            </a:pPr>
            <a:endParaRPr lang="en-GB" noProof="0" dirty="0"/>
          </a:p>
          <a:p>
            <a:pPr fontAlgn="base"/>
            <a:r>
              <a:rPr lang="en-GB" noProof="0" dirty="0"/>
              <a:t>Verbal, mental, sexual and physical abuse, to being raised in a household where domestic violence, alcohol abuse, parental separation or drug abuse is present.</a:t>
            </a:r>
          </a:p>
          <a:p>
            <a:pPr marL="0" indent="0" fontAlgn="base">
              <a:buNone/>
            </a:pPr>
            <a:endParaRPr lang="en-GB" noProof="0" dirty="0"/>
          </a:p>
          <a:p>
            <a:pPr fontAlgn="base"/>
            <a:r>
              <a:rPr lang="en-GB" noProof="0" dirty="0"/>
              <a:t>Evidence shows children who experience ACE’s are more likely to develop problems as adults</a:t>
            </a:r>
          </a:p>
          <a:p>
            <a:pPr fontAlgn="base"/>
            <a:r>
              <a:rPr lang="en-GB" noProof="0" dirty="0"/>
              <a:t>Becoming less likely to be a productive member of society</a:t>
            </a:r>
          </a:p>
          <a:p>
            <a:pPr fontAlgn="base"/>
            <a:r>
              <a:rPr lang="en-GB" noProof="0" dirty="0"/>
              <a:t>Poor school attainment </a:t>
            </a:r>
          </a:p>
          <a:p>
            <a:pPr marL="0" indent="0">
              <a:buNone/>
            </a:pPr>
            <a:endParaRPr lang="en-GB" noProof="0" dirty="0"/>
          </a:p>
        </p:txBody>
      </p:sp>
    </p:spTree>
    <p:extLst>
      <p:ext uri="{BB962C8B-B14F-4D97-AF65-F5344CB8AC3E}">
        <p14:creationId xmlns:p14="http://schemas.microsoft.com/office/powerpoint/2010/main" val="362977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14AD1-0E70-43F2-ACDD-347D89DBF1BE}"/>
              </a:ext>
            </a:extLst>
          </p:cNvPr>
          <p:cNvSpPr>
            <a:spLocks noGrp="1"/>
          </p:cNvSpPr>
          <p:nvPr>
            <p:ph type="title"/>
          </p:nvPr>
        </p:nvSpPr>
        <p:spPr/>
        <p:txBody>
          <a:bodyPr/>
          <a:lstStyle/>
          <a:p>
            <a:r>
              <a:rPr lang="en-GB" noProof="0" dirty="0"/>
              <a:t>Adverse Childhood Experiences ACE’s</a:t>
            </a:r>
          </a:p>
        </p:txBody>
      </p:sp>
      <p:sp>
        <p:nvSpPr>
          <p:cNvPr id="3" name="Content Placeholder 2">
            <a:extLst>
              <a:ext uri="{FF2B5EF4-FFF2-40B4-BE49-F238E27FC236}">
                <a16:creationId xmlns:a16="http://schemas.microsoft.com/office/drawing/2014/main" id="{5A43D8CA-A936-417A-A3FD-09C0DDAC580B}"/>
              </a:ext>
            </a:extLst>
          </p:cNvPr>
          <p:cNvSpPr>
            <a:spLocks noGrp="1"/>
          </p:cNvSpPr>
          <p:nvPr>
            <p:ph idx="1"/>
          </p:nvPr>
        </p:nvSpPr>
        <p:spPr/>
        <p:txBody>
          <a:bodyPr/>
          <a:lstStyle/>
          <a:p>
            <a:r>
              <a:rPr lang="en-GB" noProof="0" dirty="0"/>
              <a:t>ACE’s adopted from USA </a:t>
            </a:r>
          </a:p>
          <a:p>
            <a:r>
              <a:rPr lang="en-GB" noProof="0" dirty="0"/>
              <a:t>1995</a:t>
            </a:r>
          </a:p>
          <a:p>
            <a:r>
              <a:rPr lang="en-GB" noProof="0" dirty="0"/>
              <a:t>traumatic experiences in children that are remembered throughout adulthood</a:t>
            </a:r>
          </a:p>
          <a:p>
            <a:r>
              <a:rPr lang="en-GB" noProof="0" dirty="0"/>
              <a:t>  Dr. </a:t>
            </a:r>
            <a:r>
              <a:rPr lang="en-GB" noProof="0" dirty="0" err="1"/>
              <a:t>Felitti</a:t>
            </a:r>
            <a:r>
              <a:rPr lang="en-GB" noProof="0" dirty="0"/>
              <a:t>                                    Dr. Anda                       Dr. Harris</a:t>
            </a:r>
          </a:p>
          <a:p>
            <a:endParaRPr lang="en-GB" noProof="0" dirty="0"/>
          </a:p>
          <a:p>
            <a:pPr marL="0" indent="0">
              <a:buNone/>
            </a:pPr>
            <a:endParaRPr lang="en-GB" noProof="0" dirty="0"/>
          </a:p>
        </p:txBody>
      </p:sp>
      <p:pic>
        <p:nvPicPr>
          <p:cNvPr id="4" name="Picture 3"/>
          <p:cNvPicPr>
            <a:picLocks noChangeAspect="1"/>
          </p:cNvPicPr>
          <p:nvPr/>
        </p:nvPicPr>
        <p:blipFill>
          <a:blip r:embed="rId3" cstate="print"/>
          <a:stretch>
            <a:fillRect/>
          </a:stretch>
        </p:blipFill>
        <p:spPr>
          <a:xfrm>
            <a:off x="1241409" y="4209862"/>
            <a:ext cx="3159850" cy="1779004"/>
          </a:xfrm>
          <a:prstGeom prst="rect">
            <a:avLst/>
          </a:prstGeom>
        </p:spPr>
      </p:pic>
      <p:pic>
        <p:nvPicPr>
          <p:cNvPr id="1026" name="Picture 2" descr="https://www.aceinterface.com/_images/Rob_bio_303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04468" y="4157804"/>
            <a:ext cx="2823026" cy="195045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print"/>
          <a:stretch>
            <a:fillRect/>
          </a:stretch>
        </p:blipFill>
        <p:spPr>
          <a:xfrm>
            <a:off x="8419084" y="4209862"/>
            <a:ext cx="2143125" cy="1898397"/>
          </a:xfrm>
          <a:prstGeom prst="rect">
            <a:avLst/>
          </a:prstGeom>
        </p:spPr>
      </p:pic>
    </p:spTree>
    <p:extLst>
      <p:ext uri="{BB962C8B-B14F-4D97-AF65-F5344CB8AC3E}">
        <p14:creationId xmlns:p14="http://schemas.microsoft.com/office/powerpoint/2010/main" val="1135541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47627"/>
          </a:xfrm>
        </p:spPr>
        <p:txBody>
          <a:bodyPr/>
          <a:lstStyle/>
          <a:p>
            <a:r>
              <a:rPr lang="en-GB" noProof="0" dirty="0"/>
              <a:t>ACE’s</a:t>
            </a:r>
          </a:p>
        </p:txBody>
      </p:sp>
      <p:sp>
        <p:nvSpPr>
          <p:cNvPr id="3" name="Content Placeholder 2"/>
          <p:cNvSpPr>
            <a:spLocks noGrp="1"/>
          </p:cNvSpPr>
          <p:nvPr>
            <p:ph idx="1"/>
          </p:nvPr>
        </p:nvSpPr>
        <p:spPr>
          <a:xfrm>
            <a:off x="838200" y="1403287"/>
            <a:ext cx="10515600" cy="4773676"/>
          </a:xfrm>
        </p:spPr>
        <p:txBody>
          <a:bodyPr/>
          <a:lstStyle/>
          <a:p>
            <a:r>
              <a:rPr lang="en-GB" noProof="0" dirty="0"/>
              <a:t>Dr. </a:t>
            </a:r>
            <a:r>
              <a:rPr lang="en-GB" noProof="0" dirty="0" err="1"/>
              <a:t>Felitti</a:t>
            </a:r>
            <a:r>
              <a:rPr lang="en-GB" noProof="0" dirty="0"/>
              <a:t> – had 50% drop-out of clinic.</a:t>
            </a:r>
          </a:p>
          <a:p>
            <a:r>
              <a:rPr lang="en-GB" noProof="0" dirty="0"/>
              <a:t>Found that 286 people interviewed had experienced sexual assault.</a:t>
            </a:r>
          </a:p>
          <a:p>
            <a:r>
              <a:rPr lang="en-GB" noProof="0" dirty="0"/>
              <a:t>ID – stress, PTSD = could not cope with other demands</a:t>
            </a:r>
          </a:p>
          <a:p>
            <a:endParaRPr lang="en-GB" noProof="0" dirty="0"/>
          </a:p>
          <a:p>
            <a:pPr marL="0" indent="0">
              <a:buNone/>
            </a:pPr>
            <a:endParaRPr lang="en-GB" noProof="0" dirty="0"/>
          </a:p>
          <a:p>
            <a:r>
              <a:rPr lang="en-GB" noProof="0" dirty="0"/>
              <a:t>Dr. Anda worked in mental health, behavioural health and cardiovascular disease.</a:t>
            </a:r>
          </a:p>
          <a:p>
            <a:r>
              <a:rPr lang="en-GB" noProof="0" dirty="0"/>
              <a:t> ID – that childhood effects were linked to these disease’s</a:t>
            </a:r>
          </a:p>
        </p:txBody>
      </p:sp>
    </p:spTree>
    <p:extLst>
      <p:ext uri="{BB962C8B-B14F-4D97-AF65-F5344CB8AC3E}">
        <p14:creationId xmlns:p14="http://schemas.microsoft.com/office/powerpoint/2010/main" val="2191753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85240" y="1050596"/>
            <a:ext cx="8074815" cy="1104776"/>
          </a:xfrm>
        </p:spPr>
        <p:txBody>
          <a:bodyPr anchor="ctr">
            <a:normAutofit/>
          </a:bodyPr>
          <a:lstStyle/>
          <a:p>
            <a:r>
              <a:rPr lang="en-GB" sz="7200" noProof="0" dirty="0"/>
              <a:t>The Research</a:t>
            </a:r>
          </a:p>
        </p:txBody>
      </p:sp>
      <p:sp>
        <p:nvSpPr>
          <p:cNvPr id="3" name="Content Placeholder 2"/>
          <p:cNvSpPr>
            <a:spLocks noGrp="1"/>
          </p:cNvSpPr>
          <p:nvPr>
            <p:ph idx="1"/>
          </p:nvPr>
        </p:nvSpPr>
        <p:spPr>
          <a:xfrm>
            <a:off x="1285240" y="2400300"/>
            <a:ext cx="8675189" cy="3385893"/>
          </a:xfrm>
        </p:spPr>
        <p:txBody>
          <a:bodyPr anchor="t">
            <a:noAutofit/>
          </a:bodyPr>
          <a:lstStyle/>
          <a:p>
            <a:r>
              <a:rPr lang="en-GB" noProof="0" dirty="0"/>
              <a:t>17,337 participants interviewed</a:t>
            </a:r>
          </a:p>
          <a:p>
            <a:r>
              <a:rPr lang="en-GB" noProof="0" dirty="0"/>
              <a:t>50% female / 50% male; </a:t>
            </a:r>
          </a:p>
          <a:p>
            <a:r>
              <a:rPr lang="en-GB" noProof="0" dirty="0"/>
              <a:t>The average age was 57 years; </a:t>
            </a:r>
          </a:p>
          <a:p>
            <a:r>
              <a:rPr lang="en-GB" noProof="0" dirty="0"/>
              <a:t>75.2% had attended college; </a:t>
            </a:r>
          </a:p>
          <a:p>
            <a:r>
              <a:rPr lang="en-GB" noProof="0" dirty="0"/>
              <a:t>All had jobs </a:t>
            </a:r>
          </a:p>
          <a:p>
            <a:r>
              <a:rPr lang="en-GB" noProof="0" dirty="0"/>
              <a:t>Remember USA no NHS so individuals are paying for health care!</a:t>
            </a:r>
          </a:p>
        </p:txBody>
      </p:sp>
    </p:spTree>
    <p:extLst>
      <p:ext uri="{BB962C8B-B14F-4D97-AF65-F5344CB8AC3E}">
        <p14:creationId xmlns:p14="http://schemas.microsoft.com/office/powerpoint/2010/main" val="3160169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en-GB" noProof="0" dirty="0"/>
              <a:t>The Research - USA</a:t>
            </a:r>
          </a:p>
        </p:txBody>
      </p:sp>
      <p:sp>
        <p:nvSpPr>
          <p:cNvPr id="3" name="Content Placeholder 2"/>
          <p:cNvSpPr>
            <a:spLocks noGrp="1"/>
          </p:cNvSpPr>
          <p:nvPr>
            <p:ph idx="1"/>
          </p:nvPr>
        </p:nvSpPr>
        <p:spPr>
          <a:xfrm>
            <a:off x="4447308" y="591344"/>
            <a:ext cx="6906491" cy="5585619"/>
          </a:xfrm>
        </p:spPr>
        <p:txBody>
          <a:bodyPr anchor="ctr">
            <a:normAutofit/>
          </a:bodyPr>
          <a:lstStyle/>
          <a:p>
            <a:r>
              <a:rPr lang="en-GB" noProof="0" dirty="0"/>
              <a:t>28% of study participants reported physical abuse (4,854)</a:t>
            </a:r>
          </a:p>
          <a:p>
            <a:r>
              <a:rPr lang="en-GB" noProof="0" dirty="0"/>
              <a:t>21% reported sexual abuse (3,640)</a:t>
            </a:r>
          </a:p>
          <a:p>
            <a:r>
              <a:rPr lang="en-GB" noProof="0" dirty="0"/>
              <a:t>High reports of divorce or parental separation, or having a parent with a mental and/or substance use.</a:t>
            </a:r>
            <a:endParaRPr lang="en-GB" baseline="30000" noProof="0" dirty="0"/>
          </a:p>
          <a:p>
            <a:r>
              <a:rPr lang="en-GB" noProof="0" dirty="0"/>
              <a:t>Almost 40% of the original sample reported two or more ACE’s (6934)</a:t>
            </a:r>
          </a:p>
          <a:p>
            <a:r>
              <a:rPr lang="en-GB" noProof="0" dirty="0"/>
              <a:t>12.5% experienced four or more ACE’s (2,167)</a:t>
            </a:r>
          </a:p>
          <a:p>
            <a:endParaRPr lang="en-GB" noProof="0" dirty="0"/>
          </a:p>
        </p:txBody>
      </p:sp>
    </p:spTree>
    <p:extLst>
      <p:ext uri="{BB962C8B-B14F-4D97-AF65-F5344CB8AC3E}">
        <p14:creationId xmlns:p14="http://schemas.microsoft.com/office/powerpoint/2010/main" val="3038915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612" y="229324"/>
            <a:ext cx="10515600" cy="811826"/>
          </a:xfrm>
        </p:spPr>
        <p:txBody>
          <a:bodyPr/>
          <a:lstStyle/>
          <a:p>
            <a:r>
              <a:rPr lang="en-GB" noProof="0" dirty="0"/>
              <a:t>What are they?</a:t>
            </a:r>
          </a:p>
        </p:txBody>
      </p:sp>
      <p:pic>
        <p:nvPicPr>
          <p:cNvPr id="4" name="Content Placeholder 3"/>
          <p:cNvPicPr>
            <a:picLocks noGrp="1" noChangeAspect="1"/>
          </p:cNvPicPr>
          <p:nvPr>
            <p:ph idx="1"/>
          </p:nvPr>
        </p:nvPicPr>
        <p:blipFill>
          <a:blip r:embed="rId2" cstate="print"/>
          <a:stretch>
            <a:fillRect/>
          </a:stretch>
        </p:blipFill>
        <p:spPr>
          <a:xfrm>
            <a:off x="1417339" y="1825625"/>
            <a:ext cx="1824837" cy="4351338"/>
          </a:xfrm>
          <a:prstGeom prst="rect">
            <a:avLst/>
          </a:prstGeom>
        </p:spPr>
      </p:pic>
      <p:sp>
        <p:nvSpPr>
          <p:cNvPr id="5" name="Rectangle 4"/>
          <p:cNvSpPr/>
          <p:nvPr/>
        </p:nvSpPr>
        <p:spPr>
          <a:xfrm>
            <a:off x="3047999" y="1825625"/>
            <a:ext cx="7743731" cy="3539430"/>
          </a:xfrm>
          <a:prstGeom prst="rect">
            <a:avLst/>
          </a:prstGeom>
        </p:spPr>
        <p:txBody>
          <a:bodyPr wrap="square">
            <a:spAutoFit/>
          </a:bodyPr>
          <a:lstStyle/>
          <a:p>
            <a:r>
              <a:rPr lang="en-GB" sz="3200" noProof="0" dirty="0"/>
              <a:t>Adverse Childhood Experiences ( ACEs) are stressful experiences occurring during childhood that directly harm a child (e.g. sexual or physical abuse) or affect the environment in which they live (e.g. growing up in a house with domestic violence)’ </a:t>
            </a:r>
          </a:p>
          <a:p>
            <a:r>
              <a:rPr lang="en-GB" sz="2400" noProof="0" dirty="0"/>
              <a:t>Bellis </a:t>
            </a:r>
            <a:r>
              <a:rPr lang="en-GB" sz="2400" i="1" noProof="0" dirty="0"/>
              <a:t>et al, </a:t>
            </a:r>
            <a:r>
              <a:rPr lang="en-GB" sz="2400" noProof="0" dirty="0"/>
              <a:t>2016</a:t>
            </a:r>
          </a:p>
        </p:txBody>
      </p:sp>
    </p:spTree>
    <p:extLst>
      <p:ext uri="{BB962C8B-B14F-4D97-AF65-F5344CB8AC3E}">
        <p14:creationId xmlns:p14="http://schemas.microsoft.com/office/powerpoint/2010/main" val="937865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A8DCA-C16D-AF14-7EC5-722048807F12}"/>
              </a:ext>
            </a:extLst>
          </p:cNvPr>
          <p:cNvSpPr>
            <a:spLocks noGrp="1"/>
          </p:cNvSpPr>
          <p:nvPr>
            <p:ph type="title"/>
          </p:nvPr>
        </p:nvSpPr>
        <p:spPr>
          <a:xfrm>
            <a:off x="5156806" y="1089413"/>
            <a:ext cx="5852711" cy="1404184"/>
          </a:xfrm>
        </p:spPr>
        <p:txBody>
          <a:bodyPr>
            <a:normAutofit/>
          </a:bodyPr>
          <a:lstStyle/>
          <a:p>
            <a:r>
              <a:rPr lang="en-GB" sz="3600" noProof="0" dirty="0"/>
              <a:t>Video – ACE’s</a:t>
            </a:r>
          </a:p>
        </p:txBody>
      </p:sp>
      <p:pic>
        <p:nvPicPr>
          <p:cNvPr id="4" name="Content Placeholder 3">
            <a:extLst>
              <a:ext uri="{FF2B5EF4-FFF2-40B4-BE49-F238E27FC236}">
                <a16:creationId xmlns:a16="http://schemas.microsoft.com/office/drawing/2014/main" id="{C06BF443-F4E4-3581-B385-E4F331659107}"/>
              </a:ext>
            </a:extLst>
          </p:cNvPr>
          <p:cNvPicPr>
            <a:picLocks noChangeAspect="1"/>
          </p:cNvPicPr>
          <p:nvPr/>
        </p:nvPicPr>
        <p:blipFill>
          <a:blip r:embed="rId2" cstate="print"/>
          <a:stretch>
            <a:fillRect/>
          </a:stretch>
        </p:blipFill>
        <p:spPr>
          <a:xfrm>
            <a:off x="1934149" y="1188637"/>
            <a:ext cx="1912400" cy="4557888"/>
          </a:xfrm>
          <a:prstGeom prst="rect">
            <a:avLst/>
          </a:prstGeom>
        </p:spPr>
      </p:pic>
      <p:sp>
        <p:nvSpPr>
          <p:cNvPr id="3" name="Content Placeholder 2">
            <a:extLst>
              <a:ext uri="{FF2B5EF4-FFF2-40B4-BE49-F238E27FC236}">
                <a16:creationId xmlns:a16="http://schemas.microsoft.com/office/drawing/2014/main" id="{9C2589A1-E50C-C459-4E2A-4DCEEF683B3C}"/>
              </a:ext>
            </a:extLst>
          </p:cNvPr>
          <p:cNvSpPr>
            <a:spLocks noGrp="1"/>
          </p:cNvSpPr>
          <p:nvPr>
            <p:ph idx="1"/>
          </p:nvPr>
        </p:nvSpPr>
        <p:spPr>
          <a:xfrm>
            <a:off x="5255260" y="2998278"/>
            <a:ext cx="4428236" cy="2728198"/>
          </a:xfrm>
        </p:spPr>
        <p:txBody>
          <a:bodyPr anchor="t">
            <a:normAutofit/>
          </a:bodyPr>
          <a:lstStyle/>
          <a:p>
            <a:r>
              <a:rPr lang="en-GB" sz="3600" noProof="0" dirty="0"/>
              <a:t>https://www.youtube.com/watch?v=0tyZnASq8aQ</a:t>
            </a:r>
          </a:p>
        </p:txBody>
      </p:sp>
    </p:spTree>
    <p:extLst>
      <p:ext uri="{BB962C8B-B14F-4D97-AF65-F5344CB8AC3E}">
        <p14:creationId xmlns:p14="http://schemas.microsoft.com/office/powerpoint/2010/main" val="11200270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58327"/>
          </a:xfrm>
        </p:spPr>
        <p:txBody>
          <a:bodyPr>
            <a:normAutofit fontScale="90000"/>
          </a:bodyPr>
          <a:lstStyle/>
          <a:p>
            <a:r>
              <a:rPr lang="en-GB" noProof="0" dirty="0"/>
              <a:t>Considers</a:t>
            </a:r>
          </a:p>
        </p:txBody>
      </p:sp>
      <p:pic>
        <p:nvPicPr>
          <p:cNvPr id="4" name="Content Placeholder 3"/>
          <p:cNvPicPr>
            <a:picLocks noGrp="1" noChangeAspect="1"/>
          </p:cNvPicPr>
          <p:nvPr>
            <p:ph idx="1"/>
          </p:nvPr>
        </p:nvPicPr>
        <p:blipFill>
          <a:blip r:embed="rId2" cstate="print"/>
          <a:stretch>
            <a:fillRect/>
          </a:stretch>
        </p:blipFill>
        <p:spPr>
          <a:xfrm>
            <a:off x="530303" y="1400112"/>
            <a:ext cx="10686941" cy="5115966"/>
          </a:xfrm>
          <a:prstGeom prst="rect">
            <a:avLst/>
          </a:prstGeom>
        </p:spPr>
      </p:pic>
    </p:spTree>
    <p:extLst>
      <p:ext uri="{BB962C8B-B14F-4D97-AF65-F5344CB8AC3E}">
        <p14:creationId xmlns:p14="http://schemas.microsoft.com/office/powerpoint/2010/main" val="2156198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6722" y="586855"/>
            <a:ext cx="3201366" cy="3387497"/>
          </a:xfrm>
        </p:spPr>
        <p:txBody>
          <a:bodyPr anchor="b">
            <a:normAutofit/>
          </a:bodyPr>
          <a:lstStyle/>
          <a:p>
            <a:pPr algn="r"/>
            <a:r>
              <a:rPr lang="en-GB" sz="4000" noProof="0" dirty="0"/>
              <a:t>ACE Questions</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noProof="0" dirty="0"/>
              <a:t>Five are personal -  have you been affected by verbal abuse?</a:t>
            </a:r>
          </a:p>
          <a:p>
            <a:r>
              <a:rPr lang="en-GB" noProof="0" dirty="0"/>
              <a:t>Five are related to other family members -  was your mother a victim of domestic violence?</a:t>
            </a:r>
          </a:p>
          <a:p>
            <a:r>
              <a:rPr lang="en-GB" noProof="0" dirty="0"/>
              <a:t>Each type of trauma counts as one. </a:t>
            </a:r>
          </a:p>
          <a:p>
            <a:r>
              <a:rPr lang="en-GB" noProof="0" dirty="0"/>
              <a:t>Therefore, a person who’s been verbally abused, with one alcoholic parent, and a mother who experienced domestic abuse = ACE score of three.</a:t>
            </a:r>
          </a:p>
          <a:p>
            <a:pPr marL="0" indent="0">
              <a:buNone/>
            </a:pPr>
            <a:endParaRPr lang="en-GB" sz="2000" noProof="0" dirty="0"/>
          </a:p>
        </p:txBody>
      </p:sp>
    </p:spTree>
    <p:extLst>
      <p:ext uri="{BB962C8B-B14F-4D97-AF65-F5344CB8AC3E}">
        <p14:creationId xmlns:p14="http://schemas.microsoft.com/office/powerpoint/2010/main" val="3575960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6722" y="644364"/>
            <a:ext cx="2784423" cy="3329988"/>
          </a:xfrm>
        </p:spPr>
        <p:txBody>
          <a:bodyPr anchor="b">
            <a:normAutofit/>
          </a:bodyPr>
          <a:lstStyle/>
          <a:p>
            <a:pPr algn="r"/>
            <a:r>
              <a:rPr lang="en-GB" sz="4000" noProof="0" dirty="0"/>
              <a:t>WALES – Results from first study:</a:t>
            </a:r>
          </a:p>
        </p:txBody>
      </p:sp>
      <p:sp>
        <p:nvSpPr>
          <p:cNvPr id="3" name="Content Placeholder 2"/>
          <p:cNvSpPr>
            <a:spLocks noGrp="1"/>
          </p:cNvSpPr>
          <p:nvPr>
            <p:ph idx="1"/>
          </p:nvPr>
        </p:nvSpPr>
        <p:spPr>
          <a:xfrm>
            <a:off x="3875731" y="649480"/>
            <a:ext cx="7489875" cy="5546047"/>
          </a:xfrm>
        </p:spPr>
        <p:txBody>
          <a:bodyPr anchor="ctr">
            <a:normAutofit/>
          </a:bodyPr>
          <a:lstStyle/>
          <a:p>
            <a:pPr eaLnBrk="0" fontAlgn="base" hangingPunct="0">
              <a:spcBef>
                <a:spcPct val="0"/>
              </a:spcBef>
              <a:spcAft>
                <a:spcPct val="0"/>
              </a:spcAft>
            </a:pPr>
            <a:r>
              <a:rPr lang="en-GB" sz="2000" dirty="0">
                <a:highlight>
                  <a:srgbClr val="FFFFFF"/>
                </a:highlight>
                <a:ea typeface="+mn-lt"/>
                <a:cs typeface="+mn-lt"/>
              </a:rPr>
              <a:t>47% of adults in Wales suffered at least one adverse childhood experience in their childhood,</a:t>
            </a:r>
            <a:endParaRPr lang="en-GB" sz="2000">
              <a:ea typeface="+mn-lt"/>
              <a:cs typeface="+mn-lt"/>
            </a:endParaRPr>
          </a:p>
          <a:p>
            <a:pPr>
              <a:spcBef>
                <a:spcPct val="0"/>
              </a:spcBef>
              <a:spcAft>
                <a:spcPct val="0"/>
              </a:spcAft>
            </a:pPr>
            <a:r>
              <a:rPr lang="en-GB" sz="2000" dirty="0">
                <a:highlight>
                  <a:srgbClr val="FFFFFF"/>
                </a:highlight>
                <a:ea typeface="+mn-lt"/>
                <a:cs typeface="+mn-lt"/>
              </a:rPr>
              <a:t>14% suffered four or more.</a:t>
            </a:r>
            <a:endParaRPr lang="en-GB" sz="2000" dirty="0"/>
          </a:p>
          <a:p>
            <a:pPr>
              <a:spcBef>
                <a:spcPct val="0"/>
              </a:spcBef>
              <a:spcAft>
                <a:spcPct val="0"/>
              </a:spcAft>
            </a:pPr>
            <a:endParaRPr lang="en-GB" sz="2000" dirty="0"/>
          </a:p>
          <a:p>
            <a:pPr>
              <a:spcBef>
                <a:spcPct val="0"/>
              </a:spcBef>
              <a:spcAft>
                <a:spcPct val="0"/>
              </a:spcAft>
            </a:pPr>
            <a:r>
              <a:rPr lang="en-GB" sz="2000" noProof="0" dirty="0"/>
              <a:t>suffering </a:t>
            </a:r>
            <a:r>
              <a:rPr lang="en-GB" sz="2000" b="1" noProof="0" dirty="0"/>
              <a:t>four</a:t>
            </a:r>
            <a:r>
              <a:rPr lang="en-GB" sz="2000" noProof="0" dirty="0"/>
              <a:t> or more harmful experiences in childhood increases the chances of:</a:t>
            </a:r>
            <a:endParaRPr lang="en-GB" sz="2000" dirty="0"/>
          </a:p>
          <a:p>
            <a:pPr eaLnBrk="0" fontAlgn="base" hangingPunct="0">
              <a:spcBef>
                <a:spcPct val="0"/>
              </a:spcBef>
              <a:spcAft>
                <a:spcPct val="0"/>
              </a:spcAft>
            </a:pPr>
            <a:r>
              <a:rPr lang="en-GB" sz="2000" noProof="0" dirty="0"/>
              <a:t>high-risk drinking in adulthood by </a:t>
            </a:r>
            <a:r>
              <a:rPr lang="en-GB" sz="2000" b="1" noProof="0" dirty="0"/>
              <a:t>four</a:t>
            </a:r>
            <a:r>
              <a:rPr lang="en-GB" sz="2000" noProof="0" dirty="0"/>
              <a:t> times</a:t>
            </a:r>
          </a:p>
          <a:p>
            <a:pPr eaLnBrk="0" fontAlgn="base" hangingPunct="0">
              <a:spcBef>
                <a:spcPct val="0"/>
              </a:spcBef>
              <a:spcAft>
                <a:spcPct val="0"/>
              </a:spcAft>
            </a:pPr>
            <a:r>
              <a:rPr lang="en-GB" sz="2000" noProof="0" dirty="0"/>
              <a:t>being a smoker by </a:t>
            </a:r>
            <a:r>
              <a:rPr lang="en-GB" sz="2000" b="1" noProof="0" dirty="0"/>
              <a:t>six </a:t>
            </a:r>
            <a:r>
              <a:rPr lang="en-GB" sz="2000" noProof="0" dirty="0"/>
              <a:t>times</a:t>
            </a:r>
          </a:p>
          <a:p>
            <a:pPr eaLnBrk="0" fontAlgn="base" hangingPunct="0">
              <a:spcBef>
                <a:spcPct val="0"/>
              </a:spcBef>
              <a:spcAft>
                <a:spcPct val="0"/>
              </a:spcAft>
            </a:pPr>
            <a:r>
              <a:rPr lang="en-GB" sz="2000" noProof="0" dirty="0"/>
              <a:t>involved in violence in the last year by around </a:t>
            </a:r>
            <a:r>
              <a:rPr lang="en-GB" sz="2000" b="1" noProof="0" dirty="0"/>
              <a:t>14</a:t>
            </a:r>
            <a:r>
              <a:rPr lang="en-GB" sz="2000" noProof="0" dirty="0"/>
              <a:t> times.</a:t>
            </a:r>
          </a:p>
          <a:p>
            <a:pPr marL="0" lvl="0" indent="0" eaLnBrk="0" fontAlgn="base" hangingPunct="0">
              <a:spcBef>
                <a:spcPct val="0"/>
              </a:spcBef>
              <a:spcAft>
                <a:spcPct val="0"/>
              </a:spcAft>
              <a:buNone/>
            </a:pPr>
            <a:endParaRPr lang="en-GB" sz="2000" noProof="0" dirty="0"/>
          </a:p>
          <a:p>
            <a:pPr marL="0" indent="0" eaLnBrk="0" fontAlgn="base" hangingPunct="0">
              <a:spcBef>
                <a:spcPct val="0"/>
              </a:spcBef>
              <a:spcAft>
                <a:spcPct val="0"/>
              </a:spcAft>
              <a:buNone/>
            </a:pPr>
            <a:r>
              <a:rPr lang="en-GB" sz="2000" noProof="0" dirty="0"/>
              <a:t>The survey revealed around one in every seven adults aged 18-69 years in Wales had experienced </a:t>
            </a:r>
            <a:r>
              <a:rPr lang="en-GB" sz="2000" b="1" noProof="0" dirty="0"/>
              <a:t>four</a:t>
            </a:r>
            <a:r>
              <a:rPr lang="en-GB" sz="2000" noProof="0" dirty="0"/>
              <a:t> or more </a:t>
            </a:r>
            <a:r>
              <a:rPr lang="en-GB" sz="2000" dirty="0"/>
              <a:t>ACE's</a:t>
            </a:r>
            <a:r>
              <a:rPr lang="en-GB" sz="2000" noProof="0" dirty="0"/>
              <a:t> </a:t>
            </a:r>
            <a:r>
              <a:rPr lang="en-GB" sz="2000" dirty="0"/>
              <a:t>in</a:t>
            </a:r>
            <a:r>
              <a:rPr lang="en-GB" sz="2000" noProof="0" dirty="0"/>
              <a:t> childhood and just under half had experienced at least one.</a:t>
            </a:r>
          </a:p>
          <a:p>
            <a:r>
              <a:rPr lang="en-GB" sz="2000" noProof="0" dirty="0"/>
              <a:t>2000 adults in study</a:t>
            </a:r>
          </a:p>
          <a:p>
            <a:r>
              <a:rPr lang="en-GB" sz="2000" dirty="0"/>
              <a:t>2016</a:t>
            </a:r>
          </a:p>
        </p:txBody>
      </p:sp>
      <p:sp>
        <p:nvSpPr>
          <p:cNvPr id="5" name="Rectangle 3"/>
          <p:cNvSpPr>
            <a:spLocks noChangeArrowheads="1"/>
          </p:cNvSpPr>
          <p:nvPr/>
        </p:nvSpPr>
        <p:spPr bwMode="auto">
          <a:xfrm>
            <a:off x="0" y="-69249"/>
            <a:ext cx="65" cy="1384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sz="900" b="0" i="0" u="none" strike="noStrike" cap="none" normalizeH="0" baseline="0" noProof="0" dirty="0">
              <a:ln>
                <a:noFill/>
              </a:ln>
              <a:solidFill>
                <a:srgbClr val="000000"/>
              </a:solidFill>
              <a:effectLst/>
              <a:latin typeface="Verdana" panose="020B0604030504040204" pitchFamily="34" charset="0"/>
            </a:endParaRPr>
          </a:p>
        </p:txBody>
      </p:sp>
      <p:pic>
        <p:nvPicPr>
          <p:cNvPr id="3076" name="Picture 4" descr="link to external website - opens in new window"/>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60838" y="-204788"/>
            <a:ext cx="114300" cy="123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6703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0344"/>
          </a:xfrm>
        </p:spPr>
        <p:txBody>
          <a:bodyPr/>
          <a:lstStyle/>
          <a:p>
            <a:r>
              <a:rPr lang="en-GB" noProof="0" dirty="0"/>
              <a:t>ACE’s Increasing Harmful Behaviours</a:t>
            </a:r>
          </a:p>
        </p:txBody>
      </p:sp>
      <p:sp>
        <p:nvSpPr>
          <p:cNvPr id="3" name="Content Placeholder 2"/>
          <p:cNvSpPr>
            <a:spLocks noGrp="1"/>
          </p:cNvSpPr>
          <p:nvPr>
            <p:ph idx="1"/>
          </p:nvPr>
        </p:nvSpPr>
        <p:spPr>
          <a:xfrm>
            <a:off x="838200" y="1222218"/>
            <a:ext cx="10515600" cy="4954745"/>
          </a:xfrm>
        </p:spPr>
        <p:txBody>
          <a:bodyPr/>
          <a:lstStyle/>
          <a:p>
            <a:r>
              <a:rPr lang="en-GB" noProof="0" dirty="0"/>
              <a:t>4 times more likely to be a high-risk drinker</a:t>
            </a:r>
          </a:p>
          <a:p>
            <a:r>
              <a:rPr lang="en-GB" noProof="0" dirty="0"/>
              <a:t>6 times more likely to have or caused intended teenage pregnancy</a:t>
            </a:r>
          </a:p>
          <a:p>
            <a:r>
              <a:rPr lang="en-GB" noProof="0" dirty="0"/>
              <a:t>6 times more likely to smoke</a:t>
            </a:r>
          </a:p>
          <a:p>
            <a:r>
              <a:rPr lang="en-GB" noProof="0" dirty="0"/>
              <a:t>6 times more likely to have had sex under the age of 16</a:t>
            </a:r>
          </a:p>
          <a:p>
            <a:r>
              <a:rPr lang="en-GB" noProof="0" dirty="0"/>
              <a:t>11 times more likely to have smoke cannabis</a:t>
            </a:r>
          </a:p>
          <a:p>
            <a:r>
              <a:rPr lang="en-GB" noProof="0" dirty="0"/>
              <a:t>14 times more likely to have been a victim of violence </a:t>
            </a:r>
          </a:p>
          <a:p>
            <a:r>
              <a:rPr lang="en-GB" noProof="0" dirty="0"/>
              <a:t>15 times more likely to have committed violence to another person</a:t>
            </a:r>
          </a:p>
          <a:p>
            <a:r>
              <a:rPr lang="en-GB" noProof="0" dirty="0"/>
              <a:t>16 times more likely to have used crack cocaine or heroin</a:t>
            </a:r>
          </a:p>
          <a:p>
            <a:r>
              <a:rPr lang="en-GB" noProof="0" dirty="0"/>
              <a:t>20 times more likely to have been incarcerated </a:t>
            </a:r>
          </a:p>
          <a:p>
            <a:endParaRPr lang="en-GB" noProof="0" dirty="0"/>
          </a:p>
        </p:txBody>
      </p:sp>
    </p:spTree>
    <p:extLst>
      <p:ext uri="{BB962C8B-B14F-4D97-AF65-F5344CB8AC3E}">
        <p14:creationId xmlns:p14="http://schemas.microsoft.com/office/powerpoint/2010/main" val="1436076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77670"/>
          </a:xfrm>
        </p:spPr>
        <p:txBody>
          <a:bodyPr>
            <a:normAutofit fontScale="90000"/>
          </a:bodyPr>
          <a:lstStyle/>
          <a:p>
            <a:endParaRPr lang="en-GB" noProof="0"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82025" y="367519"/>
            <a:ext cx="11399764" cy="6277272"/>
          </a:xfrm>
        </p:spPr>
      </p:pic>
    </p:spTree>
    <p:extLst>
      <p:ext uri="{BB962C8B-B14F-4D97-AF65-F5344CB8AC3E}">
        <p14:creationId xmlns:p14="http://schemas.microsoft.com/office/powerpoint/2010/main" val="2320537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96018"/>
          </a:xfrm>
        </p:spPr>
        <p:txBody>
          <a:bodyPr/>
          <a:lstStyle/>
          <a:p>
            <a:r>
              <a:rPr lang="en-GB" noProof="0" dirty="0"/>
              <a:t>Over all ACE’s can:</a:t>
            </a:r>
          </a:p>
        </p:txBody>
      </p:sp>
      <p:sp>
        <p:nvSpPr>
          <p:cNvPr id="3" name="Content Placeholder 2"/>
          <p:cNvSpPr>
            <a:spLocks noGrp="1"/>
          </p:cNvSpPr>
          <p:nvPr>
            <p:ph idx="1"/>
          </p:nvPr>
        </p:nvSpPr>
        <p:spPr>
          <a:xfrm>
            <a:off x="838200" y="1030514"/>
            <a:ext cx="10515600" cy="5146449"/>
          </a:xfrm>
        </p:spPr>
        <p:txBody>
          <a:bodyPr/>
          <a:lstStyle/>
          <a:p>
            <a:pPr lvl="0"/>
            <a:r>
              <a:rPr lang="en-GB" b="1" noProof="0" dirty="0"/>
              <a:t>suicide</a:t>
            </a:r>
            <a:r>
              <a:rPr lang="en-GB" noProof="0" dirty="0"/>
              <a:t>  increased suicide risk has been shown to be linked to the presence of childhood adversity by age seven</a:t>
            </a:r>
          </a:p>
          <a:p>
            <a:pPr lvl="0"/>
            <a:r>
              <a:rPr lang="en-GB" b="1" noProof="0" dirty="0"/>
              <a:t>being a perpetrator of crime </a:t>
            </a:r>
            <a:r>
              <a:rPr lang="en-GB" noProof="0" dirty="0"/>
              <a:t>people who have experienced 4 or more ACEs were almost 9 x more likely to be incarcerated compared to people with no ACEs</a:t>
            </a:r>
          </a:p>
          <a:p>
            <a:pPr lvl="0"/>
            <a:r>
              <a:rPr lang="en-GB" b="1" noProof="0" dirty="0"/>
              <a:t>being a victim of crime</a:t>
            </a:r>
            <a:r>
              <a:rPr lang="en-GB" noProof="0" dirty="0"/>
              <a:t> people with ACEs have been found to be at greater risk of intimate partner violence</a:t>
            </a:r>
          </a:p>
          <a:p>
            <a:pPr lvl="0"/>
            <a:r>
              <a:rPr lang="en-GB" b="1" noProof="0" dirty="0"/>
              <a:t>education/employment</a:t>
            </a:r>
            <a:r>
              <a:rPr lang="en-GB" noProof="0" dirty="0"/>
              <a:t>  those with higher ACEs have been found to be at greater risk of poorer educational and employment outcomes</a:t>
            </a:r>
            <a:r>
              <a:rPr lang="en-GB" baseline="30000" noProof="0" dirty="0"/>
              <a:t> </a:t>
            </a:r>
            <a:endParaRPr lang="en-GB" noProof="0" dirty="0"/>
          </a:p>
          <a:p>
            <a:endParaRPr lang="en-GB" noProof="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6E4E6-6B91-48C2-87A1-65E412DF1B3F}"/>
              </a:ext>
            </a:extLst>
          </p:cNvPr>
          <p:cNvSpPr>
            <a:spLocks noGrp="1"/>
          </p:cNvSpPr>
          <p:nvPr>
            <p:ph type="title"/>
          </p:nvPr>
        </p:nvSpPr>
        <p:spPr/>
        <p:txBody>
          <a:bodyPr/>
          <a:lstStyle/>
          <a:p>
            <a:pPr>
              <a:spcBef>
                <a:spcPts val="1000"/>
              </a:spcBef>
            </a:pPr>
            <a:r>
              <a:rPr lang="en-GB" sz="4000" b="1" dirty="0">
                <a:latin typeface="Aptos"/>
              </a:rPr>
              <a:t>Public‑health issue in the UK</a:t>
            </a:r>
            <a:endParaRPr lang="en-GB" sz="4000" dirty="0">
              <a:latin typeface="Aptos"/>
            </a:endParaRPr>
          </a:p>
          <a:p>
            <a:endParaRPr lang="en-GB" dirty="0"/>
          </a:p>
        </p:txBody>
      </p:sp>
      <p:sp>
        <p:nvSpPr>
          <p:cNvPr id="3" name="Content Placeholder 2">
            <a:extLst>
              <a:ext uri="{FF2B5EF4-FFF2-40B4-BE49-F238E27FC236}">
                <a16:creationId xmlns:a16="http://schemas.microsoft.com/office/drawing/2014/main" id="{7B83DFD9-0A8B-82D4-039C-E1AF273E354F}"/>
              </a:ext>
            </a:extLst>
          </p:cNvPr>
          <p:cNvSpPr>
            <a:spLocks noGrp="1"/>
          </p:cNvSpPr>
          <p:nvPr>
            <p:ph idx="1"/>
          </p:nvPr>
        </p:nvSpPr>
        <p:spPr/>
        <p:txBody>
          <a:bodyPr vert="horz" lIns="91440" tIns="45720" rIns="91440" bIns="45720" rtlCol="0" anchor="t">
            <a:normAutofit/>
          </a:bodyPr>
          <a:lstStyle/>
          <a:p>
            <a:r>
              <a:rPr lang="en-GB" sz="2400" b="1" dirty="0">
                <a:latin typeface="Arial"/>
                <a:cs typeface="Arial"/>
              </a:rPr>
              <a:t>ACEs Report UK 2025</a:t>
            </a:r>
            <a:r>
              <a:rPr lang="en-GB" sz="2400" dirty="0">
                <a:latin typeface="Arial"/>
                <a:cs typeface="Arial"/>
              </a:rPr>
              <a:t> confirms that ACEs continue to have </a:t>
            </a:r>
            <a:r>
              <a:rPr lang="en-GB" sz="2400" i="1" dirty="0">
                <a:latin typeface="Arial"/>
                <a:cs typeface="Arial"/>
              </a:rPr>
              <a:t>serious, long‑term effects</a:t>
            </a:r>
            <a:r>
              <a:rPr lang="en-GB" sz="2400" dirty="0">
                <a:latin typeface="Arial"/>
                <a:cs typeface="Arial"/>
              </a:rPr>
              <a:t> on health, behaviour, and life outcomes. </a:t>
            </a:r>
            <a:endParaRPr lang="en-US">
              <a:latin typeface="Arial"/>
              <a:cs typeface="Arial"/>
            </a:endParaRPr>
          </a:p>
          <a:p>
            <a:r>
              <a:rPr lang="en-GB" sz="2400" dirty="0">
                <a:latin typeface="Arial"/>
                <a:cs typeface="Arial"/>
              </a:rPr>
              <a:t>It also shows that the UK is still struggling with high levels of childhood adversity.</a:t>
            </a:r>
            <a:endParaRPr lang="en-US">
              <a:latin typeface="Arial"/>
              <a:cs typeface="Arial"/>
            </a:endParaRPr>
          </a:p>
          <a:p>
            <a:r>
              <a:rPr lang="en-GB" sz="2400" dirty="0">
                <a:latin typeface="Arial"/>
                <a:cs typeface="Arial"/>
              </a:rPr>
              <a:t>ACEs are not declining — they remain widespread and costly, both socially and financially.</a:t>
            </a:r>
          </a:p>
          <a:p>
            <a:endParaRPr lang="en-GB" dirty="0">
              <a:latin typeface="Arial"/>
              <a:cs typeface="Arial"/>
            </a:endParaRPr>
          </a:p>
        </p:txBody>
      </p:sp>
    </p:spTree>
    <p:extLst>
      <p:ext uri="{BB962C8B-B14F-4D97-AF65-F5344CB8AC3E}">
        <p14:creationId xmlns:p14="http://schemas.microsoft.com/office/powerpoint/2010/main" val="10430313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E01F7-EAC3-B8C8-3193-C466129F991D}"/>
              </a:ext>
            </a:extLst>
          </p:cNvPr>
          <p:cNvSpPr>
            <a:spLocks noGrp="1"/>
          </p:cNvSpPr>
          <p:nvPr>
            <p:ph type="title"/>
          </p:nvPr>
        </p:nvSpPr>
        <p:spPr/>
        <p:txBody>
          <a:bodyPr/>
          <a:lstStyle/>
          <a:p>
            <a:r>
              <a:rPr lang="en-GB" dirty="0"/>
              <a:t>Effect on all family Memebers </a:t>
            </a:r>
          </a:p>
        </p:txBody>
      </p:sp>
      <p:sp>
        <p:nvSpPr>
          <p:cNvPr id="3" name="Content Placeholder 2">
            <a:extLst>
              <a:ext uri="{FF2B5EF4-FFF2-40B4-BE49-F238E27FC236}">
                <a16:creationId xmlns:a16="http://schemas.microsoft.com/office/drawing/2014/main" id="{1FEBC8DA-6BF0-4A76-91F9-8DF640A4ACC2}"/>
              </a:ext>
            </a:extLst>
          </p:cNvPr>
          <p:cNvSpPr>
            <a:spLocks noGrp="1"/>
          </p:cNvSpPr>
          <p:nvPr>
            <p:ph idx="1"/>
          </p:nvPr>
        </p:nvSpPr>
        <p:spPr/>
        <p:txBody>
          <a:bodyPr vert="horz" lIns="91440" tIns="45720" rIns="91440" bIns="45720" rtlCol="0" anchor="t">
            <a:normAutofit/>
          </a:bodyPr>
          <a:lstStyle/>
          <a:p>
            <a:r>
              <a:rPr lang="en-GB" dirty="0"/>
              <a:t>2025 University of Bristol</a:t>
            </a:r>
          </a:p>
          <a:p>
            <a:r>
              <a:rPr lang="en-GB" dirty="0"/>
              <a:t>a firstborn child experiences ACEs in their first 1,000 days, their siblings are 71% more likely to develop mental‑health problems between ages 5–18.</a:t>
            </a:r>
          </a:p>
          <a:p>
            <a:r>
              <a:rPr lang="en-GB" dirty="0"/>
              <a:t>ACEs don’t just affect one child — they influence the </a:t>
            </a:r>
            <a:r>
              <a:rPr lang="en-GB" i="1" dirty="0"/>
              <a:t>whole family</a:t>
            </a:r>
            <a:r>
              <a:rPr lang="en-GB" dirty="0"/>
              <a:t>.</a:t>
            </a:r>
          </a:p>
          <a:p>
            <a:r>
              <a:rPr lang="en-GB" dirty="0"/>
              <a:t>This strengthens the case for early intervention and whole‑family support.</a:t>
            </a:r>
            <a:endParaRPr lang="en-GB"/>
          </a:p>
          <a:p>
            <a:endParaRPr lang="en-GB" dirty="0"/>
          </a:p>
          <a:p>
            <a:endParaRPr lang="en-GB" dirty="0"/>
          </a:p>
          <a:p>
            <a:endParaRPr lang="en-GB" dirty="0"/>
          </a:p>
        </p:txBody>
      </p:sp>
    </p:spTree>
    <p:extLst>
      <p:ext uri="{BB962C8B-B14F-4D97-AF65-F5344CB8AC3E}">
        <p14:creationId xmlns:p14="http://schemas.microsoft.com/office/powerpoint/2010/main" val="37153252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FE061-B477-E9A8-E9BE-951631F2B14E}"/>
              </a:ext>
            </a:extLst>
          </p:cNvPr>
          <p:cNvSpPr>
            <a:spLocks noGrp="1"/>
          </p:cNvSpPr>
          <p:nvPr>
            <p:ph type="title"/>
          </p:nvPr>
        </p:nvSpPr>
        <p:spPr>
          <a:xfrm>
            <a:off x="838200" y="365125"/>
            <a:ext cx="10515600" cy="692960"/>
          </a:xfrm>
        </p:spPr>
        <p:txBody>
          <a:bodyPr>
            <a:normAutofit fontScale="90000"/>
          </a:bodyPr>
          <a:lstStyle/>
          <a:p>
            <a:r>
              <a:rPr lang="en-GB" dirty="0"/>
              <a:t>University of Bristol Research  </a:t>
            </a:r>
          </a:p>
        </p:txBody>
      </p:sp>
      <p:sp>
        <p:nvSpPr>
          <p:cNvPr id="3" name="Content Placeholder 2">
            <a:extLst>
              <a:ext uri="{FF2B5EF4-FFF2-40B4-BE49-F238E27FC236}">
                <a16:creationId xmlns:a16="http://schemas.microsoft.com/office/drawing/2014/main" id="{647D4A97-8279-1E17-BE33-CC5C371012BA}"/>
              </a:ext>
            </a:extLst>
          </p:cNvPr>
          <p:cNvSpPr>
            <a:spLocks noGrp="1"/>
          </p:cNvSpPr>
          <p:nvPr>
            <p:ph idx="1"/>
          </p:nvPr>
        </p:nvSpPr>
        <p:spPr>
          <a:xfrm>
            <a:off x="838200" y="1423059"/>
            <a:ext cx="10515600" cy="4753904"/>
          </a:xfrm>
        </p:spPr>
        <p:txBody>
          <a:bodyPr vert="horz" lIns="91440" tIns="45720" rIns="91440" bIns="45720" rtlCol="0" anchor="t">
            <a:normAutofit fontScale="92500" lnSpcReduction="10000"/>
          </a:bodyPr>
          <a:lstStyle/>
          <a:p>
            <a:r>
              <a:rPr lang="en-GB" dirty="0">
                <a:ea typeface="+mn-lt"/>
                <a:cs typeface="+mn-lt"/>
              </a:rPr>
              <a:t>Stress, instability, and emotional strain don’t stay with one child — they change the family environment.</a:t>
            </a:r>
          </a:p>
          <a:p>
            <a:r>
              <a:rPr lang="en-GB" dirty="0">
                <a:ea typeface="+mn-lt"/>
                <a:cs typeface="+mn-lt"/>
              </a:rPr>
              <a:t>Parental capacity is reduced – dealing with trauma/ less emotional availability / less time / high stress / fewer resources</a:t>
            </a:r>
            <a:endParaRPr lang="en-GB" dirty="0"/>
          </a:p>
          <a:p>
            <a:r>
              <a:rPr lang="en-GB" dirty="0">
                <a:ea typeface="+mn-lt"/>
                <a:cs typeface="+mn-lt"/>
              </a:rPr>
              <a:t>Early trauma changes family dynamics – first child becomes the “buffer child” / a carer/ witness to conflict / absorbs parent's stress.</a:t>
            </a:r>
          </a:p>
          <a:p>
            <a:r>
              <a:rPr lang="en-GB" dirty="0">
                <a:ea typeface="+mn-lt"/>
                <a:cs typeface="+mn-lt"/>
              </a:rPr>
              <a:t>1,000 days- brain development </a:t>
            </a:r>
          </a:p>
          <a:p>
            <a:r>
              <a:rPr lang="en-GB" dirty="0">
                <a:ea typeface="+mn-lt"/>
                <a:cs typeface="+mn-lt"/>
              </a:rPr>
              <a:t>Trauma rarely affects just one child.</a:t>
            </a:r>
            <a:endParaRPr lang="en-GB" dirty="0"/>
          </a:p>
          <a:p>
            <a:r>
              <a:rPr lang="en-GB" dirty="0">
                <a:ea typeface="+mn-lt"/>
                <a:cs typeface="+mn-lt"/>
              </a:rPr>
              <a:t>The impact is long‑term, affecting health, behaviour, education, and life chances. </a:t>
            </a:r>
            <a:endParaRPr lang="en-GB" dirty="0"/>
          </a:p>
          <a:p>
            <a:r>
              <a:rPr lang="en-GB" dirty="0">
                <a:ea typeface="+mn-lt"/>
                <a:cs typeface="+mn-lt"/>
              </a:rPr>
              <a:t>Trauma can affect multiple generations.</a:t>
            </a:r>
            <a:endParaRPr lang="en-GB" dirty="0"/>
          </a:p>
          <a:p>
            <a:pPr marL="0" indent="0">
              <a:buNone/>
            </a:pPr>
            <a:endParaRPr lang="en-GB" dirty="0"/>
          </a:p>
        </p:txBody>
      </p:sp>
    </p:spTree>
    <p:extLst>
      <p:ext uri="{BB962C8B-B14F-4D97-AF65-F5344CB8AC3E}">
        <p14:creationId xmlns:p14="http://schemas.microsoft.com/office/powerpoint/2010/main" val="29919304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986" y="383233"/>
            <a:ext cx="10515600" cy="96602"/>
          </a:xfrm>
        </p:spPr>
        <p:txBody>
          <a:bodyPr>
            <a:noAutofit/>
          </a:bodyPr>
          <a:lstStyle/>
          <a:p>
            <a:r>
              <a:rPr lang="en-GB" sz="1800" noProof="0" dirty="0"/>
              <a:t>Chain of abuse</a:t>
            </a:r>
          </a:p>
        </p:txBody>
      </p:sp>
      <p:pic>
        <p:nvPicPr>
          <p:cNvPr id="4" name="Content Placeholder 3"/>
          <p:cNvPicPr>
            <a:picLocks noGrp="1" noChangeAspect="1"/>
          </p:cNvPicPr>
          <p:nvPr>
            <p:ph idx="1"/>
          </p:nvPr>
        </p:nvPicPr>
        <p:blipFill>
          <a:blip r:embed="rId2" cstate="print"/>
          <a:stretch>
            <a:fillRect/>
          </a:stretch>
        </p:blipFill>
        <p:spPr>
          <a:xfrm>
            <a:off x="1231271" y="627218"/>
            <a:ext cx="9931652" cy="5549745"/>
          </a:xfrm>
          <a:prstGeom prst="rect">
            <a:avLst/>
          </a:prstGeom>
        </p:spPr>
      </p:pic>
    </p:spTree>
    <p:extLst>
      <p:ext uri="{BB962C8B-B14F-4D97-AF65-F5344CB8AC3E}">
        <p14:creationId xmlns:p14="http://schemas.microsoft.com/office/powerpoint/2010/main" val="30408343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9398"/>
          </a:xfrm>
        </p:spPr>
        <p:txBody>
          <a:bodyPr/>
          <a:lstStyle/>
          <a:p>
            <a:endParaRPr lang="en-GB" noProof="0" dirty="0"/>
          </a:p>
        </p:txBody>
      </p:sp>
      <p:pic>
        <p:nvPicPr>
          <p:cNvPr id="4" name="Content Placeholder 3"/>
          <p:cNvPicPr>
            <a:picLocks noGrp="1" noChangeAspect="1"/>
          </p:cNvPicPr>
          <p:nvPr>
            <p:ph idx="1"/>
          </p:nvPr>
        </p:nvPicPr>
        <p:blipFill>
          <a:blip r:embed="rId3" cstate="print"/>
          <a:stretch>
            <a:fillRect/>
          </a:stretch>
        </p:blipFill>
        <p:spPr>
          <a:xfrm>
            <a:off x="1566250" y="1647732"/>
            <a:ext cx="8890502" cy="4793950"/>
          </a:xfrm>
          <a:prstGeom prst="rect">
            <a:avLst/>
          </a:prstGeom>
        </p:spPr>
      </p:pic>
    </p:spTree>
    <p:extLst>
      <p:ext uri="{BB962C8B-B14F-4D97-AF65-F5344CB8AC3E}">
        <p14:creationId xmlns:p14="http://schemas.microsoft.com/office/powerpoint/2010/main" val="38258218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DBC31-C973-43EA-8352-6E75CFA63E17}"/>
              </a:ext>
            </a:extLst>
          </p:cNvPr>
          <p:cNvSpPr>
            <a:spLocks noGrp="1"/>
          </p:cNvSpPr>
          <p:nvPr>
            <p:ph type="title"/>
          </p:nvPr>
        </p:nvSpPr>
        <p:spPr>
          <a:xfrm>
            <a:off x="838200" y="365125"/>
            <a:ext cx="10515600" cy="1325563"/>
          </a:xfrm>
        </p:spPr>
        <p:txBody>
          <a:bodyPr>
            <a:normAutofit/>
          </a:bodyPr>
          <a:lstStyle/>
          <a:p>
            <a:r>
              <a:rPr lang="en-GB" noProof="0" dirty="0"/>
              <a:t>Can ACE’s be Overturned?</a:t>
            </a:r>
          </a:p>
        </p:txBody>
      </p:sp>
      <p:graphicFrame>
        <p:nvGraphicFramePr>
          <p:cNvPr id="5" name="Content Placeholder 2">
            <a:extLst>
              <a:ext uri="{FF2B5EF4-FFF2-40B4-BE49-F238E27FC236}">
                <a16:creationId xmlns:a16="http://schemas.microsoft.com/office/drawing/2014/main" id="{3C5E2B42-A360-4C46-B2ED-0FC39967AB8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95441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5A3A-534B-BCD2-290C-279A55432090}"/>
              </a:ext>
            </a:extLst>
          </p:cNvPr>
          <p:cNvSpPr>
            <a:spLocks noGrp="1"/>
          </p:cNvSpPr>
          <p:nvPr>
            <p:ph type="title"/>
          </p:nvPr>
        </p:nvSpPr>
        <p:spPr>
          <a:xfrm>
            <a:off x="838200" y="1174819"/>
            <a:ext cx="4375151" cy="2858363"/>
          </a:xfrm>
        </p:spPr>
        <p:txBody>
          <a:bodyPr vert="horz" lIns="91440" tIns="45720" rIns="91440" bIns="45720" rtlCol="0" anchor="b">
            <a:normAutofit fontScale="90000"/>
          </a:bodyPr>
          <a:lstStyle/>
          <a:p>
            <a:br>
              <a:rPr lang="en-GB" sz="3400" noProof="0" dirty="0">
                <a:solidFill>
                  <a:schemeClr val="bg1"/>
                </a:solidFill>
              </a:rPr>
            </a:br>
            <a:r>
              <a:rPr lang="en-GB" sz="3400" noProof="0" dirty="0"/>
              <a:t>ACE scores don’t tally the positive experiences that can help. </a:t>
            </a:r>
            <a:br>
              <a:rPr lang="en-GB" sz="3400" noProof="0" dirty="0"/>
            </a:br>
            <a:endParaRPr lang="en-GB" sz="3400" noProof="0" dirty="0"/>
          </a:p>
        </p:txBody>
      </p:sp>
      <p:pic>
        <p:nvPicPr>
          <p:cNvPr id="5" name="Content Placeholder 4">
            <a:extLst>
              <a:ext uri="{FF2B5EF4-FFF2-40B4-BE49-F238E27FC236}">
                <a16:creationId xmlns:a16="http://schemas.microsoft.com/office/drawing/2014/main" id="{51636A8F-00BD-A1D5-D2F3-83EAFB5FCF50}"/>
              </a:ext>
            </a:extLst>
          </p:cNvPr>
          <p:cNvPicPr>
            <a:picLocks noGrp="1" noChangeAspect="1"/>
          </p:cNvPicPr>
          <p:nvPr>
            <p:ph idx="1"/>
          </p:nvPr>
        </p:nvPicPr>
        <p:blipFill rotWithShape="1">
          <a:blip r:embed="rId2"/>
          <a:srcRect t="12400" r="2" b="3320"/>
          <a:stretch/>
        </p:blipFill>
        <p:spPr>
          <a:xfrm>
            <a:off x="5682343" y="1"/>
            <a:ext cx="6509657" cy="6857999"/>
          </a:xfrm>
          <a:custGeom>
            <a:avLst/>
            <a:gdLst/>
            <a:ahLst/>
            <a:cxnLst/>
            <a:rect l="l" t="t" r="r" b="b"/>
            <a:pathLst>
              <a:path w="650965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0"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3" y="528850"/>
                  <a:pt x="335480" y="536547"/>
                  <a:pt x="337867" y="544146"/>
                </a:cubicBezTo>
                <a:lnTo>
                  <a:pt x="340032" y="549926"/>
                </a:lnTo>
                <a:lnTo>
                  <a:pt x="340448" y="551717"/>
                </a:lnTo>
                <a:lnTo>
                  <a:pt x="346286" y="566616"/>
                </a:lnTo>
                <a:lnTo>
                  <a:pt x="346338" y="566754"/>
                </a:lnTo>
                <a:lnTo>
                  <a:pt x="352655" y="583595"/>
                </a:lnTo>
                <a:lnTo>
                  <a:pt x="359452" y="612658"/>
                </a:lnTo>
                <a:cubicBezTo>
                  <a:pt x="358987" y="604728"/>
                  <a:pt x="357230" y="597005"/>
                  <a:pt x="354829" y="589388"/>
                </a:cubicBezTo>
                <a:lnTo>
                  <a:pt x="352655" y="583595"/>
                </a:lnTo>
                <a:lnTo>
                  <a:pt x="352236" y="581804"/>
                </a:lnTo>
                <a:lnTo>
                  <a:pt x="346286" y="566616"/>
                </a:lnTo>
                <a:lnTo>
                  <a:pt x="340032" y="549926"/>
                </a:lnTo>
                <a:close/>
                <a:moveTo>
                  <a:pt x="384407" y="268794"/>
                </a:moveTo>
                <a:lnTo>
                  <a:pt x="387838" y="328017"/>
                </a:lnTo>
                <a:cubicBezTo>
                  <a:pt x="389527" y="318646"/>
                  <a:pt x="389932" y="309031"/>
                  <a:pt x="389283" y="299164"/>
                </a:cubicBezTo>
                <a:cubicBezTo>
                  <a:pt x="388635" y="289296"/>
                  <a:pt x="386932" y="279176"/>
                  <a:pt x="384407" y="268794"/>
                </a:cubicBezTo>
                <a:close/>
                <a:moveTo>
                  <a:pt x="66991" y="0"/>
                </a:moveTo>
                <a:lnTo>
                  <a:pt x="6509657" y="0"/>
                </a:lnTo>
                <a:lnTo>
                  <a:pt x="6509657" y="6857999"/>
                </a:lnTo>
                <a:lnTo>
                  <a:pt x="149318" y="6857999"/>
                </a:lnTo>
                <a:lnTo>
                  <a:pt x="149318" y="6857457"/>
                </a:lnTo>
                <a:lnTo>
                  <a:pt x="22079" y="6857457"/>
                </a:lnTo>
                <a:lnTo>
                  <a:pt x="26850" y="6796804"/>
                </a:lnTo>
                <a:cubicBezTo>
                  <a:pt x="32161" y="6777207"/>
                  <a:pt x="39591" y="6758011"/>
                  <a:pt x="44354" y="6738388"/>
                </a:cubicBezTo>
                <a:cubicBezTo>
                  <a:pt x="48736" y="6720103"/>
                  <a:pt x="58832" y="6702955"/>
                  <a:pt x="67214" y="6685617"/>
                </a:cubicBezTo>
                <a:cubicBezTo>
                  <a:pt x="83217" y="6652472"/>
                  <a:pt x="73120" y="6617036"/>
                  <a:pt x="77310" y="6583128"/>
                </a:cubicBezTo>
                <a:cubicBezTo>
                  <a:pt x="78645" y="6572269"/>
                  <a:pt x="80168" y="6561411"/>
                  <a:pt x="82837" y="6550742"/>
                </a:cubicBezTo>
                <a:cubicBezTo>
                  <a:pt x="89885" y="6521593"/>
                  <a:pt x="95981" y="6491874"/>
                  <a:pt x="105697" y="6463490"/>
                </a:cubicBezTo>
                <a:cubicBezTo>
                  <a:pt x="116556" y="6431292"/>
                  <a:pt x="131034" y="6400429"/>
                  <a:pt x="146086" y="6363664"/>
                </a:cubicBezTo>
                <a:cubicBezTo>
                  <a:pt x="142275" y="6350899"/>
                  <a:pt x="131986" y="6331277"/>
                  <a:pt x="131034" y="6311084"/>
                </a:cubicBezTo>
                <a:cubicBezTo>
                  <a:pt x="127795" y="6246121"/>
                  <a:pt x="145513" y="6185351"/>
                  <a:pt x="173518" y="6127247"/>
                </a:cubicBezTo>
                <a:cubicBezTo>
                  <a:pt x="181899" y="6109530"/>
                  <a:pt x="187424" y="6090477"/>
                  <a:pt x="195616" y="6072569"/>
                </a:cubicBezTo>
                <a:cubicBezTo>
                  <a:pt x="198472" y="6066284"/>
                  <a:pt x="204569" y="6058092"/>
                  <a:pt x="210285" y="6056948"/>
                </a:cubicBezTo>
                <a:cubicBezTo>
                  <a:pt x="243432" y="6050282"/>
                  <a:pt x="242863" y="6025515"/>
                  <a:pt x="244766" y="5999796"/>
                </a:cubicBezTo>
                <a:cubicBezTo>
                  <a:pt x="247051" y="5969124"/>
                  <a:pt x="252386" y="5938836"/>
                  <a:pt x="256958" y="5908355"/>
                </a:cubicBezTo>
                <a:cubicBezTo>
                  <a:pt x="257530" y="5904353"/>
                  <a:pt x="261531" y="5900735"/>
                  <a:pt x="264200" y="5897114"/>
                </a:cubicBezTo>
                <a:cubicBezTo>
                  <a:pt x="268199" y="5891590"/>
                  <a:pt x="274295" y="5886447"/>
                  <a:pt x="275818" y="5880348"/>
                </a:cubicBezTo>
                <a:cubicBezTo>
                  <a:pt x="283249" y="5849107"/>
                  <a:pt x="289535" y="5817674"/>
                  <a:pt x="296393" y="5786239"/>
                </a:cubicBezTo>
                <a:cubicBezTo>
                  <a:pt x="297918" y="5779191"/>
                  <a:pt x="299823" y="5771953"/>
                  <a:pt x="302870" y="5765474"/>
                </a:cubicBezTo>
                <a:cubicBezTo>
                  <a:pt x="305728" y="5759378"/>
                  <a:pt x="310683" y="5754234"/>
                  <a:pt x="313730" y="5748136"/>
                </a:cubicBezTo>
                <a:cubicBezTo>
                  <a:pt x="321920" y="5731564"/>
                  <a:pt x="329541" y="5714607"/>
                  <a:pt x="338685" y="5695178"/>
                </a:cubicBezTo>
                <a:cubicBezTo>
                  <a:pt x="321541" y="5684320"/>
                  <a:pt x="331257" y="5669647"/>
                  <a:pt x="339447" y="5651360"/>
                </a:cubicBezTo>
                <a:cubicBezTo>
                  <a:pt x="347830" y="5632691"/>
                  <a:pt x="350497" y="5611164"/>
                  <a:pt x="353545"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5" y="4893907"/>
                  <a:pt x="406697" y="4884572"/>
                </a:cubicBezTo>
                <a:cubicBezTo>
                  <a:pt x="399647" y="4857522"/>
                  <a:pt x="388978" y="4831420"/>
                  <a:pt x="384216" y="4803988"/>
                </a:cubicBezTo>
                <a:cubicBezTo>
                  <a:pt x="381551" y="4788747"/>
                  <a:pt x="386312" y="4771793"/>
                  <a:pt x="389741" y="4755980"/>
                </a:cubicBezTo>
                <a:cubicBezTo>
                  <a:pt x="393362"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2" y="4346201"/>
                  <a:pt x="391265" y="4340674"/>
                  <a:pt x="392218" y="4335722"/>
                </a:cubicBezTo>
                <a:cubicBezTo>
                  <a:pt x="401743" y="4281810"/>
                  <a:pt x="387838" y="4231324"/>
                  <a:pt x="369547" y="4181603"/>
                </a:cubicBezTo>
                <a:cubicBezTo>
                  <a:pt x="367643" y="4176461"/>
                  <a:pt x="368214" y="4170174"/>
                  <a:pt x="368595" y="4164458"/>
                </a:cubicBezTo>
                <a:cubicBezTo>
                  <a:pt x="369928" y="4148453"/>
                  <a:pt x="376597" y="4131119"/>
                  <a:pt x="372597" y="4116641"/>
                </a:cubicBezTo>
                <a:cubicBezTo>
                  <a:pt x="361546" y="4078159"/>
                  <a:pt x="348211" y="4040058"/>
                  <a:pt x="331447" y="4003861"/>
                </a:cubicBezTo>
                <a:cubicBezTo>
                  <a:pt x="314494" y="3967091"/>
                  <a:pt x="300203" y="3932993"/>
                  <a:pt x="317349" y="3890891"/>
                </a:cubicBezTo>
                <a:cubicBezTo>
                  <a:pt x="324589" y="3872985"/>
                  <a:pt x="319445" y="3849362"/>
                  <a:pt x="317541" y="3828785"/>
                </a:cubicBezTo>
                <a:cubicBezTo>
                  <a:pt x="316016" y="3813737"/>
                  <a:pt x="307443" y="3799258"/>
                  <a:pt x="307443" y="3784397"/>
                </a:cubicBezTo>
                <a:cubicBezTo>
                  <a:pt x="307443" y="3744770"/>
                  <a:pt x="297345" y="3709529"/>
                  <a:pt x="276771" y="3675238"/>
                </a:cubicBezTo>
                <a:cubicBezTo>
                  <a:pt x="268770" y="3661899"/>
                  <a:pt x="274106" y="3641134"/>
                  <a:pt x="272009" y="3623799"/>
                </a:cubicBezTo>
                <a:cubicBezTo>
                  <a:pt x="269533" y="3605509"/>
                  <a:pt x="267247" y="3586653"/>
                  <a:pt x="261720" y="3569124"/>
                </a:cubicBezTo>
                <a:cubicBezTo>
                  <a:pt x="247243" y="3523785"/>
                  <a:pt x="230859" y="3479015"/>
                  <a:pt x="215618" y="3433866"/>
                </a:cubicBezTo>
                <a:cubicBezTo>
                  <a:pt x="203045" y="3396719"/>
                  <a:pt x="212951" y="3360139"/>
                  <a:pt x="218286" y="3323372"/>
                </a:cubicBezTo>
                <a:cubicBezTo>
                  <a:pt x="221715" y="3300319"/>
                  <a:pt x="229907" y="3278795"/>
                  <a:pt x="217715" y="3252885"/>
                </a:cubicBezTo>
                <a:cubicBezTo>
                  <a:pt x="206093" y="3228119"/>
                  <a:pt x="208761" y="3196686"/>
                  <a:pt x="202475" y="3168870"/>
                </a:cubicBezTo>
                <a:cubicBezTo>
                  <a:pt x="197141" y="3145436"/>
                  <a:pt x="188566" y="3122770"/>
                  <a:pt x="180184" y="3100099"/>
                </a:cubicBezTo>
                <a:cubicBezTo>
                  <a:pt x="168753" y="3069235"/>
                  <a:pt x="156753" y="3038756"/>
                  <a:pt x="162468" y="3005035"/>
                </a:cubicBezTo>
                <a:cubicBezTo>
                  <a:pt x="168945" y="2966742"/>
                  <a:pt x="144560" y="2940455"/>
                  <a:pt x="128366" y="2910353"/>
                </a:cubicBezTo>
                <a:cubicBezTo>
                  <a:pt x="117318" y="2889587"/>
                  <a:pt x="109126" y="2866918"/>
                  <a:pt x="102268" y="2844248"/>
                </a:cubicBezTo>
                <a:cubicBezTo>
                  <a:pt x="93313" y="2813958"/>
                  <a:pt x="87978" y="2782716"/>
                  <a:pt x="79216" y="2752235"/>
                </a:cubicBezTo>
                <a:cubicBezTo>
                  <a:pt x="66072" y="2706131"/>
                  <a:pt x="55785"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1" y="2360933"/>
                </a:cubicBezTo>
                <a:cubicBezTo>
                  <a:pt x="28541" y="2356744"/>
                  <a:pt x="36543" y="2344741"/>
                  <a:pt x="37877" y="2335405"/>
                </a:cubicBezTo>
                <a:cubicBezTo>
                  <a:pt x="41877" y="2307402"/>
                  <a:pt x="35971" y="2281683"/>
                  <a:pt x="23017" y="2254633"/>
                </a:cubicBezTo>
                <a:cubicBezTo>
                  <a:pt x="10824" y="2229296"/>
                  <a:pt x="12158" y="2197670"/>
                  <a:pt x="7395" y="2168903"/>
                </a:cubicBezTo>
                <a:cubicBezTo>
                  <a:pt x="5680"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4" y="1938009"/>
                  <a:pt x="18445" y="1921817"/>
                </a:cubicBezTo>
                <a:cubicBezTo>
                  <a:pt x="19779" y="1915912"/>
                  <a:pt x="24922" y="1910004"/>
                  <a:pt x="24161" y="1904673"/>
                </a:cubicBezTo>
                <a:cubicBezTo>
                  <a:pt x="15968" y="1851709"/>
                  <a:pt x="52545" y="1813610"/>
                  <a:pt x="68738" y="1768838"/>
                </a:cubicBezTo>
                <a:cubicBezTo>
                  <a:pt x="85886" y="1721785"/>
                  <a:pt x="112174" y="1676253"/>
                  <a:pt x="104363" y="1623675"/>
                </a:cubicBezTo>
                <a:cubicBezTo>
                  <a:pt x="99601" y="1591859"/>
                  <a:pt x="88551" y="1561189"/>
                  <a:pt x="81882" y="1529563"/>
                </a:cubicBezTo>
                <a:cubicBezTo>
                  <a:pt x="79597" y="1518324"/>
                  <a:pt x="79978" y="1505751"/>
                  <a:pt x="82264" y="1494509"/>
                </a:cubicBezTo>
                <a:cubicBezTo>
                  <a:pt x="92743" y="1440216"/>
                  <a:pt x="94266" y="1386684"/>
                  <a:pt x="77120" y="1333341"/>
                </a:cubicBezTo>
                <a:cubicBezTo>
                  <a:pt x="74262" y="1324198"/>
                  <a:pt x="71597" y="1314483"/>
                  <a:pt x="71597" y="1304955"/>
                </a:cubicBezTo>
                <a:cubicBezTo>
                  <a:pt x="71597" y="1252757"/>
                  <a:pt x="75597" y="1201512"/>
                  <a:pt x="94266" y="1151600"/>
                </a:cubicBezTo>
                <a:cubicBezTo>
                  <a:pt x="100553" y="1134834"/>
                  <a:pt x="96553" y="1114449"/>
                  <a:pt x="98077" y="1095972"/>
                </a:cubicBezTo>
                <a:cubicBezTo>
                  <a:pt x="99409" y="1078826"/>
                  <a:pt x="99981" y="1061298"/>
                  <a:pt x="104363" y="1044725"/>
                </a:cubicBezTo>
                <a:cubicBezTo>
                  <a:pt x="110839" y="1020529"/>
                  <a:pt x="111601" y="998052"/>
                  <a:pt x="105887" y="973095"/>
                </a:cubicBezTo>
                <a:cubicBezTo>
                  <a:pt x="100553" y="949281"/>
                  <a:pt x="103219" y="923562"/>
                  <a:pt x="103029" y="898797"/>
                </a:cubicBezTo>
                <a:cubicBezTo>
                  <a:pt x="102839" y="871173"/>
                  <a:pt x="102649" y="843552"/>
                  <a:pt x="103601" y="815929"/>
                </a:cubicBezTo>
                <a:cubicBezTo>
                  <a:pt x="103981" y="804877"/>
                  <a:pt x="111601" y="792306"/>
                  <a:pt x="108553" y="783158"/>
                </a:cubicBezTo>
                <a:cubicBezTo>
                  <a:pt x="98267" y="753633"/>
                  <a:pt x="110649" y="724104"/>
                  <a:pt x="105126" y="694576"/>
                </a:cubicBezTo>
                <a:cubicBezTo>
                  <a:pt x="102268" y="680096"/>
                  <a:pt x="110078" y="663713"/>
                  <a:pt x="110839" y="648092"/>
                </a:cubicBezTo>
                <a:cubicBezTo>
                  <a:pt x="112174" y="622564"/>
                  <a:pt x="111601" y="597037"/>
                  <a:pt x="111983" y="571508"/>
                </a:cubicBezTo>
                <a:cubicBezTo>
                  <a:pt x="112174" y="563125"/>
                  <a:pt x="112936" y="554933"/>
                  <a:pt x="113318" y="546552"/>
                </a:cubicBezTo>
                <a:cubicBezTo>
                  <a:pt x="113697" y="539121"/>
                  <a:pt x="115412" y="531310"/>
                  <a:pt x="114080" y="524262"/>
                </a:cubicBezTo>
                <a:cubicBezTo>
                  <a:pt x="109315" y="498733"/>
                  <a:pt x="101505" y="473587"/>
                  <a:pt x="98457" y="447870"/>
                </a:cubicBezTo>
                <a:cubicBezTo>
                  <a:pt x="95792" y="425581"/>
                  <a:pt x="99409" y="402529"/>
                  <a:pt x="97505" y="380050"/>
                </a:cubicBezTo>
                <a:cubicBezTo>
                  <a:pt x="94266" y="340425"/>
                  <a:pt x="88551" y="300800"/>
                  <a:pt x="84930" y="261173"/>
                </a:cubicBezTo>
                <a:cubicBezTo>
                  <a:pt x="84168" y="252600"/>
                  <a:pt x="88933" y="243648"/>
                  <a:pt x="89313" y="234883"/>
                </a:cubicBezTo>
                <a:cubicBezTo>
                  <a:pt x="90266" y="207450"/>
                  <a:pt x="90457" y="180017"/>
                  <a:pt x="91026" y="152584"/>
                </a:cubicBezTo>
                <a:cubicBezTo>
                  <a:pt x="91218" y="136963"/>
                  <a:pt x="90647" y="121150"/>
                  <a:pt x="92361" y="105718"/>
                </a:cubicBezTo>
                <a:cubicBezTo>
                  <a:pt x="94648" y="85336"/>
                  <a:pt x="98077" y="66857"/>
                  <a:pt x="83217" y="47806"/>
                </a:cubicBezTo>
                <a:cubicBezTo>
                  <a:pt x="77453" y="40471"/>
                  <a:pt x="73691" y="32636"/>
                  <a:pt x="71206" y="24480"/>
                </a:cubicBezTo>
                <a:close/>
              </a:path>
            </a:pathLst>
          </a:custGeom>
          <a:effectLst>
            <a:outerShdw blurRad="381000" dist="152400" dir="10800000" algn="r" rotWithShape="0">
              <a:prstClr val="black">
                <a:alpha val="10000"/>
              </a:prstClr>
            </a:outerShdw>
          </a:effectLst>
        </p:spPr>
      </p:pic>
    </p:spTree>
    <p:extLst>
      <p:ext uri="{BB962C8B-B14F-4D97-AF65-F5344CB8AC3E}">
        <p14:creationId xmlns:p14="http://schemas.microsoft.com/office/powerpoint/2010/main" val="1833476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648CF-43A5-4EAC-A04F-995A483A1335}"/>
              </a:ext>
            </a:extLst>
          </p:cNvPr>
          <p:cNvSpPr>
            <a:spLocks noGrp="1"/>
          </p:cNvSpPr>
          <p:nvPr>
            <p:ph type="title"/>
          </p:nvPr>
        </p:nvSpPr>
        <p:spPr>
          <a:xfrm>
            <a:off x="838200" y="963877"/>
            <a:ext cx="3494362" cy="4930246"/>
          </a:xfrm>
        </p:spPr>
        <p:txBody>
          <a:bodyPr>
            <a:normAutofit/>
          </a:bodyPr>
          <a:lstStyle/>
          <a:p>
            <a:pPr algn="r"/>
            <a:r>
              <a:rPr lang="en-GB" noProof="0" dirty="0">
                <a:solidFill>
                  <a:schemeClr val="accent1"/>
                </a:solidFill>
              </a:rPr>
              <a:t>How to Over Turn ACE’s</a:t>
            </a:r>
          </a:p>
        </p:txBody>
      </p:sp>
      <p:sp>
        <p:nvSpPr>
          <p:cNvPr id="22" name="Content Placeholder 2">
            <a:extLst>
              <a:ext uri="{FF2B5EF4-FFF2-40B4-BE49-F238E27FC236}">
                <a16:creationId xmlns:a16="http://schemas.microsoft.com/office/drawing/2014/main" id="{455D3B76-4023-4323-AFA6-3D8B6655E576}"/>
              </a:ext>
            </a:extLst>
          </p:cNvPr>
          <p:cNvSpPr>
            <a:spLocks noGrp="1"/>
          </p:cNvSpPr>
          <p:nvPr>
            <p:ph idx="1"/>
          </p:nvPr>
        </p:nvSpPr>
        <p:spPr>
          <a:xfrm>
            <a:off x="4976031" y="963877"/>
            <a:ext cx="6377769" cy="4930246"/>
          </a:xfrm>
        </p:spPr>
        <p:txBody>
          <a:bodyPr anchor="ctr">
            <a:normAutofit/>
          </a:bodyPr>
          <a:lstStyle/>
          <a:p>
            <a:pPr fontAlgn="base"/>
            <a:r>
              <a:rPr lang="en-GB" sz="3200" noProof="0" dirty="0"/>
              <a:t>Developing resilience</a:t>
            </a:r>
          </a:p>
          <a:p>
            <a:pPr fontAlgn="base"/>
            <a:r>
              <a:rPr lang="en-GB" sz="3200" noProof="0" dirty="0"/>
              <a:t>access to a trusted adult in childhood</a:t>
            </a:r>
          </a:p>
          <a:p>
            <a:pPr fontAlgn="base"/>
            <a:r>
              <a:rPr lang="en-GB" sz="3200" noProof="0" dirty="0"/>
              <a:t>supportive friends</a:t>
            </a:r>
          </a:p>
          <a:p>
            <a:pPr fontAlgn="base"/>
            <a:r>
              <a:rPr lang="en-GB" sz="3200" noProof="0" dirty="0"/>
              <a:t>engaged in community activities, such as sports</a:t>
            </a:r>
          </a:p>
          <a:p>
            <a:pPr fontAlgn="base"/>
            <a:r>
              <a:rPr lang="en-GB" sz="3200" noProof="0" dirty="0"/>
              <a:t>Overall having opportunities in community / employment / education</a:t>
            </a:r>
          </a:p>
          <a:p>
            <a:pPr marL="0" indent="0" fontAlgn="base">
              <a:buNone/>
            </a:pPr>
            <a:endParaRPr lang="en-GB" sz="2400" noProof="0" dirty="0"/>
          </a:p>
        </p:txBody>
      </p:sp>
    </p:spTree>
    <p:extLst>
      <p:ext uri="{BB962C8B-B14F-4D97-AF65-F5344CB8AC3E}">
        <p14:creationId xmlns:p14="http://schemas.microsoft.com/office/powerpoint/2010/main" val="34931514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AF067-CA64-4C71-B87A-1DE106BEAA25}"/>
              </a:ext>
            </a:extLst>
          </p:cNvPr>
          <p:cNvSpPr>
            <a:spLocks noGrp="1"/>
          </p:cNvSpPr>
          <p:nvPr>
            <p:ph type="title"/>
          </p:nvPr>
        </p:nvSpPr>
        <p:spPr>
          <a:xfrm>
            <a:off x="1043631" y="873940"/>
            <a:ext cx="5052369" cy="1035781"/>
          </a:xfrm>
        </p:spPr>
        <p:txBody>
          <a:bodyPr anchor="ctr">
            <a:normAutofit/>
          </a:bodyPr>
          <a:lstStyle/>
          <a:p>
            <a:r>
              <a:rPr lang="en-GB" sz="3600" noProof="0" dirty="0"/>
              <a:t>Children &amp; Trauma</a:t>
            </a:r>
          </a:p>
        </p:txBody>
      </p:sp>
      <p:sp>
        <p:nvSpPr>
          <p:cNvPr id="3" name="Content Placeholder 2">
            <a:extLst>
              <a:ext uri="{FF2B5EF4-FFF2-40B4-BE49-F238E27FC236}">
                <a16:creationId xmlns:a16="http://schemas.microsoft.com/office/drawing/2014/main" id="{154773A4-8CF8-4122-AA82-60DF521528C8}"/>
              </a:ext>
            </a:extLst>
          </p:cNvPr>
          <p:cNvSpPr>
            <a:spLocks noGrp="1"/>
          </p:cNvSpPr>
          <p:nvPr>
            <p:ph idx="1"/>
          </p:nvPr>
        </p:nvSpPr>
        <p:spPr>
          <a:xfrm>
            <a:off x="1045029" y="2305531"/>
            <a:ext cx="4991629" cy="3896313"/>
          </a:xfrm>
        </p:spPr>
        <p:txBody>
          <a:bodyPr anchor="ctr">
            <a:normAutofit lnSpcReduction="10000"/>
          </a:bodyPr>
          <a:lstStyle/>
          <a:p>
            <a:endParaRPr lang="en-GB" sz="1700" noProof="0" dirty="0"/>
          </a:p>
          <a:p>
            <a:endParaRPr lang="en-GB" sz="1700" noProof="0" dirty="0"/>
          </a:p>
          <a:p>
            <a:r>
              <a:rPr lang="en-GB" sz="2000" noProof="0" dirty="0"/>
              <a:t>Romania's Communist leader overthrown in 1989</a:t>
            </a:r>
          </a:p>
          <a:p>
            <a:r>
              <a:rPr lang="en-GB" sz="2000" noProof="0" dirty="0"/>
              <a:t>Opened up the country to the world</a:t>
            </a:r>
          </a:p>
          <a:p>
            <a:r>
              <a:rPr lang="en-GB" sz="2000" noProof="0" dirty="0"/>
              <a:t>25-year regime of brutal repression, more than 100,000 children had been abandoned to squalid and overcrowded institutions. </a:t>
            </a:r>
          </a:p>
          <a:p>
            <a:r>
              <a:rPr lang="en-GB" sz="2000" noProof="0" dirty="0"/>
              <a:t>The world watched in horror as footage emerged of naked children with shaved heads, chained to cribs, sitting on cold concrete floors, surrounded in body fluid. No crying, just rocking.</a:t>
            </a:r>
          </a:p>
          <a:p>
            <a:endParaRPr lang="en-GB" sz="1700" noProof="0" dirty="0"/>
          </a:p>
          <a:p>
            <a:endParaRPr lang="en-GB" sz="1700" noProof="0" dirty="0"/>
          </a:p>
          <a:p>
            <a:endParaRPr lang="en-GB" sz="1700" noProof="0" dirty="0"/>
          </a:p>
        </p:txBody>
      </p:sp>
      <p:pic>
        <p:nvPicPr>
          <p:cNvPr id="1026" name="Picture 2" descr="Romania | History, Map, &amp; Facts | Britannica">
            <a:extLst>
              <a:ext uri="{FF2B5EF4-FFF2-40B4-BE49-F238E27FC236}">
                <a16:creationId xmlns:a16="http://schemas.microsoft.com/office/drawing/2014/main" id="{275F97E7-75E8-B6F5-1C20-2185E70DEF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353" r="18684" b="-1"/>
          <a:stretch/>
        </p:blipFill>
        <p:spPr bwMode="auto">
          <a:xfrm>
            <a:off x="6930493" y="1412186"/>
            <a:ext cx="4223252" cy="4093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57909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AB97E-E355-4E8E-8B8A-8B9FC666ABBE}"/>
              </a:ext>
            </a:extLst>
          </p:cNvPr>
          <p:cNvSpPr>
            <a:spLocks noGrp="1"/>
          </p:cNvSpPr>
          <p:nvPr>
            <p:ph type="title"/>
          </p:nvPr>
        </p:nvSpPr>
        <p:spPr>
          <a:xfrm>
            <a:off x="838200" y="643467"/>
            <a:ext cx="2951205" cy="5571066"/>
          </a:xfrm>
        </p:spPr>
        <p:txBody>
          <a:bodyPr>
            <a:normAutofit/>
          </a:bodyPr>
          <a:lstStyle/>
          <a:p>
            <a:r>
              <a:rPr lang="en-GB" noProof="0" dirty="0"/>
              <a:t>Why?</a:t>
            </a:r>
          </a:p>
        </p:txBody>
      </p:sp>
      <p:graphicFrame>
        <p:nvGraphicFramePr>
          <p:cNvPr id="5" name="Content Placeholder 2">
            <a:extLst>
              <a:ext uri="{FF2B5EF4-FFF2-40B4-BE49-F238E27FC236}">
                <a16:creationId xmlns:a16="http://schemas.microsoft.com/office/drawing/2014/main" id="{EA2B4564-5E68-4F75-ABA2-48DB02AF567A}"/>
              </a:ext>
            </a:extLst>
          </p:cNvPr>
          <p:cNvGraphicFramePr>
            <a:graphicFrameLocks noGrp="1"/>
          </p:cNvGraphicFramePr>
          <p:nvPr>
            <p:ph idx="1"/>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8368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03AC5-0D99-4EEF-41C7-A220844338E3}"/>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Warning </a:t>
            </a:r>
          </a:p>
        </p:txBody>
      </p:sp>
      <p:grpSp>
        <p:nvGrpSpPr>
          <p:cNvPr id="15" name="Group 14">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red and black sign with a exclamation mark&#10;&#10;AI-generated content may be incorrect.">
            <a:extLst>
              <a:ext uri="{FF2B5EF4-FFF2-40B4-BE49-F238E27FC236}">
                <a16:creationId xmlns:a16="http://schemas.microsoft.com/office/drawing/2014/main" id="{84755C98-CBB6-F2E1-4705-F19DAAAF5664}"/>
              </a:ext>
            </a:extLst>
          </p:cNvPr>
          <p:cNvPicPr>
            <a:picLocks noGrp="1" noChangeAspect="1"/>
          </p:cNvPicPr>
          <p:nvPr>
            <p:ph idx="1"/>
          </p:nvPr>
        </p:nvPicPr>
        <p:blipFill>
          <a:blip r:embed="rId2"/>
          <a:stretch>
            <a:fillRect/>
          </a:stretch>
        </p:blipFill>
        <p:spPr>
          <a:xfrm>
            <a:off x="5922492" y="768502"/>
            <a:ext cx="5536001" cy="5262242"/>
          </a:xfrm>
          <a:prstGeom prst="rect">
            <a:avLst/>
          </a:prstGeom>
        </p:spPr>
      </p:pic>
    </p:spTree>
    <p:extLst>
      <p:ext uri="{BB962C8B-B14F-4D97-AF65-F5344CB8AC3E}">
        <p14:creationId xmlns:p14="http://schemas.microsoft.com/office/powerpoint/2010/main" val="2938868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FDEAD-8FD2-4C7D-94A7-146C22FA2206}"/>
              </a:ext>
            </a:extLst>
          </p:cNvPr>
          <p:cNvSpPr>
            <a:spLocks noGrp="1"/>
          </p:cNvSpPr>
          <p:nvPr>
            <p:ph type="title"/>
          </p:nvPr>
        </p:nvSpPr>
        <p:spPr>
          <a:xfrm>
            <a:off x="838200" y="1641752"/>
            <a:ext cx="4391024" cy="1323439"/>
          </a:xfrm>
        </p:spPr>
        <p:txBody>
          <a:bodyPr anchor="t">
            <a:normAutofit fontScale="90000"/>
          </a:bodyPr>
          <a:lstStyle/>
          <a:p>
            <a:r>
              <a:rPr lang="en-GB" sz="4000" noProof="0" dirty="0">
                <a:solidFill>
                  <a:schemeClr val="bg1">
                    <a:alpha val="80000"/>
                  </a:schemeClr>
                </a:solidFill>
              </a:rPr>
              <a:t>https://www.youtube.com/watch?v=VCeWr8OFuEs</a:t>
            </a:r>
            <a:br>
              <a:rPr lang="en-GB" sz="4000" noProof="0" dirty="0">
                <a:solidFill>
                  <a:schemeClr val="bg1">
                    <a:alpha val="80000"/>
                  </a:schemeClr>
                </a:solidFill>
              </a:rPr>
            </a:br>
            <a:endParaRPr lang="en-GB" sz="4000" noProof="0" dirty="0">
              <a:solidFill>
                <a:schemeClr val="bg1"/>
              </a:solidFill>
            </a:endParaRPr>
          </a:p>
        </p:txBody>
      </p:sp>
      <p:sp>
        <p:nvSpPr>
          <p:cNvPr id="3" name="Content Placeholder 2">
            <a:extLst>
              <a:ext uri="{FF2B5EF4-FFF2-40B4-BE49-F238E27FC236}">
                <a16:creationId xmlns:a16="http://schemas.microsoft.com/office/drawing/2014/main" id="{A9E2EAF4-461D-4316-908B-4E9F87551F74}"/>
              </a:ext>
            </a:extLst>
          </p:cNvPr>
          <p:cNvSpPr>
            <a:spLocks noGrp="1"/>
          </p:cNvSpPr>
          <p:nvPr>
            <p:ph idx="1"/>
          </p:nvPr>
        </p:nvSpPr>
        <p:spPr>
          <a:xfrm>
            <a:off x="838200" y="3146400"/>
            <a:ext cx="4391024" cy="2862288"/>
          </a:xfrm>
        </p:spPr>
        <p:txBody>
          <a:bodyPr vert="horz" lIns="91440" tIns="45720" rIns="91440" bIns="45720" rtlCol="0" anchor="t">
            <a:normAutofit/>
          </a:bodyPr>
          <a:lstStyle/>
          <a:p>
            <a:r>
              <a:rPr lang="en-GB" sz="2400" dirty="0"/>
              <a:t>VIDEO</a:t>
            </a:r>
            <a:endParaRPr lang="en-GB" sz="2400" noProof="0" dirty="0"/>
          </a:p>
        </p:txBody>
      </p:sp>
      <p:pic>
        <p:nvPicPr>
          <p:cNvPr id="5" name="Picture 4" descr="Close-up of photographic film">
            <a:extLst>
              <a:ext uri="{FF2B5EF4-FFF2-40B4-BE49-F238E27FC236}">
                <a16:creationId xmlns:a16="http://schemas.microsoft.com/office/drawing/2014/main" id="{691F7155-8B2A-826E-E10F-BBEAC6EFDE47}"/>
              </a:ext>
            </a:extLst>
          </p:cNvPr>
          <p:cNvPicPr>
            <a:picLocks noChangeAspect="1"/>
          </p:cNvPicPr>
          <p:nvPr/>
        </p:nvPicPr>
        <p:blipFill rotWithShape="1">
          <a:blip r:embed="rId2">
            <a:extLst>
              <a:ext uri="{28A0092B-C50C-407E-A947-70E740481C1C}">
                <a14:useLocalDpi xmlns:a14="http://schemas.microsoft.com/office/drawing/2010/main" val="0"/>
              </a:ext>
            </a:extLst>
          </a:blip>
          <a:srcRect l="4624" r="10428" b="-3"/>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spTree>
    <p:extLst>
      <p:ext uri="{BB962C8B-B14F-4D97-AF65-F5344CB8AC3E}">
        <p14:creationId xmlns:p14="http://schemas.microsoft.com/office/powerpoint/2010/main" val="18850608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A74B9D1-5918-45BF-8EA1-3AA5100555E7}"/>
              </a:ext>
            </a:extLst>
          </p:cNvPr>
          <p:cNvSpPr>
            <a:spLocks noGrp="1"/>
          </p:cNvSpPr>
          <p:nvPr>
            <p:ph type="title"/>
          </p:nvPr>
        </p:nvSpPr>
        <p:spPr>
          <a:xfrm>
            <a:off x="838200" y="365125"/>
            <a:ext cx="5393361" cy="1325563"/>
          </a:xfrm>
        </p:spPr>
        <p:txBody>
          <a:bodyPr>
            <a:normAutofit/>
          </a:bodyPr>
          <a:lstStyle/>
          <a:p>
            <a:r>
              <a:rPr lang="en-GB" noProof="0"/>
              <a:t>Research into the Children</a:t>
            </a:r>
          </a:p>
        </p:txBody>
      </p:sp>
      <p:sp>
        <p:nvSpPr>
          <p:cNvPr id="14" name="Freeform: Shape 13">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286688D-1ACB-47EB-A6EB-43FF1E938F5F}"/>
              </a:ext>
            </a:extLst>
          </p:cNvPr>
          <p:cNvSpPr>
            <a:spLocks noGrp="1"/>
          </p:cNvSpPr>
          <p:nvPr>
            <p:ph idx="1"/>
          </p:nvPr>
        </p:nvSpPr>
        <p:spPr>
          <a:xfrm>
            <a:off x="838200" y="1825625"/>
            <a:ext cx="5393361" cy="4351338"/>
          </a:xfrm>
        </p:spPr>
        <p:txBody>
          <a:bodyPr vert="horz" lIns="91440" tIns="45720" rIns="91440" bIns="45720" rtlCol="0">
            <a:normAutofit/>
          </a:bodyPr>
          <a:lstStyle/>
          <a:p>
            <a:r>
              <a:rPr lang="en-GB" sz="2400" noProof="0"/>
              <a:t>Romanian orphans raised without nurturing or love had their brains were scanned. </a:t>
            </a:r>
          </a:p>
          <a:p>
            <a:r>
              <a:rPr lang="en-GB" sz="2400" noProof="0"/>
              <a:t>Frontal-temporal areas of the brain (responsible for regulating emotions) were underdeveloped.</a:t>
            </a:r>
          </a:p>
          <a:p>
            <a:r>
              <a:rPr lang="en-GB" sz="2400" noProof="0"/>
              <a:t>It showing little or no activity when a child was stimulated. </a:t>
            </a:r>
          </a:p>
          <a:p>
            <a:r>
              <a:rPr lang="en-GB" sz="2400" noProof="0"/>
              <a:t>Found that neglected three-year-olds had smaller head circumferences than children raised in loving families.</a:t>
            </a:r>
          </a:p>
          <a:p>
            <a:endParaRPr lang="en-GB" sz="2400" noProof="0"/>
          </a:p>
        </p:txBody>
      </p:sp>
      <p:sp>
        <p:nvSpPr>
          <p:cNvPr id="16" name="Oval 15">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rain">
            <a:extLst>
              <a:ext uri="{FF2B5EF4-FFF2-40B4-BE49-F238E27FC236}">
                <a16:creationId xmlns:a16="http://schemas.microsoft.com/office/drawing/2014/main" id="{C85FAC63-34BE-AF5C-9FFC-48126E4753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8" name="Freeform: Shape 17">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2236031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A2979-E546-FE10-E122-CFEC45534D39}"/>
              </a:ext>
            </a:extLst>
          </p:cNvPr>
          <p:cNvSpPr>
            <a:spLocks noGrp="1"/>
          </p:cNvSpPr>
          <p:nvPr>
            <p:ph type="title"/>
          </p:nvPr>
        </p:nvSpPr>
        <p:spPr>
          <a:xfrm>
            <a:off x="838200" y="365125"/>
            <a:ext cx="10515600" cy="1052394"/>
          </a:xfrm>
        </p:spPr>
        <p:txBody>
          <a:bodyPr>
            <a:normAutofit/>
          </a:bodyPr>
          <a:lstStyle/>
          <a:p>
            <a:r>
              <a:rPr lang="en-GB" sz="3200" b="1" dirty="0">
                <a:solidFill>
                  <a:srgbClr val="0A0A0A"/>
                </a:solidFill>
                <a:highlight>
                  <a:srgbClr val="FFFFFF"/>
                </a:highlight>
                <a:latin typeface="Arial"/>
                <a:cs typeface="Arial"/>
              </a:rPr>
              <a:t>Ruby Franke</a:t>
            </a:r>
            <a:endParaRPr lang="en-US" sz="3200">
              <a:latin typeface="Arial"/>
              <a:cs typeface="Arial"/>
            </a:endParaRPr>
          </a:p>
        </p:txBody>
      </p:sp>
      <p:sp>
        <p:nvSpPr>
          <p:cNvPr id="3" name="Content Placeholder 2">
            <a:extLst>
              <a:ext uri="{FF2B5EF4-FFF2-40B4-BE49-F238E27FC236}">
                <a16:creationId xmlns:a16="http://schemas.microsoft.com/office/drawing/2014/main" id="{8DBF8B76-29CB-72E9-7C4E-E9B9C8B0A2D4}"/>
              </a:ext>
            </a:extLst>
          </p:cNvPr>
          <p:cNvSpPr>
            <a:spLocks noGrp="1"/>
          </p:cNvSpPr>
          <p:nvPr>
            <p:ph idx="1"/>
          </p:nvPr>
        </p:nvSpPr>
        <p:spPr/>
        <p:txBody>
          <a:bodyPr vert="horz" lIns="91440" tIns="45720" rIns="91440" bIns="45720" rtlCol="0" anchor="t">
            <a:normAutofit/>
          </a:bodyPr>
          <a:lstStyle/>
          <a:p>
            <a:r>
              <a:rPr lang="en-GB" sz="2000" dirty="0">
                <a:solidFill>
                  <a:srgbClr val="0A0A0A"/>
                </a:solidFill>
                <a:highlight>
                  <a:srgbClr val="FFFFFF"/>
                </a:highlight>
                <a:latin typeface="Arial"/>
                <a:cs typeface="Arial"/>
              </a:rPr>
              <a:t>The YouTube film maker / 2 million subscribers</a:t>
            </a:r>
            <a:endParaRPr lang="en-GB" sz="2000">
              <a:solidFill>
                <a:srgbClr val="000000"/>
              </a:solidFill>
              <a:latin typeface="Arial"/>
              <a:cs typeface="Arial"/>
            </a:endParaRPr>
          </a:p>
          <a:p>
            <a:r>
              <a:rPr lang="en-GB" sz="2000" dirty="0">
                <a:solidFill>
                  <a:srgbClr val="0A0A0A"/>
                </a:solidFill>
                <a:highlight>
                  <a:srgbClr val="FFFFFF"/>
                </a:highlight>
                <a:latin typeface="Arial"/>
                <a:cs typeface="Arial"/>
              </a:rPr>
              <a:t>mother of six, gained a massive following as she posting videos about her strict parenting style, which included homeschooling and managing her family.</a:t>
            </a:r>
            <a:endParaRPr lang="en-GB" sz="2000">
              <a:latin typeface="Arial"/>
              <a:cs typeface="Arial"/>
            </a:endParaRPr>
          </a:p>
          <a:p>
            <a:r>
              <a:rPr lang="en-GB" sz="2000" dirty="0">
                <a:solidFill>
                  <a:srgbClr val="0A0A0A"/>
                </a:solidFill>
                <a:highlight>
                  <a:srgbClr val="FFFFFF"/>
                </a:highlight>
                <a:latin typeface="Arial"/>
                <a:cs typeface="Arial"/>
              </a:rPr>
              <a:t>August 2023, Franke was arrested</a:t>
            </a:r>
            <a:endParaRPr lang="en-GB" sz="2000">
              <a:solidFill>
                <a:srgbClr val="000000"/>
              </a:solidFill>
              <a:latin typeface="Arial"/>
              <a:cs typeface="Arial"/>
            </a:endParaRPr>
          </a:p>
          <a:p>
            <a:r>
              <a:rPr lang="en-GB" sz="2000" dirty="0">
                <a:solidFill>
                  <a:srgbClr val="0A0A0A"/>
                </a:solidFill>
                <a:highlight>
                  <a:srgbClr val="FFFFFF"/>
                </a:highlight>
                <a:latin typeface="Arial"/>
                <a:cs typeface="Arial"/>
              </a:rPr>
              <a:t>Her 12-year-old son escaped through a window at the home ran to a neighbour's house to get help</a:t>
            </a:r>
            <a:endParaRPr lang="en-GB" sz="2000">
              <a:solidFill>
                <a:srgbClr val="000000"/>
              </a:solidFill>
              <a:latin typeface="Arial"/>
              <a:cs typeface="Arial"/>
            </a:endParaRPr>
          </a:p>
          <a:p>
            <a:r>
              <a:rPr lang="en-GB" sz="2000" dirty="0">
                <a:solidFill>
                  <a:srgbClr val="0A0A0A"/>
                </a:solidFill>
                <a:highlight>
                  <a:srgbClr val="FFFFFF"/>
                </a:highlight>
                <a:latin typeface="Arial"/>
                <a:cs typeface="Arial"/>
              </a:rPr>
              <a:t>He was covered in wounds from being tied up with rope.</a:t>
            </a:r>
            <a:endParaRPr lang="en-GB" sz="2000">
              <a:latin typeface="Arial"/>
              <a:cs typeface="Arial"/>
            </a:endParaRPr>
          </a:p>
          <a:p>
            <a:r>
              <a:rPr lang="en-GB" sz="2000" err="1">
                <a:solidFill>
                  <a:srgbClr val="0A0A0A"/>
                </a:solidFill>
                <a:highlight>
                  <a:srgbClr val="FFFFFF"/>
                </a:highlight>
                <a:latin typeface="Arial"/>
                <a:cs typeface="Arial"/>
              </a:rPr>
              <a:t>SInvestigation</a:t>
            </a:r>
            <a:r>
              <a:rPr lang="en-GB" sz="2000" dirty="0">
                <a:solidFill>
                  <a:srgbClr val="0A0A0A"/>
                </a:solidFill>
                <a:highlight>
                  <a:srgbClr val="FFFFFF"/>
                </a:highlight>
                <a:latin typeface="Arial"/>
                <a:cs typeface="Arial"/>
              </a:rPr>
              <a:t> - her children had been subjected to severe abuse, including denying them food and water, binding them with rope, and forcing them to work in the sun, resulting in serious sunburns. One of her children was found in a malnourished state </a:t>
            </a:r>
            <a:endParaRPr lang="en-GB" sz="2000">
              <a:solidFill>
                <a:srgbClr val="000000"/>
              </a:solidFill>
              <a:latin typeface="Arial"/>
              <a:cs typeface="Arial"/>
            </a:endParaRPr>
          </a:p>
          <a:p>
            <a:r>
              <a:rPr lang="en-GB" sz="2000" dirty="0">
                <a:solidFill>
                  <a:srgbClr val="000000"/>
                </a:solidFill>
                <a:latin typeface="Arial"/>
                <a:cs typeface="Arial"/>
                <a:hlinkClick r:id="rId2"/>
              </a:rPr>
              <a:t>New</a:t>
            </a:r>
            <a:r>
              <a:rPr lang="en-GB" sz="2000" dirty="0">
                <a:latin typeface="Arial"/>
                <a:ea typeface="+mn-lt"/>
                <a:cs typeface="Arial"/>
                <a:hlinkClick r:id="rId2"/>
              </a:rPr>
              <a:t> footage shows son of YouTube mom Ruby Franke getting help from neighbor after escape</a:t>
            </a:r>
            <a:endParaRPr lang="en-GB" sz="2000">
              <a:latin typeface="Arial"/>
              <a:cs typeface="Arial"/>
            </a:endParaRPr>
          </a:p>
        </p:txBody>
      </p:sp>
    </p:spTree>
    <p:extLst>
      <p:ext uri="{BB962C8B-B14F-4D97-AF65-F5344CB8AC3E}">
        <p14:creationId xmlns:p14="http://schemas.microsoft.com/office/powerpoint/2010/main" val="2356901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BFF0D56-1A96-E6B9-6DDD-B0F01DC8EE09}"/>
              </a:ext>
            </a:extLst>
          </p:cNvPr>
          <p:cNvSpPr>
            <a:spLocks noGrp="1"/>
          </p:cNvSpPr>
          <p:nvPr>
            <p:ph type="title"/>
          </p:nvPr>
        </p:nvSpPr>
        <p:spPr>
          <a:xfrm>
            <a:off x="389916" y="444464"/>
            <a:ext cx="3420305" cy="1906317"/>
          </a:xfrm>
        </p:spPr>
        <p:txBody>
          <a:bodyPr>
            <a:normAutofit/>
          </a:bodyPr>
          <a:lstStyle/>
          <a:p>
            <a:pPr algn="ctr"/>
            <a:r>
              <a:rPr lang="en-GB" sz="2800"/>
              <a:t>Turpin Family USA</a:t>
            </a:r>
          </a:p>
        </p:txBody>
      </p:sp>
      <p:pic>
        <p:nvPicPr>
          <p:cNvPr id="4" name="Picture 3" descr="A group of people wearing matching shirts&#10;&#10;AI-generated content may be incorrect.">
            <a:extLst>
              <a:ext uri="{FF2B5EF4-FFF2-40B4-BE49-F238E27FC236}">
                <a16:creationId xmlns:a16="http://schemas.microsoft.com/office/drawing/2014/main" id="{77F0FC06-E9FE-0804-F307-0C872BE8059B}"/>
              </a:ext>
            </a:extLst>
          </p:cNvPr>
          <p:cNvPicPr>
            <a:picLocks noChangeAspect="1"/>
          </p:cNvPicPr>
          <p:nvPr/>
        </p:nvPicPr>
        <p:blipFill>
          <a:blip r:embed="rId2"/>
          <a:srcRect l="27211" r="14921" b="-1"/>
          <a:stretch>
            <a:fillRect/>
          </a:stretch>
        </p:blipFill>
        <p:spPr>
          <a:xfrm>
            <a:off x="20" y="2768743"/>
            <a:ext cx="4278264" cy="4089258"/>
          </a:xfrm>
          <a:prstGeom prst="rect">
            <a:avLst/>
          </a:prstGeom>
        </p:spPr>
      </p:pic>
      <p:sp>
        <p:nvSpPr>
          <p:cNvPr id="11" name="Rectangle 10">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F8ADF473-0E44-9DD3-650D-C5D6DAE9F7AC}"/>
              </a:ext>
            </a:extLst>
          </p:cNvPr>
          <p:cNvSpPr>
            <a:spLocks noGrp="1"/>
          </p:cNvSpPr>
          <p:nvPr>
            <p:ph idx="1"/>
          </p:nvPr>
        </p:nvSpPr>
        <p:spPr>
          <a:xfrm>
            <a:off x="5431646" y="678955"/>
            <a:ext cx="5586448" cy="5409743"/>
          </a:xfrm>
        </p:spPr>
        <p:txBody>
          <a:bodyPr vert="horz" lIns="91440" tIns="45720" rIns="91440" bIns="45720" rtlCol="0" anchor="ctr">
            <a:normAutofit/>
          </a:bodyPr>
          <a:lstStyle/>
          <a:p>
            <a:r>
              <a:rPr lang="en-GB" sz="1600" dirty="0">
                <a:highlight>
                  <a:srgbClr val="FFFFFF"/>
                </a:highlight>
                <a:latin typeface="Arial"/>
                <a:ea typeface="+mn-lt"/>
                <a:cs typeface="Arial"/>
              </a:rPr>
              <a:t>2018 daughter escaped called police</a:t>
            </a:r>
            <a:endParaRPr lang="en-GB" sz="1600">
              <a:latin typeface="Arial"/>
              <a:ea typeface="+mn-lt"/>
              <a:cs typeface="Arial"/>
            </a:endParaRPr>
          </a:p>
          <a:p>
            <a:r>
              <a:rPr lang="en-GB" sz="1600" dirty="0">
                <a:highlight>
                  <a:srgbClr val="FFFFFF"/>
                </a:highlight>
                <a:latin typeface="Arial"/>
                <a:ea typeface="+mn-lt"/>
                <a:cs typeface="Arial"/>
              </a:rPr>
              <a:t>Her and siblings were being abused aged 2 – 29 years old</a:t>
            </a:r>
          </a:p>
          <a:p>
            <a:r>
              <a:rPr lang="en-GB" sz="1600" dirty="0">
                <a:highlight>
                  <a:srgbClr val="FFFFFF"/>
                </a:highlight>
                <a:latin typeface="Arial"/>
                <a:ea typeface="+mn-lt"/>
                <a:cs typeface="Arial"/>
              </a:rPr>
              <a:t>Smell in house was bad - stench of human excrement, decaying rubish, dead pets, and </a:t>
            </a:r>
            <a:r>
              <a:rPr lang="en-GB" sz="1600">
                <a:highlight>
                  <a:srgbClr val="FFFFFF"/>
                </a:highlight>
                <a:latin typeface="Arial"/>
                <a:ea typeface="+mn-lt"/>
                <a:cs typeface="Arial"/>
              </a:rPr>
              <a:t>moldy</a:t>
            </a:r>
            <a:r>
              <a:rPr lang="en-GB" sz="1600" dirty="0">
                <a:highlight>
                  <a:srgbClr val="FFFFFF"/>
                </a:highlight>
                <a:latin typeface="Arial"/>
                <a:ea typeface="+mn-lt"/>
                <a:cs typeface="Arial"/>
              </a:rPr>
              <a:t> food, with every surface covered in trash</a:t>
            </a:r>
          </a:p>
          <a:p>
            <a:r>
              <a:rPr lang="en-GB" sz="1600" dirty="0">
                <a:highlight>
                  <a:srgbClr val="FFFFFF"/>
                </a:highlight>
                <a:latin typeface="Arial"/>
                <a:ea typeface="+mn-lt"/>
                <a:cs typeface="Arial"/>
              </a:rPr>
              <a:t>Police found - 12 children; one had been shackled to a bed for weeks</a:t>
            </a:r>
          </a:p>
          <a:p>
            <a:r>
              <a:rPr lang="en-GB" sz="1600" dirty="0">
                <a:highlight>
                  <a:srgbClr val="FFFFFF"/>
                </a:highlight>
                <a:latin typeface="Arial"/>
                <a:ea typeface="+mn-lt"/>
                <a:cs typeface="Arial"/>
              </a:rPr>
              <a:t>Children were found with bruises on their arms, appearing frail, and caked with dirt</a:t>
            </a:r>
          </a:p>
          <a:p>
            <a:r>
              <a:rPr lang="en-GB" sz="1600" dirty="0">
                <a:highlight>
                  <a:srgbClr val="FFFFFF"/>
                </a:highlight>
                <a:latin typeface="Arial"/>
                <a:ea typeface="+mn-lt"/>
                <a:cs typeface="Arial"/>
              </a:rPr>
              <a:t>The children were so malnourished that deputies thought they were all under 18 years old, </a:t>
            </a:r>
          </a:p>
          <a:p>
            <a:r>
              <a:rPr lang="en-GB" sz="1600" dirty="0">
                <a:highlight>
                  <a:srgbClr val="FFFFFF"/>
                </a:highlight>
                <a:latin typeface="Arial"/>
                <a:ea typeface="+mn-lt"/>
                <a:cs typeface="Arial"/>
              </a:rPr>
              <a:t>Only allowed to eat once a day and bath once a year</a:t>
            </a:r>
          </a:p>
          <a:p>
            <a:r>
              <a:rPr lang="en-GB" sz="1600" dirty="0">
                <a:highlight>
                  <a:srgbClr val="FFFFFF"/>
                </a:highlight>
                <a:latin typeface="Arial"/>
                <a:ea typeface="+mn-lt"/>
                <a:cs typeface="Arial"/>
              </a:rPr>
              <a:t>29 yr old weighed 82 pounds</a:t>
            </a:r>
          </a:p>
          <a:p>
            <a:r>
              <a:rPr lang="en-GB" sz="1600" dirty="0">
                <a:highlight>
                  <a:srgbClr val="FFFFFF"/>
                </a:highlight>
                <a:latin typeface="Arial"/>
                <a:ea typeface="+mn-lt"/>
                <a:cs typeface="Arial"/>
              </a:rPr>
              <a:t>12 year old had arm circumference equivalent to that of a 4-month-old baby</a:t>
            </a:r>
          </a:p>
          <a:p>
            <a:r>
              <a:rPr lang="en-GB" sz="1600" dirty="0">
                <a:highlight>
                  <a:srgbClr val="FFFFFF"/>
                </a:highlight>
                <a:latin typeface="Arial"/>
                <a:ea typeface="+mn-lt"/>
                <a:cs typeface="Arial"/>
              </a:rPr>
              <a:t>Some appeared to lack basic knowledge of the world and had a limited vocabulary, for example being unfamiliar with what "medication" was or </a:t>
            </a:r>
            <a:r>
              <a:rPr lang="en-GB" sz="1600">
                <a:highlight>
                  <a:srgbClr val="FFFFFF"/>
                </a:highlight>
                <a:latin typeface="Arial"/>
                <a:ea typeface="+mn-lt"/>
                <a:cs typeface="Arial"/>
              </a:rPr>
              <a:t>who police were.</a:t>
            </a:r>
            <a:endParaRPr lang="en-GB" sz="1600" baseline="30000">
              <a:highlight>
                <a:srgbClr val="FFFFFF"/>
              </a:highlight>
              <a:latin typeface="Arial"/>
              <a:ea typeface="+mn-lt"/>
              <a:cs typeface="Arial"/>
            </a:endParaRPr>
          </a:p>
          <a:p>
            <a:endParaRPr lang="en-GB" sz="1600" dirty="0">
              <a:highlight>
                <a:srgbClr val="FFFFFF"/>
              </a:highlight>
              <a:latin typeface="Arial"/>
              <a:ea typeface="+mn-lt"/>
              <a:cs typeface="Arial"/>
            </a:endParaRPr>
          </a:p>
          <a:p>
            <a:endParaRPr lang="en-GB" sz="1600">
              <a:highlight>
                <a:srgbClr val="FFFFFF"/>
              </a:highlight>
              <a:ea typeface="+mn-lt"/>
              <a:cs typeface="+mn-lt"/>
            </a:endParaRPr>
          </a:p>
          <a:p>
            <a:endParaRPr lang="en-GB" sz="1600" baseline="30000">
              <a:highlight>
                <a:srgbClr val="FFFFFF"/>
              </a:highlight>
              <a:ea typeface="+mn-lt"/>
              <a:cs typeface="+mn-lt"/>
            </a:endParaRPr>
          </a:p>
        </p:txBody>
      </p:sp>
      <p:sp>
        <p:nvSpPr>
          <p:cNvPr id="13" name="Rectangle 12">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328793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noProof="0" dirty="0"/>
          </a:p>
        </p:txBody>
      </p:sp>
      <p:sp>
        <p:nvSpPr>
          <p:cNvPr id="3" name="Content Placeholder 2"/>
          <p:cNvSpPr>
            <a:spLocks noGrp="1"/>
          </p:cNvSpPr>
          <p:nvPr>
            <p:ph idx="1"/>
          </p:nvPr>
        </p:nvSpPr>
        <p:spPr/>
        <p:txBody>
          <a:bodyPr/>
          <a:lstStyle/>
          <a:p>
            <a:r>
              <a:rPr lang="en-GB" noProof="0" dirty="0">
                <a:hlinkClick r:id="rId2"/>
              </a:rPr>
              <a:t>https://www.youtube.com/watch?v=XHgLYI9KZ-A</a:t>
            </a:r>
            <a:endParaRPr lang="en-GB" noProof="0" dirty="0"/>
          </a:p>
          <a:p>
            <a:pPr lvl="1"/>
            <a:r>
              <a:rPr lang="en-GB" noProof="0" dirty="0"/>
              <a:t>WG ACE’s launch</a:t>
            </a:r>
          </a:p>
          <a:p>
            <a:endParaRPr lang="en-GB" noProof="0" dirty="0"/>
          </a:p>
          <a:p>
            <a:r>
              <a:rPr lang="en-GB" noProof="0" dirty="0">
                <a:hlinkClick r:id="rId3"/>
              </a:rPr>
              <a:t>https://www.safelaunch.org/aces-quiz/</a:t>
            </a:r>
            <a:endParaRPr lang="en-GB" noProof="0" dirty="0"/>
          </a:p>
          <a:p>
            <a:pPr lvl="1"/>
            <a:r>
              <a:rPr lang="en-GB" noProof="0" dirty="0"/>
              <a:t>Quiz with the ACE’s questions</a:t>
            </a:r>
          </a:p>
          <a:p>
            <a:endParaRPr lang="en-GB" noProof="0" dirty="0"/>
          </a:p>
        </p:txBody>
      </p:sp>
    </p:spTree>
    <p:extLst>
      <p:ext uri="{BB962C8B-B14F-4D97-AF65-F5344CB8AC3E}">
        <p14:creationId xmlns:p14="http://schemas.microsoft.com/office/powerpoint/2010/main" val="3202071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B6985-0A30-435F-EBDB-A432B85C8045}"/>
              </a:ext>
            </a:extLst>
          </p:cNvPr>
          <p:cNvSpPr>
            <a:spLocks noGrp="1"/>
          </p:cNvSpPr>
          <p:nvPr>
            <p:ph type="title"/>
          </p:nvPr>
        </p:nvSpPr>
        <p:spPr/>
        <p:txBody>
          <a:bodyPr/>
          <a:lstStyle/>
          <a:p>
            <a:r>
              <a:rPr lang="en-GB" noProof="0" dirty="0"/>
              <a:t>Stockholm Syndrome</a:t>
            </a:r>
            <a:endParaRPr lang="en-GB" b="1" noProof="0" dirty="0"/>
          </a:p>
        </p:txBody>
      </p:sp>
      <p:pic>
        <p:nvPicPr>
          <p:cNvPr id="2050" name="Picture 2" descr="What is Stockholm syndrome? - BBC News">
            <a:extLst>
              <a:ext uri="{FF2B5EF4-FFF2-40B4-BE49-F238E27FC236}">
                <a16:creationId xmlns:a16="http://schemas.microsoft.com/office/drawing/2014/main" id="{49012B08-4082-D206-ACA5-53853B153F7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83970" y="1537392"/>
            <a:ext cx="8654143" cy="4054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73331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noProof="0" dirty="0"/>
              <a:t>Stockholm Syndrome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sz="2600" noProof="0"/>
              <a:t>Derived from a 1973 bank robbery in Stockholm, Sweden</a:t>
            </a:r>
          </a:p>
          <a:p>
            <a:r>
              <a:rPr lang="en-GB" sz="2600" noProof="0"/>
              <a:t>Four hostages were held for six days. </a:t>
            </a:r>
          </a:p>
          <a:p>
            <a:r>
              <a:rPr lang="en-GB" sz="2600" noProof="0"/>
              <a:t>Defended the actions of the robbers. </a:t>
            </a:r>
          </a:p>
          <a:p>
            <a:r>
              <a:rPr lang="en-GB" sz="2600" noProof="0"/>
              <a:t>Pled for the captors not to be harmed during the rescue. </a:t>
            </a:r>
          </a:p>
          <a:p>
            <a:r>
              <a:rPr lang="en-GB" sz="2600" noProof="0"/>
              <a:t>Sympathetic and lacked hatred toward their captors.</a:t>
            </a:r>
          </a:p>
          <a:p>
            <a:r>
              <a:rPr lang="en-GB" sz="2600" noProof="0"/>
              <a:t>Hostages continued to exhibit loyalty by -</a:t>
            </a:r>
          </a:p>
          <a:p>
            <a:r>
              <a:rPr lang="en-GB" sz="2600" noProof="0"/>
              <a:t>Refused to testify against them.</a:t>
            </a:r>
          </a:p>
          <a:p>
            <a:r>
              <a:rPr lang="en-GB" sz="2600" noProof="0"/>
              <a:t>Helped raise funds for legal representation. </a:t>
            </a:r>
          </a:p>
          <a:p>
            <a:r>
              <a:rPr lang="en-GB" sz="2600" noProof="0"/>
              <a:t>Visited them in prison.</a:t>
            </a:r>
          </a:p>
        </p:txBody>
      </p:sp>
    </p:spTree>
    <p:extLst>
      <p:ext uri="{BB962C8B-B14F-4D97-AF65-F5344CB8AC3E}">
        <p14:creationId xmlns:p14="http://schemas.microsoft.com/office/powerpoint/2010/main" val="27999219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br>
              <a:rPr lang="en-GB" noProof="0">
                <a:solidFill>
                  <a:srgbClr val="FFFFFF"/>
                </a:solidFill>
              </a:rPr>
            </a:br>
            <a:r>
              <a:rPr lang="en-GB" noProof="0">
                <a:solidFill>
                  <a:srgbClr val="FFFFFF"/>
                </a:solidFill>
              </a:rPr>
              <a:t>What Causes Stockholm Syndrome?</a:t>
            </a:r>
            <a:br>
              <a:rPr lang="en-GB" b="1" noProof="0">
                <a:solidFill>
                  <a:srgbClr val="FFFFFF"/>
                </a:solidFill>
              </a:rPr>
            </a:br>
            <a:endParaRPr lang="en-GB" noProof="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fontAlgn="base"/>
            <a:r>
              <a:rPr lang="en-GB" sz="2600" noProof="0"/>
              <a:t>Individuals can succumb to Stockholm syndrome under the following circumstances:</a:t>
            </a:r>
          </a:p>
          <a:p>
            <a:pPr fontAlgn="base"/>
            <a:r>
              <a:rPr lang="en-GB" sz="2600" noProof="0"/>
              <a:t>The belief that one's captor can and will kill them. The feelings of relief by the victim for not being killed then turn to gratitude.</a:t>
            </a:r>
          </a:p>
          <a:p>
            <a:pPr fontAlgn="base"/>
            <a:r>
              <a:rPr lang="en-GB" sz="2600" noProof="0"/>
              <a:t>Isolation from everyone but the captors</a:t>
            </a:r>
          </a:p>
          <a:p>
            <a:pPr fontAlgn="base"/>
            <a:r>
              <a:rPr lang="en-GB" sz="2600" noProof="0"/>
              <a:t>The belief that escape is impossible</a:t>
            </a:r>
          </a:p>
          <a:p>
            <a:pPr fontAlgn="base"/>
            <a:r>
              <a:rPr lang="en-GB" sz="2600" noProof="0"/>
              <a:t>The inflation of the captor's acts of kindness into genuine care for each other's welfare</a:t>
            </a:r>
          </a:p>
          <a:p>
            <a:pPr fontAlgn="base"/>
            <a:r>
              <a:rPr lang="en-GB" sz="2600" noProof="0"/>
              <a:t>The passage of at least a few days in captivity</a:t>
            </a:r>
          </a:p>
          <a:p>
            <a:endParaRPr lang="en-GB" sz="2600" noProof="0"/>
          </a:p>
        </p:txBody>
      </p:sp>
    </p:spTree>
    <p:extLst>
      <p:ext uri="{BB962C8B-B14F-4D97-AF65-F5344CB8AC3E}">
        <p14:creationId xmlns:p14="http://schemas.microsoft.com/office/powerpoint/2010/main" val="2084277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pPr fontAlgn="base"/>
            <a:r>
              <a:rPr lang="en-GB" noProof="0">
                <a:solidFill>
                  <a:srgbClr val="FFFFFF"/>
                </a:solidFill>
              </a:rPr>
              <a:t>Stockholm Syndrome / Traumatic Bonding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noProof="0" dirty="0"/>
              <a:t>A positive feeling towards your captor is known as the </a:t>
            </a:r>
            <a:r>
              <a:rPr lang="en-GB" b="1" noProof="0" dirty="0"/>
              <a:t>Stockholm Effect</a:t>
            </a:r>
          </a:p>
          <a:p>
            <a:r>
              <a:rPr lang="en-GB" noProof="0" dirty="0"/>
              <a:t>Psychological tendency of a hostage to </a:t>
            </a:r>
            <a:r>
              <a:rPr lang="en-GB" b="1" noProof="0" dirty="0"/>
              <a:t>bond</a:t>
            </a:r>
            <a:r>
              <a:rPr lang="en-GB" noProof="0" dirty="0"/>
              <a:t> with, or </a:t>
            </a:r>
            <a:r>
              <a:rPr lang="en-GB" b="1" noProof="0" dirty="0"/>
              <a:t>sympathize</a:t>
            </a:r>
            <a:r>
              <a:rPr lang="en-GB" noProof="0" dirty="0"/>
              <a:t> with their captor</a:t>
            </a:r>
          </a:p>
          <a:p>
            <a:r>
              <a:rPr lang="en-GB" noProof="0" dirty="0"/>
              <a:t>Not limited to captors – any relationship where strong </a:t>
            </a:r>
            <a:r>
              <a:rPr lang="en-GB" b="1" noProof="0" dirty="0"/>
              <a:t>emotional ties </a:t>
            </a:r>
            <a:r>
              <a:rPr lang="en-GB" noProof="0" dirty="0"/>
              <a:t>develop between two persons where one person intermittently harasses, beats, threatens, abuses, or intimidates the other can also be called the Stockholm effect.</a:t>
            </a:r>
          </a:p>
          <a:p>
            <a:r>
              <a:rPr lang="en-GB" noProof="0" dirty="0"/>
              <a:t>CASES? </a:t>
            </a:r>
          </a:p>
        </p:txBody>
      </p:sp>
    </p:spTree>
    <p:extLst>
      <p:ext uri="{BB962C8B-B14F-4D97-AF65-F5344CB8AC3E}">
        <p14:creationId xmlns:p14="http://schemas.microsoft.com/office/powerpoint/2010/main" val="9455608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2772"/>
          </a:xfrm>
        </p:spPr>
        <p:txBody>
          <a:bodyPr/>
          <a:lstStyle/>
          <a:p>
            <a:r>
              <a:rPr lang="en-GB" noProof="0" dirty="0"/>
              <a:t>Situation -</a:t>
            </a:r>
          </a:p>
        </p:txBody>
      </p:sp>
      <p:graphicFrame>
        <p:nvGraphicFramePr>
          <p:cNvPr id="7" name="Content Placeholder 2">
            <a:extLst>
              <a:ext uri="{FF2B5EF4-FFF2-40B4-BE49-F238E27FC236}">
                <a16:creationId xmlns:a16="http://schemas.microsoft.com/office/drawing/2014/main" id="{280900E7-0728-9D43-8CE5-EB0759EC2C5C}"/>
              </a:ext>
            </a:extLst>
          </p:cNvPr>
          <p:cNvGraphicFramePr>
            <a:graphicFrameLocks noGrp="1"/>
          </p:cNvGraphicFramePr>
          <p:nvPr>
            <p:ph idx="1"/>
          </p:nvPr>
        </p:nvGraphicFramePr>
        <p:xfrm>
          <a:off x="838200" y="1439501"/>
          <a:ext cx="10515600" cy="47374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57744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77670"/>
          </a:xfrm>
        </p:spPr>
        <p:txBody>
          <a:bodyPr>
            <a:normAutofit fontScale="90000"/>
          </a:bodyPr>
          <a:lstStyle/>
          <a:p>
            <a:endParaRPr lang="en-GB" noProof="0"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021532" y="642796"/>
            <a:ext cx="10148935" cy="5802819"/>
          </a:xfrm>
        </p:spPr>
      </p:pic>
    </p:spTree>
    <p:extLst>
      <p:ext uri="{BB962C8B-B14F-4D97-AF65-F5344CB8AC3E}">
        <p14:creationId xmlns:p14="http://schemas.microsoft.com/office/powerpoint/2010/main" val="24190186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85077"/>
          </a:xfrm>
        </p:spPr>
        <p:txBody>
          <a:bodyPr>
            <a:normAutofit fontScale="90000"/>
          </a:bodyPr>
          <a:lstStyle/>
          <a:p>
            <a:r>
              <a:rPr lang="en-GB" noProof="0" dirty="0"/>
              <a:t>Victims of Stockholm Syndrome</a:t>
            </a:r>
          </a:p>
        </p:txBody>
      </p:sp>
      <p:sp>
        <p:nvSpPr>
          <p:cNvPr id="3" name="Content Placeholder 2"/>
          <p:cNvSpPr>
            <a:spLocks noGrp="1"/>
          </p:cNvSpPr>
          <p:nvPr>
            <p:ph idx="1"/>
          </p:nvPr>
        </p:nvSpPr>
        <p:spPr>
          <a:xfrm>
            <a:off x="838200" y="1312752"/>
            <a:ext cx="10515600" cy="4864211"/>
          </a:xfrm>
        </p:spPr>
        <p:txBody>
          <a:bodyPr>
            <a:normAutofit/>
          </a:bodyPr>
          <a:lstStyle/>
          <a:p>
            <a:pPr fontAlgn="base"/>
            <a:r>
              <a:rPr lang="en-GB" noProof="0" dirty="0"/>
              <a:t>Generally suffer from severe isolation and emotional and physical abuse</a:t>
            </a:r>
          </a:p>
          <a:p>
            <a:pPr fontAlgn="base"/>
            <a:r>
              <a:rPr lang="en-GB" noProof="0" dirty="0"/>
              <a:t>Kidnapping, hostage, prisoners of war, abused children, incest victims, domestic abuse cases</a:t>
            </a:r>
          </a:p>
          <a:p>
            <a:pPr fontAlgn="base"/>
            <a:r>
              <a:rPr lang="en-GB" noProof="0" dirty="0"/>
              <a:t>Each of these circumstances can result in the victims responding in a compliant and supportive way as a tactic for survival</a:t>
            </a:r>
          </a:p>
          <a:p>
            <a:pPr fontAlgn="base"/>
            <a:r>
              <a:rPr lang="en-GB" noProof="0" dirty="0"/>
              <a:t>It is similar to the reaction from brainwashing. Victims show some of the same symptoms as those who have post-traumatic stress syndrome PTSD</a:t>
            </a:r>
          </a:p>
        </p:txBody>
      </p:sp>
    </p:spTree>
    <p:extLst>
      <p:ext uri="{BB962C8B-B14F-4D97-AF65-F5344CB8AC3E}">
        <p14:creationId xmlns:p14="http://schemas.microsoft.com/office/powerpoint/2010/main" val="42125401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88266"/>
          </a:xfrm>
        </p:spPr>
        <p:txBody>
          <a:bodyPr/>
          <a:lstStyle/>
          <a:p>
            <a:r>
              <a:rPr lang="en-GB" noProof="0" dirty="0"/>
              <a:t>Natascha </a:t>
            </a:r>
            <a:r>
              <a:rPr lang="en-GB" noProof="0" dirty="0" err="1"/>
              <a:t>Kampusch</a:t>
            </a:r>
            <a:endParaRPr lang="en-GB" noProof="0" dirty="0"/>
          </a:p>
        </p:txBody>
      </p:sp>
      <p:sp>
        <p:nvSpPr>
          <p:cNvPr id="3" name="Content Placeholder 2"/>
          <p:cNvSpPr>
            <a:spLocks noGrp="1"/>
          </p:cNvSpPr>
          <p:nvPr>
            <p:ph idx="1"/>
          </p:nvPr>
        </p:nvSpPr>
        <p:spPr>
          <a:xfrm>
            <a:off x="838200" y="1423555"/>
            <a:ext cx="10515600" cy="4753408"/>
          </a:xfrm>
        </p:spPr>
        <p:txBody>
          <a:bodyPr>
            <a:normAutofit/>
          </a:bodyPr>
          <a:lstStyle/>
          <a:p>
            <a:r>
              <a:rPr lang="en-GB" noProof="0" dirty="0"/>
              <a:t>1998 at 10-year-old was grabbed by two men.</a:t>
            </a:r>
          </a:p>
          <a:p>
            <a:r>
              <a:rPr lang="en-GB" noProof="0" dirty="0"/>
              <a:t>For the next eight years was held prisoner in a cellar beneath the garage of Wolfgang </a:t>
            </a:r>
            <a:r>
              <a:rPr lang="en-GB" noProof="0" dirty="0" err="1"/>
              <a:t>Přiklopil</a:t>
            </a:r>
            <a:r>
              <a:rPr lang="en-GB" noProof="0" dirty="0"/>
              <a:t>. </a:t>
            </a:r>
          </a:p>
          <a:p>
            <a:r>
              <a:rPr lang="en-GB" noProof="0" dirty="0"/>
              <a:t>He beat and raped her and maintaining the doors/windows rigged with explosives. </a:t>
            </a:r>
          </a:p>
          <a:p>
            <a:r>
              <a:rPr lang="en-GB" noProof="0" dirty="0"/>
              <a:t>Day of escape she was cleaning a car under supervision when the phone rang. Wolfgang left her to take the call. </a:t>
            </a:r>
          </a:p>
          <a:p>
            <a:r>
              <a:rPr lang="en-GB" noProof="0" dirty="0"/>
              <a:t>Opportunity to run for help.</a:t>
            </a:r>
          </a:p>
          <a:p>
            <a:r>
              <a:rPr lang="en-GB" noProof="0" dirty="0"/>
              <a:t>Wolfgang killed himself before being arrested   </a:t>
            </a:r>
          </a:p>
        </p:txBody>
      </p:sp>
      <p:pic>
        <p:nvPicPr>
          <p:cNvPr id="5" name="Picture 4">
            <a:extLst>
              <a:ext uri="{FF2B5EF4-FFF2-40B4-BE49-F238E27FC236}">
                <a16:creationId xmlns:a16="http://schemas.microsoft.com/office/drawing/2014/main" id="{23E70CD0-D0ED-1854-78B4-0AF6F2A49EB5}"/>
              </a:ext>
            </a:extLst>
          </p:cNvPr>
          <p:cNvPicPr>
            <a:picLocks noChangeAspect="1"/>
          </p:cNvPicPr>
          <p:nvPr/>
        </p:nvPicPr>
        <p:blipFill>
          <a:blip r:embed="rId2"/>
          <a:stretch>
            <a:fillRect/>
          </a:stretch>
        </p:blipFill>
        <p:spPr>
          <a:xfrm>
            <a:off x="9367024" y="4328413"/>
            <a:ext cx="1784196" cy="2093268"/>
          </a:xfrm>
          <a:prstGeom prst="rect">
            <a:avLst/>
          </a:prstGeom>
        </p:spPr>
      </p:pic>
    </p:spTree>
    <p:extLst>
      <p:ext uri="{BB962C8B-B14F-4D97-AF65-F5344CB8AC3E}">
        <p14:creationId xmlns:p14="http://schemas.microsoft.com/office/powerpoint/2010/main" val="13703719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D7B9F-7DB9-4199-BC30-2E3DA920F671}"/>
              </a:ext>
            </a:extLst>
          </p:cNvPr>
          <p:cNvSpPr>
            <a:spLocks noGrp="1"/>
          </p:cNvSpPr>
          <p:nvPr>
            <p:ph type="title"/>
          </p:nvPr>
        </p:nvSpPr>
        <p:spPr>
          <a:xfrm>
            <a:off x="655320" y="365125"/>
            <a:ext cx="5120114" cy="1692794"/>
          </a:xfrm>
        </p:spPr>
        <p:txBody>
          <a:bodyPr>
            <a:normAutofit/>
          </a:bodyPr>
          <a:lstStyle/>
          <a:p>
            <a:r>
              <a:rPr lang="en-GB" noProof="0" dirty="0"/>
              <a:t>After the </a:t>
            </a:r>
            <a:r>
              <a:rPr lang="en-GB" dirty="0"/>
              <a:t>Death</a:t>
            </a:r>
            <a:endParaRPr lang="en-GB" noProof="0" dirty="0"/>
          </a:p>
        </p:txBody>
      </p:sp>
      <p:sp>
        <p:nvSpPr>
          <p:cNvPr id="3" name="Content Placeholder 2">
            <a:extLst>
              <a:ext uri="{FF2B5EF4-FFF2-40B4-BE49-F238E27FC236}">
                <a16:creationId xmlns:a16="http://schemas.microsoft.com/office/drawing/2014/main" id="{B37A9FDF-EFB6-4E40-97FC-358CCD87372E}"/>
              </a:ext>
            </a:extLst>
          </p:cNvPr>
          <p:cNvSpPr>
            <a:spLocks noGrp="1"/>
          </p:cNvSpPr>
          <p:nvPr>
            <p:ph idx="1"/>
          </p:nvPr>
        </p:nvSpPr>
        <p:spPr>
          <a:xfrm>
            <a:off x="655322" y="2316480"/>
            <a:ext cx="5548052" cy="4176392"/>
          </a:xfrm>
        </p:spPr>
        <p:txBody>
          <a:bodyPr vert="horz" lIns="91440" tIns="45720" rIns="91440" bIns="45720" rtlCol="0" anchor="t">
            <a:noAutofit/>
          </a:bodyPr>
          <a:lstStyle/>
          <a:p>
            <a:r>
              <a:rPr lang="en-GB" noProof="0" dirty="0"/>
              <a:t>Natascha was informed of the death, she wept for days;</a:t>
            </a:r>
          </a:p>
          <a:p>
            <a:r>
              <a:rPr lang="en-GB" noProof="0" dirty="0"/>
              <a:t> Sat alone with his coffin for hours. </a:t>
            </a:r>
          </a:p>
          <a:p>
            <a:r>
              <a:rPr lang="en-GB" noProof="0" dirty="0"/>
              <a:t>Years after the escape, she carried a photo of him in her wallet.</a:t>
            </a:r>
          </a:p>
          <a:p>
            <a:r>
              <a:rPr lang="en-GB" noProof="0" dirty="0"/>
              <a:t>She even bought the house that she was held captive.</a:t>
            </a:r>
          </a:p>
          <a:p>
            <a:r>
              <a:rPr lang="en-GB" noProof="0" dirty="0"/>
              <a:t>Made arrangements to move in.</a:t>
            </a:r>
          </a:p>
        </p:txBody>
      </p:sp>
      <p:pic>
        <p:nvPicPr>
          <p:cNvPr id="4" name="Picture 3">
            <a:extLst>
              <a:ext uri="{FF2B5EF4-FFF2-40B4-BE49-F238E27FC236}">
                <a16:creationId xmlns:a16="http://schemas.microsoft.com/office/drawing/2014/main" id="{7EC41AB0-4430-4FF0-A80B-F9FDC63C64A0}"/>
              </a:ext>
            </a:extLst>
          </p:cNvPr>
          <p:cNvPicPr>
            <a:picLocks noChangeAspect="1"/>
          </p:cNvPicPr>
          <p:nvPr/>
        </p:nvPicPr>
        <p:blipFill rotWithShape="1">
          <a:blip r:embed="rId2" cstate="print"/>
          <a:srcRect l="9601" r="21357"/>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7225645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28662-1D39-0EC1-8CC0-75466513570F}"/>
              </a:ext>
            </a:extLst>
          </p:cNvPr>
          <p:cNvSpPr>
            <a:spLocks noGrp="1"/>
          </p:cNvSpPr>
          <p:nvPr>
            <p:ph type="title"/>
          </p:nvPr>
        </p:nvSpPr>
        <p:spPr>
          <a:xfrm>
            <a:off x="761803" y="350196"/>
            <a:ext cx="4646904" cy="1624520"/>
          </a:xfrm>
        </p:spPr>
        <p:txBody>
          <a:bodyPr anchor="ctr">
            <a:normAutofit/>
          </a:bodyPr>
          <a:lstStyle/>
          <a:p>
            <a:r>
              <a:rPr lang="en-GB" sz="4000"/>
              <a:t>Thank you</a:t>
            </a:r>
          </a:p>
        </p:txBody>
      </p:sp>
      <p:sp>
        <p:nvSpPr>
          <p:cNvPr id="3" name="Content Placeholder 2">
            <a:extLst>
              <a:ext uri="{FF2B5EF4-FFF2-40B4-BE49-F238E27FC236}">
                <a16:creationId xmlns:a16="http://schemas.microsoft.com/office/drawing/2014/main" id="{59AC2674-9F0A-AC2C-7F61-4266CBC0795D}"/>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4400" dirty="0"/>
              <a:t>Next week shorter lesson</a:t>
            </a:r>
          </a:p>
          <a:p>
            <a:r>
              <a:rPr lang="en-GB" sz="4400" dirty="0"/>
              <a:t>Draft session </a:t>
            </a:r>
          </a:p>
        </p:txBody>
      </p:sp>
      <p:pic>
        <p:nvPicPr>
          <p:cNvPr id="5" name="Picture 4">
            <a:extLst>
              <a:ext uri="{FF2B5EF4-FFF2-40B4-BE49-F238E27FC236}">
                <a16:creationId xmlns:a16="http://schemas.microsoft.com/office/drawing/2014/main" id="{F03A4643-BD13-B38B-BC2D-6A3F2FAD0580}"/>
              </a:ext>
            </a:extLst>
          </p:cNvPr>
          <p:cNvPicPr>
            <a:picLocks noChangeAspect="1"/>
          </p:cNvPicPr>
          <p:nvPr/>
        </p:nvPicPr>
        <p:blipFill>
          <a:blip r:embed="rId2"/>
          <a:srcRect l="28791" r="24281" b="6250"/>
          <a:stretch>
            <a:fillRect/>
          </a:stretch>
        </p:blipFill>
        <p:spPr>
          <a:xfrm>
            <a:off x="6096000" y="1"/>
            <a:ext cx="6102825" cy="6858000"/>
          </a:xfrm>
          <a:prstGeom prst="rect">
            <a:avLst/>
          </a:prstGeom>
        </p:spPr>
      </p:pic>
    </p:spTree>
    <p:extLst>
      <p:ext uri="{BB962C8B-B14F-4D97-AF65-F5344CB8AC3E}">
        <p14:creationId xmlns:p14="http://schemas.microsoft.com/office/powerpoint/2010/main" val="22332875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43</Slides>
  <Notes>17</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Why do people become victims  - Personal aspects – Week 2</vt:lpstr>
      <vt:lpstr>PowerPoint Presentation</vt:lpstr>
      <vt:lpstr>BBC clip </vt:lpstr>
      <vt:lpstr>    Impact of Early Life Events on young people  Week 5 2026 </vt:lpstr>
      <vt:lpstr>Adverse Childhood Experience’s - ACE’s</vt:lpstr>
      <vt:lpstr>Adverse Childhood Experiences ACE’s</vt:lpstr>
      <vt:lpstr>ACE’s</vt:lpstr>
      <vt:lpstr>The Research</vt:lpstr>
      <vt:lpstr>The Research - USA</vt:lpstr>
      <vt:lpstr>What are they?</vt:lpstr>
      <vt:lpstr>Video – ACE’s</vt:lpstr>
      <vt:lpstr>Considers</vt:lpstr>
      <vt:lpstr>ACE Questions</vt:lpstr>
      <vt:lpstr>WALES – Results from first study:</vt:lpstr>
      <vt:lpstr>ACE’s Increasing Harmful Behaviours</vt:lpstr>
      <vt:lpstr>PowerPoint Presentation</vt:lpstr>
      <vt:lpstr>Over all ACE’s can:</vt:lpstr>
      <vt:lpstr>Public‑health issue in the UK </vt:lpstr>
      <vt:lpstr>Effect on all family Memebers </vt:lpstr>
      <vt:lpstr>University of Bristol Research  </vt:lpstr>
      <vt:lpstr>Chain of abuse</vt:lpstr>
      <vt:lpstr>PowerPoint Presentation</vt:lpstr>
      <vt:lpstr>Can ACE’s be Overturned?</vt:lpstr>
      <vt:lpstr> ACE scores don’t tally the positive experiences that can help.  </vt:lpstr>
      <vt:lpstr>How to Over Turn ACE’s</vt:lpstr>
      <vt:lpstr>Children &amp; Trauma</vt:lpstr>
      <vt:lpstr>Why?</vt:lpstr>
      <vt:lpstr>Warning </vt:lpstr>
      <vt:lpstr>https://www.youtube.com/watch?v=VCeWr8OFuEs </vt:lpstr>
      <vt:lpstr>Research into the Children</vt:lpstr>
      <vt:lpstr>Ruby Franke</vt:lpstr>
      <vt:lpstr>Turpin Family USA</vt:lpstr>
      <vt:lpstr>PowerPoint Presentation</vt:lpstr>
      <vt:lpstr>Stockholm Syndrome</vt:lpstr>
      <vt:lpstr>Stockholm Syndrome</vt:lpstr>
      <vt:lpstr> What Causes Stockholm Syndrome? </vt:lpstr>
      <vt:lpstr>Stockholm Syndrome / Traumatic Bonding</vt:lpstr>
      <vt:lpstr>Situation -</vt:lpstr>
      <vt:lpstr>PowerPoint Presentation</vt:lpstr>
      <vt:lpstr>Victims of Stockholm Syndrome</vt:lpstr>
      <vt:lpstr>Natascha Kampusch</vt:lpstr>
      <vt:lpstr>After the Death</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242</cp:revision>
  <dcterms:created xsi:type="dcterms:W3CDTF">2026-02-17T08:10:27Z</dcterms:created>
  <dcterms:modified xsi:type="dcterms:W3CDTF">2026-02-20T11:10:58Z</dcterms:modified>
</cp:coreProperties>
</file>