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4"/>
  </p:sldMasterIdLst>
  <p:notesMasterIdLst>
    <p:notesMasterId r:id="rId13"/>
  </p:notesMasterIdLst>
  <p:sldIdLst>
    <p:sldId id="256" r:id="rId5"/>
    <p:sldId id="291" r:id="rId6"/>
    <p:sldId id="290" r:id="rId7"/>
    <p:sldId id="293" r:id="rId8"/>
    <p:sldId id="294" r:id="rId9"/>
    <p:sldId id="295" r:id="rId10"/>
    <p:sldId id="296" r:id="rId11"/>
    <p:sldId id="30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F2C968B-900B-DDDD-3C6B-DD95BF512026}" name="James Beard (1901671)" initials="J(" userId="S::1901671@student.uwtsd.ac.uk::db43d6fa-143c-49fa-8b7b-fef1a68c3d6e"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2C94DE"/>
    <a:srgbClr val="2CA0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E45167-E1CF-44DF-8714-AC3FC3BE0E26}" v="10" dt="2022-01-11T15:35:37.511"/>
    <p1510:client id="{184A5117-50E0-4321-829C-4C165659DF27}" v="9" dt="2022-01-10T19:12:23.471"/>
    <p1510:client id="{2663A46A-2C0F-47B5-B993-2436F790C8AF}" v="106" dt="2022-01-10T14:27:33.427"/>
    <p1510:client id="{2C1DEC5A-2B12-4A7B-B1DE-54B71B0C143A}" v="113" dt="2022-01-11T15:08:04.722"/>
    <p1510:client id="{3344AA15-6CF8-4E46-8663-19DDDB969721}" v="79" dt="2022-01-10T14:09:18.214"/>
    <p1510:client id="{3D2BF078-90AB-487F-98DC-BFD985A37E29}" v="16" dt="2022-01-11T11:28:57.402"/>
    <p1510:client id="{3D438EA6-809D-4962-885B-90F5BD6C25B1}" v="522" dt="2022-01-10T14:59:35.578"/>
    <p1510:client id="{44C0E58A-002C-4F01-81DB-F1FD2520850C}" v="467" dt="2022-01-10T14:09:41.798"/>
    <p1510:client id="{54B510D8-1C01-45C7-AF90-57BA27586D93}" v="196" dt="2022-01-10T17:13:12.466"/>
    <p1510:client id="{6027A8C6-67BC-4058-AB28-31EDEA6DBD1D}" v="1003" dt="2022-01-10T14:32:04.065"/>
    <p1510:client id="{65301A8A-6CA1-4B45-8801-D466775F305E}" v="38" dt="2022-01-10T14:32:26.848"/>
    <p1510:client id="{68624A1E-016B-4312-968C-5D417FB51C26}" v="2886" dt="2022-01-11T17:34:08.143"/>
    <p1510:client id="{69A8EB23-5FD2-40EC-9A91-D243DD951684}" v="146" dt="2022-01-11T10:19:48.525"/>
    <p1510:client id="{76030656-7C4E-4593-A9AB-53CF28638A8D}" v="5" dt="2022-01-09T19:51:59.345"/>
    <p1510:client id="{7C3A1E07-BC8B-4CE3-BBAE-1CF0CE326D42}" v="191" dt="2022-01-10T13:57:08.421"/>
    <p1510:client id="{85D58C6F-39AC-4A81-B656-4714C2A135B3}" v="86" dt="2022-01-10T18:28:46.255"/>
    <p1510:client id="{94B0EED4-77CE-D4FF-75E3-A1F061CF4C3B}" v="307" dt="2022-01-10T14:06:50.905"/>
    <p1510:client id="{CA629FAD-7A8C-0114-34CC-33AEF112703F}" v="1" dt="2022-01-10T11:18:16.015"/>
    <p1510:client id="{DF1248B8-CB35-4235-A540-2A40A9AD7D9C}" v="32" dt="2022-01-10T11:09:31.300"/>
    <p1510:client id="{E88A129C-99DA-867F-84BC-1380898C734D}" v="23" dt="2022-01-11T15:40:55.447"/>
    <p1510:client id="{F027E4B6-DDB4-4351-AA05-98C1E44C09DE}" v="52" dt="2022-01-10T14:30:20.919"/>
    <p1510:client id="{F1651484-2D86-4E6A-B390-C46868F7C786}" v="57" dt="2022-01-11T16:14:13.344"/>
    <p1510:client id="{FD1BEC7F-15FF-4B9D-ACAE-1D64FE1B3973}" v="389" dt="2022-01-10T14:07:01.1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1910" autoAdjust="0"/>
  </p:normalViewPr>
  <p:slideViewPr>
    <p:cSldViewPr snapToGrid="0">
      <p:cViewPr varScale="1">
        <p:scale>
          <a:sx n="105" d="100"/>
          <a:sy n="105" d="100"/>
        </p:scale>
        <p:origin x="2392"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91DE4D-7779-430E-AF6C-2FDE6115C94A}" type="datetimeFigureOut">
              <a:rPr lang="en-GB"/>
              <a:t>11/01/2022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A0127A-680E-45B4-A553-36F673F8F8B3}" type="slidenum">
              <a:rPr lang="en-GB"/>
              <a:t>‹#›</a:t>
            </a:fld>
            <a:endParaRPr lang="en-GB"/>
          </a:p>
        </p:txBody>
      </p:sp>
    </p:spTree>
    <p:extLst>
      <p:ext uri="{BB962C8B-B14F-4D97-AF65-F5344CB8AC3E}">
        <p14:creationId xmlns:p14="http://schemas.microsoft.com/office/powerpoint/2010/main" val="3252446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I’m Daniel and I will be showing you the solution to our proposed idea of VR in education.</a:t>
            </a:r>
          </a:p>
        </p:txBody>
      </p:sp>
      <p:sp>
        <p:nvSpPr>
          <p:cNvPr id="4" name="Slide Number Placeholder 3"/>
          <p:cNvSpPr>
            <a:spLocks noGrp="1"/>
          </p:cNvSpPr>
          <p:nvPr>
            <p:ph type="sldNum" sz="quarter" idx="5"/>
          </p:nvPr>
        </p:nvSpPr>
        <p:spPr/>
        <p:txBody>
          <a:bodyPr/>
          <a:lstStyle/>
          <a:p>
            <a:fld id="{6CA0127A-680E-45B4-A553-36F673F8F8B3}" type="slidenum">
              <a:rPr lang="en-GB" smtClean="0"/>
              <a:t>2</a:t>
            </a:fld>
            <a:endParaRPr lang="en-GB"/>
          </a:p>
        </p:txBody>
      </p:sp>
    </p:spTree>
    <p:extLst>
      <p:ext uri="{BB962C8B-B14F-4D97-AF65-F5344CB8AC3E}">
        <p14:creationId xmlns:p14="http://schemas.microsoft.com/office/powerpoint/2010/main" val="2152406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dirty="0"/>
              <a:t>” Our solution has been developed using the conducted research and analysis. This solution is solving our proposed idea of “</a:t>
            </a:r>
            <a:r>
              <a:rPr lang="en-GB" sz="1200" i="1" dirty="0">
                <a:ea typeface="+mn-lt"/>
                <a:cs typeface="+mn-lt"/>
              </a:rPr>
              <a:t>A completely </a:t>
            </a:r>
            <a:r>
              <a:rPr lang="en-GB" sz="1200" b="1" i="1" dirty="0">
                <a:ea typeface="+mn-lt"/>
                <a:cs typeface="+mn-lt"/>
              </a:rPr>
              <a:t>virtual higher level learning</a:t>
            </a:r>
            <a:r>
              <a:rPr lang="en-GB" sz="1200" i="1" dirty="0">
                <a:ea typeface="+mn-lt"/>
                <a:cs typeface="+mn-lt"/>
              </a:rPr>
              <a:t> environment where students</a:t>
            </a:r>
            <a:r>
              <a:rPr lang="en-GB" sz="1200" i="0" dirty="0">
                <a:ea typeface="+mn-lt"/>
                <a:cs typeface="+mn-lt"/>
              </a:rPr>
              <a:t> </a:t>
            </a:r>
            <a:r>
              <a:rPr lang="en-GB" sz="1200" i="1" dirty="0">
                <a:ea typeface="+mn-lt"/>
                <a:cs typeface="+mn-lt"/>
              </a:rPr>
              <a:t>and teachers can communicate with a strong presence using </a:t>
            </a:r>
            <a:r>
              <a:rPr lang="en-GB" sz="1200" b="1" i="1" dirty="0">
                <a:ea typeface="+mn-lt"/>
                <a:cs typeface="+mn-lt"/>
              </a:rPr>
              <a:t>Virtual Reality headsets.</a:t>
            </a:r>
            <a:r>
              <a:rPr lang="en-GB" sz="1200" dirty="0">
                <a:ea typeface="+mn-lt"/>
                <a:cs typeface="+mn-lt"/>
              </a:rPr>
              <a:t>” To create that solution, it is necessary to break down the idea into parts and solve each part.</a:t>
            </a:r>
            <a:endParaRPr lang="en-GB" sz="1200" dirty="0"/>
          </a:p>
          <a:p>
            <a:endParaRPr lang="en-GB" dirty="0"/>
          </a:p>
        </p:txBody>
      </p:sp>
      <p:sp>
        <p:nvSpPr>
          <p:cNvPr id="4" name="Slide Number Placeholder 3"/>
          <p:cNvSpPr>
            <a:spLocks noGrp="1"/>
          </p:cNvSpPr>
          <p:nvPr>
            <p:ph type="sldNum" sz="quarter" idx="5"/>
          </p:nvPr>
        </p:nvSpPr>
        <p:spPr/>
        <p:txBody>
          <a:bodyPr/>
          <a:lstStyle/>
          <a:p>
            <a:fld id="{6CA0127A-680E-45B4-A553-36F673F8F8B3}" type="slidenum">
              <a:rPr lang="en-GB" smtClean="0"/>
              <a:t>3</a:t>
            </a:fld>
            <a:endParaRPr lang="en-GB"/>
          </a:p>
        </p:txBody>
      </p:sp>
    </p:spTree>
    <p:extLst>
      <p:ext uri="{BB962C8B-B14F-4D97-AF65-F5344CB8AC3E}">
        <p14:creationId xmlns:p14="http://schemas.microsoft.com/office/powerpoint/2010/main" val="565043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solve the idea, it needed to be broken down into three sections: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Section one is, “A completely virtual higher level learning environment”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Section two is, “where students and teachers can communicate with a strong presence”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section three is the hardware of “Virtual Reality headsets”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Each section needs a different technology and infrastructure to work, which will be explained in further slides.</a:t>
            </a:r>
          </a:p>
          <a:p>
            <a:endParaRPr lang="en-GB" b="1" dirty="0"/>
          </a:p>
        </p:txBody>
      </p:sp>
      <p:sp>
        <p:nvSpPr>
          <p:cNvPr id="4" name="Slide Number Placeholder 3"/>
          <p:cNvSpPr>
            <a:spLocks noGrp="1"/>
          </p:cNvSpPr>
          <p:nvPr>
            <p:ph type="sldNum" sz="quarter" idx="5"/>
          </p:nvPr>
        </p:nvSpPr>
        <p:spPr/>
        <p:txBody>
          <a:bodyPr/>
          <a:lstStyle/>
          <a:p>
            <a:fld id="{6CA0127A-680E-45B4-A553-36F673F8F8B3}" type="slidenum">
              <a:rPr lang="en-GB" smtClean="0"/>
              <a:t>4</a:t>
            </a:fld>
            <a:endParaRPr lang="en-GB"/>
          </a:p>
        </p:txBody>
      </p:sp>
    </p:spTree>
    <p:extLst>
      <p:ext uri="{BB962C8B-B14F-4D97-AF65-F5344CB8AC3E}">
        <p14:creationId xmlns:p14="http://schemas.microsoft.com/office/powerpoint/2010/main" val="616155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a:t>Two approaches should be taken to achieve this. The first is to use pre-generated environments for lower-level education. Both KS1 and KS2 education is very standardised in current times, therefore, it can be assumed that education between KS1 and KS3 will be at this stage in 50 years. Therefore, interactive environments that teachers can utilise can be specifically developed for the teaching of these levels.</a:t>
            </a:r>
          </a:p>
          <a:p>
            <a:pPr marL="0" indent="0">
              <a:buNone/>
            </a:pPr>
            <a:endParaRPr lang="en-GB"/>
          </a:p>
          <a:p>
            <a:pPr marL="0" indent="0">
              <a:buNone/>
            </a:pPr>
            <a:r>
              <a:rPr lang="en-GB"/>
              <a:t>The second approach will be having the teacher design their environments for themselves, this puts a requirement on the teacher, however, in 50 years the ease of use for this technology will allow for most competent people to design environments.</a:t>
            </a:r>
          </a:p>
          <a:p>
            <a:endParaRPr lang="en-GB"/>
          </a:p>
        </p:txBody>
      </p:sp>
      <p:sp>
        <p:nvSpPr>
          <p:cNvPr id="4" name="Slide Number Placeholder 3"/>
          <p:cNvSpPr>
            <a:spLocks noGrp="1"/>
          </p:cNvSpPr>
          <p:nvPr>
            <p:ph type="sldNum" sz="quarter" idx="5"/>
          </p:nvPr>
        </p:nvSpPr>
        <p:spPr/>
        <p:txBody>
          <a:bodyPr/>
          <a:lstStyle/>
          <a:p>
            <a:fld id="{6CA0127A-680E-45B4-A553-36F673F8F8B3}" type="slidenum">
              <a:rPr lang="en-GB" smtClean="0"/>
              <a:t>5</a:t>
            </a:fld>
            <a:endParaRPr lang="en-GB"/>
          </a:p>
        </p:txBody>
      </p:sp>
    </p:spTree>
    <p:extLst>
      <p:ext uri="{BB962C8B-B14F-4D97-AF65-F5344CB8AC3E}">
        <p14:creationId xmlns:p14="http://schemas.microsoft.com/office/powerpoint/2010/main" val="42762888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sounds obvious but every user of the virtual environment needs to be able to see, what is happening in the virtual environment. It is important the vision that users of the solution are appropriate to the users, for example; at KS1 most of the vision should be controlled to be fairly simple as overstimulation could cause issues in children at this age. Therefore, the design of the virtual environments needs to have strict design rules.</a:t>
            </a:r>
          </a:p>
          <a:p>
            <a:endParaRPr lang="en-GB" dirty="0"/>
          </a:p>
          <a:p>
            <a:r>
              <a:rPr lang="en-GB" dirty="0"/>
              <a:t>For sound, this for the communication between students and teachers. Without this teachers would not be able to communicate with the students and teach. The trade of sound is vital for this technology as it is key to reality that humans can communicate.</a:t>
            </a:r>
          </a:p>
          <a:p>
            <a:endParaRPr lang="en-GB" dirty="0"/>
          </a:p>
          <a:p>
            <a:r>
              <a:rPr lang="en-GB" dirty="0"/>
              <a:t>Finally, the body must be emulated inside the virtual environment, this means that the real body must be tracked and be able to move the virtual body, this allows for true presence inside of the virtual reality and is the key factor to what makes this actually effective in teaching.</a:t>
            </a:r>
          </a:p>
        </p:txBody>
      </p:sp>
      <p:sp>
        <p:nvSpPr>
          <p:cNvPr id="4" name="Slide Number Placeholder 3"/>
          <p:cNvSpPr>
            <a:spLocks noGrp="1"/>
          </p:cNvSpPr>
          <p:nvPr>
            <p:ph type="sldNum" sz="quarter" idx="5"/>
          </p:nvPr>
        </p:nvSpPr>
        <p:spPr/>
        <p:txBody>
          <a:bodyPr/>
          <a:lstStyle/>
          <a:p>
            <a:fld id="{6CA0127A-680E-45B4-A553-36F673F8F8B3}" type="slidenum">
              <a:rPr lang="en-GB" smtClean="0"/>
              <a:t>6</a:t>
            </a:fld>
            <a:endParaRPr lang="en-GB"/>
          </a:p>
        </p:txBody>
      </p:sp>
    </p:spTree>
    <p:extLst>
      <p:ext uri="{BB962C8B-B14F-4D97-AF65-F5344CB8AC3E}">
        <p14:creationId xmlns:p14="http://schemas.microsoft.com/office/powerpoint/2010/main" val="2601847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Vision and sound in modern day are solved with a commercial level headset called the Oculus Quest 2.. However, even though this technology is considered a “commercial level”, it is not to a level in which it can emulate reality and is still noticeably fake, even to the point of causing negative side effects. In the future, this technology will be further refined and hopefully seamlessly make the virtual seem as reality.</a:t>
            </a:r>
          </a:p>
          <a:p>
            <a:endParaRPr lang="en-GB" dirty="0"/>
          </a:p>
          <a:p>
            <a:r>
              <a:rPr lang="en-GB" dirty="0"/>
              <a:t>In 50 years, this technology is likely to get much lighter and have a smaller form factor, and utilise more natural and immersive methods of audio such as bone-conductance.</a:t>
            </a:r>
          </a:p>
          <a:p>
            <a:endParaRPr lang="en-GB" dirty="0"/>
          </a:p>
          <a:p>
            <a:r>
              <a:rPr lang="en-GB" dirty="0"/>
              <a:t>One main factor of the hardware that is failing in the modern day, is the tracking and virtualisation of the physical body. Although methods to track the human body, they are expensive and not very accurate. When translated into the virtual world, it becomes very obvious that this technology is limited and it can be clearly identified as not very effective.</a:t>
            </a:r>
          </a:p>
          <a:p>
            <a:endParaRPr lang="en-GB" dirty="0"/>
          </a:p>
          <a:p>
            <a:r>
              <a:rPr lang="en-GB" dirty="0"/>
              <a:t>The best body tracking right now is by a company name </a:t>
            </a:r>
            <a:r>
              <a:rPr lang="en-GB" dirty="0" err="1"/>
              <a:t>Xsens</a:t>
            </a:r>
            <a:r>
              <a:rPr lang="en-GB" dirty="0"/>
              <a:t> which is a commercial grade body tracking hardware for the movie industry. This is not viable for this solution as it is far too expensive and is not viable for children. </a:t>
            </a:r>
          </a:p>
          <a:p>
            <a:endParaRPr lang="en-GB" dirty="0"/>
          </a:p>
          <a:p>
            <a:r>
              <a:rPr lang="en-GB" dirty="0"/>
              <a:t>In 50 years, this technology will be readily available and cheap enough all users of all ages. It will use camera-based technology to virtualise the users body in real-time. By using cameras you can put the main cost of the technology onto software, which will be drastically cheaper in the future due to the ever increasing capabilities of computers.</a:t>
            </a:r>
          </a:p>
        </p:txBody>
      </p:sp>
      <p:sp>
        <p:nvSpPr>
          <p:cNvPr id="4" name="Slide Number Placeholder 3"/>
          <p:cNvSpPr>
            <a:spLocks noGrp="1"/>
          </p:cNvSpPr>
          <p:nvPr>
            <p:ph type="sldNum" sz="quarter" idx="5"/>
          </p:nvPr>
        </p:nvSpPr>
        <p:spPr/>
        <p:txBody>
          <a:bodyPr/>
          <a:lstStyle/>
          <a:p>
            <a:fld id="{6CA0127A-680E-45B4-A553-36F673F8F8B3}" type="slidenum">
              <a:rPr lang="en-GB" smtClean="0"/>
              <a:t>7</a:t>
            </a:fld>
            <a:endParaRPr lang="en-GB"/>
          </a:p>
        </p:txBody>
      </p:sp>
    </p:spTree>
    <p:extLst>
      <p:ext uri="{BB962C8B-B14F-4D97-AF65-F5344CB8AC3E}">
        <p14:creationId xmlns:p14="http://schemas.microsoft.com/office/powerpoint/2010/main" val="18146421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3 sections view of our solution, we are able to visualise what our solution would look like in 50 years. On the left, you can see that all 3 sections; device, presence and environment are fully developed. </a:t>
            </a:r>
          </a:p>
          <a:p>
            <a:endParaRPr lang="en-GB" dirty="0"/>
          </a:p>
          <a:p>
            <a:r>
              <a:rPr lang="en-GB" dirty="0"/>
              <a:t>In the diagram on the right shows what the current solution is using current day technology. You can see that the device section is well developed, and is the closest to what our solution would need. Presence is the second most developed and is on its way to being part of our solution. Environment however, is very under developed and is in need most of work required in order to satisfy our solution.</a:t>
            </a:r>
          </a:p>
        </p:txBody>
      </p:sp>
      <p:sp>
        <p:nvSpPr>
          <p:cNvPr id="4" name="Slide Number Placeholder 3"/>
          <p:cNvSpPr>
            <a:spLocks noGrp="1"/>
          </p:cNvSpPr>
          <p:nvPr>
            <p:ph type="sldNum" sz="quarter" idx="5"/>
          </p:nvPr>
        </p:nvSpPr>
        <p:spPr/>
        <p:txBody>
          <a:bodyPr/>
          <a:lstStyle/>
          <a:p>
            <a:fld id="{6CA0127A-680E-45B4-A553-36F673F8F8B3}" type="slidenum">
              <a:rPr lang="en-GB" smtClean="0"/>
              <a:t>8</a:t>
            </a:fld>
            <a:endParaRPr lang="en-GB"/>
          </a:p>
        </p:txBody>
      </p:sp>
    </p:spTree>
    <p:extLst>
      <p:ext uri="{BB962C8B-B14F-4D97-AF65-F5344CB8AC3E}">
        <p14:creationId xmlns:p14="http://schemas.microsoft.com/office/powerpoint/2010/main" val="3592102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96DFF08F-DC6B-4601-B491-B0F83F6DD2DA}" type="datetimeFigureOut">
              <a:rPr lang="en-US" dirty="0"/>
              <a:t>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365595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065066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96DFF08F-DC6B-4601-B491-B0F83F6DD2DA}" type="datetimeFigureOut">
              <a:rPr lang="en-US" dirty="0"/>
              <a:pPr/>
              <a:t>1/11/2022</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5925022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6DFF08F-DC6B-4601-B491-B0F83F6DD2DA}" type="datetimeFigureOut">
              <a:rPr lang="en-US" dirty="0"/>
              <a:t>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22422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6DFF08F-DC6B-4601-B491-B0F83F6DD2DA}" type="datetimeFigureOut">
              <a:rPr lang="en-US" dirty="0"/>
              <a:t>1/11/2022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28559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1/11/2022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68467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1/11/2022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93844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28791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52604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200172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38200" y="6422854"/>
            <a:ext cx="2743196" cy="365125"/>
          </a:xfrm>
        </p:spPr>
        <p:txBody>
          <a:bodyPr/>
          <a:lstStyle/>
          <a:p>
            <a:fld id="{96DFF08F-DC6B-4601-B491-B0F83F6DD2DA}" type="datetimeFigureOut">
              <a:rPr lang="en-US" dirty="0"/>
              <a:t>1/11/2022</a:t>
            </a:fld>
            <a:endParaRPr lang="en-US"/>
          </a:p>
        </p:txBody>
      </p:sp>
      <p:sp>
        <p:nvSpPr>
          <p:cNvPr id="5" name="Footer Placeholder 4"/>
          <p:cNvSpPr>
            <a:spLocks noGrp="1"/>
          </p:cNvSpPr>
          <p:nvPr>
            <p:ph type="ftr" sz="quarter" idx="11"/>
          </p:nvPr>
        </p:nvSpPr>
        <p:spPr>
          <a:xfrm>
            <a:off x="3776135" y="6422854"/>
            <a:ext cx="4279669" cy="365125"/>
          </a:xfrm>
        </p:spPr>
        <p:txBody>
          <a:bodyPr/>
          <a:lstStyle/>
          <a:p>
            <a:endParaRPr lang="en-US"/>
          </a:p>
        </p:txBody>
      </p:sp>
      <p:sp>
        <p:nvSpPr>
          <p:cNvPr id="6" name="Slide Number Placeholder 5"/>
          <p:cNvSpPr>
            <a:spLocks noGrp="1"/>
          </p:cNvSpPr>
          <p:nvPr>
            <p:ph type="sldNum" sz="quarter" idx="12"/>
          </p:nvPr>
        </p:nvSpPr>
        <p:spPr>
          <a:xfrm>
            <a:off x="8073048" y="6422854"/>
            <a:ext cx="879759" cy="365125"/>
          </a:xfrm>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853556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6DFF08F-DC6B-4601-B491-B0F83F6DD2DA}" type="datetimeFigureOut">
              <a:rPr lang="en-US" dirty="0"/>
              <a:pPr/>
              <a:t>1/11/2022</a:t>
            </a:fld>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851174068"/>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4C3CE-F24D-458B-B199-629E840B1577}"/>
              </a:ext>
            </a:extLst>
          </p:cNvPr>
          <p:cNvSpPr>
            <a:spLocks noGrp="1"/>
          </p:cNvSpPr>
          <p:nvPr>
            <p:ph type="ctrTitle"/>
          </p:nvPr>
        </p:nvSpPr>
        <p:spPr/>
        <p:txBody>
          <a:bodyPr/>
          <a:lstStyle/>
          <a:p>
            <a:r>
              <a:rPr lang="en-GB" dirty="0"/>
              <a:t>Team 404</a:t>
            </a:r>
          </a:p>
        </p:txBody>
      </p:sp>
      <p:sp>
        <p:nvSpPr>
          <p:cNvPr id="3" name="Subtitle 2">
            <a:extLst>
              <a:ext uri="{FF2B5EF4-FFF2-40B4-BE49-F238E27FC236}">
                <a16:creationId xmlns:a16="http://schemas.microsoft.com/office/drawing/2014/main" id="{D90A5FCD-2F58-4DFC-A344-23EFCD53DEFF}"/>
              </a:ext>
            </a:extLst>
          </p:cNvPr>
          <p:cNvSpPr>
            <a:spLocks noGrp="1"/>
          </p:cNvSpPr>
          <p:nvPr>
            <p:ph type="subTitle" idx="1"/>
          </p:nvPr>
        </p:nvSpPr>
        <p:spPr>
          <a:xfrm>
            <a:off x="1524000" y="3996251"/>
            <a:ext cx="9144000" cy="503082"/>
          </a:xfrm>
        </p:spPr>
        <p:txBody>
          <a:bodyPr vert="horz" lIns="91440" tIns="45720" rIns="91440" bIns="45720" rtlCol="0" anchor="t">
            <a:normAutofit/>
          </a:bodyPr>
          <a:lstStyle/>
          <a:p>
            <a:r>
              <a:rPr lang="en-GB" dirty="0"/>
              <a:t>"Unlike our attendance, we're always 100%"</a:t>
            </a:r>
          </a:p>
        </p:txBody>
      </p:sp>
      <p:sp>
        <p:nvSpPr>
          <p:cNvPr id="6" name="Subtitle 2">
            <a:extLst>
              <a:ext uri="{FF2B5EF4-FFF2-40B4-BE49-F238E27FC236}">
                <a16:creationId xmlns:a16="http://schemas.microsoft.com/office/drawing/2014/main" id="{525FADF6-A9B1-4226-94FE-4A7F6957A654}"/>
              </a:ext>
            </a:extLst>
          </p:cNvPr>
          <p:cNvSpPr txBox="1">
            <a:spLocks/>
          </p:cNvSpPr>
          <p:nvPr/>
        </p:nvSpPr>
        <p:spPr>
          <a:xfrm>
            <a:off x="1524000" y="6236832"/>
            <a:ext cx="9144000" cy="424359"/>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200"/>
              </a:spcBef>
              <a:spcAft>
                <a:spcPts val="200"/>
              </a:spcAft>
              <a:buClr>
                <a:schemeClr val="tx1"/>
              </a:buClr>
              <a:buFont typeface="Wingdings" pitchFamily="2" charset="2"/>
              <a:buNone/>
              <a:defRPr sz="2000" kern="1200">
                <a:solidFill>
                  <a:schemeClr val="tx1"/>
                </a:solidFill>
                <a:latin typeface="+mn-lt"/>
                <a:ea typeface="+mn-ea"/>
                <a:cs typeface="+mn-cs"/>
              </a:defRPr>
            </a:lvl1pPr>
            <a:lvl2pPr marL="4572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3pPr>
            <a:lvl4pPr marL="13716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4pPr>
            <a:lvl5pPr marL="18288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9pPr>
          </a:lstStyle>
          <a:p>
            <a:r>
              <a:rPr lang="en-GB" dirty="0"/>
              <a:t>Daniel Bennett  --- 1910798 --- Team 2</a:t>
            </a:r>
          </a:p>
        </p:txBody>
      </p:sp>
    </p:spTree>
    <p:extLst>
      <p:ext uri="{BB962C8B-B14F-4D97-AF65-F5344CB8AC3E}">
        <p14:creationId xmlns:p14="http://schemas.microsoft.com/office/powerpoint/2010/main" val="8559608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73A17-4D19-45BA-8DA6-07D7327D55E5}"/>
              </a:ext>
            </a:extLst>
          </p:cNvPr>
          <p:cNvSpPr>
            <a:spLocks noGrp="1"/>
          </p:cNvSpPr>
          <p:nvPr>
            <p:ph type="ctrTitle"/>
          </p:nvPr>
        </p:nvSpPr>
        <p:spPr/>
        <p:txBody>
          <a:bodyPr>
            <a:normAutofit/>
          </a:bodyPr>
          <a:lstStyle/>
          <a:p>
            <a:r>
              <a:rPr lang="en-GB"/>
              <a:t>Solution to proposed idea</a:t>
            </a:r>
            <a:br>
              <a:rPr lang="en-GB"/>
            </a:br>
            <a:r>
              <a:rPr lang="en-GB"/>
              <a:t> of VR in education </a:t>
            </a:r>
          </a:p>
        </p:txBody>
      </p:sp>
      <p:sp>
        <p:nvSpPr>
          <p:cNvPr id="3" name="Content Placeholder 2">
            <a:extLst>
              <a:ext uri="{FF2B5EF4-FFF2-40B4-BE49-F238E27FC236}">
                <a16:creationId xmlns:a16="http://schemas.microsoft.com/office/drawing/2014/main" id="{8536CCCA-6FAA-4439-93BF-FAEC28D8D619}"/>
              </a:ext>
            </a:extLst>
          </p:cNvPr>
          <p:cNvSpPr>
            <a:spLocks noGrp="1"/>
          </p:cNvSpPr>
          <p:nvPr>
            <p:ph type="subTitle" idx="1"/>
          </p:nvPr>
        </p:nvSpPr>
        <p:spPr/>
        <p:txBody>
          <a:bodyPr vert="horz" lIns="91440" tIns="45720" rIns="91440" bIns="45720" rtlCol="0" anchor="t">
            <a:normAutofit/>
          </a:bodyPr>
          <a:lstStyle/>
          <a:p>
            <a:r>
              <a:rPr lang="en-GB"/>
              <a:t>Daniel Bennett</a:t>
            </a:r>
          </a:p>
        </p:txBody>
      </p:sp>
    </p:spTree>
    <p:extLst>
      <p:ext uri="{BB962C8B-B14F-4D97-AF65-F5344CB8AC3E}">
        <p14:creationId xmlns:p14="http://schemas.microsoft.com/office/powerpoint/2010/main" val="2269225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01EA0-2970-44ED-9346-C7F8CF2F75D0}"/>
              </a:ext>
            </a:extLst>
          </p:cNvPr>
          <p:cNvSpPr>
            <a:spLocks noGrp="1"/>
          </p:cNvSpPr>
          <p:nvPr>
            <p:ph type="title"/>
          </p:nvPr>
        </p:nvSpPr>
        <p:spPr/>
        <p:txBody>
          <a:bodyPr/>
          <a:lstStyle/>
          <a:p>
            <a:r>
              <a:rPr lang="en-GB"/>
              <a:t>The solution (overview)</a:t>
            </a:r>
          </a:p>
        </p:txBody>
      </p:sp>
      <p:sp>
        <p:nvSpPr>
          <p:cNvPr id="3" name="Content Placeholder 2">
            <a:extLst>
              <a:ext uri="{FF2B5EF4-FFF2-40B4-BE49-F238E27FC236}">
                <a16:creationId xmlns:a16="http://schemas.microsoft.com/office/drawing/2014/main" id="{E494CD3D-774B-4010-BBD3-94D820E14662}"/>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rPr>
              <a:t>Using the conducted research and analysis, a solution has been developed to fulfil the proposal. The solution uses the understanding of current day technology to speculate on how it will be used in 50 years in education.</a:t>
            </a:r>
          </a:p>
          <a:p>
            <a:pPr marL="0" indent="0">
              <a:buNone/>
            </a:pPr>
            <a:r>
              <a:rPr lang="en-GB" dirty="0">
                <a:ea typeface="+mn-lt"/>
                <a:cs typeface="+mn-lt"/>
              </a:rPr>
              <a:t>As stated previously the proposed idea is: </a:t>
            </a:r>
          </a:p>
          <a:p>
            <a:pPr marL="0" indent="0" algn="ctr">
              <a:buNone/>
            </a:pPr>
            <a:r>
              <a:rPr lang="en-GB" sz="2800" dirty="0">
                <a:ea typeface="+mn-lt"/>
                <a:cs typeface="+mn-lt"/>
              </a:rPr>
              <a:t>“</a:t>
            </a:r>
            <a:r>
              <a:rPr lang="en-GB" sz="2800" i="1" dirty="0">
                <a:ea typeface="+mn-lt"/>
                <a:cs typeface="+mn-lt"/>
              </a:rPr>
              <a:t>A completely </a:t>
            </a:r>
            <a:r>
              <a:rPr lang="en-GB" sz="2800" b="1" i="1" dirty="0">
                <a:ea typeface="+mn-lt"/>
                <a:cs typeface="+mn-lt"/>
              </a:rPr>
              <a:t>virtual higher level learning</a:t>
            </a:r>
            <a:r>
              <a:rPr lang="en-GB" sz="2800" i="1" dirty="0">
                <a:ea typeface="+mn-lt"/>
                <a:cs typeface="+mn-lt"/>
              </a:rPr>
              <a:t> environment where students</a:t>
            </a:r>
            <a:endParaRPr lang="en-GB" sz="2800" dirty="0">
              <a:ea typeface="+mn-lt"/>
              <a:cs typeface="+mn-lt"/>
            </a:endParaRPr>
          </a:p>
          <a:p>
            <a:pPr marL="0" indent="0" algn="ctr">
              <a:spcBef>
                <a:spcPts val="200"/>
              </a:spcBef>
              <a:buNone/>
            </a:pPr>
            <a:r>
              <a:rPr lang="en-GB" sz="2800" i="1" dirty="0">
                <a:ea typeface="+mn-lt"/>
                <a:cs typeface="+mn-lt"/>
              </a:rPr>
              <a:t> and teachers can communicate with a strong presence using </a:t>
            </a:r>
            <a:r>
              <a:rPr lang="en-GB" sz="2800" b="1" i="1" dirty="0">
                <a:ea typeface="+mn-lt"/>
                <a:cs typeface="+mn-lt"/>
              </a:rPr>
              <a:t>Virtual Reality headsets.</a:t>
            </a:r>
            <a:r>
              <a:rPr lang="en-GB" sz="2800" dirty="0">
                <a:ea typeface="+mn-lt"/>
                <a:cs typeface="+mn-lt"/>
              </a:rPr>
              <a:t>”</a:t>
            </a:r>
            <a:endParaRPr lang="en-GB" sz="2800" dirty="0"/>
          </a:p>
          <a:p>
            <a:pPr marL="0" indent="0">
              <a:buNone/>
            </a:pPr>
            <a:r>
              <a:rPr lang="en-GB" dirty="0"/>
              <a:t>To create a solution the idea has to be broken down into it’s components the following slides will do this.</a:t>
            </a:r>
          </a:p>
        </p:txBody>
      </p:sp>
      <p:sp>
        <p:nvSpPr>
          <p:cNvPr id="4" name="TextBox 1">
            <a:extLst>
              <a:ext uri="{FF2B5EF4-FFF2-40B4-BE49-F238E27FC236}">
                <a16:creationId xmlns:a16="http://schemas.microsoft.com/office/drawing/2014/main" id="{CA7E4201-635A-4155-8A72-6ED0A4A0A499}"/>
              </a:ext>
            </a:extLst>
          </p:cNvPr>
          <p:cNvSpPr txBox="1"/>
          <p:nvPr/>
        </p:nvSpPr>
        <p:spPr>
          <a:xfrm>
            <a:off x="11646976" y="6493789"/>
            <a:ext cx="547606"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DB</a:t>
            </a:r>
          </a:p>
        </p:txBody>
      </p:sp>
    </p:spTree>
    <p:extLst>
      <p:ext uri="{BB962C8B-B14F-4D97-AF65-F5344CB8AC3E}">
        <p14:creationId xmlns:p14="http://schemas.microsoft.com/office/powerpoint/2010/main" val="3310790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AA1A7-5F5A-4E10-AF3D-88C487340ABB}"/>
              </a:ext>
            </a:extLst>
          </p:cNvPr>
          <p:cNvSpPr>
            <a:spLocks noGrp="1"/>
          </p:cNvSpPr>
          <p:nvPr>
            <p:ph type="title"/>
          </p:nvPr>
        </p:nvSpPr>
        <p:spPr/>
        <p:txBody>
          <a:bodyPr/>
          <a:lstStyle/>
          <a:p>
            <a:r>
              <a:rPr lang="en-GB"/>
              <a:t>Breaking down the Proposed Idea</a:t>
            </a:r>
          </a:p>
        </p:txBody>
      </p:sp>
      <p:sp>
        <p:nvSpPr>
          <p:cNvPr id="3" name="Content Placeholder 2">
            <a:extLst>
              <a:ext uri="{FF2B5EF4-FFF2-40B4-BE49-F238E27FC236}">
                <a16:creationId xmlns:a16="http://schemas.microsoft.com/office/drawing/2014/main" id="{EE3A16F5-049D-4B64-BF34-CF4C3683E360}"/>
              </a:ext>
            </a:extLst>
          </p:cNvPr>
          <p:cNvSpPr>
            <a:spLocks noGrp="1"/>
          </p:cNvSpPr>
          <p:nvPr>
            <p:ph idx="1"/>
          </p:nvPr>
        </p:nvSpPr>
        <p:spPr/>
        <p:txBody>
          <a:bodyPr/>
          <a:lstStyle/>
          <a:p>
            <a:pPr marL="0" indent="0">
              <a:buNone/>
            </a:pPr>
            <a:r>
              <a:rPr lang="en-GB" dirty="0"/>
              <a:t>The idea consists of three main sections. To create an proper solution, each of these must be solved. Below is a breakdown of these sections:</a:t>
            </a:r>
          </a:p>
          <a:p>
            <a:pPr marL="0" indent="0">
              <a:buNone/>
            </a:pPr>
            <a:endParaRPr lang="en-GB" dirty="0"/>
          </a:p>
          <a:p>
            <a:r>
              <a:rPr lang="en-GB" b="1" dirty="0"/>
              <a:t>Section 1</a:t>
            </a:r>
            <a:r>
              <a:rPr lang="en-GB" dirty="0"/>
              <a:t>: “A completely virtual higher level learning environment”</a:t>
            </a:r>
          </a:p>
          <a:p>
            <a:r>
              <a:rPr lang="en-GB" b="1" dirty="0"/>
              <a:t>Section 2</a:t>
            </a:r>
            <a:r>
              <a:rPr lang="en-GB" dirty="0"/>
              <a:t>: “where students and teachers can communicate with a strong presence”</a:t>
            </a:r>
          </a:p>
          <a:p>
            <a:r>
              <a:rPr lang="en-GB" b="1" dirty="0"/>
              <a:t>Section 3</a:t>
            </a:r>
            <a:r>
              <a:rPr lang="en-GB" dirty="0"/>
              <a:t>: “Virtual Reality headsets”</a:t>
            </a:r>
          </a:p>
          <a:p>
            <a:endParaRPr lang="en-GB" dirty="0"/>
          </a:p>
          <a:p>
            <a:pPr marL="0" indent="0">
              <a:buNone/>
            </a:pPr>
            <a:r>
              <a:rPr lang="en-GB" dirty="0"/>
              <a:t>Each section, represents a different technology and infrastructure that needs to be implemented.</a:t>
            </a:r>
          </a:p>
        </p:txBody>
      </p:sp>
      <p:sp>
        <p:nvSpPr>
          <p:cNvPr id="4" name="TextBox 1">
            <a:extLst>
              <a:ext uri="{FF2B5EF4-FFF2-40B4-BE49-F238E27FC236}">
                <a16:creationId xmlns:a16="http://schemas.microsoft.com/office/drawing/2014/main" id="{66CE51EE-B193-4890-9D73-A1CF226FA5D6}"/>
              </a:ext>
            </a:extLst>
          </p:cNvPr>
          <p:cNvSpPr txBox="1"/>
          <p:nvPr/>
        </p:nvSpPr>
        <p:spPr>
          <a:xfrm>
            <a:off x="11646976" y="6493789"/>
            <a:ext cx="547606"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DB</a:t>
            </a:r>
          </a:p>
        </p:txBody>
      </p:sp>
    </p:spTree>
    <p:extLst>
      <p:ext uri="{BB962C8B-B14F-4D97-AF65-F5344CB8AC3E}">
        <p14:creationId xmlns:p14="http://schemas.microsoft.com/office/powerpoint/2010/main" val="3309069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8746D-CEE5-44AC-81CD-9BD4E04A9EDC}"/>
              </a:ext>
            </a:extLst>
          </p:cNvPr>
          <p:cNvSpPr>
            <a:spLocks noGrp="1"/>
          </p:cNvSpPr>
          <p:nvPr>
            <p:ph type="title"/>
          </p:nvPr>
        </p:nvSpPr>
        <p:spPr/>
        <p:txBody>
          <a:bodyPr/>
          <a:lstStyle/>
          <a:p>
            <a:r>
              <a:rPr lang="en-GB"/>
              <a:t>Section 1: The Environment </a:t>
            </a:r>
          </a:p>
        </p:txBody>
      </p:sp>
      <p:sp>
        <p:nvSpPr>
          <p:cNvPr id="3" name="Content Placeholder 2">
            <a:extLst>
              <a:ext uri="{FF2B5EF4-FFF2-40B4-BE49-F238E27FC236}">
                <a16:creationId xmlns:a16="http://schemas.microsoft.com/office/drawing/2014/main" id="{6CAFFB59-D7B3-4808-B6B0-580115A56726}"/>
              </a:ext>
            </a:extLst>
          </p:cNvPr>
          <p:cNvSpPr>
            <a:spLocks noGrp="1"/>
          </p:cNvSpPr>
          <p:nvPr>
            <p:ph idx="1"/>
          </p:nvPr>
        </p:nvSpPr>
        <p:spPr>
          <a:xfrm>
            <a:off x="1202920" y="2011680"/>
            <a:ext cx="10260768" cy="4206240"/>
          </a:xfrm>
        </p:spPr>
        <p:txBody>
          <a:bodyPr/>
          <a:lstStyle/>
          <a:p>
            <a:pPr marL="0" indent="0">
              <a:buNone/>
            </a:pPr>
            <a:r>
              <a:rPr lang="en-GB"/>
              <a:t>The solution requires that all interactions will be based in a virtualised environment. This environment, will have to be accessible real-time and highly customisable for teaching across all disciplines in the education system. </a:t>
            </a:r>
          </a:p>
          <a:p>
            <a:pPr marL="0" indent="0">
              <a:buNone/>
            </a:pPr>
            <a:endParaRPr lang="en-GB"/>
          </a:p>
          <a:p>
            <a:pPr marL="0" indent="0">
              <a:buNone/>
            </a:pPr>
            <a:r>
              <a:rPr lang="en-GB"/>
              <a:t>Therefore, two methods are needed:</a:t>
            </a:r>
          </a:p>
          <a:p>
            <a:r>
              <a:rPr lang="en-GB" b="1"/>
              <a:t>Pre-made Environments</a:t>
            </a:r>
          </a:p>
          <a:p>
            <a:r>
              <a:rPr lang="en-GB" b="1"/>
              <a:t>Custom Environments</a:t>
            </a:r>
          </a:p>
        </p:txBody>
      </p:sp>
      <p:sp>
        <p:nvSpPr>
          <p:cNvPr id="4" name="TextBox 1">
            <a:extLst>
              <a:ext uri="{FF2B5EF4-FFF2-40B4-BE49-F238E27FC236}">
                <a16:creationId xmlns:a16="http://schemas.microsoft.com/office/drawing/2014/main" id="{DBF7AC14-C334-45B5-B021-3CCA3BE79262}"/>
              </a:ext>
            </a:extLst>
          </p:cNvPr>
          <p:cNvSpPr txBox="1"/>
          <p:nvPr/>
        </p:nvSpPr>
        <p:spPr>
          <a:xfrm>
            <a:off x="11646976" y="6493789"/>
            <a:ext cx="547606"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DB</a:t>
            </a:r>
          </a:p>
        </p:txBody>
      </p:sp>
    </p:spTree>
    <p:extLst>
      <p:ext uri="{BB962C8B-B14F-4D97-AF65-F5344CB8AC3E}">
        <p14:creationId xmlns:p14="http://schemas.microsoft.com/office/powerpoint/2010/main" val="378873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4481C-D76E-424E-BBF2-2A1169A05BCE}"/>
              </a:ext>
            </a:extLst>
          </p:cNvPr>
          <p:cNvSpPr>
            <a:spLocks noGrp="1"/>
          </p:cNvSpPr>
          <p:nvPr>
            <p:ph type="title"/>
          </p:nvPr>
        </p:nvSpPr>
        <p:spPr/>
        <p:txBody>
          <a:bodyPr/>
          <a:lstStyle/>
          <a:p>
            <a:r>
              <a:rPr lang="en-GB"/>
              <a:t>Section 2: The Presence</a:t>
            </a:r>
          </a:p>
        </p:txBody>
      </p:sp>
      <p:sp>
        <p:nvSpPr>
          <p:cNvPr id="3" name="Content Placeholder 2">
            <a:extLst>
              <a:ext uri="{FF2B5EF4-FFF2-40B4-BE49-F238E27FC236}">
                <a16:creationId xmlns:a16="http://schemas.microsoft.com/office/drawing/2014/main" id="{E4396B62-4DA2-4ADB-B824-45BE4CD9C86C}"/>
              </a:ext>
            </a:extLst>
          </p:cNvPr>
          <p:cNvSpPr>
            <a:spLocks noGrp="1"/>
          </p:cNvSpPr>
          <p:nvPr>
            <p:ph idx="1"/>
          </p:nvPr>
        </p:nvSpPr>
        <p:spPr/>
        <p:txBody>
          <a:bodyPr/>
          <a:lstStyle/>
          <a:p>
            <a:pPr marL="0" indent="0">
              <a:buNone/>
            </a:pPr>
            <a:r>
              <a:rPr lang="en-GB"/>
              <a:t>The second section needed for the solution is the teachers and student presence in the virtual environment. To achieve this, human that exists in the real-world needs to be emulated in the virtual world.</a:t>
            </a:r>
          </a:p>
          <a:p>
            <a:pPr marL="0" indent="0">
              <a:buNone/>
            </a:pPr>
            <a:r>
              <a:rPr lang="en-GB"/>
              <a:t>There are three critical of elements that need to be emulated for the solution:</a:t>
            </a:r>
          </a:p>
          <a:p>
            <a:r>
              <a:rPr lang="en-GB" b="1"/>
              <a:t>Vision</a:t>
            </a:r>
          </a:p>
          <a:p>
            <a:r>
              <a:rPr lang="en-GB" b="1"/>
              <a:t>Sound</a:t>
            </a:r>
          </a:p>
          <a:p>
            <a:r>
              <a:rPr lang="en-GB" b="1"/>
              <a:t>Body</a:t>
            </a:r>
          </a:p>
        </p:txBody>
      </p:sp>
      <p:sp>
        <p:nvSpPr>
          <p:cNvPr id="4" name="TextBox 1">
            <a:extLst>
              <a:ext uri="{FF2B5EF4-FFF2-40B4-BE49-F238E27FC236}">
                <a16:creationId xmlns:a16="http://schemas.microsoft.com/office/drawing/2014/main" id="{8D1E3C19-159B-4815-A0CF-AFBF5171006D}"/>
              </a:ext>
            </a:extLst>
          </p:cNvPr>
          <p:cNvSpPr txBox="1"/>
          <p:nvPr/>
        </p:nvSpPr>
        <p:spPr>
          <a:xfrm>
            <a:off x="11646976" y="6493789"/>
            <a:ext cx="547606"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DB</a:t>
            </a:r>
          </a:p>
        </p:txBody>
      </p:sp>
    </p:spTree>
    <p:extLst>
      <p:ext uri="{BB962C8B-B14F-4D97-AF65-F5344CB8AC3E}">
        <p14:creationId xmlns:p14="http://schemas.microsoft.com/office/powerpoint/2010/main" val="3975211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D2822-CD4B-482E-BA9C-E488A0CA29DC}"/>
              </a:ext>
            </a:extLst>
          </p:cNvPr>
          <p:cNvSpPr>
            <a:spLocks noGrp="1"/>
          </p:cNvSpPr>
          <p:nvPr>
            <p:ph type="title"/>
          </p:nvPr>
        </p:nvSpPr>
        <p:spPr/>
        <p:txBody>
          <a:bodyPr/>
          <a:lstStyle/>
          <a:p>
            <a:r>
              <a:rPr lang="en-GB"/>
              <a:t>Section 3: The Device</a:t>
            </a:r>
          </a:p>
        </p:txBody>
      </p:sp>
      <p:sp>
        <p:nvSpPr>
          <p:cNvPr id="3" name="Content Placeholder 2">
            <a:extLst>
              <a:ext uri="{FF2B5EF4-FFF2-40B4-BE49-F238E27FC236}">
                <a16:creationId xmlns:a16="http://schemas.microsoft.com/office/drawing/2014/main" id="{18C6D5F4-3A1B-4136-A80A-0732B3AA7C93}"/>
              </a:ext>
            </a:extLst>
          </p:cNvPr>
          <p:cNvSpPr>
            <a:spLocks noGrp="1"/>
          </p:cNvSpPr>
          <p:nvPr>
            <p:ph idx="1"/>
          </p:nvPr>
        </p:nvSpPr>
        <p:spPr/>
        <p:txBody>
          <a:bodyPr/>
          <a:lstStyle/>
          <a:p>
            <a:pPr marL="0" indent="0">
              <a:buNone/>
            </a:pPr>
            <a:r>
              <a:rPr lang="en-GB"/>
              <a:t>The final section needed to be discussed the actual hardware that will be used in the solution to allow for communication between the users. As stated in the previous section, there are three main factors that need to be tracked:</a:t>
            </a:r>
          </a:p>
          <a:p>
            <a:pPr marL="0" indent="0">
              <a:buNone/>
            </a:pPr>
            <a:endParaRPr lang="en-GB"/>
          </a:p>
          <a:p>
            <a:r>
              <a:rPr lang="en-GB" b="1"/>
              <a:t>Vision</a:t>
            </a:r>
          </a:p>
          <a:p>
            <a:r>
              <a:rPr lang="en-GB" b="1"/>
              <a:t>Sound</a:t>
            </a:r>
          </a:p>
          <a:p>
            <a:r>
              <a:rPr lang="en-GB" b="1"/>
              <a:t>Body Tracking</a:t>
            </a:r>
          </a:p>
          <a:p>
            <a:pPr marL="0" indent="0">
              <a:buNone/>
            </a:pPr>
            <a:endParaRPr lang="en-GB"/>
          </a:p>
        </p:txBody>
      </p:sp>
      <p:sp>
        <p:nvSpPr>
          <p:cNvPr id="4" name="TextBox 1">
            <a:extLst>
              <a:ext uri="{FF2B5EF4-FFF2-40B4-BE49-F238E27FC236}">
                <a16:creationId xmlns:a16="http://schemas.microsoft.com/office/drawing/2014/main" id="{D732F185-426B-45C1-A57B-456EF9411D0C}"/>
              </a:ext>
            </a:extLst>
          </p:cNvPr>
          <p:cNvSpPr txBox="1"/>
          <p:nvPr/>
        </p:nvSpPr>
        <p:spPr>
          <a:xfrm>
            <a:off x="11646976" y="6493789"/>
            <a:ext cx="547606"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DB</a:t>
            </a:r>
          </a:p>
        </p:txBody>
      </p:sp>
    </p:spTree>
    <p:extLst>
      <p:ext uri="{BB962C8B-B14F-4D97-AF65-F5344CB8AC3E}">
        <p14:creationId xmlns:p14="http://schemas.microsoft.com/office/powerpoint/2010/main" val="3275085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77D90-6809-42D7-9B4C-C77C25790050}"/>
              </a:ext>
            </a:extLst>
          </p:cNvPr>
          <p:cNvSpPr>
            <a:spLocks noGrp="1"/>
          </p:cNvSpPr>
          <p:nvPr>
            <p:ph type="title"/>
          </p:nvPr>
        </p:nvSpPr>
        <p:spPr/>
        <p:txBody>
          <a:bodyPr/>
          <a:lstStyle/>
          <a:p>
            <a:pPr algn="ctr"/>
            <a:r>
              <a:rPr lang="en-GB"/>
              <a:t>Our Solution: The 3 sections</a:t>
            </a:r>
          </a:p>
        </p:txBody>
      </p:sp>
      <p:pic>
        <p:nvPicPr>
          <p:cNvPr id="15" name="Picture 14" descr="Diagram&#10;&#10;Description automatically generated">
            <a:extLst>
              <a:ext uri="{FF2B5EF4-FFF2-40B4-BE49-F238E27FC236}">
                <a16:creationId xmlns:a16="http://schemas.microsoft.com/office/drawing/2014/main" id="{B32B927D-F2A0-4A6A-9E37-9C9864227BB7}"/>
              </a:ext>
            </a:extLst>
          </p:cNvPr>
          <p:cNvPicPr>
            <a:picLocks noChangeAspect="1"/>
          </p:cNvPicPr>
          <p:nvPr/>
        </p:nvPicPr>
        <p:blipFill rotWithShape="1">
          <a:blip r:embed="rId3">
            <a:extLst>
              <a:ext uri="{28A0092B-C50C-407E-A947-70E740481C1C}">
                <a14:useLocalDpi xmlns:a14="http://schemas.microsoft.com/office/drawing/2010/main" val="0"/>
              </a:ext>
            </a:extLst>
          </a:blip>
          <a:srcRect r="13850"/>
          <a:stretch/>
        </p:blipFill>
        <p:spPr>
          <a:xfrm>
            <a:off x="0" y="2043786"/>
            <a:ext cx="6214533" cy="4797280"/>
          </a:xfrm>
          <a:prstGeom prst="rect">
            <a:avLst/>
          </a:prstGeom>
        </p:spPr>
      </p:pic>
      <p:sp>
        <p:nvSpPr>
          <p:cNvPr id="16" name="TextBox 15">
            <a:extLst>
              <a:ext uri="{FF2B5EF4-FFF2-40B4-BE49-F238E27FC236}">
                <a16:creationId xmlns:a16="http://schemas.microsoft.com/office/drawing/2014/main" id="{61C40568-D98A-46D8-9803-B31C5D9FD7D2}"/>
              </a:ext>
            </a:extLst>
          </p:cNvPr>
          <p:cNvSpPr txBox="1"/>
          <p:nvPr/>
        </p:nvSpPr>
        <p:spPr>
          <a:xfrm>
            <a:off x="2726267" y="5638800"/>
            <a:ext cx="1794933" cy="430887"/>
          </a:xfrm>
          <a:prstGeom prst="rect">
            <a:avLst/>
          </a:prstGeom>
          <a:noFill/>
        </p:spPr>
        <p:txBody>
          <a:bodyPr wrap="square" rtlCol="0">
            <a:spAutoFit/>
          </a:bodyPr>
          <a:lstStyle/>
          <a:p>
            <a:r>
              <a:rPr lang="en-GB" sz="2200">
                <a:solidFill>
                  <a:schemeClr val="tx2">
                    <a:lumMod val="25000"/>
                  </a:schemeClr>
                </a:solidFill>
              </a:rPr>
              <a:t>Environment</a:t>
            </a:r>
          </a:p>
        </p:txBody>
      </p:sp>
      <p:sp>
        <p:nvSpPr>
          <p:cNvPr id="17" name="TextBox 16">
            <a:extLst>
              <a:ext uri="{FF2B5EF4-FFF2-40B4-BE49-F238E27FC236}">
                <a16:creationId xmlns:a16="http://schemas.microsoft.com/office/drawing/2014/main" id="{FA64925B-2015-42AE-98AC-7A1660B299EF}"/>
              </a:ext>
            </a:extLst>
          </p:cNvPr>
          <p:cNvSpPr txBox="1"/>
          <p:nvPr/>
        </p:nvSpPr>
        <p:spPr>
          <a:xfrm>
            <a:off x="4504266" y="3124200"/>
            <a:ext cx="1279507" cy="430887"/>
          </a:xfrm>
          <a:prstGeom prst="rect">
            <a:avLst/>
          </a:prstGeom>
          <a:noFill/>
        </p:spPr>
        <p:txBody>
          <a:bodyPr wrap="square" rtlCol="0">
            <a:spAutoFit/>
          </a:bodyPr>
          <a:lstStyle/>
          <a:p>
            <a:r>
              <a:rPr lang="en-GB" sz="2200">
                <a:solidFill>
                  <a:schemeClr val="tx2">
                    <a:lumMod val="25000"/>
                  </a:schemeClr>
                </a:solidFill>
              </a:rPr>
              <a:t>Presence</a:t>
            </a:r>
          </a:p>
        </p:txBody>
      </p:sp>
      <p:sp>
        <p:nvSpPr>
          <p:cNvPr id="18" name="TextBox 17">
            <a:extLst>
              <a:ext uri="{FF2B5EF4-FFF2-40B4-BE49-F238E27FC236}">
                <a16:creationId xmlns:a16="http://schemas.microsoft.com/office/drawing/2014/main" id="{F1AC2694-BE21-4166-B3EF-0BF0C4639B8B}"/>
              </a:ext>
            </a:extLst>
          </p:cNvPr>
          <p:cNvSpPr txBox="1"/>
          <p:nvPr/>
        </p:nvSpPr>
        <p:spPr>
          <a:xfrm>
            <a:off x="1612380" y="3124200"/>
            <a:ext cx="1279507" cy="430887"/>
          </a:xfrm>
          <a:prstGeom prst="rect">
            <a:avLst/>
          </a:prstGeom>
          <a:noFill/>
        </p:spPr>
        <p:txBody>
          <a:bodyPr wrap="square" rtlCol="0">
            <a:spAutoFit/>
          </a:bodyPr>
          <a:lstStyle/>
          <a:p>
            <a:r>
              <a:rPr lang="en-GB" sz="2200">
                <a:solidFill>
                  <a:schemeClr val="tx2">
                    <a:lumMod val="25000"/>
                  </a:schemeClr>
                </a:solidFill>
              </a:rPr>
              <a:t>Device</a:t>
            </a:r>
          </a:p>
        </p:txBody>
      </p:sp>
      <p:sp>
        <p:nvSpPr>
          <p:cNvPr id="19" name="TextBox 18">
            <a:extLst>
              <a:ext uri="{FF2B5EF4-FFF2-40B4-BE49-F238E27FC236}">
                <a16:creationId xmlns:a16="http://schemas.microsoft.com/office/drawing/2014/main" id="{56A5D524-0470-4C29-98F0-25AC0D2CB0E8}"/>
              </a:ext>
            </a:extLst>
          </p:cNvPr>
          <p:cNvSpPr txBox="1"/>
          <p:nvPr/>
        </p:nvSpPr>
        <p:spPr>
          <a:xfrm>
            <a:off x="2967045" y="3808913"/>
            <a:ext cx="1279507" cy="769441"/>
          </a:xfrm>
          <a:prstGeom prst="rect">
            <a:avLst/>
          </a:prstGeom>
          <a:noFill/>
        </p:spPr>
        <p:txBody>
          <a:bodyPr wrap="square" rtlCol="0">
            <a:spAutoFit/>
          </a:bodyPr>
          <a:lstStyle/>
          <a:p>
            <a:pPr algn="ctr"/>
            <a:r>
              <a:rPr lang="en-GB" sz="2200">
                <a:solidFill>
                  <a:schemeClr val="tx2">
                    <a:lumMod val="25000"/>
                  </a:schemeClr>
                </a:solidFill>
              </a:rPr>
              <a:t>Our Solution</a:t>
            </a:r>
          </a:p>
        </p:txBody>
      </p:sp>
      <p:pic>
        <p:nvPicPr>
          <p:cNvPr id="25" name="Picture 24" descr="Diagram, venn diagram&#10;&#10;Description automatically generated">
            <a:extLst>
              <a:ext uri="{FF2B5EF4-FFF2-40B4-BE49-F238E27FC236}">
                <a16:creationId xmlns:a16="http://schemas.microsoft.com/office/drawing/2014/main" id="{36F2EBB4-DB0B-4A1B-8601-8BDA80AB493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54175" y="2044531"/>
            <a:ext cx="5829300" cy="3876675"/>
          </a:xfrm>
          <a:prstGeom prst="rect">
            <a:avLst/>
          </a:prstGeom>
        </p:spPr>
      </p:pic>
      <p:sp>
        <p:nvSpPr>
          <p:cNvPr id="26" name="TextBox 25">
            <a:extLst>
              <a:ext uri="{FF2B5EF4-FFF2-40B4-BE49-F238E27FC236}">
                <a16:creationId xmlns:a16="http://schemas.microsoft.com/office/drawing/2014/main" id="{A1052279-EBDF-4C4B-8F89-2F7548A12A7C}"/>
              </a:ext>
            </a:extLst>
          </p:cNvPr>
          <p:cNvSpPr txBox="1"/>
          <p:nvPr/>
        </p:nvSpPr>
        <p:spPr>
          <a:xfrm>
            <a:off x="7285046" y="3158066"/>
            <a:ext cx="1279507" cy="430887"/>
          </a:xfrm>
          <a:prstGeom prst="rect">
            <a:avLst/>
          </a:prstGeom>
          <a:noFill/>
        </p:spPr>
        <p:txBody>
          <a:bodyPr wrap="square" rtlCol="0">
            <a:spAutoFit/>
          </a:bodyPr>
          <a:lstStyle/>
          <a:p>
            <a:r>
              <a:rPr lang="en-GB" sz="2200">
                <a:solidFill>
                  <a:schemeClr val="tx2">
                    <a:lumMod val="25000"/>
                  </a:schemeClr>
                </a:solidFill>
              </a:rPr>
              <a:t>Device</a:t>
            </a:r>
          </a:p>
        </p:txBody>
      </p:sp>
      <p:sp>
        <p:nvSpPr>
          <p:cNvPr id="27" name="TextBox 26">
            <a:extLst>
              <a:ext uri="{FF2B5EF4-FFF2-40B4-BE49-F238E27FC236}">
                <a16:creationId xmlns:a16="http://schemas.microsoft.com/office/drawing/2014/main" id="{E6F7CEFC-02E4-465A-AE33-9A3378F1D03C}"/>
              </a:ext>
            </a:extLst>
          </p:cNvPr>
          <p:cNvSpPr txBox="1"/>
          <p:nvPr/>
        </p:nvSpPr>
        <p:spPr>
          <a:xfrm>
            <a:off x="10100733" y="3124199"/>
            <a:ext cx="1279507" cy="430887"/>
          </a:xfrm>
          <a:prstGeom prst="rect">
            <a:avLst/>
          </a:prstGeom>
          <a:noFill/>
        </p:spPr>
        <p:txBody>
          <a:bodyPr wrap="square" rtlCol="0">
            <a:spAutoFit/>
          </a:bodyPr>
          <a:lstStyle/>
          <a:p>
            <a:r>
              <a:rPr lang="en-GB" sz="2200">
                <a:solidFill>
                  <a:schemeClr val="tx2">
                    <a:lumMod val="25000"/>
                  </a:schemeClr>
                </a:solidFill>
              </a:rPr>
              <a:t>Presence</a:t>
            </a:r>
          </a:p>
        </p:txBody>
      </p:sp>
      <p:sp>
        <p:nvSpPr>
          <p:cNvPr id="28" name="TextBox 27">
            <a:extLst>
              <a:ext uri="{FF2B5EF4-FFF2-40B4-BE49-F238E27FC236}">
                <a16:creationId xmlns:a16="http://schemas.microsoft.com/office/drawing/2014/main" id="{F5ECA87B-FAFF-4B8F-B980-06D67EE56277}"/>
              </a:ext>
            </a:extLst>
          </p:cNvPr>
          <p:cNvSpPr txBox="1"/>
          <p:nvPr/>
        </p:nvSpPr>
        <p:spPr>
          <a:xfrm>
            <a:off x="8616032" y="5366096"/>
            <a:ext cx="1794933" cy="430887"/>
          </a:xfrm>
          <a:prstGeom prst="rect">
            <a:avLst/>
          </a:prstGeom>
          <a:noFill/>
        </p:spPr>
        <p:txBody>
          <a:bodyPr wrap="square" rtlCol="0">
            <a:spAutoFit/>
          </a:bodyPr>
          <a:lstStyle/>
          <a:p>
            <a:r>
              <a:rPr lang="en-GB" sz="2200">
                <a:solidFill>
                  <a:schemeClr val="tx2">
                    <a:lumMod val="25000"/>
                  </a:schemeClr>
                </a:solidFill>
              </a:rPr>
              <a:t>Environment</a:t>
            </a:r>
          </a:p>
        </p:txBody>
      </p:sp>
      <p:sp>
        <p:nvSpPr>
          <p:cNvPr id="29" name="TextBox 28">
            <a:extLst>
              <a:ext uri="{FF2B5EF4-FFF2-40B4-BE49-F238E27FC236}">
                <a16:creationId xmlns:a16="http://schemas.microsoft.com/office/drawing/2014/main" id="{52046E19-7B00-490F-B88B-B40A18B03955}"/>
              </a:ext>
            </a:extLst>
          </p:cNvPr>
          <p:cNvSpPr txBox="1"/>
          <p:nvPr/>
        </p:nvSpPr>
        <p:spPr>
          <a:xfrm>
            <a:off x="8707445" y="3733853"/>
            <a:ext cx="1279507" cy="769441"/>
          </a:xfrm>
          <a:prstGeom prst="rect">
            <a:avLst/>
          </a:prstGeom>
          <a:noFill/>
        </p:spPr>
        <p:txBody>
          <a:bodyPr wrap="square" rtlCol="0">
            <a:spAutoFit/>
          </a:bodyPr>
          <a:lstStyle/>
          <a:p>
            <a:pPr algn="ctr"/>
            <a:r>
              <a:rPr lang="en-GB" sz="2200">
                <a:solidFill>
                  <a:schemeClr val="tx2">
                    <a:lumMod val="25000"/>
                  </a:schemeClr>
                </a:solidFill>
              </a:rPr>
              <a:t>Current Solution</a:t>
            </a:r>
          </a:p>
        </p:txBody>
      </p:sp>
      <p:sp>
        <p:nvSpPr>
          <p:cNvPr id="30" name="TextBox 1">
            <a:extLst>
              <a:ext uri="{FF2B5EF4-FFF2-40B4-BE49-F238E27FC236}">
                <a16:creationId xmlns:a16="http://schemas.microsoft.com/office/drawing/2014/main" id="{813F3E38-A69B-4CF7-B2C6-84F7BD788175}"/>
              </a:ext>
            </a:extLst>
          </p:cNvPr>
          <p:cNvSpPr txBox="1"/>
          <p:nvPr/>
        </p:nvSpPr>
        <p:spPr>
          <a:xfrm>
            <a:off x="11646976" y="6493789"/>
            <a:ext cx="547606"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DB</a:t>
            </a:r>
          </a:p>
        </p:txBody>
      </p:sp>
    </p:spTree>
    <p:extLst>
      <p:ext uri="{BB962C8B-B14F-4D97-AF65-F5344CB8AC3E}">
        <p14:creationId xmlns:p14="http://schemas.microsoft.com/office/powerpoint/2010/main" val="23615381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6E4246D90C08D4782D20BA06013DF7D" ma:contentTypeVersion="4" ma:contentTypeDescription="Create a new document." ma:contentTypeScope="" ma:versionID="cf29b4a2f8cc69c065e26e5b8c2a1f31">
  <xsd:schema xmlns:xsd="http://www.w3.org/2001/XMLSchema" xmlns:xs="http://www.w3.org/2001/XMLSchema" xmlns:p="http://schemas.microsoft.com/office/2006/metadata/properties" xmlns:ns2="01c57bea-5026-4905-bf17-1f0635114a34" targetNamespace="http://schemas.microsoft.com/office/2006/metadata/properties" ma:root="true" ma:fieldsID="89e6e70f343ba16d4e43eeafe945fb65" ns2:_="">
    <xsd:import namespace="01c57bea-5026-4905-bf17-1f0635114a3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1c57bea-5026-4905-bf17-1f0635114a3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F3DB4F1-46A3-4DA8-BFA6-6D5E2871F426}">
  <ds:schemaRefs>
    <ds:schemaRef ds:uri="01c57bea-5026-4905-bf17-1f0635114a3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FF32F14-320C-4B04-BD54-FA251A0BD25A}">
  <ds:schemaRefs>
    <ds:schemaRef ds:uri="http://schemas.microsoft.com/sharepoint/v3/contenttype/forms"/>
  </ds:schemaRefs>
</ds:datastoreItem>
</file>

<file path=customXml/itemProps3.xml><?xml version="1.0" encoding="utf-8"?>
<ds:datastoreItem xmlns:ds="http://schemas.openxmlformats.org/officeDocument/2006/customXml" ds:itemID="{5CFD0F5A-B085-4B16-A40B-FFA8D6B4D526}">
  <ds:schemaRefs>
    <ds:schemaRef ds:uri="01c57bea-5026-4905-bf17-1f0635114a3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133</TotalTime>
  <Words>1277</Words>
  <Application>Microsoft Office PowerPoint</Application>
  <PresentationFormat>Widescreen</PresentationFormat>
  <Paragraphs>90</Paragraphs>
  <Slides>8</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Calibri</vt:lpstr>
      <vt:lpstr>Corbel</vt:lpstr>
      <vt:lpstr>Wingdings</vt:lpstr>
      <vt:lpstr>Banded</vt:lpstr>
      <vt:lpstr>Team 404</vt:lpstr>
      <vt:lpstr>Solution to proposed idea  of VR in education </vt:lpstr>
      <vt:lpstr>The solution (overview)</vt:lpstr>
      <vt:lpstr>Breaking down the Proposed Idea</vt:lpstr>
      <vt:lpstr>Section 1: The Environment </vt:lpstr>
      <vt:lpstr>Section 2: The Presence</vt:lpstr>
      <vt:lpstr>Section 3: The Device</vt:lpstr>
      <vt:lpstr>Our Solution: The 3 sections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Jamie Phillip</dc:creator>
  <cp:lastModifiedBy>Daniel Bennett</cp:lastModifiedBy>
  <cp:revision>8</cp:revision>
  <dcterms:created xsi:type="dcterms:W3CDTF">2021-12-10T10:07:56Z</dcterms:created>
  <dcterms:modified xsi:type="dcterms:W3CDTF">2022-01-11T17:51:20Z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0x01010076E4246D90C08D4782D20BA06013DF7D</vt:lpwstr>
  </property>
</Properties>
</file>