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A37A"/>
    <a:srgbClr val="F0C7AE"/>
    <a:srgbClr val="F4C8AA"/>
    <a:srgbClr val="EEA776"/>
    <a:srgbClr val="FADB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6" d="100"/>
          <a:sy n="86" d="100"/>
        </p:scale>
        <p:origin x="-4576" y="-480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3251200" y="1689900"/>
            <a:ext cx="3611126" cy="7213270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" y="770467"/>
            <a:ext cx="4616035" cy="4512735"/>
          </a:xfrm>
        </p:spPr>
        <p:txBody>
          <a:bodyPr anchor="b">
            <a:normAutofit/>
          </a:bodyPr>
          <a:lstStyle>
            <a:lvl1pPr algn="l">
              <a:defRPr sz="33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5552254"/>
            <a:ext cx="3715688" cy="2763895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48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1" y="770467"/>
            <a:ext cx="4916150" cy="544219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067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2861733"/>
            <a:ext cx="4801851" cy="3350919"/>
          </a:xfrm>
        </p:spPr>
        <p:txBody>
          <a:bodyPr anchor="b">
            <a:normAutofit/>
          </a:bodyPr>
          <a:lstStyle>
            <a:lvl1pPr algn="l">
              <a:defRPr sz="2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6481704"/>
            <a:ext cx="4801850" cy="221356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839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400051" y="770467"/>
            <a:ext cx="2962475" cy="5442186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3496771" y="770466"/>
            <a:ext cx="2961179" cy="5429956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326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1" y="770467"/>
            <a:ext cx="2787650" cy="880533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050" y="1651001"/>
            <a:ext cx="2959100" cy="4561652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1263" y="818622"/>
            <a:ext cx="2823038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6772" y="1651000"/>
            <a:ext cx="2967529" cy="4549422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63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251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281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0" y="770467"/>
            <a:ext cx="2400300" cy="2201333"/>
          </a:xfrm>
        </p:spPr>
        <p:txBody>
          <a:bodyPr anchor="b">
            <a:normAutofit/>
          </a:bodyPr>
          <a:lstStyle>
            <a:lvl1pPr algn="l">
              <a:defRPr sz="15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770467"/>
            <a:ext cx="3329066" cy="79248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0" y="3191937"/>
            <a:ext cx="2400300" cy="302071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926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1850" y="2091267"/>
            <a:ext cx="2672444" cy="16510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71500" y="1320800"/>
            <a:ext cx="2460731" cy="693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372021" y="3962400"/>
            <a:ext cx="2673167" cy="3008489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0050" y="8915401"/>
            <a:ext cx="4358793" cy="5274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389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400050" y="770467"/>
            <a:ext cx="6057900" cy="45127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571502" y="5552252"/>
            <a:ext cx="5460999" cy="6604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2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242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770467"/>
            <a:ext cx="6057900" cy="4182533"/>
          </a:xfrm>
        </p:spPr>
        <p:txBody>
          <a:bodyPr anchor="ctr">
            <a:normAutofit/>
          </a:bodyPr>
          <a:lstStyle>
            <a:lvl1pPr algn="l">
              <a:defRPr sz="21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5943600"/>
            <a:ext cx="4787664" cy="27516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0749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770467"/>
            <a:ext cx="5144840" cy="41825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00101" y="4953000"/>
            <a:ext cx="4801850" cy="697089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6212657"/>
            <a:ext cx="4786771" cy="248261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71451" y="10264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399909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9569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4953000"/>
            <a:ext cx="4786771" cy="2451800"/>
          </a:xfrm>
        </p:spPr>
        <p:txBody>
          <a:bodyPr anchor="b">
            <a:normAutofit/>
          </a:bodyPr>
          <a:lstStyle>
            <a:lvl1pPr algn="l">
              <a:defRPr sz="21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414305"/>
            <a:ext cx="4787664" cy="1280961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69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213" y="770467"/>
            <a:ext cx="5144840" cy="4182533"/>
          </a:xfrm>
        </p:spPr>
        <p:txBody>
          <a:bodyPr anchor="ctr">
            <a:normAutofit/>
          </a:bodyPr>
          <a:lstStyle>
            <a:lvl1pPr algn="l">
              <a:defRPr sz="21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5613400"/>
            <a:ext cx="4786771" cy="15164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7154334"/>
            <a:ext cx="4786770" cy="154093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71451" y="10264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72151" y="3999091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2408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" y="770467"/>
            <a:ext cx="5644244" cy="41825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1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00050" y="5674549"/>
            <a:ext cx="4786771" cy="12107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0" y="6885285"/>
            <a:ext cx="4786770" cy="1809983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bg2">
                    <a:lumMod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6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</p:spPr>
        <p:txBody>
          <a:bodyPr>
            <a:normAutofit/>
          </a:bodyPr>
          <a:lstStyle>
            <a:lvl1pPr algn="l">
              <a:defRPr sz="2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1" y="770468"/>
            <a:ext cx="4916150" cy="544219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565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24804" y="770467"/>
            <a:ext cx="1533146" cy="6383867"/>
          </a:xfrm>
        </p:spPr>
        <p:txBody>
          <a:bodyPr vert="eaVert">
            <a:normAutofit/>
          </a:bodyPr>
          <a:lstStyle>
            <a:lvl1pPr>
              <a:defRPr sz="21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0050" y="770467"/>
            <a:ext cx="4387509" cy="79248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85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003006" y="5625631"/>
            <a:ext cx="1852842" cy="384010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0051" y="6493934"/>
            <a:ext cx="4916150" cy="22013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0051" y="770468"/>
            <a:ext cx="4916150" cy="54421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72684" y="8915405"/>
            <a:ext cx="900347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25/02/22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0050" y="8915401"/>
            <a:ext cx="4358793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7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30820" y="8057803"/>
            <a:ext cx="642680" cy="9676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1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3839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3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2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05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19367" y="4285397"/>
            <a:ext cx="42444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chemeClr val="bg1"/>
                </a:solidFill>
              </a:rPr>
              <a:t>Assignment on Menu Design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3206" y="8748215"/>
            <a:ext cx="4121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Submitted By: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MD Forhad Hossain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719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  <a:alpha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989947" cy="9906000"/>
          </a:xfrm>
        </p:spPr>
      </p:pic>
      <p:sp>
        <p:nvSpPr>
          <p:cNvPr id="5" name="Round Diagonal Corner Rectangle 4"/>
          <p:cNvSpPr/>
          <p:nvPr/>
        </p:nvSpPr>
        <p:spPr>
          <a:xfrm>
            <a:off x="164592" y="2596896"/>
            <a:ext cx="3182112" cy="6163056"/>
          </a:xfrm>
          <a:prstGeom prst="round2Diag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675888" y="4700016"/>
            <a:ext cx="3017520" cy="405993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>
            <a:off x="0" y="8759952"/>
            <a:ext cx="6989946" cy="1146048"/>
          </a:xfrm>
          <a:prstGeom prst="round2Same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-1" y="8759952"/>
            <a:ext cx="6989947" cy="0"/>
          </a:xfrm>
          <a:prstGeom prst="line">
            <a:avLst/>
          </a:prstGeom>
          <a:ln w="571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0" y="140207"/>
            <a:ext cx="3182113" cy="1158241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chemeClr val="accent6">
                    <a:lumMod val="75000"/>
                  </a:schemeClr>
                </a:solidFill>
              </a:rPr>
              <a:t>TRINITY HOTEL</a:t>
            </a:r>
          </a:p>
          <a:p>
            <a:pPr algn="ctr"/>
            <a:r>
              <a:rPr lang="en-US" sz="2000" b="1" dirty="0" smtClean="0">
                <a:solidFill>
                  <a:schemeClr val="accent6">
                    <a:lumMod val="75000"/>
                  </a:schemeClr>
                </a:solidFill>
              </a:rPr>
              <a:t>(Swansea, South Wales)</a:t>
            </a:r>
            <a:endParaRPr lang="en-US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4506849"/>
            <a:ext cx="3497811" cy="408470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64592" y="9048750"/>
            <a:ext cx="59695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Contact Us: +44 1792 481000</a:t>
            </a:r>
          </a:p>
          <a:p>
            <a:r>
              <a:rPr lang="en-US" b="1" dirty="0" smtClean="0"/>
              <a:t>                     facebook.com/</a:t>
            </a:r>
            <a:r>
              <a:rPr lang="en-US" b="1" dirty="0" err="1" smtClean="0"/>
              <a:t>hoteltrinity</a:t>
            </a:r>
            <a:endParaRPr lang="en-US" b="1" dirty="0"/>
          </a:p>
        </p:txBody>
      </p:sp>
      <p:sp>
        <p:nvSpPr>
          <p:cNvPr id="17" name="Flowchart: Delay 16"/>
          <p:cNvSpPr/>
          <p:nvPr/>
        </p:nvSpPr>
        <p:spPr>
          <a:xfrm rot="10800000">
            <a:off x="3675888" y="4700014"/>
            <a:ext cx="3260391" cy="3891535"/>
          </a:xfrm>
          <a:prstGeom prst="flowChartDelay">
            <a:avLst/>
          </a:prstGeom>
          <a:solidFill>
            <a:schemeClr val="bg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3872172" y="5454991"/>
            <a:ext cx="311777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 smtClean="0"/>
              <a:t>Must Wear Mask following Government Rules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sz="1600" b="1" dirty="0" smtClean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 smtClean="0"/>
              <a:t>Book before Arrive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sz="1600" b="1" dirty="0" smtClean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 smtClean="0"/>
              <a:t>Takeaway or Delivery</a:t>
            </a:r>
          </a:p>
          <a:p>
            <a:endParaRPr lang="en-US" sz="1600" b="1" dirty="0" smtClean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b="1" dirty="0" smtClean="0"/>
              <a:t>Cash on Delivery Payment</a:t>
            </a:r>
            <a:endParaRPr lang="en-US" sz="1600" b="1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1754" y="8813665"/>
            <a:ext cx="2244525" cy="1092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785661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6858000" cy="9906000"/>
          </a:xfrm>
          <a:solidFill>
            <a:schemeClr val="accent5">
              <a:lumMod val="20000"/>
              <a:lumOff val="80000"/>
            </a:schemeClr>
          </a:solidFill>
        </p:spPr>
      </p:pic>
      <p:sp>
        <p:nvSpPr>
          <p:cNvPr id="13" name="Rounded Rectangle 12"/>
          <p:cNvSpPr/>
          <p:nvPr/>
        </p:nvSpPr>
        <p:spPr>
          <a:xfrm>
            <a:off x="261256" y="1128156"/>
            <a:ext cx="1282537" cy="629391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61254" y="1154310"/>
            <a:ext cx="1282539" cy="577081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50" dirty="0" smtClean="0"/>
              <a:t>The Coast in Swansea, South Wales</a:t>
            </a:r>
            <a:endParaRPr lang="en-US" sz="1050" dirty="0"/>
          </a:p>
        </p:txBody>
      </p:sp>
      <p:sp>
        <p:nvSpPr>
          <p:cNvPr id="15" name="Round Diagonal Corner Rectangle 14"/>
          <p:cNvSpPr/>
          <p:nvPr/>
        </p:nvSpPr>
        <p:spPr>
          <a:xfrm>
            <a:off x="261256" y="6685808"/>
            <a:ext cx="2992306" cy="2850938"/>
          </a:xfrm>
          <a:prstGeom prst="round2DiagRect">
            <a:avLst/>
          </a:prstGeom>
          <a:solidFill>
            <a:schemeClr val="bg1">
              <a:lumMod val="85000"/>
              <a:lumOff val="1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350320" y="6757060"/>
            <a:ext cx="290324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Salads</a:t>
            </a:r>
          </a:p>
          <a:p>
            <a:endParaRPr lang="en-US" sz="1100" dirty="0"/>
          </a:p>
          <a:p>
            <a:r>
              <a:rPr lang="en-US" sz="1000" dirty="0" smtClean="0"/>
              <a:t>Classic Caesar Salad</a:t>
            </a:r>
          </a:p>
          <a:p>
            <a:r>
              <a:rPr lang="en-US" sz="700" dirty="0" smtClean="0"/>
              <a:t>(Lettuce from Romania, adorned with creamy Caesar dressing, parmesan, bacon and </a:t>
            </a:r>
            <a:r>
              <a:rPr lang="en-US" sz="700" dirty="0"/>
              <a:t>anchovies) </a:t>
            </a:r>
            <a:r>
              <a:rPr lang="en-US" sz="700" dirty="0" smtClean="0"/>
              <a:t>                  </a:t>
            </a:r>
            <a:r>
              <a:rPr lang="en-US" sz="700" b="1" dirty="0" smtClean="0"/>
              <a:t>£21.50</a:t>
            </a:r>
          </a:p>
          <a:p>
            <a:endParaRPr lang="en-US" sz="1000" dirty="0" smtClean="0"/>
          </a:p>
          <a:p>
            <a:r>
              <a:rPr lang="en-US" sz="1000" dirty="0" smtClean="0"/>
              <a:t>Classic Greek Salad (v)</a:t>
            </a:r>
            <a:endParaRPr lang="en-US" sz="1000" dirty="0"/>
          </a:p>
          <a:p>
            <a:r>
              <a:rPr lang="en-US" sz="700" dirty="0" smtClean="0"/>
              <a:t>(Freshly picked tomato, lettuce, cucumber, red onion, black olive with feta cheese, dressed with lime zest, and mint, served with flatbread)                                                                    </a:t>
            </a:r>
            <a:r>
              <a:rPr lang="en-US" sz="700" b="1" dirty="0" smtClean="0"/>
              <a:t>£22.50</a:t>
            </a:r>
            <a:endParaRPr lang="en-US" sz="700" b="1" dirty="0"/>
          </a:p>
          <a:p>
            <a:endParaRPr lang="en-US" sz="1000" dirty="0" smtClean="0"/>
          </a:p>
          <a:p>
            <a:r>
              <a:rPr lang="en-US" sz="1000" dirty="0" smtClean="0"/>
              <a:t>Smoked Mackerel Salad</a:t>
            </a:r>
            <a:endParaRPr lang="en-US" sz="1000" dirty="0"/>
          </a:p>
          <a:p>
            <a:r>
              <a:rPr lang="en-US" sz="700" dirty="0" smtClean="0"/>
              <a:t>(Served with caper mayo and ciabatta, fresh mackerel slightly peppered and tossed with red onion, grilled tomato and fried peas)                                                                                   </a:t>
            </a:r>
            <a:r>
              <a:rPr lang="en-US" sz="700" b="1" dirty="0"/>
              <a:t>£</a:t>
            </a:r>
            <a:r>
              <a:rPr lang="en-US" sz="700" b="1" dirty="0" smtClean="0"/>
              <a:t>18.10</a:t>
            </a:r>
            <a:endParaRPr lang="en-US" sz="700" b="1" dirty="0"/>
          </a:p>
          <a:p>
            <a:r>
              <a:rPr lang="en-US" sz="1000" dirty="0" smtClean="0"/>
              <a:t> </a:t>
            </a:r>
          </a:p>
          <a:p>
            <a:r>
              <a:rPr lang="en-US" sz="1000" dirty="0" smtClean="0"/>
              <a:t>Special Tuna Salad</a:t>
            </a:r>
            <a:endParaRPr lang="en-US" sz="1000" dirty="0"/>
          </a:p>
          <a:p>
            <a:r>
              <a:rPr lang="en-US" sz="700" dirty="0" smtClean="0"/>
              <a:t>(A thick tuna steak with fresh spinach, broccoli, fruit, peas and other toppings)                                                                 </a:t>
            </a:r>
            <a:r>
              <a:rPr lang="en-US" sz="700" b="1" dirty="0"/>
              <a:t>£</a:t>
            </a:r>
            <a:r>
              <a:rPr lang="en-US" sz="700" b="1" dirty="0" smtClean="0"/>
              <a:t>19..50</a:t>
            </a:r>
            <a:endParaRPr lang="en-US" sz="700" b="1" dirty="0"/>
          </a:p>
          <a:p>
            <a:endParaRPr lang="en-US" sz="700" b="1" dirty="0"/>
          </a:p>
        </p:txBody>
      </p:sp>
      <p:sp>
        <p:nvSpPr>
          <p:cNvPr id="20" name="Rectangle 19"/>
          <p:cNvSpPr/>
          <p:nvPr/>
        </p:nvSpPr>
        <p:spPr>
          <a:xfrm>
            <a:off x="261255" y="3067050"/>
            <a:ext cx="2992307" cy="33147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258147" y="3177823"/>
            <a:ext cx="3087588" cy="324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 smtClean="0">
                <a:solidFill>
                  <a:schemeClr val="bg1"/>
                </a:solidFill>
              </a:rPr>
              <a:t>Fish Fingers                                                </a:t>
            </a:r>
            <a:r>
              <a:rPr lang="en-US" sz="800" b="1" dirty="0">
                <a:solidFill>
                  <a:schemeClr val="bg1"/>
                </a:solidFill>
              </a:rPr>
              <a:t> </a:t>
            </a:r>
            <a:r>
              <a:rPr lang="en-US" sz="800" b="1" dirty="0" smtClean="0">
                <a:solidFill>
                  <a:schemeClr val="bg1"/>
                </a:solidFill>
              </a:rPr>
              <a:t>£20.50</a:t>
            </a:r>
            <a:endParaRPr lang="en-US" sz="1000" dirty="0" smtClean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(With lettuce from Romania, local cucumber and mayonnaise served with welsh tomato sauce)        </a:t>
            </a:r>
          </a:p>
          <a:p>
            <a:r>
              <a:rPr lang="en-US" sz="700" b="1" dirty="0" smtClean="0">
                <a:solidFill>
                  <a:schemeClr val="bg1"/>
                </a:solidFill>
              </a:rPr>
              <a:t>SW 01: </a:t>
            </a:r>
            <a:r>
              <a:rPr lang="en-US" sz="800" b="1" dirty="0" smtClean="0">
                <a:solidFill>
                  <a:schemeClr val="bg1"/>
                </a:solidFill>
              </a:rPr>
              <a:t>Chardonnay</a:t>
            </a:r>
            <a:r>
              <a:rPr lang="en-US" sz="800" dirty="0" smtClean="0">
                <a:solidFill>
                  <a:schemeClr val="bg1"/>
                </a:solidFill>
              </a:rPr>
              <a:t> </a:t>
            </a:r>
            <a:r>
              <a:rPr lang="en-US" sz="800" dirty="0">
                <a:solidFill>
                  <a:schemeClr val="bg1"/>
                </a:solidFill>
              </a:rPr>
              <a:t>(75 cl</a:t>
            </a:r>
            <a:r>
              <a:rPr lang="en-US" sz="800" dirty="0" smtClean="0">
                <a:solidFill>
                  <a:schemeClr val="bg1"/>
                </a:solidFill>
              </a:rPr>
              <a:t>)                                       </a:t>
            </a:r>
            <a:r>
              <a:rPr lang="en-US" sz="800" b="1" dirty="0" smtClean="0">
                <a:solidFill>
                  <a:schemeClr val="bg1"/>
                </a:solidFill>
              </a:rPr>
              <a:t>£33.50 </a:t>
            </a:r>
          </a:p>
          <a:p>
            <a:r>
              <a:rPr lang="en-US" sz="700" dirty="0" smtClean="0">
                <a:solidFill>
                  <a:schemeClr val="bg1"/>
                </a:solidFill>
              </a:rPr>
              <a:t>(Our chardonnay from Australia is delicious with fish fingers)</a:t>
            </a:r>
          </a:p>
          <a:p>
            <a:r>
              <a:rPr lang="en-US" sz="700" b="1" dirty="0" smtClean="0">
                <a:solidFill>
                  <a:schemeClr val="bg1"/>
                </a:solidFill>
              </a:rPr>
              <a:t>SW 02: </a:t>
            </a:r>
            <a:r>
              <a:rPr lang="en-US" sz="800" b="1" dirty="0" smtClean="0">
                <a:solidFill>
                  <a:schemeClr val="bg1"/>
                </a:solidFill>
              </a:rPr>
              <a:t>Pinot </a:t>
            </a:r>
            <a:r>
              <a:rPr lang="en-US" sz="800" b="1" dirty="0" err="1" smtClean="0">
                <a:solidFill>
                  <a:schemeClr val="bg1"/>
                </a:solidFill>
              </a:rPr>
              <a:t>Grigio</a:t>
            </a:r>
            <a:r>
              <a:rPr lang="en-US" sz="800" b="1" dirty="0" smtClean="0">
                <a:solidFill>
                  <a:schemeClr val="bg1"/>
                </a:solidFill>
              </a:rPr>
              <a:t> </a:t>
            </a:r>
            <a:r>
              <a:rPr lang="en-US" sz="800" dirty="0" smtClean="0">
                <a:solidFill>
                  <a:schemeClr val="bg1"/>
                </a:solidFill>
              </a:rPr>
              <a:t>(75 cl)                                         </a:t>
            </a:r>
            <a:r>
              <a:rPr lang="en-US" sz="800" b="1" dirty="0" smtClean="0">
                <a:solidFill>
                  <a:schemeClr val="bg1"/>
                </a:solidFill>
              </a:rPr>
              <a:t>£31.50 </a:t>
            </a:r>
            <a:endParaRPr lang="en-US" sz="800" dirty="0" smtClean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(Adds </a:t>
            </a:r>
            <a:r>
              <a:rPr lang="en-US" sz="700" dirty="0" err="1" smtClean="0">
                <a:solidFill>
                  <a:schemeClr val="bg1"/>
                </a:solidFill>
              </a:rPr>
              <a:t>flavours</a:t>
            </a:r>
            <a:r>
              <a:rPr lang="en-US" sz="700" dirty="0" smtClean="0">
                <a:solidFill>
                  <a:schemeClr val="bg1"/>
                </a:solidFill>
              </a:rPr>
              <a:t> wish the juiciness of fishes)</a:t>
            </a:r>
          </a:p>
          <a:p>
            <a:endParaRPr lang="en-US" sz="1000" b="1" dirty="0" smtClean="0">
              <a:solidFill>
                <a:schemeClr val="bg1"/>
              </a:solidFill>
            </a:endParaRPr>
          </a:p>
          <a:p>
            <a:r>
              <a:rPr lang="en-US" sz="1000" b="1" dirty="0" smtClean="0">
                <a:solidFill>
                  <a:schemeClr val="bg1"/>
                </a:solidFill>
              </a:rPr>
              <a:t>Welsh Beef </a:t>
            </a:r>
            <a:r>
              <a:rPr lang="en-US" sz="1000" b="1" dirty="0" err="1" smtClean="0">
                <a:solidFill>
                  <a:schemeClr val="bg1"/>
                </a:solidFill>
              </a:rPr>
              <a:t>Lasagne</a:t>
            </a:r>
            <a:r>
              <a:rPr lang="en-US" sz="1000" b="1" dirty="0" smtClean="0">
                <a:solidFill>
                  <a:schemeClr val="bg1"/>
                </a:solidFill>
              </a:rPr>
              <a:t>                                </a:t>
            </a:r>
            <a:r>
              <a:rPr lang="en-US" sz="800" b="1" dirty="0" smtClean="0">
                <a:solidFill>
                  <a:schemeClr val="bg1"/>
                </a:solidFill>
              </a:rPr>
              <a:t>£</a:t>
            </a:r>
            <a:r>
              <a:rPr lang="en-US" sz="800" b="1" dirty="0">
                <a:solidFill>
                  <a:schemeClr val="bg1"/>
                </a:solidFill>
              </a:rPr>
              <a:t>2</a:t>
            </a:r>
            <a:r>
              <a:rPr lang="en-US" sz="800" b="1" dirty="0" smtClean="0">
                <a:solidFill>
                  <a:schemeClr val="bg1"/>
                </a:solidFill>
              </a:rPr>
              <a:t>3.50</a:t>
            </a:r>
            <a:endParaRPr lang="en-US" sz="1000" dirty="0" smtClean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(Served with homemade chips and parmesan, with medium to spicy ginger and garlic sauce, cucumber raita. This may cause of allergy) </a:t>
            </a:r>
          </a:p>
          <a:p>
            <a:r>
              <a:rPr lang="en-US" sz="700" b="1" dirty="0" smtClean="0">
                <a:solidFill>
                  <a:schemeClr val="bg1"/>
                </a:solidFill>
              </a:rPr>
              <a:t>SW 01: </a:t>
            </a:r>
            <a:r>
              <a:rPr lang="en-US" sz="800" b="1" dirty="0" smtClean="0">
                <a:solidFill>
                  <a:schemeClr val="bg1"/>
                </a:solidFill>
              </a:rPr>
              <a:t>Zinfandel</a:t>
            </a:r>
            <a:r>
              <a:rPr lang="en-US" sz="800" dirty="0" smtClean="0">
                <a:solidFill>
                  <a:schemeClr val="bg1"/>
                </a:solidFill>
              </a:rPr>
              <a:t>(75 </a:t>
            </a:r>
            <a:r>
              <a:rPr lang="en-US" sz="800" dirty="0">
                <a:solidFill>
                  <a:schemeClr val="bg1"/>
                </a:solidFill>
              </a:rPr>
              <a:t>cl</a:t>
            </a:r>
            <a:r>
              <a:rPr lang="en-US" sz="800" dirty="0" smtClean="0">
                <a:solidFill>
                  <a:schemeClr val="bg1"/>
                </a:solidFill>
              </a:rPr>
              <a:t>) </a:t>
            </a:r>
            <a:r>
              <a:rPr lang="en-US" sz="800" b="1" dirty="0" smtClean="0">
                <a:solidFill>
                  <a:schemeClr val="bg1"/>
                </a:solidFill>
              </a:rPr>
              <a:t>                                            £</a:t>
            </a:r>
            <a:r>
              <a:rPr lang="en-US" sz="800" b="1" dirty="0">
                <a:solidFill>
                  <a:schemeClr val="bg1"/>
                </a:solidFill>
              </a:rPr>
              <a:t>3</a:t>
            </a:r>
            <a:r>
              <a:rPr lang="en-US" sz="800" b="1" dirty="0" smtClean="0">
                <a:solidFill>
                  <a:schemeClr val="bg1"/>
                </a:solidFill>
              </a:rPr>
              <a:t>1.50</a:t>
            </a:r>
            <a:endParaRPr lang="en-US" sz="800" b="1" dirty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(This bright red wine is best with lasagna)</a:t>
            </a:r>
            <a:endParaRPr lang="en-US" sz="700" dirty="0">
              <a:solidFill>
                <a:schemeClr val="bg1"/>
              </a:solidFill>
            </a:endParaRPr>
          </a:p>
          <a:p>
            <a:r>
              <a:rPr lang="en-US" sz="700" b="1" dirty="0" smtClean="0">
                <a:solidFill>
                  <a:schemeClr val="bg1"/>
                </a:solidFill>
              </a:rPr>
              <a:t>SW </a:t>
            </a:r>
            <a:r>
              <a:rPr lang="en-US" sz="700" b="1" dirty="0">
                <a:solidFill>
                  <a:schemeClr val="bg1"/>
                </a:solidFill>
              </a:rPr>
              <a:t>02: </a:t>
            </a:r>
            <a:r>
              <a:rPr lang="en-US" sz="900" b="1" dirty="0">
                <a:solidFill>
                  <a:schemeClr val="bg1"/>
                </a:solidFill>
              </a:rPr>
              <a:t>Pinot </a:t>
            </a:r>
            <a:r>
              <a:rPr lang="en-US" sz="900" b="1" dirty="0" smtClean="0">
                <a:solidFill>
                  <a:schemeClr val="bg1"/>
                </a:solidFill>
              </a:rPr>
              <a:t>Noir </a:t>
            </a:r>
            <a:r>
              <a:rPr lang="en-US" sz="800" dirty="0">
                <a:solidFill>
                  <a:schemeClr val="bg1"/>
                </a:solidFill>
              </a:rPr>
              <a:t>(75 cl</a:t>
            </a:r>
            <a:r>
              <a:rPr lang="en-US" sz="800" dirty="0" smtClean="0">
                <a:solidFill>
                  <a:schemeClr val="bg1"/>
                </a:solidFill>
              </a:rPr>
              <a:t>)                                         </a:t>
            </a:r>
            <a:r>
              <a:rPr lang="en-US" sz="800" b="1" dirty="0" smtClean="0">
                <a:solidFill>
                  <a:schemeClr val="bg1"/>
                </a:solidFill>
              </a:rPr>
              <a:t>£30.75</a:t>
            </a:r>
            <a:endParaRPr lang="en-US" sz="800" dirty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(The lairs of meet and vegetables require the </a:t>
            </a:r>
            <a:r>
              <a:rPr lang="en-US" sz="700" dirty="0" err="1" smtClean="0">
                <a:solidFill>
                  <a:schemeClr val="bg1"/>
                </a:solidFill>
              </a:rPr>
              <a:t>flavours</a:t>
            </a:r>
            <a:r>
              <a:rPr lang="en-US" sz="700" dirty="0" smtClean="0">
                <a:solidFill>
                  <a:schemeClr val="bg1"/>
                </a:solidFill>
              </a:rPr>
              <a:t> of this wine)</a:t>
            </a:r>
            <a:endParaRPr lang="en-US" sz="700" dirty="0">
              <a:solidFill>
                <a:schemeClr val="bg1"/>
              </a:solidFill>
            </a:endParaRPr>
          </a:p>
          <a:p>
            <a:endParaRPr lang="en-US" sz="1000" b="1" dirty="0" smtClean="0">
              <a:solidFill>
                <a:schemeClr val="bg1"/>
              </a:solidFill>
            </a:endParaRPr>
          </a:p>
          <a:p>
            <a:r>
              <a:rPr lang="en-US" sz="1000" b="1" dirty="0" smtClean="0">
                <a:solidFill>
                  <a:schemeClr val="bg1"/>
                </a:solidFill>
              </a:rPr>
              <a:t>Butternut Squash </a:t>
            </a:r>
            <a:r>
              <a:rPr lang="en-US" sz="1000" b="1" dirty="0">
                <a:solidFill>
                  <a:schemeClr val="bg1"/>
                </a:solidFill>
              </a:rPr>
              <a:t>and O</a:t>
            </a:r>
            <a:r>
              <a:rPr lang="en-US" sz="1000" b="1" dirty="0" smtClean="0">
                <a:solidFill>
                  <a:schemeClr val="bg1"/>
                </a:solidFill>
              </a:rPr>
              <a:t>nion Tagine (v) </a:t>
            </a:r>
            <a:r>
              <a:rPr lang="en-US" sz="800" b="1" dirty="0" smtClean="0">
                <a:solidFill>
                  <a:schemeClr val="bg1"/>
                </a:solidFill>
              </a:rPr>
              <a:t>£24.00</a:t>
            </a:r>
            <a:endParaRPr lang="en-US" sz="1000" dirty="0" smtClean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(Served with flatbread or fluffy butter bread with grilled tomatoes, broccoli and other veggies along with feta couscous)</a:t>
            </a:r>
          </a:p>
          <a:p>
            <a:r>
              <a:rPr lang="en-US" sz="700" b="1" dirty="0" smtClean="0">
                <a:solidFill>
                  <a:schemeClr val="bg1"/>
                </a:solidFill>
              </a:rPr>
              <a:t>SW </a:t>
            </a:r>
            <a:r>
              <a:rPr lang="en-US" sz="700" b="1" dirty="0">
                <a:solidFill>
                  <a:schemeClr val="bg1"/>
                </a:solidFill>
              </a:rPr>
              <a:t>01:</a:t>
            </a:r>
            <a:r>
              <a:rPr lang="en-US" sz="700" dirty="0" smtClean="0">
                <a:solidFill>
                  <a:schemeClr val="bg1"/>
                </a:solidFill>
              </a:rPr>
              <a:t> </a:t>
            </a:r>
            <a:r>
              <a:rPr lang="en-US" sz="800" b="1" dirty="0" smtClean="0">
                <a:solidFill>
                  <a:schemeClr val="bg1"/>
                </a:solidFill>
              </a:rPr>
              <a:t>Red Riesling </a:t>
            </a:r>
            <a:r>
              <a:rPr lang="en-US" sz="700" dirty="0">
                <a:solidFill>
                  <a:schemeClr val="bg1"/>
                </a:solidFill>
              </a:rPr>
              <a:t>(75 cl</a:t>
            </a:r>
            <a:r>
              <a:rPr lang="en-US" sz="700" dirty="0" smtClean="0">
                <a:solidFill>
                  <a:schemeClr val="bg1"/>
                </a:solidFill>
              </a:rPr>
              <a:t>) </a:t>
            </a:r>
            <a:r>
              <a:rPr lang="en-US" sz="700" b="1" dirty="0" smtClean="0">
                <a:solidFill>
                  <a:schemeClr val="bg1"/>
                </a:solidFill>
              </a:rPr>
              <a:t>                                            </a:t>
            </a:r>
            <a:r>
              <a:rPr lang="en-US" sz="800" b="1" dirty="0" smtClean="0">
                <a:solidFill>
                  <a:schemeClr val="bg1"/>
                </a:solidFill>
              </a:rPr>
              <a:t>£33.00</a:t>
            </a:r>
            <a:endParaRPr lang="en-US" sz="800" b="1" dirty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(The slight sweetness of Riesling helps to brighten the taste even more)</a:t>
            </a:r>
            <a:endParaRPr lang="en-US" sz="700" dirty="0">
              <a:solidFill>
                <a:schemeClr val="bg1"/>
              </a:solidFill>
            </a:endParaRPr>
          </a:p>
          <a:p>
            <a:r>
              <a:rPr lang="en-US" sz="700" b="1" dirty="0" smtClean="0">
                <a:solidFill>
                  <a:schemeClr val="bg1"/>
                </a:solidFill>
              </a:rPr>
              <a:t>SW 02: </a:t>
            </a:r>
            <a:r>
              <a:rPr lang="en-US" sz="800" b="1" dirty="0">
                <a:solidFill>
                  <a:schemeClr val="bg1"/>
                </a:solidFill>
              </a:rPr>
              <a:t>Chardonnay</a:t>
            </a:r>
            <a:r>
              <a:rPr lang="en-US" sz="900" dirty="0">
                <a:solidFill>
                  <a:schemeClr val="bg1"/>
                </a:solidFill>
              </a:rPr>
              <a:t> </a:t>
            </a:r>
            <a:r>
              <a:rPr lang="en-US" sz="700" dirty="0">
                <a:solidFill>
                  <a:schemeClr val="bg1"/>
                </a:solidFill>
              </a:rPr>
              <a:t>(75 cl</a:t>
            </a:r>
            <a:r>
              <a:rPr lang="en-US" sz="800" dirty="0">
                <a:solidFill>
                  <a:schemeClr val="bg1"/>
                </a:solidFill>
              </a:rPr>
              <a:t>)                                   </a:t>
            </a:r>
            <a:r>
              <a:rPr lang="en-US" sz="800" dirty="0" smtClean="0">
                <a:solidFill>
                  <a:schemeClr val="bg1"/>
                </a:solidFill>
              </a:rPr>
              <a:t>    </a:t>
            </a:r>
            <a:r>
              <a:rPr lang="en-US" sz="800" b="1" dirty="0" smtClean="0">
                <a:solidFill>
                  <a:schemeClr val="bg1"/>
                </a:solidFill>
              </a:rPr>
              <a:t>£33.50 </a:t>
            </a:r>
            <a:endParaRPr lang="en-US" sz="800" b="1" dirty="0">
              <a:solidFill>
                <a:schemeClr val="bg1"/>
              </a:solidFill>
            </a:endParaRPr>
          </a:p>
          <a:p>
            <a:r>
              <a:rPr lang="en-US" sz="700" dirty="0" smtClean="0">
                <a:solidFill>
                  <a:schemeClr val="bg1"/>
                </a:solidFill>
              </a:rPr>
              <a:t>(This Chardonnay from California goes well with the </a:t>
            </a:r>
            <a:r>
              <a:rPr lang="en-US" sz="700" dirty="0" err="1" smtClean="0">
                <a:solidFill>
                  <a:schemeClr val="bg1"/>
                </a:solidFill>
              </a:rPr>
              <a:t>flavours</a:t>
            </a:r>
            <a:r>
              <a:rPr lang="en-US" sz="700" dirty="0" smtClean="0">
                <a:solidFill>
                  <a:schemeClr val="bg1"/>
                </a:solidFill>
              </a:rPr>
              <a:t> of the veggies)</a:t>
            </a:r>
            <a:endParaRPr lang="en-US" sz="700" dirty="0">
              <a:solidFill>
                <a:schemeClr val="bg1"/>
              </a:solidFill>
            </a:endParaRPr>
          </a:p>
        </p:txBody>
      </p:sp>
      <p:sp>
        <p:nvSpPr>
          <p:cNvPr id="24" name="Rounded Rectangle 23"/>
          <p:cNvSpPr/>
          <p:nvPr/>
        </p:nvSpPr>
        <p:spPr>
          <a:xfrm>
            <a:off x="261256" y="2520006"/>
            <a:ext cx="2992306" cy="475791"/>
          </a:xfrm>
          <a:prstGeom prst="round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>
            <a:off x="255609" y="2532580"/>
            <a:ext cx="29923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="1" dirty="0" smtClean="0"/>
              <a:t>The ingredients are sourced locally and collected from trusted suppliers</a:t>
            </a:r>
          </a:p>
          <a:p>
            <a:r>
              <a:rPr lang="en-US" sz="800" b="1" dirty="0" smtClean="0"/>
              <a:t>N.B.: SW= Suggested Wine that goes well with the dish</a:t>
            </a:r>
            <a:endParaRPr lang="en-US" sz="800" b="1" dirty="0"/>
          </a:p>
        </p:txBody>
      </p:sp>
      <p:sp>
        <p:nvSpPr>
          <p:cNvPr id="26" name="Round Diagonal Corner Rectangle 25"/>
          <p:cNvSpPr/>
          <p:nvPr/>
        </p:nvSpPr>
        <p:spPr>
          <a:xfrm>
            <a:off x="261254" y="2030366"/>
            <a:ext cx="2992307" cy="343920"/>
          </a:xfrm>
          <a:prstGeom prst="round2Diag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261254" y="2007380"/>
            <a:ext cx="2006929" cy="369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Trinity Special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8" name="Round Diagonal Corner Rectangle 27"/>
          <p:cNvSpPr/>
          <p:nvPr/>
        </p:nvSpPr>
        <p:spPr>
          <a:xfrm>
            <a:off x="3657600" y="2520007"/>
            <a:ext cx="2941557" cy="343920"/>
          </a:xfrm>
          <a:prstGeom prst="round2Diag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9"/>
          <p:cNvSpPr/>
          <p:nvPr/>
        </p:nvSpPr>
        <p:spPr>
          <a:xfrm>
            <a:off x="3657600" y="2028018"/>
            <a:ext cx="2941557" cy="346268"/>
          </a:xfrm>
          <a:prstGeom prst="roundRect">
            <a:avLst/>
          </a:prstGeom>
          <a:solidFill>
            <a:schemeClr val="bg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657600" y="2028018"/>
            <a:ext cx="2529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Hot Shot Takeaways</a:t>
            </a:r>
            <a:endParaRPr lang="en-US" b="1" dirty="0"/>
          </a:p>
        </p:txBody>
      </p:sp>
      <p:sp>
        <p:nvSpPr>
          <p:cNvPr id="32" name="TextBox 31"/>
          <p:cNvSpPr txBox="1"/>
          <p:nvPr/>
        </p:nvSpPr>
        <p:spPr>
          <a:xfrm>
            <a:off x="3657599" y="2561162"/>
            <a:ext cx="285843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>
                <a:solidFill>
                  <a:schemeClr val="bg1"/>
                </a:solidFill>
              </a:rPr>
              <a:t>Foods you can easily wrap and grab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3733584" y="3091481"/>
            <a:ext cx="2782445" cy="334915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3637711" y="7687340"/>
            <a:ext cx="2941558" cy="184940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>
            <a:off x="3667124" y="3118961"/>
            <a:ext cx="3018685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 smtClean="0"/>
              <a:t>Special Trinity Desserts </a:t>
            </a:r>
            <a:endParaRPr lang="en-US" sz="1100" b="1" dirty="0"/>
          </a:p>
          <a:p>
            <a:endParaRPr lang="en-US" sz="700" dirty="0" smtClean="0"/>
          </a:p>
          <a:p>
            <a:r>
              <a:rPr lang="en-US" sz="1000" b="1" dirty="0"/>
              <a:t>Apple crumble                                      </a:t>
            </a:r>
            <a:r>
              <a:rPr lang="en-US" sz="1000" b="1" dirty="0" smtClean="0"/>
              <a:t>£ 10.50</a:t>
            </a:r>
          </a:p>
          <a:p>
            <a:r>
              <a:rPr lang="en-US" sz="800" dirty="0" smtClean="0"/>
              <a:t>(It is fruity and has </a:t>
            </a:r>
            <a:r>
              <a:rPr lang="en-US" sz="800" dirty="0" err="1" smtClean="0"/>
              <a:t>biscuity</a:t>
            </a:r>
            <a:r>
              <a:rPr lang="en-US" sz="800" dirty="0" smtClean="0"/>
              <a:t> aroma and full of hot custard) </a:t>
            </a:r>
          </a:p>
          <a:p>
            <a:r>
              <a:rPr lang="en-US" sz="1000" b="1" dirty="0" smtClean="0"/>
              <a:t>Victoria </a:t>
            </a:r>
            <a:r>
              <a:rPr lang="en-US" sz="1000" b="1" dirty="0"/>
              <a:t>sponge                                    </a:t>
            </a:r>
            <a:r>
              <a:rPr lang="en-US" sz="1000" b="1" dirty="0" smtClean="0"/>
              <a:t> </a:t>
            </a:r>
            <a:r>
              <a:rPr lang="en-US" sz="1000" b="1" dirty="0"/>
              <a:t>£ </a:t>
            </a:r>
            <a:r>
              <a:rPr lang="en-US" sz="1000" b="1" dirty="0" smtClean="0"/>
              <a:t>11.50</a:t>
            </a:r>
          </a:p>
          <a:p>
            <a:r>
              <a:rPr lang="en-US" sz="800" dirty="0" smtClean="0"/>
              <a:t>(Fluffy sponge with light cream and endless flavor combinations. This may have allergic components)</a:t>
            </a:r>
          </a:p>
          <a:p>
            <a:r>
              <a:rPr lang="en-US" sz="1000" b="1" dirty="0" smtClean="0"/>
              <a:t>Red </a:t>
            </a:r>
            <a:r>
              <a:rPr lang="en-US" sz="1000" b="1" dirty="0"/>
              <a:t>velvet cake                                    </a:t>
            </a:r>
            <a:r>
              <a:rPr lang="en-US" sz="1000" b="1" dirty="0" smtClean="0"/>
              <a:t>£ 14.50</a:t>
            </a:r>
          </a:p>
          <a:p>
            <a:r>
              <a:rPr lang="en-US" sz="800" dirty="0" smtClean="0"/>
              <a:t>(Light, creamy fostered red velvet color with chocolate flavored ) </a:t>
            </a:r>
            <a:endParaRPr lang="en-US" sz="800" dirty="0"/>
          </a:p>
          <a:p>
            <a:endParaRPr lang="en-US" sz="1000" b="1" dirty="0" smtClean="0"/>
          </a:p>
          <a:p>
            <a:r>
              <a:rPr lang="en-US" sz="900" b="1" dirty="0" smtClean="0"/>
              <a:t>Suggested Wines for these items:</a:t>
            </a:r>
          </a:p>
          <a:p>
            <a:r>
              <a:rPr lang="en-US" sz="800" b="1" dirty="0" smtClean="0"/>
              <a:t>01: Cabernet Sauvignon  </a:t>
            </a:r>
            <a:r>
              <a:rPr lang="en-US" sz="800" dirty="0" smtClean="0"/>
              <a:t>(75 cl)             </a:t>
            </a:r>
            <a:r>
              <a:rPr lang="en-US" sz="700" dirty="0" smtClean="0"/>
              <a:t>               </a:t>
            </a:r>
            <a:r>
              <a:rPr lang="en-US" sz="800" b="1" dirty="0" smtClean="0"/>
              <a:t>£30.95</a:t>
            </a:r>
            <a:endParaRPr lang="en-US" sz="800" dirty="0"/>
          </a:p>
          <a:p>
            <a:r>
              <a:rPr lang="en-US" sz="800" dirty="0" smtClean="0"/>
              <a:t>(This wine from Washington is great with Red velvet cake)</a:t>
            </a:r>
            <a:endParaRPr lang="en-US" sz="800" b="1" dirty="0" smtClean="0"/>
          </a:p>
          <a:p>
            <a:r>
              <a:rPr lang="en-US" sz="800" b="1" dirty="0" smtClean="0"/>
              <a:t>02</a:t>
            </a:r>
            <a:r>
              <a:rPr lang="en-US" sz="800" b="1" dirty="0"/>
              <a:t>: </a:t>
            </a:r>
            <a:r>
              <a:rPr lang="en-US" sz="800" b="1" dirty="0" smtClean="0"/>
              <a:t>Zinfandel(</a:t>
            </a:r>
            <a:r>
              <a:rPr lang="en-US" sz="800" dirty="0" smtClean="0"/>
              <a:t>75 </a:t>
            </a:r>
            <a:r>
              <a:rPr lang="en-US" sz="800" dirty="0"/>
              <a:t>cl)                                       </a:t>
            </a:r>
            <a:r>
              <a:rPr lang="en-US" sz="800" dirty="0" smtClean="0"/>
              <a:t>              </a:t>
            </a:r>
            <a:r>
              <a:rPr lang="en-US" sz="800" b="1" dirty="0" smtClean="0"/>
              <a:t>£32.75</a:t>
            </a:r>
            <a:endParaRPr lang="en-US" sz="800" dirty="0"/>
          </a:p>
          <a:p>
            <a:r>
              <a:rPr lang="en-US" sz="800" dirty="0" smtClean="0"/>
              <a:t>(Apple crumple goes well with </a:t>
            </a:r>
            <a:r>
              <a:rPr lang="en-US" sz="800" dirty="0" err="1"/>
              <a:t>jammy</a:t>
            </a:r>
            <a:r>
              <a:rPr lang="en-US" sz="800" dirty="0"/>
              <a:t> fruit-forward flavors from the Zin )</a:t>
            </a:r>
          </a:p>
          <a:p>
            <a:endParaRPr lang="en-US" sz="1100" b="1" dirty="0" smtClean="0"/>
          </a:p>
          <a:p>
            <a:r>
              <a:rPr lang="en-US" sz="1100" b="1" dirty="0" smtClean="0"/>
              <a:t>Kids’ Special </a:t>
            </a:r>
            <a:endParaRPr lang="en-US" sz="1100" b="1" dirty="0"/>
          </a:p>
          <a:p>
            <a:r>
              <a:rPr lang="en-US" sz="800" b="1" dirty="0" smtClean="0"/>
              <a:t>Macaroni Cheese &amp; Garlic Bread (v)                   £10.50</a:t>
            </a:r>
          </a:p>
          <a:p>
            <a:r>
              <a:rPr lang="en-US" sz="800" b="1" dirty="0" smtClean="0"/>
              <a:t>Welsh Fried Chicken Burger with Chips                 £12.75</a:t>
            </a:r>
            <a:endParaRPr lang="en-US" sz="800" b="1" dirty="0"/>
          </a:p>
          <a:p>
            <a:r>
              <a:rPr lang="en-US" sz="800" b="1" dirty="0" smtClean="0"/>
              <a:t>Big Beef Burger with Chips                                      £10.75</a:t>
            </a:r>
          </a:p>
          <a:p>
            <a:r>
              <a:rPr lang="en-US" sz="800" dirty="0" smtClean="0"/>
              <a:t>( This may have allergic elements) </a:t>
            </a:r>
            <a:endParaRPr lang="en-US" sz="800" dirty="0"/>
          </a:p>
          <a:p>
            <a:r>
              <a:rPr lang="en-US" sz="800" b="1" dirty="0" smtClean="0"/>
              <a:t>Ice-cream Trio (Choco, Vanilla and Strawberry) £9.95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3637711" y="7669844"/>
            <a:ext cx="3048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 smtClean="0">
                <a:solidFill>
                  <a:schemeClr val="bg1"/>
                </a:solidFill>
              </a:rPr>
              <a:t>Specialty Drinks</a:t>
            </a:r>
          </a:p>
          <a:p>
            <a:r>
              <a:rPr lang="en-US" sz="800" dirty="0" smtClean="0">
                <a:solidFill>
                  <a:schemeClr val="bg1"/>
                </a:solidFill>
              </a:rPr>
              <a:t>BOLLINGER</a:t>
            </a:r>
            <a:r>
              <a:rPr lang="en-US" sz="800" dirty="0">
                <a:solidFill>
                  <a:schemeClr val="bg1"/>
                </a:solidFill>
              </a:rPr>
              <a:t>, SPECIAL CUVEE, BRUT N.V, </a:t>
            </a:r>
            <a:r>
              <a:rPr lang="en-US" sz="800" dirty="0" smtClean="0">
                <a:solidFill>
                  <a:schemeClr val="bg1"/>
                </a:solidFill>
              </a:rPr>
              <a:t>FRANCE CHAMPAGNE (75 cl)</a:t>
            </a:r>
          </a:p>
          <a:p>
            <a:r>
              <a:rPr lang="en-US" sz="700" dirty="0" smtClean="0">
                <a:solidFill>
                  <a:schemeClr val="bg1"/>
                </a:solidFill>
              </a:rPr>
              <a:t>(an </a:t>
            </a:r>
            <a:r>
              <a:rPr lang="en-US" sz="700" dirty="0">
                <a:solidFill>
                  <a:schemeClr val="bg1"/>
                </a:solidFill>
              </a:rPr>
              <a:t>inviting wine, made with </a:t>
            </a:r>
            <a:r>
              <a:rPr lang="en-US" sz="700" b="1" dirty="0">
                <a:solidFill>
                  <a:schemeClr val="bg1"/>
                </a:solidFill>
              </a:rPr>
              <a:t>Pinot Noir, Chardonnay</a:t>
            </a:r>
            <a:r>
              <a:rPr lang="en-US" sz="700" dirty="0">
                <a:solidFill>
                  <a:schemeClr val="bg1"/>
                </a:solidFill>
              </a:rPr>
              <a:t> and Pinot </a:t>
            </a:r>
            <a:r>
              <a:rPr lang="en-US" sz="700" dirty="0" err="1">
                <a:solidFill>
                  <a:schemeClr val="bg1"/>
                </a:solidFill>
              </a:rPr>
              <a:t>Meunier</a:t>
            </a:r>
            <a:r>
              <a:rPr lang="en-US" sz="700" dirty="0">
                <a:solidFill>
                  <a:schemeClr val="bg1"/>
                </a:solidFill>
              </a:rPr>
              <a:t> </a:t>
            </a:r>
            <a:r>
              <a:rPr lang="en-US" sz="700" dirty="0" smtClean="0">
                <a:solidFill>
                  <a:schemeClr val="bg1"/>
                </a:solidFill>
              </a:rPr>
              <a:t>grape)                                                                      </a:t>
            </a:r>
            <a:r>
              <a:rPr lang="en-US" sz="700" b="1" dirty="0" smtClean="0">
                <a:solidFill>
                  <a:schemeClr val="bg1"/>
                </a:solidFill>
              </a:rPr>
              <a:t>£29.50</a:t>
            </a:r>
          </a:p>
          <a:p>
            <a:endParaRPr lang="en-US" sz="1000" dirty="0">
              <a:solidFill>
                <a:schemeClr val="bg1"/>
              </a:solidFill>
            </a:endParaRPr>
          </a:p>
          <a:p>
            <a:r>
              <a:rPr lang="it-IT" sz="800" dirty="0">
                <a:solidFill>
                  <a:schemeClr val="bg1"/>
                </a:solidFill>
              </a:rPr>
              <a:t>BAROLO FLORI, ARALDICA, PIEMONTE, </a:t>
            </a:r>
            <a:r>
              <a:rPr lang="it-IT" sz="800" dirty="0" smtClean="0">
                <a:solidFill>
                  <a:schemeClr val="bg1"/>
                </a:solidFill>
              </a:rPr>
              <a:t>ITALY RED WINE (75 cl)</a:t>
            </a:r>
          </a:p>
          <a:p>
            <a:r>
              <a:rPr lang="en-US" sz="700" dirty="0">
                <a:solidFill>
                  <a:schemeClr val="bg1"/>
                </a:solidFill>
              </a:rPr>
              <a:t>(</a:t>
            </a:r>
            <a:r>
              <a:rPr lang="en-US" sz="700" dirty="0" smtClean="0">
                <a:solidFill>
                  <a:schemeClr val="bg1"/>
                </a:solidFill>
              </a:rPr>
              <a:t>has the </a:t>
            </a:r>
            <a:r>
              <a:rPr lang="en-US" sz="700" dirty="0">
                <a:solidFill>
                  <a:schemeClr val="bg1"/>
                </a:solidFill>
              </a:rPr>
              <a:t>aromas from the </a:t>
            </a:r>
            <a:r>
              <a:rPr lang="en-US" sz="700" dirty="0" err="1">
                <a:solidFill>
                  <a:schemeClr val="bg1"/>
                </a:solidFill>
              </a:rPr>
              <a:t>Nebbiolo</a:t>
            </a:r>
            <a:r>
              <a:rPr lang="en-US" sz="700" dirty="0">
                <a:solidFill>
                  <a:schemeClr val="bg1"/>
                </a:solidFill>
              </a:rPr>
              <a:t> grape with plump fruit, silky supple texture and along finish.)   </a:t>
            </a:r>
            <a:r>
              <a:rPr lang="en-US" sz="700" dirty="0" smtClean="0">
                <a:solidFill>
                  <a:schemeClr val="bg1"/>
                </a:solidFill>
              </a:rPr>
              <a:t>                                        </a:t>
            </a:r>
            <a:r>
              <a:rPr lang="en-US" sz="700" b="1" dirty="0" smtClean="0">
                <a:solidFill>
                  <a:schemeClr val="bg1"/>
                </a:solidFill>
              </a:rPr>
              <a:t>£30.75</a:t>
            </a:r>
            <a:endParaRPr lang="en-US" sz="1000" dirty="0" smtClean="0">
              <a:solidFill>
                <a:schemeClr val="bg1"/>
              </a:solidFill>
            </a:endParaRPr>
          </a:p>
          <a:p>
            <a:endParaRPr lang="fr-FR" sz="800" dirty="0" smtClean="0">
              <a:solidFill>
                <a:schemeClr val="bg1"/>
              </a:solidFill>
            </a:endParaRPr>
          </a:p>
          <a:p>
            <a:r>
              <a:rPr lang="fr-FR" sz="800" dirty="0" smtClean="0">
                <a:solidFill>
                  <a:schemeClr val="bg1"/>
                </a:solidFill>
              </a:rPr>
              <a:t>POUILLY FUMÉ DOMAINE DE MALTAVERNE, LOIRE, France</a:t>
            </a:r>
          </a:p>
          <a:p>
            <a:r>
              <a:rPr lang="fr-FR" sz="800" smtClean="0">
                <a:solidFill>
                  <a:schemeClr val="bg1"/>
                </a:solidFill>
              </a:rPr>
              <a:t>WHITE WINE (75 cl)</a:t>
            </a:r>
            <a:endParaRPr lang="fr-FR" sz="800" dirty="0" smtClean="0">
              <a:solidFill>
                <a:schemeClr val="bg1"/>
              </a:solidFill>
            </a:endParaRPr>
          </a:p>
          <a:p>
            <a:r>
              <a:rPr lang="en-US" sz="700" dirty="0">
                <a:solidFill>
                  <a:schemeClr val="bg1"/>
                </a:solidFill>
              </a:rPr>
              <a:t>(</a:t>
            </a:r>
            <a:r>
              <a:rPr lang="en-US" sz="700" dirty="0" err="1" smtClean="0">
                <a:solidFill>
                  <a:schemeClr val="bg1"/>
                </a:solidFill>
              </a:rPr>
              <a:t>smokey</a:t>
            </a:r>
            <a:r>
              <a:rPr lang="en-US" sz="700" dirty="0" smtClean="0">
                <a:solidFill>
                  <a:schemeClr val="bg1"/>
                </a:solidFill>
              </a:rPr>
              <a:t> </a:t>
            </a:r>
            <a:r>
              <a:rPr lang="en-US" sz="700" dirty="0">
                <a:solidFill>
                  <a:schemeClr val="bg1"/>
                </a:solidFill>
              </a:rPr>
              <a:t>and </a:t>
            </a:r>
            <a:r>
              <a:rPr lang="en-US" sz="700" dirty="0" smtClean="0">
                <a:solidFill>
                  <a:schemeClr val="bg1"/>
                </a:solidFill>
              </a:rPr>
              <a:t>grassy with </a:t>
            </a:r>
            <a:r>
              <a:rPr lang="en-US" sz="700" dirty="0" err="1" smtClean="0">
                <a:solidFill>
                  <a:schemeClr val="bg1"/>
                </a:solidFill>
              </a:rPr>
              <a:t>mineraliity</a:t>
            </a:r>
            <a:r>
              <a:rPr lang="en-US" sz="700" dirty="0" smtClean="0">
                <a:solidFill>
                  <a:schemeClr val="bg1"/>
                </a:solidFill>
              </a:rPr>
              <a:t> and a peppery note) </a:t>
            </a:r>
            <a:r>
              <a:rPr lang="en-US" sz="700" b="1" dirty="0" smtClean="0">
                <a:solidFill>
                  <a:schemeClr val="bg1"/>
                </a:solidFill>
              </a:rPr>
              <a:t>£42.50</a:t>
            </a:r>
            <a:endParaRPr lang="en-US" sz="800" b="1" dirty="0">
              <a:solidFill>
                <a:schemeClr val="bg1"/>
              </a:solidFill>
            </a:endParaRPr>
          </a:p>
          <a:p>
            <a:endParaRPr lang="en-US" sz="800" b="1" dirty="0">
              <a:solidFill>
                <a:schemeClr val="bg1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350321" y="9678649"/>
            <a:ext cx="643911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dirty="0" smtClean="0">
                <a:solidFill>
                  <a:schemeClr val="bg1"/>
                </a:solidFill>
              </a:rPr>
              <a:t>N.B.: Foods containing nuts, dairies may contain allergens, that might be harmful for some people. Choose cautiously before placing orders. </a:t>
            </a:r>
            <a:endParaRPr lang="en-US" sz="7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0621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8364" y="354841"/>
            <a:ext cx="6373505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solidFill>
                  <a:schemeClr val="bg1"/>
                </a:solidFill>
              </a:rPr>
              <a:t>References</a:t>
            </a:r>
          </a:p>
          <a:p>
            <a:pPr algn="just"/>
            <a:endParaRPr lang="en-US" sz="1600" b="1" dirty="0" smtClean="0">
              <a:solidFill>
                <a:schemeClr val="bg1"/>
              </a:solidFill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Judicial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Scrutiny of COVID-19 Regulations in the UK: Addressing Deference to Data-Driven Decision-Making in Human Rights Cases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https://binghamcentre.biicl.org/publications/judicial-scrutiny-of-covid-19-regulations-in-the-uk-addressing-deference-to-data-driven-decision-making-in-human-rights-cases?gclid=Cj0KCQiA09eQBhCxARIsAAYRiykICHgYVGjw-YvesznkAJ080Rby_1cKRM-AlIUUXryvgm0mxk29nawaAkPjEALw_wcB</a:t>
            </a:r>
            <a:endParaRPr lang="en-US" sz="1200" dirty="0" smtClean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Flagshipwines.com.uk </a:t>
            </a:r>
            <a:r>
              <a:rPr lang="en-US" sz="1200" dirty="0">
                <a:solidFill>
                  <a:schemeClr val="bg1"/>
                </a:solidFill>
              </a:rPr>
              <a:t>(2022) </a:t>
            </a:r>
            <a:r>
              <a:rPr lang="fr-FR" sz="1200" i="1" dirty="0">
                <a:solidFill>
                  <a:schemeClr val="bg1"/>
                </a:solidFill>
              </a:rPr>
              <a:t>POUILLY FUMÉ DOMAINE DE MALTAVERNE, LOIRE, France WHITE </a:t>
            </a:r>
            <a:r>
              <a:rPr lang="fr-FR" sz="1200" i="1" dirty="0" smtClean="0">
                <a:solidFill>
                  <a:schemeClr val="bg1"/>
                </a:solidFill>
              </a:rPr>
              <a:t>WINE </a:t>
            </a:r>
            <a:r>
              <a:rPr lang="en-US" sz="1200" dirty="0" smtClean="0">
                <a:solidFill>
                  <a:schemeClr val="bg1"/>
                </a:solidFill>
              </a:rPr>
              <a:t>Available </a:t>
            </a:r>
            <a:r>
              <a:rPr lang="en-US" sz="1200" dirty="0">
                <a:solidFill>
                  <a:schemeClr val="bg1"/>
                </a:solidFill>
              </a:rPr>
              <a:t>at: https://www.vivino.com/US/en/araldica-flori-barolo/w/1172893 (Accessed: 15 February, 2022</a:t>
            </a:r>
            <a:r>
              <a:rPr lang="en-US" sz="1200" dirty="0" smtClean="0">
                <a:solidFill>
                  <a:schemeClr val="bg1"/>
                </a:solidFill>
              </a:rPr>
              <a:t>)</a:t>
            </a:r>
          </a:p>
          <a:p>
            <a:pPr algn="just"/>
            <a:endParaRPr lang="en-US" sz="1200" dirty="0">
              <a:solidFill>
                <a:schemeClr val="bg1"/>
              </a:solidFill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Foodandwine.com </a:t>
            </a:r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smtClean="0">
                <a:solidFill>
                  <a:schemeClr val="bg1"/>
                </a:solidFill>
              </a:rPr>
              <a:t>2020) </a:t>
            </a:r>
            <a:r>
              <a:rPr lang="en-US" sz="1200" i="1" dirty="0">
                <a:solidFill>
                  <a:schemeClr val="bg1"/>
                </a:solidFill>
              </a:rPr>
              <a:t>15 Rules for Great Wine and Food </a:t>
            </a:r>
            <a:r>
              <a:rPr lang="en-US" sz="1200" i="1" dirty="0" smtClean="0">
                <a:solidFill>
                  <a:schemeClr val="bg1"/>
                </a:solidFill>
              </a:rPr>
              <a:t>Pairings </a:t>
            </a:r>
            <a:r>
              <a:rPr lang="en-US" sz="1200" dirty="0" smtClean="0">
                <a:solidFill>
                  <a:schemeClr val="bg1"/>
                </a:solidFill>
              </a:rPr>
              <a:t>Available </a:t>
            </a:r>
            <a:r>
              <a:rPr lang="en-US" sz="1200" dirty="0">
                <a:solidFill>
                  <a:schemeClr val="bg1"/>
                </a:solidFill>
              </a:rPr>
              <a:t>at: https://www.foodandwine.com/wine/15-rules-great-wine-and-food-pairings (Accessed: 15 February, 2022</a:t>
            </a:r>
            <a:r>
              <a:rPr lang="en-US" sz="1200" dirty="0" smtClean="0">
                <a:solidFill>
                  <a:schemeClr val="bg1"/>
                </a:solidFill>
              </a:rPr>
              <a:t>)</a:t>
            </a:r>
            <a:endParaRPr lang="en-US" sz="1200" dirty="0">
              <a:solidFill>
                <a:schemeClr val="bg1"/>
              </a:solidFill>
            </a:endParaRPr>
          </a:p>
          <a:p>
            <a:pPr algn="just"/>
            <a:endParaRPr lang="en-US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just"/>
            <a:r>
              <a:rPr lang="en-US" sz="1200" dirty="0" err="1" smtClean="0">
                <a:solidFill>
                  <a:schemeClr val="bg1"/>
                </a:solidFill>
                <a:cs typeface="Arial" panose="020B0604020202020204" pitchFamily="34" charset="0"/>
              </a:rPr>
              <a:t>Ratcliffee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, J.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(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2021) </a:t>
            </a:r>
            <a:r>
              <a:rPr lang="en-US" sz="1200" i="1" dirty="0">
                <a:solidFill>
                  <a:schemeClr val="bg1"/>
                </a:solidFill>
                <a:cs typeface="Arial" panose="020B0604020202020204" pitchFamily="34" charset="0"/>
              </a:rPr>
              <a:t>Best burger </a:t>
            </a:r>
            <a:r>
              <a:rPr lang="en-US" sz="1200" i="1" dirty="0" smtClean="0">
                <a:solidFill>
                  <a:schemeClr val="bg1"/>
                </a:solidFill>
                <a:cs typeface="Arial" panose="020B0604020202020204" pitchFamily="34" charset="0"/>
              </a:rPr>
              <a:t>recipes 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Available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at: https://www.olivemagazine.com/recipes/collection/best-ever-burger-recipes/ (Accessed: 15 February, 2022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  <a:p>
            <a:pPr algn="just"/>
            <a:endParaRPr lang="en-US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Mainwaring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R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.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(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2016) </a:t>
            </a:r>
            <a:r>
              <a:rPr lang="en-US" sz="1200" i="1" dirty="0">
                <a:solidFill>
                  <a:schemeClr val="bg1"/>
                </a:solidFill>
                <a:cs typeface="Arial" panose="020B0604020202020204" pitchFamily="34" charset="0"/>
              </a:rPr>
              <a:t>12 delicious summer salads to tuck into in Cardiff right </a:t>
            </a:r>
            <a:r>
              <a:rPr lang="en-US" sz="1200" i="1" dirty="0" smtClean="0">
                <a:solidFill>
                  <a:schemeClr val="bg1"/>
                </a:solidFill>
                <a:cs typeface="Arial" panose="020B0604020202020204" pitchFamily="34" charset="0"/>
              </a:rPr>
              <a:t>now 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Available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at: https://www.walesonline.co.uk/whats-on/food-drink-news/12-delicious-summer-salads-tuck-11497134 (Accessed: 15 February, 2022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  <a:p>
            <a:pPr algn="just"/>
            <a:endParaRPr lang="en-US" sz="12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Pinterest.com (2022) Hotel Menus. Available at: https</a:t>
            </a:r>
            <a:r>
              <a:rPr lang="en-US" sz="1200" dirty="0">
                <a:solidFill>
                  <a:schemeClr val="bg1"/>
                </a:solidFill>
              </a:rPr>
              <a:t>://www.pinterest.com/pin/452541462561522553</a:t>
            </a:r>
            <a:r>
              <a:rPr lang="en-US" sz="1200" dirty="0" smtClean="0">
                <a:solidFill>
                  <a:schemeClr val="bg1"/>
                </a:solidFill>
              </a:rPr>
              <a:t>/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smtClean="0">
                <a:solidFill>
                  <a:schemeClr val="bg1"/>
                </a:solidFill>
              </a:rPr>
              <a:t>(</a:t>
            </a:r>
            <a:r>
              <a:rPr lang="en-US" sz="1200" dirty="0">
                <a:solidFill>
                  <a:schemeClr val="bg1"/>
                </a:solidFill>
              </a:rPr>
              <a:t>Accessed: </a:t>
            </a:r>
            <a:r>
              <a:rPr lang="en-US" sz="1200" dirty="0" smtClean="0">
                <a:solidFill>
                  <a:schemeClr val="bg1"/>
                </a:solidFill>
              </a:rPr>
              <a:t>15 February, 2022)</a:t>
            </a:r>
          </a:p>
          <a:p>
            <a:pPr algn="just"/>
            <a:endParaRPr lang="en-US" sz="1200" dirty="0" smtClean="0">
              <a:solidFill>
                <a:schemeClr val="bg1"/>
              </a:solidFill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</a:rPr>
              <a:t>Shutterstock.com (2022) </a:t>
            </a:r>
            <a:r>
              <a:rPr lang="en-US" sz="1200" i="1" dirty="0">
                <a:solidFill>
                  <a:schemeClr val="bg1"/>
                </a:solidFill>
              </a:rPr>
              <a:t>Safety Icons. </a:t>
            </a:r>
            <a:r>
              <a:rPr lang="en-US" sz="1200" dirty="0">
                <a:solidFill>
                  <a:schemeClr val="bg1"/>
                </a:solidFill>
              </a:rPr>
              <a:t>Available at: https://www.shutterstock.com/image-vector/covid19-protection-policy-icon-restaurant-cafe-1767932819(Accessed: 15 February, </a:t>
            </a:r>
            <a:r>
              <a:rPr lang="en-US" sz="1200" dirty="0" smtClean="0">
                <a:solidFill>
                  <a:schemeClr val="bg1"/>
                </a:solidFill>
              </a:rPr>
              <a:t>2022)</a:t>
            </a:r>
          </a:p>
          <a:p>
            <a:pPr algn="just"/>
            <a:endParaRPr lang="en-US" sz="1200" dirty="0" smtClean="0">
              <a:solidFill>
                <a:schemeClr val="bg1"/>
              </a:solidFill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Thecambrianinn.com (2022) </a:t>
            </a:r>
            <a:r>
              <a:rPr lang="en-US" sz="1200" i="1" dirty="0" smtClean="0">
                <a:solidFill>
                  <a:schemeClr val="bg1"/>
                </a:solidFill>
                <a:cs typeface="Arial" panose="020B0604020202020204" pitchFamily="34" charset="0"/>
              </a:rPr>
              <a:t>Lunch Menu</a:t>
            </a:r>
            <a:r>
              <a:rPr lang="en-US" sz="1200" dirty="0" smtClean="0">
                <a:solidFill>
                  <a:schemeClr val="bg1"/>
                </a:solidFill>
                <a:cs typeface="Arial" panose="020B0604020202020204" pitchFamily="34" charset="0"/>
              </a:rPr>
              <a:t>. </a:t>
            </a:r>
            <a:r>
              <a:rPr lang="en-US" sz="1200" dirty="0">
                <a:solidFill>
                  <a:schemeClr val="bg1"/>
                </a:solidFill>
                <a:cs typeface="Arial" panose="020B0604020202020204" pitchFamily="34" charset="0"/>
              </a:rPr>
              <a:t>Available at: http://thecambrianinn.co.uk/lunch-menu/ (Accessed: 15 February, 2022)</a:t>
            </a:r>
          </a:p>
          <a:p>
            <a:pPr algn="just"/>
            <a:endParaRPr lang="en-US" sz="1200" dirty="0" smtClean="0">
              <a:solidFill>
                <a:schemeClr val="bg1"/>
              </a:solidFill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Vector-eps.com </a:t>
            </a:r>
            <a:r>
              <a:rPr lang="en-US" sz="1200" dirty="0">
                <a:solidFill>
                  <a:schemeClr val="bg1"/>
                </a:solidFill>
              </a:rPr>
              <a:t>(2022) </a:t>
            </a:r>
            <a:r>
              <a:rPr lang="en-US" sz="1200" i="1" dirty="0" smtClean="0">
                <a:solidFill>
                  <a:schemeClr val="bg1"/>
                </a:solidFill>
              </a:rPr>
              <a:t>Restaurant Menu Covers Vector</a:t>
            </a:r>
            <a:r>
              <a:rPr lang="en-US" sz="1200" dirty="0" smtClean="0">
                <a:solidFill>
                  <a:schemeClr val="bg1"/>
                </a:solidFill>
              </a:rPr>
              <a:t>. </a:t>
            </a:r>
            <a:r>
              <a:rPr lang="en-US" sz="1200" dirty="0">
                <a:solidFill>
                  <a:schemeClr val="bg1"/>
                </a:solidFill>
              </a:rPr>
              <a:t>Available at: https://www.vector-eps.com/restaurant-menu-cover-vector/ (Accessed: 15 February, 2022</a:t>
            </a:r>
            <a:r>
              <a:rPr lang="en-US" sz="1200" dirty="0" smtClean="0">
                <a:solidFill>
                  <a:schemeClr val="bg1"/>
                </a:solidFill>
              </a:rPr>
              <a:t>)</a:t>
            </a:r>
          </a:p>
          <a:p>
            <a:pPr algn="just"/>
            <a:endParaRPr lang="en-US" sz="1200" dirty="0">
              <a:solidFill>
                <a:schemeClr val="bg1"/>
              </a:solidFill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Vivino.com </a:t>
            </a:r>
            <a:r>
              <a:rPr lang="en-US" sz="1200" dirty="0">
                <a:solidFill>
                  <a:schemeClr val="bg1"/>
                </a:solidFill>
              </a:rPr>
              <a:t>(2022) </a:t>
            </a:r>
            <a:r>
              <a:rPr lang="en-US" sz="1200" i="1" dirty="0" err="1">
                <a:solidFill>
                  <a:schemeClr val="bg1"/>
                </a:solidFill>
              </a:rPr>
              <a:t>Araldica</a:t>
            </a:r>
            <a:r>
              <a:rPr lang="en-US" sz="1200" i="1" dirty="0">
                <a:solidFill>
                  <a:schemeClr val="bg1"/>
                </a:solidFill>
              </a:rPr>
              <a:t> </a:t>
            </a:r>
            <a:r>
              <a:rPr lang="en-US" sz="1200" i="1" dirty="0" err="1">
                <a:solidFill>
                  <a:schemeClr val="bg1"/>
                </a:solidFill>
              </a:rPr>
              <a:t>Flori</a:t>
            </a:r>
            <a:r>
              <a:rPr lang="en-US" sz="1200" i="1" dirty="0">
                <a:solidFill>
                  <a:schemeClr val="bg1"/>
                </a:solidFill>
              </a:rPr>
              <a:t> Barolo </a:t>
            </a:r>
            <a:r>
              <a:rPr lang="en-US" sz="1200" dirty="0">
                <a:solidFill>
                  <a:schemeClr val="bg1"/>
                </a:solidFill>
              </a:rPr>
              <a:t>Available at: https://www.vivino.com/US/en/araldica-flori-barolo/w/1172893 (Accessed: 15 February, 2022</a:t>
            </a:r>
            <a:r>
              <a:rPr lang="en-US" sz="1200" dirty="0" smtClean="0">
                <a:solidFill>
                  <a:schemeClr val="bg1"/>
                </a:solidFill>
              </a:rPr>
              <a:t>)</a:t>
            </a:r>
          </a:p>
          <a:p>
            <a:pPr algn="just"/>
            <a:endParaRPr lang="en-US" sz="1200" dirty="0">
              <a:solidFill>
                <a:schemeClr val="bg1"/>
              </a:solidFill>
            </a:endParaRPr>
          </a:p>
          <a:p>
            <a:pPr algn="just"/>
            <a:r>
              <a:rPr lang="en-US" sz="1200" dirty="0" smtClean="0">
                <a:solidFill>
                  <a:schemeClr val="bg1"/>
                </a:solidFill>
              </a:rPr>
              <a:t>Winesearcher.com </a:t>
            </a:r>
            <a:r>
              <a:rPr lang="en-US" sz="1200" dirty="0">
                <a:solidFill>
                  <a:schemeClr val="bg1"/>
                </a:solidFill>
              </a:rPr>
              <a:t>(2022) </a:t>
            </a:r>
            <a:r>
              <a:rPr lang="en-US" sz="1200" i="1" dirty="0">
                <a:solidFill>
                  <a:schemeClr val="bg1"/>
                </a:solidFill>
              </a:rPr>
              <a:t>Bollinger Special Cuvee </a:t>
            </a:r>
            <a:r>
              <a:rPr lang="en-US" sz="1200" i="1" dirty="0" smtClean="0">
                <a:solidFill>
                  <a:schemeClr val="bg1"/>
                </a:solidFill>
              </a:rPr>
              <a:t>Brut</a:t>
            </a:r>
            <a:r>
              <a:rPr lang="en-US" sz="1200" dirty="0" smtClean="0">
                <a:solidFill>
                  <a:schemeClr val="bg1"/>
                </a:solidFill>
              </a:rPr>
              <a:t>. </a:t>
            </a:r>
            <a:r>
              <a:rPr lang="en-US" sz="1200" dirty="0">
                <a:solidFill>
                  <a:schemeClr val="bg1"/>
                </a:solidFill>
              </a:rPr>
              <a:t>Available at: https://www.wine-searcher.com/find/bollinger+spc+cuvee+brut+champagne+france (Accessed: 15 February, 2022</a:t>
            </a:r>
            <a:r>
              <a:rPr lang="en-US" sz="1200" dirty="0" smtClean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547083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774</TotalTime>
  <Words>1180</Words>
  <Application>Microsoft Macintosh PowerPoint</Application>
  <PresentationFormat>A4 Paper (210x297 mm)</PresentationFormat>
  <Paragraphs>108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Slice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Forhad Hossain</cp:lastModifiedBy>
  <cp:revision>86</cp:revision>
  <dcterms:created xsi:type="dcterms:W3CDTF">2022-02-15T04:25:36Z</dcterms:created>
  <dcterms:modified xsi:type="dcterms:W3CDTF">2022-02-25T10:08:02Z</dcterms:modified>
</cp:coreProperties>
</file>