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56" r:id="rId2"/>
    <p:sldId id="257" r:id="rId3"/>
    <p:sldId id="273" r:id="rId4"/>
    <p:sldId id="274" r:id="rId5"/>
    <p:sldId id="275" r:id="rId6"/>
    <p:sldId id="276" r:id="rId7"/>
    <p:sldId id="277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85" r:id="rId16"/>
    <p:sldId id="286" r:id="rId17"/>
    <p:sldId id="287" r:id="rId18"/>
    <p:sldId id="288" r:id="rId19"/>
    <p:sldId id="289" r:id="rId20"/>
    <p:sldId id="290" r:id="rId21"/>
    <p:sldId id="291" r:id="rId22"/>
    <p:sldId id="292" r:id="rId23"/>
    <p:sldId id="293" r:id="rId24"/>
    <p:sldId id="294" r:id="rId25"/>
    <p:sldId id="295" r:id="rId26"/>
    <p:sldId id="296" r:id="rId27"/>
    <p:sldId id="297" r:id="rId28"/>
    <p:sldId id="298" r:id="rId29"/>
    <p:sldId id="299" r:id="rId30"/>
    <p:sldId id="300" r:id="rId31"/>
    <p:sldId id="301" r:id="rId32"/>
    <p:sldId id="302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672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31" d="100"/>
        <a:sy n="31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96770A-E93F-4D1C-9FD5-FD7F079C4F06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B36744-4888-46F1-9749-EE0696D51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7496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C5B50C78-08FC-4D90-B14D-1F7015E0E635}" type="slidenum">
              <a:rPr lang="en-US" altLang="en-US" sz="1200" smtClean="0"/>
              <a:pPr/>
              <a:t>3</a:t>
            </a:fld>
            <a:endParaRPr lang="en-US" altLang="en-US" sz="1200" smtClean="0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CA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3EC7C5A-E837-4154-88F9-EB86135B4187}" type="slidenum">
              <a:rPr lang="en-US" altLang="en-US" sz="1200" smtClean="0"/>
              <a:pPr/>
              <a:t>4</a:t>
            </a:fld>
            <a:endParaRPr lang="en-US" altLang="en-US" sz="1200" smtClean="0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CA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A297A27C-0B31-47D9-8C11-E6AD7C80AB33}" type="slidenum">
              <a:rPr lang="en-US" altLang="en-US" sz="1200" smtClean="0"/>
              <a:pPr/>
              <a:t>5</a:t>
            </a:fld>
            <a:endParaRPr lang="en-US" altLang="en-US" sz="1200" smtClean="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CA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A4E27A84-BBE2-4D13-B690-C5EA6D5C6FD4}" type="slidenum">
              <a:rPr lang="en-US" altLang="en-US" sz="1200" smtClean="0"/>
              <a:pPr/>
              <a:t>7</a:t>
            </a:fld>
            <a:endParaRPr lang="en-US" altLang="en-US" sz="1200" smtClean="0"/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CA" alt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53E507A-AE2E-4F70-9468-A3A61B959D2A}" type="slidenum">
              <a:rPr lang="en-US" altLang="en-US" sz="1200" smtClean="0"/>
              <a:pPr/>
              <a:t>9</a:t>
            </a:fld>
            <a:endParaRPr lang="en-US" altLang="en-US" sz="1200" smtClean="0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CA" alt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53E507A-AE2E-4F70-9468-A3A61B959D2A}" type="slidenum">
              <a:rPr lang="en-US" altLang="en-US" sz="1200" smtClean="0"/>
              <a:pPr/>
              <a:t>10</a:t>
            </a:fld>
            <a:endParaRPr lang="en-US" altLang="en-US" sz="1200" smtClean="0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CA" alt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D2BCE426-2BE2-4BEC-942A-0272655BA146}" type="slidenum">
              <a:rPr lang="en-US" altLang="en-US" sz="1200" smtClean="0"/>
              <a:pPr/>
              <a:t>11</a:t>
            </a:fld>
            <a:endParaRPr lang="en-US" altLang="en-US" sz="1200" smtClean="0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CA" alt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3FE9C94D-729F-4AAD-9FD8-BC0FDAC1CE03}" type="slidenum">
              <a:rPr lang="en-US" altLang="en-US" sz="1200" smtClean="0"/>
              <a:pPr/>
              <a:t>13</a:t>
            </a:fld>
            <a:endParaRPr lang="en-US" altLang="en-US" sz="1200" smtClean="0"/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CA" alt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8C769083-ED23-4568-9A90-C9D1EFC92FDD}" type="slidenum">
              <a:rPr lang="en-US" altLang="en-US" sz="1200" smtClean="0"/>
              <a:pPr/>
              <a:t>14</a:t>
            </a:fld>
            <a:endParaRPr lang="en-US" altLang="en-US" sz="120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CA" alt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1F6ABBB-906B-458A-8A76-59178B5568D8}" type="slidenum">
              <a:rPr lang="en-US" altLang="en-US" sz="1200" smtClean="0"/>
              <a:pPr/>
              <a:t>15</a:t>
            </a:fld>
            <a:endParaRPr lang="en-US" altLang="en-US" sz="1200" smtClean="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CA" alt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4A26A94-22FF-42B6-A261-12F417E0E142}" type="slidenum">
              <a:rPr lang="en-US" altLang="en-US" sz="1200" smtClean="0"/>
              <a:pPr/>
              <a:t>16</a:t>
            </a:fld>
            <a:endParaRPr lang="en-US" altLang="en-US" sz="1200" smtClean="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CA" alt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A54A7E4-8D73-405D-9880-661B07FE3CA8}" type="slidenum">
              <a:rPr lang="en-US" altLang="en-US" sz="1200" smtClean="0"/>
              <a:pPr/>
              <a:t>18</a:t>
            </a:fld>
            <a:endParaRPr lang="en-US" altLang="en-US" sz="1200" smtClean="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CA" alt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CDBECA76-8190-4938-80C7-D35BAAAD355F}" type="slidenum">
              <a:rPr lang="en-US" altLang="en-US" sz="1200" smtClean="0"/>
              <a:pPr/>
              <a:t>20</a:t>
            </a:fld>
            <a:endParaRPr lang="en-US" altLang="en-US" sz="1200" smtClean="0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CA" alt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229F4949-46E1-4078-A9C0-0CD14BE25990}" type="slidenum">
              <a:rPr lang="en-US" altLang="en-US" sz="1200" smtClean="0"/>
              <a:pPr/>
              <a:t>21</a:t>
            </a:fld>
            <a:endParaRPr lang="en-US" altLang="en-US" sz="1200" smtClean="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CA" alt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9FB5328-AA31-46B0-9B4E-96A42B0E415B}" type="slidenum">
              <a:rPr lang="en-US" altLang="en-US" sz="1200" smtClean="0"/>
              <a:pPr/>
              <a:t>22</a:t>
            </a:fld>
            <a:endParaRPr lang="en-US" altLang="en-US" sz="1200" smtClean="0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CA" alt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89D2E213-BFF9-4163-9C24-E314D6F660F8}" type="slidenum">
              <a:rPr lang="en-US" altLang="en-US" sz="1200" smtClean="0"/>
              <a:pPr/>
              <a:t>23</a:t>
            </a:fld>
            <a:endParaRPr lang="en-US" altLang="en-US" sz="1200" smtClean="0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CA" alt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E66CD774-E611-4B3B-A2F9-B84D0D17334A}" type="slidenum">
              <a:rPr lang="en-US" altLang="en-US" sz="1200" smtClean="0"/>
              <a:pPr/>
              <a:t>26</a:t>
            </a:fld>
            <a:endParaRPr lang="en-US" altLang="en-US" sz="1200" smtClean="0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CA" alt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3B582A2D-7B44-4BFC-ACDE-2C3CD93CE754}" type="slidenum">
              <a:rPr lang="en-US" altLang="en-US" sz="1200" smtClean="0"/>
              <a:pPr/>
              <a:t>27</a:t>
            </a:fld>
            <a:endParaRPr lang="en-US" altLang="en-US" sz="1200" smtClean="0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CA" altLang="en-US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3B582A2D-7B44-4BFC-ACDE-2C3CD93CE754}" type="slidenum">
              <a:rPr lang="en-US" altLang="en-US" sz="1200" smtClean="0"/>
              <a:pPr/>
              <a:t>28</a:t>
            </a:fld>
            <a:endParaRPr lang="en-US" altLang="en-US" sz="1200" smtClean="0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CA" alt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E2EB620-A802-47B1-9F71-33AB83747E17}" type="slidenum">
              <a:rPr lang="fr-FR" altLang="en-US"/>
              <a:pPr/>
              <a:t>29</a:t>
            </a:fld>
            <a:endParaRPr lang="fr-FR" altLang="en-US"/>
          </a:p>
        </p:txBody>
      </p:sp>
      <p:sp>
        <p:nvSpPr>
          <p:cNvPr id="1177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77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fr-FR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366E2FC-0021-48AE-8911-B25E716D3EC4}" type="slidenum">
              <a:rPr lang="fr-FR" altLang="en-US"/>
              <a:pPr/>
              <a:t>30</a:t>
            </a:fld>
            <a:endParaRPr lang="fr-FR" altLang="en-US"/>
          </a:p>
        </p:txBody>
      </p:sp>
      <p:sp>
        <p:nvSpPr>
          <p:cNvPr id="105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fr-FR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16556B4-74C4-4476-90EC-E0EF7F95F94B}" type="slidenum">
              <a:rPr lang="fr-FR" altLang="en-US"/>
              <a:pPr/>
              <a:t>31</a:t>
            </a:fld>
            <a:endParaRPr lang="fr-FR" altLang="en-US"/>
          </a:p>
        </p:txBody>
      </p:sp>
      <p:sp>
        <p:nvSpPr>
          <p:cNvPr id="144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4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fr-FR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DFB36-DAD5-4A04-A792-67C0E8A1F840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E624B-9D05-4D9E-9A9C-2F8B0D0C0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667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DFB36-DAD5-4A04-A792-67C0E8A1F840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E624B-9D05-4D9E-9A9C-2F8B0D0C0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457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DFB36-DAD5-4A04-A792-67C0E8A1F840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E624B-9D05-4D9E-9A9C-2F8B0D0C0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468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DFB36-DAD5-4A04-A792-67C0E8A1F840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E624B-9D05-4D9E-9A9C-2F8B0D0C0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870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DFB36-DAD5-4A04-A792-67C0E8A1F840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E624B-9D05-4D9E-9A9C-2F8B0D0C0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852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DFB36-DAD5-4A04-A792-67C0E8A1F840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E624B-9D05-4D9E-9A9C-2F8B0D0C0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07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DFB36-DAD5-4A04-A792-67C0E8A1F840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E624B-9D05-4D9E-9A9C-2F8B0D0C0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806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DFB36-DAD5-4A04-A792-67C0E8A1F840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E624B-9D05-4D9E-9A9C-2F8B0D0C0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349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DFB36-DAD5-4A04-A792-67C0E8A1F840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E624B-9D05-4D9E-9A9C-2F8B0D0C0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531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DFB36-DAD5-4A04-A792-67C0E8A1F840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E624B-9D05-4D9E-9A9C-2F8B0D0C0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15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DFB36-DAD5-4A04-A792-67C0E8A1F840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E624B-9D05-4D9E-9A9C-2F8B0D0C0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2600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0600" y="4572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90600" y="18288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953000" y="18288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Management Fundamentals - Chapter 3</a:t>
            </a: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868734-84DB-4D62-AA52-9BACB95FA8D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152130"/>
      </p:ext>
    </p:extLst>
  </p:cSld>
  <p:clrMapOvr>
    <a:masterClrMapping/>
  </p:clrMapOvr>
  <p:transition spd="med">
    <p:rand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6DFB36-DAD5-4A04-A792-67C0E8A1F840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9E624B-9D05-4D9E-9A9C-2F8B0D0C0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915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5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7.png"/><Relationship Id="rId4" Type="http://schemas.openxmlformats.org/officeDocument/2006/relationships/oleObject" Target="../embeddings/oleObject6.bin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odomatic.com/podcasts/corporatesocialresponsibity/episodes/2015-04-24T11_54_40-07_0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Corporate Responsibility and Ethics For Entrepreneurs– EMPL4013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Week 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9747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Corporate Social Responsibility (CSR)</a:t>
            </a:r>
          </a:p>
          <a:p>
            <a:r>
              <a:rPr lang="en-GB" dirty="0" smtClean="0"/>
              <a:t>Why is it important</a:t>
            </a:r>
          </a:p>
          <a:p>
            <a:r>
              <a:rPr lang="en-GB" dirty="0" smtClean="0"/>
              <a:t>What are ethics</a:t>
            </a:r>
          </a:p>
          <a:p>
            <a:r>
              <a:rPr lang="en-GB" dirty="0" smtClean="0"/>
              <a:t>Why are they relevant to business</a:t>
            </a:r>
          </a:p>
          <a:p>
            <a:r>
              <a:rPr lang="en-GB" dirty="0" smtClean="0"/>
              <a:t>The relationship between CSR and Sustainability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870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C04782E1-1F29-44C8-95E7-9574034576A2}" type="slidenum">
              <a:rPr lang="en-US" altLang="en-US" sz="1400" smtClean="0">
                <a:solidFill>
                  <a:schemeClr val="bg2"/>
                </a:solidFill>
              </a:rPr>
              <a:pPr/>
              <a:t>3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26628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 smtClean="0"/>
              <a:t> What is corporate social responsibility?</a:t>
            </a:r>
            <a:r>
              <a:rPr lang="en-US" altLang="en-US" dirty="0" smtClean="0"/>
              <a:t> 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>
              <a:lnSpc>
                <a:spcPct val="120000"/>
              </a:lnSpc>
              <a:buSzPct val="90000"/>
              <a:buFont typeface="Wingdings" pitchFamily="2" charset="2"/>
              <a:buChar char="Ø"/>
            </a:pPr>
            <a:r>
              <a:rPr lang="en-US" altLang="en-US" dirty="0" smtClean="0"/>
              <a:t>Corporate social responsibility:</a:t>
            </a:r>
          </a:p>
          <a:p>
            <a:pPr lvl="1">
              <a:lnSpc>
                <a:spcPct val="120000"/>
              </a:lnSpc>
              <a:buSzPct val="90000"/>
            </a:pPr>
            <a:r>
              <a:rPr lang="en-US" altLang="en-US" dirty="0" smtClean="0"/>
              <a:t>Looks at ethical issues on the organization level.</a:t>
            </a:r>
          </a:p>
          <a:p>
            <a:pPr lvl="1">
              <a:lnSpc>
                <a:spcPct val="120000"/>
              </a:lnSpc>
              <a:buSzPct val="90000"/>
            </a:pPr>
            <a:r>
              <a:rPr lang="en-US" altLang="en-US" dirty="0" smtClean="0"/>
              <a:t>Obligates organizations to act in ways that serve both its own interests and the interests of society at large.</a:t>
            </a:r>
          </a:p>
          <a:p>
            <a:pPr lvl="1">
              <a:lnSpc>
                <a:spcPct val="120000"/>
              </a:lnSpc>
              <a:buSzPct val="90000"/>
            </a:pPr>
            <a:r>
              <a:rPr lang="en-US" altLang="en-US" dirty="0"/>
              <a:t>VIEW - </a:t>
            </a:r>
            <a:r>
              <a:rPr lang="en-US" altLang="en-US" b="1" dirty="0"/>
              <a:t>Ethics &amp; Social Responsibility</a:t>
            </a:r>
          </a:p>
          <a:p>
            <a:pPr lvl="1">
              <a:lnSpc>
                <a:spcPct val="120000"/>
              </a:lnSpc>
              <a:buSzPct val="90000"/>
            </a:pPr>
            <a:r>
              <a:rPr lang="en-US" altLang="en-US" dirty="0"/>
              <a:t>https://www.youtube.com/watch?v=MzLEyED-xUs</a:t>
            </a:r>
          </a:p>
          <a:p>
            <a:pPr lvl="1">
              <a:lnSpc>
                <a:spcPct val="120000"/>
              </a:lnSpc>
              <a:buSzPct val="90000"/>
            </a:pP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142972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64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5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14C9D22E-8A63-45B6-903B-57A423CF8338}" type="slidenum">
              <a:rPr lang="en-US" altLang="en-US" sz="1400" smtClean="0">
                <a:solidFill>
                  <a:schemeClr val="bg2"/>
                </a:solidFill>
              </a:rPr>
              <a:pPr/>
              <a:t>4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2867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 smtClean="0"/>
              <a:t>What is corporate social responsibility?</a:t>
            </a:r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1981200"/>
            <a:ext cx="7772400" cy="4114800"/>
          </a:xfrm>
          <a:noFill/>
        </p:spPr>
        <p:txBody>
          <a:bodyPr/>
          <a:lstStyle/>
          <a:p>
            <a:pPr>
              <a:lnSpc>
                <a:spcPct val="90000"/>
              </a:lnSpc>
              <a:buSzPct val="90000"/>
              <a:buFont typeface="Wingdings" pitchFamily="2" charset="2"/>
              <a:buChar char="Ø"/>
            </a:pPr>
            <a:r>
              <a:rPr lang="en-US" altLang="en-US" sz="2800" dirty="0" smtClean="0"/>
              <a:t>Beliefs that guide socially responsible business practices:</a:t>
            </a:r>
          </a:p>
          <a:p>
            <a:pPr lvl="1">
              <a:lnSpc>
                <a:spcPct val="90000"/>
              </a:lnSpc>
              <a:buSzPct val="90000"/>
            </a:pPr>
            <a:r>
              <a:rPr lang="en-US" altLang="en-US" sz="2400" dirty="0" smtClean="0"/>
              <a:t>People do their best with a balance of work and family life.</a:t>
            </a:r>
          </a:p>
          <a:p>
            <a:pPr lvl="1">
              <a:lnSpc>
                <a:spcPct val="90000"/>
              </a:lnSpc>
              <a:buSzPct val="90000"/>
            </a:pPr>
            <a:r>
              <a:rPr lang="en-US" altLang="en-US" sz="2400" dirty="0" smtClean="0"/>
              <a:t>Organizations perform best in healthy communities.</a:t>
            </a:r>
          </a:p>
          <a:p>
            <a:pPr lvl="1">
              <a:lnSpc>
                <a:spcPct val="90000"/>
              </a:lnSpc>
              <a:buSzPct val="90000"/>
            </a:pPr>
            <a:r>
              <a:rPr lang="en-US" altLang="en-US" sz="2400" dirty="0" smtClean="0"/>
              <a:t>Organizations gain by respecting the natural environment.</a:t>
            </a:r>
          </a:p>
          <a:p>
            <a:pPr lvl="1">
              <a:lnSpc>
                <a:spcPct val="90000"/>
              </a:lnSpc>
              <a:buSzPct val="90000"/>
            </a:pPr>
            <a:r>
              <a:rPr lang="en-US" altLang="en-US" sz="2400" dirty="0" smtClean="0"/>
              <a:t>Organizations must be managed and led for long-term success.</a:t>
            </a:r>
          </a:p>
          <a:p>
            <a:pPr lvl="1">
              <a:lnSpc>
                <a:spcPct val="90000"/>
              </a:lnSpc>
              <a:buSzPct val="90000"/>
            </a:pPr>
            <a:r>
              <a:rPr lang="en-US" altLang="en-US" sz="2400" dirty="0" smtClean="0"/>
              <a:t>Organizations must protect their reputations.</a:t>
            </a:r>
          </a:p>
        </p:txBody>
      </p:sp>
    </p:spTree>
    <p:extLst>
      <p:ext uri="{BB962C8B-B14F-4D97-AF65-F5344CB8AC3E}">
        <p14:creationId xmlns:p14="http://schemas.microsoft.com/office/powerpoint/2010/main" val="2754955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82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8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82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82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829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7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909357BE-6DD3-4F1C-87D4-886D16191A59}" type="slidenum">
              <a:rPr lang="en-US" altLang="en-US" sz="1400" smtClean="0">
                <a:solidFill>
                  <a:schemeClr val="bg2"/>
                </a:solidFill>
              </a:rPr>
              <a:pPr/>
              <a:t>5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2970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 smtClean="0"/>
              <a:t>: What is corporate social responsibility?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>
              <a:lnSpc>
                <a:spcPct val="130000"/>
              </a:lnSpc>
              <a:buSzPct val="90000"/>
              <a:buFont typeface="Wingdings" pitchFamily="2" charset="2"/>
              <a:buChar char="Ø"/>
            </a:pPr>
            <a:r>
              <a:rPr lang="en-US" altLang="en-US" sz="2800" dirty="0" smtClean="0"/>
              <a:t>Perspectives on corporate social responsibility:</a:t>
            </a:r>
          </a:p>
          <a:p>
            <a:pPr lvl="1">
              <a:lnSpc>
                <a:spcPct val="130000"/>
              </a:lnSpc>
              <a:buSzPct val="90000"/>
            </a:pPr>
            <a:r>
              <a:rPr lang="en-US" altLang="en-US" sz="2400" dirty="0" smtClean="0"/>
              <a:t>Classical view</a:t>
            </a:r>
            <a:r>
              <a:rPr lang="en-US" altLang="en-US" sz="2400" dirty="0" smtClean="0">
                <a:cs typeface="Times New Roman" pitchFamily="18" charset="0"/>
              </a:rPr>
              <a:t>—</a:t>
            </a:r>
            <a:endParaRPr lang="en-US" altLang="en-US" sz="2400" dirty="0" smtClean="0"/>
          </a:p>
          <a:p>
            <a:pPr lvl="2">
              <a:lnSpc>
                <a:spcPct val="130000"/>
              </a:lnSpc>
            </a:pPr>
            <a:r>
              <a:rPr lang="en-US" altLang="en-US" sz="2000" dirty="0" smtClean="0"/>
              <a:t>Management’s only responsibility is to maximize profits.</a:t>
            </a:r>
          </a:p>
          <a:p>
            <a:pPr lvl="1">
              <a:lnSpc>
                <a:spcPct val="130000"/>
              </a:lnSpc>
              <a:buSzPct val="90000"/>
            </a:pPr>
            <a:r>
              <a:rPr lang="en-US" altLang="en-US" sz="2400" dirty="0" smtClean="0"/>
              <a:t>Socioeconomic view</a:t>
            </a:r>
            <a:r>
              <a:rPr lang="en-US" altLang="en-US" sz="2400" dirty="0" smtClean="0">
                <a:cs typeface="Times New Roman" pitchFamily="18" charset="0"/>
              </a:rPr>
              <a:t>—</a:t>
            </a:r>
            <a:endParaRPr lang="en-US" altLang="en-US" sz="2400" dirty="0" smtClean="0"/>
          </a:p>
          <a:p>
            <a:pPr lvl="2">
              <a:lnSpc>
                <a:spcPct val="130000"/>
              </a:lnSpc>
            </a:pPr>
            <a:r>
              <a:rPr lang="en-US" altLang="en-US" sz="2000" dirty="0" smtClean="0"/>
              <a:t>Management must be concerned for the broader social welfare, not just profits.</a:t>
            </a:r>
            <a:endParaRPr lang="en-US" altLang="en-US" sz="2000" i="1" dirty="0" smtClean="0"/>
          </a:p>
        </p:txBody>
      </p:sp>
    </p:spTree>
    <p:extLst>
      <p:ext uri="{BB962C8B-B14F-4D97-AF65-F5344CB8AC3E}">
        <p14:creationId xmlns:p14="http://schemas.microsoft.com/office/powerpoint/2010/main" val="3856487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E8757C73-27A7-4AB9-BD18-B23D8AF1D154}" type="slidenum">
              <a:rPr lang="en-US" altLang="en-US" sz="1400" smtClean="0">
                <a:solidFill>
                  <a:schemeClr val="bg2"/>
                </a:solidFill>
              </a:rPr>
              <a:pPr/>
              <a:t>6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3072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 smtClean="0"/>
              <a:t>What is corporate social responsibility?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US" altLang="en-US" smtClean="0"/>
              <a:t>Arguments against social responsibility:</a:t>
            </a:r>
          </a:p>
          <a:p>
            <a:pPr lvl="1">
              <a:lnSpc>
                <a:spcPct val="90000"/>
              </a:lnSpc>
            </a:pPr>
            <a:r>
              <a:rPr lang="en-US" altLang="en-US" smtClean="0"/>
              <a:t>Reduced business profits</a:t>
            </a:r>
          </a:p>
          <a:p>
            <a:pPr lvl="1">
              <a:lnSpc>
                <a:spcPct val="90000"/>
              </a:lnSpc>
            </a:pPr>
            <a:r>
              <a:rPr lang="en-US" altLang="en-US" smtClean="0"/>
              <a:t>Higher business costs</a:t>
            </a:r>
          </a:p>
          <a:p>
            <a:pPr lvl="1">
              <a:lnSpc>
                <a:spcPct val="90000"/>
              </a:lnSpc>
            </a:pPr>
            <a:r>
              <a:rPr lang="en-US" altLang="en-US" smtClean="0"/>
              <a:t>Dilution of business purpose</a:t>
            </a:r>
          </a:p>
          <a:p>
            <a:pPr lvl="1">
              <a:lnSpc>
                <a:spcPct val="90000"/>
              </a:lnSpc>
            </a:pPr>
            <a:r>
              <a:rPr lang="en-US" altLang="en-US" smtClean="0"/>
              <a:t>Too much social power for business</a:t>
            </a:r>
          </a:p>
          <a:p>
            <a:pPr lvl="1">
              <a:lnSpc>
                <a:spcPct val="90000"/>
              </a:lnSpc>
            </a:pPr>
            <a:r>
              <a:rPr lang="en-US" altLang="en-US" smtClean="0"/>
              <a:t>Lack of public accountability</a:t>
            </a:r>
          </a:p>
        </p:txBody>
      </p:sp>
      <p:sp>
        <p:nvSpPr>
          <p:cNvPr id="71684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US" altLang="en-US" smtClean="0"/>
              <a:t>Arguments in favor of social responsibility:</a:t>
            </a:r>
          </a:p>
          <a:p>
            <a:pPr lvl="1"/>
            <a:r>
              <a:rPr lang="en-US" altLang="en-US" smtClean="0"/>
              <a:t>Adds long-run profits</a:t>
            </a:r>
          </a:p>
          <a:p>
            <a:pPr lvl="1"/>
            <a:r>
              <a:rPr lang="en-US" altLang="en-US" smtClean="0"/>
              <a:t>Improved public image</a:t>
            </a:r>
          </a:p>
          <a:p>
            <a:pPr lvl="1"/>
            <a:r>
              <a:rPr lang="en-US" altLang="en-US" smtClean="0"/>
              <a:t>Avoids more government regulation</a:t>
            </a:r>
          </a:p>
          <a:p>
            <a:pPr lvl="1"/>
            <a:r>
              <a:rPr lang="en-US" altLang="en-US" smtClean="0"/>
              <a:t>Businesses have resources and ethical obligation</a:t>
            </a:r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760444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16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716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716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716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716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71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716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3" grpId="0" build="p" autoUpdateAnimBg="0"/>
      <p:bldP spid="71684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C6246088-0748-41DE-8E8B-3728644DC49A}" type="slidenum">
              <a:rPr lang="en-US" altLang="en-US" sz="1400" smtClean="0">
                <a:solidFill>
                  <a:schemeClr val="bg2"/>
                </a:solidFill>
              </a:rPr>
              <a:pPr/>
              <a:t>7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31748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 smtClean="0"/>
              <a:t>What is corporate social responsibility?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>
              <a:lnSpc>
                <a:spcPct val="120000"/>
              </a:lnSpc>
              <a:buSzPct val="90000"/>
              <a:buFont typeface="Wingdings" pitchFamily="2" charset="2"/>
              <a:buChar char="Ø"/>
            </a:pPr>
            <a:r>
              <a:rPr lang="en-US" altLang="en-US" dirty="0" smtClean="0"/>
              <a:t>Criteria for evaluating corporate social performance:</a:t>
            </a:r>
          </a:p>
          <a:p>
            <a:pPr lvl="1">
              <a:lnSpc>
                <a:spcPct val="120000"/>
              </a:lnSpc>
            </a:pPr>
            <a:r>
              <a:rPr lang="en-US" altLang="en-US" dirty="0" smtClean="0"/>
              <a:t>Is the organization’s </a:t>
            </a:r>
            <a:r>
              <a:rPr lang="en-US" altLang="en-US" dirty="0" smtClean="0">
                <a:cs typeface="Times New Roman" pitchFamily="18" charset="0"/>
              </a:rPr>
              <a:t>…</a:t>
            </a:r>
            <a:endParaRPr lang="en-US" altLang="en-US" dirty="0" smtClean="0"/>
          </a:p>
          <a:p>
            <a:pPr lvl="2">
              <a:lnSpc>
                <a:spcPct val="120000"/>
              </a:lnSpc>
            </a:pPr>
            <a:r>
              <a:rPr lang="en-US" altLang="en-US" dirty="0" smtClean="0"/>
              <a:t>Economic responsibility met?</a:t>
            </a:r>
          </a:p>
          <a:p>
            <a:pPr lvl="2">
              <a:lnSpc>
                <a:spcPct val="120000"/>
              </a:lnSpc>
            </a:pPr>
            <a:r>
              <a:rPr lang="en-US" altLang="en-US" dirty="0" smtClean="0"/>
              <a:t>Legal responsibility met?</a:t>
            </a:r>
          </a:p>
          <a:p>
            <a:pPr lvl="2">
              <a:lnSpc>
                <a:spcPct val="120000"/>
              </a:lnSpc>
            </a:pPr>
            <a:r>
              <a:rPr lang="en-US" altLang="en-US" dirty="0" smtClean="0"/>
              <a:t>Ethical responsibility met?</a:t>
            </a:r>
          </a:p>
          <a:p>
            <a:pPr lvl="2">
              <a:lnSpc>
                <a:spcPct val="120000"/>
              </a:lnSpc>
            </a:pPr>
            <a:r>
              <a:rPr lang="en-US" altLang="en-US" dirty="0" smtClean="0"/>
              <a:t>Discretionary responsibility met?</a:t>
            </a:r>
          </a:p>
        </p:txBody>
      </p:sp>
    </p:spTree>
    <p:extLst>
      <p:ext uri="{BB962C8B-B14F-4D97-AF65-F5344CB8AC3E}">
        <p14:creationId xmlns:p14="http://schemas.microsoft.com/office/powerpoint/2010/main" val="751247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9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9CC6A877-E6DF-46AB-926C-FAD8466AE774}" type="slidenum">
              <a:rPr lang="en-US" altLang="en-US" sz="1400" smtClean="0">
                <a:solidFill>
                  <a:schemeClr val="bg2"/>
                </a:solidFill>
              </a:rPr>
              <a:pPr/>
              <a:t>8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512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200" dirty="0" smtClean="0"/>
              <a:t>Criteria for evaluating corporate social performance.</a:t>
            </a:r>
          </a:p>
        </p:txBody>
      </p:sp>
      <p:graphicFrame>
        <p:nvGraphicFramePr>
          <p:cNvPr id="5122" name="Object 3"/>
          <p:cNvGraphicFramePr>
            <a:graphicFrameLocks noChangeAspect="1"/>
          </p:cNvGraphicFramePr>
          <p:nvPr/>
        </p:nvGraphicFramePr>
        <p:xfrm>
          <a:off x="1066800" y="2286000"/>
          <a:ext cx="7620000" cy="2209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Photo Editor Photo" r:id="rId3" imgW="11904762" imgH="2876190" progId="MSPhotoEd.3">
                  <p:embed/>
                </p:oleObj>
              </mc:Choice>
              <mc:Fallback>
                <p:oleObj name="Photo Editor Photo" r:id="rId3" imgW="11904762" imgH="2876190" progId="MSPhotoEd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2286000"/>
                        <a:ext cx="7620000" cy="2209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48575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C4C39F25-83DA-4496-BAA8-F336DB1241A8}" type="slidenum">
              <a:rPr lang="en-US" altLang="en-US" sz="1400" smtClean="0">
                <a:solidFill>
                  <a:schemeClr val="bg2"/>
                </a:solidFill>
              </a:rPr>
              <a:pPr/>
              <a:t>9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3379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altLang="en-US" sz="3200" dirty="0" smtClean="0"/>
              <a:t>How do organizations and governments work together in society?</a:t>
            </a:r>
            <a:r>
              <a:rPr lang="en-US" altLang="en-US" sz="3600" dirty="0" smtClean="0"/>
              <a:t/>
            </a:r>
            <a:br>
              <a:rPr lang="en-US" altLang="en-US" sz="3600" dirty="0" smtClean="0"/>
            </a:br>
            <a:endParaRPr lang="en-US" altLang="en-US" sz="3600" dirty="0" smtClean="0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700808"/>
            <a:ext cx="8229600" cy="4525963"/>
          </a:xfrm>
          <a:noFill/>
        </p:spPr>
        <p:txBody>
          <a:bodyPr/>
          <a:lstStyle/>
          <a:p>
            <a:pPr>
              <a:lnSpc>
                <a:spcPct val="110000"/>
              </a:lnSpc>
              <a:buSzPct val="90000"/>
              <a:buFont typeface="Wingdings" pitchFamily="2" charset="2"/>
              <a:buChar char="Ø"/>
            </a:pPr>
            <a:r>
              <a:rPr lang="en-US" altLang="en-US" dirty="0" smtClean="0"/>
              <a:t>How government influences organizations:</a:t>
            </a:r>
          </a:p>
          <a:p>
            <a:pPr lvl="1">
              <a:lnSpc>
                <a:spcPct val="110000"/>
              </a:lnSpc>
              <a:buSzPct val="90000"/>
            </a:pPr>
            <a:r>
              <a:rPr lang="en-US" altLang="en-US" dirty="0" smtClean="0"/>
              <a:t>Common areas of government regulation of business affairs:</a:t>
            </a:r>
          </a:p>
          <a:p>
            <a:pPr lvl="2">
              <a:lnSpc>
                <a:spcPct val="110000"/>
              </a:lnSpc>
              <a:buSzPct val="90000"/>
            </a:pPr>
            <a:r>
              <a:rPr lang="en-US" altLang="en-US" dirty="0" smtClean="0"/>
              <a:t>Occupational safety and health</a:t>
            </a:r>
          </a:p>
          <a:p>
            <a:pPr lvl="2">
              <a:lnSpc>
                <a:spcPct val="110000"/>
              </a:lnSpc>
              <a:buSzPct val="90000"/>
            </a:pPr>
            <a:r>
              <a:rPr lang="en-US" altLang="en-US" dirty="0" smtClean="0"/>
              <a:t>Fair labor practices</a:t>
            </a:r>
          </a:p>
          <a:p>
            <a:pPr lvl="2">
              <a:lnSpc>
                <a:spcPct val="110000"/>
              </a:lnSpc>
              <a:buSzPct val="90000"/>
            </a:pPr>
            <a:r>
              <a:rPr lang="en-US" altLang="en-US" dirty="0" smtClean="0"/>
              <a:t>Consumer protection</a:t>
            </a:r>
          </a:p>
          <a:p>
            <a:pPr lvl="2">
              <a:lnSpc>
                <a:spcPct val="110000"/>
              </a:lnSpc>
              <a:buSzPct val="90000"/>
            </a:pPr>
            <a:r>
              <a:rPr lang="en-US" altLang="en-US" dirty="0" smtClean="0"/>
              <a:t>Environmental protection</a:t>
            </a:r>
          </a:p>
        </p:txBody>
      </p:sp>
    </p:spTree>
    <p:extLst>
      <p:ext uri="{BB962C8B-B14F-4D97-AF65-F5344CB8AC3E}">
        <p14:creationId xmlns:p14="http://schemas.microsoft.com/office/powerpoint/2010/main" val="131663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44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4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C4C39F25-83DA-4496-BAA8-F336DB1241A8}" type="slidenum">
              <a:rPr lang="en-US" altLang="en-US" sz="1400" smtClean="0">
                <a:solidFill>
                  <a:schemeClr val="bg2"/>
                </a:solidFill>
              </a:rPr>
              <a:pPr/>
              <a:t>10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3379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altLang="en-US" sz="3600" dirty="0" smtClean="0"/>
              <a:t/>
            </a:r>
            <a:br>
              <a:rPr lang="en-US" altLang="en-US" sz="3600" dirty="0" smtClean="0"/>
            </a:br>
            <a:r>
              <a:rPr lang="en-US" altLang="en-US" sz="3200" dirty="0" smtClean="0"/>
              <a:t>How do organizations and governments work together in society?</a:t>
            </a:r>
            <a:r>
              <a:rPr lang="en-US" altLang="en-US" sz="3600" dirty="0" smtClean="0"/>
              <a:t/>
            </a:r>
            <a:br>
              <a:rPr lang="en-US" altLang="en-US" sz="3600" dirty="0" smtClean="0"/>
            </a:br>
            <a:endParaRPr lang="en-US" altLang="en-US" sz="3600" dirty="0" smtClean="0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268760"/>
            <a:ext cx="8229600" cy="4525963"/>
          </a:xfrm>
          <a:noFill/>
        </p:spPr>
        <p:txBody>
          <a:bodyPr/>
          <a:lstStyle/>
          <a:p>
            <a:pPr>
              <a:lnSpc>
                <a:spcPct val="110000"/>
              </a:lnSpc>
              <a:buSzPct val="90000"/>
              <a:buFont typeface="Wingdings" pitchFamily="2" charset="2"/>
              <a:buChar char="Ø"/>
            </a:pPr>
            <a:r>
              <a:rPr lang="en-US" altLang="en-US" dirty="0" smtClean="0"/>
              <a:t>How government influences organizations:</a:t>
            </a:r>
          </a:p>
          <a:p>
            <a:pPr lvl="1">
              <a:lnSpc>
                <a:spcPct val="110000"/>
              </a:lnSpc>
              <a:buSzPct val="90000"/>
            </a:pPr>
            <a:r>
              <a:rPr lang="en-US" altLang="en-US" dirty="0" smtClean="0"/>
              <a:t>Common areas of government regulation of business affairs:</a:t>
            </a:r>
          </a:p>
          <a:p>
            <a:pPr lvl="2">
              <a:lnSpc>
                <a:spcPct val="110000"/>
              </a:lnSpc>
              <a:buSzPct val="90000"/>
            </a:pPr>
            <a:r>
              <a:rPr lang="en-US" altLang="en-US" dirty="0" smtClean="0"/>
              <a:t>Occupational safety and health</a:t>
            </a:r>
          </a:p>
          <a:p>
            <a:pPr lvl="2">
              <a:lnSpc>
                <a:spcPct val="110000"/>
              </a:lnSpc>
              <a:buSzPct val="90000"/>
            </a:pPr>
            <a:r>
              <a:rPr lang="en-US" altLang="en-US" dirty="0" smtClean="0"/>
              <a:t>Fair labor practices</a:t>
            </a:r>
          </a:p>
          <a:p>
            <a:pPr lvl="2">
              <a:lnSpc>
                <a:spcPct val="110000"/>
              </a:lnSpc>
              <a:buSzPct val="90000"/>
            </a:pPr>
            <a:r>
              <a:rPr lang="en-US" altLang="en-US" dirty="0" smtClean="0"/>
              <a:t>Consumer protection</a:t>
            </a:r>
          </a:p>
          <a:p>
            <a:pPr lvl="2">
              <a:lnSpc>
                <a:spcPct val="110000"/>
              </a:lnSpc>
              <a:buSzPct val="90000"/>
            </a:pPr>
            <a:r>
              <a:rPr lang="en-US" altLang="en-US" dirty="0" smtClean="0"/>
              <a:t>Environmental protection</a:t>
            </a:r>
          </a:p>
        </p:txBody>
      </p:sp>
    </p:spTree>
    <p:extLst>
      <p:ext uri="{BB962C8B-B14F-4D97-AF65-F5344CB8AC3E}">
        <p14:creationId xmlns:p14="http://schemas.microsoft.com/office/powerpoint/2010/main" val="1255703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44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4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54994D5-A337-438A-B435-FFD7FD44460E}" type="slidenum">
              <a:rPr lang="en-US" altLang="en-US" sz="1400" smtClean="0">
                <a:solidFill>
                  <a:schemeClr val="bg2"/>
                </a:solidFill>
              </a:rPr>
              <a:pPr/>
              <a:t>11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3482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>
            <a:normAutofit fontScale="90000"/>
          </a:bodyPr>
          <a:lstStyle/>
          <a:p>
            <a:r>
              <a:rPr lang="en-US" altLang="en-US" sz="3600" dirty="0" smtClean="0"/>
              <a:t/>
            </a:r>
            <a:br>
              <a:rPr lang="en-US" altLang="en-US" sz="3600" dirty="0" smtClean="0"/>
            </a:br>
            <a:r>
              <a:rPr lang="en-US" altLang="en-US" sz="3200" dirty="0" smtClean="0"/>
              <a:t>How do organizations and governments work together in society?</a:t>
            </a:r>
            <a:r>
              <a:rPr lang="en-US" altLang="en-US" sz="3600" dirty="0" smtClean="0"/>
              <a:t/>
            </a:r>
            <a:br>
              <a:rPr lang="en-US" altLang="en-US" sz="3600" dirty="0" smtClean="0"/>
            </a:br>
            <a:endParaRPr lang="en-US" altLang="en-US" sz="3600" dirty="0" smtClean="0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628800"/>
            <a:ext cx="8229600" cy="4525963"/>
          </a:xfrm>
          <a:noFill/>
        </p:spPr>
        <p:txBody>
          <a:bodyPr/>
          <a:lstStyle/>
          <a:p>
            <a:pPr>
              <a:lnSpc>
                <a:spcPct val="140000"/>
              </a:lnSpc>
              <a:buSzPct val="90000"/>
              <a:buFont typeface="Wingdings" pitchFamily="2" charset="2"/>
              <a:buChar char="Ø"/>
            </a:pPr>
            <a:r>
              <a:rPr lang="en-US" altLang="en-US" sz="2800" dirty="0" smtClean="0"/>
              <a:t>How organizations influence governments:</a:t>
            </a:r>
          </a:p>
          <a:p>
            <a:pPr lvl="1">
              <a:lnSpc>
                <a:spcPct val="140000"/>
              </a:lnSpc>
            </a:pPr>
            <a:r>
              <a:rPr lang="en-US" altLang="en-US" sz="2400" dirty="0" smtClean="0"/>
              <a:t>Personal contacts and networks</a:t>
            </a:r>
          </a:p>
          <a:p>
            <a:pPr lvl="1">
              <a:lnSpc>
                <a:spcPct val="140000"/>
              </a:lnSpc>
            </a:pPr>
            <a:r>
              <a:rPr lang="en-US" altLang="en-US" sz="2400" dirty="0" smtClean="0"/>
              <a:t>Public relations campaigns</a:t>
            </a:r>
          </a:p>
          <a:p>
            <a:pPr lvl="1">
              <a:lnSpc>
                <a:spcPct val="140000"/>
              </a:lnSpc>
            </a:pPr>
            <a:r>
              <a:rPr lang="en-US" altLang="en-US" sz="2400" dirty="0" smtClean="0"/>
              <a:t>Lobbying</a:t>
            </a:r>
          </a:p>
          <a:p>
            <a:pPr lvl="1">
              <a:lnSpc>
                <a:spcPct val="140000"/>
              </a:lnSpc>
            </a:pPr>
            <a:r>
              <a:rPr lang="en-US" altLang="en-US" sz="2400" dirty="0" smtClean="0"/>
              <a:t>Political action committees</a:t>
            </a:r>
          </a:p>
          <a:p>
            <a:pPr lvl="1">
              <a:lnSpc>
                <a:spcPct val="140000"/>
              </a:lnSpc>
            </a:pPr>
            <a:r>
              <a:rPr lang="en-US" altLang="en-US" sz="2400" dirty="0" smtClean="0"/>
              <a:t>Sometimes by illegal acts, such as bribery or illegal financial contributions to political campaigns</a:t>
            </a:r>
          </a:p>
        </p:txBody>
      </p:sp>
    </p:spTree>
    <p:extLst>
      <p:ext uri="{BB962C8B-B14F-4D97-AF65-F5344CB8AC3E}">
        <p14:creationId xmlns:p14="http://schemas.microsoft.com/office/powerpoint/2010/main" val="2470816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6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9DD8A81-6A43-4E10-AC60-73C5DF0AE6E0}" type="slidenum">
              <a:rPr lang="en-US" altLang="en-US" sz="1400" smtClean="0">
                <a:solidFill>
                  <a:schemeClr val="bg2"/>
                </a:solidFill>
              </a:rPr>
              <a:pPr/>
              <a:t>12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7173" name="Rectangle 2"/>
          <p:cNvSpPr>
            <a:spLocks noGrp="1" noChangeArrowheads="1"/>
          </p:cNvSpPr>
          <p:nvPr>
            <p:ph type="title"/>
          </p:nvPr>
        </p:nvSpPr>
        <p:spPr>
          <a:xfrm>
            <a:off x="990600" y="381000"/>
            <a:ext cx="7772400" cy="1524000"/>
          </a:xfrm>
        </p:spPr>
        <p:txBody>
          <a:bodyPr>
            <a:normAutofit/>
          </a:bodyPr>
          <a:lstStyle/>
          <a:p>
            <a:r>
              <a:rPr lang="en-US" altLang="en-US" sz="3200" dirty="0" smtClean="0"/>
              <a:t>Centrality of ethics and social responsibility in leadership and the managerial role.</a:t>
            </a:r>
          </a:p>
        </p:txBody>
      </p:sp>
      <p:graphicFrame>
        <p:nvGraphicFramePr>
          <p:cNvPr id="7170" name="Object 3"/>
          <p:cNvGraphicFramePr>
            <a:graphicFrameLocks noChangeAspect="1"/>
          </p:cNvGraphicFramePr>
          <p:nvPr/>
        </p:nvGraphicFramePr>
        <p:xfrm>
          <a:off x="1295400" y="2209800"/>
          <a:ext cx="6858000" cy="3725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Photo Editor Photo" r:id="rId3" imgW="11904762" imgH="6466667" progId="MSPhotoEd.3">
                  <p:embed/>
                </p:oleObj>
              </mc:Choice>
              <mc:Fallback>
                <p:oleObj name="Photo Editor Photo" r:id="rId3" imgW="11904762" imgH="6466667" progId="MSPhotoEd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95400" y="2209800"/>
                        <a:ext cx="6858000" cy="37258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61860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DF95A20A-7573-4B9E-9480-5EDFCB822FA6}" type="slidenum">
              <a:rPr lang="en-US" altLang="en-US" sz="1400" smtClean="0">
                <a:solidFill>
                  <a:schemeClr val="bg2"/>
                </a:solidFill>
              </a:rPr>
              <a:pPr/>
              <a:t>13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35844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altLang="en-US" sz="3600" dirty="0" smtClean="0"/>
              <a:t>How do organizations and governments work together in society?</a:t>
            </a:r>
            <a:br>
              <a:rPr lang="en-US" altLang="en-US" sz="3600" dirty="0" smtClean="0"/>
            </a:br>
            <a:endParaRPr lang="en-US" altLang="en-US" sz="3600" dirty="0" smtClean="0"/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1905000"/>
            <a:ext cx="7772400" cy="4114800"/>
          </a:xfrm>
          <a:noFill/>
        </p:spPr>
        <p:txBody>
          <a:bodyPr/>
          <a:lstStyle/>
          <a:p>
            <a:pPr>
              <a:lnSpc>
                <a:spcPct val="130000"/>
              </a:lnSpc>
              <a:buSzPct val="90000"/>
              <a:buFont typeface="Wingdings" pitchFamily="2" charset="2"/>
              <a:buChar char="Ø"/>
            </a:pPr>
            <a:r>
              <a:rPr lang="en-US" altLang="en-US" sz="2800" smtClean="0"/>
              <a:t>Corporate governance:</a:t>
            </a:r>
            <a:endParaRPr lang="en-US" altLang="en-US" sz="2800" smtClean="0">
              <a:cs typeface="Times New Roman" pitchFamily="18" charset="0"/>
            </a:endParaRPr>
          </a:p>
          <a:p>
            <a:pPr lvl="1">
              <a:lnSpc>
                <a:spcPct val="130000"/>
              </a:lnSpc>
              <a:buSzPct val="90000"/>
            </a:pPr>
            <a:r>
              <a:rPr lang="en-US" altLang="en-US" sz="2400" smtClean="0"/>
              <a:t>The oversight of the top management of an organization by a board of directors.</a:t>
            </a:r>
          </a:p>
          <a:p>
            <a:pPr>
              <a:lnSpc>
                <a:spcPct val="130000"/>
              </a:lnSpc>
              <a:buSzPct val="90000"/>
              <a:buFont typeface="Wingdings" pitchFamily="2" charset="2"/>
              <a:buChar char="Ø"/>
            </a:pPr>
            <a:r>
              <a:rPr lang="en-US" altLang="en-US" sz="2800" smtClean="0"/>
              <a:t>Corporate governance involves:</a:t>
            </a:r>
          </a:p>
          <a:p>
            <a:pPr lvl="1">
              <a:lnSpc>
                <a:spcPct val="130000"/>
              </a:lnSpc>
              <a:buSzPct val="90000"/>
            </a:pPr>
            <a:r>
              <a:rPr lang="en-US" altLang="en-US" sz="2400" smtClean="0"/>
              <a:t>Hiring, firing, and compensating the CEO.</a:t>
            </a:r>
          </a:p>
          <a:p>
            <a:pPr lvl="1">
              <a:lnSpc>
                <a:spcPct val="130000"/>
              </a:lnSpc>
              <a:buSzPct val="90000"/>
            </a:pPr>
            <a:r>
              <a:rPr lang="en-US" altLang="en-US" sz="2400" smtClean="0"/>
              <a:t>Assessing strategy.</a:t>
            </a:r>
          </a:p>
          <a:p>
            <a:pPr lvl="1">
              <a:lnSpc>
                <a:spcPct val="130000"/>
              </a:lnSpc>
              <a:buSzPct val="90000"/>
            </a:pPr>
            <a:r>
              <a:rPr lang="en-US" altLang="en-US" sz="2400" smtClean="0"/>
              <a:t>Verifying financial records.</a:t>
            </a:r>
          </a:p>
        </p:txBody>
      </p:sp>
    </p:spTree>
    <p:extLst>
      <p:ext uri="{BB962C8B-B14F-4D97-AF65-F5344CB8AC3E}">
        <p14:creationId xmlns:p14="http://schemas.microsoft.com/office/powerpoint/2010/main" val="509581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ED8995AA-5683-4BCC-BF39-EB34D55C5B6B}" type="slidenum">
              <a:rPr lang="en-US" altLang="en-US" sz="1400" smtClean="0">
                <a:solidFill>
                  <a:schemeClr val="bg2"/>
                </a:solidFill>
              </a:rPr>
              <a:pPr/>
              <a:t>14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>
              <a:lnSpc>
                <a:spcPct val="110000"/>
              </a:lnSpc>
              <a:buSzPct val="90000"/>
              <a:buFont typeface="Wingdings" pitchFamily="2" charset="2"/>
              <a:buChar char="Ø"/>
            </a:pPr>
            <a:r>
              <a:rPr lang="en-US" altLang="en-US" smtClean="0"/>
              <a:t>Ethics </a:t>
            </a:r>
          </a:p>
          <a:p>
            <a:pPr lvl="1">
              <a:lnSpc>
                <a:spcPct val="110000"/>
              </a:lnSpc>
            </a:pPr>
            <a:r>
              <a:rPr lang="en-US" altLang="en-US" smtClean="0"/>
              <a:t>Code of moral principles.</a:t>
            </a:r>
          </a:p>
          <a:p>
            <a:pPr lvl="1">
              <a:lnSpc>
                <a:spcPct val="110000"/>
              </a:lnSpc>
            </a:pPr>
            <a:r>
              <a:rPr lang="en-US" altLang="en-US" smtClean="0"/>
              <a:t>Set standards of “good” and “bad” as opposed to “right” and “wrong.”</a:t>
            </a:r>
          </a:p>
          <a:p>
            <a:pPr>
              <a:lnSpc>
                <a:spcPct val="110000"/>
              </a:lnSpc>
              <a:buSzPct val="90000"/>
              <a:buFont typeface="Wingdings" pitchFamily="2" charset="2"/>
              <a:buChar char="Ø"/>
            </a:pPr>
            <a:r>
              <a:rPr lang="en-US" altLang="en-US" smtClean="0"/>
              <a:t>Ethical behavior </a:t>
            </a:r>
          </a:p>
          <a:p>
            <a:pPr lvl="1">
              <a:lnSpc>
                <a:spcPct val="110000"/>
              </a:lnSpc>
            </a:pPr>
            <a:r>
              <a:rPr lang="en-US" altLang="en-US" smtClean="0"/>
              <a:t>What is accepted as good and right in the context of the governing moral code.</a:t>
            </a:r>
          </a:p>
        </p:txBody>
      </p:sp>
      <p:sp>
        <p:nvSpPr>
          <p:cNvPr id="12293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>
            <a:normAutofit fontScale="90000"/>
          </a:bodyPr>
          <a:lstStyle/>
          <a:p>
            <a:r>
              <a:rPr lang="en-US" altLang="en-US" smtClean="0"/>
              <a:t/>
            </a:r>
            <a:br>
              <a:rPr lang="en-US" altLang="en-US" smtClean="0"/>
            </a:br>
            <a:r>
              <a:rPr lang="en-US" altLang="en-US" sz="3200" smtClean="0"/>
              <a:t>Study Question 1: What is ethical behavior?</a:t>
            </a:r>
            <a:br>
              <a:rPr lang="en-US" altLang="en-US" sz="3200" smtClean="0"/>
            </a:br>
            <a:endParaRPr lang="en-US" altLang="en-US" sz="3200" smtClean="0"/>
          </a:p>
        </p:txBody>
      </p:sp>
    </p:spTree>
    <p:extLst>
      <p:ext uri="{BB962C8B-B14F-4D97-AF65-F5344CB8AC3E}">
        <p14:creationId xmlns:p14="http://schemas.microsoft.com/office/powerpoint/2010/main" val="4210618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12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E42FED1-5177-4BAA-A7F2-D777518E437E}" type="slidenum">
              <a:rPr lang="en-US" altLang="en-US" sz="1400" smtClean="0">
                <a:solidFill>
                  <a:schemeClr val="bg2"/>
                </a:solidFill>
              </a:rPr>
              <a:pPr/>
              <a:t>15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2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>
              <a:lnSpc>
                <a:spcPct val="120000"/>
              </a:lnSpc>
              <a:buSzPct val="90000"/>
              <a:buFont typeface="Wingdings" pitchFamily="2" charset="2"/>
              <a:buChar char="Ø"/>
            </a:pPr>
            <a:r>
              <a:rPr lang="en-US" altLang="en-US" smtClean="0"/>
              <a:t>Law, values, and ethical behavior:</a:t>
            </a:r>
          </a:p>
          <a:p>
            <a:pPr lvl="1">
              <a:lnSpc>
                <a:spcPct val="120000"/>
              </a:lnSpc>
              <a:buSzPct val="90000"/>
            </a:pPr>
            <a:r>
              <a:rPr lang="en-US" altLang="en-US" smtClean="0"/>
              <a:t>Legal behavior is not necessarily ethical behavior.</a:t>
            </a:r>
          </a:p>
          <a:p>
            <a:pPr lvl="1">
              <a:lnSpc>
                <a:spcPct val="120000"/>
              </a:lnSpc>
              <a:buSzPct val="90000"/>
            </a:pPr>
            <a:r>
              <a:rPr lang="en-US" altLang="en-US" smtClean="0"/>
              <a:t>Personal values help determine individual ethical behavior.</a:t>
            </a:r>
          </a:p>
          <a:p>
            <a:pPr lvl="2">
              <a:lnSpc>
                <a:spcPct val="120000"/>
              </a:lnSpc>
              <a:buSzPct val="90000"/>
            </a:pPr>
            <a:r>
              <a:rPr lang="en-US" altLang="en-US" smtClean="0"/>
              <a:t>Terminal values</a:t>
            </a:r>
          </a:p>
          <a:p>
            <a:pPr lvl="2">
              <a:lnSpc>
                <a:spcPct val="120000"/>
              </a:lnSpc>
              <a:buSzPct val="90000"/>
            </a:pPr>
            <a:r>
              <a:rPr lang="en-US" altLang="en-US" smtClean="0"/>
              <a:t>Instrumental values</a:t>
            </a:r>
          </a:p>
          <a:p>
            <a:pPr>
              <a:lnSpc>
                <a:spcPct val="120000"/>
              </a:lnSpc>
              <a:buSzPct val="90000"/>
              <a:buFont typeface="Monotype Sorts" pitchFamily="2" charset="2"/>
              <a:buNone/>
            </a:pPr>
            <a:endParaRPr lang="en-US" altLang="en-US" sz="2800" smtClean="0"/>
          </a:p>
        </p:txBody>
      </p:sp>
      <p:sp>
        <p:nvSpPr>
          <p:cNvPr id="13317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>
            <a:normAutofit fontScale="90000"/>
          </a:bodyPr>
          <a:lstStyle/>
          <a:p>
            <a:r>
              <a:rPr lang="en-US" altLang="en-US" smtClean="0"/>
              <a:t/>
            </a:r>
            <a:br>
              <a:rPr lang="en-US" altLang="en-US" smtClean="0"/>
            </a:br>
            <a:r>
              <a:rPr lang="en-US" altLang="en-US" sz="3200" smtClean="0"/>
              <a:t>Study Question 1: What is ethical behavior?</a:t>
            </a:r>
            <a:br>
              <a:rPr lang="en-US" altLang="en-US" sz="3200" smtClean="0"/>
            </a:br>
            <a:endParaRPr lang="en-US" altLang="en-US" sz="3200" smtClean="0"/>
          </a:p>
        </p:txBody>
      </p:sp>
    </p:spTree>
    <p:extLst>
      <p:ext uri="{BB962C8B-B14F-4D97-AF65-F5344CB8AC3E}">
        <p14:creationId xmlns:p14="http://schemas.microsoft.com/office/powerpoint/2010/main" val="2719485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AF0B6A47-D511-42D1-BE45-414314F64B90}" type="slidenum">
              <a:rPr lang="en-US" altLang="en-US" sz="1400" smtClean="0">
                <a:solidFill>
                  <a:schemeClr val="bg2"/>
                </a:solidFill>
              </a:rPr>
              <a:pPr/>
              <a:t>16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1434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>
            <a:normAutofit fontScale="90000"/>
          </a:bodyPr>
          <a:lstStyle/>
          <a:p>
            <a:r>
              <a:rPr lang="en-US" altLang="en-US" sz="3600" smtClean="0"/>
              <a:t/>
            </a:r>
            <a:br>
              <a:rPr lang="en-US" altLang="en-US" sz="3600" smtClean="0"/>
            </a:br>
            <a:r>
              <a:rPr lang="en-US" altLang="en-US" sz="3200" smtClean="0"/>
              <a:t>Study Question 1: What is ethical behavior?</a:t>
            </a:r>
            <a:br>
              <a:rPr lang="en-US" altLang="en-US" sz="3200" smtClean="0"/>
            </a:br>
            <a:endParaRPr lang="en-US" altLang="en-US" sz="3200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>
              <a:lnSpc>
                <a:spcPct val="90000"/>
              </a:lnSpc>
              <a:buSzPct val="90000"/>
              <a:buFont typeface="Wingdings" pitchFamily="2" charset="2"/>
              <a:buChar char="Ø"/>
            </a:pPr>
            <a:r>
              <a:rPr lang="en-US" altLang="en-US" sz="2800" smtClean="0"/>
              <a:t>Utilitarian view of ethics — greatest good to the greatest number of people.</a:t>
            </a:r>
          </a:p>
          <a:p>
            <a:pPr>
              <a:lnSpc>
                <a:spcPct val="90000"/>
              </a:lnSpc>
              <a:buSzPct val="90000"/>
              <a:buFont typeface="Wingdings" pitchFamily="2" charset="2"/>
              <a:buChar char="Ø"/>
            </a:pPr>
            <a:r>
              <a:rPr lang="en-US" altLang="en-US" sz="2800" smtClean="0"/>
              <a:t>Individualism view of ethics — primary commitment is to one’s long-term self-interests.</a:t>
            </a:r>
          </a:p>
          <a:p>
            <a:pPr>
              <a:lnSpc>
                <a:spcPct val="90000"/>
              </a:lnSpc>
              <a:buSzPct val="90000"/>
              <a:buFont typeface="Wingdings" pitchFamily="2" charset="2"/>
              <a:buChar char="Ø"/>
            </a:pPr>
            <a:r>
              <a:rPr lang="en-US" altLang="en-US" sz="2800" smtClean="0"/>
              <a:t>Moral-rights view of ethics — respects and protects the fundamental rights of all people.</a:t>
            </a:r>
          </a:p>
          <a:p>
            <a:pPr>
              <a:lnSpc>
                <a:spcPct val="90000"/>
              </a:lnSpc>
              <a:buSzPct val="90000"/>
              <a:buFont typeface="Wingdings" pitchFamily="2" charset="2"/>
              <a:buChar char="Ø"/>
            </a:pPr>
            <a:r>
              <a:rPr lang="en-US" altLang="en-US" sz="2800" smtClean="0"/>
              <a:t>Justice view of ethics — fair and impartial treatment of people according to legal rules and standards.</a:t>
            </a:r>
          </a:p>
        </p:txBody>
      </p:sp>
    </p:spTree>
    <p:extLst>
      <p:ext uri="{BB962C8B-B14F-4D97-AF65-F5344CB8AC3E}">
        <p14:creationId xmlns:p14="http://schemas.microsoft.com/office/powerpoint/2010/main" val="1317996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65182FF3-D5D4-4534-8457-8BB250382CB7}" type="slidenum">
              <a:rPr lang="en-US" altLang="en-US" sz="1400" smtClean="0">
                <a:solidFill>
                  <a:schemeClr val="bg2"/>
                </a:solidFill>
              </a:rPr>
              <a:pPr/>
              <a:t>17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10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dirty="0" smtClean="0"/>
              <a:t>Four views of ethical behavior.</a:t>
            </a:r>
          </a:p>
        </p:txBody>
      </p:sp>
      <p:graphicFrame>
        <p:nvGraphicFramePr>
          <p:cNvPr id="1026" name="Object 3"/>
          <p:cNvGraphicFramePr>
            <a:graphicFrameLocks noChangeAspect="1"/>
          </p:cNvGraphicFramePr>
          <p:nvPr/>
        </p:nvGraphicFramePr>
        <p:xfrm>
          <a:off x="1219200" y="1981200"/>
          <a:ext cx="7086600" cy="3657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1" name="Photo Editor Photo" r:id="rId3" imgW="11904762" imgH="5200000" progId="MSPhotoEd.3">
                  <p:embed/>
                </p:oleObj>
              </mc:Choice>
              <mc:Fallback>
                <p:oleObj name="Photo Editor Photo" r:id="rId3" imgW="11904762" imgH="5200000" progId="MSPhotoEd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9200" y="1981200"/>
                        <a:ext cx="7086600" cy="3657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67356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AE4E4DB1-AC52-4773-9802-ECD82AF826BD}" type="slidenum">
              <a:rPr lang="en-US" altLang="en-US" sz="1400" smtClean="0">
                <a:solidFill>
                  <a:schemeClr val="bg2"/>
                </a:solidFill>
              </a:rPr>
              <a:pPr/>
              <a:t>18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>
              <a:lnSpc>
                <a:spcPct val="110000"/>
              </a:lnSpc>
              <a:buSzPct val="90000"/>
              <a:buFont typeface="Wingdings" pitchFamily="2" charset="2"/>
              <a:buChar char="Ø"/>
            </a:pPr>
            <a:r>
              <a:rPr lang="en-US" altLang="en-US" smtClean="0"/>
              <a:t>Cultural issues in ethical behavior:</a:t>
            </a:r>
          </a:p>
          <a:p>
            <a:pPr lvl="1">
              <a:lnSpc>
                <a:spcPct val="110000"/>
              </a:lnSpc>
              <a:buSzPct val="90000"/>
            </a:pPr>
            <a:r>
              <a:rPr lang="en-US" altLang="en-US" smtClean="0"/>
              <a:t>Cultural relativism </a:t>
            </a:r>
          </a:p>
          <a:p>
            <a:pPr lvl="2">
              <a:lnSpc>
                <a:spcPct val="110000"/>
              </a:lnSpc>
            </a:pPr>
            <a:r>
              <a:rPr lang="en-US" altLang="en-US" smtClean="0"/>
              <a:t>Ethical behavior is always determined by cultural context.</a:t>
            </a:r>
          </a:p>
          <a:p>
            <a:pPr lvl="1">
              <a:lnSpc>
                <a:spcPct val="110000"/>
              </a:lnSpc>
              <a:buSzPct val="90000"/>
            </a:pPr>
            <a:r>
              <a:rPr lang="en-US" altLang="en-US" smtClean="0"/>
              <a:t>Cultural universalism </a:t>
            </a:r>
          </a:p>
          <a:p>
            <a:pPr lvl="2">
              <a:lnSpc>
                <a:spcPct val="110000"/>
              </a:lnSpc>
            </a:pPr>
            <a:r>
              <a:rPr lang="en-US" altLang="en-US" smtClean="0"/>
              <a:t>Behavior that is unacceptable in one’s home environment should not be acceptable anywhere else.</a:t>
            </a:r>
          </a:p>
        </p:txBody>
      </p:sp>
      <p:sp>
        <p:nvSpPr>
          <p:cNvPr id="15365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>
            <a:noAutofit/>
          </a:bodyPr>
          <a:lstStyle/>
          <a:p>
            <a:r>
              <a:rPr lang="en-US" altLang="en-US" sz="3200" dirty="0" smtClean="0"/>
              <a:t/>
            </a:r>
            <a:br>
              <a:rPr lang="en-US" altLang="en-US" sz="3200" dirty="0" smtClean="0"/>
            </a:br>
            <a:r>
              <a:rPr lang="en-US" altLang="en-US" sz="3200" dirty="0" smtClean="0"/>
              <a:t> What is ethical behavior?</a:t>
            </a:r>
            <a:br>
              <a:rPr lang="en-US" altLang="en-US" sz="3200" dirty="0" smtClean="0"/>
            </a:br>
            <a:endParaRPr lang="en-US" altLang="en-US" sz="3200" dirty="0" smtClean="0"/>
          </a:p>
        </p:txBody>
      </p:sp>
    </p:spTree>
    <p:extLst>
      <p:ext uri="{BB962C8B-B14F-4D97-AF65-F5344CB8AC3E}">
        <p14:creationId xmlns:p14="http://schemas.microsoft.com/office/powerpoint/2010/main" val="253345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139D498-50FD-4077-AE88-95B0888E3EED}" type="slidenum">
              <a:rPr lang="en-US" altLang="en-US" sz="1400" smtClean="0">
                <a:solidFill>
                  <a:schemeClr val="bg2"/>
                </a:solidFill>
              </a:rPr>
              <a:pPr/>
              <a:t>19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2053" name="Rectangle 2"/>
          <p:cNvSpPr>
            <a:spLocks noGrp="1" noChangeArrowheads="1"/>
          </p:cNvSpPr>
          <p:nvPr>
            <p:ph type="title"/>
          </p:nvPr>
        </p:nvSpPr>
        <p:spPr>
          <a:xfrm>
            <a:off x="990600" y="381000"/>
            <a:ext cx="7772400" cy="1447800"/>
          </a:xfrm>
        </p:spPr>
        <p:txBody>
          <a:bodyPr>
            <a:noAutofit/>
          </a:bodyPr>
          <a:lstStyle/>
          <a:p>
            <a:r>
              <a:rPr lang="en-US" altLang="en-US" sz="3200" dirty="0" smtClean="0"/>
              <a:t>The extremes of cultural relativism and ethical imperialism in international business ethics.</a:t>
            </a:r>
          </a:p>
        </p:txBody>
      </p:sp>
      <p:graphicFrame>
        <p:nvGraphicFramePr>
          <p:cNvPr id="2050" name="Object 3"/>
          <p:cNvGraphicFramePr>
            <a:graphicFrameLocks noChangeAspect="1"/>
          </p:cNvGraphicFramePr>
          <p:nvPr/>
        </p:nvGraphicFramePr>
        <p:xfrm>
          <a:off x="1066800" y="2286000"/>
          <a:ext cx="7620000" cy="213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5" name="Photo Editor Photo" r:id="rId3" imgW="11904762" imgH="2467319" progId="MSPhotoEd.3">
                  <p:embed/>
                </p:oleObj>
              </mc:Choice>
              <mc:Fallback>
                <p:oleObj name="Photo Editor Photo" r:id="rId3" imgW="11904762" imgH="2467319" progId="MSPhotoEd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2286000"/>
                        <a:ext cx="7620000" cy="2133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4" name="Text Box 4"/>
          <p:cNvSpPr txBox="1">
            <a:spLocks noChangeArrowheads="1"/>
          </p:cNvSpPr>
          <p:nvPr/>
        </p:nvSpPr>
        <p:spPr bwMode="auto">
          <a:xfrm>
            <a:off x="1219200" y="5562600"/>
            <a:ext cx="7239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1400" i="1" dirty="0"/>
              <a:t>Source</a:t>
            </a:r>
            <a:r>
              <a:rPr lang="en-US" altLang="en-US" sz="1400" dirty="0"/>
              <a:t>: Developed from Thomas Donaldson, “Values in Tension: Ethics Away from Home,” </a:t>
            </a:r>
            <a:r>
              <a:rPr lang="en-US" altLang="en-US" sz="1400" i="1" dirty="0"/>
              <a:t>Harvard Business Review</a:t>
            </a:r>
            <a:r>
              <a:rPr lang="en-US" altLang="en-US" sz="1400" dirty="0"/>
              <a:t>, vol. 74 (September-October 1996), pp. 48-62.</a:t>
            </a:r>
          </a:p>
        </p:txBody>
      </p:sp>
    </p:spTree>
    <p:extLst>
      <p:ext uri="{BB962C8B-B14F-4D97-AF65-F5344CB8AC3E}">
        <p14:creationId xmlns:p14="http://schemas.microsoft.com/office/powerpoint/2010/main" val="3357064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598C0B55-4493-4972-9723-F0C7BB82A1F4}" type="slidenum">
              <a:rPr lang="en-US" altLang="en-US" sz="1400" smtClean="0">
                <a:solidFill>
                  <a:schemeClr val="bg2"/>
                </a:solidFill>
              </a:rPr>
              <a:pPr/>
              <a:t>20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16388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>
            <a:normAutofit/>
          </a:bodyPr>
          <a:lstStyle/>
          <a:p>
            <a:r>
              <a:rPr lang="en-US" altLang="en-US" sz="3200" dirty="0" smtClean="0"/>
              <a:t>What is ethical behavior?</a:t>
            </a:r>
            <a:br>
              <a:rPr lang="en-US" altLang="en-US" sz="3200" dirty="0" smtClean="0"/>
            </a:br>
            <a:endParaRPr lang="en-US" altLang="en-US" sz="3200" dirty="0" smtClean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>
              <a:lnSpc>
                <a:spcPct val="90000"/>
              </a:lnSpc>
              <a:buFont typeface="Monotype Sorts" pitchFamily="2" charset="2"/>
              <a:buNone/>
            </a:pPr>
            <a:r>
              <a:rPr lang="en-US" altLang="en-US" sz="2000" smtClean="0"/>
              <a:t>How international businesses can respect core or universal values:</a:t>
            </a:r>
            <a:endParaRPr lang="en-US" altLang="en-US" sz="2400" smtClean="0"/>
          </a:p>
          <a:p>
            <a:pPr>
              <a:lnSpc>
                <a:spcPct val="90000"/>
              </a:lnSpc>
              <a:buFont typeface="Monotype Sorts" pitchFamily="2" charset="2"/>
              <a:buNone/>
            </a:pPr>
            <a:r>
              <a:rPr lang="en-US" altLang="en-US" sz="2000" i="1" u="sng" smtClean="0"/>
              <a:t>Respect for human dignity</a:t>
            </a:r>
            <a:endParaRPr lang="en-US" altLang="en-US" sz="2400" i="1" u="sng" smtClean="0"/>
          </a:p>
          <a:p>
            <a:pPr>
              <a:lnSpc>
                <a:spcPct val="90000"/>
              </a:lnSpc>
              <a:buSzPct val="90000"/>
              <a:buFontTx/>
              <a:buChar char="•"/>
            </a:pPr>
            <a:r>
              <a:rPr lang="en-US" altLang="en-US" sz="2000" smtClean="0"/>
              <a:t>Create culture that values employees, customers, and suppliers.</a:t>
            </a:r>
          </a:p>
          <a:p>
            <a:pPr>
              <a:lnSpc>
                <a:spcPct val="90000"/>
              </a:lnSpc>
              <a:buSzPct val="90000"/>
              <a:buFontTx/>
              <a:buChar char="•"/>
            </a:pPr>
            <a:r>
              <a:rPr lang="en-US" altLang="en-US" sz="2000" smtClean="0"/>
              <a:t>Keep a safe workplace.</a:t>
            </a:r>
          </a:p>
          <a:p>
            <a:pPr>
              <a:lnSpc>
                <a:spcPct val="90000"/>
              </a:lnSpc>
              <a:buSzPct val="90000"/>
              <a:buFontTx/>
              <a:buChar char="•"/>
            </a:pPr>
            <a:r>
              <a:rPr lang="en-US" altLang="en-US" sz="2000" smtClean="0"/>
              <a:t>Produce safe products and services.</a:t>
            </a:r>
          </a:p>
          <a:p>
            <a:pPr>
              <a:lnSpc>
                <a:spcPct val="90000"/>
              </a:lnSpc>
              <a:buFont typeface="Monotype Sorts" pitchFamily="2" charset="2"/>
              <a:buNone/>
            </a:pPr>
            <a:r>
              <a:rPr lang="en-US" altLang="en-US" sz="2000" i="1" u="sng" smtClean="0"/>
              <a:t>Respect for basic rights</a:t>
            </a:r>
            <a:endParaRPr lang="en-US" altLang="en-US" sz="2400" i="1" u="sng" smtClean="0"/>
          </a:p>
          <a:p>
            <a:pPr>
              <a:lnSpc>
                <a:spcPct val="90000"/>
              </a:lnSpc>
              <a:buSzPct val="90000"/>
              <a:buFontTx/>
              <a:buChar char="•"/>
            </a:pPr>
            <a:r>
              <a:rPr lang="en-US" altLang="en-US" sz="2000" smtClean="0"/>
              <a:t>Protect rights of employees, customers, and communities.</a:t>
            </a:r>
          </a:p>
          <a:p>
            <a:pPr>
              <a:lnSpc>
                <a:spcPct val="90000"/>
              </a:lnSpc>
              <a:buSzPct val="90000"/>
              <a:buFontTx/>
              <a:buChar char="•"/>
            </a:pPr>
            <a:r>
              <a:rPr lang="en-US" altLang="en-US" sz="2000" smtClean="0"/>
              <a:t>Avoid anything that threatening safety, health, education, and living standards.</a:t>
            </a:r>
          </a:p>
          <a:p>
            <a:pPr>
              <a:lnSpc>
                <a:spcPct val="90000"/>
              </a:lnSpc>
              <a:buFont typeface="Monotype Sorts" pitchFamily="2" charset="2"/>
              <a:buNone/>
            </a:pPr>
            <a:r>
              <a:rPr lang="en-US" altLang="en-US" sz="2000" i="1" u="sng" smtClean="0"/>
              <a:t>Be good citizens</a:t>
            </a:r>
            <a:endParaRPr lang="en-US" altLang="en-US" sz="2000" u="sng" smtClean="0"/>
          </a:p>
          <a:p>
            <a:pPr>
              <a:lnSpc>
                <a:spcPct val="90000"/>
              </a:lnSpc>
              <a:buSzPct val="90000"/>
              <a:buFontTx/>
              <a:buChar char="•"/>
            </a:pPr>
            <a:r>
              <a:rPr lang="en-US" altLang="en-US" sz="2000" smtClean="0"/>
              <a:t>Support social institutions, including economic and educational systems.</a:t>
            </a:r>
          </a:p>
          <a:p>
            <a:pPr>
              <a:lnSpc>
                <a:spcPct val="90000"/>
              </a:lnSpc>
              <a:buSzPct val="90000"/>
              <a:buFontTx/>
              <a:buChar char="•"/>
            </a:pPr>
            <a:r>
              <a:rPr lang="en-US" altLang="en-US" sz="2000" smtClean="0"/>
              <a:t>Work with local government and institutions to protect environment.</a:t>
            </a:r>
          </a:p>
        </p:txBody>
      </p:sp>
    </p:spTree>
    <p:extLst>
      <p:ext uri="{BB962C8B-B14F-4D97-AF65-F5344CB8AC3E}">
        <p14:creationId xmlns:p14="http://schemas.microsoft.com/office/powerpoint/2010/main" val="2770406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9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94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945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894C413B-B82F-4C21-80D5-AD69419803B3}" type="slidenum">
              <a:rPr lang="en-US" altLang="en-US" sz="1400" smtClean="0">
                <a:solidFill>
                  <a:schemeClr val="bg2"/>
                </a:solidFill>
              </a:rPr>
              <a:pPr/>
              <a:t>21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48130" name="Rectangle 2050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>
              <a:lnSpc>
                <a:spcPct val="90000"/>
              </a:lnSpc>
              <a:buSzPct val="90000"/>
              <a:buFont typeface="Wingdings" pitchFamily="2" charset="2"/>
              <a:buChar char="Ø"/>
            </a:pPr>
            <a:r>
              <a:rPr lang="en-US" altLang="en-US" sz="2800" dirty="0" smtClean="0"/>
              <a:t>An ethical dilemma occurs when choices, although having potential for personal and/or organizational benefit, may be considered unethical.</a:t>
            </a:r>
          </a:p>
          <a:p>
            <a:pPr>
              <a:lnSpc>
                <a:spcPct val="90000"/>
              </a:lnSpc>
              <a:buSzPct val="90000"/>
              <a:buFont typeface="Wingdings" pitchFamily="2" charset="2"/>
              <a:buChar char="Ø"/>
            </a:pPr>
            <a:r>
              <a:rPr lang="en-US" altLang="en-US" sz="2800" dirty="0" smtClean="0"/>
              <a:t>Ethical dilemmas include:</a:t>
            </a:r>
          </a:p>
          <a:p>
            <a:pPr lvl="1">
              <a:lnSpc>
                <a:spcPct val="90000"/>
              </a:lnSpc>
              <a:buSzPct val="90000"/>
            </a:pPr>
            <a:r>
              <a:rPr lang="en-US" altLang="en-US" sz="2400" dirty="0" smtClean="0"/>
              <a:t>Discrimination</a:t>
            </a:r>
          </a:p>
          <a:p>
            <a:pPr lvl="1">
              <a:lnSpc>
                <a:spcPct val="90000"/>
              </a:lnSpc>
              <a:buSzPct val="90000"/>
            </a:pPr>
            <a:r>
              <a:rPr lang="en-US" altLang="en-US" sz="2400" dirty="0" smtClean="0"/>
              <a:t>Sexual harassment</a:t>
            </a:r>
          </a:p>
          <a:p>
            <a:pPr lvl="1">
              <a:lnSpc>
                <a:spcPct val="90000"/>
              </a:lnSpc>
              <a:buSzPct val="90000"/>
            </a:pPr>
            <a:r>
              <a:rPr lang="en-US" altLang="en-US" sz="2400" dirty="0" smtClean="0"/>
              <a:t>Conflicts of interest</a:t>
            </a:r>
          </a:p>
          <a:p>
            <a:pPr lvl="1">
              <a:lnSpc>
                <a:spcPct val="90000"/>
              </a:lnSpc>
              <a:buSzPct val="90000"/>
            </a:pPr>
            <a:r>
              <a:rPr lang="en-US" altLang="en-US" sz="2400" dirty="0" smtClean="0"/>
              <a:t>Customer confidence</a:t>
            </a:r>
          </a:p>
          <a:p>
            <a:pPr lvl="1">
              <a:lnSpc>
                <a:spcPct val="90000"/>
              </a:lnSpc>
              <a:buSzPct val="90000"/>
            </a:pPr>
            <a:r>
              <a:rPr lang="en-US" altLang="en-US" sz="2400" dirty="0" smtClean="0"/>
              <a:t>Organizational resources</a:t>
            </a:r>
          </a:p>
        </p:txBody>
      </p:sp>
      <p:sp>
        <p:nvSpPr>
          <p:cNvPr id="17413" name="Rectangle 2051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en-US" altLang="en-US" sz="3200" dirty="0" smtClean="0"/>
              <a:t>How do ethical dilemmas complicate the workplace? </a:t>
            </a:r>
            <a:br>
              <a:rPr lang="en-US" altLang="en-US" sz="3200" dirty="0" smtClean="0"/>
            </a:br>
            <a:endParaRPr lang="en-US" altLang="en-US" sz="3200" dirty="0" smtClean="0"/>
          </a:p>
        </p:txBody>
      </p:sp>
    </p:spTree>
    <p:extLst>
      <p:ext uri="{BB962C8B-B14F-4D97-AF65-F5344CB8AC3E}">
        <p14:creationId xmlns:p14="http://schemas.microsoft.com/office/powerpoint/2010/main" val="2924187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481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481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481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481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481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0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2489355A-E489-4C8B-8D7B-5D9E15DAE544}" type="slidenum">
              <a:rPr lang="en-US" altLang="en-US" sz="1400" smtClean="0">
                <a:solidFill>
                  <a:schemeClr val="bg2"/>
                </a:solidFill>
              </a:rPr>
              <a:pPr/>
              <a:t>22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1843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>
            <a:normAutofit fontScale="90000"/>
          </a:bodyPr>
          <a:lstStyle/>
          <a:p>
            <a:pPr>
              <a:lnSpc>
                <a:spcPct val="80000"/>
              </a:lnSpc>
            </a:pPr>
            <a:r>
              <a:rPr lang="en-US" altLang="en-US" sz="3600" dirty="0" smtClean="0"/>
              <a:t>How do ethical dilemmas complicate the workplace? </a:t>
            </a:r>
            <a:br>
              <a:rPr lang="en-US" altLang="en-US" sz="3600" dirty="0" smtClean="0"/>
            </a:br>
            <a:endParaRPr lang="en-US" altLang="en-US" sz="3600" dirty="0" smtClean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990600" y="1828800"/>
            <a:ext cx="7772400" cy="4114800"/>
          </a:xfrm>
          <a:noFill/>
        </p:spPr>
        <p:txBody>
          <a:bodyPr/>
          <a:lstStyle/>
          <a:p>
            <a:pPr>
              <a:lnSpc>
                <a:spcPct val="150000"/>
              </a:lnSpc>
              <a:buSzPct val="90000"/>
              <a:buFont typeface="Wingdings" pitchFamily="2" charset="2"/>
              <a:buChar char="Ø"/>
            </a:pPr>
            <a:r>
              <a:rPr lang="en-US" altLang="en-US" sz="2800" smtClean="0"/>
              <a:t>Ethical behavior can be rationalized by convincing yourself that:</a:t>
            </a:r>
          </a:p>
          <a:p>
            <a:pPr lvl="1">
              <a:lnSpc>
                <a:spcPct val="150000"/>
              </a:lnSpc>
            </a:pPr>
            <a:r>
              <a:rPr lang="en-US" altLang="en-US" sz="2400" smtClean="0"/>
              <a:t>Behavior is not really illegal.</a:t>
            </a:r>
          </a:p>
          <a:p>
            <a:pPr lvl="1">
              <a:lnSpc>
                <a:spcPct val="150000"/>
              </a:lnSpc>
            </a:pPr>
            <a:r>
              <a:rPr lang="en-US" altLang="en-US" sz="2400" smtClean="0"/>
              <a:t>Behavior is really in everyone’s best interests.</a:t>
            </a:r>
          </a:p>
          <a:p>
            <a:pPr lvl="1">
              <a:lnSpc>
                <a:spcPct val="150000"/>
              </a:lnSpc>
            </a:pPr>
            <a:r>
              <a:rPr lang="en-US" altLang="en-US" sz="2400" smtClean="0"/>
              <a:t>Nobody will ever find out.</a:t>
            </a:r>
          </a:p>
          <a:p>
            <a:pPr lvl="1">
              <a:lnSpc>
                <a:spcPct val="150000"/>
              </a:lnSpc>
            </a:pPr>
            <a:r>
              <a:rPr lang="en-US" altLang="en-US" sz="2400" smtClean="0"/>
              <a:t>The organization will “protect” you.</a:t>
            </a:r>
          </a:p>
        </p:txBody>
      </p:sp>
    </p:spTree>
    <p:extLst>
      <p:ext uri="{BB962C8B-B14F-4D97-AF65-F5344CB8AC3E}">
        <p14:creationId xmlns:p14="http://schemas.microsoft.com/office/powerpoint/2010/main" val="1965830713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161B7E37-E6BD-4B00-B646-11279F25D386}" type="slidenum">
              <a:rPr lang="en-US" altLang="en-US" sz="1400" smtClean="0">
                <a:solidFill>
                  <a:schemeClr val="bg2"/>
                </a:solidFill>
              </a:rPr>
              <a:pPr/>
              <a:t>23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50178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>
              <a:lnSpc>
                <a:spcPct val="110000"/>
              </a:lnSpc>
              <a:buSzPct val="90000"/>
              <a:buFont typeface="Wingdings" pitchFamily="2" charset="2"/>
              <a:buChar char="Ø"/>
            </a:pPr>
            <a:r>
              <a:rPr lang="en-US" altLang="en-US" sz="2800" smtClean="0"/>
              <a:t>Factors influencing ethical behavior include:</a:t>
            </a:r>
          </a:p>
          <a:p>
            <a:pPr lvl="1">
              <a:lnSpc>
                <a:spcPct val="110000"/>
              </a:lnSpc>
              <a:buSzPct val="90000"/>
            </a:pPr>
            <a:r>
              <a:rPr lang="en-US" altLang="en-US" sz="2400" smtClean="0"/>
              <a:t>The person</a:t>
            </a:r>
          </a:p>
          <a:p>
            <a:pPr lvl="2">
              <a:lnSpc>
                <a:spcPct val="110000"/>
              </a:lnSpc>
              <a:buSzPct val="90000"/>
            </a:pPr>
            <a:r>
              <a:rPr lang="en-US" altLang="en-US" sz="2000" smtClean="0"/>
              <a:t>Family influences, religious values, personal standards, and personal needs.</a:t>
            </a:r>
          </a:p>
          <a:p>
            <a:pPr lvl="1">
              <a:lnSpc>
                <a:spcPct val="110000"/>
              </a:lnSpc>
              <a:buSzPct val="90000"/>
            </a:pPr>
            <a:r>
              <a:rPr lang="en-US" altLang="en-US" sz="2400" smtClean="0"/>
              <a:t>The organization</a:t>
            </a:r>
          </a:p>
          <a:p>
            <a:pPr lvl="2">
              <a:lnSpc>
                <a:spcPct val="110000"/>
              </a:lnSpc>
              <a:buSzPct val="90000"/>
            </a:pPr>
            <a:r>
              <a:rPr lang="en-US" altLang="en-US" sz="2000" smtClean="0"/>
              <a:t>Supervisory behavior, peer group norms and behavior, and policy statements and written rules.</a:t>
            </a:r>
          </a:p>
          <a:p>
            <a:pPr lvl="1">
              <a:lnSpc>
                <a:spcPct val="110000"/>
              </a:lnSpc>
              <a:buSzPct val="90000"/>
            </a:pPr>
            <a:r>
              <a:rPr lang="en-US" altLang="en-US" sz="2400" smtClean="0"/>
              <a:t>The environment</a:t>
            </a:r>
          </a:p>
          <a:p>
            <a:pPr lvl="2">
              <a:lnSpc>
                <a:spcPct val="110000"/>
              </a:lnSpc>
              <a:buSzPct val="90000"/>
            </a:pPr>
            <a:r>
              <a:rPr lang="en-US" altLang="en-US" sz="2000" smtClean="0"/>
              <a:t>Government laws and regulations, societal norms and values, and competitive climate in an industry.</a:t>
            </a:r>
          </a:p>
        </p:txBody>
      </p:sp>
      <p:sp>
        <p:nvSpPr>
          <p:cNvPr id="19461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>
            <a:normAutofit fontScale="90000"/>
          </a:bodyPr>
          <a:lstStyle/>
          <a:p>
            <a:pPr>
              <a:lnSpc>
                <a:spcPct val="70000"/>
              </a:lnSpc>
            </a:pP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sz="3600" dirty="0" smtClean="0"/>
              <a:t>How do ethical dilemmas complicate the workplace? </a:t>
            </a:r>
            <a:br>
              <a:rPr lang="en-US" altLang="en-US" sz="3600" dirty="0" smtClean="0"/>
            </a:br>
            <a:r>
              <a:rPr lang="en-US" altLang="en-US" sz="3600" dirty="0" smtClean="0"/>
              <a:t/>
            </a:r>
            <a:br>
              <a:rPr lang="en-US" altLang="en-US" sz="3600" dirty="0" smtClean="0"/>
            </a:br>
            <a:endParaRPr lang="en-US" altLang="en-US" sz="3600" dirty="0" smtClean="0"/>
          </a:p>
        </p:txBody>
      </p:sp>
    </p:spTree>
    <p:extLst>
      <p:ext uri="{BB962C8B-B14F-4D97-AF65-F5344CB8AC3E}">
        <p14:creationId xmlns:p14="http://schemas.microsoft.com/office/powerpoint/2010/main" val="230149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0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01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01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501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501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01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501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 build="p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518C216C-7009-4FCE-99A3-CBE9C3080A4F}" type="slidenum">
              <a:rPr lang="en-US" altLang="en-US" sz="1400" smtClean="0">
                <a:solidFill>
                  <a:schemeClr val="bg2"/>
                </a:solidFill>
              </a:rPr>
              <a:pPr/>
              <a:t>24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3077" name="Rectangle 2"/>
          <p:cNvSpPr>
            <a:spLocks noGrp="1" noChangeArrowheads="1"/>
          </p:cNvSpPr>
          <p:nvPr>
            <p:ph type="title"/>
          </p:nvPr>
        </p:nvSpPr>
        <p:spPr>
          <a:xfrm>
            <a:off x="990600" y="381000"/>
            <a:ext cx="7772400" cy="1447800"/>
          </a:xfrm>
        </p:spPr>
        <p:txBody>
          <a:bodyPr>
            <a:noAutofit/>
          </a:bodyPr>
          <a:lstStyle/>
          <a:p>
            <a:r>
              <a:rPr lang="en-US" altLang="en-US" sz="3200" dirty="0" smtClean="0"/>
              <a:t>Factors influencing ethical managerial behavior—the person, organization, and environment.</a:t>
            </a:r>
          </a:p>
        </p:txBody>
      </p:sp>
      <p:graphicFrame>
        <p:nvGraphicFramePr>
          <p:cNvPr id="3074" name="Object 3"/>
          <p:cNvGraphicFramePr>
            <a:graphicFrameLocks noChangeAspect="1"/>
          </p:cNvGraphicFramePr>
          <p:nvPr/>
        </p:nvGraphicFramePr>
        <p:xfrm>
          <a:off x="1143000" y="2438400"/>
          <a:ext cx="7391400" cy="297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9" name="Photo Editor Photo" r:id="rId3" imgW="11904762" imgH="4447619" progId="MSPhotoEd.3">
                  <p:embed/>
                </p:oleObj>
              </mc:Choice>
              <mc:Fallback>
                <p:oleObj name="Photo Editor Photo" r:id="rId3" imgW="11904762" imgH="4447619" progId="MSPhotoEd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3000" y="2438400"/>
                        <a:ext cx="7391400" cy="297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59456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057AD8B4-CF7C-49D2-B930-8D15594A33D1}" type="slidenum">
              <a:rPr lang="en-US" altLang="en-US" sz="1400" smtClean="0">
                <a:solidFill>
                  <a:schemeClr val="bg2"/>
                </a:solidFill>
              </a:rPr>
              <a:pPr/>
              <a:t>25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2048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dirty="0" smtClean="0"/>
              <a:t>How can high ethical standards be maintained?</a:t>
            </a:r>
          </a:p>
        </p:txBody>
      </p:sp>
      <p:sp>
        <p:nvSpPr>
          <p:cNvPr id="2048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Monotype Sorts" pitchFamily="2" charset="2"/>
              <a:buNone/>
            </a:pPr>
            <a:r>
              <a:rPr lang="en-US" altLang="en-US" sz="2400" dirty="0" smtClean="0"/>
              <a:t>Checklist for dealing with ethical dilemmas</a:t>
            </a:r>
          </a:p>
          <a:p>
            <a:pPr>
              <a:lnSpc>
                <a:spcPct val="90000"/>
              </a:lnSpc>
              <a:buFont typeface="Monotype Sorts" pitchFamily="2" charset="2"/>
              <a:buNone/>
            </a:pPr>
            <a:endParaRPr lang="en-US" altLang="en-US" sz="2400" dirty="0" smtClean="0"/>
          </a:p>
          <a:p>
            <a:pPr>
              <a:lnSpc>
                <a:spcPct val="90000"/>
              </a:lnSpc>
              <a:buFont typeface="Monotype Sorts" pitchFamily="2" charset="2"/>
              <a:buNone/>
            </a:pPr>
            <a:r>
              <a:rPr lang="en-US" altLang="en-US" sz="2000" dirty="0" smtClean="0"/>
              <a:t>Step 1. Recognize the ethical dilemma</a:t>
            </a:r>
          </a:p>
          <a:p>
            <a:pPr>
              <a:lnSpc>
                <a:spcPct val="90000"/>
              </a:lnSpc>
              <a:buFont typeface="Monotype Sorts" pitchFamily="2" charset="2"/>
              <a:buNone/>
            </a:pPr>
            <a:r>
              <a:rPr lang="en-US" altLang="en-US" sz="2000" dirty="0" smtClean="0"/>
              <a:t>Step 2: Get the facts</a:t>
            </a:r>
          </a:p>
          <a:p>
            <a:pPr>
              <a:lnSpc>
                <a:spcPct val="90000"/>
              </a:lnSpc>
              <a:buFont typeface="Monotype Sorts" pitchFamily="2" charset="2"/>
              <a:buNone/>
            </a:pPr>
            <a:r>
              <a:rPr lang="en-US" altLang="en-US" sz="2000" dirty="0" smtClean="0"/>
              <a:t>Step 3. Identify your options</a:t>
            </a:r>
          </a:p>
          <a:p>
            <a:pPr>
              <a:lnSpc>
                <a:spcPct val="90000"/>
              </a:lnSpc>
              <a:buFont typeface="Monotype Sorts" pitchFamily="2" charset="2"/>
              <a:buNone/>
            </a:pPr>
            <a:r>
              <a:rPr lang="en-US" altLang="en-US" sz="2000" dirty="0" smtClean="0"/>
              <a:t>Step 4. Test each option: Is it legal? Is it right? Is it beneficial?</a:t>
            </a:r>
          </a:p>
          <a:p>
            <a:pPr>
              <a:lnSpc>
                <a:spcPct val="90000"/>
              </a:lnSpc>
              <a:buFont typeface="Monotype Sorts" pitchFamily="2" charset="2"/>
              <a:buNone/>
            </a:pPr>
            <a:r>
              <a:rPr lang="en-US" altLang="en-US" sz="2000" dirty="0" smtClean="0"/>
              <a:t>Step 5. Decide which option to follow</a:t>
            </a:r>
          </a:p>
          <a:p>
            <a:pPr>
              <a:lnSpc>
                <a:spcPct val="90000"/>
              </a:lnSpc>
              <a:buFont typeface="Monotype Sorts" pitchFamily="2" charset="2"/>
              <a:buNone/>
            </a:pPr>
            <a:r>
              <a:rPr lang="en-US" altLang="en-US" sz="2000" dirty="0" smtClean="0"/>
              <a:t>Step 6. Double-check decision by asking the “spotlight” questions: “How would I feel if my family found out about my decision?” “How would I feel about this if my decision were printed in the local newspaper?”</a:t>
            </a:r>
          </a:p>
          <a:p>
            <a:pPr>
              <a:lnSpc>
                <a:spcPct val="90000"/>
              </a:lnSpc>
              <a:buFont typeface="Monotype Sorts" pitchFamily="2" charset="2"/>
              <a:buNone/>
            </a:pPr>
            <a:r>
              <a:rPr lang="en-US" altLang="en-US" sz="2000" dirty="0" smtClean="0"/>
              <a:t>Step 7. Take action.</a:t>
            </a:r>
          </a:p>
          <a:p>
            <a:pPr>
              <a:lnSpc>
                <a:spcPct val="90000"/>
              </a:lnSpc>
              <a:buFont typeface="Monotype Sorts" pitchFamily="2" charset="2"/>
              <a:buNone/>
            </a:pPr>
            <a:endParaRPr lang="en-US" alt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823152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088970D2-C08F-480D-8ED2-6C994056ED68}" type="slidenum">
              <a:rPr lang="en-US" altLang="en-US" sz="1400" smtClean="0">
                <a:solidFill>
                  <a:schemeClr val="bg2"/>
                </a:solidFill>
              </a:rPr>
              <a:pPr/>
              <a:t>26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52226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>
              <a:lnSpc>
                <a:spcPct val="90000"/>
              </a:lnSpc>
              <a:buSzPct val="90000"/>
              <a:buFont typeface="Wingdings" pitchFamily="2" charset="2"/>
              <a:buChar char="Ø"/>
            </a:pPr>
            <a:r>
              <a:rPr lang="en-US" altLang="en-US" sz="3600" smtClean="0"/>
              <a:t>Ethics training:</a:t>
            </a:r>
          </a:p>
          <a:p>
            <a:pPr lvl="1">
              <a:lnSpc>
                <a:spcPct val="90000"/>
              </a:lnSpc>
            </a:pPr>
            <a:r>
              <a:rPr lang="en-US" altLang="en-US" sz="3200" smtClean="0"/>
              <a:t>Structured programs that help participants to understand ethical aspects of decision making.</a:t>
            </a:r>
          </a:p>
          <a:p>
            <a:pPr lvl="1">
              <a:lnSpc>
                <a:spcPct val="90000"/>
              </a:lnSpc>
            </a:pPr>
            <a:r>
              <a:rPr lang="en-US" altLang="en-US" sz="3200" smtClean="0"/>
              <a:t>Helps people incorporate high ethical standards into daily life.</a:t>
            </a:r>
          </a:p>
          <a:p>
            <a:pPr lvl="1">
              <a:lnSpc>
                <a:spcPct val="90000"/>
              </a:lnSpc>
            </a:pPr>
            <a:r>
              <a:rPr lang="en-US" altLang="en-US" sz="3200" smtClean="0"/>
              <a:t>Helps people deal with ethical issues under pressure.</a:t>
            </a:r>
          </a:p>
        </p:txBody>
      </p:sp>
      <p:sp>
        <p:nvSpPr>
          <p:cNvPr id="21509" name="Rectangle 3"/>
          <p:cNvSpPr>
            <a:spLocks noGrp="1" noChangeArrowheads="1"/>
          </p:cNvSpPr>
          <p:nvPr>
            <p:ph type="title"/>
          </p:nvPr>
        </p:nvSpPr>
        <p:spPr>
          <a:xfrm>
            <a:off x="990600" y="381000"/>
            <a:ext cx="7772400" cy="1143000"/>
          </a:xfrm>
          <a:noFill/>
        </p:spPr>
        <p:txBody>
          <a:bodyPr>
            <a:normAutofit fontScale="90000"/>
          </a:bodyPr>
          <a:lstStyle/>
          <a:p>
            <a:pPr>
              <a:lnSpc>
                <a:spcPct val="80000"/>
              </a:lnSpc>
            </a:pP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sz="3600" dirty="0" smtClean="0"/>
              <a:t>How can high ethical standards be maintained? </a:t>
            </a:r>
            <a:br>
              <a:rPr lang="en-US" altLang="en-US" sz="3600" dirty="0" smtClean="0"/>
            </a:br>
            <a:endParaRPr lang="en-US" altLang="en-US" sz="3600" dirty="0" smtClean="0"/>
          </a:p>
        </p:txBody>
      </p:sp>
    </p:spTree>
    <p:extLst>
      <p:ext uri="{BB962C8B-B14F-4D97-AF65-F5344CB8AC3E}">
        <p14:creationId xmlns:p14="http://schemas.microsoft.com/office/powerpoint/2010/main" val="3940970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2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22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22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522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6" grpId="0" build="p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032D41F-F318-47E1-B003-3B128F1402E4}" type="slidenum">
              <a:rPr lang="en-US" altLang="en-US" sz="1400" smtClean="0">
                <a:solidFill>
                  <a:schemeClr val="bg2"/>
                </a:solidFill>
              </a:rPr>
              <a:pPr/>
              <a:t>27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24580" name="Rectangle 1026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altLang="en-US" sz="3200" dirty="0" smtClean="0"/>
              <a:t>How can high ethical standards be maintained?</a:t>
            </a:r>
          </a:p>
        </p:txBody>
      </p:sp>
      <p:sp>
        <p:nvSpPr>
          <p:cNvPr id="62467" name="Rectangle 1027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>
              <a:lnSpc>
                <a:spcPct val="140000"/>
              </a:lnSpc>
              <a:buSzPct val="90000"/>
              <a:buFont typeface="Wingdings" pitchFamily="2" charset="2"/>
              <a:buChar char="Ø"/>
            </a:pPr>
            <a:r>
              <a:rPr lang="en-US" altLang="en-US" sz="2800" smtClean="0"/>
              <a:t>Ethical role models:</a:t>
            </a:r>
          </a:p>
          <a:p>
            <a:pPr lvl="1">
              <a:lnSpc>
                <a:spcPct val="140000"/>
              </a:lnSpc>
              <a:buSzPct val="90000"/>
            </a:pPr>
            <a:r>
              <a:rPr lang="en-US" altLang="en-US" sz="2400" smtClean="0"/>
              <a:t>Top managers serve as ethical role models.</a:t>
            </a:r>
          </a:p>
          <a:p>
            <a:pPr lvl="1">
              <a:lnSpc>
                <a:spcPct val="140000"/>
              </a:lnSpc>
              <a:buSzPct val="90000"/>
            </a:pPr>
            <a:r>
              <a:rPr lang="en-US" altLang="en-US" sz="2400" smtClean="0"/>
              <a:t>All managers can influence the ethical behavior of people who work for and with them.</a:t>
            </a:r>
          </a:p>
          <a:p>
            <a:pPr lvl="1">
              <a:lnSpc>
                <a:spcPct val="140000"/>
              </a:lnSpc>
              <a:buSzPct val="90000"/>
            </a:pPr>
            <a:r>
              <a:rPr lang="en-US" altLang="en-US" sz="2400" smtClean="0"/>
              <a:t>Excessive pressure can foster unethical behavior.</a:t>
            </a:r>
          </a:p>
          <a:p>
            <a:pPr lvl="1">
              <a:lnSpc>
                <a:spcPct val="140000"/>
              </a:lnSpc>
              <a:buSzPct val="90000"/>
            </a:pPr>
            <a:r>
              <a:rPr lang="en-US" altLang="en-US" sz="2400" smtClean="0"/>
              <a:t>Managers should be realistic in setting performance goals for others.</a:t>
            </a:r>
          </a:p>
          <a:p>
            <a:pPr>
              <a:buSzPct val="90000"/>
              <a:buFont typeface="Monotype Sorts" pitchFamily="2" charset="2"/>
              <a:buNone/>
            </a:pPr>
            <a:endParaRPr lang="en-US" altLang="en-US" sz="2800" smtClean="0"/>
          </a:p>
        </p:txBody>
      </p:sp>
    </p:spTree>
    <p:extLst>
      <p:ext uri="{BB962C8B-B14F-4D97-AF65-F5344CB8AC3E}">
        <p14:creationId xmlns:p14="http://schemas.microsoft.com/office/powerpoint/2010/main" val="4180978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7" grpId="0" build="p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68344" y="6629400"/>
            <a:ext cx="3352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1400" smtClean="0">
                <a:solidFill>
                  <a:schemeClr val="bg2"/>
                </a:solidFill>
              </a:rPr>
              <a:t>Management - Chapter 3</a:t>
            </a:r>
          </a:p>
        </p:txBody>
      </p:sp>
      <p:sp>
        <p:nvSpPr>
          <p:cNvPr id="2457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032D41F-F318-47E1-B003-3B128F1402E4}" type="slidenum">
              <a:rPr lang="en-US" altLang="en-US" sz="1400" smtClean="0">
                <a:solidFill>
                  <a:schemeClr val="bg2"/>
                </a:solidFill>
              </a:rPr>
              <a:pPr/>
              <a:t>28</a:t>
            </a:fld>
            <a:endParaRPr lang="en-US" altLang="en-US" sz="1400" smtClean="0">
              <a:solidFill>
                <a:schemeClr val="bg2"/>
              </a:solidFill>
            </a:endParaRPr>
          </a:p>
        </p:txBody>
      </p:sp>
      <p:sp>
        <p:nvSpPr>
          <p:cNvPr id="24580" name="Rectangle 1026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altLang="en-US" sz="3200" dirty="0" smtClean="0"/>
              <a:t>How can high ethical standards be maintained?</a:t>
            </a:r>
          </a:p>
        </p:txBody>
      </p:sp>
      <p:sp>
        <p:nvSpPr>
          <p:cNvPr id="62467" name="Rectangle 1027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>
              <a:lnSpc>
                <a:spcPct val="140000"/>
              </a:lnSpc>
              <a:buSzPct val="90000"/>
              <a:buFont typeface="Wingdings" pitchFamily="2" charset="2"/>
              <a:buChar char="Ø"/>
            </a:pPr>
            <a:r>
              <a:rPr lang="en-US" altLang="en-US" sz="2800" dirty="0" smtClean="0"/>
              <a:t>Ethical role models:</a:t>
            </a:r>
          </a:p>
          <a:p>
            <a:pPr lvl="1">
              <a:lnSpc>
                <a:spcPct val="140000"/>
              </a:lnSpc>
              <a:buSzPct val="90000"/>
            </a:pPr>
            <a:r>
              <a:rPr lang="en-US" altLang="en-US" sz="2400" dirty="0" smtClean="0"/>
              <a:t>Top managers serve as ethical role models.</a:t>
            </a:r>
          </a:p>
          <a:p>
            <a:pPr lvl="1">
              <a:lnSpc>
                <a:spcPct val="140000"/>
              </a:lnSpc>
              <a:buSzPct val="90000"/>
            </a:pPr>
            <a:r>
              <a:rPr lang="en-US" altLang="en-US" sz="2400" dirty="0" smtClean="0"/>
              <a:t>All managers can influence the ethical behavior of people who work for and with them.</a:t>
            </a:r>
          </a:p>
          <a:p>
            <a:pPr lvl="1">
              <a:lnSpc>
                <a:spcPct val="140000"/>
              </a:lnSpc>
              <a:buSzPct val="90000"/>
            </a:pPr>
            <a:r>
              <a:rPr lang="en-US" altLang="en-US" sz="2400" dirty="0" smtClean="0"/>
              <a:t>Excessive pressure can foster unethical behavior.</a:t>
            </a:r>
          </a:p>
          <a:p>
            <a:pPr lvl="1">
              <a:lnSpc>
                <a:spcPct val="140000"/>
              </a:lnSpc>
              <a:buSzPct val="90000"/>
            </a:pPr>
            <a:r>
              <a:rPr lang="en-US" altLang="en-US" sz="2400" dirty="0" smtClean="0"/>
              <a:t>Managers should be realistic in setting performance goals for others.</a:t>
            </a:r>
          </a:p>
          <a:p>
            <a:pPr>
              <a:buSzPct val="90000"/>
              <a:buFont typeface="Monotype Sorts" pitchFamily="2" charset="2"/>
              <a:buNone/>
            </a:pPr>
            <a:endParaRPr lang="en-US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4009081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7" grpId="0" build="p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ChangeArrowheads="1"/>
          </p:cNvSpPr>
          <p:nvPr/>
        </p:nvSpPr>
        <p:spPr bwMode="auto">
          <a:xfrm>
            <a:off x="0" y="76200"/>
            <a:ext cx="9144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Times New Roman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itchFamily="18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3200" b="1" dirty="0">
                <a:solidFill>
                  <a:schemeClr val="tx1"/>
                </a:solidFill>
                <a:latin typeface="+mn-lt"/>
              </a:rPr>
              <a:t>Compliance Management:</a:t>
            </a:r>
            <a:br>
              <a:rPr lang="en-US" altLang="en-US" sz="3200" b="1" dirty="0">
                <a:solidFill>
                  <a:schemeClr val="tx1"/>
                </a:solidFill>
                <a:latin typeface="+mn-lt"/>
              </a:rPr>
            </a:br>
            <a:r>
              <a:rPr lang="en-US" altLang="en-US" sz="3200" b="1" dirty="0">
                <a:solidFill>
                  <a:schemeClr val="tx1"/>
                </a:solidFill>
                <a:latin typeface="+mn-lt"/>
              </a:rPr>
              <a:t>Management by certification</a:t>
            </a:r>
            <a:endParaRPr lang="en-GB" altLang="en-US" sz="32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16739" name="Rectangle 3"/>
          <p:cNvSpPr>
            <a:spLocks noChangeArrowheads="1"/>
          </p:cNvSpPr>
          <p:nvPr/>
        </p:nvSpPr>
        <p:spPr bwMode="auto">
          <a:xfrm>
            <a:off x="0" y="20859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116744" name="Text Box 8"/>
          <p:cNvSpPr txBox="1">
            <a:spLocks noChangeArrowheads="1"/>
          </p:cNvSpPr>
          <p:nvPr/>
        </p:nvSpPr>
        <p:spPr bwMode="auto">
          <a:xfrm>
            <a:off x="990600" y="2659063"/>
            <a:ext cx="7391400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b="1" dirty="0">
                <a:solidFill>
                  <a:srgbClr val="008000"/>
                </a:solidFill>
                <a:cs typeface="Arial" pitchFamily="34" charset="0"/>
              </a:rPr>
              <a:t>ISO 26000:  Social Responsibility</a:t>
            </a:r>
          </a:p>
          <a:p>
            <a:pPr>
              <a:spcBef>
                <a:spcPct val="50000"/>
              </a:spcBef>
            </a:pPr>
            <a:endParaRPr lang="en-US" altLang="en-US" sz="2400" b="1" dirty="0">
              <a:solidFill>
                <a:srgbClr val="008000"/>
              </a:solidFill>
              <a:cs typeface="Arial" pitchFamily="34" charset="0"/>
            </a:endParaRPr>
          </a:p>
          <a:p>
            <a:pPr lvl="4">
              <a:spcBef>
                <a:spcPct val="50000"/>
              </a:spcBef>
              <a:buFontTx/>
              <a:buChar char="•"/>
            </a:pPr>
            <a:r>
              <a:rPr lang="en-US" altLang="en-US" sz="2400" b="1" dirty="0">
                <a:cs typeface="Arial" pitchFamily="34" charset="0"/>
              </a:rPr>
              <a:t> To be Introduced in 2009 or 2010</a:t>
            </a:r>
          </a:p>
          <a:p>
            <a:pPr lvl="4">
              <a:spcBef>
                <a:spcPct val="50000"/>
              </a:spcBef>
              <a:buFontTx/>
              <a:buChar char="•"/>
            </a:pPr>
            <a:r>
              <a:rPr lang="en-US" altLang="en-US" sz="2400" b="1" dirty="0">
                <a:cs typeface="Arial" pitchFamily="34" charset="0"/>
              </a:rPr>
              <a:t> NOT a Management System (?)</a:t>
            </a:r>
          </a:p>
          <a:p>
            <a:pPr lvl="4">
              <a:spcBef>
                <a:spcPct val="50000"/>
              </a:spcBef>
              <a:buFontTx/>
              <a:buChar char="•"/>
            </a:pPr>
            <a:r>
              <a:rPr lang="en-US" altLang="en-US" sz="2400" b="1" dirty="0">
                <a:cs typeface="Arial" pitchFamily="34" charset="0"/>
              </a:rPr>
              <a:t> NOT a Certifiable Standard (?)</a:t>
            </a:r>
            <a:endParaRPr lang="fr-FR" altLang="en-US" sz="2400" b="1" dirty="0">
              <a:cs typeface="Arial" pitchFamily="34" charset="0"/>
            </a:endParaRPr>
          </a:p>
        </p:txBody>
      </p:sp>
      <p:pic>
        <p:nvPicPr>
          <p:cNvPr id="116746" name="Picture 10" descr="Welcome to IS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1524000"/>
            <a:ext cx="2095500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3845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ChangeArrowheads="1"/>
          </p:cNvSpPr>
          <p:nvPr/>
        </p:nvSpPr>
        <p:spPr bwMode="auto">
          <a:xfrm>
            <a:off x="0" y="76200"/>
            <a:ext cx="9144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Times New Roman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itchFamily="18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3200" b="1" dirty="0">
                <a:solidFill>
                  <a:schemeClr val="tx1"/>
                </a:solidFill>
                <a:latin typeface="+mn-lt"/>
              </a:rPr>
              <a:t>CSR Management:</a:t>
            </a:r>
            <a:br>
              <a:rPr lang="en-US" altLang="en-US" sz="3200" b="1" dirty="0">
                <a:solidFill>
                  <a:schemeClr val="tx1"/>
                </a:solidFill>
                <a:latin typeface="+mn-lt"/>
              </a:rPr>
            </a:br>
            <a:r>
              <a:rPr lang="en-US" altLang="en-US" sz="3200" b="1" dirty="0">
                <a:solidFill>
                  <a:schemeClr val="tx1"/>
                </a:solidFill>
                <a:latin typeface="+mn-lt"/>
              </a:rPr>
              <a:t>Supply chain specific</a:t>
            </a:r>
            <a:endParaRPr lang="en-GB" altLang="en-US" sz="32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61443" name="Rectangle 3"/>
          <p:cNvSpPr>
            <a:spLocks noChangeArrowheads="1"/>
          </p:cNvSpPr>
          <p:nvPr/>
        </p:nvSpPr>
        <p:spPr bwMode="auto">
          <a:xfrm>
            <a:off x="0" y="20859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graphicFrame>
        <p:nvGraphicFramePr>
          <p:cNvPr id="61444" name="Object 4"/>
          <p:cNvGraphicFramePr>
            <a:graphicFrameLocks noChangeAspect="1"/>
          </p:cNvGraphicFramePr>
          <p:nvPr/>
        </p:nvGraphicFramePr>
        <p:xfrm>
          <a:off x="1524000" y="1577975"/>
          <a:ext cx="6096000" cy="4822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2" name="Photo Editor Photo" r:id="rId4" imgW="5742857" imgH="4544059" progId="MSPhotoEd.3">
                  <p:embed/>
                </p:oleObj>
              </mc:Choice>
              <mc:Fallback>
                <p:oleObj name="Photo Editor Photo" r:id="rId4" imgW="5742857" imgH="4544059" progId="MSPhotoEd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1577975"/>
                        <a:ext cx="6096000" cy="4822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14727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6200"/>
            <a:ext cx="9144000" cy="1143000"/>
          </a:xfrm>
        </p:spPr>
        <p:txBody>
          <a:bodyPr/>
          <a:lstStyle/>
          <a:p>
            <a:r>
              <a:rPr lang="en-US" altLang="en-US" sz="3200" b="1" dirty="0">
                <a:latin typeface="+mn-lt"/>
              </a:rPr>
              <a:t>Implications for </a:t>
            </a:r>
            <a:r>
              <a:rPr lang="en-US" altLang="en-US" sz="3200" b="1" dirty="0" smtClean="0">
                <a:latin typeface="+mn-lt"/>
              </a:rPr>
              <a:t>Development and Sustainability</a:t>
            </a:r>
            <a:endParaRPr lang="en-GB" altLang="en-US" sz="3200" b="1" dirty="0">
              <a:latin typeface="+mn-lt"/>
            </a:endParaRPr>
          </a:p>
        </p:txBody>
      </p:sp>
      <p:sp>
        <p:nvSpPr>
          <p:cNvPr id="143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895600" y="1371600"/>
            <a:ext cx="48768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US" altLang="en-US" sz="1800" dirty="0">
              <a:latin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en-US" altLang="en-US" sz="1800" dirty="0">
                <a:latin typeface="Arial" pitchFamily="34" charset="0"/>
              </a:rPr>
              <a:t>CSR ‘</a:t>
            </a:r>
            <a:r>
              <a:rPr lang="en-US" altLang="en-US" sz="1800" dirty="0">
                <a:solidFill>
                  <a:srgbClr val="000099"/>
                </a:solidFill>
                <a:latin typeface="Arial" pitchFamily="34" charset="0"/>
              </a:rPr>
              <a:t>cascade effect</a:t>
            </a:r>
            <a:r>
              <a:rPr lang="en-US" altLang="en-US" sz="1800" dirty="0">
                <a:latin typeface="Arial" pitchFamily="34" charset="0"/>
              </a:rPr>
              <a:t>’ on members of the global value chain</a:t>
            </a:r>
          </a:p>
          <a:p>
            <a:pPr lvl="1">
              <a:lnSpc>
                <a:spcPct val="90000"/>
              </a:lnSpc>
            </a:pPr>
            <a:r>
              <a:rPr lang="en-US" altLang="en-US" sz="1800" dirty="0" err="1">
                <a:latin typeface="Arial" pitchFamily="34" charset="0"/>
              </a:rPr>
              <a:t>labour</a:t>
            </a:r>
            <a:r>
              <a:rPr lang="en-US" altLang="en-US" sz="1800" dirty="0">
                <a:latin typeface="Arial" pitchFamily="34" charset="0"/>
              </a:rPr>
              <a:t> conditions (e.g. OSH, right to </a:t>
            </a:r>
            <a:r>
              <a:rPr lang="en-US" altLang="en-US" sz="1800" dirty="0" err="1">
                <a:latin typeface="Arial" pitchFamily="34" charset="0"/>
              </a:rPr>
              <a:t>organise</a:t>
            </a:r>
            <a:r>
              <a:rPr lang="en-US" altLang="en-US" sz="1800" dirty="0">
                <a:latin typeface="Arial" pitchFamily="34" charset="0"/>
              </a:rPr>
              <a:t>, wages)</a:t>
            </a:r>
          </a:p>
          <a:p>
            <a:pPr lvl="1">
              <a:lnSpc>
                <a:spcPct val="90000"/>
              </a:lnSpc>
            </a:pPr>
            <a:r>
              <a:rPr lang="en-US" altLang="en-US" sz="1800" dirty="0">
                <a:latin typeface="Arial" pitchFamily="34" charset="0"/>
              </a:rPr>
              <a:t>environmental controls</a:t>
            </a:r>
          </a:p>
          <a:p>
            <a:pPr lvl="1">
              <a:lnSpc>
                <a:spcPct val="90000"/>
              </a:lnSpc>
            </a:pPr>
            <a:r>
              <a:rPr lang="en-US" altLang="en-US" sz="1800" dirty="0">
                <a:latin typeface="Arial" pitchFamily="34" charset="0"/>
              </a:rPr>
              <a:t>transfer of new management techniques</a:t>
            </a:r>
          </a:p>
          <a:p>
            <a:pPr lvl="1">
              <a:lnSpc>
                <a:spcPct val="90000"/>
              </a:lnSpc>
            </a:pPr>
            <a:endParaRPr lang="en-US" altLang="en-US" sz="1800" dirty="0">
              <a:latin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en-US" altLang="en-US" sz="1800" dirty="0">
                <a:latin typeface="Arial" pitchFamily="34" charset="0"/>
              </a:rPr>
              <a:t>Compensation for weak legal environment in LDCs </a:t>
            </a:r>
          </a:p>
          <a:p>
            <a:pPr>
              <a:lnSpc>
                <a:spcPct val="90000"/>
              </a:lnSpc>
              <a:buFontTx/>
              <a:buNone/>
            </a:pPr>
            <a:endParaRPr lang="en-US" altLang="en-US" sz="1800" dirty="0">
              <a:latin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en-US" altLang="en-US" sz="1800" dirty="0">
                <a:latin typeface="Arial" pitchFamily="34" charset="0"/>
              </a:rPr>
              <a:t>Impact on economic development &amp; national competitiveness???</a:t>
            </a:r>
            <a:endParaRPr lang="en-GB" altLang="en-US" sz="1800" dirty="0">
              <a:latin typeface="Arial" pitchFamily="34" charset="0"/>
            </a:endParaRPr>
          </a:p>
        </p:txBody>
      </p:sp>
      <p:pic>
        <p:nvPicPr>
          <p:cNvPr id="143364" name="Picture 4" descr="worker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066800"/>
            <a:ext cx="1362075" cy="189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65" name="Picture 5" descr="worker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4648200"/>
            <a:ext cx="1341438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66" name="Picture 6" descr="worker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00" y="2819400"/>
            <a:ext cx="140970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367" name="Oval 7"/>
          <p:cNvSpPr>
            <a:spLocks noChangeArrowheads="1"/>
          </p:cNvSpPr>
          <p:nvPr/>
        </p:nvSpPr>
        <p:spPr bwMode="auto">
          <a:xfrm>
            <a:off x="2667000" y="4419600"/>
            <a:ext cx="4876800" cy="1447800"/>
          </a:xfrm>
          <a:prstGeom prst="ellipse">
            <a:avLst/>
          </a:prstGeom>
          <a:solidFill>
            <a:srgbClr val="FFFF00">
              <a:alpha val="25000"/>
            </a:srgbClr>
          </a:solidFill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7263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3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3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3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43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67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Implications for Development and Sustainability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Discussion</a:t>
            </a:r>
          </a:p>
          <a:p>
            <a:endParaRPr lang="en-GB" dirty="0"/>
          </a:p>
          <a:p>
            <a:r>
              <a:rPr lang="en-GB" dirty="0" smtClean="0"/>
              <a:t>Establish the correlation between Corporate Social Responsibility, Sustainability and Entrepreneurship</a:t>
            </a:r>
          </a:p>
          <a:p>
            <a:endParaRPr lang="en-GB" dirty="0"/>
          </a:p>
          <a:p>
            <a:r>
              <a:rPr lang="en-GB" dirty="0" smtClean="0"/>
              <a:t>Listen to </a:t>
            </a:r>
            <a:r>
              <a:rPr lang="en-GB" dirty="0"/>
              <a:t>this podcast by Alan </a:t>
            </a:r>
            <a:r>
              <a:rPr lang="en-GB" dirty="0" smtClean="0"/>
              <a:t>Dershowitz on </a:t>
            </a:r>
            <a:r>
              <a:rPr lang="en-GB" dirty="0"/>
              <a:t>Ethics </a:t>
            </a:r>
            <a:r>
              <a:rPr lang="en-GB" dirty="0" smtClean="0"/>
              <a:t>-</a:t>
            </a:r>
            <a:endParaRPr lang="en-GB" dirty="0"/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www.podomatic.com/podcasts/corporatesocialresponsibity/episodes/2015-04-24T11_54_40-07_00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What are your views?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5514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1324</Words>
  <Application>Microsoft Office PowerPoint</Application>
  <PresentationFormat>On-screen Show (4:3)</PresentationFormat>
  <Paragraphs>239</Paragraphs>
  <Slides>32</Slides>
  <Notes>22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Arial</vt:lpstr>
      <vt:lpstr>Calibri</vt:lpstr>
      <vt:lpstr>Monotype Sorts</vt:lpstr>
      <vt:lpstr>Times New Roman</vt:lpstr>
      <vt:lpstr>Wingdings</vt:lpstr>
      <vt:lpstr>Office Theme</vt:lpstr>
      <vt:lpstr>Photo Editor Photo</vt:lpstr>
      <vt:lpstr>Corporate Responsibility and Ethics For Entrepreneurs– EMPL4013</vt:lpstr>
      <vt:lpstr>Learning Outcomes</vt:lpstr>
      <vt:lpstr> What is corporate social responsibility? </vt:lpstr>
      <vt:lpstr>What is corporate social responsibility?</vt:lpstr>
      <vt:lpstr>: What is corporate social responsibility?</vt:lpstr>
      <vt:lpstr>What is corporate social responsibility?</vt:lpstr>
      <vt:lpstr>What is corporate social responsibility?</vt:lpstr>
      <vt:lpstr>Criteria for evaluating corporate social performance.</vt:lpstr>
      <vt:lpstr>How do organizations and governments work together in society? </vt:lpstr>
      <vt:lpstr> How do organizations and governments work together in society? </vt:lpstr>
      <vt:lpstr> How do organizations and governments work together in society? </vt:lpstr>
      <vt:lpstr>Centrality of ethics and social responsibility in leadership and the managerial role.</vt:lpstr>
      <vt:lpstr>How do organizations and governments work together in society? </vt:lpstr>
      <vt:lpstr> Study Question 1: What is ethical behavior? </vt:lpstr>
      <vt:lpstr> Study Question 1: What is ethical behavior? </vt:lpstr>
      <vt:lpstr> Study Question 1: What is ethical behavior? </vt:lpstr>
      <vt:lpstr>Four views of ethical behavior.</vt:lpstr>
      <vt:lpstr>  What is ethical behavior? </vt:lpstr>
      <vt:lpstr>The extremes of cultural relativism and ethical imperialism in international business ethics.</vt:lpstr>
      <vt:lpstr>What is ethical behavior? </vt:lpstr>
      <vt:lpstr>How do ethical dilemmas complicate the workplace?  </vt:lpstr>
      <vt:lpstr>How do ethical dilemmas complicate the workplace?  </vt:lpstr>
      <vt:lpstr> How do ethical dilemmas complicate the workplace?   </vt:lpstr>
      <vt:lpstr>Factors influencing ethical managerial behavior—the person, organization, and environment.</vt:lpstr>
      <vt:lpstr>How can high ethical standards be maintained?</vt:lpstr>
      <vt:lpstr> How can high ethical standards be maintained?  </vt:lpstr>
      <vt:lpstr>How can high ethical standards be maintained?</vt:lpstr>
      <vt:lpstr>How can high ethical standards be maintained?</vt:lpstr>
      <vt:lpstr>PowerPoint Presentation</vt:lpstr>
      <vt:lpstr>PowerPoint Presentation</vt:lpstr>
      <vt:lpstr>Implications for Development and Sustainability</vt:lpstr>
      <vt:lpstr>Implications for Development and Sustainability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Ze Zook</cp:lastModifiedBy>
  <cp:revision>13</cp:revision>
  <dcterms:created xsi:type="dcterms:W3CDTF">2017-10-26T04:34:14Z</dcterms:created>
  <dcterms:modified xsi:type="dcterms:W3CDTF">2017-11-17T16:23:11Z</dcterms:modified>
</cp:coreProperties>
</file>