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4"/>
  </p:sldMasterIdLst>
  <p:notesMasterIdLst>
    <p:notesMasterId r:id="rId43"/>
  </p:notesMasterIdLst>
  <p:sldIdLst>
    <p:sldId id="259" r:id="rId5"/>
    <p:sldId id="262" r:id="rId6"/>
    <p:sldId id="261" r:id="rId7"/>
    <p:sldId id="260" r:id="rId8"/>
    <p:sldId id="263" r:id="rId9"/>
    <p:sldId id="264" r:id="rId10"/>
    <p:sldId id="266" r:id="rId11"/>
    <p:sldId id="271" r:id="rId12"/>
    <p:sldId id="267" r:id="rId13"/>
    <p:sldId id="272" r:id="rId14"/>
    <p:sldId id="274" r:id="rId15"/>
    <p:sldId id="273" r:id="rId16"/>
    <p:sldId id="276" r:id="rId17"/>
    <p:sldId id="275" r:id="rId18"/>
    <p:sldId id="277" r:id="rId19"/>
    <p:sldId id="279" r:id="rId20"/>
    <p:sldId id="281" r:id="rId21"/>
    <p:sldId id="265" r:id="rId22"/>
    <p:sldId id="282" r:id="rId23"/>
    <p:sldId id="284" r:id="rId24"/>
    <p:sldId id="285" r:id="rId25"/>
    <p:sldId id="270" r:id="rId26"/>
    <p:sldId id="306" r:id="rId27"/>
    <p:sldId id="307" r:id="rId28"/>
    <p:sldId id="308" r:id="rId29"/>
    <p:sldId id="309" r:id="rId30"/>
    <p:sldId id="310" r:id="rId31"/>
    <p:sldId id="311" r:id="rId32"/>
    <p:sldId id="312" r:id="rId33"/>
    <p:sldId id="313" r:id="rId34"/>
    <p:sldId id="314" r:id="rId35"/>
    <p:sldId id="320" r:id="rId36"/>
    <p:sldId id="321" r:id="rId37"/>
    <p:sldId id="315" r:id="rId38"/>
    <p:sldId id="316" r:id="rId39"/>
    <p:sldId id="317" r:id="rId40"/>
    <p:sldId id="318" r:id="rId41"/>
    <p:sldId id="31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Ross Jenkins (P149066)" initials="JRJ(" lastIdx="3" clrIdx="0">
    <p:extLst>
      <p:ext uri="{19B8F6BF-5375-455C-9EA6-DF929625EA0E}">
        <p15:presenceInfo xmlns:p15="http://schemas.microsoft.com/office/powerpoint/2012/main" userId="Jordan Ross Jenkins (P14906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DDDD"/>
    <a:srgbClr val="DEDEE8"/>
    <a:srgbClr val="00B050"/>
    <a:srgbClr val="003A58"/>
    <a:srgbClr val="346D8B"/>
    <a:srgbClr val="FFFFFF"/>
    <a:srgbClr val="24B9D9"/>
    <a:srgbClr val="FF0000"/>
    <a:srgbClr val="4BACC6"/>
    <a:srgbClr val="24212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273" autoAdjust="0"/>
  </p:normalViewPr>
  <p:slideViewPr>
    <p:cSldViewPr snapToGrid="0">
      <p:cViewPr varScale="1">
        <p:scale>
          <a:sx n="46" d="100"/>
          <a:sy n="46" d="100"/>
        </p:scale>
        <p:origin x="137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25/02/2022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a:t>
            </a:fld>
            <a:endParaRPr lang="en-GB"/>
          </a:p>
        </p:txBody>
      </p:sp>
    </p:spTree>
    <p:extLst>
      <p:ext uri="{BB962C8B-B14F-4D97-AF65-F5344CB8AC3E}">
        <p14:creationId xmlns:p14="http://schemas.microsoft.com/office/powerpoint/2010/main" val="4260085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Tree>
    <p:extLst>
      <p:ext uri="{BB962C8B-B14F-4D97-AF65-F5344CB8AC3E}">
        <p14:creationId xmlns:p14="http://schemas.microsoft.com/office/powerpoint/2010/main" val="225135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Tree>
    <p:extLst>
      <p:ext uri="{BB962C8B-B14F-4D97-AF65-F5344CB8AC3E}">
        <p14:creationId xmlns:p14="http://schemas.microsoft.com/office/powerpoint/2010/main" val="3306773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a:t>
            </a:fld>
            <a:endParaRPr lang="en-GB"/>
          </a:p>
        </p:txBody>
      </p:sp>
    </p:spTree>
    <p:extLst>
      <p:ext uri="{BB962C8B-B14F-4D97-AF65-F5344CB8AC3E}">
        <p14:creationId xmlns:p14="http://schemas.microsoft.com/office/powerpoint/2010/main" val="2226359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Tree>
    <p:extLst>
      <p:ext uri="{BB962C8B-B14F-4D97-AF65-F5344CB8AC3E}">
        <p14:creationId xmlns:p14="http://schemas.microsoft.com/office/powerpoint/2010/main" val="2569796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6</a:t>
            </a:fld>
            <a:endParaRPr lang="en-GB"/>
          </a:p>
        </p:txBody>
      </p:sp>
    </p:spTree>
    <p:extLst>
      <p:ext uri="{BB962C8B-B14F-4D97-AF65-F5344CB8AC3E}">
        <p14:creationId xmlns:p14="http://schemas.microsoft.com/office/powerpoint/2010/main" val="1495297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22165985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8</a:t>
            </a:fld>
            <a:endParaRPr lang="en-GB"/>
          </a:p>
        </p:txBody>
      </p:sp>
    </p:spTree>
    <p:extLst>
      <p:ext uri="{BB962C8B-B14F-4D97-AF65-F5344CB8AC3E}">
        <p14:creationId xmlns:p14="http://schemas.microsoft.com/office/powerpoint/2010/main" val="90645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935987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4098906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12</a:t>
            </a:fld>
            <a:endParaRPr lang="en-GB"/>
          </a:p>
        </p:txBody>
      </p:sp>
    </p:spTree>
    <p:extLst>
      <p:ext uri="{BB962C8B-B14F-4D97-AF65-F5344CB8AC3E}">
        <p14:creationId xmlns:p14="http://schemas.microsoft.com/office/powerpoint/2010/main" val="18054231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dirty="0">
              <a:solidFill>
                <a:schemeClr val="tx1"/>
              </a:solidFill>
              <a:effectLst/>
              <a:latin typeface="Arial" panose="020B0604020202020204" pitchFamily="34" charset="0"/>
            </a:endParaRPr>
          </a:p>
          <a:p>
            <a:endParaRPr lang="en-GB" b="0" u="none" dirty="0">
              <a:solidFill>
                <a:schemeClr val="tx1"/>
              </a:solidFill>
            </a:endParaRPr>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5824670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dirty="0">
              <a:solidFill>
                <a:schemeClr val="tx1"/>
              </a:solidFill>
              <a:effectLst/>
              <a:latin typeface="Arial" panose="020B0604020202020204" pitchFamily="34" charset="0"/>
            </a:endParaRPr>
          </a:p>
          <a:p>
            <a:endParaRPr lang="en-GB" b="0" u="none" dirty="0">
              <a:solidFill>
                <a:schemeClr val="tx1"/>
              </a:solidFill>
            </a:endParaRPr>
          </a:p>
        </p:txBody>
      </p:sp>
      <p:sp>
        <p:nvSpPr>
          <p:cNvPr id="4" name="Slide Number Placeholder 3"/>
          <p:cNvSpPr>
            <a:spLocks noGrp="1"/>
          </p:cNvSpPr>
          <p:nvPr>
            <p:ph type="sldNum" sz="quarter" idx="5"/>
          </p:nvPr>
        </p:nvSpPr>
        <p:spPr/>
        <p:txBody>
          <a:bodyPr/>
          <a:lstStyle/>
          <a:p>
            <a:fld id="{A5C9F611-0ACE-4E20-8700-F2135DFEB5F7}" type="slidenum">
              <a:rPr lang="en-GB" smtClean="0"/>
              <a:t>14</a:t>
            </a:fld>
            <a:endParaRPr lang="en-GB"/>
          </a:p>
        </p:txBody>
      </p:sp>
    </p:spTree>
    <p:extLst>
      <p:ext uri="{BB962C8B-B14F-4D97-AF65-F5344CB8AC3E}">
        <p14:creationId xmlns:p14="http://schemas.microsoft.com/office/powerpoint/2010/main" val="2654398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dirty="0">
              <a:solidFill>
                <a:schemeClr val="tx1"/>
              </a:solidFill>
            </a:endParaRPr>
          </a:p>
        </p:txBody>
      </p:sp>
      <p:sp>
        <p:nvSpPr>
          <p:cNvPr id="4" name="Slide Number Placeholder 3"/>
          <p:cNvSpPr>
            <a:spLocks noGrp="1"/>
          </p:cNvSpPr>
          <p:nvPr>
            <p:ph type="sldNum" sz="quarter" idx="5"/>
          </p:nvPr>
        </p:nvSpPr>
        <p:spPr/>
        <p:txBody>
          <a:bodyPr/>
          <a:lstStyle/>
          <a:p>
            <a:fld id="{A5C9F611-0ACE-4E20-8700-F2135DFEB5F7}" type="slidenum">
              <a:rPr lang="en-GB" smtClean="0"/>
              <a:t>15</a:t>
            </a:fld>
            <a:endParaRPr lang="en-GB"/>
          </a:p>
        </p:txBody>
      </p:sp>
    </p:spTree>
    <p:extLst>
      <p:ext uri="{BB962C8B-B14F-4D97-AF65-F5344CB8AC3E}">
        <p14:creationId xmlns:p14="http://schemas.microsoft.com/office/powerpoint/2010/main" val="2553927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dirty="0">
              <a:solidFill>
                <a:schemeClr val="tx1"/>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22268962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dirty="0">
                <a:solidFill>
                  <a:schemeClr val="tx1"/>
                </a:solidFill>
                <a:effectLst/>
                <a:latin typeface="Arial" panose="020B0604020202020204" pitchFamily="34" charset="0"/>
              </a:rPr>
              <a:t>.</a:t>
            </a:r>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a:p>
        </p:txBody>
      </p:sp>
    </p:spTree>
    <p:extLst>
      <p:ext uri="{BB962C8B-B14F-4D97-AF65-F5344CB8AC3E}">
        <p14:creationId xmlns:p14="http://schemas.microsoft.com/office/powerpoint/2010/main" val="221165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18</a:t>
            </a:fld>
            <a:endParaRPr lang="en-GB"/>
          </a:p>
        </p:txBody>
      </p:sp>
    </p:spTree>
    <p:extLst>
      <p:ext uri="{BB962C8B-B14F-4D97-AF65-F5344CB8AC3E}">
        <p14:creationId xmlns:p14="http://schemas.microsoft.com/office/powerpoint/2010/main" val="1710790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18592852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20</a:t>
            </a:fld>
            <a:endParaRPr lang="en-GB"/>
          </a:p>
        </p:txBody>
      </p:sp>
    </p:spTree>
    <p:extLst>
      <p:ext uri="{BB962C8B-B14F-4D97-AF65-F5344CB8AC3E}">
        <p14:creationId xmlns:p14="http://schemas.microsoft.com/office/powerpoint/2010/main" val="18843411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21</a:t>
            </a:fld>
            <a:endParaRPr lang="en-GB"/>
          </a:p>
        </p:txBody>
      </p:sp>
    </p:spTree>
    <p:extLst>
      <p:ext uri="{BB962C8B-B14F-4D97-AF65-F5344CB8AC3E}">
        <p14:creationId xmlns:p14="http://schemas.microsoft.com/office/powerpoint/2010/main" val="5550612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35</a:t>
            </a:fld>
            <a:endParaRPr lang="en-GB"/>
          </a:p>
        </p:txBody>
      </p:sp>
    </p:spTree>
    <p:extLst>
      <p:ext uri="{BB962C8B-B14F-4D97-AF65-F5344CB8AC3E}">
        <p14:creationId xmlns:p14="http://schemas.microsoft.com/office/powerpoint/2010/main" val="2937005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36</a:t>
            </a:fld>
            <a:endParaRPr lang="en-GB"/>
          </a:p>
        </p:txBody>
      </p:sp>
    </p:spTree>
    <p:extLst>
      <p:ext uri="{BB962C8B-B14F-4D97-AF65-F5344CB8AC3E}">
        <p14:creationId xmlns:p14="http://schemas.microsoft.com/office/powerpoint/2010/main" val="9989320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37</a:t>
            </a:fld>
            <a:endParaRPr lang="en-GB"/>
          </a:p>
        </p:txBody>
      </p:sp>
    </p:spTree>
    <p:extLst>
      <p:ext uri="{BB962C8B-B14F-4D97-AF65-F5344CB8AC3E}">
        <p14:creationId xmlns:p14="http://schemas.microsoft.com/office/powerpoint/2010/main" val="2675103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38</a:t>
            </a:fld>
            <a:endParaRPr lang="en-GB"/>
          </a:p>
        </p:txBody>
      </p:sp>
    </p:spTree>
    <p:extLst>
      <p:ext uri="{BB962C8B-B14F-4D97-AF65-F5344CB8AC3E}">
        <p14:creationId xmlns:p14="http://schemas.microsoft.com/office/powerpoint/2010/main" val="4110216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25/02/2022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25/02/2022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25/02/2022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25/02/2022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25/02/2022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A0F46C-4D0D-4A62-B696-C4B3F66C6AA5}"/>
              </a:ext>
            </a:extLst>
          </p:cNvPr>
          <p:cNvPicPr>
            <a:picLocks noChangeAspect="1"/>
          </p:cNvPicPr>
          <p:nvPr/>
        </p:nvPicPr>
        <p:blipFill>
          <a:blip r:embed="rId3"/>
          <a:stretch>
            <a:fillRect/>
          </a:stretch>
        </p:blipFill>
        <p:spPr>
          <a:xfrm>
            <a:off x="0" y="0"/>
            <a:ext cx="12192000" cy="5715172"/>
          </a:xfrm>
          <a:prstGeom prst="rect">
            <a:avLst/>
          </a:prstGeom>
        </p:spPr>
      </p:pic>
      <p:sp>
        <p:nvSpPr>
          <p:cNvPr id="8" name="Rectangle 7">
            <a:extLst>
              <a:ext uri="{FF2B5EF4-FFF2-40B4-BE49-F238E27FC236}">
                <a16:creationId xmlns:a16="http://schemas.microsoft.com/office/drawing/2014/main" id="{E49DE741-8EE9-450F-8152-AF4493BC674B}"/>
              </a:ext>
            </a:extLst>
          </p:cNvPr>
          <p:cNvSpPr/>
          <p:nvPr/>
        </p:nvSpPr>
        <p:spPr>
          <a:xfrm>
            <a:off x="1678968" y="1142828"/>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rPr>
              <a:t>Check Sheets </a:t>
            </a:r>
          </a:p>
          <a:p>
            <a:pPr algn="ctr">
              <a:spcBef>
                <a:spcPts val="1200"/>
              </a:spcBef>
            </a:pPr>
            <a:r>
              <a:rPr lang="en-GB" sz="2800" dirty="0">
                <a:solidFill>
                  <a:schemeClr val="tx1"/>
                </a:solidFill>
              </a:rPr>
              <a:t>Jordan R. Jenkins</a:t>
            </a:r>
          </a:p>
        </p:txBody>
      </p:sp>
      <p:sp>
        <p:nvSpPr>
          <p:cNvPr id="2" name="TextBox 1">
            <a:extLst>
              <a:ext uri="{FF2B5EF4-FFF2-40B4-BE49-F238E27FC236}">
                <a16:creationId xmlns:a16="http://schemas.microsoft.com/office/drawing/2014/main" id="{520F7EFE-4765-4977-B355-124784DC26A5}"/>
              </a:ext>
            </a:extLst>
          </p:cNvPr>
          <p:cNvSpPr txBox="1"/>
          <p:nvPr/>
        </p:nvSpPr>
        <p:spPr>
          <a:xfrm>
            <a:off x="8035636" y="4687949"/>
            <a:ext cx="2618509" cy="369332"/>
          </a:xfrm>
          <a:prstGeom prst="rect">
            <a:avLst/>
          </a:prstGeom>
          <a:noFill/>
        </p:spPr>
        <p:txBody>
          <a:bodyPr wrap="square" rtlCol="0">
            <a:spAutoFit/>
          </a:bodyPr>
          <a:lstStyle/>
          <a:p>
            <a:r>
              <a:rPr lang="en-GB" dirty="0"/>
              <a:t>Adapted form (RM,2021)</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9509-6DEF-4832-9611-2EDFDCB1C053}"/>
              </a:ext>
            </a:extLst>
          </p:cNvPr>
          <p:cNvSpPr>
            <a:spLocks noGrp="1"/>
          </p:cNvSpPr>
          <p:nvPr>
            <p:ph type="title"/>
          </p:nvPr>
        </p:nvSpPr>
        <p:spPr>
          <a:xfrm>
            <a:off x="609600" y="139700"/>
            <a:ext cx="10972800" cy="1143000"/>
          </a:xfrm>
        </p:spPr>
        <p:txBody>
          <a:bodyPr>
            <a:normAutofit/>
          </a:bodyPr>
          <a:lstStyle/>
          <a:p>
            <a:r>
              <a:rPr lang="en-GB" sz="4000" dirty="0"/>
              <a:t>Session Overview</a:t>
            </a:r>
          </a:p>
        </p:txBody>
      </p:sp>
      <p:sp>
        <p:nvSpPr>
          <p:cNvPr id="7" name="Content Placeholder 6">
            <a:extLst>
              <a:ext uri="{FF2B5EF4-FFF2-40B4-BE49-F238E27FC236}">
                <a16:creationId xmlns:a16="http://schemas.microsoft.com/office/drawing/2014/main" id="{6B7D9661-D605-41C5-BB31-72A951EB393F}"/>
              </a:ext>
            </a:extLst>
          </p:cNvPr>
          <p:cNvSpPr>
            <a:spLocks noGrp="1"/>
          </p:cNvSpPr>
          <p:nvPr>
            <p:ph idx="1"/>
          </p:nvPr>
        </p:nvSpPr>
        <p:spPr>
          <a:xfrm>
            <a:off x="739426" y="1059712"/>
            <a:ext cx="10463766" cy="4515588"/>
          </a:xfrm>
        </p:spPr>
        <p:txBody>
          <a:bodyPr>
            <a:normAutofit/>
          </a:bodyPr>
          <a:lstStyle/>
          <a:p>
            <a:pPr marL="0" indent="0" algn="ctr">
              <a:buNone/>
            </a:pPr>
            <a:r>
              <a:rPr lang="en-GB" sz="2400" b="1" dirty="0"/>
              <a:t>Session Aim</a:t>
            </a:r>
          </a:p>
          <a:p>
            <a:pPr marL="0" indent="0" algn="ctr">
              <a:buNone/>
            </a:pPr>
            <a:r>
              <a:rPr lang="en-GB" sz="2400" i="1" dirty="0"/>
              <a:t>“To understand the use of Check Sheets as a tool for quality and process/continuous improvement”</a:t>
            </a:r>
            <a:endParaRPr lang="en-GB" sz="2400" b="1" dirty="0"/>
          </a:p>
          <a:p>
            <a:pPr marL="0" indent="0" algn="ctr">
              <a:spcBef>
                <a:spcPts val="1800"/>
              </a:spcBef>
              <a:buNone/>
            </a:pPr>
            <a:r>
              <a:rPr lang="en-GB" sz="2400" b="1" dirty="0"/>
              <a:t>Session Objectives</a:t>
            </a:r>
          </a:p>
          <a:p>
            <a:pPr marL="0" indent="0">
              <a:spcBef>
                <a:spcPts val="1800"/>
              </a:spcBef>
              <a:buNone/>
            </a:pPr>
            <a:r>
              <a:rPr lang="en-GB" sz="2400" dirty="0"/>
              <a:t>At the end of the session, you should be able to:</a:t>
            </a:r>
            <a:endParaRPr lang="en-GB" sz="2400" b="1" dirty="0"/>
          </a:p>
          <a:p>
            <a:pPr marL="514350" indent="-514350">
              <a:spcBef>
                <a:spcPts val="1800"/>
              </a:spcBef>
              <a:spcAft>
                <a:spcPts val="1200"/>
              </a:spcAft>
              <a:buFont typeface="+mj-lt"/>
              <a:buAutoNum type="arabicPeriod"/>
            </a:pPr>
            <a:r>
              <a:rPr lang="en-GB" sz="2400" dirty="0"/>
              <a:t>Explain what a check sheets are and what they are used for</a:t>
            </a:r>
          </a:p>
          <a:p>
            <a:pPr marL="514350" indent="-514350">
              <a:spcAft>
                <a:spcPts val="1200"/>
              </a:spcAft>
              <a:buFont typeface="+mj-lt"/>
              <a:buAutoNum type="arabicPeriod"/>
            </a:pPr>
            <a:r>
              <a:rPr lang="en-GB" sz="2400" dirty="0"/>
              <a:t>Explain how to develop a Check Sheet</a:t>
            </a:r>
          </a:p>
          <a:p>
            <a:pPr marL="514350" indent="-514350">
              <a:buFont typeface="+mj-lt"/>
              <a:buAutoNum type="arabicPeriod"/>
            </a:pPr>
            <a:r>
              <a:rPr lang="en-GB" sz="2400" dirty="0"/>
              <a:t>Demonstrate the development of a Check Sheet </a:t>
            </a:r>
          </a:p>
        </p:txBody>
      </p:sp>
    </p:spTree>
    <p:extLst>
      <p:ext uri="{BB962C8B-B14F-4D97-AF65-F5344CB8AC3E}">
        <p14:creationId xmlns:p14="http://schemas.microsoft.com/office/powerpoint/2010/main" val="2116384365"/>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07377-5186-425B-92E4-E40FC9CE6415}"/>
              </a:ext>
            </a:extLst>
          </p:cNvPr>
          <p:cNvSpPr>
            <a:spLocks noGrp="1"/>
          </p:cNvSpPr>
          <p:nvPr>
            <p:ph type="title"/>
          </p:nvPr>
        </p:nvSpPr>
        <p:spPr>
          <a:xfrm>
            <a:off x="609600" y="233075"/>
            <a:ext cx="10972800" cy="1143000"/>
          </a:xfrm>
        </p:spPr>
        <p:txBody>
          <a:bodyPr>
            <a:normAutofit/>
          </a:bodyPr>
          <a:lstStyle/>
          <a:p>
            <a:r>
              <a:rPr lang="en-GB" dirty="0"/>
              <a:t>Recap – Basic Quality Tools</a:t>
            </a:r>
            <a:br>
              <a:rPr lang="en-GB" dirty="0"/>
            </a:br>
            <a:r>
              <a:rPr lang="en-GB" sz="2200" i="1" dirty="0"/>
              <a:t>(Ishikawa's 7 Tools to solve 95% of problems)</a:t>
            </a:r>
            <a:endParaRPr lang="en-GB" dirty="0"/>
          </a:p>
        </p:txBody>
      </p:sp>
      <p:pic>
        <p:nvPicPr>
          <p:cNvPr id="6" name="Content Placeholder 5">
            <a:extLst>
              <a:ext uri="{FF2B5EF4-FFF2-40B4-BE49-F238E27FC236}">
                <a16:creationId xmlns:a16="http://schemas.microsoft.com/office/drawing/2014/main" id="{0D38518C-FC5C-477F-959E-A2869C635B09}"/>
              </a:ext>
            </a:extLst>
          </p:cNvPr>
          <p:cNvPicPr>
            <a:picLocks noGrp="1" noChangeAspect="1"/>
          </p:cNvPicPr>
          <p:nvPr>
            <p:ph idx="1"/>
          </p:nvPr>
        </p:nvPicPr>
        <p:blipFill>
          <a:blip r:embed="rId3"/>
          <a:stretch>
            <a:fillRect/>
          </a:stretch>
        </p:blipFill>
        <p:spPr>
          <a:xfrm>
            <a:off x="609600" y="1743436"/>
            <a:ext cx="6314096" cy="3699163"/>
          </a:xfrm>
          <a:prstGeom prst="rect">
            <a:avLst/>
          </a:prstGeom>
        </p:spPr>
      </p:pic>
      <p:sp>
        <p:nvSpPr>
          <p:cNvPr id="7" name="Content Placeholder 2">
            <a:extLst>
              <a:ext uri="{FF2B5EF4-FFF2-40B4-BE49-F238E27FC236}">
                <a16:creationId xmlns:a16="http://schemas.microsoft.com/office/drawing/2014/main" id="{153F429D-8BBB-4F3F-BBC6-99F6341C911E}"/>
              </a:ext>
            </a:extLst>
          </p:cNvPr>
          <p:cNvSpPr txBox="1">
            <a:spLocks/>
          </p:cNvSpPr>
          <p:nvPr/>
        </p:nvSpPr>
        <p:spPr>
          <a:xfrm>
            <a:off x="7703126" y="1743436"/>
            <a:ext cx="3879274" cy="369916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a:pPr>
            <a:r>
              <a:rPr lang="en-GB" dirty="0">
                <a:solidFill>
                  <a:schemeClr val="bg1">
                    <a:lumMod val="50000"/>
                  </a:schemeClr>
                </a:solidFill>
              </a:rPr>
              <a:t>Control charts</a:t>
            </a:r>
          </a:p>
          <a:p>
            <a:pPr marL="514350" indent="-514350">
              <a:buFont typeface="+mj-lt"/>
              <a:buAutoNum type="arabicPeriod"/>
            </a:pPr>
            <a:r>
              <a:rPr lang="en-GB" dirty="0">
                <a:solidFill>
                  <a:schemeClr val="bg1">
                    <a:lumMod val="50000"/>
                  </a:schemeClr>
                </a:solidFill>
              </a:rPr>
              <a:t>Histograms</a:t>
            </a:r>
          </a:p>
          <a:p>
            <a:pPr marL="514350" indent="-514350">
              <a:buFont typeface="+mj-lt"/>
              <a:buAutoNum type="arabicPeriod"/>
            </a:pPr>
            <a:r>
              <a:rPr lang="en-GB" dirty="0">
                <a:solidFill>
                  <a:schemeClr val="bg1">
                    <a:lumMod val="50000"/>
                  </a:schemeClr>
                </a:solidFill>
              </a:rPr>
              <a:t>Ishikawa diagrams</a:t>
            </a:r>
          </a:p>
          <a:p>
            <a:pPr marL="514350" indent="-514350">
              <a:buFont typeface="+mj-lt"/>
              <a:buAutoNum type="arabicPeriod"/>
              <a:defRPr/>
            </a:pPr>
            <a:r>
              <a:rPr lang="en-GB" dirty="0">
                <a:solidFill>
                  <a:schemeClr val="bg1">
                    <a:lumMod val="50000"/>
                  </a:schemeClr>
                </a:solidFill>
                <a:latin typeface="Myriad Pro"/>
              </a:rPr>
              <a:t>Pareto analysis</a:t>
            </a:r>
          </a:p>
          <a:p>
            <a:pPr marL="514350" indent="-514350">
              <a:buFont typeface="+mj-lt"/>
              <a:buAutoNum type="arabicPeriod"/>
            </a:pPr>
            <a:r>
              <a:rPr lang="en-GB" dirty="0">
                <a:solidFill>
                  <a:schemeClr val="bg1">
                    <a:lumMod val="50000"/>
                  </a:schemeClr>
                </a:solidFill>
              </a:rPr>
              <a:t>Scatter diagrams</a:t>
            </a:r>
          </a:p>
          <a:p>
            <a:pPr marL="514350" indent="-514350">
              <a:buFont typeface="+mj-lt"/>
              <a:buAutoNum type="arabicPeriod"/>
            </a:pPr>
            <a:r>
              <a:rPr lang="en-GB" dirty="0">
                <a:solidFill>
                  <a:schemeClr val="bg1">
                    <a:lumMod val="50000"/>
                  </a:schemeClr>
                </a:solidFill>
              </a:rPr>
              <a:t>Process flow charts</a:t>
            </a:r>
          </a:p>
          <a:p>
            <a:pPr marL="514350" indent="-514350">
              <a:buFont typeface="+mj-lt"/>
              <a:buAutoNum type="arabicPeriod"/>
            </a:pPr>
            <a:r>
              <a:rPr lang="en-GB" b="1" dirty="0"/>
              <a:t>Check sheets</a:t>
            </a:r>
          </a:p>
          <a:p>
            <a:pPr marL="0" indent="0">
              <a:buNone/>
            </a:pPr>
            <a:endParaRPr lang="en-GB" dirty="0">
              <a:solidFill>
                <a:schemeClr val="bg1">
                  <a:lumMod val="50000"/>
                </a:schemeClr>
              </a:solidFill>
            </a:endParaRPr>
          </a:p>
          <a:p>
            <a:pPr marL="514350" indent="-514350">
              <a:buFont typeface="+mj-lt"/>
              <a:buAutoNum type="arabicPeriod"/>
            </a:pPr>
            <a:endParaRPr lang="en-GB" dirty="0"/>
          </a:p>
        </p:txBody>
      </p:sp>
    </p:spTree>
    <p:extLst>
      <p:ext uri="{BB962C8B-B14F-4D97-AF65-F5344CB8AC3E}">
        <p14:creationId xmlns:p14="http://schemas.microsoft.com/office/powerpoint/2010/main" val="2620623963"/>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973B7-0E13-4EDB-85B7-1B3723FDA1FE}"/>
              </a:ext>
            </a:extLst>
          </p:cNvPr>
          <p:cNvSpPr>
            <a:spLocks noGrp="1"/>
          </p:cNvSpPr>
          <p:nvPr>
            <p:ph type="title"/>
          </p:nvPr>
        </p:nvSpPr>
        <p:spPr/>
        <p:txBody>
          <a:bodyPr/>
          <a:lstStyle/>
          <a:p>
            <a:r>
              <a:rPr lang="en-GB" dirty="0"/>
              <a:t>What is a Check Sheet?</a:t>
            </a:r>
          </a:p>
        </p:txBody>
      </p:sp>
      <p:sp>
        <p:nvSpPr>
          <p:cNvPr id="3" name="Content Placeholder 2">
            <a:extLst>
              <a:ext uri="{FF2B5EF4-FFF2-40B4-BE49-F238E27FC236}">
                <a16:creationId xmlns:a16="http://schemas.microsoft.com/office/drawing/2014/main" id="{3A1ED821-003E-4FFD-9E56-626ED1AE6EF7}"/>
              </a:ext>
            </a:extLst>
          </p:cNvPr>
          <p:cNvSpPr>
            <a:spLocks noGrp="1"/>
          </p:cNvSpPr>
          <p:nvPr>
            <p:ph idx="1"/>
          </p:nvPr>
        </p:nvSpPr>
        <p:spPr>
          <a:xfrm>
            <a:off x="4918364" y="1773320"/>
            <a:ext cx="6941127" cy="3917032"/>
          </a:xfrm>
        </p:spPr>
        <p:txBody>
          <a:bodyPr>
            <a:normAutofit fontScale="77500" lnSpcReduction="20000"/>
          </a:bodyPr>
          <a:lstStyle/>
          <a:p>
            <a:pPr>
              <a:buFont typeface="Wingdings" panose="05000000000000000000" pitchFamily="2" charset="2"/>
              <a:buChar char="§"/>
            </a:pPr>
            <a:r>
              <a:rPr lang="en-GB" dirty="0"/>
              <a:t>A check sheet is a structured form/document for manual collection (and thus analysis) of data.</a:t>
            </a:r>
          </a:p>
          <a:p>
            <a:pPr>
              <a:buFont typeface="Wingdings" panose="05000000000000000000" pitchFamily="2" charset="2"/>
              <a:buChar char="§"/>
            </a:pPr>
            <a:r>
              <a:rPr lang="en-GB" dirty="0"/>
              <a:t>One of the 7 basic quality tools for quality improvement</a:t>
            </a:r>
          </a:p>
          <a:p>
            <a:pPr>
              <a:buFont typeface="Wingdings" panose="05000000000000000000" pitchFamily="2" charset="2"/>
              <a:buChar char="§"/>
            </a:pPr>
            <a:r>
              <a:rPr lang="en-GB" dirty="0"/>
              <a:t>A data collection tool which can be adapted for a wide range of purposes in quality systems management.</a:t>
            </a:r>
          </a:p>
          <a:p>
            <a:pPr>
              <a:buFont typeface="Wingdings" panose="05000000000000000000" pitchFamily="2" charset="2"/>
              <a:buChar char="§"/>
            </a:pPr>
            <a:r>
              <a:rPr lang="en-GB" dirty="0"/>
              <a:t>Can be used for short term initiatives or be for routine process data collection.</a:t>
            </a:r>
          </a:p>
          <a:p>
            <a:pPr>
              <a:buFont typeface="Wingdings" panose="05000000000000000000" pitchFamily="2" charset="2"/>
              <a:buChar char="§"/>
            </a:pPr>
            <a:r>
              <a:rPr lang="en-GB" sz="3200" dirty="0"/>
              <a:t>Data collected is used as input data for the other quality tools.</a:t>
            </a:r>
            <a:endParaRPr lang="en-GB" dirty="0"/>
          </a:p>
          <a:p>
            <a:endParaRPr lang="en-GB" dirty="0"/>
          </a:p>
        </p:txBody>
      </p:sp>
      <p:pic>
        <p:nvPicPr>
          <p:cNvPr id="5" name="Picture 4">
            <a:extLst>
              <a:ext uri="{FF2B5EF4-FFF2-40B4-BE49-F238E27FC236}">
                <a16:creationId xmlns:a16="http://schemas.microsoft.com/office/drawing/2014/main" id="{A8F1B1A5-F537-41C5-9D6C-94DA933CA327}"/>
              </a:ext>
            </a:extLst>
          </p:cNvPr>
          <p:cNvPicPr>
            <a:picLocks noChangeAspect="1"/>
          </p:cNvPicPr>
          <p:nvPr/>
        </p:nvPicPr>
        <p:blipFill>
          <a:blip r:embed="rId3"/>
          <a:stretch>
            <a:fillRect/>
          </a:stretch>
        </p:blipFill>
        <p:spPr>
          <a:xfrm>
            <a:off x="484909" y="1389320"/>
            <a:ext cx="4225637" cy="4079359"/>
          </a:xfrm>
          <a:prstGeom prst="rect">
            <a:avLst/>
          </a:prstGeom>
        </p:spPr>
      </p:pic>
    </p:spTree>
    <p:extLst>
      <p:ext uri="{BB962C8B-B14F-4D97-AF65-F5344CB8AC3E}">
        <p14:creationId xmlns:p14="http://schemas.microsoft.com/office/powerpoint/2010/main" val="1327263919"/>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F5620-C551-4047-B9E1-4917F6619010}"/>
              </a:ext>
            </a:extLst>
          </p:cNvPr>
          <p:cNvSpPr>
            <a:spLocks noGrp="1"/>
          </p:cNvSpPr>
          <p:nvPr>
            <p:ph type="title"/>
          </p:nvPr>
        </p:nvSpPr>
        <p:spPr/>
        <p:txBody>
          <a:bodyPr/>
          <a:lstStyle/>
          <a:p>
            <a:r>
              <a:rPr lang="en-GB" dirty="0"/>
              <a:t>When are Check Sheets Used?</a:t>
            </a:r>
          </a:p>
        </p:txBody>
      </p:sp>
      <p:sp>
        <p:nvSpPr>
          <p:cNvPr id="3" name="Content Placeholder 2">
            <a:extLst>
              <a:ext uri="{FF2B5EF4-FFF2-40B4-BE49-F238E27FC236}">
                <a16:creationId xmlns:a16="http://schemas.microsoft.com/office/drawing/2014/main" id="{32A3D065-B54B-4CFF-BBCA-4B9E46978520}"/>
              </a:ext>
            </a:extLst>
          </p:cNvPr>
          <p:cNvSpPr>
            <a:spLocks noGrp="1"/>
          </p:cNvSpPr>
          <p:nvPr>
            <p:ph idx="1"/>
          </p:nvPr>
        </p:nvSpPr>
        <p:spPr>
          <a:xfrm>
            <a:off x="609600" y="1660813"/>
            <a:ext cx="10972800" cy="3825587"/>
          </a:xfrm>
        </p:spPr>
        <p:txBody>
          <a:bodyPr>
            <a:normAutofit fontScale="85000" lnSpcReduction="10000"/>
          </a:bodyPr>
          <a:lstStyle/>
          <a:p>
            <a:pPr>
              <a:buFont typeface="Wingdings" panose="05000000000000000000" pitchFamily="2" charset="2"/>
              <a:buChar char="ü"/>
            </a:pPr>
            <a:r>
              <a:rPr lang="en-GB" sz="3300" dirty="0"/>
              <a:t>For gathering data from a production process</a:t>
            </a:r>
          </a:p>
          <a:p>
            <a:pPr>
              <a:buFont typeface="Wingdings" panose="05000000000000000000" pitchFamily="2" charset="2"/>
              <a:buChar char="ü"/>
            </a:pPr>
            <a:r>
              <a:rPr lang="en-GB" sz="3300" dirty="0"/>
              <a:t>Collecting data in real-time and at the site where the data is generated</a:t>
            </a:r>
          </a:p>
          <a:p>
            <a:pPr>
              <a:buFont typeface="Wingdings" panose="05000000000000000000" pitchFamily="2" charset="2"/>
              <a:buChar char="ü"/>
            </a:pPr>
            <a:r>
              <a:rPr lang="en-GB" sz="3300" dirty="0"/>
              <a:t>Used when data can be witnessed and collected recurrently by the same individual or at the same location.</a:t>
            </a:r>
          </a:p>
          <a:p>
            <a:pPr>
              <a:buFont typeface="Wingdings" panose="05000000000000000000" pitchFamily="2" charset="2"/>
              <a:buChar char="ü"/>
            </a:pPr>
            <a:r>
              <a:rPr lang="en-GB" sz="3300" dirty="0"/>
              <a:t>E</a:t>
            </a:r>
            <a:r>
              <a:rPr lang="en-GB" sz="3300" b="0" i="0" dirty="0">
                <a:effectLst/>
              </a:rPr>
              <a:t>fficient tool to gather data and information on frequency of problems/defects, their location and causes, and patterns of events</a:t>
            </a:r>
          </a:p>
          <a:p>
            <a:pPr>
              <a:buFont typeface="Wingdings" panose="05000000000000000000" pitchFamily="2" charset="2"/>
              <a:buChar char="ü"/>
            </a:pPr>
            <a:r>
              <a:rPr lang="en-GB" sz="3300" dirty="0"/>
              <a:t>When answering/recording: what, where, who and how?</a:t>
            </a:r>
            <a:endParaRPr lang="en-GB" sz="3300" b="0" i="0" dirty="0">
              <a:effectLst/>
            </a:endParaRPr>
          </a:p>
          <a:p>
            <a:pPr>
              <a:buFont typeface="Wingdings" panose="05000000000000000000" pitchFamily="2" charset="2"/>
              <a:buChar char="ü"/>
            </a:pPr>
            <a:r>
              <a:rPr lang="en-GB" sz="3300" dirty="0"/>
              <a:t>Collecting quantitative or qualitative data.</a:t>
            </a:r>
          </a:p>
          <a:p>
            <a:pPr>
              <a:buFont typeface="Wingdings" panose="05000000000000000000" pitchFamily="2" charset="2"/>
              <a:buChar char="ü"/>
            </a:pPr>
            <a:endParaRPr lang="en-GB" sz="3300" dirty="0"/>
          </a:p>
          <a:p>
            <a:endParaRPr lang="en-GB" dirty="0"/>
          </a:p>
        </p:txBody>
      </p:sp>
    </p:spTree>
    <p:extLst>
      <p:ext uri="{BB962C8B-B14F-4D97-AF65-F5344CB8AC3E}">
        <p14:creationId xmlns:p14="http://schemas.microsoft.com/office/powerpoint/2010/main" val="2255988531"/>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BA9FF-34D2-4246-A2F9-4C9D08E7773B}"/>
              </a:ext>
            </a:extLst>
          </p:cNvPr>
          <p:cNvSpPr>
            <a:spLocks noGrp="1"/>
          </p:cNvSpPr>
          <p:nvPr>
            <p:ph type="title"/>
          </p:nvPr>
        </p:nvSpPr>
        <p:spPr>
          <a:xfrm>
            <a:off x="609600" y="233075"/>
            <a:ext cx="10972800" cy="1143000"/>
          </a:xfrm>
        </p:spPr>
        <p:txBody>
          <a:bodyPr/>
          <a:lstStyle/>
          <a:p>
            <a:r>
              <a:rPr lang="en-GB" dirty="0"/>
              <a:t>Recap Question – Data Types</a:t>
            </a:r>
          </a:p>
        </p:txBody>
      </p:sp>
      <p:sp>
        <p:nvSpPr>
          <p:cNvPr id="3" name="Content Placeholder 2">
            <a:extLst>
              <a:ext uri="{FF2B5EF4-FFF2-40B4-BE49-F238E27FC236}">
                <a16:creationId xmlns:a16="http://schemas.microsoft.com/office/drawing/2014/main" id="{DFCE0584-8638-4279-B9E9-A5B0349F8661}"/>
              </a:ext>
            </a:extLst>
          </p:cNvPr>
          <p:cNvSpPr>
            <a:spLocks noGrp="1"/>
          </p:cNvSpPr>
          <p:nvPr>
            <p:ph idx="1"/>
          </p:nvPr>
        </p:nvSpPr>
        <p:spPr>
          <a:xfrm>
            <a:off x="6220692" y="2774372"/>
            <a:ext cx="5223164" cy="1503217"/>
          </a:xfrm>
        </p:spPr>
        <p:txBody>
          <a:bodyPr>
            <a:normAutofit fontScale="92500" lnSpcReduction="20000"/>
          </a:bodyPr>
          <a:lstStyle/>
          <a:p>
            <a:pPr marL="0" indent="0" algn="ctr">
              <a:buNone/>
            </a:pPr>
            <a:r>
              <a:rPr lang="en-GB" sz="4000" dirty="0"/>
              <a:t>Can you the difference between qualitative and quantitative data?</a:t>
            </a:r>
          </a:p>
        </p:txBody>
      </p:sp>
      <p:pic>
        <p:nvPicPr>
          <p:cNvPr id="5" name="Picture 4">
            <a:extLst>
              <a:ext uri="{FF2B5EF4-FFF2-40B4-BE49-F238E27FC236}">
                <a16:creationId xmlns:a16="http://schemas.microsoft.com/office/drawing/2014/main" id="{AF3C9869-7D7E-49F7-ADE8-FC443BFEAF50}"/>
              </a:ext>
            </a:extLst>
          </p:cNvPr>
          <p:cNvPicPr>
            <a:picLocks noChangeAspect="1"/>
          </p:cNvPicPr>
          <p:nvPr/>
        </p:nvPicPr>
        <p:blipFill>
          <a:blip r:embed="rId3"/>
          <a:stretch>
            <a:fillRect/>
          </a:stretch>
        </p:blipFill>
        <p:spPr>
          <a:xfrm>
            <a:off x="453951" y="1727504"/>
            <a:ext cx="5517358" cy="3596952"/>
          </a:xfrm>
          <a:prstGeom prst="rect">
            <a:avLst/>
          </a:prstGeom>
        </p:spPr>
      </p:pic>
    </p:spTree>
    <p:extLst>
      <p:ext uri="{BB962C8B-B14F-4D97-AF65-F5344CB8AC3E}">
        <p14:creationId xmlns:p14="http://schemas.microsoft.com/office/powerpoint/2010/main" val="945798796"/>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3974A-D6F8-4B78-AFE4-6947D7378D72}"/>
              </a:ext>
            </a:extLst>
          </p:cNvPr>
          <p:cNvSpPr>
            <a:spLocks noGrp="1"/>
          </p:cNvSpPr>
          <p:nvPr>
            <p:ph type="title"/>
          </p:nvPr>
        </p:nvSpPr>
        <p:spPr/>
        <p:txBody>
          <a:bodyPr/>
          <a:lstStyle/>
          <a:p>
            <a:r>
              <a:rPr lang="en-GB" dirty="0"/>
              <a:t>Qualitative VS Quantitative Data </a:t>
            </a:r>
          </a:p>
        </p:txBody>
      </p:sp>
      <p:pic>
        <p:nvPicPr>
          <p:cNvPr id="19" name="Picture 18">
            <a:extLst>
              <a:ext uri="{FF2B5EF4-FFF2-40B4-BE49-F238E27FC236}">
                <a16:creationId xmlns:a16="http://schemas.microsoft.com/office/drawing/2014/main" id="{B1A4EC4A-7CCD-4DF7-BD4A-5C76D0E31C13}"/>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4122" t="3641" r="4593" b="4850"/>
          <a:stretch/>
        </p:blipFill>
        <p:spPr>
          <a:xfrm>
            <a:off x="1419726" y="1487905"/>
            <a:ext cx="9352548" cy="3882190"/>
          </a:xfrm>
          <a:prstGeom prst="rect">
            <a:avLst/>
          </a:prstGeom>
        </p:spPr>
      </p:pic>
    </p:spTree>
    <p:extLst>
      <p:ext uri="{BB962C8B-B14F-4D97-AF65-F5344CB8AC3E}">
        <p14:creationId xmlns:p14="http://schemas.microsoft.com/office/powerpoint/2010/main" val="1959635368"/>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3974A-D6F8-4B78-AFE4-6947D7378D72}"/>
              </a:ext>
            </a:extLst>
          </p:cNvPr>
          <p:cNvSpPr>
            <a:spLocks noGrp="1"/>
          </p:cNvSpPr>
          <p:nvPr>
            <p:ph type="title"/>
          </p:nvPr>
        </p:nvSpPr>
        <p:spPr/>
        <p:txBody>
          <a:bodyPr>
            <a:normAutofit fontScale="90000"/>
          </a:bodyPr>
          <a:lstStyle/>
          <a:p>
            <a:r>
              <a:rPr lang="en-GB" dirty="0"/>
              <a:t>Qualitative vs Quantitative – When to use what?</a:t>
            </a:r>
          </a:p>
        </p:txBody>
      </p:sp>
      <p:graphicFrame>
        <p:nvGraphicFramePr>
          <p:cNvPr id="3" name="Table 4">
            <a:extLst>
              <a:ext uri="{FF2B5EF4-FFF2-40B4-BE49-F238E27FC236}">
                <a16:creationId xmlns:a16="http://schemas.microsoft.com/office/drawing/2014/main" id="{9D84297D-023B-48B5-90C0-FDE364D626DC}"/>
              </a:ext>
            </a:extLst>
          </p:cNvPr>
          <p:cNvGraphicFramePr>
            <a:graphicFrameLocks noGrp="1"/>
          </p:cNvGraphicFramePr>
          <p:nvPr>
            <p:extLst>
              <p:ext uri="{D42A27DB-BD31-4B8C-83A1-F6EECF244321}">
                <p14:modId xmlns:p14="http://schemas.microsoft.com/office/powerpoint/2010/main" val="3772962302"/>
              </p:ext>
            </p:extLst>
          </p:nvPr>
        </p:nvGraphicFramePr>
        <p:xfrm>
          <a:off x="609600" y="1417638"/>
          <a:ext cx="10972800" cy="4033532"/>
        </p:xfrm>
        <a:graphic>
          <a:graphicData uri="http://schemas.openxmlformats.org/drawingml/2006/table">
            <a:tbl>
              <a:tblPr firstRow="1" bandRow="1">
                <a:tableStyleId>{74C1A8A3-306A-4EB7-A6B1-4F7E0EB9C5D6}</a:tableStyleId>
              </a:tblPr>
              <a:tblGrid>
                <a:gridCol w="5481884">
                  <a:extLst>
                    <a:ext uri="{9D8B030D-6E8A-4147-A177-3AD203B41FA5}">
                      <a16:colId xmlns:a16="http://schemas.microsoft.com/office/drawing/2014/main" val="2316941216"/>
                    </a:ext>
                  </a:extLst>
                </a:gridCol>
                <a:gridCol w="5490916">
                  <a:extLst>
                    <a:ext uri="{9D8B030D-6E8A-4147-A177-3AD203B41FA5}">
                      <a16:colId xmlns:a16="http://schemas.microsoft.com/office/drawing/2014/main" val="1830906820"/>
                    </a:ext>
                  </a:extLst>
                </a:gridCol>
              </a:tblGrid>
              <a:tr h="650252">
                <a:tc>
                  <a:txBody>
                    <a:bodyPr/>
                    <a:lstStyle/>
                    <a:p>
                      <a:pPr algn="ctr"/>
                      <a:r>
                        <a:rPr lang="en-GB" sz="2400" dirty="0"/>
                        <a:t>Quantitative Data</a:t>
                      </a:r>
                    </a:p>
                  </a:txBody>
                  <a:tcPr anchor="ctr">
                    <a:lnR w="12700" cap="flat" cmpd="sng" algn="ctr">
                      <a:solidFill>
                        <a:schemeClr val="tx1"/>
                      </a:solidFill>
                      <a:prstDash val="solid"/>
                      <a:round/>
                      <a:headEnd type="none" w="med" len="med"/>
                      <a:tailEnd type="none" w="med" len="med"/>
                    </a:lnR>
                    <a:solidFill>
                      <a:srgbClr val="346D8B"/>
                    </a:solidFill>
                  </a:tcPr>
                </a:tc>
                <a:tc>
                  <a:txBody>
                    <a:bodyPr/>
                    <a:lstStyle/>
                    <a:p>
                      <a:pPr algn="ctr"/>
                      <a:r>
                        <a:rPr lang="en-GB" sz="2400" dirty="0"/>
                        <a:t>Qualitative Data</a:t>
                      </a:r>
                    </a:p>
                  </a:txBody>
                  <a:tcPr anchor="ctr">
                    <a:lnL w="12700" cap="flat" cmpd="sng" algn="ctr">
                      <a:solidFill>
                        <a:schemeClr val="tx1"/>
                      </a:solidFill>
                      <a:prstDash val="solid"/>
                      <a:round/>
                      <a:headEnd type="none" w="med" len="med"/>
                      <a:tailEnd type="none" w="med" len="med"/>
                    </a:lnL>
                    <a:solidFill>
                      <a:srgbClr val="346D8B"/>
                    </a:solidFill>
                  </a:tcPr>
                </a:tc>
                <a:extLst>
                  <a:ext uri="{0D108BD9-81ED-4DB2-BD59-A6C34878D82A}">
                    <a16:rowId xmlns:a16="http://schemas.microsoft.com/office/drawing/2014/main" val="2875497606"/>
                  </a:ext>
                </a:extLst>
              </a:tr>
              <a:tr h="527426">
                <a:tc>
                  <a:txBody>
                    <a:bodyPr/>
                    <a:lstStyle/>
                    <a:p>
                      <a:r>
                        <a:rPr lang="en-GB" sz="2200" dirty="0"/>
                        <a:t>Subject matter is clearly defined / narrow / factual / numerical in nature </a:t>
                      </a:r>
                    </a:p>
                  </a:txBody>
                  <a:tcPr anchor="ctr">
                    <a:lnR w="12700" cap="flat" cmpd="sng" algn="ctr">
                      <a:solidFill>
                        <a:schemeClr val="tx1"/>
                      </a:solidFill>
                      <a:prstDash val="solid"/>
                      <a:round/>
                      <a:headEnd type="none" w="med" len="med"/>
                      <a:tailEnd type="none" w="med" len="med"/>
                    </a:lnR>
                  </a:tcPr>
                </a:tc>
                <a:tc>
                  <a:txBody>
                    <a:bodyPr/>
                    <a:lstStyle/>
                    <a:p>
                      <a:r>
                        <a:rPr lang="en-GB" sz="2200" dirty="0"/>
                        <a:t>Subject matter is difficult to define / broad / Subjective / descriptive in nature</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360676301"/>
                  </a:ext>
                </a:extLst>
              </a:tr>
              <a:tr h="527426">
                <a:tc>
                  <a:txBody>
                    <a:bodyPr/>
                    <a:lstStyle/>
                    <a:p>
                      <a:r>
                        <a:rPr lang="en-GB" sz="2200" dirty="0"/>
                        <a:t>When detailed numerical descriptions of a representative sample is required</a:t>
                      </a:r>
                    </a:p>
                  </a:txBody>
                  <a:tcPr>
                    <a:lnR w="12700" cap="flat" cmpd="sng" algn="ctr">
                      <a:solidFill>
                        <a:schemeClr val="tx1"/>
                      </a:solidFill>
                      <a:prstDash val="solid"/>
                      <a:round/>
                      <a:headEnd type="none" w="med" len="med"/>
                      <a:tailEnd type="none" w="med" len="med"/>
                    </a:lnR>
                  </a:tcPr>
                </a:tc>
                <a:tc>
                  <a:txBody>
                    <a:bodyPr/>
                    <a:lstStyle/>
                    <a:p>
                      <a:r>
                        <a:rPr lang="en-GB" sz="2200" dirty="0"/>
                        <a:t>When meaning / categorical information is required rather than frequencies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889270221"/>
                  </a:ext>
                </a:extLst>
              </a:tr>
              <a:tr h="527426">
                <a:tc>
                  <a:txBody>
                    <a:bodyPr/>
                    <a:lstStyle/>
                    <a:p>
                      <a:r>
                        <a:rPr lang="en-GB" sz="2200" dirty="0"/>
                        <a:t>When the repeatability of the measurements over time is important</a:t>
                      </a:r>
                    </a:p>
                  </a:txBody>
                  <a:tcPr>
                    <a:lnR w="12700" cap="flat" cmpd="sng" algn="ctr">
                      <a:solidFill>
                        <a:schemeClr val="tx1"/>
                      </a:solidFill>
                      <a:prstDash val="solid"/>
                      <a:round/>
                      <a:headEnd type="none" w="med" len="med"/>
                      <a:tailEnd type="none" w="med" len="med"/>
                    </a:lnR>
                  </a:tcPr>
                </a:tc>
                <a:tc>
                  <a:txBody>
                    <a:bodyPr/>
                    <a:lstStyle/>
                    <a:p>
                      <a:r>
                        <a:rPr lang="en-GB" sz="2200" dirty="0"/>
                        <a:t>Flexibility of approach is required to allow for new / unexpected outcomes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672929523"/>
                  </a:ext>
                </a:extLst>
              </a:tr>
              <a:tr h="527426">
                <a:tc>
                  <a:txBody>
                    <a:bodyPr/>
                    <a:lstStyle/>
                    <a:p>
                      <a:r>
                        <a:rPr lang="en-GB" sz="2200" dirty="0"/>
                        <a:t>When generalisability of results and comparisons across samples/populations are needed (statistical analysis)</a:t>
                      </a:r>
                    </a:p>
                  </a:txBody>
                  <a:tcPr>
                    <a:lnR w="12700" cap="flat" cmpd="sng" algn="ctr">
                      <a:solidFill>
                        <a:schemeClr val="tx1"/>
                      </a:solidFill>
                      <a:prstDash val="solid"/>
                      <a:round/>
                      <a:headEnd type="none" w="med" len="med"/>
                      <a:tailEnd type="none" w="med" len="med"/>
                    </a:lnR>
                  </a:tcPr>
                </a:tc>
                <a:tc>
                  <a:txBody>
                    <a:bodyPr/>
                    <a:lstStyle/>
                    <a:p>
                      <a:r>
                        <a:rPr lang="en-GB" sz="2200" dirty="0"/>
                        <a:t>When contextual / detailed information about specific defect, causes or events is required (descriptive analysis)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28488227"/>
                  </a:ext>
                </a:extLst>
              </a:tr>
            </a:tbl>
          </a:graphicData>
        </a:graphic>
      </p:graphicFrame>
    </p:spTree>
    <p:extLst>
      <p:ext uri="{BB962C8B-B14F-4D97-AF65-F5344CB8AC3E}">
        <p14:creationId xmlns:p14="http://schemas.microsoft.com/office/powerpoint/2010/main" val="2054689720"/>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BC9A-E26A-473D-97DA-AD791D1886A2}"/>
              </a:ext>
            </a:extLst>
          </p:cNvPr>
          <p:cNvSpPr>
            <a:spLocks noGrp="1"/>
          </p:cNvSpPr>
          <p:nvPr>
            <p:ph type="title"/>
          </p:nvPr>
        </p:nvSpPr>
        <p:spPr/>
        <p:txBody>
          <a:bodyPr/>
          <a:lstStyle/>
          <a:p>
            <a:r>
              <a:rPr lang="en-GB" dirty="0"/>
              <a:t>Question – Qualitative or Quantitative?</a:t>
            </a:r>
          </a:p>
        </p:txBody>
      </p:sp>
      <p:sp>
        <p:nvSpPr>
          <p:cNvPr id="3" name="Content Placeholder 2">
            <a:extLst>
              <a:ext uri="{FF2B5EF4-FFF2-40B4-BE49-F238E27FC236}">
                <a16:creationId xmlns:a16="http://schemas.microsoft.com/office/drawing/2014/main" id="{53896BF6-335E-46E3-B930-AC7375A7F30D}"/>
              </a:ext>
            </a:extLst>
          </p:cNvPr>
          <p:cNvSpPr>
            <a:spLocks noGrp="1"/>
          </p:cNvSpPr>
          <p:nvPr>
            <p:ph idx="1"/>
          </p:nvPr>
        </p:nvSpPr>
        <p:spPr>
          <a:xfrm>
            <a:off x="761999" y="1755566"/>
            <a:ext cx="10668000" cy="1335504"/>
          </a:xfrm>
        </p:spPr>
        <p:txBody>
          <a:bodyPr>
            <a:normAutofit/>
          </a:bodyPr>
          <a:lstStyle/>
          <a:p>
            <a:pPr marL="0" indent="0" algn="ctr">
              <a:buNone/>
            </a:pPr>
            <a:r>
              <a:rPr lang="en-GB" sz="3600" dirty="0"/>
              <a:t>The diameter of a hole in a component (in mm) would be an example of:</a:t>
            </a:r>
          </a:p>
        </p:txBody>
      </p:sp>
      <p:sp>
        <p:nvSpPr>
          <p:cNvPr id="4" name="Rectangle: Rounded Corners 3">
            <a:extLst>
              <a:ext uri="{FF2B5EF4-FFF2-40B4-BE49-F238E27FC236}">
                <a16:creationId xmlns:a16="http://schemas.microsoft.com/office/drawing/2014/main" id="{66B77B0D-F006-4CCA-BD36-5EF17C1BD1EF}"/>
              </a:ext>
            </a:extLst>
          </p:cNvPr>
          <p:cNvSpPr/>
          <p:nvPr/>
        </p:nvSpPr>
        <p:spPr>
          <a:xfrm>
            <a:off x="609600" y="3429000"/>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Qualitative Data</a:t>
            </a:r>
          </a:p>
        </p:txBody>
      </p:sp>
      <p:sp>
        <p:nvSpPr>
          <p:cNvPr id="6" name="Rectangle: Rounded Corners 5">
            <a:extLst>
              <a:ext uri="{FF2B5EF4-FFF2-40B4-BE49-F238E27FC236}">
                <a16:creationId xmlns:a16="http://schemas.microsoft.com/office/drawing/2014/main" id="{C2EA6251-F864-4BCE-9282-EFC67D64BB1B}"/>
              </a:ext>
            </a:extLst>
          </p:cNvPr>
          <p:cNvSpPr/>
          <p:nvPr/>
        </p:nvSpPr>
        <p:spPr>
          <a:xfrm>
            <a:off x="4523873" y="3429000"/>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Discrete Quantitative Data</a:t>
            </a:r>
          </a:p>
        </p:txBody>
      </p:sp>
      <p:sp>
        <p:nvSpPr>
          <p:cNvPr id="7" name="Rectangle: Rounded Corners 6">
            <a:extLst>
              <a:ext uri="{FF2B5EF4-FFF2-40B4-BE49-F238E27FC236}">
                <a16:creationId xmlns:a16="http://schemas.microsoft.com/office/drawing/2014/main" id="{12DEF172-F752-4F61-B8D8-DC7E3C41DE76}"/>
              </a:ext>
            </a:extLst>
          </p:cNvPr>
          <p:cNvSpPr/>
          <p:nvPr/>
        </p:nvSpPr>
        <p:spPr>
          <a:xfrm>
            <a:off x="8438147" y="3428999"/>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Continuous Qualitative Data</a:t>
            </a:r>
          </a:p>
        </p:txBody>
      </p:sp>
      <p:sp>
        <p:nvSpPr>
          <p:cNvPr id="9" name="Rectangle: Rounded Corners 8">
            <a:extLst>
              <a:ext uri="{FF2B5EF4-FFF2-40B4-BE49-F238E27FC236}">
                <a16:creationId xmlns:a16="http://schemas.microsoft.com/office/drawing/2014/main" id="{AC1D53C1-B408-495D-BE37-24E083BC1F17}"/>
              </a:ext>
            </a:extLst>
          </p:cNvPr>
          <p:cNvSpPr/>
          <p:nvPr/>
        </p:nvSpPr>
        <p:spPr>
          <a:xfrm>
            <a:off x="8258873" y="3249488"/>
            <a:ext cx="3502800" cy="1951200"/>
          </a:xfrm>
          <a:prstGeom prst="roundRect">
            <a:avLst/>
          </a:prstGeom>
          <a:noFill/>
          <a:ln w="57150">
            <a:solidFill>
              <a:srgbClr val="00B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spTree>
    <p:extLst>
      <p:ext uri="{BB962C8B-B14F-4D97-AF65-F5344CB8AC3E}">
        <p14:creationId xmlns:p14="http://schemas.microsoft.com/office/powerpoint/2010/main" val="588164744"/>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BC9A-E26A-473D-97DA-AD791D1886A2}"/>
              </a:ext>
            </a:extLst>
          </p:cNvPr>
          <p:cNvSpPr>
            <a:spLocks noGrp="1"/>
          </p:cNvSpPr>
          <p:nvPr>
            <p:ph type="title"/>
          </p:nvPr>
        </p:nvSpPr>
        <p:spPr/>
        <p:txBody>
          <a:bodyPr/>
          <a:lstStyle/>
          <a:p>
            <a:r>
              <a:rPr lang="en-GB" dirty="0"/>
              <a:t>Question – Qualitative or Quantitative?</a:t>
            </a:r>
          </a:p>
        </p:txBody>
      </p:sp>
      <p:sp>
        <p:nvSpPr>
          <p:cNvPr id="3" name="Content Placeholder 2">
            <a:extLst>
              <a:ext uri="{FF2B5EF4-FFF2-40B4-BE49-F238E27FC236}">
                <a16:creationId xmlns:a16="http://schemas.microsoft.com/office/drawing/2014/main" id="{53896BF6-335E-46E3-B930-AC7375A7F30D}"/>
              </a:ext>
            </a:extLst>
          </p:cNvPr>
          <p:cNvSpPr>
            <a:spLocks noGrp="1"/>
          </p:cNvSpPr>
          <p:nvPr>
            <p:ph idx="1"/>
          </p:nvPr>
        </p:nvSpPr>
        <p:spPr>
          <a:xfrm>
            <a:off x="762000" y="1739524"/>
            <a:ext cx="10668000" cy="1335504"/>
          </a:xfrm>
        </p:spPr>
        <p:txBody>
          <a:bodyPr>
            <a:normAutofit/>
          </a:bodyPr>
          <a:lstStyle/>
          <a:p>
            <a:pPr marL="0" indent="0" algn="ctr">
              <a:buNone/>
            </a:pPr>
            <a:r>
              <a:rPr lang="en-GB" sz="3600" dirty="0"/>
              <a:t>Number of components that required rework during a production run would be an example of:</a:t>
            </a:r>
          </a:p>
        </p:txBody>
      </p:sp>
      <p:sp>
        <p:nvSpPr>
          <p:cNvPr id="4" name="Rectangle: Rounded Corners 3">
            <a:extLst>
              <a:ext uri="{FF2B5EF4-FFF2-40B4-BE49-F238E27FC236}">
                <a16:creationId xmlns:a16="http://schemas.microsoft.com/office/drawing/2014/main" id="{66B77B0D-F006-4CCA-BD36-5EF17C1BD1EF}"/>
              </a:ext>
            </a:extLst>
          </p:cNvPr>
          <p:cNvSpPr/>
          <p:nvPr/>
        </p:nvSpPr>
        <p:spPr>
          <a:xfrm>
            <a:off x="609600" y="3429000"/>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Qualitative Data</a:t>
            </a:r>
          </a:p>
        </p:txBody>
      </p:sp>
      <p:sp>
        <p:nvSpPr>
          <p:cNvPr id="6" name="Rectangle: Rounded Corners 5">
            <a:extLst>
              <a:ext uri="{FF2B5EF4-FFF2-40B4-BE49-F238E27FC236}">
                <a16:creationId xmlns:a16="http://schemas.microsoft.com/office/drawing/2014/main" id="{C2EA6251-F864-4BCE-9282-EFC67D64BB1B}"/>
              </a:ext>
            </a:extLst>
          </p:cNvPr>
          <p:cNvSpPr/>
          <p:nvPr/>
        </p:nvSpPr>
        <p:spPr>
          <a:xfrm>
            <a:off x="4523873" y="3429000"/>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Discrete Quantitative Data</a:t>
            </a:r>
          </a:p>
        </p:txBody>
      </p:sp>
      <p:sp>
        <p:nvSpPr>
          <p:cNvPr id="7" name="Rectangle: Rounded Corners 6">
            <a:extLst>
              <a:ext uri="{FF2B5EF4-FFF2-40B4-BE49-F238E27FC236}">
                <a16:creationId xmlns:a16="http://schemas.microsoft.com/office/drawing/2014/main" id="{12DEF172-F752-4F61-B8D8-DC7E3C41DE76}"/>
              </a:ext>
            </a:extLst>
          </p:cNvPr>
          <p:cNvSpPr/>
          <p:nvPr/>
        </p:nvSpPr>
        <p:spPr>
          <a:xfrm>
            <a:off x="8438147" y="3428999"/>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Continuous Qualitative Data</a:t>
            </a:r>
          </a:p>
        </p:txBody>
      </p:sp>
      <p:sp>
        <p:nvSpPr>
          <p:cNvPr id="8" name="Rectangle: Rounded Corners 7">
            <a:extLst>
              <a:ext uri="{FF2B5EF4-FFF2-40B4-BE49-F238E27FC236}">
                <a16:creationId xmlns:a16="http://schemas.microsoft.com/office/drawing/2014/main" id="{4F91FD78-5990-4875-B729-18C4E261017F}"/>
              </a:ext>
            </a:extLst>
          </p:cNvPr>
          <p:cNvSpPr/>
          <p:nvPr/>
        </p:nvSpPr>
        <p:spPr>
          <a:xfrm>
            <a:off x="4344599" y="3249488"/>
            <a:ext cx="3502800" cy="1951200"/>
          </a:xfrm>
          <a:prstGeom prst="roundRect">
            <a:avLst/>
          </a:prstGeom>
          <a:noFill/>
          <a:ln w="57150">
            <a:solidFill>
              <a:srgbClr val="00B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spTree>
    <p:extLst>
      <p:ext uri="{BB962C8B-B14F-4D97-AF65-F5344CB8AC3E}">
        <p14:creationId xmlns:p14="http://schemas.microsoft.com/office/powerpoint/2010/main" val="2878629134"/>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BC9A-E26A-473D-97DA-AD791D1886A2}"/>
              </a:ext>
            </a:extLst>
          </p:cNvPr>
          <p:cNvSpPr>
            <a:spLocks noGrp="1"/>
          </p:cNvSpPr>
          <p:nvPr>
            <p:ph type="title"/>
          </p:nvPr>
        </p:nvSpPr>
        <p:spPr/>
        <p:txBody>
          <a:bodyPr/>
          <a:lstStyle/>
          <a:p>
            <a:r>
              <a:rPr lang="en-GB" dirty="0"/>
              <a:t>Question – Qualitative or Quantitative?</a:t>
            </a:r>
          </a:p>
        </p:txBody>
      </p:sp>
      <p:sp>
        <p:nvSpPr>
          <p:cNvPr id="3" name="Content Placeholder 2">
            <a:extLst>
              <a:ext uri="{FF2B5EF4-FFF2-40B4-BE49-F238E27FC236}">
                <a16:creationId xmlns:a16="http://schemas.microsoft.com/office/drawing/2014/main" id="{53896BF6-335E-46E3-B930-AC7375A7F30D}"/>
              </a:ext>
            </a:extLst>
          </p:cNvPr>
          <p:cNvSpPr>
            <a:spLocks noGrp="1"/>
          </p:cNvSpPr>
          <p:nvPr>
            <p:ph idx="1"/>
          </p:nvPr>
        </p:nvSpPr>
        <p:spPr>
          <a:xfrm>
            <a:off x="761999" y="1755566"/>
            <a:ext cx="10668000" cy="1335504"/>
          </a:xfrm>
        </p:spPr>
        <p:txBody>
          <a:bodyPr>
            <a:normAutofit/>
          </a:bodyPr>
          <a:lstStyle/>
          <a:p>
            <a:pPr marL="0" indent="0" algn="ctr">
              <a:buNone/>
            </a:pPr>
            <a:r>
              <a:rPr lang="en-GB" sz="3600" dirty="0"/>
              <a:t>Mean Changeover time (minutes) required between production runs would be an example of:</a:t>
            </a:r>
          </a:p>
        </p:txBody>
      </p:sp>
      <p:sp>
        <p:nvSpPr>
          <p:cNvPr id="4" name="Rectangle: Rounded Corners 3">
            <a:extLst>
              <a:ext uri="{FF2B5EF4-FFF2-40B4-BE49-F238E27FC236}">
                <a16:creationId xmlns:a16="http://schemas.microsoft.com/office/drawing/2014/main" id="{66B77B0D-F006-4CCA-BD36-5EF17C1BD1EF}"/>
              </a:ext>
            </a:extLst>
          </p:cNvPr>
          <p:cNvSpPr/>
          <p:nvPr/>
        </p:nvSpPr>
        <p:spPr>
          <a:xfrm>
            <a:off x="609600" y="3429000"/>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Qualitative Data</a:t>
            </a:r>
          </a:p>
        </p:txBody>
      </p:sp>
      <p:sp>
        <p:nvSpPr>
          <p:cNvPr id="6" name="Rectangle: Rounded Corners 5">
            <a:extLst>
              <a:ext uri="{FF2B5EF4-FFF2-40B4-BE49-F238E27FC236}">
                <a16:creationId xmlns:a16="http://schemas.microsoft.com/office/drawing/2014/main" id="{C2EA6251-F864-4BCE-9282-EFC67D64BB1B}"/>
              </a:ext>
            </a:extLst>
          </p:cNvPr>
          <p:cNvSpPr/>
          <p:nvPr/>
        </p:nvSpPr>
        <p:spPr>
          <a:xfrm>
            <a:off x="4523873" y="3429000"/>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Discrete Quantitative Data</a:t>
            </a:r>
          </a:p>
        </p:txBody>
      </p:sp>
      <p:sp>
        <p:nvSpPr>
          <p:cNvPr id="7" name="Rectangle: Rounded Corners 6">
            <a:extLst>
              <a:ext uri="{FF2B5EF4-FFF2-40B4-BE49-F238E27FC236}">
                <a16:creationId xmlns:a16="http://schemas.microsoft.com/office/drawing/2014/main" id="{12DEF172-F752-4F61-B8D8-DC7E3C41DE76}"/>
              </a:ext>
            </a:extLst>
          </p:cNvPr>
          <p:cNvSpPr/>
          <p:nvPr/>
        </p:nvSpPr>
        <p:spPr>
          <a:xfrm>
            <a:off x="8438147" y="3428999"/>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Continuous Qualitative Data</a:t>
            </a:r>
          </a:p>
        </p:txBody>
      </p:sp>
      <p:sp>
        <p:nvSpPr>
          <p:cNvPr id="8" name="Rectangle: Rounded Corners 7">
            <a:extLst>
              <a:ext uri="{FF2B5EF4-FFF2-40B4-BE49-F238E27FC236}">
                <a16:creationId xmlns:a16="http://schemas.microsoft.com/office/drawing/2014/main" id="{AD2FA99D-ABF4-44D1-8E6D-01BA1E46934F}"/>
              </a:ext>
            </a:extLst>
          </p:cNvPr>
          <p:cNvSpPr/>
          <p:nvPr/>
        </p:nvSpPr>
        <p:spPr>
          <a:xfrm>
            <a:off x="8258873" y="3249488"/>
            <a:ext cx="3502800" cy="1951200"/>
          </a:xfrm>
          <a:prstGeom prst="roundRect">
            <a:avLst/>
          </a:prstGeom>
          <a:noFill/>
          <a:ln w="57150">
            <a:solidFill>
              <a:srgbClr val="00B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spTree>
    <p:extLst>
      <p:ext uri="{BB962C8B-B14F-4D97-AF65-F5344CB8AC3E}">
        <p14:creationId xmlns:p14="http://schemas.microsoft.com/office/powerpoint/2010/main" val="4044973644"/>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BC9A-E26A-473D-97DA-AD791D1886A2}"/>
              </a:ext>
            </a:extLst>
          </p:cNvPr>
          <p:cNvSpPr>
            <a:spLocks noGrp="1"/>
          </p:cNvSpPr>
          <p:nvPr>
            <p:ph type="title"/>
          </p:nvPr>
        </p:nvSpPr>
        <p:spPr/>
        <p:txBody>
          <a:bodyPr/>
          <a:lstStyle/>
          <a:p>
            <a:r>
              <a:rPr lang="en-GB" dirty="0"/>
              <a:t>Question – Qualitative or Quantitative?</a:t>
            </a:r>
          </a:p>
        </p:txBody>
      </p:sp>
      <p:sp>
        <p:nvSpPr>
          <p:cNvPr id="3" name="Content Placeholder 2">
            <a:extLst>
              <a:ext uri="{FF2B5EF4-FFF2-40B4-BE49-F238E27FC236}">
                <a16:creationId xmlns:a16="http://schemas.microsoft.com/office/drawing/2014/main" id="{53896BF6-335E-46E3-B930-AC7375A7F30D}"/>
              </a:ext>
            </a:extLst>
          </p:cNvPr>
          <p:cNvSpPr>
            <a:spLocks noGrp="1"/>
          </p:cNvSpPr>
          <p:nvPr>
            <p:ph idx="1"/>
          </p:nvPr>
        </p:nvSpPr>
        <p:spPr>
          <a:xfrm>
            <a:off x="609601" y="1755566"/>
            <a:ext cx="10972799" cy="1335504"/>
          </a:xfrm>
        </p:spPr>
        <p:txBody>
          <a:bodyPr>
            <a:normAutofit/>
          </a:bodyPr>
          <a:lstStyle/>
          <a:p>
            <a:pPr marL="0" indent="0" algn="ctr">
              <a:buNone/>
            </a:pPr>
            <a:r>
              <a:rPr lang="en-GB" sz="3600" dirty="0"/>
              <a:t>Description of a painted/coated surface finish following a visual inspection would be an example of:</a:t>
            </a:r>
          </a:p>
        </p:txBody>
      </p:sp>
      <p:sp>
        <p:nvSpPr>
          <p:cNvPr id="4" name="Rectangle: Rounded Corners 3">
            <a:extLst>
              <a:ext uri="{FF2B5EF4-FFF2-40B4-BE49-F238E27FC236}">
                <a16:creationId xmlns:a16="http://schemas.microsoft.com/office/drawing/2014/main" id="{66B77B0D-F006-4CCA-BD36-5EF17C1BD1EF}"/>
              </a:ext>
            </a:extLst>
          </p:cNvPr>
          <p:cNvSpPr/>
          <p:nvPr/>
        </p:nvSpPr>
        <p:spPr>
          <a:xfrm>
            <a:off x="609600" y="3429000"/>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Qualitative Data</a:t>
            </a:r>
          </a:p>
        </p:txBody>
      </p:sp>
      <p:sp>
        <p:nvSpPr>
          <p:cNvPr id="6" name="Rectangle: Rounded Corners 5">
            <a:extLst>
              <a:ext uri="{FF2B5EF4-FFF2-40B4-BE49-F238E27FC236}">
                <a16:creationId xmlns:a16="http://schemas.microsoft.com/office/drawing/2014/main" id="{C2EA6251-F864-4BCE-9282-EFC67D64BB1B}"/>
              </a:ext>
            </a:extLst>
          </p:cNvPr>
          <p:cNvSpPr/>
          <p:nvPr/>
        </p:nvSpPr>
        <p:spPr>
          <a:xfrm>
            <a:off x="4523873" y="3429000"/>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Discrete Quantitative Data</a:t>
            </a:r>
          </a:p>
        </p:txBody>
      </p:sp>
      <p:sp>
        <p:nvSpPr>
          <p:cNvPr id="7" name="Rectangle: Rounded Corners 6">
            <a:extLst>
              <a:ext uri="{FF2B5EF4-FFF2-40B4-BE49-F238E27FC236}">
                <a16:creationId xmlns:a16="http://schemas.microsoft.com/office/drawing/2014/main" id="{12DEF172-F752-4F61-B8D8-DC7E3C41DE76}"/>
              </a:ext>
            </a:extLst>
          </p:cNvPr>
          <p:cNvSpPr/>
          <p:nvPr/>
        </p:nvSpPr>
        <p:spPr>
          <a:xfrm>
            <a:off x="8438147" y="3428999"/>
            <a:ext cx="3144253" cy="1592179"/>
          </a:xfrm>
          <a:prstGeom prst="roundRect">
            <a:avLst/>
          </a:prstGeom>
          <a:solidFill>
            <a:srgbClr val="003A58"/>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Continuous Qualitative Data</a:t>
            </a:r>
          </a:p>
        </p:txBody>
      </p:sp>
      <p:sp>
        <p:nvSpPr>
          <p:cNvPr id="8" name="Rectangle: Rounded Corners 7">
            <a:extLst>
              <a:ext uri="{FF2B5EF4-FFF2-40B4-BE49-F238E27FC236}">
                <a16:creationId xmlns:a16="http://schemas.microsoft.com/office/drawing/2014/main" id="{0FF61F01-CAF8-45BF-B3C6-F820BF3D7054}"/>
              </a:ext>
            </a:extLst>
          </p:cNvPr>
          <p:cNvSpPr/>
          <p:nvPr/>
        </p:nvSpPr>
        <p:spPr>
          <a:xfrm>
            <a:off x="430326" y="3249488"/>
            <a:ext cx="3502800" cy="1951200"/>
          </a:xfrm>
          <a:prstGeom prst="roundRect">
            <a:avLst/>
          </a:prstGeom>
          <a:noFill/>
          <a:ln w="57150">
            <a:solidFill>
              <a:srgbClr val="00B050"/>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dirty="0">
              <a:solidFill>
                <a:schemeClr val="bg1"/>
              </a:solidFill>
            </a:endParaRPr>
          </a:p>
        </p:txBody>
      </p:sp>
    </p:spTree>
    <p:extLst>
      <p:ext uri="{BB962C8B-B14F-4D97-AF65-F5344CB8AC3E}">
        <p14:creationId xmlns:p14="http://schemas.microsoft.com/office/powerpoint/2010/main" val="1685614088"/>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FB54-8216-4397-95B7-5C8518387A1B}"/>
              </a:ext>
            </a:extLst>
          </p:cNvPr>
          <p:cNvSpPr>
            <a:spLocks noGrp="1"/>
          </p:cNvSpPr>
          <p:nvPr>
            <p:ph type="title"/>
          </p:nvPr>
        </p:nvSpPr>
        <p:spPr/>
        <p:txBody>
          <a:bodyPr/>
          <a:lstStyle/>
          <a:p>
            <a:r>
              <a:rPr lang="en-GB" dirty="0"/>
              <a:t>Types of Check sheet – Failure Check Sheets</a:t>
            </a:r>
          </a:p>
        </p:txBody>
      </p:sp>
      <p:sp>
        <p:nvSpPr>
          <p:cNvPr id="3" name="Content Placeholder 2">
            <a:extLst>
              <a:ext uri="{FF2B5EF4-FFF2-40B4-BE49-F238E27FC236}">
                <a16:creationId xmlns:a16="http://schemas.microsoft.com/office/drawing/2014/main" id="{69026D6D-C8F2-424E-AE08-B84D0AE0FA3F}"/>
              </a:ext>
            </a:extLst>
          </p:cNvPr>
          <p:cNvSpPr>
            <a:spLocks noGrp="1"/>
          </p:cNvSpPr>
          <p:nvPr>
            <p:ph idx="1"/>
          </p:nvPr>
        </p:nvSpPr>
        <p:spPr>
          <a:xfrm>
            <a:off x="281855" y="1675701"/>
            <a:ext cx="7116011" cy="3751932"/>
          </a:xfrm>
        </p:spPr>
        <p:txBody>
          <a:bodyPr>
            <a:normAutofit lnSpcReduction="10000"/>
          </a:bodyPr>
          <a:lstStyle/>
          <a:p>
            <a:pPr marL="0" indent="0" algn="ctr">
              <a:buNone/>
            </a:pPr>
            <a:r>
              <a:rPr lang="en-GB" sz="2400" b="1" dirty="0">
                <a:latin typeface="+mj-lt"/>
              </a:rPr>
              <a:t>Classification Sheets</a:t>
            </a:r>
          </a:p>
          <a:p>
            <a:pPr>
              <a:buFont typeface="Wingdings" panose="05000000000000000000" pitchFamily="2" charset="2"/>
              <a:buChar char="§"/>
            </a:pPr>
            <a:r>
              <a:rPr lang="en-GB" sz="2400" dirty="0">
                <a:latin typeface="+mj-lt"/>
              </a:rPr>
              <a:t>Used to record / track the </a:t>
            </a:r>
            <a:r>
              <a:rPr lang="en-GB" sz="2400" b="1" dirty="0">
                <a:latin typeface="+mj-lt"/>
              </a:rPr>
              <a:t>types</a:t>
            </a:r>
            <a:r>
              <a:rPr lang="en-GB" sz="2400" dirty="0">
                <a:latin typeface="+mj-lt"/>
              </a:rPr>
              <a:t> of defects or failure modes that are occurring.</a:t>
            </a:r>
          </a:p>
          <a:p>
            <a:pPr>
              <a:buFont typeface="Wingdings" panose="05000000000000000000" pitchFamily="2" charset="2"/>
              <a:buChar char="§"/>
            </a:pPr>
            <a:r>
              <a:rPr lang="en-GB" sz="2400" dirty="0">
                <a:latin typeface="+mj-lt"/>
              </a:rPr>
              <a:t>Can be for an entire process or at specific process steps.</a:t>
            </a:r>
          </a:p>
          <a:p>
            <a:pPr marL="0" indent="0" algn="ctr">
              <a:buNone/>
            </a:pPr>
            <a:r>
              <a:rPr lang="en-GB" sz="2400" b="1" dirty="0">
                <a:latin typeface="+mj-lt"/>
              </a:rPr>
              <a:t>Frequency Sheets</a:t>
            </a:r>
          </a:p>
          <a:p>
            <a:pPr>
              <a:buFont typeface="Wingdings" panose="05000000000000000000" pitchFamily="2" charset="2"/>
              <a:buChar char="§"/>
            </a:pPr>
            <a:r>
              <a:rPr lang="en-GB" sz="2400" i="0" dirty="0">
                <a:effectLst/>
                <a:latin typeface="+mj-lt"/>
              </a:rPr>
              <a:t>Used to record the </a:t>
            </a:r>
            <a:r>
              <a:rPr lang="en-GB" sz="2400" b="1" i="0" dirty="0">
                <a:effectLst/>
                <a:latin typeface="+mj-lt"/>
              </a:rPr>
              <a:t>number</a:t>
            </a:r>
            <a:r>
              <a:rPr lang="en-GB" sz="2400" i="0" dirty="0">
                <a:effectLst/>
                <a:latin typeface="+mj-lt"/>
              </a:rPr>
              <a:t> / quantity of </a:t>
            </a:r>
            <a:r>
              <a:rPr lang="en-GB" sz="2400" dirty="0">
                <a:latin typeface="+mj-lt"/>
              </a:rPr>
              <a:t>defects or failure modes  that are occurring.</a:t>
            </a:r>
            <a:endParaRPr lang="en-GB" sz="2400" i="0" dirty="0">
              <a:effectLst/>
              <a:latin typeface="+mj-lt"/>
            </a:endParaRPr>
          </a:p>
          <a:p>
            <a:pPr>
              <a:buFont typeface="Wingdings" panose="05000000000000000000" pitchFamily="2" charset="2"/>
              <a:buChar char="§"/>
            </a:pPr>
            <a:r>
              <a:rPr lang="en-GB" sz="2400" dirty="0">
                <a:latin typeface="+mj-lt"/>
              </a:rPr>
              <a:t>Typically denoted using Tally marks, but can also be written numbers.</a:t>
            </a:r>
            <a:endParaRPr lang="en-GB" sz="2400" i="0" dirty="0">
              <a:effectLst/>
              <a:latin typeface="+mj-lt"/>
            </a:endParaRPr>
          </a:p>
          <a:p>
            <a:endParaRPr lang="en-GB" sz="2400" i="0" dirty="0">
              <a:effectLst/>
              <a:latin typeface="+mj-lt"/>
            </a:endParaRPr>
          </a:p>
          <a:p>
            <a:endParaRPr lang="en-GB" dirty="0"/>
          </a:p>
        </p:txBody>
      </p:sp>
      <p:pic>
        <p:nvPicPr>
          <p:cNvPr id="4098" name="Picture 2" descr="Check sheet - Wikipedia">
            <a:extLst>
              <a:ext uri="{FF2B5EF4-FFF2-40B4-BE49-F238E27FC236}">
                <a16:creationId xmlns:a16="http://schemas.microsoft.com/office/drawing/2014/main" id="{26D756BD-0F3D-4BE5-952E-82F7B25C02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7545" y="1522636"/>
            <a:ext cx="4292600" cy="3993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645884"/>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FB54-8216-4397-95B7-5C8518387A1B}"/>
              </a:ext>
            </a:extLst>
          </p:cNvPr>
          <p:cNvSpPr>
            <a:spLocks noGrp="1"/>
          </p:cNvSpPr>
          <p:nvPr>
            <p:ph type="title"/>
          </p:nvPr>
        </p:nvSpPr>
        <p:spPr/>
        <p:txBody>
          <a:bodyPr/>
          <a:lstStyle/>
          <a:p>
            <a:r>
              <a:rPr lang="en-GB" dirty="0"/>
              <a:t>Types of Check sheet – Check Lists</a:t>
            </a:r>
          </a:p>
        </p:txBody>
      </p:sp>
      <p:sp>
        <p:nvSpPr>
          <p:cNvPr id="3" name="Content Placeholder 2">
            <a:extLst>
              <a:ext uri="{FF2B5EF4-FFF2-40B4-BE49-F238E27FC236}">
                <a16:creationId xmlns:a16="http://schemas.microsoft.com/office/drawing/2014/main" id="{69026D6D-C8F2-424E-AE08-B84D0AE0FA3F}"/>
              </a:ext>
            </a:extLst>
          </p:cNvPr>
          <p:cNvSpPr>
            <a:spLocks noGrp="1"/>
          </p:cNvSpPr>
          <p:nvPr>
            <p:ph idx="1"/>
          </p:nvPr>
        </p:nvSpPr>
        <p:spPr>
          <a:xfrm>
            <a:off x="4778323" y="1802701"/>
            <a:ext cx="7116011" cy="3751932"/>
          </a:xfrm>
        </p:spPr>
        <p:txBody>
          <a:bodyPr>
            <a:normAutofit lnSpcReduction="10000"/>
          </a:bodyPr>
          <a:lstStyle/>
          <a:p>
            <a:pPr>
              <a:buFont typeface="Wingdings" panose="05000000000000000000" pitchFamily="2" charset="2"/>
              <a:buChar char="§"/>
            </a:pPr>
            <a:r>
              <a:rPr lang="en-GB" sz="2400" dirty="0">
                <a:latin typeface="+mj-lt"/>
              </a:rPr>
              <a:t>Task items are documented for a particular process, as each item is completed, it is checked off.</a:t>
            </a:r>
          </a:p>
          <a:p>
            <a:pPr>
              <a:buFont typeface="Wingdings" panose="05000000000000000000" pitchFamily="2" charset="2"/>
              <a:buChar char="§"/>
            </a:pPr>
            <a:r>
              <a:rPr lang="en-GB" sz="2400" dirty="0">
                <a:latin typeface="+mj-lt"/>
              </a:rPr>
              <a:t>P</a:t>
            </a:r>
            <a:r>
              <a:rPr lang="en-GB" sz="2400" b="0" i="0" dirty="0">
                <a:effectLst/>
                <a:latin typeface="+mj-lt"/>
              </a:rPr>
              <a:t>rovide evidence &amp; accountability that essential production or maintenance tasks have been completed in accordance with </a:t>
            </a:r>
            <a:r>
              <a:rPr lang="en-GB" sz="2400" b="0" i="0" dirty="0" err="1">
                <a:effectLst/>
                <a:latin typeface="+mj-lt"/>
              </a:rPr>
              <a:t>SoP</a:t>
            </a:r>
            <a:r>
              <a:rPr lang="en-GB" sz="2400" dirty="0">
                <a:latin typeface="+mj-lt"/>
              </a:rPr>
              <a:t> / approved plans &amp; sequences.</a:t>
            </a:r>
          </a:p>
          <a:p>
            <a:pPr>
              <a:buFont typeface="Wingdings" panose="05000000000000000000" pitchFamily="2" charset="2"/>
              <a:buChar char="§"/>
            </a:pPr>
            <a:r>
              <a:rPr lang="en-GB" sz="2400" dirty="0">
                <a:latin typeface="+mj-lt"/>
              </a:rPr>
              <a:t>A</a:t>
            </a:r>
            <a:r>
              <a:rPr lang="en-GB" sz="2400" i="0" dirty="0">
                <a:effectLst/>
                <a:latin typeface="+mj-lt"/>
              </a:rPr>
              <a:t>re often used in safety-critical systems which require repetitive (often simple) tasks.</a:t>
            </a:r>
          </a:p>
          <a:p>
            <a:pPr>
              <a:buFont typeface="Wingdings" panose="05000000000000000000" pitchFamily="2" charset="2"/>
              <a:buChar char="§"/>
            </a:pPr>
            <a:r>
              <a:rPr lang="en-GB" sz="2400" dirty="0">
                <a:latin typeface="+mj-lt"/>
              </a:rPr>
              <a:t>Can also be used as instructional lists for operation of complex systems.</a:t>
            </a:r>
            <a:endParaRPr lang="en-GB" sz="2400" i="0" dirty="0">
              <a:effectLst/>
              <a:latin typeface="+mj-lt"/>
            </a:endParaRPr>
          </a:p>
          <a:p>
            <a:endParaRPr lang="en-GB" sz="2400" i="0" dirty="0">
              <a:effectLst/>
              <a:latin typeface="+mj-lt"/>
            </a:endParaRPr>
          </a:p>
          <a:p>
            <a:endParaRPr lang="en-GB" dirty="0"/>
          </a:p>
        </p:txBody>
      </p:sp>
      <p:pic>
        <p:nvPicPr>
          <p:cNvPr id="8" name="Picture 7">
            <a:extLst>
              <a:ext uri="{FF2B5EF4-FFF2-40B4-BE49-F238E27FC236}">
                <a16:creationId xmlns:a16="http://schemas.microsoft.com/office/drawing/2014/main" id="{8C956BFC-9075-49FA-993E-B2722E51DCD5}"/>
              </a:ext>
            </a:extLst>
          </p:cNvPr>
          <p:cNvPicPr>
            <a:picLocks noChangeAspect="1"/>
          </p:cNvPicPr>
          <p:nvPr/>
        </p:nvPicPr>
        <p:blipFill>
          <a:blip r:embed="rId3"/>
          <a:stretch>
            <a:fillRect/>
          </a:stretch>
        </p:blipFill>
        <p:spPr>
          <a:xfrm>
            <a:off x="450734" y="1506538"/>
            <a:ext cx="4153131" cy="4048095"/>
          </a:xfrm>
          <a:prstGeom prst="rect">
            <a:avLst/>
          </a:prstGeom>
        </p:spPr>
      </p:pic>
    </p:spTree>
    <p:extLst>
      <p:ext uri="{BB962C8B-B14F-4D97-AF65-F5344CB8AC3E}">
        <p14:creationId xmlns:p14="http://schemas.microsoft.com/office/powerpoint/2010/main" val="1300148716"/>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FB54-8216-4397-95B7-5C8518387A1B}"/>
              </a:ext>
            </a:extLst>
          </p:cNvPr>
          <p:cNvSpPr>
            <a:spLocks noGrp="1"/>
          </p:cNvSpPr>
          <p:nvPr>
            <p:ph type="title"/>
          </p:nvPr>
        </p:nvSpPr>
        <p:spPr/>
        <p:txBody>
          <a:bodyPr/>
          <a:lstStyle/>
          <a:p>
            <a:r>
              <a:rPr lang="en-GB" dirty="0"/>
              <a:t>Types of Check sheet – Measles Charts</a:t>
            </a:r>
          </a:p>
        </p:txBody>
      </p:sp>
      <p:sp>
        <p:nvSpPr>
          <p:cNvPr id="3" name="Content Placeholder 2">
            <a:extLst>
              <a:ext uri="{FF2B5EF4-FFF2-40B4-BE49-F238E27FC236}">
                <a16:creationId xmlns:a16="http://schemas.microsoft.com/office/drawing/2014/main" id="{69026D6D-C8F2-424E-AE08-B84D0AE0FA3F}"/>
              </a:ext>
            </a:extLst>
          </p:cNvPr>
          <p:cNvSpPr>
            <a:spLocks noGrp="1"/>
          </p:cNvSpPr>
          <p:nvPr>
            <p:ph idx="1"/>
          </p:nvPr>
        </p:nvSpPr>
        <p:spPr>
          <a:xfrm>
            <a:off x="382786" y="1637159"/>
            <a:ext cx="7116011" cy="3708777"/>
          </a:xfrm>
        </p:spPr>
        <p:txBody>
          <a:bodyPr>
            <a:normAutofit fontScale="92500" lnSpcReduction="10000"/>
          </a:bodyPr>
          <a:lstStyle/>
          <a:p>
            <a:pPr>
              <a:buFont typeface="Wingdings" panose="05000000000000000000" pitchFamily="2" charset="2"/>
              <a:buChar char="§"/>
            </a:pPr>
            <a:r>
              <a:rPr lang="en-GB" sz="2400" dirty="0">
                <a:latin typeface="+mj-lt"/>
              </a:rPr>
              <a:t>Often referred to as defect location / concentration check sheets.</a:t>
            </a:r>
          </a:p>
          <a:p>
            <a:pPr>
              <a:buFont typeface="Wingdings" panose="05000000000000000000" pitchFamily="2" charset="2"/>
              <a:buChar char="§"/>
            </a:pPr>
            <a:r>
              <a:rPr lang="en-GB" sz="2400" dirty="0">
                <a:latin typeface="+mj-lt"/>
              </a:rPr>
              <a:t>Provides a visual image of the item being evaluated</a:t>
            </a:r>
          </a:p>
          <a:p>
            <a:pPr>
              <a:buFont typeface="Wingdings" panose="05000000000000000000" pitchFamily="2" charset="2"/>
              <a:buChar char="§"/>
            </a:pPr>
            <a:r>
              <a:rPr lang="en-GB" sz="2400" dirty="0">
                <a:latin typeface="+mj-lt"/>
              </a:rPr>
              <a:t>Each time a defect is found, the operator or the inspector puts a mark on the drawing as to where the defect was found.</a:t>
            </a:r>
          </a:p>
          <a:p>
            <a:r>
              <a:rPr lang="en-GB" sz="2400" i="0" dirty="0">
                <a:effectLst/>
                <a:latin typeface="+mj-lt"/>
              </a:rPr>
              <a:t>Provides visual indication of traits / patterns of defect occurrence at a glance.</a:t>
            </a:r>
          </a:p>
          <a:p>
            <a:r>
              <a:rPr lang="en-GB" sz="2400" dirty="0"/>
              <a:t>Without measles charts, special defect data is incredibly difficult to communicate effectively (i.e. written descriptions or coordinates systems).</a:t>
            </a:r>
          </a:p>
        </p:txBody>
      </p:sp>
      <p:pic>
        <p:nvPicPr>
          <p:cNvPr id="11" name="Picture 10">
            <a:extLst>
              <a:ext uri="{FF2B5EF4-FFF2-40B4-BE49-F238E27FC236}">
                <a16:creationId xmlns:a16="http://schemas.microsoft.com/office/drawing/2014/main" id="{4E164A04-3293-49D7-A585-FF3FE79A5615}"/>
              </a:ext>
            </a:extLst>
          </p:cNvPr>
          <p:cNvPicPr>
            <a:picLocks noChangeAspect="1"/>
          </p:cNvPicPr>
          <p:nvPr/>
        </p:nvPicPr>
        <p:blipFill>
          <a:blip r:embed="rId3"/>
          <a:stretch>
            <a:fillRect/>
          </a:stretch>
        </p:blipFill>
        <p:spPr>
          <a:xfrm>
            <a:off x="7889146" y="1793665"/>
            <a:ext cx="3920068" cy="3395766"/>
          </a:xfrm>
          <a:prstGeom prst="rect">
            <a:avLst/>
          </a:prstGeom>
        </p:spPr>
      </p:pic>
    </p:spTree>
    <p:extLst>
      <p:ext uri="{BB962C8B-B14F-4D97-AF65-F5344CB8AC3E}">
        <p14:creationId xmlns:p14="http://schemas.microsoft.com/office/powerpoint/2010/main" val="3733238360"/>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FB54-8216-4397-95B7-5C8518387A1B}"/>
              </a:ext>
            </a:extLst>
          </p:cNvPr>
          <p:cNvSpPr>
            <a:spLocks noGrp="1"/>
          </p:cNvSpPr>
          <p:nvPr>
            <p:ph type="title"/>
          </p:nvPr>
        </p:nvSpPr>
        <p:spPr/>
        <p:txBody>
          <a:bodyPr>
            <a:normAutofit fontScale="90000"/>
          </a:bodyPr>
          <a:lstStyle/>
          <a:p>
            <a:r>
              <a:rPr lang="en-GB" dirty="0"/>
              <a:t>Types of Check sheet – Measurement Scale Sheets</a:t>
            </a:r>
          </a:p>
        </p:txBody>
      </p:sp>
      <p:sp>
        <p:nvSpPr>
          <p:cNvPr id="3" name="Content Placeholder 2">
            <a:extLst>
              <a:ext uri="{FF2B5EF4-FFF2-40B4-BE49-F238E27FC236}">
                <a16:creationId xmlns:a16="http://schemas.microsoft.com/office/drawing/2014/main" id="{69026D6D-C8F2-424E-AE08-B84D0AE0FA3F}"/>
              </a:ext>
            </a:extLst>
          </p:cNvPr>
          <p:cNvSpPr>
            <a:spLocks noGrp="1"/>
          </p:cNvSpPr>
          <p:nvPr>
            <p:ph idx="1"/>
          </p:nvPr>
        </p:nvSpPr>
        <p:spPr>
          <a:xfrm>
            <a:off x="4778323" y="1759379"/>
            <a:ext cx="7116011" cy="3751932"/>
          </a:xfrm>
        </p:spPr>
        <p:txBody>
          <a:bodyPr>
            <a:normAutofit/>
          </a:bodyPr>
          <a:lstStyle/>
          <a:p>
            <a:pPr>
              <a:buFont typeface="Wingdings" panose="05000000000000000000" pitchFamily="2" charset="2"/>
              <a:buChar char="§"/>
            </a:pPr>
            <a:r>
              <a:rPr lang="en-GB" sz="2400" dirty="0">
                <a:latin typeface="+mj-lt"/>
              </a:rPr>
              <a:t>Often called process distribution check sheets.</a:t>
            </a:r>
            <a:endParaRPr lang="en-GB" sz="2400" i="0" dirty="0">
              <a:effectLst/>
              <a:latin typeface="+mj-lt"/>
            </a:endParaRPr>
          </a:p>
          <a:p>
            <a:pPr>
              <a:buFont typeface="Wingdings" panose="05000000000000000000" pitchFamily="2" charset="2"/>
              <a:buChar char="§"/>
            </a:pPr>
            <a:r>
              <a:rPr lang="en-GB" sz="2400" dirty="0">
                <a:latin typeface="+mj-lt"/>
              </a:rPr>
              <a:t>M</a:t>
            </a:r>
            <a:r>
              <a:rPr lang="en-GB" sz="2400" i="0" dirty="0">
                <a:effectLst/>
                <a:latin typeface="+mj-lt"/>
              </a:rPr>
              <a:t>easurements are specified by checking an appropriate interval, used to capture data that shows distribution over a period of time.</a:t>
            </a:r>
          </a:p>
          <a:p>
            <a:pPr>
              <a:buFont typeface="Wingdings" panose="05000000000000000000" pitchFamily="2" charset="2"/>
              <a:buChar char="§"/>
            </a:pPr>
            <a:r>
              <a:rPr lang="en-GB" sz="2400" dirty="0">
                <a:latin typeface="+mj-lt"/>
              </a:rPr>
              <a:t>Often used to generate frequency distributions</a:t>
            </a:r>
          </a:p>
          <a:p>
            <a:pPr>
              <a:buFont typeface="Wingdings" panose="05000000000000000000" pitchFamily="2" charset="2"/>
              <a:buChar char="§"/>
            </a:pPr>
            <a:r>
              <a:rPr lang="en-GB" sz="2400" dirty="0">
                <a:latin typeface="+mj-lt"/>
              </a:rPr>
              <a:t>Used as precursors to statistical process control (SPC) and process capability studies.</a:t>
            </a:r>
          </a:p>
          <a:p>
            <a:pPr>
              <a:buFont typeface="Wingdings" panose="05000000000000000000" pitchFamily="2" charset="2"/>
              <a:buChar char="§"/>
            </a:pPr>
            <a:r>
              <a:rPr lang="en-GB" sz="2400" i="0" dirty="0">
                <a:effectLst/>
                <a:latin typeface="+mj-lt"/>
              </a:rPr>
              <a:t>Adding sp</a:t>
            </a:r>
            <a:r>
              <a:rPr lang="en-GB" sz="2400" dirty="0">
                <a:latin typeface="+mj-lt"/>
              </a:rPr>
              <a:t>ec limits can give an indication of whether or not the process in control. </a:t>
            </a:r>
            <a:endParaRPr lang="en-GB" sz="2400" i="0" dirty="0">
              <a:effectLst/>
              <a:latin typeface="+mj-lt"/>
            </a:endParaRPr>
          </a:p>
          <a:p>
            <a:endParaRPr lang="en-GB" sz="2400" i="0" dirty="0">
              <a:effectLst/>
              <a:latin typeface="+mj-lt"/>
            </a:endParaRPr>
          </a:p>
          <a:p>
            <a:endParaRPr lang="en-GB" dirty="0"/>
          </a:p>
        </p:txBody>
      </p:sp>
      <p:pic>
        <p:nvPicPr>
          <p:cNvPr id="6146" name="Picture 2">
            <a:extLst>
              <a:ext uri="{FF2B5EF4-FFF2-40B4-BE49-F238E27FC236}">
                <a16:creationId xmlns:a16="http://schemas.microsoft.com/office/drawing/2014/main" id="{0D3235AB-F570-4C91-A762-C605596C7C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666" y="1716057"/>
            <a:ext cx="4306418" cy="3838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801580"/>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FB54-8216-4397-95B7-5C8518387A1B}"/>
              </a:ext>
            </a:extLst>
          </p:cNvPr>
          <p:cNvSpPr>
            <a:spLocks noGrp="1"/>
          </p:cNvSpPr>
          <p:nvPr>
            <p:ph type="title"/>
          </p:nvPr>
        </p:nvSpPr>
        <p:spPr/>
        <p:txBody>
          <a:bodyPr>
            <a:normAutofit/>
          </a:bodyPr>
          <a:lstStyle/>
          <a:p>
            <a:r>
              <a:rPr lang="en-GB" dirty="0"/>
              <a:t>Types of Check sheet – Traveller Check Sheets</a:t>
            </a:r>
          </a:p>
        </p:txBody>
      </p:sp>
      <p:sp>
        <p:nvSpPr>
          <p:cNvPr id="3" name="Content Placeholder 2">
            <a:extLst>
              <a:ext uri="{FF2B5EF4-FFF2-40B4-BE49-F238E27FC236}">
                <a16:creationId xmlns:a16="http://schemas.microsoft.com/office/drawing/2014/main" id="{69026D6D-C8F2-424E-AE08-B84D0AE0FA3F}"/>
              </a:ext>
            </a:extLst>
          </p:cNvPr>
          <p:cNvSpPr>
            <a:spLocks noGrp="1"/>
          </p:cNvSpPr>
          <p:nvPr>
            <p:ph idx="1"/>
          </p:nvPr>
        </p:nvSpPr>
        <p:spPr>
          <a:xfrm>
            <a:off x="368969" y="1719560"/>
            <a:ext cx="7116011" cy="3751932"/>
          </a:xfrm>
        </p:spPr>
        <p:txBody>
          <a:bodyPr>
            <a:normAutofit/>
          </a:bodyPr>
          <a:lstStyle/>
          <a:p>
            <a:pPr>
              <a:buFont typeface="Wingdings" panose="05000000000000000000" pitchFamily="2" charset="2"/>
              <a:buChar char="§"/>
            </a:pPr>
            <a:r>
              <a:rPr lang="en-GB" sz="2400" i="0" dirty="0">
                <a:effectLst/>
                <a:latin typeface="+mj-lt"/>
              </a:rPr>
              <a:t>A Traveller check </a:t>
            </a:r>
            <a:r>
              <a:rPr lang="en-GB" sz="2400" dirty="0">
                <a:latin typeface="+mj-lt"/>
              </a:rPr>
              <a:t>s</a:t>
            </a:r>
            <a:r>
              <a:rPr lang="en-GB" sz="2400" i="0" dirty="0">
                <a:effectLst/>
                <a:latin typeface="+mj-lt"/>
              </a:rPr>
              <a:t>heet moves with the product or component throughout the entire process.</a:t>
            </a:r>
          </a:p>
          <a:p>
            <a:pPr>
              <a:buFont typeface="Wingdings" panose="05000000000000000000" pitchFamily="2" charset="2"/>
              <a:buChar char="§"/>
            </a:pPr>
            <a:r>
              <a:rPr lang="en-GB" sz="2400" dirty="0">
                <a:latin typeface="+mj-lt"/>
              </a:rPr>
              <a:t>It </a:t>
            </a:r>
            <a:r>
              <a:rPr lang="en-GB" sz="2400" i="0" dirty="0">
                <a:effectLst/>
                <a:latin typeface="+mj-lt"/>
              </a:rPr>
              <a:t>collects information at each stage in the processes.</a:t>
            </a:r>
          </a:p>
          <a:p>
            <a:pPr>
              <a:buFont typeface="Wingdings" panose="05000000000000000000" pitchFamily="2" charset="2"/>
              <a:buChar char="§"/>
            </a:pPr>
            <a:r>
              <a:rPr lang="en-GB" sz="2400" i="0" dirty="0">
                <a:effectLst/>
                <a:latin typeface="+mj-lt"/>
              </a:rPr>
              <a:t>often used when collecting process cycle times.</a:t>
            </a:r>
          </a:p>
          <a:p>
            <a:pPr>
              <a:buFont typeface="Wingdings" panose="05000000000000000000" pitchFamily="2" charset="2"/>
              <a:buChar char="§"/>
            </a:pPr>
            <a:r>
              <a:rPr lang="en-GB" sz="2400" dirty="0">
                <a:latin typeface="+mj-lt"/>
              </a:rPr>
              <a:t>They can be checklists to ensure each processing step is performed in the correct sequence.</a:t>
            </a:r>
          </a:p>
          <a:p>
            <a:pPr>
              <a:buFont typeface="Wingdings" panose="05000000000000000000" pitchFamily="2" charset="2"/>
              <a:buChar char="§"/>
            </a:pPr>
            <a:r>
              <a:rPr lang="en-GB" sz="2400" dirty="0">
                <a:latin typeface="+mj-lt"/>
              </a:rPr>
              <a:t>Also used for collecting “by who/by when” information (accountability).</a:t>
            </a:r>
          </a:p>
          <a:p>
            <a:endParaRPr lang="en-GB" dirty="0"/>
          </a:p>
        </p:txBody>
      </p:sp>
      <p:pic>
        <p:nvPicPr>
          <p:cNvPr id="7170" name="Picture 2">
            <a:extLst>
              <a:ext uri="{FF2B5EF4-FFF2-40B4-BE49-F238E27FC236}">
                <a16:creationId xmlns:a16="http://schemas.microsoft.com/office/drawing/2014/main" id="{2B179444-5D14-4090-A3C1-F6518147C7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980" y="1825414"/>
            <a:ext cx="4514524" cy="3540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9705296"/>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3943-31B2-451C-9A1C-CB4B68707FCE}"/>
              </a:ext>
            </a:extLst>
          </p:cNvPr>
          <p:cNvSpPr>
            <a:spLocks noGrp="1"/>
          </p:cNvSpPr>
          <p:nvPr>
            <p:ph type="title"/>
          </p:nvPr>
        </p:nvSpPr>
        <p:spPr>
          <a:xfrm>
            <a:off x="609600" y="370891"/>
            <a:ext cx="10972800" cy="1143000"/>
          </a:xfrm>
        </p:spPr>
        <p:txBody>
          <a:bodyPr/>
          <a:lstStyle/>
          <a:p>
            <a:r>
              <a:rPr lang="en-GB" dirty="0"/>
              <a:t>Check Sheet Procedure – 6 steps</a:t>
            </a:r>
          </a:p>
        </p:txBody>
      </p:sp>
      <p:sp>
        <p:nvSpPr>
          <p:cNvPr id="3" name="Content Placeholder 2">
            <a:extLst>
              <a:ext uri="{FF2B5EF4-FFF2-40B4-BE49-F238E27FC236}">
                <a16:creationId xmlns:a16="http://schemas.microsoft.com/office/drawing/2014/main" id="{A4B50D91-F4D4-4148-8375-8EACE0C92D50}"/>
              </a:ext>
            </a:extLst>
          </p:cNvPr>
          <p:cNvSpPr>
            <a:spLocks noGrp="1"/>
          </p:cNvSpPr>
          <p:nvPr>
            <p:ph idx="1"/>
          </p:nvPr>
        </p:nvSpPr>
        <p:spPr>
          <a:xfrm>
            <a:off x="609600" y="1637609"/>
            <a:ext cx="10972800" cy="3945043"/>
          </a:xfrm>
        </p:spPr>
        <p:txBody>
          <a:bodyPr>
            <a:normAutofit fontScale="85000" lnSpcReduction="10000"/>
          </a:bodyPr>
          <a:lstStyle/>
          <a:p>
            <a:pPr marL="514350" indent="-514350">
              <a:buFont typeface="+mj-lt"/>
              <a:buAutoNum type="arabicPeriod"/>
            </a:pPr>
            <a:r>
              <a:rPr lang="en-GB" dirty="0"/>
              <a:t>Identify the end objectives of the measurement, such as what questions are to be answered and what decisions are to be made. </a:t>
            </a:r>
          </a:p>
          <a:p>
            <a:pPr marL="546100" indent="0">
              <a:spcBef>
                <a:spcPts val="1200"/>
              </a:spcBef>
              <a:buNone/>
            </a:pPr>
            <a:r>
              <a:rPr lang="en-GB" dirty="0"/>
              <a:t>Consequently, identify what type of data needs to be collected, and in what format. Remember, Common uses for Check Sheets include:</a:t>
            </a:r>
          </a:p>
          <a:p>
            <a:pPr marL="1171575" indent="-457200" defTabSz="1171575">
              <a:spcBef>
                <a:spcPts val="1200"/>
              </a:spcBef>
              <a:buFontTx/>
              <a:buChar char="-"/>
            </a:pPr>
            <a:r>
              <a:rPr lang="en-GB" dirty="0"/>
              <a:t>Measuring the distribution of a set of measurements.</a:t>
            </a:r>
          </a:p>
          <a:p>
            <a:pPr marL="1171575" indent="-457200" defTabSz="1171575">
              <a:buFontTx/>
              <a:buChar char="-"/>
            </a:pPr>
            <a:r>
              <a:rPr lang="en-GB" dirty="0"/>
              <a:t>Counting and classifying defects into various types.</a:t>
            </a:r>
          </a:p>
          <a:p>
            <a:pPr marL="1171575" indent="-457200" defTabSz="1171575">
              <a:buFontTx/>
              <a:buChar char="-"/>
            </a:pPr>
            <a:r>
              <a:rPr lang="en-GB" dirty="0"/>
              <a:t>Identifying the physical location of defects.</a:t>
            </a:r>
          </a:p>
          <a:p>
            <a:pPr marL="1171575" indent="-457200" defTabSz="1171575">
              <a:buFontTx/>
              <a:buChar char="-"/>
            </a:pPr>
            <a:r>
              <a:rPr lang="en-GB" dirty="0"/>
              <a:t>Verifying that actions have been completed.</a:t>
            </a:r>
          </a:p>
        </p:txBody>
      </p:sp>
    </p:spTree>
    <p:extLst>
      <p:ext uri="{BB962C8B-B14F-4D97-AF65-F5344CB8AC3E}">
        <p14:creationId xmlns:p14="http://schemas.microsoft.com/office/powerpoint/2010/main" val="4279093745"/>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3943-31B2-451C-9A1C-CB4B68707FCE}"/>
              </a:ext>
            </a:extLst>
          </p:cNvPr>
          <p:cNvSpPr>
            <a:spLocks noGrp="1"/>
          </p:cNvSpPr>
          <p:nvPr>
            <p:ph type="title"/>
          </p:nvPr>
        </p:nvSpPr>
        <p:spPr/>
        <p:txBody>
          <a:bodyPr/>
          <a:lstStyle/>
          <a:p>
            <a:r>
              <a:rPr lang="en-GB" dirty="0"/>
              <a:t>Check Sheet Procedure – 6 steps</a:t>
            </a:r>
          </a:p>
        </p:txBody>
      </p:sp>
      <p:sp>
        <p:nvSpPr>
          <p:cNvPr id="3" name="Content Placeholder 2">
            <a:extLst>
              <a:ext uri="{FF2B5EF4-FFF2-40B4-BE49-F238E27FC236}">
                <a16:creationId xmlns:a16="http://schemas.microsoft.com/office/drawing/2014/main" id="{A4B50D91-F4D4-4148-8375-8EACE0C92D50}"/>
              </a:ext>
            </a:extLst>
          </p:cNvPr>
          <p:cNvSpPr>
            <a:spLocks noGrp="1"/>
          </p:cNvSpPr>
          <p:nvPr>
            <p:ph idx="1"/>
          </p:nvPr>
        </p:nvSpPr>
        <p:spPr>
          <a:xfrm>
            <a:off x="609600" y="1417638"/>
            <a:ext cx="10972800" cy="4224463"/>
          </a:xfrm>
        </p:spPr>
        <p:txBody>
          <a:bodyPr>
            <a:normAutofit/>
          </a:bodyPr>
          <a:lstStyle/>
          <a:p>
            <a:pPr marL="514350" indent="-514350">
              <a:buFont typeface="+mj-lt"/>
              <a:buAutoNum type="arabicPeriod" startAt="2"/>
            </a:pPr>
            <a:r>
              <a:rPr lang="en-GB" sz="2700" dirty="0"/>
              <a:t>Identify the data that needs to be collected about the process. This should include all variables which could be problem causes or could contribute to variation, such as date, time, operator, batch number, machine reference, etc.</a:t>
            </a:r>
          </a:p>
          <a:p>
            <a:pPr marL="514350" indent="-514350">
              <a:spcBef>
                <a:spcPts val="1200"/>
              </a:spcBef>
              <a:buFont typeface="+mj-lt"/>
              <a:buAutoNum type="arabicPeriod" startAt="3"/>
            </a:pPr>
            <a:r>
              <a:rPr lang="en-GB" sz="2700" dirty="0"/>
              <a:t>Identify the period and circumstances of data collection and consequently estimate the maximum number of measurements per Check Sheet.</a:t>
            </a:r>
          </a:p>
          <a:p>
            <a:pPr marL="801688" indent="-176213">
              <a:buNone/>
            </a:pPr>
            <a:r>
              <a:rPr lang="en-GB" sz="2700" dirty="0"/>
              <a:t>- If samples are being taken (as opposed to measuring everything), make sure that these are planned carefully to avoid bias.</a:t>
            </a:r>
          </a:p>
        </p:txBody>
      </p:sp>
    </p:spTree>
    <p:extLst>
      <p:ext uri="{BB962C8B-B14F-4D97-AF65-F5344CB8AC3E}">
        <p14:creationId xmlns:p14="http://schemas.microsoft.com/office/powerpoint/2010/main" val="2081182144"/>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3943-31B2-451C-9A1C-CB4B68707FCE}"/>
              </a:ext>
            </a:extLst>
          </p:cNvPr>
          <p:cNvSpPr>
            <a:spLocks noGrp="1"/>
          </p:cNvSpPr>
          <p:nvPr>
            <p:ph type="title"/>
          </p:nvPr>
        </p:nvSpPr>
        <p:spPr/>
        <p:txBody>
          <a:bodyPr/>
          <a:lstStyle/>
          <a:p>
            <a:r>
              <a:rPr lang="en-GB" dirty="0"/>
              <a:t>Check Sheet Procedure – 6 steps</a:t>
            </a:r>
          </a:p>
        </p:txBody>
      </p:sp>
      <p:sp>
        <p:nvSpPr>
          <p:cNvPr id="3" name="Content Placeholder 2">
            <a:extLst>
              <a:ext uri="{FF2B5EF4-FFF2-40B4-BE49-F238E27FC236}">
                <a16:creationId xmlns:a16="http://schemas.microsoft.com/office/drawing/2014/main" id="{A4B50D91-F4D4-4148-8375-8EACE0C92D50}"/>
              </a:ext>
            </a:extLst>
          </p:cNvPr>
          <p:cNvSpPr>
            <a:spLocks noGrp="1"/>
          </p:cNvSpPr>
          <p:nvPr>
            <p:ph idx="1"/>
          </p:nvPr>
        </p:nvSpPr>
        <p:spPr>
          <a:xfrm>
            <a:off x="609600" y="1417638"/>
            <a:ext cx="10972800" cy="4197099"/>
          </a:xfrm>
        </p:spPr>
        <p:txBody>
          <a:bodyPr>
            <a:normAutofit lnSpcReduction="10000"/>
          </a:bodyPr>
          <a:lstStyle/>
          <a:p>
            <a:pPr marL="514350" indent="-514350">
              <a:buFont typeface="+mj-lt"/>
              <a:buAutoNum type="arabicPeriod" startAt="4"/>
            </a:pPr>
            <a:r>
              <a:rPr lang="en-GB" sz="2700" dirty="0"/>
              <a:t>Design/diagram the Check Sheet, aiming to ease the collection, transcription and interpretation processes. A typical form includes:</a:t>
            </a:r>
          </a:p>
          <a:p>
            <a:pPr marL="977900" marR="0" lvl="0" algn="l" defTabSz="1074738" rtl="0" eaLnBrk="1" fontAlgn="auto" latinLnBrk="0" hangingPunct="1">
              <a:lnSpc>
                <a:spcPct val="100000"/>
              </a:lnSpc>
              <a:spcBef>
                <a:spcPct val="20000"/>
              </a:spcBef>
              <a:spcAft>
                <a:spcPts val="0"/>
              </a:spcAft>
              <a:buClrTx/>
              <a:buSzTx/>
              <a:buFontTx/>
              <a:buChar char="-"/>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An area for the data about the process</a:t>
            </a:r>
            <a:endParaRPr lang="en-GB" sz="2700" dirty="0"/>
          </a:p>
          <a:p>
            <a:pPr marL="977900">
              <a:buFontTx/>
              <a:buChar char="-"/>
            </a:pPr>
            <a:r>
              <a:rPr lang="en-GB" sz="2700" dirty="0"/>
              <a:t>An area to collect the main data, organized so that it may be visually interpreted (large enough to contain the maximum expected)</a:t>
            </a:r>
          </a:p>
          <a:p>
            <a:pPr marL="977900">
              <a:buFontTx/>
              <a:buChar char="-"/>
            </a:pPr>
            <a:r>
              <a:rPr lang="en-GB" sz="2700" dirty="0"/>
              <a:t>Columns or rows to total the data, ready for transcription (for later reference or analysis).</a:t>
            </a:r>
          </a:p>
          <a:p>
            <a:pPr marL="977900">
              <a:buFontTx/>
              <a:buChar char="-"/>
            </a:pPr>
            <a:r>
              <a:rPr lang="en-GB" sz="2700" dirty="0"/>
              <a:t>Other relevant contextual information about the situation where the data was collected that may help decision making, such as operator, date, machine, weather, etc.</a:t>
            </a:r>
          </a:p>
        </p:txBody>
      </p:sp>
    </p:spTree>
    <p:extLst>
      <p:ext uri="{BB962C8B-B14F-4D97-AF65-F5344CB8AC3E}">
        <p14:creationId xmlns:p14="http://schemas.microsoft.com/office/powerpoint/2010/main" val="939732890"/>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3943-31B2-451C-9A1C-CB4B68707FCE}"/>
              </a:ext>
            </a:extLst>
          </p:cNvPr>
          <p:cNvSpPr>
            <a:spLocks noGrp="1"/>
          </p:cNvSpPr>
          <p:nvPr>
            <p:ph type="title"/>
          </p:nvPr>
        </p:nvSpPr>
        <p:spPr/>
        <p:txBody>
          <a:bodyPr/>
          <a:lstStyle/>
          <a:p>
            <a:r>
              <a:rPr lang="en-GB" dirty="0"/>
              <a:t>Check Sheet Procedure – 6 steps</a:t>
            </a:r>
          </a:p>
        </p:txBody>
      </p:sp>
      <p:sp>
        <p:nvSpPr>
          <p:cNvPr id="3" name="Content Placeholder 2">
            <a:extLst>
              <a:ext uri="{FF2B5EF4-FFF2-40B4-BE49-F238E27FC236}">
                <a16:creationId xmlns:a16="http://schemas.microsoft.com/office/drawing/2014/main" id="{A4B50D91-F4D4-4148-8375-8EACE0C92D50}"/>
              </a:ext>
            </a:extLst>
          </p:cNvPr>
          <p:cNvSpPr>
            <a:spLocks noGrp="1"/>
          </p:cNvSpPr>
          <p:nvPr>
            <p:ph idx="1"/>
          </p:nvPr>
        </p:nvSpPr>
        <p:spPr>
          <a:xfrm>
            <a:off x="609600" y="1417638"/>
            <a:ext cx="10972800" cy="4224463"/>
          </a:xfrm>
        </p:spPr>
        <p:txBody>
          <a:bodyPr>
            <a:normAutofit/>
          </a:bodyPr>
          <a:lstStyle/>
          <a:p>
            <a:pPr marL="514350" indent="-514350">
              <a:buFont typeface="+mj-lt"/>
              <a:buAutoNum type="arabicPeriod" startAt="5"/>
            </a:pPr>
            <a:r>
              <a:rPr lang="en-GB" sz="2700" dirty="0"/>
              <a:t>Ensure users are able to use the Check Sheets properly. This may include training, adjusting work instructions etc. </a:t>
            </a:r>
          </a:p>
          <a:p>
            <a:pPr marL="898525">
              <a:buFontTx/>
              <a:buChar char="-"/>
            </a:pPr>
            <a:r>
              <a:rPr lang="en-GB" sz="2700" dirty="0"/>
              <a:t>The data recording should not be too intrusive or laborious.</a:t>
            </a:r>
          </a:p>
          <a:p>
            <a:pPr marL="898525">
              <a:buFontTx/>
              <a:buChar char="-"/>
            </a:pPr>
            <a:r>
              <a:rPr lang="en-GB" sz="2700" dirty="0"/>
              <a:t>A general rule of thumb is that a check sheet should track a maximum of 10 defects.</a:t>
            </a:r>
          </a:p>
          <a:p>
            <a:pPr marL="514350" indent="-514350">
              <a:spcBef>
                <a:spcPts val="1200"/>
              </a:spcBef>
              <a:buFont typeface="+mj-lt"/>
              <a:buAutoNum type="arabicPeriod" startAt="6"/>
            </a:pPr>
            <a:r>
              <a:rPr lang="en-GB" sz="2700" dirty="0"/>
              <a:t>Ensure the Check Sheet works as intended by testing it, preferably in a live situation. Following this, the validity of the developed check sheet should be confirmed by discussing it in detail with stakeholders and making any required amendments.</a:t>
            </a:r>
          </a:p>
          <a:p>
            <a:pPr marL="0" indent="0">
              <a:buNone/>
            </a:pPr>
            <a:endParaRPr lang="en-GB" sz="2700" dirty="0"/>
          </a:p>
        </p:txBody>
      </p:sp>
    </p:spTree>
    <p:extLst>
      <p:ext uri="{BB962C8B-B14F-4D97-AF65-F5344CB8AC3E}">
        <p14:creationId xmlns:p14="http://schemas.microsoft.com/office/powerpoint/2010/main" val="513673553"/>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1860415580"/>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endParaRPr lang="en-GB" sz="1000" dirty="0"/>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13" name="TextBox 12"/>
          <p:cNvSpPr txBox="1"/>
          <p:nvPr/>
        </p:nvSpPr>
        <p:spPr>
          <a:xfrm>
            <a:off x="9833810" y="1572126"/>
            <a:ext cx="2107479" cy="1200329"/>
          </a:xfrm>
          <a:prstGeom prst="rect">
            <a:avLst/>
          </a:prstGeom>
          <a:noFill/>
        </p:spPr>
        <p:txBody>
          <a:bodyPr wrap="square" rtlCol="0">
            <a:spAutoFit/>
          </a:bodyPr>
          <a:lstStyle/>
          <a:p>
            <a:pPr algn="ctr"/>
            <a:r>
              <a:rPr lang="en-GB" sz="2400" b="1" dirty="0">
                <a:solidFill>
                  <a:srgbClr val="FF0000"/>
                </a:solidFill>
              </a:rPr>
              <a:t>Decide what event will be observed</a:t>
            </a:r>
          </a:p>
        </p:txBody>
      </p:sp>
      <p:cxnSp>
        <p:nvCxnSpPr>
          <p:cNvPr id="15" name="Curved Connector 14"/>
          <p:cNvCxnSpPr>
            <a:cxnSpLocks/>
            <a:stCxn id="13" idx="1"/>
          </p:cNvCxnSpPr>
          <p:nvPr/>
        </p:nvCxnSpPr>
        <p:spPr>
          <a:xfrm rot="10800000">
            <a:off x="7159278" y="309791"/>
            <a:ext cx="2674532" cy="1862501"/>
          </a:xfrm>
          <a:prstGeom prst="curvedConnector3">
            <a:avLst>
              <a:gd name="adj1" fmla="val 50000"/>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 name="Rectangle 1">
            <a:extLst>
              <a:ext uri="{FF2B5EF4-FFF2-40B4-BE49-F238E27FC236}">
                <a16:creationId xmlns:a16="http://schemas.microsoft.com/office/drawing/2014/main" id="{8348CE56-DD91-46F2-BCBA-8036259A0069}"/>
              </a:ext>
            </a:extLst>
          </p:cNvPr>
          <p:cNvSpPr/>
          <p:nvPr/>
        </p:nvSpPr>
        <p:spPr>
          <a:xfrm>
            <a:off x="2958415" y="106230"/>
            <a:ext cx="4026568" cy="39107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3668758"/>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3275468923"/>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endParaRPr lang="en-GB" sz="1000" dirty="0"/>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504656881"/>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3184960506"/>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278662448"/>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4060403003"/>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16683774"/>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1077239022"/>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58269471"/>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1175724395"/>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20487991"/>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296184344"/>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24380385"/>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2411041445"/>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r>
                        <a:rPr lang="en-GB" sz="1000" dirty="0"/>
                        <a:t>Voids in casting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14500006"/>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3769378254"/>
              </p:ext>
            </p:extLst>
          </p:nvPr>
        </p:nvGraphicFramePr>
        <p:xfrm>
          <a:off x="183297"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r>
                        <a:rPr lang="en-GB" sz="1000" dirty="0"/>
                        <a:t>Voids in casting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r>
                        <a:rPr lang="en-GB" sz="1000" dirty="0"/>
                        <a:t>Wrong dimensions</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867772567"/>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864707980"/>
              </p:ext>
            </p:extLst>
          </p:nvPr>
        </p:nvGraphicFramePr>
        <p:xfrm>
          <a:off x="183295"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r>
                        <a:rPr lang="en-GB" sz="1000" dirty="0"/>
                        <a:t>Voids in casting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r>
                        <a:rPr lang="en-GB" sz="1000" dirty="0"/>
                        <a:t>Wrong dimensions</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r>
                        <a:rPr lang="en-GB" sz="1000" dirty="0"/>
                        <a:t>Adhesive failure</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58606563"/>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2952249636"/>
              </p:ext>
            </p:extLst>
          </p:nvPr>
        </p:nvGraphicFramePr>
        <p:xfrm>
          <a:off x="183295"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r>
                        <a:rPr lang="en-GB" sz="1000" dirty="0"/>
                        <a:t>Voids in casting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r>
                        <a:rPr lang="en-GB" sz="1000" dirty="0"/>
                        <a:t>Wrong dimensions</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r>
                        <a:rPr lang="en-GB" sz="1000" dirty="0"/>
                        <a:t>Adhesive failure</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r>
                        <a:rPr lang="en-GB" sz="1000" dirty="0"/>
                        <a:t>Insufficient masking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02863829"/>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nvPr>
        </p:nvGraphicFramePr>
        <p:xfrm>
          <a:off x="183295"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a:txBody>
                    <a:bodyPr/>
                    <a:lstStyle/>
                    <a:p>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r>
                        <a:rPr lang="en-GB" sz="1000" dirty="0"/>
                        <a:t>Voids in casting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r>
                        <a:rPr lang="en-GB" sz="1000" dirty="0"/>
                        <a:t>Wrong dimensions</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r>
                        <a:rPr lang="en-GB" sz="1000" dirty="0"/>
                        <a:t>Adhesive failure</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r>
                        <a:rPr lang="en-GB" sz="1000" dirty="0"/>
                        <a:t>Insufficient masking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Spray</a:t>
                      </a:r>
                      <a:r>
                        <a:rPr lang="en-GB" sz="1000" baseline="0" dirty="0"/>
                        <a:t> failure</a:t>
                      </a:r>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183296" y="2050895"/>
            <a:ext cx="2178903" cy="31307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601" y="2426033"/>
            <a:ext cx="2001102" cy="1200329"/>
          </a:xfrm>
          <a:prstGeom prst="rect">
            <a:avLst/>
          </a:prstGeom>
          <a:noFill/>
        </p:spPr>
        <p:txBody>
          <a:bodyPr wrap="square" rtlCol="0">
            <a:spAutoFit/>
          </a:bodyPr>
          <a:lstStyle/>
          <a:p>
            <a:pPr algn="ctr"/>
            <a:r>
              <a:rPr lang="en-GB" sz="2400" b="1" dirty="0">
                <a:solidFill>
                  <a:srgbClr val="FF0000"/>
                </a:solidFill>
              </a:rPr>
              <a:t>Develop Operational Definitions</a:t>
            </a:r>
          </a:p>
        </p:txBody>
      </p:sp>
      <p:cxnSp>
        <p:nvCxnSpPr>
          <p:cNvPr id="8" name="Curved Connector 14">
            <a:extLst>
              <a:ext uri="{FF2B5EF4-FFF2-40B4-BE49-F238E27FC236}">
                <a16:creationId xmlns:a16="http://schemas.microsoft.com/office/drawing/2014/main" id="{B0BEBE7B-5FA7-4B9E-AFCC-BBB060365D40}"/>
              </a:ext>
            </a:extLst>
          </p:cNvPr>
          <p:cNvCxnSpPr>
            <a:cxnSpLocks/>
          </p:cNvCxnSpPr>
          <p:nvPr/>
        </p:nvCxnSpPr>
        <p:spPr>
          <a:xfrm rot="10800000">
            <a:off x="2362200" y="3026199"/>
            <a:ext cx="7645401" cy="1"/>
          </a:xfrm>
          <a:prstGeom prst="curvedConnector3">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921283838"/>
      </p:ext>
    </p:extLst>
  </p:cSld>
  <p:clrMapOvr>
    <a:masterClrMapping/>
  </p:clrMapOvr>
  <p:transition>
    <p:cover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1908303665"/>
              </p:ext>
            </p:extLst>
          </p:nvPr>
        </p:nvGraphicFramePr>
        <p:xfrm>
          <a:off x="183295" y="954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 (Day of Week)</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pPr algn="ctr"/>
                      <a:r>
                        <a:rPr lang="en-GB" sz="1400" dirty="0"/>
                        <a:t>Sunday</a:t>
                      </a:r>
                    </a:p>
                  </a:txBody>
                  <a:tcPr anchor="ctr"/>
                </a:tc>
                <a:tc>
                  <a:txBody>
                    <a:bodyPr/>
                    <a:lstStyle/>
                    <a:p>
                      <a:pPr algn="ctr"/>
                      <a:r>
                        <a:rPr lang="en-GB" sz="1400" dirty="0"/>
                        <a:t>Monday</a:t>
                      </a:r>
                    </a:p>
                  </a:txBody>
                  <a:tcPr anchor="ctr"/>
                </a:tc>
                <a:tc>
                  <a:txBody>
                    <a:bodyPr/>
                    <a:lstStyle/>
                    <a:p>
                      <a:pPr algn="ctr"/>
                      <a:r>
                        <a:rPr lang="en-GB" sz="1400" dirty="0"/>
                        <a:t>Tuesday</a:t>
                      </a:r>
                    </a:p>
                  </a:txBody>
                  <a:tcPr anchor="ctr"/>
                </a:tc>
                <a:tc>
                  <a:txBody>
                    <a:bodyPr/>
                    <a:lstStyle/>
                    <a:p>
                      <a:pPr algn="ctr"/>
                      <a:r>
                        <a:rPr lang="en-GB" sz="1400" dirty="0"/>
                        <a:t>Wednesday </a:t>
                      </a:r>
                    </a:p>
                  </a:txBody>
                  <a:tcPr anchor="ctr"/>
                </a:tc>
                <a:tc>
                  <a:txBody>
                    <a:bodyPr/>
                    <a:lstStyle/>
                    <a:p>
                      <a:pPr algn="ctr"/>
                      <a:r>
                        <a:rPr lang="en-GB" sz="1400" dirty="0"/>
                        <a:t>Thursday</a:t>
                      </a:r>
                    </a:p>
                  </a:txBody>
                  <a:tcPr anchor="ctr"/>
                </a:tc>
                <a:tc>
                  <a:txBody>
                    <a:bodyPr/>
                    <a:lstStyle/>
                    <a:p>
                      <a:pPr algn="ctr"/>
                      <a:r>
                        <a:rPr lang="en-GB" sz="1400" dirty="0"/>
                        <a:t>Friday</a:t>
                      </a:r>
                    </a:p>
                  </a:txBody>
                  <a:tcPr anchor="ctr"/>
                </a:tc>
                <a:tc>
                  <a:txBody>
                    <a:bodyPr/>
                    <a:lstStyle/>
                    <a:p>
                      <a:pPr algn="ctr"/>
                      <a:r>
                        <a:rPr lang="en-GB" sz="1400" dirty="0"/>
                        <a:t>Saturday</a:t>
                      </a:r>
                      <a:r>
                        <a:rPr lang="en-GB" sz="1400" baseline="0" dirty="0"/>
                        <a:t> </a:t>
                      </a:r>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endParaRPr lang="en-GB" sz="1000" dirty="0"/>
                    </a:p>
                  </a:txBody>
                  <a:tcPr anchor="ctr"/>
                </a:tc>
                <a:tc>
                  <a:txBody>
                    <a:bodyPr/>
                    <a:lstStyle/>
                    <a:p>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r>
                        <a:rPr lang="en-GB" sz="1000" dirty="0"/>
                        <a:t>Voids in casting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r>
                        <a:rPr lang="en-GB" sz="1000" dirty="0"/>
                        <a:t>Wrong dimensions</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r>
                        <a:rPr lang="en-GB" sz="1000" dirty="0"/>
                        <a:t>Adhesive failure</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r>
                        <a:rPr lang="en-GB" sz="1000" dirty="0"/>
                        <a:t>Insufficient masking</a:t>
                      </a:r>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Spray</a:t>
                      </a:r>
                      <a:r>
                        <a:rPr lang="en-GB" sz="1000" baseline="0" dirty="0"/>
                        <a:t> failure</a:t>
                      </a:r>
                      <a:endParaRPr lang="en-GB" sz="1000" dirty="0"/>
                    </a:p>
                  </a:txBody>
                  <a:tcPr anchor="ctr"/>
                </a:tc>
                <a:tc>
                  <a:txBody>
                    <a:bodyPr/>
                    <a:lstStyle/>
                    <a:p>
                      <a:endParaRPr lang="en-GB" sz="1000" dirty="0"/>
                    </a:p>
                  </a:txBody>
                  <a:tcPr anchor="ctr"/>
                </a:tc>
                <a:tc>
                  <a:txBody>
                    <a:bodyPr/>
                    <a:lstStyle/>
                    <a:p>
                      <a:endParaRPr lang="en-GB" sz="100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strike="noStrike" dirty="0">
                        <a:latin typeface="Times New Roman" panose="02020603050405020304" pitchFamily="18" charset="0"/>
                        <a:cs typeface="Times New Roman" panose="02020603050405020304" pitchFamily="18" charset="0"/>
                      </a:endParaRPr>
                    </a:p>
                  </a:txBody>
                  <a:tcPr anchor="ctr"/>
                </a:tc>
                <a:tc>
                  <a:txBody>
                    <a:bodyPr/>
                    <a:lstStyle/>
                    <a:p>
                      <a:endParaRPr lang="en-GB" sz="1000"/>
                    </a:p>
                  </a:txBody>
                  <a:tcPr anchor="ctr"/>
                </a:tc>
                <a:tc>
                  <a:txBody>
                    <a:bodyPr/>
                    <a:lstStyle/>
                    <a:p>
                      <a:endParaRPr lang="en-GB" sz="1000"/>
                    </a:p>
                  </a:txBody>
                  <a:tcPr anchor="ctr"/>
                </a:tc>
                <a:tc>
                  <a:txBody>
                    <a:bodyPr/>
                    <a:lstStyle/>
                    <a:p>
                      <a:endParaRPr lang="en-GB" sz="1000" dirty="0"/>
                    </a:p>
                  </a:txBody>
                  <a:tcPr anchor="ctr"/>
                </a:tc>
                <a:tc>
                  <a:txBody>
                    <a:bodyPr/>
                    <a:lstStyle/>
                    <a:p>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6" name="Rectangle 5">
            <a:extLst>
              <a:ext uri="{FF2B5EF4-FFF2-40B4-BE49-F238E27FC236}">
                <a16:creationId xmlns:a16="http://schemas.microsoft.com/office/drawing/2014/main" id="{4D1ADB52-0D54-4F15-B8CB-600CF7971D2D}"/>
              </a:ext>
            </a:extLst>
          </p:cNvPr>
          <p:cNvSpPr/>
          <p:nvPr/>
        </p:nvSpPr>
        <p:spPr>
          <a:xfrm>
            <a:off x="2349499" y="1486245"/>
            <a:ext cx="6654801" cy="621956"/>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46E5D2A-C8ED-476E-806C-F876A635FF46}"/>
              </a:ext>
            </a:extLst>
          </p:cNvPr>
          <p:cNvSpPr txBox="1"/>
          <p:nvPr/>
        </p:nvSpPr>
        <p:spPr>
          <a:xfrm>
            <a:off x="10007596" y="2914817"/>
            <a:ext cx="2001102" cy="1200329"/>
          </a:xfrm>
          <a:prstGeom prst="rect">
            <a:avLst/>
          </a:prstGeom>
          <a:noFill/>
        </p:spPr>
        <p:txBody>
          <a:bodyPr wrap="square" rtlCol="0">
            <a:spAutoFit/>
          </a:bodyPr>
          <a:lstStyle/>
          <a:p>
            <a:pPr algn="ctr"/>
            <a:r>
              <a:rPr lang="en-GB" sz="2400" b="1" dirty="0">
                <a:solidFill>
                  <a:srgbClr val="FF0000"/>
                </a:solidFill>
              </a:rPr>
              <a:t>Decide when data will be collected</a:t>
            </a:r>
          </a:p>
        </p:txBody>
      </p:sp>
      <p:cxnSp>
        <p:nvCxnSpPr>
          <p:cNvPr id="9" name="Curved Connector 14">
            <a:extLst>
              <a:ext uri="{FF2B5EF4-FFF2-40B4-BE49-F238E27FC236}">
                <a16:creationId xmlns:a16="http://schemas.microsoft.com/office/drawing/2014/main" id="{AAAF6C9B-390F-4B12-8701-6CF812504986}"/>
              </a:ext>
            </a:extLst>
          </p:cNvPr>
          <p:cNvCxnSpPr>
            <a:cxnSpLocks/>
            <a:endCxn id="6" idx="2"/>
          </p:cNvCxnSpPr>
          <p:nvPr/>
        </p:nvCxnSpPr>
        <p:spPr>
          <a:xfrm rot="10800000">
            <a:off x="5676901" y="2108201"/>
            <a:ext cx="4259687" cy="1406780"/>
          </a:xfrm>
          <a:prstGeom prst="curvedConnector2">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77550568"/>
      </p:ext>
    </p:extLst>
  </p:cSld>
  <p:clrMapOvr>
    <a:masterClrMapping/>
  </p:clrMapOvr>
  <p:transition>
    <p:cover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2864214524"/>
              </p:ext>
            </p:extLst>
          </p:nvPr>
        </p:nvGraphicFramePr>
        <p:xfrm>
          <a:off x="183295" y="1081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 (Day of Week)</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pPr algn="ctr"/>
                      <a:r>
                        <a:rPr lang="en-GB" sz="1400" dirty="0"/>
                        <a:t>Sunday</a:t>
                      </a:r>
                    </a:p>
                  </a:txBody>
                  <a:tcPr anchor="ctr"/>
                </a:tc>
                <a:tc>
                  <a:txBody>
                    <a:bodyPr/>
                    <a:lstStyle/>
                    <a:p>
                      <a:pPr algn="ctr"/>
                      <a:r>
                        <a:rPr lang="en-GB" sz="1400" dirty="0"/>
                        <a:t>Monday</a:t>
                      </a:r>
                    </a:p>
                  </a:txBody>
                  <a:tcPr anchor="ctr"/>
                </a:tc>
                <a:tc>
                  <a:txBody>
                    <a:bodyPr/>
                    <a:lstStyle/>
                    <a:p>
                      <a:pPr algn="ctr"/>
                      <a:r>
                        <a:rPr lang="en-GB" sz="1400" dirty="0"/>
                        <a:t>Tuesday</a:t>
                      </a:r>
                    </a:p>
                  </a:txBody>
                  <a:tcPr anchor="ctr"/>
                </a:tc>
                <a:tc>
                  <a:txBody>
                    <a:bodyPr/>
                    <a:lstStyle/>
                    <a:p>
                      <a:pPr algn="ctr"/>
                      <a:r>
                        <a:rPr lang="en-GB" sz="1400" dirty="0"/>
                        <a:t>Wednesday </a:t>
                      </a:r>
                    </a:p>
                  </a:txBody>
                  <a:tcPr anchor="ctr"/>
                </a:tc>
                <a:tc>
                  <a:txBody>
                    <a:bodyPr/>
                    <a:lstStyle/>
                    <a:p>
                      <a:pPr algn="ctr"/>
                      <a:r>
                        <a:rPr lang="en-GB" sz="1400" dirty="0"/>
                        <a:t>Thursday</a:t>
                      </a:r>
                    </a:p>
                  </a:txBody>
                  <a:tcPr anchor="ctr"/>
                </a:tc>
                <a:tc>
                  <a:txBody>
                    <a:bodyPr/>
                    <a:lstStyle/>
                    <a:p>
                      <a:pPr algn="ctr"/>
                      <a:r>
                        <a:rPr lang="en-GB" sz="1400" dirty="0"/>
                        <a:t>Friday</a:t>
                      </a:r>
                    </a:p>
                  </a:txBody>
                  <a:tcPr anchor="ctr"/>
                </a:tc>
                <a:tc>
                  <a:txBody>
                    <a:bodyPr/>
                    <a:lstStyle/>
                    <a:p>
                      <a:pPr algn="ctr"/>
                      <a:r>
                        <a:rPr lang="en-GB" sz="1400" dirty="0"/>
                        <a:t>Saturday</a:t>
                      </a:r>
                      <a:r>
                        <a:rPr lang="en-GB" sz="1400" baseline="0" dirty="0"/>
                        <a:t> </a:t>
                      </a:r>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pPr algn="ctr"/>
                      <a:endParaRPr lang="en-GB" sz="1000" dirty="0"/>
                    </a:p>
                  </a:txBody>
                  <a:tcPr anchor="ctr"/>
                </a:tc>
                <a:tc>
                  <a:txBody>
                    <a:bodyPr/>
                    <a:lstStyle/>
                    <a:p>
                      <a:pPr algn="ctr"/>
                      <a:r>
                        <a:rPr lang="en-GB" sz="1000" strike="sngStrike" dirty="0">
                          <a:latin typeface="Times New Roman" panose="02020603050405020304" pitchFamily="18" charset="0"/>
                          <a:cs typeface="Times New Roman" panose="02020603050405020304" pitchFamily="18" charset="0"/>
                        </a:rPr>
                        <a:t>IIII </a:t>
                      </a: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sngStrike" dirty="0">
                          <a:latin typeface="Times New Roman" panose="02020603050405020304" pitchFamily="18" charset="0"/>
                          <a:cs typeface="Times New Roman" panose="02020603050405020304" pitchFamily="18" charset="0"/>
                        </a:rPr>
                        <a:t>IIII</a:t>
                      </a:r>
                    </a:p>
                  </a:txBody>
                  <a:tcPr anchor="ctr"/>
                </a:tc>
                <a:tc>
                  <a:txBody>
                    <a:bodyPr/>
                    <a:lstStyle/>
                    <a:p>
                      <a:pPr algn="ctr"/>
                      <a:r>
                        <a:rPr lang="en-GB" sz="1000" dirty="0"/>
                        <a:t>II</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endParaRPr lang="en-GB" sz="1200" dirty="0"/>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a:t>
                      </a:r>
                    </a:p>
                  </a:txBody>
                  <a:tcPr anchor="ctr"/>
                </a:tc>
                <a:tc>
                  <a:txBody>
                    <a:bodyPr/>
                    <a:lstStyle/>
                    <a:p>
                      <a:pPr algn="ctr"/>
                      <a:endParaRPr lang="en-GB" sz="1000"/>
                    </a:p>
                  </a:txBody>
                  <a:tcPr anchor="ctr"/>
                </a:tc>
                <a:tc>
                  <a:txBody>
                    <a:bodyPr/>
                    <a:lstStyle/>
                    <a:p>
                      <a:endParaRPr lang="en-GB" sz="1200" dirty="0"/>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000" dirty="0"/>
                        <a:t>III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endParaRPr lang="en-GB" sz="1200" dirty="0"/>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pPr algn="ctr"/>
                      <a:endParaRPr lang="en-GB" sz="1000"/>
                    </a:p>
                  </a:txBody>
                  <a:tcPr anchor="ctr"/>
                </a:tc>
                <a:tc>
                  <a:txBody>
                    <a:bodyPr/>
                    <a:lstStyle/>
                    <a:p>
                      <a:pPr algn="ctr"/>
                      <a:r>
                        <a:rPr lang="en-GB" sz="1000" dirty="0"/>
                        <a:t>I</a:t>
                      </a:r>
                    </a:p>
                  </a:txBody>
                  <a:tcPr anchor="ctr"/>
                </a:tc>
                <a:tc>
                  <a:txBody>
                    <a:bodyPr/>
                    <a:lstStyle/>
                    <a:p>
                      <a:pPr algn="ctr"/>
                      <a:endParaRPr lang="en-GB" sz="1000" dirty="0"/>
                    </a:p>
                  </a:txBody>
                  <a:tcPr anchor="ctr"/>
                </a:tc>
                <a:tc>
                  <a:txBody>
                    <a:bodyPr/>
                    <a:lstStyle/>
                    <a:p>
                      <a:pPr algn="ctr"/>
                      <a:r>
                        <a:rPr lang="en-GB" sz="1000" dirty="0"/>
                        <a:t>III</a:t>
                      </a:r>
                    </a:p>
                  </a:txBody>
                  <a:tcPr anchor="ctr"/>
                </a:tc>
                <a:tc>
                  <a:txBody>
                    <a:bodyPr/>
                    <a:lstStyle/>
                    <a:p>
                      <a:pPr algn="ctr"/>
                      <a:r>
                        <a:rPr lang="en-GB" sz="1000" dirty="0"/>
                        <a:t>II</a:t>
                      </a:r>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endParaRPr lang="en-GB" sz="1200" dirty="0"/>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859029893"/>
                  </a:ext>
                </a:extLst>
              </a:tr>
              <a:tr h="303422">
                <a:tc>
                  <a:txBody>
                    <a:bodyPr/>
                    <a:lstStyle/>
                    <a:p>
                      <a:r>
                        <a:rPr lang="en-GB" sz="1000" dirty="0"/>
                        <a:t>Voids in casting</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34859335"/>
                  </a:ext>
                </a:extLst>
              </a:tr>
              <a:tr h="303422">
                <a:tc>
                  <a:txBody>
                    <a:bodyPr/>
                    <a:lstStyle/>
                    <a:p>
                      <a:r>
                        <a:rPr lang="en-GB" sz="1000" dirty="0"/>
                        <a:t>Wrong dimensions</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a:t>
                      </a:r>
                    </a:p>
                  </a:txBody>
                  <a:tcPr anchor="ctr"/>
                </a:tc>
                <a:tc>
                  <a:txBody>
                    <a:bodyPr/>
                    <a:lstStyle/>
                    <a:p>
                      <a:pPr algn="ctr"/>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417654540"/>
                  </a:ext>
                </a:extLst>
              </a:tr>
              <a:tr h="303422">
                <a:tc>
                  <a:txBody>
                    <a:bodyPr/>
                    <a:lstStyle/>
                    <a:p>
                      <a:r>
                        <a:rPr lang="en-GB" sz="1000" dirty="0"/>
                        <a:t>Adhesive failure</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3680787251"/>
                  </a:ext>
                </a:extLst>
              </a:tr>
              <a:tr h="303422">
                <a:tc>
                  <a:txBody>
                    <a:bodyPr/>
                    <a:lstStyle/>
                    <a:p>
                      <a:r>
                        <a:rPr lang="en-GB" sz="1000" dirty="0"/>
                        <a:t>Insufficient masking</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r>
                        <a:rPr lang="en-GB" sz="1000" dirty="0"/>
                        <a:t>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1797628818"/>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Spray</a:t>
                      </a:r>
                      <a:r>
                        <a:rPr lang="en-GB" sz="1000" baseline="0" dirty="0"/>
                        <a:t> failure</a:t>
                      </a: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endParaRPr lang="en-GB" sz="1000" strike="noStrike" dirty="0">
                        <a:latin typeface="+mn-lt"/>
                        <a:cs typeface="+mn-cs"/>
                      </a:endParaRPr>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endParaRPr lang="en-GB" sz="1200" dirty="0"/>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8" name="Rectangle 7">
            <a:extLst>
              <a:ext uri="{FF2B5EF4-FFF2-40B4-BE49-F238E27FC236}">
                <a16:creationId xmlns:a16="http://schemas.microsoft.com/office/drawing/2014/main" id="{8BC6E45B-33EE-414A-9B46-A9163F0B63AC}"/>
              </a:ext>
            </a:extLst>
          </p:cNvPr>
          <p:cNvSpPr/>
          <p:nvPr/>
        </p:nvSpPr>
        <p:spPr>
          <a:xfrm>
            <a:off x="2367003" y="2067283"/>
            <a:ext cx="6599197" cy="312701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8C74B9C-2CFE-466C-866E-F0AADE5C97DD}"/>
              </a:ext>
            </a:extLst>
          </p:cNvPr>
          <p:cNvSpPr txBox="1"/>
          <p:nvPr/>
        </p:nvSpPr>
        <p:spPr>
          <a:xfrm>
            <a:off x="9722705" y="2470796"/>
            <a:ext cx="2331305" cy="2308324"/>
          </a:xfrm>
          <a:prstGeom prst="rect">
            <a:avLst/>
          </a:prstGeom>
          <a:noFill/>
        </p:spPr>
        <p:txBody>
          <a:bodyPr wrap="square">
            <a:spAutoFit/>
          </a:bodyPr>
          <a:lstStyle/>
          <a:p>
            <a:pPr algn="ctr"/>
            <a:r>
              <a:rPr lang="en-GB" sz="2400" b="1" dirty="0">
                <a:solidFill>
                  <a:srgbClr val="FF0000"/>
                </a:solidFill>
              </a:rPr>
              <a:t>Design the sheet so that data can be collected using checks, lines or ‘X’ marks.</a:t>
            </a:r>
          </a:p>
        </p:txBody>
      </p:sp>
    </p:spTree>
    <p:extLst>
      <p:ext uri="{BB962C8B-B14F-4D97-AF65-F5344CB8AC3E}">
        <p14:creationId xmlns:p14="http://schemas.microsoft.com/office/powerpoint/2010/main" val="3737532765"/>
      </p:ext>
    </p:extLst>
  </p:cSld>
  <p:clrMapOvr>
    <a:masterClrMapping/>
  </p:clrMapOvr>
  <p:transition>
    <p:cover dir="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541347132"/>
              </p:ext>
            </p:extLst>
          </p:nvPr>
        </p:nvGraphicFramePr>
        <p:xfrm>
          <a:off x="183295" y="1081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 (Day of Week)</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pPr algn="ctr"/>
                      <a:r>
                        <a:rPr lang="en-GB" sz="1200" dirty="0"/>
                        <a:t>Total</a:t>
                      </a:r>
                      <a:r>
                        <a:rPr lang="en-GB" sz="1200" baseline="0" dirty="0"/>
                        <a:t> </a:t>
                      </a:r>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pPr algn="ctr"/>
                      <a:r>
                        <a:rPr lang="en-GB" sz="1400" dirty="0"/>
                        <a:t>Sunday</a:t>
                      </a:r>
                    </a:p>
                  </a:txBody>
                  <a:tcPr anchor="ctr"/>
                </a:tc>
                <a:tc>
                  <a:txBody>
                    <a:bodyPr/>
                    <a:lstStyle/>
                    <a:p>
                      <a:pPr algn="ctr"/>
                      <a:r>
                        <a:rPr lang="en-GB" sz="1400" dirty="0"/>
                        <a:t>Monday</a:t>
                      </a:r>
                    </a:p>
                  </a:txBody>
                  <a:tcPr anchor="ctr"/>
                </a:tc>
                <a:tc>
                  <a:txBody>
                    <a:bodyPr/>
                    <a:lstStyle/>
                    <a:p>
                      <a:pPr algn="ctr"/>
                      <a:r>
                        <a:rPr lang="en-GB" sz="1400" dirty="0"/>
                        <a:t>Tuesday</a:t>
                      </a:r>
                    </a:p>
                  </a:txBody>
                  <a:tcPr anchor="ctr"/>
                </a:tc>
                <a:tc>
                  <a:txBody>
                    <a:bodyPr/>
                    <a:lstStyle/>
                    <a:p>
                      <a:pPr algn="ctr"/>
                      <a:r>
                        <a:rPr lang="en-GB" sz="1400" dirty="0"/>
                        <a:t>Wednesday </a:t>
                      </a:r>
                    </a:p>
                  </a:txBody>
                  <a:tcPr anchor="ctr"/>
                </a:tc>
                <a:tc>
                  <a:txBody>
                    <a:bodyPr/>
                    <a:lstStyle/>
                    <a:p>
                      <a:pPr algn="ctr"/>
                      <a:r>
                        <a:rPr lang="en-GB" sz="1400" dirty="0"/>
                        <a:t>Thursday</a:t>
                      </a:r>
                    </a:p>
                  </a:txBody>
                  <a:tcPr anchor="ctr"/>
                </a:tc>
                <a:tc>
                  <a:txBody>
                    <a:bodyPr/>
                    <a:lstStyle/>
                    <a:p>
                      <a:pPr algn="ctr"/>
                      <a:r>
                        <a:rPr lang="en-GB" sz="1400" dirty="0"/>
                        <a:t>Friday</a:t>
                      </a:r>
                    </a:p>
                  </a:txBody>
                  <a:tcPr anchor="ctr"/>
                </a:tc>
                <a:tc>
                  <a:txBody>
                    <a:bodyPr/>
                    <a:lstStyle/>
                    <a:p>
                      <a:pPr algn="ctr"/>
                      <a:r>
                        <a:rPr lang="en-GB" sz="1400" dirty="0"/>
                        <a:t>Saturday</a:t>
                      </a:r>
                      <a:r>
                        <a:rPr lang="en-GB" sz="1400" baseline="0" dirty="0"/>
                        <a:t> </a:t>
                      </a:r>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r>
                        <a:rPr lang="en-GB" sz="1000" dirty="0"/>
                        <a:t>Supplied parts rusted</a:t>
                      </a:r>
                    </a:p>
                  </a:txBody>
                  <a:tcPr anchor="ctr"/>
                </a:tc>
                <a:tc>
                  <a:txBody>
                    <a:bodyPr/>
                    <a:lstStyle/>
                    <a:p>
                      <a:pPr algn="ctr"/>
                      <a:endParaRPr lang="en-GB" sz="1000" dirty="0"/>
                    </a:p>
                  </a:txBody>
                  <a:tcPr anchor="ctr"/>
                </a:tc>
                <a:tc>
                  <a:txBody>
                    <a:bodyPr/>
                    <a:lstStyle/>
                    <a:p>
                      <a:pPr algn="ctr"/>
                      <a:r>
                        <a:rPr lang="en-GB" sz="1000" strike="sngStrike" dirty="0">
                          <a:latin typeface="Times New Roman" panose="02020603050405020304" pitchFamily="18" charset="0"/>
                          <a:cs typeface="Times New Roman" panose="02020603050405020304" pitchFamily="18" charset="0"/>
                        </a:rPr>
                        <a:t>IIII </a:t>
                      </a: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sngStrike" dirty="0">
                          <a:latin typeface="Times New Roman" panose="02020603050405020304" pitchFamily="18" charset="0"/>
                          <a:cs typeface="Times New Roman" panose="02020603050405020304" pitchFamily="18" charset="0"/>
                        </a:rPr>
                        <a:t>IIII</a:t>
                      </a:r>
                    </a:p>
                  </a:txBody>
                  <a:tcPr anchor="ctr"/>
                </a:tc>
                <a:tc>
                  <a:txBody>
                    <a:bodyPr/>
                    <a:lstStyle/>
                    <a:p>
                      <a:pPr algn="ctr"/>
                      <a:r>
                        <a:rPr lang="en-GB" sz="1000" dirty="0"/>
                        <a:t>II</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r>
                        <a:rPr lang="en-GB" sz="1200" dirty="0"/>
                        <a:t>20</a:t>
                      </a:r>
                    </a:p>
                  </a:txBody>
                  <a:tcPr anchor="ctr"/>
                </a:tc>
                <a:extLst>
                  <a:ext uri="{0D108BD9-81ED-4DB2-BD59-A6C34878D82A}">
                    <a16:rowId xmlns:a16="http://schemas.microsoft.com/office/drawing/2014/main" val="1397190854"/>
                  </a:ext>
                </a:extLst>
              </a:tr>
              <a:tr h="303422">
                <a:tc>
                  <a:txBody>
                    <a:bodyPr/>
                    <a:lstStyle/>
                    <a:p>
                      <a:r>
                        <a:rPr lang="en-GB" sz="1000" dirty="0"/>
                        <a:t>Misaligned weld</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a:t>
                      </a:r>
                    </a:p>
                  </a:txBody>
                  <a:tcPr anchor="ctr"/>
                </a:tc>
                <a:tc>
                  <a:txBody>
                    <a:bodyPr/>
                    <a:lstStyle/>
                    <a:p>
                      <a:pPr algn="ctr"/>
                      <a:endParaRPr lang="en-GB" sz="1000"/>
                    </a:p>
                  </a:txBody>
                  <a:tcPr anchor="ctr"/>
                </a:tc>
                <a:tc>
                  <a:txBody>
                    <a:bodyPr/>
                    <a:lstStyle/>
                    <a:p>
                      <a:pPr algn="ctr"/>
                      <a:r>
                        <a:rPr lang="en-GB" sz="1200" dirty="0"/>
                        <a:t>5</a:t>
                      </a:r>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000" dirty="0"/>
                        <a:t>III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200" dirty="0"/>
                        <a:t>3</a:t>
                      </a:r>
                    </a:p>
                  </a:txBody>
                  <a:tcPr anchor="ctr"/>
                </a:tc>
                <a:extLst>
                  <a:ext uri="{0D108BD9-81ED-4DB2-BD59-A6C34878D82A}">
                    <a16:rowId xmlns:a16="http://schemas.microsoft.com/office/drawing/2014/main" val="474588847"/>
                  </a:ext>
                </a:extLst>
              </a:tr>
              <a:tr h="303422">
                <a:tc>
                  <a:txBody>
                    <a:bodyPr/>
                    <a:lstStyle/>
                    <a:p>
                      <a:r>
                        <a:rPr lang="en-GB" sz="1000" dirty="0"/>
                        <a:t>Wrong part issued </a:t>
                      </a:r>
                    </a:p>
                  </a:txBody>
                  <a:tcPr anchor="ctr"/>
                </a:tc>
                <a:tc>
                  <a:txBody>
                    <a:bodyPr/>
                    <a:lstStyle/>
                    <a:p>
                      <a:pPr algn="ctr"/>
                      <a:endParaRPr lang="en-GB" sz="1000"/>
                    </a:p>
                  </a:txBody>
                  <a:tcPr anchor="ctr"/>
                </a:tc>
                <a:tc>
                  <a:txBody>
                    <a:bodyPr/>
                    <a:lstStyle/>
                    <a:p>
                      <a:pPr algn="ctr"/>
                      <a:r>
                        <a:rPr lang="en-GB" sz="1000" dirty="0"/>
                        <a:t>I</a:t>
                      </a:r>
                    </a:p>
                  </a:txBody>
                  <a:tcPr anchor="ctr"/>
                </a:tc>
                <a:tc>
                  <a:txBody>
                    <a:bodyPr/>
                    <a:lstStyle/>
                    <a:p>
                      <a:pPr algn="ctr"/>
                      <a:endParaRPr lang="en-GB" sz="1000" dirty="0"/>
                    </a:p>
                  </a:txBody>
                  <a:tcPr anchor="ctr"/>
                </a:tc>
                <a:tc>
                  <a:txBody>
                    <a:bodyPr/>
                    <a:lstStyle/>
                    <a:p>
                      <a:pPr algn="ctr"/>
                      <a:r>
                        <a:rPr lang="en-GB" sz="1000" dirty="0"/>
                        <a:t>III</a:t>
                      </a:r>
                    </a:p>
                  </a:txBody>
                  <a:tcPr anchor="ctr"/>
                </a:tc>
                <a:tc>
                  <a:txBody>
                    <a:bodyPr/>
                    <a:lstStyle/>
                    <a:p>
                      <a:pPr algn="ctr"/>
                      <a:r>
                        <a:rPr lang="en-GB" sz="1000" dirty="0"/>
                        <a:t>II</a:t>
                      </a:r>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200" dirty="0"/>
                        <a:t>7</a:t>
                      </a:r>
                    </a:p>
                  </a:txBody>
                  <a:tcPr anchor="ctr"/>
                </a:tc>
                <a:extLst>
                  <a:ext uri="{0D108BD9-81ED-4DB2-BD59-A6C34878D82A}">
                    <a16:rowId xmlns:a16="http://schemas.microsoft.com/office/drawing/2014/main" val="616406291"/>
                  </a:ext>
                </a:extLst>
              </a:tr>
              <a:tr h="303422">
                <a:tc>
                  <a:txBody>
                    <a:bodyPr/>
                    <a:lstStyle/>
                    <a:p>
                      <a:r>
                        <a:rPr lang="en-GB" sz="1000" dirty="0"/>
                        <a:t>Film / residue on parts</a:t>
                      </a:r>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1859029893"/>
                  </a:ext>
                </a:extLst>
              </a:tr>
              <a:tr h="303422">
                <a:tc>
                  <a:txBody>
                    <a:bodyPr/>
                    <a:lstStyle/>
                    <a:p>
                      <a:r>
                        <a:rPr lang="en-GB" sz="1000" dirty="0"/>
                        <a:t>Voids in casting</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334859335"/>
                  </a:ext>
                </a:extLst>
              </a:tr>
              <a:tr h="303422">
                <a:tc>
                  <a:txBody>
                    <a:bodyPr/>
                    <a:lstStyle/>
                    <a:p>
                      <a:r>
                        <a:rPr lang="en-GB" sz="1000" dirty="0"/>
                        <a:t>Wrong dimensions</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a:t>
                      </a:r>
                    </a:p>
                  </a:txBody>
                  <a:tcPr anchor="ctr"/>
                </a:tc>
                <a:tc>
                  <a:txBody>
                    <a:bodyPr/>
                    <a:lstStyle/>
                    <a:p>
                      <a:pPr algn="ctr"/>
                      <a:endParaRPr lang="en-GB" sz="1000" dirty="0"/>
                    </a:p>
                  </a:txBody>
                  <a:tcPr anchor="ctr"/>
                </a:tc>
                <a:tc>
                  <a:txBody>
                    <a:bodyPr/>
                    <a:lstStyle/>
                    <a:p>
                      <a:pPr algn="ctr"/>
                      <a:r>
                        <a:rPr lang="en-GB" sz="1200" dirty="0"/>
                        <a:t>2</a:t>
                      </a:r>
                    </a:p>
                  </a:txBody>
                  <a:tcPr anchor="ctr"/>
                </a:tc>
                <a:extLst>
                  <a:ext uri="{0D108BD9-81ED-4DB2-BD59-A6C34878D82A}">
                    <a16:rowId xmlns:a16="http://schemas.microsoft.com/office/drawing/2014/main" val="2417654540"/>
                  </a:ext>
                </a:extLst>
              </a:tr>
              <a:tr h="303422">
                <a:tc>
                  <a:txBody>
                    <a:bodyPr/>
                    <a:lstStyle/>
                    <a:p>
                      <a:r>
                        <a:rPr lang="en-GB" sz="1000" dirty="0"/>
                        <a:t>Adhesive failure</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3680787251"/>
                  </a:ext>
                </a:extLst>
              </a:tr>
              <a:tr h="303422">
                <a:tc>
                  <a:txBody>
                    <a:bodyPr/>
                    <a:lstStyle/>
                    <a:p>
                      <a:r>
                        <a:rPr lang="en-GB" sz="1000" dirty="0"/>
                        <a:t>Insufficient masking</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r>
                        <a:rPr lang="en-GB" sz="1000" dirty="0"/>
                        <a:t>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1</a:t>
                      </a:r>
                    </a:p>
                  </a:txBody>
                  <a:tcPr anchor="ctr"/>
                </a:tc>
                <a:extLst>
                  <a:ext uri="{0D108BD9-81ED-4DB2-BD59-A6C34878D82A}">
                    <a16:rowId xmlns:a16="http://schemas.microsoft.com/office/drawing/2014/main" val="1797628818"/>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Spray</a:t>
                      </a:r>
                      <a:r>
                        <a:rPr lang="en-GB" sz="1000" baseline="0" dirty="0"/>
                        <a:t> failure</a:t>
                      </a: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endParaRPr lang="en-GB" sz="1000" strike="noStrike" dirty="0">
                        <a:latin typeface="+mn-lt"/>
                        <a:cs typeface="+mn-cs"/>
                      </a:endParaRP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4</a:t>
                      </a:r>
                    </a:p>
                  </a:txBody>
                  <a:tcPr anchor="ctr"/>
                </a:tc>
                <a:extLst>
                  <a:ext uri="{0D108BD9-81ED-4DB2-BD59-A6C34878D82A}">
                    <a16:rowId xmlns:a16="http://schemas.microsoft.com/office/drawing/2014/main" val="2822202236"/>
                  </a:ext>
                </a:extLst>
              </a:tr>
              <a:tr h="394491">
                <a:tc>
                  <a:txBody>
                    <a:bodyPr/>
                    <a:lstStyle/>
                    <a:p>
                      <a:endParaRPr lang="en-GB" sz="10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sz="1200" dirty="0"/>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8" name="Rectangle 7">
            <a:extLst>
              <a:ext uri="{FF2B5EF4-FFF2-40B4-BE49-F238E27FC236}">
                <a16:creationId xmlns:a16="http://schemas.microsoft.com/office/drawing/2014/main" id="{8BC6E45B-33EE-414A-9B46-A9163F0B63AC}"/>
              </a:ext>
            </a:extLst>
          </p:cNvPr>
          <p:cNvSpPr/>
          <p:nvPr/>
        </p:nvSpPr>
        <p:spPr>
          <a:xfrm>
            <a:off x="8978900" y="1447800"/>
            <a:ext cx="680613" cy="3740667"/>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8C74B9C-2CFE-466C-866E-F0AADE5C97DD}"/>
              </a:ext>
            </a:extLst>
          </p:cNvPr>
          <p:cNvSpPr txBox="1"/>
          <p:nvPr/>
        </p:nvSpPr>
        <p:spPr>
          <a:xfrm>
            <a:off x="9766300" y="2348637"/>
            <a:ext cx="2331305" cy="1938992"/>
          </a:xfrm>
          <a:prstGeom prst="rect">
            <a:avLst/>
          </a:prstGeom>
          <a:noFill/>
        </p:spPr>
        <p:txBody>
          <a:bodyPr wrap="square">
            <a:spAutoFit/>
          </a:bodyPr>
          <a:lstStyle/>
          <a:p>
            <a:pPr algn="ctr"/>
            <a:r>
              <a:rPr lang="en-GB" sz="2400" b="1" dirty="0">
                <a:solidFill>
                  <a:srgbClr val="FF0000"/>
                </a:solidFill>
              </a:rPr>
              <a:t>Calculate vertical totals (frequency of occurrence per defect type)</a:t>
            </a:r>
          </a:p>
        </p:txBody>
      </p:sp>
    </p:spTree>
    <p:extLst>
      <p:ext uri="{BB962C8B-B14F-4D97-AF65-F5344CB8AC3E}">
        <p14:creationId xmlns:p14="http://schemas.microsoft.com/office/powerpoint/2010/main" val="3736623663"/>
      </p:ext>
    </p:extLst>
  </p:cSld>
  <p:clrMapOvr>
    <a:masterClrMapping/>
  </p:clrMapOvr>
  <p:transition>
    <p:cover dir="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1944167985"/>
              </p:ext>
            </p:extLst>
          </p:nvPr>
        </p:nvGraphicFramePr>
        <p:xfrm>
          <a:off x="183295" y="1081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 (Day of Week)</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pPr algn="ctr"/>
                      <a:r>
                        <a:rPr lang="en-GB" sz="1200" dirty="0"/>
                        <a:t>Total</a:t>
                      </a:r>
                      <a:r>
                        <a:rPr lang="en-GB" sz="1200" baseline="0" dirty="0"/>
                        <a:t> </a:t>
                      </a:r>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pPr algn="ctr"/>
                      <a:r>
                        <a:rPr lang="en-GB" sz="1400" dirty="0"/>
                        <a:t>Sunday</a:t>
                      </a:r>
                    </a:p>
                  </a:txBody>
                  <a:tcPr anchor="ctr"/>
                </a:tc>
                <a:tc>
                  <a:txBody>
                    <a:bodyPr/>
                    <a:lstStyle/>
                    <a:p>
                      <a:pPr algn="ctr"/>
                      <a:r>
                        <a:rPr lang="en-GB" sz="1400" dirty="0"/>
                        <a:t>Monday</a:t>
                      </a:r>
                    </a:p>
                  </a:txBody>
                  <a:tcPr anchor="ctr"/>
                </a:tc>
                <a:tc>
                  <a:txBody>
                    <a:bodyPr/>
                    <a:lstStyle/>
                    <a:p>
                      <a:pPr algn="ctr"/>
                      <a:r>
                        <a:rPr lang="en-GB" sz="1400" dirty="0"/>
                        <a:t>Tuesday</a:t>
                      </a:r>
                    </a:p>
                  </a:txBody>
                  <a:tcPr anchor="ctr"/>
                </a:tc>
                <a:tc>
                  <a:txBody>
                    <a:bodyPr/>
                    <a:lstStyle/>
                    <a:p>
                      <a:pPr algn="ctr"/>
                      <a:r>
                        <a:rPr lang="en-GB" sz="1400" dirty="0"/>
                        <a:t>Wednesday </a:t>
                      </a:r>
                    </a:p>
                  </a:txBody>
                  <a:tcPr anchor="ctr"/>
                </a:tc>
                <a:tc>
                  <a:txBody>
                    <a:bodyPr/>
                    <a:lstStyle/>
                    <a:p>
                      <a:pPr algn="ctr"/>
                      <a:r>
                        <a:rPr lang="en-GB" sz="1400" dirty="0"/>
                        <a:t>Thursday</a:t>
                      </a:r>
                    </a:p>
                  </a:txBody>
                  <a:tcPr anchor="ctr"/>
                </a:tc>
                <a:tc>
                  <a:txBody>
                    <a:bodyPr/>
                    <a:lstStyle/>
                    <a:p>
                      <a:pPr algn="ctr"/>
                      <a:r>
                        <a:rPr lang="en-GB" sz="1400" dirty="0"/>
                        <a:t>Friday</a:t>
                      </a:r>
                    </a:p>
                  </a:txBody>
                  <a:tcPr anchor="ctr"/>
                </a:tc>
                <a:tc>
                  <a:txBody>
                    <a:bodyPr/>
                    <a:lstStyle/>
                    <a:p>
                      <a:pPr algn="ctr"/>
                      <a:r>
                        <a:rPr lang="en-GB" sz="1400" dirty="0"/>
                        <a:t>Saturday</a:t>
                      </a:r>
                      <a:r>
                        <a:rPr lang="en-GB" sz="1400" baseline="0" dirty="0"/>
                        <a:t> </a:t>
                      </a:r>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pPr algn="l"/>
                      <a:r>
                        <a:rPr lang="en-GB" sz="1000" dirty="0"/>
                        <a:t>Supplied parts rusted</a:t>
                      </a:r>
                    </a:p>
                  </a:txBody>
                  <a:tcPr anchor="ctr"/>
                </a:tc>
                <a:tc>
                  <a:txBody>
                    <a:bodyPr/>
                    <a:lstStyle/>
                    <a:p>
                      <a:pPr algn="ctr"/>
                      <a:endParaRPr lang="en-GB" sz="1000" dirty="0"/>
                    </a:p>
                  </a:txBody>
                  <a:tcPr anchor="ctr"/>
                </a:tc>
                <a:tc>
                  <a:txBody>
                    <a:bodyPr/>
                    <a:lstStyle/>
                    <a:p>
                      <a:pPr algn="ctr"/>
                      <a:r>
                        <a:rPr lang="en-GB" sz="1000" strike="sngStrike" dirty="0">
                          <a:latin typeface="Times New Roman" panose="02020603050405020304" pitchFamily="18" charset="0"/>
                          <a:cs typeface="Times New Roman" panose="02020603050405020304" pitchFamily="18" charset="0"/>
                        </a:rPr>
                        <a:t>IIII </a:t>
                      </a: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sngStrike" dirty="0">
                          <a:latin typeface="Times New Roman" panose="02020603050405020304" pitchFamily="18" charset="0"/>
                          <a:cs typeface="Times New Roman" panose="02020603050405020304" pitchFamily="18" charset="0"/>
                        </a:rPr>
                        <a:t>IIII</a:t>
                      </a:r>
                    </a:p>
                  </a:txBody>
                  <a:tcPr anchor="ctr"/>
                </a:tc>
                <a:tc>
                  <a:txBody>
                    <a:bodyPr/>
                    <a:lstStyle/>
                    <a:p>
                      <a:pPr algn="ctr"/>
                      <a:r>
                        <a:rPr lang="en-GB" sz="1000" dirty="0"/>
                        <a:t>II</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r>
                        <a:rPr lang="en-GB" sz="1200" dirty="0"/>
                        <a:t>20</a:t>
                      </a:r>
                    </a:p>
                  </a:txBody>
                  <a:tcPr anchor="ctr"/>
                </a:tc>
                <a:extLst>
                  <a:ext uri="{0D108BD9-81ED-4DB2-BD59-A6C34878D82A}">
                    <a16:rowId xmlns:a16="http://schemas.microsoft.com/office/drawing/2014/main" val="1397190854"/>
                  </a:ext>
                </a:extLst>
              </a:tr>
              <a:tr h="303422">
                <a:tc>
                  <a:txBody>
                    <a:bodyPr/>
                    <a:lstStyle/>
                    <a:p>
                      <a:pPr algn="l"/>
                      <a:r>
                        <a:rPr lang="en-GB" sz="1000" dirty="0"/>
                        <a:t>Misaligned weld</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a:t>
                      </a:r>
                    </a:p>
                  </a:txBody>
                  <a:tcPr anchor="ctr"/>
                </a:tc>
                <a:tc>
                  <a:txBody>
                    <a:bodyPr/>
                    <a:lstStyle/>
                    <a:p>
                      <a:pPr algn="ctr"/>
                      <a:endParaRPr lang="en-GB" sz="1000"/>
                    </a:p>
                  </a:txBody>
                  <a:tcPr anchor="ctr"/>
                </a:tc>
                <a:tc>
                  <a:txBody>
                    <a:bodyPr/>
                    <a:lstStyle/>
                    <a:p>
                      <a:pPr algn="ctr"/>
                      <a:r>
                        <a:rPr lang="en-GB" sz="1200" dirty="0"/>
                        <a:t>5</a:t>
                      </a:r>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200" dirty="0"/>
                        <a:t>3</a:t>
                      </a:r>
                    </a:p>
                  </a:txBody>
                  <a:tcPr anchor="ctr"/>
                </a:tc>
                <a:extLst>
                  <a:ext uri="{0D108BD9-81ED-4DB2-BD59-A6C34878D82A}">
                    <a16:rowId xmlns:a16="http://schemas.microsoft.com/office/drawing/2014/main" val="474588847"/>
                  </a:ext>
                </a:extLst>
              </a:tr>
              <a:tr h="303422">
                <a:tc>
                  <a:txBody>
                    <a:bodyPr/>
                    <a:lstStyle/>
                    <a:p>
                      <a:pPr algn="l"/>
                      <a:r>
                        <a:rPr lang="en-GB" sz="1000" dirty="0"/>
                        <a:t>Wrong part issued </a:t>
                      </a:r>
                    </a:p>
                  </a:txBody>
                  <a:tcPr anchor="ctr"/>
                </a:tc>
                <a:tc>
                  <a:txBody>
                    <a:bodyPr/>
                    <a:lstStyle/>
                    <a:p>
                      <a:pPr algn="ctr"/>
                      <a:endParaRPr lang="en-GB" sz="1000"/>
                    </a:p>
                  </a:txBody>
                  <a:tcPr anchor="ctr"/>
                </a:tc>
                <a:tc>
                  <a:txBody>
                    <a:bodyPr/>
                    <a:lstStyle/>
                    <a:p>
                      <a:pPr algn="ctr"/>
                      <a:r>
                        <a:rPr lang="en-GB" sz="1000" dirty="0"/>
                        <a:t>I</a:t>
                      </a:r>
                    </a:p>
                  </a:txBody>
                  <a:tcPr anchor="ctr"/>
                </a:tc>
                <a:tc>
                  <a:txBody>
                    <a:bodyPr/>
                    <a:lstStyle/>
                    <a:p>
                      <a:pPr algn="ctr"/>
                      <a:endParaRPr lang="en-GB" sz="1000" dirty="0"/>
                    </a:p>
                  </a:txBody>
                  <a:tcPr anchor="ctr"/>
                </a:tc>
                <a:tc>
                  <a:txBody>
                    <a:bodyPr/>
                    <a:lstStyle/>
                    <a:p>
                      <a:pPr algn="ctr"/>
                      <a:r>
                        <a:rPr lang="en-GB" sz="1000" dirty="0"/>
                        <a:t>III</a:t>
                      </a:r>
                    </a:p>
                  </a:txBody>
                  <a:tcPr anchor="ctr"/>
                </a:tc>
                <a:tc>
                  <a:txBody>
                    <a:bodyPr/>
                    <a:lstStyle/>
                    <a:p>
                      <a:pPr algn="ctr"/>
                      <a:r>
                        <a:rPr lang="en-GB" sz="1000" dirty="0"/>
                        <a:t>II</a:t>
                      </a:r>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200" dirty="0"/>
                        <a:t>7</a:t>
                      </a:r>
                    </a:p>
                  </a:txBody>
                  <a:tcPr anchor="ctr"/>
                </a:tc>
                <a:extLst>
                  <a:ext uri="{0D108BD9-81ED-4DB2-BD59-A6C34878D82A}">
                    <a16:rowId xmlns:a16="http://schemas.microsoft.com/office/drawing/2014/main" val="616406291"/>
                  </a:ext>
                </a:extLst>
              </a:tr>
              <a:tr h="303422">
                <a:tc>
                  <a:txBody>
                    <a:bodyPr/>
                    <a:lstStyle/>
                    <a:p>
                      <a:pPr algn="l"/>
                      <a:r>
                        <a:rPr lang="en-GB" sz="1000" dirty="0"/>
                        <a:t>Film / residue on parts</a:t>
                      </a:r>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1859029893"/>
                  </a:ext>
                </a:extLst>
              </a:tr>
              <a:tr h="303422">
                <a:tc>
                  <a:txBody>
                    <a:bodyPr/>
                    <a:lstStyle/>
                    <a:p>
                      <a:pPr algn="l"/>
                      <a:r>
                        <a:rPr lang="en-GB" sz="1000" dirty="0"/>
                        <a:t>Voids in casting</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334859335"/>
                  </a:ext>
                </a:extLst>
              </a:tr>
              <a:tr h="303422">
                <a:tc>
                  <a:txBody>
                    <a:bodyPr/>
                    <a:lstStyle/>
                    <a:p>
                      <a:pPr algn="l"/>
                      <a:r>
                        <a:rPr lang="en-GB" sz="1000" dirty="0"/>
                        <a:t>Wrong dimensions</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a:t>
                      </a:r>
                    </a:p>
                  </a:txBody>
                  <a:tcPr anchor="ctr"/>
                </a:tc>
                <a:tc>
                  <a:txBody>
                    <a:bodyPr/>
                    <a:lstStyle/>
                    <a:p>
                      <a:pPr algn="ctr"/>
                      <a:endParaRPr lang="en-GB" sz="1000" dirty="0"/>
                    </a:p>
                  </a:txBody>
                  <a:tcPr anchor="ctr"/>
                </a:tc>
                <a:tc>
                  <a:txBody>
                    <a:bodyPr/>
                    <a:lstStyle/>
                    <a:p>
                      <a:pPr algn="ctr"/>
                      <a:r>
                        <a:rPr lang="en-GB" sz="1200" dirty="0"/>
                        <a:t>2</a:t>
                      </a:r>
                    </a:p>
                  </a:txBody>
                  <a:tcPr anchor="ctr"/>
                </a:tc>
                <a:extLst>
                  <a:ext uri="{0D108BD9-81ED-4DB2-BD59-A6C34878D82A}">
                    <a16:rowId xmlns:a16="http://schemas.microsoft.com/office/drawing/2014/main" val="2417654540"/>
                  </a:ext>
                </a:extLst>
              </a:tr>
              <a:tr h="303422">
                <a:tc>
                  <a:txBody>
                    <a:bodyPr/>
                    <a:lstStyle/>
                    <a:p>
                      <a:pPr algn="l"/>
                      <a:r>
                        <a:rPr lang="en-GB" sz="1000" dirty="0"/>
                        <a:t>Adhesive failure</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3680787251"/>
                  </a:ext>
                </a:extLst>
              </a:tr>
              <a:tr h="303422">
                <a:tc>
                  <a:txBody>
                    <a:bodyPr/>
                    <a:lstStyle/>
                    <a:p>
                      <a:pPr algn="l"/>
                      <a:r>
                        <a:rPr lang="en-GB" sz="1000" dirty="0"/>
                        <a:t>Insufficient masking</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r>
                        <a:rPr lang="en-GB" sz="1000" dirty="0"/>
                        <a:t>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1</a:t>
                      </a:r>
                    </a:p>
                  </a:txBody>
                  <a:tcPr anchor="ctr"/>
                </a:tc>
                <a:extLst>
                  <a:ext uri="{0D108BD9-81ED-4DB2-BD59-A6C34878D82A}">
                    <a16:rowId xmlns:a16="http://schemas.microsoft.com/office/drawing/2014/main" val="1797628818"/>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Spray</a:t>
                      </a:r>
                      <a:r>
                        <a:rPr lang="en-GB" sz="1000" baseline="0" dirty="0"/>
                        <a:t> failure</a:t>
                      </a: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endParaRPr lang="en-GB" sz="1000" strike="noStrike" dirty="0">
                        <a:latin typeface="+mn-lt"/>
                        <a:cs typeface="+mn-cs"/>
                      </a:endParaRP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4</a:t>
                      </a:r>
                    </a:p>
                  </a:txBody>
                  <a:tcPr anchor="ctr"/>
                </a:tc>
                <a:extLst>
                  <a:ext uri="{0D108BD9-81ED-4DB2-BD59-A6C34878D82A}">
                    <a16:rowId xmlns:a16="http://schemas.microsoft.com/office/drawing/2014/main" val="2822202236"/>
                  </a:ext>
                </a:extLst>
              </a:tr>
              <a:tr h="394491">
                <a:tc>
                  <a:txBody>
                    <a:bodyPr/>
                    <a:lstStyle/>
                    <a:p>
                      <a:pPr algn="ctr"/>
                      <a:r>
                        <a:rPr lang="en-GB" sz="1000" dirty="0"/>
                        <a:t>Total</a:t>
                      </a:r>
                    </a:p>
                  </a:txBody>
                  <a:tcPr anchor="ctr"/>
                </a:tc>
                <a:tc>
                  <a:txBody>
                    <a:bodyPr/>
                    <a:lstStyle/>
                    <a:p>
                      <a:pPr algn="ctr"/>
                      <a:r>
                        <a:rPr lang="en-GB" sz="1200" dirty="0"/>
                        <a:t>0</a:t>
                      </a:r>
                    </a:p>
                  </a:txBody>
                  <a:tcPr anchor="ctr"/>
                </a:tc>
                <a:tc>
                  <a:txBody>
                    <a:bodyPr/>
                    <a:lstStyle/>
                    <a:p>
                      <a:pPr algn="ctr"/>
                      <a:r>
                        <a:rPr lang="en-GB" sz="1200" dirty="0"/>
                        <a:t>10</a:t>
                      </a:r>
                    </a:p>
                  </a:txBody>
                  <a:tcPr anchor="ctr"/>
                </a:tc>
                <a:tc>
                  <a:txBody>
                    <a:bodyPr/>
                    <a:lstStyle/>
                    <a:p>
                      <a:pPr algn="ctr"/>
                      <a:r>
                        <a:rPr lang="en-GB" sz="1200" dirty="0"/>
                        <a:t>12</a:t>
                      </a:r>
                    </a:p>
                  </a:txBody>
                  <a:tcPr anchor="ctr"/>
                </a:tc>
                <a:tc>
                  <a:txBody>
                    <a:bodyPr/>
                    <a:lstStyle/>
                    <a:p>
                      <a:pPr algn="ctr"/>
                      <a:r>
                        <a:rPr lang="en-GB" sz="1200" dirty="0"/>
                        <a:t>11</a:t>
                      </a:r>
                    </a:p>
                  </a:txBody>
                  <a:tcPr anchor="ctr"/>
                </a:tc>
                <a:tc>
                  <a:txBody>
                    <a:bodyPr/>
                    <a:lstStyle/>
                    <a:p>
                      <a:pPr algn="ctr"/>
                      <a:r>
                        <a:rPr lang="en-GB" sz="1200" dirty="0"/>
                        <a:t>6</a:t>
                      </a:r>
                    </a:p>
                  </a:txBody>
                  <a:tcPr anchor="ctr"/>
                </a:tc>
                <a:tc>
                  <a:txBody>
                    <a:bodyPr/>
                    <a:lstStyle/>
                    <a:p>
                      <a:pPr algn="ctr"/>
                      <a:r>
                        <a:rPr lang="en-GB" sz="1200" dirty="0"/>
                        <a:t>4</a:t>
                      </a:r>
                    </a:p>
                  </a:txBody>
                  <a:tcPr anchor="ctr"/>
                </a:tc>
                <a:tc>
                  <a:txBody>
                    <a:bodyPr/>
                    <a:lstStyle/>
                    <a:p>
                      <a:pPr algn="ctr"/>
                      <a:r>
                        <a:rPr lang="en-GB" sz="1200" dirty="0"/>
                        <a:t>0</a:t>
                      </a:r>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8" name="Rectangle 7">
            <a:extLst>
              <a:ext uri="{FF2B5EF4-FFF2-40B4-BE49-F238E27FC236}">
                <a16:creationId xmlns:a16="http://schemas.microsoft.com/office/drawing/2014/main" id="{8BC6E45B-33EE-414A-9B46-A9163F0B63AC}"/>
              </a:ext>
            </a:extLst>
          </p:cNvPr>
          <p:cNvSpPr/>
          <p:nvPr/>
        </p:nvSpPr>
        <p:spPr>
          <a:xfrm>
            <a:off x="183295" y="5170726"/>
            <a:ext cx="9425418" cy="410182"/>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8C74B9C-2CFE-466C-866E-F0AADE5C97DD}"/>
              </a:ext>
            </a:extLst>
          </p:cNvPr>
          <p:cNvSpPr txBox="1"/>
          <p:nvPr/>
        </p:nvSpPr>
        <p:spPr>
          <a:xfrm>
            <a:off x="9766300" y="3565781"/>
            <a:ext cx="2425700" cy="1938992"/>
          </a:xfrm>
          <a:prstGeom prst="rect">
            <a:avLst/>
          </a:prstGeom>
          <a:noFill/>
        </p:spPr>
        <p:txBody>
          <a:bodyPr wrap="square">
            <a:spAutoFit/>
          </a:bodyPr>
          <a:lstStyle/>
          <a:p>
            <a:pPr algn="ctr"/>
            <a:r>
              <a:rPr lang="en-GB" sz="2400" b="1" dirty="0">
                <a:solidFill>
                  <a:srgbClr val="FF0000"/>
                </a:solidFill>
              </a:rPr>
              <a:t>Calculate horizontal totals (frequency of occurrence per day)</a:t>
            </a:r>
          </a:p>
        </p:txBody>
      </p:sp>
    </p:spTree>
    <p:extLst>
      <p:ext uri="{BB962C8B-B14F-4D97-AF65-F5344CB8AC3E}">
        <p14:creationId xmlns:p14="http://schemas.microsoft.com/office/powerpoint/2010/main" val="3510396709"/>
      </p:ext>
    </p:extLst>
  </p:cSld>
  <p:clrMapOvr>
    <a:masterClrMapping/>
  </p:clrMapOvr>
  <p:transition>
    <p:cover dir="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sz="half" idx="2"/>
            <p:extLst>
              <p:ext uri="{D42A27DB-BD31-4B8C-83A1-F6EECF244321}">
                <p14:modId xmlns:p14="http://schemas.microsoft.com/office/powerpoint/2010/main" val="3245142705"/>
              </p:ext>
            </p:extLst>
          </p:nvPr>
        </p:nvGraphicFramePr>
        <p:xfrm>
          <a:off x="183295" y="108170"/>
          <a:ext cx="9476218" cy="5455101"/>
        </p:xfrm>
        <a:graphic>
          <a:graphicData uri="http://schemas.openxmlformats.org/drawingml/2006/table">
            <a:tbl>
              <a:tblPr firstRow="1" bandRow="1">
                <a:tableStyleId>{7DF18680-E054-41AD-8BC1-D1AEF772440D}</a:tableStyleId>
              </a:tblPr>
              <a:tblGrid>
                <a:gridCol w="2168771">
                  <a:extLst>
                    <a:ext uri="{9D8B030D-6E8A-4147-A177-3AD203B41FA5}">
                      <a16:colId xmlns:a16="http://schemas.microsoft.com/office/drawing/2014/main" val="2084393708"/>
                    </a:ext>
                  </a:extLst>
                </a:gridCol>
                <a:gridCol w="1012856">
                  <a:extLst>
                    <a:ext uri="{9D8B030D-6E8A-4147-A177-3AD203B41FA5}">
                      <a16:colId xmlns:a16="http://schemas.microsoft.com/office/drawing/2014/main" val="611431883"/>
                    </a:ext>
                  </a:extLst>
                </a:gridCol>
                <a:gridCol w="949910">
                  <a:extLst>
                    <a:ext uri="{9D8B030D-6E8A-4147-A177-3AD203B41FA5}">
                      <a16:colId xmlns:a16="http://schemas.microsoft.com/office/drawing/2014/main" val="2839437665"/>
                    </a:ext>
                  </a:extLst>
                </a:gridCol>
                <a:gridCol w="944189">
                  <a:extLst>
                    <a:ext uri="{9D8B030D-6E8A-4147-A177-3AD203B41FA5}">
                      <a16:colId xmlns:a16="http://schemas.microsoft.com/office/drawing/2014/main" val="2612029745"/>
                    </a:ext>
                  </a:extLst>
                </a:gridCol>
                <a:gridCol w="1115860">
                  <a:extLst>
                    <a:ext uri="{9D8B030D-6E8A-4147-A177-3AD203B41FA5}">
                      <a16:colId xmlns:a16="http://schemas.microsoft.com/office/drawing/2014/main" val="1662795650"/>
                    </a:ext>
                  </a:extLst>
                </a:gridCol>
                <a:gridCol w="881243">
                  <a:extLst>
                    <a:ext uri="{9D8B030D-6E8A-4147-A177-3AD203B41FA5}">
                      <a16:colId xmlns:a16="http://schemas.microsoft.com/office/drawing/2014/main" val="218554245"/>
                    </a:ext>
                  </a:extLst>
                </a:gridCol>
                <a:gridCol w="864075">
                  <a:extLst>
                    <a:ext uri="{9D8B030D-6E8A-4147-A177-3AD203B41FA5}">
                      <a16:colId xmlns:a16="http://schemas.microsoft.com/office/drawing/2014/main" val="2034703898"/>
                    </a:ext>
                  </a:extLst>
                </a:gridCol>
                <a:gridCol w="881243">
                  <a:extLst>
                    <a:ext uri="{9D8B030D-6E8A-4147-A177-3AD203B41FA5}">
                      <a16:colId xmlns:a16="http://schemas.microsoft.com/office/drawing/2014/main" val="551702038"/>
                    </a:ext>
                  </a:extLst>
                </a:gridCol>
                <a:gridCol w="658071">
                  <a:extLst>
                    <a:ext uri="{9D8B030D-6E8A-4147-A177-3AD203B41FA5}">
                      <a16:colId xmlns:a16="http://schemas.microsoft.com/office/drawing/2014/main" val="3309021710"/>
                    </a:ext>
                  </a:extLst>
                </a:gridCol>
              </a:tblGrid>
              <a:tr h="394491">
                <a:tc gridSpan="9">
                  <a:txBody>
                    <a:bodyPr/>
                    <a:lstStyle/>
                    <a:p>
                      <a:pPr algn="ctr"/>
                      <a:r>
                        <a:rPr lang="en-GB" dirty="0"/>
                        <a:t>Motor Assembly Faults Check Sheet</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579774264"/>
                  </a:ext>
                </a:extLst>
              </a:tr>
              <a:tr h="303422">
                <a:tc>
                  <a:txBody>
                    <a:bodyPr/>
                    <a:lstStyle/>
                    <a:p>
                      <a:pPr algn="ctr"/>
                      <a:r>
                        <a:rPr lang="en-GB" sz="1000" dirty="0"/>
                        <a:t>Name of data</a:t>
                      </a:r>
                      <a:r>
                        <a:rPr lang="en-GB" sz="1000" baseline="0" dirty="0"/>
                        <a:t> recorder</a:t>
                      </a:r>
                      <a:endParaRPr lang="en-GB" sz="1000" dirty="0"/>
                    </a:p>
                  </a:txBody>
                  <a:tcPr anchor="ctr"/>
                </a:tc>
                <a:tc gridSpan="8">
                  <a:txBody>
                    <a:bodyPr/>
                    <a:lstStyle/>
                    <a:p>
                      <a:r>
                        <a:rPr lang="en-GB" sz="1200" dirty="0"/>
                        <a:t>Elon</a:t>
                      </a:r>
                      <a:r>
                        <a:rPr lang="en-GB" sz="1200" baseline="0" dirty="0"/>
                        <a:t> Musk</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26258340"/>
                  </a:ext>
                </a:extLst>
              </a:tr>
              <a:tr h="295868">
                <a:tc>
                  <a:txBody>
                    <a:bodyPr/>
                    <a:lstStyle/>
                    <a:p>
                      <a:pPr algn="ctr"/>
                      <a:r>
                        <a:rPr lang="en-GB" sz="1000" dirty="0"/>
                        <a:t>Location</a:t>
                      </a:r>
                    </a:p>
                  </a:txBody>
                  <a:tcPr anchor="ctr"/>
                </a:tc>
                <a:tc gridSpan="8">
                  <a:txBody>
                    <a:bodyPr/>
                    <a:lstStyle/>
                    <a:p>
                      <a:r>
                        <a:rPr lang="en-GB" sz="1200" dirty="0"/>
                        <a:t>Fremont</a:t>
                      </a:r>
                      <a:r>
                        <a:rPr lang="en-GB" sz="1200" baseline="0" dirty="0"/>
                        <a:t> Plant, California</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661581"/>
                  </a:ext>
                </a:extLst>
              </a:tr>
              <a:tr h="394491">
                <a:tc>
                  <a:txBody>
                    <a:bodyPr/>
                    <a:lstStyle/>
                    <a:p>
                      <a:pPr algn="ctr"/>
                      <a:r>
                        <a:rPr lang="en-GB" sz="1000" dirty="0"/>
                        <a:t>Date of Data Recorded</a:t>
                      </a:r>
                    </a:p>
                  </a:txBody>
                  <a:tcPr anchor="ctr"/>
                </a:tc>
                <a:tc gridSpan="7">
                  <a:txBody>
                    <a:bodyPr/>
                    <a:lstStyle/>
                    <a:p>
                      <a:r>
                        <a:rPr lang="en-GB" sz="1200" dirty="0"/>
                        <a:t>20</a:t>
                      </a:r>
                      <a:r>
                        <a:rPr lang="en-GB" sz="1200" baseline="30000" dirty="0"/>
                        <a:t>th</a:t>
                      </a:r>
                      <a:r>
                        <a:rPr lang="en-GB" sz="1200" dirty="0"/>
                        <a:t> Jan</a:t>
                      </a:r>
                      <a:r>
                        <a:rPr lang="en-GB" sz="1200" baseline="0" dirty="0"/>
                        <a:t> 2020</a:t>
                      </a:r>
                      <a:endParaRPr lang="en-GB" sz="1200" dirty="0"/>
                    </a:p>
                  </a:txBody>
                  <a:tcPr anchor="ctr"/>
                </a:tc>
                <a:tc hMerge="1">
                  <a:txBody>
                    <a:bodyPr/>
                    <a:lstStyle/>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endParaRPr lang="en-GB"/>
                    </a:p>
                  </a:txBody>
                  <a:tcPr anchor="ctr"/>
                </a:tc>
                <a:extLst>
                  <a:ext uri="{0D108BD9-81ED-4DB2-BD59-A6C34878D82A}">
                    <a16:rowId xmlns:a16="http://schemas.microsoft.com/office/drawing/2014/main" val="1612541381"/>
                  </a:ext>
                </a:extLst>
              </a:tr>
              <a:tr h="295868">
                <a:tc rowSpan="2">
                  <a:txBody>
                    <a:bodyPr/>
                    <a:lstStyle/>
                    <a:p>
                      <a:pPr algn="ctr"/>
                      <a:r>
                        <a:rPr lang="en-GB" sz="1000" dirty="0"/>
                        <a:t>Defect Type/Event</a:t>
                      </a:r>
                      <a:r>
                        <a:rPr lang="en-GB" sz="1000" baseline="0" dirty="0"/>
                        <a:t> Occurrence</a:t>
                      </a:r>
                      <a:endParaRPr lang="en-GB" sz="1000" dirty="0"/>
                    </a:p>
                  </a:txBody>
                  <a:tcPr anchor="ctr"/>
                </a:tc>
                <a:tc gridSpan="7">
                  <a:txBody>
                    <a:bodyPr/>
                    <a:lstStyle/>
                    <a:p>
                      <a:pPr algn="ctr"/>
                      <a:r>
                        <a:rPr lang="en-GB" sz="1200" dirty="0"/>
                        <a:t>Dates (Day of Week)</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rowSpan="2">
                  <a:txBody>
                    <a:bodyPr/>
                    <a:lstStyle/>
                    <a:p>
                      <a:pPr algn="ctr"/>
                      <a:r>
                        <a:rPr lang="en-GB" sz="1200" dirty="0"/>
                        <a:t>Total</a:t>
                      </a:r>
                      <a:r>
                        <a:rPr lang="en-GB" sz="1200" baseline="0" dirty="0"/>
                        <a:t> </a:t>
                      </a:r>
                      <a:endParaRPr lang="en-GB" sz="1200" dirty="0"/>
                    </a:p>
                  </a:txBody>
                  <a:tcPr anchor="ctr"/>
                </a:tc>
                <a:extLst>
                  <a:ext uri="{0D108BD9-81ED-4DB2-BD59-A6C34878D82A}">
                    <a16:rowId xmlns:a16="http://schemas.microsoft.com/office/drawing/2014/main" val="2228037055"/>
                  </a:ext>
                </a:extLst>
              </a:tr>
              <a:tr h="328743">
                <a:tc vMerge="1">
                  <a:txBody>
                    <a:bodyPr/>
                    <a:lstStyle/>
                    <a:p>
                      <a:endParaRPr lang="en-GB" sz="1200" dirty="0"/>
                    </a:p>
                  </a:txBody>
                  <a:tcPr/>
                </a:tc>
                <a:tc>
                  <a:txBody>
                    <a:bodyPr/>
                    <a:lstStyle/>
                    <a:p>
                      <a:pPr algn="ctr"/>
                      <a:r>
                        <a:rPr lang="en-GB" sz="1400" dirty="0"/>
                        <a:t>Sunday</a:t>
                      </a:r>
                    </a:p>
                  </a:txBody>
                  <a:tcPr anchor="ctr"/>
                </a:tc>
                <a:tc>
                  <a:txBody>
                    <a:bodyPr/>
                    <a:lstStyle/>
                    <a:p>
                      <a:pPr algn="ctr"/>
                      <a:r>
                        <a:rPr lang="en-GB" sz="1400" dirty="0"/>
                        <a:t>Monday</a:t>
                      </a:r>
                    </a:p>
                  </a:txBody>
                  <a:tcPr anchor="ctr"/>
                </a:tc>
                <a:tc>
                  <a:txBody>
                    <a:bodyPr/>
                    <a:lstStyle/>
                    <a:p>
                      <a:pPr algn="ctr"/>
                      <a:r>
                        <a:rPr lang="en-GB" sz="1400" dirty="0"/>
                        <a:t>Tuesday</a:t>
                      </a:r>
                    </a:p>
                  </a:txBody>
                  <a:tcPr anchor="ctr"/>
                </a:tc>
                <a:tc>
                  <a:txBody>
                    <a:bodyPr/>
                    <a:lstStyle/>
                    <a:p>
                      <a:pPr algn="ctr"/>
                      <a:r>
                        <a:rPr lang="en-GB" sz="1400" dirty="0"/>
                        <a:t>Wednesday </a:t>
                      </a:r>
                    </a:p>
                  </a:txBody>
                  <a:tcPr anchor="ctr"/>
                </a:tc>
                <a:tc>
                  <a:txBody>
                    <a:bodyPr/>
                    <a:lstStyle/>
                    <a:p>
                      <a:pPr algn="ctr"/>
                      <a:r>
                        <a:rPr lang="en-GB" sz="1400" dirty="0"/>
                        <a:t>Thursday</a:t>
                      </a:r>
                    </a:p>
                  </a:txBody>
                  <a:tcPr anchor="ctr"/>
                </a:tc>
                <a:tc>
                  <a:txBody>
                    <a:bodyPr/>
                    <a:lstStyle/>
                    <a:p>
                      <a:pPr algn="ctr"/>
                      <a:r>
                        <a:rPr lang="en-GB" sz="1400" dirty="0"/>
                        <a:t>Friday</a:t>
                      </a:r>
                    </a:p>
                  </a:txBody>
                  <a:tcPr anchor="ctr"/>
                </a:tc>
                <a:tc>
                  <a:txBody>
                    <a:bodyPr/>
                    <a:lstStyle/>
                    <a:p>
                      <a:pPr algn="ctr"/>
                      <a:r>
                        <a:rPr lang="en-GB" sz="1400" dirty="0"/>
                        <a:t>Saturday</a:t>
                      </a:r>
                      <a:r>
                        <a:rPr lang="en-GB" sz="1400" baseline="0" dirty="0"/>
                        <a:t> </a:t>
                      </a:r>
                      <a:endParaRPr lang="en-GB" sz="1400" dirty="0"/>
                    </a:p>
                  </a:txBody>
                  <a:tcPr anchor="ctr"/>
                </a:tc>
                <a:tc vMerge="1">
                  <a:txBody>
                    <a:bodyPr/>
                    <a:lstStyle/>
                    <a:p>
                      <a:endParaRPr lang="en-GB" sz="1200" dirty="0"/>
                    </a:p>
                  </a:txBody>
                  <a:tcPr/>
                </a:tc>
                <a:extLst>
                  <a:ext uri="{0D108BD9-81ED-4DB2-BD59-A6C34878D82A}">
                    <a16:rowId xmlns:a16="http://schemas.microsoft.com/office/drawing/2014/main" val="618714815"/>
                  </a:ext>
                </a:extLst>
              </a:tr>
              <a:tr h="316929">
                <a:tc>
                  <a:txBody>
                    <a:bodyPr/>
                    <a:lstStyle/>
                    <a:p>
                      <a:pPr algn="l"/>
                      <a:r>
                        <a:rPr lang="en-GB" sz="1000" dirty="0"/>
                        <a:t>Supplied parts rusted</a:t>
                      </a:r>
                    </a:p>
                  </a:txBody>
                  <a:tcPr anchor="ctr"/>
                </a:tc>
                <a:tc>
                  <a:txBody>
                    <a:bodyPr/>
                    <a:lstStyle/>
                    <a:p>
                      <a:pPr algn="ctr"/>
                      <a:endParaRPr lang="en-GB" sz="1000" dirty="0"/>
                    </a:p>
                  </a:txBody>
                  <a:tcPr anchor="ctr"/>
                </a:tc>
                <a:tc>
                  <a:txBody>
                    <a:bodyPr/>
                    <a:lstStyle/>
                    <a:p>
                      <a:pPr algn="ctr"/>
                      <a:r>
                        <a:rPr lang="en-GB" sz="1000" strike="sngStrike" dirty="0">
                          <a:latin typeface="Times New Roman" panose="02020603050405020304" pitchFamily="18" charset="0"/>
                          <a:cs typeface="Times New Roman" panose="02020603050405020304" pitchFamily="18" charset="0"/>
                        </a:rPr>
                        <a:t>IIII </a:t>
                      </a: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sngStrike" dirty="0">
                          <a:latin typeface="Times New Roman" panose="02020603050405020304" pitchFamily="18" charset="0"/>
                          <a:cs typeface="Times New Roman" panose="02020603050405020304" pitchFamily="18" charset="0"/>
                        </a:rPr>
                        <a:t>IIII</a:t>
                      </a:r>
                    </a:p>
                  </a:txBody>
                  <a:tcPr anchor="ctr"/>
                </a:tc>
                <a:tc>
                  <a:txBody>
                    <a:bodyPr/>
                    <a:lstStyle/>
                    <a:p>
                      <a:pPr algn="ctr"/>
                      <a:r>
                        <a:rPr lang="en-GB" sz="1000" dirty="0"/>
                        <a:t>II</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r>
                        <a:rPr lang="en-GB" sz="1200" dirty="0"/>
                        <a:t>20</a:t>
                      </a:r>
                    </a:p>
                  </a:txBody>
                  <a:tcPr anchor="ctr"/>
                </a:tc>
                <a:extLst>
                  <a:ext uri="{0D108BD9-81ED-4DB2-BD59-A6C34878D82A}">
                    <a16:rowId xmlns:a16="http://schemas.microsoft.com/office/drawing/2014/main" val="1397190854"/>
                  </a:ext>
                </a:extLst>
              </a:tr>
              <a:tr h="303422">
                <a:tc>
                  <a:txBody>
                    <a:bodyPr/>
                    <a:lstStyle/>
                    <a:p>
                      <a:pPr algn="l"/>
                      <a:r>
                        <a:rPr lang="en-GB" sz="1000" dirty="0"/>
                        <a:t>Misaligned weld</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a:t>
                      </a:r>
                    </a:p>
                  </a:txBody>
                  <a:tcPr anchor="ctr"/>
                </a:tc>
                <a:tc>
                  <a:txBody>
                    <a:bodyPr/>
                    <a:lstStyle/>
                    <a:p>
                      <a:pPr algn="ctr"/>
                      <a:endParaRPr lang="en-GB" sz="1000"/>
                    </a:p>
                  </a:txBody>
                  <a:tcPr anchor="ctr"/>
                </a:tc>
                <a:tc>
                  <a:txBody>
                    <a:bodyPr/>
                    <a:lstStyle/>
                    <a:p>
                      <a:pPr algn="ctr"/>
                      <a:r>
                        <a:rPr lang="en-GB" sz="1200" dirty="0"/>
                        <a:t>5</a:t>
                      </a:r>
                    </a:p>
                  </a:txBody>
                  <a:tcPr anchor="ctr"/>
                </a:tc>
                <a:extLst>
                  <a:ext uri="{0D108BD9-81ED-4DB2-BD59-A6C34878D82A}">
                    <a16:rowId xmlns:a16="http://schemas.microsoft.com/office/drawing/2014/main" val="1101616860"/>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Inappropriate</a:t>
                      </a:r>
                      <a:r>
                        <a:rPr lang="en-GB" sz="1000" baseline="0" dirty="0"/>
                        <a:t> test procedure</a:t>
                      </a: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000" dirty="0"/>
                        <a:t>III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200" dirty="0"/>
                        <a:t>3</a:t>
                      </a:r>
                    </a:p>
                  </a:txBody>
                  <a:tcPr anchor="ctr"/>
                </a:tc>
                <a:extLst>
                  <a:ext uri="{0D108BD9-81ED-4DB2-BD59-A6C34878D82A}">
                    <a16:rowId xmlns:a16="http://schemas.microsoft.com/office/drawing/2014/main" val="474588847"/>
                  </a:ext>
                </a:extLst>
              </a:tr>
              <a:tr h="303422">
                <a:tc>
                  <a:txBody>
                    <a:bodyPr/>
                    <a:lstStyle/>
                    <a:p>
                      <a:pPr algn="l"/>
                      <a:r>
                        <a:rPr lang="en-GB" sz="1000" dirty="0"/>
                        <a:t>Wrong part issued </a:t>
                      </a:r>
                    </a:p>
                  </a:txBody>
                  <a:tcPr anchor="ctr"/>
                </a:tc>
                <a:tc>
                  <a:txBody>
                    <a:bodyPr/>
                    <a:lstStyle/>
                    <a:p>
                      <a:pPr algn="ctr"/>
                      <a:endParaRPr lang="en-GB" sz="1000"/>
                    </a:p>
                  </a:txBody>
                  <a:tcPr anchor="ctr"/>
                </a:tc>
                <a:tc>
                  <a:txBody>
                    <a:bodyPr/>
                    <a:lstStyle/>
                    <a:p>
                      <a:pPr algn="ctr"/>
                      <a:r>
                        <a:rPr lang="en-GB" sz="1000" dirty="0"/>
                        <a:t>I</a:t>
                      </a:r>
                    </a:p>
                  </a:txBody>
                  <a:tcPr anchor="ctr"/>
                </a:tc>
                <a:tc>
                  <a:txBody>
                    <a:bodyPr/>
                    <a:lstStyle/>
                    <a:p>
                      <a:pPr algn="ctr"/>
                      <a:endParaRPr lang="en-GB" sz="1000" dirty="0"/>
                    </a:p>
                  </a:txBody>
                  <a:tcPr anchor="ctr"/>
                </a:tc>
                <a:tc>
                  <a:txBody>
                    <a:bodyPr/>
                    <a:lstStyle/>
                    <a:p>
                      <a:pPr algn="ctr"/>
                      <a:r>
                        <a:rPr lang="en-GB" sz="1000" dirty="0"/>
                        <a:t>III</a:t>
                      </a:r>
                    </a:p>
                  </a:txBody>
                  <a:tcPr anchor="ctr"/>
                </a:tc>
                <a:tc>
                  <a:txBody>
                    <a:bodyPr/>
                    <a:lstStyle/>
                    <a:p>
                      <a:pPr algn="ctr"/>
                      <a:r>
                        <a:rPr lang="en-GB" sz="1000" dirty="0"/>
                        <a:t>II</a:t>
                      </a:r>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r>
                        <a:rPr lang="en-GB" sz="1200" dirty="0"/>
                        <a:t>7</a:t>
                      </a:r>
                    </a:p>
                  </a:txBody>
                  <a:tcPr anchor="ctr"/>
                </a:tc>
                <a:extLst>
                  <a:ext uri="{0D108BD9-81ED-4DB2-BD59-A6C34878D82A}">
                    <a16:rowId xmlns:a16="http://schemas.microsoft.com/office/drawing/2014/main" val="616406291"/>
                  </a:ext>
                </a:extLst>
              </a:tr>
              <a:tr h="303422">
                <a:tc>
                  <a:txBody>
                    <a:bodyPr/>
                    <a:lstStyle/>
                    <a:p>
                      <a:pPr algn="l"/>
                      <a:r>
                        <a:rPr lang="en-GB" sz="1000" dirty="0"/>
                        <a:t>Film / residue on parts</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1859029893"/>
                  </a:ext>
                </a:extLst>
              </a:tr>
              <a:tr h="303422">
                <a:tc>
                  <a:txBody>
                    <a:bodyPr/>
                    <a:lstStyle/>
                    <a:p>
                      <a:pPr algn="l"/>
                      <a:r>
                        <a:rPr lang="en-GB" sz="1000" dirty="0"/>
                        <a:t>Voids in casting</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334859335"/>
                  </a:ext>
                </a:extLst>
              </a:tr>
              <a:tr h="303422">
                <a:tc>
                  <a:txBody>
                    <a:bodyPr/>
                    <a:lstStyle/>
                    <a:p>
                      <a:pPr algn="l"/>
                      <a:r>
                        <a:rPr lang="en-GB" sz="1000" dirty="0"/>
                        <a:t>Wrong dimensions</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000" dirty="0"/>
                        <a:t>II</a:t>
                      </a:r>
                    </a:p>
                  </a:txBody>
                  <a:tcPr anchor="ctr"/>
                </a:tc>
                <a:tc>
                  <a:txBody>
                    <a:bodyPr/>
                    <a:lstStyle/>
                    <a:p>
                      <a:pPr algn="ctr"/>
                      <a:endParaRPr lang="en-GB" sz="1000" dirty="0"/>
                    </a:p>
                  </a:txBody>
                  <a:tcPr anchor="ctr"/>
                </a:tc>
                <a:tc>
                  <a:txBody>
                    <a:bodyPr/>
                    <a:lstStyle/>
                    <a:p>
                      <a:pPr algn="ctr"/>
                      <a:r>
                        <a:rPr lang="en-GB" sz="1200" dirty="0"/>
                        <a:t>2</a:t>
                      </a:r>
                    </a:p>
                  </a:txBody>
                  <a:tcPr anchor="ctr"/>
                </a:tc>
                <a:extLst>
                  <a:ext uri="{0D108BD9-81ED-4DB2-BD59-A6C34878D82A}">
                    <a16:rowId xmlns:a16="http://schemas.microsoft.com/office/drawing/2014/main" val="2417654540"/>
                  </a:ext>
                </a:extLst>
              </a:tr>
              <a:tr h="303422">
                <a:tc>
                  <a:txBody>
                    <a:bodyPr/>
                    <a:lstStyle/>
                    <a:p>
                      <a:pPr algn="l"/>
                      <a:r>
                        <a:rPr lang="en-GB" sz="1000" dirty="0"/>
                        <a:t>Adhesive failure</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0</a:t>
                      </a:r>
                    </a:p>
                  </a:txBody>
                  <a:tcPr anchor="ctr"/>
                </a:tc>
                <a:extLst>
                  <a:ext uri="{0D108BD9-81ED-4DB2-BD59-A6C34878D82A}">
                    <a16:rowId xmlns:a16="http://schemas.microsoft.com/office/drawing/2014/main" val="3680787251"/>
                  </a:ext>
                </a:extLst>
              </a:tr>
              <a:tr h="303422">
                <a:tc>
                  <a:txBody>
                    <a:bodyPr/>
                    <a:lstStyle/>
                    <a:p>
                      <a:pPr algn="l"/>
                      <a:r>
                        <a:rPr lang="en-GB" sz="1000" dirty="0"/>
                        <a:t>Insufficient masking</a:t>
                      </a: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r>
                        <a:rPr lang="en-GB" sz="1000" dirty="0"/>
                        <a:t>I</a:t>
                      </a:r>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1</a:t>
                      </a:r>
                    </a:p>
                  </a:txBody>
                  <a:tcPr anchor="ctr"/>
                </a:tc>
                <a:extLst>
                  <a:ext uri="{0D108BD9-81ED-4DB2-BD59-A6C34878D82A}">
                    <a16:rowId xmlns:a16="http://schemas.microsoft.com/office/drawing/2014/main" val="1797628818"/>
                  </a:ext>
                </a:extLst>
              </a:tr>
              <a:tr h="3034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Spray</a:t>
                      </a:r>
                      <a:r>
                        <a:rPr lang="en-GB" sz="1000" baseline="0" dirty="0"/>
                        <a:t> failure</a:t>
                      </a:r>
                      <a:endParaRPr lang="en-GB" sz="1000" dirty="0"/>
                    </a:p>
                  </a:txBody>
                  <a:tcPr anchor="ctr"/>
                </a:tc>
                <a:tc>
                  <a:txBody>
                    <a:bodyPr/>
                    <a:lstStyle/>
                    <a:p>
                      <a:pPr algn="ctr"/>
                      <a:endParaRPr lang="en-GB" sz="1000" dirty="0"/>
                    </a:p>
                  </a:txBody>
                  <a:tcPr anchor="ctr"/>
                </a:tc>
                <a:tc>
                  <a:txBody>
                    <a:bodyPr/>
                    <a:lstStyle/>
                    <a:p>
                      <a:pPr algn="ctr"/>
                      <a:endParaRPr lang="en-GB" sz="100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strike="noStrike" dirty="0">
                          <a:latin typeface="Times New Roman" panose="02020603050405020304" pitchFamily="18" charset="0"/>
                          <a:cs typeface="Times New Roman" panose="02020603050405020304" pitchFamily="18" charset="0"/>
                        </a:rPr>
                        <a:t>IIII</a:t>
                      </a:r>
                      <a:endParaRPr lang="en-GB" sz="1000" strike="noStrike" dirty="0">
                        <a:latin typeface="+mn-lt"/>
                        <a:cs typeface="+mn-cs"/>
                      </a:endParaRPr>
                    </a:p>
                  </a:txBody>
                  <a:tcPr anchor="ctr"/>
                </a:tc>
                <a:tc>
                  <a:txBody>
                    <a:bodyPr/>
                    <a:lstStyle/>
                    <a:p>
                      <a:pPr algn="ctr"/>
                      <a:endParaRPr lang="en-GB" sz="1000"/>
                    </a:p>
                  </a:txBody>
                  <a:tcPr anchor="ctr"/>
                </a:tc>
                <a:tc>
                  <a:txBody>
                    <a:bodyPr/>
                    <a:lstStyle/>
                    <a:p>
                      <a:pPr algn="ctr"/>
                      <a:endParaRPr lang="en-GB" sz="1000"/>
                    </a:p>
                  </a:txBody>
                  <a:tcPr anchor="ctr"/>
                </a:tc>
                <a:tc>
                  <a:txBody>
                    <a:bodyPr/>
                    <a:lstStyle/>
                    <a:p>
                      <a:pPr algn="ctr"/>
                      <a:endParaRPr lang="en-GB" sz="1000" dirty="0"/>
                    </a:p>
                  </a:txBody>
                  <a:tcPr anchor="ctr"/>
                </a:tc>
                <a:tc>
                  <a:txBody>
                    <a:bodyPr/>
                    <a:lstStyle/>
                    <a:p>
                      <a:pPr algn="ctr"/>
                      <a:endParaRPr lang="en-GB" sz="1000" dirty="0"/>
                    </a:p>
                  </a:txBody>
                  <a:tcPr anchor="ctr"/>
                </a:tc>
                <a:tc>
                  <a:txBody>
                    <a:bodyPr/>
                    <a:lstStyle/>
                    <a:p>
                      <a:pPr algn="ctr"/>
                      <a:r>
                        <a:rPr lang="en-GB" sz="1200" dirty="0"/>
                        <a:t>4</a:t>
                      </a:r>
                    </a:p>
                  </a:txBody>
                  <a:tcPr anchor="ctr"/>
                </a:tc>
                <a:extLst>
                  <a:ext uri="{0D108BD9-81ED-4DB2-BD59-A6C34878D82A}">
                    <a16:rowId xmlns:a16="http://schemas.microsoft.com/office/drawing/2014/main" val="2822202236"/>
                  </a:ext>
                </a:extLst>
              </a:tr>
              <a:tr h="394491">
                <a:tc>
                  <a:txBody>
                    <a:bodyPr/>
                    <a:lstStyle/>
                    <a:p>
                      <a:pPr algn="ctr"/>
                      <a:r>
                        <a:rPr lang="en-GB" sz="1000" dirty="0"/>
                        <a:t>Total</a:t>
                      </a:r>
                    </a:p>
                  </a:txBody>
                  <a:tcPr anchor="ctr"/>
                </a:tc>
                <a:tc>
                  <a:txBody>
                    <a:bodyPr/>
                    <a:lstStyle/>
                    <a:p>
                      <a:pPr algn="ctr"/>
                      <a:r>
                        <a:rPr lang="en-GB" sz="1200" dirty="0"/>
                        <a:t>0</a:t>
                      </a:r>
                    </a:p>
                  </a:txBody>
                  <a:tcPr anchor="ctr"/>
                </a:tc>
                <a:tc>
                  <a:txBody>
                    <a:bodyPr/>
                    <a:lstStyle/>
                    <a:p>
                      <a:pPr algn="ctr"/>
                      <a:r>
                        <a:rPr lang="en-GB" sz="1200" dirty="0"/>
                        <a:t>10</a:t>
                      </a:r>
                    </a:p>
                  </a:txBody>
                  <a:tcPr anchor="ctr"/>
                </a:tc>
                <a:tc>
                  <a:txBody>
                    <a:bodyPr/>
                    <a:lstStyle/>
                    <a:p>
                      <a:pPr algn="ctr"/>
                      <a:r>
                        <a:rPr lang="en-GB" sz="1200" dirty="0"/>
                        <a:t>12</a:t>
                      </a:r>
                    </a:p>
                  </a:txBody>
                  <a:tcPr anchor="ctr"/>
                </a:tc>
                <a:tc>
                  <a:txBody>
                    <a:bodyPr/>
                    <a:lstStyle/>
                    <a:p>
                      <a:pPr algn="ctr"/>
                      <a:r>
                        <a:rPr lang="en-GB" sz="1200" dirty="0"/>
                        <a:t>11</a:t>
                      </a:r>
                    </a:p>
                  </a:txBody>
                  <a:tcPr anchor="ctr"/>
                </a:tc>
                <a:tc>
                  <a:txBody>
                    <a:bodyPr/>
                    <a:lstStyle/>
                    <a:p>
                      <a:pPr algn="ctr"/>
                      <a:r>
                        <a:rPr lang="en-GB" sz="1200" dirty="0"/>
                        <a:t>6</a:t>
                      </a:r>
                    </a:p>
                  </a:txBody>
                  <a:tcPr anchor="ctr"/>
                </a:tc>
                <a:tc>
                  <a:txBody>
                    <a:bodyPr/>
                    <a:lstStyle/>
                    <a:p>
                      <a:pPr algn="ctr"/>
                      <a:r>
                        <a:rPr lang="en-GB" sz="1200" dirty="0"/>
                        <a:t>4</a:t>
                      </a:r>
                    </a:p>
                  </a:txBody>
                  <a:tcPr anchor="ctr"/>
                </a:tc>
                <a:tc>
                  <a:txBody>
                    <a:bodyPr/>
                    <a:lstStyle/>
                    <a:p>
                      <a:pPr algn="ctr"/>
                      <a:r>
                        <a:rPr lang="en-GB" sz="1200" dirty="0"/>
                        <a:t>0</a:t>
                      </a:r>
                    </a:p>
                  </a:txBody>
                  <a:tcPr anchor="ctr"/>
                </a:tc>
                <a:tc>
                  <a:txBody>
                    <a:bodyPr/>
                    <a:lstStyle/>
                    <a:p>
                      <a:endParaRPr lang="en-GB" dirty="0"/>
                    </a:p>
                  </a:txBody>
                  <a:tcPr anchor="ctr"/>
                </a:tc>
                <a:extLst>
                  <a:ext uri="{0D108BD9-81ED-4DB2-BD59-A6C34878D82A}">
                    <a16:rowId xmlns:a16="http://schemas.microsoft.com/office/drawing/2014/main" val="626321075"/>
                  </a:ext>
                </a:extLst>
              </a:tr>
            </a:tbl>
          </a:graphicData>
        </a:graphic>
      </p:graphicFrame>
      <p:sp>
        <p:nvSpPr>
          <p:cNvPr id="8" name="Rectangle 7">
            <a:extLst>
              <a:ext uri="{FF2B5EF4-FFF2-40B4-BE49-F238E27FC236}">
                <a16:creationId xmlns:a16="http://schemas.microsoft.com/office/drawing/2014/main" id="{8BC6E45B-33EE-414A-9B46-A9163F0B63AC}"/>
              </a:ext>
            </a:extLst>
          </p:cNvPr>
          <p:cNvSpPr/>
          <p:nvPr/>
        </p:nvSpPr>
        <p:spPr>
          <a:xfrm>
            <a:off x="183295" y="108170"/>
            <a:ext cx="9425418" cy="549284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8C74B9C-2CFE-466C-866E-F0AADE5C97DD}"/>
              </a:ext>
            </a:extLst>
          </p:cNvPr>
          <p:cNvSpPr txBox="1"/>
          <p:nvPr/>
        </p:nvSpPr>
        <p:spPr>
          <a:xfrm>
            <a:off x="9766300" y="2274838"/>
            <a:ext cx="2425700" cy="2308324"/>
          </a:xfrm>
          <a:prstGeom prst="rect">
            <a:avLst/>
          </a:prstGeom>
          <a:noFill/>
        </p:spPr>
        <p:txBody>
          <a:bodyPr wrap="square">
            <a:spAutoFit/>
          </a:bodyPr>
          <a:lstStyle/>
          <a:p>
            <a:pPr algn="ctr"/>
            <a:r>
              <a:rPr lang="en-GB" sz="2400" b="1" dirty="0">
                <a:solidFill>
                  <a:srgbClr val="FF0000"/>
                </a:solidFill>
              </a:rPr>
              <a:t>Trial the check sheet in a live situation to ensure that it captures all required data.</a:t>
            </a:r>
          </a:p>
        </p:txBody>
      </p:sp>
    </p:spTree>
    <p:extLst>
      <p:ext uri="{BB962C8B-B14F-4D97-AF65-F5344CB8AC3E}">
        <p14:creationId xmlns:p14="http://schemas.microsoft.com/office/powerpoint/2010/main" val="197072984"/>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7F731E7452C854ABE5EB8C94666986C" ma:contentTypeVersion="5" ma:contentTypeDescription="Create a new document." ma:contentTypeScope="" ma:versionID="7716b86f57334a669137951a2b992f11">
  <xsd:schema xmlns:xsd="http://www.w3.org/2001/XMLSchema" xmlns:xs="http://www.w3.org/2001/XMLSchema" xmlns:p="http://schemas.microsoft.com/office/2006/metadata/properties" xmlns:ns2="b1eb68b5-1f4b-46a3-92bd-9f6606ee54a4" targetNamespace="http://schemas.microsoft.com/office/2006/metadata/properties" ma:root="true" ma:fieldsID="928cf922026c5dd000517606d2e5b60e" ns2:_="">
    <xsd:import namespace="b1eb68b5-1f4b-46a3-92bd-9f6606ee54a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eb68b5-1f4b-46a3-92bd-9f6606ee54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D7A882-B4F1-4C8A-8754-F8E954F94D12}">
  <ds:schemaRefs>
    <ds:schemaRef ds:uri="http://schemas.openxmlformats.org/package/2006/metadata/core-properties"/>
    <ds:schemaRef ds:uri="http://purl.org/dc/elements/1.1/"/>
    <ds:schemaRef ds:uri="http://schemas.microsoft.com/office/2006/documentManagement/types"/>
    <ds:schemaRef ds:uri="http://schemas.microsoft.com/office/2006/metadata/properties"/>
    <ds:schemaRef ds:uri="http://purl.org/dc/term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E6BBA462-7D51-4639-98BB-E0BEEDBAD6FE}"/>
</file>

<file path=docProps/app.xml><?xml version="1.0" encoding="utf-8"?>
<Properties xmlns="http://schemas.openxmlformats.org/officeDocument/2006/extended-properties" xmlns:vt="http://schemas.openxmlformats.org/officeDocument/2006/docPropsVTypes">
  <TotalTime>19383</TotalTime>
  <Words>2389</Words>
  <Application>Microsoft Office PowerPoint</Application>
  <PresentationFormat>Widescreen</PresentationFormat>
  <Paragraphs>554</Paragraphs>
  <Slides>38</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Myriad Pro</vt:lpstr>
      <vt:lpstr>Times New Roman</vt:lpstr>
      <vt:lpstr>Wingdings</vt:lpstr>
      <vt:lpstr>UWTSD PPT Theme</vt:lpstr>
      <vt:lpstr>PowerPoint Presentation</vt:lpstr>
      <vt:lpstr>Session Overview</vt:lpstr>
      <vt:lpstr>Recap – Basic Quality Tools (Ishikawa's 7 Tools to solve 95% of problems)</vt:lpstr>
      <vt:lpstr>What is a Check Sheet?</vt:lpstr>
      <vt:lpstr>When are Check Sheets Used?</vt:lpstr>
      <vt:lpstr>Recap Question – Data Types</vt:lpstr>
      <vt:lpstr>Qualitative VS Quantitative Data </vt:lpstr>
      <vt:lpstr>Qualitative vs Quantitative – When to use what?</vt:lpstr>
      <vt:lpstr>Question – Qualitative or Quantitative?</vt:lpstr>
      <vt:lpstr>Question – Qualitative or Quantitative?</vt:lpstr>
      <vt:lpstr>Question – Qualitative or Quantitative?</vt:lpstr>
      <vt:lpstr>Question – Qualitative or Quantitative?</vt:lpstr>
      <vt:lpstr>Types of Check sheet – Failure Check Sheets</vt:lpstr>
      <vt:lpstr>Types of Check sheet – Check Lists</vt:lpstr>
      <vt:lpstr>Types of Check sheet – Measles Charts</vt:lpstr>
      <vt:lpstr>Types of Check sheet – Measurement Scale Sheets</vt:lpstr>
      <vt:lpstr>Types of Check sheet – Traveller Check Sheets</vt:lpstr>
      <vt:lpstr>Check Sheet Procedure – 6 steps</vt:lpstr>
      <vt:lpstr>Check Sheet Procedure – 6 steps</vt:lpstr>
      <vt:lpstr>Check Sheet Procedure – 6 steps</vt:lpstr>
      <vt:lpstr>Check Sheet Procedure – 6 steps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Automation</dc:title>
  <dc:creator>Jordan Ross Jenkins (P149066)</dc:creator>
  <cp:lastModifiedBy>Jordan Jenkins</cp:lastModifiedBy>
  <cp:revision>553</cp:revision>
  <dcterms:created xsi:type="dcterms:W3CDTF">2021-01-31T13:51:03Z</dcterms:created>
  <dcterms:modified xsi:type="dcterms:W3CDTF">2022-02-25T11:21:19Z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0x010100C7F731E7452C854ABE5EB8C94666986C</vt:lpwstr>
  </property>
</Properties>
</file>