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30"/>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6" r:id="rId21"/>
    <p:sldId id="273" r:id="rId22"/>
    <p:sldId id="274" r:id="rId23"/>
    <p:sldId id="272" r:id="rId24"/>
    <p:sldId id="277" r:id="rId25"/>
    <p:sldId id="278" r:id="rId26"/>
    <p:sldId id="279" r:id="rId27"/>
    <p:sldId id="280" r:id="rId28"/>
    <p:sldId id="281" r:id="rId29"/>
  </p:sldIdLst>
  <p:sldSz cx="18288000" cy="10287000"/>
  <p:notesSz cx="6858000" cy="9144000"/>
  <p:embeddedFontLst>
    <p:embeddedFont>
      <p:font typeface="Anantason" panose="020B0604020202020204" charset="-34"/>
      <p:regular r:id="rId31"/>
    </p:embeddedFont>
    <p:embeddedFont>
      <p:font typeface="Anantason Bold" panose="020B0604020202020204" charset="-34"/>
      <p:regular r:id="rId32"/>
    </p:embeddedFont>
    <p:embeddedFont>
      <p:font typeface="Anantason Medium" panose="020B0604020202020204" charset="-34"/>
      <p:regular r:id="rId33"/>
    </p:embeddedFont>
    <p:embeddedFont>
      <p:font typeface="Anantason Semi-Bold" panose="020B0604020202020204" charset="-34"/>
      <p:regular r:id="rId3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6712FF-B245-D866-50BD-8C528A9EE978}" v="26" dt="2026-03-12T23:18:23.958"/>
    <p1510:client id="{709D7DCB-EDD9-8D87-EF84-B598375A5FC1}" v="210" dt="2026-03-12T23:40:37.0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p:scale>
          <a:sx n="47" d="100"/>
          <a:sy n="47" d="100"/>
        </p:scale>
        <p:origin x="500" y="-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21" Type="http://schemas.openxmlformats.org/officeDocument/2006/relationships/slide" Target="slides/slide17.xml"/><Relationship Id="rId34" Type="http://schemas.openxmlformats.org/officeDocument/2006/relationships/font" Target="fonts/font4.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font" Target="fonts/font3.fntdata"/><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font" Target="fonts/font2.fntdata"/><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font" Target="fonts/font1.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jna Azad (2232143)" userId="S::2232143@student.uwtsd.ac.uk::8fefac42-f8b3-40bb-be3e-4ea8a8b4f8c6" providerId="AD" clId="Web-{709D7DCB-EDD9-8D87-EF84-B598375A5FC1}"/>
    <pc:docChg chg="modSld">
      <pc:chgData name="Shajna Azad (2232143)" userId="S::2232143@student.uwtsd.ac.uk::8fefac42-f8b3-40bb-be3e-4ea8a8b4f8c6" providerId="AD" clId="Web-{709D7DCB-EDD9-8D87-EF84-B598375A5FC1}" dt="2026-03-12T23:40:37.043" v="101" actId="20577"/>
      <pc:docMkLst>
        <pc:docMk/>
      </pc:docMkLst>
      <pc:sldChg chg="modSp">
        <pc:chgData name="Shajna Azad (2232143)" userId="S::2232143@student.uwtsd.ac.uk::8fefac42-f8b3-40bb-be3e-4ea8a8b4f8c6" providerId="AD" clId="Web-{709D7DCB-EDD9-8D87-EF84-B598375A5FC1}" dt="2026-03-12T23:40:37.043" v="101" actId="20577"/>
        <pc:sldMkLst>
          <pc:docMk/>
          <pc:sldMk cId="0" sldId="272"/>
        </pc:sldMkLst>
        <pc:spChg chg="mod">
          <ac:chgData name="Shajna Azad (2232143)" userId="S::2232143@student.uwtsd.ac.uk::8fefac42-f8b3-40bb-be3e-4ea8a8b4f8c6" providerId="AD" clId="Web-{709D7DCB-EDD9-8D87-EF84-B598375A5FC1}" dt="2026-03-12T23:40:37.043" v="101" actId="20577"/>
          <ac:spMkLst>
            <pc:docMk/>
            <pc:sldMk cId="0" sldId="272"/>
            <ac:spMk id="36" creationId="{C1743D64-2233-859F-BC2E-FFBF29CD3E77}"/>
          </ac:spMkLst>
        </pc:spChg>
      </pc:sldChg>
      <pc:sldChg chg="modSp">
        <pc:chgData name="Shajna Azad (2232143)" userId="S::2232143@student.uwtsd.ac.uk::8fefac42-f8b3-40bb-be3e-4ea8a8b4f8c6" providerId="AD" clId="Web-{709D7DCB-EDD9-8D87-EF84-B598375A5FC1}" dt="2026-03-12T23:39:52.635" v="89" actId="20577"/>
        <pc:sldMkLst>
          <pc:docMk/>
          <pc:sldMk cId="1180031975" sldId="277"/>
        </pc:sldMkLst>
        <pc:spChg chg="mod">
          <ac:chgData name="Shajna Azad (2232143)" userId="S::2232143@student.uwtsd.ac.uk::8fefac42-f8b3-40bb-be3e-4ea8a8b4f8c6" providerId="AD" clId="Web-{709D7DCB-EDD9-8D87-EF84-B598375A5FC1}" dt="2026-03-12T23:39:52.635" v="89" actId="20577"/>
          <ac:spMkLst>
            <pc:docMk/>
            <pc:sldMk cId="1180031975" sldId="277"/>
            <ac:spMk id="36" creationId="{7A9E565E-B764-B565-7E05-81F4CAD76B2C}"/>
          </ac:spMkLst>
        </pc:spChg>
      </pc:sldChg>
      <pc:sldChg chg="modSp">
        <pc:chgData name="Shajna Azad (2232143)" userId="S::2232143@student.uwtsd.ac.uk::8fefac42-f8b3-40bb-be3e-4ea8a8b4f8c6" providerId="AD" clId="Web-{709D7DCB-EDD9-8D87-EF84-B598375A5FC1}" dt="2026-03-12T23:38:40.896" v="81" actId="20577"/>
        <pc:sldMkLst>
          <pc:docMk/>
          <pc:sldMk cId="2029642492" sldId="278"/>
        </pc:sldMkLst>
        <pc:spChg chg="mod">
          <ac:chgData name="Shajna Azad (2232143)" userId="S::2232143@student.uwtsd.ac.uk::8fefac42-f8b3-40bb-be3e-4ea8a8b4f8c6" providerId="AD" clId="Web-{709D7DCB-EDD9-8D87-EF84-B598375A5FC1}" dt="2026-03-12T23:38:40.896" v="81" actId="20577"/>
          <ac:spMkLst>
            <pc:docMk/>
            <pc:sldMk cId="2029642492" sldId="278"/>
            <ac:spMk id="36" creationId="{4F43F9C1-0673-30B0-3BBB-0D379A381A7E}"/>
          </ac:spMkLst>
        </pc:spChg>
      </pc:sldChg>
      <pc:sldChg chg="modSp">
        <pc:chgData name="Shajna Azad (2232143)" userId="S::2232143@student.uwtsd.ac.uk::8fefac42-f8b3-40bb-be3e-4ea8a8b4f8c6" providerId="AD" clId="Web-{709D7DCB-EDD9-8D87-EF84-B598375A5FC1}" dt="2026-03-12T23:37:37.141" v="61" actId="20577"/>
        <pc:sldMkLst>
          <pc:docMk/>
          <pc:sldMk cId="2965917370" sldId="279"/>
        </pc:sldMkLst>
        <pc:spChg chg="mod">
          <ac:chgData name="Shajna Azad (2232143)" userId="S::2232143@student.uwtsd.ac.uk::8fefac42-f8b3-40bb-be3e-4ea8a8b4f8c6" providerId="AD" clId="Web-{709D7DCB-EDD9-8D87-EF84-B598375A5FC1}" dt="2026-03-12T23:37:37.141" v="61" actId="20577"/>
          <ac:spMkLst>
            <pc:docMk/>
            <pc:sldMk cId="2965917370" sldId="279"/>
            <ac:spMk id="36" creationId="{2F2B9827-17F9-86EF-5987-670148D02110}"/>
          </ac:spMkLst>
        </pc:spChg>
      </pc:sldChg>
      <pc:sldChg chg="modSp">
        <pc:chgData name="Shajna Azad (2232143)" userId="S::2232143@student.uwtsd.ac.uk::8fefac42-f8b3-40bb-be3e-4ea8a8b4f8c6" providerId="AD" clId="Web-{709D7DCB-EDD9-8D87-EF84-B598375A5FC1}" dt="2026-03-12T23:35:59.240" v="32" actId="20577"/>
        <pc:sldMkLst>
          <pc:docMk/>
          <pc:sldMk cId="3767126413" sldId="280"/>
        </pc:sldMkLst>
        <pc:spChg chg="mod">
          <ac:chgData name="Shajna Azad (2232143)" userId="S::2232143@student.uwtsd.ac.uk::8fefac42-f8b3-40bb-be3e-4ea8a8b4f8c6" providerId="AD" clId="Web-{709D7DCB-EDD9-8D87-EF84-B598375A5FC1}" dt="2026-03-12T23:35:59.240" v="32" actId="20577"/>
          <ac:spMkLst>
            <pc:docMk/>
            <pc:sldMk cId="3767126413" sldId="280"/>
            <ac:spMk id="36" creationId="{449CC2FE-1C8D-D210-475F-47355B0FB29A}"/>
          </ac:spMkLst>
        </pc:spChg>
      </pc:sldChg>
      <pc:sldChg chg="modSp">
        <pc:chgData name="Shajna Azad (2232143)" userId="S::2232143@student.uwtsd.ac.uk::8fefac42-f8b3-40bb-be3e-4ea8a8b4f8c6" providerId="AD" clId="Web-{709D7DCB-EDD9-8D87-EF84-B598375A5FC1}" dt="2026-03-12T23:36:10.976" v="35" actId="20577"/>
        <pc:sldMkLst>
          <pc:docMk/>
          <pc:sldMk cId="914447965" sldId="281"/>
        </pc:sldMkLst>
        <pc:spChg chg="mod">
          <ac:chgData name="Shajna Azad (2232143)" userId="S::2232143@student.uwtsd.ac.uk::8fefac42-f8b3-40bb-be3e-4ea8a8b4f8c6" providerId="AD" clId="Web-{709D7DCB-EDD9-8D87-EF84-B598375A5FC1}" dt="2026-03-12T23:36:10.976" v="35" actId="20577"/>
          <ac:spMkLst>
            <pc:docMk/>
            <pc:sldMk cId="914447965" sldId="281"/>
            <ac:spMk id="36" creationId="{0E65A818-A6CC-8365-3AF1-E9E930AF9ECC}"/>
          </ac:spMkLst>
        </pc:spChg>
      </pc:sldChg>
    </pc:docChg>
  </pc:docChgLst>
  <pc:docChgLst>
    <pc:chgData name="Shajna Azad (2232143)" userId="S::2232143@student.uwtsd.ac.uk::8fefac42-f8b3-40bb-be3e-4ea8a8b4f8c6" providerId="AD" clId="Web-{106712FF-B245-D866-50BD-8C528A9EE978}"/>
    <pc:docChg chg="modSld">
      <pc:chgData name="Shajna Azad (2232143)" userId="S::2232143@student.uwtsd.ac.uk::8fefac42-f8b3-40bb-be3e-4ea8a8b4f8c6" providerId="AD" clId="Web-{106712FF-B245-D866-50BD-8C528A9EE978}" dt="2026-03-12T23:18:48.568" v="75"/>
      <pc:docMkLst>
        <pc:docMk/>
      </pc:docMkLst>
      <pc:sldChg chg="modNotes">
        <pc:chgData name="Shajna Azad (2232143)" userId="S::2232143@student.uwtsd.ac.uk::8fefac42-f8b3-40bb-be3e-4ea8a8b4f8c6" providerId="AD" clId="Web-{106712FF-B245-D866-50BD-8C528A9EE978}" dt="2026-03-12T23:18:23.551" v="44"/>
        <pc:sldMkLst>
          <pc:docMk/>
          <pc:sldMk cId="0" sldId="257"/>
        </pc:sldMkLst>
      </pc:sldChg>
      <pc:sldChg chg="modNotes">
        <pc:chgData name="Shajna Azad (2232143)" userId="S::2232143@student.uwtsd.ac.uk::8fefac42-f8b3-40bb-be3e-4ea8a8b4f8c6" providerId="AD" clId="Web-{106712FF-B245-D866-50BD-8C528A9EE978}" dt="2026-03-12T23:18:33.473" v="68"/>
        <pc:sldMkLst>
          <pc:docMk/>
          <pc:sldMk cId="0" sldId="258"/>
        </pc:sldMkLst>
      </pc:sldChg>
      <pc:sldChg chg="modNotes">
        <pc:chgData name="Shajna Azad (2232143)" userId="S::2232143@student.uwtsd.ac.uk::8fefac42-f8b3-40bb-be3e-4ea8a8b4f8c6" providerId="AD" clId="Web-{106712FF-B245-D866-50BD-8C528A9EE978}" dt="2026-03-12T23:18:48.568" v="75"/>
        <pc:sldMkLst>
          <pc:docMk/>
          <pc:sldMk cId="0" sldId="259"/>
        </pc:sldMkLst>
      </pc:sldChg>
      <pc:sldChg chg="modSp">
        <pc:chgData name="Shajna Azad (2232143)" userId="S::2232143@student.uwtsd.ac.uk::8fefac42-f8b3-40bb-be3e-4ea8a8b4f8c6" providerId="AD" clId="Web-{106712FF-B245-D866-50BD-8C528A9EE978}" dt="2026-03-12T23:16:53.970" v="17" actId="1076"/>
        <pc:sldMkLst>
          <pc:docMk/>
          <pc:sldMk cId="0" sldId="266"/>
        </pc:sldMkLst>
        <pc:spChg chg="mod">
          <ac:chgData name="Shajna Azad (2232143)" userId="S::2232143@student.uwtsd.ac.uk::8fefac42-f8b3-40bb-be3e-4ea8a8b4f8c6" providerId="AD" clId="Web-{106712FF-B245-D866-50BD-8C528A9EE978}" dt="2026-03-12T23:16:26.703" v="16" actId="1076"/>
          <ac:spMkLst>
            <pc:docMk/>
            <pc:sldMk cId="0" sldId="266"/>
            <ac:spMk id="10" creationId="{00000000-0000-0000-0000-000000000000}"/>
          </ac:spMkLst>
        </pc:spChg>
        <pc:spChg chg="mod">
          <ac:chgData name="Shajna Azad (2232143)" userId="S::2232143@student.uwtsd.ac.uk::8fefac42-f8b3-40bb-be3e-4ea8a8b4f8c6" providerId="AD" clId="Web-{106712FF-B245-D866-50BD-8C528A9EE978}" dt="2026-03-12T23:16:21.437" v="15" actId="1076"/>
          <ac:spMkLst>
            <pc:docMk/>
            <pc:sldMk cId="0" sldId="266"/>
            <ac:spMk id="13" creationId="{00000000-0000-0000-0000-000000000000}"/>
          </ac:spMkLst>
        </pc:spChg>
        <pc:spChg chg="mod">
          <ac:chgData name="Shajna Azad (2232143)" userId="S::2232143@student.uwtsd.ac.uk::8fefac42-f8b3-40bb-be3e-4ea8a8b4f8c6" providerId="AD" clId="Web-{106712FF-B245-D866-50BD-8C528A9EE978}" dt="2026-03-12T23:16:15.890" v="14" actId="1076"/>
          <ac:spMkLst>
            <pc:docMk/>
            <pc:sldMk cId="0" sldId="266"/>
            <ac:spMk id="14" creationId="{00000000-0000-0000-0000-000000000000}"/>
          </ac:spMkLst>
        </pc:spChg>
        <pc:spChg chg="mod">
          <ac:chgData name="Shajna Azad (2232143)" userId="S::2232143@student.uwtsd.ac.uk::8fefac42-f8b3-40bb-be3e-4ea8a8b4f8c6" providerId="AD" clId="Web-{106712FF-B245-D866-50BD-8C528A9EE978}" dt="2026-03-12T23:15:52.280" v="8" actId="20577"/>
          <ac:spMkLst>
            <pc:docMk/>
            <pc:sldMk cId="0" sldId="266"/>
            <ac:spMk id="16" creationId="{00000000-0000-0000-0000-000000000000}"/>
          </ac:spMkLst>
        </pc:spChg>
        <pc:spChg chg="mod">
          <ac:chgData name="Shajna Azad (2232143)" userId="S::2232143@student.uwtsd.ac.uk::8fefac42-f8b3-40bb-be3e-4ea8a8b4f8c6" providerId="AD" clId="Web-{106712FF-B245-D866-50BD-8C528A9EE978}" dt="2026-03-12T23:16:01.311" v="11" actId="20577"/>
          <ac:spMkLst>
            <pc:docMk/>
            <pc:sldMk cId="0" sldId="266"/>
            <ac:spMk id="18" creationId="{00000000-0000-0000-0000-000000000000}"/>
          </ac:spMkLst>
        </pc:spChg>
        <pc:spChg chg="mod">
          <ac:chgData name="Shajna Azad (2232143)" userId="S::2232143@student.uwtsd.ac.uk::8fefac42-f8b3-40bb-be3e-4ea8a8b4f8c6" providerId="AD" clId="Web-{106712FF-B245-D866-50BD-8C528A9EE978}" dt="2026-03-12T23:16:53.970" v="17" actId="1076"/>
          <ac:spMkLst>
            <pc:docMk/>
            <pc:sldMk cId="0" sldId="266"/>
            <ac:spMk id="20" creationId="{00000000-0000-0000-0000-000000000000}"/>
          </ac:spMkLst>
        </pc:spChg>
      </pc:sldChg>
    </pc:docChg>
  </pc:docChgLst>
  <pc:docChgLst>
    <pc:chgData name="Shajna Azad (2232143)" userId="S::2232143@student.uwtsd.ac.uk::8fefac42-f8b3-40bb-be3e-4ea8a8b4f8c6" providerId="AD" clId="Web-{8A771AAF-E4A0-8CF6-FE32-76AF25669173}"/>
    <pc:docChg chg="modSld">
      <pc:chgData name="Shajna Azad (2232143)" userId="S::2232143@student.uwtsd.ac.uk::8fefac42-f8b3-40bb-be3e-4ea8a8b4f8c6" providerId="AD" clId="Web-{8A771AAF-E4A0-8CF6-FE32-76AF25669173}" dt="2026-03-09T00:56:50.901" v="36" actId="1076"/>
      <pc:docMkLst>
        <pc:docMk/>
      </pc:docMkLst>
      <pc:sldChg chg="delSp modSp">
        <pc:chgData name="Shajna Azad (2232143)" userId="S::2232143@student.uwtsd.ac.uk::8fefac42-f8b3-40bb-be3e-4ea8a8b4f8c6" providerId="AD" clId="Web-{8A771AAF-E4A0-8CF6-FE32-76AF25669173}" dt="2026-03-09T00:49:48.536" v="1" actId="1076"/>
        <pc:sldMkLst>
          <pc:docMk/>
          <pc:sldMk cId="0" sldId="262"/>
        </pc:sldMkLst>
        <pc:spChg chg="mod">
          <ac:chgData name="Shajna Azad (2232143)" userId="S::2232143@student.uwtsd.ac.uk::8fefac42-f8b3-40bb-be3e-4ea8a8b4f8c6" providerId="AD" clId="Web-{8A771AAF-E4A0-8CF6-FE32-76AF25669173}" dt="2026-03-09T00:49:48.536" v="1" actId="1076"/>
          <ac:spMkLst>
            <pc:docMk/>
            <pc:sldMk cId="0" sldId="262"/>
            <ac:spMk id="20" creationId="{00000000-0000-0000-0000-000000000000}"/>
          </ac:spMkLst>
        </pc:spChg>
      </pc:sldChg>
      <pc:sldChg chg="modSp">
        <pc:chgData name="Shajna Azad (2232143)" userId="S::2232143@student.uwtsd.ac.uk::8fefac42-f8b3-40bb-be3e-4ea8a8b4f8c6" providerId="AD" clId="Web-{8A771AAF-E4A0-8CF6-FE32-76AF25669173}" dt="2026-03-09T00:50:41.709" v="4" actId="1076"/>
        <pc:sldMkLst>
          <pc:docMk/>
          <pc:sldMk cId="0" sldId="264"/>
        </pc:sldMkLst>
        <pc:spChg chg="mod">
          <ac:chgData name="Shajna Azad (2232143)" userId="S::2232143@student.uwtsd.ac.uk::8fefac42-f8b3-40bb-be3e-4ea8a8b4f8c6" providerId="AD" clId="Web-{8A771AAF-E4A0-8CF6-FE32-76AF25669173}" dt="2026-03-09T00:50:28.397" v="3" actId="14100"/>
          <ac:spMkLst>
            <pc:docMk/>
            <pc:sldMk cId="0" sldId="264"/>
            <ac:spMk id="24" creationId="{00000000-0000-0000-0000-000000000000}"/>
          </ac:spMkLst>
        </pc:spChg>
        <pc:spChg chg="mod">
          <ac:chgData name="Shajna Azad (2232143)" userId="S::2232143@student.uwtsd.ac.uk::8fefac42-f8b3-40bb-be3e-4ea8a8b4f8c6" providerId="AD" clId="Web-{8A771AAF-E4A0-8CF6-FE32-76AF25669173}" dt="2026-03-09T00:50:41.709" v="4" actId="1076"/>
          <ac:spMkLst>
            <pc:docMk/>
            <pc:sldMk cId="0" sldId="264"/>
            <ac:spMk id="28" creationId="{00000000-0000-0000-0000-000000000000}"/>
          </ac:spMkLst>
        </pc:spChg>
      </pc:sldChg>
      <pc:sldChg chg="modSp">
        <pc:chgData name="Shajna Azad (2232143)" userId="S::2232143@student.uwtsd.ac.uk::8fefac42-f8b3-40bb-be3e-4ea8a8b4f8c6" providerId="AD" clId="Web-{8A771AAF-E4A0-8CF6-FE32-76AF25669173}" dt="2026-03-09T00:56:50.901" v="36" actId="1076"/>
        <pc:sldMkLst>
          <pc:docMk/>
          <pc:sldMk cId="0" sldId="266"/>
        </pc:sldMkLst>
        <pc:spChg chg="mod">
          <ac:chgData name="Shajna Azad (2232143)" userId="S::2232143@student.uwtsd.ac.uk::8fefac42-f8b3-40bb-be3e-4ea8a8b4f8c6" providerId="AD" clId="Web-{8A771AAF-E4A0-8CF6-FE32-76AF25669173}" dt="2026-03-09T00:51:45.258" v="10" actId="1076"/>
          <ac:spMkLst>
            <pc:docMk/>
            <pc:sldMk cId="0" sldId="266"/>
            <ac:spMk id="6" creationId="{00000000-0000-0000-0000-000000000000}"/>
          </ac:spMkLst>
        </pc:spChg>
        <pc:spChg chg="mod">
          <ac:chgData name="Shajna Azad (2232143)" userId="S::2232143@student.uwtsd.ac.uk::8fefac42-f8b3-40bb-be3e-4ea8a8b4f8c6" providerId="AD" clId="Web-{8A771AAF-E4A0-8CF6-FE32-76AF25669173}" dt="2026-03-09T00:56:36.680" v="34" actId="1076"/>
          <ac:spMkLst>
            <pc:docMk/>
            <pc:sldMk cId="0" sldId="266"/>
            <ac:spMk id="10" creationId="{00000000-0000-0000-0000-000000000000}"/>
          </ac:spMkLst>
        </pc:spChg>
        <pc:spChg chg="mod">
          <ac:chgData name="Shajna Azad (2232143)" userId="S::2232143@student.uwtsd.ac.uk::8fefac42-f8b3-40bb-be3e-4ea8a8b4f8c6" providerId="AD" clId="Web-{8A771AAF-E4A0-8CF6-FE32-76AF25669173}" dt="2026-03-09T00:56:28.445" v="33" actId="1076"/>
          <ac:spMkLst>
            <pc:docMk/>
            <pc:sldMk cId="0" sldId="266"/>
            <ac:spMk id="11" creationId="{00000000-0000-0000-0000-000000000000}"/>
          </ac:spMkLst>
        </pc:spChg>
        <pc:spChg chg="mod">
          <ac:chgData name="Shajna Azad (2232143)" userId="S::2232143@student.uwtsd.ac.uk::8fefac42-f8b3-40bb-be3e-4ea8a8b4f8c6" providerId="AD" clId="Web-{8A771AAF-E4A0-8CF6-FE32-76AF25669173}" dt="2026-03-09T00:56:43.634" v="35" actId="1076"/>
          <ac:spMkLst>
            <pc:docMk/>
            <pc:sldMk cId="0" sldId="266"/>
            <ac:spMk id="13" creationId="{00000000-0000-0000-0000-000000000000}"/>
          </ac:spMkLst>
        </pc:spChg>
        <pc:spChg chg="mod">
          <ac:chgData name="Shajna Azad (2232143)" userId="S::2232143@student.uwtsd.ac.uk::8fefac42-f8b3-40bb-be3e-4ea8a8b4f8c6" providerId="AD" clId="Web-{8A771AAF-E4A0-8CF6-FE32-76AF25669173}" dt="2026-03-09T00:56:50.901" v="36" actId="1076"/>
          <ac:spMkLst>
            <pc:docMk/>
            <pc:sldMk cId="0" sldId="266"/>
            <ac:spMk id="14" creationId="{00000000-0000-0000-0000-000000000000}"/>
          </ac:spMkLst>
        </pc:spChg>
        <pc:spChg chg="mod">
          <ac:chgData name="Shajna Azad (2232143)" userId="S::2232143@student.uwtsd.ac.uk::8fefac42-f8b3-40bb-be3e-4ea8a8b4f8c6" providerId="AD" clId="Web-{8A771AAF-E4A0-8CF6-FE32-76AF25669173}" dt="2026-03-09T00:54:31.899" v="22" actId="1076"/>
          <ac:spMkLst>
            <pc:docMk/>
            <pc:sldMk cId="0" sldId="266"/>
            <ac:spMk id="15" creationId="{00000000-0000-0000-0000-000000000000}"/>
          </ac:spMkLst>
        </pc:spChg>
        <pc:spChg chg="mod">
          <ac:chgData name="Shajna Azad (2232143)" userId="S::2232143@student.uwtsd.ac.uk::8fefac42-f8b3-40bb-be3e-4ea8a8b4f8c6" providerId="AD" clId="Web-{8A771AAF-E4A0-8CF6-FE32-76AF25669173}" dt="2026-03-09T00:51:33.617" v="8" actId="1076"/>
          <ac:spMkLst>
            <pc:docMk/>
            <pc:sldMk cId="0" sldId="266"/>
            <ac:spMk id="16" creationId="{00000000-0000-0000-0000-000000000000}"/>
          </ac:spMkLst>
        </pc:spChg>
        <pc:spChg chg="mod">
          <ac:chgData name="Shajna Azad (2232143)" userId="S::2232143@student.uwtsd.ac.uk::8fefac42-f8b3-40bb-be3e-4ea8a8b4f8c6" providerId="AD" clId="Web-{8A771AAF-E4A0-8CF6-FE32-76AF25669173}" dt="2026-03-09T00:51:29.508" v="7" actId="1076"/>
          <ac:spMkLst>
            <pc:docMk/>
            <pc:sldMk cId="0" sldId="266"/>
            <ac:spMk id="17" creationId="{00000000-0000-0000-0000-000000000000}"/>
          </ac:spMkLst>
        </pc:spChg>
        <pc:spChg chg="mod">
          <ac:chgData name="Shajna Azad (2232143)" userId="S::2232143@student.uwtsd.ac.uk::8fefac42-f8b3-40bb-be3e-4ea8a8b4f8c6" providerId="AD" clId="Web-{8A771AAF-E4A0-8CF6-FE32-76AF25669173}" dt="2026-03-09T00:51:23.820" v="6" actId="1076"/>
          <ac:spMkLst>
            <pc:docMk/>
            <pc:sldMk cId="0" sldId="266"/>
            <ac:spMk id="18" creationId="{00000000-0000-0000-0000-000000000000}"/>
          </ac:spMkLst>
        </pc:spChg>
        <pc:spChg chg="mod">
          <ac:chgData name="Shajna Azad (2232143)" userId="S::2232143@student.uwtsd.ac.uk::8fefac42-f8b3-40bb-be3e-4ea8a8b4f8c6" providerId="AD" clId="Web-{8A771AAF-E4A0-8CF6-FE32-76AF25669173}" dt="2026-03-09T00:54:04.363" v="20" actId="1076"/>
          <ac:spMkLst>
            <pc:docMk/>
            <pc:sldMk cId="0" sldId="266"/>
            <ac:spMk id="19"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12.03.2026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Today, we're diving into what depression really is, specifically focusing on how it impacts women. </a:t>
            </a:r>
          </a:p>
          <a:p>
            <a:endParaRPr lang="en-US"/>
          </a:p>
          <a:p>
            <a:r>
              <a:rPr lang="en-US" dirty="0"/>
              <a:t>First, it’s crucial to understand that depression is not just feeling down for a day or two. It's a prevalent, disabling mental health condition that can persist long-term. To qualify as a depressive disorder, symptoms such as a persistent low mood and loss of interest in activities must be present for at least two weeks.</a:t>
            </a:r>
            <a:endParaRPr lang="en-US" dirty="0">
              <a:ea typeface="Calibri"/>
              <a:cs typeface="Calibri"/>
            </a:endParaRPr>
          </a:p>
          <a:p>
            <a:endParaRPr lang="en-US"/>
          </a:p>
          <a:p>
            <a:r>
              <a:rPr lang="en-US" dirty="0"/>
              <a:t>Women are, unfortunately, affected at higher rates than men. This is supported by the World Health Organization's findings. The condition is increasingly recognized as chronic and relapsing, meaning it can come back repeatedly, impacting daily life significantly. </a:t>
            </a:r>
            <a:endParaRPr lang="en-US" dirty="0">
              <a:ea typeface="Calibri"/>
              <a:cs typeface="Calibri"/>
            </a:endParaRPr>
          </a:p>
          <a:p>
            <a:endParaRPr lang="en-US"/>
          </a:p>
          <a:p>
            <a:r>
              <a:rPr lang="en-US"/>
              <a:t>Understanding depression through a biopsychosocial framework helps us see it as a complex interaction of biological, psychological, and social factors. This approach is particularly relevant when examining its prevalence in women. </a:t>
            </a:r>
          </a:p>
          <a:p>
            <a:endParaRPr lang="en-US"/>
          </a:p>
          <a:p>
            <a:r>
              <a:rPr lang="en-US" dirty="0"/>
              <a:t>In our next slide, we'll discuss early signs and symptoms of depression, which is key to seeking timely help. Thank you for your attention so far!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Early Recognition of Signs and Symptoms helps HC professions offer the right support. </a:t>
            </a:r>
          </a:p>
          <a:p>
            <a:endParaRPr lang="en-US" dirty="0"/>
          </a:p>
          <a:p>
            <a:r>
              <a:rPr lang="en-US" dirty="0"/>
              <a:t>Identifying these signs and symptoms early gives us more time to effectively understand and address the condition. It's crucial to be attentive to behavioral changes, such as withdrawing from social interactions and losing interest in previously enjoyable activities.</a:t>
            </a:r>
          </a:p>
          <a:p>
            <a:endParaRPr lang="en-US" dirty="0"/>
          </a:p>
          <a:p>
            <a:r>
              <a:rPr lang="en-US" dirty="0"/>
              <a:t>Asking questions can help patients notice things that may have been brushed off, things like observe mood swings and irritability, which can serve as important indicators. Additionally, fluctuations in eating and sleeping habits are other signs to keep an eye on. </a:t>
            </a:r>
            <a:endParaRPr lang="en-US" dirty="0">
              <a:ea typeface="Calibri"/>
              <a:cs typeface="Calibri"/>
            </a:endParaRPr>
          </a:p>
          <a:p>
            <a:endParaRPr lang="en-US" dirty="0"/>
          </a:p>
          <a:p>
            <a:r>
              <a:rPr lang="en-US" dirty="0"/>
              <a:t>Encouraging individuals to seek advice, guidance, and support is essential. The sooner these signs are acknowledged, the better the chances of successfully managing depression.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When discussing the </a:t>
            </a:r>
            <a:r>
              <a:rPr lang="en-US" dirty="0" err="1"/>
              <a:t>aetiology</a:t>
            </a:r>
            <a:r>
              <a:rPr lang="en-US" dirty="0"/>
              <a:t>, or causes, of depression, it’s essential to understand the multifaceted nature of this condition. </a:t>
            </a:r>
          </a:p>
          <a:p>
            <a:endParaRPr lang="en-US"/>
          </a:p>
          <a:p>
            <a:r>
              <a:rPr lang="en-US" dirty="0"/>
              <a:t>Firstly, let's look at the social factors. Structural inequalities can significantly impact mental health outcomes, as highlighted by England &amp; Sim. Factors such as poverty, inequality, and caregiving pressures can exacerbate depressive symptoms. This is well-explained through the biopsychosocial model developed by Engel in 1977.</a:t>
            </a:r>
            <a:endParaRPr lang="en-US" dirty="0">
              <a:ea typeface="Calibri"/>
              <a:cs typeface="Calibri"/>
            </a:endParaRPr>
          </a:p>
          <a:p>
            <a:endParaRPr lang="en-US"/>
          </a:p>
          <a:p>
            <a:r>
              <a:rPr lang="en-US" dirty="0"/>
              <a:t>Next, we have the psychological contributors. Trauma, chronic stress, and rumination are key psychological factors that can lead to or intensify depression. It’s crucial to recognize how these internal experiences can shape one's mental health. </a:t>
            </a:r>
            <a:endParaRPr lang="en-US" dirty="0">
              <a:ea typeface="Calibri"/>
              <a:cs typeface="Calibri"/>
            </a:endParaRPr>
          </a:p>
          <a:p>
            <a:endParaRPr lang="en-US"/>
          </a:p>
          <a:p>
            <a:r>
              <a:rPr lang="en-US"/>
              <a:t>Finally, the biological aspect involves genetics and hormonal changes, as noted by Grazia et al. in 2024. Understanding these biological underpinnings can help tailor more effective treatment approaches.</a:t>
            </a:r>
          </a:p>
          <a:p>
            <a:endParaRPr lang="en-US"/>
          </a:p>
          <a:p>
            <a:r>
              <a:rPr lang="en-US"/>
              <a:t>By breaking down these causes, we gain a clearer picture of how to approach prevention and treatment.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Highlighting that 1 in 4 women will experience depression emphasizes the significant impact this illness has on women's health. It's essential to acknowledge that women are up to twice as likely to suffer from depression compared to men. This disparity is particularly pronounced during life stages such as the perinatal period and menopause, where hormonal fluctuations play a crucial role. </a:t>
            </a:r>
          </a:p>
          <a:p>
            <a:endParaRPr lang="en-US"/>
          </a:p>
          <a:p>
            <a:r>
              <a:rPr lang="en-US"/>
              <a:t>As healthcare professionals, understanding these statistics can guide us in providing targeted support and interventions. Let's be mindful of these vulnerabilities so we can offer empathetic and effective care to those affected.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When discussing the risk factors that predominantly affect women's mental health, it's crucial to highlight the multifaceted and often interrelated nature of these factors. </a:t>
            </a:r>
          </a:p>
          <a:p>
            <a:endParaRPr lang="en-US"/>
          </a:p>
          <a:p>
            <a:r>
              <a:rPr lang="en-US"/>
              <a:t>let's consider hormonal changes. These occur naturally during various life stages, such as menstruation, pregnancy, and menopause. Each of these stages can significantly affect a woman's mental health due to the hormonal fluctuations involved. </a:t>
            </a:r>
          </a:p>
          <a:p>
            <a:endParaRPr lang="en-US"/>
          </a:p>
          <a:p>
            <a:r>
              <a:rPr lang="en-US"/>
              <a:t>Second, we have what's often referred to as the "double burden"—the expectation for women to excel professionally while also managing household responsibilities. This dual pressure can lead to increased stress and mental health challenges. </a:t>
            </a:r>
          </a:p>
          <a:p>
            <a:endParaRPr lang="en-US"/>
          </a:p>
          <a:p>
            <a:r>
              <a:rPr lang="en-US"/>
              <a:t>Lastly, societal pressures, particularly in the form of beauty standards, can have a profound impact on mental well-being. The constant pressure to meet certain aesthetic ideals can lead to issues such as body image dissatisfaction and low self-esteem.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Tragically, postpartum depression often goes undetected, leaving new mothers vulnerable and sometimes unable to adequately care for themselves or their newborns. This highlights the importance of vigilance and support from healthcare professionals. </a:t>
            </a:r>
          </a:p>
          <a:p>
            <a:endParaRPr lang="en-US"/>
          </a:p>
          <a:p>
            <a:r>
              <a:rPr lang="en-US"/>
              <a:t>The Royal College of Psychiatrists underscores the significance of early detection and intervention, which can make a substantial difference in a mother's recovery and well-being.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When we consider the economic and social burden of depression among women, particularly those who serve as caregivers, communicators, and mothers, the impacts are profound. </a:t>
            </a:r>
          </a:p>
          <a:p>
            <a:endParaRPr lang="en-US"/>
          </a:p>
          <a:p>
            <a:r>
              <a:rPr lang="en-US"/>
              <a:t>Firstly, depression places substantial pressure on health and social care systems, as highlighted by Lloyd and Heller in 2012. The increased use of NHS services for mental health support underscores this burden. Health professionals need to be aware of this strain to better allocate resources and provide support. </a:t>
            </a:r>
          </a:p>
          <a:p>
            <a:endParaRPr lang="en-US"/>
          </a:p>
          <a:p>
            <a:r>
              <a:rPr lang="en-US"/>
              <a:t>Secondly, depression in women has wider economic costs to society. This includes work absence and reduced productivity, which not only affects the women themselves but also impacts businesses and the broader economy. Understanding this can help us advocate for more comprehensive workplace mental health support.</a:t>
            </a:r>
          </a:p>
          <a:p>
            <a:endParaRPr lang="en-US"/>
          </a:p>
          <a:p>
            <a:r>
              <a:rPr lang="en-US"/>
              <a:t>Lastly, when depression affects women in their roles as mothers and caregivers, the ripple effects extend to families and communities. Children and dependents can suffer from a lack of care and emotional support, perpetuating cycles of stress and mental health challenges. </a:t>
            </a:r>
          </a:p>
          <a:p>
            <a:endParaRPr lang="en-US"/>
          </a:p>
          <a:p>
            <a:r>
              <a:rPr lang="en-US"/>
              <a:t>It's crucial for us as healthcare professionals to recognise these broader impacts and work towards holistic solutions that address the socioeconomic dimensions of depression.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role of the General Practitioner, or GP, is pivotal. They are often the first point of contact and are responsible for assessing the severity of the condition. This includes conducting a clinical discussion and a comprehensive risk assessment to ensure the safety of the mother and her dependents. </a:t>
            </a:r>
          </a:p>
          <a:p>
            <a:endParaRPr lang="en-US"/>
          </a:p>
          <a:p>
            <a:r>
              <a:rPr lang="en-US"/>
              <a:t>In primary care settings, GPs utilize screening tools like the PHQ-9 questionnaire. This helps in accurately evaluating symptoms and understanding the patient's history, including any concerns regarding self-harm or suicidal thoughts. It's essential for GPs to create an environment where patients feel comfortable discussing these sensitive topics. </a:t>
            </a:r>
          </a:p>
          <a:p>
            <a:endParaRPr lang="en-US"/>
          </a:p>
          <a:p>
            <a:r>
              <a:rPr lang="en-US"/>
              <a:t>By addressing these areas, we ensure that the initial steps toward recovery are supportive and thorough, laying a strong foundation for subsequent management and care.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To effectively manage long-term conditions, we need to adhere to specific UK guidance, focusing on models that improve patient outcomes. </a:t>
            </a:r>
          </a:p>
          <a:p>
            <a:endParaRPr lang="en-US"/>
          </a:p>
          <a:p>
            <a:r>
              <a:rPr lang="en-US"/>
              <a:t>Our approach as HCP should be guided by the NICE recommendations, which are central to ensuring we provide evidence-based, high-quality care. The NICE guidelines advocate for a stepped-care approach, which tailors treatment intensity based on the severity of the condition. This framework ensures that patients receive the appropriate level of care when they need it most.</a:t>
            </a:r>
          </a:p>
          <a:p>
            <a:endParaRPr lang="en-US"/>
          </a:p>
          <a:p>
            <a:r>
              <a:rPr lang="en-US"/>
              <a:t>Additionally, the biopsychosocial and recovery-focused models play a crucial role. These models emphasize the interconnectedness of biological, psychological, and social factors, aiming for a comprehensive recovery path. Moreover, person-centred and holistic care approaches are essential, meaning that we must consider the entire well-being of the patient, not just their symptoms.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At the centre of the model is collaborative care planning, where healthcare professionals and patients work together to develop a personalised care plan based on the individual’s needs and preferences.</a:t>
            </a:r>
          </a:p>
          <a:p>
            <a:endParaRPr lang="en-US"/>
          </a:p>
          <a:p>
            <a:r>
              <a:rPr lang="en-US"/>
              <a:t>The roof of the house represents engaged and informed patients, who are supported to develop the knowledge and confidence to manage their condition effectively.</a:t>
            </a:r>
          </a:p>
          <a:p>
            <a:endParaRPr lang="en-US"/>
          </a:p>
          <a:p>
            <a:r>
              <a:rPr lang="en-US"/>
              <a:t>The walls represent organised healthcare teams and community support services, ensuring that individuals receive coordinated care both within the healthcare system and through community resources.</a:t>
            </a:r>
          </a:p>
          <a:p>
            <a:endParaRPr lang="en-US"/>
          </a:p>
          <a:p>
            <a:r>
              <a:rPr lang="en-US"/>
              <a:t>Finally, the foundation represents the healthcare system infrastructure, such as leadership, training, and information systems, which support the delivery of integrated care.</a:t>
            </a:r>
          </a:p>
          <a:p>
            <a:endParaRPr lang="en-US"/>
          </a:p>
          <a:p>
            <a:r>
              <a:rPr lang="en-US"/>
              <a:t>Overall, the model aims to improve self-management, patient outcomes, and the quality of long-term care.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a:p>
          <a:p>
            <a:r>
              <a:rPr lang="en-US"/>
              <a:t>Treatment for depression often involves a combination of psychological therapies, medication, and lifestyle support, with the specific approach depending on the severity of symptoms and the individual’s needs.</a:t>
            </a:r>
          </a:p>
          <a:p>
            <a:endParaRPr lang="en-US"/>
          </a:p>
          <a:p>
            <a:r>
              <a:rPr lang="en-US"/>
              <a:t>Psychological therapies</a:t>
            </a:r>
          </a:p>
          <a:p>
            <a:r>
              <a:rPr lang="en-US"/>
              <a:t>Talking therapies such as Cognitive Behavioural Therapy (CBT), counselling, and guided self-help are commonly recommended, particularly for mild to moderate depression.</a:t>
            </a:r>
          </a:p>
          <a:p>
            <a:endParaRPr lang="en-US"/>
          </a:p>
          <a:p>
            <a:r>
              <a:rPr lang="en-US"/>
              <a:t>Medication</a:t>
            </a:r>
          </a:p>
          <a:p>
            <a:r>
              <a:rPr lang="en-US"/>
              <a:t>Antidepressant medications, such as selective serotonin reuptake inhibitors (SSRIs), may be prescribed for moderate to severe depression to help improve mood and emotional regulation.</a:t>
            </a:r>
          </a:p>
          <a:p>
            <a:endParaRPr lang="en-US"/>
          </a:p>
          <a:p>
            <a:r>
              <a:rPr lang="en-US"/>
              <a:t>Lifestyle and self-management</a:t>
            </a:r>
          </a:p>
          <a:p>
            <a:r>
              <a:rPr lang="en-US"/>
              <a:t>Regular exercise, maintaining healthy sleep routines, and developing coping strategies can support recovery and improve wellbeing.</a:t>
            </a:r>
          </a:p>
          <a:p>
            <a:endParaRPr lang="en-US"/>
          </a:p>
          <a:p>
            <a:r>
              <a:rPr lang="en-US"/>
              <a:t>Combined approaches</a:t>
            </a:r>
          </a:p>
          <a:p>
            <a:r>
              <a:rPr lang="en-US"/>
              <a:t>For many individuals, the most effective treatment involves a combination of therapy, medication, and social support.</a:t>
            </a:r>
          </a:p>
          <a:p>
            <a:endParaRPr lang="en-US"/>
          </a:p>
          <a:p>
            <a:r>
              <a:rPr lang="en-US"/>
              <a:t>(NHS, 2023)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Depression is often not a standalone condition. It frequently occurs alongside other chronic illnesses, such as diabetes, cardiovascular disease, and anxiety disorders. Understanding the relationship between depression and these comorbidities is crucial for effective treatment and management.</a:t>
            </a:r>
          </a:p>
          <a:p>
            <a:endParaRPr lang="en-US"/>
          </a:p>
          <a:p>
            <a:r>
              <a:rPr lang="en-US"/>
              <a:t>Let's consider how these conditions interact. For instance, chronic pain can exacerbate feelings of depression, while depression can make managing diabetes more challenging. Similarly, anxiety disorders often heighten depressive symptoms, creating a cycle that's difficult to break.</a:t>
            </a:r>
          </a:p>
          <a:p>
            <a:endParaRPr lang="en-US"/>
          </a:p>
          <a:p>
            <a:r>
              <a:rPr lang="en-US"/>
              <a:t>The presence of these comorbid conditions highlights the importance of a holistic approach to mental health care. By addressing both the mental and physical aspects of health, we can improve overall well-being and enhance the quality of life for those affected.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 The earlier we can identify mental health issues, the more time we have to address them effectively. This proactive approach can significantly improve treatment success.</a:t>
            </a:r>
          </a:p>
          <a:p>
            <a:endParaRPr lang="en-US"/>
          </a:p>
          <a:p>
            <a:r>
              <a:rPr lang="en-US"/>
              <a:t>Next, adopting healthy lifestyle behaviours is essential. Regular exercise, a balanced diet, and adequate sleep can all contribute to mental well-being and resilience. These habits form a solid foundation that supports mental health and can prevent the onset of severe conditions.</a:t>
            </a:r>
          </a:p>
          <a:p>
            <a:endParaRPr lang="en-US"/>
          </a:p>
          <a:p>
            <a:r>
              <a:rPr lang="en-US"/>
              <a:t>Another key point is the importance of reducing stigma around mental illness. By fostering open conversations and understanding, we can create an environment that encourages individuals to seek help without fear of judgment. This cultural shift is vital for improving mental health outcomes across communities.</a:t>
            </a:r>
          </a:p>
          <a:p>
            <a:endParaRPr lang="en-US"/>
          </a:p>
          <a:p>
            <a:r>
              <a:rPr lang="en-US"/>
              <a:t>Finally, strong social support networks play a pivotal role. Whether it's family, friends, or community groups, having a reliable support system can provide the emotional backing necessary for maintaining mental health.</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Comprehensive Model of Personalised Care closely aligns with the principles of co-production in healthcare.</a:t>
            </a:r>
          </a:p>
          <a:p>
            <a:endParaRPr lang="en-US"/>
          </a:p>
          <a:p>
            <a:r>
              <a:rPr lang="en-US"/>
              <a:t>Co-production promotes equal partnerships between service users, carers, and healthcare professionals, supporting person-centred care.</a:t>
            </a:r>
          </a:p>
          <a:p>
            <a:endParaRPr lang="en-US"/>
          </a:p>
          <a:p>
            <a:r>
              <a:rPr lang="en-US"/>
              <a:t>Recognises the importance of lived experience, enabling services to be designed around the real needs of people living with depression.</a:t>
            </a:r>
          </a:p>
          <a:p>
            <a:endParaRPr lang="en-US"/>
          </a:p>
          <a:p>
            <a:r>
              <a:rPr lang="en-US"/>
              <a:t>Evidence suggests co-production can improve engagement, trust, and treatment adherence, leading to better long-term outcomes.</a:t>
            </a:r>
          </a:p>
          <a:p>
            <a:endParaRPr lang="en-US"/>
          </a:p>
          <a:p>
            <a:r>
              <a:rPr lang="en-US"/>
              <a:t>Limitations</a:t>
            </a:r>
          </a:p>
          <a:p>
            <a:endParaRPr lang="en-US"/>
          </a:p>
          <a:p>
            <a:r>
              <a:rPr lang="en-US"/>
              <a:t>Power imbalances may still exist, meaning healthcare professionals can retain greater influence in decision-making.</a:t>
            </a:r>
          </a:p>
          <a:p>
            <a:endParaRPr lang="en-US"/>
          </a:p>
          <a:p>
            <a:r>
              <a:rPr lang="en-US"/>
              <a:t>Implementing co-production requires organisational commitment, resources, and staff training, which may not always be available.</a:t>
            </a:r>
          </a:p>
          <a:p>
            <a:endParaRPr lang="en-US"/>
          </a:p>
          <a:p>
            <a:r>
              <a:rPr lang="en-US"/>
              <a:t>Some individuals experiencing severe depression may struggle to participate fully, limiting the effectiveness of the approach.</a:t>
            </a:r>
          </a:p>
          <a:p>
            <a:endParaRPr lang="en-US"/>
          </a:p>
          <a:p>
            <a:r>
              <a:rPr lang="en-US"/>
              <a:t>Implications for Practice</a:t>
            </a:r>
          </a:p>
          <a:p>
            <a:endParaRPr lang="en-US"/>
          </a:p>
          <a:p>
            <a:r>
              <a:rPr lang="en-US"/>
              <a:t>Healthcare professionals must demonstrate communication, empathy, shared decision-making, and respect for patient autonomy.</a:t>
            </a:r>
          </a:p>
          <a:p>
            <a:endParaRPr lang="en-US"/>
          </a:p>
          <a:p>
            <a:r>
              <a:rPr lang="en-US"/>
              <a:t>Services should create supportive environments that empower patients while recognising individual capacity to participate.</a:t>
            </a:r>
          </a:p>
          <a:p>
            <a:endParaRPr lang="en-US"/>
          </a:p>
          <a:p>
            <a:r>
              <a:rPr lang="en-US"/>
              <a:t>When applied effectively, co-production can enhance recovery-focused care and improve the quality of mental health services.</a:t>
            </a:r>
          </a:p>
          <a:p>
            <a:endParaRPr lang="en-US"/>
          </a:p>
          <a:p>
            <a:r>
              <a:rPr lang="en-US"/>
              <a:t>(NHS England &amp; Coalition for Personalised Care, 2019)</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Implications for Practice</a:t>
            </a:r>
          </a:p>
          <a:p>
            <a:endParaRPr lang="en-US"/>
          </a:p>
          <a:p>
            <a:r>
              <a:rPr lang="en-US"/>
              <a:t>Healthcare professionals must demonstrate communication, empathy, shared decision-making, and respect for patient autonomy.</a:t>
            </a:r>
          </a:p>
          <a:p>
            <a:endParaRPr lang="en-US"/>
          </a:p>
          <a:p>
            <a:r>
              <a:rPr lang="en-US"/>
              <a:t>Services should create supportive environments that empower patients while recognising individual capacity to participate.</a:t>
            </a:r>
          </a:p>
          <a:p>
            <a:endParaRPr lang="en-US"/>
          </a:p>
          <a:p>
            <a:r>
              <a:rPr lang="en-US"/>
              <a:t>When applied effectively, co-production can enhance recovery-focused care and improve the quality of mental health services.</a:t>
            </a:r>
          </a:p>
          <a:p>
            <a:endParaRPr lang="en-US"/>
          </a:p>
          <a:p>
            <a:r>
              <a:rPr lang="en-US"/>
              <a:t>(NHS England &amp; Coalition for Personalised Care, 2019)</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C4DB45-7D4D-714B-BCB9-FAB0EF7C720A}"/>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2768E60D-2A95-A6DA-3F5B-3CB1A6F5A783}"/>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DA0EEB89-F28E-E2BF-8F77-84220A8A4E77}"/>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50848038-D8E1-8298-969A-283BF023707C}"/>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19F6E926-2CF1-EF28-79CF-0B00012EFF96}"/>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a:p>
          <a:p>
            <a:endParaRPr/>
          </a:p>
          <a:p>
            <a:endParaRPr/>
          </a:p>
          <a:p>
            <a:endParaRPr/>
          </a:p>
          <a:p>
            <a:r>
              <a:rPr lang="en-US"/>
              <a:t>The NHS Comprehensive Model of Personalised Care aims to support individuals with long-term physical and mental health conditions to manage their health and wellbeing more effectively. It focuses on giving people greater choice, control, and involvement in decisions about their care.</a:t>
            </a:r>
          </a:p>
          <a:p>
            <a:endParaRPr lang="en-US"/>
          </a:p>
          <a:p>
            <a:r>
              <a:rPr lang="en-US"/>
              <a:t>For people living with long-term depression, this approach promotes person-centred care, recovery, and improved quality of life.</a:t>
            </a:r>
          </a:p>
          <a:p>
            <a:endParaRPr lang="en-US"/>
          </a:p>
          <a:p>
            <a:r>
              <a:rPr lang="en-US"/>
              <a:t>Shared Decision-Making</a:t>
            </a:r>
          </a:p>
          <a:p>
            <a:endParaRPr lang="en-US"/>
          </a:p>
          <a:p>
            <a:r>
              <a:rPr lang="en-US"/>
              <a:t>Shared decision-making involves patients and healthcare professionals working together to choose treatments and support options. This ensures decisions are based on clinical evidence as well as the patient’s preferences, values, and personal circumstances.</a:t>
            </a:r>
          </a:p>
          <a:p>
            <a:endParaRPr lang="en-US"/>
          </a:p>
          <a:p>
            <a:r>
              <a:rPr lang="en-US"/>
              <a:t>In depression care, this may include discussing therapy options, medication, or lifestyle interventions so individuals can actively participate in their treatment plan.</a:t>
            </a:r>
          </a:p>
          <a:p>
            <a:endParaRPr lang="en-US"/>
          </a:p>
          <a:p>
            <a:r>
              <a:rPr lang="en-US"/>
              <a:t>Personalised Care and Support Planning</a:t>
            </a:r>
          </a:p>
          <a:p>
            <a:endParaRPr lang="en-US"/>
          </a:p>
          <a:p>
            <a:r>
              <a:rPr lang="en-US"/>
              <a:t>A personalised care plan is developed following a holistic assessment of the individual’s health, wellbeing, and personal goals. The plan records what matters to the person and outlines agreed actions to support their recovery.</a:t>
            </a:r>
          </a:p>
          <a:p>
            <a:endParaRPr lang="en-US"/>
          </a:p>
          <a:p>
            <a:r>
              <a:rPr lang="en-US"/>
              <a:t>For individuals with long-term depression, this may involve setting goals such as improving daily functioning, maintaining employment, or strengthening social relationships.</a:t>
            </a:r>
          </a:p>
          <a:p>
            <a:endParaRPr lang="en-US"/>
          </a:p>
          <a:p>
            <a:r>
              <a:rPr lang="en-US"/>
              <a:t>Enabling Choice</a:t>
            </a:r>
          </a:p>
          <a:p>
            <a:endParaRPr lang="en-US"/>
          </a:p>
          <a:p>
            <a:r>
              <a:rPr lang="en-US"/>
              <a:t>The model ensures individuals have access to information about available services and treatment options so they can make informed decisions about their care.</a:t>
            </a:r>
          </a:p>
          <a:p>
            <a:endParaRPr lang="en-US"/>
          </a:p>
          <a:p>
            <a:r>
              <a:rPr lang="en-US"/>
              <a:t>For example, individuals with depression may be able to choose between different psychological therapies or support services within the NHS.</a:t>
            </a:r>
          </a:p>
          <a:p>
            <a:endParaRPr lang="en-US"/>
          </a:p>
          <a:p>
            <a:r>
              <a:rPr lang="en-US"/>
              <a:t>Social Prescribing</a:t>
            </a:r>
          </a:p>
          <a:p>
            <a:endParaRPr lang="en-US"/>
          </a:p>
          <a:p>
            <a:r>
              <a:rPr lang="en-US"/>
              <a:t>Social prescribing connects individuals to community resources and non-medical support, such as support groups, exercise programmes, volunteering opportunities, or wellbeing activities.</a:t>
            </a:r>
          </a:p>
          <a:p>
            <a:endParaRPr lang="en-US"/>
          </a:p>
          <a:p>
            <a:r>
              <a:rPr lang="en-US"/>
              <a:t>This is particularly important for people with depression, as social engagement and community support can help reduce isolation and improve mental wellbeing.</a:t>
            </a:r>
          </a:p>
          <a:p>
            <a:endParaRPr lang="en-US"/>
          </a:p>
          <a:p>
            <a:r>
              <a:rPr lang="en-US"/>
              <a:t>Supported Self-Management</a:t>
            </a:r>
          </a:p>
          <a:p>
            <a:endParaRPr lang="en-US"/>
          </a:p>
          <a:p>
            <a:r>
              <a:rPr lang="en-US"/>
              <a:t>Supported self-management focuses on helping individuals build knowledge, confidence, and skills to manage their condition independently.</a:t>
            </a:r>
          </a:p>
          <a:p>
            <a:endParaRPr lang="en-US"/>
          </a:p>
          <a:p>
            <a:r>
              <a:rPr lang="en-US"/>
              <a:t>For depression, this may include developing coping strategies, managing stress, maintaining healthy routines, and recognising early warning signs of relapse.</a:t>
            </a:r>
          </a:p>
          <a:p>
            <a:endParaRPr lang="en-US"/>
          </a:p>
          <a:p>
            <a:r>
              <a:rPr lang="en-US"/>
              <a:t>Personal Health Budgets</a:t>
            </a:r>
          </a:p>
          <a:p>
            <a:endParaRPr lang="en-US"/>
          </a:p>
          <a:p>
            <a:r>
              <a:rPr lang="en-US"/>
              <a:t>Personal health budgets allow individuals to have greater control over how funding for their healthcare is used. These budgets can support services or resources that meet the person’s specific mental health needs.</a:t>
            </a:r>
          </a:p>
          <a:p>
            <a:endParaRPr lang="en-US"/>
          </a:p>
          <a:p>
            <a:r>
              <a:rPr lang="en-US"/>
              <a:t>For example, a person with long-term depression may use a personal health budget to access specialised therapy or community support activities.</a:t>
            </a:r>
          </a:p>
        </p:txBody>
      </p:sp>
      <p:sp>
        <p:nvSpPr>
          <p:cNvPr id="6" name="Footer Placeholder 5">
            <a:extLst>
              <a:ext uri="{FF2B5EF4-FFF2-40B4-BE49-F238E27FC236}">
                <a16:creationId xmlns:a16="http://schemas.microsoft.com/office/drawing/2014/main" id="{F29FC2D0-8D7F-07B7-E65B-F5817112854E}"/>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86A1B7DD-DDE7-C121-1A88-5807730A1072}"/>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3416505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Let's wrap up our presentation with some key takeaways. Throughout this discussion, we've emphasized the importance of holistic and personalized care in supporting recovery. </a:t>
            </a:r>
          </a:p>
          <a:p>
            <a:endParaRPr lang="en-US"/>
          </a:p>
          <a:p>
            <a:r>
              <a:rPr lang="en-US"/>
              <a:t>Collaboration between patients and healthcare professionals is not just beneficial—it's essential for effective treatment and management of mental health conditions, such as depression, particularly in women. We've seen how early diagnosis and treatment can significantly improve outcomes and quality of life. </a:t>
            </a:r>
          </a:p>
          <a:p>
            <a:endParaRPr lang="en-US"/>
          </a:p>
          <a:p>
            <a:r>
              <a:rPr lang="en-US"/>
              <a:t>As we move forward, remember that each individual's journey is unique, and the partnership between patients and healthcare professionals must be built on trust and shared goals. </a:t>
            </a:r>
          </a:p>
          <a:p>
            <a:endParaRPr lang="en-US"/>
          </a:p>
          <a:p>
            <a:r>
              <a:rPr lang="en-US"/>
              <a:t>Thank you for you.</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a:p>
          <a:p>
            <a:endParaRPr/>
          </a:p>
          <a:p>
            <a:endParaRPr/>
          </a:p>
          <a:p>
            <a:endParaRPr/>
          </a:p>
          <a:p>
            <a:r>
              <a:rPr lang="en-US"/>
              <a:t>The NHS Comprehensive Model of Personalised Care aims to support individuals with long-term physical and mental health conditions to manage their health and wellbeing more effectively. It focuses on giving people greater choice, control, and involvement in decisions about their care.</a:t>
            </a:r>
          </a:p>
          <a:p>
            <a:endParaRPr lang="en-US"/>
          </a:p>
          <a:p>
            <a:r>
              <a:rPr lang="en-US"/>
              <a:t>For people living with long-term depression, this approach promotes person-centred care, recovery, and improved quality of life.</a:t>
            </a:r>
          </a:p>
          <a:p>
            <a:endParaRPr lang="en-US"/>
          </a:p>
          <a:p>
            <a:r>
              <a:rPr lang="en-US"/>
              <a:t>Shared Decision-Making</a:t>
            </a:r>
          </a:p>
          <a:p>
            <a:endParaRPr lang="en-US"/>
          </a:p>
          <a:p>
            <a:r>
              <a:rPr lang="en-US"/>
              <a:t>Shared decision-making involves patients and healthcare professionals working together to choose treatments and support options. This ensures decisions are based on clinical evidence as well as the patient’s preferences, values, and personal circumstances.</a:t>
            </a:r>
          </a:p>
          <a:p>
            <a:endParaRPr lang="en-US"/>
          </a:p>
          <a:p>
            <a:r>
              <a:rPr lang="en-US"/>
              <a:t>In depression care, this may include discussing therapy options, medication, or lifestyle interventions so individuals can actively participate in their treatment plan.</a:t>
            </a:r>
          </a:p>
          <a:p>
            <a:endParaRPr lang="en-US"/>
          </a:p>
          <a:p>
            <a:r>
              <a:rPr lang="en-US"/>
              <a:t>Personalised Care and Support Planning</a:t>
            </a:r>
          </a:p>
          <a:p>
            <a:endParaRPr lang="en-US"/>
          </a:p>
          <a:p>
            <a:r>
              <a:rPr lang="en-US"/>
              <a:t>A personalised care plan is developed following a holistic assessment of the individual’s health, wellbeing, and personal goals. The plan records what matters to the person and outlines agreed actions to support their recovery.</a:t>
            </a:r>
          </a:p>
          <a:p>
            <a:endParaRPr lang="en-US"/>
          </a:p>
          <a:p>
            <a:r>
              <a:rPr lang="en-US"/>
              <a:t>For individuals with long-term depression, this may involve setting goals such as improving daily functioning, maintaining employment, or strengthening social relationships.</a:t>
            </a:r>
          </a:p>
          <a:p>
            <a:endParaRPr lang="en-US"/>
          </a:p>
          <a:p>
            <a:r>
              <a:rPr lang="en-US"/>
              <a:t>Enabling Choice</a:t>
            </a:r>
          </a:p>
          <a:p>
            <a:endParaRPr lang="en-US"/>
          </a:p>
          <a:p>
            <a:r>
              <a:rPr lang="en-US"/>
              <a:t>The model ensures individuals have access to information about available services and treatment options so they can make informed decisions about their care.</a:t>
            </a:r>
          </a:p>
          <a:p>
            <a:endParaRPr lang="en-US"/>
          </a:p>
          <a:p>
            <a:r>
              <a:rPr lang="en-US"/>
              <a:t>For example, individuals with depression may be able to choose between different psychological therapies or support services within the NHS.</a:t>
            </a:r>
          </a:p>
          <a:p>
            <a:endParaRPr lang="en-US"/>
          </a:p>
          <a:p>
            <a:r>
              <a:rPr lang="en-US"/>
              <a:t>Social Prescribing</a:t>
            </a:r>
          </a:p>
          <a:p>
            <a:endParaRPr lang="en-US"/>
          </a:p>
          <a:p>
            <a:r>
              <a:rPr lang="en-US"/>
              <a:t>Social prescribing connects individuals to community resources and non-medical support, such as support groups, exercise programmes, volunteering opportunities, or wellbeing activities.</a:t>
            </a:r>
          </a:p>
          <a:p>
            <a:endParaRPr lang="en-US"/>
          </a:p>
          <a:p>
            <a:r>
              <a:rPr lang="en-US"/>
              <a:t>This is particularly important for people with depression, as social engagement and community support can help reduce isolation and improve mental wellbeing.</a:t>
            </a:r>
          </a:p>
          <a:p>
            <a:endParaRPr lang="en-US"/>
          </a:p>
          <a:p>
            <a:r>
              <a:rPr lang="en-US"/>
              <a:t>Supported Self-Management</a:t>
            </a:r>
          </a:p>
          <a:p>
            <a:endParaRPr lang="en-US"/>
          </a:p>
          <a:p>
            <a:r>
              <a:rPr lang="en-US"/>
              <a:t>Supported self-management focuses on helping individuals build knowledge, confidence, and skills to manage their condition independently.</a:t>
            </a:r>
          </a:p>
          <a:p>
            <a:endParaRPr lang="en-US"/>
          </a:p>
          <a:p>
            <a:r>
              <a:rPr lang="en-US"/>
              <a:t>For depression, this may include developing coping strategies, managing stress, maintaining healthy routines, and recognising early warning signs of relapse.</a:t>
            </a:r>
          </a:p>
          <a:p>
            <a:endParaRPr lang="en-US"/>
          </a:p>
          <a:p>
            <a:r>
              <a:rPr lang="en-US"/>
              <a:t>Personal Health Budgets</a:t>
            </a:r>
          </a:p>
          <a:p>
            <a:endParaRPr lang="en-US"/>
          </a:p>
          <a:p>
            <a:r>
              <a:rPr lang="en-US"/>
              <a:t>Personal health budgets allow individuals to have greater control over how funding for their healthcare is used. These budgets can support services or resources that meet the person’s specific mental health needs.</a:t>
            </a:r>
          </a:p>
          <a:p>
            <a:endParaRPr lang="en-US"/>
          </a:p>
          <a:p>
            <a:r>
              <a:rPr lang="en-US"/>
              <a:t>For example, a person with long-term depression may use a personal health budget to access specialised therapy or community support activities.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D49852-877A-3C4A-9869-9B04276BCD1F}"/>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0607CB54-0CD3-2547-D54B-4C03A1FDEF59}"/>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95C79247-5E15-D192-3B0B-23458A3A2281}"/>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6141858E-6C8C-DF5F-AC21-D8D427878D99}"/>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CBBA20B3-F1A5-236F-CD01-E28867421626}"/>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a:p>
          <a:p>
            <a:endParaRPr/>
          </a:p>
          <a:p>
            <a:endParaRPr/>
          </a:p>
          <a:p>
            <a:endParaRPr/>
          </a:p>
          <a:p>
            <a:r>
              <a:rPr lang="en-US"/>
              <a:t>The NHS Comprehensive Model of Personalised Care aims to support individuals with long-term physical and mental health conditions to manage their health and wellbeing more effectively. It focuses on giving people greater choice, control, and involvement in decisions about their care.</a:t>
            </a:r>
          </a:p>
          <a:p>
            <a:endParaRPr lang="en-US"/>
          </a:p>
          <a:p>
            <a:r>
              <a:rPr lang="en-US"/>
              <a:t>For people living with long-term depression, this approach promotes person-centred care, recovery, and improved quality of life.</a:t>
            </a:r>
          </a:p>
          <a:p>
            <a:endParaRPr lang="en-US"/>
          </a:p>
          <a:p>
            <a:r>
              <a:rPr lang="en-US"/>
              <a:t>Shared Decision-Making</a:t>
            </a:r>
          </a:p>
          <a:p>
            <a:endParaRPr lang="en-US"/>
          </a:p>
          <a:p>
            <a:r>
              <a:rPr lang="en-US"/>
              <a:t>Shared decision-making involves patients and healthcare professionals working together to choose treatments and support options. This ensures decisions are based on clinical evidence as well as the patient’s preferences, values, and personal circumstances.</a:t>
            </a:r>
          </a:p>
          <a:p>
            <a:endParaRPr lang="en-US"/>
          </a:p>
          <a:p>
            <a:r>
              <a:rPr lang="en-US"/>
              <a:t>In depression care, this may include discussing therapy options, medication, or lifestyle interventions so individuals can actively participate in their treatment plan.</a:t>
            </a:r>
          </a:p>
          <a:p>
            <a:endParaRPr lang="en-US"/>
          </a:p>
          <a:p>
            <a:r>
              <a:rPr lang="en-US"/>
              <a:t>Personalised Care and Support Planning</a:t>
            </a:r>
          </a:p>
          <a:p>
            <a:endParaRPr lang="en-US"/>
          </a:p>
          <a:p>
            <a:r>
              <a:rPr lang="en-US"/>
              <a:t>A personalised care plan is developed following a holistic assessment of the individual’s health, wellbeing, and personal goals. The plan records what matters to the person and outlines agreed actions to support their recovery.</a:t>
            </a:r>
          </a:p>
          <a:p>
            <a:endParaRPr lang="en-US"/>
          </a:p>
          <a:p>
            <a:r>
              <a:rPr lang="en-US"/>
              <a:t>For individuals with long-term depression, this may involve setting goals such as improving daily functioning, maintaining employment, or strengthening social relationships.</a:t>
            </a:r>
          </a:p>
          <a:p>
            <a:endParaRPr lang="en-US"/>
          </a:p>
          <a:p>
            <a:r>
              <a:rPr lang="en-US"/>
              <a:t>Enabling Choice</a:t>
            </a:r>
          </a:p>
          <a:p>
            <a:endParaRPr lang="en-US"/>
          </a:p>
          <a:p>
            <a:r>
              <a:rPr lang="en-US"/>
              <a:t>The model ensures individuals have access to information about available services and treatment options so they can make informed decisions about their care.</a:t>
            </a:r>
          </a:p>
          <a:p>
            <a:endParaRPr lang="en-US"/>
          </a:p>
          <a:p>
            <a:r>
              <a:rPr lang="en-US"/>
              <a:t>For example, individuals with depression may be able to choose between different psychological therapies or support services within the NHS.</a:t>
            </a:r>
          </a:p>
          <a:p>
            <a:endParaRPr lang="en-US"/>
          </a:p>
          <a:p>
            <a:r>
              <a:rPr lang="en-US"/>
              <a:t>Social Prescribing</a:t>
            </a:r>
          </a:p>
          <a:p>
            <a:endParaRPr lang="en-US"/>
          </a:p>
          <a:p>
            <a:r>
              <a:rPr lang="en-US"/>
              <a:t>Social prescribing connects individuals to community resources and non-medical support, such as support groups, exercise programmes, volunteering opportunities, or wellbeing activities.</a:t>
            </a:r>
          </a:p>
          <a:p>
            <a:endParaRPr lang="en-US"/>
          </a:p>
          <a:p>
            <a:r>
              <a:rPr lang="en-US"/>
              <a:t>This is particularly important for people with depression, as social engagement and community support can help reduce isolation and improve mental wellbeing.</a:t>
            </a:r>
          </a:p>
          <a:p>
            <a:endParaRPr lang="en-US"/>
          </a:p>
          <a:p>
            <a:r>
              <a:rPr lang="en-US"/>
              <a:t>Supported Self-Management</a:t>
            </a:r>
          </a:p>
          <a:p>
            <a:endParaRPr lang="en-US"/>
          </a:p>
          <a:p>
            <a:r>
              <a:rPr lang="en-US"/>
              <a:t>Supported self-management focuses on helping individuals build knowledge, confidence, and skills to manage their condition independently.</a:t>
            </a:r>
          </a:p>
          <a:p>
            <a:endParaRPr lang="en-US"/>
          </a:p>
          <a:p>
            <a:r>
              <a:rPr lang="en-US"/>
              <a:t>For depression, this may include developing coping strategies, managing stress, maintaining healthy routines, and recognising early warning signs of relapse.</a:t>
            </a:r>
          </a:p>
          <a:p>
            <a:endParaRPr lang="en-US"/>
          </a:p>
          <a:p>
            <a:r>
              <a:rPr lang="en-US"/>
              <a:t>Personal Health Budgets</a:t>
            </a:r>
          </a:p>
          <a:p>
            <a:endParaRPr lang="en-US"/>
          </a:p>
          <a:p>
            <a:r>
              <a:rPr lang="en-US"/>
              <a:t>Personal health budgets allow individuals to have greater control over how funding for their healthcare is used. These budgets can support services or resources that meet the person’s specific mental health needs.</a:t>
            </a:r>
          </a:p>
          <a:p>
            <a:endParaRPr lang="en-US"/>
          </a:p>
          <a:p>
            <a:r>
              <a:rPr lang="en-US"/>
              <a:t>For example, a person with long-term depression may use a personal health budget to access specialised therapy or community support activities.</a:t>
            </a:r>
          </a:p>
        </p:txBody>
      </p:sp>
      <p:sp>
        <p:nvSpPr>
          <p:cNvPr id="6" name="Footer Placeholder 5">
            <a:extLst>
              <a:ext uri="{FF2B5EF4-FFF2-40B4-BE49-F238E27FC236}">
                <a16:creationId xmlns:a16="http://schemas.microsoft.com/office/drawing/2014/main" id="{2D0D61C3-AF2D-9766-3824-E82F30765FEB}"/>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2C7357EA-06B7-5B2B-9CE0-0ED004066F99}"/>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8264143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DFA25E-1423-74F7-D23D-4969E6FBABB5}"/>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F752820D-EF0E-29DA-0446-1538008D328C}"/>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A8507F5E-B3A1-94F8-C8C5-57B2CF84282C}"/>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F6269F86-D5D1-4387-90AC-B481954B6CBD}"/>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B60E8C11-FAA7-E0F0-9F90-1D12E31921CF}"/>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a:p>
          <a:p>
            <a:endParaRPr/>
          </a:p>
          <a:p>
            <a:endParaRPr/>
          </a:p>
          <a:p>
            <a:endParaRPr/>
          </a:p>
          <a:p>
            <a:r>
              <a:rPr lang="en-US"/>
              <a:t>The NHS Comprehensive Model of Personalised Care aims to support individuals with long-term physical and mental health conditions to manage their health and wellbeing more effectively. It focuses on giving people greater choice, control, and involvement in decisions about their care.</a:t>
            </a:r>
          </a:p>
          <a:p>
            <a:endParaRPr lang="en-US"/>
          </a:p>
          <a:p>
            <a:r>
              <a:rPr lang="en-US"/>
              <a:t>For people living with long-term depression, this approach promotes person-centred care, recovery, and improved quality of life.</a:t>
            </a:r>
          </a:p>
          <a:p>
            <a:endParaRPr lang="en-US"/>
          </a:p>
          <a:p>
            <a:r>
              <a:rPr lang="en-US"/>
              <a:t>Shared Decision-Making</a:t>
            </a:r>
          </a:p>
          <a:p>
            <a:endParaRPr lang="en-US"/>
          </a:p>
          <a:p>
            <a:r>
              <a:rPr lang="en-US"/>
              <a:t>Shared decision-making involves patients and healthcare professionals working together to choose treatments and support options. This ensures decisions are based on clinical evidence as well as the patient’s preferences, values, and personal circumstances.</a:t>
            </a:r>
          </a:p>
          <a:p>
            <a:endParaRPr lang="en-US"/>
          </a:p>
          <a:p>
            <a:r>
              <a:rPr lang="en-US"/>
              <a:t>In depression care, this may include discussing therapy options, medication, or lifestyle interventions so individuals can actively participate in their treatment plan.</a:t>
            </a:r>
          </a:p>
          <a:p>
            <a:endParaRPr lang="en-US"/>
          </a:p>
          <a:p>
            <a:r>
              <a:rPr lang="en-US"/>
              <a:t>Personalised Care and Support Planning</a:t>
            </a:r>
          </a:p>
          <a:p>
            <a:endParaRPr lang="en-US"/>
          </a:p>
          <a:p>
            <a:r>
              <a:rPr lang="en-US"/>
              <a:t>A personalised care plan is developed following a holistic assessment of the individual’s health, wellbeing, and personal goals. The plan records what matters to the person and outlines agreed actions to support their recovery.</a:t>
            </a:r>
          </a:p>
          <a:p>
            <a:endParaRPr lang="en-US"/>
          </a:p>
          <a:p>
            <a:r>
              <a:rPr lang="en-US"/>
              <a:t>For individuals with long-term depression, this may involve setting goals such as improving daily functioning, maintaining employment, or strengthening social relationships.</a:t>
            </a:r>
          </a:p>
          <a:p>
            <a:endParaRPr lang="en-US"/>
          </a:p>
          <a:p>
            <a:r>
              <a:rPr lang="en-US"/>
              <a:t>Enabling Choice</a:t>
            </a:r>
          </a:p>
          <a:p>
            <a:endParaRPr lang="en-US"/>
          </a:p>
          <a:p>
            <a:r>
              <a:rPr lang="en-US"/>
              <a:t>The model ensures individuals have access to information about available services and treatment options so they can make informed decisions about their care.</a:t>
            </a:r>
          </a:p>
          <a:p>
            <a:endParaRPr lang="en-US"/>
          </a:p>
          <a:p>
            <a:r>
              <a:rPr lang="en-US"/>
              <a:t>For example, individuals with depression may be able to choose between different psychological therapies or support services within the NHS.</a:t>
            </a:r>
          </a:p>
          <a:p>
            <a:endParaRPr lang="en-US"/>
          </a:p>
          <a:p>
            <a:r>
              <a:rPr lang="en-US"/>
              <a:t>Social Prescribing</a:t>
            </a:r>
          </a:p>
          <a:p>
            <a:endParaRPr lang="en-US"/>
          </a:p>
          <a:p>
            <a:r>
              <a:rPr lang="en-US"/>
              <a:t>Social prescribing connects individuals to community resources and non-medical support, such as support groups, exercise programmes, volunteering opportunities, or wellbeing activities.</a:t>
            </a:r>
          </a:p>
          <a:p>
            <a:endParaRPr lang="en-US"/>
          </a:p>
          <a:p>
            <a:r>
              <a:rPr lang="en-US"/>
              <a:t>This is particularly important for people with depression, as social engagement and community support can help reduce isolation and improve mental wellbeing.</a:t>
            </a:r>
          </a:p>
          <a:p>
            <a:endParaRPr lang="en-US"/>
          </a:p>
          <a:p>
            <a:r>
              <a:rPr lang="en-US"/>
              <a:t>Supported Self-Management</a:t>
            </a:r>
          </a:p>
          <a:p>
            <a:endParaRPr lang="en-US"/>
          </a:p>
          <a:p>
            <a:r>
              <a:rPr lang="en-US"/>
              <a:t>Supported self-management focuses on helping individuals build knowledge, confidence, and skills to manage their condition independently.</a:t>
            </a:r>
          </a:p>
          <a:p>
            <a:endParaRPr lang="en-US"/>
          </a:p>
          <a:p>
            <a:r>
              <a:rPr lang="en-US"/>
              <a:t>For depression, this may include developing coping strategies, managing stress, maintaining healthy routines, and recognising early warning signs of relapse.</a:t>
            </a:r>
          </a:p>
          <a:p>
            <a:endParaRPr lang="en-US"/>
          </a:p>
          <a:p>
            <a:r>
              <a:rPr lang="en-US"/>
              <a:t>Personal Health Budgets</a:t>
            </a:r>
          </a:p>
          <a:p>
            <a:endParaRPr lang="en-US"/>
          </a:p>
          <a:p>
            <a:r>
              <a:rPr lang="en-US"/>
              <a:t>Personal health budgets allow individuals to have greater control over how funding for their healthcare is used. These budgets can support services or resources that meet the person’s specific mental health needs.</a:t>
            </a:r>
          </a:p>
          <a:p>
            <a:endParaRPr lang="en-US"/>
          </a:p>
          <a:p>
            <a:r>
              <a:rPr lang="en-US"/>
              <a:t>For example, a person with long-term depression may use a personal health budget to access specialised therapy or community support activities.</a:t>
            </a:r>
          </a:p>
        </p:txBody>
      </p:sp>
      <p:sp>
        <p:nvSpPr>
          <p:cNvPr id="6" name="Footer Placeholder 5">
            <a:extLst>
              <a:ext uri="{FF2B5EF4-FFF2-40B4-BE49-F238E27FC236}">
                <a16:creationId xmlns:a16="http://schemas.microsoft.com/office/drawing/2014/main" id="{F0444B74-6799-24D9-F057-FD900B823A92}"/>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D4D46F5C-2200-D3FB-6200-D3761F6C0358}"/>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2105158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25ACE3-99C1-2B7F-045C-08B7BC2BCFF8}"/>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3250CEB9-3F93-6C5B-197B-5D232AED5E05}"/>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E4C8613C-9F23-7F7F-3665-7771EBDF8BBC}"/>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6445FF3C-E14C-0EBC-4C93-44D7954F044F}"/>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FB45DF2D-B198-0A87-AB7F-728F21B92BDA}"/>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a:p>
          <a:p>
            <a:endParaRPr/>
          </a:p>
          <a:p>
            <a:endParaRPr/>
          </a:p>
          <a:p>
            <a:endParaRPr/>
          </a:p>
          <a:p>
            <a:r>
              <a:rPr lang="en-US"/>
              <a:t>The NHS Comprehensive Model of Personalised Care aims to support individuals with long-term physical and mental health conditions to manage their health and wellbeing more effectively. It focuses on giving people greater choice, control, and involvement in decisions about their care.</a:t>
            </a:r>
          </a:p>
          <a:p>
            <a:endParaRPr lang="en-US"/>
          </a:p>
          <a:p>
            <a:r>
              <a:rPr lang="en-US"/>
              <a:t>For people living with long-term depression, this approach promotes person-centred care, recovery, and improved quality of life.</a:t>
            </a:r>
          </a:p>
          <a:p>
            <a:endParaRPr lang="en-US"/>
          </a:p>
          <a:p>
            <a:r>
              <a:rPr lang="en-US"/>
              <a:t>Shared Decision-Making</a:t>
            </a:r>
          </a:p>
          <a:p>
            <a:endParaRPr lang="en-US"/>
          </a:p>
          <a:p>
            <a:r>
              <a:rPr lang="en-US"/>
              <a:t>Shared decision-making involves patients and healthcare professionals working together to choose treatments and support options. This ensures decisions are based on clinical evidence as well as the patient’s preferences, values, and personal circumstances.</a:t>
            </a:r>
          </a:p>
          <a:p>
            <a:endParaRPr lang="en-US"/>
          </a:p>
          <a:p>
            <a:r>
              <a:rPr lang="en-US"/>
              <a:t>In depression care, this may include discussing therapy options, medication, or lifestyle interventions so individuals can actively participate in their treatment plan.</a:t>
            </a:r>
          </a:p>
          <a:p>
            <a:endParaRPr lang="en-US"/>
          </a:p>
          <a:p>
            <a:r>
              <a:rPr lang="en-US"/>
              <a:t>Personalised Care and Support Planning</a:t>
            </a:r>
          </a:p>
          <a:p>
            <a:endParaRPr lang="en-US"/>
          </a:p>
          <a:p>
            <a:r>
              <a:rPr lang="en-US"/>
              <a:t>A personalised care plan is developed following a holistic assessment of the individual’s health, wellbeing, and personal goals. The plan records what matters to the person and outlines agreed actions to support their recovery.</a:t>
            </a:r>
          </a:p>
          <a:p>
            <a:endParaRPr lang="en-US"/>
          </a:p>
          <a:p>
            <a:r>
              <a:rPr lang="en-US"/>
              <a:t>For individuals with long-term depression, this may involve setting goals such as improving daily functioning, maintaining employment, or strengthening social relationships.</a:t>
            </a:r>
          </a:p>
          <a:p>
            <a:endParaRPr lang="en-US"/>
          </a:p>
          <a:p>
            <a:r>
              <a:rPr lang="en-US"/>
              <a:t>Enabling Choice</a:t>
            </a:r>
          </a:p>
          <a:p>
            <a:endParaRPr lang="en-US"/>
          </a:p>
          <a:p>
            <a:r>
              <a:rPr lang="en-US"/>
              <a:t>The model ensures individuals have access to information about available services and treatment options so they can make informed decisions about their care.</a:t>
            </a:r>
          </a:p>
          <a:p>
            <a:endParaRPr lang="en-US"/>
          </a:p>
          <a:p>
            <a:r>
              <a:rPr lang="en-US"/>
              <a:t>For example, individuals with depression may be able to choose between different psychological therapies or support services within the NHS.</a:t>
            </a:r>
          </a:p>
          <a:p>
            <a:endParaRPr lang="en-US"/>
          </a:p>
          <a:p>
            <a:r>
              <a:rPr lang="en-US"/>
              <a:t>Social Prescribing</a:t>
            </a:r>
          </a:p>
          <a:p>
            <a:endParaRPr lang="en-US"/>
          </a:p>
          <a:p>
            <a:r>
              <a:rPr lang="en-US"/>
              <a:t>Social prescribing connects individuals to community resources and non-medical support, such as support groups, exercise programmes, volunteering opportunities, or wellbeing activities.</a:t>
            </a:r>
          </a:p>
          <a:p>
            <a:endParaRPr lang="en-US"/>
          </a:p>
          <a:p>
            <a:r>
              <a:rPr lang="en-US"/>
              <a:t>This is particularly important for people with depression, as social engagement and community support can help reduce isolation and improve mental wellbeing.</a:t>
            </a:r>
          </a:p>
          <a:p>
            <a:endParaRPr lang="en-US"/>
          </a:p>
          <a:p>
            <a:r>
              <a:rPr lang="en-US"/>
              <a:t>Supported Self-Management</a:t>
            </a:r>
          </a:p>
          <a:p>
            <a:endParaRPr lang="en-US"/>
          </a:p>
          <a:p>
            <a:r>
              <a:rPr lang="en-US"/>
              <a:t>Supported self-management focuses on helping individuals build knowledge, confidence, and skills to manage their condition independently.</a:t>
            </a:r>
          </a:p>
          <a:p>
            <a:endParaRPr lang="en-US"/>
          </a:p>
          <a:p>
            <a:r>
              <a:rPr lang="en-US"/>
              <a:t>For depression, this may include developing coping strategies, managing stress, maintaining healthy routines, and recognising early warning signs of relapse.</a:t>
            </a:r>
          </a:p>
          <a:p>
            <a:endParaRPr lang="en-US"/>
          </a:p>
          <a:p>
            <a:r>
              <a:rPr lang="en-US"/>
              <a:t>Personal Health Budgets</a:t>
            </a:r>
          </a:p>
          <a:p>
            <a:endParaRPr lang="en-US"/>
          </a:p>
          <a:p>
            <a:r>
              <a:rPr lang="en-US"/>
              <a:t>Personal health budgets allow individuals to have greater control over how funding for their healthcare is used. These budgets can support services or resources that meet the person’s specific mental health needs.</a:t>
            </a:r>
          </a:p>
          <a:p>
            <a:endParaRPr lang="en-US"/>
          </a:p>
          <a:p>
            <a:r>
              <a:rPr lang="en-US"/>
              <a:t>For example, a person with long-term depression may use a personal health budget to access specialised therapy or community support activities.</a:t>
            </a:r>
          </a:p>
        </p:txBody>
      </p:sp>
      <p:sp>
        <p:nvSpPr>
          <p:cNvPr id="6" name="Footer Placeholder 5">
            <a:extLst>
              <a:ext uri="{FF2B5EF4-FFF2-40B4-BE49-F238E27FC236}">
                <a16:creationId xmlns:a16="http://schemas.microsoft.com/office/drawing/2014/main" id="{935017E4-D010-2A3F-1C4B-AE4657AEA7DB}"/>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205D84CC-E491-0C5E-8CCD-240B5C0602C7}"/>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0045260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F1AC3F-A7DF-A33E-2FED-8B31E9928BC3}"/>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C8074336-157D-0D8A-3B15-77297D5F82EC}"/>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DED57E75-6312-5EFB-07E2-4EEA429CA537}"/>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05A00445-7160-183A-2976-893032C91A80}"/>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4A5B6221-F5E6-D3C2-A126-CE94A53CF427}"/>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a:p>
          <a:p>
            <a:endParaRPr/>
          </a:p>
          <a:p>
            <a:endParaRPr/>
          </a:p>
          <a:p>
            <a:endParaRPr/>
          </a:p>
          <a:p>
            <a:r>
              <a:rPr lang="en-US"/>
              <a:t>The NHS Comprehensive Model of Personalised Care aims to support individuals with long-term physical and mental health conditions to manage their health and wellbeing more effectively. It focuses on giving people greater choice, control, and involvement in decisions about their care.</a:t>
            </a:r>
          </a:p>
          <a:p>
            <a:endParaRPr lang="en-US"/>
          </a:p>
          <a:p>
            <a:r>
              <a:rPr lang="en-US"/>
              <a:t>For people living with long-term depression, this approach promotes person-centred care, recovery, and improved quality of life.</a:t>
            </a:r>
          </a:p>
          <a:p>
            <a:endParaRPr lang="en-US"/>
          </a:p>
          <a:p>
            <a:r>
              <a:rPr lang="en-US"/>
              <a:t>Shared Decision-Making</a:t>
            </a:r>
          </a:p>
          <a:p>
            <a:endParaRPr lang="en-US"/>
          </a:p>
          <a:p>
            <a:r>
              <a:rPr lang="en-US"/>
              <a:t>Shared decision-making involves patients and healthcare professionals working together to choose treatments and support options. This ensures decisions are based on clinical evidence as well as the patient’s preferences, values, and personal circumstances.</a:t>
            </a:r>
          </a:p>
          <a:p>
            <a:endParaRPr lang="en-US"/>
          </a:p>
          <a:p>
            <a:r>
              <a:rPr lang="en-US"/>
              <a:t>In depression care, this may include discussing therapy options, medication, or lifestyle interventions so individuals can actively participate in their treatment plan.</a:t>
            </a:r>
          </a:p>
          <a:p>
            <a:endParaRPr lang="en-US"/>
          </a:p>
          <a:p>
            <a:r>
              <a:rPr lang="en-US"/>
              <a:t>Personalised Care and Support Planning</a:t>
            </a:r>
          </a:p>
          <a:p>
            <a:endParaRPr lang="en-US"/>
          </a:p>
          <a:p>
            <a:r>
              <a:rPr lang="en-US"/>
              <a:t>A personalised care plan is developed following a holistic assessment of the individual’s health, wellbeing, and personal goals. The plan records what matters to the person and outlines agreed actions to support their recovery.</a:t>
            </a:r>
          </a:p>
          <a:p>
            <a:endParaRPr lang="en-US"/>
          </a:p>
          <a:p>
            <a:r>
              <a:rPr lang="en-US"/>
              <a:t>For individuals with long-term depression, this may involve setting goals such as improving daily functioning, maintaining employment, or strengthening social relationships.</a:t>
            </a:r>
          </a:p>
          <a:p>
            <a:endParaRPr lang="en-US"/>
          </a:p>
          <a:p>
            <a:r>
              <a:rPr lang="en-US"/>
              <a:t>Enabling Choice</a:t>
            </a:r>
          </a:p>
          <a:p>
            <a:endParaRPr lang="en-US"/>
          </a:p>
          <a:p>
            <a:r>
              <a:rPr lang="en-US"/>
              <a:t>The model ensures individuals have access to information about available services and treatment options so they can make informed decisions about their care.</a:t>
            </a:r>
          </a:p>
          <a:p>
            <a:endParaRPr lang="en-US"/>
          </a:p>
          <a:p>
            <a:r>
              <a:rPr lang="en-US"/>
              <a:t>For example, individuals with depression may be able to choose between different psychological therapies or support services within the NHS.</a:t>
            </a:r>
          </a:p>
          <a:p>
            <a:endParaRPr lang="en-US"/>
          </a:p>
          <a:p>
            <a:r>
              <a:rPr lang="en-US"/>
              <a:t>Social Prescribing</a:t>
            </a:r>
          </a:p>
          <a:p>
            <a:endParaRPr lang="en-US"/>
          </a:p>
          <a:p>
            <a:r>
              <a:rPr lang="en-US"/>
              <a:t>Social prescribing connects individuals to community resources and non-medical support, such as support groups, exercise programmes, volunteering opportunities, or wellbeing activities.</a:t>
            </a:r>
          </a:p>
          <a:p>
            <a:endParaRPr lang="en-US"/>
          </a:p>
          <a:p>
            <a:r>
              <a:rPr lang="en-US"/>
              <a:t>This is particularly important for people with depression, as social engagement and community support can help reduce isolation and improve mental wellbeing.</a:t>
            </a:r>
          </a:p>
          <a:p>
            <a:endParaRPr lang="en-US"/>
          </a:p>
          <a:p>
            <a:r>
              <a:rPr lang="en-US"/>
              <a:t>Supported Self-Management</a:t>
            </a:r>
          </a:p>
          <a:p>
            <a:endParaRPr lang="en-US"/>
          </a:p>
          <a:p>
            <a:r>
              <a:rPr lang="en-US"/>
              <a:t>Supported self-management focuses on helping individuals build knowledge, confidence, and skills to manage their condition independently.</a:t>
            </a:r>
          </a:p>
          <a:p>
            <a:endParaRPr lang="en-US"/>
          </a:p>
          <a:p>
            <a:r>
              <a:rPr lang="en-US"/>
              <a:t>For depression, this may include developing coping strategies, managing stress, maintaining healthy routines, and recognising early warning signs of relapse.</a:t>
            </a:r>
          </a:p>
          <a:p>
            <a:endParaRPr lang="en-US"/>
          </a:p>
          <a:p>
            <a:r>
              <a:rPr lang="en-US"/>
              <a:t>Personal Health Budgets</a:t>
            </a:r>
          </a:p>
          <a:p>
            <a:endParaRPr lang="en-US"/>
          </a:p>
          <a:p>
            <a:r>
              <a:rPr lang="en-US"/>
              <a:t>Personal health budgets allow individuals to have greater control over how funding for their healthcare is used. These budgets can support services or resources that meet the person’s specific mental health needs.</a:t>
            </a:r>
          </a:p>
          <a:p>
            <a:endParaRPr lang="en-US"/>
          </a:p>
          <a:p>
            <a:r>
              <a:rPr lang="en-US"/>
              <a:t>For example, a person with long-term depression may use a personal health budget to access specialised therapy or community support activities.</a:t>
            </a:r>
          </a:p>
        </p:txBody>
      </p:sp>
      <p:sp>
        <p:nvSpPr>
          <p:cNvPr id="6" name="Footer Placeholder 5">
            <a:extLst>
              <a:ext uri="{FF2B5EF4-FFF2-40B4-BE49-F238E27FC236}">
                <a16:creationId xmlns:a16="http://schemas.microsoft.com/office/drawing/2014/main" id="{419D4502-455D-FCBE-FBAF-7F9A09E70B4A}"/>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6E1C1969-9E5B-AC1B-C3E6-4DDF6CE31A99}"/>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84920785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6F1A4B-2651-4867-DD92-4678C31B8F60}"/>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3D62B24B-8B9B-C65D-FA5F-3AEEDA720E6E}"/>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991D117F-2B4D-BB46-9DD0-D15BF9C81493}"/>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22183239-8D93-11B2-C03D-F19473BF0333}"/>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C8893E78-1036-4D05-B98F-939647FF9D1B}"/>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a:p>
          <a:p>
            <a:endParaRPr/>
          </a:p>
          <a:p>
            <a:endParaRPr/>
          </a:p>
          <a:p>
            <a:endParaRPr/>
          </a:p>
          <a:p>
            <a:r>
              <a:rPr lang="en-US"/>
              <a:t>The NHS Comprehensive Model of Personalised Care aims to support individuals with long-term physical and mental health conditions to manage their health and wellbeing more effectively. It focuses on giving people greater choice, control, and involvement in decisions about their care.</a:t>
            </a:r>
          </a:p>
          <a:p>
            <a:endParaRPr lang="en-US"/>
          </a:p>
          <a:p>
            <a:r>
              <a:rPr lang="en-US"/>
              <a:t>For people living with long-term depression, this approach promotes person-centred care, recovery, and improved quality of life.</a:t>
            </a:r>
          </a:p>
          <a:p>
            <a:endParaRPr lang="en-US"/>
          </a:p>
          <a:p>
            <a:r>
              <a:rPr lang="en-US"/>
              <a:t>Shared Decision-Making</a:t>
            </a:r>
          </a:p>
          <a:p>
            <a:endParaRPr lang="en-US"/>
          </a:p>
          <a:p>
            <a:r>
              <a:rPr lang="en-US"/>
              <a:t>Shared decision-making involves patients and healthcare professionals working together to choose treatments and support options. This ensures decisions are based on clinical evidence as well as the patient’s preferences, values, and personal circumstances.</a:t>
            </a:r>
          </a:p>
          <a:p>
            <a:endParaRPr lang="en-US"/>
          </a:p>
          <a:p>
            <a:r>
              <a:rPr lang="en-US"/>
              <a:t>In depression care, this may include discussing therapy options, medication, or lifestyle interventions so individuals can actively participate in their treatment plan.</a:t>
            </a:r>
          </a:p>
          <a:p>
            <a:endParaRPr lang="en-US"/>
          </a:p>
          <a:p>
            <a:r>
              <a:rPr lang="en-US"/>
              <a:t>Personalised Care and Support Planning</a:t>
            </a:r>
          </a:p>
          <a:p>
            <a:endParaRPr lang="en-US"/>
          </a:p>
          <a:p>
            <a:r>
              <a:rPr lang="en-US"/>
              <a:t>A personalised care plan is developed following a holistic assessment of the individual’s health, wellbeing, and personal goals. The plan records what matters to the person and outlines agreed actions to support their recovery.</a:t>
            </a:r>
          </a:p>
          <a:p>
            <a:endParaRPr lang="en-US"/>
          </a:p>
          <a:p>
            <a:r>
              <a:rPr lang="en-US"/>
              <a:t>For individuals with long-term depression, this may involve setting goals such as improving daily functioning, maintaining employment, or strengthening social relationships.</a:t>
            </a:r>
          </a:p>
          <a:p>
            <a:endParaRPr lang="en-US"/>
          </a:p>
          <a:p>
            <a:r>
              <a:rPr lang="en-US"/>
              <a:t>Enabling Choice</a:t>
            </a:r>
          </a:p>
          <a:p>
            <a:endParaRPr lang="en-US"/>
          </a:p>
          <a:p>
            <a:r>
              <a:rPr lang="en-US"/>
              <a:t>The model ensures individuals have access to information about available services and treatment options so they can make informed decisions about their care.</a:t>
            </a:r>
          </a:p>
          <a:p>
            <a:endParaRPr lang="en-US"/>
          </a:p>
          <a:p>
            <a:r>
              <a:rPr lang="en-US"/>
              <a:t>For example, individuals with depression may be able to choose between different psychological therapies or support services within the NHS.</a:t>
            </a:r>
          </a:p>
          <a:p>
            <a:endParaRPr lang="en-US"/>
          </a:p>
          <a:p>
            <a:r>
              <a:rPr lang="en-US"/>
              <a:t>Social Prescribing</a:t>
            </a:r>
          </a:p>
          <a:p>
            <a:endParaRPr lang="en-US"/>
          </a:p>
          <a:p>
            <a:r>
              <a:rPr lang="en-US"/>
              <a:t>Social prescribing connects individuals to community resources and non-medical support, such as support groups, exercise programmes, volunteering opportunities, or wellbeing activities.</a:t>
            </a:r>
          </a:p>
          <a:p>
            <a:endParaRPr lang="en-US"/>
          </a:p>
          <a:p>
            <a:r>
              <a:rPr lang="en-US"/>
              <a:t>This is particularly important for people with depression, as social engagement and community support can help reduce isolation and improve mental wellbeing.</a:t>
            </a:r>
          </a:p>
          <a:p>
            <a:endParaRPr lang="en-US"/>
          </a:p>
          <a:p>
            <a:r>
              <a:rPr lang="en-US"/>
              <a:t>Supported Self-Management</a:t>
            </a:r>
          </a:p>
          <a:p>
            <a:endParaRPr lang="en-US"/>
          </a:p>
          <a:p>
            <a:r>
              <a:rPr lang="en-US"/>
              <a:t>Supported self-management focuses on helping individuals build knowledge, confidence, and skills to manage their condition independently.</a:t>
            </a:r>
          </a:p>
          <a:p>
            <a:endParaRPr lang="en-US"/>
          </a:p>
          <a:p>
            <a:r>
              <a:rPr lang="en-US"/>
              <a:t>For depression, this may include developing coping strategies, managing stress, maintaining healthy routines, and recognising early warning signs of relapse.</a:t>
            </a:r>
          </a:p>
          <a:p>
            <a:endParaRPr lang="en-US"/>
          </a:p>
          <a:p>
            <a:r>
              <a:rPr lang="en-US"/>
              <a:t>Personal Health Budgets</a:t>
            </a:r>
          </a:p>
          <a:p>
            <a:endParaRPr lang="en-US"/>
          </a:p>
          <a:p>
            <a:r>
              <a:rPr lang="en-US"/>
              <a:t>Personal health budgets allow individuals to have greater control over how funding for their healthcare is used. These budgets can support services or resources that meet the person’s specific mental health needs.</a:t>
            </a:r>
          </a:p>
          <a:p>
            <a:endParaRPr lang="en-US"/>
          </a:p>
          <a:p>
            <a:r>
              <a:rPr lang="en-US"/>
              <a:t>For example, a person with long-term depression may use a personal health budget to access specialised therapy or community support activities.</a:t>
            </a:r>
          </a:p>
        </p:txBody>
      </p:sp>
      <p:sp>
        <p:nvSpPr>
          <p:cNvPr id="6" name="Footer Placeholder 5">
            <a:extLst>
              <a:ext uri="{FF2B5EF4-FFF2-40B4-BE49-F238E27FC236}">
                <a16:creationId xmlns:a16="http://schemas.microsoft.com/office/drawing/2014/main" id="{A515022F-4703-0515-21AD-F0BBB5ED8344}"/>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05A5BE13-FC02-10AA-348B-4C68CAEBDB88}"/>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3679011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Layout" Target="../slideLayouts/slideLayout7.xml"/><Relationship Id="rId5" Type="http://schemas.openxmlformats.org/officeDocument/2006/relationships/image" Target="../media/image4.jpe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5.jpeg"/><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1.svg"/><Relationship Id="rId7" Type="http://schemas.openxmlformats.org/officeDocument/2006/relationships/image" Target="../media/image8.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3.svg"/><Relationship Id="rId4" Type="http://schemas.openxmlformats.org/officeDocument/2006/relationships/image" Target="../media/image1.svg"/></Relationships>
</file>

<file path=ppt/slides/_rels/slide6.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2.jpeg"/><Relationship Id="rId4" Type="http://schemas.openxmlformats.org/officeDocument/2006/relationships/image" Target="../media/image3.svg"/></Relationships>
</file>

<file path=ppt/slides/_rels/slide7.xml.rels><?xml version="1.0" encoding="UTF-8" standalone="yes"?>
<Relationships xmlns="http://schemas.openxmlformats.org/package/2006/relationships"><Relationship Id="rId3" Type="http://schemas.openxmlformats.org/officeDocument/2006/relationships/image" Target="../media/image1.svg"/><Relationship Id="rId7" Type="http://schemas.openxmlformats.org/officeDocument/2006/relationships/image" Target="../media/image6.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13.jpeg"/><Relationship Id="rId4" Type="http://schemas.openxmlformats.org/officeDocument/2006/relationships/image" Target="../media/image3.svg"/></Relationships>
</file>

<file path=ppt/slides/_rels/slide8.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9.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3.svg"/></Relationships>
</file>

<file path=ppt/slides/_rels/slide10.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3.svg"/></Relationships>
</file>

<file path=ppt/slides/_rels/slide11.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3.svg"/></Relationships>
</file>

<file path=ppt/slides/_rels/slide12.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18.jpeg"/><Relationship Id="rId4" Type="http://schemas.openxmlformats.org/officeDocument/2006/relationships/image" Target="../media/image3.svg"/></Relationships>
</file>

<file path=ppt/slides/_rels/slide13.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9.jpeg"/><Relationship Id="rId4" Type="http://schemas.openxmlformats.org/officeDocument/2006/relationships/image" Target="../media/image3.svg"/></Relationships>
</file>

<file path=ppt/slides/_rels/slide14.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5.jpeg"/><Relationship Id="rId4" Type="http://schemas.openxmlformats.org/officeDocument/2006/relationships/image" Target="../media/image3.svg"/></Relationships>
</file>

<file path=ppt/slides/_rels/slide15.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16.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17.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20.jpeg"/><Relationship Id="rId4" Type="http://schemas.openxmlformats.org/officeDocument/2006/relationships/image" Target="../media/image3.svg"/></Relationships>
</file>

<file path=ppt/slides/_rels/slide18.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22.svg"/><Relationship Id="rId5" Type="http://schemas.openxmlformats.org/officeDocument/2006/relationships/image" Target="../media/image21.jpeg"/><Relationship Id="rId4" Type="http://schemas.openxmlformats.org/officeDocument/2006/relationships/image" Target="../media/image3.svg"/></Relationships>
</file>

<file path=ppt/slides/_rels/slide19.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3.svg"/><Relationship Id="rId7" Type="http://schemas.openxmlformats.org/officeDocument/2006/relationships/image" Target="../media/image26.svg"/><Relationship Id="rId2" Type="http://schemas.openxmlformats.org/officeDocument/2006/relationships/image" Target="../media/image1.svg"/><Relationship Id="rId1" Type="http://schemas.openxmlformats.org/officeDocument/2006/relationships/slideLayout" Target="../slideLayouts/slideLayout7.xml"/><Relationship Id="rId6" Type="http://schemas.openxmlformats.org/officeDocument/2006/relationships/image" Target="../media/image25.svg"/><Relationship Id="rId5" Type="http://schemas.openxmlformats.org/officeDocument/2006/relationships/image" Target="../media/image24.svg"/><Relationship Id="rId4" Type="http://schemas.openxmlformats.org/officeDocument/2006/relationships/image" Target="../media/image23.svg"/><Relationship Id="rId9" Type="http://schemas.openxmlformats.org/officeDocument/2006/relationships/image" Target="../media/image4.jpeg"/></Relationships>
</file>

<file path=ppt/slides/_rels/slide20.xml.rels><?xml version="1.0" encoding="UTF-8" standalone="yes"?>
<Relationships xmlns="http://schemas.openxmlformats.org/package/2006/relationships"><Relationship Id="rId8" Type="http://schemas.openxmlformats.org/officeDocument/2006/relationships/hyperlink" Target="https://my.clevelandclinic.org/health/diseases/9292-persistent-depressive-disorder-pdd" TargetMode="External"/><Relationship Id="rId3" Type="http://schemas.openxmlformats.org/officeDocument/2006/relationships/image" Target="../media/image1.svg"/><Relationship Id="rId7" Type="http://schemas.openxmlformats.org/officeDocument/2006/relationships/hyperlink" Target="https://comphc.org/understanding-bipolar-disorder/" TargetMode="Externa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hyperlink" Target="https://www.healthdirect.gov.au/depression-in-women" TargetMode="External"/><Relationship Id="rId5" Type="http://schemas.openxmlformats.org/officeDocument/2006/relationships/hyperlink" Target="https://www.healthdirect.gov.au/" TargetMode="External"/><Relationship Id="rId4" Type="http://schemas.openxmlformats.org/officeDocument/2006/relationships/image" Target="../media/image3.svg"/><Relationship Id="rId9" Type="http://schemas.openxmlformats.org/officeDocument/2006/relationships/hyperlink" Target="https://www.kingsfund.org.uk/insight-and-analysis/reports/better-services-people-long-term-conditions"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svg"/><Relationship Id="rId7" Type="http://schemas.openxmlformats.org/officeDocument/2006/relationships/hyperlink" Target="https://www.gov.uk/government/publications/womens-health-strategy-for-england"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hyperlink" Target="https://www.ncbi.nlm.nih.gov/books/NBK215119/" TargetMode="External"/><Relationship Id="rId5" Type="http://schemas.openxmlformats.org/officeDocument/2006/relationships/hyperlink" Target="https://www.engender.org.uk/news/blog/the-mental-health-gap-for-women-in-scotland/" TargetMode="External"/><Relationship Id="rId4" Type="http://schemas.openxmlformats.org/officeDocument/2006/relationships/image" Target="../media/image3.svg"/></Relationships>
</file>

<file path=ppt/slides/_rels/slide22.xml.rels><?xml version="1.0" encoding="UTF-8" standalone="yes"?>
<Relationships xmlns="http://schemas.openxmlformats.org/package/2006/relationships"><Relationship Id="rId8" Type="http://schemas.openxmlformats.org/officeDocument/2006/relationships/hyperlink" Target="https://www.mind.org.uk/information-support/types-of-mental-health-problems/postnatal-depression-and-perinatal-mental-health/" TargetMode="External"/><Relationship Id="rId3" Type="http://schemas.openxmlformats.org/officeDocument/2006/relationships/image" Target="../media/image1.svg"/><Relationship Id="rId7" Type="http://schemas.openxmlformats.org/officeDocument/2006/relationships/hyperlink" Target="https://www.mayoclinic.org/diseases-conditions/depression/in-depth/depression/art-20047725" TargetMode="External"/><Relationship Id="rId12" Type="http://schemas.openxmlformats.org/officeDocument/2006/relationships/hyperlink" Target="https://www.mind.org.uk/information-support/types-of-mental-health-problems/depression/self-care/" TargetMode="Externa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hyperlink" Target="https://livingwellconsortium.com/psychological-therapies/long-term-conditions/" TargetMode="External"/><Relationship Id="rId11" Type="http://schemas.openxmlformats.org/officeDocument/2006/relationships/hyperlink" Target="https://www.mind.org.uk/information-support/types-of-mental-health-problems/postnatal-depression-and-perinatal-mental-health/ptsd-and-birth-trauma/" TargetMode="External"/><Relationship Id="rId5" Type="http://schemas.openxmlformats.org/officeDocument/2006/relationships/hyperlink" Target="https://www.hopkinsmedicine.org/health/conditions-and-diseases/premenstrual-dysphoric-disorder-pmdd" TargetMode="External"/><Relationship Id="rId10" Type="http://schemas.openxmlformats.org/officeDocument/2006/relationships/hyperlink" Target="https://www.mind.org.(uk/information-support/types-of-mental-health-problems/postnatal-depression-and-perinatal-mental-health/postnatal-and-antenatal-depression/" TargetMode="External"/><Relationship Id="rId4" Type="http://schemas.openxmlformats.org/officeDocument/2006/relationships/image" Target="../media/image3.svg"/><Relationship Id="rId9" Type="http://schemas.openxmlformats.org/officeDocument/2006/relationships/hyperlink" Target="https://www.mind.org.uk/"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www.nimh.nih.gov/" TargetMode="External"/><Relationship Id="rId13" Type="http://schemas.openxmlformats.org/officeDocument/2006/relationships/hyperlink" Target="https://www.nhs.uk/nhs-services/mental-health-services/find-nhs-talking-therapies-for-anxiety-and-depression/" TargetMode="External"/><Relationship Id="rId3" Type="http://schemas.openxmlformats.org/officeDocument/2006/relationships/image" Target="../media/image1.svg"/><Relationship Id="rId7" Type="http://schemas.openxmlformats.org/officeDocument/2006/relationships/hyperlink" Target="https://www.nice.org.uk/guidance/ng222" TargetMode="External"/><Relationship Id="rId12" Type="http://schemas.openxmlformats.org/officeDocument/2006/relationships/hyperlink" Target="https://www.nhs.uk/mental-health/conditions/depression-in-adults/overview/" TargetMode="External"/><Relationship Id="rId17" Type="http://schemas.openxmlformats.org/officeDocument/2006/relationships/hyperlink" Target="https://cks.nice.org.uk/topics/depression-antenatal-postnatal/" TargetMode="External"/><Relationship Id="rId2" Type="http://schemas.openxmlformats.org/officeDocument/2006/relationships/notesSlide" Target="../notesSlides/notesSlide21.xml"/><Relationship Id="rId16" Type="http://schemas.openxmlformats.org/officeDocument/2006/relationships/hyperlink" Target="https://www.nhsinform.scot/healthy-living/womens-health/later-years-around-50-years-and-over/menopause-and-post-menopause-health/menopause-and-your-mental-wellbeing/" TargetMode="External"/><Relationship Id="rId1" Type="http://schemas.openxmlformats.org/officeDocument/2006/relationships/slideLayout" Target="../slideLayouts/slideLayout7.xml"/><Relationship Id="rId6" Type="http://schemas.openxmlformats.org/officeDocument/2006/relationships/hyperlink" Target="https://www.nice.org.uk/" TargetMode="External"/><Relationship Id="rId11" Type="http://schemas.openxmlformats.org/officeDocument/2006/relationships/hyperlink" Target="https://www.england.nhs.uk/personalisedcare/comprehensive-model-of-personalised-care/" TargetMode="External"/><Relationship Id="rId5" Type="http://schemas.openxmlformats.org/officeDocument/2006/relationships/hyperlink" Target="https://www.mind.org.uk/information-support/types-of-mental-health-problems/seasonal-affective-disorder-sad/understanding-your-experiences/" TargetMode="External"/><Relationship Id="rId15" Type="http://schemas.openxmlformats.org/officeDocument/2006/relationships/hyperlink" Target="https://www.nhsinform.scot/" TargetMode="External"/><Relationship Id="rId10" Type="http://schemas.openxmlformats.org/officeDocument/2006/relationships/hyperlink" Target="https://webarchive.nationalarchives.gov.uk/ukgwa/20250707103655/https:/www.longtermplan.nhs.uk/" TargetMode="External"/><Relationship Id="rId4" Type="http://schemas.openxmlformats.org/officeDocument/2006/relationships/image" Target="../media/image3.svg"/><Relationship Id="rId9" Type="http://schemas.openxmlformats.org/officeDocument/2006/relationships/hyperlink" Target="https://www.nimh.nih.gov/health/publications/depression-in-women" TargetMode="External"/><Relationship Id="rId14" Type="http://schemas.openxmlformats.org/officeDocument/2006/relationships/hyperlink" Target="https://www.england.nhs.uk/"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www.rethink.org/news-and-stories/commonly-asked-mental-health-questions/why/why-is-depression-more-common-in-women/" TargetMode="External"/><Relationship Id="rId13" Type="http://schemas.openxmlformats.org/officeDocument/2006/relationships/hyperlink" Target="https://www.nct.org.uk/information/life-parent/wellbeing-mental-health/perinatal-depression-questions-you-really-want-ask" TargetMode="External"/><Relationship Id="rId3" Type="http://schemas.openxmlformats.org/officeDocument/2006/relationships/image" Target="../media/image1.svg"/><Relationship Id="rId7" Type="http://schemas.openxmlformats.org/officeDocument/2006/relationships/hyperlink" Target="https://www.psychiatry.org/patients-families/depression/what-is-depression" TargetMode="External"/><Relationship Id="rId12" Type="http://schemas.openxmlformats.org/officeDocument/2006/relationships/hyperlink" Target="https://www.acog.org/womens-health/experts-and-stories/the-latest/mood-changes-during-perimenopause-are-real-heres-what-to-know" TargetMode="Externa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hyperlink" Target="https://womenshealth.gov/mental-health/mental-health-conditions/depression" TargetMode="External"/><Relationship Id="rId11" Type="http://schemas.openxmlformats.org/officeDocument/2006/relationships/hyperlink" Target="https://www.acog.org/" TargetMode="External"/><Relationship Id="rId5" Type="http://schemas.openxmlformats.org/officeDocument/2006/relationships/hyperlink" Target="https://cks.nice.org.uk/topics/depression-antenatal-postnatal/" TargetMode="External"/><Relationship Id="rId10" Type="http://schemas.openxmlformats.org/officeDocument/2006/relationships/hyperlink" Target="https://www.rcpsych.ac.uk/mental-health/mental-illnesses-and-mental-health-problems/postnatal-depression" TargetMode="External"/><Relationship Id="rId4" Type="http://schemas.openxmlformats.org/officeDocument/2006/relationships/image" Target="../media/image3.svg"/><Relationship Id="rId9" Type="http://schemas.openxmlformats.org/officeDocument/2006/relationships/hyperlink" Target="https://www.rcpsych.ac.uk/"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hyperlink" Target="https://www.who.int/news-room/fact-sheets/detail/depression" TargetMode="External"/><Relationship Id="rId4" Type="http://schemas.openxmlformats.org/officeDocument/2006/relationships/image" Target="../media/image3.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Freeform 2"/>
          <p:cNvSpPr/>
          <p:nvPr/>
        </p:nvSpPr>
        <p:spPr>
          <a:xfrm>
            <a:off x="-253477" y="9038737"/>
            <a:ext cx="18794954" cy="1947841"/>
          </a:xfrm>
          <a:custGeom>
            <a:avLst/>
            <a:gdLst/>
            <a:ahLst/>
            <a:cxnLst/>
            <a:rect l="l" t="t" r="r" b="b"/>
            <a:pathLst>
              <a:path w="18794954" h="1947841">
                <a:moveTo>
                  <a:pt x="0" y="0"/>
                </a:moveTo>
                <a:lnTo>
                  <a:pt x="18794954" y="0"/>
                </a:lnTo>
                <a:lnTo>
                  <a:pt x="18794954" y="1947840"/>
                </a:lnTo>
                <a:lnTo>
                  <a:pt x="0" y="194784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 name="Freeform 3"/>
          <p:cNvSpPr/>
          <p:nvPr/>
        </p:nvSpPr>
        <p:spPr>
          <a:xfrm>
            <a:off x="8783503" y="1274385"/>
            <a:ext cx="9341482" cy="9166329"/>
          </a:xfrm>
          <a:custGeom>
            <a:avLst/>
            <a:gdLst/>
            <a:ahLst/>
            <a:cxnLst/>
            <a:rect l="l" t="t" r="r" b="b"/>
            <a:pathLst>
              <a:path w="9341482" h="9166329">
                <a:moveTo>
                  <a:pt x="0" y="0"/>
                </a:moveTo>
                <a:lnTo>
                  <a:pt x="9341482" y="0"/>
                </a:lnTo>
                <a:lnTo>
                  <a:pt x="9341482" y="9166329"/>
                </a:lnTo>
                <a:lnTo>
                  <a:pt x="0" y="916632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410809" y="335536"/>
            <a:ext cx="366464" cy="366464"/>
          </a:xfrm>
          <a:custGeom>
            <a:avLst/>
            <a:gdLst/>
            <a:ahLst/>
            <a:cxnLst/>
            <a:rect l="l" t="t" r="r" b="b"/>
            <a:pathLst>
              <a:path w="366464" h="366464">
                <a:moveTo>
                  <a:pt x="0" y="0"/>
                </a:moveTo>
                <a:lnTo>
                  <a:pt x="366464" y="0"/>
                </a:lnTo>
                <a:lnTo>
                  <a:pt x="366464" y="366464"/>
                </a:lnTo>
                <a:lnTo>
                  <a:pt x="0" y="36646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TextBox 5"/>
          <p:cNvSpPr txBox="1"/>
          <p:nvPr/>
        </p:nvSpPr>
        <p:spPr>
          <a:xfrm>
            <a:off x="1513832" y="2519003"/>
            <a:ext cx="7966209" cy="2502921"/>
          </a:xfrm>
          <a:prstGeom prst="rect">
            <a:avLst/>
          </a:prstGeom>
        </p:spPr>
        <p:txBody>
          <a:bodyPr lIns="0" tIns="0" rIns="0" bIns="0" rtlCol="0" anchor="t">
            <a:spAutoFit/>
          </a:bodyPr>
          <a:lstStyle/>
          <a:p>
            <a:pPr algn="l">
              <a:lnSpc>
                <a:spcPts val="9699"/>
              </a:lnSpc>
            </a:pPr>
            <a:r>
              <a:rPr lang="en-US" sz="9699" b="1">
                <a:solidFill>
                  <a:srgbClr val="563CA8"/>
                </a:solidFill>
                <a:latin typeface="Anantason Semi-Bold"/>
                <a:ea typeface="Anantason Semi-Bold"/>
                <a:cs typeface="Anantason Semi-Bold"/>
                <a:sym typeface="Anantason Semi-Bold"/>
              </a:rPr>
              <a:t>Depression in Women</a:t>
            </a:r>
          </a:p>
        </p:txBody>
      </p:sp>
      <p:sp>
        <p:nvSpPr>
          <p:cNvPr id="6" name="TextBox 6"/>
          <p:cNvSpPr txBox="1"/>
          <p:nvPr/>
        </p:nvSpPr>
        <p:spPr>
          <a:xfrm>
            <a:off x="2409459" y="6539685"/>
            <a:ext cx="6619720" cy="309297"/>
          </a:xfrm>
          <a:prstGeom prst="rect">
            <a:avLst/>
          </a:prstGeom>
        </p:spPr>
        <p:txBody>
          <a:bodyPr lIns="0" tIns="0" rIns="0" bIns="0" rtlCol="0" anchor="t">
            <a:spAutoFit/>
          </a:bodyPr>
          <a:lstStyle/>
          <a:p>
            <a:pPr algn="l">
              <a:lnSpc>
                <a:spcPts val="2514"/>
              </a:lnSpc>
            </a:pPr>
            <a:r>
              <a:rPr lang="en-US" sz="2095">
                <a:solidFill>
                  <a:srgbClr val="737373"/>
                </a:solidFill>
                <a:latin typeface="Anantason"/>
                <a:ea typeface="Anantason"/>
                <a:cs typeface="Anantason"/>
                <a:sym typeface="Anantason"/>
              </a:rPr>
              <a:t>Nurturing Mental Health, Nurturing Yourself</a:t>
            </a:r>
          </a:p>
        </p:txBody>
      </p:sp>
      <p:sp>
        <p:nvSpPr>
          <p:cNvPr id="7" name="TextBox 7"/>
          <p:cNvSpPr txBox="1"/>
          <p:nvPr/>
        </p:nvSpPr>
        <p:spPr>
          <a:xfrm>
            <a:off x="2524280" y="5879096"/>
            <a:ext cx="6619720" cy="441730"/>
          </a:xfrm>
          <a:prstGeom prst="rect">
            <a:avLst/>
          </a:prstGeom>
        </p:spPr>
        <p:txBody>
          <a:bodyPr lIns="0" tIns="0" rIns="0" bIns="0" rtlCol="0" anchor="t">
            <a:spAutoFit/>
          </a:bodyPr>
          <a:lstStyle/>
          <a:p>
            <a:pPr algn="l">
              <a:lnSpc>
                <a:spcPts val="3488"/>
              </a:lnSpc>
            </a:pPr>
            <a:r>
              <a:rPr lang="en-US" sz="2906" b="1">
                <a:solidFill>
                  <a:srgbClr val="171616"/>
                </a:solidFill>
                <a:latin typeface="Anantason Medium"/>
                <a:ea typeface="Anantason Medium"/>
                <a:cs typeface="Anantason Medium"/>
                <a:sym typeface="Anantason Medium"/>
              </a:rPr>
              <a:t>Shajna Azad 2232143</a:t>
            </a:r>
          </a:p>
        </p:txBody>
      </p:sp>
      <p:sp>
        <p:nvSpPr>
          <p:cNvPr id="8" name="TextBox 8"/>
          <p:cNvSpPr txBox="1"/>
          <p:nvPr/>
        </p:nvSpPr>
        <p:spPr>
          <a:xfrm>
            <a:off x="1513832" y="1850744"/>
            <a:ext cx="4205487" cy="418855"/>
          </a:xfrm>
          <a:prstGeom prst="rect">
            <a:avLst/>
          </a:prstGeom>
        </p:spPr>
        <p:txBody>
          <a:bodyPr lIns="0" tIns="0" rIns="0" bIns="0" rtlCol="0" anchor="t">
            <a:spAutoFit/>
          </a:bodyPr>
          <a:lstStyle/>
          <a:p>
            <a:pPr algn="l">
              <a:lnSpc>
                <a:spcPts val="3300"/>
              </a:lnSpc>
            </a:pPr>
            <a:r>
              <a:rPr lang="en-US" sz="2750" b="1">
                <a:solidFill>
                  <a:srgbClr val="171616"/>
                </a:solidFill>
                <a:latin typeface="Anantason Medium"/>
                <a:ea typeface="Anantason Medium"/>
                <a:cs typeface="Anantason Medium"/>
                <a:sym typeface="Anantason Medium"/>
              </a:rPr>
              <a:t>Individual Presentation </a:t>
            </a:r>
          </a:p>
        </p:txBody>
      </p:sp>
      <p:sp>
        <p:nvSpPr>
          <p:cNvPr id="9" name="TextBox 9"/>
          <p:cNvSpPr txBox="1"/>
          <p:nvPr/>
        </p:nvSpPr>
        <p:spPr>
          <a:xfrm>
            <a:off x="893679" y="337776"/>
            <a:ext cx="1240306" cy="200058"/>
          </a:xfrm>
          <a:prstGeom prst="rect">
            <a:avLst/>
          </a:prstGeom>
        </p:spPr>
        <p:txBody>
          <a:bodyPr lIns="0" tIns="0" rIns="0" bIns="0" rtlCol="0" anchor="t">
            <a:spAutoFit/>
          </a:bodyPr>
          <a:lstStyle/>
          <a:p>
            <a:pPr algn="l">
              <a:lnSpc>
                <a:spcPts val="1501"/>
              </a:lnSpc>
            </a:pPr>
            <a:r>
              <a:rPr lang="en-US" sz="1501" b="1">
                <a:solidFill>
                  <a:srgbClr val="171616"/>
                </a:solidFill>
                <a:latin typeface="Anantason Medium"/>
                <a:ea typeface="Anantason Medium"/>
                <a:cs typeface="Anantason Medium"/>
                <a:sym typeface="Anantason Medium"/>
              </a:rPr>
              <a:t>UWTSD</a:t>
            </a:r>
          </a:p>
        </p:txBody>
      </p:sp>
      <p:sp>
        <p:nvSpPr>
          <p:cNvPr id="10" name="TextBox 10"/>
          <p:cNvSpPr txBox="1"/>
          <p:nvPr/>
        </p:nvSpPr>
        <p:spPr>
          <a:xfrm>
            <a:off x="13675303" y="371210"/>
            <a:ext cx="4205487" cy="304800"/>
          </a:xfrm>
          <a:prstGeom prst="rect">
            <a:avLst/>
          </a:prstGeom>
        </p:spPr>
        <p:txBody>
          <a:bodyPr lIns="0" tIns="0" rIns="0" bIns="0" rtlCol="0" anchor="t">
            <a:spAutoFit/>
          </a:bodyPr>
          <a:lstStyle/>
          <a:p>
            <a:pPr algn="r">
              <a:lnSpc>
                <a:spcPts val="2460"/>
              </a:lnSpc>
            </a:pPr>
            <a:r>
              <a:rPr lang="en-US" sz="2050">
                <a:solidFill>
                  <a:srgbClr val="737373"/>
                </a:solidFill>
                <a:latin typeface="Anantason"/>
                <a:ea typeface="Anantason"/>
                <a:cs typeface="Anantason"/>
                <a:sym typeface="Anantason"/>
              </a:rPr>
              <a:t>Presentation Created 2026</a:t>
            </a:r>
          </a:p>
        </p:txBody>
      </p:sp>
      <p:grpSp>
        <p:nvGrpSpPr>
          <p:cNvPr id="11" name="Group 11"/>
          <p:cNvGrpSpPr>
            <a:grpSpLocks noChangeAspect="1"/>
          </p:cNvGrpSpPr>
          <p:nvPr/>
        </p:nvGrpSpPr>
        <p:grpSpPr>
          <a:xfrm>
            <a:off x="1513832" y="5611305"/>
            <a:ext cx="977310" cy="977310"/>
            <a:chOff x="0" y="0"/>
            <a:chExt cx="14840029" cy="14840029"/>
          </a:xfrm>
        </p:grpSpPr>
        <p:sp>
          <p:nvSpPr>
            <p:cNvPr id="12" name="Freeform 12"/>
            <p:cNvSpPr/>
            <p:nvPr/>
          </p:nvSpPr>
          <p:spPr>
            <a:xfrm>
              <a:off x="-33258" y="-75"/>
              <a:ext cx="14906544" cy="14840178"/>
            </a:xfrm>
            <a:custGeom>
              <a:avLst/>
              <a:gdLst/>
              <a:ahLst/>
              <a:cxnLst/>
              <a:rect l="l" t="t" r="r" b="b"/>
              <a:pathLst>
                <a:path w="14906544" h="14840178">
                  <a:moveTo>
                    <a:pt x="7453273" y="75"/>
                  </a:moveTo>
                  <a:cubicBezTo>
                    <a:pt x="4794451" y="-11816"/>
                    <a:pt x="2332496" y="1399825"/>
                    <a:pt x="999642" y="3700470"/>
                  </a:cubicBezTo>
                  <a:cubicBezTo>
                    <a:pt x="-333213" y="6001115"/>
                    <a:pt x="-333213" y="8839064"/>
                    <a:pt x="999642" y="11139709"/>
                  </a:cubicBezTo>
                  <a:cubicBezTo>
                    <a:pt x="2332496" y="13440354"/>
                    <a:pt x="4794451" y="14851995"/>
                    <a:pt x="7453273" y="14840104"/>
                  </a:cubicBezTo>
                  <a:cubicBezTo>
                    <a:pt x="10112093" y="14851995"/>
                    <a:pt x="12574049" y="13440354"/>
                    <a:pt x="13906904" y="11139709"/>
                  </a:cubicBezTo>
                  <a:cubicBezTo>
                    <a:pt x="15239758" y="8839064"/>
                    <a:pt x="15239758" y="6001115"/>
                    <a:pt x="13906904" y="3700470"/>
                  </a:cubicBezTo>
                  <a:cubicBezTo>
                    <a:pt x="12574049" y="1399825"/>
                    <a:pt x="10112093" y="-11816"/>
                    <a:pt x="7453273" y="75"/>
                  </a:cubicBezTo>
                  <a:close/>
                </a:path>
              </a:pathLst>
            </a:custGeom>
            <a:solidFill>
              <a:srgbClr val="F4F4F4"/>
            </a:solidFill>
          </p:spPr>
          <p:txBody>
            <a:bodyPr/>
            <a:lstStyle/>
            <a:p>
              <a:endParaRPr lang="en-GB"/>
            </a:p>
          </p:txBody>
        </p:sp>
        <p:sp>
          <p:nvSpPr>
            <p:cNvPr id="13" name="Freeform 13"/>
            <p:cNvSpPr/>
            <p:nvPr/>
          </p:nvSpPr>
          <p:spPr>
            <a:xfrm>
              <a:off x="168022" y="200309"/>
              <a:ext cx="14503985" cy="14439411"/>
            </a:xfrm>
            <a:custGeom>
              <a:avLst/>
              <a:gdLst/>
              <a:ahLst/>
              <a:cxnLst/>
              <a:rect l="l" t="t" r="r" b="b"/>
              <a:pathLst>
                <a:path w="14503985" h="14439411">
                  <a:moveTo>
                    <a:pt x="7251993" y="73"/>
                  </a:moveTo>
                  <a:cubicBezTo>
                    <a:pt x="4664974" y="-11497"/>
                    <a:pt x="2269506" y="1362022"/>
                    <a:pt x="972645" y="3600537"/>
                  </a:cubicBezTo>
                  <a:cubicBezTo>
                    <a:pt x="-324215" y="5839051"/>
                    <a:pt x="-324215" y="8600360"/>
                    <a:pt x="972645" y="10838875"/>
                  </a:cubicBezTo>
                  <a:cubicBezTo>
                    <a:pt x="2269506" y="13077389"/>
                    <a:pt x="4664974" y="14450908"/>
                    <a:pt x="7251993" y="14439338"/>
                  </a:cubicBezTo>
                  <a:cubicBezTo>
                    <a:pt x="9839011" y="14450908"/>
                    <a:pt x="12234479" y="13077389"/>
                    <a:pt x="13531340" y="10838875"/>
                  </a:cubicBezTo>
                  <a:cubicBezTo>
                    <a:pt x="14828201" y="8600360"/>
                    <a:pt x="14828201" y="5839051"/>
                    <a:pt x="13531340" y="3600537"/>
                  </a:cubicBezTo>
                  <a:cubicBezTo>
                    <a:pt x="12234479" y="1362022"/>
                    <a:pt x="9839011" y="-11497"/>
                    <a:pt x="7251993" y="73"/>
                  </a:cubicBezTo>
                  <a:close/>
                </a:path>
              </a:pathLst>
            </a:custGeom>
            <a:solidFill>
              <a:srgbClr val="24317F"/>
            </a:solidFill>
          </p:spPr>
          <p:txBody>
            <a:bodyPr/>
            <a:lstStyle/>
            <a:p>
              <a:endParaRPr lang="en-GB"/>
            </a:p>
          </p:txBody>
        </p:sp>
        <p:sp>
          <p:nvSpPr>
            <p:cNvPr id="14" name="Freeform 14"/>
            <p:cNvSpPr/>
            <p:nvPr/>
          </p:nvSpPr>
          <p:spPr>
            <a:xfrm>
              <a:off x="531276" y="561946"/>
              <a:ext cx="13777477" cy="13716137"/>
            </a:xfrm>
            <a:custGeom>
              <a:avLst/>
              <a:gdLst/>
              <a:ahLst/>
              <a:cxnLst/>
              <a:rect l="l" t="t" r="r" b="b"/>
              <a:pathLst>
                <a:path w="13777477" h="13716137">
                  <a:moveTo>
                    <a:pt x="6888739" y="68"/>
                  </a:moveTo>
                  <a:cubicBezTo>
                    <a:pt x="4431305" y="-10922"/>
                    <a:pt x="2155826" y="1293797"/>
                    <a:pt x="923925" y="3420184"/>
                  </a:cubicBezTo>
                  <a:cubicBezTo>
                    <a:pt x="-307975" y="5546571"/>
                    <a:pt x="-307975" y="8169565"/>
                    <a:pt x="923925" y="10295952"/>
                  </a:cubicBezTo>
                  <a:cubicBezTo>
                    <a:pt x="2155826" y="12422339"/>
                    <a:pt x="4431305" y="13727058"/>
                    <a:pt x="6888739" y="13716068"/>
                  </a:cubicBezTo>
                  <a:cubicBezTo>
                    <a:pt x="9346172" y="13727058"/>
                    <a:pt x="11621651" y="12422339"/>
                    <a:pt x="12853552" y="10295952"/>
                  </a:cubicBezTo>
                  <a:cubicBezTo>
                    <a:pt x="14085452" y="8169565"/>
                    <a:pt x="14085452" y="5546571"/>
                    <a:pt x="12853552" y="3420184"/>
                  </a:cubicBezTo>
                  <a:cubicBezTo>
                    <a:pt x="11621651" y="1293797"/>
                    <a:pt x="9346172" y="-10922"/>
                    <a:pt x="6888739" y="68"/>
                  </a:cubicBezTo>
                  <a:close/>
                </a:path>
              </a:pathLst>
            </a:custGeom>
            <a:blipFill>
              <a:blip r:embed="rId5"/>
              <a:stretch>
                <a:fillRect l="-20231" r="-20231"/>
              </a:stretch>
            </a:blipFill>
          </p:spPr>
          <p:txBody>
            <a:bodyPr/>
            <a:lstStyle/>
            <a:p>
              <a:endParaRPr lang="en-GB"/>
            </a:p>
          </p:txBody>
        </p:sp>
      </p:grpSp>
      <p:sp>
        <p:nvSpPr>
          <p:cNvPr id="15" name="TextBox 15"/>
          <p:cNvSpPr txBox="1"/>
          <p:nvPr/>
        </p:nvSpPr>
        <p:spPr>
          <a:xfrm>
            <a:off x="777273" y="7706233"/>
            <a:ext cx="8586362" cy="1314450"/>
          </a:xfrm>
          <a:prstGeom prst="rect">
            <a:avLst/>
          </a:prstGeom>
        </p:spPr>
        <p:txBody>
          <a:bodyPr lIns="0" tIns="0" rIns="0" bIns="0" rtlCol="0" anchor="t">
            <a:spAutoFit/>
          </a:bodyPr>
          <a:lstStyle/>
          <a:p>
            <a:pPr algn="l">
              <a:lnSpc>
                <a:spcPts val="3488"/>
              </a:lnSpc>
            </a:pPr>
            <a:r>
              <a:rPr lang="en-US" sz="2906" b="1">
                <a:solidFill>
                  <a:srgbClr val="171616"/>
                </a:solidFill>
                <a:latin typeface="Anantason Medium"/>
                <a:ea typeface="Anantason Medium"/>
                <a:cs typeface="Anantason Medium"/>
                <a:sym typeface="Anantason Medium"/>
              </a:rPr>
              <a:t>Lecturer: Dr Raheela Sheikh     Module: LCHS7003      </a:t>
            </a:r>
          </a:p>
          <a:p>
            <a:pPr algn="l">
              <a:lnSpc>
                <a:spcPts val="3488"/>
              </a:lnSpc>
            </a:pPr>
            <a:r>
              <a:rPr lang="en-US" sz="2906" b="1">
                <a:solidFill>
                  <a:srgbClr val="171616"/>
                </a:solidFill>
                <a:latin typeface="Anantason Medium"/>
                <a:ea typeface="Anantason Medium"/>
                <a:cs typeface="Anantason Medium"/>
                <a:sym typeface="Anantason Medium"/>
              </a:rPr>
              <a:t>Community Care and Management of Longer-term Conditions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Freeform 2"/>
          <p:cNvSpPr/>
          <p:nvPr/>
        </p:nvSpPr>
        <p:spPr>
          <a:xfrm>
            <a:off x="-253477" y="9038737"/>
            <a:ext cx="18794954" cy="1947841"/>
          </a:xfrm>
          <a:custGeom>
            <a:avLst/>
            <a:gdLst/>
            <a:ahLst/>
            <a:cxnLst/>
            <a:rect l="l" t="t" r="r" b="b"/>
            <a:pathLst>
              <a:path w="18794954" h="1947841">
                <a:moveTo>
                  <a:pt x="0" y="0"/>
                </a:moveTo>
                <a:lnTo>
                  <a:pt x="18794954" y="0"/>
                </a:lnTo>
                <a:lnTo>
                  <a:pt x="18794954" y="1947840"/>
                </a:lnTo>
                <a:lnTo>
                  <a:pt x="0" y="194784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410809" y="335536"/>
            <a:ext cx="366464" cy="366464"/>
          </a:xfrm>
          <a:custGeom>
            <a:avLst/>
            <a:gdLst/>
            <a:ahLst/>
            <a:cxnLst/>
            <a:rect l="l" t="t" r="r" b="b"/>
            <a:pathLst>
              <a:path w="366464" h="366464">
                <a:moveTo>
                  <a:pt x="0" y="0"/>
                </a:moveTo>
                <a:lnTo>
                  <a:pt x="366464" y="0"/>
                </a:lnTo>
                <a:lnTo>
                  <a:pt x="366464" y="366464"/>
                </a:lnTo>
                <a:lnTo>
                  <a:pt x="0" y="36646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1513832" y="3299064"/>
            <a:ext cx="676127" cy="676127"/>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D8B1"/>
            </a:solidFill>
          </p:spPr>
          <p:txBody>
            <a:bodyPr/>
            <a:lstStyle/>
            <a:p>
              <a:endParaRPr lang="en-GB"/>
            </a:p>
          </p:txBody>
        </p:sp>
        <p:sp>
          <p:nvSpPr>
            <p:cNvPr id="6" name="TextBox 6"/>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7" name="Group 7"/>
          <p:cNvGrpSpPr/>
          <p:nvPr/>
        </p:nvGrpSpPr>
        <p:grpSpPr>
          <a:xfrm>
            <a:off x="1508818" y="6156503"/>
            <a:ext cx="676127" cy="676127"/>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D8B1"/>
            </a:solidFill>
          </p:spPr>
          <p:txBody>
            <a:bodyPr/>
            <a:lstStyle/>
            <a:p>
              <a:endParaRPr lang="en-GB"/>
            </a:p>
          </p:txBody>
        </p:sp>
        <p:sp>
          <p:nvSpPr>
            <p:cNvPr id="9" name="TextBox 9"/>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10" name="Group 10"/>
          <p:cNvGrpSpPr/>
          <p:nvPr/>
        </p:nvGrpSpPr>
        <p:grpSpPr>
          <a:xfrm>
            <a:off x="9342834" y="2614581"/>
            <a:ext cx="8164273" cy="6595906"/>
            <a:chOff x="0" y="0"/>
            <a:chExt cx="2150261" cy="1737193"/>
          </a:xfrm>
        </p:grpSpPr>
        <p:sp>
          <p:nvSpPr>
            <p:cNvPr id="11" name="Freeform 11"/>
            <p:cNvSpPr/>
            <p:nvPr/>
          </p:nvSpPr>
          <p:spPr>
            <a:xfrm>
              <a:off x="0" y="0"/>
              <a:ext cx="2150261" cy="1737193"/>
            </a:xfrm>
            <a:custGeom>
              <a:avLst/>
              <a:gdLst/>
              <a:ahLst/>
              <a:cxnLst/>
              <a:rect l="l" t="t" r="r" b="b"/>
              <a:pathLst>
                <a:path w="2150261" h="1737193">
                  <a:moveTo>
                    <a:pt x="42672" y="0"/>
                  </a:moveTo>
                  <a:lnTo>
                    <a:pt x="2107589" y="0"/>
                  </a:lnTo>
                  <a:cubicBezTo>
                    <a:pt x="2118907" y="0"/>
                    <a:pt x="2129760" y="4496"/>
                    <a:pt x="2137763" y="12498"/>
                  </a:cubicBezTo>
                  <a:cubicBezTo>
                    <a:pt x="2145765" y="20501"/>
                    <a:pt x="2150261" y="31355"/>
                    <a:pt x="2150261" y="42672"/>
                  </a:cubicBezTo>
                  <a:lnTo>
                    <a:pt x="2150261" y="1694521"/>
                  </a:lnTo>
                  <a:cubicBezTo>
                    <a:pt x="2150261" y="1718089"/>
                    <a:pt x="2131156" y="1737193"/>
                    <a:pt x="2107589" y="1737193"/>
                  </a:cubicBezTo>
                  <a:lnTo>
                    <a:pt x="42672" y="1737193"/>
                  </a:lnTo>
                  <a:cubicBezTo>
                    <a:pt x="31355" y="1737193"/>
                    <a:pt x="20501" y="1732698"/>
                    <a:pt x="12498" y="1724695"/>
                  </a:cubicBezTo>
                  <a:cubicBezTo>
                    <a:pt x="4496" y="1716693"/>
                    <a:pt x="0" y="1705839"/>
                    <a:pt x="0" y="1694521"/>
                  </a:cubicBezTo>
                  <a:lnTo>
                    <a:pt x="0" y="42672"/>
                  </a:lnTo>
                  <a:cubicBezTo>
                    <a:pt x="0" y="31355"/>
                    <a:pt x="4496" y="20501"/>
                    <a:pt x="12498" y="12498"/>
                  </a:cubicBezTo>
                  <a:cubicBezTo>
                    <a:pt x="20501" y="4496"/>
                    <a:pt x="31355" y="0"/>
                    <a:pt x="42672" y="0"/>
                  </a:cubicBezTo>
                  <a:close/>
                </a:path>
              </a:pathLst>
            </a:custGeom>
            <a:solidFill>
              <a:srgbClr val="24317F"/>
            </a:solidFill>
          </p:spPr>
          <p:txBody>
            <a:bodyPr/>
            <a:lstStyle/>
            <a:p>
              <a:endParaRPr lang="en-GB"/>
            </a:p>
          </p:txBody>
        </p:sp>
        <p:sp>
          <p:nvSpPr>
            <p:cNvPr id="12" name="TextBox 12"/>
            <p:cNvSpPr txBox="1"/>
            <p:nvPr/>
          </p:nvSpPr>
          <p:spPr>
            <a:xfrm>
              <a:off x="0" y="28575"/>
              <a:ext cx="2150261" cy="1708618"/>
            </a:xfrm>
            <a:prstGeom prst="rect">
              <a:avLst/>
            </a:prstGeom>
          </p:spPr>
          <p:txBody>
            <a:bodyPr lIns="50800" tIns="50800" rIns="50800" bIns="50800" rtlCol="0" anchor="ctr"/>
            <a:lstStyle/>
            <a:p>
              <a:pPr algn="ctr">
                <a:lnSpc>
                  <a:spcPts val="1501"/>
                </a:lnSpc>
              </a:pPr>
              <a:endParaRPr/>
            </a:p>
          </p:txBody>
        </p:sp>
      </p:grpSp>
      <p:sp>
        <p:nvSpPr>
          <p:cNvPr id="13" name="TextBox 13"/>
          <p:cNvSpPr txBox="1"/>
          <p:nvPr/>
        </p:nvSpPr>
        <p:spPr>
          <a:xfrm>
            <a:off x="1457858" y="871506"/>
            <a:ext cx="12911665" cy="771525"/>
          </a:xfrm>
          <a:prstGeom prst="rect">
            <a:avLst/>
          </a:prstGeom>
        </p:spPr>
        <p:txBody>
          <a:bodyPr lIns="0" tIns="0" rIns="0" bIns="0" rtlCol="0" anchor="t">
            <a:spAutoFit/>
          </a:bodyPr>
          <a:lstStyle/>
          <a:p>
            <a:pPr algn="l">
              <a:lnSpc>
                <a:spcPts val="6000"/>
              </a:lnSpc>
            </a:pPr>
            <a:r>
              <a:rPr lang="en-US" sz="5000" b="1">
                <a:solidFill>
                  <a:srgbClr val="563CA8"/>
                </a:solidFill>
                <a:latin typeface="Anantason Semi-Bold"/>
                <a:ea typeface="Anantason Semi-Bold"/>
                <a:cs typeface="Anantason Semi-Bold"/>
                <a:sym typeface="Anantason Semi-Bold"/>
              </a:rPr>
              <a:t>Depression Disorder: What is it?</a:t>
            </a:r>
          </a:p>
        </p:txBody>
      </p:sp>
      <p:sp>
        <p:nvSpPr>
          <p:cNvPr id="14" name="TextBox 14"/>
          <p:cNvSpPr txBox="1"/>
          <p:nvPr/>
        </p:nvSpPr>
        <p:spPr>
          <a:xfrm>
            <a:off x="893679" y="337776"/>
            <a:ext cx="1240306" cy="200058"/>
          </a:xfrm>
          <a:prstGeom prst="rect">
            <a:avLst/>
          </a:prstGeom>
        </p:spPr>
        <p:txBody>
          <a:bodyPr lIns="0" tIns="0" rIns="0" bIns="0" rtlCol="0" anchor="t">
            <a:spAutoFit/>
          </a:bodyPr>
          <a:lstStyle/>
          <a:p>
            <a:pPr algn="l">
              <a:lnSpc>
                <a:spcPts val="1501"/>
              </a:lnSpc>
            </a:pPr>
            <a:r>
              <a:rPr lang="en-US" sz="1501" b="1">
                <a:solidFill>
                  <a:srgbClr val="171616"/>
                </a:solidFill>
                <a:latin typeface="Anantason Medium"/>
                <a:ea typeface="Anantason Medium"/>
                <a:cs typeface="Anantason Medium"/>
                <a:sym typeface="Anantason Medium"/>
              </a:rPr>
              <a:t>UWTSD</a:t>
            </a:r>
          </a:p>
        </p:txBody>
      </p:sp>
      <p:sp>
        <p:nvSpPr>
          <p:cNvPr id="15" name="TextBox 15"/>
          <p:cNvSpPr txBox="1"/>
          <p:nvPr/>
        </p:nvSpPr>
        <p:spPr>
          <a:xfrm>
            <a:off x="2398615" y="2951327"/>
            <a:ext cx="5986683" cy="13716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Depression is a prevalent and disabling long-term mental health condition </a:t>
            </a:r>
          </a:p>
        </p:txBody>
      </p:sp>
      <p:sp>
        <p:nvSpPr>
          <p:cNvPr id="16" name="TextBox 16"/>
          <p:cNvSpPr txBox="1"/>
          <p:nvPr/>
        </p:nvSpPr>
        <p:spPr>
          <a:xfrm>
            <a:off x="9647967" y="2960852"/>
            <a:ext cx="7611333" cy="1381125"/>
          </a:xfrm>
          <a:prstGeom prst="rect">
            <a:avLst/>
          </a:prstGeom>
        </p:spPr>
        <p:txBody>
          <a:bodyPr lIns="0" tIns="0" rIns="0" bIns="0" rtlCol="0" anchor="t">
            <a:spAutoFit/>
          </a:bodyPr>
          <a:lstStyle/>
          <a:p>
            <a:pPr algn="l">
              <a:lnSpc>
                <a:spcPts val="5494"/>
              </a:lnSpc>
            </a:pPr>
            <a:r>
              <a:rPr lang="en-US" sz="4578" b="1">
                <a:solidFill>
                  <a:srgbClr val="F4F4F4"/>
                </a:solidFill>
                <a:latin typeface="Anantason Medium"/>
                <a:ea typeface="Anantason Medium"/>
                <a:cs typeface="Anantason Medium"/>
                <a:sym typeface="Anantason Medium"/>
              </a:rPr>
              <a:t>Depressive Disorder: How is it defined?</a:t>
            </a:r>
          </a:p>
        </p:txBody>
      </p:sp>
      <p:sp>
        <p:nvSpPr>
          <p:cNvPr id="17" name="TextBox 17"/>
          <p:cNvSpPr txBox="1"/>
          <p:nvPr/>
        </p:nvSpPr>
        <p:spPr>
          <a:xfrm>
            <a:off x="2398615" y="6135953"/>
            <a:ext cx="5986683" cy="9144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Understanding causes, symptoms and management is essential </a:t>
            </a:r>
          </a:p>
        </p:txBody>
      </p:sp>
      <p:sp>
        <p:nvSpPr>
          <p:cNvPr id="18" name="TextBox 18"/>
          <p:cNvSpPr txBox="1"/>
          <p:nvPr/>
        </p:nvSpPr>
        <p:spPr>
          <a:xfrm>
            <a:off x="1609994" y="4175290"/>
            <a:ext cx="473776" cy="314325"/>
          </a:xfrm>
          <a:prstGeom prst="rect">
            <a:avLst/>
          </a:prstGeom>
        </p:spPr>
        <p:txBody>
          <a:bodyPr lIns="0" tIns="0" rIns="0" bIns="0" rtlCol="0" anchor="t">
            <a:spAutoFit/>
          </a:bodyPr>
          <a:lstStyle/>
          <a:p>
            <a:pPr algn="ctr">
              <a:lnSpc>
                <a:spcPts val="2482"/>
              </a:lnSpc>
            </a:pPr>
            <a:r>
              <a:rPr lang="en-US" sz="2068" b="1">
                <a:solidFill>
                  <a:srgbClr val="F4F4F4"/>
                </a:solidFill>
                <a:latin typeface="Anantason Medium"/>
                <a:ea typeface="Anantason Medium"/>
                <a:cs typeface="Anantason Medium"/>
                <a:sym typeface="Anantason Medium"/>
              </a:rPr>
              <a:t>01</a:t>
            </a:r>
          </a:p>
        </p:txBody>
      </p:sp>
      <p:sp>
        <p:nvSpPr>
          <p:cNvPr id="19" name="TextBox 19"/>
          <p:cNvSpPr txBox="1"/>
          <p:nvPr/>
        </p:nvSpPr>
        <p:spPr>
          <a:xfrm>
            <a:off x="1596403" y="6391970"/>
            <a:ext cx="473776" cy="314325"/>
          </a:xfrm>
          <a:prstGeom prst="rect">
            <a:avLst/>
          </a:prstGeom>
        </p:spPr>
        <p:txBody>
          <a:bodyPr lIns="0" tIns="0" rIns="0" bIns="0" rtlCol="0" anchor="t">
            <a:spAutoFit/>
          </a:bodyPr>
          <a:lstStyle/>
          <a:p>
            <a:pPr algn="ctr">
              <a:lnSpc>
                <a:spcPts val="2482"/>
              </a:lnSpc>
            </a:pPr>
            <a:r>
              <a:rPr lang="en-US" sz="2068" b="1" dirty="0">
                <a:solidFill>
                  <a:srgbClr val="F4F4F4"/>
                </a:solidFill>
                <a:latin typeface="Anantason Medium"/>
                <a:ea typeface="Anantason Medium"/>
                <a:cs typeface="Anantason Medium"/>
                <a:sym typeface="Anantason Medium"/>
              </a:rPr>
              <a:t>03</a:t>
            </a:r>
          </a:p>
        </p:txBody>
      </p:sp>
      <p:sp>
        <p:nvSpPr>
          <p:cNvPr id="20" name="TextBox 20"/>
          <p:cNvSpPr txBox="1"/>
          <p:nvPr/>
        </p:nvSpPr>
        <p:spPr>
          <a:xfrm>
            <a:off x="2398615" y="4678882"/>
            <a:ext cx="5986683" cy="1047496"/>
          </a:xfrm>
          <a:prstGeom prst="rect">
            <a:avLst/>
          </a:prstGeom>
        </p:spPr>
        <p:txBody>
          <a:bodyPr lIns="0" tIns="0" rIns="0" bIns="0" rtlCol="0" anchor="t">
            <a:spAutoFit/>
          </a:bodyPr>
          <a:lstStyle/>
          <a:p>
            <a:pPr algn="l">
              <a:lnSpc>
                <a:spcPts val="4213"/>
              </a:lnSpc>
            </a:pPr>
            <a:r>
              <a:rPr lang="en-US" sz="3009" dirty="0">
                <a:solidFill>
                  <a:srgbClr val="000000"/>
                </a:solidFill>
                <a:latin typeface="Anantason"/>
                <a:ea typeface="Anantason"/>
                <a:cs typeface="Anantason"/>
                <a:sym typeface="Anantason"/>
              </a:rPr>
              <a:t>Women are affected at higher rates than  (WHO, 2023)</a:t>
            </a:r>
          </a:p>
        </p:txBody>
      </p:sp>
      <p:sp>
        <p:nvSpPr>
          <p:cNvPr id="21" name="TextBox 21"/>
          <p:cNvSpPr txBox="1"/>
          <p:nvPr/>
        </p:nvSpPr>
        <p:spPr>
          <a:xfrm>
            <a:off x="9647967" y="4566742"/>
            <a:ext cx="7611333" cy="4405112"/>
          </a:xfrm>
          <a:prstGeom prst="rect">
            <a:avLst/>
          </a:prstGeom>
        </p:spPr>
        <p:txBody>
          <a:bodyPr lIns="0" tIns="0" rIns="0" bIns="0" rtlCol="0" anchor="t">
            <a:spAutoFit/>
          </a:bodyPr>
          <a:lstStyle/>
          <a:p>
            <a:pPr marL="711474" lvl="1" indent="-355737" algn="l">
              <a:lnSpc>
                <a:spcPts val="4613"/>
              </a:lnSpc>
              <a:buFont typeface="Arial"/>
              <a:buChar char="•"/>
            </a:pPr>
            <a:r>
              <a:rPr lang="en-US" sz="3295">
                <a:solidFill>
                  <a:srgbClr val="F4F4F4"/>
                </a:solidFill>
                <a:latin typeface="Anantason"/>
                <a:ea typeface="Anantason"/>
                <a:cs typeface="Anantason"/>
                <a:sym typeface="Anantason"/>
              </a:rPr>
              <a:t>Persistent low mood and loss of interest in activities</a:t>
            </a:r>
          </a:p>
          <a:p>
            <a:pPr marL="668295" lvl="1" indent="-334148" algn="l">
              <a:lnSpc>
                <a:spcPts val="4333"/>
              </a:lnSpc>
              <a:buFont typeface="Arial"/>
              <a:buChar char="•"/>
            </a:pPr>
            <a:r>
              <a:rPr lang="en-US" sz="3095">
                <a:solidFill>
                  <a:srgbClr val="F4F4F4"/>
                </a:solidFill>
                <a:latin typeface="Anantason"/>
                <a:ea typeface="Anantason"/>
                <a:cs typeface="Anantason"/>
                <a:sym typeface="Anantason"/>
              </a:rPr>
              <a:t>Fatigue and impaired daily functioning </a:t>
            </a:r>
          </a:p>
          <a:p>
            <a:pPr marL="668295" lvl="1" indent="-334148" algn="l">
              <a:lnSpc>
                <a:spcPts val="4333"/>
              </a:lnSpc>
              <a:buFont typeface="Arial"/>
              <a:buChar char="•"/>
            </a:pPr>
            <a:r>
              <a:rPr lang="en-US" sz="3095">
                <a:solidFill>
                  <a:srgbClr val="F4F4F4"/>
                </a:solidFill>
                <a:latin typeface="Anantason"/>
                <a:ea typeface="Anantason"/>
                <a:cs typeface="Anantason"/>
                <a:sym typeface="Anantason"/>
              </a:rPr>
              <a:t>symptoms must persist for at least two weeks</a:t>
            </a:r>
          </a:p>
          <a:p>
            <a:pPr algn="l">
              <a:lnSpc>
                <a:spcPts val="4333"/>
              </a:lnSpc>
            </a:pPr>
            <a:r>
              <a:rPr lang="en-US" sz="3095">
                <a:solidFill>
                  <a:srgbClr val="F4F4F4"/>
                </a:solidFill>
                <a:latin typeface="Anantason"/>
                <a:ea typeface="Anantason"/>
                <a:cs typeface="Anantason"/>
                <a:sym typeface="Anantason"/>
              </a:rPr>
              <a:t>       (World Health Organization, 2025)</a:t>
            </a:r>
          </a:p>
          <a:p>
            <a:pPr marL="668295" lvl="1" indent="-334148" algn="l">
              <a:lnSpc>
                <a:spcPts val="4333"/>
              </a:lnSpc>
              <a:buFont typeface="Arial"/>
              <a:buChar char="•"/>
            </a:pPr>
            <a:r>
              <a:rPr lang="en-US" sz="3095">
                <a:solidFill>
                  <a:srgbClr val="F4F4F4"/>
                </a:solidFill>
                <a:latin typeface="Anantason"/>
                <a:ea typeface="Anantason"/>
                <a:cs typeface="Anantason"/>
                <a:sym typeface="Anantason"/>
              </a:rPr>
              <a:t>Increasingly recognised as a chronic and reslapsing, condition (NHS, 2023)</a:t>
            </a:r>
          </a:p>
        </p:txBody>
      </p:sp>
      <p:sp>
        <p:nvSpPr>
          <p:cNvPr id="22" name="TextBox 22"/>
          <p:cNvSpPr txBox="1"/>
          <p:nvPr/>
        </p:nvSpPr>
        <p:spPr>
          <a:xfrm>
            <a:off x="2398615" y="7629591"/>
            <a:ext cx="6359244" cy="1580896"/>
          </a:xfrm>
          <a:prstGeom prst="rect">
            <a:avLst/>
          </a:prstGeom>
        </p:spPr>
        <p:txBody>
          <a:bodyPr lIns="0" tIns="0" rIns="0" bIns="0" rtlCol="0" anchor="t">
            <a:spAutoFit/>
          </a:bodyPr>
          <a:lstStyle/>
          <a:p>
            <a:pPr algn="l">
              <a:lnSpc>
                <a:spcPts val="4213"/>
              </a:lnSpc>
            </a:pPr>
            <a:r>
              <a:rPr lang="en-US" sz="3009">
                <a:solidFill>
                  <a:srgbClr val="000000"/>
                </a:solidFill>
                <a:latin typeface="Anantason"/>
                <a:ea typeface="Anantason"/>
                <a:cs typeface="Anantason"/>
                <a:sym typeface="Anantason"/>
              </a:rPr>
              <a:t>A biopsychosocial framework helps explain depression in women (Engel, 1977)</a:t>
            </a:r>
          </a:p>
        </p:txBody>
      </p:sp>
      <p:sp>
        <p:nvSpPr>
          <p:cNvPr id="23" name="TextBox 23"/>
          <p:cNvSpPr txBox="1"/>
          <p:nvPr/>
        </p:nvSpPr>
        <p:spPr>
          <a:xfrm>
            <a:off x="13675303" y="371210"/>
            <a:ext cx="4205487" cy="304822"/>
          </a:xfrm>
          <a:prstGeom prst="rect">
            <a:avLst/>
          </a:prstGeom>
        </p:spPr>
        <p:txBody>
          <a:bodyPr lIns="0" tIns="0" rIns="0" bIns="0" rtlCol="0" anchor="t">
            <a:spAutoFit/>
          </a:bodyPr>
          <a:lstStyle/>
          <a:p>
            <a:pPr algn="r">
              <a:lnSpc>
                <a:spcPts val="2460"/>
              </a:lnSpc>
            </a:pPr>
            <a:r>
              <a:rPr lang="en-US" sz="2050">
                <a:solidFill>
                  <a:srgbClr val="737373"/>
                </a:solidFill>
                <a:latin typeface="Anantason"/>
                <a:ea typeface="Anantason"/>
                <a:cs typeface="Anantason"/>
                <a:sym typeface="Anantason"/>
              </a:rPr>
              <a:t>Depression in Women</a:t>
            </a:r>
          </a:p>
        </p:txBody>
      </p:sp>
      <p:grpSp>
        <p:nvGrpSpPr>
          <p:cNvPr id="24" name="Group 24"/>
          <p:cNvGrpSpPr/>
          <p:nvPr/>
        </p:nvGrpSpPr>
        <p:grpSpPr>
          <a:xfrm>
            <a:off x="1457858" y="7840470"/>
            <a:ext cx="676127" cy="676127"/>
            <a:chOff x="0" y="0"/>
            <a:chExt cx="812800" cy="812800"/>
          </a:xfrm>
        </p:grpSpPr>
        <p:sp>
          <p:nvSpPr>
            <p:cNvPr id="25" name="Freeform 2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D8B1"/>
            </a:solidFill>
          </p:spPr>
          <p:txBody>
            <a:bodyPr/>
            <a:lstStyle/>
            <a:p>
              <a:endParaRPr lang="en-GB"/>
            </a:p>
          </p:txBody>
        </p:sp>
        <p:sp>
          <p:nvSpPr>
            <p:cNvPr id="26" name="TextBox 26"/>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27" name="Group 27"/>
          <p:cNvGrpSpPr/>
          <p:nvPr/>
        </p:nvGrpSpPr>
        <p:grpSpPr>
          <a:xfrm>
            <a:off x="1474681" y="4881243"/>
            <a:ext cx="676127" cy="676127"/>
            <a:chOff x="0" y="0"/>
            <a:chExt cx="812800" cy="812800"/>
          </a:xfrm>
        </p:grpSpPr>
        <p:sp>
          <p:nvSpPr>
            <p:cNvPr id="28" name="Freeform 2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D8B1"/>
            </a:solidFill>
          </p:spPr>
          <p:txBody>
            <a:bodyPr/>
            <a:lstStyle/>
            <a:p>
              <a:endParaRPr lang="en-GB"/>
            </a:p>
          </p:txBody>
        </p:sp>
        <p:sp>
          <p:nvSpPr>
            <p:cNvPr id="29" name="TextBox 29"/>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sp>
        <p:nvSpPr>
          <p:cNvPr id="30" name="TextBox 30"/>
          <p:cNvSpPr txBox="1"/>
          <p:nvPr/>
        </p:nvSpPr>
        <p:spPr>
          <a:xfrm>
            <a:off x="1559033" y="8032874"/>
            <a:ext cx="473776" cy="314325"/>
          </a:xfrm>
          <a:prstGeom prst="rect">
            <a:avLst/>
          </a:prstGeom>
        </p:spPr>
        <p:txBody>
          <a:bodyPr lIns="0" tIns="0" rIns="0" bIns="0" rtlCol="0" anchor="t">
            <a:spAutoFit/>
          </a:bodyPr>
          <a:lstStyle/>
          <a:p>
            <a:pPr algn="ctr">
              <a:lnSpc>
                <a:spcPts val="2482"/>
              </a:lnSpc>
            </a:pPr>
            <a:r>
              <a:rPr lang="en-US" sz="2068" b="1">
                <a:solidFill>
                  <a:srgbClr val="F4F4F4"/>
                </a:solidFill>
                <a:latin typeface="Anantason Medium"/>
                <a:ea typeface="Anantason Medium"/>
                <a:cs typeface="Anantason Medium"/>
                <a:sym typeface="Anantason Medium"/>
              </a:rPr>
              <a:t>04</a:t>
            </a:r>
          </a:p>
        </p:txBody>
      </p:sp>
      <p:sp>
        <p:nvSpPr>
          <p:cNvPr id="31" name="TextBox 31"/>
          <p:cNvSpPr txBox="1"/>
          <p:nvPr/>
        </p:nvSpPr>
        <p:spPr>
          <a:xfrm>
            <a:off x="1575856" y="5134534"/>
            <a:ext cx="473776" cy="314325"/>
          </a:xfrm>
          <a:prstGeom prst="rect">
            <a:avLst/>
          </a:prstGeom>
        </p:spPr>
        <p:txBody>
          <a:bodyPr lIns="0" tIns="0" rIns="0" bIns="0" rtlCol="0" anchor="t">
            <a:spAutoFit/>
          </a:bodyPr>
          <a:lstStyle/>
          <a:p>
            <a:pPr algn="ctr">
              <a:lnSpc>
                <a:spcPts val="2482"/>
              </a:lnSpc>
            </a:pPr>
            <a:r>
              <a:rPr lang="en-US" sz="2068" b="1" dirty="0">
                <a:solidFill>
                  <a:srgbClr val="F4F4F4"/>
                </a:solidFill>
                <a:latin typeface="Anantason Medium"/>
                <a:ea typeface="Anantason Medium"/>
                <a:cs typeface="Anantason Medium"/>
                <a:sym typeface="Anantason Medium"/>
              </a:rPr>
              <a:t>02</a:t>
            </a:r>
          </a:p>
        </p:txBody>
      </p:sp>
      <p:sp>
        <p:nvSpPr>
          <p:cNvPr id="32" name="TextBox 32"/>
          <p:cNvSpPr txBox="1"/>
          <p:nvPr/>
        </p:nvSpPr>
        <p:spPr>
          <a:xfrm>
            <a:off x="1615007" y="3479965"/>
            <a:ext cx="473776" cy="314325"/>
          </a:xfrm>
          <a:prstGeom prst="rect">
            <a:avLst/>
          </a:prstGeom>
        </p:spPr>
        <p:txBody>
          <a:bodyPr lIns="0" tIns="0" rIns="0" bIns="0" rtlCol="0" anchor="t">
            <a:spAutoFit/>
          </a:bodyPr>
          <a:lstStyle/>
          <a:p>
            <a:pPr algn="ctr">
              <a:lnSpc>
                <a:spcPts val="2482"/>
              </a:lnSpc>
            </a:pPr>
            <a:r>
              <a:rPr lang="en-US" sz="2068" b="1">
                <a:solidFill>
                  <a:srgbClr val="F4F4F4"/>
                </a:solidFill>
                <a:latin typeface="Anantason Medium"/>
                <a:ea typeface="Anantason Medium"/>
                <a:cs typeface="Anantason Medium"/>
                <a:sym typeface="Anantason Medium"/>
              </a:rPr>
              <a:t>01</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Freeform 2"/>
          <p:cNvSpPr/>
          <p:nvPr/>
        </p:nvSpPr>
        <p:spPr>
          <a:xfrm>
            <a:off x="-253477" y="9038737"/>
            <a:ext cx="18794954" cy="1947841"/>
          </a:xfrm>
          <a:custGeom>
            <a:avLst/>
            <a:gdLst/>
            <a:ahLst/>
            <a:cxnLst/>
            <a:rect l="l" t="t" r="r" b="b"/>
            <a:pathLst>
              <a:path w="18794954" h="1947841">
                <a:moveTo>
                  <a:pt x="0" y="0"/>
                </a:moveTo>
                <a:lnTo>
                  <a:pt x="18794954" y="0"/>
                </a:lnTo>
                <a:lnTo>
                  <a:pt x="18794954" y="1947840"/>
                </a:lnTo>
                <a:lnTo>
                  <a:pt x="0" y="194784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410809" y="335536"/>
            <a:ext cx="366464" cy="366464"/>
          </a:xfrm>
          <a:custGeom>
            <a:avLst/>
            <a:gdLst/>
            <a:ahLst/>
            <a:cxnLst/>
            <a:rect l="l" t="t" r="r" b="b"/>
            <a:pathLst>
              <a:path w="366464" h="366464">
                <a:moveTo>
                  <a:pt x="0" y="0"/>
                </a:moveTo>
                <a:lnTo>
                  <a:pt x="366464" y="0"/>
                </a:lnTo>
                <a:lnTo>
                  <a:pt x="366464" y="366464"/>
                </a:lnTo>
                <a:lnTo>
                  <a:pt x="0" y="36646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1513832" y="1485635"/>
            <a:ext cx="4841015" cy="1838325"/>
          </a:xfrm>
          <a:prstGeom prst="rect">
            <a:avLst/>
          </a:prstGeom>
        </p:spPr>
        <p:txBody>
          <a:bodyPr lIns="0" tIns="0" rIns="0" bIns="0" rtlCol="0" anchor="t">
            <a:spAutoFit/>
          </a:bodyPr>
          <a:lstStyle/>
          <a:p>
            <a:pPr algn="l">
              <a:lnSpc>
                <a:spcPts val="7200"/>
              </a:lnSpc>
            </a:pPr>
            <a:r>
              <a:rPr lang="en-US" sz="6000" b="1">
                <a:solidFill>
                  <a:srgbClr val="563CA8"/>
                </a:solidFill>
                <a:latin typeface="Anantason Semi-Bold"/>
                <a:ea typeface="Anantason Semi-Bold"/>
                <a:cs typeface="Anantason Semi-Bold"/>
                <a:sym typeface="Anantason Semi-Bold"/>
              </a:rPr>
              <a:t>Early Signs &amp; Symptoms</a:t>
            </a:r>
          </a:p>
        </p:txBody>
      </p:sp>
      <p:sp>
        <p:nvSpPr>
          <p:cNvPr id="5" name="TextBox 5"/>
          <p:cNvSpPr txBox="1"/>
          <p:nvPr/>
        </p:nvSpPr>
        <p:spPr>
          <a:xfrm>
            <a:off x="893679" y="337776"/>
            <a:ext cx="1240306" cy="200058"/>
          </a:xfrm>
          <a:prstGeom prst="rect">
            <a:avLst/>
          </a:prstGeom>
        </p:spPr>
        <p:txBody>
          <a:bodyPr lIns="0" tIns="0" rIns="0" bIns="0" rtlCol="0" anchor="t">
            <a:spAutoFit/>
          </a:bodyPr>
          <a:lstStyle/>
          <a:p>
            <a:pPr algn="l">
              <a:lnSpc>
                <a:spcPts val="1501"/>
              </a:lnSpc>
            </a:pPr>
            <a:r>
              <a:rPr lang="en-US" sz="1501" b="1">
                <a:solidFill>
                  <a:srgbClr val="171616"/>
                </a:solidFill>
                <a:latin typeface="Anantason Medium"/>
                <a:ea typeface="Anantason Medium"/>
                <a:cs typeface="Anantason Medium"/>
                <a:sym typeface="Anantason Medium"/>
              </a:rPr>
              <a:t>UWTSD</a:t>
            </a:r>
          </a:p>
        </p:txBody>
      </p:sp>
      <p:sp>
        <p:nvSpPr>
          <p:cNvPr id="6" name="TextBox 6"/>
          <p:cNvSpPr txBox="1"/>
          <p:nvPr/>
        </p:nvSpPr>
        <p:spPr>
          <a:xfrm>
            <a:off x="1513832" y="3580526"/>
            <a:ext cx="6628828" cy="389372"/>
          </a:xfrm>
          <a:prstGeom prst="rect">
            <a:avLst/>
          </a:prstGeom>
        </p:spPr>
        <p:txBody>
          <a:bodyPr lIns="0" tIns="0" rIns="0" bIns="0" rtlCol="0" anchor="t">
            <a:spAutoFit/>
          </a:bodyPr>
          <a:lstStyle/>
          <a:p>
            <a:pPr algn="l">
              <a:lnSpc>
                <a:spcPts val="3213"/>
              </a:lnSpc>
            </a:pPr>
            <a:r>
              <a:rPr lang="en-US" sz="2295">
                <a:solidFill>
                  <a:srgbClr val="737373"/>
                </a:solidFill>
                <a:latin typeface="Anantason"/>
                <a:ea typeface="Anantason"/>
                <a:cs typeface="Anantason"/>
                <a:sym typeface="Anantason"/>
              </a:rPr>
              <a:t>Seeking advice, guidance and help is encouraged</a:t>
            </a:r>
          </a:p>
        </p:txBody>
      </p:sp>
      <p:sp>
        <p:nvSpPr>
          <p:cNvPr id="7" name="TextBox 7"/>
          <p:cNvSpPr txBox="1"/>
          <p:nvPr/>
        </p:nvSpPr>
        <p:spPr>
          <a:xfrm>
            <a:off x="5692785" y="7632191"/>
            <a:ext cx="6628828" cy="931662"/>
          </a:xfrm>
          <a:prstGeom prst="rect">
            <a:avLst/>
          </a:prstGeom>
        </p:spPr>
        <p:txBody>
          <a:bodyPr lIns="0" tIns="0" rIns="0" bIns="0" rtlCol="0" anchor="t">
            <a:spAutoFit/>
          </a:bodyPr>
          <a:lstStyle/>
          <a:p>
            <a:pPr algn="l">
              <a:lnSpc>
                <a:spcPts val="3773"/>
              </a:lnSpc>
            </a:pPr>
            <a:r>
              <a:rPr lang="en-US" sz="2695">
                <a:solidFill>
                  <a:srgbClr val="737373"/>
                </a:solidFill>
                <a:latin typeface="Anantason"/>
                <a:ea typeface="Anantason"/>
                <a:cs typeface="Anantason"/>
                <a:sym typeface="Anantason"/>
              </a:rPr>
              <a:t>The more time available to identify, understand and treat the presentation. </a:t>
            </a:r>
          </a:p>
        </p:txBody>
      </p:sp>
      <p:sp>
        <p:nvSpPr>
          <p:cNvPr id="8" name="TextBox 8"/>
          <p:cNvSpPr txBox="1"/>
          <p:nvPr/>
        </p:nvSpPr>
        <p:spPr>
          <a:xfrm>
            <a:off x="2440024" y="6291040"/>
            <a:ext cx="5031048" cy="4572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Withdrawing from social life.</a:t>
            </a:r>
          </a:p>
        </p:txBody>
      </p:sp>
      <p:sp>
        <p:nvSpPr>
          <p:cNvPr id="9" name="TextBox 9"/>
          <p:cNvSpPr txBox="1"/>
          <p:nvPr/>
        </p:nvSpPr>
        <p:spPr>
          <a:xfrm>
            <a:off x="9068851" y="6291040"/>
            <a:ext cx="7603573" cy="4572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Loss of interest in activities once enjoyed.</a:t>
            </a:r>
          </a:p>
        </p:txBody>
      </p:sp>
      <p:sp>
        <p:nvSpPr>
          <p:cNvPr id="10" name="TextBox 10"/>
          <p:cNvSpPr txBox="1"/>
          <p:nvPr/>
        </p:nvSpPr>
        <p:spPr>
          <a:xfrm>
            <a:off x="2440024" y="5348213"/>
            <a:ext cx="4619246" cy="4572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Mood swings &amp; irritability.</a:t>
            </a:r>
          </a:p>
        </p:txBody>
      </p:sp>
      <p:sp>
        <p:nvSpPr>
          <p:cNvPr id="11" name="TextBox 11"/>
          <p:cNvSpPr txBox="1"/>
          <p:nvPr/>
        </p:nvSpPr>
        <p:spPr>
          <a:xfrm>
            <a:off x="1513832" y="7611612"/>
            <a:ext cx="4841015" cy="1181276"/>
          </a:xfrm>
          <a:prstGeom prst="rect">
            <a:avLst/>
          </a:prstGeom>
        </p:spPr>
        <p:txBody>
          <a:bodyPr lIns="0" tIns="0" rIns="0" bIns="0" rtlCol="0" anchor="t">
            <a:spAutoFit/>
          </a:bodyPr>
          <a:lstStyle/>
          <a:p>
            <a:pPr algn="l">
              <a:lnSpc>
                <a:spcPts val="4506"/>
              </a:lnSpc>
            </a:pPr>
            <a:r>
              <a:rPr lang="en-US" sz="4506" b="1">
                <a:solidFill>
                  <a:srgbClr val="24317F"/>
                </a:solidFill>
                <a:latin typeface="Anantason Medium"/>
                <a:ea typeface="Anantason Medium"/>
                <a:cs typeface="Anantason Medium"/>
                <a:sym typeface="Anantason Medium"/>
              </a:rPr>
              <a:t>The earlier it’s recognised</a:t>
            </a:r>
          </a:p>
        </p:txBody>
      </p:sp>
      <p:sp>
        <p:nvSpPr>
          <p:cNvPr id="12" name="TextBox 12"/>
          <p:cNvSpPr txBox="1"/>
          <p:nvPr/>
        </p:nvSpPr>
        <p:spPr>
          <a:xfrm>
            <a:off x="9068851" y="5348213"/>
            <a:ext cx="7280478" cy="4572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Changes in eating &amp; sleeping patterns.</a:t>
            </a:r>
          </a:p>
        </p:txBody>
      </p:sp>
      <p:grpSp>
        <p:nvGrpSpPr>
          <p:cNvPr id="13" name="Group 13"/>
          <p:cNvGrpSpPr/>
          <p:nvPr/>
        </p:nvGrpSpPr>
        <p:grpSpPr>
          <a:xfrm>
            <a:off x="1513832" y="6172052"/>
            <a:ext cx="676127" cy="676127"/>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4317F"/>
            </a:solidFill>
          </p:spPr>
          <p:txBody>
            <a:bodyPr/>
            <a:lstStyle/>
            <a:p>
              <a:endParaRPr lang="en-GB"/>
            </a:p>
          </p:txBody>
        </p:sp>
        <p:sp>
          <p:nvSpPr>
            <p:cNvPr id="15" name="TextBox 15"/>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16" name="Group 16"/>
          <p:cNvGrpSpPr/>
          <p:nvPr/>
        </p:nvGrpSpPr>
        <p:grpSpPr>
          <a:xfrm>
            <a:off x="8142659" y="6172052"/>
            <a:ext cx="676127" cy="676127"/>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4317F"/>
            </a:solidFill>
          </p:spPr>
          <p:txBody>
            <a:bodyPr/>
            <a:lstStyle/>
            <a:p>
              <a:endParaRPr lang="en-GB"/>
            </a:p>
          </p:txBody>
        </p:sp>
        <p:sp>
          <p:nvSpPr>
            <p:cNvPr id="18" name="TextBox 18"/>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19" name="Group 19"/>
          <p:cNvGrpSpPr/>
          <p:nvPr/>
        </p:nvGrpSpPr>
        <p:grpSpPr>
          <a:xfrm>
            <a:off x="1513832" y="5219700"/>
            <a:ext cx="676127" cy="676127"/>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4317F"/>
            </a:solidFill>
          </p:spPr>
          <p:txBody>
            <a:bodyPr/>
            <a:lstStyle/>
            <a:p>
              <a:endParaRPr lang="en-GB"/>
            </a:p>
          </p:txBody>
        </p:sp>
        <p:sp>
          <p:nvSpPr>
            <p:cNvPr id="21" name="TextBox 21"/>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22" name="Group 22"/>
          <p:cNvGrpSpPr/>
          <p:nvPr/>
        </p:nvGrpSpPr>
        <p:grpSpPr>
          <a:xfrm>
            <a:off x="8142659" y="5219700"/>
            <a:ext cx="676127" cy="676127"/>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4317F"/>
            </a:solidFill>
          </p:spPr>
          <p:txBody>
            <a:bodyPr/>
            <a:lstStyle/>
            <a:p>
              <a:endParaRPr lang="en-GB"/>
            </a:p>
          </p:txBody>
        </p:sp>
        <p:sp>
          <p:nvSpPr>
            <p:cNvPr id="24" name="TextBox 24"/>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sp>
        <p:nvSpPr>
          <p:cNvPr id="25" name="TextBox 25"/>
          <p:cNvSpPr txBox="1"/>
          <p:nvPr/>
        </p:nvSpPr>
        <p:spPr>
          <a:xfrm>
            <a:off x="1609994" y="6362477"/>
            <a:ext cx="473776" cy="314325"/>
          </a:xfrm>
          <a:prstGeom prst="rect">
            <a:avLst/>
          </a:prstGeom>
        </p:spPr>
        <p:txBody>
          <a:bodyPr lIns="0" tIns="0" rIns="0" bIns="0" rtlCol="0" anchor="t">
            <a:spAutoFit/>
          </a:bodyPr>
          <a:lstStyle/>
          <a:p>
            <a:pPr algn="ctr">
              <a:lnSpc>
                <a:spcPts val="2482"/>
              </a:lnSpc>
            </a:pPr>
            <a:r>
              <a:rPr lang="en-US" sz="2068" b="1">
                <a:solidFill>
                  <a:srgbClr val="F4F4F4"/>
                </a:solidFill>
                <a:latin typeface="Anantason Medium"/>
                <a:ea typeface="Anantason Medium"/>
                <a:cs typeface="Anantason Medium"/>
                <a:sym typeface="Anantason Medium"/>
              </a:rPr>
              <a:t>02</a:t>
            </a:r>
          </a:p>
        </p:txBody>
      </p:sp>
      <p:sp>
        <p:nvSpPr>
          <p:cNvPr id="26" name="TextBox 26"/>
          <p:cNvSpPr txBox="1"/>
          <p:nvPr/>
        </p:nvSpPr>
        <p:spPr>
          <a:xfrm>
            <a:off x="8238821" y="6362477"/>
            <a:ext cx="473776" cy="314325"/>
          </a:xfrm>
          <a:prstGeom prst="rect">
            <a:avLst/>
          </a:prstGeom>
        </p:spPr>
        <p:txBody>
          <a:bodyPr lIns="0" tIns="0" rIns="0" bIns="0" rtlCol="0" anchor="t">
            <a:spAutoFit/>
          </a:bodyPr>
          <a:lstStyle/>
          <a:p>
            <a:pPr algn="ctr">
              <a:lnSpc>
                <a:spcPts val="2482"/>
              </a:lnSpc>
            </a:pPr>
            <a:r>
              <a:rPr lang="en-US" sz="2068" b="1">
                <a:solidFill>
                  <a:srgbClr val="F4F4F4"/>
                </a:solidFill>
                <a:latin typeface="Anantason Medium"/>
                <a:ea typeface="Anantason Medium"/>
                <a:cs typeface="Anantason Medium"/>
                <a:sym typeface="Anantason Medium"/>
              </a:rPr>
              <a:t>04</a:t>
            </a:r>
          </a:p>
        </p:txBody>
      </p:sp>
      <p:sp>
        <p:nvSpPr>
          <p:cNvPr id="27" name="TextBox 27"/>
          <p:cNvSpPr txBox="1"/>
          <p:nvPr/>
        </p:nvSpPr>
        <p:spPr>
          <a:xfrm>
            <a:off x="1609994" y="5410126"/>
            <a:ext cx="473776" cy="314325"/>
          </a:xfrm>
          <a:prstGeom prst="rect">
            <a:avLst/>
          </a:prstGeom>
        </p:spPr>
        <p:txBody>
          <a:bodyPr lIns="0" tIns="0" rIns="0" bIns="0" rtlCol="0" anchor="t">
            <a:spAutoFit/>
          </a:bodyPr>
          <a:lstStyle/>
          <a:p>
            <a:pPr algn="ctr">
              <a:lnSpc>
                <a:spcPts val="2482"/>
              </a:lnSpc>
            </a:pPr>
            <a:r>
              <a:rPr lang="en-US" sz="2068" b="1">
                <a:solidFill>
                  <a:srgbClr val="F4F4F4"/>
                </a:solidFill>
                <a:latin typeface="Anantason Medium"/>
                <a:ea typeface="Anantason Medium"/>
                <a:cs typeface="Anantason Medium"/>
                <a:sym typeface="Anantason Medium"/>
              </a:rPr>
              <a:t>01</a:t>
            </a:r>
          </a:p>
        </p:txBody>
      </p:sp>
      <p:sp>
        <p:nvSpPr>
          <p:cNvPr id="28" name="TextBox 28"/>
          <p:cNvSpPr txBox="1"/>
          <p:nvPr/>
        </p:nvSpPr>
        <p:spPr>
          <a:xfrm>
            <a:off x="8238821" y="5410126"/>
            <a:ext cx="473776" cy="314325"/>
          </a:xfrm>
          <a:prstGeom prst="rect">
            <a:avLst/>
          </a:prstGeom>
        </p:spPr>
        <p:txBody>
          <a:bodyPr lIns="0" tIns="0" rIns="0" bIns="0" rtlCol="0" anchor="t">
            <a:spAutoFit/>
          </a:bodyPr>
          <a:lstStyle/>
          <a:p>
            <a:pPr algn="ctr">
              <a:lnSpc>
                <a:spcPts val="2482"/>
              </a:lnSpc>
            </a:pPr>
            <a:r>
              <a:rPr lang="en-US" sz="2068" b="1">
                <a:solidFill>
                  <a:srgbClr val="F4F4F4"/>
                </a:solidFill>
                <a:latin typeface="Anantason Medium"/>
                <a:ea typeface="Anantason Medium"/>
                <a:cs typeface="Anantason Medium"/>
                <a:sym typeface="Anantason Medium"/>
              </a:rPr>
              <a:t>03</a:t>
            </a:r>
          </a:p>
        </p:txBody>
      </p:sp>
      <p:grpSp>
        <p:nvGrpSpPr>
          <p:cNvPr id="29" name="Group 29"/>
          <p:cNvGrpSpPr/>
          <p:nvPr/>
        </p:nvGrpSpPr>
        <p:grpSpPr>
          <a:xfrm>
            <a:off x="8642845" y="1556861"/>
            <a:ext cx="8132491" cy="3077881"/>
            <a:chOff x="0" y="0"/>
            <a:chExt cx="1834662" cy="694359"/>
          </a:xfrm>
        </p:grpSpPr>
        <p:sp>
          <p:nvSpPr>
            <p:cNvPr id="30" name="Freeform 30"/>
            <p:cNvSpPr/>
            <p:nvPr/>
          </p:nvSpPr>
          <p:spPr>
            <a:xfrm>
              <a:off x="0" y="0"/>
              <a:ext cx="1834662" cy="694359"/>
            </a:xfrm>
            <a:custGeom>
              <a:avLst/>
              <a:gdLst/>
              <a:ahLst/>
              <a:cxnLst/>
              <a:rect l="l" t="t" r="r" b="b"/>
              <a:pathLst>
                <a:path w="1834662" h="694359">
                  <a:moveTo>
                    <a:pt x="33319" y="0"/>
                  </a:moveTo>
                  <a:lnTo>
                    <a:pt x="1801343" y="0"/>
                  </a:lnTo>
                  <a:cubicBezTo>
                    <a:pt x="1819744" y="0"/>
                    <a:pt x="1834662" y="14917"/>
                    <a:pt x="1834662" y="33319"/>
                  </a:cubicBezTo>
                  <a:lnTo>
                    <a:pt x="1834662" y="661040"/>
                  </a:lnTo>
                  <a:cubicBezTo>
                    <a:pt x="1834662" y="679442"/>
                    <a:pt x="1819744" y="694359"/>
                    <a:pt x="1801343" y="694359"/>
                  </a:cubicBezTo>
                  <a:lnTo>
                    <a:pt x="33319" y="694359"/>
                  </a:lnTo>
                  <a:cubicBezTo>
                    <a:pt x="14917" y="694359"/>
                    <a:pt x="0" y="679442"/>
                    <a:pt x="0" y="661040"/>
                  </a:cubicBezTo>
                  <a:lnTo>
                    <a:pt x="0" y="33319"/>
                  </a:lnTo>
                  <a:cubicBezTo>
                    <a:pt x="0" y="14917"/>
                    <a:pt x="14917" y="0"/>
                    <a:pt x="33319" y="0"/>
                  </a:cubicBezTo>
                  <a:close/>
                </a:path>
              </a:pathLst>
            </a:custGeom>
            <a:blipFill>
              <a:blip r:embed="rId5"/>
              <a:stretch>
                <a:fillRect t="-38074" b="-38074"/>
              </a:stretch>
            </a:blipFill>
          </p:spPr>
          <p:txBody>
            <a:bodyPr/>
            <a:lstStyle/>
            <a:p>
              <a:endParaRPr lang="en-GB"/>
            </a:p>
          </p:txBody>
        </p:sp>
      </p:grpSp>
      <p:sp>
        <p:nvSpPr>
          <p:cNvPr id="31" name="TextBox 31"/>
          <p:cNvSpPr txBox="1"/>
          <p:nvPr/>
        </p:nvSpPr>
        <p:spPr>
          <a:xfrm>
            <a:off x="13675303" y="371210"/>
            <a:ext cx="4205487" cy="304822"/>
          </a:xfrm>
          <a:prstGeom prst="rect">
            <a:avLst/>
          </a:prstGeom>
        </p:spPr>
        <p:txBody>
          <a:bodyPr lIns="0" tIns="0" rIns="0" bIns="0" rtlCol="0" anchor="t">
            <a:spAutoFit/>
          </a:bodyPr>
          <a:lstStyle/>
          <a:p>
            <a:pPr algn="r">
              <a:lnSpc>
                <a:spcPts val="2460"/>
              </a:lnSpc>
            </a:pPr>
            <a:r>
              <a:rPr lang="en-US" sz="2050">
                <a:solidFill>
                  <a:srgbClr val="737373"/>
                </a:solidFill>
                <a:latin typeface="Anantason"/>
                <a:ea typeface="Anantason"/>
                <a:cs typeface="Anantason"/>
                <a:sym typeface="Anantason"/>
              </a:rPr>
              <a:t>Depression in Women</a:t>
            </a:r>
          </a:p>
        </p:txBody>
      </p:sp>
      <p:sp>
        <p:nvSpPr>
          <p:cNvPr id="32" name="TextBox 32"/>
          <p:cNvSpPr txBox="1"/>
          <p:nvPr/>
        </p:nvSpPr>
        <p:spPr>
          <a:xfrm>
            <a:off x="12849742" y="8335253"/>
            <a:ext cx="5031048" cy="4572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NHS, 2023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Freeform 2"/>
          <p:cNvSpPr/>
          <p:nvPr/>
        </p:nvSpPr>
        <p:spPr>
          <a:xfrm>
            <a:off x="-253477" y="9038311"/>
            <a:ext cx="18794954" cy="1947841"/>
          </a:xfrm>
          <a:custGeom>
            <a:avLst/>
            <a:gdLst/>
            <a:ahLst/>
            <a:cxnLst/>
            <a:rect l="l" t="t" r="r" b="b"/>
            <a:pathLst>
              <a:path w="18794954" h="1947841">
                <a:moveTo>
                  <a:pt x="0" y="0"/>
                </a:moveTo>
                <a:lnTo>
                  <a:pt x="18794954" y="0"/>
                </a:lnTo>
                <a:lnTo>
                  <a:pt x="18794954" y="1947840"/>
                </a:lnTo>
                <a:lnTo>
                  <a:pt x="0" y="194784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410809" y="335536"/>
            <a:ext cx="366464" cy="366464"/>
          </a:xfrm>
          <a:custGeom>
            <a:avLst/>
            <a:gdLst/>
            <a:ahLst/>
            <a:cxnLst/>
            <a:rect l="l" t="t" r="r" b="b"/>
            <a:pathLst>
              <a:path w="366464" h="366464">
                <a:moveTo>
                  <a:pt x="0" y="0"/>
                </a:moveTo>
                <a:lnTo>
                  <a:pt x="366464" y="0"/>
                </a:lnTo>
                <a:lnTo>
                  <a:pt x="366464" y="366464"/>
                </a:lnTo>
                <a:lnTo>
                  <a:pt x="0" y="36646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1418582" y="4124571"/>
            <a:ext cx="1565539" cy="1565539"/>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4317F"/>
            </a:solidFill>
          </p:spPr>
          <p:txBody>
            <a:bodyPr/>
            <a:lstStyle/>
            <a:p>
              <a:endParaRPr lang="en-GB"/>
            </a:p>
          </p:txBody>
        </p:sp>
        <p:sp>
          <p:nvSpPr>
            <p:cNvPr id="6" name="TextBox 6"/>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7" name="Group 7"/>
          <p:cNvGrpSpPr/>
          <p:nvPr/>
        </p:nvGrpSpPr>
        <p:grpSpPr>
          <a:xfrm>
            <a:off x="9239250" y="4124571"/>
            <a:ext cx="1565539" cy="1565539"/>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4317F"/>
            </a:solidFill>
          </p:spPr>
          <p:txBody>
            <a:bodyPr/>
            <a:lstStyle/>
            <a:p>
              <a:endParaRPr lang="en-GB"/>
            </a:p>
          </p:txBody>
        </p:sp>
        <p:sp>
          <p:nvSpPr>
            <p:cNvPr id="9" name="TextBox 9"/>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10" name="Group 10"/>
          <p:cNvGrpSpPr/>
          <p:nvPr/>
        </p:nvGrpSpPr>
        <p:grpSpPr>
          <a:xfrm>
            <a:off x="1418582" y="6348806"/>
            <a:ext cx="1565539" cy="1565539"/>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4317F"/>
            </a:solidFill>
          </p:spPr>
          <p:txBody>
            <a:bodyPr/>
            <a:lstStyle/>
            <a:p>
              <a:endParaRPr lang="en-GB"/>
            </a:p>
          </p:txBody>
        </p:sp>
        <p:sp>
          <p:nvSpPr>
            <p:cNvPr id="12" name="TextBox 12"/>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13" name="Group 13"/>
          <p:cNvGrpSpPr/>
          <p:nvPr/>
        </p:nvGrpSpPr>
        <p:grpSpPr>
          <a:xfrm>
            <a:off x="9239250" y="6348806"/>
            <a:ext cx="1565539" cy="1565539"/>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4317F"/>
            </a:solidFill>
          </p:spPr>
          <p:txBody>
            <a:bodyPr/>
            <a:lstStyle/>
            <a:p>
              <a:endParaRPr lang="en-GB"/>
            </a:p>
          </p:txBody>
        </p:sp>
        <p:sp>
          <p:nvSpPr>
            <p:cNvPr id="15" name="TextBox 15"/>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sp>
        <p:nvSpPr>
          <p:cNvPr id="16" name="Freeform 16"/>
          <p:cNvSpPr/>
          <p:nvPr/>
        </p:nvSpPr>
        <p:spPr>
          <a:xfrm>
            <a:off x="1851196" y="4515096"/>
            <a:ext cx="643161" cy="761138"/>
          </a:xfrm>
          <a:custGeom>
            <a:avLst/>
            <a:gdLst/>
            <a:ahLst/>
            <a:cxnLst/>
            <a:rect l="l" t="t" r="r" b="b"/>
            <a:pathLst>
              <a:path w="643161" h="761138">
                <a:moveTo>
                  <a:pt x="0" y="0"/>
                </a:moveTo>
                <a:lnTo>
                  <a:pt x="643161" y="0"/>
                </a:lnTo>
                <a:lnTo>
                  <a:pt x="643161" y="761138"/>
                </a:lnTo>
                <a:lnTo>
                  <a:pt x="0" y="76113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7" name="Freeform 17"/>
          <p:cNvSpPr/>
          <p:nvPr/>
        </p:nvSpPr>
        <p:spPr>
          <a:xfrm>
            <a:off x="1810630" y="6638052"/>
            <a:ext cx="724293" cy="848367"/>
          </a:xfrm>
          <a:custGeom>
            <a:avLst/>
            <a:gdLst/>
            <a:ahLst/>
            <a:cxnLst/>
            <a:rect l="l" t="t" r="r" b="b"/>
            <a:pathLst>
              <a:path w="724293" h="848367">
                <a:moveTo>
                  <a:pt x="0" y="0"/>
                </a:moveTo>
                <a:lnTo>
                  <a:pt x="724293" y="0"/>
                </a:lnTo>
                <a:lnTo>
                  <a:pt x="724293" y="848367"/>
                </a:lnTo>
                <a:lnTo>
                  <a:pt x="0" y="848367"/>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8" name="Freeform 18"/>
          <p:cNvSpPr/>
          <p:nvPr/>
        </p:nvSpPr>
        <p:spPr>
          <a:xfrm>
            <a:off x="9614465" y="4480851"/>
            <a:ext cx="815109" cy="829627"/>
          </a:xfrm>
          <a:custGeom>
            <a:avLst/>
            <a:gdLst/>
            <a:ahLst/>
            <a:cxnLst/>
            <a:rect l="l" t="t" r="r" b="b"/>
            <a:pathLst>
              <a:path w="815109" h="829627">
                <a:moveTo>
                  <a:pt x="0" y="0"/>
                </a:moveTo>
                <a:lnTo>
                  <a:pt x="815109" y="0"/>
                </a:lnTo>
                <a:lnTo>
                  <a:pt x="815109" y="829627"/>
                </a:lnTo>
                <a:lnTo>
                  <a:pt x="0" y="829627"/>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9" name="Freeform 19"/>
          <p:cNvSpPr/>
          <p:nvPr/>
        </p:nvSpPr>
        <p:spPr>
          <a:xfrm>
            <a:off x="9725324" y="6718782"/>
            <a:ext cx="593391" cy="825588"/>
          </a:xfrm>
          <a:custGeom>
            <a:avLst/>
            <a:gdLst/>
            <a:ahLst/>
            <a:cxnLst/>
            <a:rect l="l" t="t" r="r" b="b"/>
            <a:pathLst>
              <a:path w="593391" h="825588">
                <a:moveTo>
                  <a:pt x="0" y="0"/>
                </a:moveTo>
                <a:lnTo>
                  <a:pt x="593391" y="0"/>
                </a:lnTo>
                <a:lnTo>
                  <a:pt x="593391" y="825588"/>
                </a:lnTo>
                <a:lnTo>
                  <a:pt x="0" y="825588"/>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0" name="TextBox 20"/>
          <p:cNvSpPr txBox="1"/>
          <p:nvPr/>
        </p:nvSpPr>
        <p:spPr>
          <a:xfrm>
            <a:off x="1364764" y="1924296"/>
            <a:ext cx="8657256" cy="1028700"/>
          </a:xfrm>
          <a:prstGeom prst="rect">
            <a:avLst/>
          </a:prstGeom>
        </p:spPr>
        <p:txBody>
          <a:bodyPr lIns="0" tIns="0" rIns="0" bIns="0" rtlCol="0" anchor="t">
            <a:spAutoFit/>
          </a:bodyPr>
          <a:lstStyle/>
          <a:p>
            <a:pPr algn="l">
              <a:lnSpc>
                <a:spcPts val="8159"/>
              </a:lnSpc>
            </a:pPr>
            <a:r>
              <a:rPr lang="en-US" sz="6799" b="1">
                <a:solidFill>
                  <a:srgbClr val="563CA8"/>
                </a:solidFill>
                <a:latin typeface="Anantason Semi-Bold"/>
                <a:ea typeface="Anantason Semi-Bold"/>
                <a:cs typeface="Anantason Semi-Bold"/>
                <a:sym typeface="Anantason Semi-Bold"/>
              </a:rPr>
              <a:t>Aetiology (Causes)</a:t>
            </a:r>
          </a:p>
        </p:txBody>
      </p:sp>
      <p:sp>
        <p:nvSpPr>
          <p:cNvPr id="21" name="TextBox 21"/>
          <p:cNvSpPr txBox="1"/>
          <p:nvPr/>
        </p:nvSpPr>
        <p:spPr>
          <a:xfrm>
            <a:off x="893679" y="337776"/>
            <a:ext cx="1240306" cy="200058"/>
          </a:xfrm>
          <a:prstGeom prst="rect">
            <a:avLst/>
          </a:prstGeom>
        </p:spPr>
        <p:txBody>
          <a:bodyPr lIns="0" tIns="0" rIns="0" bIns="0" rtlCol="0" anchor="t">
            <a:spAutoFit/>
          </a:bodyPr>
          <a:lstStyle/>
          <a:p>
            <a:pPr algn="l">
              <a:lnSpc>
                <a:spcPts val="1501"/>
              </a:lnSpc>
            </a:pPr>
            <a:r>
              <a:rPr lang="en-US" sz="1501" b="1">
                <a:solidFill>
                  <a:srgbClr val="171616"/>
                </a:solidFill>
                <a:latin typeface="Anantason Medium"/>
                <a:ea typeface="Anantason Medium"/>
                <a:cs typeface="Anantason Medium"/>
                <a:sym typeface="Anantason Medium"/>
              </a:rPr>
              <a:t>UWTSD</a:t>
            </a:r>
          </a:p>
        </p:txBody>
      </p:sp>
      <p:sp>
        <p:nvSpPr>
          <p:cNvPr id="22" name="TextBox 22"/>
          <p:cNvSpPr txBox="1"/>
          <p:nvPr/>
        </p:nvSpPr>
        <p:spPr>
          <a:xfrm>
            <a:off x="3254423" y="6445776"/>
            <a:ext cx="5265327" cy="13716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Structural inequality influences mental health outcomes (England &amp; Sim)</a:t>
            </a:r>
          </a:p>
        </p:txBody>
      </p:sp>
      <p:sp>
        <p:nvSpPr>
          <p:cNvPr id="23" name="TextBox 23"/>
          <p:cNvSpPr txBox="1"/>
          <p:nvPr/>
        </p:nvSpPr>
        <p:spPr>
          <a:xfrm>
            <a:off x="11094867" y="6376435"/>
            <a:ext cx="5661509" cy="18288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Social: poverty, inequality and caregiving pressures - explained through the biospychosoical model (Engel, 1977)</a:t>
            </a:r>
          </a:p>
        </p:txBody>
      </p:sp>
      <p:sp>
        <p:nvSpPr>
          <p:cNvPr id="24" name="TextBox 24"/>
          <p:cNvSpPr txBox="1"/>
          <p:nvPr/>
        </p:nvSpPr>
        <p:spPr>
          <a:xfrm>
            <a:off x="3167648" y="4524621"/>
            <a:ext cx="5404852" cy="13716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Psychological: trauma, chronic stress and rumination (England &amp; Sim)</a:t>
            </a:r>
          </a:p>
        </p:txBody>
      </p:sp>
      <p:sp>
        <p:nvSpPr>
          <p:cNvPr id="25" name="TextBox 25"/>
          <p:cNvSpPr txBox="1"/>
          <p:nvPr/>
        </p:nvSpPr>
        <p:spPr>
          <a:xfrm>
            <a:off x="11094867" y="4480851"/>
            <a:ext cx="6164433" cy="9144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Biological: genetics and hormonal changes (Grazia et al., 2024)</a:t>
            </a:r>
          </a:p>
        </p:txBody>
      </p:sp>
      <p:sp>
        <p:nvSpPr>
          <p:cNvPr id="26" name="TextBox 26"/>
          <p:cNvSpPr txBox="1"/>
          <p:nvPr/>
        </p:nvSpPr>
        <p:spPr>
          <a:xfrm>
            <a:off x="13675303" y="371210"/>
            <a:ext cx="4205487" cy="304822"/>
          </a:xfrm>
          <a:prstGeom prst="rect">
            <a:avLst/>
          </a:prstGeom>
        </p:spPr>
        <p:txBody>
          <a:bodyPr lIns="0" tIns="0" rIns="0" bIns="0" rtlCol="0" anchor="t">
            <a:spAutoFit/>
          </a:bodyPr>
          <a:lstStyle/>
          <a:p>
            <a:pPr algn="r">
              <a:lnSpc>
                <a:spcPts val="2460"/>
              </a:lnSpc>
            </a:pPr>
            <a:r>
              <a:rPr lang="en-US" sz="2050">
                <a:solidFill>
                  <a:srgbClr val="737373"/>
                </a:solidFill>
                <a:latin typeface="Anantason"/>
                <a:ea typeface="Anantason"/>
                <a:cs typeface="Anantason"/>
                <a:sym typeface="Anantason"/>
              </a:rPr>
              <a:t>Depression in Women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grpSp>
        <p:nvGrpSpPr>
          <p:cNvPr id="2" name="Group 2"/>
          <p:cNvGrpSpPr/>
          <p:nvPr/>
        </p:nvGrpSpPr>
        <p:grpSpPr>
          <a:xfrm>
            <a:off x="9144000" y="1738186"/>
            <a:ext cx="7403230" cy="6810627"/>
            <a:chOff x="0" y="0"/>
            <a:chExt cx="1146954" cy="1055144"/>
          </a:xfrm>
        </p:grpSpPr>
        <p:sp>
          <p:nvSpPr>
            <p:cNvPr id="3" name="Freeform 3"/>
            <p:cNvSpPr/>
            <p:nvPr/>
          </p:nvSpPr>
          <p:spPr>
            <a:xfrm>
              <a:off x="0" y="0"/>
              <a:ext cx="1146954" cy="1055144"/>
            </a:xfrm>
            <a:custGeom>
              <a:avLst/>
              <a:gdLst/>
              <a:ahLst/>
              <a:cxnLst/>
              <a:rect l="l" t="t" r="r" b="b"/>
              <a:pathLst>
                <a:path w="1146954" h="1055144">
                  <a:moveTo>
                    <a:pt x="36601" y="0"/>
                  </a:moveTo>
                  <a:lnTo>
                    <a:pt x="1110353" y="0"/>
                  </a:lnTo>
                  <a:cubicBezTo>
                    <a:pt x="1120060" y="0"/>
                    <a:pt x="1129370" y="3856"/>
                    <a:pt x="1136234" y="10720"/>
                  </a:cubicBezTo>
                  <a:cubicBezTo>
                    <a:pt x="1143098" y="17584"/>
                    <a:pt x="1146954" y="26894"/>
                    <a:pt x="1146954" y="36601"/>
                  </a:cubicBezTo>
                  <a:lnTo>
                    <a:pt x="1146954" y="1018543"/>
                  </a:lnTo>
                  <a:cubicBezTo>
                    <a:pt x="1146954" y="1028250"/>
                    <a:pt x="1143098" y="1037560"/>
                    <a:pt x="1136234" y="1044424"/>
                  </a:cubicBezTo>
                  <a:cubicBezTo>
                    <a:pt x="1129370" y="1051288"/>
                    <a:pt x="1120060" y="1055144"/>
                    <a:pt x="1110353" y="1055144"/>
                  </a:cubicBezTo>
                  <a:lnTo>
                    <a:pt x="36601" y="1055144"/>
                  </a:lnTo>
                  <a:cubicBezTo>
                    <a:pt x="26894" y="1055144"/>
                    <a:pt x="17584" y="1051288"/>
                    <a:pt x="10720" y="1044424"/>
                  </a:cubicBezTo>
                  <a:cubicBezTo>
                    <a:pt x="3856" y="1037560"/>
                    <a:pt x="0" y="1028250"/>
                    <a:pt x="0" y="1018543"/>
                  </a:cubicBezTo>
                  <a:lnTo>
                    <a:pt x="0" y="36601"/>
                  </a:lnTo>
                  <a:cubicBezTo>
                    <a:pt x="0" y="26894"/>
                    <a:pt x="3856" y="17584"/>
                    <a:pt x="10720" y="10720"/>
                  </a:cubicBezTo>
                  <a:cubicBezTo>
                    <a:pt x="17584" y="3856"/>
                    <a:pt x="26894" y="0"/>
                    <a:pt x="36601" y="0"/>
                  </a:cubicBezTo>
                  <a:close/>
                </a:path>
              </a:pathLst>
            </a:custGeom>
            <a:blipFill>
              <a:blip r:embed="rId3"/>
              <a:stretch>
                <a:fillRect l="-24289" r="-24289"/>
              </a:stretch>
            </a:blipFill>
          </p:spPr>
          <p:txBody>
            <a:bodyPr/>
            <a:lstStyle/>
            <a:p>
              <a:endParaRPr lang="en-GB"/>
            </a:p>
          </p:txBody>
        </p:sp>
      </p:grpSp>
      <p:sp>
        <p:nvSpPr>
          <p:cNvPr id="4" name="Freeform 4"/>
          <p:cNvSpPr/>
          <p:nvPr/>
        </p:nvSpPr>
        <p:spPr>
          <a:xfrm>
            <a:off x="-253477" y="9038737"/>
            <a:ext cx="18794954" cy="1947841"/>
          </a:xfrm>
          <a:custGeom>
            <a:avLst/>
            <a:gdLst/>
            <a:ahLst/>
            <a:cxnLst/>
            <a:rect l="l" t="t" r="r" b="b"/>
            <a:pathLst>
              <a:path w="18794954" h="1947841">
                <a:moveTo>
                  <a:pt x="0" y="0"/>
                </a:moveTo>
                <a:lnTo>
                  <a:pt x="18794954" y="0"/>
                </a:lnTo>
                <a:lnTo>
                  <a:pt x="18794954" y="1947840"/>
                </a:lnTo>
                <a:lnTo>
                  <a:pt x="0" y="194784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Freeform 5"/>
          <p:cNvSpPr/>
          <p:nvPr/>
        </p:nvSpPr>
        <p:spPr>
          <a:xfrm>
            <a:off x="410809" y="335536"/>
            <a:ext cx="366464" cy="366464"/>
          </a:xfrm>
          <a:custGeom>
            <a:avLst/>
            <a:gdLst/>
            <a:ahLst/>
            <a:cxnLst/>
            <a:rect l="l" t="t" r="r" b="b"/>
            <a:pathLst>
              <a:path w="366464" h="366464">
                <a:moveTo>
                  <a:pt x="0" y="0"/>
                </a:moveTo>
                <a:lnTo>
                  <a:pt x="366464" y="0"/>
                </a:lnTo>
                <a:lnTo>
                  <a:pt x="366464" y="366464"/>
                </a:lnTo>
                <a:lnTo>
                  <a:pt x="0" y="366464"/>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TextBox 6"/>
          <p:cNvSpPr txBox="1"/>
          <p:nvPr/>
        </p:nvSpPr>
        <p:spPr>
          <a:xfrm>
            <a:off x="1513832" y="1028700"/>
            <a:ext cx="6217793" cy="3276600"/>
          </a:xfrm>
          <a:prstGeom prst="rect">
            <a:avLst/>
          </a:prstGeom>
        </p:spPr>
        <p:txBody>
          <a:bodyPr lIns="0" tIns="0" rIns="0" bIns="0" rtlCol="0" anchor="t">
            <a:spAutoFit/>
          </a:bodyPr>
          <a:lstStyle/>
          <a:p>
            <a:pPr algn="l">
              <a:lnSpc>
                <a:spcPts val="6480"/>
              </a:lnSpc>
            </a:pPr>
            <a:r>
              <a:rPr lang="en-US" sz="5400" b="1">
                <a:solidFill>
                  <a:srgbClr val="563CA8"/>
                </a:solidFill>
                <a:latin typeface="Anantason Semi-Bold"/>
                <a:ea typeface="Anantason Semi-Bold"/>
                <a:cs typeface="Anantason Semi-Bold"/>
                <a:sym typeface="Anantason Semi-Bold"/>
              </a:rPr>
              <a:t>1 in 4 Women Will Experience Depression (NICE, 2022)</a:t>
            </a:r>
          </a:p>
        </p:txBody>
      </p:sp>
      <p:sp>
        <p:nvSpPr>
          <p:cNvPr id="7" name="TextBox 7"/>
          <p:cNvSpPr txBox="1"/>
          <p:nvPr/>
        </p:nvSpPr>
        <p:spPr>
          <a:xfrm>
            <a:off x="893679" y="337776"/>
            <a:ext cx="1240306" cy="200058"/>
          </a:xfrm>
          <a:prstGeom prst="rect">
            <a:avLst/>
          </a:prstGeom>
        </p:spPr>
        <p:txBody>
          <a:bodyPr lIns="0" tIns="0" rIns="0" bIns="0" rtlCol="0" anchor="t">
            <a:spAutoFit/>
          </a:bodyPr>
          <a:lstStyle/>
          <a:p>
            <a:pPr algn="l">
              <a:lnSpc>
                <a:spcPts val="1501"/>
              </a:lnSpc>
            </a:pPr>
            <a:r>
              <a:rPr lang="en-US" sz="1501" b="1">
                <a:solidFill>
                  <a:srgbClr val="171616"/>
                </a:solidFill>
                <a:latin typeface="Anantason Medium"/>
                <a:ea typeface="Anantason Medium"/>
                <a:cs typeface="Anantason Medium"/>
                <a:sym typeface="Anantason Medium"/>
              </a:rPr>
              <a:t>UWTSD</a:t>
            </a:r>
          </a:p>
        </p:txBody>
      </p:sp>
      <p:sp>
        <p:nvSpPr>
          <p:cNvPr id="8" name="TextBox 8"/>
          <p:cNvSpPr txBox="1"/>
          <p:nvPr/>
        </p:nvSpPr>
        <p:spPr>
          <a:xfrm>
            <a:off x="1513832" y="4574111"/>
            <a:ext cx="5905508" cy="13716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Women are up to 2x more likely to suffer from depression (NICE, 2022)</a:t>
            </a:r>
          </a:p>
        </p:txBody>
      </p:sp>
      <p:pic>
        <p:nvPicPr>
          <p:cNvPr id="9" name="Picture 9"/>
          <p:cNvPicPr>
            <a:picLocks noChangeAspect="1"/>
          </p:cNvPicPr>
          <p:nvPr/>
        </p:nvPicPr>
        <p:blipFill>
          <a:blip r:embed="rId6"/>
          <a:stretch>
            <a:fillRect/>
          </a:stretch>
        </p:blipFill>
        <p:spPr>
          <a:xfrm>
            <a:off x="1218557" y="5650305"/>
            <a:ext cx="3543305" cy="1855452"/>
          </a:xfrm>
          <a:prstGeom prst="rect">
            <a:avLst/>
          </a:prstGeom>
        </p:spPr>
      </p:pic>
      <p:sp>
        <p:nvSpPr>
          <p:cNvPr id="10" name="TextBox 10"/>
          <p:cNvSpPr txBox="1"/>
          <p:nvPr/>
        </p:nvSpPr>
        <p:spPr>
          <a:xfrm>
            <a:off x="1513832" y="7504122"/>
            <a:ext cx="6575366" cy="692266"/>
          </a:xfrm>
          <a:prstGeom prst="rect">
            <a:avLst/>
          </a:prstGeom>
        </p:spPr>
        <p:txBody>
          <a:bodyPr lIns="0" tIns="0" rIns="0" bIns="0" rtlCol="0" anchor="t">
            <a:spAutoFit/>
          </a:bodyPr>
          <a:lstStyle/>
          <a:p>
            <a:pPr algn="l">
              <a:lnSpc>
                <a:spcPts val="2793"/>
              </a:lnSpc>
            </a:pPr>
            <a:r>
              <a:rPr lang="en-US" sz="1995">
                <a:solidFill>
                  <a:srgbClr val="737373"/>
                </a:solidFill>
                <a:latin typeface="Anantason"/>
                <a:ea typeface="Anantason"/>
                <a:cs typeface="Anantason"/>
                <a:sym typeface="Anantason"/>
              </a:rPr>
              <a:t>Particularly common during the perinatal period and menopause.</a:t>
            </a:r>
          </a:p>
        </p:txBody>
      </p:sp>
      <p:sp>
        <p:nvSpPr>
          <p:cNvPr id="11" name="TextBox 11"/>
          <p:cNvSpPr txBox="1"/>
          <p:nvPr/>
        </p:nvSpPr>
        <p:spPr>
          <a:xfrm>
            <a:off x="13675303" y="371210"/>
            <a:ext cx="4205487" cy="304822"/>
          </a:xfrm>
          <a:prstGeom prst="rect">
            <a:avLst/>
          </a:prstGeom>
        </p:spPr>
        <p:txBody>
          <a:bodyPr lIns="0" tIns="0" rIns="0" bIns="0" rtlCol="0" anchor="t">
            <a:spAutoFit/>
          </a:bodyPr>
          <a:lstStyle/>
          <a:p>
            <a:pPr algn="r">
              <a:lnSpc>
                <a:spcPts val="2460"/>
              </a:lnSpc>
            </a:pPr>
            <a:r>
              <a:rPr lang="en-US" sz="2050">
                <a:solidFill>
                  <a:srgbClr val="737373"/>
                </a:solidFill>
                <a:latin typeface="Anantason"/>
                <a:ea typeface="Anantason"/>
                <a:cs typeface="Anantason"/>
                <a:sym typeface="Anantason"/>
              </a:rPr>
              <a:t>Depression in Women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Freeform 2"/>
          <p:cNvSpPr/>
          <p:nvPr/>
        </p:nvSpPr>
        <p:spPr>
          <a:xfrm>
            <a:off x="-253477" y="9038737"/>
            <a:ext cx="18794954" cy="1947841"/>
          </a:xfrm>
          <a:custGeom>
            <a:avLst/>
            <a:gdLst/>
            <a:ahLst/>
            <a:cxnLst/>
            <a:rect l="l" t="t" r="r" b="b"/>
            <a:pathLst>
              <a:path w="18794954" h="1947841">
                <a:moveTo>
                  <a:pt x="0" y="0"/>
                </a:moveTo>
                <a:lnTo>
                  <a:pt x="18794954" y="0"/>
                </a:lnTo>
                <a:lnTo>
                  <a:pt x="18794954" y="1947840"/>
                </a:lnTo>
                <a:lnTo>
                  <a:pt x="0" y="194784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410809" y="335536"/>
            <a:ext cx="366464" cy="366464"/>
          </a:xfrm>
          <a:custGeom>
            <a:avLst/>
            <a:gdLst/>
            <a:ahLst/>
            <a:cxnLst/>
            <a:rect l="l" t="t" r="r" b="b"/>
            <a:pathLst>
              <a:path w="366464" h="366464">
                <a:moveTo>
                  <a:pt x="0" y="0"/>
                </a:moveTo>
                <a:lnTo>
                  <a:pt x="366464" y="0"/>
                </a:lnTo>
                <a:lnTo>
                  <a:pt x="366464" y="366464"/>
                </a:lnTo>
                <a:lnTo>
                  <a:pt x="0" y="36646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8122558" y="2152288"/>
            <a:ext cx="8590725" cy="923925"/>
          </a:xfrm>
          <a:prstGeom prst="rect">
            <a:avLst/>
          </a:prstGeom>
        </p:spPr>
        <p:txBody>
          <a:bodyPr lIns="0" tIns="0" rIns="0" bIns="0" rtlCol="0" anchor="t">
            <a:spAutoFit/>
          </a:bodyPr>
          <a:lstStyle/>
          <a:p>
            <a:pPr algn="l">
              <a:lnSpc>
                <a:spcPts val="7200"/>
              </a:lnSpc>
            </a:pPr>
            <a:r>
              <a:rPr lang="en-US" sz="6000" b="1">
                <a:solidFill>
                  <a:srgbClr val="563CA8"/>
                </a:solidFill>
                <a:latin typeface="Anantason Semi-Bold"/>
                <a:ea typeface="Anantason Semi-Bold"/>
                <a:cs typeface="Anantason Semi-Bold"/>
                <a:sym typeface="Anantason Semi-Bold"/>
              </a:rPr>
              <a:t>Risk Factors for Women</a:t>
            </a:r>
          </a:p>
        </p:txBody>
      </p:sp>
      <p:sp>
        <p:nvSpPr>
          <p:cNvPr id="5" name="TextBox 5"/>
          <p:cNvSpPr txBox="1"/>
          <p:nvPr/>
        </p:nvSpPr>
        <p:spPr>
          <a:xfrm>
            <a:off x="893679" y="337776"/>
            <a:ext cx="1240306" cy="200058"/>
          </a:xfrm>
          <a:prstGeom prst="rect">
            <a:avLst/>
          </a:prstGeom>
        </p:spPr>
        <p:txBody>
          <a:bodyPr lIns="0" tIns="0" rIns="0" bIns="0" rtlCol="0" anchor="t">
            <a:spAutoFit/>
          </a:bodyPr>
          <a:lstStyle/>
          <a:p>
            <a:pPr algn="l">
              <a:lnSpc>
                <a:spcPts val="1501"/>
              </a:lnSpc>
            </a:pPr>
            <a:r>
              <a:rPr lang="en-US" sz="1501" b="1">
                <a:solidFill>
                  <a:srgbClr val="171616"/>
                </a:solidFill>
                <a:latin typeface="Anantason Medium"/>
                <a:ea typeface="Anantason Medium"/>
                <a:cs typeface="Anantason Medium"/>
                <a:sym typeface="Anantason Medium"/>
              </a:rPr>
              <a:t>UWTSD</a:t>
            </a:r>
          </a:p>
        </p:txBody>
      </p:sp>
      <p:sp>
        <p:nvSpPr>
          <p:cNvPr id="6" name="TextBox 6"/>
          <p:cNvSpPr txBox="1"/>
          <p:nvPr/>
        </p:nvSpPr>
        <p:spPr>
          <a:xfrm>
            <a:off x="9048750" y="4410125"/>
            <a:ext cx="6127278" cy="9144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Hormonal changes (menstruation, pregnancy, menopause).</a:t>
            </a:r>
          </a:p>
        </p:txBody>
      </p:sp>
      <p:sp>
        <p:nvSpPr>
          <p:cNvPr id="7" name="TextBox 7"/>
          <p:cNvSpPr txBox="1"/>
          <p:nvPr/>
        </p:nvSpPr>
        <p:spPr>
          <a:xfrm>
            <a:off x="9048750" y="6595623"/>
            <a:ext cx="8115300" cy="4572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Double burden (professional + household).</a:t>
            </a:r>
          </a:p>
        </p:txBody>
      </p:sp>
      <p:sp>
        <p:nvSpPr>
          <p:cNvPr id="8" name="TextBox 8"/>
          <p:cNvSpPr txBox="1"/>
          <p:nvPr/>
        </p:nvSpPr>
        <p:spPr>
          <a:xfrm>
            <a:off x="9048750" y="5652796"/>
            <a:ext cx="6851069" cy="4572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Social pressure &amp; beauty standards.</a:t>
            </a:r>
          </a:p>
        </p:txBody>
      </p:sp>
      <p:grpSp>
        <p:nvGrpSpPr>
          <p:cNvPr id="9" name="Group 9"/>
          <p:cNvGrpSpPr/>
          <p:nvPr/>
        </p:nvGrpSpPr>
        <p:grpSpPr>
          <a:xfrm>
            <a:off x="1513832" y="1228292"/>
            <a:ext cx="5653660" cy="7619944"/>
            <a:chOff x="0" y="0"/>
            <a:chExt cx="875900" cy="1180529"/>
          </a:xfrm>
        </p:grpSpPr>
        <p:sp>
          <p:nvSpPr>
            <p:cNvPr id="10" name="Freeform 10"/>
            <p:cNvSpPr/>
            <p:nvPr/>
          </p:nvSpPr>
          <p:spPr>
            <a:xfrm>
              <a:off x="0" y="0"/>
              <a:ext cx="875900" cy="1180529"/>
            </a:xfrm>
            <a:custGeom>
              <a:avLst/>
              <a:gdLst/>
              <a:ahLst/>
              <a:cxnLst/>
              <a:rect l="l" t="t" r="r" b="b"/>
              <a:pathLst>
                <a:path w="875900" h="1180529">
                  <a:moveTo>
                    <a:pt x="47928" y="0"/>
                  </a:moveTo>
                  <a:lnTo>
                    <a:pt x="827972" y="0"/>
                  </a:lnTo>
                  <a:cubicBezTo>
                    <a:pt x="854442" y="0"/>
                    <a:pt x="875900" y="21458"/>
                    <a:pt x="875900" y="47928"/>
                  </a:cubicBezTo>
                  <a:lnTo>
                    <a:pt x="875900" y="1132601"/>
                  </a:lnTo>
                  <a:cubicBezTo>
                    <a:pt x="875900" y="1159071"/>
                    <a:pt x="854442" y="1180529"/>
                    <a:pt x="827972" y="1180529"/>
                  </a:cubicBezTo>
                  <a:lnTo>
                    <a:pt x="47928" y="1180529"/>
                  </a:lnTo>
                  <a:cubicBezTo>
                    <a:pt x="21458" y="1180529"/>
                    <a:pt x="0" y="1159071"/>
                    <a:pt x="0" y="1132601"/>
                  </a:cubicBezTo>
                  <a:lnTo>
                    <a:pt x="0" y="47928"/>
                  </a:lnTo>
                  <a:cubicBezTo>
                    <a:pt x="0" y="21458"/>
                    <a:pt x="21458" y="0"/>
                    <a:pt x="47928" y="0"/>
                  </a:cubicBezTo>
                  <a:close/>
                </a:path>
              </a:pathLst>
            </a:custGeom>
            <a:blipFill>
              <a:blip r:embed="rId5"/>
              <a:stretch>
                <a:fillRect t="-7146" b="-7146"/>
              </a:stretch>
            </a:blipFill>
          </p:spPr>
          <p:txBody>
            <a:bodyPr/>
            <a:lstStyle/>
            <a:p>
              <a:endParaRPr lang="en-GB"/>
            </a:p>
          </p:txBody>
        </p:sp>
      </p:grpSp>
      <p:grpSp>
        <p:nvGrpSpPr>
          <p:cNvPr id="11" name="Group 11"/>
          <p:cNvGrpSpPr/>
          <p:nvPr/>
        </p:nvGrpSpPr>
        <p:grpSpPr>
          <a:xfrm>
            <a:off x="8122558" y="4410125"/>
            <a:ext cx="676127" cy="676127"/>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4317F"/>
            </a:solidFill>
          </p:spPr>
          <p:txBody>
            <a:bodyPr/>
            <a:lstStyle/>
            <a:p>
              <a:endParaRPr lang="en-GB"/>
            </a:p>
          </p:txBody>
        </p:sp>
        <p:sp>
          <p:nvSpPr>
            <p:cNvPr id="13" name="TextBox 13"/>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14" name="Group 14"/>
          <p:cNvGrpSpPr/>
          <p:nvPr/>
        </p:nvGrpSpPr>
        <p:grpSpPr>
          <a:xfrm>
            <a:off x="8122558" y="6476635"/>
            <a:ext cx="676127" cy="676127"/>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4317F"/>
            </a:solidFill>
          </p:spPr>
          <p:txBody>
            <a:bodyPr/>
            <a:lstStyle/>
            <a:p>
              <a:endParaRPr lang="en-GB"/>
            </a:p>
          </p:txBody>
        </p:sp>
        <p:sp>
          <p:nvSpPr>
            <p:cNvPr id="16" name="TextBox 16"/>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17" name="Group 17"/>
          <p:cNvGrpSpPr/>
          <p:nvPr/>
        </p:nvGrpSpPr>
        <p:grpSpPr>
          <a:xfrm>
            <a:off x="8122558" y="5524283"/>
            <a:ext cx="676127" cy="676127"/>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4317F"/>
            </a:solidFill>
          </p:spPr>
          <p:txBody>
            <a:bodyPr/>
            <a:lstStyle/>
            <a:p>
              <a:endParaRPr lang="en-GB"/>
            </a:p>
          </p:txBody>
        </p:sp>
        <p:sp>
          <p:nvSpPr>
            <p:cNvPr id="19" name="TextBox 19"/>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sp>
        <p:nvSpPr>
          <p:cNvPr id="20" name="TextBox 20"/>
          <p:cNvSpPr txBox="1"/>
          <p:nvPr/>
        </p:nvSpPr>
        <p:spPr>
          <a:xfrm>
            <a:off x="8218720" y="4600551"/>
            <a:ext cx="473776" cy="314325"/>
          </a:xfrm>
          <a:prstGeom prst="rect">
            <a:avLst/>
          </a:prstGeom>
        </p:spPr>
        <p:txBody>
          <a:bodyPr lIns="0" tIns="0" rIns="0" bIns="0" rtlCol="0" anchor="t">
            <a:spAutoFit/>
          </a:bodyPr>
          <a:lstStyle/>
          <a:p>
            <a:pPr algn="ctr">
              <a:lnSpc>
                <a:spcPts val="2482"/>
              </a:lnSpc>
            </a:pPr>
            <a:r>
              <a:rPr lang="en-US" sz="2068" b="1">
                <a:solidFill>
                  <a:srgbClr val="F4F4F4"/>
                </a:solidFill>
                <a:latin typeface="Anantason Medium"/>
                <a:ea typeface="Anantason Medium"/>
                <a:cs typeface="Anantason Medium"/>
                <a:sym typeface="Anantason Medium"/>
              </a:rPr>
              <a:t>01</a:t>
            </a:r>
          </a:p>
        </p:txBody>
      </p:sp>
      <p:sp>
        <p:nvSpPr>
          <p:cNvPr id="21" name="TextBox 21"/>
          <p:cNvSpPr txBox="1"/>
          <p:nvPr/>
        </p:nvSpPr>
        <p:spPr>
          <a:xfrm>
            <a:off x="8218720" y="6667060"/>
            <a:ext cx="473776" cy="314325"/>
          </a:xfrm>
          <a:prstGeom prst="rect">
            <a:avLst/>
          </a:prstGeom>
        </p:spPr>
        <p:txBody>
          <a:bodyPr lIns="0" tIns="0" rIns="0" bIns="0" rtlCol="0" anchor="t">
            <a:spAutoFit/>
          </a:bodyPr>
          <a:lstStyle/>
          <a:p>
            <a:pPr algn="ctr">
              <a:lnSpc>
                <a:spcPts val="2482"/>
              </a:lnSpc>
            </a:pPr>
            <a:r>
              <a:rPr lang="en-US" sz="2068" b="1">
                <a:solidFill>
                  <a:srgbClr val="F4F4F4"/>
                </a:solidFill>
                <a:latin typeface="Anantason Medium"/>
                <a:ea typeface="Anantason Medium"/>
                <a:cs typeface="Anantason Medium"/>
                <a:sym typeface="Anantason Medium"/>
              </a:rPr>
              <a:t>03</a:t>
            </a:r>
          </a:p>
        </p:txBody>
      </p:sp>
      <p:sp>
        <p:nvSpPr>
          <p:cNvPr id="22" name="TextBox 22"/>
          <p:cNvSpPr txBox="1"/>
          <p:nvPr/>
        </p:nvSpPr>
        <p:spPr>
          <a:xfrm>
            <a:off x="8218720" y="5714709"/>
            <a:ext cx="473776" cy="314325"/>
          </a:xfrm>
          <a:prstGeom prst="rect">
            <a:avLst/>
          </a:prstGeom>
        </p:spPr>
        <p:txBody>
          <a:bodyPr lIns="0" tIns="0" rIns="0" bIns="0" rtlCol="0" anchor="t">
            <a:spAutoFit/>
          </a:bodyPr>
          <a:lstStyle/>
          <a:p>
            <a:pPr algn="ctr">
              <a:lnSpc>
                <a:spcPts val="2482"/>
              </a:lnSpc>
            </a:pPr>
            <a:r>
              <a:rPr lang="en-US" sz="2068" b="1">
                <a:solidFill>
                  <a:srgbClr val="F4F4F4"/>
                </a:solidFill>
                <a:latin typeface="Anantason Medium"/>
                <a:ea typeface="Anantason Medium"/>
                <a:cs typeface="Anantason Medium"/>
                <a:sym typeface="Anantason Medium"/>
              </a:rPr>
              <a:t>02</a:t>
            </a:r>
          </a:p>
        </p:txBody>
      </p:sp>
      <p:sp>
        <p:nvSpPr>
          <p:cNvPr id="23" name="TextBox 23"/>
          <p:cNvSpPr txBox="1"/>
          <p:nvPr/>
        </p:nvSpPr>
        <p:spPr>
          <a:xfrm>
            <a:off x="13675303" y="371210"/>
            <a:ext cx="4205487" cy="304822"/>
          </a:xfrm>
          <a:prstGeom prst="rect">
            <a:avLst/>
          </a:prstGeom>
        </p:spPr>
        <p:txBody>
          <a:bodyPr lIns="0" tIns="0" rIns="0" bIns="0" rtlCol="0" anchor="t">
            <a:spAutoFit/>
          </a:bodyPr>
          <a:lstStyle/>
          <a:p>
            <a:pPr algn="r">
              <a:lnSpc>
                <a:spcPts val="2460"/>
              </a:lnSpc>
            </a:pPr>
            <a:r>
              <a:rPr lang="en-US" sz="2050">
                <a:solidFill>
                  <a:srgbClr val="737373"/>
                </a:solidFill>
                <a:latin typeface="Anantason"/>
                <a:ea typeface="Anantason"/>
                <a:cs typeface="Anantason"/>
                <a:sym typeface="Anantason"/>
              </a:rPr>
              <a:t>Depression in Women</a:t>
            </a:r>
          </a:p>
        </p:txBody>
      </p:sp>
      <p:sp>
        <p:nvSpPr>
          <p:cNvPr id="24" name="TextBox 24"/>
          <p:cNvSpPr txBox="1"/>
          <p:nvPr/>
        </p:nvSpPr>
        <p:spPr>
          <a:xfrm>
            <a:off x="13437411" y="8319648"/>
            <a:ext cx="4205487" cy="428625"/>
          </a:xfrm>
          <a:prstGeom prst="rect">
            <a:avLst/>
          </a:prstGeom>
        </p:spPr>
        <p:txBody>
          <a:bodyPr lIns="0" tIns="0" rIns="0" bIns="0" rtlCol="0" anchor="t">
            <a:spAutoFit/>
          </a:bodyPr>
          <a:lstStyle/>
          <a:p>
            <a:pPr algn="r">
              <a:lnSpc>
                <a:spcPts val="3420"/>
              </a:lnSpc>
            </a:pPr>
            <a:r>
              <a:rPr lang="en-US" sz="2850">
                <a:solidFill>
                  <a:srgbClr val="737373"/>
                </a:solidFill>
                <a:latin typeface="Anantason"/>
                <a:ea typeface="Anantason"/>
                <a:cs typeface="Anantason"/>
                <a:sym typeface="Anantason"/>
              </a:rPr>
              <a:t>(Engel, 1977)</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Freeform 2"/>
          <p:cNvSpPr/>
          <p:nvPr/>
        </p:nvSpPr>
        <p:spPr>
          <a:xfrm>
            <a:off x="-253477" y="9038737"/>
            <a:ext cx="18794954" cy="1947841"/>
          </a:xfrm>
          <a:custGeom>
            <a:avLst/>
            <a:gdLst/>
            <a:ahLst/>
            <a:cxnLst/>
            <a:rect l="l" t="t" r="r" b="b"/>
            <a:pathLst>
              <a:path w="18794954" h="1947841">
                <a:moveTo>
                  <a:pt x="0" y="0"/>
                </a:moveTo>
                <a:lnTo>
                  <a:pt x="18794954" y="0"/>
                </a:lnTo>
                <a:lnTo>
                  <a:pt x="18794954" y="1947840"/>
                </a:lnTo>
                <a:lnTo>
                  <a:pt x="0" y="194784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410809" y="335536"/>
            <a:ext cx="366464" cy="366464"/>
          </a:xfrm>
          <a:custGeom>
            <a:avLst/>
            <a:gdLst/>
            <a:ahLst/>
            <a:cxnLst/>
            <a:rect l="l" t="t" r="r" b="b"/>
            <a:pathLst>
              <a:path w="366464" h="366464">
                <a:moveTo>
                  <a:pt x="0" y="0"/>
                </a:moveTo>
                <a:lnTo>
                  <a:pt x="366464" y="0"/>
                </a:lnTo>
                <a:lnTo>
                  <a:pt x="366464" y="366464"/>
                </a:lnTo>
                <a:lnTo>
                  <a:pt x="0" y="36646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1407677" y="1248710"/>
            <a:ext cx="7736323" cy="7790027"/>
            <a:chOff x="0" y="0"/>
            <a:chExt cx="1745288" cy="1757403"/>
          </a:xfrm>
        </p:grpSpPr>
        <p:sp>
          <p:nvSpPr>
            <p:cNvPr id="5" name="Freeform 5"/>
            <p:cNvSpPr/>
            <p:nvPr/>
          </p:nvSpPr>
          <p:spPr>
            <a:xfrm>
              <a:off x="0" y="0"/>
              <a:ext cx="1745288" cy="1757403"/>
            </a:xfrm>
            <a:custGeom>
              <a:avLst/>
              <a:gdLst/>
              <a:ahLst/>
              <a:cxnLst/>
              <a:rect l="l" t="t" r="r" b="b"/>
              <a:pathLst>
                <a:path w="1745288" h="1757403">
                  <a:moveTo>
                    <a:pt x="35025" y="0"/>
                  </a:moveTo>
                  <a:lnTo>
                    <a:pt x="1710262" y="0"/>
                  </a:lnTo>
                  <a:cubicBezTo>
                    <a:pt x="1719552" y="0"/>
                    <a:pt x="1728461" y="3690"/>
                    <a:pt x="1735029" y="10259"/>
                  </a:cubicBezTo>
                  <a:cubicBezTo>
                    <a:pt x="1741598" y="16827"/>
                    <a:pt x="1745288" y="25736"/>
                    <a:pt x="1745288" y="35025"/>
                  </a:cubicBezTo>
                  <a:lnTo>
                    <a:pt x="1745288" y="1722378"/>
                  </a:lnTo>
                  <a:cubicBezTo>
                    <a:pt x="1745288" y="1731667"/>
                    <a:pt x="1741598" y="1740576"/>
                    <a:pt x="1735029" y="1747145"/>
                  </a:cubicBezTo>
                  <a:cubicBezTo>
                    <a:pt x="1728461" y="1753713"/>
                    <a:pt x="1719552" y="1757403"/>
                    <a:pt x="1710262" y="1757403"/>
                  </a:cubicBezTo>
                  <a:lnTo>
                    <a:pt x="35025" y="1757403"/>
                  </a:lnTo>
                  <a:cubicBezTo>
                    <a:pt x="25736" y="1757403"/>
                    <a:pt x="16827" y="1753713"/>
                    <a:pt x="10259" y="1747145"/>
                  </a:cubicBezTo>
                  <a:cubicBezTo>
                    <a:pt x="3690" y="1740576"/>
                    <a:pt x="0" y="1731667"/>
                    <a:pt x="0" y="1722378"/>
                  </a:cubicBezTo>
                  <a:lnTo>
                    <a:pt x="0" y="35025"/>
                  </a:lnTo>
                  <a:cubicBezTo>
                    <a:pt x="0" y="25736"/>
                    <a:pt x="3690" y="16827"/>
                    <a:pt x="10259" y="10259"/>
                  </a:cubicBezTo>
                  <a:cubicBezTo>
                    <a:pt x="16827" y="3690"/>
                    <a:pt x="25736" y="0"/>
                    <a:pt x="35025" y="0"/>
                  </a:cubicBezTo>
                  <a:close/>
                </a:path>
              </a:pathLst>
            </a:custGeom>
            <a:blipFill>
              <a:blip r:embed="rId5"/>
              <a:stretch>
                <a:fillRect l="-6306" r="-44734"/>
              </a:stretch>
            </a:blipFill>
          </p:spPr>
          <p:txBody>
            <a:bodyPr/>
            <a:lstStyle/>
            <a:p>
              <a:endParaRPr lang="en-GB"/>
            </a:p>
          </p:txBody>
        </p:sp>
      </p:grpSp>
      <p:grpSp>
        <p:nvGrpSpPr>
          <p:cNvPr id="6" name="Group 6"/>
          <p:cNvGrpSpPr/>
          <p:nvPr/>
        </p:nvGrpSpPr>
        <p:grpSpPr>
          <a:xfrm>
            <a:off x="9979539" y="5953926"/>
            <a:ext cx="1144177" cy="1144177"/>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4317F"/>
            </a:solidFill>
          </p:spPr>
          <p:txBody>
            <a:bodyPr/>
            <a:lstStyle/>
            <a:p>
              <a:endParaRPr lang="en-GB"/>
            </a:p>
          </p:txBody>
        </p:sp>
        <p:sp>
          <p:nvSpPr>
            <p:cNvPr id="8" name="TextBox 8"/>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9" name="Group 9"/>
          <p:cNvGrpSpPr/>
          <p:nvPr/>
        </p:nvGrpSpPr>
        <p:grpSpPr>
          <a:xfrm>
            <a:off x="9979539" y="7543857"/>
            <a:ext cx="1144177" cy="1144177"/>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4317F"/>
            </a:solidFill>
          </p:spPr>
          <p:txBody>
            <a:bodyPr/>
            <a:lstStyle/>
            <a:p>
              <a:endParaRPr lang="en-GB"/>
            </a:p>
          </p:txBody>
        </p:sp>
        <p:sp>
          <p:nvSpPr>
            <p:cNvPr id="11" name="TextBox 11"/>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sp>
        <p:nvSpPr>
          <p:cNvPr id="12" name="Freeform 12"/>
          <p:cNvSpPr/>
          <p:nvPr/>
        </p:nvSpPr>
        <p:spPr>
          <a:xfrm>
            <a:off x="10296471" y="6262728"/>
            <a:ext cx="582121" cy="582121"/>
          </a:xfrm>
          <a:custGeom>
            <a:avLst/>
            <a:gdLst/>
            <a:ahLst/>
            <a:cxnLst/>
            <a:rect l="l" t="t" r="r" b="b"/>
            <a:pathLst>
              <a:path w="582121" h="582121">
                <a:moveTo>
                  <a:pt x="0" y="0"/>
                </a:moveTo>
                <a:lnTo>
                  <a:pt x="582121" y="0"/>
                </a:lnTo>
                <a:lnTo>
                  <a:pt x="582121" y="582121"/>
                </a:lnTo>
                <a:lnTo>
                  <a:pt x="0" y="58212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3" name="Freeform 13"/>
          <p:cNvSpPr/>
          <p:nvPr/>
        </p:nvSpPr>
        <p:spPr>
          <a:xfrm>
            <a:off x="10296471" y="7773635"/>
            <a:ext cx="510315" cy="603923"/>
          </a:xfrm>
          <a:custGeom>
            <a:avLst/>
            <a:gdLst/>
            <a:ahLst/>
            <a:cxnLst/>
            <a:rect l="l" t="t" r="r" b="b"/>
            <a:pathLst>
              <a:path w="510315" h="603923">
                <a:moveTo>
                  <a:pt x="0" y="0"/>
                </a:moveTo>
                <a:lnTo>
                  <a:pt x="510315" y="0"/>
                </a:lnTo>
                <a:lnTo>
                  <a:pt x="510315" y="603923"/>
                </a:lnTo>
                <a:lnTo>
                  <a:pt x="0" y="603923"/>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4" name="TextBox 14"/>
          <p:cNvSpPr txBox="1"/>
          <p:nvPr/>
        </p:nvSpPr>
        <p:spPr>
          <a:xfrm>
            <a:off x="10015443" y="1809485"/>
            <a:ext cx="5546146" cy="1838325"/>
          </a:xfrm>
          <a:prstGeom prst="rect">
            <a:avLst/>
          </a:prstGeom>
        </p:spPr>
        <p:txBody>
          <a:bodyPr lIns="0" tIns="0" rIns="0" bIns="0" rtlCol="0" anchor="t">
            <a:spAutoFit/>
          </a:bodyPr>
          <a:lstStyle/>
          <a:p>
            <a:pPr algn="l">
              <a:lnSpc>
                <a:spcPts val="7200"/>
              </a:lnSpc>
            </a:pPr>
            <a:r>
              <a:rPr lang="en-US" sz="6000" b="1">
                <a:solidFill>
                  <a:srgbClr val="563CA8"/>
                </a:solidFill>
                <a:latin typeface="Anantason Semi-Bold"/>
                <a:ea typeface="Anantason Semi-Bold"/>
                <a:cs typeface="Anantason Semi-Bold"/>
                <a:sym typeface="Anantason Semi-Bold"/>
              </a:rPr>
              <a:t>Mental Health &amp; Pregnancy</a:t>
            </a:r>
          </a:p>
        </p:txBody>
      </p:sp>
      <p:sp>
        <p:nvSpPr>
          <p:cNvPr id="15" name="TextBox 15"/>
          <p:cNvSpPr txBox="1"/>
          <p:nvPr/>
        </p:nvSpPr>
        <p:spPr>
          <a:xfrm>
            <a:off x="893679" y="337776"/>
            <a:ext cx="1240306" cy="200058"/>
          </a:xfrm>
          <a:prstGeom prst="rect">
            <a:avLst/>
          </a:prstGeom>
        </p:spPr>
        <p:txBody>
          <a:bodyPr lIns="0" tIns="0" rIns="0" bIns="0" rtlCol="0" anchor="t">
            <a:spAutoFit/>
          </a:bodyPr>
          <a:lstStyle/>
          <a:p>
            <a:pPr algn="l">
              <a:lnSpc>
                <a:spcPts val="1501"/>
              </a:lnSpc>
            </a:pPr>
            <a:r>
              <a:rPr lang="en-US" sz="1501" b="1">
                <a:solidFill>
                  <a:srgbClr val="171616"/>
                </a:solidFill>
                <a:latin typeface="Anantason Medium"/>
                <a:ea typeface="Anantason Medium"/>
                <a:cs typeface="Anantason Medium"/>
                <a:sym typeface="Anantason Medium"/>
              </a:rPr>
              <a:t>UWTSD</a:t>
            </a:r>
          </a:p>
        </p:txBody>
      </p:sp>
      <p:sp>
        <p:nvSpPr>
          <p:cNvPr id="16" name="TextBox 16"/>
          <p:cNvSpPr txBox="1"/>
          <p:nvPr/>
        </p:nvSpPr>
        <p:spPr>
          <a:xfrm>
            <a:off x="10015443" y="3837989"/>
            <a:ext cx="6628828" cy="1887336"/>
          </a:xfrm>
          <a:prstGeom prst="rect">
            <a:avLst/>
          </a:prstGeom>
        </p:spPr>
        <p:txBody>
          <a:bodyPr lIns="0" tIns="0" rIns="0" bIns="0" rtlCol="0" anchor="t">
            <a:spAutoFit/>
          </a:bodyPr>
          <a:lstStyle/>
          <a:p>
            <a:pPr algn="l">
              <a:lnSpc>
                <a:spcPts val="3073"/>
              </a:lnSpc>
            </a:pPr>
            <a:r>
              <a:rPr lang="en-US" sz="2195">
                <a:solidFill>
                  <a:srgbClr val="737373"/>
                </a:solidFill>
                <a:latin typeface="Anantason"/>
                <a:ea typeface="Anantason"/>
                <a:cs typeface="Anantason"/>
                <a:sym typeface="Anantason"/>
              </a:rPr>
              <a:t>Post natal depression is thought to develop through a combination of emotional, psychological and social factors. Depending on the severity, new mothers may struggle to look after themselves and their baby.(Mind, 2024)</a:t>
            </a:r>
          </a:p>
        </p:txBody>
      </p:sp>
      <p:sp>
        <p:nvSpPr>
          <p:cNvPr id="17" name="TextBox 17"/>
          <p:cNvSpPr txBox="1"/>
          <p:nvPr/>
        </p:nvSpPr>
        <p:spPr>
          <a:xfrm>
            <a:off x="11539253" y="6096589"/>
            <a:ext cx="5373262" cy="9144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Emotional changes during pregnancy &amp; after childbirth.</a:t>
            </a:r>
          </a:p>
        </p:txBody>
      </p:sp>
      <p:sp>
        <p:nvSpPr>
          <p:cNvPr id="18" name="TextBox 18"/>
          <p:cNvSpPr txBox="1"/>
          <p:nvPr/>
        </p:nvSpPr>
        <p:spPr>
          <a:xfrm>
            <a:off x="11539253" y="7773635"/>
            <a:ext cx="4929723" cy="9144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Postpartum depression often undetected.</a:t>
            </a:r>
          </a:p>
        </p:txBody>
      </p:sp>
      <p:sp>
        <p:nvSpPr>
          <p:cNvPr id="19" name="TextBox 19"/>
          <p:cNvSpPr txBox="1"/>
          <p:nvPr/>
        </p:nvSpPr>
        <p:spPr>
          <a:xfrm>
            <a:off x="13675303" y="371210"/>
            <a:ext cx="4205487" cy="304822"/>
          </a:xfrm>
          <a:prstGeom prst="rect">
            <a:avLst/>
          </a:prstGeom>
        </p:spPr>
        <p:txBody>
          <a:bodyPr lIns="0" tIns="0" rIns="0" bIns="0" rtlCol="0" anchor="t">
            <a:spAutoFit/>
          </a:bodyPr>
          <a:lstStyle/>
          <a:p>
            <a:pPr algn="r">
              <a:lnSpc>
                <a:spcPts val="2460"/>
              </a:lnSpc>
            </a:pPr>
            <a:r>
              <a:rPr lang="en-US" sz="2050">
                <a:solidFill>
                  <a:srgbClr val="737373"/>
                </a:solidFill>
                <a:latin typeface="Anantason"/>
                <a:ea typeface="Anantason"/>
                <a:cs typeface="Anantason"/>
                <a:sym typeface="Anantason"/>
              </a:rPr>
              <a:t>Depression in Women</a:t>
            </a:r>
          </a:p>
        </p:txBody>
      </p:sp>
      <p:sp>
        <p:nvSpPr>
          <p:cNvPr id="20" name="TextBox 20"/>
          <p:cNvSpPr txBox="1"/>
          <p:nvPr/>
        </p:nvSpPr>
        <p:spPr>
          <a:xfrm>
            <a:off x="13478234" y="10011641"/>
            <a:ext cx="4205487" cy="304800"/>
          </a:xfrm>
          <a:prstGeom prst="rect">
            <a:avLst/>
          </a:prstGeom>
        </p:spPr>
        <p:txBody>
          <a:bodyPr lIns="0" tIns="0" rIns="0" bIns="0" rtlCol="0" anchor="t">
            <a:spAutoFit/>
          </a:bodyPr>
          <a:lstStyle/>
          <a:p>
            <a:pPr algn="r">
              <a:lnSpc>
                <a:spcPts val="2460"/>
              </a:lnSpc>
            </a:pPr>
            <a:r>
              <a:rPr lang="en-US" sz="2050">
                <a:solidFill>
                  <a:srgbClr val="737373"/>
                </a:solidFill>
                <a:latin typeface="Anantason"/>
                <a:ea typeface="Anantason"/>
                <a:cs typeface="Anantason"/>
                <a:sym typeface="Anantason"/>
              </a:rPr>
              <a:t>Royal College of Psychiatrists, 2022</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Freeform 2"/>
          <p:cNvSpPr/>
          <p:nvPr/>
        </p:nvSpPr>
        <p:spPr>
          <a:xfrm>
            <a:off x="-253477" y="9038737"/>
            <a:ext cx="18794954" cy="1947841"/>
          </a:xfrm>
          <a:custGeom>
            <a:avLst/>
            <a:gdLst/>
            <a:ahLst/>
            <a:cxnLst/>
            <a:rect l="l" t="t" r="r" b="b"/>
            <a:pathLst>
              <a:path w="18794954" h="1947841">
                <a:moveTo>
                  <a:pt x="0" y="0"/>
                </a:moveTo>
                <a:lnTo>
                  <a:pt x="18794954" y="0"/>
                </a:lnTo>
                <a:lnTo>
                  <a:pt x="18794954" y="1947840"/>
                </a:lnTo>
                <a:lnTo>
                  <a:pt x="0" y="194784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410809" y="335536"/>
            <a:ext cx="366464" cy="366464"/>
          </a:xfrm>
          <a:custGeom>
            <a:avLst/>
            <a:gdLst/>
            <a:ahLst/>
            <a:cxnLst/>
            <a:rect l="l" t="t" r="r" b="b"/>
            <a:pathLst>
              <a:path w="366464" h="366464">
                <a:moveTo>
                  <a:pt x="0" y="0"/>
                </a:moveTo>
                <a:lnTo>
                  <a:pt x="366464" y="0"/>
                </a:lnTo>
                <a:lnTo>
                  <a:pt x="366464" y="366464"/>
                </a:lnTo>
                <a:lnTo>
                  <a:pt x="0" y="36646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1323332" y="5359989"/>
            <a:ext cx="7646533" cy="3117485"/>
            <a:chOff x="0" y="0"/>
            <a:chExt cx="2013902" cy="821066"/>
          </a:xfrm>
        </p:grpSpPr>
        <p:sp>
          <p:nvSpPr>
            <p:cNvPr id="5" name="Freeform 5"/>
            <p:cNvSpPr/>
            <p:nvPr/>
          </p:nvSpPr>
          <p:spPr>
            <a:xfrm>
              <a:off x="0" y="0"/>
              <a:ext cx="2013902" cy="821066"/>
            </a:xfrm>
            <a:custGeom>
              <a:avLst/>
              <a:gdLst/>
              <a:ahLst/>
              <a:cxnLst/>
              <a:rect l="l" t="t" r="r" b="b"/>
              <a:pathLst>
                <a:path w="2013902" h="821066">
                  <a:moveTo>
                    <a:pt x="30374" y="0"/>
                  </a:moveTo>
                  <a:lnTo>
                    <a:pt x="1983527" y="0"/>
                  </a:lnTo>
                  <a:cubicBezTo>
                    <a:pt x="2000303" y="0"/>
                    <a:pt x="2013902" y="13599"/>
                    <a:pt x="2013902" y="30374"/>
                  </a:cubicBezTo>
                  <a:lnTo>
                    <a:pt x="2013902" y="790692"/>
                  </a:lnTo>
                  <a:cubicBezTo>
                    <a:pt x="2013902" y="798748"/>
                    <a:pt x="2010701" y="806473"/>
                    <a:pt x="2005005" y="812170"/>
                  </a:cubicBezTo>
                  <a:cubicBezTo>
                    <a:pt x="1999309" y="817866"/>
                    <a:pt x="1991583" y="821066"/>
                    <a:pt x="1983527" y="821066"/>
                  </a:cubicBezTo>
                  <a:lnTo>
                    <a:pt x="30374" y="821066"/>
                  </a:lnTo>
                  <a:cubicBezTo>
                    <a:pt x="13599" y="821066"/>
                    <a:pt x="0" y="807467"/>
                    <a:pt x="0" y="790692"/>
                  </a:cubicBezTo>
                  <a:lnTo>
                    <a:pt x="0" y="30374"/>
                  </a:lnTo>
                  <a:cubicBezTo>
                    <a:pt x="0" y="13599"/>
                    <a:pt x="13599" y="0"/>
                    <a:pt x="30374" y="0"/>
                  </a:cubicBezTo>
                  <a:close/>
                </a:path>
              </a:pathLst>
            </a:custGeom>
            <a:solidFill>
              <a:srgbClr val="24317F"/>
            </a:solidFill>
          </p:spPr>
          <p:txBody>
            <a:bodyPr/>
            <a:lstStyle/>
            <a:p>
              <a:endParaRPr lang="en-GB"/>
            </a:p>
          </p:txBody>
        </p:sp>
        <p:sp>
          <p:nvSpPr>
            <p:cNvPr id="6" name="TextBox 6"/>
            <p:cNvSpPr txBox="1"/>
            <p:nvPr/>
          </p:nvSpPr>
          <p:spPr>
            <a:xfrm>
              <a:off x="0" y="28575"/>
              <a:ext cx="2013902" cy="792491"/>
            </a:xfrm>
            <a:prstGeom prst="rect">
              <a:avLst/>
            </a:prstGeom>
          </p:spPr>
          <p:txBody>
            <a:bodyPr lIns="50800" tIns="50800" rIns="50800" bIns="50800" rtlCol="0" anchor="ctr"/>
            <a:lstStyle/>
            <a:p>
              <a:pPr algn="ctr">
                <a:lnSpc>
                  <a:spcPts val="1501"/>
                </a:lnSpc>
              </a:pPr>
              <a:r>
                <a:rPr lang="en-US" sz="1501" b="1">
                  <a:solidFill>
                    <a:srgbClr val="000000"/>
                  </a:solidFill>
                  <a:latin typeface="Anantason Medium"/>
                  <a:ea typeface="Anantason Medium"/>
                  <a:cs typeface="Anantason Medium"/>
                  <a:sym typeface="Anantason Medium"/>
                </a:rPr>
                <a:t>scfc</a:t>
              </a:r>
            </a:p>
          </p:txBody>
        </p:sp>
      </p:grpSp>
      <p:grpSp>
        <p:nvGrpSpPr>
          <p:cNvPr id="7" name="Group 7"/>
          <p:cNvGrpSpPr/>
          <p:nvPr/>
        </p:nvGrpSpPr>
        <p:grpSpPr>
          <a:xfrm>
            <a:off x="9257936" y="5359989"/>
            <a:ext cx="7646533" cy="3117485"/>
            <a:chOff x="0" y="0"/>
            <a:chExt cx="2013902" cy="821066"/>
          </a:xfrm>
        </p:grpSpPr>
        <p:sp>
          <p:nvSpPr>
            <p:cNvPr id="8" name="Freeform 8"/>
            <p:cNvSpPr/>
            <p:nvPr/>
          </p:nvSpPr>
          <p:spPr>
            <a:xfrm>
              <a:off x="0" y="0"/>
              <a:ext cx="2013902" cy="821066"/>
            </a:xfrm>
            <a:custGeom>
              <a:avLst/>
              <a:gdLst/>
              <a:ahLst/>
              <a:cxnLst/>
              <a:rect l="l" t="t" r="r" b="b"/>
              <a:pathLst>
                <a:path w="2013902" h="821066">
                  <a:moveTo>
                    <a:pt x="30374" y="0"/>
                  </a:moveTo>
                  <a:lnTo>
                    <a:pt x="1983527" y="0"/>
                  </a:lnTo>
                  <a:cubicBezTo>
                    <a:pt x="2000303" y="0"/>
                    <a:pt x="2013902" y="13599"/>
                    <a:pt x="2013902" y="30374"/>
                  </a:cubicBezTo>
                  <a:lnTo>
                    <a:pt x="2013902" y="790692"/>
                  </a:lnTo>
                  <a:cubicBezTo>
                    <a:pt x="2013902" y="798748"/>
                    <a:pt x="2010701" y="806473"/>
                    <a:pt x="2005005" y="812170"/>
                  </a:cubicBezTo>
                  <a:cubicBezTo>
                    <a:pt x="1999309" y="817866"/>
                    <a:pt x="1991583" y="821066"/>
                    <a:pt x="1983527" y="821066"/>
                  </a:cubicBezTo>
                  <a:lnTo>
                    <a:pt x="30374" y="821066"/>
                  </a:lnTo>
                  <a:cubicBezTo>
                    <a:pt x="13599" y="821066"/>
                    <a:pt x="0" y="807467"/>
                    <a:pt x="0" y="790692"/>
                  </a:cubicBezTo>
                  <a:lnTo>
                    <a:pt x="0" y="30374"/>
                  </a:lnTo>
                  <a:cubicBezTo>
                    <a:pt x="0" y="13599"/>
                    <a:pt x="13599" y="0"/>
                    <a:pt x="30374" y="0"/>
                  </a:cubicBezTo>
                  <a:close/>
                </a:path>
              </a:pathLst>
            </a:custGeom>
            <a:solidFill>
              <a:srgbClr val="24317F"/>
            </a:solidFill>
          </p:spPr>
          <p:txBody>
            <a:bodyPr/>
            <a:lstStyle/>
            <a:p>
              <a:endParaRPr lang="en-GB"/>
            </a:p>
          </p:txBody>
        </p:sp>
        <p:sp>
          <p:nvSpPr>
            <p:cNvPr id="9" name="TextBox 9"/>
            <p:cNvSpPr txBox="1"/>
            <p:nvPr/>
          </p:nvSpPr>
          <p:spPr>
            <a:xfrm>
              <a:off x="0" y="28575"/>
              <a:ext cx="2013902" cy="792491"/>
            </a:xfrm>
            <a:prstGeom prst="rect">
              <a:avLst/>
            </a:prstGeom>
          </p:spPr>
          <p:txBody>
            <a:bodyPr lIns="50800" tIns="50800" rIns="50800" bIns="50800" rtlCol="0" anchor="ctr"/>
            <a:lstStyle/>
            <a:p>
              <a:pPr algn="ctr">
                <a:lnSpc>
                  <a:spcPts val="1501"/>
                </a:lnSpc>
              </a:pPr>
              <a:endParaRPr/>
            </a:p>
          </p:txBody>
        </p:sp>
      </p:grpSp>
      <p:sp>
        <p:nvSpPr>
          <p:cNvPr id="10" name="TextBox 10"/>
          <p:cNvSpPr txBox="1"/>
          <p:nvPr/>
        </p:nvSpPr>
        <p:spPr>
          <a:xfrm>
            <a:off x="1513832" y="1485635"/>
            <a:ext cx="11271428" cy="923925"/>
          </a:xfrm>
          <a:prstGeom prst="rect">
            <a:avLst/>
          </a:prstGeom>
        </p:spPr>
        <p:txBody>
          <a:bodyPr lIns="0" tIns="0" rIns="0" bIns="0" rtlCol="0" anchor="t">
            <a:spAutoFit/>
          </a:bodyPr>
          <a:lstStyle/>
          <a:p>
            <a:pPr algn="l">
              <a:lnSpc>
                <a:spcPts val="7200"/>
              </a:lnSpc>
            </a:pPr>
            <a:r>
              <a:rPr lang="en-US" sz="6000" b="1">
                <a:solidFill>
                  <a:srgbClr val="563CA8"/>
                </a:solidFill>
                <a:latin typeface="Anantason Semi-Bold"/>
                <a:ea typeface="Anantason Semi-Bold"/>
                <a:cs typeface="Anantason Semi-Bold"/>
                <a:sym typeface="Anantason Semi-Bold"/>
              </a:rPr>
              <a:t>Economic and Social Burden</a:t>
            </a:r>
          </a:p>
        </p:txBody>
      </p:sp>
      <p:sp>
        <p:nvSpPr>
          <p:cNvPr id="11" name="TextBox 11"/>
          <p:cNvSpPr txBox="1"/>
          <p:nvPr/>
        </p:nvSpPr>
        <p:spPr>
          <a:xfrm>
            <a:off x="893679" y="337776"/>
            <a:ext cx="1240306" cy="200058"/>
          </a:xfrm>
          <a:prstGeom prst="rect">
            <a:avLst/>
          </a:prstGeom>
        </p:spPr>
        <p:txBody>
          <a:bodyPr lIns="0" tIns="0" rIns="0" bIns="0" rtlCol="0" anchor="t">
            <a:spAutoFit/>
          </a:bodyPr>
          <a:lstStyle/>
          <a:p>
            <a:pPr algn="l">
              <a:lnSpc>
                <a:spcPts val="1501"/>
              </a:lnSpc>
            </a:pPr>
            <a:r>
              <a:rPr lang="en-US" sz="1501" b="1">
                <a:solidFill>
                  <a:srgbClr val="171616"/>
                </a:solidFill>
                <a:latin typeface="Anantason Medium"/>
                <a:ea typeface="Anantason Medium"/>
                <a:cs typeface="Anantason Medium"/>
                <a:sym typeface="Anantason Medium"/>
              </a:rPr>
              <a:t>UWTSD</a:t>
            </a:r>
          </a:p>
        </p:txBody>
      </p:sp>
      <p:sp>
        <p:nvSpPr>
          <p:cNvPr id="12" name="TextBox 12"/>
          <p:cNvSpPr txBox="1"/>
          <p:nvPr/>
        </p:nvSpPr>
        <p:spPr>
          <a:xfrm>
            <a:off x="1513832" y="2719294"/>
            <a:ext cx="12849974" cy="1533525"/>
          </a:xfrm>
          <a:prstGeom prst="rect">
            <a:avLst/>
          </a:prstGeom>
        </p:spPr>
        <p:txBody>
          <a:bodyPr lIns="0" tIns="0" rIns="0" bIns="0" rtlCol="0" anchor="t">
            <a:spAutoFit/>
          </a:bodyPr>
          <a:lstStyle/>
          <a:p>
            <a:pPr algn="l">
              <a:lnSpc>
                <a:spcPts val="6094"/>
              </a:lnSpc>
            </a:pPr>
            <a:r>
              <a:rPr lang="en-US" sz="5078" b="1">
                <a:solidFill>
                  <a:srgbClr val="171616"/>
                </a:solidFill>
                <a:latin typeface="Anantason Medium"/>
                <a:ea typeface="Anantason Medium"/>
                <a:cs typeface="Anantason Medium"/>
                <a:sym typeface="Anantason Medium"/>
              </a:rPr>
              <a:t>Places pressure on health and social care systems (Lloyd &amp; Heller, 2012)</a:t>
            </a:r>
          </a:p>
        </p:txBody>
      </p:sp>
      <p:sp>
        <p:nvSpPr>
          <p:cNvPr id="13" name="TextBox 13"/>
          <p:cNvSpPr txBox="1"/>
          <p:nvPr/>
        </p:nvSpPr>
        <p:spPr>
          <a:xfrm>
            <a:off x="1513832" y="4443319"/>
            <a:ext cx="10678099" cy="561975"/>
          </a:xfrm>
          <a:prstGeom prst="rect">
            <a:avLst/>
          </a:prstGeom>
        </p:spPr>
        <p:txBody>
          <a:bodyPr lIns="0" tIns="0" rIns="0" bIns="0" rtlCol="0" anchor="t">
            <a:spAutoFit/>
          </a:bodyPr>
          <a:lstStyle/>
          <a:p>
            <a:pPr algn="l">
              <a:lnSpc>
                <a:spcPts val="4448"/>
              </a:lnSpc>
            </a:pPr>
            <a:r>
              <a:rPr lang="en-US" sz="3706">
                <a:solidFill>
                  <a:srgbClr val="737373"/>
                </a:solidFill>
                <a:latin typeface="Anantason"/>
                <a:ea typeface="Anantason"/>
                <a:cs typeface="Anantason"/>
                <a:sym typeface="Anantason"/>
              </a:rPr>
              <a:t>Creates wider economic costs to society </a:t>
            </a:r>
          </a:p>
        </p:txBody>
      </p:sp>
      <p:sp>
        <p:nvSpPr>
          <p:cNvPr id="14" name="TextBox 14"/>
          <p:cNvSpPr txBox="1"/>
          <p:nvPr/>
        </p:nvSpPr>
        <p:spPr>
          <a:xfrm>
            <a:off x="1858915" y="6100669"/>
            <a:ext cx="6575366" cy="1384418"/>
          </a:xfrm>
          <a:prstGeom prst="rect">
            <a:avLst/>
          </a:prstGeom>
        </p:spPr>
        <p:txBody>
          <a:bodyPr lIns="0" tIns="0" rIns="0" bIns="0" rtlCol="0" anchor="t">
            <a:spAutoFit/>
          </a:bodyPr>
          <a:lstStyle/>
          <a:p>
            <a:pPr algn="l">
              <a:lnSpc>
                <a:spcPts val="5593"/>
              </a:lnSpc>
            </a:pPr>
            <a:r>
              <a:rPr lang="en-US" sz="3995">
                <a:solidFill>
                  <a:srgbClr val="F4F4F4"/>
                </a:solidFill>
                <a:latin typeface="Anantason"/>
                <a:ea typeface="Anantason"/>
                <a:cs typeface="Anantason"/>
                <a:sym typeface="Anantason"/>
              </a:rPr>
              <a:t>Depression contributes to increased NHS service use</a:t>
            </a:r>
          </a:p>
        </p:txBody>
      </p:sp>
      <p:sp>
        <p:nvSpPr>
          <p:cNvPr id="15" name="TextBox 15"/>
          <p:cNvSpPr txBox="1"/>
          <p:nvPr/>
        </p:nvSpPr>
        <p:spPr>
          <a:xfrm>
            <a:off x="9793520" y="5748244"/>
            <a:ext cx="6575366" cy="2089268"/>
          </a:xfrm>
          <a:prstGeom prst="rect">
            <a:avLst/>
          </a:prstGeom>
        </p:spPr>
        <p:txBody>
          <a:bodyPr lIns="0" tIns="0" rIns="0" bIns="0" rtlCol="0" anchor="t">
            <a:spAutoFit/>
          </a:bodyPr>
          <a:lstStyle/>
          <a:p>
            <a:pPr algn="l">
              <a:lnSpc>
                <a:spcPts val="5593"/>
              </a:lnSpc>
            </a:pPr>
            <a:r>
              <a:rPr lang="en-US" sz="3995">
                <a:solidFill>
                  <a:srgbClr val="F4F4F4"/>
                </a:solidFill>
                <a:latin typeface="Anantason"/>
                <a:ea typeface="Anantason"/>
                <a:cs typeface="Anantason"/>
                <a:sym typeface="Anantason"/>
              </a:rPr>
              <a:t>Associated with work absence and reduced productivity</a:t>
            </a:r>
          </a:p>
        </p:txBody>
      </p:sp>
      <p:sp>
        <p:nvSpPr>
          <p:cNvPr id="16" name="TextBox 16"/>
          <p:cNvSpPr txBox="1"/>
          <p:nvPr/>
        </p:nvSpPr>
        <p:spPr>
          <a:xfrm>
            <a:off x="14868804" y="371210"/>
            <a:ext cx="3011987" cy="304822"/>
          </a:xfrm>
          <a:prstGeom prst="rect">
            <a:avLst/>
          </a:prstGeom>
        </p:spPr>
        <p:txBody>
          <a:bodyPr lIns="0" tIns="0" rIns="0" bIns="0" rtlCol="0" anchor="t">
            <a:spAutoFit/>
          </a:bodyPr>
          <a:lstStyle/>
          <a:p>
            <a:pPr algn="r">
              <a:lnSpc>
                <a:spcPts val="2460"/>
              </a:lnSpc>
            </a:pPr>
            <a:r>
              <a:rPr lang="en-US" sz="2050">
                <a:solidFill>
                  <a:srgbClr val="737373"/>
                </a:solidFill>
                <a:latin typeface="Anantason"/>
                <a:ea typeface="Anantason"/>
                <a:cs typeface="Anantason"/>
                <a:sym typeface="Anantason"/>
              </a:rPr>
              <a:t>Depression in Women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Freeform 2"/>
          <p:cNvSpPr/>
          <p:nvPr/>
        </p:nvSpPr>
        <p:spPr>
          <a:xfrm>
            <a:off x="-253477" y="9038311"/>
            <a:ext cx="18794954" cy="1947841"/>
          </a:xfrm>
          <a:custGeom>
            <a:avLst/>
            <a:gdLst/>
            <a:ahLst/>
            <a:cxnLst/>
            <a:rect l="l" t="t" r="r" b="b"/>
            <a:pathLst>
              <a:path w="18794954" h="1947841">
                <a:moveTo>
                  <a:pt x="0" y="0"/>
                </a:moveTo>
                <a:lnTo>
                  <a:pt x="18794954" y="0"/>
                </a:lnTo>
                <a:lnTo>
                  <a:pt x="18794954" y="1947840"/>
                </a:lnTo>
                <a:lnTo>
                  <a:pt x="0" y="194784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410809" y="335536"/>
            <a:ext cx="366464" cy="366464"/>
          </a:xfrm>
          <a:custGeom>
            <a:avLst/>
            <a:gdLst/>
            <a:ahLst/>
            <a:cxnLst/>
            <a:rect l="l" t="t" r="r" b="b"/>
            <a:pathLst>
              <a:path w="366464" h="366464">
                <a:moveTo>
                  <a:pt x="0" y="0"/>
                </a:moveTo>
                <a:lnTo>
                  <a:pt x="366464" y="0"/>
                </a:lnTo>
                <a:lnTo>
                  <a:pt x="366464" y="366464"/>
                </a:lnTo>
                <a:lnTo>
                  <a:pt x="0" y="36646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1418582" y="4124571"/>
            <a:ext cx="1565539" cy="1565539"/>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4317F"/>
            </a:solidFill>
          </p:spPr>
          <p:txBody>
            <a:bodyPr/>
            <a:lstStyle/>
            <a:p>
              <a:endParaRPr lang="en-GB"/>
            </a:p>
          </p:txBody>
        </p:sp>
        <p:sp>
          <p:nvSpPr>
            <p:cNvPr id="6" name="TextBox 6"/>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7" name="Group 7"/>
          <p:cNvGrpSpPr/>
          <p:nvPr/>
        </p:nvGrpSpPr>
        <p:grpSpPr>
          <a:xfrm>
            <a:off x="9239250" y="4124571"/>
            <a:ext cx="1565539" cy="1565539"/>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4317F"/>
            </a:solidFill>
          </p:spPr>
          <p:txBody>
            <a:bodyPr/>
            <a:lstStyle/>
            <a:p>
              <a:endParaRPr lang="en-GB"/>
            </a:p>
          </p:txBody>
        </p:sp>
        <p:sp>
          <p:nvSpPr>
            <p:cNvPr id="9" name="TextBox 9"/>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10" name="Group 10"/>
          <p:cNvGrpSpPr/>
          <p:nvPr/>
        </p:nvGrpSpPr>
        <p:grpSpPr>
          <a:xfrm>
            <a:off x="1418582" y="6348806"/>
            <a:ext cx="1565539" cy="1565539"/>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4317F"/>
            </a:solidFill>
          </p:spPr>
          <p:txBody>
            <a:bodyPr/>
            <a:lstStyle/>
            <a:p>
              <a:endParaRPr lang="en-GB"/>
            </a:p>
          </p:txBody>
        </p:sp>
        <p:sp>
          <p:nvSpPr>
            <p:cNvPr id="12" name="TextBox 12"/>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13" name="Group 13"/>
          <p:cNvGrpSpPr/>
          <p:nvPr/>
        </p:nvGrpSpPr>
        <p:grpSpPr>
          <a:xfrm>
            <a:off x="9239250" y="6348806"/>
            <a:ext cx="1565539" cy="1565539"/>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4317F"/>
            </a:solidFill>
          </p:spPr>
          <p:txBody>
            <a:bodyPr/>
            <a:lstStyle/>
            <a:p>
              <a:endParaRPr lang="en-GB"/>
            </a:p>
          </p:txBody>
        </p:sp>
        <p:sp>
          <p:nvSpPr>
            <p:cNvPr id="15" name="TextBox 15"/>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sp>
        <p:nvSpPr>
          <p:cNvPr id="16" name="Freeform 16"/>
          <p:cNvSpPr/>
          <p:nvPr/>
        </p:nvSpPr>
        <p:spPr>
          <a:xfrm>
            <a:off x="1851196" y="4515096"/>
            <a:ext cx="643161" cy="761138"/>
          </a:xfrm>
          <a:custGeom>
            <a:avLst/>
            <a:gdLst/>
            <a:ahLst/>
            <a:cxnLst/>
            <a:rect l="l" t="t" r="r" b="b"/>
            <a:pathLst>
              <a:path w="643161" h="761138">
                <a:moveTo>
                  <a:pt x="0" y="0"/>
                </a:moveTo>
                <a:lnTo>
                  <a:pt x="643161" y="0"/>
                </a:lnTo>
                <a:lnTo>
                  <a:pt x="643161" y="761138"/>
                </a:lnTo>
                <a:lnTo>
                  <a:pt x="0" y="76113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7" name="Freeform 17"/>
          <p:cNvSpPr/>
          <p:nvPr/>
        </p:nvSpPr>
        <p:spPr>
          <a:xfrm>
            <a:off x="1810630" y="6638052"/>
            <a:ext cx="724293" cy="848367"/>
          </a:xfrm>
          <a:custGeom>
            <a:avLst/>
            <a:gdLst/>
            <a:ahLst/>
            <a:cxnLst/>
            <a:rect l="l" t="t" r="r" b="b"/>
            <a:pathLst>
              <a:path w="724293" h="848367">
                <a:moveTo>
                  <a:pt x="0" y="0"/>
                </a:moveTo>
                <a:lnTo>
                  <a:pt x="724293" y="0"/>
                </a:lnTo>
                <a:lnTo>
                  <a:pt x="724293" y="848367"/>
                </a:lnTo>
                <a:lnTo>
                  <a:pt x="0" y="848367"/>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8" name="Freeform 18"/>
          <p:cNvSpPr/>
          <p:nvPr/>
        </p:nvSpPr>
        <p:spPr>
          <a:xfrm>
            <a:off x="9614465" y="6748856"/>
            <a:ext cx="724293" cy="848367"/>
          </a:xfrm>
          <a:custGeom>
            <a:avLst/>
            <a:gdLst/>
            <a:ahLst/>
            <a:cxnLst/>
            <a:rect l="l" t="t" r="r" b="b"/>
            <a:pathLst>
              <a:path w="724293" h="848367">
                <a:moveTo>
                  <a:pt x="0" y="0"/>
                </a:moveTo>
                <a:lnTo>
                  <a:pt x="724293" y="0"/>
                </a:lnTo>
                <a:lnTo>
                  <a:pt x="724293" y="848367"/>
                </a:lnTo>
                <a:lnTo>
                  <a:pt x="0" y="848367"/>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9" name="Freeform 19"/>
          <p:cNvSpPr/>
          <p:nvPr/>
        </p:nvSpPr>
        <p:spPr>
          <a:xfrm>
            <a:off x="9655031" y="4515096"/>
            <a:ext cx="643161" cy="761138"/>
          </a:xfrm>
          <a:custGeom>
            <a:avLst/>
            <a:gdLst/>
            <a:ahLst/>
            <a:cxnLst/>
            <a:rect l="l" t="t" r="r" b="b"/>
            <a:pathLst>
              <a:path w="643161" h="761138">
                <a:moveTo>
                  <a:pt x="0" y="0"/>
                </a:moveTo>
                <a:lnTo>
                  <a:pt x="643161" y="0"/>
                </a:lnTo>
                <a:lnTo>
                  <a:pt x="643161" y="761138"/>
                </a:lnTo>
                <a:lnTo>
                  <a:pt x="0" y="76113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0" name="TextBox 20"/>
          <p:cNvSpPr txBox="1"/>
          <p:nvPr/>
        </p:nvSpPr>
        <p:spPr>
          <a:xfrm>
            <a:off x="1513832" y="1485635"/>
            <a:ext cx="8657256" cy="1838325"/>
          </a:xfrm>
          <a:prstGeom prst="rect">
            <a:avLst/>
          </a:prstGeom>
        </p:spPr>
        <p:txBody>
          <a:bodyPr lIns="0" tIns="0" rIns="0" bIns="0" rtlCol="0" anchor="t">
            <a:spAutoFit/>
          </a:bodyPr>
          <a:lstStyle/>
          <a:p>
            <a:pPr algn="l">
              <a:lnSpc>
                <a:spcPts val="7200"/>
              </a:lnSpc>
            </a:pPr>
            <a:r>
              <a:rPr lang="en-US" sz="6000" b="1">
                <a:solidFill>
                  <a:srgbClr val="563CA8"/>
                </a:solidFill>
                <a:latin typeface="Anantason Semi-Bold"/>
                <a:ea typeface="Anantason Semi-Bold"/>
                <a:cs typeface="Anantason Semi-Bold"/>
                <a:sym typeface="Anantason Semi-Bold"/>
              </a:rPr>
              <a:t>Diagnosis and Initial Assessment </a:t>
            </a:r>
          </a:p>
        </p:txBody>
      </p:sp>
      <p:sp>
        <p:nvSpPr>
          <p:cNvPr id="21" name="TextBox 21"/>
          <p:cNvSpPr txBox="1"/>
          <p:nvPr/>
        </p:nvSpPr>
        <p:spPr>
          <a:xfrm>
            <a:off x="893679" y="337776"/>
            <a:ext cx="1240306" cy="200058"/>
          </a:xfrm>
          <a:prstGeom prst="rect">
            <a:avLst/>
          </a:prstGeom>
        </p:spPr>
        <p:txBody>
          <a:bodyPr lIns="0" tIns="0" rIns="0" bIns="0" rtlCol="0" anchor="t">
            <a:spAutoFit/>
          </a:bodyPr>
          <a:lstStyle/>
          <a:p>
            <a:pPr algn="l">
              <a:lnSpc>
                <a:spcPts val="1501"/>
              </a:lnSpc>
            </a:pPr>
            <a:r>
              <a:rPr lang="en-US" sz="1501" b="1">
                <a:solidFill>
                  <a:srgbClr val="171616"/>
                </a:solidFill>
                <a:latin typeface="Anantason Medium"/>
                <a:ea typeface="Anantason Medium"/>
                <a:cs typeface="Anantason Medium"/>
                <a:sym typeface="Anantason Medium"/>
              </a:rPr>
              <a:t>UWTSD</a:t>
            </a:r>
          </a:p>
        </p:txBody>
      </p:sp>
      <p:sp>
        <p:nvSpPr>
          <p:cNvPr id="22" name="TextBox 22"/>
          <p:cNvSpPr txBox="1"/>
          <p:nvPr/>
        </p:nvSpPr>
        <p:spPr>
          <a:xfrm>
            <a:off x="3274199" y="4067421"/>
            <a:ext cx="4619139" cy="495300"/>
          </a:xfrm>
          <a:prstGeom prst="rect">
            <a:avLst/>
          </a:prstGeom>
        </p:spPr>
        <p:txBody>
          <a:bodyPr lIns="0" tIns="0" rIns="0" bIns="0" rtlCol="0" anchor="t">
            <a:spAutoFit/>
          </a:bodyPr>
          <a:lstStyle/>
          <a:p>
            <a:pPr algn="l">
              <a:lnSpc>
                <a:spcPts val="3968"/>
              </a:lnSpc>
            </a:pPr>
            <a:r>
              <a:rPr lang="en-US" sz="3306" b="1">
                <a:solidFill>
                  <a:srgbClr val="171616"/>
                </a:solidFill>
                <a:latin typeface="Anantason Medium"/>
                <a:ea typeface="Anantason Medium"/>
                <a:cs typeface="Anantason Medium"/>
                <a:sym typeface="Anantason Medium"/>
              </a:rPr>
              <a:t>General Practitioner </a:t>
            </a:r>
          </a:p>
        </p:txBody>
      </p:sp>
      <p:sp>
        <p:nvSpPr>
          <p:cNvPr id="23" name="TextBox 23"/>
          <p:cNvSpPr txBox="1"/>
          <p:nvPr/>
        </p:nvSpPr>
        <p:spPr>
          <a:xfrm>
            <a:off x="11094867" y="4067421"/>
            <a:ext cx="4685777" cy="495300"/>
          </a:xfrm>
          <a:prstGeom prst="rect">
            <a:avLst/>
          </a:prstGeom>
        </p:spPr>
        <p:txBody>
          <a:bodyPr lIns="0" tIns="0" rIns="0" bIns="0" rtlCol="0" anchor="t">
            <a:spAutoFit/>
          </a:bodyPr>
          <a:lstStyle/>
          <a:p>
            <a:pPr algn="l">
              <a:lnSpc>
                <a:spcPts val="3968"/>
              </a:lnSpc>
            </a:pPr>
            <a:r>
              <a:rPr lang="en-US" sz="3306" b="1">
                <a:solidFill>
                  <a:srgbClr val="171616"/>
                </a:solidFill>
                <a:latin typeface="Anantason Medium"/>
                <a:ea typeface="Anantason Medium"/>
                <a:cs typeface="Anantason Medium"/>
                <a:sym typeface="Anantason Medium"/>
              </a:rPr>
              <a:t>Assessment of Severity</a:t>
            </a:r>
          </a:p>
        </p:txBody>
      </p:sp>
      <p:sp>
        <p:nvSpPr>
          <p:cNvPr id="24" name="TextBox 24"/>
          <p:cNvSpPr txBox="1"/>
          <p:nvPr/>
        </p:nvSpPr>
        <p:spPr>
          <a:xfrm>
            <a:off x="3274199" y="6331069"/>
            <a:ext cx="3692756" cy="1025922"/>
          </a:xfrm>
          <a:prstGeom prst="rect">
            <a:avLst/>
          </a:prstGeom>
        </p:spPr>
        <p:txBody>
          <a:bodyPr wrap="square" lIns="0" tIns="0" rIns="0" bIns="0" rtlCol="0" anchor="t">
            <a:spAutoFit/>
          </a:bodyPr>
          <a:lstStyle/>
          <a:p>
            <a:pPr algn="l">
              <a:lnSpc>
                <a:spcPts val="3968"/>
              </a:lnSpc>
            </a:pPr>
            <a:r>
              <a:rPr lang="en-US" sz="3306" b="1">
                <a:solidFill>
                  <a:srgbClr val="171616"/>
                </a:solidFill>
                <a:latin typeface="Anantason Medium"/>
                <a:ea typeface="Anantason Medium"/>
                <a:cs typeface="Anantason Medium"/>
                <a:sym typeface="Anantason Medium"/>
              </a:rPr>
              <a:t>Clinical Discussion</a:t>
            </a:r>
          </a:p>
        </p:txBody>
      </p:sp>
      <p:sp>
        <p:nvSpPr>
          <p:cNvPr id="25" name="TextBox 25"/>
          <p:cNvSpPr txBox="1"/>
          <p:nvPr/>
        </p:nvSpPr>
        <p:spPr>
          <a:xfrm>
            <a:off x="11094867" y="6291656"/>
            <a:ext cx="3732169" cy="4572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Risk Assessment </a:t>
            </a:r>
          </a:p>
        </p:txBody>
      </p:sp>
      <p:sp>
        <p:nvSpPr>
          <p:cNvPr id="26" name="TextBox 26"/>
          <p:cNvSpPr txBox="1"/>
          <p:nvPr/>
        </p:nvSpPr>
        <p:spPr>
          <a:xfrm>
            <a:off x="3274199" y="4559709"/>
            <a:ext cx="5054265" cy="1064377"/>
          </a:xfrm>
          <a:prstGeom prst="rect">
            <a:avLst/>
          </a:prstGeom>
        </p:spPr>
        <p:txBody>
          <a:bodyPr lIns="0" tIns="0" rIns="0" bIns="0" rtlCol="0" anchor="t">
            <a:spAutoFit/>
          </a:bodyPr>
          <a:lstStyle/>
          <a:p>
            <a:pPr algn="l">
              <a:lnSpc>
                <a:spcPts val="4333"/>
              </a:lnSpc>
            </a:pPr>
            <a:r>
              <a:rPr lang="en-US" sz="3095">
                <a:solidFill>
                  <a:srgbClr val="737373"/>
                </a:solidFill>
                <a:latin typeface="Anantason"/>
                <a:ea typeface="Anantason"/>
                <a:cs typeface="Anantason"/>
                <a:sym typeface="Anantason"/>
              </a:rPr>
              <a:t>Assessment in primary care setting by GP</a:t>
            </a:r>
          </a:p>
        </p:txBody>
      </p:sp>
      <p:sp>
        <p:nvSpPr>
          <p:cNvPr id="27" name="TextBox 27"/>
          <p:cNvSpPr txBox="1"/>
          <p:nvPr/>
        </p:nvSpPr>
        <p:spPr>
          <a:xfrm>
            <a:off x="11094867" y="4559709"/>
            <a:ext cx="5054265" cy="1064377"/>
          </a:xfrm>
          <a:prstGeom prst="rect">
            <a:avLst/>
          </a:prstGeom>
        </p:spPr>
        <p:txBody>
          <a:bodyPr lIns="0" tIns="0" rIns="0" bIns="0" rtlCol="0" anchor="t">
            <a:spAutoFit/>
          </a:bodyPr>
          <a:lstStyle/>
          <a:p>
            <a:pPr algn="l">
              <a:lnSpc>
                <a:spcPts val="4333"/>
              </a:lnSpc>
            </a:pPr>
            <a:r>
              <a:rPr lang="en-US" sz="3095">
                <a:solidFill>
                  <a:srgbClr val="737373"/>
                </a:solidFill>
                <a:latin typeface="Anantason"/>
                <a:ea typeface="Anantason"/>
                <a:cs typeface="Anantason"/>
                <a:sym typeface="Anantason"/>
              </a:rPr>
              <a:t>Using screening tools such as PHQ-9 questionnaire</a:t>
            </a:r>
          </a:p>
        </p:txBody>
      </p:sp>
      <p:sp>
        <p:nvSpPr>
          <p:cNvPr id="28" name="TextBox 28"/>
          <p:cNvSpPr txBox="1"/>
          <p:nvPr/>
        </p:nvSpPr>
        <p:spPr>
          <a:xfrm>
            <a:off x="3313613" y="7335737"/>
            <a:ext cx="5054265" cy="1064377"/>
          </a:xfrm>
          <a:prstGeom prst="rect">
            <a:avLst/>
          </a:prstGeom>
        </p:spPr>
        <p:txBody>
          <a:bodyPr lIns="0" tIns="0" rIns="0" bIns="0" rtlCol="0" anchor="t">
            <a:spAutoFit/>
          </a:bodyPr>
          <a:lstStyle/>
          <a:p>
            <a:pPr algn="l">
              <a:lnSpc>
                <a:spcPts val="4333"/>
              </a:lnSpc>
            </a:pPr>
            <a:r>
              <a:rPr lang="en-US" sz="3095">
                <a:solidFill>
                  <a:srgbClr val="737373"/>
                </a:solidFill>
                <a:latin typeface="Anantason"/>
                <a:ea typeface="Anantason"/>
                <a:cs typeface="Anantason"/>
                <a:sym typeface="Anantason"/>
              </a:rPr>
              <a:t>Talk about symptoms and history </a:t>
            </a:r>
          </a:p>
        </p:txBody>
      </p:sp>
      <p:sp>
        <p:nvSpPr>
          <p:cNvPr id="29" name="TextBox 29"/>
          <p:cNvSpPr txBox="1"/>
          <p:nvPr/>
        </p:nvSpPr>
        <p:spPr>
          <a:xfrm>
            <a:off x="11094867" y="6783944"/>
            <a:ext cx="6336656" cy="1607302"/>
          </a:xfrm>
          <a:prstGeom prst="rect">
            <a:avLst/>
          </a:prstGeom>
        </p:spPr>
        <p:txBody>
          <a:bodyPr lIns="0" tIns="0" rIns="0" bIns="0" rtlCol="0" anchor="t">
            <a:spAutoFit/>
          </a:bodyPr>
          <a:lstStyle/>
          <a:p>
            <a:pPr algn="l">
              <a:lnSpc>
                <a:spcPts val="4333"/>
              </a:lnSpc>
            </a:pPr>
            <a:r>
              <a:rPr lang="en-US" sz="3095">
                <a:solidFill>
                  <a:srgbClr val="737373"/>
                </a:solidFill>
                <a:latin typeface="Anantason"/>
                <a:ea typeface="Anantason"/>
                <a:cs typeface="Anantason"/>
                <a:sym typeface="Anantason"/>
              </a:rPr>
              <a:t>Including self-harm or suicide for safety of oneself and others including dependents. </a:t>
            </a:r>
          </a:p>
        </p:txBody>
      </p:sp>
      <p:sp>
        <p:nvSpPr>
          <p:cNvPr id="30" name="TextBox 30"/>
          <p:cNvSpPr txBox="1"/>
          <p:nvPr/>
        </p:nvSpPr>
        <p:spPr>
          <a:xfrm>
            <a:off x="13675303" y="371210"/>
            <a:ext cx="4205487" cy="304822"/>
          </a:xfrm>
          <a:prstGeom prst="rect">
            <a:avLst/>
          </a:prstGeom>
        </p:spPr>
        <p:txBody>
          <a:bodyPr lIns="0" tIns="0" rIns="0" bIns="0" rtlCol="0" anchor="t">
            <a:spAutoFit/>
          </a:bodyPr>
          <a:lstStyle/>
          <a:p>
            <a:pPr algn="r">
              <a:lnSpc>
                <a:spcPts val="2460"/>
              </a:lnSpc>
            </a:pPr>
            <a:r>
              <a:rPr lang="en-US" sz="2050">
                <a:solidFill>
                  <a:srgbClr val="737373"/>
                </a:solidFill>
                <a:latin typeface="Anantason"/>
                <a:ea typeface="Anantason"/>
                <a:cs typeface="Anantason"/>
                <a:sym typeface="Anantason"/>
              </a:rPr>
              <a:t>Depression in Women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Freeform 2"/>
          <p:cNvSpPr/>
          <p:nvPr/>
        </p:nvSpPr>
        <p:spPr>
          <a:xfrm>
            <a:off x="-253477" y="9038737"/>
            <a:ext cx="18794954" cy="1947841"/>
          </a:xfrm>
          <a:custGeom>
            <a:avLst/>
            <a:gdLst/>
            <a:ahLst/>
            <a:cxnLst/>
            <a:rect l="l" t="t" r="r" b="b"/>
            <a:pathLst>
              <a:path w="18794954" h="1947841">
                <a:moveTo>
                  <a:pt x="0" y="0"/>
                </a:moveTo>
                <a:lnTo>
                  <a:pt x="18794954" y="0"/>
                </a:lnTo>
                <a:lnTo>
                  <a:pt x="18794954" y="1947840"/>
                </a:lnTo>
                <a:lnTo>
                  <a:pt x="0" y="194784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410809" y="335536"/>
            <a:ext cx="366464" cy="366464"/>
          </a:xfrm>
          <a:custGeom>
            <a:avLst/>
            <a:gdLst/>
            <a:ahLst/>
            <a:cxnLst/>
            <a:rect l="l" t="t" r="r" b="b"/>
            <a:pathLst>
              <a:path w="366464" h="366464">
                <a:moveTo>
                  <a:pt x="0" y="0"/>
                </a:moveTo>
                <a:lnTo>
                  <a:pt x="366464" y="0"/>
                </a:lnTo>
                <a:lnTo>
                  <a:pt x="366464" y="366464"/>
                </a:lnTo>
                <a:lnTo>
                  <a:pt x="0" y="36646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1314163" y="873904"/>
            <a:ext cx="6920449" cy="1838325"/>
          </a:xfrm>
          <a:prstGeom prst="rect">
            <a:avLst/>
          </a:prstGeom>
        </p:spPr>
        <p:txBody>
          <a:bodyPr lIns="0" tIns="0" rIns="0" bIns="0" rtlCol="0" anchor="t">
            <a:spAutoFit/>
          </a:bodyPr>
          <a:lstStyle/>
          <a:p>
            <a:pPr algn="l">
              <a:lnSpc>
                <a:spcPts val="7200"/>
              </a:lnSpc>
            </a:pPr>
            <a:r>
              <a:rPr lang="en-US" sz="6000" b="1">
                <a:solidFill>
                  <a:srgbClr val="563CA8"/>
                </a:solidFill>
                <a:latin typeface="Anantason Semi-Bold"/>
                <a:ea typeface="Anantason Semi-Bold"/>
                <a:cs typeface="Anantason Semi-Bold"/>
                <a:sym typeface="Anantason Semi-Bold"/>
              </a:rPr>
              <a:t>Management Using UK Guidance </a:t>
            </a:r>
          </a:p>
        </p:txBody>
      </p:sp>
      <p:sp>
        <p:nvSpPr>
          <p:cNvPr id="5" name="TextBox 5"/>
          <p:cNvSpPr txBox="1"/>
          <p:nvPr/>
        </p:nvSpPr>
        <p:spPr>
          <a:xfrm>
            <a:off x="893679" y="337776"/>
            <a:ext cx="1240306" cy="200058"/>
          </a:xfrm>
          <a:prstGeom prst="rect">
            <a:avLst/>
          </a:prstGeom>
        </p:spPr>
        <p:txBody>
          <a:bodyPr lIns="0" tIns="0" rIns="0" bIns="0" rtlCol="0" anchor="t">
            <a:spAutoFit/>
          </a:bodyPr>
          <a:lstStyle/>
          <a:p>
            <a:pPr algn="l">
              <a:lnSpc>
                <a:spcPts val="1501"/>
              </a:lnSpc>
            </a:pPr>
            <a:r>
              <a:rPr lang="en-US" sz="1501" b="1">
                <a:solidFill>
                  <a:srgbClr val="171616"/>
                </a:solidFill>
                <a:latin typeface="Anantason Medium"/>
                <a:ea typeface="Anantason Medium"/>
                <a:cs typeface="Anantason Medium"/>
                <a:sym typeface="Anantason Medium"/>
              </a:rPr>
              <a:t>UWTSD</a:t>
            </a:r>
          </a:p>
        </p:txBody>
      </p:sp>
      <p:sp>
        <p:nvSpPr>
          <p:cNvPr id="6" name="TextBox 6"/>
          <p:cNvSpPr txBox="1"/>
          <p:nvPr/>
        </p:nvSpPr>
        <p:spPr>
          <a:xfrm>
            <a:off x="9144000" y="1028700"/>
            <a:ext cx="8115300" cy="590550"/>
          </a:xfrm>
          <a:prstGeom prst="rect">
            <a:avLst/>
          </a:prstGeom>
        </p:spPr>
        <p:txBody>
          <a:bodyPr lIns="0" tIns="0" rIns="0" bIns="0" rtlCol="0" anchor="t">
            <a:spAutoFit/>
          </a:bodyPr>
          <a:lstStyle/>
          <a:p>
            <a:pPr algn="l">
              <a:lnSpc>
                <a:spcPts val="4688"/>
              </a:lnSpc>
            </a:pPr>
            <a:r>
              <a:rPr lang="en-US" sz="3906" b="1">
                <a:solidFill>
                  <a:srgbClr val="24317F"/>
                </a:solidFill>
                <a:latin typeface="Anantason Medium"/>
                <a:ea typeface="Anantason Medium"/>
                <a:cs typeface="Anantason Medium"/>
                <a:sym typeface="Anantason Medium"/>
              </a:rPr>
              <a:t>Guided by NICE recommendations</a:t>
            </a:r>
          </a:p>
        </p:txBody>
      </p:sp>
      <p:grpSp>
        <p:nvGrpSpPr>
          <p:cNvPr id="7" name="Group 7"/>
          <p:cNvGrpSpPr/>
          <p:nvPr/>
        </p:nvGrpSpPr>
        <p:grpSpPr>
          <a:xfrm>
            <a:off x="1323332" y="3664729"/>
            <a:ext cx="7646533" cy="5004537"/>
            <a:chOff x="0" y="0"/>
            <a:chExt cx="2013902" cy="1318067"/>
          </a:xfrm>
        </p:grpSpPr>
        <p:sp>
          <p:nvSpPr>
            <p:cNvPr id="8" name="Freeform 8"/>
            <p:cNvSpPr/>
            <p:nvPr/>
          </p:nvSpPr>
          <p:spPr>
            <a:xfrm>
              <a:off x="0" y="0"/>
              <a:ext cx="2013902" cy="1318067"/>
            </a:xfrm>
            <a:custGeom>
              <a:avLst/>
              <a:gdLst/>
              <a:ahLst/>
              <a:cxnLst/>
              <a:rect l="l" t="t" r="r" b="b"/>
              <a:pathLst>
                <a:path w="2013902" h="1318067">
                  <a:moveTo>
                    <a:pt x="30374" y="0"/>
                  </a:moveTo>
                  <a:lnTo>
                    <a:pt x="1983527" y="0"/>
                  </a:lnTo>
                  <a:cubicBezTo>
                    <a:pt x="2000303" y="0"/>
                    <a:pt x="2013902" y="13599"/>
                    <a:pt x="2013902" y="30374"/>
                  </a:cubicBezTo>
                  <a:lnTo>
                    <a:pt x="2013902" y="1287693"/>
                  </a:lnTo>
                  <a:cubicBezTo>
                    <a:pt x="2013902" y="1295749"/>
                    <a:pt x="2010701" y="1303475"/>
                    <a:pt x="2005005" y="1309171"/>
                  </a:cubicBezTo>
                  <a:cubicBezTo>
                    <a:pt x="1999309" y="1314867"/>
                    <a:pt x="1991583" y="1318067"/>
                    <a:pt x="1983527" y="1318067"/>
                  </a:cubicBezTo>
                  <a:lnTo>
                    <a:pt x="30374" y="1318067"/>
                  </a:lnTo>
                  <a:cubicBezTo>
                    <a:pt x="13599" y="1318067"/>
                    <a:pt x="0" y="1304468"/>
                    <a:pt x="0" y="1287693"/>
                  </a:cubicBezTo>
                  <a:lnTo>
                    <a:pt x="0" y="30374"/>
                  </a:lnTo>
                  <a:cubicBezTo>
                    <a:pt x="0" y="13599"/>
                    <a:pt x="13599" y="0"/>
                    <a:pt x="30374" y="0"/>
                  </a:cubicBezTo>
                  <a:close/>
                </a:path>
              </a:pathLst>
            </a:custGeom>
            <a:solidFill>
              <a:srgbClr val="24317F"/>
            </a:solidFill>
          </p:spPr>
          <p:txBody>
            <a:bodyPr/>
            <a:lstStyle/>
            <a:p>
              <a:endParaRPr lang="en-GB"/>
            </a:p>
          </p:txBody>
        </p:sp>
        <p:sp>
          <p:nvSpPr>
            <p:cNvPr id="9" name="TextBox 9"/>
            <p:cNvSpPr txBox="1"/>
            <p:nvPr/>
          </p:nvSpPr>
          <p:spPr>
            <a:xfrm>
              <a:off x="0" y="28575"/>
              <a:ext cx="2013902" cy="1289492"/>
            </a:xfrm>
            <a:prstGeom prst="rect">
              <a:avLst/>
            </a:prstGeom>
          </p:spPr>
          <p:txBody>
            <a:bodyPr lIns="50800" tIns="50800" rIns="50800" bIns="50800" rtlCol="0" anchor="ctr"/>
            <a:lstStyle/>
            <a:p>
              <a:pPr algn="ctr">
                <a:lnSpc>
                  <a:spcPts val="1501"/>
                </a:lnSpc>
              </a:pPr>
              <a:endParaRPr/>
            </a:p>
          </p:txBody>
        </p:sp>
      </p:grpSp>
      <p:grpSp>
        <p:nvGrpSpPr>
          <p:cNvPr id="10" name="Group 10"/>
          <p:cNvGrpSpPr/>
          <p:nvPr/>
        </p:nvGrpSpPr>
        <p:grpSpPr>
          <a:xfrm>
            <a:off x="9257936" y="3664729"/>
            <a:ext cx="7646533" cy="5004537"/>
            <a:chOff x="0" y="0"/>
            <a:chExt cx="2013902" cy="1318067"/>
          </a:xfrm>
        </p:grpSpPr>
        <p:sp>
          <p:nvSpPr>
            <p:cNvPr id="11" name="Freeform 11"/>
            <p:cNvSpPr/>
            <p:nvPr/>
          </p:nvSpPr>
          <p:spPr>
            <a:xfrm>
              <a:off x="0" y="0"/>
              <a:ext cx="2013902" cy="1318067"/>
            </a:xfrm>
            <a:custGeom>
              <a:avLst/>
              <a:gdLst/>
              <a:ahLst/>
              <a:cxnLst/>
              <a:rect l="l" t="t" r="r" b="b"/>
              <a:pathLst>
                <a:path w="2013902" h="1318067">
                  <a:moveTo>
                    <a:pt x="30374" y="0"/>
                  </a:moveTo>
                  <a:lnTo>
                    <a:pt x="1983527" y="0"/>
                  </a:lnTo>
                  <a:cubicBezTo>
                    <a:pt x="2000303" y="0"/>
                    <a:pt x="2013902" y="13599"/>
                    <a:pt x="2013902" y="30374"/>
                  </a:cubicBezTo>
                  <a:lnTo>
                    <a:pt x="2013902" y="1287693"/>
                  </a:lnTo>
                  <a:cubicBezTo>
                    <a:pt x="2013902" y="1295749"/>
                    <a:pt x="2010701" y="1303475"/>
                    <a:pt x="2005005" y="1309171"/>
                  </a:cubicBezTo>
                  <a:cubicBezTo>
                    <a:pt x="1999309" y="1314867"/>
                    <a:pt x="1991583" y="1318067"/>
                    <a:pt x="1983527" y="1318067"/>
                  </a:cubicBezTo>
                  <a:lnTo>
                    <a:pt x="30374" y="1318067"/>
                  </a:lnTo>
                  <a:cubicBezTo>
                    <a:pt x="13599" y="1318067"/>
                    <a:pt x="0" y="1304468"/>
                    <a:pt x="0" y="1287693"/>
                  </a:cubicBezTo>
                  <a:lnTo>
                    <a:pt x="0" y="30374"/>
                  </a:lnTo>
                  <a:cubicBezTo>
                    <a:pt x="0" y="13599"/>
                    <a:pt x="13599" y="0"/>
                    <a:pt x="30374" y="0"/>
                  </a:cubicBezTo>
                  <a:close/>
                </a:path>
              </a:pathLst>
            </a:custGeom>
            <a:solidFill>
              <a:srgbClr val="24317F"/>
            </a:solidFill>
          </p:spPr>
          <p:txBody>
            <a:bodyPr/>
            <a:lstStyle/>
            <a:p>
              <a:endParaRPr lang="en-GB"/>
            </a:p>
          </p:txBody>
        </p:sp>
        <p:sp>
          <p:nvSpPr>
            <p:cNvPr id="12" name="TextBox 12"/>
            <p:cNvSpPr txBox="1"/>
            <p:nvPr/>
          </p:nvSpPr>
          <p:spPr>
            <a:xfrm>
              <a:off x="0" y="28575"/>
              <a:ext cx="2013902" cy="1289492"/>
            </a:xfrm>
            <a:prstGeom prst="rect">
              <a:avLst/>
            </a:prstGeom>
          </p:spPr>
          <p:txBody>
            <a:bodyPr lIns="50800" tIns="50800" rIns="50800" bIns="50800" rtlCol="0" anchor="ctr"/>
            <a:lstStyle/>
            <a:p>
              <a:pPr algn="ctr">
                <a:lnSpc>
                  <a:spcPts val="1501"/>
                </a:lnSpc>
              </a:pPr>
              <a:endParaRPr/>
            </a:p>
          </p:txBody>
        </p:sp>
      </p:grpSp>
      <p:sp>
        <p:nvSpPr>
          <p:cNvPr id="13" name="TextBox 13"/>
          <p:cNvSpPr txBox="1"/>
          <p:nvPr/>
        </p:nvSpPr>
        <p:spPr>
          <a:xfrm>
            <a:off x="1546983" y="6727358"/>
            <a:ext cx="7199230" cy="1206617"/>
          </a:xfrm>
          <a:prstGeom prst="rect">
            <a:avLst/>
          </a:prstGeom>
        </p:spPr>
        <p:txBody>
          <a:bodyPr lIns="0" tIns="0" rIns="0" bIns="0" rtlCol="0" anchor="t">
            <a:spAutoFit/>
          </a:bodyPr>
          <a:lstStyle/>
          <a:p>
            <a:pPr algn="l">
              <a:lnSpc>
                <a:spcPts val="4893"/>
              </a:lnSpc>
            </a:pPr>
            <a:r>
              <a:rPr lang="en-US" sz="3495">
                <a:solidFill>
                  <a:srgbClr val="F4F4F4"/>
                </a:solidFill>
                <a:latin typeface="Anantason"/>
                <a:ea typeface="Anantason"/>
                <a:cs typeface="Anantason"/>
                <a:sym typeface="Anantason"/>
              </a:rPr>
              <a:t>Stepped-care approach depending on severity </a:t>
            </a:r>
          </a:p>
        </p:txBody>
      </p:sp>
      <p:sp>
        <p:nvSpPr>
          <p:cNvPr id="14" name="TextBox 14"/>
          <p:cNvSpPr txBox="1"/>
          <p:nvPr/>
        </p:nvSpPr>
        <p:spPr>
          <a:xfrm>
            <a:off x="9793520" y="6727358"/>
            <a:ext cx="6575366" cy="1206617"/>
          </a:xfrm>
          <a:prstGeom prst="rect">
            <a:avLst/>
          </a:prstGeom>
        </p:spPr>
        <p:txBody>
          <a:bodyPr lIns="0" tIns="0" rIns="0" bIns="0" rtlCol="0" anchor="t">
            <a:spAutoFit/>
          </a:bodyPr>
          <a:lstStyle/>
          <a:p>
            <a:pPr algn="l">
              <a:lnSpc>
                <a:spcPts val="4893"/>
              </a:lnSpc>
            </a:pPr>
            <a:r>
              <a:rPr lang="en-US" sz="3495">
                <a:solidFill>
                  <a:srgbClr val="F4F4F4"/>
                </a:solidFill>
                <a:latin typeface="Anantason"/>
                <a:ea typeface="Anantason"/>
                <a:cs typeface="Anantason"/>
                <a:sym typeface="Anantason"/>
              </a:rPr>
              <a:t>Biopsychosocial and recovery focused models </a:t>
            </a:r>
          </a:p>
        </p:txBody>
      </p:sp>
      <p:grpSp>
        <p:nvGrpSpPr>
          <p:cNvPr id="15" name="Group 15"/>
          <p:cNvGrpSpPr/>
          <p:nvPr/>
        </p:nvGrpSpPr>
        <p:grpSpPr>
          <a:xfrm>
            <a:off x="1323332" y="3664729"/>
            <a:ext cx="7646533" cy="2488561"/>
            <a:chOff x="0" y="0"/>
            <a:chExt cx="2133539" cy="694359"/>
          </a:xfrm>
        </p:grpSpPr>
        <p:sp>
          <p:nvSpPr>
            <p:cNvPr id="16" name="Freeform 16"/>
            <p:cNvSpPr/>
            <p:nvPr/>
          </p:nvSpPr>
          <p:spPr>
            <a:xfrm>
              <a:off x="0" y="0"/>
              <a:ext cx="2133540" cy="694359"/>
            </a:xfrm>
            <a:custGeom>
              <a:avLst/>
              <a:gdLst/>
              <a:ahLst/>
              <a:cxnLst/>
              <a:rect l="l" t="t" r="r" b="b"/>
              <a:pathLst>
                <a:path w="2133540" h="694359">
                  <a:moveTo>
                    <a:pt x="25312" y="0"/>
                  </a:moveTo>
                  <a:lnTo>
                    <a:pt x="2108228" y="0"/>
                  </a:lnTo>
                  <a:cubicBezTo>
                    <a:pt x="2114941" y="0"/>
                    <a:pt x="2121379" y="2667"/>
                    <a:pt x="2126126" y="7414"/>
                  </a:cubicBezTo>
                  <a:cubicBezTo>
                    <a:pt x="2130873" y="12161"/>
                    <a:pt x="2133540" y="18599"/>
                    <a:pt x="2133540" y="25312"/>
                  </a:cubicBezTo>
                  <a:lnTo>
                    <a:pt x="2133540" y="669048"/>
                  </a:lnTo>
                  <a:cubicBezTo>
                    <a:pt x="2133540" y="683027"/>
                    <a:pt x="2122207" y="694359"/>
                    <a:pt x="2108228" y="694359"/>
                  </a:cubicBezTo>
                  <a:lnTo>
                    <a:pt x="25312" y="694359"/>
                  </a:lnTo>
                  <a:cubicBezTo>
                    <a:pt x="18599" y="694359"/>
                    <a:pt x="12161" y="691693"/>
                    <a:pt x="7414" y="686946"/>
                  </a:cubicBezTo>
                  <a:cubicBezTo>
                    <a:pt x="2667" y="682199"/>
                    <a:pt x="0" y="675761"/>
                    <a:pt x="0" y="669048"/>
                  </a:cubicBezTo>
                  <a:lnTo>
                    <a:pt x="0" y="25312"/>
                  </a:lnTo>
                  <a:cubicBezTo>
                    <a:pt x="0" y="11333"/>
                    <a:pt x="11333" y="0"/>
                    <a:pt x="25312" y="0"/>
                  </a:cubicBezTo>
                  <a:close/>
                </a:path>
              </a:pathLst>
            </a:custGeom>
            <a:blipFill>
              <a:blip r:embed="rId5"/>
              <a:stretch>
                <a:fillRect t="-52422" b="-52422"/>
              </a:stretch>
            </a:blipFill>
          </p:spPr>
          <p:txBody>
            <a:bodyPr/>
            <a:lstStyle/>
            <a:p>
              <a:endParaRPr lang="en-GB"/>
            </a:p>
          </p:txBody>
        </p:sp>
      </p:grpSp>
      <p:grpSp>
        <p:nvGrpSpPr>
          <p:cNvPr id="17" name="Group 17"/>
          <p:cNvGrpSpPr/>
          <p:nvPr/>
        </p:nvGrpSpPr>
        <p:grpSpPr>
          <a:xfrm>
            <a:off x="9257936" y="3664729"/>
            <a:ext cx="7646533" cy="2488561"/>
            <a:chOff x="0" y="0"/>
            <a:chExt cx="2133539" cy="694359"/>
          </a:xfrm>
        </p:grpSpPr>
        <p:sp>
          <p:nvSpPr>
            <p:cNvPr id="18" name="Freeform 18"/>
            <p:cNvSpPr/>
            <p:nvPr/>
          </p:nvSpPr>
          <p:spPr>
            <a:xfrm>
              <a:off x="0" y="0"/>
              <a:ext cx="2133540" cy="694359"/>
            </a:xfrm>
            <a:custGeom>
              <a:avLst/>
              <a:gdLst/>
              <a:ahLst/>
              <a:cxnLst/>
              <a:rect l="l" t="t" r="r" b="b"/>
              <a:pathLst>
                <a:path w="2133540" h="694359">
                  <a:moveTo>
                    <a:pt x="25312" y="0"/>
                  </a:moveTo>
                  <a:lnTo>
                    <a:pt x="2108228" y="0"/>
                  </a:lnTo>
                  <a:cubicBezTo>
                    <a:pt x="2114941" y="0"/>
                    <a:pt x="2121379" y="2667"/>
                    <a:pt x="2126126" y="7414"/>
                  </a:cubicBezTo>
                  <a:cubicBezTo>
                    <a:pt x="2130873" y="12161"/>
                    <a:pt x="2133540" y="18599"/>
                    <a:pt x="2133540" y="25312"/>
                  </a:cubicBezTo>
                  <a:lnTo>
                    <a:pt x="2133540" y="669048"/>
                  </a:lnTo>
                  <a:cubicBezTo>
                    <a:pt x="2133540" y="683027"/>
                    <a:pt x="2122207" y="694359"/>
                    <a:pt x="2108228" y="694359"/>
                  </a:cubicBezTo>
                  <a:lnTo>
                    <a:pt x="25312" y="694359"/>
                  </a:lnTo>
                  <a:cubicBezTo>
                    <a:pt x="18599" y="694359"/>
                    <a:pt x="12161" y="691693"/>
                    <a:pt x="7414" y="686946"/>
                  </a:cubicBezTo>
                  <a:cubicBezTo>
                    <a:pt x="2667" y="682199"/>
                    <a:pt x="0" y="675761"/>
                    <a:pt x="0" y="669048"/>
                  </a:cubicBezTo>
                  <a:lnTo>
                    <a:pt x="0" y="25312"/>
                  </a:lnTo>
                  <a:cubicBezTo>
                    <a:pt x="0" y="11333"/>
                    <a:pt x="11333" y="0"/>
                    <a:pt x="25312" y="0"/>
                  </a:cubicBezTo>
                  <a:close/>
                </a:path>
              </a:pathLst>
            </a:custGeom>
            <a:blipFill>
              <a:blip r:embed="rId6"/>
              <a:stretch>
                <a:fillRect t="-25495" b="-78965"/>
              </a:stretch>
            </a:blipFill>
          </p:spPr>
          <p:txBody>
            <a:bodyPr/>
            <a:lstStyle/>
            <a:p>
              <a:endParaRPr lang="en-GB"/>
            </a:p>
          </p:txBody>
        </p:sp>
      </p:grpSp>
      <p:sp>
        <p:nvSpPr>
          <p:cNvPr id="19" name="TextBox 19"/>
          <p:cNvSpPr txBox="1"/>
          <p:nvPr/>
        </p:nvSpPr>
        <p:spPr>
          <a:xfrm>
            <a:off x="13675303" y="371210"/>
            <a:ext cx="4205487" cy="304822"/>
          </a:xfrm>
          <a:prstGeom prst="rect">
            <a:avLst/>
          </a:prstGeom>
        </p:spPr>
        <p:txBody>
          <a:bodyPr lIns="0" tIns="0" rIns="0" bIns="0" rtlCol="0" anchor="t">
            <a:spAutoFit/>
          </a:bodyPr>
          <a:lstStyle/>
          <a:p>
            <a:pPr algn="r">
              <a:lnSpc>
                <a:spcPts val="2460"/>
              </a:lnSpc>
            </a:pPr>
            <a:r>
              <a:rPr lang="en-US" sz="2050">
                <a:solidFill>
                  <a:srgbClr val="737373"/>
                </a:solidFill>
                <a:latin typeface="Anantason"/>
                <a:ea typeface="Anantason"/>
                <a:cs typeface="Anantason"/>
                <a:sym typeface="Anantason"/>
              </a:rPr>
              <a:t>Depression in Women</a:t>
            </a:r>
          </a:p>
        </p:txBody>
      </p:sp>
      <p:sp>
        <p:nvSpPr>
          <p:cNvPr id="20" name="TextBox 20"/>
          <p:cNvSpPr txBox="1"/>
          <p:nvPr/>
        </p:nvSpPr>
        <p:spPr>
          <a:xfrm>
            <a:off x="3411659" y="2702704"/>
            <a:ext cx="12366388" cy="695325"/>
          </a:xfrm>
          <a:prstGeom prst="rect">
            <a:avLst/>
          </a:prstGeom>
        </p:spPr>
        <p:txBody>
          <a:bodyPr lIns="0" tIns="0" rIns="0" bIns="0" rtlCol="0" anchor="t">
            <a:spAutoFit/>
          </a:bodyPr>
          <a:lstStyle/>
          <a:p>
            <a:pPr algn="l">
              <a:lnSpc>
                <a:spcPts val="5408"/>
              </a:lnSpc>
            </a:pPr>
            <a:r>
              <a:rPr lang="en-US" sz="4506" b="1">
                <a:solidFill>
                  <a:srgbClr val="24317F"/>
                </a:solidFill>
                <a:latin typeface="Anantason Bold"/>
                <a:ea typeface="Anantason Bold"/>
                <a:cs typeface="Anantason Bold"/>
                <a:sym typeface="Anantason Bold"/>
              </a:rPr>
              <a:t>Person-centred and holistic care approaches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Freeform 2"/>
          <p:cNvSpPr/>
          <p:nvPr/>
        </p:nvSpPr>
        <p:spPr>
          <a:xfrm>
            <a:off x="-253477" y="9038737"/>
            <a:ext cx="18794954" cy="1947841"/>
          </a:xfrm>
          <a:custGeom>
            <a:avLst/>
            <a:gdLst/>
            <a:ahLst/>
            <a:cxnLst/>
            <a:rect l="l" t="t" r="r" b="b"/>
            <a:pathLst>
              <a:path w="18794954" h="1947841">
                <a:moveTo>
                  <a:pt x="0" y="0"/>
                </a:moveTo>
                <a:lnTo>
                  <a:pt x="18794954" y="0"/>
                </a:lnTo>
                <a:lnTo>
                  <a:pt x="18794954" y="1947840"/>
                </a:lnTo>
                <a:lnTo>
                  <a:pt x="0" y="194784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410809" y="335536"/>
            <a:ext cx="366464" cy="366464"/>
          </a:xfrm>
          <a:custGeom>
            <a:avLst/>
            <a:gdLst/>
            <a:ahLst/>
            <a:cxnLst/>
            <a:rect l="l" t="t" r="r" b="b"/>
            <a:pathLst>
              <a:path w="366464" h="366464">
                <a:moveTo>
                  <a:pt x="0" y="0"/>
                </a:moveTo>
                <a:lnTo>
                  <a:pt x="366464" y="0"/>
                </a:lnTo>
                <a:lnTo>
                  <a:pt x="366464" y="366464"/>
                </a:lnTo>
                <a:lnTo>
                  <a:pt x="0" y="36646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9621032" y="1028700"/>
            <a:ext cx="7130924" cy="6144789"/>
            <a:chOff x="0" y="0"/>
            <a:chExt cx="1608712" cy="1386243"/>
          </a:xfrm>
        </p:grpSpPr>
        <p:sp>
          <p:nvSpPr>
            <p:cNvPr id="5" name="Freeform 5"/>
            <p:cNvSpPr/>
            <p:nvPr/>
          </p:nvSpPr>
          <p:spPr>
            <a:xfrm>
              <a:off x="0" y="0"/>
              <a:ext cx="1608712" cy="1386243"/>
            </a:xfrm>
            <a:custGeom>
              <a:avLst/>
              <a:gdLst/>
              <a:ahLst/>
              <a:cxnLst/>
              <a:rect l="l" t="t" r="r" b="b"/>
              <a:pathLst>
                <a:path w="1608712" h="1386243">
                  <a:moveTo>
                    <a:pt x="37999" y="0"/>
                  </a:moveTo>
                  <a:lnTo>
                    <a:pt x="1570713" y="0"/>
                  </a:lnTo>
                  <a:cubicBezTo>
                    <a:pt x="1591699" y="0"/>
                    <a:pt x="1608712" y="17013"/>
                    <a:pt x="1608712" y="37999"/>
                  </a:cubicBezTo>
                  <a:lnTo>
                    <a:pt x="1608712" y="1348245"/>
                  </a:lnTo>
                  <a:cubicBezTo>
                    <a:pt x="1608712" y="1358322"/>
                    <a:pt x="1604709" y="1367988"/>
                    <a:pt x="1597582" y="1375114"/>
                  </a:cubicBezTo>
                  <a:cubicBezTo>
                    <a:pt x="1590456" y="1382240"/>
                    <a:pt x="1580791" y="1386243"/>
                    <a:pt x="1570713" y="1386243"/>
                  </a:cubicBezTo>
                  <a:lnTo>
                    <a:pt x="37999" y="1386243"/>
                  </a:lnTo>
                  <a:cubicBezTo>
                    <a:pt x="17013" y="1386243"/>
                    <a:pt x="0" y="1369231"/>
                    <a:pt x="0" y="1348245"/>
                  </a:cubicBezTo>
                  <a:lnTo>
                    <a:pt x="0" y="37999"/>
                  </a:lnTo>
                  <a:cubicBezTo>
                    <a:pt x="0" y="17013"/>
                    <a:pt x="17013" y="0"/>
                    <a:pt x="37999" y="0"/>
                  </a:cubicBezTo>
                  <a:close/>
                </a:path>
              </a:pathLst>
            </a:custGeom>
            <a:blipFill>
              <a:blip r:embed="rId5"/>
              <a:stretch>
                <a:fillRect t="-823" b="-823"/>
              </a:stretch>
            </a:blipFill>
          </p:spPr>
          <p:txBody>
            <a:bodyPr/>
            <a:lstStyle/>
            <a:p>
              <a:endParaRPr lang="en-GB"/>
            </a:p>
          </p:txBody>
        </p:sp>
      </p:grpSp>
      <p:sp>
        <p:nvSpPr>
          <p:cNvPr id="6" name="TextBox 6"/>
          <p:cNvSpPr txBox="1"/>
          <p:nvPr/>
        </p:nvSpPr>
        <p:spPr>
          <a:xfrm>
            <a:off x="1470304" y="709974"/>
            <a:ext cx="7405435" cy="923881"/>
          </a:xfrm>
          <a:prstGeom prst="rect">
            <a:avLst/>
          </a:prstGeom>
        </p:spPr>
        <p:txBody>
          <a:bodyPr lIns="0" tIns="0" rIns="0" bIns="0" rtlCol="0" anchor="t">
            <a:spAutoFit/>
          </a:bodyPr>
          <a:lstStyle/>
          <a:p>
            <a:pPr algn="l">
              <a:lnSpc>
                <a:spcPts val="7200"/>
              </a:lnSpc>
            </a:pPr>
            <a:r>
              <a:rPr lang="en-US" sz="6000" b="1">
                <a:solidFill>
                  <a:srgbClr val="563CA8"/>
                </a:solidFill>
                <a:latin typeface="Anantason Semi-Bold"/>
                <a:ea typeface="Anantason Semi-Bold"/>
                <a:cs typeface="Anantason Semi-Bold"/>
                <a:sym typeface="Anantason Semi-Bold"/>
              </a:rPr>
              <a:t>House of Care Model </a:t>
            </a:r>
          </a:p>
        </p:txBody>
      </p:sp>
      <p:sp>
        <p:nvSpPr>
          <p:cNvPr id="7" name="TextBox 7"/>
          <p:cNvSpPr txBox="1"/>
          <p:nvPr/>
        </p:nvSpPr>
        <p:spPr>
          <a:xfrm>
            <a:off x="893679" y="337776"/>
            <a:ext cx="1240306" cy="200058"/>
          </a:xfrm>
          <a:prstGeom prst="rect">
            <a:avLst/>
          </a:prstGeom>
        </p:spPr>
        <p:txBody>
          <a:bodyPr lIns="0" tIns="0" rIns="0" bIns="0" rtlCol="0" anchor="t">
            <a:spAutoFit/>
          </a:bodyPr>
          <a:lstStyle/>
          <a:p>
            <a:pPr algn="l">
              <a:lnSpc>
                <a:spcPts val="1501"/>
              </a:lnSpc>
            </a:pPr>
            <a:r>
              <a:rPr lang="en-US" sz="1501" b="1">
                <a:solidFill>
                  <a:srgbClr val="171616"/>
                </a:solidFill>
                <a:latin typeface="Anantason Medium"/>
                <a:ea typeface="Anantason Medium"/>
                <a:cs typeface="Anantason Medium"/>
                <a:sym typeface="Anantason Medium"/>
              </a:rPr>
              <a:t>UWTSD</a:t>
            </a:r>
          </a:p>
        </p:txBody>
      </p:sp>
      <p:sp>
        <p:nvSpPr>
          <p:cNvPr id="8" name="TextBox 8"/>
          <p:cNvSpPr txBox="1"/>
          <p:nvPr/>
        </p:nvSpPr>
        <p:spPr>
          <a:xfrm>
            <a:off x="1609994" y="4012979"/>
            <a:ext cx="473776" cy="314325"/>
          </a:xfrm>
          <a:prstGeom prst="rect">
            <a:avLst/>
          </a:prstGeom>
        </p:spPr>
        <p:txBody>
          <a:bodyPr lIns="0" tIns="0" rIns="0" bIns="0" rtlCol="0" anchor="t">
            <a:spAutoFit/>
          </a:bodyPr>
          <a:lstStyle/>
          <a:p>
            <a:pPr algn="ctr">
              <a:lnSpc>
                <a:spcPts val="2482"/>
              </a:lnSpc>
            </a:pPr>
            <a:r>
              <a:rPr lang="en-US" sz="2068" b="1">
                <a:solidFill>
                  <a:srgbClr val="F4F4F4"/>
                </a:solidFill>
                <a:latin typeface="Anantason Medium"/>
                <a:ea typeface="Anantason Medium"/>
                <a:cs typeface="Anantason Medium"/>
                <a:sym typeface="Anantason Medium"/>
              </a:rPr>
              <a:t>01</a:t>
            </a:r>
          </a:p>
        </p:txBody>
      </p:sp>
      <p:sp>
        <p:nvSpPr>
          <p:cNvPr id="9" name="TextBox 9"/>
          <p:cNvSpPr txBox="1"/>
          <p:nvPr/>
        </p:nvSpPr>
        <p:spPr>
          <a:xfrm>
            <a:off x="14682319" y="371210"/>
            <a:ext cx="3198472" cy="304822"/>
          </a:xfrm>
          <a:prstGeom prst="rect">
            <a:avLst/>
          </a:prstGeom>
        </p:spPr>
        <p:txBody>
          <a:bodyPr lIns="0" tIns="0" rIns="0" bIns="0" rtlCol="0" anchor="t">
            <a:spAutoFit/>
          </a:bodyPr>
          <a:lstStyle/>
          <a:p>
            <a:pPr algn="r">
              <a:lnSpc>
                <a:spcPts val="2460"/>
              </a:lnSpc>
            </a:pPr>
            <a:r>
              <a:rPr lang="en-US" sz="2050">
                <a:solidFill>
                  <a:srgbClr val="737373"/>
                </a:solidFill>
                <a:latin typeface="Anantason"/>
                <a:ea typeface="Anantason"/>
                <a:cs typeface="Anantason"/>
                <a:sym typeface="Anantason"/>
              </a:rPr>
              <a:t>Depression in Women</a:t>
            </a:r>
          </a:p>
        </p:txBody>
      </p:sp>
      <p:sp>
        <p:nvSpPr>
          <p:cNvPr id="10" name="TextBox 10"/>
          <p:cNvSpPr txBox="1"/>
          <p:nvPr/>
        </p:nvSpPr>
        <p:spPr>
          <a:xfrm>
            <a:off x="1361728" y="2581294"/>
            <a:ext cx="7466935" cy="1134285"/>
          </a:xfrm>
          <a:prstGeom prst="rect">
            <a:avLst/>
          </a:prstGeom>
        </p:spPr>
        <p:txBody>
          <a:bodyPr lIns="0" tIns="0" rIns="0" bIns="0" rtlCol="0" anchor="t">
            <a:spAutoFit/>
          </a:bodyPr>
          <a:lstStyle/>
          <a:p>
            <a:pPr algn="l">
              <a:lnSpc>
                <a:spcPts val="2900"/>
              </a:lnSpc>
              <a:spcBef>
                <a:spcPct val="0"/>
              </a:spcBef>
            </a:pPr>
            <a:r>
              <a:rPr lang="en-US" sz="2900">
                <a:solidFill>
                  <a:srgbClr val="000000"/>
                </a:solidFill>
                <a:latin typeface="Anantason"/>
                <a:ea typeface="Calibri"/>
                <a:cs typeface="Anantason"/>
                <a:sym typeface="Anantason Medium"/>
              </a:rPr>
              <a:t>Individuals are supported to develop knowledge, confidence, and skills to manage their condition.</a:t>
            </a:r>
          </a:p>
        </p:txBody>
      </p:sp>
      <p:sp>
        <p:nvSpPr>
          <p:cNvPr id="11" name="TextBox 11"/>
          <p:cNvSpPr txBox="1"/>
          <p:nvPr/>
        </p:nvSpPr>
        <p:spPr>
          <a:xfrm>
            <a:off x="1393212" y="1789077"/>
            <a:ext cx="6590672" cy="788677"/>
          </a:xfrm>
          <a:prstGeom prst="rect">
            <a:avLst/>
          </a:prstGeom>
        </p:spPr>
        <p:txBody>
          <a:bodyPr lIns="0" tIns="0" rIns="0" bIns="0" rtlCol="0" anchor="t">
            <a:spAutoFit/>
          </a:bodyPr>
          <a:lstStyle/>
          <a:p>
            <a:pPr>
              <a:lnSpc>
                <a:spcPts val="3000"/>
              </a:lnSpc>
              <a:spcBef>
                <a:spcPct val="0"/>
              </a:spcBef>
            </a:pPr>
            <a:r>
              <a:rPr lang="en-US" sz="3000" b="1">
                <a:solidFill>
                  <a:srgbClr val="563CA8"/>
                </a:solidFill>
                <a:latin typeface="Anantason Medium"/>
                <a:ea typeface="Anantason Medium"/>
                <a:cs typeface="Anantason Medium"/>
                <a:sym typeface="Anantason Medium"/>
              </a:rPr>
              <a:t>Engaged and informed patients (Roof)</a:t>
            </a:r>
          </a:p>
        </p:txBody>
      </p:sp>
      <p:sp>
        <p:nvSpPr>
          <p:cNvPr id="12" name="TextBox 12"/>
          <p:cNvSpPr txBox="1"/>
          <p:nvPr/>
        </p:nvSpPr>
        <p:spPr>
          <a:xfrm>
            <a:off x="13850738" y="9707835"/>
            <a:ext cx="3198472" cy="304822"/>
          </a:xfrm>
          <a:prstGeom prst="rect">
            <a:avLst/>
          </a:prstGeom>
        </p:spPr>
        <p:txBody>
          <a:bodyPr lIns="0" tIns="0" rIns="0" bIns="0" rtlCol="0" anchor="t">
            <a:spAutoFit/>
          </a:bodyPr>
          <a:lstStyle/>
          <a:p>
            <a:pPr algn="r">
              <a:lnSpc>
                <a:spcPts val="2460"/>
              </a:lnSpc>
            </a:pPr>
            <a:r>
              <a:rPr lang="en-US" sz="2050">
                <a:solidFill>
                  <a:srgbClr val="737373"/>
                </a:solidFill>
                <a:latin typeface="Anantason"/>
                <a:ea typeface="Anantason"/>
                <a:cs typeface="Anantason"/>
                <a:sym typeface="Anantason"/>
              </a:rPr>
              <a:t>(Dixon and Roberts, 2013)</a:t>
            </a:r>
          </a:p>
        </p:txBody>
      </p:sp>
      <p:sp>
        <p:nvSpPr>
          <p:cNvPr id="13" name="TextBox 13"/>
          <p:cNvSpPr txBox="1"/>
          <p:nvPr/>
        </p:nvSpPr>
        <p:spPr>
          <a:xfrm>
            <a:off x="1344914" y="3944709"/>
            <a:ext cx="6137562" cy="788677"/>
          </a:xfrm>
          <a:prstGeom prst="rect">
            <a:avLst/>
          </a:prstGeom>
        </p:spPr>
        <p:txBody>
          <a:bodyPr lIns="0" tIns="0" rIns="0" bIns="0" rtlCol="0" anchor="t">
            <a:spAutoFit/>
          </a:bodyPr>
          <a:lstStyle/>
          <a:p>
            <a:pPr>
              <a:lnSpc>
                <a:spcPts val="3000"/>
              </a:lnSpc>
              <a:spcBef>
                <a:spcPct val="0"/>
              </a:spcBef>
            </a:pPr>
            <a:r>
              <a:rPr lang="en-US" sz="3000" b="1">
                <a:solidFill>
                  <a:srgbClr val="563CA8"/>
                </a:solidFill>
                <a:latin typeface="Anantason Medium"/>
                <a:ea typeface="Anantason Medium"/>
                <a:cs typeface="Anantason Medium"/>
                <a:sym typeface="Anantason Medium"/>
              </a:rPr>
              <a:t>Collaborative care planning (Centre)</a:t>
            </a:r>
          </a:p>
        </p:txBody>
      </p:sp>
      <p:sp>
        <p:nvSpPr>
          <p:cNvPr id="14" name="TextBox 14"/>
          <p:cNvSpPr txBox="1"/>
          <p:nvPr/>
        </p:nvSpPr>
        <p:spPr>
          <a:xfrm>
            <a:off x="1350903" y="4873925"/>
            <a:ext cx="6547144" cy="1134285"/>
          </a:xfrm>
          <a:prstGeom prst="rect">
            <a:avLst/>
          </a:prstGeom>
        </p:spPr>
        <p:txBody>
          <a:bodyPr lIns="0" tIns="0" rIns="0" bIns="0" rtlCol="0" anchor="t">
            <a:spAutoFit/>
          </a:bodyPr>
          <a:lstStyle/>
          <a:p>
            <a:pPr algn="l">
              <a:lnSpc>
                <a:spcPts val="2900"/>
              </a:lnSpc>
              <a:spcBef>
                <a:spcPct val="0"/>
              </a:spcBef>
            </a:pPr>
            <a:r>
              <a:rPr lang="en-US" sz="2900">
                <a:solidFill>
                  <a:srgbClr val="000000"/>
                </a:solidFill>
                <a:latin typeface="Anantason Medium"/>
                <a:ea typeface="Anantason Medium"/>
                <a:cs typeface="Anantason Medium"/>
                <a:sym typeface="Anantason Medium"/>
              </a:rPr>
              <a:t>Shared decision-making between patients and healthcare professionals.</a:t>
            </a:r>
          </a:p>
          <a:p>
            <a:pPr algn="l">
              <a:lnSpc>
                <a:spcPts val="2900"/>
              </a:lnSpc>
              <a:spcBef>
                <a:spcPct val="0"/>
              </a:spcBef>
            </a:pPr>
            <a:endParaRPr lang="en-US" sz="2900" b="1">
              <a:solidFill>
                <a:srgbClr val="000000"/>
              </a:solidFill>
              <a:latin typeface="Anantason Medium"/>
              <a:ea typeface="Anantason Medium"/>
              <a:cs typeface="Anantason Medium"/>
              <a:sym typeface="Anantason Medium"/>
            </a:endParaRPr>
          </a:p>
        </p:txBody>
      </p:sp>
      <p:sp>
        <p:nvSpPr>
          <p:cNvPr id="15" name="TextBox 15"/>
          <p:cNvSpPr txBox="1"/>
          <p:nvPr/>
        </p:nvSpPr>
        <p:spPr>
          <a:xfrm>
            <a:off x="1390959" y="6007996"/>
            <a:ext cx="6553509" cy="788677"/>
          </a:xfrm>
          <a:prstGeom prst="rect">
            <a:avLst/>
          </a:prstGeom>
        </p:spPr>
        <p:txBody>
          <a:bodyPr lIns="0" tIns="0" rIns="0" bIns="0" rtlCol="0" anchor="t">
            <a:spAutoFit/>
          </a:bodyPr>
          <a:lstStyle/>
          <a:p>
            <a:pPr>
              <a:lnSpc>
                <a:spcPts val="3000"/>
              </a:lnSpc>
              <a:spcBef>
                <a:spcPct val="0"/>
              </a:spcBef>
            </a:pPr>
            <a:r>
              <a:rPr lang="en-US" sz="3000" b="1" dirty="0" err="1">
                <a:solidFill>
                  <a:srgbClr val="563CA8"/>
                </a:solidFill>
                <a:latin typeface="Anantason Medium"/>
                <a:ea typeface="Anantason Medium"/>
                <a:cs typeface="Anantason Medium"/>
                <a:sym typeface="Anantason Medium"/>
              </a:rPr>
              <a:t>Organised</a:t>
            </a:r>
            <a:r>
              <a:rPr lang="en-US" sz="3000" b="1" dirty="0">
                <a:solidFill>
                  <a:srgbClr val="563CA8"/>
                </a:solidFill>
                <a:latin typeface="Anantason Medium"/>
                <a:ea typeface="Anantason Medium"/>
                <a:cs typeface="Anantason Medium"/>
                <a:sym typeface="Anantason Medium"/>
              </a:rPr>
              <a:t> </a:t>
            </a:r>
            <a:r>
              <a:rPr lang="en-US" sz="2800" b="1" dirty="0">
                <a:solidFill>
                  <a:srgbClr val="563CA8"/>
                </a:solidFill>
                <a:latin typeface="Anantason Medium"/>
                <a:ea typeface="Anantason Medium"/>
                <a:cs typeface="Anantason Medium"/>
                <a:sym typeface="Anantason Medium"/>
              </a:rPr>
              <a:t>healthcare</a:t>
            </a:r>
            <a:r>
              <a:rPr lang="en-US" sz="3000" b="1" dirty="0">
                <a:solidFill>
                  <a:srgbClr val="563CA8"/>
                </a:solidFill>
                <a:latin typeface="Anantason Medium"/>
                <a:ea typeface="Anantason Medium"/>
                <a:cs typeface="Anantason Medium"/>
                <a:sym typeface="Anantason Medium"/>
              </a:rPr>
              <a:t> teams (Left wall)</a:t>
            </a:r>
            <a:endParaRPr lang="en-US"/>
          </a:p>
        </p:txBody>
      </p:sp>
      <p:sp>
        <p:nvSpPr>
          <p:cNvPr id="16" name="TextBox 16"/>
          <p:cNvSpPr txBox="1"/>
          <p:nvPr/>
        </p:nvSpPr>
        <p:spPr>
          <a:xfrm>
            <a:off x="1450080" y="6788717"/>
            <a:ext cx="7154851" cy="762388"/>
          </a:xfrm>
          <a:prstGeom prst="rect">
            <a:avLst/>
          </a:prstGeom>
        </p:spPr>
        <p:txBody>
          <a:bodyPr lIns="0" tIns="0" rIns="0" bIns="0" rtlCol="0" anchor="t">
            <a:spAutoFit/>
          </a:bodyPr>
          <a:lstStyle/>
          <a:p>
            <a:pPr algn="l">
              <a:lnSpc>
                <a:spcPts val="2900"/>
              </a:lnSpc>
              <a:spcBef>
                <a:spcPct val="0"/>
              </a:spcBef>
            </a:pPr>
            <a:r>
              <a:rPr lang="en-US" sz="2900">
                <a:solidFill>
                  <a:srgbClr val="000000"/>
                </a:solidFill>
                <a:latin typeface="Anantason Medium"/>
                <a:ea typeface="Anantason Medium"/>
                <a:cs typeface="Anantason Medium"/>
                <a:sym typeface="Anantason Medium"/>
              </a:rPr>
              <a:t>Multidisciplinary teams provide coordinated and proactive care.</a:t>
            </a:r>
          </a:p>
        </p:txBody>
      </p:sp>
      <p:sp>
        <p:nvSpPr>
          <p:cNvPr id="17" name="TextBox 17"/>
          <p:cNvSpPr txBox="1"/>
          <p:nvPr/>
        </p:nvSpPr>
        <p:spPr>
          <a:xfrm>
            <a:off x="1393211" y="7987597"/>
            <a:ext cx="7528435" cy="790575"/>
          </a:xfrm>
          <a:prstGeom prst="rect">
            <a:avLst/>
          </a:prstGeom>
        </p:spPr>
        <p:txBody>
          <a:bodyPr lIns="0" tIns="0" rIns="0" bIns="0" rtlCol="0" anchor="t">
            <a:spAutoFit/>
          </a:bodyPr>
          <a:lstStyle/>
          <a:p>
            <a:pPr algn="l">
              <a:lnSpc>
                <a:spcPts val="3000"/>
              </a:lnSpc>
              <a:spcBef>
                <a:spcPct val="0"/>
              </a:spcBef>
            </a:pPr>
            <a:r>
              <a:rPr lang="en-US" sz="3000" b="1">
                <a:solidFill>
                  <a:srgbClr val="563CA8"/>
                </a:solidFill>
                <a:latin typeface="Anantason Medium"/>
                <a:ea typeface="Anantason Medium"/>
                <a:cs typeface="Anantason Medium"/>
                <a:sym typeface="Anantason Medium"/>
              </a:rPr>
              <a:t>Supportive community and voluntary services (Right wall)</a:t>
            </a:r>
          </a:p>
        </p:txBody>
      </p:sp>
      <p:sp>
        <p:nvSpPr>
          <p:cNvPr id="18" name="TextBox 18"/>
          <p:cNvSpPr txBox="1"/>
          <p:nvPr/>
        </p:nvSpPr>
        <p:spPr>
          <a:xfrm>
            <a:off x="1355740" y="8772923"/>
            <a:ext cx="7691668" cy="762388"/>
          </a:xfrm>
          <a:prstGeom prst="rect">
            <a:avLst/>
          </a:prstGeom>
        </p:spPr>
        <p:txBody>
          <a:bodyPr lIns="0" tIns="0" rIns="0" bIns="0" rtlCol="0" anchor="t">
            <a:spAutoFit/>
          </a:bodyPr>
          <a:lstStyle/>
          <a:p>
            <a:pPr algn="l">
              <a:lnSpc>
                <a:spcPts val="2900"/>
              </a:lnSpc>
              <a:spcBef>
                <a:spcPct val="0"/>
              </a:spcBef>
            </a:pPr>
            <a:r>
              <a:rPr lang="en-US" sz="2900">
                <a:solidFill>
                  <a:srgbClr val="000000"/>
                </a:solidFill>
                <a:latin typeface="Anantason Medium"/>
                <a:ea typeface="Anantason Medium"/>
                <a:cs typeface="Anantason Medium"/>
                <a:sym typeface="Anantason Medium"/>
              </a:rPr>
              <a:t>Access to social prescribing, peer support, and community resources.</a:t>
            </a:r>
          </a:p>
        </p:txBody>
      </p:sp>
      <p:sp>
        <p:nvSpPr>
          <p:cNvPr id="19" name="TextBox 19"/>
          <p:cNvSpPr txBox="1"/>
          <p:nvPr/>
        </p:nvSpPr>
        <p:spPr>
          <a:xfrm>
            <a:off x="9483084" y="7358893"/>
            <a:ext cx="7428177" cy="409575"/>
          </a:xfrm>
          <a:prstGeom prst="rect">
            <a:avLst/>
          </a:prstGeom>
        </p:spPr>
        <p:txBody>
          <a:bodyPr lIns="0" tIns="0" rIns="0" bIns="0" rtlCol="0" anchor="t">
            <a:spAutoFit/>
          </a:bodyPr>
          <a:lstStyle/>
          <a:p>
            <a:pPr algn="ctr">
              <a:lnSpc>
                <a:spcPts val="3000"/>
              </a:lnSpc>
              <a:spcBef>
                <a:spcPct val="0"/>
              </a:spcBef>
            </a:pPr>
            <a:r>
              <a:rPr lang="en-US" sz="3000" b="1">
                <a:solidFill>
                  <a:srgbClr val="563CA8"/>
                </a:solidFill>
                <a:latin typeface="Anantason Medium"/>
                <a:ea typeface="Anantason Medium"/>
                <a:cs typeface="Anantason Medium"/>
                <a:sym typeface="Anantason Medium"/>
              </a:rPr>
              <a:t>Enabling system infrastructure (Foundation)</a:t>
            </a:r>
          </a:p>
        </p:txBody>
      </p:sp>
      <p:sp>
        <p:nvSpPr>
          <p:cNvPr id="20" name="TextBox 20"/>
          <p:cNvSpPr txBox="1"/>
          <p:nvPr/>
        </p:nvSpPr>
        <p:spPr>
          <a:xfrm>
            <a:off x="9621032" y="8379496"/>
            <a:ext cx="8010438" cy="1134285"/>
          </a:xfrm>
          <a:prstGeom prst="rect">
            <a:avLst/>
          </a:prstGeom>
        </p:spPr>
        <p:txBody>
          <a:bodyPr lIns="0" tIns="0" rIns="0" bIns="0" rtlCol="0" anchor="t">
            <a:spAutoFit/>
          </a:bodyPr>
          <a:lstStyle/>
          <a:p>
            <a:pPr algn="l">
              <a:lnSpc>
                <a:spcPts val="2900"/>
              </a:lnSpc>
              <a:spcBef>
                <a:spcPct val="0"/>
              </a:spcBef>
            </a:pPr>
            <a:r>
              <a:rPr lang="en-US" sz="2900">
                <a:solidFill>
                  <a:srgbClr val="000000"/>
                </a:solidFill>
                <a:latin typeface="Anantason Medium"/>
                <a:ea typeface="Anantason Medium"/>
                <a:cs typeface="Anantason Medium"/>
                <a:sym typeface="Anantason Medium"/>
              </a:rPr>
              <a:t>Leadership, training, IT systems, and commissioning structures support integrated care delivery.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Freeform 2"/>
          <p:cNvSpPr/>
          <p:nvPr/>
        </p:nvSpPr>
        <p:spPr>
          <a:xfrm>
            <a:off x="-253477" y="9038737"/>
            <a:ext cx="18794954" cy="1947841"/>
          </a:xfrm>
          <a:custGeom>
            <a:avLst/>
            <a:gdLst/>
            <a:ahLst/>
            <a:cxnLst/>
            <a:rect l="l" t="t" r="r" b="b"/>
            <a:pathLst>
              <a:path w="18794954" h="1947841">
                <a:moveTo>
                  <a:pt x="0" y="0"/>
                </a:moveTo>
                <a:lnTo>
                  <a:pt x="18794954" y="0"/>
                </a:lnTo>
                <a:lnTo>
                  <a:pt x="18794954" y="1947840"/>
                </a:lnTo>
                <a:lnTo>
                  <a:pt x="0" y="194784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410809" y="335536"/>
            <a:ext cx="366464" cy="366464"/>
          </a:xfrm>
          <a:custGeom>
            <a:avLst/>
            <a:gdLst/>
            <a:ahLst/>
            <a:cxnLst/>
            <a:rect l="l" t="t" r="r" b="b"/>
            <a:pathLst>
              <a:path w="366464" h="366464">
                <a:moveTo>
                  <a:pt x="0" y="0"/>
                </a:moveTo>
                <a:lnTo>
                  <a:pt x="366464" y="0"/>
                </a:lnTo>
                <a:lnTo>
                  <a:pt x="366464" y="366464"/>
                </a:lnTo>
                <a:lnTo>
                  <a:pt x="0" y="36646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1513832" y="1428485"/>
            <a:ext cx="15261504" cy="923925"/>
          </a:xfrm>
          <a:prstGeom prst="rect">
            <a:avLst/>
          </a:prstGeom>
        </p:spPr>
        <p:txBody>
          <a:bodyPr lIns="0" tIns="0" rIns="0" bIns="0" rtlCol="0" anchor="t">
            <a:spAutoFit/>
          </a:bodyPr>
          <a:lstStyle/>
          <a:p>
            <a:pPr algn="l">
              <a:lnSpc>
                <a:spcPts val="7200"/>
              </a:lnSpc>
            </a:pPr>
            <a:r>
              <a:rPr lang="en-US" sz="6000" b="1">
                <a:solidFill>
                  <a:srgbClr val="563CA8"/>
                </a:solidFill>
                <a:latin typeface="Anantason Semi-Bold"/>
                <a:ea typeface="Anantason Semi-Bold"/>
                <a:cs typeface="Anantason Semi-Bold"/>
                <a:sym typeface="Anantason Semi-Bold"/>
              </a:rPr>
              <a:t>Treatment Options in the UK</a:t>
            </a:r>
          </a:p>
        </p:txBody>
      </p:sp>
      <p:sp>
        <p:nvSpPr>
          <p:cNvPr id="5" name="TextBox 5"/>
          <p:cNvSpPr txBox="1"/>
          <p:nvPr/>
        </p:nvSpPr>
        <p:spPr>
          <a:xfrm>
            <a:off x="893679" y="337776"/>
            <a:ext cx="1240306" cy="200058"/>
          </a:xfrm>
          <a:prstGeom prst="rect">
            <a:avLst/>
          </a:prstGeom>
        </p:spPr>
        <p:txBody>
          <a:bodyPr lIns="0" tIns="0" rIns="0" bIns="0" rtlCol="0" anchor="t">
            <a:spAutoFit/>
          </a:bodyPr>
          <a:lstStyle/>
          <a:p>
            <a:pPr algn="l">
              <a:lnSpc>
                <a:spcPts val="1501"/>
              </a:lnSpc>
            </a:pPr>
            <a:r>
              <a:rPr lang="en-US" sz="1501" b="1">
                <a:solidFill>
                  <a:srgbClr val="171616"/>
                </a:solidFill>
                <a:latin typeface="Anantason Medium"/>
                <a:ea typeface="Anantason Medium"/>
                <a:cs typeface="Anantason Medium"/>
                <a:sym typeface="Anantason Medium"/>
              </a:rPr>
              <a:t>UWTSD</a:t>
            </a:r>
          </a:p>
        </p:txBody>
      </p:sp>
      <p:sp>
        <p:nvSpPr>
          <p:cNvPr id="6" name="TextBox 6"/>
          <p:cNvSpPr txBox="1"/>
          <p:nvPr/>
        </p:nvSpPr>
        <p:spPr>
          <a:xfrm>
            <a:off x="2440024" y="4564848"/>
            <a:ext cx="6536463" cy="9144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Antidepressant medication for moderate - severe depression</a:t>
            </a:r>
          </a:p>
        </p:txBody>
      </p:sp>
      <p:sp>
        <p:nvSpPr>
          <p:cNvPr id="7" name="TextBox 7"/>
          <p:cNvSpPr txBox="1"/>
          <p:nvPr/>
        </p:nvSpPr>
        <p:spPr>
          <a:xfrm>
            <a:off x="2440024" y="5893437"/>
            <a:ext cx="6703976" cy="9144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Lifestyle support such as sexercise and sleep management </a:t>
            </a:r>
          </a:p>
        </p:txBody>
      </p:sp>
      <p:sp>
        <p:nvSpPr>
          <p:cNvPr id="8" name="TextBox 8"/>
          <p:cNvSpPr txBox="1"/>
          <p:nvPr/>
        </p:nvSpPr>
        <p:spPr>
          <a:xfrm>
            <a:off x="2314991" y="7160262"/>
            <a:ext cx="7204388" cy="9144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Support form healthcare professional and community services</a:t>
            </a:r>
          </a:p>
        </p:txBody>
      </p:sp>
      <p:sp>
        <p:nvSpPr>
          <p:cNvPr id="9" name="TextBox 9"/>
          <p:cNvSpPr txBox="1"/>
          <p:nvPr/>
        </p:nvSpPr>
        <p:spPr>
          <a:xfrm>
            <a:off x="2440024" y="3302785"/>
            <a:ext cx="6703976" cy="9144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Psychological therapies such as CBT and counselling </a:t>
            </a:r>
          </a:p>
        </p:txBody>
      </p:sp>
      <p:grpSp>
        <p:nvGrpSpPr>
          <p:cNvPr id="10" name="Group 10"/>
          <p:cNvGrpSpPr/>
          <p:nvPr/>
        </p:nvGrpSpPr>
        <p:grpSpPr>
          <a:xfrm>
            <a:off x="1513832" y="4636434"/>
            <a:ext cx="676127" cy="676127"/>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4317F"/>
            </a:solidFill>
          </p:spPr>
          <p:txBody>
            <a:bodyPr/>
            <a:lstStyle/>
            <a:p>
              <a:endParaRPr lang="en-GB"/>
            </a:p>
          </p:txBody>
        </p:sp>
        <p:sp>
          <p:nvSpPr>
            <p:cNvPr id="12" name="TextBox 12"/>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13" name="Group 13"/>
          <p:cNvGrpSpPr/>
          <p:nvPr/>
        </p:nvGrpSpPr>
        <p:grpSpPr>
          <a:xfrm>
            <a:off x="1513832" y="5893437"/>
            <a:ext cx="676127" cy="676127"/>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4317F"/>
            </a:solidFill>
          </p:spPr>
          <p:txBody>
            <a:bodyPr/>
            <a:lstStyle/>
            <a:p>
              <a:endParaRPr lang="en-GB"/>
            </a:p>
          </p:txBody>
        </p:sp>
        <p:sp>
          <p:nvSpPr>
            <p:cNvPr id="15" name="TextBox 15"/>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16" name="Group 16"/>
          <p:cNvGrpSpPr/>
          <p:nvPr/>
        </p:nvGrpSpPr>
        <p:grpSpPr>
          <a:xfrm>
            <a:off x="1513832" y="7126850"/>
            <a:ext cx="676127" cy="676127"/>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4317F"/>
            </a:solidFill>
          </p:spPr>
          <p:txBody>
            <a:bodyPr/>
            <a:lstStyle/>
            <a:p>
              <a:endParaRPr lang="en-GB"/>
            </a:p>
          </p:txBody>
        </p:sp>
        <p:sp>
          <p:nvSpPr>
            <p:cNvPr id="18" name="TextBox 18"/>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19" name="Group 19"/>
          <p:cNvGrpSpPr/>
          <p:nvPr/>
        </p:nvGrpSpPr>
        <p:grpSpPr>
          <a:xfrm>
            <a:off x="1508818" y="3488746"/>
            <a:ext cx="676127" cy="676127"/>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4317F"/>
            </a:solidFill>
          </p:spPr>
          <p:txBody>
            <a:bodyPr/>
            <a:lstStyle/>
            <a:p>
              <a:endParaRPr lang="en-GB"/>
            </a:p>
          </p:txBody>
        </p:sp>
        <p:sp>
          <p:nvSpPr>
            <p:cNvPr id="21" name="TextBox 21"/>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sp>
        <p:nvSpPr>
          <p:cNvPr id="22" name="TextBox 22"/>
          <p:cNvSpPr txBox="1"/>
          <p:nvPr/>
        </p:nvSpPr>
        <p:spPr>
          <a:xfrm>
            <a:off x="1609994" y="4817335"/>
            <a:ext cx="473776" cy="314325"/>
          </a:xfrm>
          <a:prstGeom prst="rect">
            <a:avLst/>
          </a:prstGeom>
        </p:spPr>
        <p:txBody>
          <a:bodyPr lIns="0" tIns="0" rIns="0" bIns="0" rtlCol="0" anchor="t">
            <a:spAutoFit/>
          </a:bodyPr>
          <a:lstStyle/>
          <a:p>
            <a:pPr algn="ctr">
              <a:lnSpc>
                <a:spcPts val="2482"/>
              </a:lnSpc>
            </a:pPr>
            <a:r>
              <a:rPr lang="en-US" sz="2068" b="1">
                <a:solidFill>
                  <a:srgbClr val="F4F4F4"/>
                </a:solidFill>
                <a:latin typeface="Anantason Medium"/>
                <a:ea typeface="Anantason Medium"/>
                <a:cs typeface="Anantason Medium"/>
                <a:sym typeface="Anantason Medium"/>
              </a:rPr>
              <a:t>02</a:t>
            </a:r>
          </a:p>
        </p:txBody>
      </p:sp>
      <p:sp>
        <p:nvSpPr>
          <p:cNvPr id="23" name="TextBox 23"/>
          <p:cNvSpPr txBox="1"/>
          <p:nvPr/>
        </p:nvSpPr>
        <p:spPr>
          <a:xfrm>
            <a:off x="1600469" y="6074338"/>
            <a:ext cx="473776" cy="314325"/>
          </a:xfrm>
          <a:prstGeom prst="rect">
            <a:avLst/>
          </a:prstGeom>
        </p:spPr>
        <p:txBody>
          <a:bodyPr lIns="0" tIns="0" rIns="0" bIns="0" rtlCol="0" anchor="t">
            <a:spAutoFit/>
          </a:bodyPr>
          <a:lstStyle/>
          <a:p>
            <a:pPr algn="ctr">
              <a:lnSpc>
                <a:spcPts val="2482"/>
              </a:lnSpc>
            </a:pPr>
            <a:r>
              <a:rPr lang="en-US" sz="2068" b="1">
                <a:solidFill>
                  <a:srgbClr val="F4F4F4"/>
                </a:solidFill>
                <a:latin typeface="Anantason Medium"/>
                <a:ea typeface="Anantason Medium"/>
                <a:cs typeface="Anantason Medium"/>
                <a:sym typeface="Anantason Medium"/>
              </a:rPr>
              <a:t>03</a:t>
            </a:r>
          </a:p>
        </p:txBody>
      </p:sp>
      <p:sp>
        <p:nvSpPr>
          <p:cNvPr id="24" name="TextBox 24"/>
          <p:cNvSpPr txBox="1"/>
          <p:nvPr/>
        </p:nvSpPr>
        <p:spPr>
          <a:xfrm>
            <a:off x="1609994" y="7317276"/>
            <a:ext cx="473776" cy="314325"/>
          </a:xfrm>
          <a:prstGeom prst="rect">
            <a:avLst/>
          </a:prstGeom>
        </p:spPr>
        <p:txBody>
          <a:bodyPr lIns="0" tIns="0" rIns="0" bIns="0" rtlCol="0" anchor="t">
            <a:spAutoFit/>
          </a:bodyPr>
          <a:lstStyle/>
          <a:p>
            <a:pPr algn="ctr">
              <a:lnSpc>
                <a:spcPts val="2482"/>
              </a:lnSpc>
            </a:pPr>
            <a:r>
              <a:rPr lang="en-US" sz="2068" b="1">
                <a:solidFill>
                  <a:srgbClr val="F4F4F4"/>
                </a:solidFill>
                <a:latin typeface="Anantason Medium"/>
                <a:ea typeface="Anantason Medium"/>
                <a:cs typeface="Anantason Medium"/>
                <a:sym typeface="Anantason Medium"/>
              </a:rPr>
              <a:t>04</a:t>
            </a:r>
          </a:p>
        </p:txBody>
      </p:sp>
      <p:sp>
        <p:nvSpPr>
          <p:cNvPr id="25" name="TextBox 25"/>
          <p:cNvSpPr txBox="1"/>
          <p:nvPr/>
        </p:nvSpPr>
        <p:spPr>
          <a:xfrm>
            <a:off x="1660209" y="3669646"/>
            <a:ext cx="473776" cy="314325"/>
          </a:xfrm>
          <a:prstGeom prst="rect">
            <a:avLst/>
          </a:prstGeom>
        </p:spPr>
        <p:txBody>
          <a:bodyPr lIns="0" tIns="0" rIns="0" bIns="0" rtlCol="0" anchor="t">
            <a:spAutoFit/>
          </a:bodyPr>
          <a:lstStyle/>
          <a:p>
            <a:pPr algn="ctr">
              <a:lnSpc>
                <a:spcPts val="2482"/>
              </a:lnSpc>
            </a:pPr>
            <a:r>
              <a:rPr lang="en-US" sz="2068" b="1">
                <a:solidFill>
                  <a:srgbClr val="F4F4F4"/>
                </a:solidFill>
                <a:latin typeface="Anantason Medium"/>
                <a:ea typeface="Anantason Medium"/>
                <a:cs typeface="Anantason Medium"/>
                <a:sym typeface="Anantason Medium"/>
              </a:rPr>
              <a:t>01</a:t>
            </a:r>
          </a:p>
        </p:txBody>
      </p:sp>
      <p:grpSp>
        <p:nvGrpSpPr>
          <p:cNvPr id="26" name="Group 26"/>
          <p:cNvGrpSpPr/>
          <p:nvPr/>
        </p:nvGrpSpPr>
        <p:grpSpPr>
          <a:xfrm>
            <a:off x="9644412" y="3266810"/>
            <a:ext cx="7130924" cy="4669228"/>
            <a:chOff x="0" y="0"/>
            <a:chExt cx="1608712" cy="1053362"/>
          </a:xfrm>
        </p:grpSpPr>
        <p:sp>
          <p:nvSpPr>
            <p:cNvPr id="27" name="Freeform 27"/>
            <p:cNvSpPr/>
            <p:nvPr/>
          </p:nvSpPr>
          <p:spPr>
            <a:xfrm>
              <a:off x="0" y="0"/>
              <a:ext cx="1608712" cy="1053362"/>
            </a:xfrm>
            <a:custGeom>
              <a:avLst/>
              <a:gdLst/>
              <a:ahLst/>
              <a:cxnLst/>
              <a:rect l="l" t="t" r="r" b="b"/>
              <a:pathLst>
                <a:path w="1608712" h="1053362">
                  <a:moveTo>
                    <a:pt x="37999" y="0"/>
                  </a:moveTo>
                  <a:lnTo>
                    <a:pt x="1570713" y="0"/>
                  </a:lnTo>
                  <a:cubicBezTo>
                    <a:pt x="1591699" y="0"/>
                    <a:pt x="1608712" y="17013"/>
                    <a:pt x="1608712" y="37999"/>
                  </a:cubicBezTo>
                  <a:lnTo>
                    <a:pt x="1608712" y="1015363"/>
                  </a:lnTo>
                  <a:cubicBezTo>
                    <a:pt x="1608712" y="1036349"/>
                    <a:pt x="1591699" y="1053362"/>
                    <a:pt x="1570713" y="1053362"/>
                  </a:cubicBezTo>
                  <a:lnTo>
                    <a:pt x="37999" y="1053362"/>
                  </a:lnTo>
                  <a:cubicBezTo>
                    <a:pt x="17013" y="1053362"/>
                    <a:pt x="0" y="1036349"/>
                    <a:pt x="0" y="1015363"/>
                  </a:cubicBezTo>
                  <a:lnTo>
                    <a:pt x="0" y="37999"/>
                  </a:lnTo>
                  <a:cubicBezTo>
                    <a:pt x="0" y="17013"/>
                    <a:pt x="17013" y="0"/>
                    <a:pt x="37999" y="0"/>
                  </a:cubicBezTo>
                  <a:close/>
                </a:path>
              </a:pathLst>
            </a:custGeom>
            <a:blipFill>
              <a:blip r:embed="rId5"/>
              <a:stretch>
                <a:fillRect t="-907" b="-907"/>
              </a:stretch>
            </a:blipFill>
          </p:spPr>
          <p:txBody>
            <a:bodyPr/>
            <a:lstStyle/>
            <a:p>
              <a:endParaRPr lang="en-GB"/>
            </a:p>
          </p:txBody>
        </p:sp>
      </p:grpSp>
      <p:sp>
        <p:nvSpPr>
          <p:cNvPr id="28" name="TextBox 28"/>
          <p:cNvSpPr txBox="1"/>
          <p:nvPr/>
        </p:nvSpPr>
        <p:spPr>
          <a:xfrm>
            <a:off x="14682319" y="371210"/>
            <a:ext cx="3198472" cy="304822"/>
          </a:xfrm>
          <a:prstGeom prst="rect">
            <a:avLst/>
          </a:prstGeom>
        </p:spPr>
        <p:txBody>
          <a:bodyPr lIns="0" tIns="0" rIns="0" bIns="0" rtlCol="0" anchor="t">
            <a:spAutoFit/>
          </a:bodyPr>
          <a:lstStyle/>
          <a:p>
            <a:pPr algn="r">
              <a:lnSpc>
                <a:spcPts val="2460"/>
              </a:lnSpc>
            </a:pPr>
            <a:r>
              <a:rPr lang="en-US" sz="2050">
                <a:solidFill>
                  <a:srgbClr val="737373"/>
                </a:solidFill>
                <a:latin typeface="Anantason"/>
                <a:ea typeface="Anantason"/>
                <a:cs typeface="Anantason"/>
                <a:sym typeface="Anantason"/>
              </a:rPr>
              <a:t>Depression in Women</a:t>
            </a:r>
          </a:p>
        </p:txBody>
      </p:sp>
      <p:sp>
        <p:nvSpPr>
          <p:cNvPr id="29" name="TextBox 29"/>
          <p:cNvSpPr txBox="1"/>
          <p:nvPr/>
        </p:nvSpPr>
        <p:spPr>
          <a:xfrm>
            <a:off x="14682319" y="8698038"/>
            <a:ext cx="3198472" cy="304800"/>
          </a:xfrm>
          <a:prstGeom prst="rect">
            <a:avLst/>
          </a:prstGeom>
        </p:spPr>
        <p:txBody>
          <a:bodyPr lIns="0" tIns="0" rIns="0" bIns="0" rtlCol="0" anchor="t">
            <a:spAutoFit/>
          </a:bodyPr>
          <a:lstStyle/>
          <a:p>
            <a:pPr algn="r">
              <a:lnSpc>
                <a:spcPts val="2460"/>
              </a:lnSpc>
            </a:pPr>
            <a:r>
              <a:rPr lang="en-US" sz="2050">
                <a:solidFill>
                  <a:srgbClr val="737373"/>
                </a:solidFill>
                <a:latin typeface="Anantason"/>
                <a:ea typeface="Anantason"/>
                <a:cs typeface="Anantason"/>
                <a:sym typeface="Anantason"/>
              </a:rPr>
              <a:t>(NHS, 2023)</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Freeform 2"/>
          <p:cNvSpPr/>
          <p:nvPr/>
        </p:nvSpPr>
        <p:spPr>
          <a:xfrm>
            <a:off x="-253477" y="9042729"/>
            <a:ext cx="18794954" cy="1947841"/>
          </a:xfrm>
          <a:custGeom>
            <a:avLst/>
            <a:gdLst/>
            <a:ahLst/>
            <a:cxnLst/>
            <a:rect l="l" t="t" r="r" b="b"/>
            <a:pathLst>
              <a:path w="18794954" h="1947841">
                <a:moveTo>
                  <a:pt x="0" y="0"/>
                </a:moveTo>
                <a:lnTo>
                  <a:pt x="18794954" y="0"/>
                </a:lnTo>
                <a:lnTo>
                  <a:pt x="18794954" y="1947841"/>
                </a:lnTo>
                <a:lnTo>
                  <a:pt x="0" y="194784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410809" y="335536"/>
            <a:ext cx="366464" cy="366464"/>
          </a:xfrm>
          <a:custGeom>
            <a:avLst/>
            <a:gdLst/>
            <a:ahLst/>
            <a:cxnLst/>
            <a:rect l="l" t="t" r="r" b="b"/>
            <a:pathLst>
              <a:path w="366464" h="366464">
                <a:moveTo>
                  <a:pt x="0" y="0"/>
                </a:moveTo>
                <a:lnTo>
                  <a:pt x="366464" y="0"/>
                </a:lnTo>
                <a:lnTo>
                  <a:pt x="366464" y="366464"/>
                </a:lnTo>
                <a:lnTo>
                  <a:pt x="0" y="36646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1513832" y="1485635"/>
            <a:ext cx="5957241" cy="923925"/>
          </a:xfrm>
          <a:prstGeom prst="rect">
            <a:avLst/>
          </a:prstGeom>
        </p:spPr>
        <p:txBody>
          <a:bodyPr lIns="0" tIns="0" rIns="0" bIns="0" rtlCol="0" anchor="t">
            <a:spAutoFit/>
          </a:bodyPr>
          <a:lstStyle/>
          <a:p>
            <a:pPr algn="l">
              <a:lnSpc>
                <a:spcPts val="7200"/>
              </a:lnSpc>
            </a:pPr>
            <a:r>
              <a:rPr lang="en-US" sz="6000" b="1">
                <a:solidFill>
                  <a:srgbClr val="563CA8"/>
                </a:solidFill>
                <a:latin typeface="Anantason Semi-Bold"/>
                <a:ea typeface="Anantason Semi-Bold"/>
                <a:cs typeface="Anantason Semi-Bold"/>
                <a:sym typeface="Anantason Semi-Bold"/>
              </a:rPr>
              <a:t>Comorbidity</a:t>
            </a:r>
          </a:p>
        </p:txBody>
      </p:sp>
      <p:sp>
        <p:nvSpPr>
          <p:cNvPr id="5" name="TextBox 5"/>
          <p:cNvSpPr txBox="1"/>
          <p:nvPr/>
        </p:nvSpPr>
        <p:spPr>
          <a:xfrm>
            <a:off x="893679" y="337776"/>
            <a:ext cx="1240306" cy="200058"/>
          </a:xfrm>
          <a:prstGeom prst="rect">
            <a:avLst/>
          </a:prstGeom>
        </p:spPr>
        <p:txBody>
          <a:bodyPr lIns="0" tIns="0" rIns="0" bIns="0" rtlCol="0" anchor="t">
            <a:spAutoFit/>
          </a:bodyPr>
          <a:lstStyle/>
          <a:p>
            <a:pPr algn="l">
              <a:lnSpc>
                <a:spcPts val="1501"/>
              </a:lnSpc>
            </a:pPr>
            <a:r>
              <a:rPr lang="en-US" sz="1501" b="1">
                <a:solidFill>
                  <a:srgbClr val="171616"/>
                </a:solidFill>
                <a:latin typeface="Anantason Medium"/>
                <a:ea typeface="Anantason Medium"/>
                <a:cs typeface="Anantason Medium"/>
                <a:sym typeface="Anantason Medium"/>
              </a:rPr>
              <a:t>UWTSD</a:t>
            </a:r>
          </a:p>
        </p:txBody>
      </p:sp>
      <p:grpSp>
        <p:nvGrpSpPr>
          <p:cNvPr id="6" name="Group 6"/>
          <p:cNvGrpSpPr/>
          <p:nvPr/>
        </p:nvGrpSpPr>
        <p:grpSpPr>
          <a:xfrm>
            <a:off x="1307764" y="3813250"/>
            <a:ext cx="7848414" cy="4657979"/>
            <a:chOff x="0" y="0"/>
            <a:chExt cx="1770575" cy="1050824"/>
          </a:xfrm>
        </p:grpSpPr>
        <p:sp>
          <p:nvSpPr>
            <p:cNvPr id="7" name="Freeform 7"/>
            <p:cNvSpPr/>
            <p:nvPr/>
          </p:nvSpPr>
          <p:spPr>
            <a:xfrm>
              <a:off x="0" y="0"/>
              <a:ext cx="1770575" cy="1050824"/>
            </a:xfrm>
            <a:custGeom>
              <a:avLst/>
              <a:gdLst/>
              <a:ahLst/>
              <a:cxnLst/>
              <a:rect l="l" t="t" r="r" b="b"/>
              <a:pathLst>
                <a:path w="1770575" h="1050824">
                  <a:moveTo>
                    <a:pt x="34525" y="0"/>
                  </a:moveTo>
                  <a:lnTo>
                    <a:pt x="1736050" y="0"/>
                  </a:lnTo>
                  <a:cubicBezTo>
                    <a:pt x="1745207" y="0"/>
                    <a:pt x="1753988" y="3637"/>
                    <a:pt x="1760463" y="10112"/>
                  </a:cubicBezTo>
                  <a:cubicBezTo>
                    <a:pt x="1766938" y="16587"/>
                    <a:pt x="1770575" y="25368"/>
                    <a:pt x="1770575" y="34525"/>
                  </a:cubicBezTo>
                  <a:lnTo>
                    <a:pt x="1770575" y="1016299"/>
                  </a:lnTo>
                  <a:cubicBezTo>
                    <a:pt x="1770575" y="1035367"/>
                    <a:pt x="1755118" y="1050824"/>
                    <a:pt x="1736050" y="1050824"/>
                  </a:cubicBezTo>
                  <a:lnTo>
                    <a:pt x="34525" y="1050824"/>
                  </a:lnTo>
                  <a:cubicBezTo>
                    <a:pt x="25368" y="1050824"/>
                    <a:pt x="16587" y="1047187"/>
                    <a:pt x="10112" y="1040712"/>
                  </a:cubicBezTo>
                  <a:cubicBezTo>
                    <a:pt x="3637" y="1034237"/>
                    <a:pt x="0" y="1025456"/>
                    <a:pt x="0" y="1016299"/>
                  </a:cubicBezTo>
                  <a:lnTo>
                    <a:pt x="0" y="34525"/>
                  </a:lnTo>
                  <a:cubicBezTo>
                    <a:pt x="0" y="25368"/>
                    <a:pt x="3637" y="16587"/>
                    <a:pt x="10112" y="10112"/>
                  </a:cubicBezTo>
                  <a:cubicBezTo>
                    <a:pt x="16587" y="3637"/>
                    <a:pt x="25368" y="0"/>
                    <a:pt x="34525" y="0"/>
                  </a:cubicBezTo>
                  <a:close/>
                </a:path>
              </a:pathLst>
            </a:custGeom>
            <a:blipFill>
              <a:blip r:embed="rId5"/>
              <a:stretch>
                <a:fillRect l="-1809" r="-35985" b="-54977"/>
              </a:stretch>
            </a:blipFill>
          </p:spPr>
          <p:txBody>
            <a:bodyPr/>
            <a:lstStyle/>
            <a:p>
              <a:endParaRPr lang="en-GB"/>
            </a:p>
          </p:txBody>
        </p:sp>
      </p:grpSp>
      <p:grpSp>
        <p:nvGrpSpPr>
          <p:cNvPr id="8" name="Group 8"/>
          <p:cNvGrpSpPr/>
          <p:nvPr/>
        </p:nvGrpSpPr>
        <p:grpSpPr>
          <a:xfrm>
            <a:off x="8126013" y="1339950"/>
            <a:ext cx="8041631" cy="5087319"/>
            <a:chOff x="0" y="0"/>
            <a:chExt cx="2117960" cy="1339870"/>
          </a:xfrm>
        </p:grpSpPr>
        <p:sp>
          <p:nvSpPr>
            <p:cNvPr id="9" name="Freeform 9"/>
            <p:cNvSpPr/>
            <p:nvPr/>
          </p:nvSpPr>
          <p:spPr>
            <a:xfrm>
              <a:off x="0" y="0"/>
              <a:ext cx="2117960" cy="1339870"/>
            </a:xfrm>
            <a:custGeom>
              <a:avLst/>
              <a:gdLst/>
              <a:ahLst/>
              <a:cxnLst/>
              <a:rect l="l" t="t" r="r" b="b"/>
              <a:pathLst>
                <a:path w="2117960" h="1339870">
                  <a:moveTo>
                    <a:pt x="43323" y="0"/>
                  </a:moveTo>
                  <a:lnTo>
                    <a:pt x="2074638" y="0"/>
                  </a:lnTo>
                  <a:cubicBezTo>
                    <a:pt x="2098564" y="0"/>
                    <a:pt x="2117960" y="19396"/>
                    <a:pt x="2117960" y="43323"/>
                  </a:cubicBezTo>
                  <a:lnTo>
                    <a:pt x="2117960" y="1296547"/>
                  </a:lnTo>
                  <a:cubicBezTo>
                    <a:pt x="2117960" y="1320474"/>
                    <a:pt x="2098564" y="1339870"/>
                    <a:pt x="2074638" y="1339870"/>
                  </a:cubicBezTo>
                  <a:lnTo>
                    <a:pt x="43323" y="1339870"/>
                  </a:lnTo>
                  <a:cubicBezTo>
                    <a:pt x="19396" y="1339870"/>
                    <a:pt x="0" y="1320474"/>
                    <a:pt x="0" y="1296547"/>
                  </a:cubicBezTo>
                  <a:lnTo>
                    <a:pt x="0" y="43323"/>
                  </a:lnTo>
                  <a:cubicBezTo>
                    <a:pt x="0" y="19396"/>
                    <a:pt x="19396" y="0"/>
                    <a:pt x="43323" y="0"/>
                  </a:cubicBezTo>
                  <a:close/>
                </a:path>
              </a:pathLst>
            </a:custGeom>
            <a:solidFill>
              <a:srgbClr val="24317F"/>
            </a:solidFill>
          </p:spPr>
          <p:txBody>
            <a:bodyPr/>
            <a:lstStyle/>
            <a:p>
              <a:endParaRPr lang="en-GB"/>
            </a:p>
          </p:txBody>
        </p:sp>
        <p:sp>
          <p:nvSpPr>
            <p:cNvPr id="10" name="TextBox 10"/>
            <p:cNvSpPr txBox="1"/>
            <p:nvPr/>
          </p:nvSpPr>
          <p:spPr>
            <a:xfrm>
              <a:off x="0" y="28575"/>
              <a:ext cx="2117960" cy="1311295"/>
            </a:xfrm>
            <a:prstGeom prst="rect">
              <a:avLst/>
            </a:prstGeom>
          </p:spPr>
          <p:txBody>
            <a:bodyPr lIns="50800" tIns="50800" rIns="50800" bIns="50800" rtlCol="0" anchor="ctr"/>
            <a:lstStyle/>
            <a:p>
              <a:pPr algn="ctr">
                <a:lnSpc>
                  <a:spcPts val="1501"/>
                </a:lnSpc>
              </a:pPr>
              <a:endParaRPr/>
            </a:p>
          </p:txBody>
        </p:sp>
      </p:grpSp>
      <p:sp>
        <p:nvSpPr>
          <p:cNvPr id="11" name="TextBox 11"/>
          <p:cNvSpPr txBox="1"/>
          <p:nvPr/>
        </p:nvSpPr>
        <p:spPr>
          <a:xfrm>
            <a:off x="9749319" y="3141737"/>
            <a:ext cx="8115300" cy="457200"/>
          </a:xfrm>
          <a:prstGeom prst="rect">
            <a:avLst/>
          </a:prstGeom>
        </p:spPr>
        <p:txBody>
          <a:bodyPr lIns="0" tIns="0" rIns="0" bIns="0" rtlCol="0" anchor="t">
            <a:spAutoFit/>
          </a:bodyPr>
          <a:lstStyle/>
          <a:p>
            <a:pPr algn="l">
              <a:lnSpc>
                <a:spcPts val="3608"/>
              </a:lnSpc>
            </a:pPr>
            <a:r>
              <a:rPr lang="en-US" sz="3006" b="1">
                <a:solidFill>
                  <a:srgbClr val="F4F4F4"/>
                </a:solidFill>
                <a:latin typeface="Anantason Medium"/>
                <a:ea typeface="Anantason Medium"/>
                <a:cs typeface="Anantason Medium"/>
                <a:sym typeface="Anantason Medium"/>
              </a:rPr>
              <a:t>chronic pain conditions</a:t>
            </a:r>
          </a:p>
        </p:txBody>
      </p:sp>
      <p:sp>
        <p:nvSpPr>
          <p:cNvPr id="12" name="TextBox 12"/>
          <p:cNvSpPr txBox="1"/>
          <p:nvPr/>
        </p:nvSpPr>
        <p:spPr>
          <a:xfrm>
            <a:off x="9749319" y="5046441"/>
            <a:ext cx="6418325" cy="457200"/>
          </a:xfrm>
          <a:prstGeom prst="rect">
            <a:avLst/>
          </a:prstGeom>
        </p:spPr>
        <p:txBody>
          <a:bodyPr lIns="0" tIns="0" rIns="0" bIns="0" rtlCol="0" anchor="t">
            <a:spAutoFit/>
          </a:bodyPr>
          <a:lstStyle/>
          <a:p>
            <a:pPr algn="l">
              <a:lnSpc>
                <a:spcPts val="3608"/>
              </a:lnSpc>
            </a:pPr>
            <a:r>
              <a:rPr lang="en-US" sz="3006" b="1">
                <a:solidFill>
                  <a:srgbClr val="F4F4F4"/>
                </a:solidFill>
                <a:latin typeface="Anantason Medium"/>
                <a:ea typeface="Anantason Medium"/>
                <a:cs typeface="Anantason Medium"/>
                <a:sym typeface="Anantason Medium"/>
              </a:rPr>
              <a:t>Diabetes  </a:t>
            </a:r>
          </a:p>
        </p:txBody>
      </p:sp>
      <p:sp>
        <p:nvSpPr>
          <p:cNvPr id="13" name="TextBox 13"/>
          <p:cNvSpPr txBox="1"/>
          <p:nvPr/>
        </p:nvSpPr>
        <p:spPr>
          <a:xfrm>
            <a:off x="9749319" y="2198911"/>
            <a:ext cx="7746194" cy="457200"/>
          </a:xfrm>
          <a:prstGeom prst="rect">
            <a:avLst/>
          </a:prstGeom>
        </p:spPr>
        <p:txBody>
          <a:bodyPr lIns="0" tIns="0" rIns="0" bIns="0" rtlCol="0" anchor="t">
            <a:spAutoFit/>
          </a:bodyPr>
          <a:lstStyle/>
          <a:p>
            <a:pPr algn="l">
              <a:lnSpc>
                <a:spcPts val="3608"/>
              </a:lnSpc>
            </a:pPr>
            <a:r>
              <a:rPr lang="en-US" sz="3006" b="1">
                <a:solidFill>
                  <a:srgbClr val="F4F4F4"/>
                </a:solidFill>
                <a:latin typeface="Anantason Medium"/>
                <a:ea typeface="Anantason Medium"/>
                <a:cs typeface="Anantason Medium"/>
                <a:sym typeface="Anantason Medium"/>
              </a:rPr>
              <a:t>Anxiety disorders</a:t>
            </a:r>
          </a:p>
        </p:txBody>
      </p:sp>
      <p:sp>
        <p:nvSpPr>
          <p:cNvPr id="14" name="TextBox 14"/>
          <p:cNvSpPr txBox="1"/>
          <p:nvPr/>
        </p:nvSpPr>
        <p:spPr>
          <a:xfrm>
            <a:off x="9749319" y="4103614"/>
            <a:ext cx="7746194" cy="457200"/>
          </a:xfrm>
          <a:prstGeom prst="rect">
            <a:avLst/>
          </a:prstGeom>
        </p:spPr>
        <p:txBody>
          <a:bodyPr lIns="0" tIns="0" rIns="0" bIns="0" rtlCol="0" anchor="t">
            <a:spAutoFit/>
          </a:bodyPr>
          <a:lstStyle/>
          <a:p>
            <a:pPr algn="l">
              <a:lnSpc>
                <a:spcPts val="3608"/>
              </a:lnSpc>
            </a:pPr>
            <a:r>
              <a:rPr lang="en-US" sz="3006" b="1">
                <a:solidFill>
                  <a:srgbClr val="F4F4F4"/>
                </a:solidFill>
                <a:latin typeface="Anantason Medium"/>
                <a:ea typeface="Anantason Medium"/>
                <a:cs typeface="Anantason Medium"/>
                <a:sym typeface="Anantason Medium"/>
              </a:rPr>
              <a:t>Cardiovascular disease</a:t>
            </a:r>
          </a:p>
        </p:txBody>
      </p:sp>
      <p:grpSp>
        <p:nvGrpSpPr>
          <p:cNvPr id="15" name="Group 15"/>
          <p:cNvGrpSpPr/>
          <p:nvPr/>
        </p:nvGrpSpPr>
        <p:grpSpPr>
          <a:xfrm>
            <a:off x="8823127" y="3022749"/>
            <a:ext cx="676127" cy="676127"/>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D8B1"/>
            </a:solidFill>
          </p:spPr>
          <p:txBody>
            <a:bodyPr/>
            <a:lstStyle/>
            <a:p>
              <a:endParaRPr lang="en-GB"/>
            </a:p>
          </p:txBody>
        </p:sp>
        <p:sp>
          <p:nvSpPr>
            <p:cNvPr id="17" name="TextBox 17"/>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18" name="Group 18"/>
          <p:cNvGrpSpPr/>
          <p:nvPr/>
        </p:nvGrpSpPr>
        <p:grpSpPr>
          <a:xfrm>
            <a:off x="8823127" y="4927452"/>
            <a:ext cx="676127" cy="676127"/>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D8B1"/>
            </a:solidFill>
          </p:spPr>
          <p:txBody>
            <a:bodyPr/>
            <a:lstStyle/>
            <a:p>
              <a:endParaRPr lang="en-GB"/>
            </a:p>
          </p:txBody>
        </p:sp>
        <p:sp>
          <p:nvSpPr>
            <p:cNvPr id="20" name="TextBox 20"/>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21" name="Group 21"/>
          <p:cNvGrpSpPr/>
          <p:nvPr/>
        </p:nvGrpSpPr>
        <p:grpSpPr>
          <a:xfrm>
            <a:off x="8823127" y="2070398"/>
            <a:ext cx="676127" cy="676127"/>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D8B1"/>
            </a:solidFill>
          </p:spPr>
          <p:txBody>
            <a:bodyPr/>
            <a:lstStyle/>
            <a:p>
              <a:endParaRPr lang="en-GB"/>
            </a:p>
          </p:txBody>
        </p:sp>
        <p:sp>
          <p:nvSpPr>
            <p:cNvPr id="23" name="TextBox 23"/>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24" name="Group 24"/>
          <p:cNvGrpSpPr/>
          <p:nvPr/>
        </p:nvGrpSpPr>
        <p:grpSpPr>
          <a:xfrm>
            <a:off x="8823127" y="3975101"/>
            <a:ext cx="676127" cy="676127"/>
            <a:chOff x="0" y="0"/>
            <a:chExt cx="812800" cy="812800"/>
          </a:xfrm>
        </p:grpSpPr>
        <p:sp>
          <p:nvSpPr>
            <p:cNvPr id="25" name="Freeform 2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D8B1"/>
            </a:solidFill>
          </p:spPr>
          <p:txBody>
            <a:bodyPr/>
            <a:lstStyle/>
            <a:p>
              <a:endParaRPr lang="en-GB"/>
            </a:p>
          </p:txBody>
        </p:sp>
        <p:sp>
          <p:nvSpPr>
            <p:cNvPr id="26" name="TextBox 26"/>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sp>
        <p:nvSpPr>
          <p:cNvPr id="27" name="TextBox 27"/>
          <p:cNvSpPr txBox="1"/>
          <p:nvPr/>
        </p:nvSpPr>
        <p:spPr>
          <a:xfrm>
            <a:off x="8919289" y="3213175"/>
            <a:ext cx="473776" cy="314325"/>
          </a:xfrm>
          <a:prstGeom prst="rect">
            <a:avLst/>
          </a:prstGeom>
        </p:spPr>
        <p:txBody>
          <a:bodyPr lIns="0" tIns="0" rIns="0" bIns="0" rtlCol="0" anchor="t">
            <a:spAutoFit/>
          </a:bodyPr>
          <a:lstStyle/>
          <a:p>
            <a:pPr algn="ctr">
              <a:lnSpc>
                <a:spcPts val="2482"/>
              </a:lnSpc>
            </a:pPr>
            <a:r>
              <a:rPr lang="en-US" sz="2068" b="1">
                <a:solidFill>
                  <a:srgbClr val="171616"/>
                </a:solidFill>
                <a:latin typeface="Anantason Medium"/>
                <a:ea typeface="Anantason Medium"/>
                <a:cs typeface="Anantason Medium"/>
                <a:sym typeface="Anantason Medium"/>
              </a:rPr>
              <a:t>02</a:t>
            </a:r>
          </a:p>
        </p:txBody>
      </p:sp>
      <p:sp>
        <p:nvSpPr>
          <p:cNvPr id="28" name="TextBox 28"/>
          <p:cNvSpPr txBox="1"/>
          <p:nvPr/>
        </p:nvSpPr>
        <p:spPr>
          <a:xfrm>
            <a:off x="8919289" y="5117878"/>
            <a:ext cx="473776" cy="314325"/>
          </a:xfrm>
          <a:prstGeom prst="rect">
            <a:avLst/>
          </a:prstGeom>
        </p:spPr>
        <p:txBody>
          <a:bodyPr lIns="0" tIns="0" rIns="0" bIns="0" rtlCol="0" anchor="t">
            <a:spAutoFit/>
          </a:bodyPr>
          <a:lstStyle/>
          <a:p>
            <a:pPr algn="ctr">
              <a:lnSpc>
                <a:spcPts val="2482"/>
              </a:lnSpc>
            </a:pPr>
            <a:r>
              <a:rPr lang="en-US" sz="2068" b="1">
                <a:solidFill>
                  <a:srgbClr val="171616"/>
                </a:solidFill>
                <a:latin typeface="Anantason Medium"/>
                <a:ea typeface="Anantason Medium"/>
                <a:cs typeface="Anantason Medium"/>
                <a:sym typeface="Anantason Medium"/>
              </a:rPr>
              <a:t>04</a:t>
            </a:r>
          </a:p>
        </p:txBody>
      </p:sp>
      <p:sp>
        <p:nvSpPr>
          <p:cNvPr id="29" name="TextBox 29"/>
          <p:cNvSpPr txBox="1"/>
          <p:nvPr/>
        </p:nvSpPr>
        <p:spPr>
          <a:xfrm>
            <a:off x="8919289" y="2260823"/>
            <a:ext cx="473776" cy="314325"/>
          </a:xfrm>
          <a:prstGeom prst="rect">
            <a:avLst/>
          </a:prstGeom>
        </p:spPr>
        <p:txBody>
          <a:bodyPr lIns="0" tIns="0" rIns="0" bIns="0" rtlCol="0" anchor="t">
            <a:spAutoFit/>
          </a:bodyPr>
          <a:lstStyle/>
          <a:p>
            <a:pPr algn="ctr">
              <a:lnSpc>
                <a:spcPts val="2482"/>
              </a:lnSpc>
            </a:pPr>
            <a:r>
              <a:rPr lang="en-US" sz="2068" b="1">
                <a:solidFill>
                  <a:srgbClr val="171616"/>
                </a:solidFill>
                <a:latin typeface="Anantason Medium"/>
                <a:ea typeface="Anantason Medium"/>
                <a:cs typeface="Anantason Medium"/>
                <a:sym typeface="Anantason Medium"/>
              </a:rPr>
              <a:t>01</a:t>
            </a:r>
          </a:p>
        </p:txBody>
      </p:sp>
      <p:sp>
        <p:nvSpPr>
          <p:cNvPr id="30" name="TextBox 30"/>
          <p:cNvSpPr txBox="1"/>
          <p:nvPr/>
        </p:nvSpPr>
        <p:spPr>
          <a:xfrm>
            <a:off x="8919289" y="4165526"/>
            <a:ext cx="473776" cy="314325"/>
          </a:xfrm>
          <a:prstGeom prst="rect">
            <a:avLst/>
          </a:prstGeom>
        </p:spPr>
        <p:txBody>
          <a:bodyPr lIns="0" tIns="0" rIns="0" bIns="0" rtlCol="0" anchor="t">
            <a:spAutoFit/>
          </a:bodyPr>
          <a:lstStyle/>
          <a:p>
            <a:pPr algn="ctr">
              <a:lnSpc>
                <a:spcPts val="2482"/>
              </a:lnSpc>
            </a:pPr>
            <a:r>
              <a:rPr lang="en-US" sz="2068" b="1">
                <a:solidFill>
                  <a:srgbClr val="171616"/>
                </a:solidFill>
                <a:latin typeface="Anantason Medium"/>
                <a:ea typeface="Anantason Medium"/>
                <a:cs typeface="Anantason Medium"/>
                <a:sym typeface="Anantason Medium"/>
              </a:rPr>
              <a:t>03</a:t>
            </a:r>
          </a:p>
        </p:txBody>
      </p:sp>
      <p:sp>
        <p:nvSpPr>
          <p:cNvPr id="31" name="TextBox 31"/>
          <p:cNvSpPr txBox="1"/>
          <p:nvPr/>
        </p:nvSpPr>
        <p:spPr>
          <a:xfrm>
            <a:off x="9905643" y="6827319"/>
            <a:ext cx="7353657" cy="1749425"/>
          </a:xfrm>
          <a:prstGeom prst="rect">
            <a:avLst/>
          </a:prstGeom>
        </p:spPr>
        <p:txBody>
          <a:bodyPr lIns="0" tIns="0" rIns="0" bIns="0" rtlCol="0" anchor="t">
            <a:spAutoFit/>
          </a:bodyPr>
          <a:lstStyle/>
          <a:p>
            <a:pPr algn="l">
              <a:lnSpc>
                <a:spcPts val="7000"/>
              </a:lnSpc>
            </a:pPr>
            <a:r>
              <a:rPr lang="en-US" sz="5000">
                <a:solidFill>
                  <a:srgbClr val="563CA8"/>
                </a:solidFill>
                <a:latin typeface="Anantason"/>
                <a:ea typeface="Anantason"/>
                <a:cs typeface="Anantason"/>
                <a:sym typeface="Anantason"/>
              </a:rPr>
              <a:t>Depression often occurs with other conditions </a:t>
            </a:r>
          </a:p>
        </p:txBody>
      </p:sp>
      <p:sp>
        <p:nvSpPr>
          <p:cNvPr id="32" name="TextBox 32"/>
          <p:cNvSpPr txBox="1"/>
          <p:nvPr/>
        </p:nvSpPr>
        <p:spPr>
          <a:xfrm>
            <a:off x="13675303" y="371210"/>
            <a:ext cx="4205487" cy="304822"/>
          </a:xfrm>
          <a:prstGeom prst="rect">
            <a:avLst/>
          </a:prstGeom>
        </p:spPr>
        <p:txBody>
          <a:bodyPr lIns="0" tIns="0" rIns="0" bIns="0" rtlCol="0" anchor="t">
            <a:spAutoFit/>
          </a:bodyPr>
          <a:lstStyle/>
          <a:p>
            <a:pPr algn="r">
              <a:lnSpc>
                <a:spcPts val="2460"/>
              </a:lnSpc>
            </a:pPr>
            <a:r>
              <a:rPr lang="en-US" sz="2050">
                <a:solidFill>
                  <a:srgbClr val="737373"/>
                </a:solidFill>
                <a:latin typeface="Anantason"/>
                <a:ea typeface="Anantason"/>
                <a:cs typeface="Anantason"/>
                <a:sym typeface="Anantason"/>
              </a:rPr>
              <a:t>Depression in Women</a:t>
            </a:r>
          </a:p>
        </p:txBody>
      </p:sp>
      <p:sp>
        <p:nvSpPr>
          <p:cNvPr id="33" name="TextBox 33"/>
          <p:cNvSpPr txBox="1"/>
          <p:nvPr/>
        </p:nvSpPr>
        <p:spPr>
          <a:xfrm>
            <a:off x="9749319" y="5603579"/>
            <a:ext cx="6418325" cy="457200"/>
          </a:xfrm>
          <a:prstGeom prst="rect">
            <a:avLst/>
          </a:prstGeom>
        </p:spPr>
        <p:txBody>
          <a:bodyPr lIns="0" tIns="0" rIns="0" bIns="0" rtlCol="0" anchor="t">
            <a:spAutoFit/>
          </a:bodyPr>
          <a:lstStyle/>
          <a:p>
            <a:pPr algn="l">
              <a:lnSpc>
                <a:spcPts val="3608"/>
              </a:lnSpc>
            </a:pPr>
            <a:r>
              <a:rPr lang="en-US" sz="3006" b="1">
                <a:solidFill>
                  <a:srgbClr val="F4F4F4"/>
                </a:solidFill>
                <a:latin typeface="Anantason Medium"/>
                <a:ea typeface="Anantason Medium"/>
                <a:cs typeface="Anantason Medium"/>
                <a:sym typeface="Anantason Medium"/>
              </a:rPr>
              <a:t>                   (Kim, Shin and Song, 2015)</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Freeform 2"/>
          <p:cNvSpPr/>
          <p:nvPr/>
        </p:nvSpPr>
        <p:spPr>
          <a:xfrm>
            <a:off x="-253477" y="9038737"/>
            <a:ext cx="18794954" cy="1947841"/>
          </a:xfrm>
          <a:custGeom>
            <a:avLst/>
            <a:gdLst/>
            <a:ahLst/>
            <a:cxnLst/>
            <a:rect l="l" t="t" r="r" b="b"/>
            <a:pathLst>
              <a:path w="18794954" h="1947841">
                <a:moveTo>
                  <a:pt x="0" y="0"/>
                </a:moveTo>
                <a:lnTo>
                  <a:pt x="18794954" y="0"/>
                </a:lnTo>
                <a:lnTo>
                  <a:pt x="18794954" y="1947840"/>
                </a:lnTo>
                <a:lnTo>
                  <a:pt x="0" y="194784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410809" y="335536"/>
            <a:ext cx="366464" cy="366464"/>
          </a:xfrm>
          <a:custGeom>
            <a:avLst/>
            <a:gdLst/>
            <a:ahLst/>
            <a:cxnLst/>
            <a:rect l="l" t="t" r="r" b="b"/>
            <a:pathLst>
              <a:path w="366464" h="366464">
                <a:moveTo>
                  <a:pt x="0" y="0"/>
                </a:moveTo>
                <a:lnTo>
                  <a:pt x="366464" y="0"/>
                </a:lnTo>
                <a:lnTo>
                  <a:pt x="366464" y="366464"/>
                </a:lnTo>
                <a:lnTo>
                  <a:pt x="0" y="36646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1513832" y="6510115"/>
            <a:ext cx="676127" cy="676127"/>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4317F"/>
            </a:solidFill>
          </p:spPr>
          <p:txBody>
            <a:bodyPr/>
            <a:lstStyle/>
            <a:p>
              <a:endParaRPr lang="en-GB"/>
            </a:p>
          </p:txBody>
        </p:sp>
        <p:sp>
          <p:nvSpPr>
            <p:cNvPr id="6" name="TextBox 6"/>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7" name="Group 7"/>
          <p:cNvGrpSpPr/>
          <p:nvPr/>
        </p:nvGrpSpPr>
        <p:grpSpPr>
          <a:xfrm>
            <a:off x="8142659" y="6476852"/>
            <a:ext cx="676127" cy="676127"/>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4317F"/>
            </a:solidFill>
          </p:spPr>
          <p:txBody>
            <a:bodyPr/>
            <a:lstStyle/>
            <a:p>
              <a:endParaRPr lang="en-GB"/>
            </a:p>
          </p:txBody>
        </p:sp>
        <p:sp>
          <p:nvSpPr>
            <p:cNvPr id="9" name="TextBox 9"/>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10" name="Group 10"/>
          <p:cNvGrpSpPr/>
          <p:nvPr/>
        </p:nvGrpSpPr>
        <p:grpSpPr>
          <a:xfrm>
            <a:off x="1513832" y="5219700"/>
            <a:ext cx="676127" cy="676127"/>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4317F"/>
            </a:solidFill>
          </p:spPr>
          <p:txBody>
            <a:bodyPr/>
            <a:lstStyle/>
            <a:p>
              <a:endParaRPr lang="en-GB"/>
            </a:p>
          </p:txBody>
        </p:sp>
        <p:sp>
          <p:nvSpPr>
            <p:cNvPr id="12" name="TextBox 12"/>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13" name="Group 13"/>
          <p:cNvGrpSpPr/>
          <p:nvPr/>
        </p:nvGrpSpPr>
        <p:grpSpPr>
          <a:xfrm>
            <a:off x="8142659" y="5219700"/>
            <a:ext cx="676127" cy="676127"/>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4317F"/>
            </a:solidFill>
          </p:spPr>
          <p:txBody>
            <a:bodyPr/>
            <a:lstStyle/>
            <a:p>
              <a:endParaRPr lang="en-GB"/>
            </a:p>
          </p:txBody>
        </p:sp>
        <p:sp>
          <p:nvSpPr>
            <p:cNvPr id="15" name="TextBox 15"/>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16" name="Group 16"/>
          <p:cNvGrpSpPr/>
          <p:nvPr/>
        </p:nvGrpSpPr>
        <p:grpSpPr>
          <a:xfrm>
            <a:off x="8642845" y="1556861"/>
            <a:ext cx="8132491" cy="3077881"/>
            <a:chOff x="0" y="0"/>
            <a:chExt cx="1834662" cy="694359"/>
          </a:xfrm>
        </p:grpSpPr>
        <p:sp>
          <p:nvSpPr>
            <p:cNvPr id="17" name="Freeform 17"/>
            <p:cNvSpPr/>
            <p:nvPr/>
          </p:nvSpPr>
          <p:spPr>
            <a:xfrm>
              <a:off x="0" y="0"/>
              <a:ext cx="1834662" cy="694359"/>
            </a:xfrm>
            <a:custGeom>
              <a:avLst/>
              <a:gdLst/>
              <a:ahLst/>
              <a:cxnLst/>
              <a:rect l="l" t="t" r="r" b="b"/>
              <a:pathLst>
                <a:path w="1834662" h="694359">
                  <a:moveTo>
                    <a:pt x="33319" y="0"/>
                  </a:moveTo>
                  <a:lnTo>
                    <a:pt x="1801343" y="0"/>
                  </a:lnTo>
                  <a:cubicBezTo>
                    <a:pt x="1819744" y="0"/>
                    <a:pt x="1834662" y="14917"/>
                    <a:pt x="1834662" y="33319"/>
                  </a:cubicBezTo>
                  <a:lnTo>
                    <a:pt x="1834662" y="661040"/>
                  </a:lnTo>
                  <a:cubicBezTo>
                    <a:pt x="1834662" y="679442"/>
                    <a:pt x="1819744" y="694359"/>
                    <a:pt x="1801343" y="694359"/>
                  </a:cubicBezTo>
                  <a:lnTo>
                    <a:pt x="33319" y="694359"/>
                  </a:lnTo>
                  <a:cubicBezTo>
                    <a:pt x="14917" y="694359"/>
                    <a:pt x="0" y="679442"/>
                    <a:pt x="0" y="661040"/>
                  </a:cubicBezTo>
                  <a:lnTo>
                    <a:pt x="0" y="33319"/>
                  </a:lnTo>
                  <a:cubicBezTo>
                    <a:pt x="0" y="14917"/>
                    <a:pt x="14917" y="0"/>
                    <a:pt x="33319" y="0"/>
                  </a:cubicBezTo>
                  <a:close/>
                </a:path>
              </a:pathLst>
            </a:custGeom>
            <a:blipFill>
              <a:blip r:embed="rId5"/>
              <a:stretch>
                <a:fillRect t="-38074" b="-38074"/>
              </a:stretch>
            </a:blipFill>
          </p:spPr>
          <p:txBody>
            <a:bodyPr/>
            <a:lstStyle/>
            <a:p>
              <a:endParaRPr lang="en-GB"/>
            </a:p>
          </p:txBody>
        </p:sp>
      </p:grpSp>
      <p:sp>
        <p:nvSpPr>
          <p:cNvPr id="18" name="TextBox 18"/>
          <p:cNvSpPr txBox="1"/>
          <p:nvPr/>
        </p:nvSpPr>
        <p:spPr>
          <a:xfrm>
            <a:off x="1513832" y="1485635"/>
            <a:ext cx="6381178" cy="1838237"/>
          </a:xfrm>
          <a:prstGeom prst="rect">
            <a:avLst/>
          </a:prstGeom>
        </p:spPr>
        <p:txBody>
          <a:bodyPr lIns="0" tIns="0" rIns="0" bIns="0" rtlCol="0" anchor="t">
            <a:spAutoFit/>
          </a:bodyPr>
          <a:lstStyle/>
          <a:p>
            <a:pPr algn="l">
              <a:lnSpc>
                <a:spcPts val="7200"/>
              </a:lnSpc>
            </a:pPr>
            <a:r>
              <a:rPr lang="en-US" sz="6000" b="1">
                <a:solidFill>
                  <a:srgbClr val="563CA8"/>
                </a:solidFill>
                <a:latin typeface="Anantason Semi-Bold"/>
                <a:ea typeface="Anantason Semi-Bold"/>
                <a:cs typeface="Anantason Semi-Bold"/>
                <a:sym typeface="Anantason Semi-Bold"/>
              </a:rPr>
              <a:t>Prevention &amp; Self Care</a:t>
            </a:r>
          </a:p>
        </p:txBody>
      </p:sp>
      <p:sp>
        <p:nvSpPr>
          <p:cNvPr id="19" name="TextBox 19"/>
          <p:cNvSpPr txBox="1"/>
          <p:nvPr/>
        </p:nvSpPr>
        <p:spPr>
          <a:xfrm>
            <a:off x="893679" y="337776"/>
            <a:ext cx="1240306" cy="200058"/>
          </a:xfrm>
          <a:prstGeom prst="rect">
            <a:avLst/>
          </a:prstGeom>
        </p:spPr>
        <p:txBody>
          <a:bodyPr lIns="0" tIns="0" rIns="0" bIns="0" rtlCol="0" anchor="t">
            <a:spAutoFit/>
          </a:bodyPr>
          <a:lstStyle/>
          <a:p>
            <a:pPr algn="l">
              <a:lnSpc>
                <a:spcPts val="1501"/>
              </a:lnSpc>
            </a:pPr>
            <a:r>
              <a:rPr lang="en-US" sz="1501" b="1">
                <a:solidFill>
                  <a:srgbClr val="171616"/>
                </a:solidFill>
                <a:latin typeface="Anantason Medium"/>
                <a:ea typeface="Anantason Medium"/>
                <a:cs typeface="Anantason Medium"/>
                <a:sym typeface="Anantason Medium"/>
              </a:rPr>
              <a:t>UWTSD</a:t>
            </a:r>
          </a:p>
        </p:txBody>
      </p:sp>
      <p:sp>
        <p:nvSpPr>
          <p:cNvPr id="20" name="TextBox 20"/>
          <p:cNvSpPr txBox="1"/>
          <p:nvPr/>
        </p:nvSpPr>
        <p:spPr>
          <a:xfrm>
            <a:off x="1435233" y="3508258"/>
            <a:ext cx="6628828" cy="587492"/>
          </a:xfrm>
          <a:prstGeom prst="rect">
            <a:avLst/>
          </a:prstGeom>
        </p:spPr>
        <p:txBody>
          <a:bodyPr lIns="0" tIns="0" rIns="0" bIns="0" rtlCol="0" anchor="t">
            <a:spAutoFit/>
          </a:bodyPr>
          <a:lstStyle/>
          <a:p>
            <a:pPr algn="l">
              <a:lnSpc>
                <a:spcPts val="4893"/>
              </a:lnSpc>
            </a:pPr>
            <a:r>
              <a:rPr lang="en-US" sz="3495">
                <a:solidFill>
                  <a:srgbClr val="737373"/>
                </a:solidFill>
                <a:latin typeface="Anantason"/>
                <a:ea typeface="Anantason"/>
                <a:cs typeface="Anantason"/>
                <a:sym typeface="Anantason"/>
              </a:rPr>
              <a:t>Early recognition and intervention</a:t>
            </a:r>
          </a:p>
        </p:txBody>
      </p:sp>
      <p:sp>
        <p:nvSpPr>
          <p:cNvPr id="21" name="TextBox 21"/>
          <p:cNvSpPr txBox="1"/>
          <p:nvPr/>
        </p:nvSpPr>
        <p:spPr>
          <a:xfrm>
            <a:off x="5504372" y="8057853"/>
            <a:ext cx="6628828" cy="931662"/>
          </a:xfrm>
          <a:prstGeom prst="rect">
            <a:avLst/>
          </a:prstGeom>
        </p:spPr>
        <p:txBody>
          <a:bodyPr lIns="0" tIns="0" rIns="0" bIns="0" rtlCol="0" anchor="t">
            <a:spAutoFit/>
          </a:bodyPr>
          <a:lstStyle/>
          <a:p>
            <a:pPr algn="l">
              <a:lnSpc>
                <a:spcPts val="3773"/>
              </a:lnSpc>
            </a:pPr>
            <a:r>
              <a:rPr lang="en-US" sz="2695">
                <a:solidFill>
                  <a:srgbClr val="737373"/>
                </a:solidFill>
                <a:latin typeface="Anantason"/>
                <a:ea typeface="Anantason"/>
                <a:cs typeface="Anantason"/>
                <a:sym typeface="Anantason"/>
              </a:rPr>
              <a:t>The more time available to identify, understand and treat the presentation. </a:t>
            </a:r>
          </a:p>
        </p:txBody>
      </p:sp>
      <p:sp>
        <p:nvSpPr>
          <p:cNvPr id="22" name="TextBox 22"/>
          <p:cNvSpPr txBox="1"/>
          <p:nvPr/>
        </p:nvSpPr>
        <p:spPr>
          <a:xfrm>
            <a:off x="2440024" y="6676802"/>
            <a:ext cx="5031048" cy="4572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Healthy lifestyle behaviours </a:t>
            </a:r>
          </a:p>
        </p:txBody>
      </p:sp>
      <p:sp>
        <p:nvSpPr>
          <p:cNvPr id="23" name="TextBox 23"/>
          <p:cNvSpPr txBox="1"/>
          <p:nvPr/>
        </p:nvSpPr>
        <p:spPr>
          <a:xfrm>
            <a:off x="9066436" y="6619578"/>
            <a:ext cx="7603573" cy="4572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Reduced stigma around mental illness</a:t>
            </a:r>
          </a:p>
        </p:txBody>
      </p:sp>
      <p:sp>
        <p:nvSpPr>
          <p:cNvPr id="24" name="TextBox 24"/>
          <p:cNvSpPr txBox="1"/>
          <p:nvPr/>
        </p:nvSpPr>
        <p:spPr>
          <a:xfrm>
            <a:off x="2440024" y="5348213"/>
            <a:ext cx="5454985" cy="4572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Strong social support networks</a:t>
            </a:r>
          </a:p>
        </p:txBody>
      </p:sp>
      <p:sp>
        <p:nvSpPr>
          <p:cNvPr id="25" name="TextBox 25"/>
          <p:cNvSpPr txBox="1"/>
          <p:nvPr/>
        </p:nvSpPr>
        <p:spPr>
          <a:xfrm>
            <a:off x="1435233" y="8077024"/>
            <a:ext cx="4841015" cy="1181276"/>
          </a:xfrm>
          <a:prstGeom prst="rect">
            <a:avLst/>
          </a:prstGeom>
        </p:spPr>
        <p:txBody>
          <a:bodyPr lIns="0" tIns="0" rIns="0" bIns="0" rtlCol="0" anchor="t">
            <a:spAutoFit/>
          </a:bodyPr>
          <a:lstStyle/>
          <a:p>
            <a:pPr algn="l">
              <a:lnSpc>
                <a:spcPts val="4506"/>
              </a:lnSpc>
            </a:pPr>
            <a:r>
              <a:rPr lang="en-US" sz="4506" b="1">
                <a:solidFill>
                  <a:srgbClr val="24317F"/>
                </a:solidFill>
                <a:latin typeface="Anantason Medium"/>
                <a:ea typeface="Anantason Medium"/>
                <a:cs typeface="Anantason Medium"/>
                <a:sym typeface="Anantason Medium"/>
              </a:rPr>
              <a:t>The earlier it’s recognised</a:t>
            </a:r>
          </a:p>
        </p:txBody>
      </p:sp>
      <p:sp>
        <p:nvSpPr>
          <p:cNvPr id="26" name="TextBox 26"/>
          <p:cNvSpPr txBox="1"/>
          <p:nvPr/>
        </p:nvSpPr>
        <p:spPr>
          <a:xfrm>
            <a:off x="9068851" y="5348213"/>
            <a:ext cx="7280478" cy="4572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Improved access to mental health services </a:t>
            </a:r>
          </a:p>
        </p:txBody>
      </p:sp>
      <p:sp>
        <p:nvSpPr>
          <p:cNvPr id="27" name="TextBox 27"/>
          <p:cNvSpPr txBox="1"/>
          <p:nvPr/>
        </p:nvSpPr>
        <p:spPr>
          <a:xfrm>
            <a:off x="1609994" y="6667352"/>
            <a:ext cx="473776" cy="314325"/>
          </a:xfrm>
          <a:prstGeom prst="rect">
            <a:avLst/>
          </a:prstGeom>
        </p:spPr>
        <p:txBody>
          <a:bodyPr lIns="0" tIns="0" rIns="0" bIns="0" rtlCol="0" anchor="t">
            <a:spAutoFit/>
          </a:bodyPr>
          <a:lstStyle/>
          <a:p>
            <a:pPr algn="ctr">
              <a:lnSpc>
                <a:spcPts val="2482"/>
              </a:lnSpc>
            </a:pPr>
            <a:r>
              <a:rPr lang="en-US" sz="2068" b="1">
                <a:solidFill>
                  <a:srgbClr val="F4F4F4"/>
                </a:solidFill>
                <a:latin typeface="Anantason Medium"/>
                <a:ea typeface="Anantason Medium"/>
                <a:cs typeface="Anantason Medium"/>
                <a:sym typeface="Anantason Medium"/>
              </a:rPr>
              <a:t>02</a:t>
            </a:r>
          </a:p>
        </p:txBody>
      </p:sp>
      <p:sp>
        <p:nvSpPr>
          <p:cNvPr id="28" name="TextBox 28"/>
          <p:cNvSpPr txBox="1"/>
          <p:nvPr/>
        </p:nvSpPr>
        <p:spPr>
          <a:xfrm>
            <a:off x="8243834" y="6630659"/>
            <a:ext cx="473776" cy="314325"/>
          </a:xfrm>
          <a:prstGeom prst="rect">
            <a:avLst/>
          </a:prstGeom>
        </p:spPr>
        <p:txBody>
          <a:bodyPr lIns="0" tIns="0" rIns="0" bIns="0" rtlCol="0" anchor="t">
            <a:spAutoFit/>
          </a:bodyPr>
          <a:lstStyle/>
          <a:p>
            <a:pPr algn="ctr">
              <a:lnSpc>
                <a:spcPts val="2482"/>
              </a:lnSpc>
            </a:pPr>
            <a:r>
              <a:rPr lang="en-US" sz="2068" b="1">
                <a:solidFill>
                  <a:srgbClr val="F4F4F4"/>
                </a:solidFill>
                <a:latin typeface="Anantason Medium"/>
                <a:ea typeface="Anantason Medium"/>
                <a:cs typeface="Anantason Medium"/>
                <a:sym typeface="Anantason Medium"/>
              </a:rPr>
              <a:t>04</a:t>
            </a:r>
          </a:p>
        </p:txBody>
      </p:sp>
      <p:sp>
        <p:nvSpPr>
          <p:cNvPr id="29" name="TextBox 29"/>
          <p:cNvSpPr txBox="1"/>
          <p:nvPr/>
        </p:nvSpPr>
        <p:spPr>
          <a:xfrm>
            <a:off x="1609994" y="5410126"/>
            <a:ext cx="473776" cy="314325"/>
          </a:xfrm>
          <a:prstGeom prst="rect">
            <a:avLst/>
          </a:prstGeom>
        </p:spPr>
        <p:txBody>
          <a:bodyPr lIns="0" tIns="0" rIns="0" bIns="0" rtlCol="0" anchor="t">
            <a:spAutoFit/>
          </a:bodyPr>
          <a:lstStyle/>
          <a:p>
            <a:pPr algn="ctr">
              <a:lnSpc>
                <a:spcPts val="2482"/>
              </a:lnSpc>
            </a:pPr>
            <a:r>
              <a:rPr lang="en-US" sz="2068" b="1">
                <a:solidFill>
                  <a:srgbClr val="F4F4F4"/>
                </a:solidFill>
                <a:latin typeface="Anantason Medium"/>
                <a:ea typeface="Anantason Medium"/>
                <a:cs typeface="Anantason Medium"/>
                <a:sym typeface="Anantason Medium"/>
              </a:rPr>
              <a:t>01</a:t>
            </a:r>
          </a:p>
        </p:txBody>
      </p:sp>
      <p:sp>
        <p:nvSpPr>
          <p:cNvPr id="30" name="TextBox 30"/>
          <p:cNvSpPr txBox="1"/>
          <p:nvPr/>
        </p:nvSpPr>
        <p:spPr>
          <a:xfrm>
            <a:off x="8238821" y="5410126"/>
            <a:ext cx="473776" cy="314325"/>
          </a:xfrm>
          <a:prstGeom prst="rect">
            <a:avLst/>
          </a:prstGeom>
        </p:spPr>
        <p:txBody>
          <a:bodyPr lIns="0" tIns="0" rIns="0" bIns="0" rtlCol="0" anchor="t">
            <a:spAutoFit/>
          </a:bodyPr>
          <a:lstStyle/>
          <a:p>
            <a:pPr algn="ctr">
              <a:lnSpc>
                <a:spcPts val="2482"/>
              </a:lnSpc>
            </a:pPr>
            <a:r>
              <a:rPr lang="en-US" sz="2068" b="1">
                <a:solidFill>
                  <a:srgbClr val="F4F4F4"/>
                </a:solidFill>
                <a:latin typeface="Anantason Medium"/>
                <a:ea typeface="Anantason Medium"/>
                <a:cs typeface="Anantason Medium"/>
                <a:sym typeface="Anantason Medium"/>
              </a:rPr>
              <a:t>03</a:t>
            </a:r>
          </a:p>
        </p:txBody>
      </p:sp>
      <p:sp>
        <p:nvSpPr>
          <p:cNvPr id="31" name="TextBox 31"/>
          <p:cNvSpPr txBox="1"/>
          <p:nvPr/>
        </p:nvSpPr>
        <p:spPr>
          <a:xfrm>
            <a:off x="13675303" y="371210"/>
            <a:ext cx="4205487" cy="304822"/>
          </a:xfrm>
          <a:prstGeom prst="rect">
            <a:avLst/>
          </a:prstGeom>
        </p:spPr>
        <p:txBody>
          <a:bodyPr lIns="0" tIns="0" rIns="0" bIns="0" rtlCol="0" anchor="t">
            <a:spAutoFit/>
          </a:bodyPr>
          <a:lstStyle/>
          <a:p>
            <a:pPr algn="r">
              <a:lnSpc>
                <a:spcPts val="2460"/>
              </a:lnSpc>
            </a:pPr>
            <a:r>
              <a:rPr lang="en-US" sz="2050">
                <a:solidFill>
                  <a:srgbClr val="737373"/>
                </a:solidFill>
                <a:latin typeface="Anantason"/>
                <a:ea typeface="Anantason"/>
                <a:cs typeface="Anantason"/>
                <a:sym typeface="Anantason"/>
              </a:rPr>
              <a:t>Depression in Women</a:t>
            </a:r>
          </a:p>
        </p:txBody>
      </p:sp>
      <p:sp>
        <p:nvSpPr>
          <p:cNvPr id="32" name="TextBox 32"/>
          <p:cNvSpPr txBox="1"/>
          <p:nvPr/>
        </p:nvSpPr>
        <p:spPr>
          <a:xfrm>
            <a:off x="13675303" y="8629562"/>
            <a:ext cx="4205487" cy="352447"/>
          </a:xfrm>
          <a:prstGeom prst="rect">
            <a:avLst/>
          </a:prstGeom>
        </p:spPr>
        <p:txBody>
          <a:bodyPr lIns="0" tIns="0" rIns="0" bIns="0" rtlCol="0" anchor="t">
            <a:spAutoFit/>
          </a:bodyPr>
          <a:lstStyle/>
          <a:p>
            <a:pPr algn="r">
              <a:lnSpc>
                <a:spcPts val="2820"/>
              </a:lnSpc>
            </a:pPr>
            <a:r>
              <a:rPr lang="en-US" sz="2350">
                <a:solidFill>
                  <a:srgbClr val="737373"/>
                </a:solidFill>
                <a:latin typeface="Anantason"/>
                <a:ea typeface="Anantason"/>
                <a:cs typeface="Anantason"/>
                <a:sym typeface="Anantason"/>
              </a:rPr>
              <a:t>(Mind, 2019)</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Freeform 2"/>
          <p:cNvSpPr/>
          <p:nvPr/>
        </p:nvSpPr>
        <p:spPr>
          <a:xfrm>
            <a:off x="-253477" y="9038737"/>
            <a:ext cx="18794954" cy="1947841"/>
          </a:xfrm>
          <a:custGeom>
            <a:avLst/>
            <a:gdLst/>
            <a:ahLst/>
            <a:cxnLst/>
            <a:rect l="l" t="t" r="r" b="b"/>
            <a:pathLst>
              <a:path w="18794954" h="1947841">
                <a:moveTo>
                  <a:pt x="0" y="0"/>
                </a:moveTo>
                <a:lnTo>
                  <a:pt x="18794954" y="0"/>
                </a:lnTo>
                <a:lnTo>
                  <a:pt x="18794954" y="1947840"/>
                </a:lnTo>
                <a:lnTo>
                  <a:pt x="0" y="194784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410809" y="335536"/>
            <a:ext cx="366464" cy="366464"/>
          </a:xfrm>
          <a:custGeom>
            <a:avLst/>
            <a:gdLst/>
            <a:ahLst/>
            <a:cxnLst/>
            <a:rect l="l" t="t" r="r" b="b"/>
            <a:pathLst>
              <a:path w="366464" h="366464">
                <a:moveTo>
                  <a:pt x="0" y="0"/>
                </a:moveTo>
                <a:lnTo>
                  <a:pt x="366464" y="0"/>
                </a:lnTo>
                <a:lnTo>
                  <a:pt x="366464" y="366464"/>
                </a:lnTo>
                <a:lnTo>
                  <a:pt x="0" y="36646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1323332" y="2771830"/>
            <a:ext cx="7646533" cy="2673947"/>
            <a:chOff x="0" y="0"/>
            <a:chExt cx="2013902" cy="704249"/>
          </a:xfrm>
        </p:grpSpPr>
        <p:sp>
          <p:nvSpPr>
            <p:cNvPr id="5" name="Freeform 5"/>
            <p:cNvSpPr/>
            <p:nvPr/>
          </p:nvSpPr>
          <p:spPr>
            <a:xfrm>
              <a:off x="0" y="0"/>
              <a:ext cx="2013902" cy="704249"/>
            </a:xfrm>
            <a:custGeom>
              <a:avLst/>
              <a:gdLst/>
              <a:ahLst/>
              <a:cxnLst/>
              <a:rect l="l" t="t" r="r" b="b"/>
              <a:pathLst>
                <a:path w="2013902" h="704249">
                  <a:moveTo>
                    <a:pt x="30374" y="0"/>
                  </a:moveTo>
                  <a:lnTo>
                    <a:pt x="1983527" y="0"/>
                  </a:lnTo>
                  <a:cubicBezTo>
                    <a:pt x="2000303" y="0"/>
                    <a:pt x="2013902" y="13599"/>
                    <a:pt x="2013902" y="30374"/>
                  </a:cubicBezTo>
                  <a:lnTo>
                    <a:pt x="2013902" y="673875"/>
                  </a:lnTo>
                  <a:cubicBezTo>
                    <a:pt x="2013902" y="690650"/>
                    <a:pt x="2000303" y="704249"/>
                    <a:pt x="1983527" y="704249"/>
                  </a:cubicBezTo>
                  <a:lnTo>
                    <a:pt x="30374" y="704249"/>
                  </a:lnTo>
                  <a:cubicBezTo>
                    <a:pt x="22318" y="704249"/>
                    <a:pt x="14593" y="701049"/>
                    <a:pt x="8896" y="695353"/>
                  </a:cubicBezTo>
                  <a:cubicBezTo>
                    <a:pt x="3200" y="689657"/>
                    <a:pt x="0" y="681931"/>
                    <a:pt x="0" y="673875"/>
                  </a:cubicBezTo>
                  <a:lnTo>
                    <a:pt x="0" y="30374"/>
                  </a:lnTo>
                  <a:cubicBezTo>
                    <a:pt x="0" y="13599"/>
                    <a:pt x="13599" y="0"/>
                    <a:pt x="30374" y="0"/>
                  </a:cubicBezTo>
                  <a:close/>
                </a:path>
              </a:pathLst>
            </a:custGeom>
            <a:solidFill>
              <a:srgbClr val="24317F"/>
            </a:solidFill>
          </p:spPr>
          <p:txBody>
            <a:bodyPr/>
            <a:lstStyle/>
            <a:p>
              <a:endParaRPr lang="en-GB"/>
            </a:p>
          </p:txBody>
        </p:sp>
        <p:sp>
          <p:nvSpPr>
            <p:cNvPr id="6" name="TextBox 6"/>
            <p:cNvSpPr txBox="1"/>
            <p:nvPr/>
          </p:nvSpPr>
          <p:spPr>
            <a:xfrm>
              <a:off x="0" y="28575"/>
              <a:ext cx="2013902" cy="675674"/>
            </a:xfrm>
            <a:prstGeom prst="rect">
              <a:avLst/>
            </a:prstGeom>
          </p:spPr>
          <p:txBody>
            <a:bodyPr lIns="50800" tIns="50800" rIns="50800" bIns="50800" rtlCol="0" anchor="ctr"/>
            <a:lstStyle/>
            <a:p>
              <a:pPr algn="ctr">
                <a:lnSpc>
                  <a:spcPts val="1501"/>
                </a:lnSpc>
              </a:pPr>
              <a:endParaRPr/>
            </a:p>
          </p:txBody>
        </p:sp>
      </p:grpSp>
      <p:grpSp>
        <p:nvGrpSpPr>
          <p:cNvPr id="7" name="Group 7"/>
          <p:cNvGrpSpPr/>
          <p:nvPr/>
        </p:nvGrpSpPr>
        <p:grpSpPr>
          <a:xfrm>
            <a:off x="1323332" y="5769627"/>
            <a:ext cx="7646533" cy="2673947"/>
            <a:chOff x="0" y="0"/>
            <a:chExt cx="2013902" cy="704249"/>
          </a:xfrm>
        </p:grpSpPr>
        <p:sp>
          <p:nvSpPr>
            <p:cNvPr id="8" name="Freeform 8"/>
            <p:cNvSpPr/>
            <p:nvPr/>
          </p:nvSpPr>
          <p:spPr>
            <a:xfrm>
              <a:off x="0" y="0"/>
              <a:ext cx="2013902" cy="704249"/>
            </a:xfrm>
            <a:custGeom>
              <a:avLst/>
              <a:gdLst/>
              <a:ahLst/>
              <a:cxnLst/>
              <a:rect l="l" t="t" r="r" b="b"/>
              <a:pathLst>
                <a:path w="2013902" h="704249">
                  <a:moveTo>
                    <a:pt x="30374" y="0"/>
                  </a:moveTo>
                  <a:lnTo>
                    <a:pt x="1983527" y="0"/>
                  </a:lnTo>
                  <a:cubicBezTo>
                    <a:pt x="2000303" y="0"/>
                    <a:pt x="2013902" y="13599"/>
                    <a:pt x="2013902" y="30374"/>
                  </a:cubicBezTo>
                  <a:lnTo>
                    <a:pt x="2013902" y="673875"/>
                  </a:lnTo>
                  <a:cubicBezTo>
                    <a:pt x="2013902" y="690650"/>
                    <a:pt x="2000303" y="704249"/>
                    <a:pt x="1983527" y="704249"/>
                  </a:cubicBezTo>
                  <a:lnTo>
                    <a:pt x="30374" y="704249"/>
                  </a:lnTo>
                  <a:cubicBezTo>
                    <a:pt x="22318" y="704249"/>
                    <a:pt x="14593" y="701049"/>
                    <a:pt x="8896" y="695353"/>
                  </a:cubicBezTo>
                  <a:cubicBezTo>
                    <a:pt x="3200" y="689657"/>
                    <a:pt x="0" y="681931"/>
                    <a:pt x="0" y="673875"/>
                  </a:cubicBezTo>
                  <a:lnTo>
                    <a:pt x="0" y="30374"/>
                  </a:lnTo>
                  <a:cubicBezTo>
                    <a:pt x="0" y="13599"/>
                    <a:pt x="13599" y="0"/>
                    <a:pt x="30374" y="0"/>
                  </a:cubicBezTo>
                  <a:close/>
                </a:path>
              </a:pathLst>
            </a:custGeom>
            <a:solidFill>
              <a:srgbClr val="24317F"/>
            </a:solidFill>
          </p:spPr>
          <p:txBody>
            <a:bodyPr/>
            <a:lstStyle/>
            <a:p>
              <a:endParaRPr lang="en-GB"/>
            </a:p>
          </p:txBody>
        </p:sp>
        <p:sp>
          <p:nvSpPr>
            <p:cNvPr id="9" name="TextBox 9"/>
            <p:cNvSpPr txBox="1"/>
            <p:nvPr/>
          </p:nvSpPr>
          <p:spPr>
            <a:xfrm>
              <a:off x="0" y="28575"/>
              <a:ext cx="2013902" cy="675674"/>
            </a:xfrm>
            <a:prstGeom prst="rect">
              <a:avLst/>
            </a:prstGeom>
          </p:spPr>
          <p:txBody>
            <a:bodyPr lIns="50800" tIns="50800" rIns="50800" bIns="50800" rtlCol="0" anchor="ctr"/>
            <a:lstStyle/>
            <a:p>
              <a:pPr algn="ctr">
                <a:lnSpc>
                  <a:spcPts val="1501"/>
                </a:lnSpc>
              </a:pPr>
              <a:endParaRPr/>
            </a:p>
          </p:txBody>
        </p:sp>
      </p:grpSp>
      <p:grpSp>
        <p:nvGrpSpPr>
          <p:cNvPr id="10" name="Group 10"/>
          <p:cNvGrpSpPr/>
          <p:nvPr/>
        </p:nvGrpSpPr>
        <p:grpSpPr>
          <a:xfrm>
            <a:off x="9257936" y="2771830"/>
            <a:ext cx="7646533" cy="2673947"/>
            <a:chOff x="0" y="0"/>
            <a:chExt cx="2013902" cy="704249"/>
          </a:xfrm>
        </p:grpSpPr>
        <p:sp>
          <p:nvSpPr>
            <p:cNvPr id="11" name="Freeform 11"/>
            <p:cNvSpPr/>
            <p:nvPr/>
          </p:nvSpPr>
          <p:spPr>
            <a:xfrm>
              <a:off x="0" y="0"/>
              <a:ext cx="2013902" cy="704249"/>
            </a:xfrm>
            <a:custGeom>
              <a:avLst/>
              <a:gdLst/>
              <a:ahLst/>
              <a:cxnLst/>
              <a:rect l="l" t="t" r="r" b="b"/>
              <a:pathLst>
                <a:path w="2013902" h="704249">
                  <a:moveTo>
                    <a:pt x="30374" y="0"/>
                  </a:moveTo>
                  <a:lnTo>
                    <a:pt x="1983527" y="0"/>
                  </a:lnTo>
                  <a:cubicBezTo>
                    <a:pt x="2000303" y="0"/>
                    <a:pt x="2013902" y="13599"/>
                    <a:pt x="2013902" y="30374"/>
                  </a:cubicBezTo>
                  <a:lnTo>
                    <a:pt x="2013902" y="673875"/>
                  </a:lnTo>
                  <a:cubicBezTo>
                    <a:pt x="2013902" y="690650"/>
                    <a:pt x="2000303" y="704249"/>
                    <a:pt x="1983527" y="704249"/>
                  </a:cubicBezTo>
                  <a:lnTo>
                    <a:pt x="30374" y="704249"/>
                  </a:lnTo>
                  <a:cubicBezTo>
                    <a:pt x="22318" y="704249"/>
                    <a:pt x="14593" y="701049"/>
                    <a:pt x="8896" y="695353"/>
                  </a:cubicBezTo>
                  <a:cubicBezTo>
                    <a:pt x="3200" y="689657"/>
                    <a:pt x="0" y="681931"/>
                    <a:pt x="0" y="673875"/>
                  </a:cubicBezTo>
                  <a:lnTo>
                    <a:pt x="0" y="30374"/>
                  </a:lnTo>
                  <a:cubicBezTo>
                    <a:pt x="0" y="13599"/>
                    <a:pt x="13599" y="0"/>
                    <a:pt x="30374" y="0"/>
                  </a:cubicBezTo>
                  <a:close/>
                </a:path>
              </a:pathLst>
            </a:custGeom>
            <a:solidFill>
              <a:srgbClr val="24317F"/>
            </a:solidFill>
          </p:spPr>
          <p:txBody>
            <a:bodyPr/>
            <a:lstStyle/>
            <a:p>
              <a:endParaRPr lang="en-GB"/>
            </a:p>
          </p:txBody>
        </p:sp>
        <p:sp>
          <p:nvSpPr>
            <p:cNvPr id="12" name="TextBox 12"/>
            <p:cNvSpPr txBox="1"/>
            <p:nvPr/>
          </p:nvSpPr>
          <p:spPr>
            <a:xfrm>
              <a:off x="0" y="28575"/>
              <a:ext cx="2013902" cy="675674"/>
            </a:xfrm>
            <a:prstGeom prst="rect">
              <a:avLst/>
            </a:prstGeom>
          </p:spPr>
          <p:txBody>
            <a:bodyPr lIns="50800" tIns="50800" rIns="50800" bIns="50800" rtlCol="0" anchor="ctr"/>
            <a:lstStyle/>
            <a:p>
              <a:pPr algn="ctr">
                <a:lnSpc>
                  <a:spcPts val="1501"/>
                </a:lnSpc>
              </a:pPr>
              <a:endParaRPr/>
            </a:p>
          </p:txBody>
        </p:sp>
      </p:grpSp>
      <p:grpSp>
        <p:nvGrpSpPr>
          <p:cNvPr id="13" name="Group 13"/>
          <p:cNvGrpSpPr/>
          <p:nvPr/>
        </p:nvGrpSpPr>
        <p:grpSpPr>
          <a:xfrm>
            <a:off x="9257936" y="5769627"/>
            <a:ext cx="7646533" cy="2673947"/>
            <a:chOff x="0" y="0"/>
            <a:chExt cx="2013902" cy="704249"/>
          </a:xfrm>
        </p:grpSpPr>
        <p:sp>
          <p:nvSpPr>
            <p:cNvPr id="14" name="Freeform 14"/>
            <p:cNvSpPr/>
            <p:nvPr/>
          </p:nvSpPr>
          <p:spPr>
            <a:xfrm>
              <a:off x="0" y="0"/>
              <a:ext cx="2013902" cy="704249"/>
            </a:xfrm>
            <a:custGeom>
              <a:avLst/>
              <a:gdLst/>
              <a:ahLst/>
              <a:cxnLst/>
              <a:rect l="l" t="t" r="r" b="b"/>
              <a:pathLst>
                <a:path w="2013902" h="704249">
                  <a:moveTo>
                    <a:pt x="30374" y="0"/>
                  </a:moveTo>
                  <a:lnTo>
                    <a:pt x="1983527" y="0"/>
                  </a:lnTo>
                  <a:cubicBezTo>
                    <a:pt x="2000303" y="0"/>
                    <a:pt x="2013902" y="13599"/>
                    <a:pt x="2013902" y="30374"/>
                  </a:cubicBezTo>
                  <a:lnTo>
                    <a:pt x="2013902" y="673875"/>
                  </a:lnTo>
                  <a:cubicBezTo>
                    <a:pt x="2013902" y="690650"/>
                    <a:pt x="2000303" y="704249"/>
                    <a:pt x="1983527" y="704249"/>
                  </a:cubicBezTo>
                  <a:lnTo>
                    <a:pt x="30374" y="704249"/>
                  </a:lnTo>
                  <a:cubicBezTo>
                    <a:pt x="22318" y="704249"/>
                    <a:pt x="14593" y="701049"/>
                    <a:pt x="8896" y="695353"/>
                  </a:cubicBezTo>
                  <a:cubicBezTo>
                    <a:pt x="3200" y="689657"/>
                    <a:pt x="0" y="681931"/>
                    <a:pt x="0" y="673875"/>
                  </a:cubicBezTo>
                  <a:lnTo>
                    <a:pt x="0" y="30374"/>
                  </a:lnTo>
                  <a:cubicBezTo>
                    <a:pt x="0" y="13599"/>
                    <a:pt x="13599" y="0"/>
                    <a:pt x="30374" y="0"/>
                  </a:cubicBezTo>
                  <a:close/>
                </a:path>
              </a:pathLst>
            </a:custGeom>
            <a:solidFill>
              <a:srgbClr val="24317F"/>
            </a:solidFill>
          </p:spPr>
          <p:txBody>
            <a:bodyPr/>
            <a:lstStyle/>
            <a:p>
              <a:endParaRPr lang="en-GB"/>
            </a:p>
          </p:txBody>
        </p:sp>
        <p:sp>
          <p:nvSpPr>
            <p:cNvPr id="15" name="TextBox 15"/>
            <p:cNvSpPr txBox="1"/>
            <p:nvPr/>
          </p:nvSpPr>
          <p:spPr>
            <a:xfrm>
              <a:off x="0" y="28575"/>
              <a:ext cx="2013902" cy="675674"/>
            </a:xfrm>
            <a:prstGeom prst="rect">
              <a:avLst/>
            </a:prstGeom>
          </p:spPr>
          <p:txBody>
            <a:bodyPr lIns="50800" tIns="50800" rIns="50800" bIns="50800" rtlCol="0" anchor="ctr"/>
            <a:lstStyle/>
            <a:p>
              <a:pPr algn="ctr">
                <a:lnSpc>
                  <a:spcPts val="1501"/>
                </a:lnSpc>
              </a:pPr>
              <a:endParaRPr/>
            </a:p>
          </p:txBody>
        </p:sp>
      </p:grpSp>
      <p:grpSp>
        <p:nvGrpSpPr>
          <p:cNvPr id="16" name="Group 16"/>
          <p:cNvGrpSpPr/>
          <p:nvPr/>
        </p:nvGrpSpPr>
        <p:grpSpPr>
          <a:xfrm>
            <a:off x="8186344" y="2881241"/>
            <a:ext cx="676127" cy="676127"/>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D8B1"/>
            </a:solidFill>
          </p:spPr>
          <p:txBody>
            <a:bodyPr/>
            <a:lstStyle/>
            <a:p>
              <a:endParaRPr lang="en-GB"/>
            </a:p>
          </p:txBody>
        </p:sp>
        <p:sp>
          <p:nvSpPr>
            <p:cNvPr id="18" name="TextBox 18"/>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19" name="Group 19"/>
          <p:cNvGrpSpPr/>
          <p:nvPr/>
        </p:nvGrpSpPr>
        <p:grpSpPr>
          <a:xfrm>
            <a:off x="8186344" y="5879037"/>
            <a:ext cx="676127" cy="676127"/>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D8B1"/>
            </a:solidFill>
          </p:spPr>
          <p:txBody>
            <a:bodyPr/>
            <a:lstStyle/>
            <a:p>
              <a:endParaRPr lang="en-GB"/>
            </a:p>
          </p:txBody>
        </p:sp>
        <p:sp>
          <p:nvSpPr>
            <p:cNvPr id="21" name="TextBox 21"/>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22" name="Group 22"/>
          <p:cNvGrpSpPr/>
          <p:nvPr/>
        </p:nvGrpSpPr>
        <p:grpSpPr>
          <a:xfrm>
            <a:off x="16116547" y="2881241"/>
            <a:ext cx="676127" cy="676127"/>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D8B1"/>
            </a:solidFill>
          </p:spPr>
          <p:txBody>
            <a:bodyPr/>
            <a:lstStyle/>
            <a:p>
              <a:endParaRPr lang="en-GB"/>
            </a:p>
          </p:txBody>
        </p:sp>
        <p:sp>
          <p:nvSpPr>
            <p:cNvPr id="24" name="TextBox 24"/>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25" name="Group 25"/>
          <p:cNvGrpSpPr/>
          <p:nvPr/>
        </p:nvGrpSpPr>
        <p:grpSpPr>
          <a:xfrm>
            <a:off x="16116547" y="5879037"/>
            <a:ext cx="676127" cy="676127"/>
            <a:chOff x="0" y="0"/>
            <a:chExt cx="812800" cy="812800"/>
          </a:xfrm>
        </p:grpSpPr>
        <p:sp>
          <p:nvSpPr>
            <p:cNvPr id="26" name="Freeform 2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D8B1"/>
            </a:solidFill>
          </p:spPr>
          <p:txBody>
            <a:bodyPr/>
            <a:lstStyle/>
            <a:p>
              <a:endParaRPr lang="en-GB"/>
            </a:p>
          </p:txBody>
        </p:sp>
        <p:sp>
          <p:nvSpPr>
            <p:cNvPr id="27" name="TextBox 27"/>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sp>
        <p:nvSpPr>
          <p:cNvPr id="28" name="TextBox 28"/>
          <p:cNvSpPr txBox="1"/>
          <p:nvPr/>
        </p:nvSpPr>
        <p:spPr>
          <a:xfrm>
            <a:off x="893679" y="337776"/>
            <a:ext cx="1240306" cy="200058"/>
          </a:xfrm>
          <a:prstGeom prst="rect">
            <a:avLst/>
          </a:prstGeom>
        </p:spPr>
        <p:txBody>
          <a:bodyPr lIns="0" tIns="0" rIns="0" bIns="0" rtlCol="0" anchor="t">
            <a:spAutoFit/>
          </a:bodyPr>
          <a:lstStyle/>
          <a:p>
            <a:pPr algn="l">
              <a:lnSpc>
                <a:spcPts val="1501"/>
              </a:lnSpc>
            </a:pPr>
            <a:r>
              <a:rPr lang="en-US" sz="1501" b="1">
                <a:solidFill>
                  <a:srgbClr val="171616"/>
                </a:solidFill>
                <a:latin typeface="Anantason Medium"/>
                <a:ea typeface="Anantason Medium"/>
                <a:cs typeface="Anantason Medium"/>
                <a:sym typeface="Anantason Medium"/>
              </a:rPr>
              <a:t>UWTSD</a:t>
            </a:r>
          </a:p>
        </p:txBody>
      </p:sp>
      <p:sp>
        <p:nvSpPr>
          <p:cNvPr id="29" name="TextBox 29"/>
          <p:cNvSpPr txBox="1"/>
          <p:nvPr/>
        </p:nvSpPr>
        <p:spPr>
          <a:xfrm>
            <a:off x="520816" y="1228780"/>
            <a:ext cx="17246367" cy="923925"/>
          </a:xfrm>
          <a:prstGeom prst="rect">
            <a:avLst/>
          </a:prstGeom>
        </p:spPr>
        <p:txBody>
          <a:bodyPr lIns="0" tIns="0" rIns="0" bIns="0" rtlCol="0" anchor="t">
            <a:spAutoFit/>
          </a:bodyPr>
          <a:lstStyle/>
          <a:p>
            <a:pPr algn="l">
              <a:lnSpc>
                <a:spcPts val="7200"/>
              </a:lnSpc>
            </a:pPr>
            <a:r>
              <a:rPr lang="en-US" sz="6000" b="1">
                <a:solidFill>
                  <a:srgbClr val="563CA8"/>
                </a:solidFill>
                <a:latin typeface="Anantason Semi-Bold"/>
                <a:ea typeface="Anantason Semi-Bold"/>
                <a:cs typeface="Anantason Semi-Bold"/>
                <a:sym typeface="Anantason Semi-Bold"/>
              </a:rPr>
              <a:t>Co-productive Care:  </a:t>
            </a:r>
          </a:p>
        </p:txBody>
      </p:sp>
      <p:sp>
        <p:nvSpPr>
          <p:cNvPr id="30" name="TextBox 30"/>
          <p:cNvSpPr txBox="1"/>
          <p:nvPr/>
        </p:nvSpPr>
        <p:spPr>
          <a:xfrm>
            <a:off x="1858915" y="3219304"/>
            <a:ext cx="5822604" cy="1543050"/>
          </a:xfrm>
          <a:prstGeom prst="rect">
            <a:avLst/>
          </a:prstGeom>
        </p:spPr>
        <p:txBody>
          <a:bodyPr lIns="0" tIns="0" rIns="0" bIns="0" rtlCol="0" anchor="t">
            <a:spAutoFit/>
          </a:bodyPr>
          <a:lstStyle/>
          <a:p>
            <a:pPr algn="l">
              <a:lnSpc>
                <a:spcPts val="4088"/>
              </a:lnSpc>
            </a:pPr>
            <a:r>
              <a:rPr lang="en-US" sz="3406">
                <a:solidFill>
                  <a:srgbClr val="F4F4F4"/>
                </a:solidFill>
                <a:latin typeface="Anantason"/>
                <a:ea typeface="Anantason"/>
                <a:cs typeface="Anantason"/>
                <a:sym typeface="Anantason"/>
              </a:rPr>
              <a:t>Equal partnerships between carers and Healthcare professionals </a:t>
            </a:r>
          </a:p>
        </p:txBody>
      </p:sp>
      <p:sp>
        <p:nvSpPr>
          <p:cNvPr id="31" name="TextBox 31"/>
          <p:cNvSpPr txBox="1"/>
          <p:nvPr/>
        </p:nvSpPr>
        <p:spPr>
          <a:xfrm>
            <a:off x="1858915" y="6217101"/>
            <a:ext cx="5822604" cy="1028700"/>
          </a:xfrm>
          <a:prstGeom prst="rect">
            <a:avLst/>
          </a:prstGeom>
        </p:spPr>
        <p:txBody>
          <a:bodyPr lIns="0" tIns="0" rIns="0" bIns="0" rtlCol="0" anchor="t">
            <a:spAutoFit/>
          </a:bodyPr>
          <a:lstStyle/>
          <a:p>
            <a:pPr algn="l">
              <a:lnSpc>
                <a:spcPts val="4088"/>
              </a:lnSpc>
            </a:pPr>
            <a:r>
              <a:rPr lang="en-US" sz="3406">
                <a:solidFill>
                  <a:srgbClr val="F4F4F4"/>
                </a:solidFill>
                <a:latin typeface="Anantason"/>
                <a:ea typeface="Anantason"/>
                <a:cs typeface="Anantason"/>
                <a:sym typeface="Anantason"/>
              </a:rPr>
              <a:t>Improve engagement, trust and treatment adherence </a:t>
            </a:r>
          </a:p>
        </p:txBody>
      </p:sp>
      <p:sp>
        <p:nvSpPr>
          <p:cNvPr id="32" name="TextBox 32"/>
          <p:cNvSpPr txBox="1"/>
          <p:nvPr/>
        </p:nvSpPr>
        <p:spPr>
          <a:xfrm>
            <a:off x="9793520" y="3219304"/>
            <a:ext cx="5946169" cy="1028700"/>
          </a:xfrm>
          <a:prstGeom prst="rect">
            <a:avLst/>
          </a:prstGeom>
        </p:spPr>
        <p:txBody>
          <a:bodyPr lIns="0" tIns="0" rIns="0" bIns="0" rtlCol="0" anchor="t">
            <a:spAutoFit/>
          </a:bodyPr>
          <a:lstStyle/>
          <a:p>
            <a:pPr algn="l">
              <a:lnSpc>
                <a:spcPts val="4088"/>
              </a:lnSpc>
            </a:pPr>
            <a:r>
              <a:rPr lang="en-US" sz="3406">
                <a:solidFill>
                  <a:srgbClr val="F4F4F4"/>
                </a:solidFill>
                <a:latin typeface="Anantason"/>
                <a:ea typeface="Anantason"/>
                <a:cs typeface="Anantason"/>
                <a:sym typeface="Anantason"/>
              </a:rPr>
              <a:t>Recognises the importance of lived experiences </a:t>
            </a:r>
          </a:p>
        </p:txBody>
      </p:sp>
      <p:sp>
        <p:nvSpPr>
          <p:cNvPr id="33" name="TextBox 33"/>
          <p:cNvSpPr txBox="1"/>
          <p:nvPr/>
        </p:nvSpPr>
        <p:spPr>
          <a:xfrm>
            <a:off x="9793520" y="6217101"/>
            <a:ext cx="5946169" cy="514350"/>
          </a:xfrm>
          <a:prstGeom prst="rect">
            <a:avLst/>
          </a:prstGeom>
        </p:spPr>
        <p:txBody>
          <a:bodyPr lIns="0" tIns="0" rIns="0" bIns="0" rtlCol="0" anchor="t">
            <a:spAutoFit/>
          </a:bodyPr>
          <a:lstStyle/>
          <a:p>
            <a:pPr algn="l">
              <a:lnSpc>
                <a:spcPts val="4088"/>
              </a:lnSpc>
            </a:pPr>
            <a:r>
              <a:rPr lang="en-US" sz="3406">
                <a:solidFill>
                  <a:srgbClr val="F4F4F4"/>
                </a:solidFill>
                <a:latin typeface="Anantason"/>
                <a:ea typeface="Anantason"/>
                <a:cs typeface="Anantason"/>
                <a:sym typeface="Anantason"/>
              </a:rPr>
              <a:t>Better loner term outcomes </a:t>
            </a:r>
          </a:p>
        </p:txBody>
      </p:sp>
      <p:sp>
        <p:nvSpPr>
          <p:cNvPr id="34" name="TextBox 34"/>
          <p:cNvSpPr txBox="1"/>
          <p:nvPr/>
        </p:nvSpPr>
        <p:spPr>
          <a:xfrm>
            <a:off x="8282506" y="3071666"/>
            <a:ext cx="473776" cy="314325"/>
          </a:xfrm>
          <a:prstGeom prst="rect">
            <a:avLst/>
          </a:prstGeom>
        </p:spPr>
        <p:txBody>
          <a:bodyPr lIns="0" tIns="0" rIns="0" bIns="0" rtlCol="0" anchor="t">
            <a:spAutoFit/>
          </a:bodyPr>
          <a:lstStyle/>
          <a:p>
            <a:pPr algn="ctr">
              <a:lnSpc>
                <a:spcPts val="2482"/>
              </a:lnSpc>
            </a:pPr>
            <a:r>
              <a:rPr lang="en-US" sz="2068" b="1">
                <a:solidFill>
                  <a:srgbClr val="171616"/>
                </a:solidFill>
                <a:latin typeface="Anantason Medium"/>
                <a:ea typeface="Anantason Medium"/>
                <a:cs typeface="Anantason Medium"/>
                <a:sym typeface="Anantason Medium"/>
              </a:rPr>
              <a:t>01</a:t>
            </a:r>
          </a:p>
        </p:txBody>
      </p:sp>
      <p:sp>
        <p:nvSpPr>
          <p:cNvPr id="35" name="TextBox 35"/>
          <p:cNvSpPr txBox="1"/>
          <p:nvPr/>
        </p:nvSpPr>
        <p:spPr>
          <a:xfrm>
            <a:off x="8282506" y="6069463"/>
            <a:ext cx="473776" cy="314325"/>
          </a:xfrm>
          <a:prstGeom prst="rect">
            <a:avLst/>
          </a:prstGeom>
        </p:spPr>
        <p:txBody>
          <a:bodyPr lIns="0" tIns="0" rIns="0" bIns="0" rtlCol="0" anchor="t">
            <a:spAutoFit/>
          </a:bodyPr>
          <a:lstStyle/>
          <a:p>
            <a:pPr algn="ctr">
              <a:lnSpc>
                <a:spcPts val="2482"/>
              </a:lnSpc>
            </a:pPr>
            <a:r>
              <a:rPr lang="en-US" sz="2068" b="1">
                <a:solidFill>
                  <a:srgbClr val="171616"/>
                </a:solidFill>
                <a:latin typeface="Anantason Medium"/>
                <a:ea typeface="Anantason Medium"/>
                <a:cs typeface="Anantason Medium"/>
                <a:sym typeface="Anantason Medium"/>
              </a:rPr>
              <a:t>03</a:t>
            </a:r>
          </a:p>
        </p:txBody>
      </p:sp>
      <p:sp>
        <p:nvSpPr>
          <p:cNvPr id="36" name="TextBox 36"/>
          <p:cNvSpPr txBox="1"/>
          <p:nvPr/>
        </p:nvSpPr>
        <p:spPr>
          <a:xfrm>
            <a:off x="16212709" y="3071666"/>
            <a:ext cx="473776" cy="314325"/>
          </a:xfrm>
          <a:prstGeom prst="rect">
            <a:avLst/>
          </a:prstGeom>
        </p:spPr>
        <p:txBody>
          <a:bodyPr lIns="0" tIns="0" rIns="0" bIns="0" rtlCol="0" anchor="t">
            <a:spAutoFit/>
          </a:bodyPr>
          <a:lstStyle/>
          <a:p>
            <a:pPr algn="ctr">
              <a:lnSpc>
                <a:spcPts val="2482"/>
              </a:lnSpc>
            </a:pPr>
            <a:r>
              <a:rPr lang="en-US" sz="2068" b="1">
                <a:solidFill>
                  <a:srgbClr val="171616"/>
                </a:solidFill>
                <a:latin typeface="Anantason Medium"/>
                <a:ea typeface="Anantason Medium"/>
                <a:cs typeface="Anantason Medium"/>
                <a:sym typeface="Anantason Medium"/>
              </a:rPr>
              <a:t>02</a:t>
            </a:r>
          </a:p>
        </p:txBody>
      </p:sp>
      <p:sp>
        <p:nvSpPr>
          <p:cNvPr id="37" name="TextBox 37"/>
          <p:cNvSpPr txBox="1"/>
          <p:nvPr/>
        </p:nvSpPr>
        <p:spPr>
          <a:xfrm>
            <a:off x="16212709" y="6069463"/>
            <a:ext cx="473776" cy="314325"/>
          </a:xfrm>
          <a:prstGeom prst="rect">
            <a:avLst/>
          </a:prstGeom>
        </p:spPr>
        <p:txBody>
          <a:bodyPr lIns="0" tIns="0" rIns="0" bIns="0" rtlCol="0" anchor="t">
            <a:spAutoFit/>
          </a:bodyPr>
          <a:lstStyle/>
          <a:p>
            <a:pPr algn="ctr">
              <a:lnSpc>
                <a:spcPts val="2482"/>
              </a:lnSpc>
            </a:pPr>
            <a:r>
              <a:rPr lang="en-US" sz="2068" b="1">
                <a:solidFill>
                  <a:srgbClr val="171616"/>
                </a:solidFill>
                <a:latin typeface="Anantason Medium"/>
                <a:ea typeface="Anantason Medium"/>
                <a:cs typeface="Anantason Medium"/>
                <a:sym typeface="Anantason Medium"/>
              </a:rPr>
              <a:t>04</a:t>
            </a:r>
          </a:p>
        </p:txBody>
      </p:sp>
      <p:sp>
        <p:nvSpPr>
          <p:cNvPr id="38" name="TextBox 38"/>
          <p:cNvSpPr txBox="1"/>
          <p:nvPr/>
        </p:nvSpPr>
        <p:spPr>
          <a:xfrm>
            <a:off x="14831507" y="371210"/>
            <a:ext cx="3049284" cy="304822"/>
          </a:xfrm>
          <a:prstGeom prst="rect">
            <a:avLst/>
          </a:prstGeom>
        </p:spPr>
        <p:txBody>
          <a:bodyPr lIns="0" tIns="0" rIns="0" bIns="0" rtlCol="0" anchor="t">
            <a:spAutoFit/>
          </a:bodyPr>
          <a:lstStyle/>
          <a:p>
            <a:pPr algn="r">
              <a:lnSpc>
                <a:spcPts val="2460"/>
              </a:lnSpc>
            </a:pPr>
            <a:r>
              <a:rPr lang="en-US" sz="2050">
                <a:solidFill>
                  <a:srgbClr val="737373"/>
                </a:solidFill>
                <a:latin typeface="Anantason"/>
                <a:ea typeface="Anantason"/>
                <a:cs typeface="Anantason"/>
                <a:sym typeface="Anantason"/>
              </a:rPr>
              <a:t>Depression in Women</a:t>
            </a:r>
          </a:p>
        </p:txBody>
      </p:sp>
      <p:sp>
        <p:nvSpPr>
          <p:cNvPr id="39" name="TextBox 39"/>
          <p:cNvSpPr txBox="1"/>
          <p:nvPr/>
        </p:nvSpPr>
        <p:spPr>
          <a:xfrm>
            <a:off x="10231039" y="8767424"/>
            <a:ext cx="6673430" cy="304800"/>
          </a:xfrm>
          <a:prstGeom prst="rect">
            <a:avLst/>
          </a:prstGeom>
        </p:spPr>
        <p:txBody>
          <a:bodyPr lIns="0" tIns="0" rIns="0" bIns="0" rtlCol="0" anchor="t">
            <a:spAutoFit/>
          </a:bodyPr>
          <a:lstStyle/>
          <a:p>
            <a:pPr algn="r">
              <a:lnSpc>
                <a:spcPts val="2460"/>
              </a:lnSpc>
            </a:pPr>
            <a:r>
              <a:rPr lang="en-US" sz="2050">
                <a:solidFill>
                  <a:srgbClr val="737373"/>
                </a:solidFill>
                <a:latin typeface="Anantason"/>
                <a:ea typeface="Anantason"/>
                <a:cs typeface="Anantason"/>
                <a:sym typeface="Anantason"/>
              </a:rPr>
              <a:t>(NHS England &amp; Coalition for Personalised Care, 2019)</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Freeform 2"/>
          <p:cNvSpPr/>
          <p:nvPr/>
        </p:nvSpPr>
        <p:spPr>
          <a:xfrm>
            <a:off x="-253477" y="9038737"/>
            <a:ext cx="18794954" cy="1947841"/>
          </a:xfrm>
          <a:custGeom>
            <a:avLst/>
            <a:gdLst/>
            <a:ahLst/>
            <a:cxnLst/>
            <a:rect l="l" t="t" r="r" b="b"/>
            <a:pathLst>
              <a:path w="18794954" h="1947841">
                <a:moveTo>
                  <a:pt x="0" y="0"/>
                </a:moveTo>
                <a:lnTo>
                  <a:pt x="18794954" y="0"/>
                </a:lnTo>
                <a:lnTo>
                  <a:pt x="18794954" y="1947840"/>
                </a:lnTo>
                <a:lnTo>
                  <a:pt x="0" y="194784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410809" y="335536"/>
            <a:ext cx="366464" cy="366464"/>
          </a:xfrm>
          <a:custGeom>
            <a:avLst/>
            <a:gdLst/>
            <a:ahLst/>
            <a:cxnLst/>
            <a:rect l="l" t="t" r="r" b="b"/>
            <a:pathLst>
              <a:path w="366464" h="366464">
                <a:moveTo>
                  <a:pt x="0" y="0"/>
                </a:moveTo>
                <a:lnTo>
                  <a:pt x="366464" y="0"/>
                </a:lnTo>
                <a:lnTo>
                  <a:pt x="366464" y="366464"/>
                </a:lnTo>
                <a:lnTo>
                  <a:pt x="0" y="36646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1323332" y="2771830"/>
            <a:ext cx="7646533" cy="2673947"/>
            <a:chOff x="0" y="0"/>
            <a:chExt cx="2013902" cy="704249"/>
          </a:xfrm>
        </p:grpSpPr>
        <p:sp>
          <p:nvSpPr>
            <p:cNvPr id="5" name="Freeform 5"/>
            <p:cNvSpPr/>
            <p:nvPr/>
          </p:nvSpPr>
          <p:spPr>
            <a:xfrm>
              <a:off x="0" y="0"/>
              <a:ext cx="2013902" cy="704249"/>
            </a:xfrm>
            <a:custGeom>
              <a:avLst/>
              <a:gdLst/>
              <a:ahLst/>
              <a:cxnLst/>
              <a:rect l="l" t="t" r="r" b="b"/>
              <a:pathLst>
                <a:path w="2013902" h="704249">
                  <a:moveTo>
                    <a:pt x="30374" y="0"/>
                  </a:moveTo>
                  <a:lnTo>
                    <a:pt x="1983527" y="0"/>
                  </a:lnTo>
                  <a:cubicBezTo>
                    <a:pt x="2000303" y="0"/>
                    <a:pt x="2013902" y="13599"/>
                    <a:pt x="2013902" y="30374"/>
                  </a:cubicBezTo>
                  <a:lnTo>
                    <a:pt x="2013902" y="673875"/>
                  </a:lnTo>
                  <a:cubicBezTo>
                    <a:pt x="2013902" y="690650"/>
                    <a:pt x="2000303" y="704249"/>
                    <a:pt x="1983527" y="704249"/>
                  </a:cubicBezTo>
                  <a:lnTo>
                    <a:pt x="30374" y="704249"/>
                  </a:lnTo>
                  <a:cubicBezTo>
                    <a:pt x="22318" y="704249"/>
                    <a:pt x="14593" y="701049"/>
                    <a:pt x="8896" y="695353"/>
                  </a:cubicBezTo>
                  <a:cubicBezTo>
                    <a:pt x="3200" y="689657"/>
                    <a:pt x="0" y="681931"/>
                    <a:pt x="0" y="673875"/>
                  </a:cubicBezTo>
                  <a:lnTo>
                    <a:pt x="0" y="30374"/>
                  </a:lnTo>
                  <a:cubicBezTo>
                    <a:pt x="0" y="13599"/>
                    <a:pt x="13599" y="0"/>
                    <a:pt x="30374" y="0"/>
                  </a:cubicBezTo>
                  <a:close/>
                </a:path>
              </a:pathLst>
            </a:custGeom>
            <a:solidFill>
              <a:srgbClr val="24317F"/>
            </a:solidFill>
          </p:spPr>
          <p:txBody>
            <a:bodyPr/>
            <a:lstStyle/>
            <a:p>
              <a:endParaRPr lang="en-GB"/>
            </a:p>
          </p:txBody>
        </p:sp>
        <p:sp>
          <p:nvSpPr>
            <p:cNvPr id="6" name="TextBox 6"/>
            <p:cNvSpPr txBox="1"/>
            <p:nvPr/>
          </p:nvSpPr>
          <p:spPr>
            <a:xfrm>
              <a:off x="0" y="28575"/>
              <a:ext cx="2013902" cy="675674"/>
            </a:xfrm>
            <a:prstGeom prst="rect">
              <a:avLst/>
            </a:prstGeom>
          </p:spPr>
          <p:txBody>
            <a:bodyPr lIns="50800" tIns="50800" rIns="50800" bIns="50800" rtlCol="0" anchor="ctr"/>
            <a:lstStyle/>
            <a:p>
              <a:pPr algn="ctr">
                <a:lnSpc>
                  <a:spcPts val="1501"/>
                </a:lnSpc>
              </a:pPr>
              <a:endParaRPr/>
            </a:p>
          </p:txBody>
        </p:sp>
      </p:grpSp>
      <p:grpSp>
        <p:nvGrpSpPr>
          <p:cNvPr id="7" name="Group 7"/>
          <p:cNvGrpSpPr/>
          <p:nvPr/>
        </p:nvGrpSpPr>
        <p:grpSpPr>
          <a:xfrm>
            <a:off x="1323332" y="5769627"/>
            <a:ext cx="7646533" cy="2673947"/>
            <a:chOff x="0" y="0"/>
            <a:chExt cx="2013902" cy="704249"/>
          </a:xfrm>
        </p:grpSpPr>
        <p:sp>
          <p:nvSpPr>
            <p:cNvPr id="8" name="Freeform 8"/>
            <p:cNvSpPr/>
            <p:nvPr/>
          </p:nvSpPr>
          <p:spPr>
            <a:xfrm>
              <a:off x="0" y="0"/>
              <a:ext cx="2013902" cy="704249"/>
            </a:xfrm>
            <a:custGeom>
              <a:avLst/>
              <a:gdLst/>
              <a:ahLst/>
              <a:cxnLst/>
              <a:rect l="l" t="t" r="r" b="b"/>
              <a:pathLst>
                <a:path w="2013902" h="704249">
                  <a:moveTo>
                    <a:pt x="30374" y="0"/>
                  </a:moveTo>
                  <a:lnTo>
                    <a:pt x="1983527" y="0"/>
                  </a:lnTo>
                  <a:cubicBezTo>
                    <a:pt x="2000303" y="0"/>
                    <a:pt x="2013902" y="13599"/>
                    <a:pt x="2013902" y="30374"/>
                  </a:cubicBezTo>
                  <a:lnTo>
                    <a:pt x="2013902" y="673875"/>
                  </a:lnTo>
                  <a:cubicBezTo>
                    <a:pt x="2013902" y="690650"/>
                    <a:pt x="2000303" y="704249"/>
                    <a:pt x="1983527" y="704249"/>
                  </a:cubicBezTo>
                  <a:lnTo>
                    <a:pt x="30374" y="704249"/>
                  </a:lnTo>
                  <a:cubicBezTo>
                    <a:pt x="22318" y="704249"/>
                    <a:pt x="14593" y="701049"/>
                    <a:pt x="8896" y="695353"/>
                  </a:cubicBezTo>
                  <a:cubicBezTo>
                    <a:pt x="3200" y="689657"/>
                    <a:pt x="0" y="681931"/>
                    <a:pt x="0" y="673875"/>
                  </a:cubicBezTo>
                  <a:lnTo>
                    <a:pt x="0" y="30374"/>
                  </a:lnTo>
                  <a:cubicBezTo>
                    <a:pt x="0" y="13599"/>
                    <a:pt x="13599" y="0"/>
                    <a:pt x="30374" y="0"/>
                  </a:cubicBezTo>
                  <a:close/>
                </a:path>
              </a:pathLst>
            </a:custGeom>
            <a:solidFill>
              <a:srgbClr val="24317F"/>
            </a:solidFill>
          </p:spPr>
          <p:txBody>
            <a:bodyPr/>
            <a:lstStyle/>
            <a:p>
              <a:endParaRPr lang="en-GB"/>
            </a:p>
          </p:txBody>
        </p:sp>
        <p:sp>
          <p:nvSpPr>
            <p:cNvPr id="9" name="TextBox 9"/>
            <p:cNvSpPr txBox="1"/>
            <p:nvPr/>
          </p:nvSpPr>
          <p:spPr>
            <a:xfrm>
              <a:off x="0" y="28575"/>
              <a:ext cx="2013902" cy="675674"/>
            </a:xfrm>
            <a:prstGeom prst="rect">
              <a:avLst/>
            </a:prstGeom>
          </p:spPr>
          <p:txBody>
            <a:bodyPr lIns="50800" tIns="50800" rIns="50800" bIns="50800" rtlCol="0" anchor="ctr"/>
            <a:lstStyle/>
            <a:p>
              <a:pPr algn="ctr">
                <a:lnSpc>
                  <a:spcPts val="1501"/>
                </a:lnSpc>
              </a:pPr>
              <a:endParaRPr/>
            </a:p>
          </p:txBody>
        </p:sp>
      </p:grpSp>
      <p:grpSp>
        <p:nvGrpSpPr>
          <p:cNvPr id="10" name="Group 10"/>
          <p:cNvGrpSpPr/>
          <p:nvPr/>
        </p:nvGrpSpPr>
        <p:grpSpPr>
          <a:xfrm>
            <a:off x="9257936" y="2771830"/>
            <a:ext cx="7646533" cy="2673947"/>
            <a:chOff x="0" y="0"/>
            <a:chExt cx="2013902" cy="704249"/>
          </a:xfrm>
        </p:grpSpPr>
        <p:sp>
          <p:nvSpPr>
            <p:cNvPr id="11" name="Freeform 11"/>
            <p:cNvSpPr/>
            <p:nvPr/>
          </p:nvSpPr>
          <p:spPr>
            <a:xfrm>
              <a:off x="0" y="0"/>
              <a:ext cx="2013902" cy="704249"/>
            </a:xfrm>
            <a:custGeom>
              <a:avLst/>
              <a:gdLst/>
              <a:ahLst/>
              <a:cxnLst/>
              <a:rect l="l" t="t" r="r" b="b"/>
              <a:pathLst>
                <a:path w="2013902" h="704249">
                  <a:moveTo>
                    <a:pt x="30374" y="0"/>
                  </a:moveTo>
                  <a:lnTo>
                    <a:pt x="1983527" y="0"/>
                  </a:lnTo>
                  <a:cubicBezTo>
                    <a:pt x="2000303" y="0"/>
                    <a:pt x="2013902" y="13599"/>
                    <a:pt x="2013902" y="30374"/>
                  </a:cubicBezTo>
                  <a:lnTo>
                    <a:pt x="2013902" y="673875"/>
                  </a:lnTo>
                  <a:cubicBezTo>
                    <a:pt x="2013902" y="690650"/>
                    <a:pt x="2000303" y="704249"/>
                    <a:pt x="1983527" y="704249"/>
                  </a:cubicBezTo>
                  <a:lnTo>
                    <a:pt x="30374" y="704249"/>
                  </a:lnTo>
                  <a:cubicBezTo>
                    <a:pt x="22318" y="704249"/>
                    <a:pt x="14593" y="701049"/>
                    <a:pt x="8896" y="695353"/>
                  </a:cubicBezTo>
                  <a:cubicBezTo>
                    <a:pt x="3200" y="689657"/>
                    <a:pt x="0" y="681931"/>
                    <a:pt x="0" y="673875"/>
                  </a:cubicBezTo>
                  <a:lnTo>
                    <a:pt x="0" y="30374"/>
                  </a:lnTo>
                  <a:cubicBezTo>
                    <a:pt x="0" y="13599"/>
                    <a:pt x="13599" y="0"/>
                    <a:pt x="30374" y="0"/>
                  </a:cubicBezTo>
                  <a:close/>
                </a:path>
              </a:pathLst>
            </a:custGeom>
            <a:solidFill>
              <a:srgbClr val="24317F"/>
            </a:solidFill>
          </p:spPr>
          <p:txBody>
            <a:bodyPr/>
            <a:lstStyle/>
            <a:p>
              <a:endParaRPr lang="en-GB"/>
            </a:p>
          </p:txBody>
        </p:sp>
        <p:sp>
          <p:nvSpPr>
            <p:cNvPr id="12" name="TextBox 12"/>
            <p:cNvSpPr txBox="1"/>
            <p:nvPr/>
          </p:nvSpPr>
          <p:spPr>
            <a:xfrm>
              <a:off x="0" y="28575"/>
              <a:ext cx="2013902" cy="675674"/>
            </a:xfrm>
            <a:prstGeom prst="rect">
              <a:avLst/>
            </a:prstGeom>
          </p:spPr>
          <p:txBody>
            <a:bodyPr lIns="50800" tIns="50800" rIns="50800" bIns="50800" rtlCol="0" anchor="ctr"/>
            <a:lstStyle/>
            <a:p>
              <a:pPr algn="ctr">
                <a:lnSpc>
                  <a:spcPts val="1501"/>
                </a:lnSpc>
              </a:pPr>
              <a:endParaRPr/>
            </a:p>
          </p:txBody>
        </p:sp>
      </p:grpSp>
      <p:grpSp>
        <p:nvGrpSpPr>
          <p:cNvPr id="13" name="Group 13"/>
          <p:cNvGrpSpPr/>
          <p:nvPr/>
        </p:nvGrpSpPr>
        <p:grpSpPr>
          <a:xfrm>
            <a:off x="9257936" y="5769627"/>
            <a:ext cx="7646533" cy="2673947"/>
            <a:chOff x="0" y="0"/>
            <a:chExt cx="2013902" cy="704249"/>
          </a:xfrm>
        </p:grpSpPr>
        <p:sp>
          <p:nvSpPr>
            <p:cNvPr id="14" name="Freeform 14"/>
            <p:cNvSpPr/>
            <p:nvPr/>
          </p:nvSpPr>
          <p:spPr>
            <a:xfrm>
              <a:off x="0" y="0"/>
              <a:ext cx="2013902" cy="704249"/>
            </a:xfrm>
            <a:custGeom>
              <a:avLst/>
              <a:gdLst/>
              <a:ahLst/>
              <a:cxnLst/>
              <a:rect l="l" t="t" r="r" b="b"/>
              <a:pathLst>
                <a:path w="2013902" h="704249">
                  <a:moveTo>
                    <a:pt x="30374" y="0"/>
                  </a:moveTo>
                  <a:lnTo>
                    <a:pt x="1983527" y="0"/>
                  </a:lnTo>
                  <a:cubicBezTo>
                    <a:pt x="2000303" y="0"/>
                    <a:pt x="2013902" y="13599"/>
                    <a:pt x="2013902" y="30374"/>
                  </a:cubicBezTo>
                  <a:lnTo>
                    <a:pt x="2013902" y="673875"/>
                  </a:lnTo>
                  <a:cubicBezTo>
                    <a:pt x="2013902" y="690650"/>
                    <a:pt x="2000303" y="704249"/>
                    <a:pt x="1983527" y="704249"/>
                  </a:cubicBezTo>
                  <a:lnTo>
                    <a:pt x="30374" y="704249"/>
                  </a:lnTo>
                  <a:cubicBezTo>
                    <a:pt x="22318" y="704249"/>
                    <a:pt x="14593" y="701049"/>
                    <a:pt x="8896" y="695353"/>
                  </a:cubicBezTo>
                  <a:cubicBezTo>
                    <a:pt x="3200" y="689657"/>
                    <a:pt x="0" y="681931"/>
                    <a:pt x="0" y="673875"/>
                  </a:cubicBezTo>
                  <a:lnTo>
                    <a:pt x="0" y="30374"/>
                  </a:lnTo>
                  <a:cubicBezTo>
                    <a:pt x="0" y="13599"/>
                    <a:pt x="13599" y="0"/>
                    <a:pt x="30374" y="0"/>
                  </a:cubicBezTo>
                  <a:close/>
                </a:path>
              </a:pathLst>
            </a:custGeom>
            <a:solidFill>
              <a:srgbClr val="24317F"/>
            </a:solidFill>
          </p:spPr>
          <p:txBody>
            <a:bodyPr/>
            <a:lstStyle/>
            <a:p>
              <a:endParaRPr lang="en-GB"/>
            </a:p>
          </p:txBody>
        </p:sp>
        <p:sp>
          <p:nvSpPr>
            <p:cNvPr id="15" name="TextBox 15"/>
            <p:cNvSpPr txBox="1"/>
            <p:nvPr/>
          </p:nvSpPr>
          <p:spPr>
            <a:xfrm>
              <a:off x="0" y="28575"/>
              <a:ext cx="2013902" cy="675674"/>
            </a:xfrm>
            <a:prstGeom prst="rect">
              <a:avLst/>
            </a:prstGeom>
          </p:spPr>
          <p:txBody>
            <a:bodyPr lIns="50800" tIns="50800" rIns="50800" bIns="50800" rtlCol="0" anchor="ctr"/>
            <a:lstStyle/>
            <a:p>
              <a:pPr algn="ctr">
                <a:lnSpc>
                  <a:spcPts val="1501"/>
                </a:lnSpc>
              </a:pPr>
              <a:endParaRPr/>
            </a:p>
          </p:txBody>
        </p:sp>
      </p:grpSp>
      <p:grpSp>
        <p:nvGrpSpPr>
          <p:cNvPr id="16" name="Group 16"/>
          <p:cNvGrpSpPr/>
          <p:nvPr/>
        </p:nvGrpSpPr>
        <p:grpSpPr>
          <a:xfrm>
            <a:off x="8186344" y="2881241"/>
            <a:ext cx="676127" cy="676127"/>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D8B1"/>
            </a:solidFill>
          </p:spPr>
          <p:txBody>
            <a:bodyPr/>
            <a:lstStyle/>
            <a:p>
              <a:endParaRPr lang="en-GB"/>
            </a:p>
          </p:txBody>
        </p:sp>
        <p:sp>
          <p:nvSpPr>
            <p:cNvPr id="18" name="TextBox 18"/>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19" name="Group 19"/>
          <p:cNvGrpSpPr/>
          <p:nvPr/>
        </p:nvGrpSpPr>
        <p:grpSpPr>
          <a:xfrm>
            <a:off x="8186344" y="5879037"/>
            <a:ext cx="676127" cy="676127"/>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D8B1"/>
            </a:solidFill>
          </p:spPr>
          <p:txBody>
            <a:bodyPr/>
            <a:lstStyle/>
            <a:p>
              <a:endParaRPr lang="en-GB"/>
            </a:p>
          </p:txBody>
        </p:sp>
        <p:sp>
          <p:nvSpPr>
            <p:cNvPr id="21" name="TextBox 21"/>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22" name="Group 22"/>
          <p:cNvGrpSpPr/>
          <p:nvPr/>
        </p:nvGrpSpPr>
        <p:grpSpPr>
          <a:xfrm>
            <a:off x="16116547" y="2881241"/>
            <a:ext cx="676127" cy="676127"/>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D8B1"/>
            </a:solidFill>
          </p:spPr>
          <p:txBody>
            <a:bodyPr/>
            <a:lstStyle/>
            <a:p>
              <a:endParaRPr lang="en-GB"/>
            </a:p>
          </p:txBody>
        </p:sp>
        <p:sp>
          <p:nvSpPr>
            <p:cNvPr id="24" name="TextBox 24"/>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25" name="Group 25"/>
          <p:cNvGrpSpPr/>
          <p:nvPr/>
        </p:nvGrpSpPr>
        <p:grpSpPr>
          <a:xfrm>
            <a:off x="16116547" y="5879037"/>
            <a:ext cx="676127" cy="676127"/>
            <a:chOff x="0" y="0"/>
            <a:chExt cx="812800" cy="812800"/>
          </a:xfrm>
        </p:grpSpPr>
        <p:sp>
          <p:nvSpPr>
            <p:cNvPr id="26" name="Freeform 2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D8B1"/>
            </a:solidFill>
          </p:spPr>
          <p:txBody>
            <a:bodyPr/>
            <a:lstStyle/>
            <a:p>
              <a:endParaRPr lang="en-GB"/>
            </a:p>
          </p:txBody>
        </p:sp>
        <p:sp>
          <p:nvSpPr>
            <p:cNvPr id="27" name="TextBox 27"/>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sp>
        <p:nvSpPr>
          <p:cNvPr id="28" name="TextBox 28"/>
          <p:cNvSpPr txBox="1"/>
          <p:nvPr/>
        </p:nvSpPr>
        <p:spPr>
          <a:xfrm>
            <a:off x="893679" y="337776"/>
            <a:ext cx="1240306" cy="200058"/>
          </a:xfrm>
          <a:prstGeom prst="rect">
            <a:avLst/>
          </a:prstGeom>
        </p:spPr>
        <p:txBody>
          <a:bodyPr lIns="0" tIns="0" rIns="0" bIns="0" rtlCol="0" anchor="t">
            <a:spAutoFit/>
          </a:bodyPr>
          <a:lstStyle/>
          <a:p>
            <a:pPr algn="l">
              <a:lnSpc>
                <a:spcPts val="1501"/>
              </a:lnSpc>
            </a:pPr>
            <a:r>
              <a:rPr lang="en-US" sz="1501" b="1">
                <a:solidFill>
                  <a:srgbClr val="171616"/>
                </a:solidFill>
                <a:latin typeface="Anantason Medium"/>
                <a:ea typeface="Anantason Medium"/>
                <a:cs typeface="Anantason Medium"/>
                <a:sym typeface="Anantason Medium"/>
              </a:rPr>
              <a:t>UWTSD</a:t>
            </a:r>
          </a:p>
        </p:txBody>
      </p:sp>
      <p:sp>
        <p:nvSpPr>
          <p:cNvPr id="29" name="TextBox 29"/>
          <p:cNvSpPr txBox="1"/>
          <p:nvPr/>
        </p:nvSpPr>
        <p:spPr>
          <a:xfrm>
            <a:off x="520816" y="1228780"/>
            <a:ext cx="17246367" cy="923925"/>
          </a:xfrm>
          <a:prstGeom prst="rect">
            <a:avLst/>
          </a:prstGeom>
        </p:spPr>
        <p:txBody>
          <a:bodyPr lIns="0" tIns="0" rIns="0" bIns="0" rtlCol="0" anchor="t">
            <a:spAutoFit/>
          </a:bodyPr>
          <a:lstStyle/>
          <a:p>
            <a:pPr algn="l">
              <a:lnSpc>
                <a:spcPts val="7200"/>
              </a:lnSpc>
            </a:pPr>
            <a:r>
              <a:rPr lang="en-US" sz="6000" b="1">
                <a:solidFill>
                  <a:srgbClr val="563CA8"/>
                </a:solidFill>
                <a:latin typeface="Anantason Semi-Bold"/>
                <a:ea typeface="Anantason Semi-Bold"/>
                <a:cs typeface="Anantason Semi-Bold"/>
                <a:sym typeface="Anantason Semi-Bold"/>
              </a:rPr>
              <a:t>Co-productive Care: Skills, Values and Behaviours </a:t>
            </a:r>
          </a:p>
        </p:txBody>
      </p:sp>
      <p:sp>
        <p:nvSpPr>
          <p:cNvPr id="30" name="TextBox 30"/>
          <p:cNvSpPr txBox="1"/>
          <p:nvPr/>
        </p:nvSpPr>
        <p:spPr>
          <a:xfrm>
            <a:off x="1858915" y="3219304"/>
            <a:ext cx="5822604" cy="1028700"/>
          </a:xfrm>
          <a:prstGeom prst="rect">
            <a:avLst/>
          </a:prstGeom>
        </p:spPr>
        <p:txBody>
          <a:bodyPr lIns="0" tIns="0" rIns="0" bIns="0" rtlCol="0" anchor="t">
            <a:spAutoFit/>
          </a:bodyPr>
          <a:lstStyle/>
          <a:p>
            <a:pPr algn="l">
              <a:lnSpc>
                <a:spcPts val="4088"/>
              </a:lnSpc>
            </a:pPr>
            <a:r>
              <a:rPr lang="en-US" sz="3406" b="1">
                <a:solidFill>
                  <a:srgbClr val="F4F4F4"/>
                </a:solidFill>
                <a:latin typeface="Anantason Medium"/>
                <a:ea typeface="Anantason Medium"/>
                <a:cs typeface="Anantason Medium"/>
                <a:sym typeface="Anantason Medium"/>
              </a:rPr>
              <a:t>Active listerning and effective communication </a:t>
            </a:r>
          </a:p>
        </p:txBody>
      </p:sp>
      <p:sp>
        <p:nvSpPr>
          <p:cNvPr id="31" name="TextBox 31"/>
          <p:cNvSpPr txBox="1"/>
          <p:nvPr/>
        </p:nvSpPr>
        <p:spPr>
          <a:xfrm>
            <a:off x="1858915" y="6217101"/>
            <a:ext cx="5822604" cy="1543050"/>
          </a:xfrm>
          <a:prstGeom prst="rect">
            <a:avLst/>
          </a:prstGeom>
        </p:spPr>
        <p:txBody>
          <a:bodyPr lIns="0" tIns="0" rIns="0" bIns="0" rtlCol="0" anchor="t">
            <a:spAutoFit/>
          </a:bodyPr>
          <a:lstStyle/>
          <a:p>
            <a:pPr algn="l">
              <a:lnSpc>
                <a:spcPts val="4088"/>
              </a:lnSpc>
            </a:pPr>
            <a:r>
              <a:rPr lang="en-US" sz="3406" b="1">
                <a:solidFill>
                  <a:srgbClr val="F4F4F4"/>
                </a:solidFill>
                <a:latin typeface="Anantason Medium"/>
                <a:ea typeface="Anantason Medium"/>
                <a:cs typeface="Anantason Medium"/>
                <a:sym typeface="Anantason Medium"/>
              </a:rPr>
              <a:t>Compassion, empathy, respect and cultural sensitivity </a:t>
            </a:r>
          </a:p>
        </p:txBody>
      </p:sp>
      <p:sp>
        <p:nvSpPr>
          <p:cNvPr id="32" name="TextBox 32"/>
          <p:cNvSpPr txBox="1"/>
          <p:nvPr/>
        </p:nvSpPr>
        <p:spPr>
          <a:xfrm>
            <a:off x="9793520" y="3219304"/>
            <a:ext cx="5946169" cy="1028700"/>
          </a:xfrm>
          <a:prstGeom prst="rect">
            <a:avLst/>
          </a:prstGeom>
        </p:spPr>
        <p:txBody>
          <a:bodyPr lIns="0" tIns="0" rIns="0" bIns="0" rtlCol="0" anchor="t">
            <a:spAutoFit/>
          </a:bodyPr>
          <a:lstStyle/>
          <a:p>
            <a:pPr algn="l">
              <a:lnSpc>
                <a:spcPts val="4088"/>
              </a:lnSpc>
            </a:pPr>
            <a:r>
              <a:rPr lang="en-US" sz="3406" b="1">
                <a:solidFill>
                  <a:srgbClr val="F4F4F4"/>
                </a:solidFill>
                <a:latin typeface="Anantason Medium"/>
                <a:ea typeface="Anantason Medium"/>
                <a:cs typeface="Anantason Medium"/>
                <a:sym typeface="Anantason Medium"/>
              </a:rPr>
              <a:t>Shared decision-making with patients </a:t>
            </a:r>
          </a:p>
        </p:txBody>
      </p:sp>
      <p:sp>
        <p:nvSpPr>
          <p:cNvPr id="33" name="TextBox 33"/>
          <p:cNvSpPr txBox="1"/>
          <p:nvPr/>
        </p:nvSpPr>
        <p:spPr>
          <a:xfrm>
            <a:off x="9793520" y="6217101"/>
            <a:ext cx="5946169" cy="1543050"/>
          </a:xfrm>
          <a:prstGeom prst="rect">
            <a:avLst/>
          </a:prstGeom>
        </p:spPr>
        <p:txBody>
          <a:bodyPr lIns="0" tIns="0" rIns="0" bIns="0" rtlCol="0" anchor="t">
            <a:spAutoFit/>
          </a:bodyPr>
          <a:lstStyle/>
          <a:p>
            <a:pPr algn="l">
              <a:lnSpc>
                <a:spcPts val="4088"/>
              </a:lnSpc>
            </a:pPr>
            <a:r>
              <a:rPr lang="en-US" sz="3406" b="1">
                <a:solidFill>
                  <a:srgbClr val="F4F4F4"/>
                </a:solidFill>
                <a:latin typeface="Anantason Medium"/>
                <a:ea typeface="Anantason Medium"/>
                <a:cs typeface="Anantason Medium"/>
                <a:sym typeface="Anantason Medium"/>
              </a:rPr>
              <a:t>Partnership between healthcare professionals and patients </a:t>
            </a:r>
          </a:p>
        </p:txBody>
      </p:sp>
      <p:sp>
        <p:nvSpPr>
          <p:cNvPr id="34" name="TextBox 34"/>
          <p:cNvSpPr txBox="1"/>
          <p:nvPr/>
        </p:nvSpPr>
        <p:spPr>
          <a:xfrm>
            <a:off x="8282506" y="3071666"/>
            <a:ext cx="473776" cy="314325"/>
          </a:xfrm>
          <a:prstGeom prst="rect">
            <a:avLst/>
          </a:prstGeom>
        </p:spPr>
        <p:txBody>
          <a:bodyPr lIns="0" tIns="0" rIns="0" bIns="0" rtlCol="0" anchor="t">
            <a:spAutoFit/>
          </a:bodyPr>
          <a:lstStyle/>
          <a:p>
            <a:pPr algn="ctr">
              <a:lnSpc>
                <a:spcPts val="2482"/>
              </a:lnSpc>
            </a:pPr>
            <a:r>
              <a:rPr lang="en-US" sz="2068" b="1">
                <a:solidFill>
                  <a:srgbClr val="171616"/>
                </a:solidFill>
                <a:latin typeface="Anantason Medium"/>
                <a:ea typeface="Anantason Medium"/>
                <a:cs typeface="Anantason Medium"/>
                <a:sym typeface="Anantason Medium"/>
              </a:rPr>
              <a:t>01</a:t>
            </a:r>
          </a:p>
        </p:txBody>
      </p:sp>
      <p:sp>
        <p:nvSpPr>
          <p:cNvPr id="35" name="TextBox 35"/>
          <p:cNvSpPr txBox="1"/>
          <p:nvPr/>
        </p:nvSpPr>
        <p:spPr>
          <a:xfrm>
            <a:off x="8282506" y="6069463"/>
            <a:ext cx="473776" cy="314325"/>
          </a:xfrm>
          <a:prstGeom prst="rect">
            <a:avLst/>
          </a:prstGeom>
        </p:spPr>
        <p:txBody>
          <a:bodyPr lIns="0" tIns="0" rIns="0" bIns="0" rtlCol="0" anchor="t">
            <a:spAutoFit/>
          </a:bodyPr>
          <a:lstStyle/>
          <a:p>
            <a:pPr algn="ctr">
              <a:lnSpc>
                <a:spcPts val="2482"/>
              </a:lnSpc>
            </a:pPr>
            <a:r>
              <a:rPr lang="en-US" sz="2068" b="1">
                <a:solidFill>
                  <a:srgbClr val="171616"/>
                </a:solidFill>
                <a:latin typeface="Anantason Medium"/>
                <a:ea typeface="Anantason Medium"/>
                <a:cs typeface="Anantason Medium"/>
                <a:sym typeface="Anantason Medium"/>
              </a:rPr>
              <a:t>03</a:t>
            </a:r>
          </a:p>
        </p:txBody>
      </p:sp>
      <p:sp>
        <p:nvSpPr>
          <p:cNvPr id="36" name="TextBox 36"/>
          <p:cNvSpPr txBox="1"/>
          <p:nvPr/>
        </p:nvSpPr>
        <p:spPr>
          <a:xfrm>
            <a:off x="16212709" y="3071666"/>
            <a:ext cx="473776" cy="314325"/>
          </a:xfrm>
          <a:prstGeom prst="rect">
            <a:avLst/>
          </a:prstGeom>
        </p:spPr>
        <p:txBody>
          <a:bodyPr lIns="0" tIns="0" rIns="0" bIns="0" rtlCol="0" anchor="t">
            <a:spAutoFit/>
          </a:bodyPr>
          <a:lstStyle/>
          <a:p>
            <a:pPr algn="ctr">
              <a:lnSpc>
                <a:spcPts val="2482"/>
              </a:lnSpc>
            </a:pPr>
            <a:r>
              <a:rPr lang="en-US" sz="2068" b="1">
                <a:solidFill>
                  <a:srgbClr val="171616"/>
                </a:solidFill>
                <a:latin typeface="Anantason Medium"/>
                <a:ea typeface="Anantason Medium"/>
                <a:cs typeface="Anantason Medium"/>
                <a:sym typeface="Anantason Medium"/>
              </a:rPr>
              <a:t>02</a:t>
            </a:r>
          </a:p>
        </p:txBody>
      </p:sp>
      <p:sp>
        <p:nvSpPr>
          <p:cNvPr id="37" name="TextBox 37"/>
          <p:cNvSpPr txBox="1"/>
          <p:nvPr/>
        </p:nvSpPr>
        <p:spPr>
          <a:xfrm>
            <a:off x="16212709" y="6069463"/>
            <a:ext cx="473776" cy="314325"/>
          </a:xfrm>
          <a:prstGeom prst="rect">
            <a:avLst/>
          </a:prstGeom>
        </p:spPr>
        <p:txBody>
          <a:bodyPr lIns="0" tIns="0" rIns="0" bIns="0" rtlCol="0" anchor="t">
            <a:spAutoFit/>
          </a:bodyPr>
          <a:lstStyle/>
          <a:p>
            <a:pPr algn="ctr">
              <a:lnSpc>
                <a:spcPts val="2482"/>
              </a:lnSpc>
            </a:pPr>
            <a:r>
              <a:rPr lang="en-US" sz="2068" b="1">
                <a:solidFill>
                  <a:srgbClr val="171616"/>
                </a:solidFill>
                <a:latin typeface="Anantason Medium"/>
                <a:ea typeface="Anantason Medium"/>
                <a:cs typeface="Anantason Medium"/>
                <a:sym typeface="Anantason Medium"/>
              </a:rPr>
              <a:t>04</a:t>
            </a:r>
          </a:p>
        </p:txBody>
      </p:sp>
      <p:sp>
        <p:nvSpPr>
          <p:cNvPr id="38" name="TextBox 38"/>
          <p:cNvSpPr txBox="1"/>
          <p:nvPr/>
        </p:nvSpPr>
        <p:spPr>
          <a:xfrm>
            <a:off x="13896311" y="371210"/>
            <a:ext cx="3984480" cy="304822"/>
          </a:xfrm>
          <a:prstGeom prst="rect">
            <a:avLst/>
          </a:prstGeom>
        </p:spPr>
        <p:txBody>
          <a:bodyPr lIns="0" tIns="0" rIns="0" bIns="0" rtlCol="0" anchor="t">
            <a:spAutoFit/>
          </a:bodyPr>
          <a:lstStyle/>
          <a:p>
            <a:pPr algn="r">
              <a:lnSpc>
                <a:spcPts val="2460"/>
              </a:lnSpc>
            </a:pPr>
            <a:r>
              <a:rPr lang="en-US" sz="2050">
                <a:solidFill>
                  <a:srgbClr val="737373"/>
                </a:solidFill>
                <a:latin typeface="Anantason"/>
                <a:ea typeface="Anantason"/>
                <a:cs typeface="Anantason"/>
                <a:sym typeface="Anantason"/>
              </a:rPr>
              <a:t>Depression in Women</a:t>
            </a:r>
          </a:p>
        </p:txBody>
      </p:sp>
      <p:sp>
        <p:nvSpPr>
          <p:cNvPr id="39" name="TextBox 39"/>
          <p:cNvSpPr txBox="1"/>
          <p:nvPr/>
        </p:nvSpPr>
        <p:spPr>
          <a:xfrm>
            <a:off x="8186344" y="8686312"/>
            <a:ext cx="8713723" cy="381000"/>
          </a:xfrm>
          <a:prstGeom prst="rect">
            <a:avLst/>
          </a:prstGeom>
        </p:spPr>
        <p:txBody>
          <a:bodyPr lIns="0" tIns="0" rIns="0" bIns="0" rtlCol="0" anchor="t">
            <a:spAutoFit/>
          </a:bodyPr>
          <a:lstStyle/>
          <a:p>
            <a:pPr algn="r">
              <a:lnSpc>
                <a:spcPts val="3060"/>
              </a:lnSpc>
            </a:pPr>
            <a:r>
              <a:rPr lang="en-US" sz="2550">
                <a:solidFill>
                  <a:srgbClr val="737373"/>
                </a:solidFill>
                <a:latin typeface="Anantason"/>
                <a:ea typeface="Anantason"/>
                <a:cs typeface="Anantason"/>
                <a:sym typeface="Anantason"/>
              </a:rPr>
              <a:t>(NHS England &amp; Coalition for Personalised Care, 2019)</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a:extLst>
            <a:ext uri="{FF2B5EF4-FFF2-40B4-BE49-F238E27FC236}">
              <a16:creationId xmlns:a16="http://schemas.microsoft.com/office/drawing/2014/main" id="{21C82DF6-7DAD-1130-5C03-8618D767E13A}"/>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3067E70D-D4C9-DBCD-650B-9424539C8A0E}"/>
              </a:ext>
            </a:extLst>
          </p:cNvPr>
          <p:cNvSpPr/>
          <p:nvPr/>
        </p:nvSpPr>
        <p:spPr>
          <a:xfrm>
            <a:off x="-253477" y="9038737"/>
            <a:ext cx="18794954" cy="1947841"/>
          </a:xfrm>
          <a:custGeom>
            <a:avLst/>
            <a:gdLst/>
            <a:ahLst/>
            <a:cxnLst/>
            <a:rect l="l" t="t" r="r" b="b"/>
            <a:pathLst>
              <a:path w="18794954" h="1947841">
                <a:moveTo>
                  <a:pt x="0" y="0"/>
                </a:moveTo>
                <a:lnTo>
                  <a:pt x="18794954" y="0"/>
                </a:lnTo>
                <a:lnTo>
                  <a:pt x="18794954" y="1947840"/>
                </a:lnTo>
                <a:lnTo>
                  <a:pt x="0" y="194784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2489AF0E-CCC9-FEAB-2EBE-3DE6AE28A457}"/>
              </a:ext>
            </a:extLst>
          </p:cNvPr>
          <p:cNvSpPr/>
          <p:nvPr/>
        </p:nvSpPr>
        <p:spPr>
          <a:xfrm>
            <a:off x="410809" y="335536"/>
            <a:ext cx="366464" cy="366464"/>
          </a:xfrm>
          <a:custGeom>
            <a:avLst/>
            <a:gdLst/>
            <a:ahLst/>
            <a:cxnLst/>
            <a:rect l="l" t="t" r="r" b="b"/>
            <a:pathLst>
              <a:path w="366464" h="366464">
                <a:moveTo>
                  <a:pt x="0" y="0"/>
                </a:moveTo>
                <a:lnTo>
                  <a:pt x="366464" y="0"/>
                </a:lnTo>
                <a:lnTo>
                  <a:pt x="366464" y="366464"/>
                </a:lnTo>
                <a:lnTo>
                  <a:pt x="0" y="36646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a:extLst>
              <a:ext uri="{FF2B5EF4-FFF2-40B4-BE49-F238E27FC236}">
                <a16:creationId xmlns:a16="http://schemas.microsoft.com/office/drawing/2014/main" id="{B0CB33AC-5166-04D1-B2DC-08BBB789A6E5}"/>
              </a:ext>
            </a:extLst>
          </p:cNvPr>
          <p:cNvSpPr txBox="1"/>
          <p:nvPr/>
        </p:nvSpPr>
        <p:spPr>
          <a:xfrm>
            <a:off x="1513832" y="1438010"/>
            <a:ext cx="14547311" cy="876300"/>
          </a:xfrm>
          <a:prstGeom prst="rect">
            <a:avLst/>
          </a:prstGeom>
        </p:spPr>
        <p:txBody>
          <a:bodyPr lIns="0" tIns="0" rIns="0" bIns="0" rtlCol="0" anchor="t">
            <a:spAutoFit/>
          </a:bodyPr>
          <a:lstStyle/>
          <a:p>
            <a:pPr algn="l">
              <a:lnSpc>
                <a:spcPts val="6960"/>
              </a:lnSpc>
            </a:pPr>
            <a:r>
              <a:rPr lang="en-US" sz="5800" b="1" dirty="0">
                <a:solidFill>
                  <a:srgbClr val="563CA8"/>
                </a:solidFill>
                <a:latin typeface="Anantason Semi-Bold"/>
                <a:ea typeface="Anantason Semi-Bold"/>
                <a:cs typeface="Anantason Semi-Bold"/>
                <a:sym typeface="Anantason Semi-Bold"/>
              </a:rPr>
              <a:t>Comprehensive Model of </a:t>
            </a:r>
            <a:r>
              <a:rPr lang="en-US" sz="5800" b="1" dirty="0" err="1">
                <a:solidFill>
                  <a:srgbClr val="563CA8"/>
                </a:solidFill>
                <a:latin typeface="Anantason Semi-Bold"/>
                <a:ea typeface="Anantason Semi-Bold"/>
                <a:cs typeface="Anantason Semi-Bold"/>
                <a:sym typeface="Anantason Semi-Bold"/>
              </a:rPr>
              <a:t>Personalised</a:t>
            </a:r>
            <a:r>
              <a:rPr lang="en-US" sz="5800" b="1" dirty="0">
                <a:solidFill>
                  <a:srgbClr val="563CA8"/>
                </a:solidFill>
                <a:latin typeface="Anantason Semi-Bold"/>
                <a:ea typeface="Anantason Semi-Bold"/>
                <a:cs typeface="Anantason Semi-Bold"/>
                <a:sym typeface="Anantason Semi-Bold"/>
              </a:rPr>
              <a:t> Care</a:t>
            </a:r>
          </a:p>
        </p:txBody>
      </p:sp>
      <p:sp>
        <p:nvSpPr>
          <p:cNvPr id="5" name="TextBox 5">
            <a:extLst>
              <a:ext uri="{FF2B5EF4-FFF2-40B4-BE49-F238E27FC236}">
                <a16:creationId xmlns:a16="http://schemas.microsoft.com/office/drawing/2014/main" id="{15BF252C-F90D-0F0C-2E5A-B191E882C30F}"/>
              </a:ext>
            </a:extLst>
          </p:cNvPr>
          <p:cNvSpPr txBox="1"/>
          <p:nvPr/>
        </p:nvSpPr>
        <p:spPr>
          <a:xfrm>
            <a:off x="893679" y="337776"/>
            <a:ext cx="1240306" cy="390558"/>
          </a:xfrm>
          <a:prstGeom prst="rect">
            <a:avLst/>
          </a:prstGeom>
        </p:spPr>
        <p:txBody>
          <a:bodyPr lIns="0" tIns="0" rIns="0" bIns="0" rtlCol="0" anchor="t">
            <a:spAutoFit/>
          </a:bodyPr>
          <a:lstStyle/>
          <a:p>
            <a:pPr algn="l">
              <a:lnSpc>
                <a:spcPts val="1501"/>
              </a:lnSpc>
            </a:pPr>
            <a:r>
              <a:rPr lang="en-US" sz="1501" b="1">
                <a:solidFill>
                  <a:srgbClr val="171616"/>
                </a:solidFill>
                <a:latin typeface="Anantason Medium"/>
                <a:ea typeface="Anantason Medium"/>
                <a:cs typeface="Anantason Medium"/>
                <a:sym typeface="Anantason Medium"/>
              </a:rPr>
              <a:t>Ginyard International</a:t>
            </a:r>
          </a:p>
        </p:txBody>
      </p:sp>
      <p:sp>
        <p:nvSpPr>
          <p:cNvPr id="6" name="TextBox 6">
            <a:extLst>
              <a:ext uri="{FF2B5EF4-FFF2-40B4-BE49-F238E27FC236}">
                <a16:creationId xmlns:a16="http://schemas.microsoft.com/office/drawing/2014/main" id="{B852CC92-CE43-813E-3B6D-8C29B595F4DD}"/>
              </a:ext>
            </a:extLst>
          </p:cNvPr>
          <p:cNvSpPr txBox="1"/>
          <p:nvPr/>
        </p:nvSpPr>
        <p:spPr>
          <a:xfrm>
            <a:off x="2004710" y="6543268"/>
            <a:ext cx="6797405" cy="4572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Shared  decision making with patients </a:t>
            </a:r>
          </a:p>
        </p:txBody>
      </p:sp>
      <p:sp>
        <p:nvSpPr>
          <p:cNvPr id="7" name="TextBox 7">
            <a:extLst>
              <a:ext uri="{FF2B5EF4-FFF2-40B4-BE49-F238E27FC236}">
                <a16:creationId xmlns:a16="http://schemas.microsoft.com/office/drawing/2014/main" id="{4851C272-12FD-E1B6-D83B-C3236217ABBB}"/>
              </a:ext>
            </a:extLst>
          </p:cNvPr>
          <p:cNvSpPr txBox="1"/>
          <p:nvPr/>
        </p:nvSpPr>
        <p:spPr>
          <a:xfrm>
            <a:off x="9766798" y="6543268"/>
            <a:ext cx="7261282" cy="4572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Personalised care and support planning </a:t>
            </a:r>
          </a:p>
        </p:txBody>
      </p:sp>
      <p:grpSp>
        <p:nvGrpSpPr>
          <p:cNvPr id="8" name="Group 8">
            <a:extLst>
              <a:ext uri="{FF2B5EF4-FFF2-40B4-BE49-F238E27FC236}">
                <a16:creationId xmlns:a16="http://schemas.microsoft.com/office/drawing/2014/main" id="{140D97F4-4E89-E39A-C493-0E77C00E0EE6}"/>
              </a:ext>
            </a:extLst>
          </p:cNvPr>
          <p:cNvGrpSpPr/>
          <p:nvPr/>
        </p:nvGrpSpPr>
        <p:grpSpPr>
          <a:xfrm>
            <a:off x="1262784" y="2589914"/>
            <a:ext cx="15019214" cy="3219929"/>
            <a:chOff x="0" y="0"/>
            <a:chExt cx="3388283" cy="726405"/>
          </a:xfrm>
        </p:grpSpPr>
        <p:sp>
          <p:nvSpPr>
            <p:cNvPr id="9" name="Freeform 9">
              <a:extLst>
                <a:ext uri="{FF2B5EF4-FFF2-40B4-BE49-F238E27FC236}">
                  <a16:creationId xmlns:a16="http://schemas.microsoft.com/office/drawing/2014/main" id="{92BA871F-9D9D-A39D-C4EF-F93F1D81733A}"/>
                </a:ext>
              </a:extLst>
            </p:cNvPr>
            <p:cNvSpPr/>
            <p:nvPr/>
          </p:nvSpPr>
          <p:spPr>
            <a:xfrm>
              <a:off x="0" y="0"/>
              <a:ext cx="3388283" cy="726405"/>
            </a:xfrm>
            <a:custGeom>
              <a:avLst/>
              <a:gdLst/>
              <a:ahLst/>
              <a:cxnLst/>
              <a:rect l="l" t="t" r="r" b="b"/>
              <a:pathLst>
                <a:path w="3388283" h="726405">
                  <a:moveTo>
                    <a:pt x="18041" y="0"/>
                  </a:moveTo>
                  <a:lnTo>
                    <a:pt x="3370242" y="0"/>
                  </a:lnTo>
                  <a:cubicBezTo>
                    <a:pt x="3375027" y="0"/>
                    <a:pt x="3379615" y="1901"/>
                    <a:pt x="3382999" y="5284"/>
                  </a:cubicBezTo>
                  <a:cubicBezTo>
                    <a:pt x="3386382" y="8668"/>
                    <a:pt x="3388283" y="13257"/>
                    <a:pt x="3388283" y="18041"/>
                  </a:cubicBezTo>
                  <a:lnTo>
                    <a:pt x="3388283" y="708363"/>
                  </a:lnTo>
                  <a:cubicBezTo>
                    <a:pt x="3388283" y="713148"/>
                    <a:pt x="3386382" y="717737"/>
                    <a:pt x="3382999" y="721121"/>
                  </a:cubicBezTo>
                  <a:cubicBezTo>
                    <a:pt x="3379615" y="724504"/>
                    <a:pt x="3375027" y="726405"/>
                    <a:pt x="3370242" y="726405"/>
                  </a:cubicBezTo>
                  <a:lnTo>
                    <a:pt x="18041" y="726405"/>
                  </a:lnTo>
                  <a:cubicBezTo>
                    <a:pt x="13257" y="726405"/>
                    <a:pt x="8668" y="724504"/>
                    <a:pt x="5284" y="721121"/>
                  </a:cubicBezTo>
                  <a:cubicBezTo>
                    <a:pt x="1901" y="717737"/>
                    <a:pt x="0" y="713148"/>
                    <a:pt x="0" y="708363"/>
                  </a:cubicBezTo>
                  <a:lnTo>
                    <a:pt x="0" y="18041"/>
                  </a:lnTo>
                  <a:cubicBezTo>
                    <a:pt x="0" y="13257"/>
                    <a:pt x="1901" y="8668"/>
                    <a:pt x="5284" y="5284"/>
                  </a:cubicBezTo>
                  <a:cubicBezTo>
                    <a:pt x="8668" y="1901"/>
                    <a:pt x="13257" y="0"/>
                    <a:pt x="18041" y="0"/>
                  </a:cubicBezTo>
                  <a:close/>
                </a:path>
              </a:pathLst>
            </a:custGeom>
            <a:blipFill>
              <a:blip r:embed="rId5"/>
              <a:stretch>
                <a:fillRect t="-109361" b="-136002"/>
              </a:stretch>
            </a:blipFill>
          </p:spPr>
          <p:txBody>
            <a:bodyPr/>
            <a:lstStyle/>
            <a:p>
              <a:endParaRPr lang="en-GB"/>
            </a:p>
          </p:txBody>
        </p:sp>
      </p:grpSp>
      <p:grpSp>
        <p:nvGrpSpPr>
          <p:cNvPr id="10" name="Group 10">
            <a:extLst>
              <a:ext uri="{FF2B5EF4-FFF2-40B4-BE49-F238E27FC236}">
                <a16:creationId xmlns:a16="http://schemas.microsoft.com/office/drawing/2014/main" id="{7D4B06A5-2051-E7A7-8F63-5FDD56E5E87A}"/>
              </a:ext>
            </a:extLst>
          </p:cNvPr>
          <p:cNvGrpSpPr/>
          <p:nvPr/>
        </p:nvGrpSpPr>
        <p:grpSpPr>
          <a:xfrm>
            <a:off x="1354352" y="6543268"/>
            <a:ext cx="340455" cy="340455"/>
            <a:chOff x="0" y="0"/>
            <a:chExt cx="812800" cy="812800"/>
          </a:xfrm>
        </p:grpSpPr>
        <p:sp>
          <p:nvSpPr>
            <p:cNvPr id="11" name="Freeform 11">
              <a:extLst>
                <a:ext uri="{FF2B5EF4-FFF2-40B4-BE49-F238E27FC236}">
                  <a16:creationId xmlns:a16="http://schemas.microsoft.com/office/drawing/2014/main" id="{2091D5D4-8208-5AE2-9126-4D8199CC3AA7}"/>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D8B1"/>
            </a:solidFill>
          </p:spPr>
          <p:txBody>
            <a:bodyPr/>
            <a:lstStyle/>
            <a:p>
              <a:endParaRPr lang="en-GB"/>
            </a:p>
          </p:txBody>
        </p:sp>
        <p:sp>
          <p:nvSpPr>
            <p:cNvPr id="12" name="TextBox 12">
              <a:extLst>
                <a:ext uri="{FF2B5EF4-FFF2-40B4-BE49-F238E27FC236}">
                  <a16:creationId xmlns:a16="http://schemas.microsoft.com/office/drawing/2014/main" id="{5361EAD4-DF39-E8D2-994B-081FA8A23BDB}"/>
                </a:ext>
              </a:extLst>
            </p:cNvPr>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13" name="Group 13">
            <a:extLst>
              <a:ext uri="{FF2B5EF4-FFF2-40B4-BE49-F238E27FC236}">
                <a16:creationId xmlns:a16="http://schemas.microsoft.com/office/drawing/2014/main" id="{E8F0C527-B21E-64C4-40B9-92B35A1DC609}"/>
              </a:ext>
            </a:extLst>
          </p:cNvPr>
          <p:cNvGrpSpPr/>
          <p:nvPr/>
        </p:nvGrpSpPr>
        <p:grpSpPr>
          <a:xfrm>
            <a:off x="9112019" y="6543268"/>
            <a:ext cx="340455" cy="340455"/>
            <a:chOff x="0" y="0"/>
            <a:chExt cx="812800" cy="812800"/>
          </a:xfrm>
        </p:grpSpPr>
        <p:sp>
          <p:nvSpPr>
            <p:cNvPr id="14" name="Freeform 14">
              <a:extLst>
                <a:ext uri="{FF2B5EF4-FFF2-40B4-BE49-F238E27FC236}">
                  <a16:creationId xmlns:a16="http://schemas.microsoft.com/office/drawing/2014/main" id="{92B8C9F3-297B-6755-B0A0-5BC2B8CFA5A0}"/>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D8B1"/>
            </a:solidFill>
          </p:spPr>
          <p:txBody>
            <a:bodyPr/>
            <a:lstStyle/>
            <a:p>
              <a:endParaRPr lang="en-GB"/>
            </a:p>
          </p:txBody>
        </p:sp>
        <p:sp>
          <p:nvSpPr>
            <p:cNvPr id="15" name="TextBox 15">
              <a:extLst>
                <a:ext uri="{FF2B5EF4-FFF2-40B4-BE49-F238E27FC236}">
                  <a16:creationId xmlns:a16="http://schemas.microsoft.com/office/drawing/2014/main" id="{B0A1CDE7-F2D2-81CA-6CD7-DC02651FC18B}"/>
                </a:ext>
              </a:extLst>
            </p:cNvPr>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sp>
        <p:nvSpPr>
          <p:cNvPr id="16" name="TextBox 16">
            <a:extLst>
              <a:ext uri="{FF2B5EF4-FFF2-40B4-BE49-F238E27FC236}">
                <a16:creationId xmlns:a16="http://schemas.microsoft.com/office/drawing/2014/main" id="{8FB03342-A1B2-EF76-5814-F220136094BA}"/>
              </a:ext>
            </a:extLst>
          </p:cNvPr>
          <p:cNvSpPr txBox="1"/>
          <p:nvPr/>
        </p:nvSpPr>
        <p:spPr>
          <a:xfrm>
            <a:off x="14999343" y="371210"/>
            <a:ext cx="2881448" cy="304822"/>
          </a:xfrm>
          <a:prstGeom prst="rect">
            <a:avLst/>
          </a:prstGeom>
        </p:spPr>
        <p:txBody>
          <a:bodyPr lIns="0" tIns="0" rIns="0" bIns="0" rtlCol="0" anchor="t">
            <a:spAutoFit/>
          </a:bodyPr>
          <a:lstStyle/>
          <a:p>
            <a:pPr algn="r">
              <a:lnSpc>
                <a:spcPts val="2460"/>
              </a:lnSpc>
            </a:pPr>
            <a:r>
              <a:rPr lang="en-US" sz="2050">
                <a:solidFill>
                  <a:srgbClr val="737373"/>
                </a:solidFill>
                <a:latin typeface="Anantason"/>
                <a:ea typeface="Anantason"/>
                <a:cs typeface="Anantason"/>
                <a:sym typeface="Anantason"/>
              </a:rPr>
              <a:t>Depression in Women</a:t>
            </a:r>
          </a:p>
        </p:txBody>
      </p:sp>
      <p:sp>
        <p:nvSpPr>
          <p:cNvPr id="17" name="TextBox 17">
            <a:extLst>
              <a:ext uri="{FF2B5EF4-FFF2-40B4-BE49-F238E27FC236}">
                <a16:creationId xmlns:a16="http://schemas.microsoft.com/office/drawing/2014/main" id="{67E02C02-4997-35D8-FD35-C37913226D6D}"/>
              </a:ext>
            </a:extLst>
          </p:cNvPr>
          <p:cNvSpPr txBox="1"/>
          <p:nvPr/>
        </p:nvSpPr>
        <p:spPr>
          <a:xfrm>
            <a:off x="1974985" y="7562402"/>
            <a:ext cx="6797405" cy="4572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Enabling patient choice</a:t>
            </a:r>
          </a:p>
        </p:txBody>
      </p:sp>
      <p:sp>
        <p:nvSpPr>
          <p:cNvPr id="18" name="TextBox 18">
            <a:extLst>
              <a:ext uri="{FF2B5EF4-FFF2-40B4-BE49-F238E27FC236}">
                <a16:creationId xmlns:a16="http://schemas.microsoft.com/office/drawing/2014/main" id="{79B5A1F0-862F-CDEE-DC4C-5523A8709ACF}"/>
              </a:ext>
            </a:extLst>
          </p:cNvPr>
          <p:cNvSpPr txBox="1"/>
          <p:nvPr/>
        </p:nvSpPr>
        <p:spPr>
          <a:xfrm>
            <a:off x="1990082" y="8493447"/>
            <a:ext cx="6797405" cy="4572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Social prescribing</a:t>
            </a:r>
          </a:p>
        </p:txBody>
      </p:sp>
      <p:sp>
        <p:nvSpPr>
          <p:cNvPr id="19" name="TextBox 19">
            <a:extLst>
              <a:ext uri="{FF2B5EF4-FFF2-40B4-BE49-F238E27FC236}">
                <a16:creationId xmlns:a16="http://schemas.microsoft.com/office/drawing/2014/main" id="{8048EA92-D150-A6D4-0A4C-6E6624F7FF61}"/>
              </a:ext>
            </a:extLst>
          </p:cNvPr>
          <p:cNvSpPr txBox="1"/>
          <p:nvPr/>
        </p:nvSpPr>
        <p:spPr>
          <a:xfrm>
            <a:off x="9717382" y="8551820"/>
            <a:ext cx="6797405" cy="4572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Personal health budgets </a:t>
            </a:r>
          </a:p>
        </p:txBody>
      </p:sp>
      <p:sp>
        <p:nvSpPr>
          <p:cNvPr id="20" name="TextBox 20">
            <a:extLst>
              <a:ext uri="{FF2B5EF4-FFF2-40B4-BE49-F238E27FC236}">
                <a16:creationId xmlns:a16="http://schemas.microsoft.com/office/drawing/2014/main" id="{B46C6146-DF07-B30B-15E8-817CEFB1932A}"/>
              </a:ext>
            </a:extLst>
          </p:cNvPr>
          <p:cNvSpPr txBox="1"/>
          <p:nvPr/>
        </p:nvSpPr>
        <p:spPr>
          <a:xfrm>
            <a:off x="9747748" y="7539725"/>
            <a:ext cx="6797405" cy="4572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Support self-management </a:t>
            </a:r>
          </a:p>
        </p:txBody>
      </p:sp>
      <p:grpSp>
        <p:nvGrpSpPr>
          <p:cNvPr id="21" name="Group 21">
            <a:extLst>
              <a:ext uri="{FF2B5EF4-FFF2-40B4-BE49-F238E27FC236}">
                <a16:creationId xmlns:a16="http://schemas.microsoft.com/office/drawing/2014/main" id="{3FB18BD2-31E9-7EBC-0A1A-395A4366C266}"/>
              </a:ext>
            </a:extLst>
          </p:cNvPr>
          <p:cNvGrpSpPr/>
          <p:nvPr/>
        </p:nvGrpSpPr>
        <p:grpSpPr>
          <a:xfrm>
            <a:off x="1343604" y="7598097"/>
            <a:ext cx="340455" cy="340455"/>
            <a:chOff x="0" y="0"/>
            <a:chExt cx="812800" cy="812800"/>
          </a:xfrm>
        </p:grpSpPr>
        <p:sp>
          <p:nvSpPr>
            <p:cNvPr id="22" name="Freeform 22">
              <a:extLst>
                <a:ext uri="{FF2B5EF4-FFF2-40B4-BE49-F238E27FC236}">
                  <a16:creationId xmlns:a16="http://schemas.microsoft.com/office/drawing/2014/main" id="{7D1A579A-5DDE-3A2A-B427-495B223CF654}"/>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D8B1"/>
            </a:solidFill>
          </p:spPr>
          <p:txBody>
            <a:bodyPr/>
            <a:lstStyle/>
            <a:p>
              <a:endParaRPr lang="en-GB"/>
            </a:p>
          </p:txBody>
        </p:sp>
        <p:sp>
          <p:nvSpPr>
            <p:cNvPr id="23" name="TextBox 23">
              <a:extLst>
                <a:ext uri="{FF2B5EF4-FFF2-40B4-BE49-F238E27FC236}">
                  <a16:creationId xmlns:a16="http://schemas.microsoft.com/office/drawing/2014/main" id="{BB49EF04-DDD7-B3BD-7F6C-043DC8F97ED7}"/>
                </a:ext>
              </a:extLst>
            </p:cNvPr>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24" name="Group 24">
            <a:extLst>
              <a:ext uri="{FF2B5EF4-FFF2-40B4-BE49-F238E27FC236}">
                <a16:creationId xmlns:a16="http://schemas.microsoft.com/office/drawing/2014/main" id="{7C86CF37-1E95-27E4-260F-DA095F27D4DE}"/>
              </a:ext>
            </a:extLst>
          </p:cNvPr>
          <p:cNvGrpSpPr/>
          <p:nvPr/>
        </p:nvGrpSpPr>
        <p:grpSpPr>
          <a:xfrm>
            <a:off x="1354352" y="8610193"/>
            <a:ext cx="340455" cy="340455"/>
            <a:chOff x="0" y="0"/>
            <a:chExt cx="812800" cy="812800"/>
          </a:xfrm>
        </p:grpSpPr>
        <p:sp>
          <p:nvSpPr>
            <p:cNvPr id="25" name="Freeform 25">
              <a:extLst>
                <a:ext uri="{FF2B5EF4-FFF2-40B4-BE49-F238E27FC236}">
                  <a16:creationId xmlns:a16="http://schemas.microsoft.com/office/drawing/2014/main" id="{F053246D-2A59-7D71-EF76-F2A44AA0D0A2}"/>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D8B1"/>
            </a:solidFill>
          </p:spPr>
          <p:txBody>
            <a:bodyPr/>
            <a:lstStyle/>
            <a:p>
              <a:endParaRPr lang="en-GB"/>
            </a:p>
          </p:txBody>
        </p:sp>
        <p:sp>
          <p:nvSpPr>
            <p:cNvPr id="26" name="TextBox 26">
              <a:extLst>
                <a:ext uri="{FF2B5EF4-FFF2-40B4-BE49-F238E27FC236}">
                  <a16:creationId xmlns:a16="http://schemas.microsoft.com/office/drawing/2014/main" id="{6BB34703-EA17-D228-A469-98C5D3CD919E}"/>
                </a:ext>
              </a:extLst>
            </p:cNvPr>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27" name="Group 27">
            <a:extLst>
              <a:ext uri="{FF2B5EF4-FFF2-40B4-BE49-F238E27FC236}">
                <a16:creationId xmlns:a16="http://schemas.microsoft.com/office/drawing/2014/main" id="{2B7EAD86-7939-BFA6-604D-2533EED4FA60}"/>
              </a:ext>
            </a:extLst>
          </p:cNvPr>
          <p:cNvGrpSpPr/>
          <p:nvPr/>
        </p:nvGrpSpPr>
        <p:grpSpPr>
          <a:xfrm>
            <a:off x="9082207" y="8610193"/>
            <a:ext cx="340455" cy="340455"/>
            <a:chOff x="0" y="0"/>
            <a:chExt cx="812800" cy="812800"/>
          </a:xfrm>
        </p:grpSpPr>
        <p:sp>
          <p:nvSpPr>
            <p:cNvPr id="28" name="Freeform 28">
              <a:extLst>
                <a:ext uri="{FF2B5EF4-FFF2-40B4-BE49-F238E27FC236}">
                  <a16:creationId xmlns:a16="http://schemas.microsoft.com/office/drawing/2014/main" id="{FDDD54B1-DBAF-4E76-3C33-4697D7B3FC41}"/>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D8B1"/>
            </a:solidFill>
          </p:spPr>
          <p:txBody>
            <a:bodyPr/>
            <a:lstStyle/>
            <a:p>
              <a:endParaRPr lang="en-GB"/>
            </a:p>
          </p:txBody>
        </p:sp>
        <p:sp>
          <p:nvSpPr>
            <p:cNvPr id="29" name="TextBox 29">
              <a:extLst>
                <a:ext uri="{FF2B5EF4-FFF2-40B4-BE49-F238E27FC236}">
                  <a16:creationId xmlns:a16="http://schemas.microsoft.com/office/drawing/2014/main" id="{3F683239-637C-5326-B472-C034B12AEF14}"/>
                </a:ext>
              </a:extLst>
            </p:cNvPr>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grpSp>
        <p:nvGrpSpPr>
          <p:cNvPr id="30" name="Group 30">
            <a:extLst>
              <a:ext uri="{FF2B5EF4-FFF2-40B4-BE49-F238E27FC236}">
                <a16:creationId xmlns:a16="http://schemas.microsoft.com/office/drawing/2014/main" id="{F91DA07E-C418-5DAA-FA18-E618CBEBFA18}"/>
              </a:ext>
            </a:extLst>
          </p:cNvPr>
          <p:cNvGrpSpPr/>
          <p:nvPr/>
        </p:nvGrpSpPr>
        <p:grpSpPr>
          <a:xfrm>
            <a:off x="9112019" y="7620775"/>
            <a:ext cx="340455" cy="340455"/>
            <a:chOff x="0" y="0"/>
            <a:chExt cx="812800" cy="812800"/>
          </a:xfrm>
        </p:grpSpPr>
        <p:sp>
          <p:nvSpPr>
            <p:cNvPr id="31" name="Freeform 31">
              <a:extLst>
                <a:ext uri="{FF2B5EF4-FFF2-40B4-BE49-F238E27FC236}">
                  <a16:creationId xmlns:a16="http://schemas.microsoft.com/office/drawing/2014/main" id="{3772908B-1024-2AE3-C8DC-66D6BCD5E8E5}"/>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D8B1"/>
            </a:solidFill>
          </p:spPr>
          <p:txBody>
            <a:bodyPr/>
            <a:lstStyle/>
            <a:p>
              <a:endParaRPr lang="en-GB"/>
            </a:p>
          </p:txBody>
        </p:sp>
        <p:sp>
          <p:nvSpPr>
            <p:cNvPr id="32" name="TextBox 32">
              <a:extLst>
                <a:ext uri="{FF2B5EF4-FFF2-40B4-BE49-F238E27FC236}">
                  <a16:creationId xmlns:a16="http://schemas.microsoft.com/office/drawing/2014/main" id="{FC8B92E1-A23D-C0F8-E789-B3923CAA9B8C}"/>
                </a:ext>
              </a:extLst>
            </p:cNvPr>
            <p:cNvSpPr txBox="1"/>
            <p:nvPr/>
          </p:nvSpPr>
          <p:spPr>
            <a:xfrm>
              <a:off x="76200" y="104775"/>
              <a:ext cx="660400" cy="631825"/>
            </a:xfrm>
            <a:prstGeom prst="rect">
              <a:avLst/>
            </a:prstGeom>
          </p:spPr>
          <p:txBody>
            <a:bodyPr lIns="50800" tIns="50800" rIns="50800" bIns="50800" rtlCol="0" anchor="ctr"/>
            <a:lstStyle/>
            <a:p>
              <a:pPr algn="ctr">
                <a:lnSpc>
                  <a:spcPts val="1501"/>
                </a:lnSpc>
              </a:pPr>
              <a:endParaRPr/>
            </a:p>
          </p:txBody>
        </p:sp>
      </p:grpSp>
      <p:sp>
        <p:nvSpPr>
          <p:cNvPr id="33" name="TextBox 33">
            <a:extLst>
              <a:ext uri="{FF2B5EF4-FFF2-40B4-BE49-F238E27FC236}">
                <a16:creationId xmlns:a16="http://schemas.microsoft.com/office/drawing/2014/main" id="{A69D9D2E-6A3C-EFF5-BB8E-FFAD5400C791}"/>
              </a:ext>
            </a:extLst>
          </p:cNvPr>
          <p:cNvSpPr txBox="1"/>
          <p:nvPr/>
        </p:nvSpPr>
        <p:spPr>
          <a:xfrm>
            <a:off x="14377852" y="9742445"/>
            <a:ext cx="2881448" cy="304822"/>
          </a:xfrm>
          <a:prstGeom prst="rect">
            <a:avLst/>
          </a:prstGeom>
        </p:spPr>
        <p:txBody>
          <a:bodyPr lIns="0" tIns="0" rIns="0" bIns="0" rtlCol="0" anchor="t">
            <a:spAutoFit/>
          </a:bodyPr>
          <a:lstStyle/>
          <a:p>
            <a:pPr algn="r">
              <a:lnSpc>
                <a:spcPts val="2460"/>
              </a:lnSpc>
            </a:pPr>
            <a:r>
              <a:rPr lang="en-US" sz="2050">
                <a:solidFill>
                  <a:srgbClr val="737373"/>
                </a:solidFill>
                <a:latin typeface="Anantason"/>
                <a:ea typeface="Anantason"/>
                <a:cs typeface="Anantason"/>
                <a:sym typeface="Anantason"/>
              </a:rPr>
              <a:t>(NHS England, 2021)</a:t>
            </a:r>
          </a:p>
        </p:txBody>
      </p:sp>
    </p:spTree>
    <p:extLst>
      <p:ext uri="{BB962C8B-B14F-4D97-AF65-F5344CB8AC3E}">
        <p14:creationId xmlns:p14="http://schemas.microsoft.com/office/powerpoint/2010/main" val="36416880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Freeform 2"/>
          <p:cNvSpPr/>
          <p:nvPr/>
        </p:nvSpPr>
        <p:spPr>
          <a:xfrm>
            <a:off x="-253477" y="9038737"/>
            <a:ext cx="18794954" cy="1947841"/>
          </a:xfrm>
          <a:custGeom>
            <a:avLst/>
            <a:gdLst/>
            <a:ahLst/>
            <a:cxnLst/>
            <a:rect l="l" t="t" r="r" b="b"/>
            <a:pathLst>
              <a:path w="18794954" h="1947841">
                <a:moveTo>
                  <a:pt x="0" y="0"/>
                </a:moveTo>
                <a:lnTo>
                  <a:pt x="18794954" y="0"/>
                </a:lnTo>
                <a:lnTo>
                  <a:pt x="18794954" y="1947840"/>
                </a:lnTo>
                <a:lnTo>
                  <a:pt x="0" y="194784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410809" y="335536"/>
            <a:ext cx="366464" cy="366464"/>
          </a:xfrm>
          <a:custGeom>
            <a:avLst/>
            <a:gdLst/>
            <a:ahLst/>
            <a:cxnLst/>
            <a:rect l="l" t="t" r="r" b="b"/>
            <a:pathLst>
              <a:path w="366464" h="366464">
                <a:moveTo>
                  <a:pt x="0" y="0"/>
                </a:moveTo>
                <a:lnTo>
                  <a:pt x="366464" y="0"/>
                </a:lnTo>
                <a:lnTo>
                  <a:pt x="366464" y="366464"/>
                </a:lnTo>
                <a:lnTo>
                  <a:pt x="0" y="36646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594041" y="1349247"/>
            <a:ext cx="5657030" cy="923925"/>
          </a:xfrm>
          <a:prstGeom prst="rect">
            <a:avLst/>
          </a:prstGeom>
        </p:spPr>
        <p:txBody>
          <a:bodyPr lIns="0" tIns="0" rIns="0" bIns="0" rtlCol="0" anchor="t">
            <a:spAutoFit/>
          </a:bodyPr>
          <a:lstStyle/>
          <a:p>
            <a:pPr algn="l">
              <a:lnSpc>
                <a:spcPts val="7200"/>
              </a:lnSpc>
            </a:pPr>
            <a:r>
              <a:rPr lang="en-US" sz="6000" b="1">
                <a:solidFill>
                  <a:srgbClr val="563CA8"/>
                </a:solidFill>
                <a:latin typeface="Anantason Semi-Bold"/>
                <a:ea typeface="Anantason Semi-Bold"/>
                <a:cs typeface="Anantason Semi-Bold"/>
                <a:sym typeface="Anantason Semi-Bold"/>
              </a:rPr>
              <a:t>Conclusion </a:t>
            </a:r>
          </a:p>
        </p:txBody>
      </p:sp>
      <p:grpSp>
        <p:nvGrpSpPr>
          <p:cNvPr id="5" name="Group 5"/>
          <p:cNvGrpSpPr/>
          <p:nvPr/>
        </p:nvGrpSpPr>
        <p:grpSpPr>
          <a:xfrm>
            <a:off x="6335047" y="1438010"/>
            <a:ext cx="10606004" cy="4301246"/>
            <a:chOff x="0" y="0"/>
            <a:chExt cx="2392678" cy="970346"/>
          </a:xfrm>
        </p:grpSpPr>
        <p:sp>
          <p:nvSpPr>
            <p:cNvPr id="6" name="Freeform 6"/>
            <p:cNvSpPr/>
            <p:nvPr/>
          </p:nvSpPr>
          <p:spPr>
            <a:xfrm>
              <a:off x="0" y="0"/>
              <a:ext cx="2392678" cy="970346"/>
            </a:xfrm>
            <a:custGeom>
              <a:avLst/>
              <a:gdLst/>
              <a:ahLst/>
              <a:cxnLst/>
              <a:rect l="l" t="t" r="r" b="b"/>
              <a:pathLst>
                <a:path w="2392678" h="970346">
                  <a:moveTo>
                    <a:pt x="25548" y="0"/>
                  </a:moveTo>
                  <a:lnTo>
                    <a:pt x="2367130" y="0"/>
                  </a:lnTo>
                  <a:cubicBezTo>
                    <a:pt x="2381240" y="0"/>
                    <a:pt x="2392678" y="11438"/>
                    <a:pt x="2392678" y="25548"/>
                  </a:cubicBezTo>
                  <a:lnTo>
                    <a:pt x="2392678" y="944798"/>
                  </a:lnTo>
                  <a:cubicBezTo>
                    <a:pt x="2392678" y="958908"/>
                    <a:pt x="2381240" y="970346"/>
                    <a:pt x="2367130" y="970346"/>
                  </a:cubicBezTo>
                  <a:lnTo>
                    <a:pt x="25548" y="970346"/>
                  </a:lnTo>
                  <a:cubicBezTo>
                    <a:pt x="11438" y="970346"/>
                    <a:pt x="0" y="958908"/>
                    <a:pt x="0" y="944798"/>
                  </a:cubicBezTo>
                  <a:lnTo>
                    <a:pt x="0" y="25548"/>
                  </a:lnTo>
                  <a:cubicBezTo>
                    <a:pt x="0" y="11438"/>
                    <a:pt x="11438" y="0"/>
                    <a:pt x="25548" y="0"/>
                  </a:cubicBezTo>
                  <a:close/>
                </a:path>
              </a:pathLst>
            </a:custGeom>
            <a:blipFill>
              <a:blip r:embed="rId5"/>
              <a:stretch>
                <a:fillRect t="-7960" b="-56426"/>
              </a:stretch>
            </a:blipFill>
          </p:spPr>
          <p:txBody>
            <a:bodyPr/>
            <a:lstStyle/>
            <a:p>
              <a:endParaRPr lang="en-GB"/>
            </a:p>
          </p:txBody>
        </p:sp>
      </p:grpSp>
      <p:sp>
        <p:nvSpPr>
          <p:cNvPr id="7" name="Freeform 7"/>
          <p:cNvSpPr/>
          <p:nvPr/>
        </p:nvSpPr>
        <p:spPr>
          <a:xfrm>
            <a:off x="1493400" y="6910831"/>
            <a:ext cx="566491" cy="566491"/>
          </a:xfrm>
          <a:custGeom>
            <a:avLst/>
            <a:gdLst/>
            <a:ahLst/>
            <a:cxnLst/>
            <a:rect l="l" t="t" r="r" b="b"/>
            <a:pathLst>
              <a:path w="566491" h="566491">
                <a:moveTo>
                  <a:pt x="0" y="0"/>
                </a:moveTo>
                <a:lnTo>
                  <a:pt x="566491" y="0"/>
                </a:lnTo>
                <a:lnTo>
                  <a:pt x="566491" y="566491"/>
                </a:lnTo>
                <a:lnTo>
                  <a:pt x="0" y="56649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8" name="Freeform 8"/>
          <p:cNvSpPr/>
          <p:nvPr/>
        </p:nvSpPr>
        <p:spPr>
          <a:xfrm>
            <a:off x="9880202" y="6910831"/>
            <a:ext cx="566491" cy="566491"/>
          </a:xfrm>
          <a:custGeom>
            <a:avLst/>
            <a:gdLst/>
            <a:ahLst/>
            <a:cxnLst/>
            <a:rect l="l" t="t" r="r" b="b"/>
            <a:pathLst>
              <a:path w="566491" h="566491">
                <a:moveTo>
                  <a:pt x="0" y="0"/>
                </a:moveTo>
                <a:lnTo>
                  <a:pt x="566490" y="0"/>
                </a:lnTo>
                <a:lnTo>
                  <a:pt x="566490" y="566491"/>
                </a:lnTo>
                <a:lnTo>
                  <a:pt x="0" y="56649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9" name="TextBox 9"/>
          <p:cNvSpPr txBox="1"/>
          <p:nvPr/>
        </p:nvSpPr>
        <p:spPr>
          <a:xfrm>
            <a:off x="893679" y="337776"/>
            <a:ext cx="1240306" cy="200058"/>
          </a:xfrm>
          <a:prstGeom prst="rect">
            <a:avLst/>
          </a:prstGeom>
        </p:spPr>
        <p:txBody>
          <a:bodyPr lIns="0" tIns="0" rIns="0" bIns="0" rtlCol="0" anchor="t">
            <a:spAutoFit/>
          </a:bodyPr>
          <a:lstStyle/>
          <a:p>
            <a:pPr algn="l">
              <a:lnSpc>
                <a:spcPts val="1501"/>
              </a:lnSpc>
            </a:pPr>
            <a:r>
              <a:rPr lang="en-US" sz="1501" b="1">
                <a:solidFill>
                  <a:srgbClr val="171616"/>
                </a:solidFill>
                <a:latin typeface="Anantason Medium"/>
                <a:ea typeface="Anantason Medium"/>
                <a:cs typeface="Anantason Medium"/>
                <a:sym typeface="Anantason Medium"/>
              </a:rPr>
              <a:t>UWTSD</a:t>
            </a:r>
          </a:p>
        </p:txBody>
      </p:sp>
      <p:sp>
        <p:nvSpPr>
          <p:cNvPr id="10" name="TextBox 10"/>
          <p:cNvSpPr txBox="1"/>
          <p:nvPr/>
        </p:nvSpPr>
        <p:spPr>
          <a:xfrm>
            <a:off x="2269441" y="6910831"/>
            <a:ext cx="6628828" cy="9144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Holistic and personalised care supports recovery </a:t>
            </a:r>
          </a:p>
        </p:txBody>
      </p:sp>
      <p:sp>
        <p:nvSpPr>
          <p:cNvPr id="11" name="TextBox 11"/>
          <p:cNvSpPr txBox="1"/>
          <p:nvPr/>
        </p:nvSpPr>
        <p:spPr>
          <a:xfrm>
            <a:off x="10753351" y="6880109"/>
            <a:ext cx="6745262" cy="914400"/>
          </a:xfrm>
          <a:prstGeom prst="rect">
            <a:avLst/>
          </a:prstGeom>
        </p:spPr>
        <p:txBody>
          <a:bodyPr lIns="0" tIns="0" rIns="0" bIns="0" rtlCol="0" anchor="t">
            <a:spAutoFit/>
          </a:bodyPr>
          <a:lstStyle/>
          <a:p>
            <a:pPr algn="l">
              <a:lnSpc>
                <a:spcPts val="3608"/>
              </a:lnSpc>
            </a:pPr>
            <a:r>
              <a:rPr lang="en-US" sz="3006" b="1">
                <a:solidFill>
                  <a:srgbClr val="171616"/>
                </a:solidFill>
                <a:latin typeface="Anantason Medium"/>
                <a:ea typeface="Anantason Medium"/>
                <a:cs typeface="Anantason Medium"/>
                <a:sym typeface="Anantason Medium"/>
              </a:rPr>
              <a:t>Collaboration between patients and healthcare professionals is essential </a:t>
            </a:r>
          </a:p>
        </p:txBody>
      </p:sp>
      <p:sp>
        <p:nvSpPr>
          <p:cNvPr id="12" name="TextBox 12"/>
          <p:cNvSpPr txBox="1"/>
          <p:nvPr/>
        </p:nvSpPr>
        <p:spPr>
          <a:xfrm>
            <a:off x="2269441" y="8213609"/>
            <a:ext cx="6628828" cy="1044691"/>
          </a:xfrm>
          <a:prstGeom prst="rect">
            <a:avLst/>
          </a:prstGeom>
        </p:spPr>
        <p:txBody>
          <a:bodyPr lIns="0" tIns="0" rIns="0" bIns="0" rtlCol="0" anchor="t">
            <a:spAutoFit/>
          </a:bodyPr>
          <a:lstStyle/>
          <a:p>
            <a:pPr algn="l">
              <a:lnSpc>
                <a:spcPts val="2793"/>
              </a:lnSpc>
            </a:pPr>
            <a:r>
              <a:rPr lang="en-US" sz="1995">
                <a:solidFill>
                  <a:srgbClr val="737373"/>
                </a:solidFill>
                <a:latin typeface="Anantason"/>
                <a:ea typeface="Anantason"/>
                <a:cs typeface="Anantason"/>
                <a:sym typeface="Anantason"/>
              </a:rPr>
              <a:t>Lorem ipsum dolor sit amet, consectetur adipiscing elit, sed do eiusmod tempor incididunt ut labore et dolore magna aliqua. Ut enim ad minim veniam, quis nostrud exercitation.</a:t>
            </a:r>
          </a:p>
        </p:txBody>
      </p:sp>
      <p:sp>
        <p:nvSpPr>
          <p:cNvPr id="13" name="TextBox 13"/>
          <p:cNvSpPr txBox="1"/>
          <p:nvPr/>
        </p:nvSpPr>
        <p:spPr>
          <a:xfrm>
            <a:off x="10964102" y="8091931"/>
            <a:ext cx="5032088" cy="1044691"/>
          </a:xfrm>
          <a:prstGeom prst="rect">
            <a:avLst/>
          </a:prstGeom>
        </p:spPr>
        <p:txBody>
          <a:bodyPr lIns="0" tIns="0" rIns="0" bIns="0" rtlCol="0" anchor="t">
            <a:spAutoFit/>
          </a:bodyPr>
          <a:lstStyle/>
          <a:p>
            <a:pPr algn="l">
              <a:lnSpc>
                <a:spcPts val="2793"/>
              </a:lnSpc>
            </a:pPr>
            <a:r>
              <a:rPr lang="en-US" sz="1995">
                <a:solidFill>
                  <a:srgbClr val="737373"/>
                </a:solidFill>
                <a:latin typeface="Anantason"/>
                <a:ea typeface="Anantason"/>
                <a:cs typeface="Anantason"/>
                <a:sym typeface="Anantason"/>
              </a:rPr>
              <a:t>Lorem ipsum dolor sit amet, consectetur adipiscing elit, sed do eiusmod tempor incididunt ut labore et dolore magna aliqua.</a:t>
            </a:r>
          </a:p>
        </p:txBody>
      </p:sp>
      <p:sp>
        <p:nvSpPr>
          <p:cNvPr id="14" name="TextBox 14"/>
          <p:cNvSpPr txBox="1"/>
          <p:nvPr/>
        </p:nvSpPr>
        <p:spPr>
          <a:xfrm>
            <a:off x="410809" y="2403484"/>
            <a:ext cx="5418324" cy="4050147"/>
          </a:xfrm>
          <a:prstGeom prst="rect">
            <a:avLst/>
          </a:prstGeom>
        </p:spPr>
        <p:txBody>
          <a:bodyPr lIns="0" tIns="0" rIns="0" bIns="0" rtlCol="0" anchor="t">
            <a:spAutoFit/>
          </a:bodyPr>
          <a:lstStyle/>
          <a:p>
            <a:pPr algn="l">
              <a:lnSpc>
                <a:spcPts val="4613"/>
              </a:lnSpc>
            </a:pPr>
            <a:r>
              <a:rPr lang="en-US" sz="3295">
                <a:solidFill>
                  <a:srgbClr val="171616"/>
                </a:solidFill>
                <a:latin typeface="Anantason"/>
                <a:ea typeface="Anantason"/>
                <a:cs typeface="Anantason"/>
                <a:sym typeface="Anantason"/>
              </a:rPr>
              <a:t>Depression in women is a significant long-term condition. </a:t>
            </a:r>
          </a:p>
          <a:p>
            <a:pPr algn="l">
              <a:lnSpc>
                <a:spcPts val="4613"/>
              </a:lnSpc>
            </a:pPr>
            <a:endParaRPr lang="en-US" sz="3295">
              <a:solidFill>
                <a:srgbClr val="171616"/>
              </a:solidFill>
              <a:latin typeface="Anantason"/>
              <a:ea typeface="Anantason"/>
              <a:cs typeface="Anantason"/>
              <a:sym typeface="Anantason"/>
            </a:endParaRPr>
          </a:p>
          <a:p>
            <a:pPr algn="l">
              <a:lnSpc>
                <a:spcPts val="4613"/>
              </a:lnSpc>
            </a:pPr>
            <a:r>
              <a:rPr lang="en-US" sz="3295" b="1">
                <a:solidFill>
                  <a:srgbClr val="171616"/>
                </a:solidFill>
                <a:latin typeface="Anantason Bold"/>
                <a:ea typeface="Anantason Bold"/>
                <a:cs typeface="Anantason Bold"/>
                <a:sym typeface="Anantason Bold"/>
              </a:rPr>
              <a:t>Early diagnosis and effective treatment improve outcomes.</a:t>
            </a:r>
          </a:p>
        </p:txBody>
      </p:sp>
      <p:sp>
        <p:nvSpPr>
          <p:cNvPr id="15" name="TextBox 15"/>
          <p:cNvSpPr txBox="1"/>
          <p:nvPr/>
        </p:nvSpPr>
        <p:spPr>
          <a:xfrm>
            <a:off x="13675303" y="371210"/>
            <a:ext cx="4205487" cy="304822"/>
          </a:xfrm>
          <a:prstGeom prst="rect">
            <a:avLst/>
          </a:prstGeom>
        </p:spPr>
        <p:txBody>
          <a:bodyPr lIns="0" tIns="0" rIns="0" bIns="0" rtlCol="0" anchor="t">
            <a:spAutoFit/>
          </a:bodyPr>
          <a:lstStyle/>
          <a:p>
            <a:pPr algn="r">
              <a:lnSpc>
                <a:spcPts val="2460"/>
              </a:lnSpc>
            </a:pPr>
            <a:r>
              <a:rPr lang="en-US" sz="2050">
                <a:solidFill>
                  <a:srgbClr val="737373"/>
                </a:solidFill>
                <a:latin typeface="Anantason"/>
                <a:ea typeface="Anantason"/>
                <a:cs typeface="Anantason"/>
                <a:sym typeface="Anantason"/>
              </a:rPr>
              <a:t>Depression in Women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Freeform 2"/>
          <p:cNvSpPr/>
          <p:nvPr/>
        </p:nvSpPr>
        <p:spPr>
          <a:xfrm>
            <a:off x="-253477" y="9038737"/>
            <a:ext cx="18794954" cy="1947841"/>
          </a:xfrm>
          <a:custGeom>
            <a:avLst/>
            <a:gdLst/>
            <a:ahLst/>
            <a:cxnLst/>
            <a:rect l="l" t="t" r="r" b="b"/>
            <a:pathLst>
              <a:path w="18794954" h="1947841">
                <a:moveTo>
                  <a:pt x="0" y="0"/>
                </a:moveTo>
                <a:lnTo>
                  <a:pt x="18794954" y="0"/>
                </a:lnTo>
                <a:lnTo>
                  <a:pt x="18794954" y="1947840"/>
                </a:lnTo>
                <a:lnTo>
                  <a:pt x="0" y="194784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 name="Freeform 3"/>
          <p:cNvSpPr/>
          <p:nvPr/>
        </p:nvSpPr>
        <p:spPr>
          <a:xfrm>
            <a:off x="410809" y="335536"/>
            <a:ext cx="366464" cy="366464"/>
          </a:xfrm>
          <a:custGeom>
            <a:avLst/>
            <a:gdLst/>
            <a:ahLst/>
            <a:cxnLst/>
            <a:rect l="l" t="t" r="r" b="b"/>
            <a:pathLst>
              <a:path w="366464" h="366464">
                <a:moveTo>
                  <a:pt x="0" y="0"/>
                </a:moveTo>
                <a:lnTo>
                  <a:pt x="366464" y="0"/>
                </a:lnTo>
                <a:lnTo>
                  <a:pt x="366464" y="366464"/>
                </a:lnTo>
                <a:lnTo>
                  <a:pt x="0" y="36646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TextBox 4"/>
          <p:cNvSpPr txBox="1"/>
          <p:nvPr/>
        </p:nvSpPr>
        <p:spPr>
          <a:xfrm>
            <a:off x="1513832" y="1428485"/>
            <a:ext cx="7275947" cy="2752725"/>
          </a:xfrm>
          <a:prstGeom prst="rect">
            <a:avLst/>
          </a:prstGeom>
        </p:spPr>
        <p:txBody>
          <a:bodyPr lIns="0" tIns="0" rIns="0" bIns="0" rtlCol="0" anchor="t">
            <a:spAutoFit/>
          </a:bodyPr>
          <a:lstStyle/>
          <a:p>
            <a:pPr algn="l">
              <a:lnSpc>
                <a:spcPts val="7200"/>
              </a:lnSpc>
            </a:pPr>
            <a:r>
              <a:rPr lang="en-US" sz="6000" b="1">
                <a:solidFill>
                  <a:srgbClr val="563CA8"/>
                </a:solidFill>
                <a:latin typeface="Anantason Semi-Bold"/>
                <a:ea typeface="Anantason Semi-Bold"/>
                <a:cs typeface="Anantason Semi-Bold"/>
                <a:sym typeface="Anantason Semi-Bold"/>
              </a:rPr>
              <a:t>Taking care of your mental health is an act of self-love</a:t>
            </a:r>
          </a:p>
        </p:txBody>
      </p:sp>
      <p:sp>
        <p:nvSpPr>
          <p:cNvPr id="5" name="Freeform 5"/>
          <p:cNvSpPr/>
          <p:nvPr/>
        </p:nvSpPr>
        <p:spPr>
          <a:xfrm>
            <a:off x="9144000" y="2979420"/>
            <a:ext cx="9144000" cy="7440930"/>
          </a:xfrm>
          <a:custGeom>
            <a:avLst/>
            <a:gdLst/>
            <a:ahLst/>
            <a:cxnLst/>
            <a:rect l="l" t="t" r="r" b="b"/>
            <a:pathLst>
              <a:path w="9144000" h="7440930">
                <a:moveTo>
                  <a:pt x="0" y="0"/>
                </a:moveTo>
                <a:lnTo>
                  <a:pt x="9144000" y="0"/>
                </a:lnTo>
                <a:lnTo>
                  <a:pt x="9144000" y="7440930"/>
                </a:lnTo>
                <a:lnTo>
                  <a:pt x="0" y="744093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a:off x="1544528" y="7735648"/>
            <a:ext cx="392536" cy="392536"/>
          </a:xfrm>
          <a:custGeom>
            <a:avLst/>
            <a:gdLst/>
            <a:ahLst/>
            <a:cxnLst/>
            <a:rect l="l" t="t" r="r" b="b"/>
            <a:pathLst>
              <a:path w="392536" h="392536">
                <a:moveTo>
                  <a:pt x="0" y="0"/>
                </a:moveTo>
                <a:lnTo>
                  <a:pt x="392536" y="0"/>
                </a:lnTo>
                <a:lnTo>
                  <a:pt x="392536" y="392536"/>
                </a:lnTo>
                <a:lnTo>
                  <a:pt x="0" y="392536"/>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a:off x="1544528" y="8343416"/>
            <a:ext cx="392536" cy="392536"/>
          </a:xfrm>
          <a:custGeom>
            <a:avLst/>
            <a:gdLst/>
            <a:ahLst/>
            <a:cxnLst/>
            <a:rect l="l" t="t" r="r" b="b"/>
            <a:pathLst>
              <a:path w="392536" h="392536">
                <a:moveTo>
                  <a:pt x="0" y="0"/>
                </a:moveTo>
                <a:lnTo>
                  <a:pt x="392536" y="0"/>
                </a:lnTo>
                <a:lnTo>
                  <a:pt x="392536" y="392536"/>
                </a:lnTo>
                <a:lnTo>
                  <a:pt x="0" y="392536"/>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8" name="Freeform 8"/>
          <p:cNvSpPr/>
          <p:nvPr/>
        </p:nvSpPr>
        <p:spPr>
          <a:xfrm>
            <a:off x="5275583" y="7735757"/>
            <a:ext cx="392536" cy="392536"/>
          </a:xfrm>
          <a:custGeom>
            <a:avLst/>
            <a:gdLst/>
            <a:ahLst/>
            <a:cxnLst/>
            <a:rect l="l" t="t" r="r" b="b"/>
            <a:pathLst>
              <a:path w="392536" h="392536">
                <a:moveTo>
                  <a:pt x="0" y="0"/>
                </a:moveTo>
                <a:lnTo>
                  <a:pt x="392536" y="0"/>
                </a:lnTo>
                <a:lnTo>
                  <a:pt x="392536" y="392536"/>
                </a:lnTo>
                <a:lnTo>
                  <a:pt x="0" y="392536"/>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9" name="Freeform 9"/>
          <p:cNvSpPr/>
          <p:nvPr/>
        </p:nvSpPr>
        <p:spPr>
          <a:xfrm>
            <a:off x="5275583" y="8313564"/>
            <a:ext cx="392536" cy="392536"/>
          </a:xfrm>
          <a:custGeom>
            <a:avLst/>
            <a:gdLst/>
            <a:ahLst/>
            <a:cxnLst/>
            <a:rect l="l" t="t" r="r" b="b"/>
            <a:pathLst>
              <a:path w="392536" h="392536">
                <a:moveTo>
                  <a:pt x="0" y="0"/>
                </a:moveTo>
                <a:lnTo>
                  <a:pt x="392536" y="0"/>
                </a:lnTo>
                <a:lnTo>
                  <a:pt x="392536" y="392536"/>
                </a:lnTo>
                <a:lnTo>
                  <a:pt x="0" y="392536"/>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10" name="Group 10"/>
          <p:cNvGrpSpPr>
            <a:grpSpLocks noChangeAspect="1"/>
          </p:cNvGrpSpPr>
          <p:nvPr/>
        </p:nvGrpSpPr>
        <p:grpSpPr>
          <a:xfrm>
            <a:off x="10313778" y="1541351"/>
            <a:ext cx="977310" cy="977310"/>
            <a:chOff x="0" y="0"/>
            <a:chExt cx="14840029" cy="14840029"/>
          </a:xfrm>
        </p:grpSpPr>
        <p:sp>
          <p:nvSpPr>
            <p:cNvPr id="11" name="Freeform 11"/>
            <p:cNvSpPr/>
            <p:nvPr/>
          </p:nvSpPr>
          <p:spPr>
            <a:xfrm>
              <a:off x="-33258" y="-75"/>
              <a:ext cx="14906544" cy="14840178"/>
            </a:xfrm>
            <a:custGeom>
              <a:avLst/>
              <a:gdLst/>
              <a:ahLst/>
              <a:cxnLst/>
              <a:rect l="l" t="t" r="r" b="b"/>
              <a:pathLst>
                <a:path w="14906544" h="14840178">
                  <a:moveTo>
                    <a:pt x="7453273" y="75"/>
                  </a:moveTo>
                  <a:cubicBezTo>
                    <a:pt x="4794451" y="-11816"/>
                    <a:pt x="2332496" y="1399825"/>
                    <a:pt x="999642" y="3700470"/>
                  </a:cubicBezTo>
                  <a:cubicBezTo>
                    <a:pt x="-333213" y="6001115"/>
                    <a:pt x="-333213" y="8839064"/>
                    <a:pt x="999642" y="11139709"/>
                  </a:cubicBezTo>
                  <a:cubicBezTo>
                    <a:pt x="2332496" y="13440354"/>
                    <a:pt x="4794451" y="14851995"/>
                    <a:pt x="7453273" y="14840104"/>
                  </a:cubicBezTo>
                  <a:cubicBezTo>
                    <a:pt x="10112093" y="14851995"/>
                    <a:pt x="12574049" y="13440354"/>
                    <a:pt x="13906904" y="11139709"/>
                  </a:cubicBezTo>
                  <a:cubicBezTo>
                    <a:pt x="15239758" y="8839064"/>
                    <a:pt x="15239758" y="6001115"/>
                    <a:pt x="13906904" y="3700470"/>
                  </a:cubicBezTo>
                  <a:cubicBezTo>
                    <a:pt x="12574049" y="1399825"/>
                    <a:pt x="10112093" y="-11816"/>
                    <a:pt x="7453273" y="75"/>
                  </a:cubicBezTo>
                  <a:close/>
                </a:path>
              </a:pathLst>
            </a:custGeom>
            <a:solidFill>
              <a:srgbClr val="F4F4F4"/>
            </a:solidFill>
          </p:spPr>
          <p:txBody>
            <a:bodyPr/>
            <a:lstStyle/>
            <a:p>
              <a:endParaRPr lang="en-GB"/>
            </a:p>
          </p:txBody>
        </p:sp>
        <p:sp>
          <p:nvSpPr>
            <p:cNvPr id="12" name="Freeform 12"/>
            <p:cNvSpPr/>
            <p:nvPr/>
          </p:nvSpPr>
          <p:spPr>
            <a:xfrm>
              <a:off x="168022" y="200309"/>
              <a:ext cx="14503985" cy="14439411"/>
            </a:xfrm>
            <a:custGeom>
              <a:avLst/>
              <a:gdLst/>
              <a:ahLst/>
              <a:cxnLst/>
              <a:rect l="l" t="t" r="r" b="b"/>
              <a:pathLst>
                <a:path w="14503985" h="14439411">
                  <a:moveTo>
                    <a:pt x="7251993" y="73"/>
                  </a:moveTo>
                  <a:cubicBezTo>
                    <a:pt x="4664974" y="-11497"/>
                    <a:pt x="2269506" y="1362022"/>
                    <a:pt x="972645" y="3600537"/>
                  </a:cubicBezTo>
                  <a:cubicBezTo>
                    <a:pt x="-324215" y="5839051"/>
                    <a:pt x="-324215" y="8600360"/>
                    <a:pt x="972645" y="10838875"/>
                  </a:cubicBezTo>
                  <a:cubicBezTo>
                    <a:pt x="2269506" y="13077389"/>
                    <a:pt x="4664974" y="14450908"/>
                    <a:pt x="7251993" y="14439338"/>
                  </a:cubicBezTo>
                  <a:cubicBezTo>
                    <a:pt x="9839011" y="14450908"/>
                    <a:pt x="12234479" y="13077389"/>
                    <a:pt x="13531340" y="10838875"/>
                  </a:cubicBezTo>
                  <a:cubicBezTo>
                    <a:pt x="14828201" y="8600360"/>
                    <a:pt x="14828201" y="5839051"/>
                    <a:pt x="13531340" y="3600537"/>
                  </a:cubicBezTo>
                  <a:cubicBezTo>
                    <a:pt x="12234479" y="1362022"/>
                    <a:pt x="9839011" y="-11497"/>
                    <a:pt x="7251993" y="73"/>
                  </a:cubicBezTo>
                  <a:close/>
                </a:path>
              </a:pathLst>
            </a:custGeom>
            <a:solidFill>
              <a:srgbClr val="24317F"/>
            </a:solidFill>
          </p:spPr>
          <p:txBody>
            <a:bodyPr/>
            <a:lstStyle/>
            <a:p>
              <a:endParaRPr lang="en-GB"/>
            </a:p>
          </p:txBody>
        </p:sp>
        <p:sp>
          <p:nvSpPr>
            <p:cNvPr id="13" name="Freeform 13"/>
            <p:cNvSpPr/>
            <p:nvPr/>
          </p:nvSpPr>
          <p:spPr>
            <a:xfrm>
              <a:off x="531276" y="561946"/>
              <a:ext cx="13777477" cy="13716137"/>
            </a:xfrm>
            <a:custGeom>
              <a:avLst/>
              <a:gdLst/>
              <a:ahLst/>
              <a:cxnLst/>
              <a:rect l="l" t="t" r="r" b="b"/>
              <a:pathLst>
                <a:path w="13777477" h="13716137">
                  <a:moveTo>
                    <a:pt x="6888739" y="68"/>
                  </a:moveTo>
                  <a:cubicBezTo>
                    <a:pt x="4431305" y="-10922"/>
                    <a:pt x="2155826" y="1293797"/>
                    <a:pt x="923925" y="3420184"/>
                  </a:cubicBezTo>
                  <a:cubicBezTo>
                    <a:pt x="-307975" y="5546571"/>
                    <a:pt x="-307975" y="8169565"/>
                    <a:pt x="923925" y="10295952"/>
                  </a:cubicBezTo>
                  <a:cubicBezTo>
                    <a:pt x="2155826" y="12422339"/>
                    <a:pt x="4431305" y="13727058"/>
                    <a:pt x="6888739" y="13716068"/>
                  </a:cubicBezTo>
                  <a:cubicBezTo>
                    <a:pt x="9346172" y="13727058"/>
                    <a:pt x="11621651" y="12422339"/>
                    <a:pt x="12853552" y="10295952"/>
                  </a:cubicBezTo>
                  <a:cubicBezTo>
                    <a:pt x="14085452" y="8169565"/>
                    <a:pt x="14085452" y="5546571"/>
                    <a:pt x="12853552" y="3420184"/>
                  </a:cubicBezTo>
                  <a:cubicBezTo>
                    <a:pt x="11621651" y="1293797"/>
                    <a:pt x="9346172" y="-10922"/>
                    <a:pt x="6888739" y="68"/>
                  </a:cubicBezTo>
                  <a:close/>
                </a:path>
              </a:pathLst>
            </a:custGeom>
            <a:blipFill>
              <a:blip r:embed="rId9"/>
              <a:stretch>
                <a:fillRect l="-20231" r="-20231"/>
              </a:stretch>
            </a:blipFill>
          </p:spPr>
          <p:txBody>
            <a:bodyPr/>
            <a:lstStyle/>
            <a:p>
              <a:endParaRPr lang="en-GB"/>
            </a:p>
          </p:txBody>
        </p:sp>
      </p:grpSp>
      <p:sp>
        <p:nvSpPr>
          <p:cNvPr id="14" name="TextBox 14"/>
          <p:cNvSpPr txBox="1"/>
          <p:nvPr/>
        </p:nvSpPr>
        <p:spPr>
          <a:xfrm>
            <a:off x="893679" y="337776"/>
            <a:ext cx="1240306" cy="200058"/>
          </a:xfrm>
          <a:prstGeom prst="rect">
            <a:avLst/>
          </a:prstGeom>
        </p:spPr>
        <p:txBody>
          <a:bodyPr lIns="0" tIns="0" rIns="0" bIns="0" rtlCol="0" anchor="t">
            <a:spAutoFit/>
          </a:bodyPr>
          <a:lstStyle/>
          <a:p>
            <a:pPr algn="l">
              <a:lnSpc>
                <a:spcPts val="1501"/>
              </a:lnSpc>
            </a:pPr>
            <a:r>
              <a:rPr lang="en-US" sz="1501" b="1">
                <a:solidFill>
                  <a:srgbClr val="171616"/>
                </a:solidFill>
                <a:latin typeface="Anantason Medium"/>
                <a:ea typeface="Anantason Medium"/>
                <a:cs typeface="Anantason Medium"/>
                <a:sym typeface="Anantason Medium"/>
              </a:rPr>
              <a:t>UWTSD</a:t>
            </a:r>
          </a:p>
        </p:txBody>
      </p:sp>
      <p:sp>
        <p:nvSpPr>
          <p:cNvPr id="15" name="TextBox 15"/>
          <p:cNvSpPr txBox="1"/>
          <p:nvPr/>
        </p:nvSpPr>
        <p:spPr>
          <a:xfrm>
            <a:off x="1513832" y="7019686"/>
            <a:ext cx="3133392" cy="457200"/>
          </a:xfrm>
          <a:prstGeom prst="rect">
            <a:avLst/>
          </a:prstGeom>
        </p:spPr>
        <p:txBody>
          <a:bodyPr lIns="0" tIns="0" rIns="0" bIns="0" rtlCol="0" anchor="t">
            <a:spAutoFit/>
          </a:bodyPr>
          <a:lstStyle/>
          <a:p>
            <a:pPr algn="l">
              <a:lnSpc>
                <a:spcPts val="3608"/>
              </a:lnSpc>
            </a:pPr>
            <a:r>
              <a:rPr lang="en-US" sz="3006" b="1">
                <a:solidFill>
                  <a:srgbClr val="737373"/>
                </a:solidFill>
                <a:latin typeface="Anantason Medium"/>
                <a:ea typeface="Anantason Medium"/>
                <a:cs typeface="Anantason Medium"/>
                <a:sym typeface="Anantason Medium"/>
              </a:rPr>
              <a:t>Sources of Help</a:t>
            </a:r>
          </a:p>
        </p:txBody>
      </p:sp>
      <p:sp>
        <p:nvSpPr>
          <p:cNvPr id="16" name="TextBox 16"/>
          <p:cNvSpPr txBox="1"/>
          <p:nvPr/>
        </p:nvSpPr>
        <p:spPr>
          <a:xfrm>
            <a:off x="1544528" y="4342140"/>
            <a:ext cx="7245250" cy="1044691"/>
          </a:xfrm>
          <a:prstGeom prst="rect">
            <a:avLst/>
          </a:prstGeom>
        </p:spPr>
        <p:txBody>
          <a:bodyPr lIns="0" tIns="0" rIns="0" bIns="0" rtlCol="0" anchor="t">
            <a:spAutoFit/>
          </a:bodyPr>
          <a:lstStyle/>
          <a:p>
            <a:pPr algn="l">
              <a:lnSpc>
                <a:spcPts val="2793"/>
              </a:lnSpc>
            </a:pPr>
            <a:r>
              <a:rPr lang="en-US" sz="1995">
                <a:solidFill>
                  <a:srgbClr val="737373"/>
                </a:solidFill>
                <a:latin typeface="Anantason"/>
                <a:ea typeface="Anantason"/>
                <a:cs typeface="Anantason"/>
                <a:sym typeface="Anantason"/>
              </a:rPr>
              <a:t>Steer patients to useful resources and community specific care along with volunteer organisations and local authority driven coverage of services, local to the patient. </a:t>
            </a:r>
          </a:p>
        </p:txBody>
      </p:sp>
      <p:sp>
        <p:nvSpPr>
          <p:cNvPr id="17" name="TextBox 17"/>
          <p:cNvSpPr txBox="1"/>
          <p:nvPr/>
        </p:nvSpPr>
        <p:spPr>
          <a:xfrm>
            <a:off x="2088296" y="8394642"/>
            <a:ext cx="3011002" cy="261540"/>
          </a:xfrm>
          <a:prstGeom prst="rect">
            <a:avLst/>
          </a:prstGeom>
        </p:spPr>
        <p:txBody>
          <a:bodyPr lIns="0" tIns="0" rIns="0" bIns="0" rtlCol="0" anchor="t">
            <a:spAutoFit/>
          </a:bodyPr>
          <a:lstStyle/>
          <a:p>
            <a:pPr algn="l">
              <a:lnSpc>
                <a:spcPts val="2019"/>
              </a:lnSpc>
            </a:pPr>
            <a:r>
              <a:rPr lang="en-US" sz="1682" b="1">
                <a:solidFill>
                  <a:srgbClr val="737373"/>
                </a:solidFill>
                <a:latin typeface="Anantason Medium"/>
                <a:ea typeface="Anantason Medium"/>
                <a:cs typeface="Anantason Medium"/>
                <a:sym typeface="Anantason Medium"/>
              </a:rPr>
              <a:t>hello@goodhealth.com</a:t>
            </a:r>
          </a:p>
        </p:txBody>
      </p:sp>
      <p:sp>
        <p:nvSpPr>
          <p:cNvPr id="18" name="TextBox 18"/>
          <p:cNvSpPr txBox="1"/>
          <p:nvPr/>
        </p:nvSpPr>
        <p:spPr>
          <a:xfrm>
            <a:off x="5819684" y="7786983"/>
            <a:ext cx="2746394" cy="261540"/>
          </a:xfrm>
          <a:prstGeom prst="rect">
            <a:avLst/>
          </a:prstGeom>
        </p:spPr>
        <p:txBody>
          <a:bodyPr lIns="0" tIns="0" rIns="0" bIns="0" rtlCol="0" anchor="t">
            <a:spAutoFit/>
          </a:bodyPr>
          <a:lstStyle/>
          <a:p>
            <a:pPr algn="l">
              <a:lnSpc>
                <a:spcPts val="2019"/>
              </a:lnSpc>
            </a:pPr>
            <a:r>
              <a:rPr lang="en-US" sz="1682" b="1">
                <a:solidFill>
                  <a:srgbClr val="737373"/>
                </a:solidFill>
                <a:latin typeface="Anantason Medium"/>
                <a:ea typeface="Anantason Medium"/>
                <a:cs typeface="Anantason Medium"/>
                <a:sym typeface="Anantason Medium"/>
              </a:rPr>
              <a:t>www.goodhealth.com</a:t>
            </a:r>
          </a:p>
        </p:txBody>
      </p:sp>
      <p:sp>
        <p:nvSpPr>
          <p:cNvPr id="19" name="TextBox 19"/>
          <p:cNvSpPr txBox="1"/>
          <p:nvPr/>
        </p:nvSpPr>
        <p:spPr>
          <a:xfrm>
            <a:off x="5819684" y="8394642"/>
            <a:ext cx="3180513" cy="261540"/>
          </a:xfrm>
          <a:prstGeom prst="rect">
            <a:avLst/>
          </a:prstGeom>
        </p:spPr>
        <p:txBody>
          <a:bodyPr lIns="0" tIns="0" rIns="0" bIns="0" rtlCol="0" anchor="t">
            <a:spAutoFit/>
          </a:bodyPr>
          <a:lstStyle/>
          <a:p>
            <a:pPr algn="l">
              <a:lnSpc>
                <a:spcPts val="2019"/>
              </a:lnSpc>
            </a:pPr>
            <a:r>
              <a:rPr lang="en-US" sz="1682" b="1">
                <a:solidFill>
                  <a:srgbClr val="737373"/>
                </a:solidFill>
                <a:latin typeface="Anantason Medium"/>
                <a:ea typeface="Anantason Medium"/>
                <a:cs typeface="Anantason Medium"/>
                <a:sym typeface="Anantason Medium"/>
              </a:rPr>
              <a:t>123 Anywhere St., West Midlands</a:t>
            </a:r>
          </a:p>
        </p:txBody>
      </p:sp>
      <p:sp>
        <p:nvSpPr>
          <p:cNvPr id="20" name="TextBox 20"/>
          <p:cNvSpPr txBox="1"/>
          <p:nvPr/>
        </p:nvSpPr>
        <p:spPr>
          <a:xfrm>
            <a:off x="2088630" y="7794846"/>
            <a:ext cx="2329472" cy="261513"/>
          </a:xfrm>
          <a:prstGeom prst="rect">
            <a:avLst/>
          </a:prstGeom>
        </p:spPr>
        <p:txBody>
          <a:bodyPr lIns="0" tIns="0" rIns="0" bIns="0" rtlCol="0" anchor="t">
            <a:spAutoFit/>
          </a:bodyPr>
          <a:lstStyle/>
          <a:p>
            <a:pPr algn="l">
              <a:lnSpc>
                <a:spcPts val="2019"/>
              </a:lnSpc>
            </a:pPr>
            <a:r>
              <a:rPr lang="en-US" sz="1682" b="1">
                <a:solidFill>
                  <a:srgbClr val="737373"/>
                </a:solidFill>
                <a:latin typeface="Anantason Medium"/>
                <a:ea typeface="Anantason Medium"/>
                <a:cs typeface="Anantason Medium"/>
                <a:sym typeface="Anantason Medium"/>
              </a:rPr>
              <a:t>+123-456-7890</a:t>
            </a:r>
          </a:p>
        </p:txBody>
      </p:sp>
      <p:sp>
        <p:nvSpPr>
          <p:cNvPr id="21" name="TextBox 21"/>
          <p:cNvSpPr txBox="1"/>
          <p:nvPr/>
        </p:nvSpPr>
        <p:spPr>
          <a:xfrm>
            <a:off x="11482746" y="1588276"/>
            <a:ext cx="6619720" cy="441730"/>
          </a:xfrm>
          <a:prstGeom prst="rect">
            <a:avLst/>
          </a:prstGeom>
        </p:spPr>
        <p:txBody>
          <a:bodyPr lIns="0" tIns="0" rIns="0" bIns="0" rtlCol="0" anchor="t">
            <a:spAutoFit/>
          </a:bodyPr>
          <a:lstStyle/>
          <a:p>
            <a:pPr algn="l">
              <a:lnSpc>
                <a:spcPts val="3488"/>
              </a:lnSpc>
            </a:pPr>
            <a:r>
              <a:rPr lang="en-US" sz="2906" b="1">
                <a:solidFill>
                  <a:srgbClr val="171616"/>
                </a:solidFill>
                <a:latin typeface="Anantason Medium"/>
                <a:ea typeface="Anantason Medium"/>
                <a:cs typeface="Anantason Medium"/>
                <a:sym typeface="Anantason Medium"/>
              </a:rPr>
              <a:t>Shajna Azad 2232143</a:t>
            </a:r>
          </a:p>
        </p:txBody>
      </p:sp>
      <p:sp>
        <p:nvSpPr>
          <p:cNvPr id="22" name="TextBox 22"/>
          <p:cNvSpPr txBox="1"/>
          <p:nvPr/>
        </p:nvSpPr>
        <p:spPr>
          <a:xfrm>
            <a:off x="13675303" y="371210"/>
            <a:ext cx="4205487" cy="304822"/>
          </a:xfrm>
          <a:prstGeom prst="rect">
            <a:avLst/>
          </a:prstGeom>
        </p:spPr>
        <p:txBody>
          <a:bodyPr lIns="0" tIns="0" rIns="0" bIns="0" rtlCol="0" anchor="t">
            <a:spAutoFit/>
          </a:bodyPr>
          <a:lstStyle/>
          <a:p>
            <a:pPr algn="r">
              <a:lnSpc>
                <a:spcPts val="2460"/>
              </a:lnSpc>
            </a:pPr>
            <a:r>
              <a:rPr lang="en-US" sz="2050">
                <a:solidFill>
                  <a:srgbClr val="737373"/>
                </a:solidFill>
                <a:latin typeface="Anantason"/>
                <a:ea typeface="Anantason"/>
                <a:cs typeface="Anantason"/>
                <a:sym typeface="Anantason"/>
              </a:rPr>
              <a:t>Depression in Women</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Freeform 2"/>
          <p:cNvSpPr/>
          <p:nvPr/>
        </p:nvSpPr>
        <p:spPr>
          <a:xfrm>
            <a:off x="-253477" y="9038737"/>
            <a:ext cx="18794954" cy="1947841"/>
          </a:xfrm>
          <a:custGeom>
            <a:avLst/>
            <a:gdLst/>
            <a:ahLst/>
            <a:cxnLst/>
            <a:rect l="l" t="t" r="r" b="b"/>
            <a:pathLst>
              <a:path w="18794954" h="1947841">
                <a:moveTo>
                  <a:pt x="0" y="0"/>
                </a:moveTo>
                <a:lnTo>
                  <a:pt x="18794954" y="0"/>
                </a:lnTo>
                <a:lnTo>
                  <a:pt x="18794954" y="1947840"/>
                </a:lnTo>
                <a:lnTo>
                  <a:pt x="0" y="194784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410809" y="335536"/>
            <a:ext cx="366464" cy="366464"/>
          </a:xfrm>
          <a:custGeom>
            <a:avLst/>
            <a:gdLst/>
            <a:ahLst/>
            <a:cxnLst/>
            <a:rect l="l" t="t" r="r" b="b"/>
            <a:pathLst>
              <a:path w="366464" h="366464">
                <a:moveTo>
                  <a:pt x="0" y="0"/>
                </a:moveTo>
                <a:lnTo>
                  <a:pt x="366464" y="0"/>
                </a:lnTo>
                <a:lnTo>
                  <a:pt x="366464" y="366464"/>
                </a:lnTo>
                <a:lnTo>
                  <a:pt x="0" y="36646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TextBox 5"/>
          <p:cNvSpPr txBox="1"/>
          <p:nvPr/>
        </p:nvSpPr>
        <p:spPr>
          <a:xfrm>
            <a:off x="893679" y="337776"/>
            <a:ext cx="1240306" cy="201978"/>
          </a:xfrm>
          <a:prstGeom prst="rect">
            <a:avLst/>
          </a:prstGeom>
        </p:spPr>
        <p:txBody>
          <a:bodyPr lIns="0" tIns="0" rIns="0" bIns="0" rtlCol="0" anchor="t">
            <a:spAutoFit/>
          </a:bodyPr>
          <a:lstStyle/>
          <a:p>
            <a:pPr algn="l">
              <a:lnSpc>
                <a:spcPts val="1501"/>
              </a:lnSpc>
            </a:pPr>
            <a:r>
              <a:rPr lang="en-US" sz="1501" b="1" dirty="0">
                <a:solidFill>
                  <a:srgbClr val="171616"/>
                </a:solidFill>
                <a:latin typeface="Anantason Medium"/>
                <a:ea typeface="Anantason Medium"/>
                <a:cs typeface="Anantason Medium"/>
                <a:sym typeface="Anantason Medium"/>
              </a:rPr>
              <a:t>UWTSD</a:t>
            </a:r>
          </a:p>
        </p:txBody>
      </p:sp>
      <p:sp>
        <p:nvSpPr>
          <p:cNvPr id="16" name="TextBox 16"/>
          <p:cNvSpPr txBox="1"/>
          <p:nvPr/>
        </p:nvSpPr>
        <p:spPr>
          <a:xfrm>
            <a:off x="14999343" y="371210"/>
            <a:ext cx="2881448" cy="304822"/>
          </a:xfrm>
          <a:prstGeom prst="rect">
            <a:avLst/>
          </a:prstGeom>
        </p:spPr>
        <p:txBody>
          <a:bodyPr lIns="0" tIns="0" rIns="0" bIns="0" rtlCol="0" anchor="t">
            <a:spAutoFit/>
          </a:bodyPr>
          <a:lstStyle/>
          <a:p>
            <a:pPr algn="r">
              <a:lnSpc>
                <a:spcPts val="2460"/>
              </a:lnSpc>
            </a:pPr>
            <a:r>
              <a:rPr lang="en-US" sz="2050">
                <a:solidFill>
                  <a:srgbClr val="737373"/>
                </a:solidFill>
                <a:latin typeface="Anantason"/>
                <a:ea typeface="Anantason"/>
                <a:cs typeface="Anantason"/>
                <a:sym typeface="Anantason"/>
              </a:rPr>
              <a:t>Depression in Women</a:t>
            </a:r>
          </a:p>
        </p:txBody>
      </p:sp>
      <p:sp>
        <p:nvSpPr>
          <p:cNvPr id="36" name="Rectangle 3">
            <a:extLst>
              <a:ext uri="{FF2B5EF4-FFF2-40B4-BE49-F238E27FC236}">
                <a16:creationId xmlns:a16="http://schemas.microsoft.com/office/drawing/2014/main" id="{C1743D64-2233-859F-BC2E-FFBF29CD3E77}"/>
              </a:ext>
            </a:extLst>
          </p:cNvPr>
          <p:cNvSpPr>
            <a:spLocks noChangeArrowheads="1"/>
          </p:cNvSpPr>
          <p:nvPr/>
        </p:nvSpPr>
        <p:spPr bwMode="auto">
          <a:xfrm>
            <a:off x="508404" y="1154469"/>
            <a:ext cx="17271191" cy="79777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3200" b="1" dirty="0">
                <a:latin typeface="+mj-lt"/>
                <a:cs typeface="Arial" panose="020B0604020202020204" pitchFamily="34" charset="0"/>
              </a:rPr>
              <a:t>Bibliography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1" i="0" u="none" strike="noStrike" cap="none" normalizeH="0" baseline="0" dirty="0">
              <a:ln>
                <a:noFill/>
              </a:ln>
              <a:solidFill>
                <a:schemeClr val="tx1"/>
              </a:solidFill>
              <a:effectLst/>
              <a:latin typeface="+mj-lt"/>
              <a:cs typeface="Arial" panose="020B0604020202020204" pitchFamily="34" charset="0"/>
            </a:endParaRPr>
          </a:p>
          <a:p>
            <a:pPr fontAlgn="base"/>
            <a:r>
              <a:rPr lang="en-GB" sz="2200" dirty="0">
                <a:latin typeface="+mj-lt"/>
                <a:cs typeface="Arial"/>
              </a:rPr>
              <a:t>Australia, H. (2023). </a:t>
            </a:r>
            <a:r>
              <a:rPr lang="en-GB" sz="2200" i="1" dirty="0">
                <a:latin typeface="+mj-lt"/>
                <a:cs typeface="Arial"/>
              </a:rPr>
              <a:t>Depression in women</a:t>
            </a:r>
            <a:r>
              <a:rPr lang="en-GB" sz="2200" dirty="0">
                <a:latin typeface="+mj-lt"/>
                <a:cs typeface="Arial"/>
              </a:rPr>
              <a:t>. </a:t>
            </a:r>
            <a:r>
              <a:rPr lang="en-GB" sz="2200" u="sng" dirty="0">
                <a:latin typeface="+mj-lt"/>
                <a:cs typeface="Arial"/>
                <a:hlinkClick r:id="rId5"/>
              </a:rPr>
              <a:t>www.healthdirect.gov.au</a:t>
            </a:r>
            <a:r>
              <a:rPr lang="en-GB" sz="2200" dirty="0">
                <a:latin typeface="+mj-lt"/>
                <a:cs typeface="Arial"/>
              </a:rPr>
              <a:t>. Available at: </a:t>
            </a:r>
            <a:r>
              <a:rPr lang="en-GB" sz="2200" u="sng" dirty="0">
                <a:latin typeface="+mj-lt"/>
                <a:cs typeface="Arial"/>
                <a:hlinkClick r:id="rId6"/>
              </a:rPr>
              <a:t>https://www.healthdirect.gov.au/depression-in-women</a:t>
            </a:r>
            <a:r>
              <a:rPr lang="en-GB" sz="2200">
                <a:latin typeface="+mj-lt"/>
                <a:cs typeface="Arial"/>
              </a:rPr>
              <a:t>. (Accessed: </a:t>
            </a:r>
            <a:r>
              <a:rPr lang="en-GB" sz="2200" dirty="0">
                <a:latin typeface="+mj-lt"/>
                <a:cs typeface="Arial"/>
              </a:rPr>
              <a:t>3</a:t>
            </a:r>
            <a:r>
              <a:rPr lang="en-GB" sz="2200" baseline="30000" dirty="0">
                <a:latin typeface="+mj-lt"/>
                <a:cs typeface="Arial"/>
              </a:rPr>
              <a:t>rd</a:t>
            </a:r>
            <a:r>
              <a:rPr lang="en-GB" sz="2200">
                <a:latin typeface="+mj-lt"/>
                <a:cs typeface="Arial"/>
              </a:rPr>
              <a:t> February 2026).</a:t>
            </a:r>
            <a:endParaRPr lang="en-GB" sz="2200" dirty="0">
              <a:latin typeface="+mj-lt"/>
              <a:ea typeface="Calibri"/>
              <a:cs typeface="Arial"/>
            </a:endParaRPr>
          </a:p>
          <a:p>
            <a:pPr fontAlgn="base"/>
            <a:endParaRPr lang="en-GB" sz="2200" dirty="0">
              <a:latin typeface="+mj-lt"/>
              <a:cs typeface="Arial" panose="020B0604020202020204" pitchFamily="34" charset="0"/>
            </a:endParaRPr>
          </a:p>
          <a:p>
            <a:pPr fontAlgn="base"/>
            <a:r>
              <a:rPr lang="en-GB" sz="2200" dirty="0">
                <a:latin typeface="+mj-lt"/>
                <a:cs typeface="Arial"/>
              </a:rPr>
              <a:t>Brown, C. (2024). </a:t>
            </a:r>
            <a:r>
              <a:rPr lang="en-GB" sz="2200" i="1" dirty="0">
                <a:latin typeface="+mj-lt"/>
                <a:cs typeface="Arial"/>
              </a:rPr>
              <a:t>Understanding Bipolar Disorder - Comprehensive Healthcare</a:t>
            </a:r>
            <a:r>
              <a:rPr lang="en-GB" sz="2200" dirty="0">
                <a:latin typeface="+mj-lt"/>
                <a:cs typeface="Arial"/>
              </a:rPr>
              <a:t>. Comprehensive Healthcare - Delivering Innovative </a:t>
            </a:r>
            <a:r>
              <a:rPr lang="en-GB" sz="2200" err="1">
                <a:latin typeface="+mj-lt"/>
                <a:cs typeface="Arial"/>
              </a:rPr>
              <a:t>Behavioral</a:t>
            </a:r>
            <a:r>
              <a:rPr lang="en-GB" sz="2200" dirty="0">
                <a:latin typeface="+mj-lt"/>
                <a:cs typeface="Arial"/>
              </a:rPr>
              <a:t> Health. Available at: </a:t>
            </a:r>
            <a:r>
              <a:rPr lang="en-GB" sz="2200" u="sng" dirty="0">
                <a:latin typeface="+mj-lt"/>
                <a:cs typeface="Arial"/>
                <a:hlinkClick r:id="rId7"/>
              </a:rPr>
              <a:t>https://comphc.org/understanding-bipolar-disorder/</a:t>
            </a:r>
            <a:r>
              <a:rPr lang="en-GB" sz="2200">
                <a:latin typeface="+mj-lt"/>
                <a:cs typeface="Arial"/>
              </a:rPr>
              <a:t>. (Accessed: 10</a:t>
            </a:r>
            <a:r>
              <a:rPr lang="en-GB" sz="2200" baseline="30000" dirty="0">
                <a:latin typeface="+mj-lt"/>
                <a:cs typeface="Arial"/>
              </a:rPr>
              <a:t>th</a:t>
            </a:r>
            <a:r>
              <a:rPr lang="en-GB" sz="2200">
                <a:latin typeface="+mj-lt"/>
                <a:cs typeface="Arial"/>
              </a:rPr>
              <a:t> February 2026). </a:t>
            </a:r>
            <a:endParaRPr lang="en-GB" sz="2200">
              <a:latin typeface="+mj-lt"/>
              <a:ea typeface="Calibri"/>
              <a:cs typeface="Arial"/>
            </a:endParaRPr>
          </a:p>
          <a:p>
            <a:pPr fontAlgn="base"/>
            <a:endParaRPr lang="en-GB" sz="2200" dirty="0">
              <a:latin typeface="+mj-lt"/>
              <a:cs typeface="Arial" panose="020B0604020202020204" pitchFamily="34" charset="0"/>
            </a:endParaRPr>
          </a:p>
          <a:p>
            <a:pPr fontAlgn="base"/>
            <a:r>
              <a:rPr lang="en-GB" sz="2200" dirty="0">
                <a:latin typeface="+mj-lt"/>
                <a:cs typeface="Arial" panose="020B0604020202020204" pitchFamily="34" charset="0"/>
              </a:rPr>
              <a:t>Cathy E Lloyd, T.H. (2012) </a:t>
            </a:r>
            <a:r>
              <a:rPr lang="en-GB" sz="2200" i="1" dirty="0">
                <a:latin typeface="+mj-lt"/>
                <a:cs typeface="Arial" panose="020B0604020202020204" pitchFamily="34" charset="0"/>
              </a:rPr>
              <a:t>Long-term conditions [electronic resource] : challenges in health and social care </a:t>
            </a:r>
            <a:r>
              <a:rPr lang="en-GB" sz="2200" dirty="0">
                <a:latin typeface="+mj-lt"/>
                <a:cs typeface="Arial" panose="020B0604020202020204" pitchFamily="34" charset="0"/>
              </a:rPr>
              <a:t>. 1st edition. Los Angeles, [Calif.] ;; London :, SAGE. </a:t>
            </a:r>
          </a:p>
          <a:p>
            <a:pPr fontAlgn="base"/>
            <a:endParaRPr lang="en-GB" sz="2200" dirty="0">
              <a:latin typeface="+mj-lt"/>
              <a:cs typeface="Arial" panose="020B0604020202020204" pitchFamily="34" charset="0"/>
            </a:endParaRPr>
          </a:p>
          <a:p>
            <a:pPr fontAlgn="base"/>
            <a:r>
              <a:rPr lang="en-GB" sz="2200" dirty="0" err="1">
                <a:latin typeface="+mj-lt"/>
                <a:cs typeface="Arial" panose="020B0604020202020204" pitchFamily="34" charset="0"/>
              </a:rPr>
              <a:t>Chiauzzi</a:t>
            </a:r>
            <a:r>
              <a:rPr lang="en-GB" sz="2200" dirty="0">
                <a:latin typeface="+mj-lt"/>
                <a:cs typeface="Arial" panose="020B0604020202020204" pitchFamily="34" charset="0"/>
              </a:rPr>
              <a:t>, E., Rodarte, C. and </a:t>
            </a:r>
            <a:r>
              <a:rPr lang="en-GB" sz="2200" dirty="0" err="1">
                <a:latin typeface="+mj-lt"/>
                <a:cs typeface="Arial" panose="020B0604020202020204" pitchFamily="34" charset="0"/>
              </a:rPr>
              <a:t>DasMahapatra</a:t>
            </a:r>
            <a:r>
              <a:rPr lang="en-GB" sz="2200" dirty="0">
                <a:latin typeface="+mj-lt"/>
                <a:cs typeface="Arial" panose="020B0604020202020204" pitchFamily="34" charset="0"/>
              </a:rPr>
              <a:t>, P. (2015). Patient-</a:t>
            </a:r>
            <a:r>
              <a:rPr lang="en-GB" sz="2200" dirty="0" err="1">
                <a:latin typeface="+mj-lt"/>
                <a:cs typeface="Arial" panose="020B0604020202020204" pitchFamily="34" charset="0"/>
              </a:rPr>
              <a:t>centered</a:t>
            </a:r>
            <a:r>
              <a:rPr lang="en-GB" sz="2200" dirty="0">
                <a:latin typeface="+mj-lt"/>
                <a:cs typeface="Arial" panose="020B0604020202020204" pitchFamily="34" charset="0"/>
              </a:rPr>
              <a:t> activity monitoring in the self-management of chronic health conditions. </a:t>
            </a:r>
            <a:r>
              <a:rPr lang="en-GB" sz="2200" i="1" dirty="0">
                <a:latin typeface="+mj-lt"/>
                <a:cs typeface="Arial" panose="020B0604020202020204" pitchFamily="34" charset="0"/>
              </a:rPr>
              <a:t>BMC Medicine</a:t>
            </a:r>
            <a:r>
              <a:rPr lang="en-GB" sz="2200" dirty="0">
                <a:latin typeface="+mj-lt"/>
                <a:cs typeface="Arial" panose="020B0604020202020204" pitchFamily="34" charset="0"/>
              </a:rPr>
              <a:t>, 13(1). </a:t>
            </a:r>
            <a:r>
              <a:rPr lang="en-GB" sz="2200" dirty="0" err="1">
                <a:latin typeface="+mj-lt"/>
                <a:cs typeface="Arial" panose="020B0604020202020204" pitchFamily="34" charset="0"/>
              </a:rPr>
              <a:t>doi:https</a:t>
            </a:r>
            <a:r>
              <a:rPr lang="en-GB" sz="2200" dirty="0">
                <a:latin typeface="+mj-lt"/>
                <a:cs typeface="Arial" panose="020B0604020202020204" pitchFamily="34" charset="0"/>
              </a:rPr>
              <a:t>://doi.org/10.1186/s12916-015-0319-2.</a:t>
            </a:r>
          </a:p>
          <a:p>
            <a:pPr fontAlgn="base"/>
            <a:endParaRPr lang="en-GB" sz="2200" dirty="0">
              <a:latin typeface="+mj-lt"/>
              <a:cs typeface="Arial" panose="020B0604020202020204" pitchFamily="34" charset="0"/>
            </a:endParaRPr>
          </a:p>
          <a:p>
            <a:pPr fontAlgn="base"/>
            <a:r>
              <a:rPr lang="en-GB" sz="2200" dirty="0">
                <a:latin typeface="+mj-lt"/>
                <a:cs typeface="Arial"/>
              </a:rPr>
              <a:t>Cleveland Clinic (2021). </a:t>
            </a:r>
            <a:r>
              <a:rPr lang="en-GB" sz="2200" i="1" dirty="0">
                <a:latin typeface="+mj-lt"/>
                <a:cs typeface="Arial"/>
              </a:rPr>
              <a:t>Persistent Depressive Disorder (PDD): Symptoms, Causes &amp; Management</a:t>
            </a:r>
            <a:r>
              <a:rPr lang="en-GB" sz="2200" dirty="0">
                <a:latin typeface="+mj-lt"/>
                <a:cs typeface="Arial"/>
              </a:rPr>
              <a:t>. Cleveland Clinic. Available at: </a:t>
            </a:r>
            <a:r>
              <a:rPr lang="en-GB" sz="2200" u="sng" dirty="0">
                <a:latin typeface="+mj-lt"/>
                <a:cs typeface="Arial"/>
                <a:hlinkClick r:id="rId8"/>
              </a:rPr>
              <a:t>https://my.clevelandclinic.org/health/diseases/9292-persistent-depressive-disorder-pdd</a:t>
            </a:r>
            <a:r>
              <a:rPr lang="en-GB" sz="2200">
                <a:latin typeface="+mj-lt"/>
                <a:cs typeface="Arial"/>
              </a:rPr>
              <a:t>. (Accessed: 10</a:t>
            </a:r>
            <a:r>
              <a:rPr lang="en-GB" sz="2200" baseline="30000" dirty="0">
                <a:latin typeface="+mj-lt"/>
                <a:cs typeface="Arial"/>
              </a:rPr>
              <a:t>th</a:t>
            </a:r>
            <a:r>
              <a:rPr lang="en-GB" sz="2200">
                <a:latin typeface="+mj-lt"/>
                <a:cs typeface="Arial"/>
              </a:rPr>
              <a:t> February 2026). </a:t>
            </a:r>
            <a:endParaRPr lang="en-GB" sz="2200">
              <a:latin typeface="+mj-lt"/>
              <a:ea typeface="Calibri"/>
              <a:cs typeface="Arial"/>
            </a:endParaRPr>
          </a:p>
          <a:p>
            <a:pPr fontAlgn="base"/>
            <a:endParaRPr lang="en-GB" sz="2200" dirty="0">
              <a:latin typeface="+mj-lt"/>
              <a:cs typeface="Arial" panose="020B0604020202020204" pitchFamily="34" charset="0"/>
            </a:endParaRPr>
          </a:p>
          <a:p>
            <a:pPr fontAlgn="base"/>
            <a:r>
              <a:rPr lang="en-GB" sz="2200" dirty="0">
                <a:latin typeface="+mj-lt"/>
                <a:cs typeface="Arial"/>
              </a:rPr>
              <a:t>Dixon, A. and Roberts, S. (2013). </a:t>
            </a:r>
            <a:r>
              <a:rPr lang="en-GB" sz="2200" i="1" dirty="0">
                <a:latin typeface="+mj-lt"/>
                <a:cs typeface="Arial"/>
              </a:rPr>
              <a:t>Delivering better services for people with long-term conditions</a:t>
            </a:r>
            <a:r>
              <a:rPr lang="en-GB" sz="2200" dirty="0">
                <a:latin typeface="+mj-lt"/>
                <a:cs typeface="Arial"/>
              </a:rPr>
              <a:t>. The King’s Fund. Available at: </a:t>
            </a:r>
            <a:r>
              <a:rPr lang="en-GB" sz="2200" u="sng" dirty="0">
                <a:latin typeface="+mj-lt"/>
                <a:cs typeface="Arial"/>
                <a:hlinkClick r:id="rId9"/>
              </a:rPr>
              <a:t>https://www.kingsfund.org.uk/insight-and-analysis/reports/better-services-people-long-term-conditions</a:t>
            </a:r>
            <a:r>
              <a:rPr lang="en-GB" sz="2200">
                <a:latin typeface="+mj-lt"/>
                <a:cs typeface="Arial"/>
              </a:rPr>
              <a:t>. (Accessed: 7</a:t>
            </a:r>
            <a:r>
              <a:rPr lang="en-GB" sz="2200" baseline="30000" dirty="0">
                <a:latin typeface="+mj-lt"/>
                <a:cs typeface="Arial"/>
              </a:rPr>
              <a:t>th</a:t>
            </a:r>
            <a:r>
              <a:rPr lang="en-GB" sz="2200">
                <a:latin typeface="+mj-lt"/>
                <a:cs typeface="Arial"/>
              </a:rPr>
              <a:t> March 2026). </a:t>
            </a:r>
            <a:endParaRPr lang="en-GB" sz="2200">
              <a:latin typeface="+mj-lt"/>
              <a:ea typeface="Calibri"/>
              <a:cs typeface="Arial"/>
            </a:endParaRPr>
          </a:p>
          <a:p>
            <a:pPr fontAlgn="base"/>
            <a:endParaRPr lang="en-GB" sz="2200" dirty="0">
              <a:latin typeface="+mj-lt"/>
              <a:cs typeface="Arial" panose="020B0604020202020204" pitchFamily="34" charset="0"/>
            </a:endParaRPr>
          </a:p>
          <a:p>
            <a:pPr fontAlgn="base"/>
            <a:r>
              <a:rPr lang="en-GB" sz="2200" dirty="0">
                <a:latin typeface="+mj-lt"/>
                <a:cs typeface="Arial" panose="020B0604020202020204" pitchFamily="34" charset="0"/>
              </a:rPr>
              <a:t>Eaton, S., Roberts, S., and Turner, B. (2015). Delivering person centred care in long term conditions. </a:t>
            </a:r>
            <a:r>
              <a:rPr lang="en-GB" sz="2200" i="1" dirty="0">
                <a:latin typeface="+mj-lt"/>
                <a:cs typeface="Arial" panose="020B0604020202020204" pitchFamily="34" charset="0"/>
              </a:rPr>
              <a:t>British Medical Journal</a:t>
            </a:r>
            <a:r>
              <a:rPr lang="en-GB" sz="2200" dirty="0">
                <a:latin typeface="+mj-lt"/>
                <a:cs typeface="Arial" panose="020B0604020202020204" pitchFamily="34" charset="0"/>
              </a:rPr>
              <a:t>, [online] 350(feb10 14), pp.h181–h181. </a:t>
            </a:r>
            <a:r>
              <a:rPr lang="en-GB" sz="2200" dirty="0" err="1">
                <a:latin typeface="+mj-lt"/>
                <a:cs typeface="Arial" panose="020B0604020202020204" pitchFamily="34" charset="0"/>
              </a:rPr>
              <a:t>doi:https</a:t>
            </a:r>
            <a:r>
              <a:rPr lang="en-GB" sz="2200" dirty="0">
                <a:latin typeface="+mj-lt"/>
                <a:cs typeface="Arial" panose="020B0604020202020204" pitchFamily="34" charset="0"/>
              </a:rPr>
              <a:t>://doi.org/10.1136/bmj.h181.</a:t>
            </a:r>
          </a:p>
          <a:p>
            <a:pPr fontAlgn="base"/>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a:extLst>
            <a:ext uri="{FF2B5EF4-FFF2-40B4-BE49-F238E27FC236}">
              <a16:creationId xmlns:a16="http://schemas.microsoft.com/office/drawing/2014/main" id="{F6D8062C-7FFA-19F0-9B69-28F570FE1FD4}"/>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9CE8F6B6-07BD-65E3-2372-F0F8FB624AB9}"/>
              </a:ext>
            </a:extLst>
          </p:cNvPr>
          <p:cNvSpPr/>
          <p:nvPr/>
        </p:nvSpPr>
        <p:spPr>
          <a:xfrm>
            <a:off x="-253477" y="9038737"/>
            <a:ext cx="18794954" cy="1947841"/>
          </a:xfrm>
          <a:custGeom>
            <a:avLst/>
            <a:gdLst/>
            <a:ahLst/>
            <a:cxnLst/>
            <a:rect l="l" t="t" r="r" b="b"/>
            <a:pathLst>
              <a:path w="18794954" h="1947841">
                <a:moveTo>
                  <a:pt x="0" y="0"/>
                </a:moveTo>
                <a:lnTo>
                  <a:pt x="18794954" y="0"/>
                </a:lnTo>
                <a:lnTo>
                  <a:pt x="18794954" y="1947840"/>
                </a:lnTo>
                <a:lnTo>
                  <a:pt x="0" y="194784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DE315D04-796C-F418-CD88-FAF1FDB5DF06}"/>
              </a:ext>
            </a:extLst>
          </p:cNvPr>
          <p:cNvSpPr/>
          <p:nvPr/>
        </p:nvSpPr>
        <p:spPr>
          <a:xfrm>
            <a:off x="410809" y="335536"/>
            <a:ext cx="366464" cy="366464"/>
          </a:xfrm>
          <a:custGeom>
            <a:avLst/>
            <a:gdLst/>
            <a:ahLst/>
            <a:cxnLst/>
            <a:rect l="l" t="t" r="r" b="b"/>
            <a:pathLst>
              <a:path w="366464" h="366464">
                <a:moveTo>
                  <a:pt x="0" y="0"/>
                </a:moveTo>
                <a:lnTo>
                  <a:pt x="366464" y="0"/>
                </a:lnTo>
                <a:lnTo>
                  <a:pt x="366464" y="366464"/>
                </a:lnTo>
                <a:lnTo>
                  <a:pt x="0" y="36646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TextBox 5">
            <a:extLst>
              <a:ext uri="{FF2B5EF4-FFF2-40B4-BE49-F238E27FC236}">
                <a16:creationId xmlns:a16="http://schemas.microsoft.com/office/drawing/2014/main" id="{D16B26F5-4A42-523F-3FD1-5259A3E31975}"/>
              </a:ext>
            </a:extLst>
          </p:cNvPr>
          <p:cNvSpPr txBox="1"/>
          <p:nvPr/>
        </p:nvSpPr>
        <p:spPr>
          <a:xfrm>
            <a:off x="893679" y="337776"/>
            <a:ext cx="1240306" cy="201978"/>
          </a:xfrm>
          <a:prstGeom prst="rect">
            <a:avLst/>
          </a:prstGeom>
        </p:spPr>
        <p:txBody>
          <a:bodyPr lIns="0" tIns="0" rIns="0" bIns="0" rtlCol="0" anchor="t">
            <a:spAutoFit/>
          </a:bodyPr>
          <a:lstStyle/>
          <a:p>
            <a:pPr algn="l">
              <a:lnSpc>
                <a:spcPts val="1501"/>
              </a:lnSpc>
            </a:pPr>
            <a:r>
              <a:rPr lang="en-US" sz="1501" b="1" dirty="0">
                <a:solidFill>
                  <a:srgbClr val="171616"/>
                </a:solidFill>
                <a:latin typeface="Anantason Medium"/>
                <a:ea typeface="Anantason Medium"/>
                <a:cs typeface="Anantason Medium"/>
                <a:sym typeface="Anantason Medium"/>
              </a:rPr>
              <a:t>UWTSD</a:t>
            </a:r>
          </a:p>
        </p:txBody>
      </p:sp>
      <p:sp>
        <p:nvSpPr>
          <p:cNvPr id="16" name="TextBox 16">
            <a:extLst>
              <a:ext uri="{FF2B5EF4-FFF2-40B4-BE49-F238E27FC236}">
                <a16:creationId xmlns:a16="http://schemas.microsoft.com/office/drawing/2014/main" id="{0EF7FA35-25D6-A99F-6DE3-2BB22B85799B}"/>
              </a:ext>
            </a:extLst>
          </p:cNvPr>
          <p:cNvSpPr txBox="1"/>
          <p:nvPr/>
        </p:nvSpPr>
        <p:spPr>
          <a:xfrm>
            <a:off x="14999343" y="371210"/>
            <a:ext cx="2881448" cy="304822"/>
          </a:xfrm>
          <a:prstGeom prst="rect">
            <a:avLst/>
          </a:prstGeom>
        </p:spPr>
        <p:txBody>
          <a:bodyPr lIns="0" tIns="0" rIns="0" bIns="0" rtlCol="0" anchor="t">
            <a:spAutoFit/>
          </a:bodyPr>
          <a:lstStyle/>
          <a:p>
            <a:pPr algn="r">
              <a:lnSpc>
                <a:spcPts val="2460"/>
              </a:lnSpc>
            </a:pPr>
            <a:r>
              <a:rPr lang="en-US" sz="2050">
                <a:solidFill>
                  <a:srgbClr val="737373"/>
                </a:solidFill>
                <a:latin typeface="Anantason"/>
                <a:ea typeface="Anantason"/>
                <a:cs typeface="Anantason"/>
                <a:sym typeface="Anantason"/>
              </a:rPr>
              <a:t>Depression in Women</a:t>
            </a:r>
          </a:p>
        </p:txBody>
      </p:sp>
      <p:sp>
        <p:nvSpPr>
          <p:cNvPr id="36" name="Rectangle 3">
            <a:extLst>
              <a:ext uri="{FF2B5EF4-FFF2-40B4-BE49-F238E27FC236}">
                <a16:creationId xmlns:a16="http://schemas.microsoft.com/office/drawing/2014/main" id="{7A9E565E-B764-B565-7E05-81F4CAD76B2C}"/>
              </a:ext>
            </a:extLst>
          </p:cNvPr>
          <p:cNvSpPr>
            <a:spLocks noChangeArrowheads="1"/>
          </p:cNvSpPr>
          <p:nvPr/>
        </p:nvSpPr>
        <p:spPr bwMode="auto">
          <a:xfrm>
            <a:off x="508404" y="954415"/>
            <a:ext cx="17271191" cy="83778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3200" b="1" dirty="0">
              <a:latin typeface="Arial" panose="020B0604020202020204" pitchFamily="34" charset="0"/>
              <a:cs typeface="Arial" panose="020B0604020202020204" pitchFamily="34" charset="0"/>
            </a:endParaRPr>
          </a:p>
          <a:p>
            <a:pPr fontAlgn="base"/>
            <a:r>
              <a:rPr lang="en-GB" sz="2200" dirty="0">
                <a:latin typeface="+mj-lt"/>
                <a:cs typeface="Arial"/>
              </a:rPr>
              <a:t>Engender. (n.d.). </a:t>
            </a:r>
            <a:r>
              <a:rPr lang="en-GB" sz="2200" i="1" dirty="0">
                <a:latin typeface="+mj-lt"/>
                <a:cs typeface="Arial"/>
              </a:rPr>
              <a:t>Engender blog | The mental health gap for women in Scotland</a:t>
            </a:r>
            <a:r>
              <a:rPr lang="en-GB" sz="2200" dirty="0">
                <a:latin typeface="+mj-lt"/>
                <a:cs typeface="Arial"/>
              </a:rPr>
              <a:t>. Available at: </a:t>
            </a:r>
            <a:r>
              <a:rPr lang="en-GB" sz="2200" u="sng" dirty="0">
                <a:latin typeface="+mj-lt"/>
                <a:cs typeface="Arial"/>
                <a:hlinkClick r:id="rId5"/>
              </a:rPr>
              <a:t>https://www.engender.org.uk/news/blog/the-mental-health-gap-for-women-in-scotland/</a:t>
            </a:r>
            <a:r>
              <a:rPr lang="en-GB" sz="2200">
                <a:latin typeface="+mj-lt"/>
                <a:cs typeface="Arial"/>
              </a:rPr>
              <a:t>. (Accessed: 23</a:t>
            </a:r>
            <a:r>
              <a:rPr lang="en-GB" sz="2200" baseline="30000" dirty="0">
                <a:latin typeface="+mj-lt"/>
                <a:cs typeface="Arial"/>
              </a:rPr>
              <a:t>rd</a:t>
            </a:r>
            <a:r>
              <a:rPr lang="en-GB" sz="2200">
                <a:latin typeface="+mj-lt"/>
                <a:cs typeface="Arial"/>
              </a:rPr>
              <a:t> February 2026).</a:t>
            </a:r>
            <a:endParaRPr lang="en-GB" sz="2200" dirty="0">
              <a:latin typeface="+mj-lt"/>
              <a:ea typeface="Calibri"/>
              <a:cs typeface="Arial"/>
            </a:endParaRPr>
          </a:p>
          <a:p>
            <a:pPr fontAlgn="base"/>
            <a:endParaRPr lang="en-GB" sz="2200" dirty="0">
              <a:latin typeface="+mj-lt"/>
              <a:cs typeface="Arial" panose="020B0604020202020204" pitchFamily="34" charset="0"/>
            </a:endParaRPr>
          </a:p>
          <a:p>
            <a:pPr fontAlgn="base"/>
            <a:r>
              <a:rPr lang="en-GB" sz="2200" dirty="0">
                <a:latin typeface="+mj-lt"/>
                <a:cs typeface="Arial" panose="020B0604020202020204" pitchFamily="34" charset="0"/>
              </a:rPr>
              <a:t>England, M.J. and Sim, L.J. (2009). </a:t>
            </a:r>
            <a:r>
              <a:rPr lang="en-GB" sz="2200" i="1" dirty="0">
                <a:latin typeface="+mj-lt"/>
                <a:cs typeface="Arial" panose="020B0604020202020204" pitchFamily="34" charset="0"/>
              </a:rPr>
              <a:t>The </a:t>
            </a:r>
            <a:r>
              <a:rPr lang="en-GB" sz="2200" i="1" dirty="0" err="1">
                <a:latin typeface="+mj-lt"/>
                <a:cs typeface="Arial" panose="020B0604020202020204" pitchFamily="34" charset="0"/>
              </a:rPr>
              <a:t>Etiology</a:t>
            </a:r>
            <a:r>
              <a:rPr lang="en-GB" sz="2200" i="1" dirty="0">
                <a:latin typeface="+mj-lt"/>
                <a:cs typeface="Arial" panose="020B0604020202020204" pitchFamily="34" charset="0"/>
              </a:rPr>
              <a:t> of Depression</a:t>
            </a:r>
            <a:r>
              <a:rPr lang="en-GB" sz="2200" dirty="0">
                <a:latin typeface="+mj-lt"/>
                <a:cs typeface="Arial" panose="020B0604020202020204" pitchFamily="34" charset="0"/>
              </a:rPr>
              <a:t>. Nih.gov. Available at: </a:t>
            </a:r>
            <a:r>
              <a:rPr lang="en-GB" sz="2200" u="sng" dirty="0">
                <a:latin typeface="+mj-lt"/>
                <a:cs typeface="Arial" panose="020B0604020202020204" pitchFamily="34" charset="0"/>
                <a:hlinkClick r:id="rId6"/>
              </a:rPr>
              <a:t>https://www.ncbi.nlm.nih.gov/books/NBK215119/</a:t>
            </a:r>
            <a:r>
              <a:rPr lang="en-GB" sz="2200" dirty="0">
                <a:latin typeface="+mj-lt"/>
                <a:cs typeface="Arial" panose="020B0604020202020204" pitchFamily="34" charset="0"/>
              </a:rPr>
              <a:t>. Accessed 12</a:t>
            </a:r>
            <a:r>
              <a:rPr lang="en-GB" sz="2200" baseline="30000" dirty="0">
                <a:latin typeface="+mj-lt"/>
                <a:cs typeface="Arial" panose="020B0604020202020204" pitchFamily="34" charset="0"/>
              </a:rPr>
              <a:t>th</a:t>
            </a:r>
            <a:r>
              <a:rPr lang="en-GB" sz="2200" dirty="0">
                <a:latin typeface="+mj-lt"/>
                <a:cs typeface="Arial" panose="020B0604020202020204" pitchFamily="34" charset="0"/>
              </a:rPr>
              <a:t> February 2026. </a:t>
            </a:r>
          </a:p>
          <a:p>
            <a:pPr fontAlgn="base"/>
            <a:endParaRPr lang="en-GB" sz="2200" dirty="0">
              <a:latin typeface="+mj-lt"/>
              <a:cs typeface="Arial" panose="020B0604020202020204" pitchFamily="34" charset="0"/>
            </a:endParaRPr>
          </a:p>
          <a:p>
            <a:pPr fontAlgn="base"/>
            <a:r>
              <a:rPr lang="en-GB" sz="2200" dirty="0">
                <a:latin typeface="+mj-lt"/>
                <a:cs typeface="Arial" panose="020B0604020202020204" pitchFamily="34" charset="0"/>
              </a:rPr>
              <a:t>Frankel, R.M., Quill, T.E. and </a:t>
            </a:r>
            <a:r>
              <a:rPr lang="en-GB" sz="2200" dirty="0" err="1">
                <a:latin typeface="+mj-lt"/>
                <a:cs typeface="Arial" panose="020B0604020202020204" pitchFamily="34" charset="0"/>
              </a:rPr>
              <a:t>Mcdaniel</a:t>
            </a:r>
            <a:r>
              <a:rPr lang="en-GB" sz="2200" dirty="0">
                <a:latin typeface="+mj-lt"/>
                <a:cs typeface="Arial" panose="020B0604020202020204" pitchFamily="34" charset="0"/>
              </a:rPr>
              <a:t>, S.H. (2003). </a:t>
            </a:r>
            <a:r>
              <a:rPr lang="en-GB" sz="2200" i="1" dirty="0">
                <a:latin typeface="+mj-lt"/>
                <a:cs typeface="Arial" panose="020B0604020202020204" pitchFamily="34" charset="0"/>
              </a:rPr>
              <a:t>The biopsychosocial approach: past, present, and future</a:t>
            </a:r>
            <a:r>
              <a:rPr lang="en-GB" sz="2200" dirty="0">
                <a:latin typeface="+mj-lt"/>
                <a:cs typeface="Arial" panose="020B0604020202020204" pitchFamily="34" charset="0"/>
              </a:rPr>
              <a:t>. Rochester, N.Y.: University of Rochester Press. </a:t>
            </a:r>
          </a:p>
          <a:p>
            <a:pPr fontAlgn="base"/>
            <a:endParaRPr lang="en-GB" sz="2200" dirty="0">
              <a:latin typeface="+mj-lt"/>
              <a:cs typeface="Arial" panose="020B0604020202020204" pitchFamily="34" charset="0"/>
            </a:endParaRPr>
          </a:p>
          <a:p>
            <a:pPr fontAlgn="base"/>
            <a:r>
              <a:rPr lang="en-GB" sz="2200" dirty="0">
                <a:latin typeface="+mj-lt"/>
                <a:cs typeface="Arial" panose="020B0604020202020204" pitchFamily="34" charset="0"/>
              </a:rPr>
              <a:t>Friis, K., </a:t>
            </a:r>
            <a:r>
              <a:rPr lang="en-GB" sz="2200" dirty="0" err="1">
                <a:latin typeface="+mj-lt"/>
                <a:cs typeface="Arial" panose="020B0604020202020204" pitchFamily="34" charset="0"/>
              </a:rPr>
              <a:t>Lasgaard</a:t>
            </a:r>
            <a:r>
              <a:rPr lang="en-GB" sz="2200" dirty="0">
                <a:latin typeface="+mj-lt"/>
                <a:cs typeface="Arial" panose="020B0604020202020204" pitchFamily="34" charset="0"/>
              </a:rPr>
              <a:t>, M., Osborne, R.H. and Maindal, H.T. (2016). Gaps in understanding health and engagement with healthcare providers across common long-term conditions: a population survey of health literacy in 29 473 Danish citizens. </a:t>
            </a:r>
            <a:r>
              <a:rPr lang="en-GB" sz="2200" i="1" dirty="0">
                <a:latin typeface="+mj-lt"/>
                <a:cs typeface="Arial" panose="020B0604020202020204" pitchFamily="34" charset="0"/>
              </a:rPr>
              <a:t>BMJ Open</a:t>
            </a:r>
            <a:r>
              <a:rPr lang="en-GB" sz="2200" dirty="0">
                <a:latin typeface="+mj-lt"/>
                <a:cs typeface="Arial" panose="020B0604020202020204" pitchFamily="34" charset="0"/>
              </a:rPr>
              <a:t>, 6(1), p.e009627. </a:t>
            </a:r>
            <a:r>
              <a:rPr lang="en-GB" sz="2200" dirty="0" err="1">
                <a:latin typeface="+mj-lt"/>
                <a:cs typeface="Arial" panose="020B0604020202020204" pitchFamily="34" charset="0"/>
              </a:rPr>
              <a:t>doi:https</a:t>
            </a:r>
            <a:r>
              <a:rPr lang="en-GB" sz="2200" dirty="0">
                <a:latin typeface="+mj-lt"/>
                <a:cs typeface="Arial" panose="020B0604020202020204" pitchFamily="34" charset="0"/>
              </a:rPr>
              <a:t>://doi.org/10.1136/bmjopen-2015-009627. </a:t>
            </a:r>
          </a:p>
          <a:p>
            <a:pPr fontAlgn="base"/>
            <a:endParaRPr lang="en-GB" sz="2200" dirty="0">
              <a:latin typeface="+mj-lt"/>
              <a:cs typeface="Arial" panose="020B0604020202020204" pitchFamily="34" charset="0"/>
            </a:endParaRPr>
          </a:p>
          <a:p>
            <a:pPr fontAlgn="base"/>
            <a:r>
              <a:rPr lang="en-GB" sz="2200">
                <a:latin typeface="+mj-lt"/>
                <a:cs typeface="Arial"/>
              </a:rPr>
              <a:t>GOV.UK (2022). </a:t>
            </a:r>
            <a:r>
              <a:rPr lang="en-GB" sz="2200" i="1">
                <a:latin typeface="+mj-lt"/>
                <a:cs typeface="Arial"/>
              </a:rPr>
              <a:t>Women’s Health Strategy for England</a:t>
            </a:r>
            <a:r>
              <a:rPr lang="en-GB" sz="2200" dirty="0">
                <a:latin typeface="+mj-lt"/>
                <a:cs typeface="Arial"/>
              </a:rPr>
              <a:t>. GOV.UK. Available at: </a:t>
            </a:r>
            <a:r>
              <a:rPr lang="en-GB" sz="2200" u="sng" dirty="0">
                <a:latin typeface="+mj-lt"/>
                <a:cs typeface="Arial"/>
                <a:hlinkClick r:id="rId7"/>
              </a:rPr>
              <a:t>https://www.gov.uk/government/publications/womens-health-strategy-for-england</a:t>
            </a:r>
            <a:r>
              <a:rPr lang="en-GB" sz="2200">
                <a:latin typeface="+mj-lt"/>
                <a:cs typeface="Arial"/>
              </a:rPr>
              <a:t>. (Accessed: 19</a:t>
            </a:r>
            <a:r>
              <a:rPr lang="en-GB" sz="2200" baseline="30000" dirty="0">
                <a:latin typeface="+mj-lt"/>
                <a:cs typeface="Arial"/>
              </a:rPr>
              <a:t>th</a:t>
            </a:r>
            <a:r>
              <a:rPr lang="en-GB" sz="2200">
                <a:latin typeface="+mj-lt"/>
                <a:cs typeface="Arial"/>
              </a:rPr>
              <a:t> February 2026). </a:t>
            </a:r>
            <a:endParaRPr lang="en-GB" sz="2200">
              <a:latin typeface="+mj-lt"/>
              <a:ea typeface="Calibri"/>
              <a:cs typeface="Arial"/>
            </a:endParaRPr>
          </a:p>
          <a:p>
            <a:pPr fontAlgn="base"/>
            <a:endParaRPr lang="en-GB" sz="2200" dirty="0">
              <a:latin typeface="Arial" panose="020B0604020202020204" pitchFamily="34" charset="0"/>
              <a:cs typeface="Arial" panose="020B0604020202020204" pitchFamily="34" charset="0"/>
            </a:endParaRPr>
          </a:p>
          <a:p>
            <a:pPr fontAlgn="base"/>
            <a:r>
              <a:rPr lang="en-GB" sz="2200" dirty="0"/>
              <a:t>Grazia, M., Landi, P., </a:t>
            </a:r>
            <a:r>
              <a:rPr lang="en-GB" sz="2200" dirty="0" err="1"/>
              <a:t>Mencacci</a:t>
            </a:r>
            <a:r>
              <a:rPr lang="en-GB" sz="2200" dirty="0"/>
              <a:t>, C. and Cattaneo, A. (2024). Depression in Women: Potential Biological and Sociocultural Factors Driving the Sex Effect. </a:t>
            </a:r>
            <a:r>
              <a:rPr lang="en-GB" sz="2200" i="1" dirty="0" err="1"/>
              <a:t>Neuropsychobiology</a:t>
            </a:r>
            <a:r>
              <a:rPr lang="en-GB" sz="2200" dirty="0"/>
              <a:t>, 83(1), pp.2–16. </a:t>
            </a:r>
            <a:r>
              <a:rPr lang="en-GB" sz="2200" dirty="0" err="1"/>
              <a:t>doi</a:t>
            </a:r>
            <a:r>
              <a:rPr lang="en-GB" sz="2200" dirty="0"/>
              <a:t>: https://doi.org/10.1159/000531588. </a:t>
            </a:r>
          </a:p>
          <a:p>
            <a:pPr fontAlgn="base"/>
            <a:endParaRPr lang="en-GB" sz="2200" dirty="0"/>
          </a:p>
          <a:p>
            <a:pPr fontAlgn="base"/>
            <a:r>
              <a:rPr lang="en-GB" sz="2200" dirty="0"/>
              <a:t>Hellqvist, C. (2021). Promoting Self-Care in Nursing Encounters with Persons Affected by Long-Term Conditions—A Proposed Model to Guide Clinical Care. </a:t>
            </a:r>
            <a:r>
              <a:rPr lang="en-GB" sz="2200" i="1" dirty="0"/>
              <a:t>International Journal of Environmental Research and Public Health</a:t>
            </a:r>
            <a:r>
              <a:rPr lang="en-GB" sz="2200" dirty="0"/>
              <a:t>, 18(5), p.2223. </a:t>
            </a:r>
            <a:r>
              <a:rPr lang="en-GB" sz="2200" dirty="0" err="1"/>
              <a:t>doi</a:t>
            </a:r>
            <a:r>
              <a:rPr lang="en-GB" sz="2200" dirty="0"/>
              <a:t>: https://doi.org/10.3390/ijerph18052223.</a:t>
            </a:r>
          </a:p>
          <a:p>
            <a:pPr fontAlgn="base"/>
            <a:endParaRPr lang="en-GB" sz="2200" dirty="0">
              <a:latin typeface="Arial" panose="020B0604020202020204" pitchFamily="34" charset="0"/>
              <a:cs typeface="Arial" panose="020B0604020202020204" pitchFamily="34" charset="0"/>
            </a:endParaRPr>
          </a:p>
          <a:p>
            <a:pPr fontAlgn="base"/>
            <a:endParaRPr lang="en-GB" dirty="0"/>
          </a:p>
        </p:txBody>
      </p:sp>
    </p:spTree>
    <p:extLst>
      <p:ext uri="{BB962C8B-B14F-4D97-AF65-F5344CB8AC3E}">
        <p14:creationId xmlns:p14="http://schemas.microsoft.com/office/powerpoint/2010/main" val="11800319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a:extLst>
            <a:ext uri="{FF2B5EF4-FFF2-40B4-BE49-F238E27FC236}">
              <a16:creationId xmlns:a16="http://schemas.microsoft.com/office/drawing/2014/main" id="{5C6CC1E2-8B46-93E9-5468-5122E7ED88E5}"/>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26FD314F-398D-451D-5B77-034FD1B52028}"/>
              </a:ext>
            </a:extLst>
          </p:cNvPr>
          <p:cNvSpPr/>
          <p:nvPr/>
        </p:nvSpPr>
        <p:spPr>
          <a:xfrm>
            <a:off x="-253477" y="9038737"/>
            <a:ext cx="18794954" cy="1947841"/>
          </a:xfrm>
          <a:custGeom>
            <a:avLst/>
            <a:gdLst/>
            <a:ahLst/>
            <a:cxnLst/>
            <a:rect l="l" t="t" r="r" b="b"/>
            <a:pathLst>
              <a:path w="18794954" h="1947841">
                <a:moveTo>
                  <a:pt x="0" y="0"/>
                </a:moveTo>
                <a:lnTo>
                  <a:pt x="18794954" y="0"/>
                </a:lnTo>
                <a:lnTo>
                  <a:pt x="18794954" y="1947840"/>
                </a:lnTo>
                <a:lnTo>
                  <a:pt x="0" y="194784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CFD21505-A2DF-7AB5-E943-5A787CD7B403}"/>
              </a:ext>
            </a:extLst>
          </p:cNvPr>
          <p:cNvSpPr/>
          <p:nvPr/>
        </p:nvSpPr>
        <p:spPr>
          <a:xfrm>
            <a:off x="410809" y="335536"/>
            <a:ext cx="366464" cy="366464"/>
          </a:xfrm>
          <a:custGeom>
            <a:avLst/>
            <a:gdLst/>
            <a:ahLst/>
            <a:cxnLst/>
            <a:rect l="l" t="t" r="r" b="b"/>
            <a:pathLst>
              <a:path w="366464" h="366464">
                <a:moveTo>
                  <a:pt x="0" y="0"/>
                </a:moveTo>
                <a:lnTo>
                  <a:pt x="366464" y="0"/>
                </a:lnTo>
                <a:lnTo>
                  <a:pt x="366464" y="366464"/>
                </a:lnTo>
                <a:lnTo>
                  <a:pt x="0" y="36646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TextBox 5">
            <a:extLst>
              <a:ext uri="{FF2B5EF4-FFF2-40B4-BE49-F238E27FC236}">
                <a16:creationId xmlns:a16="http://schemas.microsoft.com/office/drawing/2014/main" id="{17CC5CF4-6B0C-76F8-B5E9-49AD2C9C747F}"/>
              </a:ext>
            </a:extLst>
          </p:cNvPr>
          <p:cNvSpPr txBox="1"/>
          <p:nvPr/>
        </p:nvSpPr>
        <p:spPr>
          <a:xfrm>
            <a:off x="893679" y="337776"/>
            <a:ext cx="1240306" cy="201978"/>
          </a:xfrm>
          <a:prstGeom prst="rect">
            <a:avLst/>
          </a:prstGeom>
        </p:spPr>
        <p:txBody>
          <a:bodyPr lIns="0" tIns="0" rIns="0" bIns="0" rtlCol="0" anchor="t">
            <a:spAutoFit/>
          </a:bodyPr>
          <a:lstStyle/>
          <a:p>
            <a:pPr algn="l">
              <a:lnSpc>
                <a:spcPts val="1501"/>
              </a:lnSpc>
            </a:pPr>
            <a:r>
              <a:rPr lang="en-US" sz="1501" b="1" dirty="0">
                <a:solidFill>
                  <a:srgbClr val="171616"/>
                </a:solidFill>
                <a:latin typeface="Anantason Medium"/>
                <a:ea typeface="Anantason Medium"/>
                <a:cs typeface="Anantason Medium"/>
                <a:sym typeface="Anantason Medium"/>
              </a:rPr>
              <a:t>UWTSD</a:t>
            </a:r>
          </a:p>
        </p:txBody>
      </p:sp>
      <p:sp>
        <p:nvSpPr>
          <p:cNvPr id="16" name="TextBox 16">
            <a:extLst>
              <a:ext uri="{FF2B5EF4-FFF2-40B4-BE49-F238E27FC236}">
                <a16:creationId xmlns:a16="http://schemas.microsoft.com/office/drawing/2014/main" id="{A3F69FC2-BDA5-3CF8-D109-AB7F149608B7}"/>
              </a:ext>
            </a:extLst>
          </p:cNvPr>
          <p:cNvSpPr txBox="1"/>
          <p:nvPr/>
        </p:nvSpPr>
        <p:spPr>
          <a:xfrm>
            <a:off x="14999343" y="371210"/>
            <a:ext cx="2881448" cy="304822"/>
          </a:xfrm>
          <a:prstGeom prst="rect">
            <a:avLst/>
          </a:prstGeom>
        </p:spPr>
        <p:txBody>
          <a:bodyPr lIns="0" tIns="0" rIns="0" bIns="0" rtlCol="0" anchor="t">
            <a:spAutoFit/>
          </a:bodyPr>
          <a:lstStyle/>
          <a:p>
            <a:pPr algn="r">
              <a:lnSpc>
                <a:spcPts val="2460"/>
              </a:lnSpc>
            </a:pPr>
            <a:r>
              <a:rPr lang="en-US" sz="2050">
                <a:solidFill>
                  <a:srgbClr val="737373"/>
                </a:solidFill>
                <a:latin typeface="Anantason"/>
                <a:ea typeface="Anantason"/>
                <a:cs typeface="Anantason"/>
                <a:sym typeface="Anantason"/>
              </a:rPr>
              <a:t>Depression in Women</a:t>
            </a:r>
          </a:p>
        </p:txBody>
      </p:sp>
      <p:sp>
        <p:nvSpPr>
          <p:cNvPr id="36" name="Rectangle 3">
            <a:extLst>
              <a:ext uri="{FF2B5EF4-FFF2-40B4-BE49-F238E27FC236}">
                <a16:creationId xmlns:a16="http://schemas.microsoft.com/office/drawing/2014/main" id="{4F43F9C1-0673-30B0-3BBB-0D379A381A7E}"/>
              </a:ext>
            </a:extLst>
          </p:cNvPr>
          <p:cNvSpPr>
            <a:spLocks noChangeArrowheads="1"/>
          </p:cNvSpPr>
          <p:nvPr/>
        </p:nvSpPr>
        <p:spPr bwMode="auto">
          <a:xfrm>
            <a:off x="508404" y="692805"/>
            <a:ext cx="17271191" cy="8901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fontAlgn="base"/>
            <a:r>
              <a:rPr lang="en-GB" sz="2200" dirty="0">
                <a:latin typeface="+mj-lt"/>
              </a:rPr>
              <a:t>John Hopkins Medicine (2019). </a:t>
            </a:r>
            <a:r>
              <a:rPr lang="en-GB" sz="2200" i="1" dirty="0">
                <a:latin typeface="+mj-lt"/>
              </a:rPr>
              <a:t>Premenstrual Dysphoric Disorder (PMDD)</a:t>
            </a:r>
            <a:r>
              <a:rPr lang="en-GB" sz="2200" dirty="0">
                <a:latin typeface="+mj-lt"/>
              </a:rPr>
              <a:t>. John Hopkins. Available at: </a:t>
            </a:r>
            <a:r>
              <a:rPr lang="en-GB" sz="2200" u="sng" dirty="0">
                <a:latin typeface="+mj-lt"/>
                <a:hlinkClick r:id="rId5"/>
              </a:rPr>
              <a:t>https://www.hopkinsmedicine.org/health/conditions-and-diseases/premenstrual-dysphoric-disorder-pmdd</a:t>
            </a:r>
            <a:r>
              <a:rPr lang="en-GB" sz="2200">
                <a:latin typeface="+mj-lt"/>
              </a:rPr>
              <a:t>. (Accessed: 12</a:t>
            </a:r>
            <a:r>
              <a:rPr lang="en-GB" sz="2200" baseline="30000" dirty="0">
                <a:latin typeface="+mj-lt"/>
              </a:rPr>
              <a:t>th</a:t>
            </a:r>
            <a:r>
              <a:rPr lang="en-GB" sz="2200">
                <a:latin typeface="+mj-lt"/>
              </a:rPr>
              <a:t> February 2026). </a:t>
            </a:r>
          </a:p>
          <a:p>
            <a:pPr fontAlgn="base"/>
            <a:endParaRPr lang="en-GB" sz="2200" dirty="0">
              <a:latin typeface="+mj-lt"/>
            </a:endParaRPr>
          </a:p>
          <a:p>
            <a:pPr fontAlgn="base"/>
            <a:r>
              <a:rPr lang="en-GB" sz="2200" dirty="0">
                <a:latin typeface="+mj-lt"/>
              </a:rPr>
              <a:t>Kim, W.K., Shin, D. and Song, W.O. (2015). Depression and Its Comorbid Conditions More Serious in Women than in Men in the United States. </a:t>
            </a:r>
            <a:r>
              <a:rPr lang="en-GB" sz="2200" i="1" dirty="0">
                <a:latin typeface="+mj-lt"/>
              </a:rPr>
              <a:t>Journal of Women’s Health</a:t>
            </a:r>
            <a:r>
              <a:rPr lang="en-GB" sz="2200" dirty="0">
                <a:latin typeface="+mj-lt"/>
              </a:rPr>
              <a:t>, 24(12), pp.978–985. </a:t>
            </a:r>
            <a:r>
              <a:rPr lang="en-GB" sz="2200" dirty="0" err="1">
                <a:latin typeface="+mj-lt"/>
              </a:rPr>
              <a:t>doi:https</a:t>
            </a:r>
            <a:r>
              <a:rPr lang="en-GB" sz="2200" dirty="0">
                <a:latin typeface="+mj-lt"/>
              </a:rPr>
              <a:t>://doi.org/10.1089/jwh.2014.4919. </a:t>
            </a:r>
          </a:p>
          <a:p>
            <a:pPr fontAlgn="base"/>
            <a:endParaRPr lang="en-GB" sz="2200" dirty="0">
              <a:latin typeface="+mj-lt"/>
            </a:endParaRPr>
          </a:p>
          <a:p>
            <a:pPr fontAlgn="base"/>
            <a:r>
              <a:rPr lang="en-GB" sz="2200" dirty="0">
                <a:latin typeface="+mj-lt"/>
              </a:rPr>
              <a:t>Living Well UK. (2024). </a:t>
            </a:r>
            <a:r>
              <a:rPr lang="en-GB" sz="2200" i="1" dirty="0">
                <a:latin typeface="+mj-lt"/>
              </a:rPr>
              <a:t>Long Term Conditions | Long Term Mental Health</a:t>
            </a:r>
            <a:r>
              <a:rPr lang="en-GB" sz="2200" dirty="0">
                <a:latin typeface="+mj-lt"/>
              </a:rPr>
              <a:t>. Available at: </a:t>
            </a:r>
            <a:r>
              <a:rPr lang="en-GB" sz="2200" u="sng" dirty="0">
                <a:latin typeface="+mj-lt"/>
                <a:hlinkClick r:id="rId6"/>
              </a:rPr>
              <a:t>https://livingwellconsortium.com/psychological-therapies/long-term-conditions/</a:t>
            </a:r>
            <a:r>
              <a:rPr lang="en-GB" sz="2200">
                <a:latin typeface="+mj-lt"/>
              </a:rPr>
              <a:t>. (Accessed: 20</a:t>
            </a:r>
            <a:r>
              <a:rPr lang="en-GB" sz="2200" baseline="30000" dirty="0">
                <a:latin typeface="+mj-lt"/>
              </a:rPr>
              <a:t>th</a:t>
            </a:r>
            <a:r>
              <a:rPr lang="en-GB" sz="2200">
                <a:latin typeface="+mj-lt"/>
              </a:rPr>
              <a:t> February 2026). </a:t>
            </a:r>
            <a:endParaRPr lang="en-GB" sz="2200">
              <a:latin typeface="+mj-lt"/>
              <a:ea typeface="Calibri"/>
              <a:cs typeface="Calibri"/>
            </a:endParaRPr>
          </a:p>
          <a:p>
            <a:pPr fontAlgn="base"/>
            <a:endParaRPr lang="en-GB" sz="2200" dirty="0">
              <a:latin typeface="+mj-lt"/>
            </a:endParaRPr>
          </a:p>
          <a:p>
            <a:pPr fontAlgn="base"/>
            <a:r>
              <a:rPr lang="en-GB" sz="2200" dirty="0">
                <a:latin typeface="+mj-lt"/>
              </a:rPr>
              <a:t>Lloyd, C.E. and Heller, T. (2012). </a:t>
            </a:r>
            <a:r>
              <a:rPr lang="en-GB" sz="2200" i="1" dirty="0">
                <a:latin typeface="+mj-lt"/>
              </a:rPr>
              <a:t>Long-term conditions: challenges in health and social care</a:t>
            </a:r>
            <a:r>
              <a:rPr lang="en-GB" sz="2200" dirty="0">
                <a:latin typeface="+mj-lt"/>
              </a:rPr>
              <a:t>. London: SAGE. </a:t>
            </a:r>
          </a:p>
          <a:p>
            <a:pPr fontAlgn="base"/>
            <a:r>
              <a:rPr lang="en-GB" sz="2200" dirty="0">
                <a:latin typeface="+mj-lt"/>
              </a:rPr>
              <a:t>Mayo Clinic (2019). </a:t>
            </a:r>
            <a:r>
              <a:rPr lang="en-GB" sz="2200" i="1" dirty="0">
                <a:latin typeface="+mj-lt"/>
              </a:rPr>
              <a:t>Women’s Increased Risk of Depression</a:t>
            </a:r>
            <a:r>
              <a:rPr lang="en-GB" sz="2200" dirty="0">
                <a:latin typeface="+mj-lt"/>
              </a:rPr>
              <a:t>. Mayo Clinic. Available at: </a:t>
            </a:r>
            <a:r>
              <a:rPr lang="en-GB" sz="2200" u="sng" dirty="0">
                <a:latin typeface="+mj-lt"/>
                <a:hlinkClick r:id="rId7"/>
              </a:rPr>
              <a:t>https://www.mayoclinic.org/diseases-conditions/depression/in-depth/depression/art-20047725</a:t>
            </a:r>
            <a:r>
              <a:rPr lang="en-GB" sz="2200">
                <a:latin typeface="+mj-lt"/>
              </a:rPr>
              <a:t>. (Accessed: 13</a:t>
            </a:r>
            <a:r>
              <a:rPr lang="en-GB" sz="2200" baseline="30000" dirty="0">
                <a:latin typeface="+mj-lt"/>
              </a:rPr>
              <a:t>th</a:t>
            </a:r>
            <a:r>
              <a:rPr lang="en-GB" sz="2200">
                <a:latin typeface="+mj-lt"/>
              </a:rPr>
              <a:t> February 2026). </a:t>
            </a:r>
            <a:endParaRPr lang="en-GB" sz="2200">
              <a:latin typeface="+mj-lt"/>
              <a:ea typeface="Calibri"/>
              <a:cs typeface="Calibri"/>
            </a:endParaRPr>
          </a:p>
          <a:p>
            <a:pPr fontAlgn="base"/>
            <a:endParaRPr lang="en-GB" sz="2200" dirty="0">
              <a:latin typeface="+mj-lt"/>
            </a:endParaRPr>
          </a:p>
          <a:p>
            <a:pPr fontAlgn="base"/>
            <a:r>
              <a:rPr lang="en-GB" sz="2200" dirty="0">
                <a:latin typeface="+mj-lt"/>
              </a:rPr>
              <a:t>MIND (2019). </a:t>
            </a:r>
            <a:r>
              <a:rPr lang="en-GB" sz="2200" i="1" dirty="0">
                <a:latin typeface="+mj-lt"/>
              </a:rPr>
              <a:t>Postnatal depression and perinatal mental health | Mind, the mental health charity - help for mental health problems</a:t>
            </a:r>
            <a:r>
              <a:rPr lang="en-GB" sz="2200" dirty="0">
                <a:latin typeface="+mj-lt"/>
              </a:rPr>
              <a:t>. Mind.org.uk. Available at: </a:t>
            </a:r>
            <a:r>
              <a:rPr lang="en-GB" sz="2200" u="sng" dirty="0">
                <a:latin typeface="+mj-lt"/>
                <a:hlinkClick r:id="rId8"/>
              </a:rPr>
              <a:t>https://www.mind.org.uk/information-support/types-of-mental-health-problems/postnatal-depression-and-perinatal-mental-health/</a:t>
            </a:r>
            <a:r>
              <a:rPr lang="en-GB" sz="2200">
                <a:latin typeface="+mj-lt"/>
              </a:rPr>
              <a:t>. (Accessed: 10</a:t>
            </a:r>
            <a:r>
              <a:rPr lang="en-GB" sz="2200" baseline="30000" dirty="0">
                <a:latin typeface="+mj-lt"/>
              </a:rPr>
              <a:t>th</a:t>
            </a:r>
            <a:r>
              <a:rPr lang="en-GB" sz="2200">
                <a:latin typeface="+mj-lt"/>
              </a:rPr>
              <a:t> February 2026). </a:t>
            </a:r>
            <a:endParaRPr lang="en-GB" sz="2200">
              <a:latin typeface="+mj-lt"/>
              <a:ea typeface="Calibri"/>
              <a:cs typeface="Calibri"/>
            </a:endParaRPr>
          </a:p>
          <a:p>
            <a:pPr fontAlgn="base"/>
            <a:endParaRPr lang="en-GB" sz="2200" dirty="0">
              <a:latin typeface="+mj-lt"/>
            </a:endParaRPr>
          </a:p>
          <a:p>
            <a:pPr fontAlgn="base"/>
            <a:r>
              <a:rPr lang="en-GB" sz="2200" dirty="0">
                <a:latin typeface="+mj-lt"/>
              </a:rPr>
              <a:t>MIND (2024). </a:t>
            </a:r>
            <a:r>
              <a:rPr lang="en-GB" sz="2200" i="1" dirty="0">
                <a:latin typeface="+mj-lt"/>
              </a:rPr>
              <a:t>Postnatal and Antenatal Depression</a:t>
            </a:r>
            <a:r>
              <a:rPr lang="en-GB" sz="2200" dirty="0">
                <a:latin typeface="+mj-lt"/>
              </a:rPr>
              <a:t>. </a:t>
            </a:r>
            <a:r>
              <a:rPr lang="en-GB" sz="2200" u="sng" dirty="0">
                <a:latin typeface="+mj-lt"/>
                <a:hlinkClick r:id="rId9"/>
              </a:rPr>
              <a:t>www.mind.org.uk</a:t>
            </a:r>
            <a:r>
              <a:rPr lang="en-GB" sz="2200">
                <a:latin typeface="+mj-lt"/>
              </a:rPr>
              <a:t>. Available at: </a:t>
            </a:r>
            <a:r>
              <a:rPr lang="en-GB" sz="2200" u="sng" dirty="0">
                <a:latin typeface="+mj-lt"/>
                <a:hlinkClick r:id="rId10"/>
              </a:rPr>
              <a:t>https://www.mind.org.uk/information-support/types-of-mental-health-problems/postnatal-depression-and-perinatal-mental-health/postnatal-and-antenatal-depression/</a:t>
            </a:r>
            <a:r>
              <a:rPr lang="en-GB" sz="2200">
                <a:latin typeface="+mj-lt"/>
              </a:rPr>
              <a:t>. (Accessed: 10</a:t>
            </a:r>
            <a:r>
              <a:rPr lang="en-GB" sz="2200" baseline="30000" dirty="0">
                <a:latin typeface="+mj-lt"/>
              </a:rPr>
              <a:t>th</a:t>
            </a:r>
            <a:r>
              <a:rPr lang="en-GB" sz="2200">
                <a:latin typeface="+mj-lt"/>
              </a:rPr>
              <a:t> February 2026). </a:t>
            </a:r>
            <a:endParaRPr lang="en-GB" sz="2200">
              <a:latin typeface="+mj-lt"/>
              <a:ea typeface="Calibri"/>
              <a:cs typeface="Calibri"/>
            </a:endParaRPr>
          </a:p>
          <a:p>
            <a:pPr fontAlgn="base"/>
            <a:endParaRPr lang="en-GB" sz="2200" dirty="0">
              <a:latin typeface="+mj-lt"/>
            </a:endParaRPr>
          </a:p>
          <a:p>
            <a:pPr fontAlgn="base"/>
            <a:r>
              <a:rPr lang="en-GB" sz="2200" dirty="0">
                <a:latin typeface="+mj-lt"/>
              </a:rPr>
              <a:t>Mind (2024). </a:t>
            </a:r>
            <a:r>
              <a:rPr lang="en-GB" sz="2200" i="1" dirty="0">
                <a:latin typeface="+mj-lt"/>
              </a:rPr>
              <a:t>PTSD and birth trauma</a:t>
            </a:r>
            <a:r>
              <a:rPr lang="en-GB" sz="2200" dirty="0">
                <a:latin typeface="+mj-lt"/>
              </a:rPr>
              <a:t>. </a:t>
            </a:r>
            <a:r>
              <a:rPr lang="en-GB" sz="2200" u="sng" dirty="0">
                <a:latin typeface="+mj-lt"/>
                <a:hlinkClick r:id="rId9"/>
              </a:rPr>
              <a:t>www.mind.org.uk</a:t>
            </a:r>
            <a:r>
              <a:rPr lang="en-GB" sz="2200" dirty="0">
                <a:latin typeface="+mj-lt"/>
              </a:rPr>
              <a:t>. Available at: </a:t>
            </a:r>
            <a:r>
              <a:rPr lang="en-GB" sz="2200" u="sng" dirty="0">
                <a:latin typeface="+mj-lt"/>
                <a:hlinkClick r:id="rId11"/>
              </a:rPr>
              <a:t>https://www.mind.org.uk/information-support/types-of-mental-health-problems/postnatal-depression-and-perinatal-mental-health/ptsd-and-birth-trauma/</a:t>
            </a:r>
            <a:r>
              <a:rPr lang="en-GB" sz="2200">
                <a:latin typeface="+mj-lt"/>
              </a:rPr>
              <a:t>. (Accessed: 10</a:t>
            </a:r>
            <a:r>
              <a:rPr lang="en-GB" sz="2200" baseline="30000" dirty="0">
                <a:latin typeface="+mj-lt"/>
              </a:rPr>
              <a:t>th</a:t>
            </a:r>
            <a:r>
              <a:rPr lang="en-GB" sz="2200">
                <a:latin typeface="+mj-lt"/>
              </a:rPr>
              <a:t> February 2026). </a:t>
            </a:r>
            <a:endParaRPr lang="en-GB" sz="2200">
              <a:latin typeface="+mj-lt"/>
              <a:ea typeface="Calibri"/>
              <a:cs typeface="Calibri"/>
            </a:endParaRPr>
          </a:p>
          <a:p>
            <a:pPr fontAlgn="base"/>
            <a:endParaRPr lang="en-GB" sz="2200" dirty="0">
              <a:latin typeface="+mj-lt"/>
            </a:endParaRPr>
          </a:p>
          <a:p>
            <a:pPr fontAlgn="base"/>
            <a:r>
              <a:rPr lang="en-GB" sz="2200" dirty="0">
                <a:latin typeface="+mj-lt"/>
              </a:rPr>
              <a:t>Mind (2019). </a:t>
            </a:r>
            <a:r>
              <a:rPr lang="en-GB" sz="2200" i="1" dirty="0">
                <a:latin typeface="+mj-lt"/>
              </a:rPr>
              <a:t>Self-care</a:t>
            </a:r>
            <a:r>
              <a:rPr lang="en-GB" sz="2200" dirty="0">
                <a:latin typeface="+mj-lt"/>
              </a:rPr>
              <a:t>. </a:t>
            </a:r>
            <a:r>
              <a:rPr lang="en-GB" sz="2200" u="sng" dirty="0">
                <a:latin typeface="+mj-lt"/>
                <a:hlinkClick r:id="rId9"/>
              </a:rPr>
              <a:t>www.mind.org.uk</a:t>
            </a:r>
            <a:r>
              <a:rPr lang="en-GB" sz="2200" dirty="0">
                <a:latin typeface="+mj-lt"/>
              </a:rPr>
              <a:t>. Available at: </a:t>
            </a:r>
            <a:r>
              <a:rPr lang="en-GB" sz="2200" u="sng" dirty="0">
                <a:latin typeface="+mj-lt"/>
                <a:hlinkClick r:id="rId12"/>
              </a:rPr>
              <a:t>https://www.mind.org.uk/information-support/types-of-mental-health-problems/depression/self-care/</a:t>
            </a:r>
            <a:r>
              <a:rPr lang="en-GB" sz="2200" dirty="0">
                <a:latin typeface="+mj-lt"/>
              </a:rPr>
              <a:t>. </a:t>
            </a:r>
          </a:p>
          <a:p>
            <a:pPr fontAlgn="base"/>
            <a:endParaRPr lang="en-GB" dirty="0"/>
          </a:p>
        </p:txBody>
      </p:sp>
    </p:spTree>
    <p:extLst>
      <p:ext uri="{BB962C8B-B14F-4D97-AF65-F5344CB8AC3E}">
        <p14:creationId xmlns:p14="http://schemas.microsoft.com/office/powerpoint/2010/main" val="20296424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a:extLst>
            <a:ext uri="{FF2B5EF4-FFF2-40B4-BE49-F238E27FC236}">
              <a16:creationId xmlns:a16="http://schemas.microsoft.com/office/drawing/2014/main" id="{43CB8254-F7F8-FA88-34E5-A5324E672999}"/>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493BBAC-AAB6-FC55-F0F2-4481AF3B76E7}"/>
              </a:ext>
            </a:extLst>
          </p:cNvPr>
          <p:cNvSpPr/>
          <p:nvPr/>
        </p:nvSpPr>
        <p:spPr>
          <a:xfrm>
            <a:off x="-253477" y="9038737"/>
            <a:ext cx="18794954" cy="1947841"/>
          </a:xfrm>
          <a:custGeom>
            <a:avLst/>
            <a:gdLst/>
            <a:ahLst/>
            <a:cxnLst/>
            <a:rect l="l" t="t" r="r" b="b"/>
            <a:pathLst>
              <a:path w="18794954" h="1947841">
                <a:moveTo>
                  <a:pt x="0" y="0"/>
                </a:moveTo>
                <a:lnTo>
                  <a:pt x="18794954" y="0"/>
                </a:lnTo>
                <a:lnTo>
                  <a:pt x="18794954" y="1947840"/>
                </a:lnTo>
                <a:lnTo>
                  <a:pt x="0" y="194784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5A9328CC-89BE-8BD4-A0BC-4E52A5A11E94}"/>
              </a:ext>
            </a:extLst>
          </p:cNvPr>
          <p:cNvSpPr/>
          <p:nvPr/>
        </p:nvSpPr>
        <p:spPr>
          <a:xfrm>
            <a:off x="410809" y="335536"/>
            <a:ext cx="366464" cy="366464"/>
          </a:xfrm>
          <a:custGeom>
            <a:avLst/>
            <a:gdLst/>
            <a:ahLst/>
            <a:cxnLst/>
            <a:rect l="l" t="t" r="r" b="b"/>
            <a:pathLst>
              <a:path w="366464" h="366464">
                <a:moveTo>
                  <a:pt x="0" y="0"/>
                </a:moveTo>
                <a:lnTo>
                  <a:pt x="366464" y="0"/>
                </a:lnTo>
                <a:lnTo>
                  <a:pt x="366464" y="366464"/>
                </a:lnTo>
                <a:lnTo>
                  <a:pt x="0" y="36646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TextBox 5">
            <a:extLst>
              <a:ext uri="{FF2B5EF4-FFF2-40B4-BE49-F238E27FC236}">
                <a16:creationId xmlns:a16="http://schemas.microsoft.com/office/drawing/2014/main" id="{3E121C08-9242-76B6-2F5E-F2800068B6BB}"/>
              </a:ext>
            </a:extLst>
          </p:cNvPr>
          <p:cNvSpPr txBox="1"/>
          <p:nvPr/>
        </p:nvSpPr>
        <p:spPr>
          <a:xfrm>
            <a:off x="893679" y="337776"/>
            <a:ext cx="1240306" cy="201978"/>
          </a:xfrm>
          <a:prstGeom prst="rect">
            <a:avLst/>
          </a:prstGeom>
        </p:spPr>
        <p:txBody>
          <a:bodyPr lIns="0" tIns="0" rIns="0" bIns="0" rtlCol="0" anchor="t">
            <a:spAutoFit/>
          </a:bodyPr>
          <a:lstStyle/>
          <a:p>
            <a:pPr algn="l">
              <a:lnSpc>
                <a:spcPts val="1501"/>
              </a:lnSpc>
            </a:pPr>
            <a:r>
              <a:rPr lang="en-US" sz="1501" b="1" dirty="0">
                <a:solidFill>
                  <a:srgbClr val="171616"/>
                </a:solidFill>
                <a:latin typeface="Anantason Medium"/>
                <a:ea typeface="Anantason Medium"/>
                <a:cs typeface="Anantason Medium"/>
                <a:sym typeface="Anantason Medium"/>
              </a:rPr>
              <a:t>UWTSD</a:t>
            </a:r>
          </a:p>
        </p:txBody>
      </p:sp>
      <p:sp>
        <p:nvSpPr>
          <p:cNvPr id="16" name="TextBox 16">
            <a:extLst>
              <a:ext uri="{FF2B5EF4-FFF2-40B4-BE49-F238E27FC236}">
                <a16:creationId xmlns:a16="http://schemas.microsoft.com/office/drawing/2014/main" id="{E21E063D-E679-0DE9-3A1E-54D2817BF586}"/>
              </a:ext>
            </a:extLst>
          </p:cNvPr>
          <p:cNvSpPr txBox="1"/>
          <p:nvPr/>
        </p:nvSpPr>
        <p:spPr>
          <a:xfrm>
            <a:off x="14999343" y="371210"/>
            <a:ext cx="2881448" cy="304822"/>
          </a:xfrm>
          <a:prstGeom prst="rect">
            <a:avLst/>
          </a:prstGeom>
        </p:spPr>
        <p:txBody>
          <a:bodyPr lIns="0" tIns="0" rIns="0" bIns="0" rtlCol="0" anchor="t">
            <a:spAutoFit/>
          </a:bodyPr>
          <a:lstStyle/>
          <a:p>
            <a:pPr algn="r">
              <a:lnSpc>
                <a:spcPts val="2460"/>
              </a:lnSpc>
            </a:pPr>
            <a:r>
              <a:rPr lang="en-US" sz="2050">
                <a:solidFill>
                  <a:srgbClr val="737373"/>
                </a:solidFill>
                <a:latin typeface="Anantason"/>
                <a:ea typeface="Anantason"/>
                <a:cs typeface="Anantason"/>
                <a:sym typeface="Anantason"/>
              </a:rPr>
              <a:t>Depression in Women</a:t>
            </a:r>
          </a:p>
        </p:txBody>
      </p:sp>
      <p:sp>
        <p:nvSpPr>
          <p:cNvPr id="36" name="Rectangle 3">
            <a:extLst>
              <a:ext uri="{FF2B5EF4-FFF2-40B4-BE49-F238E27FC236}">
                <a16:creationId xmlns:a16="http://schemas.microsoft.com/office/drawing/2014/main" id="{2F2B9827-17F9-86EF-5987-670148D02110}"/>
              </a:ext>
            </a:extLst>
          </p:cNvPr>
          <p:cNvSpPr>
            <a:spLocks noChangeArrowheads="1"/>
          </p:cNvSpPr>
          <p:nvPr/>
        </p:nvSpPr>
        <p:spPr bwMode="auto">
          <a:xfrm>
            <a:off x="508404" y="-61248"/>
            <a:ext cx="17271191" cy="104092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3200" b="1"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200" b="1" i="0" u="none" strike="noStrike" cap="none" normalizeH="0" baseline="0" dirty="0">
              <a:ln>
                <a:noFill/>
              </a:ln>
              <a:solidFill>
                <a:schemeClr val="tx1"/>
              </a:solidFill>
              <a:effectLst/>
              <a:latin typeface="+mj-lt"/>
              <a:cs typeface="Arial" panose="020B0604020202020204" pitchFamily="34" charset="0"/>
            </a:endParaRPr>
          </a:p>
          <a:p>
            <a:pPr fontAlgn="base"/>
            <a:r>
              <a:rPr lang="en-GB" sz="2200" dirty="0">
                <a:latin typeface="+mj-lt"/>
              </a:rPr>
              <a:t>Mind.org.uk. (2019). </a:t>
            </a:r>
            <a:r>
              <a:rPr lang="en-GB" sz="2200" i="1" dirty="0">
                <a:latin typeface="+mj-lt"/>
              </a:rPr>
              <a:t>Understanding seasonal affective disorder (SAD) | Mind</a:t>
            </a:r>
            <a:r>
              <a:rPr lang="en-GB" sz="2200" dirty="0">
                <a:latin typeface="+mj-lt"/>
              </a:rPr>
              <a:t>. Available at: </a:t>
            </a:r>
            <a:r>
              <a:rPr lang="en-GB" sz="2200" u="sng" dirty="0">
                <a:latin typeface="+mj-lt"/>
                <a:hlinkClick r:id="rId5"/>
              </a:rPr>
              <a:t>https://www.mind.org.uk/information-support/types-of-mental-health-problems/seasonal-affective-disorder-sad/understanding-your-experiences/</a:t>
            </a:r>
            <a:r>
              <a:rPr lang="en-GB" sz="2200">
                <a:latin typeface="+mj-lt"/>
              </a:rPr>
              <a:t>. (Accessed: 13</a:t>
            </a:r>
            <a:r>
              <a:rPr lang="en-GB" sz="2200" baseline="30000" dirty="0">
                <a:latin typeface="+mj-lt"/>
              </a:rPr>
              <a:t>th</a:t>
            </a:r>
            <a:r>
              <a:rPr lang="en-GB" sz="2200">
                <a:latin typeface="+mj-lt"/>
              </a:rPr>
              <a:t> February 2026). </a:t>
            </a:r>
            <a:endParaRPr lang="en-GB" sz="2200">
              <a:latin typeface="+mj-lt"/>
              <a:ea typeface="Calibri"/>
              <a:cs typeface="Calibri"/>
            </a:endParaRPr>
          </a:p>
          <a:p>
            <a:pPr fontAlgn="base"/>
            <a:endParaRPr lang="en-GB" sz="2200" dirty="0">
              <a:latin typeface="+mj-lt"/>
            </a:endParaRPr>
          </a:p>
          <a:p>
            <a:pPr fontAlgn="base"/>
            <a:r>
              <a:rPr lang="en-GB" sz="2200" dirty="0">
                <a:latin typeface="+mj-lt"/>
              </a:rPr>
              <a:t>National Institute for Health and Care Excellence (2022). </a:t>
            </a:r>
            <a:r>
              <a:rPr lang="en-GB" sz="2200" i="1" dirty="0">
                <a:latin typeface="+mj-lt"/>
              </a:rPr>
              <a:t>Depression in adults: Treatment and Management</a:t>
            </a:r>
            <a:r>
              <a:rPr lang="en-GB" sz="2200" dirty="0">
                <a:latin typeface="+mj-lt"/>
              </a:rPr>
              <a:t>. </a:t>
            </a:r>
            <a:r>
              <a:rPr lang="en-GB" sz="2200" u="sng" dirty="0">
                <a:latin typeface="+mj-lt"/>
                <a:hlinkClick r:id="rId6"/>
              </a:rPr>
              <a:t>www.nice.org.uk</a:t>
            </a:r>
            <a:r>
              <a:rPr lang="en-GB" sz="2200" dirty="0">
                <a:latin typeface="+mj-lt"/>
              </a:rPr>
              <a:t>. Available at: </a:t>
            </a:r>
            <a:r>
              <a:rPr lang="en-GB" sz="2200" u="sng" dirty="0">
                <a:latin typeface="+mj-lt"/>
                <a:hlinkClick r:id="rId7"/>
              </a:rPr>
              <a:t>https://www.nice.org.uk/guidance/ng222</a:t>
            </a:r>
            <a:r>
              <a:rPr lang="en-GB" sz="2200">
                <a:latin typeface="+mj-lt"/>
              </a:rPr>
              <a:t>. (Accessed: 21</a:t>
            </a:r>
            <a:r>
              <a:rPr lang="en-GB" sz="2200" baseline="30000" dirty="0">
                <a:latin typeface="+mj-lt"/>
              </a:rPr>
              <a:t>st</a:t>
            </a:r>
            <a:r>
              <a:rPr lang="en-GB" sz="2200">
                <a:latin typeface="+mj-lt"/>
              </a:rPr>
              <a:t> February 2026). </a:t>
            </a:r>
            <a:endParaRPr lang="en-GB" sz="2200">
              <a:latin typeface="+mj-lt"/>
              <a:ea typeface="Calibri"/>
              <a:cs typeface="Calibri"/>
            </a:endParaRPr>
          </a:p>
          <a:p>
            <a:pPr fontAlgn="base"/>
            <a:endParaRPr lang="en-GB" sz="2200" dirty="0">
              <a:latin typeface="+mj-lt"/>
            </a:endParaRPr>
          </a:p>
          <a:p>
            <a:pPr fontAlgn="base"/>
            <a:r>
              <a:rPr lang="en-GB" sz="2200" dirty="0">
                <a:latin typeface="+mj-lt"/>
              </a:rPr>
              <a:t>National Institute of Mental Health (2020). </a:t>
            </a:r>
            <a:r>
              <a:rPr lang="en-GB" sz="2200" i="1" dirty="0">
                <a:latin typeface="+mj-lt"/>
              </a:rPr>
              <a:t>NIMH» Depression in Women: 5 Things You Should Know</a:t>
            </a:r>
            <a:r>
              <a:rPr lang="en-GB" sz="2200" dirty="0">
                <a:latin typeface="+mj-lt"/>
              </a:rPr>
              <a:t>. </a:t>
            </a:r>
            <a:r>
              <a:rPr lang="en-GB" sz="2200" u="sng" dirty="0">
                <a:latin typeface="+mj-lt"/>
                <a:hlinkClick r:id="rId8"/>
              </a:rPr>
              <a:t>www.nimh.nih.gov</a:t>
            </a:r>
            <a:r>
              <a:rPr lang="en-GB" sz="2200" dirty="0">
                <a:latin typeface="+mj-lt"/>
              </a:rPr>
              <a:t>. Available at: </a:t>
            </a:r>
            <a:r>
              <a:rPr lang="en-GB" sz="2200" u="sng" dirty="0">
                <a:latin typeface="+mj-lt"/>
                <a:hlinkClick r:id="rId9"/>
              </a:rPr>
              <a:t>https://www.nimh.nih.gov/health/publications/depression-in-women</a:t>
            </a:r>
            <a:r>
              <a:rPr lang="en-GB" sz="2200">
                <a:latin typeface="+mj-lt"/>
              </a:rPr>
              <a:t>. (Accessed: 7</a:t>
            </a:r>
            <a:r>
              <a:rPr lang="en-GB" sz="2200" baseline="30000" dirty="0">
                <a:latin typeface="+mj-lt"/>
              </a:rPr>
              <a:t>th</a:t>
            </a:r>
            <a:r>
              <a:rPr lang="en-GB" sz="2200">
                <a:latin typeface="+mj-lt"/>
              </a:rPr>
              <a:t> February 2026). </a:t>
            </a:r>
            <a:endParaRPr lang="en-GB" sz="2200">
              <a:latin typeface="+mj-lt"/>
              <a:ea typeface="Calibri"/>
              <a:cs typeface="Calibri"/>
            </a:endParaRPr>
          </a:p>
          <a:p>
            <a:pPr fontAlgn="base"/>
            <a:endParaRPr lang="en-GB" sz="2200" dirty="0">
              <a:latin typeface="+mj-lt"/>
            </a:endParaRPr>
          </a:p>
          <a:p>
            <a:pPr fontAlgn="base"/>
            <a:r>
              <a:rPr lang="en-GB" sz="2200" dirty="0">
                <a:latin typeface="+mj-lt"/>
              </a:rPr>
              <a:t>Nationalarchives.gov.uk. (2025). </a:t>
            </a:r>
            <a:r>
              <a:rPr lang="en-GB" sz="2200" i="1" dirty="0">
                <a:latin typeface="+mj-lt"/>
              </a:rPr>
              <a:t>UK Government Web Archive</a:t>
            </a:r>
            <a:r>
              <a:rPr lang="en-GB" sz="2200" dirty="0">
                <a:latin typeface="+mj-lt"/>
              </a:rPr>
              <a:t>. Available at: </a:t>
            </a:r>
            <a:r>
              <a:rPr lang="en-GB" sz="2200" u="sng" dirty="0">
                <a:latin typeface="+mj-lt"/>
                <a:hlinkClick r:id="rId10"/>
              </a:rPr>
              <a:t>https://webarchive.nationalarchives.gov.uk/ukgwa/20250707103655/https://www.longtermplan.nhs.uk/</a:t>
            </a:r>
            <a:r>
              <a:rPr lang="en-GB" sz="2200">
                <a:latin typeface="+mj-lt"/>
              </a:rPr>
              <a:t>. (Accessed: 3</a:t>
            </a:r>
            <a:r>
              <a:rPr lang="en-GB" sz="2200" baseline="30000" dirty="0">
                <a:latin typeface="+mj-lt"/>
              </a:rPr>
              <a:t>rd</a:t>
            </a:r>
            <a:r>
              <a:rPr lang="en-GB" sz="2200">
                <a:latin typeface="+mj-lt"/>
              </a:rPr>
              <a:t> February 2026). </a:t>
            </a:r>
            <a:endParaRPr lang="en-GB" sz="2200">
              <a:latin typeface="+mj-lt"/>
              <a:ea typeface="Calibri"/>
              <a:cs typeface="Calibri"/>
            </a:endParaRPr>
          </a:p>
          <a:p>
            <a:pPr fontAlgn="base"/>
            <a:endParaRPr lang="en-GB" sz="2200" dirty="0">
              <a:latin typeface="+mj-lt"/>
            </a:endParaRPr>
          </a:p>
          <a:p>
            <a:pPr fontAlgn="base"/>
            <a:r>
              <a:rPr lang="en-GB" sz="2200" dirty="0">
                <a:latin typeface="+mj-lt"/>
              </a:rPr>
              <a:t>NHS England (2021). </a:t>
            </a:r>
            <a:r>
              <a:rPr lang="en-GB" sz="2200" i="1" dirty="0">
                <a:latin typeface="+mj-lt"/>
              </a:rPr>
              <a:t>Comprehensive model of personalised care</a:t>
            </a:r>
            <a:r>
              <a:rPr lang="en-GB" sz="2200" dirty="0">
                <a:latin typeface="+mj-lt"/>
              </a:rPr>
              <a:t>. [online] NHS England. Available at: </a:t>
            </a:r>
            <a:r>
              <a:rPr lang="en-GB" sz="2200" u="sng" dirty="0">
                <a:latin typeface="+mj-lt"/>
                <a:hlinkClick r:id="rId11"/>
              </a:rPr>
              <a:t>https://www.england.nhs.uk/personalisedcare/comprehensive-model-of-personalised-care/</a:t>
            </a:r>
            <a:r>
              <a:rPr lang="en-GB" sz="2200" dirty="0">
                <a:latin typeface="+mj-lt"/>
              </a:rPr>
              <a:t>. </a:t>
            </a:r>
          </a:p>
          <a:p>
            <a:pPr fontAlgn="base"/>
            <a:r>
              <a:rPr lang="en-GB" sz="2200" dirty="0">
                <a:latin typeface="+mj-lt"/>
              </a:rPr>
              <a:t>NHS (2023). </a:t>
            </a:r>
            <a:r>
              <a:rPr lang="en-GB" sz="2200" i="1" dirty="0">
                <a:latin typeface="+mj-lt"/>
              </a:rPr>
              <a:t>Overview - Depression in adults</a:t>
            </a:r>
            <a:r>
              <a:rPr lang="en-GB" sz="2200" dirty="0">
                <a:latin typeface="+mj-lt"/>
              </a:rPr>
              <a:t>. NHS. Available at: </a:t>
            </a:r>
            <a:r>
              <a:rPr lang="en-GB" sz="2200" u="sng" dirty="0">
                <a:latin typeface="+mj-lt"/>
                <a:hlinkClick r:id="rId12"/>
              </a:rPr>
              <a:t>https://www.nhs.uk/mental-health/conditions/depression-in-adults/overview/</a:t>
            </a:r>
            <a:r>
              <a:rPr lang="en-GB" sz="2200">
                <a:latin typeface="+mj-lt"/>
              </a:rPr>
              <a:t>. (Accessed: 3</a:t>
            </a:r>
            <a:r>
              <a:rPr lang="en-GB" sz="2200" baseline="30000" dirty="0">
                <a:latin typeface="+mj-lt"/>
              </a:rPr>
              <a:t>rd</a:t>
            </a:r>
            <a:r>
              <a:rPr lang="en-GB" sz="2200">
                <a:latin typeface="+mj-lt"/>
              </a:rPr>
              <a:t> February 2026). </a:t>
            </a:r>
            <a:endParaRPr lang="en-GB" sz="2200">
              <a:latin typeface="+mj-lt"/>
              <a:ea typeface="Calibri"/>
              <a:cs typeface="Calibri"/>
            </a:endParaRPr>
          </a:p>
          <a:p>
            <a:pPr fontAlgn="base"/>
            <a:endParaRPr lang="en-GB" sz="2200" dirty="0">
              <a:latin typeface="+mj-lt"/>
            </a:endParaRPr>
          </a:p>
          <a:p>
            <a:pPr fontAlgn="base"/>
            <a:r>
              <a:rPr lang="en-GB" sz="2200" dirty="0">
                <a:latin typeface="+mj-lt"/>
              </a:rPr>
              <a:t>NHS (2025). </a:t>
            </a:r>
            <a:r>
              <a:rPr lang="en-GB" sz="2200" i="1">
                <a:latin typeface="+mj-lt"/>
              </a:rPr>
              <a:t>Find NHS talking therapies for anxiety and depression</a:t>
            </a:r>
            <a:r>
              <a:rPr lang="en-GB" sz="2200" dirty="0">
                <a:latin typeface="+mj-lt"/>
              </a:rPr>
              <a:t>. nhs.uk. Available at: </a:t>
            </a:r>
            <a:r>
              <a:rPr lang="en-GB" sz="2200" u="sng" dirty="0">
                <a:latin typeface="+mj-lt"/>
                <a:hlinkClick r:id="rId13"/>
              </a:rPr>
              <a:t>https://www.nhs.uk/nhs-services/mental-health-services/find-nhs-talking-therapies-for-anxiety-and-depression/</a:t>
            </a:r>
            <a:r>
              <a:rPr lang="en-GB" sz="2200">
                <a:latin typeface="+mj-lt"/>
              </a:rPr>
              <a:t>. (Accessed: 20</a:t>
            </a:r>
            <a:r>
              <a:rPr lang="en-GB" sz="2200" baseline="30000" dirty="0">
                <a:latin typeface="+mj-lt"/>
              </a:rPr>
              <a:t>th</a:t>
            </a:r>
            <a:r>
              <a:rPr lang="en-GB" sz="2200">
                <a:latin typeface="+mj-lt"/>
              </a:rPr>
              <a:t> February 2026). </a:t>
            </a:r>
            <a:endParaRPr lang="en-GB" sz="2200">
              <a:latin typeface="+mj-lt"/>
              <a:ea typeface="Calibri"/>
              <a:cs typeface="Calibri"/>
            </a:endParaRPr>
          </a:p>
          <a:p>
            <a:pPr fontAlgn="base"/>
            <a:endParaRPr lang="en-GB" sz="2200" dirty="0">
              <a:latin typeface="+mj-lt"/>
            </a:endParaRPr>
          </a:p>
          <a:p>
            <a:pPr fontAlgn="base"/>
            <a:r>
              <a:rPr lang="en-GB" sz="2200" dirty="0">
                <a:latin typeface="+mj-lt"/>
              </a:rPr>
              <a:t>NHS England (2023). </a:t>
            </a:r>
            <a:r>
              <a:rPr lang="en-GB" sz="2200" i="1" dirty="0">
                <a:latin typeface="+mj-lt"/>
              </a:rPr>
              <a:t>NHS England</a:t>
            </a:r>
            <a:r>
              <a:rPr lang="en-GB" sz="2200" dirty="0">
                <a:latin typeface="+mj-lt"/>
              </a:rPr>
              <a:t>. England.nhs.uk. Available at: </a:t>
            </a:r>
            <a:r>
              <a:rPr lang="en-GB" sz="2200" u="sng" dirty="0">
                <a:latin typeface="+mj-lt"/>
                <a:hlinkClick r:id="rId14"/>
              </a:rPr>
              <a:t>https://www.england.nhs.uk/</a:t>
            </a:r>
            <a:r>
              <a:rPr lang="en-GB" sz="2200" dirty="0">
                <a:latin typeface="+mj-lt"/>
              </a:rPr>
              <a:t>. Accessed 3</a:t>
            </a:r>
            <a:r>
              <a:rPr lang="en-GB" sz="2200" baseline="30000" dirty="0">
                <a:latin typeface="+mj-lt"/>
              </a:rPr>
              <a:t>rd</a:t>
            </a:r>
            <a:r>
              <a:rPr lang="en-GB" sz="2200" dirty="0">
                <a:latin typeface="+mj-lt"/>
              </a:rPr>
              <a:t> February 2026. </a:t>
            </a:r>
          </a:p>
          <a:p>
            <a:pPr fontAlgn="base"/>
            <a:r>
              <a:rPr lang="en-GB" sz="2200" dirty="0">
                <a:latin typeface="+mj-lt"/>
              </a:rPr>
              <a:t>NHS inform (2022). </a:t>
            </a:r>
            <a:r>
              <a:rPr lang="en-GB" sz="2200" i="1" dirty="0">
                <a:latin typeface="+mj-lt"/>
              </a:rPr>
              <a:t>Menopause and your mental wellbeing</a:t>
            </a:r>
            <a:r>
              <a:rPr lang="en-GB" sz="2200" dirty="0">
                <a:latin typeface="+mj-lt"/>
              </a:rPr>
              <a:t>. </a:t>
            </a:r>
            <a:r>
              <a:rPr lang="en-GB" sz="2200" u="sng" dirty="0">
                <a:latin typeface="+mj-lt"/>
                <a:hlinkClick r:id="rId15"/>
              </a:rPr>
              <a:t>www.nhsinform.scot</a:t>
            </a:r>
            <a:r>
              <a:rPr lang="en-GB" sz="2200" dirty="0">
                <a:latin typeface="+mj-lt"/>
              </a:rPr>
              <a:t>. Available at: </a:t>
            </a:r>
            <a:r>
              <a:rPr lang="en-GB" sz="2200" u="sng" dirty="0">
                <a:latin typeface="+mj-lt"/>
                <a:hlinkClick r:id="rId16"/>
              </a:rPr>
              <a:t>https://www.nhsinform.scot/healthy-living/womens-health/later-years-around-50-years-and-over/menopause-and-post-menopause-health/menopause-and-your-mental-wellbeing/</a:t>
            </a:r>
            <a:r>
              <a:rPr lang="en-GB" sz="2200">
                <a:latin typeface="+mj-lt"/>
              </a:rPr>
              <a:t>. (Accessed: </a:t>
            </a:r>
            <a:r>
              <a:rPr lang="en-GB" sz="2200" dirty="0">
                <a:latin typeface="+mj-lt"/>
              </a:rPr>
              <a:t>13</a:t>
            </a:r>
            <a:r>
              <a:rPr lang="en-GB" sz="2200" baseline="30000" dirty="0">
                <a:latin typeface="+mj-lt"/>
              </a:rPr>
              <a:t>th</a:t>
            </a:r>
            <a:r>
              <a:rPr lang="en-GB" sz="2200">
                <a:latin typeface="+mj-lt"/>
              </a:rPr>
              <a:t> February 2026). </a:t>
            </a:r>
            <a:endParaRPr lang="en-GB" sz="2200">
              <a:latin typeface="+mj-lt"/>
              <a:ea typeface="Calibri"/>
              <a:cs typeface="Calibri"/>
            </a:endParaRPr>
          </a:p>
          <a:p>
            <a:pPr fontAlgn="base"/>
            <a:endParaRPr lang="en-GB" sz="2200" dirty="0">
              <a:latin typeface="+mj-lt"/>
            </a:endParaRPr>
          </a:p>
          <a:p>
            <a:pPr fontAlgn="base"/>
            <a:r>
              <a:rPr lang="en-GB" sz="2200" dirty="0">
                <a:latin typeface="+mj-lt"/>
              </a:rPr>
              <a:t>NICE (2025). </a:t>
            </a:r>
            <a:r>
              <a:rPr lang="en-GB" sz="2200" i="1" dirty="0">
                <a:latin typeface="+mj-lt"/>
              </a:rPr>
              <a:t>Depression - Antenatal and Postnatal</a:t>
            </a:r>
            <a:r>
              <a:rPr lang="en-GB" sz="2200" dirty="0">
                <a:latin typeface="+mj-lt"/>
              </a:rPr>
              <a:t>. NICE. Available at: </a:t>
            </a:r>
            <a:r>
              <a:rPr lang="en-GB" sz="2200" u="sng" dirty="0">
                <a:latin typeface="+mj-lt"/>
                <a:hlinkClick r:id="rId17"/>
              </a:rPr>
              <a:t>https://cks.nice.org.uk/topics/depression-antenatal-postnatal/</a:t>
            </a:r>
            <a:r>
              <a:rPr lang="en-GB" sz="2200">
                <a:latin typeface="+mj-lt"/>
              </a:rPr>
              <a:t>.( Accessed: </a:t>
            </a:r>
            <a:r>
              <a:rPr lang="en-GB" sz="2200" dirty="0">
                <a:latin typeface="+mj-lt"/>
              </a:rPr>
              <a:t>10</a:t>
            </a:r>
            <a:r>
              <a:rPr lang="en-GB" sz="2200" baseline="30000" dirty="0">
                <a:latin typeface="+mj-lt"/>
              </a:rPr>
              <a:t>th</a:t>
            </a:r>
            <a:r>
              <a:rPr lang="en-GB" sz="2200">
                <a:latin typeface="+mj-lt"/>
              </a:rPr>
              <a:t> February 2026). </a:t>
            </a:r>
            <a:endParaRPr lang="en-GB" sz="2200">
              <a:latin typeface="+mj-lt"/>
              <a:ea typeface="Calibri"/>
              <a:cs typeface="Calibri"/>
            </a:endParaRPr>
          </a:p>
          <a:p>
            <a:pPr fontAlgn="base"/>
            <a:endParaRPr lang="en-GB" dirty="0"/>
          </a:p>
        </p:txBody>
      </p:sp>
    </p:spTree>
    <p:extLst>
      <p:ext uri="{BB962C8B-B14F-4D97-AF65-F5344CB8AC3E}">
        <p14:creationId xmlns:p14="http://schemas.microsoft.com/office/powerpoint/2010/main" val="29659173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a:extLst>
            <a:ext uri="{FF2B5EF4-FFF2-40B4-BE49-F238E27FC236}">
              <a16:creationId xmlns:a16="http://schemas.microsoft.com/office/drawing/2014/main" id="{E6D30D7A-8878-DBEF-38E5-4422364EE4CB}"/>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993386BD-E42A-D8F9-DBB4-B6060151C3EE}"/>
              </a:ext>
            </a:extLst>
          </p:cNvPr>
          <p:cNvSpPr/>
          <p:nvPr/>
        </p:nvSpPr>
        <p:spPr>
          <a:xfrm>
            <a:off x="-253477" y="9038737"/>
            <a:ext cx="18794954" cy="1947841"/>
          </a:xfrm>
          <a:custGeom>
            <a:avLst/>
            <a:gdLst/>
            <a:ahLst/>
            <a:cxnLst/>
            <a:rect l="l" t="t" r="r" b="b"/>
            <a:pathLst>
              <a:path w="18794954" h="1947841">
                <a:moveTo>
                  <a:pt x="0" y="0"/>
                </a:moveTo>
                <a:lnTo>
                  <a:pt x="18794954" y="0"/>
                </a:lnTo>
                <a:lnTo>
                  <a:pt x="18794954" y="1947840"/>
                </a:lnTo>
                <a:lnTo>
                  <a:pt x="0" y="194784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AC519748-2E7C-1731-F08B-A98D3FF543BB}"/>
              </a:ext>
            </a:extLst>
          </p:cNvPr>
          <p:cNvSpPr/>
          <p:nvPr/>
        </p:nvSpPr>
        <p:spPr>
          <a:xfrm>
            <a:off x="410809" y="335536"/>
            <a:ext cx="366464" cy="366464"/>
          </a:xfrm>
          <a:custGeom>
            <a:avLst/>
            <a:gdLst/>
            <a:ahLst/>
            <a:cxnLst/>
            <a:rect l="l" t="t" r="r" b="b"/>
            <a:pathLst>
              <a:path w="366464" h="366464">
                <a:moveTo>
                  <a:pt x="0" y="0"/>
                </a:moveTo>
                <a:lnTo>
                  <a:pt x="366464" y="0"/>
                </a:lnTo>
                <a:lnTo>
                  <a:pt x="366464" y="366464"/>
                </a:lnTo>
                <a:lnTo>
                  <a:pt x="0" y="36646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TextBox 5">
            <a:extLst>
              <a:ext uri="{FF2B5EF4-FFF2-40B4-BE49-F238E27FC236}">
                <a16:creationId xmlns:a16="http://schemas.microsoft.com/office/drawing/2014/main" id="{0CC144D8-B52C-FECC-989D-956D7E283A7C}"/>
              </a:ext>
            </a:extLst>
          </p:cNvPr>
          <p:cNvSpPr txBox="1"/>
          <p:nvPr/>
        </p:nvSpPr>
        <p:spPr>
          <a:xfrm>
            <a:off x="893679" y="337776"/>
            <a:ext cx="1240306" cy="201978"/>
          </a:xfrm>
          <a:prstGeom prst="rect">
            <a:avLst/>
          </a:prstGeom>
        </p:spPr>
        <p:txBody>
          <a:bodyPr lIns="0" tIns="0" rIns="0" bIns="0" rtlCol="0" anchor="t">
            <a:spAutoFit/>
          </a:bodyPr>
          <a:lstStyle/>
          <a:p>
            <a:pPr algn="l">
              <a:lnSpc>
                <a:spcPts val="1501"/>
              </a:lnSpc>
            </a:pPr>
            <a:r>
              <a:rPr lang="en-US" sz="1501" b="1" dirty="0">
                <a:solidFill>
                  <a:srgbClr val="171616"/>
                </a:solidFill>
                <a:latin typeface="Anantason Medium"/>
                <a:ea typeface="Anantason Medium"/>
                <a:cs typeface="Anantason Medium"/>
                <a:sym typeface="Anantason Medium"/>
              </a:rPr>
              <a:t>UWTSD</a:t>
            </a:r>
          </a:p>
        </p:txBody>
      </p:sp>
      <p:sp>
        <p:nvSpPr>
          <p:cNvPr id="16" name="TextBox 16">
            <a:extLst>
              <a:ext uri="{FF2B5EF4-FFF2-40B4-BE49-F238E27FC236}">
                <a16:creationId xmlns:a16="http://schemas.microsoft.com/office/drawing/2014/main" id="{264FC92F-2A08-2640-207F-8EACCBD5EF36}"/>
              </a:ext>
            </a:extLst>
          </p:cNvPr>
          <p:cNvSpPr txBox="1"/>
          <p:nvPr/>
        </p:nvSpPr>
        <p:spPr>
          <a:xfrm>
            <a:off x="14999343" y="371210"/>
            <a:ext cx="2881448" cy="304822"/>
          </a:xfrm>
          <a:prstGeom prst="rect">
            <a:avLst/>
          </a:prstGeom>
        </p:spPr>
        <p:txBody>
          <a:bodyPr lIns="0" tIns="0" rIns="0" bIns="0" rtlCol="0" anchor="t">
            <a:spAutoFit/>
          </a:bodyPr>
          <a:lstStyle/>
          <a:p>
            <a:pPr algn="r">
              <a:lnSpc>
                <a:spcPts val="2460"/>
              </a:lnSpc>
            </a:pPr>
            <a:r>
              <a:rPr lang="en-US" sz="2050">
                <a:solidFill>
                  <a:srgbClr val="737373"/>
                </a:solidFill>
                <a:latin typeface="Anantason"/>
                <a:ea typeface="Anantason"/>
                <a:cs typeface="Anantason"/>
                <a:sym typeface="Anantason"/>
              </a:rPr>
              <a:t>Depression in Women</a:t>
            </a:r>
          </a:p>
        </p:txBody>
      </p:sp>
      <p:sp>
        <p:nvSpPr>
          <p:cNvPr id="36" name="Rectangle 3">
            <a:extLst>
              <a:ext uri="{FF2B5EF4-FFF2-40B4-BE49-F238E27FC236}">
                <a16:creationId xmlns:a16="http://schemas.microsoft.com/office/drawing/2014/main" id="{449CC2FE-1C8D-D210-475F-47355B0FB29A}"/>
              </a:ext>
            </a:extLst>
          </p:cNvPr>
          <p:cNvSpPr>
            <a:spLocks noChangeArrowheads="1"/>
          </p:cNvSpPr>
          <p:nvPr/>
        </p:nvSpPr>
        <p:spPr bwMode="auto">
          <a:xfrm>
            <a:off x="508404" y="862082"/>
            <a:ext cx="17271191" cy="8562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fontAlgn="base"/>
            <a:r>
              <a:rPr lang="en-GB" sz="2200" dirty="0">
                <a:latin typeface="+mj-lt"/>
              </a:rPr>
              <a:t>NICE (2025). </a:t>
            </a:r>
            <a:r>
              <a:rPr lang="en-GB" sz="2200" i="1" dirty="0">
                <a:latin typeface="+mj-lt"/>
              </a:rPr>
              <a:t>Depression - Antenatal and Postnatal</a:t>
            </a:r>
            <a:r>
              <a:rPr lang="en-GB" sz="2200" dirty="0">
                <a:latin typeface="+mj-lt"/>
              </a:rPr>
              <a:t>. NICE. Available at: </a:t>
            </a:r>
            <a:r>
              <a:rPr lang="en-GB" sz="2200" u="sng" dirty="0">
                <a:latin typeface="+mj-lt"/>
                <a:hlinkClick r:id="rId5"/>
              </a:rPr>
              <a:t>https://cks.nice.org.uk/topics/depression-antenatal-postnatal/</a:t>
            </a:r>
            <a:r>
              <a:rPr lang="en-GB" sz="2200">
                <a:latin typeface="+mj-lt"/>
              </a:rPr>
              <a:t>. (Accessed: </a:t>
            </a:r>
            <a:r>
              <a:rPr lang="en-GB" sz="2200" dirty="0">
                <a:latin typeface="+mj-lt"/>
              </a:rPr>
              <a:t>10</a:t>
            </a:r>
            <a:r>
              <a:rPr lang="en-GB" sz="2200" baseline="30000" dirty="0">
                <a:latin typeface="+mj-lt"/>
              </a:rPr>
              <a:t>th</a:t>
            </a:r>
            <a:r>
              <a:rPr lang="en-GB" sz="2200" dirty="0">
                <a:latin typeface="+mj-lt"/>
              </a:rPr>
              <a:t> February 2026). </a:t>
            </a:r>
          </a:p>
          <a:p>
            <a:pPr fontAlgn="base"/>
            <a:endParaRPr lang="en-GB" sz="2200" dirty="0">
              <a:latin typeface="+mj-lt"/>
            </a:endParaRPr>
          </a:p>
          <a:p>
            <a:pPr fontAlgn="base"/>
            <a:r>
              <a:rPr lang="en-GB" sz="2200" dirty="0">
                <a:latin typeface="+mj-lt"/>
              </a:rPr>
              <a:t>OASH | Office on Women’s Health. (2018). </a:t>
            </a:r>
            <a:r>
              <a:rPr lang="en-GB" sz="2200" i="1" dirty="0">
                <a:latin typeface="+mj-lt"/>
              </a:rPr>
              <a:t>Depression | Office on Women’s Health</a:t>
            </a:r>
            <a:r>
              <a:rPr lang="en-GB" sz="2200" dirty="0">
                <a:latin typeface="+mj-lt"/>
              </a:rPr>
              <a:t>. Available at: </a:t>
            </a:r>
            <a:r>
              <a:rPr lang="en-GB" sz="2200" u="sng" dirty="0">
                <a:latin typeface="+mj-lt"/>
                <a:hlinkClick r:id="rId6"/>
              </a:rPr>
              <a:t>https://womenshealth.gov/mental-health/mental-health-conditions/depression</a:t>
            </a:r>
            <a:r>
              <a:rPr lang="en-GB" sz="2200">
                <a:latin typeface="+mj-lt"/>
              </a:rPr>
              <a:t>. (Accessed: 4</a:t>
            </a:r>
            <a:r>
              <a:rPr lang="en-GB" sz="2200" baseline="30000" dirty="0">
                <a:latin typeface="+mj-lt"/>
              </a:rPr>
              <a:t>th</a:t>
            </a:r>
            <a:r>
              <a:rPr lang="en-GB" sz="2200">
                <a:latin typeface="+mj-lt"/>
              </a:rPr>
              <a:t> February 2026). </a:t>
            </a:r>
            <a:endParaRPr lang="en-GB" sz="2200">
              <a:latin typeface="+mj-lt"/>
              <a:ea typeface="Calibri"/>
              <a:cs typeface="Calibri"/>
            </a:endParaRPr>
          </a:p>
          <a:p>
            <a:pPr fontAlgn="base"/>
            <a:endParaRPr lang="en-GB" sz="2200" dirty="0">
              <a:latin typeface="+mj-lt"/>
            </a:endParaRPr>
          </a:p>
          <a:p>
            <a:pPr fontAlgn="base"/>
            <a:r>
              <a:rPr lang="en-GB" sz="2200" err="1">
                <a:latin typeface="+mj-lt"/>
              </a:rPr>
              <a:t>Onyemaechi</a:t>
            </a:r>
            <a:r>
              <a:rPr lang="en-GB" sz="2200" dirty="0">
                <a:latin typeface="+mj-lt"/>
              </a:rPr>
              <a:t>, C. (2024). </a:t>
            </a:r>
            <a:r>
              <a:rPr lang="en-GB" sz="2200" i="1" dirty="0">
                <a:latin typeface="+mj-lt"/>
              </a:rPr>
              <a:t>What Is Depression?</a:t>
            </a:r>
            <a:r>
              <a:rPr lang="en-GB" sz="2200" dirty="0">
                <a:latin typeface="+mj-lt"/>
              </a:rPr>
              <a:t> American Psychiatric Association. Available at: </a:t>
            </a:r>
            <a:r>
              <a:rPr lang="en-GB" sz="2200" u="sng" dirty="0">
                <a:latin typeface="+mj-lt"/>
                <a:hlinkClick r:id="rId7"/>
              </a:rPr>
              <a:t>https://www.psychiatry.org/patients-families/depression/what-is-depression</a:t>
            </a:r>
            <a:r>
              <a:rPr lang="en-GB" sz="2200">
                <a:latin typeface="+mj-lt"/>
              </a:rPr>
              <a:t>. (Accessed: 3</a:t>
            </a:r>
            <a:r>
              <a:rPr lang="en-GB" sz="2200" baseline="30000" dirty="0">
                <a:latin typeface="+mj-lt"/>
              </a:rPr>
              <a:t>rd</a:t>
            </a:r>
            <a:r>
              <a:rPr lang="en-GB" sz="2200">
                <a:latin typeface="+mj-lt"/>
              </a:rPr>
              <a:t> February 2026). </a:t>
            </a:r>
            <a:endParaRPr lang="en-GB" sz="2200">
              <a:latin typeface="+mj-lt"/>
              <a:ea typeface="Calibri"/>
              <a:cs typeface="Calibri"/>
            </a:endParaRPr>
          </a:p>
          <a:p>
            <a:pPr fontAlgn="base"/>
            <a:endParaRPr lang="en-GB" sz="2200" dirty="0">
              <a:latin typeface="+mj-lt"/>
            </a:endParaRPr>
          </a:p>
          <a:p>
            <a:pPr fontAlgn="base"/>
            <a:r>
              <a:rPr lang="en-GB" sz="2200" dirty="0" err="1">
                <a:latin typeface="+mj-lt"/>
              </a:rPr>
              <a:t>Pfannstiel</a:t>
            </a:r>
            <a:r>
              <a:rPr lang="en-GB" sz="2200" dirty="0">
                <a:latin typeface="+mj-lt"/>
              </a:rPr>
              <a:t>, M.A. (2023). </a:t>
            </a:r>
            <a:r>
              <a:rPr lang="en-GB" sz="2200" i="1" dirty="0">
                <a:latin typeface="+mj-lt"/>
              </a:rPr>
              <a:t>Human-</a:t>
            </a:r>
            <a:r>
              <a:rPr lang="en-GB" sz="2200" i="1" dirty="0" err="1">
                <a:latin typeface="+mj-lt"/>
              </a:rPr>
              <a:t>Centered</a:t>
            </a:r>
            <a:r>
              <a:rPr lang="en-GB" sz="2200" i="1" dirty="0">
                <a:latin typeface="+mj-lt"/>
              </a:rPr>
              <a:t> Service Design for Healthcare Transformation</a:t>
            </a:r>
            <a:r>
              <a:rPr lang="en-GB" sz="2200" dirty="0">
                <a:latin typeface="+mj-lt"/>
              </a:rPr>
              <a:t>. Springer Nature. </a:t>
            </a:r>
          </a:p>
          <a:p>
            <a:pPr fontAlgn="base"/>
            <a:r>
              <a:rPr lang="en-GB" sz="2200" dirty="0">
                <a:latin typeface="+mj-lt"/>
              </a:rPr>
              <a:t>Rethink Mental Illness (2025). </a:t>
            </a:r>
            <a:r>
              <a:rPr lang="en-GB" sz="2200" i="1" dirty="0">
                <a:latin typeface="+mj-lt"/>
              </a:rPr>
              <a:t>Why is depression more common in women</a:t>
            </a:r>
            <a:r>
              <a:rPr lang="en-GB" sz="2200" dirty="0">
                <a:latin typeface="+mj-lt"/>
              </a:rPr>
              <a:t>. Why is depression more common in women? | Rethink Mental Illness. Available at: </a:t>
            </a:r>
            <a:r>
              <a:rPr lang="en-GB" sz="2200" u="sng" dirty="0">
                <a:latin typeface="+mj-lt"/>
                <a:hlinkClick r:id="rId8"/>
              </a:rPr>
              <a:t>https://www.rethink.org/news-and-stories/commonly-asked-mental-health-questions/why/why-is-depression-more-common-in-women/</a:t>
            </a:r>
            <a:r>
              <a:rPr lang="en-GB" sz="2200">
                <a:latin typeface="+mj-lt"/>
              </a:rPr>
              <a:t>.( Accessed: 3</a:t>
            </a:r>
            <a:r>
              <a:rPr lang="en-GB" sz="2200" baseline="30000" dirty="0">
                <a:latin typeface="+mj-lt"/>
              </a:rPr>
              <a:t>rd</a:t>
            </a:r>
            <a:r>
              <a:rPr lang="en-GB" sz="2200">
                <a:latin typeface="+mj-lt"/>
              </a:rPr>
              <a:t> February 2026). </a:t>
            </a:r>
            <a:endParaRPr lang="en-GB" sz="2200">
              <a:latin typeface="+mj-lt"/>
              <a:ea typeface="Calibri"/>
              <a:cs typeface="Calibri"/>
            </a:endParaRPr>
          </a:p>
          <a:p>
            <a:pPr fontAlgn="base"/>
            <a:endParaRPr lang="en-GB" sz="2200" dirty="0">
              <a:latin typeface="+mj-lt"/>
            </a:endParaRPr>
          </a:p>
          <a:p>
            <a:pPr fontAlgn="base"/>
            <a:r>
              <a:rPr lang="en-GB" sz="2200" dirty="0">
                <a:latin typeface="+mj-lt"/>
              </a:rPr>
              <a:t>Royal College of Psychiatrists (2022). </a:t>
            </a:r>
            <a:r>
              <a:rPr lang="en-GB" sz="2200" i="1">
                <a:latin typeface="+mj-lt"/>
              </a:rPr>
              <a:t>Postnatal depression</a:t>
            </a:r>
            <a:r>
              <a:rPr lang="en-GB" sz="2200">
                <a:latin typeface="+mj-lt"/>
              </a:rPr>
              <a:t>. </a:t>
            </a:r>
            <a:r>
              <a:rPr lang="en-GB" sz="2200" u="sng" dirty="0">
                <a:latin typeface="+mj-lt"/>
                <a:hlinkClick r:id="rId9"/>
              </a:rPr>
              <a:t>www.rcpsych.ac.uk</a:t>
            </a:r>
            <a:r>
              <a:rPr lang="en-GB" sz="2200">
                <a:latin typeface="+mj-lt"/>
              </a:rPr>
              <a:t>. Available at: </a:t>
            </a:r>
            <a:r>
              <a:rPr lang="en-GB" sz="2200" u="sng" dirty="0">
                <a:latin typeface="+mj-lt"/>
                <a:hlinkClick r:id="rId10"/>
              </a:rPr>
              <a:t>https://www.rcpsych.ac.uk/mental-health/mental-illnesses-and-mental-health-problems/postnatal-depression</a:t>
            </a:r>
            <a:r>
              <a:rPr lang="en-GB" sz="2200">
                <a:latin typeface="+mj-lt"/>
              </a:rPr>
              <a:t>. (Accessed: 15</a:t>
            </a:r>
            <a:r>
              <a:rPr lang="en-GB" sz="2200" baseline="30000" dirty="0">
                <a:latin typeface="+mj-lt"/>
              </a:rPr>
              <a:t>th </a:t>
            </a:r>
            <a:r>
              <a:rPr lang="en-GB" sz="2200">
                <a:latin typeface="+mj-lt"/>
              </a:rPr>
              <a:t>February 2026). </a:t>
            </a:r>
            <a:endParaRPr lang="en-GB" sz="2200">
              <a:latin typeface="+mj-lt"/>
              <a:ea typeface="Calibri"/>
              <a:cs typeface="Calibri"/>
            </a:endParaRPr>
          </a:p>
          <a:p>
            <a:pPr fontAlgn="base"/>
            <a:endParaRPr lang="en-GB" sz="2200" dirty="0">
              <a:latin typeface="+mj-lt"/>
            </a:endParaRPr>
          </a:p>
          <a:p>
            <a:pPr fontAlgn="base"/>
            <a:r>
              <a:rPr lang="en-GB" sz="2200" dirty="0">
                <a:latin typeface="+mj-lt"/>
              </a:rPr>
              <a:t>Silver, N. (2023). </a:t>
            </a:r>
            <a:r>
              <a:rPr lang="en-GB" sz="2200" i="1" dirty="0">
                <a:latin typeface="+mj-lt"/>
              </a:rPr>
              <a:t>Mood Changes During Perimenopause Are Real. Here’s What to Know.</a:t>
            </a:r>
            <a:r>
              <a:rPr lang="en-GB" sz="2200" dirty="0">
                <a:latin typeface="+mj-lt"/>
              </a:rPr>
              <a:t> </a:t>
            </a:r>
            <a:r>
              <a:rPr lang="en-GB" sz="2200" u="sng" dirty="0">
                <a:latin typeface="+mj-lt"/>
                <a:hlinkClick r:id="rId11"/>
              </a:rPr>
              <a:t>www.acog.org</a:t>
            </a:r>
            <a:r>
              <a:rPr lang="en-GB" sz="2200" dirty="0">
                <a:latin typeface="+mj-lt"/>
              </a:rPr>
              <a:t>. Available at: </a:t>
            </a:r>
            <a:r>
              <a:rPr lang="en-GB" sz="2200" u="sng" dirty="0">
                <a:latin typeface="+mj-lt"/>
                <a:hlinkClick r:id="rId12"/>
              </a:rPr>
              <a:t>https://www.acog.org/womens-health/experts-and-stories/the-latest/mood-changes-during-perimenopause-are-real-heres-what-to-know</a:t>
            </a:r>
            <a:r>
              <a:rPr lang="en-GB" sz="2200">
                <a:latin typeface="+mj-lt"/>
              </a:rPr>
              <a:t>. (Accessed: 10</a:t>
            </a:r>
            <a:r>
              <a:rPr lang="en-GB" sz="2200" baseline="30000" dirty="0">
                <a:latin typeface="+mj-lt"/>
              </a:rPr>
              <a:t>th </a:t>
            </a:r>
            <a:r>
              <a:rPr lang="en-GB" sz="2200">
                <a:latin typeface="+mj-lt"/>
              </a:rPr>
              <a:t>February 2026). </a:t>
            </a:r>
            <a:endParaRPr lang="en-GB" sz="2200">
              <a:latin typeface="+mj-lt"/>
              <a:ea typeface="Calibri"/>
              <a:cs typeface="Calibri"/>
            </a:endParaRPr>
          </a:p>
          <a:p>
            <a:pPr fontAlgn="base"/>
            <a:endParaRPr lang="en-GB" sz="2200" dirty="0">
              <a:latin typeface="+mj-lt"/>
            </a:endParaRPr>
          </a:p>
          <a:p>
            <a:pPr fontAlgn="base"/>
            <a:r>
              <a:rPr lang="en-GB" sz="2200" dirty="0">
                <a:latin typeface="+mj-lt"/>
              </a:rPr>
              <a:t>Slade, M. (2009). </a:t>
            </a:r>
            <a:r>
              <a:rPr lang="en-GB" sz="2200" i="1" dirty="0">
                <a:latin typeface="+mj-lt"/>
              </a:rPr>
              <a:t>Personal recovery and mental illness: A guide for mental health professionals</a:t>
            </a:r>
            <a:r>
              <a:rPr lang="en-GB" sz="2200" dirty="0">
                <a:latin typeface="+mj-lt"/>
              </a:rPr>
              <a:t>. Cambridge: Cambridge University Press. </a:t>
            </a:r>
          </a:p>
          <a:p>
            <a:pPr fontAlgn="base"/>
            <a:r>
              <a:rPr lang="en-GB" sz="2200" dirty="0">
                <a:latin typeface="+mj-lt"/>
              </a:rPr>
              <a:t>Trust), C. (2024). </a:t>
            </a:r>
            <a:r>
              <a:rPr lang="en-GB" sz="2200" i="1" dirty="0">
                <a:latin typeface="+mj-lt"/>
              </a:rPr>
              <a:t>Perinatal depression: the questions you really want to ask | NCT</a:t>
            </a:r>
            <a:r>
              <a:rPr lang="en-GB" sz="2200" dirty="0">
                <a:latin typeface="+mj-lt"/>
              </a:rPr>
              <a:t>. NCT (National Childbirth Trust). Available at: </a:t>
            </a:r>
            <a:r>
              <a:rPr lang="en-GB" sz="2200" u="sng" dirty="0">
                <a:latin typeface="+mj-lt"/>
                <a:hlinkClick r:id="rId13"/>
              </a:rPr>
              <a:t>https://www.nct.org.uk/information/life-parent/wellbeing-mental-health/perinatal-depression-questions-you-really-want-ask</a:t>
            </a:r>
            <a:r>
              <a:rPr lang="en-GB" sz="2200">
                <a:latin typeface="+mj-lt"/>
              </a:rPr>
              <a:t>. (Accessed :10</a:t>
            </a:r>
            <a:r>
              <a:rPr lang="en-GB" sz="2200" baseline="30000">
                <a:latin typeface="+mj-lt"/>
              </a:rPr>
              <a:t>th</a:t>
            </a:r>
            <a:r>
              <a:rPr lang="en-GB" sz="2200">
                <a:latin typeface="+mj-lt"/>
              </a:rPr>
              <a:t> February 2026). </a:t>
            </a:r>
            <a:endParaRPr lang="en-GB" sz="2200">
              <a:latin typeface="+mj-lt"/>
              <a:ea typeface="Calibri"/>
              <a:cs typeface="Calibri"/>
            </a:endParaRPr>
          </a:p>
          <a:p>
            <a:pPr fontAlgn="base"/>
            <a:endParaRPr lang="en-GB" dirty="0"/>
          </a:p>
        </p:txBody>
      </p:sp>
    </p:spTree>
    <p:extLst>
      <p:ext uri="{BB962C8B-B14F-4D97-AF65-F5344CB8AC3E}">
        <p14:creationId xmlns:p14="http://schemas.microsoft.com/office/powerpoint/2010/main" val="37671264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a:extLst>
            <a:ext uri="{FF2B5EF4-FFF2-40B4-BE49-F238E27FC236}">
              <a16:creationId xmlns:a16="http://schemas.microsoft.com/office/drawing/2014/main" id="{D61A8656-49FB-1E06-6656-8AC5290CCEF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A47B1C0-C950-53CB-84EB-A61FEB5B13AE}"/>
              </a:ext>
            </a:extLst>
          </p:cNvPr>
          <p:cNvSpPr/>
          <p:nvPr/>
        </p:nvSpPr>
        <p:spPr>
          <a:xfrm>
            <a:off x="-253477" y="9038737"/>
            <a:ext cx="18794954" cy="1947841"/>
          </a:xfrm>
          <a:custGeom>
            <a:avLst/>
            <a:gdLst/>
            <a:ahLst/>
            <a:cxnLst/>
            <a:rect l="l" t="t" r="r" b="b"/>
            <a:pathLst>
              <a:path w="18794954" h="1947841">
                <a:moveTo>
                  <a:pt x="0" y="0"/>
                </a:moveTo>
                <a:lnTo>
                  <a:pt x="18794954" y="0"/>
                </a:lnTo>
                <a:lnTo>
                  <a:pt x="18794954" y="1947840"/>
                </a:lnTo>
                <a:lnTo>
                  <a:pt x="0" y="194784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2800C139-2BE7-BE15-BFC9-8413C618AA55}"/>
              </a:ext>
            </a:extLst>
          </p:cNvPr>
          <p:cNvSpPr/>
          <p:nvPr/>
        </p:nvSpPr>
        <p:spPr>
          <a:xfrm>
            <a:off x="410809" y="335536"/>
            <a:ext cx="366464" cy="366464"/>
          </a:xfrm>
          <a:custGeom>
            <a:avLst/>
            <a:gdLst/>
            <a:ahLst/>
            <a:cxnLst/>
            <a:rect l="l" t="t" r="r" b="b"/>
            <a:pathLst>
              <a:path w="366464" h="366464">
                <a:moveTo>
                  <a:pt x="0" y="0"/>
                </a:moveTo>
                <a:lnTo>
                  <a:pt x="366464" y="0"/>
                </a:lnTo>
                <a:lnTo>
                  <a:pt x="366464" y="366464"/>
                </a:lnTo>
                <a:lnTo>
                  <a:pt x="0" y="36646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TextBox 5">
            <a:extLst>
              <a:ext uri="{FF2B5EF4-FFF2-40B4-BE49-F238E27FC236}">
                <a16:creationId xmlns:a16="http://schemas.microsoft.com/office/drawing/2014/main" id="{1A0179E5-8345-B385-EE48-10DC6FD0EB25}"/>
              </a:ext>
            </a:extLst>
          </p:cNvPr>
          <p:cNvSpPr txBox="1"/>
          <p:nvPr/>
        </p:nvSpPr>
        <p:spPr>
          <a:xfrm>
            <a:off x="893679" y="337776"/>
            <a:ext cx="1240306" cy="201978"/>
          </a:xfrm>
          <a:prstGeom prst="rect">
            <a:avLst/>
          </a:prstGeom>
        </p:spPr>
        <p:txBody>
          <a:bodyPr lIns="0" tIns="0" rIns="0" bIns="0" rtlCol="0" anchor="t">
            <a:spAutoFit/>
          </a:bodyPr>
          <a:lstStyle/>
          <a:p>
            <a:pPr algn="l">
              <a:lnSpc>
                <a:spcPts val="1501"/>
              </a:lnSpc>
            </a:pPr>
            <a:r>
              <a:rPr lang="en-US" sz="1501" b="1" dirty="0">
                <a:solidFill>
                  <a:srgbClr val="171616"/>
                </a:solidFill>
                <a:latin typeface="Anantason Medium"/>
                <a:ea typeface="Anantason Medium"/>
                <a:cs typeface="Anantason Medium"/>
                <a:sym typeface="Anantason Medium"/>
              </a:rPr>
              <a:t>UWTSD</a:t>
            </a:r>
          </a:p>
        </p:txBody>
      </p:sp>
      <p:sp>
        <p:nvSpPr>
          <p:cNvPr id="16" name="TextBox 16">
            <a:extLst>
              <a:ext uri="{FF2B5EF4-FFF2-40B4-BE49-F238E27FC236}">
                <a16:creationId xmlns:a16="http://schemas.microsoft.com/office/drawing/2014/main" id="{8F1AC50A-3FBA-353A-5E4A-EED05F520BAB}"/>
              </a:ext>
            </a:extLst>
          </p:cNvPr>
          <p:cNvSpPr txBox="1"/>
          <p:nvPr/>
        </p:nvSpPr>
        <p:spPr>
          <a:xfrm>
            <a:off x="14999343" y="371210"/>
            <a:ext cx="2881448" cy="304822"/>
          </a:xfrm>
          <a:prstGeom prst="rect">
            <a:avLst/>
          </a:prstGeom>
        </p:spPr>
        <p:txBody>
          <a:bodyPr lIns="0" tIns="0" rIns="0" bIns="0" rtlCol="0" anchor="t">
            <a:spAutoFit/>
          </a:bodyPr>
          <a:lstStyle/>
          <a:p>
            <a:pPr algn="r">
              <a:lnSpc>
                <a:spcPts val="2460"/>
              </a:lnSpc>
            </a:pPr>
            <a:r>
              <a:rPr lang="en-US" sz="2050">
                <a:solidFill>
                  <a:srgbClr val="737373"/>
                </a:solidFill>
                <a:latin typeface="Anantason"/>
                <a:ea typeface="Anantason"/>
                <a:cs typeface="Anantason"/>
                <a:sym typeface="Anantason"/>
              </a:rPr>
              <a:t>Depression in Women</a:t>
            </a:r>
          </a:p>
        </p:txBody>
      </p:sp>
      <p:sp>
        <p:nvSpPr>
          <p:cNvPr id="36" name="Rectangle 3">
            <a:extLst>
              <a:ext uri="{FF2B5EF4-FFF2-40B4-BE49-F238E27FC236}">
                <a16:creationId xmlns:a16="http://schemas.microsoft.com/office/drawing/2014/main" id="{0E65A818-A6CC-8365-3AF1-E9E930AF9ECC}"/>
              </a:ext>
            </a:extLst>
          </p:cNvPr>
          <p:cNvSpPr>
            <a:spLocks noChangeArrowheads="1"/>
          </p:cNvSpPr>
          <p:nvPr/>
        </p:nvSpPr>
        <p:spPr bwMode="auto">
          <a:xfrm>
            <a:off x="508404" y="1257300"/>
            <a:ext cx="17271191" cy="21300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fontAlgn="base"/>
            <a:r>
              <a:rPr lang="en-GB" sz="2200" dirty="0"/>
              <a:t>Wagner, E.H., Austin, B.T. and Von Korff, M. (1996). Organizing Care for Patients with Chronic Illness. </a:t>
            </a:r>
            <a:r>
              <a:rPr lang="en-GB" sz="2200" i="1" dirty="0"/>
              <a:t>The Milbank Quarterly</a:t>
            </a:r>
            <a:r>
              <a:rPr lang="en-GB" sz="2200" dirty="0"/>
              <a:t>, 74(4), pp.511–544. </a:t>
            </a:r>
            <a:r>
              <a:rPr lang="en-GB" sz="2200" dirty="0" err="1"/>
              <a:t>doi</a:t>
            </a:r>
            <a:r>
              <a:rPr lang="en-GB" sz="2200" dirty="0"/>
              <a:t>: https://doi.org/10.2307/3350391. </a:t>
            </a:r>
          </a:p>
          <a:p>
            <a:pPr fontAlgn="base"/>
            <a:endParaRPr lang="en-GB" sz="2200" dirty="0"/>
          </a:p>
          <a:p>
            <a:pPr fontAlgn="base"/>
            <a:r>
              <a:rPr lang="en-GB" sz="2200" dirty="0"/>
              <a:t>World Health Organization (2025). </a:t>
            </a:r>
            <a:r>
              <a:rPr lang="en-GB" sz="2200" i="1" dirty="0"/>
              <a:t>Depressive disorder (depression)</a:t>
            </a:r>
            <a:r>
              <a:rPr lang="en-GB" sz="2200" dirty="0"/>
              <a:t>. World Health Organization. Available at: </a:t>
            </a:r>
            <a:r>
              <a:rPr lang="en-GB" sz="2200" u="sng" dirty="0">
                <a:hlinkClick r:id="rId5"/>
              </a:rPr>
              <a:t>https://www.who.int/news-room/fact-sheets/detail/depression</a:t>
            </a:r>
            <a:r>
              <a:rPr lang="en-GB" sz="2200"/>
              <a:t>. (Accessed: 3</a:t>
            </a:r>
            <a:r>
              <a:rPr lang="en-GB" sz="2200" baseline="30000" dirty="0"/>
              <a:t>rd</a:t>
            </a:r>
            <a:r>
              <a:rPr lang="en-GB" sz="2200"/>
              <a:t> February 2026). </a:t>
            </a:r>
            <a:endParaRPr lang="en-GB" sz="2200">
              <a:ea typeface="Calibri"/>
              <a:cs typeface="Calibri"/>
            </a:endParaRPr>
          </a:p>
          <a:p>
            <a:pPr fontAlgn="base"/>
            <a:endParaRPr lang="en-GB" dirty="0"/>
          </a:p>
        </p:txBody>
      </p:sp>
    </p:spTree>
    <p:extLst>
      <p:ext uri="{BB962C8B-B14F-4D97-AF65-F5344CB8AC3E}">
        <p14:creationId xmlns:p14="http://schemas.microsoft.com/office/powerpoint/2010/main" val="9144479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3" ma:contentTypeDescription="Create a new document." ma:contentTypeScope="" ma:versionID="49c2e50205febdd8f1fe68be783d4c8a">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54b98b403dc3b1f2ad24c4bf37d56856"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ObjectDetectorVersions" minOccurs="0"/>
                <xsd:element ref="ns3:MediaServiceDateTaken"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3FE51C0E-9874-497E-9289-7C557A9E9E84}">
  <ds:schemaRefs>
    <ds:schemaRef ds:uri="http://schemas.microsoft.com/sharepoint/v3/contenttype/forms"/>
  </ds:schemaRefs>
</ds:datastoreItem>
</file>

<file path=customXml/itemProps2.xml><?xml version="1.0" encoding="utf-8"?>
<ds:datastoreItem xmlns:ds="http://schemas.openxmlformats.org/officeDocument/2006/customXml" ds:itemID="{C83F60B3-CC1B-4379-A227-29218D47F6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02AD157-89E3-48A8-8877-66C995C99C75}">
  <ds:schemaRefs>
    <ds:schemaRef ds:uri="d8e79d84-78fb-44a9-92e9-d04bdd8f0359"/>
    <ds:schemaRef ds:uri="http://schemas.microsoft.com/office/2006/documentManagement/types"/>
    <ds:schemaRef ds:uri="http://purl.org/dc/dcmitype/"/>
    <ds:schemaRef ds:uri="http://schemas.openxmlformats.org/package/2006/metadata/core-properties"/>
    <ds:schemaRef ds:uri="04c7059f-bde8-4ce9-bb0f-e52888740953"/>
    <ds:schemaRef ds:uri="http://www.w3.org/XML/1998/namespace"/>
    <ds:schemaRef ds:uri="http://purl.org/dc/elements/1.1/"/>
    <ds:schemaRef ds:uri="http://purl.org/dc/terms/"/>
    <ds:schemaRef ds:uri="http://schemas.microsoft.com/office/infopath/2007/PartnerControl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29</TotalTime>
  <Words>8123</Words>
  <Application>Microsoft Office PowerPoint</Application>
  <PresentationFormat>Custom</PresentationFormat>
  <Paragraphs>782</Paragraphs>
  <Slides>25</Slides>
  <Notes>23</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Ginyard Inepression in Womenternational</dc:title>
  <cp:lastModifiedBy>Shajna Azad (2232143)</cp:lastModifiedBy>
  <cp:revision>100</cp:revision>
  <dcterms:created xsi:type="dcterms:W3CDTF">2006-08-16T00:00:00Z</dcterms:created>
  <dcterms:modified xsi:type="dcterms:W3CDTF">2026-03-12T23:40:37Z</dcterms:modified>
  <dc:identifier>DAHDOCg25lQ</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