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287" r:id="rId3"/>
    <p:sldId id="427" r:id="rId4"/>
    <p:sldId id="257" r:id="rId5"/>
    <p:sldId id="288" r:id="rId6"/>
    <p:sldId id="258" r:id="rId7"/>
    <p:sldId id="260" r:id="rId8"/>
    <p:sldId id="274" r:id="rId9"/>
    <p:sldId id="271" r:id="rId10"/>
    <p:sldId id="277" r:id="rId11"/>
    <p:sldId id="420" r:id="rId12"/>
    <p:sldId id="380" r:id="rId13"/>
    <p:sldId id="379" r:id="rId14"/>
    <p:sldId id="381" r:id="rId15"/>
    <p:sldId id="273" r:id="rId16"/>
    <p:sldId id="276" r:id="rId17"/>
    <p:sldId id="428" r:id="rId18"/>
    <p:sldId id="382" r:id="rId19"/>
    <p:sldId id="383" r:id="rId20"/>
    <p:sldId id="421" r:id="rId21"/>
    <p:sldId id="384" r:id="rId22"/>
    <p:sldId id="385" r:id="rId23"/>
    <p:sldId id="423" r:id="rId24"/>
    <p:sldId id="429" r:id="rId25"/>
    <p:sldId id="286" r:id="rId26"/>
    <p:sldId id="430" r:id="rId27"/>
    <p:sldId id="425" r:id="rId28"/>
    <p:sldId id="282" r:id="rId29"/>
    <p:sldId id="283" r:id="rId30"/>
    <p:sldId id="285" r:id="rId31"/>
    <p:sldId id="278" r:id="rId32"/>
    <p:sldId id="279" r:id="rId33"/>
    <p:sldId id="280" r:id="rId34"/>
    <p:sldId id="281" r:id="rId35"/>
    <p:sldId id="275" r:id="rId36"/>
    <p:sldId id="424" r:id="rId37"/>
    <p:sldId id="426" r:id="rId38"/>
    <p:sldId id="284" r:id="rId39"/>
    <p:sldId id="422" r:id="rId4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3819" autoAdjust="0"/>
  </p:normalViewPr>
  <p:slideViewPr>
    <p:cSldViewPr snapToGrid="0">
      <p:cViewPr varScale="1">
        <p:scale>
          <a:sx n="62" d="100"/>
          <a:sy n="62" d="100"/>
        </p:scale>
        <p:origin x="2412" y="60"/>
      </p:cViewPr>
      <p:guideLst/>
    </p:cSldViewPr>
  </p:slideViewPr>
  <p:notesTextViewPr>
    <p:cViewPr>
      <p:scale>
        <a:sx n="1" d="1"/>
        <a:sy n="1" d="1"/>
      </p:scale>
      <p:origin x="0" y="0"/>
    </p:cViewPr>
  </p:notesTextViewPr>
  <p:sorterViewPr>
    <p:cViewPr>
      <p:scale>
        <a:sx n="100" d="100"/>
        <a:sy n="100" d="100"/>
      </p:scale>
      <p:origin x="0" y="-24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BDEFE22-A830-4058-9618-ED6D68E925EF}" type="datetimeFigureOut">
              <a:rPr lang="en-GB" smtClean="0"/>
              <a:t>17/09/2019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FC7ECD4-B04E-4968-A1A2-EAC065EB671A}" type="slidenum">
              <a:rPr lang="en-GB" smtClean="0"/>
              <a:t>‹#›</a:t>
            </a:fld>
            <a:endParaRPr lang="en-GB"/>
          </a:p>
        </p:txBody>
      </p:sp>
    </p:spTree>
    <p:extLst>
      <p:ext uri="{BB962C8B-B14F-4D97-AF65-F5344CB8AC3E}">
        <p14:creationId xmlns:p14="http://schemas.microsoft.com/office/powerpoint/2010/main" val="3420110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1</a:t>
            </a:fld>
            <a:endParaRPr lang="en-GB"/>
          </a:p>
        </p:txBody>
      </p:sp>
    </p:spTree>
    <p:extLst>
      <p:ext uri="{BB962C8B-B14F-4D97-AF65-F5344CB8AC3E}">
        <p14:creationId xmlns:p14="http://schemas.microsoft.com/office/powerpoint/2010/main" val="1439905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2436984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3484893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454520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5</a:t>
            </a:fld>
            <a:endParaRPr lang="en-GB"/>
          </a:p>
        </p:txBody>
      </p:sp>
    </p:spTree>
    <p:extLst>
      <p:ext uri="{BB962C8B-B14F-4D97-AF65-F5344CB8AC3E}">
        <p14:creationId xmlns:p14="http://schemas.microsoft.com/office/powerpoint/2010/main" val="3211636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MS PGothic" panose="020B0600070205080204" pitchFamily="34" charset="-128"/>
              </a:defRPr>
            </a:lvl1pPr>
            <a:lvl2pPr marL="742950" indent="-285750" eaLnBrk="0" hangingPunct="0">
              <a:defRPr sz="2400">
                <a:solidFill>
                  <a:schemeClr val="tx1"/>
                </a:solidFill>
                <a:latin typeface="Times New Roman" panose="02020603050405020304" pitchFamily="18" charset="0"/>
                <a:ea typeface="MS PGothic" panose="020B0600070205080204" pitchFamily="34" charset="-128"/>
              </a:defRPr>
            </a:lvl2pPr>
            <a:lvl3pPr marL="1143000" indent="-228600" eaLnBrk="0" hangingPunct="0">
              <a:defRPr sz="2400">
                <a:solidFill>
                  <a:schemeClr val="tx1"/>
                </a:solidFill>
                <a:latin typeface="Times New Roman" panose="02020603050405020304" pitchFamily="18" charset="0"/>
                <a:ea typeface="MS PGothic" panose="020B0600070205080204" pitchFamily="34" charset="-128"/>
              </a:defRPr>
            </a:lvl3pPr>
            <a:lvl4pPr marL="1600200" indent="-228600" eaLnBrk="0" hangingPunct="0">
              <a:defRPr sz="2400">
                <a:solidFill>
                  <a:schemeClr val="tx1"/>
                </a:solidFill>
                <a:latin typeface="Times New Roman" panose="02020603050405020304" pitchFamily="18" charset="0"/>
                <a:ea typeface="MS PGothic" panose="020B0600070205080204" pitchFamily="34" charset="-128"/>
              </a:defRPr>
            </a:lvl4pPr>
            <a:lvl5pPr marL="2057400" indent="-228600" eaLnBrk="0" hangingPunct="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pPr eaLnBrk="1" hangingPunct="1"/>
            <a:fld id="{A3BFA325-F462-4B94-AF1F-12C093A1C4E7}" type="slidenum">
              <a:rPr lang="en-GB" altLang="en-US" sz="1200">
                <a:solidFill>
                  <a:prstClr val="black"/>
                </a:solidFill>
              </a:rPr>
              <a:pPr eaLnBrk="1" hangingPunct="1"/>
              <a:t>6</a:t>
            </a:fld>
            <a:endParaRPr lang="en-GB" altLang="en-US" sz="1200" dirty="0">
              <a:solidFill>
                <a:prstClr val="black"/>
              </a:solidFill>
            </a:endParaRPr>
          </a:p>
        </p:txBody>
      </p:sp>
      <p:sp>
        <p:nvSpPr>
          <p:cNvPr id="256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Times New Roman" panose="02020603050405020304" pitchFamily="18" charset="0"/>
            </a:endParaRPr>
          </a:p>
        </p:txBody>
      </p:sp>
    </p:spTree>
    <p:extLst>
      <p:ext uri="{BB962C8B-B14F-4D97-AF65-F5344CB8AC3E}">
        <p14:creationId xmlns:p14="http://schemas.microsoft.com/office/powerpoint/2010/main" val="7964827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7</a:t>
            </a:fld>
            <a:endParaRPr lang="en-GB"/>
          </a:p>
        </p:txBody>
      </p:sp>
    </p:spTree>
    <p:extLst>
      <p:ext uri="{BB962C8B-B14F-4D97-AF65-F5344CB8AC3E}">
        <p14:creationId xmlns:p14="http://schemas.microsoft.com/office/powerpoint/2010/main" val="28883042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is a boundary spanning function, both vertically and horizontally. This uniquely positions HR to drive change initiatives through organisations.</a:t>
            </a:r>
          </a:p>
          <a:p>
            <a:r>
              <a:rPr lang="en-GB" dirty="0"/>
              <a:t>The processes HR puts in place to guide employees through change can influence an employee’s response, including job satisfaction, stress and commitment to the change. </a:t>
            </a:r>
          </a:p>
          <a:p>
            <a:r>
              <a:rPr lang="en-GB" dirty="0"/>
              <a:t>It’s important to manage the process, whether the organisation is big or small. </a:t>
            </a:r>
          </a:p>
          <a:p>
            <a:endParaRPr lang="en-GB" dirty="0"/>
          </a:p>
          <a:p>
            <a:r>
              <a:rPr lang="en-GB" dirty="0"/>
              <a:t>Uncertainty reduces job satisfaction. Supportive HR leadership and perception that change is well planned reduces uncertainty.</a:t>
            </a:r>
          </a:p>
          <a:p>
            <a:r>
              <a:rPr lang="en-GB" dirty="0"/>
              <a:t>Change creates stress. If individuals view change as equitable, are engaged in process, have accessible leaders and feel connected through communication about the change, stress can be reduced. </a:t>
            </a:r>
          </a:p>
          <a:p>
            <a:r>
              <a:rPr lang="en-GB" dirty="0"/>
              <a:t>Commitment to a change increases employee retention, compliance and job satisfaction. HR can increase commitment by improving quality of communication, perceptions of justice, trust in management and employee input in the change process. </a:t>
            </a:r>
          </a:p>
          <a:p>
            <a:endParaRPr lang="en-GB" dirty="0"/>
          </a:p>
          <a:p>
            <a:r>
              <a:rPr lang="en-GB" dirty="0"/>
              <a:t>Organisations undergo major change every three years and minor change almost continually</a:t>
            </a:r>
          </a:p>
          <a:p>
            <a:r>
              <a:rPr lang="en-GB" dirty="0"/>
              <a:t>HR has a vital role to play as effective change management concerns more than just the controllable (business processes). It also concerns the uncontrollable (people and the meanings people attach to such processes).</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8</a:t>
            </a:fld>
            <a:endParaRPr lang="en-GB"/>
          </a:p>
        </p:txBody>
      </p:sp>
    </p:spTree>
    <p:extLst>
      <p:ext uri="{BB962C8B-B14F-4D97-AF65-F5344CB8AC3E}">
        <p14:creationId xmlns:p14="http://schemas.microsoft.com/office/powerpoint/2010/main" val="2111269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Drivers:</a:t>
            </a:r>
          </a:p>
          <a:p>
            <a:r>
              <a:rPr lang="en-GB" dirty="0"/>
              <a:t>New strategic objectives</a:t>
            </a:r>
          </a:p>
          <a:p>
            <a:r>
              <a:rPr lang="en-GB" dirty="0"/>
              <a:t>New products or service developments</a:t>
            </a:r>
          </a:p>
          <a:p>
            <a:r>
              <a:rPr lang="en-GB" dirty="0"/>
              <a:t>Work process changes</a:t>
            </a:r>
          </a:p>
          <a:p>
            <a:r>
              <a:rPr lang="en-GB" dirty="0"/>
              <a:t>Technology requirements and developments</a:t>
            </a:r>
          </a:p>
          <a:p>
            <a:r>
              <a:rPr lang="en-GB" dirty="0"/>
              <a:t>Organisational re-design</a:t>
            </a:r>
          </a:p>
          <a:p>
            <a:r>
              <a:rPr lang="en-GB" dirty="0"/>
              <a:t>Key staff changes</a:t>
            </a:r>
          </a:p>
          <a:p>
            <a:r>
              <a:rPr lang="en-GB" dirty="0"/>
              <a:t>Staff feedback</a:t>
            </a:r>
          </a:p>
          <a:p>
            <a:r>
              <a:rPr lang="en-GB" dirty="0"/>
              <a:t>Changes in income streams</a:t>
            </a:r>
          </a:p>
          <a:p>
            <a:r>
              <a:rPr lang="en-GB" dirty="0"/>
              <a:t>Health, safety and welfare issues</a:t>
            </a:r>
          </a:p>
          <a:p>
            <a:r>
              <a:rPr lang="en-GB" dirty="0"/>
              <a:t>Quality requirements</a:t>
            </a:r>
          </a:p>
          <a:p>
            <a:r>
              <a:rPr lang="en-GB" dirty="0"/>
              <a:t>Critical incidents</a:t>
            </a:r>
          </a:p>
          <a:p>
            <a:endParaRPr lang="en-GB" dirty="0"/>
          </a:p>
          <a:p>
            <a:r>
              <a:rPr lang="en-GB" dirty="0"/>
              <a:t>External – PESTLE factors, market developments, sector developments, competitor activity, customer feedback, external quality requirements.</a:t>
            </a:r>
          </a:p>
          <a:p>
            <a:endParaRPr lang="en-GB" dirty="0"/>
          </a:p>
          <a:p>
            <a:r>
              <a:rPr lang="en-GB" dirty="0"/>
              <a:t>Factors that might enable or hinder – structures, cultures, presence of union, history/experience of change, management style, employment contracts, reward/performance management systems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9</a:t>
            </a:fld>
            <a:endParaRPr lang="en-GB"/>
          </a:p>
        </p:txBody>
      </p:sp>
    </p:spTree>
    <p:extLst>
      <p:ext uri="{BB962C8B-B14F-4D97-AF65-F5344CB8AC3E}">
        <p14:creationId xmlns:p14="http://schemas.microsoft.com/office/powerpoint/2010/main" val="2136463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10</a:t>
            </a:fld>
            <a:endParaRPr lang="en-GB"/>
          </a:p>
        </p:txBody>
      </p:sp>
    </p:spTree>
    <p:extLst>
      <p:ext uri="{BB962C8B-B14F-4D97-AF65-F5344CB8AC3E}">
        <p14:creationId xmlns:p14="http://schemas.microsoft.com/office/powerpoint/2010/main" val="3594454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11</a:t>
            </a:fld>
            <a:endParaRPr lang="en-GB"/>
          </a:p>
        </p:txBody>
      </p:sp>
    </p:spTree>
    <p:extLst>
      <p:ext uri="{BB962C8B-B14F-4D97-AF65-F5344CB8AC3E}">
        <p14:creationId xmlns:p14="http://schemas.microsoft.com/office/powerpoint/2010/main" val="2466441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12</a:t>
            </a:fld>
            <a:endParaRPr lang="en-GB"/>
          </a:p>
        </p:txBody>
      </p:sp>
    </p:spTree>
    <p:extLst>
      <p:ext uri="{BB962C8B-B14F-4D97-AF65-F5344CB8AC3E}">
        <p14:creationId xmlns:p14="http://schemas.microsoft.com/office/powerpoint/2010/main" val="1979041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Force-field analysis – analysing restraining and driving forces within the organisation which oppose or support the proposed change, and then taking steps to encourage the driving forces and decrease the restraining forces. </a:t>
            </a:r>
          </a:p>
        </p:txBody>
      </p:sp>
      <p:sp>
        <p:nvSpPr>
          <p:cNvPr id="4" name="Slide Number Placeholder 3"/>
          <p:cNvSpPr>
            <a:spLocks noGrp="1"/>
          </p:cNvSpPr>
          <p:nvPr>
            <p:ph type="sldNum" sz="quarter" idx="10"/>
          </p:nvPr>
        </p:nvSpPr>
        <p:spPr/>
        <p:txBody>
          <a:bodyPr/>
          <a:lstStyle/>
          <a:p>
            <a:fld id="{31A24480-EA56-4F09-995E-1BB250F2401B}" type="slidenum">
              <a:rPr lang="en-GB" smtClean="0"/>
              <a:t>13</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2585536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Resource from SHRM (see Moodle) – tips and tactics for Kotter’s Change Model.</a:t>
            </a:r>
          </a:p>
        </p:txBody>
      </p:sp>
      <p:sp>
        <p:nvSpPr>
          <p:cNvPr id="4" name="Slide Number Placeholder 3"/>
          <p:cNvSpPr>
            <a:spLocks noGrp="1"/>
          </p:cNvSpPr>
          <p:nvPr>
            <p:ph type="sldNum" sz="quarter" idx="5"/>
          </p:nvPr>
        </p:nvSpPr>
        <p:spPr/>
        <p:txBody>
          <a:bodyPr/>
          <a:lstStyle/>
          <a:p>
            <a:fld id="{6FC7ECD4-B04E-4968-A1A2-EAC065EB671A}" type="slidenum">
              <a:rPr lang="en-GB" smtClean="0"/>
              <a:t>15</a:t>
            </a:fld>
            <a:endParaRPr lang="en-GB"/>
          </a:p>
        </p:txBody>
      </p:sp>
    </p:spTree>
    <p:extLst>
      <p:ext uri="{BB962C8B-B14F-4D97-AF65-F5344CB8AC3E}">
        <p14:creationId xmlns:p14="http://schemas.microsoft.com/office/powerpoint/2010/main" val="958838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16</a:t>
            </a:fld>
            <a:endParaRPr lang="en-GB"/>
          </a:p>
        </p:txBody>
      </p:sp>
    </p:spTree>
    <p:extLst>
      <p:ext uri="{BB962C8B-B14F-4D97-AF65-F5344CB8AC3E}">
        <p14:creationId xmlns:p14="http://schemas.microsoft.com/office/powerpoint/2010/main" val="13117102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17</a:t>
            </a:fld>
            <a:endParaRPr lang="en-GB"/>
          </a:p>
        </p:txBody>
      </p:sp>
    </p:spTree>
    <p:extLst>
      <p:ext uri="{BB962C8B-B14F-4D97-AF65-F5344CB8AC3E}">
        <p14:creationId xmlns:p14="http://schemas.microsoft.com/office/powerpoint/2010/main" val="21006091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18</a:t>
            </a:fld>
            <a:endParaRPr lang="en-GB"/>
          </a:p>
        </p:txBody>
      </p:sp>
    </p:spTree>
    <p:extLst>
      <p:ext uri="{BB962C8B-B14F-4D97-AF65-F5344CB8AC3E}">
        <p14:creationId xmlns:p14="http://schemas.microsoft.com/office/powerpoint/2010/main" val="42785188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19</a:t>
            </a:fld>
            <a:endParaRPr lang="en-GB"/>
          </a:p>
        </p:txBody>
      </p:sp>
    </p:spTree>
    <p:extLst>
      <p:ext uri="{BB962C8B-B14F-4D97-AF65-F5344CB8AC3E}">
        <p14:creationId xmlns:p14="http://schemas.microsoft.com/office/powerpoint/2010/main" val="6886419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20</a:t>
            </a:fld>
            <a:endParaRPr lang="en-GB"/>
          </a:p>
        </p:txBody>
      </p:sp>
    </p:spTree>
    <p:extLst>
      <p:ext uri="{BB962C8B-B14F-4D97-AF65-F5344CB8AC3E}">
        <p14:creationId xmlns:p14="http://schemas.microsoft.com/office/powerpoint/2010/main" val="18665913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21</a:t>
            </a:fld>
            <a:endParaRPr lang="en-GB"/>
          </a:p>
        </p:txBody>
      </p:sp>
    </p:spTree>
    <p:extLst>
      <p:ext uri="{BB962C8B-B14F-4D97-AF65-F5344CB8AC3E}">
        <p14:creationId xmlns:p14="http://schemas.microsoft.com/office/powerpoint/2010/main" val="2558483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22</a:t>
            </a:fld>
            <a:endParaRPr lang="en-GB"/>
          </a:p>
        </p:txBody>
      </p:sp>
    </p:spTree>
    <p:extLst>
      <p:ext uri="{BB962C8B-B14F-4D97-AF65-F5344CB8AC3E}">
        <p14:creationId xmlns:p14="http://schemas.microsoft.com/office/powerpoint/2010/main" val="32091749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NPT Council - Quarterly all-staff communication events in the Gwyn Hall, annual conference, senior team meetings, team briefings, monthly supervision sessions, newsletter, celebration of milestones, success stories. </a:t>
            </a:r>
          </a:p>
        </p:txBody>
      </p:sp>
      <p:sp>
        <p:nvSpPr>
          <p:cNvPr id="4" name="Slide Number Placeholder 3"/>
          <p:cNvSpPr>
            <a:spLocks noGrp="1"/>
          </p:cNvSpPr>
          <p:nvPr>
            <p:ph type="sldNum" sz="quarter" idx="5"/>
          </p:nvPr>
        </p:nvSpPr>
        <p:spPr/>
        <p:txBody>
          <a:bodyPr/>
          <a:lstStyle/>
          <a:p>
            <a:fld id="{6FC7ECD4-B04E-4968-A1A2-EAC065EB671A}" type="slidenum">
              <a:rPr lang="en-GB" smtClean="0"/>
              <a:t>23</a:t>
            </a:fld>
            <a:endParaRPr lang="en-GB"/>
          </a:p>
        </p:txBody>
      </p:sp>
    </p:spTree>
    <p:extLst>
      <p:ext uri="{BB962C8B-B14F-4D97-AF65-F5344CB8AC3E}">
        <p14:creationId xmlns:p14="http://schemas.microsoft.com/office/powerpoint/2010/main" val="33115665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You should determine your stakeholders, key messages, delivery channels, schedule, and responsibilities. </a:t>
            </a:r>
            <a:r>
              <a:rPr lang="en-US" sz="1200" kern="1200" dirty="0" err="1">
                <a:solidFill>
                  <a:schemeClr val="tx1"/>
                </a:solidFill>
                <a:effectLst/>
                <a:latin typeface="+mn-lt"/>
                <a:ea typeface="+mn-ea"/>
                <a:cs typeface="+mn-cs"/>
              </a:rPr>
              <a:t>Summarise</a:t>
            </a:r>
            <a:r>
              <a:rPr lang="en-US" sz="1200" kern="1200" dirty="0">
                <a:solidFill>
                  <a:schemeClr val="tx1"/>
                </a:solidFill>
                <a:effectLst/>
                <a:latin typeface="+mn-lt"/>
                <a:ea typeface="+mn-ea"/>
                <a:cs typeface="+mn-cs"/>
              </a:rPr>
              <a:t> that information in a roadmap to the overall communications plan.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24</a:t>
            </a:fld>
            <a:endParaRPr lang="en-GB"/>
          </a:p>
        </p:txBody>
      </p:sp>
    </p:spTree>
    <p:extLst>
      <p:ext uri="{BB962C8B-B14F-4D97-AF65-F5344CB8AC3E}">
        <p14:creationId xmlns:p14="http://schemas.microsoft.com/office/powerpoint/2010/main" val="629708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16262706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26</a:t>
            </a:fld>
            <a:endParaRPr lang="en-GB"/>
          </a:p>
        </p:txBody>
      </p:sp>
    </p:spTree>
    <p:extLst>
      <p:ext uri="{BB962C8B-B14F-4D97-AF65-F5344CB8AC3E}">
        <p14:creationId xmlns:p14="http://schemas.microsoft.com/office/powerpoint/2010/main" val="15735552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27</a:t>
            </a:fld>
            <a:endParaRPr lang="en-GB"/>
          </a:p>
        </p:txBody>
      </p:sp>
    </p:spTree>
    <p:extLst>
      <p:ext uri="{BB962C8B-B14F-4D97-AF65-F5344CB8AC3E}">
        <p14:creationId xmlns:p14="http://schemas.microsoft.com/office/powerpoint/2010/main" val="8252008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Article on Moodle - ‘Change Management: how to shift the behaviours and mindsets of your people’ (Geraghty, 2019):</a:t>
            </a:r>
          </a:p>
          <a:p>
            <a:endParaRPr lang="en-GB" dirty="0"/>
          </a:p>
          <a:p>
            <a:r>
              <a:rPr lang="en-GB" dirty="0"/>
              <a:t>The success of any change programme in an organisation is down to how amenable people are to the transformation – so how can you make them enthusiastic about it?</a:t>
            </a:r>
          </a:p>
          <a:p>
            <a:endParaRPr lang="en-GB" dirty="0"/>
          </a:p>
          <a:p>
            <a:r>
              <a:rPr lang="en-GB" dirty="0"/>
              <a:t>Managers make the difference when it comes to engagement (Gallup, 2019) so understanding and modifying your own behaviour an make a marked difference to successful change management.</a:t>
            </a:r>
          </a:p>
          <a:p>
            <a:r>
              <a:rPr lang="en-GB" dirty="0"/>
              <a:t>You need to take your people with you, so stop instructing and start involving.</a:t>
            </a:r>
          </a:p>
          <a:p>
            <a:r>
              <a:rPr lang="en-GB" dirty="0"/>
              <a:t>Successful change arises from an interdependence of behaviour and mindset.</a:t>
            </a:r>
          </a:p>
          <a:p>
            <a:r>
              <a:rPr lang="en-GB" dirty="0"/>
              <a:t>If people understand the reason for change and assimilates it into their mindset, change will stick.</a:t>
            </a:r>
          </a:p>
          <a:p>
            <a:endParaRPr lang="en-GB" dirty="0"/>
          </a:p>
          <a:p>
            <a:r>
              <a:rPr lang="en-GB" dirty="0"/>
              <a:t>Model – 4 E’s principles of human change – a cyclical change model that enables behaviours and mindsets to feed off each other. This also enables people to engage with change and also to build the skills and outlooks required to deliver it. </a:t>
            </a:r>
          </a:p>
          <a:p>
            <a:endParaRPr lang="en-GB" dirty="0"/>
          </a:p>
          <a:p>
            <a:r>
              <a:rPr lang="en-GB" dirty="0"/>
              <a:t>Educate – provide them with understanding and rationale behind change. Help people to learn and understand. Positive vision of the future. </a:t>
            </a:r>
          </a:p>
          <a:p>
            <a:r>
              <a:rPr lang="en-GB" dirty="0"/>
              <a:t>Engage – a consistent 2 way dialogue that evolves over time – helps buy in to change. Need to satisfy the logical and emotional sides of the brain (the who, what, why as well as job satisfaction, resonating with personal values).</a:t>
            </a:r>
          </a:p>
          <a:p>
            <a:r>
              <a:rPr lang="en-GB" dirty="0"/>
              <a:t>Empower – give them responsibility and ownership of change. Create conditions for empowerment – delegation, trust, setting appropriate boundaries and expectations.</a:t>
            </a:r>
          </a:p>
          <a:p>
            <a:r>
              <a:rPr lang="en-GB" dirty="0"/>
              <a:t>Enable – equip them with skills and structures they need and remove barriers</a:t>
            </a:r>
          </a:p>
          <a:p>
            <a:endParaRPr lang="en-GB" dirty="0"/>
          </a:p>
          <a:p>
            <a:r>
              <a:rPr lang="en-GB" dirty="0"/>
              <a:t>Tools – Immersion events, but these need to be supported by visible on-going leadership, effective communications and change delivery via the 4 E’s. </a:t>
            </a:r>
          </a:p>
          <a:p>
            <a:r>
              <a:rPr lang="en-GB" dirty="0"/>
              <a:t>If using ‘Nudge’ techniques, need to ensure underlying business culture and structure supports this – no good using nudge behaviours to promote colleague interactions if the underlying culture values silo working. </a:t>
            </a:r>
          </a:p>
        </p:txBody>
      </p:sp>
      <p:sp>
        <p:nvSpPr>
          <p:cNvPr id="4" name="Slide Number Placeholder 3"/>
          <p:cNvSpPr>
            <a:spLocks noGrp="1"/>
          </p:cNvSpPr>
          <p:nvPr>
            <p:ph type="sldNum" sz="quarter" idx="5"/>
          </p:nvPr>
        </p:nvSpPr>
        <p:spPr/>
        <p:txBody>
          <a:bodyPr/>
          <a:lstStyle/>
          <a:p>
            <a:fld id="{6FC7ECD4-B04E-4968-A1A2-EAC065EB671A}" type="slidenum">
              <a:rPr lang="en-GB" smtClean="0"/>
              <a:t>28</a:t>
            </a:fld>
            <a:endParaRPr lang="en-GB"/>
          </a:p>
        </p:txBody>
      </p:sp>
    </p:spTree>
    <p:extLst>
      <p:ext uri="{BB962C8B-B14F-4D97-AF65-F5344CB8AC3E}">
        <p14:creationId xmlns:p14="http://schemas.microsoft.com/office/powerpoint/2010/main" val="3852480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29</a:t>
            </a:fld>
            <a:endParaRPr lang="en-GB"/>
          </a:p>
        </p:txBody>
      </p:sp>
    </p:spTree>
    <p:extLst>
      <p:ext uri="{BB962C8B-B14F-4D97-AF65-F5344CB8AC3E}">
        <p14:creationId xmlns:p14="http://schemas.microsoft.com/office/powerpoint/2010/main" val="37226264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30</a:t>
            </a:fld>
            <a:endParaRPr lang="en-GB"/>
          </a:p>
        </p:txBody>
      </p:sp>
    </p:spTree>
    <p:extLst>
      <p:ext uri="{BB962C8B-B14F-4D97-AF65-F5344CB8AC3E}">
        <p14:creationId xmlns:p14="http://schemas.microsoft.com/office/powerpoint/2010/main" val="14927655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31</a:t>
            </a:fld>
            <a:endParaRPr lang="en-GB"/>
          </a:p>
        </p:txBody>
      </p:sp>
    </p:spTree>
    <p:extLst>
      <p:ext uri="{BB962C8B-B14F-4D97-AF65-F5344CB8AC3E}">
        <p14:creationId xmlns:p14="http://schemas.microsoft.com/office/powerpoint/2010/main" val="5376792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HR are well placed to provide data on the current state of affairs – current capabilities, resources, committed strategies, competitive assessments and gaps. You need to know where you are starting from. </a:t>
            </a:r>
          </a:p>
          <a:p>
            <a:pPr marL="228600" indent="-228600">
              <a:buAutoNum type="arabicPeriod"/>
            </a:pPr>
            <a:r>
              <a:rPr lang="en-GB" dirty="0"/>
              <a:t>The external environment will have changed by the time the change occurs, so this needs to be factored in. Also, need to use a future-orientated framework when discussing what capabilities are needed and potential gaps to be addressed. </a:t>
            </a:r>
          </a:p>
          <a:p>
            <a:pPr marL="228600" indent="-228600">
              <a:buAutoNum type="arabicPeriod"/>
            </a:pPr>
            <a:r>
              <a:rPr lang="en-GB" dirty="0"/>
              <a:t>You need to know where you are going. Need for some flexibility but overall goal should remain the focus. </a:t>
            </a:r>
          </a:p>
        </p:txBody>
      </p:sp>
      <p:sp>
        <p:nvSpPr>
          <p:cNvPr id="4" name="Slide Number Placeholder 3"/>
          <p:cNvSpPr>
            <a:spLocks noGrp="1"/>
          </p:cNvSpPr>
          <p:nvPr>
            <p:ph type="sldNum" sz="quarter" idx="5"/>
          </p:nvPr>
        </p:nvSpPr>
        <p:spPr/>
        <p:txBody>
          <a:bodyPr/>
          <a:lstStyle/>
          <a:p>
            <a:fld id="{6FC7ECD4-B04E-4968-A1A2-EAC065EB671A}" type="slidenum">
              <a:rPr lang="en-GB" smtClean="0"/>
              <a:t>32</a:t>
            </a:fld>
            <a:endParaRPr lang="en-GB"/>
          </a:p>
        </p:txBody>
      </p:sp>
    </p:spTree>
    <p:extLst>
      <p:ext uri="{BB962C8B-B14F-4D97-AF65-F5344CB8AC3E}">
        <p14:creationId xmlns:p14="http://schemas.microsoft.com/office/powerpoint/2010/main" val="26946595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It may be tempting to assign a role to give someone development, but the change initiative is more likely to succeed if you fill roles based on expertise. </a:t>
            </a:r>
          </a:p>
          <a:p>
            <a:pPr marL="228600" indent="-228600">
              <a:buAutoNum type="arabicPeriod"/>
            </a:pPr>
            <a:r>
              <a:rPr lang="en-GB" dirty="0"/>
              <a:t>This is where HR can match someone’s development needs and organisational needs – if they are interested in furthering their development, they are more likely to be passionate about the change. Best to have multiple change champions. </a:t>
            </a:r>
          </a:p>
          <a:p>
            <a:pPr marL="228600" indent="-228600">
              <a:buAutoNum type="arabicPeriod"/>
            </a:pPr>
            <a:r>
              <a:rPr lang="en-GB" dirty="0"/>
              <a:t>Stakeholder management vital to ensure success of change. Need to identify those you have an interest and are influential. They can offer expertise or other advice.</a:t>
            </a:r>
          </a:p>
          <a:p>
            <a:pPr marL="228600" indent="-228600">
              <a:buAutoNum type="arabicPeriod"/>
            </a:pPr>
            <a:r>
              <a:rPr lang="en-GB" dirty="0"/>
              <a:t>Need to have a separate project manager and team leader.</a:t>
            </a:r>
          </a:p>
          <a:p>
            <a:pPr marL="228600" indent="-228600">
              <a:buAutoNum type="arabicPeriod"/>
            </a:pPr>
            <a:r>
              <a:rPr lang="en-GB" dirty="0"/>
              <a:t>Keep track of changes and scenario plan for possible further changes. Align with other organisational initiatives to spot overlaps/conflicts. </a:t>
            </a:r>
          </a:p>
        </p:txBody>
      </p:sp>
      <p:sp>
        <p:nvSpPr>
          <p:cNvPr id="4" name="Slide Number Placeholder 3"/>
          <p:cNvSpPr>
            <a:spLocks noGrp="1"/>
          </p:cNvSpPr>
          <p:nvPr>
            <p:ph type="sldNum" sz="quarter" idx="5"/>
          </p:nvPr>
        </p:nvSpPr>
        <p:spPr/>
        <p:txBody>
          <a:bodyPr/>
          <a:lstStyle/>
          <a:p>
            <a:fld id="{6FC7ECD4-B04E-4968-A1A2-EAC065EB671A}" type="slidenum">
              <a:rPr lang="en-GB" smtClean="0"/>
              <a:t>33</a:t>
            </a:fld>
            <a:endParaRPr lang="en-GB"/>
          </a:p>
        </p:txBody>
      </p:sp>
    </p:spTree>
    <p:extLst>
      <p:ext uri="{BB962C8B-B14F-4D97-AF65-F5344CB8AC3E}">
        <p14:creationId xmlns:p14="http://schemas.microsoft.com/office/powerpoint/2010/main" val="24665882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the change is long term HR focus on maintaining momentum (culture change) or rolling the change out to others areas, or if there is an end point such as introduction of a new IT system, HR can focus on data collection and monitoring outcomes. </a:t>
            </a:r>
          </a:p>
          <a:p>
            <a:pPr marL="514350" indent="-514350">
              <a:buFont typeface="Arial" panose="020B0604020202020204" pitchFamily="34" charset="0"/>
              <a:buChar char="•"/>
            </a:pPr>
            <a:r>
              <a:rPr lang="en-GB" dirty="0"/>
              <a:t>Conduct local snapshots. Interview staff/hold focus groups. </a:t>
            </a:r>
          </a:p>
          <a:p>
            <a:pPr marL="514350" indent="-514350">
              <a:buFont typeface="Arial" panose="020B0604020202020204" pitchFamily="34" charset="0"/>
              <a:buChar char="•"/>
            </a:pPr>
            <a:r>
              <a:rPr lang="en-GB" dirty="0"/>
              <a:t>Use HR systems and employee surveys to gauge momentum. </a:t>
            </a:r>
          </a:p>
          <a:p>
            <a:pPr marL="514350" indent="-514350">
              <a:buFont typeface="Arial" panose="020B0604020202020204" pitchFamily="34" charset="0"/>
              <a:buChar char="•"/>
            </a:pPr>
            <a:r>
              <a:rPr lang="en-GB" dirty="0"/>
              <a:t>Conduct periodic pre-</a:t>
            </a:r>
            <a:r>
              <a:rPr lang="en-GB" dirty="0" err="1"/>
              <a:t>mortums</a:t>
            </a:r>
            <a:r>
              <a:rPr lang="en-GB" dirty="0"/>
              <a:t> – thinking of barriers to change and pre-empting them.</a:t>
            </a:r>
          </a:p>
          <a:p>
            <a:pPr marL="514350" indent="-514350">
              <a:buFont typeface="Arial" panose="020B0604020202020204" pitchFamily="34" charset="0"/>
              <a:buChar char="•"/>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34</a:t>
            </a:fld>
            <a:endParaRPr lang="en-GB"/>
          </a:p>
        </p:txBody>
      </p:sp>
    </p:spTree>
    <p:extLst>
      <p:ext uri="{BB962C8B-B14F-4D97-AF65-F5344CB8AC3E}">
        <p14:creationId xmlns:p14="http://schemas.microsoft.com/office/powerpoint/2010/main" val="4759063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35</a:t>
            </a:fld>
            <a:endParaRPr lang="en-GB"/>
          </a:p>
        </p:txBody>
      </p:sp>
    </p:spTree>
    <p:extLst>
      <p:ext uri="{BB962C8B-B14F-4D97-AF65-F5344CB8AC3E}">
        <p14:creationId xmlns:p14="http://schemas.microsoft.com/office/powerpoint/2010/main" val="15474304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36</a:t>
            </a:fld>
            <a:endParaRPr lang="en-GB"/>
          </a:p>
        </p:txBody>
      </p:sp>
    </p:spTree>
    <p:extLst>
      <p:ext uri="{BB962C8B-B14F-4D97-AF65-F5344CB8AC3E}">
        <p14:creationId xmlns:p14="http://schemas.microsoft.com/office/powerpoint/2010/main" val="21176822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37</a:t>
            </a:fld>
            <a:endParaRPr lang="en-GB"/>
          </a:p>
        </p:txBody>
      </p:sp>
    </p:spTree>
    <p:extLst>
      <p:ext uri="{BB962C8B-B14F-4D97-AF65-F5344CB8AC3E}">
        <p14:creationId xmlns:p14="http://schemas.microsoft.com/office/powerpoint/2010/main" val="42083831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38</a:t>
            </a:fld>
            <a:endParaRPr lang="en-GB"/>
          </a:p>
        </p:txBody>
      </p:sp>
    </p:spTree>
    <p:extLst>
      <p:ext uri="{BB962C8B-B14F-4D97-AF65-F5344CB8AC3E}">
        <p14:creationId xmlns:p14="http://schemas.microsoft.com/office/powerpoint/2010/main" val="4563433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FC7ECD4-B04E-4968-A1A2-EAC065EB671A}" type="slidenum">
              <a:rPr lang="en-GB" smtClean="0"/>
              <a:t>39</a:t>
            </a:fld>
            <a:endParaRPr lang="en-GB"/>
          </a:p>
        </p:txBody>
      </p:sp>
    </p:spTree>
    <p:extLst>
      <p:ext uri="{BB962C8B-B14F-4D97-AF65-F5344CB8AC3E}">
        <p14:creationId xmlns:p14="http://schemas.microsoft.com/office/powerpoint/2010/main" val="2050436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17/09/2019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2068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17/09/2019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52146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17/09/2019</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79370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17/09/2019</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3071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17/09/2019</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3695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17/09/2019</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5409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17/09/2019</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3653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17/09/2019</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663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17/09/2019</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1684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17/09/2019</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9797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17/09/2019</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95802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18180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57608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17/09/2019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6892654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managers.or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ndtools.com/pages/videos/kotter-change-transcript.ht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Understanding the Management of Change 5KMOC</a:t>
            </a:r>
          </a:p>
        </p:txBody>
      </p:sp>
      <p:sp>
        <p:nvSpPr>
          <p:cNvPr id="3" name="Subtitle 2"/>
          <p:cNvSpPr>
            <a:spLocks noGrp="1"/>
          </p:cNvSpPr>
          <p:nvPr>
            <p:ph type="subTitle" idx="1"/>
          </p:nvPr>
        </p:nvSpPr>
        <p:spPr/>
        <p:txBody>
          <a:bodyPr/>
          <a:lstStyle/>
          <a:p>
            <a:r>
              <a:rPr lang="en-GB" dirty="0"/>
              <a:t>Julie Thomas</a:t>
            </a:r>
          </a:p>
          <a:p>
            <a:r>
              <a:rPr lang="en-GB" dirty="0"/>
              <a:t>September 2019</a:t>
            </a:r>
          </a:p>
        </p:txBody>
      </p:sp>
    </p:spTree>
    <p:extLst>
      <p:ext uri="{BB962C8B-B14F-4D97-AF65-F5344CB8AC3E}">
        <p14:creationId xmlns:p14="http://schemas.microsoft.com/office/powerpoint/2010/main" val="2748652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E4CA-A185-4789-A206-30D28876347E}"/>
              </a:ext>
            </a:extLst>
          </p:cNvPr>
          <p:cNvSpPr>
            <a:spLocks noGrp="1"/>
          </p:cNvSpPr>
          <p:nvPr>
            <p:ph type="title"/>
          </p:nvPr>
        </p:nvSpPr>
        <p:spPr>
          <a:xfrm>
            <a:off x="609600" y="115910"/>
            <a:ext cx="10972800" cy="656822"/>
          </a:xfrm>
        </p:spPr>
        <p:txBody>
          <a:bodyPr>
            <a:normAutofit fontScale="90000"/>
          </a:bodyPr>
          <a:lstStyle/>
          <a:p>
            <a:r>
              <a:rPr lang="en-GB" dirty="0"/>
              <a:t>Schedule for Today</a:t>
            </a:r>
          </a:p>
        </p:txBody>
      </p:sp>
      <p:sp>
        <p:nvSpPr>
          <p:cNvPr id="3" name="Content Placeholder 2">
            <a:extLst>
              <a:ext uri="{FF2B5EF4-FFF2-40B4-BE49-F238E27FC236}">
                <a16:creationId xmlns:a16="http://schemas.microsoft.com/office/drawing/2014/main" id="{03540A2A-111B-4F69-9682-33EEEBFDAC4B}"/>
              </a:ext>
            </a:extLst>
          </p:cNvPr>
          <p:cNvSpPr>
            <a:spLocks noGrp="1"/>
          </p:cNvSpPr>
          <p:nvPr>
            <p:ph idx="1"/>
          </p:nvPr>
        </p:nvSpPr>
        <p:spPr>
          <a:xfrm>
            <a:off x="609600" y="1004552"/>
            <a:ext cx="10972800" cy="4662152"/>
          </a:xfrm>
        </p:spPr>
        <p:txBody>
          <a:bodyPr>
            <a:normAutofit fontScale="85000" lnSpcReduction="10000"/>
          </a:bodyPr>
          <a:lstStyle/>
          <a:p>
            <a:pPr marL="0" indent="0">
              <a:buNone/>
            </a:pPr>
            <a:r>
              <a:rPr lang="en-GB" dirty="0"/>
              <a:t>9:30am  	Induction to year 2/your feedback on year 1</a:t>
            </a:r>
          </a:p>
          <a:p>
            <a:pPr marL="0" indent="0">
              <a:buNone/>
            </a:pPr>
            <a:r>
              <a:rPr lang="en-GB" dirty="0"/>
              <a:t>10am  	Key principles, theories and models relating to 				change </a:t>
            </a:r>
          </a:p>
          <a:p>
            <a:pPr marL="0" indent="0">
              <a:buNone/>
            </a:pPr>
            <a:r>
              <a:rPr lang="en-GB" dirty="0"/>
              <a:t>1pm  		Lunch</a:t>
            </a:r>
          </a:p>
          <a:p>
            <a:pPr marL="0" indent="0">
              <a:buNone/>
            </a:pPr>
            <a:r>
              <a:rPr lang="en-GB" dirty="0"/>
              <a:t>1:30pm  	Importance of communication and relationship 				management; how to plan, implement and monitor change</a:t>
            </a:r>
          </a:p>
          <a:p>
            <a:pPr marL="0" indent="0">
              <a:buNone/>
            </a:pPr>
            <a:r>
              <a:rPr lang="en-GB" dirty="0"/>
              <a:t>2:30pm  	Assignment</a:t>
            </a:r>
          </a:p>
          <a:p>
            <a:pPr marL="0" indent="0">
              <a:buNone/>
            </a:pPr>
            <a:r>
              <a:rPr lang="en-GB" dirty="0"/>
              <a:t>3pm  		Alison (Digital Literacy)</a:t>
            </a:r>
          </a:p>
          <a:p>
            <a:pPr marL="0" indent="0">
              <a:buNone/>
            </a:pPr>
            <a:r>
              <a:rPr lang="en-GB" dirty="0"/>
              <a:t>4:30pm  	</a:t>
            </a:r>
            <a:r>
              <a:rPr lang="en-GB" dirty="0" smtClean="0"/>
              <a:t>Close</a:t>
            </a:r>
            <a:endParaRPr lang="en-GB" dirty="0"/>
          </a:p>
          <a:p>
            <a:pPr marL="0" indent="0">
              <a:buNone/>
            </a:pPr>
            <a:r>
              <a:rPr lang="en-GB" dirty="0"/>
              <a:t> </a:t>
            </a:r>
          </a:p>
        </p:txBody>
      </p:sp>
    </p:spTree>
    <p:extLst>
      <p:ext uri="{BB962C8B-B14F-4D97-AF65-F5344CB8AC3E}">
        <p14:creationId xmlns:p14="http://schemas.microsoft.com/office/powerpoint/2010/main" val="3748417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BC6F8-0F23-42D1-8DD3-79911D762687}"/>
              </a:ext>
            </a:extLst>
          </p:cNvPr>
          <p:cNvSpPr>
            <a:spLocks noGrp="1"/>
          </p:cNvSpPr>
          <p:nvPr>
            <p:ph type="title"/>
          </p:nvPr>
        </p:nvSpPr>
        <p:spPr/>
        <p:txBody>
          <a:bodyPr/>
          <a:lstStyle/>
          <a:p>
            <a:r>
              <a:rPr lang="en-GB" dirty="0"/>
              <a:t>Gaining your Feedback (20 minutes)</a:t>
            </a:r>
          </a:p>
        </p:txBody>
      </p:sp>
      <p:sp>
        <p:nvSpPr>
          <p:cNvPr id="3" name="Content Placeholder 2">
            <a:extLst>
              <a:ext uri="{FF2B5EF4-FFF2-40B4-BE49-F238E27FC236}">
                <a16:creationId xmlns:a16="http://schemas.microsoft.com/office/drawing/2014/main" id="{499480B0-3FAF-4264-8530-B0233D5227B5}"/>
              </a:ext>
            </a:extLst>
          </p:cNvPr>
          <p:cNvSpPr>
            <a:spLocks noGrp="1"/>
          </p:cNvSpPr>
          <p:nvPr>
            <p:ph idx="1"/>
          </p:nvPr>
        </p:nvSpPr>
        <p:spPr/>
        <p:txBody>
          <a:bodyPr>
            <a:normAutofit/>
          </a:bodyPr>
          <a:lstStyle/>
          <a:p>
            <a:pPr marL="0" indent="0">
              <a:buNone/>
            </a:pPr>
            <a:r>
              <a:rPr lang="en-GB" dirty="0"/>
              <a:t>A3 paper – 3 sections</a:t>
            </a:r>
          </a:p>
          <a:p>
            <a:r>
              <a:rPr lang="en-GB" dirty="0"/>
              <a:t>Good/great aspects of course</a:t>
            </a:r>
          </a:p>
          <a:p>
            <a:r>
              <a:rPr lang="en-GB" dirty="0"/>
              <a:t>Areas that could be improved</a:t>
            </a:r>
          </a:p>
          <a:p>
            <a:r>
              <a:rPr lang="en-GB" dirty="0"/>
              <a:t>Ideas for improvement</a:t>
            </a:r>
          </a:p>
          <a:p>
            <a:pPr marL="0" indent="0">
              <a:buNone/>
            </a:pPr>
            <a:endParaRPr lang="en-GB" dirty="0"/>
          </a:p>
        </p:txBody>
      </p:sp>
    </p:spTree>
    <p:extLst>
      <p:ext uri="{BB962C8B-B14F-4D97-AF65-F5344CB8AC3E}">
        <p14:creationId xmlns:p14="http://schemas.microsoft.com/office/powerpoint/2010/main" val="2305456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 for 5KMOC</a:t>
            </a:r>
          </a:p>
        </p:txBody>
      </p:sp>
      <p:sp>
        <p:nvSpPr>
          <p:cNvPr id="3" name="Content Placeholder 2"/>
          <p:cNvSpPr>
            <a:spLocks noGrp="1"/>
          </p:cNvSpPr>
          <p:nvPr>
            <p:ph idx="1"/>
          </p:nvPr>
        </p:nvSpPr>
        <p:spPr/>
        <p:txBody>
          <a:bodyPr/>
          <a:lstStyle/>
          <a:p>
            <a:pPr marL="0" indent="0">
              <a:buNone/>
            </a:pPr>
            <a:r>
              <a:rPr lang="en-GB" dirty="0"/>
              <a:t>On completion of this unit, learners will: </a:t>
            </a:r>
          </a:p>
          <a:p>
            <a:pPr marL="0" indent="0">
              <a:buNone/>
            </a:pPr>
            <a:r>
              <a:rPr lang="en-GB" dirty="0"/>
              <a:t>1 Understand key principles, theories and models relating to change in organisations. </a:t>
            </a:r>
          </a:p>
          <a:p>
            <a:pPr marL="0" indent="0">
              <a:buNone/>
            </a:pPr>
            <a:r>
              <a:rPr lang="en-GB" dirty="0"/>
              <a:t>2 Understand the importance of communication and relationship management within change processes.  </a:t>
            </a:r>
          </a:p>
          <a:p>
            <a:pPr marL="0" indent="0">
              <a:buNone/>
            </a:pPr>
            <a:r>
              <a:rPr lang="en-GB" dirty="0"/>
              <a:t>3 Know how to plan, implement and monitor change processes </a:t>
            </a:r>
          </a:p>
        </p:txBody>
      </p:sp>
    </p:spTree>
    <p:extLst>
      <p:ext uri="{BB962C8B-B14F-4D97-AF65-F5344CB8AC3E}">
        <p14:creationId xmlns:p14="http://schemas.microsoft.com/office/powerpoint/2010/main" val="827951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C5051-7FC8-4C30-891D-AB6999A41B8A}"/>
              </a:ext>
            </a:extLst>
          </p:cNvPr>
          <p:cNvSpPr>
            <a:spLocks noGrp="1"/>
          </p:cNvSpPr>
          <p:nvPr>
            <p:ph type="title"/>
          </p:nvPr>
        </p:nvSpPr>
        <p:spPr>
          <a:xfrm>
            <a:off x="609600" y="103031"/>
            <a:ext cx="10972800" cy="721217"/>
          </a:xfrm>
        </p:spPr>
        <p:txBody>
          <a:bodyPr>
            <a:normAutofit fontScale="90000"/>
          </a:bodyPr>
          <a:lstStyle/>
          <a:p>
            <a:r>
              <a:rPr lang="en-GB" dirty="0"/>
              <a:t>Key Resources</a:t>
            </a:r>
          </a:p>
        </p:txBody>
      </p:sp>
      <p:sp>
        <p:nvSpPr>
          <p:cNvPr id="3" name="Content Placeholder 2">
            <a:extLst>
              <a:ext uri="{FF2B5EF4-FFF2-40B4-BE49-F238E27FC236}">
                <a16:creationId xmlns:a16="http://schemas.microsoft.com/office/drawing/2014/main" id="{9556415E-ED50-4BBA-AB7D-0DA0C53469F2}"/>
              </a:ext>
            </a:extLst>
          </p:cNvPr>
          <p:cNvSpPr>
            <a:spLocks noGrp="1"/>
          </p:cNvSpPr>
          <p:nvPr>
            <p:ph idx="1"/>
          </p:nvPr>
        </p:nvSpPr>
        <p:spPr>
          <a:xfrm>
            <a:off x="609600" y="1120462"/>
            <a:ext cx="10972800" cy="4396772"/>
          </a:xfrm>
        </p:spPr>
        <p:txBody>
          <a:bodyPr>
            <a:normAutofit fontScale="92500" lnSpcReduction="20000"/>
          </a:bodyPr>
          <a:lstStyle/>
          <a:p>
            <a:r>
              <a:rPr lang="en-GB" dirty="0"/>
              <a:t>There is no chapter in core books, only select pages (see Learning Plan)</a:t>
            </a:r>
          </a:p>
          <a:p>
            <a:r>
              <a:rPr lang="en-GB" dirty="0"/>
              <a:t>Use chapter 6 from ‘Leading, Managing and Developing People’ – on Moodle</a:t>
            </a:r>
          </a:p>
          <a:p>
            <a:r>
              <a:rPr lang="en-GB" dirty="0"/>
              <a:t>Also chapters in books on Organisational Behaviour</a:t>
            </a:r>
          </a:p>
          <a:p>
            <a:r>
              <a:rPr lang="en-GB" dirty="0"/>
              <a:t>ACAS booklet on Managing Change (on-line)</a:t>
            </a:r>
          </a:p>
          <a:p>
            <a:r>
              <a:rPr lang="en-GB" dirty="0"/>
              <a:t>CIPD Factsheet and topic page on Change</a:t>
            </a:r>
          </a:p>
          <a:p>
            <a:r>
              <a:rPr lang="en-GB" dirty="0">
                <a:hlinkClick r:id="rId3"/>
              </a:rPr>
              <a:t>www.managers.org</a:t>
            </a:r>
            <a:endParaRPr lang="en-GB" dirty="0"/>
          </a:p>
          <a:p>
            <a:r>
              <a:rPr lang="en-GB" dirty="0"/>
              <a:t>Articles from McKinsey, Harvard Business Review, HR Zone, HR Magazine, People Management, Personnel Today. </a:t>
            </a:r>
          </a:p>
        </p:txBody>
      </p:sp>
    </p:spTree>
    <p:extLst>
      <p:ext uri="{BB962C8B-B14F-4D97-AF65-F5344CB8AC3E}">
        <p14:creationId xmlns:p14="http://schemas.microsoft.com/office/powerpoint/2010/main" val="3620241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58873" y="1341439"/>
            <a:ext cx="2974893" cy="3874799"/>
          </a:xfrm>
          <a:prstGeom prst="rect">
            <a:avLst/>
          </a:prstGeom>
          <a:noFill/>
          <a:ln w="9525">
            <a:noFill/>
            <a:miter lim="800000"/>
            <a:headEnd/>
            <a:tailEnd/>
          </a:ln>
          <a:effectLst/>
        </p:spPr>
      </p:pic>
      <p:sp>
        <p:nvSpPr>
          <p:cNvPr id="7" name="Rectangle 2"/>
          <p:cNvSpPr>
            <a:spLocks noGrp="1" noChangeArrowheads="1"/>
          </p:cNvSpPr>
          <p:nvPr>
            <p:ph type="ctrTitle"/>
          </p:nvPr>
        </p:nvSpPr>
        <p:spPr>
          <a:xfrm>
            <a:off x="5406887" y="2083271"/>
            <a:ext cx="3886200" cy="1494350"/>
          </a:xfrm>
        </p:spPr>
        <p:txBody>
          <a:bodyPr>
            <a:noAutofit/>
          </a:bodyPr>
          <a:lstStyle/>
          <a:p>
            <a:pPr algn="r"/>
            <a:r>
              <a:rPr lang="en-GB" altLang="en-US" sz="3600" b="1" dirty="0"/>
              <a:t>Leading, Managing and Developing People</a:t>
            </a:r>
            <a:endParaRPr altLang="en-US" sz="3600" b="1" dirty="0"/>
          </a:p>
        </p:txBody>
      </p:sp>
      <p:sp>
        <p:nvSpPr>
          <p:cNvPr id="8" name="Rectangle 3"/>
          <p:cNvSpPr>
            <a:spLocks noGrp="1" noChangeArrowheads="1"/>
          </p:cNvSpPr>
          <p:nvPr>
            <p:ph type="subTitle" idx="1"/>
          </p:nvPr>
        </p:nvSpPr>
        <p:spPr>
          <a:xfrm>
            <a:off x="5406886" y="3777553"/>
            <a:ext cx="3886200" cy="1771650"/>
          </a:xfrm>
        </p:spPr>
        <p:txBody>
          <a:bodyPr/>
          <a:lstStyle/>
          <a:p>
            <a:pPr algn="r"/>
            <a:r>
              <a:rPr lang="en-GB" altLang="en-US" sz="2800" i="1" dirty="0"/>
              <a:t>Chapter 6</a:t>
            </a:r>
          </a:p>
          <a:p>
            <a:pPr algn="r"/>
            <a:r>
              <a:rPr lang="en-GB" altLang="en-US" sz="2800" b="1" dirty="0"/>
              <a:t>Managing Change</a:t>
            </a:r>
            <a:endParaRPr altLang="en-US" sz="2800" b="1" dirty="0"/>
          </a:p>
        </p:txBody>
      </p:sp>
    </p:spTree>
    <p:extLst>
      <p:ext uri="{BB962C8B-B14F-4D97-AF65-F5344CB8AC3E}">
        <p14:creationId xmlns:p14="http://schemas.microsoft.com/office/powerpoint/2010/main" val="4010542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0"/>
            <a:ext cx="10972800" cy="1143000"/>
          </a:xfrm>
        </p:spPr>
        <p:txBody>
          <a:bodyPr/>
          <a:lstStyle/>
          <a:p>
            <a:r>
              <a:rPr lang="en-GB" altLang="es-ES_tradnl" sz="4000" b="1" dirty="0">
                <a:latin typeface="Arial" charset="0"/>
                <a:cs typeface="Arial" charset="0"/>
              </a:rPr>
              <a:t>What is Change Management?</a:t>
            </a:r>
          </a:p>
        </p:txBody>
      </p:sp>
      <p:sp>
        <p:nvSpPr>
          <p:cNvPr id="4099" name="Content Placeholder 2"/>
          <p:cNvSpPr>
            <a:spLocks noGrp="1"/>
          </p:cNvSpPr>
          <p:nvPr>
            <p:ph idx="1"/>
          </p:nvPr>
        </p:nvSpPr>
        <p:spPr>
          <a:xfrm>
            <a:off x="739833" y="1296036"/>
            <a:ext cx="10631978" cy="4872008"/>
          </a:xfrm>
        </p:spPr>
        <p:txBody>
          <a:bodyPr>
            <a:normAutofit/>
          </a:bodyPr>
          <a:lstStyle/>
          <a:p>
            <a:pPr marL="0" indent="0">
              <a:buNone/>
            </a:pPr>
            <a:r>
              <a:rPr lang="en-GB" altLang="es-ES_tradnl" sz="2800" dirty="0">
                <a:latin typeface="Arial" charset="0"/>
                <a:cs typeface="Arial" charset="0"/>
              </a:rPr>
              <a:t>“Change management is defined as a structured approach to transitioning individuals, teams and organisations from a current state to a desired future state. It can be applied to situations such as downsizing, introducing a new internal process or adding new technology. Research shows that actively managing change can increase the success rate of these initiatives.” (Society for Human Resource Management, 2015)  </a:t>
            </a:r>
          </a:p>
        </p:txBody>
      </p:sp>
    </p:spTree>
    <p:extLst>
      <p:ext uri="{BB962C8B-B14F-4D97-AF65-F5344CB8AC3E}">
        <p14:creationId xmlns:p14="http://schemas.microsoft.com/office/powerpoint/2010/main" val="3273521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p:txBody>
          <a:bodyPr/>
          <a:lstStyle/>
          <a:p>
            <a:r>
              <a:rPr lang="en-GB" dirty="0"/>
              <a:t>HR has a Key Role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p:txBody>
          <a:bodyPr>
            <a:normAutofit/>
          </a:bodyPr>
          <a:lstStyle/>
          <a:p>
            <a:pPr marL="0" indent="0">
              <a:buNone/>
            </a:pPr>
            <a:r>
              <a:rPr lang="en-GB" dirty="0"/>
              <a:t>Researchers have demonstrated that fostering trust, perceptions of fairness and early employee engagement will improve employees’ responses to change. </a:t>
            </a:r>
          </a:p>
          <a:p>
            <a:pPr marL="0" indent="0">
              <a:buNone/>
            </a:pPr>
            <a:endParaRPr lang="en-GB" dirty="0"/>
          </a:p>
          <a:p>
            <a:pPr marL="0" indent="0">
              <a:buNone/>
            </a:pPr>
            <a:r>
              <a:rPr lang="en-GB" dirty="0"/>
              <a:t>HR and management can use models of change to improve and expand their roles in the change process. </a:t>
            </a:r>
          </a:p>
        </p:txBody>
      </p:sp>
    </p:spTree>
    <p:extLst>
      <p:ext uri="{BB962C8B-B14F-4D97-AF65-F5344CB8AC3E}">
        <p14:creationId xmlns:p14="http://schemas.microsoft.com/office/powerpoint/2010/main" val="1358671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 Drivers of Change (20 minutes)</a:t>
            </a:r>
          </a:p>
        </p:txBody>
      </p:sp>
      <p:sp>
        <p:nvSpPr>
          <p:cNvPr id="3" name="Content Placeholder 2"/>
          <p:cNvSpPr>
            <a:spLocks noGrp="1"/>
          </p:cNvSpPr>
          <p:nvPr>
            <p:ph idx="1"/>
          </p:nvPr>
        </p:nvSpPr>
        <p:spPr/>
        <p:txBody>
          <a:bodyPr/>
          <a:lstStyle/>
          <a:p>
            <a:r>
              <a:rPr lang="en-GB" dirty="0"/>
              <a:t>In your groups create a list of the following:</a:t>
            </a:r>
          </a:p>
          <a:p>
            <a:r>
              <a:rPr lang="en-GB" dirty="0"/>
              <a:t>Internal drivers of change (with examples from your organisations)</a:t>
            </a:r>
          </a:p>
          <a:p>
            <a:r>
              <a:rPr lang="en-GB" dirty="0"/>
              <a:t>External drivers of change (again, with examples)</a:t>
            </a:r>
          </a:p>
          <a:p>
            <a:r>
              <a:rPr lang="en-GB" dirty="0"/>
              <a:t>Factors that might enable change</a:t>
            </a:r>
          </a:p>
          <a:p>
            <a:r>
              <a:rPr lang="en-GB" dirty="0"/>
              <a:t>Factors that might hinder change</a:t>
            </a:r>
          </a:p>
        </p:txBody>
      </p:sp>
    </p:spTree>
    <p:extLst>
      <p:ext uri="{BB962C8B-B14F-4D97-AF65-F5344CB8AC3E}">
        <p14:creationId xmlns:p14="http://schemas.microsoft.com/office/powerpoint/2010/main" val="3627144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lstStyle/>
          <a:p>
            <a:r>
              <a:rPr lang="en-GB" dirty="0"/>
              <a:t>Using the Models</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p:txBody>
          <a:bodyPr/>
          <a:lstStyle/>
          <a:p>
            <a:pPr marL="0" indent="0">
              <a:buNone/>
            </a:pPr>
            <a:r>
              <a:rPr lang="en-GB" dirty="0"/>
              <a:t>Change models are a good starting point</a:t>
            </a:r>
          </a:p>
          <a:p>
            <a:pPr marL="0" indent="0">
              <a:buNone/>
            </a:pPr>
            <a:r>
              <a:rPr lang="en-GB" dirty="0"/>
              <a:t>Need to adapt models to fit a real-life situation</a:t>
            </a:r>
          </a:p>
          <a:p>
            <a:pPr marL="0" indent="0">
              <a:buNone/>
            </a:pPr>
            <a:r>
              <a:rPr lang="en-GB" dirty="0"/>
              <a:t>Can use model as a framework for a change plan </a:t>
            </a:r>
          </a:p>
        </p:txBody>
      </p:sp>
    </p:spTree>
    <p:extLst>
      <p:ext uri="{BB962C8B-B14F-4D97-AF65-F5344CB8AC3E}">
        <p14:creationId xmlns:p14="http://schemas.microsoft.com/office/powerpoint/2010/main" val="796866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63553" y="332657"/>
            <a:ext cx="7848871" cy="5183907"/>
          </a:xfrm>
        </p:spPr>
      </p:pic>
      <p:sp>
        <p:nvSpPr>
          <p:cNvPr id="4" name="Slide Number Placeholder 3"/>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930630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DREC Model</a:t>
            </a:r>
          </a:p>
        </p:txBody>
      </p:sp>
      <p:sp>
        <p:nvSpPr>
          <p:cNvPr id="3" name="Content Placeholder 2"/>
          <p:cNvSpPr>
            <a:spLocks noGrp="1"/>
          </p:cNvSpPr>
          <p:nvPr>
            <p:ph idx="1"/>
          </p:nvPr>
        </p:nvSpPr>
        <p:spPr/>
        <p:txBody>
          <a:bodyPr>
            <a:normAutofit fontScale="92500" lnSpcReduction="10000"/>
          </a:bodyPr>
          <a:lstStyle/>
          <a:p>
            <a:r>
              <a:rPr lang="en-GB" dirty="0"/>
              <a:t>How individuals cope with change.</a:t>
            </a:r>
          </a:p>
          <a:p>
            <a:r>
              <a:rPr lang="en-GB" dirty="0"/>
              <a:t>Derived from the </a:t>
            </a:r>
            <a:r>
              <a:rPr lang="en-GB" dirty="0" err="1"/>
              <a:t>K</a:t>
            </a:r>
            <a:r>
              <a:rPr lang="en-GB" dirty="0" err="1">
                <a:latin typeface="Tahoma" panose="020B0604030504040204" pitchFamily="34" charset="0"/>
                <a:ea typeface="Tahoma" panose="020B0604030504040204" pitchFamily="34" charset="0"/>
                <a:cs typeface="Tahoma" panose="020B0604030504040204" pitchFamily="34" charset="0"/>
              </a:rPr>
              <a:t>ü</a:t>
            </a:r>
            <a:r>
              <a:rPr lang="en-GB" dirty="0" err="1"/>
              <a:t>bler</a:t>
            </a:r>
            <a:r>
              <a:rPr lang="en-GB" dirty="0"/>
              <a:t>-Ross Model – denial, anger, bargaining, depression, acceptance. Known as the coping/change cycle.</a:t>
            </a:r>
          </a:p>
          <a:p>
            <a:r>
              <a:rPr lang="en-GB" dirty="0"/>
              <a:t>DREC – denial, resistance, exploration, commitment (page 81, Kew and </a:t>
            </a:r>
            <a:r>
              <a:rPr lang="en-GB" dirty="0" err="1"/>
              <a:t>Stredwick</a:t>
            </a:r>
            <a:r>
              <a:rPr lang="en-GB" dirty="0"/>
              <a:t>, ‘Human Resource Management in a Business Context’, 2016)</a:t>
            </a:r>
          </a:p>
          <a:p>
            <a:r>
              <a:rPr lang="en-GB" dirty="0"/>
              <a:t>It takes time for individuals to work through the cycle</a:t>
            </a:r>
          </a:p>
        </p:txBody>
      </p:sp>
    </p:spTree>
    <p:extLst>
      <p:ext uri="{BB962C8B-B14F-4D97-AF65-F5344CB8AC3E}">
        <p14:creationId xmlns:p14="http://schemas.microsoft.com/office/powerpoint/2010/main" val="3966377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Models of Change</a:t>
            </a:r>
          </a:p>
        </p:txBody>
      </p:sp>
      <p:sp>
        <p:nvSpPr>
          <p:cNvPr id="3" name="Content Placeholder 2"/>
          <p:cNvSpPr>
            <a:spLocks noGrp="1"/>
          </p:cNvSpPr>
          <p:nvPr>
            <p:ph idx="1"/>
          </p:nvPr>
        </p:nvSpPr>
        <p:spPr>
          <a:xfrm>
            <a:off x="1981200" y="1417638"/>
            <a:ext cx="8229600" cy="3917032"/>
          </a:xfrm>
        </p:spPr>
        <p:txBody>
          <a:bodyPr>
            <a:normAutofit/>
          </a:bodyPr>
          <a:lstStyle/>
          <a:p>
            <a:pPr marL="0" indent="0">
              <a:buNone/>
            </a:pPr>
            <a:r>
              <a:rPr lang="en-GB" dirty="0"/>
              <a:t>Lewin (1950s)</a:t>
            </a:r>
          </a:p>
          <a:p>
            <a:r>
              <a:rPr lang="en-GB" dirty="0"/>
              <a:t>Three stages in change management - Unfreezing, movement, refreezing</a:t>
            </a:r>
          </a:p>
          <a:p>
            <a:r>
              <a:rPr lang="en-GB" dirty="0"/>
              <a:t>Force-field analysis</a:t>
            </a:r>
          </a:p>
          <a:p>
            <a:endParaRPr lang="en-GB" dirty="0"/>
          </a:p>
          <a:p>
            <a:pPr marL="0" indent="0">
              <a:buNone/>
            </a:pPr>
            <a:r>
              <a:rPr lang="en-GB" dirty="0"/>
              <a:t>Beer’s 6 stage model of change</a:t>
            </a:r>
          </a:p>
        </p:txBody>
      </p:sp>
    </p:spTree>
    <p:extLst>
      <p:ext uri="{BB962C8B-B14F-4D97-AF65-F5344CB8AC3E}">
        <p14:creationId xmlns:p14="http://schemas.microsoft.com/office/powerpoint/2010/main" val="1920543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sz="2800" b="1" dirty="0"/>
              <a:t>The Role of HR (Kew and </a:t>
            </a:r>
            <a:r>
              <a:rPr lang="en-GB" sz="2800" b="1" dirty="0" err="1"/>
              <a:t>Stredwick</a:t>
            </a:r>
            <a:r>
              <a:rPr lang="en-GB" sz="2800" b="1" dirty="0"/>
              <a:t>, 2016)</a:t>
            </a:r>
          </a:p>
        </p:txBody>
      </p:sp>
      <p:sp>
        <p:nvSpPr>
          <p:cNvPr id="3" name="Content Placeholder 2"/>
          <p:cNvSpPr>
            <a:spLocks noGrp="1"/>
          </p:cNvSpPr>
          <p:nvPr>
            <p:ph idx="1"/>
          </p:nvPr>
        </p:nvSpPr>
        <p:spPr>
          <a:xfrm>
            <a:off x="682580" y="1124744"/>
            <a:ext cx="11140226" cy="4392488"/>
          </a:xfrm>
        </p:spPr>
        <p:txBody>
          <a:bodyPr>
            <a:normAutofit fontScale="70000" lnSpcReduction="20000"/>
          </a:bodyPr>
          <a:lstStyle/>
          <a:p>
            <a:pPr marL="0" indent="0">
              <a:buNone/>
            </a:pPr>
            <a:r>
              <a:rPr lang="en-GB" dirty="0"/>
              <a:t>HR’s intervention is crucial at each stage of Beer’s model of change:</a:t>
            </a:r>
          </a:p>
          <a:p>
            <a:pPr marL="0" indent="0">
              <a:buNone/>
            </a:pPr>
            <a:endParaRPr lang="en-GB" dirty="0"/>
          </a:p>
          <a:p>
            <a:pPr>
              <a:buFont typeface="Wingdings" panose="05000000000000000000" pitchFamily="2" charset="2"/>
              <a:buChar char="Ø"/>
            </a:pPr>
            <a:r>
              <a:rPr lang="en-GB" b="1" dirty="0"/>
              <a:t>Mobilise commitment to change through joint analysis of problems </a:t>
            </a:r>
            <a:r>
              <a:rPr lang="en-GB" dirty="0"/>
              <a:t>– benchmarking, environmental scanning to identify need for change, hold workshops, encourage a learning culture</a:t>
            </a:r>
          </a:p>
          <a:p>
            <a:pPr>
              <a:buFont typeface="Wingdings" panose="05000000000000000000" pitchFamily="2" charset="2"/>
              <a:buChar char="Ø"/>
            </a:pPr>
            <a:r>
              <a:rPr lang="en-GB" b="1" dirty="0"/>
              <a:t>Develop a shared vision </a:t>
            </a:r>
            <a:r>
              <a:rPr lang="en-GB" dirty="0"/>
              <a:t>– understand the culture, support and direct the visions which underpin the culture</a:t>
            </a:r>
          </a:p>
          <a:p>
            <a:pPr>
              <a:buFont typeface="Wingdings" panose="05000000000000000000" pitchFamily="2" charset="2"/>
              <a:buChar char="Ø"/>
            </a:pPr>
            <a:r>
              <a:rPr lang="en-GB" b="1" dirty="0"/>
              <a:t>Foster consensus and commitment to the shared vision </a:t>
            </a:r>
            <a:r>
              <a:rPr lang="en-GB" dirty="0"/>
              <a:t>– develop and support feeling of ownership of change by employees, foster and support change champions</a:t>
            </a:r>
          </a:p>
          <a:p>
            <a:pPr>
              <a:buFont typeface="Wingdings" panose="05000000000000000000" pitchFamily="2" charset="2"/>
              <a:buChar char="Ø"/>
            </a:pPr>
            <a:r>
              <a:rPr lang="en-GB" b="1" dirty="0"/>
              <a:t>Spread the word about the change </a:t>
            </a:r>
            <a:r>
              <a:rPr lang="en-GB" dirty="0"/>
              <a:t>- communication</a:t>
            </a:r>
          </a:p>
          <a:p>
            <a:pPr>
              <a:buFont typeface="Wingdings" panose="05000000000000000000" pitchFamily="2" charset="2"/>
              <a:buChar char="Ø"/>
            </a:pPr>
            <a:r>
              <a:rPr lang="en-GB" b="1" dirty="0"/>
              <a:t>Institutionalise the change through formal policies </a:t>
            </a:r>
            <a:r>
              <a:rPr lang="en-GB" dirty="0"/>
              <a:t>– new policies, reward system to support new ways of doing things</a:t>
            </a:r>
          </a:p>
          <a:p>
            <a:pPr>
              <a:buFont typeface="Wingdings" panose="05000000000000000000" pitchFamily="2" charset="2"/>
              <a:buChar char="Ø"/>
            </a:pPr>
            <a:r>
              <a:rPr lang="en-GB" b="1" dirty="0"/>
              <a:t>Monitor and adjust as needed </a:t>
            </a:r>
            <a:r>
              <a:rPr lang="en-GB" dirty="0"/>
              <a:t>– flexible development policies, responsive to need for new competencies</a:t>
            </a:r>
          </a:p>
          <a:p>
            <a:endParaRPr lang="en-GB" dirty="0"/>
          </a:p>
        </p:txBody>
      </p:sp>
    </p:spTree>
    <p:extLst>
      <p:ext uri="{BB962C8B-B14F-4D97-AF65-F5344CB8AC3E}">
        <p14:creationId xmlns:p14="http://schemas.microsoft.com/office/powerpoint/2010/main" val="2686751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Kotter’s 8 Stage Change Model</a:t>
            </a:r>
          </a:p>
        </p:txBody>
      </p:sp>
      <p:sp>
        <p:nvSpPr>
          <p:cNvPr id="3" name="Content Placeholder 2"/>
          <p:cNvSpPr>
            <a:spLocks noGrp="1"/>
          </p:cNvSpPr>
          <p:nvPr>
            <p:ph idx="1"/>
          </p:nvPr>
        </p:nvSpPr>
        <p:spPr/>
        <p:txBody>
          <a:bodyPr/>
          <a:lstStyle/>
          <a:p>
            <a:pPr marL="0" indent="0">
              <a:buNone/>
            </a:pPr>
            <a:r>
              <a:rPr lang="en-GB" dirty="0">
                <a:hlinkClick r:id="rId3"/>
              </a:rPr>
              <a:t>https://www.mindtools.com/pages/videos/kotter-change-transcript.htm</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9394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8AF55-F16C-476F-98FE-C6478CABDA23}"/>
              </a:ext>
            </a:extLst>
          </p:cNvPr>
          <p:cNvSpPr>
            <a:spLocks noGrp="1"/>
          </p:cNvSpPr>
          <p:nvPr>
            <p:ph type="title"/>
          </p:nvPr>
        </p:nvSpPr>
        <p:spPr>
          <a:xfrm>
            <a:off x="609600" y="274638"/>
            <a:ext cx="10972800" cy="562489"/>
          </a:xfrm>
        </p:spPr>
        <p:txBody>
          <a:bodyPr>
            <a:normAutofit fontScale="90000"/>
          </a:bodyPr>
          <a:lstStyle/>
          <a:p>
            <a:r>
              <a:rPr lang="en-GB" dirty="0"/>
              <a:t>Kotter (1996)</a:t>
            </a:r>
          </a:p>
        </p:txBody>
      </p:sp>
      <p:sp>
        <p:nvSpPr>
          <p:cNvPr id="3" name="Content Placeholder 2">
            <a:extLst>
              <a:ext uri="{FF2B5EF4-FFF2-40B4-BE49-F238E27FC236}">
                <a16:creationId xmlns:a16="http://schemas.microsoft.com/office/drawing/2014/main" id="{43680EB8-01C5-4568-8DE2-8A0CCD38EBA4}"/>
              </a:ext>
            </a:extLst>
          </p:cNvPr>
          <p:cNvSpPr>
            <a:spLocks noGrp="1"/>
          </p:cNvSpPr>
          <p:nvPr>
            <p:ph idx="1"/>
          </p:nvPr>
        </p:nvSpPr>
        <p:spPr>
          <a:xfrm>
            <a:off x="609600" y="1017431"/>
            <a:ext cx="10972800" cy="4499802"/>
          </a:xfrm>
        </p:spPr>
        <p:txBody>
          <a:bodyPr>
            <a:normAutofit lnSpcReduction="10000"/>
          </a:bodyPr>
          <a:lstStyle/>
          <a:p>
            <a:pPr marL="0" indent="0">
              <a:buNone/>
            </a:pPr>
            <a:r>
              <a:rPr lang="en-GB" dirty="0"/>
              <a:t>1. Establish a Sense of Urgency</a:t>
            </a:r>
          </a:p>
          <a:p>
            <a:pPr marL="0" indent="0">
              <a:buNone/>
            </a:pPr>
            <a:r>
              <a:rPr lang="en-GB" dirty="0"/>
              <a:t>2. Create a Guiding Coalition</a:t>
            </a:r>
          </a:p>
          <a:p>
            <a:pPr marL="0" indent="0">
              <a:buNone/>
            </a:pPr>
            <a:r>
              <a:rPr lang="en-GB" dirty="0"/>
              <a:t>3. Develop both a Vision and a Strategy</a:t>
            </a:r>
          </a:p>
          <a:p>
            <a:pPr marL="0" indent="0">
              <a:buNone/>
            </a:pPr>
            <a:r>
              <a:rPr lang="en-GB" dirty="0"/>
              <a:t>4. Communicate the Vision</a:t>
            </a:r>
          </a:p>
          <a:p>
            <a:pPr marL="0" indent="0">
              <a:buNone/>
            </a:pPr>
            <a:r>
              <a:rPr lang="en-GB" dirty="0"/>
              <a:t>5. Empower Employees to Act</a:t>
            </a:r>
          </a:p>
          <a:p>
            <a:pPr marL="0" indent="0">
              <a:buNone/>
            </a:pPr>
            <a:r>
              <a:rPr lang="en-GB" dirty="0"/>
              <a:t>6. Generate Short-term Wins</a:t>
            </a:r>
          </a:p>
          <a:p>
            <a:pPr marL="0" indent="0">
              <a:buNone/>
            </a:pPr>
            <a:r>
              <a:rPr lang="en-GB" dirty="0"/>
              <a:t>7. Consolidate Gains to Build more Momentum</a:t>
            </a:r>
          </a:p>
          <a:p>
            <a:pPr marL="0" indent="0">
              <a:buNone/>
            </a:pPr>
            <a:r>
              <a:rPr lang="en-GB" dirty="0"/>
              <a:t>8. Institutionalise the New Approaches</a:t>
            </a:r>
          </a:p>
        </p:txBody>
      </p:sp>
    </p:spTree>
    <p:extLst>
      <p:ext uri="{BB962C8B-B14F-4D97-AF65-F5344CB8AC3E}">
        <p14:creationId xmlns:p14="http://schemas.microsoft.com/office/powerpoint/2010/main" val="1255942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E069A-FB45-4A40-9F83-8C094720C31A}"/>
              </a:ext>
            </a:extLst>
          </p:cNvPr>
          <p:cNvSpPr>
            <a:spLocks noGrp="1"/>
          </p:cNvSpPr>
          <p:nvPr>
            <p:ph type="title"/>
          </p:nvPr>
        </p:nvSpPr>
        <p:spPr>
          <a:xfrm>
            <a:off x="609600" y="126124"/>
            <a:ext cx="10972800" cy="788276"/>
          </a:xfrm>
        </p:spPr>
        <p:txBody>
          <a:bodyPr/>
          <a:lstStyle/>
          <a:p>
            <a:r>
              <a:rPr lang="en-GB" dirty="0"/>
              <a:t>Activity – 30 minutes</a:t>
            </a:r>
          </a:p>
        </p:txBody>
      </p:sp>
      <p:sp>
        <p:nvSpPr>
          <p:cNvPr id="3" name="Content Placeholder 2">
            <a:extLst>
              <a:ext uri="{FF2B5EF4-FFF2-40B4-BE49-F238E27FC236}">
                <a16:creationId xmlns:a16="http://schemas.microsoft.com/office/drawing/2014/main" id="{586DA86A-C829-47E5-AFB1-4441591DA676}"/>
              </a:ext>
            </a:extLst>
          </p:cNvPr>
          <p:cNvSpPr>
            <a:spLocks noGrp="1"/>
          </p:cNvSpPr>
          <p:nvPr>
            <p:ph idx="1"/>
          </p:nvPr>
        </p:nvSpPr>
        <p:spPr>
          <a:xfrm>
            <a:off x="609600" y="1135117"/>
            <a:ext cx="10972800" cy="4382116"/>
          </a:xfrm>
        </p:spPr>
        <p:txBody>
          <a:bodyPr>
            <a:normAutofit lnSpcReduction="10000"/>
          </a:bodyPr>
          <a:lstStyle/>
          <a:p>
            <a:pPr marL="0" indent="0">
              <a:buNone/>
            </a:pPr>
            <a:r>
              <a:rPr lang="en-GB" dirty="0"/>
              <a:t>Create a ‘to do’ list for the HR manager based on Kotter’s model for the following scenario:</a:t>
            </a:r>
          </a:p>
          <a:p>
            <a:pPr marL="0" indent="0">
              <a:buNone/>
            </a:pPr>
            <a:r>
              <a:rPr lang="en-GB" dirty="0"/>
              <a:t>The HR administration team that processes Disclosure and Barring Checks in the Council has diminished in numbers due to budget cuts in the last few years. A piece of software has been trialled that speeds up the process and reduces the need for human intervention. The Council has approved full implementation of this software, which will release staff to work on higher value work. </a:t>
            </a:r>
          </a:p>
        </p:txBody>
      </p:sp>
    </p:spTree>
    <p:extLst>
      <p:ext uri="{BB962C8B-B14F-4D97-AF65-F5344CB8AC3E}">
        <p14:creationId xmlns:p14="http://schemas.microsoft.com/office/powerpoint/2010/main" val="13674186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3200" dirty="0"/>
              <a:t>HR’s Contribution to Change Programmes (the Controllable)</a:t>
            </a:r>
          </a:p>
        </p:txBody>
      </p:sp>
      <p:sp>
        <p:nvSpPr>
          <p:cNvPr id="3" name="Content Placeholder 2"/>
          <p:cNvSpPr>
            <a:spLocks noGrp="1"/>
          </p:cNvSpPr>
          <p:nvPr>
            <p:ph idx="1"/>
          </p:nvPr>
        </p:nvSpPr>
        <p:spPr>
          <a:xfrm>
            <a:off x="759854" y="1268760"/>
            <a:ext cx="10959921" cy="3689606"/>
          </a:xfrm>
        </p:spPr>
        <p:txBody>
          <a:bodyPr>
            <a:noAutofit/>
          </a:bodyPr>
          <a:lstStyle/>
          <a:p>
            <a:r>
              <a:rPr lang="en-GB" sz="2400" dirty="0"/>
              <a:t>Involvement at the initial stage in the project team</a:t>
            </a:r>
          </a:p>
          <a:p>
            <a:r>
              <a:rPr lang="en-GB" sz="2400" dirty="0"/>
              <a:t>Advising project leaders in skills available – identifying skills gaps, training needs, new posts, new working practices</a:t>
            </a:r>
          </a:p>
          <a:p>
            <a:r>
              <a:rPr lang="en-GB" sz="2400" dirty="0"/>
              <a:t>Balancing out short term goals with strategic needs</a:t>
            </a:r>
          </a:p>
          <a:p>
            <a:r>
              <a:rPr lang="en-GB" sz="2400" dirty="0"/>
              <a:t>Assessing impact on other parts of organisation</a:t>
            </a:r>
          </a:p>
          <a:p>
            <a:r>
              <a:rPr lang="en-GB" sz="2400" dirty="0"/>
              <a:t>Balancing interests of stakeholder groups</a:t>
            </a:r>
          </a:p>
          <a:p>
            <a:r>
              <a:rPr lang="en-GB" sz="2400" dirty="0"/>
              <a:t>Understanding stakeholder concerns to anticipate problems</a:t>
            </a:r>
          </a:p>
          <a:p>
            <a:r>
              <a:rPr lang="en-GB" sz="2400" dirty="0"/>
              <a:t>Understanding appropriate medium of communication to reach each group</a:t>
            </a:r>
          </a:p>
          <a:p>
            <a:r>
              <a:rPr lang="en-GB" sz="2400" dirty="0"/>
              <a:t>Evaluating and reporting on impact of change initiatives on HR – absence levels, turnover, grievances, satisfaction scores</a:t>
            </a:r>
          </a:p>
        </p:txBody>
      </p:sp>
    </p:spTree>
    <p:extLst>
      <p:ext uri="{BB962C8B-B14F-4D97-AF65-F5344CB8AC3E}">
        <p14:creationId xmlns:p14="http://schemas.microsoft.com/office/powerpoint/2010/main" val="6951041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HR’s Contribution to the Uncontrollable – building trust/relationship management</a:t>
            </a:r>
          </a:p>
        </p:txBody>
      </p:sp>
      <p:sp>
        <p:nvSpPr>
          <p:cNvPr id="3" name="Content Placeholder 2"/>
          <p:cNvSpPr>
            <a:spLocks noGrp="1"/>
          </p:cNvSpPr>
          <p:nvPr>
            <p:ph idx="1"/>
          </p:nvPr>
        </p:nvSpPr>
        <p:spPr>
          <a:xfrm>
            <a:off x="352022" y="1662740"/>
            <a:ext cx="11487955" cy="3917032"/>
          </a:xfrm>
        </p:spPr>
        <p:txBody>
          <a:bodyPr>
            <a:noAutofit/>
          </a:bodyPr>
          <a:lstStyle/>
          <a:p>
            <a:r>
              <a:rPr lang="en-GB" sz="2400" dirty="0"/>
              <a:t>Awareness of how change can affect people – the change cycle</a:t>
            </a:r>
          </a:p>
          <a:p>
            <a:r>
              <a:rPr lang="en-GB" sz="2400" dirty="0"/>
              <a:t>Awareness of need to carefully plan change that affects job security, prospects or careers; changes to reward, pay or appraisal; changes to information, communication, involvement and relationships; changes to policies affecting how, when and where work is done. </a:t>
            </a:r>
          </a:p>
          <a:p>
            <a:r>
              <a:rPr lang="en-GB" sz="2400" dirty="0"/>
              <a:t>Encourage likelihood of buy-in – promoting an organisational culture that embraces change, appropriate communication, ensuring employee participation, HRD interventions, management of expectations and conflict. </a:t>
            </a:r>
          </a:p>
        </p:txBody>
      </p:sp>
    </p:spTree>
    <p:extLst>
      <p:ext uri="{BB962C8B-B14F-4D97-AF65-F5344CB8AC3E}">
        <p14:creationId xmlns:p14="http://schemas.microsoft.com/office/powerpoint/2010/main" val="2412610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p:txBody>
          <a:bodyPr/>
          <a:lstStyle/>
          <a:p>
            <a:r>
              <a:rPr lang="en-GB"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p:txBody>
          <a:bodyPr/>
          <a:lstStyle/>
          <a:p>
            <a:r>
              <a:rPr lang="en-GB" dirty="0"/>
              <a:t>Change is constant</a:t>
            </a:r>
          </a:p>
          <a:p>
            <a:r>
              <a:rPr lang="en-GB" dirty="0"/>
              <a:t>Need for agile business processes and agile workforce, for long-term sustainability</a:t>
            </a:r>
          </a:p>
          <a:p>
            <a:r>
              <a:rPr lang="en-GB" dirty="0"/>
              <a:t>HR can promote a change-ready culture</a:t>
            </a:r>
          </a:p>
          <a:p>
            <a:r>
              <a:rPr lang="en-GB" dirty="0"/>
              <a:t>Build resilience and change capabilities</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Encouraging a Change Ready Culture</a:t>
            </a:r>
          </a:p>
        </p:txBody>
      </p:sp>
      <p:sp>
        <p:nvSpPr>
          <p:cNvPr id="3" name="Content Placeholder 2"/>
          <p:cNvSpPr>
            <a:spLocks noGrp="1"/>
          </p:cNvSpPr>
          <p:nvPr>
            <p:ph idx="1"/>
          </p:nvPr>
        </p:nvSpPr>
        <p:spPr>
          <a:xfrm>
            <a:off x="901521" y="1417637"/>
            <a:ext cx="10290220" cy="3965731"/>
          </a:xfrm>
        </p:spPr>
        <p:txBody>
          <a:bodyPr>
            <a:normAutofit fontScale="85000" lnSpcReduction="20000"/>
          </a:bodyPr>
          <a:lstStyle/>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a:p>
            <a:r>
              <a:rPr lang="en-GB" dirty="0"/>
              <a:t>Build capabilities – coping with change, transferable skills. </a:t>
            </a:r>
          </a:p>
          <a:p>
            <a:r>
              <a:rPr lang="en-GB" dirty="0"/>
              <a:t>Introduce flexible structures and job descriptions</a:t>
            </a:r>
          </a:p>
        </p:txBody>
      </p:sp>
    </p:spTree>
    <p:extLst>
      <p:ext uri="{BB962C8B-B14F-4D97-AF65-F5344CB8AC3E}">
        <p14:creationId xmlns:p14="http://schemas.microsoft.com/office/powerpoint/2010/main" val="551890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is Key</a:t>
            </a:r>
          </a:p>
        </p:txBody>
      </p:sp>
      <p:sp>
        <p:nvSpPr>
          <p:cNvPr id="3" name="Content Placeholder 2"/>
          <p:cNvSpPr>
            <a:spLocks noGrp="1"/>
          </p:cNvSpPr>
          <p:nvPr>
            <p:ph idx="1"/>
          </p:nvPr>
        </p:nvSpPr>
        <p:spPr/>
        <p:txBody>
          <a:bodyPr>
            <a:normAutofit fontScale="92500" lnSpcReduction="10000"/>
          </a:bodyPr>
          <a:lstStyle/>
          <a:p>
            <a:r>
              <a:rPr lang="en-GB" dirty="0"/>
              <a:t>Top-down channels – senior managers talking to employees, bulletins, intranet, via line managers in team meetings</a:t>
            </a:r>
          </a:p>
          <a:p>
            <a:r>
              <a:rPr lang="en-GB" dirty="0"/>
              <a:t>Bottom-up channels – employee participation and idea generation. Collective consultation, workshops.</a:t>
            </a:r>
          </a:p>
          <a:p>
            <a:r>
              <a:rPr lang="en-GB" dirty="0"/>
              <a:t>Two-way discussion – one to one meetings with line managers and/or HR.</a:t>
            </a:r>
          </a:p>
          <a:p>
            <a:r>
              <a:rPr lang="en-GB" dirty="0"/>
              <a:t>Communication needs to be tailored to different groups/stakeholders. </a:t>
            </a:r>
          </a:p>
        </p:txBody>
      </p:sp>
    </p:spTree>
    <p:extLst>
      <p:ext uri="{BB962C8B-B14F-4D97-AF65-F5344CB8AC3E}">
        <p14:creationId xmlns:p14="http://schemas.microsoft.com/office/powerpoint/2010/main" val="2411037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BD06-05A1-46C1-A345-84337D6A4980}"/>
              </a:ext>
            </a:extLst>
          </p:cNvPr>
          <p:cNvSpPr>
            <a:spLocks noGrp="1"/>
          </p:cNvSpPr>
          <p:nvPr>
            <p:ph type="title"/>
          </p:nvPr>
        </p:nvSpPr>
        <p:spPr/>
        <p:txBody>
          <a:bodyPr/>
          <a:lstStyle/>
          <a:p>
            <a:r>
              <a:rPr lang="en-GB" dirty="0"/>
              <a:t>Communication Considerations</a:t>
            </a:r>
          </a:p>
        </p:txBody>
      </p:sp>
      <p:sp>
        <p:nvSpPr>
          <p:cNvPr id="3" name="Content Placeholder 2">
            <a:extLst>
              <a:ext uri="{FF2B5EF4-FFF2-40B4-BE49-F238E27FC236}">
                <a16:creationId xmlns:a16="http://schemas.microsoft.com/office/drawing/2014/main" id="{C14C72D6-21F5-4933-ACC6-32CF5F4F2AAC}"/>
              </a:ext>
            </a:extLst>
          </p:cNvPr>
          <p:cNvSpPr>
            <a:spLocks noGrp="1"/>
          </p:cNvSpPr>
          <p:nvPr>
            <p:ph idx="1"/>
          </p:nvPr>
        </p:nvSpPr>
        <p:spPr/>
        <p:txBody>
          <a:bodyPr>
            <a:normAutofit fontScale="92500" lnSpcReduction="20000"/>
          </a:bodyPr>
          <a:lstStyle/>
          <a:p>
            <a:r>
              <a:rPr lang="en-GB" dirty="0"/>
              <a:t>Level, breadth, depth of information required</a:t>
            </a:r>
          </a:p>
          <a:p>
            <a:r>
              <a:rPr lang="en-GB" dirty="0"/>
              <a:t>Types and methods of communication</a:t>
            </a:r>
          </a:p>
          <a:p>
            <a:r>
              <a:rPr lang="en-GB" dirty="0"/>
              <a:t>Frequency</a:t>
            </a:r>
          </a:p>
          <a:p>
            <a:endParaRPr lang="en-GB" dirty="0"/>
          </a:p>
          <a:p>
            <a:pPr marL="0" indent="0">
              <a:buNone/>
            </a:pPr>
            <a:r>
              <a:rPr lang="en-GB" dirty="0"/>
              <a:t>Need to develop a Communications Plan. </a:t>
            </a:r>
          </a:p>
          <a:p>
            <a:endParaRPr lang="en-GB" dirty="0"/>
          </a:p>
          <a:p>
            <a:pPr marL="0" indent="0">
              <a:buNone/>
            </a:pPr>
            <a:r>
              <a:rPr lang="en-GB" dirty="0"/>
              <a:t>Support requirements – advice, re-training, coaching, mentoring, counselling, representation</a:t>
            </a:r>
          </a:p>
        </p:txBody>
      </p:sp>
    </p:spTree>
    <p:extLst>
      <p:ext uri="{BB962C8B-B14F-4D97-AF65-F5344CB8AC3E}">
        <p14:creationId xmlns:p14="http://schemas.microsoft.com/office/powerpoint/2010/main" val="3898357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F0BE-5E9E-4D9C-8392-87AAEF7EF1D2}"/>
              </a:ext>
            </a:extLst>
          </p:cNvPr>
          <p:cNvSpPr>
            <a:spLocks noGrp="1"/>
          </p:cNvSpPr>
          <p:nvPr>
            <p:ph type="title"/>
          </p:nvPr>
        </p:nvSpPr>
        <p:spPr>
          <a:xfrm>
            <a:off x="609600" y="274638"/>
            <a:ext cx="10972800" cy="545169"/>
          </a:xfrm>
        </p:spPr>
        <p:txBody>
          <a:bodyPr>
            <a:normAutofit fontScale="90000"/>
          </a:bodyPr>
          <a:lstStyle/>
          <a:p>
            <a:r>
              <a:rPr lang="en-GB" dirty="0"/>
              <a:t>Communications Road Map (SHRM, 2017)</a:t>
            </a:r>
          </a:p>
        </p:txBody>
      </p:sp>
      <p:graphicFrame>
        <p:nvGraphicFramePr>
          <p:cNvPr id="4" name="Content Placeholder 3">
            <a:extLst>
              <a:ext uri="{FF2B5EF4-FFF2-40B4-BE49-F238E27FC236}">
                <a16:creationId xmlns:a16="http://schemas.microsoft.com/office/drawing/2014/main" id="{1204A8CB-F830-4F54-8160-6ECAA8AA25FC}"/>
              </a:ext>
            </a:extLst>
          </p:cNvPr>
          <p:cNvGraphicFramePr>
            <a:graphicFrameLocks noGrp="1"/>
          </p:cNvGraphicFramePr>
          <p:nvPr>
            <p:ph idx="1"/>
            <p:extLst>
              <p:ext uri="{D42A27DB-BD31-4B8C-83A1-F6EECF244321}">
                <p14:modId xmlns:p14="http://schemas.microsoft.com/office/powerpoint/2010/main" val="909561626"/>
              </p:ext>
            </p:extLst>
          </p:nvPr>
        </p:nvGraphicFramePr>
        <p:xfrm>
          <a:off x="756745" y="1008993"/>
          <a:ext cx="10825655" cy="4367044"/>
        </p:xfrm>
        <a:graphic>
          <a:graphicData uri="http://schemas.openxmlformats.org/drawingml/2006/table">
            <a:tbl>
              <a:tblPr firstRow="1" firstCol="1" bandRow="1">
                <a:tableStyleId>{5C22544A-7EE6-4342-B048-85BDC9FD1C3A}</a:tableStyleId>
              </a:tblPr>
              <a:tblGrid>
                <a:gridCol w="1997807">
                  <a:extLst>
                    <a:ext uri="{9D8B030D-6E8A-4147-A177-3AD203B41FA5}">
                      <a16:colId xmlns:a16="http://schemas.microsoft.com/office/drawing/2014/main" val="3470720874"/>
                    </a:ext>
                  </a:extLst>
                </a:gridCol>
                <a:gridCol w="3374596">
                  <a:extLst>
                    <a:ext uri="{9D8B030D-6E8A-4147-A177-3AD203B41FA5}">
                      <a16:colId xmlns:a16="http://schemas.microsoft.com/office/drawing/2014/main" val="3594796281"/>
                    </a:ext>
                  </a:extLst>
                </a:gridCol>
                <a:gridCol w="1973202">
                  <a:extLst>
                    <a:ext uri="{9D8B030D-6E8A-4147-A177-3AD203B41FA5}">
                      <a16:colId xmlns:a16="http://schemas.microsoft.com/office/drawing/2014/main" val="148926801"/>
                    </a:ext>
                  </a:extLst>
                </a:gridCol>
                <a:gridCol w="1687297">
                  <a:extLst>
                    <a:ext uri="{9D8B030D-6E8A-4147-A177-3AD203B41FA5}">
                      <a16:colId xmlns:a16="http://schemas.microsoft.com/office/drawing/2014/main" val="1642955757"/>
                    </a:ext>
                  </a:extLst>
                </a:gridCol>
                <a:gridCol w="1792753">
                  <a:extLst>
                    <a:ext uri="{9D8B030D-6E8A-4147-A177-3AD203B41FA5}">
                      <a16:colId xmlns:a16="http://schemas.microsoft.com/office/drawing/2014/main" val="4153934494"/>
                    </a:ext>
                  </a:extLst>
                </a:gridCol>
              </a:tblGrid>
              <a:tr h="623862">
                <a:tc>
                  <a:txBody>
                    <a:bodyPr/>
                    <a:lstStyle/>
                    <a:p>
                      <a:pPr algn="ctr">
                        <a:spcAft>
                          <a:spcPts val="0"/>
                        </a:spcAft>
                      </a:pPr>
                      <a:r>
                        <a:rPr lang="en-US" sz="2000" dirty="0">
                          <a:effectLst/>
                        </a:rPr>
                        <a:t>Audience (Stakeholder)</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dirty="0">
                          <a:effectLst/>
                        </a:rPr>
                        <a:t>Key Messages</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dirty="0">
                          <a:effectLst/>
                        </a:rPr>
                        <a:t>Delivery Channel(s)</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dirty="0">
                          <a:effectLst/>
                        </a:rPr>
                        <a:t>Frequency</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a:effectLst/>
                        </a:rPr>
                        <a:t>Sender</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nchor="ctr"/>
                </a:tc>
                <a:extLst>
                  <a:ext uri="{0D108BD9-81ED-4DB2-BD59-A6C34878D82A}">
                    <a16:rowId xmlns:a16="http://schemas.microsoft.com/office/drawing/2014/main" val="3504018355"/>
                  </a:ext>
                </a:extLst>
              </a:tr>
              <a:tr h="623862">
                <a:tc>
                  <a:txBody>
                    <a:bodyPr/>
                    <a:lstStyle/>
                    <a:p>
                      <a:pPr>
                        <a:spcAft>
                          <a:spcPts val="0"/>
                        </a:spcAft>
                      </a:pPr>
                      <a:r>
                        <a:rPr lang="en-US" sz="2000">
                          <a:effectLst/>
                        </a:rPr>
                        <a:t>Senior Managers</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a:effectLst/>
                        </a:rPr>
                        <a:t>Project Manager</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2134648733"/>
                  </a:ext>
                </a:extLst>
              </a:tr>
              <a:tr h="311932">
                <a:tc>
                  <a:txBody>
                    <a:bodyPr/>
                    <a:lstStyle/>
                    <a:p>
                      <a:pPr>
                        <a:spcAft>
                          <a:spcPts val="0"/>
                        </a:spcAft>
                      </a:pPr>
                      <a:r>
                        <a:rPr lang="en-US" sz="2000">
                          <a:effectLst/>
                        </a:rPr>
                        <a:t>Staff Users</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a:effectLst/>
                        </a:rPr>
                        <a:t>Supervisor</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3866220090"/>
                  </a:ext>
                </a:extLst>
              </a:tr>
              <a:tr h="311932">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917646134"/>
                  </a:ext>
                </a:extLst>
              </a:tr>
              <a:tr h="311932">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2819639131"/>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948320716"/>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269403112"/>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990039944"/>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790387222"/>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3613204186"/>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extLst>
                  <a:ext uri="{0D108BD9-81ED-4DB2-BD59-A6C34878D82A}">
                    <a16:rowId xmlns:a16="http://schemas.microsoft.com/office/drawing/2014/main" val="3196105547"/>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1050" dirty="0">
                          <a:effectLst/>
                        </a:rPr>
                        <a:t> </a:t>
                      </a:r>
                      <a:endParaRPr lang="en-GB" sz="1200" dirty="0">
                        <a:solidFill>
                          <a:srgbClr val="494949"/>
                        </a:solidFill>
                        <a:effectLst/>
                        <a:latin typeface="Proxima Nova Alt Lt"/>
                        <a:ea typeface="Calibri" panose="020F0502020204030204" pitchFamily="34" charset="0"/>
                        <a:cs typeface="ProximaNova-Regular"/>
                      </a:endParaRPr>
                    </a:p>
                  </a:txBody>
                  <a:tcPr marL="68580" marR="68580" marT="0" marB="0" anchor="ctr"/>
                </a:tc>
                <a:extLst>
                  <a:ext uri="{0D108BD9-81ED-4DB2-BD59-A6C34878D82A}">
                    <a16:rowId xmlns:a16="http://schemas.microsoft.com/office/drawing/2014/main" val="3583192606"/>
                  </a:ext>
                </a:extLst>
              </a:tr>
            </a:tbl>
          </a:graphicData>
        </a:graphic>
      </p:graphicFrame>
    </p:spTree>
    <p:extLst>
      <p:ext uri="{BB962C8B-B14F-4D97-AF65-F5344CB8AC3E}">
        <p14:creationId xmlns:p14="http://schemas.microsoft.com/office/powerpoint/2010/main" val="592501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112BD-7AA7-42AF-A0DC-C26FDC77A3F2}"/>
              </a:ext>
            </a:extLst>
          </p:cNvPr>
          <p:cNvSpPr>
            <a:spLocks noGrp="1"/>
          </p:cNvSpPr>
          <p:nvPr>
            <p:ph type="title"/>
          </p:nvPr>
        </p:nvSpPr>
        <p:spPr/>
        <p:txBody>
          <a:bodyPr/>
          <a:lstStyle/>
          <a:p>
            <a:r>
              <a:rPr lang="en-GB" dirty="0"/>
              <a:t>Using Technology to Communicate</a:t>
            </a:r>
          </a:p>
        </p:txBody>
      </p:sp>
      <p:sp>
        <p:nvSpPr>
          <p:cNvPr id="3" name="Content Placeholder 2">
            <a:extLst>
              <a:ext uri="{FF2B5EF4-FFF2-40B4-BE49-F238E27FC236}">
                <a16:creationId xmlns:a16="http://schemas.microsoft.com/office/drawing/2014/main" id="{86C03856-23CA-4805-85FF-5A245A96DFB8}"/>
              </a:ext>
            </a:extLst>
          </p:cNvPr>
          <p:cNvSpPr>
            <a:spLocks noGrp="1"/>
          </p:cNvSpPr>
          <p:nvPr>
            <p:ph idx="1"/>
          </p:nvPr>
        </p:nvSpPr>
        <p:spPr>
          <a:xfrm>
            <a:off x="609600" y="1470484"/>
            <a:ext cx="10972800" cy="3917032"/>
          </a:xfrm>
        </p:spPr>
        <p:txBody>
          <a:bodyPr>
            <a:normAutofit fontScale="92500" lnSpcReduction="10000"/>
          </a:bodyPr>
          <a:lstStyle/>
          <a:p>
            <a:r>
              <a:rPr lang="en-GB" dirty="0"/>
              <a:t>Use social media platforms to tailor your communications</a:t>
            </a:r>
          </a:p>
          <a:p>
            <a:r>
              <a:rPr lang="en-GB" dirty="0"/>
              <a:t>Communications need to have individual relevance, purpose and meaning (do you ignore general emails?)</a:t>
            </a:r>
          </a:p>
          <a:p>
            <a:r>
              <a:rPr lang="en-GB" dirty="0"/>
              <a:t>Communications need to be quick – millennials expect real-time communication</a:t>
            </a:r>
          </a:p>
          <a:p>
            <a:r>
              <a:rPr lang="en-GB" dirty="0"/>
              <a:t>Use technology to celebrate skill-building – success stories on intranets, badges/training certificates</a:t>
            </a:r>
          </a:p>
          <a:p>
            <a:pPr marL="0" indent="0" algn="r">
              <a:buNone/>
            </a:pPr>
            <a:r>
              <a:rPr lang="en-GB" dirty="0"/>
              <a:t>(McKinsey, 2016)</a:t>
            </a:r>
          </a:p>
          <a:p>
            <a:endParaRPr lang="en-GB" dirty="0"/>
          </a:p>
        </p:txBody>
      </p:sp>
    </p:spTree>
    <p:extLst>
      <p:ext uri="{BB962C8B-B14F-4D97-AF65-F5344CB8AC3E}">
        <p14:creationId xmlns:p14="http://schemas.microsoft.com/office/powerpoint/2010/main" val="2167872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BBCA7-82F2-4A41-B1A5-0ACCD8AC25CC}"/>
              </a:ext>
            </a:extLst>
          </p:cNvPr>
          <p:cNvSpPr>
            <a:spLocks noGrp="1"/>
          </p:cNvSpPr>
          <p:nvPr>
            <p:ph type="title"/>
          </p:nvPr>
        </p:nvSpPr>
        <p:spPr>
          <a:xfrm>
            <a:off x="609600" y="141890"/>
            <a:ext cx="10972800" cy="662151"/>
          </a:xfrm>
        </p:spPr>
        <p:txBody>
          <a:bodyPr>
            <a:normAutofit fontScale="90000"/>
          </a:bodyPr>
          <a:lstStyle/>
          <a:p>
            <a:r>
              <a:rPr lang="en-GB" dirty="0"/>
              <a:t>Activity (20 </a:t>
            </a:r>
            <a:r>
              <a:rPr lang="en-GB" dirty="0" err="1"/>
              <a:t>mins</a:t>
            </a:r>
            <a:r>
              <a:rPr lang="en-GB" dirty="0" smtClean="0"/>
              <a:t>) - Groups</a:t>
            </a:r>
            <a:endParaRPr lang="en-GB" dirty="0"/>
          </a:p>
        </p:txBody>
      </p:sp>
      <p:sp>
        <p:nvSpPr>
          <p:cNvPr id="3" name="Content Placeholder 2">
            <a:extLst>
              <a:ext uri="{FF2B5EF4-FFF2-40B4-BE49-F238E27FC236}">
                <a16:creationId xmlns:a16="http://schemas.microsoft.com/office/drawing/2014/main" id="{5C5F6F4D-B3E4-4220-BC0F-3950A9313389}"/>
              </a:ext>
            </a:extLst>
          </p:cNvPr>
          <p:cNvSpPr>
            <a:spLocks noGrp="1"/>
          </p:cNvSpPr>
          <p:nvPr>
            <p:ph idx="1"/>
          </p:nvPr>
        </p:nvSpPr>
        <p:spPr>
          <a:xfrm>
            <a:off x="609600" y="930166"/>
            <a:ext cx="10972800" cy="4587067"/>
          </a:xfrm>
        </p:spPr>
        <p:txBody>
          <a:bodyPr>
            <a:normAutofit fontScale="92500" lnSpcReduction="10000"/>
          </a:bodyPr>
          <a:lstStyle/>
          <a:p>
            <a:pPr marL="0" indent="0">
              <a:buNone/>
            </a:pPr>
            <a:r>
              <a:rPr lang="en-GB" dirty="0"/>
              <a:t>For the above scenario, consider:</a:t>
            </a:r>
          </a:p>
          <a:p>
            <a:r>
              <a:rPr lang="en-GB" dirty="0"/>
              <a:t>What are your communication objectives?</a:t>
            </a:r>
          </a:p>
          <a:p>
            <a:r>
              <a:rPr lang="en-GB" dirty="0"/>
              <a:t>Who are your stakeholders (audience)?</a:t>
            </a:r>
          </a:p>
          <a:p>
            <a:r>
              <a:rPr lang="en-GB" dirty="0"/>
              <a:t>What are their communication needs?</a:t>
            </a:r>
          </a:p>
          <a:p>
            <a:r>
              <a:rPr lang="en-GB" dirty="0"/>
              <a:t>Which tactics/channels should you use?</a:t>
            </a:r>
          </a:p>
          <a:p>
            <a:r>
              <a:rPr lang="en-GB" dirty="0"/>
              <a:t>How frequently will you communicate?</a:t>
            </a:r>
          </a:p>
          <a:p>
            <a:r>
              <a:rPr lang="en-GB" dirty="0"/>
              <a:t>What are the risks that you may not meet your objectives?</a:t>
            </a:r>
          </a:p>
          <a:p>
            <a:r>
              <a:rPr lang="en-GB" dirty="0"/>
              <a:t>What will you measure how successful your communication is?</a:t>
            </a:r>
          </a:p>
        </p:txBody>
      </p:sp>
    </p:spTree>
    <p:extLst>
      <p:ext uri="{BB962C8B-B14F-4D97-AF65-F5344CB8AC3E}">
        <p14:creationId xmlns:p14="http://schemas.microsoft.com/office/powerpoint/2010/main" val="32494295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8169B-02ED-4F08-82E5-588DDB953961}"/>
              </a:ext>
            </a:extLst>
          </p:cNvPr>
          <p:cNvSpPr>
            <a:spLocks noGrp="1"/>
          </p:cNvSpPr>
          <p:nvPr>
            <p:ph type="title"/>
          </p:nvPr>
        </p:nvSpPr>
        <p:spPr/>
        <p:txBody>
          <a:bodyPr>
            <a:normAutofit fontScale="90000"/>
          </a:bodyPr>
          <a:lstStyle/>
          <a:p>
            <a:r>
              <a:rPr lang="en-GB" dirty="0"/>
              <a:t>Techniques for Maintaining Positive Relationships</a:t>
            </a:r>
          </a:p>
        </p:txBody>
      </p:sp>
      <p:sp>
        <p:nvSpPr>
          <p:cNvPr id="3" name="Content Placeholder 2">
            <a:extLst>
              <a:ext uri="{FF2B5EF4-FFF2-40B4-BE49-F238E27FC236}">
                <a16:creationId xmlns:a16="http://schemas.microsoft.com/office/drawing/2014/main" id="{48DA0C79-1466-4F15-B880-FE0DBDFE7730}"/>
              </a:ext>
            </a:extLst>
          </p:cNvPr>
          <p:cNvSpPr>
            <a:spLocks noGrp="1"/>
          </p:cNvSpPr>
          <p:nvPr>
            <p:ph idx="1"/>
          </p:nvPr>
        </p:nvSpPr>
        <p:spPr/>
        <p:txBody>
          <a:bodyPr>
            <a:normAutofit fontScale="85000" lnSpcReduction="10000"/>
          </a:bodyPr>
          <a:lstStyle/>
          <a:p>
            <a:r>
              <a:rPr lang="en-GB" dirty="0"/>
              <a:t>Providing clear rationale for change</a:t>
            </a:r>
          </a:p>
          <a:p>
            <a:r>
              <a:rPr lang="en-GB" dirty="0"/>
              <a:t>Recognising the impact on individuals and teams</a:t>
            </a:r>
          </a:p>
          <a:p>
            <a:r>
              <a:rPr lang="en-GB" dirty="0"/>
              <a:t>Anticipating and acknowledging reactions</a:t>
            </a:r>
          </a:p>
          <a:p>
            <a:r>
              <a:rPr lang="en-GB" dirty="0"/>
              <a:t>Regular and honest consultation and communication</a:t>
            </a:r>
          </a:p>
          <a:p>
            <a:r>
              <a:rPr lang="en-GB" dirty="0"/>
              <a:t>Networking and establishing change champions</a:t>
            </a:r>
          </a:p>
          <a:p>
            <a:r>
              <a:rPr lang="en-GB" dirty="0"/>
              <a:t>Providing or signposting relevant support</a:t>
            </a:r>
          </a:p>
          <a:p>
            <a:r>
              <a:rPr lang="en-GB" dirty="0"/>
              <a:t>Resolving differences positively</a:t>
            </a:r>
          </a:p>
          <a:p>
            <a:r>
              <a:rPr lang="en-GB" dirty="0"/>
              <a:t>Actively monitoring relationships and taking steps to maintain them</a:t>
            </a:r>
          </a:p>
        </p:txBody>
      </p:sp>
    </p:spTree>
    <p:extLst>
      <p:ext uri="{BB962C8B-B14F-4D97-AF65-F5344CB8AC3E}">
        <p14:creationId xmlns:p14="http://schemas.microsoft.com/office/powerpoint/2010/main" val="526501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1095-91CD-435F-9F7E-D632C9C12FA3}"/>
              </a:ext>
            </a:extLst>
          </p:cNvPr>
          <p:cNvSpPr>
            <a:spLocks noGrp="1"/>
          </p:cNvSpPr>
          <p:nvPr>
            <p:ph type="title"/>
          </p:nvPr>
        </p:nvSpPr>
        <p:spPr/>
        <p:txBody>
          <a:bodyPr/>
          <a:lstStyle/>
          <a:p>
            <a:r>
              <a:rPr lang="en-GB" dirty="0"/>
              <a:t>4 E’s Principles of Human Change</a:t>
            </a:r>
          </a:p>
        </p:txBody>
      </p:sp>
      <p:sp>
        <p:nvSpPr>
          <p:cNvPr id="3" name="Content Placeholder 2">
            <a:extLst>
              <a:ext uri="{FF2B5EF4-FFF2-40B4-BE49-F238E27FC236}">
                <a16:creationId xmlns:a16="http://schemas.microsoft.com/office/drawing/2014/main" id="{2EF5BA0C-E7FF-4ABF-9EF5-9A993A825738}"/>
              </a:ext>
            </a:extLst>
          </p:cNvPr>
          <p:cNvSpPr>
            <a:spLocks noGrp="1"/>
          </p:cNvSpPr>
          <p:nvPr>
            <p:ph idx="1"/>
          </p:nvPr>
        </p:nvSpPr>
        <p:spPr/>
        <p:txBody>
          <a:bodyPr/>
          <a:lstStyle/>
          <a:p>
            <a:r>
              <a:rPr lang="en-GB" dirty="0"/>
              <a:t>Educate</a:t>
            </a:r>
          </a:p>
          <a:p>
            <a:r>
              <a:rPr lang="en-GB" dirty="0"/>
              <a:t>Engage</a:t>
            </a:r>
          </a:p>
          <a:p>
            <a:r>
              <a:rPr lang="en-GB" dirty="0"/>
              <a:t>Empower</a:t>
            </a:r>
          </a:p>
          <a:p>
            <a:r>
              <a:rPr lang="en-GB" dirty="0"/>
              <a:t>Enable</a:t>
            </a:r>
          </a:p>
          <a:p>
            <a:endParaRPr lang="en-GB" dirty="0"/>
          </a:p>
          <a:p>
            <a:pPr marL="0" indent="0">
              <a:buNone/>
            </a:pPr>
            <a:r>
              <a:rPr lang="en-GB" dirty="0"/>
              <a:t>(Geraghty, 2019)</a:t>
            </a:r>
          </a:p>
        </p:txBody>
      </p:sp>
    </p:spTree>
    <p:extLst>
      <p:ext uri="{BB962C8B-B14F-4D97-AF65-F5344CB8AC3E}">
        <p14:creationId xmlns:p14="http://schemas.microsoft.com/office/powerpoint/2010/main" val="2190309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2387-4E5C-4B2A-BFFC-A934BD9D103F}"/>
              </a:ext>
            </a:extLst>
          </p:cNvPr>
          <p:cNvSpPr>
            <a:spLocks noGrp="1"/>
          </p:cNvSpPr>
          <p:nvPr>
            <p:ph type="title"/>
          </p:nvPr>
        </p:nvSpPr>
        <p:spPr>
          <a:xfrm>
            <a:off x="609600" y="128789"/>
            <a:ext cx="10972800" cy="695459"/>
          </a:xfrm>
        </p:spPr>
        <p:txBody>
          <a:bodyPr>
            <a:normAutofit fontScale="90000"/>
          </a:bodyPr>
          <a:lstStyle/>
          <a:p>
            <a:r>
              <a:rPr lang="en-GB" dirty="0"/>
              <a:t>The Influence Model (McKinsey, 2016)</a:t>
            </a:r>
          </a:p>
        </p:txBody>
      </p:sp>
      <p:pic>
        <p:nvPicPr>
          <p:cNvPr id="5" name="Content Placeholder 4" descr="A screenshot of text&#10;&#10;Description automatically generated">
            <a:extLst>
              <a:ext uri="{FF2B5EF4-FFF2-40B4-BE49-F238E27FC236}">
                <a16:creationId xmlns:a16="http://schemas.microsoft.com/office/drawing/2014/main" id="{DB1A0FDC-DBDE-477E-A33D-34E2A3FC50C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17441" y="940158"/>
            <a:ext cx="6684135" cy="4790941"/>
          </a:xfrm>
        </p:spPr>
      </p:pic>
    </p:spTree>
    <p:extLst>
      <p:ext uri="{BB962C8B-B14F-4D97-AF65-F5344CB8AC3E}">
        <p14:creationId xmlns:p14="http://schemas.microsoft.com/office/powerpoint/2010/main" val="2203631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922BE-253E-4EBC-B36B-3E91FE4591D3}"/>
              </a:ext>
            </a:extLst>
          </p:cNvPr>
          <p:cNvSpPr>
            <a:spLocks noGrp="1"/>
          </p:cNvSpPr>
          <p:nvPr>
            <p:ph type="title"/>
          </p:nvPr>
        </p:nvSpPr>
        <p:spPr/>
        <p:txBody>
          <a:bodyPr/>
          <a:lstStyle/>
          <a:p>
            <a:r>
              <a:rPr lang="en-GB" dirty="0"/>
              <a:t>Identifying Change Champions</a:t>
            </a:r>
          </a:p>
        </p:txBody>
      </p:sp>
      <p:sp>
        <p:nvSpPr>
          <p:cNvPr id="3" name="Content Placeholder 2">
            <a:extLst>
              <a:ext uri="{FF2B5EF4-FFF2-40B4-BE49-F238E27FC236}">
                <a16:creationId xmlns:a16="http://schemas.microsoft.com/office/drawing/2014/main" id="{827B28C0-FD0A-4D9A-85E2-0F5B91EBEB70}"/>
              </a:ext>
            </a:extLst>
          </p:cNvPr>
          <p:cNvSpPr>
            <a:spLocks noGrp="1"/>
          </p:cNvSpPr>
          <p:nvPr>
            <p:ph idx="1"/>
          </p:nvPr>
        </p:nvSpPr>
        <p:spPr/>
        <p:txBody>
          <a:bodyPr/>
          <a:lstStyle/>
          <a:p>
            <a:r>
              <a:rPr lang="en-GB" dirty="0"/>
              <a:t>Identify those with influence (check your social media platform for key influencers)</a:t>
            </a:r>
          </a:p>
          <a:p>
            <a:r>
              <a:rPr lang="en-GB" dirty="0"/>
              <a:t>Have champions throughout the business – different levels, areas</a:t>
            </a:r>
          </a:p>
          <a:p>
            <a:r>
              <a:rPr lang="en-GB" dirty="0"/>
              <a:t>Manage them – reinforce purpose/meaning, motivate</a:t>
            </a:r>
          </a:p>
        </p:txBody>
      </p:sp>
    </p:spTree>
    <p:extLst>
      <p:ext uri="{BB962C8B-B14F-4D97-AF65-F5344CB8AC3E}">
        <p14:creationId xmlns:p14="http://schemas.microsoft.com/office/powerpoint/2010/main" val="25456221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D6B34-2A3C-46EB-A5C3-F0101E3B55E4}"/>
              </a:ext>
            </a:extLst>
          </p:cNvPr>
          <p:cNvSpPr>
            <a:spLocks noGrp="1"/>
          </p:cNvSpPr>
          <p:nvPr>
            <p:ph type="title"/>
          </p:nvPr>
        </p:nvSpPr>
        <p:spPr/>
        <p:txBody>
          <a:bodyPr/>
          <a:lstStyle/>
          <a:p>
            <a:r>
              <a:rPr lang="en-GB" dirty="0"/>
              <a:t>Three Phases of Change Management</a:t>
            </a:r>
          </a:p>
        </p:txBody>
      </p:sp>
      <p:sp>
        <p:nvSpPr>
          <p:cNvPr id="3" name="Content Placeholder 2">
            <a:extLst>
              <a:ext uri="{FF2B5EF4-FFF2-40B4-BE49-F238E27FC236}">
                <a16:creationId xmlns:a16="http://schemas.microsoft.com/office/drawing/2014/main" id="{5A1F0EDF-7576-4A52-B436-492E3B18F8AA}"/>
              </a:ext>
            </a:extLst>
          </p:cNvPr>
          <p:cNvSpPr>
            <a:spLocks noGrp="1"/>
          </p:cNvSpPr>
          <p:nvPr>
            <p:ph idx="1"/>
          </p:nvPr>
        </p:nvSpPr>
        <p:spPr>
          <a:xfrm>
            <a:off x="609600" y="1600201"/>
            <a:ext cx="10972800" cy="4053624"/>
          </a:xfrm>
        </p:spPr>
        <p:txBody>
          <a:bodyPr>
            <a:normAutofit/>
          </a:bodyPr>
          <a:lstStyle/>
          <a:p>
            <a:pPr marL="514350" indent="-514350">
              <a:buFont typeface="+mj-lt"/>
              <a:buAutoNum type="arabicPeriod"/>
            </a:pPr>
            <a:r>
              <a:rPr lang="en-GB" sz="4400" dirty="0"/>
              <a:t>Designing</a:t>
            </a:r>
          </a:p>
          <a:p>
            <a:pPr marL="514350" indent="-514350">
              <a:buFont typeface="+mj-lt"/>
              <a:buAutoNum type="arabicPeriod"/>
            </a:pPr>
            <a:r>
              <a:rPr lang="en-GB" sz="4400" dirty="0"/>
              <a:t>Enacting</a:t>
            </a:r>
          </a:p>
          <a:p>
            <a:pPr marL="514350" indent="-514350">
              <a:buFont typeface="+mj-lt"/>
              <a:buAutoNum type="arabicPeriod"/>
            </a:pPr>
            <a:r>
              <a:rPr lang="en-GB" sz="4400" dirty="0"/>
              <a:t>Sustaining</a:t>
            </a:r>
          </a:p>
          <a:p>
            <a:pPr marL="0" indent="0">
              <a:buNone/>
            </a:pPr>
            <a:r>
              <a:rPr lang="en-GB" sz="4400" dirty="0"/>
              <a:t>(SHRM, 2015)</a:t>
            </a:r>
          </a:p>
        </p:txBody>
      </p:sp>
    </p:spTree>
    <p:extLst>
      <p:ext uri="{BB962C8B-B14F-4D97-AF65-F5344CB8AC3E}">
        <p14:creationId xmlns:p14="http://schemas.microsoft.com/office/powerpoint/2010/main" val="2033788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A2CC1-A0EC-46A4-A0AC-70F8DBE27E9F}"/>
              </a:ext>
            </a:extLst>
          </p:cNvPr>
          <p:cNvSpPr>
            <a:spLocks noGrp="1"/>
          </p:cNvSpPr>
          <p:nvPr>
            <p:ph type="title"/>
          </p:nvPr>
        </p:nvSpPr>
        <p:spPr/>
        <p:txBody>
          <a:bodyPr/>
          <a:lstStyle/>
          <a:p>
            <a:r>
              <a:rPr lang="en-GB" dirty="0"/>
              <a:t>Designing Change</a:t>
            </a:r>
          </a:p>
        </p:txBody>
      </p:sp>
      <p:sp>
        <p:nvSpPr>
          <p:cNvPr id="3" name="Content Placeholder 2">
            <a:extLst>
              <a:ext uri="{FF2B5EF4-FFF2-40B4-BE49-F238E27FC236}">
                <a16:creationId xmlns:a16="http://schemas.microsoft.com/office/drawing/2014/main" id="{8F865001-0795-41BF-81C6-84FC61758CE4}"/>
              </a:ext>
            </a:extLst>
          </p:cNvPr>
          <p:cNvSpPr>
            <a:spLocks noGrp="1"/>
          </p:cNvSpPr>
          <p:nvPr>
            <p:ph idx="1"/>
          </p:nvPr>
        </p:nvSpPr>
        <p:spPr/>
        <p:txBody>
          <a:bodyPr/>
          <a:lstStyle/>
          <a:p>
            <a:pPr marL="0" indent="0">
              <a:buNone/>
            </a:pPr>
            <a:r>
              <a:rPr lang="en-GB" dirty="0"/>
              <a:t>1. Conduct a current state assessment</a:t>
            </a:r>
          </a:p>
          <a:p>
            <a:pPr marL="0" indent="0">
              <a:buNone/>
            </a:pPr>
            <a:r>
              <a:rPr lang="en-GB" dirty="0"/>
              <a:t>2. Design change for the future, not the present</a:t>
            </a:r>
          </a:p>
          <a:p>
            <a:pPr marL="0" indent="0">
              <a:buNone/>
            </a:pPr>
            <a:r>
              <a:rPr lang="en-GB" dirty="0"/>
              <a:t>3. Create prioritised, actionable and realistic goals</a:t>
            </a:r>
          </a:p>
        </p:txBody>
      </p:sp>
    </p:spTree>
    <p:extLst>
      <p:ext uri="{BB962C8B-B14F-4D97-AF65-F5344CB8AC3E}">
        <p14:creationId xmlns:p14="http://schemas.microsoft.com/office/powerpoint/2010/main" val="10600974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F2F39-9501-492A-A591-2BDE9B5FCFDB}"/>
              </a:ext>
            </a:extLst>
          </p:cNvPr>
          <p:cNvSpPr>
            <a:spLocks noGrp="1"/>
          </p:cNvSpPr>
          <p:nvPr>
            <p:ph type="title"/>
          </p:nvPr>
        </p:nvSpPr>
        <p:spPr>
          <a:xfrm>
            <a:off x="609600" y="274638"/>
            <a:ext cx="10972800" cy="601125"/>
          </a:xfrm>
        </p:spPr>
        <p:txBody>
          <a:bodyPr>
            <a:normAutofit fontScale="90000"/>
          </a:bodyPr>
          <a:lstStyle/>
          <a:p>
            <a:r>
              <a:rPr lang="en-GB" dirty="0"/>
              <a:t>Enacting Change</a:t>
            </a:r>
          </a:p>
        </p:txBody>
      </p:sp>
      <p:sp>
        <p:nvSpPr>
          <p:cNvPr id="3" name="Content Placeholder 2">
            <a:extLst>
              <a:ext uri="{FF2B5EF4-FFF2-40B4-BE49-F238E27FC236}">
                <a16:creationId xmlns:a16="http://schemas.microsoft.com/office/drawing/2014/main" id="{AC03245F-ACAC-49E7-906C-1A63E70E0B9F}"/>
              </a:ext>
            </a:extLst>
          </p:cNvPr>
          <p:cNvSpPr>
            <a:spLocks noGrp="1"/>
          </p:cNvSpPr>
          <p:nvPr>
            <p:ph idx="1"/>
          </p:nvPr>
        </p:nvSpPr>
        <p:spPr>
          <a:xfrm>
            <a:off x="609600" y="1275008"/>
            <a:ext cx="10972800" cy="4242225"/>
          </a:xfrm>
        </p:spPr>
        <p:txBody>
          <a:bodyPr>
            <a:normAutofit fontScale="85000" lnSpcReduction="10000"/>
          </a:bodyPr>
          <a:lstStyle/>
          <a:p>
            <a:pPr marL="0" indent="0">
              <a:buNone/>
            </a:pPr>
            <a:r>
              <a:rPr lang="en-GB" dirty="0"/>
              <a:t>Techniques for enacting change focus on maintaining momentum and ensuring an easy flow of communication:</a:t>
            </a:r>
          </a:p>
          <a:p>
            <a:pPr marL="0" indent="0">
              <a:buNone/>
            </a:pPr>
            <a:endParaRPr lang="en-GB" dirty="0"/>
          </a:p>
          <a:p>
            <a:pPr marL="514350" indent="-514350">
              <a:buAutoNum type="arabicPeriod"/>
            </a:pPr>
            <a:r>
              <a:rPr lang="en-GB" dirty="0" smtClean="0"/>
              <a:t>Prioritise </a:t>
            </a:r>
            <a:r>
              <a:rPr lang="en-GB" dirty="0"/>
              <a:t>expertise over availability when selecting members of the change team</a:t>
            </a:r>
          </a:p>
          <a:p>
            <a:pPr marL="514350" indent="-514350">
              <a:buAutoNum type="arabicPeriod"/>
            </a:pPr>
            <a:r>
              <a:rPr lang="en-GB" dirty="0"/>
              <a:t>Secure a senior level change champion</a:t>
            </a:r>
          </a:p>
          <a:p>
            <a:pPr marL="514350" indent="-514350">
              <a:buAutoNum type="arabicPeriod"/>
            </a:pPr>
            <a:r>
              <a:rPr lang="en-GB" dirty="0"/>
              <a:t>Identify and engage key stakeholders</a:t>
            </a:r>
          </a:p>
          <a:p>
            <a:pPr marL="514350" indent="-514350">
              <a:buAutoNum type="arabicPeriod"/>
            </a:pPr>
            <a:r>
              <a:rPr lang="en-GB" dirty="0"/>
              <a:t>Use project management best practices</a:t>
            </a:r>
          </a:p>
          <a:p>
            <a:pPr marL="514350" indent="-514350">
              <a:buAutoNum type="arabicPeriod"/>
            </a:pPr>
            <a:r>
              <a:rPr lang="en-GB" dirty="0"/>
              <a:t>Monitor the environment for changes and align with other initiatives</a:t>
            </a:r>
          </a:p>
        </p:txBody>
      </p:sp>
    </p:spTree>
    <p:extLst>
      <p:ext uri="{BB962C8B-B14F-4D97-AF65-F5344CB8AC3E}">
        <p14:creationId xmlns:p14="http://schemas.microsoft.com/office/powerpoint/2010/main" val="2436448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6B100-0BEC-4189-9837-437D3500AE28}"/>
              </a:ext>
            </a:extLst>
          </p:cNvPr>
          <p:cNvSpPr>
            <a:spLocks noGrp="1"/>
          </p:cNvSpPr>
          <p:nvPr>
            <p:ph type="title"/>
          </p:nvPr>
        </p:nvSpPr>
        <p:spPr>
          <a:xfrm>
            <a:off x="609600" y="274638"/>
            <a:ext cx="10972800" cy="729914"/>
          </a:xfrm>
        </p:spPr>
        <p:txBody>
          <a:bodyPr>
            <a:normAutofit fontScale="90000"/>
          </a:bodyPr>
          <a:lstStyle/>
          <a:p>
            <a:r>
              <a:rPr lang="en-GB" dirty="0"/>
              <a:t>Sustaining Change</a:t>
            </a:r>
          </a:p>
        </p:txBody>
      </p:sp>
      <p:sp>
        <p:nvSpPr>
          <p:cNvPr id="3" name="Content Placeholder 2">
            <a:extLst>
              <a:ext uri="{FF2B5EF4-FFF2-40B4-BE49-F238E27FC236}">
                <a16:creationId xmlns:a16="http://schemas.microsoft.com/office/drawing/2014/main" id="{4930E7E0-3174-482C-BB89-F3200C4C13F4}"/>
              </a:ext>
            </a:extLst>
          </p:cNvPr>
          <p:cNvSpPr>
            <a:spLocks noGrp="1"/>
          </p:cNvSpPr>
          <p:nvPr>
            <p:ph idx="1"/>
          </p:nvPr>
        </p:nvSpPr>
        <p:spPr>
          <a:xfrm>
            <a:off x="609600" y="1159099"/>
            <a:ext cx="10972800" cy="4358134"/>
          </a:xfrm>
        </p:spPr>
        <p:txBody>
          <a:bodyPr>
            <a:normAutofit fontScale="85000" lnSpcReduction="20000"/>
          </a:bodyPr>
          <a:lstStyle/>
          <a:p>
            <a:pPr marL="0" indent="0">
              <a:buNone/>
            </a:pPr>
            <a:r>
              <a:rPr lang="en-GB" dirty="0"/>
              <a:t>Techniques focus on creating a clear understanding of new contexts, collecting data to monitor momentum assessing need to adjust the initiative.</a:t>
            </a:r>
          </a:p>
          <a:p>
            <a:pPr marL="514350" indent="-514350">
              <a:buAutoNum type="arabicPeriod"/>
            </a:pPr>
            <a:r>
              <a:rPr lang="en-GB" dirty="0"/>
              <a:t>Track the impact of the change and engagement of stakeholders</a:t>
            </a:r>
          </a:p>
          <a:p>
            <a:pPr marL="514350" indent="-514350">
              <a:buAutoNum type="arabicPeriod"/>
            </a:pPr>
            <a:r>
              <a:rPr lang="en-GB" dirty="0"/>
              <a:t>Tell the pre-change story (remind employees)</a:t>
            </a:r>
          </a:p>
          <a:p>
            <a:pPr marL="514350" indent="-514350">
              <a:buAutoNum type="arabicPeriod"/>
            </a:pPr>
            <a:r>
              <a:rPr lang="en-GB" dirty="0"/>
              <a:t>Look for evidence that the initiative does not fit the situation</a:t>
            </a:r>
          </a:p>
          <a:p>
            <a:pPr marL="514350" indent="-514350">
              <a:buAutoNum type="arabicPeriod"/>
            </a:pPr>
            <a:r>
              <a:rPr lang="en-GB" dirty="0"/>
              <a:t>Keep working to translate the overall design goal into local behaviours</a:t>
            </a:r>
          </a:p>
          <a:p>
            <a:pPr marL="514350" indent="-514350">
              <a:buAutoNum type="arabicPeriod"/>
            </a:pPr>
            <a:r>
              <a:rPr lang="en-GB" dirty="0"/>
              <a:t>Build change management skills into development programmes/recruitment and have a leadership succession plan to maintain momentum</a:t>
            </a:r>
          </a:p>
        </p:txBody>
      </p:sp>
    </p:spTree>
    <p:extLst>
      <p:ext uri="{BB962C8B-B14F-4D97-AF65-F5344CB8AC3E}">
        <p14:creationId xmlns:p14="http://schemas.microsoft.com/office/powerpoint/2010/main" val="8370363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AFA8C-4583-4694-927E-F1C34AC03EB5}"/>
              </a:ext>
            </a:extLst>
          </p:cNvPr>
          <p:cNvSpPr>
            <a:spLocks noGrp="1"/>
          </p:cNvSpPr>
          <p:nvPr>
            <p:ph type="title"/>
          </p:nvPr>
        </p:nvSpPr>
        <p:spPr>
          <a:xfrm>
            <a:off x="609600" y="0"/>
            <a:ext cx="10972800" cy="811369"/>
          </a:xfrm>
        </p:spPr>
        <p:txBody>
          <a:bodyPr/>
          <a:lstStyle/>
          <a:p>
            <a:r>
              <a:rPr lang="en-GB" dirty="0"/>
              <a:t>Models</a:t>
            </a:r>
          </a:p>
        </p:txBody>
      </p:sp>
      <p:graphicFrame>
        <p:nvGraphicFramePr>
          <p:cNvPr id="4" name="Table 4">
            <a:extLst>
              <a:ext uri="{FF2B5EF4-FFF2-40B4-BE49-F238E27FC236}">
                <a16:creationId xmlns:a16="http://schemas.microsoft.com/office/drawing/2014/main" id="{3EA9F4AD-C2AF-4EE9-85D1-87A721B15DD3}"/>
              </a:ext>
            </a:extLst>
          </p:cNvPr>
          <p:cNvGraphicFramePr>
            <a:graphicFrameLocks noGrp="1"/>
          </p:cNvGraphicFramePr>
          <p:nvPr>
            <p:ph idx="1"/>
            <p:extLst>
              <p:ext uri="{D42A27DB-BD31-4B8C-83A1-F6EECF244321}">
                <p14:modId xmlns:p14="http://schemas.microsoft.com/office/powerpoint/2010/main" val="1122878876"/>
              </p:ext>
            </p:extLst>
          </p:nvPr>
        </p:nvGraphicFramePr>
        <p:xfrm>
          <a:off x="326265" y="811369"/>
          <a:ext cx="11539470" cy="5065796"/>
        </p:xfrm>
        <a:graphic>
          <a:graphicData uri="http://schemas.openxmlformats.org/drawingml/2006/table">
            <a:tbl>
              <a:tblPr firstRow="1" bandRow="1">
                <a:tableStyleId>{5C22544A-7EE6-4342-B048-85BDC9FD1C3A}</a:tableStyleId>
              </a:tblPr>
              <a:tblGrid>
                <a:gridCol w="3846490">
                  <a:extLst>
                    <a:ext uri="{9D8B030D-6E8A-4147-A177-3AD203B41FA5}">
                      <a16:colId xmlns:a16="http://schemas.microsoft.com/office/drawing/2014/main" val="1592914826"/>
                    </a:ext>
                  </a:extLst>
                </a:gridCol>
                <a:gridCol w="2322491">
                  <a:extLst>
                    <a:ext uri="{9D8B030D-6E8A-4147-A177-3AD203B41FA5}">
                      <a16:colId xmlns:a16="http://schemas.microsoft.com/office/drawing/2014/main" val="1937634146"/>
                    </a:ext>
                  </a:extLst>
                </a:gridCol>
                <a:gridCol w="5370489">
                  <a:extLst>
                    <a:ext uri="{9D8B030D-6E8A-4147-A177-3AD203B41FA5}">
                      <a16:colId xmlns:a16="http://schemas.microsoft.com/office/drawing/2014/main" val="630095245"/>
                    </a:ext>
                  </a:extLst>
                </a:gridCol>
              </a:tblGrid>
              <a:tr h="540808">
                <a:tc>
                  <a:txBody>
                    <a:bodyPr/>
                    <a:lstStyle/>
                    <a:p>
                      <a:r>
                        <a:rPr lang="en-GB" dirty="0"/>
                        <a:t>Model</a:t>
                      </a:r>
                    </a:p>
                  </a:txBody>
                  <a:tcPr/>
                </a:tc>
                <a:tc>
                  <a:txBody>
                    <a:bodyPr/>
                    <a:lstStyle/>
                    <a:p>
                      <a:r>
                        <a:rPr lang="en-GB" dirty="0"/>
                        <a:t>Change Phase</a:t>
                      </a:r>
                    </a:p>
                  </a:txBody>
                  <a:tcPr/>
                </a:tc>
                <a:tc>
                  <a:txBody>
                    <a:bodyPr/>
                    <a:lstStyle/>
                    <a:p>
                      <a:r>
                        <a:rPr lang="en-GB" dirty="0"/>
                        <a:t>Value to HR Manager</a:t>
                      </a:r>
                    </a:p>
                  </a:txBody>
                  <a:tcPr/>
                </a:tc>
                <a:extLst>
                  <a:ext uri="{0D108BD9-81ED-4DB2-BD59-A6C34878D82A}">
                    <a16:rowId xmlns:a16="http://schemas.microsoft.com/office/drawing/2014/main" val="2053561863"/>
                  </a:ext>
                </a:extLst>
              </a:tr>
              <a:tr h="1488417">
                <a:tc>
                  <a:txBody>
                    <a:bodyPr/>
                    <a:lstStyle/>
                    <a:p>
                      <a:r>
                        <a:rPr lang="en-GB" dirty="0"/>
                        <a:t>Leadership Model: Kotter Leading Change</a:t>
                      </a:r>
                    </a:p>
                  </a:txBody>
                  <a:tcPr/>
                </a:tc>
                <a:tc>
                  <a:txBody>
                    <a:bodyPr/>
                    <a:lstStyle/>
                    <a:p>
                      <a:r>
                        <a:rPr lang="en-GB" dirty="0"/>
                        <a:t>Enacting</a:t>
                      </a:r>
                    </a:p>
                  </a:txBody>
                  <a:tcPr/>
                </a:tc>
                <a:tc>
                  <a:txBody>
                    <a:bodyPr/>
                    <a:lstStyle/>
                    <a:p>
                      <a:r>
                        <a:rPr lang="en-GB" dirty="0"/>
                        <a:t>Guides Implementation of Change</a:t>
                      </a:r>
                    </a:p>
                    <a:p>
                      <a:r>
                        <a:rPr lang="en-GB" dirty="0"/>
                        <a:t>Top down model</a:t>
                      </a:r>
                    </a:p>
                    <a:p>
                      <a:r>
                        <a:rPr lang="en-GB" dirty="0"/>
                        <a:t>Leadership Development Resource – points to capabilities needed to lead change</a:t>
                      </a:r>
                    </a:p>
                  </a:txBody>
                  <a:tcPr/>
                </a:tc>
                <a:extLst>
                  <a:ext uri="{0D108BD9-81ED-4DB2-BD59-A6C34878D82A}">
                    <a16:rowId xmlns:a16="http://schemas.microsoft.com/office/drawing/2014/main" val="1881378490"/>
                  </a:ext>
                </a:extLst>
              </a:tr>
              <a:tr h="933451">
                <a:tc>
                  <a:txBody>
                    <a:bodyPr/>
                    <a:lstStyle/>
                    <a:p>
                      <a:r>
                        <a:rPr lang="en-GB" dirty="0"/>
                        <a:t>Systems Model: Burke-Litwin Change Drivers</a:t>
                      </a:r>
                    </a:p>
                  </a:txBody>
                  <a:tcPr/>
                </a:tc>
                <a:tc>
                  <a:txBody>
                    <a:bodyPr/>
                    <a:lstStyle/>
                    <a:p>
                      <a:r>
                        <a:rPr lang="en-GB" dirty="0"/>
                        <a:t>Designing</a:t>
                      </a:r>
                    </a:p>
                  </a:txBody>
                  <a:tcPr/>
                </a:tc>
                <a:tc>
                  <a:txBody>
                    <a:bodyPr/>
                    <a:lstStyle/>
                    <a:p>
                      <a:r>
                        <a:rPr lang="en-GB" dirty="0"/>
                        <a:t>Assesses Readiness and Identifies Gaps.</a:t>
                      </a:r>
                    </a:p>
                    <a:p>
                      <a:r>
                        <a:rPr lang="en-GB" dirty="0"/>
                        <a:t>Aids with data collection. </a:t>
                      </a:r>
                    </a:p>
                  </a:txBody>
                  <a:tcPr/>
                </a:tc>
                <a:extLst>
                  <a:ext uri="{0D108BD9-81ED-4DB2-BD59-A6C34878D82A}">
                    <a16:rowId xmlns:a16="http://schemas.microsoft.com/office/drawing/2014/main" val="2902859773"/>
                  </a:ext>
                </a:extLst>
              </a:tr>
              <a:tr h="933451">
                <a:tc>
                  <a:txBody>
                    <a:bodyPr/>
                    <a:lstStyle/>
                    <a:p>
                      <a:r>
                        <a:rPr lang="en-GB" dirty="0"/>
                        <a:t>Stakeholder/Skills Model: </a:t>
                      </a:r>
                      <a:r>
                        <a:rPr lang="en-GB" dirty="0" err="1"/>
                        <a:t>Prosci</a:t>
                      </a:r>
                      <a:r>
                        <a:rPr lang="en-GB" dirty="0"/>
                        <a:t> ADKAR</a:t>
                      </a:r>
                    </a:p>
                  </a:txBody>
                  <a:tcPr/>
                </a:tc>
                <a:tc>
                  <a:txBody>
                    <a:bodyPr/>
                    <a:lstStyle/>
                    <a:p>
                      <a:r>
                        <a:rPr lang="en-GB" dirty="0"/>
                        <a:t>Enacting/ Sustaining</a:t>
                      </a:r>
                    </a:p>
                  </a:txBody>
                  <a:tcPr/>
                </a:tc>
                <a:tc>
                  <a:txBody>
                    <a:bodyPr/>
                    <a:lstStyle/>
                    <a:p>
                      <a:r>
                        <a:rPr lang="en-GB" dirty="0"/>
                        <a:t>Helps in identifying and motivating stakeholders. Promotes communication and provides skills for success. Offers guidance for sustaining the change. </a:t>
                      </a:r>
                    </a:p>
                  </a:txBody>
                  <a:tcPr/>
                </a:tc>
                <a:extLst>
                  <a:ext uri="{0D108BD9-81ED-4DB2-BD59-A6C34878D82A}">
                    <a16:rowId xmlns:a16="http://schemas.microsoft.com/office/drawing/2014/main" val="603846920"/>
                  </a:ext>
                </a:extLst>
              </a:tr>
              <a:tr h="694116">
                <a:tc>
                  <a:txBody>
                    <a:bodyPr/>
                    <a:lstStyle/>
                    <a:p>
                      <a:r>
                        <a:rPr lang="en-GB" dirty="0"/>
                        <a:t>Recovery Model: Kubler-Ross Change Curve</a:t>
                      </a:r>
                    </a:p>
                  </a:txBody>
                  <a:tcPr/>
                </a:tc>
                <a:tc>
                  <a:txBody>
                    <a:bodyPr/>
                    <a:lstStyle/>
                    <a:p>
                      <a:r>
                        <a:rPr lang="en-GB" dirty="0"/>
                        <a:t>Enacting</a:t>
                      </a:r>
                    </a:p>
                  </a:txBody>
                  <a:tcPr/>
                </a:tc>
                <a:tc>
                  <a:txBody>
                    <a:bodyPr/>
                    <a:lstStyle/>
                    <a:p>
                      <a:r>
                        <a:rPr lang="en-GB" dirty="0"/>
                        <a:t>Explains individual reactions, resistance to change. Helps in reducing barriers and resistance to implementation. </a:t>
                      </a:r>
                    </a:p>
                  </a:txBody>
                  <a:tcPr/>
                </a:tc>
                <a:extLst>
                  <a:ext uri="{0D108BD9-81ED-4DB2-BD59-A6C34878D82A}">
                    <a16:rowId xmlns:a16="http://schemas.microsoft.com/office/drawing/2014/main" val="116801016"/>
                  </a:ext>
                </a:extLst>
              </a:tr>
            </a:tbl>
          </a:graphicData>
        </a:graphic>
      </p:graphicFrame>
    </p:spTree>
    <p:extLst>
      <p:ext uri="{BB962C8B-B14F-4D97-AF65-F5344CB8AC3E}">
        <p14:creationId xmlns:p14="http://schemas.microsoft.com/office/powerpoint/2010/main" val="13974207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3EFF5-EB80-416B-8761-9469409E9B64}"/>
              </a:ext>
            </a:extLst>
          </p:cNvPr>
          <p:cNvSpPr>
            <a:spLocks noGrp="1"/>
          </p:cNvSpPr>
          <p:nvPr>
            <p:ph type="title"/>
          </p:nvPr>
        </p:nvSpPr>
        <p:spPr>
          <a:xfrm>
            <a:off x="609600" y="274638"/>
            <a:ext cx="10972800" cy="523852"/>
          </a:xfrm>
        </p:spPr>
        <p:txBody>
          <a:bodyPr>
            <a:normAutofit fontScale="90000"/>
          </a:bodyPr>
          <a:lstStyle/>
          <a:p>
            <a:r>
              <a:rPr lang="en-GB" dirty="0"/>
              <a:t>Change Plan</a:t>
            </a:r>
          </a:p>
        </p:txBody>
      </p:sp>
      <p:sp>
        <p:nvSpPr>
          <p:cNvPr id="3" name="Content Placeholder 2">
            <a:extLst>
              <a:ext uri="{FF2B5EF4-FFF2-40B4-BE49-F238E27FC236}">
                <a16:creationId xmlns:a16="http://schemas.microsoft.com/office/drawing/2014/main" id="{4B0B9771-FA02-4D4A-9429-118801043581}"/>
              </a:ext>
            </a:extLst>
          </p:cNvPr>
          <p:cNvSpPr>
            <a:spLocks noGrp="1"/>
          </p:cNvSpPr>
          <p:nvPr>
            <p:ph idx="1"/>
          </p:nvPr>
        </p:nvSpPr>
        <p:spPr>
          <a:xfrm>
            <a:off x="609600" y="1030310"/>
            <a:ext cx="10972800" cy="4486923"/>
          </a:xfrm>
        </p:spPr>
        <p:txBody>
          <a:bodyPr>
            <a:normAutofit fontScale="77500" lnSpcReduction="20000"/>
          </a:bodyPr>
          <a:lstStyle/>
          <a:p>
            <a:r>
              <a:rPr lang="en-GB" dirty="0"/>
              <a:t>Vision and objectives, need for change, benefits of change</a:t>
            </a:r>
          </a:p>
          <a:p>
            <a:r>
              <a:rPr lang="en-GB" dirty="0"/>
              <a:t>Specific activities to achieve objectives</a:t>
            </a:r>
          </a:p>
          <a:p>
            <a:r>
              <a:rPr lang="en-GB" dirty="0"/>
              <a:t>Scope of activities</a:t>
            </a:r>
          </a:p>
          <a:p>
            <a:r>
              <a:rPr lang="en-GB" dirty="0"/>
              <a:t>People and roles</a:t>
            </a:r>
          </a:p>
          <a:p>
            <a:r>
              <a:rPr lang="en-GB" dirty="0"/>
              <a:t>Stakeholders and parties affected</a:t>
            </a:r>
          </a:p>
          <a:p>
            <a:r>
              <a:rPr lang="en-GB" dirty="0"/>
              <a:t>Communication strategies</a:t>
            </a:r>
          </a:p>
          <a:p>
            <a:r>
              <a:rPr lang="en-GB" dirty="0"/>
              <a:t>Support strategies</a:t>
            </a:r>
          </a:p>
          <a:p>
            <a:r>
              <a:rPr lang="en-GB" dirty="0"/>
              <a:t>Timings and milestones</a:t>
            </a:r>
          </a:p>
          <a:p>
            <a:r>
              <a:rPr lang="en-GB" dirty="0"/>
              <a:t>Resources – money, time, people, equipment, materials, guidance</a:t>
            </a:r>
          </a:p>
          <a:p>
            <a:r>
              <a:rPr lang="en-GB" dirty="0"/>
              <a:t>Monitoring activities</a:t>
            </a:r>
          </a:p>
          <a:p>
            <a:r>
              <a:rPr lang="en-GB" dirty="0"/>
              <a:t>Success measures</a:t>
            </a:r>
          </a:p>
        </p:txBody>
      </p:sp>
    </p:spTree>
    <p:extLst>
      <p:ext uri="{BB962C8B-B14F-4D97-AF65-F5344CB8AC3E}">
        <p14:creationId xmlns:p14="http://schemas.microsoft.com/office/powerpoint/2010/main" val="7176805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7599-F659-4D09-85A9-8E0BDA41A9EC}"/>
              </a:ext>
            </a:extLst>
          </p:cNvPr>
          <p:cNvSpPr>
            <a:spLocks noGrp="1"/>
          </p:cNvSpPr>
          <p:nvPr>
            <p:ph type="title"/>
          </p:nvPr>
        </p:nvSpPr>
        <p:spPr>
          <a:xfrm>
            <a:off x="609600" y="274638"/>
            <a:ext cx="10972800" cy="510973"/>
          </a:xfrm>
        </p:spPr>
        <p:txBody>
          <a:bodyPr>
            <a:normAutofit fontScale="90000"/>
          </a:bodyPr>
          <a:lstStyle/>
          <a:p>
            <a:r>
              <a:rPr lang="en-GB" dirty="0"/>
              <a:t>Action Checklist (CMI, 2014)</a:t>
            </a:r>
          </a:p>
        </p:txBody>
      </p:sp>
      <p:sp>
        <p:nvSpPr>
          <p:cNvPr id="3" name="Content Placeholder 2">
            <a:extLst>
              <a:ext uri="{FF2B5EF4-FFF2-40B4-BE49-F238E27FC236}">
                <a16:creationId xmlns:a16="http://schemas.microsoft.com/office/drawing/2014/main" id="{D1DCD66F-E380-4B1B-83C0-594C615FABC5}"/>
              </a:ext>
            </a:extLst>
          </p:cNvPr>
          <p:cNvSpPr>
            <a:spLocks noGrp="1"/>
          </p:cNvSpPr>
          <p:nvPr>
            <p:ph idx="1"/>
          </p:nvPr>
        </p:nvSpPr>
        <p:spPr>
          <a:xfrm>
            <a:off x="609600" y="991673"/>
            <a:ext cx="10972800" cy="4525560"/>
          </a:xfrm>
        </p:spPr>
        <p:txBody>
          <a:bodyPr>
            <a:normAutofit fontScale="70000" lnSpcReduction="20000"/>
          </a:bodyPr>
          <a:lstStyle/>
          <a:p>
            <a:r>
              <a:rPr lang="en-GB" dirty="0"/>
              <a:t>Agree the implementation strategy</a:t>
            </a:r>
          </a:p>
          <a:p>
            <a:r>
              <a:rPr lang="en-GB" dirty="0"/>
              <a:t>Agree timeframes</a:t>
            </a:r>
          </a:p>
          <a:p>
            <a:r>
              <a:rPr lang="en-GB" dirty="0"/>
              <a:t>Draw up detailed implementation plans</a:t>
            </a:r>
          </a:p>
          <a:p>
            <a:r>
              <a:rPr lang="en-GB" dirty="0"/>
              <a:t>Set up a team of change champions</a:t>
            </a:r>
          </a:p>
          <a:p>
            <a:r>
              <a:rPr lang="en-GB" dirty="0"/>
              <a:t>Establish good programme management practices</a:t>
            </a:r>
          </a:p>
          <a:p>
            <a:r>
              <a:rPr lang="en-GB" dirty="0"/>
              <a:t>Communicate clearly</a:t>
            </a:r>
          </a:p>
          <a:p>
            <a:r>
              <a:rPr lang="en-GB" dirty="0"/>
              <a:t>Ensure participation and help to minimise stress</a:t>
            </a:r>
          </a:p>
          <a:p>
            <a:r>
              <a:rPr lang="en-GB" dirty="0"/>
              <a:t>Personalise the case for change</a:t>
            </a:r>
          </a:p>
          <a:p>
            <a:r>
              <a:rPr lang="en-GB" dirty="0"/>
              <a:t>Be prepared for conflict and manage it effectively</a:t>
            </a:r>
          </a:p>
          <a:p>
            <a:r>
              <a:rPr lang="en-GB" dirty="0"/>
              <a:t>Motivate your employees</a:t>
            </a:r>
          </a:p>
          <a:p>
            <a:r>
              <a:rPr lang="en-GB" dirty="0"/>
              <a:t>Develop skills</a:t>
            </a:r>
          </a:p>
          <a:p>
            <a:r>
              <a:rPr lang="en-GB" dirty="0"/>
              <a:t>Maintain Momentum</a:t>
            </a:r>
          </a:p>
          <a:p>
            <a:r>
              <a:rPr lang="en-GB" dirty="0"/>
              <a:t>Monitor and Evaluate</a:t>
            </a:r>
          </a:p>
        </p:txBody>
      </p:sp>
    </p:spTree>
    <p:extLst>
      <p:ext uri="{BB962C8B-B14F-4D97-AF65-F5344CB8AC3E}">
        <p14:creationId xmlns:p14="http://schemas.microsoft.com/office/powerpoint/2010/main" val="31699732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B2080-544C-43CE-A117-7E3F6DD06F9D}"/>
              </a:ext>
            </a:extLst>
          </p:cNvPr>
          <p:cNvSpPr>
            <a:spLocks noGrp="1"/>
          </p:cNvSpPr>
          <p:nvPr>
            <p:ph type="title"/>
          </p:nvPr>
        </p:nvSpPr>
        <p:spPr/>
        <p:txBody>
          <a:bodyPr/>
          <a:lstStyle/>
          <a:p>
            <a:r>
              <a:rPr lang="en-GB" dirty="0"/>
              <a:t>Techniques for Monitoring Change</a:t>
            </a:r>
          </a:p>
        </p:txBody>
      </p:sp>
      <p:sp>
        <p:nvSpPr>
          <p:cNvPr id="3" name="Content Placeholder 2">
            <a:extLst>
              <a:ext uri="{FF2B5EF4-FFF2-40B4-BE49-F238E27FC236}">
                <a16:creationId xmlns:a16="http://schemas.microsoft.com/office/drawing/2014/main" id="{4C8C6A45-AEDA-496F-A9A8-B658352B39C8}"/>
              </a:ext>
            </a:extLst>
          </p:cNvPr>
          <p:cNvSpPr>
            <a:spLocks noGrp="1"/>
          </p:cNvSpPr>
          <p:nvPr>
            <p:ph idx="1"/>
          </p:nvPr>
        </p:nvSpPr>
        <p:spPr/>
        <p:txBody>
          <a:bodyPr>
            <a:normAutofit fontScale="85000" lnSpcReduction="20000"/>
          </a:bodyPr>
          <a:lstStyle/>
          <a:p>
            <a:r>
              <a:rPr lang="en-GB" dirty="0"/>
              <a:t>Consultation - gaining direct feedback from employees – focus groups, interviews</a:t>
            </a:r>
          </a:p>
          <a:p>
            <a:r>
              <a:rPr lang="en-GB" dirty="0"/>
              <a:t>Using technology – pulse surveys using apps, internal social media</a:t>
            </a:r>
          </a:p>
          <a:p>
            <a:r>
              <a:rPr lang="en-GB" dirty="0"/>
              <a:t>Monitoring against success factors, objectives, milestones</a:t>
            </a:r>
          </a:p>
          <a:p>
            <a:r>
              <a:rPr lang="en-GB" dirty="0"/>
              <a:t>Process/performance assessments</a:t>
            </a:r>
          </a:p>
          <a:p>
            <a:r>
              <a:rPr lang="en-GB" dirty="0"/>
              <a:t>Customer and other stakeholder feedback (shareholders, trustees, external partners, compliance agencies)</a:t>
            </a:r>
          </a:p>
          <a:p>
            <a:r>
              <a:rPr lang="en-GB" dirty="0"/>
              <a:t>Qualitative (opinions/feedback) and quantitative (statistics, outcomes, compliance or quality </a:t>
            </a:r>
            <a:r>
              <a:rPr lang="en-GB" dirty="0" smtClean="0"/>
              <a:t>data). </a:t>
            </a:r>
            <a:r>
              <a:rPr lang="en-GB" dirty="0"/>
              <a:t>HR data – turnover, absence, skills development, training data. </a:t>
            </a:r>
          </a:p>
          <a:p>
            <a:endParaRPr lang="en-GB" dirty="0"/>
          </a:p>
        </p:txBody>
      </p:sp>
    </p:spTree>
    <p:extLst>
      <p:ext uri="{BB962C8B-B14F-4D97-AF65-F5344CB8AC3E}">
        <p14:creationId xmlns:p14="http://schemas.microsoft.com/office/powerpoint/2010/main" val="38276490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D47F8-3C82-4204-AADF-D14C39A28C24}"/>
              </a:ext>
            </a:extLst>
          </p:cNvPr>
          <p:cNvSpPr>
            <a:spLocks noGrp="1"/>
          </p:cNvSpPr>
          <p:nvPr>
            <p:ph type="title"/>
          </p:nvPr>
        </p:nvSpPr>
        <p:spPr/>
        <p:txBody>
          <a:bodyPr/>
          <a:lstStyle/>
          <a:p>
            <a:r>
              <a:rPr lang="en-GB" dirty="0"/>
              <a:t>What Have We Learnt Today?</a:t>
            </a:r>
          </a:p>
        </p:txBody>
      </p:sp>
      <p:sp>
        <p:nvSpPr>
          <p:cNvPr id="3" name="Content Placeholder 2">
            <a:extLst>
              <a:ext uri="{FF2B5EF4-FFF2-40B4-BE49-F238E27FC236}">
                <a16:creationId xmlns:a16="http://schemas.microsoft.com/office/drawing/2014/main" id="{B3F9FC58-3423-4602-9630-AEE8FB42540E}"/>
              </a:ext>
            </a:extLst>
          </p:cNvPr>
          <p:cNvSpPr>
            <a:spLocks noGrp="1"/>
          </p:cNvSpPr>
          <p:nvPr>
            <p:ph idx="1"/>
          </p:nvPr>
        </p:nvSpPr>
        <p:spPr/>
        <p:txBody>
          <a:bodyPr/>
          <a:lstStyle/>
          <a:p>
            <a:r>
              <a:rPr lang="en-GB" dirty="0"/>
              <a:t>The key principles, theories and models relating to change</a:t>
            </a:r>
          </a:p>
          <a:p>
            <a:r>
              <a:rPr lang="en-GB" dirty="0"/>
              <a:t>The importance of communication and relationship management within change processes</a:t>
            </a:r>
          </a:p>
          <a:p>
            <a:r>
              <a:rPr lang="en-GB" dirty="0"/>
              <a:t>The stages of change management</a:t>
            </a:r>
          </a:p>
          <a:p>
            <a:r>
              <a:rPr lang="en-GB" dirty="0"/>
              <a:t>How to plan, implement and monitor change</a:t>
            </a:r>
          </a:p>
        </p:txBody>
      </p:sp>
    </p:spTree>
    <p:extLst>
      <p:ext uri="{BB962C8B-B14F-4D97-AF65-F5344CB8AC3E}">
        <p14:creationId xmlns:p14="http://schemas.microsoft.com/office/powerpoint/2010/main" val="2457713304"/>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894</TotalTime>
  <Words>3026</Words>
  <Application>Microsoft Office PowerPoint</Application>
  <PresentationFormat>Widescreen</PresentationFormat>
  <Paragraphs>404</Paragraphs>
  <Slides>39</Slides>
  <Notes>39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MS PGothic</vt:lpstr>
      <vt:lpstr>Arial</vt:lpstr>
      <vt:lpstr>Calibri</vt:lpstr>
      <vt:lpstr>Myriad Pro</vt:lpstr>
      <vt:lpstr>Proxima Nova Alt Lt</vt:lpstr>
      <vt:lpstr>ProximaNova-Regular</vt:lpstr>
      <vt:lpstr>Tahoma</vt:lpstr>
      <vt:lpstr>Times New Roman</vt:lpstr>
      <vt:lpstr>Wingdings</vt:lpstr>
      <vt:lpstr>UWTSD</vt:lpstr>
      <vt:lpstr>Understanding the Management of Change 5KMOC</vt:lpstr>
      <vt:lpstr>Schedule for Today</vt:lpstr>
      <vt:lpstr>Gaining your Feedback (20 minutes)</vt:lpstr>
      <vt:lpstr>Learning Outcomes for 5KMOC</vt:lpstr>
      <vt:lpstr>Key Resources</vt:lpstr>
      <vt:lpstr>Leading, Managing and Developing People</vt:lpstr>
      <vt:lpstr>What is Change Management?</vt:lpstr>
      <vt:lpstr>HR has a Key Role</vt:lpstr>
      <vt:lpstr>Activity – Drivers of Change (20 minutes)</vt:lpstr>
      <vt:lpstr>Using the Models</vt:lpstr>
      <vt:lpstr>PowerPoint Presentation</vt:lpstr>
      <vt:lpstr>The DREC Model</vt:lpstr>
      <vt:lpstr>Models of Change</vt:lpstr>
      <vt:lpstr>The Role of HR (Kew and Stredwick, 2016)</vt:lpstr>
      <vt:lpstr>Kotter’s 8 Stage Change Model</vt:lpstr>
      <vt:lpstr>Kotter (1996)</vt:lpstr>
      <vt:lpstr>Activity – 30 minutes</vt:lpstr>
      <vt:lpstr>HR’s Contribution to Change Programmes (the Controllable)</vt:lpstr>
      <vt:lpstr>HR’s Contribution to the Uncontrollable – building trust/relationship management</vt:lpstr>
      <vt:lpstr>Need for Agility</vt:lpstr>
      <vt:lpstr>Encouraging a Change Ready Culture</vt:lpstr>
      <vt:lpstr>Communication is Key</vt:lpstr>
      <vt:lpstr>Communication Considerations</vt:lpstr>
      <vt:lpstr>Communications Road Map (SHRM, 2017)</vt:lpstr>
      <vt:lpstr>Using Technology to Communicate</vt:lpstr>
      <vt:lpstr>Activity (20 mins) - Groups</vt:lpstr>
      <vt:lpstr>Techniques for Maintaining Positive Relationships</vt:lpstr>
      <vt:lpstr>4 E’s Principles of Human Change</vt:lpstr>
      <vt:lpstr>The Influence Model (McKinsey, 2016)</vt:lpstr>
      <vt:lpstr>Identifying Change Champions</vt:lpstr>
      <vt:lpstr>Three Phases of Change Management</vt:lpstr>
      <vt:lpstr>Designing Change</vt:lpstr>
      <vt:lpstr>Enacting Change</vt:lpstr>
      <vt:lpstr>Sustaining Change</vt:lpstr>
      <vt:lpstr>Models</vt:lpstr>
      <vt:lpstr>Change Plan</vt:lpstr>
      <vt:lpstr>Action Checklist (CMI, 2014)</vt:lpstr>
      <vt:lpstr>Techniques for Monitoring Change</vt:lpstr>
      <vt:lpstr>What Have We Learnt Today?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55</cp:revision>
  <dcterms:created xsi:type="dcterms:W3CDTF">2019-08-19T13:38:16Z</dcterms:created>
  <dcterms:modified xsi:type="dcterms:W3CDTF">2019-09-17T09:18:19Z</dcterms:modified>
</cp:coreProperties>
</file>