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532" r:id="rId3"/>
    <p:sldId id="257" r:id="rId4"/>
    <p:sldId id="260" r:id="rId5"/>
    <p:sldId id="258" r:id="rId6"/>
    <p:sldId id="487" r:id="rId7"/>
    <p:sldId id="489" r:id="rId8"/>
    <p:sldId id="490" r:id="rId9"/>
    <p:sldId id="491" r:id="rId10"/>
    <p:sldId id="492" r:id="rId11"/>
    <p:sldId id="493" r:id="rId12"/>
    <p:sldId id="501" r:id="rId13"/>
    <p:sldId id="502" r:id="rId14"/>
    <p:sldId id="503" r:id="rId15"/>
    <p:sldId id="529" r:id="rId16"/>
    <p:sldId id="263" r:id="rId17"/>
    <p:sldId id="265" r:id="rId18"/>
    <p:sldId id="270" r:id="rId19"/>
    <p:sldId id="272" r:id="rId20"/>
    <p:sldId id="271" r:id="rId21"/>
    <p:sldId id="267" r:id="rId22"/>
    <p:sldId id="506" r:id="rId23"/>
    <p:sldId id="261" r:id="rId24"/>
    <p:sldId id="262" r:id="rId25"/>
    <p:sldId id="524" r:id="rId26"/>
    <p:sldId id="525" r:id="rId27"/>
    <p:sldId id="526" r:id="rId28"/>
    <p:sldId id="527" r:id="rId29"/>
    <p:sldId id="523" r:id="rId30"/>
    <p:sldId id="266" r:id="rId31"/>
    <p:sldId id="264" r:id="rId32"/>
    <p:sldId id="259" r:id="rId33"/>
    <p:sldId id="522" r:id="rId34"/>
    <p:sldId id="521" r:id="rId35"/>
    <p:sldId id="507" r:id="rId36"/>
    <p:sldId id="528" r:id="rId37"/>
    <p:sldId id="517" r:id="rId38"/>
    <p:sldId id="510" r:id="rId39"/>
    <p:sldId id="512" r:id="rId40"/>
    <p:sldId id="514" r:id="rId41"/>
    <p:sldId id="518" r:id="rId42"/>
    <p:sldId id="535" r:id="rId43"/>
    <p:sldId id="538" r:id="rId44"/>
    <p:sldId id="536" r:id="rId45"/>
    <p:sldId id="537" r:id="rId46"/>
    <p:sldId id="542" r:id="rId47"/>
    <p:sldId id="543" r:id="rId48"/>
    <p:sldId id="544" r:id="rId49"/>
    <p:sldId id="545" r:id="rId50"/>
    <p:sldId id="539" r:id="rId51"/>
    <p:sldId id="540" r:id="rId52"/>
    <p:sldId id="546" r:id="rId53"/>
    <p:sldId id="530" r:id="rId54"/>
    <p:sldId id="531" r:id="rId55"/>
    <p:sldId id="520" r:id="rId56"/>
    <p:sldId id="519" r:id="rId57"/>
    <p:sldId id="533" r:id="rId58"/>
    <p:sldId id="511" r:id="rId59"/>
    <p:sldId id="268" r:id="rId60"/>
    <p:sldId id="504" r:id="rId6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E5"/>
    <a:srgbClr val="0B148B"/>
    <a:srgbClr val="F7F6D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62B709-4C85-4D00-BC90-B84BF32A5346}" v="237" dt="2025-10-16T21:37:24.2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71599" autoAdjust="0"/>
  </p:normalViewPr>
  <p:slideViewPr>
    <p:cSldViewPr snapToGrid="0">
      <p:cViewPr varScale="1">
        <p:scale>
          <a:sx n="79" d="100"/>
          <a:sy n="79" d="100"/>
        </p:scale>
        <p:origin x="154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Pitman" userId="32810b54-0e4c-4b23-98da-f3c8604117a1" providerId="ADAL" clId="{5162B709-4C85-4D00-BC90-B84BF32A5346}"/>
    <pc:docChg chg="undo redo custSel addSld delSld modSld sldOrd">
      <pc:chgData name="Jessica Pitman" userId="32810b54-0e4c-4b23-98da-f3c8604117a1" providerId="ADAL" clId="{5162B709-4C85-4D00-BC90-B84BF32A5346}" dt="2025-10-16T21:37:28.818" v="3069" actId="1076"/>
      <pc:docMkLst>
        <pc:docMk/>
      </pc:docMkLst>
      <pc:sldChg chg="delSp mod">
        <pc:chgData name="Jessica Pitman" userId="32810b54-0e4c-4b23-98da-f3c8604117a1" providerId="ADAL" clId="{5162B709-4C85-4D00-BC90-B84BF32A5346}" dt="2025-10-16T20:27:30.023" v="2455" actId="478"/>
        <pc:sldMkLst>
          <pc:docMk/>
          <pc:sldMk cId="2100009278" sldId="256"/>
        </pc:sldMkLst>
        <pc:spChg chg="del">
          <ac:chgData name="Jessica Pitman" userId="32810b54-0e4c-4b23-98da-f3c8604117a1" providerId="ADAL" clId="{5162B709-4C85-4D00-BC90-B84BF32A5346}" dt="2025-10-16T20:27:30.023" v="2455" actId="478"/>
          <ac:spMkLst>
            <pc:docMk/>
            <pc:sldMk cId="2100009278" sldId="256"/>
            <ac:spMk id="3" creationId="{BBC4DB15-F31E-CA9B-AE87-97BF54FB4626}"/>
          </ac:spMkLst>
        </pc:spChg>
      </pc:sldChg>
      <pc:sldChg chg="addSp delSp modSp mod modClrScheme chgLayout">
        <pc:chgData name="Jessica Pitman" userId="32810b54-0e4c-4b23-98da-f3c8604117a1" providerId="ADAL" clId="{5162B709-4C85-4D00-BC90-B84BF32A5346}" dt="2025-10-16T20:29:49.372" v="2471" actId="14100"/>
        <pc:sldMkLst>
          <pc:docMk/>
          <pc:sldMk cId="3422109377" sldId="258"/>
        </pc:sldMkLst>
        <pc:spChg chg="add del">
          <ac:chgData name="Jessica Pitman" userId="32810b54-0e4c-4b23-98da-f3c8604117a1" providerId="ADAL" clId="{5162B709-4C85-4D00-BC90-B84BF32A5346}" dt="2025-10-16T20:29:12.131" v="2459" actId="478"/>
          <ac:spMkLst>
            <pc:docMk/>
            <pc:sldMk cId="3422109377" sldId="258"/>
            <ac:spMk id="2" creationId="{B7A4094A-DCD4-465A-AB01-E43B208444E5}"/>
          </ac:spMkLst>
        </pc:spChg>
        <pc:spChg chg="mod">
          <ac:chgData name="Jessica Pitman" userId="32810b54-0e4c-4b23-98da-f3c8604117a1" providerId="ADAL" clId="{5162B709-4C85-4D00-BC90-B84BF32A5346}" dt="2025-10-16T20:29:40.117" v="2466" actId="26606"/>
          <ac:spMkLst>
            <pc:docMk/>
            <pc:sldMk cId="3422109377" sldId="258"/>
            <ac:spMk id="3" creationId="{7ED8E85A-3DFF-427A-03CA-9FF13C009B4F}"/>
          </ac:spMkLst>
        </pc:spChg>
        <pc:picChg chg="add mod">
          <ac:chgData name="Jessica Pitman" userId="32810b54-0e4c-4b23-98da-f3c8604117a1" providerId="ADAL" clId="{5162B709-4C85-4D00-BC90-B84BF32A5346}" dt="2025-10-16T20:29:49.372" v="2471" actId="14100"/>
          <ac:picMkLst>
            <pc:docMk/>
            <pc:sldMk cId="3422109377" sldId="258"/>
            <ac:picMk id="5" creationId="{29EA293F-C184-82DE-8960-BBD62671F734}"/>
          </ac:picMkLst>
        </pc:picChg>
      </pc:sldChg>
      <pc:sldChg chg="modSp mod">
        <pc:chgData name="Jessica Pitman" userId="32810b54-0e4c-4b23-98da-f3c8604117a1" providerId="ADAL" clId="{5162B709-4C85-4D00-BC90-B84BF32A5346}" dt="2025-10-16T20:04:18.221" v="2183" actId="1076"/>
        <pc:sldMkLst>
          <pc:docMk/>
          <pc:sldMk cId="932146309" sldId="259"/>
        </pc:sldMkLst>
        <pc:spChg chg="mod">
          <ac:chgData name="Jessica Pitman" userId="32810b54-0e4c-4b23-98da-f3c8604117a1" providerId="ADAL" clId="{5162B709-4C85-4D00-BC90-B84BF32A5346}" dt="2025-10-16T20:04:18.221" v="2183" actId="1076"/>
          <ac:spMkLst>
            <pc:docMk/>
            <pc:sldMk cId="932146309" sldId="259"/>
            <ac:spMk id="3" creationId="{D290407C-9777-66D5-7317-50658AB3CCEF}"/>
          </ac:spMkLst>
        </pc:spChg>
      </pc:sldChg>
      <pc:sldChg chg="delSp modSp mod modNotesTx">
        <pc:chgData name="Jessica Pitman" userId="32810b54-0e4c-4b23-98da-f3c8604117a1" providerId="ADAL" clId="{5162B709-4C85-4D00-BC90-B84BF32A5346}" dt="2025-10-16T19:40:32.793" v="1823" actId="20577"/>
        <pc:sldMkLst>
          <pc:docMk/>
          <pc:sldMk cId="1288048337" sldId="261"/>
        </pc:sldMkLst>
        <pc:spChg chg="mod">
          <ac:chgData name="Jessica Pitman" userId="32810b54-0e4c-4b23-98da-f3c8604117a1" providerId="ADAL" clId="{5162B709-4C85-4D00-BC90-B84BF32A5346}" dt="2025-10-16T19:08:17.401" v="1415" actId="20577"/>
          <ac:spMkLst>
            <pc:docMk/>
            <pc:sldMk cId="1288048337" sldId="261"/>
            <ac:spMk id="2" creationId="{51C457C7-B2B0-2FDE-FBB1-F197DCEF208C}"/>
          </ac:spMkLst>
        </pc:spChg>
        <pc:spChg chg="del mod">
          <ac:chgData name="Jessica Pitman" userId="32810b54-0e4c-4b23-98da-f3c8604117a1" providerId="ADAL" clId="{5162B709-4C85-4D00-BC90-B84BF32A5346}" dt="2025-10-16T19:06:52.484" v="1355" actId="478"/>
          <ac:spMkLst>
            <pc:docMk/>
            <pc:sldMk cId="1288048337" sldId="261"/>
            <ac:spMk id="3" creationId="{0248C97A-2754-8857-952B-A96E6EFBA5BA}"/>
          </ac:spMkLst>
        </pc:spChg>
        <pc:spChg chg="mod">
          <ac:chgData name="Jessica Pitman" userId="32810b54-0e4c-4b23-98da-f3c8604117a1" providerId="ADAL" clId="{5162B709-4C85-4D00-BC90-B84BF32A5346}" dt="2025-10-16T19:07:43.854" v="1375" actId="20577"/>
          <ac:spMkLst>
            <pc:docMk/>
            <pc:sldMk cId="1288048337" sldId="261"/>
            <ac:spMk id="4" creationId="{EBF902B7-8BEF-1D12-3EA0-DEEE2BE1A78F}"/>
          </ac:spMkLst>
        </pc:spChg>
      </pc:sldChg>
      <pc:sldChg chg="delSp modSp mod">
        <pc:chgData name="Jessica Pitman" userId="32810b54-0e4c-4b23-98da-f3c8604117a1" providerId="ADAL" clId="{5162B709-4C85-4D00-BC90-B84BF32A5346}" dt="2025-10-16T18:51:04.800" v="950" actId="1076"/>
        <pc:sldMkLst>
          <pc:docMk/>
          <pc:sldMk cId="2856819460" sldId="262"/>
        </pc:sldMkLst>
        <pc:spChg chg="mod">
          <ac:chgData name="Jessica Pitman" userId="32810b54-0e4c-4b23-98da-f3c8604117a1" providerId="ADAL" clId="{5162B709-4C85-4D00-BC90-B84BF32A5346}" dt="2025-10-16T18:51:04.800" v="950" actId="1076"/>
          <ac:spMkLst>
            <pc:docMk/>
            <pc:sldMk cId="2856819460" sldId="262"/>
            <ac:spMk id="3" creationId="{DDACF82F-9F3A-D95E-28FC-0C0A9D76F00B}"/>
          </ac:spMkLst>
        </pc:spChg>
        <pc:spChg chg="del mod">
          <ac:chgData name="Jessica Pitman" userId="32810b54-0e4c-4b23-98da-f3c8604117a1" providerId="ADAL" clId="{5162B709-4C85-4D00-BC90-B84BF32A5346}" dt="2025-10-16T18:50:37.954" v="914" actId="478"/>
          <ac:spMkLst>
            <pc:docMk/>
            <pc:sldMk cId="2856819460" sldId="262"/>
            <ac:spMk id="4" creationId="{B5F2F853-A663-5D99-F2B2-C9AF2D64D6FE}"/>
          </ac:spMkLst>
        </pc:spChg>
      </pc:sldChg>
      <pc:sldChg chg="addSp delSp modSp mod chgLayout modNotesTx">
        <pc:chgData name="Jessica Pitman" userId="32810b54-0e4c-4b23-98da-f3c8604117a1" providerId="ADAL" clId="{5162B709-4C85-4D00-BC90-B84BF32A5346}" dt="2025-10-16T20:01:04.944" v="2164" actId="27636"/>
        <pc:sldMkLst>
          <pc:docMk/>
          <pc:sldMk cId="4127496211" sldId="264"/>
        </pc:sldMkLst>
        <pc:spChg chg="mod ord">
          <ac:chgData name="Jessica Pitman" userId="32810b54-0e4c-4b23-98da-f3c8604117a1" providerId="ADAL" clId="{5162B709-4C85-4D00-BC90-B84BF32A5346}" dt="2025-10-16T20:00:12.114" v="2149" actId="1076"/>
          <ac:spMkLst>
            <pc:docMk/>
            <pc:sldMk cId="4127496211" sldId="264"/>
            <ac:spMk id="2" creationId="{4A7C8C08-0306-217A-9EBC-854849C7CCAA}"/>
          </ac:spMkLst>
        </pc:spChg>
        <pc:spChg chg="del mod ord">
          <ac:chgData name="Jessica Pitman" userId="32810b54-0e4c-4b23-98da-f3c8604117a1" providerId="ADAL" clId="{5162B709-4C85-4D00-BC90-B84BF32A5346}" dt="2025-10-16T20:00:02.040" v="2147" actId="478"/>
          <ac:spMkLst>
            <pc:docMk/>
            <pc:sldMk cId="4127496211" sldId="264"/>
            <ac:spMk id="3" creationId="{C1930A4E-C3D9-FAD5-38AF-80C5076DC620}"/>
          </ac:spMkLst>
        </pc:spChg>
        <pc:spChg chg="del mod">
          <ac:chgData name="Jessica Pitman" userId="32810b54-0e4c-4b23-98da-f3c8604117a1" providerId="ADAL" clId="{5162B709-4C85-4D00-BC90-B84BF32A5346}" dt="2025-10-16T19:46:03.144" v="1848"/>
          <ac:spMkLst>
            <pc:docMk/>
            <pc:sldMk cId="4127496211" sldId="264"/>
            <ac:spMk id="4" creationId="{555BB226-2F76-EB2A-D0E2-CB841EC5DFB6}"/>
          </ac:spMkLst>
        </pc:spChg>
        <pc:spChg chg="add del mod">
          <ac:chgData name="Jessica Pitman" userId="32810b54-0e4c-4b23-98da-f3c8604117a1" providerId="ADAL" clId="{5162B709-4C85-4D00-BC90-B84BF32A5346}" dt="2025-10-16T19:47:23.008" v="1851" actId="478"/>
          <ac:spMkLst>
            <pc:docMk/>
            <pc:sldMk cId="4127496211" sldId="264"/>
            <ac:spMk id="5" creationId="{25D855DB-16AD-8D8A-CE33-6FF8A3AD19A0}"/>
          </ac:spMkLst>
        </pc:spChg>
        <pc:spChg chg="add mod ord">
          <ac:chgData name="Jessica Pitman" userId="32810b54-0e4c-4b23-98da-f3c8604117a1" providerId="ADAL" clId="{5162B709-4C85-4D00-BC90-B84BF32A5346}" dt="2025-10-16T20:01:04.944" v="2164" actId="27636"/>
          <ac:spMkLst>
            <pc:docMk/>
            <pc:sldMk cId="4127496211" sldId="264"/>
            <ac:spMk id="6" creationId="{A8836268-2CC8-5726-ACA7-96FB34C40E83}"/>
          </ac:spMkLst>
        </pc:spChg>
        <pc:spChg chg="add">
          <ac:chgData name="Jessica Pitman" userId="32810b54-0e4c-4b23-98da-f3c8604117a1" providerId="ADAL" clId="{5162B709-4C85-4D00-BC90-B84BF32A5346}" dt="2025-10-16T19:48:35.220" v="1893"/>
          <ac:spMkLst>
            <pc:docMk/>
            <pc:sldMk cId="4127496211" sldId="264"/>
            <ac:spMk id="7" creationId="{DAF0FC48-1246-3F3A-6487-BBA96830267E}"/>
          </ac:spMkLst>
        </pc:spChg>
      </pc:sldChg>
      <pc:sldChg chg="addSp delSp modSp mod modNotesTx">
        <pc:chgData name="Jessica Pitman" userId="32810b54-0e4c-4b23-98da-f3c8604117a1" providerId="ADAL" clId="{5162B709-4C85-4D00-BC90-B84BF32A5346}" dt="2025-10-16T18:48:57.922" v="909" actId="20577"/>
        <pc:sldMkLst>
          <pc:docMk/>
          <pc:sldMk cId="1242735186" sldId="265"/>
        </pc:sldMkLst>
        <pc:graphicFrameChg chg="add del modGraphic">
          <ac:chgData name="Jessica Pitman" userId="32810b54-0e4c-4b23-98da-f3c8604117a1" providerId="ADAL" clId="{5162B709-4C85-4D00-BC90-B84BF32A5346}" dt="2025-10-16T18:48:48.652" v="905" actId="478"/>
          <ac:graphicFrameMkLst>
            <pc:docMk/>
            <pc:sldMk cId="1242735186" sldId="265"/>
            <ac:graphicFrameMk id="4" creationId="{D453B2F5-8CD7-2C38-18AB-B08BCE98A93A}"/>
          </ac:graphicFrameMkLst>
        </pc:graphicFrameChg>
      </pc:sldChg>
      <pc:sldChg chg="modSp mod ord modNotesTx">
        <pc:chgData name="Jessica Pitman" userId="32810b54-0e4c-4b23-98da-f3c8604117a1" providerId="ADAL" clId="{5162B709-4C85-4D00-BC90-B84BF32A5346}" dt="2025-10-16T19:58:43.038" v="2144" actId="20577"/>
        <pc:sldMkLst>
          <pc:docMk/>
          <pc:sldMk cId="947564933" sldId="266"/>
        </pc:sldMkLst>
        <pc:spChg chg="mod">
          <ac:chgData name="Jessica Pitman" userId="32810b54-0e4c-4b23-98da-f3c8604117a1" providerId="ADAL" clId="{5162B709-4C85-4D00-BC90-B84BF32A5346}" dt="2025-10-16T19:58:43.038" v="2144" actId="20577"/>
          <ac:spMkLst>
            <pc:docMk/>
            <pc:sldMk cId="947564933" sldId="266"/>
            <ac:spMk id="2" creationId="{C10A9F36-91F7-9614-F272-706B61F1F725}"/>
          </ac:spMkLst>
        </pc:spChg>
      </pc:sldChg>
      <pc:sldChg chg="modNotesTx">
        <pc:chgData name="Jessica Pitman" userId="32810b54-0e4c-4b23-98da-f3c8604117a1" providerId="ADAL" clId="{5162B709-4C85-4D00-BC90-B84BF32A5346}" dt="2025-10-16T20:07:57.589" v="2201" actId="20577"/>
        <pc:sldMkLst>
          <pc:docMk/>
          <pc:sldMk cId="3497778688" sldId="267"/>
        </pc:sldMkLst>
      </pc:sldChg>
      <pc:sldChg chg="modSp mod ord">
        <pc:chgData name="Jessica Pitman" userId="32810b54-0e4c-4b23-98da-f3c8604117a1" providerId="ADAL" clId="{5162B709-4C85-4D00-BC90-B84BF32A5346}" dt="2025-10-16T20:04:50.377" v="2187" actId="27636"/>
        <pc:sldMkLst>
          <pc:docMk/>
          <pc:sldMk cId="3591124667" sldId="268"/>
        </pc:sldMkLst>
        <pc:spChg chg="mod">
          <ac:chgData name="Jessica Pitman" userId="32810b54-0e4c-4b23-98da-f3c8604117a1" providerId="ADAL" clId="{5162B709-4C85-4D00-BC90-B84BF32A5346}" dt="2025-10-16T20:04:50.377" v="2187" actId="27636"/>
          <ac:spMkLst>
            <pc:docMk/>
            <pc:sldMk cId="3591124667" sldId="268"/>
            <ac:spMk id="3" creationId="{78BC6855-E641-BDDA-0506-2E35BAA60049}"/>
          </ac:spMkLst>
        </pc:spChg>
      </pc:sldChg>
      <pc:sldChg chg="modSp new del mod">
        <pc:chgData name="Jessica Pitman" userId="32810b54-0e4c-4b23-98da-f3c8604117a1" providerId="ADAL" clId="{5162B709-4C85-4D00-BC90-B84BF32A5346}" dt="2025-10-15T18:22:29.685" v="23" actId="47"/>
        <pc:sldMkLst>
          <pc:docMk/>
          <pc:sldMk cId="4242630236" sldId="273"/>
        </pc:sldMkLst>
        <pc:spChg chg="mod">
          <ac:chgData name="Jessica Pitman" userId="32810b54-0e4c-4b23-98da-f3c8604117a1" providerId="ADAL" clId="{5162B709-4C85-4D00-BC90-B84BF32A5346}" dt="2025-10-15T18:16:26.783" v="6" actId="20577"/>
          <ac:spMkLst>
            <pc:docMk/>
            <pc:sldMk cId="4242630236" sldId="273"/>
            <ac:spMk id="2" creationId="{1A470252-E866-A799-B571-DC87028B9427}"/>
          </ac:spMkLst>
        </pc:spChg>
      </pc:sldChg>
      <pc:sldChg chg="modSp add del mod">
        <pc:chgData name="Jessica Pitman" userId="32810b54-0e4c-4b23-98da-f3c8604117a1" providerId="ADAL" clId="{5162B709-4C85-4D00-BC90-B84BF32A5346}" dt="2025-10-16T20:08:20.334" v="2202" actId="47"/>
        <pc:sldMkLst>
          <pc:docMk/>
          <pc:sldMk cId="4058129081" sldId="484"/>
        </pc:sldMkLst>
        <pc:spChg chg="mod">
          <ac:chgData name="Jessica Pitman" userId="32810b54-0e4c-4b23-98da-f3c8604117a1" providerId="ADAL" clId="{5162B709-4C85-4D00-BC90-B84BF32A5346}" dt="2025-10-16T09:47:14.426" v="885" actId="20577"/>
          <ac:spMkLst>
            <pc:docMk/>
            <pc:sldMk cId="4058129081" sldId="484"/>
            <ac:spMk id="5" creationId="{9D721026-8F1B-C0A1-CBB1-8C63C6C2A894}"/>
          </ac:spMkLst>
        </pc:spChg>
      </pc:sldChg>
      <pc:sldChg chg="add del">
        <pc:chgData name="Jessica Pitman" userId="32810b54-0e4c-4b23-98da-f3c8604117a1" providerId="ADAL" clId="{5162B709-4C85-4D00-BC90-B84BF32A5346}" dt="2025-10-16T21:15:06.109" v="2735" actId="47"/>
        <pc:sldMkLst>
          <pc:docMk/>
          <pc:sldMk cId="2809475585" sldId="485"/>
        </pc:sldMkLst>
      </pc:sldChg>
      <pc:sldChg chg="add del">
        <pc:chgData name="Jessica Pitman" userId="32810b54-0e4c-4b23-98da-f3c8604117a1" providerId="ADAL" clId="{5162B709-4C85-4D00-BC90-B84BF32A5346}" dt="2025-10-15T18:22:27.004" v="22" actId="47"/>
        <pc:sldMkLst>
          <pc:docMk/>
          <pc:sldMk cId="1396375022" sldId="486"/>
        </pc:sldMkLst>
      </pc:sldChg>
      <pc:sldChg chg="add">
        <pc:chgData name="Jessica Pitman" userId="32810b54-0e4c-4b23-98da-f3c8604117a1" providerId="ADAL" clId="{5162B709-4C85-4D00-BC90-B84BF32A5346}" dt="2025-10-16T20:06:39.445" v="2199"/>
        <pc:sldMkLst>
          <pc:docMk/>
          <pc:sldMk cId="208126572" sldId="487"/>
        </pc:sldMkLst>
      </pc:sldChg>
      <pc:sldChg chg="add del ord">
        <pc:chgData name="Jessica Pitman" userId="32810b54-0e4c-4b23-98da-f3c8604117a1" providerId="ADAL" clId="{5162B709-4C85-4D00-BC90-B84BF32A5346}" dt="2025-10-16T20:06:27.664" v="2198" actId="2696"/>
        <pc:sldMkLst>
          <pc:docMk/>
          <pc:sldMk cId="4169852701" sldId="487"/>
        </pc:sldMkLst>
      </pc:sldChg>
      <pc:sldChg chg="addSp delSp modSp add del mod">
        <pc:chgData name="Jessica Pitman" userId="32810b54-0e4c-4b23-98da-f3c8604117a1" providerId="ADAL" clId="{5162B709-4C85-4D00-BC90-B84BF32A5346}" dt="2025-10-16T20:05:41.804" v="2192" actId="47"/>
        <pc:sldMkLst>
          <pc:docMk/>
          <pc:sldMk cId="2029689135" sldId="488"/>
        </pc:sldMkLst>
        <pc:spChg chg="mod">
          <ac:chgData name="Jessica Pitman" userId="32810b54-0e4c-4b23-98da-f3c8604117a1" providerId="ADAL" clId="{5162B709-4C85-4D00-BC90-B84BF32A5346}" dt="2025-10-15T18:23:56.999" v="37" actId="20577"/>
          <ac:spMkLst>
            <pc:docMk/>
            <pc:sldMk cId="2029689135" sldId="488"/>
            <ac:spMk id="3" creationId="{52D9F2A0-F826-E640-554C-A5EA8BBF25EE}"/>
          </ac:spMkLst>
        </pc:spChg>
        <pc:picChg chg="add mod">
          <ac:chgData name="Jessica Pitman" userId="32810b54-0e4c-4b23-98da-f3c8604117a1" providerId="ADAL" clId="{5162B709-4C85-4D00-BC90-B84BF32A5346}" dt="2025-10-15T18:23:39.058" v="32" actId="1076"/>
          <ac:picMkLst>
            <pc:docMk/>
            <pc:sldMk cId="2029689135" sldId="488"/>
            <ac:picMk id="5" creationId="{185AD031-C9F7-AFA9-D87E-DAA8F89B6C32}"/>
          </ac:picMkLst>
        </pc:picChg>
        <pc:picChg chg="del">
          <ac:chgData name="Jessica Pitman" userId="32810b54-0e4c-4b23-98da-f3c8604117a1" providerId="ADAL" clId="{5162B709-4C85-4D00-BC90-B84BF32A5346}" dt="2025-10-15T18:22:46.701" v="25" actId="478"/>
          <ac:picMkLst>
            <pc:docMk/>
            <pc:sldMk cId="2029689135" sldId="488"/>
            <ac:picMk id="8" creationId="{ECC42243-6DE9-15AB-261A-E34908E61A6D}"/>
          </ac:picMkLst>
        </pc:picChg>
      </pc:sldChg>
      <pc:sldChg chg="add modNotesTx">
        <pc:chgData name="Jessica Pitman" userId="32810b54-0e4c-4b23-98da-f3c8604117a1" providerId="ADAL" clId="{5162B709-4C85-4D00-BC90-B84BF32A5346}" dt="2025-10-16T20:30:08.751" v="2480" actId="20577"/>
        <pc:sldMkLst>
          <pc:docMk/>
          <pc:sldMk cId="1236589433" sldId="489"/>
        </pc:sldMkLst>
      </pc:sldChg>
      <pc:sldChg chg="addSp delSp modSp add del mod">
        <pc:chgData name="Jessica Pitman" userId="32810b54-0e4c-4b23-98da-f3c8604117a1" providerId="ADAL" clId="{5162B709-4C85-4D00-BC90-B84BF32A5346}" dt="2025-10-16T20:06:27.664" v="2198" actId="2696"/>
        <pc:sldMkLst>
          <pc:docMk/>
          <pc:sldMk cId="3802024542" sldId="489"/>
        </pc:sldMkLst>
        <pc:spChg chg="mod">
          <ac:chgData name="Jessica Pitman" userId="32810b54-0e4c-4b23-98da-f3c8604117a1" providerId="ADAL" clId="{5162B709-4C85-4D00-BC90-B84BF32A5346}" dt="2025-10-15T18:23:52.452" v="36" actId="27636"/>
          <ac:spMkLst>
            <pc:docMk/>
            <pc:sldMk cId="3802024542" sldId="489"/>
            <ac:spMk id="3" creationId="{50DE2A16-B0A7-9768-3414-3781FF84AF5F}"/>
          </ac:spMkLst>
        </pc:spChg>
        <pc:picChg chg="add mod">
          <ac:chgData name="Jessica Pitman" userId="32810b54-0e4c-4b23-98da-f3c8604117a1" providerId="ADAL" clId="{5162B709-4C85-4D00-BC90-B84BF32A5346}" dt="2025-10-15T18:23:43.239" v="33"/>
          <ac:picMkLst>
            <pc:docMk/>
            <pc:sldMk cId="3802024542" sldId="489"/>
            <ac:picMk id="4" creationId="{C273A7FA-F19A-B78B-7F07-9D12BCE8D304}"/>
          </ac:picMkLst>
        </pc:picChg>
        <pc:picChg chg="del">
          <ac:chgData name="Jessica Pitman" userId="32810b54-0e4c-4b23-98da-f3c8604117a1" providerId="ADAL" clId="{5162B709-4C85-4D00-BC90-B84BF32A5346}" dt="2025-10-15T18:22:41.061" v="24" actId="478"/>
          <ac:picMkLst>
            <pc:docMk/>
            <pc:sldMk cId="3802024542" sldId="489"/>
            <ac:picMk id="6" creationId="{8FD2D160-EA94-640C-6D67-37458B0C2480}"/>
          </ac:picMkLst>
        </pc:picChg>
      </pc:sldChg>
      <pc:sldChg chg="add del">
        <pc:chgData name="Jessica Pitman" userId="32810b54-0e4c-4b23-98da-f3c8604117a1" providerId="ADAL" clId="{5162B709-4C85-4D00-BC90-B84BF32A5346}" dt="2025-10-16T20:06:27.664" v="2198" actId="2696"/>
        <pc:sldMkLst>
          <pc:docMk/>
          <pc:sldMk cId="923702197" sldId="490"/>
        </pc:sldMkLst>
      </pc:sldChg>
      <pc:sldChg chg="add">
        <pc:chgData name="Jessica Pitman" userId="32810b54-0e4c-4b23-98da-f3c8604117a1" providerId="ADAL" clId="{5162B709-4C85-4D00-BC90-B84BF32A5346}" dt="2025-10-16T20:06:39.445" v="2199"/>
        <pc:sldMkLst>
          <pc:docMk/>
          <pc:sldMk cId="3177878574" sldId="490"/>
        </pc:sldMkLst>
      </pc:sldChg>
      <pc:sldChg chg="add">
        <pc:chgData name="Jessica Pitman" userId="32810b54-0e4c-4b23-98da-f3c8604117a1" providerId="ADAL" clId="{5162B709-4C85-4D00-BC90-B84BF32A5346}" dt="2025-10-16T20:06:39.445" v="2199"/>
        <pc:sldMkLst>
          <pc:docMk/>
          <pc:sldMk cId="2382095838" sldId="491"/>
        </pc:sldMkLst>
      </pc:sldChg>
      <pc:sldChg chg="add del">
        <pc:chgData name="Jessica Pitman" userId="32810b54-0e4c-4b23-98da-f3c8604117a1" providerId="ADAL" clId="{5162B709-4C85-4D00-BC90-B84BF32A5346}" dt="2025-10-16T20:06:27.664" v="2198" actId="2696"/>
        <pc:sldMkLst>
          <pc:docMk/>
          <pc:sldMk cId="3620834669" sldId="491"/>
        </pc:sldMkLst>
      </pc:sldChg>
      <pc:sldChg chg="add del">
        <pc:chgData name="Jessica Pitman" userId="32810b54-0e4c-4b23-98da-f3c8604117a1" providerId="ADAL" clId="{5162B709-4C85-4D00-BC90-B84BF32A5346}" dt="2025-10-16T20:06:27.664" v="2198" actId="2696"/>
        <pc:sldMkLst>
          <pc:docMk/>
          <pc:sldMk cId="167167294" sldId="492"/>
        </pc:sldMkLst>
      </pc:sldChg>
      <pc:sldChg chg="add">
        <pc:chgData name="Jessica Pitman" userId="32810b54-0e4c-4b23-98da-f3c8604117a1" providerId="ADAL" clId="{5162B709-4C85-4D00-BC90-B84BF32A5346}" dt="2025-10-16T20:06:39.445" v="2199"/>
        <pc:sldMkLst>
          <pc:docMk/>
          <pc:sldMk cId="1417873102" sldId="492"/>
        </pc:sldMkLst>
      </pc:sldChg>
      <pc:sldChg chg="add">
        <pc:chgData name="Jessica Pitman" userId="32810b54-0e4c-4b23-98da-f3c8604117a1" providerId="ADAL" clId="{5162B709-4C85-4D00-BC90-B84BF32A5346}" dt="2025-10-16T20:06:39.445" v="2199"/>
        <pc:sldMkLst>
          <pc:docMk/>
          <pc:sldMk cId="1276931619" sldId="493"/>
        </pc:sldMkLst>
      </pc:sldChg>
      <pc:sldChg chg="add del">
        <pc:chgData name="Jessica Pitman" userId="32810b54-0e4c-4b23-98da-f3c8604117a1" providerId="ADAL" clId="{5162B709-4C85-4D00-BC90-B84BF32A5346}" dt="2025-10-16T20:06:27.664" v="2198" actId="2696"/>
        <pc:sldMkLst>
          <pc:docMk/>
          <pc:sldMk cId="1281659750" sldId="493"/>
        </pc:sldMkLst>
      </pc:sldChg>
      <pc:sldChg chg="modSp add del mod">
        <pc:chgData name="Jessica Pitman" userId="32810b54-0e4c-4b23-98da-f3c8604117a1" providerId="ADAL" clId="{5162B709-4C85-4D00-BC90-B84BF32A5346}" dt="2025-10-15T18:20:38.802" v="11" actId="47"/>
        <pc:sldMkLst>
          <pc:docMk/>
          <pc:sldMk cId="3613817301" sldId="494"/>
        </pc:sldMkLst>
        <pc:spChg chg="mod">
          <ac:chgData name="Jessica Pitman" userId="32810b54-0e4c-4b23-98da-f3c8604117a1" providerId="ADAL" clId="{5162B709-4C85-4D00-BC90-B84BF32A5346}" dt="2025-10-15T18:20:12.481" v="9" actId="27636"/>
          <ac:spMkLst>
            <pc:docMk/>
            <pc:sldMk cId="3613817301" sldId="494"/>
            <ac:spMk id="3" creationId="{76A48F4A-90B3-4EC5-2EE5-F4F530A690DA}"/>
          </ac:spMkLst>
        </pc:spChg>
        <pc:spChg chg="mod">
          <ac:chgData name="Jessica Pitman" userId="32810b54-0e4c-4b23-98da-f3c8604117a1" providerId="ADAL" clId="{5162B709-4C85-4D00-BC90-B84BF32A5346}" dt="2025-10-15T18:20:12.492" v="10" actId="27636"/>
          <ac:spMkLst>
            <pc:docMk/>
            <pc:sldMk cId="3613817301" sldId="494"/>
            <ac:spMk id="4" creationId="{1D6D3709-CF38-F7A9-804D-72A9172602F9}"/>
          </ac:spMkLst>
        </pc:spChg>
      </pc:sldChg>
      <pc:sldChg chg="add del">
        <pc:chgData name="Jessica Pitman" userId="32810b54-0e4c-4b23-98da-f3c8604117a1" providerId="ADAL" clId="{5162B709-4C85-4D00-BC90-B84BF32A5346}" dt="2025-10-15T18:20:49.544" v="12" actId="47"/>
        <pc:sldMkLst>
          <pc:docMk/>
          <pc:sldMk cId="915526653" sldId="495"/>
        </pc:sldMkLst>
      </pc:sldChg>
      <pc:sldChg chg="add del">
        <pc:chgData name="Jessica Pitman" userId="32810b54-0e4c-4b23-98da-f3c8604117a1" providerId="ADAL" clId="{5162B709-4C85-4D00-BC90-B84BF32A5346}" dt="2025-10-15T18:20:52.090" v="13" actId="47"/>
        <pc:sldMkLst>
          <pc:docMk/>
          <pc:sldMk cId="4077074905" sldId="496"/>
        </pc:sldMkLst>
      </pc:sldChg>
      <pc:sldChg chg="add del">
        <pc:chgData name="Jessica Pitman" userId="32810b54-0e4c-4b23-98da-f3c8604117a1" providerId="ADAL" clId="{5162B709-4C85-4D00-BC90-B84BF32A5346}" dt="2025-10-16T19:26:30.489" v="1715" actId="47"/>
        <pc:sldMkLst>
          <pc:docMk/>
          <pc:sldMk cId="4167585007" sldId="499"/>
        </pc:sldMkLst>
      </pc:sldChg>
      <pc:sldChg chg="add del">
        <pc:chgData name="Jessica Pitman" userId="32810b54-0e4c-4b23-98da-f3c8604117a1" providerId="ADAL" clId="{5162B709-4C85-4D00-BC90-B84BF32A5346}" dt="2025-10-16T19:26:23.651" v="1712" actId="47"/>
        <pc:sldMkLst>
          <pc:docMk/>
          <pc:sldMk cId="1887774738" sldId="500"/>
        </pc:sldMkLst>
      </pc:sldChg>
      <pc:sldChg chg="add">
        <pc:chgData name="Jessica Pitman" userId="32810b54-0e4c-4b23-98da-f3c8604117a1" providerId="ADAL" clId="{5162B709-4C85-4D00-BC90-B84BF32A5346}" dt="2025-10-16T20:06:39.445" v="2199"/>
        <pc:sldMkLst>
          <pc:docMk/>
          <pc:sldMk cId="877306298" sldId="501"/>
        </pc:sldMkLst>
      </pc:sldChg>
      <pc:sldChg chg="add del">
        <pc:chgData name="Jessica Pitman" userId="32810b54-0e4c-4b23-98da-f3c8604117a1" providerId="ADAL" clId="{5162B709-4C85-4D00-BC90-B84BF32A5346}" dt="2025-10-16T20:06:27.664" v="2198" actId="2696"/>
        <pc:sldMkLst>
          <pc:docMk/>
          <pc:sldMk cId="4018476095" sldId="501"/>
        </pc:sldMkLst>
      </pc:sldChg>
      <pc:sldChg chg="add">
        <pc:chgData name="Jessica Pitman" userId="32810b54-0e4c-4b23-98da-f3c8604117a1" providerId="ADAL" clId="{5162B709-4C85-4D00-BC90-B84BF32A5346}" dt="2025-10-16T20:06:39.445" v="2199"/>
        <pc:sldMkLst>
          <pc:docMk/>
          <pc:sldMk cId="2906907653" sldId="502"/>
        </pc:sldMkLst>
      </pc:sldChg>
      <pc:sldChg chg="add del">
        <pc:chgData name="Jessica Pitman" userId="32810b54-0e4c-4b23-98da-f3c8604117a1" providerId="ADAL" clId="{5162B709-4C85-4D00-BC90-B84BF32A5346}" dt="2025-10-16T20:06:27.664" v="2198" actId="2696"/>
        <pc:sldMkLst>
          <pc:docMk/>
          <pc:sldMk cId="4218175172" sldId="502"/>
        </pc:sldMkLst>
      </pc:sldChg>
      <pc:sldChg chg="add">
        <pc:chgData name="Jessica Pitman" userId="32810b54-0e4c-4b23-98da-f3c8604117a1" providerId="ADAL" clId="{5162B709-4C85-4D00-BC90-B84BF32A5346}" dt="2025-10-16T20:06:39.445" v="2199"/>
        <pc:sldMkLst>
          <pc:docMk/>
          <pc:sldMk cId="376064572" sldId="503"/>
        </pc:sldMkLst>
      </pc:sldChg>
      <pc:sldChg chg="add del">
        <pc:chgData name="Jessica Pitman" userId="32810b54-0e4c-4b23-98da-f3c8604117a1" providerId="ADAL" clId="{5162B709-4C85-4D00-BC90-B84BF32A5346}" dt="2025-10-16T20:06:27.664" v="2198" actId="2696"/>
        <pc:sldMkLst>
          <pc:docMk/>
          <pc:sldMk cId="2608087247" sldId="503"/>
        </pc:sldMkLst>
      </pc:sldChg>
      <pc:sldChg chg="delSp modSp new mod">
        <pc:chgData name="Jessica Pitman" userId="32810b54-0e4c-4b23-98da-f3c8604117a1" providerId="ADAL" clId="{5162B709-4C85-4D00-BC90-B84BF32A5346}" dt="2025-10-16T20:04:58.562" v="2191" actId="27636"/>
        <pc:sldMkLst>
          <pc:docMk/>
          <pc:sldMk cId="2278063369" sldId="504"/>
        </pc:sldMkLst>
        <pc:spChg chg="del">
          <ac:chgData name="Jessica Pitman" userId="32810b54-0e4c-4b23-98da-f3c8604117a1" providerId="ADAL" clId="{5162B709-4C85-4D00-BC90-B84BF32A5346}" dt="2025-10-15T18:21:55.753" v="16" actId="478"/>
          <ac:spMkLst>
            <pc:docMk/>
            <pc:sldMk cId="2278063369" sldId="504"/>
            <ac:spMk id="2" creationId="{D359EEE0-3B25-4B19-D565-34944BFE4F64}"/>
          </ac:spMkLst>
        </pc:spChg>
        <pc:spChg chg="mod">
          <ac:chgData name="Jessica Pitman" userId="32810b54-0e4c-4b23-98da-f3c8604117a1" providerId="ADAL" clId="{5162B709-4C85-4D00-BC90-B84BF32A5346}" dt="2025-10-16T20:04:58.562" v="2191" actId="27636"/>
          <ac:spMkLst>
            <pc:docMk/>
            <pc:sldMk cId="2278063369" sldId="504"/>
            <ac:spMk id="3" creationId="{C930C099-DFA1-E9DD-2DD4-805FF79A8429}"/>
          </ac:spMkLst>
        </pc:spChg>
        <pc:spChg chg="del">
          <ac:chgData name="Jessica Pitman" userId="32810b54-0e4c-4b23-98da-f3c8604117a1" providerId="ADAL" clId="{5162B709-4C85-4D00-BC90-B84BF32A5346}" dt="2025-10-15T18:21:58.089" v="17" actId="478"/>
          <ac:spMkLst>
            <pc:docMk/>
            <pc:sldMk cId="2278063369" sldId="504"/>
            <ac:spMk id="4" creationId="{65873A8B-C5F3-9B0C-DA47-8995B8C566F3}"/>
          </ac:spMkLst>
        </pc:spChg>
      </pc:sldChg>
      <pc:sldChg chg="add del">
        <pc:chgData name="Jessica Pitman" userId="32810b54-0e4c-4b23-98da-f3c8604117a1" providerId="ADAL" clId="{5162B709-4C85-4D00-BC90-B84BF32A5346}" dt="2025-10-15T18:21:08.062" v="14" actId="47"/>
        <pc:sldMkLst>
          <pc:docMk/>
          <pc:sldMk cId="3047125913" sldId="504"/>
        </pc:sldMkLst>
      </pc:sldChg>
      <pc:sldChg chg="modSp new del mod ord modNotesTx">
        <pc:chgData name="Jessica Pitman" userId="32810b54-0e4c-4b23-98da-f3c8604117a1" providerId="ADAL" clId="{5162B709-4C85-4D00-BC90-B84BF32A5346}" dt="2025-10-16T20:08:25.054" v="2203" actId="47"/>
        <pc:sldMkLst>
          <pc:docMk/>
          <pc:sldMk cId="3043943126" sldId="505"/>
        </pc:sldMkLst>
        <pc:spChg chg="mod">
          <ac:chgData name="Jessica Pitman" userId="32810b54-0e4c-4b23-98da-f3c8604117a1" providerId="ADAL" clId="{5162B709-4C85-4D00-BC90-B84BF32A5346}" dt="2025-10-15T18:25:53.621" v="61" actId="20577"/>
          <ac:spMkLst>
            <pc:docMk/>
            <pc:sldMk cId="3043943126" sldId="505"/>
            <ac:spMk id="2" creationId="{FEB64A3C-0520-7A66-A519-C7508217A07B}"/>
          </ac:spMkLst>
        </pc:spChg>
      </pc:sldChg>
      <pc:sldChg chg="addSp delSp modSp new mod modNotesTx">
        <pc:chgData name="Jessica Pitman" userId="32810b54-0e4c-4b23-98da-f3c8604117a1" providerId="ADAL" clId="{5162B709-4C85-4D00-BC90-B84BF32A5346}" dt="2025-10-15T18:35:01.532" v="92" actId="20577"/>
        <pc:sldMkLst>
          <pc:docMk/>
          <pc:sldMk cId="813656924" sldId="506"/>
        </pc:sldMkLst>
        <pc:spChg chg="del">
          <ac:chgData name="Jessica Pitman" userId="32810b54-0e4c-4b23-98da-f3c8604117a1" providerId="ADAL" clId="{5162B709-4C85-4D00-BC90-B84BF32A5346}" dt="2025-10-15T18:28:24.492" v="67" actId="478"/>
          <ac:spMkLst>
            <pc:docMk/>
            <pc:sldMk cId="813656924" sldId="506"/>
            <ac:spMk id="2" creationId="{1FCC44BB-3911-5F65-3065-2666F2960C07}"/>
          </ac:spMkLst>
        </pc:spChg>
        <pc:picChg chg="add mod">
          <ac:chgData name="Jessica Pitman" userId="32810b54-0e4c-4b23-98da-f3c8604117a1" providerId="ADAL" clId="{5162B709-4C85-4D00-BC90-B84BF32A5346}" dt="2025-10-15T18:34:38.231" v="87" actId="1076"/>
          <ac:picMkLst>
            <pc:docMk/>
            <pc:sldMk cId="813656924" sldId="506"/>
            <ac:picMk id="5" creationId="{B337E5AB-68AA-6D61-7AB2-7B1167B59A9A}"/>
          </ac:picMkLst>
        </pc:picChg>
        <pc:picChg chg="add mod">
          <ac:chgData name="Jessica Pitman" userId="32810b54-0e4c-4b23-98da-f3c8604117a1" providerId="ADAL" clId="{5162B709-4C85-4D00-BC90-B84BF32A5346}" dt="2025-10-15T18:34:46.606" v="90" actId="14100"/>
          <ac:picMkLst>
            <pc:docMk/>
            <pc:sldMk cId="813656924" sldId="506"/>
            <ac:picMk id="7" creationId="{3A3CDD17-9B0B-B01A-FC5C-8F7031C6FC75}"/>
          </ac:picMkLst>
        </pc:picChg>
      </pc:sldChg>
      <pc:sldChg chg="new del">
        <pc:chgData name="Jessica Pitman" userId="32810b54-0e4c-4b23-98da-f3c8604117a1" providerId="ADAL" clId="{5162B709-4C85-4D00-BC90-B84BF32A5346}" dt="2025-10-15T18:41:57.953" v="114" actId="47"/>
        <pc:sldMkLst>
          <pc:docMk/>
          <pc:sldMk cId="2863353604" sldId="507"/>
        </pc:sldMkLst>
      </pc:sldChg>
      <pc:sldChg chg="addSp delSp modSp new mod modNotesTx">
        <pc:chgData name="Jessica Pitman" userId="32810b54-0e4c-4b23-98da-f3c8604117a1" providerId="ADAL" clId="{5162B709-4C85-4D00-BC90-B84BF32A5346}" dt="2025-10-16T20:56:22.066" v="2677" actId="478"/>
        <pc:sldMkLst>
          <pc:docMk/>
          <pc:sldMk cId="2873167937" sldId="507"/>
        </pc:sldMkLst>
        <pc:spChg chg="mod">
          <ac:chgData name="Jessica Pitman" userId="32810b54-0e4c-4b23-98da-f3c8604117a1" providerId="ADAL" clId="{5162B709-4C85-4D00-BC90-B84BF32A5346}" dt="2025-10-16T20:41:02.707" v="2525" actId="1076"/>
          <ac:spMkLst>
            <pc:docMk/>
            <pc:sldMk cId="2873167937" sldId="507"/>
            <ac:spMk id="2" creationId="{5B18C6F1-9B39-9611-489B-A7D852C01F96}"/>
          </ac:spMkLst>
        </pc:spChg>
        <pc:spChg chg="mod">
          <ac:chgData name="Jessica Pitman" userId="32810b54-0e4c-4b23-98da-f3c8604117a1" providerId="ADAL" clId="{5162B709-4C85-4D00-BC90-B84BF32A5346}" dt="2025-10-16T20:41:41.579" v="2572" actId="20577"/>
          <ac:spMkLst>
            <pc:docMk/>
            <pc:sldMk cId="2873167937" sldId="507"/>
            <ac:spMk id="3" creationId="{768F3569-EB88-269B-254F-C24A50F81B05}"/>
          </ac:spMkLst>
        </pc:spChg>
        <pc:spChg chg="del">
          <ac:chgData name="Jessica Pitman" userId="32810b54-0e4c-4b23-98da-f3c8604117a1" providerId="ADAL" clId="{5162B709-4C85-4D00-BC90-B84BF32A5346}" dt="2025-10-16T20:38:47.016" v="2515"/>
          <ac:spMkLst>
            <pc:docMk/>
            <pc:sldMk cId="2873167937" sldId="507"/>
            <ac:spMk id="4" creationId="{9700A128-E54A-267D-0C89-0D4FDC11F291}"/>
          </ac:spMkLst>
        </pc:spChg>
        <pc:graphicFrameChg chg="add del modGraphic">
          <ac:chgData name="Jessica Pitman" userId="32810b54-0e4c-4b23-98da-f3c8604117a1" providerId="ADAL" clId="{5162B709-4C85-4D00-BC90-B84BF32A5346}" dt="2025-10-16T20:56:22.066" v="2677" actId="478"/>
          <ac:graphicFrameMkLst>
            <pc:docMk/>
            <pc:sldMk cId="2873167937" sldId="507"/>
            <ac:graphicFrameMk id="6" creationId="{1E183075-F275-EAA2-8973-5E82F119668F}"/>
          </ac:graphicFrameMkLst>
        </pc:graphicFrameChg>
        <pc:picChg chg="add mod">
          <ac:chgData name="Jessica Pitman" userId="32810b54-0e4c-4b23-98da-f3c8604117a1" providerId="ADAL" clId="{5162B709-4C85-4D00-BC90-B84BF32A5346}" dt="2025-10-16T20:38:51.738" v="2516" actId="1076"/>
          <ac:picMkLst>
            <pc:docMk/>
            <pc:sldMk cId="2873167937" sldId="507"/>
            <ac:picMk id="2050" creationId="{250B052B-A823-CB46-D90A-DC9C0E7F88FB}"/>
          </ac:picMkLst>
        </pc:picChg>
      </pc:sldChg>
      <pc:sldChg chg="modSp new del mod">
        <pc:chgData name="Jessica Pitman" userId="32810b54-0e4c-4b23-98da-f3c8604117a1" providerId="ADAL" clId="{5162B709-4C85-4D00-BC90-B84BF32A5346}" dt="2025-10-15T19:10:36.399" v="529" actId="47"/>
        <pc:sldMkLst>
          <pc:docMk/>
          <pc:sldMk cId="1082697222" sldId="508"/>
        </pc:sldMkLst>
        <pc:spChg chg="mod">
          <ac:chgData name="Jessica Pitman" userId="32810b54-0e4c-4b23-98da-f3c8604117a1" providerId="ADAL" clId="{5162B709-4C85-4D00-BC90-B84BF32A5346}" dt="2025-10-15T18:51:09.979" v="193" actId="20577"/>
          <ac:spMkLst>
            <pc:docMk/>
            <pc:sldMk cId="1082697222" sldId="508"/>
            <ac:spMk id="2" creationId="{7FC06B16-B440-8D8F-3511-EF628226DFDE}"/>
          </ac:spMkLst>
        </pc:spChg>
      </pc:sldChg>
      <pc:sldChg chg="addSp delSp modSp new del mod">
        <pc:chgData name="Jessica Pitman" userId="32810b54-0e4c-4b23-98da-f3c8604117a1" providerId="ADAL" clId="{5162B709-4C85-4D00-BC90-B84BF32A5346}" dt="2025-10-16T21:15:11.467" v="2736" actId="47"/>
        <pc:sldMkLst>
          <pc:docMk/>
          <pc:sldMk cId="349123777" sldId="509"/>
        </pc:sldMkLst>
        <pc:spChg chg="mod">
          <ac:chgData name="Jessica Pitman" userId="32810b54-0e4c-4b23-98da-f3c8604117a1" providerId="ADAL" clId="{5162B709-4C85-4D00-BC90-B84BF32A5346}" dt="2025-10-15T18:59:41.799" v="297" actId="27636"/>
          <ac:spMkLst>
            <pc:docMk/>
            <pc:sldMk cId="349123777" sldId="509"/>
            <ac:spMk id="2" creationId="{984CD05A-2B25-F85F-244F-28A252C20D8D}"/>
          </ac:spMkLst>
        </pc:spChg>
        <pc:spChg chg="del mod">
          <ac:chgData name="Jessica Pitman" userId="32810b54-0e4c-4b23-98da-f3c8604117a1" providerId="ADAL" clId="{5162B709-4C85-4D00-BC90-B84BF32A5346}" dt="2025-10-15T18:58:09.294" v="226" actId="478"/>
          <ac:spMkLst>
            <pc:docMk/>
            <pc:sldMk cId="349123777" sldId="509"/>
            <ac:spMk id="3" creationId="{035B47B0-59CB-BE59-8F9E-D501F81270C2}"/>
          </ac:spMkLst>
        </pc:spChg>
        <pc:spChg chg="mod">
          <ac:chgData name="Jessica Pitman" userId="32810b54-0e4c-4b23-98da-f3c8604117a1" providerId="ADAL" clId="{5162B709-4C85-4D00-BC90-B84BF32A5346}" dt="2025-10-15T18:59:46.225" v="298" actId="21"/>
          <ac:spMkLst>
            <pc:docMk/>
            <pc:sldMk cId="349123777" sldId="509"/>
            <ac:spMk id="4" creationId="{383AEEB9-554D-69A9-C0A1-AF0ACFA5E100}"/>
          </ac:spMkLst>
        </pc:spChg>
        <pc:spChg chg="add mod">
          <ac:chgData name="Jessica Pitman" userId="32810b54-0e4c-4b23-98da-f3c8604117a1" providerId="ADAL" clId="{5162B709-4C85-4D00-BC90-B84BF32A5346}" dt="2025-10-15T18:59:59.904" v="302" actId="21"/>
          <ac:spMkLst>
            <pc:docMk/>
            <pc:sldMk cId="349123777" sldId="509"/>
            <ac:spMk id="6" creationId="{2990A9FD-AC6C-8216-DE79-869D84C1144E}"/>
          </ac:spMkLst>
        </pc:spChg>
      </pc:sldChg>
      <pc:sldChg chg="addSp delSp modSp new mod ord">
        <pc:chgData name="Jessica Pitman" userId="32810b54-0e4c-4b23-98da-f3c8604117a1" providerId="ADAL" clId="{5162B709-4C85-4D00-BC90-B84BF32A5346}" dt="2025-10-16T09:40:00.887" v="844" actId="27636"/>
        <pc:sldMkLst>
          <pc:docMk/>
          <pc:sldMk cId="2672370702" sldId="510"/>
        </pc:sldMkLst>
        <pc:spChg chg="mod">
          <ac:chgData name="Jessica Pitman" userId="32810b54-0e4c-4b23-98da-f3c8604117a1" providerId="ADAL" clId="{5162B709-4C85-4D00-BC90-B84BF32A5346}" dt="2025-10-16T09:39:53.525" v="840" actId="20577"/>
          <ac:spMkLst>
            <pc:docMk/>
            <pc:sldMk cId="2672370702" sldId="510"/>
            <ac:spMk id="2" creationId="{FB9EE377-502A-074D-B686-21046D207912}"/>
          </ac:spMkLst>
        </pc:spChg>
        <pc:spChg chg="mod">
          <ac:chgData name="Jessica Pitman" userId="32810b54-0e4c-4b23-98da-f3c8604117a1" providerId="ADAL" clId="{5162B709-4C85-4D00-BC90-B84BF32A5346}" dt="2025-10-16T09:40:00.887" v="844" actId="27636"/>
          <ac:spMkLst>
            <pc:docMk/>
            <pc:sldMk cId="2672370702" sldId="510"/>
            <ac:spMk id="3" creationId="{51D9FF45-ABC8-D372-97AA-6573227AFE2E}"/>
          </ac:spMkLst>
        </pc:spChg>
        <pc:spChg chg="del mod">
          <ac:chgData name="Jessica Pitman" userId="32810b54-0e4c-4b23-98da-f3c8604117a1" providerId="ADAL" clId="{5162B709-4C85-4D00-BC90-B84BF32A5346}" dt="2025-10-15T19:03:10.853" v="418" actId="478"/>
          <ac:spMkLst>
            <pc:docMk/>
            <pc:sldMk cId="2672370702" sldId="510"/>
            <ac:spMk id="4" creationId="{52B70146-E096-97F6-42BC-482EB145F02A}"/>
          </ac:spMkLst>
        </pc:spChg>
        <pc:spChg chg="add del mod">
          <ac:chgData name="Jessica Pitman" userId="32810b54-0e4c-4b23-98da-f3c8604117a1" providerId="ADAL" clId="{5162B709-4C85-4D00-BC90-B84BF32A5346}" dt="2025-10-15T19:03:12.956" v="419" actId="478"/>
          <ac:spMkLst>
            <pc:docMk/>
            <pc:sldMk cId="2672370702" sldId="510"/>
            <ac:spMk id="6" creationId="{CD8DBA0A-58D9-DF59-D8AE-157D4F591D2A}"/>
          </ac:spMkLst>
        </pc:spChg>
      </pc:sldChg>
      <pc:sldChg chg="addSp delSp modSp new mod">
        <pc:chgData name="Jessica Pitman" userId="32810b54-0e4c-4b23-98da-f3c8604117a1" providerId="ADAL" clId="{5162B709-4C85-4D00-BC90-B84BF32A5346}" dt="2025-10-16T20:16:25.091" v="2317" actId="114"/>
        <pc:sldMkLst>
          <pc:docMk/>
          <pc:sldMk cId="2343943059" sldId="511"/>
        </pc:sldMkLst>
        <pc:spChg chg="add">
          <ac:chgData name="Jessica Pitman" userId="32810b54-0e4c-4b23-98da-f3c8604117a1" providerId="ADAL" clId="{5162B709-4C85-4D00-BC90-B84BF32A5346}" dt="2025-10-16T20:15:45.354" v="2306"/>
          <ac:spMkLst>
            <pc:docMk/>
            <pc:sldMk cId="2343943059" sldId="511"/>
            <ac:spMk id="2" creationId="{7FDDD606-C071-DA8E-04B6-5F64FE81E253}"/>
          </ac:spMkLst>
        </pc:spChg>
        <pc:spChg chg="del">
          <ac:chgData name="Jessica Pitman" userId="32810b54-0e4c-4b23-98da-f3c8604117a1" providerId="ADAL" clId="{5162B709-4C85-4D00-BC90-B84BF32A5346}" dt="2025-10-15T19:04:44.935" v="510" actId="478"/>
          <ac:spMkLst>
            <pc:docMk/>
            <pc:sldMk cId="2343943059" sldId="511"/>
            <ac:spMk id="2" creationId="{F83804CB-5F3C-C4BF-1AD5-27382956D4AB}"/>
          </ac:spMkLst>
        </pc:spChg>
        <pc:spChg chg="mod">
          <ac:chgData name="Jessica Pitman" userId="32810b54-0e4c-4b23-98da-f3c8604117a1" providerId="ADAL" clId="{5162B709-4C85-4D00-BC90-B84BF32A5346}" dt="2025-10-16T20:16:25.091" v="2317" actId="114"/>
          <ac:spMkLst>
            <pc:docMk/>
            <pc:sldMk cId="2343943059" sldId="511"/>
            <ac:spMk id="3" creationId="{16DFFEDC-4AF6-5953-D842-F47B94B8C282}"/>
          </ac:spMkLst>
        </pc:spChg>
        <pc:spChg chg="del">
          <ac:chgData name="Jessica Pitman" userId="32810b54-0e4c-4b23-98da-f3c8604117a1" providerId="ADAL" clId="{5162B709-4C85-4D00-BC90-B84BF32A5346}" dt="2025-10-15T19:04:49.270" v="512" actId="478"/>
          <ac:spMkLst>
            <pc:docMk/>
            <pc:sldMk cId="2343943059" sldId="511"/>
            <ac:spMk id="4" creationId="{8D19DE3B-B98D-0493-2B44-E0AC29C65FC4}"/>
          </ac:spMkLst>
        </pc:spChg>
        <pc:spChg chg="add mod">
          <ac:chgData name="Jessica Pitman" userId="32810b54-0e4c-4b23-98da-f3c8604117a1" providerId="ADAL" clId="{5162B709-4C85-4D00-BC90-B84BF32A5346}" dt="2025-10-16T20:15:55.810" v="2308"/>
          <ac:spMkLst>
            <pc:docMk/>
            <pc:sldMk cId="2343943059" sldId="511"/>
            <ac:spMk id="4" creationId="{DA211695-7112-B29D-F5CE-FB505471C537}"/>
          </ac:spMkLst>
        </pc:spChg>
      </pc:sldChg>
      <pc:sldChg chg="delSp modSp new mod modNotesTx">
        <pc:chgData name="Jessica Pitman" userId="32810b54-0e4c-4b23-98da-f3c8604117a1" providerId="ADAL" clId="{5162B709-4C85-4D00-BC90-B84BF32A5346}" dt="2025-10-15T19:23:48.529" v="817" actId="20577"/>
        <pc:sldMkLst>
          <pc:docMk/>
          <pc:sldMk cId="1095421319" sldId="512"/>
        </pc:sldMkLst>
        <pc:spChg chg="del mod">
          <ac:chgData name="Jessica Pitman" userId="32810b54-0e4c-4b23-98da-f3c8604117a1" providerId="ADAL" clId="{5162B709-4C85-4D00-BC90-B84BF32A5346}" dt="2025-10-15T19:12:22.182" v="642" actId="478"/>
          <ac:spMkLst>
            <pc:docMk/>
            <pc:sldMk cId="1095421319" sldId="512"/>
            <ac:spMk id="2" creationId="{92ED6782-4F40-2E98-01BA-B6EF20E589B9}"/>
          </ac:spMkLst>
        </pc:spChg>
        <pc:spChg chg="mod">
          <ac:chgData name="Jessica Pitman" userId="32810b54-0e4c-4b23-98da-f3c8604117a1" providerId="ADAL" clId="{5162B709-4C85-4D00-BC90-B84BF32A5346}" dt="2025-10-15T19:12:27.981" v="645" actId="5793"/>
          <ac:spMkLst>
            <pc:docMk/>
            <pc:sldMk cId="1095421319" sldId="512"/>
            <ac:spMk id="3" creationId="{CA2B3717-AA5B-9852-F88F-F97ECFB25DB9}"/>
          </ac:spMkLst>
        </pc:spChg>
        <pc:spChg chg="mod">
          <ac:chgData name="Jessica Pitman" userId="32810b54-0e4c-4b23-98da-f3c8604117a1" providerId="ADAL" clId="{5162B709-4C85-4D00-BC90-B84BF32A5346}" dt="2025-10-15T19:13:06.098" v="658" actId="1076"/>
          <ac:spMkLst>
            <pc:docMk/>
            <pc:sldMk cId="1095421319" sldId="512"/>
            <ac:spMk id="4" creationId="{D96F7384-80C8-8B15-B26F-78A5D3F9F0DD}"/>
          </ac:spMkLst>
        </pc:spChg>
      </pc:sldChg>
      <pc:sldChg chg="delSp modSp new del mod">
        <pc:chgData name="Jessica Pitman" userId="32810b54-0e4c-4b23-98da-f3c8604117a1" providerId="ADAL" clId="{5162B709-4C85-4D00-BC90-B84BF32A5346}" dt="2025-10-16T21:26:03.407" v="2784" actId="47"/>
        <pc:sldMkLst>
          <pc:docMk/>
          <pc:sldMk cId="385010459" sldId="513"/>
        </pc:sldMkLst>
        <pc:spChg chg="mod">
          <ac:chgData name="Jessica Pitman" userId="32810b54-0e4c-4b23-98da-f3c8604117a1" providerId="ADAL" clId="{5162B709-4C85-4D00-BC90-B84BF32A5346}" dt="2025-10-15T19:11:10.261" v="604" actId="20577"/>
          <ac:spMkLst>
            <pc:docMk/>
            <pc:sldMk cId="385010459" sldId="513"/>
            <ac:spMk id="2" creationId="{59533C3D-5D24-2C98-5605-88ECAC3B4A92}"/>
          </ac:spMkLst>
        </pc:spChg>
        <pc:spChg chg="mod">
          <ac:chgData name="Jessica Pitman" userId="32810b54-0e4c-4b23-98da-f3c8604117a1" providerId="ADAL" clId="{5162B709-4C85-4D00-BC90-B84BF32A5346}" dt="2025-10-15T19:11:26.862" v="614" actId="20577"/>
          <ac:spMkLst>
            <pc:docMk/>
            <pc:sldMk cId="385010459" sldId="513"/>
            <ac:spMk id="3" creationId="{3412A655-1B01-DC9D-DE8A-95417B821853}"/>
          </ac:spMkLst>
        </pc:spChg>
        <pc:spChg chg="del mod">
          <ac:chgData name="Jessica Pitman" userId="32810b54-0e4c-4b23-98da-f3c8604117a1" providerId="ADAL" clId="{5162B709-4C85-4D00-BC90-B84BF32A5346}" dt="2025-10-15T19:11:21.696" v="610" actId="478"/>
          <ac:spMkLst>
            <pc:docMk/>
            <pc:sldMk cId="385010459" sldId="513"/>
            <ac:spMk id="4" creationId="{50BA47E9-1E98-2F3F-4894-3E5B471EDA36}"/>
          </ac:spMkLst>
        </pc:spChg>
      </pc:sldChg>
      <pc:sldChg chg="delSp modSp new mod">
        <pc:chgData name="Jessica Pitman" userId="32810b54-0e4c-4b23-98da-f3c8604117a1" providerId="ADAL" clId="{5162B709-4C85-4D00-BC90-B84BF32A5346}" dt="2025-10-15T19:13:58.671" v="684" actId="5793"/>
        <pc:sldMkLst>
          <pc:docMk/>
          <pc:sldMk cId="841515854" sldId="514"/>
        </pc:sldMkLst>
        <pc:spChg chg="del">
          <ac:chgData name="Jessica Pitman" userId="32810b54-0e4c-4b23-98da-f3c8604117a1" providerId="ADAL" clId="{5162B709-4C85-4D00-BC90-B84BF32A5346}" dt="2025-10-15T19:13:30.506" v="663" actId="478"/>
          <ac:spMkLst>
            <pc:docMk/>
            <pc:sldMk cId="841515854" sldId="514"/>
            <ac:spMk id="2" creationId="{C7EB5F4B-F5ED-4689-00D5-FE3FB0274E3E}"/>
          </ac:spMkLst>
        </pc:spChg>
        <pc:spChg chg="mod">
          <ac:chgData name="Jessica Pitman" userId="32810b54-0e4c-4b23-98da-f3c8604117a1" providerId="ADAL" clId="{5162B709-4C85-4D00-BC90-B84BF32A5346}" dt="2025-10-15T19:13:58.671" v="684" actId="5793"/>
          <ac:spMkLst>
            <pc:docMk/>
            <pc:sldMk cId="841515854" sldId="514"/>
            <ac:spMk id="3" creationId="{3E4F6DB0-624E-EEFC-819D-8CEE8832EEEE}"/>
          </ac:spMkLst>
        </pc:spChg>
        <pc:spChg chg="mod">
          <ac:chgData name="Jessica Pitman" userId="32810b54-0e4c-4b23-98da-f3c8604117a1" providerId="ADAL" clId="{5162B709-4C85-4D00-BC90-B84BF32A5346}" dt="2025-10-15T19:13:55.321" v="683" actId="1076"/>
          <ac:spMkLst>
            <pc:docMk/>
            <pc:sldMk cId="841515854" sldId="514"/>
            <ac:spMk id="4" creationId="{72B66A02-2A89-3213-C4BE-EC67B214A823}"/>
          </ac:spMkLst>
        </pc:spChg>
      </pc:sldChg>
      <pc:sldChg chg="new del">
        <pc:chgData name="Jessica Pitman" userId="32810b54-0e4c-4b23-98da-f3c8604117a1" providerId="ADAL" clId="{5162B709-4C85-4D00-BC90-B84BF32A5346}" dt="2025-10-16T21:14:50.229" v="2734" actId="47"/>
        <pc:sldMkLst>
          <pc:docMk/>
          <pc:sldMk cId="1586265229" sldId="515"/>
        </pc:sldMkLst>
      </pc:sldChg>
      <pc:sldChg chg="new del">
        <pc:chgData name="Jessica Pitman" userId="32810b54-0e4c-4b23-98da-f3c8604117a1" providerId="ADAL" clId="{5162B709-4C85-4D00-BC90-B84BF32A5346}" dt="2025-10-16T20:05:44.310" v="2193" actId="47"/>
        <pc:sldMkLst>
          <pc:docMk/>
          <pc:sldMk cId="456129420" sldId="516"/>
        </pc:sldMkLst>
      </pc:sldChg>
      <pc:sldChg chg="addSp delSp modSp new mod ord modNotesTx">
        <pc:chgData name="Jessica Pitman" userId="32810b54-0e4c-4b23-98da-f3c8604117a1" providerId="ADAL" clId="{5162B709-4C85-4D00-BC90-B84BF32A5346}" dt="2025-10-16T09:53:33.854" v="903"/>
        <pc:sldMkLst>
          <pc:docMk/>
          <pc:sldMk cId="3080786657" sldId="517"/>
        </pc:sldMkLst>
        <pc:spChg chg="mod">
          <ac:chgData name="Jessica Pitman" userId="32810b54-0e4c-4b23-98da-f3c8604117a1" providerId="ADAL" clId="{5162B709-4C85-4D00-BC90-B84BF32A5346}" dt="2025-10-15T19:19:12.559" v="777" actId="1076"/>
          <ac:spMkLst>
            <pc:docMk/>
            <pc:sldMk cId="3080786657" sldId="517"/>
            <ac:spMk id="2" creationId="{0846FBA2-F81A-0CA8-89E2-F86D9C3469E4}"/>
          </ac:spMkLst>
        </pc:spChg>
        <pc:spChg chg="del">
          <ac:chgData name="Jessica Pitman" userId="32810b54-0e4c-4b23-98da-f3c8604117a1" providerId="ADAL" clId="{5162B709-4C85-4D00-BC90-B84BF32A5346}" dt="2025-10-15T19:14:23.431" v="733" actId="478"/>
          <ac:spMkLst>
            <pc:docMk/>
            <pc:sldMk cId="3080786657" sldId="517"/>
            <ac:spMk id="3" creationId="{47E6D4E5-F184-487A-2683-728EDDA7C148}"/>
          </ac:spMkLst>
        </pc:spChg>
        <pc:spChg chg="del">
          <ac:chgData name="Jessica Pitman" userId="32810b54-0e4c-4b23-98da-f3c8604117a1" providerId="ADAL" clId="{5162B709-4C85-4D00-BC90-B84BF32A5346}" dt="2025-10-15T19:16:55.844" v="774" actId="478"/>
          <ac:spMkLst>
            <pc:docMk/>
            <pc:sldMk cId="3080786657" sldId="517"/>
            <ac:spMk id="4" creationId="{CB5DE9D1-8A9C-1E22-2FEE-4293C656A4E8}"/>
          </ac:spMkLst>
        </pc:spChg>
        <pc:spChg chg="add del">
          <ac:chgData name="Jessica Pitman" userId="32810b54-0e4c-4b23-98da-f3c8604117a1" providerId="ADAL" clId="{5162B709-4C85-4D00-BC90-B84BF32A5346}" dt="2025-10-15T19:21:40.073" v="788" actId="478"/>
          <ac:spMkLst>
            <pc:docMk/>
            <pc:sldMk cId="3080786657" sldId="517"/>
            <ac:spMk id="6" creationId="{C60C09A3-14EF-977E-C554-FCABF3A55346}"/>
          </ac:spMkLst>
        </pc:spChg>
        <pc:picChg chg="add mod">
          <ac:chgData name="Jessica Pitman" userId="32810b54-0e4c-4b23-98da-f3c8604117a1" providerId="ADAL" clId="{5162B709-4C85-4D00-BC90-B84BF32A5346}" dt="2025-10-15T19:22:13.614" v="795" actId="1076"/>
          <ac:picMkLst>
            <pc:docMk/>
            <pc:sldMk cId="3080786657" sldId="517"/>
            <ac:picMk id="2050" creationId="{F63DAD1E-7324-3309-0582-ED4DCAABE7D7}"/>
          </ac:picMkLst>
        </pc:picChg>
        <pc:picChg chg="add del mod">
          <ac:chgData name="Jessica Pitman" userId="32810b54-0e4c-4b23-98da-f3c8604117a1" providerId="ADAL" clId="{5162B709-4C85-4D00-BC90-B84BF32A5346}" dt="2025-10-15T19:21:36.993" v="786" actId="478"/>
          <ac:picMkLst>
            <pc:docMk/>
            <pc:sldMk cId="3080786657" sldId="517"/>
            <ac:picMk id="2052" creationId="{6985FCB0-757A-7F3A-8303-25FBB95D96D5}"/>
          </ac:picMkLst>
        </pc:picChg>
        <pc:picChg chg="add mod">
          <ac:chgData name="Jessica Pitman" userId="32810b54-0e4c-4b23-98da-f3c8604117a1" providerId="ADAL" clId="{5162B709-4C85-4D00-BC90-B84BF32A5346}" dt="2025-10-15T19:22:15.690" v="796" actId="14100"/>
          <ac:picMkLst>
            <pc:docMk/>
            <pc:sldMk cId="3080786657" sldId="517"/>
            <ac:picMk id="2054" creationId="{F4630C6A-FF3A-A666-A0AC-D8B3FE6174D0}"/>
          </ac:picMkLst>
        </pc:picChg>
      </pc:sldChg>
      <pc:sldChg chg="addSp delSp modSp new mod">
        <pc:chgData name="Jessica Pitman" userId="32810b54-0e4c-4b23-98da-f3c8604117a1" providerId="ADAL" clId="{5162B709-4C85-4D00-BC90-B84BF32A5346}" dt="2025-10-15T19:16:07.590" v="765" actId="1076"/>
        <pc:sldMkLst>
          <pc:docMk/>
          <pc:sldMk cId="1689611428" sldId="518"/>
        </pc:sldMkLst>
        <pc:spChg chg="del mod">
          <ac:chgData name="Jessica Pitman" userId="32810b54-0e4c-4b23-98da-f3c8604117a1" providerId="ADAL" clId="{5162B709-4C85-4D00-BC90-B84BF32A5346}" dt="2025-10-15T19:14:48.436" v="738" actId="478"/>
          <ac:spMkLst>
            <pc:docMk/>
            <pc:sldMk cId="1689611428" sldId="518"/>
            <ac:spMk id="2" creationId="{DF15D623-904E-2140-FB61-16B569B886CD}"/>
          </ac:spMkLst>
        </pc:spChg>
        <pc:spChg chg="mod">
          <ac:chgData name="Jessica Pitman" userId="32810b54-0e4c-4b23-98da-f3c8604117a1" providerId="ADAL" clId="{5162B709-4C85-4D00-BC90-B84BF32A5346}" dt="2025-10-15T19:16:07.590" v="765" actId="1076"/>
          <ac:spMkLst>
            <pc:docMk/>
            <pc:sldMk cId="1689611428" sldId="518"/>
            <ac:spMk id="3" creationId="{A7FADB89-D7EA-A085-424A-FE5FAB373F96}"/>
          </ac:spMkLst>
        </pc:spChg>
        <pc:spChg chg="del">
          <ac:chgData name="Jessica Pitman" userId="32810b54-0e4c-4b23-98da-f3c8604117a1" providerId="ADAL" clId="{5162B709-4C85-4D00-BC90-B84BF32A5346}" dt="2025-10-15T19:14:49.855" v="739" actId="478"/>
          <ac:spMkLst>
            <pc:docMk/>
            <pc:sldMk cId="1689611428" sldId="518"/>
            <ac:spMk id="4" creationId="{24AB7746-599B-2A76-EDAC-A8A0DACDFCBD}"/>
          </ac:spMkLst>
        </pc:spChg>
        <pc:spChg chg="add mod">
          <ac:chgData name="Jessica Pitman" userId="32810b54-0e4c-4b23-98da-f3c8604117a1" providerId="ADAL" clId="{5162B709-4C85-4D00-BC90-B84BF32A5346}" dt="2025-10-15T19:15:21.890" v="748" actId="15"/>
          <ac:spMkLst>
            <pc:docMk/>
            <pc:sldMk cId="1689611428" sldId="518"/>
            <ac:spMk id="5" creationId="{01084091-DE8C-ADDB-F041-504FE51D736E}"/>
          </ac:spMkLst>
        </pc:spChg>
        <pc:spChg chg="add">
          <ac:chgData name="Jessica Pitman" userId="32810b54-0e4c-4b23-98da-f3c8604117a1" providerId="ADAL" clId="{5162B709-4C85-4D00-BC90-B84BF32A5346}" dt="2025-10-15T19:15:24.967" v="749"/>
          <ac:spMkLst>
            <pc:docMk/>
            <pc:sldMk cId="1689611428" sldId="518"/>
            <ac:spMk id="6" creationId="{995CA572-7347-C37A-37B8-FE59AEE5E386}"/>
          </ac:spMkLst>
        </pc:spChg>
        <pc:spChg chg="add">
          <ac:chgData name="Jessica Pitman" userId="32810b54-0e4c-4b23-98da-f3c8604117a1" providerId="ADAL" clId="{5162B709-4C85-4D00-BC90-B84BF32A5346}" dt="2025-10-15T19:15:30.837" v="754"/>
          <ac:spMkLst>
            <pc:docMk/>
            <pc:sldMk cId="1689611428" sldId="518"/>
            <ac:spMk id="7" creationId="{53AD717F-C32D-58AC-9821-B0C2747DB6D3}"/>
          </ac:spMkLst>
        </pc:spChg>
      </pc:sldChg>
      <pc:sldChg chg="delSp modSp new mod modNotesTx">
        <pc:chgData name="Jessica Pitman" userId="32810b54-0e4c-4b23-98da-f3c8604117a1" providerId="ADAL" clId="{5162B709-4C85-4D00-BC90-B84BF32A5346}" dt="2025-10-16T21:14:44.336" v="2733" actId="1076"/>
        <pc:sldMkLst>
          <pc:docMk/>
          <pc:sldMk cId="3660391518" sldId="519"/>
        </pc:sldMkLst>
        <pc:spChg chg="del">
          <ac:chgData name="Jessica Pitman" userId="32810b54-0e4c-4b23-98da-f3c8604117a1" providerId="ADAL" clId="{5162B709-4C85-4D00-BC90-B84BF32A5346}" dt="2025-10-16T21:14:31.704" v="2727" actId="478"/>
          <ac:spMkLst>
            <pc:docMk/>
            <pc:sldMk cId="3660391518" sldId="519"/>
            <ac:spMk id="2" creationId="{D62F4E42-3521-0289-47E3-01124F564EEE}"/>
          </ac:spMkLst>
        </pc:spChg>
        <pc:spChg chg="mod">
          <ac:chgData name="Jessica Pitman" userId="32810b54-0e4c-4b23-98da-f3c8604117a1" providerId="ADAL" clId="{5162B709-4C85-4D00-BC90-B84BF32A5346}" dt="2025-10-16T21:14:41.151" v="2732" actId="14100"/>
          <ac:spMkLst>
            <pc:docMk/>
            <pc:sldMk cId="3660391518" sldId="519"/>
            <ac:spMk id="3" creationId="{4D4CB75B-D53F-A4DB-A2A3-67DD568423F8}"/>
          </ac:spMkLst>
        </pc:spChg>
        <pc:spChg chg="mod">
          <ac:chgData name="Jessica Pitman" userId="32810b54-0e4c-4b23-98da-f3c8604117a1" providerId="ADAL" clId="{5162B709-4C85-4D00-BC90-B84BF32A5346}" dt="2025-10-16T21:14:44.336" v="2733" actId="1076"/>
          <ac:spMkLst>
            <pc:docMk/>
            <pc:sldMk cId="3660391518" sldId="519"/>
            <ac:spMk id="4" creationId="{FA97F4C8-0538-015C-650F-9CE997664F12}"/>
          </ac:spMkLst>
        </pc:spChg>
      </pc:sldChg>
      <pc:sldChg chg="delSp modSp new mod">
        <pc:chgData name="Jessica Pitman" userId="32810b54-0e4c-4b23-98da-f3c8604117a1" providerId="ADAL" clId="{5162B709-4C85-4D00-BC90-B84BF32A5346}" dt="2025-10-16T21:14:23.651" v="2726" actId="27636"/>
        <pc:sldMkLst>
          <pc:docMk/>
          <pc:sldMk cId="3029568243" sldId="520"/>
        </pc:sldMkLst>
        <pc:spChg chg="del mod">
          <ac:chgData name="Jessica Pitman" userId="32810b54-0e4c-4b23-98da-f3c8604117a1" providerId="ADAL" clId="{5162B709-4C85-4D00-BC90-B84BF32A5346}" dt="2025-10-16T21:14:09.077" v="2712" actId="478"/>
          <ac:spMkLst>
            <pc:docMk/>
            <pc:sldMk cId="3029568243" sldId="520"/>
            <ac:spMk id="2" creationId="{FBC21D35-1566-68AE-172C-6D49C406EDD8}"/>
          </ac:spMkLst>
        </pc:spChg>
        <pc:spChg chg="mod">
          <ac:chgData name="Jessica Pitman" userId="32810b54-0e4c-4b23-98da-f3c8604117a1" providerId="ADAL" clId="{5162B709-4C85-4D00-BC90-B84BF32A5346}" dt="2025-10-16T21:14:23.651" v="2726" actId="27636"/>
          <ac:spMkLst>
            <pc:docMk/>
            <pc:sldMk cId="3029568243" sldId="520"/>
            <ac:spMk id="3" creationId="{C6838F8F-7F74-51BD-DFD0-AB66CD2D2032}"/>
          </ac:spMkLst>
        </pc:spChg>
      </pc:sldChg>
      <pc:sldChg chg="addSp delSp modSp new mod modNotesTx">
        <pc:chgData name="Jessica Pitman" userId="32810b54-0e4c-4b23-98da-f3c8604117a1" providerId="ADAL" clId="{5162B709-4C85-4D00-BC90-B84BF32A5346}" dt="2025-10-16T21:37:28.818" v="3069" actId="1076"/>
        <pc:sldMkLst>
          <pc:docMk/>
          <pc:sldMk cId="4046214043" sldId="521"/>
        </pc:sldMkLst>
        <pc:spChg chg="mod">
          <ac:chgData name="Jessica Pitman" userId="32810b54-0e4c-4b23-98da-f3c8604117a1" providerId="ADAL" clId="{5162B709-4C85-4D00-BC90-B84BF32A5346}" dt="2025-10-16T20:34:29.844" v="2489" actId="20577"/>
          <ac:spMkLst>
            <pc:docMk/>
            <pc:sldMk cId="4046214043" sldId="521"/>
            <ac:spMk id="2" creationId="{74E6F6AC-78DE-AA95-32D5-AA66BF57C485}"/>
          </ac:spMkLst>
        </pc:spChg>
        <pc:spChg chg="mod">
          <ac:chgData name="Jessica Pitman" userId="32810b54-0e4c-4b23-98da-f3c8604117a1" providerId="ADAL" clId="{5162B709-4C85-4D00-BC90-B84BF32A5346}" dt="2025-10-16T20:32:49.815" v="2481"/>
          <ac:spMkLst>
            <pc:docMk/>
            <pc:sldMk cId="4046214043" sldId="521"/>
            <ac:spMk id="3" creationId="{EEB2A090-0690-4582-C9BF-01CF118E2660}"/>
          </ac:spMkLst>
        </pc:spChg>
        <pc:spChg chg="del">
          <ac:chgData name="Jessica Pitman" userId="32810b54-0e4c-4b23-98da-f3c8604117a1" providerId="ADAL" clId="{5162B709-4C85-4D00-BC90-B84BF32A5346}" dt="2025-10-16T21:37:24.290" v="3065" actId="931"/>
          <ac:spMkLst>
            <pc:docMk/>
            <pc:sldMk cId="4046214043" sldId="521"/>
            <ac:spMk id="4" creationId="{72E2EF9B-112D-B30C-36C5-3379F89B9449}"/>
          </ac:spMkLst>
        </pc:spChg>
        <pc:picChg chg="add mod">
          <ac:chgData name="Jessica Pitman" userId="32810b54-0e4c-4b23-98da-f3c8604117a1" providerId="ADAL" clId="{5162B709-4C85-4D00-BC90-B84BF32A5346}" dt="2025-10-16T21:37:28.818" v="3069" actId="1076"/>
          <ac:picMkLst>
            <pc:docMk/>
            <pc:sldMk cId="4046214043" sldId="521"/>
            <ac:picMk id="6" creationId="{9F28FBC9-3D4C-23EE-3187-0881B6A858D4}"/>
          </ac:picMkLst>
        </pc:picChg>
      </pc:sldChg>
      <pc:sldChg chg="addSp delSp modSp new mod modNotesTx">
        <pc:chgData name="Jessica Pitman" userId="32810b54-0e4c-4b23-98da-f3c8604117a1" providerId="ADAL" clId="{5162B709-4C85-4D00-BC90-B84BF32A5346}" dt="2025-10-16T20:26:29.147" v="2454" actId="113"/>
        <pc:sldMkLst>
          <pc:docMk/>
          <pc:sldMk cId="845388621" sldId="522"/>
        </pc:sldMkLst>
        <pc:spChg chg="del mod">
          <ac:chgData name="Jessica Pitman" userId="32810b54-0e4c-4b23-98da-f3c8604117a1" providerId="ADAL" clId="{5162B709-4C85-4D00-BC90-B84BF32A5346}" dt="2025-10-16T20:14:25.327" v="2293" actId="478"/>
          <ac:spMkLst>
            <pc:docMk/>
            <pc:sldMk cId="845388621" sldId="522"/>
            <ac:spMk id="2" creationId="{D81437AC-B890-B4A5-9E98-D43FA4521DC9}"/>
          </ac:spMkLst>
        </pc:spChg>
        <pc:spChg chg="del">
          <ac:chgData name="Jessica Pitman" userId="32810b54-0e4c-4b23-98da-f3c8604117a1" providerId="ADAL" clId="{5162B709-4C85-4D00-BC90-B84BF32A5346}" dt="2025-10-16T20:13:43.794" v="2282"/>
          <ac:spMkLst>
            <pc:docMk/>
            <pc:sldMk cId="845388621" sldId="522"/>
            <ac:spMk id="3" creationId="{B1DB8996-E3B4-6CAF-F432-3EFCA893EFA9}"/>
          </ac:spMkLst>
        </pc:spChg>
        <pc:spChg chg="mod">
          <ac:chgData name="Jessica Pitman" userId="32810b54-0e4c-4b23-98da-f3c8604117a1" providerId="ADAL" clId="{5162B709-4C85-4D00-BC90-B84BF32A5346}" dt="2025-10-16T20:13:49.283" v="2283" actId="21"/>
          <ac:spMkLst>
            <pc:docMk/>
            <pc:sldMk cId="845388621" sldId="522"/>
            <ac:spMk id="4" creationId="{BB30CB83-79E0-8032-CA34-C6E405D494F6}"/>
          </ac:spMkLst>
        </pc:spChg>
        <pc:spChg chg="add">
          <ac:chgData name="Jessica Pitman" userId="32810b54-0e4c-4b23-98da-f3c8604117a1" providerId="ADAL" clId="{5162B709-4C85-4D00-BC90-B84BF32A5346}" dt="2025-10-16T20:13:38.210" v="2281"/>
          <ac:spMkLst>
            <pc:docMk/>
            <pc:sldMk cId="845388621" sldId="522"/>
            <ac:spMk id="5" creationId="{3F3E30BC-273D-AC5F-ED3E-18719D2E182B}"/>
          </ac:spMkLst>
        </pc:spChg>
        <pc:spChg chg="add del mod">
          <ac:chgData name="Jessica Pitman" userId="32810b54-0e4c-4b23-98da-f3c8604117a1" providerId="ADAL" clId="{5162B709-4C85-4D00-BC90-B84BF32A5346}" dt="2025-10-16T20:25:13.376" v="2411" actId="478"/>
          <ac:spMkLst>
            <pc:docMk/>
            <pc:sldMk cId="845388621" sldId="522"/>
            <ac:spMk id="6" creationId="{BC39BCCB-26C4-C858-F77F-2D6972FCC1AD}"/>
          </ac:spMkLst>
        </pc:spChg>
        <pc:spChg chg="add mod">
          <ac:chgData name="Jessica Pitman" userId="32810b54-0e4c-4b23-98da-f3c8604117a1" providerId="ADAL" clId="{5162B709-4C85-4D00-BC90-B84BF32A5346}" dt="2025-10-16T20:23:31.018" v="2401" actId="207"/>
          <ac:spMkLst>
            <pc:docMk/>
            <pc:sldMk cId="845388621" sldId="522"/>
            <ac:spMk id="8" creationId="{FD876B7E-9D58-47DD-C63B-C15E9076BBF3}"/>
          </ac:spMkLst>
        </pc:spChg>
        <pc:spChg chg="add mod">
          <ac:chgData name="Jessica Pitman" userId="32810b54-0e4c-4b23-98da-f3c8604117a1" providerId="ADAL" clId="{5162B709-4C85-4D00-BC90-B84BF32A5346}" dt="2025-10-16T20:23:36.009" v="2402" actId="207"/>
          <ac:spMkLst>
            <pc:docMk/>
            <pc:sldMk cId="845388621" sldId="522"/>
            <ac:spMk id="9" creationId="{D08D8692-3542-6881-0DDD-1D806A708468}"/>
          </ac:spMkLst>
        </pc:spChg>
        <pc:spChg chg="add mod">
          <ac:chgData name="Jessica Pitman" userId="32810b54-0e4c-4b23-98da-f3c8604117a1" providerId="ADAL" clId="{5162B709-4C85-4D00-BC90-B84BF32A5346}" dt="2025-10-16T20:23:39.900" v="2403" actId="207"/>
          <ac:spMkLst>
            <pc:docMk/>
            <pc:sldMk cId="845388621" sldId="522"/>
            <ac:spMk id="10" creationId="{E2E31EDB-CE82-5AFE-A679-030694E459E8}"/>
          </ac:spMkLst>
        </pc:spChg>
        <pc:spChg chg="add mod">
          <ac:chgData name="Jessica Pitman" userId="32810b54-0e4c-4b23-98da-f3c8604117a1" providerId="ADAL" clId="{5162B709-4C85-4D00-BC90-B84BF32A5346}" dt="2025-10-16T20:22:01.681" v="2387" actId="5793"/>
          <ac:spMkLst>
            <pc:docMk/>
            <pc:sldMk cId="845388621" sldId="522"/>
            <ac:spMk id="11" creationId="{A96A8782-CFFD-85B1-2FF7-963E0CBCBD96}"/>
          </ac:spMkLst>
        </pc:spChg>
        <pc:spChg chg="add del mod">
          <ac:chgData name="Jessica Pitman" userId="32810b54-0e4c-4b23-98da-f3c8604117a1" providerId="ADAL" clId="{5162B709-4C85-4D00-BC90-B84BF32A5346}" dt="2025-10-16T20:25:26.910" v="2413" actId="478"/>
          <ac:spMkLst>
            <pc:docMk/>
            <pc:sldMk cId="845388621" sldId="522"/>
            <ac:spMk id="12" creationId="{867E411E-ECA9-5EB5-C2CB-A7ED20F8EC99}"/>
          </ac:spMkLst>
        </pc:spChg>
        <pc:spChg chg="add mod">
          <ac:chgData name="Jessica Pitman" userId="32810b54-0e4c-4b23-98da-f3c8604117a1" providerId="ADAL" clId="{5162B709-4C85-4D00-BC90-B84BF32A5346}" dt="2025-10-16T20:26:29.147" v="2454" actId="113"/>
          <ac:spMkLst>
            <pc:docMk/>
            <pc:sldMk cId="845388621" sldId="522"/>
            <ac:spMk id="13" creationId="{D8BCA437-3034-FA7F-FF68-CDF90B33FCFA}"/>
          </ac:spMkLst>
        </pc:spChg>
        <pc:picChg chg="add mod">
          <ac:chgData name="Jessica Pitman" userId="32810b54-0e4c-4b23-98da-f3c8604117a1" providerId="ADAL" clId="{5162B709-4C85-4D00-BC90-B84BF32A5346}" dt="2025-10-16T20:24:53.967" v="2409" actId="1076"/>
          <ac:picMkLst>
            <pc:docMk/>
            <pc:sldMk cId="845388621" sldId="522"/>
            <ac:picMk id="6148" creationId="{6E952EBC-1FF8-AA03-247A-9D77D77C3401}"/>
          </ac:picMkLst>
        </pc:picChg>
      </pc:sldChg>
      <pc:sldChg chg="addSp delSp modSp new mod">
        <pc:chgData name="Jessica Pitman" userId="32810b54-0e4c-4b23-98da-f3c8604117a1" providerId="ADAL" clId="{5162B709-4C85-4D00-BC90-B84BF32A5346}" dt="2025-10-16T18:56:29.583" v="1075" actId="5793"/>
        <pc:sldMkLst>
          <pc:docMk/>
          <pc:sldMk cId="1496381451" sldId="523"/>
        </pc:sldMkLst>
        <pc:spChg chg="mod">
          <ac:chgData name="Jessica Pitman" userId="32810b54-0e4c-4b23-98da-f3c8604117a1" providerId="ADAL" clId="{5162B709-4C85-4D00-BC90-B84BF32A5346}" dt="2025-10-16T18:56:11.741" v="1064" actId="1076"/>
          <ac:spMkLst>
            <pc:docMk/>
            <pc:sldMk cId="1496381451" sldId="523"/>
            <ac:spMk id="2" creationId="{6237F940-7EEB-111A-7BA5-894DF6379222}"/>
          </ac:spMkLst>
        </pc:spChg>
        <pc:spChg chg="del">
          <ac:chgData name="Jessica Pitman" userId="32810b54-0e4c-4b23-98da-f3c8604117a1" providerId="ADAL" clId="{5162B709-4C85-4D00-BC90-B84BF32A5346}" dt="2025-10-16T18:52:45.174" v="962"/>
          <ac:spMkLst>
            <pc:docMk/>
            <pc:sldMk cId="1496381451" sldId="523"/>
            <ac:spMk id="3" creationId="{3D0F029D-264A-408F-B543-27C0C231B1EC}"/>
          </ac:spMkLst>
        </pc:spChg>
        <pc:spChg chg="add del mod">
          <ac:chgData name="Jessica Pitman" userId="32810b54-0e4c-4b23-98da-f3c8604117a1" providerId="ADAL" clId="{5162B709-4C85-4D00-BC90-B84BF32A5346}" dt="2025-10-16T18:53:59.921" v="1015"/>
          <ac:spMkLst>
            <pc:docMk/>
            <pc:sldMk cId="1496381451" sldId="523"/>
            <ac:spMk id="4" creationId="{822DBF00-0E08-76CE-1DA1-1B16EEED52E9}"/>
          </ac:spMkLst>
        </pc:spChg>
        <pc:spChg chg="add del mod">
          <ac:chgData name="Jessica Pitman" userId="32810b54-0e4c-4b23-98da-f3c8604117a1" providerId="ADAL" clId="{5162B709-4C85-4D00-BC90-B84BF32A5346}" dt="2025-10-16T18:55:27.967" v="1056" actId="26606"/>
          <ac:spMkLst>
            <pc:docMk/>
            <pc:sldMk cId="1496381451" sldId="523"/>
            <ac:spMk id="5" creationId="{3A2D57B8-0179-82F4-7F8A-5E323A615B4C}"/>
          </ac:spMkLst>
        </pc:spChg>
        <pc:spChg chg="add mod">
          <ac:chgData name="Jessica Pitman" userId="32810b54-0e4c-4b23-98da-f3c8604117a1" providerId="ADAL" clId="{5162B709-4C85-4D00-BC90-B84BF32A5346}" dt="2025-10-16T18:56:29.583" v="1075" actId="5793"/>
          <ac:spMkLst>
            <pc:docMk/>
            <pc:sldMk cId="1496381451" sldId="523"/>
            <ac:spMk id="6" creationId="{864DF632-3D86-7994-DF14-6747F22D1979}"/>
          </ac:spMkLst>
        </pc:spChg>
        <pc:graphicFrameChg chg="add mod modGraphic">
          <ac:chgData name="Jessica Pitman" userId="32810b54-0e4c-4b23-98da-f3c8604117a1" providerId="ADAL" clId="{5162B709-4C85-4D00-BC90-B84BF32A5346}" dt="2025-10-16T18:56:16.105" v="1065" actId="1076"/>
          <ac:graphicFrameMkLst>
            <pc:docMk/>
            <pc:sldMk cId="1496381451" sldId="523"/>
            <ac:graphicFrameMk id="8" creationId="{461410A6-F95C-CEF5-2B2D-E70AB1A7ADD8}"/>
          </ac:graphicFrameMkLst>
        </pc:graphicFrameChg>
      </pc:sldChg>
      <pc:sldChg chg="addSp delSp modSp new mod">
        <pc:chgData name="Jessica Pitman" userId="32810b54-0e4c-4b23-98da-f3c8604117a1" providerId="ADAL" clId="{5162B709-4C85-4D00-BC90-B84BF32A5346}" dt="2025-10-16T19:11:11.756" v="1438"/>
        <pc:sldMkLst>
          <pc:docMk/>
          <pc:sldMk cId="3733394752" sldId="524"/>
        </pc:sldMkLst>
        <pc:spChg chg="mod">
          <ac:chgData name="Jessica Pitman" userId="32810b54-0e4c-4b23-98da-f3c8604117a1" providerId="ADAL" clId="{5162B709-4C85-4D00-BC90-B84BF32A5346}" dt="2025-10-16T19:10:12.490" v="1435"/>
          <ac:spMkLst>
            <pc:docMk/>
            <pc:sldMk cId="3733394752" sldId="524"/>
            <ac:spMk id="2" creationId="{52E1D467-98A9-514B-D185-E7BA43A99588}"/>
          </ac:spMkLst>
        </pc:spChg>
        <pc:spChg chg="mod">
          <ac:chgData name="Jessica Pitman" userId="32810b54-0e4c-4b23-98da-f3c8604117a1" providerId="ADAL" clId="{5162B709-4C85-4D00-BC90-B84BF32A5346}" dt="2025-10-16T19:10:16.840" v="1436" actId="1076"/>
          <ac:spMkLst>
            <pc:docMk/>
            <pc:sldMk cId="3733394752" sldId="524"/>
            <ac:spMk id="3" creationId="{1F976691-0230-3586-2D00-51EEAE50AA6E}"/>
          </ac:spMkLst>
        </pc:spChg>
        <pc:spChg chg="del mod">
          <ac:chgData name="Jessica Pitman" userId="32810b54-0e4c-4b23-98da-f3c8604117a1" providerId="ADAL" clId="{5162B709-4C85-4D00-BC90-B84BF32A5346}" dt="2025-10-16T19:11:11.756" v="1438"/>
          <ac:spMkLst>
            <pc:docMk/>
            <pc:sldMk cId="3733394752" sldId="524"/>
            <ac:spMk id="4" creationId="{86CB34EC-249D-F0DE-4F3A-56C45111D4F0}"/>
          </ac:spMkLst>
        </pc:spChg>
        <pc:picChg chg="add mod">
          <ac:chgData name="Jessica Pitman" userId="32810b54-0e4c-4b23-98da-f3c8604117a1" providerId="ADAL" clId="{5162B709-4C85-4D00-BC90-B84BF32A5346}" dt="2025-10-16T19:11:11.756" v="1438"/>
          <ac:picMkLst>
            <pc:docMk/>
            <pc:sldMk cId="3733394752" sldId="524"/>
            <ac:picMk id="2050" creationId="{A8B3ED26-0F22-6AD7-33DA-396AFDC0AF40}"/>
          </ac:picMkLst>
        </pc:picChg>
      </pc:sldChg>
      <pc:sldChg chg="addSp delSp modSp new mod modNotesTx">
        <pc:chgData name="Jessica Pitman" userId="32810b54-0e4c-4b23-98da-f3c8604117a1" providerId="ADAL" clId="{5162B709-4C85-4D00-BC90-B84BF32A5346}" dt="2025-10-16T19:16:31.779" v="1505" actId="20577"/>
        <pc:sldMkLst>
          <pc:docMk/>
          <pc:sldMk cId="759558676" sldId="525"/>
        </pc:sldMkLst>
        <pc:spChg chg="del">
          <ac:chgData name="Jessica Pitman" userId="32810b54-0e4c-4b23-98da-f3c8604117a1" providerId="ADAL" clId="{5162B709-4C85-4D00-BC90-B84BF32A5346}" dt="2025-10-16T19:12:00.678" v="1442" actId="478"/>
          <ac:spMkLst>
            <pc:docMk/>
            <pc:sldMk cId="759558676" sldId="525"/>
            <ac:spMk id="2" creationId="{F1B52E6D-1EAB-D7CF-FFDA-F8A0055434D9}"/>
          </ac:spMkLst>
        </pc:spChg>
        <pc:spChg chg="mod ord">
          <ac:chgData name="Jessica Pitman" userId="32810b54-0e4c-4b23-98da-f3c8604117a1" providerId="ADAL" clId="{5162B709-4C85-4D00-BC90-B84BF32A5346}" dt="2025-10-16T19:12:46.589" v="1449" actId="1076"/>
          <ac:spMkLst>
            <pc:docMk/>
            <pc:sldMk cId="759558676" sldId="525"/>
            <ac:spMk id="3" creationId="{3F705492-485F-55D9-8035-3A5D8D96E896}"/>
          </ac:spMkLst>
        </pc:spChg>
        <pc:spChg chg="del mod">
          <ac:chgData name="Jessica Pitman" userId="32810b54-0e4c-4b23-98da-f3c8604117a1" providerId="ADAL" clId="{5162B709-4C85-4D00-BC90-B84BF32A5346}" dt="2025-10-16T19:12:35.977" v="1445"/>
          <ac:spMkLst>
            <pc:docMk/>
            <pc:sldMk cId="759558676" sldId="525"/>
            <ac:spMk id="4" creationId="{BA4CB4A8-96DA-2414-751A-6CFD8623E93B}"/>
          </ac:spMkLst>
        </pc:spChg>
        <pc:spChg chg="add del">
          <ac:chgData name="Jessica Pitman" userId="32810b54-0e4c-4b23-98da-f3c8604117a1" providerId="ADAL" clId="{5162B709-4C85-4D00-BC90-B84BF32A5346}" dt="2025-10-16T19:12:42.039" v="1447" actId="478"/>
          <ac:spMkLst>
            <pc:docMk/>
            <pc:sldMk cId="759558676" sldId="525"/>
            <ac:spMk id="3079" creationId="{B492CCDB-2E3F-ED79-3EC0-980EC3AC574C}"/>
          </ac:spMkLst>
        </pc:spChg>
        <pc:picChg chg="add mod">
          <ac:chgData name="Jessica Pitman" userId="32810b54-0e4c-4b23-98da-f3c8604117a1" providerId="ADAL" clId="{5162B709-4C85-4D00-BC90-B84BF32A5346}" dt="2025-10-16T19:12:43.687" v="1448" actId="1076"/>
          <ac:picMkLst>
            <pc:docMk/>
            <pc:sldMk cId="759558676" sldId="525"/>
            <ac:picMk id="3074" creationId="{2A308918-77DD-5CC1-874C-B7BDA233E85E}"/>
          </ac:picMkLst>
        </pc:picChg>
      </pc:sldChg>
      <pc:sldChg chg="delSp modSp new mod">
        <pc:chgData name="Jessica Pitman" userId="32810b54-0e4c-4b23-98da-f3c8604117a1" providerId="ADAL" clId="{5162B709-4C85-4D00-BC90-B84BF32A5346}" dt="2025-10-16T19:17:27.201" v="1538" actId="20577"/>
        <pc:sldMkLst>
          <pc:docMk/>
          <pc:sldMk cId="688575372" sldId="526"/>
        </pc:sldMkLst>
        <pc:spChg chg="del">
          <ac:chgData name="Jessica Pitman" userId="32810b54-0e4c-4b23-98da-f3c8604117a1" providerId="ADAL" clId="{5162B709-4C85-4D00-BC90-B84BF32A5346}" dt="2025-10-16T19:15:06.376" v="1483" actId="478"/>
          <ac:spMkLst>
            <pc:docMk/>
            <pc:sldMk cId="688575372" sldId="526"/>
            <ac:spMk id="2" creationId="{4880D5D7-1947-AD43-58CC-177DF6EC57F4}"/>
          </ac:spMkLst>
        </pc:spChg>
        <pc:spChg chg="mod">
          <ac:chgData name="Jessica Pitman" userId="32810b54-0e4c-4b23-98da-f3c8604117a1" providerId="ADAL" clId="{5162B709-4C85-4D00-BC90-B84BF32A5346}" dt="2025-10-16T19:17:27.201" v="1538" actId="20577"/>
          <ac:spMkLst>
            <pc:docMk/>
            <pc:sldMk cId="688575372" sldId="526"/>
            <ac:spMk id="3" creationId="{D43AA8AC-0EF3-C807-113C-9665B697BD7E}"/>
          </ac:spMkLst>
        </pc:spChg>
        <pc:spChg chg="del mod">
          <ac:chgData name="Jessica Pitman" userId="32810b54-0e4c-4b23-98da-f3c8604117a1" providerId="ADAL" clId="{5162B709-4C85-4D00-BC90-B84BF32A5346}" dt="2025-10-16T19:17:11.622" v="1509" actId="478"/>
          <ac:spMkLst>
            <pc:docMk/>
            <pc:sldMk cId="688575372" sldId="526"/>
            <ac:spMk id="4" creationId="{7AE03DB3-ACF7-57C2-3C62-E1D983F34E8F}"/>
          </ac:spMkLst>
        </pc:spChg>
      </pc:sldChg>
      <pc:sldChg chg="addSp delSp modSp new mod modNotesTx">
        <pc:chgData name="Jessica Pitman" userId="32810b54-0e4c-4b23-98da-f3c8604117a1" providerId="ADAL" clId="{5162B709-4C85-4D00-BC90-B84BF32A5346}" dt="2025-10-16T19:39:54.785" v="1805" actId="20577"/>
        <pc:sldMkLst>
          <pc:docMk/>
          <pc:sldMk cId="547822659" sldId="527"/>
        </pc:sldMkLst>
        <pc:spChg chg="del">
          <ac:chgData name="Jessica Pitman" userId="32810b54-0e4c-4b23-98da-f3c8604117a1" providerId="ADAL" clId="{5162B709-4C85-4D00-BC90-B84BF32A5346}" dt="2025-10-16T19:18:46.705" v="1545" actId="478"/>
          <ac:spMkLst>
            <pc:docMk/>
            <pc:sldMk cId="547822659" sldId="527"/>
            <ac:spMk id="2" creationId="{33020033-2427-08C8-94EF-533E475E6DC5}"/>
          </ac:spMkLst>
        </pc:spChg>
        <pc:spChg chg="mod">
          <ac:chgData name="Jessica Pitman" userId="32810b54-0e4c-4b23-98da-f3c8604117a1" providerId="ADAL" clId="{5162B709-4C85-4D00-BC90-B84BF32A5346}" dt="2025-10-16T19:38:26.150" v="1794" actId="20577"/>
          <ac:spMkLst>
            <pc:docMk/>
            <pc:sldMk cId="547822659" sldId="527"/>
            <ac:spMk id="3" creationId="{B4B68843-F39C-60D1-4C1A-9D94980AD669}"/>
          </ac:spMkLst>
        </pc:spChg>
        <pc:spChg chg="add del mod">
          <ac:chgData name="Jessica Pitman" userId="32810b54-0e4c-4b23-98da-f3c8604117a1" providerId="ADAL" clId="{5162B709-4C85-4D00-BC90-B84BF32A5346}" dt="2025-10-16T19:19:51.840" v="1553" actId="478"/>
          <ac:spMkLst>
            <pc:docMk/>
            <pc:sldMk cId="547822659" sldId="527"/>
            <ac:spMk id="4" creationId="{96F47CD4-7692-4090-9100-8430A1B15D13}"/>
          </ac:spMkLst>
        </pc:spChg>
        <pc:spChg chg="add mod">
          <ac:chgData name="Jessica Pitman" userId="32810b54-0e4c-4b23-98da-f3c8604117a1" providerId="ADAL" clId="{5162B709-4C85-4D00-BC90-B84BF32A5346}" dt="2025-10-16T19:19:46.973" v="1550"/>
          <ac:spMkLst>
            <pc:docMk/>
            <pc:sldMk cId="547822659" sldId="527"/>
            <ac:spMk id="5" creationId="{C2F07033-7743-D936-67B0-8543E9A416AC}"/>
          </ac:spMkLst>
        </pc:spChg>
        <pc:spChg chg="add">
          <ac:chgData name="Jessica Pitman" userId="32810b54-0e4c-4b23-98da-f3c8604117a1" providerId="ADAL" clId="{5162B709-4C85-4D00-BC90-B84BF32A5346}" dt="2025-10-16T19:19:42.696" v="1549"/>
          <ac:spMkLst>
            <pc:docMk/>
            <pc:sldMk cId="547822659" sldId="527"/>
            <ac:spMk id="6" creationId="{59615BEC-320B-C9B7-DBF2-CD3976183570}"/>
          </ac:spMkLst>
        </pc:spChg>
        <pc:spChg chg="add del">
          <ac:chgData name="Jessica Pitman" userId="32810b54-0e4c-4b23-98da-f3c8604117a1" providerId="ADAL" clId="{5162B709-4C85-4D00-BC90-B84BF32A5346}" dt="2025-10-16T19:27:34.253" v="1717" actId="478"/>
          <ac:spMkLst>
            <pc:docMk/>
            <pc:sldMk cId="547822659" sldId="527"/>
            <ac:spMk id="8" creationId="{DEA7ED53-D51C-080A-5FC5-CF62C58D8FD9}"/>
          </ac:spMkLst>
        </pc:spChg>
        <pc:picChg chg="add mod">
          <ac:chgData name="Jessica Pitman" userId="32810b54-0e4c-4b23-98da-f3c8604117a1" providerId="ADAL" clId="{5162B709-4C85-4D00-BC90-B84BF32A5346}" dt="2025-10-16T19:39:01.433" v="1804" actId="14100"/>
          <ac:picMkLst>
            <pc:docMk/>
            <pc:sldMk cId="547822659" sldId="527"/>
            <ac:picMk id="10" creationId="{76068F98-1189-0716-7040-8797A4FC82D5}"/>
          </ac:picMkLst>
        </pc:picChg>
        <pc:picChg chg="add mod">
          <ac:chgData name="Jessica Pitman" userId="32810b54-0e4c-4b23-98da-f3c8604117a1" providerId="ADAL" clId="{5162B709-4C85-4D00-BC90-B84BF32A5346}" dt="2025-10-16T19:38:53.565" v="1801" actId="1076"/>
          <ac:picMkLst>
            <pc:docMk/>
            <pc:sldMk cId="547822659" sldId="527"/>
            <ac:picMk id="12" creationId="{2740B88B-AF2B-3829-6F24-3EE0C150681F}"/>
          </ac:picMkLst>
        </pc:picChg>
        <pc:picChg chg="add del mod">
          <ac:chgData name="Jessica Pitman" userId="32810b54-0e4c-4b23-98da-f3c8604117a1" providerId="ADAL" clId="{5162B709-4C85-4D00-BC90-B84BF32A5346}" dt="2025-10-16T19:38:29.630" v="1795" actId="478"/>
          <ac:picMkLst>
            <pc:docMk/>
            <pc:sldMk cId="547822659" sldId="527"/>
            <ac:picMk id="4102" creationId="{2C3F32A7-3434-0A60-A9BA-9AD3F9FECFA2}"/>
          </ac:picMkLst>
        </pc:picChg>
      </pc:sldChg>
      <pc:sldChg chg="addSp delSp modSp new mod modClrScheme chgLayout modNotesTx">
        <pc:chgData name="Jessica Pitman" userId="32810b54-0e4c-4b23-98da-f3c8604117a1" providerId="ADAL" clId="{5162B709-4C85-4D00-BC90-B84BF32A5346}" dt="2025-10-16T21:10:59.036" v="2710" actId="1076"/>
        <pc:sldMkLst>
          <pc:docMk/>
          <pc:sldMk cId="690332465" sldId="528"/>
        </pc:sldMkLst>
        <pc:spChg chg="del">
          <ac:chgData name="Jessica Pitman" userId="32810b54-0e4c-4b23-98da-f3c8604117a1" providerId="ADAL" clId="{5162B709-4C85-4D00-BC90-B84BF32A5346}" dt="2025-10-16T20:42:28.332" v="2576" actId="478"/>
          <ac:spMkLst>
            <pc:docMk/>
            <pc:sldMk cId="690332465" sldId="528"/>
            <ac:spMk id="2" creationId="{31EC8589-2322-455E-FFA4-89C2EDB9FA84}"/>
          </ac:spMkLst>
        </pc:spChg>
        <pc:spChg chg="del mod">
          <ac:chgData name="Jessica Pitman" userId="32810b54-0e4c-4b23-98da-f3c8604117a1" providerId="ADAL" clId="{5162B709-4C85-4D00-BC90-B84BF32A5346}" dt="2025-10-16T20:52:40.311" v="2632" actId="26606"/>
          <ac:spMkLst>
            <pc:docMk/>
            <pc:sldMk cId="690332465" sldId="528"/>
            <ac:spMk id="3" creationId="{AED91101-9B3B-4466-3986-94128BF81E79}"/>
          </ac:spMkLst>
        </pc:spChg>
        <pc:spChg chg="del mod">
          <ac:chgData name="Jessica Pitman" userId="32810b54-0e4c-4b23-98da-f3c8604117a1" providerId="ADAL" clId="{5162B709-4C85-4D00-BC90-B84BF32A5346}" dt="2025-10-16T20:42:33.653" v="2578" actId="478"/>
          <ac:spMkLst>
            <pc:docMk/>
            <pc:sldMk cId="690332465" sldId="528"/>
            <ac:spMk id="4" creationId="{ECE6559D-C1B3-C146-2FD4-5A572757E177}"/>
          </ac:spMkLst>
        </pc:spChg>
        <pc:spChg chg="add mod">
          <ac:chgData name="Jessica Pitman" userId="32810b54-0e4c-4b23-98da-f3c8604117a1" providerId="ADAL" clId="{5162B709-4C85-4D00-BC90-B84BF32A5346}" dt="2025-10-16T21:10:59.036" v="2710" actId="1076"/>
          <ac:spMkLst>
            <pc:docMk/>
            <pc:sldMk cId="690332465" sldId="528"/>
            <ac:spMk id="5" creationId="{38650E44-19A2-2AA1-D659-94A23020FF9D}"/>
          </ac:spMkLst>
        </pc:spChg>
        <pc:spChg chg="add del mod">
          <ac:chgData name="Jessica Pitman" userId="32810b54-0e4c-4b23-98da-f3c8604117a1" providerId="ADAL" clId="{5162B709-4C85-4D00-BC90-B84BF32A5346}" dt="2025-10-16T20:52:47.061" v="2633" actId="478"/>
          <ac:spMkLst>
            <pc:docMk/>
            <pc:sldMk cId="690332465" sldId="528"/>
            <ac:spMk id="11" creationId="{6627841B-9303-A394-715C-0AF292702C91}"/>
          </ac:spMkLst>
        </pc:spChg>
        <pc:graphicFrameChg chg="add mod">
          <ac:chgData name="Jessica Pitman" userId="32810b54-0e4c-4b23-98da-f3c8604117a1" providerId="ADAL" clId="{5162B709-4C85-4D00-BC90-B84BF32A5346}" dt="2025-10-16T21:10:34.030" v="2701" actId="1076"/>
          <ac:graphicFrameMkLst>
            <pc:docMk/>
            <pc:sldMk cId="690332465" sldId="528"/>
            <ac:graphicFrameMk id="7" creationId="{FDF2ABBB-5DF2-7756-D2B5-AE386F49E993}"/>
          </ac:graphicFrameMkLst>
        </pc:graphicFrameChg>
      </pc:sldChg>
      <pc:sldChg chg="new del">
        <pc:chgData name="Jessica Pitman" userId="32810b54-0e4c-4b23-98da-f3c8604117a1" providerId="ADAL" clId="{5162B709-4C85-4D00-BC90-B84BF32A5346}" dt="2025-10-16T21:18:21.773" v="2739" actId="47"/>
        <pc:sldMkLst>
          <pc:docMk/>
          <pc:sldMk cId="1755598778" sldId="529"/>
        </pc:sldMkLst>
      </pc:sldChg>
      <pc:sldChg chg="addSp delSp modSp new del mod">
        <pc:chgData name="Jessica Pitman" userId="32810b54-0e4c-4b23-98da-f3c8604117a1" providerId="ADAL" clId="{5162B709-4C85-4D00-BC90-B84BF32A5346}" dt="2025-10-16T21:13:32.569" v="2711" actId="47"/>
        <pc:sldMkLst>
          <pc:docMk/>
          <pc:sldMk cId="3149188344" sldId="529"/>
        </pc:sldMkLst>
        <pc:spChg chg="del">
          <ac:chgData name="Jessica Pitman" userId="32810b54-0e4c-4b23-98da-f3c8604117a1" providerId="ADAL" clId="{5162B709-4C85-4D00-BC90-B84BF32A5346}" dt="2025-10-16T21:04:04.617" v="2679" actId="478"/>
          <ac:spMkLst>
            <pc:docMk/>
            <pc:sldMk cId="3149188344" sldId="529"/>
            <ac:spMk id="2" creationId="{C9495C24-8D62-DEF1-B035-E029A6023286}"/>
          </ac:spMkLst>
        </pc:spChg>
        <pc:spChg chg="del">
          <ac:chgData name="Jessica Pitman" userId="32810b54-0e4c-4b23-98da-f3c8604117a1" providerId="ADAL" clId="{5162B709-4C85-4D00-BC90-B84BF32A5346}" dt="2025-10-16T21:04:08.879" v="2681"/>
          <ac:spMkLst>
            <pc:docMk/>
            <pc:sldMk cId="3149188344" sldId="529"/>
            <ac:spMk id="3" creationId="{94360C6B-2525-DB70-6F1D-5A37705815A8}"/>
          </ac:spMkLst>
        </pc:spChg>
        <pc:spChg chg="del">
          <ac:chgData name="Jessica Pitman" userId="32810b54-0e4c-4b23-98da-f3c8604117a1" providerId="ADAL" clId="{5162B709-4C85-4D00-BC90-B84BF32A5346}" dt="2025-10-16T21:04:07.139" v="2680" actId="478"/>
          <ac:spMkLst>
            <pc:docMk/>
            <pc:sldMk cId="3149188344" sldId="529"/>
            <ac:spMk id="4" creationId="{849A0BFC-CA6E-B5CF-AF3C-EEA3593F0EA6}"/>
          </ac:spMkLst>
        </pc:spChg>
        <pc:spChg chg="add mod">
          <ac:chgData name="Jessica Pitman" userId="32810b54-0e4c-4b23-98da-f3c8604117a1" providerId="ADAL" clId="{5162B709-4C85-4D00-BC90-B84BF32A5346}" dt="2025-10-16T21:04:31.363" v="2692" actId="1076"/>
          <ac:spMkLst>
            <pc:docMk/>
            <pc:sldMk cId="3149188344" sldId="529"/>
            <ac:spMk id="5" creationId="{B6FD5E85-E60A-99B9-2C70-FFAC6F02859A}"/>
          </ac:spMkLst>
        </pc:spChg>
      </pc:sldChg>
      <pc:sldChg chg="addSp delSp modSp new mod modNotesTx">
        <pc:chgData name="Jessica Pitman" userId="32810b54-0e4c-4b23-98da-f3c8604117a1" providerId="ADAL" clId="{5162B709-4C85-4D00-BC90-B84BF32A5346}" dt="2025-10-16T21:20:51.268" v="2782" actId="20577"/>
        <pc:sldMkLst>
          <pc:docMk/>
          <pc:sldMk cId="3195380554" sldId="529"/>
        </pc:sldMkLst>
        <pc:spChg chg="del">
          <ac:chgData name="Jessica Pitman" userId="32810b54-0e4c-4b23-98da-f3c8604117a1" providerId="ADAL" clId="{5162B709-4C85-4D00-BC90-B84BF32A5346}" dt="2025-10-16T21:20:37.472" v="2750" actId="478"/>
          <ac:spMkLst>
            <pc:docMk/>
            <pc:sldMk cId="3195380554" sldId="529"/>
            <ac:spMk id="2" creationId="{FD4C9461-EC45-2161-9F42-D0AD76A20E48}"/>
          </ac:spMkLst>
        </pc:spChg>
        <pc:spChg chg="del">
          <ac:chgData name="Jessica Pitman" userId="32810b54-0e4c-4b23-98da-f3c8604117a1" providerId="ADAL" clId="{5162B709-4C85-4D00-BC90-B84BF32A5346}" dt="2025-10-16T21:20:26.462" v="2745" actId="931"/>
          <ac:spMkLst>
            <pc:docMk/>
            <pc:sldMk cId="3195380554" sldId="529"/>
            <ac:spMk id="3" creationId="{C0ADF871-79EF-43E0-BA80-A310F0CF4383}"/>
          </ac:spMkLst>
        </pc:spChg>
        <pc:spChg chg="del">
          <ac:chgData name="Jessica Pitman" userId="32810b54-0e4c-4b23-98da-f3c8604117a1" providerId="ADAL" clId="{5162B709-4C85-4D00-BC90-B84BF32A5346}" dt="2025-10-16T21:20:35.786" v="2749" actId="478"/>
          <ac:spMkLst>
            <pc:docMk/>
            <pc:sldMk cId="3195380554" sldId="529"/>
            <ac:spMk id="4" creationId="{2A134DC8-6142-85CD-B3C3-093B4CFA27CE}"/>
          </ac:spMkLst>
        </pc:spChg>
        <pc:picChg chg="add mod">
          <ac:chgData name="Jessica Pitman" userId="32810b54-0e4c-4b23-98da-f3c8604117a1" providerId="ADAL" clId="{5162B709-4C85-4D00-BC90-B84BF32A5346}" dt="2025-10-16T21:20:43.735" v="2752" actId="14100"/>
          <ac:picMkLst>
            <pc:docMk/>
            <pc:sldMk cId="3195380554" sldId="529"/>
            <ac:picMk id="6" creationId="{2D852135-5309-940D-9C86-22FD1B5A56DA}"/>
          </ac:picMkLst>
        </pc:picChg>
      </pc:sldChg>
      <pc:sldChg chg="new del modNotesTx">
        <pc:chgData name="Jessica Pitman" userId="32810b54-0e4c-4b23-98da-f3c8604117a1" providerId="ADAL" clId="{5162B709-4C85-4D00-BC90-B84BF32A5346}" dt="2025-10-16T21:25:48.387" v="2783" actId="47"/>
        <pc:sldMkLst>
          <pc:docMk/>
          <pc:sldMk cId="217233250" sldId="530"/>
        </pc:sldMkLst>
      </pc:sldChg>
      <pc:sldChg chg="new del">
        <pc:chgData name="Jessica Pitman" userId="32810b54-0e4c-4b23-98da-f3c8604117a1" providerId="ADAL" clId="{5162B709-4C85-4D00-BC90-B84BF32A5346}" dt="2025-10-16T21:18:23.971" v="2740" actId="47"/>
        <pc:sldMkLst>
          <pc:docMk/>
          <pc:sldMk cId="2451286860" sldId="530"/>
        </pc:sldMkLst>
      </pc:sldChg>
      <pc:sldChg chg="addSp delSp modSp new mod ord">
        <pc:chgData name="Jessica Pitman" userId="32810b54-0e4c-4b23-98da-f3c8604117a1" providerId="ADAL" clId="{5162B709-4C85-4D00-BC90-B84BF32A5346}" dt="2025-10-16T21:35:48.023" v="3062"/>
        <pc:sldMkLst>
          <pc:docMk/>
          <pc:sldMk cId="2665692205" sldId="530"/>
        </pc:sldMkLst>
        <pc:spChg chg="add del mod">
          <ac:chgData name="Jessica Pitman" userId="32810b54-0e4c-4b23-98da-f3c8604117a1" providerId="ADAL" clId="{5162B709-4C85-4D00-BC90-B84BF32A5346}" dt="2025-10-16T21:32:37.812" v="3060" actId="14100"/>
          <ac:spMkLst>
            <pc:docMk/>
            <pc:sldMk cId="2665692205" sldId="530"/>
            <ac:spMk id="2" creationId="{7B0421C7-0EF6-BCF7-87FF-9B1CAB3E6EF8}"/>
          </ac:spMkLst>
        </pc:spChg>
        <pc:spChg chg="del">
          <ac:chgData name="Jessica Pitman" userId="32810b54-0e4c-4b23-98da-f3c8604117a1" providerId="ADAL" clId="{5162B709-4C85-4D00-BC90-B84BF32A5346}" dt="2025-10-16T21:31:14.343" v="2882" actId="22"/>
          <ac:spMkLst>
            <pc:docMk/>
            <pc:sldMk cId="2665692205" sldId="530"/>
            <ac:spMk id="3" creationId="{42CB104B-3DFA-C5BD-579C-D1126C8F4D2B}"/>
          </ac:spMkLst>
        </pc:spChg>
        <pc:spChg chg="del">
          <ac:chgData name="Jessica Pitman" userId="32810b54-0e4c-4b23-98da-f3c8604117a1" providerId="ADAL" clId="{5162B709-4C85-4D00-BC90-B84BF32A5346}" dt="2025-10-16T21:31:25.597" v="2893" actId="478"/>
          <ac:spMkLst>
            <pc:docMk/>
            <pc:sldMk cId="2665692205" sldId="530"/>
            <ac:spMk id="4" creationId="{08BFD488-8C38-AA1E-FA5D-40E1B8A7DD71}"/>
          </ac:spMkLst>
        </pc:spChg>
        <pc:spChg chg="add del mod">
          <ac:chgData name="Jessica Pitman" userId="32810b54-0e4c-4b23-98da-f3c8604117a1" providerId="ADAL" clId="{5162B709-4C85-4D00-BC90-B84BF32A5346}" dt="2025-10-16T21:32:34.155" v="3059" actId="478"/>
          <ac:spMkLst>
            <pc:docMk/>
            <pc:sldMk cId="2665692205" sldId="530"/>
            <ac:spMk id="8" creationId="{14904A3F-A5D7-7B6A-F64F-22476D5AE833}"/>
          </ac:spMkLst>
        </pc:spChg>
        <pc:picChg chg="add mod ord">
          <ac:chgData name="Jessica Pitman" userId="32810b54-0e4c-4b23-98da-f3c8604117a1" providerId="ADAL" clId="{5162B709-4C85-4D00-BC90-B84BF32A5346}" dt="2025-10-16T21:31:39.349" v="2898" actId="14100"/>
          <ac:picMkLst>
            <pc:docMk/>
            <pc:sldMk cId="2665692205" sldId="530"/>
            <ac:picMk id="6" creationId="{4FE317C2-D85F-C223-357A-85B3B56BABB3}"/>
          </ac:picMkLst>
        </pc:picChg>
      </pc:sldChg>
      <pc:sldChg chg="addSp delSp modSp new add del mod ord modAnim">
        <pc:chgData name="Jessica Pitman" userId="32810b54-0e4c-4b23-98da-f3c8604117a1" providerId="ADAL" clId="{5162B709-4C85-4D00-BC90-B84BF32A5346}" dt="2025-10-16T21:35:54.153" v="3064" actId="47"/>
        <pc:sldMkLst>
          <pc:docMk/>
          <pc:sldMk cId="469991740" sldId="531"/>
        </pc:sldMkLst>
        <pc:spChg chg="mod">
          <ac:chgData name="Jessica Pitman" userId="32810b54-0e4c-4b23-98da-f3c8604117a1" providerId="ADAL" clId="{5162B709-4C85-4D00-BC90-B84BF32A5346}" dt="2025-10-16T21:26:28.384" v="2808" actId="20577"/>
          <ac:spMkLst>
            <pc:docMk/>
            <pc:sldMk cId="469991740" sldId="531"/>
            <ac:spMk id="2" creationId="{E0324424-CB63-9C74-9053-F022CE73483A}"/>
          </ac:spMkLst>
        </pc:spChg>
        <pc:spChg chg="del">
          <ac:chgData name="Jessica Pitman" userId="32810b54-0e4c-4b23-98da-f3c8604117a1" providerId="ADAL" clId="{5162B709-4C85-4D00-BC90-B84BF32A5346}" dt="2025-10-16T21:27:07.143" v="2809"/>
          <ac:spMkLst>
            <pc:docMk/>
            <pc:sldMk cId="469991740" sldId="531"/>
            <ac:spMk id="3" creationId="{DB47ABAE-8541-7F65-3B27-2602B1523FB7}"/>
          </ac:spMkLst>
        </pc:spChg>
        <pc:spChg chg="del">
          <ac:chgData name="Jessica Pitman" userId="32810b54-0e4c-4b23-98da-f3c8604117a1" providerId="ADAL" clId="{5162B709-4C85-4D00-BC90-B84BF32A5346}" dt="2025-10-16T21:27:14.516" v="2811" actId="478"/>
          <ac:spMkLst>
            <pc:docMk/>
            <pc:sldMk cId="469991740" sldId="531"/>
            <ac:spMk id="4" creationId="{089342C7-F145-5433-49D8-FEAAAA4D6FC5}"/>
          </ac:spMkLst>
        </pc:spChg>
        <pc:picChg chg="add mod">
          <ac:chgData name="Jessica Pitman" userId="32810b54-0e4c-4b23-98da-f3c8604117a1" providerId="ADAL" clId="{5162B709-4C85-4D00-BC90-B84BF32A5346}" dt="2025-10-16T21:27:16.670" v="2812" actId="1076"/>
          <ac:picMkLst>
            <pc:docMk/>
            <pc:sldMk cId="469991740" sldId="531"/>
            <ac:picMk id="5" creationId="{0B8A6C0D-1627-8524-4FD6-52179A0DA33A}"/>
          </ac:picMkLst>
        </pc:picChg>
      </pc:sldChg>
      <pc:sldChg chg="delSp modSp new del mod">
        <pc:chgData name="Jessica Pitman" userId="32810b54-0e4c-4b23-98da-f3c8604117a1" providerId="ADAL" clId="{5162B709-4C85-4D00-BC90-B84BF32A5346}" dt="2025-10-16T21:31:07.513" v="2881" actId="47"/>
        <pc:sldMkLst>
          <pc:docMk/>
          <pc:sldMk cId="3333113629" sldId="532"/>
        </pc:sldMkLst>
        <pc:spChg chg="mod">
          <ac:chgData name="Jessica Pitman" userId="32810b54-0e4c-4b23-98da-f3c8604117a1" providerId="ADAL" clId="{5162B709-4C85-4D00-BC90-B84BF32A5346}" dt="2025-10-16T21:28:28.697" v="2843" actId="20577"/>
          <ac:spMkLst>
            <pc:docMk/>
            <pc:sldMk cId="3333113629" sldId="532"/>
            <ac:spMk id="2" creationId="{BBD1B76D-EE64-8EA3-78B4-E67EC13A8406}"/>
          </ac:spMkLst>
        </pc:spChg>
        <pc:spChg chg="mod">
          <ac:chgData name="Jessica Pitman" userId="32810b54-0e4c-4b23-98da-f3c8604117a1" providerId="ADAL" clId="{5162B709-4C85-4D00-BC90-B84BF32A5346}" dt="2025-10-16T21:29:19.581" v="2880" actId="1076"/>
          <ac:spMkLst>
            <pc:docMk/>
            <pc:sldMk cId="3333113629" sldId="532"/>
            <ac:spMk id="3" creationId="{8BAC49EF-AEBD-A79D-ABEC-CB6B5195CB1F}"/>
          </ac:spMkLst>
        </pc:spChg>
        <pc:spChg chg="del">
          <ac:chgData name="Jessica Pitman" userId="32810b54-0e4c-4b23-98da-f3c8604117a1" providerId="ADAL" clId="{5162B709-4C85-4D00-BC90-B84BF32A5346}" dt="2025-10-16T21:29:11.832" v="2878" actId="478"/>
          <ac:spMkLst>
            <pc:docMk/>
            <pc:sldMk cId="3333113629" sldId="532"/>
            <ac:spMk id="4" creationId="{31C297AD-2031-591D-0761-DC52D213713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6C7B92-F2E9-4FCC-9C3D-4A2EC9E738FF}" type="doc">
      <dgm:prSet loTypeId="urn:microsoft.com/office/officeart/2005/8/layout/default" loCatId="list" qsTypeId="urn:microsoft.com/office/officeart/2005/8/quickstyle/simple4" qsCatId="simple" csTypeId="urn:microsoft.com/office/officeart/2005/8/colors/accent2_2" csCatId="accent2"/>
      <dgm:spPr/>
      <dgm:t>
        <a:bodyPr/>
        <a:lstStyle/>
        <a:p>
          <a:endParaRPr lang="en-US"/>
        </a:p>
      </dgm:t>
    </dgm:pt>
    <dgm:pt modelId="{B102DFD0-2D14-4A63-BB5C-5466158FACB7}">
      <dgm:prSet/>
      <dgm:spPr/>
      <dgm:t>
        <a:bodyPr/>
        <a:lstStyle/>
        <a:p>
          <a:r>
            <a:rPr lang="en-US" b="0" i="0" baseline="0"/>
            <a:t>ADHD in adults </a:t>
          </a:r>
          <a:endParaRPr lang="en-US"/>
        </a:p>
      </dgm:t>
    </dgm:pt>
    <dgm:pt modelId="{A39F435B-F9F4-476B-82F5-DB2E0C297175}" type="parTrans" cxnId="{EFE443CF-0580-4A5F-A73B-F6723A37A3CC}">
      <dgm:prSet/>
      <dgm:spPr/>
      <dgm:t>
        <a:bodyPr/>
        <a:lstStyle/>
        <a:p>
          <a:endParaRPr lang="en-US"/>
        </a:p>
      </dgm:t>
    </dgm:pt>
    <dgm:pt modelId="{2686A0A1-FEA7-4D77-A76B-6876548761FE}" type="sibTrans" cxnId="{EFE443CF-0580-4A5F-A73B-F6723A37A3CC}">
      <dgm:prSet/>
      <dgm:spPr/>
      <dgm:t>
        <a:bodyPr/>
        <a:lstStyle/>
        <a:p>
          <a:endParaRPr lang="en-US"/>
        </a:p>
      </dgm:t>
    </dgm:pt>
    <dgm:pt modelId="{4B7ADCC6-559F-4E44-B530-2B4AF63C29C4}">
      <dgm:prSet/>
      <dgm:spPr/>
      <dgm:t>
        <a:bodyPr/>
        <a:lstStyle/>
        <a:p>
          <a:r>
            <a:rPr lang="en-US" b="0" i="0" baseline="0" dirty="0"/>
            <a:t>Social anxiety </a:t>
          </a:r>
          <a:endParaRPr lang="en-US" dirty="0"/>
        </a:p>
      </dgm:t>
    </dgm:pt>
    <dgm:pt modelId="{0D0AE8C2-CFAF-47C1-8FD2-F2468FDA9146}" type="parTrans" cxnId="{1C2FFC69-87B4-42D0-B7FA-5B1E84E0478C}">
      <dgm:prSet/>
      <dgm:spPr/>
      <dgm:t>
        <a:bodyPr/>
        <a:lstStyle/>
        <a:p>
          <a:endParaRPr lang="en-US"/>
        </a:p>
      </dgm:t>
    </dgm:pt>
    <dgm:pt modelId="{E0D63CA1-2FDB-42F0-AFC9-A733DEFB66C0}" type="sibTrans" cxnId="{1C2FFC69-87B4-42D0-B7FA-5B1E84E0478C}">
      <dgm:prSet/>
      <dgm:spPr/>
      <dgm:t>
        <a:bodyPr/>
        <a:lstStyle/>
        <a:p>
          <a:endParaRPr lang="en-US"/>
        </a:p>
      </dgm:t>
    </dgm:pt>
    <dgm:pt modelId="{EF01E02A-260F-4DB5-94F3-51C2F31998CA}">
      <dgm:prSet/>
      <dgm:spPr/>
      <dgm:t>
        <a:bodyPr/>
        <a:lstStyle/>
        <a:p>
          <a:r>
            <a:rPr lang="en-US" b="0" i="0" baseline="0"/>
            <a:t>Obesity </a:t>
          </a:r>
          <a:endParaRPr lang="en-US"/>
        </a:p>
      </dgm:t>
    </dgm:pt>
    <dgm:pt modelId="{AD4E91BB-BB86-4DA7-8A91-2293EA7B6A46}" type="parTrans" cxnId="{4EA3207A-B97A-4511-A921-0FC1957B7C22}">
      <dgm:prSet/>
      <dgm:spPr/>
      <dgm:t>
        <a:bodyPr/>
        <a:lstStyle/>
        <a:p>
          <a:endParaRPr lang="en-US"/>
        </a:p>
      </dgm:t>
    </dgm:pt>
    <dgm:pt modelId="{3B42E789-BA38-4A28-B226-10C654B49333}" type="sibTrans" cxnId="{4EA3207A-B97A-4511-A921-0FC1957B7C22}">
      <dgm:prSet/>
      <dgm:spPr/>
      <dgm:t>
        <a:bodyPr/>
        <a:lstStyle/>
        <a:p>
          <a:endParaRPr lang="en-US"/>
        </a:p>
      </dgm:t>
    </dgm:pt>
    <dgm:pt modelId="{256B2D0C-724D-4AA4-8CF9-FD265461DCAE}">
      <dgm:prSet/>
      <dgm:spPr/>
      <dgm:t>
        <a:bodyPr/>
        <a:lstStyle/>
        <a:p>
          <a:r>
            <a:rPr lang="en-US" b="0" i="0" baseline="0"/>
            <a:t>Gender dysphoria </a:t>
          </a:r>
          <a:endParaRPr lang="en-US"/>
        </a:p>
      </dgm:t>
    </dgm:pt>
    <dgm:pt modelId="{4E380B45-3268-4ECA-99C3-EA1706F282B0}" type="parTrans" cxnId="{9D457D91-28BA-405F-BB68-B7F4F7EE4A51}">
      <dgm:prSet/>
      <dgm:spPr/>
      <dgm:t>
        <a:bodyPr/>
        <a:lstStyle/>
        <a:p>
          <a:endParaRPr lang="en-US"/>
        </a:p>
      </dgm:t>
    </dgm:pt>
    <dgm:pt modelId="{22F3FA26-7331-4067-BEB3-CE6B247179BC}" type="sibTrans" cxnId="{9D457D91-28BA-405F-BB68-B7F4F7EE4A51}">
      <dgm:prSet/>
      <dgm:spPr/>
      <dgm:t>
        <a:bodyPr/>
        <a:lstStyle/>
        <a:p>
          <a:endParaRPr lang="en-US"/>
        </a:p>
      </dgm:t>
    </dgm:pt>
    <dgm:pt modelId="{0568B22D-92B7-4350-BA03-F4989F3994AC}">
      <dgm:prSet/>
      <dgm:spPr/>
      <dgm:t>
        <a:bodyPr/>
        <a:lstStyle/>
        <a:p>
          <a:r>
            <a:rPr lang="en-US" b="0" i="0" baseline="0"/>
            <a:t>Burnout </a:t>
          </a:r>
          <a:endParaRPr lang="en-US"/>
        </a:p>
      </dgm:t>
    </dgm:pt>
    <dgm:pt modelId="{1E9014CF-E92B-4B22-B837-3A65F3EE80E3}" type="parTrans" cxnId="{8456F5A4-C325-4E59-A797-1D6F9F96FF9C}">
      <dgm:prSet/>
      <dgm:spPr/>
      <dgm:t>
        <a:bodyPr/>
        <a:lstStyle/>
        <a:p>
          <a:endParaRPr lang="en-US"/>
        </a:p>
      </dgm:t>
    </dgm:pt>
    <dgm:pt modelId="{504ACD62-D3F9-47C1-AEC0-82A1DCDF5EFB}" type="sibTrans" cxnId="{8456F5A4-C325-4E59-A797-1D6F9F96FF9C}">
      <dgm:prSet/>
      <dgm:spPr/>
      <dgm:t>
        <a:bodyPr/>
        <a:lstStyle/>
        <a:p>
          <a:endParaRPr lang="en-US"/>
        </a:p>
      </dgm:t>
    </dgm:pt>
    <dgm:pt modelId="{4EAD44A8-56FE-499C-9E99-6119B8EBC60E}">
      <dgm:prSet/>
      <dgm:spPr/>
      <dgm:t>
        <a:bodyPr/>
        <a:lstStyle/>
        <a:p>
          <a:r>
            <a:rPr lang="en-US" b="0" i="0" baseline="0"/>
            <a:t>Tech addiction </a:t>
          </a:r>
          <a:endParaRPr lang="en-US"/>
        </a:p>
      </dgm:t>
    </dgm:pt>
    <dgm:pt modelId="{58E6459A-EB68-46D6-8928-4F12F4E2F22F}" type="parTrans" cxnId="{571D2912-8E56-4305-988F-CAA1B674C29D}">
      <dgm:prSet/>
      <dgm:spPr/>
      <dgm:t>
        <a:bodyPr/>
        <a:lstStyle/>
        <a:p>
          <a:endParaRPr lang="en-US"/>
        </a:p>
      </dgm:t>
    </dgm:pt>
    <dgm:pt modelId="{AB7F2A70-77FA-4FF7-82D1-5EF9B21FB2C6}" type="sibTrans" cxnId="{571D2912-8E56-4305-988F-CAA1B674C29D}">
      <dgm:prSet/>
      <dgm:spPr/>
      <dgm:t>
        <a:bodyPr/>
        <a:lstStyle/>
        <a:p>
          <a:endParaRPr lang="en-US"/>
        </a:p>
      </dgm:t>
    </dgm:pt>
    <dgm:pt modelId="{ED0E64B5-968B-431A-B591-F011478CE60F}">
      <dgm:prSet/>
      <dgm:spPr/>
      <dgm:t>
        <a:bodyPr/>
        <a:lstStyle/>
        <a:p>
          <a:r>
            <a:rPr lang="en-US" b="0" i="0" baseline="0"/>
            <a:t>Grief </a:t>
          </a:r>
          <a:endParaRPr lang="en-US"/>
        </a:p>
      </dgm:t>
    </dgm:pt>
    <dgm:pt modelId="{01677AA4-CD47-44EE-9A26-8471F2D54811}" type="parTrans" cxnId="{6EEFED08-9562-4881-B417-99BA58AC5EFC}">
      <dgm:prSet/>
      <dgm:spPr/>
      <dgm:t>
        <a:bodyPr/>
        <a:lstStyle/>
        <a:p>
          <a:endParaRPr lang="en-US"/>
        </a:p>
      </dgm:t>
    </dgm:pt>
    <dgm:pt modelId="{139204DC-442C-4CC6-A4B5-5924D1924328}" type="sibTrans" cxnId="{6EEFED08-9562-4881-B417-99BA58AC5EFC}">
      <dgm:prSet/>
      <dgm:spPr/>
      <dgm:t>
        <a:bodyPr/>
        <a:lstStyle/>
        <a:p>
          <a:endParaRPr lang="en-US"/>
        </a:p>
      </dgm:t>
    </dgm:pt>
    <dgm:pt modelId="{C4829CD8-026C-4432-93FC-BC6596E48A7C}">
      <dgm:prSet/>
      <dgm:spPr/>
      <dgm:t>
        <a:bodyPr/>
        <a:lstStyle/>
        <a:p>
          <a:r>
            <a:rPr lang="en-US" b="0" i="0" baseline="0"/>
            <a:t>Loneliness </a:t>
          </a:r>
          <a:endParaRPr lang="en-US"/>
        </a:p>
      </dgm:t>
    </dgm:pt>
    <dgm:pt modelId="{4534D4B5-3DA1-41C2-9A7F-CE902B758E2A}" type="parTrans" cxnId="{DE599890-63FD-41BA-B055-8630BDC438F5}">
      <dgm:prSet/>
      <dgm:spPr/>
      <dgm:t>
        <a:bodyPr/>
        <a:lstStyle/>
        <a:p>
          <a:endParaRPr lang="en-US"/>
        </a:p>
      </dgm:t>
    </dgm:pt>
    <dgm:pt modelId="{ADF0E661-3638-46E5-A660-3D342F52F277}" type="sibTrans" cxnId="{DE599890-63FD-41BA-B055-8630BDC438F5}">
      <dgm:prSet/>
      <dgm:spPr/>
      <dgm:t>
        <a:bodyPr/>
        <a:lstStyle/>
        <a:p>
          <a:endParaRPr lang="en-US"/>
        </a:p>
      </dgm:t>
    </dgm:pt>
    <dgm:pt modelId="{F0EB32EA-4D84-4F0D-A3C4-1C6790FAB73B}">
      <dgm:prSet/>
      <dgm:spPr/>
      <dgm:t>
        <a:bodyPr/>
        <a:lstStyle/>
        <a:p>
          <a:r>
            <a:rPr lang="en-US" b="0" i="0" baseline="0"/>
            <a:t>Menopause </a:t>
          </a:r>
          <a:endParaRPr lang="en-US"/>
        </a:p>
      </dgm:t>
    </dgm:pt>
    <dgm:pt modelId="{54AD7F2A-2A76-4D77-A796-486CC9F6F13C}" type="parTrans" cxnId="{79DBD5BA-7AB2-453D-BB43-356E85A42953}">
      <dgm:prSet/>
      <dgm:spPr/>
      <dgm:t>
        <a:bodyPr/>
        <a:lstStyle/>
        <a:p>
          <a:endParaRPr lang="en-US"/>
        </a:p>
      </dgm:t>
    </dgm:pt>
    <dgm:pt modelId="{21E3863C-C0E0-4AAE-82E4-E14CC1B10078}" type="sibTrans" cxnId="{79DBD5BA-7AB2-453D-BB43-356E85A42953}">
      <dgm:prSet/>
      <dgm:spPr/>
      <dgm:t>
        <a:bodyPr/>
        <a:lstStyle/>
        <a:p>
          <a:endParaRPr lang="en-US"/>
        </a:p>
      </dgm:t>
    </dgm:pt>
    <dgm:pt modelId="{48A3F301-5893-4DE2-A65C-6B1764DC9E73}">
      <dgm:prSet/>
      <dgm:spPr/>
      <dgm:t>
        <a:bodyPr/>
        <a:lstStyle/>
        <a:p>
          <a:r>
            <a:rPr lang="en-US" b="0" i="0" baseline="0" dirty="0"/>
            <a:t>Children’s </a:t>
          </a:r>
          <a:r>
            <a:rPr lang="en-US" b="0" i="0" baseline="0" dirty="0" err="1"/>
            <a:t>behaviour</a:t>
          </a:r>
          <a:r>
            <a:rPr lang="en-US" b="0" i="0" baseline="0" dirty="0"/>
            <a:t> in schools </a:t>
          </a:r>
          <a:endParaRPr lang="en-US" dirty="0"/>
        </a:p>
      </dgm:t>
    </dgm:pt>
    <dgm:pt modelId="{1A612169-42E8-45A5-92E4-E001E7B053B4}" type="parTrans" cxnId="{1E9F3ACB-1B3E-4C39-A98D-4CAAE47C292B}">
      <dgm:prSet/>
      <dgm:spPr/>
      <dgm:t>
        <a:bodyPr/>
        <a:lstStyle/>
        <a:p>
          <a:endParaRPr lang="en-US"/>
        </a:p>
      </dgm:t>
    </dgm:pt>
    <dgm:pt modelId="{EB5EC2A8-6DE0-4EE3-BC76-A6F832B4C13C}" type="sibTrans" cxnId="{1E9F3ACB-1B3E-4C39-A98D-4CAAE47C292B}">
      <dgm:prSet/>
      <dgm:spPr/>
      <dgm:t>
        <a:bodyPr/>
        <a:lstStyle/>
        <a:p>
          <a:endParaRPr lang="en-US"/>
        </a:p>
      </dgm:t>
    </dgm:pt>
    <dgm:pt modelId="{17B0DB14-1758-4935-8C06-33E7908AA8A8}" type="pres">
      <dgm:prSet presAssocID="{7C6C7B92-F2E9-4FCC-9C3D-4A2EC9E738FF}" presName="diagram" presStyleCnt="0">
        <dgm:presLayoutVars>
          <dgm:dir/>
          <dgm:resizeHandles val="exact"/>
        </dgm:presLayoutVars>
      </dgm:prSet>
      <dgm:spPr/>
    </dgm:pt>
    <dgm:pt modelId="{D40A26E3-B537-4C69-97F2-8F242295A923}" type="pres">
      <dgm:prSet presAssocID="{B102DFD0-2D14-4A63-BB5C-5466158FACB7}" presName="node" presStyleLbl="node1" presStyleIdx="0" presStyleCnt="10">
        <dgm:presLayoutVars>
          <dgm:bulletEnabled val="1"/>
        </dgm:presLayoutVars>
      </dgm:prSet>
      <dgm:spPr/>
    </dgm:pt>
    <dgm:pt modelId="{EE542624-E578-495D-9360-0723C482B856}" type="pres">
      <dgm:prSet presAssocID="{2686A0A1-FEA7-4D77-A76B-6876548761FE}" presName="sibTrans" presStyleCnt="0"/>
      <dgm:spPr/>
    </dgm:pt>
    <dgm:pt modelId="{913206E1-D285-4325-9E01-BF1EBBA0518E}" type="pres">
      <dgm:prSet presAssocID="{4B7ADCC6-559F-4E44-B530-2B4AF63C29C4}" presName="node" presStyleLbl="node1" presStyleIdx="1" presStyleCnt="10">
        <dgm:presLayoutVars>
          <dgm:bulletEnabled val="1"/>
        </dgm:presLayoutVars>
      </dgm:prSet>
      <dgm:spPr/>
    </dgm:pt>
    <dgm:pt modelId="{DCAA9637-80F0-40D8-BA55-9F8113AE63A7}" type="pres">
      <dgm:prSet presAssocID="{E0D63CA1-2FDB-42F0-AFC9-A733DEFB66C0}" presName="sibTrans" presStyleCnt="0"/>
      <dgm:spPr/>
    </dgm:pt>
    <dgm:pt modelId="{740A9DD6-1F19-4231-99A6-D82FD2F8578C}" type="pres">
      <dgm:prSet presAssocID="{EF01E02A-260F-4DB5-94F3-51C2F31998CA}" presName="node" presStyleLbl="node1" presStyleIdx="2" presStyleCnt="10">
        <dgm:presLayoutVars>
          <dgm:bulletEnabled val="1"/>
        </dgm:presLayoutVars>
      </dgm:prSet>
      <dgm:spPr/>
    </dgm:pt>
    <dgm:pt modelId="{C4EA09F1-84B4-471C-B8BD-1B81644D0EFF}" type="pres">
      <dgm:prSet presAssocID="{3B42E789-BA38-4A28-B226-10C654B49333}" presName="sibTrans" presStyleCnt="0"/>
      <dgm:spPr/>
    </dgm:pt>
    <dgm:pt modelId="{87F0D192-A751-4311-8804-F197C807A2FA}" type="pres">
      <dgm:prSet presAssocID="{256B2D0C-724D-4AA4-8CF9-FD265461DCAE}" presName="node" presStyleLbl="node1" presStyleIdx="3" presStyleCnt="10">
        <dgm:presLayoutVars>
          <dgm:bulletEnabled val="1"/>
        </dgm:presLayoutVars>
      </dgm:prSet>
      <dgm:spPr/>
    </dgm:pt>
    <dgm:pt modelId="{823C75C0-7499-4556-9211-DEE0C57F8AC7}" type="pres">
      <dgm:prSet presAssocID="{22F3FA26-7331-4067-BEB3-CE6B247179BC}" presName="sibTrans" presStyleCnt="0"/>
      <dgm:spPr/>
    </dgm:pt>
    <dgm:pt modelId="{65994C12-6602-4E14-AF24-3E7AE72EC9B5}" type="pres">
      <dgm:prSet presAssocID="{0568B22D-92B7-4350-BA03-F4989F3994AC}" presName="node" presStyleLbl="node1" presStyleIdx="4" presStyleCnt="10">
        <dgm:presLayoutVars>
          <dgm:bulletEnabled val="1"/>
        </dgm:presLayoutVars>
      </dgm:prSet>
      <dgm:spPr/>
    </dgm:pt>
    <dgm:pt modelId="{D65DD4BE-F42A-4063-9B05-6B436CE5BB07}" type="pres">
      <dgm:prSet presAssocID="{504ACD62-D3F9-47C1-AEC0-82A1DCDF5EFB}" presName="sibTrans" presStyleCnt="0"/>
      <dgm:spPr/>
    </dgm:pt>
    <dgm:pt modelId="{48924D5D-EB27-4B2D-8416-81F176CBF5CA}" type="pres">
      <dgm:prSet presAssocID="{4EAD44A8-56FE-499C-9E99-6119B8EBC60E}" presName="node" presStyleLbl="node1" presStyleIdx="5" presStyleCnt="10">
        <dgm:presLayoutVars>
          <dgm:bulletEnabled val="1"/>
        </dgm:presLayoutVars>
      </dgm:prSet>
      <dgm:spPr/>
    </dgm:pt>
    <dgm:pt modelId="{83096D8D-6BB8-4BCF-BD19-62321A7DC42E}" type="pres">
      <dgm:prSet presAssocID="{AB7F2A70-77FA-4FF7-82D1-5EF9B21FB2C6}" presName="sibTrans" presStyleCnt="0"/>
      <dgm:spPr/>
    </dgm:pt>
    <dgm:pt modelId="{477EE3DD-D4A6-4F13-837A-C123C30839D5}" type="pres">
      <dgm:prSet presAssocID="{ED0E64B5-968B-431A-B591-F011478CE60F}" presName="node" presStyleLbl="node1" presStyleIdx="6" presStyleCnt="10">
        <dgm:presLayoutVars>
          <dgm:bulletEnabled val="1"/>
        </dgm:presLayoutVars>
      </dgm:prSet>
      <dgm:spPr/>
    </dgm:pt>
    <dgm:pt modelId="{B8ECFB4B-12C4-479F-9C17-1CE53046C49F}" type="pres">
      <dgm:prSet presAssocID="{139204DC-442C-4CC6-A4B5-5924D1924328}" presName="sibTrans" presStyleCnt="0"/>
      <dgm:spPr/>
    </dgm:pt>
    <dgm:pt modelId="{86A6D491-60FA-40FD-A4DE-4005E649DF08}" type="pres">
      <dgm:prSet presAssocID="{C4829CD8-026C-4432-93FC-BC6596E48A7C}" presName="node" presStyleLbl="node1" presStyleIdx="7" presStyleCnt="10">
        <dgm:presLayoutVars>
          <dgm:bulletEnabled val="1"/>
        </dgm:presLayoutVars>
      </dgm:prSet>
      <dgm:spPr/>
    </dgm:pt>
    <dgm:pt modelId="{7B2E8FB4-B6AC-4F62-9BFE-621FF18273BF}" type="pres">
      <dgm:prSet presAssocID="{ADF0E661-3638-46E5-A660-3D342F52F277}" presName="sibTrans" presStyleCnt="0"/>
      <dgm:spPr/>
    </dgm:pt>
    <dgm:pt modelId="{7EED7CE0-303F-4FD5-A4FC-EA27E20CB15C}" type="pres">
      <dgm:prSet presAssocID="{F0EB32EA-4D84-4F0D-A3C4-1C6790FAB73B}" presName="node" presStyleLbl="node1" presStyleIdx="8" presStyleCnt="10">
        <dgm:presLayoutVars>
          <dgm:bulletEnabled val="1"/>
        </dgm:presLayoutVars>
      </dgm:prSet>
      <dgm:spPr/>
    </dgm:pt>
    <dgm:pt modelId="{99B11A23-BBB9-45EC-8E8B-BED89EB1B8F7}" type="pres">
      <dgm:prSet presAssocID="{21E3863C-C0E0-4AAE-82E4-E14CC1B10078}" presName="sibTrans" presStyleCnt="0"/>
      <dgm:spPr/>
    </dgm:pt>
    <dgm:pt modelId="{2309D47C-B5AE-44C1-B8C6-351C684609A6}" type="pres">
      <dgm:prSet presAssocID="{48A3F301-5893-4DE2-A65C-6B1764DC9E73}" presName="node" presStyleLbl="node1" presStyleIdx="9" presStyleCnt="10">
        <dgm:presLayoutVars>
          <dgm:bulletEnabled val="1"/>
        </dgm:presLayoutVars>
      </dgm:prSet>
      <dgm:spPr/>
    </dgm:pt>
  </dgm:ptLst>
  <dgm:cxnLst>
    <dgm:cxn modelId="{6EEFED08-9562-4881-B417-99BA58AC5EFC}" srcId="{7C6C7B92-F2E9-4FCC-9C3D-4A2EC9E738FF}" destId="{ED0E64B5-968B-431A-B591-F011478CE60F}" srcOrd="6" destOrd="0" parTransId="{01677AA4-CD47-44EE-9A26-8471F2D54811}" sibTransId="{139204DC-442C-4CC6-A4B5-5924D1924328}"/>
    <dgm:cxn modelId="{012F8711-D6BE-421A-B73A-7F07AE81749E}" type="presOf" srcId="{4B7ADCC6-559F-4E44-B530-2B4AF63C29C4}" destId="{913206E1-D285-4325-9E01-BF1EBBA0518E}" srcOrd="0" destOrd="0" presId="urn:microsoft.com/office/officeart/2005/8/layout/default"/>
    <dgm:cxn modelId="{571D2912-8E56-4305-988F-CAA1B674C29D}" srcId="{7C6C7B92-F2E9-4FCC-9C3D-4A2EC9E738FF}" destId="{4EAD44A8-56FE-499C-9E99-6119B8EBC60E}" srcOrd="5" destOrd="0" parTransId="{58E6459A-EB68-46D6-8928-4F12F4E2F22F}" sibTransId="{AB7F2A70-77FA-4FF7-82D1-5EF9B21FB2C6}"/>
    <dgm:cxn modelId="{C040281D-3D5F-4CEC-A9A6-8CFFF82144E7}" type="presOf" srcId="{4EAD44A8-56FE-499C-9E99-6119B8EBC60E}" destId="{48924D5D-EB27-4B2D-8416-81F176CBF5CA}" srcOrd="0" destOrd="0" presId="urn:microsoft.com/office/officeart/2005/8/layout/default"/>
    <dgm:cxn modelId="{F1A61522-4743-4238-AD43-F708EA79D9B6}" type="presOf" srcId="{C4829CD8-026C-4432-93FC-BC6596E48A7C}" destId="{86A6D491-60FA-40FD-A4DE-4005E649DF08}" srcOrd="0" destOrd="0" presId="urn:microsoft.com/office/officeart/2005/8/layout/default"/>
    <dgm:cxn modelId="{22761C3D-5F3F-492F-8C6B-E99D236CB6C6}" type="presOf" srcId="{F0EB32EA-4D84-4F0D-A3C4-1C6790FAB73B}" destId="{7EED7CE0-303F-4FD5-A4FC-EA27E20CB15C}" srcOrd="0" destOrd="0" presId="urn:microsoft.com/office/officeart/2005/8/layout/default"/>
    <dgm:cxn modelId="{08156E68-424D-4E2A-806F-3B73B260CA96}" type="presOf" srcId="{48A3F301-5893-4DE2-A65C-6B1764DC9E73}" destId="{2309D47C-B5AE-44C1-B8C6-351C684609A6}" srcOrd="0" destOrd="0" presId="urn:microsoft.com/office/officeart/2005/8/layout/default"/>
    <dgm:cxn modelId="{1C2FFC69-87B4-42D0-B7FA-5B1E84E0478C}" srcId="{7C6C7B92-F2E9-4FCC-9C3D-4A2EC9E738FF}" destId="{4B7ADCC6-559F-4E44-B530-2B4AF63C29C4}" srcOrd="1" destOrd="0" parTransId="{0D0AE8C2-CFAF-47C1-8FD2-F2468FDA9146}" sibTransId="{E0D63CA1-2FDB-42F0-AFC9-A733DEFB66C0}"/>
    <dgm:cxn modelId="{B7A2AF6E-2EEE-4E8A-AB6A-46060D85E7E7}" type="presOf" srcId="{B102DFD0-2D14-4A63-BB5C-5466158FACB7}" destId="{D40A26E3-B537-4C69-97F2-8F242295A923}" srcOrd="0" destOrd="0" presId="urn:microsoft.com/office/officeart/2005/8/layout/default"/>
    <dgm:cxn modelId="{4EA3207A-B97A-4511-A921-0FC1957B7C22}" srcId="{7C6C7B92-F2E9-4FCC-9C3D-4A2EC9E738FF}" destId="{EF01E02A-260F-4DB5-94F3-51C2F31998CA}" srcOrd="2" destOrd="0" parTransId="{AD4E91BB-BB86-4DA7-8A91-2293EA7B6A46}" sibTransId="{3B42E789-BA38-4A28-B226-10C654B49333}"/>
    <dgm:cxn modelId="{DE599890-63FD-41BA-B055-8630BDC438F5}" srcId="{7C6C7B92-F2E9-4FCC-9C3D-4A2EC9E738FF}" destId="{C4829CD8-026C-4432-93FC-BC6596E48A7C}" srcOrd="7" destOrd="0" parTransId="{4534D4B5-3DA1-41C2-9A7F-CE902B758E2A}" sibTransId="{ADF0E661-3638-46E5-A660-3D342F52F277}"/>
    <dgm:cxn modelId="{9D457D91-28BA-405F-BB68-B7F4F7EE4A51}" srcId="{7C6C7B92-F2E9-4FCC-9C3D-4A2EC9E738FF}" destId="{256B2D0C-724D-4AA4-8CF9-FD265461DCAE}" srcOrd="3" destOrd="0" parTransId="{4E380B45-3268-4ECA-99C3-EA1706F282B0}" sibTransId="{22F3FA26-7331-4067-BEB3-CE6B247179BC}"/>
    <dgm:cxn modelId="{8456F5A4-C325-4E59-A797-1D6F9F96FF9C}" srcId="{7C6C7B92-F2E9-4FCC-9C3D-4A2EC9E738FF}" destId="{0568B22D-92B7-4350-BA03-F4989F3994AC}" srcOrd="4" destOrd="0" parTransId="{1E9014CF-E92B-4B22-B837-3A65F3EE80E3}" sibTransId="{504ACD62-D3F9-47C1-AEC0-82A1DCDF5EFB}"/>
    <dgm:cxn modelId="{EFFA20AC-1D0C-420B-A375-35AABD186AFA}" type="presOf" srcId="{ED0E64B5-968B-431A-B591-F011478CE60F}" destId="{477EE3DD-D4A6-4F13-837A-C123C30839D5}" srcOrd="0" destOrd="0" presId="urn:microsoft.com/office/officeart/2005/8/layout/default"/>
    <dgm:cxn modelId="{75BFDCB4-565D-4985-AA82-EEF36E464C52}" type="presOf" srcId="{0568B22D-92B7-4350-BA03-F4989F3994AC}" destId="{65994C12-6602-4E14-AF24-3E7AE72EC9B5}" srcOrd="0" destOrd="0" presId="urn:microsoft.com/office/officeart/2005/8/layout/default"/>
    <dgm:cxn modelId="{79DBD5BA-7AB2-453D-BB43-356E85A42953}" srcId="{7C6C7B92-F2E9-4FCC-9C3D-4A2EC9E738FF}" destId="{F0EB32EA-4D84-4F0D-A3C4-1C6790FAB73B}" srcOrd="8" destOrd="0" parTransId="{54AD7F2A-2A76-4D77-A796-486CC9F6F13C}" sibTransId="{21E3863C-C0E0-4AAE-82E4-E14CC1B10078}"/>
    <dgm:cxn modelId="{1E9F3ACB-1B3E-4C39-A98D-4CAAE47C292B}" srcId="{7C6C7B92-F2E9-4FCC-9C3D-4A2EC9E738FF}" destId="{48A3F301-5893-4DE2-A65C-6B1764DC9E73}" srcOrd="9" destOrd="0" parTransId="{1A612169-42E8-45A5-92E4-E001E7B053B4}" sibTransId="{EB5EC2A8-6DE0-4EE3-BC76-A6F832B4C13C}"/>
    <dgm:cxn modelId="{EFE443CF-0580-4A5F-A73B-F6723A37A3CC}" srcId="{7C6C7B92-F2E9-4FCC-9C3D-4A2EC9E738FF}" destId="{B102DFD0-2D14-4A63-BB5C-5466158FACB7}" srcOrd="0" destOrd="0" parTransId="{A39F435B-F9F4-476B-82F5-DB2E0C297175}" sibTransId="{2686A0A1-FEA7-4D77-A76B-6876548761FE}"/>
    <dgm:cxn modelId="{643FA4E0-12C7-470A-B361-1A0A7583C34E}" type="presOf" srcId="{7C6C7B92-F2E9-4FCC-9C3D-4A2EC9E738FF}" destId="{17B0DB14-1758-4935-8C06-33E7908AA8A8}" srcOrd="0" destOrd="0" presId="urn:microsoft.com/office/officeart/2005/8/layout/default"/>
    <dgm:cxn modelId="{46E48DE7-A5D0-486F-BBF6-C481F94C8C0C}" type="presOf" srcId="{256B2D0C-724D-4AA4-8CF9-FD265461DCAE}" destId="{87F0D192-A751-4311-8804-F197C807A2FA}" srcOrd="0" destOrd="0" presId="urn:microsoft.com/office/officeart/2005/8/layout/default"/>
    <dgm:cxn modelId="{AF914FEA-2B10-497A-A652-33C65545D419}" type="presOf" srcId="{EF01E02A-260F-4DB5-94F3-51C2F31998CA}" destId="{740A9DD6-1F19-4231-99A6-D82FD2F8578C}" srcOrd="0" destOrd="0" presId="urn:microsoft.com/office/officeart/2005/8/layout/default"/>
    <dgm:cxn modelId="{C113F795-9328-4529-BC7F-F666FE4F500A}" type="presParOf" srcId="{17B0DB14-1758-4935-8C06-33E7908AA8A8}" destId="{D40A26E3-B537-4C69-97F2-8F242295A923}" srcOrd="0" destOrd="0" presId="urn:microsoft.com/office/officeart/2005/8/layout/default"/>
    <dgm:cxn modelId="{BED93B5E-9E30-414C-BB71-C15F2F449552}" type="presParOf" srcId="{17B0DB14-1758-4935-8C06-33E7908AA8A8}" destId="{EE542624-E578-495D-9360-0723C482B856}" srcOrd="1" destOrd="0" presId="urn:microsoft.com/office/officeart/2005/8/layout/default"/>
    <dgm:cxn modelId="{5B17E486-A674-455E-B77E-BEF82CA6AADC}" type="presParOf" srcId="{17B0DB14-1758-4935-8C06-33E7908AA8A8}" destId="{913206E1-D285-4325-9E01-BF1EBBA0518E}" srcOrd="2" destOrd="0" presId="urn:microsoft.com/office/officeart/2005/8/layout/default"/>
    <dgm:cxn modelId="{1AF61889-BC87-4EB0-A595-3B1F22AF8F58}" type="presParOf" srcId="{17B0DB14-1758-4935-8C06-33E7908AA8A8}" destId="{DCAA9637-80F0-40D8-BA55-9F8113AE63A7}" srcOrd="3" destOrd="0" presId="urn:microsoft.com/office/officeart/2005/8/layout/default"/>
    <dgm:cxn modelId="{6C2E459E-8ED8-46D6-8437-8C87BC2E0421}" type="presParOf" srcId="{17B0DB14-1758-4935-8C06-33E7908AA8A8}" destId="{740A9DD6-1F19-4231-99A6-D82FD2F8578C}" srcOrd="4" destOrd="0" presId="urn:microsoft.com/office/officeart/2005/8/layout/default"/>
    <dgm:cxn modelId="{0C404CBA-BC7D-4810-8AEE-A62B9FEE966B}" type="presParOf" srcId="{17B0DB14-1758-4935-8C06-33E7908AA8A8}" destId="{C4EA09F1-84B4-471C-B8BD-1B81644D0EFF}" srcOrd="5" destOrd="0" presId="urn:microsoft.com/office/officeart/2005/8/layout/default"/>
    <dgm:cxn modelId="{3B0D95CF-0CB4-46B8-8C1F-471C7CFD921B}" type="presParOf" srcId="{17B0DB14-1758-4935-8C06-33E7908AA8A8}" destId="{87F0D192-A751-4311-8804-F197C807A2FA}" srcOrd="6" destOrd="0" presId="urn:microsoft.com/office/officeart/2005/8/layout/default"/>
    <dgm:cxn modelId="{52FC689A-416E-43BA-BEBB-C061E6FC81EB}" type="presParOf" srcId="{17B0DB14-1758-4935-8C06-33E7908AA8A8}" destId="{823C75C0-7499-4556-9211-DEE0C57F8AC7}" srcOrd="7" destOrd="0" presId="urn:microsoft.com/office/officeart/2005/8/layout/default"/>
    <dgm:cxn modelId="{FCF759E9-D6FF-4C84-A308-8D67BAD37FDD}" type="presParOf" srcId="{17B0DB14-1758-4935-8C06-33E7908AA8A8}" destId="{65994C12-6602-4E14-AF24-3E7AE72EC9B5}" srcOrd="8" destOrd="0" presId="urn:microsoft.com/office/officeart/2005/8/layout/default"/>
    <dgm:cxn modelId="{BA8127C4-90C2-470E-BE05-3FA2441B5156}" type="presParOf" srcId="{17B0DB14-1758-4935-8C06-33E7908AA8A8}" destId="{D65DD4BE-F42A-4063-9B05-6B436CE5BB07}" srcOrd="9" destOrd="0" presId="urn:microsoft.com/office/officeart/2005/8/layout/default"/>
    <dgm:cxn modelId="{7937397C-84B3-4C43-810B-4748D3B505A1}" type="presParOf" srcId="{17B0DB14-1758-4935-8C06-33E7908AA8A8}" destId="{48924D5D-EB27-4B2D-8416-81F176CBF5CA}" srcOrd="10" destOrd="0" presId="urn:microsoft.com/office/officeart/2005/8/layout/default"/>
    <dgm:cxn modelId="{ADBE0FEC-B514-43D1-97BE-C96227A1F657}" type="presParOf" srcId="{17B0DB14-1758-4935-8C06-33E7908AA8A8}" destId="{83096D8D-6BB8-4BCF-BD19-62321A7DC42E}" srcOrd="11" destOrd="0" presId="urn:microsoft.com/office/officeart/2005/8/layout/default"/>
    <dgm:cxn modelId="{3FEAF04A-831E-47F1-ABE7-FA100CE415EB}" type="presParOf" srcId="{17B0DB14-1758-4935-8C06-33E7908AA8A8}" destId="{477EE3DD-D4A6-4F13-837A-C123C30839D5}" srcOrd="12" destOrd="0" presId="urn:microsoft.com/office/officeart/2005/8/layout/default"/>
    <dgm:cxn modelId="{CEE1E0C1-E130-496B-904A-2428BEF87DD3}" type="presParOf" srcId="{17B0DB14-1758-4935-8C06-33E7908AA8A8}" destId="{B8ECFB4B-12C4-479F-9C17-1CE53046C49F}" srcOrd="13" destOrd="0" presId="urn:microsoft.com/office/officeart/2005/8/layout/default"/>
    <dgm:cxn modelId="{C8613F28-B334-4FF3-86C7-6B38B64274D6}" type="presParOf" srcId="{17B0DB14-1758-4935-8C06-33E7908AA8A8}" destId="{86A6D491-60FA-40FD-A4DE-4005E649DF08}" srcOrd="14" destOrd="0" presId="urn:microsoft.com/office/officeart/2005/8/layout/default"/>
    <dgm:cxn modelId="{DF913D91-A1A5-4F9D-9A32-FC3C4371D481}" type="presParOf" srcId="{17B0DB14-1758-4935-8C06-33E7908AA8A8}" destId="{7B2E8FB4-B6AC-4F62-9BFE-621FF18273BF}" srcOrd="15" destOrd="0" presId="urn:microsoft.com/office/officeart/2005/8/layout/default"/>
    <dgm:cxn modelId="{AAEC091A-C8AA-49A4-8B6E-7C9666714D47}" type="presParOf" srcId="{17B0DB14-1758-4935-8C06-33E7908AA8A8}" destId="{7EED7CE0-303F-4FD5-A4FC-EA27E20CB15C}" srcOrd="16" destOrd="0" presId="urn:microsoft.com/office/officeart/2005/8/layout/default"/>
    <dgm:cxn modelId="{5CB3F11A-D76E-4F32-9E82-48D5327D5D73}" type="presParOf" srcId="{17B0DB14-1758-4935-8C06-33E7908AA8A8}" destId="{99B11A23-BBB9-45EC-8E8B-BED89EB1B8F7}" srcOrd="17" destOrd="0" presId="urn:microsoft.com/office/officeart/2005/8/layout/default"/>
    <dgm:cxn modelId="{41319B78-FB2B-4F9C-8D5B-1DFFDE231357}" type="presParOf" srcId="{17B0DB14-1758-4935-8C06-33E7908AA8A8}" destId="{2309D47C-B5AE-44C1-B8C6-351C684609A6}"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779CD3-CE0F-4A67-ABB4-D38FB4B6277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4698619-46D9-41B8-AAFA-A4C3A709572B}">
      <dgm:prSet/>
      <dgm:spPr/>
      <dgm:t>
        <a:bodyPr/>
        <a:lstStyle/>
        <a:p>
          <a:r>
            <a:rPr lang="en-GB" dirty="0"/>
            <a:t>hegemony is about </a:t>
          </a:r>
          <a:r>
            <a:rPr lang="en-GB" b="1" dirty="0"/>
            <a:t>consent and cultural leadership</a:t>
          </a:r>
          <a:r>
            <a:rPr lang="en-GB" dirty="0"/>
            <a:t>, not force.</a:t>
          </a:r>
          <a:endParaRPr lang="en-US" dirty="0"/>
        </a:p>
      </dgm:t>
    </dgm:pt>
    <dgm:pt modelId="{3DED489F-DFCC-469A-AACB-406DBE7053F4}" type="parTrans" cxnId="{A79E3E53-F63A-4DA5-812B-E1352FCB8061}">
      <dgm:prSet/>
      <dgm:spPr/>
      <dgm:t>
        <a:bodyPr/>
        <a:lstStyle/>
        <a:p>
          <a:endParaRPr lang="en-US"/>
        </a:p>
      </dgm:t>
    </dgm:pt>
    <dgm:pt modelId="{4F2EBB2A-4364-4F27-80F8-7654A8D7E9B7}" type="sibTrans" cxnId="{A79E3E53-F63A-4DA5-812B-E1352FCB8061}">
      <dgm:prSet/>
      <dgm:spPr/>
      <dgm:t>
        <a:bodyPr/>
        <a:lstStyle/>
        <a:p>
          <a:endParaRPr lang="en-US"/>
        </a:p>
      </dgm:t>
    </dgm:pt>
    <dgm:pt modelId="{B1CFBD71-5320-4D3E-BE05-8E3B42D16056}">
      <dgm:prSet/>
      <dgm:spPr/>
      <dgm:t>
        <a:bodyPr/>
        <a:lstStyle/>
        <a:p>
          <a:r>
            <a:rPr lang="en-GB" i="1" dirty="0"/>
            <a:t>The supremacy of a social group manifests itself in two ways: as domination and as intellectual and moral leadership</a:t>
          </a:r>
          <a:r>
            <a:rPr lang="en-GB" dirty="0"/>
            <a:t>.</a:t>
          </a:r>
          <a:endParaRPr lang="en-US" dirty="0"/>
        </a:p>
      </dgm:t>
    </dgm:pt>
    <dgm:pt modelId="{F69AE2CC-908B-4F5F-85C8-4BADC7459B4E}" type="parTrans" cxnId="{EAF3B94C-4EE0-48A9-8892-E33DABAF75A1}">
      <dgm:prSet/>
      <dgm:spPr/>
      <dgm:t>
        <a:bodyPr/>
        <a:lstStyle/>
        <a:p>
          <a:endParaRPr lang="en-US"/>
        </a:p>
      </dgm:t>
    </dgm:pt>
    <dgm:pt modelId="{CE33E26D-8F24-4FB8-A9D6-37F3BF55DFDA}" type="sibTrans" cxnId="{EAF3B94C-4EE0-48A9-8892-E33DABAF75A1}">
      <dgm:prSet/>
      <dgm:spPr/>
      <dgm:t>
        <a:bodyPr/>
        <a:lstStyle/>
        <a:p>
          <a:endParaRPr lang="en-US"/>
        </a:p>
      </dgm:t>
    </dgm:pt>
    <dgm:pt modelId="{46BBB9D3-A181-4155-A6E8-9143B390D84D}">
      <dgm:prSet/>
      <dgm:spPr/>
      <dgm:t>
        <a:bodyPr/>
        <a:lstStyle/>
        <a:p>
          <a:r>
            <a:rPr lang="en-GB" i="1" dirty="0"/>
            <a:t>Gramsci (1926), Selections from the Prison Notebooks</a:t>
          </a:r>
          <a:endParaRPr lang="en-US" dirty="0"/>
        </a:p>
      </dgm:t>
    </dgm:pt>
    <dgm:pt modelId="{9F1E8242-62B6-427D-8AB1-E75245074C2C}" type="parTrans" cxnId="{D10388DD-61DF-4D96-BA62-2FD0FB666B11}">
      <dgm:prSet/>
      <dgm:spPr/>
      <dgm:t>
        <a:bodyPr/>
        <a:lstStyle/>
        <a:p>
          <a:endParaRPr lang="en-US"/>
        </a:p>
      </dgm:t>
    </dgm:pt>
    <dgm:pt modelId="{F7D3FEF0-376C-44B8-A633-47FD561BFDC9}" type="sibTrans" cxnId="{D10388DD-61DF-4D96-BA62-2FD0FB666B11}">
      <dgm:prSet/>
      <dgm:spPr/>
      <dgm:t>
        <a:bodyPr/>
        <a:lstStyle/>
        <a:p>
          <a:endParaRPr lang="en-US"/>
        </a:p>
      </dgm:t>
    </dgm:pt>
    <dgm:pt modelId="{E23E8A20-F8E8-4DFA-9A24-FDAE2A239C8A}" type="pres">
      <dgm:prSet presAssocID="{1B779CD3-CE0F-4A67-ABB4-D38FB4B62771}" presName="linear" presStyleCnt="0">
        <dgm:presLayoutVars>
          <dgm:animLvl val="lvl"/>
          <dgm:resizeHandles val="exact"/>
        </dgm:presLayoutVars>
      </dgm:prSet>
      <dgm:spPr/>
    </dgm:pt>
    <dgm:pt modelId="{82A57F34-5E43-4408-8E5E-FB236CD58642}" type="pres">
      <dgm:prSet presAssocID="{E4698619-46D9-41B8-AAFA-A4C3A709572B}" presName="parentText" presStyleLbl="node1" presStyleIdx="0" presStyleCnt="3">
        <dgm:presLayoutVars>
          <dgm:chMax val="0"/>
          <dgm:bulletEnabled val="1"/>
        </dgm:presLayoutVars>
      </dgm:prSet>
      <dgm:spPr/>
    </dgm:pt>
    <dgm:pt modelId="{5E0375F0-2DBE-4946-A5D1-F284E7202CBC}" type="pres">
      <dgm:prSet presAssocID="{4F2EBB2A-4364-4F27-80F8-7654A8D7E9B7}" presName="spacer" presStyleCnt="0"/>
      <dgm:spPr/>
    </dgm:pt>
    <dgm:pt modelId="{A0071F43-9DCC-47D8-BD2A-6A6B50FDFE7E}" type="pres">
      <dgm:prSet presAssocID="{B1CFBD71-5320-4D3E-BE05-8E3B42D16056}" presName="parentText" presStyleLbl="node1" presStyleIdx="1" presStyleCnt="3" custScaleY="110375">
        <dgm:presLayoutVars>
          <dgm:chMax val="0"/>
          <dgm:bulletEnabled val="1"/>
        </dgm:presLayoutVars>
      </dgm:prSet>
      <dgm:spPr/>
    </dgm:pt>
    <dgm:pt modelId="{2A0137DF-027A-4934-B42F-5972E7755C8E}" type="pres">
      <dgm:prSet presAssocID="{CE33E26D-8F24-4FB8-A9D6-37F3BF55DFDA}" presName="spacer" presStyleCnt="0"/>
      <dgm:spPr/>
    </dgm:pt>
    <dgm:pt modelId="{59B597CD-BD7C-4117-81E2-907E442C11ED}" type="pres">
      <dgm:prSet presAssocID="{46BBB9D3-A181-4155-A6E8-9143B390D84D}" presName="parentText" presStyleLbl="node1" presStyleIdx="2" presStyleCnt="3">
        <dgm:presLayoutVars>
          <dgm:chMax val="0"/>
          <dgm:bulletEnabled val="1"/>
        </dgm:presLayoutVars>
      </dgm:prSet>
      <dgm:spPr/>
    </dgm:pt>
  </dgm:ptLst>
  <dgm:cxnLst>
    <dgm:cxn modelId="{8758B106-F97A-438C-AEF2-291E49D9C97F}" type="presOf" srcId="{46BBB9D3-A181-4155-A6E8-9143B390D84D}" destId="{59B597CD-BD7C-4117-81E2-907E442C11ED}" srcOrd="0" destOrd="0" presId="urn:microsoft.com/office/officeart/2005/8/layout/vList2"/>
    <dgm:cxn modelId="{EAF3B94C-4EE0-48A9-8892-E33DABAF75A1}" srcId="{1B779CD3-CE0F-4A67-ABB4-D38FB4B62771}" destId="{B1CFBD71-5320-4D3E-BE05-8E3B42D16056}" srcOrd="1" destOrd="0" parTransId="{F69AE2CC-908B-4F5F-85C8-4BADC7459B4E}" sibTransId="{CE33E26D-8F24-4FB8-A9D6-37F3BF55DFDA}"/>
    <dgm:cxn modelId="{A79E3E53-F63A-4DA5-812B-E1352FCB8061}" srcId="{1B779CD3-CE0F-4A67-ABB4-D38FB4B62771}" destId="{E4698619-46D9-41B8-AAFA-A4C3A709572B}" srcOrd="0" destOrd="0" parTransId="{3DED489F-DFCC-469A-AACB-406DBE7053F4}" sibTransId="{4F2EBB2A-4364-4F27-80F8-7654A8D7E9B7}"/>
    <dgm:cxn modelId="{2C77E1D9-FC73-41C7-A16B-B6FBC95034E1}" type="presOf" srcId="{B1CFBD71-5320-4D3E-BE05-8E3B42D16056}" destId="{A0071F43-9DCC-47D8-BD2A-6A6B50FDFE7E}" srcOrd="0" destOrd="0" presId="urn:microsoft.com/office/officeart/2005/8/layout/vList2"/>
    <dgm:cxn modelId="{D10388DD-61DF-4D96-BA62-2FD0FB666B11}" srcId="{1B779CD3-CE0F-4A67-ABB4-D38FB4B62771}" destId="{46BBB9D3-A181-4155-A6E8-9143B390D84D}" srcOrd="2" destOrd="0" parTransId="{9F1E8242-62B6-427D-8AB1-E75245074C2C}" sibTransId="{F7D3FEF0-376C-44B8-A633-47FD561BFDC9}"/>
    <dgm:cxn modelId="{24FABBDF-60F4-410B-B9BE-29ADB591C544}" type="presOf" srcId="{E4698619-46D9-41B8-AAFA-A4C3A709572B}" destId="{82A57F34-5E43-4408-8E5E-FB236CD58642}" srcOrd="0" destOrd="0" presId="urn:microsoft.com/office/officeart/2005/8/layout/vList2"/>
    <dgm:cxn modelId="{1770B5E1-9DCE-4F09-BA6A-43B496AD6EC4}" type="presOf" srcId="{1B779CD3-CE0F-4A67-ABB4-D38FB4B62771}" destId="{E23E8A20-F8E8-4DFA-9A24-FDAE2A239C8A}" srcOrd="0" destOrd="0" presId="urn:microsoft.com/office/officeart/2005/8/layout/vList2"/>
    <dgm:cxn modelId="{2D2D79AF-7137-45FA-8826-E93A1D922BC4}" type="presParOf" srcId="{E23E8A20-F8E8-4DFA-9A24-FDAE2A239C8A}" destId="{82A57F34-5E43-4408-8E5E-FB236CD58642}" srcOrd="0" destOrd="0" presId="urn:microsoft.com/office/officeart/2005/8/layout/vList2"/>
    <dgm:cxn modelId="{D08AD0BE-63B3-432C-8D99-091EE40BCC0B}" type="presParOf" srcId="{E23E8A20-F8E8-4DFA-9A24-FDAE2A239C8A}" destId="{5E0375F0-2DBE-4946-A5D1-F284E7202CBC}" srcOrd="1" destOrd="0" presId="urn:microsoft.com/office/officeart/2005/8/layout/vList2"/>
    <dgm:cxn modelId="{E9F0ABFA-9960-4652-8555-102135BF7704}" type="presParOf" srcId="{E23E8A20-F8E8-4DFA-9A24-FDAE2A239C8A}" destId="{A0071F43-9DCC-47D8-BD2A-6A6B50FDFE7E}" srcOrd="2" destOrd="0" presId="urn:microsoft.com/office/officeart/2005/8/layout/vList2"/>
    <dgm:cxn modelId="{03590922-D88F-400D-B6DA-5A20ABD1CCEC}" type="presParOf" srcId="{E23E8A20-F8E8-4DFA-9A24-FDAE2A239C8A}" destId="{2A0137DF-027A-4934-B42F-5972E7755C8E}" srcOrd="3" destOrd="0" presId="urn:microsoft.com/office/officeart/2005/8/layout/vList2"/>
    <dgm:cxn modelId="{1E23AD3D-03A8-4DBD-A1D0-CF218B2DCC6D}" type="presParOf" srcId="{E23E8A20-F8E8-4DFA-9A24-FDAE2A239C8A}" destId="{59B597CD-BD7C-4117-81E2-907E442C11ED}"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0A26E3-B537-4C69-97F2-8F242295A923}">
      <dsp:nvSpPr>
        <dsp:cNvPr id="0" name=""/>
        <dsp:cNvSpPr/>
      </dsp:nvSpPr>
      <dsp:spPr>
        <a:xfrm>
          <a:off x="16192" y="3343"/>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ADHD in adults </a:t>
          </a:r>
          <a:endParaRPr lang="en-US" sz="2000" kern="1200"/>
        </a:p>
      </dsp:txBody>
      <dsp:txXfrm>
        <a:off x="16192" y="3343"/>
        <a:ext cx="1609129" cy="965477"/>
      </dsp:txXfrm>
    </dsp:sp>
    <dsp:sp modelId="{913206E1-D285-4325-9E01-BF1EBBA0518E}">
      <dsp:nvSpPr>
        <dsp:cNvPr id="0" name=""/>
        <dsp:cNvSpPr/>
      </dsp:nvSpPr>
      <dsp:spPr>
        <a:xfrm>
          <a:off x="1786235" y="3343"/>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dirty="0"/>
            <a:t>Social anxiety </a:t>
          </a:r>
          <a:endParaRPr lang="en-US" sz="2000" kern="1200" dirty="0"/>
        </a:p>
      </dsp:txBody>
      <dsp:txXfrm>
        <a:off x="1786235" y="3343"/>
        <a:ext cx="1609129" cy="965477"/>
      </dsp:txXfrm>
    </dsp:sp>
    <dsp:sp modelId="{740A9DD6-1F19-4231-99A6-D82FD2F8578C}">
      <dsp:nvSpPr>
        <dsp:cNvPr id="0" name=""/>
        <dsp:cNvSpPr/>
      </dsp:nvSpPr>
      <dsp:spPr>
        <a:xfrm>
          <a:off x="3556277" y="3343"/>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Obesity </a:t>
          </a:r>
          <a:endParaRPr lang="en-US" sz="2000" kern="1200"/>
        </a:p>
      </dsp:txBody>
      <dsp:txXfrm>
        <a:off x="3556277" y="3343"/>
        <a:ext cx="1609129" cy="965477"/>
      </dsp:txXfrm>
    </dsp:sp>
    <dsp:sp modelId="{87F0D192-A751-4311-8804-F197C807A2FA}">
      <dsp:nvSpPr>
        <dsp:cNvPr id="0" name=""/>
        <dsp:cNvSpPr/>
      </dsp:nvSpPr>
      <dsp:spPr>
        <a:xfrm>
          <a:off x="16192" y="1129734"/>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Gender dysphoria </a:t>
          </a:r>
          <a:endParaRPr lang="en-US" sz="2000" kern="1200"/>
        </a:p>
      </dsp:txBody>
      <dsp:txXfrm>
        <a:off x="16192" y="1129734"/>
        <a:ext cx="1609129" cy="965477"/>
      </dsp:txXfrm>
    </dsp:sp>
    <dsp:sp modelId="{65994C12-6602-4E14-AF24-3E7AE72EC9B5}">
      <dsp:nvSpPr>
        <dsp:cNvPr id="0" name=""/>
        <dsp:cNvSpPr/>
      </dsp:nvSpPr>
      <dsp:spPr>
        <a:xfrm>
          <a:off x="1786235" y="1129734"/>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Burnout </a:t>
          </a:r>
          <a:endParaRPr lang="en-US" sz="2000" kern="1200"/>
        </a:p>
      </dsp:txBody>
      <dsp:txXfrm>
        <a:off x="1786235" y="1129734"/>
        <a:ext cx="1609129" cy="965477"/>
      </dsp:txXfrm>
    </dsp:sp>
    <dsp:sp modelId="{48924D5D-EB27-4B2D-8416-81F176CBF5CA}">
      <dsp:nvSpPr>
        <dsp:cNvPr id="0" name=""/>
        <dsp:cNvSpPr/>
      </dsp:nvSpPr>
      <dsp:spPr>
        <a:xfrm>
          <a:off x="3556277" y="1129734"/>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Tech addiction </a:t>
          </a:r>
          <a:endParaRPr lang="en-US" sz="2000" kern="1200"/>
        </a:p>
      </dsp:txBody>
      <dsp:txXfrm>
        <a:off x="3556277" y="1129734"/>
        <a:ext cx="1609129" cy="965477"/>
      </dsp:txXfrm>
    </dsp:sp>
    <dsp:sp modelId="{477EE3DD-D4A6-4F13-837A-C123C30839D5}">
      <dsp:nvSpPr>
        <dsp:cNvPr id="0" name=""/>
        <dsp:cNvSpPr/>
      </dsp:nvSpPr>
      <dsp:spPr>
        <a:xfrm>
          <a:off x="16192" y="2256125"/>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Grief </a:t>
          </a:r>
          <a:endParaRPr lang="en-US" sz="2000" kern="1200"/>
        </a:p>
      </dsp:txBody>
      <dsp:txXfrm>
        <a:off x="16192" y="2256125"/>
        <a:ext cx="1609129" cy="965477"/>
      </dsp:txXfrm>
    </dsp:sp>
    <dsp:sp modelId="{86A6D491-60FA-40FD-A4DE-4005E649DF08}">
      <dsp:nvSpPr>
        <dsp:cNvPr id="0" name=""/>
        <dsp:cNvSpPr/>
      </dsp:nvSpPr>
      <dsp:spPr>
        <a:xfrm>
          <a:off x="1786235" y="2256125"/>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Loneliness </a:t>
          </a:r>
          <a:endParaRPr lang="en-US" sz="2000" kern="1200"/>
        </a:p>
      </dsp:txBody>
      <dsp:txXfrm>
        <a:off x="1786235" y="2256125"/>
        <a:ext cx="1609129" cy="965477"/>
      </dsp:txXfrm>
    </dsp:sp>
    <dsp:sp modelId="{7EED7CE0-303F-4FD5-A4FC-EA27E20CB15C}">
      <dsp:nvSpPr>
        <dsp:cNvPr id="0" name=""/>
        <dsp:cNvSpPr/>
      </dsp:nvSpPr>
      <dsp:spPr>
        <a:xfrm>
          <a:off x="3556277" y="2256125"/>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a:t>Menopause </a:t>
          </a:r>
          <a:endParaRPr lang="en-US" sz="2000" kern="1200"/>
        </a:p>
      </dsp:txBody>
      <dsp:txXfrm>
        <a:off x="3556277" y="2256125"/>
        <a:ext cx="1609129" cy="965477"/>
      </dsp:txXfrm>
    </dsp:sp>
    <dsp:sp modelId="{2309D47C-B5AE-44C1-B8C6-351C684609A6}">
      <dsp:nvSpPr>
        <dsp:cNvPr id="0" name=""/>
        <dsp:cNvSpPr/>
      </dsp:nvSpPr>
      <dsp:spPr>
        <a:xfrm>
          <a:off x="1786235" y="3382516"/>
          <a:ext cx="1609129" cy="965477"/>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baseline="0" dirty="0"/>
            <a:t>Children’s </a:t>
          </a:r>
          <a:r>
            <a:rPr lang="en-US" sz="2000" b="0" i="0" kern="1200" baseline="0" dirty="0" err="1"/>
            <a:t>behaviour</a:t>
          </a:r>
          <a:r>
            <a:rPr lang="en-US" sz="2000" b="0" i="0" kern="1200" baseline="0" dirty="0"/>
            <a:t> in schools </a:t>
          </a:r>
          <a:endParaRPr lang="en-US" sz="2000" kern="1200" dirty="0"/>
        </a:p>
      </dsp:txBody>
      <dsp:txXfrm>
        <a:off x="1786235" y="3382516"/>
        <a:ext cx="1609129" cy="965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57F34-5E43-4408-8E5E-FB236CD58642}">
      <dsp:nvSpPr>
        <dsp:cNvPr id="0" name=""/>
        <dsp:cNvSpPr/>
      </dsp:nvSpPr>
      <dsp:spPr>
        <a:xfrm>
          <a:off x="0" y="390402"/>
          <a:ext cx="6172199" cy="1274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t>hegemony is about </a:t>
          </a:r>
          <a:r>
            <a:rPr lang="en-GB" sz="2400" b="1" kern="1200" dirty="0"/>
            <a:t>consent and cultural leadership</a:t>
          </a:r>
          <a:r>
            <a:rPr lang="en-GB" sz="2400" kern="1200" dirty="0"/>
            <a:t>, not force.</a:t>
          </a:r>
          <a:endParaRPr lang="en-US" sz="2400" kern="1200" dirty="0"/>
        </a:p>
      </dsp:txBody>
      <dsp:txXfrm>
        <a:off x="62198" y="452600"/>
        <a:ext cx="6047803" cy="1149734"/>
      </dsp:txXfrm>
    </dsp:sp>
    <dsp:sp modelId="{A0071F43-9DCC-47D8-BD2A-6A6B50FDFE7E}">
      <dsp:nvSpPr>
        <dsp:cNvPr id="0" name=""/>
        <dsp:cNvSpPr/>
      </dsp:nvSpPr>
      <dsp:spPr>
        <a:xfrm>
          <a:off x="0" y="1733652"/>
          <a:ext cx="6172199" cy="1406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i="1" kern="1200" dirty="0"/>
            <a:t>The supremacy of a social group manifests itself in two ways: as domination and as intellectual and moral leadership</a:t>
          </a:r>
          <a:r>
            <a:rPr lang="en-GB" sz="2400" kern="1200" dirty="0"/>
            <a:t>.</a:t>
          </a:r>
          <a:endParaRPr lang="en-US" sz="2400" kern="1200" dirty="0"/>
        </a:p>
      </dsp:txBody>
      <dsp:txXfrm>
        <a:off x="68651" y="1802303"/>
        <a:ext cx="6034897" cy="1269018"/>
      </dsp:txXfrm>
    </dsp:sp>
    <dsp:sp modelId="{59B597CD-BD7C-4117-81E2-907E442C11ED}">
      <dsp:nvSpPr>
        <dsp:cNvPr id="0" name=""/>
        <dsp:cNvSpPr/>
      </dsp:nvSpPr>
      <dsp:spPr>
        <a:xfrm>
          <a:off x="0" y="3209092"/>
          <a:ext cx="6172199" cy="12741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i="1" kern="1200" dirty="0"/>
            <a:t>Gramsci (1926), Selections from the Prison Notebooks</a:t>
          </a:r>
          <a:endParaRPr lang="en-US" sz="2400" kern="1200" dirty="0"/>
        </a:p>
      </dsp:txBody>
      <dsp:txXfrm>
        <a:off x="62198" y="3271290"/>
        <a:ext cx="6047803" cy="114973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0470490-2D69-48BE-911B-DB97C4575580}" type="datetimeFigureOut">
              <a:rPr lang="en-GB" smtClean="0"/>
              <a:t>23/10/2025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8979B71-30E9-4DEE-A6C7-A6D36A2FFD72}" type="slidenum">
              <a:rPr lang="en-GB" smtClean="0"/>
              <a:t>‹#›</a:t>
            </a:fld>
            <a:endParaRPr lang="en-GB"/>
          </a:p>
        </p:txBody>
      </p:sp>
    </p:spTree>
    <p:extLst>
      <p:ext uri="{BB962C8B-B14F-4D97-AF65-F5344CB8AC3E}">
        <p14:creationId xmlns:p14="http://schemas.microsoft.com/office/powerpoint/2010/main" val="852235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3" Type="http://schemas.openxmlformats.org/officeDocument/2006/relationships/hyperlink" Target="https://en.wikipedia.org/wiki/Tribhuvan_of_Nepal" TargetMode="External"/><Relationship Id="rId18" Type="http://schemas.openxmlformats.org/officeDocument/2006/relationships/hyperlink" Target="https://en.wikipedia.org/wiki/1990_Nepalese_revolution" TargetMode="External"/><Relationship Id="rId26" Type="http://schemas.openxmlformats.org/officeDocument/2006/relationships/hyperlink" Target="https://www.npr.org/2007/12/24/17576006/nepal-to-abolish-monarchy" TargetMode="External"/><Relationship Id="rId39" Type="http://schemas.openxmlformats.org/officeDocument/2006/relationships/hyperlink" Target="https://nepsetrading.com/blog/why-nepals-inflation-surged-in-late-2024-while-indias-stayed-moderate" TargetMode="External"/><Relationship Id="rId21" Type="http://schemas.openxmlformats.org/officeDocument/2006/relationships/hyperlink" Target="https://www.abc.net.au/news/2021-05-01/how-a-lovesick-prince-wiped-out-nepals-royal-family/100056562" TargetMode="External"/><Relationship Id="rId34" Type="http://schemas.openxmlformats.org/officeDocument/2006/relationships/hyperlink" Target="https://en.wikipedia.org/wiki/Pushpa_Kamal_Dahal" TargetMode="External"/><Relationship Id="rId42" Type="http://schemas.openxmlformats.org/officeDocument/2006/relationships/hyperlink" Target="https://www.bbc.com/news/live/c741n80ndlxt" TargetMode="External"/><Relationship Id="rId47" Type="http://schemas.openxmlformats.org/officeDocument/2006/relationships/hyperlink" Target="https://en.wikipedia.org/wiki/Sushila_Karki" TargetMode="External"/><Relationship Id="rId50" Type="http://schemas.openxmlformats.org/officeDocument/2006/relationships/hyperlink" Target="https://www.nytimes.com/live/2025/09/09/world/nepal-protests" TargetMode="External"/><Relationship Id="rId7" Type="http://schemas.openxmlformats.org/officeDocument/2006/relationships/hyperlink" Target="https://creativecommons.org/licenses/by-sa/4.0/deed.en" TargetMode="External"/><Relationship Id="rId2" Type="http://schemas.openxmlformats.org/officeDocument/2006/relationships/slide" Target="../slides/slide22.xml"/><Relationship Id="rId16" Type="http://schemas.openxmlformats.org/officeDocument/2006/relationships/hyperlink" Target="https://commons.wikimedia.org/wiki/File:1990_Nepalese_revolution,_Kathmandu.jpg" TargetMode="External"/><Relationship Id="rId29" Type="http://schemas.openxmlformats.org/officeDocument/2006/relationships/hyperlink" Target="https://www.britannica.com/topic/Dalit" TargetMode="External"/><Relationship Id="rId11" Type="http://schemas.openxmlformats.org/officeDocument/2006/relationships/hyperlink" Target="https://en.wikipedia.org/wiki/Rana_dynasty" TargetMode="External"/><Relationship Id="rId24" Type="http://schemas.openxmlformats.org/officeDocument/2006/relationships/hyperlink" Target="https://www.aljazeera.com/news/2005/2/1/nepal-king-sacks-government" TargetMode="External"/><Relationship Id="rId32" Type="http://schemas.openxmlformats.org/officeDocument/2006/relationships/hyperlink" Target="https://en.wikipedia.org/wiki/K._P._Sharma_Oli" TargetMode="External"/><Relationship Id="rId37" Type="http://schemas.openxmlformats.org/officeDocument/2006/relationships/hyperlink" Target="https://www.perplexity.ai/search/nepal-s-tiktok-revolution-whic-dlZ1op5nS.K1XNxiHRFRwQ?2=d" TargetMode="External"/><Relationship Id="rId40" Type="http://schemas.openxmlformats.org/officeDocument/2006/relationships/hyperlink" Target="https://www.instagram.com/p/DOVGTmkE40t/" TargetMode="External"/><Relationship Id="rId45" Type="http://schemas.openxmlformats.org/officeDocument/2006/relationships/hyperlink" Target="https://en.wikipedia.org/wiki/Public_domain" TargetMode="External"/><Relationship Id="rId5" Type="http://schemas.openxmlformats.org/officeDocument/2006/relationships/hyperlink" Target="https://globalvoices.org/2025/10/14/" TargetMode="External"/><Relationship Id="rId15" Type="http://schemas.openxmlformats.org/officeDocument/2006/relationships/hyperlink" Target="https://en.wikipedia.org/wiki/Panchayati_raj" TargetMode="External"/><Relationship Id="rId23" Type="http://schemas.openxmlformats.org/officeDocument/2006/relationships/hyperlink" Target="https://en.wikipedia.org/wiki/Gyanendra_of_Nepal" TargetMode="External"/><Relationship Id="rId28" Type="http://schemas.openxmlformats.org/officeDocument/2006/relationships/hyperlink" Target="https://constitutionnet.org/sites/default/files/Timeline.pdf" TargetMode="External"/><Relationship Id="rId36" Type="http://schemas.openxmlformats.org/officeDocument/2006/relationships/hyperlink" Target="https://www.mideq.org/en/inequalities/inequalities-resources/nepal-brief/" TargetMode="External"/><Relationship Id="rId49" Type="http://schemas.openxmlformats.org/officeDocument/2006/relationships/hyperlink" Target="https://www.amnesty.org/en/latest/news/2025/09/nepal-accountability-for-deadly-crackdown-on-gen-z-protesters/" TargetMode="External"/><Relationship Id="rId10" Type="http://schemas.openxmlformats.org/officeDocument/2006/relationships/hyperlink" Target="https://time.com/7315492/nepal-gen-z-protests-social-media-nepo-kids-corruption-explainer/" TargetMode="External"/><Relationship Id="rId19" Type="http://schemas.openxmlformats.org/officeDocument/2006/relationships/hyperlink" Target="https://en.wikipedia.org/wiki/Birendra_of_Nepal" TargetMode="External"/><Relationship Id="rId31" Type="http://schemas.openxmlformats.org/officeDocument/2006/relationships/hyperlink" Target="https://www.constituteproject.org/constitution/Nepal_2015?lang=en" TargetMode="External"/><Relationship Id="rId44" Type="http://schemas.openxmlformats.org/officeDocument/2006/relationships/hyperlink" Target="https://commons.wikimedia.org/wiki/File:US_Nepal_Summit_for_Democracy_2021_-_Sushila_Karki.jpg" TargetMode="External"/><Relationship Id="rId4" Type="http://schemas.openxmlformats.org/officeDocument/2006/relationships/hyperlink" Target="https://globalvoices.org/author/supriyathapa/" TargetMode="External"/><Relationship Id="rId9" Type="http://schemas.openxmlformats.org/officeDocument/2006/relationships/hyperlink" Target="https://www.ndtv.com/world-news/nepal-protests-kp-sharma-oli-how-tiktok-became-the-go-to-communication-tool-for-nepal-protesters-9243083" TargetMode="External"/><Relationship Id="rId14" Type="http://schemas.openxmlformats.org/officeDocument/2006/relationships/hyperlink" Target="https://en.wikipedia.org/wiki/Mahendra_of_Nepal" TargetMode="External"/><Relationship Id="rId22" Type="http://schemas.openxmlformats.org/officeDocument/2006/relationships/hyperlink" Target="https://en.wikipedia.org/wiki/Queen_Aishwarya_of_Nepal" TargetMode="External"/><Relationship Id="rId27" Type="http://schemas.openxmlformats.org/officeDocument/2006/relationships/hyperlink" Target="https://commons.wikimedia.org/wiki/File:Province_Map_of_Nepal.svg" TargetMode="External"/><Relationship Id="rId30" Type="http://schemas.openxmlformats.org/officeDocument/2006/relationships/hyperlink" Target="https://en.wikipedia.org/wiki/Madheshi_people" TargetMode="External"/><Relationship Id="rId35" Type="http://schemas.openxmlformats.org/officeDocument/2006/relationships/hyperlink" Target="https://nepsetrading.com/news/sharp-rise-in-nepalese-migrating-for-foreign-employment-in-202425?lang=en" TargetMode="External"/><Relationship Id="rId43" Type="http://schemas.openxmlformats.org/officeDocument/2006/relationships/hyperlink" Target="https://www.ndtv.com/world-news/ex-nepal-pm-sher-bahadur-deuba-bleeds-as-army-rescues-him-and-wife-arzu-rana-deuba-after-protestors-break-into-home-9244374" TargetMode="External"/><Relationship Id="rId48" Type="http://schemas.openxmlformats.org/officeDocument/2006/relationships/hyperlink" Target="https://en.wikipedia.org/wiki/Interim_government_of_Sushila_Karki" TargetMode="External"/><Relationship Id="rId8" Type="http://schemas.openxmlformats.org/officeDocument/2006/relationships/hyperlink" Target="https://www.aljazeera.com/news/2025/9/9/nepal-lifts-social-media-ban-after-19-killed-in-protests-report" TargetMode="External"/><Relationship Id="rId51" Type="http://schemas.openxmlformats.org/officeDocument/2006/relationships/hyperlink" Target="https://www.bbc.com/news/articles/cp8wjz90z4no" TargetMode="External"/><Relationship Id="rId3" Type="http://schemas.openxmlformats.org/officeDocument/2006/relationships/hyperlink" Target="https://globalvoices.org/2025/10/14/nepals-youth-uprising-explained-decades-of-corruption-reach-a-tipping-point/" TargetMode="External"/><Relationship Id="rId12" Type="http://schemas.openxmlformats.org/officeDocument/2006/relationships/hyperlink" Target="https://factsanddetails.com/south-asia/Nepal/History_Nepal/entry-7809.html" TargetMode="External"/><Relationship Id="rId17" Type="http://schemas.openxmlformats.org/officeDocument/2006/relationships/hyperlink" Target="https://commons.wikimedia.org/wiki/Main_Page" TargetMode="External"/><Relationship Id="rId25" Type="http://schemas.openxmlformats.org/officeDocument/2006/relationships/hyperlink" Target="https://en.wikipedia.org/wiki/2006_Nepalese_revolution" TargetMode="External"/><Relationship Id="rId33" Type="http://schemas.openxmlformats.org/officeDocument/2006/relationships/hyperlink" Target="https://en.wikipedia.org/wiki/Sher_Bahadur_Deuba" TargetMode="External"/><Relationship Id="rId38" Type="http://schemas.openxmlformats.org/officeDocument/2006/relationships/hyperlink" Target="https://www.instagram.com/p/DOTtVZPkkuK/" TargetMode="External"/><Relationship Id="rId46" Type="http://schemas.openxmlformats.org/officeDocument/2006/relationships/hyperlink" Target="https://www.bbc.com/news/articles/c179qne0zw0o" TargetMode="External"/><Relationship Id="rId20" Type="http://schemas.openxmlformats.org/officeDocument/2006/relationships/hyperlink" Target="https://en.wikipedia.org/wiki/Communist_Party_of_Nepal_(Maoist_Centre)" TargetMode="External"/><Relationship Id="rId41" Type="http://schemas.openxmlformats.org/officeDocument/2006/relationships/hyperlink" Target="https://abcnews.go.com/International/nepals-prime-minister-resigns-social-media-ban-reversed/story?id=125362204" TargetMode="External"/><Relationship Id="rId1" Type="http://schemas.openxmlformats.org/officeDocument/2006/relationships/notesMaster" Target="../notesMasters/notesMaster1.xml"/><Relationship Id="rId6" Type="http://schemas.openxmlformats.org/officeDocument/2006/relationships/hyperlink" Target="https://commons.wikimedia.org/wiki/File:2025_Nepalese_Gen_Z_protesters_infront_of_Bharatpur_mahanagarpalika_office.jpg"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jstor.org/stable/pdf/4105179.pdf" TargetMode="External"/><Relationship Id="rId2" Type="http://schemas.openxmlformats.org/officeDocument/2006/relationships/slide" Target="../slides/slide23.xml"/><Relationship Id="rId1" Type="http://schemas.openxmlformats.org/officeDocument/2006/relationships/notesMaster" Target="../notesMasters/notesMaster1.xml"/><Relationship Id="rId6" Type="http://schemas.openxmlformats.org/officeDocument/2006/relationships/hyperlink" Target="http://tankona.free.fr/mead1934.pdf" TargetMode="External"/><Relationship Id="rId5" Type="http://schemas.openxmlformats.org/officeDocument/2006/relationships/hyperlink" Target="https://www.taylorfrancis.com/books/mono/10.4324/9780203788387/interaction-ritual-erving-goffman" TargetMode="External"/><Relationship Id="rId4" Type="http://schemas.openxmlformats.org/officeDocument/2006/relationships/hyperlink" Target="https://study.sagepub.com/system/files/Nye%2C_F._Ivan_-_Family_Controls_and_Delinquency.pdf" TargetMode="Externa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dn720006.ca.archive.org/0/items/english-collections-k-z/Michel%20Foucault%20-%20Madness%20And%20Civilizati%20-%20Madness.pdf"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numberanalytics.com/blog/panopticon-effect-surveillance-in-modern-society"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ons.gov.uk/peoplepopulationandcommunity/crimeandjustice/bulletins/crimeinenglandandwales/yearendingmarch2025/pdf" TargetMode="External"/><Relationship Id="rId2" Type="http://schemas.openxmlformats.org/officeDocument/2006/relationships/slide" Target="../slides/slide31.xml"/><Relationship Id="rId1" Type="http://schemas.openxmlformats.org/officeDocument/2006/relationships/notesMaster" Target="../notesMasters/notesMaster1.xml"/><Relationship Id="rId4" Type="http://schemas.openxmlformats.org/officeDocument/2006/relationships/hyperlink" Target="https://legalclarity.org/what-is-net-widening-in-criminal-justice/" TargetMode="Externa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en.wikipedia.org/wiki/Ideology" TargetMode="External"/><Relationship Id="rId2" Type="http://schemas.openxmlformats.org/officeDocument/2006/relationships/slide" Target="../slides/slide35.xml"/><Relationship Id="rId1" Type="http://schemas.openxmlformats.org/officeDocument/2006/relationships/notesMaster" Target="../notesMasters/notesMaster1.xml"/><Relationship Id="rId6" Type="http://schemas.openxmlformats.org/officeDocument/2006/relationships/hyperlink" Target="https://en.wikipedia.org/wiki/Working-class" TargetMode="External"/><Relationship Id="rId5" Type="http://schemas.openxmlformats.org/officeDocument/2006/relationships/hyperlink" Target="https://en.wikipedia.org/wiki/Common_sense" TargetMode="External"/><Relationship Id="rId4" Type="http://schemas.openxmlformats.org/officeDocument/2006/relationships/hyperlink" Target="https://en.wikipedia.org/wiki/Bourgeoisie" TargetMode="External"/></Relationships>
</file>

<file path=ppt/notesSlides/_rels/notesSlide35.xml.rels><?xml version="1.0" encoding="UTF-8" standalone="yes"?>
<Relationships xmlns="http://schemas.openxmlformats.org/package/2006/relationships"><Relationship Id="rId8" Type="http://schemas.openxmlformats.org/officeDocument/2006/relationships/hyperlink" Target="https://en.wikipedia.org/wiki/Antonio_Gramsci" TargetMode="External"/><Relationship Id="rId13" Type="http://schemas.openxmlformats.org/officeDocument/2006/relationships/hyperlink" Target="https://en.wikipedia.org/wiki/Moscow" TargetMode="External"/><Relationship Id="rId18" Type="http://schemas.openxmlformats.org/officeDocument/2006/relationships/hyperlink" Target="https://en.wikipedia.org/wiki/Critical_pedagogy" TargetMode="External"/><Relationship Id="rId3" Type="http://schemas.openxmlformats.org/officeDocument/2006/relationships/hyperlink" Target="https://en.wikipedia.org/wiki/Italian_language" TargetMode="External"/><Relationship Id="rId21" Type="http://schemas.openxmlformats.org/officeDocument/2006/relationships/hyperlink" Target="https://en.wikipedia.org/wiki/Frantz_Fanon" TargetMode="External"/><Relationship Id="rId7" Type="http://schemas.openxmlformats.org/officeDocument/2006/relationships/hyperlink" Target="https://en.wikipedia.org/wiki/Marxism" TargetMode="External"/><Relationship Id="rId12" Type="http://schemas.openxmlformats.org/officeDocument/2006/relationships/hyperlink" Target="https://en.wikipedia.org/wiki/Rome" TargetMode="External"/><Relationship Id="rId17" Type="http://schemas.openxmlformats.org/officeDocument/2006/relationships/hyperlink" Target="https://en.wikipedia.org/wiki/Working-class_culture" TargetMode="External"/><Relationship Id="rId2" Type="http://schemas.openxmlformats.org/officeDocument/2006/relationships/slide" Target="../slides/slide36.xml"/><Relationship Id="rId16" Type="http://schemas.openxmlformats.org/officeDocument/2006/relationships/hyperlink" Target="https://en.wikipedia.org/wiki/Articulation_(sociology)" TargetMode="External"/><Relationship Id="rId20" Type="http://schemas.openxmlformats.org/officeDocument/2006/relationships/hyperlink" Target="https://en.wikipedia.org/wiki/Paulo_Freire" TargetMode="External"/><Relationship Id="rId1" Type="http://schemas.openxmlformats.org/officeDocument/2006/relationships/notesMaster" Target="../notesMasters/notesMaster1.xml"/><Relationship Id="rId6" Type="http://schemas.openxmlformats.org/officeDocument/2006/relationships/hyperlink" Target="https://en.wikipedia.org/wiki/Essay" TargetMode="External"/><Relationship Id="rId11" Type="http://schemas.openxmlformats.org/officeDocument/2006/relationships/hyperlink" Target="https://en.wikipedia.org/wiki/Piero_Sraffa" TargetMode="External"/><Relationship Id="rId5" Type="http://schemas.openxmlformats.org/officeDocument/2006/relationships/hyperlink" Target="https://en.wikipedia.org/wiki/'Selections'" TargetMode="External"/><Relationship Id="rId15" Type="http://schemas.openxmlformats.org/officeDocument/2006/relationships/hyperlink" Target="https://en.wikipedia.org/wiki/Intelligentsia" TargetMode="External"/><Relationship Id="rId10" Type="http://schemas.openxmlformats.org/officeDocument/2006/relationships/hyperlink" Target="https://en.wikipedia.org/wiki/Prison_Notebooks#cite_note-FOOTNOTERosengarten2019-2" TargetMode="External"/><Relationship Id="rId19" Type="http://schemas.openxmlformats.org/officeDocument/2006/relationships/hyperlink" Target="https://en.wikipedia.org/wiki/Popular_education" TargetMode="External"/><Relationship Id="rId4" Type="http://schemas.openxmlformats.org/officeDocument/2006/relationships/hyperlink" Target="https://en.wikipedia.org/wiki/Help:IPA/Italian" TargetMode="External"/><Relationship Id="rId9" Type="http://schemas.openxmlformats.org/officeDocument/2006/relationships/hyperlink" Target="https://en.wikipedia.org/wiki/Fascist" TargetMode="External"/><Relationship Id="rId14" Type="http://schemas.openxmlformats.org/officeDocument/2006/relationships/hyperlink" Target="https://en.wikipedia.org/wiki/Mass_media" TargetMode="Externa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artsproutsart.com/art-that-sparked-social-change-classroom-lessons/" TargetMode="External"/><Relationship Id="rId2" Type="http://schemas.openxmlformats.org/officeDocument/2006/relationships/slide" Target="../slides/slide37.xml"/><Relationship Id="rId1" Type="http://schemas.openxmlformats.org/officeDocument/2006/relationships/notesMaster" Target="../notesMasters/notesMaster1.xml"/><Relationship Id="rId4" Type="http://schemas.openxmlformats.org/officeDocument/2006/relationships/hyperlink" Target="https://www.gigwise.com/activist-artists-using-art-for-social-change/" TargetMode="Externa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enquire.org.uk/asl/supporting-refugee-and-asylum-seeking-children-in-their-education/"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8" Type="http://schemas.openxmlformats.org/officeDocument/2006/relationships/hyperlink" Target="https://www.equalityhumanrights.com/node/14469" TargetMode="External"/><Relationship Id="rId13" Type="http://schemas.openxmlformats.org/officeDocument/2006/relationships/hyperlink" Target="https://www.equalityhumanrights.com/node/14483" TargetMode="External"/><Relationship Id="rId18" Type="http://schemas.openxmlformats.org/officeDocument/2006/relationships/hyperlink" Target="https://www.equalityhumanrights.com/node/14547" TargetMode="External"/><Relationship Id="rId3" Type="http://schemas.openxmlformats.org/officeDocument/2006/relationships/hyperlink" Target="https://www.equalityhumanrights.com/node/14461" TargetMode="External"/><Relationship Id="rId21" Type="http://schemas.openxmlformats.org/officeDocument/2006/relationships/hyperlink" Target="https://www.equalityhumanrights.com/human-rights/human-rights-act" TargetMode="External"/><Relationship Id="rId7" Type="http://schemas.openxmlformats.org/officeDocument/2006/relationships/hyperlink" Target="https://www.equalityhumanrights.com/node/14468" TargetMode="External"/><Relationship Id="rId12" Type="http://schemas.openxmlformats.org/officeDocument/2006/relationships/hyperlink" Target="https://www.equalityhumanrights.com/node/14476" TargetMode="External"/><Relationship Id="rId17" Type="http://schemas.openxmlformats.org/officeDocument/2006/relationships/hyperlink" Target="https://www.equalityhumanrights.com/node/14462" TargetMode="External"/><Relationship Id="rId2" Type="http://schemas.openxmlformats.org/officeDocument/2006/relationships/slide" Target="../slides/slide45.xml"/><Relationship Id="rId16" Type="http://schemas.openxmlformats.org/officeDocument/2006/relationships/hyperlink" Target="https://www.equalityhumanrights.com/node/14550" TargetMode="External"/><Relationship Id="rId20" Type="http://schemas.openxmlformats.org/officeDocument/2006/relationships/hyperlink" Target="http://www.legislation.gov.uk/ukpga/1998/42/contents" TargetMode="External"/><Relationship Id="rId1" Type="http://schemas.openxmlformats.org/officeDocument/2006/relationships/notesMaster" Target="../notesMasters/notesMaster1.xml"/><Relationship Id="rId6" Type="http://schemas.openxmlformats.org/officeDocument/2006/relationships/hyperlink" Target="https://www.equalityhumanrights.com/node/14467" TargetMode="External"/><Relationship Id="rId11" Type="http://schemas.openxmlformats.org/officeDocument/2006/relationships/hyperlink" Target="https://www.equalityhumanrights.com/node/14472" TargetMode="External"/><Relationship Id="rId5" Type="http://schemas.openxmlformats.org/officeDocument/2006/relationships/hyperlink" Target="https://www.equalityhumanrights.com/node/14463" TargetMode="External"/><Relationship Id="rId15" Type="http://schemas.openxmlformats.org/officeDocument/2006/relationships/hyperlink" Target="https://www.equalityhumanrights.com/node/14548" TargetMode="External"/><Relationship Id="rId10" Type="http://schemas.openxmlformats.org/officeDocument/2006/relationships/hyperlink" Target="https://www.equalityhumanrights.com/node/14471" TargetMode="External"/><Relationship Id="rId19" Type="http://schemas.openxmlformats.org/officeDocument/2006/relationships/hyperlink" Target="https://www.equalityhumanrights.com/node/14570" TargetMode="External"/><Relationship Id="rId4" Type="http://schemas.openxmlformats.org/officeDocument/2006/relationships/hyperlink" Target="https://www.equalityhumanrights.com/node/14554" TargetMode="External"/><Relationship Id="rId9" Type="http://schemas.openxmlformats.org/officeDocument/2006/relationships/hyperlink" Target="https://www.equalityhumanrights.com/node/14470" TargetMode="External"/><Relationship Id="rId14" Type="http://schemas.openxmlformats.org/officeDocument/2006/relationships/hyperlink" Target="https://www.equalityhumanrights.com/node/14485" TargetMode="Externa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www.mediareform.org.uk/wp-content/uploads/2025/05/2025-Who-Owns-The-UK-Media-report.pdf"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mediareform.org.uk/wp-content/uploads/2025/05/2025-Who-Owns-The-UK-Media-report.pdf"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hyperlink" Target="https://www.mediareform.org.uk/wp-content/uploads/2025/05/2025-Who-Owns-The-UK-Media-report.pdf"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www.mediareform.org.uk/wp-content/uploads/2025/05/2025-Who-Owns-The-UK-Media-report.pdf"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1</a:t>
            </a:fld>
            <a:endParaRPr lang="en-GB"/>
          </a:p>
        </p:txBody>
      </p:sp>
    </p:spTree>
    <p:extLst>
      <p:ext uri="{BB962C8B-B14F-4D97-AF65-F5344CB8AC3E}">
        <p14:creationId xmlns:p14="http://schemas.microsoft.com/office/powerpoint/2010/main" val="969176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3</a:t>
            </a:fld>
            <a:endParaRPr lang="en-GB"/>
          </a:p>
        </p:txBody>
      </p:sp>
    </p:spTree>
    <p:extLst>
      <p:ext uri="{BB962C8B-B14F-4D97-AF65-F5344CB8AC3E}">
        <p14:creationId xmlns:p14="http://schemas.microsoft.com/office/powerpoint/2010/main" val="178237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4</a:t>
            </a:fld>
            <a:endParaRPr lang="en-GB"/>
          </a:p>
        </p:txBody>
      </p:sp>
    </p:spTree>
    <p:extLst>
      <p:ext uri="{BB962C8B-B14F-4D97-AF65-F5344CB8AC3E}">
        <p14:creationId xmlns:p14="http://schemas.microsoft.com/office/powerpoint/2010/main" val="183061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Prompt:</a:t>
            </a:r>
            <a:br>
              <a:rPr lang="en-GB" dirty="0"/>
            </a:br>
            <a:r>
              <a:rPr lang="en-GB" i="1" dirty="0"/>
              <a:t>"Think of a time when you felt powerless or controlled in a social setting. What structures or norms contributed to that feeling?"</a:t>
            </a:r>
            <a:endParaRPr lang="en-GB" dirty="0"/>
          </a:p>
          <a:p>
            <a:r>
              <a:rPr lang="en-GB" dirty="0"/>
              <a:t>Students write a short reflection.</a:t>
            </a:r>
          </a:p>
          <a:p>
            <a:r>
              <a:rPr lang="en-GB" dirty="0"/>
              <a:t>Pair-share or small group discussion.</a:t>
            </a:r>
          </a:p>
          <a:p>
            <a:r>
              <a:rPr lang="en-GB" dirty="0"/>
              <a:t>Link to Foucault’s idea of power being embedded in everyday practices.</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5</a:t>
            </a:fld>
            <a:endParaRPr lang="en-GB"/>
          </a:p>
        </p:txBody>
      </p:sp>
    </p:spTree>
    <p:extLst>
      <p:ext uri="{BB962C8B-B14F-4D97-AF65-F5344CB8AC3E}">
        <p14:creationId xmlns:p14="http://schemas.microsoft.com/office/powerpoint/2010/main" val="2115535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1B83A-72BF-D434-FB2B-6661B22009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B91D4-2637-1440-7C54-6FB11E829B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C3F598-3408-4B3E-5E60-A44BA9AAC78D}"/>
              </a:ext>
            </a:extLst>
          </p:cNvPr>
          <p:cNvSpPr>
            <a:spLocks noGrp="1"/>
          </p:cNvSpPr>
          <p:nvPr>
            <p:ph type="body" idx="1"/>
          </p:nvPr>
        </p:nvSpPr>
        <p:spPr/>
        <p:txBody>
          <a:bodyPr/>
          <a:lstStyle/>
          <a:p>
            <a:pPr marL="457200">
              <a:lnSpc>
                <a:spcPct val="107000"/>
              </a:lnSpc>
              <a:spcAft>
                <a:spcPts val="800"/>
              </a:spcAft>
            </a:pPr>
            <a:r>
              <a:rPr lang="cy-GB" sz="1800" dirty="0">
                <a:effectLst/>
                <a:ea typeface="DengXian" panose="02010600030101010101" pitchFamily="2" charset="-122"/>
                <a:cs typeface="Times New Roman" panose="02020603050405020304" pitchFamily="18" charset="0"/>
              </a:rPr>
              <a:t> </a:t>
            </a:r>
            <a:endParaRPr lang="en-GB" sz="1800" dirty="0">
              <a:effectLst/>
              <a:ea typeface="DengXian" panose="02010600030101010101" pitchFamily="2" charset="-122"/>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87A7814F-BB5F-6DCB-5CAB-B387F59A62D9}"/>
              </a:ext>
            </a:extLst>
          </p:cNvPr>
          <p:cNvSpPr>
            <a:spLocks noGrp="1"/>
          </p:cNvSpPr>
          <p:nvPr>
            <p:ph type="sldNum" sz="quarter" idx="5"/>
          </p:nvPr>
        </p:nvSpPr>
        <p:spPr/>
        <p:txBody>
          <a:bodyPr/>
          <a:lstStyle/>
          <a:p>
            <a:fld id="{B68C8073-CAD2-48BF-B8DB-FCAF7D6ED014}" type="slidenum">
              <a:rPr lang="en-US" smtClean="0"/>
              <a:t>6</a:t>
            </a:fld>
            <a:endParaRPr lang="en-US" dirty="0"/>
          </a:p>
        </p:txBody>
      </p:sp>
    </p:spTree>
    <p:extLst>
      <p:ext uri="{BB962C8B-B14F-4D97-AF65-F5344CB8AC3E}">
        <p14:creationId xmlns:p14="http://schemas.microsoft.com/office/powerpoint/2010/main" val="1997014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C80ED-7274-DC7F-41E3-7C43725435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126875-BC41-4F97-C78C-EBFAA2D56B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8C6D3-C68F-834A-1B5B-0EE4FEAF34E5}"/>
              </a:ext>
            </a:extLst>
          </p:cNvPr>
          <p:cNvSpPr>
            <a:spLocks noGrp="1"/>
          </p:cNvSpPr>
          <p:nvPr>
            <p:ph type="body" idx="1"/>
          </p:nvPr>
        </p:nvSpPr>
        <p:spPr/>
        <p:txBody>
          <a:bodyPr/>
          <a:lstStyle/>
          <a:p>
            <a:r>
              <a:rPr lang="en-GB" dirty="0"/>
              <a:t>Tony Benn</a:t>
            </a:r>
          </a:p>
        </p:txBody>
      </p:sp>
      <p:sp>
        <p:nvSpPr>
          <p:cNvPr id="4" name="Slide Number Placeholder 3">
            <a:extLst>
              <a:ext uri="{FF2B5EF4-FFF2-40B4-BE49-F238E27FC236}">
                <a16:creationId xmlns:a16="http://schemas.microsoft.com/office/drawing/2014/main" id="{F667F043-71D3-062A-0E9E-1486D1BD87B1}"/>
              </a:ext>
            </a:extLst>
          </p:cNvPr>
          <p:cNvSpPr>
            <a:spLocks noGrp="1"/>
          </p:cNvSpPr>
          <p:nvPr>
            <p:ph type="sldNum" sz="quarter" idx="5"/>
          </p:nvPr>
        </p:nvSpPr>
        <p:spPr/>
        <p:txBody>
          <a:bodyPr/>
          <a:lstStyle/>
          <a:p>
            <a:fld id="{B68C8073-CAD2-48BF-B8DB-FCAF7D6ED014}" type="slidenum">
              <a:rPr lang="en-US" smtClean="0"/>
              <a:t>7</a:t>
            </a:fld>
            <a:endParaRPr lang="en-US" dirty="0"/>
          </a:p>
        </p:txBody>
      </p:sp>
    </p:spTree>
    <p:extLst>
      <p:ext uri="{BB962C8B-B14F-4D97-AF65-F5344CB8AC3E}">
        <p14:creationId xmlns:p14="http://schemas.microsoft.com/office/powerpoint/2010/main" val="3430916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8</a:t>
            </a:fld>
            <a:endParaRPr lang="en-GB"/>
          </a:p>
        </p:txBody>
      </p:sp>
    </p:spTree>
    <p:extLst>
      <p:ext uri="{BB962C8B-B14F-4D97-AF65-F5344CB8AC3E}">
        <p14:creationId xmlns:p14="http://schemas.microsoft.com/office/powerpoint/2010/main" val="312431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702A4-B472-B12E-9374-76DB450057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9F911-E770-5E07-4247-652C5A4864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17CDB4-BE20-6924-46D6-7D30D0B6167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FA24F4B-2E09-9288-F01C-4244DF7643B6}"/>
              </a:ext>
            </a:extLst>
          </p:cNvPr>
          <p:cNvSpPr>
            <a:spLocks noGrp="1"/>
          </p:cNvSpPr>
          <p:nvPr>
            <p:ph type="sldNum" sz="quarter" idx="5"/>
          </p:nvPr>
        </p:nvSpPr>
        <p:spPr/>
        <p:txBody>
          <a:bodyPr/>
          <a:lstStyle/>
          <a:p>
            <a:fld id="{B68C8073-CAD2-48BF-B8DB-FCAF7D6ED014}" type="slidenum">
              <a:rPr lang="en-US" smtClean="0"/>
              <a:t>9</a:t>
            </a:fld>
            <a:endParaRPr lang="en-US" dirty="0"/>
          </a:p>
        </p:txBody>
      </p:sp>
    </p:spTree>
    <p:extLst>
      <p:ext uri="{BB962C8B-B14F-4D97-AF65-F5344CB8AC3E}">
        <p14:creationId xmlns:p14="http://schemas.microsoft.com/office/powerpoint/2010/main" val="2367053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AC055-CE5B-C8BF-7790-9F438B997F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16DF9A-BFA1-56B0-B33F-5020F2347F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D8C14D-72D0-82AC-597B-AFF4CBA0C93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099532B-CF87-D504-C391-6F28C4AC6DEC}"/>
              </a:ext>
            </a:extLst>
          </p:cNvPr>
          <p:cNvSpPr>
            <a:spLocks noGrp="1"/>
          </p:cNvSpPr>
          <p:nvPr>
            <p:ph type="sldNum" sz="quarter" idx="5"/>
          </p:nvPr>
        </p:nvSpPr>
        <p:spPr/>
        <p:txBody>
          <a:bodyPr/>
          <a:lstStyle/>
          <a:p>
            <a:fld id="{B68C8073-CAD2-48BF-B8DB-FCAF7D6ED014}" type="slidenum">
              <a:rPr lang="en-US" smtClean="0"/>
              <a:t>10</a:t>
            </a:fld>
            <a:endParaRPr lang="en-US" dirty="0"/>
          </a:p>
        </p:txBody>
      </p:sp>
    </p:spTree>
    <p:extLst>
      <p:ext uri="{BB962C8B-B14F-4D97-AF65-F5344CB8AC3E}">
        <p14:creationId xmlns:p14="http://schemas.microsoft.com/office/powerpoint/2010/main" val="5687891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DDFE4-F464-8236-F44B-DF5EAD9BD5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29C79-8A65-409F-77C7-50FABB2BFD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D15F7D-F526-FE16-F492-380B54C4A07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C3B81-0B75-FCD8-5AAD-1B5AF278DB46}"/>
              </a:ext>
            </a:extLst>
          </p:cNvPr>
          <p:cNvSpPr>
            <a:spLocks noGrp="1"/>
          </p:cNvSpPr>
          <p:nvPr>
            <p:ph type="sldNum" sz="quarter" idx="5"/>
          </p:nvPr>
        </p:nvSpPr>
        <p:spPr/>
        <p:txBody>
          <a:bodyPr/>
          <a:lstStyle/>
          <a:p>
            <a:fld id="{B68C8073-CAD2-48BF-B8DB-FCAF7D6ED014}" type="slidenum">
              <a:rPr lang="en-US" smtClean="0"/>
              <a:t>11</a:t>
            </a:fld>
            <a:endParaRPr lang="en-US" dirty="0"/>
          </a:p>
        </p:txBody>
      </p:sp>
    </p:spTree>
    <p:extLst>
      <p:ext uri="{BB962C8B-B14F-4D97-AF65-F5344CB8AC3E}">
        <p14:creationId xmlns:p14="http://schemas.microsoft.com/office/powerpoint/2010/main" val="2756548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70758-8C21-9E12-A496-81333538AE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A8FAC7-6834-0504-2AC4-634FA05793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4FFB31-F8EE-7C98-5A1B-689481FD145B}"/>
              </a:ext>
            </a:extLst>
          </p:cNvPr>
          <p:cNvSpPr>
            <a:spLocks noGrp="1"/>
          </p:cNvSpPr>
          <p:nvPr>
            <p:ph type="body" idx="1"/>
          </p:nvPr>
        </p:nvSpPr>
        <p:spPr/>
        <p:txBody>
          <a:bodyPr/>
          <a:lstStyle/>
          <a:p>
            <a:endParaRPr lang="en-GB" b="0" i="0" dirty="0">
              <a:solidFill>
                <a:srgbClr val="1E1E1E"/>
              </a:solidFill>
              <a:effectLst/>
              <a:latin typeface="dejarip"/>
            </a:endParaRPr>
          </a:p>
          <a:p>
            <a:endParaRPr lang="en-GB" b="0" i="0" dirty="0">
              <a:solidFill>
                <a:srgbClr val="1E1E1E"/>
              </a:solidFill>
              <a:effectLst/>
              <a:latin typeface="dejarip"/>
            </a:endParaRPr>
          </a:p>
        </p:txBody>
      </p:sp>
      <p:sp>
        <p:nvSpPr>
          <p:cNvPr id="4" name="Slide Number Placeholder 3">
            <a:extLst>
              <a:ext uri="{FF2B5EF4-FFF2-40B4-BE49-F238E27FC236}">
                <a16:creationId xmlns:a16="http://schemas.microsoft.com/office/drawing/2014/main" id="{AD116FA8-9976-CF92-76D2-107D1CA2650D}"/>
              </a:ext>
            </a:extLst>
          </p:cNvPr>
          <p:cNvSpPr>
            <a:spLocks noGrp="1"/>
          </p:cNvSpPr>
          <p:nvPr>
            <p:ph type="sldNum" sz="quarter" idx="5"/>
          </p:nvPr>
        </p:nvSpPr>
        <p:spPr/>
        <p:txBody>
          <a:bodyPr/>
          <a:lstStyle/>
          <a:p>
            <a:fld id="{B68C8073-CAD2-48BF-B8DB-FCAF7D6ED014}" type="slidenum">
              <a:rPr lang="en-US" smtClean="0"/>
              <a:t>12</a:t>
            </a:fld>
            <a:endParaRPr lang="en-US" dirty="0"/>
          </a:p>
        </p:txBody>
      </p:sp>
    </p:spTree>
    <p:extLst>
      <p:ext uri="{BB962C8B-B14F-4D97-AF65-F5344CB8AC3E}">
        <p14:creationId xmlns:p14="http://schemas.microsoft.com/office/powerpoint/2010/main" val="23869464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13</a:t>
            </a:fld>
            <a:endParaRPr lang="en-GB"/>
          </a:p>
        </p:txBody>
      </p:sp>
    </p:spTree>
    <p:extLst>
      <p:ext uri="{BB962C8B-B14F-4D97-AF65-F5344CB8AC3E}">
        <p14:creationId xmlns:p14="http://schemas.microsoft.com/office/powerpoint/2010/main" val="33758783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658B7-981E-EEBA-8FBC-D8ACD909E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23A8E4-D2D3-7325-6A3F-255BDE0381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D1CC73-4349-DB74-644B-1F285FDF085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AC9E0A8-8B4A-ECBC-95A9-B3E66B11E1DB}"/>
              </a:ext>
            </a:extLst>
          </p:cNvPr>
          <p:cNvSpPr>
            <a:spLocks noGrp="1"/>
          </p:cNvSpPr>
          <p:nvPr>
            <p:ph type="sldNum" sz="quarter" idx="5"/>
          </p:nvPr>
        </p:nvSpPr>
        <p:spPr/>
        <p:txBody>
          <a:bodyPr/>
          <a:lstStyle/>
          <a:p>
            <a:fld id="{B68C8073-CAD2-48BF-B8DB-FCAF7D6ED014}" type="slidenum">
              <a:rPr lang="en-US" smtClean="0"/>
              <a:t>14</a:t>
            </a:fld>
            <a:endParaRPr lang="en-US" dirty="0"/>
          </a:p>
        </p:txBody>
      </p:sp>
    </p:spTree>
    <p:extLst>
      <p:ext uri="{BB962C8B-B14F-4D97-AF65-F5344CB8AC3E}">
        <p14:creationId xmlns:p14="http://schemas.microsoft.com/office/powerpoint/2010/main" val="3578791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JASS (2025) See link on Moodle</a:t>
            </a:r>
          </a:p>
        </p:txBody>
      </p:sp>
      <p:sp>
        <p:nvSpPr>
          <p:cNvPr id="4" name="Slide Number Placeholder 3"/>
          <p:cNvSpPr>
            <a:spLocks noGrp="1"/>
          </p:cNvSpPr>
          <p:nvPr>
            <p:ph type="sldNum" sz="quarter" idx="5"/>
          </p:nvPr>
        </p:nvSpPr>
        <p:spPr/>
        <p:txBody>
          <a:bodyPr/>
          <a:lstStyle/>
          <a:p>
            <a:fld id="{38979B71-30E9-4DEE-A6C7-A6D36A2FFD72}" type="slidenum">
              <a:rPr lang="en-GB" smtClean="0"/>
              <a:t>15</a:t>
            </a:fld>
            <a:endParaRPr lang="en-GB"/>
          </a:p>
        </p:txBody>
      </p:sp>
    </p:spTree>
    <p:extLst>
      <p:ext uri="{BB962C8B-B14F-4D97-AF65-F5344CB8AC3E}">
        <p14:creationId xmlns:p14="http://schemas.microsoft.com/office/powerpoint/2010/main" val="27772972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16</a:t>
            </a:fld>
            <a:endParaRPr lang="en-GB"/>
          </a:p>
        </p:txBody>
      </p:sp>
    </p:spTree>
    <p:extLst>
      <p:ext uri="{BB962C8B-B14F-4D97-AF65-F5344CB8AC3E}">
        <p14:creationId xmlns:p14="http://schemas.microsoft.com/office/powerpoint/2010/main" val="1763661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Forms of Social Control</a:t>
            </a:r>
          </a:p>
          <a:p>
            <a:r>
              <a:rPr lang="en-GB" b="1" dirty="0"/>
              <a:t>Informal Control</a:t>
            </a:r>
            <a:r>
              <a:rPr lang="en-GB" dirty="0"/>
              <a:t>: Social norms, peer pressure.</a:t>
            </a:r>
          </a:p>
          <a:p>
            <a:r>
              <a:rPr lang="en-GB" b="1" dirty="0"/>
              <a:t>Legal Control</a:t>
            </a:r>
            <a:r>
              <a:rPr lang="en-GB" dirty="0"/>
              <a:t>: Laws and regulations.</a:t>
            </a:r>
          </a:p>
          <a:p>
            <a:r>
              <a:rPr lang="en-GB" b="1" dirty="0"/>
              <a:t>Medical Control</a:t>
            </a:r>
            <a:r>
              <a:rPr lang="en-GB" dirty="0"/>
              <a:t>: Using medical frameworks to define and manage deviance.</a:t>
            </a:r>
          </a:p>
          <a:p>
            <a:endParaRPr lang="en-GB" b="1" dirty="0"/>
          </a:p>
          <a:p>
            <a:endParaRPr lang="en-GB" b="1" dirty="0"/>
          </a:p>
          <a:p>
            <a:endParaRPr lang="en-GB" b="1" dirty="0"/>
          </a:p>
          <a:p>
            <a:endParaRPr lang="en-GB" b="1" dirty="0"/>
          </a:p>
          <a:p>
            <a:r>
              <a:rPr lang="en-GB" b="1" dirty="0"/>
              <a:t>Surveillance and Technology</a:t>
            </a:r>
          </a:p>
          <a:p>
            <a:r>
              <a:rPr lang="en-GB" b="1" dirty="0"/>
              <a:t>Example:</a:t>
            </a:r>
            <a:r>
              <a:rPr lang="en-GB" dirty="0"/>
              <a:t> Use of facial recognition in public spaces and schools.</a:t>
            </a:r>
          </a:p>
          <a:p>
            <a:r>
              <a:rPr lang="en-GB" b="1" dirty="0"/>
              <a:t>Discussion Angle:</a:t>
            </a:r>
            <a:r>
              <a:rPr lang="en-GB" dirty="0"/>
              <a:t> Foucault’s panopticon and digital surveillance.</a:t>
            </a:r>
          </a:p>
          <a:p>
            <a:r>
              <a:rPr lang="en-GB" b="1" dirty="0"/>
              <a:t>2. Education Systems</a:t>
            </a:r>
          </a:p>
          <a:p>
            <a:r>
              <a:rPr lang="en-GB" b="1" dirty="0"/>
              <a:t>Example:</a:t>
            </a:r>
            <a:r>
              <a:rPr lang="en-GB" dirty="0"/>
              <a:t> Behaviour management policies, uniform codes, and streaming by ability.</a:t>
            </a:r>
          </a:p>
          <a:p>
            <a:r>
              <a:rPr lang="en-GB" b="1" dirty="0"/>
              <a:t>Discussion Angle:</a:t>
            </a:r>
            <a:r>
              <a:rPr lang="en-GB" dirty="0"/>
              <a:t> How schools regulate behaviour and aspirations.</a:t>
            </a:r>
          </a:p>
          <a:p>
            <a:r>
              <a:rPr lang="en-GB" b="1" dirty="0"/>
              <a:t>3. Social Media Algorithms</a:t>
            </a:r>
          </a:p>
          <a:p>
            <a:r>
              <a:rPr lang="en-GB" b="1" dirty="0"/>
              <a:t>Example:</a:t>
            </a:r>
            <a:r>
              <a:rPr lang="en-GB" dirty="0"/>
              <a:t> Content moderation and echo chambers.</a:t>
            </a:r>
          </a:p>
          <a:p>
            <a:r>
              <a:rPr lang="en-GB" b="1" dirty="0"/>
              <a:t>Discussion Angle:</a:t>
            </a:r>
            <a:r>
              <a:rPr lang="en-GB" dirty="0"/>
              <a:t> Control of discourse and shaping public opinion.</a:t>
            </a:r>
          </a:p>
          <a:p>
            <a:r>
              <a:rPr lang="en-GB" b="1" dirty="0"/>
              <a:t>4. Policing and Criminal Justice</a:t>
            </a:r>
          </a:p>
          <a:p>
            <a:r>
              <a:rPr lang="en-GB" b="1" dirty="0"/>
              <a:t>Example:</a:t>
            </a:r>
            <a:r>
              <a:rPr lang="en-GB" dirty="0"/>
              <a:t> Stop and search practices disproportionately affecting minority groups.</a:t>
            </a:r>
          </a:p>
          <a:p>
            <a:r>
              <a:rPr lang="en-GB" b="1" dirty="0"/>
              <a:t>Discussion Angle:</a:t>
            </a:r>
            <a:r>
              <a:rPr lang="en-GB" dirty="0"/>
              <a:t> Repression vs regulation—who is being controlled and why?</a:t>
            </a:r>
          </a:p>
          <a:p>
            <a:r>
              <a:rPr lang="en-GB" b="1" dirty="0"/>
              <a:t>5. Welfare and Benefits Systems</a:t>
            </a:r>
          </a:p>
          <a:p>
            <a:r>
              <a:rPr lang="en-GB" b="1" dirty="0"/>
              <a:t>Example:</a:t>
            </a:r>
            <a:r>
              <a:rPr lang="en-GB" dirty="0"/>
              <a:t> Conditionality in Universal Credit (e.g., mandatory job-seeking activities).</a:t>
            </a:r>
          </a:p>
          <a:p>
            <a:r>
              <a:rPr lang="en-GB" b="1" dirty="0"/>
              <a:t>Discussion Angle:</a:t>
            </a:r>
            <a:r>
              <a:rPr lang="en-GB" dirty="0"/>
              <a:t> Control through economic dependency and bureaucratic oversight.</a:t>
            </a:r>
          </a:p>
          <a:p>
            <a:endParaRPr lang="en-GB" b="1" dirty="0"/>
          </a:p>
        </p:txBody>
      </p:sp>
      <p:sp>
        <p:nvSpPr>
          <p:cNvPr id="4" name="Slide Number Placeholder 3"/>
          <p:cNvSpPr>
            <a:spLocks noGrp="1"/>
          </p:cNvSpPr>
          <p:nvPr>
            <p:ph type="sldNum" sz="quarter" idx="5"/>
          </p:nvPr>
        </p:nvSpPr>
        <p:spPr/>
        <p:txBody>
          <a:bodyPr/>
          <a:lstStyle/>
          <a:p>
            <a:fld id="{38979B71-30E9-4DEE-A6C7-A6D36A2FFD72}" type="slidenum">
              <a:rPr lang="en-GB" smtClean="0"/>
              <a:t>17</a:t>
            </a:fld>
            <a:endParaRPr lang="en-GB"/>
          </a:p>
        </p:txBody>
      </p:sp>
    </p:spTree>
    <p:extLst>
      <p:ext uri="{BB962C8B-B14F-4D97-AF65-F5344CB8AC3E}">
        <p14:creationId xmlns:p14="http://schemas.microsoft.com/office/powerpoint/2010/main" val="9932303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 Ivan Nye (1958) – Control Theory</a:t>
            </a:r>
          </a:p>
          <a:p>
            <a:r>
              <a:rPr lang="en-GB" dirty="0"/>
              <a:t>Nye was one of the early sociologists to formalise </a:t>
            </a:r>
            <a:r>
              <a:rPr lang="en-GB" b="1" dirty="0"/>
              <a:t>control theory</a:t>
            </a:r>
            <a:r>
              <a:rPr lang="en-GB" dirty="0"/>
              <a:t> in criminology and sociology.</a:t>
            </a:r>
          </a:p>
          <a:p>
            <a:r>
              <a:rPr lang="en-GB" b="1" dirty="0"/>
              <a:t>Key Ideas:</a:t>
            </a:r>
            <a:endParaRPr lang="en-GB" dirty="0"/>
          </a:p>
          <a:p>
            <a:r>
              <a:rPr lang="en-GB" b="1" dirty="0"/>
              <a:t>Three types of social control:</a:t>
            </a:r>
            <a:r>
              <a:rPr lang="en-GB" dirty="0"/>
              <a:t> </a:t>
            </a:r>
          </a:p>
          <a:p>
            <a:pPr lvl="1"/>
            <a:r>
              <a:rPr lang="en-GB" b="1" dirty="0"/>
              <a:t>Direct control</a:t>
            </a:r>
            <a:r>
              <a:rPr lang="en-GB" dirty="0"/>
              <a:t>: External punishments or sanctions (e.g. legal penalties, parental discipline).</a:t>
            </a:r>
          </a:p>
          <a:p>
            <a:pPr lvl="1"/>
            <a:r>
              <a:rPr lang="en-GB" b="1" dirty="0"/>
              <a:t>Indirect control</a:t>
            </a:r>
            <a:r>
              <a:rPr lang="en-GB" dirty="0"/>
              <a:t>: Emotional attachments to others (e.g. not wanting to disappoint parents).</a:t>
            </a:r>
          </a:p>
          <a:p>
            <a:pPr lvl="1"/>
            <a:r>
              <a:rPr lang="en-GB" b="1" dirty="0"/>
              <a:t>Internal control</a:t>
            </a:r>
            <a:r>
              <a:rPr lang="en-GB" dirty="0"/>
              <a:t>: Internalised norms and values that guide behaviour.</a:t>
            </a:r>
          </a:p>
          <a:p>
            <a:pPr lvl="1"/>
            <a:endParaRPr lang="en-GB" dirty="0"/>
          </a:p>
          <a:p>
            <a:pPr lvl="1"/>
            <a:endParaRPr lang="en-GB" dirty="0"/>
          </a:p>
          <a:p>
            <a:pPr lvl="1"/>
            <a:endParaRPr lang="en-GB" dirty="0"/>
          </a:p>
          <a:p>
            <a:r>
              <a:rPr lang="en-GB" b="1" dirty="0"/>
              <a:t>Impact:</a:t>
            </a:r>
            <a:br>
              <a:rPr lang="en-GB" dirty="0"/>
            </a:br>
            <a:r>
              <a:rPr lang="en-GB" dirty="0"/>
              <a:t>Nye’s framework helped explain why individuals conform to societal norms even when external enforcement is absent. His work laid the foundation for later theories like Hirschi’s social bond theory.</a:t>
            </a:r>
          </a:p>
          <a:p>
            <a:endParaRPr lang="en-GB" dirty="0"/>
          </a:p>
          <a:p>
            <a:r>
              <a:rPr lang="en-GB" b="1" dirty="0"/>
              <a:t>1. Direct Control (Sanctions)</a:t>
            </a:r>
          </a:p>
          <a:p>
            <a:r>
              <a:rPr lang="en-GB" b="1" dirty="0"/>
              <a:t>Definition:</a:t>
            </a:r>
            <a:r>
              <a:rPr lang="en-GB" dirty="0"/>
              <a:t> External pressures or punishments used to prevent deviant behaviour.</a:t>
            </a:r>
          </a:p>
          <a:p>
            <a:r>
              <a:rPr lang="en-GB" b="1" dirty="0"/>
              <a:t>Examples:</a:t>
            </a:r>
          </a:p>
          <a:p>
            <a:r>
              <a:rPr lang="en-GB" b="1" dirty="0"/>
              <a:t>Legal system</a:t>
            </a:r>
            <a:r>
              <a:rPr lang="en-GB" dirty="0"/>
              <a:t>: A person caught shoplifting is fined or imprisoned.</a:t>
            </a:r>
          </a:p>
          <a:p>
            <a:r>
              <a:rPr lang="en-GB" b="1" dirty="0"/>
              <a:t>School discipline</a:t>
            </a:r>
            <a:r>
              <a:rPr lang="en-GB" dirty="0"/>
              <a:t>: A student is suspended for bullying.</a:t>
            </a:r>
          </a:p>
          <a:p>
            <a:r>
              <a:rPr lang="en-GB" b="1" dirty="0"/>
              <a:t>Workplace rules</a:t>
            </a:r>
            <a:r>
              <a:rPr lang="en-GB" dirty="0"/>
              <a:t>: An employee is fired for repeated lateness.</a:t>
            </a:r>
          </a:p>
          <a:p>
            <a:r>
              <a:rPr lang="en-GB" b="1" dirty="0"/>
              <a:t>Community norms</a:t>
            </a:r>
            <a:r>
              <a:rPr lang="en-GB" dirty="0"/>
              <a:t>: A neighbour is publicly shamed for vandalism.</a:t>
            </a:r>
          </a:p>
          <a:p>
            <a:endParaRPr lang="en-GB" dirty="0"/>
          </a:p>
          <a:p>
            <a:r>
              <a:rPr lang="en-GB" b="1" dirty="0"/>
              <a:t>Internal Control (Socialisation)</a:t>
            </a:r>
          </a:p>
          <a:p>
            <a:r>
              <a:rPr lang="en-GB" b="1" dirty="0"/>
              <a:t>Definition:</a:t>
            </a:r>
            <a:r>
              <a:rPr lang="en-GB" dirty="0"/>
              <a:t> Individuals internalise norms, values, and beliefs that guide their behaviour.</a:t>
            </a:r>
          </a:p>
          <a:p>
            <a:r>
              <a:rPr lang="en-GB" b="1" dirty="0"/>
              <a:t>Examples:</a:t>
            </a:r>
          </a:p>
          <a:p>
            <a:r>
              <a:rPr lang="en-GB" b="1" dirty="0"/>
              <a:t>Religious upbringing</a:t>
            </a:r>
            <a:r>
              <a:rPr lang="en-GB" dirty="0"/>
              <a:t>: A person avoids lying because they believe it is morally wrong.</a:t>
            </a:r>
          </a:p>
          <a:p>
            <a:r>
              <a:rPr lang="en-GB" b="1" dirty="0"/>
              <a:t>Cultural norms</a:t>
            </a:r>
            <a:r>
              <a:rPr lang="en-GB" dirty="0"/>
              <a:t>: Someone dresses modestly because they were raised to value humility.</a:t>
            </a:r>
          </a:p>
          <a:p>
            <a:r>
              <a:rPr lang="en-GB" b="1" dirty="0"/>
              <a:t>Education</a:t>
            </a:r>
            <a:r>
              <a:rPr lang="en-GB" dirty="0"/>
              <a:t>: A child learns to respect authority through school routines and expectations.</a:t>
            </a:r>
          </a:p>
          <a:p>
            <a:r>
              <a:rPr lang="en-GB" b="1" dirty="0"/>
              <a:t>Personal ethics</a:t>
            </a:r>
            <a:r>
              <a:rPr lang="en-GB" dirty="0"/>
              <a:t>: An individual refuses to cheat on a test because they feel it’s dishonest.</a:t>
            </a:r>
          </a:p>
          <a:p>
            <a:endParaRPr lang="en-GB" dirty="0"/>
          </a:p>
          <a:p>
            <a:endParaRPr lang="en-GB" dirty="0"/>
          </a:p>
          <a:p>
            <a:endParaRPr lang="en-GB" dirty="0"/>
          </a:p>
          <a:p>
            <a:r>
              <a:rPr lang="en-GB" b="1" dirty="0"/>
              <a:t>3. Indirect Control (Relationships)</a:t>
            </a:r>
          </a:p>
          <a:p>
            <a:r>
              <a:rPr lang="en-GB" b="1" dirty="0"/>
              <a:t>Definition:</a:t>
            </a:r>
            <a:r>
              <a:rPr lang="en-GB" dirty="0"/>
              <a:t> Emotional bonds with others discourage deviance due to fear of disappointing them.</a:t>
            </a:r>
          </a:p>
          <a:p>
            <a:r>
              <a:rPr lang="en-GB" b="1" dirty="0"/>
              <a:t>Examples:</a:t>
            </a:r>
          </a:p>
          <a:p>
            <a:r>
              <a:rPr lang="en-GB" b="1" dirty="0"/>
              <a:t>Family ties</a:t>
            </a:r>
            <a:r>
              <a:rPr lang="en-GB" dirty="0"/>
              <a:t>: A teenager avoids drugs because they don’t want to let their parents down.</a:t>
            </a:r>
          </a:p>
          <a:p>
            <a:r>
              <a:rPr lang="en-GB" b="1" dirty="0"/>
              <a:t>Friendship loyalty</a:t>
            </a:r>
            <a:r>
              <a:rPr lang="en-GB" dirty="0"/>
              <a:t>: A person refuses to gossip to protect a friend’s reputation.</a:t>
            </a:r>
          </a:p>
          <a:p>
            <a:r>
              <a:rPr lang="en-GB" b="1" dirty="0"/>
              <a:t>Mentorship</a:t>
            </a:r>
            <a:r>
              <a:rPr lang="en-GB" dirty="0"/>
              <a:t>: A student works hard to impress a respected teacher.</a:t>
            </a:r>
          </a:p>
          <a:p>
            <a:r>
              <a:rPr lang="en-GB" b="1" dirty="0"/>
              <a:t>Romantic relationships</a:t>
            </a:r>
            <a:r>
              <a:rPr lang="en-GB" dirty="0"/>
              <a:t>: Someone avoids risky behaviour to maintain trust with a partner.</a:t>
            </a:r>
          </a:p>
          <a:p>
            <a:endParaRPr lang="en-GB" dirty="0"/>
          </a:p>
          <a:p>
            <a:endParaRPr lang="en-GB" dirty="0"/>
          </a:p>
          <a:p>
            <a:r>
              <a:rPr lang="en-GB" b="1" dirty="0"/>
              <a:t>Travis Hirschi – Social Bond Theory (1969)</a:t>
            </a:r>
          </a:p>
          <a:p>
            <a:r>
              <a:rPr lang="en-GB" dirty="0"/>
              <a:t>Hirschi’s theory is a cornerstone of modern criminology and sociology. He argued that </a:t>
            </a:r>
            <a:r>
              <a:rPr lang="en-GB" b="1" dirty="0"/>
              <a:t>deviance occurs when an individual’s bond to society is weak or broken</a:t>
            </a:r>
            <a:r>
              <a:rPr lang="en-GB" dirty="0"/>
              <a:t>.</a:t>
            </a:r>
          </a:p>
          <a:p>
            <a:r>
              <a:rPr lang="en-GB" b="1" dirty="0"/>
              <a:t>Key Components of the Social Bond:</a:t>
            </a:r>
          </a:p>
          <a:p>
            <a:r>
              <a:rPr lang="en-GB" b="1" dirty="0"/>
              <a:t>Attachment</a:t>
            </a:r>
            <a:br>
              <a:rPr lang="en-GB" dirty="0"/>
            </a:br>
            <a:r>
              <a:rPr lang="en-GB" dirty="0"/>
              <a:t>Emotional and social ties to others, especially parents, teachers, and peers.</a:t>
            </a:r>
            <a:br>
              <a:rPr lang="en-GB" dirty="0"/>
            </a:br>
            <a:r>
              <a:rPr lang="en-GB" i="1" dirty="0"/>
              <a:t>Strong attachment discourages deviance.</a:t>
            </a:r>
            <a:endParaRPr lang="en-GB" dirty="0"/>
          </a:p>
          <a:p>
            <a:r>
              <a:rPr lang="en-GB" b="1" dirty="0"/>
              <a:t>Commitment</a:t>
            </a:r>
            <a:br>
              <a:rPr lang="en-GB" dirty="0"/>
            </a:br>
            <a:r>
              <a:rPr lang="en-GB" dirty="0"/>
              <a:t>Investment in conventional activities like education, career, or family.</a:t>
            </a:r>
            <a:br>
              <a:rPr lang="en-GB" dirty="0"/>
            </a:br>
            <a:r>
              <a:rPr lang="en-GB" i="1" dirty="0"/>
              <a:t>The more someone has to lose, the less likely they are to risk deviant behaviour.</a:t>
            </a:r>
            <a:endParaRPr lang="en-GB" dirty="0"/>
          </a:p>
          <a:p>
            <a:r>
              <a:rPr lang="en-GB" b="1" dirty="0"/>
              <a:t>Involvement</a:t>
            </a:r>
            <a:br>
              <a:rPr lang="en-GB" dirty="0"/>
            </a:br>
            <a:r>
              <a:rPr lang="en-GB" dirty="0"/>
              <a:t>Participation in socially approved activities (e.g. sports, clubs, work).</a:t>
            </a:r>
            <a:br>
              <a:rPr lang="en-GB" dirty="0"/>
            </a:br>
            <a:r>
              <a:rPr lang="en-GB" i="1" dirty="0"/>
              <a:t>Keeps individuals too busy to engage in deviance.</a:t>
            </a:r>
            <a:endParaRPr lang="en-GB" dirty="0"/>
          </a:p>
          <a:p>
            <a:r>
              <a:rPr lang="en-GB" b="1" dirty="0"/>
              <a:t>Belief</a:t>
            </a:r>
            <a:br>
              <a:rPr lang="en-GB" dirty="0"/>
            </a:br>
            <a:r>
              <a:rPr lang="en-GB" dirty="0"/>
              <a:t>Acceptance of societal norms and laws.</a:t>
            </a:r>
            <a:br>
              <a:rPr lang="en-GB" dirty="0"/>
            </a:br>
            <a:r>
              <a:rPr lang="en-GB" i="1" dirty="0"/>
              <a:t>If people believe rules are legitimate, they are more likely to follow them.</a:t>
            </a:r>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18</a:t>
            </a:fld>
            <a:endParaRPr lang="en-GB"/>
          </a:p>
        </p:txBody>
      </p:sp>
    </p:spTree>
    <p:extLst>
      <p:ext uri="{BB962C8B-B14F-4D97-AF65-F5344CB8AC3E}">
        <p14:creationId xmlns:p14="http://schemas.microsoft.com/office/powerpoint/2010/main" val="660367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Types of Sanctions in Social Control</a:t>
            </a:r>
          </a:p>
          <a:p>
            <a:r>
              <a:rPr lang="en-GB" b="1" dirty="0"/>
              <a:t>1. Natural Sanctions</a:t>
            </a:r>
          </a:p>
          <a:p>
            <a:r>
              <a:rPr lang="en-GB" b="1" dirty="0"/>
              <a:t>Definition:</a:t>
            </a:r>
            <a:br>
              <a:rPr lang="en-GB" dirty="0"/>
            </a:br>
            <a:r>
              <a:rPr lang="en-GB" dirty="0"/>
              <a:t>Consequences that arise directly from the physical environment or nature, without human intervention.</a:t>
            </a:r>
          </a:p>
          <a:p>
            <a:r>
              <a:rPr lang="en-GB" b="1" dirty="0"/>
              <a:t>Examples:</a:t>
            </a:r>
            <a:endParaRPr lang="en-GB" dirty="0"/>
          </a:p>
          <a:p>
            <a:r>
              <a:rPr lang="en-GB" dirty="0"/>
              <a:t>Touching a hot stove results in a burn.</a:t>
            </a:r>
          </a:p>
          <a:p>
            <a:r>
              <a:rPr lang="en-GB" dirty="0"/>
              <a:t>Walking barefoot in snow leads to frostbite.</a:t>
            </a:r>
          </a:p>
          <a:p>
            <a:r>
              <a:rPr lang="en-GB" dirty="0"/>
              <a:t>Eating spoiled food causes illness.</a:t>
            </a:r>
          </a:p>
          <a:p>
            <a:r>
              <a:rPr lang="en-GB" b="1" dirty="0"/>
              <a:t>Purpose in Social Control:</a:t>
            </a:r>
            <a:br>
              <a:rPr lang="en-GB" dirty="0"/>
            </a:br>
            <a:r>
              <a:rPr lang="en-GB" dirty="0"/>
              <a:t>Natural sanctions teach individuals about boundaries and risks through direct experience. They are immediate and often painful, reinforcing caution and self-regulation.</a:t>
            </a:r>
          </a:p>
          <a:p>
            <a:r>
              <a:rPr lang="en-GB" b="1" dirty="0"/>
              <a:t>2. Social Sanctions</a:t>
            </a:r>
          </a:p>
          <a:p>
            <a:r>
              <a:rPr lang="en-GB" b="1" dirty="0"/>
              <a:t>Definition:</a:t>
            </a:r>
            <a:br>
              <a:rPr lang="en-GB" dirty="0"/>
            </a:br>
            <a:r>
              <a:rPr lang="en-GB" dirty="0"/>
              <a:t>Reactions from other people or groups that encourage conformity or punish deviance.</a:t>
            </a:r>
          </a:p>
          <a:p>
            <a:r>
              <a:rPr lang="en-GB" b="1" dirty="0"/>
              <a:t>Examples:</a:t>
            </a:r>
            <a:endParaRPr lang="en-GB" dirty="0"/>
          </a:p>
          <a:p>
            <a:r>
              <a:rPr lang="en-GB" dirty="0"/>
              <a:t>A friend stops talking to you after a betrayal.</a:t>
            </a:r>
          </a:p>
          <a:p>
            <a:r>
              <a:rPr lang="en-GB" dirty="0"/>
              <a:t>Being excluded from a peer group for breaking norms.</a:t>
            </a:r>
          </a:p>
          <a:p>
            <a:r>
              <a:rPr lang="en-GB" dirty="0"/>
              <a:t>Receiving praise for helping others.</a:t>
            </a:r>
          </a:p>
          <a:p>
            <a:endParaRPr lang="en-GB" dirty="0"/>
          </a:p>
          <a:p>
            <a:r>
              <a:rPr lang="en-GB" b="1" dirty="0"/>
              <a:t>Purpose in Social Control:</a:t>
            </a:r>
            <a:br>
              <a:rPr lang="en-GB" dirty="0"/>
            </a:br>
            <a:r>
              <a:rPr lang="en-GB" dirty="0"/>
              <a:t>Social sanctions rely on relationships and emotional bonds. They are powerful because people care about acceptance, reputation, and belonging.</a:t>
            </a:r>
          </a:p>
          <a:p>
            <a:endParaRPr lang="en-GB" dirty="0"/>
          </a:p>
          <a:p>
            <a:r>
              <a:rPr lang="en-GB" b="1" dirty="0"/>
              <a:t>3. Legal Sanctions</a:t>
            </a:r>
          </a:p>
          <a:p>
            <a:endParaRPr lang="en-GB" b="1" dirty="0"/>
          </a:p>
          <a:p>
            <a:r>
              <a:rPr lang="en-GB" b="1" dirty="0"/>
              <a:t>Definition:</a:t>
            </a:r>
            <a:br>
              <a:rPr lang="en-GB" dirty="0"/>
            </a:br>
            <a:r>
              <a:rPr lang="en-GB" dirty="0"/>
              <a:t>Formal penalties imposed by the state or legal institutions for violating laws.</a:t>
            </a:r>
          </a:p>
          <a:p>
            <a:r>
              <a:rPr lang="en-GB" b="1" dirty="0"/>
              <a:t>Examples:</a:t>
            </a:r>
            <a:endParaRPr lang="en-GB" dirty="0"/>
          </a:p>
          <a:p>
            <a:r>
              <a:rPr lang="en-GB" dirty="0"/>
              <a:t>Fines for speeding.</a:t>
            </a:r>
          </a:p>
          <a:p>
            <a:r>
              <a:rPr lang="en-GB" dirty="0"/>
              <a:t>Imprisonment for theft.</a:t>
            </a:r>
          </a:p>
          <a:p>
            <a:r>
              <a:rPr lang="en-GB" dirty="0"/>
              <a:t>Community service for minor offences.</a:t>
            </a:r>
          </a:p>
          <a:p>
            <a:r>
              <a:rPr lang="en-GB" b="1" dirty="0"/>
              <a:t>Purpose in Social Control:</a:t>
            </a:r>
            <a:br>
              <a:rPr lang="en-GB" dirty="0"/>
            </a:br>
            <a:r>
              <a:rPr lang="en-GB" dirty="0"/>
              <a:t>Legal sanctions are codified and enforced by official agents (police, courts). They represent society’s formal response to deviance and aim to deter future violations.</a:t>
            </a:r>
          </a:p>
          <a:p>
            <a:endParaRPr lang="en-GB" dirty="0"/>
          </a:p>
          <a:p>
            <a:r>
              <a:rPr lang="en-GB" b="1" dirty="0"/>
              <a:t>4. Supernatural Sanctions</a:t>
            </a:r>
          </a:p>
          <a:p>
            <a:r>
              <a:rPr lang="en-GB" b="1" dirty="0"/>
              <a:t>Definition:</a:t>
            </a:r>
            <a:br>
              <a:rPr lang="en-GB" dirty="0"/>
            </a:br>
            <a:r>
              <a:rPr lang="en-GB" dirty="0"/>
              <a:t>Beliefs in divine or spiritual consequences for behaviour, often tied to religious or cultural systems.</a:t>
            </a:r>
          </a:p>
          <a:p>
            <a:r>
              <a:rPr lang="en-GB" b="1" dirty="0"/>
              <a:t>Examples:</a:t>
            </a:r>
            <a:endParaRPr lang="en-GB" dirty="0"/>
          </a:p>
          <a:p>
            <a:r>
              <a:rPr lang="en-GB" dirty="0"/>
              <a:t>Fear of going to hell for committing a sin.</a:t>
            </a:r>
          </a:p>
          <a:p>
            <a:r>
              <a:rPr lang="en-GB" dirty="0"/>
              <a:t>Belief in karma or divine punishment.</a:t>
            </a:r>
          </a:p>
          <a:p>
            <a:r>
              <a:rPr lang="en-GB" dirty="0"/>
              <a:t>Rituals to appease spirits after wrongdoing.</a:t>
            </a:r>
          </a:p>
          <a:p>
            <a:r>
              <a:rPr lang="en-GB" b="1" dirty="0"/>
              <a:t>Purpose in Social Control:</a:t>
            </a:r>
            <a:br>
              <a:rPr lang="en-GB" dirty="0"/>
            </a:br>
            <a:r>
              <a:rPr lang="en-GB" dirty="0"/>
              <a:t>Supernatural sanctions shape behaviour through moral and spiritual beliefs. They are especially influential in societies or communities with strong religious traditions.</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19</a:t>
            </a:fld>
            <a:endParaRPr lang="en-GB"/>
          </a:p>
        </p:txBody>
      </p:sp>
    </p:spTree>
    <p:extLst>
      <p:ext uri="{BB962C8B-B14F-4D97-AF65-F5344CB8AC3E}">
        <p14:creationId xmlns:p14="http://schemas.microsoft.com/office/powerpoint/2010/main" val="3519872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 on bonds rather than structural issues</a:t>
            </a:r>
          </a:p>
          <a:p>
            <a:endParaRPr lang="en-GB" dirty="0"/>
          </a:p>
          <a:p>
            <a:endParaRPr lang="en-GB" dirty="0"/>
          </a:p>
          <a:p>
            <a:r>
              <a:rPr lang="en-GB" dirty="0"/>
              <a:t>Informal norms:</a:t>
            </a:r>
          </a:p>
          <a:p>
            <a:endParaRPr lang="en-GB" dirty="0"/>
          </a:p>
          <a:p>
            <a:endParaRPr lang="en-GB" dirty="0"/>
          </a:p>
          <a:p>
            <a:r>
              <a:rPr lang="en-GB" b="1" dirty="0"/>
              <a:t>What Are Informal Norms?</a:t>
            </a:r>
          </a:p>
          <a:p>
            <a:r>
              <a:rPr lang="en-GB" b="1" dirty="0"/>
              <a:t>Examples:</a:t>
            </a:r>
            <a:endParaRPr lang="en-GB" dirty="0"/>
          </a:p>
          <a:p>
            <a:pPr lvl="1"/>
            <a:r>
              <a:rPr lang="en-GB" dirty="0"/>
              <a:t>Saying “please” and “thank you”</a:t>
            </a:r>
          </a:p>
          <a:p>
            <a:pPr lvl="1"/>
            <a:r>
              <a:rPr lang="en-GB" dirty="0"/>
              <a:t>Not talking loudly in a library</a:t>
            </a:r>
          </a:p>
          <a:p>
            <a:pPr lvl="1"/>
            <a:r>
              <a:rPr lang="en-GB" dirty="0"/>
              <a:t>Dressing appropriately for different occasions</a:t>
            </a:r>
          </a:p>
          <a:p>
            <a:pPr lvl="1"/>
            <a:r>
              <a:rPr lang="en-GB" dirty="0"/>
              <a:t>Respecting personal space</a:t>
            </a:r>
          </a:p>
          <a:p>
            <a:r>
              <a:rPr lang="en-GB" b="1" dirty="0"/>
              <a:t>Function:</a:t>
            </a:r>
            <a:br>
              <a:rPr lang="en-GB" dirty="0"/>
            </a:br>
            <a:r>
              <a:rPr lang="en-GB" dirty="0"/>
              <a:t>Informal norms help maintain </a:t>
            </a:r>
            <a:r>
              <a:rPr lang="en-GB" b="1" dirty="0"/>
              <a:t>social order</a:t>
            </a:r>
            <a:r>
              <a:rPr lang="en-GB" dirty="0"/>
              <a:t> by shaping behaviour in subtle ways. They are enforced through </a:t>
            </a:r>
            <a:r>
              <a:rPr lang="en-GB" b="1" dirty="0"/>
              <a:t>social sanctions</a:t>
            </a:r>
            <a:r>
              <a:rPr lang="en-GB" dirty="0"/>
              <a:t> like disapproval, gossip, or exclusion.</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20</a:t>
            </a:fld>
            <a:endParaRPr lang="en-GB"/>
          </a:p>
        </p:txBody>
      </p:sp>
    </p:spTree>
    <p:extLst>
      <p:ext uri="{BB962C8B-B14F-4D97-AF65-F5344CB8AC3E}">
        <p14:creationId xmlns:p14="http://schemas.microsoft.com/office/powerpoint/2010/main" val="2045547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Social control theory, particularly as developed by Travis Hirschi, posits that individuals refrain from deviant behaviour due to their bonds to society; through attachment, commitment, involvement, and belief. When these bonds weaken, deviance (including protest</a:t>
            </a:r>
          </a:p>
          <a:p>
            <a:endParaRPr lang="en-GB" dirty="0"/>
          </a:p>
          <a:p>
            <a:r>
              <a:rPr lang="en-GB" b="1" dirty="0"/>
              <a:t>Power is Diffuse, Not Centralized</a:t>
            </a:r>
            <a:endParaRPr lang="en-GB" dirty="0"/>
          </a:p>
          <a:p>
            <a:pPr lvl="1"/>
            <a:r>
              <a:rPr lang="en-GB" dirty="0"/>
              <a:t>Michel Foucault argued that power is not held by a single authority but is </a:t>
            </a:r>
            <a:r>
              <a:rPr lang="en-GB" b="1" dirty="0"/>
              <a:t>dispersed throughout society</a:t>
            </a:r>
            <a:r>
              <a:rPr lang="en-GB" dirty="0"/>
              <a:t>.</a:t>
            </a:r>
          </a:p>
          <a:p>
            <a:pPr lvl="1"/>
            <a:r>
              <a:rPr lang="en-GB" dirty="0"/>
              <a:t>It operates through institutions, norms, and everyday practices.</a:t>
            </a:r>
          </a:p>
          <a:p>
            <a:r>
              <a:rPr lang="en-GB" b="1" dirty="0"/>
              <a:t>Disciplinary Power</a:t>
            </a:r>
            <a:endParaRPr lang="en-GB" dirty="0"/>
          </a:p>
          <a:p>
            <a:pPr lvl="1"/>
            <a:r>
              <a:rPr lang="en-GB" dirty="0"/>
              <a:t>Emerges in modern societies through institutions like schools, prisons, hospitals.</a:t>
            </a:r>
          </a:p>
          <a:p>
            <a:pPr lvl="1"/>
            <a:r>
              <a:rPr lang="en-GB" dirty="0"/>
              <a:t>Focuses on </a:t>
            </a:r>
            <a:r>
              <a:rPr lang="en-GB" b="1" dirty="0"/>
              <a:t>surveillance, normalization, and examination</a:t>
            </a:r>
            <a:r>
              <a:rPr lang="en-GB" dirty="0"/>
              <a:t>.</a:t>
            </a:r>
          </a:p>
          <a:p>
            <a:pPr lvl="1"/>
            <a:r>
              <a:rPr lang="en-GB" dirty="0"/>
              <a:t>Individuals internalize norms and regulate themselves—</a:t>
            </a:r>
            <a:r>
              <a:rPr lang="en-GB" b="1" dirty="0"/>
              <a:t>self-surveillance</a:t>
            </a:r>
            <a:r>
              <a:rPr lang="en-GB" dirty="0"/>
              <a:t> becomes a form of control.</a:t>
            </a:r>
          </a:p>
          <a:p>
            <a:r>
              <a:rPr lang="en-GB" b="1" dirty="0" err="1"/>
              <a:t>Panopticism</a:t>
            </a:r>
            <a:endParaRPr lang="en-GB" dirty="0"/>
          </a:p>
          <a:p>
            <a:pPr lvl="1"/>
            <a:r>
              <a:rPr lang="en-GB" dirty="0"/>
              <a:t>Inspired by Jeremy Bentham’s Panopticon prison design.</a:t>
            </a:r>
          </a:p>
          <a:p>
            <a:pPr lvl="1"/>
            <a:r>
              <a:rPr lang="en-GB" dirty="0"/>
              <a:t>A metaphor for modern surveillance: people behave because they might be watched.</a:t>
            </a:r>
          </a:p>
          <a:p>
            <a:pPr lvl="1"/>
            <a:r>
              <a:rPr lang="en-GB" dirty="0"/>
              <a:t>Leads to </a:t>
            </a:r>
            <a:r>
              <a:rPr lang="en-GB" b="1" dirty="0"/>
              <a:t>internalized discipline</a:t>
            </a:r>
            <a:r>
              <a:rPr lang="en-GB" dirty="0"/>
              <a:t>—people conform even without direct oversight.</a:t>
            </a:r>
          </a:p>
          <a:p>
            <a:r>
              <a:rPr lang="en-GB" b="1" dirty="0"/>
              <a:t>Biopower</a:t>
            </a:r>
            <a:endParaRPr lang="en-GB" dirty="0"/>
          </a:p>
          <a:p>
            <a:pPr lvl="1"/>
            <a:r>
              <a:rPr lang="en-GB" dirty="0"/>
              <a:t>Power over populations through regulation of bodies, health, reproduction, etc.</a:t>
            </a:r>
          </a:p>
          <a:p>
            <a:pPr lvl="1"/>
            <a:r>
              <a:rPr lang="en-GB" dirty="0"/>
              <a:t>Seen in public health, census data, and policy-making.</a:t>
            </a:r>
          </a:p>
          <a:p>
            <a:pPr lvl="1"/>
            <a:r>
              <a:rPr lang="en-GB" dirty="0"/>
              <a:t>Governs not just individuals but </a:t>
            </a:r>
            <a:r>
              <a:rPr lang="en-GB" b="1" dirty="0"/>
              <a:t>entire populations</a:t>
            </a:r>
            <a:r>
              <a:rPr lang="en-GB" dirty="0"/>
              <a:t>.</a:t>
            </a:r>
          </a:p>
          <a:p>
            <a:r>
              <a:rPr lang="en-GB" b="1" dirty="0"/>
              <a:t>Knowledge and Power</a:t>
            </a:r>
            <a:endParaRPr lang="en-GB" dirty="0"/>
          </a:p>
          <a:p>
            <a:pPr lvl="1"/>
            <a:r>
              <a:rPr lang="en-GB" dirty="0"/>
              <a:t>Foucault emphasized the link between </a:t>
            </a:r>
            <a:r>
              <a:rPr lang="en-GB" b="1" dirty="0"/>
              <a:t>knowledge and power</a:t>
            </a:r>
            <a:r>
              <a:rPr lang="en-GB" dirty="0"/>
              <a:t>.</a:t>
            </a:r>
          </a:p>
          <a:p>
            <a:pPr lvl="1"/>
            <a:r>
              <a:rPr lang="en-GB" dirty="0"/>
              <a:t>Institutions produce knowledge (e.g., psychiatry, criminology) that defines what is “normal” or “deviant”.</a:t>
            </a:r>
          </a:p>
          <a:p>
            <a:pPr lvl="1"/>
            <a:r>
              <a:rPr lang="en-GB" dirty="0"/>
              <a:t>This knowledge is used to </a:t>
            </a:r>
            <a:r>
              <a:rPr lang="en-GB" b="1" dirty="0"/>
              <a:t>control and categorize</a:t>
            </a:r>
            <a:r>
              <a:rPr lang="en-GB" dirty="0"/>
              <a:t> people.</a:t>
            </a:r>
          </a:p>
          <a:p>
            <a:endParaRPr lang="en-GB" dirty="0"/>
          </a:p>
          <a:p>
            <a:endParaRPr lang="en-GB" dirty="0"/>
          </a:p>
          <a:p>
            <a:r>
              <a:rPr lang="en-GB" dirty="0"/>
              <a:t>Foucauldian approaches</a:t>
            </a:r>
          </a:p>
          <a:p>
            <a:endParaRPr lang="en-GB" dirty="0"/>
          </a:p>
          <a:p>
            <a:r>
              <a:rPr lang="en-GB" dirty="0"/>
              <a:t>The term ‘Foucauldian’ refers to theoretical frameworks influenced by the writings of the French philosopher, Michel Foucault (see Box 5.2).Box 5.2: Michel Foucault (1926–1984)Foucault was both an enormously influential intellectual and an activist. He was a philosopher who also studied psychology. His writings were based on practical as well as intellectual work. For instance, he worked at one stage as a researcher in a hospital. His works include studies of the treatment of mental illness, prisons and sexuality. He is generally described as a post-structuralist or postmodernist (although he himself rarely used the latter term). His activism embraced gay rights and the prison system and he was arrested when he participated in the student rebellions of May 1969 in Paris. One dictionary entry states that ‘his intellectual presence is felt throughout the social sciences’ (Cohen, 2006, p 214).Foucauldian approaches mark a shift away from the kind of functionalist thinking that marked earlier theories of social control. In line with postmodernist theorisation of the state, discussed in Chapter 4, the focus of analysis is not the state as such. Instead, broader notions of governmentality (the mentality, techniques and practices involved in the exercise of political power at all levels) and governance (the processes through which political power is exercised through a range of government and non-government bodies) are used to convey the wide range of mechanisms and institutions through which the behaviour of populations is moulded or governed. There is a particular emphasis on the ways in which individuals are encouraged to govern their own behaviour. Governmentality has been described as the ‘how’ of governing (McKee, 2009, p 466). Its meaning is illustrated from a criminological perspective by Pat </a:t>
            </a:r>
            <a:r>
              <a:rPr lang="en-GB" dirty="0" err="1"/>
              <a:t>O’Malley:‘the</a:t>
            </a:r>
            <a:r>
              <a:rPr lang="en-GB" dirty="0"/>
              <a:t> state’ becomes merely one site – or rather a complex of sites – in which government is located. Governmentality work has examined how government of crime is practised, not simply by police and</a:t>
            </a:r>
          </a:p>
          <a:p>
            <a:endParaRPr lang="en-GB" dirty="0"/>
          </a:p>
          <a:p>
            <a:r>
              <a:rPr lang="en-GB" dirty="0"/>
              <a:t>Foucault viewed power not as something held by individuals or institutions, but as </a:t>
            </a:r>
            <a:r>
              <a:rPr lang="en-GB" b="1" dirty="0"/>
              <a:t>diffuse</a:t>
            </a:r>
            <a:r>
              <a:rPr lang="en-GB" dirty="0"/>
              <a:t>, </a:t>
            </a:r>
            <a:r>
              <a:rPr lang="en-GB" b="1" dirty="0"/>
              <a:t>relational</a:t>
            </a:r>
            <a:r>
              <a:rPr lang="en-GB" dirty="0"/>
              <a:t>, and </a:t>
            </a:r>
            <a:r>
              <a:rPr lang="en-GB" b="1" dirty="0"/>
              <a:t>embedded in everyday practices</a:t>
            </a:r>
            <a:r>
              <a:rPr lang="en-GB" dirty="0"/>
              <a:t>. Power is </a:t>
            </a:r>
            <a:r>
              <a:rPr lang="en-GB" b="1" dirty="0"/>
              <a:t>productive</a:t>
            </a:r>
            <a:r>
              <a:rPr lang="en-GB" dirty="0"/>
              <a:t>, not just repressive—it shapes knowledge, norms, an</a:t>
            </a:r>
          </a:p>
          <a:p>
            <a:endParaRPr lang="en-GB" dirty="0"/>
          </a:p>
          <a:p>
            <a:r>
              <a:rPr lang="en-GB" sz="1200" b="0" i="0" kern="1200" dirty="0">
                <a:solidFill>
                  <a:schemeClr val="tx1"/>
                </a:solidFill>
                <a:effectLst/>
                <a:latin typeface="+mn-lt"/>
                <a:ea typeface="+mn-ea"/>
                <a:cs typeface="+mn-cs"/>
              </a:rPr>
              <a:t>An important step in understanding Foucault's broader projects is to understand his view of power. Foucault's analyses of power are simultaneously articulated at two levels, the empirical and the theoretical. The first level is constituted by a detailed examination of historically specific modes of power and how these modes emerged out of earlier forms. Hence, he identifies modern forms of power, such as the closely related modes he termed “disciplinary power” and “biopower”, and earlier, premodern forms such as “sovereign power”. Indeed, much of his work on power is devoted to the task of articulating the emergence of later modes of power from earlier ones, and his analyses of disciplinary power in particular have been especially useful for subsequent scholars.</a:t>
            </a:r>
          </a:p>
          <a:p>
            <a:r>
              <a:rPr lang="en-GB" sz="1200" b="0" i="0" kern="1200" dirty="0">
                <a:solidFill>
                  <a:schemeClr val="tx1"/>
                </a:solidFill>
                <a:effectLst/>
                <a:latin typeface="+mn-lt"/>
                <a:ea typeface="+mn-ea"/>
                <a:cs typeface="+mn-cs"/>
              </a:rPr>
              <a:t>Three very simple examples can illustrate these forms of power. First, imagine a pyramid, with a king at the top, his ministers in the middle and the king's subjects (the people) at the bottom. If the king issues an edict, then his ministers will execute the order, imposing it upon the king's subjects. Traditionally, power has been understood as “being at the top of the pyramid”; and that was all that it was understood to be. But Foucault expands (indeed, totally reconceives) what constitutes power, and shows how this traditional view can be situated within a fuller understanding. He observed that in actual fact, power arises in all kinds of relationships, and can be built up from the bottom of a pyramid (or any structure).</a:t>
            </a:r>
          </a:p>
          <a:p>
            <a:endParaRPr lang="en-GB" dirty="0"/>
          </a:p>
          <a:p>
            <a:endParaRPr lang="en-GB" dirty="0"/>
          </a:p>
          <a:p>
            <a:r>
              <a:rPr lang="en-GB" b="1" dirty="0"/>
              <a:t>Key Concepts:</a:t>
            </a:r>
            <a:endParaRPr lang="en-GB" dirty="0"/>
          </a:p>
          <a:p>
            <a:r>
              <a:rPr lang="en-GB" b="1" dirty="0"/>
              <a:t>Disciplinary Power</a:t>
            </a:r>
            <a:r>
              <a:rPr lang="en-GB" dirty="0"/>
              <a:t>: Regulates behaviour through surveillance and normalization.</a:t>
            </a:r>
          </a:p>
          <a:p>
            <a:r>
              <a:rPr lang="en-GB" b="1" dirty="0"/>
              <a:t>Biopower</a:t>
            </a:r>
            <a:r>
              <a:rPr lang="en-GB" dirty="0"/>
              <a:t>: Governs populations through health, reproduction, and statistics.</a:t>
            </a:r>
          </a:p>
          <a:p>
            <a:r>
              <a:rPr lang="en-GB" b="1" dirty="0"/>
              <a:t>Governmentality</a:t>
            </a:r>
            <a:r>
              <a:rPr lang="en-GB" dirty="0"/>
              <a:t>: The art of governing beyond the state, through institutions and norms.</a:t>
            </a:r>
          </a:p>
          <a:p>
            <a:r>
              <a:rPr lang="en-GB" b="1" dirty="0"/>
              <a:t>Power/Knowledge</a:t>
            </a:r>
            <a:r>
              <a:rPr lang="en-GB" dirty="0"/>
              <a:t>: Power and knowledge are intertwined; knowledge is both a product and a tool of power.</a:t>
            </a:r>
          </a:p>
          <a:p>
            <a:r>
              <a:rPr lang="en-GB" dirty="0"/>
              <a:t>d identities.</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21</a:t>
            </a:fld>
            <a:endParaRPr lang="en-GB"/>
          </a:p>
        </p:txBody>
      </p:sp>
    </p:spTree>
    <p:extLst>
      <p:ext uri="{BB962C8B-B14F-4D97-AF65-F5344CB8AC3E}">
        <p14:creationId xmlns:p14="http://schemas.microsoft.com/office/powerpoint/2010/main" val="24206478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Three very simple examples can illustrate these forms of power. First, imagine a pyramid, with a king at the top, his ministers in the middle and the king's subjects (the people) at the bottom. If the king issues an edict, then his ministers will execute the order, imposing it upon the king's subjects. Traditionally, power has been understood as “being at the top of the pyramid”; and that was all that it was understood to be. But Foucault expands (indeed, totally reconceives) what constitutes power, and shows how this traditional view can be situated within a fuller </a:t>
            </a:r>
            <a:r>
              <a:rPr lang="en-GB" sz="1200" b="0" i="0" kern="1200" dirty="0" err="1">
                <a:solidFill>
                  <a:schemeClr val="tx1"/>
                </a:solidFill>
                <a:effectLst/>
                <a:latin typeface="+mn-lt"/>
                <a:ea typeface="+mn-ea"/>
                <a:cs typeface="+mn-cs"/>
              </a:rPr>
              <a:t>understandin</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g. He observed that in actual fact, power arises in all kinds of relationships, and can be built up from the bottom of a pyramid (or any structure).</a:t>
            </a:r>
          </a:p>
          <a:p>
            <a:endParaRPr lang="en-GB" sz="1200" b="0" i="0" kern="1200" dirty="0">
              <a:solidFill>
                <a:schemeClr val="tx1"/>
              </a:solidFill>
              <a:effectLst/>
              <a:latin typeface="+mn-lt"/>
              <a:ea typeface="+mn-ea"/>
              <a:cs typeface="+mn-cs"/>
            </a:endParaRPr>
          </a:p>
          <a:p>
            <a:r>
              <a:rPr lang="en-GB" dirty="0">
                <a:hlinkClick r:id="rId3"/>
              </a:rPr>
              <a:t>Nepal’s youth uprising explained: Decades of corruption reach a tipping point · Global Voices</a:t>
            </a:r>
            <a:endParaRPr lang="en-GB" dirty="0"/>
          </a:p>
          <a:p>
            <a:endParaRPr lang="en-GB" dirty="0"/>
          </a:p>
          <a:p>
            <a:r>
              <a:rPr lang="en-GB" sz="1200" b="1" i="0" u="none" strike="noStrike" kern="1200" dirty="0">
                <a:solidFill>
                  <a:schemeClr val="tx1"/>
                </a:solidFill>
                <a:effectLst/>
                <a:latin typeface="+mn-lt"/>
                <a:ea typeface="+mn-ea"/>
                <a:cs typeface="+mn-cs"/>
                <a:hlinkClick r:id="rId3" tooltip="Nepal’s youth uprising explained: Decades of corruption reach a tipping point"/>
              </a:rPr>
              <a:t>Nepal’s youth uprising explained: Decades of corruption reach a tipping point</a:t>
            </a:r>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Gen Z protesters inherited their grandparents’ hard-won democracy, then watched it decay together with their parents</a:t>
            </a:r>
          </a:p>
          <a:p>
            <a:pPr fontAlgn="ctr"/>
            <a:r>
              <a:rPr lang="en-GB" sz="1200" b="0" i="0" kern="1200" dirty="0">
                <a:solidFill>
                  <a:schemeClr val="tx1"/>
                </a:solidFill>
                <a:effectLst/>
                <a:latin typeface="+mn-lt"/>
                <a:ea typeface="+mn-ea"/>
                <a:cs typeface="+mn-cs"/>
              </a:rPr>
              <a:t>Written </a:t>
            </a:r>
            <a:r>
              <a:rPr lang="en-GB" sz="1200" b="0" i="0" kern="1200" dirty="0" err="1">
                <a:solidFill>
                  <a:schemeClr val="tx1"/>
                </a:solidFill>
                <a:effectLst/>
                <a:latin typeface="+mn-lt"/>
                <a:ea typeface="+mn-ea"/>
                <a:cs typeface="+mn-cs"/>
              </a:rPr>
              <a:t>by</a:t>
            </a:r>
            <a:r>
              <a:rPr lang="en-GB" sz="1200" b="1" i="0" u="none" strike="noStrike" kern="1200" dirty="0" err="1">
                <a:solidFill>
                  <a:schemeClr val="tx1"/>
                </a:solidFill>
                <a:effectLst/>
                <a:latin typeface="+mn-lt"/>
                <a:ea typeface="+mn-ea"/>
                <a:cs typeface="+mn-cs"/>
                <a:hlinkClick r:id="rId4"/>
              </a:rPr>
              <a:t>Supriya</a:t>
            </a:r>
            <a:r>
              <a:rPr lang="en-GB" sz="1200" b="1" i="0" u="none" strike="noStrike" kern="1200" dirty="0">
                <a:solidFill>
                  <a:schemeClr val="tx1"/>
                </a:solidFill>
                <a:effectLst/>
                <a:latin typeface="+mn-lt"/>
                <a:ea typeface="+mn-ea"/>
                <a:cs typeface="+mn-cs"/>
                <a:hlinkClick r:id="rId4"/>
              </a:rPr>
              <a:t> Thapa</a:t>
            </a:r>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Posted </a:t>
            </a:r>
            <a:r>
              <a:rPr lang="en-GB" sz="1200" b="1" i="0" u="none" strike="noStrike" kern="1200" dirty="0">
                <a:solidFill>
                  <a:schemeClr val="tx1"/>
                </a:solidFill>
                <a:effectLst/>
                <a:latin typeface="+mn-lt"/>
                <a:ea typeface="+mn-ea"/>
                <a:cs typeface="+mn-cs"/>
                <a:hlinkClick r:id="rId5"/>
              </a:rPr>
              <a:t>14 October 2025</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Gen Z protesters in front of </a:t>
            </a:r>
            <a:r>
              <a:rPr lang="en-GB" sz="1200" b="0" i="0" kern="1200" dirty="0" err="1">
                <a:solidFill>
                  <a:schemeClr val="tx1"/>
                </a:solidFill>
                <a:effectLst/>
                <a:latin typeface="+mn-lt"/>
                <a:ea typeface="+mn-ea"/>
                <a:cs typeface="+mn-cs"/>
              </a:rPr>
              <a:t>Bharatpur</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Mahanagarpalika</a:t>
            </a:r>
            <a:r>
              <a:rPr lang="en-GB" sz="1200" b="0" i="0" kern="1200" dirty="0">
                <a:solidFill>
                  <a:schemeClr val="tx1"/>
                </a:solidFill>
                <a:effectLst/>
                <a:latin typeface="+mn-lt"/>
                <a:ea typeface="+mn-ea"/>
                <a:cs typeface="+mn-cs"/>
              </a:rPr>
              <a:t> office, Nepal. September 2025. </a:t>
            </a:r>
            <a:r>
              <a:rPr lang="en-GB" sz="1200" b="0" i="0" u="none" strike="noStrike" kern="1200" dirty="0">
                <a:solidFill>
                  <a:schemeClr val="tx1"/>
                </a:solidFill>
                <a:effectLst/>
                <a:latin typeface="+mn-lt"/>
                <a:ea typeface="+mn-ea"/>
                <a:cs typeface="+mn-cs"/>
                <a:hlinkClick r:id="rId6"/>
              </a:rPr>
              <a:t>Photo</a:t>
            </a:r>
            <a:r>
              <a:rPr lang="en-GB" sz="1200" b="0" i="0" kern="1200" dirty="0">
                <a:solidFill>
                  <a:schemeClr val="tx1"/>
                </a:solidFill>
                <a:effectLst/>
                <a:latin typeface="+mn-lt"/>
                <a:ea typeface="+mn-ea"/>
                <a:cs typeface="+mn-cs"/>
              </a:rPr>
              <a:t> by Himal Subedi, via Wikimedia Commons (CC </a:t>
            </a:r>
            <a:r>
              <a:rPr lang="en-GB" sz="1200" b="0" i="0" u="none" strike="noStrike" kern="1200" dirty="0">
                <a:solidFill>
                  <a:schemeClr val="tx1"/>
                </a:solidFill>
                <a:effectLst/>
                <a:latin typeface="+mn-lt"/>
                <a:ea typeface="+mn-ea"/>
                <a:cs typeface="+mn-cs"/>
                <a:hlinkClick r:id="rId7"/>
              </a:rPr>
              <a:t>BY-SA 4.0</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Weeks after police shot into a crowd of student demonstrators in September, killing </a:t>
            </a:r>
            <a:r>
              <a:rPr lang="en-GB" sz="1200" b="0" i="0" u="none" strike="noStrike" kern="1200" dirty="0">
                <a:solidFill>
                  <a:schemeClr val="tx1"/>
                </a:solidFill>
                <a:effectLst/>
                <a:latin typeface="+mn-lt"/>
                <a:ea typeface="+mn-ea"/>
                <a:cs typeface="+mn-cs"/>
                <a:hlinkClick r:id="rId8"/>
              </a:rPr>
              <a:t>at least 19 people</a:t>
            </a:r>
            <a:r>
              <a:rPr lang="en-GB" sz="1200" b="0" i="0" kern="1200" dirty="0">
                <a:solidFill>
                  <a:schemeClr val="tx1"/>
                </a:solidFill>
                <a:effectLst/>
                <a:latin typeface="+mn-lt"/>
                <a:ea typeface="+mn-ea"/>
                <a:cs typeface="+mn-cs"/>
              </a:rPr>
              <a:t>, the smoke still hung over Kathmandu, Nepal’s capital. The streets, once filled with schoolchildren, were now occupied by armed soldiers.</a:t>
            </a:r>
          </a:p>
          <a:p>
            <a:r>
              <a:rPr lang="en-GB" sz="1200" b="0" i="0" kern="1200" dirty="0">
                <a:solidFill>
                  <a:schemeClr val="tx1"/>
                </a:solidFill>
                <a:effectLst/>
                <a:latin typeface="+mn-lt"/>
                <a:ea typeface="+mn-ea"/>
                <a:cs typeface="+mn-cs"/>
              </a:rPr>
              <a:t>What started as a protest against a social media ban wasn’t solely about </a:t>
            </a:r>
            <a:r>
              <a:rPr lang="en-GB" sz="1200" b="0" i="0" u="none" strike="noStrike" kern="1200" dirty="0">
                <a:solidFill>
                  <a:schemeClr val="tx1"/>
                </a:solidFill>
                <a:effectLst/>
                <a:latin typeface="+mn-lt"/>
                <a:ea typeface="+mn-ea"/>
                <a:cs typeface="+mn-cs"/>
                <a:hlinkClick r:id="rId9"/>
              </a:rPr>
              <a:t>TikTok</a:t>
            </a:r>
            <a:r>
              <a:rPr lang="en-GB" sz="1200" b="0" i="0" kern="1200" dirty="0">
                <a:solidFill>
                  <a:schemeClr val="tx1"/>
                </a:solidFill>
                <a:effectLst/>
                <a:latin typeface="+mn-lt"/>
                <a:ea typeface="+mn-ea"/>
                <a:cs typeface="+mn-cs"/>
              </a:rPr>
              <a:t> or Facebook. It was the emergence of long-held frustrations and a reckoning with a century of instability and corruption.</a:t>
            </a:r>
          </a:p>
          <a:p>
            <a:r>
              <a:rPr lang="en-GB" sz="1200" b="0" i="0" u="none" strike="noStrike" kern="1200" dirty="0">
                <a:solidFill>
                  <a:schemeClr val="tx1"/>
                </a:solidFill>
                <a:effectLst/>
                <a:latin typeface="+mn-lt"/>
                <a:ea typeface="+mn-ea"/>
                <a:cs typeface="+mn-cs"/>
                <a:hlinkClick r:id="rId10"/>
              </a:rPr>
              <a:t>The Gen Z protesters in Nepal</a:t>
            </a:r>
            <a:r>
              <a:rPr lang="en-GB" sz="1200" b="0" i="0" kern="1200" dirty="0">
                <a:solidFill>
                  <a:schemeClr val="tx1"/>
                </a:solidFill>
                <a:effectLst/>
                <a:latin typeface="+mn-lt"/>
                <a:ea typeface="+mn-ea"/>
                <a:cs typeface="+mn-cs"/>
              </a:rPr>
              <a:t> inherited a democracy their grandparents fought for, and watched with their parents as it </a:t>
            </a:r>
            <a:r>
              <a:rPr lang="en-GB" sz="1200" b="0" i="0" kern="1200" dirty="0" err="1">
                <a:solidFill>
                  <a:schemeClr val="tx1"/>
                </a:solidFill>
                <a:effectLst/>
                <a:latin typeface="+mn-lt"/>
                <a:ea typeface="+mn-ea"/>
                <a:cs typeface="+mn-cs"/>
              </a:rPr>
              <a:t>unraveled</a:t>
            </a:r>
            <a:r>
              <a:rPr lang="en-GB" sz="1200" b="0" i="0" kern="1200" dirty="0">
                <a:solidFill>
                  <a:schemeClr val="tx1"/>
                </a:solidFill>
                <a:effectLst/>
                <a:latin typeface="+mn-lt"/>
                <a:ea typeface="+mn-ea"/>
                <a:cs typeface="+mn-cs"/>
              </a:rPr>
              <a:t>. To understand the anger of 2025, you must review a history characterized by kings, revolutions, and continual demands for accountability.</a:t>
            </a:r>
          </a:p>
          <a:p>
            <a:r>
              <a:rPr lang="en-GB" sz="1200" b="0" i="0" kern="1200" dirty="0">
                <a:solidFill>
                  <a:schemeClr val="tx1"/>
                </a:solidFill>
                <a:effectLst/>
                <a:latin typeface="+mn-lt"/>
                <a:ea typeface="+mn-ea"/>
                <a:cs typeface="+mn-cs"/>
              </a:rPr>
              <a:t>For much of modern history, Nepal was governed by kings. The </a:t>
            </a:r>
            <a:r>
              <a:rPr lang="en-GB" sz="1200" b="0" i="0" u="none" strike="noStrike" kern="1200" dirty="0">
                <a:solidFill>
                  <a:schemeClr val="tx1"/>
                </a:solidFill>
                <a:effectLst/>
                <a:latin typeface="+mn-lt"/>
                <a:ea typeface="+mn-ea"/>
                <a:cs typeface="+mn-cs"/>
                <a:hlinkClick r:id="rId11"/>
              </a:rPr>
              <a:t>Rana dynasty</a:t>
            </a:r>
            <a:r>
              <a:rPr lang="en-GB" sz="1200" b="0" i="0" kern="1200" dirty="0">
                <a:solidFill>
                  <a:schemeClr val="tx1"/>
                </a:solidFill>
                <a:effectLst/>
                <a:latin typeface="+mn-lt"/>
                <a:ea typeface="+mn-ea"/>
                <a:cs typeface="+mn-cs"/>
              </a:rPr>
              <a:t> seized power in 1848, establishing an oligarchy that isolated Nepal for over a century. Education was limited to elites, and the general Nepali population had little say in government.</a:t>
            </a:r>
          </a:p>
          <a:p>
            <a:r>
              <a:rPr lang="en-GB" sz="1200" b="1" i="0" kern="1200" dirty="0">
                <a:solidFill>
                  <a:schemeClr val="tx1"/>
                </a:solidFill>
                <a:effectLst/>
                <a:latin typeface="+mn-lt"/>
                <a:ea typeface="+mn-ea"/>
                <a:cs typeface="+mn-cs"/>
              </a:rPr>
              <a:t>Autocracy and the Panchayat system</a:t>
            </a:r>
          </a:p>
          <a:p>
            <a:r>
              <a:rPr lang="en-GB" sz="1200" b="0" i="0" kern="1200" dirty="0">
                <a:solidFill>
                  <a:schemeClr val="tx1"/>
                </a:solidFill>
                <a:effectLst/>
                <a:latin typeface="+mn-lt"/>
                <a:ea typeface="+mn-ea"/>
                <a:cs typeface="+mn-cs"/>
              </a:rPr>
              <a:t>After World War II, inspired by India’s independence, Nepali exiles </a:t>
            </a:r>
            <a:r>
              <a:rPr lang="en-GB" sz="1200" b="0" i="0" u="none" strike="noStrike" kern="1200" dirty="0">
                <a:solidFill>
                  <a:schemeClr val="tx1"/>
                </a:solidFill>
                <a:effectLst/>
                <a:latin typeface="+mn-lt"/>
                <a:ea typeface="+mn-ea"/>
                <a:cs typeface="+mn-cs"/>
                <a:hlinkClick r:id="rId12"/>
              </a:rPr>
              <a:t>began to form</a:t>
            </a:r>
            <a:r>
              <a:rPr lang="en-GB" sz="1200" b="0" i="0" kern="1200" dirty="0">
                <a:solidFill>
                  <a:schemeClr val="tx1"/>
                </a:solidFill>
                <a:effectLst/>
                <a:latin typeface="+mn-lt"/>
                <a:ea typeface="+mn-ea"/>
                <a:cs typeface="+mn-cs"/>
              </a:rPr>
              <a:t> opposition parties. A revolt in 1951, backed by </a:t>
            </a:r>
            <a:r>
              <a:rPr lang="en-GB" sz="1200" b="0" i="0" u="none" strike="noStrike" kern="1200" dirty="0">
                <a:solidFill>
                  <a:schemeClr val="tx1"/>
                </a:solidFill>
                <a:effectLst/>
                <a:latin typeface="+mn-lt"/>
                <a:ea typeface="+mn-ea"/>
                <a:cs typeface="+mn-cs"/>
                <a:hlinkClick r:id="rId13"/>
              </a:rPr>
              <a:t>King Tribhuvan</a:t>
            </a:r>
            <a:r>
              <a:rPr lang="en-GB" sz="1200" b="0" i="0" kern="1200" dirty="0">
                <a:solidFill>
                  <a:schemeClr val="tx1"/>
                </a:solidFill>
                <a:effectLst/>
                <a:latin typeface="+mn-lt"/>
                <a:ea typeface="+mn-ea"/>
                <a:cs typeface="+mn-cs"/>
              </a:rPr>
              <a:t>, ended Rana rule and opened Nepal’s borders.</a:t>
            </a:r>
          </a:p>
          <a:p>
            <a:r>
              <a:rPr lang="en-GB" sz="1200" b="0" i="0" kern="1200" dirty="0">
                <a:solidFill>
                  <a:schemeClr val="tx1"/>
                </a:solidFill>
                <a:effectLst/>
                <a:latin typeface="+mn-lt"/>
                <a:ea typeface="+mn-ea"/>
                <a:cs typeface="+mn-cs"/>
              </a:rPr>
              <a:t>Within a year, </a:t>
            </a:r>
            <a:r>
              <a:rPr lang="en-GB" sz="1200" b="0" i="0" u="none" strike="noStrike" kern="1200" dirty="0">
                <a:solidFill>
                  <a:schemeClr val="tx1"/>
                </a:solidFill>
                <a:effectLst/>
                <a:latin typeface="+mn-lt"/>
                <a:ea typeface="+mn-ea"/>
                <a:cs typeface="+mn-cs"/>
                <a:hlinkClick r:id="rId14"/>
              </a:rPr>
              <a:t>King Mahendra</a:t>
            </a:r>
            <a:r>
              <a:rPr lang="en-GB" sz="1200" b="0" i="0" kern="1200" dirty="0">
                <a:solidFill>
                  <a:schemeClr val="tx1"/>
                </a:solidFill>
                <a:effectLst/>
                <a:latin typeface="+mn-lt"/>
                <a:ea typeface="+mn-ea"/>
                <a:cs typeface="+mn-cs"/>
              </a:rPr>
              <a:t> dissolved parliament, banned parties, and imposed the autocratic </a:t>
            </a:r>
            <a:r>
              <a:rPr lang="en-GB" sz="1200" b="0" i="0" u="none" strike="noStrike" kern="1200" dirty="0">
                <a:solidFill>
                  <a:schemeClr val="tx1"/>
                </a:solidFill>
                <a:effectLst/>
                <a:latin typeface="+mn-lt"/>
                <a:ea typeface="+mn-ea"/>
                <a:cs typeface="+mn-cs"/>
                <a:hlinkClick r:id="rId15"/>
              </a:rPr>
              <a:t>Panchayat system</a:t>
            </a:r>
            <a:r>
              <a:rPr lang="en-GB" sz="1200" b="0" i="0" kern="1200" dirty="0">
                <a:solidFill>
                  <a:schemeClr val="tx1"/>
                </a:solidFill>
                <a:effectLst/>
                <a:latin typeface="+mn-lt"/>
                <a:ea typeface="+mn-ea"/>
                <a:cs typeface="+mn-cs"/>
              </a:rPr>
              <a:t>. For the next 30 years, Nepal was governed by a complicated hierarchy of councils that reported directly to the crown. Political dissidents or challengers to the crown were either jailed or exiled. News media were heavily censored, but some dissent still survived underground.</a:t>
            </a:r>
          </a:p>
          <a:p>
            <a:r>
              <a:rPr lang="en-GB" sz="1200" b="1" i="0" kern="1200" dirty="0">
                <a:solidFill>
                  <a:schemeClr val="tx1"/>
                </a:solidFill>
                <a:effectLst/>
                <a:latin typeface="+mn-lt"/>
                <a:ea typeface="+mn-ea"/>
                <a:cs typeface="+mn-cs"/>
              </a:rPr>
              <a:t>The 1990 People’s Movement</a:t>
            </a:r>
          </a:p>
          <a:p>
            <a:r>
              <a:rPr lang="en-GB" sz="1200" b="0" i="0" kern="1200" dirty="0">
                <a:solidFill>
                  <a:schemeClr val="tx1"/>
                </a:solidFill>
                <a:effectLst/>
                <a:latin typeface="+mn-lt"/>
                <a:ea typeface="+mn-ea"/>
                <a:cs typeface="+mn-cs"/>
              </a:rPr>
              <a:t>Protest during the 1990 People’s Movement, Kathmandu, Nepal. </a:t>
            </a:r>
            <a:r>
              <a:rPr lang="en-GB" sz="1200" b="0" i="0" u="none" strike="noStrike" kern="1200" dirty="0">
                <a:solidFill>
                  <a:schemeClr val="tx1"/>
                </a:solidFill>
                <a:effectLst/>
                <a:latin typeface="+mn-lt"/>
                <a:ea typeface="+mn-ea"/>
                <a:cs typeface="+mn-cs"/>
                <a:hlinkClick r:id="rId16"/>
              </a:rPr>
              <a:t>Photo</a:t>
            </a:r>
            <a:r>
              <a:rPr lang="en-GB" sz="1200" b="0" i="0" kern="1200" dirty="0">
                <a:solidFill>
                  <a:schemeClr val="tx1"/>
                </a:solidFill>
                <a:effectLst/>
                <a:latin typeface="+mn-lt"/>
                <a:ea typeface="+mn-ea"/>
                <a:cs typeface="+mn-cs"/>
              </a:rPr>
              <a:t> by Min Ratna Bajracharya, via </a:t>
            </a:r>
            <a:r>
              <a:rPr lang="en-GB" sz="1200" b="0" i="0" u="none" strike="noStrike" kern="1200" dirty="0">
                <a:solidFill>
                  <a:schemeClr val="tx1"/>
                </a:solidFill>
                <a:effectLst/>
                <a:latin typeface="+mn-lt"/>
                <a:ea typeface="+mn-ea"/>
                <a:cs typeface="+mn-cs"/>
                <a:hlinkClick r:id="rId17"/>
              </a:rPr>
              <a:t>Wikimedia Commons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7"/>
              </a:rPr>
              <a:t>CC BY-SA 4.0</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As the 1980s drew to a close, the economy was stagnant, government corruption was rampant, and a new generation of students was demanding change. Following weeks of mass action </a:t>
            </a:r>
            <a:r>
              <a:rPr lang="en-GB" sz="1200" b="0" i="0" u="none" strike="noStrike" kern="1200" dirty="0">
                <a:solidFill>
                  <a:schemeClr val="tx1"/>
                </a:solidFill>
                <a:effectLst/>
                <a:latin typeface="+mn-lt"/>
                <a:ea typeface="+mn-ea"/>
                <a:cs typeface="+mn-cs"/>
                <a:hlinkClick r:id="rId18"/>
              </a:rPr>
              <a:t>in 1990</a:t>
            </a:r>
            <a:r>
              <a:rPr lang="en-GB" sz="1200" b="0" i="0" kern="1200" dirty="0">
                <a:solidFill>
                  <a:schemeClr val="tx1"/>
                </a:solidFill>
                <a:effectLst/>
                <a:latin typeface="+mn-lt"/>
                <a:ea typeface="+mn-ea"/>
                <a:cs typeface="+mn-cs"/>
              </a:rPr>
              <a:t> by the People’s Movement, or Jana </a:t>
            </a:r>
            <a:r>
              <a:rPr lang="en-GB" sz="1200" b="0" i="0" kern="1200" dirty="0" err="1">
                <a:solidFill>
                  <a:schemeClr val="tx1"/>
                </a:solidFill>
                <a:effectLst/>
                <a:latin typeface="+mn-lt"/>
                <a:ea typeface="+mn-ea"/>
                <a:cs typeface="+mn-cs"/>
              </a:rPr>
              <a:t>Andolan</a:t>
            </a:r>
            <a:r>
              <a:rPr lang="en-GB" sz="1200" b="0" i="0" kern="1200" dirty="0">
                <a:solidFill>
                  <a:schemeClr val="tx1"/>
                </a:solidFill>
                <a:effectLst/>
                <a:latin typeface="+mn-lt"/>
                <a:ea typeface="+mn-ea"/>
                <a:cs typeface="+mn-cs"/>
              </a:rPr>
              <a:t> I, </a:t>
            </a:r>
            <a:r>
              <a:rPr lang="en-GB" sz="1200" b="0" i="0" u="none" strike="noStrike" kern="1200" dirty="0">
                <a:solidFill>
                  <a:schemeClr val="tx1"/>
                </a:solidFill>
                <a:effectLst/>
                <a:latin typeface="+mn-lt"/>
                <a:ea typeface="+mn-ea"/>
                <a:cs typeface="+mn-cs"/>
                <a:hlinkClick r:id="rId19"/>
              </a:rPr>
              <a:t>King Birendra</a:t>
            </a:r>
            <a:r>
              <a:rPr lang="en-GB" sz="1200" b="0" i="0" kern="1200" dirty="0">
                <a:solidFill>
                  <a:schemeClr val="tx1"/>
                </a:solidFill>
                <a:effectLst/>
                <a:latin typeface="+mn-lt"/>
                <a:ea typeface="+mn-ea"/>
                <a:cs typeface="+mn-cs"/>
              </a:rPr>
              <a:t> agreed to return to a multiparty democracy.</a:t>
            </a:r>
          </a:p>
          <a:p>
            <a:r>
              <a:rPr lang="en-GB" sz="1200" b="0" i="0" kern="1200" dirty="0">
                <a:solidFill>
                  <a:schemeClr val="tx1"/>
                </a:solidFill>
                <a:effectLst/>
                <a:latin typeface="+mn-lt"/>
                <a:ea typeface="+mn-ea"/>
                <a:cs typeface="+mn-cs"/>
              </a:rPr>
              <a:t>A new constitution established a constitutional monarchy and civil liberties.</a:t>
            </a:r>
          </a:p>
          <a:p>
            <a:r>
              <a:rPr lang="en-GB" sz="1200" b="1" i="0" kern="1200" dirty="0">
                <a:solidFill>
                  <a:schemeClr val="tx1"/>
                </a:solidFill>
                <a:effectLst/>
                <a:latin typeface="+mn-lt"/>
                <a:ea typeface="+mn-ea"/>
                <a:cs typeface="+mn-cs"/>
              </a:rPr>
              <a:t>Political instability and the Maoist insurgency</a:t>
            </a:r>
          </a:p>
          <a:p>
            <a:r>
              <a:rPr lang="en-GB" sz="1200" b="0" i="0" kern="1200" dirty="0">
                <a:solidFill>
                  <a:schemeClr val="tx1"/>
                </a:solidFill>
                <a:effectLst/>
                <a:latin typeface="+mn-lt"/>
                <a:ea typeface="+mn-ea"/>
                <a:cs typeface="+mn-cs"/>
              </a:rPr>
              <a:t>However, euphoria quickly turned to disappointment. Governments changed with great consistency; in the decade from 1991 to 2001, a prime minister was appointed and dismissed more than a dozen times. Political parties split into factions that sought to hold power rather than craft policy.</a:t>
            </a:r>
          </a:p>
          <a:p>
            <a:r>
              <a:rPr lang="en-GB" sz="1200" b="0" i="0" kern="1200" dirty="0">
                <a:solidFill>
                  <a:schemeClr val="tx1"/>
                </a:solidFill>
                <a:effectLst/>
                <a:latin typeface="+mn-lt"/>
                <a:ea typeface="+mn-ea"/>
                <a:cs typeface="+mn-cs"/>
              </a:rPr>
              <a:t>As inequality deepened and rural communities lost faith in politicians who failed to deliver roads, electricity, or jobs, space opened for a radical alternative. In 1996, the </a:t>
            </a:r>
            <a:r>
              <a:rPr lang="en-GB" sz="1200" b="0" i="0" u="none" strike="noStrike" kern="1200" dirty="0">
                <a:solidFill>
                  <a:schemeClr val="tx1"/>
                </a:solidFill>
                <a:effectLst/>
                <a:latin typeface="+mn-lt"/>
                <a:ea typeface="+mn-ea"/>
                <a:cs typeface="+mn-cs"/>
                <a:hlinkClick r:id="rId20"/>
              </a:rPr>
              <a:t>Communist Party of Nepal (Maoist)</a:t>
            </a:r>
            <a:r>
              <a:rPr lang="en-GB" sz="1200" b="0" i="0" kern="1200" dirty="0">
                <a:solidFill>
                  <a:schemeClr val="tx1"/>
                </a:solidFill>
                <a:effectLst/>
                <a:latin typeface="+mn-lt"/>
                <a:ea typeface="+mn-ea"/>
                <a:cs typeface="+mn-cs"/>
              </a:rPr>
              <a:t> launched an armed rebellion demanding the end of the monarchy, as well as land reform and social justice. The conflict engulfed much of the countryside, leaving over 17,000 dead by the early 2000s.</a:t>
            </a:r>
          </a:p>
          <a:p>
            <a:r>
              <a:rPr lang="en-GB" sz="1200" b="1" i="0" kern="1200" dirty="0">
                <a:solidFill>
                  <a:schemeClr val="tx1"/>
                </a:solidFill>
                <a:effectLst/>
                <a:latin typeface="+mn-lt"/>
                <a:ea typeface="+mn-ea"/>
                <a:cs typeface="+mn-cs"/>
              </a:rPr>
              <a:t>The 2001 royal massacre and Gyanendra’s rule</a:t>
            </a:r>
          </a:p>
          <a:p>
            <a:r>
              <a:rPr lang="en-GB" sz="1200" b="0" i="0" kern="1200" dirty="0">
                <a:solidFill>
                  <a:schemeClr val="tx1"/>
                </a:solidFill>
                <a:effectLst/>
                <a:latin typeface="+mn-lt"/>
                <a:ea typeface="+mn-ea"/>
                <a:cs typeface="+mn-cs"/>
              </a:rPr>
              <a:t>The country then faced a national trauma when, in 2001, there was a royal massacre. Crown </a:t>
            </a:r>
            <a:r>
              <a:rPr lang="en-GB" sz="1200" b="0" i="0" u="none" strike="noStrike" kern="1200" dirty="0">
                <a:solidFill>
                  <a:schemeClr val="tx1"/>
                </a:solidFill>
                <a:effectLst/>
                <a:latin typeface="+mn-lt"/>
                <a:ea typeface="+mn-ea"/>
                <a:cs typeface="+mn-cs"/>
                <a:hlinkClick r:id="rId21"/>
              </a:rPr>
              <a:t>Prince Dipendra reportedly</a:t>
            </a:r>
            <a:r>
              <a:rPr lang="en-GB" sz="1200" b="0" i="0" kern="1200" dirty="0">
                <a:solidFill>
                  <a:schemeClr val="tx1"/>
                </a:solidFill>
                <a:effectLst/>
                <a:latin typeface="+mn-lt"/>
                <a:ea typeface="+mn-ea"/>
                <a:cs typeface="+mn-cs"/>
              </a:rPr>
              <a:t> shot and killed King Birendra, </a:t>
            </a:r>
            <a:r>
              <a:rPr lang="en-GB" sz="1200" b="0" i="0" u="none" strike="noStrike" kern="1200" dirty="0">
                <a:solidFill>
                  <a:schemeClr val="tx1"/>
                </a:solidFill>
                <a:effectLst/>
                <a:latin typeface="+mn-lt"/>
                <a:ea typeface="+mn-ea"/>
                <a:cs typeface="+mn-cs"/>
                <a:hlinkClick r:id="rId22"/>
              </a:rPr>
              <a:t>Queen Aishwarya</a:t>
            </a:r>
            <a:r>
              <a:rPr lang="en-GB" sz="1200" b="0" i="0" kern="1200" dirty="0">
                <a:solidFill>
                  <a:schemeClr val="tx1"/>
                </a:solidFill>
                <a:effectLst/>
                <a:latin typeface="+mn-lt"/>
                <a:ea typeface="+mn-ea"/>
                <a:cs typeface="+mn-cs"/>
              </a:rPr>
              <a:t> and nine other royals before turning the gun on himself; he was said to be intoxicated at the time.</a:t>
            </a:r>
          </a:p>
          <a:p>
            <a:r>
              <a:rPr lang="en-GB" sz="1200" b="0" i="0" u="none" strike="noStrike" kern="1200" dirty="0">
                <a:solidFill>
                  <a:schemeClr val="tx1"/>
                </a:solidFill>
                <a:effectLst/>
                <a:latin typeface="+mn-lt"/>
                <a:ea typeface="+mn-ea"/>
                <a:cs typeface="+mn-cs"/>
                <a:hlinkClick r:id="rId23"/>
              </a:rPr>
              <a:t>King Gyanendra</a:t>
            </a:r>
            <a:r>
              <a:rPr lang="en-GB" sz="1200" b="0" i="0" kern="1200" dirty="0">
                <a:solidFill>
                  <a:schemeClr val="tx1"/>
                </a:solidFill>
                <a:effectLst/>
                <a:latin typeface="+mn-lt"/>
                <a:ea typeface="+mn-ea"/>
                <a:cs typeface="+mn-cs"/>
              </a:rPr>
              <a:t> assumed the throne and, in 2005, dissolved </a:t>
            </a:r>
            <a:r>
              <a:rPr lang="en-GB" sz="1200" b="0" i="0" u="none" strike="noStrike" kern="1200" dirty="0">
                <a:solidFill>
                  <a:schemeClr val="tx1"/>
                </a:solidFill>
                <a:effectLst/>
                <a:latin typeface="+mn-lt"/>
                <a:ea typeface="+mn-ea"/>
                <a:cs typeface="+mn-cs"/>
                <a:hlinkClick r:id="rId24"/>
              </a:rPr>
              <a:t>parliament</a:t>
            </a:r>
            <a:r>
              <a:rPr lang="en-GB" sz="1200" b="0" i="0" kern="1200" dirty="0">
                <a:solidFill>
                  <a:schemeClr val="tx1"/>
                </a:solidFill>
                <a:effectLst/>
                <a:latin typeface="+mn-lt"/>
                <a:ea typeface="+mn-ea"/>
                <a:cs typeface="+mn-cs"/>
              </a:rPr>
              <a:t>, declaring a state of emergency, which united opposition political parties, civil society, and the Maoists.</a:t>
            </a:r>
          </a:p>
          <a:p>
            <a:r>
              <a:rPr lang="en-GB" sz="1200" b="0" i="0" kern="1200" dirty="0">
                <a:solidFill>
                  <a:schemeClr val="tx1"/>
                </a:solidFill>
                <a:effectLst/>
                <a:latin typeface="+mn-lt"/>
                <a:ea typeface="+mn-ea"/>
                <a:cs typeface="+mn-cs"/>
              </a:rPr>
              <a:t>In 2006, during mass protests referred to as </a:t>
            </a:r>
            <a:r>
              <a:rPr lang="en-GB" sz="1200" b="0" i="0" u="none" strike="noStrike" kern="1200" dirty="0">
                <a:solidFill>
                  <a:schemeClr val="tx1"/>
                </a:solidFill>
                <a:effectLst/>
                <a:latin typeface="+mn-lt"/>
                <a:ea typeface="+mn-ea"/>
                <a:cs typeface="+mn-cs"/>
                <a:hlinkClick r:id="rId25"/>
              </a:rPr>
              <a:t>Jana </a:t>
            </a:r>
            <a:r>
              <a:rPr lang="en-GB" sz="1200" b="0" i="0" u="none" strike="noStrike" kern="1200" dirty="0" err="1">
                <a:solidFill>
                  <a:schemeClr val="tx1"/>
                </a:solidFill>
                <a:effectLst/>
                <a:latin typeface="+mn-lt"/>
                <a:ea typeface="+mn-ea"/>
                <a:cs typeface="+mn-cs"/>
                <a:hlinkClick r:id="rId25"/>
              </a:rPr>
              <a:t>Andolan</a:t>
            </a:r>
            <a:r>
              <a:rPr lang="en-GB" sz="1200" b="0" i="0" u="none" strike="noStrike" kern="1200" dirty="0">
                <a:solidFill>
                  <a:schemeClr val="tx1"/>
                </a:solidFill>
                <a:effectLst/>
                <a:latin typeface="+mn-lt"/>
                <a:ea typeface="+mn-ea"/>
                <a:cs typeface="+mn-cs"/>
                <a:hlinkClick r:id="rId25"/>
              </a:rPr>
              <a:t> II</a:t>
            </a:r>
            <a:r>
              <a:rPr lang="en-GB" sz="1200" b="0" i="0" kern="1200" dirty="0">
                <a:solidFill>
                  <a:schemeClr val="tx1"/>
                </a:solidFill>
                <a:effectLst/>
                <a:latin typeface="+mn-lt"/>
                <a:ea typeface="+mn-ea"/>
                <a:cs typeface="+mn-cs"/>
              </a:rPr>
              <a:t>, Gyanendra was forced to step down. By 2008, the monarchy was finally </a:t>
            </a:r>
            <a:r>
              <a:rPr lang="en-GB" sz="1200" b="0" i="0" u="none" strike="noStrike" kern="1200" dirty="0">
                <a:solidFill>
                  <a:schemeClr val="tx1"/>
                </a:solidFill>
                <a:effectLst/>
                <a:latin typeface="+mn-lt"/>
                <a:ea typeface="+mn-ea"/>
                <a:cs typeface="+mn-cs"/>
                <a:hlinkClick r:id="rId26"/>
              </a:rPr>
              <a:t>abolished</a:t>
            </a:r>
            <a:r>
              <a:rPr lang="en-GB" sz="1200" b="0" i="0" kern="1200" dirty="0">
                <a:solidFill>
                  <a:schemeClr val="tx1"/>
                </a:solidFill>
                <a:effectLst/>
                <a:latin typeface="+mn-lt"/>
                <a:ea typeface="+mn-ea"/>
                <a:cs typeface="+mn-cs"/>
              </a:rPr>
              <a:t>. Nepal became a federal democratic republic, and the former Maoist leaders became parliamentarians.</a:t>
            </a:r>
          </a:p>
          <a:p>
            <a:r>
              <a:rPr lang="en-GB" sz="1200" b="1" i="0" kern="1200" dirty="0">
                <a:solidFill>
                  <a:schemeClr val="tx1"/>
                </a:solidFill>
                <a:effectLst/>
                <a:latin typeface="+mn-lt"/>
                <a:ea typeface="+mn-ea"/>
                <a:cs typeface="+mn-cs"/>
              </a:rPr>
              <a:t>The new republic and constitution</a:t>
            </a:r>
          </a:p>
          <a:p>
            <a:r>
              <a:rPr lang="en-GB" sz="1200" b="0" i="0" kern="1200" dirty="0">
                <a:solidFill>
                  <a:schemeClr val="tx1"/>
                </a:solidFill>
                <a:effectLst/>
                <a:latin typeface="+mn-lt"/>
                <a:ea typeface="+mn-ea"/>
                <a:cs typeface="+mn-cs"/>
              </a:rPr>
              <a:t>Map of Nepal showing its seven provinces. </a:t>
            </a:r>
            <a:r>
              <a:rPr lang="en-GB" sz="1200" b="0" i="0" u="none" strike="noStrike" kern="1200" dirty="0">
                <a:solidFill>
                  <a:schemeClr val="tx1"/>
                </a:solidFill>
                <a:effectLst/>
                <a:latin typeface="+mn-lt"/>
                <a:ea typeface="+mn-ea"/>
                <a:cs typeface="+mn-cs"/>
                <a:hlinkClick r:id="rId27"/>
              </a:rPr>
              <a:t>Image</a:t>
            </a:r>
            <a:r>
              <a:rPr lang="en-GB" sz="1200" b="0" i="0" kern="1200" dirty="0">
                <a:solidFill>
                  <a:schemeClr val="tx1"/>
                </a:solidFill>
                <a:effectLst/>
                <a:latin typeface="+mn-lt"/>
                <a:ea typeface="+mn-ea"/>
                <a:cs typeface="+mn-cs"/>
              </a:rPr>
              <a:t> by </a:t>
            </a:r>
            <a:r>
              <a:rPr lang="en-GB" sz="1200" b="0" i="0" kern="1200" dirty="0" err="1">
                <a:solidFill>
                  <a:schemeClr val="tx1"/>
                </a:solidFill>
                <a:effectLst/>
                <a:latin typeface="+mn-lt"/>
                <a:ea typeface="+mn-ea"/>
                <a:cs typeface="+mn-cs"/>
              </a:rPr>
              <a:t>SimulationWig</a:t>
            </a:r>
            <a:r>
              <a:rPr lang="en-GB" sz="1200" b="0" i="0" kern="1200" dirty="0">
                <a:solidFill>
                  <a:schemeClr val="tx1"/>
                </a:solidFill>
                <a:effectLst/>
                <a:latin typeface="+mn-lt"/>
                <a:ea typeface="+mn-ea"/>
                <a:cs typeface="+mn-cs"/>
              </a:rPr>
              <a:t>, via </a:t>
            </a:r>
            <a:r>
              <a:rPr lang="en-GB" sz="1200" b="0" i="0" u="none" strike="noStrike" kern="1200" dirty="0">
                <a:solidFill>
                  <a:schemeClr val="tx1"/>
                </a:solidFill>
                <a:effectLst/>
                <a:latin typeface="+mn-lt"/>
                <a:ea typeface="+mn-ea"/>
                <a:cs typeface="+mn-cs"/>
                <a:hlinkClick r:id="rId17"/>
              </a:rPr>
              <a:t>Wikimedia Commons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7"/>
              </a:rPr>
              <a:t>CC BY-SA 4.0</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The new republic gave rise to great hope. The first constituent assembly was set up to </a:t>
            </a:r>
            <a:r>
              <a:rPr lang="en-GB" sz="1200" b="0" i="0" u="none" strike="noStrike" kern="1200" dirty="0">
                <a:solidFill>
                  <a:schemeClr val="tx1"/>
                </a:solidFill>
                <a:effectLst/>
                <a:latin typeface="+mn-lt"/>
                <a:ea typeface="+mn-ea"/>
                <a:cs typeface="+mn-cs"/>
                <a:hlinkClick r:id="rId28"/>
              </a:rPr>
              <a:t>draft a constitution</a:t>
            </a:r>
            <a:r>
              <a:rPr lang="en-GB" sz="1200" b="0" i="0" kern="1200" dirty="0">
                <a:solidFill>
                  <a:schemeClr val="tx1"/>
                </a:solidFill>
                <a:effectLst/>
                <a:latin typeface="+mn-lt"/>
                <a:ea typeface="+mn-ea"/>
                <a:cs typeface="+mn-cs"/>
              </a:rPr>
              <a:t> that would guarantee representation for women, </a:t>
            </a:r>
            <a:r>
              <a:rPr lang="en-GB" sz="1200" b="0" i="0" u="none" strike="noStrike" kern="1200" dirty="0">
                <a:solidFill>
                  <a:schemeClr val="tx1"/>
                </a:solidFill>
                <a:effectLst/>
                <a:latin typeface="+mn-lt"/>
                <a:ea typeface="+mn-ea"/>
                <a:cs typeface="+mn-cs"/>
                <a:hlinkClick r:id="rId29"/>
              </a:rPr>
              <a:t>Dalits</a:t>
            </a:r>
            <a:r>
              <a:rPr lang="en-GB" sz="1200" b="0" i="0" kern="1200" dirty="0">
                <a:solidFill>
                  <a:schemeClr val="tx1"/>
                </a:solidFill>
                <a:effectLst/>
                <a:latin typeface="+mn-lt"/>
                <a:ea typeface="+mn-ea"/>
                <a:cs typeface="+mn-cs"/>
              </a:rPr>
              <a:t>, Indigenous groups, and </a:t>
            </a:r>
            <a:r>
              <a:rPr lang="en-GB" sz="1200" b="0" i="0" u="none" strike="noStrike" kern="1200" dirty="0">
                <a:solidFill>
                  <a:schemeClr val="tx1"/>
                </a:solidFill>
                <a:effectLst/>
                <a:latin typeface="+mn-lt"/>
                <a:ea typeface="+mn-ea"/>
                <a:cs typeface="+mn-cs"/>
                <a:hlinkClick r:id="rId30"/>
              </a:rPr>
              <a:t>Madhesi</a:t>
            </a:r>
            <a:r>
              <a:rPr lang="en-GB" sz="1200" b="0" i="0" kern="1200" dirty="0">
                <a:solidFill>
                  <a:schemeClr val="tx1"/>
                </a:solidFill>
                <a:effectLst/>
                <a:latin typeface="+mn-lt"/>
                <a:ea typeface="+mn-ea"/>
                <a:cs typeface="+mn-cs"/>
              </a:rPr>
              <a:t> groups.</a:t>
            </a:r>
          </a:p>
          <a:p>
            <a:r>
              <a:rPr lang="en-GB" sz="1200" b="0" i="0" kern="1200" dirty="0">
                <a:solidFill>
                  <a:schemeClr val="tx1"/>
                </a:solidFill>
                <a:effectLst/>
                <a:latin typeface="+mn-lt"/>
                <a:ea typeface="+mn-ea"/>
                <a:cs typeface="+mn-cs"/>
              </a:rPr>
              <a:t>However, the process took seven years, marked by disputes among the elites. It was after the assembly was dissolved twice that it finally adopted a </a:t>
            </a:r>
            <a:r>
              <a:rPr lang="en-GB" sz="1200" b="0" i="0" u="none" strike="noStrike" kern="1200" dirty="0">
                <a:solidFill>
                  <a:schemeClr val="tx1"/>
                </a:solidFill>
                <a:effectLst/>
                <a:latin typeface="+mn-lt"/>
                <a:ea typeface="+mn-ea"/>
                <a:cs typeface="+mn-cs"/>
                <a:hlinkClick r:id="rId31"/>
              </a:rPr>
              <a:t>new constitution in 2015</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The new document established a federal regime dividing Nepal into seven provinces and also provided for rights and inclusion. However, the document was created amid controversy, and many marginalized groups said they were excluded.</a:t>
            </a:r>
          </a:p>
          <a:p>
            <a:r>
              <a:rPr lang="en-GB" sz="1200" b="1" i="0" kern="1200" dirty="0">
                <a:solidFill>
                  <a:schemeClr val="tx1"/>
                </a:solidFill>
                <a:effectLst/>
                <a:latin typeface="+mn-lt"/>
                <a:ea typeface="+mn-ea"/>
                <a:cs typeface="+mn-cs"/>
              </a:rPr>
              <a:t>Political corruption and growing inequality</a:t>
            </a:r>
          </a:p>
          <a:p>
            <a:r>
              <a:rPr lang="en-GB" sz="1200" b="0" i="0" kern="1200" dirty="0">
                <a:solidFill>
                  <a:schemeClr val="tx1"/>
                </a:solidFill>
                <a:effectLst/>
                <a:latin typeface="+mn-lt"/>
                <a:ea typeface="+mn-ea"/>
                <a:cs typeface="+mn-cs"/>
              </a:rPr>
              <a:t>Over the next few years, the country cycled through coalitions of the same people, including </a:t>
            </a:r>
            <a:r>
              <a:rPr lang="en-GB" sz="1200" b="0" i="0" u="none" strike="noStrike" kern="1200" dirty="0" err="1">
                <a:solidFill>
                  <a:schemeClr val="tx1"/>
                </a:solidFill>
                <a:effectLst/>
                <a:latin typeface="+mn-lt"/>
                <a:ea typeface="+mn-ea"/>
                <a:cs typeface="+mn-cs"/>
                <a:hlinkClick r:id="rId32"/>
              </a:rPr>
              <a:t>K.P</a:t>
            </a:r>
            <a:r>
              <a:rPr lang="en-GB" sz="1200" b="0" i="0" u="none" strike="noStrike" kern="1200" dirty="0">
                <a:solidFill>
                  <a:schemeClr val="tx1"/>
                </a:solidFill>
                <a:effectLst/>
                <a:latin typeface="+mn-lt"/>
                <a:ea typeface="+mn-ea"/>
                <a:cs typeface="+mn-cs"/>
                <a:hlinkClick r:id="rId32"/>
              </a:rPr>
              <a:t>. Sharma Oli</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33"/>
              </a:rPr>
              <a:t>Sher Bahadur Deuba</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34"/>
              </a:rPr>
              <a:t>Pushpa Kamal Dahal, known as </a:t>
            </a:r>
            <a:r>
              <a:rPr lang="en-GB" sz="1200" b="0" i="0" kern="1200" dirty="0">
                <a:solidFill>
                  <a:schemeClr val="tx1"/>
                </a:solidFill>
                <a:effectLst/>
                <a:latin typeface="+mn-lt"/>
                <a:ea typeface="+mn-ea"/>
                <a:cs typeface="+mn-cs"/>
              </a:rPr>
              <a:t>“</a:t>
            </a:r>
            <a:r>
              <a:rPr lang="en-GB" sz="1200" b="0" i="0" u="none" strike="noStrike" kern="1200" dirty="0">
                <a:solidFill>
                  <a:schemeClr val="tx1"/>
                </a:solidFill>
                <a:effectLst/>
                <a:latin typeface="+mn-lt"/>
                <a:ea typeface="+mn-ea"/>
                <a:cs typeface="+mn-cs"/>
                <a:hlinkClick r:id="rId34"/>
              </a:rPr>
              <a:t>Prachanda</a:t>
            </a:r>
            <a:r>
              <a:rPr lang="en-GB" sz="1200" b="0" i="0" kern="1200" dirty="0">
                <a:solidFill>
                  <a:schemeClr val="tx1"/>
                </a:solidFill>
                <a:effectLst/>
                <a:latin typeface="+mn-lt"/>
                <a:ea typeface="+mn-ea"/>
                <a:cs typeface="+mn-cs"/>
              </a:rPr>
              <a:t>,” in roles as prime ministers and each, without exception, said they would deliver reforms, but either had their assets challenged or misappropriated with patronage or corruption.</a:t>
            </a:r>
          </a:p>
          <a:p>
            <a:r>
              <a:rPr lang="en-GB" sz="1200" b="0" i="0" kern="1200" dirty="0">
                <a:solidFill>
                  <a:schemeClr val="tx1"/>
                </a:solidFill>
                <a:effectLst/>
                <a:latin typeface="+mn-lt"/>
                <a:ea typeface="+mn-ea"/>
                <a:cs typeface="+mn-cs"/>
              </a:rPr>
              <a:t>As migration </a:t>
            </a:r>
            <a:r>
              <a:rPr lang="en-GB" sz="1200" b="0" i="0" u="none" strike="noStrike" kern="1200" dirty="0">
                <a:solidFill>
                  <a:schemeClr val="tx1"/>
                </a:solidFill>
                <a:effectLst/>
                <a:latin typeface="+mn-lt"/>
                <a:ea typeface="+mn-ea"/>
                <a:cs typeface="+mn-cs"/>
                <a:hlinkClick r:id="rId35"/>
              </a:rPr>
              <a:t>increased</a:t>
            </a:r>
            <a:r>
              <a:rPr lang="en-GB" sz="1200" b="0" i="0" kern="1200" dirty="0">
                <a:solidFill>
                  <a:schemeClr val="tx1"/>
                </a:solidFill>
                <a:effectLst/>
                <a:latin typeface="+mn-lt"/>
                <a:ea typeface="+mn-ea"/>
                <a:cs typeface="+mn-cs"/>
              </a:rPr>
              <a:t>, nearly </a:t>
            </a:r>
            <a:r>
              <a:rPr lang="en-GB" sz="1200" b="0" i="0" u="none" strike="noStrike" kern="1200" dirty="0">
                <a:solidFill>
                  <a:schemeClr val="tx1"/>
                </a:solidFill>
                <a:effectLst/>
                <a:latin typeface="+mn-lt"/>
                <a:ea typeface="+mn-ea"/>
                <a:cs typeface="+mn-cs"/>
                <a:hlinkClick r:id="rId36"/>
              </a:rPr>
              <a:t>14 percent of the population</a:t>
            </a:r>
            <a:r>
              <a:rPr lang="en-GB" sz="1200" b="0" i="0" kern="1200" dirty="0">
                <a:solidFill>
                  <a:schemeClr val="tx1"/>
                </a:solidFill>
                <a:effectLst/>
                <a:latin typeface="+mn-lt"/>
                <a:ea typeface="+mn-ea"/>
                <a:cs typeface="+mn-cs"/>
              </a:rPr>
              <a:t> was now working outside the country, and remittances had become the country’s economic lifeline. But the gap between rich and poor was expanding. Schools and hospitals in rural areas were deteriorating, while the elite flaunted their wealth.</a:t>
            </a:r>
          </a:p>
          <a:p>
            <a:r>
              <a:rPr lang="en-GB" sz="1200" b="0" i="0" kern="1200" dirty="0">
                <a:solidFill>
                  <a:schemeClr val="tx1"/>
                </a:solidFill>
                <a:effectLst/>
                <a:latin typeface="+mn-lt"/>
                <a:ea typeface="+mn-ea"/>
                <a:cs typeface="+mn-cs"/>
              </a:rPr>
              <a:t>Social media became both a salve and a reflection, a place where frustration brewed, as hashtags like </a:t>
            </a:r>
            <a:r>
              <a:rPr lang="en-GB" sz="1200" b="0" i="0" u="none" strike="noStrike" kern="1200" dirty="0">
                <a:solidFill>
                  <a:schemeClr val="tx1"/>
                </a:solidFill>
                <a:effectLst/>
                <a:latin typeface="+mn-lt"/>
                <a:ea typeface="+mn-ea"/>
                <a:cs typeface="+mn-cs"/>
                <a:hlinkClick r:id="rId37"/>
              </a:rPr>
              <a:t>#NepoKids</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38"/>
              </a:rPr>
              <a:t>#YouthsAgainstCorruption</a:t>
            </a:r>
            <a:r>
              <a:rPr lang="en-GB" sz="1200" b="0" i="0" kern="1200" dirty="0">
                <a:solidFill>
                  <a:schemeClr val="tx1"/>
                </a:solidFill>
                <a:effectLst/>
                <a:latin typeface="+mn-lt"/>
                <a:ea typeface="+mn-ea"/>
                <a:cs typeface="+mn-cs"/>
              </a:rPr>
              <a:t> highlighted elite privileges.</a:t>
            </a:r>
          </a:p>
          <a:p>
            <a:r>
              <a:rPr lang="en-GB" sz="1200" b="0" i="0" kern="1200" dirty="0">
                <a:solidFill>
                  <a:schemeClr val="tx1"/>
                </a:solidFill>
                <a:effectLst/>
                <a:latin typeface="+mn-lt"/>
                <a:ea typeface="+mn-ea"/>
                <a:cs typeface="+mn-cs"/>
              </a:rPr>
              <a:t>By 2024, the Nepali economy was </a:t>
            </a:r>
            <a:r>
              <a:rPr lang="en-GB" sz="1200" b="0" i="0" u="none" strike="noStrike" kern="1200" dirty="0">
                <a:solidFill>
                  <a:schemeClr val="tx1"/>
                </a:solidFill>
                <a:effectLst/>
                <a:latin typeface="+mn-lt"/>
                <a:ea typeface="+mn-ea"/>
                <a:cs typeface="+mn-cs"/>
                <a:hlinkClick r:id="rId39"/>
              </a:rPr>
              <a:t>suffocated by inflation</a:t>
            </a:r>
            <a:r>
              <a:rPr lang="en-GB" sz="1200" b="0" i="0" kern="1200" dirty="0">
                <a:solidFill>
                  <a:schemeClr val="tx1"/>
                </a:solidFill>
                <a:effectLst/>
                <a:latin typeface="+mn-lt"/>
                <a:ea typeface="+mn-ea"/>
                <a:cs typeface="+mn-cs"/>
              </a:rPr>
              <a:t>, youth unemployment and political stagnation. The government’s response was not to improve through reforms, but to impose new regulations that restricted online platforms and digital publishers.</a:t>
            </a:r>
          </a:p>
          <a:p>
            <a:r>
              <a:rPr lang="en-GB" sz="1200" b="1" i="0" kern="1200" dirty="0">
                <a:solidFill>
                  <a:schemeClr val="tx1"/>
                </a:solidFill>
                <a:effectLst/>
                <a:latin typeface="+mn-lt"/>
                <a:ea typeface="+mn-ea"/>
                <a:cs typeface="+mn-cs"/>
              </a:rPr>
              <a:t>The student-led protests of 2025</a:t>
            </a:r>
          </a:p>
          <a:p>
            <a:r>
              <a:rPr lang="en-GB" sz="1200" b="0" i="0" kern="1200" dirty="0">
                <a:solidFill>
                  <a:schemeClr val="tx1"/>
                </a:solidFill>
                <a:effectLst/>
                <a:latin typeface="+mn-lt"/>
                <a:ea typeface="+mn-ea"/>
                <a:cs typeface="+mn-cs"/>
              </a:rPr>
              <a:t>In early September, student groups began organizing through encrypted apps and offline groups. Within days, thousands of students </a:t>
            </a:r>
            <a:r>
              <a:rPr lang="en-GB" sz="1200" b="0" i="0" u="none" strike="noStrike" kern="1200" dirty="0">
                <a:solidFill>
                  <a:schemeClr val="tx1"/>
                </a:solidFill>
                <a:effectLst/>
                <a:latin typeface="+mn-lt"/>
                <a:ea typeface="+mn-ea"/>
                <a:cs typeface="+mn-cs"/>
                <a:hlinkClick r:id="rId8"/>
              </a:rPr>
              <a:t>marched</a:t>
            </a:r>
            <a:r>
              <a:rPr lang="en-GB" sz="1200" b="0" i="0" kern="1200" dirty="0">
                <a:solidFill>
                  <a:schemeClr val="tx1"/>
                </a:solidFill>
                <a:effectLst/>
                <a:latin typeface="+mn-lt"/>
                <a:ea typeface="+mn-ea"/>
                <a:cs typeface="+mn-cs"/>
              </a:rPr>
              <a:t> in Kathmandu, Pokhara and Lalitpur.</a:t>
            </a:r>
          </a:p>
          <a:p>
            <a:r>
              <a:rPr lang="en-GB" sz="1200" b="0" i="0" kern="1200" dirty="0">
                <a:solidFill>
                  <a:schemeClr val="tx1"/>
                </a:solidFill>
                <a:effectLst/>
                <a:latin typeface="+mn-lt"/>
                <a:ea typeface="+mn-ea"/>
                <a:cs typeface="+mn-cs"/>
              </a:rPr>
              <a:t>They held </a:t>
            </a:r>
            <a:r>
              <a:rPr lang="en-GB" sz="1200" b="0" i="0" u="none" strike="noStrike" kern="1200" dirty="0">
                <a:solidFill>
                  <a:schemeClr val="tx1"/>
                </a:solidFill>
                <a:effectLst/>
                <a:latin typeface="+mn-lt"/>
                <a:ea typeface="+mn-ea"/>
                <a:cs typeface="+mn-cs"/>
                <a:hlinkClick r:id="rId40"/>
              </a:rPr>
              <a:t>signs</a:t>
            </a:r>
            <a:r>
              <a:rPr lang="en-GB" sz="1200" b="0" i="0" kern="1200" dirty="0">
                <a:solidFill>
                  <a:schemeClr val="tx1"/>
                </a:solidFill>
                <a:effectLst/>
                <a:latin typeface="+mn-lt"/>
                <a:ea typeface="+mn-ea"/>
                <a:cs typeface="+mn-cs"/>
              </a:rPr>
              <a:t>, like “Stop corruption, not social media.” Many were teenagers raised on stories of the democracy movement, but having only experienced dysfunction.</a:t>
            </a:r>
          </a:p>
          <a:p>
            <a:r>
              <a:rPr lang="en-GB" sz="1200" b="0" i="0" kern="1200" dirty="0">
                <a:solidFill>
                  <a:schemeClr val="tx1"/>
                </a:solidFill>
                <a:effectLst/>
                <a:latin typeface="+mn-lt"/>
                <a:ea typeface="+mn-ea"/>
                <a:cs typeface="+mn-cs"/>
              </a:rPr>
              <a:t>When crowds grew outside parliament, police </a:t>
            </a:r>
            <a:r>
              <a:rPr lang="en-GB" sz="1200" b="0" i="0" u="none" strike="noStrike" kern="1200" dirty="0">
                <a:solidFill>
                  <a:schemeClr val="tx1"/>
                </a:solidFill>
                <a:effectLst/>
                <a:latin typeface="+mn-lt"/>
                <a:ea typeface="+mn-ea"/>
                <a:cs typeface="+mn-cs"/>
                <a:hlinkClick r:id="rId8"/>
              </a:rPr>
              <a:t>fired tear gas</a:t>
            </a:r>
            <a:r>
              <a:rPr lang="en-GB" sz="1200" b="0" i="0" kern="1200" dirty="0">
                <a:solidFill>
                  <a:schemeClr val="tx1"/>
                </a:solidFill>
                <a:effectLst/>
                <a:latin typeface="+mn-lt"/>
                <a:ea typeface="+mn-ea"/>
                <a:cs typeface="+mn-cs"/>
              </a:rPr>
              <a:t> and then live rounds. Hospitals were flooded with students in school uniforms. At least 19 people </a:t>
            </a:r>
            <a:r>
              <a:rPr lang="en-GB" sz="1200" b="0" i="0" u="none" strike="noStrike" kern="1200" dirty="0">
                <a:solidFill>
                  <a:schemeClr val="tx1"/>
                </a:solidFill>
                <a:effectLst/>
                <a:latin typeface="+mn-lt"/>
                <a:ea typeface="+mn-ea"/>
                <a:cs typeface="+mn-cs"/>
                <a:hlinkClick r:id="rId8"/>
              </a:rPr>
              <a:t>were dead</a:t>
            </a:r>
            <a:r>
              <a:rPr lang="en-GB" sz="1200" b="0" i="0" kern="1200" dirty="0">
                <a:solidFill>
                  <a:schemeClr val="tx1"/>
                </a:solidFill>
                <a:effectLst/>
                <a:latin typeface="+mn-lt"/>
                <a:ea typeface="+mn-ea"/>
                <a:cs typeface="+mn-cs"/>
              </a:rPr>
              <a:t>, according to local media and human rights organizations. The government imposed a curfew period, shut down mobile networks, and deployed army forces.</a:t>
            </a:r>
          </a:p>
          <a:p>
            <a:r>
              <a:rPr lang="en-GB" sz="1200" b="0" i="0" kern="1200" dirty="0">
                <a:solidFill>
                  <a:schemeClr val="tx1"/>
                </a:solidFill>
                <a:effectLst/>
                <a:latin typeface="+mn-lt"/>
                <a:ea typeface="+mn-ea"/>
                <a:cs typeface="+mn-cs"/>
              </a:rPr>
              <a:t>That night, as public anger erupted, the Home Minister </a:t>
            </a:r>
            <a:r>
              <a:rPr lang="en-GB" sz="1200" b="0" i="0" u="none" strike="noStrike" kern="1200" dirty="0">
                <a:solidFill>
                  <a:schemeClr val="tx1"/>
                </a:solidFill>
                <a:effectLst/>
                <a:latin typeface="+mn-lt"/>
                <a:ea typeface="+mn-ea"/>
                <a:cs typeface="+mn-cs"/>
                <a:hlinkClick r:id="rId41"/>
              </a:rPr>
              <a:t>resigned</a:t>
            </a:r>
            <a:r>
              <a:rPr lang="en-GB" sz="1200" b="0" i="0" kern="1200" dirty="0">
                <a:solidFill>
                  <a:schemeClr val="tx1"/>
                </a:solidFill>
                <a:effectLst/>
                <a:latin typeface="+mn-lt"/>
                <a:ea typeface="+mn-ea"/>
                <a:cs typeface="+mn-cs"/>
              </a:rPr>
              <a:t>. The cabinet reversed the ban, but protests spread beyond Kathmandu as anger ignited over inequality and corruption.</a:t>
            </a:r>
          </a:p>
          <a:p>
            <a:r>
              <a:rPr lang="en-GB" sz="1200" b="0" i="0" kern="1200" dirty="0">
                <a:solidFill>
                  <a:schemeClr val="tx1"/>
                </a:solidFill>
                <a:effectLst/>
                <a:latin typeface="+mn-lt"/>
                <a:ea typeface="+mn-ea"/>
                <a:cs typeface="+mn-cs"/>
              </a:rPr>
              <a:t>In the upheaval that ensued, </a:t>
            </a:r>
            <a:r>
              <a:rPr lang="en-GB" sz="1200" b="0" i="0" u="none" strike="noStrike" kern="1200" dirty="0">
                <a:solidFill>
                  <a:schemeClr val="tx1"/>
                </a:solidFill>
                <a:effectLst/>
                <a:latin typeface="+mn-lt"/>
                <a:ea typeface="+mn-ea"/>
                <a:cs typeface="+mn-cs"/>
                <a:hlinkClick r:id="rId42"/>
              </a:rPr>
              <a:t>mobs attacked government buildings</a:t>
            </a:r>
            <a:r>
              <a:rPr lang="en-GB" sz="1200" b="0" i="0" kern="1200" dirty="0">
                <a:solidFill>
                  <a:schemeClr val="tx1"/>
                </a:solidFill>
                <a:effectLst/>
                <a:latin typeface="+mn-lt"/>
                <a:ea typeface="+mn-ea"/>
                <a:cs typeface="+mn-cs"/>
              </a:rPr>
              <a:t> and politicians’ homes. Former Prime Minister Deuba and his wife, Arzu Rana Deuba, were </a:t>
            </a:r>
            <a:r>
              <a:rPr lang="en-GB" sz="1200" b="0" i="0" u="none" strike="noStrike" kern="1200" dirty="0">
                <a:solidFill>
                  <a:schemeClr val="tx1"/>
                </a:solidFill>
                <a:effectLst/>
                <a:latin typeface="+mn-lt"/>
                <a:ea typeface="+mn-ea"/>
                <a:cs typeface="+mn-cs"/>
                <a:hlinkClick r:id="rId43"/>
              </a:rPr>
              <a:t>rescued</a:t>
            </a:r>
            <a:r>
              <a:rPr lang="en-GB" sz="1200" b="0" i="0" kern="1200" dirty="0">
                <a:solidFill>
                  <a:schemeClr val="tx1"/>
                </a:solidFill>
                <a:effectLst/>
                <a:latin typeface="+mn-lt"/>
                <a:ea typeface="+mn-ea"/>
                <a:cs typeface="+mn-cs"/>
              </a:rPr>
              <a:t> by the army after protesters stormed their residence.</a:t>
            </a:r>
          </a:p>
          <a:p>
            <a:r>
              <a:rPr lang="en-GB" sz="1200" b="1" i="0" kern="1200" dirty="0">
                <a:solidFill>
                  <a:schemeClr val="tx1"/>
                </a:solidFill>
                <a:effectLst/>
                <a:latin typeface="+mn-lt"/>
                <a:ea typeface="+mn-ea"/>
                <a:cs typeface="+mn-cs"/>
              </a:rPr>
              <a:t>Interim leadership and calls for accountability</a:t>
            </a:r>
          </a:p>
          <a:p>
            <a:r>
              <a:rPr lang="en-GB" sz="1200" b="0" i="0" kern="1200" dirty="0">
                <a:solidFill>
                  <a:schemeClr val="tx1"/>
                </a:solidFill>
                <a:effectLst/>
                <a:latin typeface="+mn-lt"/>
                <a:ea typeface="+mn-ea"/>
                <a:cs typeface="+mn-cs"/>
              </a:rPr>
              <a:t>Sushila Karki at the US-Nepal Summit for Democracy, 2021. </a:t>
            </a:r>
            <a:r>
              <a:rPr lang="en-GB" sz="1200" b="0" i="0" u="none" strike="noStrike" kern="1200" dirty="0">
                <a:solidFill>
                  <a:schemeClr val="tx1"/>
                </a:solidFill>
                <a:effectLst/>
                <a:latin typeface="+mn-lt"/>
                <a:ea typeface="+mn-ea"/>
                <a:cs typeface="+mn-cs"/>
                <a:hlinkClick r:id="rId44"/>
              </a:rPr>
              <a:t>Photo</a:t>
            </a:r>
            <a:r>
              <a:rPr lang="en-GB" sz="1200" b="0" i="0" kern="1200" dirty="0">
                <a:solidFill>
                  <a:schemeClr val="tx1"/>
                </a:solidFill>
                <a:effectLst/>
                <a:latin typeface="+mn-lt"/>
                <a:ea typeface="+mn-ea"/>
                <a:cs typeface="+mn-cs"/>
              </a:rPr>
              <a:t> by U.S. Embassy Kathmandu, via </a:t>
            </a:r>
            <a:r>
              <a:rPr lang="en-GB" sz="1200" b="0" i="0" u="none" strike="noStrike" kern="1200" dirty="0">
                <a:solidFill>
                  <a:schemeClr val="tx1"/>
                </a:solidFill>
                <a:effectLst/>
                <a:latin typeface="+mn-lt"/>
                <a:ea typeface="+mn-ea"/>
                <a:cs typeface="+mn-cs"/>
                <a:hlinkClick r:id="rId17"/>
              </a:rPr>
              <a:t>Wikimedia Commons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45"/>
              </a:rPr>
              <a:t>Public domain</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With the capital under military lockdown, President Ram Chandra Poudel </a:t>
            </a:r>
            <a:r>
              <a:rPr lang="en-GB" sz="1200" b="0" i="0" u="none" strike="noStrike" kern="1200" dirty="0">
                <a:solidFill>
                  <a:schemeClr val="tx1"/>
                </a:solidFill>
                <a:effectLst/>
                <a:latin typeface="+mn-lt"/>
                <a:ea typeface="+mn-ea"/>
                <a:cs typeface="+mn-cs"/>
                <a:hlinkClick r:id="rId46"/>
              </a:rPr>
              <a:t>appointed</a:t>
            </a:r>
            <a:r>
              <a:rPr lang="en-GB" sz="1200" b="0" i="0" kern="1200" dirty="0">
                <a:solidFill>
                  <a:schemeClr val="tx1"/>
                </a:solidFill>
                <a:effectLst/>
                <a:latin typeface="+mn-lt"/>
                <a:ea typeface="+mn-ea"/>
                <a:cs typeface="+mn-cs"/>
              </a:rPr>
              <a:t> former Chief Justice </a:t>
            </a:r>
            <a:r>
              <a:rPr lang="en-GB" sz="1200" b="0" i="0" u="none" strike="noStrike" kern="1200" dirty="0">
                <a:solidFill>
                  <a:schemeClr val="tx1"/>
                </a:solidFill>
                <a:effectLst/>
                <a:latin typeface="+mn-lt"/>
                <a:ea typeface="+mn-ea"/>
                <a:cs typeface="+mn-cs"/>
                <a:hlinkClick r:id="rId47"/>
              </a:rPr>
              <a:t>Sushila Karki</a:t>
            </a:r>
            <a:r>
              <a:rPr lang="en-GB" sz="1200" b="0" i="0" kern="1200" dirty="0">
                <a:solidFill>
                  <a:schemeClr val="tx1"/>
                </a:solidFill>
                <a:effectLst/>
                <a:latin typeface="+mn-lt"/>
                <a:ea typeface="+mn-ea"/>
                <a:cs typeface="+mn-cs"/>
              </a:rPr>
              <a:t> as interim prime minister, making her Nepal’s first woman to hold this position.</a:t>
            </a:r>
          </a:p>
          <a:p>
            <a:r>
              <a:rPr lang="en-GB" sz="1200" b="0" i="0" kern="1200" dirty="0">
                <a:solidFill>
                  <a:schemeClr val="tx1"/>
                </a:solidFill>
                <a:effectLst/>
                <a:latin typeface="+mn-lt"/>
                <a:ea typeface="+mn-ea"/>
                <a:cs typeface="+mn-cs"/>
              </a:rPr>
              <a:t>Karki, 73, is a retired Supreme Court justice known for her anti-corruption rulings. Her appointment had the endorsement of the youth representatives who helped lead the protests.</a:t>
            </a:r>
          </a:p>
          <a:p>
            <a:r>
              <a:rPr lang="en-GB" sz="1200" b="0" i="0" kern="1200" dirty="0">
                <a:solidFill>
                  <a:schemeClr val="tx1"/>
                </a:solidFill>
                <a:effectLst/>
                <a:latin typeface="+mn-lt"/>
                <a:ea typeface="+mn-ea"/>
                <a:cs typeface="+mn-cs"/>
              </a:rPr>
              <a:t>Karki’s </a:t>
            </a:r>
            <a:r>
              <a:rPr lang="en-GB" sz="1200" b="0" i="0" u="none" strike="noStrike" kern="1200" dirty="0">
                <a:solidFill>
                  <a:schemeClr val="tx1"/>
                </a:solidFill>
                <a:effectLst/>
                <a:latin typeface="+mn-lt"/>
                <a:ea typeface="+mn-ea"/>
                <a:cs typeface="+mn-cs"/>
                <a:hlinkClick r:id="rId48"/>
              </a:rPr>
              <a:t>caretaking government</a:t>
            </a:r>
            <a:r>
              <a:rPr lang="en-GB" sz="1200" b="0" i="0" kern="1200" dirty="0">
                <a:solidFill>
                  <a:schemeClr val="tx1"/>
                </a:solidFill>
                <a:effectLst/>
                <a:latin typeface="+mn-lt"/>
                <a:ea typeface="+mn-ea"/>
                <a:cs typeface="+mn-cs"/>
              </a:rPr>
              <a:t> has congratulated itself on the pledge to investigate the killings, restore order and hold new elections in March 2026; whether or not that counts for building trust is another question entirely.</a:t>
            </a:r>
          </a:p>
          <a:p>
            <a:r>
              <a:rPr lang="en-GB" sz="1200" b="1" i="0" kern="1200" dirty="0">
                <a:solidFill>
                  <a:schemeClr val="tx1"/>
                </a:solidFill>
                <a:effectLst/>
                <a:latin typeface="+mn-lt"/>
                <a:ea typeface="+mn-ea"/>
                <a:cs typeface="+mn-cs"/>
              </a:rPr>
              <a:t>Continuity and hope: Lessons from history</a:t>
            </a:r>
          </a:p>
          <a:p>
            <a:r>
              <a:rPr lang="en-GB" sz="1200" b="0" i="0" kern="1200" dirty="0">
                <a:solidFill>
                  <a:schemeClr val="tx1"/>
                </a:solidFill>
                <a:effectLst/>
                <a:latin typeface="+mn-lt"/>
                <a:ea typeface="+mn-ea"/>
                <a:cs typeface="+mn-cs"/>
              </a:rPr>
              <a:t>Nepal’s history has been one of surges followed by stagnation: revolution, hopes, paralysis. Every time, from 1951 to 1990 to 2006, the revolution brought down an old order but then failed to generate sustainable change.</a:t>
            </a:r>
          </a:p>
          <a:p>
            <a:r>
              <a:rPr lang="en-GB" sz="1200" b="0" i="0" kern="1200" dirty="0">
                <a:solidFill>
                  <a:schemeClr val="tx1"/>
                </a:solidFill>
                <a:effectLst/>
                <a:latin typeface="+mn-lt"/>
                <a:ea typeface="+mn-ea"/>
                <a:cs typeface="+mn-cs"/>
              </a:rPr>
              <a:t>For Gen Z, the challenge is whether the moment can achieve its breakthrough. The movement has already made history: by holding accountable, by getting a woman to the highest position in the country, and by making it clear that civic action is still possible in a compromised system.</a:t>
            </a:r>
          </a:p>
          <a:p>
            <a:r>
              <a:rPr lang="en-GB" sz="1200" b="0" i="0" kern="1200" dirty="0">
                <a:solidFill>
                  <a:schemeClr val="tx1"/>
                </a:solidFill>
                <a:effectLst/>
                <a:latin typeface="+mn-lt"/>
                <a:ea typeface="+mn-ea"/>
                <a:cs typeface="+mn-cs"/>
              </a:rPr>
              <a:t>The streets of Kathmandu are silent, but tension remains. Students are still keeping vigils every night in memory of the deaths. The university walls are covered with graffiti saying, “If not now, when?”</a:t>
            </a:r>
          </a:p>
          <a:p>
            <a:r>
              <a:rPr lang="en-GB" sz="1200" b="0" i="0" kern="1200" dirty="0">
                <a:solidFill>
                  <a:schemeClr val="tx1"/>
                </a:solidFill>
                <a:effectLst/>
                <a:latin typeface="+mn-lt"/>
                <a:ea typeface="+mn-ea"/>
                <a:cs typeface="+mn-cs"/>
              </a:rPr>
              <a:t>Human Rights Watch and Amnesty International have </a:t>
            </a:r>
            <a:r>
              <a:rPr lang="en-GB" sz="1200" b="0" i="0" u="none" strike="noStrike" kern="1200" dirty="0">
                <a:solidFill>
                  <a:schemeClr val="tx1"/>
                </a:solidFill>
                <a:effectLst/>
                <a:latin typeface="+mn-lt"/>
                <a:ea typeface="+mn-ea"/>
                <a:cs typeface="+mn-cs"/>
                <a:hlinkClick r:id="rId49"/>
              </a:rPr>
              <a:t>called for independent inquiries</a:t>
            </a:r>
            <a:r>
              <a:rPr lang="en-GB" sz="1200" b="0" i="0" kern="1200" dirty="0">
                <a:solidFill>
                  <a:schemeClr val="tx1"/>
                </a:solidFill>
                <a:effectLst/>
                <a:latin typeface="+mn-lt"/>
                <a:ea typeface="+mn-ea"/>
                <a:cs typeface="+mn-cs"/>
              </a:rPr>
              <a:t> into the actions of the police and military. The military </a:t>
            </a:r>
            <a:r>
              <a:rPr lang="en-GB" sz="1200" b="0" i="0" u="none" strike="noStrike" kern="1200" dirty="0">
                <a:solidFill>
                  <a:schemeClr val="tx1"/>
                </a:solidFill>
                <a:effectLst/>
                <a:latin typeface="+mn-lt"/>
                <a:ea typeface="+mn-ea"/>
                <a:cs typeface="+mn-cs"/>
                <a:hlinkClick r:id="rId50"/>
              </a:rPr>
              <a:t>maintains</a:t>
            </a:r>
            <a:r>
              <a:rPr lang="en-GB" sz="1200" b="0" i="0" kern="1200" dirty="0">
                <a:solidFill>
                  <a:schemeClr val="tx1"/>
                </a:solidFill>
                <a:effectLst/>
                <a:latin typeface="+mn-lt"/>
                <a:ea typeface="+mn-ea"/>
                <a:cs typeface="+mn-cs"/>
              </a:rPr>
              <a:t> it acted to protect public order, noting many involved were minors.</a:t>
            </a:r>
          </a:p>
          <a:p>
            <a:r>
              <a:rPr lang="en-GB" sz="1200" b="0" i="0" kern="1200" dirty="0">
                <a:solidFill>
                  <a:schemeClr val="tx1"/>
                </a:solidFill>
                <a:effectLst/>
                <a:latin typeface="+mn-lt"/>
                <a:ea typeface="+mn-ea"/>
                <a:cs typeface="+mn-cs"/>
              </a:rPr>
              <a:t>In her </a:t>
            </a:r>
            <a:r>
              <a:rPr lang="en-GB" sz="1200" b="0" i="0" u="none" strike="noStrike" kern="1200" dirty="0">
                <a:solidFill>
                  <a:schemeClr val="tx1"/>
                </a:solidFill>
                <a:effectLst/>
                <a:latin typeface="+mn-lt"/>
                <a:ea typeface="+mn-ea"/>
                <a:cs typeface="+mn-cs"/>
                <a:hlinkClick r:id="rId51"/>
              </a:rPr>
              <a:t>first statements</a:t>
            </a:r>
            <a:r>
              <a:rPr lang="en-GB" sz="1200" b="0" i="0" kern="1200" dirty="0">
                <a:solidFill>
                  <a:schemeClr val="tx1"/>
                </a:solidFill>
                <a:effectLst/>
                <a:latin typeface="+mn-lt"/>
                <a:ea typeface="+mn-ea"/>
                <a:cs typeface="+mn-cs"/>
              </a:rPr>
              <a:t> as interim prime minister, Karki urged calm during this time of unrest. “Change must come through institutions, not fire,” she stated. But she also expressed agreement that young Nepalis were “right to demand dignity and opportunity.”</a:t>
            </a:r>
          </a:p>
          <a:p>
            <a:r>
              <a:rPr lang="en-GB" sz="1200" b="0" i="0" kern="1200" dirty="0">
                <a:solidFill>
                  <a:schemeClr val="tx1"/>
                </a:solidFill>
                <a:effectLst/>
                <a:latin typeface="+mn-lt"/>
                <a:ea typeface="+mn-ea"/>
                <a:cs typeface="+mn-cs"/>
              </a:rPr>
              <a:t>It remains to be seen whether the protests will mark the beginning of a journey towards reform or simply be the latest chapter in Nepal’s long narrative of hope and disappointment.</a:t>
            </a:r>
          </a:p>
          <a:p>
            <a:r>
              <a:rPr lang="en-GB" sz="1200" b="0" i="0" kern="1200" dirty="0">
                <a:solidFill>
                  <a:schemeClr val="tx1"/>
                </a:solidFill>
                <a:effectLst/>
                <a:latin typeface="+mn-lt"/>
                <a:ea typeface="+mn-ea"/>
                <a:cs typeface="+mn-cs"/>
              </a:rPr>
              <a:t>But there is one constant; every one of our movements since the fall of the Ranas has been driven by students who believed their country could be better. By that measure, the protests in 2025 were in no way a break from history; instead, they were a continuation of it.</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22</a:t>
            </a:fld>
            <a:endParaRPr lang="en-GB"/>
          </a:p>
        </p:txBody>
      </p:sp>
    </p:spTree>
    <p:extLst>
      <p:ext uri="{BB962C8B-B14F-4D97-AF65-F5344CB8AC3E}">
        <p14:creationId xmlns:p14="http://schemas.microsoft.com/office/powerpoint/2010/main" val="686726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Shark Attack! https://youtu.be/FW4N8YxW</a:t>
            </a:r>
          </a:p>
          <a:p>
            <a:endParaRPr lang="en-GB" dirty="0"/>
          </a:p>
          <a:p>
            <a:endParaRPr lang="en-GB" dirty="0"/>
          </a:p>
          <a:p>
            <a:endParaRPr lang="en-GB" dirty="0"/>
          </a:p>
          <a:p>
            <a:r>
              <a:rPr lang="en-GB" b="1" dirty="0"/>
              <a:t>1. Charles Horton Cooley</a:t>
            </a:r>
          </a:p>
          <a:p>
            <a:r>
              <a:rPr lang="en-GB" dirty="0"/>
              <a:t>Introduced the idea of </a:t>
            </a:r>
            <a:r>
              <a:rPr lang="en-GB" b="1" dirty="0"/>
              <a:t>primary groups</a:t>
            </a:r>
            <a:r>
              <a:rPr lang="en-GB" dirty="0"/>
              <a:t> (family, close friends) as key agents of informal control.</a:t>
            </a:r>
          </a:p>
          <a:p>
            <a:r>
              <a:rPr lang="en-GB" dirty="0"/>
              <a:t>Emphasised how identity and behaviour are shaped through </a:t>
            </a:r>
            <a:r>
              <a:rPr lang="en-GB" b="1" dirty="0"/>
              <a:t>expressive relationships</a:t>
            </a:r>
            <a:r>
              <a:rPr lang="en-GB" dirty="0"/>
              <a:t>.</a:t>
            </a:r>
          </a:p>
          <a:p>
            <a:r>
              <a:rPr lang="en-GB" b="1" dirty="0"/>
              <a:t>2. Nye (1958)</a:t>
            </a:r>
          </a:p>
          <a:p>
            <a:r>
              <a:rPr lang="en-GB" dirty="0"/>
              <a:t>Identified </a:t>
            </a:r>
            <a:r>
              <a:rPr lang="en-GB" b="1" dirty="0"/>
              <a:t>internal control</a:t>
            </a:r>
            <a:r>
              <a:rPr lang="en-GB" dirty="0"/>
              <a:t> (internalised norms) and </a:t>
            </a:r>
            <a:r>
              <a:rPr lang="en-GB" b="1" dirty="0"/>
              <a:t>indirect control</a:t>
            </a:r>
            <a:r>
              <a:rPr lang="en-GB" dirty="0"/>
              <a:t> (emotional bonds) as forms of informal control.</a:t>
            </a:r>
          </a:p>
          <a:p>
            <a:r>
              <a:rPr lang="en-GB" b="1" dirty="0"/>
              <a:t>3. Travis Hirschi</a:t>
            </a:r>
          </a:p>
          <a:p>
            <a:r>
              <a:rPr lang="en-GB" dirty="0"/>
              <a:t>In </a:t>
            </a:r>
            <a:r>
              <a:rPr lang="en-GB" b="1" dirty="0"/>
              <a:t>Social Bond Theory</a:t>
            </a:r>
            <a:r>
              <a:rPr lang="en-GB" dirty="0"/>
              <a:t>, informal control is embedded in </a:t>
            </a:r>
            <a:r>
              <a:rPr lang="en-GB" b="1" dirty="0"/>
              <a:t>attachment, involvement, and belief</a:t>
            </a:r>
            <a:r>
              <a:rPr lang="en-GB" dirty="0"/>
              <a:t>.</a:t>
            </a:r>
          </a:p>
          <a:p>
            <a:r>
              <a:rPr lang="en-GB" b="1" dirty="0"/>
              <a:t>4. Erving Goffman</a:t>
            </a:r>
          </a:p>
          <a:p>
            <a:r>
              <a:rPr lang="en-GB" dirty="0"/>
              <a:t>Explored </a:t>
            </a:r>
            <a:r>
              <a:rPr lang="en-GB" b="1" dirty="0"/>
              <a:t>interaction rituals</a:t>
            </a:r>
            <a:r>
              <a:rPr lang="en-GB" dirty="0"/>
              <a:t> and the unspoken rules of everyday encounters.</a:t>
            </a:r>
          </a:p>
          <a:p>
            <a:r>
              <a:rPr lang="en-GB" b="1" dirty="0"/>
              <a:t>5. George Herbert Mead</a:t>
            </a:r>
          </a:p>
          <a:p>
            <a:r>
              <a:rPr lang="en-GB" dirty="0"/>
              <a:t>Focused on how the </a:t>
            </a:r>
            <a:r>
              <a:rPr lang="en-GB" b="1" dirty="0"/>
              <a:t>self develops through social interaction</a:t>
            </a:r>
            <a:r>
              <a:rPr lang="en-GB" dirty="0"/>
              <a:t>, reinforcing informal norms.</a:t>
            </a:r>
          </a:p>
          <a:p>
            <a:endParaRPr lang="en-GB" dirty="0"/>
          </a:p>
          <a:p>
            <a:r>
              <a:rPr lang="en-GB" b="1" dirty="0"/>
              <a:t>1. Charles Horton Cooley – Primary Groups</a:t>
            </a:r>
          </a:p>
          <a:p>
            <a:r>
              <a:rPr lang="en-GB" b="1" dirty="0"/>
              <a:t>Reference</a:t>
            </a:r>
            <a:r>
              <a:rPr lang="en-GB" dirty="0"/>
              <a:t>:</a:t>
            </a:r>
            <a:br>
              <a:rPr lang="en-GB" dirty="0"/>
            </a:br>
            <a:r>
              <a:rPr lang="en-GB" dirty="0"/>
              <a:t>Cooley, C. H. (1909). </a:t>
            </a:r>
            <a:r>
              <a:rPr lang="en-GB" i="1" dirty="0"/>
              <a:t>Social Organization: A Study of the Larger Mind</a:t>
            </a:r>
            <a:r>
              <a:rPr lang="en-GB" dirty="0"/>
              <a:t>. New York: Charles Scribner's Sons.</a:t>
            </a:r>
          </a:p>
          <a:p>
            <a:r>
              <a:rPr lang="en-GB" b="1" dirty="0"/>
              <a:t>Key Idea</a:t>
            </a:r>
            <a:r>
              <a:rPr lang="en-GB" dirty="0"/>
              <a:t>: Introduced the concept of </a:t>
            </a:r>
            <a:r>
              <a:rPr lang="en-GB" b="1" dirty="0"/>
              <a:t>primary groups</a:t>
            </a:r>
            <a:r>
              <a:rPr lang="en-GB" dirty="0"/>
              <a:t> (e.g., family, close friends) as central to shaping identity and enforcing informal norms.</a:t>
            </a:r>
          </a:p>
          <a:p>
            <a:r>
              <a:rPr lang="en-GB" b="1" dirty="0"/>
              <a:t>Access</a:t>
            </a:r>
            <a:r>
              <a:rPr lang="en-GB" dirty="0"/>
              <a:t>:</a:t>
            </a:r>
          </a:p>
          <a:p>
            <a:r>
              <a:rPr lang="en-GB" dirty="0"/>
              <a:t>The Primary Group as Cooley Defines It Author(s): S. C. Lee Source: The Sociological Quarterly , Winter, 1964, Vol. 5, No. 1 (Winter, 1964), pp. 23-34 Published by: Taylor &amp; Francis, Ltd. (find it in </a:t>
            </a:r>
            <a:r>
              <a:rPr lang="en-GB" dirty="0" err="1"/>
              <a:t>uni</a:t>
            </a:r>
            <a:r>
              <a:rPr lang="en-GB" dirty="0"/>
              <a:t> library online)</a:t>
            </a:r>
          </a:p>
          <a:p>
            <a:r>
              <a:rPr lang="en-GB" dirty="0"/>
              <a:t> </a:t>
            </a:r>
            <a:r>
              <a:rPr lang="en-GB" dirty="0">
                <a:hlinkClick r:id="rId3"/>
              </a:rPr>
              <a:t>The Primary Group as Cooley Defines It</a:t>
            </a:r>
            <a:endParaRPr lang="en-GB" dirty="0"/>
          </a:p>
          <a:p>
            <a:endParaRPr lang="en-GB" dirty="0"/>
          </a:p>
          <a:p>
            <a:r>
              <a:rPr lang="en-GB" b="1" dirty="0"/>
              <a:t>2. F. Ivan Nye (1958) – Social Control Theory</a:t>
            </a:r>
          </a:p>
          <a:p>
            <a:r>
              <a:rPr lang="en-GB" b="1" dirty="0"/>
              <a:t>Reference</a:t>
            </a:r>
            <a:r>
              <a:rPr lang="en-GB" dirty="0"/>
              <a:t>:</a:t>
            </a:r>
            <a:br>
              <a:rPr lang="en-GB" dirty="0"/>
            </a:br>
            <a:r>
              <a:rPr lang="en-GB" dirty="0"/>
              <a:t>Nye, F. I. (1958). </a:t>
            </a:r>
            <a:r>
              <a:rPr lang="en-GB" i="1" dirty="0"/>
              <a:t>Family Relationships and Delinquent </a:t>
            </a:r>
            <a:r>
              <a:rPr lang="en-GB" i="1" dirty="0" err="1"/>
              <a:t>Behavior</a:t>
            </a:r>
            <a:r>
              <a:rPr lang="en-GB" dirty="0"/>
              <a:t>. New York: John Wiley &amp; Sons.</a:t>
            </a:r>
          </a:p>
          <a:p>
            <a:r>
              <a:rPr lang="en-GB" b="1" dirty="0"/>
              <a:t>Key Idea</a:t>
            </a:r>
            <a:r>
              <a:rPr lang="en-GB" dirty="0"/>
              <a:t>: Identified </a:t>
            </a:r>
            <a:r>
              <a:rPr lang="en-GB" b="1" dirty="0"/>
              <a:t>internal control</a:t>
            </a:r>
            <a:r>
              <a:rPr lang="en-GB" dirty="0"/>
              <a:t> (conscience) and </a:t>
            </a:r>
            <a:r>
              <a:rPr lang="en-GB" b="1" dirty="0"/>
              <a:t>indirect control</a:t>
            </a:r>
            <a:r>
              <a:rPr lang="en-GB" dirty="0"/>
              <a:t> (emotional bonds) as mechanisms of informal social control.</a:t>
            </a:r>
          </a:p>
          <a:p>
            <a:r>
              <a:rPr lang="en-GB" dirty="0">
                <a:hlinkClick r:id="rId4"/>
              </a:rPr>
              <a:t>Nye,_F._Ivan_-_Family_Controls_and_Delinquency.pdf</a:t>
            </a:r>
            <a:endParaRPr lang="en-GB" dirty="0"/>
          </a:p>
          <a:p>
            <a:r>
              <a:rPr lang="en-GB" dirty="0"/>
              <a:t>Wells (2010) </a:t>
            </a:r>
            <a:r>
              <a:rPr lang="en-GB" dirty="0" err="1"/>
              <a:t>Encyclopedia</a:t>
            </a:r>
            <a:r>
              <a:rPr lang="en-GB" dirty="0"/>
              <a:t> of Criminological Theory Nye, F. Ivan: Family Controls and Delinquency</a:t>
            </a:r>
          </a:p>
          <a:p>
            <a:endParaRPr lang="en-GB" dirty="0"/>
          </a:p>
          <a:p>
            <a:endParaRPr lang="en-GB" dirty="0"/>
          </a:p>
          <a:p>
            <a:endParaRPr lang="en-GB" dirty="0"/>
          </a:p>
          <a:p>
            <a:r>
              <a:rPr lang="en-GB" b="1" dirty="0"/>
              <a:t>3. Travis Hirschi – Social Bond Theory</a:t>
            </a:r>
          </a:p>
          <a:p>
            <a:r>
              <a:rPr lang="en-GB" b="1" dirty="0"/>
              <a:t>Reference</a:t>
            </a:r>
            <a:r>
              <a:rPr lang="en-GB" dirty="0"/>
              <a:t>:</a:t>
            </a:r>
            <a:br>
              <a:rPr lang="en-GB" dirty="0"/>
            </a:br>
            <a:r>
              <a:rPr lang="en-GB" dirty="0"/>
              <a:t>Hirschi, T. (1969). </a:t>
            </a:r>
            <a:r>
              <a:rPr lang="en-GB" i="1" dirty="0"/>
              <a:t>Causes of Delinquency</a:t>
            </a:r>
            <a:r>
              <a:rPr lang="en-GB" dirty="0"/>
              <a:t>. Berkeley: University of California Press.</a:t>
            </a:r>
          </a:p>
          <a:p>
            <a:r>
              <a:rPr lang="en-GB" b="1" dirty="0"/>
              <a:t>Key Idea</a:t>
            </a:r>
            <a:r>
              <a:rPr lang="en-GB" dirty="0"/>
              <a:t>: Informal control is embedded in </a:t>
            </a:r>
            <a:r>
              <a:rPr lang="en-GB" b="1" dirty="0"/>
              <a:t>attachment</a:t>
            </a:r>
            <a:r>
              <a:rPr lang="en-GB" dirty="0"/>
              <a:t>, </a:t>
            </a:r>
            <a:r>
              <a:rPr lang="en-GB" b="1" dirty="0"/>
              <a:t>involvement</a:t>
            </a:r>
            <a:r>
              <a:rPr lang="en-GB" dirty="0"/>
              <a:t>, </a:t>
            </a:r>
            <a:r>
              <a:rPr lang="en-GB" b="1" dirty="0"/>
              <a:t>commitment</a:t>
            </a:r>
            <a:r>
              <a:rPr lang="en-GB" dirty="0"/>
              <a:t>, and </a:t>
            </a:r>
            <a:r>
              <a:rPr lang="en-GB" b="1" dirty="0"/>
              <a:t>belief</a:t>
            </a:r>
            <a:r>
              <a:rPr lang="en-GB" dirty="0"/>
              <a:t>—strong social bonds reduce deviance.</a:t>
            </a:r>
          </a:p>
          <a:p>
            <a:r>
              <a:rPr lang="en-GB" b="1" dirty="0"/>
              <a:t>Access</a:t>
            </a:r>
            <a:r>
              <a:rPr lang="en-GB" dirty="0"/>
              <a:t>: see The Functions of the Social Bond Author(s): James J. Chriss Source: The Sociological Quarterly, Fall, 2007, Vol. 48, No. 4 (Fall, 2007), pp. 689-712 .Published by: Taylor &amp; Francis, Ltd </a:t>
            </a:r>
          </a:p>
          <a:p>
            <a:endParaRPr lang="en-GB" dirty="0"/>
          </a:p>
          <a:p>
            <a:endParaRPr lang="en-GB" dirty="0"/>
          </a:p>
          <a:p>
            <a:r>
              <a:rPr lang="en-GB" b="1" dirty="0"/>
              <a:t>4. Erving Goffman – Interaction Rituals</a:t>
            </a:r>
          </a:p>
          <a:p>
            <a:r>
              <a:rPr lang="en-GB" b="1" dirty="0"/>
              <a:t>Reference</a:t>
            </a:r>
            <a:r>
              <a:rPr lang="en-GB" dirty="0"/>
              <a:t>:</a:t>
            </a:r>
            <a:br>
              <a:rPr lang="en-GB" dirty="0"/>
            </a:br>
            <a:r>
              <a:rPr lang="en-GB" dirty="0"/>
              <a:t>Goffman, E. (1967). </a:t>
            </a:r>
            <a:r>
              <a:rPr lang="en-GB" i="1" dirty="0"/>
              <a:t>Interaction Ritual: Essays in Face-to-Face </a:t>
            </a:r>
            <a:r>
              <a:rPr lang="en-GB" i="1" dirty="0" err="1"/>
              <a:t>Behavior</a:t>
            </a:r>
            <a:r>
              <a:rPr lang="en-GB" dirty="0"/>
              <a:t>. New York: Pantheon Books.</a:t>
            </a:r>
          </a:p>
          <a:p>
            <a:r>
              <a:rPr lang="en-GB" b="1" dirty="0"/>
              <a:t>Key Idea</a:t>
            </a:r>
            <a:r>
              <a:rPr lang="en-GB" dirty="0"/>
              <a:t>: Explored </a:t>
            </a:r>
            <a:r>
              <a:rPr lang="en-GB" b="1" dirty="0"/>
              <a:t>face-work</a:t>
            </a:r>
            <a:r>
              <a:rPr lang="en-GB" dirty="0"/>
              <a:t>, </a:t>
            </a:r>
            <a:r>
              <a:rPr lang="en-GB" b="1" dirty="0"/>
              <a:t>deference</a:t>
            </a:r>
            <a:r>
              <a:rPr lang="en-GB" dirty="0"/>
              <a:t>, and </a:t>
            </a:r>
            <a:r>
              <a:rPr lang="en-GB" b="1" dirty="0" err="1"/>
              <a:t>demeanor</a:t>
            </a:r>
            <a:r>
              <a:rPr lang="en-GB" dirty="0"/>
              <a:t> as unspoken rules that regulate everyday social encounters.</a:t>
            </a:r>
          </a:p>
          <a:p>
            <a:r>
              <a:rPr lang="en-GB" b="1" dirty="0"/>
              <a:t>Access</a:t>
            </a:r>
            <a:r>
              <a:rPr lang="en-GB" dirty="0"/>
              <a:t>: </a:t>
            </a:r>
            <a:r>
              <a:rPr lang="en-GB" dirty="0">
                <a:hlinkClick r:id="rId5"/>
              </a:rPr>
              <a:t>Taylor &amp; Francis eBook</a:t>
            </a:r>
            <a:r>
              <a:rPr lang="en-GB" dirty="0"/>
              <a:t> </a:t>
            </a:r>
            <a:r>
              <a:rPr lang="en-GB" dirty="0">
                <a:hlinkClick r:id="rId5"/>
              </a:rPr>
              <a:t>[taylorfrancis.com]</a:t>
            </a:r>
            <a:endParaRPr lang="en-GB" dirty="0"/>
          </a:p>
          <a:p>
            <a:endParaRPr lang="en-GB" dirty="0"/>
          </a:p>
          <a:p>
            <a:endParaRPr lang="en-GB" dirty="0"/>
          </a:p>
          <a:p>
            <a:r>
              <a:rPr lang="en-GB" b="1" dirty="0"/>
              <a:t>5. George Herbert Mead – Development of the Self</a:t>
            </a:r>
          </a:p>
          <a:p>
            <a:r>
              <a:rPr lang="en-GB" b="1" dirty="0"/>
              <a:t>Reference</a:t>
            </a:r>
            <a:r>
              <a:rPr lang="en-GB" dirty="0"/>
              <a:t>:</a:t>
            </a:r>
            <a:br>
              <a:rPr lang="en-GB" dirty="0"/>
            </a:br>
            <a:r>
              <a:rPr lang="en-GB" dirty="0"/>
              <a:t>Mead, G. H. (1934). </a:t>
            </a:r>
            <a:r>
              <a:rPr lang="en-GB" i="1" dirty="0"/>
              <a:t>Mind, Self, and Society</a:t>
            </a:r>
            <a:r>
              <a:rPr lang="en-GB" dirty="0"/>
              <a:t>. Edited by Charles W. Morris. Chicago: University of Chicago Press.</a:t>
            </a:r>
          </a:p>
          <a:p>
            <a:r>
              <a:rPr lang="en-GB" b="1" dirty="0"/>
              <a:t>Key Idea</a:t>
            </a:r>
            <a:r>
              <a:rPr lang="en-GB" dirty="0"/>
              <a:t>: The </a:t>
            </a:r>
            <a:r>
              <a:rPr lang="en-GB" b="1" dirty="0"/>
              <a:t>self</a:t>
            </a:r>
            <a:r>
              <a:rPr lang="en-GB" dirty="0"/>
              <a:t> develops through social interaction, especially via role-taking and the concept of the </a:t>
            </a:r>
            <a:r>
              <a:rPr lang="en-GB" b="1" dirty="0"/>
              <a:t>generalized other</a:t>
            </a:r>
            <a:r>
              <a:rPr lang="en-GB" dirty="0"/>
              <a:t>.</a:t>
            </a:r>
          </a:p>
          <a:p>
            <a:r>
              <a:rPr lang="en-GB" b="1" dirty="0" err="1"/>
              <a:t>Access</a:t>
            </a:r>
            <a:r>
              <a:rPr lang="en-GB" dirty="0" err="1"/>
              <a:t>:free</a:t>
            </a:r>
            <a:r>
              <a:rPr lang="en-GB" dirty="0"/>
              <a:t> download here: </a:t>
            </a:r>
            <a:r>
              <a:rPr lang="en-GB" dirty="0">
                <a:hlinkClick r:id="rId6"/>
              </a:rPr>
              <a:t>mead1934.pdf</a:t>
            </a:r>
            <a:endParaRPr lang="en-GB" dirty="0"/>
          </a:p>
          <a:p>
            <a:endParaRPr lang="en-GB" dirty="0"/>
          </a:p>
          <a:p>
            <a:r>
              <a:rPr lang="en-GB" dirty="0"/>
              <a:t>s4Q?si=5Agu7Y-DJgtm5qq1 shark attack video</a:t>
            </a:r>
          </a:p>
        </p:txBody>
      </p:sp>
      <p:sp>
        <p:nvSpPr>
          <p:cNvPr id="4" name="Slide Number Placeholder 3"/>
          <p:cNvSpPr>
            <a:spLocks noGrp="1"/>
          </p:cNvSpPr>
          <p:nvPr>
            <p:ph type="sldNum" sz="quarter" idx="5"/>
          </p:nvPr>
        </p:nvSpPr>
        <p:spPr/>
        <p:txBody>
          <a:bodyPr/>
          <a:lstStyle/>
          <a:p>
            <a:fld id="{38979B71-30E9-4DEE-A6C7-A6D36A2FFD72}" type="slidenum">
              <a:rPr lang="en-GB" smtClean="0"/>
              <a:t>23</a:t>
            </a:fld>
            <a:endParaRPr lang="en-GB"/>
          </a:p>
        </p:txBody>
      </p:sp>
    </p:spTree>
    <p:extLst>
      <p:ext uri="{BB962C8B-B14F-4D97-AF65-F5344CB8AC3E}">
        <p14:creationId xmlns:p14="http://schemas.microsoft.com/office/powerpoint/2010/main" val="23457259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24</a:t>
            </a:fld>
            <a:endParaRPr lang="en-GB"/>
          </a:p>
        </p:txBody>
      </p:sp>
    </p:spTree>
    <p:extLst>
      <p:ext uri="{BB962C8B-B14F-4D97-AF65-F5344CB8AC3E}">
        <p14:creationId xmlns:p14="http://schemas.microsoft.com/office/powerpoint/2010/main" val="13331367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25</a:t>
            </a:fld>
            <a:endParaRPr lang="en-GB"/>
          </a:p>
        </p:txBody>
      </p:sp>
    </p:spTree>
    <p:extLst>
      <p:ext uri="{BB962C8B-B14F-4D97-AF65-F5344CB8AC3E}">
        <p14:creationId xmlns:p14="http://schemas.microsoft.com/office/powerpoint/2010/main" val="34710993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Madness and Civilization: A History of Insanity in the Age of Reason</a:t>
            </a:r>
            <a:endParaRPr lang="en-GB" dirty="0"/>
          </a:p>
          <a:p>
            <a:r>
              <a:rPr lang="en-GB" b="1" dirty="0"/>
              <a:t>Original French title</a:t>
            </a:r>
            <a:r>
              <a:rPr lang="en-GB" dirty="0"/>
              <a:t>: </a:t>
            </a:r>
            <a:r>
              <a:rPr lang="en-GB" i="1" dirty="0"/>
              <a:t>Folie et </a:t>
            </a:r>
            <a:r>
              <a:rPr lang="en-GB" i="1" dirty="0" err="1"/>
              <a:t>Déraison</a:t>
            </a:r>
            <a:r>
              <a:rPr lang="en-GB" i="1" dirty="0"/>
              <a:t>: Histoire de la folie à </a:t>
            </a:r>
            <a:r>
              <a:rPr lang="en-GB" i="1" dirty="0" err="1"/>
              <a:t>l'âge</a:t>
            </a:r>
            <a:r>
              <a:rPr lang="en-GB" i="1" dirty="0"/>
              <a:t> </a:t>
            </a:r>
            <a:r>
              <a:rPr lang="en-GB" i="1" dirty="0" err="1"/>
              <a:t>classique</a:t>
            </a:r>
            <a:endParaRPr lang="en-GB" dirty="0"/>
          </a:p>
          <a:p>
            <a:r>
              <a:rPr lang="en-GB" b="1" dirty="0"/>
              <a:t>First published</a:t>
            </a:r>
            <a:r>
              <a:rPr lang="en-GB" dirty="0"/>
              <a:t>: 1961 (French), 1964/65 (English translation)</a:t>
            </a:r>
          </a:p>
          <a:p>
            <a:r>
              <a:rPr lang="en-GB" b="1" dirty="0"/>
              <a:t>Author</a:t>
            </a:r>
            <a:r>
              <a:rPr lang="en-GB" dirty="0"/>
              <a:t>: Michel Foucault</a:t>
            </a:r>
          </a:p>
          <a:p>
            <a:r>
              <a:rPr lang="en-GB" b="1" dirty="0"/>
              <a:t>Publisher</a:t>
            </a:r>
            <a:r>
              <a:rPr lang="en-GB" dirty="0"/>
              <a:t>: </a:t>
            </a:r>
            <a:r>
              <a:rPr lang="en-GB" dirty="0" err="1"/>
              <a:t>Librairie</a:t>
            </a:r>
            <a:r>
              <a:rPr lang="en-GB" dirty="0"/>
              <a:t> Plon (French), Pantheon Books (English)</a:t>
            </a:r>
          </a:p>
          <a:p>
            <a:endParaRPr lang="en-GB" dirty="0"/>
          </a:p>
          <a:p>
            <a:r>
              <a:rPr lang="en-GB" dirty="0"/>
              <a:t>A link to the translation:</a:t>
            </a:r>
          </a:p>
          <a:p>
            <a:r>
              <a:rPr lang="en-GB" dirty="0">
                <a:hlinkClick r:id="rId3"/>
              </a:rPr>
              <a:t>Michel Foucault - Madness And Civilization</a:t>
            </a:r>
            <a:endParaRPr lang="en-GB" dirty="0"/>
          </a:p>
          <a:p>
            <a:endParaRPr lang="en-GB" dirty="0"/>
          </a:p>
          <a:p>
            <a:r>
              <a:rPr lang="en-GB" dirty="0"/>
              <a:t>Key texts:</a:t>
            </a:r>
          </a:p>
          <a:p>
            <a:endParaRPr lang="en-GB" dirty="0"/>
          </a:p>
          <a:p>
            <a:endParaRPr lang="en-GB" dirty="0"/>
          </a:p>
          <a:p>
            <a:r>
              <a:rPr lang="en-GB" b="1" dirty="0"/>
              <a:t>Madness and Civilization</a:t>
            </a:r>
            <a:r>
              <a:rPr lang="en-GB" dirty="0"/>
              <a:t> (1961): Historical treatment of mental illness. </a:t>
            </a:r>
            <a:r>
              <a:rPr lang="en-GB" b="1" dirty="0"/>
              <a:t>The Birth of the Clinic</a:t>
            </a:r>
            <a:r>
              <a:rPr lang="en-GB" dirty="0"/>
              <a:t> (1963): Rise of medical gaze and clinical power. </a:t>
            </a:r>
            <a:r>
              <a:rPr lang="en-GB" b="1" dirty="0"/>
              <a:t>Discipline and Punish</a:t>
            </a:r>
            <a:r>
              <a:rPr lang="en-GB" dirty="0"/>
              <a:t> (1975): Surveillance and control through institutions. </a:t>
            </a:r>
            <a:r>
              <a:rPr lang="en-GB" b="1" dirty="0"/>
              <a:t>The History of Sexuality Vol. 1</a:t>
            </a:r>
            <a:r>
              <a:rPr lang="en-GB" dirty="0"/>
              <a:t> (1976): Medicalisation of sexuality and emergence of biopower.</a:t>
            </a:r>
          </a:p>
        </p:txBody>
      </p:sp>
      <p:sp>
        <p:nvSpPr>
          <p:cNvPr id="4" name="Slide Number Placeholder 3"/>
          <p:cNvSpPr>
            <a:spLocks noGrp="1"/>
          </p:cNvSpPr>
          <p:nvPr>
            <p:ph type="sldNum" sz="quarter" idx="5"/>
          </p:nvPr>
        </p:nvSpPr>
        <p:spPr/>
        <p:txBody>
          <a:bodyPr/>
          <a:lstStyle/>
          <a:p>
            <a:fld id="{38979B71-30E9-4DEE-A6C7-A6D36A2FFD72}" type="slidenum">
              <a:rPr lang="en-GB" smtClean="0"/>
              <a:t>26</a:t>
            </a:fld>
            <a:endParaRPr lang="en-GB"/>
          </a:p>
        </p:txBody>
      </p:sp>
    </p:spTree>
    <p:extLst>
      <p:ext uri="{BB962C8B-B14F-4D97-AF65-F5344CB8AC3E}">
        <p14:creationId xmlns:p14="http://schemas.microsoft.com/office/powerpoint/2010/main" val="1694174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27</a:t>
            </a:fld>
            <a:endParaRPr lang="en-GB"/>
          </a:p>
        </p:txBody>
      </p:sp>
    </p:spTree>
    <p:extLst>
      <p:ext uri="{BB962C8B-B14F-4D97-AF65-F5344CB8AC3E}">
        <p14:creationId xmlns:p14="http://schemas.microsoft.com/office/powerpoint/2010/main" val="16442699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Mass Sterilisation in India (1975–77 Emergency Period)</a:t>
            </a:r>
          </a:p>
          <a:p>
            <a:r>
              <a:rPr lang="en-GB" b="1" dirty="0"/>
              <a:t>What happened</a:t>
            </a:r>
            <a:r>
              <a:rPr lang="en-GB" dirty="0"/>
              <a:t>: Over </a:t>
            </a:r>
            <a:r>
              <a:rPr lang="en-GB" b="1" dirty="0"/>
              <a:t>8 million men</a:t>
            </a:r>
            <a:r>
              <a:rPr lang="en-GB" dirty="0"/>
              <a:t> were forcibly sterilised under Indira Gandhi’s regime, often without consent, as part of a population control campaign.</a:t>
            </a:r>
          </a:p>
          <a:p>
            <a:r>
              <a:rPr lang="en-GB" b="1" dirty="0"/>
              <a:t>Biopower lens</a:t>
            </a:r>
            <a:r>
              <a:rPr lang="en-GB" dirty="0"/>
              <a:t>: The state used medical procedures to regulate reproduction, treating citizens as biological units to be managed.</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Forced Hysterectomies of Sugarcane Workers in Maharashtra </a:t>
            </a:r>
            <a:r>
              <a:rPr lang="en-GB" sz="1200" b="0" i="0" kern="1200" dirty="0">
                <a:solidFill>
                  <a:schemeClr val="tx1"/>
                </a:solidFill>
                <a:effectLst/>
                <a:latin typeface="+mn-lt"/>
                <a:ea typeface="+mn-ea"/>
                <a:cs typeface="+mn-cs"/>
              </a:rPr>
              <a:t>Hundreds of female sugarcane workers in Beed underwent hysterectomies before the 2024 harvest season, raising concerns about medical necessity and informed consent</a:t>
            </a:r>
          </a:p>
          <a:p>
            <a:endParaRPr lang="en-GB" b="1" dirty="0"/>
          </a:p>
          <a:p>
            <a:r>
              <a:rPr lang="en-GB" b="1" dirty="0"/>
              <a:t>What happened</a:t>
            </a:r>
            <a:r>
              <a:rPr lang="en-GB" dirty="0"/>
              <a:t>: Thousands of women were pressured into hysterectomies to increase labour productivity.</a:t>
            </a:r>
          </a:p>
          <a:p>
            <a:r>
              <a:rPr lang="en-GB" b="1" dirty="0"/>
              <a:t>Biopower lens</a:t>
            </a:r>
            <a:r>
              <a:rPr lang="en-GB" dirty="0"/>
              <a:t>: Medical authority used to reshape bodies for economic efficiency.</a:t>
            </a:r>
          </a:p>
          <a:p>
            <a:endParaRPr lang="en-GB" dirty="0"/>
          </a:p>
          <a:p>
            <a:r>
              <a:rPr lang="en-GB" b="1" dirty="0"/>
              <a:t>China’s One-Child Policy (1979–2015)</a:t>
            </a:r>
          </a:p>
          <a:p>
            <a:r>
              <a:rPr lang="en-GB" b="1" dirty="0"/>
              <a:t>What happened</a:t>
            </a:r>
            <a:r>
              <a:rPr lang="en-GB" dirty="0"/>
              <a:t>: Families were restricted to one child, with forced abortions and sterilisation used to enforce the policy.</a:t>
            </a:r>
          </a:p>
          <a:p>
            <a:r>
              <a:rPr lang="en-GB" b="1" dirty="0"/>
              <a:t>Biopower lens</a:t>
            </a:r>
            <a:r>
              <a:rPr lang="en-GB" dirty="0"/>
              <a:t>: State regulation of reproduction to control population growth.</a:t>
            </a:r>
          </a:p>
          <a:p>
            <a:endParaRPr lang="en-GB" dirty="0"/>
          </a:p>
          <a:p>
            <a:r>
              <a:rPr lang="en-GB" b="1" dirty="0"/>
              <a:t>Eugenics and Sterilisation of Marginalised Groups</a:t>
            </a:r>
          </a:p>
          <a:p>
            <a:r>
              <a:rPr lang="en-GB" b="1" dirty="0"/>
              <a:t>What happened</a:t>
            </a:r>
            <a:r>
              <a:rPr lang="en-GB" dirty="0"/>
              <a:t>: In the 20th century, thousands of people with disabilities, mental illness, or from minority groups were sterilised in the US.</a:t>
            </a:r>
          </a:p>
          <a:p>
            <a:r>
              <a:rPr lang="en-GB" b="1" dirty="0"/>
              <a:t>Biopower lens</a:t>
            </a:r>
            <a:r>
              <a:rPr lang="en-GB" dirty="0"/>
              <a:t>: Medicalised control of “undesirable” traits in the population.</a:t>
            </a:r>
          </a:p>
          <a:p>
            <a:endParaRPr lang="en-GB" dirty="0"/>
          </a:p>
          <a:p>
            <a:endParaRPr lang="en-GB" dirty="0"/>
          </a:p>
          <a:p>
            <a:r>
              <a:rPr lang="en-GB" b="1" dirty="0"/>
              <a:t>COVID-19 Pandemic Policies</a:t>
            </a:r>
          </a:p>
          <a:p>
            <a:r>
              <a:rPr lang="en-GB" b="1" dirty="0"/>
              <a:t>What happened</a:t>
            </a:r>
            <a:r>
              <a:rPr lang="en-GB" dirty="0"/>
              <a:t>: Lockdowns, vaccine mandates, and digital health surveillance were implemented globally.</a:t>
            </a:r>
          </a:p>
          <a:p>
            <a:r>
              <a:rPr lang="en-GB" b="1" dirty="0"/>
              <a:t>Biopower lens</a:t>
            </a:r>
            <a:r>
              <a:rPr lang="en-GB" dirty="0"/>
              <a:t>: Governments used health data and medical authority to regulate movement and behaviour.</a:t>
            </a:r>
          </a:p>
          <a:p>
            <a:endParaRPr lang="en-GB" dirty="0"/>
          </a:p>
          <a:p>
            <a:endParaRPr lang="en-GB" dirty="0"/>
          </a:p>
          <a:p>
            <a:r>
              <a:rPr lang="en-GB" dirty="0"/>
              <a:t>Foucault warned that </a:t>
            </a:r>
            <a:r>
              <a:rPr lang="en-GB" b="1" dirty="0"/>
              <a:t>biopower</a:t>
            </a:r>
            <a:r>
              <a:rPr lang="en-GB" dirty="0"/>
              <a:t> is not inherently evil—but it becomes dangerous when:</a:t>
            </a:r>
          </a:p>
          <a:p>
            <a:r>
              <a:rPr lang="en-GB" dirty="0"/>
              <a:t>It </a:t>
            </a:r>
            <a:r>
              <a:rPr lang="en-GB" b="1" dirty="0"/>
              <a:t>normalises control</a:t>
            </a:r>
            <a:r>
              <a:rPr lang="en-GB" dirty="0"/>
              <a:t> through health and science.</a:t>
            </a:r>
          </a:p>
          <a:p>
            <a:r>
              <a:rPr lang="en-GB" dirty="0"/>
              <a:t>It </a:t>
            </a:r>
            <a:r>
              <a:rPr lang="en-GB" b="1" dirty="0"/>
              <a:t>targets vulnerable populations</a:t>
            </a:r>
            <a:r>
              <a:rPr lang="en-GB" dirty="0"/>
              <a:t>.</a:t>
            </a:r>
          </a:p>
          <a:p>
            <a:r>
              <a:rPr lang="en-GB" dirty="0"/>
              <a:t>It </a:t>
            </a:r>
            <a:r>
              <a:rPr lang="en-GB" b="1" dirty="0"/>
              <a:t>erodes autonomy</a:t>
            </a:r>
            <a:r>
              <a:rPr lang="en-GB" dirty="0"/>
              <a:t> under the guise of care or progress.</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28</a:t>
            </a:fld>
            <a:endParaRPr lang="en-GB"/>
          </a:p>
        </p:txBody>
      </p:sp>
    </p:spTree>
    <p:extLst>
      <p:ext uri="{BB962C8B-B14F-4D97-AF65-F5344CB8AC3E}">
        <p14:creationId xmlns:p14="http://schemas.microsoft.com/office/powerpoint/2010/main" val="31882942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29</a:t>
            </a:fld>
            <a:endParaRPr lang="en-GB"/>
          </a:p>
        </p:txBody>
      </p:sp>
    </p:spTree>
    <p:extLst>
      <p:ext uri="{BB962C8B-B14F-4D97-AF65-F5344CB8AC3E}">
        <p14:creationId xmlns:p14="http://schemas.microsoft.com/office/powerpoint/2010/main" val="12308777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The Panopticon in Today's Society</a:t>
            </a:r>
          </a:p>
          <a:p>
            <a:r>
              <a:rPr lang="en-GB" dirty="0">
                <a:hlinkClick r:id="rId3"/>
              </a:rPr>
              <a:t>The Panopticon Effect: Surveillance in Modern Society</a:t>
            </a:r>
            <a:endParaRPr lang="en-GB" sz="1200" b="1" kern="1200" dirty="0">
              <a:solidFill>
                <a:schemeClr val="tx1"/>
              </a:solidFill>
              <a:effectLst/>
              <a:latin typeface="+mn-lt"/>
              <a:ea typeface="+mn-ea"/>
              <a:cs typeface="+mn-cs"/>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Foucault: Surveillance &amp; Governmentality</a:t>
            </a:r>
          </a:p>
          <a:p>
            <a:endParaRPr lang="en-GB" dirty="0"/>
          </a:p>
          <a:p>
            <a:r>
              <a:rPr lang="en-GB" sz="1200" b="0" i="0" kern="1200" dirty="0">
                <a:solidFill>
                  <a:schemeClr val="tx1"/>
                </a:solidFill>
                <a:effectLst/>
                <a:latin typeface="+mn-lt"/>
                <a:ea typeface="+mn-ea"/>
                <a:cs typeface="+mn-cs"/>
              </a:rPr>
              <a:t>The Panopticon is a hypothetical prison design conceived by Jeremy Bentham in 1785. The design features a central watchtower surrounded by a ring of cells, allowing a single guard to monitor all prisoners simultaneously. The Panopticon's innovative design was not only meant to optimize surveillance but also to induce a state of conscious and permanent visibility in prisoners, thereby ensuring the automatic functioning of power.</a:t>
            </a:r>
          </a:p>
          <a:p>
            <a:r>
              <a:rPr lang="en-GB" dirty="0">
                <a:effectLst/>
              </a:rPr>
              <a:t>"The Panopticon is a machine for dissociating the see/being seen dyad: in the peripheral ring, one is totally seen, without ever seeing; in the central tower, one sees everything without ever being seen." - Michel Foucault, Discipline and Punish (1977)</a:t>
            </a:r>
          </a:p>
          <a:p>
            <a:r>
              <a:rPr lang="en-GB" sz="1200" b="0" i="0" kern="1200" dirty="0">
                <a:solidFill>
                  <a:schemeClr val="tx1"/>
                </a:solidFill>
                <a:effectLst/>
                <a:latin typeface="+mn-lt"/>
                <a:ea typeface="+mn-ea"/>
                <a:cs typeface="+mn-cs"/>
              </a:rPr>
              <a:t>Bentham's design was influenced by his utilitarian philosophy, which emphasized the importance of rational management and control. The Panopticon was meant to be a tool for social control, where the mere possibility of being watched would discipline individuals into conforming to societal norms.</a:t>
            </a:r>
          </a:p>
          <a:p>
            <a:endParaRPr lang="en-GB" dirty="0"/>
          </a:p>
          <a:p>
            <a:r>
              <a:rPr lang="en-GB" sz="1200" b="1" i="0" kern="1200" dirty="0">
                <a:solidFill>
                  <a:schemeClr val="tx1"/>
                </a:solidFill>
                <a:effectLst/>
                <a:latin typeface="+mn-lt"/>
                <a:ea typeface="+mn-ea"/>
                <a:cs typeface="+mn-cs"/>
              </a:rPr>
              <a:t>Panopticon in Media</a:t>
            </a:r>
          </a:p>
          <a:p>
            <a:r>
              <a:rPr lang="en-GB" sz="1200" b="1" i="0" kern="1200" dirty="0">
                <a:solidFill>
                  <a:schemeClr val="tx1"/>
                </a:solidFill>
                <a:effectLst/>
                <a:latin typeface="+mn-lt"/>
                <a:ea typeface="+mn-ea"/>
                <a:cs typeface="+mn-cs"/>
              </a:rPr>
              <a:t>Representation in Literature and Film</a:t>
            </a:r>
          </a:p>
          <a:p>
            <a:r>
              <a:rPr lang="en-GB" sz="1200" b="0" i="0" kern="1200" dirty="0">
                <a:solidFill>
                  <a:schemeClr val="tx1"/>
                </a:solidFill>
                <a:effectLst/>
                <a:latin typeface="+mn-lt"/>
                <a:ea typeface="+mn-ea"/>
                <a:cs typeface="+mn-cs"/>
              </a:rPr>
              <a:t>The Panopticon has been a recurring theme in literature and film, often serving as a metaphor for the surveillance state. Examples include:</a:t>
            </a:r>
          </a:p>
          <a:p>
            <a:r>
              <a:rPr lang="en-GB" sz="1200" b="0" i="0" kern="1200" dirty="0">
                <a:solidFill>
                  <a:schemeClr val="tx1"/>
                </a:solidFill>
                <a:effectLst/>
                <a:latin typeface="+mn-lt"/>
                <a:ea typeface="+mn-ea"/>
                <a:cs typeface="+mn-cs"/>
              </a:rPr>
              <a:t>George Orwell's </a:t>
            </a:r>
            <a:r>
              <a:rPr lang="en-GB" sz="1200" b="0" i="1" kern="1200" dirty="0">
                <a:solidFill>
                  <a:schemeClr val="tx1"/>
                </a:solidFill>
                <a:effectLst/>
                <a:latin typeface="+mn-lt"/>
                <a:ea typeface="+mn-ea"/>
                <a:cs typeface="+mn-cs"/>
              </a:rPr>
              <a:t>1984</a:t>
            </a:r>
            <a:r>
              <a:rPr lang="en-GB" sz="1200" b="0" i="0" kern="1200" dirty="0">
                <a:solidFill>
                  <a:schemeClr val="tx1"/>
                </a:solidFill>
                <a:effectLst/>
                <a:latin typeface="+mn-lt"/>
                <a:ea typeface="+mn-ea"/>
                <a:cs typeface="+mn-cs"/>
              </a:rPr>
              <a:t>, which depicts a dystopian society where citizens are constantly </a:t>
            </a:r>
            <a:r>
              <a:rPr lang="en-GB" sz="1200" b="0" i="0" kern="1200" dirty="0" err="1">
                <a:solidFill>
                  <a:schemeClr val="tx1"/>
                </a:solidFill>
                <a:effectLst/>
                <a:latin typeface="+mn-lt"/>
                <a:ea typeface="+mn-ea"/>
                <a:cs typeface="+mn-cs"/>
              </a:rPr>
              <a:t>surveilled</a:t>
            </a:r>
            <a:r>
              <a:rPr lang="en-GB" sz="1200" b="0" i="0" kern="1200" dirty="0">
                <a:solidFill>
                  <a:schemeClr val="tx1"/>
                </a:solidFill>
                <a:effectLst/>
                <a:latin typeface="+mn-lt"/>
                <a:ea typeface="+mn-ea"/>
                <a:cs typeface="+mn-cs"/>
              </a:rPr>
              <a:t> by the state</a:t>
            </a:r>
          </a:p>
          <a:p>
            <a:r>
              <a:rPr lang="en-GB" sz="1200" b="0" i="0" kern="1200" dirty="0">
                <a:solidFill>
                  <a:schemeClr val="tx1"/>
                </a:solidFill>
                <a:effectLst/>
                <a:latin typeface="+mn-lt"/>
                <a:ea typeface="+mn-ea"/>
                <a:cs typeface="+mn-cs"/>
              </a:rPr>
              <a:t>Michel Foucault's </a:t>
            </a:r>
            <a:r>
              <a:rPr lang="en-GB" sz="1200" b="0" i="1" kern="1200" dirty="0">
                <a:solidFill>
                  <a:schemeClr val="tx1"/>
                </a:solidFill>
                <a:effectLst/>
                <a:latin typeface="+mn-lt"/>
                <a:ea typeface="+mn-ea"/>
                <a:cs typeface="+mn-cs"/>
              </a:rPr>
              <a:t>Discipline and Punish</a:t>
            </a:r>
            <a:r>
              <a:rPr lang="en-GB" sz="1200" b="0" i="0" kern="1200" dirty="0">
                <a:solidFill>
                  <a:schemeClr val="tx1"/>
                </a:solidFill>
                <a:effectLst/>
                <a:latin typeface="+mn-lt"/>
                <a:ea typeface="+mn-ea"/>
                <a:cs typeface="+mn-cs"/>
              </a:rPr>
              <a:t>, which </a:t>
            </a:r>
            <a:r>
              <a:rPr lang="en-GB" sz="1200" b="0" i="0" kern="1200" dirty="0" err="1">
                <a:solidFill>
                  <a:schemeClr val="tx1"/>
                </a:solidFill>
                <a:effectLst/>
                <a:latin typeface="+mn-lt"/>
                <a:ea typeface="+mn-ea"/>
                <a:cs typeface="+mn-cs"/>
              </a:rPr>
              <a:t>analyzes</a:t>
            </a:r>
            <a:r>
              <a:rPr lang="en-GB" sz="1200" b="0" i="0" kern="1200" dirty="0">
                <a:solidFill>
                  <a:schemeClr val="tx1"/>
                </a:solidFill>
                <a:effectLst/>
                <a:latin typeface="+mn-lt"/>
                <a:ea typeface="+mn-ea"/>
                <a:cs typeface="+mn-cs"/>
              </a:rPr>
              <a:t> the Panopticon as a symbol of modern power dynamics</a:t>
            </a:r>
          </a:p>
          <a:p>
            <a:r>
              <a:rPr lang="en-GB" sz="1200" b="0" i="0" kern="1200" dirty="0">
                <a:solidFill>
                  <a:schemeClr val="tx1"/>
                </a:solidFill>
                <a:effectLst/>
                <a:latin typeface="+mn-lt"/>
                <a:ea typeface="+mn-ea"/>
                <a:cs typeface="+mn-cs"/>
              </a:rPr>
              <a:t>Films like </a:t>
            </a:r>
            <a:r>
              <a:rPr lang="en-GB" sz="1200" b="0" i="1" kern="1200" dirty="0">
                <a:solidFill>
                  <a:schemeClr val="tx1"/>
                </a:solidFill>
                <a:effectLst/>
                <a:latin typeface="+mn-lt"/>
                <a:ea typeface="+mn-ea"/>
                <a:cs typeface="+mn-cs"/>
              </a:rPr>
              <a:t>The Truman Show</a:t>
            </a:r>
            <a:r>
              <a:rPr lang="en-GB" sz="1200" b="0" i="0" kern="1200" dirty="0">
                <a:solidFill>
                  <a:schemeClr val="tx1"/>
                </a:solidFill>
                <a:effectLst/>
                <a:latin typeface="+mn-lt"/>
                <a:ea typeface="+mn-ea"/>
                <a:cs typeface="+mn-cs"/>
              </a:rPr>
              <a:t> and </a:t>
            </a:r>
            <a:r>
              <a:rPr lang="en-GB" sz="1200" b="0" i="1" kern="1200" dirty="0">
                <a:solidFill>
                  <a:schemeClr val="tx1"/>
                </a:solidFill>
                <a:effectLst/>
                <a:latin typeface="+mn-lt"/>
                <a:ea typeface="+mn-ea"/>
                <a:cs typeface="+mn-cs"/>
              </a:rPr>
              <a:t>Minority Report</a:t>
            </a:r>
            <a:r>
              <a:rPr lang="en-GB" sz="1200" b="0" i="0" kern="1200" dirty="0">
                <a:solidFill>
                  <a:schemeClr val="tx1"/>
                </a:solidFill>
                <a:effectLst/>
                <a:latin typeface="+mn-lt"/>
                <a:ea typeface="+mn-ea"/>
                <a:cs typeface="+mn-cs"/>
              </a:rPr>
              <a:t>, which explore the themes of surveillance and control</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Impact on Individual </a:t>
            </a:r>
            <a:r>
              <a:rPr lang="en-GB" sz="1200" b="1" i="0" kern="1200" dirty="0" err="1">
                <a:solidFill>
                  <a:schemeClr val="tx1"/>
                </a:solidFill>
                <a:effectLst/>
                <a:latin typeface="+mn-lt"/>
                <a:ea typeface="+mn-ea"/>
                <a:cs typeface="+mn-cs"/>
              </a:rPr>
              <a:t>Behavior</a:t>
            </a:r>
            <a:r>
              <a:rPr lang="en-GB" sz="1200" b="1" i="0" kern="1200" dirty="0">
                <a:solidFill>
                  <a:schemeClr val="tx1"/>
                </a:solidFill>
                <a:effectLst/>
                <a:latin typeface="+mn-lt"/>
                <a:ea typeface="+mn-ea"/>
                <a:cs typeface="+mn-cs"/>
              </a:rPr>
              <a:t> and Self-Censorship</a:t>
            </a:r>
          </a:p>
          <a:p>
            <a:r>
              <a:rPr lang="en-GB" sz="1200" b="0" i="0" kern="1200" dirty="0">
                <a:solidFill>
                  <a:schemeClr val="tx1"/>
                </a:solidFill>
                <a:effectLst/>
                <a:latin typeface="+mn-lt"/>
                <a:ea typeface="+mn-ea"/>
                <a:cs typeface="+mn-cs"/>
              </a:rPr>
              <a:t>The Panopticon effect has a profound impact on individual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 with many people self-censoring their actions and opinions due to the fear of being judged or </a:t>
            </a:r>
            <a:r>
              <a:rPr lang="en-GB" sz="1200" b="0" i="0" kern="1200" dirty="0" err="1">
                <a:solidFill>
                  <a:schemeClr val="tx1"/>
                </a:solidFill>
                <a:effectLst/>
                <a:latin typeface="+mn-lt"/>
                <a:ea typeface="+mn-ea"/>
                <a:cs typeface="+mn-cs"/>
              </a:rPr>
              <a:t>surveilled</a:t>
            </a:r>
            <a:r>
              <a:rPr lang="en-GB" sz="1200" b="0" i="0" kern="1200" dirty="0">
                <a:solidFill>
                  <a:schemeClr val="tx1"/>
                </a:solidFill>
                <a:effectLst/>
                <a:latin typeface="+mn-lt"/>
                <a:ea typeface="+mn-ea"/>
                <a:cs typeface="+mn-cs"/>
              </a:rPr>
              <a:t>. This can lead to a stifling of free speech and creativity, as individuals become increasingly cautious in their online and offline </a:t>
            </a:r>
            <a:r>
              <a:rPr lang="en-GB" sz="1200" b="0" i="0" kern="1200" dirty="0" err="1">
                <a:solidFill>
                  <a:schemeClr val="tx1"/>
                </a:solidFill>
                <a:effectLst/>
                <a:latin typeface="+mn-lt"/>
                <a:ea typeface="+mn-ea"/>
                <a:cs typeface="+mn-cs"/>
              </a:rPr>
              <a:t>behavior</a:t>
            </a:r>
            <a:r>
              <a:rPr lang="en-GB" sz="1200" b="0" i="0" kern="1200" dirty="0">
                <a:solidFill>
                  <a:schemeClr val="tx1"/>
                </a:solidFill>
                <a:effectLst/>
                <a:latin typeface="+mn-lt"/>
                <a:ea typeface="+mn-ea"/>
                <a:cs typeface="+mn-cs"/>
              </a:rPr>
              <a:t>.</a:t>
            </a:r>
          </a:p>
          <a:p>
            <a:r>
              <a:rPr lang="en-GB" sz="1200" b="1" i="0" kern="1200" dirty="0">
                <a:solidFill>
                  <a:schemeClr val="tx1"/>
                </a:solidFill>
                <a:effectLst/>
                <a:latin typeface="+mn-lt"/>
                <a:ea typeface="+mn-ea"/>
                <a:cs typeface="+mn-cs"/>
              </a:rPr>
              <a:t>Effects on Social Norms and Cultural Values</a:t>
            </a:r>
          </a:p>
          <a:p>
            <a:r>
              <a:rPr lang="en-GB" sz="1200" b="0" i="0" kern="1200" dirty="0">
                <a:solidFill>
                  <a:schemeClr val="tx1"/>
                </a:solidFill>
                <a:effectLst/>
                <a:latin typeface="+mn-lt"/>
                <a:ea typeface="+mn-ea"/>
                <a:cs typeface="+mn-cs"/>
              </a:rPr>
              <a:t>The Panopticon effect also shapes social norms and cultural values, as individuals conform to societal expectations in order to avoid being seen as deviant. This can result in a homogenization of culture, where individuals suppress their unique identities and perspectives in order to fit in.</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The Relationship Between Surveillance and Power Dynamics</a:t>
            </a:r>
          </a:p>
          <a:p>
            <a:r>
              <a:rPr lang="en-GB" sz="1200" b="0" i="0" kern="1200" dirty="0">
                <a:solidFill>
                  <a:schemeClr val="tx1"/>
                </a:solidFill>
                <a:effectLst/>
                <a:latin typeface="+mn-lt"/>
                <a:ea typeface="+mn-ea"/>
                <a:cs typeface="+mn-cs"/>
              </a:rPr>
              <a:t>The Panopticon effect is deeply tied to power dynamics, with those in positions of power often using surveillance as a means of maintaining control. This can lead to a reinforcement of existing social hierarchies, where those who are already marginalized are further oppressed.</a:t>
            </a:r>
          </a:p>
          <a:p>
            <a:r>
              <a:rPr lang="en-GB" sz="1200" b="0" i="0" kern="1200" dirty="0">
                <a:solidFill>
                  <a:schemeClr val="tx1"/>
                </a:solidFill>
                <a:effectLst/>
                <a:latin typeface="+mn-lt"/>
                <a:ea typeface="+mn-ea"/>
                <a:cs typeface="+mn-cs"/>
              </a:rPr>
              <a:t>The following diagram illustrates the relationship between surveillance and power dynamics:</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30</a:t>
            </a:fld>
            <a:endParaRPr lang="en-GB"/>
          </a:p>
        </p:txBody>
      </p:sp>
    </p:spTree>
    <p:extLst>
      <p:ext uri="{BB962C8B-B14F-4D97-AF65-F5344CB8AC3E}">
        <p14:creationId xmlns:p14="http://schemas.microsoft.com/office/powerpoint/2010/main" val="26370444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a:p>
            <a:r>
              <a:rPr lang="en-GB" dirty="0"/>
              <a:t>What does Foucault’s concept of the Panopticon reveal about modern legal control?</a:t>
            </a:r>
          </a:p>
          <a:p>
            <a:endParaRPr lang="en-GB" b="1" dirty="0"/>
          </a:p>
          <a:p>
            <a:r>
              <a:rPr lang="en-GB" dirty="0"/>
              <a:t>Surveillance is now </a:t>
            </a:r>
            <a:r>
              <a:rPr lang="en-GB" b="1" dirty="0"/>
              <a:t>constant and decentralised</a:t>
            </a:r>
            <a:r>
              <a:rPr lang="en-GB" dirty="0"/>
              <a:t>—“the many watch the many”.</a:t>
            </a:r>
          </a:p>
          <a:p>
            <a:r>
              <a:rPr lang="en-GB" dirty="0"/>
              <a:t>Legal control extends beyond punishment to </a:t>
            </a:r>
            <a:r>
              <a:rPr lang="en-GB" b="1" dirty="0"/>
              <a:t>data tracking, CCTV, and digital footprints</a:t>
            </a:r>
            <a:r>
              <a:rPr lang="en-GB" dirty="0"/>
              <a:t>.</a:t>
            </a:r>
          </a:p>
          <a:p>
            <a:r>
              <a:rPr lang="en-GB" b="1" dirty="0"/>
              <a:t>Governmentality</a:t>
            </a:r>
            <a:r>
              <a:rPr lang="en-GB" dirty="0"/>
              <a:t>: Power is exercised through professionals (teachers, doctors, auditors) who regulate behaviour.</a:t>
            </a:r>
          </a:p>
          <a:p>
            <a:endParaRPr lang="en-GB" dirty="0"/>
          </a:p>
          <a:p>
            <a:r>
              <a:rPr lang="en-GB" b="1" dirty="0"/>
              <a:t>Crime Survey for England and Wales (</a:t>
            </a:r>
            <a:r>
              <a:rPr lang="en-GB" b="1" dirty="0" err="1"/>
              <a:t>CSEW</a:t>
            </a:r>
            <a:r>
              <a:rPr lang="en-GB" b="1" dirty="0"/>
              <a:t>)</a:t>
            </a:r>
            <a:r>
              <a:rPr lang="en-GB" dirty="0"/>
              <a:t>, overall crime has </a:t>
            </a:r>
            <a:r>
              <a:rPr lang="en-GB" b="1" dirty="0"/>
              <a:t>decreased over the past decade</a:t>
            </a:r>
            <a:r>
              <a:rPr lang="en-GB" dirty="0"/>
              <a:t>, but: </a:t>
            </a:r>
            <a:r>
              <a:rPr lang="en-GB" b="1" dirty="0"/>
              <a:t>Fraud increased by 31%</a:t>
            </a:r>
            <a:r>
              <a:rPr lang="en-GB" dirty="0"/>
              <a:t> in the year ending March 2025.</a:t>
            </a:r>
          </a:p>
          <a:p>
            <a:r>
              <a:rPr lang="en-GB" b="1" dirty="0"/>
              <a:t>Sexual assault and domestic abuse</a:t>
            </a:r>
            <a:r>
              <a:rPr lang="en-GB" dirty="0"/>
              <a:t> rates remained stable but high. </a:t>
            </a:r>
            <a:r>
              <a:rPr lang="en-GB" dirty="0">
                <a:hlinkClick r:id="rId3"/>
              </a:rPr>
              <a:t>[ons.gov.uk]</a:t>
            </a:r>
            <a:endParaRPr lang="en-GB" dirty="0"/>
          </a:p>
          <a:p>
            <a:r>
              <a:rPr lang="en-GB" dirty="0"/>
              <a:t>Despite falling crime rates, the prison population has </a:t>
            </a:r>
            <a:r>
              <a:rPr lang="en-GB" b="1" dirty="0"/>
              <a:t>not decreased proportionally</a:t>
            </a:r>
            <a:r>
              <a:rPr lang="en-GB" dirty="0"/>
              <a:t>.</a:t>
            </a:r>
          </a:p>
          <a:p>
            <a:endParaRPr lang="en-GB" dirty="0"/>
          </a:p>
          <a:p>
            <a:r>
              <a:rPr lang="en-GB" b="1" dirty="0"/>
              <a:t>Net widening</a:t>
            </a:r>
            <a:r>
              <a:rPr lang="en-GB" dirty="0"/>
              <a:t> refers to the </a:t>
            </a:r>
            <a:r>
              <a:rPr lang="en-GB" b="1" dirty="0"/>
              <a:t>expansion of the criminal justice system’s control</a:t>
            </a:r>
            <a:r>
              <a:rPr lang="en-GB" dirty="0"/>
              <a:t> over individuals, often as an unintended consequence of reforms or alternative sanctions. Originally coined in the 1960s, the term describes how efforts to </a:t>
            </a:r>
            <a:r>
              <a:rPr lang="en-GB" b="1" dirty="0"/>
              <a:t>divert offenders from incarceration</a:t>
            </a:r>
            <a:r>
              <a:rPr lang="en-GB" dirty="0"/>
              <a:t> can paradoxically </a:t>
            </a:r>
            <a:r>
              <a:rPr lang="en-GB" b="1" dirty="0"/>
              <a:t>increase the number of people under formal supervision</a:t>
            </a:r>
            <a:r>
              <a:rPr lang="en-GB" dirty="0"/>
              <a:t>.</a:t>
            </a:r>
          </a:p>
          <a:p>
            <a:r>
              <a:rPr lang="en-GB" dirty="0"/>
              <a:t>“Net widening occurs when programs designed to divert individuals from prison end up subjecting more people to criminal justice control than before.”</a:t>
            </a:r>
            <a:br>
              <a:rPr lang="en-GB" dirty="0"/>
            </a:br>
            <a:r>
              <a:rPr lang="en-GB" dirty="0"/>
              <a:t>— </a:t>
            </a:r>
            <a:r>
              <a:rPr lang="en-GB" i="1" dirty="0" err="1"/>
              <a:t>LegalClarity</a:t>
            </a:r>
            <a:r>
              <a:rPr lang="en-GB" dirty="0"/>
              <a:t> </a:t>
            </a:r>
            <a:r>
              <a:rPr lang="en-GB" dirty="0">
                <a:hlinkClick r:id="rId4"/>
              </a:rPr>
              <a:t>[legalclarity.org]</a:t>
            </a:r>
            <a:endParaRPr lang="en-GB" dirty="0"/>
          </a:p>
          <a:p>
            <a:endParaRPr lang="en-GB" dirty="0"/>
          </a:p>
          <a:p>
            <a:endParaRPr lang="en-GB" dirty="0"/>
          </a:p>
          <a:p>
            <a:r>
              <a:rPr lang="en-GB" b="1" dirty="0"/>
              <a:t>Mechanisms of Net Widening</a:t>
            </a:r>
          </a:p>
          <a:p>
            <a:r>
              <a:rPr lang="en-GB" b="1" dirty="0"/>
              <a:t>Creation of New Offenses</a:t>
            </a:r>
            <a:endParaRPr lang="en-GB" dirty="0"/>
          </a:p>
          <a:p>
            <a:pPr lvl="1"/>
            <a:r>
              <a:rPr lang="en-GB" dirty="0"/>
              <a:t>Minor behaviours previously handled informally are now criminalised.</a:t>
            </a:r>
          </a:p>
          <a:p>
            <a:pPr lvl="1"/>
            <a:r>
              <a:rPr lang="en-GB" dirty="0"/>
              <a:t>Example: Anti-social behaviour orders (ASBOs) and Community Protection Notices (</a:t>
            </a:r>
            <a:r>
              <a:rPr lang="en-GB" dirty="0" err="1"/>
              <a:t>CPNs</a:t>
            </a:r>
            <a:r>
              <a:rPr lang="en-GB" dirty="0"/>
              <a:t>) in the UK. </a:t>
            </a:r>
          </a:p>
          <a:p>
            <a:r>
              <a:rPr lang="en-GB" b="1" dirty="0"/>
              <a:t>Alternative Sanctions Misapplied</a:t>
            </a:r>
            <a:endParaRPr lang="en-GB" dirty="0"/>
          </a:p>
          <a:p>
            <a:pPr lvl="1"/>
            <a:r>
              <a:rPr lang="en-GB" dirty="0"/>
              <a:t>Electronic monitoring or intensive probation used for low-risk individuals who wouldn’t have been incarcerated.</a:t>
            </a:r>
          </a:p>
          <a:p>
            <a:pPr lvl="1"/>
            <a:r>
              <a:rPr lang="en-GB" dirty="0"/>
              <a:t>Instead of reducing prison numbers, these sanctions </a:t>
            </a:r>
            <a:r>
              <a:rPr lang="en-GB" b="1" dirty="0"/>
              <a:t>expand the net</a:t>
            </a:r>
            <a:r>
              <a:rPr lang="en-GB" dirty="0"/>
              <a:t>. </a:t>
            </a:r>
          </a:p>
          <a:p>
            <a:r>
              <a:rPr lang="en-GB" b="1" dirty="0"/>
              <a:t>Diversion Programs</a:t>
            </a:r>
            <a:endParaRPr lang="en-GB" dirty="0"/>
          </a:p>
          <a:p>
            <a:pPr lvl="1"/>
            <a:r>
              <a:rPr lang="en-GB" dirty="0"/>
              <a:t>Youth diversion schemes may pull in individuals who would have otherwise avoided formal processing.</a:t>
            </a:r>
          </a:p>
          <a:p>
            <a:pPr lvl="1"/>
            <a:r>
              <a:rPr lang="en-GB" dirty="0"/>
              <a:t>Example: Juvenile justice reforms in San Francisco led to more youth being formally processed. </a:t>
            </a:r>
          </a:p>
          <a:p>
            <a:pPr lvl="1"/>
            <a:endParaRPr lang="en-GB" b="1" dirty="0"/>
          </a:p>
          <a:p>
            <a:pPr lvl="1"/>
            <a:r>
              <a:rPr lang="en-GB" b="1" dirty="0"/>
              <a:t>Why It’s Problematic</a:t>
            </a:r>
          </a:p>
          <a:p>
            <a:pPr lvl="1"/>
            <a:endParaRPr lang="en-GB" b="1" dirty="0"/>
          </a:p>
          <a:p>
            <a:pPr lvl="1"/>
            <a:endParaRPr lang="en-GB" b="1" dirty="0"/>
          </a:p>
          <a:p>
            <a:r>
              <a:rPr lang="en-GB" b="1" dirty="0"/>
              <a:t>Over-criminalisation</a:t>
            </a:r>
            <a:r>
              <a:rPr lang="en-GB" dirty="0"/>
              <a:t>: More people are subjected to surveillance and control.</a:t>
            </a:r>
          </a:p>
          <a:p>
            <a:r>
              <a:rPr lang="en-GB" b="1" dirty="0"/>
              <a:t>Resource Drain</a:t>
            </a:r>
            <a:r>
              <a:rPr lang="en-GB" dirty="0"/>
              <a:t>: Diverts attention from high-risk individuals to those who may not need intervention.</a:t>
            </a:r>
          </a:p>
          <a:p>
            <a:r>
              <a:rPr lang="en-GB" b="1" dirty="0"/>
              <a:t>Civil Liberties</a:t>
            </a:r>
            <a:r>
              <a:rPr lang="en-GB" dirty="0"/>
              <a:t>: Increased supervision can erode privacy and autonomy.</a:t>
            </a:r>
          </a:p>
          <a:p>
            <a:r>
              <a:rPr lang="en-GB" b="1" dirty="0"/>
              <a:t>Failure to Reduce Recidivism</a:t>
            </a:r>
            <a:r>
              <a:rPr lang="en-GB" dirty="0"/>
              <a:t>: Often does not lower reoffending rates.</a:t>
            </a:r>
          </a:p>
          <a:p>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31</a:t>
            </a:fld>
            <a:endParaRPr lang="en-GB"/>
          </a:p>
        </p:txBody>
      </p:sp>
    </p:spTree>
    <p:extLst>
      <p:ext uri="{BB962C8B-B14F-4D97-AF65-F5344CB8AC3E}">
        <p14:creationId xmlns:p14="http://schemas.microsoft.com/office/powerpoint/2010/main" val="2905961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32</a:t>
            </a:fld>
            <a:endParaRPr lang="en-GB"/>
          </a:p>
        </p:txBody>
      </p:sp>
    </p:spTree>
    <p:extLst>
      <p:ext uri="{BB962C8B-B14F-4D97-AF65-F5344CB8AC3E}">
        <p14:creationId xmlns:p14="http://schemas.microsoft.com/office/powerpoint/2010/main" val="37454242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Decision-making power</a:t>
            </a:r>
            <a:r>
              <a:rPr lang="en-GB" dirty="0"/>
              <a:t> (visible actions) </a:t>
            </a:r>
            <a:r>
              <a:rPr lang="en-GB" b="1" dirty="0"/>
              <a:t>Non-decision-making power</a:t>
            </a:r>
            <a:r>
              <a:rPr lang="en-GB" dirty="0"/>
              <a:t> (controlling the agenda) </a:t>
            </a:r>
            <a:r>
              <a:rPr lang="en-GB" b="1" dirty="0"/>
              <a:t>Ideological or latent power</a:t>
            </a:r>
            <a:r>
              <a:rPr lang="en-GB" dirty="0"/>
              <a:t> (shaping desires, beliefs, and perceptions)</a:t>
            </a:r>
          </a:p>
          <a:p>
            <a:endParaRPr lang="en-GB" b="1" dirty="0"/>
          </a:p>
          <a:p>
            <a:r>
              <a:rPr lang="en-GB" b="1" dirty="0"/>
              <a:t>Non-decision-making power</a:t>
            </a:r>
            <a:r>
              <a:rPr lang="en-GB" dirty="0"/>
              <a:t> (controlling the agenda) </a:t>
            </a:r>
            <a:endParaRPr lang="en-GB" b="1" dirty="0"/>
          </a:p>
          <a:p>
            <a:r>
              <a:rPr lang="en-GB" b="1" dirty="0"/>
              <a:t>Agenda-Setting and Non-Decision-Making</a:t>
            </a:r>
          </a:p>
          <a:p>
            <a:r>
              <a:rPr lang="en-GB" dirty="0"/>
              <a:t>These ideas were introduced by </a:t>
            </a:r>
            <a:r>
              <a:rPr lang="en-GB" b="1" dirty="0"/>
              <a:t>Peter Bachrach and Morton Baratz</a:t>
            </a:r>
            <a:r>
              <a:rPr lang="en-GB" dirty="0"/>
              <a:t> in: </a:t>
            </a:r>
            <a:r>
              <a:rPr lang="en-GB" b="1" dirty="0"/>
              <a:t>Bachrach, P., &amp; Baratz, M. S. (1962). </a:t>
            </a:r>
            <a:r>
              <a:rPr lang="en-GB" b="1" i="1" dirty="0"/>
              <a:t>Two Faces of Power</a:t>
            </a:r>
            <a:r>
              <a:rPr lang="en-GB" b="1" dirty="0"/>
              <a:t>. American Political Science Review, 56(4), 947–952.</a:t>
            </a:r>
          </a:p>
          <a:p>
            <a:endParaRPr lang="en-GB" dirty="0"/>
          </a:p>
          <a:p>
            <a:r>
              <a:rPr lang="en-GB" dirty="0"/>
              <a:t>They argued that power is not only about making decisions but also about </a:t>
            </a:r>
            <a:r>
              <a:rPr lang="en-GB" b="1" dirty="0"/>
              <a:t>preventing certain issues from being discussed</a:t>
            </a:r>
            <a:r>
              <a:rPr lang="en-GB" dirty="0"/>
              <a:t>—a subtle but powerful form of control.</a:t>
            </a:r>
          </a:p>
          <a:p>
            <a:endParaRPr lang="en-GB" dirty="0"/>
          </a:p>
          <a:p>
            <a:endParaRPr lang="en-GB" dirty="0"/>
          </a:p>
          <a:p>
            <a:r>
              <a:rPr lang="en-GB" dirty="0"/>
              <a:t>Who gets to speak in UK society—and who doesn’t?”</a:t>
            </a:r>
          </a:p>
          <a:p>
            <a:r>
              <a:rPr lang="en-GB" dirty="0"/>
              <a:t>How does agenda-setting shape inclusion?”</a:t>
            </a:r>
          </a:p>
          <a:p>
            <a:r>
              <a:rPr lang="en-GB" dirty="0"/>
              <a:t>Issues affecting marginalised groups may be excluded from policy debates. Silence can be a form of power - what’s not discussed is just as important as what is. Inclusion requires intentional amplification of unheard voices.</a:t>
            </a:r>
          </a:p>
          <a:p>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33</a:t>
            </a:fld>
            <a:endParaRPr lang="en-GB"/>
          </a:p>
        </p:txBody>
      </p:sp>
    </p:spTree>
    <p:extLst>
      <p:ext uri="{BB962C8B-B14F-4D97-AF65-F5344CB8AC3E}">
        <p14:creationId xmlns:p14="http://schemas.microsoft.com/office/powerpoint/2010/main" val="34498943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Arendt believed that </a:t>
            </a:r>
            <a:r>
              <a:rPr lang="en-GB" b="1" dirty="0"/>
              <a:t>power arises when people act together</a:t>
            </a:r>
            <a:r>
              <a:rPr lang="en-GB" dirty="0"/>
              <a:t>, not from force or violence. It is </a:t>
            </a:r>
            <a:r>
              <a:rPr lang="en-GB" b="1" dirty="0"/>
              <a:t>created through communication, cooperation, and shared purpose</a:t>
            </a:r>
            <a:r>
              <a:rPr lang="en-GB" dirty="0"/>
              <a:t>. Power is </a:t>
            </a:r>
            <a:r>
              <a:rPr lang="en-GB" b="1" dirty="0"/>
              <a:t>not something individuals possess</a:t>
            </a:r>
            <a:r>
              <a:rPr lang="en-GB" dirty="0"/>
              <a:t>, but something that </a:t>
            </a:r>
            <a:r>
              <a:rPr lang="en-GB" b="1" dirty="0"/>
              <a:t>exists between people</a:t>
            </a:r>
            <a:r>
              <a:rPr lang="en-GB" dirty="0"/>
              <a:t> when they engage in political life.</a:t>
            </a:r>
          </a:p>
          <a:p>
            <a:endParaRPr lang="en-GB" dirty="0"/>
          </a:p>
          <a:p>
            <a:r>
              <a:rPr lang="en-GB" b="1" dirty="0"/>
              <a:t>Major Works</a:t>
            </a:r>
          </a:p>
          <a:p>
            <a:r>
              <a:rPr lang="en-GB" b="1" dirty="0"/>
              <a:t>The Origins of Totalitarianism</a:t>
            </a:r>
            <a:r>
              <a:rPr lang="en-GB" dirty="0"/>
              <a:t> (1951) </a:t>
            </a:r>
          </a:p>
          <a:p>
            <a:pPr lvl="1"/>
            <a:r>
              <a:rPr lang="en-GB" dirty="0" err="1"/>
              <a:t>Analyzes</a:t>
            </a:r>
            <a:r>
              <a:rPr lang="en-GB" dirty="0"/>
              <a:t> Nazism and Stalinism as forms of totalitarian rule.</a:t>
            </a:r>
          </a:p>
          <a:p>
            <a:r>
              <a:rPr lang="en-GB" b="1" dirty="0"/>
              <a:t>The Human Condition</a:t>
            </a:r>
            <a:r>
              <a:rPr lang="en-GB" dirty="0"/>
              <a:t> (1958) </a:t>
            </a:r>
          </a:p>
          <a:p>
            <a:pPr lvl="1"/>
            <a:r>
              <a:rPr lang="en-GB" dirty="0"/>
              <a:t>Explores the nature of political action, labour, and public life.</a:t>
            </a:r>
          </a:p>
          <a:p>
            <a:r>
              <a:rPr lang="en-GB" b="1" dirty="0"/>
              <a:t>Eichmann in Jerusalem: A Report on the Banality of Evil</a:t>
            </a:r>
            <a:r>
              <a:rPr lang="en-GB" dirty="0"/>
              <a:t> (1963) </a:t>
            </a:r>
          </a:p>
          <a:p>
            <a:pPr lvl="1"/>
            <a:r>
              <a:rPr lang="en-GB" dirty="0"/>
              <a:t>Based on her coverage of Adolf Eichmann’s trial; introduced the controversial idea that evil can be committed by ordinary people who fail to think critically.</a:t>
            </a:r>
          </a:p>
          <a:p>
            <a:r>
              <a:rPr lang="en-GB" b="1" dirty="0"/>
              <a:t>On Revolution</a:t>
            </a:r>
            <a:r>
              <a:rPr lang="en-GB" dirty="0"/>
              <a:t> (1963) </a:t>
            </a:r>
          </a:p>
          <a:p>
            <a:pPr lvl="1"/>
            <a:r>
              <a:rPr lang="en-GB" dirty="0"/>
              <a:t>Compares the American and French revolutions.</a:t>
            </a:r>
          </a:p>
          <a:p>
            <a:r>
              <a:rPr lang="en-GB" b="1" dirty="0"/>
              <a:t>On Violence</a:t>
            </a:r>
            <a:r>
              <a:rPr lang="en-GB" dirty="0"/>
              <a:t> (1970) </a:t>
            </a:r>
          </a:p>
          <a:p>
            <a:pPr lvl="1"/>
            <a:r>
              <a:rPr lang="en-GB" dirty="0"/>
              <a:t>Distinguishes between power and violence.</a:t>
            </a:r>
          </a:p>
          <a:p>
            <a:endParaRPr lang="en-GB" dirty="0"/>
          </a:p>
          <a:p>
            <a:endParaRPr lang="en-GB" dirty="0"/>
          </a:p>
          <a:p>
            <a:r>
              <a:rPr lang="en-GB" b="1" dirty="0"/>
              <a:t>Power</a:t>
            </a:r>
            <a:r>
              <a:rPr lang="en-GB" dirty="0"/>
              <a:t> arises from </a:t>
            </a:r>
            <a:r>
              <a:rPr lang="en-GB" b="1" dirty="0"/>
              <a:t>collective action</a:t>
            </a:r>
            <a:r>
              <a:rPr lang="en-GB" dirty="0"/>
              <a:t> and </a:t>
            </a:r>
            <a:r>
              <a:rPr lang="en-GB" b="1" dirty="0"/>
              <a:t>public engagement</a:t>
            </a:r>
            <a:r>
              <a:rPr lang="en-GB" dirty="0"/>
              <a:t>, not domination.</a:t>
            </a:r>
          </a:p>
          <a:p>
            <a:r>
              <a:rPr lang="en-GB" dirty="0"/>
              <a:t>It is </a:t>
            </a:r>
            <a:r>
              <a:rPr lang="en-GB" b="1" dirty="0"/>
              <a:t>fragile</a:t>
            </a:r>
            <a:r>
              <a:rPr lang="en-GB" dirty="0"/>
              <a:t>, existing only as long as people act together.</a:t>
            </a:r>
          </a:p>
          <a:p>
            <a:r>
              <a:rPr lang="en-GB" dirty="0"/>
              <a:t>She distinguished </a:t>
            </a:r>
            <a:r>
              <a:rPr lang="en-GB" b="1" dirty="0"/>
              <a:t>power</a:t>
            </a:r>
            <a:r>
              <a:rPr lang="en-GB" dirty="0"/>
              <a:t> from </a:t>
            </a:r>
            <a:r>
              <a:rPr lang="en-GB" b="1" dirty="0"/>
              <a:t>violence</a:t>
            </a:r>
            <a:r>
              <a:rPr lang="en-GB" dirty="0"/>
              <a:t>, arguing that violence is what happens when power breaks down.</a:t>
            </a:r>
          </a:p>
          <a:p>
            <a:r>
              <a:rPr lang="en-GB" dirty="0"/>
              <a:t>“Power corresponds to the human ability not just to act but to act in concert.”</a:t>
            </a:r>
            <a:br>
              <a:rPr lang="en-GB" dirty="0"/>
            </a:br>
            <a:r>
              <a:rPr lang="en-GB" dirty="0"/>
              <a:t>— </a:t>
            </a:r>
            <a:r>
              <a:rPr lang="en-GB" i="1" dirty="0"/>
              <a:t>The Human Condition</a:t>
            </a:r>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34</a:t>
            </a:fld>
            <a:endParaRPr lang="en-GB"/>
          </a:p>
        </p:txBody>
      </p:sp>
    </p:spTree>
    <p:extLst>
      <p:ext uri="{BB962C8B-B14F-4D97-AF65-F5344CB8AC3E}">
        <p14:creationId xmlns:p14="http://schemas.microsoft.com/office/powerpoint/2010/main" val="14417351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Antonio Gramsci's concept of hegemony has become a central principle for understanding the mechanisms by which dominant groups maintain power and control in society</a:t>
            </a:r>
          </a:p>
          <a:p>
            <a:endParaRPr lang="en-GB" dirty="0"/>
          </a:p>
          <a:p>
            <a:endParaRPr lang="en-GB" dirty="0"/>
          </a:p>
          <a:p>
            <a:endParaRPr lang="en-GB" dirty="0"/>
          </a:p>
          <a:p>
            <a:r>
              <a:rPr lang="en-GB" dirty="0"/>
              <a:t>Hegemony is a concept developed by the Italian Marxist philosopher Antonio Gramsci (1891- 1937) to explain how dominant groups in society maintain their power and influence over subordinate groups. Gramsci's theory of hegemony is a crucial contribution to the understanding of power dynamics in society and has been widely influential in various fields, including political theory, cultural studies, and social analysis.</a:t>
            </a:r>
          </a:p>
          <a:p>
            <a:endParaRPr lang="en-GB" dirty="0"/>
          </a:p>
          <a:p>
            <a:endParaRPr lang="en-GB" dirty="0"/>
          </a:p>
          <a:p>
            <a:r>
              <a:rPr lang="en-GB" sz="1200" b="0" i="0" kern="1200" dirty="0">
                <a:solidFill>
                  <a:schemeClr val="tx1"/>
                </a:solidFill>
                <a:effectLst/>
                <a:latin typeface="+mn-lt"/>
                <a:ea typeface="+mn-ea"/>
                <a:cs typeface="+mn-cs"/>
              </a:rPr>
              <a:t>Capitalism, Gramsci suggested, maintained control not just through violence and political and economic coercion, but also </a:t>
            </a:r>
            <a:r>
              <a:rPr lang="en-GB" sz="1200" b="0" i="0" u="none" strike="noStrike" kern="1200" dirty="0">
                <a:solidFill>
                  <a:schemeClr val="tx1"/>
                </a:solidFill>
                <a:effectLst/>
                <a:latin typeface="+mn-lt"/>
                <a:ea typeface="+mn-ea"/>
                <a:cs typeface="+mn-cs"/>
                <a:hlinkClick r:id="rId3" tooltip="Ideology"/>
              </a:rPr>
              <a:t>ideologically</a:t>
            </a:r>
            <a:r>
              <a:rPr lang="en-GB" sz="1200" b="0" i="0" kern="1200" dirty="0">
                <a:solidFill>
                  <a:schemeClr val="tx1"/>
                </a:solidFill>
                <a:effectLst/>
                <a:latin typeface="+mn-lt"/>
                <a:ea typeface="+mn-ea"/>
                <a:cs typeface="+mn-cs"/>
              </a:rPr>
              <a:t>, through a hegemonic culture in which the values of the </a:t>
            </a:r>
            <a:r>
              <a:rPr lang="en-GB" sz="1200" b="0" i="0" u="none" strike="noStrike" kern="1200" dirty="0">
                <a:solidFill>
                  <a:schemeClr val="tx1"/>
                </a:solidFill>
                <a:effectLst/>
                <a:latin typeface="+mn-lt"/>
                <a:ea typeface="+mn-ea"/>
                <a:cs typeface="+mn-cs"/>
                <a:hlinkClick r:id="rId4" tooltip="Bourgeoisie"/>
              </a:rPr>
              <a:t>bourgeoisie</a:t>
            </a:r>
            <a:r>
              <a:rPr lang="en-GB" sz="1200" b="0" i="0" kern="1200" dirty="0">
                <a:solidFill>
                  <a:schemeClr val="tx1"/>
                </a:solidFill>
                <a:effectLst/>
                <a:latin typeface="+mn-lt"/>
                <a:ea typeface="+mn-ea"/>
                <a:cs typeface="+mn-cs"/>
              </a:rPr>
              <a:t> became the '</a:t>
            </a:r>
            <a:r>
              <a:rPr lang="en-GB" sz="1200" b="0" i="0" u="none" strike="noStrike" kern="1200" dirty="0">
                <a:solidFill>
                  <a:schemeClr val="tx1"/>
                </a:solidFill>
                <a:effectLst/>
                <a:latin typeface="+mn-lt"/>
                <a:ea typeface="+mn-ea"/>
                <a:cs typeface="+mn-cs"/>
                <a:hlinkClick r:id="rId5" tooltip="Common sense"/>
              </a:rPr>
              <a:t>common sense</a:t>
            </a:r>
            <a:r>
              <a:rPr lang="en-GB" sz="1200" b="0" i="0" kern="1200" dirty="0">
                <a:solidFill>
                  <a:schemeClr val="tx1"/>
                </a:solidFill>
                <a:effectLst/>
                <a:latin typeface="+mn-lt"/>
                <a:ea typeface="+mn-ea"/>
                <a:cs typeface="+mn-cs"/>
              </a:rPr>
              <a:t>' values of all. Thus a consensus culture developed in which people in the </a:t>
            </a:r>
            <a:r>
              <a:rPr lang="en-GB" sz="1200" b="0" i="0" u="none" strike="noStrike" kern="1200" dirty="0">
                <a:solidFill>
                  <a:schemeClr val="tx1"/>
                </a:solidFill>
                <a:effectLst/>
                <a:latin typeface="+mn-lt"/>
                <a:ea typeface="+mn-ea"/>
                <a:cs typeface="+mn-cs"/>
                <a:hlinkClick r:id="rId6" tooltip="Working-class"/>
              </a:rPr>
              <a:t>working-class</a:t>
            </a:r>
            <a:r>
              <a:rPr lang="en-GB" sz="1200" b="0" i="0" kern="1200" dirty="0">
                <a:solidFill>
                  <a:schemeClr val="tx1"/>
                </a:solidFill>
                <a:effectLst/>
                <a:latin typeface="+mn-lt"/>
                <a:ea typeface="+mn-ea"/>
                <a:cs typeface="+mn-cs"/>
              </a:rPr>
              <a:t> identified their own good with the good of the bourgeoisie, and helped to maintain the </a:t>
            </a:r>
            <a:r>
              <a:rPr lang="en-GB" sz="1200" b="0" i="1" kern="1200" dirty="0">
                <a:solidFill>
                  <a:schemeClr val="tx1"/>
                </a:solidFill>
                <a:effectLst/>
                <a:latin typeface="+mn-lt"/>
                <a:ea typeface="+mn-ea"/>
                <a:cs typeface="+mn-cs"/>
              </a:rPr>
              <a:t>status quo</a:t>
            </a:r>
            <a:r>
              <a:rPr lang="en-GB" sz="1200" b="0" i="0" kern="1200" dirty="0">
                <a:solidFill>
                  <a:schemeClr val="tx1"/>
                </a:solidFill>
                <a:effectLst/>
                <a:latin typeface="+mn-lt"/>
                <a:ea typeface="+mn-ea"/>
                <a:cs typeface="+mn-cs"/>
              </a:rPr>
              <a:t> rather than revolting</a:t>
            </a:r>
          </a:p>
          <a:p>
            <a:endParaRPr lang="en-GB" sz="1200" b="0" i="0" kern="1200" dirty="0">
              <a:solidFill>
                <a:schemeClr val="tx1"/>
              </a:solidFill>
              <a:effectLst/>
              <a:latin typeface="+mn-lt"/>
              <a:ea typeface="+mn-ea"/>
              <a:cs typeface="+mn-cs"/>
            </a:endParaRPr>
          </a:p>
          <a:p>
            <a:endParaRPr lang="en-GB" dirty="0"/>
          </a:p>
          <a:p>
            <a:r>
              <a:rPr lang="en-GB" dirty="0"/>
              <a:t> According to Gramsci, hegemony refers to the cultural, moral, and intellectual leadership exercised by the dominant group over other groups in society. It is a form of rule or dominance that is achieved not merely through coercion or physical force but primarily through the creation and dissemination of a particular worldview or ideology that becomes accepted as "common sense" or "natural" by both the dominant and subordinate groups. Gramsci argued that the ruling class in a capitalist society maintains its power not only through economic control and the threat of force but also through the establishment of a hegemonic culture that shapes the beliefs, values, and norms of the entire society. This hegemonic culture is propagated through various institutions, such as education, media, religion, and cultural institutions, which serve to reinforce the dominant ideology and marginalise alternative world views. Gramsci's concept of hegemony emphasises the importance of consent and persuasion in the exercise of power. The dominant group must constantly work to maintain its hegemonic position by winning the active or passive consent of the subordinate groups. This involves not only the dissemination of a particular ideology but also the incorporation of certain elements of the subordinate groups' interests and values into the hegemonic worldview, creating a sense of unity and shared interests between the dominant and subordinate groups </a:t>
            </a:r>
          </a:p>
          <a:p>
            <a:endParaRPr lang="en-GB" dirty="0"/>
          </a:p>
          <a:p>
            <a:endParaRPr lang="en-GB" dirty="0"/>
          </a:p>
          <a:p>
            <a:r>
              <a:rPr lang="en-GB" dirty="0"/>
              <a:t>Features of Gramsci’s Hegemony Here are some important features of Antonio Gramsci's hegemonic principle: </a:t>
            </a:r>
          </a:p>
          <a:p>
            <a:endParaRPr lang="en-GB" dirty="0"/>
          </a:p>
          <a:p>
            <a:pPr marL="228600" indent="-228600">
              <a:buAutoNum type="arabicPeriod"/>
            </a:pPr>
            <a:r>
              <a:rPr lang="en-GB" dirty="0"/>
              <a:t>Ideological dominance - Hegemony refers to the ideological dominance of one social institution over others, whereby the world view and perception systems of the dominant group are ordinary  everyday and valid at some point of society. The method of ‘hegemonizing’ spreads and strengthens the values, norms and perception structures of the ruling elegance via cultural, social and political institutions.</a:t>
            </a:r>
          </a:p>
          <a:p>
            <a:pPr marL="228600" indent="-228600">
              <a:buAutoNum type="arabicPeriod"/>
            </a:pPr>
            <a:endParaRPr lang="en-GB" dirty="0"/>
          </a:p>
          <a:p>
            <a:pPr marL="228600" indent="-228600">
              <a:buAutoNum type="arabicPeriod"/>
            </a:pPr>
            <a:r>
              <a:rPr lang="en-GB" dirty="0"/>
              <a:t> 2. Manufacturing consent -Gramsci emphasised that for a dominant group to exercising actual power, it should go past bodily coercion and political authority and actively produce the consent of subordinate businesses. Cultural hegemony creates this consensus by means of imparting the dominant ideology as well-known and making alternative world-views marginal or unthinkable. </a:t>
            </a:r>
          </a:p>
          <a:p>
            <a:pPr marL="228600" indent="-228600">
              <a:buAutoNum type="arabicPeriod"/>
            </a:pPr>
            <a:endParaRPr lang="en-GB" dirty="0"/>
          </a:p>
          <a:p>
            <a:pPr marL="228600" indent="-228600">
              <a:buAutoNum type="arabicPeriod"/>
            </a:pPr>
            <a:r>
              <a:rPr lang="en-GB" dirty="0"/>
              <a:t>3. Role of Civil Society - Civil society establishments along with schools, church buildings, media and so forth., according to Gramsci, play a key position in spreading and strengthening hegemonic ideologies and ideals most of the loads. These institutions socialise people to conform to the assumptions, values and "not unusual sense" of the dominant social organization. </a:t>
            </a:r>
          </a:p>
          <a:p>
            <a:pPr marL="228600" indent="-228600">
              <a:buAutoNum type="arabicPeriod"/>
            </a:pPr>
            <a:endParaRPr lang="en-GB" dirty="0"/>
          </a:p>
          <a:p>
            <a:pPr marL="228600" indent="-228600">
              <a:buAutoNum type="arabicPeriod"/>
            </a:pPr>
            <a:r>
              <a:rPr lang="en-GB" dirty="0"/>
              <a:t>4. Traditional versus natural intellectuals -Gramsci outstanding among "conventional" intellectuals who beef up the hegemony of the ruling class via their function in institutions, and viable "organic" intellectuals who can construct a hegemonic counter-modern awareness primarily based at the stories of the operating magnificence. </a:t>
            </a:r>
          </a:p>
          <a:p>
            <a:pPr marL="228600" indent="-228600">
              <a:buAutoNum type="arabicPeriod"/>
            </a:pPr>
            <a:endParaRPr lang="en-GB" dirty="0"/>
          </a:p>
          <a:p>
            <a:pPr marL="228600" indent="-228600">
              <a:buAutoNum type="arabicPeriod"/>
            </a:pPr>
            <a:r>
              <a:rPr lang="en-GB" dirty="0"/>
              <a:t>5. War of position -His idea covered a "warfare of position" wherein a dominant institution constantly uses strategies to defend and reproduce its hegemony via civil society, while hegemonic resistance organizations may additionally have interaction in ideological and cultural resistance to task the status quo. </a:t>
            </a:r>
          </a:p>
          <a:p>
            <a:pPr marL="228600" indent="-228600">
              <a:buAutoNum type="arabicPeriod"/>
            </a:pPr>
            <a:endParaRPr lang="en-GB" dirty="0"/>
          </a:p>
          <a:p>
            <a:pPr marL="228600" indent="-228600">
              <a:buAutoNum type="arabicPeriod"/>
            </a:pPr>
            <a:r>
              <a:rPr lang="en-GB" dirty="0"/>
              <a:t>6. Cultural Struggle - For Gramsci, ideological and cultural conflict in civil society become critical to attain hegemony or create counter-hegemonies. Economy and politics were essential, but now not the best determinants of power relations in society. </a:t>
            </a:r>
          </a:p>
          <a:p>
            <a:pPr marL="228600" indent="-228600">
              <a:buAutoNum type="arabicPeriod"/>
            </a:pPr>
            <a:endParaRPr lang="en-GB" dirty="0"/>
          </a:p>
          <a:p>
            <a:pPr marL="228600" indent="-228600">
              <a:buAutoNum type="arabicPeriod"/>
            </a:pPr>
            <a:r>
              <a:rPr lang="en-GB" dirty="0"/>
              <a:t>7. The opportunity of counter-hegemony- Although hegemony appears long lasting, Gramsci argued that it's miles neither permanent nor monolithic. Through anti-hegemonic academic and cultural work, subordinate agencies should overturn dominant ideologies and update them with new frameworks for the innovative reorganisation of </a:t>
            </a:r>
            <a:r>
              <a:rPr lang="en-GB" dirty="0" err="1"/>
              <a:t>society.Basically</a:t>
            </a:r>
            <a:r>
              <a:rPr lang="en-GB" dirty="0"/>
              <a:t>, Gramsci's hegemony broke from monetary determinism to research the capacity of a social group to unite. A worldview as everyday not unusual sense across social institutions is principal to achieving and maintaining electricity..</a:t>
            </a:r>
          </a:p>
        </p:txBody>
      </p:sp>
      <p:sp>
        <p:nvSpPr>
          <p:cNvPr id="4" name="Slide Number Placeholder 3"/>
          <p:cNvSpPr>
            <a:spLocks noGrp="1"/>
          </p:cNvSpPr>
          <p:nvPr>
            <p:ph type="sldNum" sz="quarter" idx="5"/>
          </p:nvPr>
        </p:nvSpPr>
        <p:spPr/>
        <p:txBody>
          <a:bodyPr/>
          <a:lstStyle/>
          <a:p>
            <a:fld id="{38979B71-30E9-4DEE-A6C7-A6D36A2FFD72}" type="slidenum">
              <a:rPr lang="en-GB" smtClean="0"/>
              <a:t>35</a:t>
            </a:fld>
            <a:endParaRPr lang="en-GB"/>
          </a:p>
        </p:txBody>
      </p:sp>
    </p:spTree>
    <p:extLst>
      <p:ext uri="{BB962C8B-B14F-4D97-AF65-F5344CB8AC3E}">
        <p14:creationId xmlns:p14="http://schemas.microsoft.com/office/powerpoint/2010/main" val="13853318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What Examples in Today’s Society Show Cultural Hegemony?</a:t>
            </a:r>
          </a:p>
          <a:p>
            <a:endParaRPr lang="en-GB" dirty="0"/>
          </a:p>
          <a:p>
            <a:r>
              <a:rPr lang="en-GB" dirty="0"/>
              <a:t>but also through </a:t>
            </a:r>
            <a:r>
              <a:rPr lang="en-GB" b="1" dirty="0"/>
              <a:t>consent</a:t>
            </a:r>
            <a:r>
              <a:rPr lang="en-GB" dirty="0"/>
              <a:t>, which is shaped by </a:t>
            </a:r>
            <a:r>
              <a:rPr lang="en-GB" b="1" dirty="0"/>
              <a:t>ideas, values, and beliefs</a:t>
            </a:r>
            <a:r>
              <a:rPr lang="en-GB" dirty="0"/>
              <a:t>. Intellectuals play a key role in this process by </a:t>
            </a:r>
            <a:r>
              <a:rPr lang="en-GB" b="1" dirty="0"/>
              <a:t>producing and disseminating ideologies</a:t>
            </a:r>
            <a:r>
              <a:rPr lang="en-GB" dirty="0"/>
              <a:t> that support the status quo</a:t>
            </a:r>
          </a:p>
          <a:p>
            <a:endParaRPr lang="en-GB" dirty="0"/>
          </a:p>
          <a:p>
            <a:endParaRPr lang="en-GB" dirty="0"/>
          </a:p>
          <a:p>
            <a:r>
              <a:rPr lang="en-GB" sz="1200" b="0" i="0" kern="1200" dirty="0">
                <a:solidFill>
                  <a:schemeClr val="tx1"/>
                </a:solidFill>
                <a:effectLst/>
                <a:latin typeface="+mn-lt"/>
                <a:ea typeface="+mn-ea"/>
                <a:cs typeface="+mn-cs"/>
              </a:rPr>
              <a:t>The </a:t>
            </a:r>
            <a:r>
              <a:rPr lang="en-GB" sz="1200" b="1" i="1" kern="1200" dirty="0">
                <a:solidFill>
                  <a:schemeClr val="tx1"/>
                </a:solidFill>
                <a:effectLst/>
                <a:latin typeface="+mn-lt"/>
                <a:ea typeface="+mn-ea"/>
                <a:cs typeface="+mn-cs"/>
              </a:rPr>
              <a:t>Prison Notebooks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3" tooltip="Italian language"/>
              </a:rPr>
              <a:t>Italian</a:t>
            </a:r>
            <a:r>
              <a:rPr lang="en-GB" sz="1200" b="0" i="0" kern="1200" dirty="0">
                <a:solidFill>
                  <a:schemeClr val="tx1"/>
                </a:solidFill>
                <a:effectLst/>
                <a:latin typeface="+mn-lt"/>
                <a:ea typeface="+mn-ea"/>
                <a:cs typeface="+mn-cs"/>
              </a:rPr>
              <a:t>: </a:t>
            </a:r>
            <a:r>
              <a:rPr lang="en-GB" sz="1200" b="0" i="1" kern="1200" dirty="0" err="1">
                <a:solidFill>
                  <a:schemeClr val="tx1"/>
                </a:solidFill>
                <a:effectLst/>
                <a:latin typeface="+mn-lt"/>
                <a:ea typeface="+mn-ea"/>
                <a:cs typeface="+mn-cs"/>
              </a:rPr>
              <a:t>Quaderni</a:t>
            </a:r>
            <a:r>
              <a:rPr lang="en-GB" sz="1200" b="0" i="1" kern="1200" dirty="0">
                <a:solidFill>
                  <a:schemeClr val="tx1"/>
                </a:solidFill>
                <a:effectLst/>
                <a:latin typeface="+mn-lt"/>
                <a:ea typeface="+mn-ea"/>
                <a:cs typeface="+mn-cs"/>
              </a:rPr>
              <a:t> del </a:t>
            </a:r>
            <a:r>
              <a:rPr lang="en-GB" sz="1200" b="0" i="1" kern="1200" dirty="0" err="1">
                <a:solidFill>
                  <a:schemeClr val="tx1"/>
                </a:solidFill>
                <a:effectLst/>
                <a:latin typeface="+mn-lt"/>
                <a:ea typeface="+mn-ea"/>
                <a:cs typeface="+mn-cs"/>
              </a:rPr>
              <a:t>carcere</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4" tooltip="Help:IPA/Italian"/>
              </a:rPr>
              <a:t>[</a:t>
            </a:r>
            <a:r>
              <a:rPr lang="en-GB" sz="1200" b="0" i="0" u="none" strike="noStrike" kern="1200" dirty="0" err="1">
                <a:solidFill>
                  <a:schemeClr val="tx1"/>
                </a:solidFill>
                <a:effectLst/>
                <a:latin typeface="+mn-lt"/>
                <a:ea typeface="+mn-ea"/>
                <a:cs typeface="+mn-cs"/>
                <a:hlinkClick r:id="rId4" tooltip="Help:IPA/Italian"/>
              </a:rPr>
              <a:t>kwaˈdɛrni</a:t>
            </a:r>
            <a:r>
              <a:rPr lang="en-GB" sz="1200" b="0" i="0" u="none" strike="noStrike" kern="1200" dirty="0">
                <a:solidFill>
                  <a:schemeClr val="tx1"/>
                </a:solidFill>
                <a:effectLst/>
                <a:latin typeface="+mn-lt"/>
                <a:ea typeface="+mn-ea"/>
                <a:cs typeface="+mn-cs"/>
                <a:hlinkClick r:id="rId4" tooltip="Help:IPA/Italian"/>
              </a:rPr>
              <a:t> del ˈ</a:t>
            </a:r>
            <a:r>
              <a:rPr lang="en-GB" sz="1200" b="0" i="0" u="none" strike="noStrike" kern="1200" dirty="0" err="1">
                <a:solidFill>
                  <a:schemeClr val="tx1"/>
                </a:solidFill>
                <a:effectLst/>
                <a:latin typeface="+mn-lt"/>
                <a:ea typeface="+mn-ea"/>
                <a:cs typeface="+mn-cs"/>
                <a:hlinkClick r:id="rId4" tooltip="Help:IPA/Italian"/>
              </a:rPr>
              <a:t>kartʃere</a:t>
            </a:r>
            <a:r>
              <a:rPr lang="en-GB" sz="1200" b="0" i="0" u="none" strike="noStrike" kern="1200" dirty="0">
                <a:solidFill>
                  <a:schemeClr val="tx1"/>
                </a:solidFill>
                <a:effectLst/>
                <a:latin typeface="+mn-lt"/>
                <a:ea typeface="+mn-ea"/>
                <a:cs typeface="+mn-cs"/>
                <a:hlinkClick r:id="rId4" tooltip="Help:IPA/Italian"/>
              </a:rPr>
              <a:t>]</a:t>
            </a:r>
            <a:r>
              <a:rPr lang="en-GB" sz="1200" b="0" i="0" kern="1200" dirty="0">
                <a:solidFill>
                  <a:schemeClr val="tx1"/>
                </a:solidFill>
                <a:effectLst/>
                <a:latin typeface="+mn-lt"/>
                <a:ea typeface="+mn-ea"/>
                <a:cs typeface="+mn-cs"/>
              </a:rPr>
              <a:t>)</a:t>
            </a:r>
            <a:r>
              <a:rPr lang="en-GB" sz="1200" b="0" i="0" u="none" strike="noStrike" kern="1200" baseline="30000" dirty="0">
                <a:solidFill>
                  <a:schemeClr val="tx1"/>
                </a:solidFill>
                <a:effectLst/>
                <a:latin typeface="+mn-lt"/>
                <a:ea typeface="+mn-ea"/>
                <a:cs typeface="+mn-cs"/>
                <a:hlinkClick r:id="rId5"/>
              </a:rPr>
              <a:t>[1]</a:t>
            </a:r>
            <a:r>
              <a:rPr lang="en-GB" sz="1200" b="0" i="0" kern="1200" dirty="0">
                <a:solidFill>
                  <a:schemeClr val="tx1"/>
                </a:solidFill>
                <a:effectLst/>
                <a:latin typeface="+mn-lt"/>
                <a:ea typeface="+mn-ea"/>
                <a:cs typeface="+mn-cs"/>
              </a:rPr>
              <a:t> are a series of </a:t>
            </a:r>
            <a:r>
              <a:rPr lang="en-GB" sz="1200" b="0" i="0" u="none" strike="noStrike" kern="1200" dirty="0">
                <a:solidFill>
                  <a:schemeClr val="tx1"/>
                </a:solidFill>
                <a:effectLst/>
                <a:latin typeface="+mn-lt"/>
                <a:ea typeface="+mn-ea"/>
                <a:cs typeface="+mn-cs"/>
                <a:hlinkClick r:id="rId6" tooltip="Essay"/>
              </a:rPr>
              <a:t>essays</a:t>
            </a:r>
            <a:r>
              <a:rPr lang="en-GB" sz="1200" b="0" i="0" kern="1200" dirty="0">
                <a:solidFill>
                  <a:schemeClr val="tx1"/>
                </a:solidFill>
                <a:effectLst/>
                <a:latin typeface="+mn-lt"/>
                <a:ea typeface="+mn-ea"/>
                <a:cs typeface="+mn-cs"/>
              </a:rPr>
              <a:t> written by the Italian </a:t>
            </a:r>
            <a:r>
              <a:rPr lang="en-GB" sz="1200" b="0" i="0" u="none" strike="noStrike" kern="1200" dirty="0">
                <a:solidFill>
                  <a:schemeClr val="tx1"/>
                </a:solidFill>
                <a:effectLst/>
                <a:latin typeface="+mn-lt"/>
                <a:ea typeface="+mn-ea"/>
                <a:cs typeface="+mn-cs"/>
                <a:hlinkClick r:id="rId7" tooltip="Marxism"/>
              </a:rPr>
              <a:t>Marxist</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8" tooltip="Antonio Gramsci"/>
              </a:rPr>
              <a:t>Antonio Gramsci</a:t>
            </a:r>
            <a:r>
              <a:rPr lang="en-GB" sz="1200" b="0" i="0" kern="1200" dirty="0">
                <a:solidFill>
                  <a:schemeClr val="tx1"/>
                </a:solidFill>
                <a:effectLst/>
                <a:latin typeface="+mn-lt"/>
                <a:ea typeface="+mn-ea"/>
                <a:cs typeface="+mn-cs"/>
              </a:rPr>
              <a:t>. Gramsci was imprisoned by the Italian </a:t>
            </a:r>
            <a:r>
              <a:rPr lang="en-GB" sz="1200" b="0" i="0" u="none" strike="noStrike" kern="1200" dirty="0">
                <a:solidFill>
                  <a:schemeClr val="tx1"/>
                </a:solidFill>
                <a:effectLst/>
                <a:latin typeface="+mn-lt"/>
                <a:ea typeface="+mn-ea"/>
                <a:cs typeface="+mn-cs"/>
                <a:hlinkClick r:id="rId9" tooltip="Fascist"/>
              </a:rPr>
              <a:t>Fascist</a:t>
            </a:r>
            <a:r>
              <a:rPr lang="en-GB" sz="1200" b="0" i="0" kern="1200" dirty="0">
                <a:solidFill>
                  <a:schemeClr val="tx1"/>
                </a:solidFill>
                <a:effectLst/>
                <a:latin typeface="+mn-lt"/>
                <a:ea typeface="+mn-ea"/>
                <a:cs typeface="+mn-cs"/>
              </a:rPr>
              <a:t> regime in 1926. The notebooks were written between 1929 and 1935, when Gramsci was released from prison to a medical </a:t>
            </a:r>
            <a:r>
              <a:rPr lang="en-GB" sz="1200" b="0" i="0" kern="1200" dirty="0" err="1">
                <a:solidFill>
                  <a:schemeClr val="tx1"/>
                </a:solidFill>
                <a:effectLst/>
                <a:latin typeface="+mn-lt"/>
                <a:ea typeface="+mn-ea"/>
                <a:cs typeface="+mn-cs"/>
              </a:rPr>
              <a:t>center</a:t>
            </a:r>
            <a:r>
              <a:rPr lang="en-GB" sz="1200" b="0" i="0" kern="1200" dirty="0">
                <a:solidFill>
                  <a:schemeClr val="tx1"/>
                </a:solidFill>
                <a:effectLst/>
                <a:latin typeface="+mn-lt"/>
                <a:ea typeface="+mn-ea"/>
                <a:cs typeface="+mn-cs"/>
              </a:rPr>
              <a:t> on grounds of ill-health.</a:t>
            </a:r>
            <a:r>
              <a:rPr lang="en-GB" sz="1200" b="0" i="0" u="none" strike="noStrike" kern="1200" baseline="30000" dirty="0">
                <a:solidFill>
                  <a:schemeClr val="tx1"/>
                </a:solidFill>
                <a:effectLst/>
                <a:latin typeface="+mn-lt"/>
                <a:ea typeface="+mn-ea"/>
                <a:cs typeface="+mn-cs"/>
                <a:hlinkClick r:id="rId10"/>
              </a:rPr>
              <a:t>[2]</a:t>
            </a:r>
            <a:r>
              <a:rPr lang="en-GB" sz="1200" b="0" i="0" kern="1200" dirty="0">
                <a:solidFill>
                  <a:schemeClr val="tx1"/>
                </a:solidFill>
                <a:effectLst/>
                <a:latin typeface="+mn-lt"/>
                <a:ea typeface="+mn-ea"/>
                <a:cs typeface="+mn-cs"/>
              </a:rPr>
              <a:t> His friend, </a:t>
            </a:r>
            <a:r>
              <a:rPr lang="en-GB" sz="1200" b="0" i="0" u="none" strike="noStrike" kern="1200" dirty="0">
                <a:solidFill>
                  <a:schemeClr val="tx1"/>
                </a:solidFill>
                <a:effectLst/>
                <a:latin typeface="+mn-lt"/>
                <a:ea typeface="+mn-ea"/>
                <a:cs typeface="+mn-cs"/>
                <a:hlinkClick r:id="rId11" tooltip="Piero Sraffa"/>
              </a:rPr>
              <a:t>Piero Sraffa</a:t>
            </a:r>
            <a:r>
              <a:rPr lang="en-GB" sz="1200" b="0" i="0" kern="1200" dirty="0">
                <a:solidFill>
                  <a:schemeClr val="tx1"/>
                </a:solidFill>
                <a:effectLst/>
                <a:latin typeface="+mn-lt"/>
                <a:ea typeface="+mn-ea"/>
                <a:cs typeface="+mn-cs"/>
              </a:rPr>
              <a:t>, had supplied the writing implements and notebooks. Gramsci died in April 1937.</a:t>
            </a:r>
          </a:p>
          <a:p>
            <a:r>
              <a:rPr lang="en-GB" sz="1200" u="none" strike="noStrike" kern="1200" dirty="0">
                <a:solidFill>
                  <a:schemeClr val="tx1"/>
                </a:solidFill>
                <a:effectLst/>
                <a:latin typeface="+mn-lt"/>
                <a:ea typeface="+mn-ea"/>
                <a:cs typeface="+mn-cs"/>
                <a:hlinkClick r:id="rId8" tooltip="Antonio Gramsci"/>
              </a:rPr>
              <a:t>Antonio Gramsci</a:t>
            </a:r>
            <a:r>
              <a:rPr lang="en-GB" dirty="0"/>
              <a:t>, depicted in 1922</a:t>
            </a:r>
            <a:r>
              <a:rPr lang="en-GB" sz="1200" b="0" i="0" kern="1200" dirty="0">
                <a:solidFill>
                  <a:schemeClr val="tx1"/>
                </a:solidFill>
                <a:effectLst/>
                <a:latin typeface="+mn-lt"/>
                <a:ea typeface="+mn-ea"/>
                <a:cs typeface="+mn-cs"/>
              </a:rPr>
              <a:t>Gramsci wrote more than 30 notebooks and 3,000 pages of history and analysis during his imprisonment. The original </a:t>
            </a:r>
            <a:r>
              <a:rPr lang="en-GB" sz="1200" b="0" i="1" kern="1200" dirty="0">
                <a:solidFill>
                  <a:schemeClr val="tx1"/>
                </a:solidFill>
                <a:effectLst/>
                <a:latin typeface="+mn-lt"/>
                <a:ea typeface="+mn-ea"/>
                <a:cs typeface="+mn-cs"/>
              </a:rPr>
              <a:t>Prison Notebooks</a:t>
            </a:r>
            <a:r>
              <a:rPr lang="en-GB" sz="1200" b="0" i="0" kern="1200" dirty="0">
                <a:solidFill>
                  <a:schemeClr val="tx1"/>
                </a:solidFill>
                <a:effectLst/>
                <a:latin typeface="+mn-lt"/>
                <a:ea typeface="+mn-ea"/>
                <a:cs typeface="+mn-cs"/>
              </a:rPr>
              <a:t> are kept at the Fondazione Gramsci in </a:t>
            </a:r>
            <a:r>
              <a:rPr lang="en-GB" sz="1200" b="0" i="0" u="none" strike="noStrike" kern="1200" dirty="0">
                <a:solidFill>
                  <a:schemeClr val="tx1"/>
                </a:solidFill>
                <a:effectLst/>
                <a:latin typeface="+mn-lt"/>
                <a:ea typeface="+mn-ea"/>
                <a:cs typeface="+mn-cs"/>
                <a:hlinkClick r:id="rId12" tooltip="Rome"/>
              </a:rPr>
              <a:t>Rome</a:t>
            </a:r>
            <a:r>
              <a:rPr lang="en-GB" sz="1200" b="0" i="0" kern="1200" dirty="0">
                <a:solidFill>
                  <a:schemeClr val="tx1"/>
                </a:solidFill>
                <a:effectLst/>
                <a:latin typeface="+mn-lt"/>
                <a:ea typeface="+mn-ea"/>
                <a:cs typeface="+mn-cs"/>
              </a:rPr>
              <a:t>. These notebooks were initially smuggled out of prison, catalogued by Gramsci's sister-in-law Tatiana Schucht, and sent to </a:t>
            </a:r>
            <a:r>
              <a:rPr lang="en-GB" sz="1200" b="0" i="0" u="none" strike="noStrike" kern="1200" dirty="0">
                <a:solidFill>
                  <a:schemeClr val="tx1"/>
                </a:solidFill>
                <a:effectLst/>
                <a:latin typeface="+mn-lt"/>
                <a:ea typeface="+mn-ea"/>
                <a:cs typeface="+mn-cs"/>
                <a:hlinkClick r:id="rId13" tooltip="Moscow"/>
              </a:rPr>
              <a:t>Moscow</a:t>
            </a:r>
            <a:r>
              <a:rPr lang="en-GB" sz="1200" b="0" i="0" kern="1200" dirty="0">
                <a:solidFill>
                  <a:schemeClr val="tx1"/>
                </a:solidFill>
                <a:effectLst/>
                <a:latin typeface="+mn-lt"/>
                <a:ea typeface="+mn-ea"/>
                <a:cs typeface="+mn-cs"/>
              </a:rPr>
              <a:t> for safekeeping. They were returned to Italy after World War II and have since been preserved by the Gramsci Foundation</a:t>
            </a:r>
          </a:p>
          <a:p>
            <a:endParaRPr lang="en-GB" dirty="0"/>
          </a:p>
          <a:p>
            <a:endParaRPr lang="en-GB" dirty="0"/>
          </a:p>
          <a:p>
            <a:r>
              <a:rPr lang="en-GB" sz="1200" b="1" i="0" kern="1200" dirty="0">
                <a:solidFill>
                  <a:schemeClr val="tx1"/>
                </a:solidFill>
                <a:effectLst/>
                <a:latin typeface="+mn-lt"/>
                <a:ea typeface="+mn-ea"/>
                <a:cs typeface="+mn-cs"/>
              </a:rPr>
              <a:t>Intellectuals and education</a:t>
            </a:r>
          </a:p>
          <a:p>
            <a:r>
              <a:rPr lang="en-GB" sz="1200" b="0" i="0" kern="1200" dirty="0">
                <a:solidFill>
                  <a:schemeClr val="tx1"/>
                </a:solidFill>
                <a:effectLst/>
                <a:latin typeface="+mn-lt"/>
                <a:ea typeface="+mn-ea"/>
                <a:cs typeface="+mn-cs"/>
              </a:rPr>
              <a:t>Gramsci gave much thought to the question of the role of intellectuals in society. Famously, he stated that all people are intellectuals, in that all have intellectual and rational faculties, but not all people have the social function of intellectuals. He claimed that modern intellectuals were not simply talkers, but directors and organisers who helped build society and produce hegemony by means of ideological apparatuses such as education and the </a:t>
            </a:r>
            <a:r>
              <a:rPr lang="en-GB" sz="1200" b="0" i="0" u="none" strike="noStrike" kern="1200" dirty="0">
                <a:solidFill>
                  <a:schemeClr val="tx1"/>
                </a:solidFill>
                <a:effectLst/>
                <a:latin typeface="+mn-lt"/>
                <a:ea typeface="+mn-ea"/>
                <a:cs typeface="+mn-cs"/>
                <a:hlinkClick r:id="rId14" tooltip="Mass media"/>
              </a:rPr>
              <a:t>media</a:t>
            </a:r>
            <a:r>
              <a:rPr lang="en-GB" sz="1200" b="0" i="0" kern="1200" dirty="0">
                <a:solidFill>
                  <a:schemeClr val="tx1"/>
                </a:solidFill>
                <a:effectLst/>
                <a:latin typeface="+mn-lt"/>
                <a:ea typeface="+mn-ea"/>
                <a:cs typeface="+mn-cs"/>
              </a:rPr>
              <a:t>. Furthermore, he distinguished between a traditional </a:t>
            </a:r>
            <a:r>
              <a:rPr lang="en-GB" sz="1200" b="0" i="0" u="none" strike="noStrike" kern="1200" dirty="0">
                <a:solidFill>
                  <a:schemeClr val="tx1"/>
                </a:solidFill>
                <a:effectLst/>
                <a:latin typeface="+mn-lt"/>
                <a:ea typeface="+mn-ea"/>
                <a:cs typeface="+mn-cs"/>
                <a:hlinkClick r:id="rId15" tooltip="Intelligentsia"/>
              </a:rPr>
              <a:t>intelligentsia</a:t>
            </a:r>
            <a:r>
              <a:rPr lang="en-GB" sz="1200" b="0" i="0" kern="1200" dirty="0">
                <a:solidFill>
                  <a:schemeClr val="tx1"/>
                </a:solidFill>
                <a:effectLst/>
                <a:latin typeface="+mn-lt"/>
                <a:ea typeface="+mn-ea"/>
                <a:cs typeface="+mn-cs"/>
              </a:rPr>
              <a:t> which sees itself (wrongly) as a class apart from society, and the thinking groups which every class produces from its own ranks organically. Such organic intellectuals do not simply describe social life in accordance with scientific rules, but rather </a:t>
            </a:r>
            <a:r>
              <a:rPr lang="en-GB" sz="1200" b="0" i="0" u="none" strike="noStrike" kern="1200" dirty="0">
                <a:solidFill>
                  <a:schemeClr val="tx1"/>
                </a:solidFill>
                <a:effectLst/>
                <a:latin typeface="+mn-lt"/>
                <a:ea typeface="+mn-ea"/>
                <a:cs typeface="+mn-cs"/>
                <a:hlinkClick r:id="rId16" tooltip="Articulation (sociology)"/>
              </a:rPr>
              <a:t>articulate</a:t>
            </a:r>
            <a:r>
              <a:rPr lang="en-GB" sz="1200" b="0" i="0" kern="1200" dirty="0">
                <a:solidFill>
                  <a:schemeClr val="tx1"/>
                </a:solidFill>
                <a:effectLst/>
                <a:latin typeface="+mn-lt"/>
                <a:ea typeface="+mn-ea"/>
                <a:cs typeface="+mn-cs"/>
              </a:rPr>
              <a:t>, through the language of culture, the feelings and experiences which the masses could not express for themselves. The need to create a </a:t>
            </a:r>
            <a:r>
              <a:rPr lang="en-GB" sz="1200" b="0" i="0" u="none" strike="noStrike" kern="1200" dirty="0">
                <a:solidFill>
                  <a:schemeClr val="tx1"/>
                </a:solidFill>
                <a:effectLst/>
                <a:latin typeface="+mn-lt"/>
                <a:ea typeface="+mn-ea"/>
                <a:cs typeface="+mn-cs"/>
                <a:hlinkClick r:id="rId17" tooltip="Working-class culture"/>
              </a:rPr>
              <a:t>working-class culture</a:t>
            </a:r>
            <a:r>
              <a:rPr lang="en-GB" sz="1200" b="0" i="0" kern="1200" dirty="0">
                <a:solidFill>
                  <a:schemeClr val="tx1"/>
                </a:solidFill>
                <a:effectLst/>
                <a:latin typeface="+mn-lt"/>
                <a:ea typeface="+mn-ea"/>
                <a:cs typeface="+mn-cs"/>
              </a:rPr>
              <a:t> relates to Gramsci's call for a kind of education that could develop working-class intellectuals, who would not simply introduce Marxist ideology from outside the proletariat, but rather renovate and make critical the </a:t>
            </a:r>
            <a:r>
              <a:rPr lang="en-GB" sz="1200" b="0" i="1" kern="1200" dirty="0">
                <a:solidFill>
                  <a:schemeClr val="tx1"/>
                </a:solidFill>
                <a:effectLst/>
                <a:latin typeface="+mn-lt"/>
                <a:ea typeface="+mn-ea"/>
                <a:cs typeface="+mn-cs"/>
              </a:rPr>
              <a:t>status quo</a:t>
            </a:r>
            <a:r>
              <a:rPr lang="en-GB" sz="1200" b="0" i="0" kern="1200" dirty="0">
                <a:solidFill>
                  <a:schemeClr val="tx1"/>
                </a:solidFill>
                <a:effectLst/>
                <a:latin typeface="+mn-lt"/>
                <a:ea typeface="+mn-ea"/>
                <a:cs typeface="+mn-cs"/>
              </a:rPr>
              <a:t> of the already existing intellectual activity of the masses. His ideas about an education system for this purpose correspond with the notion of </a:t>
            </a:r>
            <a:r>
              <a:rPr lang="en-GB" sz="1200" b="0" i="0" u="none" strike="noStrike" kern="1200" dirty="0">
                <a:solidFill>
                  <a:schemeClr val="tx1"/>
                </a:solidFill>
                <a:effectLst/>
                <a:latin typeface="+mn-lt"/>
                <a:ea typeface="+mn-ea"/>
                <a:cs typeface="+mn-cs"/>
                <a:hlinkClick r:id="rId18" tooltip="Critical pedagogy"/>
              </a:rPr>
              <a:t>critical pedagogy</a:t>
            </a:r>
            <a:r>
              <a:rPr lang="en-GB" sz="1200" b="0" i="0" kern="1200" dirty="0">
                <a:solidFill>
                  <a:schemeClr val="tx1"/>
                </a:solidFill>
                <a:effectLst/>
                <a:latin typeface="+mn-lt"/>
                <a:ea typeface="+mn-ea"/>
                <a:cs typeface="+mn-cs"/>
              </a:rPr>
              <a:t> and </a:t>
            </a:r>
            <a:r>
              <a:rPr lang="en-GB" sz="1200" b="0" i="0" u="none" strike="noStrike" kern="1200" dirty="0">
                <a:solidFill>
                  <a:schemeClr val="tx1"/>
                </a:solidFill>
                <a:effectLst/>
                <a:latin typeface="+mn-lt"/>
                <a:ea typeface="+mn-ea"/>
                <a:cs typeface="+mn-cs"/>
                <a:hlinkClick r:id="rId19" tooltip="Popular education"/>
              </a:rPr>
              <a:t>popular education</a:t>
            </a:r>
            <a:r>
              <a:rPr lang="en-GB" sz="1200" b="0" i="0" kern="1200" dirty="0">
                <a:solidFill>
                  <a:schemeClr val="tx1"/>
                </a:solidFill>
                <a:effectLst/>
                <a:latin typeface="+mn-lt"/>
                <a:ea typeface="+mn-ea"/>
                <a:cs typeface="+mn-cs"/>
              </a:rPr>
              <a:t> as theorized and practised in later decades by </a:t>
            </a:r>
            <a:r>
              <a:rPr lang="en-GB" sz="1200" b="0" i="0" u="none" strike="noStrike" kern="1200" dirty="0">
                <a:solidFill>
                  <a:schemeClr val="tx1"/>
                </a:solidFill>
                <a:effectLst/>
                <a:latin typeface="+mn-lt"/>
                <a:ea typeface="+mn-ea"/>
                <a:cs typeface="+mn-cs"/>
                <a:hlinkClick r:id="rId20" tooltip="Paulo Freire"/>
              </a:rPr>
              <a:t>Paulo Freire</a:t>
            </a:r>
            <a:r>
              <a:rPr lang="en-GB" sz="1200" b="0" i="0" kern="1200" dirty="0">
                <a:solidFill>
                  <a:schemeClr val="tx1"/>
                </a:solidFill>
                <a:effectLst/>
                <a:latin typeface="+mn-lt"/>
                <a:ea typeface="+mn-ea"/>
                <a:cs typeface="+mn-cs"/>
              </a:rPr>
              <a:t> in Brazil, and have much in common with the thought of </a:t>
            </a:r>
            <a:r>
              <a:rPr lang="en-GB" sz="1200" b="0" i="0" u="none" strike="noStrike" kern="1200" dirty="0">
                <a:solidFill>
                  <a:schemeClr val="tx1"/>
                </a:solidFill>
                <a:effectLst/>
                <a:latin typeface="+mn-lt"/>
                <a:ea typeface="+mn-ea"/>
                <a:cs typeface="+mn-cs"/>
                <a:hlinkClick r:id="rId21" tooltip="Frantz Fanon"/>
              </a:rPr>
              <a:t>Frantz Fanon</a:t>
            </a:r>
            <a:r>
              <a:rPr lang="en-GB" sz="1200" b="0" i="0" kern="1200" dirty="0">
                <a:solidFill>
                  <a:schemeClr val="tx1"/>
                </a:solidFill>
                <a:effectLst/>
                <a:latin typeface="+mn-lt"/>
                <a:ea typeface="+mn-ea"/>
                <a:cs typeface="+mn-cs"/>
              </a:rPr>
              <a:t>. For this reason, partisans of adult and popular education consider Gramsci an important voice to this day.</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36</a:t>
            </a:fld>
            <a:endParaRPr lang="en-GB"/>
          </a:p>
        </p:txBody>
      </p:sp>
    </p:spTree>
    <p:extLst>
      <p:ext uri="{BB962C8B-B14F-4D97-AF65-F5344CB8AC3E}">
        <p14:creationId xmlns:p14="http://schemas.microsoft.com/office/powerpoint/2010/main" val="202012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 Pablo Picasso – </a:t>
            </a:r>
            <a:r>
              <a:rPr lang="en-GB" b="1" i="1" dirty="0"/>
              <a:t>Guernica</a:t>
            </a:r>
            <a:r>
              <a:rPr lang="en-GB" b="1" dirty="0"/>
              <a:t> (1937)</a:t>
            </a:r>
          </a:p>
          <a:p>
            <a:r>
              <a:rPr lang="en-GB" b="1" dirty="0"/>
              <a:t>Theme</a:t>
            </a:r>
            <a:r>
              <a:rPr lang="en-GB" dirty="0"/>
              <a:t>: Anti-war, human suffering</a:t>
            </a:r>
          </a:p>
          <a:p>
            <a:r>
              <a:rPr lang="en-GB" b="1" dirty="0"/>
              <a:t>Power Lens</a:t>
            </a:r>
            <a:r>
              <a:rPr lang="en-GB" dirty="0"/>
              <a:t>: </a:t>
            </a:r>
          </a:p>
          <a:p>
            <a:pPr lvl="1"/>
            <a:r>
              <a:rPr lang="en-GB" b="1" dirty="0"/>
              <a:t>Power over</a:t>
            </a:r>
            <a:r>
              <a:rPr lang="en-GB" dirty="0"/>
              <a:t>: Fascist violence</a:t>
            </a:r>
          </a:p>
          <a:p>
            <a:pPr lvl="1"/>
            <a:r>
              <a:rPr lang="en-GB" b="1" dirty="0"/>
              <a:t>Power to</a:t>
            </a:r>
            <a:r>
              <a:rPr lang="en-GB" dirty="0"/>
              <a:t>: Artistic resistance</a:t>
            </a:r>
          </a:p>
          <a:p>
            <a:pPr lvl="1"/>
            <a:r>
              <a:rPr lang="en-GB" b="1" dirty="0"/>
              <a:t>Centred power</a:t>
            </a:r>
            <a:r>
              <a:rPr lang="en-GB" dirty="0"/>
              <a:t>: State violence</a:t>
            </a:r>
          </a:p>
          <a:p>
            <a:pPr lvl="1"/>
            <a:r>
              <a:rPr lang="en-GB" b="1" dirty="0"/>
              <a:t>Diffused power</a:t>
            </a:r>
            <a:r>
              <a:rPr lang="en-GB" dirty="0"/>
              <a:t>: Global protest movements</a:t>
            </a:r>
          </a:p>
          <a:p>
            <a:r>
              <a:rPr lang="en-GB" b="1" dirty="0"/>
              <a:t>Use in Class</a:t>
            </a:r>
            <a:r>
              <a:rPr lang="en-GB" dirty="0"/>
              <a:t>: Ask students how visual chaos conveys oppression and how art can be a form of resistance. </a:t>
            </a:r>
            <a:r>
              <a:rPr lang="en-GB" dirty="0">
                <a:hlinkClick r:id="rId3"/>
              </a:rPr>
              <a:t>[artsproutsart.com]</a:t>
            </a:r>
            <a:endParaRPr lang="en-GB" dirty="0"/>
          </a:p>
          <a:p>
            <a:r>
              <a:rPr lang="en-GB" b="1" dirty="0"/>
              <a:t>2. Banksy – </a:t>
            </a:r>
            <a:r>
              <a:rPr lang="en-GB" b="1" i="1" dirty="0"/>
              <a:t>Girl with Balloon</a:t>
            </a:r>
            <a:r>
              <a:rPr lang="en-GB" b="1" dirty="0"/>
              <a:t> &amp; </a:t>
            </a:r>
            <a:r>
              <a:rPr lang="en-GB" b="1" i="1" dirty="0"/>
              <a:t>West Bank Graffiti</a:t>
            </a:r>
            <a:endParaRPr lang="en-GB" b="1" dirty="0"/>
          </a:p>
          <a:p>
            <a:r>
              <a:rPr lang="en-GB" b="1" dirty="0"/>
              <a:t>Theme</a:t>
            </a:r>
            <a:r>
              <a:rPr lang="en-GB" dirty="0"/>
              <a:t>: Innocence, displacement, human rights</a:t>
            </a:r>
          </a:p>
          <a:p>
            <a:r>
              <a:rPr lang="en-GB" b="1" dirty="0"/>
              <a:t>Power Lens</a:t>
            </a:r>
            <a:r>
              <a:rPr lang="en-GB" dirty="0"/>
              <a:t>: </a:t>
            </a:r>
          </a:p>
          <a:p>
            <a:pPr lvl="1"/>
            <a:r>
              <a:rPr lang="en-GB" b="1" dirty="0"/>
              <a:t>Power over</a:t>
            </a:r>
            <a:r>
              <a:rPr lang="en-GB" dirty="0"/>
              <a:t>: Military control, surveillance</a:t>
            </a:r>
          </a:p>
          <a:p>
            <a:pPr lvl="1"/>
            <a:r>
              <a:rPr lang="en-GB" b="1" dirty="0"/>
              <a:t>Power to</a:t>
            </a:r>
            <a:r>
              <a:rPr lang="en-GB" dirty="0"/>
              <a:t>: Street art as protest</a:t>
            </a:r>
          </a:p>
          <a:p>
            <a:pPr lvl="1"/>
            <a:r>
              <a:rPr lang="en-GB" b="1" dirty="0"/>
              <a:t>Empowerment vs Disempowerment</a:t>
            </a:r>
            <a:r>
              <a:rPr lang="en-GB" dirty="0"/>
              <a:t>: Role reversal in the West Bank piece (child searches soldier)</a:t>
            </a:r>
          </a:p>
          <a:p>
            <a:r>
              <a:rPr lang="en-GB" b="1" dirty="0"/>
              <a:t>Use in Class</a:t>
            </a:r>
            <a:r>
              <a:rPr lang="en-GB" dirty="0"/>
              <a:t>: Discuss how anonymity and public space challenge traditional power structures. </a:t>
            </a:r>
            <a:r>
              <a:rPr lang="en-GB" dirty="0">
                <a:hlinkClick r:id="rId4"/>
              </a:rPr>
              <a:t>[gigwise.com]</a:t>
            </a:r>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37</a:t>
            </a:fld>
            <a:endParaRPr lang="en-GB"/>
          </a:p>
        </p:txBody>
      </p:sp>
    </p:spTree>
    <p:extLst>
      <p:ext uri="{BB962C8B-B14F-4D97-AF65-F5344CB8AC3E}">
        <p14:creationId xmlns:p14="http://schemas.microsoft.com/office/powerpoint/2010/main" val="16145628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38</a:t>
            </a:fld>
            <a:endParaRPr lang="en-GB"/>
          </a:p>
        </p:txBody>
      </p:sp>
    </p:spTree>
    <p:extLst>
      <p:ext uri="{BB962C8B-B14F-4D97-AF65-F5344CB8AC3E}">
        <p14:creationId xmlns:p14="http://schemas.microsoft.com/office/powerpoint/2010/main" val="39505137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 Power ‘over’ versus power ‘to’ Even if one holds that power is exercised rather than possessed (Foucault [1977]2002), the question remains what is exercised; is it a capacity ‘to’ act and achieve something, or is it a social relationship in which A exercises power ‘over’ B? In this regard Morriss points out that power is derived from the Latin word </a:t>
            </a:r>
            <a:r>
              <a:rPr lang="en-GB" dirty="0" err="1"/>
              <a:t>potere</a:t>
            </a:r>
            <a:r>
              <a:rPr lang="en-GB" dirty="0"/>
              <a:t> – ‘to be able’ – and claims that in philosophical and linguistic terms, power ‘is always a concept referring to an ability, capacity or dispositional property’ ([1987]2002, p. 283). </a:t>
            </a:r>
          </a:p>
          <a:p>
            <a:endParaRPr lang="en-GB" dirty="0"/>
          </a:p>
          <a:p>
            <a:r>
              <a:rPr lang="en-GB" dirty="0"/>
              <a:t>According to Morriss, ‘</a:t>
            </a:r>
            <a:r>
              <a:rPr lang="en-GB" dirty="0" err="1"/>
              <a:t>everything</a:t>
            </a:r>
            <a:r>
              <a:rPr lang="en-GB" dirty="0"/>
              <a:t> that needs to be said about power can be said by using the idea of the capacity to effect outcomes’ (Morris [1987]2002, p. 299). This definition of power as a capacity to act, does not exclude conflictual or violent dimensions: ‘if we are interested in the “conflictual aspect” of power, we can very easily look at someone’s power to kick others around, or their power to win conflicts’ (ibid). </a:t>
            </a:r>
          </a:p>
          <a:p>
            <a:endParaRPr lang="en-GB" dirty="0"/>
          </a:p>
          <a:p>
            <a:r>
              <a:rPr lang="en-GB" dirty="0"/>
              <a:t>Nevertheless, theories that focus on power as a capacity (as in e.g. Parsons and Arendt) are criticized for ignoring the relational or oppressive aspects of power ‘over’ others (Lukes [1974]2002), or for ‘fail[</a:t>
            </a:r>
            <a:r>
              <a:rPr lang="en-GB" dirty="0" err="1"/>
              <a:t>ing</a:t>
            </a:r>
            <a:r>
              <a:rPr lang="en-GB" dirty="0"/>
              <a:t>] to account for individuals or groups in the community who, though they do not exercise power, nonetheless have power, in the sense that many people try assiduously to anticipate their reactions’ (Dahl [1968]2002:20 in reference to Bachrach and Baratz 1962). </a:t>
            </a:r>
          </a:p>
          <a:p>
            <a:endParaRPr lang="en-GB" dirty="0"/>
          </a:p>
          <a:p>
            <a:r>
              <a:rPr lang="en-GB" dirty="0"/>
              <a:t>The previous citation points to another question, i.e. to what extent power exists before its exercise; does an actor already have power if he or she has the potential to exercise it, or can an actor only be considered powerful once he or she actually exercises power? According to Barnes, power is both ‘a potential or capacity which may or may not be used’, as well as something that ‘is possessed’ ([1988]2002, p. 125), the relevant point being that power always ‘resides in the social context and outside its possessor’ (ibid:127). Or as Clegg puts it; people ‘possess power only in so far as they are relationally constituted as doing so’ (Clegg [1989]2002, p. 257)</a:t>
            </a:r>
          </a:p>
          <a:p>
            <a:endParaRPr lang="en-GB" dirty="0"/>
          </a:p>
          <a:p>
            <a:r>
              <a:rPr lang="en-GB" dirty="0"/>
              <a:t>. The same could be said about the exercise of power; that it resides in the social context and outside of its exerciser, and that people only exercise power in so far as they are relationally constituted in doing so. Thus it seems that power ‘over’ and power ‘to’ are not mutually exclusive; both can be ‘possessed’ and ‘exercised’, and both are ‘relationally’ constituted in some way or another. Some authors have proposed to nuance and elaborate the distinctions between ‘power over’ and ‘power to’, by e.g. elaborating power with as a third type, distinguishing between power over (coercion and manipulation), power to (resistance and empowerment) and power with (cooperation and learning) (cf. </a:t>
            </a:r>
            <a:r>
              <a:rPr lang="en-GB" dirty="0" err="1"/>
              <a:t>Partzsch</a:t>
            </a:r>
            <a:r>
              <a:rPr lang="en-GB" dirty="0"/>
              <a:t> 2015).</a:t>
            </a:r>
          </a:p>
          <a:p>
            <a:endParaRPr lang="en-GB" dirty="0"/>
          </a:p>
          <a:p>
            <a:r>
              <a:rPr lang="en-GB" dirty="0"/>
              <a:t> The argument made is that ‘there are situations in which power is neither attributed solely to A nor to B, but to both’, however that ‘power with is not exercised independently from power over dimensions’, and that we need to analyse how these different types of power are intertwined so as to remain attentive to conflicts of interests and values that often remain invisible or hidden (</a:t>
            </a:r>
            <a:r>
              <a:rPr lang="en-GB" dirty="0" err="1"/>
              <a:t>Partzsch</a:t>
            </a:r>
            <a:r>
              <a:rPr lang="en-GB" dirty="0"/>
              <a:t> and Fuchs 2012). </a:t>
            </a:r>
          </a:p>
          <a:p>
            <a:endParaRPr lang="en-GB" dirty="0"/>
          </a:p>
          <a:p>
            <a:r>
              <a:rPr lang="en-GB" dirty="0"/>
              <a:t>Power ‘to’ versus power ‘over’: implications for research on social change and innovation While ‘power over’, ‘power to’ and ‘power with’ refer to different perspectives on power, they can also be understood as different manifestations of power. An important starting point for understanding change is acknowledging how these different manifestations of power can play a role in processes of change. For instance, A and B can contribute to or resist change (power to), and/or A can coerce or hamper B to change (power over), and/ or A and B can cooperate for or against change (power with). Moreover, all three manifestations of power can be objects of change, in the sense that change and innovation initiatives can explicitly strive to challenge certain forms of oppression and domination (power over), and/or strive to empower people through capacity building (power to) or collaboration (power with). Relevant empirical questions to be asked about social change and innovation are:</a:t>
            </a:r>
          </a:p>
          <a:p>
            <a:endParaRPr lang="en-GB" dirty="0"/>
          </a:p>
          <a:p>
            <a:r>
              <a:rPr lang="en-GB" dirty="0"/>
              <a:t> ● Power over: Who is exercising power over whom? How are which structures of domination/oppression/dependence changed or (re)produced? ○ How does change (re)construct (new) structures of domination, oppression and dependency? Which existing dependencies, dominations and oppressions are reinforced? ○ How and to what extent do change initiatives aim to overcome/resolve/improve existing structures of domination? How and to what extent are existing power dependencies challenged and ‘independencies’ created? </a:t>
            </a:r>
          </a:p>
          <a:p>
            <a:endParaRPr lang="en-GB" dirty="0"/>
          </a:p>
          <a:p>
            <a:r>
              <a:rPr lang="en-GB" dirty="0"/>
              <a:t>● Power to: How is power exercised for/through/against change? ○ How do actors exercise power to enable or resist change? ○ (To what extent and how) does the change contribute to capacity-building in terms of power to? </a:t>
            </a:r>
          </a:p>
          <a:p>
            <a:endParaRPr lang="en-GB" dirty="0"/>
          </a:p>
          <a:p>
            <a:r>
              <a:rPr lang="en-GB" dirty="0"/>
              <a:t>● Power with: How do actors collaborate in the exercise of power for/against change? ○ What are the power coalitions that enable/resist change? ○ (How and to what extent) are existing power coalitions (re)produced/challenged by/for/through change</a:t>
            </a:r>
          </a:p>
        </p:txBody>
      </p:sp>
      <p:sp>
        <p:nvSpPr>
          <p:cNvPr id="4" name="Slide Number Placeholder 3"/>
          <p:cNvSpPr>
            <a:spLocks noGrp="1"/>
          </p:cNvSpPr>
          <p:nvPr>
            <p:ph type="sldNum" sz="quarter" idx="5"/>
          </p:nvPr>
        </p:nvSpPr>
        <p:spPr/>
        <p:txBody>
          <a:bodyPr/>
          <a:lstStyle/>
          <a:p>
            <a:fld id="{38979B71-30E9-4DEE-A6C7-A6D36A2FFD72}" type="slidenum">
              <a:rPr lang="en-GB" smtClean="0"/>
              <a:t>39</a:t>
            </a:fld>
            <a:endParaRPr lang="en-GB"/>
          </a:p>
        </p:txBody>
      </p:sp>
    </p:spTree>
    <p:extLst>
      <p:ext uri="{BB962C8B-B14F-4D97-AF65-F5344CB8AC3E}">
        <p14:creationId xmlns:p14="http://schemas.microsoft.com/office/powerpoint/2010/main" val="30207022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Centred versus diffused Another classical debate on power is the one between ‘pluralists’ and ‘elitists’. One side emphasized that elites possess power over society, while the other side stressed that political power concerns a struggle between plural interest groups. While Dahl ([1968]2002] criticized the ‘ruling elite model’ by pointing out that political power comes from broad </a:t>
            </a:r>
            <a:r>
              <a:rPr lang="en-GB" dirty="0" err="1"/>
              <a:t>decisionmaking</a:t>
            </a:r>
            <a:r>
              <a:rPr lang="en-GB" dirty="0"/>
              <a:t> processes, Bachrach and Baratz (1962) referred to the ‘second face of power’ to emphasize how elites are capable of predetermining agenda-setting before and outside the open process of decision-making, for instance by keeping certain issues off the agenda (also referred to as ‘non-decision making’). In addition, Lukes ([1974]2002) introduced a ‘third face of power’, referring to processes of preference-shaping. Therein certain groups shape the interests and preferences of other groups, as such not even having to keep issues ‘off the agenda’, as these issues are prevented from emerging in people’s minds in the first place. JOURNAL OF POLITICAL POWER 429 This debate relates to Foucault’s notions that the hierarchical, centralized notion of power as a King would have it or any other judicial-political entity is an outdated legacy from the past, and to Mann’s distinction between authoritative power and diffused power. While authoritative power ‘comprises definite commands and conscious </a:t>
            </a:r>
            <a:r>
              <a:rPr lang="en-GB" dirty="0" err="1"/>
              <a:t>obedience</a:t>
            </a:r>
            <a:r>
              <a:rPr lang="en-GB" dirty="0"/>
              <a:t>’, diffused power ‘spreads in more, spontaneous, unconscious, decentred ways throughout a population, resulting in similar social practices that embody power </a:t>
            </a:r>
            <a:r>
              <a:rPr lang="en-GB" dirty="0" err="1"/>
              <a:t>relations</a:t>
            </a:r>
            <a:r>
              <a:rPr lang="en-GB" dirty="0"/>
              <a:t> but are not explicitly commanded’ (Mann in: Stewart 2001:25). An essential trait of diffused power is ‘normalization’, i.e. the belief that certain practices are ‘moral’ or in the ‘common interest’, which relates back to Lukes’ preference-shaping, and to various discursive interpretations of power as found in Foucauldian analyses. 3.1. Centred versus diffused power: implications for research on social change and innovation Both academic and public discourses on social change and innovation involve various empirical cases as well as conceptual notions of diffusion or decentralisation of power. Such decentralisation is often implicitly or explicitly assumed to be ‘good’ and to lead to more ‘equal’ or ‘just’ power relations. Examples are renewable energy innovations and the associated (possibilities) for decentralisation of energy production, which may enable community-led energy cooperatives. Theories of power can be useful to question how, to what extent and under which conditions, such change and innovation contribute to a decentralisation of power relations. However, power theories also provide insights on how processes of power decentralisation can also involve the (re)construction of old or new power inequalities and oppressions (e.g. if and when community-led energy cooperatives primarily involve affluent actors with a high social capital, possibly – and often unintendedly – excluding others). Moreover, power theories help remind us that social change and innovation processes do not necessarily strive for the decentralisation of power. On the contrary, they can also manifest in a ‘</a:t>
            </a:r>
            <a:r>
              <a:rPr lang="en-GB" dirty="0" err="1"/>
              <a:t>recentralisation</a:t>
            </a:r>
            <a:r>
              <a:rPr lang="en-GB" dirty="0"/>
              <a:t>’ or ’re-enforcement’ of centralised power (e.g. when renewable energy is </a:t>
            </a:r>
            <a:r>
              <a:rPr lang="en-GB" dirty="0" err="1"/>
              <a:t>coopted</a:t>
            </a:r>
            <a:r>
              <a:rPr lang="en-GB" dirty="0"/>
              <a:t> by existing energy multinationals). As such, it is particularly pertinent to study the following empirical questions about power in social change and innovation processes: ● (How) are the three faces of power manifested in processes of change? ● How and to what extent is power diffused, (de)centralised and/or recentralised by/ for/through change? ● Are there ‘ruling elites’ or ‘centres of power’ that hamper and/or enable change, and if so, who/where are they? Which other groups are involved, and who is excluded? ● How and by whom is the agenda of change decided? Which issues are kept off the agenda? ● How are preferences and interests underlying processes of change shaped? What are related processes of normalization</a:t>
            </a:r>
          </a:p>
        </p:txBody>
      </p:sp>
      <p:sp>
        <p:nvSpPr>
          <p:cNvPr id="4" name="Slide Number Placeholder 3"/>
          <p:cNvSpPr>
            <a:spLocks noGrp="1"/>
          </p:cNvSpPr>
          <p:nvPr>
            <p:ph type="sldNum" sz="quarter" idx="5"/>
          </p:nvPr>
        </p:nvSpPr>
        <p:spPr/>
        <p:txBody>
          <a:bodyPr/>
          <a:lstStyle/>
          <a:p>
            <a:fld id="{38979B71-30E9-4DEE-A6C7-A6D36A2FFD72}" type="slidenum">
              <a:rPr lang="en-GB" smtClean="0"/>
              <a:t>40</a:t>
            </a:fld>
            <a:endParaRPr lang="en-GB"/>
          </a:p>
        </p:txBody>
      </p:sp>
    </p:spTree>
    <p:extLst>
      <p:ext uri="{BB962C8B-B14F-4D97-AF65-F5344CB8AC3E}">
        <p14:creationId xmlns:p14="http://schemas.microsoft.com/office/powerpoint/2010/main" val="28131571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Consensual versus conflictual Debates on power often revolve around the question whether power is consensual or conflictual (Haugaard 2002). This relates to the question whether power is distributive or 430 F. AVELINO collective. In the distributive model, power is ‘zero-sum’, i.e. gained by one actor at the cost of another actor. In the collective model, actors can enhance their joint power, as is the case in Parsons’ earlier mentioned definition of power as the capacity of a societal system to achieve collective goals (Parsons [1967]2002, p. 93), or in Arendt’s interpretation of power as ‘the human ability not just to act but to act in concert’ 1979]2002, p. 137). These models are ‘consensual’ in the sense that both Parsons and Arendt position consensus as a necessary condition of power. Parsons compared power to money, claiming that its meaning can only survive as long as society supports it, and that power diminishes when it is used illegitimately (similarly to processes of inflation). According to Arendt, violence can destroy power, but ‘is utterly incapable of creating it’, and ‘power and violence are opposites; where the one rules absolutely, the other is absent’ 1979]2002, p. 143). This starkly contradicts with Mann’s characterization of violence as ‘the most concentrated, if bluntest, instrument of human power’ ([1986]2002, p. 177). Distinguishing violence from power does not necessarily take away the conflictual, physical, or oppressive dimensions of power. Quite on the contrary, the ability of oppressing without blunt violence is regarded by some as the essential characteristic of power. As Foucault puts it: ‘subjection is not only obtained by the instruments of violence or ideology; it can also be direct, physical, pitting force against force, bearing on material elements, and yet without involving violence; it may be calculated, organized, technically thought out; it may be subtle, make use neither of weapons nor of terror and yet remain a physical order’ (Foucault [1977]2002, p. 191). According to Foucault, ‘power is a form of pacification which works by codifying and taming war through the imposition of particular knowledge as truth’ (ibid: 185). This resonates with Lukes’ preference-shaping, which challenges the Weberian premise of power as influence in spite of resistance. The capacity to make resistance dissolve – by shaping preferences – is understood as a decisive moment in the exercise of power. The distinction between ‘consensual’ and ‘conflictual’ power is therefore a tricky one, as power is characterized by some as the ability of blurring this distinction, either by turning a conflictual situation into a consensual one, or by preventing conflict from emerging in the first place. Here it is also important not to equate ‘conflictual’ with ‘power over’ or ‘consensual’ with ‘power to’. As Haugaard (2012, p. 37) points out: “The idea that in principle not all exercises of power over constitute domination shifts the line between the consensual and conflictual traditions. It has generally been assumed that </a:t>
            </a:r>
            <a:r>
              <a:rPr lang="en-GB" dirty="0" err="1"/>
              <a:t>consensual</a:t>
            </a:r>
            <a:r>
              <a:rPr lang="en-GB" dirty="0"/>
              <a:t> traditions concerned power to, while the conflictual, power over. Thus, power over equates with domination. What always was slightly anomalous in this interpretation was that the main consensual theorists (Parsons 1963, Arendt 1970, Barnes 1988, Searl 2007) clearly see themselves as writing about power over, as well as power to”</a:t>
            </a:r>
          </a:p>
        </p:txBody>
      </p:sp>
      <p:sp>
        <p:nvSpPr>
          <p:cNvPr id="4" name="Slide Number Placeholder 3"/>
          <p:cNvSpPr>
            <a:spLocks noGrp="1"/>
          </p:cNvSpPr>
          <p:nvPr>
            <p:ph type="sldNum" sz="quarter" idx="5"/>
          </p:nvPr>
        </p:nvSpPr>
        <p:spPr/>
        <p:txBody>
          <a:bodyPr/>
          <a:lstStyle/>
          <a:p>
            <a:fld id="{38979B71-30E9-4DEE-A6C7-A6D36A2FFD72}" type="slidenum">
              <a:rPr lang="en-GB" smtClean="0"/>
              <a:t>41</a:t>
            </a:fld>
            <a:endParaRPr lang="en-GB"/>
          </a:p>
        </p:txBody>
      </p:sp>
    </p:spTree>
    <p:extLst>
      <p:ext uri="{BB962C8B-B14F-4D97-AF65-F5344CB8AC3E}">
        <p14:creationId xmlns:p14="http://schemas.microsoft.com/office/powerpoint/2010/main" val="41747874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Visible Power: Observable Decision making -  This level includes the visible and definable aspects of political power – the formal rules, structures, authorities, institutions, and procedures of decision making. Examples include elections, political parties, laws, legislatures, budgets, corporate policy, by-laws, etc. There are two main ways that visible power discriminates against certain interests and people: • biased laws and policies that may seem “neutral” but clearly serve one group of people at the expense of others, such as health policies that do not adequate</a:t>
            </a:r>
          </a:p>
          <a:p>
            <a:endParaRPr lang="en-GB" dirty="0"/>
          </a:p>
          <a:p>
            <a:endParaRPr lang="en-GB" dirty="0"/>
          </a:p>
          <a:p>
            <a:r>
              <a:rPr lang="en-GB" dirty="0"/>
              <a:t>2. Hidden Power: Setting the Political Agenda This level of power over is less obvious and, hence, more difficult to engage. Certain </a:t>
            </a:r>
            <a:r>
              <a:rPr lang="en-GB" dirty="0" err="1"/>
              <a:t>powerful</a:t>
            </a:r>
            <a:r>
              <a:rPr lang="en-GB" dirty="0"/>
              <a:t> people and institutions maintain their </a:t>
            </a:r>
            <a:r>
              <a:rPr lang="en-GB" dirty="0" err="1"/>
              <a:t>influence</a:t>
            </a:r>
            <a:r>
              <a:rPr lang="en-GB" dirty="0"/>
              <a:t> by controlling who gets to the decision making table and what gets on the agenda. These dynamics exclude and devalue the concerns and representation of other less powerful groups, such as women and the poor. Excluded groups often point out that they and their issues, such as toxics, land rights, and domestic violence, are both invisible to the society at large and absent from the political agenda. Difficulties in gaining media coverage can further inhibit visibility and legitimacy since media outlets often do not see these groups’ issues as “mainstream” or newsworthy.</a:t>
            </a:r>
          </a:p>
          <a:p>
            <a:r>
              <a:rPr lang="en-GB" dirty="0"/>
              <a:t>In some contexts, powerful political and </a:t>
            </a:r>
            <a:r>
              <a:rPr lang="en-GB" dirty="0" err="1"/>
              <a:t>economic</a:t>
            </a:r>
            <a:r>
              <a:rPr lang="en-GB" dirty="0"/>
              <a:t> interests attempt to discredit disadvantaged groups, making it impossible for citizens without resources or affiliation to get their voices heard, even if they represent a </a:t>
            </a:r>
            <a:r>
              <a:rPr lang="en-GB" dirty="0" err="1"/>
              <a:t>substantial</a:t>
            </a:r>
            <a:r>
              <a:rPr lang="en-GB" dirty="0"/>
              <a:t> population. In some cases, leaders are vilified or even killed. By preventing important voices and issues from getting a fair public hearing, policymaking can be skewed to benefit a few at the expense of the majority. Advocacy groups challenge this level of power over by creating broad-based constituencies for policy and institutional reform that reduce systemic discrimination. In building strong and accountable organizations they tap their power with others to get to the table. They produce and disseminate analysis and alternative perspectives about their issues and politics. They also attempt to develop ties with powerful allies to increase their political voice and presence. These strategies have been pursued effectively by environmental, AIDS, women’s and rights groups, among others</a:t>
            </a:r>
          </a:p>
          <a:p>
            <a:endParaRPr lang="en-GB" dirty="0"/>
          </a:p>
          <a:p>
            <a:r>
              <a:rPr lang="en-GB" dirty="0"/>
              <a:t>3. Invisible Power: Shaping Meaning Probably the most insidious of the three dimensions of power, this third level operates in ways that render competing interests and problems invisible. Significant problems and issues are not only kept from the decision making table, but also from the minds and consciousness of the different players involved, even those directly affected by the problem. By influencing how individuals think about their place in the world, this level of power shapes people’s beliefs, sense of self, and acceptance of their own superiority or inferiority. In many societies, for example, men and women have been taught to accept their respective roles and relationships as natural. Socialized consent prevents people from questioning or envisioning any possibilities for changing these relationships or addressing injustices. Processes of socialization, culture, and </a:t>
            </a:r>
            <a:r>
              <a:rPr lang="en-GB" dirty="0" err="1"/>
              <a:t>ideol</a:t>
            </a:r>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42</a:t>
            </a:fld>
            <a:endParaRPr lang="en-GB"/>
          </a:p>
        </p:txBody>
      </p:sp>
    </p:spTree>
    <p:extLst>
      <p:ext uri="{BB962C8B-B14F-4D97-AF65-F5344CB8AC3E}">
        <p14:creationId xmlns:p14="http://schemas.microsoft.com/office/powerpoint/2010/main" val="18594347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b="1" dirty="0"/>
              <a:t>Equality Act 2010</a:t>
            </a:r>
            <a:r>
              <a:rPr lang="en-GB" dirty="0"/>
              <a:t> is a UK law designed to protect individuals from discrimination and promote equality across nine protected characteristics:</a:t>
            </a:r>
          </a:p>
          <a:p>
            <a:r>
              <a:rPr lang="en-GB" dirty="0"/>
              <a:t>Age</a:t>
            </a:r>
          </a:p>
          <a:p>
            <a:r>
              <a:rPr lang="en-GB" dirty="0"/>
              <a:t>Disability</a:t>
            </a:r>
          </a:p>
          <a:p>
            <a:r>
              <a:rPr lang="en-GB" dirty="0"/>
              <a:t>Gender reassignment</a:t>
            </a:r>
          </a:p>
          <a:p>
            <a:r>
              <a:rPr lang="en-GB" dirty="0"/>
              <a:t>Marriage and civil partnership</a:t>
            </a:r>
          </a:p>
          <a:p>
            <a:r>
              <a:rPr lang="en-GB" dirty="0"/>
              <a:t>Pregnancy and maternity</a:t>
            </a:r>
          </a:p>
          <a:p>
            <a:r>
              <a:rPr lang="en-GB" dirty="0"/>
              <a:t>Race</a:t>
            </a:r>
          </a:p>
          <a:p>
            <a:r>
              <a:rPr lang="en-GB" dirty="0"/>
              <a:t>Religion or belief</a:t>
            </a:r>
          </a:p>
          <a:p>
            <a:r>
              <a:rPr lang="en-GB" dirty="0"/>
              <a:t>Sex</a:t>
            </a:r>
          </a:p>
          <a:p>
            <a:r>
              <a:rPr lang="en-GB" dirty="0"/>
              <a:t>Sexual orientation</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43</a:t>
            </a:fld>
            <a:endParaRPr lang="en-GB"/>
          </a:p>
        </p:txBody>
      </p:sp>
    </p:spTree>
    <p:extLst>
      <p:ext uri="{BB962C8B-B14F-4D97-AF65-F5344CB8AC3E}">
        <p14:creationId xmlns:p14="http://schemas.microsoft.com/office/powerpoint/2010/main" val="3579683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 </a:t>
            </a:r>
            <a:r>
              <a:rPr lang="en-GB" b="1" dirty="0"/>
              <a:t>right to education</a:t>
            </a:r>
            <a:r>
              <a:rPr lang="en-GB" dirty="0"/>
              <a:t> under the UNCRC is covered by:</a:t>
            </a:r>
          </a:p>
          <a:p>
            <a:r>
              <a:rPr lang="en-GB" b="1" dirty="0"/>
              <a:t>Article 28 – Right to Education</a:t>
            </a:r>
          </a:p>
          <a:p>
            <a:r>
              <a:rPr lang="en-GB" dirty="0"/>
              <a:t>States Parties recognize the right of the child to education and agree to make primary education </a:t>
            </a:r>
            <a:r>
              <a:rPr lang="en-GB" b="1" dirty="0"/>
              <a:t>compulsory and free for all</a:t>
            </a:r>
            <a:r>
              <a:rPr lang="en-GB" dirty="0"/>
              <a:t>.</a:t>
            </a:r>
          </a:p>
          <a:p>
            <a:r>
              <a:rPr lang="en-GB" dirty="0"/>
              <a:t>They also commit to: </a:t>
            </a:r>
          </a:p>
          <a:p>
            <a:pPr lvl="1"/>
            <a:r>
              <a:rPr lang="en-GB" dirty="0"/>
              <a:t>Encourage secondary education accessibility (including vocational training).</a:t>
            </a:r>
          </a:p>
          <a:p>
            <a:pPr lvl="1"/>
            <a:r>
              <a:rPr lang="en-GB" dirty="0"/>
              <a:t>Make higher education accessible based on capacity.</a:t>
            </a:r>
          </a:p>
          <a:p>
            <a:pPr lvl="1"/>
            <a:r>
              <a:rPr lang="en-GB" dirty="0"/>
              <a:t>Ensure school discipline respects the child’s dignity.</a:t>
            </a:r>
          </a:p>
          <a:p>
            <a:pPr lvl="1"/>
            <a:r>
              <a:rPr lang="en-GB" dirty="0"/>
              <a:t>Promote international cooperation to eliminate ignorance and illiteracy.</a:t>
            </a:r>
          </a:p>
          <a:p>
            <a:r>
              <a:rPr lang="en-GB" dirty="0"/>
              <a:t>Additionally, </a:t>
            </a:r>
            <a:r>
              <a:rPr lang="en-GB" b="1" dirty="0"/>
              <a:t>Article 29</a:t>
            </a:r>
            <a:r>
              <a:rPr lang="en-GB" dirty="0"/>
              <a:t> focuses on the </a:t>
            </a:r>
            <a:r>
              <a:rPr lang="en-GB" b="1" dirty="0"/>
              <a:t>aims of education</a:t>
            </a:r>
            <a:r>
              <a:rPr lang="en-GB" dirty="0"/>
              <a:t>, emphasizing development of the child’s personality, talents, and respect for human rights.</a:t>
            </a:r>
          </a:p>
          <a:p>
            <a:endParaRPr lang="en-GB" dirty="0"/>
          </a:p>
          <a:p>
            <a:endParaRPr lang="en-GB" dirty="0"/>
          </a:p>
          <a:p>
            <a:r>
              <a:rPr lang="en-GB" dirty="0"/>
              <a:t>Picture from: </a:t>
            </a:r>
            <a:r>
              <a:rPr lang="en-GB" dirty="0">
                <a:hlinkClick r:id="rId3"/>
              </a:rPr>
              <a:t>Supporting refugee and asylum-seeking children in their education – Enquire</a:t>
            </a:r>
            <a:r>
              <a:rPr lang="en-GB" dirty="0"/>
              <a:t> </a:t>
            </a:r>
            <a:r>
              <a:rPr lang="en-GB" dirty="0" err="1"/>
              <a:t>Scotlands</a:t>
            </a:r>
            <a:r>
              <a:rPr lang="en-GB" dirty="0"/>
              <a:t> support Services for refugee children.</a:t>
            </a:r>
          </a:p>
        </p:txBody>
      </p:sp>
      <p:sp>
        <p:nvSpPr>
          <p:cNvPr id="4" name="Slide Number Placeholder 3"/>
          <p:cNvSpPr>
            <a:spLocks noGrp="1"/>
          </p:cNvSpPr>
          <p:nvPr>
            <p:ph type="sldNum" sz="quarter" idx="5"/>
          </p:nvPr>
        </p:nvSpPr>
        <p:spPr/>
        <p:txBody>
          <a:bodyPr/>
          <a:lstStyle/>
          <a:p>
            <a:fld id="{38979B71-30E9-4DEE-A6C7-A6D36A2FFD72}" type="slidenum">
              <a:rPr lang="en-GB" smtClean="0"/>
              <a:t>44</a:t>
            </a:fld>
            <a:endParaRPr lang="en-GB"/>
          </a:p>
        </p:txBody>
      </p:sp>
    </p:spTree>
    <p:extLst>
      <p:ext uri="{BB962C8B-B14F-4D97-AF65-F5344CB8AC3E}">
        <p14:creationId xmlns:p14="http://schemas.microsoft.com/office/powerpoint/2010/main" val="271158551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Human Rights Act 1998 sets out the fundamental rights and freedoms that everyone in the UK is entitled to. It incorporates the rights set out in the European Convention on Human Rights (ECHR) into domestic British law. The Human Rights Act came into force in the UK in October 2000.</a:t>
            </a:r>
          </a:p>
          <a:p>
            <a:r>
              <a:rPr lang="en-GB" sz="1200" b="0" i="0" kern="1200" dirty="0">
                <a:solidFill>
                  <a:schemeClr val="tx1"/>
                </a:solidFill>
                <a:effectLst/>
                <a:latin typeface="+mn-lt"/>
                <a:ea typeface="+mn-ea"/>
                <a:cs typeface="+mn-cs"/>
              </a:rPr>
              <a:t>The human rights that are covered by the Act</a:t>
            </a:r>
          </a:p>
          <a:p>
            <a:r>
              <a:rPr lang="en-GB" sz="1200" b="0" i="0" kern="1200" dirty="0">
                <a:solidFill>
                  <a:schemeClr val="tx1"/>
                </a:solidFill>
                <a:effectLst/>
                <a:latin typeface="+mn-lt"/>
                <a:ea typeface="+mn-ea"/>
                <a:cs typeface="+mn-cs"/>
              </a:rPr>
              <a:t>The Act sets out your human rights in a series of ‘Articles’. Each Article deals with a different right. These are all taken from the ECHR and are commonly known as ‘the Convention Rights’:</a:t>
            </a:r>
          </a:p>
          <a:p>
            <a:r>
              <a:rPr lang="en-GB" sz="1200" b="0" i="0" kern="1200" dirty="0">
                <a:solidFill>
                  <a:schemeClr val="tx1"/>
                </a:solidFill>
                <a:effectLst/>
                <a:latin typeface="+mn-lt"/>
                <a:ea typeface="+mn-ea"/>
                <a:cs typeface="+mn-cs"/>
                <a:hlinkClick r:id="rId3" tooltip=" Article 2: Right to life"/>
              </a:rPr>
              <a:t>Article 2: Right to life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4" tooltip="Article 3: Freedom from torture and inhuman or degrading treatment"/>
              </a:rPr>
              <a:t>Article 3: Freedom from torture and inhuman or degrading treatment</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5" tooltip="Article 4: Freedom from slavery and forced labour"/>
              </a:rPr>
              <a:t>Article 4: Freedom from slavery and forced labour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6" tooltip="Article 5: Right to liberty and security"/>
              </a:rPr>
              <a:t>Article 5: Right to liberty and security</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7" tooltip="Article 6: Right to a fair trial"/>
              </a:rPr>
              <a:t>Article 6: Right to a fair trial</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8" tooltip="Article 7: No punishment without law"/>
              </a:rPr>
              <a:t>Article 7: No punishment without law</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9" tooltip="Article 8: Respect for your private and family life"/>
              </a:rPr>
              <a:t>Article 8: Respect for your private and family life, home and correspondence</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0" tooltip="Article 9: Freedom of thought, belief and religion"/>
              </a:rPr>
              <a:t>Article 9: Freedom of thought, belief and religion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1" tooltip="Article 10: Freedom of expression"/>
              </a:rPr>
              <a:t>Article 10: Freedom of expression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2" tooltip=" Article 11: Freedom of assembly and association"/>
              </a:rPr>
              <a:t>Article 11: Freedom of assembly and association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3" tooltip="Article 12: Right to marry"/>
              </a:rPr>
              <a:t>Article 12: Right to marry and start a family</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4" tooltip=" Article 14: Protection from discrimination"/>
              </a:rPr>
              <a:t>Article 14: Protection from discrimination in respect of these rights and freedoms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5" tooltip="Article 1 of the First Protocol: Protection of property"/>
              </a:rPr>
              <a:t>Protocol 1, Article 1: Right to peaceful enjoyment of your property</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6" tooltip=" Article 2 of the First Protocol: Right to education"/>
              </a:rPr>
              <a:t>Protocol 1, Article 2: Right to education</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7" tooltip="Article 3 of the First Protocol: Right to free elections"/>
              </a:rPr>
              <a:t>Protocol 1, Article 3: Right to participate in free elections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18" tooltip=" Article 1 of Protocol 13: Abolition of the death penalty"/>
              </a:rPr>
              <a:t>Protocol 13, Article 1: Abolition of the death penalty</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Articles 1 and 13</a:t>
            </a:r>
          </a:p>
          <a:p>
            <a:r>
              <a:rPr lang="en-GB" sz="1200" b="0" i="0" kern="1200" dirty="0">
                <a:solidFill>
                  <a:schemeClr val="tx1"/>
                </a:solidFill>
                <a:effectLst/>
                <a:latin typeface="+mn-lt"/>
                <a:ea typeface="+mn-ea"/>
                <a:cs typeface="+mn-cs"/>
              </a:rPr>
              <a:t>Articles 1 and 13 of the ECHR do not feature in the Act. This is because, by creating the Human Rights Act, the UK has fulfilled these rights.</a:t>
            </a:r>
          </a:p>
          <a:p>
            <a:r>
              <a:rPr lang="en-GB" sz="1200" b="0" i="0" kern="1200" dirty="0">
                <a:solidFill>
                  <a:schemeClr val="tx1"/>
                </a:solidFill>
                <a:effectLst/>
                <a:latin typeface="+mn-lt"/>
                <a:ea typeface="+mn-ea"/>
                <a:cs typeface="+mn-cs"/>
              </a:rPr>
              <a:t>For example, Article 1 says that states must secure the rights of the Convention in their own jurisdiction. The Human Rights Act is the main way of doing this for the UK.</a:t>
            </a:r>
          </a:p>
          <a:p>
            <a:r>
              <a:rPr lang="en-GB" sz="1200" b="0" i="0" kern="1200" dirty="0">
                <a:solidFill>
                  <a:schemeClr val="tx1"/>
                </a:solidFill>
                <a:effectLst/>
                <a:latin typeface="+mn-lt"/>
                <a:ea typeface="+mn-ea"/>
                <a:cs typeface="+mn-cs"/>
              </a:rPr>
              <a:t>Article 13 makes sure that if people’s rights are violated they are able to access effective remedy. This means they can take their case to court to seek a judgment. The Human Rights Act is designed to make sure this happens.</a:t>
            </a:r>
          </a:p>
          <a:p>
            <a:r>
              <a:rPr lang="en-GB" sz="1200" b="0" i="0" kern="1200" dirty="0">
                <a:solidFill>
                  <a:schemeClr val="tx1"/>
                </a:solidFill>
                <a:effectLst/>
                <a:latin typeface="+mn-lt"/>
                <a:ea typeface="+mn-ea"/>
                <a:cs typeface="+mn-cs"/>
              </a:rPr>
              <a:t>What the Human Rights Act does</a:t>
            </a:r>
          </a:p>
          <a:p>
            <a:r>
              <a:rPr lang="en-GB" sz="1200" b="0" i="0" kern="1200" dirty="0">
                <a:solidFill>
                  <a:schemeClr val="tx1"/>
                </a:solidFill>
                <a:effectLst/>
                <a:latin typeface="+mn-lt"/>
                <a:ea typeface="+mn-ea"/>
                <a:cs typeface="+mn-cs"/>
              </a:rPr>
              <a:t>The Act has three main effects:</a:t>
            </a:r>
          </a:p>
          <a:p>
            <a:r>
              <a:rPr lang="en-GB" sz="1200" b="0" i="0" kern="1200" dirty="0">
                <a:solidFill>
                  <a:schemeClr val="tx1"/>
                </a:solidFill>
                <a:effectLst/>
                <a:latin typeface="+mn-lt"/>
                <a:ea typeface="+mn-ea"/>
                <a:cs typeface="+mn-cs"/>
              </a:rPr>
              <a:t>1. You can seek justice in a British court</a:t>
            </a:r>
          </a:p>
          <a:p>
            <a:r>
              <a:rPr lang="en-GB" sz="1200" b="0" i="0" kern="1200" dirty="0">
                <a:solidFill>
                  <a:schemeClr val="tx1"/>
                </a:solidFill>
                <a:effectLst/>
                <a:latin typeface="+mn-lt"/>
                <a:ea typeface="+mn-ea"/>
                <a:cs typeface="+mn-cs"/>
              </a:rPr>
              <a:t>It incorporates the rights set out in the European Convention on Human Rights (ECHR) into domestic British law. This means that if your human rights have been breached, you can take your case to a British court rather than having to seek justice from the European Court of Human Rights in Strasbourg, France.</a:t>
            </a:r>
          </a:p>
          <a:p>
            <a:r>
              <a:rPr lang="en-GB" sz="1200" b="0" i="0" kern="1200" dirty="0">
                <a:solidFill>
                  <a:schemeClr val="tx1"/>
                </a:solidFill>
                <a:effectLst/>
                <a:latin typeface="+mn-lt"/>
                <a:ea typeface="+mn-ea"/>
                <a:cs typeface="+mn-cs"/>
              </a:rPr>
              <a:t>2. Public bodies must respect your rights</a:t>
            </a:r>
          </a:p>
          <a:p>
            <a:r>
              <a:rPr lang="en-GB" sz="1200" b="0" i="0" kern="1200" dirty="0">
                <a:solidFill>
                  <a:schemeClr val="tx1"/>
                </a:solidFill>
                <a:effectLst/>
                <a:latin typeface="+mn-lt"/>
                <a:ea typeface="+mn-ea"/>
                <a:cs typeface="+mn-cs"/>
              </a:rPr>
              <a:t>It requires all public bodies (like courts, police, local authorities, hospitals and publicly funded schools) and other bodies carrying out public functions to respect and protect your human rights.</a:t>
            </a:r>
          </a:p>
          <a:p>
            <a:r>
              <a:rPr lang="en-GB" sz="1200" b="0" i="0" kern="1200" dirty="0">
                <a:solidFill>
                  <a:schemeClr val="tx1"/>
                </a:solidFill>
                <a:effectLst/>
                <a:latin typeface="+mn-lt"/>
                <a:ea typeface="+mn-ea"/>
                <a:cs typeface="+mn-cs"/>
              </a:rPr>
              <a:t>3. New laws are compatible with Convention rights</a:t>
            </a:r>
          </a:p>
          <a:p>
            <a:r>
              <a:rPr lang="en-GB" sz="1200" b="0" i="0" kern="1200" dirty="0">
                <a:solidFill>
                  <a:schemeClr val="tx1"/>
                </a:solidFill>
                <a:effectLst/>
                <a:latin typeface="+mn-lt"/>
                <a:ea typeface="+mn-ea"/>
                <a:cs typeface="+mn-cs"/>
              </a:rPr>
              <a:t>In practice it means that Parliament will nearly always make sure that new laws are compatible with the rights set out in the European Convention on Human Rights (although ultimately Parliament is sovereign and can pass laws which are incompatible). The courts will also, where possible, interpret laws in a way which is compatible with Convention rights.</a:t>
            </a:r>
          </a:p>
          <a:p>
            <a:r>
              <a:rPr lang="en-GB" sz="1200" b="0" i="0" kern="1200" dirty="0">
                <a:solidFill>
                  <a:schemeClr val="tx1"/>
                </a:solidFill>
                <a:effectLst/>
                <a:latin typeface="+mn-lt"/>
                <a:ea typeface="+mn-ea"/>
                <a:cs typeface="+mn-cs"/>
              </a:rPr>
              <a:t>Find out more about human rights and how they play a part in our everyday lives: </a:t>
            </a:r>
            <a:r>
              <a:rPr lang="en-GB" sz="1200" b="0" i="0" kern="1200" dirty="0">
                <a:solidFill>
                  <a:schemeClr val="tx1"/>
                </a:solidFill>
                <a:effectLst/>
                <a:latin typeface="+mn-lt"/>
                <a:ea typeface="+mn-ea"/>
                <a:cs typeface="+mn-cs"/>
                <a:hlinkClick r:id="rId19"/>
              </a:rPr>
              <a:t>what are human rights?</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Download a </a:t>
            </a:r>
            <a:r>
              <a:rPr lang="en-GB" sz="1200" b="0" i="0" kern="1200" dirty="0">
                <a:solidFill>
                  <a:schemeClr val="tx1"/>
                </a:solidFill>
                <a:effectLst/>
                <a:latin typeface="+mn-lt"/>
                <a:ea typeface="+mn-ea"/>
                <a:cs typeface="+mn-cs"/>
                <a:hlinkClick r:id="rId20" tooltip=" legislation.gov.uk"/>
              </a:rPr>
              <a:t>full copy of the Human Rights Act</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See ERHC website for more details:</a:t>
            </a:r>
          </a:p>
          <a:p>
            <a:r>
              <a:rPr lang="en-GB" dirty="0">
                <a:hlinkClick r:id="rId21"/>
              </a:rPr>
              <a:t>The Human Rights Act | EHRC</a:t>
            </a:r>
            <a:endParaRPr lang="en-GB" dirty="0"/>
          </a:p>
          <a:p>
            <a:endParaRPr lang="en-GB" sz="1200" b="0" i="0" kern="1200" dirty="0">
              <a:solidFill>
                <a:schemeClr val="tx1"/>
              </a:solidFill>
              <a:effectLst/>
              <a:latin typeface="+mn-lt"/>
              <a:ea typeface="+mn-ea"/>
              <a:cs typeface="+mn-cs"/>
            </a:endParaRPr>
          </a:p>
          <a:p>
            <a:r>
              <a:rPr lang="en-GB" b="1" dirty="0"/>
              <a:t>Key Case: Palestinian Family under Ukraine Visa Scheme</a:t>
            </a:r>
          </a:p>
          <a:p>
            <a:r>
              <a:rPr lang="en-GB" dirty="0"/>
              <a:t>A UK judge recently ruled in favour of a </a:t>
            </a:r>
            <a:r>
              <a:rPr lang="en-GB" b="1" dirty="0"/>
              <a:t>Palestinian family applying under the Ukraine visa scheme</a:t>
            </a:r>
            <a:r>
              <a:rPr lang="en-GB" dirty="0"/>
              <a:t>, allowing them to reunite in the UK based on </a:t>
            </a:r>
            <a:r>
              <a:rPr lang="en-GB" b="1" dirty="0"/>
              <a:t>Article 8 of the HRA</a:t>
            </a:r>
            <a:r>
              <a:rPr lang="en-GB" dirty="0"/>
              <a:t>.</a:t>
            </a:r>
          </a:p>
          <a:p>
            <a:r>
              <a:rPr lang="en-GB" dirty="0"/>
              <a:t>This decision emphasized that separating the family would breach their right to family life.</a:t>
            </a:r>
          </a:p>
          <a:p>
            <a:r>
              <a:rPr lang="en-GB" dirty="0"/>
              <a:t>The case sparked political debate, with government figures suggesting closing what they called a “loophole,” which shows how </a:t>
            </a:r>
            <a:r>
              <a:rPr lang="en-GB" b="1" dirty="0"/>
              <a:t>Article 8 is a qualified right</a:t>
            </a:r>
            <a:r>
              <a:rPr lang="en-GB" dirty="0"/>
              <a:t> and can be limited for reasons like immigration control.</a:t>
            </a:r>
          </a:p>
          <a:p>
            <a:r>
              <a:rPr lang="en-GB" b="1" dirty="0"/>
              <a:t>Why it matters for low-income individuals:</a:t>
            </a:r>
            <a:r>
              <a:rPr lang="en-GB" dirty="0"/>
              <a:t> These cases often require </a:t>
            </a:r>
            <a:r>
              <a:rPr lang="en-GB" b="1" dirty="0"/>
              <a:t>extensive evidence and legal representation</a:t>
            </a:r>
            <a:r>
              <a:rPr lang="en-GB" dirty="0"/>
              <a:t>, which is difficult for refugees or low-income families to access. Without resources, many cannot challenge decisions, making rights protection uneven.</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45</a:t>
            </a:fld>
            <a:endParaRPr lang="en-GB"/>
          </a:p>
        </p:txBody>
      </p:sp>
    </p:spTree>
    <p:extLst>
      <p:ext uri="{BB962C8B-B14F-4D97-AF65-F5344CB8AC3E}">
        <p14:creationId xmlns:p14="http://schemas.microsoft.com/office/powerpoint/2010/main" val="1139060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Media Report: </a:t>
            </a:r>
          </a:p>
          <a:p>
            <a:endParaRPr lang="en-GB" dirty="0"/>
          </a:p>
          <a:p>
            <a:r>
              <a:rPr lang="en-GB" dirty="0">
                <a:hlinkClick r:id="rId3"/>
              </a:rPr>
              <a:t>2025-Who-Owns-The-UK-Media-report.pdf</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46</a:t>
            </a:fld>
            <a:endParaRPr lang="en-GB"/>
          </a:p>
        </p:txBody>
      </p:sp>
    </p:spTree>
    <p:extLst>
      <p:ext uri="{BB962C8B-B14F-4D97-AF65-F5344CB8AC3E}">
        <p14:creationId xmlns:p14="http://schemas.microsoft.com/office/powerpoint/2010/main" val="25230585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2025-Who-Owns-The-UK-Media-report.pdf</a:t>
            </a:r>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47</a:t>
            </a:fld>
            <a:endParaRPr lang="en-GB"/>
          </a:p>
        </p:txBody>
      </p:sp>
    </p:spTree>
    <p:extLst>
      <p:ext uri="{BB962C8B-B14F-4D97-AF65-F5344CB8AC3E}">
        <p14:creationId xmlns:p14="http://schemas.microsoft.com/office/powerpoint/2010/main" val="17904087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2025-Who-Owns-The-UK-Media-report.pdf</a:t>
            </a:r>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48</a:t>
            </a:fld>
            <a:endParaRPr lang="en-GB"/>
          </a:p>
        </p:txBody>
      </p:sp>
    </p:spTree>
    <p:extLst>
      <p:ext uri="{BB962C8B-B14F-4D97-AF65-F5344CB8AC3E}">
        <p14:creationId xmlns:p14="http://schemas.microsoft.com/office/powerpoint/2010/main" val="217297157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2025-Who-Owns-The-UK-Media-report.pdf</a:t>
            </a:r>
            <a:endParaRPr lang="en-GB" dirty="0"/>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49</a:t>
            </a:fld>
            <a:endParaRPr lang="en-GB"/>
          </a:p>
        </p:txBody>
      </p:sp>
    </p:spTree>
    <p:extLst>
      <p:ext uri="{BB962C8B-B14F-4D97-AF65-F5344CB8AC3E}">
        <p14:creationId xmlns:p14="http://schemas.microsoft.com/office/powerpoint/2010/main" val="29610982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52</a:t>
            </a:fld>
            <a:endParaRPr lang="en-GB"/>
          </a:p>
        </p:txBody>
      </p:sp>
    </p:spTree>
    <p:extLst>
      <p:ext uri="{BB962C8B-B14F-4D97-AF65-F5344CB8AC3E}">
        <p14:creationId xmlns:p14="http://schemas.microsoft.com/office/powerpoint/2010/main" val="4701351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53</a:t>
            </a:fld>
            <a:endParaRPr lang="en-GB"/>
          </a:p>
        </p:txBody>
      </p:sp>
    </p:spTree>
    <p:extLst>
      <p:ext uri="{BB962C8B-B14F-4D97-AF65-F5344CB8AC3E}">
        <p14:creationId xmlns:p14="http://schemas.microsoft.com/office/powerpoint/2010/main" val="290210407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54</a:t>
            </a:fld>
            <a:endParaRPr lang="en-GB"/>
          </a:p>
        </p:txBody>
      </p:sp>
    </p:spTree>
    <p:extLst>
      <p:ext uri="{BB962C8B-B14F-4D97-AF65-F5344CB8AC3E}">
        <p14:creationId xmlns:p14="http://schemas.microsoft.com/office/powerpoint/2010/main" val="13427495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“Power is not always visible. </a:t>
            </a:r>
            <a:r>
              <a:rPr lang="en-GB"/>
              <a:t>Consensus may hide conflict, and conflict may lead to consensus.”</a:t>
            </a:r>
          </a:p>
        </p:txBody>
      </p:sp>
      <p:sp>
        <p:nvSpPr>
          <p:cNvPr id="4" name="Slide Number Placeholder 3"/>
          <p:cNvSpPr>
            <a:spLocks noGrp="1"/>
          </p:cNvSpPr>
          <p:nvPr>
            <p:ph type="sldNum" sz="quarter" idx="5"/>
          </p:nvPr>
        </p:nvSpPr>
        <p:spPr/>
        <p:txBody>
          <a:bodyPr/>
          <a:lstStyle/>
          <a:p>
            <a:fld id="{38979B71-30E9-4DEE-A6C7-A6D36A2FFD72}" type="slidenum">
              <a:rPr lang="en-GB" smtClean="0"/>
              <a:t>55</a:t>
            </a:fld>
            <a:endParaRPr lang="en-GB"/>
          </a:p>
        </p:txBody>
      </p:sp>
    </p:spTree>
    <p:extLst>
      <p:ext uri="{BB962C8B-B14F-4D97-AF65-F5344CB8AC3E}">
        <p14:creationId xmlns:p14="http://schemas.microsoft.com/office/powerpoint/2010/main" val="221212339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Using ‘empowerment’ in social change and innovation research requires awareness of that ‘historical discursive legacy’ of the empowerment concept. The (dis)empowerment paradox implies that ‘empowerment’ processes in change and </a:t>
            </a:r>
            <a:r>
              <a:rPr lang="en-GB" dirty="0" err="1"/>
              <a:t>innovation</a:t>
            </a:r>
            <a:r>
              <a:rPr lang="en-GB" dirty="0"/>
              <a:t> often come with (unintended) ‘disempowerment’ consequences, and that it is necessary to remain critical and attentive to both sides of that same coin. An additional insight from empowerment literature is that (dis)empowerment concerns should not only be with ‘social change agents’ but also with other actors affected by the social change (e.g. government officials or conservative groups)</a:t>
            </a:r>
          </a:p>
          <a:p>
            <a:endParaRPr lang="en-GB" dirty="0"/>
          </a:p>
          <a:p>
            <a:r>
              <a:rPr lang="en-GB" dirty="0"/>
              <a:t>Using ‘empowerment’ in social change and innovation research requires awareness of that ‘historical discursive legacy’ of the empowerment concept. The (dis)empowerment paradox implies that ‘empowerment’ processes in change and </a:t>
            </a:r>
            <a:r>
              <a:rPr lang="en-GB" dirty="0" err="1"/>
              <a:t>innovation</a:t>
            </a:r>
            <a:r>
              <a:rPr lang="en-GB" dirty="0"/>
              <a:t> often come with (unintended) ‘disempowerment’ consequences, and that it is necessary to remain critical and attentive to both sides of that same coin. An additional insight from empowerment literature is that (dis)empowerment concerns should not only be with ‘social change agents’ but also with other actors affected by the social change (e.g. government officials or conservative groups)</a:t>
            </a:r>
          </a:p>
          <a:p>
            <a:endParaRPr lang="en-GB" dirty="0"/>
          </a:p>
          <a:p>
            <a:r>
              <a:rPr lang="en-GB" b="1" dirty="0"/>
              <a:t>Examples to illustrate:</a:t>
            </a:r>
          </a:p>
          <a:p>
            <a:r>
              <a:rPr lang="en-GB" b="1" dirty="0"/>
              <a:t>Community activism:</a:t>
            </a:r>
            <a:endParaRPr lang="en-GB" dirty="0"/>
          </a:p>
          <a:p>
            <a:pPr lvl="1"/>
            <a:r>
              <a:rPr lang="en-GB" dirty="0"/>
              <a:t>A local council supports youth-led activism to empower young people in shaping public spaces.</a:t>
            </a:r>
          </a:p>
          <a:p>
            <a:pPr lvl="1"/>
            <a:r>
              <a:rPr lang="en-GB" dirty="0"/>
              <a:t>But older residents may feel </a:t>
            </a:r>
            <a:r>
              <a:rPr lang="en-GB" b="1" dirty="0"/>
              <a:t>disempowered</a:t>
            </a:r>
            <a:r>
              <a:rPr lang="en-GB" dirty="0"/>
              <a:t> if their needs or voices are ignored in the process.</a:t>
            </a:r>
          </a:p>
          <a:p>
            <a:r>
              <a:rPr lang="en-GB" b="1" dirty="0"/>
              <a:t>Gender equality in the workplace:</a:t>
            </a:r>
            <a:endParaRPr lang="en-GB" dirty="0"/>
          </a:p>
          <a:p>
            <a:pPr lvl="1"/>
            <a:r>
              <a:rPr lang="en-GB" dirty="0"/>
              <a:t>A company introduces policies to empower women in leadership.</a:t>
            </a:r>
          </a:p>
          <a:p>
            <a:pPr lvl="1"/>
            <a:r>
              <a:rPr lang="en-GB" dirty="0"/>
              <a:t>Some male employees might feel </a:t>
            </a:r>
            <a:r>
              <a:rPr lang="en-GB" b="1" dirty="0"/>
              <a:t>left out or resistant</a:t>
            </a:r>
            <a:r>
              <a:rPr lang="en-GB" dirty="0"/>
              <a:t>, especially if they perceive the change as unfair or threatening to their status.</a:t>
            </a:r>
          </a:p>
          <a:p>
            <a:r>
              <a:rPr lang="en-GB" b="1" dirty="0"/>
              <a:t>Digital inclusion projects:</a:t>
            </a:r>
            <a:endParaRPr lang="en-GB" dirty="0"/>
          </a:p>
          <a:p>
            <a:pPr lvl="1"/>
            <a:r>
              <a:rPr lang="en-GB" dirty="0"/>
              <a:t>A tech initiative empowers rural communities with internet access and digital tools.</a:t>
            </a:r>
          </a:p>
          <a:p>
            <a:pPr lvl="1"/>
            <a:r>
              <a:rPr lang="en-GB" dirty="0"/>
              <a:t>Local government officials may feel </a:t>
            </a:r>
            <a:r>
              <a:rPr lang="en-GB" b="1" dirty="0"/>
              <a:t>disempowered</a:t>
            </a:r>
            <a:r>
              <a:rPr lang="en-GB" dirty="0"/>
              <a:t> if they weren’t consulted or if the project bypasses their authority.</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56</a:t>
            </a:fld>
            <a:endParaRPr lang="en-GB"/>
          </a:p>
        </p:txBody>
      </p:sp>
    </p:spTree>
    <p:extLst>
      <p:ext uri="{BB962C8B-B14F-4D97-AF65-F5344CB8AC3E}">
        <p14:creationId xmlns:p14="http://schemas.microsoft.com/office/powerpoint/2010/main" val="267448260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NorthStar network would say:</a:t>
            </a:r>
          </a:p>
          <a:p>
            <a:endParaRPr lang="en-GB" dirty="0"/>
          </a:p>
          <a:p>
            <a:r>
              <a:rPr lang="en-GB" dirty="0"/>
              <a:t>Image is from </a:t>
            </a:r>
            <a:r>
              <a:rPr lang="en-GB" dirty="0" err="1"/>
              <a:t>Northstar</a:t>
            </a:r>
            <a:r>
              <a:rPr lang="en-GB" dirty="0"/>
              <a:t> Network </a:t>
            </a:r>
          </a:p>
          <a:p>
            <a:endParaRPr lang="en-GB" dirty="0"/>
          </a:p>
          <a:p>
            <a:r>
              <a:rPr lang="en-GB" dirty="0"/>
              <a:t>From mutual aid and basic support for food, housing, PPE, and vaccines to mobilizing to call out abuse or to defend land, water, </a:t>
            </a:r>
            <a:r>
              <a:rPr lang="en-GB" dirty="0" err="1"/>
              <a:t>labuor</a:t>
            </a:r>
            <a:r>
              <a:rPr lang="en-GB" dirty="0"/>
              <a:t> rights and protections, care, justice, and access, an expanded sense of community is being born out of loss, indignation, and longing. A rebalanced relationship to the earth offers a new global grounding for the future we need to build</a:t>
            </a:r>
          </a:p>
          <a:p>
            <a:endParaRPr lang="en-GB" dirty="0"/>
          </a:p>
          <a:p>
            <a:r>
              <a:rPr lang="en-GB" dirty="0"/>
              <a:t>Praxis means:</a:t>
            </a:r>
          </a:p>
          <a:p>
            <a:endParaRPr lang="en-GB" dirty="0"/>
          </a:p>
          <a:p>
            <a:r>
              <a:rPr lang="en-GB" dirty="0" err="1"/>
              <a:t>aulo</a:t>
            </a:r>
            <a:r>
              <a:rPr lang="en-GB" dirty="0"/>
              <a:t> Freire’s concept of </a:t>
            </a:r>
            <a:r>
              <a:rPr lang="en-GB" b="1" dirty="0"/>
              <a:t>praxis</a:t>
            </a:r>
            <a:r>
              <a:rPr lang="en-GB" dirty="0"/>
              <a:t> is central to his philosophy of education and social transformation. He defines </a:t>
            </a:r>
            <a:r>
              <a:rPr lang="en-GB" b="1" dirty="0"/>
              <a:t>praxis</a:t>
            </a:r>
            <a:r>
              <a:rPr lang="en-GB" dirty="0"/>
              <a:t> as:</a:t>
            </a:r>
          </a:p>
          <a:p>
            <a:r>
              <a:rPr lang="en-GB" b="1" dirty="0"/>
              <a:t>“Reflection and action upon the world in order to transform it.”</a:t>
            </a:r>
            <a:endParaRPr lang="en-GB" dirty="0"/>
          </a:p>
          <a:p>
            <a:r>
              <a:rPr lang="en-GB" dirty="0"/>
              <a:t>In Freire’s view, praxis is not just practice or activity—it is </a:t>
            </a:r>
            <a:r>
              <a:rPr lang="en-GB" b="1" dirty="0"/>
              <a:t>critical, conscious, and purposeful action</a:t>
            </a:r>
            <a:r>
              <a:rPr lang="en-GB" dirty="0"/>
              <a:t> that emerges from deep reflection. It’s the process by which oppressed people become aware of their conditions and take collective action to change them. This is deeply tied to </a:t>
            </a:r>
            <a:r>
              <a:rPr lang="en-GB" b="1" dirty="0"/>
              <a:t>power</a:t>
            </a:r>
            <a:r>
              <a:rPr lang="en-GB" dirty="0"/>
              <a:t>, as praxis enables individuals to challenge dominant structures and reclaim agency.</a:t>
            </a:r>
          </a:p>
          <a:p>
            <a:endParaRPr lang="en-GB" dirty="0"/>
          </a:p>
        </p:txBody>
      </p:sp>
      <p:sp>
        <p:nvSpPr>
          <p:cNvPr id="4" name="Slide Number Placeholder 3"/>
          <p:cNvSpPr>
            <a:spLocks noGrp="1"/>
          </p:cNvSpPr>
          <p:nvPr>
            <p:ph type="sldNum" sz="quarter" idx="5"/>
          </p:nvPr>
        </p:nvSpPr>
        <p:spPr/>
        <p:txBody>
          <a:bodyPr/>
          <a:lstStyle/>
          <a:p>
            <a:fld id="{38979B71-30E9-4DEE-A6C7-A6D36A2FFD72}" type="slidenum">
              <a:rPr lang="en-GB" smtClean="0"/>
              <a:t>57</a:t>
            </a:fld>
            <a:endParaRPr lang="en-GB"/>
          </a:p>
        </p:txBody>
      </p:sp>
    </p:spTree>
    <p:extLst>
      <p:ext uri="{BB962C8B-B14F-4D97-AF65-F5344CB8AC3E}">
        <p14:creationId xmlns:p14="http://schemas.microsoft.com/office/powerpoint/2010/main" val="9547072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58</a:t>
            </a:fld>
            <a:endParaRPr lang="en-GB"/>
          </a:p>
        </p:txBody>
      </p:sp>
    </p:spTree>
    <p:extLst>
      <p:ext uri="{BB962C8B-B14F-4D97-AF65-F5344CB8AC3E}">
        <p14:creationId xmlns:p14="http://schemas.microsoft.com/office/powerpoint/2010/main" val="243228636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59</a:t>
            </a:fld>
            <a:endParaRPr lang="en-GB"/>
          </a:p>
        </p:txBody>
      </p:sp>
    </p:spTree>
    <p:extLst>
      <p:ext uri="{BB962C8B-B14F-4D97-AF65-F5344CB8AC3E}">
        <p14:creationId xmlns:p14="http://schemas.microsoft.com/office/powerpoint/2010/main" val="332191619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8979B71-30E9-4DEE-A6C7-A6D36A2FFD72}" type="slidenum">
              <a:rPr lang="en-GB" smtClean="0"/>
              <a:t>60</a:t>
            </a:fld>
            <a:endParaRPr lang="en-GB"/>
          </a:p>
        </p:txBody>
      </p:sp>
    </p:spTree>
    <p:extLst>
      <p:ext uri="{BB962C8B-B14F-4D97-AF65-F5344CB8AC3E}">
        <p14:creationId xmlns:p14="http://schemas.microsoft.com/office/powerpoint/2010/main" val="48227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79343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47261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5412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145690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071937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611655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27643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3478015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101809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277445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51A19B51-0D45-457F-B13E-2F28EAE6A722}" type="datetimeFigureOut">
              <a:rPr lang="en-GB" smtClean="0"/>
              <a:t>23/10/2025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7BB01440-DAD1-442B-B960-439509CB9D9E}" type="slidenum">
              <a:rPr lang="en-GB" smtClean="0"/>
              <a:t>‹#›</a:t>
            </a:fld>
            <a:endParaRPr lang="en-GB"/>
          </a:p>
        </p:txBody>
      </p:sp>
    </p:spTree>
    <p:extLst>
      <p:ext uri="{BB962C8B-B14F-4D97-AF65-F5344CB8AC3E}">
        <p14:creationId xmlns:p14="http://schemas.microsoft.com/office/powerpoint/2010/main" val="478819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A19B51-0D45-457F-B13E-2F28EAE6A722}" type="datetimeFigureOut">
              <a:rPr lang="en-GB" smtClean="0"/>
              <a:t>23/10/2025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B01440-DAD1-442B-B960-439509CB9D9E}"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userDrawn="1">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userDrawn="1"/>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8824382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21.jp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5.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image" Target="../media/image27.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4.xml"/><Relationship Id="rId1" Type="http://schemas.openxmlformats.org/officeDocument/2006/relationships/video" Target="https://www.youtube.com/embed/WuOZqhgRRmM?feature=oembed" TargetMode="External"/><Relationship Id="rId4" Type="http://schemas.openxmlformats.org/officeDocument/2006/relationships/image" Target="../media/image29.jpeg"/></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5.xml"/><Relationship Id="rId1" Type="http://schemas.openxmlformats.org/officeDocument/2006/relationships/slideLayout" Target="../slideLayouts/slideLayout4.xml"/><Relationship Id="rId5" Type="http://schemas.openxmlformats.org/officeDocument/2006/relationships/image" Target="../media/image32.png"/><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4.xml"/><Relationship Id="rId1" Type="http://schemas.openxmlformats.org/officeDocument/2006/relationships/video" Target="https://www.youtube.com/embed/ikzA5DasOh0?feature=oembed" TargetMode="External"/><Relationship Id="rId4" Type="http://schemas.openxmlformats.org/officeDocument/2006/relationships/image" Target="../media/image39.jpe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hyperlink" Target="https://www-vlebooks-com.ezproxy.uwtsd.ac.uk/Product/Index/2008814?page=0&amp;startBookmarkId=-1" TargetMode="External"/><Relationship Id="rId2" Type="http://schemas.openxmlformats.org/officeDocument/2006/relationships/notesSlide" Target="../notesSlides/notesSlide57.xml"/><Relationship Id="rId1" Type="http://schemas.openxmlformats.org/officeDocument/2006/relationships/slideLayout" Target="../slideLayouts/slideLayout4.xml"/><Relationship Id="rId4" Type="http://schemas.openxmlformats.org/officeDocument/2006/relationships/hyperlink" Target="https://justassociates.org/wp-content/uploads/2020/08/mch3_2011_final_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BD876-E0FA-7717-1F05-BAE41A7A239F}"/>
              </a:ext>
            </a:extLst>
          </p:cNvPr>
          <p:cNvSpPr>
            <a:spLocks noGrp="1"/>
          </p:cNvSpPr>
          <p:nvPr>
            <p:ph type="ctrTitle"/>
          </p:nvPr>
        </p:nvSpPr>
        <p:spPr/>
        <p:txBody>
          <a:bodyPr/>
          <a:lstStyle/>
          <a:p>
            <a:r>
              <a:rPr lang="en-GB" dirty="0"/>
              <a:t>Week 3: Power and control</a:t>
            </a:r>
          </a:p>
        </p:txBody>
      </p:sp>
    </p:spTree>
    <p:extLst>
      <p:ext uri="{BB962C8B-B14F-4D97-AF65-F5344CB8AC3E}">
        <p14:creationId xmlns:p14="http://schemas.microsoft.com/office/powerpoint/2010/main" val="2100009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F48745-D3C5-6C5D-DD39-94C99BA510A9}"/>
              </a:ext>
            </a:extLst>
          </p:cNvPr>
          <p:cNvSpPr>
            <a:spLocks noGrp="1"/>
          </p:cNvSpPr>
          <p:nvPr>
            <p:ph idx="1"/>
          </p:nvPr>
        </p:nvSpPr>
        <p:spPr/>
        <p:txBody>
          <a:bodyPr>
            <a:normAutofit/>
          </a:bodyPr>
          <a:lstStyle/>
          <a:p>
            <a:r>
              <a:rPr lang="en-GB" sz="3600" dirty="0" err="1"/>
              <a:t>InfoSkills</a:t>
            </a:r>
            <a:r>
              <a:rPr lang="en-GB" sz="3600" dirty="0"/>
              <a:t> Moodle page</a:t>
            </a:r>
          </a:p>
          <a:p>
            <a:r>
              <a:rPr lang="en-GB" sz="3600" dirty="0"/>
              <a:t>Go through what’s new on Moodle page</a:t>
            </a:r>
          </a:p>
          <a:p>
            <a:r>
              <a:rPr lang="en-GB" sz="3600" dirty="0"/>
              <a:t>Assignment support </a:t>
            </a:r>
          </a:p>
        </p:txBody>
      </p:sp>
    </p:spTree>
    <p:extLst>
      <p:ext uri="{BB962C8B-B14F-4D97-AF65-F5344CB8AC3E}">
        <p14:creationId xmlns:p14="http://schemas.microsoft.com/office/powerpoint/2010/main" val="3835038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7E254-67BD-A69B-F215-8604BFC890C5}"/>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0DEC1079-7C10-1178-234D-94E668CFD888}"/>
              </a:ext>
            </a:extLst>
          </p:cNvPr>
          <p:cNvSpPr>
            <a:spLocks noGrp="1"/>
          </p:cNvSpPr>
          <p:nvPr>
            <p:ph sz="half" idx="1"/>
          </p:nvPr>
        </p:nvSpPr>
        <p:spPr>
          <a:xfrm>
            <a:off x="838199" y="1825625"/>
            <a:ext cx="9739745" cy="4351338"/>
          </a:xfrm>
        </p:spPr>
        <p:txBody>
          <a:bodyPr>
            <a:normAutofit/>
          </a:bodyPr>
          <a:lstStyle/>
          <a:p>
            <a:pPr marL="0" lvl="0" indent="0" eaLnBrk="0" fontAlgn="base" hangingPunct="0">
              <a:lnSpc>
                <a:spcPct val="100000"/>
              </a:lnSpc>
              <a:spcBef>
                <a:spcPct val="0"/>
              </a:spcBef>
              <a:spcAft>
                <a:spcPct val="0"/>
              </a:spcAft>
              <a:buFontTx/>
              <a:buChar char="•"/>
            </a:pPr>
            <a:r>
              <a:rPr lang="en-US" altLang="en-US" dirty="0">
                <a:latin typeface="Arial" panose="020B0604020202020204" pitchFamily="34" charset="0"/>
              </a:rPr>
              <a:t>Define and critically discuss concepts of power and control.</a:t>
            </a:r>
          </a:p>
          <a:p>
            <a:pPr marL="0" lvl="0" indent="0" eaLnBrk="0" fontAlgn="base" hangingPunct="0">
              <a:lnSpc>
                <a:spcPct val="100000"/>
              </a:lnSpc>
              <a:spcBef>
                <a:spcPct val="0"/>
              </a:spcBef>
              <a:spcAft>
                <a:spcPct val="0"/>
              </a:spcAft>
              <a:buNone/>
            </a:pPr>
            <a:endParaRPr lang="en-US" altLang="en-US" dirty="0">
              <a:latin typeface="Arial" panose="020B0604020202020204" pitchFamily="34" charset="0"/>
            </a:endParaRPr>
          </a:p>
          <a:p>
            <a:pPr marL="0" lvl="0" indent="0" eaLnBrk="0" fontAlgn="base" hangingPunct="0">
              <a:lnSpc>
                <a:spcPct val="100000"/>
              </a:lnSpc>
              <a:spcBef>
                <a:spcPct val="0"/>
              </a:spcBef>
              <a:spcAft>
                <a:spcPct val="0"/>
              </a:spcAft>
              <a:buFontTx/>
              <a:buChar char="•"/>
            </a:pPr>
            <a:r>
              <a:rPr lang="en-US" altLang="en-US" dirty="0">
                <a:latin typeface="Arial" panose="020B0604020202020204" pitchFamily="34" charset="0"/>
              </a:rPr>
              <a:t>Apply Foucault’s theory and others of power to contemporary social structures</a:t>
            </a:r>
            <a:r>
              <a:rPr lang="en-US" altLang="en-US">
                <a:latin typeface="Arial" panose="020B0604020202020204" pitchFamily="34" charset="0"/>
              </a:rPr>
              <a:t>. </a:t>
            </a:r>
          </a:p>
          <a:p>
            <a:pPr marL="0" lvl="0" indent="0" eaLnBrk="0" fontAlgn="base" hangingPunct="0">
              <a:lnSpc>
                <a:spcPct val="100000"/>
              </a:lnSpc>
              <a:spcBef>
                <a:spcPct val="0"/>
              </a:spcBef>
              <a:spcAft>
                <a:spcPct val="0"/>
              </a:spcAft>
              <a:buNone/>
            </a:pPr>
            <a:endParaRPr lang="en-US" altLang="en-US" dirty="0">
              <a:latin typeface="Arial" panose="020B0604020202020204" pitchFamily="34" charset="0"/>
            </a:endParaRPr>
          </a:p>
          <a:p>
            <a:pPr marL="0" lvl="0" indent="0" eaLnBrk="0" fontAlgn="base" hangingPunct="0">
              <a:lnSpc>
                <a:spcPct val="100000"/>
              </a:lnSpc>
              <a:spcBef>
                <a:spcPct val="0"/>
              </a:spcBef>
              <a:spcAft>
                <a:spcPct val="0"/>
              </a:spcAft>
              <a:buFontTx/>
              <a:buChar char="•"/>
            </a:pPr>
            <a:r>
              <a:rPr lang="en-US" altLang="en-US" dirty="0">
                <a:latin typeface="Arial" panose="020B0604020202020204" pitchFamily="34" charset="0"/>
              </a:rPr>
              <a:t>Explore the impact of power and control on the lives of people in society</a:t>
            </a:r>
            <a:endParaRPr lang="en-GB" dirty="0"/>
          </a:p>
        </p:txBody>
      </p:sp>
      <p:sp>
        <p:nvSpPr>
          <p:cNvPr id="5" name="Rectangle 1">
            <a:extLst>
              <a:ext uri="{FF2B5EF4-FFF2-40B4-BE49-F238E27FC236}">
                <a16:creationId xmlns:a16="http://schemas.microsoft.com/office/drawing/2014/main" id="{DC6AEB8B-7C91-5E5F-7400-F45D43DB5CE7}"/>
              </a:ext>
            </a:extLst>
          </p:cNvPr>
          <p:cNvSpPr>
            <a:spLocks noChangeArrowheads="1"/>
          </p:cNvSpPr>
          <p:nvPr/>
        </p:nvSpPr>
        <p:spPr bwMode="auto">
          <a:xfrm>
            <a:off x="0" y="-323165"/>
            <a:ext cx="39305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09283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F7B80-3015-F498-189B-AD33AEB79B79}"/>
              </a:ext>
            </a:extLst>
          </p:cNvPr>
          <p:cNvSpPr>
            <a:spLocks noGrp="1"/>
          </p:cNvSpPr>
          <p:nvPr>
            <p:ph type="title"/>
          </p:nvPr>
        </p:nvSpPr>
        <p:spPr/>
        <p:txBody>
          <a:bodyPr/>
          <a:lstStyle/>
          <a:p>
            <a:r>
              <a:rPr lang="en-GB" dirty="0"/>
              <a:t>Assignment 2:</a:t>
            </a:r>
          </a:p>
        </p:txBody>
      </p:sp>
      <p:sp>
        <p:nvSpPr>
          <p:cNvPr id="3" name="Content Placeholder 2">
            <a:extLst>
              <a:ext uri="{FF2B5EF4-FFF2-40B4-BE49-F238E27FC236}">
                <a16:creationId xmlns:a16="http://schemas.microsoft.com/office/drawing/2014/main" id="{26EBCE02-05D1-E18E-37C1-2D285BAF7D5B}"/>
              </a:ext>
            </a:extLst>
          </p:cNvPr>
          <p:cNvSpPr>
            <a:spLocks noGrp="1"/>
          </p:cNvSpPr>
          <p:nvPr>
            <p:ph sz="half" idx="1"/>
          </p:nvPr>
        </p:nvSpPr>
        <p:spPr>
          <a:xfrm>
            <a:off x="838200" y="1825625"/>
            <a:ext cx="10017034" cy="4351338"/>
          </a:xfrm>
        </p:spPr>
        <p:txBody>
          <a:bodyPr/>
          <a:lstStyle/>
          <a:p>
            <a:pPr marL="0" indent="0">
              <a:buNone/>
            </a:pPr>
            <a:r>
              <a:rPr lang="en-GB" b="1" dirty="0"/>
              <a:t>Critically consider the role played by power and control in the (re)production of inequality for a group of your choosing</a:t>
            </a:r>
          </a:p>
          <a:p>
            <a:pPr marL="0" indent="0">
              <a:buNone/>
            </a:pPr>
            <a:endParaRPr lang="en-GB" b="1" dirty="0"/>
          </a:p>
        </p:txBody>
      </p:sp>
    </p:spTree>
    <p:extLst>
      <p:ext uri="{BB962C8B-B14F-4D97-AF65-F5344CB8AC3E}">
        <p14:creationId xmlns:p14="http://schemas.microsoft.com/office/powerpoint/2010/main" val="3953031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D8E85A-3DFF-427A-03CA-9FF13C009B4F}"/>
              </a:ext>
            </a:extLst>
          </p:cNvPr>
          <p:cNvSpPr>
            <a:spLocks noGrp="1"/>
          </p:cNvSpPr>
          <p:nvPr>
            <p:ph type="title"/>
          </p:nvPr>
        </p:nvSpPr>
        <p:spPr>
          <a:xfrm>
            <a:off x="838200" y="365125"/>
            <a:ext cx="10515600" cy="1325563"/>
          </a:xfrm>
        </p:spPr>
        <p:txBody>
          <a:bodyPr anchor="ctr">
            <a:normAutofit/>
          </a:bodyPr>
          <a:lstStyle/>
          <a:p>
            <a:pPr marL="0" indent="0">
              <a:buNone/>
            </a:pPr>
            <a:r>
              <a:rPr lang="en-GB" sz="2800" i="1"/>
              <a:t>Think of a time when you felt powerless or controlled in a social setting. What structures or norms contributed to that feeling?</a:t>
            </a:r>
            <a:endParaRPr lang="en-GB" sz="2800"/>
          </a:p>
        </p:txBody>
      </p:sp>
      <p:pic>
        <p:nvPicPr>
          <p:cNvPr id="5" name="Picture 4" descr="A cartoon of a person with her hand on her forehead">
            <a:extLst>
              <a:ext uri="{FF2B5EF4-FFF2-40B4-BE49-F238E27FC236}">
                <a16:creationId xmlns:a16="http://schemas.microsoft.com/office/drawing/2014/main" id="{29EA293F-C184-82DE-8960-BBD62671F734}"/>
              </a:ext>
            </a:extLst>
          </p:cNvPr>
          <p:cNvPicPr>
            <a:picLocks noChangeAspect="1"/>
          </p:cNvPicPr>
          <p:nvPr/>
        </p:nvPicPr>
        <p:blipFill>
          <a:blip r:embed="rId3">
            <a:extLst>
              <a:ext uri="{28A0092B-C50C-407E-A947-70E740481C1C}">
                <a14:useLocalDpi xmlns:a14="http://schemas.microsoft.com/office/drawing/2010/main" val="0"/>
              </a:ext>
            </a:extLst>
          </a:blip>
          <a:srcRect t="10261" b="34566"/>
          <a:stretch>
            <a:fillRect/>
          </a:stretch>
        </p:blipFill>
        <p:spPr>
          <a:xfrm>
            <a:off x="-81116" y="2506662"/>
            <a:ext cx="12273116" cy="4351338"/>
          </a:xfrm>
          <a:prstGeom prst="rect">
            <a:avLst/>
          </a:prstGeom>
          <a:noFill/>
        </p:spPr>
      </p:pic>
    </p:spTree>
    <p:extLst>
      <p:ext uri="{BB962C8B-B14F-4D97-AF65-F5344CB8AC3E}">
        <p14:creationId xmlns:p14="http://schemas.microsoft.com/office/powerpoint/2010/main" val="3422109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9AB37-02AD-FA0C-9FAC-E5D7323715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DD2372-9081-08DE-8335-02952D0BBF26}"/>
              </a:ext>
            </a:extLst>
          </p:cNvPr>
          <p:cNvSpPr>
            <a:spLocks noGrp="1"/>
          </p:cNvSpPr>
          <p:nvPr>
            <p:ph type="title"/>
          </p:nvPr>
        </p:nvSpPr>
        <p:spPr>
          <a:xfrm>
            <a:off x="2152650" y="365127"/>
            <a:ext cx="7886700" cy="703820"/>
          </a:xfrm>
        </p:spPr>
        <p:txBody>
          <a:bodyPr/>
          <a:lstStyle/>
          <a:p>
            <a:pPr algn="ctr"/>
            <a:r>
              <a:rPr lang="en-GB" b="1" dirty="0" err="1"/>
              <a:t>Pŵer</a:t>
            </a:r>
            <a:r>
              <a:rPr lang="en-GB" b="1" dirty="0"/>
              <a:t>/ </a:t>
            </a:r>
            <a:r>
              <a:rPr lang="en-GB" b="1" dirty="0">
                <a:solidFill>
                  <a:schemeClr val="accent1">
                    <a:lumMod val="75000"/>
                  </a:schemeClr>
                </a:solidFill>
              </a:rPr>
              <a:t>Power</a:t>
            </a:r>
          </a:p>
        </p:txBody>
      </p:sp>
      <p:pic>
        <p:nvPicPr>
          <p:cNvPr id="6" name="Content Placeholder 5">
            <a:extLst>
              <a:ext uri="{FF2B5EF4-FFF2-40B4-BE49-F238E27FC236}">
                <a16:creationId xmlns:a16="http://schemas.microsoft.com/office/drawing/2014/main" id="{6F963A61-FF5C-CF91-070E-C33705B482A9}"/>
              </a:ext>
            </a:extLst>
          </p:cNvPr>
          <p:cNvPicPr>
            <a:picLocks noGrp="1" noChangeAspect="1"/>
          </p:cNvPicPr>
          <p:nvPr>
            <p:ph sz="half" idx="1"/>
          </p:nvPr>
        </p:nvPicPr>
        <p:blipFill>
          <a:blip r:embed="rId3"/>
          <a:stretch>
            <a:fillRect/>
          </a:stretch>
        </p:blipFill>
        <p:spPr>
          <a:xfrm>
            <a:off x="1830056" y="1068948"/>
            <a:ext cx="8837945" cy="4129851"/>
          </a:xfrm>
        </p:spPr>
      </p:pic>
    </p:spTree>
    <p:extLst>
      <p:ext uri="{BB962C8B-B14F-4D97-AF65-F5344CB8AC3E}">
        <p14:creationId xmlns:p14="http://schemas.microsoft.com/office/powerpoint/2010/main" val="208126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28C20-E45D-B734-9153-49EFAF944B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441DAB-124B-7FF1-4D64-1D44BF038236}"/>
              </a:ext>
            </a:extLst>
          </p:cNvPr>
          <p:cNvSpPr>
            <a:spLocks noGrp="1"/>
          </p:cNvSpPr>
          <p:nvPr>
            <p:ph type="title"/>
          </p:nvPr>
        </p:nvSpPr>
        <p:spPr>
          <a:xfrm>
            <a:off x="2152650" y="133473"/>
            <a:ext cx="7886700" cy="871246"/>
          </a:xfrm>
        </p:spPr>
        <p:txBody>
          <a:bodyPr/>
          <a:lstStyle/>
          <a:p>
            <a:pPr algn="ctr"/>
            <a:r>
              <a:rPr lang="en-GB" b="1" dirty="0">
                <a:solidFill>
                  <a:schemeClr val="accent1">
                    <a:lumMod val="75000"/>
                  </a:schemeClr>
                </a:solidFill>
              </a:rPr>
              <a:t>Power</a:t>
            </a:r>
          </a:p>
        </p:txBody>
      </p:sp>
      <p:sp>
        <p:nvSpPr>
          <p:cNvPr id="3" name="Content Placeholder 2">
            <a:extLst>
              <a:ext uri="{FF2B5EF4-FFF2-40B4-BE49-F238E27FC236}">
                <a16:creationId xmlns:a16="http://schemas.microsoft.com/office/drawing/2014/main" id="{50DE2A16-B0A7-9768-3414-3781FF84AF5F}"/>
              </a:ext>
            </a:extLst>
          </p:cNvPr>
          <p:cNvSpPr>
            <a:spLocks noGrp="1"/>
          </p:cNvSpPr>
          <p:nvPr>
            <p:ph sz="half" idx="1"/>
          </p:nvPr>
        </p:nvSpPr>
        <p:spPr>
          <a:xfrm>
            <a:off x="945364" y="1192849"/>
            <a:ext cx="3886200" cy="3636727"/>
          </a:xfrm>
        </p:spPr>
        <p:txBody>
          <a:bodyPr>
            <a:normAutofit/>
          </a:bodyPr>
          <a:lstStyle/>
          <a:p>
            <a:r>
              <a:rPr lang="en-GB" dirty="0">
                <a:solidFill>
                  <a:schemeClr val="accent1">
                    <a:lumMod val="75000"/>
                  </a:schemeClr>
                </a:solidFill>
              </a:rPr>
              <a:t>Who has it?</a:t>
            </a:r>
          </a:p>
          <a:p>
            <a:r>
              <a:rPr lang="en-GB" dirty="0">
                <a:solidFill>
                  <a:schemeClr val="accent1">
                    <a:lumMod val="75000"/>
                  </a:schemeClr>
                </a:solidFill>
              </a:rPr>
              <a:t>Where did they get it from?</a:t>
            </a:r>
          </a:p>
          <a:p>
            <a:r>
              <a:rPr lang="en-GB" dirty="0">
                <a:solidFill>
                  <a:schemeClr val="accent1">
                    <a:lumMod val="75000"/>
                  </a:schemeClr>
                </a:solidFill>
              </a:rPr>
              <a:t>In whose interest do they exercise it?</a:t>
            </a:r>
          </a:p>
          <a:p>
            <a:r>
              <a:rPr lang="en-GB" dirty="0">
                <a:solidFill>
                  <a:schemeClr val="accent1">
                    <a:lumMod val="75000"/>
                  </a:schemeClr>
                </a:solidFill>
              </a:rPr>
              <a:t>How can we get it from ‘them’</a:t>
            </a:r>
          </a:p>
        </p:txBody>
      </p:sp>
      <p:pic>
        <p:nvPicPr>
          <p:cNvPr id="4" name="Picture 3" descr="A person smoking a pipe&#10;&#10;AI-generated content may be incorrect.">
            <a:extLst>
              <a:ext uri="{FF2B5EF4-FFF2-40B4-BE49-F238E27FC236}">
                <a16:creationId xmlns:a16="http://schemas.microsoft.com/office/drawing/2014/main" id="{C273A7FA-F19A-B78B-7F07-9D12BCE8D3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005017"/>
            <a:ext cx="5436378" cy="3824559"/>
          </a:xfrm>
          <a:prstGeom prst="rect">
            <a:avLst/>
          </a:prstGeom>
        </p:spPr>
      </p:pic>
    </p:spTree>
    <p:extLst>
      <p:ext uri="{BB962C8B-B14F-4D97-AF65-F5344CB8AC3E}">
        <p14:creationId xmlns:p14="http://schemas.microsoft.com/office/powerpoint/2010/main" val="1236589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F5129-CD7E-FC69-87B0-EBAE218FAF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264578-5843-571F-20C4-7F42FC3028D7}"/>
              </a:ext>
            </a:extLst>
          </p:cNvPr>
          <p:cNvSpPr>
            <a:spLocks noGrp="1"/>
          </p:cNvSpPr>
          <p:nvPr>
            <p:ph type="title"/>
          </p:nvPr>
        </p:nvSpPr>
        <p:spPr/>
        <p:txBody>
          <a:bodyPr/>
          <a:lstStyle/>
          <a:p>
            <a:pPr algn="ctr"/>
            <a:r>
              <a:rPr lang="en-GB" b="1" dirty="0"/>
              <a:t>Rhai </a:t>
            </a:r>
            <a:r>
              <a:rPr lang="en-GB" b="1" dirty="0" err="1"/>
              <a:t>Meddyliau</a:t>
            </a:r>
            <a:r>
              <a:rPr lang="en-GB" b="1" dirty="0"/>
              <a:t> </a:t>
            </a:r>
            <a:r>
              <a:rPr lang="en-GB" b="1" dirty="0" err="1"/>
              <a:t>ar</a:t>
            </a:r>
            <a:r>
              <a:rPr lang="en-GB" b="1" dirty="0"/>
              <a:t> </a:t>
            </a:r>
            <a:r>
              <a:rPr lang="en-GB" b="1" dirty="0" err="1"/>
              <a:t>Bŵer</a:t>
            </a:r>
            <a:br>
              <a:rPr lang="en-GB" b="1" dirty="0"/>
            </a:br>
            <a:r>
              <a:rPr lang="en-GB" b="1" dirty="0">
                <a:solidFill>
                  <a:schemeClr val="accent1">
                    <a:lumMod val="75000"/>
                  </a:schemeClr>
                </a:solidFill>
              </a:rPr>
              <a:t>Some Thoughts On Power</a:t>
            </a:r>
          </a:p>
        </p:txBody>
      </p:sp>
      <p:sp>
        <p:nvSpPr>
          <p:cNvPr id="3" name="TextBox 2">
            <a:extLst>
              <a:ext uri="{FF2B5EF4-FFF2-40B4-BE49-F238E27FC236}">
                <a16:creationId xmlns:a16="http://schemas.microsoft.com/office/drawing/2014/main" id="{BDD2BA1B-4D45-E5C4-E477-A9B84780703E}"/>
              </a:ext>
            </a:extLst>
          </p:cNvPr>
          <p:cNvSpPr txBox="1"/>
          <p:nvPr/>
        </p:nvSpPr>
        <p:spPr>
          <a:xfrm>
            <a:off x="6546761" y="1912510"/>
            <a:ext cx="3902297" cy="384720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800" dirty="0">
                <a:solidFill>
                  <a:schemeClr val="accent1">
                    <a:lumMod val="75000"/>
                  </a:schemeClr>
                </a:solidFill>
                <a:latin typeface="Arial" panose="020B0604020202020204" pitchFamily="34" charset="0"/>
              </a:rPr>
              <a:t>Take a moment to consider the statements on the next three slides</a:t>
            </a:r>
          </a:p>
          <a:p>
            <a:pPr marL="285750" indent="-285750">
              <a:spcBef>
                <a:spcPts val="600"/>
              </a:spcBef>
              <a:spcAft>
                <a:spcPts val="600"/>
              </a:spcAft>
              <a:buFont typeface="Arial" panose="020B0604020202020204" pitchFamily="34" charset="0"/>
              <a:buChar char="•"/>
            </a:pPr>
            <a:r>
              <a:rPr lang="en-GB" sz="2800" dirty="0">
                <a:solidFill>
                  <a:schemeClr val="accent1">
                    <a:lumMod val="75000"/>
                  </a:schemeClr>
                </a:solidFill>
                <a:latin typeface="Arial" panose="020B0604020202020204" pitchFamily="34" charset="0"/>
              </a:rPr>
              <a:t>What are they saying?</a:t>
            </a:r>
          </a:p>
          <a:p>
            <a:pPr marL="285750" indent="-285750">
              <a:spcBef>
                <a:spcPts val="600"/>
              </a:spcBef>
              <a:spcAft>
                <a:spcPts val="600"/>
              </a:spcAft>
              <a:buFont typeface="Arial" panose="020B0604020202020204" pitchFamily="34" charset="0"/>
              <a:buChar char="•"/>
            </a:pPr>
            <a:r>
              <a:rPr lang="en-GB" sz="2800" dirty="0">
                <a:solidFill>
                  <a:schemeClr val="accent1">
                    <a:lumMod val="75000"/>
                  </a:schemeClr>
                </a:solidFill>
                <a:latin typeface="Arial" panose="020B0604020202020204" pitchFamily="34" charset="0"/>
              </a:rPr>
              <a:t>Do you agree or disagree and why?</a:t>
            </a:r>
          </a:p>
        </p:txBody>
      </p:sp>
      <p:sp>
        <p:nvSpPr>
          <p:cNvPr id="4" name="TextBox 3">
            <a:extLst>
              <a:ext uri="{FF2B5EF4-FFF2-40B4-BE49-F238E27FC236}">
                <a16:creationId xmlns:a16="http://schemas.microsoft.com/office/drawing/2014/main" id="{78CB6164-6365-0585-7585-3F0F0A40C48D}"/>
              </a:ext>
            </a:extLst>
          </p:cNvPr>
          <p:cNvSpPr txBox="1"/>
          <p:nvPr/>
        </p:nvSpPr>
        <p:spPr>
          <a:xfrm>
            <a:off x="1845973" y="1942556"/>
            <a:ext cx="4265322" cy="3416320"/>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cy-GB" sz="2800" dirty="0">
                <a:latin typeface="Arial" panose="020B0604020202020204" pitchFamily="34" charset="0"/>
              </a:rPr>
              <a:t>Cymerwch eiliad i ystyried y datganiadau ar y tair sleid nesaf.</a:t>
            </a:r>
          </a:p>
          <a:p>
            <a:pPr marL="285750" indent="-285750">
              <a:spcBef>
                <a:spcPts val="600"/>
              </a:spcBef>
              <a:spcAft>
                <a:spcPts val="600"/>
              </a:spcAft>
              <a:buFont typeface="Arial" panose="020B0604020202020204" pitchFamily="34" charset="0"/>
              <a:buChar char="•"/>
            </a:pPr>
            <a:r>
              <a:rPr lang="cy-GB" sz="2800" dirty="0">
                <a:latin typeface="Arial" panose="020B0604020202020204" pitchFamily="34" charset="0"/>
              </a:rPr>
              <a:t>Beth maent yn dweud?</a:t>
            </a:r>
          </a:p>
          <a:p>
            <a:pPr marL="285750" indent="-285750">
              <a:spcBef>
                <a:spcPts val="600"/>
              </a:spcBef>
              <a:spcAft>
                <a:spcPts val="600"/>
              </a:spcAft>
              <a:buFont typeface="Arial" panose="020B0604020202020204" pitchFamily="34" charset="0"/>
              <a:buChar char="•"/>
            </a:pPr>
            <a:r>
              <a:rPr lang="cy-GB" sz="2800" dirty="0">
                <a:latin typeface="Arial" panose="020B0604020202020204" pitchFamily="34" charset="0"/>
              </a:rPr>
              <a:t>Ydych chi’n cytuno neu’n anghytuno, a pham?</a:t>
            </a:r>
          </a:p>
        </p:txBody>
      </p:sp>
    </p:spTree>
    <p:extLst>
      <p:ext uri="{BB962C8B-B14F-4D97-AF65-F5344CB8AC3E}">
        <p14:creationId xmlns:p14="http://schemas.microsoft.com/office/powerpoint/2010/main" val="3177878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04A58-9E18-5264-A4EA-00DB1F369ECB}"/>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5734874-86B7-5573-264D-F3C3A7A31A82}"/>
              </a:ext>
            </a:extLst>
          </p:cNvPr>
          <p:cNvPicPr>
            <a:picLocks noGrp="1" noChangeAspect="1"/>
          </p:cNvPicPr>
          <p:nvPr>
            <p:ph sz="half" idx="1"/>
          </p:nvPr>
        </p:nvPicPr>
        <p:blipFill>
          <a:blip r:embed="rId3"/>
          <a:stretch>
            <a:fillRect/>
          </a:stretch>
        </p:blipFill>
        <p:spPr>
          <a:xfrm>
            <a:off x="1981200" y="290257"/>
            <a:ext cx="8229601" cy="5138361"/>
          </a:xfrm>
        </p:spPr>
      </p:pic>
    </p:spTree>
    <p:extLst>
      <p:ext uri="{BB962C8B-B14F-4D97-AF65-F5344CB8AC3E}">
        <p14:creationId xmlns:p14="http://schemas.microsoft.com/office/powerpoint/2010/main" val="2382095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64376-8A85-5824-BEFD-401ADFAF0D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D6C84A-3B43-C751-37F0-5E206D9B23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374120-2163-56B4-7858-68C653F0EAD9}"/>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46CABAC7-C0A4-EFFF-E847-A46A8914BDC7}"/>
              </a:ext>
            </a:extLst>
          </p:cNvPr>
          <p:cNvSpPr>
            <a:spLocks noGrp="1"/>
          </p:cNvSpPr>
          <p:nvPr>
            <p:ph sz="half" idx="2"/>
          </p:nvPr>
        </p:nvSpPr>
        <p:spPr/>
        <p:txBody>
          <a:bodyPr/>
          <a:lstStyle/>
          <a:p>
            <a:endParaRPr lang="en-GB"/>
          </a:p>
        </p:txBody>
      </p:sp>
      <p:pic>
        <p:nvPicPr>
          <p:cNvPr id="2050" name="Picture 2" descr="There are forms of oppression and domination which become invisible - the new normal.">
            <a:extLst>
              <a:ext uri="{FF2B5EF4-FFF2-40B4-BE49-F238E27FC236}">
                <a16:creationId xmlns:a16="http://schemas.microsoft.com/office/drawing/2014/main" id="{385518B4-958D-72F2-837C-9E17457E66D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24000" y="1"/>
            <a:ext cx="9087356" cy="5607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873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47D83-22AA-7101-387D-9BC792C64A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FC1AA4-E316-FBC9-327B-C20E636D17F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CEF98DF-5258-FAD1-D00D-E50A34B5A123}"/>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EB7B916C-AA79-2686-008C-D75F9BC13F64}"/>
              </a:ext>
            </a:extLst>
          </p:cNvPr>
          <p:cNvSpPr>
            <a:spLocks noGrp="1"/>
          </p:cNvSpPr>
          <p:nvPr>
            <p:ph sz="half" idx="2"/>
          </p:nvPr>
        </p:nvSpPr>
        <p:spPr/>
        <p:txBody>
          <a:bodyPr/>
          <a:lstStyle/>
          <a:p>
            <a:endParaRPr lang="en-GB"/>
          </a:p>
        </p:txBody>
      </p:sp>
      <p:pic>
        <p:nvPicPr>
          <p:cNvPr id="1026" name="Picture 2" descr="Schools serve the same social functions as prisons and mental institutions- to define, classify, control, and regulate people.">
            <a:extLst>
              <a:ext uri="{FF2B5EF4-FFF2-40B4-BE49-F238E27FC236}">
                <a16:creationId xmlns:a16="http://schemas.microsoft.com/office/drawing/2014/main" id="{7D014AE4-0B1A-DACD-F962-FB5A5F5DDED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15035" y="64737"/>
            <a:ext cx="9052965" cy="56077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86FCFE-C036-E200-A7E7-5D1299A23D31}"/>
              </a:ext>
            </a:extLst>
          </p:cNvPr>
          <p:cNvSpPr txBox="1"/>
          <p:nvPr/>
        </p:nvSpPr>
        <p:spPr>
          <a:xfrm>
            <a:off x="8497813" y="4667654"/>
            <a:ext cx="1935145" cy="369332"/>
          </a:xfrm>
          <a:prstGeom prst="rect">
            <a:avLst/>
          </a:prstGeom>
          <a:noFill/>
        </p:spPr>
        <p:txBody>
          <a:bodyPr wrap="none" rtlCol="0">
            <a:spAutoFit/>
          </a:bodyPr>
          <a:lstStyle/>
          <a:p>
            <a:r>
              <a:rPr lang="en-GB" dirty="0">
                <a:solidFill>
                  <a:schemeClr val="bg1"/>
                </a:solidFill>
                <a:latin typeface="Arial" panose="020B0604020202020204" pitchFamily="34" charset="0"/>
              </a:rPr>
              <a:t>(Foucault, 1977)</a:t>
            </a:r>
            <a:r>
              <a:rPr lang="en-GB" dirty="0">
                <a:latin typeface="Arial" panose="020B0604020202020204" pitchFamily="34" charset="0"/>
              </a:rPr>
              <a:t>)</a:t>
            </a:r>
          </a:p>
        </p:txBody>
      </p:sp>
    </p:spTree>
    <p:extLst>
      <p:ext uri="{BB962C8B-B14F-4D97-AF65-F5344CB8AC3E}">
        <p14:creationId xmlns:p14="http://schemas.microsoft.com/office/powerpoint/2010/main" val="1276931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BF384-2DA8-B137-ED52-DDAAB4B43CB0}"/>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DB44700-BD5F-04A7-69B2-F522F0B27BB3}"/>
              </a:ext>
            </a:extLst>
          </p:cNvPr>
          <p:cNvPicPr>
            <a:picLocks noGrp="1" noChangeAspect="1"/>
          </p:cNvPicPr>
          <p:nvPr>
            <p:ph sz="half" idx="1"/>
          </p:nvPr>
        </p:nvPicPr>
        <p:blipFill>
          <a:blip r:embed="rId3"/>
          <a:stretch>
            <a:fillRect/>
          </a:stretch>
        </p:blipFill>
        <p:spPr>
          <a:xfrm>
            <a:off x="2003540" y="228125"/>
            <a:ext cx="8261121" cy="4912692"/>
          </a:xfrm>
        </p:spPr>
      </p:pic>
    </p:spTree>
    <p:extLst>
      <p:ext uri="{BB962C8B-B14F-4D97-AF65-F5344CB8AC3E}">
        <p14:creationId xmlns:p14="http://schemas.microsoft.com/office/powerpoint/2010/main" val="877306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14409-61A0-5E0B-CF14-DE6C955F9742}"/>
            </a:ext>
          </a:extLst>
        </p:cNvPr>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CB86764-8085-6088-E34F-FF4383989289}"/>
              </a:ext>
            </a:extLst>
          </p:cNvPr>
          <p:cNvPicPr>
            <a:picLocks noGrp="1" noChangeAspect="1"/>
          </p:cNvPicPr>
          <p:nvPr>
            <p:ph sz="half" idx="1"/>
          </p:nvPr>
        </p:nvPicPr>
        <p:blipFill>
          <a:blip r:embed="rId3" cstate="screen">
            <a:extLst>
              <a:ext uri="{28A0092B-C50C-407E-A947-70E740481C1C}">
                <a14:useLocalDpi xmlns:a14="http://schemas.microsoft.com/office/drawing/2010/main"/>
              </a:ext>
            </a:extLst>
          </a:blip>
          <a:stretch>
            <a:fillRect/>
          </a:stretch>
        </p:blipFill>
        <p:spPr>
          <a:xfrm>
            <a:off x="2300133" y="966193"/>
            <a:ext cx="7689441" cy="3762064"/>
          </a:xfrm>
        </p:spPr>
      </p:pic>
      <p:sp>
        <p:nvSpPr>
          <p:cNvPr id="7" name="TextBox 6">
            <a:extLst>
              <a:ext uri="{FF2B5EF4-FFF2-40B4-BE49-F238E27FC236}">
                <a16:creationId xmlns:a16="http://schemas.microsoft.com/office/drawing/2014/main" id="{04EFC546-59F3-4C4E-C342-C07489356208}"/>
              </a:ext>
            </a:extLst>
          </p:cNvPr>
          <p:cNvSpPr txBox="1"/>
          <p:nvPr/>
        </p:nvSpPr>
        <p:spPr>
          <a:xfrm>
            <a:off x="4277033" y="4912923"/>
            <a:ext cx="6571158" cy="369332"/>
          </a:xfrm>
          <a:prstGeom prst="rect">
            <a:avLst/>
          </a:prstGeom>
          <a:noFill/>
        </p:spPr>
        <p:txBody>
          <a:bodyPr wrap="none" rtlCol="0">
            <a:spAutoFit/>
          </a:bodyPr>
          <a:lstStyle/>
          <a:p>
            <a:r>
              <a:rPr lang="en-GB" dirty="0" err="1">
                <a:latin typeface="Arial" panose="020B0604020202020204" pitchFamily="34" charset="0"/>
              </a:rPr>
              <a:t>VeneKlassen</a:t>
            </a:r>
            <a:r>
              <a:rPr lang="en-GB" dirty="0">
                <a:latin typeface="Arial" panose="020B0604020202020204" pitchFamily="34" charset="0"/>
              </a:rPr>
              <a:t> and Miller, 2002, cited in Miller </a:t>
            </a:r>
            <a:r>
              <a:rPr lang="en-GB" i="1" dirty="0">
                <a:latin typeface="Arial" panose="020B0604020202020204" pitchFamily="34" charset="0"/>
              </a:rPr>
              <a:t>et al</a:t>
            </a:r>
            <a:r>
              <a:rPr lang="en-GB" dirty="0">
                <a:latin typeface="Arial" panose="020B0604020202020204" pitchFamily="34" charset="0"/>
              </a:rPr>
              <a:t>., 2006 p.7-9)</a:t>
            </a:r>
          </a:p>
        </p:txBody>
      </p:sp>
    </p:spTree>
    <p:extLst>
      <p:ext uri="{BB962C8B-B14F-4D97-AF65-F5344CB8AC3E}">
        <p14:creationId xmlns:p14="http://schemas.microsoft.com/office/powerpoint/2010/main" val="2906907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170BD-CBCD-3974-8402-16930CA0C5ED}"/>
            </a:ext>
          </a:extLst>
        </p:cNvPr>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EFF2226-083A-D5CA-C235-DEBACFF4FEFE}"/>
              </a:ext>
            </a:extLst>
          </p:cNvPr>
          <p:cNvPicPr>
            <a:picLocks noGrp="1" noChangeAspect="1"/>
          </p:cNvPicPr>
          <p:nvPr>
            <p:ph sz="half" idx="1"/>
          </p:nvPr>
        </p:nvPicPr>
        <p:blipFill>
          <a:blip r:embed="rId3"/>
          <a:stretch>
            <a:fillRect/>
          </a:stretch>
        </p:blipFill>
        <p:spPr>
          <a:xfrm>
            <a:off x="1971549" y="529137"/>
            <a:ext cx="8248903" cy="4891581"/>
          </a:xfrm>
        </p:spPr>
      </p:pic>
    </p:spTree>
    <p:extLst>
      <p:ext uri="{BB962C8B-B14F-4D97-AF65-F5344CB8AC3E}">
        <p14:creationId xmlns:p14="http://schemas.microsoft.com/office/powerpoint/2010/main" val="376064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diagram of different colored gears&#10;&#10;AI-generated content may be incorrect.">
            <a:extLst>
              <a:ext uri="{FF2B5EF4-FFF2-40B4-BE49-F238E27FC236}">
                <a16:creationId xmlns:a16="http://schemas.microsoft.com/office/drawing/2014/main" id="{2D852135-5309-940D-9C86-22FD1B5A56DA}"/>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838200" y="0"/>
            <a:ext cx="10094140" cy="5675555"/>
          </a:xfrm>
        </p:spPr>
      </p:pic>
    </p:spTree>
    <p:extLst>
      <p:ext uri="{BB962C8B-B14F-4D97-AF65-F5344CB8AC3E}">
        <p14:creationId xmlns:p14="http://schemas.microsoft.com/office/powerpoint/2010/main" val="3195380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373E5-FBFB-C71A-F637-0531BE075C9F}"/>
              </a:ext>
            </a:extLst>
          </p:cNvPr>
          <p:cNvSpPr>
            <a:spLocks noGrp="1"/>
          </p:cNvSpPr>
          <p:nvPr>
            <p:ph type="title"/>
          </p:nvPr>
        </p:nvSpPr>
        <p:spPr>
          <a:xfrm>
            <a:off x="198120" y="0"/>
            <a:ext cx="10515600" cy="1325563"/>
          </a:xfrm>
        </p:spPr>
        <p:txBody>
          <a:bodyPr/>
          <a:lstStyle/>
          <a:p>
            <a:r>
              <a:rPr lang="en-GB" dirty="0"/>
              <a:t>Social control</a:t>
            </a:r>
          </a:p>
        </p:txBody>
      </p:sp>
      <p:sp>
        <p:nvSpPr>
          <p:cNvPr id="3" name="Content Placeholder 2">
            <a:extLst>
              <a:ext uri="{FF2B5EF4-FFF2-40B4-BE49-F238E27FC236}">
                <a16:creationId xmlns:a16="http://schemas.microsoft.com/office/drawing/2014/main" id="{62BA9231-C668-3282-1731-66C9A45C0048}"/>
              </a:ext>
            </a:extLst>
          </p:cNvPr>
          <p:cNvSpPr>
            <a:spLocks noGrp="1"/>
          </p:cNvSpPr>
          <p:nvPr>
            <p:ph sz="half" idx="1"/>
          </p:nvPr>
        </p:nvSpPr>
        <p:spPr>
          <a:xfrm>
            <a:off x="591094" y="1455557"/>
            <a:ext cx="10760529" cy="4351338"/>
          </a:xfrm>
        </p:spPr>
        <p:txBody>
          <a:bodyPr>
            <a:normAutofit/>
          </a:bodyPr>
          <a:lstStyle/>
          <a:p>
            <a:pPr marL="0" indent="0">
              <a:buNone/>
            </a:pPr>
            <a:r>
              <a:rPr lang="en-GB" dirty="0"/>
              <a:t>‘social control’ served as a central concept both for relating sociology to social philosophy and for analysing total societies </a:t>
            </a:r>
          </a:p>
          <a:p>
            <a:pPr marL="0" indent="0">
              <a:buNone/>
            </a:pPr>
            <a:r>
              <a:rPr lang="en-GB" dirty="0"/>
              <a:t>In its classical sense:</a:t>
            </a:r>
          </a:p>
          <a:p>
            <a:pPr marL="0" indent="0">
              <a:buNone/>
            </a:pPr>
            <a:r>
              <a:rPr lang="en-GB" dirty="0"/>
              <a:t>• The capacity of a social group to regulate itself </a:t>
            </a:r>
          </a:p>
          <a:p>
            <a:pPr marL="0" indent="0">
              <a:buNone/>
            </a:pPr>
            <a:r>
              <a:rPr lang="en-GB" dirty="0"/>
              <a:t>• While the traditional usage of social control has persisted, the term has been redefined to mean either socialisation or social repression</a:t>
            </a:r>
          </a:p>
        </p:txBody>
      </p:sp>
    </p:spTree>
    <p:extLst>
      <p:ext uri="{BB962C8B-B14F-4D97-AF65-F5344CB8AC3E}">
        <p14:creationId xmlns:p14="http://schemas.microsoft.com/office/powerpoint/2010/main" val="2647508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E79D6-FD8B-1B05-5157-38F86495103E}"/>
              </a:ext>
            </a:extLst>
          </p:cNvPr>
          <p:cNvSpPr>
            <a:spLocks noGrp="1"/>
          </p:cNvSpPr>
          <p:nvPr>
            <p:ph type="title"/>
          </p:nvPr>
        </p:nvSpPr>
        <p:spPr>
          <a:xfrm>
            <a:off x="836612" y="1824037"/>
            <a:ext cx="3932237" cy="1600200"/>
          </a:xfrm>
        </p:spPr>
        <p:txBody>
          <a:bodyPr anchor="b">
            <a:normAutofit/>
          </a:bodyPr>
          <a:lstStyle/>
          <a:p>
            <a:r>
              <a:rPr lang="en-GB" i="1" dirty="0"/>
              <a:t>How does social control happen in society?</a:t>
            </a:r>
          </a:p>
        </p:txBody>
      </p:sp>
      <p:pic>
        <p:nvPicPr>
          <p:cNvPr id="3078" name="Picture 6" descr="A woman sat on a seat staring at a large phone screen held up by a large hand in front of her.">
            <a:extLst>
              <a:ext uri="{FF2B5EF4-FFF2-40B4-BE49-F238E27FC236}">
                <a16:creationId xmlns:a16="http://schemas.microsoft.com/office/drawing/2014/main" id="{8476549E-B42F-0A27-7457-835CFD644CA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83188" y="1364266"/>
            <a:ext cx="6172200" cy="4119943"/>
          </a:xfrm>
          <a:prstGeom prst="rect">
            <a:avLst/>
          </a:prstGeom>
          <a:solidFill>
            <a:srgbClr val="FFFFFF"/>
          </a:solidFill>
        </p:spPr>
      </p:pic>
      <p:sp>
        <p:nvSpPr>
          <p:cNvPr id="6" name="AutoShape 4" descr="Agents of Social Control in Sociology">
            <a:extLst>
              <a:ext uri="{FF2B5EF4-FFF2-40B4-BE49-F238E27FC236}">
                <a16:creationId xmlns:a16="http://schemas.microsoft.com/office/drawing/2014/main" id="{ECB5D36F-7AE8-6171-3865-A9C14202C70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242735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40E35-5027-1520-13D0-3649015B9D98}"/>
              </a:ext>
            </a:extLst>
          </p:cNvPr>
          <p:cNvSpPr>
            <a:spLocks noGrp="1"/>
          </p:cNvSpPr>
          <p:nvPr>
            <p:ph type="title"/>
          </p:nvPr>
        </p:nvSpPr>
        <p:spPr>
          <a:xfrm>
            <a:off x="185860" y="-33265"/>
            <a:ext cx="2557054" cy="1325563"/>
          </a:xfrm>
        </p:spPr>
        <p:txBody>
          <a:bodyPr>
            <a:normAutofit/>
          </a:bodyPr>
          <a:lstStyle/>
          <a:p>
            <a:r>
              <a:rPr lang="en-US" altLang="en-US" sz="2400" b="1" dirty="0">
                <a:latin typeface="Arial" panose="020B0604020202020204" pitchFamily="34" charset="0"/>
              </a:rPr>
              <a:t>Types of control</a:t>
            </a:r>
            <a:endParaRPr lang="en-GB" sz="2400" dirty="0"/>
          </a:p>
        </p:txBody>
      </p:sp>
      <p:sp>
        <p:nvSpPr>
          <p:cNvPr id="5" name="Rectangle 1">
            <a:extLst>
              <a:ext uri="{FF2B5EF4-FFF2-40B4-BE49-F238E27FC236}">
                <a16:creationId xmlns:a16="http://schemas.microsoft.com/office/drawing/2014/main" id="{B537430E-21E2-484B-40E4-4447F4FEDFC4}"/>
              </a:ext>
            </a:extLst>
          </p:cNvPr>
          <p:cNvSpPr>
            <a:spLocks noGrp="1" noChangeArrowheads="1"/>
          </p:cNvSpPr>
          <p:nvPr>
            <p:ph sz="half" idx="1"/>
          </p:nvPr>
        </p:nvSpPr>
        <p:spPr bwMode="auto">
          <a:xfrm>
            <a:off x="185860" y="1121814"/>
            <a:ext cx="4830277"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070C0"/>
                </a:solidFill>
                <a:effectLst/>
                <a:latin typeface="Arial" panose="020B0604020202020204" pitchFamily="34" charset="0"/>
              </a:rPr>
              <a:t>Direct</a:t>
            </a:r>
            <a:r>
              <a:rPr kumimoji="0" lang="en-US" altLang="en-US" i="0" u="none" strike="noStrike" cap="none" normalizeH="0" baseline="0" dirty="0">
                <a:ln>
                  <a:noFill/>
                </a:ln>
                <a:solidFill>
                  <a:schemeClr val="tx1"/>
                </a:solidFill>
                <a:effectLst/>
                <a:latin typeface="Arial" panose="020B0604020202020204" pitchFamily="34" charset="0"/>
              </a:rPr>
              <a:t> (sanctions),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070C0"/>
                </a:solidFill>
                <a:effectLst/>
                <a:latin typeface="Arial" panose="020B0604020202020204" pitchFamily="34" charset="0"/>
              </a:rPr>
              <a:t>Internal</a:t>
            </a:r>
            <a:r>
              <a:rPr kumimoji="0" lang="en-US" altLang="en-US" i="0" u="none" strike="noStrike" cap="none" normalizeH="0" baseline="0" dirty="0">
                <a:ln>
                  <a:noFill/>
                </a:ln>
                <a:solidFill>
                  <a:schemeClr val="tx1"/>
                </a:solidFill>
                <a:effectLst/>
                <a:latin typeface="Arial" panose="020B0604020202020204" pitchFamily="34" charset="0"/>
              </a:rPr>
              <a:t> (</a:t>
            </a:r>
            <a:r>
              <a:rPr kumimoji="0" lang="en-US" altLang="en-US" i="0" u="none" strike="noStrike" cap="none" normalizeH="0" baseline="0" dirty="0" err="1">
                <a:ln>
                  <a:noFill/>
                </a:ln>
                <a:solidFill>
                  <a:schemeClr val="tx1"/>
                </a:solidFill>
                <a:effectLst/>
                <a:latin typeface="Arial" panose="020B0604020202020204" pitchFamily="34" charset="0"/>
              </a:rPr>
              <a:t>socialisation</a:t>
            </a:r>
            <a:r>
              <a:rPr kumimoji="0" lang="en-US" altLang="en-US"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070C0"/>
                </a:solidFill>
                <a:effectLst/>
                <a:latin typeface="Arial" panose="020B0604020202020204" pitchFamily="34" charset="0"/>
              </a:rPr>
              <a:t>Indirect</a:t>
            </a:r>
            <a:r>
              <a:rPr kumimoji="0" lang="en-US" altLang="en-US" i="0" u="none" strike="noStrike" cap="none" normalizeH="0" baseline="0" dirty="0">
                <a:ln>
                  <a:noFill/>
                </a:ln>
                <a:solidFill>
                  <a:schemeClr val="tx1"/>
                </a:solidFill>
                <a:effectLst/>
                <a:latin typeface="Arial" panose="020B0604020202020204" pitchFamily="34" charset="0"/>
              </a:rPr>
              <a:t> (relationships)   </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i="0" u="none" strike="noStrike" cap="none" normalizeH="0" baseline="0" dirty="0">
                <a:ln>
                  <a:noFill/>
                </a:ln>
                <a:solidFill>
                  <a:schemeClr val="tx1"/>
                </a:solidFill>
                <a:effectLst/>
                <a:latin typeface="Arial" panose="020B0604020202020204" pitchFamily="34" charset="0"/>
              </a:rPr>
              <a:t>                    (Nye, 1958)</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1FABB026-1270-668E-23DA-40598C32DD31}"/>
              </a:ext>
            </a:extLst>
          </p:cNvPr>
          <p:cNvSpPr txBox="1"/>
          <p:nvPr/>
        </p:nvSpPr>
        <p:spPr>
          <a:xfrm>
            <a:off x="313509" y="5014494"/>
            <a:ext cx="12076611" cy="64633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Key theorists</a:t>
            </a:r>
            <a:r>
              <a:rPr kumimoji="0" lang="en-US" altLang="en-US" sz="1800" b="0" i="0" u="none" strike="noStrike" cap="none" normalizeH="0" baseline="0" dirty="0">
                <a:ln>
                  <a:noFill/>
                </a:ln>
                <a:solidFill>
                  <a:schemeClr val="tx1"/>
                </a:solidFill>
                <a:effectLst/>
                <a:latin typeface="Arial" panose="020B0604020202020204" pitchFamily="34" charset="0"/>
              </a:rPr>
              <a:t>: Nye, Hirschi, Katovich, </a:t>
            </a:r>
            <a:r>
              <a:rPr kumimoji="0" lang="en-US" altLang="en-US" sz="1800" b="0" i="0" u="none" strike="noStrike" cap="none" normalizeH="0" baseline="0" dirty="0" err="1">
                <a:ln>
                  <a:noFill/>
                </a:ln>
                <a:solidFill>
                  <a:schemeClr val="tx1"/>
                </a:solidFill>
                <a:effectLst/>
                <a:latin typeface="Arial" panose="020B0604020202020204" pitchFamily="34" charset="0"/>
              </a:rPr>
              <a:t>Beniger</a:t>
            </a:r>
            <a:r>
              <a:rPr kumimoji="0" lang="en-US" altLang="en-US" sz="1800" b="0" i="0" u="none" strike="noStrike" cap="none" normalizeH="0" baseline="0" dirty="0">
                <a:ln>
                  <a:noFill/>
                </a:ln>
                <a:solidFill>
                  <a:schemeClr val="tx1"/>
                </a:solidFill>
                <a:effectLst/>
                <a:latin typeface="Arial" panose="020B0604020202020204" pitchFamily="34" charset="0"/>
              </a:rPr>
              <a:t>, Gibbs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Concepts</a:t>
            </a:r>
            <a:r>
              <a:rPr kumimoji="0" lang="en-US" altLang="en-US" sz="1800" b="0" i="0" u="none" strike="noStrike" cap="none" normalizeH="0" baseline="0" dirty="0">
                <a:ln>
                  <a:noFill/>
                </a:ln>
                <a:solidFill>
                  <a:schemeClr val="tx1"/>
                </a:solidFill>
                <a:effectLst/>
                <a:latin typeface="Arial" panose="020B0604020202020204" pitchFamily="34" charset="0"/>
              </a:rPr>
              <a:t>: Cooperative vs coercive control, norms, sanctions, and societal regulation </a:t>
            </a:r>
          </a:p>
        </p:txBody>
      </p:sp>
      <p:sp>
        <p:nvSpPr>
          <p:cNvPr id="8" name="TextBox 7">
            <a:extLst>
              <a:ext uri="{FF2B5EF4-FFF2-40B4-BE49-F238E27FC236}">
                <a16:creationId xmlns:a16="http://schemas.microsoft.com/office/drawing/2014/main" id="{7FFBB3C8-890E-DFBE-A4F4-8E2DFE28BA95}"/>
              </a:ext>
            </a:extLst>
          </p:cNvPr>
          <p:cNvSpPr txBox="1"/>
          <p:nvPr/>
        </p:nvSpPr>
        <p:spPr>
          <a:xfrm>
            <a:off x="6096000" y="629516"/>
            <a:ext cx="3997518" cy="1323439"/>
          </a:xfrm>
          <a:prstGeom prst="rect">
            <a:avLst/>
          </a:prstGeom>
          <a:noFill/>
        </p:spPr>
        <p:txBody>
          <a:bodyPr wrap="square" rtlCol="0">
            <a:spAutoFit/>
          </a:bodyPr>
          <a:lstStyle/>
          <a:p>
            <a:r>
              <a:rPr lang="en-GB" sz="2000" b="1" dirty="0">
                <a:solidFill>
                  <a:srgbClr val="0070C0"/>
                </a:solidFill>
              </a:rPr>
              <a:t>Direct</a:t>
            </a:r>
            <a:r>
              <a:rPr lang="en-GB" sz="2000" dirty="0">
                <a:solidFill>
                  <a:srgbClr val="0070C0"/>
                </a:solidFill>
              </a:rPr>
              <a:t>: </a:t>
            </a:r>
            <a:r>
              <a:rPr lang="en-GB" sz="2000" dirty="0"/>
              <a:t>Can you think of a time when someone changed their behaviour because they feared punishment</a:t>
            </a:r>
            <a:r>
              <a:rPr lang="en-GB" dirty="0"/>
              <a:t>?</a:t>
            </a:r>
          </a:p>
        </p:txBody>
      </p:sp>
      <p:sp>
        <p:nvSpPr>
          <p:cNvPr id="9" name="TextBox 8">
            <a:extLst>
              <a:ext uri="{FF2B5EF4-FFF2-40B4-BE49-F238E27FC236}">
                <a16:creationId xmlns:a16="http://schemas.microsoft.com/office/drawing/2014/main" id="{A5B99452-B5C7-A81B-2A8F-5A15AF37AA5E}"/>
              </a:ext>
            </a:extLst>
          </p:cNvPr>
          <p:cNvSpPr txBox="1"/>
          <p:nvPr/>
        </p:nvSpPr>
        <p:spPr>
          <a:xfrm>
            <a:off x="6905898" y="2159987"/>
            <a:ext cx="4328160" cy="1323439"/>
          </a:xfrm>
          <a:prstGeom prst="rect">
            <a:avLst/>
          </a:prstGeom>
          <a:noFill/>
        </p:spPr>
        <p:txBody>
          <a:bodyPr wrap="square" rtlCol="0">
            <a:spAutoFit/>
          </a:bodyPr>
          <a:lstStyle/>
          <a:p>
            <a:r>
              <a:rPr lang="en-GB" sz="2000" b="1" dirty="0">
                <a:solidFill>
                  <a:srgbClr val="0070C0"/>
                </a:solidFill>
              </a:rPr>
              <a:t>Internal</a:t>
            </a:r>
            <a:r>
              <a:rPr lang="en-GB" sz="2000" dirty="0"/>
              <a:t>: What values have you internalised that influence your decisions, even when no one is watching?</a:t>
            </a:r>
          </a:p>
        </p:txBody>
      </p:sp>
      <p:sp>
        <p:nvSpPr>
          <p:cNvPr id="10" name="TextBox 9">
            <a:extLst>
              <a:ext uri="{FF2B5EF4-FFF2-40B4-BE49-F238E27FC236}">
                <a16:creationId xmlns:a16="http://schemas.microsoft.com/office/drawing/2014/main" id="{82CA12F5-5D27-30F6-38CD-2348330E678A}"/>
              </a:ext>
            </a:extLst>
          </p:cNvPr>
          <p:cNvSpPr txBox="1"/>
          <p:nvPr/>
        </p:nvSpPr>
        <p:spPr>
          <a:xfrm>
            <a:off x="6096000" y="3922581"/>
            <a:ext cx="4328160" cy="707886"/>
          </a:xfrm>
          <a:prstGeom prst="rect">
            <a:avLst/>
          </a:prstGeom>
          <a:noFill/>
        </p:spPr>
        <p:txBody>
          <a:bodyPr wrap="square" rtlCol="0">
            <a:spAutoFit/>
          </a:bodyPr>
          <a:lstStyle/>
          <a:p>
            <a:r>
              <a:rPr lang="en-GB" sz="2000" b="1" dirty="0">
                <a:solidFill>
                  <a:srgbClr val="0070C0"/>
                </a:solidFill>
              </a:rPr>
              <a:t>Indirect</a:t>
            </a:r>
            <a:r>
              <a:rPr lang="en-GB" sz="2000" dirty="0">
                <a:solidFill>
                  <a:srgbClr val="0070C0"/>
                </a:solidFill>
              </a:rPr>
              <a:t>: </a:t>
            </a:r>
            <a:r>
              <a:rPr lang="en-GB" sz="2000" dirty="0"/>
              <a:t>How do your relationships influence the choices you make?</a:t>
            </a:r>
          </a:p>
        </p:txBody>
      </p:sp>
    </p:spTree>
    <p:extLst>
      <p:ext uri="{BB962C8B-B14F-4D97-AF65-F5344CB8AC3E}">
        <p14:creationId xmlns:p14="http://schemas.microsoft.com/office/powerpoint/2010/main" val="73950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A0421C-F5FC-F328-5836-50EDA4DF89C7}"/>
              </a:ext>
            </a:extLst>
          </p:cNvPr>
          <p:cNvSpPr>
            <a:spLocks noGrp="1"/>
          </p:cNvSpPr>
          <p:nvPr>
            <p:ph sz="half" idx="1"/>
          </p:nvPr>
        </p:nvSpPr>
        <p:spPr>
          <a:xfrm>
            <a:off x="877433" y="2129966"/>
            <a:ext cx="8788393" cy="3912060"/>
          </a:xfrm>
        </p:spPr>
        <p:txBody>
          <a:bodyPr/>
          <a:lstStyle/>
          <a:p>
            <a:r>
              <a:rPr lang="fr-FR" dirty="0"/>
              <a:t>Natural sanctions</a:t>
            </a:r>
          </a:p>
          <a:p>
            <a:pPr marL="0" indent="0">
              <a:buNone/>
            </a:pPr>
            <a:r>
              <a:rPr lang="fr-FR" dirty="0"/>
              <a:t>• Social sanctions </a:t>
            </a:r>
          </a:p>
          <a:p>
            <a:pPr marL="0" indent="0">
              <a:buNone/>
            </a:pPr>
            <a:r>
              <a:rPr lang="fr-FR" dirty="0"/>
              <a:t>• Legal sanctions </a:t>
            </a:r>
          </a:p>
          <a:p>
            <a:pPr marL="0" indent="0">
              <a:buNone/>
            </a:pPr>
            <a:r>
              <a:rPr lang="fr-FR" dirty="0"/>
              <a:t>• Supernatural sanctions </a:t>
            </a:r>
          </a:p>
          <a:p>
            <a:pPr marL="0" indent="0">
              <a:buNone/>
            </a:pPr>
            <a:endParaRPr lang="fr-FR" dirty="0"/>
          </a:p>
          <a:p>
            <a:pPr marL="0" indent="0">
              <a:buNone/>
            </a:pPr>
            <a:endParaRPr lang="fr-FR" dirty="0"/>
          </a:p>
          <a:p>
            <a:pPr marL="0" indent="0">
              <a:buNone/>
            </a:pPr>
            <a:r>
              <a:rPr lang="fr-FR" dirty="0"/>
              <a:t> (Hirschi and </a:t>
            </a:r>
            <a:r>
              <a:rPr lang="fr-FR" dirty="0" err="1"/>
              <a:t>Gottfredson</a:t>
            </a:r>
            <a:r>
              <a:rPr lang="fr-FR" dirty="0"/>
              <a:t>, 2005: 215-217)</a:t>
            </a:r>
            <a:endParaRPr lang="en-GB" dirty="0"/>
          </a:p>
        </p:txBody>
      </p:sp>
      <p:pic>
        <p:nvPicPr>
          <p:cNvPr id="6153" name="Picture 9" descr="Not Scary Cartoon Ghost, HD Png Download - kindpng">
            <a:extLst>
              <a:ext uri="{FF2B5EF4-FFF2-40B4-BE49-F238E27FC236}">
                <a16:creationId xmlns:a16="http://schemas.microsoft.com/office/drawing/2014/main" id="{B686A657-D185-F998-A3AE-9722EDC392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4754" y="272224"/>
            <a:ext cx="4624297" cy="4124063"/>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2" name="Title 1">
            <a:extLst>
              <a:ext uri="{FF2B5EF4-FFF2-40B4-BE49-F238E27FC236}">
                <a16:creationId xmlns:a16="http://schemas.microsoft.com/office/drawing/2014/main" id="{BAC563D7-4B06-0712-912F-7EB69FB5C171}"/>
              </a:ext>
            </a:extLst>
          </p:cNvPr>
          <p:cNvSpPr>
            <a:spLocks noGrp="1"/>
          </p:cNvSpPr>
          <p:nvPr>
            <p:ph type="title"/>
          </p:nvPr>
        </p:nvSpPr>
        <p:spPr/>
        <p:txBody>
          <a:bodyPr/>
          <a:lstStyle/>
          <a:p>
            <a:r>
              <a:rPr lang="en-GB" dirty="0"/>
              <a:t>Sanctions could be:</a:t>
            </a:r>
          </a:p>
        </p:txBody>
      </p:sp>
    </p:spTree>
    <p:extLst>
      <p:ext uri="{BB962C8B-B14F-4D97-AF65-F5344CB8AC3E}">
        <p14:creationId xmlns:p14="http://schemas.microsoft.com/office/powerpoint/2010/main" val="492697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5947A-736D-9C3C-C05E-AF372B105A03}"/>
              </a:ext>
            </a:extLst>
          </p:cNvPr>
          <p:cNvSpPr>
            <a:spLocks noGrp="1"/>
          </p:cNvSpPr>
          <p:nvPr>
            <p:ph type="title"/>
          </p:nvPr>
        </p:nvSpPr>
        <p:spPr>
          <a:xfrm>
            <a:off x="839788" y="457200"/>
            <a:ext cx="3932237" cy="1600200"/>
          </a:xfrm>
        </p:spPr>
        <p:txBody>
          <a:bodyPr anchor="b">
            <a:normAutofit/>
          </a:bodyPr>
          <a:lstStyle/>
          <a:p>
            <a:r>
              <a:rPr lang="en-GB" dirty="0"/>
              <a:t>Hirschi (1969)</a:t>
            </a:r>
          </a:p>
        </p:txBody>
      </p:sp>
      <p:sp>
        <p:nvSpPr>
          <p:cNvPr id="3" name="Content Placeholder 2">
            <a:extLst>
              <a:ext uri="{FF2B5EF4-FFF2-40B4-BE49-F238E27FC236}">
                <a16:creationId xmlns:a16="http://schemas.microsoft.com/office/drawing/2014/main" id="{F701ABEA-50FA-32E0-FFBC-799CD0290E27}"/>
              </a:ext>
            </a:extLst>
          </p:cNvPr>
          <p:cNvSpPr>
            <a:spLocks noGrp="1"/>
          </p:cNvSpPr>
          <p:nvPr>
            <p:ph type="body" sz="half" idx="2"/>
          </p:nvPr>
        </p:nvSpPr>
        <p:spPr>
          <a:xfrm>
            <a:off x="839788" y="2057400"/>
            <a:ext cx="3932237" cy="3811588"/>
          </a:xfrm>
        </p:spPr>
        <p:txBody>
          <a:bodyPr>
            <a:normAutofit/>
          </a:bodyPr>
          <a:lstStyle/>
          <a:p>
            <a:pPr marL="0" indent="0">
              <a:buNone/>
            </a:pPr>
            <a:r>
              <a:rPr lang="en-GB" dirty="0"/>
              <a:t>Deviance occurs when an individual’s bond to society is weak or broken.</a:t>
            </a:r>
          </a:p>
        </p:txBody>
      </p:sp>
      <p:pic>
        <p:nvPicPr>
          <p:cNvPr id="9" name="Picture 8">
            <a:extLst>
              <a:ext uri="{FF2B5EF4-FFF2-40B4-BE49-F238E27FC236}">
                <a16:creationId xmlns:a16="http://schemas.microsoft.com/office/drawing/2014/main" id="{517770BD-678D-A9BA-9AF6-FAC481C911F8}"/>
              </a:ext>
            </a:extLst>
          </p:cNvPr>
          <p:cNvPicPr>
            <a:picLocks noChangeAspect="1"/>
          </p:cNvPicPr>
          <p:nvPr/>
        </p:nvPicPr>
        <p:blipFill>
          <a:blip r:embed="rId3"/>
          <a:stretch>
            <a:fillRect/>
          </a:stretch>
        </p:blipFill>
        <p:spPr>
          <a:xfrm>
            <a:off x="5183188" y="91440"/>
            <a:ext cx="5670551" cy="5434149"/>
          </a:xfrm>
          <a:prstGeom prst="rect">
            <a:avLst/>
          </a:prstGeom>
        </p:spPr>
      </p:pic>
    </p:spTree>
    <p:extLst>
      <p:ext uri="{BB962C8B-B14F-4D97-AF65-F5344CB8AC3E}">
        <p14:creationId xmlns:p14="http://schemas.microsoft.com/office/powerpoint/2010/main" val="2882703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F1347-FF1D-885D-6024-1E25CA7FA7E3}"/>
              </a:ext>
            </a:extLst>
          </p:cNvPr>
          <p:cNvSpPr>
            <a:spLocks noGrp="1"/>
          </p:cNvSpPr>
          <p:nvPr>
            <p:ph type="title"/>
          </p:nvPr>
        </p:nvSpPr>
        <p:spPr>
          <a:xfrm>
            <a:off x="341811" y="0"/>
            <a:ext cx="10515600" cy="1325563"/>
          </a:xfrm>
        </p:spPr>
        <p:txBody>
          <a:bodyPr anchor="ctr">
            <a:normAutofit/>
          </a:bodyPr>
          <a:lstStyle/>
          <a:p>
            <a:br>
              <a:rPr lang="en-GB" sz="2800" dirty="0"/>
            </a:br>
            <a:r>
              <a:rPr lang="en-GB" sz="2800" dirty="0"/>
              <a:t>Power – </a:t>
            </a:r>
            <a:r>
              <a:rPr lang="en-GB" sz="2800" dirty="0" err="1"/>
              <a:t>Foucaldian</a:t>
            </a:r>
            <a:r>
              <a:rPr lang="en-GB" sz="2800" dirty="0"/>
              <a:t> approach Power is Diffuse, Not Centralized</a:t>
            </a:r>
          </a:p>
        </p:txBody>
      </p:sp>
      <p:sp>
        <p:nvSpPr>
          <p:cNvPr id="3" name="Content Placeholder 2">
            <a:extLst>
              <a:ext uri="{FF2B5EF4-FFF2-40B4-BE49-F238E27FC236}">
                <a16:creationId xmlns:a16="http://schemas.microsoft.com/office/drawing/2014/main" id="{88F27C7C-C2B4-C9F6-4ACD-2A16FA45522C}"/>
              </a:ext>
            </a:extLst>
          </p:cNvPr>
          <p:cNvSpPr>
            <a:spLocks noGrp="1"/>
          </p:cNvSpPr>
          <p:nvPr>
            <p:ph sz="half" idx="1"/>
          </p:nvPr>
        </p:nvSpPr>
        <p:spPr>
          <a:xfrm>
            <a:off x="418011" y="1325563"/>
            <a:ext cx="5181600" cy="4351338"/>
          </a:xfrm>
        </p:spPr>
        <p:txBody>
          <a:bodyPr>
            <a:normAutofit/>
          </a:bodyPr>
          <a:lstStyle/>
          <a:p>
            <a:pPr marL="0" indent="0">
              <a:buNone/>
            </a:pPr>
            <a:r>
              <a:rPr lang="en-GB" dirty="0">
                <a:solidFill>
                  <a:schemeClr val="accent6">
                    <a:lumMod val="75000"/>
                  </a:schemeClr>
                </a:solidFill>
              </a:rPr>
              <a:t>How does power operate in a specific institution (e.g., a university, hospital, or social media platform)</a:t>
            </a:r>
          </a:p>
          <a:p>
            <a:pPr marL="0" indent="0">
              <a:buNone/>
            </a:pPr>
            <a:r>
              <a:rPr lang="en-GB" dirty="0">
                <a:solidFill>
                  <a:srgbClr val="7030A0"/>
                </a:solidFill>
              </a:rPr>
              <a:t>Who holds formal power?</a:t>
            </a:r>
          </a:p>
          <a:p>
            <a:pPr marL="0" indent="0">
              <a:buNone/>
            </a:pPr>
            <a:r>
              <a:rPr lang="en-GB" dirty="0">
                <a:solidFill>
                  <a:srgbClr val="00B050"/>
                </a:solidFill>
              </a:rPr>
              <a:t>What informal norms shape behaviour?</a:t>
            </a:r>
          </a:p>
          <a:p>
            <a:pPr marL="0" indent="0">
              <a:buNone/>
            </a:pPr>
            <a:r>
              <a:rPr lang="en-GB" dirty="0">
                <a:solidFill>
                  <a:srgbClr val="0070C0"/>
                </a:solidFill>
              </a:rPr>
              <a:t>How do rules, routines, and expectations enforce control?</a:t>
            </a:r>
          </a:p>
          <a:p>
            <a:endParaRPr lang="en-GB" dirty="0"/>
          </a:p>
        </p:txBody>
      </p:sp>
      <p:pic>
        <p:nvPicPr>
          <p:cNvPr id="10" name="Content Placeholder 9" descr="A diagram of a mind map&#10;&#10;AI-generated content may be incorrect.">
            <a:extLst>
              <a:ext uri="{FF2B5EF4-FFF2-40B4-BE49-F238E27FC236}">
                <a16:creationId xmlns:a16="http://schemas.microsoft.com/office/drawing/2014/main" id="{ADFC2038-F37F-6C65-FC75-7E551033B6C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096000" y="1566541"/>
            <a:ext cx="5181600" cy="3458718"/>
          </a:xfrm>
          <a:noFill/>
        </p:spPr>
      </p:pic>
    </p:spTree>
    <p:extLst>
      <p:ext uri="{BB962C8B-B14F-4D97-AF65-F5344CB8AC3E}">
        <p14:creationId xmlns:p14="http://schemas.microsoft.com/office/powerpoint/2010/main" val="34977786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F960DC8-8660-AF47-21EF-6C7AA6838240}"/>
              </a:ext>
            </a:extLst>
          </p:cNvPr>
          <p:cNvSpPr>
            <a:spLocks noGrp="1"/>
          </p:cNvSpPr>
          <p:nvPr>
            <p:ph type="subTitle" idx="1"/>
          </p:nvPr>
        </p:nvSpPr>
        <p:spPr/>
        <p:txBody>
          <a:bodyPr/>
          <a:lstStyle/>
          <a:p>
            <a:endParaRPr lang="en-GB"/>
          </a:p>
        </p:txBody>
      </p:sp>
      <p:pic>
        <p:nvPicPr>
          <p:cNvPr id="5" name="Picture 4" descr="A person holding a staff and a city&#10;&#10;AI-generated content may be incorrect.">
            <a:extLst>
              <a:ext uri="{FF2B5EF4-FFF2-40B4-BE49-F238E27FC236}">
                <a16:creationId xmlns:a16="http://schemas.microsoft.com/office/drawing/2014/main" id="{B337E5AB-68AA-6D61-7AB2-7B1167B59A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691916" cy="5460274"/>
          </a:xfrm>
          <a:prstGeom prst="rect">
            <a:avLst/>
          </a:prstGeom>
        </p:spPr>
      </p:pic>
      <p:pic>
        <p:nvPicPr>
          <p:cNvPr id="7" name="Picture 6" descr="A group of people with flags and smoke coming out of a building&#10;&#10;AI-generated content may be incorrect.">
            <a:extLst>
              <a:ext uri="{FF2B5EF4-FFF2-40B4-BE49-F238E27FC236}">
                <a16:creationId xmlns:a16="http://schemas.microsoft.com/office/drawing/2014/main" id="{3A3CDD17-9B0B-B01A-FC5C-8F7031C6FC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78138" y="0"/>
            <a:ext cx="6278879" cy="5460274"/>
          </a:xfrm>
          <a:prstGeom prst="rect">
            <a:avLst/>
          </a:prstGeom>
        </p:spPr>
      </p:pic>
    </p:spTree>
    <p:extLst>
      <p:ext uri="{BB962C8B-B14F-4D97-AF65-F5344CB8AC3E}">
        <p14:creationId xmlns:p14="http://schemas.microsoft.com/office/powerpoint/2010/main" val="813656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457C7-B2B0-2FDE-FBB1-F197DCEF208C}"/>
              </a:ext>
            </a:extLst>
          </p:cNvPr>
          <p:cNvSpPr>
            <a:spLocks noGrp="1"/>
          </p:cNvSpPr>
          <p:nvPr>
            <p:ph type="title"/>
          </p:nvPr>
        </p:nvSpPr>
        <p:spPr>
          <a:xfrm>
            <a:off x="106680" y="0"/>
            <a:ext cx="10515600" cy="1325563"/>
          </a:xfrm>
        </p:spPr>
        <p:txBody>
          <a:bodyPr/>
          <a:lstStyle/>
          <a:p>
            <a:r>
              <a:rPr lang="en-GB" dirty="0"/>
              <a:t>Informal control: </a:t>
            </a:r>
            <a:r>
              <a:rPr lang="en-GB" sz="2000" dirty="0"/>
              <a:t>Cooley, Nye, Hirschi, Goffman, Mead</a:t>
            </a:r>
          </a:p>
        </p:txBody>
      </p:sp>
      <p:sp>
        <p:nvSpPr>
          <p:cNvPr id="4" name="Content Placeholder 3">
            <a:extLst>
              <a:ext uri="{FF2B5EF4-FFF2-40B4-BE49-F238E27FC236}">
                <a16:creationId xmlns:a16="http://schemas.microsoft.com/office/drawing/2014/main" id="{EBF902B7-8BEF-1D12-3EA0-DEEE2BE1A78F}"/>
              </a:ext>
            </a:extLst>
          </p:cNvPr>
          <p:cNvSpPr>
            <a:spLocks noGrp="1"/>
          </p:cNvSpPr>
          <p:nvPr>
            <p:ph sz="half" idx="2"/>
          </p:nvPr>
        </p:nvSpPr>
        <p:spPr>
          <a:xfrm>
            <a:off x="1714500" y="1253331"/>
            <a:ext cx="9044942" cy="4351338"/>
          </a:xfrm>
        </p:spPr>
        <p:txBody>
          <a:bodyPr>
            <a:normAutofit lnSpcReduction="10000"/>
          </a:bodyPr>
          <a:lstStyle/>
          <a:p>
            <a:r>
              <a:rPr lang="en-GB" b="1" dirty="0"/>
              <a:t>Subtle, everyday regulation</a:t>
            </a:r>
            <a:r>
              <a:rPr lang="en-GB" dirty="0"/>
              <a:t> of behaviour that happens through:</a:t>
            </a:r>
          </a:p>
          <a:p>
            <a:r>
              <a:rPr lang="en-GB" b="1" dirty="0"/>
              <a:t>Socialisation</a:t>
            </a:r>
            <a:r>
              <a:rPr lang="en-GB" dirty="0"/>
              <a:t>: Learning norms and values from family, peers, and community </a:t>
            </a:r>
          </a:p>
          <a:p>
            <a:r>
              <a:rPr lang="en-GB" b="1" dirty="0"/>
              <a:t>Peer pressure</a:t>
            </a:r>
            <a:r>
              <a:rPr lang="en-GB" dirty="0"/>
              <a:t>: Adjusting behaviour to fit in or avoid disapproval.</a:t>
            </a:r>
          </a:p>
          <a:p>
            <a:r>
              <a:rPr lang="en-GB" b="1" dirty="0"/>
              <a:t>Cultural expectations</a:t>
            </a:r>
            <a:r>
              <a:rPr lang="en-GB" dirty="0"/>
              <a:t>: Following traditions or customs.</a:t>
            </a:r>
          </a:p>
          <a:p>
            <a:r>
              <a:rPr lang="en-GB" b="1" dirty="0"/>
              <a:t>Social sanctions</a:t>
            </a:r>
            <a:r>
              <a:rPr lang="en-GB" dirty="0"/>
              <a:t>: Experiencing shame, gossip, or exclusion when norms are violated.</a:t>
            </a:r>
          </a:p>
          <a:p>
            <a:endParaRPr lang="en-GB" dirty="0"/>
          </a:p>
        </p:txBody>
      </p:sp>
    </p:spTree>
    <p:extLst>
      <p:ext uri="{BB962C8B-B14F-4D97-AF65-F5344CB8AC3E}">
        <p14:creationId xmlns:p14="http://schemas.microsoft.com/office/powerpoint/2010/main" val="12880483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75BC6-55F6-3313-8308-9A6AD61C5132}"/>
              </a:ext>
            </a:extLst>
          </p:cNvPr>
          <p:cNvSpPr>
            <a:spLocks noGrp="1"/>
          </p:cNvSpPr>
          <p:nvPr>
            <p:ph type="title"/>
          </p:nvPr>
        </p:nvSpPr>
        <p:spPr/>
        <p:txBody>
          <a:bodyPr/>
          <a:lstStyle/>
          <a:p>
            <a:r>
              <a:rPr lang="en-GB" dirty="0"/>
              <a:t>Medical Social Control</a:t>
            </a:r>
          </a:p>
        </p:txBody>
      </p:sp>
      <p:sp>
        <p:nvSpPr>
          <p:cNvPr id="3" name="Content Placeholder 2">
            <a:extLst>
              <a:ext uri="{FF2B5EF4-FFF2-40B4-BE49-F238E27FC236}">
                <a16:creationId xmlns:a16="http://schemas.microsoft.com/office/drawing/2014/main" id="{DDACF82F-9F3A-D95E-28FC-0C0A9D76F00B}"/>
              </a:ext>
            </a:extLst>
          </p:cNvPr>
          <p:cNvSpPr>
            <a:spLocks noGrp="1"/>
          </p:cNvSpPr>
          <p:nvPr>
            <p:ph sz="half" idx="1"/>
          </p:nvPr>
        </p:nvSpPr>
        <p:spPr>
          <a:xfrm>
            <a:off x="708660" y="1513205"/>
            <a:ext cx="9715500" cy="4351338"/>
          </a:xfrm>
        </p:spPr>
        <p:txBody>
          <a:bodyPr>
            <a:normAutofit/>
          </a:bodyPr>
          <a:lstStyle/>
          <a:p>
            <a:pPr marL="0" indent="0">
              <a:buNone/>
            </a:pPr>
            <a:endParaRPr lang="en-GB" b="1" dirty="0"/>
          </a:p>
          <a:p>
            <a:r>
              <a:rPr lang="en-GB" b="1" dirty="0"/>
              <a:t>Medicalisation</a:t>
            </a:r>
            <a:r>
              <a:rPr lang="en-GB" dirty="0"/>
              <a:t>: Reframing personal/social issues as medical problems. </a:t>
            </a:r>
          </a:p>
          <a:p>
            <a:pPr lvl="1"/>
            <a:r>
              <a:rPr lang="en-GB" dirty="0"/>
              <a:t>Example: </a:t>
            </a:r>
            <a:r>
              <a:rPr lang="en-GB" dirty="0" err="1"/>
              <a:t>Drapetomania</a:t>
            </a:r>
            <a:r>
              <a:rPr lang="en-GB" dirty="0"/>
              <a:t> (1851) – a supposed illness causing enslaved people to flee.</a:t>
            </a:r>
          </a:p>
          <a:p>
            <a:r>
              <a:rPr lang="en-GB" b="1" dirty="0"/>
              <a:t>Conrad &amp; Schneider (1980)</a:t>
            </a:r>
            <a:r>
              <a:rPr lang="en-GB" dirty="0"/>
              <a:t>: Medicine enforces social norms by treating deviance as illness.</a:t>
            </a:r>
          </a:p>
          <a:p>
            <a:endParaRPr lang="en-GB" dirty="0"/>
          </a:p>
        </p:txBody>
      </p:sp>
    </p:spTree>
    <p:extLst>
      <p:ext uri="{BB962C8B-B14F-4D97-AF65-F5344CB8AC3E}">
        <p14:creationId xmlns:p14="http://schemas.microsoft.com/office/powerpoint/2010/main" val="2856819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1D467-98A9-514B-D185-E7BA43A99588}"/>
              </a:ext>
            </a:extLst>
          </p:cNvPr>
          <p:cNvSpPr>
            <a:spLocks noGrp="1"/>
          </p:cNvSpPr>
          <p:nvPr>
            <p:ph type="title"/>
          </p:nvPr>
        </p:nvSpPr>
        <p:spPr/>
        <p:txBody>
          <a:bodyPr/>
          <a:lstStyle/>
          <a:p>
            <a:r>
              <a:rPr lang="en-GB" b="1" dirty="0"/>
              <a:t>Authority of Medicine</a:t>
            </a:r>
            <a:br>
              <a:rPr lang="en-GB" b="1" dirty="0"/>
            </a:br>
            <a:endParaRPr lang="en-GB" dirty="0"/>
          </a:p>
        </p:txBody>
      </p:sp>
      <p:sp>
        <p:nvSpPr>
          <p:cNvPr id="3" name="Content Placeholder 2">
            <a:extLst>
              <a:ext uri="{FF2B5EF4-FFF2-40B4-BE49-F238E27FC236}">
                <a16:creationId xmlns:a16="http://schemas.microsoft.com/office/drawing/2014/main" id="{1F976691-0230-3586-2D00-51EEAE50AA6E}"/>
              </a:ext>
            </a:extLst>
          </p:cNvPr>
          <p:cNvSpPr>
            <a:spLocks noGrp="1"/>
          </p:cNvSpPr>
          <p:nvPr>
            <p:ph sz="half" idx="1"/>
          </p:nvPr>
        </p:nvSpPr>
        <p:spPr>
          <a:xfrm>
            <a:off x="586740" y="1322705"/>
            <a:ext cx="5181600" cy="4351338"/>
          </a:xfrm>
        </p:spPr>
        <p:txBody>
          <a:bodyPr>
            <a:normAutofit/>
          </a:bodyPr>
          <a:lstStyle/>
          <a:p>
            <a:r>
              <a:rPr lang="en-GB" dirty="0"/>
              <a:t>Doctors hold high status and are seen as competent experts.</a:t>
            </a:r>
          </a:p>
          <a:p>
            <a:r>
              <a:rPr lang="en-GB" dirty="0"/>
              <a:t>Medical discourse normalises behaviours and defines health, illness, and pathology.</a:t>
            </a:r>
          </a:p>
          <a:p>
            <a:r>
              <a:rPr lang="en-GB" dirty="0"/>
              <a:t>Non-medical professionals also adopt medical language (e.g., HR managers, school counsellors).</a:t>
            </a:r>
          </a:p>
          <a:p>
            <a:endParaRPr lang="en-GB" dirty="0"/>
          </a:p>
        </p:txBody>
      </p:sp>
      <p:pic>
        <p:nvPicPr>
          <p:cNvPr id="2050" name="Picture 2" descr="ApotheCare Pharmacy">
            <a:extLst>
              <a:ext uri="{FF2B5EF4-FFF2-40B4-BE49-F238E27FC236}">
                <a16:creationId xmlns:a16="http://schemas.microsoft.com/office/drawing/2014/main" id="{A8B3ED26-0F22-6AD7-33DA-396AFDC0AF40}"/>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370638" y="1889178"/>
            <a:ext cx="5181600" cy="2684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3947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loomsbury Encyclopedia of Philosophers - Philosopher of the Month">
            <a:extLst>
              <a:ext uri="{FF2B5EF4-FFF2-40B4-BE49-F238E27FC236}">
                <a16:creationId xmlns:a16="http://schemas.microsoft.com/office/drawing/2014/main" id="{2A308918-77DD-5CC1-874C-B7BDA233E85E}"/>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t="15838" b="25588"/>
          <a:stretch>
            <a:fillRect/>
          </a:stretch>
        </p:blipFill>
        <p:spPr bwMode="auto">
          <a:xfrm>
            <a:off x="561575" y="895857"/>
            <a:ext cx="5181600" cy="4351338"/>
          </a:xfrm>
          <a:prstGeom prst="rect">
            <a:avLst/>
          </a:prstGeom>
          <a:solidFill>
            <a:srgbClr val="FFFFFF"/>
          </a:solidFill>
        </p:spPr>
      </p:pic>
      <p:sp>
        <p:nvSpPr>
          <p:cNvPr id="3" name="Content Placeholder 2">
            <a:extLst>
              <a:ext uri="{FF2B5EF4-FFF2-40B4-BE49-F238E27FC236}">
                <a16:creationId xmlns:a16="http://schemas.microsoft.com/office/drawing/2014/main" id="{3F705492-485F-55D9-8035-3A5D8D96E896}"/>
              </a:ext>
            </a:extLst>
          </p:cNvPr>
          <p:cNvSpPr>
            <a:spLocks noGrp="1"/>
          </p:cNvSpPr>
          <p:nvPr>
            <p:ph sz="half" idx="2"/>
          </p:nvPr>
        </p:nvSpPr>
        <p:spPr>
          <a:xfrm>
            <a:off x="6256724" y="834385"/>
            <a:ext cx="5181600" cy="4351338"/>
          </a:xfrm>
        </p:spPr>
        <p:txBody>
          <a:bodyPr>
            <a:normAutofit/>
          </a:bodyPr>
          <a:lstStyle/>
          <a:p>
            <a:pPr marL="0" indent="0">
              <a:buNone/>
            </a:pPr>
            <a:r>
              <a:rPr lang="en-GB" b="1" dirty="0"/>
              <a:t>Changing Views of Deviance (Foucault’s Timeline)</a:t>
            </a:r>
          </a:p>
          <a:p>
            <a:r>
              <a:rPr lang="en-GB" b="1" dirty="0"/>
              <a:t>Pre-1600s</a:t>
            </a:r>
            <a:r>
              <a:rPr lang="en-GB" dirty="0"/>
              <a:t>: Deviance = ignorance/sin.</a:t>
            </a:r>
          </a:p>
          <a:p>
            <a:r>
              <a:rPr lang="en-GB" b="1" dirty="0"/>
              <a:t>1600s–1800s</a:t>
            </a:r>
            <a:r>
              <a:rPr lang="en-GB" dirty="0"/>
              <a:t>: Deviance = bad genes or choices.</a:t>
            </a:r>
          </a:p>
          <a:p>
            <a:r>
              <a:rPr lang="en-GB" b="1" dirty="0"/>
              <a:t>Post-1800s</a:t>
            </a:r>
            <a:r>
              <a:rPr lang="en-GB" dirty="0"/>
              <a:t>: Deviance = illness needing treatment.</a:t>
            </a:r>
          </a:p>
          <a:p>
            <a:endParaRPr lang="en-GB" dirty="0"/>
          </a:p>
        </p:txBody>
      </p:sp>
    </p:spTree>
    <p:extLst>
      <p:ext uri="{BB962C8B-B14F-4D97-AF65-F5344CB8AC3E}">
        <p14:creationId xmlns:p14="http://schemas.microsoft.com/office/powerpoint/2010/main" val="7595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3AA8AC-0EF3-C807-113C-9665B697BD7E}"/>
              </a:ext>
            </a:extLst>
          </p:cNvPr>
          <p:cNvSpPr>
            <a:spLocks noGrp="1"/>
          </p:cNvSpPr>
          <p:nvPr>
            <p:ph sz="half" idx="1"/>
          </p:nvPr>
        </p:nvSpPr>
        <p:spPr>
          <a:xfrm>
            <a:off x="388620" y="278765"/>
            <a:ext cx="11468100" cy="4351338"/>
          </a:xfrm>
        </p:spPr>
        <p:txBody>
          <a:bodyPr>
            <a:normAutofit fontScale="92500" lnSpcReduction="10000"/>
          </a:bodyPr>
          <a:lstStyle/>
          <a:p>
            <a:pPr marL="0" indent="0">
              <a:buNone/>
            </a:pPr>
            <a:r>
              <a:rPr lang="en-GB" b="1" dirty="0"/>
              <a:t>Medicalisation, De-medicalisation, Re-medicalisation</a:t>
            </a:r>
          </a:p>
          <a:p>
            <a:pPr marL="0" indent="0">
              <a:buNone/>
            </a:pPr>
            <a:endParaRPr lang="en-GB" b="1" dirty="0"/>
          </a:p>
          <a:p>
            <a:pPr marL="0" indent="0">
              <a:buNone/>
            </a:pPr>
            <a:endParaRPr lang="en-GB" b="1" dirty="0"/>
          </a:p>
          <a:p>
            <a:r>
              <a:rPr lang="en-GB" b="1" dirty="0"/>
              <a:t>Medicalisation</a:t>
            </a:r>
            <a:r>
              <a:rPr lang="en-GB" dirty="0"/>
              <a:t>: More life issues treated medically.</a:t>
            </a:r>
          </a:p>
          <a:p>
            <a:r>
              <a:rPr lang="en-GB" b="1" dirty="0"/>
              <a:t>De-medicalisation</a:t>
            </a:r>
            <a:r>
              <a:rPr lang="en-GB" dirty="0"/>
              <a:t>: Conditions (e.g., homosexuality) removed from medical classification.</a:t>
            </a:r>
          </a:p>
          <a:p>
            <a:r>
              <a:rPr lang="en-GB" b="1" dirty="0"/>
              <a:t>Re-medicalisation</a:t>
            </a:r>
            <a:r>
              <a:rPr lang="en-GB" dirty="0"/>
              <a:t>: Biological/genetic framing reintroduces medical discourse (e.g., “gay gene”).    </a:t>
            </a:r>
          </a:p>
          <a:p>
            <a:endParaRPr lang="en-GB" dirty="0"/>
          </a:p>
          <a:p>
            <a:r>
              <a:rPr lang="en-GB" dirty="0"/>
              <a:t>(Conrad, 2007)</a:t>
            </a:r>
          </a:p>
          <a:p>
            <a:endParaRPr lang="en-GB" dirty="0"/>
          </a:p>
        </p:txBody>
      </p:sp>
    </p:spTree>
    <p:extLst>
      <p:ext uri="{BB962C8B-B14F-4D97-AF65-F5344CB8AC3E}">
        <p14:creationId xmlns:p14="http://schemas.microsoft.com/office/powerpoint/2010/main" val="6885753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B68843-F39C-60D1-4C1A-9D94980AD669}"/>
              </a:ext>
            </a:extLst>
          </p:cNvPr>
          <p:cNvSpPr>
            <a:spLocks noGrp="1"/>
          </p:cNvSpPr>
          <p:nvPr>
            <p:ph sz="half" idx="1"/>
          </p:nvPr>
        </p:nvSpPr>
        <p:spPr>
          <a:xfrm>
            <a:off x="176734" y="287479"/>
            <a:ext cx="5508770" cy="5262269"/>
          </a:xfrm>
        </p:spPr>
        <p:txBody>
          <a:bodyPr>
            <a:normAutofit fontScale="62500" lnSpcReduction="20000"/>
          </a:bodyPr>
          <a:lstStyle/>
          <a:p>
            <a:pPr marL="0" indent="0">
              <a:buNone/>
            </a:pPr>
            <a:r>
              <a:rPr lang="en-GB" sz="3300" b="1" dirty="0"/>
              <a:t>Biopower -   Foucault </a:t>
            </a:r>
            <a:r>
              <a:rPr lang="en-GB" dirty="0"/>
              <a:t>(1976)</a:t>
            </a:r>
            <a:endParaRPr lang="en-GB" b="1" dirty="0"/>
          </a:p>
          <a:p>
            <a:pPr marL="0" indent="0">
              <a:buNone/>
            </a:pPr>
            <a:r>
              <a:rPr lang="en-GB" dirty="0"/>
              <a:t>the way modern states exert control over people not through force, but by managing life itself health, reproduction, hygiene, longevity, and population statistics.</a:t>
            </a:r>
          </a:p>
          <a:p>
            <a:pPr marL="0" indent="0">
              <a:buNone/>
            </a:pPr>
            <a:endParaRPr lang="en-GB" b="1" dirty="0"/>
          </a:p>
          <a:p>
            <a:pPr marL="0" indent="0">
              <a:buNone/>
            </a:pPr>
            <a:r>
              <a:rPr lang="en-GB" dirty="0"/>
              <a:t>Focuses on </a:t>
            </a:r>
            <a:r>
              <a:rPr lang="en-GB" b="1" dirty="0"/>
              <a:t>populations</a:t>
            </a:r>
            <a:r>
              <a:rPr lang="en-GB" dirty="0"/>
              <a:t>, not individuals.</a:t>
            </a:r>
          </a:p>
          <a:p>
            <a:pPr marL="0" indent="0">
              <a:buNone/>
            </a:pPr>
            <a:r>
              <a:rPr lang="en-GB" dirty="0"/>
              <a:t>Uses </a:t>
            </a:r>
            <a:r>
              <a:rPr lang="en-GB" b="1" dirty="0"/>
              <a:t>medical, scientific, and statistical knowledge</a:t>
            </a:r>
            <a:r>
              <a:rPr lang="en-GB" dirty="0"/>
              <a:t> to regulate life.</a:t>
            </a:r>
          </a:p>
          <a:p>
            <a:pPr marL="0" indent="0">
              <a:buNone/>
            </a:pPr>
            <a:endParaRPr lang="en-GB" dirty="0"/>
          </a:p>
          <a:p>
            <a:pPr lvl="1"/>
            <a:r>
              <a:rPr lang="en-GB" dirty="0"/>
              <a:t>Vaccination programs</a:t>
            </a:r>
          </a:p>
          <a:p>
            <a:pPr lvl="1"/>
            <a:r>
              <a:rPr lang="en-GB" dirty="0"/>
              <a:t>Birth control policies</a:t>
            </a:r>
          </a:p>
          <a:p>
            <a:pPr lvl="1"/>
            <a:r>
              <a:rPr lang="en-GB" dirty="0"/>
              <a:t>Public health campaigns</a:t>
            </a:r>
          </a:p>
          <a:p>
            <a:pPr lvl="1"/>
            <a:r>
              <a:rPr lang="en-GB" dirty="0"/>
              <a:t>Surveillance of disease and risk factors</a:t>
            </a:r>
          </a:p>
          <a:p>
            <a:pPr marL="457200" lvl="1" indent="0">
              <a:buNone/>
            </a:pPr>
            <a:endParaRPr lang="en-GB" dirty="0"/>
          </a:p>
          <a:p>
            <a:pPr marL="0" indent="0">
              <a:buNone/>
            </a:pPr>
            <a:endParaRPr lang="en-GB" b="1" dirty="0"/>
          </a:p>
          <a:p>
            <a:pPr marL="0" indent="0">
              <a:buNone/>
            </a:pPr>
            <a:r>
              <a:rPr lang="en-GB" dirty="0"/>
              <a:t>Biopower shifts power from visible institutions (like the police or military) to </a:t>
            </a:r>
            <a:r>
              <a:rPr lang="en-GB" b="1" dirty="0"/>
              <a:t>subtle, everyday mechanisms</a:t>
            </a:r>
            <a:r>
              <a:rPr lang="en-GB" dirty="0"/>
              <a:t>—like health checkups, school vaccinations, or fitness apps—that shape how people live.</a:t>
            </a:r>
          </a:p>
          <a:p>
            <a:endParaRPr lang="en-GB" dirty="0"/>
          </a:p>
        </p:txBody>
      </p:sp>
      <p:pic>
        <p:nvPicPr>
          <p:cNvPr id="10" name="Picture 9" descr="A person with a bandage on their chest&#10;&#10;AI-generated content may be incorrect.">
            <a:extLst>
              <a:ext uri="{FF2B5EF4-FFF2-40B4-BE49-F238E27FC236}">
                <a16:creationId xmlns:a16="http://schemas.microsoft.com/office/drawing/2014/main" id="{76068F98-1189-0716-7040-8797A4FC82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8430" y="3787610"/>
            <a:ext cx="5508770" cy="3010586"/>
          </a:xfrm>
          <a:prstGeom prst="rect">
            <a:avLst/>
          </a:prstGeom>
        </p:spPr>
      </p:pic>
      <p:pic>
        <p:nvPicPr>
          <p:cNvPr id="12" name="Picture 11" descr="A poster with a baby and a person and person&#10;&#10;AI-generated content may be incorrect.">
            <a:extLst>
              <a:ext uri="{FF2B5EF4-FFF2-40B4-BE49-F238E27FC236}">
                <a16:creationId xmlns:a16="http://schemas.microsoft.com/office/drawing/2014/main" id="{2740B88B-AF2B-3829-6F24-3EE0C15068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48861" y="0"/>
            <a:ext cx="3881397" cy="3713868"/>
          </a:xfrm>
          <a:prstGeom prst="rect">
            <a:avLst/>
          </a:prstGeom>
        </p:spPr>
      </p:pic>
    </p:spTree>
    <p:extLst>
      <p:ext uri="{BB962C8B-B14F-4D97-AF65-F5344CB8AC3E}">
        <p14:creationId xmlns:p14="http://schemas.microsoft.com/office/powerpoint/2010/main" val="5478226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7F940-7EEB-111A-7BA5-894DF6379222}"/>
              </a:ext>
            </a:extLst>
          </p:cNvPr>
          <p:cNvSpPr>
            <a:spLocks noGrp="1"/>
          </p:cNvSpPr>
          <p:nvPr>
            <p:ph type="title"/>
          </p:nvPr>
        </p:nvSpPr>
        <p:spPr>
          <a:xfrm>
            <a:off x="0" y="-64245"/>
            <a:ext cx="10515600" cy="1325563"/>
          </a:xfrm>
        </p:spPr>
        <p:txBody>
          <a:bodyPr anchor="ctr">
            <a:normAutofit/>
          </a:bodyPr>
          <a:lstStyle/>
          <a:p>
            <a:r>
              <a:rPr lang="en-GB" dirty="0"/>
              <a:t>Exercise: Medical, Social, or Both?</a:t>
            </a:r>
          </a:p>
        </p:txBody>
      </p:sp>
      <p:sp>
        <p:nvSpPr>
          <p:cNvPr id="6" name="Rectangle 2">
            <a:extLst>
              <a:ext uri="{FF2B5EF4-FFF2-40B4-BE49-F238E27FC236}">
                <a16:creationId xmlns:a16="http://schemas.microsoft.com/office/drawing/2014/main" id="{864DF632-3D86-7994-DF14-6747F22D1979}"/>
              </a:ext>
            </a:extLst>
          </p:cNvPr>
          <p:cNvSpPr>
            <a:spLocks noGrp="1" noChangeArrowheads="1"/>
          </p:cNvSpPr>
          <p:nvPr>
            <p:ph sz="half" idx="2"/>
          </p:nvPr>
        </p:nvSpPr>
        <p:spPr bwMode="auto">
          <a:xfrm>
            <a:off x="6211957" y="1133862"/>
            <a:ext cx="5181600" cy="4351338"/>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fontScale="92500"/>
          </a:bodyPr>
          <a:lstStyle/>
          <a:p>
            <a:pPr marL="0" marR="0" lvl="0" indent="0" defTabSz="914400" rtl="0" eaLnBrk="0" fontAlgn="base" latinLnBrk="0" hangingPunct="0">
              <a:spcBef>
                <a:spcPct val="0"/>
              </a:spcBef>
              <a:spcAft>
                <a:spcPts val="600"/>
              </a:spcAft>
              <a:buClrTx/>
              <a:buSzTx/>
              <a:buFontTx/>
              <a:buNone/>
              <a:tabLst/>
            </a:pPr>
            <a:endParaRPr kumimoji="0" lang="en-US" altLang="en-US" sz="22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dirty="0">
                <a:ln>
                  <a:noFill/>
                </a:ln>
                <a:effectLst/>
              </a:rPr>
              <a:t>Is this issue best understood as a </a:t>
            </a:r>
          </a:p>
          <a:p>
            <a:pPr marL="0" marR="0" lvl="0" indent="0" defTabSz="914400" rtl="0" eaLnBrk="0" fontAlgn="base" latinLnBrk="0" hangingPunct="0">
              <a:spcBef>
                <a:spcPct val="0"/>
              </a:spcBef>
              <a:spcAft>
                <a:spcPts val="600"/>
              </a:spcAft>
              <a:buClrTx/>
              <a:buSzTx/>
              <a:buNone/>
              <a:tabLst/>
            </a:pPr>
            <a:r>
              <a:rPr kumimoji="0" lang="en-US" altLang="en-US" sz="2200" b="0" i="0" u="none" strike="noStrike" cap="none" normalizeH="0" baseline="0" dirty="0">
                <a:ln>
                  <a:noFill/>
                </a:ln>
                <a:effectLst/>
              </a:rPr>
              <a:t>medical condition, a social issue, or both? </a:t>
            </a:r>
          </a:p>
          <a:p>
            <a:pPr marL="0" marR="0" lvl="0" indent="0" defTabSz="914400" rtl="0" eaLnBrk="0" fontAlgn="base" latinLnBrk="0" hangingPunct="0">
              <a:spcBef>
                <a:spcPct val="0"/>
              </a:spcBef>
              <a:spcAft>
                <a:spcPts val="600"/>
              </a:spcAft>
              <a:buClrTx/>
              <a:buSzTx/>
              <a:buNone/>
              <a:tabLst/>
            </a:pPr>
            <a:endParaRPr kumimoji="0" lang="en-US" altLang="en-US" sz="22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dirty="0">
                <a:ln>
                  <a:noFill/>
                </a:ln>
                <a:effectLst/>
              </a:rPr>
              <a:t>Who benefits from its </a:t>
            </a:r>
            <a:r>
              <a:rPr kumimoji="0" lang="en-US" altLang="en-US" sz="2200" b="0" i="0" u="none" strike="noStrike" cap="none" normalizeH="0" baseline="0" dirty="0" err="1">
                <a:ln>
                  <a:noFill/>
                </a:ln>
                <a:effectLst/>
              </a:rPr>
              <a:t>medicalisation</a:t>
            </a:r>
            <a:r>
              <a:rPr kumimoji="0" lang="en-US" altLang="en-US" sz="2200" b="0" i="0" u="none" strike="noStrike" cap="none" normalizeH="0" baseline="0" dirty="0">
                <a:ln>
                  <a:noFill/>
                </a:ln>
                <a:effectLst/>
              </a:rPr>
              <a:t>?</a:t>
            </a:r>
          </a:p>
          <a:p>
            <a:pPr marL="0" marR="0" lvl="0" indent="0" defTabSz="914400" rtl="0" eaLnBrk="0" fontAlgn="base" latinLnBrk="0" hangingPunct="0">
              <a:spcBef>
                <a:spcPct val="0"/>
              </a:spcBef>
              <a:spcAft>
                <a:spcPts val="600"/>
              </a:spcAft>
              <a:buClrTx/>
              <a:buSzTx/>
              <a:buNone/>
              <a:tabLst/>
            </a:pPr>
            <a:r>
              <a:rPr kumimoji="0" lang="en-US" altLang="en-US" sz="2200" b="0" i="0" u="none" strike="noStrike" cap="none" normalizeH="0" baseline="0" dirty="0">
                <a:ln>
                  <a:noFill/>
                </a:ln>
                <a:effectLst/>
              </a:rPr>
              <a:t> </a:t>
            </a: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dirty="0">
                <a:ln>
                  <a:noFill/>
                </a:ln>
                <a:effectLst/>
              </a:rPr>
              <a:t>What are the risks of </a:t>
            </a:r>
            <a:r>
              <a:rPr kumimoji="0" lang="en-US" altLang="en-US" sz="2200" b="0" i="0" u="none" strike="noStrike" cap="none" normalizeH="0" baseline="0" dirty="0" err="1">
                <a:ln>
                  <a:noFill/>
                </a:ln>
                <a:effectLst/>
              </a:rPr>
              <a:t>medicalising</a:t>
            </a:r>
            <a:r>
              <a:rPr kumimoji="0" lang="en-US" altLang="en-US" sz="2200" b="0" i="0" u="none" strike="noStrike" cap="none" normalizeH="0" baseline="0" dirty="0">
                <a:ln>
                  <a:noFill/>
                </a:ln>
                <a:effectLst/>
              </a:rPr>
              <a:t> this issue? </a:t>
            </a:r>
          </a:p>
          <a:p>
            <a:pPr marL="0" marR="0" lvl="0" indent="0" defTabSz="914400" rtl="0" eaLnBrk="0" fontAlgn="base" latinLnBrk="0" hangingPunct="0">
              <a:spcBef>
                <a:spcPct val="0"/>
              </a:spcBef>
              <a:spcAft>
                <a:spcPts val="600"/>
              </a:spcAft>
              <a:buClrTx/>
              <a:buSzTx/>
              <a:buNone/>
              <a:tabLst/>
            </a:pPr>
            <a:endParaRPr kumimoji="0" lang="en-US" altLang="en-US" sz="22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200" b="0" i="0" u="none" strike="noStrike" cap="none" normalizeH="0" baseline="0" dirty="0">
                <a:ln>
                  <a:noFill/>
                </a:ln>
                <a:effectLst/>
              </a:rPr>
              <a:t>How does </a:t>
            </a:r>
            <a:r>
              <a:rPr kumimoji="0" lang="en-US" altLang="en-US" sz="2200" b="0" i="0" u="none" strike="noStrike" cap="none" normalizeH="0" baseline="0" dirty="0" err="1">
                <a:ln>
                  <a:noFill/>
                </a:ln>
                <a:effectLst/>
              </a:rPr>
              <a:t>medicalisation</a:t>
            </a:r>
            <a:r>
              <a:rPr kumimoji="0" lang="en-US" altLang="en-US" sz="2200" b="0" i="0" u="none" strike="noStrike" cap="none" normalizeH="0" baseline="0" dirty="0">
                <a:ln>
                  <a:noFill/>
                </a:ln>
                <a:effectLst/>
              </a:rPr>
              <a:t> affect personal </a:t>
            </a:r>
          </a:p>
          <a:p>
            <a:pPr marL="0" marR="0" lvl="0" indent="0" defTabSz="914400" rtl="0" eaLnBrk="0" fontAlgn="base" latinLnBrk="0" hangingPunct="0">
              <a:spcBef>
                <a:spcPct val="0"/>
              </a:spcBef>
              <a:spcAft>
                <a:spcPts val="600"/>
              </a:spcAft>
              <a:buClrTx/>
              <a:buSzTx/>
              <a:buNone/>
              <a:tabLst/>
            </a:pPr>
            <a:r>
              <a:rPr kumimoji="0" lang="en-US" altLang="en-US" sz="2200" b="0" i="0" u="none" strike="noStrike" cap="none" normalizeH="0" baseline="0" dirty="0">
                <a:ln>
                  <a:noFill/>
                </a:ln>
                <a:effectLst/>
              </a:rPr>
              <a:t>responsibility, stigma, and access to support? </a:t>
            </a:r>
          </a:p>
        </p:txBody>
      </p:sp>
      <p:graphicFrame>
        <p:nvGraphicFramePr>
          <p:cNvPr id="8" name="Rectangle 1">
            <a:extLst>
              <a:ext uri="{FF2B5EF4-FFF2-40B4-BE49-F238E27FC236}">
                <a16:creationId xmlns:a16="http://schemas.microsoft.com/office/drawing/2014/main" id="{461410A6-F95C-CEF5-2B2D-E70AB1A7ADD8}"/>
              </a:ext>
            </a:extLst>
          </p:cNvPr>
          <p:cNvGraphicFramePr>
            <a:graphicFrameLocks noGrp="1"/>
          </p:cNvGraphicFramePr>
          <p:nvPr>
            <p:ph sz="half" idx="1"/>
            <p:extLst>
              <p:ext uri="{D42A27DB-BD31-4B8C-83A1-F6EECF244321}">
                <p14:modId xmlns:p14="http://schemas.microsoft.com/office/powerpoint/2010/main" val="2256034043"/>
              </p:ext>
            </p:extLst>
          </p:nvPr>
        </p:nvGraphicFramePr>
        <p:xfrm>
          <a:off x="281609" y="1133862"/>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63814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A9F36-91F7-9614-F272-706B61F1F725}"/>
              </a:ext>
            </a:extLst>
          </p:cNvPr>
          <p:cNvSpPr>
            <a:spLocks noGrp="1"/>
          </p:cNvSpPr>
          <p:nvPr>
            <p:ph type="title"/>
          </p:nvPr>
        </p:nvSpPr>
        <p:spPr>
          <a:xfrm>
            <a:off x="0" y="0"/>
            <a:ext cx="12285406" cy="1325563"/>
          </a:xfrm>
        </p:spPr>
        <p:txBody>
          <a:bodyPr anchor="ctr">
            <a:normAutofit/>
          </a:bodyPr>
          <a:lstStyle/>
          <a:p>
            <a:r>
              <a:rPr lang="en-GB" dirty="0"/>
              <a:t>Social legal control: </a:t>
            </a:r>
            <a:r>
              <a:rPr lang="en-GB" sz="2800" i="1" dirty="0"/>
              <a:t>The Panopticon </a:t>
            </a:r>
            <a:br>
              <a:rPr lang="en-GB" sz="2800" i="1" dirty="0"/>
            </a:br>
            <a:r>
              <a:rPr lang="en-GB" sz="2800" dirty="0"/>
              <a:t>Foucault – Surveillance and Governmentality</a:t>
            </a:r>
          </a:p>
        </p:txBody>
      </p:sp>
      <p:pic>
        <p:nvPicPr>
          <p:cNvPr id="2050" name="Picture 2" descr="PLAINFIELD TODAY: Creepy recent interactions with government">
            <a:extLst>
              <a:ext uri="{FF2B5EF4-FFF2-40B4-BE49-F238E27FC236}">
                <a16:creationId xmlns:a16="http://schemas.microsoft.com/office/drawing/2014/main" id="{99E48A99-3A23-6EF6-57C0-85C312ED02A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16974" b="14911"/>
          <a:stretch>
            <a:fillRect/>
          </a:stretch>
        </p:blipFill>
        <p:spPr bwMode="auto">
          <a:xfrm>
            <a:off x="1" y="1253330"/>
            <a:ext cx="12192000" cy="5604669"/>
          </a:xfrm>
          <a:prstGeom prst="rect">
            <a:avLst/>
          </a:prstGeom>
          <a:solidFill>
            <a:srgbClr val="FFFFFF"/>
          </a:solidFill>
        </p:spPr>
      </p:pic>
    </p:spTree>
    <p:extLst>
      <p:ext uri="{BB962C8B-B14F-4D97-AF65-F5344CB8AC3E}">
        <p14:creationId xmlns:p14="http://schemas.microsoft.com/office/powerpoint/2010/main" val="947564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C8C08-0306-217A-9EBC-854849C7CCAA}"/>
              </a:ext>
            </a:extLst>
          </p:cNvPr>
          <p:cNvSpPr>
            <a:spLocks noGrp="1"/>
          </p:cNvSpPr>
          <p:nvPr>
            <p:ph type="title"/>
          </p:nvPr>
        </p:nvSpPr>
        <p:spPr>
          <a:xfrm>
            <a:off x="0" y="-69952"/>
            <a:ext cx="10515600" cy="1325563"/>
          </a:xfrm>
        </p:spPr>
        <p:txBody>
          <a:bodyPr/>
          <a:lstStyle/>
          <a:p>
            <a:r>
              <a:rPr lang="en-GB" dirty="0"/>
              <a:t>Legal Social Control</a:t>
            </a:r>
          </a:p>
        </p:txBody>
      </p:sp>
      <p:sp>
        <p:nvSpPr>
          <p:cNvPr id="6" name="Content Placeholder 5">
            <a:extLst>
              <a:ext uri="{FF2B5EF4-FFF2-40B4-BE49-F238E27FC236}">
                <a16:creationId xmlns:a16="http://schemas.microsoft.com/office/drawing/2014/main" id="{A8836268-2CC8-5726-ACA7-96FB34C40E83}"/>
              </a:ext>
            </a:extLst>
          </p:cNvPr>
          <p:cNvSpPr>
            <a:spLocks noGrp="1"/>
          </p:cNvSpPr>
          <p:nvPr>
            <p:ph sz="half" idx="2"/>
          </p:nvPr>
        </p:nvSpPr>
        <p:spPr>
          <a:xfrm>
            <a:off x="103238" y="1253331"/>
            <a:ext cx="11820833" cy="4351338"/>
          </a:xfrm>
        </p:spPr>
        <p:txBody>
          <a:bodyPr>
            <a:normAutofit lnSpcReduction="10000"/>
          </a:bodyPr>
          <a:lstStyle/>
          <a:p>
            <a:pPr marL="0" indent="0">
              <a:buNone/>
            </a:pPr>
            <a:r>
              <a:rPr lang="en-GB" b="1" dirty="0"/>
              <a:t>July 2025</a:t>
            </a:r>
            <a:r>
              <a:rPr lang="en-GB" dirty="0"/>
              <a:t>, the prison population in </a:t>
            </a:r>
            <a:r>
              <a:rPr lang="en-GB" b="1" dirty="0"/>
              <a:t>England and Wales</a:t>
            </a:r>
            <a:r>
              <a:rPr lang="en-GB" dirty="0"/>
              <a:t> stood at </a:t>
            </a:r>
            <a:r>
              <a:rPr lang="en-GB" b="1" dirty="0"/>
              <a:t>87,966</a:t>
            </a:r>
            <a:r>
              <a:rPr lang="en-GB" dirty="0"/>
              <a:t>, with an operating capacity of </a:t>
            </a:r>
            <a:r>
              <a:rPr lang="en-GB" b="1" dirty="0"/>
              <a:t>89,373 – higher than in 2014</a:t>
            </a:r>
            <a:r>
              <a:rPr lang="en-GB" dirty="0"/>
              <a:t>.</a:t>
            </a:r>
          </a:p>
          <a:p>
            <a:pPr marL="0" indent="0">
              <a:buNone/>
            </a:pPr>
            <a:endParaRPr lang="en-GB" dirty="0"/>
          </a:p>
          <a:p>
            <a:pPr marL="0" indent="0">
              <a:buNone/>
            </a:pPr>
            <a:r>
              <a:rPr lang="en-GB" b="1" dirty="0"/>
              <a:t>Crime Survey for England and Wales (</a:t>
            </a:r>
            <a:r>
              <a:rPr lang="en-GB" b="1" dirty="0" err="1"/>
              <a:t>CSEW</a:t>
            </a:r>
            <a:r>
              <a:rPr lang="en-GB" b="1" dirty="0"/>
              <a:t>)</a:t>
            </a:r>
            <a:r>
              <a:rPr lang="en-GB" dirty="0"/>
              <a:t>, overall crime has </a:t>
            </a:r>
            <a:r>
              <a:rPr lang="en-GB" b="1" dirty="0"/>
              <a:t>decreased over the past decade</a:t>
            </a:r>
            <a:r>
              <a:rPr lang="en-GB" dirty="0"/>
              <a:t> </a:t>
            </a:r>
          </a:p>
          <a:p>
            <a:pPr marL="0" indent="0">
              <a:buNone/>
            </a:pPr>
            <a:endParaRPr lang="en-GB" dirty="0"/>
          </a:p>
          <a:p>
            <a:pPr marL="0" indent="0">
              <a:buNone/>
            </a:pPr>
            <a:r>
              <a:rPr lang="en-GB" b="1" dirty="0">
                <a:solidFill>
                  <a:srgbClr val="7030A0"/>
                </a:solidFill>
              </a:rPr>
              <a:t>Crime rates fell, but prison population remain high; why?</a:t>
            </a:r>
          </a:p>
          <a:p>
            <a:pPr marL="0" indent="0">
              <a:buNone/>
            </a:pPr>
            <a:endParaRPr lang="en-GB" b="1" dirty="0">
              <a:solidFill>
                <a:srgbClr val="7030A0"/>
              </a:solidFill>
            </a:endParaRPr>
          </a:p>
          <a:p>
            <a:pPr marL="0" indent="0">
              <a:buNone/>
            </a:pPr>
            <a:r>
              <a:rPr lang="en-GB" b="1" dirty="0">
                <a:solidFill>
                  <a:srgbClr val="FF0000"/>
                </a:solidFill>
              </a:rPr>
              <a:t>How does legal control disproportionately affect marginalised groups?</a:t>
            </a:r>
          </a:p>
          <a:p>
            <a:pPr marL="0" indent="0">
              <a:buNone/>
            </a:pPr>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1274962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90407C-9777-66D5-7317-50658AB3CCEF}"/>
              </a:ext>
            </a:extLst>
          </p:cNvPr>
          <p:cNvSpPr>
            <a:spLocks noGrp="1"/>
          </p:cNvSpPr>
          <p:nvPr>
            <p:ph sz="half" idx="1"/>
          </p:nvPr>
        </p:nvSpPr>
        <p:spPr>
          <a:xfrm>
            <a:off x="742335" y="785864"/>
            <a:ext cx="10060858" cy="4351338"/>
          </a:xfrm>
        </p:spPr>
        <p:txBody>
          <a:bodyPr/>
          <a:lstStyle/>
          <a:p>
            <a:pPr marL="0" indent="0">
              <a:buNone/>
            </a:pPr>
            <a:r>
              <a:rPr lang="en-GB" b="1" dirty="0"/>
              <a:t>Assignment 2</a:t>
            </a:r>
          </a:p>
          <a:p>
            <a:pPr marL="0" indent="0">
              <a:buNone/>
            </a:pPr>
            <a:endParaRPr lang="en-GB" b="1" dirty="0"/>
          </a:p>
          <a:p>
            <a:pPr marL="0" indent="0">
              <a:buNone/>
            </a:pPr>
            <a:r>
              <a:rPr lang="en-GB" b="1" dirty="0"/>
              <a:t>Critically consider the role played by power and control in the (re)production of inequality for a group of your choosing</a:t>
            </a:r>
          </a:p>
          <a:p>
            <a:pPr marL="0" indent="0">
              <a:buNone/>
            </a:pPr>
            <a:endParaRPr lang="en-GB" dirty="0"/>
          </a:p>
        </p:txBody>
      </p:sp>
    </p:spTree>
    <p:extLst>
      <p:ext uri="{BB962C8B-B14F-4D97-AF65-F5344CB8AC3E}">
        <p14:creationId xmlns:p14="http://schemas.microsoft.com/office/powerpoint/2010/main" val="9321463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B30CB83-79E0-8032-CA34-C6E405D494F6}"/>
              </a:ext>
            </a:extLst>
          </p:cNvPr>
          <p:cNvSpPr>
            <a:spLocks noGrp="1"/>
          </p:cNvSpPr>
          <p:nvPr>
            <p:ph sz="half" idx="2"/>
          </p:nvPr>
        </p:nvSpPr>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8" name="TextBox 7">
            <a:extLst>
              <a:ext uri="{FF2B5EF4-FFF2-40B4-BE49-F238E27FC236}">
                <a16:creationId xmlns:a16="http://schemas.microsoft.com/office/drawing/2014/main" id="{FD876B7E-9D58-47DD-C63B-C15E9076BBF3}"/>
              </a:ext>
            </a:extLst>
          </p:cNvPr>
          <p:cNvSpPr txBox="1"/>
          <p:nvPr/>
        </p:nvSpPr>
        <p:spPr>
          <a:xfrm>
            <a:off x="506359" y="1148214"/>
            <a:ext cx="3554361" cy="830997"/>
          </a:xfrm>
          <a:prstGeom prst="rect">
            <a:avLst/>
          </a:prstGeom>
          <a:noFill/>
        </p:spPr>
        <p:txBody>
          <a:bodyPr wrap="square">
            <a:spAutoFit/>
          </a:bodyPr>
          <a:lstStyle/>
          <a:p>
            <a:r>
              <a:rPr lang="en-GB" sz="2400" b="1" dirty="0">
                <a:solidFill>
                  <a:srgbClr val="7030A0"/>
                </a:solidFill>
              </a:rPr>
              <a:t>whose voices are heard?</a:t>
            </a:r>
            <a:endParaRPr lang="en-GB" sz="2400" dirty="0">
              <a:solidFill>
                <a:srgbClr val="7030A0"/>
              </a:solidFill>
            </a:endParaRPr>
          </a:p>
        </p:txBody>
      </p:sp>
      <p:sp>
        <p:nvSpPr>
          <p:cNvPr id="9" name="TextBox 8">
            <a:extLst>
              <a:ext uri="{FF2B5EF4-FFF2-40B4-BE49-F238E27FC236}">
                <a16:creationId xmlns:a16="http://schemas.microsoft.com/office/drawing/2014/main" id="{D08D8692-3542-6881-0DDD-1D806A708468}"/>
              </a:ext>
            </a:extLst>
          </p:cNvPr>
          <p:cNvSpPr txBox="1"/>
          <p:nvPr/>
        </p:nvSpPr>
        <p:spPr>
          <a:xfrm>
            <a:off x="2741971" y="2312322"/>
            <a:ext cx="2396613" cy="830997"/>
          </a:xfrm>
          <a:prstGeom prst="rect">
            <a:avLst/>
          </a:prstGeom>
          <a:noFill/>
        </p:spPr>
        <p:txBody>
          <a:bodyPr wrap="square" rtlCol="0">
            <a:spAutoFit/>
          </a:bodyPr>
          <a:lstStyle/>
          <a:p>
            <a:r>
              <a:rPr lang="en-GB" sz="2400" b="1" dirty="0">
                <a:solidFill>
                  <a:srgbClr val="7030A0"/>
                </a:solidFill>
              </a:rPr>
              <a:t>whose are anticipated?</a:t>
            </a:r>
            <a:endParaRPr lang="en-GB" sz="2400" dirty="0">
              <a:solidFill>
                <a:srgbClr val="7030A0"/>
              </a:solidFill>
            </a:endParaRPr>
          </a:p>
        </p:txBody>
      </p:sp>
      <p:sp>
        <p:nvSpPr>
          <p:cNvPr id="10" name="TextBox 9">
            <a:extLst>
              <a:ext uri="{FF2B5EF4-FFF2-40B4-BE49-F238E27FC236}">
                <a16:creationId xmlns:a16="http://schemas.microsoft.com/office/drawing/2014/main" id="{E2E31EDB-CE82-5AFE-A679-030694E459E8}"/>
              </a:ext>
            </a:extLst>
          </p:cNvPr>
          <p:cNvSpPr txBox="1"/>
          <p:nvPr/>
        </p:nvSpPr>
        <p:spPr>
          <a:xfrm>
            <a:off x="435078" y="3311013"/>
            <a:ext cx="2757948" cy="1231106"/>
          </a:xfrm>
          <a:prstGeom prst="rect">
            <a:avLst/>
          </a:prstGeom>
          <a:noFill/>
        </p:spPr>
        <p:txBody>
          <a:bodyPr wrap="square" rtlCol="0">
            <a:spAutoFit/>
          </a:bodyPr>
          <a:lstStyle/>
          <a:p>
            <a:r>
              <a:rPr lang="en-GB" sz="2800" b="1" dirty="0">
                <a:solidFill>
                  <a:srgbClr val="7030A0"/>
                </a:solidFill>
              </a:rPr>
              <a:t>whose are ignored?</a:t>
            </a:r>
          </a:p>
          <a:p>
            <a:endParaRPr lang="en-GB" dirty="0"/>
          </a:p>
        </p:txBody>
      </p:sp>
      <p:sp>
        <p:nvSpPr>
          <p:cNvPr id="11" name="TextBox 10">
            <a:extLst>
              <a:ext uri="{FF2B5EF4-FFF2-40B4-BE49-F238E27FC236}">
                <a16:creationId xmlns:a16="http://schemas.microsoft.com/office/drawing/2014/main" id="{A96A8782-CFFD-85B1-2FF7-963E0CBCBD96}"/>
              </a:ext>
            </a:extLst>
          </p:cNvPr>
          <p:cNvSpPr txBox="1"/>
          <p:nvPr/>
        </p:nvSpPr>
        <p:spPr>
          <a:xfrm>
            <a:off x="339213" y="317090"/>
            <a:ext cx="4409768" cy="369332"/>
          </a:xfrm>
          <a:prstGeom prst="rect">
            <a:avLst/>
          </a:prstGeom>
          <a:noFill/>
        </p:spPr>
        <p:txBody>
          <a:bodyPr wrap="square" rtlCol="0">
            <a:spAutoFit/>
          </a:bodyPr>
          <a:lstStyle/>
          <a:p>
            <a:r>
              <a:rPr lang="en-GB" dirty="0"/>
              <a:t>In your chosen group…</a:t>
            </a:r>
          </a:p>
        </p:txBody>
      </p:sp>
      <p:pic>
        <p:nvPicPr>
          <p:cNvPr id="6148" name="Picture 4" descr="4 tips to inspire children's creative writing - Oxford Owl for Home">
            <a:extLst>
              <a:ext uri="{FF2B5EF4-FFF2-40B4-BE49-F238E27FC236}">
                <a16:creationId xmlns:a16="http://schemas.microsoft.com/office/drawing/2014/main" id="{6E952EBC-1FF8-AA03-247A-9D77D77C34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635817"/>
            <a:ext cx="5514054" cy="226418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D8BCA437-3034-FA7F-FF68-CDF90B33FCFA}"/>
              </a:ext>
            </a:extLst>
          </p:cNvPr>
          <p:cNvSpPr txBox="1"/>
          <p:nvPr/>
        </p:nvSpPr>
        <p:spPr>
          <a:xfrm>
            <a:off x="6860461" y="744793"/>
            <a:ext cx="4159045" cy="3693319"/>
          </a:xfrm>
          <a:prstGeom prst="rect">
            <a:avLst/>
          </a:prstGeom>
          <a:noFill/>
        </p:spPr>
        <p:txBody>
          <a:bodyPr wrap="square" rtlCol="0">
            <a:spAutoFit/>
          </a:bodyPr>
          <a:lstStyle/>
          <a:p>
            <a:pPr lvl="0" eaLnBrk="0" fontAlgn="base" hangingPunct="0">
              <a:spcBef>
                <a:spcPct val="0"/>
              </a:spcBef>
              <a:spcAft>
                <a:spcPct val="0"/>
              </a:spcAft>
              <a:buFontTx/>
              <a:buChar char="•"/>
            </a:pPr>
            <a:r>
              <a:rPr lang="en-US" altLang="en-US" b="1" dirty="0">
                <a:latin typeface="Arial" panose="020B0604020202020204" pitchFamily="34" charset="0"/>
              </a:rPr>
              <a:t>Decision-making power</a:t>
            </a:r>
            <a:r>
              <a:rPr lang="en-US" altLang="en-US" dirty="0">
                <a:latin typeface="Arial" panose="020B0604020202020204" pitchFamily="34" charset="0"/>
              </a:rPr>
              <a:t> (visible actions) </a:t>
            </a:r>
          </a:p>
          <a:p>
            <a:pPr lvl="0" eaLnBrk="0" fontAlgn="base" hangingPunct="0">
              <a:spcBef>
                <a:spcPct val="0"/>
              </a:spcBef>
              <a:spcAft>
                <a:spcPct val="0"/>
              </a:spcAft>
            </a:pPr>
            <a:endParaRPr lang="en-US" altLang="en-US" dirty="0">
              <a:latin typeface="Arial" panose="020B0604020202020204" pitchFamily="34" charset="0"/>
            </a:endParaRPr>
          </a:p>
          <a:p>
            <a:pPr lvl="0" eaLnBrk="0" fontAlgn="base" hangingPunct="0">
              <a:spcBef>
                <a:spcPct val="0"/>
              </a:spcBef>
              <a:spcAft>
                <a:spcPct val="0"/>
              </a:spcAft>
              <a:buFontTx/>
              <a:buChar char="•"/>
            </a:pPr>
            <a:r>
              <a:rPr lang="en-US" altLang="en-US" b="1" dirty="0">
                <a:latin typeface="Arial" panose="020B0604020202020204" pitchFamily="34" charset="0"/>
              </a:rPr>
              <a:t>Non-decision-making power</a:t>
            </a:r>
            <a:r>
              <a:rPr lang="en-US" altLang="en-US" dirty="0">
                <a:latin typeface="Arial" panose="020B0604020202020204" pitchFamily="34" charset="0"/>
              </a:rPr>
              <a:t> (controlling the agenda) </a:t>
            </a:r>
          </a:p>
          <a:p>
            <a:pPr lvl="0" eaLnBrk="0" fontAlgn="base" hangingPunct="0">
              <a:spcBef>
                <a:spcPct val="0"/>
              </a:spcBef>
              <a:spcAft>
                <a:spcPct val="0"/>
              </a:spcAft>
            </a:pPr>
            <a:endParaRPr lang="en-US" altLang="en-US" dirty="0">
              <a:latin typeface="Arial" panose="020B0604020202020204" pitchFamily="34" charset="0"/>
            </a:endParaRPr>
          </a:p>
          <a:p>
            <a:pPr lvl="0" eaLnBrk="0" fontAlgn="base" hangingPunct="0">
              <a:spcBef>
                <a:spcPct val="0"/>
              </a:spcBef>
              <a:spcAft>
                <a:spcPct val="0"/>
              </a:spcAft>
              <a:buFontTx/>
              <a:buChar char="•"/>
            </a:pPr>
            <a:r>
              <a:rPr lang="en-US" altLang="en-US" b="1" dirty="0">
                <a:latin typeface="Arial" panose="020B0604020202020204" pitchFamily="34" charset="0"/>
              </a:rPr>
              <a:t>Ideological or latent power</a:t>
            </a:r>
            <a:r>
              <a:rPr lang="en-US" altLang="en-US" dirty="0">
                <a:latin typeface="Arial" panose="020B0604020202020204" pitchFamily="34" charset="0"/>
              </a:rPr>
              <a:t> (shaping desires, beliefs, and perceptions)</a:t>
            </a:r>
          </a:p>
          <a:p>
            <a:pPr lvl="0" eaLnBrk="0" fontAlgn="base" hangingPunct="0">
              <a:spcBef>
                <a:spcPct val="0"/>
              </a:spcBef>
              <a:spcAft>
                <a:spcPct val="0"/>
              </a:spcAft>
              <a:buFontTx/>
              <a:buChar char="•"/>
            </a:pPr>
            <a:endParaRPr lang="en-US" altLang="en-US" dirty="0">
              <a:latin typeface="Arial" panose="020B0604020202020204" pitchFamily="34" charset="0"/>
            </a:endParaRPr>
          </a:p>
          <a:p>
            <a:pPr eaLnBrk="0" fontAlgn="base" hangingPunct="0">
              <a:spcBef>
                <a:spcPct val="0"/>
              </a:spcBef>
              <a:spcAft>
                <a:spcPct val="0"/>
              </a:spcAft>
            </a:pPr>
            <a:r>
              <a:rPr lang="en-GB" i="1" dirty="0"/>
              <a:t>The three dimensions of power </a:t>
            </a:r>
            <a:r>
              <a:rPr lang="en-GB" dirty="0"/>
              <a:t>(Lukes, 1975) influenced by Bachrach and Baratz (1962)</a:t>
            </a:r>
          </a:p>
          <a:p>
            <a:endParaRPr lang="en-GB" dirty="0"/>
          </a:p>
        </p:txBody>
      </p:sp>
    </p:spTree>
    <p:extLst>
      <p:ext uri="{BB962C8B-B14F-4D97-AF65-F5344CB8AC3E}">
        <p14:creationId xmlns:p14="http://schemas.microsoft.com/office/powerpoint/2010/main" val="8453886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6F6AC-78DE-AA95-32D5-AA66BF57C485}"/>
              </a:ext>
            </a:extLst>
          </p:cNvPr>
          <p:cNvSpPr>
            <a:spLocks noGrp="1"/>
          </p:cNvSpPr>
          <p:nvPr>
            <p:ph type="title"/>
          </p:nvPr>
        </p:nvSpPr>
        <p:spPr/>
        <p:txBody>
          <a:bodyPr/>
          <a:lstStyle/>
          <a:p>
            <a:r>
              <a:rPr lang="en-GB" dirty="0"/>
              <a:t>Arendt</a:t>
            </a:r>
          </a:p>
        </p:txBody>
      </p:sp>
      <p:sp>
        <p:nvSpPr>
          <p:cNvPr id="3" name="Content Placeholder 2">
            <a:extLst>
              <a:ext uri="{FF2B5EF4-FFF2-40B4-BE49-F238E27FC236}">
                <a16:creationId xmlns:a16="http://schemas.microsoft.com/office/drawing/2014/main" id="{EEB2A090-0690-4582-C9BF-01CF118E2660}"/>
              </a:ext>
            </a:extLst>
          </p:cNvPr>
          <p:cNvSpPr>
            <a:spLocks noGrp="1"/>
          </p:cNvSpPr>
          <p:nvPr>
            <p:ph sz="half" idx="1"/>
          </p:nvPr>
        </p:nvSpPr>
        <p:spPr/>
        <p:txBody>
          <a:bodyPr/>
          <a:lstStyle/>
          <a:p>
            <a:r>
              <a:rPr lang="en-GB" dirty="0"/>
              <a:t>Power corresponds to the human ability not just to act but to act in concert.”</a:t>
            </a:r>
            <a:br>
              <a:rPr lang="en-GB" dirty="0"/>
            </a:br>
            <a:r>
              <a:rPr lang="en-GB" dirty="0"/>
              <a:t>— </a:t>
            </a:r>
            <a:r>
              <a:rPr lang="en-GB" i="1" dirty="0"/>
              <a:t>Hannah Arendt, The Human Condition</a:t>
            </a:r>
            <a:endParaRPr lang="en-GB" dirty="0"/>
          </a:p>
        </p:txBody>
      </p:sp>
      <p:pic>
        <p:nvPicPr>
          <p:cNvPr id="6" name="Content Placeholder 5" descr="A person with dark hair wearing a black shirt&#10;&#10;AI-generated content may be incorrect.">
            <a:extLst>
              <a:ext uri="{FF2B5EF4-FFF2-40B4-BE49-F238E27FC236}">
                <a16:creationId xmlns:a16="http://schemas.microsoft.com/office/drawing/2014/main" id="{9F28FBC9-3D4C-23EE-3187-0881B6A858D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150763" y="882902"/>
            <a:ext cx="3481069" cy="4351338"/>
          </a:xfrm>
        </p:spPr>
      </p:pic>
    </p:spTree>
    <p:extLst>
      <p:ext uri="{BB962C8B-B14F-4D97-AF65-F5344CB8AC3E}">
        <p14:creationId xmlns:p14="http://schemas.microsoft.com/office/powerpoint/2010/main" val="40462140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8C6F1-9B39-9611-489B-A7D852C01F96}"/>
              </a:ext>
            </a:extLst>
          </p:cNvPr>
          <p:cNvSpPr>
            <a:spLocks noGrp="1"/>
          </p:cNvSpPr>
          <p:nvPr>
            <p:ph type="title"/>
          </p:nvPr>
        </p:nvSpPr>
        <p:spPr>
          <a:xfrm>
            <a:off x="71284" y="18255"/>
            <a:ext cx="10515600" cy="1325563"/>
          </a:xfrm>
        </p:spPr>
        <p:txBody>
          <a:bodyPr/>
          <a:lstStyle/>
          <a:p>
            <a:r>
              <a:rPr lang="en-GB" dirty="0"/>
              <a:t>Gramsci - Hegemony explained </a:t>
            </a:r>
          </a:p>
        </p:txBody>
      </p:sp>
      <p:sp>
        <p:nvSpPr>
          <p:cNvPr id="3" name="Content Placeholder 2">
            <a:extLst>
              <a:ext uri="{FF2B5EF4-FFF2-40B4-BE49-F238E27FC236}">
                <a16:creationId xmlns:a16="http://schemas.microsoft.com/office/drawing/2014/main" id="{768F3569-EB88-269B-254F-C24A50F81B05}"/>
              </a:ext>
            </a:extLst>
          </p:cNvPr>
          <p:cNvSpPr>
            <a:spLocks noGrp="1"/>
          </p:cNvSpPr>
          <p:nvPr>
            <p:ph sz="half" idx="1"/>
          </p:nvPr>
        </p:nvSpPr>
        <p:spPr>
          <a:xfrm>
            <a:off x="299884" y="1343818"/>
            <a:ext cx="6873924" cy="4351338"/>
          </a:xfrm>
        </p:spPr>
        <p:txBody>
          <a:bodyPr>
            <a:normAutofit/>
          </a:bodyPr>
          <a:lstStyle/>
          <a:p>
            <a:pPr marL="0" indent="0">
              <a:buNone/>
            </a:pPr>
            <a:r>
              <a:rPr lang="en-GB" dirty="0"/>
              <a:t>the cultural, moral, and intellectual leadership exercised by the dominant group over other groups in society. It is a form of rule or dominance that is achieved not merely through coercion or physical force but primarily through the creation and dissemination of a particular worldview or ideology that becomes accepted as "common sense" or "natural" by both the dominant and subordinate groups (Sardar, 2024 p.1)</a:t>
            </a:r>
          </a:p>
        </p:txBody>
      </p:sp>
      <p:pic>
        <p:nvPicPr>
          <p:cNvPr id="2050" name="Picture 2" descr="Antonio Gramsci | Pegatinas imprimibles, Imprimibles, Pegatinas">
            <a:extLst>
              <a:ext uri="{FF2B5EF4-FFF2-40B4-BE49-F238E27FC236}">
                <a16:creationId xmlns:a16="http://schemas.microsoft.com/office/drawing/2014/main" id="{250B052B-A823-CB46-D90A-DC9C0E7F88FB}"/>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712124" y="2392068"/>
            <a:ext cx="435133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1679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8650E44-19A2-2AA1-D659-94A23020FF9D}"/>
              </a:ext>
            </a:extLst>
          </p:cNvPr>
          <p:cNvSpPr txBox="1"/>
          <p:nvPr/>
        </p:nvSpPr>
        <p:spPr>
          <a:xfrm>
            <a:off x="217180" y="627524"/>
            <a:ext cx="5372481" cy="4873624"/>
          </a:xfrm>
          <a:prstGeom prst="rect">
            <a:avLst/>
          </a:prstGeom>
        </p:spPr>
        <p:txBody>
          <a:bodyPr vert="horz" lIns="91440" tIns="45720" rIns="91440" bIns="45720" rtlCol="0">
            <a:normAutofit fontScale="77500" lnSpcReduction="20000"/>
          </a:bodyPr>
          <a:lstStyle/>
          <a:p>
            <a:pPr>
              <a:lnSpc>
                <a:spcPct val="90000"/>
              </a:lnSpc>
              <a:spcBef>
                <a:spcPts val="1000"/>
              </a:spcBef>
            </a:pPr>
            <a:r>
              <a:rPr lang="en-US" sz="3100" kern="1200" dirty="0">
                <a:latin typeface="+mn-lt"/>
                <a:ea typeface="+mn-ea"/>
                <a:cs typeface="+mn-cs"/>
              </a:rPr>
              <a:t>Identify examples of cultural hegemonic ideas in:</a:t>
            </a:r>
          </a:p>
          <a:p>
            <a:pPr>
              <a:lnSpc>
                <a:spcPct val="90000"/>
              </a:lnSpc>
              <a:spcBef>
                <a:spcPts val="1000"/>
              </a:spcBef>
            </a:pPr>
            <a:endParaRPr lang="en-US" sz="3100" kern="1200" dirty="0">
              <a:latin typeface="+mn-lt"/>
              <a:ea typeface="+mn-ea"/>
              <a:cs typeface="+mn-cs"/>
            </a:endParaRPr>
          </a:p>
          <a:p>
            <a:pPr>
              <a:lnSpc>
                <a:spcPct val="90000"/>
              </a:lnSpc>
              <a:spcBef>
                <a:spcPts val="1000"/>
              </a:spcBef>
            </a:pPr>
            <a:r>
              <a:rPr lang="en-US" sz="3100" kern="1200" dirty="0">
                <a:latin typeface="+mn-lt"/>
                <a:ea typeface="+mn-ea"/>
                <a:cs typeface="+mn-cs"/>
              </a:rPr>
              <a:t>Media (e.g., news, advertising)</a:t>
            </a:r>
          </a:p>
          <a:p>
            <a:pPr>
              <a:lnSpc>
                <a:spcPct val="90000"/>
              </a:lnSpc>
              <a:spcBef>
                <a:spcPts val="1000"/>
              </a:spcBef>
            </a:pPr>
            <a:r>
              <a:rPr lang="en-US" sz="3100" kern="1200" dirty="0">
                <a:latin typeface="+mn-lt"/>
                <a:ea typeface="+mn-ea"/>
                <a:cs typeface="+mn-cs"/>
              </a:rPr>
              <a:t>Education (e.g., curriculum content)</a:t>
            </a:r>
          </a:p>
          <a:p>
            <a:pPr>
              <a:lnSpc>
                <a:spcPct val="90000"/>
              </a:lnSpc>
              <a:spcBef>
                <a:spcPts val="1000"/>
              </a:spcBef>
            </a:pPr>
            <a:r>
              <a:rPr lang="en-US" sz="3100" kern="1200" dirty="0">
                <a:latin typeface="+mn-lt"/>
                <a:ea typeface="+mn-ea"/>
                <a:cs typeface="+mn-cs"/>
              </a:rPr>
              <a:t>Everyday life (e.g., gender roles, work ethic)</a:t>
            </a:r>
          </a:p>
          <a:p>
            <a:pPr>
              <a:lnSpc>
                <a:spcPct val="90000"/>
              </a:lnSpc>
              <a:spcBef>
                <a:spcPts val="1000"/>
              </a:spcBef>
            </a:pPr>
            <a:endParaRPr lang="en-US" sz="3100" b="1" kern="1200" dirty="0">
              <a:latin typeface="+mn-lt"/>
              <a:ea typeface="+mn-ea"/>
              <a:cs typeface="+mn-cs"/>
            </a:endParaRPr>
          </a:p>
          <a:p>
            <a:pPr>
              <a:lnSpc>
                <a:spcPct val="90000"/>
              </a:lnSpc>
              <a:spcBef>
                <a:spcPts val="1000"/>
              </a:spcBef>
            </a:pPr>
            <a:r>
              <a:rPr lang="en-US" sz="3100" kern="1200" dirty="0">
                <a:latin typeface="+mn-lt"/>
                <a:ea typeface="+mn-ea"/>
                <a:cs typeface="+mn-cs"/>
              </a:rPr>
              <a:t>Whose values are being </a:t>
            </a:r>
            <a:r>
              <a:rPr lang="en-US" sz="3100" kern="1200" dirty="0" err="1">
                <a:latin typeface="+mn-lt"/>
                <a:ea typeface="+mn-ea"/>
                <a:cs typeface="+mn-cs"/>
              </a:rPr>
              <a:t>normalised</a:t>
            </a:r>
            <a:r>
              <a:rPr lang="en-US" sz="3100" kern="1200" dirty="0">
                <a:latin typeface="+mn-lt"/>
                <a:ea typeface="+mn-ea"/>
                <a:cs typeface="+mn-cs"/>
              </a:rPr>
              <a:t>? Whose voices are missing?</a:t>
            </a:r>
          </a:p>
          <a:p>
            <a:pPr>
              <a:lnSpc>
                <a:spcPct val="90000"/>
              </a:lnSpc>
              <a:spcBef>
                <a:spcPts val="1000"/>
              </a:spcBef>
            </a:pPr>
            <a:endParaRPr lang="en-US" sz="3100" kern="1200" dirty="0">
              <a:latin typeface="+mn-lt"/>
              <a:ea typeface="+mn-ea"/>
              <a:cs typeface="+mn-cs"/>
            </a:endParaRPr>
          </a:p>
          <a:p>
            <a:pPr>
              <a:lnSpc>
                <a:spcPct val="90000"/>
              </a:lnSpc>
              <a:spcBef>
                <a:spcPts val="1000"/>
              </a:spcBef>
            </a:pPr>
            <a:r>
              <a:rPr lang="en-US" sz="3100" dirty="0"/>
              <a:t>Intellectual hegemony:</a:t>
            </a:r>
          </a:p>
          <a:p>
            <a:pPr>
              <a:lnSpc>
                <a:spcPct val="90000"/>
              </a:lnSpc>
              <a:spcBef>
                <a:spcPts val="1000"/>
              </a:spcBef>
            </a:pPr>
            <a:endParaRPr lang="en-US" sz="1600" kern="1200" dirty="0">
              <a:latin typeface="+mn-lt"/>
              <a:ea typeface="+mn-ea"/>
              <a:cs typeface="+mn-cs"/>
            </a:endParaRPr>
          </a:p>
          <a:p>
            <a:pPr>
              <a:lnSpc>
                <a:spcPct val="90000"/>
              </a:lnSpc>
              <a:spcBef>
                <a:spcPts val="1000"/>
              </a:spcBef>
            </a:pPr>
            <a:endParaRPr lang="en-US" sz="1600" kern="1200" dirty="0">
              <a:latin typeface="+mn-lt"/>
              <a:ea typeface="+mn-ea"/>
              <a:cs typeface="+mn-cs"/>
            </a:endParaRPr>
          </a:p>
        </p:txBody>
      </p:sp>
      <p:graphicFrame>
        <p:nvGraphicFramePr>
          <p:cNvPr id="7" name="Content Placeholder 2">
            <a:extLst>
              <a:ext uri="{FF2B5EF4-FFF2-40B4-BE49-F238E27FC236}">
                <a16:creationId xmlns:a16="http://schemas.microsoft.com/office/drawing/2014/main" id="{FDF2ABBB-5DF2-7756-D2B5-AE386F49E993}"/>
              </a:ext>
            </a:extLst>
          </p:cNvPr>
          <p:cNvGraphicFramePr>
            <a:graphicFrameLocks noGrp="1"/>
          </p:cNvGraphicFramePr>
          <p:nvPr>
            <p:ph idx="1"/>
            <p:extLst>
              <p:ext uri="{D42A27DB-BD31-4B8C-83A1-F6EECF244321}">
                <p14:modId xmlns:p14="http://schemas.microsoft.com/office/powerpoint/2010/main" val="3802720045"/>
              </p:ext>
            </p:extLst>
          </p:nvPr>
        </p:nvGraphicFramePr>
        <p:xfrm>
          <a:off x="5802620" y="331122"/>
          <a:ext cx="617220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03324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6FBA2-F81A-0CA8-89E2-F86D9C3469E4}"/>
              </a:ext>
            </a:extLst>
          </p:cNvPr>
          <p:cNvSpPr>
            <a:spLocks noGrp="1"/>
          </p:cNvSpPr>
          <p:nvPr>
            <p:ph type="title"/>
          </p:nvPr>
        </p:nvSpPr>
        <p:spPr>
          <a:xfrm>
            <a:off x="0" y="0"/>
            <a:ext cx="10515600" cy="1325563"/>
          </a:xfrm>
        </p:spPr>
        <p:txBody>
          <a:bodyPr/>
          <a:lstStyle/>
          <a:p>
            <a:r>
              <a:rPr lang="en-GB" dirty="0"/>
              <a:t>Alveson (2021) power for social change:</a:t>
            </a:r>
          </a:p>
        </p:txBody>
      </p:sp>
      <p:pic>
        <p:nvPicPr>
          <p:cNvPr id="2050" name="Picture 2" descr="Guernica by Pablo Picasso">
            <a:extLst>
              <a:ext uri="{FF2B5EF4-FFF2-40B4-BE49-F238E27FC236}">
                <a16:creationId xmlns:a16="http://schemas.microsoft.com/office/drawing/2014/main" id="{F63DAD1E-7324-3309-0582-ED4DCAABE7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07" y="1841319"/>
            <a:ext cx="6831874" cy="47815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anksy West Bank Balloons">
            <a:extLst>
              <a:ext uri="{FF2B5EF4-FFF2-40B4-BE49-F238E27FC236}">
                <a16:creationId xmlns:a16="http://schemas.microsoft.com/office/drawing/2014/main" id="{F4630C6A-FF3A-A666-A0AC-D8B3FE6174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3781" y="1149531"/>
            <a:ext cx="4935537" cy="5708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07866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EE377-502A-074D-B686-21046D207912}"/>
              </a:ext>
            </a:extLst>
          </p:cNvPr>
          <p:cNvSpPr>
            <a:spLocks noGrp="1"/>
          </p:cNvSpPr>
          <p:nvPr>
            <p:ph type="title"/>
          </p:nvPr>
        </p:nvSpPr>
        <p:spPr>
          <a:xfrm>
            <a:off x="838200" y="103868"/>
            <a:ext cx="10515600" cy="1325563"/>
          </a:xfrm>
        </p:spPr>
        <p:txBody>
          <a:bodyPr>
            <a:normAutofit/>
          </a:bodyPr>
          <a:lstStyle/>
          <a:p>
            <a:r>
              <a:rPr lang="en-GB" sz="4000" dirty="0"/>
              <a:t>Power is a contested term (Avelino, 2021)</a:t>
            </a:r>
            <a:br>
              <a:rPr lang="en-GB" dirty="0"/>
            </a:br>
            <a:endParaRPr lang="en-GB" dirty="0"/>
          </a:p>
        </p:txBody>
      </p:sp>
      <p:sp>
        <p:nvSpPr>
          <p:cNvPr id="3" name="Content Placeholder 2">
            <a:extLst>
              <a:ext uri="{FF2B5EF4-FFF2-40B4-BE49-F238E27FC236}">
                <a16:creationId xmlns:a16="http://schemas.microsoft.com/office/drawing/2014/main" id="{51D9FF45-ABC8-D372-97AA-6573227AFE2E}"/>
              </a:ext>
            </a:extLst>
          </p:cNvPr>
          <p:cNvSpPr>
            <a:spLocks noGrp="1"/>
          </p:cNvSpPr>
          <p:nvPr>
            <p:ph sz="half" idx="1"/>
          </p:nvPr>
        </p:nvSpPr>
        <p:spPr>
          <a:xfrm>
            <a:off x="657497" y="1017951"/>
            <a:ext cx="10696303" cy="4351338"/>
          </a:xfrm>
        </p:spPr>
        <p:txBody>
          <a:bodyPr>
            <a:normAutofit fontScale="92500" lnSpcReduction="10000"/>
          </a:bodyPr>
          <a:lstStyle/>
          <a:p>
            <a:pPr marL="0" indent="0">
              <a:buNone/>
            </a:pPr>
            <a:r>
              <a:rPr lang="en-GB" dirty="0"/>
              <a:t>Ranging from power as actor-specific resources used in the pursuit of self-interests (Weber in: Fuchs 2001) </a:t>
            </a:r>
          </a:p>
          <a:p>
            <a:pPr marL="0" indent="0">
              <a:buNone/>
            </a:pPr>
            <a:r>
              <a:rPr lang="en-GB" dirty="0"/>
              <a:t>                                                to</a:t>
            </a:r>
          </a:p>
          <a:p>
            <a:pPr marL="0" indent="0">
              <a:buNone/>
            </a:pPr>
            <a:r>
              <a:rPr lang="en-GB" dirty="0"/>
              <a:t>power as the capacity of a social system to mobilize resources to realize collective goals (Parsons, [1967] 2002)</a:t>
            </a:r>
          </a:p>
          <a:p>
            <a:pPr marL="0" indent="0">
              <a:buNone/>
            </a:pPr>
            <a:endParaRPr lang="en-GB" dirty="0"/>
          </a:p>
          <a:p>
            <a:pPr marL="0" indent="0">
              <a:buNone/>
            </a:pPr>
            <a:r>
              <a:rPr lang="en-GB" i="1" dirty="0"/>
              <a:t>‘Any attempt to capture the ‘essence’ of the word will exclude aspects that might be essential in a given context’ </a:t>
            </a:r>
            <a:r>
              <a:rPr lang="en-GB" dirty="0"/>
              <a:t>(Avelino, 2021 p.426)</a:t>
            </a:r>
          </a:p>
          <a:p>
            <a:pPr marL="0" indent="0">
              <a:buNone/>
            </a:pPr>
            <a:endParaRPr lang="en-GB" dirty="0"/>
          </a:p>
          <a:p>
            <a:pPr marL="0" indent="0">
              <a:buNone/>
            </a:pPr>
            <a:r>
              <a:rPr lang="en-GB" dirty="0"/>
              <a:t>explicit power theories tend to privilege stability over change</a:t>
            </a:r>
          </a:p>
        </p:txBody>
      </p:sp>
    </p:spTree>
    <p:extLst>
      <p:ext uri="{BB962C8B-B14F-4D97-AF65-F5344CB8AC3E}">
        <p14:creationId xmlns:p14="http://schemas.microsoft.com/office/powerpoint/2010/main" val="26723707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2B3717-AA5B-9852-F88F-F97ECFB25DB9}"/>
              </a:ext>
            </a:extLst>
          </p:cNvPr>
          <p:cNvSpPr>
            <a:spLocks noGrp="1"/>
          </p:cNvSpPr>
          <p:nvPr>
            <p:ph sz="half" idx="1"/>
          </p:nvPr>
        </p:nvSpPr>
        <p:spPr>
          <a:xfrm>
            <a:off x="537754" y="767534"/>
            <a:ext cx="5181600" cy="4351338"/>
          </a:xfrm>
        </p:spPr>
        <p:txBody>
          <a:bodyPr/>
          <a:lstStyle/>
          <a:p>
            <a:r>
              <a:rPr lang="en-GB" b="1" dirty="0"/>
              <a:t>🔹 Power Over / To / With</a:t>
            </a:r>
          </a:p>
          <a:p>
            <a:pPr marL="0" indent="0">
              <a:buNone/>
            </a:pPr>
            <a:endParaRPr lang="en-GB" b="1" dirty="0"/>
          </a:p>
          <a:p>
            <a:r>
              <a:rPr lang="en-GB" dirty="0"/>
              <a:t>Who is controlling or limiting others? </a:t>
            </a:r>
            <a:r>
              <a:rPr lang="en-GB" i="1" dirty="0"/>
              <a:t>(Power over)</a:t>
            </a:r>
            <a:endParaRPr lang="en-GB" dirty="0"/>
          </a:p>
          <a:p>
            <a:r>
              <a:rPr lang="en-GB" dirty="0"/>
              <a:t>Who is acting to create change? </a:t>
            </a:r>
            <a:r>
              <a:rPr lang="en-GB" i="1" dirty="0"/>
              <a:t>(Power to)</a:t>
            </a:r>
            <a:endParaRPr lang="en-GB" dirty="0"/>
          </a:p>
          <a:p>
            <a:r>
              <a:rPr lang="en-GB" dirty="0"/>
              <a:t>Who is working together? </a:t>
            </a:r>
            <a:r>
              <a:rPr lang="en-GB" i="1" dirty="0"/>
              <a:t>(Power with)</a:t>
            </a:r>
            <a:endParaRPr lang="en-GB" dirty="0"/>
          </a:p>
          <a:p>
            <a:endParaRPr lang="en-GB" dirty="0"/>
          </a:p>
        </p:txBody>
      </p:sp>
      <p:sp>
        <p:nvSpPr>
          <p:cNvPr id="4" name="Content Placeholder 3">
            <a:extLst>
              <a:ext uri="{FF2B5EF4-FFF2-40B4-BE49-F238E27FC236}">
                <a16:creationId xmlns:a16="http://schemas.microsoft.com/office/drawing/2014/main" id="{D96F7384-80C8-8B15-B26F-78A5D3F9F0DD}"/>
              </a:ext>
            </a:extLst>
          </p:cNvPr>
          <p:cNvSpPr>
            <a:spLocks noGrp="1"/>
          </p:cNvSpPr>
          <p:nvPr>
            <p:ph sz="half" idx="2"/>
          </p:nvPr>
        </p:nvSpPr>
        <p:spPr>
          <a:xfrm>
            <a:off x="6198326" y="1407614"/>
            <a:ext cx="5181600" cy="4351338"/>
          </a:xfrm>
        </p:spPr>
        <p:txBody>
          <a:bodyPr/>
          <a:lstStyle/>
          <a:p>
            <a:pPr marL="0" indent="0">
              <a:buNone/>
            </a:pPr>
            <a:endParaRPr lang="en-GB" dirty="0"/>
          </a:p>
          <a:p>
            <a:pPr marL="0" indent="0">
              <a:buNone/>
            </a:pPr>
            <a:r>
              <a:rPr lang="en-GB" dirty="0"/>
              <a:t>Think of a protest or campaign:</a:t>
            </a:r>
          </a:p>
          <a:p>
            <a:pPr marL="0" indent="0">
              <a:buNone/>
            </a:pPr>
            <a:r>
              <a:rPr lang="en-GB" dirty="0"/>
              <a:t> Who’s leading it? </a:t>
            </a:r>
          </a:p>
          <a:p>
            <a:pPr marL="0" indent="0">
              <a:buNone/>
            </a:pPr>
            <a:r>
              <a:rPr lang="en-GB" dirty="0"/>
              <a:t>Who’s being affected? Are people working together or being silenced?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0954213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4F6DB0-624E-EEFC-819D-8CEE8832EEEE}"/>
              </a:ext>
            </a:extLst>
          </p:cNvPr>
          <p:cNvSpPr>
            <a:spLocks noGrp="1"/>
          </p:cNvSpPr>
          <p:nvPr>
            <p:ph sz="half" idx="1"/>
          </p:nvPr>
        </p:nvSpPr>
        <p:spPr>
          <a:xfrm>
            <a:off x="668383" y="1054916"/>
            <a:ext cx="5181600" cy="4351338"/>
          </a:xfrm>
        </p:spPr>
        <p:txBody>
          <a:bodyPr/>
          <a:lstStyle/>
          <a:p>
            <a:pPr marL="0" indent="0">
              <a:buNone/>
            </a:pPr>
            <a:r>
              <a:rPr lang="en-GB" b="1" dirty="0"/>
              <a:t>🔹 Centred vs Diffused Power</a:t>
            </a:r>
          </a:p>
          <a:p>
            <a:r>
              <a:rPr lang="en-GB" dirty="0"/>
              <a:t>Is power held by a few (government, corporations, organisations)?</a:t>
            </a:r>
          </a:p>
          <a:p>
            <a:r>
              <a:rPr lang="en-GB" dirty="0"/>
              <a:t>Or is it spread out (community groups, social media users)?</a:t>
            </a:r>
          </a:p>
          <a:p>
            <a:endParaRPr lang="en-GB" dirty="0"/>
          </a:p>
        </p:txBody>
      </p:sp>
      <p:sp>
        <p:nvSpPr>
          <p:cNvPr id="4" name="Content Placeholder 3">
            <a:extLst>
              <a:ext uri="{FF2B5EF4-FFF2-40B4-BE49-F238E27FC236}">
                <a16:creationId xmlns:a16="http://schemas.microsoft.com/office/drawing/2014/main" id="{72B66A02-2A89-3213-C4BE-EC67B214A823}"/>
              </a:ext>
            </a:extLst>
          </p:cNvPr>
          <p:cNvSpPr>
            <a:spLocks noGrp="1"/>
          </p:cNvSpPr>
          <p:nvPr>
            <p:ph sz="half" idx="2"/>
          </p:nvPr>
        </p:nvSpPr>
        <p:spPr>
          <a:xfrm>
            <a:off x="6616337" y="1904002"/>
            <a:ext cx="5181600" cy="4351338"/>
          </a:xfrm>
        </p:spPr>
        <p:txBody>
          <a:bodyPr/>
          <a:lstStyle/>
          <a:p>
            <a:pPr marL="0" indent="0">
              <a:buNone/>
            </a:pPr>
            <a:r>
              <a:rPr lang="en-GB" dirty="0"/>
              <a:t>Who makes the big decisions? Is it one group or lots of smaller ones?”</a:t>
            </a:r>
          </a:p>
        </p:txBody>
      </p:sp>
    </p:spTree>
    <p:extLst>
      <p:ext uri="{BB962C8B-B14F-4D97-AF65-F5344CB8AC3E}">
        <p14:creationId xmlns:p14="http://schemas.microsoft.com/office/powerpoint/2010/main" val="841515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FADB89-D7EA-A085-424A-FE5FAB373F96}"/>
              </a:ext>
            </a:extLst>
          </p:cNvPr>
          <p:cNvSpPr>
            <a:spLocks noGrp="1"/>
          </p:cNvSpPr>
          <p:nvPr>
            <p:ph sz="half" idx="1"/>
          </p:nvPr>
        </p:nvSpPr>
        <p:spPr>
          <a:xfrm>
            <a:off x="826225" y="467089"/>
            <a:ext cx="10539549" cy="4351338"/>
          </a:xfrm>
        </p:spPr>
        <p:txBody>
          <a:bodyPr/>
          <a:lstStyle/>
          <a:p>
            <a:r>
              <a:rPr lang="en-GB" dirty="0"/>
              <a:t>🔹 </a:t>
            </a:r>
            <a:r>
              <a:rPr lang="en-GB" b="1" dirty="0"/>
              <a:t>Constraining vs Enabling Structures</a:t>
            </a:r>
          </a:p>
          <a:p>
            <a:pPr marL="0" indent="0">
              <a:buNone/>
            </a:pPr>
            <a:endParaRPr lang="en-GB" dirty="0"/>
          </a:p>
          <a:p>
            <a:pPr marL="0" indent="0">
              <a:buNone/>
            </a:pPr>
            <a:endParaRPr lang="en-GB" dirty="0"/>
          </a:p>
          <a:p>
            <a:pPr marL="0" indent="0">
              <a:buNone/>
            </a:pPr>
            <a:r>
              <a:rPr lang="en-GB" dirty="0"/>
              <a:t>What rules, laws, or systems help or block change?</a:t>
            </a:r>
          </a:p>
          <a:p>
            <a:pPr marL="0" indent="0">
              <a:buNone/>
            </a:pPr>
            <a:endParaRPr lang="en-GB" dirty="0"/>
          </a:p>
          <a:p>
            <a:pPr marL="0" indent="0">
              <a:buNone/>
            </a:pPr>
            <a:endParaRPr lang="en-GB" dirty="0"/>
          </a:p>
          <a:p>
            <a:pPr marL="0" indent="0">
              <a:buNone/>
            </a:pPr>
            <a:r>
              <a:rPr lang="en-GB" dirty="0"/>
              <a:t>Is there a law that helps people speak up? Or one that stops them?</a:t>
            </a:r>
          </a:p>
        </p:txBody>
      </p:sp>
    </p:spTree>
    <p:extLst>
      <p:ext uri="{BB962C8B-B14F-4D97-AF65-F5344CB8AC3E}">
        <p14:creationId xmlns:p14="http://schemas.microsoft.com/office/powerpoint/2010/main" val="16896114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2BF75-BF44-9E6F-86E2-33BC3569F4E3}"/>
              </a:ext>
            </a:extLst>
          </p:cNvPr>
          <p:cNvSpPr>
            <a:spLocks noGrp="1"/>
          </p:cNvSpPr>
          <p:nvPr>
            <p:ph type="title"/>
          </p:nvPr>
        </p:nvSpPr>
        <p:spPr>
          <a:xfrm>
            <a:off x="0" y="18255"/>
            <a:ext cx="10515600" cy="1325563"/>
          </a:xfrm>
        </p:spPr>
        <p:txBody>
          <a:bodyPr>
            <a:normAutofit/>
          </a:bodyPr>
          <a:lstStyle/>
          <a:p>
            <a:r>
              <a:rPr lang="en-GB" sz="2800" dirty="0"/>
              <a:t>Different types of power – understanding ‘politics’</a:t>
            </a:r>
          </a:p>
        </p:txBody>
      </p:sp>
      <p:sp>
        <p:nvSpPr>
          <p:cNvPr id="3" name="Content Placeholder 2">
            <a:extLst>
              <a:ext uri="{FF2B5EF4-FFF2-40B4-BE49-F238E27FC236}">
                <a16:creationId xmlns:a16="http://schemas.microsoft.com/office/drawing/2014/main" id="{15DAC420-CDE7-4C0F-4282-A511E35CE06F}"/>
              </a:ext>
            </a:extLst>
          </p:cNvPr>
          <p:cNvSpPr>
            <a:spLocks noGrp="1"/>
          </p:cNvSpPr>
          <p:nvPr>
            <p:ph sz="half" idx="1"/>
          </p:nvPr>
        </p:nvSpPr>
        <p:spPr>
          <a:xfrm>
            <a:off x="685800" y="1789049"/>
            <a:ext cx="9829800" cy="4351338"/>
          </a:xfrm>
        </p:spPr>
        <p:txBody>
          <a:bodyPr/>
          <a:lstStyle/>
          <a:p>
            <a:r>
              <a:rPr lang="en-GB" dirty="0"/>
              <a:t>1. Visible Power: Observable Decision making</a:t>
            </a:r>
          </a:p>
          <a:p>
            <a:r>
              <a:rPr lang="en-GB" dirty="0"/>
              <a:t>2. Hidden Power: Setting the Political Agenda</a:t>
            </a:r>
          </a:p>
          <a:p>
            <a:r>
              <a:rPr lang="en-GB" dirty="0"/>
              <a:t>3. Invisible Power: Shaping Meaning</a:t>
            </a:r>
          </a:p>
          <a:p>
            <a:pPr marL="0" indent="0">
              <a:buNone/>
            </a:pPr>
            <a:endParaRPr lang="en-GB" dirty="0"/>
          </a:p>
          <a:p>
            <a:pPr marL="0" indent="0">
              <a:buNone/>
            </a:pPr>
            <a:endParaRPr lang="en-GB" dirty="0"/>
          </a:p>
          <a:p>
            <a:pPr marL="0" indent="0">
              <a:buNone/>
            </a:pPr>
            <a:r>
              <a:rPr lang="en-GB" dirty="0"/>
              <a:t>(VeneKlasen and Miller, 2007 but linked to Lukes (1974) Three dimensions of power. )</a:t>
            </a:r>
          </a:p>
        </p:txBody>
      </p:sp>
    </p:spTree>
    <p:extLst>
      <p:ext uri="{BB962C8B-B14F-4D97-AF65-F5344CB8AC3E}">
        <p14:creationId xmlns:p14="http://schemas.microsoft.com/office/powerpoint/2010/main" val="8380403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D3261-AEBA-89E9-5C06-D99F1A367994}"/>
              </a:ext>
            </a:extLst>
          </p:cNvPr>
          <p:cNvSpPr>
            <a:spLocks noGrp="1"/>
          </p:cNvSpPr>
          <p:nvPr>
            <p:ph type="title"/>
          </p:nvPr>
        </p:nvSpPr>
        <p:spPr>
          <a:xfrm>
            <a:off x="109728" y="0"/>
            <a:ext cx="11655552" cy="1325563"/>
          </a:xfrm>
        </p:spPr>
        <p:txBody>
          <a:bodyPr>
            <a:normAutofit/>
          </a:bodyPr>
          <a:lstStyle/>
          <a:p>
            <a:r>
              <a:rPr lang="en-GB" sz="2800" dirty="0"/>
              <a:t>Visible power! How the Equality Act (2010) Can Unintentionally Discriminate</a:t>
            </a:r>
          </a:p>
        </p:txBody>
      </p:sp>
      <p:sp>
        <p:nvSpPr>
          <p:cNvPr id="3" name="Content Placeholder 2">
            <a:extLst>
              <a:ext uri="{FF2B5EF4-FFF2-40B4-BE49-F238E27FC236}">
                <a16:creationId xmlns:a16="http://schemas.microsoft.com/office/drawing/2014/main" id="{8BFBCC5B-CCAC-62EC-A979-A8292C7B115D}"/>
              </a:ext>
            </a:extLst>
          </p:cNvPr>
          <p:cNvSpPr>
            <a:spLocks noGrp="1"/>
          </p:cNvSpPr>
          <p:nvPr>
            <p:ph sz="half" idx="1"/>
          </p:nvPr>
        </p:nvSpPr>
        <p:spPr>
          <a:xfrm>
            <a:off x="426720" y="1253331"/>
            <a:ext cx="10411968" cy="4351338"/>
          </a:xfrm>
        </p:spPr>
        <p:txBody>
          <a:bodyPr>
            <a:noAutofit/>
          </a:bodyPr>
          <a:lstStyle/>
          <a:p>
            <a:pPr marL="0" indent="0">
              <a:buNone/>
            </a:pPr>
            <a:r>
              <a:rPr lang="en-GB" sz="1800" b="1" dirty="0"/>
              <a:t>Digital-First Public Services</a:t>
            </a:r>
          </a:p>
          <a:p>
            <a:pPr marL="0" indent="0">
              <a:buNone/>
            </a:pPr>
            <a:br>
              <a:rPr lang="en-GB" sz="1800" dirty="0"/>
            </a:br>
            <a:r>
              <a:rPr lang="en-GB" sz="1800" dirty="0"/>
              <a:t>Equality Act compliance excludes older adults or low-income groups when services move online without alternatives.</a:t>
            </a:r>
          </a:p>
          <a:p>
            <a:pPr marL="0" indent="0">
              <a:buNone/>
            </a:pPr>
            <a:endParaRPr lang="en-GB" sz="1800" dirty="0"/>
          </a:p>
          <a:p>
            <a:pPr marL="0" indent="0">
              <a:buNone/>
            </a:pPr>
            <a:r>
              <a:rPr lang="en-GB" sz="1800" b="1" dirty="0"/>
              <a:t>Healthcare Policies</a:t>
            </a:r>
          </a:p>
          <a:p>
            <a:pPr marL="0" indent="0">
              <a:buNone/>
            </a:pPr>
            <a:br>
              <a:rPr lang="en-GB" sz="1800" dirty="0"/>
            </a:br>
            <a:r>
              <a:rPr lang="en-GB" sz="1800" dirty="0"/>
              <a:t>“Neutral” maternity care guidelines overlook higher risks for Black and Asian women, contributing to disparities despite formal equality compliance.</a:t>
            </a:r>
          </a:p>
          <a:p>
            <a:pPr marL="0" indent="0">
              <a:buNone/>
            </a:pPr>
            <a:endParaRPr lang="en-GB" sz="1800" dirty="0"/>
          </a:p>
          <a:p>
            <a:pPr marL="0" indent="0">
              <a:buNone/>
            </a:pPr>
            <a:r>
              <a:rPr lang="en-GB" sz="1800" b="1" dirty="0"/>
              <a:t>Workplace Adjustments</a:t>
            </a:r>
          </a:p>
          <a:p>
            <a:pPr marL="0" indent="0">
              <a:buNone/>
            </a:pPr>
            <a:br>
              <a:rPr lang="en-GB" sz="1800" dirty="0"/>
            </a:br>
            <a:r>
              <a:rPr lang="en-GB" sz="1800" dirty="0"/>
              <a:t>Employers may meet minimum legal requirements but fail to provide meaningful accommodations for neurodiverse employees.</a:t>
            </a:r>
          </a:p>
        </p:txBody>
      </p:sp>
    </p:spTree>
    <p:extLst>
      <p:ext uri="{BB962C8B-B14F-4D97-AF65-F5344CB8AC3E}">
        <p14:creationId xmlns:p14="http://schemas.microsoft.com/office/powerpoint/2010/main" val="17070643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group of children looking at a globe&#10;&#10;AI-generated content may be incorrect.">
            <a:extLst>
              <a:ext uri="{FF2B5EF4-FFF2-40B4-BE49-F238E27FC236}">
                <a16:creationId xmlns:a16="http://schemas.microsoft.com/office/drawing/2014/main" id="{7768C47E-A8B1-D4BA-B7D2-3EF5295644BB}"/>
              </a:ext>
            </a:extLst>
          </p:cNvPr>
          <p:cNvPicPr>
            <a:picLocks noChangeAspect="1"/>
          </p:cNvPicPr>
          <p:nvPr/>
        </p:nvPicPr>
        <p:blipFill>
          <a:blip r:embed="rId3">
            <a:extLst>
              <a:ext uri="{28A0092B-C50C-407E-A947-70E740481C1C}">
                <a14:useLocalDpi xmlns:a14="http://schemas.microsoft.com/office/drawing/2010/main" val="0"/>
              </a:ext>
            </a:extLst>
          </a:blip>
          <a:srcRect l="21480" r="1" b="1"/>
          <a:stretch>
            <a:fillRect/>
          </a:stretch>
        </p:blipFill>
        <p:spPr>
          <a:xfrm>
            <a:off x="5183188" y="987425"/>
            <a:ext cx="6172200" cy="4873625"/>
          </a:xfrm>
          <a:prstGeom prst="rect">
            <a:avLst/>
          </a:prstGeom>
          <a:noFill/>
        </p:spPr>
      </p:pic>
      <p:sp>
        <p:nvSpPr>
          <p:cNvPr id="3" name="Content Placeholder 2">
            <a:extLst>
              <a:ext uri="{FF2B5EF4-FFF2-40B4-BE49-F238E27FC236}">
                <a16:creationId xmlns:a16="http://schemas.microsoft.com/office/drawing/2014/main" id="{E324C4AC-08D9-F5B4-E0DE-DF1B6BEB27F5}"/>
              </a:ext>
            </a:extLst>
          </p:cNvPr>
          <p:cNvSpPr>
            <a:spLocks noGrp="1"/>
          </p:cNvSpPr>
          <p:nvPr>
            <p:ph type="body" sz="half" idx="2"/>
          </p:nvPr>
        </p:nvSpPr>
        <p:spPr>
          <a:xfrm>
            <a:off x="461836" y="899160"/>
            <a:ext cx="4329620" cy="4733544"/>
          </a:xfrm>
        </p:spPr>
        <p:txBody>
          <a:bodyPr>
            <a:normAutofit/>
          </a:bodyPr>
          <a:lstStyle/>
          <a:p>
            <a:pPr marL="0" indent="0">
              <a:buNone/>
            </a:pPr>
            <a:r>
              <a:rPr lang="en-GB" sz="2000" b="1" dirty="0"/>
              <a:t>UNCRC</a:t>
            </a:r>
          </a:p>
          <a:p>
            <a:pPr marL="0" indent="0">
              <a:buNone/>
            </a:pPr>
            <a:endParaRPr lang="en-GB" sz="2000" dirty="0"/>
          </a:p>
          <a:p>
            <a:r>
              <a:rPr lang="en-GB" sz="2000" dirty="0"/>
              <a:t>Focuses on universal rights for children, but implementation often assumes </a:t>
            </a:r>
            <a:r>
              <a:rPr lang="en-GB" sz="2000" b="1" dirty="0"/>
              <a:t>equal access to resources</a:t>
            </a:r>
            <a:r>
              <a:rPr lang="en-GB" sz="2000" dirty="0"/>
              <a:t>.</a:t>
            </a:r>
          </a:p>
          <a:p>
            <a:pPr marL="0" indent="0">
              <a:buNone/>
            </a:pPr>
            <a:endParaRPr lang="en-GB" sz="2000" dirty="0"/>
          </a:p>
          <a:p>
            <a:r>
              <a:rPr lang="en-GB" sz="2000" dirty="0"/>
              <a:t>Rights to education and health may not account for </a:t>
            </a:r>
            <a:r>
              <a:rPr lang="en-GB" sz="2000" b="1" dirty="0"/>
              <a:t>marginalised groups</a:t>
            </a:r>
            <a:r>
              <a:rPr lang="en-GB" sz="2000" dirty="0"/>
              <a:t> (e.g., refugee children or those in poverty), leading to unequal outcomes despite formal compliance</a:t>
            </a:r>
          </a:p>
          <a:p>
            <a:endParaRPr lang="en-GB" dirty="0"/>
          </a:p>
        </p:txBody>
      </p:sp>
      <p:sp>
        <p:nvSpPr>
          <p:cNvPr id="5" name="AutoShape 2" descr="An Afghan girl holds up her arm towards a blackboard in a classroom, as others sit at desks behind her.">
            <a:extLst>
              <a:ext uri="{FF2B5EF4-FFF2-40B4-BE49-F238E27FC236}">
                <a16:creationId xmlns:a16="http://schemas.microsoft.com/office/drawing/2014/main" id="{8A4A649F-62D6-567A-232F-491FB14F5C0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7137967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5A1612-948E-1313-6A2C-F2021F132B2C}"/>
              </a:ext>
            </a:extLst>
          </p:cNvPr>
          <p:cNvSpPr>
            <a:spLocks noGrp="1"/>
          </p:cNvSpPr>
          <p:nvPr>
            <p:ph sz="half" idx="1"/>
          </p:nvPr>
        </p:nvSpPr>
        <p:spPr>
          <a:xfrm>
            <a:off x="533400" y="390144"/>
            <a:ext cx="6525768" cy="5043107"/>
          </a:xfrm>
        </p:spPr>
        <p:txBody>
          <a:bodyPr>
            <a:normAutofit lnSpcReduction="10000"/>
          </a:bodyPr>
          <a:lstStyle/>
          <a:p>
            <a:r>
              <a:rPr lang="en-GB" b="1" dirty="0"/>
              <a:t>Human Rights Act 1998 (HRA)</a:t>
            </a:r>
          </a:p>
          <a:p>
            <a:endParaRPr lang="en-GB" b="1" dirty="0"/>
          </a:p>
          <a:p>
            <a:pPr marL="0" indent="0">
              <a:buNone/>
            </a:pPr>
            <a:endParaRPr lang="en-GB" dirty="0"/>
          </a:p>
          <a:p>
            <a:r>
              <a:rPr lang="en-GB" dirty="0"/>
              <a:t>Guarantees rights like privacy and family life, but enforcement depends on </a:t>
            </a:r>
            <a:r>
              <a:rPr lang="en-GB" b="1" dirty="0"/>
              <a:t>legal challenges</a:t>
            </a:r>
            <a:r>
              <a:rPr lang="en-GB" dirty="0"/>
              <a:t>, which require resources and knowledge.</a:t>
            </a:r>
          </a:p>
          <a:p>
            <a:endParaRPr lang="en-GB" dirty="0"/>
          </a:p>
          <a:p>
            <a:pPr marL="0" indent="0">
              <a:buNone/>
            </a:pPr>
            <a:endParaRPr lang="en-GB" dirty="0"/>
          </a:p>
          <a:p>
            <a:r>
              <a:rPr lang="en-GB" dirty="0"/>
              <a:t>This disadvantages </a:t>
            </a:r>
            <a:r>
              <a:rPr lang="en-GB" b="1" dirty="0"/>
              <a:t>low-income individuals</a:t>
            </a:r>
            <a:r>
              <a:rPr lang="en-GB" dirty="0"/>
              <a:t>, making rights protection uneven.</a:t>
            </a:r>
          </a:p>
          <a:p>
            <a:endParaRPr lang="en-GB" dirty="0"/>
          </a:p>
        </p:txBody>
      </p:sp>
      <p:pic>
        <p:nvPicPr>
          <p:cNvPr id="5" name="Online Media 4" title="Keir Starmer calls court decision to grant Gaza family asylum under Ukraine scheme “wrong”">
            <a:hlinkClick r:id="" action="ppaction://media"/>
            <a:extLst>
              <a:ext uri="{FF2B5EF4-FFF2-40B4-BE49-F238E27FC236}">
                <a16:creationId xmlns:a16="http://schemas.microsoft.com/office/drawing/2014/main" id="{43A3F39E-8CC8-F7D4-9B56-07A0CCC3F9C8}"/>
              </a:ext>
            </a:extLst>
          </p:cNvPr>
          <p:cNvPicPr>
            <a:picLocks noRot="1" noChangeAspect="1"/>
          </p:cNvPicPr>
          <p:nvPr>
            <a:videoFile r:link="rId1"/>
          </p:nvPr>
        </p:nvPicPr>
        <p:blipFill>
          <a:blip r:embed="rId4"/>
          <a:stretch>
            <a:fillRect/>
          </a:stretch>
        </p:blipFill>
        <p:spPr>
          <a:xfrm>
            <a:off x="7437120" y="0"/>
            <a:ext cx="4754880" cy="6858000"/>
          </a:xfrm>
          <a:prstGeom prst="rect">
            <a:avLst/>
          </a:prstGeom>
        </p:spPr>
      </p:pic>
    </p:spTree>
    <p:extLst>
      <p:ext uri="{BB962C8B-B14F-4D97-AF65-F5344CB8AC3E}">
        <p14:creationId xmlns:p14="http://schemas.microsoft.com/office/powerpoint/2010/main" val="1204784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6B0E9-4F87-0B7F-66C6-9CA4FA94C789}"/>
              </a:ext>
            </a:extLst>
          </p:cNvPr>
          <p:cNvSpPr>
            <a:spLocks noGrp="1"/>
          </p:cNvSpPr>
          <p:nvPr>
            <p:ph type="title"/>
          </p:nvPr>
        </p:nvSpPr>
        <p:spPr>
          <a:xfrm>
            <a:off x="184425" y="104427"/>
            <a:ext cx="10515600" cy="1325563"/>
          </a:xfrm>
        </p:spPr>
        <p:txBody>
          <a:bodyPr/>
          <a:lstStyle/>
          <a:p>
            <a:r>
              <a:rPr lang="en-GB" dirty="0"/>
              <a:t>Hidden power</a:t>
            </a:r>
          </a:p>
        </p:txBody>
      </p:sp>
      <p:pic>
        <p:nvPicPr>
          <p:cNvPr id="6" name="Content Placeholder 5">
            <a:extLst>
              <a:ext uri="{FF2B5EF4-FFF2-40B4-BE49-F238E27FC236}">
                <a16:creationId xmlns:a16="http://schemas.microsoft.com/office/drawing/2014/main" id="{A4F3A6FB-2871-EEA1-A3EA-01051FCAD822}"/>
              </a:ext>
            </a:extLst>
          </p:cNvPr>
          <p:cNvPicPr>
            <a:picLocks noGrp="1" noChangeAspect="1"/>
          </p:cNvPicPr>
          <p:nvPr>
            <p:ph sz="half" idx="1"/>
          </p:nvPr>
        </p:nvPicPr>
        <p:blipFill>
          <a:blip r:embed="rId3"/>
          <a:stretch>
            <a:fillRect/>
          </a:stretch>
        </p:blipFill>
        <p:spPr>
          <a:xfrm>
            <a:off x="0" y="4878735"/>
            <a:ext cx="5745480" cy="1979265"/>
          </a:xfrm>
          <a:prstGeom prst="rect">
            <a:avLst/>
          </a:prstGeom>
        </p:spPr>
      </p:pic>
      <p:sp>
        <p:nvSpPr>
          <p:cNvPr id="4" name="Content Placeholder 3">
            <a:extLst>
              <a:ext uri="{FF2B5EF4-FFF2-40B4-BE49-F238E27FC236}">
                <a16:creationId xmlns:a16="http://schemas.microsoft.com/office/drawing/2014/main" id="{8D9CF8EA-F32B-32BE-5393-50FAB22FEBEC}"/>
              </a:ext>
            </a:extLst>
          </p:cNvPr>
          <p:cNvSpPr>
            <a:spLocks noGrp="1"/>
          </p:cNvSpPr>
          <p:nvPr>
            <p:ph sz="half" idx="2"/>
          </p:nvPr>
        </p:nvSpPr>
        <p:spPr>
          <a:xfrm>
            <a:off x="307848" y="1739846"/>
            <a:ext cx="3410712" cy="4351338"/>
          </a:xfrm>
        </p:spPr>
        <p:txBody>
          <a:bodyPr>
            <a:normAutofit/>
          </a:bodyPr>
          <a:lstStyle/>
          <a:p>
            <a:pPr marL="0" indent="0">
              <a:buNone/>
            </a:pPr>
            <a:r>
              <a:rPr lang="en-GB" sz="2000" b="1" dirty="0"/>
              <a:t>Media Ownership in the UK (2025)</a:t>
            </a:r>
            <a:r>
              <a:rPr lang="en-GB" sz="2000" dirty="0"/>
              <a:t>:</a:t>
            </a:r>
            <a:br>
              <a:rPr lang="en-GB" sz="2000" dirty="0"/>
            </a:br>
            <a:r>
              <a:rPr lang="en-GB" sz="2000" i="1" dirty="0"/>
              <a:t>90% of UK newspapers are owned by three corporations</a:t>
            </a:r>
            <a:r>
              <a:rPr lang="en-GB" sz="2000" dirty="0"/>
              <a:t>, limiting diversity of perspectives and reinforcing agendas.</a:t>
            </a:r>
          </a:p>
        </p:txBody>
      </p:sp>
      <p:pic>
        <p:nvPicPr>
          <p:cNvPr id="8" name="Picture 7">
            <a:extLst>
              <a:ext uri="{FF2B5EF4-FFF2-40B4-BE49-F238E27FC236}">
                <a16:creationId xmlns:a16="http://schemas.microsoft.com/office/drawing/2014/main" id="{09088E85-343E-0684-4319-674FD5D7F396}"/>
              </a:ext>
            </a:extLst>
          </p:cNvPr>
          <p:cNvPicPr>
            <a:picLocks noChangeAspect="1"/>
          </p:cNvPicPr>
          <p:nvPr/>
        </p:nvPicPr>
        <p:blipFill>
          <a:blip r:embed="rId4"/>
          <a:stretch>
            <a:fillRect/>
          </a:stretch>
        </p:blipFill>
        <p:spPr>
          <a:xfrm>
            <a:off x="4928657" y="304638"/>
            <a:ext cx="6824431" cy="4264241"/>
          </a:xfrm>
          <a:prstGeom prst="rect">
            <a:avLst/>
          </a:prstGeom>
        </p:spPr>
      </p:pic>
      <p:pic>
        <p:nvPicPr>
          <p:cNvPr id="10" name="Picture 9">
            <a:extLst>
              <a:ext uri="{FF2B5EF4-FFF2-40B4-BE49-F238E27FC236}">
                <a16:creationId xmlns:a16="http://schemas.microsoft.com/office/drawing/2014/main" id="{ACAC9C52-BE24-5F00-29AE-F041A31A43F4}"/>
              </a:ext>
            </a:extLst>
          </p:cNvPr>
          <p:cNvPicPr>
            <a:picLocks noChangeAspect="1"/>
          </p:cNvPicPr>
          <p:nvPr/>
        </p:nvPicPr>
        <p:blipFill>
          <a:blip r:embed="rId5"/>
          <a:stretch>
            <a:fillRect/>
          </a:stretch>
        </p:blipFill>
        <p:spPr>
          <a:xfrm>
            <a:off x="5745480" y="4700159"/>
            <a:ext cx="6426688" cy="2157841"/>
          </a:xfrm>
          <a:prstGeom prst="rect">
            <a:avLst/>
          </a:prstGeom>
        </p:spPr>
      </p:pic>
    </p:spTree>
    <p:extLst>
      <p:ext uri="{BB962C8B-B14F-4D97-AF65-F5344CB8AC3E}">
        <p14:creationId xmlns:p14="http://schemas.microsoft.com/office/powerpoint/2010/main" val="38711869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4BEB79C-031E-4541-10A9-59A6BFEF65F0}"/>
              </a:ext>
            </a:extLst>
          </p:cNvPr>
          <p:cNvPicPr>
            <a:picLocks noGrp="1" noChangeAspect="1"/>
          </p:cNvPicPr>
          <p:nvPr>
            <p:ph sz="half" idx="1"/>
          </p:nvPr>
        </p:nvPicPr>
        <p:blipFill>
          <a:blip r:embed="rId3"/>
          <a:stretch>
            <a:fillRect/>
          </a:stretch>
        </p:blipFill>
        <p:spPr>
          <a:xfrm>
            <a:off x="338327" y="556197"/>
            <a:ext cx="11192377" cy="4249629"/>
          </a:xfrm>
          <a:prstGeom prst="rect">
            <a:avLst/>
          </a:prstGeom>
        </p:spPr>
      </p:pic>
    </p:spTree>
    <p:extLst>
      <p:ext uri="{BB962C8B-B14F-4D97-AF65-F5344CB8AC3E}">
        <p14:creationId xmlns:p14="http://schemas.microsoft.com/office/powerpoint/2010/main" val="11367090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91DD3BF-9318-0D96-1C45-48C15C7D4C15}"/>
              </a:ext>
            </a:extLst>
          </p:cNvPr>
          <p:cNvPicPr>
            <a:picLocks noGrp="1" noChangeAspect="1"/>
          </p:cNvPicPr>
          <p:nvPr>
            <p:ph sz="half" idx="1"/>
          </p:nvPr>
        </p:nvPicPr>
        <p:blipFill>
          <a:blip r:embed="rId3"/>
          <a:stretch>
            <a:fillRect/>
          </a:stretch>
        </p:blipFill>
        <p:spPr>
          <a:xfrm>
            <a:off x="216407" y="682117"/>
            <a:ext cx="11378549" cy="4299133"/>
          </a:xfrm>
          <a:prstGeom prst="rect">
            <a:avLst/>
          </a:prstGeom>
        </p:spPr>
      </p:pic>
    </p:spTree>
    <p:extLst>
      <p:ext uri="{BB962C8B-B14F-4D97-AF65-F5344CB8AC3E}">
        <p14:creationId xmlns:p14="http://schemas.microsoft.com/office/powerpoint/2010/main" val="41723370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AC61F65-E634-867D-0CD5-469150AF698E}"/>
              </a:ext>
            </a:extLst>
          </p:cNvPr>
          <p:cNvPicPr>
            <a:picLocks noGrp="1" noChangeAspect="1"/>
          </p:cNvPicPr>
          <p:nvPr>
            <p:ph sz="half" idx="1"/>
          </p:nvPr>
        </p:nvPicPr>
        <p:blipFill>
          <a:blip r:embed="rId3"/>
          <a:stretch>
            <a:fillRect/>
          </a:stretch>
        </p:blipFill>
        <p:spPr>
          <a:xfrm>
            <a:off x="652228" y="584581"/>
            <a:ext cx="10887543" cy="4771625"/>
          </a:xfrm>
          <a:prstGeom prst="rect">
            <a:avLst/>
          </a:prstGeom>
        </p:spPr>
      </p:pic>
    </p:spTree>
    <p:extLst>
      <p:ext uri="{BB962C8B-B14F-4D97-AF65-F5344CB8AC3E}">
        <p14:creationId xmlns:p14="http://schemas.microsoft.com/office/powerpoint/2010/main" val="740691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77773A-FD35-769E-1BD1-B52B4B7F68BD}"/>
              </a:ext>
            </a:extLst>
          </p:cNvPr>
          <p:cNvSpPr>
            <a:spLocks noGrp="1"/>
          </p:cNvSpPr>
          <p:nvPr>
            <p:ph sz="half" idx="1"/>
          </p:nvPr>
        </p:nvSpPr>
        <p:spPr>
          <a:xfrm>
            <a:off x="826008" y="877824"/>
            <a:ext cx="9854184" cy="5555171"/>
          </a:xfrm>
        </p:spPr>
        <p:txBody>
          <a:bodyPr/>
          <a:lstStyle/>
          <a:p>
            <a:pPr marL="0" indent="0">
              <a:buNone/>
            </a:pPr>
            <a:r>
              <a:rPr lang="en-GB" sz="4000" i="1" dirty="0"/>
              <a:t>Which issues in your community rarely make headlines? Why might that be?</a:t>
            </a:r>
          </a:p>
          <a:p>
            <a:pPr marL="0" indent="0">
              <a:buNone/>
            </a:pPr>
            <a:endParaRPr lang="en-GB" sz="4000" i="1" dirty="0"/>
          </a:p>
          <a:p>
            <a:pPr marL="0" indent="0">
              <a:buNone/>
            </a:pPr>
            <a:endParaRPr lang="en-GB" sz="4000" i="1" dirty="0"/>
          </a:p>
          <a:p>
            <a:pPr marL="0" indent="0">
              <a:buNone/>
            </a:pPr>
            <a:r>
              <a:rPr lang="en-GB" sz="4000" i="1" dirty="0"/>
              <a:t>Let’s look at the news today together on our phones…</a:t>
            </a:r>
          </a:p>
          <a:p>
            <a:pPr marL="0" indent="0">
              <a:buNone/>
            </a:pPr>
            <a:endParaRPr lang="en-GB" i="1" dirty="0"/>
          </a:p>
        </p:txBody>
      </p:sp>
    </p:spTree>
    <p:extLst>
      <p:ext uri="{BB962C8B-B14F-4D97-AF65-F5344CB8AC3E}">
        <p14:creationId xmlns:p14="http://schemas.microsoft.com/office/powerpoint/2010/main" val="5135205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082B0-05CA-5D95-D68F-FBB98B3EB81D}"/>
              </a:ext>
            </a:extLst>
          </p:cNvPr>
          <p:cNvSpPr>
            <a:spLocks noGrp="1"/>
          </p:cNvSpPr>
          <p:nvPr>
            <p:ph type="title"/>
          </p:nvPr>
        </p:nvSpPr>
        <p:spPr>
          <a:xfrm>
            <a:off x="143256" y="-183515"/>
            <a:ext cx="10515600" cy="1325563"/>
          </a:xfrm>
        </p:spPr>
        <p:txBody>
          <a:bodyPr>
            <a:normAutofit/>
          </a:bodyPr>
          <a:lstStyle/>
          <a:p>
            <a:r>
              <a:rPr lang="en-GB" sz="2000" dirty="0"/>
              <a:t>Invisible Power: links to other theories we discussed!</a:t>
            </a:r>
          </a:p>
        </p:txBody>
      </p:sp>
      <p:pic>
        <p:nvPicPr>
          <p:cNvPr id="2050" name="Picture 2" descr="Puzzle Showing Gender Symbol.With Clipping Path.">
            <a:extLst>
              <a:ext uri="{FF2B5EF4-FFF2-40B4-BE49-F238E27FC236}">
                <a16:creationId xmlns:a16="http://schemas.microsoft.com/office/drawing/2014/main" id="{085631EE-3EA2-1376-E285-BE2E94965B77}"/>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48621" y="1142048"/>
            <a:ext cx="3636264" cy="349365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6">
            <a:extLst>
              <a:ext uri="{FF2B5EF4-FFF2-40B4-BE49-F238E27FC236}">
                <a16:creationId xmlns:a16="http://schemas.microsoft.com/office/drawing/2014/main" id="{0AB26A8C-51E9-AB3C-6577-C72E56ED42F0}"/>
              </a:ext>
            </a:extLst>
          </p:cNvPr>
          <p:cNvSpPr>
            <a:spLocks noGrp="1"/>
          </p:cNvSpPr>
          <p:nvPr/>
        </p:nvSpPr>
        <p:spPr>
          <a:xfrm>
            <a:off x="4535424" y="806708"/>
            <a:ext cx="6873971" cy="558799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2500"/>
              </a:spcBef>
              <a:buFont typeface="Arial" panose="020B0604020202020204" pitchFamily="34" charset="0"/>
              <a:buNone/>
            </a:pPr>
            <a:r>
              <a:rPr lang="en-US" b="1" dirty="0"/>
              <a:t>Definition of Invisible Power</a:t>
            </a:r>
          </a:p>
          <a:p>
            <a:pPr marL="0" lvl="1" indent="0">
              <a:buFont typeface="Arial" panose="020B0604020202020204" pitchFamily="34" charset="0"/>
              <a:buNone/>
            </a:pPr>
            <a:r>
              <a:rPr dirty="0"/>
              <a:t>Invisible power shapes beliefs and perceptions through culture and ideology, making norms seem natural and unquestioned.</a:t>
            </a:r>
            <a:endParaRPr lang="en-US" dirty="0"/>
          </a:p>
          <a:p>
            <a:pPr marL="0" indent="0">
              <a:spcBef>
                <a:spcPts val="2500"/>
              </a:spcBef>
              <a:buFont typeface="Arial" panose="020B0604020202020204" pitchFamily="34" charset="0"/>
              <a:buNone/>
            </a:pPr>
            <a:r>
              <a:rPr lang="en-US" b="1" dirty="0"/>
              <a:t>Mechanisms of Influence</a:t>
            </a:r>
          </a:p>
          <a:p>
            <a:pPr marL="0" lvl="1" indent="0">
              <a:buFont typeface="Arial" panose="020B0604020202020204" pitchFamily="34" charset="0"/>
              <a:buNone/>
            </a:pPr>
            <a:r>
              <a:rPr dirty="0"/>
              <a:t>Socialization and cultural norms embed invisible power, excluding key issues from public awareness.</a:t>
            </a:r>
            <a:endParaRPr lang="en-US" dirty="0"/>
          </a:p>
          <a:p>
            <a:pPr marL="0" indent="0">
              <a:spcBef>
                <a:spcPts val="2500"/>
              </a:spcBef>
              <a:buFont typeface="Arial" panose="020B0604020202020204" pitchFamily="34" charset="0"/>
              <a:buNone/>
            </a:pPr>
            <a:r>
              <a:rPr lang="en-US" b="1" dirty="0"/>
              <a:t>Gender Bias Example</a:t>
            </a:r>
          </a:p>
          <a:p>
            <a:pPr marL="0" lvl="1" indent="0">
              <a:buFont typeface="Arial" panose="020B0604020202020204" pitchFamily="34" charset="0"/>
              <a:buNone/>
            </a:pPr>
            <a:r>
              <a:rPr dirty="0"/>
              <a:t>The 2023 UNDP report reveals strong global gender biases influencing perceptions of leadership and roles.</a:t>
            </a:r>
            <a:endParaRPr lang="en-GB" dirty="0"/>
          </a:p>
          <a:p>
            <a:pPr marL="0" lvl="1" indent="0">
              <a:buFont typeface="Arial" panose="020B0604020202020204" pitchFamily="34" charset="0"/>
              <a:buNone/>
            </a:pPr>
            <a:endParaRPr lang="en-GB" dirty="0"/>
          </a:p>
          <a:p>
            <a:pPr marL="0" indent="0">
              <a:buNone/>
            </a:pPr>
            <a:r>
              <a:rPr lang="en-GB" dirty="0"/>
              <a:t>See: </a:t>
            </a:r>
            <a:r>
              <a:rPr lang="en-GB" b="1" dirty="0"/>
              <a:t>Feminist Theorist Judith Butler</a:t>
            </a:r>
          </a:p>
          <a:p>
            <a:pPr marL="0" indent="0">
              <a:buNone/>
            </a:pPr>
            <a:r>
              <a:rPr lang="en-GB" dirty="0"/>
              <a:t>Gender norms are socially constructed and maintained through repeated performance. </a:t>
            </a:r>
            <a:r>
              <a:rPr lang="en-GB" b="1" dirty="0"/>
              <a:t>Key Work:</a:t>
            </a:r>
            <a:r>
              <a:rPr lang="en-GB" dirty="0"/>
              <a:t> </a:t>
            </a:r>
            <a:r>
              <a:rPr lang="en-GB" i="1" dirty="0"/>
              <a:t>Gender Trouble</a:t>
            </a:r>
            <a:r>
              <a:rPr lang="en-GB" dirty="0"/>
              <a:t> (1990).</a:t>
            </a:r>
            <a:r>
              <a:rPr lang="en-GB" b="1" dirty="0"/>
              <a:t>Contribution:</a:t>
            </a:r>
            <a:r>
              <a:rPr lang="en-GB" dirty="0"/>
              <a:t> Invisible power operates through cultural scripts that define what is “normal” for men and women.</a:t>
            </a:r>
          </a:p>
          <a:p>
            <a:pPr marL="0" lvl="1" indent="0">
              <a:buFont typeface="Arial" panose="020B0604020202020204" pitchFamily="34" charset="0"/>
              <a:buNone/>
            </a:pPr>
            <a:endParaRPr lang="en-US" dirty="0"/>
          </a:p>
        </p:txBody>
      </p:sp>
    </p:spTree>
    <p:extLst>
      <p:ext uri="{BB962C8B-B14F-4D97-AF65-F5344CB8AC3E}">
        <p14:creationId xmlns:p14="http://schemas.microsoft.com/office/powerpoint/2010/main" val="14539026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14FCAE-A551-E0B4-2722-57BF12A5655E}"/>
              </a:ext>
            </a:extLst>
          </p:cNvPr>
          <p:cNvSpPr>
            <a:spLocks noGrp="1"/>
          </p:cNvSpPr>
          <p:nvPr>
            <p:ph sz="half" idx="1"/>
          </p:nvPr>
        </p:nvSpPr>
        <p:spPr>
          <a:xfrm>
            <a:off x="643128" y="789305"/>
            <a:ext cx="5181600" cy="4351338"/>
          </a:xfrm>
        </p:spPr>
        <p:txBody>
          <a:bodyPr/>
          <a:lstStyle/>
          <a:p>
            <a:pPr marL="0" indent="0">
              <a:buNone/>
            </a:pPr>
            <a:r>
              <a:rPr lang="en-GB" b="1" dirty="0"/>
              <a:t>Why It Matters</a:t>
            </a:r>
          </a:p>
          <a:p>
            <a:r>
              <a:rPr lang="en-GB" dirty="0"/>
              <a:t>Hardest form of power to challenge because it’s </a:t>
            </a:r>
            <a:r>
              <a:rPr lang="en-GB" b="1" dirty="0"/>
              <a:t>internalized</a:t>
            </a:r>
            <a:r>
              <a:rPr lang="en-GB" dirty="0"/>
              <a:t>.</a:t>
            </a:r>
          </a:p>
          <a:p>
            <a:r>
              <a:rPr lang="en-GB" dirty="0"/>
              <a:t>Requires </a:t>
            </a:r>
            <a:r>
              <a:rPr lang="en-GB" b="1" dirty="0"/>
              <a:t>critical consciousness</a:t>
            </a:r>
            <a:r>
              <a:rPr lang="en-GB" dirty="0"/>
              <a:t> </a:t>
            </a:r>
            <a:r>
              <a:rPr lang="en-GB" sz="1200" dirty="0"/>
              <a:t>(</a:t>
            </a:r>
            <a:r>
              <a:rPr lang="en-GB" sz="1200" b="1" cap="all" dirty="0" err="1"/>
              <a:t>Conscientização</a:t>
            </a:r>
            <a:r>
              <a:rPr lang="en-GB" sz="1200" b="1" cap="all" dirty="0"/>
              <a:t>)</a:t>
            </a:r>
          </a:p>
          <a:p>
            <a:pPr marL="0" indent="0">
              <a:buNone/>
            </a:pPr>
            <a:r>
              <a:rPr lang="en-GB" dirty="0"/>
              <a:t>(Paulo Freire) and cultural change to dismantle</a:t>
            </a:r>
          </a:p>
          <a:p>
            <a:endParaRPr lang="en-GB" dirty="0"/>
          </a:p>
        </p:txBody>
      </p:sp>
      <p:sp>
        <p:nvSpPr>
          <p:cNvPr id="4" name="Content Placeholder 3">
            <a:extLst>
              <a:ext uri="{FF2B5EF4-FFF2-40B4-BE49-F238E27FC236}">
                <a16:creationId xmlns:a16="http://schemas.microsoft.com/office/drawing/2014/main" id="{6BFD73F9-3F47-9E71-429B-952016A8393C}"/>
              </a:ext>
            </a:extLst>
          </p:cNvPr>
          <p:cNvSpPr>
            <a:spLocks noGrp="1"/>
          </p:cNvSpPr>
          <p:nvPr>
            <p:ph sz="half" idx="2"/>
          </p:nvPr>
        </p:nvSpPr>
        <p:spPr>
          <a:xfrm>
            <a:off x="8958071" y="765430"/>
            <a:ext cx="2713777" cy="4864630"/>
          </a:xfrm>
        </p:spPr>
        <p:txBody>
          <a:bodyPr>
            <a:normAutofit/>
          </a:bodyPr>
          <a:lstStyle/>
          <a:p>
            <a:pPr marL="0" indent="0">
              <a:buNone/>
            </a:pPr>
            <a:endParaRPr lang="en-GB" sz="1800" dirty="0"/>
          </a:p>
          <a:p>
            <a:pPr marL="0" indent="0">
              <a:buNone/>
            </a:pPr>
            <a:endParaRPr lang="en-GB" sz="1800" dirty="0"/>
          </a:p>
          <a:p>
            <a:pPr marL="0" indent="0">
              <a:buNone/>
            </a:pPr>
            <a:r>
              <a:rPr lang="en-GB" sz="1800" dirty="0"/>
              <a:t>Critical consciousness (or </a:t>
            </a:r>
            <a:r>
              <a:rPr lang="en-GB" sz="1800" i="1" dirty="0" err="1"/>
              <a:t>conscientização</a:t>
            </a:r>
            <a:r>
              <a:rPr lang="en-GB" sz="1800" dirty="0"/>
              <a:t>) is the </a:t>
            </a:r>
            <a:r>
              <a:rPr lang="en-GB" sz="1800" b="1" dirty="0"/>
              <a:t>ability to perceive social, political, and economic oppression and take action against the oppressive elements of society</a:t>
            </a:r>
            <a:r>
              <a:rPr lang="en-GB" sz="1800" dirty="0"/>
              <a:t>.</a:t>
            </a:r>
          </a:p>
        </p:txBody>
      </p:sp>
      <p:pic>
        <p:nvPicPr>
          <p:cNvPr id="3074" name="Picture 2">
            <a:extLst>
              <a:ext uri="{FF2B5EF4-FFF2-40B4-BE49-F238E27FC236}">
                <a16:creationId xmlns:a16="http://schemas.microsoft.com/office/drawing/2014/main" id="{84C27471-8707-A209-6705-0BB75BBEC0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6096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8050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421C7-0EF6-BCF7-87FF-9B1CAB3E6EF8}"/>
              </a:ext>
            </a:extLst>
          </p:cNvPr>
          <p:cNvSpPr>
            <a:spLocks noGrp="1"/>
          </p:cNvSpPr>
          <p:nvPr>
            <p:ph type="title"/>
          </p:nvPr>
        </p:nvSpPr>
        <p:spPr>
          <a:xfrm>
            <a:off x="142285" y="2040177"/>
            <a:ext cx="6978706" cy="1325563"/>
          </a:xfrm>
        </p:spPr>
        <p:txBody>
          <a:bodyPr>
            <a:normAutofit fontScale="90000"/>
          </a:bodyPr>
          <a:lstStyle/>
          <a:p>
            <a:r>
              <a:rPr lang="en-GB" dirty="0"/>
              <a:t>Homework:</a:t>
            </a:r>
            <a:br>
              <a:rPr lang="en-GB" dirty="0"/>
            </a:br>
            <a:br>
              <a:rPr lang="en-GB" dirty="0"/>
            </a:br>
            <a:r>
              <a:rPr lang="en-GB" dirty="0"/>
              <a:t>See Moodle for a copy </a:t>
            </a:r>
            <a:br>
              <a:rPr lang="en-GB" dirty="0"/>
            </a:br>
            <a:r>
              <a:rPr lang="en-GB" dirty="0"/>
              <a:t>of this sheet. This may </a:t>
            </a:r>
            <a:br>
              <a:rPr lang="en-GB" dirty="0"/>
            </a:br>
            <a:r>
              <a:rPr lang="en-GB" dirty="0"/>
              <a:t>help you to look at the </a:t>
            </a:r>
            <a:br>
              <a:rPr lang="en-GB" dirty="0"/>
            </a:br>
            <a:r>
              <a:rPr lang="en-GB" dirty="0"/>
              <a:t>issues your group may </a:t>
            </a:r>
            <a:br>
              <a:rPr lang="en-GB" dirty="0"/>
            </a:br>
            <a:r>
              <a:rPr lang="en-GB" dirty="0"/>
              <a:t>face and what could </a:t>
            </a:r>
            <a:br>
              <a:rPr lang="en-GB" dirty="0"/>
            </a:br>
            <a:r>
              <a:rPr lang="en-GB" dirty="0"/>
              <a:t>help</a:t>
            </a:r>
          </a:p>
        </p:txBody>
      </p:sp>
      <p:pic>
        <p:nvPicPr>
          <p:cNvPr id="6" name="Content Placeholder 5">
            <a:extLst>
              <a:ext uri="{FF2B5EF4-FFF2-40B4-BE49-F238E27FC236}">
                <a16:creationId xmlns:a16="http://schemas.microsoft.com/office/drawing/2014/main" id="{4FE317C2-D85F-C223-357A-85B3B56BABB3}"/>
              </a:ext>
            </a:extLst>
          </p:cNvPr>
          <p:cNvPicPr>
            <a:picLocks noGrp="1" noChangeAspect="1"/>
          </p:cNvPicPr>
          <p:nvPr>
            <p:ph sz="half" idx="1"/>
          </p:nvPr>
        </p:nvPicPr>
        <p:blipFill>
          <a:blip r:embed="rId3"/>
          <a:stretch>
            <a:fillRect/>
          </a:stretch>
        </p:blipFill>
        <p:spPr>
          <a:xfrm>
            <a:off x="5721069" y="0"/>
            <a:ext cx="6328646" cy="5591596"/>
          </a:xfrm>
          <a:prstGeom prst="rect">
            <a:avLst/>
          </a:prstGeom>
        </p:spPr>
      </p:pic>
    </p:spTree>
    <p:extLst>
      <p:ext uri="{BB962C8B-B14F-4D97-AF65-F5344CB8AC3E}">
        <p14:creationId xmlns:p14="http://schemas.microsoft.com/office/powerpoint/2010/main" val="26656922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24424-CB63-9C74-9053-F022CE73483A}"/>
              </a:ext>
            </a:extLst>
          </p:cNvPr>
          <p:cNvSpPr>
            <a:spLocks noGrp="1"/>
          </p:cNvSpPr>
          <p:nvPr>
            <p:ph type="title"/>
          </p:nvPr>
        </p:nvSpPr>
        <p:spPr/>
        <p:txBody>
          <a:bodyPr/>
          <a:lstStyle/>
          <a:p>
            <a:r>
              <a:rPr lang="en-GB" dirty="0"/>
              <a:t>Non Violence as Power </a:t>
            </a:r>
          </a:p>
        </p:txBody>
      </p:sp>
      <p:pic>
        <p:nvPicPr>
          <p:cNvPr id="5" name="Online Media 4" title="Nonviolence Is... | Minnijean Brown-Trickey | TEDxMarkhamSt">
            <a:hlinkClick r:id="" action="ppaction://media"/>
            <a:extLst>
              <a:ext uri="{FF2B5EF4-FFF2-40B4-BE49-F238E27FC236}">
                <a16:creationId xmlns:a16="http://schemas.microsoft.com/office/drawing/2014/main" id="{0B8A6C0D-1627-8524-4FD6-52179A0DA33A}"/>
              </a:ext>
            </a:extLst>
          </p:cNvPr>
          <p:cNvPicPr>
            <a:picLocks noGrp="1" noRot="1" noChangeAspect="1"/>
          </p:cNvPicPr>
          <p:nvPr>
            <p:ph sz="half" idx="1"/>
            <a:videoFile r:link="rId1"/>
          </p:nvPr>
        </p:nvPicPr>
        <p:blipFill>
          <a:blip r:embed="rId4"/>
          <a:stretch>
            <a:fillRect/>
          </a:stretch>
        </p:blipFill>
        <p:spPr>
          <a:xfrm>
            <a:off x="2667000" y="1690688"/>
            <a:ext cx="6735945" cy="3805479"/>
          </a:xfrm>
          <a:prstGeom prst="rect">
            <a:avLst/>
          </a:prstGeom>
        </p:spPr>
      </p:pic>
    </p:spTree>
    <p:extLst>
      <p:ext uri="{BB962C8B-B14F-4D97-AF65-F5344CB8AC3E}">
        <p14:creationId xmlns:p14="http://schemas.microsoft.com/office/powerpoint/2010/main" val="469991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838F8F-7F74-51BD-DFD0-AB66CD2D2032}"/>
              </a:ext>
            </a:extLst>
          </p:cNvPr>
          <p:cNvSpPr>
            <a:spLocks noGrp="1"/>
          </p:cNvSpPr>
          <p:nvPr>
            <p:ph idx="1"/>
          </p:nvPr>
        </p:nvSpPr>
        <p:spPr>
          <a:xfrm>
            <a:off x="535858" y="476148"/>
            <a:ext cx="10515600" cy="4351338"/>
          </a:xfrm>
        </p:spPr>
        <p:txBody>
          <a:bodyPr>
            <a:normAutofit fontScale="85000" lnSpcReduction="20000"/>
          </a:bodyPr>
          <a:lstStyle/>
          <a:p>
            <a:pPr marL="0" indent="0">
              <a:buNone/>
            </a:pPr>
            <a:r>
              <a:rPr lang="en-GB" b="1" dirty="0"/>
              <a:t>Consensual Power</a:t>
            </a:r>
          </a:p>
          <a:p>
            <a:pPr marL="0" indent="0">
              <a:buNone/>
            </a:pPr>
            <a:endParaRPr lang="en-GB" b="1" dirty="0"/>
          </a:p>
          <a:p>
            <a:r>
              <a:rPr lang="en-GB" dirty="0"/>
              <a:t>Based on </a:t>
            </a:r>
            <a:r>
              <a:rPr lang="en-GB" b="1" dirty="0"/>
              <a:t>shared goals</a:t>
            </a:r>
            <a:r>
              <a:rPr lang="en-GB" dirty="0"/>
              <a:t>, </a:t>
            </a:r>
            <a:r>
              <a:rPr lang="en-GB" b="1" dirty="0"/>
              <a:t>mutual recognition</a:t>
            </a:r>
            <a:r>
              <a:rPr lang="en-GB" dirty="0"/>
              <a:t>, and </a:t>
            </a:r>
            <a:r>
              <a:rPr lang="en-GB" b="1" dirty="0"/>
              <a:t>legitimacy</a:t>
            </a:r>
            <a:r>
              <a:rPr lang="en-GB" dirty="0"/>
              <a:t>.</a:t>
            </a:r>
          </a:p>
          <a:p>
            <a:r>
              <a:rPr lang="en-GB" dirty="0"/>
              <a:t>Often seen in democratic processes, teamwork, or collective action.</a:t>
            </a:r>
          </a:p>
          <a:p>
            <a:r>
              <a:rPr lang="en-GB" b="1" dirty="0"/>
              <a:t>Example</a:t>
            </a:r>
            <a:r>
              <a:rPr lang="en-GB" dirty="0"/>
              <a:t>: A community group working together to improve local housing.</a:t>
            </a:r>
          </a:p>
          <a:p>
            <a:pPr marL="0" indent="0">
              <a:buNone/>
            </a:pPr>
            <a:endParaRPr lang="en-GB" dirty="0"/>
          </a:p>
          <a:p>
            <a:pPr marL="0" indent="0">
              <a:buNone/>
            </a:pPr>
            <a:r>
              <a:rPr lang="en-GB" b="1" dirty="0"/>
              <a:t>Conflictual Power</a:t>
            </a:r>
          </a:p>
          <a:p>
            <a:r>
              <a:rPr lang="en-GB" dirty="0"/>
              <a:t>Involves </a:t>
            </a:r>
            <a:r>
              <a:rPr lang="en-GB" b="1" dirty="0"/>
              <a:t>struggles</a:t>
            </a:r>
            <a:r>
              <a:rPr lang="en-GB" dirty="0"/>
              <a:t>, </a:t>
            </a:r>
            <a:r>
              <a:rPr lang="en-GB" b="1" dirty="0"/>
              <a:t>opposition</a:t>
            </a:r>
            <a:r>
              <a:rPr lang="en-GB" dirty="0"/>
              <a:t>, or </a:t>
            </a:r>
            <a:r>
              <a:rPr lang="en-GB" b="1" dirty="0"/>
              <a:t>resistance</a:t>
            </a:r>
            <a:r>
              <a:rPr lang="en-GB" dirty="0"/>
              <a:t>.</a:t>
            </a:r>
          </a:p>
          <a:p>
            <a:r>
              <a:rPr lang="en-GB" dirty="0"/>
              <a:t>Can be </a:t>
            </a:r>
            <a:r>
              <a:rPr lang="en-GB" b="1" dirty="0"/>
              <a:t>emancipatory</a:t>
            </a:r>
            <a:r>
              <a:rPr lang="en-GB" dirty="0"/>
              <a:t> (challenging injustice) or </a:t>
            </a:r>
            <a:r>
              <a:rPr lang="en-GB" b="1" dirty="0"/>
              <a:t>oppressive</a:t>
            </a:r>
            <a:r>
              <a:rPr lang="en-GB" dirty="0"/>
              <a:t> (suppressing dissent).</a:t>
            </a:r>
          </a:p>
          <a:p>
            <a:r>
              <a:rPr lang="en-GB" b="1" dirty="0"/>
              <a:t>Example</a:t>
            </a:r>
            <a:r>
              <a:rPr lang="en-GB" dirty="0"/>
              <a:t>: Protest movements against police brutality.</a:t>
            </a:r>
          </a:p>
          <a:p>
            <a:endParaRPr lang="en-GB" dirty="0"/>
          </a:p>
        </p:txBody>
      </p:sp>
    </p:spTree>
    <p:extLst>
      <p:ext uri="{BB962C8B-B14F-4D97-AF65-F5344CB8AC3E}">
        <p14:creationId xmlns:p14="http://schemas.microsoft.com/office/powerpoint/2010/main" val="30295682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4CB75B-D53F-A4DB-A2A3-67DD568423F8}"/>
              </a:ext>
            </a:extLst>
          </p:cNvPr>
          <p:cNvSpPr>
            <a:spLocks noGrp="1"/>
          </p:cNvSpPr>
          <p:nvPr>
            <p:ph sz="half" idx="1"/>
          </p:nvPr>
        </p:nvSpPr>
        <p:spPr>
          <a:xfrm>
            <a:off x="317090" y="294968"/>
            <a:ext cx="5702710" cy="5881995"/>
          </a:xfrm>
        </p:spPr>
        <p:txBody>
          <a:bodyPr/>
          <a:lstStyle/>
          <a:p>
            <a:r>
              <a:rPr lang="en-GB" b="1" dirty="0"/>
              <a:t>🔹 Empowerment vs Disempowerment</a:t>
            </a:r>
          </a:p>
          <a:p>
            <a:endParaRPr lang="en-GB" b="1" dirty="0"/>
          </a:p>
          <a:p>
            <a:pPr marL="0" indent="0">
              <a:buNone/>
            </a:pPr>
            <a:endParaRPr lang="en-GB" b="1" dirty="0"/>
          </a:p>
          <a:p>
            <a:r>
              <a:rPr lang="en-GB" dirty="0"/>
              <a:t>Who is gaining confidence or resources to act?</a:t>
            </a:r>
          </a:p>
          <a:p>
            <a:r>
              <a:rPr lang="en-GB" dirty="0"/>
              <a:t>Who is being left out or made more vulnerable?</a:t>
            </a:r>
          </a:p>
          <a:p>
            <a:pPr marL="0" indent="0">
              <a:buNone/>
            </a:pPr>
            <a:endParaRPr lang="en-GB" dirty="0"/>
          </a:p>
        </p:txBody>
      </p:sp>
      <p:sp>
        <p:nvSpPr>
          <p:cNvPr id="4" name="Content Placeholder 3">
            <a:extLst>
              <a:ext uri="{FF2B5EF4-FFF2-40B4-BE49-F238E27FC236}">
                <a16:creationId xmlns:a16="http://schemas.microsoft.com/office/drawing/2014/main" id="{FA97F4C8-0538-015C-650F-9CE997664F12}"/>
              </a:ext>
            </a:extLst>
          </p:cNvPr>
          <p:cNvSpPr>
            <a:spLocks noGrp="1"/>
          </p:cNvSpPr>
          <p:nvPr>
            <p:ph sz="half" idx="2"/>
          </p:nvPr>
        </p:nvSpPr>
        <p:spPr>
          <a:xfrm>
            <a:off x="6341807" y="1368425"/>
            <a:ext cx="5181600" cy="4351338"/>
          </a:xfrm>
        </p:spPr>
        <p:txBody>
          <a:bodyPr/>
          <a:lstStyle/>
          <a:p>
            <a:pPr marL="0" indent="0">
              <a:buNone/>
            </a:pPr>
            <a:r>
              <a:rPr lang="en-GB" dirty="0"/>
              <a:t>Does the change help everyone equally? </a:t>
            </a:r>
          </a:p>
          <a:p>
            <a:pPr marL="0" indent="0">
              <a:buNone/>
            </a:pPr>
            <a:endParaRPr lang="en-GB" dirty="0"/>
          </a:p>
          <a:p>
            <a:pPr marL="0" indent="0">
              <a:buNone/>
            </a:pPr>
            <a:r>
              <a:rPr lang="en-GB" dirty="0"/>
              <a:t>Or -  does it leave some people behind?</a:t>
            </a:r>
          </a:p>
        </p:txBody>
      </p:sp>
    </p:spTree>
    <p:extLst>
      <p:ext uri="{BB962C8B-B14F-4D97-AF65-F5344CB8AC3E}">
        <p14:creationId xmlns:p14="http://schemas.microsoft.com/office/powerpoint/2010/main" val="36603915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5A819-E1B6-4625-0607-CA885B742AC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F86500E-AE51-CF7F-8F31-9581941FCD74}"/>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1F375729-7D04-371B-348D-47ACDE14C968}"/>
              </a:ext>
            </a:extLst>
          </p:cNvPr>
          <p:cNvSpPr>
            <a:spLocks noGrp="1"/>
          </p:cNvSpPr>
          <p:nvPr>
            <p:ph sz="half" idx="2"/>
          </p:nvPr>
        </p:nvSpPr>
        <p:spPr/>
        <p:txBody>
          <a:bodyPr/>
          <a:lstStyle/>
          <a:p>
            <a:endParaRPr lang="en-GB"/>
          </a:p>
        </p:txBody>
      </p:sp>
      <p:pic>
        <p:nvPicPr>
          <p:cNvPr id="6" name="Picture 5">
            <a:extLst>
              <a:ext uri="{FF2B5EF4-FFF2-40B4-BE49-F238E27FC236}">
                <a16:creationId xmlns:a16="http://schemas.microsoft.com/office/drawing/2014/main" id="{28D7B527-EF37-AB4B-824C-550A794A6CF4}"/>
              </a:ext>
            </a:extLst>
          </p:cNvPr>
          <p:cNvPicPr>
            <a:picLocks noChangeAspect="1"/>
          </p:cNvPicPr>
          <p:nvPr/>
        </p:nvPicPr>
        <p:blipFill>
          <a:blip r:embed="rId3"/>
          <a:stretch>
            <a:fillRect/>
          </a:stretch>
        </p:blipFill>
        <p:spPr>
          <a:xfrm>
            <a:off x="0" y="-133725"/>
            <a:ext cx="12201947" cy="7125449"/>
          </a:xfrm>
          <a:prstGeom prst="rect">
            <a:avLst/>
          </a:prstGeom>
        </p:spPr>
      </p:pic>
    </p:spTree>
    <p:extLst>
      <p:ext uri="{BB962C8B-B14F-4D97-AF65-F5344CB8AC3E}">
        <p14:creationId xmlns:p14="http://schemas.microsoft.com/office/powerpoint/2010/main" val="93019014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DFFEDC-4AF6-5953-D842-F47B94B8C282}"/>
              </a:ext>
            </a:extLst>
          </p:cNvPr>
          <p:cNvSpPr>
            <a:spLocks noGrp="1"/>
          </p:cNvSpPr>
          <p:nvPr>
            <p:ph sz="half" idx="1"/>
          </p:nvPr>
        </p:nvSpPr>
        <p:spPr>
          <a:xfrm>
            <a:off x="211183" y="493213"/>
            <a:ext cx="10748554" cy="4351338"/>
          </a:xfrm>
        </p:spPr>
        <p:txBody>
          <a:bodyPr>
            <a:normAutofit fontScale="85000" lnSpcReduction="20000"/>
          </a:bodyPr>
          <a:lstStyle/>
          <a:p>
            <a:r>
              <a:rPr lang="en-GB" dirty="0"/>
              <a:t>Avelino, F. (2021) Theories of power and social change. Power contestations and their implications for research on social change and innovation, </a:t>
            </a:r>
            <a:r>
              <a:rPr lang="en-GB" i="1" dirty="0"/>
              <a:t>Journal of Political Power</a:t>
            </a:r>
            <a:r>
              <a:rPr lang="en-GB" dirty="0"/>
              <a:t>, 14:3, 425-448, DOI: 10.1080/2158379X.2021.1875307 </a:t>
            </a:r>
          </a:p>
          <a:p>
            <a:r>
              <a:rPr lang="en-GB" dirty="0"/>
              <a:t>Bachrach, P., and Baratz, M. S. (1962). Two Faces of Power. </a:t>
            </a:r>
            <a:r>
              <a:rPr lang="en-GB" i="1" dirty="0"/>
              <a:t>American Political Science Review,</a:t>
            </a:r>
            <a:r>
              <a:rPr lang="en-GB" dirty="0"/>
              <a:t> 56(4), 947–952.</a:t>
            </a:r>
          </a:p>
          <a:p>
            <a:r>
              <a:rPr lang="en-GB" dirty="0"/>
              <a:t>Conrad, P. (2007). </a:t>
            </a:r>
            <a:r>
              <a:rPr lang="en-GB" i="1" dirty="0"/>
              <a:t>The Medicalization of Society: On the Transformation of Human Conditions into Treatable Disorders</a:t>
            </a:r>
            <a:r>
              <a:rPr lang="en-GB" dirty="0"/>
              <a:t>. Johns Hopkins University Press.</a:t>
            </a:r>
          </a:p>
          <a:p>
            <a:r>
              <a:rPr lang="en-GB" dirty="0"/>
              <a:t>Conrad, P., and Schneider, J. W. (1980). </a:t>
            </a:r>
            <a:r>
              <a:rPr lang="en-GB" i="1" dirty="0"/>
              <a:t>Deviance and Medicalization: From Badness to Sickness</a:t>
            </a:r>
            <a:r>
              <a:rPr lang="en-GB" dirty="0"/>
              <a:t>. St. Louis: Mosby.</a:t>
            </a:r>
            <a:br>
              <a:rPr lang="en-GB" dirty="0"/>
            </a:br>
            <a:r>
              <a:rPr lang="en-GB" dirty="0"/>
              <a:t>Expanded edition: Conrad, P., and Schneider, J. W. (1992). </a:t>
            </a:r>
            <a:r>
              <a:rPr lang="en-GB" i="1" dirty="0"/>
              <a:t>Deviance and Medicalization: From Badness to Sickness</a:t>
            </a:r>
            <a:r>
              <a:rPr lang="en-GB" dirty="0"/>
              <a:t>. Philadelphia: Temple University Press.</a:t>
            </a:r>
          </a:p>
        </p:txBody>
      </p:sp>
    </p:spTree>
    <p:extLst>
      <p:ext uri="{BB962C8B-B14F-4D97-AF65-F5344CB8AC3E}">
        <p14:creationId xmlns:p14="http://schemas.microsoft.com/office/powerpoint/2010/main" val="23439430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BC6855-E641-BDDA-0506-2E35BAA60049}"/>
              </a:ext>
            </a:extLst>
          </p:cNvPr>
          <p:cNvSpPr>
            <a:spLocks noGrp="1"/>
          </p:cNvSpPr>
          <p:nvPr>
            <p:ph sz="half" idx="1"/>
          </p:nvPr>
        </p:nvSpPr>
        <p:spPr>
          <a:xfrm>
            <a:off x="642258" y="689157"/>
            <a:ext cx="9847216" cy="4351338"/>
          </a:xfrm>
        </p:spPr>
        <p:txBody>
          <a:bodyPr>
            <a:normAutofit fontScale="92500" lnSpcReduction="10000"/>
          </a:bodyPr>
          <a:lstStyle/>
          <a:p>
            <a:endParaRPr lang="en-GB" dirty="0"/>
          </a:p>
          <a:p>
            <a:r>
              <a:rPr lang="en-GB" dirty="0"/>
              <a:t>Hirschi, T. (1969) </a:t>
            </a:r>
            <a:r>
              <a:rPr lang="en-GB" i="1" dirty="0"/>
              <a:t>Causes of delinquency</a:t>
            </a:r>
            <a:r>
              <a:rPr lang="en-GB" dirty="0"/>
              <a:t>. </a:t>
            </a:r>
          </a:p>
          <a:p>
            <a:r>
              <a:rPr lang="en-GB" dirty="0"/>
              <a:t>Hirschi, T. </a:t>
            </a:r>
            <a:r>
              <a:rPr lang="en-US" dirty="0">
                <a:solidFill>
                  <a:srgbClr val="333333"/>
                </a:solidFill>
                <a:latin typeface="Arial" panose="020B0604020202020204" pitchFamily="34" charset="0"/>
                <a:ea typeface="Open Sans" panose="020B0606030504020204" pitchFamily="34" charset="0"/>
              </a:rPr>
              <a:t>(2010)</a:t>
            </a:r>
            <a:r>
              <a:rPr lang="en-US" altLang="en-US" dirty="0">
                <a:solidFill>
                  <a:srgbClr val="333333"/>
                </a:solidFill>
                <a:latin typeface="Arial" panose="020B0604020202020204" pitchFamily="34" charset="0"/>
                <a:ea typeface="Open Sans" panose="020B0606030504020204" pitchFamily="34" charset="0"/>
              </a:rPr>
              <a:t> Social Control Theory. In: </a:t>
            </a:r>
            <a:r>
              <a:rPr lang="en-US" altLang="en-US" i="1" dirty="0">
                <a:solidFill>
                  <a:srgbClr val="333333"/>
                </a:solidFill>
                <a:latin typeface="Arial" panose="020B0604020202020204" pitchFamily="34" charset="0"/>
                <a:ea typeface="Open Sans" panose="020B0606030504020204" pitchFamily="34" charset="0"/>
              </a:rPr>
              <a:t>Encyclopedia of Criminological Theory</a:t>
            </a:r>
            <a:r>
              <a:rPr lang="en-US" altLang="en-US" dirty="0">
                <a:solidFill>
                  <a:srgbClr val="333333"/>
                </a:solidFill>
                <a:latin typeface="Arial" panose="020B0604020202020204" pitchFamily="34" charset="0"/>
                <a:ea typeface="Open Sans" panose="020B0606030504020204" pitchFamily="34" charset="0"/>
              </a:rPr>
              <a:t>. Francis T. Cullen and Pamela Wilcox Editors, Thousand Oaks, CA: SAGE Publications, Inc. pp. 452-458 Available at: https://doi.org/10.4135/9781412959193.n124 [Accessed 14 Oct 2025].</a:t>
            </a:r>
            <a:r>
              <a:rPr lang="en-GB" dirty="0"/>
              <a:t> </a:t>
            </a:r>
          </a:p>
          <a:p>
            <a:r>
              <a:rPr lang="en-GB" dirty="0"/>
              <a:t>Hirschi T &amp; </a:t>
            </a:r>
            <a:r>
              <a:rPr lang="en-GB" dirty="0" err="1"/>
              <a:t>Gottredson</a:t>
            </a:r>
            <a:r>
              <a:rPr lang="en-GB" dirty="0"/>
              <a:t> MR (2005) ‘Punishment of Children from the Perspective of Control Theory’ in Donnelly M &amp; Straus MA, </a:t>
            </a:r>
            <a:r>
              <a:rPr lang="en-GB" i="1" dirty="0"/>
              <a:t>Corporal Punishment of Children in Theoretical Perspectives,</a:t>
            </a:r>
            <a:r>
              <a:rPr lang="en-GB" dirty="0"/>
              <a:t> New Haven, CT: Yale University Press.</a:t>
            </a:r>
          </a:p>
          <a:p>
            <a:endParaRPr lang="en-GB" dirty="0"/>
          </a:p>
          <a:p>
            <a:endParaRPr lang="en-GB" dirty="0"/>
          </a:p>
        </p:txBody>
      </p:sp>
    </p:spTree>
    <p:extLst>
      <p:ext uri="{BB962C8B-B14F-4D97-AF65-F5344CB8AC3E}">
        <p14:creationId xmlns:p14="http://schemas.microsoft.com/office/powerpoint/2010/main" val="35911246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30C099-DFA1-E9DD-2DD4-805FF79A8429}"/>
              </a:ext>
            </a:extLst>
          </p:cNvPr>
          <p:cNvSpPr>
            <a:spLocks noGrp="1"/>
          </p:cNvSpPr>
          <p:nvPr>
            <p:ph sz="half" idx="1"/>
          </p:nvPr>
        </p:nvSpPr>
        <p:spPr>
          <a:xfrm>
            <a:off x="263434" y="636905"/>
            <a:ext cx="9638212" cy="4351338"/>
          </a:xfrm>
        </p:spPr>
        <p:txBody>
          <a:bodyPr>
            <a:normAutofit fontScale="70000" lnSpcReduction="20000"/>
          </a:bodyPr>
          <a:lstStyle/>
          <a:p>
            <a:pPr marL="0" lvl="0" indent="0" eaLnBrk="0" fontAlgn="base" hangingPunct="0">
              <a:lnSpc>
                <a:spcPct val="100000"/>
              </a:lnSpc>
              <a:spcBef>
                <a:spcPct val="0"/>
              </a:spcBef>
              <a:spcAft>
                <a:spcPct val="0"/>
              </a:spcAft>
              <a:buNone/>
            </a:pPr>
            <a:r>
              <a:rPr lang="en-GB" altLang="en-US" dirty="0">
                <a:latin typeface="Arial" panose="020B0604020202020204" pitchFamily="34" charset="0"/>
                <a:ea typeface="DengXian" panose="02010600030101010101" pitchFamily="2" charset="-122"/>
                <a:cs typeface="Arial" panose="020B0604020202020204" pitchFamily="34" charset="0"/>
              </a:rPr>
              <a:t>Leadbetter, M. (2002) ‘Empowerment and advocacy’. in  Adams, R, Dominelli, L and Payne (eds) </a:t>
            </a:r>
            <a:r>
              <a:rPr lang="en-GB" altLang="en-US" i="1" dirty="0">
                <a:latin typeface="Arial" panose="020B0604020202020204" pitchFamily="34" charset="0"/>
                <a:ea typeface="DengXian" panose="02010600030101010101" pitchFamily="2" charset="-122"/>
                <a:cs typeface="Arial" panose="020B0604020202020204" pitchFamily="34" charset="0"/>
              </a:rPr>
              <a:t>Social work: Themes, issues and critical debates. </a:t>
            </a:r>
            <a:r>
              <a:rPr lang="en-GB" altLang="en-US" dirty="0">
                <a:latin typeface="Arial" panose="020B0604020202020204" pitchFamily="34" charset="0"/>
                <a:ea typeface="DengXian" panose="02010600030101010101" pitchFamily="2" charset="-122"/>
                <a:cs typeface="Arial" panose="020B0604020202020204" pitchFamily="34" charset="0"/>
              </a:rPr>
              <a:t>Basingstoke: Palgrave Macmillan. Available at: </a:t>
            </a:r>
            <a:r>
              <a:rPr lang="en-GB" dirty="0">
                <a:hlinkClick r:id="rId3"/>
              </a:rPr>
              <a:t>Full details and actions for Social work: themes, issues and critical debates</a:t>
            </a:r>
            <a:r>
              <a:rPr lang="en-GB" dirty="0"/>
              <a:t> [Last Accessed 08/10/2025]</a:t>
            </a:r>
            <a:endParaRPr lang="en-GB" altLang="en-US" dirty="0">
              <a:latin typeface="Arial" panose="020B0604020202020204" pitchFamily="34" charset="0"/>
              <a:ea typeface="DengXian" panose="02010600030101010101" pitchFamily="2" charset="-122"/>
              <a:cs typeface="Arial" panose="020B0604020202020204" pitchFamily="34" charset="0"/>
            </a:endParaRPr>
          </a:p>
          <a:p>
            <a:pPr marL="0" lvl="0" indent="0" eaLnBrk="0" fontAlgn="base" hangingPunct="0">
              <a:lnSpc>
                <a:spcPct val="100000"/>
              </a:lnSpc>
              <a:spcBef>
                <a:spcPct val="0"/>
              </a:spcBef>
              <a:spcAft>
                <a:spcPct val="0"/>
              </a:spcAft>
              <a:buNone/>
            </a:pPr>
            <a:endParaRPr lang="en-GB" altLang="en-US" dirty="0">
              <a:latin typeface="Arial" panose="020B0604020202020204" pitchFamily="34" charset="0"/>
              <a:ea typeface="DengXian" panose="02010600030101010101" pitchFamily="2" charset="-122"/>
              <a:cs typeface="Arial" panose="020B0604020202020204" pitchFamily="34" charset="0"/>
            </a:endParaRPr>
          </a:p>
          <a:p>
            <a:pPr marL="0" indent="0" eaLnBrk="0" fontAlgn="base" hangingPunct="0">
              <a:lnSpc>
                <a:spcPct val="100000"/>
              </a:lnSpc>
              <a:spcBef>
                <a:spcPct val="0"/>
              </a:spcBef>
              <a:spcAft>
                <a:spcPct val="0"/>
              </a:spcAft>
              <a:buNone/>
            </a:pPr>
            <a:r>
              <a:rPr lang="en-GB" dirty="0"/>
              <a:t>Lister, R, Partick, R. and Brown, K. (eds)  (2024) </a:t>
            </a:r>
            <a:r>
              <a:rPr lang="en-GB" i="1" dirty="0"/>
              <a:t>Understanding theories and concepts in social policy</a:t>
            </a:r>
            <a:r>
              <a:rPr lang="en-GB" dirty="0"/>
              <a:t>. Second edition. Bristol: Policy Press.</a:t>
            </a:r>
          </a:p>
          <a:p>
            <a:pPr marL="0" lvl="0" indent="0" eaLnBrk="0" fontAlgn="base" hangingPunct="0">
              <a:lnSpc>
                <a:spcPct val="100000"/>
              </a:lnSpc>
              <a:spcBef>
                <a:spcPct val="0"/>
              </a:spcBef>
              <a:spcAft>
                <a:spcPct val="0"/>
              </a:spcAft>
              <a:buNone/>
            </a:pPr>
            <a:endParaRPr lang="en-GB" altLang="en-US" dirty="0">
              <a:latin typeface="Arial" panose="020B0604020202020204" pitchFamily="34" charset="0"/>
              <a:ea typeface="DengXian" panose="02010600030101010101" pitchFamily="2" charset="-122"/>
              <a:cs typeface="Arial" panose="020B0604020202020204" pitchFamily="34" charset="0"/>
            </a:endParaRPr>
          </a:p>
          <a:p>
            <a:pPr marL="0" lvl="0" indent="0" eaLnBrk="0" fontAlgn="base" hangingPunct="0">
              <a:lnSpc>
                <a:spcPct val="100000"/>
              </a:lnSpc>
              <a:spcBef>
                <a:spcPct val="0"/>
              </a:spcBef>
              <a:spcAft>
                <a:spcPct val="0"/>
              </a:spcAft>
              <a:buNone/>
            </a:pPr>
            <a:endParaRPr lang="en-GB" altLang="en-US" dirty="0">
              <a:latin typeface="Arial" panose="020B0604020202020204" pitchFamily="34" charset="0"/>
              <a:cs typeface="Arial" panose="020B0604020202020204" pitchFamily="34" charset="0"/>
            </a:endParaRPr>
          </a:p>
          <a:p>
            <a:pPr marL="0" lvl="0" indent="0" eaLnBrk="0" fontAlgn="base" hangingPunct="0">
              <a:lnSpc>
                <a:spcPct val="100000"/>
              </a:lnSpc>
              <a:spcBef>
                <a:spcPct val="0"/>
              </a:spcBef>
              <a:spcAft>
                <a:spcPct val="0"/>
              </a:spcAft>
              <a:buNone/>
            </a:pPr>
            <a:r>
              <a:rPr lang="en-GB" altLang="en-US" dirty="0">
                <a:latin typeface="Arial" panose="020B0604020202020204" pitchFamily="34" charset="0"/>
                <a:ea typeface="DengXian" panose="02010600030101010101" pitchFamily="2" charset="-122"/>
                <a:cs typeface="Arial" panose="020B0604020202020204" pitchFamily="34" charset="0"/>
              </a:rPr>
              <a:t>Miller, V. </a:t>
            </a:r>
            <a:r>
              <a:rPr lang="en-GB" altLang="en-US" i="1" dirty="0">
                <a:latin typeface="Arial" panose="020B0604020202020204" pitchFamily="34" charset="0"/>
                <a:ea typeface="DengXian" panose="02010600030101010101" pitchFamily="2" charset="-122"/>
                <a:cs typeface="Arial" panose="020B0604020202020204" pitchFamily="34" charset="0"/>
              </a:rPr>
              <a:t>et al. (</a:t>
            </a:r>
            <a:r>
              <a:rPr lang="en-GB" altLang="en-US" dirty="0">
                <a:latin typeface="Arial" panose="020B0604020202020204" pitchFamily="34" charset="0"/>
                <a:ea typeface="DengXian" panose="02010600030101010101" pitchFamily="2" charset="-122"/>
                <a:cs typeface="Arial" panose="020B0604020202020204" pitchFamily="34" charset="0"/>
              </a:rPr>
              <a:t>2006). </a:t>
            </a:r>
            <a:r>
              <a:rPr lang="en-GB" altLang="en-US" i="1" dirty="0">
                <a:latin typeface="Arial" panose="020B0604020202020204" pitchFamily="34" charset="0"/>
                <a:ea typeface="DengXian" panose="02010600030101010101" pitchFamily="2" charset="-122"/>
                <a:cs typeface="Arial" panose="020B0604020202020204" pitchFamily="34" charset="0"/>
              </a:rPr>
              <a:t>Making change happen: Power. </a:t>
            </a:r>
            <a:r>
              <a:rPr lang="en-GB" altLang="en-US" dirty="0">
                <a:latin typeface="Arial" panose="020B0604020202020204" pitchFamily="34" charset="0"/>
                <a:ea typeface="DengXian" panose="02010600030101010101" pitchFamily="2" charset="-122"/>
                <a:cs typeface="Arial" panose="020B0604020202020204" pitchFamily="34" charset="0"/>
              </a:rPr>
              <a:t>Available at: </a:t>
            </a:r>
            <a:r>
              <a:rPr lang="en-GB" dirty="0">
                <a:hlinkClick r:id="rId4"/>
              </a:rPr>
              <a:t>mch3_2011_final_0.pdf</a:t>
            </a:r>
            <a:r>
              <a:rPr lang="en-GB" dirty="0"/>
              <a:t> </a:t>
            </a:r>
            <a:r>
              <a:rPr lang="en-GB" dirty="0">
                <a:latin typeface="Arial" panose="020B0604020202020204" pitchFamily="34" charset="0"/>
                <a:ea typeface="DengXian" panose="02010600030101010101" pitchFamily="2" charset="-122"/>
                <a:cs typeface="Arial" panose="020B0604020202020204" pitchFamily="34" charset="0"/>
              </a:rPr>
              <a:t>[Last Accessed 08/10/2025]</a:t>
            </a:r>
          </a:p>
          <a:p>
            <a:pPr marL="0" lvl="0" indent="0" eaLnBrk="0" fontAlgn="base" hangingPunct="0">
              <a:lnSpc>
                <a:spcPct val="100000"/>
              </a:lnSpc>
              <a:spcBef>
                <a:spcPct val="0"/>
              </a:spcBef>
              <a:spcAft>
                <a:spcPct val="0"/>
              </a:spcAft>
              <a:buNone/>
            </a:pPr>
            <a:endParaRPr lang="en-GB" dirty="0">
              <a:latin typeface="Arial" panose="020B0604020202020204" pitchFamily="34" charset="0"/>
              <a:ea typeface="DengXian" panose="02010600030101010101" pitchFamily="2" charset="-122"/>
              <a:cs typeface="Arial" panose="020B0604020202020204" pitchFamily="34" charset="0"/>
            </a:endParaRPr>
          </a:p>
          <a:p>
            <a:pPr marL="0" lvl="0" indent="0" eaLnBrk="0" fontAlgn="base" hangingPunct="0">
              <a:lnSpc>
                <a:spcPct val="100000"/>
              </a:lnSpc>
              <a:spcBef>
                <a:spcPct val="0"/>
              </a:spcBef>
              <a:spcAft>
                <a:spcPct val="0"/>
              </a:spcAft>
              <a:buNone/>
            </a:pPr>
            <a:r>
              <a:rPr lang="en-GB" dirty="0"/>
              <a:t>VeneKlasen, L. and Miller, V. (2007) </a:t>
            </a:r>
            <a:r>
              <a:rPr lang="en-GB" i="1" dirty="0"/>
              <a:t>A new weave of power, people &amp; politics: The action guide for advocacy and citizen participation</a:t>
            </a:r>
            <a:r>
              <a:rPr lang="en-GB" dirty="0"/>
              <a:t>. Bourton-on-Dunsmore: Practical Action Publishing.</a:t>
            </a:r>
            <a:endParaRPr lang="en-GB" dirty="0">
              <a:latin typeface="Arial" panose="020B06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278063369"/>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6A845994-748C-439A-A522-946604B91B83}" vid="{9FA3D40F-57AD-4482-9329-A5CDE832DE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553f0066-c24e-444c-9c2a-7427c31ebeab}" enabled="1" method="Standard" siteId="{e5aafe7c-971b-4ab7-b039-141ad36acec0}" contentBits="1" removed="0"/>
</clbl:labelList>
</file>

<file path=docProps/app.xml><?xml version="1.0" encoding="utf-8"?>
<Properties xmlns="http://schemas.openxmlformats.org/officeDocument/2006/extended-properties" xmlns:vt="http://schemas.openxmlformats.org/officeDocument/2006/docPropsVTypes">
  <Template>UWTSD PP Template (Cream background)</Template>
  <TotalTime>0</TotalTime>
  <Words>14636</Words>
  <Application>Microsoft Office PowerPoint</Application>
  <PresentationFormat>Widescreen</PresentationFormat>
  <Paragraphs>924</Paragraphs>
  <Slides>60</Slides>
  <Notes>57</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60</vt:i4>
      </vt:variant>
    </vt:vector>
  </HeadingPairs>
  <TitlesOfParts>
    <vt:vector size="66" baseType="lpstr">
      <vt:lpstr>dejarip</vt:lpstr>
      <vt:lpstr>DengXian</vt:lpstr>
      <vt:lpstr>Aptos</vt:lpstr>
      <vt:lpstr>Arial</vt:lpstr>
      <vt:lpstr>Calibri</vt:lpstr>
      <vt:lpstr>Office Theme</vt:lpstr>
      <vt:lpstr>Week 3: Power and control</vt:lpstr>
      <vt:lpstr>PowerPoint Presentation</vt:lpstr>
      <vt:lpstr>Learning objectives</vt:lpstr>
      <vt:lpstr>Assignment 2:</vt:lpstr>
      <vt:lpstr>Think of a time when you felt powerless or controlled in a social setting. What structures or norms contributed to that feeling?</vt:lpstr>
      <vt:lpstr>Pŵer/ Power</vt:lpstr>
      <vt:lpstr>Power</vt:lpstr>
      <vt:lpstr>Rhai Meddyliau ar Bŵer Some Thoughts On Power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Social control</vt:lpstr>
      <vt:lpstr>How does social control happen in society?</vt:lpstr>
      <vt:lpstr>Types of control</vt:lpstr>
      <vt:lpstr>Sanctions could be:</vt:lpstr>
      <vt:lpstr>Hirschi (1969)</vt:lpstr>
      <vt:lpstr> Power – Foucaldian approach Power is Diffuse, Not Centralized</vt:lpstr>
      <vt:lpstr>PowerPoint Presentation</vt:lpstr>
      <vt:lpstr>Informal control: Cooley, Nye, Hirschi, Goffman, Mead</vt:lpstr>
      <vt:lpstr>Medical Social Control</vt:lpstr>
      <vt:lpstr>Authority of Medicine </vt:lpstr>
      <vt:lpstr>PowerPoint Presentation</vt:lpstr>
      <vt:lpstr>PowerPoint Presentation</vt:lpstr>
      <vt:lpstr>PowerPoint Presentation</vt:lpstr>
      <vt:lpstr>Exercise: Medical, Social, or Both?</vt:lpstr>
      <vt:lpstr>Social legal control: The Panopticon  Foucault – Surveillance and Governmentality</vt:lpstr>
      <vt:lpstr>Legal Social Control</vt:lpstr>
      <vt:lpstr>PowerPoint Presentation</vt:lpstr>
      <vt:lpstr>PowerPoint Presentation</vt:lpstr>
      <vt:lpstr>Arendt</vt:lpstr>
      <vt:lpstr>Gramsci - Hegemony explained </vt:lpstr>
      <vt:lpstr>PowerPoint Presentation</vt:lpstr>
      <vt:lpstr>Alveson (2021) power for social change:</vt:lpstr>
      <vt:lpstr>Power is a contested term (Avelino, 2021) </vt:lpstr>
      <vt:lpstr>PowerPoint Presentation</vt:lpstr>
      <vt:lpstr>PowerPoint Presentation</vt:lpstr>
      <vt:lpstr>PowerPoint Presentation</vt:lpstr>
      <vt:lpstr>Different types of power – understanding ‘politics’</vt:lpstr>
      <vt:lpstr>Visible power! How the Equality Act (2010) Can Unintentionally Discriminate</vt:lpstr>
      <vt:lpstr>PowerPoint Presentation</vt:lpstr>
      <vt:lpstr>PowerPoint Presentation</vt:lpstr>
      <vt:lpstr>Hidden power</vt:lpstr>
      <vt:lpstr>PowerPoint Presentation</vt:lpstr>
      <vt:lpstr>PowerPoint Presentation</vt:lpstr>
      <vt:lpstr>PowerPoint Presentation</vt:lpstr>
      <vt:lpstr>PowerPoint Presentation</vt:lpstr>
      <vt:lpstr>Invisible Power: links to other theories we discussed!</vt:lpstr>
      <vt:lpstr>PowerPoint Presentation</vt:lpstr>
      <vt:lpstr>Homework:  See Moodle for a copy  of this sheet. This may  help you to look at the  issues your group may  face and what could  help</vt:lpstr>
      <vt:lpstr>Non Violence as Power </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anon reviewer</dc:creator>
  <cp:lastModifiedBy>Jessica Pitman</cp:lastModifiedBy>
  <cp:revision>3</cp:revision>
  <cp:lastPrinted>2025-10-17T06:56:19Z</cp:lastPrinted>
  <dcterms:created xsi:type="dcterms:W3CDTF">2025-10-14T11:04:19Z</dcterms:created>
  <dcterms:modified xsi:type="dcterms:W3CDTF">2025-10-23T18:51:19Z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Office Theme:8</vt:lpwstr>
  </property>
  <property fmtid="{D5CDD505-2E9C-101B-9397-08002B2CF9AE}" pid="3" name="ClassificationContentMarkingHeaderText">
    <vt:lpwstr>PUBLIC / CYHOEDDUS</vt:lpwstr>
  </property>
</Properties>
</file>