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05" r:id="rId2"/>
    <p:sldId id="301" r:id="rId3"/>
    <p:sldId id="332" r:id="rId4"/>
    <p:sldId id="333" r:id="rId5"/>
    <p:sldId id="334" r:id="rId6"/>
    <p:sldId id="370" r:id="rId7"/>
    <p:sldId id="371" r:id="rId8"/>
    <p:sldId id="372" r:id="rId9"/>
    <p:sldId id="373" r:id="rId10"/>
    <p:sldId id="375" r:id="rId11"/>
    <p:sldId id="376" r:id="rId12"/>
    <p:sldId id="385" r:id="rId13"/>
    <p:sldId id="377" r:id="rId14"/>
    <p:sldId id="378" r:id="rId15"/>
    <p:sldId id="379" r:id="rId16"/>
    <p:sldId id="380" r:id="rId17"/>
    <p:sldId id="386" r:id="rId18"/>
    <p:sldId id="381" r:id="rId19"/>
    <p:sldId id="382" r:id="rId20"/>
    <p:sldId id="383" r:id="rId21"/>
    <p:sldId id="387" r:id="rId22"/>
    <p:sldId id="388" r:id="rId23"/>
    <p:sldId id="389" r:id="rId24"/>
    <p:sldId id="390" r:id="rId25"/>
    <p:sldId id="395" r:id="rId26"/>
    <p:sldId id="391" r:id="rId27"/>
    <p:sldId id="392" r:id="rId28"/>
    <p:sldId id="393" r:id="rId29"/>
    <p:sldId id="394" r:id="rId30"/>
    <p:sldId id="396" r:id="rId31"/>
    <p:sldId id="35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8" autoAdjust="0"/>
    <p:restoredTop sz="94825" autoAdjust="0"/>
  </p:normalViewPr>
  <p:slideViewPr>
    <p:cSldViewPr snapToGrid="0">
      <p:cViewPr varScale="1">
        <p:scale>
          <a:sx n="106" d="100"/>
          <a:sy n="106" d="100"/>
        </p:scale>
        <p:origin x="92"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21/06/2020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F38C69-6BB2-4D41-B3DB-AE84440306C0}" type="slidenum">
              <a:rPr lang="en-GB" smtClean="0"/>
              <a:t>10</a:t>
            </a:fld>
            <a:endParaRPr lang="en-GB"/>
          </a:p>
        </p:txBody>
      </p:sp>
    </p:spTree>
    <p:extLst>
      <p:ext uri="{BB962C8B-B14F-4D97-AF65-F5344CB8AC3E}">
        <p14:creationId xmlns:p14="http://schemas.microsoft.com/office/powerpoint/2010/main" val="936327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21/06/2020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21/06/2020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21/06/2020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21/06/2020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21/06/2020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21/06/2020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21/06/2020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dirty="0">
                <a:solidFill>
                  <a:srgbClr val="FFFFFF"/>
                </a:solidFill>
              </a:rPr>
              <a:t>Methods and Approaches in Interfaith Studies</a:t>
            </a:r>
            <a:endParaRPr lang="en-GB" sz="4400" dirty="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Philosophical Hermeneutics &amp; Interfaith Studies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2" name="Straight Connector 2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15414"/>
          <a:stretch/>
        </p:blipFill>
        <p:spPr>
          <a:xfrm>
            <a:off x="20" y="10"/>
            <a:ext cx="12191980" cy="6857990"/>
          </a:xfrm>
          <a:prstGeom prst="rect">
            <a:avLst/>
          </a:prstGeom>
        </p:spPr>
      </p:pic>
      <p:sp>
        <p:nvSpPr>
          <p:cNvPr id="33" name="Rectangle 27">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Revision</a:t>
            </a:r>
          </a:p>
        </p:txBody>
      </p:sp>
      <p:cxnSp>
        <p:nvCxnSpPr>
          <p:cNvPr id="34" name="Straight Connector 29">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In the last section we introduced the concept and structure of the term ‘hermeneutics’, the process of reading texts, and its relation to matters of interfaith studies. </a:t>
            </a:r>
          </a:p>
          <a:p>
            <a:r>
              <a:rPr lang="en-US">
                <a:solidFill>
                  <a:srgbClr val="000000"/>
                </a:solidFill>
              </a:rPr>
              <a:t>We examined the key questions and issues apparent in our study of texts in an inter-religious context, as well as how three exemplars had approached the reading of scripture within the Christian tradition. </a:t>
            </a:r>
          </a:p>
          <a:p>
            <a:r>
              <a:rPr lang="en-US">
                <a:solidFill>
                  <a:srgbClr val="000000"/>
                </a:solidFill>
              </a:rPr>
              <a:t>We also set ourselves up for beginning to examine the key critical current approaches to hermeneutic study.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Revision</a:t>
            </a:r>
          </a:p>
        </p:txBody>
      </p:sp>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dirty="0"/>
              <a:t>You also had three readings to complete (2 chapters from Jasper’s ‘A Short Introduction to Hermeneutics and a chapter on Schleiermacher from Corliss) which attempted to give you a quick introduction to the general questions within hermeneutics and their importance.</a:t>
            </a:r>
          </a:p>
          <a:p>
            <a:endParaRPr lang="en-US" dirty="0"/>
          </a:p>
          <a:p>
            <a:r>
              <a:rPr lang="en-US" dirty="0"/>
              <a:t>The chapter from Corliss will relate to some of the content we will be looking at in this section, where we begin our examination of contemporary hermeneutical norms.</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135" r="15125"/>
          <a:stretch/>
        </p:blipFill>
        <p:spPr>
          <a:xfrm>
            <a:off x="7552266" y="10"/>
            <a:ext cx="4639733" cy="6857990"/>
          </a:xfrm>
          <a:prstGeom prst="rect">
            <a:avLst/>
          </a:prstGeom>
        </p:spPr>
      </p:pic>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err="1"/>
              <a:t>Schleiermachian</a:t>
            </a:r>
            <a:r>
              <a:rPr lang="en-GB" dirty="0"/>
              <a:t> Hermeneutics </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774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02F88-F34F-444F-987D-FF0CFE4606B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 Friedrich Schleiermacher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6B80A6-7C56-4EA1-9438-E58D1228FD5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We begin this section on what is called ‘philosophical hermeneutics’ by taking ourselves through the historical genesis of the field of hermeneutics – a move from having a hermeneutic, like Augustine, to thinking through the process and method by which that hermeneutic is produced.</a:t>
            </a:r>
          </a:p>
          <a:p>
            <a:endParaRPr lang="en-US" sz="2000">
              <a:solidFill>
                <a:srgbClr val="FFFFFF"/>
              </a:solidFill>
            </a:endParaRPr>
          </a:p>
          <a:p>
            <a:r>
              <a:rPr lang="en-US" sz="2000">
                <a:solidFill>
                  <a:srgbClr val="FFFFFF"/>
                </a:solidFill>
              </a:rPr>
              <a:t>This begins with a theologian called Friedrich Schleiermacher, who locates and determines the notion of a text within its contexts, thereby requiring a philosophical approach to determining issues of meaning – the central concern of reading as a whole.</a:t>
            </a:r>
          </a:p>
        </p:txBody>
      </p:sp>
      <p:pic>
        <p:nvPicPr>
          <p:cNvPr id="6" name="Content Placeholder 5" descr="A picture containing water, window, mountain, sitting&#10;&#10;Description automatically generated">
            <a:extLst>
              <a:ext uri="{FF2B5EF4-FFF2-40B4-BE49-F238E27FC236}">
                <a16:creationId xmlns:a16="http://schemas.microsoft.com/office/drawing/2014/main" id="{F9E35CB7-E460-4B70-9E99-90ABE1A1AF7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108" t="-1" r="42504" b="-1"/>
          <a:stretch/>
        </p:blipFill>
        <p:spPr>
          <a:xfrm>
            <a:off x="7552266" y="10"/>
            <a:ext cx="4639734" cy="6857990"/>
          </a:xfrm>
          <a:prstGeom prst="rect">
            <a:avLst/>
          </a:prstGeom>
        </p:spPr>
      </p:pic>
    </p:spTree>
    <p:extLst>
      <p:ext uri="{BB962C8B-B14F-4D97-AF65-F5344CB8AC3E}">
        <p14:creationId xmlns:p14="http://schemas.microsoft.com/office/powerpoint/2010/main" val="4009019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bird, water, large, snow&#10;&#10;Description automatically generated">
            <a:extLst>
              <a:ext uri="{FF2B5EF4-FFF2-40B4-BE49-F238E27FC236}">
                <a16:creationId xmlns:a16="http://schemas.microsoft.com/office/drawing/2014/main" id="{CA94781B-3E43-41A9-A3DE-7E0E8BE9BB4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2040" r="9091" b="14908"/>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1EDBBB6-D908-4473-BD48-B63ADAC39C95}"/>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D. Friedrich Schleiermacher</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3AAB53-8AB4-4283-8546-C18399240450}"/>
              </a:ext>
            </a:extLst>
          </p:cNvPr>
          <p:cNvSpPr>
            <a:spLocks noGrp="1"/>
          </p:cNvSpPr>
          <p:nvPr>
            <p:ph sz="half" idx="1"/>
          </p:nvPr>
        </p:nvSpPr>
        <p:spPr>
          <a:xfrm>
            <a:off x="1024128" y="2286000"/>
            <a:ext cx="6066816" cy="4023360"/>
          </a:xfrm>
        </p:spPr>
        <p:txBody>
          <a:bodyPr vert="horz" lIns="45720" tIns="45720" rIns="45720" bIns="45720" rtlCol="0">
            <a:normAutofit/>
          </a:bodyPr>
          <a:lstStyle/>
          <a:p>
            <a:pPr marL="0" indent="0">
              <a:buNone/>
            </a:pPr>
            <a:r>
              <a:rPr lang="en-US" sz="1900">
                <a:solidFill>
                  <a:srgbClr val="000000"/>
                </a:solidFill>
              </a:rPr>
              <a:t>Schleiermacher (1768-1834) is generally considered the father of the idea of a field of hermeneutics, having established hermeneutics as a formal discipline in its own right.</a:t>
            </a:r>
          </a:p>
          <a:p>
            <a:pPr marL="0" indent="0">
              <a:buNone/>
            </a:pPr>
            <a:r>
              <a:rPr lang="en-US" sz="1900">
                <a:solidFill>
                  <a:srgbClr val="000000"/>
                </a:solidFill>
              </a:rPr>
              <a:t>His critical texts include </a:t>
            </a:r>
            <a:r>
              <a:rPr lang="en-US" sz="1900" i="1">
                <a:solidFill>
                  <a:srgbClr val="000000"/>
                </a:solidFill>
              </a:rPr>
              <a:t>Aphorisms</a:t>
            </a:r>
            <a:r>
              <a:rPr lang="en-US" sz="1900">
                <a:solidFill>
                  <a:srgbClr val="000000"/>
                </a:solidFill>
              </a:rPr>
              <a:t> in hermeneutics, the </a:t>
            </a:r>
            <a:r>
              <a:rPr lang="en-US" sz="1900" i="1">
                <a:solidFill>
                  <a:srgbClr val="000000"/>
                </a:solidFill>
              </a:rPr>
              <a:t>Compendium </a:t>
            </a:r>
            <a:r>
              <a:rPr lang="en-US" sz="1900">
                <a:solidFill>
                  <a:srgbClr val="000000"/>
                </a:solidFill>
              </a:rPr>
              <a:t>on hermeneutics, and </a:t>
            </a:r>
            <a:r>
              <a:rPr lang="en-US" sz="1900" i="1">
                <a:solidFill>
                  <a:srgbClr val="000000"/>
                </a:solidFill>
              </a:rPr>
              <a:t>Academy Addresses</a:t>
            </a:r>
            <a:r>
              <a:rPr lang="en-US" sz="1900">
                <a:solidFill>
                  <a:srgbClr val="000000"/>
                </a:solidFill>
              </a:rPr>
              <a:t> on hermeneutics, which were produced by a diverse academic community in and around Berlin, which covered a number of different disciplines, but were brought together through the difficult of considering aspects of texts and meaning. </a:t>
            </a:r>
          </a:p>
          <a:p>
            <a:pPr marL="0" indent="0">
              <a:buNone/>
            </a:pPr>
            <a:r>
              <a:rPr lang="en-US" sz="1900">
                <a:solidFill>
                  <a:srgbClr val="000000"/>
                </a:solidFill>
              </a:rPr>
              <a:t>An example of this is the German culture of</a:t>
            </a:r>
            <a:r>
              <a:rPr lang="en-US" sz="1900" i="1">
                <a:solidFill>
                  <a:srgbClr val="000000"/>
                </a:solidFill>
              </a:rPr>
              <a:t> Wissenschaft</a:t>
            </a:r>
            <a:r>
              <a:rPr lang="en-US" sz="1900">
                <a:solidFill>
                  <a:srgbClr val="000000"/>
                </a:solidFill>
              </a:rPr>
              <a:t> – scholarship that is both public and pursued through evidence. </a:t>
            </a:r>
          </a:p>
          <a:p>
            <a:endParaRPr lang="en-US" sz="1900">
              <a:solidFill>
                <a:srgbClr val="000000"/>
              </a:solidFill>
            </a:endParaRPr>
          </a:p>
        </p:txBody>
      </p:sp>
    </p:spTree>
    <p:extLst>
      <p:ext uri="{BB962C8B-B14F-4D97-AF65-F5344CB8AC3E}">
        <p14:creationId xmlns:p14="http://schemas.microsoft.com/office/powerpoint/2010/main" val="233918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252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FB0F6-B834-466C-87B7-5F1ED4047E7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D. Friedrich Schleiermacher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3BCA5-9AA5-45AA-9DEB-2DC14F0DF92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For Schleiermacher, texts are the products of particular minds and their contexts require localization within the fields of reliable knowledge. This is a distinction from earlier Spirit-led hermeneutics, which downplayed matters of authorial intent and contextualization of texts. </a:t>
            </a:r>
          </a:p>
          <a:p>
            <a:endParaRPr lang="en-US" sz="2000">
              <a:solidFill>
                <a:srgbClr val="FFFFFF"/>
              </a:solidFill>
            </a:endParaRPr>
          </a:p>
          <a:p>
            <a:r>
              <a:rPr lang="en-US" sz="2000">
                <a:solidFill>
                  <a:srgbClr val="FFFFFF"/>
                </a:solidFill>
              </a:rPr>
              <a:t>Rather, for Schleiermacher, scriptural texts must be approached hermeneutically in the same manner as other ancient texts. The interpretation of texts must be undertaken with the rules that govern the understanding of all texts.</a:t>
            </a:r>
          </a:p>
          <a:p>
            <a:endParaRPr lang="en-US" sz="2000">
              <a:solidFill>
                <a:srgbClr val="FFFFFF"/>
              </a:solidFill>
            </a:endParaRPr>
          </a:p>
          <a:p>
            <a:endParaRPr lang="en-US" sz="2000">
              <a:solidFill>
                <a:srgbClr val="FFFFFF"/>
              </a:solidFill>
            </a:endParaRPr>
          </a:p>
        </p:txBody>
      </p:sp>
      <p:pic>
        <p:nvPicPr>
          <p:cNvPr id="6" name="Content Placeholder 5">
            <a:extLst>
              <a:ext uri="{FF2B5EF4-FFF2-40B4-BE49-F238E27FC236}">
                <a16:creationId xmlns:a16="http://schemas.microsoft.com/office/drawing/2014/main" id="{042D9C95-B658-4859-ACC2-E564C0742AA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9118" r="22339" b="-2"/>
          <a:stretch/>
        </p:blipFill>
        <p:spPr>
          <a:xfrm>
            <a:off x="7552266" y="10"/>
            <a:ext cx="4639734" cy="6857990"/>
          </a:xfrm>
          <a:prstGeom prst="rect">
            <a:avLst/>
          </a:prstGeom>
        </p:spPr>
      </p:pic>
    </p:spTree>
    <p:extLst>
      <p:ext uri="{BB962C8B-B14F-4D97-AF65-F5344CB8AC3E}">
        <p14:creationId xmlns:p14="http://schemas.microsoft.com/office/powerpoint/2010/main" val="1506108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water, photo, riding, front&#10;&#10;Description automatically generated">
            <a:extLst>
              <a:ext uri="{FF2B5EF4-FFF2-40B4-BE49-F238E27FC236}">
                <a16:creationId xmlns:a16="http://schemas.microsoft.com/office/drawing/2014/main" id="{DAFB4F61-462B-4F7C-BD5E-F5FA0CDAEEC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20775"/>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3361B1D-BD7B-4859-A257-E0BD9300EA80}"/>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D. Friedrich Schleiermacher</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2493BB-9CE4-4441-B9BE-4D2EB186BEFD}"/>
              </a:ext>
            </a:extLst>
          </p:cNvPr>
          <p:cNvSpPr>
            <a:spLocks noGrp="1"/>
          </p:cNvSpPr>
          <p:nvPr>
            <p:ph sz="half" idx="1"/>
          </p:nvPr>
        </p:nvSpPr>
        <p:spPr>
          <a:xfrm>
            <a:off x="1024128" y="2286000"/>
            <a:ext cx="6066816" cy="4023360"/>
          </a:xfrm>
        </p:spPr>
        <p:txBody>
          <a:bodyPr vert="horz" lIns="45720" tIns="45720" rIns="45720" bIns="45720" rtlCol="0">
            <a:normAutofit/>
          </a:bodyPr>
          <a:lstStyle/>
          <a:p>
            <a:pPr marL="0" indent="0">
              <a:buNone/>
            </a:pPr>
            <a:r>
              <a:rPr lang="en-US" sz="2000">
                <a:solidFill>
                  <a:srgbClr val="000000"/>
                </a:solidFill>
              </a:rPr>
              <a:t>Schleiermacher’s approach is influenced by Immanuel Kant (1724-1804), the central figure of the ‘Enlightenment, and his approach to the basis and boundaries of knowledge and reason – critically, that reason is separate from tradition and can determine truth alone. </a:t>
            </a:r>
          </a:p>
          <a:p>
            <a:pPr marL="0" indent="0">
              <a:buNone/>
            </a:pPr>
            <a:endParaRPr lang="en-US" sz="2000">
              <a:solidFill>
                <a:srgbClr val="000000"/>
              </a:solidFill>
            </a:endParaRPr>
          </a:p>
          <a:p>
            <a:pPr marL="0" indent="0">
              <a:buNone/>
            </a:pPr>
            <a:r>
              <a:rPr lang="en-US" sz="2000">
                <a:solidFill>
                  <a:srgbClr val="000000"/>
                </a:solidFill>
              </a:rPr>
              <a:t>For Schleiermacher, it is necessary to assert the unity of all human knowledge as a way of resolving the conflict between science and religious knowledge, which is becoming increasingly prominent in Schleiermacher’s time period. In order to do so, he focuses on the universal human conditions for understanding, that is a common basis for the existing rules of interpretation.</a:t>
            </a:r>
          </a:p>
        </p:txBody>
      </p:sp>
    </p:spTree>
    <p:extLst>
      <p:ext uri="{BB962C8B-B14F-4D97-AF65-F5344CB8AC3E}">
        <p14:creationId xmlns:p14="http://schemas.microsoft.com/office/powerpoint/2010/main" val="720226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04B1DB1-AFCD-4451-8092-0B20E46B2211}"/>
              </a:ext>
            </a:extLst>
          </p:cNvPr>
          <p:cNvSpPr>
            <a:spLocks noGrp="1"/>
          </p:cNvSpPr>
          <p:nvPr>
            <p:ph type="title"/>
          </p:nvPr>
        </p:nvSpPr>
        <p:spPr>
          <a:xfrm>
            <a:off x="1024128" y="585216"/>
            <a:ext cx="5867061" cy="1499616"/>
          </a:xfrm>
        </p:spPr>
        <p:txBody>
          <a:bodyPr vert="horz" lIns="91440" tIns="45720" rIns="91440" bIns="45720" rtlCol="0" anchor="ctr">
            <a:normAutofit/>
          </a:bodyPr>
          <a:lstStyle/>
          <a:p>
            <a:r>
              <a:rPr lang="en-US"/>
              <a:t>D. Friedrich Schleiermacher</a:t>
            </a:r>
          </a:p>
        </p:txBody>
      </p:sp>
      <p:pic>
        <p:nvPicPr>
          <p:cNvPr id="5" name="Content Placeholder 4" descr="Hermeneutic cycle.jpg">
            <a:extLst>
              <a:ext uri="{FF2B5EF4-FFF2-40B4-BE49-F238E27FC236}">
                <a16:creationId xmlns:a16="http://schemas.microsoft.com/office/drawing/2014/main" id="{A4D7D7D5-F65D-4BCD-9ECA-41B66F5AE99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t="-69988" b="-69988"/>
          <a:stretch>
            <a:fillRect/>
          </a:stretch>
        </p:blipFill>
        <p:spPr>
          <a:xfrm>
            <a:off x="585410" y="1382486"/>
            <a:ext cx="6359669" cy="5475514"/>
          </a:xfrm>
          <a:prstGeom prst="rect">
            <a:avLst/>
          </a:prstGeom>
        </p:spPr>
      </p:pic>
      <p:sp>
        <p:nvSpPr>
          <p:cNvPr id="12" name="Rectangle 11">
            <a:extLst>
              <a:ext uri="{FF2B5EF4-FFF2-40B4-BE49-F238E27FC236}">
                <a16:creationId xmlns:a16="http://schemas.microsoft.com/office/drawing/2014/main" id="{CA4D39DB-AFA4-47BA-A7F2-13A71D210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B80133-2E82-48CE-A35D-D95A0F0411A9}"/>
              </a:ext>
            </a:extLst>
          </p:cNvPr>
          <p:cNvSpPr>
            <a:spLocks noGrp="1"/>
          </p:cNvSpPr>
          <p:nvPr>
            <p:ph sz="half" idx="1"/>
          </p:nvPr>
        </p:nvSpPr>
        <p:spPr>
          <a:xfrm>
            <a:off x="8021490" y="585216"/>
            <a:ext cx="3527043" cy="5586984"/>
          </a:xfrm>
        </p:spPr>
        <p:txBody>
          <a:bodyPr vert="horz" lIns="45720" tIns="45720" rIns="45720" bIns="45720" rtlCol="0" anchor="ctr">
            <a:normAutofit/>
          </a:bodyPr>
          <a:lstStyle/>
          <a:p>
            <a:r>
              <a:rPr lang="en-US" sz="1400">
                <a:solidFill>
                  <a:srgbClr val="FFFFFF"/>
                </a:solidFill>
              </a:rPr>
              <a:t>This attempt at making coherent the accounts of differing readings leads Schleiermacher to identify the circular nature of much hermeneutics. He states: </a:t>
            </a:r>
          </a:p>
          <a:p>
            <a:br>
              <a:rPr lang="en-US" sz="1400">
                <a:solidFill>
                  <a:srgbClr val="FFFFFF"/>
                </a:solidFill>
              </a:rPr>
            </a:br>
            <a:r>
              <a:rPr lang="en-US" sz="1400">
                <a:solidFill>
                  <a:srgbClr val="FFFFFF"/>
                </a:solidFill>
              </a:rPr>
              <a:t>‘Each part can be understood only out of the whole to which it belongs, and vice versa… Only in the case of insignificant texts are we satisfied with what we understand on first reading’.</a:t>
            </a:r>
          </a:p>
          <a:p>
            <a:endParaRPr lang="en-US" sz="1400">
              <a:solidFill>
                <a:srgbClr val="FFFFFF"/>
              </a:solidFill>
            </a:endParaRPr>
          </a:p>
          <a:p>
            <a:r>
              <a:rPr lang="en-US" sz="1400">
                <a:solidFill>
                  <a:srgbClr val="FFFFFF"/>
                </a:solidFill>
              </a:rPr>
              <a:t>An example used by Schleiermacher is that a text consists of sentences that make up the text as a whole, and the whole text defines the meaning of each part. Meaning is defined by the ‘larger context’ than just the immediacy of intial reading.</a:t>
            </a:r>
          </a:p>
          <a:p>
            <a:r>
              <a:rPr lang="en-US" sz="1400">
                <a:solidFill>
                  <a:srgbClr val="FFFFFF"/>
                </a:solidFill>
              </a:rPr>
              <a:t>This circle is critical in all of our reading, with some greater context always influencing how we understand a particular part.</a:t>
            </a:r>
          </a:p>
        </p:txBody>
      </p:sp>
    </p:spTree>
    <p:extLst>
      <p:ext uri="{BB962C8B-B14F-4D97-AF65-F5344CB8AC3E}">
        <p14:creationId xmlns:p14="http://schemas.microsoft.com/office/powerpoint/2010/main" val="2263754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0F86791-6DD1-4D56-A00B-662B0337D215}"/>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D. Friedrich Schleiermacher</a:t>
            </a:r>
          </a:p>
        </p:txBody>
      </p:sp>
      <p:sp>
        <p:nvSpPr>
          <p:cNvPr id="3" name="Content Placeholder 2">
            <a:extLst>
              <a:ext uri="{FF2B5EF4-FFF2-40B4-BE49-F238E27FC236}">
                <a16:creationId xmlns:a16="http://schemas.microsoft.com/office/drawing/2014/main" id="{D44DA9EA-DB87-4F35-8318-C9B2E4D3A10B}"/>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sz="2000"/>
              <a:t>For Schleiermacher, the greater whole that guarantees the unity of knowledge is a universe in which all things are interconnected – this is what allows Schleiermacher to propose the reality of a singular form of knowledge, that underlies the seeming contradictions of, say, science and faith. </a:t>
            </a:r>
          </a:p>
          <a:p>
            <a:endParaRPr lang="en-US" sz="2000"/>
          </a:p>
          <a:p>
            <a:r>
              <a:rPr lang="en-US" sz="2000"/>
              <a:t>In Schleiermacher’s work, this interconnection, the cohering logic of reality, is the Spirit – in both a Christian and Romantic sense. </a:t>
            </a:r>
          </a:p>
          <a:p>
            <a:r>
              <a:rPr lang="en-US" sz="2000"/>
              <a:t>Being and thought, or world and Spirit, are necessarily interdependent.</a:t>
            </a:r>
          </a:p>
        </p:txBody>
      </p:sp>
      <p:pic>
        <p:nvPicPr>
          <p:cNvPr id="6" name="Content Placeholder 5" descr="A picture containing grass, covered, bird, standing&#10;&#10;Description automatically generated">
            <a:extLst>
              <a:ext uri="{FF2B5EF4-FFF2-40B4-BE49-F238E27FC236}">
                <a16:creationId xmlns:a16="http://schemas.microsoft.com/office/drawing/2014/main" id="{63A5F99E-E565-4BA2-8EC0-17CB551452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447" r="19899"/>
          <a:stretch/>
        </p:blipFill>
        <p:spPr>
          <a:xfrm>
            <a:off x="7552266" y="10"/>
            <a:ext cx="4639733" cy="6857990"/>
          </a:xfrm>
          <a:prstGeom prst="rect">
            <a:avLst/>
          </a:prstGeom>
        </p:spPr>
      </p:pic>
    </p:spTree>
    <p:extLst>
      <p:ext uri="{BB962C8B-B14F-4D97-AF65-F5344CB8AC3E}">
        <p14:creationId xmlns:p14="http://schemas.microsoft.com/office/powerpoint/2010/main" val="754037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E1F9-65CB-47C4-9F63-552A531079A8}"/>
              </a:ext>
            </a:extLst>
          </p:cNvPr>
          <p:cNvSpPr>
            <a:spLocks noGrp="1"/>
          </p:cNvSpPr>
          <p:nvPr>
            <p:ph type="title"/>
          </p:nvPr>
        </p:nvSpPr>
        <p:spPr/>
        <p:txBody>
          <a:bodyPr/>
          <a:lstStyle/>
          <a:p>
            <a:pPr algn="l"/>
            <a:r>
              <a:rPr lang="en-US" sz="5400" dirty="0"/>
              <a:t>Interpretation as Reconstruction</a:t>
            </a:r>
            <a:endParaRPr lang="en-GB" dirty="0"/>
          </a:p>
        </p:txBody>
      </p:sp>
      <p:sp>
        <p:nvSpPr>
          <p:cNvPr id="3" name="Text Placeholder 2">
            <a:extLst>
              <a:ext uri="{FF2B5EF4-FFF2-40B4-BE49-F238E27FC236}">
                <a16:creationId xmlns:a16="http://schemas.microsoft.com/office/drawing/2014/main" id="{CB9E7D5C-8C26-457D-82F3-9B4AF1806A3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2491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531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25B95-E657-4AC8-8D94-A72D2BF07A1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Interpretation as Reconstruction</a:t>
            </a:r>
          </a:p>
        </p:txBody>
      </p:sp>
      <p:pic>
        <p:nvPicPr>
          <p:cNvPr id="6" name="Content Placeholder 5">
            <a:extLst>
              <a:ext uri="{FF2B5EF4-FFF2-40B4-BE49-F238E27FC236}">
                <a16:creationId xmlns:a16="http://schemas.microsoft.com/office/drawing/2014/main" id="{5D221035-8EA5-4744-998D-CF51420E060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9572" r="1" b="12237"/>
          <a:stretch/>
        </p:blipFill>
        <p:spPr>
          <a:xfrm>
            <a:off x="327547" y="321733"/>
            <a:ext cx="7058306" cy="4107392"/>
          </a:xfrm>
          <a:prstGeom prst="rect">
            <a:avLst/>
          </a:prstGeom>
        </p:spPr>
      </p:pic>
      <p:sp>
        <p:nvSpPr>
          <p:cNvPr id="19"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B78BB8-F4E4-43AB-9703-D96666992FE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700">
                <a:solidFill>
                  <a:srgbClr val="FFFFFF"/>
                </a:solidFill>
              </a:rPr>
              <a:t>So, where does Schleiermacher’s foundation of the principles of hermeneutics leave us?</a:t>
            </a:r>
            <a:br>
              <a:rPr lang="en-US" sz="1700">
                <a:solidFill>
                  <a:srgbClr val="FFFFFF"/>
                </a:solidFill>
              </a:rPr>
            </a:br>
            <a:br>
              <a:rPr lang="en-US" sz="1700">
                <a:solidFill>
                  <a:srgbClr val="FFFFFF"/>
                </a:solidFill>
              </a:rPr>
            </a:br>
            <a:r>
              <a:rPr lang="en-US" sz="1700">
                <a:solidFill>
                  <a:srgbClr val="FFFFFF"/>
                </a:solidFill>
              </a:rPr>
              <a:t>Generally, literary or religious texts are seen to be the linguistic expression of a mind touched  by the world-Spirit, an attempted expression of an underlying truth of reality.</a:t>
            </a:r>
          </a:p>
          <a:p>
            <a:pPr marL="0" indent="0">
              <a:buNone/>
            </a:pPr>
            <a:r>
              <a:rPr lang="en-US" sz="1700">
                <a:solidFill>
                  <a:srgbClr val="FFFFFF"/>
                </a:solidFill>
              </a:rPr>
              <a:t>The interpreter’s task was therefore to move back through the words written to the thoughts of the author. This was a process of reconstructing the author’s mind at the point of writing: what overall intention determined every other part of the text? From answering this question, the meaning of the text could be determined. </a:t>
            </a:r>
          </a:p>
          <a:p>
            <a:endParaRPr lang="en-US" sz="1700">
              <a:solidFill>
                <a:srgbClr val="FFFFFF"/>
              </a:solidFill>
            </a:endParaRPr>
          </a:p>
        </p:txBody>
      </p:sp>
    </p:spTree>
    <p:extLst>
      <p:ext uri="{BB962C8B-B14F-4D97-AF65-F5344CB8AC3E}">
        <p14:creationId xmlns:p14="http://schemas.microsoft.com/office/powerpoint/2010/main" val="906126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344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7937F-618F-43A3-B3DC-76B46BB0724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Interpretation as Reconstruction</a:t>
            </a:r>
          </a:p>
        </p:txBody>
      </p:sp>
      <p:pic>
        <p:nvPicPr>
          <p:cNvPr id="6" name="Content Placeholder 5" descr="A picture containing photo, old, sitting, man&#10;&#10;Description automatically generated">
            <a:extLst>
              <a:ext uri="{FF2B5EF4-FFF2-40B4-BE49-F238E27FC236}">
                <a16:creationId xmlns:a16="http://schemas.microsoft.com/office/drawing/2014/main" id="{BB37EF2C-1D16-49FA-8628-6F287119093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9409" r="1" b="13516"/>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E303F2-297F-4508-8B1D-7F97263AB3E3}"/>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500">
                <a:solidFill>
                  <a:srgbClr val="FFFFFF"/>
                </a:solidFill>
              </a:rPr>
              <a:t>In addition, Schleiermacher highlights the interconnectedness of thinking and language – how our thoughts are determined and structured by our relationship to language. For him, thought happens only as language, hence grammatical skills in the language of the author are required in the attempted reconstruction.</a:t>
            </a:r>
          </a:p>
          <a:p>
            <a:pPr marL="0" indent="0">
              <a:buNone/>
            </a:pPr>
            <a:r>
              <a:rPr lang="en-US" sz="1500">
                <a:solidFill>
                  <a:srgbClr val="FFFFFF"/>
                </a:solidFill>
              </a:rPr>
              <a:t>This also makes knowledge of the original language and of the author’s historical context vitally important in seeking the intent of the author, as without it, we lack the capacity to understand the impetus driving the author. </a:t>
            </a:r>
          </a:p>
          <a:p>
            <a:pPr marL="0" indent="0">
              <a:buNone/>
            </a:pPr>
            <a:r>
              <a:rPr lang="en-US" sz="1500">
                <a:solidFill>
                  <a:srgbClr val="FFFFFF"/>
                </a:solidFill>
              </a:rPr>
              <a:t>Yet, this is not always sufficient – the reader must make an intuitive leap into the meaningful relation between part and whole, between text and context. The logic of grammar alone cannot explain everything.</a:t>
            </a:r>
          </a:p>
          <a:p>
            <a:endParaRPr lang="en-US" sz="1500">
              <a:solidFill>
                <a:srgbClr val="FFFFFF"/>
              </a:solidFill>
            </a:endParaRPr>
          </a:p>
        </p:txBody>
      </p:sp>
    </p:spTree>
    <p:extLst>
      <p:ext uri="{BB962C8B-B14F-4D97-AF65-F5344CB8AC3E}">
        <p14:creationId xmlns:p14="http://schemas.microsoft.com/office/powerpoint/2010/main" val="1255016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C3B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2059A-0BE1-48C3-BC30-01B3CF575165}"/>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Interpretation as Reconstruction</a:t>
            </a:r>
          </a:p>
        </p:txBody>
      </p:sp>
      <p:pic>
        <p:nvPicPr>
          <p:cNvPr id="6" name="Content Placeholder 5">
            <a:extLst>
              <a:ext uri="{FF2B5EF4-FFF2-40B4-BE49-F238E27FC236}">
                <a16:creationId xmlns:a16="http://schemas.microsoft.com/office/drawing/2014/main" id="{5E717FB4-F0B7-4A9D-B8B6-0E3B8434870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925" r="1" b="16507"/>
          <a:stretch/>
        </p:blipFill>
        <p:spPr>
          <a:xfrm>
            <a:off x="327547" y="321733"/>
            <a:ext cx="7058306" cy="4107392"/>
          </a:xfrm>
          <a:prstGeom prst="rect">
            <a:avLst/>
          </a:prstGeom>
        </p:spPr>
      </p:pic>
      <p:sp>
        <p:nvSpPr>
          <p:cNvPr id="33" name="Rectangle 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1C7E6D-1FFD-4C16-8085-5A314A5399B2}"/>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500">
                <a:solidFill>
                  <a:srgbClr val="FFFFFF"/>
                </a:solidFill>
              </a:rPr>
              <a:t>In addition, Schleiermacher leaves us with a strong focus on the relational aspect of interpretation – that interpretation is fundamentally about understanding the relationships within and between texts. It is always about someone communicating something to someone else, rather than texts existing without an awareness of their contextual purpose. </a:t>
            </a:r>
          </a:p>
          <a:p>
            <a:pPr marL="0" indent="0">
              <a:buNone/>
            </a:pPr>
            <a:endParaRPr lang="en-US" sz="1500">
              <a:solidFill>
                <a:srgbClr val="FFFFFF"/>
              </a:solidFill>
            </a:endParaRPr>
          </a:p>
          <a:p>
            <a:pPr marL="0" indent="0">
              <a:buNone/>
            </a:pPr>
            <a:r>
              <a:rPr lang="en-US" sz="1500">
                <a:solidFill>
                  <a:srgbClr val="FFFFFF"/>
                </a:solidFill>
              </a:rPr>
              <a:t>We also have a focus on the way in which a person’s life contexts and intentions shape the meaning of a statement. Linguistic rules and interpretative methods are not enough for the purpose of interpretation but require a deeper contextual and individual understanding of the contexts of the text under consideration. </a:t>
            </a:r>
          </a:p>
          <a:p>
            <a:endParaRPr lang="en-US" sz="1500">
              <a:solidFill>
                <a:srgbClr val="FFFFFF"/>
              </a:solidFill>
            </a:endParaRPr>
          </a:p>
          <a:p>
            <a:endParaRPr lang="en-US" sz="1500">
              <a:solidFill>
                <a:srgbClr val="FFFFFF"/>
              </a:solidFill>
            </a:endParaRPr>
          </a:p>
        </p:txBody>
      </p:sp>
    </p:spTree>
    <p:extLst>
      <p:ext uri="{BB962C8B-B14F-4D97-AF65-F5344CB8AC3E}">
        <p14:creationId xmlns:p14="http://schemas.microsoft.com/office/powerpoint/2010/main" val="40945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C3B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3D458-1300-4B4D-9B75-E846AC780DC4}"/>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Interpretation as Reconstruction</a:t>
            </a:r>
          </a:p>
        </p:txBody>
      </p:sp>
      <p:pic>
        <p:nvPicPr>
          <p:cNvPr id="5" name="Content Placeholder 4">
            <a:extLst>
              <a:ext uri="{FF2B5EF4-FFF2-40B4-BE49-F238E27FC236}">
                <a16:creationId xmlns:a16="http://schemas.microsoft.com/office/drawing/2014/main" id="{8DB7E334-B56C-44A9-A1AB-9B10362AB68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p:blipFill>
        <p:spPr>
          <a:xfrm>
            <a:off x="606246" y="321733"/>
            <a:ext cx="6500908" cy="4107392"/>
          </a:xfrm>
          <a:prstGeom prst="rect">
            <a:avLst/>
          </a:prstGeom>
        </p:spPr>
      </p:pic>
      <p:sp>
        <p:nvSpPr>
          <p:cNvPr id="18"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93E302-3049-4588-8013-7E98AD02B7D5}"/>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pPr marL="0" indent="0">
              <a:buNone/>
            </a:pPr>
            <a:r>
              <a:rPr lang="en-US" sz="1500">
                <a:solidFill>
                  <a:srgbClr val="FFFFFF"/>
                </a:solidFill>
              </a:rPr>
              <a:t>Schleiermacher widened the domain of hermeneutics beyond sacred texts to all human documents and modes of communication – bringing the same approaches and tools developed to help our understanding of texts more generally to bear on the interpretation of sacred texts.</a:t>
            </a:r>
          </a:p>
          <a:p>
            <a:pPr marL="0" indent="0">
              <a:buNone/>
            </a:pPr>
            <a:r>
              <a:rPr lang="en-US" sz="1500">
                <a:solidFill>
                  <a:srgbClr val="FFFFFF"/>
                </a:solidFill>
              </a:rPr>
              <a:t>Schleiermacher is a critical stepping-stone in our development of hermeneutics as a process of understanding of reading, most importantly for his focus on the author’s historical context.</a:t>
            </a:r>
          </a:p>
          <a:p>
            <a:pPr marL="0" indent="0">
              <a:buNone/>
            </a:pPr>
            <a:r>
              <a:rPr lang="en-US" sz="1500">
                <a:solidFill>
                  <a:srgbClr val="FFFFFF"/>
                </a:solidFill>
              </a:rPr>
              <a:t>But what about the historical context of the interpreter themselves?</a:t>
            </a:r>
          </a:p>
          <a:p>
            <a:pPr marL="0" indent="0">
              <a:buNone/>
            </a:pPr>
            <a:r>
              <a:rPr lang="en-US" sz="1500">
                <a:solidFill>
                  <a:srgbClr val="FFFFFF"/>
                </a:solidFill>
              </a:rPr>
              <a:t>Does interpretation really involve seamlessly stepping out of one’s own mind into that of the author?</a:t>
            </a:r>
          </a:p>
        </p:txBody>
      </p:sp>
    </p:spTree>
    <p:extLst>
      <p:ext uri="{BB962C8B-B14F-4D97-AF65-F5344CB8AC3E}">
        <p14:creationId xmlns:p14="http://schemas.microsoft.com/office/powerpoint/2010/main" val="1033957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107DD-EBDA-4C11-8318-E749D699DF09}"/>
              </a:ext>
            </a:extLst>
          </p:cNvPr>
          <p:cNvSpPr>
            <a:spLocks noGrp="1"/>
          </p:cNvSpPr>
          <p:nvPr>
            <p:ph type="title"/>
          </p:nvPr>
        </p:nvSpPr>
        <p:spPr/>
        <p:txBody>
          <a:bodyPr/>
          <a:lstStyle/>
          <a:p>
            <a:pPr algn="l"/>
            <a:r>
              <a:rPr lang="en-GB" dirty="0"/>
              <a:t>Philosophical Hermeneutical Approaches</a:t>
            </a:r>
          </a:p>
        </p:txBody>
      </p:sp>
      <p:sp>
        <p:nvSpPr>
          <p:cNvPr id="3" name="Text Placeholder 2">
            <a:extLst>
              <a:ext uri="{FF2B5EF4-FFF2-40B4-BE49-F238E27FC236}">
                <a16:creationId xmlns:a16="http://schemas.microsoft.com/office/drawing/2014/main" id="{B0D0E281-22CC-46D4-A76F-2326586C9A7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1512758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A4CF041-C1B4-4C52-AB28-0808B953DD3D}"/>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Philosophical Hermeneutical Approaches</a:t>
            </a:r>
          </a:p>
        </p:txBody>
      </p:sp>
      <p:sp>
        <p:nvSpPr>
          <p:cNvPr id="3" name="Content Placeholder 2">
            <a:extLst>
              <a:ext uri="{FF2B5EF4-FFF2-40B4-BE49-F238E27FC236}">
                <a16:creationId xmlns:a16="http://schemas.microsoft.com/office/drawing/2014/main" id="{9D1458AE-B56E-4475-B04F-857C816DE37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The movement of hermeneutics after Schleiermacher took a decidedly philosophical turn, with a focus on the location of meaning within our world becoming the central concern.</a:t>
            </a:r>
          </a:p>
          <a:p>
            <a:pPr marL="0" indent="0">
              <a:buNone/>
            </a:pPr>
            <a:r>
              <a:rPr lang="en-US" dirty="0"/>
              <a:t>A critical early figure in this move was Martin Heidegger (1889-1976) who shifted the focus from interpretation to existential understanding (ontology).</a:t>
            </a:r>
            <a:br>
              <a:rPr lang="en-US" dirty="0"/>
            </a:br>
            <a:br>
              <a:rPr lang="en-US" dirty="0"/>
            </a:br>
            <a:r>
              <a:rPr lang="en-US" dirty="0"/>
              <a:t>Heidegger developed the concept of the hermeneutic circle further – life is an interpretative enterprise, a continual and future-oriented  movement of self-understanding.</a:t>
            </a:r>
          </a:p>
        </p:txBody>
      </p:sp>
      <p:pic>
        <p:nvPicPr>
          <p:cNvPr id="6" name="Content Placeholder 5" descr="A person sitting on a table&#10;&#10;Description automatically generated">
            <a:extLst>
              <a:ext uri="{FF2B5EF4-FFF2-40B4-BE49-F238E27FC236}">
                <a16:creationId xmlns:a16="http://schemas.microsoft.com/office/drawing/2014/main" id="{2427A0A0-759E-4CC7-A8BA-3AE8E01ED11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283" r="10255" b="1"/>
          <a:stretch/>
        </p:blipFill>
        <p:spPr>
          <a:xfrm>
            <a:off x="7552266" y="10"/>
            <a:ext cx="4639733" cy="6857990"/>
          </a:xfrm>
          <a:prstGeom prst="rect">
            <a:avLst/>
          </a:prstGeom>
        </p:spPr>
      </p:pic>
    </p:spTree>
    <p:extLst>
      <p:ext uri="{BB962C8B-B14F-4D97-AF65-F5344CB8AC3E}">
        <p14:creationId xmlns:p14="http://schemas.microsoft.com/office/powerpoint/2010/main" val="3054552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3F16C7C-F50B-459D-AF44-6EDF2CE7D2B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Philosophical Hermeneutical Approaches</a:t>
            </a:r>
          </a:p>
        </p:txBody>
      </p:sp>
      <p:sp>
        <p:nvSpPr>
          <p:cNvPr id="3" name="Content Placeholder 2">
            <a:extLst>
              <a:ext uri="{FF2B5EF4-FFF2-40B4-BE49-F238E27FC236}">
                <a16:creationId xmlns:a16="http://schemas.microsoft.com/office/drawing/2014/main" id="{84768403-1BA7-4B9C-AA29-6FC7640135A9}"/>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Heidegger’s student, Hans Georg Gadamer(1900-200) would go on to become perhaps the most central figure in the flourishing of this philosophical form of hermeneutical thinking.</a:t>
            </a:r>
          </a:p>
          <a:p>
            <a:pPr marL="0" indent="0">
              <a:buNone/>
            </a:pPr>
            <a:endParaRPr lang="en-US" dirty="0"/>
          </a:p>
          <a:p>
            <a:pPr marL="0" indent="0">
              <a:buNone/>
            </a:pPr>
            <a:r>
              <a:rPr lang="en-US" dirty="0"/>
              <a:t>During his tenure as Professor of Philosophy at Heidelberg, Gadamer developed a new model of the self as temporal, hermeneutical, and language-</a:t>
            </a:r>
            <a:r>
              <a:rPr lang="en-US" dirty="0" err="1"/>
              <a:t>centred</a:t>
            </a:r>
            <a:r>
              <a:rPr lang="en-US" dirty="0"/>
              <a:t> – an examination of human understanding and its relationship to hermeneutical processes. </a:t>
            </a:r>
          </a:p>
          <a:p>
            <a:endParaRPr lang="en-US" dirty="0"/>
          </a:p>
        </p:txBody>
      </p:sp>
      <p:pic>
        <p:nvPicPr>
          <p:cNvPr id="5" name="Content Placeholder 1">
            <a:extLst>
              <a:ext uri="{FF2B5EF4-FFF2-40B4-BE49-F238E27FC236}">
                <a16:creationId xmlns:a16="http://schemas.microsoft.com/office/drawing/2014/main" id="{9B9B946C-F833-4D3E-88C6-46E1BB99165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1671" r="30295" b="1"/>
          <a:stretch/>
        </p:blipFill>
        <p:spPr>
          <a:xfrm>
            <a:off x="7552266" y="10"/>
            <a:ext cx="4639733" cy="6857990"/>
          </a:xfrm>
          <a:prstGeom prst="rect">
            <a:avLst/>
          </a:prstGeom>
        </p:spPr>
      </p:pic>
    </p:spTree>
    <p:extLst>
      <p:ext uri="{BB962C8B-B14F-4D97-AF65-F5344CB8AC3E}">
        <p14:creationId xmlns:p14="http://schemas.microsoft.com/office/powerpoint/2010/main" val="3983749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66C7585-840C-4FAA-A174-DEF539FC10A9}"/>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Hans Georg Gadamer</a:t>
            </a:r>
            <a:endParaRPr lang="en-US"/>
          </a:p>
        </p:txBody>
      </p:sp>
      <p:sp>
        <p:nvSpPr>
          <p:cNvPr id="3" name="Content Placeholder 2">
            <a:extLst>
              <a:ext uri="{FF2B5EF4-FFF2-40B4-BE49-F238E27FC236}">
                <a16:creationId xmlns:a16="http://schemas.microsoft.com/office/drawing/2014/main" id="{90CEADB3-2A27-45D4-9BCF-3FBFD972A0DF}"/>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In 1966, in his work ‘The Universality of the Hermeneutical Problem’, Gadamer argues against Schleiermacher’s understanding that hermeneutics is about clarifying communication between the author and the reader.</a:t>
            </a:r>
          </a:p>
          <a:p>
            <a:pPr marL="0" indent="0">
              <a:buNone/>
            </a:pPr>
            <a:r>
              <a:rPr lang="en-US" sz="2000"/>
              <a:t>Rather, ‘Being’ is coterminous with ‘world’ and both are reducible to language, ‘the fundamental mode of operation of our being-in the world and the all-embracing form of the constitution of the world’ (p.3).</a:t>
            </a:r>
          </a:p>
          <a:p>
            <a:pPr marL="0" indent="0">
              <a:buNone/>
            </a:pPr>
            <a:r>
              <a:rPr lang="en-US" sz="2000"/>
              <a:t>Following on from Heidegger, and the concept of language games we examined in an earlier section, Gadamer proposes that human beings move in and through language.</a:t>
            </a:r>
          </a:p>
        </p:txBody>
      </p:sp>
      <p:pic>
        <p:nvPicPr>
          <p:cNvPr id="6" name="Content Placeholder 5">
            <a:extLst>
              <a:ext uri="{FF2B5EF4-FFF2-40B4-BE49-F238E27FC236}">
                <a16:creationId xmlns:a16="http://schemas.microsoft.com/office/drawing/2014/main" id="{4C6A3808-AC51-4487-B59B-FC7923BD03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367" r="6174"/>
          <a:stretch/>
        </p:blipFill>
        <p:spPr>
          <a:xfrm>
            <a:off x="7552266" y="10"/>
            <a:ext cx="4639733" cy="6857990"/>
          </a:xfrm>
          <a:prstGeom prst="rect">
            <a:avLst/>
          </a:prstGeom>
        </p:spPr>
      </p:pic>
    </p:spTree>
    <p:extLst>
      <p:ext uri="{BB962C8B-B14F-4D97-AF65-F5344CB8AC3E}">
        <p14:creationId xmlns:p14="http://schemas.microsoft.com/office/powerpoint/2010/main" val="4003505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1E0320B-97AD-413D-A333-2014B53C62F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dirty="0"/>
              <a:t>Hans Georg Gadamer</a:t>
            </a:r>
            <a:endParaRPr lang="en-US"/>
          </a:p>
        </p:txBody>
      </p:sp>
      <p:sp>
        <p:nvSpPr>
          <p:cNvPr id="3" name="Content Placeholder 2">
            <a:extLst>
              <a:ext uri="{FF2B5EF4-FFF2-40B4-BE49-F238E27FC236}">
                <a16:creationId xmlns:a16="http://schemas.microsoft.com/office/drawing/2014/main" id="{C26958C8-66DE-4D1C-8AF4-D215E9C40EFF}"/>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2000"/>
              <a:t>For Heidegger, and then Gadamer, the key issue that they have with Schleiermacher is that hermeneutics is not (only) about texts but is also about the way we experience the world (more practical than theoretical). </a:t>
            </a:r>
          </a:p>
          <a:p>
            <a:pPr marL="0" indent="0">
              <a:buNone/>
            </a:pPr>
            <a:r>
              <a:rPr lang="en-US" sz="2000"/>
              <a:t>Objects are not assessed neutrally but are experienced in an already existing web of meaningful relations – as examined in the context of Heideggerian language games earlier.</a:t>
            </a:r>
          </a:p>
          <a:p>
            <a:pPr marL="0" indent="0">
              <a:buNone/>
            </a:pPr>
            <a:r>
              <a:rPr lang="en-US" sz="2000"/>
              <a:t>Understanding is the basic movement of human existence, which encompasses the whole of our life experience.</a:t>
            </a:r>
          </a:p>
        </p:txBody>
      </p:sp>
      <p:pic>
        <p:nvPicPr>
          <p:cNvPr id="6" name="Content Placeholder 5" descr="A picture containing sitting, pile, bird, covered&#10;&#10;Description automatically generated">
            <a:extLst>
              <a:ext uri="{FF2B5EF4-FFF2-40B4-BE49-F238E27FC236}">
                <a16:creationId xmlns:a16="http://schemas.microsoft.com/office/drawing/2014/main" id="{C8E9110A-27C6-43FB-8A70-DAC13DA7883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849" r="22850" b="1"/>
          <a:stretch/>
        </p:blipFill>
        <p:spPr>
          <a:xfrm>
            <a:off x="7552266" y="10"/>
            <a:ext cx="4639733" cy="6857990"/>
          </a:xfrm>
          <a:prstGeom prst="rect">
            <a:avLst/>
          </a:prstGeom>
        </p:spPr>
      </p:pic>
    </p:spTree>
    <p:extLst>
      <p:ext uri="{BB962C8B-B14F-4D97-AF65-F5344CB8AC3E}">
        <p14:creationId xmlns:p14="http://schemas.microsoft.com/office/powerpoint/2010/main" val="1967392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CC4543C-9065-4E6E-8F9A-341E332FC21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Truth and MEthod</a:t>
            </a:r>
          </a:p>
        </p:txBody>
      </p:sp>
      <p:sp>
        <p:nvSpPr>
          <p:cNvPr id="3" name="Content Placeholder 2">
            <a:extLst>
              <a:ext uri="{FF2B5EF4-FFF2-40B4-BE49-F238E27FC236}">
                <a16:creationId xmlns:a16="http://schemas.microsoft.com/office/drawing/2014/main" id="{B1A88229-1540-4B3C-A6F0-08469F34A4F9}"/>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sz="1700"/>
              <a:t>Gadamer brings together these critiques most forcefully in his book, </a:t>
            </a:r>
            <a:r>
              <a:rPr lang="en-US" sz="1700" i="1"/>
              <a:t>Truth and Method </a:t>
            </a:r>
            <a:r>
              <a:rPr lang="en-US" sz="1700"/>
              <a:t>(German, 1960; English translation of the fifth German edition, 1989), subtitled: </a:t>
            </a:r>
            <a:r>
              <a:rPr lang="en-US" sz="1700" i="1"/>
              <a:t>Fundamental Contours of a Hermeneutic Philosophy.</a:t>
            </a:r>
          </a:p>
          <a:p>
            <a:pPr marL="0" indent="0">
              <a:buNone/>
            </a:pPr>
            <a:r>
              <a:rPr lang="en-US" sz="1700"/>
              <a:t>Within this work, Gadamer stresses that philosophical hermeneutics is a </a:t>
            </a:r>
            <a:r>
              <a:rPr lang="en-US" sz="1700" i="1"/>
              <a:t>productive process </a:t>
            </a:r>
            <a:r>
              <a:rPr lang="en-US" sz="1700"/>
              <a:t>(eg. it cannot be reduced purely to method) of understanding. Instead, Gadamer widens the notion of interpretation so that it is engaged in every act of understanding.</a:t>
            </a:r>
          </a:p>
          <a:p>
            <a:pPr marL="0" indent="0">
              <a:buNone/>
            </a:pPr>
            <a:r>
              <a:rPr lang="en-US" sz="1700"/>
              <a:t>There is, again, a strong emphasis on the world as a function of language. </a:t>
            </a:r>
            <a:br>
              <a:rPr lang="en-US" sz="1700"/>
            </a:br>
            <a:br>
              <a:rPr lang="en-US" sz="1700"/>
            </a:br>
            <a:r>
              <a:rPr lang="en-US" sz="1700"/>
              <a:t>‘In every view of the world the existence of the world-in-itself is implied’. </a:t>
            </a:r>
            <a:br>
              <a:rPr lang="en-US" sz="1700"/>
            </a:br>
            <a:br>
              <a:rPr lang="en-US" sz="1700"/>
            </a:br>
            <a:r>
              <a:rPr lang="en-US" sz="1700"/>
              <a:t>Language shapes the world and our knowledge of the world.</a:t>
            </a:r>
          </a:p>
        </p:txBody>
      </p:sp>
      <p:pic>
        <p:nvPicPr>
          <p:cNvPr id="5" name="Content Placeholder 4">
            <a:extLst>
              <a:ext uri="{FF2B5EF4-FFF2-40B4-BE49-F238E27FC236}">
                <a16:creationId xmlns:a16="http://schemas.microsoft.com/office/drawing/2014/main" id="{2EF499F9-06FF-4DDF-B3AC-79066CE5301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7619"/>
          <a:stretch/>
        </p:blipFill>
        <p:spPr>
          <a:xfrm>
            <a:off x="7552266" y="10"/>
            <a:ext cx="4639733" cy="6857990"/>
          </a:xfrm>
          <a:prstGeom prst="rect">
            <a:avLst/>
          </a:prstGeom>
        </p:spPr>
      </p:pic>
    </p:spTree>
    <p:extLst>
      <p:ext uri="{BB962C8B-B14F-4D97-AF65-F5344CB8AC3E}">
        <p14:creationId xmlns:p14="http://schemas.microsoft.com/office/powerpoint/2010/main" val="655127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97D81-83D9-4E9A-8390-B451FEBA4A20}"/>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Truth and MEthod</a:t>
            </a:r>
          </a:p>
        </p:txBody>
      </p:sp>
      <p:pic>
        <p:nvPicPr>
          <p:cNvPr id="6" name="Content Placeholder 5" descr="A picture containing book, photo, man, red&#10;&#10;Description automatically generated">
            <a:extLst>
              <a:ext uri="{FF2B5EF4-FFF2-40B4-BE49-F238E27FC236}">
                <a16:creationId xmlns:a16="http://schemas.microsoft.com/office/drawing/2014/main" id="{59E733BD-ED86-4568-AC9E-D0E9A52BD1A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898" b="10590"/>
          <a:stretch/>
        </p:blipFill>
        <p:spPr>
          <a:xfrm>
            <a:off x="327547" y="321733"/>
            <a:ext cx="5688020" cy="3899748"/>
          </a:xfrm>
          <a:prstGeom prst="rect">
            <a:avLst/>
          </a:prstGeom>
        </p:spPr>
      </p:pic>
      <p:sp>
        <p:nvSpPr>
          <p:cNvPr id="19"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E35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A886D9-5E6A-4E9A-AD1A-EDD05A02E820}"/>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1900">
                <a:solidFill>
                  <a:srgbClr val="FFFFFF"/>
                </a:solidFill>
              </a:rPr>
              <a:t>I realise this is quite complicated stuff (try reading Heidegger / Gadamer and you will see what I mean…) but it is a vital building block to our current approaches to matters of texts, meaning, and interpretation. </a:t>
            </a:r>
          </a:p>
          <a:p>
            <a:pPr marL="0" indent="0">
              <a:buNone/>
            </a:pPr>
            <a:r>
              <a:rPr lang="en-US" sz="1900">
                <a:solidFill>
                  <a:srgbClr val="FFFFFF"/>
                </a:solidFill>
              </a:rPr>
              <a:t>The classical position was that the human mind perceives objects from a horizon which moves across an inerrant and ‘pure’ form of objectivity to random and arbitrary subjectivity.</a:t>
            </a:r>
          </a:p>
          <a:p>
            <a:pPr marL="0" indent="0">
              <a:buNone/>
            </a:pPr>
            <a:r>
              <a:rPr lang="en-US" sz="1900">
                <a:solidFill>
                  <a:srgbClr val="FFFFFF"/>
                </a:solidFill>
              </a:rPr>
              <a:t>For example, Immanuel Kant (on aesthetics) focuses on the universalization of interpretation. We can only come to an understanding (or appreciation) of a work of art from within </a:t>
            </a:r>
            <a:r>
              <a:rPr lang="en-US" sz="1900" i="1">
                <a:solidFill>
                  <a:srgbClr val="FFFFFF"/>
                </a:solidFill>
              </a:rPr>
              <a:t>a tradition of interpretation </a:t>
            </a:r>
            <a:r>
              <a:rPr lang="en-US" sz="1900">
                <a:solidFill>
                  <a:srgbClr val="FFFFFF"/>
                </a:solidFill>
              </a:rPr>
              <a:t>(although it presupposes some degree of subjectivity).</a:t>
            </a:r>
          </a:p>
          <a:p>
            <a:endParaRPr lang="en-US" sz="1900">
              <a:solidFill>
                <a:srgbClr val="FFFFFF"/>
              </a:solidFill>
            </a:endParaRPr>
          </a:p>
        </p:txBody>
      </p:sp>
    </p:spTree>
    <p:extLst>
      <p:ext uri="{BB962C8B-B14F-4D97-AF65-F5344CB8AC3E}">
        <p14:creationId xmlns:p14="http://schemas.microsoft.com/office/powerpoint/2010/main" val="3243034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3A810-1EED-4ED6-86E4-50F002803FE1}"/>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Truth and MEthod</a:t>
            </a:r>
          </a:p>
        </p:txBody>
      </p:sp>
      <p:pic>
        <p:nvPicPr>
          <p:cNvPr id="6" name="Content Placeholder 5" descr="A painting of a sunset&#10;&#10;Description automatically generated">
            <a:extLst>
              <a:ext uri="{FF2B5EF4-FFF2-40B4-BE49-F238E27FC236}">
                <a16:creationId xmlns:a16="http://schemas.microsoft.com/office/drawing/2014/main" id="{0FAA281A-BC3D-4590-9357-37AB9B8FAC6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47" r="3" b="3"/>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9965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D290DA-3128-4FA6-A14B-B594AA0AF5F3}"/>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a:solidFill>
                  <a:srgbClr val="FFFFFF"/>
                </a:solidFill>
              </a:rPr>
              <a:t>In contrast, Gadamer’s position is that understanding is always from a point in a historical process and it is therefore never free of subjectivity – we cannot access the universal spirit of Kant and Schleiermacher.</a:t>
            </a:r>
          </a:p>
          <a:p>
            <a:pPr marL="0" indent="0">
              <a:buNone/>
            </a:pPr>
            <a:r>
              <a:rPr lang="en-US">
                <a:solidFill>
                  <a:srgbClr val="FFFFFF"/>
                </a:solidFill>
              </a:rPr>
              <a:t>He opposes the notion of method ‘mastering’ the truth as though ‘truth’ were a passive object shaped and by prior categories.</a:t>
            </a:r>
          </a:p>
          <a:p>
            <a:pPr marL="0" indent="0">
              <a:buNone/>
            </a:pPr>
            <a:r>
              <a:rPr lang="en-US">
                <a:solidFill>
                  <a:srgbClr val="FFFFFF"/>
                </a:solidFill>
              </a:rPr>
              <a:t>Like Heidegger, Gadamer argues that the subject matter of truth must address the human subject on its own terms not those laid down in advance.</a:t>
            </a:r>
          </a:p>
        </p:txBody>
      </p:sp>
    </p:spTree>
    <p:extLst>
      <p:ext uri="{BB962C8B-B14F-4D97-AF65-F5344CB8AC3E}">
        <p14:creationId xmlns:p14="http://schemas.microsoft.com/office/powerpoint/2010/main" val="9207707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E6F03-8845-4353-AD05-C1C9D09521C1}"/>
              </a:ext>
            </a:extLst>
          </p:cNvPr>
          <p:cNvSpPr>
            <a:spLocks noGrp="1"/>
          </p:cNvSpPr>
          <p:nvPr>
            <p:ph type="title"/>
          </p:nvPr>
        </p:nvSpPr>
        <p:spPr/>
        <p:txBody>
          <a:bodyPr/>
          <a:lstStyle/>
          <a:p>
            <a:pPr algn="l"/>
            <a:r>
              <a:rPr lang="en-GB" dirty="0"/>
              <a:t>The </a:t>
            </a:r>
            <a:r>
              <a:rPr lang="en-GB" dirty="0" err="1"/>
              <a:t>Horizontverschmelzung</a:t>
            </a:r>
            <a:endParaRPr lang="en-GB" dirty="0"/>
          </a:p>
        </p:txBody>
      </p:sp>
      <p:sp>
        <p:nvSpPr>
          <p:cNvPr id="3" name="Text Placeholder 2">
            <a:extLst>
              <a:ext uri="{FF2B5EF4-FFF2-40B4-BE49-F238E27FC236}">
                <a16:creationId xmlns:a16="http://schemas.microsoft.com/office/drawing/2014/main" id="{71C210CA-E53D-4798-96E5-B8BDBDEF5D4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934208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0" name="Straight Connector 6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0D73113-4F68-46CC-A6BC-F1749505CB36}"/>
              </a:ext>
            </a:extLst>
          </p:cNvPr>
          <p:cNvSpPr>
            <a:spLocks noGrp="1"/>
          </p:cNvSpPr>
          <p:nvPr>
            <p:ph type="title"/>
          </p:nvPr>
        </p:nvSpPr>
        <p:spPr>
          <a:xfrm>
            <a:off x="1024128" y="585216"/>
            <a:ext cx="5902061" cy="1499616"/>
          </a:xfrm>
        </p:spPr>
        <p:txBody>
          <a:bodyPr vert="horz" lIns="91440" tIns="45720" rIns="91440" bIns="45720" rtlCol="0" anchor="ctr">
            <a:normAutofit/>
          </a:bodyPr>
          <a:lstStyle/>
          <a:p>
            <a:r>
              <a:rPr lang="en-US"/>
              <a:t>The Horizontverschmelzung</a:t>
            </a:r>
          </a:p>
        </p:txBody>
      </p:sp>
      <p:sp>
        <p:nvSpPr>
          <p:cNvPr id="3" name="Content Placeholder 2">
            <a:extLst>
              <a:ext uri="{FF2B5EF4-FFF2-40B4-BE49-F238E27FC236}">
                <a16:creationId xmlns:a16="http://schemas.microsoft.com/office/drawing/2014/main" id="{A373D34C-F9CC-447E-90F4-BC2A363D56F6}"/>
              </a:ext>
            </a:extLst>
          </p:cNvPr>
          <p:cNvSpPr>
            <a:spLocks noGrp="1"/>
          </p:cNvSpPr>
          <p:nvPr>
            <p:ph sz="half" idx="1"/>
          </p:nvPr>
        </p:nvSpPr>
        <p:spPr>
          <a:xfrm>
            <a:off x="1024128" y="2286000"/>
            <a:ext cx="5902061" cy="3931920"/>
          </a:xfrm>
        </p:spPr>
        <p:txBody>
          <a:bodyPr vert="horz" lIns="45720" tIns="45720" rIns="45720" bIns="45720" rtlCol="0">
            <a:normAutofit/>
          </a:bodyPr>
          <a:lstStyle/>
          <a:p>
            <a:pPr marL="0" indent="0">
              <a:buNone/>
            </a:pPr>
            <a:r>
              <a:rPr lang="en-US" sz="1500" dirty="0"/>
              <a:t>If Gadamer rejects the universal grounding of meaning proposed by Schleiermacher, where then does he foresee understanding as occurring?</a:t>
            </a:r>
          </a:p>
          <a:p>
            <a:pPr marL="0" indent="0">
              <a:buNone/>
            </a:pPr>
            <a:r>
              <a:rPr lang="en-US" sz="1500" dirty="0"/>
              <a:t>For Gadamer, we understand things from within our own situatedness, or horizon - the range of vision from a particular viewpoint.</a:t>
            </a:r>
          </a:p>
          <a:p>
            <a:pPr marL="0" indent="0">
              <a:buNone/>
            </a:pPr>
            <a:endParaRPr lang="en-US" sz="1500" dirty="0"/>
          </a:p>
          <a:p>
            <a:pPr marL="0" indent="0">
              <a:buNone/>
            </a:pPr>
            <a:r>
              <a:rPr lang="en-US" sz="1500" dirty="0"/>
              <a:t>It is through the fusion of these individual horizons, the </a:t>
            </a:r>
            <a:r>
              <a:rPr lang="en-US" sz="1500" dirty="0" err="1"/>
              <a:t>horizontverschmelzung</a:t>
            </a:r>
            <a:r>
              <a:rPr lang="en-US" sz="1500" dirty="0"/>
              <a:t>, that our own situatedness becomes reconciled with the situatedness of another (e.g. the author of a text) and understanding can be found. For Gadamer, ‘Understanding is always the fusion of horizon’ (</a:t>
            </a:r>
            <a:r>
              <a:rPr lang="en-US" sz="1500" i="1" dirty="0"/>
              <a:t>Truth and Method, </a:t>
            </a:r>
            <a:r>
              <a:rPr lang="en-US" sz="1500" dirty="0"/>
              <a:t>page 306).</a:t>
            </a:r>
          </a:p>
          <a:p>
            <a:pPr marL="0" indent="0">
              <a:buNone/>
            </a:pPr>
            <a:endParaRPr lang="en-US" sz="1500" dirty="0"/>
          </a:p>
          <a:p>
            <a:pPr marL="0" indent="0">
              <a:buNone/>
            </a:pPr>
            <a:r>
              <a:rPr lang="en-US" sz="1500" dirty="0"/>
              <a:t>Reading an ancient text, for example, involves encountering a very different world from our own. And yet the text contains much that may be familiar to us. </a:t>
            </a:r>
          </a:p>
        </p:txBody>
      </p:sp>
      <p:pic>
        <p:nvPicPr>
          <p:cNvPr id="1025" name="Picture 1" descr="Ink Drawings&#10;Ink Drawings&#10;Horizon 1&#10;Horizon 2&#10;Ink Drawings&#10;The Horizontverschmelzung&#10;">
            <a:extLst>
              <a:ext uri="{FF2B5EF4-FFF2-40B4-BE49-F238E27FC236}">
                <a16:creationId xmlns:a16="http://schemas.microsoft.com/office/drawing/2014/main" id="{22B210F0-089A-4F98-84B2-16245DA621E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552267" y="2029122"/>
            <a:ext cx="3999654" cy="2799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759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249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4045D-174A-4CD3-937D-AD5BE844CB4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Horizontverschmelzung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A90252-5E1E-443B-9F45-23301A26F373}"/>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As part of this proposal, Gadamer also states that:</a:t>
            </a:r>
            <a:br>
              <a:rPr lang="en-US">
                <a:solidFill>
                  <a:srgbClr val="FFFFFF"/>
                </a:solidFill>
              </a:rPr>
            </a:br>
            <a:r>
              <a:rPr lang="en-US">
                <a:solidFill>
                  <a:srgbClr val="FFFFFF"/>
                </a:solidFill>
              </a:rPr>
              <a:t>‘Understanding is, essentially, a historically effected event’ (</a:t>
            </a:r>
            <a:r>
              <a:rPr lang="en-US" i="1">
                <a:solidFill>
                  <a:srgbClr val="FFFFFF"/>
                </a:solidFill>
              </a:rPr>
              <a:t>Truth and Method, </a:t>
            </a:r>
            <a:r>
              <a:rPr lang="en-US">
                <a:solidFill>
                  <a:srgbClr val="FFFFFF"/>
                </a:solidFill>
              </a:rPr>
              <a:t>page 300). </a:t>
            </a:r>
          </a:p>
          <a:p>
            <a:pPr marL="0" indent="0">
              <a:buNone/>
            </a:pPr>
            <a:endParaRPr lang="en-US">
              <a:solidFill>
                <a:srgbClr val="FFFFFF"/>
              </a:solidFill>
            </a:endParaRPr>
          </a:p>
          <a:p>
            <a:pPr marL="0" indent="0">
              <a:buNone/>
            </a:pPr>
            <a:r>
              <a:rPr lang="en-US">
                <a:solidFill>
                  <a:srgbClr val="FFFFFF"/>
                </a:solidFill>
              </a:rPr>
              <a:t>There is no ‘neutral position’ from which understanding takes place, rather this position is evolving not fixed.</a:t>
            </a:r>
          </a:p>
          <a:p>
            <a:pPr marL="0" indent="0">
              <a:buNone/>
            </a:pPr>
            <a:r>
              <a:rPr lang="en-US">
                <a:solidFill>
                  <a:srgbClr val="FFFFFF"/>
                </a:solidFill>
              </a:rPr>
              <a:t>While reading a text, we understand it not by arrangement of the words, but by permitting the horizon of text to fuse with the horizon of the reader in a way that the reader is effected by the text.</a:t>
            </a:r>
          </a:p>
          <a:p>
            <a:pPr marL="0" indent="0">
              <a:buNone/>
            </a:pPr>
            <a:endParaRPr lang="en-US">
              <a:solidFill>
                <a:srgbClr val="FFFFFF"/>
              </a:solidFill>
            </a:endParaRPr>
          </a:p>
          <a:p>
            <a:endParaRPr lang="en-US">
              <a:solidFill>
                <a:srgbClr val="FFFFFF"/>
              </a:solidFill>
            </a:endParaRPr>
          </a:p>
        </p:txBody>
      </p:sp>
      <p:pic>
        <p:nvPicPr>
          <p:cNvPr id="6" name="Content Placeholder 5" descr="A close up of a mountain&#10;&#10;Description automatically generated">
            <a:extLst>
              <a:ext uri="{FF2B5EF4-FFF2-40B4-BE49-F238E27FC236}">
                <a16:creationId xmlns:a16="http://schemas.microsoft.com/office/drawing/2014/main" id="{B9A27A1F-7523-460E-8D2D-32288F5A7FF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525" r="23638" b="-1"/>
          <a:stretch/>
        </p:blipFill>
        <p:spPr>
          <a:xfrm>
            <a:off x="7552266" y="10"/>
            <a:ext cx="4639734" cy="6857990"/>
          </a:xfrm>
          <a:prstGeom prst="rect">
            <a:avLst/>
          </a:prstGeom>
        </p:spPr>
      </p:pic>
    </p:spTree>
    <p:extLst>
      <p:ext uri="{BB962C8B-B14F-4D97-AF65-F5344CB8AC3E}">
        <p14:creationId xmlns:p14="http://schemas.microsoft.com/office/powerpoint/2010/main" val="21274632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8C3F214-A58A-48BA-BFC8-03E29CD7AC7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Horizontverschmelzung</a:t>
            </a:r>
          </a:p>
        </p:txBody>
      </p:sp>
      <p:sp>
        <p:nvSpPr>
          <p:cNvPr id="3" name="Content Placeholder 2">
            <a:extLst>
              <a:ext uri="{FF2B5EF4-FFF2-40B4-BE49-F238E27FC236}">
                <a16:creationId xmlns:a16="http://schemas.microsoft.com/office/drawing/2014/main" id="{0695D79D-E796-4CA8-A43A-00BA8E2FC34C}"/>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dirty="0"/>
              <a:t>Our ‘point of view’, or subjectivity, is not a weakness to be avoided but the sole means by which we can arrive at an understanding of another ‘point of view’. </a:t>
            </a:r>
          </a:p>
          <a:p>
            <a:pPr marL="0" indent="0">
              <a:buNone/>
            </a:pPr>
            <a:r>
              <a:rPr lang="en-US" dirty="0"/>
              <a:t>We cannot leave our horizon, nor would it be desirable, as effective history depends on constantly new interpretation.</a:t>
            </a:r>
          </a:p>
          <a:p>
            <a:pPr marL="0" indent="0">
              <a:buNone/>
            </a:pPr>
            <a:r>
              <a:rPr lang="en-US" dirty="0"/>
              <a:t>It is only as part of the process of understanding, and not in advance, is it possible to tell what counts as an act or process of understanding.</a:t>
            </a:r>
          </a:p>
          <a:p>
            <a:endParaRPr lang="en-US" dirty="0"/>
          </a:p>
          <a:p>
            <a:endParaRPr lang="en-US" dirty="0"/>
          </a:p>
        </p:txBody>
      </p:sp>
      <p:pic>
        <p:nvPicPr>
          <p:cNvPr id="6" name="Content Placeholder 5" descr="A close up of food&#10;&#10;Description automatically generated">
            <a:extLst>
              <a:ext uri="{FF2B5EF4-FFF2-40B4-BE49-F238E27FC236}">
                <a16:creationId xmlns:a16="http://schemas.microsoft.com/office/drawing/2014/main" id="{8D91040F-001D-4A23-9425-1832065E987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345"/>
          <a:stretch/>
        </p:blipFill>
        <p:spPr>
          <a:xfrm>
            <a:off x="7552266" y="10"/>
            <a:ext cx="4639734" cy="6857990"/>
          </a:xfrm>
          <a:prstGeom prst="rect">
            <a:avLst/>
          </a:prstGeom>
        </p:spPr>
      </p:pic>
    </p:spTree>
    <p:extLst>
      <p:ext uri="{BB962C8B-B14F-4D97-AF65-F5344CB8AC3E}">
        <p14:creationId xmlns:p14="http://schemas.microsoft.com/office/powerpoint/2010/main" val="1614101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EED0E-4150-4FC7-96D6-E2B61838B1B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Hans Georg Gadamer</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424BCB-E652-498F-B615-17C69CB9A864}"/>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Gadamer’s work provides the theoretical and philosophical groundwork for the view that determining the criteria in interpretations depends (among other things) on the </a:t>
            </a:r>
            <a:r>
              <a:rPr lang="en-US" sz="2000" i="1">
                <a:solidFill>
                  <a:srgbClr val="FFFFFF"/>
                </a:solidFill>
              </a:rPr>
              <a:t>goal</a:t>
            </a:r>
            <a:r>
              <a:rPr lang="en-US" sz="2000">
                <a:solidFill>
                  <a:srgbClr val="FFFFFF"/>
                </a:solidFill>
              </a:rPr>
              <a:t> of each process of interpretation.</a:t>
            </a:r>
          </a:p>
          <a:p>
            <a:pPr marL="0" indent="0">
              <a:buNone/>
            </a:pPr>
            <a:r>
              <a:rPr lang="en-US" sz="2000">
                <a:solidFill>
                  <a:srgbClr val="FFFFFF"/>
                </a:solidFill>
              </a:rPr>
              <a:t>For contemporary approaches, hermeneutics should not ignore or gloss over the tension between the past and present horizon; full awareness is required in order to develop our understanding of the meaning of texts.</a:t>
            </a:r>
          </a:p>
          <a:p>
            <a:pPr marL="0" indent="0">
              <a:buNone/>
            </a:pPr>
            <a:r>
              <a:rPr lang="en-US" sz="2000">
                <a:solidFill>
                  <a:srgbClr val="FFFFFF"/>
                </a:solidFill>
              </a:rPr>
              <a:t>Critically, this means that texts cannot be reduced to one message, but rather exist in a constant, changing, process of interpretation.</a:t>
            </a:r>
          </a:p>
        </p:txBody>
      </p:sp>
      <p:pic>
        <p:nvPicPr>
          <p:cNvPr id="6" name="Content Placeholder 5">
            <a:extLst>
              <a:ext uri="{FF2B5EF4-FFF2-40B4-BE49-F238E27FC236}">
                <a16:creationId xmlns:a16="http://schemas.microsoft.com/office/drawing/2014/main" id="{A2E1A466-DA08-4EE2-A4C0-055FD0CB06F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8386" t="-2" r="16115"/>
          <a:stretch/>
        </p:blipFill>
        <p:spPr>
          <a:xfrm>
            <a:off x="7552266" y="-6006"/>
            <a:ext cx="4639733" cy="6857990"/>
          </a:xfrm>
          <a:prstGeom prst="rect">
            <a:avLst/>
          </a:prstGeom>
        </p:spPr>
      </p:pic>
    </p:spTree>
    <p:extLst>
      <p:ext uri="{BB962C8B-B14F-4D97-AF65-F5344CB8AC3E}">
        <p14:creationId xmlns:p14="http://schemas.microsoft.com/office/powerpoint/2010/main" val="3794050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8E36EFA-0D84-454E-80E2-DEF3DB31D8DA}"/>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Hans Georg Gadamer</a:t>
            </a:r>
          </a:p>
        </p:txBody>
      </p:sp>
      <p:sp>
        <p:nvSpPr>
          <p:cNvPr id="3" name="Content Placeholder 2">
            <a:extLst>
              <a:ext uri="{FF2B5EF4-FFF2-40B4-BE49-F238E27FC236}">
                <a16:creationId xmlns:a16="http://schemas.microsoft.com/office/drawing/2014/main" id="{23341D8F-8BE7-4ADA-B2FB-E39A72B9930E}"/>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This view is obviously foundational to much of the work on post-modernism that we examined in earlier sections, with its focus on multiple meanings and subjectivity as locations of meaning.</a:t>
            </a:r>
          </a:p>
          <a:p>
            <a:pPr marL="0" indent="0">
              <a:buNone/>
            </a:pPr>
            <a:endParaRPr lang="en-US"/>
          </a:p>
          <a:p>
            <a:pPr marL="0" indent="0">
              <a:buNone/>
            </a:pPr>
            <a:r>
              <a:rPr lang="en-US"/>
              <a:t>This will return in our later consideration of both critical and contextual approaches to interfaith studies, examining the way in which these issues highlighted by Gadamer about our relationship with texts (in the widest sense) recur in our consideration of interfaith matters.</a:t>
            </a:r>
          </a:p>
        </p:txBody>
      </p:sp>
      <p:pic>
        <p:nvPicPr>
          <p:cNvPr id="6" name="Content Placeholder 5" descr="A large body of water&#10;&#10;Description automatically generated">
            <a:extLst>
              <a:ext uri="{FF2B5EF4-FFF2-40B4-BE49-F238E27FC236}">
                <a16:creationId xmlns:a16="http://schemas.microsoft.com/office/drawing/2014/main" id="{AE5565D9-F1C2-4DE5-8872-250E9BE2B79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836" r="45669"/>
          <a:stretch/>
        </p:blipFill>
        <p:spPr>
          <a:xfrm>
            <a:off x="7552266" y="10"/>
            <a:ext cx="4639733" cy="6857990"/>
          </a:xfrm>
          <a:prstGeom prst="rect">
            <a:avLst/>
          </a:prstGeom>
        </p:spPr>
      </p:pic>
    </p:spTree>
    <p:extLst>
      <p:ext uri="{BB962C8B-B14F-4D97-AF65-F5344CB8AC3E}">
        <p14:creationId xmlns:p14="http://schemas.microsoft.com/office/powerpoint/2010/main" val="2607483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buNone/>
            </a:pPr>
            <a:r>
              <a:rPr lang="en-GB" dirty="0"/>
              <a:t>Jasper D, (2004), “A Short Introduction to Hermeneutics”, </a:t>
            </a:r>
            <a:r>
              <a:rPr lang="en-GB" dirty="0" err="1"/>
              <a:t>Louiseville</a:t>
            </a:r>
            <a:r>
              <a:rPr lang="en-GB" dirty="0"/>
              <a:t> KY: Westminster John Knox Press, Chapter 6</a:t>
            </a:r>
          </a:p>
          <a:p>
            <a:pPr marL="0" indent="0">
              <a:buNone/>
            </a:pPr>
            <a:endParaRPr lang="en-GB" dirty="0"/>
          </a:p>
          <a:p>
            <a:pPr marL="0" indent="0"/>
            <a:endParaRPr lang="en-GB" dirty="0"/>
          </a:p>
          <a:p>
            <a:r>
              <a:rPr lang="en-GB" dirty="0" err="1"/>
              <a:t>Sugirtharajah</a:t>
            </a:r>
            <a:r>
              <a:rPr lang="en-GB" dirty="0"/>
              <a:t> RS, (1990), “Inter-Faith Hermeneutics: An Example and Some Implications”, </a:t>
            </a:r>
            <a:r>
              <a:rPr lang="en-GB" i="1" dirty="0"/>
              <a:t>Mission Studies</a:t>
            </a:r>
            <a:r>
              <a:rPr lang="en-GB" dirty="0"/>
              <a:t>, Vol. 2 No. 13, pp.9-20</a:t>
            </a:r>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r>
              <a:rPr lang="en-GB" dirty="0" err="1"/>
              <a:t>Michaelides</a:t>
            </a:r>
            <a:r>
              <a:rPr lang="en-GB" dirty="0"/>
              <a:t> P, (2016), “Cultural Interdependence and the Ethical Other”, </a:t>
            </a:r>
            <a:r>
              <a:rPr lang="en-GB" i="1" dirty="0"/>
              <a:t>International Journal of Arts &amp; Sciences</a:t>
            </a:r>
            <a:r>
              <a:rPr lang="en-GB" dirty="0"/>
              <a:t>, Vol. 7 No. 5, pp. 279-296.</a:t>
            </a:r>
          </a:p>
          <a:p>
            <a:endParaRPr lang="en-GB" dirty="0"/>
          </a:p>
          <a:p>
            <a:r>
              <a:rPr lang="en-GB" dirty="0"/>
              <a:t>Hedges P, (2016), “Comparative Theology and Hermeneutics: A Gadamerian Approach to Interreligious Interpretation”, </a:t>
            </a:r>
            <a:r>
              <a:rPr lang="en-GB" i="1" dirty="0"/>
              <a:t>Religions</a:t>
            </a:r>
            <a:r>
              <a:rPr lang="en-GB" dirty="0"/>
              <a:t>, Vol. 7 No. 7, pp. 1-20.</a:t>
            </a:r>
          </a:p>
          <a:p>
            <a:endParaRPr lang="en-GB" dirty="0"/>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2594</Words>
  <Application>Microsoft Office PowerPoint</Application>
  <PresentationFormat>Widescreen</PresentationFormat>
  <Paragraphs>119</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Methods and Approaches in Interfaith Studies</vt:lpstr>
      <vt:lpstr>Philosophical Hermeneutics &amp; Interfaith Studies</vt:lpstr>
      <vt:lpstr>Revision</vt:lpstr>
      <vt:lpstr>Revision</vt:lpstr>
      <vt:lpstr>Schleiermachian Hermeneutics </vt:lpstr>
      <vt:lpstr>D. Friedrich Schleiermacher</vt:lpstr>
      <vt:lpstr>D. Friedrich Schleiermacher</vt:lpstr>
      <vt:lpstr>D. Friedrich Schleiermacher</vt:lpstr>
      <vt:lpstr>D. Friedrich Schleiermacher</vt:lpstr>
      <vt:lpstr>D. Friedrich Schleiermacher</vt:lpstr>
      <vt:lpstr>D. Friedrich Schleiermacher</vt:lpstr>
      <vt:lpstr>Interpretation as Reconstruction</vt:lpstr>
      <vt:lpstr>Interpretation as Reconstruction</vt:lpstr>
      <vt:lpstr>Interpretation as Reconstruction</vt:lpstr>
      <vt:lpstr>Interpretation as Reconstruction</vt:lpstr>
      <vt:lpstr>Interpretation as Reconstruction</vt:lpstr>
      <vt:lpstr>Philosophical Hermeneutical Approaches</vt:lpstr>
      <vt:lpstr>Philosophical Hermeneutical Approaches</vt:lpstr>
      <vt:lpstr>Philosophical Hermeneutical Approaches</vt:lpstr>
      <vt:lpstr>Hans Georg Gadamer</vt:lpstr>
      <vt:lpstr>Hans Georg Gadamer</vt:lpstr>
      <vt:lpstr>Truth and MEthod</vt:lpstr>
      <vt:lpstr>Truth and MEthod</vt:lpstr>
      <vt:lpstr>Truth and MEthod</vt:lpstr>
      <vt:lpstr>The Horizontverschmelzung</vt:lpstr>
      <vt:lpstr>The Horizontverschmelzung</vt:lpstr>
      <vt:lpstr>The Horizontverschmelzung</vt:lpstr>
      <vt:lpstr>The Horizontverschmelzung</vt:lpstr>
      <vt:lpstr>Hans Georg Gadamer</vt:lpstr>
      <vt:lpstr>Hans Georg Gadamer</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2</cp:revision>
  <dcterms:created xsi:type="dcterms:W3CDTF">2020-06-21T09:42:17Z</dcterms:created>
  <dcterms:modified xsi:type="dcterms:W3CDTF">2020-06-21T09:44:30Z</dcterms:modified>
</cp:coreProperties>
</file>