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6" r:id="rId8"/>
    <p:sldId id="264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8EE2D2-A103-8FEA-C77C-3D9A160F2907}" v="704" dt="2025-05-26T22:13:05.8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94660"/>
  </p:normalViewPr>
  <p:slideViewPr>
    <p:cSldViewPr snapToGrid="0">
      <p:cViewPr varScale="1">
        <p:scale>
          <a:sx n="68" d="100"/>
          <a:sy n="68" d="100"/>
        </p:scale>
        <p:origin x="9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C6BFA-9E6A-6107-5F7F-0547B4DDAA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EDEE1C-3191-B55C-A8F9-F26ACF7F0D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55A14E-8417-1E1D-03C5-25F8C55DB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0D989-829C-4AA9-8907-2A4922C58529}" type="datetimeFigureOut">
              <a:rPr lang="en-GB" smtClean="0"/>
              <a:t>26/05/2025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E3179-B3EA-2F94-EEEC-47E3A6977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2A1BCB-C28A-9B24-96B9-7200F3B05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F248D-73F4-4ED8-A521-D619AA2A3D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178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A4C4-2D41-E936-697F-B64AA38B8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E16B4-07D8-7477-DA6D-B965D4AAF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2D740-E91C-7AC1-FF77-503E0B4BE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0D989-829C-4AA9-8907-2A4922C58529}" type="datetimeFigureOut">
              <a:rPr lang="en-GB" smtClean="0"/>
              <a:t>26/05/2025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25B1C2-23BB-5BA1-9F55-D39EF8D95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B53C48-C287-276C-3178-532E72FFC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F248D-73F4-4ED8-A521-D619AA2A3D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683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9B583-B8F7-0813-4EE9-6F49DDE55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F02163-1618-2855-7077-FF74413CB8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2F0A18-FBC9-FC04-2E6A-DF732D911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0D989-829C-4AA9-8907-2A4922C58529}" type="datetimeFigureOut">
              <a:rPr lang="en-GB" smtClean="0"/>
              <a:t>26/05/2025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8FE3E0-1B64-0F3D-4122-E467509EB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2BEF1B-AD8F-70E7-2F26-2ADDEA8DB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F248D-73F4-4ED8-A521-D619AA2A3D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115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9C191-A3DA-D49C-279E-322DE65C0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8427D-F9CE-744B-CD35-9D0F4481C2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760151-926C-EC88-EB65-E2A7F5B322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F91791-15A5-FDCD-BCE3-6FDDC24C0E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0D989-829C-4AA9-8907-2A4922C58529}" type="datetimeFigureOut">
              <a:rPr lang="en-GB" smtClean="0"/>
              <a:t>26/05/2025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F78717-3BF1-DD13-D961-863C9E315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894856-E365-E73A-833E-7B969CBB4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F248D-73F4-4ED8-A521-D619AA2A3D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462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184D7-5C49-E19F-C4D3-DFAB22CBF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802A44-839D-B8CC-804A-5661169FAA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420C0A-BFCB-B23B-FEF5-A59B68F237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D44608-F8D1-966B-3D07-4F5FC9DD21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6F2C7D-C6E2-72FE-5F5C-8C25A79F59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7AC266-C0FF-E545-EB04-E8591C6A1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0D989-829C-4AA9-8907-2A4922C58529}" type="datetimeFigureOut">
              <a:rPr lang="en-GB" smtClean="0"/>
              <a:t>26/05/2025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FB2D3A-6EB9-9E63-DE7A-A83ADC239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2634C7-9D80-56C7-C644-5DCE0BA4E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F248D-73F4-4ED8-A521-D619AA2A3D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972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FD55C-6642-67CE-CEA5-2F78BAF0A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11806B-5FDD-A27C-9A2C-45B3481F2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0D989-829C-4AA9-8907-2A4922C58529}" type="datetimeFigureOut">
              <a:rPr lang="en-GB" smtClean="0"/>
              <a:t>26/05/2025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4CD8A-8CC5-FB6A-FE45-26B094828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1388AC-005F-D03B-2A9D-CA9A708A9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F248D-73F4-4ED8-A521-D619AA2A3D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568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EAD8F0-9CD9-5A81-FAF6-1AAF14DA9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0D989-829C-4AA9-8907-2A4922C58529}" type="datetimeFigureOut">
              <a:rPr lang="en-GB" smtClean="0"/>
              <a:t>26/05/2025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E40BBA-D6C6-3D76-FEBE-B59C0AEAE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DF3ACC-F295-8039-0B40-C9D64DBFC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F248D-73F4-4ED8-A521-D619AA2A3D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797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04126-21FB-FAC9-6EE0-317222055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AAE02-BCCD-F2C7-D2E2-DD33FBBC8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5426B0-C69F-5F88-AA3A-2EAEEC4189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4321FD-8548-E1BC-7877-EB8C306D7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0D989-829C-4AA9-8907-2A4922C58529}" type="datetimeFigureOut">
              <a:rPr lang="en-GB" smtClean="0"/>
              <a:t>26/05/2025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1BBDA8-9500-E96C-EFB2-A747B4926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3DBF69-A58D-437F-F31E-7E6A8F5EC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F248D-73F4-4ED8-A521-D619AA2A3D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587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7432D-E600-422C-B905-59861AF0B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5C020E-01AB-4794-9C57-33C8A76623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7CB272-1618-EA42-1C46-E98B0A7112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A583C-A15B-93A1-9010-85E253490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0D989-829C-4AA9-8907-2A4922C58529}" type="datetimeFigureOut">
              <a:rPr lang="en-GB" smtClean="0"/>
              <a:t>26/05/2025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0E008D-040B-5BFB-3C05-92C3C64EC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327C5E-1F4B-4BF3-9C0C-CD9751B1C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F248D-73F4-4ED8-A521-D619AA2A3D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986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3F2BE-F72C-17D6-F189-66B6AAAAE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D6E355-7E0B-1A5E-2F82-A4EECFC781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C04EB6-B9F7-0086-1D60-068CE4EA2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0D989-829C-4AA9-8907-2A4922C58529}" type="datetimeFigureOut">
              <a:rPr lang="en-GB" smtClean="0"/>
              <a:t>26/05/2025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AFB9BC-BDC5-52C6-7470-171A7340F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F249C6-6DAD-6D3E-06A3-9464E36E4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F248D-73F4-4ED8-A521-D619AA2A3D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543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028FA1-3CB6-76DB-E942-8287D8B413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032398-EB1E-300E-1F29-8E4ADCC0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DEA90-B8D2-4712-CDE9-3B6C9AE69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0D989-829C-4AA9-8907-2A4922C58529}" type="datetimeFigureOut">
              <a:rPr lang="en-GB" smtClean="0"/>
              <a:t>26/05/2025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EF5312-CA7B-D3F4-EE17-E3969DC1A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992BA-3850-B2E3-67E6-8F6276685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F248D-73F4-4ED8-A521-D619AA2A3D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25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6D0440-DD10-4353-AA06-8464D7E36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139944-A7D0-99A2-7A23-D12425BDB6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33AFC-18E2-649F-86A6-6909072456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70D989-829C-4AA9-8907-2A4922C58529}" type="datetimeFigureOut">
              <a:rPr lang="en-GB" smtClean="0"/>
              <a:t>26/05/2025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A3D3B7-7481-6AA9-229C-ED562964BD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31960E-5E27-3EDA-1D67-5B1470B57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5F248D-73F4-4ED8-A521-D619AA2A3D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005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information-support/types-of-mental-health-problems/depression/" TargetMode="External"/><Relationship Id="rId2" Type="http://schemas.openxmlformats.org/officeDocument/2006/relationships/hyperlink" Target="https://www.mind.org.uk/information-support/types-of-mental-health-problems/anxiety-and-panic-attacks/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mind.org.uk/information-support/tips-for-everyday-living/lonelines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13" TargetMode="External"/><Relationship Id="rId2" Type="http://schemas.openxmlformats.org/officeDocument/2006/relationships/hyperlink" Target="https://www.nice.org.uk/guidance/ng212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cp.co.uk/about-therapy/what-therapy-can-help-with/trauma/" TargetMode="External"/><Relationship Id="rId2" Type="http://schemas.openxmlformats.org/officeDocument/2006/relationships/hyperlink" Target="http://www.bacp.co.uk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ks.nice.org.uk/topics/post-traumatic-stress-disorder/diagnosis/diagnos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9F961-0D3D-C709-D069-BCA8D7AE37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Chronic Stress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754FFC-1EEE-C8A7-1468-505E1055AD7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Acute Stress Disorder 308.3 (F43.0)</a:t>
            </a:r>
            <a:endParaRPr lang="en-GB" dirty="0"/>
          </a:p>
          <a:p>
            <a:r>
              <a:rPr lang="en-GB"/>
              <a:t>Post-Traumatic Stress Disorder 309.81 (F43.10) </a:t>
            </a:r>
          </a:p>
        </p:txBody>
      </p:sp>
    </p:spTree>
    <p:extLst>
      <p:ext uri="{BB962C8B-B14F-4D97-AF65-F5344CB8AC3E}">
        <p14:creationId xmlns:p14="http://schemas.microsoft.com/office/powerpoint/2010/main" val="35827838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CA598-13DB-4F68-55F6-14BF8DA5A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stress and when does it become chronic?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168414-76DB-D3F5-6CFA-BC55A210EF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/>
              <a:t>Stress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B61FA4-AFD3-EAA5-3C5C-367835A10B1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F1F20"/>
                </a:solidFill>
                <a:effectLst/>
                <a:latin typeface="Aller"/>
              </a:rPr>
              <a:t>Stress is an adverse reaction we have to excessive pressure or other situations we face in our lives. </a:t>
            </a:r>
            <a:r>
              <a:rPr lang="en-GB" b="0" i="0">
                <a:solidFill>
                  <a:srgbClr val="1F1F20"/>
                </a:solidFill>
                <a:effectLst/>
                <a:latin typeface="Aller"/>
              </a:rPr>
              <a:t>It can leave us feeling overwhelmed or overloaded by the demands placed upon us.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2CC7F8-277D-ED1A-2838-1AD826EB4E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/>
              <a:t>Chronic Stress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B1C221-D4E4-2DAA-C2EE-24B973CC647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Symptoms typically begin immediately after trauma but need to last 3 days and up to a month to meet disorder criteria. (American Psychiatric Association, 2013).</a:t>
            </a:r>
          </a:p>
        </p:txBody>
      </p:sp>
    </p:spTree>
    <p:extLst>
      <p:ext uri="{BB962C8B-B14F-4D97-AF65-F5344CB8AC3E}">
        <p14:creationId xmlns:p14="http://schemas.microsoft.com/office/powerpoint/2010/main" val="3643459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4" grpId="1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1441D-172C-CAB3-F4DD-267280988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Symptoms of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48904-C83C-164C-9D45-DBD44CA98E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1690688"/>
            <a:ext cx="5157787" cy="4498975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b="0" i="0" dirty="0">
                <a:solidFill>
                  <a:srgbClr val="1F1F20"/>
                </a:solidFill>
                <a:effectLst/>
                <a:latin typeface="Aller"/>
              </a:rPr>
              <a:t>blood pressure, </a:t>
            </a:r>
          </a:p>
          <a:p>
            <a:r>
              <a:rPr lang="en-GB" b="0" i="0" dirty="0">
                <a:solidFill>
                  <a:srgbClr val="1F1F20"/>
                </a:solidFill>
                <a:effectLst/>
                <a:latin typeface="Aller"/>
              </a:rPr>
              <a:t>headaches, </a:t>
            </a:r>
          </a:p>
          <a:p>
            <a:r>
              <a:rPr lang="en-GB" b="0" i="0" dirty="0">
                <a:solidFill>
                  <a:srgbClr val="1F1F20"/>
                </a:solidFill>
                <a:effectLst/>
                <a:latin typeface="Aller"/>
              </a:rPr>
              <a:t>tension and muscular pain, </a:t>
            </a:r>
          </a:p>
          <a:p>
            <a:r>
              <a:rPr lang="en-GB" b="0" i="0" dirty="0">
                <a:solidFill>
                  <a:srgbClr val="1F1F20"/>
                </a:solidFill>
                <a:effectLst/>
                <a:latin typeface="Aller"/>
              </a:rPr>
              <a:t>concentration difficulties, </a:t>
            </a:r>
          </a:p>
          <a:p>
            <a:r>
              <a:rPr lang="en-GB" b="0" i="0" dirty="0">
                <a:solidFill>
                  <a:srgbClr val="1F1F20"/>
                </a:solidFill>
                <a:effectLst/>
                <a:latin typeface="Aller"/>
              </a:rPr>
              <a:t>difficulty making decisions, </a:t>
            </a:r>
          </a:p>
          <a:p>
            <a:r>
              <a:rPr lang="en-GB" b="0" i="0" dirty="0">
                <a:solidFill>
                  <a:srgbClr val="1F1F20"/>
                </a:solidFill>
                <a:effectLst/>
                <a:latin typeface="Aller"/>
              </a:rPr>
              <a:t>moodiness, </a:t>
            </a:r>
          </a:p>
          <a:p>
            <a:r>
              <a:rPr lang="en-GB" b="0" i="0" dirty="0">
                <a:solidFill>
                  <a:srgbClr val="1F1F20"/>
                </a:solidFill>
                <a:effectLst/>
                <a:latin typeface="Aller"/>
              </a:rPr>
              <a:t>Irritability</a:t>
            </a:r>
          </a:p>
          <a:p>
            <a:r>
              <a:rPr lang="en-GB" b="0" i="0" dirty="0">
                <a:solidFill>
                  <a:srgbClr val="1F1F20"/>
                </a:solidFill>
                <a:effectLst/>
                <a:latin typeface="Aller"/>
              </a:rPr>
              <a:t>loss of confidence.</a:t>
            </a:r>
          </a:p>
          <a:p>
            <a:pPr marL="0" indent="0">
              <a:buNone/>
            </a:pPr>
            <a:r>
              <a:rPr lang="en-GB" dirty="0">
                <a:solidFill>
                  <a:srgbClr val="1F1F20"/>
                </a:solidFill>
                <a:latin typeface="Aller"/>
              </a:rPr>
              <a:t>BCAP, 2025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1762B6-967F-4C58-D035-D2020E58E7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690688"/>
            <a:ext cx="5183188" cy="4802187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ptos"/>
              </a:rPr>
              <a:t>impatient or wound up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ptos"/>
              </a:rPr>
              <a:t>Over-burdened or overwhelmed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sng" dirty="0">
                <a:effectLst/>
                <a:latin typeface="Apto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Anxious</a:t>
            </a:r>
            <a:r>
              <a:rPr lang="en-GB" b="0" i="0" u="sng" dirty="0">
                <a:effectLst/>
                <a:latin typeface="Aptos"/>
              </a:rPr>
              <a:t>,</a:t>
            </a:r>
            <a:r>
              <a:rPr lang="en-GB" b="0" i="0" dirty="0">
                <a:effectLst/>
                <a:latin typeface="Aptos"/>
              </a:rPr>
              <a:t> nervous or afraid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ptos"/>
              </a:rPr>
              <a:t>Like your thoughts are racing and you can't switch off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ptos"/>
              </a:rPr>
              <a:t>Unable to enjoy yourself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sng" dirty="0">
                <a:effectLst/>
                <a:latin typeface="Apto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Depressed</a:t>
            </a:r>
            <a:endParaRPr lang="en-GB" b="0" i="0">
              <a:effectLst/>
              <a:latin typeface="Aptos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ptos"/>
              </a:rPr>
              <a:t>Uninterested in life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ptos"/>
              </a:rPr>
              <a:t>Like you've lost your sense of humour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ptos"/>
              </a:rPr>
              <a:t>A sense of dread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ptos"/>
              </a:rPr>
              <a:t>Worried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ptos"/>
              </a:rPr>
              <a:t>Neglected or </a:t>
            </a:r>
            <a:r>
              <a:rPr lang="en-GB" b="0" i="0" u="sng" dirty="0">
                <a:effectLst/>
                <a:latin typeface="Apto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lonely</a:t>
            </a:r>
            <a:endParaRPr lang="en-GB" b="0" i="0">
              <a:effectLst/>
              <a:latin typeface="Aptos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ptos"/>
              </a:rPr>
              <a:t>Existing mental health problems getting worse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ptos"/>
              </a:rPr>
              <a:t>suicidal feelings</a:t>
            </a:r>
          </a:p>
          <a:p>
            <a:pPr marL="0" indent="0">
              <a:buNone/>
            </a:pPr>
            <a:r>
              <a:rPr lang="en-GB" dirty="0">
                <a:latin typeface="MindMeridian-Regular"/>
              </a:rPr>
              <a:t>MIND, 2025</a:t>
            </a:r>
            <a:endParaRPr lang="en-GB" b="0" i="0" dirty="0">
              <a:effectLst/>
              <a:latin typeface="MindMeridian-Regular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75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63238-26A8-BCFD-00D7-8AEDEF16C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NICE guidelines for Stress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067CD3-0A9E-B67A-5BF1-3012AAFA4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u="sng" dirty="0">
                <a:solidFill>
                  <a:srgbClr val="003761"/>
                </a:solidFill>
                <a:latin typeface="Inter"/>
                <a:hlinkClick r:id="rId2"/>
              </a:rPr>
              <a:t>Mental wellbeing at work. NICE guideline NG212</a:t>
            </a:r>
            <a:r>
              <a:rPr lang="en-GB" sz="1400" dirty="0">
                <a:solidFill>
                  <a:srgbClr val="0E0E0E"/>
                </a:solidFill>
                <a:latin typeface="Inter"/>
              </a:rPr>
              <a:t> (2022), recommendations 1.5.1, 1.5.3 and 1.5.4</a:t>
            </a:r>
            <a:endParaRPr lang="en-GB" dirty="0"/>
          </a:p>
          <a:p>
            <a:r>
              <a:rPr lang="en-GB" sz="1400" u="sng" dirty="0">
                <a:solidFill>
                  <a:srgbClr val="005EA5"/>
                </a:solidFill>
                <a:latin typeface="Inter"/>
                <a:hlinkClick r:id="rId3"/>
              </a:rPr>
              <a:t>Workplace health: management practices. NICE guideline NG13</a:t>
            </a:r>
            <a:r>
              <a:rPr lang="en-GB" sz="1400" dirty="0">
                <a:solidFill>
                  <a:srgbClr val="0E0E0E"/>
                </a:solidFill>
                <a:latin typeface="Inter"/>
              </a:rPr>
              <a:t> (2015, updated 2016), recommendations 1.8.2 and 1.9.1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084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AD81C-03EF-D9F3-BFBA-559E53B16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Pharmaceutical Interventions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F5B10B-6238-0315-69E6-F1F43228B8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b="0" dirty="0"/>
              <a:t>Beta blockers – propranolol</a:t>
            </a:r>
            <a:endParaRPr lang="en-US" sz="2800" b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3A2694-3DB1-4698-CA1A-907394F9FEE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Blood pressure meds such as </a:t>
            </a:r>
            <a:r>
              <a:rPr lang="en-GB" dirty="0" err="1"/>
              <a:t>ramopril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Acute stress symptoms may be managed with short term benzodiazepines – such as diazepam, lorazepam, clonazepam.</a:t>
            </a:r>
          </a:p>
          <a:p>
            <a:pPr marL="0" indent="0">
              <a:buNone/>
            </a:pPr>
            <a:r>
              <a:rPr lang="en-GB" dirty="0"/>
              <a:t>Antihistamines are sometimes given off license - promethazine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BFB054-C0ED-4D16-C7A5-70B014A3E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1645" y="1695274"/>
            <a:ext cx="5239632" cy="148713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800" b="0" dirty="0"/>
              <a:t>Anti depressants – citalopram, sertraline, </a:t>
            </a:r>
            <a:r>
              <a:rPr lang="en-GB" sz="2800" b="0" err="1"/>
              <a:t>mirtazpaine</a:t>
            </a:r>
            <a:r>
              <a:rPr lang="en-GB" sz="2800" b="0" dirty="0"/>
              <a:t>, fluoxetine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237DB3-4F51-DFDF-FA38-4DDF5EC296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1645" y="3196519"/>
            <a:ext cx="5239632" cy="299314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Anti psychotics – quetiapine has often been provided to those with PTSD</a:t>
            </a:r>
          </a:p>
          <a:p>
            <a:pPr marL="0" indent="0">
              <a:buNone/>
            </a:pPr>
            <a:r>
              <a:rPr lang="en-GB" dirty="0"/>
              <a:t>Anxiolytics – buspirone</a:t>
            </a:r>
          </a:p>
          <a:p>
            <a:pPr marL="0" indent="0">
              <a:buNone/>
            </a:pPr>
            <a:r>
              <a:rPr lang="en-GB" dirty="0">
                <a:solidFill>
                  <a:srgbClr val="040C28"/>
                </a:solidFill>
                <a:latin typeface="Aptos"/>
              </a:rPr>
              <a:t>(Joint Formulary Committee [JFC] 2024) </a:t>
            </a:r>
            <a:endParaRPr lang="en-GB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865228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6CB60-E963-8077-2CC4-815626FBC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Therapeutic Approaches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B921E2-2594-8764-4BEF-CC8739E2C4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Gestalt Approaches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3DBAD0-57C0-BB1B-28A8-C02C1D08635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Improving self awareness can unravel forgotten traumas and help manage </a:t>
            </a:r>
          </a:p>
          <a:p>
            <a:r>
              <a:rPr lang="en-GB" dirty="0"/>
              <a:t>Can help improve emotional regulation also.</a:t>
            </a:r>
          </a:p>
          <a:p>
            <a:r>
              <a:rPr lang="en-GB" dirty="0"/>
              <a:t>Body orientated techniques - breathing, regulating, grounding.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97E45A-DA6C-D1A0-3AD1-09FC952FF7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ED3DE-47D5-EB64-A551-8639293CBEA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EMDR – Eye movement desensitization and </a:t>
            </a:r>
            <a:r>
              <a:rPr lang="en-GB"/>
              <a:t>reprocessing</a:t>
            </a:r>
          </a:p>
          <a:p>
            <a:r>
              <a:rPr lang="en-GB"/>
              <a:t>CBT – goal orientated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483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F485A-3087-0A74-C73C-E89B6FB8A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Top 10 causes of Stress in the UK</a:t>
            </a:r>
            <a:br>
              <a:rPr lang="en-GB" dirty="0"/>
            </a:br>
            <a:endParaRPr lang="en-US" dirty="0"/>
          </a:p>
        </p:txBody>
      </p:sp>
      <p:pic>
        <p:nvPicPr>
          <p:cNvPr id="8" name="Picture 7" descr="A graph showing the causes of stress in the uk&#10;&#10;AI-generated content may be incorrect.">
            <a:extLst>
              <a:ext uri="{FF2B5EF4-FFF2-40B4-BE49-F238E27FC236}">
                <a16:creationId xmlns:a16="http://schemas.microsoft.com/office/drawing/2014/main" id="{399AB14B-5CFB-56E1-D5FE-446C1DADC9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4397" y="1026634"/>
            <a:ext cx="8417583" cy="5351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137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2A792D9-E214-C5D2-FD2E-78A12525A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Workplace stress statistics 2024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4B94860-6D53-B30F-6C5E-334EBF67FE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450" y="1238250"/>
            <a:ext cx="11087100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244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FC16E-BF74-BCBB-F1E6-8EA1B7963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5A70CE-9CB8-9F6D-B2D9-6A2B3153FD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0A020A-4FF4-6730-945F-12F412F4AC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>
                <a:latin typeface="Aptos"/>
                <a:ea typeface="Open Sans"/>
                <a:cs typeface="Open Sans"/>
              </a:rPr>
              <a:t>American Psychiatric Association (2013) </a:t>
            </a:r>
            <a:r>
              <a:rPr lang="en-GB" sz="1200" i="1" dirty="0">
                <a:latin typeface="Aptos"/>
                <a:ea typeface="Open Sans"/>
                <a:cs typeface="Open Sans"/>
              </a:rPr>
              <a:t>Diagnostic and statistical manual of mental disorders: DSM-5. </a:t>
            </a:r>
            <a:r>
              <a:rPr lang="en-GB" sz="1200" dirty="0">
                <a:latin typeface="Aptos"/>
                <a:ea typeface="Open Sans"/>
                <a:cs typeface="Open Sans"/>
              </a:rPr>
              <a:t>5th </a:t>
            </a:r>
            <a:r>
              <a:rPr lang="en-GB" sz="1200" err="1">
                <a:latin typeface="Aptos"/>
                <a:ea typeface="Open Sans"/>
                <a:cs typeface="Open Sans"/>
              </a:rPr>
              <a:t>edn</a:t>
            </a:r>
            <a:r>
              <a:rPr lang="en-GB" sz="1200" dirty="0">
                <a:latin typeface="Aptos"/>
                <a:ea typeface="Open Sans"/>
                <a:cs typeface="Open Sans"/>
              </a:rPr>
              <a:t>. Washington, D.C.: American Psychiatric Publishing.</a:t>
            </a:r>
            <a:endParaRPr lang="en-GB" sz="1200" dirty="0">
              <a:latin typeface="Aptos"/>
              <a:ea typeface="Calibri"/>
              <a:cs typeface="Calibri"/>
            </a:endParaRPr>
          </a:p>
          <a:p>
            <a:r>
              <a:rPr lang="en-GB" sz="1200" dirty="0">
                <a:latin typeface="Aptos"/>
                <a:ea typeface="Calibri"/>
                <a:cs typeface="Calibri"/>
              </a:rPr>
              <a:t>Havens, J. (n.d.). </a:t>
            </a:r>
            <a:r>
              <a:rPr lang="en-GB" sz="1200" i="1" dirty="0">
                <a:latin typeface="Aptos"/>
                <a:ea typeface="Calibri"/>
                <a:cs typeface="Calibri"/>
              </a:rPr>
              <a:t>Trauma and PTSD | How counselling can help</a:t>
            </a:r>
            <a:r>
              <a:rPr lang="en-GB" sz="1200" dirty="0">
                <a:latin typeface="Aptos"/>
                <a:ea typeface="Calibri"/>
                <a:cs typeface="Calibri"/>
              </a:rPr>
              <a:t>. [online] </a:t>
            </a:r>
            <a:r>
              <a:rPr lang="en-GB" sz="1200" dirty="0">
                <a:latin typeface="Aptos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www.bacp.co.uk</a:t>
            </a:r>
            <a:r>
              <a:rPr lang="en-GB" sz="1200" dirty="0">
                <a:latin typeface="Aptos"/>
                <a:ea typeface="Calibri"/>
                <a:cs typeface="Calibri"/>
              </a:rPr>
              <a:t>. Available at: </a:t>
            </a:r>
            <a:r>
              <a:rPr lang="en-GB" sz="1200" dirty="0">
                <a:latin typeface="Aptos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https://www.bacp.co.uk/about-therapy/what-therapy-can-help-with/trauma/</a:t>
            </a:r>
            <a:r>
              <a:rPr lang="en-GB" sz="1200" dirty="0">
                <a:latin typeface="Aptos"/>
                <a:ea typeface="Calibri"/>
                <a:cs typeface="Calibri"/>
              </a:rPr>
              <a:t>.</a:t>
            </a:r>
            <a:endParaRPr lang="en-GB" sz="1200" i="1">
              <a:latin typeface="Aptos"/>
              <a:ea typeface="+mn-lt"/>
              <a:cs typeface="+mn-lt"/>
            </a:endParaRPr>
          </a:p>
          <a:p>
            <a:r>
              <a:rPr lang="en-GB" sz="1200" dirty="0">
                <a:latin typeface="Aptos"/>
                <a:ea typeface="Calibri"/>
                <a:cs typeface="Calibri"/>
              </a:rPr>
              <a:t>‌</a:t>
            </a:r>
            <a:r>
              <a:rPr lang="en-GB" sz="1200" dirty="0">
                <a:latin typeface="Aptos"/>
                <a:ea typeface="Noto Sans"/>
                <a:cs typeface="Noto Sans"/>
              </a:rPr>
              <a:t>Joint Formulary Committee. (2024). </a:t>
            </a:r>
            <a:r>
              <a:rPr lang="en-GB" sz="1200" i="1" dirty="0">
                <a:latin typeface="Aptos"/>
                <a:ea typeface="Noto Sans"/>
                <a:cs typeface="Noto Sans"/>
              </a:rPr>
              <a:t>British national formulary 87: March - September 2024.</a:t>
            </a:r>
            <a:r>
              <a:rPr lang="en-GB" sz="1200" dirty="0">
                <a:latin typeface="Aptos"/>
                <a:ea typeface="Noto Sans"/>
                <a:cs typeface="Noto Sans"/>
              </a:rPr>
              <a:t> London:  BMJ Publishing; Pharmaceutical Press.</a:t>
            </a:r>
          </a:p>
          <a:p>
            <a:r>
              <a:rPr lang="en-GB" sz="1100" dirty="0">
                <a:latin typeface="Source Sans Pro"/>
                <a:ea typeface="Source Sans Pro"/>
                <a:cs typeface="Noto Sans"/>
              </a:rPr>
              <a:t>Joyce, P. and Sills, C. (2018) </a:t>
            </a:r>
            <a:r>
              <a:rPr lang="en-GB" sz="1100" i="1" dirty="0">
                <a:latin typeface="Source Sans Pro"/>
                <a:ea typeface="Source Sans Pro"/>
                <a:cs typeface="Noto Sans"/>
              </a:rPr>
              <a:t>Skills in Gestalt counselling &amp; psychotherapy</a:t>
            </a:r>
            <a:r>
              <a:rPr lang="en-GB" sz="1100" dirty="0">
                <a:latin typeface="Source Sans Pro"/>
                <a:ea typeface="Source Sans Pro"/>
                <a:cs typeface="Noto Sans"/>
              </a:rPr>
              <a:t>. Fourth edition. Thousand Oaks, California: Sage Publications, Inc.</a:t>
            </a:r>
            <a:endParaRPr lang="en-GB" sz="1200" dirty="0">
              <a:latin typeface="Aptos"/>
              <a:ea typeface="Noto Sans"/>
              <a:cs typeface="Noto Sans"/>
            </a:endParaRPr>
          </a:p>
          <a:p>
            <a:r>
              <a:rPr lang="en-GB" sz="1200" dirty="0">
                <a:latin typeface="Aptos"/>
                <a:ea typeface="Calibri"/>
                <a:cs typeface="Calibri"/>
              </a:rPr>
              <a:t>NICE (2024). </a:t>
            </a:r>
            <a:r>
              <a:rPr lang="en-GB" sz="1200" i="1" dirty="0">
                <a:latin typeface="Aptos"/>
                <a:ea typeface="Calibri"/>
                <a:cs typeface="Calibri"/>
              </a:rPr>
              <a:t>When should I suspect post-traumatic stress disorder (PTSD)?</a:t>
            </a:r>
            <a:r>
              <a:rPr lang="en-GB" sz="1200" dirty="0">
                <a:latin typeface="Aptos"/>
                <a:ea typeface="Calibri"/>
                <a:cs typeface="Calibri"/>
              </a:rPr>
              <a:t> [online] NICE. Available at: </a:t>
            </a:r>
            <a:r>
              <a:rPr lang="en-GB" sz="1200" dirty="0">
                <a:latin typeface="Aptos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https://cks.nice.org.uk/topics/post-traumatic-stress-disorder/diagnosis/diagnosis/</a:t>
            </a:r>
            <a:r>
              <a:rPr lang="en-GB" sz="1200" dirty="0">
                <a:latin typeface="Aptos"/>
                <a:ea typeface="Calibri"/>
                <a:cs typeface="Calibri"/>
              </a:rPr>
              <a:t>.</a:t>
            </a:r>
            <a:endParaRPr lang="en-GB" sz="1200" i="1" dirty="0">
              <a:latin typeface="Aptos"/>
              <a:ea typeface="+mn-lt"/>
              <a:cs typeface="+mn-lt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‌</a:t>
            </a:r>
            <a:endParaRPr lang="en-GB" dirty="0"/>
          </a:p>
          <a:p>
            <a:endParaRPr lang="en-GB" sz="1200" i="1" dirty="0">
              <a:latin typeface="Times New Roman"/>
              <a:ea typeface="+mn-lt"/>
              <a:cs typeface="+mn-lt"/>
            </a:endParaRPr>
          </a:p>
          <a:p>
            <a:endParaRPr lang="en-GB" sz="1200" i="1" dirty="0">
              <a:latin typeface="Times New Roman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16FECD-233A-71FC-580F-0830D5303E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C4A48F-0DA2-BE89-62FF-45CBCBECC4D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8701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2525</TotalTime>
  <Words>138</Words>
  <Application>Microsoft Office PowerPoint</Application>
  <PresentationFormat>Widescreen</PresentationFormat>
  <Paragraphs>30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Chronic Stress</vt:lpstr>
      <vt:lpstr>What is stress and when does it become chronic?</vt:lpstr>
      <vt:lpstr>Symptoms of stress</vt:lpstr>
      <vt:lpstr>NICE guidelines for Stress</vt:lpstr>
      <vt:lpstr>Pharmaceutical Interventions</vt:lpstr>
      <vt:lpstr>Therapeutic Approaches</vt:lpstr>
      <vt:lpstr>Top 10 causes of Stress in the UK </vt:lpstr>
      <vt:lpstr>Workplace stress statistics 2024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Jade Dawtry  (HM Prison Swansea)</dc:creator>
  <cp:lastModifiedBy>Jade Dawtry  (HM Prison Swansea)</cp:lastModifiedBy>
  <cp:revision>206</cp:revision>
  <dcterms:created xsi:type="dcterms:W3CDTF">2025-02-28T16:38:48Z</dcterms:created>
  <dcterms:modified xsi:type="dcterms:W3CDTF">2025-05-26T22:13:56Z</dcterms:modified>
</cp:coreProperties>
</file>