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34"/>
  </p:notesMasterIdLst>
  <p:sldIdLst>
    <p:sldId id="356" r:id="rId2"/>
    <p:sldId id="408" r:id="rId3"/>
    <p:sldId id="426" r:id="rId4"/>
    <p:sldId id="421" r:id="rId5"/>
    <p:sldId id="434" r:id="rId6"/>
    <p:sldId id="435" r:id="rId7"/>
    <p:sldId id="436" r:id="rId8"/>
    <p:sldId id="437" r:id="rId9"/>
    <p:sldId id="438" r:id="rId10"/>
    <p:sldId id="439" r:id="rId11"/>
    <p:sldId id="440" r:id="rId12"/>
    <p:sldId id="441" r:id="rId13"/>
    <p:sldId id="416" r:id="rId14"/>
    <p:sldId id="442" r:id="rId15"/>
    <p:sldId id="443" r:id="rId16"/>
    <p:sldId id="446" r:id="rId17"/>
    <p:sldId id="444" r:id="rId18"/>
    <p:sldId id="445" r:id="rId19"/>
    <p:sldId id="447" r:id="rId20"/>
    <p:sldId id="448" r:id="rId21"/>
    <p:sldId id="449" r:id="rId22"/>
    <p:sldId id="412" r:id="rId23"/>
    <p:sldId id="450" r:id="rId24"/>
    <p:sldId id="451" r:id="rId25"/>
    <p:sldId id="423" r:id="rId26"/>
    <p:sldId id="452" r:id="rId27"/>
    <p:sldId id="453" r:id="rId28"/>
    <p:sldId id="454" r:id="rId29"/>
    <p:sldId id="456" r:id="rId30"/>
    <p:sldId id="457" r:id="rId31"/>
    <p:sldId id="458" r:id="rId32"/>
    <p:sldId id="45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270" autoAdjust="0"/>
  </p:normalViewPr>
  <p:slideViewPr>
    <p:cSldViewPr>
      <p:cViewPr>
        <p:scale>
          <a:sx n="50" d="100"/>
          <a:sy n="50" d="100"/>
        </p:scale>
        <p:origin x="-324" y="-4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17/09/2020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32</a:t>
            </a:fld>
            <a:endParaRPr lang="en-GB"/>
          </a:p>
        </p:txBody>
      </p:sp>
    </p:spTree>
    <p:extLst>
      <p:ext uri="{BB962C8B-B14F-4D97-AF65-F5344CB8AC3E}">
        <p14:creationId xmlns:p14="http://schemas.microsoft.com/office/powerpoint/2010/main" val="170441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17/09/2020</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17/09/2020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17/09/2020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17/09/2020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17/09/2020</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II </a:t>
            </a: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9957" y="4221088"/>
            <a:ext cx="4477373" cy="1631216"/>
          </a:xfrm>
          <a:prstGeom prst="rect">
            <a:avLst/>
          </a:prstGeom>
          <a:noFill/>
        </p:spPr>
        <p:txBody>
          <a:bodyPr wrap="square" rtlCol="0">
            <a:spAutoFit/>
          </a:bodyPr>
          <a:lstStyle/>
          <a:p>
            <a:r>
              <a:rPr lang="en-GB" sz="2000" dirty="0">
                <a:latin typeface="Georgia" panose="02040502050405020303" pitchFamily="18" charset="0"/>
              </a:rPr>
              <a:t>Module code: SICH5002</a:t>
            </a: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17 </a:t>
            </a:r>
            <a:r>
              <a:rPr lang="en-GB" sz="2000" dirty="0">
                <a:latin typeface="Georgia" panose="02040502050405020303" pitchFamily="18" charset="0"/>
              </a:rPr>
              <a:t>September 2020</a:t>
            </a:r>
          </a:p>
          <a:p>
            <a:r>
              <a:rPr lang="en-GB" sz="2000" dirty="0">
                <a:latin typeface="Georgia" panose="02040502050405020303" pitchFamily="18" charset="0"/>
              </a:rPr>
              <a:t>Location: </a:t>
            </a:r>
            <a:r>
              <a:rPr lang="en-GB" sz="2000" dirty="0" smtClean="0">
                <a:latin typeface="Georgia" panose="02040502050405020303" pitchFamily="18" charset="0"/>
              </a:rPr>
              <a:t>Academy of Sinology UK,  </a:t>
            </a: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UWTSD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1028" name="Picture 4" descr="F:\Xiaocong孝聰_PostcardPhoto\2020.09.13\_MG_5665_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338382"/>
            <a:ext cx="7200800" cy="4798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969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3" name="TextBox 2"/>
          <p:cNvSpPr txBox="1"/>
          <p:nvPr/>
        </p:nvSpPr>
        <p:spPr>
          <a:xfrm>
            <a:off x="4381460" y="2348880"/>
            <a:ext cx="738664" cy="3734356"/>
          </a:xfrm>
          <a:prstGeom prst="rect">
            <a:avLst/>
          </a:prstGeom>
          <a:noFill/>
        </p:spPr>
        <p:txBody>
          <a:bodyPr vert="eaVert" wrap="none" rtlCol="0">
            <a:spAutoFit/>
          </a:bodyPr>
          <a:lstStyle/>
          <a:p>
            <a:r>
              <a:rPr lang="zh-CN" altLang="en-US" sz="3600" b="1" dirty="0" smtClean="0"/>
              <a:t>嚴復及其翻譯理論</a:t>
            </a:r>
            <a:endParaRPr lang="en-GB" sz="3600" b="1" dirty="0"/>
          </a:p>
        </p:txBody>
      </p:sp>
      <p:sp>
        <p:nvSpPr>
          <p:cNvPr id="6" name="TextBox 5"/>
          <p:cNvSpPr txBox="1"/>
          <p:nvPr/>
        </p:nvSpPr>
        <p:spPr>
          <a:xfrm>
            <a:off x="1084524" y="1521658"/>
            <a:ext cx="7199106" cy="630942"/>
          </a:xfrm>
          <a:prstGeom prst="rect">
            <a:avLst/>
          </a:prstGeom>
          <a:noFill/>
        </p:spPr>
        <p:txBody>
          <a:bodyPr wrap="square" rtlCol="0">
            <a:spAutoFit/>
          </a:bodyPr>
          <a:lstStyle/>
          <a:p>
            <a:pPr algn="ctr"/>
            <a:r>
              <a:rPr lang="en-US" altLang="zh-CN" sz="3500" dirty="0" smtClean="0">
                <a:latin typeface="Georgia" panose="02040502050405020303" pitchFamily="18" charset="0"/>
              </a:rPr>
              <a:t>Yan Fu and His Translation Theory</a:t>
            </a:r>
            <a:endParaRPr lang="en-US" altLang="zh-CN" sz="3500" i="1" dirty="0" smtClean="0">
              <a:latin typeface="Georgia" panose="02040502050405020303" pitchFamily="18" charset="0"/>
            </a:endParaRPr>
          </a:p>
        </p:txBody>
      </p:sp>
    </p:spTree>
    <p:extLst>
      <p:ext uri="{BB962C8B-B14F-4D97-AF65-F5344CB8AC3E}">
        <p14:creationId xmlns:p14="http://schemas.microsoft.com/office/powerpoint/2010/main" val="6195909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pic>
        <p:nvPicPr>
          <p:cNvPr id="2050" name="Picture 2" descr="F:\EngTutorials_LearningMaterials\Image_YanFu.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8372" y="860698"/>
            <a:ext cx="3424820" cy="44644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177253" y="5660662"/>
            <a:ext cx="6767058" cy="523220"/>
          </a:xfrm>
          <a:prstGeom prst="rect">
            <a:avLst/>
          </a:prstGeom>
          <a:noFill/>
        </p:spPr>
        <p:txBody>
          <a:bodyPr wrap="square" rtlCol="0">
            <a:spAutoFit/>
          </a:bodyPr>
          <a:lstStyle/>
          <a:p>
            <a:pPr algn="ctr"/>
            <a:r>
              <a:rPr lang="en-US" altLang="zh-CN" sz="2800" dirty="0" smtClean="0">
                <a:latin typeface="Georgia" panose="02040502050405020303" pitchFamily="18" charset="0"/>
              </a:rPr>
              <a:t>Yan Fu </a:t>
            </a:r>
            <a:r>
              <a:rPr lang="zh-CN" altLang="en-US" sz="2800" dirty="0" smtClean="0">
                <a:latin typeface="Georgia" panose="02040502050405020303" pitchFamily="18" charset="0"/>
              </a:rPr>
              <a:t>嚴復</a:t>
            </a:r>
            <a:r>
              <a:rPr lang="en-US" altLang="zh-CN" sz="2800" dirty="0" smtClean="0">
                <a:latin typeface="Georgia" panose="02040502050405020303" pitchFamily="18" charset="0"/>
              </a:rPr>
              <a:t> (1854-1921)</a:t>
            </a:r>
            <a:endParaRPr lang="en-US" altLang="zh-CN" sz="2800" i="1" dirty="0" smtClean="0">
              <a:latin typeface="Georgia" panose="02040502050405020303" pitchFamily="18" charset="0"/>
            </a:endParaRPr>
          </a:p>
        </p:txBody>
      </p:sp>
    </p:spTree>
    <p:extLst>
      <p:ext uri="{BB962C8B-B14F-4D97-AF65-F5344CB8AC3E}">
        <p14:creationId xmlns:p14="http://schemas.microsoft.com/office/powerpoint/2010/main" val="14661446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7" name="TextBox 6"/>
          <p:cNvSpPr txBox="1"/>
          <p:nvPr/>
        </p:nvSpPr>
        <p:spPr>
          <a:xfrm>
            <a:off x="1331640" y="2988768"/>
            <a:ext cx="6552728" cy="646331"/>
          </a:xfrm>
          <a:prstGeom prst="rect">
            <a:avLst/>
          </a:prstGeom>
          <a:noFill/>
        </p:spPr>
        <p:txBody>
          <a:bodyPr wrap="square" rtlCol="0">
            <a:spAutoFit/>
          </a:bodyPr>
          <a:lstStyle/>
          <a:p>
            <a:pPr algn="ctr"/>
            <a:r>
              <a:rPr lang="en-US" altLang="zh-CN" sz="3600" dirty="0" smtClean="0">
                <a:latin typeface="Georgia" panose="02040502050405020303" pitchFamily="18" charset="0"/>
              </a:rPr>
              <a:t>1. Yan Fu and his translations</a:t>
            </a:r>
          </a:p>
        </p:txBody>
      </p:sp>
    </p:spTree>
    <p:extLst>
      <p:ext uri="{BB962C8B-B14F-4D97-AF65-F5344CB8AC3E}">
        <p14:creationId xmlns:p14="http://schemas.microsoft.com/office/powerpoint/2010/main" val="35111825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7" name="TextBox 6"/>
          <p:cNvSpPr txBox="1"/>
          <p:nvPr/>
        </p:nvSpPr>
        <p:spPr>
          <a:xfrm>
            <a:off x="1331640" y="2420888"/>
            <a:ext cx="6552778" cy="1938992"/>
          </a:xfrm>
          <a:prstGeom prst="rect">
            <a:avLst/>
          </a:prstGeom>
          <a:noFill/>
        </p:spPr>
        <p:txBody>
          <a:bodyPr wrap="square" rtlCol="0">
            <a:spAutoFit/>
          </a:bodyPr>
          <a:lstStyle/>
          <a:p>
            <a:r>
              <a:rPr lang="en-US" altLang="zh-CN" sz="3000" dirty="0" smtClean="0">
                <a:latin typeface="Georgia" panose="02040502050405020303" pitchFamily="18" charset="0"/>
              </a:rPr>
              <a:t>1877 Royal Naval College (Greenwich)</a:t>
            </a:r>
          </a:p>
          <a:p>
            <a:endParaRPr lang="en-US" altLang="zh-CN" sz="3000" dirty="0" smtClean="0">
              <a:latin typeface="Georgia" panose="02040502050405020303" pitchFamily="18" charset="0"/>
            </a:endParaRPr>
          </a:p>
          <a:p>
            <a:r>
              <a:rPr lang="en-US" altLang="zh-CN" sz="3000" dirty="0" smtClean="0">
                <a:latin typeface="Georgia" panose="02040502050405020303" pitchFamily="18" charset="0"/>
              </a:rPr>
              <a:t>1880 </a:t>
            </a:r>
            <a:r>
              <a:rPr lang="en-US" altLang="zh-CN" sz="3000" dirty="0" err="1" smtClean="0">
                <a:latin typeface="Georgia" panose="02040502050405020303" pitchFamily="18" charset="0"/>
              </a:rPr>
              <a:t>Beiyang</a:t>
            </a:r>
            <a:r>
              <a:rPr lang="en-US" altLang="zh-CN" sz="3000" dirty="0" smtClean="0">
                <a:latin typeface="Georgia" panose="02040502050405020303" pitchFamily="18" charset="0"/>
              </a:rPr>
              <a:t> Naval Officers’ School</a:t>
            </a:r>
          </a:p>
          <a:p>
            <a:r>
              <a:rPr lang="en-US" altLang="zh-CN" sz="3000" dirty="0">
                <a:latin typeface="Georgia" panose="02040502050405020303" pitchFamily="18" charset="0"/>
              </a:rPr>
              <a:t> </a:t>
            </a:r>
            <a:r>
              <a:rPr lang="en-US" altLang="zh-CN" sz="3000" dirty="0" smtClean="0">
                <a:latin typeface="Georgia" panose="02040502050405020303" pitchFamily="18" charset="0"/>
              </a:rPr>
              <a:t>         </a:t>
            </a:r>
            <a:r>
              <a:rPr lang="zh-CN" altLang="en-US" sz="3000" dirty="0" smtClean="0">
                <a:latin typeface="Georgia" panose="02040502050405020303" pitchFamily="18" charset="0"/>
              </a:rPr>
              <a:t>北洋水師學堂</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14608508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7" name="TextBox 6"/>
          <p:cNvSpPr txBox="1"/>
          <p:nvPr/>
        </p:nvSpPr>
        <p:spPr>
          <a:xfrm>
            <a:off x="1525332" y="2420888"/>
            <a:ext cx="6266440" cy="2400657"/>
          </a:xfrm>
          <a:prstGeom prst="rect">
            <a:avLst/>
          </a:prstGeom>
          <a:noFill/>
        </p:spPr>
        <p:txBody>
          <a:bodyPr wrap="square" rtlCol="0">
            <a:spAutoFit/>
          </a:bodyPr>
          <a:lstStyle/>
          <a:p>
            <a:pPr algn="ctr"/>
            <a:r>
              <a:rPr lang="en-US" altLang="zh-CN" sz="3000" dirty="0" smtClean="0">
                <a:solidFill>
                  <a:srgbClr val="0070C0"/>
                </a:solidFill>
                <a:latin typeface="Georgia" panose="02040502050405020303" pitchFamily="18" charset="0"/>
              </a:rPr>
              <a:t>Thomas Huxley </a:t>
            </a:r>
            <a:r>
              <a:rPr lang="zh-CN" altLang="en-US" sz="3000" dirty="0" smtClean="0">
                <a:latin typeface="Georgia" panose="02040502050405020303" pitchFamily="18" charset="0"/>
              </a:rPr>
              <a:t>赫胥黎 </a:t>
            </a:r>
            <a:endParaRPr lang="en-US" altLang="zh-CN" sz="3000" dirty="0" smtClean="0">
              <a:latin typeface="Georgia" panose="02040502050405020303" pitchFamily="18" charset="0"/>
            </a:endParaRPr>
          </a:p>
          <a:p>
            <a:pPr algn="ctr"/>
            <a:r>
              <a:rPr lang="en-US" altLang="zh-CN" sz="3000" i="1" dirty="0" smtClean="0">
                <a:latin typeface="Georgia" panose="02040502050405020303" pitchFamily="18" charset="0"/>
              </a:rPr>
              <a:t>Evolution and Ethics </a:t>
            </a:r>
            <a:r>
              <a:rPr lang="zh-CN" altLang="en-US" sz="3000" dirty="0" smtClean="0">
                <a:latin typeface="Georgia" panose="02040502050405020303" pitchFamily="18" charset="0"/>
              </a:rPr>
              <a:t>天演論</a:t>
            </a:r>
            <a:endParaRPr lang="en-US" altLang="zh-CN" sz="3000" dirty="0" smtClean="0">
              <a:latin typeface="Georgia" panose="02040502050405020303" pitchFamily="18" charset="0"/>
            </a:endParaRPr>
          </a:p>
          <a:p>
            <a:pPr algn="ctr"/>
            <a:endParaRPr lang="en-US" altLang="zh-CN" sz="3000" dirty="0" smtClean="0">
              <a:latin typeface="Georgia" panose="02040502050405020303" pitchFamily="18" charset="0"/>
            </a:endParaRPr>
          </a:p>
          <a:p>
            <a:pPr algn="ctr"/>
            <a:r>
              <a:rPr lang="en-US" altLang="zh-CN" sz="3000" dirty="0" smtClean="0">
                <a:latin typeface="Georgia" panose="02040502050405020303" pitchFamily="18" charset="0"/>
              </a:rPr>
              <a:t>Preface </a:t>
            </a:r>
            <a:r>
              <a:rPr lang="zh-CN" altLang="en-US" sz="3000" dirty="0" smtClean="0">
                <a:latin typeface="Georgia" panose="02040502050405020303" pitchFamily="18" charset="0"/>
              </a:rPr>
              <a:t>譯例言</a:t>
            </a:r>
            <a:r>
              <a:rPr lang="en-US" altLang="zh-CN" sz="3000" dirty="0" smtClean="0">
                <a:latin typeface="Georgia" panose="02040502050405020303" pitchFamily="18" charset="0"/>
              </a:rPr>
              <a:t>    </a:t>
            </a:r>
          </a:p>
          <a:p>
            <a:pPr algn="ctr"/>
            <a:r>
              <a:rPr lang="en-US" altLang="zh-CN" sz="3000" dirty="0" smtClean="0">
                <a:latin typeface="Georgia" panose="02040502050405020303" pitchFamily="18" charset="0"/>
              </a:rPr>
              <a:t>(</a:t>
            </a:r>
            <a:r>
              <a:rPr lang="zh-CN" altLang="en-US" sz="3000" dirty="0" smtClean="0">
                <a:latin typeface="Georgia" panose="02040502050405020303" pitchFamily="18" charset="0"/>
              </a:rPr>
              <a:t>信</a:t>
            </a:r>
            <a:r>
              <a:rPr lang="zh-CN" altLang="en-US" sz="3000" dirty="0">
                <a:latin typeface="Georgia" panose="02040502050405020303" pitchFamily="18" charset="0"/>
              </a:rPr>
              <a:t>達</a:t>
            </a:r>
            <a:r>
              <a:rPr lang="zh-CN" altLang="en-US" sz="3000" dirty="0" smtClean="0">
                <a:latin typeface="Georgia" panose="02040502050405020303" pitchFamily="18" charset="0"/>
              </a:rPr>
              <a:t>雅</a:t>
            </a:r>
            <a:r>
              <a:rPr lang="en-US" altLang="zh-CN" sz="3000" dirty="0">
                <a:latin typeface="Georgia" panose="02040502050405020303" pitchFamily="18" charset="0"/>
              </a:rPr>
              <a:t>)</a:t>
            </a:r>
            <a:r>
              <a:rPr lang="en-US" altLang="zh-CN" sz="3000" dirty="0" smtClean="0">
                <a:latin typeface="Georgia" panose="02040502050405020303" pitchFamily="18" charset="0"/>
              </a:rPr>
              <a:t>   </a:t>
            </a:r>
          </a:p>
        </p:txBody>
      </p:sp>
    </p:spTree>
    <p:extLst>
      <p:ext uri="{BB962C8B-B14F-4D97-AF65-F5344CB8AC3E}">
        <p14:creationId xmlns:p14="http://schemas.microsoft.com/office/powerpoint/2010/main" val="29337963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7" name="TextBox 6"/>
          <p:cNvSpPr txBox="1"/>
          <p:nvPr/>
        </p:nvSpPr>
        <p:spPr>
          <a:xfrm>
            <a:off x="931962" y="836712"/>
            <a:ext cx="7488832" cy="5909310"/>
          </a:xfrm>
          <a:prstGeom prst="rect">
            <a:avLst/>
          </a:prstGeom>
          <a:noFill/>
        </p:spPr>
        <p:txBody>
          <a:bodyPr wrap="square" rtlCol="0">
            <a:spAutoFit/>
          </a:bodyPr>
          <a:lstStyle/>
          <a:p>
            <a:r>
              <a:rPr lang="en-GB" altLang="zh-CN" sz="2700" dirty="0" smtClean="0">
                <a:latin typeface="Georgia" panose="02040502050405020303" pitchFamily="18" charset="0"/>
              </a:rPr>
              <a:t>‘That </a:t>
            </a:r>
            <a:r>
              <a:rPr lang="en-GB" altLang="zh-CN" sz="2700" dirty="0">
                <a:latin typeface="Georgia" panose="02040502050405020303" pitchFamily="18" charset="0"/>
              </a:rPr>
              <a:t>which endures is not one or another association of living forms, but the process of which the cosmos is the product, and of which these are among the transitory expressions. And in the living world, one of the most characteristic features of this cosmic process is the struggle for existence, </a:t>
            </a:r>
            <a:r>
              <a:rPr lang="en-GB" altLang="zh-CN" sz="2700" dirty="0">
                <a:solidFill>
                  <a:srgbClr val="0070C0"/>
                </a:solidFill>
                <a:latin typeface="Georgia" panose="02040502050405020303" pitchFamily="18" charset="0"/>
              </a:rPr>
              <a:t>the competition of each with all</a:t>
            </a:r>
            <a:r>
              <a:rPr lang="en-GB" altLang="zh-CN" sz="2700" dirty="0">
                <a:latin typeface="Georgia" panose="02040502050405020303" pitchFamily="18" charset="0"/>
              </a:rPr>
              <a:t>, the result of which is the selection, that is to say, the survival of those forms which, on the whole, </a:t>
            </a:r>
            <a:r>
              <a:rPr lang="en-GB" altLang="zh-CN" sz="2700" dirty="0">
                <a:solidFill>
                  <a:srgbClr val="0070C0"/>
                </a:solidFill>
                <a:latin typeface="Georgia" panose="02040502050405020303" pitchFamily="18" charset="0"/>
              </a:rPr>
              <a:t>are best adapted</a:t>
            </a:r>
            <a:r>
              <a:rPr lang="en-GB" altLang="zh-CN" sz="2700" dirty="0">
                <a:latin typeface="Georgia" panose="02040502050405020303" pitchFamily="18" charset="0"/>
              </a:rPr>
              <a:t>, to the conditions which at any period obtain; and which are, therefore, in that respect, and only in that respect, </a:t>
            </a:r>
            <a:r>
              <a:rPr lang="en-GB" altLang="zh-CN" sz="2700" dirty="0">
                <a:solidFill>
                  <a:srgbClr val="0070C0"/>
                </a:solidFill>
                <a:latin typeface="Georgia" panose="02040502050405020303" pitchFamily="18" charset="0"/>
              </a:rPr>
              <a:t>the fittest</a:t>
            </a:r>
            <a:r>
              <a:rPr lang="en-GB" altLang="zh-CN" sz="2700" dirty="0" smtClean="0">
                <a:latin typeface="Georgia" panose="02040502050405020303" pitchFamily="18" charset="0"/>
              </a:rPr>
              <a:t>.’ </a:t>
            </a:r>
          </a:p>
          <a:p>
            <a:pPr algn="r"/>
            <a:r>
              <a:rPr lang="en-GB" altLang="zh-CN" sz="2700" dirty="0" smtClean="0">
                <a:latin typeface="Georgia" panose="02040502050405020303" pitchFamily="18" charset="0"/>
              </a:rPr>
              <a:t>– Thomas Huxley</a:t>
            </a:r>
            <a:endParaRPr lang="en-US" altLang="zh-CN" sz="2700" dirty="0" smtClean="0">
              <a:latin typeface="Georgia" panose="02040502050405020303" pitchFamily="18" charset="0"/>
            </a:endParaRPr>
          </a:p>
        </p:txBody>
      </p:sp>
    </p:spTree>
    <p:extLst>
      <p:ext uri="{BB962C8B-B14F-4D97-AF65-F5344CB8AC3E}">
        <p14:creationId xmlns:p14="http://schemas.microsoft.com/office/powerpoint/2010/main" val="40511351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7" name="TextBox 6"/>
          <p:cNvSpPr txBox="1"/>
          <p:nvPr/>
        </p:nvSpPr>
        <p:spPr>
          <a:xfrm>
            <a:off x="827584" y="1628800"/>
            <a:ext cx="7632848" cy="4493538"/>
          </a:xfrm>
          <a:prstGeom prst="rect">
            <a:avLst/>
          </a:prstGeom>
          <a:noFill/>
        </p:spPr>
        <p:txBody>
          <a:bodyPr wrap="square" rtlCol="0">
            <a:spAutoFit/>
          </a:bodyPr>
          <a:lstStyle/>
          <a:p>
            <a:pPr algn="ctr"/>
            <a:r>
              <a:rPr lang="en-US" altLang="zh-CN" sz="3000" dirty="0" smtClean="0">
                <a:solidFill>
                  <a:srgbClr val="0070C0"/>
                </a:solidFill>
                <a:latin typeface="Georgia" panose="02040502050405020303" pitchFamily="18" charset="0"/>
              </a:rPr>
              <a:t>John Mill</a:t>
            </a:r>
          </a:p>
          <a:p>
            <a:pPr algn="ctr"/>
            <a:r>
              <a:rPr lang="en-GB" altLang="zh-CN" sz="3000" i="1" dirty="0">
                <a:latin typeface="Georgia" panose="02040502050405020303" pitchFamily="18" charset="0"/>
              </a:rPr>
              <a:t>On </a:t>
            </a:r>
            <a:r>
              <a:rPr lang="en-GB" altLang="zh-CN" sz="3000" i="1" dirty="0" smtClean="0">
                <a:latin typeface="Georgia" panose="02040502050405020303" pitchFamily="18" charset="0"/>
              </a:rPr>
              <a:t>Liberty </a:t>
            </a:r>
            <a:r>
              <a:rPr lang="zh-CN" altLang="en-US" sz="3000" dirty="0" smtClean="0">
                <a:latin typeface="Georgia" panose="02040502050405020303" pitchFamily="18" charset="0"/>
              </a:rPr>
              <a:t>群</a:t>
            </a:r>
            <a:r>
              <a:rPr lang="zh-CN" altLang="en-US" sz="3000" dirty="0">
                <a:latin typeface="Georgia" panose="02040502050405020303" pitchFamily="18" charset="0"/>
              </a:rPr>
              <a:t>已權界論</a:t>
            </a:r>
            <a:endParaRPr lang="en-GB" altLang="zh-CN" sz="3000" i="1" dirty="0" smtClean="0">
              <a:latin typeface="Georgia" panose="02040502050405020303" pitchFamily="18" charset="0"/>
            </a:endParaRPr>
          </a:p>
          <a:p>
            <a:pPr algn="ctr"/>
            <a:r>
              <a:rPr lang="en-US" altLang="zh-CN" sz="3000" i="1" dirty="0" smtClean="0">
                <a:latin typeface="Georgia" panose="02040502050405020303" pitchFamily="18" charset="0"/>
              </a:rPr>
              <a:t>A </a:t>
            </a:r>
            <a:r>
              <a:rPr lang="en-GB" altLang="zh-CN" sz="3000" i="1" dirty="0" smtClean="0">
                <a:latin typeface="Georgia" panose="02040502050405020303" pitchFamily="18" charset="0"/>
              </a:rPr>
              <a:t>System </a:t>
            </a:r>
            <a:r>
              <a:rPr lang="en-GB" altLang="zh-CN" sz="3000" i="1" dirty="0">
                <a:latin typeface="Georgia" panose="02040502050405020303" pitchFamily="18" charset="0"/>
              </a:rPr>
              <a:t>of </a:t>
            </a:r>
            <a:r>
              <a:rPr lang="en-GB" altLang="zh-CN" sz="3000" i="1" dirty="0" smtClean="0">
                <a:latin typeface="Georgia" panose="02040502050405020303" pitchFamily="18" charset="0"/>
              </a:rPr>
              <a:t>Logic </a:t>
            </a:r>
            <a:r>
              <a:rPr lang="zh-CN" altLang="en-US" sz="3000" dirty="0" smtClean="0">
                <a:latin typeface="Georgia" panose="02040502050405020303" pitchFamily="18" charset="0"/>
              </a:rPr>
              <a:t>穆勒名學</a:t>
            </a:r>
            <a:endParaRPr lang="en-GB" altLang="zh-CN" sz="3000" dirty="0" smtClean="0">
              <a:latin typeface="Georgia" panose="02040502050405020303" pitchFamily="18" charset="0"/>
            </a:endParaRPr>
          </a:p>
          <a:p>
            <a:pPr algn="ctr"/>
            <a:endParaRPr lang="en-US" altLang="zh-CN" sz="2800" dirty="0" smtClean="0">
              <a:latin typeface="Georgia" panose="02040502050405020303" pitchFamily="18" charset="0"/>
            </a:endParaRPr>
          </a:p>
          <a:p>
            <a:pPr algn="ctr"/>
            <a:r>
              <a:rPr lang="en-US" altLang="zh-CN" sz="2800" dirty="0" smtClean="0">
                <a:solidFill>
                  <a:srgbClr val="0070C0"/>
                </a:solidFill>
                <a:latin typeface="Georgia" panose="02040502050405020303" pitchFamily="18" charset="0"/>
              </a:rPr>
              <a:t>H. Spencer</a:t>
            </a:r>
          </a:p>
          <a:p>
            <a:pPr algn="ctr"/>
            <a:r>
              <a:rPr lang="en-US" altLang="zh-CN" sz="2800" i="1" dirty="0">
                <a:latin typeface="Georgia" panose="02040502050405020303" pitchFamily="18" charset="0"/>
              </a:rPr>
              <a:t>The Study of </a:t>
            </a:r>
            <a:r>
              <a:rPr lang="en-US" altLang="zh-CN" sz="2800" i="1" dirty="0" smtClean="0">
                <a:latin typeface="Georgia" panose="02040502050405020303" pitchFamily="18" charset="0"/>
              </a:rPr>
              <a:t>Sociology </a:t>
            </a:r>
            <a:r>
              <a:rPr lang="zh-HK" altLang="en-US" sz="2800" dirty="0" smtClean="0">
                <a:latin typeface="Georgia" panose="02040502050405020303" pitchFamily="18" charset="0"/>
              </a:rPr>
              <a:t>群</a:t>
            </a:r>
            <a:r>
              <a:rPr lang="zh-HK" altLang="en-US" sz="2800" dirty="0">
                <a:latin typeface="Georgia" panose="02040502050405020303" pitchFamily="18" charset="0"/>
              </a:rPr>
              <a:t>學肄</a:t>
            </a:r>
            <a:r>
              <a:rPr lang="zh-HK" altLang="en-US" sz="2800" dirty="0" smtClean="0">
                <a:latin typeface="Georgia" panose="02040502050405020303" pitchFamily="18" charset="0"/>
              </a:rPr>
              <a:t>言</a:t>
            </a:r>
            <a:endParaRPr lang="en-US" altLang="zh-HK" sz="2800" dirty="0" smtClean="0">
              <a:latin typeface="Georgia" panose="02040502050405020303" pitchFamily="18" charset="0"/>
            </a:endParaRPr>
          </a:p>
          <a:p>
            <a:pPr algn="ctr"/>
            <a:endParaRPr lang="en-US" altLang="zh-CN" sz="2800" dirty="0">
              <a:latin typeface="Georgia" panose="02040502050405020303" pitchFamily="18" charset="0"/>
            </a:endParaRPr>
          </a:p>
          <a:p>
            <a:pPr algn="ctr"/>
            <a:r>
              <a:rPr lang="en-GB" altLang="zh-CN" sz="2800" dirty="0">
                <a:solidFill>
                  <a:srgbClr val="0070C0"/>
                </a:solidFill>
                <a:latin typeface="Georgia" panose="02040502050405020303" pitchFamily="18" charset="0"/>
              </a:rPr>
              <a:t>Adam </a:t>
            </a:r>
            <a:r>
              <a:rPr lang="en-GB" altLang="zh-CN" sz="2800" dirty="0" smtClean="0">
                <a:solidFill>
                  <a:srgbClr val="0070C0"/>
                </a:solidFill>
                <a:latin typeface="Georgia" panose="02040502050405020303" pitchFamily="18" charset="0"/>
              </a:rPr>
              <a:t>Smith </a:t>
            </a:r>
          </a:p>
          <a:p>
            <a:pPr algn="ctr"/>
            <a:r>
              <a:rPr lang="en-GB" altLang="zh-CN" sz="2800" i="1" dirty="0" smtClean="0">
                <a:latin typeface="Georgia" panose="02040502050405020303" pitchFamily="18" charset="0"/>
              </a:rPr>
              <a:t>An </a:t>
            </a:r>
            <a:r>
              <a:rPr lang="en-GB" altLang="zh-CN" sz="2800" i="1" dirty="0">
                <a:latin typeface="Georgia" panose="02040502050405020303" pitchFamily="18" charset="0"/>
              </a:rPr>
              <a:t>Inquiry into the Nature and Cause of the Wealth of </a:t>
            </a:r>
            <a:r>
              <a:rPr lang="en-GB" altLang="zh-CN" sz="2800" i="1" dirty="0" smtClean="0">
                <a:latin typeface="Georgia" panose="02040502050405020303" pitchFamily="18" charset="0"/>
              </a:rPr>
              <a:t>Nations </a:t>
            </a:r>
            <a:r>
              <a:rPr lang="zh-CN" altLang="en-GB" sz="2800" dirty="0" smtClean="0">
                <a:latin typeface="Georgia" panose="02040502050405020303" pitchFamily="18" charset="0"/>
              </a:rPr>
              <a:t>原</a:t>
            </a:r>
            <a:r>
              <a:rPr lang="zh-CN" altLang="en-GB" sz="2800" dirty="0">
                <a:latin typeface="Georgia" panose="02040502050405020303" pitchFamily="18" charset="0"/>
              </a:rPr>
              <a:t>富</a:t>
            </a:r>
            <a:endParaRPr lang="en-US" altLang="zh-CN" sz="2800" dirty="0" smtClean="0">
              <a:latin typeface="Georgia" panose="02040502050405020303" pitchFamily="18" charset="0"/>
            </a:endParaRPr>
          </a:p>
        </p:txBody>
      </p:sp>
    </p:spTree>
    <p:extLst>
      <p:ext uri="{BB962C8B-B14F-4D97-AF65-F5344CB8AC3E}">
        <p14:creationId xmlns:p14="http://schemas.microsoft.com/office/powerpoint/2010/main" val="12466470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7" name="TextBox 6"/>
          <p:cNvSpPr txBox="1"/>
          <p:nvPr/>
        </p:nvSpPr>
        <p:spPr>
          <a:xfrm>
            <a:off x="611560" y="836712"/>
            <a:ext cx="7809234" cy="5847755"/>
          </a:xfrm>
          <a:prstGeom prst="rect">
            <a:avLst/>
          </a:prstGeom>
          <a:noFill/>
        </p:spPr>
        <p:txBody>
          <a:bodyPr wrap="square" rtlCol="0">
            <a:spAutoFit/>
          </a:bodyPr>
          <a:lstStyle/>
          <a:p>
            <a:r>
              <a:rPr lang="en-GB" altLang="zh-CN" sz="2200" dirty="0">
                <a:latin typeface="Georgia" panose="02040502050405020303" pitchFamily="18" charset="0"/>
              </a:rPr>
              <a:t>Wealth, as Mr Hobbes says, is power. But the person who either acquires, or succeeds to a great fortune, does not necessarily acquire or succeed to any political power, either civil or military. His fortune may, perhaps, afford him the means of acquiring both; but the mere possession of that fortune does not necessarily convey to him either. The power which that possession immediately and directly conveys to him, is the power of purchasing a certain command over all the labour, or over all the produce of labour which is then in the market. </a:t>
            </a:r>
            <a:r>
              <a:rPr lang="en-GB" altLang="zh-CN" sz="2200" dirty="0">
                <a:solidFill>
                  <a:srgbClr val="0070C0"/>
                </a:solidFill>
                <a:latin typeface="Georgia" panose="02040502050405020303" pitchFamily="18" charset="0"/>
              </a:rPr>
              <a:t>His fortune is greater or less, precisely in proportion to the extent of this power, or to the quantity either of other men’s labour</a:t>
            </a:r>
            <a:r>
              <a:rPr lang="en-GB" altLang="zh-CN" sz="2200" dirty="0">
                <a:latin typeface="Georgia" panose="02040502050405020303" pitchFamily="18" charset="0"/>
              </a:rPr>
              <a:t>, or, what is the same thing, of the produce of other men’s labour, which it enables him to purchase or command. The exchangeable value of everything must always be precisely equal to the extent of this power which it conveys to its owner</a:t>
            </a:r>
            <a:r>
              <a:rPr lang="en-GB" altLang="zh-CN" sz="2200" dirty="0" smtClean="0">
                <a:latin typeface="Georgia" panose="02040502050405020303" pitchFamily="18" charset="0"/>
              </a:rPr>
              <a:t>.   </a:t>
            </a:r>
          </a:p>
          <a:p>
            <a:pPr algn="r"/>
            <a:r>
              <a:rPr lang="en-GB" altLang="zh-CN" sz="2200" dirty="0">
                <a:latin typeface="Georgia" panose="02040502050405020303" pitchFamily="18" charset="0"/>
              </a:rPr>
              <a:t> </a:t>
            </a:r>
            <a:r>
              <a:rPr lang="en-GB" altLang="zh-CN" sz="2200" dirty="0" smtClean="0">
                <a:latin typeface="Georgia" panose="02040502050405020303" pitchFamily="18" charset="0"/>
              </a:rPr>
              <a:t>-- Adam Smith</a:t>
            </a:r>
            <a:endParaRPr lang="en-US" altLang="zh-CN" sz="2200" dirty="0" smtClean="0">
              <a:latin typeface="Georgia" panose="02040502050405020303" pitchFamily="18" charset="0"/>
            </a:endParaRPr>
          </a:p>
        </p:txBody>
      </p:sp>
    </p:spTree>
    <p:extLst>
      <p:ext uri="{BB962C8B-B14F-4D97-AF65-F5344CB8AC3E}">
        <p14:creationId xmlns:p14="http://schemas.microsoft.com/office/powerpoint/2010/main" val="5639771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7" name="TextBox 6"/>
          <p:cNvSpPr txBox="1"/>
          <p:nvPr/>
        </p:nvSpPr>
        <p:spPr>
          <a:xfrm>
            <a:off x="1331640" y="2988768"/>
            <a:ext cx="6552728" cy="646331"/>
          </a:xfrm>
          <a:prstGeom prst="rect">
            <a:avLst/>
          </a:prstGeom>
          <a:noFill/>
        </p:spPr>
        <p:txBody>
          <a:bodyPr wrap="square" rtlCol="0">
            <a:spAutoFit/>
          </a:bodyPr>
          <a:lstStyle/>
          <a:p>
            <a:pPr algn="ctr"/>
            <a:r>
              <a:rPr lang="en-US" altLang="zh-CN" sz="3600" dirty="0">
                <a:latin typeface="Georgia" panose="02040502050405020303" pitchFamily="18" charset="0"/>
              </a:rPr>
              <a:t>2</a:t>
            </a:r>
            <a:r>
              <a:rPr lang="en-US" altLang="zh-CN" sz="3600" dirty="0" smtClean="0">
                <a:latin typeface="Georgia" panose="02040502050405020303" pitchFamily="18" charset="0"/>
              </a:rPr>
              <a:t>. Yan Fu’s translation theory</a:t>
            </a:r>
          </a:p>
        </p:txBody>
      </p:sp>
    </p:spTree>
    <p:extLst>
      <p:ext uri="{BB962C8B-B14F-4D97-AF65-F5344CB8AC3E}">
        <p14:creationId xmlns:p14="http://schemas.microsoft.com/office/powerpoint/2010/main" val="21840925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7" name="TextBox 6"/>
          <p:cNvSpPr txBox="1"/>
          <p:nvPr/>
        </p:nvSpPr>
        <p:spPr>
          <a:xfrm>
            <a:off x="1691680" y="2924944"/>
            <a:ext cx="5832648" cy="1015663"/>
          </a:xfrm>
          <a:prstGeom prst="rect">
            <a:avLst/>
          </a:prstGeom>
          <a:noFill/>
        </p:spPr>
        <p:txBody>
          <a:bodyPr wrap="square" rtlCol="0">
            <a:spAutoFit/>
          </a:bodyPr>
          <a:lstStyle/>
          <a:p>
            <a:pPr algn="ctr"/>
            <a:r>
              <a:rPr lang="en-US" altLang="zh-CN" sz="3000" dirty="0" smtClean="0">
                <a:latin typeface="Georgia" panose="02040502050405020303" pitchFamily="18" charset="0"/>
              </a:rPr>
              <a:t>2.1 A translator should regard translation as their duty</a:t>
            </a:r>
          </a:p>
        </p:txBody>
      </p:sp>
    </p:spTree>
    <p:extLst>
      <p:ext uri="{BB962C8B-B14F-4D97-AF65-F5344CB8AC3E}">
        <p14:creationId xmlns:p14="http://schemas.microsoft.com/office/powerpoint/2010/main" val="6509616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3" name="TextBox 2"/>
          <p:cNvSpPr txBox="1"/>
          <p:nvPr/>
        </p:nvSpPr>
        <p:spPr>
          <a:xfrm>
            <a:off x="1835696" y="911692"/>
            <a:ext cx="5447645" cy="5472608"/>
          </a:xfrm>
          <a:prstGeom prst="rect">
            <a:avLst/>
          </a:prstGeom>
          <a:noFill/>
          <a:ln w="9525">
            <a:solidFill>
              <a:schemeClr val="tx1"/>
            </a:solidFill>
          </a:ln>
        </p:spPr>
        <p:txBody>
          <a:bodyPr vert="eaVert" wrap="square" rtlCol="0">
            <a:spAutoFit/>
          </a:bodyPr>
          <a:lstStyle/>
          <a:p>
            <a:r>
              <a:rPr lang="zh-TW" altLang="en-US" sz="3600" b="1" dirty="0" smtClean="0">
                <a:latin typeface="FangSong" panose="02010609060101010101" pitchFamily="49" charset="-122"/>
                <a:ea typeface="FangSong" panose="02010609060101010101" pitchFamily="49" charset="-122"/>
              </a:rPr>
              <a:t>     </a:t>
            </a:r>
            <a:r>
              <a:rPr lang="zh-TW" altLang="en-US" sz="3600" b="1" dirty="0" smtClean="0">
                <a:solidFill>
                  <a:srgbClr val="0070C0"/>
                </a:solidFill>
                <a:latin typeface="FangSong" panose="02010609060101010101" pitchFamily="49" charset="-122"/>
                <a:ea typeface="FangSong" panose="02010609060101010101" pitchFamily="49" charset="-122"/>
              </a:rPr>
              <a:t>不</a:t>
            </a:r>
            <a:r>
              <a:rPr lang="zh-TW" altLang="en-US" sz="3600" b="1" dirty="0">
                <a:solidFill>
                  <a:srgbClr val="0070C0"/>
                </a:solidFill>
                <a:latin typeface="FangSong" panose="02010609060101010101" pitchFamily="49" charset="-122"/>
                <a:ea typeface="FangSong" panose="02010609060101010101" pitchFamily="49" charset="-122"/>
              </a:rPr>
              <a:t>佞生於震</a:t>
            </a:r>
            <a:r>
              <a:rPr lang="zh-TW" altLang="en-US" sz="3600" b="1" dirty="0" smtClean="0">
                <a:solidFill>
                  <a:srgbClr val="0070C0"/>
                </a:solidFill>
                <a:latin typeface="FangSong" panose="02010609060101010101" pitchFamily="49" charset="-122"/>
                <a:ea typeface="FangSong" panose="02010609060101010101" pitchFamily="49" charset="-122"/>
              </a:rPr>
              <a:t>旦</a:t>
            </a:r>
            <a:r>
              <a:rPr lang="zh-TW" altLang="en-US" sz="3600" b="1" dirty="0" smtClean="0">
                <a:latin typeface="FangSong" panose="02010609060101010101" pitchFamily="49" charset="-122"/>
                <a:ea typeface="FangSong" panose="02010609060101010101" pitchFamily="49" charset="-122"/>
              </a:rPr>
              <a:t> 當</a:t>
            </a:r>
            <a:r>
              <a:rPr lang="zh-TW" altLang="en-US" sz="3600" b="1" dirty="0">
                <a:latin typeface="FangSong" panose="02010609060101010101" pitchFamily="49" charset="-122"/>
                <a:ea typeface="FangSong" panose="02010609060101010101" pitchFamily="49" charset="-122"/>
              </a:rPr>
              <a:t>十</a:t>
            </a:r>
            <a:r>
              <a:rPr lang="zh-TW" altLang="en-US" sz="3600" b="1" dirty="0" smtClean="0">
                <a:latin typeface="FangSong" panose="02010609060101010101" pitchFamily="49" charset="-122"/>
                <a:ea typeface="FangSong" panose="02010609060101010101" pitchFamily="49" charset="-122"/>
              </a:rPr>
              <a:t>九 二</a:t>
            </a:r>
            <a:r>
              <a:rPr lang="zh-TW" altLang="en-US" sz="3600" b="1" dirty="0">
                <a:latin typeface="FangSong" panose="02010609060101010101" pitchFamily="49" charset="-122"/>
                <a:ea typeface="FangSong" panose="02010609060101010101" pitchFamily="49" charset="-122"/>
              </a:rPr>
              <a:t>十世紀之交</a:t>
            </a:r>
            <a:r>
              <a:rPr lang="zh-TW" altLang="en-US" sz="3600" b="1" dirty="0" smtClean="0">
                <a:latin typeface="FangSong" panose="02010609060101010101" pitchFamily="49" charset="-122"/>
                <a:ea typeface="FangSong" panose="02010609060101010101" pitchFamily="49" charset="-122"/>
              </a:rPr>
              <a:t>會 目</a:t>
            </a:r>
            <a:r>
              <a:rPr lang="zh-TW" altLang="en-US" sz="3600" b="1" dirty="0">
                <a:latin typeface="FangSong" panose="02010609060101010101" pitchFamily="49" charset="-122"/>
                <a:ea typeface="FangSong" panose="02010609060101010101" pitchFamily="49" charset="-122"/>
              </a:rPr>
              <a:t>擊同種阽</a:t>
            </a:r>
            <a:r>
              <a:rPr lang="zh-TW" altLang="en-US" sz="3600" b="1" dirty="0" smtClean="0">
                <a:latin typeface="FangSong" panose="02010609060101010101" pitchFamily="49" charset="-122"/>
                <a:ea typeface="FangSong" panose="02010609060101010101" pitchFamily="49" charset="-122"/>
              </a:rPr>
              <a:t>危 剝</a:t>
            </a:r>
            <a:r>
              <a:rPr lang="zh-TW" altLang="en-US" sz="3600" b="1" dirty="0">
                <a:latin typeface="FangSong" panose="02010609060101010101" pitchFamily="49" charset="-122"/>
                <a:ea typeface="FangSong" panose="02010609060101010101" pitchFamily="49" charset="-122"/>
              </a:rPr>
              <a:t>新換</a:t>
            </a:r>
            <a:r>
              <a:rPr lang="zh-TW" altLang="en-US" sz="3600" b="1" dirty="0" smtClean="0">
                <a:latin typeface="FangSong" panose="02010609060101010101" pitchFamily="49" charset="-122"/>
                <a:ea typeface="FangSong" panose="02010609060101010101" pitchFamily="49" charset="-122"/>
              </a:rPr>
              <a:t>故 若</a:t>
            </a:r>
            <a:r>
              <a:rPr lang="zh-TW" altLang="en-US" sz="3600" b="1" dirty="0">
                <a:latin typeface="FangSong" panose="02010609060101010101" pitchFamily="49" charset="-122"/>
                <a:ea typeface="FangSong" panose="02010609060101010101" pitchFamily="49" charset="-122"/>
              </a:rPr>
              <a:t>巨蛇之蛻</a:t>
            </a:r>
            <a:r>
              <a:rPr lang="zh-TW" altLang="en-US" sz="3600" b="1" dirty="0" smtClean="0">
                <a:latin typeface="FangSong" panose="02010609060101010101" pitchFamily="49" charset="-122"/>
                <a:ea typeface="FangSong" panose="02010609060101010101" pitchFamily="49" charset="-122"/>
              </a:rPr>
              <a:t>蚹 而</a:t>
            </a:r>
            <a:r>
              <a:rPr lang="zh-TW" altLang="en-US" sz="3600" b="1" dirty="0">
                <a:latin typeface="FangSong" panose="02010609060101010101" pitchFamily="49" charset="-122"/>
                <a:ea typeface="FangSong" panose="02010609060101010101" pitchFamily="49" charset="-122"/>
              </a:rPr>
              <a:t>未由一藉手。其所以報答四</a:t>
            </a:r>
            <a:r>
              <a:rPr lang="zh-TW" altLang="en-US" sz="3600" b="1" dirty="0" smtClean="0">
                <a:latin typeface="FangSong" panose="02010609060101010101" pitchFamily="49" charset="-122"/>
                <a:ea typeface="FangSong" panose="02010609060101010101" pitchFamily="49" charset="-122"/>
              </a:rPr>
              <a:t>恩 對敭三世 以</a:t>
            </a:r>
            <a:r>
              <a:rPr lang="zh-TW" altLang="en-US" sz="3600" b="1" dirty="0">
                <a:latin typeface="FangSong" panose="02010609060101010101" pitchFamily="49" charset="-122"/>
                <a:ea typeface="FangSong" panose="02010609060101010101" pitchFamily="49" charset="-122"/>
              </a:rPr>
              <a:t>自了</a:t>
            </a:r>
            <a:r>
              <a:rPr lang="zh-TW" altLang="en-US" sz="3600" b="1" dirty="0">
                <a:solidFill>
                  <a:srgbClr val="0070C0"/>
                </a:solidFill>
                <a:latin typeface="FangSong" panose="02010609060101010101" pitchFamily="49" charset="-122"/>
                <a:ea typeface="FangSong" panose="02010609060101010101" pitchFamily="49" charset="-122"/>
              </a:rPr>
              <a:t>國民之天責</a:t>
            </a:r>
            <a:r>
              <a:rPr lang="zh-TW" altLang="en-US" sz="3600" b="1" dirty="0" smtClean="0">
                <a:solidFill>
                  <a:srgbClr val="0070C0"/>
                </a:solidFill>
                <a:latin typeface="FangSong" panose="02010609060101010101" pitchFamily="49" charset="-122"/>
                <a:ea typeface="FangSong" panose="02010609060101010101" pitchFamily="49" charset="-122"/>
              </a:rPr>
              <a:t>者</a:t>
            </a:r>
            <a:r>
              <a:rPr lang="zh-TW" altLang="en-US" sz="3600" b="1" dirty="0" smtClean="0">
                <a:latin typeface="FangSong" panose="02010609060101010101" pitchFamily="49" charset="-122"/>
                <a:ea typeface="FangSong" panose="02010609060101010101" pitchFamily="49" charset="-122"/>
              </a:rPr>
              <a:t> 區</a:t>
            </a:r>
            <a:r>
              <a:rPr lang="zh-TW" altLang="en-US" sz="3600" b="1" dirty="0">
                <a:latin typeface="FangSong" panose="02010609060101010101" pitchFamily="49" charset="-122"/>
                <a:ea typeface="FangSong" panose="02010609060101010101" pitchFamily="49" charset="-122"/>
              </a:rPr>
              <a:t>區在此。密勿勤</a:t>
            </a:r>
            <a:r>
              <a:rPr lang="zh-TW" altLang="en-US" sz="3600" b="1" dirty="0" smtClean="0">
                <a:latin typeface="FangSong" panose="02010609060101010101" pitchFamily="49" charset="-122"/>
                <a:ea typeface="FangSong" panose="02010609060101010101" pitchFamily="49" charset="-122"/>
              </a:rPr>
              <a:t>劬 </a:t>
            </a: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solidFill>
                  <a:srgbClr val="0070C0"/>
                </a:solidFill>
                <a:latin typeface="FangSong" panose="02010609060101010101" pitchFamily="49" charset="-122"/>
                <a:ea typeface="FangSong" panose="02010609060101010101" pitchFamily="49" charset="-122"/>
              </a:rPr>
              <a:t>死</a:t>
            </a:r>
            <a:r>
              <a:rPr lang="zh-TW" altLang="en-US" sz="3600" b="1" dirty="0">
                <a:solidFill>
                  <a:srgbClr val="0070C0"/>
                </a:solidFill>
                <a:latin typeface="FangSong" panose="02010609060101010101" pitchFamily="49" charset="-122"/>
                <a:ea typeface="FangSong" panose="02010609060101010101" pitchFamily="49" charset="-122"/>
              </a:rPr>
              <a:t>而後</a:t>
            </a:r>
            <a:r>
              <a:rPr lang="zh-TW" altLang="en-US" sz="3600" b="1" dirty="0" smtClean="0">
                <a:solidFill>
                  <a:srgbClr val="0070C0"/>
                </a:solidFill>
                <a:latin typeface="FangSong" panose="02010609060101010101" pitchFamily="49" charset="-122"/>
                <a:ea typeface="FangSong" panose="02010609060101010101" pitchFamily="49" charset="-122"/>
              </a:rPr>
              <a:t>已</a:t>
            </a:r>
            <a:r>
              <a:rPr lang="zh-TW" altLang="en-US" sz="3600" b="1" dirty="0" smtClean="0">
                <a:latin typeface="FangSong" panose="02010609060101010101" pitchFamily="49" charset="-122"/>
                <a:ea typeface="FangSong" panose="02010609060101010101" pitchFamily="49" charset="-122"/>
              </a:rPr>
              <a:t> 惟</a:t>
            </a:r>
            <a:r>
              <a:rPr lang="zh-TW" altLang="en-US" sz="3600" b="1" dirty="0">
                <a:latin typeface="FangSong" panose="02010609060101010101" pitchFamily="49" charset="-122"/>
                <a:ea typeface="FangSong" panose="02010609060101010101" pitchFamily="49" charset="-122"/>
              </a:rPr>
              <a:t>愛我者靜以俟之可</a:t>
            </a:r>
            <a:r>
              <a:rPr lang="zh-TW" altLang="en-US" sz="3600" b="1" dirty="0" smtClean="0">
                <a:latin typeface="FangSong" panose="02010609060101010101" pitchFamily="49" charset="-122"/>
                <a:ea typeface="FangSong" panose="02010609060101010101" pitchFamily="49" charset="-122"/>
              </a:rPr>
              <a:t>耳</a:t>
            </a:r>
            <a:r>
              <a:rPr lang="zh-CN" altLang="en-US" sz="3600" b="1" dirty="0" smtClean="0">
                <a:latin typeface="FangSong" panose="02010609060101010101" pitchFamily="49" charset="-122"/>
                <a:ea typeface="FangSong" panose="02010609060101010101" pitchFamily="49" charset="-122"/>
              </a:rPr>
              <a:t>。</a:t>
            </a:r>
            <a:endParaRPr lang="en-US" altLang="zh-TW"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8065686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7" name="TextBox 6"/>
          <p:cNvSpPr txBox="1"/>
          <p:nvPr/>
        </p:nvSpPr>
        <p:spPr>
          <a:xfrm>
            <a:off x="1331640" y="2708920"/>
            <a:ext cx="6552728" cy="1015663"/>
          </a:xfrm>
          <a:prstGeom prst="rect">
            <a:avLst/>
          </a:prstGeom>
          <a:noFill/>
        </p:spPr>
        <p:txBody>
          <a:bodyPr wrap="square" rtlCol="0">
            <a:spAutoFit/>
          </a:bodyPr>
          <a:lstStyle/>
          <a:p>
            <a:pPr algn="ctr"/>
            <a:r>
              <a:rPr lang="en-US" altLang="zh-CN" sz="3000" dirty="0" smtClean="0">
                <a:latin typeface="Georgia" panose="02040502050405020303" pitchFamily="18" charset="0"/>
              </a:rPr>
              <a:t>2.2 Translation is an important means to save China from danger </a:t>
            </a:r>
          </a:p>
        </p:txBody>
      </p:sp>
    </p:spTree>
    <p:extLst>
      <p:ext uri="{BB962C8B-B14F-4D97-AF65-F5344CB8AC3E}">
        <p14:creationId xmlns:p14="http://schemas.microsoft.com/office/powerpoint/2010/main" val="18412688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7" name="TextBox 6"/>
          <p:cNvSpPr txBox="1"/>
          <p:nvPr/>
        </p:nvSpPr>
        <p:spPr>
          <a:xfrm>
            <a:off x="1331640" y="2708920"/>
            <a:ext cx="6552728" cy="1477328"/>
          </a:xfrm>
          <a:prstGeom prst="rect">
            <a:avLst/>
          </a:prstGeom>
          <a:noFill/>
        </p:spPr>
        <p:txBody>
          <a:bodyPr wrap="square" rtlCol="0">
            <a:spAutoFit/>
          </a:bodyPr>
          <a:lstStyle/>
          <a:p>
            <a:pPr algn="ctr"/>
            <a:r>
              <a:rPr lang="en-US" altLang="zh-CN" sz="3000" dirty="0" smtClean="0">
                <a:latin typeface="Georgia" panose="02040502050405020303" pitchFamily="18" charset="0"/>
              </a:rPr>
              <a:t>2.3 The selection of b</a:t>
            </a:r>
            <a:r>
              <a:rPr lang="en-GB" altLang="zh-CN" sz="3000" dirty="0" err="1" smtClean="0">
                <a:latin typeface="Georgia" panose="02040502050405020303" pitchFamily="18" charset="0"/>
              </a:rPr>
              <a:t>ooks</a:t>
            </a:r>
            <a:r>
              <a:rPr lang="en-GB" altLang="zh-CN" sz="3000" dirty="0" smtClean="0">
                <a:latin typeface="Georgia" panose="02040502050405020303" pitchFamily="18" charset="0"/>
              </a:rPr>
              <a:t> </a:t>
            </a:r>
            <a:r>
              <a:rPr lang="en-GB" altLang="zh-CN" sz="3000" dirty="0">
                <a:latin typeface="Georgia" panose="02040502050405020303" pitchFamily="18" charset="0"/>
              </a:rPr>
              <a:t>for translation </a:t>
            </a:r>
            <a:r>
              <a:rPr lang="en-US" altLang="zh-CN" sz="3000" dirty="0" smtClean="0">
                <a:latin typeface="Georgia" panose="02040502050405020303" pitchFamily="18" charset="0"/>
              </a:rPr>
              <a:t>should meet </a:t>
            </a:r>
            <a:r>
              <a:rPr lang="en-GB" altLang="zh-CN" sz="3000" dirty="0" smtClean="0">
                <a:latin typeface="Georgia" panose="02040502050405020303" pitchFamily="18" charset="0"/>
              </a:rPr>
              <a:t>social </a:t>
            </a:r>
            <a:r>
              <a:rPr lang="en-GB" altLang="zh-CN" sz="3000" dirty="0">
                <a:latin typeface="Georgia" panose="02040502050405020303" pitchFamily="18" charset="0"/>
              </a:rPr>
              <a:t>and political needs</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12110231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sp>
        <p:nvSpPr>
          <p:cNvPr id="3" name="TextBox 2"/>
          <p:cNvSpPr txBox="1"/>
          <p:nvPr/>
        </p:nvSpPr>
        <p:spPr>
          <a:xfrm>
            <a:off x="394419" y="980728"/>
            <a:ext cx="8371523" cy="5472608"/>
          </a:xfrm>
          <a:prstGeom prst="rect">
            <a:avLst/>
          </a:prstGeom>
          <a:noFill/>
          <a:ln w="9525">
            <a:solidFill>
              <a:schemeClr val="tx1"/>
            </a:solidFill>
          </a:ln>
        </p:spPr>
        <p:txBody>
          <a:bodyPr vert="eaVert" wrap="square" rtlCol="0">
            <a:spAutoFit/>
          </a:bodyPr>
          <a:lstStyle/>
          <a:p>
            <a:r>
              <a:rPr lang="zh-TW" altLang="en-US" sz="2800" b="1" dirty="0" smtClean="0">
                <a:latin typeface="FangSong" panose="02010609060101010101" pitchFamily="49" charset="-122"/>
                <a:ea typeface="FangSong" panose="02010609060101010101" pitchFamily="49" charset="-122"/>
              </a:rPr>
              <a:t>  </a:t>
            </a:r>
            <a:r>
              <a:rPr lang="en-US" altLang="zh-TW" sz="2800" b="1" dirty="0" smtClean="0">
                <a:latin typeface="FangSong" panose="02010609060101010101" pitchFamily="49" charset="-122"/>
                <a:ea typeface="FangSong" panose="02010609060101010101" pitchFamily="49" charset="-122"/>
              </a:rPr>
              <a:t>&lt;</a:t>
            </a:r>
            <a:r>
              <a:rPr lang="zh-CN" altLang="en-US" sz="2800" b="1" dirty="0" smtClean="0">
                <a:latin typeface="FangSong" panose="02010609060101010101" pitchFamily="49" charset="-122"/>
                <a:ea typeface="FangSong" panose="02010609060101010101" pitchFamily="49" charset="-122"/>
              </a:rPr>
              <a:t>三民主義</a:t>
            </a:r>
            <a:r>
              <a:rPr lang="en-US" altLang="zh-CN" sz="2800" b="1" dirty="0" smtClean="0">
                <a:latin typeface="FangSong" panose="02010609060101010101" pitchFamily="49" charset="-122"/>
                <a:ea typeface="FangSong" panose="02010609060101010101" pitchFamily="49" charset="-122"/>
              </a:rPr>
              <a:t>&gt;</a:t>
            </a:r>
            <a:r>
              <a:rPr lang="zh-CN" altLang="en-US" sz="2800" b="1" dirty="0" smtClean="0">
                <a:latin typeface="FangSong" panose="02010609060101010101" pitchFamily="49" charset="-122"/>
                <a:ea typeface="FangSong" panose="02010609060101010101" pitchFamily="49" charset="-122"/>
              </a:rPr>
              <a:t> 第六講 民族主義</a:t>
            </a:r>
            <a:endParaRPr lang="en-US" altLang="zh-TW" sz="2800" b="1" dirty="0" smtClean="0">
              <a:latin typeface="FangSong" panose="02010609060101010101" pitchFamily="49" charset="-122"/>
              <a:ea typeface="FangSong" panose="02010609060101010101" pitchFamily="49" charset="-122"/>
            </a:endParaRPr>
          </a:p>
          <a:p>
            <a:pPr algn="ctr"/>
            <a:r>
              <a:rPr lang="en-US" altLang="zh-TW" sz="2800" b="1" dirty="0">
                <a:latin typeface="FangSong" panose="02010609060101010101" pitchFamily="49" charset="-122"/>
                <a:ea typeface="FangSong" panose="02010609060101010101" pitchFamily="49" charset="-122"/>
              </a:rPr>
              <a:t> </a:t>
            </a:r>
            <a:r>
              <a:rPr lang="zh-CN" altLang="en-US" sz="2800" b="1" dirty="0">
                <a:solidFill>
                  <a:srgbClr val="0070C0"/>
                </a:solidFill>
                <a:latin typeface="FangSong" panose="02010609060101010101" pitchFamily="49" charset="-122"/>
                <a:ea typeface="FangSong" panose="02010609060101010101" pitchFamily="49" charset="-122"/>
              </a:rPr>
              <a:t>孫中山</a:t>
            </a:r>
            <a:endParaRPr lang="en-US" altLang="zh-TW" sz="2800" b="1" dirty="0" smtClean="0">
              <a:solidFill>
                <a:srgbClr val="0070C0"/>
              </a:solidFill>
              <a:latin typeface="FangSong" panose="02010609060101010101" pitchFamily="49" charset="-122"/>
              <a:ea typeface="FangSong" panose="02010609060101010101" pitchFamily="49" charset="-122"/>
            </a:endParaRPr>
          </a:p>
          <a:p>
            <a:endParaRPr lang="en-US" altLang="zh-TW" sz="2800" b="1" dirty="0" smtClean="0">
              <a:latin typeface="FangSong" panose="02010609060101010101" pitchFamily="49" charset="-122"/>
              <a:ea typeface="FangSong" panose="02010609060101010101" pitchFamily="49" charset="-122"/>
            </a:endParaRPr>
          </a:p>
          <a:p>
            <a:r>
              <a:rPr lang="en-US" altLang="zh-TW" sz="2800" b="1" dirty="0">
                <a:latin typeface="FangSong" panose="02010609060101010101" pitchFamily="49" charset="-122"/>
                <a:ea typeface="FangSong" panose="02010609060101010101" pitchFamily="49" charset="-122"/>
              </a:rPr>
              <a:t> </a:t>
            </a:r>
            <a:r>
              <a:rPr lang="en-US" altLang="zh-TW" sz="2800" b="1" dirty="0" smtClean="0">
                <a:latin typeface="FangSong" panose="02010609060101010101" pitchFamily="49" charset="-122"/>
                <a:ea typeface="FangSong" panose="02010609060101010101" pitchFamily="49" charset="-122"/>
              </a:rPr>
              <a:t>   </a:t>
            </a:r>
            <a:r>
              <a:rPr lang="zh-TW" altLang="en-US" sz="2800" b="1" dirty="0" smtClean="0">
                <a:solidFill>
                  <a:srgbClr val="0070C0"/>
                </a:solidFill>
                <a:latin typeface="FangSong" panose="02010609060101010101" pitchFamily="49" charset="-122"/>
                <a:ea typeface="FangSong" panose="02010609060101010101" pitchFamily="49" charset="-122"/>
              </a:rPr>
              <a:t>就</a:t>
            </a:r>
            <a:r>
              <a:rPr lang="zh-TW" altLang="en-US" sz="2800" b="1" dirty="0">
                <a:solidFill>
                  <a:srgbClr val="0070C0"/>
                </a:solidFill>
                <a:latin typeface="FangSong" panose="02010609060101010101" pitchFamily="49" charset="-122"/>
                <a:ea typeface="FangSong" panose="02010609060101010101" pitchFamily="49" charset="-122"/>
              </a:rPr>
              <a:t>人生對於國家的觀</a:t>
            </a:r>
            <a:r>
              <a:rPr lang="zh-TW" altLang="en-US" sz="2800" b="1" dirty="0" smtClean="0">
                <a:solidFill>
                  <a:srgbClr val="0070C0"/>
                </a:solidFill>
                <a:latin typeface="FangSong" panose="02010609060101010101" pitchFamily="49" charset="-122"/>
                <a:ea typeface="FangSong" panose="02010609060101010101" pitchFamily="49" charset="-122"/>
              </a:rPr>
              <a:t>念 中</a:t>
            </a:r>
            <a:r>
              <a:rPr lang="zh-TW" altLang="en-US" sz="2800" b="1" dirty="0">
                <a:solidFill>
                  <a:srgbClr val="0070C0"/>
                </a:solidFill>
                <a:latin typeface="FangSong" panose="02010609060101010101" pitchFamily="49" charset="-122"/>
                <a:ea typeface="FangSong" panose="02010609060101010101" pitchFamily="49" charset="-122"/>
              </a:rPr>
              <a:t>國古時有很好的政治哲學</a:t>
            </a:r>
            <a:r>
              <a:rPr lang="zh-TW" altLang="en-US" sz="2800" b="1" dirty="0">
                <a:latin typeface="FangSong" panose="02010609060101010101" pitchFamily="49" charset="-122"/>
                <a:ea typeface="FangSong" panose="02010609060101010101" pitchFamily="49" charset="-122"/>
              </a:rPr>
              <a:t>。我們以為</a:t>
            </a:r>
            <a:r>
              <a:rPr lang="zh-TW" altLang="en-US" sz="2800" b="1" dirty="0">
                <a:solidFill>
                  <a:srgbClr val="0070C0"/>
                </a:solidFill>
                <a:latin typeface="FangSong" panose="02010609060101010101" pitchFamily="49" charset="-122"/>
                <a:ea typeface="FangSong" panose="02010609060101010101" pitchFamily="49" charset="-122"/>
              </a:rPr>
              <a:t>歐美的國家</a:t>
            </a:r>
            <a:r>
              <a:rPr lang="zh-TW" altLang="en-US" sz="2800" b="1" dirty="0">
                <a:latin typeface="FangSong" panose="02010609060101010101" pitchFamily="49" charset="-122"/>
                <a:ea typeface="FangSong" panose="02010609060101010101" pitchFamily="49" charset="-122"/>
              </a:rPr>
              <a:t>近來很進</a:t>
            </a:r>
            <a:r>
              <a:rPr lang="zh-TW" altLang="en-US" sz="2800" b="1" dirty="0" smtClean="0">
                <a:latin typeface="FangSong" panose="02010609060101010101" pitchFamily="49" charset="-122"/>
                <a:ea typeface="FangSong" panose="02010609060101010101" pitchFamily="49" charset="-122"/>
              </a:rPr>
              <a:t>步 但</a:t>
            </a:r>
            <a:r>
              <a:rPr lang="zh-TW" altLang="en-US" sz="2800" b="1" dirty="0">
                <a:latin typeface="FangSong" panose="02010609060101010101" pitchFamily="49" charset="-122"/>
                <a:ea typeface="FangSong" panose="02010609060101010101" pitchFamily="49" charset="-122"/>
              </a:rPr>
              <a:t>是說到他們的</a:t>
            </a:r>
            <a:r>
              <a:rPr lang="zh-TW" altLang="en-US" sz="2800" b="1" dirty="0">
                <a:solidFill>
                  <a:srgbClr val="0070C0"/>
                </a:solidFill>
                <a:latin typeface="FangSong" panose="02010609060101010101" pitchFamily="49" charset="-122"/>
                <a:ea typeface="FangSong" panose="02010609060101010101" pitchFamily="49" charset="-122"/>
              </a:rPr>
              <a:t>新文</a:t>
            </a:r>
            <a:r>
              <a:rPr lang="zh-TW" altLang="en-US" sz="2800" b="1" dirty="0" smtClean="0">
                <a:solidFill>
                  <a:srgbClr val="0070C0"/>
                </a:solidFill>
                <a:latin typeface="FangSong" panose="02010609060101010101" pitchFamily="49" charset="-122"/>
                <a:ea typeface="FangSong" panose="02010609060101010101" pitchFamily="49" charset="-122"/>
              </a:rPr>
              <a:t>化</a:t>
            </a:r>
            <a:r>
              <a:rPr lang="zh-TW" altLang="en-US" sz="2800" b="1" dirty="0" smtClean="0">
                <a:latin typeface="FangSong" panose="02010609060101010101" pitchFamily="49" charset="-122"/>
                <a:ea typeface="FangSong" panose="02010609060101010101" pitchFamily="49" charset="-122"/>
              </a:rPr>
              <a:t> 還</a:t>
            </a:r>
            <a:r>
              <a:rPr lang="zh-TW" altLang="en-US" sz="2800" b="1" dirty="0">
                <a:solidFill>
                  <a:srgbClr val="0070C0"/>
                </a:solidFill>
                <a:latin typeface="FangSong" panose="02010609060101010101" pitchFamily="49" charset="-122"/>
                <a:ea typeface="FangSong" panose="02010609060101010101" pitchFamily="49" charset="-122"/>
              </a:rPr>
              <a:t>不如我們政治哲學的完全</a:t>
            </a:r>
            <a:r>
              <a:rPr lang="zh-TW" altLang="en-US" sz="2800" b="1" dirty="0">
                <a:latin typeface="FangSong" panose="02010609060101010101" pitchFamily="49" charset="-122"/>
                <a:ea typeface="FangSong" panose="02010609060101010101" pitchFamily="49" charset="-122"/>
              </a:rPr>
              <a:t>。中國</a:t>
            </a:r>
            <a:r>
              <a:rPr lang="zh-TW" altLang="en-US" sz="2800" b="1" dirty="0" smtClean="0">
                <a:latin typeface="FangSong" panose="02010609060101010101" pitchFamily="49" charset="-122"/>
                <a:ea typeface="FangSong" panose="02010609060101010101" pitchFamily="49" charset="-122"/>
              </a:rPr>
              <a:t>有一</a:t>
            </a:r>
            <a:r>
              <a:rPr lang="zh-TW" altLang="en-US" sz="2800" b="1" dirty="0">
                <a:latin typeface="FangSong" panose="02010609060101010101" pitchFamily="49" charset="-122"/>
                <a:ea typeface="FangSong" panose="02010609060101010101" pitchFamily="49" charset="-122"/>
              </a:rPr>
              <a:t>段最有系統的政治哲</a:t>
            </a:r>
            <a:r>
              <a:rPr lang="zh-TW" altLang="en-US" sz="2800" b="1" dirty="0" smtClean="0">
                <a:latin typeface="FangSong" panose="02010609060101010101" pitchFamily="49" charset="-122"/>
                <a:ea typeface="FangSong" panose="02010609060101010101" pitchFamily="49" charset="-122"/>
              </a:rPr>
              <a:t>學 在</a:t>
            </a:r>
            <a:r>
              <a:rPr lang="zh-TW" altLang="en-US" sz="2800" b="1" dirty="0">
                <a:latin typeface="FangSong" panose="02010609060101010101" pitchFamily="49" charset="-122"/>
                <a:ea typeface="FangSong" panose="02010609060101010101" pitchFamily="49" charset="-122"/>
              </a:rPr>
              <a:t>外國的大政治家還沒有見</a:t>
            </a:r>
            <a:r>
              <a:rPr lang="zh-TW" altLang="en-US" sz="2800" b="1" dirty="0" smtClean="0">
                <a:latin typeface="FangSong" panose="02010609060101010101" pitchFamily="49" charset="-122"/>
                <a:ea typeface="FangSong" panose="02010609060101010101" pitchFamily="49" charset="-122"/>
              </a:rPr>
              <a:t>到 還</a:t>
            </a:r>
            <a:r>
              <a:rPr lang="zh-TW" altLang="en-US" sz="2800" b="1" dirty="0">
                <a:latin typeface="FangSong" panose="02010609060101010101" pitchFamily="49" charset="-122"/>
                <a:ea typeface="FangSong" panose="02010609060101010101" pitchFamily="49" charset="-122"/>
              </a:rPr>
              <a:t>沒有說到那樣清楚</a:t>
            </a:r>
            <a:r>
              <a:rPr lang="zh-TW" altLang="en-US" sz="2800" b="1" dirty="0" smtClean="0">
                <a:latin typeface="FangSong" panose="02010609060101010101" pitchFamily="49" charset="-122"/>
                <a:ea typeface="FangSong" panose="02010609060101010101" pitchFamily="49" charset="-122"/>
              </a:rPr>
              <a:t>的 就</a:t>
            </a:r>
            <a:r>
              <a:rPr lang="zh-TW" altLang="en-US" sz="2800" b="1" dirty="0">
                <a:latin typeface="FangSong" panose="02010609060101010101" pitchFamily="49" charset="-122"/>
                <a:ea typeface="FangSong" panose="02010609060101010101" pitchFamily="49" charset="-122"/>
              </a:rPr>
              <a:t>是大學中所說的「格</a:t>
            </a:r>
            <a:r>
              <a:rPr lang="zh-TW" altLang="en-US" sz="2800" b="1" dirty="0" smtClean="0">
                <a:latin typeface="FangSong" panose="02010609060101010101" pitchFamily="49" charset="-122"/>
                <a:ea typeface="FangSong" panose="02010609060101010101" pitchFamily="49" charset="-122"/>
              </a:rPr>
              <a:t>物 致知 誠意 正心 修身 齊家 治國 平</a:t>
            </a:r>
            <a:r>
              <a:rPr lang="zh-TW" altLang="en-US" sz="2800" b="1" dirty="0">
                <a:latin typeface="FangSong" panose="02010609060101010101" pitchFamily="49" charset="-122"/>
                <a:ea typeface="FangSong" panose="02010609060101010101" pitchFamily="49" charset="-122"/>
              </a:rPr>
              <a:t>天下」那一段的</a:t>
            </a:r>
            <a:r>
              <a:rPr lang="zh-TW" altLang="en-US" sz="2800" b="1" dirty="0" smtClean="0">
                <a:latin typeface="FangSong" panose="02010609060101010101" pitchFamily="49" charset="-122"/>
                <a:ea typeface="FangSong" panose="02010609060101010101" pitchFamily="49" charset="-122"/>
              </a:rPr>
              <a:t>話 把</a:t>
            </a:r>
            <a:r>
              <a:rPr lang="zh-TW" altLang="en-US" sz="2800" b="1" dirty="0">
                <a:latin typeface="FangSong" panose="02010609060101010101" pitchFamily="49" charset="-122"/>
                <a:ea typeface="FangSong" panose="02010609060101010101" pitchFamily="49" charset="-122"/>
              </a:rPr>
              <a:t>一個人從內發揚到</a:t>
            </a:r>
            <a:r>
              <a:rPr lang="zh-TW" altLang="en-US" sz="2800" b="1" dirty="0" smtClean="0">
                <a:latin typeface="FangSong" panose="02010609060101010101" pitchFamily="49" charset="-122"/>
                <a:ea typeface="FangSong" panose="02010609060101010101" pitchFamily="49" charset="-122"/>
              </a:rPr>
              <a:t>外 由</a:t>
            </a:r>
            <a:r>
              <a:rPr lang="zh-TW" altLang="en-US" sz="2800" b="1" dirty="0">
                <a:latin typeface="FangSong" panose="02010609060101010101" pitchFamily="49" charset="-122"/>
                <a:ea typeface="FangSong" panose="02010609060101010101" pitchFamily="49" charset="-122"/>
              </a:rPr>
              <a:t>一個人的內部做起，推到平天下止。</a:t>
            </a:r>
            <a:r>
              <a:rPr lang="zh-TW" altLang="en-US" sz="2800" b="1" dirty="0">
                <a:solidFill>
                  <a:srgbClr val="0070C0"/>
                </a:solidFill>
                <a:latin typeface="FangSong" panose="02010609060101010101" pitchFamily="49" charset="-122"/>
                <a:ea typeface="FangSong" panose="02010609060101010101" pitchFamily="49" charset="-122"/>
              </a:rPr>
              <a:t>像這樣精微開展的理</a:t>
            </a:r>
            <a:r>
              <a:rPr lang="zh-TW" altLang="en-US" sz="2800" b="1" dirty="0" smtClean="0">
                <a:solidFill>
                  <a:srgbClr val="0070C0"/>
                </a:solidFill>
                <a:latin typeface="FangSong" panose="02010609060101010101" pitchFamily="49" charset="-122"/>
                <a:ea typeface="FangSong" panose="02010609060101010101" pitchFamily="49" charset="-122"/>
              </a:rPr>
              <a:t>論 無</a:t>
            </a:r>
            <a:r>
              <a:rPr lang="zh-TW" altLang="en-US" sz="2800" b="1" dirty="0">
                <a:solidFill>
                  <a:srgbClr val="0070C0"/>
                </a:solidFill>
                <a:latin typeface="FangSong" panose="02010609060101010101" pitchFamily="49" charset="-122"/>
                <a:ea typeface="FangSong" panose="02010609060101010101" pitchFamily="49" charset="-122"/>
              </a:rPr>
              <a:t>論外國什麼政治哲學家都沒有見</a:t>
            </a:r>
            <a:r>
              <a:rPr lang="zh-TW" altLang="en-US" sz="2800" b="1" dirty="0" smtClean="0">
                <a:solidFill>
                  <a:srgbClr val="0070C0"/>
                </a:solidFill>
                <a:latin typeface="FangSong" panose="02010609060101010101" pitchFamily="49" charset="-122"/>
                <a:ea typeface="FangSong" panose="02010609060101010101" pitchFamily="49" charset="-122"/>
              </a:rPr>
              <a:t>到 都</a:t>
            </a:r>
            <a:r>
              <a:rPr lang="zh-TW" altLang="en-US" sz="2800" b="1" dirty="0">
                <a:solidFill>
                  <a:srgbClr val="0070C0"/>
                </a:solidFill>
                <a:latin typeface="FangSong" panose="02010609060101010101" pitchFamily="49" charset="-122"/>
                <a:ea typeface="FangSong" panose="02010609060101010101" pitchFamily="49" charset="-122"/>
              </a:rPr>
              <a:t>沒有說</a:t>
            </a:r>
            <a:r>
              <a:rPr lang="zh-TW" altLang="en-US" sz="2800" b="1" dirty="0" smtClean="0">
                <a:solidFill>
                  <a:srgbClr val="0070C0"/>
                </a:solidFill>
                <a:latin typeface="FangSong" panose="02010609060101010101" pitchFamily="49" charset="-122"/>
                <a:ea typeface="FangSong" panose="02010609060101010101" pitchFamily="49" charset="-122"/>
              </a:rPr>
              <a:t>出</a:t>
            </a:r>
            <a:r>
              <a:rPr lang="zh-TW" altLang="en-US" sz="2800" b="1" dirty="0" smtClean="0">
                <a:latin typeface="FangSong" panose="02010609060101010101" pitchFamily="49" charset="-122"/>
                <a:ea typeface="FangSong" panose="02010609060101010101" pitchFamily="49" charset="-122"/>
              </a:rPr>
              <a:t> 這</a:t>
            </a:r>
            <a:r>
              <a:rPr lang="zh-TW" altLang="en-US" sz="2800" b="1" dirty="0">
                <a:latin typeface="FangSong" panose="02010609060101010101" pitchFamily="49" charset="-122"/>
                <a:ea typeface="FangSong" panose="02010609060101010101" pitchFamily="49" charset="-122"/>
              </a:rPr>
              <a:t>就是我們政治哲學的智識中所</a:t>
            </a:r>
            <a:r>
              <a:rPr lang="zh-TW" altLang="en-US" sz="2800" b="1" dirty="0">
                <a:solidFill>
                  <a:srgbClr val="0070C0"/>
                </a:solidFill>
                <a:latin typeface="FangSong" panose="02010609060101010101" pitchFamily="49" charset="-122"/>
                <a:ea typeface="FangSong" panose="02010609060101010101" pitchFamily="49" charset="-122"/>
              </a:rPr>
              <a:t>獨有的寶</a:t>
            </a:r>
            <a:r>
              <a:rPr lang="zh-TW" altLang="en-US" sz="2800" b="1" dirty="0" smtClean="0">
                <a:solidFill>
                  <a:srgbClr val="0070C0"/>
                </a:solidFill>
                <a:latin typeface="FangSong" panose="02010609060101010101" pitchFamily="49" charset="-122"/>
                <a:ea typeface="FangSong" panose="02010609060101010101" pitchFamily="49" charset="-122"/>
              </a:rPr>
              <a:t>貝 </a:t>
            </a:r>
            <a:r>
              <a:rPr lang="zh-TW" altLang="en-US" sz="2800" b="1" dirty="0" smtClean="0">
                <a:latin typeface="FangSong" panose="02010609060101010101" pitchFamily="49" charset="-122"/>
                <a:ea typeface="FangSong" panose="02010609060101010101" pitchFamily="49" charset="-122"/>
              </a:rPr>
              <a:t>是</a:t>
            </a:r>
            <a:r>
              <a:rPr lang="zh-TW" altLang="en-US" sz="2800" b="1" dirty="0">
                <a:solidFill>
                  <a:srgbClr val="0070C0"/>
                </a:solidFill>
                <a:latin typeface="FangSong" panose="02010609060101010101" pitchFamily="49" charset="-122"/>
                <a:ea typeface="FangSong" panose="02010609060101010101" pitchFamily="49" charset="-122"/>
              </a:rPr>
              <a:t>應該要保存的</a:t>
            </a:r>
            <a:r>
              <a:rPr lang="zh-TW" altLang="en-US" sz="2800" b="1" dirty="0">
                <a:latin typeface="FangSong" panose="02010609060101010101" pitchFamily="49" charset="-122"/>
                <a:ea typeface="FangSong" panose="02010609060101010101" pitchFamily="49" charset="-122"/>
              </a:rPr>
              <a:t>。</a:t>
            </a:r>
            <a:endParaRPr lang="en-US" altLang="zh-TW" sz="28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1816249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7" name="TextBox 6"/>
          <p:cNvSpPr txBox="1"/>
          <p:nvPr/>
        </p:nvSpPr>
        <p:spPr>
          <a:xfrm>
            <a:off x="1043608" y="2708920"/>
            <a:ext cx="7218578" cy="1477328"/>
          </a:xfrm>
          <a:prstGeom prst="rect">
            <a:avLst/>
          </a:prstGeom>
          <a:noFill/>
        </p:spPr>
        <p:txBody>
          <a:bodyPr wrap="square" rtlCol="0">
            <a:spAutoFit/>
          </a:bodyPr>
          <a:lstStyle/>
          <a:p>
            <a:pPr algn="ctr"/>
            <a:r>
              <a:rPr lang="en-US" altLang="zh-CN" sz="3000" dirty="0" smtClean="0">
                <a:latin typeface="Georgia" panose="02040502050405020303" pitchFamily="18" charset="0"/>
              </a:rPr>
              <a:t>2.4 </a:t>
            </a:r>
            <a:r>
              <a:rPr lang="en-GB" altLang="zh-CN" sz="3000" dirty="0" smtClean="0">
                <a:latin typeface="Georgia" panose="02040502050405020303" pitchFamily="18" charset="0"/>
              </a:rPr>
              <a:t>A translator could integrate translation with academic research and provide annotations</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26819952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7" name="TextBox 6"/>
          <p:cNvSpPr txBox="1"/>
          <p:nvPr/>
        </p:nvSpPr>
        <p:spPr>
          <a:xfrm>
            <a:off x="1331640" y="2708920"/>
            <a:ext cx="6552728" cy="1015663"/>
          </a:xfrm>
          <a:prstGeom prst="rect">
            <a:avLst/>
          </a:prstGeom>
          <a:noFill/>
        </p:spPr>
        <p:txBody>
          <a:bodyPr wrap="square" rtlCol="0">
            <a:spAutoFit/>
          </a:bodyPr>
          <a:lstStyle/>
          <a:p>
            <a:pPr algn="ctr"/>
            <a:r>
              <a:rPr lang="en-US" altLang="zh-CN" sz="3000" dirty="0" smtClean="0">
                <a:latin typeface="Georgia" panose="02040502050405020303" pitchFamily="18" charset="0"/>
              </a:rPr>
              <a:t>2.5 H</a:t>
            </a:r>
            <a:r>
              <a:rPr lang="en-GB" altLang="zh-CN" sz="3000" dirty="0" smtClean="0">
                <a:latin typeface="Georgia" panose="02040502050405020303" pitchFamily="18" charset="0"/>
              </a:rPr>
              <a:t>e </a:t>
            </a:r>
            <a:r>
              <a:rPr lang="en-GB" altLang="zh-CN" sz="3000" dirty="0">
                <a:latin typeface="Georgia" panose="02040502050405020303" pitchFamily="18" charset="0"/>
              </a:rPr>
              <a:t>invented the translation approach of ‘</a:t>
            </a:r>
            <a:r>
              <a:rPr lang="zh-CN" altLang="en-GB" sz="3000" dirty="0">
                <a:latin typeface="Georgia" panose="02040502050405020303" pitchFamily="18" charset="0"/>
              </a:rPr>
              <a:t>逹旨’</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26819952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3" name="TextBox 2"/>
          <p:cNvSpPr txBox="1"/>
          <p:nvPr/>
        </p:nvSpPr>
        <p:spPr>
          <a:xfrm>
            <a:off x="2397506" y="832892"/>
            <a:ext cx="4431983" cy="5472608"/>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&lt;</a:t>
            </a:r>
            <a:r>
              <a:rPr lang="zh-CN" altLang="en-US" sz="3600" b="1" dirty="0" smtClean="0">
                <a:latin typeface="FangSong" panose="02010609060101010101" pitchFamily="49" charset="-122"/>
                <a:ea typeface="FangSong" panose="02010609060101010101" pitchFamily="49" charset="-122"/>
              </a:rPr>
              <a:t>天演論</a:t>
            </a:r>
            <a:r>
              <a:rPr lang="en-US" altLang="zh-CN" sz="3600" b="1" dirty="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譯</a:t>
            </a:r>
            <a:r>
              <a:rPr lang="zh-TW" altLang="en-US" sz="3600" b="1" dirty="0">
                <a:latin typeface="FangSong" panose="02010609060101010101" pitchFamily="49" charset="-122"/>
                <a:ea typeface="FangSong" panose="02010609060101010101" pitchFamily="49" charset="-122"/>
              </a:rPr>
              <a:t>例</a:t>
            </a:r>
            <a:r>
              <a:rPr lang="zh-TW" altLang="en-US" sz="3600" b="1" dirty="0" smtClean="0">
                <a:latin typeface="FangSong" panose="02010609060101010101" pitchFamily="49" charset="-122"/>
                <a:ea typeface="FangSong" panose="02010609060101010101" pitchFamily="49" charset="-122"/>
              </a:rPr>
              <a:t>言</a:t>
            </a:r>
            <a:r>
              <a:rPr lang="en-US" altLang="zh-TW" sz="3600" b="1" dirty="0" smtClean="0">
                <a:latin typeface="FangSong" panose="02010609060101010101" pitchFamily="49" charset="-122"/>
                <a:ea typeface="FangSong" panose="02010609060101010101" pitchFamily="49" charset="-122"/>
              </a:rPr>
              <a:t>&gt;</a:t>
            </a:r>
          </a:p>
          <a:p>
            <a:pPr algn="ctr"/>
            <a:r>
              <a:rPr lang="zh-CN" altLang="en-US" sz="3200" b="1" dirty="0" smtClean="0">
                <a:solidFill>
                  <a:srgbClr val="0070C0"/>
                </a:solidFill>
                <a:latin typeface="FangSong" panose="02010609060101010101" pitchFamily="49" charset="-122"/>
                <a:ea typeface="FangSong" panose="02010609060101010101" pitchFamily="49" charset="-122"/>
              </a:rPr>
              <a:t>嚴復</a:t>
            </a:r>
            <a:endParaRPr lang="en-US" altLang="zh-CN" sz="3200" b="1" dirty="0" smtClean="0">
              <a:solidFill>
                <a:srgbClr val="0070C0"/>
              </a:solidFill>
              <a:latin typeface="FangSong" panose="02010609060101010101" pitchFamily="49" charset="-122"/>
              <a:ea typeface="FangSong" panose="02010609060101010101" pitchFamily="49" charset="-122"/>
            </a:endParaRPr>
          </a:p>
          <a:p>
            <a:endParaRPr lang="en-US" altLang="zh-CN" sz="3600" b="1" dirty="0">
              <a:latin typeface="FangSong" panose="02010609060101010101" pitchFamily="49" charset="-122"/>
              <a:ea typeface="FangSong" panose="02010609060101010101" pitchFamily="49" charset="-122"/>
            </a:endParaRPr>
          </a:p>
          <a:p>
            <a:r>
              <a:rPr lang="en-US" altLang="zh-CN" sz="3600" b="1" dirty="0" smtClean="0">
                <a:latin typeface="FangSong" panose="02010609060101010101" pitchFamily="49" charset="-122"/>
                <a:ea typeface="FangSong" panose="02010609060101010101" pitchFamily="49" charset="-122"/>
              </a:rPr>
              <a:t>    </a:t>
            </a:r>
            <a:r>
              <a:rPr lang="zh-TW" altLang="en-US" sz="3400" b="1" dirty="0" smtClean="0">
                <a:latin typeface="FangSong" panose="02010609060101010101" pitchFamily="49" charset="-122"/>
                <a:ea typeface="FangSong" panose="02010609060101010101" pitchFamily="49" charset="-122"/>
              </a:rPr>
              <a:t>譯</a:t>
            </a:r>
            <a:r>
              <a:rPr lang="zh-TW" altLang="en-US" sz="3400" b="1" dirty="0">
                <a:latin typeface="FangSong" panose="02010609060101010101" pitchFamily="49" charset="-122"/>
                <a:ea typeface="FangSong" panose="02010609060101010101" pitchFamily="49" charset="-122"/>
              </a:rPr>
              <a:t>文取明深義 故詞句之間 時有</a:t>
            </a:r>
            <a:r>
              <a:rPr lang="zh-TW" altLang="en-US" sz="3400" b="1" dirty="0" smtClean="0">
                <a:latin typeface="FangSong" panose="02010609060101010101" pitchFamily="49" charset="-122"/>
                <a:ea typeface="FangSong" panose="02010609060101010101" pitchFamily="49" charset="-122"/>
              </a:rPr>
              <a:t>所</a:t>
            </a:r>
            <a:r>
              <a:rPr lang="zh-CN" altLang="en-US" sz="3400" b="1" dirty="0">
                <a:latin typeface="FangSong" panose="02010609060101010101" pitchFamily="49" charset="-122"/>
                <a:ea typeface="FangSong" panose="02010609060101010101" pitchFamily="49" charset="-122"/>
              </a:rPr>
              <a:t>傎到</a:t>
            </a:r>
            <a:r>
              <a:rPr lang="zh-TW" altLang="en-US" sz="3400" b="1" dirty="0" smtClean="0">
                <a:latin typeface="FangSong" panose="02010609060101010101" pitchFamily="49" charset="-122"/>
                <a:ea typeface="FangSong" panose="02010609060101010101" pitchFamily="49" charset="-122"/>
              </a:rPr>
              <a:t>附</a:t>
            </a:r>
            <a:r>
              <a:rPr lang="zh-TW" altLang="en-US" sz="3400" b="1" dirty="0">
                <a:latin typeface="FangSong" panose="02010609060101010101" pitchFamily="49" charset="-122"/>
                <a:ea typeface="FangSong" panose="02010609060101010101" pitchFamily="49" charset="-122"/>
              </a:rPr>
              <a:t>益 不斤斤於字比句次 而意義則不</a:t>
            </a:r>
            <a:r>
              <a:rPr lang="zh-TW" altLang="en-US" sz="3400" b="1" dirty="0" smtClean="0">
                <a:latin typeface="FangSong" panose="02010609060101010101" pitchFamily="49" charset="-122"/>
                <a:ea typeface="FangSong" panose="02010609060101010101" pitchFamily="49" charset="-122"/>
              </a:rPr>
              <a:t>倍</a:t>
            </a:r>
            <a:r>
              <a:rPr lang="zh-CN" altLang="en-US" sz="3400" b="1" dirty="0" smtClean="0">
                <a:latin typeface="FangSong" panose="02010609060101010101" pitchFamily="49" charset="-122"/>
                <a:ea typeface="FangSong" panose="02010609060101010101" pitchFamily="49" charset="-122"/>
              </a:rPr>
              <a:t>本</a:t>
            </a:r>
            <a:r>
              <a:rPr lang="zh-TW" altLang="en-US" sz="3400" b="1" dirty="0" smtClean="0">
                <a:latin typeface="FangSong" panose="02010609060101010101" pitchFamily="49" charset="-122"/>
                <a:ea typeface="FangSong" panose="02010609060101010101" pitchFamily="49" charset="-122"/>
              </a:rPr>
              <a:t>文</a:t>
            </a:r>
            <a:r>
              <a:rPr lang="zh-TW" altLang="en-US" sz="3400" b="1" dirty="0">
                <a:latin typeface="FangSong" panose="02010609060101010101" pitchFamily="49" charset="-122"/>
                <a:ea typeface="FangSong" panose="02010609060101010101" pitchFamily="49" charset="-122"/>
              </a:rPr>
              <a:t>。題曰达</a:t>
            </a:r>
            <a:r>
              <a:rPr lang="zh-TW" altLang="en-US" sz="3400" b="1" dirty="0" smtClean="0">
                <a:latin typeface="FangSong" panose="02010609060101010101" pitchFamily="49" charset="-122"/>
                <a:ea typeface="FangSong" panose="02010609060101010101" pitchFamily="49" charset="-122"/>
              </a:rPr>
              <a:t>恉 不</a:t>
            </a:r>
            <a:r>
              <a:rPr lang="zh-CN" altLang="en-US" sz="3400" b="1" dirty="0" smtClean="0">
                <a:latin typeface="FangSong" panose="02010609060101010101" pitchFamily="49" charset="-122"/>
                <a:ea typeface="FangSong" panose="02010609060101010101" pitchFamily="49" charset="-122"/>
              </a:rPr>
              <a:t>云</a:t>
            </a:r>
            <a:r>
              <a:rPr lang="zh-TW" altLang="en-US" sz="3400" b="1" dirty="0" smtClean="0">
                <a:latin typeface="FangSong" panose="02010609060101010101" pitchFamily="49" charset="-122"/>
                <a:ea typeface="FangSong" panose="02010609060101010101" pitchFamily="49" charset="-122"/>
              </a:rPr>
              <a:t>筆</a:t>
            </a:r>
            <a:r>
              <a:rPr lang="zh-TW" altLang="en-US" sz="3400" b="1" dirty="0">
                <a:latin typeface="FangSong" panose="02010609060101010101" pitchFamily="49" charset="-122"/>
                <a:ea typeface="FangSong" panose="02010609060101010101" pitchFamily="49" charset="-122"/>
              </a:rPr>
              <a:t>譯 取便發揮 實非正法 </a:t>
            </a:r>
            <a:r>
              <a:rPr lang="zh-CN" altLang="en-US" sz="3400" b="1" dirty="0" smtClean="0">
                <a:latin typeface="FangSong" panose="02010609060101010101" pitchFamily="49" charset="-122"/>
                <a:ea typeface="FangSong" panose="02010609060101010101" pitchFamily="49" charset="-122"/>
              </a:rPr>
              <a:t>。</a:t>
            </a:r>
            <a:endParaRPr lang="en-US" altLang="zh-TW" sz="34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4255860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7" name="TextBox 6"/>
          <p:cNvSpPr txBox="1"/>
          <p:nvPr/>
        </p:nvSpPr>
        <p:spPr>
          <a:xfrm>
            <a:off x="1331640" y="2708920"/>
            <a:ext cx="6552728" cy="1138773"/>
          </a:xfrm>
          <a:prstGeom prst="rect">
            <a:avLst/>
          </a:prstGeom>
          <a:noFill/>
        </p:spPr>
        <p:txBody>
          <a:bodyPr wrap="square" rtlCol="0">
            <a:spAutoFit/>
          </a:bodyPr>
          <a:lstStyle/>
          <a:p>
            <a:pPr algn="ctr"/>
            <a:r>
              <a:rPr lang="en-US" altLang="zh-CN" sz="3400" dirty="0" smtClean="0">
                <a:latin typeface="Georgia" panose="02040502050405020303" pitchFamily="18" charset="0"/>
              </a:rPr>
              <a:t>3. </a:t>
            </a:r>
            <a:r>
              <a:rPr lang="en-US" altLang="zh-CN" sz="3400" dirty="0">
                <a:latin typeface="Georgia" panose="02040502050405020303" pitchFamily="18" charset="0"/>
              </a:rPr>
              <a:t>Re-interpret </a:t>
            </a:r>
            <a:r>
              <a:rPr lang="zh-HK" altLang="en-US" sz="3400" dirty="0">
                <a:latin typeface="Georgia" panose="02040502050405020303" pitchFamily="18" charset="0"/>
              </a:rPr>
              <a:t>信達雅 </a:t>
            </a:r>
            <a:r>
              <a:rPr lang="en-US" altLang="zh-CN" sz="3400" dirty="0">
                <a:latin typeface="Georgia" panose="02040502050405020303" pitchFamily="18" charset="0"/>
              </a:rPr>
              <a:t>from the social and political perspective</a:t>
            </a:r>
            <a:endParaRPr lang="en-US" altLang="zh-CN" sz="3400" dirty="0" smtClean="0">
              <a:latin typeface="Georgia" panose="02040502050405020303" pitchFamily="18" charset="0"/>
            </a:endParaRPr>
          </a:p>
        </p:txBody>
      </p:sp>
    </p:spTree>
    <p:extLst>
      <p:ext uri="{BB962C8B-B14F-4D97-AF65-F5344CB8AC3E}">
        <p14:creationId xmlns:p14="http://schemas.microsoft.com/office/powerpoint/2010/main" val="29219036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sp>
        <p:nvSpPr>
          <p:cNvPr id="7" name="TextBox 6"/>
          <p:cNvSpPr txBox="1"/>
          <p:nvPr/>
        </p:nvSpPr>
        <p:spPr>
          <a:xfrm>
            <a:off x="859107" y="2985919"/>
            <a:ext cx="7272808" cy="553998"/>
          </a:xfrm>
          <a:prstGeom prst="rect">
            <a:avLst/>
          </a:prstGeom>
          <a:noFill/>
        </p:spPr>
        <p:txBody>
          <a:bodyPr wrap="square" rtlCol="0">
            <a:spAutoFit/>
          </a:bodyPr>
          <a:lstStyle/>
          <a:p>
            <a:pPr algn="ctr"/>
            <a:r>
              <a:rPr lang="en-US" altLang="zh-CN" sz="3000" dirty="0" smtClean="0">
                <a:latin typeface="Georgia" panose="02040502050405020303" pitchFamily="18" charset="0"/>
              </a:rPr>
              <a:t>3.1 Common misunderstanding of </a:t>
            </a:r>
            <a:r>
              <a:rPr lang="zh-CN" altLang="en-US" sz="3000" dirty="0" smtClean="0">
                <a:latin typeface="Georgia" panose="02040502050405020303" pitchFamily="18" charset="0"/>
              </a:rPr>
              <a:t>信達雅</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38828494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sp>
        <p:nvSpPr>
          <p:cNvPr id="10" name="TextBox 9"/>
          <p:cNvSpPr txBox="1"/>
          <p:nvPr/>
        </p:nvSpPr>
        <p:spPr>
          <a:xfrm>
            <a:off x="1259632" y="1143794"/>
            <a:ext cx="7034180" cy="5078313"/>
          </a:xfrm>
          <a:prstGeom prst="rect">
            <a:avLst/>
          </a:prstGeom>
          <a:noFill/>
        </p:spPr>
        <p:txBody>
          <a:bodyPr wrap="square" rtlCol="0">
            <a:spAutoFit/>
          </a:bodyPr>
          <a:lstStyle/>
          <a:p>
            <a:pPr algn="ctr"/>
            <a:r>
              <a:rPr lang="en-GB" altLang="zh-CN" sz="3200" dirty="0">
                <a:latin typeface="Georgia" panose="02040502050405020303" pitchFamily="18" charset="0"/>
              </a:rPr>
              <a:t>Alexander </a:t>
            </a:r>
            <a:r>
              <a:rPr lang="en-GB" altLang="zh-CN" sz="3200" dirty="0" err="1" smtClean="0">
                <a:latin typeface="Georgia" panose="02040502050405020303" pitchFamily="18" charset="0"/>
              </a:rPr>
              <a:t>Tytler</a:t>
            </a:r>
            <a:endParaRPr lang="en-GB" altLang="zh-CN" sz="3200" dirty="0" smtClean="0">
              <a:latin typeface="Georgia" panose="02040502050405020303" pitchFamily="18" charset="0"/>
            </a:endParaRPr>
          </a:p>
          <a:p>
            <a:endParaRPr lang="en-GB" altLang="zh-CN" sz="2000" dirty="0">
              <a:latin typeface="Georgia" panose="02040502050405020303" pitchFamily="18" charset="0"/>
            </a:endParaRPr>
          </a:p>
          <a:p>
            <a:pPr marL="514350" indent="-514350">
              <a:buFont typeface="+mj-lt"/>
              <a:buAutoNum type="arabicParenR"/>
            </a:pPr>
            <a:r>
              <a:rPr lang="en-GB" altLang="zh-CN" sz="3000" dirty="0">
                <a:latin typeface="Georgia" panose="02040502050405020303" pitchFamily="18" charset="0"/>
              </a:rPr>
              <a:t>the translation should give a complete transcript of the ideas of the original </a:t>
            </a:r>
            <a:r>
              <a:rPr lang="en-GB" altLang="zh-CN" sz="3000" dirty="0" smtClean="0">
                <a:latin typeface="Georgia" panose="02040502050405020303" pitchFamily="18" charset="0"/>
              </a:rPr>
              <a:t>work </a:t>
            </a:r>
          </a:p>
          <a:p>
            <a:pPr marL="514350" indent="-514350">
              <a:buFont typeface="+mj-lt"/>
              <a:buAutoNum type="arabicParenR"/>
            </a:pPr>
            <a:endParaRPr lang="en-GB" altLang="zh-CN" sz="1000" dirty="0">
              <a:latin typeface="Georgia" panose="02040502050405020303" pitchFamily="18" charset="0"/>
            </a:endParaRPr>
          </a:p>
          <a:p>
            <a:pPr marL="514350" indent="-514350">
              <a:buFont typeface="+mj-lt"/>
              <a:buAutoNum type="arabicParenR"/>
            </a:pPr>
            <a:r>
              <a:rPr lang="en-GB" altLang="zh-CN" sz="3000" dirty="0" smtClean="0">
                <a:latin typeface="Georgia" panose="02040502050405020303" pitchFamily="18" charset="0"/>
              </a:rPr>
              <a:t>the </a:t>
            </a:r>
            <a:r>
              <a:rPr lang="en-GB" altLang="zh-CN" sz="3000" dirty="0">
                <a:latin typeface="Georgia" panose="02040502050405020303" pitchFamily="18" charset="0"/>
              </a:rPr>
              <a:t>style and manner or writing </a:t>
            </a:r>
            <a:r>
              <a:rPr lang="en-GB" altLang="zh-CN" sz="3000" dirty="0" smtClean="0">
                <a:latin typeface="Georgia" panose="02040502050405020303" pitchFamily="18" charset="0"/>
              </a:rPr>
              <a:t>  should </a:t>
            </a:r>
            <a:r>
              <a:rPr lang="en-GB" altLang="zh-CN" sz="3000" dirty="0">
                <a:latin typeface="Georgia" panose="02040502050405020303" pitchFamily="18" charset="0"/>
              </a:rPr>
              <a:t>be of the same character with that of the original </a:t>
            </a:r>
            <a:r>
              <a:rPr lang="en-GB" altLang="zh-CN" sz="3000" dirty="0" smtClean="0">
                <a:latin typeface="Georgia" panose="02040502050405020303" pitchFamily="18" charset="0"/>
              </a:rPr>
              <a:t> </a:t>
            </a:r>
          </a:p>
          <a:p>
            <a:pPr marL="228600" indent="-228600">
              <a:buFont typeface="+mj-lt"/>
              <a:buAutoNum type="arabicParenR"/>
            </a:pPr>
            <a:endParaRPr lang="en-GB" altLang="zh-CN" sz="1000" dirty="0">
              <a:latin typeface="Georgia" panose="02040502050405020303" pitchFamily="18" charset="0"/>
            </a:endParaRPr>
          </a:p>
          <a:p>
            <a:pPr marL="514350" indent="-514350">
              <a:buFont typeface="+mj-lt"/>
              <a:buAutoNum type="arabicParenR"/>
            </a:pPr>
            <a:r>
              <a:rPr lang="en-GB" altLang="zh-CN" sz="3000" dirty="0" smtClean="0">
                <a:latin typeface="Georgia" panose="02040502050405020303" pitchFamily="18" charset="0"/>
              </a:rPr>
              <a:t>the </a:t>
            </a:r>
            <a:r>
              <a:rPr lang="en-GB" altLang="zh-CN" sz="3000" dirty="0">
                <a:latin typeface="Georgia" panose="02040502050405020303" pitchFamily="18" charset="0"/>
              </a:rPr>
              <a:t>translation should have all the ease of original composition</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4453181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10" name="TextBox 9"/>
          <p:cNvSpPr txBox="1"/>
          <p:nvPr/>
        </p:nvSpPr>
        <p:spPr>
          <a:xfrm>
            <a:off x="1249710" y="1700808"/>
            <a:ext cx="7034180" cy="4154984"/>
          </a:xfrm>
          <a:prstGeom prst="rect">
            <a:avLst/>
          </a:prstGeom>
          <a:noFill/>
        </p:spPr>
        <p:txBody>
          <a:bodyPr wrap="square" rtlCol="0">
            <a:spAutoFit/>
          </a:bodyPr>
          <a:lstStyle/>
          <a:p>
            <a:pPr algn="ctr"/>
            <a:r>
              <a:rPr lang="en-GB" altLang="zh-CN" sz="3200" dirty="0" smtClean="0">
                <a:latin typeface="Georgia" panose="02040502050405020303" pitchFamily="18" charset="0"/>
              </a:rPr>
              <a:t>Lin </a:t>
            </a:r>
            <a:r>
              <a:rPr lang="en-GB" altLang="zh-CN" sz="3200" dirty="0" err="1" smtClean="0">
                <a:latin typeface="Georgia" panose="02040502050405020303" pitchFamily="18" charset="0"/>
              </a:rPr>
              <a:t>Yutang</a:t>
            </a:r>
            <a:endParaRPr lang="en-GB" altLang="zh-CN" sz="3200" dirty="0" smtClean="0">
              <a:latin typeface="Georgia" panose="02040502050405020303" pitchFamily="18" charset="0"/>
            </a:endParaRPr>
          </a:p>
          <a:p>
            <a:endParaRPr lang="en-GB" altLang="zh-CN" sz="3200" dirty="0">
              <a:latin typeface="Georgia" panose="02040502050405020303" pitchFamily="18" charset="0"/>
            </a:endParaRPr>
          </a:p>
          <a:p>
            <a:pPr marL="514350" indent="-514350">
              <a:buAutoNum type="arabicParenR"/>
            </a:pPr>
            <a:r>
              <a:rPr lang="en-GB" altLang="zh-CN" sz="3000" dirty="0">
                <a:latin typeface="Georgia" panose="02040502050405020303" pitchFamily="18" charset="0"/>
              </a:rPr>
              <a:t>the translator </a:t>
            </a:r>
            <a:r>
              <a:rPr lang="en-GB" altLang="zh-CN" sz="3000" dirty="0" smtClean="0">
                <a:latin typeface="Georgia" panose="02040502050405020303" pitchFamily="18" charset="0"/>
              </a:rPr>
              <a:t>should be responsible </a:t>
            </a:r>
            <a:r>
              <a:rPr lang="en-GB" altLang="zh-CN" sz="3000" dirty="0">
                <a:latin typeface="Georgia" panose="02040502050405020303" pitchFamily="18" charset="0"/>
              </a:rPr>
              <a:t>for the original </a:t>
            </a:r>
            <a:r>
              <a:rPr lang="en-GB" altLang="zh-CN" sz="3000" dirty="0" smtClean="0">
                <a:latin typeface="Georgia" panose="02040502050405020303" pitchFamily="18" charset="0"/>
              </a:rPr>
              <a:t>text</a:t>
            </a:r>
          </a:p>
          <a:p>
            <a:pPr marL="514350" indent="-514350">
              <a:buAutoNum type="arabicParenR"/>
            </a:pPr>
            <a:endParaRPr lang="en-GB" altLang="zh-CN" sz="1000" dirty="0">
              <a:latin typeface="Georgia" panose="02040502050405020303" pitchFamily="18" charset="0"/>
            </a:endParaRPr>
          </a:p>
          <a:p>
            <a:pPr marL="514350" indent="-514350">
              <a:buAutoNum type="arabicParenR"/>
            </a:pPr>
            <a:r>
              <a:rPr lang="en-GB" altLang="zh-CN" sz="3000" dirty="0" smtClean="0">
                <a:latin typeface="Georgia" panose="02040502050405020303" pitchFamily="18" charset="0"/>
              </a:rPr>
              <a:t>the </a:t>
            </a:r>
            <a:r>
              <a:rPr lang="en-GB" altLang="zh-CN" sz="3000" dirty="0">
                <a:latin typeface="Georgia" panose="02040502050405020303" pitchFamily="18" charset="0"/>
              </a:rPr>
              <a:t>translator </a:t>
            </a:r>
            <a:r>
              <a:rPr lang="en-GB" altLang="zh-CN" sz="3000" dirty="0" smtClean="0">
                <a:latin typeface="Georgia" panose="02040502050405020303" pitchFamily="18" charset="0"/>
              </a:rPr>
              <a:t>should be responsible </a:t>
            </a:r>
            <a:r>
              <a:rPr lang="en-GB" altLang="zh-CN" sz="3000" dirty="0">
                <a:latin typeface="Georgia" panose="02040502050405020303" pitchFamily="18" charset="0"/>
              </a:rPr>
              <a:t>for the Chinese </a:t>
            </a:r>
            <a:r>
              <a:rPr lang="en-GB" altLang="zh-CN" sz="3000" dirty="0" smtClean="0">
                <a:latin typeface="Georgia" panose="02040502050405020303" pitchFamily="18" charset="0"/>
              </a:rPr>
              <a:t>reader</a:t>
            </a:r>
            <a:endParaRPr lang="en-GB" altLang="zh-CN" sz="3000" dirty="0">
              <a:latin typeface="Georgia" panose="02040502050405020303" pitchFamily="18" charset="0"/>
            </a:endParaRPr>
          </a:p>
          <a:p>
            <a:pPr marL="514350" indent="-514350">
              <a:buAutoNum type="arabicParenR"/>
            </a:pPr>
            <a:endParaRPr lang="en-GB" altLang="zh-CN" sz="1000" dirty="0">
              <a:latin typeface="Georgia" panose="02040502050405020303" pitchFamily="18" charset="0"/>
            </a:endParaRPr>
          </a:p>
          <a:p>
            <a:pPr marL="514350" indent="-514350">
              <a:buAutoNum type="arabicParenR"/>
            </a:pPr>
            <a:r>
              <a:rPr lang="en-GB" altLang="zh-CN" sz="3000" dirty="0" smtClean="0">
                <a:latin typeface="Georgia" panose="02040502050405020303" pitchFamily="18" charset="0"/>
              </a:rPr>
              <a:t>he </a:t>
            </a:r>
            <a:r>
              <a:rPr lang="en-GB" altLang="zh-CN" sz="3000" dirty="0">
                <a:latin typeface="Georgia" panose="02040502050405020303" pitchFamily="18" charset="0"/>
              </a:rPr>
              <a:t>translator </a:t>
            </a:r>
            <a:r>
              <a:rPr lang="en-GB" altLang="zh-CN" sz="3000" dirty="0" smtClean="0">
                <a:latin typeface="Georgia" panose="02040502050405020303" pitchFamily="18" charset="0"/>
              </a:rPr>
              <a:t>should be responsible </a:t>
            </a:r>
            <a:r>
              <a:rPr lang="en-GB" altLang="zh-CN" sz="3000" dirty="0">
                <a:latin typeface="Georgia" panose="02040502050405020303" pitchFamily="18" charset="0"/>
              </a:rPr>
              <a:t>for art</a:t>
            </a:r>
            <a:endParaRPr lang="en-GB" altLang="zh-CN" sz="1000" dirty="0">
              <a:latin typeface="Georgia" panose="02040502050405020303" pitchFamily="18" charset="0"/>
            </a:endParaRPr>
          </a:p>
        </p:txBody>
      </p:sp>
    </p:spTree>
    <p:extLst>
      <p:ext uri="{BB962C8B-B14F-4D97-AF65-F5344CB8AC3E}">
        <p14:creationId xmlns:p14="http://schemas.microsoft.com/office/powerpoint/2010/main" val="13274751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sp>
        <p:nvSpPr>
          <p:cNvPr id="7" name="TextBox 6"/>
          <p:cNvSpPr txBox="1"/>
          <p:nvPr/>
        </p:nvSpPr>
        <p:spPr>
          <a:xfrm>
            <a:off x="859107" y="2985919"/>
            <a:ext cx="7272808" cy="553998"/>
          </a:xfrm>
          <a:prstGeom prst="rect">
            <a:avLst/>
          </a:prstGeom>
          <a:noFill/>
        </p:spPr>
        <p:txBody>
          <a:bodyPr wrap="square" rtlCol="0">
            <a:spAutoFit/>
          </a:bodyPr>
          <a:lstStyle/>
          <a:p>
            <a:pPr algn="ctr"/>
            <a:r>
              <a:rPr lang="en-US" altLang="zh-CN" sz="3000" dirty="0">
                <a:latin typeface="Georgia" panose="02040502050405020303" pitchFamily="18" charset="0"/>
              </a:rPr>
              <a:t>3.2 </a:t>
            </a:r>
            <a:r>
              <a:rPr lang="en-US" altLang="zh-CN" sz="3000" dirty="0" smtClean="0">
                <a:latin typeface="Georgia" panose="02040502050405020303" pitchFamily="18" charset="0"/>
              </a:rPr>
              <a:t>The </a:t>
            </a:r>
            <a:r>
              <a:rPr lang="en-US" altLang="zh-CN" sz="3000" dirty="0">
                <a:latin typeface="Georgia" panose="02040502050405020303" pitchFamily="18" charset="0"/>
              </a:rPr>
              <a:t>true meaning of Yan Fu’s </a:t>
            </a:r>
            <a:r>
              <a:rPr lang="zh-CN" altLang="en-US" sz="3000" dirty="0" smtClean="0">
                <a:latin typeface="Georgia" panose="02040502050405020303" pitchFamily="18" charset="0"/>
              </a:rPr>
              <a:t>信達雅</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34440363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25</a:t>
            </a:fld>
            <a:endParaRPr lang="en-GB"/>
          </a:p>
        </p:txBody>
      </p:sp>
      <p:sp>
        <p:nvSpPr>
          <p:cNvPr id="3" name="TextBox 2"/>
          <p:cNvSpPr txBox="1"/>
          <p:nvPr/>
        </p:nvSpPr>
        <p:spPr>
          <a:xfrm>
            <a:off x="1835696" y="836712"/>
            <a:ext cx="5724644" cy="5616624"/>
          </a:xfrm>
          <a:prstGeom prst="rect">
            <a:avLst/>
          </a:prstGeom>
          <a:noFill/>
          <a:ln w="9525">
            <a:solidFill>
              <a:schemeClr val="tx1"/>
            </a:solidFill>
          </a:ln>
        </p:spPr>
        <p:txBody>
          <a:bodyPr vert="eaVert" wrap="square" rtlCol="0">
            <a:spAutoFit/>
          </a:bodyPr>
          <a:lstStyle/>
          <a:p>
            <a:r>
              <a:rPr lang="en-US" altLang="zh-TW" sz="3600" b="1" dirty="0" smtClean="0">
                <a:latin typeface="FangSong" panose="02010609060101010101" pitchFamily="49" charset="-122"/>
                <a:ea typeface="FangSong" panose="02010609060101010101" pitchFamily="49" charset="-122"/>
              </a:rPr>
              <a:t>    </a:t>
            </a:r>
            <a:r>
              <a:rPr lang="zh-TW" altLang="en-US" sz="3600" b="1" dirty="0" smtClean="0">
                <a:latin typeface="FangSong" panose="02010609060101010101" pitchFamily="49" charset="-122"/>
                <a:ea typeface="FangSong" panose="02010609060101010101" pitchFamily="49" charset="-122"/>
              </a:rPr>
              <a:t>易曰</a:t>
            </a:r>
            <a:r>
              <a:rPr lang="en-US" altLang="zh-TW"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修</a:t>
            </a:r>
            <a:r>
              <a:rPr lang="zh-TW" altLang="en-US" sz="3600" b="1" dirty="0">
                <a:solidFill>
                  <a:srgbClr val="0070C0"/>
                </a:solidFill>
                <a:latin typeface="FangSong" panose="02010609060101010101" pitchFamily="49" charset="-122"/>
                <a:ea typeface="FangSong" panose="02010609060101010101" pitchFamily="49" charset="-122"/>
              </a:rPr>
              <a:t>辭立誠</a:t>
            </a:r>
            <a:r>
              <a:rPr lang="zh-TW" altLang="en-US" sz="3600" b="1" dirty="0" smtClean="0">
                <a:latin typeface="FangSong" panose="02010609060101010101" pitchFamily="49" charset="-122"/>
                <a:ea typeface="FangSong" panose="02010609060101010101" pitchFamily="49" charset="-122"/>
              </a:rPr>
              <a:t>。</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子曰</a:t>
            </a:r>
            <a:r>
              <a:rPr lang="en-US" altLang="zh-TW"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辭 達</a:t>
            </a:r>
            <a:r>
              <a:rPr lang="zh-TW" altLang="en-US" sz="3600" b="1" dirty="0">
                <a:solidFill>
                  <a:srgbClr val="0070C0"/>
                </a:solidFill>
                <a:latin typeface="FangSong" panose="02010609060101010101" pitchFamily="49" charset="-122"/>
                <a:ea typeface="FangSong" panose="02010609060101010101" pitchFamily="49" charset="-122"/>
              </a:rPr>
              <a:t>而</a:t>
            </a:r>
            <a:r>
              <a:rPr lang="zh-TW" altLang="en-US" sz="3600" b="1" dirty="0" smtClean="0">
                <a:solidFill>
                  <a:srgbClr val="0070C0"/>
                </a:solidFill>
                <a:latin typeface="FangSong" panose="02010609060101010101" pitchFamily="49" charset="-122"/>
                <a:ea typeface="FangSong" panose="02010609060101010101" pitchFamily="49" charset="-122"/>
              </a:rPr>
              <a:t>已</a:t>
            </a:r>
            <a:r>
              <a:rPr lang="zh-CN" altLang="en-US" sz="3600" b="1" dirty="0" smtClean="0">
                <a:solidFill>
                  <a:srgbClr val="0070C0"/>
                </a:solidFill>
                <a:latin typeface="FangSong" panose="02010609060101010101" pitchFamily="49" charset="-122"/>
                <a:ea typeface="FangSong" panose="02010609060101010101" pitchFamily="49" charset="-122"/>
              </a:rPr>
              <a:t>矣</a:t>
            </a:r>
            <a:r>
              <a:rPr lang="zh-TW" altLang="en-US" sz="3600" b="1" dirty="0" smtClean="0">
                <a:latin typeface="FangSong" panose="02010609060101010101" pitchFamily="49" charset="-122"/>
                <a:ea typeface="FangSong" panose="02010609060101010101" pitchFamily="49" charset="-122"/>
              </a:rPr>
              <a:t>。</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en-US" altLang="zh-TW" sz="3600" b="1" dirty="0" smtClean="0">
                <a:latin typeface="FangSong" panose="02010609060101010101" pitchFamily="49" charset="-122"/>
                <a:ea typeface="FangSong" panose="02010609060101010101" pitchFamily="49" charset="-122"/>
              </a:rPr>
              <a:t>‘</a:t>
            </a:r>
            <a:r>
              <a:rPr lang="zh-TW" altLang="en-US" sz="3600" b="1" dirty="0" smtClean="0">
                <a:solidFill>
                  <a:srgbClr val="0070C0"/>
                </a:solidFill>
                <a:latin typeface="FangSong" panose="02010609060101010101" pitchFamily="49" charset="-122"/>
                <a:ea typeface="FangSong" panose="02010609060101010101" pitchFamily="49" charset="-122"/>
              </a:rPr>
              <a:t>言</a:t>
            </a:r>
            <a:r>
              <a:rPr lang="zh-TW" altLang="en-US" sz="3600" b="1" dirty="0">
                <a:solidFill>
                  <a:srgbClr val="0070C0"/>
                </a:solidFill>
                <a:latin typeface="FangSong" panose="02010609060101010101" pitchFamily="49" charset="-122"/>
                <a:ea typeface="FangSong" panose="02010609060101010101" pitchFamily="49" charset="-122"/>
              </a:rPr>
              <a:t>之無</a:t>
            </a:r>
            <a:r>
              <a:rPr lang="zh-TW" altLang="en-US" sz="3600" b="1" dirty="0" smtClean="0">
                <a:solidFill>
                  <a:srgbClr val="0070C0"/>
                </a:solidFill>
                <a:latin typeface="FangSong" panose="02010609060101010101" pitchFamily="49" charset="-122"/>
                <a:ea typeface="FangSong" panose="02010609060101010101" pitchFamily="49" charset="-122"/>
              </a:rPr>
              <a:t>文 行</a:t>
            </a:r>
            <a:r>
              <a:rPr lang="zh-TW" altLang="en-US" sz="3600" b="1" dirty="0">
                <a:solidFill>
                  <a:srgbClr val="0070C0"/>
                </a:solidFill>
                <a:latin typeface="FangSong" panose="02010609060101010101" pitchFamily="49" charset="-122"/>
                <a:ea typeface="FangSong" panose="02010609060101010101" pitchFamily="49" charset="-122"/>
              </a:rPr>
              <a:t>之不遠</a:t>
            </a:r>
            <a:r>
              <a:rPr lang="zh-TW" altLang="en-US" sz="3600" b="1" dirty="0" smtClean="0">
                <a:latin typeface="FangSong" panose="02010609060101010101" pitchFamily="49" charset="-122"/>
                <a:ea typeface="FangSong" panose="02010609060101010101" pitchFamily="49" charset="-122"/>
              </a:rPr>
              <a:t>。</a:t>
            </a:r>
            <a:r>
              <a:rPr lang="en-US" altLang="zh-TW" sz="3600" b="1" dirty="0" smtClean="0">
                <a:latin typeface="FangSong" panose="02010609060101010101" pitchFamily="49" charset="-122"/>
                <a:ea typeface="FangSong" panose="02010609060101010101" pitchFamily="49" charset="-122"/>
              </a:rPr>
              <a:t>’</a:t>
            </a:r>
          </a:p>
          <a:p>
            <a:r>
              <a:rPr lang="zh-CN" altLang="en-US" sz="3600" b="1" dirty="0" smtClean="0">
                <a:latin typeface="FangSong" panose="02010609060101010101" pitchFamily="49" charset="-122"/>
                <a:ea typeface="FangSong" panose="02010609060101010101" pitchFamily="49" charset="-122"/>
              </a:rPr>
              <a:t>。</a:t>
            </a: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三</a:t>
            </a:r>
            <a:r>
              <a:rPr lang="zh-TW" altLang="en-US" sz="3600" b="1" dirty="0">
                <a:latin typeface="FangSong" panose="02010609060101010101" pitchFamily="49" charset="-122"/>
                <a:ea typeface="FangSong" panose="02010609060101010101" pitchFamily="49" charset="-122"/>
              </a:rPr>
              <a:t>曰</a:t>
            </a:r>
            <a:r>
              <a:rPr lang="zh-TW" altLang="en-US" sz="3600" b="1" dirty="0">
                <a:solidFill>
                  <a:srgbClr val="0070C0"/>
                </a:solidFill>
                <a:latin typeface="FangSong" panose="02010609060101010101" pitchFamily="49" charset="-122"/>
                <a:ea typeface="FangSong" panose="02010609060101010101" pitchFamily="49" charset="-122"/>
              </a:rPr>
              <a:t>乃文章正</a:t>
            </a:r>
            <a:r>
              <a:rPr lang="zh-TW" altLang="en-US" sz="3600" b="1" dirty="0" smtClean="0">
                <a:solidFill>
                  <a:srgbClr val="0070C0"/>
                </a:solidFill>
                <a:latin typeface="FangSong" panose="02010609060101010101" pitchFamily="49" charset="-122"/>
                <a:ea typeface="FangSong" panose="02010609060101010101" pitchFamily="49" charset="-122"/>
              </a:rPr>
              <a:t>軌 亦</a:t>
            </a:r>
            <a:r>
              <a:rPr lang="zh-TW" altLang="en-US" sz="3600" b="1" dirty="0">
                <a:solidFill>
                  <a:srgbClr val="0070C0"/>
                </a:solidFill>
                <a:latin typeface="FangSong" panose="02010609060101010101" pitchFamily="49" charset="-122"/>
                <a:ea typeface="FangSong" panose="02010609060101010101" pitchFamily="49" charset="-122"/>
              </a:rPr>
              <a:t>即為譯事楷模</a:t>
            </a:r>
            <a:r>
              <a:rPr lang="zh-TW" altLang="en-US" sz="3600" b="1" dirty="0">
                <a:latin typeface="FangSong" panose="02010609060101010101" pitchFamily="49" charset="-122"/>
                <a:ea typeface="FangSong" panose="02010609060101010101" pitchFamily="49" charset="-122"/>
              </a:rPr>
              <a:t>。故</a:t>
            </a:r>
            <a:r>
              <a:rPr lang="zh-TW" altLang="en-US" sz="3600" b="1" dirty="0">
                <a:solidFill>
                  <a:srgbClr val="0070C0"/>
                </a:solidFill>
                <a:latin typeface="FangSong" panose="02010609060101010101" pitchFamily="49" charset="-122"/>
                <a:ea typeface="FangSong" panose="02010609060101010101" pitchFamily="49" charset="-122"/>
              </a:rPr>
              <a:t>信達而</a:t>
            </a:r>
            <a:r>
              <a:rPr lang="zh-TW" altLang="en-US" sz="3600" b="1" dirty="0" smtClean="0">
                <a:solidFill>
                  <a:srgbClr val="0070C0"/>
                </a:solidFill>
                <a:latin typeface="FangSong" panose="02010609060101010101" pitchFamily="49" charset="-122"/>
                <a:ea typeface="FangSong" panose="02010609060101010101" pitchFamily="49" charset="-122"/>
              </a:rPr>
              <a:t>外 求</a:t>
            </a:r>
            <a:r>
              <a:rPr lang="zh-TW" altLang="en-US" sz="3600" b="1" dirty="0">
                <a:solidFill>
                  <a:srgbClr val="0070C0"/>
                </a:solidFill>
                <a:latin typeface="FangSong" panose="02010609060101010101" pitchFamily="49" charset="-122"/>
                <a:ea typeface="FangSong" panose="02010609060101010101" pitchFamily="49" charset="-122"/>
              </a:rPr>
              <a:t>其</a:t>
            </a:r>
            <a:r>
              <a:rPr lang="zh-TW" altLang="en-US" sz="3600" dirty="0">
                <a:solidFill>
                  <a:srgbClr val="FF0000"/>
                </a:solidFill>
                <a:latin typeface="FangSong" panose="02010609060101010101" pitchFamily="49" charset="-122"/>
                <a:ea typeface="FangSong" panose="02010609060101010101" pitchFamily="49" charset="-122"/>
              </a:rPr>
              <a:t>爾</a:t>
            </a:r>
            <a:r>
              <a:rPr lang="zh-TW" altLang="en-US" sz="3600" dirty="0" smtClean="0">
                <a:solidFill>
                  <a:srgbClr val="FF0000"/>
                </a:solidFill>
                <a:latin typeface="FangSong" panose="02010609060101010101" pitchFamily="49" charset="-122"/>
                <a:ea typeface="FangSong" panose="02010609060101010101" pitchFamily="49" charset="-122"/>
              </a:rPr>
              <a:t>雅</a:t>
            </a:r>
            <a:r>
              <a:rPr lang="zh-TW" altLang="en-US" sz="3600" dirty="0" smtClean="0">
                <a:latin typeface="FangSong" panose="02010609060101010101" pitchFamily="49" charset="-122"/>
                <a:ea typeface="FangSong" panose="02010609060101010101" pitchFamily="49" charset="-122"/>
              </a:rPr>
              <a:t> </a:t>
            </a:r>
            <a:r>
              <a:rPr lang="zh-TW" altLang="en-US" sz="3600" b="1" dirty="0" smtClean="0">
                <a:latin typeface="FangSong" panose="02010609060101010101" pitchFamily="49" charset="-122"/>
                <a:ea typeface="FangSong" panose="02010609060101010101" pitchFamily="49" charset="-122"/>
              </a:rPr>
              <a:t>此</a:t>
            </a:r>
            <a:r>
              <a:rPr lang="zh-TW" altLang="en-US" sz="3600" b="1" dirty="0">
                <a:latin typeface="FangSong" panose="02010609060101010101" pitchFamily="49" charset="-122"/>
                <a:ea typeface="FangSong" panose="02010609060101010101" pitchFamily="49" charset="-122"/>
              </a:rPr>
              <a:t>不僅期以行遠已耳</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1441565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26</a:t>
            </a:fld>
            <a:endParaRPr lang="en-GB"/>
          </a:p>
        </p:txBody>
      </p:sp>
      <p:sp>
        <p:nvSpPr>
          <p:cNvPr id="3" name="TextBox 2"/>
          <p:cNvSpPr txBox="1"/>
          <p:nvPr/>
        </p:nvSpPr>
        <p:spPr>
          <a:xfrm>
            <a:off x="467544" y="1196752"/>
            <a:ext cx="7940635" cy="5170755"/>
          </a:xfrm>
          <a:prstGeom prst="rect">
            <a:avLst/>
          </a:prstGeom>
          <a:noFill/>
          <a:ln w="9525">
            <a:solidFill>
              <a:schemeClr val="tx1"/>
            </a:solidFill>
          </a:ln>
        </p:spPr>
        <p:txBody>
          <a:bodyPr vert="eaVert" wrap="square" rtlCol="0">
            <a:spAutoFit/>
          </a:bodyPr>
          <a:lstStyle/>
          <a:p>
            <a:r>
              <a:rPr lang="en-US" altLang="zh-TW" sz="3600" b="1" dirty="0" smtClean="0">
                <a:latin typeface="FangSong" panose="02010609060101010101" pitchFamily="49" charset="-122"/>
                <a:ea typeface="FangSong" panose="02010609060101010101" pitchFamily="49" charset="-122"/>
              </a:rPr>
              <a:t>    </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西</a:t>
            </a:r>
            <a:r>
              <a:rPr lang="zh-TW" altLang="en-US" sz="3600" b="1" dirty="0">
                <a:latin typeface="FangSong" panose="02010609060101010101" pitchFamily="49" charset="-122"/>
                <a:ea typeface="FangSong" panose="02010609060101010101" pitchFamily="49" charset="-122"/>
              </a:rPr>
              <a:t>文句中名物</a:t>
            </a:r>
            <a:r>
              <a:rPr lang="zh-TW" altLang="en-US" sz="3600" b="1" dirty="0" smtClean="0">
                <a:latin typeface="FangSong" panose="02010609060101010101" pitchFamily="49" charset="-122"/>
                <a:ea typeface="FangSong" panose="02010609060101010101" pitchFamily="49" charset="-122"/>
              </a:rPr>
              <a:t>字 多</a:t>
            </a:r>
            <a:r>
              <a:rPr lang="zh-TW" altLang="en-US" sz="3600" b="1" dirty="0">
                <a:latin typeface="FangSong" panose="02010609060101010101" pitchFamily="49" charset="-122"/>
                <a:ea typeface="FangSong" panose="02010609060101010101" pitchFamily="49" charset="-122"/>
              </a:rPr>
              <a:t>隨舉隨</a:t>
            </a:r>
            <a:r>
              <a:rPr lang="zh-TW" altLang="en-US" sz="3600" b="1" dirty="0" smtClean="0">
                <a:latin typeface="FangSong" panose="02010609060101010101" pitchFamily="49" charset="-122"/>
                <a:ea typeface="FangSong" panose="02010609060101010101" pitchFamily="49" charset="-122"/>
              </a:rPr>
              <a:t>釋 如</a:t>
            </a:r>
            <a:r>
              <a:rPr lang="zh-TW" altLang="en-US" sz="3600" b="1" dirty="0">
                <a:latin typeface="FangSong" panose="02010609060101010101" pitchFamily="49" charset="-122"/>
                <a:ea typeface="FangSong" panose="02010609060101010101" pitchFamily="49" charset="-122"/>
              </a:rPr>
              <a:t>中文之旁</a:t>
            </a:r>
            <a:r>
              <a:rPr lang="zh-TW" altLang="en-US" sz="3600" b="1" dirty="0" smtClean="0">
                <a:latin typeface="FangSong" panose="02010609060101010101" pitchFamily="49" charset="-122"/>
                <a:ea typeface="FangSong" panose="02010609060101010101" pitchFamily="49" charset="-122"/>
              </a:rPr>
              <a:t>支 後</a:t>
            </a:r>
            <a:r>
              <a:rPr lang="zh-TW" altLang="en-US" sz="3600" b="1" dirty="0">
                <a:latin typeface="FangSong" panose="02010609060101010101" pitchFamily="49" charset="-122"/>
                <a:ea typeface="FangSong" panose="02010609060101010101" pitchFamily="49" charset="-122"/>
              </a:rPr>
              <a:t>乃遙接前</a:t>
            </a:r>
            <a:r>
              <a:rPr lang="zh-TW" altLang="en-US" sz="3600" b="1" dirty="0" smtClean="0">
                <a:latin typeface="FangSong" panose="02010609060101010101" pitchFamily="49" charset="-122"/>
                <a:ea typeface="FangSong" panose="02010609060101010101" pitchFamily="49" charset="-122"/>
              </a:rPr>
              <a:t>文 足</a:t>
            </a:r>
            <a:r>
              <a:rPr lang="zh-TW" altLang="en-US" sz="3600" b="1" dirty="0">
                <a:latin typeface="FangSong" panose="02010609060101010101" pitchFamily="49" charset="-122"/>
                <a:ea typeface="FangSong" panose="02010609060101010101" pitchFamily="49" charset="-122"/>
              </a:rPr>
              <a:t>意成句。故西文句</a:t>
            </a:r>
            <a:r>
              <a:rPr lang="zh-TW" altLang="en-US" sz="3600" b="1" dirty="0" smtClean="0">
                <a:latin typeface="FangSong" panose="02010609060101010101" pitchFamily="49" charset="-122"/>
                <a:ea typeface="FangSong" panose="02010609060101010101" pitchFamily="49" charset="-122"/>
              </a:rPr>
              <a:t>法 少</a:t>
            </a:r>
            <a:r>
              <a:rPr lang="zh-TW" altLang="en-US" sz="3600" b="1" dirty="0">
                <a:latin typeface="FangSong" panose="02010609060101010101" pitchFamily="49" charset="-122"/>
                <a:ea typeface="FangSong" panose="02010609060101010101" pitchFamily="49" charset="-122"/>
              </a:rPr>
              <a:t>者二三</a:t>
            </a:r>
            <a:r>
              <a:rPr lang="zh-TW" altLang="en-US" sz="3600" b="1" dirty="0" smtClean="0">
                <a:latin typeface="FangSong" panose="02010609060101010101" pitchFamily="49" charset="-122"/>
                <a:ea typeface="FangSong" panose="02010609060101010101" pitchFamily="49" charset="-122"/>
              </a:rPr>
              <a:t>字 多</a:t>
            </a:r>
            <a:r>
              <a:rPr lang="zh-TW" altLang="en-US" sz="3600" b="1" dirty="0">
                <a:latin typeface="FangSong" panose="02010609060101010101" pitchFamily="49" charset="-122"/>
                <a:ea typeface="FangSong" panose="02010609060101010101" pitchFamily="49" charset="-122"/>
              </a:rPr>
              <a:t>者數十百言。假令仿此為</a:t>
            </a:r>
            <a:r>
              <a:rPr lang="zh-TW" altLang="en-US" sz="3600" b="1" dirty="0" smtClean="0">
                <a:latin typeface="FangSong" panose="02010609060101010101" pitchFamily="49" charset="-122"/>
                <a:ea typeface="FangSong" panose="02010609060101010101" pitchFamily="49" charset="-122"/>
              </a:rPr>
              <a:t>譯 則</a:t>
            </a:r>
            <a:r>
              <a:rPr lang="zh-TW" altLang="en-US" sz="3600" b="1" dirty="0">
                <a:latin typeface="FangSong" panose="02010609060101010101" pitchFamily="49" charset="-122"/>
                <a:ea typeface="FangSong" panose="02010609060101010101" pitchFamily="49" charset="-122"/>
              </a:rPr>
              <a:t>恐必不可</a:t>
            </a:r>
            <a:r>
              <a:rPr lang="zh-TW" altLang="en-US" sz="3600" b="1" dirty="0" smtClean="0">
                <a:latin typeface="FangSong" panose="02010609060101010101" pitchFamily="49" charset="-122"/>
                <a:ea typeface="FangSong" panose="02010609060101010101" pitchFamily="49" charset="-122"/>
              </a:rPr>
              <a:t>通 而</a:t>
            </a:r>
            <a:r>
              <a:rPr lang="zh-TW" altLang="en-US" sz="3600" b="1" dirty="0">
                <a:latin typeface="FangSong" panose="02010609060101010101" pitchFamily="49" charset="-122"/>
                <a:ea typeface="FangSong" panose="02010609060101010101" pitchFamily="49" charset="-122"/>
              </a:rPr>
              <a:t>刪削取</a:t>
            </a:r>
            <a:r>
              <a:rPr lang="zh-TW" altLang="en-US" sz="3600" b="1" dirty="0" smtClean="0">
                <a:latin typeface="FangSong" panose="02010609060101010101" pitchFamily="49" charset="-122"/>
                <a:ea typeface="FangSong" panose="02010609060101010101" pitchFamily="49" charset="-122"/>
              </a:rPr>
              <a:t>徑 又</a:t>
            </a:r>
            <a:r>
              <a:rPr lang="zh-TW" altLang="en-US" sz="3600" b="1" dirty="0">
                <a:latin typeface="FangSong" panose="02010609060101010101" pitchFamily="49" charset="-122"/>
                <a:ea typeface="FangSong" panose="02010609060101010101" pitchFamily="49" charset="-122"/>
              </a:rPr>
              <a:t>恐意義有漏。此在譯者將全文神</a:t>
            </a:r>
            <a:r>
              <a:rPr lang="zh-TW" altLang="en-US" sz="3600" b="1" dirty="0" smtClean="0">
                <a:latin typeface="FangSong" panose="02010609060101010101" pitchFamily="49" charset="-122"/>
                <a:ea typeface="FangSong" panose="02010609060101010101" pitchFamily="49" charset="-122"/>
              </a:rPr>
              <a:t>理 融</a:t>
            </a:r>
            <a:r>
              <a:rPr lang="zh-TW" altLang="en-US" sz="3600" b="1" dirty="0">
                <a:latin typeface="FangSong" panose="02010609060101010101" pitchFamily="49" charset="-122"/>
                <a:ea typeface="FangSong" panose="02010609060101010101" pitchFamily="49" charset="-122"/>
              </a:rPr>
              <a:t>會於</a:t>
            </a:r>
            <a:r>
              <a:rPr lang="zh-TW" altLang="en-US" sz="3600" b="1" dirty="0" smtClean="0">
                <a:latin typeface="FangSong" panose="02010609060101010101" pitchFamily="49" charset="-122"/>
                <a:ea typeface="FangSong" panose="02010609060101010101" pitchFamily="49" charset="-122"/>
              </a:rPr>
              <a:t>心 則</a:t>
            </a:r>
            <a:r>
              <a:rPr lang="zh-TW" altLang="en-US" sz="3600" b="1" dirty="0">
                <a:latin typeface="FangSong" panose="02010609060101010101" pitchFamily="49" charset="-122"/>
                <a:ea typeface="FangSong" panose="02010609060101010101" pitchFamily="49" charset="-122"/>
              </a:rPr>
              <a:t>下筆抒</a:t>
            </a:r>
            <a:r>
              <a:rPr lang="zh-TW" altLang="en-US" sz="3600" b="1" dirty="0" smtClean="0">
                <a:latin typeface="FangSong" panose="02010609060101010101" pitchFamily="49" charset="-122"/>
                <a:ea typeface="FangSong" panose="02010609060101010101" pitchFamily="49" charset="-122"/>
              </a:rPr>
              <a:t>詞 自</a:t>
            </a:r>
            <a:r>
              <a:rPr lang="zh-TW" altLang="en-US" sz="3600" b="1" dirty="0">
                <a:latin typeface="FangSong" panose="02010609060101010101" pitchFamily="49" charset="-122"/>
                <a:ea typeface="FangSong" panose="02010609060101010101" pitchFamily="49" charset="-122"/>
              </a:rPr>
              <a:t>然互備。至原文詞理本</a:t>
            </a:r>
            <a:r>
              <a:rPr lang="zh-TW" altLang="en-US" sz="3600" b="1" dirty="0" smtClean="0">
                <a:latin typeface="FangSong" panose="02010609060101010101" pitchFamily="49" charset="-122"/>
                <a:ea typeface="FangSong" panose="02010609060101010101" pitchFamily="49" charset="-122"/>
              </a:rPr>
              <a:t>深 難</a:t>
            </a:r>
            <a:r>
              <a:rPr lang="zh-TW" altLang="en-US" sz="3600" b="1" dirty="0">
                <a:latin typeface="FangSong" panose="02010609060101010101" pitchFamily="49" charset="-122"/>
                <a:ea typeface="FangSong" panose="02010609060101010101" pitchFamily="49" charset="-122"/>
              </a:rPr>
              <a:t>於共</a:t>
            </a:r>
            <a:r>
              <a:rPr lang="zh-TW" altLang="en-US" sz="3600" b="1" dirty="0" smtClean="0">
                <a:latin typeface="FangSong" panose="02010609060101010101" pitchFamily="49" charset="-122"/>
                <a:ea typeface="FangSong" panose="02010609060101010101" pitchFamily="49" charset="-122"/>
              </a:rPr>
              <a:t>喻 則</a:t>
            </a:r>
            <a:r>
              <a:rPr lang="zh-TW" altLang="en-US" sz="3600" b="1" dirty="0">
                <a:latin typeface="FangSong" panose="02010609060101010101" pitchFamily="49" charset="-122"/>
                <a:ea typeface="FangSong" panose="02010609060101010101" pitchFamily="49" charset="-122"/>
              </a:rPr>
              <a:t>當前後引</a:t>
            </a:r>
            <a:r>
              <a:rPr lang="zh-TW" altLang="en-US" sz="3600" b="1" dirty="0" smtClean="0">
                <a:latin typeface="FangSong" panose="02010609060101010101" pitchFamily="49" charset="-122"/>
                <a:ea typeface="FangSong" panose="02010609060101010101" pitchFamily="49" charset="-122"/>
              </a:rPr>
              <a:t>襯 以</a:t>
            </a:r>
            <a:r>
              <a:rPr lang="zh-TW" altLang="en-US" sz="3600" b="1" dirty="0">
                <a:latin typeface="FangSong" panose="02010609060101010101" pitchFamily="49" charset="-122"/>
                <a:ea typeface="FangSong" panose="02010609060101010101" pitchFamily="49" charset="-122"/>
              </a:rPr>
              <a:t>顯其意。凡此經</a:t>
            </a:r>
            <a:r>
              <a:rPr lang="zh-TW" altLang="en-US" sz="3600" b="1" dirty="0" smtClean="0">
                <a:latin typeface="FangSong" panose="02010609060101010101" pitchFamily="49" charset="-122"/>
                <a:ea typeface="FangSong" panose="02010609060101010101" pitchFamily="49" charset="-122"/>
              </a:rPr>
              <a:t>營 皆</a:t>
            </a:r>
            <a:r>
              <a:rPr lang="zh-TW" altLang="en-US" sz="3600" b="1" dirty="0">
                <a:latin typeface="FangSong" panose="02010609060101010101" pitchFamily="49" charset="-122"/>
                <a:ea typeface="FangSong" panose="02010609060101010101" pitchFamily="49" charset="-122"/>
              </a:rPr>
              <a:t>以為</a:t>
            </a:r>
            <a:r>
              <a:rPr lang="zh-TW" altLang="en-US" sz="3600" b="1" dirty="0" smtClean="0">
                <a:latin typeface="FangSong" panose="02010609060101010101" pitchFamily="49" charset="-122"/>
                <a:ea typeface="FangSong" panose="02010609060101010101" pitchFamily="49" charset="-122"/>
              </a:rPr>
              <a:t>達 為</a:t>
            </a:r>
            <a:r>
              <a:rPr lang="zh-TW" altLang="en-US" sz="3600" b="1" dirty="0">
                <a:latin typeface="FangSong" panose="02010609060101010101" pitchFamily="49" charset="-122"/>
                <a:ea typeface="FangSong" panose="02010609060101010101" pitchFamily="49" charset="-122"/>
              </a:rPr>
              <a:t>達即所以為信</a:t>
            </a:r>
            <a:r>
              <a:rPr lang="zh-TW" altLang="en-US" sz="3600" b="1" dirty="0" smtClean="0">
                <a:latin typeface="FangSong" panose="02010609060101010101" pitchFamily="49" charset="-122"/>
                <a:ea typeface="FangSong" panose="02010609060101010101" pitchFamily="49" charset="-122"/>
              </a:rPr>
              <a:t>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25741890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27</a:t>
            </a:fld>
            <a:endParaRPr lang="en-GB"/>
          </a:p>
        </p:txBody>
      </p:sp>
      <p:sp>
        <p:nvSpPr>
          <p:cNvPr id="3" name="TextBox 2"/>
          <p:cNvSpPr txBox="1"/>
          <p:nvPr/>
        </p:nvSpPr>
        <p:spPr>
          <a:xfrm>
            <a:off x="5508104" y="836713"/>
            <a:ext cx="2400657" cy="540060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詩經序</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en-US" altLang="zh-TW" sz="3600" b="1" dirty="0">
                <a:latin typeface="FangSong" panose="02010609060101010101" pitchFamily="49" charset="-122"/>
                <a:ea typeface="FangSong" panose="02010609060101010101" pitchFamily="49" charset="-122"/>
              </a:rPr>
              <a:t> </a:t>
            </a:r>
            <a:r>
              <a:rPr lang="en-US" altLang="zh-TW" sz="3600" b="1" dirty="0" smtClean="0">
                <a:latin typeface="FangSong" panose="02010609060101010101" pitchFamily="49" charset="-122"/>
                <a:ea typeface="FangSong" panose="02010609060101010101" pitchFamily="49" charset="-122"/>
              </a:rPr>
              <a:t>   </a:t>
            </a:r>
            <a:r>
              <a:rPr lang="zh-TW" altLang="en-US" sz="3600" b="1" dirty="0" smtClean="0">
                <a:latin typeface="FangSong" panose="02010609060101010101" pitchFamily="49" charset="-122"/>
                <a:ea typeface="FangSong" panose="02010609060101010101" pitchFamily="49" charset="-122"/>
              </a:rPr>
              <a:t>言</a:t>
            </a:r>
            <a:r>
              <a:rPr lang="zh-TW" altLang="en-US" sz="3600" b="1" dirty="0">
                <a:latin typeface="FangSong" panose="02010609060101010101" pitchFamily="49" charset="-122"/>
                <a:ea typeface="FangSong" panose="02010609060101010101" pitchFamily="49" charset="-122"/>
              </a:rPr>
              <a:t>天下之</a:t>
            </a:r>
            <a:r>
              <a:rPr lang="zh-TW" altLang="en-US" sz="3600" b="1" dirty="0" smtClean="0">
                <a:latin typeface="FangSong" panose="02010609060101010101" pitchFamily="49" charset="-122"/>
                <a:ea typeface="FangSong" panose="02010609060101010101" pitchFamily="49" charset="-122"/>
              </a:rPr>
              <a:t>事 形</a:t>
            </a:r>
            <a:r>
              <a:rPr lang="zh-TW" altLang="en-US" sz="3600" b="1" dirty="0">
                <a:latin typeface="FangSong" panose="02010609060101010101" pitchFamily="49" charset="-122"/>
                <a:ea typeface="FangSong" panose="02010609060101010101" pitchFamily="49" charset="-122"/>
              </a:rPr>
              <a:t>四方之</a:t>
            </a:r>
            <a:r>
              <a:rPr lang="zh-TW" altLang="en-US" sz="3600" b="1" dirty="0" smtClean="0">
                <a:latin typeface="FangSong" panose="02010609060101010101" pitchFamily="49" charset="-122"/>
                <a:ea typeface="FangSong" panose="02010609060101010101" pitchFamily="49" charset="-122"/>
              </a:rPr>
              <a:t>風 謂</a:t>
            </a:r>
            <a:r>
              <a:rPr lang="zh-TW" altLang="en-US" sz="3600" b="1" dirty="0">
                <a:latin typeface="FangSong" panose="02010609060101010101" pitchFamily="49" charset="-122"/>
                <a:ea typeface="FangSong" panose="02010609060101010101" pitchFamily="49" charset="-122"/>
              </a:rPr>
              <a:t>之雅。雅</a:t>
            </a:r>
            <a:r>
              <a:rPr lang="zh-TW" altLang="en-US" sz="3600" b="1" dirty="0" smtClean="0">
                <a:latin typeface="FangSong" panose="02010609060101010101" pitchFamily="49" charset="-122"/>
                <a:ea typeface="FangSong" panose="02010609060101010101" pitchFamily="49" charset="-122"/>
              </a:rPr>
              <a:t>者 正</a:t>
            </a:r>
            <a:r>
              <a:rPr lang="zh-TW" altLang="en-US" sz="3600" b="1" dirty="0">
                <a:latin typeface="FangSong" panose="02010609060101010101" pitchFamily="49" charset="-122"/>
                <a:ea typeface="FangSong" panose="02010609060101010101" pitchFamily="49" charset="-122"/>
              </a:rPr>
              <a:t>也。</a:t>
            </a:r>
          </a:p>
        </p:txBody>
      </p:sp>
      <p:sp>
        <p:nvSpPr>
          <p:cNvPr id="6" name="TextBox 5"/>
          <p:cNvSpPr txBox="1"/>
          <p:nvPr/>
        </p:nvSpPr>
        <p:spPr>
          <a:xfrm>
            <a:off x="2555776" y="864517"/>
            <a:ext cx="2400657" cy="5400601"/>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論語</a:t>
            </a:r>
            <a:r>
              <a:rPr lang="en-US" altLang="zh-CN" sz="3600" b="1" dirty="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述而</a:t>
            </a:r>
            <a:r>
              <a:rPr lang="en-US" altLang="zh-TW" sz="3600" b="1" dirty="0" smtClean="0">
                <a:latin typeface="FangSong" panose="02010609060101010101" pitchFamily="49" charset="-122"/>
                <a:ea typeface="FangSong" panose="02010609060101010101" pitchFamily="49" charset="-122"/>
              </a:rPr>
              <a:t>》</a:t>
            </a:r>
          </a:p>
          <a:p>
            <a:endParaRPr lang="en-US" altLang="zh-TW" sz="3600" b="1" dirty="0">
              <a:latin typeface="FangSong" panose="02010609060101010101" pitchFamily="49" charset="-122"/>
              <a:ea typeface="FangSong" panose="02010609060101010101" pitchFamily="49" charset="-122"/>
            </a:endParaRPr>
          </a:p>
          <a:p>
            <a:r>
              <a:rPr lang="en-US" altLang="zh-TW" sz="3600" b="1" dirty="0">
                <a:latin typeface="FangSong" panose="02010609060101010101" pitchFamily="49" charset="-122"/>
                <a:ea typeface="FangSong" panose="02010609060101010101" pitchFamily="49" charset="-122"/>
              </a:rPr>
              <a:t> </a:t>
            </a:r>
            <a:r>
              <a:rPr lang="en-US" altLang="zh-TW"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子所雅</a:t>
            </a:r>
            <a:r>
              <a:rPr lang="zh-TW" altLang="en-US" sz="3600" b="1" dirty="0" smtClean="0">
                <a:latin typeface="FangSong" panose="02010609060101010101" pitchFamily="49" charset="-122"/>
                <a:ea typeface="FangSong" panose="02010609060101010101" pitchFamily="49" charset="-122"/>
              </a:rPr>
              <a:t>言 詩 書 執禮 皆</a:t>
            </a:r>
            <a:r>
              <a:rPr lang="zh-TW" altLang="en-US" sz="3600" b="1" dirty="0">
                <a:latin typeface="FangSong" panose="02010609060101010101" pitchFamily="49" charset="-122"/>
                <a:ea typeface="FangSong" panose="02010609060101010101" pitchFamily="49" charset="-122"/>
              </a:rPr>
              <a:t>雅言也</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
        <p:nvSpPr>
          <p:cNvPr id="7" name="TextBox 6"/>
          <p:cNvSpPr txBox="1"/>
          <p:nvPr/>
        </p:nvSpPr>
        <p:spPr>
          <a:xfrm>
            <a:off x="1331640" y="864518"/>
            <a:ext cx="738664" cy="5400601"/>
          </a:xfrm>
          <a:prstGeom prst="rect">
            <a:avLst/>
          </a:prstGeom>
          <a:noFill/>
          <a:ln w="9525">
            <a:noFill/>
          </a:ln>
        </p:spPr>
        <p:txBody>
          <a:bodyPr vert="eaVert" wrap="square" rtlCol="0">
            <a:spAutoFit/>
          </a:bodyPr>
          <a:lstStyle/>
          <a:p>
            <a:pPr algn="ctr"/>
            <a:r>
              <a:rPr lang="zh-CN" altLang="en-US" sz="3600" b="1" dirty="0" smtClean="0">
                <a:latin typeface="FangSong" panose="02010609060101010101" pitchFamily="49" charset="-122"/>
                <a:ea typeface="FangSong" panose="02010609060101010101" pitchFamily="49" charset="-122"/>
              </a:rPr>
              <a:t>洛生詠</a:t>
            </a:r>
            <a:endParaRPr lang="en-US" altLang="zh-TW" sz="3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6992770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28</a:t>
            </a:fld>
            <a:endParaRPr lang="en-GB"/>
          </a:p>
        </p:txBody>
      </p:sp>
      <p:sp>
        <p:nvSpPr>
          <p:cNvPr id="7" name="TextBox 6"/>
          <p:cNvSpPr txBox="1"/>
          <p:nvPr/>
        </p:nvSpPr>
        <p:spPr>
          <a:xfrm>
            <a:off x="859107" y="2985919"/>
            <a:ext cx="7272808" cy="553998"/>
          </a:xfrm>
          <a:prstGeom prst="rect">
            <a:avLst/>
          </a:prstGeom>
          <a:noFill/>
        </p:spPr>
        <p:txBody>
          <a:bodyPr wrap="square" rtlCol="0">
            <a:spAutoFit/>
          </a:bodyPr>
          <a:lstStyle/>
          <a:p>
            <a:pPr algn="ctr"/>
            <a:r>
              <a:rPr lang="en-US" altLang="zh-CN" sz="3000" dirty="0" smtClean="0">
                <a:latin typeface="Georgia" panose="02040502050405020303" pitchFamily="18" charset="0"/>
              </a:rPr>
              <a:t>3.3 The essence </a:t>
            </a:r>
            <a:r>
              <a:rPr lang="en-US" altLang="zh-CN" sz="3000" dirty="0">
                <a:latin typeface="Georgia" panose="02040502050405020303" pitchFamily="18" charset="0"/>
              </a:rPr>
              <a:t>of Yan Fu’s </a:t>
            </a:r>
            <a:r>
              <a:rPr lang="zh-CN" altLang="en-US" sz="3000" dirty="0" smtClean="0">
                <a:latin typeface="Georgia" panose="02040502050405020303" pitchFamily="18" charset="0"/>
              </a:rPr>
              <a:t>信達雅</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36538357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29</a:t>
            </a:fld>
            <a:endParaRPr lang="en-GB"/>
          </a:p>
        </p:txBody>
      </p:sp>
      <p:sp>
        <p:nvSpPr>
          <p:cNvPr id="3" name="TextBox 2"/>
          <p:cNvSpPr txBox="1"/>
          <p:nvPr/>
        </p:nvSpPr>
        <p:spPr>
          <a:xfrm>
            <a:off x="2105225" y="1124744"/>
            <a:ext cx="4955203" cy="5256584"/>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&lt;</a:t>
            </a:r>
            <a:r>
              <a:rPr lang="zh-TW" altLang="en-US" sz="3600" b="1" dirty="0" smtClean="0">
                <a:latin typeface="FangSong" panose="02010609060101010101" pitchFamily="49" charset="-122"/>
                <a:ea typeface="FangSong" panose="02010609060101010101" pitchFamily="49" charset="-122"/>
              </a:rPr>
              <a:t>譯</a:t>
            </a:r>
            <a:r>
              <a:rPr lang="zh-TW" altLang="en-US" sz="3600" b="1" dirty="0">
                <a:latin typeface="FangSong" panose="02010609060101010101" pitchFamily="49" charset="-122"/>
                <a:ea typeface="FangSong" panose="02010609060101010101" pitchFamily="49" charset="-122"/>
              </a:rPr>
              <a:t>例</a:t>
            </a:r>
            <a:r>
              <a:rPr lang="zh-TW" altLang="en-US" sz="3600" b="1" dirty="0" smtClean="0">
                <a:latin typeface="FangSong" panose="02010609060101010101" pitchFamily="49" charset="-122"/>
                <a:ea typeface="FangSong" panose="02010609060101010101" pitchFamily="49" charset="-122"/>
              </a:rPr>
              <a:t>言</a:t>
            </a:r>
            <a:r>
              <a:rPr lang="en-US" altLang="zh-TW" sz="3600" b="1" dirty="0" smtClean="0">
                <a:latin typeface="FangSong" panose="02010609060101010101" pitchFamily="49" charset="-122"/>
                <a:ea typeface="FangSong" panose="02010609060101010101" pitchFamily="49" charset="-122"/>
              </a:rPr>
              <a:t>&gt;</a:t>
            </a:r>
          </a:p>
          <a:p>
            <a:pPr algn="ctr"/>
            <a:r>
              <a:rPr lang="zh-CN" altLang="en-US" sz="3200" b="1" dirty="0" smtClean="0">
                <a:solidFill>
                  <a:srgbClr val="0070C0"/>
                </a:solidFill>
                <a:latin typeface="FangSong" panose="02010609060101010101" pitchFamily="49" charset="-122"/>
                <a:ea typeface="FangSong" panose="02010609060101010101" pitchFamily="49" charset="-122"/>
              </a:rPr>
              <a:t>嚴復</a:t>
            </a:r>
            <a:endParaRPr lang="en-US" altLang="zh-CN" sz="3200" b="1" dirty="0" smtClean="0">
              <a:solidFill>
                <a:srgbClr val="0070C0"/>
              </a:solidFill>
              <a:latin typeface="FangSong" panose="02010609060101010101" pitchFamily="49" charset="-122"/>
              <a:ea typeface="FangSong" panose="02010609060101010101" pitchFamily="49" charset="-122"/>
            </a:endParaRPr>
          </a:p>
          <a:p>
            <a:endParaRPr lang="en-US" altLang="zh-CN" sz="3600" b="1" dirty="0">
              <a:latin typeface="FangSong" panose="02010609060101010101" pitchFamily="49" charset="-122"/>
              <a:ea typeface="FangSong" panose="02010609060101010101" pitchFamily="49" charset="-122"/>
            </a:endParaRPr>
          </a:p>
          <a:p>
            <a:r>
              <a:rPr lang="en-US" altLang="zh-CN" sz="3600" b="1" dirty="0" smtClean="0">
                <a:latin typeface="FangSong" panose="02010609060101010101" pitchFamily="49" charset="-122"/>
                <a:ea typeface="FangSong" panose="02010609060101010101" pitchFamily="49" charset="-122"/>
              </a:rPr>
              <a:t>    </a:t>
            </a:r>
            <a:r>
              <a:rPr lang="zh-TW" altLang="en-US" sz="3400" b="1" dirty="0">
                <a:latin typeface="FangSong" panose="02010609060101010101" pitchFamily="49" charset="-122"/>
                <a:ea typeface="FangSong" panose="02010609060101010101" pitchFamily="49" charset="-122"/>
              </a:rPr>
              <a:t>顧信矣不</a:t>
            </a:r>
            <a:r>
              <a:rPr lang="zh-TW" altLang="en-US" sz="3400" b="1" dirty="0" smtClean="0">
                <a:latin typeface="FangSong" panose="02010609060101010101" pitchFamily="49" charset="-122"/>
                <a:ea typeface="FangSong" panose="02010609060101010101" pitchFamily="49" charset="-122"/>
              </a:rPr>
              <a:t>達 雖</a:t>
            </a:r>
            <a:r>
              <a:rPr lang="zh-TW" altLang="en-US" sz="3400" b="1" dirty="0">
                <a:latin typeface="FangSong" panose="02010609060101010101" pitchFamily="49" charset="-122"/>
                <a:ea typeface="FangSong" panose="02010609060101010101" pitchFamily="49" charset="-122"/>
              </a:rPr>
              <a:t>譯猶不譯</a:t>
            </a:r>
            <a:r>
              <a:rPr lang="zh-TW" altLang="en-US" sz="3400" b="1" dirty="0" smtClean="0">
                <a:latin typeface="FangSong" panose="02010609060101010101" pitchFamily="49" charset="-122"/>
                <a:ea typeface="FangSong" panose="02010609060101010101" pitchFamily="49" charset="-122"/>
              </a:rPr>
              <a:t>也 則</a:t>
            </a:r>
            <a:r>
              <a:rPr lang="zh-TW" altLang="en-US" sz="3400" b="1" dirty="0">
                <a:latin typeface="FangSong" panose="02010609060101010101" pitchFamily="49" charset="-122"/>
                <a:ea typeface="FangSong" panose="02010609060101010101" pitchFamily="49" charset="-122"/>
              </a:rPr>
              <a:t>達尚焉</a:t>
            </a:r>
            <a:r>
              <a:rPr lang="en-US" altLang="zh-TW" sz="3400" b="1" dirty="0">
                <a:latin typeface="FangSong" panose="02010609060101010101" pitchFamily="49" charset="-122"/>
                <a:ea typeface="FangSong" panose="02010609060101010101" pitchFamily="49" charset="-122"/>
              </a:rPr>
              <a:t>...</a:t>
            </a:r>
            <a:r>
              <a:rPr lang="zh-TW" altLang="en-US" sz="3400" b="1" dirty="0">
                <a:latin typeface="FangSong" panose="02010609060101010101" pitchFamily="49" charset="-122"/>
                <a:ea typeface="FangSong" panose="02010609060101010101" pitchFamily="49" charset="-122"/>
              </a:rPr>
              <a:t>為達即所以為信也</a:t>
            </a:r>
            <a:r>
              <a:rPr lang="en-US" altLang="zh-TW" sz="3400" b="1" dirty="0">
                <a:latin typeface="FangSong" panose="02010609060101010101" pitchFamily="49" charset="-122"/>
                <a:ea typeface="FangSong" panose="02010609060101010101" pitchFamily="49" charset="-122"/>
              </a:rPr>
              <a:t>...</a:t>
            </a:r>
            <a:r>
              <a:rPr lang="zh-TW" altLang="en-US" sz="3400" b="1" dirty="0">
                <a:latin typeface="FangSong" panose="02010609060101010101" pitchFamily="49" charset="-122"/>
                <a:ea typeface="FangSong" panose="02010609060101010101" pitchFamily="49" charset="-122"/>
              </a:rPr>
              <a:t>實則精理微</a:t>
            </a:r>
            <a:r>
              <a:rPr lang="zh-TW" altLang="en-US" sz="3400" b="1" dirty="0" smtClean="0">
                <a:latin typeface="FangSong" panose="02010609060101010101" pitchFamily="49" charset="-122"/>
                <a:ea typeface="FangSong" panose="02010609060101010101" pitchFamily="49" charset="-122"/>
              </a:rPr>
              <a:t>言 用</a:t>
            </a:r>
            <a:r>
              <a:rPr lang="zh-TW" altLang="en-US" sz="3400" b="1" dirty="0">
                <a:latin typeface="FangSong" panose="02010609060101010101" pitchFamily="49" charset="-122"/>
                <a:ea typeface="FangSong" panose="02010609060101010101" pitchFamily="49" charset="-122"/>
              </a:rPr>
              <a:t>漢以前字</a:t>
            </a:r>
            <a:r>
              <a:rPr lang="zh-TW" altLang="en-US" sz="3400" b="1" dirty="0" smtClean="0">
                <a:latin typeface="FangSong" panose="02010609060101010101" pitchFamily="49" charset="-122"/>
                <a:ea typeface="FangSong" panose="02010609060101010101" pitchFamily="49" charset="-122"/>
              </a:rPr>
              <a:t>法 句法 則</a:t>
            </a:r>
            <a:r>
              <a:rPr lang="zh-TW" altLang="en-US" sz="3400" b="1" dirty="0">
                <a:latin typeface="FangSong" panose="02010609060101010101" pitchFamily="49" charset="-122"/>
                <a:ea typeface="FangSong" panose="02010609060101010101" pitchFamily="49" charset="-122"/>
              </a:rPr>
              <a:t>為達易；用近世利俗文</a:t>
            </a:r>
            <a:r>
              <a:rPr lang="zh-TW" altLang="en-US" sz="3400" b="1" dirty="0" smtClean="0">
                <a:latin typeface="FangSong" panose="02010609060101010101" pitchFamily="49" charset="-122"/>
                <a:ea typeface="FangSong" panose="02010609060101010101" pitchFamily="49" charset="-122"/>
              </a:rPr>
              <a:t>字 則</a:t>
            </a:r>
            <a:r>
              <a:rPr lang="zh-TW" altLang="en-US" sz="3400" b="1" dirty="0">
                <a:latin typeface="FangSong" panose="02010609060101010101" pitchFamily="49" charset="-122"/>
                <a:ea typeface="FangSong" panose="02010609060101010101" pitchFamily="49" charset="-122"/>
              </a:rPr>
              <a:t>求達</a:t>
            </a:r>
            <a:r>
              <a:rPr lang="zh-TW" altLang="en-US" sz="3400" b="1" dirty="0" smtClean="0">
                <a:latin typeface="FangSong" panose="02010609060101010101" pitchFamily="49" charset="-122"/>
                <a:ea typeface="FangSong" panose="02010609060101010101" pitchFamily="49" charset="-122"/>
              </a:rPr>
              <a:t>難</a:t>
            </a:r>
            <a:r>
              <a:rPr lang="zh-CN" altLang="en-US" sz="3400" b="1" dirty="0" smtClean="0">
                <a:latin typeface="FangSong" panose="02010609060101010101" pitchFamily="49" charset="-122"/>
                <a:ea typeface="FangSong" panose="02010609060101010101" pitchFamily="49" charset="-122"/>
              </a:rPr>
              <a:t>。</a:t>
            </a:r>
            <a:r>
              <a:rPr lang="zh-TW" altLang="en-US" sz="3400" b="1" dirty="0" smtClean="0">
                <a:latin typeface="FangSong" panose="02010609060101010101" pitchFamily="49" charset="-122"/>
                <a:ea typeface="FangSong" panose="02010609060101010101" pitchFamily="49" charset="-122"/>
              </a:rPr>
              <a:t>’</a:t>
            </a:r>
            <a:endParaRPr lang="zh-TW" altLang="en-US" sz="34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8997280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30</a:t>
            </a:fld>
            <a:endParaRPr lang="en-GB"/>
          </a:p>
        </p:txBody>
      </p:sp>
      <p:sp>
        <p:nvSpPr>
          <p:cNvPr id="7" name="TextBox 6"/>
          <p:cNvSpPr txBox="1"/>
          <p:nvPr/>
        </p:nvSpPr>
        <p:spPr>
          <a:xfrm>
            <a:off x="859107" y="2985919"/>
            <a:ext cx="7272808" cy="553998"/>
          </a:xfrm>
          <a:prstGeom prst="rect">
            <a:avLst/>
          </a:prstGeom>
          <a:noFill/>
        </p:spPr>
        <p:txBody>
          <a:bodyPr wrap="square" rtlCol="0">
            <a:spAutoFit/>
          </a:bodyPr>
          <a:lstStyle/>
          <a:p>
            <a:pPr algn="ctr"/>
            <a:r>
              <a:rPr lang="en-US" altLang="zh-CN" sz="3000" dirty="0" smtClean="0">
                <a:latin typeface="Georgia" panose="02040502050405020303" pitchFamily="18" charset="0"/>
              </a:rPr>
              <a:t>3.4 A further discussion on </a:t>
            </a:r>
            <a:r>
              <a:rPr lang="zh-CN" altLang="en-US" sz="3000" dirty="0" smtClean="0">
                <a:latin typeface="Georgia" panose="02040502050405020303" pitchFamily="18" charset="0"/>
              </a:rPr>
              <a:t>信達雅</a:t>
            </a:r>
            <a:endParaRPr lang="en-US" altLang="zh-CN" sz="3000" dirty="0" smtClean="0">
              <a:latin typeface="Georgia" panose="02040502050405020303" pitchFamily="18" charset="0"/>
            </a:endParaRPr>
          </a:p>
        </p:txBody>
      </p:sp>
    </p:spTree>
    <p:extLst>
      <p:ext uri="{BB962C8B-B14F-4D97-AF65-F5344CB8AC3E}">
        <p14:creationId xmlns:p14="http://schemas.microsoft.com/office/powerpoint/2010/main" val="283355019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31</a:t>
            </a:fld>
            <a:endParaRPr lang="en-GB"/>
          </a:p>
        </p:txBody>
      </p:sp>
      <p:sp>
        <p:nvSpPr>
          <p:cNvPr id="3" name="TextBox 2"/>
          <p:cNvSpPr txBox="1"/>
          <p:nvPr/>
        </p:nvSpPr>
        <p:spPr>
          <a:xfrm>
            <a:off x="1835696" y="1124744"/>
            <a:ext cx="5539978" cy="5256584"/>
          </a:xfrm>
          <a:prstGeom prst="rect">
            <a:avLst/>
          </a:prstGeom>
          <a:noFill/>
          <a:ln w="9525">
            <a:solidFill>
              <a:schemeClr val="tx1"/>
            </a:solidFill>
          </a:ln>
        </p:spPr>
        <p:txBody>
          <a:bodyPr vert="eaVert" wrap="square" rtlCol="0">
            <a:spAutoFit/>
          </a:bodyPr>
          <a:lstStyle/>
          <a:p>
            <a:pPr algn="ctr"/>
            <a:r>
              <a:rPr lang="en-US" altLang="zh-CN" sz="3600" b="1" dirty="0" smtClean="0">
                <a:latin typeface="FangSong" panose="02010609060101010101" pitchFamily="49" charset="-122"/>
                <a:ea typeface="FangSong" panose="02010609060101010101" pitchFamily="49" charset="-122"/>
              </a:rPr>
              <a:t>&lt;</a:t>
            </a:r>
            <a:r>
              <a:rPr lang="zh-CN" altLang="en-US" sz="3600" b="1" dirty="0" smtClean="0">
                <a:latin typeface="FangSong" panose="02010609060101010101" pitchFamily="49" charset="-122"/>
                <a:ea typeface="FangSong" panose="02010609060101010101" pitchFamily="49" charset="-122"/>
              </a:rPr>
              <a:t>梁啟超評論嚴復所譯</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原富</a:t>
            </a:r>
            <a:r>
              <a:rPr lang="en-US" altLang="zh-CN" sz="3600" b="1" dirty="0" smtClean="0">
                <a:latin typeface="FangSong" panose="02010609060101010101" pitchFamily="49" charset="-122"/>
                <a:ea typeface="FangSong" panose="02010609060101010101" pitchFamily="49" charset="-122"/>
              </a:rPr>
              <a:t>》&gt;</a:t>
            </a:r>
            <a:endParaRPr lang="en-US" altLang="zh-TW" sz="3600" b="1" dirty="0" smtClean="0">
              <a:latin typeface="FangSong" panose="02010609060101010101" pitchFamily="49" charset="-122"/>
              <a:ea typeface="FangSong" panose="02010609060101010101" pitchFamily="49" charset="-122"/>
            </a:endParaRPr>
          </a:p>
          <a:p>
            <a:endParaRPr lang="en-US" altLang="zh-CN" sz="3600" b="1" dirty="0">
              <a:latin typeface="FangSong" panose="02010609060101010101" pitchFamily="49" charset="-122"/>
              <a:ea typeface="FangSong" panose="02010609060101010101" pitchFamily="49" charset="-122"/>
            </a:endParaRPr>
          </a:p>
          <a:p>
            <a:r>
              <a:rPr lang="en-US" altLang="zh-CN" sz="3600" b="1" dirty="0" smtClean="0">
                <a:latin typeface="FangSong" panose="02010609060101010101" pitchFamily="49" charset="-122"/>
                <a:ea typeface="FangSong" panose="02010609060101010101" pitchFamily="49" charset="-122"/>
              </a:rPr>
              <a:t>    </a:t>
            </a:r>
            <a:r>
              <a:rPr lang="zh-TW" altLang="en-US" sz="3400" b="1" dirty="0">
                <a:latin typeface="FangSong" panose="02010609060101010101" pitchFamily="49" charset="-122"/>
                <a:ea typeface="FangSong" panose="02010609060101010101" pitchFamily="49" charset="-122"/>
              </a:rPr>
              <a:t>於中</a:t>
            </a:r>
            <a:r>
              <a:rPr lang="zh-TW" altLang="en-US" sz="3400" b="1" dirty="0" smtClean="0">
                <a:latin typeface="FangSong" panose="02010609060101010101" pitchFamily="49" charset="-122"/>
                <a:ea typeface="FangSong" panose="02010609060101010101" pitchFamily="49" charset="-122"/>
              </a:rPr>
              <a:t>學 西</a:t>
            </a:r>
            <a:r>
              <a:rPr lang="zh-TW" altLang="en-US" sz="3400" b="1" dirty="0">
                <a:latin typeface="FangSong" panose="02010609060101010101" pitchFamily="49" charset="-122"/>
                <a:ea typeface="FangSong" panose="02010609060101010101" pitchFamily="49" charset="-122"/>
              </a:rPr>
              <a:t>學皆第一流人物</a:t>
            </a:r>
            <a:r>
              <a:rPr lang="en-US" altLang="zh-TW" sz="3400" b="1" dirty="0">
                <a:latin typeface="FangSong" panose="02010609060101010101" pitchFamily="49" charset="-122"/>
                <a:ea typeface="FangSong" panose="02010609060101010101" pitchFamily="49" charset="-122"/>
              </a:rPr>
              <a:t>…</a:t>
            </a:r>
            <a:r>
              <a:rPr lang="zh-TW" altLang="en-US" sz="3400" b="1" dirty="0">
                <a:latin typeface="FangSong" panose="02010609060101010101" pitchFamily="49" charset="-122"/>
                <a:ea typeface="FangSong" panose="02010609060101010101" pitchFamily="49" charset="-122"/>
              </a:rPr>
              <a:t>吾輩所尤為憾</a:t>
            </a:r>
            <a:r>
              <a:rPr lang="zh-TW" altLang="en-US" sz="3400" b="1" dirty="0" smtClean="0">
                <a:latin typeface="FangSong" panose="02010609060101010101" pitchFamily="49" charset="-122"/>
                <a:ea typeface="FangSong" panose="02010609060101010101" pitchFamily="49" charset="-122"/>
              </a:rPr>
              <a:t>者 其</a:t>
            </a:r>
            <a:r>
              <a:rPr lang="zh-TW" altLang="en-US" sz="3400" b="1" dirty="0">
                <a:latin typeface="FangSong" panose="02010609060101010101" pitchFamily="49" charset="-122"/>
                <a:ea typeface="FangSong" panose="02010609060101010101" pitchFamily="49" charset="-122"/>
              </a:rPr>
              <a:t>文筆太務淵</a:t>
            </a:r>
            <a:r>
              <a:rPr lang="zh-TW" altLang="en-US" sz="3400" b="1" dirty="0" smtClean="0">
                <a:latin typeface="FangSong" panose="02010609060101010101" pitchFamily="49" charset="-122"/>
                <a:ea typeface="FangSong" panose="02010609060101010101" pitchFamily="49" charset="-122"/>
              </a:rPr>
              <a:t>雅 刻</a:t>
            </a:r>
            <a:r>
              <a:rPr lang="zh-TW" altLang="en-US" sz="3400" b="1" dirty="0">
                <a:latin typeface="FangSong" panose="02010609060101010101" pitchFamily="49" charset="-122"/>
                <a:ea typeface="FangSong" panose="02010609060101010101" pitchFamily="49" charset="-122"/>
              </a:rPr>
              <a:t>意模仿先秦文</a:t>
            </a:r>
            <a:r>
              <a:rPr lang="zh-TW" altLang="en-US" sz="3400" b="1" dirty="0" smtClean="0">
                <a:latin typeface="FangSong" panose="02010609060101010101" pitchFamily="49" charset="-122"/>
                <a:ea typeface="FangSong" panose="02010609060101010101" pitchFamily="49" charset="-122"/>
              </a:rPr>
              <a:t>體 非</a:t>
            </a:r>
            <a:r>
              <a:rPr lang="zh-TW" altLang="en-US" sz="3400" b="1" dirty="0">
                <a:latin typeface="FangSong" panose="02010609060101010101" pitchFamily="49" charset="-122"/>
                <a:ea typeface="FangSong" panose="02010609060101010101" pitchFamily="49" charset="-122"/>
              </a:rPr>
              <a:t>多讀古書之</a:t>
            </a:r>
            <a:r>
              <a:rPr lang="zh-TW" altLang="en-US" sz="3400" b="1" dirty="0" smtClean="0">
                <a:latin typeface="FangSong" panose="02010609060101010101" pitchFamily="49" charset="-122"/>
                <a:ea typeface="FangSong" panose="02010609060101010101" pitchFamily="49" charset="-122"/>
              </a:rPr>
              <a:t>人 一</a:t>
            </a:r>
            <a:r>
              <a:rPr lang="zh-TW" altLang="en-US" sz="3400" b="1" dirty="0">
                <a:latin typeface="FangSong" panose="02010609060101010101" pitchFamily="49" charset="-122"/>
                <a:ea typeface="FangSong" panose="02010609060101010101" pitchFamily="49" charset="-122"/>
              </a:rPr>
              <a:t>翻殆難索解</a:t>
            </a:r>
            <a:r>
              <a:rPr lang="en-US" altLang="zh-TW" sz="3400" b="1" dirty="0">
                <a:latin typeface="FangSong" panose="02010609060101010101" pitchFamily="49" charset="-122"/>
                <a:ea typeface="FangSong" panose="02010609060101010101" pitchFamily="49" charset="-122"/>
              </a:rPr>
              <a:t>…</a:t>
            </a:r>
            <a:r>
              <a:rPr lang="zh-TW" altLang="en-US" sz="3400" b="1" dirty="0">
                <a:latin typeface="FangSong" panose="02010609060101010101" pitchFamily="49" charset="-122"/>
                <a:ea typeface="FangSong" panose="02010609060101010101" pitchFamily="49" charset="-122"/>
              </a:rPr>
              <a:t>況此等學理邃賾之</a:t>
            </a:r>
            <a:r>
              <a:rPr lang="zh-TW" altLang="en-US" sz="3400" b="1" dirty="0" smtClean="0">
                <a:latin typeface="FangSong" panose="02010609060101010101" pitchFamily="49" charset="-122"/>
                <a:ea typeface="FangSong" panose="02010609060101010101" pitchFamily="49" charset="-122"/>
              </a:rPr>
              <a:t>書 非</a:t>
            </a:r>
            <a:r>
              <a:rPr lang="zh-TW" altLang="en-US" sz="3400" b="1" dirty="0">
                <a:latin typeface="FangSong" panose="02010609060101010101" pitchFamily="49" charset="-122"/>
                <a:ea typeface="FangSong" panose="02010609060101010101" pitchFamily="49" charset="-122"/>
              </a:rPr>
              <a:t>以流暢之筆行</a:t>
            </a:r>
            <a:r>
              <a:rPr lang="zh-TW" altLang="en-US" sz="3400" b="1" dirty="0" smtClean="0">
                <a:latin typeface="FangSong" panose="02010609060101010101" pitchFamily="49" charset="-122"/>
                <a:ea typeface="FangSong" panose="02010609060101010101" pitchFamily="49" charset="-122"/>
              </a:rPr>
              <a:t>之 安</a:t>
            </a:r>
            <a:r>
              <a:rPr lang="zh-TW" altLang="en-US" sz="3400" b="1" dirty="0">
                <a:latin typeface="FangSong" panose="02010609060101010101" pitchFamily="49" charset="-122"/>
                <a:ea typeface="FangSong" panose="02010609060101010101" pitchFamily="49" charset="-122"/>
              </a:rPr>
              <a:t>能使學童受其益乎？</a:t>
            </a:r>
          </a:p>
        </p:txBody>
      </p:sp>
    </p:spTree>
    <p:extLst>
      <p:ext uri="{BB962C8B-B14F-4D97-AF65-F5344CB8AC3E}">
        <p14:creationId xmlns:p14="http://schemas.microsoft.com/office/powerpoint/2010/main" val="198244666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32</a:t>
            </a:fld>
            <a:endParaRPr lang="en-GB"/>
          </a:p>
        </p:txBody>
      </p:sp>
      <p:sp>
        <p:nvSpPr>
          <p:cNvPr id="3" name="TextBox 2"/>
          <p:cNvSpPr txBox="1"/>
          <p:nvPr/>
        </p:nvSpPr>
        <p:spPr>
          <a:xfrm>
            <a:off x="827584" y="1268760"/>
            <a:ext cx="7632859" cy="5039766"/>
          </a:xfrm>
          <a:prstGeom prst="rect">
            <a:avLst/>
          </a:prstGeom>
          <a:noFill/>
          <a:ln w="9525">
            <a:solidFill>
              <a:schemeClr val="tx1"/>
            </a:solidFill>
          </a:ln>
        </p:spPr>
        <p:txBody>
          <a:bodyPr vert="eaVert" wrap="square" rtlCol="0">
            <a:spAutoFit/>
          </a:bodyPr>
          <a:lstStyle/>
          <a:p>
            <a:pPr algn="ctr"/>
            <a:r>
              <a:rPr lang="en-US" altLang="zh-CN" sz="3600" b="1" dirty="0" smtClean="0">
                <a:latin typeface="FangSong" panose="02010609060101010101" pitchFamily="49" charset="-122"/>
                <a:ea typeface="FangSong" panose="02010609060101010101" pitchFamily="49" charset="-122"/>
              </a:rPr>
              <a:t>&lt;</a:t>
            </a:r>
            <a:r>
              <a:rPr lang="zh-CN" altLang="en-US" sz="3600" b="1" dirty="0" smtClean="0">
                <a:latin typeface="FangSong" panose="02010609060101010101" pitchFamily="49" charset="-122"/>
                <a:ea typeface="FangSong" panose="02010609060101010101" pitchFamily="49" charset="-122"/>
              </a:rPr>
              <a:t>嚴復回覆</a:t>
            </a:r>
            <a:endParaRPr lang="en-US" altLang="zh-CN" sz="3600" b="1" dirty="0" smtClean="0">
              <a:latin typeface="FangSong" panose="02010609060101010101" pitchFamily="49" charset="-122"/>
              <a:ea typeface="FangSong" panose="02010609060101010101" pitchFamily="49" charset="-122"/>
            </a:endParaRPr>
          </a:p>
          <a:p>
            <a:pPr algn="ctr"/>
            <a:r>
              <a:rPr lang="zh-CN" altLang="en-US" sz="3600" b="1" dirty="0" smtClean="0">
                <a:latin typeface="FangSong" panose="02010609060101010101" pitchFamily="49" charset="-122"/>
                <a:ea typeface="FangSong" panose="02010609060101010101" pitchFamily="49" charset="-122"/>
              </a:rPr>
              <a:t>梁啟超之評論</a:t>
            </a:r>
            <a:r>
              <a:rPr lang="en-US" altLang="zh-CN" sz="3600" b="1" dirty="0" smtClean="0">
                <a:latin typeface="FangSong" panose="02010609060101010101" pitchFamily="49" charset="-122"/>
                <a:ea typeface="FangSong" panose="02010609060101010101" pitchFamily="49" charset="-122"/>
              </a:rPr>
              <a:t>&gt;</a:t>
            </a:r>
            <a:endParaRPr lang="en-US" altLang="zh-TW" sz="3600" b="1" dirty="0" smtClean="0">
              <a:latin typeface="FangSong" panose="02010609060101010101" pitchFamily="49" charset="-122"/>
              <a:ea typeface="FangSong" panose="02010609060101010101" pitchFamily="49" charset="-122"/>
            </a:endParaRPr>
          </a:p>
          <a:p>
            <a:endParaRPr lang="en-US" altLang="zh-CN" sz="3600" b="1" dirty="0">
              <a:latin typeface="FangSong" panose="02010609060101010101" pitchFamily="49" charset="-122"/>
              <a:ea typeface="FangSong" panose="02010609060101010101" pitchFamily="49" charset="-122"/>
            </a:endParaRPr>
          </a:p>
          <a:p>
            <a:r>
              <a:rPr lang="en-US" altLang="zh-CN" sz="3600" b="1" dirty="0" smtClean="0">
                <a:latin typeface="FangSong" panose="02010609060101010101" pitchFamily="49" charset="-122"/>
                <a:ea typeface="FangSong" panose="02010609060101010101" pitchFamily="49" charset="-122"/>
              </a:rPr>
              <a:t>    </a:t>
            </a:r>
            <a:r>
              <a:rPr lang="zh-TW" altLang="en-US" sz="3400" b="1" dirty="0" smtClean="0">
                <a:latin typeface="FangSong" panose="02010609060101010101" pitchFamily="49" charset="-122"/>
                <a:ea typeface="FangSong" panose="02010609060101010101" pitchFamily="49" charset="-122"/>
              </a:rPr>
              <a:t>僕</a:t>
            </a:r>
            <a:r>
              <a:rPr lang="zh-TW" altLang="en-US" sz="3400" b="1" dirty="0">
                <a:latin typeface="FangSong" panose="02010609060101010101" pitchFamily="49" charset="-122"/>
                <a:ea typeface="FangSong" panose="02010609060101010101" pitchFamily="49" charset="-122"/>
              </a:rPr>
              <a:t>之於</a:t>
            </a:r>
            <a:r>
              <a:rPr lang="zh-TW" altLang="en-US" sz="3400" b="1" dirty="0" smtClean="0">
                <a:latin typeface="FangSong" panose="02010609060101010101" pitchFamily="49" charset="-122"/>
                <a:ea typeface="FangSong" panose="02010609060101010101" pitchFamily="49" charset="-122"/>
              </a:rPr>
              <a:t>文 非</a:t>
            </a:r>
            <a:r>
              <a:rPr lang="zh-TW" altLang="en-US" sz="3400" b="1" dirty="0">
                <a:latin typeface="FangSong" panose="02010609060101010101" pitchFamily="49" charset="-122"/>
                <a:ea typeface="FangSong" panose="02010609060101010101" pitchFamily="49" charset="-122"/>
              </a:rPr>
              <a:t>務淵雅</a:t>
            </a:r>
            <a:r>
              <a:rPr lang="zh-TW" altLang="en-US" sz="3400" b="1" dirty="0" smtClean="0">
                <a:latin typeface="FangSong" panose="02010609060101010101" pitchFamily="49" charset="-122"/>
                <a:ea typeface="FangSong" panose="02010609060101010101" pitchFamily="49" charset="-122"/>
              </a:rPr>
              <a:t>也 務</a:t>
            </a:r>
            <a:r>
              <a:rPr lang="zh-TW" altLang="en-US" sz="3400" b="1" dirty="0">
                <a:latin typeface="FangSong" panose="02010609060101010101" pitchFamily="49" charset="-122"/>
                <a:ea typeface="FangSong" panose="02010609060101010101" pitchFamily="49" charset="-122"/>
              </a:rPr>
              <a:t>其是</a:t>
            </a:r>
            <a:r>
              <a:rPr lang="zh-TW" altLang="en-US" sz="3400" b="1" dirty="0" smtClean="0">
                <a:latin typeface="FangSong" panose="02010609060101010101" pitchFamily="49" charset="-122"/>
                <a:ea typeface="FangSong" panose="02010609060101010101" pitchFamily="49" charset="-122"/>
              </a:rPr>
              <a:t>耳</a:t>
            </a:r>
            <a:r>
              <a:rPr lang="zh-CN" altLang="en-US" sz="3400" b="1" dirty="0" smtClean="0">
                <a:latin typeface="FangSong" panose="02010609060101010101" pitchFamily="49" charset="-122"/>
                <a:ea typeface="FangSong" panose="02010609060101010101" pitchFamily="49" charset="-122"/>
              </a:rPr>
              <a:t>。</a:t>
            </a:r>
            <a:endParaRPr lang="en-US" altLang="zh-CN" sz="3400" b="1" dirty="0" smtClean="0">
              <a:latin typeface="FangSong" panose="02010609060101010101" pitchFamily="49" charset="-122"/>
              <a:ea typeface="FangSong" panose="02010609060101010101" pitchFamily="49" charset="-122"/>
            </a:endParaRPr>
          </a:p>
          <a:p>
            <a:endParaRPr lang="en-US" altLang="zh-TW" sz="3400" b="1" dirty="0">
              <a:latin typeface="FangSong" panose="02010609060101010101" pitchFamily="49" charset="-122"/>
              <a:ea typeface="FangSong" panose="02010609060101010101" pitchFamily="49" charset="-122"/>
            </a:endParaRPr>
          </a:p>
          <a:p>
            <a:r>
              <a:rPr lang="zh-TW" altLang="en-US" sz="3400" b="1" dirty="0" smtClean="0">
                <a:latin typeface="FangSong" panose="02010609060101010101" pitchFamily="49" charset="-122"/>
                <a:ea typeface="FangSong" panose="02010609060101010101" pitchFamily="49" charset="-122"/>
              </a:rPr>
              <a:t>    學</a:t>
            </a:r>
            <a:r>
              <a:rPr lang="zh-TW" altLang="en-US" sz="3400" b="1" dirty="0">
                <a:latin typeface="FangSong" panose="02010609060101010101" pitchFamily="49" charset="-122"/>
                <a:ea typeface="FangSong" panose="02010609060101010101" pitchFamily="49" charset="-122"/>
              </a:rPr>
              <a:t>理邃賾之</a:t>
            </a:r>
            <a:r>
              <a:rPr lang="zh-TW" altLang="en-US" sz="3400" b="1" dirty="0" smtClean="0">
                <a:latin typeface="FangSong" panose="02010609060101010101" pitchFamily="49" charset="-122"/>
                <a:ea typeface="FangSong" panose="02010609060101010101" pitchFamily="49" charset="-122"/>
              </a:rPr>
              <a:t>書</a:t>
            </a:r>
            <a:r>
              <a:rPr lang="en-US" altLang="zh-TW" sz="3400" b="1" dirty="0" smtClean="0">
                <a:latin typeface="FangSong" panose="02010609060101010101" pitchFamily="49" charset="-122"/>
                <a:ea typeface="FangSong" panose="02010609060101010101" pitchFamily="49" charset="-122"/>
              </a:rPr>
              <a:t>…</a:t>
            </a:r>
            <a:r>
              <a:rPr lang="zh-TW" altLang="en-US" sz="3400" b="1" dirty="0" smtClean="0">
                <a:latin typeface="FangSong" panose="02010609060101010101" pitchFamily="49" charset="-122"/>
                <a:ea typeface="FangSong" panose="02010609060101010101" pitchFamily="49" charset="-122"/>
              </a:rPr>
              <a:t>報</a:t>
            </a:r>
            <a:r>
              <a:rPr lang="zh-TW" altLang="en-US" sz="3400" b="1" dirty="0">
                <a:latin typeface="FangSong" panose="02010609060101010101" pitchFamily="49" charset="-122"/>
                <a:ea typeface="FangSong" panose="02010609060101010101" pitchFamily="49" charset="-122"/>
              </a:rPr>
              <a:t>館之文</a:t>
            </a:r>
            <a:r>
              <a:rPr lang="zh-TW" altLang="en-US" sz="3400" b="1" dirty="0" smtClean="0">
                <a:latin typeface="FangSong" panose="02010609060101010101" pitchFamily="49" charset="-122"/>
                <a:ea typeface="FangSong" panose="02010609060101010101" pitchFamily="49" charset="-122"/>
              </a:rPr>
              <a:t>章</a:t>
            </a:r>
            <a:r>
              <a:rPr lang="en-US" altLang="zh-TW" sz="3400" b="1" dirty="0" smtClean="0">
                <a:latin typeface="FangSong" panose="02010609060101010101" pitchFamily="49" charset="-122"/>
                <a:ea typeface="FangSong" panose="02010609060101010101" pitchFamily="49" charset="-122"/>
              </a:rPr>
              <a:t>…</a:t>
            </a:r>
            <a:r>
              <a:rPr lang="zh-TW" altLang="en-US" sz="3400" b="1" dirty="0" smtClean="0">
                <a:latin typeface="FangSong" panose="02010609060101010101" pitchFamily="49" charset="-122"/>
                <a:ea typeface="FangSong" panose="02010609060101010101" pitchFamily="49" charset="-122"/>
              </a:rPr>
              <a:t>近</a:t>
            </a:r>
            <a:r>
              <a:rPr lang="zh-TW" altLang="en-US" sz="3400" b="1" dirty="0">
                <a:latin typeface="FangSong" panose="02010609060101010101" pitchFamily="49" charset="-122"/>
                <a:ea typeface="FangSong" panose="02010609060101010101" pitchFamily="49" charset="-122"/>
              </a:rPr>
              <a:t>俗之</a:t>
            </a:r>
            <a:r>
              <a:rPr lang="zh-TW" altLang="en-US" sz="3400" b="1" dirty="0" smtClean="0">
                <a:latin typeface="FangSong" panose="02010609060101010101" pitchFamily="49" charset="-122"/>
                <a:ea typeface="FangSong" panose="02010609060101010101" pitchFamily="49" charset="-122"/>
              </a:rPr>
              <a:t>辭</a:t>
            </a:r>
            <a:r>
              <a:rPr lang="zh-CN" altLang="en-US" sz="3400" b="1" dirty="0" smtClean="0">
                <a:latin typeface="FangSong" panose="02010609060101010101" pitchFamily="49" charset="-122"/>
                <a:ea typeface="FangSong" panose="02010609060101010101" pitchFamily="49" charset="-122"/>
              </a:rPr>
              <a:t>。</a:t>
            </a:r>
            <a:r>
              <a:rPr lang="zh-TW" altLang="en-US" sz="3400" b="1" dirty="0" smtClean="0">
                <a:latin typeface="FangSong" panose="02010609060101010101" pitchFamily="49" charset="-122"/>
                <a:ea typeface="FangSong" panose="02010609060101010101" pitchFamily="49" charset="-122"/>
              </a:rPr>
              <a:t>   </a:t>
            </a:r>
            <a:endParaRPr lang="en-US" altLang="zh-TW" sz="3400" b="1" dirty="0" smtClean="0">
              <a:latin typeface="FangSong" panose="02010609060101010101" pitchFamily="49" charset="-122"/>
              <a:ea typeface="FangSong" panose="02010609060101010101" pitchFamily="49" charset="-122"/>
            </a:endParaRPr>
          </a:p>
          <a:p>
            <a:endParaRPr lang="en-US" altLang="zh-TW" sz="3400" b="1" dirty="0">
              <a:latin typeface="FangSong" panose="02010609060101010101" pitchFamily="49" charset="-122"/>
              <a:ea typeface="FangSong" panose="02010609060101010101" pitchFamily="49" charset="-122"/>
            </a:endParaRPr>
          </a:p>
          <a:p>
            <a:r>
              <a:rPr lang="zh-TW" altLang="en-US" sz="3400" b="1" dirty="0" smtClean="0">
                <a:latin typeface="FangSong" panose="02010609060101010101" pitchFamily="49" charset="-122"/>
                <a:ea typeface="FangSong" panose="02010609060101010101" pitchFamily="49" charset="-122"/>
              </a:rPr>
              <a:t>    吾</a:t>
            </a:r>
            <a:r>
              <a:rPr lang="zh-TW" altLang="en-US" sz="3400" b="1" dirty="0">
                <a:latin typeface="FangSong" panose="02010609060101010101" pitchFamily="49" charset="-122"/>
                <a:ea typeface="FangSong" panose="02010609060101010101" pitchFamily="49" charset="-122"/>
              </a:rPr>
              <a:t>譯正以待多讀中國古書之人。使其目未睹中國之古</a:t>
            </a:r>
            <a:r>
              <a:rPr lang="zh-TW" altLang="en-US" sz="3400" b="1" dirty="0" smtClean="0">
                <a:latin typeface="FangSong" panose="02010609060101010101" pitchFamily="49" charset="-122"/>
                <a:ea typeface="FangSong" panose="02010609060101010101" pitchFamily="49" charset="-122"/>
              </a:rPr>
              <a:t>書 而</a:t>
            </a:r>
            <a:r>
              <a:rPr lang="zh-TW" altLang="en-US" sz="3400" b="1" dirty="0">
                <a:latin typeface="FangSong" panose="02010609060101010101" pitchFamily="49" charset="-122"/>
                <a:ea typeface="FangSong" panose="02010609060101010101" pitchFamily="49" charset="-122"/>
              </a:rPr>
              <a:t>欲稗販吾譯</a:t>
            </a:r>
            <a:r>
              <a:rPr lang="zh-TW" altLang="en-US" sz="3400" b="1" dirty="0" smtClean="0">
                <a:latin typeface="FangSong" panose="02010609060101010101" pitchFamily="49" charset="-122"/>
                <a:ea typeface="FangSong" panose="02010609060101010101" pitchFamily="49" charset="-122"/>
              </a:rPr>
              <a:t>者 此</a:t>
            </a:r>
            <a:r>
              <a:rPr lang="zh-TW" altLang="en-US" sz="3400" b="1" dirty="0">
                <a:latin typeface="FangSong" panose="02010609060101010101" pitchFamily="49" charset="-122"/>
                <a:ea typeface="FangSong" panose="02010609060101010101" pitchFamily="49" charset="-122"/>
              </a:rPr>
              <a:t>其過在讀</a:t>
            </a:r>
            <a:r>
              <a:rPr lang="zh-TW" altLang="en-US" sz="3400" b="1" dirty="0" smtClean="0">
                <a:latin typeface="FangSong" panose="02010609060101010101" pitchFamily="49" charset="-122"/>
                <a:ea typeface="FangSong" panose="02010609060101010101" pitchFamily="49" charset="-122"/>
              </a:rPr>
              <a:t>者 而</a:t>
            </a:r>
            <a:r>
              <a:rPr lang="zh-TW" altLang="en-US" sz="3400" b="1" dirty="0">
                <a:latin typeface="FangSong" panose="02010609060101010101" pitchFamily="49" charset="-122"/>
                <a:ea typeface="FangSong" panose="02010609060101010101" pitchFamily="49" charset="-122"/>
              </a:rPr>
              <a:t>譯者不任受責</a:t>
            </a:r>
            <a:r>
              <a:rPr lang="zh-TW" altLang="en-US" sz="3400" b="1" dirty="0" smtClean="0">
                <a:latin typeface="FangSong" panose="02010609060101010101" pitchFamily="49" charset="-122"/>
                <a:ea typeface="FangSong" panose="02010609060101010101" pitchFamily="49" charset="-122"/>
              </a:rPr>
              <a:t>也</a:t>
            </a:r>
            <a:r>
              <a:rPr lang="zh-CN" altLang="en-US" sz="3400" b="1" dirty="0" smtClean="0">
                <a:latin typeface="FangSong" panose="02010609060101010101" pitchFamily="49" charset="-122"/>
                <a:ea typeface="FangSong" panose="02010609060101010101" pitchFamily="49" charset="-122"/>
              </a:rPr>
              <a:t>。</a:t>
            </a:r>
            <a:endParaRPr lang="zh-TW" altLang="en-US" sz="34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99439710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35572</TotalTime>
  <Words>1589</Words>
  <Application>Microsoft Office PowerPoint</Application>
  <PresentationFormat>On-screen Show (4:3)</PresentationFormat>
  <Paragraphs>165</Paragraphs>
  <Slides>32</Slides>
  <Notes>31</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335</cp:revision>
  <dcterms:created xsi:type="dcterms:W3CDTF">2016-12-03T11:57:52Z</dcterms:created>
  <dcterms:modified xsi:type="dcterms:W3CDTF">2020-09-17T12:36:43Z</dcterms:modified>
</cp:coreProperties>
</file>