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1.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ink/ink2.xml" ContentType="application/inkml+xml"/>
  <Override PartName="/ppt/ink/ink3.xml" ContentType="application/inkml+xml"/>
  <Override PartName="/ppt/ink/ink4.xml" ContentType="application/inkml+xml"/>
  <Override PartName="/ppt/notesSlides/notesSlide11.xml" ContentType="application/vnd.openxmlformats-officedocument.presentationml.notesSlide+xml"/>
  <Override PartName="/ppt/ink/ink5.xml" ContentType="application/inkml+xml"/>
  <Override PartName="/ppt/ink/ink6.xml" ContentType="application/inkml+xml"/>
  <Override PartName="/ppt/ink/ink7.xml" ContentType="application/inkml+xml"/>
  <Override PartName="/ppt/ink/ink8.xml" ContentType="application/inkml+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81"/>
  </p:notesMasterIdLst>
  <p:sldIdLst>
    <p:sldId id="259" r:id="rId3"/>
    <p:sldId id="969" r:id="rId4"/>
    <p:sldId id="261" r:id="rId5"/>
    <p:sldId id="860" r:id="rId6"/>
    <p:sldId id="886" r:id="rId7"/>
    <p:sldId id="965" r:id="rId8"/>
    <p:sldId id="908" r:id="rId9"/>
    <p:sldId id="931" r:id="rId10"/>
    <p:sldId id="915" r:id="rId11"/>
    <p:sldId id="970" r:id="rId12"/>
    <p:sldId id="890" r:id="rId13"/>
    <p:sldId id="894" r:id="rId14"/>
    <p:sldId id="941" r:id="rId15"/>
    <p:sldId id="942" r:id="rId16"/>
    <p:sldId id="830" r:id="rId17"/>
    <p:sldId id="972" r:id="rId18"/>
    <p:sldId id="906" r:id="rId19"/>
    <p:sldId id="899" r:id="rId20"/>
    <p:sldId id="898" r:id="rId21"/>
    <p:sldId id="826" r:id="rId22"/>
    <p:sldId id="973" r:id="rId23"/>
    <p:sldId id="974" r:id="rId24"/>
    <p:sldId id="817" r:id="rId25"/>
    <p:sldId id="888" r:id="rId26"/>
    <p:sldId id="945" r:id="rId27"/>
    <p:sldId id="960" r:id="rId28"/>
    <p:sldId id="968" r:id="rId29"/>
    <p:sldId id="964" r:id="rId30"/>
    <p:sldId id="963" r:id="rId31"/>
    <p:sldId id="966" r:id="rId32"/>
    <p:sldId id="911" r:id="rId33"/>
    <p:sldId id="912" r:id="rId34"/>
    <p:sldId id="950" r:id="rId35"/>
    <p:sldId id="914" r:id="rId36"/>
    <p:sldId id="917" r:id="rId37"/>
    <p:sldId id="930" r:id="rId38"/>
    <p:sldId id="944" r:id="rId39"/>
    <p:sldId id="903" r:id="rId40"/>
    <p:sldId id="916" r:id="rId41"/>
    <p:sldId id="975" r:id="rId42"/>
    <p:sldId id="478" r:id="rId43"/>
    <p:sldId id="463" r:id="rId44"/>
    <p:sldId id="542" r:id="rId45"/>
    <p:sldId id="534" r:id="rId46"/>
    <p:sldId id="836" r:id="rId47"/>
    <p:sldId id="977" r:id="rId48"/>
    <p:sldId id="838" r:id="rId49"/>
    <p:sldId id="979" r:id="rId50"/>
    <p:sldId id="980" r:id="rId51"/>
    <p:sldId id="954" r:id="rId52"/>
    <p:sldId id="940" r:id="rId53"/>
    <p:sldId id="935" r:id="rId54"/>
    <p:sldId id="938" r:id="rId55"/>
    <p:sldId id="955" r:id="rId56"/>
    <p:sldId id="937" r:id="rId57"/>
    <p:sldId id="936" r:id="rId58"/>
    <p:sldId id="981" r:id="rId59"/>
    <p:sldId id="949" r:id="rId60"/>
    <p:sldId id="958" r:id="rId61"/>
    <p:sldId id="882" r:id="rId62"/>
    <p:sldId id="883" r:id="rId63"/>
    <p:sldId id="744" r:id="rId64"/>
    <p:sldId id="887" r:id="rId65"/>
    <p:sldId id="891" r:id="rId66"/>
    <p:sldId id="861" r:id="rId67"/>
    <p:sldId id="919" r:id="rId68"/>
    <p:sldId id="920" r:id="rId69"/>
    <p:sldId id="921" r:id="rId70"/>
    <p:sldId id="922" r:id="rId71"/>
    <p:sldId id="923" r:id="rId72"/>
    <p:sldId id="924" r:id="rId73"/>
    <p:sldId id="925" r:id="rId74"/>
    <p:sldId id="926" r:id="rId75"/>
    <p:sldId id="927" r:id="rId76"/>
    <p:sldId id="928" r:id="rId77"/>
    <p:sldId id="929" r:id="rId78"/>
    <p:sldId id="403" r:id="rId79"/>
    <p:sldId id="536" r:id="rId8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FD0796-1179-4F23-B2E6-935719DC02FE}">
          <p14:sldIdLst>
            <p14:sldId id="259"/>
            <p14:sldId id="969"/>
            <p14:sldId id="261"/>
            <p14:sldId id="860"/>
            <p14:sldId id="886"/>
            <p14:sldId id="965"/>
            <p14:sldId id="908"/>
            <p14:sldId id="931"/>
            <p14:sldId id="915"/>
            <p14:sldId id="970"/>
            <p14:sldId id="890"/>
            <p14:sldId id="894"/>
            <p14:sldId id="941"/>
            <p14:sldId id="942"/>
            <p14:sldId id="830"/>
            <p14:sldId id="972"/>
            <p14:sldId id="906"/>
            <p14:sldId id="899"/>
            <p14:sldId id="898"/>
            <p14:sldId id="826"/>
            <p14:sldId id="973"/>
            <p14:sldId id="974"/>
            <p14:sldId id="817"/>
            <p14:sldId id="888"/>
            <p14:sldId id="945"/>
            <p14:sldId id="960"/>
            <p14:sldId id="968"/>
            <p14:sldId id="964"/>
            <p14:sldId id="963"/>
            <p14:sldId id="966"/>
            <p14:sldId id="911"/>
            <p14:sldId id="912"/>
            <p14:sldId id="950"/>
            <p14:sldId id="914"/>
            <p14:sldId id="917"/>
            <p14:sldId id="930"/>
            <p14:sldId id="944"/>
            <p14:sldId id="903"/>
            <p14:sldId id="916"/>
            <p14:sldId id="975"/>
            <p14:sldId id="478"/>
            <p14:sldId id="463"/>
            <p14:sldId id="542"/>
            <p14:sldId id="534"/>
            <p14:sldId id="836"/>
            <p14:sldId id="977"/>
            <p14:sldId id="838"/>
            <p14:sldId id="979"/>
            <p14:sldId id="980"/>
            <p14:sldId id="954"/>
            <p14:sldId id="940"/>
            <p14:sldId id="935"/>
            <p14:sldId id="938"/>
            <p14:sldId id="955"/>
            <p14:sldId id="937"/>
            <p14:sldId id="936"/>
            <p14:sldId id="981"/>
            <p14:sldId id="949"/>
            <p14:sldId id="958"/>
            <p14:sldId id="882"/>
            <p14:sldId id="883"/>
            <p14:sldId id="744"/>
            <p14:sldId id="887"/>
            <p14:sldId id="891"/>
            <p14:sldId id="861"/>
            <p14:sldId id="919"/>
            <p14:sldId id="920"/>
            <p14:sldId id="921"/>
            <p14:sldId id="922"/>
            <p14:sldId id="923"/>
            <p14:sldId id="924"/>
            <p14:sldId id="925"/>
            <p14:sldId id="926"/>
            <p14:sldId id="927"/>
            <p14:sldId id="928"/>
            <p14:sldId id="929"/>
            <p14:sldId id="403"/>
            <p14:sldId id="53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4DA701-E68F-4205-ACEF-E1C1FF7E042B}" v="106" dt="2026-03-03T17:49:26.4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333" autoAdjust="0"/>
    <p:restoredTop sz="90388" autoAdjust="0"/>
  </p:normalViewPr>
  <p:slideViewPr>
    <p:cSldViewPr snapToGrid="0">
      <p:cViewPr varScale="1">
        <p:scale>
          <a:sx n="60" d="100"/>
          <a:sy n="60" d="100"/>
        </p:scale>
        <p:origin x="306" y="27"/>
      </p:cViewPr>
      <p:guideLst/>
    </p:cSldViewPr>
  </p:slideViewPr>
  <p:outlineViewPr>
    <p:cViewPr>
      <p:scale>
        <a:sx n="33" d="100"/>
        <a:sy n="33" d="100"/>
      </p:scale>
      <p:origin x="0" y="-6456"/>
    </p:cViewPr>
  </p:outlineViewPr>
  <p:notesTextViewPr>
    <p:cViewPr>
      <p:scale>
        <a:sx n="1" d="1"/>
        <a:sy n="1" d="1"/>
      </p:scale>
      <p:origin x="0" y="0"/>
    </p:cViewPr>
  </p:notesTextViewPr>
  <p:sorterViewPr>
    <p:cViewPr varScale="1">
      <p:scale>
        <a:sx n="1" d="1"/>
        <a:sy n="1" d="1"/>
      </p:scale>
      <p:origin x="0" y="-2607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84" Type="http://schemas.openxmlformats.org/officeDocument/2006/relationships/theme" Target="theme/theme1.xml"/><Relationship Id="rId16" Type="http://schemas.openxmlformats.org/officeDocument/2006/relationships/slide" Target="slides/slide14.xml"/><Relationship Id="rId11" Type="http://schemas.openxmlformats.org/officeDocument/2006/relationships/slide" Target="slides/slide9.xml"/><Relationship Id="rId32" Type="http://schemas.openxmlformats.org/officeDocument/2006/relationships/slide" Target="slides/slide30.xml"/><Relationship Id="rId37" Type="http://schemas.openxmlformats.org/officeDocument/2006/relationships/slide" Target="slides/slide35.xml"/><Relationship Id="rId53" Type="http://schemas.openxmlformats.org/officeDocument/2006/relationships/slide" Target="slides/slide51.xml"/><Relationship Id="rId58" Type="http://schemas.openxmlformats.org/officeDocument/2006/relationships/slide" Target="slides/slide56.xml"/><Relationship Id="rId74" Type="http://schemas.openxmlformats.org/officeDocument/2006/relationships/slide" Target="slides/slide72.xml"/><Relationship Id="rId79" Type="http://schemas.openxmlformats.org/officeDocument/2006/relationships/slide" Target="slides/slide77.xml"/><Relationship Id="rId5" Type="http://schemas.openxmlformats.org/officeDocument/2006/relationships/slide" Target="slides/slide3.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openxmlformats.org/officeDocument/2006/relationships/slide" Target="slides/slide75.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slide" Target="slides/slide70.xml"/><Relationship Id="rId80" Type="http://schemas.openxmlformats.org/officeDocument/2006/relationships/slide" Target="slides/slide78.xml"/><Relationship Id="rId85"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slide" Target="slides/slide73.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slide" Target="slides/slide71.xml"/><Relationship Id="rId78" Type="http://schemas.openxmlformats.org/officeDocument/2006/relationships/slide" Target="slides/slide76.xml"/><Relationship Id="rId81" Type="http://schemas.openxmlformats.org/officeDocument/2006/relationships/notesMaster" Target="notesMasters/notesMaster1.xml"/><Relationship Id="rId86"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slide" Target="slides/slide74.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29" Type="http://schemas.openxmlformats.org/officeDocument/2006/relationships/slide" Target="slides/slide27.xml"/><Relationship Id="rId24" Type="http://schemas.openxmlformats.org/officeDocument/2006/relationships/slide" Target="slides/slide22.xml"/><Relationship Id="rId40" Type="http://schemas.openxmlformats.org/officeDocument/2006/relationships/slide" Target="slides/slide38.xml"/><Relationship Id="rId45" Type="http://schemas.openxmlformats.org/officeDocument/2006/relationships/slide" Target="slides/slide43.xml"/><Relationship Id="rId66" Type="http://schemas.openxmlformats.org/officeDocument/2006/relationships/slide" Target="slides/slide64.xml"/><Relationship Id="rId87" Type="http://schemas.microsoft.com/office/2015/10/relationships/revisionInfo" Target="revisionInfo.xml"/><Relationship Id="rId61" Type="http://schemas.openxmlformats.org/officeDocument/2006/relationships/slide" Target="slides/slide59.xml"/><Relationship Id="rId8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custSel addSld delSld modSld sldOrd modSection">
      <pc:chgData name="James Williams" userId="c957a50b-491f-4d94-b4bc-52aca3e2340d" providerId="ADAL" clId="{24AD1EBB-B856-443B-9200-42FCDD6529A9}" dt="2026-03-03T17:50:41.619" v="6184" actId="255"/>
      <pc:docMkLst>
        <pc:docMk/>
      </pc:docMkLst>
      <pc:sldChg chg="addSp delSp modSp mod">
        <pc:chgData name="James Williams" userId="c957a50b-491f-4d94-b4bc-52aca3e2340d" providerId="ADAL" clId="{24AD1EBB-B856-443B-9200-42FCDD6529A9}" dt="2026-02-16T16:42:32.233" v="5656" actId="1076"/>
        <pc:sldMkLst>
          <pc:docMk/>
          <pc:sldMk cId="1082051791" sldId="259"/>
        </pc:sldMkLst>
        <pc:spChg chg="mod">
          <ac:chgData name="James Williams" userId="c957a50b-491f-4d94-b4bc-52aca3e2340d" providerId="ADAL" clId="{24AD1EBB-B856-443B-9200-42FCDD6529A9}" dt="2026-02-15T14:48:43.648" v="3217" actId="20577"/>
          <ac:spMkLst>
            <pc:docMk/>
            <pc:sldMk cId="1082051791" sldId="259"/>
            <ac:spMk id="2" creationId="{7F53F7EE-5CE7-450A-96B3-B3B9BA4610AC}"/>
          </ac:spMkLst>
        </pc:spChg>
        <pc:spChg chg="add mod">
          <ac:chgData name="James Williams" userId="c957a50b-491f-4d94-b4bc-52aca3e2340d" providerId="ADAL" clId="{24AD1EBB-B856-443B-9200-42FCDD6529A9}" dt="2026-02-16T16:42:32.233" v="5656" actId="1076"/>
          <ac:spMkLst>
            <pc:docMk/>
            <pc:sldMk cId="1082051791" sldId="259"/>
            <ac:spMk id="4" creationId="{3F2A6441-1AC7-0C9F-1D57-A7976B737E7E}"/>
          </ac:spMkLst>
        </pc:spChg>
        <pc:spChg chg="add mod">
          <ac:chgData name="James Williams" userId="c957a50b-491f-4d94-b4bc-52aca3e2340d" providerId="ADAL" clId="{24AD1EBB-B856-443B-9200-42FCDD6529A9}" dt="2026-02-09T08:57:47.768" v="667" actId="20577"/>
          <ac:spMkLst>
            <pc:docMk/>
            <pc:sldMk cId="1082051791" sldId="259"/>
            <ac:spMk id="6" creationId="{95903053-D6C9-B022-2484-B5D1F7AE9667}"/>
          </ac:spMkLst>
        </pc:spChg>
      </pc:sldChg>
      <pc:sldChg chg="modSp mod ord">
        <pc:chgData name="James Williams" userId="c957a50b-491f-4d94-b4bc-52aca3e2340d" providerId="ADAL" clId="{24AD1EBB-B856-443B-9200-42FCDD6529A9}" dt="2026-02-15T14:44:26.755" v="3105" actId="20577"/>
        <pc:sldMkLst>
          <pc:docMk/>
          <pc:sldMk cId="3591285556" sldId="261"/>
        </pc:sldMkLst>
        <pc:spChg chg="mod">
          <ac:chgData name="James Williams" userId="c957a50b-491f-4d94-b4bc-52aca3e2340d" providerId="ADAL" clId="{24AD1EBB-B856-443B-9200-42FCDD6529A9}" dt="2026-02-15T14:43:55.800" v="3092" actId="1076"/>
          <ac:spMkLst>
            <pc:docMk/>
            <pc:sldMk cId="3591285556" sldId="261"/>
            <ac:spMk id="2" creationId="{329DAD66-B956-4335-BD2B-207680BD0158}"/>
          </ac:spMkLst>
        </pc:spChg>
        <pc:spChg chg="mod">
          <ac:chgData name="James Williams" userId="c957a50b-491f-4d94-b4bc-52aca3e2340d" providerId="ADAL" clId="{24AD1EBB-B856-443B-9200-42FCDD6529A9}" dt="2026-02-15T14:44:26.755" v="3105" actId="20577"/>
          <ac:spMkLst>
            <pc:docMk/>
            <pc:sldMk cId="3591285556" sldId="261"/>
            <ac:spMk id="3" creationId="{2881C62B-3FA4-4DF6-9424-CE1D5C355D82}"/>
          </ac:spMkLst>
        </pc:spChg>
        <pc:picChg chg="mod">
          <ac:chgData name="James Williams" userId="c957a50b-491f-4d94-b4bc-52aca3e2340d" providerId="ADAL" clId="{24AD1EBB-B856-443B-9200-42FCDD6529A9}" dt="2026-02-15T14:43:52.367" v="3091" actId="14100"/>
          <ac:picMkLst>
            <pc:docMk/>
            <pc:sldMk cId="3591285556" sldId="261"/>
            <ac:picMk id="13" creationId="{5CCF610E-BC3D-474D-89D4-8B99BB3D11EB}"/>
          </ac:picMkLst>
        </pc:picChg>
      </pc:sldChg>
      <pc:sldChg chg="modSp mod">
        <pc:chgData name="James Williams" userId="c957a50b-491f-4d94-b4bc-52aca3e2340d" providerId="ADAL" clId="{24AD1EBB-B856-443B-9200-42FCDD6529A9}" dt="2026-02-15T17:05:16.776" v="4935" actId="403"/>
        <pc:sldMkLst>
          <pc:docMk/>
          <pc:sldMk cId="4283153345" sldId="463"/>
        </pc:sldMkLst>
        <pc:spChg chg="mod">
          <ac:chgData name="James Williams" userId="c957a50b-491f-4d94-b4bc-52aca3e2340d" providerId="ADAL" clId="{24AD1EBB-B856-443B-9200-42FCDD6529A9}" dt="2026-02-15T17:05:16.776" v="4935" actId="403"/>
          <ac:spMkLst>
            <pc:docMk/>
            <pc:sldMk cId="4283153345" sldId="463"/>
            <ac:spMk id="2" creationId="{61365102-6F14-4FB7-8C3C-AB618E6179A2}"/>
          </ac:spMkLst>
        </pc:spChg>
      </pc:sldChg>
      <pc:sldChg chg="modSp mod">
        <pc:chgData name="James Williams" userId="c957a50b-491f-4d94-b4bc-52aca3e2340d" providerId="ADAL" clId="{24AD1EBB-B856-443B-9200-42FCDD6529A9}" dt="2026-02-15T17:05:05.650" v="4933" actId="13926"/>
        <pc:sldMkLst>
          <pc:docMk/>
          <pc:sldMk cId="3224502486" sldId="478"/>
        </pc:sldMkLst>
        <pc:spChg chg="mod">
          <ac:chgData name="James Williams" userId="c957a50b-491f-4d94-b4bc-52aca3e2340d" providerId="ADAL" clId="{24AD1EBB-B856-443B-9200-42FCDD6529A9}" dt="2026-02-15T17:04:52.087" v="4929" actId="403"/>
          <ac:spMkLst>
            <pc:docMk/>
            <pc:sldMk cId="3224502486" sldId="478"/>
            <ac:spMk id="2" creationId="{61365102-6F14-4FB7-8C3C-AB618E6179A2}"/>
          </ac:spMkLst>
        </pc:spChg>
        <pc:spChg chg="mod">
          <ac:chgData name="James Williams" userId="c957a50b-491f-4d94-b4bc-52aca3e2340d" providerId="ADAL" clId="{24AD1EBB-B856-443B-9200-42FCDD6529A9}" dt="2026-02-15T17:05:05.650" v="4933" actId="13926"/>
          <ac:spMkLst>
            <pc:docMk/>
            <pc:sldMk cId="3224502486" sldId="478"/>
            <ac:spMk id="9" creationId="{3A290D8E-19CA-45BB-905E-8DBF196D2EAC}"/>
          </ac:spMkLst>
        </pc:spChg>
      </pc:sldChg>
      <pc:sldChg chg="modSp mod">
        <pc:chgData name="James Williams" userId="c957a50b-491f-4d94-b4bc-52aca3e2340d" providerId="ADAL" clId="{24AD1EBB-B856-443B-9200-42FCDD6529A9}" dt="2026-02-15T17:19:10.319" v="5077" actId="20577"/>
        <pc:sldMkLst>
          <pc:docMk/>
          <pc:sldMk cId="284736775" sldId="534"/>
        </pc:sldMkLst>
        <pc:spChg chg="mod">
          <ac:chgData name="James Williams" userId="c957a50b-491f-4d94-b4bc-52aca3e2340d" providerId="ADAL" clId="{24AD1EBB-B856-443B-9200-42FCDD6529A9}" dt="2026-02-15T17:19:10.319" v="5077" actId="20577"/>
          <ac:spMkLst>
            <pc:docMk/>
            <pc:sldMk cId="284736775" sldId="534"/>
            <ac:spMk id="2" creationId="{61365102-6F14-4FB7-8C3C-AB618E6179A2}"/>
          </ac:spMkLst>
        </pc:spChg>
        <pc:spChg chg="mod">
          <ac:chgData name="James Williams" userId="c957a50b-491f-4d94-b4bc-52aca3e2340d" providerId="ADAL" clId="{24AD1EBB-B856-443B-9200-42FCDD6529A9}" dt="2026-02-15T17:18:57.794" v="5071" actId="14100"/>
          <ac:spMkLst>
            <pc:docMk/>
            <pc:sldMk cId="284736775" sldId="534"/>
            <ac:spMk id="15" creationId="{005CED6A-A5A7-4341-8E5F-61ACE04CC2A1}"/>
          </ac:spMkLst>
        </pc:spChg>
        <pc:picChg chg="mod">
          <ac:chgData name="James Williams" userId="c957a50b-491f-4d94-b4bc-52aca3e2340d" providerId="ADAL" clId="{24AD1EBB-B856-443B-9200-42FCDD6529A9}" dt="2026-02-15T17:19:03.527" v="5073" actId="1076"/>
          <ac:picMkLst>
            <pc:docMk/>
            <pc:sldMk cId="284736775" sldId="534"/>
            <ac:picMk id="3" creationId="{8D49485A-62F1-8017-F500-1D88251A2F5B}"/>
          </ac:picMkLst>
        </pc:picChg>
      </pc:sldChg>
      <pc:sldChg chg="modSp mod">
        <pc:chgData name="James Williams" userId="c957a50b-491f-4d94-b4bc-52aca3e2340d" providerId="ADAL" clId="{24AD1EBB-B856-443B-9200-42FCDD6529A9}" dt="2026-02-15T17:07:23.444" v="5063" actId="20577"/>
        <pc:sldMkLst>
          <pc:docMk/>
          <pc:sldMk cId="2102993128" sldId="542"/>
        </pc:sldMkLst>
        <pc:spChg chg="mod">
          <ac:chgData name="James Williams" userId="c957a50b-491f-4d94-b4bc-52aca3e2340d" providerId="ADAL" clId="{24AD1EBB-B856-443B-9200-42FCDD6529A9}" dt="2026-02-15T17:06:24.614" v="5019" actId="20577"/>
          <ac:spMkLst>
            <pc:docMk/>
            <pc:sldMk cId="2102993128" sldId="542"/>
            <ac:spMk id="2" creationId="{61365102-6F14-4FB7-8C3C-AB618E6179A2}"/>
          </ac:spMkLst>
        </pc:spChg>
        <pc:spChg chg="mod">
          <ac:chgData name="James Williams" userId="c957a50b-491f-4d94-b4bc-52aca3e2340d" providerId="ADAL" clId="{24AD1EBB-B856-443B-9200-42FCDD6529A9}" dt="2026-02-15T17:07:23.444" v="5063" actId="20577"/>
          <ac:spMkLst>
            <pc:docMk/>
            <pc:sldMk cId="2102993128" sldId="542"/>
            <ac:spMk id="15" creationId="{005CED6A-A5A7-4341-8E5F-61ACE04CC2A1}"/>
          </ac:spMkLst>
        </pc:spChg>
      </pc:sldChg>
      <pc:sldChg chg="addSp delSp modSp mod">
        <pc:chgData name="James Williams" userId="c957a50b-491f-4d94-b4bc-52aca3e2340d" providerId="ADAL" clId="{24AD1EBB-B856-443B-9200-42FCDD6529A9}" dt="2026-02-15T16:30:52.833" v="4599" actId="1076"/>
        <pc:sldMkLst>
          <pc:docMk/>
          <pc:sldMk cId="1530946456" sldId="817"/>
        </pc:sldMkLst>
        <pc:spChg chg="mod">
          <ac:chgData name="James Williams" userId="c957a50b-491f-4d94-b4bc-52aca3e2340d" providerId="ADAL" clId="{24AD1EBB-B856-443B-9200-42FCDD6529A9}" dt="2026-02-15T16:24:18.107" v="4545" actId="20577"/>
          <ac:spMkLst>
            <pc:docMk/>
            <pc:sldMk cId="1530946456" sldId="817"/>
            <ac:spMk id="2" creationId="{61365102-6F14-4FB7-8C3C-AB618E6179A2}"/>
          </ac:spMkLst>
        </pc:spChg>
        <pc:spChg chg="mod">
          <ac:chgData name="James Williams" userId="c957a50b-491f-4d94-b4bc-52aca3e2340d" providerId="ADAL" clId="{24AD1EBB-B856-443B-9200-42FCDD6529A9}" dt="2026-02-15T16:30:39.650" v="4596" actId="20577"/>
          <ac:spMkLst>
            <pc:docMk/>
            <pc:sldMk cId="1530946456" sldId="817"/>
            <ac:spMk id="20" creationId="{B5572FF3-ECA0-C0C3-69A9-86E11F48B20B}"/>
          </ac:spMkLst>
        </pc:spChg>
        <pc:grpChg chg="add mod">
          <ac:chgData name="James Williams" userId="c957a50b-491f-4d94-b4bc-52aca3e2340d" providerId="ADAL" clId="{24AD1EBB-B856-443B-9200-42FCDD6529A9}" dt="2026-02-15T15:30:35.363" v="3587" actId="1076"/>
          <ac:grpSpMkLst>
            <pc:docMk/>
            <pc:sldMk cId="1530946456" sldId="817"/>
            <ac:grpSpMk id="4" creationId="{EF40280C-A8FF-4248-3F7C-8150B421581F}"/>
          </ac:grpSpMkLst>
        </pc:grpChg>
        <pc:picChg chg="mod">
          <ac:chgData name="James Williams" userId="c957a50b-491f-4d94-b4bc-52aca3e2340d" providerId="ADAL" clId="{24AD1EBB-B856-443B-9200-42FCDD6529A9}" dt="2026-02-15T15:30:32.409" v="3586"/>
          <ac:picMkLst>
            <pc:docMk/>
            <pc:sldMk cId="1530946456" sldId="817"/>
            <ac:picMk id="6" creationId="{8A36C1DC-2C70-0E99-A832-51FDDEEE6982}"/>
          </ac:picMkLst>
        </pc:picChg>
        <pc:picChg chg="mod">
          <ac:chgData name="James Williams" userId="c957a50b-491f-4d94-b4bc-52aca3e2340d" providerId="ADAL" clId="{24AD1EBB-B856-443B-9200-42FCDD6529A9}" dt="2026-02-15T15:30:32.409" v="3586"/>
          <ac:picMkLst>
            <pc:docMk/>
            <pc:sldMk cId="1530946456" sldId="817"/>
            <ac:picMk id="9" creationId="{FA787F54-A90D-28D9-1DF6-887393A0C460}"/>
          </ac:picMkLst>
        </pc:picChg>
        <pc:picChg chg="add mod">
          <ac:chgData name="James Williams" userId="c957a50b-491f-4d94-b4bc-52aca3e2340d" providerId="ADAL" clId="{24AD1EBB-B856-443B-9200-42FCDD6529A9}" dt="2026-02-15T16:30:52.833" v="4599" actId="1076"/>
          <ac:picMkLst>
            <pc:docMk/>
            <pc:sldMk cId="1530946456" sldId="817"/>
            <ac:picMk id="15" creationId="{9BCA0943-AFE9-F39C-E918-A5D95663DEA5}"/>
          </ac:picMkLst>
        </pc:picChg>
      </pc:sldChg>
      <pc:sldChg chg="modSp add mod">
        <pc:chgData name="James Williams" userId="c957a50b-491f-4d94-b4bc-52aca3e2340d" providerId="ADAL" clId="{24AD1EBB-B856-443B-9200-42FCDD6529A9}" dt="2026-02-15T16:19:31.621" v="4446" actId="20577"/>
        <pc:sldMkLst>
          <pc:docMk/>
          <pc:sldMk cId="3771965817" sldId="826"/>
        </pc:sldMkLst>
        <pc:spChg chg="mod">
          <ac:chgData name="James Williams" userId="c957a50b-491f-4d94-b4bc-52aca3e2340d" providerId="ADAL" clId="{24AD1EBB-B856-443B-9200-42FCDD6529A9}" dt="2026-02-15T16:16:12.272" v="4435" actId="27636"/>
          <ac:spMkLst>
            <pc:docMk/>
            <pc:sldMk cId="3771965817" sldId="826"/>
            <ac:spMk id="2" creationId="{61365102-6F14-4FB7-8C3C-AB618E6179A2}"/>
          </ac:spMkLst>
        </pc:spChg>
        <pc:spChg chg="mod">
          <ac:chgData name="James Williams" userId="c957a50b-491f-4d94-b4bc-52aca3e2340d" providerId="ADAL" clId="{24AD1EBB-B856-443B-9200-42FCDD6529A9}" dt="2026-02-15T16:19:31.621" v="4446" actId="20577"/>
          <ac:spMkLst>
            <pc:docMk/>
            <pc:sldMk cId="3771965817" sldId="826"/>
            <ac:spMk id="15" creationId="{005CED6A-A5A7-4341-8E5F-61ACE04CC2A1}"/>
          </ac:spMkLst>
        </pc:spChg>
      </pc:sldChg>
      <pc:sldChg chg="modSp add mod">
        <pc:chgData name="James Williams" userId="c957a50b-491f-4d94-b4bc-52aca3e2340d" providerId="ADAL" clId="{24AD1EBB-B856-443B-9200-42FCDD6529A9}" dt="2026-02-15T16:06:40.454" v="4309" actId="403"/>
        <pc:sldMkLst>
          <pc:docMk/>
          <pc:sldMk cId="69929131" sldId="830"/>
        </pc:sldMkLst>
        <pc:spChg chg="mod">
          <ac:chgData name="James Williams" userId="c957a50b-491f-4d94-b4bc-52aca3e2340d" providerId="ADAL" clId="{24AD1EBB-B856-443B-9200-42FCDD6529A9}" dt="2026-02-15T15:54:12.060" v="3827" actId="20577"/>
          <ac:spMkLst>
            <pc:docMk/>
            <pc:sldMk cId="69929131" sldId="830"/>
            <ac:spMk id="2" creationId="{61365102-6F14-4FB7-8C3C-AB618E6179A2}"/>
          </ac:spMkLst>
        </pc:spChg>
        <pc:spChg chg="mod">
          <ac:chgData name="James Williams" userId="c957a50b-491f-4d94-b4bc-52aca3e2340d" providerId="ADAL" clId="{24AD1EBB-B856-443B-9200-42FCDD6529A9}" dt="2026-02-15T16:06:40.454" v="4309" actId="403"/>
          <ac:spMkLst>
            <pc:docMk/>
            <pc:sldMk cId="69929131" sldId="830"/>
            <ac:spMk id="20" creationId="{B5572FF3-ECA0-C0C3-69A9-86E11F48B20B}"/>
          </ac:spMkLst>
        </pc:spChg>
        <pc:spChg chg="mod">
          <ac:chgData name="James Williams" userId="c957a50b-491f-4d94-b4bc-52aca3e2340d" providerId="ADAL" clId="{24AD1EBB-B856-443B-9200-42FCDD6529A9}" dt="2026-02-15T15:54:31.789" v="3830" actId="1076"/>
          <ac:spMkLst>
            <pc:docMk/>
            <pc:sldMk cId="69929131" sldId="830"/>
            <ac:spMk id="44" creationId="{156A66D2-3053-2802-234D-1A65451FD61F}"/>
          </ac:spMkLst>
        </pc:spChg>
        <pc:spChg chg="mod">
          <ac:chgData name="James Williams" userId="c957a50b-491f-4d94-b4bc-52aca3e2340d" providerId="ADAL" clId="{24AD1EBB-B856-443B-9200-42FCDD6529A9}" dt="2026-02-15T15:54:43.245" v="3831" actId="1076"/>
          <ac:spMkLst>
            <pc:docMk/>
            <pc:sldMk cId="69929131" sldId="830"/>
            <ac:spMk id="47" creationId="{2B7461EF-1FB5-08B7-3FD2-6D7B36B69204}"/>
          </ac:spMkLst>
        </pc:spChg>
        <pc:picChg chg="mod">
          <ac:chgData name="James Williams" userId="c957a50b-491f-4d94-b4bc-52aca3e2340d" providerId="ADAL" clId="{24AD1EBB-B856-443B-9200-42FCDD6529A9}" dt="2026-02-15T15:54:26.151" v="3829" actId="1076"/>
          <ac:picMkLst>
            <pc:docMk/>
            <pc:sldMk cId="69929131" sldId="830"/>
            <ac:picMk id="30" creationId="{DB63CB3E-0B92-A175-D291-73A7975DFEE4}"/>
          </ac:picMkLst>
        </pc:picChg>
        <pc:picChg chg="mod">
          <ac:chgData name="James Williams" userId="c957a50b-491f-4d94-b4bc-52aca3e2340d" providerId="ADAL" clId="{24AD1EBB-B856-443B-9200-42FCDD6529A9}" dt="2026-02-15T15:54:26.151" v="3829" actId="1076"/>
          <ac:picMkLst>
            <pc:docMk/>
            <pc:sldMk cId="69929131" sldId="830"/>
            <ac:picMk id="32" creationId="{62E84D2D-2E8B-5983-BD15-ED704EBBF3A0}"/>
          </ac:picMkLst>
        </pc:picChg>
        <pc:inkChg chg="mod">
          <ac:chgData name="James Williams" userId="c957a50b-491f-4d94-b4bc-52aca3e2340d" providerId="ADAL" clId="{24AD1EBB-B856-443B-9200-42FCDD6529A9}" dt="2026-02-15T15:54:26.151" v="3829" actId="1076"/>
          <ac:inkMkLst>
            <pc:docMk/>
            <pc:sldMk cId="69929131" sldId="830"/>
            <ac:inkMk id="39" creationId="{CF834078-D6CC-975B-4BEE-BEAE0C1825F9}"/>
          </ac:inkMkLst>
        </pc:inkChg>
        <pc:inkChg chg="mod">
          <ac:chgData name="James Williams" userId="c957a50b-491f-4d94-b4bc-52aca3e2340d" providerId="ADAL" clId="{24AD1EBB-B856-443B-9200-42FCDD6529A9}" dt="2026-02-15T15:54:26.151" v="3829" actId="1076"/>
          <ac:inkMkLst>
            <pc:docMk/>
            <pc:sldMk cId="69929131" sldId="830"/>
            <ac:inkMk id="42" creationId="{9743EA0A-ABD1-7CF7-CED5-D5CAF8AC101F}"/>
          </ac:inkMkLst>
        </pc:inkChg>
        <pc:inkChg chg="mod">
          <ac:chgData name="James Williams" userId="c957a50b-491f-4d94-b4bc-52aca3e2340d" providerId="ADAL" clId="{24AD1EBB-B856-443B-9200-42FCDD6529A9}" dt="2026-02-15T15:54:26.151" v="3829" actId="1076"/>
          <ac:inkMkLst>
            <pc:docMk/>
            <pc:sldMk cId="69929131" sldId="830"/>
            <ac:inkMk id="43" creationId="{9903AD1E-A341-2570-9A0F-547AB7D93C30}"/>
          </ac:inkMkLst>
        </pc:inkChg>
      </pc:sldChg>
      <pc:sldChg chg="modSp mod">
        <pc:chgData name="James Williams" userId="c957a50b-491f-4d94-b4bc-52aca3e2340d" providerId="ADAL" clId="{24AD1EBB-B856-443B-9200-42FCDD6529A9}" dt="2026-02-15T17:19:21.600" v="5079" actId="403"/>
        <pc:sldMkLst>
          <pc:docMk/>
          <pc:sldMk cId="4270157378" sldId="836"/>
        </pc:sldMkLst>
        <pc:spChg chg="mod">
          <ac:chgData name="James Williams" userId="c957a50b-491f-4d94-b4bc-52aca3e2340d" providerId="ADAL" clId="{24AD1EBB-B856-443B-9200-42FCDD6529A9}" dt="2026-02-15T17:19:21.600" v="5079" actId="403"/>
          <ac:spMkLst>
            <pc:docMk/>
            <pc:sldMk cId="4270157378" sldId="836"/>
            <ac:spMk id="2" creationId="{61365102-6F14-4FB7-8C3C-AB618E6179A2}"/>
          </ac:spMkLst>
        </pc:spChg>
      </pc:sldChg>
      <pc:sldChg chg="modSp mod">
        <pc:chgData name="James Williams" userId="c957a50b-491f-4d94-b4bc-52aca3e2340d" providerId="ADAL" clId="{24AD1EBB-B856-443B-9200-42FCDD6529A9}" dt="2026-02-19T11:42:27.378" v="5916" actId="13926"/>
        <pc:sldMkLst>
          <pc:docMk/>
          <pc:sldMk cId="207609392" sldId="838"/>
        </pc:sldMkLst>
        <pc:spChg chg="mod">
          <ac:chgData name="James Williams" userId="c957a50b-491f-4d94-b4bc-52aca3e2340d" providerId="ADAL" clId="{24AD1EBB-B856-443B-9200-42FCDD6529A9}" dt="2026-02-19T11:42:27.378" v="5916" actId="13926"/>
          <ac:spMkLst>
            <pc:docMk/>
            <pc:sldMk cId="207609392" sldId="838"/>
            <ac:spMk id="2" creationId="{61365102-6F14-4FB7-8C3C-AB618E6179A2}"/>
          </ac:spMkLst>
        </pc:spChg>
        <pc:spChg chg="mod">
          <ac:chgData name="James Williams" userId="c957a50b-491f-4d94-b4bc-52aca3e2340d" providerId="ADAL" clId="{24AD1EBB-B856-443B-9200-42FCDD6529A9}" dt="2026-02-19T11:42:01.853" v="5913" actId="13926"/>
          <ac:spMkLst>
            <pc:docMk/>
            <pc:sldMk cId="207609392" sldId="838"/>
            <ac:spMk id="15" creationId="{005CED6A-A5A7-4341-8E5F-61ACE04CC2A1}"/>
          </ac:spMkLst>
        </pc:spChg>
        <pc:picChg chg="mod">
          <ac:chgData name="James Williams" userId="c957a50b-491f-4d94-b4bc-52aca3e2340d" providerId="ADAL" clId="{24AD1EBB-B856-443B-9200-42FCDD6529A9}" dt="2026-02-19T11:32:26.733" v="5694" actId="1076"/>
          <ac:picMkLst>
            <pc:docMk/>
            <pc:sldMk cId="207609392" sldId="838"/>
            <ac:picMk id="4" creationId="{424B9241-6F5A-5FA2-1123-B70347A3A3E1}"/>
          </ac:picMkLst>
        </pc:picChg>
      </pc:sldChg>
      <pc:sldChg chg="modSp mod">
        <pc:chgData name="James Williams" userId="c957a50b-491f-4d94-b4bc-52aca3e2340d" providerId="ADAL" clId="{24AD1EBB-B856-443B-9200-42FCDD6529A9}" dt="2026-02-15T15:01:44.767" v="3242" actId="1076"/>
        <pc:sldMkLst>
          <pc:docMk/>
          <pc:sldMk cId="2092658889" sldId="860"/>
        </pc:sldMkLst>
        <pc:spChg chg="mod">
          <ac:chgData name="James Williams" userId="c957a50b-491f-4d94-b4bc-52aca3e2340d" providerId="ADAL" clId="{24AD1EBB-B856-443B-9200-42FCDD6529A9}" dt="2026-02-15T15:01:44.767" v="3242" actId="1076"/>
          <ac:spMkLst>
            <pc:docMk/>
            <pc:sldMk cId="2092658889" sldId="860"/>
            <ac:spMk id="3" creationId="{1C111E01-C8E9-E0C6-7DAF-80A208B49019}"/>
          </ac:spMkLst>
        </pc:spChg>
      </pc:sldChg>
      <pc:sldChg chg="modSp mod">
        <pc:chgData name="James Williams" userId="c957a50b-491f-4d94-b4bc-52aca3e2340d" providerId="ADAL" clId="{24AD1EBB-B856-443B-9200-42FCDD6529A9}" dt="2026-02-15T14:45:10.003" v="3109" actId="403"/>
        <pc:sldMkLst>
          <pc:docMk/>
          <pc:sldMk cId="4218740211" sldId="861"/>
        </pc:sldMkLst>
        <pc:spChg chg="mod">
          <ac:chgData name="James Williams" userId="c957a50b-491f-4d94-b4bc-52aca3e2340d" providerId="ADAL" clId="{24AD1EBB-B856-443B-9200-42FCDD6529A9}" dt="2026-02-15T14:45:10.003" v="3109" actId="403"/>
          <ac:spMkLst>
            <pc:docMk/>
            <pc:sldMk cId="4218740211" sldId="861"/>
            <ac:spMk id="2" creationId="{A37E7DF1-0989-EB1E-FB8D-EAC9370A078E}"/>
          </ac:spMkLst>
        </pc:spChg>
      </pc:sldChg>
      <pc:sldChg chg="modSp mod">
        <pc:chgData name="James Williams" userId="c957a50b-491f-4d94-b4bc-52aca3e2340d" providerId="ADAL" clId="{24AD1EBB-B856-443B-9200-42FCDD6529A9}" dt="2026-02-15T17:55:50.543" v="5559" actId="20577"/>
        <pc:sldMkLst>
          <pc:docMk/>
          <pc:sldMk cId="954273815" sldId="882"/>
        </pc:sldMkLst>
        <pc:spChg chg="mod">
          <ac:chgData name="James Williams" userId="c957a50b-491f-4d94-b4bc-52aca3e2340d" providerId="ADAL" clId="{24AD1EBB-B856-443B-9200-42FCDD6529A9}" dt="2026-02-15T17:55:50.543" v="5559" actId="20577"/>
          <ac:spMkLst>
            <pc:docMk/>
            <pc:sldMk cId="954273815" sldId="882"/>
            <ac:spMk id="3" creationId="{6624C785-6A0E-4F79-A004-25883BFC9942}"/>
          </ac:spMkLst>
        </pc:spChg>
      </pc:sldChg>
      <pc:sldChg chg="modSp mod">
        <pc:chgData name="James Williams" userId="c957a50b-491f-4d94-b4bc-52aca3e2340d" providerId="ADAL" clId="{24AD1EBB-B856-443B-9200-42FCDD6529A9}" dt="2026-02-15T14:48:13.124" v="3210" actId="20577"/>
        <pc:sldMkLst>
          <pc:docMk/>
          <pc:sldMk cId="2547321841" sldId="883"/>
        </pc:sldMkLst>
        <pc:spChg chg="mod">
          <ac:chgData name="James Williams" userId="c957a50b-491f-4d94-b4bc-52aca3e2340d" providerId="ADAL" clId="{24AD1EBB-B856-443B-9200-42FCDD6529A9}" dt="2026-02-15T14:48:13.124" v="3210" actId="20577"/>
          <ac:spMkLst>
            <pc:docMk/>
            <pc:sldMk cId="2547321841" sldId="883"/>
            <ac:spMk id="3" creationId="{17DF89B6-66E9-69B1-6C09-1CAFA56B1816}"/>
          </ac:spMkLst>
        </pc:spChg>
      </pc:sldChg>
      <pc:sldChg chg="modSp mod">
        <pc:chgData name="James Williams" userId="c957a50b-491f-4d94-b4bc-52aca3e2340d" providerId="ADAL" clId="{24AD1EBB-B856-443B-9200-42FCDD6529A9}" dt="2026-02-15T14:38:14.436" v="2620" actId="403"/>
        <pc:sldMkLst>
          <pc:docMk/>
          <pc:sldMk cId="3679049222" sldId="886"/>
        </pc:sldMkLst>
        <pc:spChg chg="mod">
          <ac:chgData name="James Williams" userId="c957a50b-491f-4d94-b4bc-52aca3e2340d" providerId="ADAL" clId="{24AD1EBB-B856-443B-9200-42FCDD6529A9}" dt="2026-02-15T14:38:14.436" v="2620" actId="403"/>
          <ac:spMkLst>
            <pc:docMk/>
            <pc:sldMk cId="3679049222" sldId="886"/>
            <ac:spMk id="2" creationId="{0067F1CA-8755-391F-C15B-B677A74A5A19}"/>
          </ac:spMkLst>
        </pc:spChg>
        <pc:spChg chg="mod">
          <ac:chgData name="James Williams" userId="c957a50b-491f-4d94-b4bc-52aca3e2340d" providerId="ADAL" clId="{24AD1EBB-B856-443B-9200-42FCDD6529A9}" dt="2026-02-15T14:37:56.168" v="2607" actId="27636"/>
          <ac:spMkLst>
            <pc:docMk/>
            <pc:sldMk cId="3679049222" sldId="886"/>
            <ac:spMk id="4" creationId="{3B62FD4E-6FE2-065B-EBD6-1193FC2A457B}"/>
          </ac:spMkLst>
        </pc:spChg>
      </pc:sldChg>
      <pc:sldChg chg="modSp add del mod">
        <pc:chgData name="James Williams" userId="c957a50b-491f-4d94-b4bc-52aca3e2340d" providerId="ADAL" clId="{24AD1EBB-B856-443B-9200-42FCDD6529A9}" dt="2026-02-15T16:45:53.541" v="4763" actId="13926"/>
        <pc:sldMkLst>
          <pc:docMk/>
          <pc:sldMk cId="264744872" sldId="888"/>
        </pc:sldMkLst>
        <pc:spChg chg="mod">
          <ac:chgData name="James Williams" userId="c957a50b-491f-4d94-b4bc-52aca3e2340d" providerId="ADAL" clId="{24AD1EBB-B856-443B-9200-42FCDD6529A9}" dt="2026-02-15T16:45:53.541" v="4763" actId="13926"/>
          <ac:spMkLst>
            <pc:docMk/>
            <pc:sldMk cId="264744872" sldId="888"/>
            <ac:spMk id="3" creationId="{0D5EB105-5B98-828B-B380-C7D12A3AA15C}"/>
          </ac:spMkLst>
        </pc:spChg>
      </pc:sldChg>
      <pc:sldChg chg="modSp add mod">
        <pc:chgData name="James Williams" userId="c957a50b-491f-4d94-b4bc-52aca3e2340d" providerId="ADAL" clId="{24AD1EBB-B856-443B-9200-42FCDD6529A9}" dt="2026-02-15T15:35:52.860" v="3739" actId="404"/>
        <pc:sldMkLst>
          <pc:docMk/>
          <pc:sldMk cId="2673703855" sldId="890"/>
        </pc:sldMkLst>
        <pc:spChg chg="mod">
          <ac:chgData name="James Williams" userId="c957a50b-491f-4d94-b4bc-52aca3e2340d" providerId="ADAL" clId="{24AD1EBB-B856-443B-9200-42FCDD6529A9}" dt="2026-02-15T15:35:52.860" v="3739" actId="404"/>
          <ac:spMkLst>
            <pc:docMk/>
            <pc:sldMk cId="2673703855" sldId="890"/>
            <ac:spMk id="2" creationId="{C2210661-3257-67E2-8C75-F2CE17141897}"/>
          </ac:spMkLst>
        </pc:spChg>
        <pc:spChg chg="mod">
          <ac:chgData name="James Williams" userId="c957a50b-491f-4d94-b4bc-52aca3e2340d" providerId="ADAL" clId="{24AD1EBB-B856-443B-9200-42FCDD6529A9}" dt="2026-02-15T15:35:05.392" v="3717" actId="255"/>
          <ac:spMkLst>
            <pc:docMk/>
            <pc:sldMk cId="2673703855" sldId="890"/>
            <ac:spMk id="20" creationId="{5152A07A-7CC1-F0B5-6EB5-5F3A5E7B61A4}"/>
          </ac:spMkLst>
        </pc:spChg>
      </pc:sldChg>
      <pc:sldChg chg="addSp delSp modSp mod ord modNotesTx">
        <pc:chgData name="James Williams" userId="c957a50b-491f-4d94-b4bc-52aca3e2340d" providerId="ADAL" clId="{24AD1EBB-B856-443B-9200-42FCDD6529A9}" dt="2026-02-15T15:33:43.387" v="3702" actId="403"/>
        <pc:sldMkLst>
          <pc:docMk/>
          <pc:sldMk cId="2333582790" sldId="894"/>
        </pc:sldMkLst>
        <pc:spChg chg="mod">
          <ac:chgData name="James Williams" userId="c957a50b-491f-4d94-b4bc-52aca3e2340d" providerId="ADAL" clId="{24AD1EBB-B856-443B-9200-42FCDD6529A9}" dt="2026-02-15T15:16:38.335" v="3367" actId="1076"/>
          <ac:spMkLst>
            <pc:docMk/>
            <pc:sldMk cId="2333582790" sldId="894"/>
            <ac:spMk id="2" creationId="{FEBA9810-A47D-E1E6-CB64-3E7097CA947D}"/>
          </ac:spMkLst>
        </pc:spChg>
        <pc:spChg chg="add mod">
          <ac:chgData name="James Williams" userId="c957a50b-491f-4d94-b4bc-52aca3e2340d" providerId="ADAL" clId="{24AD1EBB-B856-443B-9200-42FCDD6529A9}" dt="2026-02-15T15:33:22.732" v="3694" actId="1076"/>
          <ac:spMkLst>
            <pc:docMk/>
            <pc:sldMk cId="2333582790" sldId="894"/>
            <ac:spMk id="4" creationId="{7718A073-1AA7-7DC5-EFE4-1CD4F540E820}"/>
          </ac:spMkLst>
        </pc:spChg>
        <pc:spChg chg="add mod">
          <ac:chgData name="James Williams" userId="c957a50b-491f-4d94-b4bc-52aca3e2340d" providerId="ADAL" clId="{24AD1EBB-B856-443B-9200-42FCDD6529A9}" dt="2026-02-15T15:32:53.204" v="3683" actId="14100"/>
          <ac:spMkLst>
            <pc:docMk/>
            <pc:sldMk cId="2333582790" sldId="894"/>
            <ac:spMk id="7" creationId="{0F06CB48-1123-1F65-690C-2CC590A39DE4}"/>
          </ac:spMkLst>
        </pc:spChg>
        <pc:spChg chg="mod">
          <ac:chgData name="James Williams" userId="c957a50b-491f-4d94-b4bc-52aca3e2340d" providerId="ADAL" clId="{24AD1EBB-B856-443B-9200-42FCDD6529A9}" dt="2026-02-15T15:33:43.387" v="3702" actId="403"/>
          <ac:spMkLst>
            <pc:docMk/>
            <pc:sldMk cId="2333582790" sldId="894"/>
            <ac:spMk id="20" creationId="{6B1689DD-2A01-BEE2-664F-58AD25F7810C}"/>
          </ac:spMkLst>
        </pc:spChg>
        <pc:picChg chg="mod">
          <ac:chgData name="James Williams" userId="c957a50b-491f-4d94-b4bc-52aca3e2340d" providerId="ADAL" clId="{24AD1EBB-B856-443B-9200-42FCDD6529A9}" dt="2026-02-15T15:16:33.995" v="3366" actId="1076"/>
          <ac:picMkLst>
            <pc:docMk/>
            <pc:sldMk cId="2333582790" sldId="894"/>
            <ac:picMk id="5" creationId="{140F9D56-D864-1EF2-682F-710B6785AF70}"/>
          </ac:picMkLst>
        </pc:picChg>
      </pc:sldChg>
      <pc:sldChg chg="modSp add mod">
        <pc:chgData name="James Williams" userId="c957a50b-491f-4d94-b4bc-52aca3e2340d" providerId="ADAL" clId="{24AD1EBB-B856-443B-9200-42FCDD6529A9}" dt="2026-02-15T16:12:58.527" v="4429" actId="13926"/>
        <pc:sldMkLst>
          <pc:docMk/>
          <pc:sldMk cId="2003100347" sldId="898"/>
        </pc:sldMkLst>
        <pc:spChg chg="mod">
          <ac:chgData name="James Williams" userId="c957a50b-491f-4d94-b4bc-52aca3e2340d" providerId="ADAL" clId="{24AD1EBB-B856-443B-9200-42FCDD6529A9}" dt="2026-02-15T16:12:53.749" v="4428" actId="403"/>
          <ac:spMkLst>
            <pc:docMk/>
            <pc:sldMk cId="2003100347" sldId="898"/>
            <ac:spMk id="2" creationId="{CA966718-12BD-582D-DD08-AA2BBE1C03EE}"/>
          </ac:spMkLst>
        </pc:spChg>
        <pc:spChg chg="mod">
          <ac:chgData name="James Williams" userId="c957a50b-491f-4d94-b4bc-52aca3e2340d" providerId="ADAL" clId="{24AD1EBB-B856-443B-9200-42FCDD6529A9}" dt="2026-02-15T16:12:58.527" v="4429" actId="13926"/>
          <ac:spMkLst>
            <pc:docMk/>
            <pc:sldMk cId="2003100347" sldId="898"/>
            <ac:spMk id="11" creationId="{ED4486DA-0218-1EA5-5F71-70A672534FFF}"/>
          </ac:spMkLst>
        </pc:spChg>
      </pc:sldChg>
      <pc:sldChg chg="modSp add mod">
        <pc:chgData name="James Williams" userId="c957a50b-491f-4d94-b4bc-52aca3e2340d" providerId="ADAL" clId="{24AD1EBB-B856-443B-9200-42FCDD6529A9}" dt="2026-02-15T16:11:51.759" v="4424" actId="113"/>
        <pc:sldMkLst>
          <pc:docMk/>
          <pc:sldMk cId="1935026495" sldId="899"/>
        </pc:sldMkLst>
        <pc:spChg chg="mod">
          <ac:chgData name="James Williams" userId="c957a50b-491f-4d94-b4bc-52aca3e2340d" providerId="ADAL" clId="{24AD1EBB-B856-443B-9200-42FCDD6529A9}" dt="2026-02-15T16:11:46.605" v="4423" actId="1076"/>
          <ac:spMkLst>
            <pc:docMk/>
            <pc:sldMk cId="1935026495" sldId="899"/>
            <ac:spMk id="2" creationId="{25998676-75D9-4E9C-2E2D-243BE3035902}"/>
          </ac:spMkLst>
        </pc:spChg>
        <pc:spChg chg="mod">
          <ac:chgData name="James Williams" userId="c957a50b-491f-4d94-b4bc-52aca3e2340d" providerId="ADAL" clId="{24AD1EBB-B856-443B-9200-42FCDD6529A9}" dt="2026-02-15T16:11:51.759" v="4424" actId="113"/>
          <ac:spMkLst>
            <pc:docMk/>
            <pc:sldMk cId="1935026495" sldId="899"/>
            <ac:spMk id="15" creationId="{E9CB1356-87D1-1C98-8BC1-6B90FB8B5058}"/>
          </ac:spMkLst>
        </pc:spChg>
      </pc:sldChg>
      <pc:sldChg chg="modSp mod">
        <pc:chgData name="James Williams" userId="c957a50b-491f-4d94-b4bc-52aca3e2340d" providerId="ADAL" clId="{24AD1EBB-B856-443B-9200-42FCDD6529A9}" dt="2026-02-15T17:00:48.033" v="4916" actId="20577"/>
        <pc:sldMkLst>
          <pc:docMk/>
          <pc:sldMk cId="3566085137" sldId="903"/>
        </pc:sldMkLst>
        <pc:spChg chg="mod">
          <ac:chgData name="James Williams" userId="c957a50b-491f-4d94-b4bc-52aca3e2340d" providerId="ADAL" clId="{24AD1EBB-B856-443B-9200-42FCDD6529A9}" dt="2026-02-15T17:00:48.033" v="4916" actId="20577"/>
          <ac:spMkLst>
            <pc:docMk/>
            <pc:sldMk cId="3566085137" sldId="903"/>
            <ac:spMk id="20" creationId="{D222A314-FA72-A9B4-9945-0E0033A99B73}"/>
          </ac:spMkLst>
        </pc:spChg>
      </pc:sldChg>
      <pc:sldChg chg="modSp add mod">
        <pc:chgData name="James Williams" userId="c957a50b-491f-4d94-b4bc-52aca3e2340d" providerId="ADAL" clId="{24AD1EBB-B856-443B-9200-42FCDD6529A9}" dt="2026-02-15T16:11:09.318" v="4421" actId="313"/>
        <pc:sldMkLst>
          <pc:docMk/>
          <pc:sldMk cId="3646999901" sldId="906"/>
        </pc:sldMkLst>
        <pc:spChg chg="mod">
          <ac:chgData name="James Williams" userId="c957a50b-491f-4d94-b4bc-52aca3e2340d" providerId="ADAL" clId="{24AD1EBB-B856-443B-9200-42FCDD6529A9}" dt="2026-02-15T16:11:09.318" v="4421" actId="313"/>
          <ac:spMkLst>
            <pc:docMk/>
            <pc:sldMk cId="3646999901" sldId="906"/>
            <ac:spMk id="20" creationId="{4C9DD03D-BCFA-0219-6885-C09C92B847F9}"/>
          </ac:spMkLst>
        </pc:spChg>
      </pc:sldChg>
      <pc:sldChg chg="modSp mod">
        <pc:chgData name="James Williams" userId="c957a50b-491f-4d94-b4bc-52aca3e2340d" providerId="ADAL" clId="{24AD1EBB-B856-443B-9200-42FCDD6529A9}" dt="2026-02-19T10:03:04.534" v="5658" actId="20577"/>
        <pc:sldMkLst>
          <pc:docMk/>
          <pc:sldMk cId="55459929" sldId="908"/>
        </pc:sldMkLst>
        <pc:spChg chg="mod">
          <ac:chgData name="James Williams" userId="c957a50b-491f-4d94-b4bc-52aca3e2340d" providerId="ADAL" clId="{24AD1EBB-B856-443B-9200-42FCDD6529A9}" dt="2026-02-19T10:03:04.534" v="5658" actId="20577"/>
          <ac:spMkLst>
            <pc:docMk/>
            <pc:sldMk cId="55459929" sldId="908"/>
            <ac:spMk id="4" creationId="{CB0E8D50-AFA0-B06F-5828-823A2E985520}"/>
          </ac:spMkLst>
        </pc:spChg>
      </pc:sldChg>
      <pc:sldChg chg="addSp delSp modSp mod">
        <pc:chgData name="James Williams" userId="c957a50b-491f-4d94-b4bc-52aca3e2340d" providerId="ADAL" clId="{24AD1EBB-B856-443B-9200-42FCDD6529A9}" dt="2026-02-15T16:55:55.616" v="4877" actId="113"/>
        <pc:sldMkLst>
          <pc:docMk/>
          <pc:sldMk cId="2100601666" sldId="911"/>
        </pc:sldMkLst>
        <pc:spChg chg="mod">
          <ac:chgData name="James Williams" userId="c957a50b-491f-4d94-b4bc-52aca3e2340d" providerId="ADAL" clId="{24AD1EBB-B856-443B-9200-42FCDD6529A9}" dt="2026-02-15T16:22:36.725" v="4487" actId="14100"/>
          <ac:spMkLst>
            <pc:docMk/>
            <pc:sldMk cId="2100601666" sldId="911"/>
            <ac:spMk id="2" creationId="{115BB3C3-79C2-8B99-CD72-4518A88F7581}"/>
          </ac:spMkLst>
        </pc:spChg>
        <pc:spChg chg="mod">
          <ac:chgData name="James Williams" userId="c957a50b-491f-4d94-b4bc-52aca3e2340d" providerId="ADAL" clId="{24AD1EBB-B856-443B-9200-42FCDD6529A9}" dt="2026-02-15T16:55:55.616" v="4877" actId="113"/>
          <ac:spMkLst>
            <pc:docMk/>
            <pc:sldMk cId="2100601666" sldId="911"/>
            <ac:spMk id="3" creationId="{CA092066-534A-E1C5-9A80-588806EAC52F}"/>
          </ac:spMkLst>
        </pc:spChg>
        <pc:spChg chg="add mod">
          <ac:chgData name="James Williams" userId="c957a50b-491f-4d94-b4bc-52aca3e2340d" providerId="ADAL" clId="{24AD1EBB-B856-443B-9200-42FCDD6529A9}" dt="2026-02-15T16:55:36.243" v="4874" actId="1076"/>
          <ac:spMkLst>
            <pc:docMk/>
            <pc:sldMk cId="2100601666" sldId="911"/>
            <ac:spMk id="7" creationId="{A67D1976-EE86-561D-F3A0-CA6BBFD01515}"/>
          </ac:spMkLst>
        </pc:spChg>
        <pc:picChg chg="add mod">
          <ac:chgData name="James Williams" userId="c957a50b-491f-4d94-b4bc-52aca3e2340d" providerId="ADAL" clId="{24AD1EBB-B856-443B-9200-42FCDD6529A9}" dt="2026-02-15T16:55:33.110" v="4873" actId="14100"/>
          <ac:picMkLst>
            <pc:docMk/>
            <pc:sldMk cId="2100601666" sldId="911"/>
            <ac:picMk id="5" creationId="{613F8C21-C2B0-945C-F397-0D4B1FD6BCFC}"/>
          </ac:picMkLst>
        </pc:picChg>
      </pc:sldChg>
      <pc:sldChg chg="modSp mod">
        <pc:chgData name="James Williams" userId="c957a50b-491f-4d94-b4bc-52aca3e2340d" providerId="ADAL" clId="{24AD1EBB-B856-443B-9200-42FCDD6529A9}" dt="2026-02-15T16:57:11.950" v="4878" actId="20577"/>
        <pc:sldMkLst>
          <pc:docMk/>
          <pc:sldMk cId="1147048706" sldId="912"/>
        </pc:sldMkLst>
        <pc:spChg chg="mod">
          <ac:chgData name="James Williams" userId="c957a50b-491f-4d94-b4bc-52aca3e2340d" providerId="ADAL" clId="{24AD1EBB-B856-443B-9200-42FCDD6529A9}" dt="2026-02-15T16:57:11.950" v="4878" actId="20577"/>
          <ac:spMkLst>
            <pc:docMk/>
            <pc:sldMk cId="1147048706" sldId="912"/>
            <ac:spMk id="3" creationId="{0DFF315A-FC02-67A9-3389-42555872C999}"/>
          </ac:spMkLst>
        </pc:spChg>
      </pc:sldChg>
      <pc:sldChg chg="modSp mod">
        <pc:chgData name="James Williams" userId="c957a50b-491f-4d94-b4bc-52aca3e2340d" providerId="ADAL" clId="{24AD1EBB-B856-443B-9200-42FCDD6529A9}" dt="2026-02-19T10:14:51.430" v="5659" actId="13926"/>
        <pc:sldMkLst>
          <pc:docMk/>
          <pc:sldMk cId="67426267" sldId="915"/>
        </pc:sldMkLst>
        <pc:spChg chg="mod">
          <ac:chgData name="James Williams" userId="c957a50b-491f-4d94-b4bc-52aca3e2340d" providerId="ADAL" clId="{24AD1EBB-B856-443B-9200-42FCDD6529A9}" dt="2026-02-19T10:14:51.430" v="5659" actId="13926"/>
          <ac:spMkLst>
            <pc:docMk/>
            <pc:sldMk cId="67426267" sldId="915"/>
            <ac:spMk id="5" creationId="{FB9A5267-062F-8A8D-61DB-8BF3569B0B1E}"/>
          </ac:spMkLst>
        </pc:spChg>
      </pc:sldChg>
      <pc:sldChg chg="modSp mod">
        <pc:chgData name="James Williams" userId="c957a50b-491f-4d94-b4bc-52aca3e2340d" providerId="ADAL" clId="{24AD1EBB-B856-443B-9200-42FCDD6529A9}" dt="2026-02-15T17:00:12.605" v="4899" actId="403"/>
        <pc:sldMkLst>
          <pc:docMk/>
          <pc:sldMk cId="2559062332" sldId="916"/>
        </pc:sldMkLst>
        <pc:spChg chg="mod">
          <ac:chgData name="James Williams" userId="c957a50b-491f-4d94-b4bc-52aca3e2340d" providerId="ADAL" clId="{24AD1EBB-B856-443B-9200-42FCDD6529A9}" dt="2026-02-15T17:00:12.605" v="4899" actId="403"/>
          <ac:spMkLst>
            <pc:docMk/>
            <pc:sldMk cId="2559062332" sldId="916"/>
            <ac:spMk id="2" creationId="{CCC373AF-BCE1-2E3F-9E1E-9044051D86A6}"/>
          </ac:spMkLst>
        </pc:spChg>
      </pc:sldChg>
      <pc:sldChg chg="modSp mod">
        <pc:chgData name="James Williams" userId="c957a50b-491f-4d94-b4bc-52aca3e2340d" providerId="ADAL" clId="{24AD1EBB-B856-443B-9200-42FCDD6529A9}" dt="2026-02-15T16:58:07.753" v="4880" actId="13926"/>
        <pc:sldMkLst>
          <pc:docMk/>
          <pc:sldMk cId="1410038917" sldId="917"/>
        </pc:sldMkLst>
        <pc:spChg chg="mod">
          <ac:chgData name="James Williams" userId="c957a50b-491f-4d94-b4bc-52aca3e2340d" providerId="ADAL" clId="{24AD1EBB-B856-443B-9200-42FCDD6529A9}" dt="2026-02-15T16:58:07.753" v="4880" actId="13926"/>
          <ac:spMkLst>
            <pc:docMk/>
            <pc:sldMk cId="1410038917" sldId="917"/>
            <ac:spMk id="3" creationId="{76D513A5-CCA4-A2D0-F742-CD44BE236AE8}"/>
          </ac:spMkLst>
        </pc:spChg>
      </pc:sldChg>
      <pc:sldChg chg="modSp mod">
        <pc:chgData name="James Williams" userId="c957a50b-491f-4d94-b4bc-52aca3e2340d" providerId="ADAL" clId="{24AD1EBB-B856-443B-9200-42FCDD6529A9}" dt="2026-02-15T14:45:23.071" v="3110" actId="1076"/>
        <pc:sldMkLst>
          <pc:docMk/>
          <pc:sldMk cId="1634316814" sldId="919"/>
        </pc:sldMkLst>
        <pc:spChg chg="mod">
          <ac:chgData name="James Williams" userId="c957a50b-491f-4d94-b4bc-52aca3e2340d" providerId="ADAL" clId="{24AD1EBB-B856-443B-9200-42FCDD6529A9}" dt="2026-02-15T14:45:23.071" v="3110" actId="1076"/>
          <ac:spMkLst>
            <pc:docMk/>
            <pc:sldMk cId="1634316814" sldId="919"/>
            <ac:spMk id="2" creationId="{C077E9B9-4B55-8D84-9563-9E189D30C21B}"/>
          </ac:spMkLst>
        </pc:spChg>
      </pc:sldChg>
      <pc:sldChg chg="modSp mod">
        <pc:chgData name="James Williams" userId="c957a50b-491f-4d94-b4bc-52aca3e2340d" providerId="ADAL" clId="{24AD1EBB-B856-443B-9200-42FCDD6529A9}" dt="2026-02-15T14:45:37.554" v="3111" actId="113"/>
        <pc:sldMkLst>
          <pc:docMk/>
          <pc:sldMk cId="3550259291" sldId="924"/>
        </pc:sldMkLst>
        <pc:spChg chg="mod">
          <ac:chgData name="James Williams" userId="c957a50b-491f-4d94-b4bc-52aca3e2340d" providerId="ADAL" clId="{24AD1EBB-B856-443B-9200-42FCDD6529A9}" dt="2026-02-15T14:45:37.554" v="3111" actId="113"/>
          <ac:spMkLst>
            <pc:docMk/>
            <pc:sldMk cId="3550259291" sldId="924"/>
            <ac:spMk id="2" creationId="{08F93C84-4188-B7A5-27AD-4E02CA1C8968}"/>
          </ac:spMkLst>
        </pc:spChg>
      </pc:sldChg>
      <pc:sldChg chg="modSp mod">
        <pc:chgData name="James Williams" userId="c957a50b-491f-4d94-b4bc-52aca3e2340d" providerId="ADAL" clId="{24AD1EBB-B856-443B-9200-42FCDD6529A9}" dt="2026-02-15T14:45:43.225" v="3112" actId="403"/>
        <pc:sldMkLst>
          <pc:docMk/>
          <pc:sldMk cId="521268351" sldId="925"/>
        </pc:sldMkLst>
        <pc:spChg chg="mod">
          <ac:chgData name="James Williams" userId="c957a50b-491f-4d94-b4bc-52aca3e2340d" providerId="ADAL" clId="{24AD1EBB-B856-443B-9200-42FCDD6529A9}" dt="2026-02-15T14:45:43.225" v="3112" actId="403"/>
          <ac:spMkLst>
            <pc:docMk/>
            <pc:sldMk cId="521268351" sldId="925"/>
            <ac:spMk id="2" creationId="{A1CB0900-6A1E-85B3-904C-20FD8DFBC936}"/>
          </ac:spMkLst>
        </pc:spChg>
      </pc:sldChg>
      <pc:sldChg chg="modSp mod">
        <pc:chgData name="James Williams" userId="c957a50b-491f-4d94-b4bc-52aca3e2340d" providerId="ADAL" clId="{24AD1EBB-B856-443B-9200-42FCDD6529A9}" dt="2026-02-16T09:57:11.635" v="5562" actId="13926"/>
        <pc:sldMkLst>
          <pc:docMk/>
          <pc:sldMk cId="3838476299" sldId="931"/>
        </pc:sldMkLst>
        <pc:spChg chg="mod">
          <ac:chgData name="James Williams" userId="c957a50b-491f-4d94-b4bc-52aca3e2340d" providerId="ADAL" clId="{24AD1EBB-B856-443B-9200-42FCDD6529A9}" dt="2026-02-16T09:57:11.635" v="5562" actId="13926"/>
          <ac:spMkLst>
            <pc:docMk/>
            <pc:sldMk cId="3838476299" sldId="931"/>
            <ac:spMk id="4" creationId="{EAD86BFA-5953-796F-A6E3-3A46C37FAB85}"/>
          </ac:spMkLst>
        </pc:spChg>
      </pc:sldChg>
      <pc:sldChg chg="addSp modSp mod">
        <pc:chgData name="James Williams" userId="c957a50b-491f-4d94-b4bc-52aca3e2340d" providerId="ADAL" clId="{24AD1EBB-B856-443B-9200-42FCDD6529A9}" dt="2026-02-15T17:54:09.140" v="5550" actId="1076"/>
        <pc:sldMkLst>
          <pc:docMk/>
          <pc:sldMk cId="2215221646" sldId="936"/>
        </pc:sldMkLst>
        <pc:spChg chg="mod">
          <ac:chgData name="James Williams" userId="c957a50b-491f-4d94-b4bc-52aca3e2340d" providerId="ADAL" clId="{24AD1EBB-B856-443B-9200-42FCDD6529A9}" dt="2026-02-15T17:50:35.460" v="5337" actId="13926"/>
          <ac:spMkLst>
            <pc:docMk/>
            <pc:sldMk cId="2215221646" sldId="936"/>
            <ac:spMk id="2" creationId="{39CA4E97-F4DE-4F61-0F5B-A14DECA0DEF7}"/>
          </ac:spMkLst>
        </pc:spChg>
        <pc:spChg chg="add mod">
          <ac:chgData name="James Williams" userId="c957a50b-491f-4d94-b4bc-52aca3e2340d" providerId="ADAL" clId="{24AD1EBB-B856-443B-9200-42FCDD6529A9}" dt="2026-02-15T17:54:09.140" v="5550" actId="1076"/>
          <ac:spMkLst>
            <pc:docMk/>
            <pc:sldMk cId="2215221646" sldId="936"/>
            <ac:spMk id="3" creationId="{901C3A92-E8A6-7DB9-A68C-61C577EE5BBE}"/>
          </ac:spMkLst>
        </pc:spChg>
        <pc:spChg chg="mod">
          <ac:chgData name="James Williams" userId="c957a50b-491f-4d94-b4bc-52aca3e2340d" providerId="ADAL" clId="{24AD1EBB-B856-443B-9200-42FCDD6529A9}" dt="2026-02-15T17:43:53.766" v="5327" actId="113"/>
          <ac:spMkLst>
            <pc:docMk/>
            <pc:sldMk cId="2215221646" sldId="936"/>
            <ac:spMk id="5" creationId="{6F010D24-ADE4-A2F8-BB67-31909B84F51A}"/>
          </ac:spMkLst>
        </pc:spChg>
        <pc:spChg chg="mod">
          <ac:chgData name="James Williams" userId="c957a50b-491f-4d94-b4bc-52aca3e2340d" providerId="ADAL" clId="{24AD1EBB-B856-443B-9200-42FCDD6529A9}" dt="2026-02-15T17:53:07.390" v="5542" actId="1076"/>
          <ac:spMkLst>
            <pc:docMk/>
            <pc:sldMk cId="2215221646" sldId="936"/>
            <ac:spMk id="21" creationId="{88B5D177-6C35-8F33-9F73-B657AFF34941}"/>
          </ac:spMkLst>
        </pc:spChg>
        <pc:picChg chg="mod">
          <ac:chgData name="James Williams" userId="c957a50b-491f-4d94-b4bc-52aca3e2340d" providerId="ADAL" clId="{24AD1EBB-B856-443B-9200-42FCDD6529A9}" dt="2026-02-15T17:53:07.390" v="5542" actId="1076"/>
          <ac:picMkLst>
            <pc:docMk/>
            <pc:sldMk cId="2215221646" sldId="936"/>
            <ac:picMk id="10" creationId="{9F1D5DBE-609B-6E7C-F01C-A4AEEA24E7C3}"/>
          </ac:picMkLst>
        </pc:picChg>
      </pc:sldChg>
      <pc:sldChg chg="modSp mod">
        <pc:chgData name="James Williams" userId="c957a50b-491f-4d94-b4bc-52aca3e2340d" providerId="ADAL" clId="{24AD1EBB-B856-443B-9200-42FCDD6529A9}" dt="2026-02-15T17:43:13.901" v="5302" actId="20577"/>
        <pc:sldMkLst>
          <pc:docMk/>
          <pc:sldMk cId="1982356917" sldId="937"/>
        </pc:sldMkLst>
        <pc:spChg chg="mod">
          <ac:chgData name="James Williams" userId="c957a50b-491f-4d94-b4bc-52aca3e2340d" providerId="ADAL" clId="{24AD1EBB-B856-443B-9200-42FCDD6529A9}" dt="2026-02-15T17:43:13.901" v="5302" actId="20577"/>
          <ac:spMkLst>
            <pc:docMk/>
            <pc:sldMk cId="1982356917" sldId="937"/>
            <ac:spMk id="15" creationId="{432B2553-11D7-821F-61F2-07F37B03099D}"/>
          </ac:spMkLst>
        </pc:spChg>
      </pc:sldChg>
      <pc:sldChg chg="modSp mod">
        <pc:chgData name="James Williams" userId="c957a50b-491f-4d94-b4bc-52aca3e2340d" providerId="ADAL" clId="{24AD1EBB-B856-443B-9200-42FCDD6529A9}" dt="2026-02-15T17:34:16.331" v="5220" actId="13926"/>
        <pc:sldMkLst>
          <pc:docMk/>
          <pc:sldMk cId="1265854397" sldId="938"/>
        </pc:sldMkLst>
        <pc:spChg chg="mod">
          <ac:chgData name="James Williams" userId="c957a50b-491f-4d94-b4bc-52aca3e2340d" providerId="ADAL" clId="{24AD1EBB-B856-443B-9200-42FCDD6529A9}" dt="2026-02-15T17:34:16.331" v="5220" actId="13926"/>
          <ac:spMkLst>
            <pc:docMk/>
            <pc:sldMk cId="1265854397" sldId="938"/>
            <ac:spMk id="15" creationId="{7FB86E8A-B0EF-C793-8C22-DFA596E6ED70}"/>
          </ac:spMkLst>
        </pc:spChg>
      </pc:sldChg>
      <pc:sldChg chg="addSp modSp add mod">
        <pc:chgData name="James Williams" userId="c957a50b-491f-4d94-b4bc-52aca3e2340d" providerId="ADAL" clId="{24AD1EBB-B856-443B-9200-42FCDD6529A9}" dt="2026-02-15T15:46:33.501" v="3783" actId="13926"/>
        <pc:sldMkLst>
          <pc:docMk/>
          <pc:sldMk cId="3170296575" sldId="941"/>
        </pc:sldMkLst>
        <pc:spChg chg="add mod">
          <ac:chgData name="James Williams" userId="c957a50b-491f-4d94-b4bc-52aca3e2340d" providerId="ADAL" clId="{24AD1EBB-B856-443B-9200-42FCDD6529A9}" dt="2026-02-15T15:44:02.340" v="3759" actId="1076"/>
          <ac:spMkLst>
            <pc:docMk/>
            <pc:sldMk cId="3170296575" sldId="941"/>
            <ac:spMk id="5" creationId="{3D5E090D-AB5D-37F2-FB57-FEC555872A6D}"/>
          </ac:spMkLst>
        </pc:spChg>
        <pc:spChg chg="mod">
          <ac:chgData name="James Williams" userId="c957a50b-491f-4d94-b4bc-52aca3e2340d" providerId="ADAL" clId="{24AD1EBB-B856-443B-9200-42FCDD6529A9}" dt="2026-02-15T15:46:33.501" v="3783" actId="13926"/>
          <ac:spMkLst>
            <pc:docMk/>
            <pc:sldMk cId="3170296575" sldId="941"/>
            <ac:spMk id="20" creationId="{7DCDC664-F699-F3FA-C90A-BC1D77CF7EEC}"/>
          </ac:spMkLst>
        </pc:spChg>
        <pc:picChg chg="mod">
          <ac:chgData name="James Williams" userId="c957a50b-491f-4d94-b4bc-52aca3e2340d" providerId="ADAL" clId="{24AD1EBB-B856-443B-9200-42FCDD6529A9}" dt="2026-02-15T15:43:03.636" v="3751" actId="1076"/>
          <ac:picMkLst>
            <pc:docMk/>
            <pc:sldMk cId="3170296575" sldId="941"/>
            <ac:picMk id="4" creationId="{E307DDDB-2F82-6867-6B0A-4453897092B7}"/>
          </ac:picMkLst>
        </pc:picChg>
      </pc:sldChg>
      <pc:sldChg chg="modSp add mod">
        <pc:chgData name="James Williams" userId="c957a50b-491f-4d94-b4bc-52aca3e2340d" providerId="ADAL" clId="{24AD1EBB-B856-443B-9200-42FCDD6529A9}" dt="2026-02-15T15:50:55.132" v="3788" actId="13926"/>
        <pc:sldMkLst>
          <pc:docMk/>
          <pc:sldMk cId="3731576945" sldId="942"/>
        </pc:sldMkLst>
        <pc:spChg chg="mod">
          <ac:chgData name="James Williams" userId="c957a50b-491f-4d94-b4bc-52aca3e2340d" providerId="ADAL" clId="{24AD1EBB-B856-443B-9200-42FCDD6529A9}" dt="2026-02-15T15:49:14.265" v="3786" actId="14100"/>
          <ac:spMkLst>
            <pc:docMk/>
            <pc:sldMk cId="3731576945" sldId="942"/>
            <ac:spMk id="2" creationId="{1DC1401A-3B75-7058-E082-B4977954799D}"/>
          </ac:spMkLst>
        </pc:spChg>
        <pc:spChg chg="mod">
          <ac:chgData name="James Williams" userId="c957a50b-491f-4d94-b4bc-52aca3e2340d" providerId="ADAL" clId="{24AD1EBB-B856-443B-9200-42FCDD6529A9}" dt="2026-02-15T15:50:55.132" v="3788" actId="13926"/>
          <ac:spMkLst>
            <pc:docMk/>
            <pc:sldMk cId="3731576945" sldId="942"/>
            <ac:spMk id="20" creationId="{7103737A-9C1C-FEA7-5E8A-BFF3228B8B42}"/>
          </ac:spMkLst>
        </pc:spChg>
      </pc:sldChg>
      <pc:sldChg chg="modSp mod">
        <pc:chgData name="James Williams" userId="c957a50b-491f-4d94-b4bc-52aca3e2340d" providerId="ADAL" clId="{24AD1EBB-B856-443B-9200-42FCDD6529A9}" dt="2026-02-15T16:58:54.359" v="4884" actId="20577"/>
        <pc:sldMkLst>
          <pc:docMk/>
          <pc:sldMk cId="761726883" sldId="944"/>
        </pc:sldMkLst>
        <pc:spChg chg="mod">
          <ac:chgData name="James Williams" userId="c957a50b-491f-4d94-b4bc-52aca3e2340d" providerId="ADAL" clId="{24AD1EBB-B856-443B-9200-42FCDD6529A9}" dt="2026-02-15T16:58:54.359" v="4884" actId="20577"/>
          <ac:spMkLst>
            <pc:docMk/>
            <pc:sldMk cId="761726883" sldId="944"/>
            <ac:spMk id="7" creationId="{5E6BF72C-8075-EDE7-3435-3DCCFD333C05}"/>
          </ac:spMkLst>
        </pc:spChg>
      </pc:sldChg>
      <pc:sldChg chg="addSp delSp modSp add del mod">
        <pc:chgData name="James Williams" userId="c957a50b-491f-4d94-b4bc-52aca3e2340d" providerId="ADAL" clId="{24AD1EBB-B856-443B-9200-42FCDD6529A9}" dt="2026-02-15T16:46:02.780" v="4767" actId="20577"/>
        <pc:sldMkLst>
          <pc:docMk/>
          <pc:sldMk cId="3159776101" sldId="945"/>
        </pc:sldMkLst>
        <pc:spChg chg="mod">
          <ac:chgData name="James Williams" userId="c957a50b-491f-4d94-b4bc-52aca3e2340d" providerId="ADAL" clId="{24AD1EBB-B856-443B-9200-42FCDD6529A9}" dt="2026-02-15T16:46:02.780" v="4767" actId="20577"/>
          <ac:spMkLst>
            <pc:docMk/>
            <pc:sldMk cId="3159776101" sldId="945"/>
            <ac:spMk id="3" creationId="{73D6B405-D311-0FFF-FC80-C62186B603F1}"/>
          </ac:spMkLst>
        </pc:spChg>
      </pc:sldChg>
      <pc:sldChg chg="modSp mod">
        <pc:chgData name="James Williams" userId="c957a50b-491f-4d94-b4bc-52aca3e2340d" providerId="ADAL" clId="{24AD1EBB-B856-443B-9200-42FCDD6529A9}" dt="2026-03-03T17:48:48.204" v="6127" actId="14100"/>
        <pc:sldMkLst>
          <pc:docMk/>
          <pc:sldMk cId="2028929544" sldId="949"/>
        </pc:sldMkLst>
        <pc:spChg chg="mod">
          <ac:chgData name="James Williams" userId="c957a50b-491f-4d94-b4bc-52aca3e2340d" providerId="ADAL" clId="{24AD1EBB-B856-443B-9200-42FCDD6529A9}" dt="2026-02-15T17:54:26.093" v="5553" actId="14100"/>
          <ac:spMkLst>
            <pc:docMk/>
            <pc:sldMk cId="2028929544" sldId="949"/>
            <ac:spMk id="2" creationId="{2995A057-04C3-482F-2510-389F2F6D488A}"/>
          </ac:spMkLst>
        </pc:spChg>
        <pc:grpChg chg="mod">
          <ac:chgData name="James Williams" userId="c957a50b-491f-4d94-b4bc-52aca3e2340d" providerId="ADAL" clId="{24AD1EBB-B856-443B-9200-42FCDD6529A9}" dt="2026-03-03T17:48:48.204" v="6127" actId="14100"/>
          <ac:grpSpMkLst>
            <pc:docMk/>
            <pc:sldMk cId="2028929544" sldId="949"/>
            <ac:grpSpMk id="7" creationId="{6AF910C8-170D-465F-ACF8-6C80CCB559F9}"/>
          </ac:grpSpMkLst>
        </pc:grpChg>
      </pc:sldChg>
      <pc:sldChg chg="modSp mod">
        <pc:chgData name="James Williams" userId="c957a50b-491f-4d94-b4bc-52aca3e2340d" providerId="ADAL" clId="{24AD1EBB-B856-443B-9200-42FCDD6529A9}" dt="2026-02-15T16:57:22.774" v="4879" actId="403"/>
        <pc:sldMkLst>
          <pc:docMk/>
          <pc:sldMk cId="3534328168" sldId="950"/>
        </pc:sldMkLst>
        <pc:spChg chg="mod">
          <ac:chgData name="James Williams" userId="c957a50b-491f-4d94-b4bc-52aca3e2340d" providerId="ADAL" clId="{24AD1EBB-B856-443B-9200-42FCDD6529A9}" dt="2026-02-15T16:57:22.774" v="4879" actId="403"/>
          <ac:spMkLst>
            <pc:docMk/>
            <pc:sldMk cId="3534328168" sldId="950"/>
            <ac:spMk id="2" creationId="{28816436-7137-A94F-1BD6-FF48D676004A}"/>
          </ac:spMkLst>
        </pc:spChg>
      </pc:sldChg>
      <pc:sldChg chg="modSp mod">
        <pc:chgData name="James Williams" userId="c957a50b-491f-4d94-b4bc-52aca3e2340d" providerId="ADAL" clId="{24AD1EBB-B856-443B-9200-42FCDD6529A9}" dt="2026-02-15T17:34:43.294" v="5243" actId="403"/>
        <pc:sldMkLst>
          <pc:docMk/>
          <pc:sldMk cId="161159967" sldId="955"/>
        </pc:sldMkLst>
        <pc:spChg chg="mod">
          <ac:chgData name="James Williams" userId="c957a50b-491f-4d94-b4bc-52aca3e2340d" providerId="ADAL" clId="{24AD1EBB-B856-443B-9200-42FCDD6529A9}" dt="2026-02-15T17:34:43.294" v="5243" actId="403"/>
          <ac:spMkLst>
            <pc:docMk/>
            <pc:sldMk cId="161159967" sldId="955"/>
            <ac:spMk id="2" creationId="{12C45828-F3F7-F5F8-8542-F402CF838C5A}"/>
          </ac:spMkLst>
        </pc:spChg>
        <pc:spChg chg="mod">
          <ac:chgData name="James Williams" userId="c957a50b-491f-4d94-b4bc-52aca3e2340d" providerId="ADAL" clId="{24AD1EBB-B856-443B-9200-42FCDD6529A9}" dt="2026-02-15T17:34:37.362" v="5241" actId="13926"/>
          <ac:spMkLst>
            <pc:docMk/>
            <pc:sldMk cId="161159967" sldId="955"/>
            <ac:spMk id="15" creationId="{46DCEAED-DA77-FC17-40D7-EFC3178970EA}"/>
          </ac:spMkLst>
        </pc:spChg>
      </pc:sldChg>
      <pc:sldChg chg="modSp mod">
        <pc:chgData name="James Williams" userId="c957a50b-491f-4d94-b4bc-52aca3e2340d" providerId="ADAL" clId="{24AD1EBB-B856-443B-9200-42FCDD6529A9}" dt="2026-02-15T17:27:27.114" v="5154" actId="1076"/>
        <pc:sldMkLst>
          <pc:docMk/>
          <pc:sldMk cId="561583681" sldId="958"/>
        </pc:sldMkLst>
        <pc:spChg chg="mod">
          <ac:chgData name="James Williams" userId="c957a50b-491f-4d94-b4bc-52aca3e2340d" providerId="ADAL" clId="{24AD1EBB-B856-443B-9200-42FCDD6529A9}" dt="2026-02-15T17:27:14.847" v="5149" actId="14100"/>
          <ac:spMkLst>
            <pc:docMk/>
            <pc:sldMk cId="561583681" sldId="958"/>
            <ac:spMk id="2" creationId="{62499F31-9008-3191-9B27-A71F2B3F55CF}"/>
          </ac:spMkLst>
        </pc:spChg>
        <pc:spChg chg="mod">
          <ac:chgData name="James Williams" userId="c957a50b-491f-4d94-b4bc-52aca3e2340d" providerId="ADAL" clId="{24AD1EBB-B856-443B-9200-42FCDD6529A9}" dt="2026-02-15T17:27:24.882" v="5153" actId="14100"/>
          <ac:spMkLst>
            <pc:docMk/>
            <pc:sldMk cId="561583681" sldId="958"/>
            <ac:spMk id="3" creationId="{709EFA67-0C42-F951-73E9-EDC32FD353BD}"/>
          </ac:spMkLst>
        </pc:spChg>
        <pc:grpChg chg="mod">
          <ac:chgData name="James Williams" userId="c957a50b-491f-4d94-b4bc-52aca3e2340d" providerId="ADAL" clId="{24AD1EBB-B856-443B-9200-42FCDD6529A9}" dt="2026-02-15T17:27:27.114" v="5154" actId="1076"/>
          <ac:grpSpMkLst>
            <pc:docMk/>
            <pc:sldMk cId="561583681" sldId="958"/>
            <ac:grpSpMk id="14" creationId="{D8DBCFB3-FAF1-18F7-3A93-B85154DB2F81}"/>
          </ac:grpSpMkLst>
        </pc:grpChg>
      </pc:sldChg>
      <pc:sldChg chg="addSp modSp add mod">
        <pc:chgData name="James Williams" userId="c957a50b-491f-4d94-b4bc-52aca3e2340d" providerId="ADAL" clId="{24AD1EBB-B856-443B-9200-42FCDD6529A9}" dt="2026-02-15T16:50:18.689" v="4792" actId="1076"/>
        <pc:sldMkLst>
          <pc:docMk/>
          <pc:sldMk cId="4179456695" sldId="960"/>
        </pc:sldMkLst>
        <pc:spChg chg="mod ord">
          <ac:chgData name="James Williams" userId="c957a50b-491f-4d94-b4bc-52aca3e2340d" providerId="ADAL" clId="{24AD1EBB-B856-443B-9200-42FCDD6529A9}" dt="2026-02-15T16:50:16.136" v="4791" actId="1076"/>
          <ac:spMkLst>
            <pc:docMk/>
            <pc:sldMk cId="4179456695" sldId="960"/>
            <ac:spMk id="3" creationId="{79C31ABB-2C67-8F51-7E2E-D7A367263BD4}"/>
          </ac:spMkLst>
        </pc:spChg>
        <pc:picChg chg="add mod">
          <ac:chgData name="James Williams" userId="c957a50b-491f-4d94-b4bc-52aca3e2340d" providerId="ADAL" clId="{24AD1EBB-B856-443B-9200-42FCDD6529A9}" dt="2026-02-15T16:50:18.689" v="4792" actId="1076"/>
          <ac:picMkLst>
            <pc:docMk/>
            <pc:sldMk cId="4179456695" sldId="960"/>
            <ac:picMk id="4" creationId="{89709D13-3E1C-CFCB-0712-DAB65FF4905B}"/>
          </ac:picMkLst>
        </pc:picChg>
      </pc:sldChg>
      <pc:sldChg chg="add">
        <pc:chgData name="James Williams" userId="c957a50b-491f-4d94-b4bc-52aca3e2340d" providerId="ADAL" clId="{24AD1EBB-B856-443B-9200-42FCDD6529A9}" dt="2026-02-15T14:34:15.363" v="2482"/>
        <pc:sldMkLst>
          <pc:docMk/>
          <pc:sldMk cId="595370125" sldId="963"/>
        </pc:sldMkLst>
      </pc:sldChg>
      <pc:sldChg chg="add">
        <pc:chgData name="James Williams" userId="c957a50b-491f-4d94-b4bc-52aca3e2340d" providerId="ADAL" clId="{24AD1EBB-B856-443B-9200-42FCDD6529A9}" dt="2026-02-15T14:34:15.363" v="2482"/>
        <pc:sldMkLst>
          <pc:docMk/>
          <pc:sldMk cId="1821865912" sldId="964"/>
        </pc:sldMkLst>
      </pc:sldChg>
      <pc:sldChg chg="addSp modSp add mod">
        <pc:chgData name="James Williams" userId="c957a50b-491f-4d94-b4bc-52aca3e2340d" providerId="ADAL" clId="{24AD1EBB-B856-443B-9200-42FCDD6529A9}" dt="2026-02-19T10:02:28.204" v="5657" actId="13926"/>
        <pc:sldMkLst>
          <pc:docMk/>
          <pc:sldMk cId="1904567916" sldId="965"/>
        </pc:sldMkLst>
        <pc:spChg chg="mod">
          <ac:chgData name="James Williams" userId="c957a50b-491f-4d94-b4bc-52aca3e2340d" providerId="ADAL" clId="{24AD1EBB-B856-443B-9200-42FCDD6529A9}" dt="2026-02-15T14:34:51.033" v="2490" actId="20577"/>
          <ac:spMkLst>
            <pc:docMk/>
            <pc:sldMk cId="1904567916" sldId="965"/>
            <ac:spMk id="2" creationId="{956848C3-DCE6-3ECB-1034-D35E41BC8869}"/>
          </ac:spMkLst>
        </pc:spChg>
        <pc:spChg chg="mod">
          <ac:chgData name="James Williams" userId="c957a50b-491f-4d94-b4bc-52aca3e2340d" providerId="ADAL" clId="{24AD1EBB-B856-443B-9200-42FCDD6529A9}" dt="2026-02-19T10:02:28.204" v="5657" actId="13926"/>
          <ac:spMkLst>
            <pc:docMk/>
            <pc:sldMk cId="1904567916" sldId="965"/>
            <ac:spMk id="3" creationId="{58648A89-AD2A-CE5D-42A4-3325A3A120E3}"/>
          </ac:spMkLst>
        </pc:spChg>
      </pc:sldChg>
      <pc:sldChg chg="add">
        <pc:chgData name="James Williams" userId="c957a50b-491f-4d94-b4bc-52aca3e2340d" providerId="ADAL" clId="{24AD1EBB-B856-443B-9200-42FCDD6529A9}" dt="2026-02-15T14:34:15.363" v="2482"/>
        <pc:sldMkLst>
          <pc:docMk/>
          <pc:sldMk cId="640418906" sldId="966"/>
        </pc:sldMkLst>
      </pc:sldChg>
      <pc:sldChg chg="add">
        <pc:chgData name="James Williams" userId="c957a50b-491f-4d94-b4bc-52aca3e2340d" providerId="ADAL" clId="{24AD1EBB-B856-443B-9200-42FCDD6529A9}" dt="2026-02-15T14:34:15.363" v="2482"/>
        <pc:sldMkLst>
          <pc:docMk/>
          <pc:sldMk cId="1578683654" sldId="968"/>
        </pc:sldMkLst>
      </pc:sldChg>
      <pc:sldChg chg="modSp add mod">
        <pc:chgData name="James Williams" userId="c957a50b-491f-4d94-b4bc-52aca3e2340d" providerId="ADAL" clId="{24AD1EBB-B856-443B-9200-42FCDD6529A9}" dt="2026-02-15T15:01:22.629" v="3240" actId="20577"/>
        <pc:sldMkLst>
          <pc:docMk/>
          <pc:sldMk cId="3253035710" sldId="969"/>
        </pc:sldMkLst>
        <pc:spChg chg="mod">
          <ac:chgData name="James Williams" userId="c957a50b-491f-4d94-b4bc-52aca3e2340d" providerId="ADAL" clId="{24AD1EBB-B856-443B-9200-42FCDD6529A9}" dt="2026-02-15T14:43:43.941" v="3089" actId="1076"/>
          <ac:spMkLst>
            <pc:docMk/>
            <pc:sldMk cId="3253035710" sldId="969"/>
            <ac:spMk id="2" creationId="{8A9B6E6B-83FE-AF13-158E-3CC5A1CE69B9}"/>
          </ac:spMkLst>
        </pc:spChg>
        <pc:spChg chg="mod">
          <ac:chgData name="James Williams" userId="c957a50b-491f-4d94-b4bc-52aca3e2340d" providerId="ADAL" clId="{24AD1EBB-B856-443B-9200-42FCDD6529A9}" dt="2026-02-15T15:01:22.629" v="3240" actId="20577"/>
          <ac:spMkLst>
            <pc:docMk/>
            <pc:sldMk cId="3253035710" sldId="969"/>
            <ac:spMk id="3" creationId="{1A6F56B2-F806-A4E7-19DF-F19031CE289D}"/>
          </ac:spMkLst>
        </pc:spChg>
        <pc:picChg chg="mod">
          <ac:chgData name="James Williams" userId="c957a50b-491f-4d94-b4bc-52aca3e2340d" providerId="ADAL" clId="{24AD1EBB-B856-443B-9200-42FCDD6529A9}" dt="2026-02-15T14:43:47.263" v="3090" actId="1076"/>
          <ac:picMkLst>
            <pc:docMk/>
            <pc:sldMk cId="3253035710" sldId="969"/>
            <ac:picMk id="13" creationId="{68362067-5E82-2F2A-D5F0-DD9AA06B878F}"/>
          </ac:picMkLst>
        </pc:picChg>
      </pc:sldChg>
      <pc:sldChg chg="addSp modSp new mod ord">
        <pc:chgData name="James Williams" userId="c957a50b-491f-4d94-b4bc-52aca3e2340d" providerId="ADAL" clId="{24AD1EBB-B856-443B-9200-42FCDD6529A9}" dt="2026-02-15T15:34:47.919" v="3716" actId="20577"/>
        <pc:sldMkLst>
          <pc:docMk/>
          <pc:sldMk cId="2518310092" sldId="970"/>
        </pc:sldMkLst>
        <pc:spChg chg="add mod">
          <ac:chgData name="James Williams" userId="c957a50b-491f-4d94-b4bc-52aca3e2340d" providerId="ADAL" clId="{24AD1EBB-B856-443B-9200-42FCDD6529A9}" dt="2026-02-15T15:24:27.219" v="3480" actId="20577"/>
          <ac:spMkLst>
            <pc:docMk/>
            <pc:sldMk cId="2518310092" sldId="970"/>
            <ac:spMk id="2" creationId="{95B1B0FD-2500-4E53-A864-1874D67A0499}"/>
          </ac:spMkLst>
        </pc:spChg>
        <pc:spChg chg="add mod">
          <ac:chgData name="James Williams" userId="c957a50b-491f-4d94-b4bc-52aca3e2340d" providerId="ADAL" clId="{24AD1EBB-B856-443B-9200-42FCDD6529A9}" dt="2026-02-15T15:34:47.919" v="3716" actId="20577"/>
          <ac:spMkLst>
            <pc:docMk/>
            <pc:sldMk cId="2518310092" sldId="970"/>
            <ac:spMk id="20" creationId="{C278B6F4-581A-477A-A945-30BCA4FEE766}"/>
          </ac:spMkLst>
        </pc:spChg>
        <pc:picChg chg="add mod ord">
          <ac:chgData name="James Williams" userId="c957a50b-491f-4d94-b4bc-52aca3e2340d" providerId="ADAL" clId="{24AD1EBB-B856-443B-9200-42FCDD6529A9}" dt="2026-02-15T15:22:39.464" v="3446" actId="1076"/>
          <ac:picMkLst>
            <pc:docMk/>
            <pc:sldMk cId="2518310092" sldId="970"/>
            <ac:picMk id="6" creationId="{7DA1A554-9833-3DCD-3E8C-C445BB54256E}"/>
          </ac:picMkLst>
        </pc:picChg>
      </pc:sldChg>
      <pc:sldChg chg="addSp modSp new mod">
        <pc:chgData name="James Williams" userId="c957a50b-491f-4d94-b4bc-52aca3e2340d" providerId="ADAL" clId="{24AD1EBB-B856-443B-9200-42FCDD6529A9}" dt="2026-02-15T16:06:10.380" v="4308" actId="13926"/>
        <pc:sldMkLst>
          <pc:docMk/>
          <pc:sldMk cId="566933799" sldId="972"/>
        </pc:sldMkLst>
        <pc:spChg chg="add mod">
          <ac:chgData name="James Williams" userId="c957a50b-491f-4d94-b4bc-52aca3e2340d" providerId="ADAL" clId="{24AD1EBB-B856-443B-9200-42FCDD6529A9}" dt="2026-02-15T16:06:10.380" v="4308" actId="13926"/>
          <ac:spMkLst>
            <pc:docMk/>
            <pc:sldMk cId="566933799" sldId="972"/>
            <ac:spMk id="2" creationId="{ABC2ADF5-AB55-8C24-1058-381FEFB4D54A}"/>
          </ac:spMkLst>
        </pc:spChg>
        <pc:spChg chg="add mod">
          <ac:chgData name="James Williams" userId="c957a50b-491f-4d94-b4bc-52aca3e2340d" providerId="ADAL" clId="{24AD1EBB-B856-443B-9200-42FCDD6529A9}" dt="2026-02-15T16:05:55.069" v="4306" actId="113"/>
          <ac:spMkLst>
            <pc:docMk/>
            <pc:sldMk cId="566933799" sldId="972"/>
            <ac:spMk id="20" creationId="{A03CBD72-CF77-8FA3-392F-E0E8E8F0ED53}"/>
          </ac:spMkLst>
        </pc:spChg>
        <pc:picChg chg="add mod">
          <ac:chgData name="James Williams" userId="c957a50b-491f-4d94-b4bc-52aca3e2340d" providerId="ADAL" clId="{24AD1EBB-B856-443B-9200-42FCDD6529A9}" dt="2026-02-15T16:05:32.206" v="4299" actId="1076"/>
          <ac:picMkLst>
            <pc:docMk/>
            <pc:sldMk cId="566933799" sldId="972"/>
            <ac:picMk id="4" creationId="{A99784A1-7EF0-8896-FB4C-31A635945726}"/>
          </ac:picMkLst>
        </pc:picChg>
        <pc:picChg chg="add mod">
          <ac:chgData name="James Williams" userId="c957a50b-491f-4d94-b4bc-52aca3e2340d" providerId="ADAL" clId="{24AD1EBB-B856-443B-9200-42FCDD6529A9}" dt="2026-02-15T16:05:35.229" v="4300" actId="1076"/>
          <ac:picMkLst>
            <pc:docMk/>
            <pc:sldMk cId="566933799" sldId="972"/>
            <ac:picMk id="6" creationId="{C73F44C8-471D-2EB6-419D-22435BC0BD77}"/>
          </ac:picMkLst>
        </pc:picChg>
      </pc:sldChg>
      <pc:sldChg chg="addSp modSp add mod ord">
        <pc:chgData name="James Williams" userId="c957a50b-491f-4d94-b4bc-52aca3e2340d" providerId="ADAL" clId="{24AD1EBB-B856-443B-9200-42FCDD6529A9}" dt="2026-02-16T10:28:08.602" v="5563" actId="113"/>
        <pc:sldMkLst>
          <pc:docMk/>
          <pc:sldMk cId="4243077189" sldId="973"/>
        </pc:sldMkLst>
        <pc:spChg chg="mod">
          <ac:chgData name="James Williams" userId="c957a50b-491f-4d94-b4bc-52aca3e2340d" providerId="ADAL" clId="{24AD1EBB-B856-443B-9200-42FCDD6529A9}" dt="2026-02-15T16:28:58.046" v="4561" actId="207"/>
          <ac:spMkLst>
            <pc:docMk/>
            <pc:sldMk cId="4243077189" sldId="973"/>
            <ac:spMk id="2" creationId="{BACBBBB5-96D6-42FB-E633-87E9F0D2009C}"/>
          </ac:spMkLst>
        </pc:spChg>
        <pc:spChg chg="add mod">
          <ac:chgData name="James Williams" userId="c957a50b-491f-4d94-b4bc-52aca3e2340d" providerId="ADAL" clId="{24AD1EBB-B856-443B-9200-42FCDD6529A9}" dt="2026-02-15T16:33:35.228" v="4616" actId="1076"/>
          <ac:spMkLst>
            <pc:docMk/>
            <pc:sldMk cId="4243077189" sldId="973"/>
            <ac:spMk id="5" creationId="{3059E859-87FF-5D00-EAC1-38C7DEDB71B5}"/>
          </ac:spMkLst>
        </pc:spChg>
        <pc:spChg chg="mod">
          <ac:chgData name="James Williams" userId="c957a50b-491f-4d94-b4bc-52aca3e2340d" providerId="ADAL" clId="{24AD1EBB-B856-443B-9200-42FCDD6529A9}" dt="2026-02-16T10:28:08.602" v="5563" actId="113"/>
          <ac:spMkLst>
            <pc:docMk/>
            <pc:sldMk cId="4243077189" sldId="973"/>
            <ac:spMk id="20" creationId="{FEEE566C-ED8F-8D82-E05C-F4F6A0302392}"/>
          </ac:spMkLst>
        </pc:spChg>
        <pc:grpChg chg="mod">
          <ac:chgData name="James Williams" userId="c957a50b-491f-4d94-b4bc-52aca3e2340d" providerId="ADAL" clId="{24AD1EBB-B856-443B-9200-42FCDD6529A9}" dt="2026-02-15T16:29:24.016" v="4571" actId="1076"/>
          <ac:grpSpMkLst>
            <pc:docMk/>
            <pc:sldMk cId="4243077189" sldId="973"/>
            <ac:grpSpMk id="4" creationId="{2EDD1175-1908-2100-9252-E99D72B9175C}"/>
          </ac:grpSpMkLst>
        </pc:grpChg>
        <pc:picChg chg="mod">
          <ac:chgData name="James Williams" userId="c957a50b-491f-4d94-b4bc-52aca3e2340d" providerId="ADAL" clId="{24AD1EBB-B856-443B-9200-42FCDD6529A9}" dt="2026-02-15T16:30:09.685" v="4587" actId="1076"/>
          <ac:picMkLst>
            <pc:docMk/>
            <pc:sldMk cId="4243077189" sldId="973"/>
            <ac:picMk id="7" creationId="{FD889B5E-C440-1C02-F290-4AA6D90E1F58}"/>
          </ac:picMkLst>
        </pc:picChg>
      </pc:sldChg>
      <pc:sldChg chg="addSp delSp modSp new mod">
        <pc:chgData name="James Williams" userId="c957a50b-491f-4d94-b4bc-52aca3e2340d" providerId="ADAL" clId="{24AD1EBB-B856-443B-9200-42FCDD6529A9}" dt="2026-02-15T16:39:33.830" v="4743" actId="20577"/>
        <pc:sldMkLst>
          <pc:docMk/>
          <pc:sldMk cId="200326018" sldId="974"/>
        </pc:sldMkLst>
        <pc:spChg chg="mod">
          <ac:chgData name="James Williams" userId="c957a50b-491f-4d94-b4bc-52aca3e2340d" providerId="ADAL" clId="{24AD1EBB-B856-443B-9200-42FCDD6529A9}" dt="2026-02-15T16:39:33.830" v="4743" actId="20577"/>
          <ac:spMkLst>
            <pc:docMk/>
            <pc:sldMk cId="200326018" sldId="974"/>
            <ac:spMk id="2" creationId="{8E431346-122E-39DB-2D49-9FA7418E955F}"/>
          </ac:spMkLst>
        </pc:spChg>
        <pc:picChg chg="add mod">
          <ac:chgData name="James Williams" userId="c957a50b-491f-4d94-b4bc-52aca3e2340d" providerId="ADAL" clId="{24AD1EBB-B856-443B-9200-42FCDD6529A9}" dt="2026-02-15T16:37:41.335" v="4636" actId="1076"/>
          <ac:picMkLst>
            <pc:docMk/>
            <pc:sldMk cId="200326018" sldId="974"/>
            <ac:picMk id="5" creationId="{5A204AC4-2B26-C23D-9372-06AF423A2A36}"/>
          </ac:picMkLst>
        </pc:picChg>
        <pc:picChg chg="add mod">
          <ac:chgData name="James Williams" userId="c957a50b-491f-4d94-b4bc-52aca3e2340d" providerId="ADAL" clId="{24AD1EBB-B856-443B-9200-42FCDD6529A9}" dt="2026-02-15T16:39:00.569" v="4691" actId="1076"/>
          <ac:picMkLst>
            <pc:docMk/>
            <pc:sldMk cId="200326018" sldId="974"/>
            <ac:picMk id="7" creationId="{729DB8B6-D0DE-B49B-87ED-A099954F95CE}"/>
          </ac:picMkLst>
        </pc:picChg>
      </pc:sldChg>
      <pc:sldChg chg="modSp add mod">
        <pc:chgData name="James Williams" userId="c957a50b-491f-4d94-b4bc-52aca3e2340d" providerId="ADAL" clId="{24AD1EBB-B856-443B-9200-42FCDD6529A9}" dt="2026-02-16T10:44:21.221" v="5565" actId="13926"/>
        <pc:sldMkLst>
          <pc:docMk/>
          <pc:sldMk cId="1576942344" sldId="975"/>
        </pc:sldMkLst>
        <pc:spChg chg="mod">
          <ac:chgData name="James Williams" userId="c957a50b-491f-4d94-b4bc-52aca3e2340d" providerId="ADAL" clId="{24AD1EBB-B856-443B-9200-42FCDD6529A9}" dt="2026-02-16T10:44:21.221" v="5565" actId="13926"/>
          <ac:spMkLst>
            <pc:docMk/>
            <pc:sldMk cId="1576942344" sldId="975"/>
            <ac:spMk id="20" creationId="{F87470DA-8B12-91DD-9D5F-BFDC84D3F7EB}"/>
          </ac:spMkLst>
        </pc:spChg>
      </pc:sldChg>
      <pc:sldChg chg="addSp modSp add mod">
        <pc:chgData name="James Williams" userId="c957a50b-491f-4d94-b4bc-52aca3e2340d" providerId="ADAL" clId="{24AD1EBB-B856-443B-9200-42FCDD6529A9}" dt="2026-02-16T14:02:55.882" v="5652" actId="403"/>
        <pc:sldMkLst>
          <pc:docMk/>
          <pc:sldMk cId="1378320959" sldId="977"/>
        </pc:sldMkLst>
        <pc:spChg chg="mod ord">
          <ac:chgData name="James Williams" userId="c957a50b-491f-4d94-b4bc-52aca3e2340d" providerId="ADAL" clId="{24AD1EBB-B856-443B-9200-42FCDD6529A9}" dt="2026-02-16T14:02:46.774" v="5648" actId="14100"/>
          <ac:spMkLst>
            <pc:docMk/>
            <pc:sldMk cId="1378320959" sldId="977"/>
            <ac:spMk id="2" creationId="{62652253-06B1-3436-EA10-BE560BD607FD}"/>
          </ac:spMkLst>
        </pc:spChg>
        <pc:spChg chg="mod">
          <ac:chgData name="James Williams" userId="c957a50b-491f-4d94-b4bc-52aca3e2340d" providerId="ADAL" clId="{24AD1EBB-B856-443B-9200-42FCDD6529A9}" dt="2026-02-16T14:02:55.882" v="5652" actId="403"/>
          <ac:spMkLst>
            <pc:docMk/>
            <pc:sldMk cId="1378320959" sldId="977"/>
            <ac:spMk id="3" creationId="{7B8C6524-4B65-A454-7DCA-051A6A6C39B0}"/>
          </ac:spMkLst>
        </pc:spChg>
        <pc:picChg chg="add mod">
          <ac:chgData name="James Williams" userId="c957a50b-491f-4d94-b4bc-52aca3e2340d" providerId="ADAL" clId="{24AD1EBB-B856-443B-9200-42FCDD6529A9}" dt="2026-02-16T14:01:38.015" v="5606" actId="1076"/>
          <ac:picMkLst>
            <pc:docMk/>
            <pc:sldMk cId="1378320959" sldId="977"/>
            <ac:picMk id="5" creationId="{603B96E2-936D-2211-AFA0-7F9F9D0984E7}"/>
          </ac:picMkLst>
        </pc:picChg>
      </pc:sldChg>
      <pc:sldChg chg="modSp add mod">
        <pc:chgData name="James Williams" userId="c957a50b-491f-4d94-b4bc-52aca3e2340d" providerId="ADAL" clId="{24AD1EBB-B856-443B-9200-42FCDD6529A9}" dt="2026-02-19T11:46:26.433" v="6031" actId="1076"/>
        <pc:sldMkLst>
          <pc:docMk/>
          <pc:sldMk cId="2441872286" sldId="979"/>
        </pc:sldMkLst>
        <pc:spChg chg="mod">
          <ac:chgData name="James Williams" userId="c957a50b-491f-4d94-b4bc-52aca3e2340d" providerId="ADAL" clId="{24AD1EBB-B856-443B-9200-42FCDD6529A9}" dt="2026-02-19T11:41:13.113" v="5906" actId="20577"/>
          <ac:spMkLst>
            <pc:docMk/>
            <pc:sldMk cId="2441872286" sldId="979"/>
            <ac:spMk id="2" creationId="{2E4E5E9D-8A17-CF15-0171-584DF4B443A9}"/>
          </ac:spMkLst>
        </pc:spChg>
        <pc:spChg chg="mod">
          <ac:chgData name="James Williams" userId="c957a50b-491f-4d94-b4bc-52aca3e2340d" providerId="ADAL" clId="{24AD1EBB-B856-443B-9200-42FCDD6529A9}" dt="2026-02-19T11:46:26.433" v="6031" actId="1076"/>
          <ac:spMkLst>
            <pc:docMk/>
            <pc:sldMk cId="2441872286" sldId="979"/>
            <ac:spMk id="15" creationId="{9F499836-A1FE-1A45-4293-C5AB3A24BA20}"/>
          </ac:spMkLst>
        </pc:spChg>
        <pc:picChg chg="mod">
          <ac:chgData name="James Williams" userId="c957a50b-491f-4d94-b4bc-52aca3e2340d" providerId="ADAL" clId="{24AD1EBB-B856-443B-9200-42FCDD6529A9}" dt="2026-02-19T11:46:21.082" v="6030" actId="1076"/>
          <ac:picMkLst>
            <pc:docMk/>
            <pc:sldMk cId="2441872286" sldId="979"/>
            <ac:picMk id="4" creationId="{F064D7D1-6E17-A7F4-EA4C-57FB9DD8559E}"/>
          </ac:picMkLst>
        </pc:picChg>
      </pc:sldChg>
      <pc:sldChg chg="add">
        <pc:chgData name="James Williams" userId="c957a50b-491f-4d94-b4bc-52aca3e2340d" providerId="ADAL" clId="{24AD1EBB-B856-443B-9200-42FCDD6529A9}" dt="2026-02-19T11:41:03.387" v="5901" actId="2890"/>
        <pc:sldMkLst>
          <pc:docMk/>
          <pc:sldMk cId="3057094404" sldId="980"/>
        </pc:sldMkLst>
      </pc:sldChg>
      <pc:sldChg chg="addSp delSp modSp add mod ord">
        <pc:chgData name="James Williams" userId="c957a50b-491f-4d94-b4bc-52aca3e2340d" providerId="ADAL" clId="{24AD1EBB-B856-443B-9200-42FCDD6529A9}" dt="2026-03-03T17:50:41.619" v="6184" actId="255"/>
        <pc:sldMkLst>
          <pc:docMk/>
          <pc:sldMk cId="3617542899" sldId="981"/>
        </pc:sldMkLst>
        <pc:spChg chg="mod">
          <ac:chgData name="James Williams" userId="c957a50b-491f-4d94-b4bc-52aca3e2340d" providerId="ADAL" clId="{24AD1EBB-B856-443B-9200-42FCDD6529A9}" dt="2026-03-03T17:49:38.218" v="6138" actId="113"/>
          <ac:spMkLst>
            <pc:docMk/>
            <pc:sldMk cId="3617542899" sldId="981"/>
            <ac:spMk id="2" creationId="{08E54BEA-A7A1-146B-DDC4-F4274ED513B0}"/>
          </ac:spMkLst>
        </pc:spChg>
        <pc:spChg chg="add del mod">
          <ac:chgData name="James Williams" userId="c957a50b-491f-4d94-b4bc-52aca3e2340d" providerId="ADAL" clId="{24AD1EBB-B856-443B-9200-42FCDD6529A9}" dt="2026-03-03T17:50:41.619" v="6184" actId="255"/>
          <ac:spMkLst>
            <pc:docMk/>
            <pc:sldMk cId="3617542899" sldId="981"/>
            <ac:spMk id="15" creationId="{6DE59975-7702-54A6-924C-5DB245036335}"/>
          </ac:spMkLst>
        </pc:spChg>
        <pc:graphicFrameChg chg="add mod">
          <ac:chgData name="James Williams" userId="c957a50b-491f-4d94-b4bc-52aca3e2340d" providerId="ADAL" clId="{24AD1EBB-B856-443B-9200-42FCDD6529A9}" dt="2026-03-03T17:21:13.017" v="6042"/>
          <ac:graphicFrameMkLst>
            <pc:docMk/>
            <pc:sldMk cId="3617542899" sldId="981"/>
            <ac:graphicFrameMk id="3" creationId="{3F8EDC81-FA65-3F33-21E8-59AF9BF7E6B1}"/>
          </ac:graphicFrameMkLst>
        </pc:graphicFrame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1-15T12:38:32.08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7 23,'0'0,"0"0,0 0,-1 0,1 0,0 0,0 0,-1 0,1 0,0 0,0 0,-1 0,1 0,0 0,0 0,-1 0,1 0,0 0,0 0,0-1,-1 1,1 0,0 0,0 0,0 0,-1-1,1 1,0 0,0 0,0-1,0 1,0 0,-1 0,1 0,0-1,0 1,0 0,0-1,0 1,0-1,0 1,1-1,-1 1,0 0,0-1,0 1,1 0,-1-1,0 1,1 0,-1-1,0 1,1 0,-1-1,0 1,1 0,-1 0,0-1,1 1,-1 0,1 0,-1 0,1 0,14-4,0 1,1 1,-1 1,0 0,23 2,-6-1,1212 1,-1204-1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1-14T14:10:35.21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21,'0'0,"1"0,-1-1,0 1,0-1,0 1,0 0,0-1,0 1,1-1,-1 1,0 0,0-1,1 1,-1 0,0-1,0 1,1 0,-1 0,0-1,1 1,-1 0,0 0,1-1,-1 1,1 0,-1 0,0 0,1 0,15-3,-11 3,222-9,-163 9,1376 0,-685 1,-300 24,-215-7,73-6,-80-4,-141-3</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1-14T14:10:47.449"/>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1,'1873'0,"-1844"0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1-14T14:11:29.56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1 183,'4'-1,"1"1,-1-1,0 0,0 0,0-1,0 1,0-1,7-4,11-4,21-5,0 1,1 3,78-10,141 2,-13-9,-80 5,479-3,-556 27,1 5,149 28,-62 5,223 39,-316-71,115-3,-72-4,-37 1,12 0,106 15,-155-6</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1-14T13:55:32.07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80,'393'0,"-362"-1,0-2,32-7,-1 0,100-5,79-12,-187 19,1 4,75 2,-105 2</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1-14T13:55:40.17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1,'1143'0,"-407"0,-704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1-14T13:55:44.323"/>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21,'0'0,"0"-1,1 1,-1-1,0 1,1-1,-1 1,0-1,1 1,-1 0,1-1,-1 1,1-1,-1 1,1 0,-1 0,1-1,-1 1,1 0,-1 0,1 0,-1-1,1 1,-1 0,2 0,18-3,-17 2,84-6,111 5,-116 3,756 0,-801-1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1-14T13:55:48.675"/>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1,'2088'0,"-2027"0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1-14T16:39:01.36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42,'1'-1,"0"0,0 1,0 0,-1-1,1 1,0-1,0 1,0 0,0-1,0 1,0 0,0-1,0 1,0 0,0 0,2 0,2-1,225-10,-181 11,456-1,-472 1,111-10,-14 0,670 8,-395 3,323-1,-626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1-14T16:39:03.56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7 81,'-7'-1,"16"-1,19-2,295-9,-241 13,985 0,-491 1,-230-16,1-17,-301 27,356-4,-256 11,1058-2,-1145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1-14T16:39:05.850"/>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61,'1'-1,"-1"1,0-1,1 1,-1-1,1 1,-1-1,1 1,-1-1,1 1,-1 0,1-1,-1 1,1 0,-1-1,1 1,0 0,-1 0,1 0,-1-1,1 1,0 0,0 0,18-3,-15 2,126-9,-48 6,629-30,5 33,-387 3,-269-2</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1-14T16:39:08.047"/>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0 29,'23'-1,"26"-5,6 0,451-4,-358 11,1424 0,-1400-5,-115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1-14T16:39:23.58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1,'1677'32,"-644"-24,-670-9,616 1,-765 17,-143-9,435 50,-370-41,112 11,4-16,-169-13,-2-1,86 9,-156-5,409 40,-393-41,1 2,-2 1,47 14,-26-3,4 2,0-2,102 17,-130-29,0-2,-1-1,1 0,-1-2,1 0,34-10,-17 3,-17 4,-1-1,26-11,-24 7</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15T12:47:31.835"/>
    </inkml:context>
    <inkml:brush xml:id="br0">
      <inkml:brushProperty name="width" value="0.2" units="cm"/>
      <inkml:brushProperty name="height" value="0.2" units="cm"/>
      <inkml:brushProperty name="color" value="#E71224"/>
    </inkml:brush>
  </inkml:definitions>
  <inkml:trace contextRef="#ctx0" brushRef="#br0">2290 1 24575,'-13'0'0,"-1"2"0,0-1 0,0 2 0,1 0 0,-1 1 0,1 0 0,-22 10 0,8 0 0,0 1 0,-36 26 0,-91 86 0,32-25 0,-334 215 0,247-177 0,-202 137 0,201-119 0,101-73 0,43-33 0,-96 66 0,19-33-1365</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15T12:47:33.403"/>
    </inkml:context>
    <inkml:brush xml:id="br0">
      <inkml:brushProperty name="width" value="0.2" units="cm"/>
      <inkml:brushProperty name="height" value="0.2" units="cm"/>
      <inkml:brushProperty name="color" value="#E71224"/>
    </inkml:brush>
  </inkml:definitions>
  <inkml:trace contextRef="#ctx0" brushRef="#br0">21 858 24575,'0'-571'0,"-10"447"0,0 1 0,9 121-91,1-1 0,0 1 0,1-1 0,-1 1 0,0-1 0,1 1 0,-1-1 0,1 1 0,0 0 0,-1-1 0,1 1 0,0 0 0,1 0 0,2-4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15T12:47:35.704"/>
    </inkml:context>
    <inkml:brush xml:id="br0">
      <inkml:brushProperty name="width" value="0.2" units="cm"/>
      <inkml:brushProperty name="height" value="0.2" units="cm"/>
      <inkml:brushProperty name="color" value="#E71224"/>
    </inkml:brush>
  </inkml:definitions>
  <inkml:trace contextRef="#ctx0" brushRef="#br0">0 17 24575,'7'-3'0,"1"0"0,-1 1 0,0 0 0,1 0 0,-1 0 0,1 1 0,-1 0 0,13 0 0,6 2 0,31 6 0,3 0 0,40 4 0,18 1 0,3-2 0,10-1 0,-86-8-120,-4-1 247,46 7-1,-74-5-293,-1 0 1,0 1 0,0 0-1,0 1 1,-1 0-1,1 1 1,-1 1-1,12 7 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1-15T12:47:48.821"/>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0,'1898'0,"-1856"0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1-15T12:47:56.586"/>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79,'44'-2,"81"-15,6 0,271 10,-268 9,900-1,-725-21,-86 2,116 17,-6 20,-11 0,-288-18,-1 2,47 10,-71-11</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1-15T12:48:01.63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1,'2167'0,"-858"0,-1258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03/03/2026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a:t>
            </a:fld>
            <a:endParaRPr lang="en-GB"/>
          </a:p>
        </p:txBody>
      </p:sp>
    </p:spTree>
    <p:extLst>
      <p:ext uri="{BB962C8B-B14F-4D97-AF65-F5344CB8AC3E}">
        <p14:creationId xmlns:p14="http://schemas.microsoft.com/office/powerpoint/2010/main" val="13880347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08384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6E220F-9EF2-C2A0-49F9-FDB0E820FF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37976C-322C-0220-74AB-6EAC3A66340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BCB5811-2828-06A7-C656-15BCB7F087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F8034B2-3AEA-ACFC-04D0-A9855522B09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794515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31A026-FECE-7EFD-5AB7-6F3D621A45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998B05-BDFD-7EC7-E05C-306AE13F023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77ADA89-CBB8-2E35-3884-A2D7C14EA91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36C96B6-B558-5C11-955E-048198E0473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9375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53F03B-7583-C3E6-9865-FC679EBC61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9604BE-41EF-C373-3148-AC938099626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FEF5532-7BD5-1D05-C255-A7F5FDCE24F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B6CCBAE-C991-8673-3DA0-337408C6E60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72104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9DC504-1398-799D-15E0-781DF4BB06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B65D9E-AC2F-1C8F-C23A-E72E0827013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C1C35C7-6F83-CA7A-B7E1-0448AE1D9476}"/>
              </a:ext>
            </a:extLst>
          </p:cNvPr>
          <p:cNvSpPr>
            <a:spLocks noGrp="1"/>
          </p:cNvSpPr>
          <p:nvPr>
            <p:ph type="body" idx="1"/>
          </p:nvPr>
        </p:nvSpPr>
        <p:spPr/>
        <p:txBody>
          <a:bodyPr/>
          <a:lstStyle/>
          <a:p>
            <a:pPr marL="914400" lvl="1" indent="-457200">
              <a:lnSpc>
                <a:spcPct val="100000"/>
              </a:lnSpc>
              <a:spcBef>
                <a:spcPts val="0"/>
              </a:spcBef>
              <a:buFont typeface="+mj-lt"/>
              <a:buAutoNum type="arabicPeriod"/>
            </a:pPr>
            <a:r>
              <a:rPr lang="en-GB" sz="1200" dirty="0">
                <a:solidFill>
                  <a:prstClr val="black"/>
                </a:solidFill>
              </a:rPr>
              <a:t>Left: Windows Logs: Double click on the log categories e.g. System logs</a:t>
            </a:r>
          </a:p>
          <a:p>
            <a:pPr marL="914400" lvl="1" indent="-457200">
              <a:lnSpc>
                <a:spcPct val="100000"/>
              </a:lnSpc>
              <a:spcBef>
                <a:spcPts val="0"/>
              </a:spcBef>
              <a:buFont typeface="+mj-lt"/>
              <a:buAutoNum type="arabicPeriod"/>
            </a:pPr>
            <a:r>
              <a:rPr lang="en-GB" sz="1200" dirty="0">
                <a:solidFill>
                  <a:prstClr val="black"/>
                </a:solidFill>
              </a:rPr>
              <a:t>Right Action pane: Create Custom View &gt; Filter ‘Critical’ &gt; Event log &gt; Windows OS (Name: e.g. Filer – Critical). Right-click / Double-click copy ‘</a:t>
            </a:r>
            <a:r>
              <a:rPr lang="en-GB" sz="1200" b="1" dirty="0">
                <a:solidFill>
                  <a:prstClr val="black"/>
                </a:solidFill>
              </a:rPr>
              <a:t>Details as Text</a:t>
            </a:r>
            <a:r>
              <a:rPr lang="en-GB" sz="1200" dirty="0">
                <a:solidFill>
                  <a:prstClr val="black"/>
                </a:solidFill>
              </a:rPr>
              <a:t>’ to include in a document for reporting purposes.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001D35"/>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001D35"/>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001D35"/>
                </a:solidFill>
                <a:effectLst/>
                <a:latin typeface="Google Sans"/>
              </a:rPr>
              <a:t>* EFI system partition (ESP) is </a:t>
            </a:r>
            <a:r>
              <a:rPr lang="en-US" dirty="0"/>
              <a:t>a partition on a computer's hard disk drive or solid-state drive that stores files used to boot the operating system and utilities. </a:t>
            </a:r>
            <a:r>
              <a:rPr lang="en-US" b="0" i="0" dirty="0">
                <a:solidFill>
                  <a:srgbClr val="545D7E"/>
                </a:solidFill>
                <a:effectLst/>
                <a:latin typeface="Google Sans"/>
              </a:rPr>
              <a:t>The ESP is used by computers with the Unified Extensible Firmware Interface (UEFI). When a computer boots, the UEFI firmware loads files from the ESP to start the operating system. The ESP stores UEFI boot loaders, applications, and drivers. It's an OS-independent partition.</a:t>
            </a:r>
            <a:br>
              <a:rPr lang="en-US" b="0" i="0" dirty="0">
                <a:solidFill>
                  <a:srgbClr val="545D7E"/>
                </a:solidFill>
                <a:effectLst/>
                <a:latin typeface="Google Sans"/>
              </a:rPr>
            </a:br>
            <a:r>
              <a:rPr lang="en-US" b="0" i="0" dirty="0">
                <a:solidFill>
                  <a:srgbClr val="545D7E"/>
                </a:solidFill>
                <a:effectLst/>
                <a:latin typeface="Google Sans"/>
              </a:rPr>
              <a:t>* </a:t>
            </a:r>
            <a:r>
              <a:rPr lang="en-US" b="0" i="0" dirty="0">
                <a:solidFill>
                  <a:srgbClr val="001D35"/>
                </a:solidFill>
                <a:effectLst/>
                <a:latin typeface="Google Sans"/>
              </a:rPr>
              <a:t>A Windows recovery partition is </a:t>
            </a:r>
            <a:r>
              <a:rPr lang="en-US" dirty="0"/>
              <a:t>a hidden section of a computer's hard drive that contains a backup copy of the system files and settings</a:t>
            </a:r>
            <a:r>
              <a:rPr lang="en-US" b="0" i="0" dirty="0">
                <a:solidFill>
                  <a:srgbClr val="001D35"/>
                </a:solidFill>
                <a:effectLst/>
                <a:latin typeface="Google Sans"/>
              </a:rPr>
              <a:t>.</a:t>
            </a:r>
            <a:br>
              <a:rPr lang="en-US" b="0" i="0" dirty="0">
                <a:solidFill>
                  <a:srgbClr val="001D35"/>
                </a:solidFill>
                <a:effectLst/>
                <a:latin typeface="Google Sans"/>
              </a:rPr>
            </a:br>
            <a:r>
              <a:rPr lang="en-US" b="0" i="0" dirty="0">
                <a:solidFill>
                  <a:srgbClr val="001D35"/>
                </a:solidFill>
                <a:effectLst/>
                <a:latin typeface="Google Sans"/>
              </a:rPr>
              <a:t>* </a:t>
            </a: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A network adapter is usually a hardware component that allows a device to connect to a network and communicate with other devices on the network e.g. </a:t>
            </a:r>
            <a:r>
              <a:rPr lang="en-GB" sz="1200" b="0" i="0" kern="100" dirty="0">
                <a:solidFill>
                  <a:srgbClr val="545D7E"/>
                </a:solidFill>
                <a:effectLst/>
                <a:latin typeface="Google Sans"/>
                <a:ea typeface="DengXian" panose="02010600030101010101" pitchFamily="2" charset="-122"/>
                <a:cs typeface="Times New Roman" panose="02020603050405020304" pitchFamily="18" charset="0"/>
              </a:rPr>
              <a:t>N</a:t>
            </a:r>
            <a:r>
              <a:rPr lang="en-GB" b="0" i="0" dirty="0">
                <a:solidFill>
                  <a:srgbClr val="545D7E"/>
                </a:solidFill>
                <a:effectLst/>
                <a:latin typeface="Google Sans"/>
              </a:rPr>
              <a:t>etwork interface cards (NICs), Wi-fi- technology, USB dongles for 4g/5g data communication.</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B42284D5-C0D2-5DC2-10B3-03AEBF196DA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41112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B428D4-C3CA-72B4-1FC6-283DD2F080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DF3046-575E-A439-1243-54EEBA88773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341352E-38AD-661F-052A-DD52FF7C964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Service = programs that </a:t>
            </a:r>
            <a:r>
              <a:rPr lang="en-GB" b="0" i="0" dirty="0">
                <a:solidFill>
                  <a:srgbClr val="454545"/>
                </a:solidFill>
                <a:effectLst/>
                <a:latin typeface="Verdana" panose="020B0604030504040204" pitchFamily="34" charset="0"/>
              </a:rPr>
              <a:t>run in the background. </a:t>
            </a:r>
            <a:r>
              <a:rPr lang="en-US" b="0" i="0" dirty="0">
                <a:solidFill>
                  <a:srgbClr val="454545"/>
                </a:solidFill>
                <a:effectLst/>
                <a:latin typeface="Verdana" panose="020B0604030504040204" pitchFamily="34" charset="0"/>
              </a:rPr>
              <a:t>software that performs automated tasks, responds to hardware events, or listens for data requests from other software. In a user's operating system, these services are often loaded automatically at startup, and run in the background, without user interaction. For example, in Microsoft Windows, many services are loaded to accomplish different functions. They respond to user keyboard shortcuts, index and optimize the file system, and communicate with other devices on the local network.</a:t>
            </a:r>
            <a:br>
              <a:rPr lang="en-US" b="0" i="0" dirty="0">
                <a:solidFill>
                  <a:srgbClr val="454545"/>
                </a:solidFill>
                <a:effectLst/>
                <a:latin typeface="Verdana" panose="020B0604030504040204" pitchFamily="34" charset="0"/>
              </a:rPr>
            </a:br>
            <a:r>
              <a:rPr lang="en-US" b="0" i="0" dirty="0">
                <a:solidFill>
                  <a:srgbClr val="454545"/>
                </a:solidFill>
                <a:effectLst/>
                <a:latin typeface="Verdana" panose="020B0604030504040204" pitchFamily="34" charset="0"/>
              </a:rPr>
              <a:t>* Services Manager: </a:t>
            </a:r>
            <a:r>
              <a:rPr lang="en-GB" sz="1200" b="1" kern="1200" dirty="0">
                <a:solidFill>
                  <a:schemeClr val="tx1"/>
                </a:solidFill>
                <a:effectLst/>
                <a:latin typeface="+mn-lt"/>
                <a:ea typeface="+mn-ea"/>
                <a:cs typeface="+mn-cs"/>
              </a:rPr>
              <a:t>Start, Stop, Pause, Resume, or Restart Services: </a:t>
            </a:r>
            <a:r>
              <a:rPr lang="en-GB" sz="1200" kern="1200" dirty="0">
                <a:solidFill>
                  <a:schemeClr val="tx1"/>
                </a:solidFill>
                <a:effectLst/>
                <a:latin typeface="+mn-lt"/>
                <a:ea typeface="+mn-ea"/>
                <a:cs typeface="+mn-cs"/>
              </a:rPr>
              <a:t>You can manually control services such as: Windows Update, Print Spooler, DHCP Client (for obtaining IP addresses and network configuration automatically), SQL Server and Hyper-V services. This is useful for troubleshooting or managing system behaviour.</a:t>
            </a:r>
          </a:p>
          <a:p>
            <a:endParaRPr lang="en-GB" dirty="0"/>
          </a:p>
        </p:txBody>
      </p:sp>
      <p:sp>
        <p:nvSpPr>
          <p:cNvPr id="4" name="Slide Number Placeholder 3">
            <a:extLst>
              <a:ext uri="{FF2B5EF4-FFF2-40B4-BE49-F238E27FC236}">
                <a16:creationId xmlns:a16="http://schemas.microsoft.com/office/drawing/2014/main" id="{59680561-9C69-632D-43FE-E35D72D1E4A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33327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B4B229-3410-DDAC-9673-E83C5B33532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F60704-190B-FB23-8370-5B1A8B55565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1B5F4CA-F724-36DD-39C9-DB3B969A9EDC}"/>
              </a:ext>
            </a:extLst>
          </p:cNvPr>
          <p:cNvSpPr>
            <a:spLocks noGrp="1"/>
          </p:cNvSpPr>
          <p:nvPr>
            <p:ph type="body" idx="1"/>
          </p:nvPr>
        </p:nvSpPr>
        <p:spPr/>
        <p:txBody>
          <a:bodyPr/>
          <a:lstStyle/>
          <a:p>
            <a:pPr marL="914400" lvl="1" indent="-457200">
              <a:lnSpc>
                <a:spcPct val="100000"/>
              </a:lnSpc>
              <a:spcBef>
                <a:spcPts val="0"/>
              </a:spcBef>
              <a:buFont typeface="+mj-lt"/>
              <a:buAutoNum type="arabicPeriod"/>
            </a:pPr>
            <a:r>
              <a:rPr lang="en-GB" sz="1200" dirty="0">
                <a:solidFill>
                  <a:prstClr val="black"/>
                </a:solidFill>
              </a:rPr>
              <a:t>Left: Windows Logs: Double click on the log categories e.g. System logs</a:t>
            </a:r>
          </a:p>
          <a:p>
            <a:pPr marL="914400" lvl="1" indent="-457200">
              <a:lnSpc>
                <a:spcPct val="100000"/>
              </a:lnSpc>
              <a:spcBef>
                <a:spcPts val="0"/>
              </a:spcBef>
              <a:buFont typeface="+mj-lt"/>
              <a:buAutoNum type="arabicPeriod"/>
            </a:pPr>
            <a:r>
              <a:rPr lang="en-GB" sz="1200" dirty="0">
                <a:solidFill>
                  <a:prstClr val="black"/>
                </a:solidFill>
              </a:rPr>
              <a:t>Right Action pane: Create Custom View &gt; Filter ‘Critical’ &gt; Event log &gt; Windows OS (Name: e.g. Filer – Critical). Right-click / Double-click copy ‘</a:t>
            </a:r>
            <a:r>
              <a:rPr lang="en-GB" sz="1200" b="1" dirty="0">
                <a:solidFill>
                  <a:prstClr val="black"/>
                </a:solidFill>
              </a:rPr>
              <a:t>Details as Text</a:t>
            </a:r>
            <a:r>
              <a:rPr lang="en-GB" sz="1200" dirty="0">
                <a:solidFill>
                  <a:prstClr val="black"/>
                </a:solidFill>
              </a:rPr>
              <a:t>’ to include in a document for reporting purposes.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001D35"/>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001D35"/>
              </a:solidFill>
              <a:effectLs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001D35"/>
                </a:solidFill>
                <a:effectLst/>
                <a:latin typeface="Google Sans"/>
              </a:rPr>
              <a:t>* EFI system partition (ESP) is </a:t>
            </a:r>
            <a:r>
              <a:rPr lang="en-US" dirty="0"/>
              <a:t>a partition on a computer's hard disk drive or solid-state drive that stores files used to boot the operating system and utilities. </a:t>
            </a:r>
            <a:r>
              <a:rPr lang="en-US" b="0" i="0" dirty="0">
                <a:solidFill>
                  <a:srgbClr val="545D7E"/>
                </a:solidFill>
                <a:effectLst/>
                <a:latin typeface="Google Sans"/>
              </a:rPr>
              <a:t>The ESP is used by computers with the Unified Extensible Firmware Interface (UEFI). When a computer boots, the UEFI firmware loads files from the ESP to start the operating system. The ESP stores UEFI boot loaders, applications, and drivers. It's an OS-independent partition.</a:t>
            </a:r>
            <a:br>
              <a:rPr lang="en-US" b="0" i="0" dirty="0">
                <a:solidFill>
                  <a:srgbClr val="545D7E"/>
                </a:solidFill>
                <a:effectLst/>
                <a:latin typeface="Google Sans"/>
              </a:rPr>
            </a:br>
            <a:r>
              <a:rPr lang="en-US" b="0" i="0" dirty="0">
                <a:solidFill>
                  <a:srgbClr val="545D7E"/>
                </a:solidFill>
                <a:effectLst/>
                <a:latin typeface="Google Sans"/>
              </a:rPr>
              <a:t>* </a:t>
            </a:r>
            <a:r>
              <a:rPr lang="en-US" b="0" i="0" dirty="0">
                <a:solidFill>
                  <a:srgbClr val="001D35"/>
                </a:solidFill>
                <a:effectLst/>
                <a:latin typeface="Google Sans"/>
              </a:rPr>
              <a:t>A Windows recovery partition is </a:t>
            </a:r>
            <a:r>
              <a:rPr lang="en-US" dirty="0"/>
              <a:t>a hidden section of a computer's hard drive that contains a backup copy of the system files and settings</a:t>
            </a:r>
            <a:r>
              <a:rPr lang="en-US" b="0" i="0" dirty="0">
                <a:solidFill>
                  <a:srgbClr val="001D35"/>
                </a:solidFill>
                <a:effectLst/>
                <a:latin typeface="Google Sans"/>
              </a:rPr>
              <a:t>.</a:t>
            </a:r>
            <a:br>
              <a:rPr lang="en-US" b="0" i="0" dirty="0">
                <a:solidFill>
                  <a:srgbClr val="001D35"/>
                </a:solidFill>
                <a:effectLst/>
                <a:latin typeface="Google Sans"/>
              </a:rPr>
            </a:br>
            <a:r>
              <a:rPr lang="en-US" b="0" i="0" dirty="0">
                <a:solidFill>
                  <a:srgbClr val="001D35"/>
                </a:solidFill>
                <a:effectLst/>
                <a:latin typeface="Google Sans"/>
              </a:rPr>
              <a:t>* </a:t>
            </a:r>
            <a:r>
              <a:rPr lang="en-GB" sz="1200" kern="100" dirty="0">
                <a:effectLst/>
                <a:latin typeface="Aptos" panose="020B0004020202020204" pitchFamily="34" charset="0"/>
                <a:ea typeface="DengXian" panose="02010600030101010101" pitchFamily="2" charset="-122"/>
                <a:cs typeface="Times New Roman" panose="02020603050405020304" pitchFamily="18" charset="0"/>
              </a:rPr>
              <a:t>A network adapter is usually a hardware component that allows a device to connect to a network and communicate with other devices on the network e.g. </a:t>
            </a:r>
            <a:r>
              <a:rPr lang="en-GB" sz="1200" b="0" i="0" kern="100" dirty="0">
                <a:solidFill>
                  <a:srgbClr val="545D7E"/>
                </a:solidFill>
                <a:effectLst/>
                <a:latin typeface="Google Sans"/>
                <a:ea typeface="DengXian" panose="02010600030101010101" pitchFamily="2" charset="-122"/>
                <a:cs typeface="Times New Roman" panose="02020603050405020304" pitchFamily="18" charset="0"/>
              </a:rPr>
              <a:t>N</a:t>
            </a:r>
            <a:r>
              <a:rPr lang="en-GB" b="0" i="0" dirty="0">
                <a:solidFill>
                  <a:srgbClr val="545D7E"/>
                </a:solidFill>
                <a:effectLst/>
                <a:latin typeface="Google Sans"/>
              </a:rPr>
              <a:t>etwork interface cards (NICs), Wi-fi- technology, USB dongles for 4g/5g data communication.</a:t>
            </a:r>
            <a:endParaRPr lang="en-GB" sz="1200" kern="100" dirty="0">
              <a:effectLst/>
              <a:latin typeface="Aptos" panose="020B0004020202020204" pitchFamily="34" charset="0"/>
              <a:ea typeface="DengXian" panose="02010600030101010101" pitchFamily="2" charset="-122"/>
              <a:cs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B336E85B-4BC5-1B33-4C22-DB66786D5D1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96006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9A0C40-17D5-CD2A-F48F-A93778D6BA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B49C01-8E72-D289-B399-ADAF6A86DD2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B34CBFB-6486-C1BE-733E-5C8E8E93B67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A0E74A6-669C-3F0D-41E5-D2426B24623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942627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31848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285B96-7310-DBC6-BC7A-2611ED19C5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CD53A7-4319-5FD4-79BC-C235822C595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976F7F1-594B-5A0A-1803-9058743B595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BD5DCD0-00B3-8545-8C6C-C92261E99C4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34496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E32904-6DFA-BF3A-C4DF-3EAC671DBE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1DA9A1-3F8D-5964-3A96-05A30E5D409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146B3A7-E91B-3EBE-D24D-E5F0E5C448D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93011A-1648-7FE4-6567-66B1BE9404C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63748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B43C04-E0B5-D30D-F2F4-AF16EB44E8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AFD4DA-1265-297C-08FD-B9B3481447A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2514C95-E3A4-49D4-6504-875ED17E995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00E1517-28D6-BCFF-6AF9-9D8ABFED2A6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91951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b="0" i="0" dirty="0">
                <a:solidFill>
                  <a:srgbClr val="202124"/>
                </a:solidFill>
                <a:effectLst/>
                <a:latin typeface="Google Sans"/>
              </a:rPr>
              <a:t>“Physical memory (also known as RAM - random access memory) is </a:t>
            </a:r>
            <a:r>
              <a:rPr lang="en-US" b="0" i="0" dirty="0">
                <a:solidFill>
                  <a:srgbClr val="040C28"/>
                </a:solidFill>
                <a:effectLst/>
                <a:latin typeface="Google Sans"/>
              </a:rPr>
              <a:t>a hardware component that provides temporary, high-speed storage for actively running processes, programs, and data</a:t>
            </a:r>
            <a:r>
              <a:rPr lang="en-US" b="0" i="0" dirty="0">
                <a:solidFill>
                  <a:srgbClr val="202124"/>
                </a:solidFill>
                <a:effectLst/>
                <a:latin typeface="Google Sans"/>
              </a:rPr>
              <a:t>. It allows the CPU to quickly access the data, significantly boosting a computer's performance.” [r]</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53149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DC87ED-145F-AFB9-01E0-CD3DBCAF57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D31D38-5780-3374-106A-A8E93473DB9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2A5F5F8-1F08-F1A0-7E86-AEDCF3CAA91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AC2F57F-1D0A-3304-24B4-C38DB362C4D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50245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64463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C2B545-31AB-7E8A-7F06-9F1F9D8B01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C87B4E-297D-7F9E-B260-D60749CEAA8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348CBF5-2F7A-364E-AE26-67A6A1FABC8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B1921D3-F252-3A1C-B444-EB5B99D7A69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478097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E6EB7A-DA3F-D729-FA5D-4B3A9612C1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275F5C-77A3-07AB-7ED9-F0938F87C77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0618E43-CB09-439B-D673-AEE11F47DD6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3E97E4A-B304-C429-85E5-FC18A0C0996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2211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C37CB3-B1B4-21B4-BF0C-66C2274A94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C097BB-26D5-EE39-4E19-6A8EFDEC697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52B55A7-D0EC-1A3E-7E0C-9C950DC9821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dirty="0">
                <a:solidFill>
                  <a:srgbClr val="474747"/>
                </a:solidFill>
                <a:effectLst/>
                <a:latin typeface="Google Sans"/>
              </a:rPr>
              <a:t>The tool checks the integrity of Windows system files and repairs them if required.</a:t>
            </a:r>
            <a:endParaRPr lang="en-GB" dirty="0"/>
          </a:p>
        </p:txBody>
      </p:sp>
      <p:sp>
        <p:nvSpPr>
          <p:cNvPr id="4" name="Slide Number Placeholder 3">
            <a:extLst>
              <a:ext uri="{FF2B5EF4-FFF2-40B4-BE49-F238E27FC236}">
                <a16:creationId xmlns:a16="http://schemas.microsoft.com/office/drawing/2014/main" id="{FA69F5C6-08F4-2A9C-DBBA-8FE0FA9022E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0543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41</a:t>
            </a:fld>
            <a:endParaRPr lang="en-GB"/>
          </a:p>
        </p:txBody>
      </p:sp>
    </p:spTree>
    <p:extLst>
      <p:ext uri="{BB962C8B-B14F-4D97-AF65-F5344CB8AC3E}">
        <p14:creationId xmlns:p14="http://schemas.microsoft.com/office/powerpoint/2010/main" val="23688798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File systems allow </a:t>
            </a:r>
            <a:r>
              <a:rPr lang="en-GB" b="1" dirty="0"/>
              <a:t>each file to have names and attributes</a:t>
            </a:r>
            <a:r>
              <a:rPr lang="en-GB" dirty="0"/>
              <a:t>. </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42</a:t>
            </a:fld>
            <a:endParaRPr lang="en-GB"/>
          </a:p>
        </p:txBody>
      </p:sp>
    </p:spTree>
    <p:extLst>
      <p:ext uri="{BB962C8B-B14F-4D97-AF65-F5344CB8AC3E}">
        <p14:creationId xmlns:p14="http://schemas.microsoft.com/office/powerpoint/2010/main" val="12682341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43</a:t>
            </a:fld>
            <a:endParaRPr lang="en-GB"/>
          </a:p>
        </p:txBody>
      </p:sp>
    </p:spTree>
    <p:extLst>
      <p:ext uri="{BB962C8B-B14F-4D97-AF65-F5344CB8AC3E}">
        <p14:creationId xmlns:p14="http://schemas.microsoft.com/office/powerpoint/2010/main" val="26153427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137530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61799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50907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754CAA-C50B-74D4-14C0-BCA0D80B3F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D88136-FD9A-113A-9512-C9DC8187DF1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3D9C530-FE82-0F6B-A5D7-74C4FD04E22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46FF9C3-9B5D-9917-3B71-78E77B6441B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64926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5E467B-D05B-2B1E-D144-36D940B870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8E01BB-3ACC-83FC-6048-598ABE3CC61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F80894F-0F24-962D-E257-B38683EEA8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7D3701A-C9D9-9503-BF1C-8C97B7576A0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37474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7018B6-829F-6251-66C0-0478E05505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E9C896-DC63-FC6E-8E9B-ACD1D6C1FC5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897DE28-99BC-51C6-D2A1-99FC88DF492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995F987-A93D-59D4-91DC-F6933FC0518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36647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1724C-8ACB-1031-0699-7EBF950036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E7E167-1FDF-6181-3FA5-A2A9265EFC9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99900EC-C637-2345-9B12-FDF5D3C41DC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EDBDA65-61CD-EED3-C9E7-BB64E62AD8A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585069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1AE462-5746-4E87-A255-49B7EC8E22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2B2B2A-41DB-7199-E3A8-7865B93C53E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F030BEC-7AFE-853D-0388-8D80018D0F9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B2C300E-6D58-57C7-857A-66E5ED7FDAE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8477228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0E34FD-CDB3-CC8E-095E-66A6C8FC48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7A2F96-5C23-0642-C4CD-4CA6F6B3AD7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2D6BA57-6B4D-792D-D22C-6E94E520BD2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4848047-BD4A-829A-215F-D68AE63310A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965645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F0561D-A1B1-B6C7-D489-EFA391C015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653272-F4FA-63B4-7E42-87732A2DDB3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C6C96AE-EC38-5D53-7BF2-40D8B4BC47D1}"/>
              </a:ext>
            </a:extLst>
          </p:cNvPr>
          <p:cNvSpPr>
            <a:spLocks noGrp="1"/>
          </p:cNvSpPr>
          <p:nvPr>
            <p:ph type="body" idx="1"/>
          </p:nvPr>
        </p:nvSpPr>
        <p:spPr/>
        <p:txBody>
          <a:bodyPr/>
          <a:lstStyle/>
          <a:p>
            <a:r>
              <a:rPr lang="en-US" dirty="0"/>
              <a:t>:: Right click on .bat file and Run as Administrator.</a:t>
            </a:r>
          </a:p>
          <a:p>
            <a:r>
              <a:rPr lang="en-US" dirty="0"/>
              <a:t>:: /E - Copies all the folders and subfolders, including empty ones.</a:t>
            </a:r>
          </a:p>
          <a:p>
            <a:endParaRPr lang="en-US" dirty="0"/>
          </a:p>
          <a:p>
            <a:r>
              <a:rPr lang="en-US" dirty="0" err="1"/>
              <a:t>xcopy</a:t>
            </a:r>
            <a:r>
              <a:rPr lang="en-US" dirty="0"/>
              <a:t> C:\Source\* C:\backup\* /E</a:t>
            </a:r>
          </a:p>
          <a:p>
            <a:endParaRPr lang="en-US" dirty="0"/>
          </a:p>
          <a:p>
            <a:r>
              <a:rPr lang="en-US" dirty="0"/>
              <a:t>:: robocopy "C:\Source" "C:\backup" /E</a:t>
            </a:r>
            <a:endParaRPr lang="en-GB" dirty="0"/>
          </a:p>
        </p:txBody>
      </p:sp>
      <p:sp>
        <p:nvSpPr>
          <p:cNvPr id="4" name="Slide Number Placeholder 3">
            <a:extLst>
              <a:ext uri="{FF2B5EF4-FFF2-40B4-BE49-F238E27FC236}">
                <a16:creationId xmlns:a16="http://schemas.microsoft.com/office/drawing/2014/main" id="{DDF0EE6B-2010-AB11-7CC2-DB14738D502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189654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452F1-0314-2693-D0C9-D0D67DDBB7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419246-C55E-C020-E1B0-B4DABE60DFB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A44ED15-A9F5-4D08-D23C-44D8B2684D68}"/>
              </a:ext>
            </a:extLst>
          </p:cNvPr>
          <p:cNvSpPr>
            <a:spLocks noGrp="1"/>
          </p:cNvSpPr>
          <p:nvPr>
            <p:ph type="body" idx="1"/>
          </p:nvPr>
        </p:nvSpPr>
        <p:spPr/>
        <p:txBody>
          <a:bodyPr/>
          <a:lstStyle/>
          <a:p>
            <a:r>
              <a:rPr lang="en-US" dirty="0"/>
              <a:t>:: Right click on .bat file and Run as Administrator.</a:t>
            </a:r>
          </a:p>
          <a:p>
            <a:r>
              <a:rPr lang="en-US" dirty="0"/>
              <a:t>:: /E - Copies all the folders and subfolders, including empty ones.</a:t>
            </a:r>
          </a:p>
          <a:p>
            <a:endParaRPr lang="en-US" dirty="0"/>
          </a:p>
          <a:p>
            <a:r>
              <a:rPr lang="en-US" dirty="0" err="1"/>
              <a:t>xcopy</a:t>
            </a:r>
            <a:r>
              <a:rPr lang="en-US" dirty="0"/>
              <a:t> C:\Source\* C:\backup\* /E</a:t>
            </a:r>
          </a:p>
          <a:p>
            <a:endParaRPr lang="en-US" dirty="0"/>
          </a:p>
          <a:p>
            <a:r>
              <a:rPr lang="en-US" dirty="0"/>
              <a:t>:: robocopy "C:\Source" "C:\backup" /E</a:t>
            </a:r>
            <a:endParaRPr lang="en-GB" dirty="0"/>
          </a:p>
        </p:txBody>
      </p:sp>
      <p:sp>
        <p:nvSpPr>
          <p:cNvPr id="4" name="Slide Number Placeholder 3">
            <a:extLst>
              <a:ext uri="{FF2B5EF4-FFF2-40B4-BE49-F238E27FC236}">
                <a16:creationId xmlns:a16="http://schemas.microsoft.com/office/drawing/2014/main" id="{FCD24D47-5DFF-2CA4-FCC6-05E0E1375C0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446022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A6AE10-FC40-409B-BE5A-5371559041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E54628-429C-3E0C-7E4E-9F38495ABF5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EDBC707-055A-E70D-5341-E928890DE41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F54153D-574A-BD4F-659E-83A20CF63AD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275767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89C53-0BCE-A50F-6CB5-C52C488B8D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5826F7-0E90-1E10-8549-477CD2C6E30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F08FC80-358F-F659-282A-280F19FC1D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8C7C82-E7BA-E134-C803-7B14C6DF3F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312989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17AA4A-B661-9015-47E9-82995615D6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5B0032-4D28-4E53-46C1-1A8E7BCFF44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95F82F0-310D-B4B8-5937-8C73F85CB4A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B9A81DA-6A77-FC5A-932E-3D9F6DFBD31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546486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indent="0">
              <a:lnSpc>
                <a:spcPct val="120000"/>
              </a:lnSpc>
              <a:spcBef>
                <a:spcPts val="0"/>
              </a:spcBef>
              <a:buNone/>
            </a:pPr>
            <a:r>
              <a:rPr lang="en-GB" sz="1200" dirty="0"/>
              <a:t>Key take away:</a:t>
            </a:r>
          </a:p>
          <a:p>
            <a:pPr>
              <a:lnSpc>
                <a:spcPct val="120000"/>
              </a:lnSpc>
              <a:spcBef>
                <a:spcPts val="0"/>
              </a:spcBef>
            </a:pPr>
            <a:r>
              <a:rPr lang="en-GB" sz="1200" dirty="0"/>
              <a:t>What is a process and what is a thread.</a:t>
            </a:r>
          </a:p>
          <a:p>
            <a:pPr>
              <a:lnSpc>
                <a:spcPct val="120000"/>
              </a:lnSpc>
              <a:spcBef>
                <a:spcPts val="0"/>
              </a:spcBef>
            </a:pPr>
            <a:r>
              <a:rPr lang="en-GB" sz="1200" dirty="0"/>
              <a:t>This is what I have been asked to cover in this part of the module and what you need to know for further L5 and L6 modules that will go into more detail.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225904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BB44A2-5119-FAC7-3C1C-5804CCAC89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A607BE-1CFC-615A-C462-7746A4B6B75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A3F87DF-093D-1F31-92D4-E0F53BF78E9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D37E4B6-550F-8F4F-11D5-47872D06850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820224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7CABD5-CAB5-578A-E343-8C37A620A3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9A5245-F253-2768-BDB7-6DCB8ED9AAE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1BE91E8-A645-7488-E935-AEB256A38F8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263BE19-830C-5453-0A93-4496F8D35E0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7942197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EAF0BA-C9F4-2D29-E07A-C4AE5344F8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5DDC1D-D2BC-140F-B3F7-2C1A3A9713F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84320A0-16E8-6ECA-015F-D5FF1242313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202124"/>
              </a:solidFill>
              <a:effectLst/>
              <a:latin typeface="arial" panose="020B0604020202020204" pitchFamily="34" charset="0"/>
            </a:endParaRPr>
          </a:p>
        </p:txBody>
      </p:sp>
      <p:sp>
        <p:nvSpPr>
          <p:cNvPr id="4" name="Slide Number Placeholder 3">
            <a:extLst>
              <a:ext uri="{FF2B5EF4-FFF2-40B4-BE49-F238E27FC236}">
                <a16:creationId xmlns:a16="http://schemas.microsoft.com/office/drawing/2014/main" id="{2F8EC17E-E75A-0D45-E42D-CC4A9CBC5C3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472259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BD77AF-7EF6-321C-5C05-EE0A3D7244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C27E51-7305-5274-6478-98C52AD046A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EA2EAF2-431D-FAEF-8835-780EE59B801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rgbClr val="202124"/>
              </a:solidFill>
              <a:effectLst/>
              <a:latin typeface="arial" panose="020B0604020202020204" pitchFamily="34" charset="0"/>
            </a:endParaRPr>
          </a:p>
        </p:txBody>
      </p:sp>
      <p:sp>
        <p:nvSpPr>
          <p:cNvPr id="4" name="Slide Number Placeholder 3">
            <a:extLst>
              <a:ext uri="{FF2B5EF4-FFF2-40B4-BE49-F238E27FC236}">
                <a16:creationId xmlns:a16="http://schemas.microsoft.com/office/drawing/2014/main" id="{22CC2CEE-2E3A-CDA7-D6A0-8F48796CBB2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7441831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0EC1E-8E50-3A91-4602-5FC4D09894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1EF389-95D8-A56D-A193-FF245E45690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9ADA949-E6FE-17C5-6B7C-2CE66B1A493C}"/>
              </a:ext>
            </a:extLst>
          </p:cNvPr>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a:extLst>
              <a:ext uri="{FF2B5EF4-FFF2-40B4-BE49-F238E27FC236}">
                <a16:creationId xmlns:a16="http://schemas.microsoft.com/office/drawing/2014/main" id="{9F17619C-4079-CFE1-41D4-B59AA01EC33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15343167"/>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861763-B615-A515-4CA1-D3229CEEE4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CE94FA-97B1-D58B-F4D6-ED4008BEB87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F93B808-FA39-2C35-38B5-E13D92C6825E}"/>
              </a:ext>
            </a:extLst>
          </p:cNvPr>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a:extLst>
              <a:ext uri="{FF2B5EF4-FFF2-40B4-BE49-F238E27FC236}">
                <a16:creationId xmlns:a16="http://schemas.microsoft.com/office/drawing/2014/main" id="{F2BFF49D-D7BF-95E5-1E2C-5FD6AA28A94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167769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654F09-1324-CDB0-ED77-9E9255CD19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E49EE6-5AE8-7C36-78C8-57D5F834B8F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9412E39-5965-8A61-8914-A8BFBDFE2E2D}"/>
              </a:ext>
            </a:extLst>
          </p:cNvPr>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a:extLst>
              <a:ext uri="{FF2B5EF4-FFF2-40B4-BE49-F238E27FC236}">
                <a16:creationId xmlns:a16="http://schemas.microsoft.com/office/drawing/2014/main" id="{39E6AD73-C8AA-8B72-5D25-4CDFC631D27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0313663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E97818-B81C-0536-C28D-28B9825943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65D6B1-887E-4B97-99CA-19C74B4033E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7AE8671-F8EA-B725-47C8-2AE180973AFB}"/>
              </a:ext>
            </a:extLst>
          </p:cNvPr>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a:extLst>
              <a:ext uri="{FF2B5EF4-FFF2-40B4-BE49-F238E27FC236}">
                <a16:creationId xmlns:a16="http://schemas.microsoft.com/office/drawing/2014/main" id="{C60B7D80-04D1-B691-B942-4AFB5DB7ACF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309558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6E716A-CA53-CB91-E6D2-A43502BF51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4C3A45-51E5-7674-A8ED-704F8D660A4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32D70CF-3A68-3741-39CF-633F670B14E2}"/>
              </a:ext>
            </a:extLst>
          </p:cNvPr>
          <p:cNvSpPr>
            <a:spLocks noGrp="1"/>
          </p:cNvSpPr>
          <p:nvPr>
            <p:ph type="body" idx="1"/>
          </p:nvPr>
        </p:nvSpPr>
        <p:spPr/>
        <p:txBody>
          <a:bodyPr/>
          <a:lstStyle/>
          <a:p>
            <a:endParaRPr lang="en-US" b="0" i="0" dirty="0">
              <a:solidFill>
                <a:srgbClr val="202124"/>
              </a:solidFill>
              <a:effectLst/>
              <a:latin typeface="arial" panose="020B0604020202020204" pitchFamily="34" charset="0"/>
            </a:endParaRPr>
          </a:p>
        </p:txBody>
      </p:sp>
      <p:sp>
        <p:nvSpPr>
          <p:cNvPr id="4" name="Slide Number Placeholder 3">
            <a:extLst>
              <a:ext uri="{FF2B5EF4-FFF2-40B4-BE49-F238E27FC236}">
                <a16:creationId xmlns:a16="http://schemas.microsoft.com/office/drawing/2014/main" id="{C0C96B72-F40D-ABEB-663D-EBC995FC2BF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334501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C759C1-A999-6AEF-1216-C58DF7ADDE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5B0D89-336D-4788-33EC-60807C099E4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C0E4724-8E77-4826-BC74-965B32B267A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56CC80-9F47-4B64-E12A-C423275E86D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772783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650469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0581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03/03/2026</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DE81C76-8E97-4A9C-880D-EB8A295FC595}" type="datetimeFigureOut">
              <a:rPr lang="en-GB" smtClean="0"/>
              <a:t>03/03/2026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4425741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03/03/2026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8157037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E81C76-8E97-4A9C-880D-EB8A295FC595}" type="datetimeFigureOut">
              <a:rPr lang="en-GB" smtClean="0"/>
              <a:t>03/03/2026</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2985907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DE81C76-8E97-4A9C-880D-EB8A295FC595}" type="datetimeFigureOut">
              <a:rPr lang="en-GB" smtClean="0"/>
              <a:t>03/03/2026</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1879068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DE81C76-8E97-4A9C-880D-EB8A295FC595}" type="datetimeFigureOut">
              <a:rPr lang="en-GB" smtClean="0"/>
              <a:t>03/03/2026</a:t>
            </a:fld>
            <a:endParaRPr lang="en-GB"/>
          </a:p>
        </p:txBody>
      </p:sp>
      <p:sp>
        <p:nvSpPr>
          <p:cNvPr id="9" name="Slide Number Placeholder 8"/>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8578370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DE81C76-8E97-4A9C-880D-EB8A295FC595}" type="datetimeFigureOut">
              <a:rPr lang="en-GB" smtClean="0"/>
              <a:t>03/03/2026</a:t>
            </a:fld>
            <a:endParaRPr lang="en-GB"/>
          </a:p>
        </p:txBody>
      </p:sp>
      <p:sp>
        <p:nvSpPr>
          <p:cNvPr id="5" name="Slide Number Placeholder 4"/>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7620951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E81C76-8E97-4A9C-880D-EB8A295FC595}" type="datetimeFigureOut">
              <a:rPr lang="en-GB" smtClean="0"/>
              <a:t>03/03/2026</a:t>
            </a:fld>
            <a:endParaRPr lang="en-GB"/>
          </a:p>
        </p:txBody>
      </p:sp>
      <p:sp>
        <p:nvSpPr>
          <p:cNvPr id="4" name="Slide Number Placeholder 3"/>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0085301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03/03/2026</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6573065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03/03/2026</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7924860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03/03/2026</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9872412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03/03/2026</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0374178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03/03/2026</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DE81C76-8E97-4A9C-880D-EB8A295FC595}" type="datetimeFigureOut">
              <a:rPr lang="en-GB" smtClean="0"/>
              <a:t>03/03/2026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73A7962-2399-43FD-9FF8-7E1071DDBD97}" type="slidenum">
              <a:rPr lang="en-GB" smtClean="0"/>
              <a:t>‹#›</a:t>
            </a:fld>
            <a:endParaRPr lang="en-GB"/>
          </a:p>
        </p:txBody>
      </p:sp>
    </p:spTree>
    <p:extLst>
      <p:ext uri="{BB962C8B-B14F-4D97-AF65-F5344CB8AC3E}">
        <p14:creationId xmlns:p14="http://schemas.microsoft.com/office/powerpoint/2010/main" val="22535842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9.xml.rels><?xml version="1.0" encoding="UTF-8" standalone="yes"?>
<Relationships xmlns="http://schemas.openxmlformats.org/package/2006/relationships"><Relationship Id="rId8" Type="http://schemas.openxmlformats.org/officeDocument/2006/relationships/image" Target="../media/image150.png"/><Relationship Id="rId3" Type="http://schemas.openxmlformats.org/officeDocument/2006/relationships/hyperlink" Target="https://www.geeksvgs.com/id/183174" TargetMode="External"/><Relationship Id="rId7" Type="http://schemas.openxmlformats.org/officeDocument/2006/relationships/customXml" Target="../ink/ink1.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8.svg"/></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24.sv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svg"/><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5.png"/><Relationship Id="rId7" Type="http://schemas.openxmlformats.org/officeDocument/2006/relationships/customXml" Target="../ink/ink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260.png"/><Relationship Id="rId5" Type="http://schemas.openxmlformats.org/officeDocument/2006/relationships/customXml" Target="../ink/ink2.xml"/><Relationship Id="rId10" Type="http://schemas.openxmlformats.org/officeDocument/2006/relationships/image" Target="../media/image28.png"/><Relationship Id="rId4" Type="http://schemas.openxmlformats.org/officeDocument/2006/relationships/image" Target="../media/image26.png"/><Relationship Id="rId9" Type="http://schemas.openxmlformats.org/officeDocument/2006/relationships/customXml" Target="../ink/ink4.xml"/></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customXml" Target="../ink/ink7.xml"/><Relationship Id="rId3" Type="http://schemas.openxmlformats.org/officeDocument/2006/relationships/image" Target="../media/image31.png"/><Relationship Id="rId7" Type="http://schemas.openxmlformats.org/officeDocument/2006/relationships/image" Target="../media/image310.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customXml" Target="../ink/ink6.xml"/><Relationship Id="rId11" Type="http://schemas.openxmlformats.org/officeDocument/2006/relationships/image" Target="../media/image33.png"/><Relationship Id="rId5" Type="http://schemas.openxmlformats.org/officeDocument/2006/relationships/image" Target="../media/image300.png"/><Relationship Id="rId10" Type="http://schemas.openxmlformats.org/officeDocument/2006/relationships/customXml" Target="../ink/ink8.xml"/><Relationship Id="rId4" Type="http://schemas.openxmlformats.org/officeDocument/2006/relationships/customXml" Target="../ink/ink5.xml"/><Relationship Id="rId9"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1.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24.sv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svg"/><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 Id="rId4" Type="http://schemas.openxmlformats.org/officeDocument/2006/relationships/image" Target="../media/image41.svg"/></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42.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s/_rels/slide24.xml.rels><?xml version="1.0" encoding="UTF-8" standalone="yes"?>
<Relationships xmlns="http://schemas.openxmlformats.org/package/2006/relationships"><Relationship Id="rId3" Type="http://schemas.openxmlformats.org/officeDocument/2006/relationships/hyperlink" Target="https://learn.microsoft.com/en-us/sysinternals/downloads/sysinternals-suite" TargetMode="External"/><Relationship Id="rId2" Type="http://schemas.openxmlformats.org/officeDocument/2006/relationships/hyperlink" Target="https://apps.microsoft.com/detail/9p7knl5rwt25?launch=true&amp;mode=full&amp;hl=en-us&amp;gl=gb&amp;ocid=bingwebsearch"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systeminformer.com/"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learn.microsoft.com/en-us/sysinternals/downloads/rammap" TargetMode="External"/><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learn.microsoft.com/en-us/sysinternals/downloads/rammap" TargetMode="External"/><Relationship Id="rId2" Type="http://schemas.openxmlformats.org/officeDocument/2006/relationships/hyperlink" Target="https://en.windowsnoticias.com/How-to-use-Rammap-in-Windows-to-analyze-and-free-memory/"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hyperlink" Target="https://4sysops.com/archives/analyze-windows-memory-usage-with-rammap/"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image" Target="../media/image440.png"/><Relationship Id="rId3" Type="http://schemas.openxmlformats.org/officeDocument/2006/relationships/customXml" Target="../ink/ink9.xml"/><Relationship Id="rId7" Type="http://schemas.openxmlformats.org/officeDocument/2006/relationships/customXml" Target="../ink/ink11.xml"/><Relationship Id="rId12" Type="http://schemas.openxmlformats.org/officeDocument/2006/relationships/image" Target="../media/image460.png"/><Relationship Id="rId2" Type="http://schemas.openxmlformats.org/officeDocument/2006/relationships/image" Target="../media/image47.png"/><Relationship Id="rId1" Type="http://schemas.openxmlformats.org/officeDocument/2006/relationships/slideLayout" Target="../slideLayouts/slideLayout2.xml"/><Relationship Id="rId6" Type="http://schemas.openxmlformats.org/officeDocument/2006/relationships/image" Target="../media/image430.png"/><Relationship Id="rId11" Type="http://schemas.openxmlformats.org/officeDocument/2006/relationships/customXml" Target="../ink/ink13.xml"/><Relationship Id="rId5" Type="http://schemas.openxmlformats.org/officeDocument/2006/relationships/customXml" Target="../ink/ink10.xml"/><Relationship Id="rId10" Type="http://schemas.openxmlformats.org/officeDocument/2006/relationships/image" Target="../media/image450.png"/><Relationship Id="rId4" Type="http://schemas.openxmlformats.org/officeDocument/2006/relationships/image" Target="../media/image420.png"/><Relationship Id="rId9" Type="http://schemas.openxmlformats.org/officeDocument/2006/relationships/customXml" Target="../ink/ink12.xml"/></Relationships>
</file>

<file path=ppt/slides/_rels/slide3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8" Type="http://schemas.openxmlformats.org/officeDocument/2006/relationships/customXml" Target="../ink/ink16.xml"/><Relationship Id="rId13" Type="http://schemas.openxmlformats.org/officeDocument/2006/relationships/image" Target="../media/image53.png"/><Relationship Id="rId3" Type="http://schemas.openxmlformats.org/officeDocument/2006/relationships/image" Target="../media/image49.png"/><Relationship Id="rId7" Type="http://schemas.openxmlformats.org/officeDocument/2006/relationships/image" Target="../media/image50.png"/><Relationship Id="rId12" Type="http://schemas.openxmlformats.org/officeDocument/2006/relationships/customXml" Target="../ink/ink18.xml"/><Relationship Id="rId17" Type="http://schemas.openxmlformats.org/officeDocument/2006/relationships/hyperlink" Target="https://introserv.com/blog/top-10-tools-for-windows-server-administrators/" TargetMode="External"/><Relationship Id="rId2" Type="http://schemas.openxmlformats.org/officeDocument/2006/relationships/image" Target="../media/image48.png"/><Relationship Id="rId16" Type="http://schemas.openxmlformats.org/officeDocument/2006/relationships/hyperlink" Target="https://www.tealhq.com/software/windows-system-administrator" TargetMode="External"/><Relationship Id="rId1" Type="http://schemas.openxmlformats.org/officeDocument/2006/relationships/slideLayout" Target="../slideLayouts/slideLayout2.xml"/><Relationship Id="rId6" Type="http://schemas.openxmlformats.org/officeDocument/2006/relationships/customXml" Target="../ink/ink15.xml"/><Relationship Id="rId11" Type="http://schemas.openxmlformats.org/officeDocument/2006/relationships/image" Target="../media/image52.png"/><Relationship Id="rId5" Type="http://schemas.openxmlformats.org/officeDocument/2006/relationships/image" Target="../media/image490.png"/><Relationship Id="rId15" Type="http://schemas.openxmlformats.org/officeDocument/2006/relationships/image" Target="../media/image54.png"/><Relationship Id="rId10" Type="http://schemas.openxmlformats.org/officeDocument/2006/relationships/customXml" Target="../ink/ink17.xml"/><Relationship Id="rId4" Type="http://schemas.openxmlformats.org/officeDocument/2006/relationships/customXml" Target="../ink/ink14.xml"/><Relationship Id="rId9" Type="http://schemas.openxmlformats.org/officeDocument/2006/relationships/image" Target="../media/image51.png"/><Relationship Id="rId14" Type="http://schemas.openxmlformats.org/officeDocument/2006/relationships/customXml" Target="../ink/ink19.xml"/></Relationships>
</file>

<file path=ppt/slides/_rels/slide3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9.svg"/><Relationship Id="rId7" Type="http://schemas.openxmlformats.org/officeDocument/2006/relationships/image" Target="../media/image9.png"/><Relationship Id="rId2" Type="http://schemas.openxmlformats.org/officeDocument/2006/relationships/image" Target="../media/image58.png"/><Relationship Id="rId1" Type="http://schemas.openxmlformats.org/officeDocument/2006/relationships/slideLayout" Target="../slideLayouts/slideLayout2.xml"/><Relationship Id="rId6" Type="http://schemas.openxmlformats.org/officeDocument/2006/relationships/image" Target="../media/image60.png"/><Relationship Id="rId5" Type="http://schemas.openxmlformats.org/officeDocument/2006/relationships/image" Target="../media/image24.svg"/><Relationship Id="rId4" Type="http://schemas.openxmlformats.org/officeDocument/2006/relationships/image" Target="../media/image23.png"/></Relationships>
</file>

<file path=ppt/slides/_rels/slide38.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hyperlink" Target="https://learn.microsoft.com/en-us/windows-server/administration/windows-commands/robocopy"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cP_h8DTiTFk" TargetMode="External"/><Relationship Id="rId7" Type="http://schemas.openxmlformats.org/officeDocument/2006/relationships/hyperlink" Target="https://www.youtube.com/watch?v=X1CM3rZwGn8"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pixabay.com/en/play-icon-free-wallpaper-vector-1173551/" TargetMode="External"/><Relationship Id="rId5" Type="http://schemas.openxmlformats.org/officeDocument/2006/relationships/image" Target="../media/image62.png"/><Relationship Id="rId4" Type="http://schemas.openxmlformats.org/officeDocument/2006/relationships/image" Target="../media/image61.png"/></Relationships>
</file>

<file path=ppt/slides/_rels/slide40.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63.pn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s/_rels/slide4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tex.stackexchange.com/questions/211726/draw-directory-tree-using-folder-icons"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tex.stackexchange.com/questions/292031/custom-pstricks-directory-tree-to-tikz"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betanews.com/2023/09/26/microsoft-confirms-that-command-prompt-is-here-to-stay-but-windows-terminal-and-powershell-offer-more-to-power-users/#:~:text=power%20users%20%7C%20BetaNews-,Microsoft%20confirms%20that%20Command%20Prompt%20is%20here%20to%20stay%2C%20but,offer%20more%20to%20power%20users&amp;text=The%20existence%20of%20the%20Command,latter%20will%20replace%20the%20former." TargetMode="External"/><Relationship Id="rId7" Type="http://schemas.openxmlformats.org/officeDocument/2006/relationships/hyperlink" Target="http://stackoverflow.com/questions/37862478/running-a-batch-file-through-command-prompt-system-cannot-find-the-path-specif"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67.png"/><Relationship Id="rId5" Type="http://schemas.openxmlformats.org/officeDocument/2006/relationships/hyperlink" Target="http://angkabelia.blogspot.com/2013/07/open-source-file-manager-berbasis-web.html" TargetMode="External"/><Relationship Id="rId4" Type="http://schemas.openxmlformats.org/officeDocument/2006/relationships/image" Target="../media/image66.png"/></Relationships>
</file>

<file path=ppt/slides/_rels/slide44.xml.rels><?xml version="1.0" encoding="UTF-8" standalone="yes"?>
<Relationships xmlns="http://schemas.openxmlformats.org/package/2006/relationships"><Relationship Id="rId3" Type="http://schemas.openxmlformats.org/officeDocument/2006/relationships/hyperlink" Target="https://www.lifewire.com/list-of-command-prompt-commands-4092302"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hyperlink" Target="https://en.wikipedia.org/wiki/Path_(computing)" TargetMode="External"/><Relationship Id="rId4" Type="http://schemas.openxmlformats.org/officeDocument/2006/relationships/image" Target="../media/image68.png"/></Relationships>
</file>

<file path=ppt/slides/_rels/slide45.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kencenerelli.wordpress.com/2012/10/"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kencenerelli.wordpress.com/2012/10/" TargetMode="External"/><Relationship Id="rId2" Type="http://schemas.openxmlformats.org/officeDocument/2006/relationships/image" Target="../media/image69.pn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3" Type="http://schemas.openxmlformats.org/officeDocument/2006/relationships/hyperlink" Target="http://www.google.com/"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71.svg"/><Relationship Id="rId4" Type="http://schemas.openxmlformats.org/officeDocument/2006/relationships/image" Target="../media/image70.png"/></Relationships>
</file>

<file path=ppt/slides/_rels/slide48.xml.rels><?xml version="1.0" encoding="UTF-8" standalone="yes"?>
<Relationships xmlns="http://schemas.openxmlformats.org/package/2006/relationships"><Relationship Id="rId3" Type="http://schemas.openxmlformats.org/officeDocument/2006/relationships/hyperlink" Target="http://www.google.com/"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image" Target="../media/image73.svg"/><Relationship Id="rId4" Type="http://schemas.openxmlformats.org/officeDocument/2006/relationships/image" Target="../media/image72.png"/></Relationships>
</file>

<file path=ppt/slides/_rels/slide49.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73.svg"/></Relationships>
</file>

<file path=ppt/slides/_rels/slide50.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75.svg"/></Relationships>
</file>

<file path=ppt/slides/_rels/slide51.xml.rels><?xml version="1.0" encoding="UTF-8" standalone="yes"?>
<Relationships xmlns="http://schemas.openxmlformats.org/package/2006/relationships"><Relationship Id="rId3" Type="http://schemas.openxmlformats.org/officeDocument/2006/relationships/image" Target="../media/image75.svg"/><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8" Type="http://schemas.openxmlformats.org/officeDocument/2006/relationships/image" Target="../media/image77.svg"/><Relationship Id="rId3" Type="http://schemas.openxmlformats.org/officeDocument/2006/relationships/hyperlink" Target="https://www.tutorialspoint.com/batch_script/batch_script_network.htm#:~:text=Batch%20script%20has%20the%20facility,available%20for%20the%20net%20command.&amp;text=View%20the%20current%20password%20%26%20logon%20restrictions%20for%20the%20computer." TargetMode="External"/><Relationship Id="rId7" Type="http://schemas.openxmlformats.org/officeDocument/2006/relationships/image" Target="../media/image76.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hyperlink" Target="https://www.youtube.com/watch?v=pgEtYG8RV1U" TargetMode="External"/><Relationship Id="rId5" Type="http://schemas.openxmlformats.org/officeDocument/2006/relationships/hyperlink" Target="https://www.netwrix.com/how-to-list-all-user-accounts-on-a-windows-system.html#:~:text=If%20you%20want%20to%20list,user%20accounts%20on%20the%20system." TargetMode="External"/><Relationship Id="rId4" Type="http://schemas.openxmlformats.org/officeDocument/2006/relationships/hyperlink" Target="https://www.hexnode.com/mobile-device-management/help/scripts-to-create-users-on-windows-10-devices/"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s://learn.microsoft.com/en-us/windows-server/administration/windows-commands/xcopy"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hyperlink" Target="https://learn.microsoft.com/en-us/windows-server/administration/windows-commands/robocopy" TargetMode="External"/></Relationships>
</file>

<file path=ppt/slides/_rels/slide56.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2.xml"/><Relationship Id="rId6" Type="http://schemas.openxmlformats.org/officeDocument/2006/relationships/image" Target="../media/image84.png"/><Relationship Id="rId5" Type="http://schemas.openxmlformats.org/officeDocument/2006/relationships/image" Target="../media/image83.png"/><Relationship Id="rId4" Type="http://schemas.openxmlformats.org/officeDocument/2006/relationships/image" Target="../media/image82.png"/></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8" Type="http://schemas.openxmlformats.org/officeDocument/2006/relationships/hyperlink" Target="http://jeremymallin.deviantart.com/art/Batgirl-Icon-3-243909201" TargetMode="External"/><Relationship Id="rId3" Type="http://schemas.openxmlformats.org/officeDocument/2006/relationships/image" Target="../media/image9.png"/><Relationship Id="rId7" Type="http://schemas.openxmlformats.org/officeDocument/2006/relationships/image" Target="../media/image86.png"/><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hyperlink" Target="https://freesvg.org/cartoon-bat" TargetMode="External"/><Relationship Id="rId5" Type="http://schemas.openxmlformats.org/officeDocument/2006/relationships/image" Target="../media/image85.png"/><Relationship Id="rId4" Type="http://schemas.openxmlformats.org/officeDocument/2006/relationships/image" Target="../media/image10.svg"/></Relationships>
</file>

<file path=ppt/slides/_rels/slide59.xml.rels><?xml version="1.0" encoding="UTF-8" standalone="yes"?>
<Relationships xmlns="http://schemas.openxmlformats.org/package/2006/relationships"><Relationship Id="rId8" Type="http://schemas.openxmlformats.org/officeDocument/2006/relationships/image" Target="../media/image92.png"/><Relationship Id="rId3" Type="http://schemas.openxmlformats.org/officeDocument/2006/relationships/image" Target="../media/image87.svg"/><Relationship Id="rId7" Type="http://schemas.openxmlformats.org/officeDocument/2006/relationships/image" Target="../media/image91.sv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90.png"/><Relationship Id="rId5" Type="http://schemas.openxmlformats.org/officeDocument/2006/relationships/image" Target="../media/image89.svg"/><Relationship Id="rId4" Type="http://schemas.openxmlformats.org/officeDocument/2006/relationships/image" Target="../media/image88.png"/><Relationship Id="rId9" Type="http://schemas.openxmlformats.org/officeDocument/2006/relationships/image" Target="../media/image93.svg"/></Relationships>
</file>

<file path=ppt/slides/_rels/slide60.xml.rels><?xml version="1.0" encoding="UTF-8" standalone="yes"?>
<Relationships xmlns="http://schemas.openxmlformats.org/package/2006/relationships"><Relationship Id="rId8" Type="http://schemas.openxmlformats.org/officeDocument/2006/relationships/image" Target="../media/image99.svg"/><Relationship Id="rId3" Type="http://schemas.openxmlformats.org/officeDocument/2006/relationships/image" Target="../media/image94.png"/><Relationship Id="rId7" Type="http://schemas.openxmlformats.org/officeDocument/2006/relationships/image" Target="../media/image98.png"/><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97.svg"/><Relationship Id="rId5" Type="http://schemas.openxmlformats.org/officeDocument/2006/relationships/image" Target="../media/image96.png"/><Relationship Id="rId4" Type="http://schemas.openxmlformats.org/officeDocument/2006/relationships/image" Target="../media/image95.svg"/></Relationships>
</file>

<file path=ppt/slides/_rels/slide61.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101.svg"/></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hyperlink" Target="https://www.geeksvgs.com/id/183174" TargetMode="External"/></Relationships>
</file>

<file path=ppt/slides/_rels/slide6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66.xml.rels><?xml version="1.0" encoding="UTF-8" standalone="yes"?>
<Relationships xmlns="http://schemas.openxmlformats.org/package/2006/relationships"><Relationship Id="rId3" Type="http://schemas.openxmlformats.org/officeDocument/2006/relationships/image" Target="../media/image102.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hyperlink" Target="https://www.manageengine.com/products/eventlog/?utm_source=Comparitech&amp;utm_medium=Website-cpc&amp;utm_campaign=ELA-WinELMTools" TargetMode="External"/><Relationship Id="rId2" Type="http://schemas.openxmlformats.org/officeDocument/2006/relationships/hyperlink" Target="https://www.solarwinds.com/log-analyzer/use-cases/windows-event-log-monitoring" TargetMode="External"/><Relationship Id="rId1" Type="http://schemas.openxmlformats.org/officeDocument/2006/relationships/slideLayout" Target="../slideLayouts/slideLayout2.xml"/><Relationship Id="rId5" Type="http://schemas.openxmlformats.org/officeDocument/2006/relationships/image" Target="../media/image104.png"/><Relationship Id="rId4" Type="http://schemas.openxmlformats.org/officeDocument/2006/relationships/hyperlink" Target="https://www.netwrix.com/netwrix_event_log_manager.html" TargetMode="External"/></Relationships>
</file>

<file path=ppt/slides/_rels/slide69.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hyperlink" Target="https://www.solarwinds.com/log-analyzer/use-cases/windows-event-log-monitoring" TargetMode="External"/><Relationship Id="rId1" Type="http://schemas.openxmlformats.org/officeDocument/2006/relationships/slideLayout" Target="../slideLayouts/slideLayout2.xml"/><Relationship Id="rId5" Type="http://schemas.openxmlformats.org/officeDocument/2006/relationships/image" Target="../media/image107.svg"/><Relationship Id="rId4" Type="http://schemas.openxmlformats.org/officeDocument/2006/relationships/image" Target="../media/image106.png"/></Relationships>
</file>

<file path=ppt/slides/_rels/slide70.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44.xml"/><Relationship Id="rId1" Type="http://schemas.openxmlformats.org/officeDocument/2006/relationships/slideLayout" Target="../slideLayouts/slideLayout2.xml"/><Relationship Id="rId6" Type="http://schemas.openxmlformats.org/officeDocument/2006/relationships/hyperlink" Target="https://www.youtube.com/watch?v=-fV7jZwZuGQ" TargetMode="External"/><Relationship Id="rId5" Type="http://schemas.openxmlformats.org/officeDocument/2006/relationships/hyperlink" Target="https://www.youtube.com/watch?v=_6fP8bV5Pb4" TargetMode="External"/><Relationship Id="rId4" Type="http://schemas.openxmlformats.org/officeDocument/2006/relationships/hyperlink" Target="https://www.youtube.com/watch?v=RSqM0RfRSjc" TargetMode="Externa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hyperlink" Target="https://www.nextofwindows.com/10-important-windows-performance-counters-you-should-know-of" TargetMode="External"/><Relationship Id="rId2" Type="http://schemas.openxmlformats.org/officeDocument/2006/relationships/notesSlide" Target="../notesSlides/notesSlide47.xml"/><Relationship Id="rId1" Type="http://schemas.openxmlformats.org/officeDocument/2006/relationships/slideLayout" Target="../slideLayouts/slideLayout2.xml"/><Relationship Id="rId5" Type="http://schemas.openxmlformats.org/officeDocument/2006/relationships/image" Target="../media/image112.svg"/><Relationship Id="rId4" Type="http://schemas.openxmlformats.org/officeDocument/2006/relationships/image" Target="../media/image111.png"/></Relationships>
</file>

<file path=ppt/slides/_rels/slide7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48.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Path_(computing)" TargetMode="External"/></Relationships>
</file>

<file path=ppt/slides/_rels/slide78.xml.rels><?xml version="1.0" encoding="UTF-8" standalone="yes"?>
<Relationships xmlns="http://schemas.openxmlformats.org/package/2006/relationships"><Relationship Id="rId8" Type="http://schemas.openxmlformats.org/officeDocument/2006/relationships/hyperlink" Target="http://sqlsailor.com/2013/02/26/getdbinfo/" TargetMode="External"/><Relationship Id="rId3" Type="http://schemas.openxmlformats.org/officeDocument/2006/relationships/hyperlink" Target="https://www.quora.com/Why-are-so-many-people-still-using-Command-Prompt-if-PowerShell-is-better" TargetMode="External"/><Relationship Id="rId7" Type="http://schemas.openxmlformats.org/officeDocument/2006/relationships/image" Target="../media/image114.png"/><Relationship Id="rId2" Type="http://schemas.openxmlformats.org/officeDocument/2006/relationships/notesSlide" Target="../notesSlides/notesSlide49.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PowerShell" TargetMode="External"/><Relationship Id="rId4" Type="http://schemas.openxmlformats.org/officeDocument/2006/relationships/image" Target="../media/image113.png"/><Relationship Id="rId9" Type="http://schemas.openxmlformats.org/officeDocument/2006/relationships/hyperlink" Target="https://creativecommons.org/licenses/by-nc-nd/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947261" y="1599733"/>
            <a:ext cx="10058400" cy="1648919"/>
          </a:xfrm>
          <a:effectLst>
            <a:outerShdw blurRad="50800" dist="38100" dir="2700000" algn="tl" rotWithShape="0">
              <a:prstClr val="black">
                <a:alpha val="40000"/>
              </a:prstClr>
            </a:outerShdw>
          </a:effectLst>
        </p:spPr>
        <p:txBody>
          <a:bodyPr anchor="ctr">
            <a:normAutofit fontScale="90000"/>
          </a:bodyPr>
          <a:lstStyle/>
          <a:p>
            <a:br>
              <a:rPr lang="en-GB" sz="5200" dirty="0">
                <a:solidFill>
                  <a:srgbClr val="FFFFFF"/>
                </a:solidFill>
                <a:highlight>
                  <a:srgbClr val="000000"/>
                </a:highlight>
              </a:rPr>
            </a:br>
            <a:r>
              <a:rPr lang="en-GB" sz="4900" u="sng" dirty="0">
                <a:solidFill>
                  <a:srgbClr val="FFFFFF"/>
                </a:solidFill>
              </a:rPr>
              <a:t>OS Lecture 3</a:t>
            </a:r>
            <a:r>
              <a:rPr lang="en-GB" sz="4900" dirty="0">
                <a:solidFill>
                  <a:srgbClr val="FFFFFF"/>
                </a:solidFill>
              </a:rPr>
              <a:t>:</a:t>
            </a:r>
            <a:br>
              <a:rPr lang="en-GB" sz="5200" dirty="0">
                <a:solidFill>
                  <a:srgbClr val="FFFFFF"/>
                </a:solidFill>
                <a:highlight>
                  <a:srgbClr val="000000"/>
                </a:highlight>
              </a:rPr>
            </a:br>
            <a:r>
              <a:rPr lang="en-GB" sz="5200" dirty="0">
                <a:solidFill>
                  <a:srgbClr val="FFFFFF"/>
                </a:solidFill>
              </a:rPr>
              <a:t>Introduction to</a:t>
            </a:r>
            <a:br>
              <a:rPr lang="en-GB" sz="5200" dirty="0">
                <a:solidFill>
                  <a:srgbClr val="FFFFFF"/>
                </a:solidFill>
              </a:rPr>
            </a:br>
            <a:r>
              <a:rPr lang="en-GB" sz="5300" b="1" dirty="0">
                <a:solidFill>
                  <a:srgbClr val="FFFFFF"/>
                </a:solidFill>
                <a:highlight>
                  <a:srgbClr val="FF0000"/>
                </a:highlight>
              </a:rPr>
              <a:t>System Monitoring Tools</a:t>
            </a:r>
            <a:endParaRPr lang="en-GB" sz="4400" b="1" dirty="0">
              <a:solidFill>
                <a:srgbClr val="FFFFFF"/>
              </a:solidFill>
              <a:highlight>
                <a:srgbClr val="FF0000"/>
              </a:highlight>
            </a:endParaRPr>
          </a:p>
        </p:txBody>
      </p:sp>
      <p:sp>
        <p:nvSpPr>
          <p:cNvPr id="3" name="TextBox 2">
            <a:extLst>
              <a:ext uri="{FF2B5EF4-FFF2-40B4-BE49-F238E27FC236}">
                <a16:creationId xmlns:a16="http://schemas.microsoft.com/office/drawing/2014/main" id="{16982E82-0E52-4C91-61CB-E43FFEB3DAA9}"/>
              </a:ext>
            </a:extLst>
          </p:cNvPr>
          <p:cNvSpPr txBox="1"/>
          <p:nvPr/>
        </p:nvSpPr>
        <p:spPr>
          <a:xfrm>
            <a:off x="3048" y="5791879"/>
            <a:ext cx="8690896" cy="523220"/>
          </a:xfrm>
          <a:prstGeom prst="rect">
            <a:avLst/>
          </a:prstGeom>
          <a:solidFill>
            <a:srgbClr val="FF0000"/>
          </a:solidFill>
        </p:spPr>
        <p:txBody>
          <a:bodyPr wrap="square">
            <a:spAutoFit/>
          </a:bodyPr>
          <a:lstStyle/>
          <a:p>
            <a:r>
              <a:rPr lang="en-GB" sz="2800" b="1"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Device ready: </a:t>
            </a:r>
            <a:r>
              <a:rPr lang="en-GB" sz="28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Laptop or Tablet</a:t>
            </a:r>
            <a:r>
              <a:rPr lang="en-GB" sz="2800" dirty="0">
                <a:solidFill>
                  <a:srgbClr val="FFFF00"/>
                </a:solidFill>
                <a:latin typeface="Aptos" panose="020B0004020202020204" pitchFamily="34" charset="0"/>
                <a:ea typeface="DengXian" panose="02010600030101010101" pitchFamily="2" charset="-122"/>
                <a:cs typeface="Times New Roman" panose="02020603050405020304" pitchFamily="18" charset="0"/>
              </a:rPr>
              <a:t>,</a:t>
            </a:r>
            <a:r>
              <a:rPr lang="en-GB" sz="28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 Smartphone</a:t>
            </a:r>
            <a:r>
              <a:rPr lang="en-GB" sz="2000" dirty="0">
                <a:solidFill>
                  <a:srgbClr val="FFFF00"/>
                </a:solidFill>
                <a:latin typeface="Aptos" panose="020B0004020202020204" pitchFamily="34" charset="0"/>
                <a:ea typeface="DengXian" panose="02010600030101010101" pitchFamily="2" charset="-122"/>
                <a:cs typeface="Times New Roman" panose="02020603050405020304" pitchFamily="18" charset="0"/>
              </a:rPr>
              <a:t>,</a:t>
            </a:r>
            <a:r>
              <a:rPr lang="en-GB" sz="28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 Notepad.</a:t>
            </a:r>
            <a:endParaRPr lang="en-GB" sz="2000" dirty="0">
              <a:solidFill>
                <a:srgbClr val="FFFF00"/>
              </a:solidFill>
            </a:endParaRPr>
          </a:p>
        </p:txBody>
      </p:sp>
      <p:sp>
        <p:nvSpPr>
          <p:cNvPr id="6" name="TextBox 5">
            <a:extLst>
              <a:ext uri="{FF2B5EF4-FFF2-40B4-BE49-F238E27FC236}">
                <a16:creationId xmlns:a16="http://schemas.microsoft.com/office/drawing/2014/main" id="{95903053-D6C9-B022-2484-B5D1F7AE9667}"/>
              </a:ext>
            </a:extLst>
          </p:cNvPr>
          <p:cNvSpPr txBox="1"/>
          <p:nvPr/>
        </p:nvSpPr>
        <p:spPr>
          <a:xfrm>
            <a:off x="-9142" y="6293577"/>
            <a:ext cx="8499691" cy="369332"/>
          </a:xfrm>
          <a:prstGeom prst="rect">
            <a:avLst/>
          </a:prstGeom>
          <a:noFill/>
          <a:ln>
            <a:solidFill>
              <a:schemeClr val="bg1"/>
            </a:solidFill>
          </a:ln>
        </p:spPr>
        <p:txBody>
          <a:bodyPr wrap="square">
            <a:spAutoFit/>
          </a:bodyPr>
          <a:lstStyle/>
          <a:p>
            <a:pPr>
              <a:buNone/>
            </a:pPr>
            <a:r>
              <a:rPr lang="en-US" dirty="0">
                <a:solidFill>
                  <a:srgbClr val="FF0000"/>
                </a:solidFill>
                <a:highlight>
                  <a:srgbClr val="00FFFF"/>
                </a:highlight>
                <a:latin typeface="Segoe UI" panose="020B0502040204020203" pitchFamily="34" charset="0"/>
              </a:rPr>
              <a:t>Reminder:</a:t>
            </a:r>
            <a:r>
              <a:rPr lang="en-US" b="0" i="0" dirty="0">
                <a:solidFill>
                  <a:srgbClr val="FF0000"/>
                </a:solidFill>
                <a:effectLst/>
                <a:highlight>
                  <a:srgbClr val="00FFFF"/>
                </a:highlight>
                <a:latin typeface="Segoe UI" panose="020B0502040204020203" pitchFamily="34" charset="0"/>
              </a:rPr>
              <a:t> </a:t>
            </a:r>
            <a:r>
              <a:rPr lang="en-US" b="0" i="0">
                <a:solidFill>
                  <a:srgbClr val="FF0000"/>
                </a:solidFill>
                <a:effectLst/>
                <a:highlight>
                  <a:srgbClr val="00FFFF"/>
                </a:highlight>
                <a:latin typeface="Segoe UI" panose="020B0502040204020203" pitchFamily="34" charset="0"/>
              </a:rPr>
              <a:t>BYOD to </a:t>
            </a:r>
            <a:r>
              <a:rPr lang="en-US" b="0" i="0" dirty="0">
                <a:solidFill>
                  <a:srgbClr val="FF0000"/>
                </a:solidFill>
                <a:effectLst/>
                <a:highlight>
                  <a:srgbClr val="00FFFF"/>
                </a:highlight>
                <a:latin typeface="Segoe UI" panose="020B0502040204020203" pitchFamily="34" charset="0"/>
              </a:rPr>
              <a:t>make notes</a:t>
            </a:r>
            <a:r>
              <a:rPr lang="en-US" dirty="0">
                <a:solidFill>
                  <a:srgbClr val="FF0000"/>
                </a:solidFill>
                <a:highlight>
                  <a:srgbClr val="00FFFF"/>
                </a:highlight>
                <a:latin typeface="Segoe UI" panose="020B0502040204020203" pitchFamily="34" charset="0"/>
              </a:rPr>
              <a:t>.</a:t>
            </a:r>
            <a:endParaRPr lang="en-US" b="0" i="0" dirty="0">
              <a:solidFill>
                <a:srgbClr val="FF0000"/>
              </a:solidFill>
              <a:effectLst/>
              <a:highlight>
                <a:srgbClr val="00FFFF"/>
              </a:highlight>
              <a:latin typeface="Segoe UI" panose="020B0502040204020203" pitchFamily="34" charset="0"/>
            </a:endParaRPr>
          </a:p>
        </p:txBody>
      </p:sp>
      <p:sp>
        <p:nvSpPr>
          <p:cNvPr id="4" name="TextBox 3">
            <a:extLst>
              <a:ext uri="{FF2B5EF4-FFF2-40B4-BE49-F238E27FC236}">
                <a16:creationId xmlns:a16="http://schemas.microsoft.com/office/drawing/2014/main" id="{3F2A6441-1AC7-0C9F-1D57-A7976B737E7E}"/>
              </a:ext>
            </a:extLst>
          </p:cNvPr>
          <p:cNvSpPr txBox="1"/>
          <p:nvPr/>
        </p:nvSpPr>
        <p:spPr>
          <a:xfrm>
            <a:off x="3058893" y="3719794"/>
            <a:ext cx="2693505" cy="369332"/>
          </a:xfrm>
          <a:prstGeom prst="rect">
            <a:avLst/>
          </a:prstGeom>
          <a:solidFill>
            <a:schemeClr val="bg1"/>
          </a:solidFill>
        </p:spPr>
        <p:txBody>
          <a:bodyPr wrap="square">
            <a:spAutoFit/>
          </a:bodyPr>
          <a:lstStyle/>
          <a:p>
            <a:r>
              <a:rPr lang="en-GB" dirty="0"/>
              <a:t>Finish in tutorial if needed.</a:t>
            </a:r>
          </a:p>
        </p:txBody>
      </p:sp>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64DFA5-4B09-C29F-9B94-EF174C7A7597}"/>
            </a:ext>
          </a:extLst>
        </p:cNvPr>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54FE133C-28BF-4576-00CE-A8E6C1826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B6E6B-83FE-AF13-158E-3CC5A1CE69B9}"/>
              </a:ext>
            </a:extLst>
          </p:cNvPr>
          <p:cNvSpPr>
            <a:spLocks noGrp="1"/>
          </p:cNvSpPr>
          <p:nvPr>
            <p:ph type="title"/>
          </p:nvPr>
        </p:nvSpPr>
        <p:spPr>
          <a:xfrm>
            <a:off x="2950351" y="91076"/>
            <a:ext cx="6798541" cy="942975"/>
          </a:xfrm>
        </p:spPr>
        <p:txBody>
          <a:bodyPr anchor="b">
            <a:normAutofit/>
          </a:bodyPr>
          <a:lstStyle/>
          <a:p>
            <a:r>
              <a:rPr lang="en-GB" sz="6000" u="sng" dirty="0"/>
              <a:t>Contents</a:t>
            </a:r>
          </a:p>
        </p:txBody>
      </p:sp>
      <p:pic>
        <p:nvPicPr>
          <p:cNvPr id="13" name="Picture 4">
            <a:extLst>
              <a:ext uri="{FF2B5EF4-FFF2-40B4-BE49-F238E27FC236}">
                <a16:creationId xmlns:a16="http://schemas.microsoft.com/office/drawing/2014/main" id="{68362067-5E82-2F2A-D5F0-DD9AA06B878F}"/>
              </a:ext>
            </a:extLst>
          </p:cNvPr>
          <p:cNvPicPr>
            <a:picLocks noChangeAspect="1"/>
          </p:cNvPicPr>
          <p:nvPr/>
        </p:nvPicPr>
        <p:blipFill rotWithShape="1">
          <a:blip r:embed="rId2"/>
          <a:srcRect l="35259" r="30321"/>
          <a:stretch/>
        </p:blipFill>
        <p:spPr>
          <a:xfrm>
            <a:off x="0" y="10"/>
            <a:ext cx="2871787" cy="6857990"/>
          </a:xfrm>
          <a:prstGeom prst="rect">
            <a:avLst/>
          </a:prstGeom>
          <a:effectLst/>
        </p:spPr>
      </p:pic>
      <p:sp>
        <p:nvSpPr>
          <p:cNvPr id="3" name="Content Placeholder 2">
            <a:extLst>
              <a:ext uri="{FF2B5EF4-FFF2-40B4-BE49-F238E27FC236}">
                <a16:creationId xmlns:a16="http://schemas.microsoft.com/office/drawing/2014/main" id="{1A6F56B2-F806-A4E7-19DF-F19031CE289D}"/>
              </a:ext>
            </a:extLst>
          </p:cNvPr>
          <p:cNvSpPr>
            <a:spLocks noGrp="1"/>
          </p:cNvSpPr>
          <p:nvPr>
            <p:ph idx="1"/>
          </p:nvPr>
        </p:nvSpPr>
        <p:spPr>
          <a:xfrm>
            <a:off x="3064652" y="1125127"/>
            <a:ext cx="8765398" cy="5550720"/>
          </a:xfrm>
        </p:spPr>
        <p:txBody>
          <a:bodyPr>
            <a:normAutofit fontScale="92500" lnSpcReduction="20000"/>
          </a:bodyPr>
          <a:lstStyle/>
          <a:p>
            <a:pPr marL="0" indent="0">
              <a:lnSpc>
                <a:spcPct val="110000"/>
              </a:lnSpc>
              <a:spcBef>
                <a:spcPts val="600"/>
              </a:spcBef>
              <a:buNone/>
            </a:pPr>
            <a:r>
              <a:rPr lang="en-GB" sz="4800" dirty="0"/>
              <a:t>Introduction to:</a:t>
            </a:r>
          </a:p>
          <a:p>
            <a:pPr marL="514350" indent="-514350">
              <a:lnSpc>
                <a:spcPct val="110000"/>
              </a:lnSpc>
              <a:spcBef>
                <a:spcPts val="600"/>
              </a:spcBef>
              <a:buFont typeface="+mj-lt"/>
              <a:buAutoNum type="arabicPeriod"/>
            </a:pPr>
            <a:r>
              <a:rPr lang="en-GB" sz="4800" dirty="0"/>
              <a:t>System Monitoring Tools</a:t>
            </a:r>
            <a:endParaRPr lang="en-GB" sz="4800" b="1" dirty="0"/>
          </a:p>
          <a:p>
            <a:pPr marL="514350" indent="-514350">
              <a:lnSpc>
                <a:spcPct val="110000"/>
              </a:lnSpc>
              <a:spcBef>
                <a:spcPts val="600"/>
              </a:spcBef>
              <a:buFont typeface="+mj-lt"/>
              <a:buAutoNum type="arabicPeriod"/>
            </a:pPr>
            <a:r>
              <a:rPr lang="en-GB" sz="4800" dirty="0"/>
              <a:t>CLIs: Command Line Interfaces</a:t>
            </a:r>
          </a:p>
          <a:p>
            <a:pPr marL="514350" indent="-514350">
              <a:lnSpc>
                <a:spcPct val="110000"/>
              </a:lnSpc>
              <a:spcBef>
                <a:spcPts val="600"/>
              </a:spcBef>
              <a:buFont typeface="+mj-lt"/>
              <a:buAutoNum type="arabicPeriod"/>
            </a:pPr>
            <a:r>
              <a:rPr lang="en-GB" sz="4800" dirty="0"/>
              <a:t>CMD: Command Prompt</a:t>
            </a:r>
            <a:br>
              <a:rPr lang="en-GB" sz="3400" dirty="0">
                <a:highlight>
                  <a:srgbClr val="FFFF00"/>
                </a:highlight>
              </a:rPr>
            </a:br>
            <a:endParaRPr lang="en-GB" sz="3400" dirty="0">
              <a:highlight>
                <a:srgbClr val="FFFF00"/>
              </a:highlight>
            </a:endParaRPr>
          </a:p>
          <a:p>
            <a:pPr marL="0" indent="0">
              <a:lnSpc>
                <a:spcPct val="110000"/>
              </a:lnSpc>
              <a:spcBef>
                <a:spcPts val="600"/>
              </a:spcBef>
              <a:buNone/>
            </a:pPr>
            <a:r>
              <a:rPr lang="en-GB" sz="2200" b="1" dirty="0"/>
              <a:t>Bg. </a:t>
            </a:r>
            <a:r>
              <a:rPr lang="en-GB" sz="2200" dirty="0"/>
              <a:t>The deck includes some </a:t>
            </a:r>
            <a:r>
              <a:rPr lang="en-GB" sz="2200" b="1" dirty="0"/>
              <a:t>Bg. slides </a:t>
            </a:r>
            <a:r>
              <a:rPr lang="en-GB" sz="2200" dirty="0"/>
              <a:t>that</a:t>
            </a:r>
            <a:r>
              <a:rPr lang="en-GB" sz="2200" b="1" dirty="0"/>
              <a:t> </a:t>
            </a:r>
            <a:r>
              <a:rPr lang="en-GB" sz="2200" dirty="0"/>
              <a:t>provide optional further reading. They include additional </a:t>
            </a:r>
            <a:r>
              <a:rPr lang="en-GB" sz="2200" b="1" dirty="0"/>
              <a:t>background</a:t>
            </a:r>
            <a:r>
              <a:rPr lang="en-GB" sz="2200" dirty="0"/>
              <a:t> information and further description that may be useful if interested in learning more about the topics covered. There are also additional handouts on Moodle if you would like to learn more. These Bg. Decks &amp; handouts are beyond what is needed for the assessment.</a:t>
            </a:r>
            <a:br>
              <a:rPr lang="en-GB" sz="2200" dirty="0"/>
            </a:br>
            <a:r>
              <a:rPr lang="en-GB" sz="2200" dirty="0"/>
              <a:t>+ </a:t>
            </a:r>
            <a:r>
              <a:rPr lang="en-GB" sz="2200" b="1" dirty="0"/>
              <a:t>Modules at L5 &amp; L6 </a:t>
            </a:r>
            <a:r>
              <a:rPr lang="en-GB" sz="2200" dirty="0"/>
              <a:t>will cover some of these areas in more depth relevant to the programme being studied.</a:t>
            </a:r>
          </a:p>
        </p:txBody>
      </p:sp>
    </p:spTree>
    <p:extLst>
      <p:ext uri="{BB962C8B-B14F-4D97-AF65-F5344CB8AC3E}">
        <p14:creationId xmlns:p14="http://schemas.microsoft.com/office/powerpoint/2010/main" val="32530357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2764614" y="42863"/>
            <a:ext cx="6798541" cy="942975"/>
          </a:xfrm>
        </p:spPr>
        <p:txBody>
          <a:bodyPr anchor="b">
            <a:normAutofit/>
          </a:bodyPr>
          <a:lstStyle/>
          <a:p>
            <a:r>
              <a:rPr lang="en-GB" sz="6000" u="sng" dirty="0"/>
              <a:t>Overview</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2"/>
          <a:srcRect l="35259" r="30321"/>
          <a:stretch/>
        </p:blipFill>
        <p:spPr>
          <a:xfrm>
            <a:off x="1" y="10"/>
            <a:ext cx="2686049" cy="6857990"/>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007501" y="985838"/>
            <a:ext cx="8622524" cy="5550720"/>
          </a:xfrm>
        </p:spPr>
        <p:txBody>
          <a:bodyPr>
            <a:normAutofit fontScale="70000" lnSpcReduction="20000"/>
          </a:bodyPr>
          <a:lstStyle/>
          <a:p>
            <a:pPr>
              <a:lnSpc>
                <a:spcPct val="110000"/>
              </a:lnSpc>
              <a:spcBef>
                <a:spcPts val="600"/>
              </a:spcBef>
            </a:pPr>
            <a:r>
              <a:rPr lang="en-GB" sz="5100" dirty="0"/>
              <a:t>The System Monitoring tools covered this week will help you to document some useful </a:t>
            </a:r>
            <a:r>
              <a:rPr lang="en-GB" sz="5100" b="1" dirty="0">
                <a:highlight>
                  <a:srgbClr val="FFFF00"/>
                </a:highlight>
              </a:rPr>
              <a:t>screenshots for Task 1 </a:t>
            </a:r>
            <a:r>
              <a:rPr lang="en-GB" sz="5100" dirty="0"/>
              <a:t>of the assignment </a:t>
            </a:r>
          </a:p>
          <a:p>
            <a:pPr>
              <a:lnSpc>
                <a:spcPct val="110000"/>
              </a:lnSpc>
              <a:spcBef>
                <a:spcPts val="600"/>
              </a:spcBef>
            </a:pPr>
            <a:r>
              <a:rPr lang="en-GB" sz="5100" dirty="0"/>
              <a:t>And we will </a:t>
            </a:r>
            <a:r>
              <a:rPr lang="en-GB" sz="5100" b="1" dirty="0">
                <a:highlight>
                  <a:srgbClr val="FFFF00"/>
                </a:highlight>
              </a:rPr>
              <a:t>start</a:t>
            </a:r>
            <a:r>
              <a:rPr lang="en-GB" sz="5100" dirty="0"/>
              <a:t> to look at some </a:t>
            </a:r>
            <a:r>
              <a:rPr lang="en-GB" sz="5100" b="1" dirty="0">
                <a:highlight>
                  <a:srgbClr val="FFFF00"/>
                </a:highlight>
              </a:rPr>
              <a:t>BATCH commands for Task 2</a:t>
            </a:r>
            <a:r>
              <a:rPr lang="en-GB" sz="5100" dirty="0"/>
              <a:t>.</a:t>
            </a:r>
          </a:p>
          <a:p>
            <a:pPr marL="0" indent="0">
              <a:lnSpc>
                <a:spcPct val="110000"/>
              </a:lnSpc>
              <a:spcBef>
                <a:spcPts val="600"/>
              </a:spcBef>
              <a:buNone/>
            </a:pPr>
            <a:br>
              <a:rPr lang="en-GB" sz="3400" dirty="0">
                <a:highlight>
                  <a:srgbClr val="FFFF00"/>
                </a:highlight>
              </a:rPr>
            </a:br>
            <a:endParaRPr lang="en-GB" sz="3400" dirty="0">
              <a:highlight>
                <a:srgbClr val="FFFF00"/>
              </a:highlight>
            </a:endParaRPr>
          </a:p>
          <a:p>
            <a:pPr marL="0" indent="0">
              <a:lnSpc>
                <a:spcPct val="110000"/>
              </a:lnSpc>
              <a:spcBef>
                <a:spcPts val="600"/>
              </a:spcBef>
              <a:buNone/>
            </a:pPr>
            <a:r>
              <a:rPr lang="en-GB" sz="2200" b="1" dirty="0"/>
              <a:t>Bg. </a:t>
            </a:r>
            <a:r>
              <a:rPr lang="en-GB" sz="2200" dirty="0"/>
              <a:t>The deck includes some </a:t>
            </a:r>
            <a:r>
              <a:rPr lang="en-GB" sz="2200" b="1" dirty="0"/>
              <a:t>Bg. slides </a:t>
            </a:r>
            <a:r>
              <a:rPr lang="en-GB" sz="2200" dirty="0"/>
              <a:t>that</a:t>
            </a:r>
            <a:r>
              <a:rPr lang="en-GB" sz="2200" b="1" dirty="0"/>
              <a:t> </a:t>
            </a:r>
            <a:r>
              <a:rPr lang="en-GB" sz="2200" dirty="0"/>
              <a:t>provide optional further reading. They include additional </a:t>
            </a:r>
            <a:r>
              <a:rPr lang="en-GB" sz="2200" b="1" dirty="0"/>
              <a:t>background</a:t>
            </a:r>
            <a:r>
              <a:rPr lang="en-GB" sz="2200" dirty="0"/>
              <a:t> information and further description that may be useful if interested in learning more about the topics covered. There are also additional handouts on Moodle if you would like to learn more. These Bg. Decks &amp; handouts are beyond what is needed for the assessment.</a:t>
            </a:r>
            <a:br>
              <a:rPr lang="en-GB" sz="2200" dirty="0"/>
            </a:br>
            <a:r>
              <a:rPr lang="en-GB" sz="2200" dirty="0"/>
              <a:t>+ </a:t>
            </a:r>
            <a:r>
              <a:rPr lang="en-GB" sz="2200" b="1" dirty="0"/>
              <a:t>Modules at L5 &amp; L6 </a:t>
            </a:r>
            <a:r>
              <a:rPr lang="en-GB" sz="2200" dirty="0"/>
              <a:t>will cover some of these areas in more depth relevant to the programme being studied.</a:t>
            </a:r>
          </a:p>
        </p:txBody>
      </p:sp>
    </p:spTree>
    <p:extLst>
      <p:ext uri="{BB962C8B-B14F-4D97-AF65-F5344CB8AC3E}">
        <p14:creationId xmlns:p14="http://schemas.microsoft.com/office/powerpoint/2010/main" val="3591285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8C1596FC-1A2B-D1D3-802B-E79EC1F74D45}"/>
              </a:ext>
            </a:extLst>
          </p:cNvPr>
          <p:cNvSpPr>
            <a:spLocks noGrp="1"/>
          </p:cNvSpPr>
          <p:nvPr>
            <p:ph idx="1"/>
          </p:nvPr>
        </p:nvSpPr>
        <p:spPr>
          <a:xfrm>
            <a:off x="645065" y="2031101"/>
            <a:ext cx="5076663" cy="3511943"/>
          </a:xfrm>
        </p:spPr>
        <p:txBody>
          <a:bodyPr anchor="t">
            <a:normAutofit/>
          </a:bodyPr>
          <a:lstStyle/>
          <a:p>
            <a:r>
              <a:rPr lang="en-GB" dirty="0"/>
              <a:t>Open your ‘</a:t>
            </a:r>
            <a:r>
              <a:rPr lang="en-GB" b="1" dirty="0"/>
              <a:t>Lecture Activity log</a:t>
            </a:r>
            <a:r>
              <a:rPr lang="en-GB" dirty="0"/>
              <a:t>’ document / note file.</a:t>
            </a:r>
          </a:p>
        </p:txBody>
      </p:sp>
      <p:sp>
        <p:nvSpPr>
          <p:cNvPr id="39" name="Rectangle 3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Document outline">
            <a:extLst>
              <a:ext uri="{FF2B5EF4-FFF2-40B4-BE49-F238E27FC236}">
                <a16:creationId xmlns:a16="http://schemas.microsoft.com/office/drawing/2014/main" id="{2D5924EF-D3AA-AA2C-CB3B-1DD3B4067B4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39676" y="650494"/>
            <a:ext cx="5324142" cy="5324142"/>
          </a:xfrm>
          <a:prstGeom prst="rect">
            <a:avLst/>
          </a:prstGeom>
        </p:spPr>
      </p:pic>
      <p:sp>
        <p:nvSpPr>
          <p:cNvPr id="3" name="Title 1">
            <a:extLst>
              <a:ext uri="{FF2B5EF4-FFF2-40B4-BE49-F238E27FC236}">
                <a16:creationId xmlns:a16="http://schemas.microsoft.com/office/drawing/2014/main" id="{1C111E01-C8E9-E0C6-7DAF-80A208B49019}"/>
              </a:ext>
            </a:extLst>
          </p:cNvPr>
          <p:cNvSpPr txBox="1">
            <a:spLocks/>
          </p:cNvSpPr>
          <p:nvPr/>
        </p:nvSpPr>
        <p:spPr>
          <a:xfrm>
            <a:off x="310234" y="376203"/>
            <a:ext cx="6620128" cy="1192507"/>
          </a:xfrm>
          <a:prstGeom prst="rect">
            <a:avLst/>
          </a:prstGeom>
          <a:solidFill>
            <a:srgbClr val="00206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b="1" dirty="0">
                <a:solidFill>
                  <a:schemeClr val="bg1"/>
                </a:solidFill>
              </a:rPr>
              <a:t>Open Lecture Activity Log:</a:t>
            </a:r>
            <a:endParaRPr lang="en-GB" sz="3600" dirty="0">
              <a:solidFill>
                <a:schemeClr val="bg1"/>
              </a:solidFill>
            </a:endParaRPr>
          </a:p>
        </p:txBody>
      </p:sp>
    </p:spTree>
    <p:extLst>
      <p:ext uri="{BB962C8B-B14F-4D97-AF65-F5344CB8AC3E}">
        <p14:creationId xmlns:p14="http://schemas.microsoft.com/office/powerpoint/2010/main" val="2092658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B1B9D2-F1DD-0C7E-E2B4-B313987BC88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2D9717-6728-3DA1-18C3-5AEA2D46F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205486E-BDD8-C2BD-F8FD-9ABEA41546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EA4BDEA-32EE-4892-F95E-22FC6DD2E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273F677-C02A-8217-F350-78A86D9FE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2A79134-DB97-50C1-3670-FD83BF4A7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067F1CA-8755-391F-C15B-B677A74A5A19}"/>
              </a:ext>
            </a:extLst>
          </p:cNvPr>
          <p:cNvSpPr>
            <a:spLocks noGrp="1"/>
          </p:cNvSpPr>
          <p:nvPr>
            <p:ph type="title"/>
          </p:nvPr>
        </p:nvSpPr>
        <p:spPr>
          <a:xfrm>
            <a:off x="331053" y="278535"/>
            <a:ext cx="9895951" cy="1033669"/>
          </a:xfrm>
        </p:spPr>
        <p:txBody>
          <a:bodyPr>
            <a:normAutofit/>
          </a:bodyPr>
          <a:lstStyle/>
          <a:p>
            <a:r>
              <a:rPr lang="en-GB" sz="5400" b="1" dirty="0">
                <a:solidFill>
                  <a:schemeClr val="bg1"/>
                </a:solidFill>
              </a:rPr>
              <a:t>Activity: </a:t>
            </a:r>
            <a:r>
              <a:rPr lang="en-US" sz="5400" b="1" dirty="0">
                <a:solidFill>
                  <a:schemeClr val="bg1"/>
                </a:solidFill>
              </a:rPr>
              <a:t>System Monitoring tools</a:t>
            </a:r>
            <a:endParaRPr lang="en-GB" sz="5400" b="1" dirty="0">
              <a:solidFill>
                <a:schemeClr val="bg1"/>
              </a:solidFill>
            </a:endParaRPr>
          </a:p>
        </p:txBody>
      </p:sp>
      <p:sp>
        <p:nvSpPr>
          <p:cNvPr id="4" name="Content Placeholder 3">
            <a:extLst>
              <a:ext uri="{FF2B5EF4-FFF2-40B4-BE49-F238E27FC236}">
                <a16:creationId xmlns:a16="http://schemas.microsoft.com/office/drawing/2014/main" id="{3B62FD4E-6FE2-065B-EBD6-1193FC2A457B}"/>
              </a:ext>
            </a:extLst>
          </p:cNvPr>
          <p:cNvSpPr>
            <a:spLocks noGrp="1"/>
          </p:cNvSpPr>
          <p:nvPr>
            <p:ph idx="1"/>
          </p:nvPr>
        </p:nvSpPr>
        <p:spPr>
          <a:xfrm>
            <a:off x="331053" y="1890844"/>
            <a:ext cx="9584472" cy="4351338"/>
          </a:xfrm>
        </p:spPr>
        <p:txBody>
          <a:bodyPr>
            <a:normAutofit/>
          </a:bodyPr>
          <a:lstStyle/>
          <a:p>
            <a:pPr marL="514800" indent="-514800">
              <a:buFont typeface="+mj-lt"/>
              <a:buAutoNum type="arabicPeriod"/>
            </a:pPr>
            <a:r>
              <a:rPr lang="en-US" sz="3600" b="1" dirty="0">
                <a:highlight>
                  <a:srgbClr val="FFFF00"/>
                </a:highlight>
              </a:rPr>
              <a:t>Document and list </a:t>
            </a:r>
            <a:r>
              <a:rPr lang="en-US" sz="3600" dirty="0">
                <a:highlight>
                  <a:srgbClr val="FFFF00"/>
                </a:highlight>
              </a:rPr>
              <a:t>the OS </a:t>
            </a:r>
            <a:r>
              <a:rPr lang="en-US" sz="3600" b="1" dirty="0">
                <a:highlight>
                  <a:srgbClr val="FFFF00"/>
                </a:highlight>
              </a:rPr>
              <a:t>System Monitoring &amp; Management tools </a:t>
            </a:r>
            <a:r>
              <a:rPr lang="en-US" sz="3600" dirty="0">
                <a:highlight>
                  <a:srgbClr val="FFFF00"/>
                </a:highlight>
              </a:rPr>
              <a:t>covered during the Lecture</a:t>
            </a:r>
            <a:r>
              <a:rPr lang="en-US" sz="3600" b="1" dirty="0">
                <a:highlight>
                  <a:srgbClr val="FFFF00"/>
                </a:highlight>
              </a:rPr>
              <a:t>.</a:t>
            </a:r>
          </a:p>
          <a:p>
            <a:pPr lvl="2"/>
            <a:r>
              <a:rPr lang="en-GB" sz="2800" dirty="0"/>
              <a:t>Save in your </a:t>
            </a:r>
            <a:r>
              <a:rPr lang="en-US" sz="2800" dirty="0"/>
              <a:t>‘</a:t>
            </a:r>
            <a:r>
              <a:rPr lang="en-US" sz="2800" b="1" dirty="0"/>
              <a:t>Lecture Activity log</a:t>
            </a:r>
            <a:r>
              <a:rPr lang="en-US" sz="2800" dirty="0"/>
              <a:t>’ document.</a:t>
            </a:r>
          </a:p>
          <a:p>
            <a:pPr lvl="2"/>
            <a:r>
              <a:rPr lang="en-US" sz="2800" dirty="0"/>
              <a:t>Optional: </a:t>
            </a:r>
            <a:r>
              <a:rPr lang="en-US" sz="2800" b="1" dirty="0"/>
              <a:t>Try some in the Lecture </a:t>
            </a:r>
            <a:r>
              <a:rPr lang="en-US" sz="2800" dirty="0"/>
              <a:t>with BYOD.</a:t>
            </a:r>
          </a:p>
          <a:p>
            <a:pPr marL="514350" indent="-514350">
              <a:buFont typeface="+mj-lt"/>
              <a:buAutoNum type="arabicPeriod"/>
            </a:pPr>
            <a:r>
              <a:rPr lang="en-US" sz="3600" dirty="0">
                <a:highlight>
                  <a:srgbClr val="FFFF00"/>
                </a:highlight>
              </a:rPr>
              <a:t>There will be more time to </a:t>
            </a:r>
            <a:r>
              <a:rPr lang="en-US" sz="3600" b="1" dirty="0">
                <a:highlight>
                  <a:srgbClr val="FFFF00"/>
                </a:highlight>
              </a:rPr>
              <a:t>test them in the tutorial</a:t>
            </a:r>
            <a:r>
              <a:rPr lang="en-US" sz="3600" dirty="0">
                <a:highlight>
                  <a:srgbClr val="FFFF00"/>
                </a:highlight>
              </a:rPr>
              <a:t>.</a:t>
            </a:r>
          </a:p>
        </p:txBody>
      </p:sp>
      <p:pic>
        <p:nvPicPr>
          <p:cNvPr id="15" name="Graphic 14" descr="List outline">
            <a:extLst>
              <a:ext uri="{FF2B5EF4-FFF2-40B4-BE49-F238E27FC236}">
                <a16:creationId xmlns:a16="http://schemas.microsoft.com/office/drawing/2014/main" id="{9EFD66CB-59CF-5C05-D8D1-837A3DAFF69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660731" y="190565"/>
            <a:ext cx="2800351" cy="2800351"/>
          </a:xfrm>
          <a:prstGeom prst="rect">
            <a:avLst/>
          </a:prstGeom>
        </p:spPr>
      </p:pic>
    </p:spTree>
    <p:extLst>
      <p:ext uri="{BB962C8B-B14F-4D97-AF65-F5344CB8AC3E}">
        <p14:creationId xmlns:p14="http://schemas.microsoft.com/office/powerpoint/2010/main" val="3679049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13BB18-697E-C647-BAE6-9DF3B1D7AE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6848C3-DCE6-3ECB-1034-D35E41BC8869}"/>
              </a:ext>
            </a:extLst>
          </p:cNvPr>
          <p:cNvSpPr>
            <a:spLocks noGrp="1"/>
          </p:cNvSpPr>
          <p:nvPr>
            <p:ph type="title"/>
          </p:nvPr>
        </p:nvSpPr>
        <p:spPr>
          <a:xfrm>
            <a:off x="0" y="0"/>
            <a:ext cx="12192000" cy="1325563"/>
          </a:xfrm>
          <a:solidFill>
            <a:srgbClr val="002060"/>
          </a:solidFill>
        </p:spPr>
        <p:txBody>
          <a:bodyPr>
            <a:normAutofit/>
          </a:bodyPr>
          <a:lstStyle/>
          <a:p>
            <a:r>
              <a:rPr lang="en-GB" sz="4800" b="1" dirty="0">
                <a:solidFill>
                  <a:schemeClr val="bg1"/>
                </a:solidFill>
              </a:rPr>
              <a:t>Term: Physical Memory</a:t>
            </a:r>
          </a:p>
        </p:txBody>
      </p:sp>
      <p:sp>
        <p:nvSpPr>
          <p:cNvPr id="3" name="Content Placeholder 2">
            <a:extLst>
              <a:ext uri="{FF2B5EF4-FFF2-40B4-BE49-F238E27FC236}">
                <a16:creationId xmlns:a16="http://schemas.microsoft.com/office/drawing/2014/main" id="{58648A89-AD2A-CE5D-42A4-3325A3A120E3}"/>
              </a:ext>
            </a:extLst>
          </p:cNvPr>
          <p:cNvSpPr>
            <a:spLocks noGrp="1"/>
          </p:cNvSpPr>
          <p:nvPr>
            <p:ph idx="1"/>
          </p:nvPr>
        </p:nvSpPr>
        <p:spPr>
          <a:xfrm>
            <a:off x="314326" y="1628775"/>
            <a:ext cx="11315699" cy="5000625"/>
          </a:xfrm>
        </p:spPr>
        <p:txBody>
          <a:bodyPr>
            <a:normAutofit fontScale="77500" lnSpcReduction="20000"/>
          </a:bodyPr>
          <a:lstStyle/>
          <a:p>
            <a:r>
              <a:rPr lang="en-GB" sz="3600" b="1" dirty="0">
                <a:highlight>
                  <a:srgbClr val="FFFF00"/>
                </a:highlight>
              </a:rPr>
              <a:t>Physical memory</a:t>
            </a:r>
            <a:r>
              <a:rPr lang="en-GB" sz="3600" dirty="0">
                <a:highlight>
                  <a:srgbClr val="FFFF00"/>
                </a:highlight>
              </a:rPr>
              <a:t> refers to the actual </a:t>
            </a:r>
            <a:r>
              <a:rPr lang="en-GB" sz="3600" b="1" dirty="0">
                <a:highlight>
                  <a:srgbClr val="FFFF00"/>
                </a:highlight>
              </a:rPr>
              <a:t>hardware RAM (Random Access Memory), </a:t>
            </a:r>
            <a:r>
              <a:rPr lang="en-GB" sz="3600" dirty="0">
                <a:highlight>
                  <a:srgbClr val="FFFF00"/>
                </a:highlight>
              </a:rPr>
              <a:t>the real, tangible memory chips on the motherboard</a:t>
            </a:r>
            <a:r>
              <a:rPr lang="en-GB" sz="3600" dirty="0"/>
              <a:t>, that </a:t>
            </a:r>
            <a:r>
              <a:rPr lang="en-US" sz="3600" dirty="0"/>
              <a:t>the system uses to store data and instructions for fast access while programs are running.</a:t>
            </a:r>
            <a:endParaRPr lang="en-GB" sz="3600" dirty="0"/>
          </a:p>
          <a:p>
            <a:pPr marL="0" indent="0">
              <a:buNone/>
            </a:pPr>
            <a:r>
              <a:rPr lang="en-GB" dirty="0"/>
              <a:t>Bg.</a:t>
            </a:r>
          </a:p>
          <a:p>
            <a:r>
              <a:rPr lang="en-GB" dirty="0"/>
              <a:t>It consists of memory chips/modules where the OS, applications, and active data are held while the computer is running.</a:t>
            </a:r>
          </a:p>
          <a:p>
            <a:r>
              <a:rPr lang="en-GB" b="1" dirty="0"/>
              <a:t>It’s Hardware: </a:t>
            </a:r>
            <a:r>
              <a:rPr lang="en-GB" dirty="0"/>
              <a:t>Physical memory = </a:t>
            </a:r>
            <a:r>
              <a:rPr lang="en-GB" b="1" dirty="0"/>
              <a:t>RAM sticks</a:t>
            </a:r>
            <a:r>
              <a:rPr lang="en-GB" dirty="0"/>
              <a:t> plugged into the system.</a:t>
            </a:r>
          </a:p>
          <a:p>
            <a:r>
              <a:rPr lang="en-GB" b="1" dirty="0"/>
              <a:t>It’s Fast: </a:t>
            </a:r>
            <a:r>
              <a:rPr lang="en-GB" dirty="0"/>
              <a:t>Much faster than storage (SSD/HDD), so OSs keeps active processes and frequently used data there for ease and speed of access.</a:t>
            </a:r>
          </a:p>
          <a:p>
            <a:r>
              <a:rPr lang="en-GB" b="1" dirty="0"/>
              <a:t>It’s Temporary: </a:t>
            </a:r>
            <a:r>
              <a:rPr lang="en-GB" dirty="0"/>
              <a:t>RAM is </a:t>
            </a:r>
            <a:r>
              <a:rPr lang="en-GB" b="1" dirty="0"/>
              <a:t>volatile</a:t>
            </a:r>
            <a:r>
              <a:rPr lang="en-GB" dirty="0"/>
              <a:t>, contents are lost when we power off the system.</a:t>
            </a:r>
          </a:p>
          <a:p>
            <a:r>
              <a:rPr lang="en-GB" b="1" dirty="0"/>
              <a:t>It’s Managed in Pages: </a:t>
            </a:r>
            <a:r>
              <a:rPr lang="en-GB" dirty="0"/>
              <a:t>Windows divides physical memory into </a:t>
            </a:r>
            <a:r>
              <a:rPr lang="en-GB" b="1" dirty="0"/>
              <a:t>4 KB pages</a:t>
            </a:r>
            <a:r>
              <a:rPr lang="en-GB" dirty="0"/>
              <a:t> and tracks how each page is used.</a:t>
            </a:r>
          </a:p>
          <a:p>
            <a:r>
              <a:rPr lang="en-GB" b="1" dirty="0"/>
              <a:t>It supports the Whole System: </a:t>
            </a:r>
            <a:r>
              <a:rPr lang="en-GB" dirty="0"/>
              <a:t>OS code, running applications, cache files, drivers, kernel data structures.</a:t>
            </a:r>
            <a:endParaRPr lang="en-US" dirty="0"/>
          </a:p>
        </p:txBody>
      </p:sp>
    </p:spTree>
    <p:extLst>
      <p:ext uri="{BB962C8B-B14F-4D97-AF65-F5344CB8AC3E}">
        <p14:creationId xmlns:p14="http://schemas.microsoft.com/office/powerpoint/2010/main" val="19045679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CB941FD-2E0D-ACD5-5FE3-BBBAFD3C868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1C9832-FA04-E635-6BC5-4BE14DD33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D901A755-CE24-B348-68B3-085090288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5A2AE71-436F-3C01-1654-636D1921A6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C4881AA-9C4E-EDEB-5850-DB3153A83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78E0BA6-91A0-A992-7370-4707785FB4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E641368-B930-BEA8-6E64-F61B317CF0C2}"/>
              </a:ext>
            </a:extLst>
          </p:cNvPr>
          <p:cNvSpPr>
            <a:spLocks noGrp="1"/>
          </p:cNvSpPr>
          <p:nvPr>
            <p:ph type="title"/>
          </p:nvPr>
        </p:nvSpPr>
        <p:spPr>
          <a:xfrm>
            <a:off x="379617" y="278535"/>
            <a:ext cx="9895951" cy="1033669"/>
          </a:xfrm>
        </p:spPr>
        <p:txBody>
          <a:bodyPr>
            <a:normAutofit/>
          </a:bodyPr>
          <a:lstStyle/>
          <a:p>
            <a:r>
              <a:rPr lang="en-GB" sz="4800" b="1" dirty="0">
                <a:solidFill>
                  <a:schemeClr val="bg1"/>
                </a:solidFill>
              </a:rPr>
              <a:t>Types of Operating Systems</a:t>
            </a:r>
          </a:p>
        </p:txBody>
      </p:sp>
      <p:sp>
        <p:nvSpPr>
          <p:cNvPr id="4" name="Content Placeholder 3">
            <a:extLst>
              <a:ext uri="{FF2B5EF4-FFF2-40B4-BE49-F238E27FC236}">
                <a16:creationId xmlns:a16="http://schemas.microsoft.com/office/drawing/2014/main" id="{CB0E8D50-AFA0-B06F-5828-823A2E985520}"/>
              </a:ext>
            </a:extLst>
          </p:cNvPr>
          <p:cNvSpPr>
            <a:spLocks noGrp="1"/>
          </p:cNvSpPr>
          <p:nvPr>
            <p:ph idx="1"/>
          </p:nvPr>
        </p:nvSpPr>
        <p:spPr>
          <a:xfrm>
            <a:off x="379617" y="1823646"/>
            <a:ext cx="11228977" cy="4548580"/>
          </a:xfrm>
        </p:spPr>
        <p:txBody>
          <a:bodyPr>
            <a:normAutofit fontScale="77500" lnSpcReduction="20000"/>
          </a:bodyPr>
          <a:lstStyle/>
          <a:p>
            <a:pPr marL="0" indent="0">
              <a:buNone/>
            </a:pPr>
            <a:r>
              <a:rPr lang="en-GB" sz="3600" dirty="0"/>
              <a:t>This Yr1 module covers:</a:t>
            </a:r>
          </a:p>
          <a:p>
            <a:r>
              <a:rPr lang="en-GB" sz="3600" b="1" dirty="0"/>
              <a:t>General Operating Systems</a:t>
            </a:r>
            <a:r>
              <a:rPr lang="en-GB" sz="3600" dirty="0"/>
              <a:t>.</a:t>
            </a:r>
          </a:p>
          <a:p>
            <a:r>
              <a:rPr lang="en-GB" sz="3600" b="1" dirty="0"/>
              <a:t>General OS Monitoring &amp; Administration tools</a:t>
            </a:r>
            <a:r>
              <a:rPr lang="en-GB" sz="3600" dirty="0"/>
              <a:t>, many of which are also used on </a:t>
            </a:r>
            <a:r>
              <a:rPr lang="en-GB" sz="3600" b="1" dirty="0"/>
              <a:t>Server OSs.</a:t>
            </a:r>
          </a:p>
          <a:p>
            <a:r>
              <a:rPr lang="en-GB" sz="3600" dirty="0"/>
              <a:t>Yr2 modules focus on </a:t>
            </a:r>
            <a:r>
              <a:rPr lang="en-GB" sz="3600" b="1" dirty="0"/>
              <a:t>Server Administration</a:t>
            </a:r>
            <a:r>
              <a:rPr lang="en-GB" sz="3600" dirty="0"/>
              <a:t>, </a:t>
            </a:r>
            <a:r>
              <a:rPr lang="en-GB" sz="3600" b="1" dirty="0"/>
              <a:t>specific Operating Systems related to specific courses and their relevant System Admin. tools </a:t>
            </a:r>
            <a:r>
              <a:rPr lang="en-GB" sz="3600" dirty="0"/>
              <a:t>such as Server &amp; Data-centre OSs, Security OSs, Embedded OSs and Cloud Computing with MS Azure &amp; AWS etc..</a:t>
            </a:r>
          </a:p>
          <a:p>
            <a:r>
              <a:rPr lang="en-GB" sz="3600" dirty="0"/>
              <a:t>The languages you learn in this module such as </a:t>
            </a:r>
            <a:r>
              <a:rPr lang="en-GB" sz="3600" b="1" dirty="0"/>
              <a:t>Batch</a:t>
            </a:r>
            <a:r>
              <a:rPr lang="en-GB" sz="3600" dirty="0"/>
              <a:t>, </a:t>
            </a:r>
            <a:r>
              <a:rPr lang="en-GB" sz="3600" b="1" dirty="0"/>
              <a:t>Bash &amp; PowerShell</a:t>
            </a:r>
            <a:r>
              <a:rPr lang="en-GB" sz="3600" dirty="0"/>
              <a:t>, will help you in these modules.</a:t>
            </a:r>
          </a:p>
          <a:p>
            <a:r>
              <a:rPr lang="en-GB" sz="3600" dirty="0"/>
              <a:t>This module provides a </a:t>
            </a:r>
            <a:r>
              <a:rPr lang="en-GB" sz="3600" b="1" dirty="0"/>
              <a:t>foundation</a:t>
            </a:r>
            <a:r>
              <a:rPr lang="en-GB" sz="3600" dirty="0"/>
              <a:t> &amp; a </a:t>
            </a:r>
            <a:r>
              <a:rPr lang="en-GB" sz="3600" b="1" dirty="0"/>
              <a:t>bridge</a:t>
            </a:r>
            <a:r>
              <a:rPr lang="en-GB" sz="3600" dirty="0"/>
              <a:t> to progress onto more advanced study at L5 &amp; L6.</a:t>
            </a:r>
          </a:p>
        </p:txBody>
      </p:sp>
      <p:grpSp>
        <p:nvGrpSpPr>
          <p:cNvPr id="3" name="Group 2">
            <a:extLst>
              <a:ext uri="{FF2B5EF4-FFF2-40B4-BE49-F238E27FC236}">
                <a16:creationId xmlns:a16="http://schemas.microsoft.com/office/drawing/2014/main" id="{0CD11DA0-D164-F46B-7217-BD9072D85819}"/>
              </a:ext>
            </a:extLst>
          </p:cNvPr>
          <p:cNvGrpSpPr/>
          <p:nvPr/>
        </p:nvGrpSpPr>
        <p:grpSpPr>
          <a:xfrm>
            <a:off x="8600685" y="-517284"/>
            <a:ext cx="3105928" cy="3126077"/>
            <a:chOff x="201640" y="-154042"/>
            <a:chExt cx="1898822" cy="1898822"/>
          </a:xfrm>
          <a:solidFill>
            <a:srgbClr val="002060"/>
          </a:solidFill>
        </p:grpSpPr>
        <p:pic>
          <p:nvPicPr>
            <p:cNvPr id="5" name="Graphic 4" descr="Computer with solid fill">
              <a:extLst>
                <a:ext uri="{FF2B5EF4-FFF2-40B4-BE49-F238E27FC236}">
                  <a16:creationId xmlns:a16="http://schemas.microsoft.com/office/drawing/2014/main" id="{E89DCC3C-4D94-6389-C051-3D19CC443C9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1640" y="-154042"/>
              <a:ext cx="1898822" cy="1898822"/>
            </a:xfrm>
            <a:prstGeom prst="rect">
              <a:avLst/>
            </a:prstGeom>
          </p:spPr>
        </p:pic>
        <p:pic>
          <p:nvPicPr>
            <p:cNvPr id="6" name="Graphic 5" descr="Magnifying glass with solid fill">
              <a:extLst>
                <a:ext uri="{FF2B5EF4-FFF2-40B4-BE49-F238E27FC236}">
                  <a16:creationId xmlns:a16="http://schemas.microsoft.com/office/drawing/2014/main" id="{6EB17A96-3ACD-D296-9C1D-5B5120A545B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28018" y="272336"/>
              <a:ext cx="1472444" cy="1472444"/>
            </a:xfrm>
            <a:prstGeom prst="rect">
              <a:avLst/>
            </a:prstGeom>
          </p:spPr>
        </p:pic>
      </p:grpSp>
    </p:spTree>
    <p:extLst>
      <p:ext uri="{BB962C8B-B14F-4D97-AF65-F5344CB8AC3E}">
        <p14:creationId xmlns:p14="http://schemas.microsoft.com/office/powerpoint/2010/main" val="554599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563E553-BED4-FDAB-A8A2-EE424C9A6E3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A4A0923-B038-DB05-6BE8-BD7A351878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0224234-E53F-5CEC-0235-802ED667F2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40891AD-EF84-D288-EBE8-91534B064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6CC300B6-93F3-5752-B719-006E2212C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80C4493-AE7E-EC60-766D-7E4655EFB1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FEB68F-EF28-EBEC-0DAE-EE40AAE51D85}"/>
              </a:ext>
            </a:extLst>
          </p:cNvPr>
          <p:cNvSpPr>
            <a:spLocks noGrp="1"/>
          </p:cNvSpPr>
          <p:nvPr>
            <p:ph type="title"/>
          </p:nvPr>
        </p:nvSpPr>
        <p:spPr>
          <a:xfrm>
            <a:off x="379617" y="278535"/>
            <a:ext cx="9895951" cy="1033669"/>
          </a:xfrm>
        </p:spPr>
        <p:txBody>
          <a:bodyPr>
            <a:normAutofit/>
          </a:bodyPr>
          <a:lstStyle/>
          <a:p>
            <a:r>
              <a:rPr lang="en-GB" sz="4800" b="1" dirty="0">
                <a:solidFill>
                  <a:schemeClr val="bg1"/>
                </a:solidFill>
              </a:rPr>
              <a:t>OS function: System Monitoring</a:t>
            </a:r>
          </a:p>
        </p:txBody>
      </p:sp>
      <p:sp>
        <p:nvSpPr>
          <p:cNvPr id="4" name="Content Placeholder 3">
            <a:extLst>
              <a:ext uri="{FF2B5EF4-FFF2-40B4-BE49-F238E27FC236}">
                <a16:creationId xmlns:a16="http://schemas.microsoft.com/office/drawing/2014/main" id="{EAD86BFA-5953-796F-A6E3-3A46C37FAB85}"/>
              </a:ext>
            </a:extLst>
          </p:cNvPr>
          <p:cNvSpPr>
            <a:spLocks noGrp="1"/>
          </p:cNvSpPr>
          <p:nvPr>
            <p:ph idx="1"/>
          </p:nvPr>
        </p:nvSpPr>
        <p:spPr>
          <a:xfrm>
            <a:off x="379617" y="1946735"/>
            <a:ext cx="6871289" cy="4548580"/>
          </a:xfrm>
        </p:spPr>
        <p:txBody>
          <a:bodyPr>
            <a:normAutofit/>
          </a:bodyPr>
          <a:lstStyle/>
          <a:p>
            <a:r>
              <a:rPr lang="en-GB" sz="3200" dirty="0"/>
              <a:t>One </a:t>
            </a:r>
            <a:r>
              <a:rPr lang="en-GB" sz="3200" b="1" dirty="0">
                <a:highlight>
                  <a:srgbClr val="FFFF00"/>
                </a:highlight>
              </a:rPr>
              <a:t>key OS function </a:t>
            </a:r>
            <a:r>
              <a:rPr lang="en-GB" sz="3200" dirty="0"/>
              <a:t>is the provision of </a:t>
            </a:r>
            <a:r>
              <a:rPr lang="en-GB" sz="3200" b="1" dirty="0"/>
              <a:t>tools</a:t>
            </a:r>
            <a:r>
              <a:rPr lang="en-GB" sz="3200" dirty="0"/>
              <a:t> to </a:t>
            </a:r>
            <a:r>
              <a:rPr lang="en-GB" sz="3200" b="1" dirty="0"/>
              <a:t>monitor and manage the computer system</a:t>
            </a:r>
            <a:r>
              <a:rPr lang="en-GB" sz="3200" dirty="0"/>
              <a:t>.</a:t>
            </a:r>
          </a:p>
          <a:p>
            <a:r>
              <a:rPr lang="en-GB" sz="3200" dirty="0"/>
              <a:t>Such tools are available on all OSs.</a:t>
            </a:r>
          </a:p>
          <a:p>
            <a:r>
              <a:rPr lang="en-GB" sz="3200" dirty="0"/>
              <a:t>Typically, more advanced users aka Super users / System administrators use such tools.</a:t>
            </a:r>
          </a:p>
        </p:txBody>
      </p:sp>
      <p:grpSp>
        <p:nvGrpSpPr>
          <p:cNvPr id="3" name="Group 2">
            <a:extLst>
              <a:ext uri="{FF2B5EF4-FFF2-40B4-BE49-F238E27FC236}">
                <a16:creationId xmlns:a16="http://schemas.microsoft.com/office/drawing/2014/main" id="{2A2C50CD-D931-ECFD-D877-A29FB11056A5}"/>
              </a:ext>
            </a:extLst>
          </p:cNvPr>
          <p:cNvGrpSpPr/>
          <p:nvPr/>
        </p:nvGrpSpPr>
        <p:grpSpPr>
          <a:xfrm>
            <a:off x="7864879" y="1946735"/>
            <a:ext cx="3472252" cy="3589671"/>
            <a:chOff x="201640" y="-154042"/>
            <a:chExt cx="1898822" cy="1898822"/>
          </a:xfrm>
          <a:solidFill>
            <a:srgbClr val="002060"/>
          </a:solidFill>
        </p:grpSpPr>
        <p:pic>
          <p:nvPicPr>
            <p:cNvPr id="5" name="Graphic 4" descr="Computer with solid fill">
              <a:extLst>
                <a:ext uri="{FF2B5EF4-FFF2-40B4-BE49-F238E27FC236}">
                  <a16:creationId xmlns:a16="http://schemas.microsoft.com/office/drawing/2014/main" id="{A512791E-A543-1107-8F84-2DB6A3576E0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1640" y="-154042"/>
              <a:ext cx="1898822" cy="1898822"/>
            </a:xfrm>
            <a:prstGeom prst="rect">
              <a:avLst/>
            </a:prstGeom>
          </p:spPr>
        </p:pic>
        <p:pic>
          <p:nvPicPr>
            <p:cNvPr id="6" name="Graphic 5" descr="Magnifying glass with solid fill">
              <a:extLst>
                <a:ext uri="{FF2B5EF4-FFF2-40B4-BE49-F238E27FC236}">
                  <a16:creationId xmlns:a16="http://schemas.microsoft.com/office/drawing/2014/main" id="{A4196B0F-85F3-E399-5F4B-DD0A89BF033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28018" y="272336"/>
              <a:ext cx="1472444" cy="1472444"/>
            </a:xfrm>
            <a:prstGeom prst="rect">
              <a:avLst/>
            </a:prstGeom>
          </p:spPr>
        </p:pic>
      </p:grpSp>
    </p:spTree>
    <p:extLst>
      <p:ext uri="{BB962C8B-B14F-4D97-AF65-F5344CB8AC3E}">
        <p14:creationId xmlns:p14="http://schemas.microsoft.com/office/powerpoint/2010/main" val="3838476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67304-843E-22B9-3478-78D61E7EF75F}"/>
              </a:ext>
            </a:extLst>
          </p:cNvPr>
          <p:cNvSpPr>
            <a:spLocks noGrp="1"/>
          </p:cNvSpPr>
          <p:nvPr>
            <p:ph type="title"/>
          </p:nvPr>
        </p:nvSpPr>
        <p:spPr>
          <a:xfrm>
            <a:off x="1533525" y="397251"/>
            <a:ext cx="7510462" cy="977900"/>
          </a:xfrm>
          <a:solidFill>
            <a:srgbClr val="002060"/>
          </a:solidFill>
        </p:spPr>
        <p:txBody>
          <a:bodyPr/>
          <a:lstStyle/>
          <a:p>
            <a:r>
              <a:rPr lang="en-GB" sz="4400" b="1" dirty="0">
                <a:solidFill>
                  <a:srgbClr val="FFFFFF"/>
                </a:solidFill>
              </a:rPr>
              <a:t>Power User / Admin menu</a:t>
            </a:r>
            <a:endParaRPr lang="en-GB" dirty="0"/>
          </a:p>
        </p:txBody>
      </p:sp>
      <p:pic>
        <p:nvPicPr>
          <p:cNvPr id="4" name="Picture 3" descr="Icon&#10;&#10;Description automatically generated">
            <a:extLst>
              <a:ext uri="{FF2B5EF4-FFF2-40B4-BE49-F238E27FC236}">
                <a16:creationId xmlns:a16="http://schemas.microsoft.com/office/drawing/2014/main" id="{E8E26C88-3C53-06E9-572F-32008880561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729"/>
            <a:ext cx="1985122" cy="1320106"/>
          </a:xfrm>
          <a:prstGeom prst="rect">
            <a:avLst/>
          </a:prstGeom>
        </p:spPr>
      </p:pic>
      <p:sp>
        <p:nvSpPr>
          <p:cNvPr id="5" name="Content Placeholder 2">
            <a:extLst>
              <a:ext uri="{FF2B5EF4-FFF2-40B4-BE49-F238E27FC236}">
                <a16:creationId xmlns:a16="http://schemas.microsoft.com/office/drawing/2014/main" id="{FB9A5267-062F-8A8D-61DB-8BF3569B0B1E}"/>
              </a:ext>
            </a:extLst>
          </p:cNvPr>
          <p:cNvSpPr txBox="1">
            <a:spLocks/>
          </p:cNvSpPr>
          <p:nvPr/>
        </p:nvSpPr>
        <p:spPr>
          <a:xfrm>
            <a:off x="79001" y="1365835"/>
            <a:ext cx="8352021" cy="299935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spcBef>
                <a:spcPts val="0"/>
              </a:spcBef>
            </a:pPr>
            <a:r>
              <a:rPr lang="en-GB" sz="2400" dirty="0"/>
              <a:t>In Windows the </a:t>
            </a:r>
            <a:r>
              <a:rPr lang="en-GB" sz="2400" dirty="0">
                <a:highlight>
                  <a:srgbClr val="FFFF00"/>
                </a:highlight>
              </a:rPr>
              <a:t>’</a:t>
            </a:r>
            <a:r>
              <a:rPr lang="en-GB" sz="2400" b="1" dirty="0">
                <a:highlight>
                  <a:srgbClr val="FFFF00"/>
                </a:highlight>
              </a:rPr>
              <a:t>Power User Menu</a:t>
            </a:r>
            <a:r>
              <a:rPr lang="en-GB" sz="2400" b="1" dirty="0"/>
              <a:t>’ </a:t>
            </a:r>
            <a:r>
              <a:rPr lang="en-GB" sz="2400" dirty="0"/>
              <a:t>offers one-click access to </a:t>
            </a:r>
            <a:r>
              <a:rPr lang="en-GB" sz="2400" b="1" dirty="0"/>
              <a:t>System Monitoring &amp; Management tools</a:t>
            </a:r>
            <a:r>
              <a:rPr lang="en-GB" sz="2400" dirty="0"/>
              <a:t>.</a:t>
            </a:r>
          </a:p>
          <a:p>
            <a:pPr>
              <a:lnSpc>
                <a:spcPct val="100000"/>
              </a:lnSpc>
              <a:spcBef>
                <a:spcPts val="0"/>
              </a:spcBef>
            </a:pPr>
            <a:r>
              <a:rPr lang="en-GB" sz="2400" dirty="0">
                <a:ea typeface="Calibri" panose="020F0502020204030204" pitchFamily="34" charset="0"/>
                <a:cs typeface="Times New Roman" panose="02020603050405020304" pitchFamily="18" charset="0"/>
              </a:rPr>
              <a:t>To access the </a:t>
            </a:r>
            <a:r>
              <a:rPr lang="en-GB" sz="2400" b="1" dirty="0">
                <a:ea typeface="Calibri" panose="020F0502020204030204" pitchFamily="34" charset="0"/>
                <a:cs typeface="Times New Roman" panose="02020603050405020304" pitchFamily="18" charset="0"/>
              </a:rPr>
              <a:t>Power User menu</a:t>
            </a:r>
            <a:r>
              <a:rPr lang="en-GB" sz="2400" dirty="0">
                <a:ea typeface="Calibri" panose="020F0502020204030204" pitchFamily="34" charset="0"/>
                <a:cs typeface="Times New Roman" panose="02020603050405020304" pitchFamily="18" charset="0"/>
              </a:rPr>
              <a:t> in Windows 10/11: </a:t>
            </a:r>
            <a:r>
              <a:rPr lang="en-GB" sz="2400" b="1" dirty="0">
                <a:highlight>
                  <a:srgbClr val="FFFF00"/>
                </a:highlight>
                <a:ea typeface="Calibri" panose="020F0502020204030204" pitchFamily="34" charset="0"/>
                <a:cs typeface="Times New Roman" panose="02020603050405020304" pitchFamily="18" charset="0"/>
              </a:rPr>
              <a:t>right-click on the Start button </a:t>
            </a:r>
            <a:r>
              <a:rPr lang="en-GB" sz="2400" dirty="0">
                <a:ea typeface="Calibri" panose="020F0502020204030204" pitchFamily="34" charset="0"/>
                <a:cs typeface="Times New Roman" panose="02020603050405020304" pitchFamily="18" charset="0"/>
              </a:rPr>
              <a:t>or click on the ‘Windows + X’ buttons.</a:t>
            </a:r>
          </a:p>
          <a:p>
            <a:pPr>
              <a:lnSpc>
                <a:spcPct val="100000"/>
              </a:lnSpc>
              <a:spcBef>
                <a:spcPts val="0"/>
              </a:spcBef>
            </a:pPr>
            <a:r>
              <a:rPr lang="en-GB" sz="2400" dirty="0"/>
              <a:t>It includes </a:t>
            </a:r>
            <a:r>
              <a:rPr lang="en-GB" sz="2400" b="1" dirty="0">
                <a:highlight>
                  <a:srgbClr val="FFFF00"/>
                </a:highlight>
              </a:rPr>
              <a:t>System Admin tools </a:t>
            </a:r>
            <a:r>
              <a:rPr lang="en-GB" sz="2400" dirty="0"/>
              <a:t>such as:</a:t>
            </a:r>
          </a:p>
          <a:p>
            <a:pPr lvl="1">
              <a:lnSpc>
                <a:spcPct val="100000"/>
              </a:lnSpc>
              <a:spcBef>
                <a:spcPts val="0"/>
              </a:spcBef>
            </a:pPr>
            <a:r>
              <a:rPr lang="en-GB" sz="2200" b="1" dirty="0"/>
              <a:t>File Explorer</a:t>
            </a:r>
          </a:p>
          <a:p>
            <a:pPr lvl="1">
              <a:lnSpc>
                <a:spcPct val="100000"/>
              </a:lnSpc>
              <a:spcBef>
                <a:spcPts val="0"/>
              </a:spcBef>
            </a:pPr>
            <a:r>
              <a:rPr lang="en-GB" sz="2200" b="1" dirty="0"/>
              <a:t>Settings</a:t>
            </a:r>
          </a:p>
          <a:p>
            <a:pPr lvl="1">
              <a:lnSpc>
                <a:spcPct val="100000"/>
              </a:lnSpc>
              <a:spcBef>
                <a:spcPts val="0"/>
              </a:spcBef>
            </a:pPr>
            <a:r>
              <a:rPr lang="en-GB" sz="2200" b="1" dirty="0"/>
              <a:t>Task Manager</a:t>
            </a:r>
          </a:p>
          <a:p>
            <a:pPr lvl="1">
              <a:lnSpc>
                <a:spcPct val="100000"/>
              </a:lnSpc>
              <a:spcBef>
                <a:spcPts val="0"/>
              </a:spcBef>
            </a:pPr>
            <a:r>
              <a:rPr lang="en-GB" sz="2200" b="1" dirty="0"/>
              <a:t>PowerShell (</a:t>
            </a:r>
            <a:r>
              <a:rPr lang="en-GB" sz="2200" b="1" dirty="0">
                <a:highlight>
                  <a:srgbClr val="FFFF00"/>
                </a:highlight>
              </a:rPr>
              <a:t>Terminal in Win.11</a:t>
            </a:r>
            <a:r>
              <a:rPr lang="en-GB" sz="2200" b="1" dirty="0"/>
              <a:t>)</a:t>
            </a:r>
          </a:p>
          <a:p>
            <a:pPr lvl="1">
              <a:lnSpc>
                <a:spcPct val="100000"/>
              </a:lnSpc>
              <a:spcBef>
                <a:spcPts val="0"/>
              </a:spcBef>
            </a:pPr>
            <a:r>
              <a:rPr lang="en-GB" sz="2200" b="1" dirty="0"/>
              <a:t>Computer Management</a:t>
            </a:r>
          </a:p>
          <a:p>
            <a:pPr lvl="1">
              <a:lnSpc>
                <a:spcPct val="100000"/>
              </a:lnSpc>
              <a:spcBef>
                <a:spcPts val="0"/>
              </a:spcBef>
            </a:pPr>
            <a:r>
              <a:rPr lang="en-GB" sz="2200" b="1" dirty="0"/>
              <a:t>Disk Management</a:t>
            </a:r>
          </a:p>
          <a:p>
            <a:pPr lvl="1">
              <a:lnSpc>
                <a:spcPct val="100000"/>
              </a:lnSpc>
              <a:spcBef>
                <a:spcPts val="0"/>
              </a:spcBef>
            </a:pPr>
            <a:r>
              <a:rPr lang="en-GB" sz="2200" b="1" dirty="0"/>
              <a:t>Network Management</a:t>
            </a:r>
          </a:p>
          <a:p>
            <a:pPr lvl="1">
              <a:lnSpc>
                <a:spcPct val="100000"/>
              </a:lnSpc>
              <a:spcBef>
                <a:spcPts val="0"/>
              </a:spcBef>
            </a:pPr>
            <a:r>
              <a:rPr lang="en-GB" sz="2200" b="1" dirty="0"/>
              <a:t>Device Manager</a:t>
            </a:r>
            <a:r>
              <a:rPr lang="en-GB" sz="2200" dirty="0"/>
              <a:t>, </a:t>
            </a:r>
            <a:r>
              <a:rPr lang="en-GB" sz="2200" b="1" dirty="0"/>
              <a:t>System Info</a:t>
            </a:r>
            <a:r>
              <a:rPr lang="en-GB" sz="2200" dirty="0"/>
              <a:t>. and more…</a:t>
            </a:r>
          </a:p>
        </p:txBody>
      </p:sp>
      <p:pic>
        <p:nvPicPr>
          <p:cNvPr id="6" name="Picture 5">
            <a:extLst>
              <a:ext uri="{FF2B5EF4-FFF2-40B4-BE49-F238E27FC236}">
                <a16:creationId xmlns:a16="http://schemas.microsoft.com/office/drawing/2014/main" id="{6D9C7271-97DB-0766-FD6E-195AD32F5D7F}"/>
              </a:ext>
            </a:extLst>
          </p:cNvPr>
          <p:cNvPicPr>
            <a:picLocks noChangeAspect="1"/>
          </p:cNvPicPr>
          <p:nvPr/>
        </p:nvPicPr>
        <p:blipFill rotWithShape="1">
          <a:blip r:embed="rId4"/>
          <a:srcRect l="-1361" t="70527" r="83861" b="245"/>
          <a:stretch/>
        </p:blipFill>
        <p:spPr>
          <a:xfrm>
            <a:off x="6892343" y="4764880"/>
            <a:ext cx="1800225" cy="2004433"/>
          </a:xfrm>
          <a:prstGeom prst="rect">
            <a:avLst/>
          </a:prstGeom>
        </p:spPr>
      </p:pic>
      <p:pic>
        <p:nvPicPr>
          <p:cNvPr id="7" name="Picture 6">
            <a:extLst>
              <a:ext uri="{FF2B5EF4-FFF2-40B4-BE49-F238E27FC236}">
                <a16:creationId xmlns:a16="http://schemas.microsoft.com/office/drawing/2014/main" id="{915DDE0D-E603-6C97-84C4-3A3BA7C9E22A}"/>
              </a:ext>
            </a:extLst>
          </p:cNvPr>
          <p:cNvPicPr>
            <a:picLocks noChangeAspect="1"/>
          </p:cNvPicPr>
          <p:nvPr/>
        </p:nvPicPr>
        <p:blipFill rotWithShape="1">
          <a:blip r:embed="rId5"/>
          <a:srcRect l="709" t="13228" r="77714" b="2783"/>
          <a:stretch/>
        </p:blipFill>
        <p:spPr>
          <a:xfrm>
            <a:off x="8314815" y="-1"/>
            <a:ext cx="2624961" cy="6812271"/>
          </a:xfrm>
          <a:prstGeom prst="rect">
            <a:avLst/>
          </a:prstGeom>
        </p:spPr>
      </p:pic>
      <p:sp>
        <p:nvSpPr>
          <p:cNvPr id="8" name="TextBox 7">
            <a:extLst>
              <a:ext uri="{FF2B5EF4-FFF2-40B4-BE49-F238E27FC236}">
                <a16:creationId xmlns:a16="http://schemas.microsoft.com/office/drawing/2014/main" id="{6D0FA553-0372-9569-A0A7-10FD5DB7FA7B}"/>
              </a:ext>
            </a:extLst>
          </p:cNvPr>
          <p:cNvSpPr txBox="1"/>
          <p:nvPr/>
        </p:nvSpPr>
        <p:spPr>
          <a:xfrm>
            <a:off x="84228" y="5981274"/>
            <a:ext cx="6838764" cy="830997"/>
          </a:xfrm>
          <a:prstGeom prst="rect">
            <a:avLst/>
          </a:prstGeom>
          <a:noFill/>
          <a:ln>
            <a:solidFill>
              <a:srgbClr val="002060"/>
            </a:solidFill>
          </a:ln>
        </p:spPr>
        <p:txBody>
          <a:bodyPr wrap="square">
            <a:spAutoFit/>
          </a:bodyPr>
          <a:lstStyle/>
          <a:p>
            <a:pPr marL="0" indent="0">
              <a:lnSpc>
                <a:spcPct val="100000"/>
              </a:lnSpc>
              <a:spcBef>
                <a:spcPts val="0"/>
              </a:spcBef>
              <a:buNone/>
            </a:pPr>
            <a:r>
              <a:rPr kumimoji="0" lang="en-GB" sz="1600" b="0" i="0" u="none" strike="noStrike" kern="1200" cap="none" spc="0" normalizeH="0" baseline="0" noProof="0" dirty="0">
                <a:ln>
                  <a:noFill/>
                </a:ln>
                <a:solidFill>
                  <a:prstClr val="black"/>
                </a:solidFill>
                <a:effectLst/>
                <a:uLnTx/>
                <a:uFillTx/>
                <a:ea typeface="+mn-ea"/>
                <a:cs typeface="+mn-cs"/>
              </a:rPr>
              <a:t>Bg. These settings were traditionally accessed via the </a:t>
            </a:r>
            <a:r>
              <a:rPr kumimoji="0" lang="en-GB" sz="1600" b="1" i="0" u="none" strike="noStrike" kern="1200" cap="none" spc="0" normalizeH="0" baseline="0" noProof="0" dirty="0">
                <a:ln>
                  <a:noFill/>
                </a:ln>
                <a:solidFill>
                  <a:prstClr val="black"/>
                </a:solidFill>
                <a:effectLst/>
                <a:uLnTx/>
                <a:uFillTx/>
                <a:ea typeface="+mn-ea"/>
                <a:cs typeface="+mn-cs"/>
              </a:rPr>
              <a:t>SCP</a:t>
            </a:r>
            <a:r>
              <a:rPr kumimoji="0" lang="en-GB" sz="1600" b="0" i="0" u="none" strike="noStrike" kern="1200" cap="none" spc="0" normalizeH="0" baseline="0" noProof="0" dirty="0">
                <a:ln>
                  <a:noFill/>
                </a:ln>
                <a:solidFill>
                  <a:prstClr val="black"/>
                </a:solidFill>
                <a:effectLst/>
                <a:uLnTx/>
                <a:uFillTx/>
                <a:ea typeface="+mn-ea"/>
                <a:cs typeface="+mn-cs"/>
              </a:rPr>
              <a:t>/</a:t>
            </a:r>
            <a:r>
              <a:rPr kumimoji="0" lang="en-GB" sz="1600" b="1" i="0" u="none" strike="noStrike" kern="1200" cap="none" spc="0" normalizeH="0" baseline="0" noProof="0" dirty="0">
                <a:ln>
                  <a:noFill/>
                </a:ln>
                <a:solidFill>
                  <a:prstClr val="black"/>
                </a:solidFill>
                <a:effectLst/>
                <a:uLnTx/>
                <a:uFillTx/>
                <a:ea typeface="+mn-ea"/>
                <a:cs typeface="+mn-cs"/>
              </a:rPr>
              <a:t>System Control Panel</a:t>
            </a:r>
            <a:r>
              <a:rPr kumimoji="0" lang="en-GB" sz="1600" b="0" i="0" u="none" strike="noStrike" kern="1200" cap="none" spc="0" normalizeH="0" baseline="0" noProof="0" dirty="0">
                <a:ln>
                  <a:noFill/>
                </a:ln>
                <a:solidFill>
                  <a:prstClr val="black"/>
                </a:solidFill>
                <a:effectLst/>
                <a:uLnTx/>
                <a:uFillTx/>
                <a:ea typeface="+mn-ea"/>
                <a:cs typeface="+mn-cs"/>
              </a:rPr>
              <a:t>, commonly known as the ‘</a:t>
            </a:r>
            <a:r>
              <a:rPr kumimoji="0" lang="en-GB" sz="1600" b="1" i="0" u="none" strike="noStrike" kern="1200" cap="none" spc="0" normalizeH="0" baseline="0" noProof="0" dirty="0">
                <a:ln>
                  <a:noFill/>
                </a:ln>
                <a:solidFill>
                  <a:prstClr val="black"/>
                </a:solidFill>
                <a:effectLst/>
                <a:highlight>
                  <a:srgbClr val="FFFF00"/>
                </a:highlight>
                <a:uLnTx/>
                <a:uFillTx/>
                <a:ea typeface="+mn-ea"/>
                <a:cs typeface="+mn-cs"/>
              </a:rPr>
              <a:t>Control panel</a:t>
            </a:r>
            <a:r>
              <a:rPr kumimoji="0" lang="en-GB" sz="1600" b="0" i="0" u="none" strike="noStrike" kern="1200" cap="none" spc="0" normalizeH="0" baseline="0" noProof="0" dirty="0">
                <a:ln>
                  <a:noFill/>
                </a:ln>
                <a:solidFill>
                  <a:prstClr val="black"/>
                </a:solidFill>
                <a:effectLst/>
                <a:uLnTx/>
                <a:uFillTx/>
                <a:ea typeface="+mn-ea"/>
                <a:cs typeface="+mn-cs"/>
              </a:rPr>
              <a:t>’. This has been replaced by ‘</a:t>
            </a:r>
            <a:r>
              <a:rPr kumimoji="0" lang="en-GB" sz="1600" b="1" i="0" u="none" strike="noStrike" kern="1200" cap="none" spc="0" normalizeH="0" baseline="0" noProof="0" dirty="0">
                <a:ln>
                  <a:noFill/>
                </a:ln>
                <a:solidFill>
                  <a:prstClr val="black"/>
                </a:solidFill>
                <a:effectLst/>
                <a:uLnTx/>
                <a:uFillTx/>
                <a:ea typeface="+mn-ea"/>
                <a:cs typeface="+mn-cs"/>
              </a:rPr>
              <a:t>Settings’</a:t>
            </a:r>
            <a:r>
              <a:rPr kumimoji="0" lang="en-GB" sz="1600" b="0" i="0" u="none" strike="noStrike" kern="1200" cap="none" spc="0" normalizeH="0" baseline="0" noProof="0" dirty="0">
                <a:ln>
                  <a:noFill/>
                </a:ln>
                <a:solidFill>
                  <a:prstClr val="black"/>
                </a:solidFill>
                <a:effectLst/>
                <a:uLnTx/>
                <a:uFillTx/>
                <a:ea typeface="+mn-ea"/>
                <a:cs typeface="+mn-cs"/>
              </a:rPr>
              <a:t> but can still be accessed by typing ‘</a:t>
            </a:r>
            <a:r>
              <a:rPr kumimoji="0" lang="en-GB" sz="1600" b="1" i="0" u="none" strike="noStrike" kern="1200" cap="none" spc="0" normalizeH="0" baseline="0" noProof="0" dirty="0">
                <a:ln>
                  <a:noFill/>
                </a:ln>
                <a:solidFill>
                  <a:prstClr val="black"/>
                </a:solidFill>
                <a:effectLst/>
                <a:uLnTx/>
                <a:uFillTx/>
                <a:ea typeface="+mn-ea"/>
                <a:cs typeface="+mn-cs"/>
              </a:rPr>
              <a:t>Control panel</a:t>
            </a:r>
            <a:r>
              <a:rPr kumimoji="0" lang="en-GB" sz="1600" b="0" i="0" u="none" strike="noStrike" kern="1200" cap="none" spc="0" normalizeH="0" baseline="0" noProof="0" dirty="0">
                <a:ln>
                  <a:noFill/>
                </a:ln>
                <a:solidFill>
                  <a:prstClr val="black"/>
                </a:solidFill>
                <a:effectLst/>
                <a:uLnTx/>
                <a:uFillTx/>
                <a:ea typeface="+mn-ea"/>
                <a:cs typeface="+mn-cs"/>
              </a:rPr>
              <a:t>’ in the search box.</a:t>
            </a:r>
          </a:p>
        </p:txBody>
      </p:sp>
      <p:pic>
        <p:nvPicPr>
          <p:cNvPr id="9" name="Picture 8">
            <a:extLst>
              <a:ext uri="{FF2B5EF4-FFF2-40B4-BE49-F238E27FC236}">
                <a16:creationId xmlns:a16="http://schemas.microsoft.com/office/drawing/2014/main" id="{1902F2F7-50F8-8152-D383-3853C8012927}"/>
              </a:ext>
            </a:extLst>
          </p:cNvPr>
          <p:cNvPicPr>
            <a:picLocks noChangeAspect="1"/>
          </p:cNvPicPr>
          <p:nvPr/>
        </p:nvPicPr>
        <p:blipFill>
          <a:blip r:embed="rId6"/>
          <a:stretch>
            <a:fillRect/>
          </a:stretch>
        </p:blipFill>
        <p:spPr>
          <a:xfrm>
            <a:off x="10391775" y="1271162"/>
            <a:ext cx="1800225" cy="4638675"/>
          </a:xfrm>
          <a:prstGeom prst="rect">
            <a:avLst/>
          </a:prstGeom>
        </p:spPr>
      </p:pic>
      <mc:AlternateContent xmlns:mc="http://schemas.openxmlformats.org/markup-compatibility/2006" xmlns:p14="http://schemas.microsoft.com/office/powerpoint/2010/main">
        <mc:Choice Requires="p14">
          <p:contentPart p14:bwMode="auto" r:id="rId7">
            <p14:nvContentPartPr>
              <p14:cNvPr id="10" name="Ink 9">
                <a:extLst>
                  <a:ext uri="{FF2B5EF4-FFF2-40B4-BE49-F238E27FC236}">
                    <a16:creationId xmlns:a16="http://schemas.microsoft.com/office/drawing/2014/main" id="{CEECA4F7-5051-437E-9972-92F32C7F76CB}"/>
                  </a:ext>
                </a:extLst>
              </p14:cNvPr>
              <p14:cNvContentPartPr/>
              <p14:nvPr/>
            </p14:nvContentPartPr>
            <p14:xfrm>
              <a:off x="10548484" y="3713614"/>
              <a:ext cx="518040" cy="8640"/>
            </p14:xfrm>
          </p:contentPart>
        </mc:Choice>
        <mc:Fallback xmlns="">
          <p:pic>
            <p:nvPicPr>
              <p:cNvPr id="10" name="Ink 9">
                <a:extLst>
                  <a:ext uri="{FF2B5EF4-FFF2-40B4-BE49-F238E27FC236}">
                    <a16:creationId xmlns:a16="http://schemas.microsoft.com/office/drawing/2014/main" id="{CEECA4F7-5051-437E-9972-92F32C7F76CB}"/>
                  </a:ext>
                </a:extLst>
              </p:cNvPr>
              <p:cNvPicPr/>
              <p:nvPr/>
            </p:nvPicPr>
            <p:blipFill>
              <a:blip r:embed="rId8"/>
              <a:stretch>
                <a:fillRect/>
              </a:stretch>
            </p:blipFill>
            <p:spPr>
              <a:xfrm>
                <a:off x="10494484" y="3605614"/>
                <a:ext cx="625680" cy="224280"/>
              </a:xfrm>
              <a:prstGeom prst="rect">
                <a:avLst/>
              </a:prstGeom>
            </p:spPr>
          </p:pic>
        </mc:Fallback>
      </mc:AlternateContent>
      <p:sp>
        <p:nvSpPr>
          <p:cNvPr id="11" name="TextBox 10">
            <a:extLst>
              <a:ext uri="{FF2B5EF4-FFF2-40B4-BE49-F238E27FC236}">
                <a16:creationId xmlns:a16="http://schemas.microsoft.com/office/drawing/2014/main" id="{963A309D-9F6A-0ED5-D759-FD6229269061}"/>
              </a:ext>
            </a:extLst>
          </p:cNvPr>
          <p:cNvSpPr txBox="1"/>
          <p:nvPr/>
        </p:nvSpPr>
        <p:spPr>
          <a:xfrm>
            <a:off x="10391774" y="948163"/>
            <a:ext cx="1800225" cy="369332"/>
          </a:xfrm>
          <a:prstGeom prst="rect">
            <a:avLst/>
          </a:prstGeom>
          <a:solidFill>
            <a:srgbClr val="002060"/>
          </a:solidFill>
        </p:spPr>
        <p:txBody>
          <a:bodyPr wrap="square" rtlCol="0">
            <a:spAutoFit/>
          </a:bodyPr>
          <a:lstStyle/>
          <a:p>
            <a:pPr algn="ctr"/>
            <a:r>
              <a:rPr lang="en-GB" dirty="0">
                <a:solidFill>
                  <a:schemeClr val="bg1"/>
                </a:solidFill>
              </a:rPr>
              <a:t>Windows 11</a:t>
            </a:r>
          </a:p>
        </p:txBody>
      </p:sp>
    </p:spTree>
    <p:extLst>
      <p:ext uri="{BB962C8B-B14F-4D97-AF65-F5344CB8AC3E}">
        <p14:creationId xmlns:p14="http://schemas.microsoft.com/office/powerpoint/2010/main" val="674262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1B0FD-2500-4E53-A864-1874D67A0499}"/>
              </a:ext>
            </a:extLst>
          </p:cNvPr>
          <p:cNvSpPr txBox="1">
            <a:spLocks/>
          </p:cNvSpPr>
          <p:nvPr/>
        </p:nvSpPr>
        <p:spPr>
          <a:xfrm>
            <a:off x="0" y="0"/>
            <a:ext cx="12192000" cy="1033669"/>
          </a:xfrm>
          <a:prstGeom prst="rect">
            <a:avLst/>
          </a:prstGeom>
          <a:solidFill>
            <a:srgbClr val="002060"/>
          </a:solidFill>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b="1" dirty="0">
                <a:solidFill>
                  <a:srgbClr val="FFFFFF"/>
                </a:solidFill>
              </a:rPr>
              <a:t>Power User Menu: Admin tools</a:t>
            </a:r>
          </a:p>
        </p:txBody>
      </p:sp>
      <p:sp>
        <p:nvSpPr>
          <p:cNvPr id="20" name="Content Placeholder 2">
            <a:extLst>
              <a:ext uri="{FF2B5EF4-FFF2-40B4-BE49-F238E27FC236}">
                <a16:creationId xmlns:a16="http://schemas.microsoft.com/office/drawing/2014/main" id="{C278B6F4-581A-477A-A945-30BCA4FEE766}"/>
              </a:ext>
            </a:extLst>
          </p:cNvPr>
          <p:cNvSpPr txBox="1">
            <a:spLocks/>
          </p:cNvSpPr>
          <p:nvPr/>
        </p:nvSpPr>
        <p:spPr>
          <a:xfrm>
            <a:off x="73552" y="1097279"/>
            <a:ext cx="9477642" cy="2999356"/>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Font typeface="Arial" panose="020B0604020202020204" pitchFamily="34" charset="0"/>
              <a:buNone/>
            </a:pPr>
            <a:r>
              <a:rPr lang="en-GB" sz="2300" b="1" dirty="0">
                <a:ea typeface="Calibri" panose="020F0502020204030204" pitchFamily="34" charset="0"/>
                <a:cs typeface="Times New Roman" panose="02020603050405020304" pitchFamily="18" charset="0"/>
              </a:rPr>
              <a:t>Some example ‘Power User menu’ Admin tools</a:t>
            </a:r>
            <a:r>
              <a:rPr lang="en-GB" sz="2300" dirty="0">
                <a:ea typeface="Calibri" panose="020F0502020204030204" pitchFamily="34" charset="0"/>
                <a:cs typeface="Times New Roman" panose="02020603050405020304" pitchFamily="18" charset="0"/>
              </a:rPr>
              <a:t>:</a:t>
            </a:r>
          </a:p>
          <a:p>
            <a:pPr marL="514350" indent="-514350">
              <a:lnSpc>
                <a:spcPct val="100000"/>
              </a:lnSpc>
              <a:spcBef>
                <a:spcPts val="0"/>
              </a:spcBef>
              <a:buFont typeface="+mj-lt"/>
              <a:buAutoNum type="arabicPeriod"/>
            </a:pPr>
            <a:r>
              <a:rPr lang="en-GB" sz="2300" b="1" dirty="0">
                <a:highlight>
                  <a:srgbClr val="FFFF00"/>
                </a:highlight>
              </a:rPr>
              <a:t>Settings: </a:t>
            </a:r>
            <a:r>
              <a:rPr lang="en-GB" sz="2300" dirty="0"/>
              <a:t>aka</a:t>
            </a:r>
            <a:r>
              <a:rPr lang="en-GB" sz="2300" b="1" dirty="0"/>
              <a:t> </a:t>
            </a:r>
            <a:r>
              <a:rPr lang="en-US" sz="2300" dirty="0"/>
              <a:t>Windows Settings, allows us to </a:t>
            </a:r>
            <a:r>
              <a:rPr lang="en-US" sz="2300" b="1" dirty="0"/>
              <a:t>view &amp; configure the OS System settings</a:t>
            </a:r>
            <a:r>
              <a:rPr lang="en-US" sz="2300" dirty="0"/>
              <a:t>, manage apps and connected devices </a:t>
            </a:r>
            <a:r>
              <a:rPr lang="en-US" sz="2300" dirty="0" err="1"/>
              <a:t>etc</a:t>
            </a:r>
            <a:r>
              <a:rPr lang="en-US" sz="2300" dirty="0"/>
              <a:t>… * Intended it to replace the Control Panel, something that has not happened, even after a decade.</a:t>
            </a:r>
            <a:endParaRPr lang="en-GB" sz="2300" dirty="0"/>
          </a:p>
          <a:p>
            <a:pPr marL="514350" indent="-514350">
              <a:lnSpc>
                <a:spcPct val="100000"/>
              </a:lnSpc>
              <a:spcBef>
                <a:spcPts val="0"/>
              </a:spcBef>
              <a:buFont typeface="+mj-lt"/>
              <a:buAutoNum type="arabicPeriod"/>
            </a:pPr>
            <a:r>
              <a:rPr lang="en-GB" sz="2300" b="1" dirty="0">
                <a:highlight>
                  <a:srgbClr val="FFFF00"/>
                </a:highlight>
              </a:rPr>
              <a:t>Task Manager: </a:t>
            </a:r>
            <a:r>
              <a:rPr lang="en-GB" sz="2300" b="1" kern="100" dirty="0">
                <a:ea typeface="DengXian" panose="02010600030101010101" pitchFamily="2" charset="-122"/>
                <a:cs typeface="Times New Roman" panose="02020603050405020304" pitchFamily="18" charset="0"/>
              </a:rPr>
              <a:t>Task Manager</a:t>
            </a:r>
            <a:r>
              <a:rPr lang="en-GB" sz="2300" kern="100" dirty="0">
                <a:ea typeface="DengXian" panose="02010600030101010101" pitchFamily="2" charset="-122"/>
                <a:cs typeface="Times New Roman" panose="02020603050405020304" pitchFamily="18" charset="0"/>
              </a:rPr>
              <a:t> is a </a:t>
            </a:r>
            <a:r>
              <a:rPr lang="en-GB" sz="2300" b="1" kern="100" dirty="0">
                <a:ea typeface="DengXian" panose="02010600030101010101" pitchFamily="2" charset="-122"/>
                <a:cs typeface="Times New Roman" panose="02020603050405020304" pitchFamily="18" charset="0"/>
              </a:rPr>
              <a:t>user friendly </a:t>
            </a:r>
            <a:r>
              <a:rPr lang="en-GB" sz="2300" kern="100" dirty="0">
                <a:ea typeface="DengXian" panose="02010600030101010101" pitchFamily="2" charset="-122"/>
                <a:cs typeface="Times New Roman" panose="02020603050405020304" pitchFamily="18" charset="0"/>
              </a:rPr>
              <a:t>‘</a:t>
            </a:r>
            <a:r>
              <a:rPr lang="en-GB" sz="2300" b="1" kern="100" dirty="0">
                <a:ea typeface="DengXian" panose="02010600030101010101" pitchFamily="2" charset="-122"/>
                <a:cs typeface="Times New Roman" panose="02020603050405020304" pitchFamily="18" charset="0"/>
              </a:rPr>
              <a:t>System monitor’</a:t>
            </a:r>
            <a:r>
              <a:rPr lang="en-GB" sz="2300" kern="100" dirty="0">
                <a:ea typeface="DengXian" panose="02010600030101010101" pitchFamily="2" charset="-122"/>
                <a:cs typeface="Times New Roman" panose="02020603050405020304" pitchFamily="18" charset="0"/>
              </a:rPr>
              <a:t> </a:t>
            </a:r>
            <a:r>
              <a:rPr lang="en-GB" sz="2300" b="1" kern="100" dirty="0">
                <a:ea typeface="DengXian" panose="02010600030101010101" pitchFamily="2" charset="-122"/>
                <a:cs typeface="Times New Roman" panose="02020603050405020304" pitchFamily="18" charset="0"/>
              </a:rPr>
              <a:t>application</a:t>
            </a:r>
            <a:r>
              <a:rPr lang="en-GB" sz="2300" kern="100" dirty="0">
                <a:ea typeface="DengXian" panose="02010600030101010101" pitchFamily="2" charset="-122"/>
                <a:cs typeface="Times New Roman" panose="02020603050405020304" pitchFamily="18" charset="0"/>
              </a:rPr>
              <a:t> that gives us information about the </a:t>
            </a:r>
            <a:r>
              <a:rPr lang="en-GB" sz="2300" b="1" kern="100" dirty="0">
                <a:ea typeface="DengXian" panose="02010600030101010101" pitchFamily="2" charset="-122"/>
                <a:cs typeface="Times New Roman" panose="02020603050405020304" pitchFamily="18" charset="0"/>
              </a:rPr>
              <a:t>computer’s resource usage </a:t>
            </a:r>
            <a:r>
              <a:rPr lang="en-GB" sz="2300" kern="100" dirty="0">
                <a:ea typeface="DengXian" panose="02010600030101010101" pitchFamily="2" charset="-122"/>
                <a:cs typeface="Times New Roman" panose="02020603050405020304" pitchFamily="18" charset="0"/>
              </a:rPr>
              <a:t>and</a:t>
            </a:r>
            <a:r>
              <a:rPr lang="en-GB" sz="2300" b="1" kern="100" dirty="0">
                <a:ea typeface="DengXian" panose="02010600030101010101" pitchFamily="2" charset="-122"/>
                <a:cs typeface="Times New Roman" panose="02020603050405020304" pitchFamily="18" charset="0"/>
              </a:rPr>
              <a:t> performance.</a:t>
            </a:r>
            <a:endParaRPr lang="en-GB" sz="2300" b="1" dirty="0"/>
          </a:p>
          <a:p>
            <a:pPr marL="514350" indent="-514350">
              <a:lnSpc>
                <a:spcPct val="100000"/>
              </a:lnSpc>
              <a:spcBef>
                <a:spcPts val="0"/>
              </a:spcBef>
              <a:buFont typeface="+mj-lt"/>
              <a:buAutoNum type="arabicPeriod"/>
            </a:pPr>
            <a:r>
              <a:rPr lang="en-GB" sz="2300" b="1" dirty="0">
                <a:highlight>
                  <a:srgbClr val="FFFF00"/>
                </a:highlight>
              </a:rPr>
              <a:t>PowerShell: </a:t>
            </a:r>
            <a:r>
              <a:rPr lang="en-GB" sz="2300" dirty="0"/>
              <a:t>a </a:t>
            </a:r>
            <a:r>
              <a:rPr lang="en-GB" sz="2300" b="1" dirty="0"/>
              <a:t>CLI</a:t>
            </a:r>
            <a:r>
              <a:rPr lang="en-GB" sz="2300" dirty="0"/>
              <a:t> (Command-line interface) and a Command Script language for managing the computer system. E.g. </a:t>
            </a:r>
            <a:r>
              <a:rPr lang="en-GB" sz="2300" dirty="0">
                <a:solidFill>
                  <a:srgbClr val="0000FF"/>
                </a:solidFill>
              </a:rPr>
              <a:t>Get-</a:t>
            </a:r>
            <a:r>
              <a:rPr lang="en-GB" sz="2300" dirty="0" err="1">
                <a:solidFill>
                  <a:srgbClr val="0000FF"/>
                </a:solidFill>
              </a:rPr>
              <a:t>Childitem</a:t>
            </a:r>
            <a:r>
              <a:rPr lang="en-GB" sz="2300" dirty="0">
                <a:solidFill>
                  <a:srgbClr val="0000FF"/>
                </a:solidFill>
              </a:rPr>
              <a:t> </a:t>
            </a:r>
            <a:r>
              <a:rPr lang="en-US" sz="2300" dirty="0">
                <a:solidFill>
                  <a:srgbClr val="040C28"/>
                </a:solidFill>
              </a:rPr>
              <a:t>displays file and directory list.</a:t>
            </a:r>
          </a:p>
          <a:p>
            <a:pPr marL="514350" indent="-514350">
              <a:lnSpc>
                <a:spcPct val="100000"/>
              </a:lnSpc>
              <a:spcBef>
                <a:spcPts val="0"/>
              </a:spcBef>
              <a:buFont typeface="+mj-lt"/>
              <a:buAutoNum type="arabicPeriod"/>
            </a:pPr>
            <a:r>
              <a:rPr lang="en-GB" sz="2300" b="1" dirty="0">
                <a:highlight>
                  <a:srgbClr val="FFFF00"/>
                </a:highlight>
              </a:rPr>
              <a:t>Disk Management: </a:t>
            </a:r>
            <a:r>
              <a:rPr lang="en-US" sz="2300" dirty="0">
                <a:solidFill>
                  <a:srgbClr val="001D35"/>
                </a:solidFill>
              </a:rPr>
              <a:t>a tool to view and </a:t>
            </a:r>
            <a:r>
              <a:rPr lang="en-US" sz="2300" dirty="0"/>
              <a:t>manage internal &amp; external disk drives and partitions</a:t>
            </a:r>
            <a:r>
              <a:rPr lang="en-US" sz="2300" dirty="0">
                <a:solidFill>
                  <a:srgbClr val="001D35"/>
                </a:solidFill>
              </a:rPr>
              <a:t>.</a:t>
            </a:r>
            <a:endParaRPr lang="en-GB" sz="2300" dirty="0"/>
          </a:p>
          <a:p>
            <a:pPr marL="514350" indent="-514350">
              <a:lnSpc>
                <a:spcPct val="100000"/>
              </a:lnSpc>
              <a:spcBef>
                <a:spcPts val="0"/>
              </a:spcBef>
              <a:buFont typeface="+mj-lt"/>
              <a:buAutoNum type="arabicPeriod"/>
            </a:pPr>
            <a:r>
              <a:rPr lang="en-GB" sz="2300" b="1" dirty="0">
                <a:highlight>
                  <a:srgbClr val="FFFF00"/>
                </a:highlight>
              </a:rPr>
              <a:t>Network Connections: </a:t>
            </a:r>
            <a:r>
              <a:rPr lang="en-GB" sz="2300" kern="100" dirty="0">
                <a:ea typeface="DengXian" panose="02010600030101010101" pitchFamily="2" charset="-122"/>
                <a:cs typeface="Times New Roman" panose="02020603050405020304" pitchFamily="18" charset="0"/>
              </a:rPr>
              <a:t>Allows us to view and manage network adapters and create new network connections, such as Wi-fi and VPN Virtual Private Network connections.</a:t>
            </a:r>
          </a:p>
          <a:p>
            <a:pPr marL="514350" indent="-514350">
              <a:lnSpc>
                <a:spcPct val="100000"/>
              </a:lnSpc>
              <a:spcBef>
                <a:spcPts val="0"/>
              </a:spcBef>
              <a:buFont typeface="+mj-lt"/>
              <a:buAutoNum type="arabicPeriod"/>
            </a:pPr>
            <a:endParaRPr lang="en-GB" dirty="0">
              <a:solidFill>
                <a:srgbClr val="0000FF"/>
              </a:solidFill>
            </a:endParaRPr>
          </a:p>
        </p:txBody>
      </p:sp>
      <p:pic>
        <p:nvPicPr>
          <p:cNvPr id="6" name="Picture 5">
            <a:extLst>
              <a:ext uri="{FF2B5EF4-FFF2-40B4-BE49-F238E27FC236}">
                <a16:creationId xmlns:a16="http://schemas.microsoft.com/office/drawing/2014/main" id="{7DA1A554-9833-3DCD-3E8C-C445BB54256E}"/>
              </a:ext>
            </a:extLst>
          </p:cNvPr>
          <p:cNvPicPr>
            <a:picLocks noChangeAspect="1"/>
          </p:cNvPicPr>
          <p:nvPr/>
        </p:nvPicPr>
        <p:blipFill rotWithShape="1">
          <a:blip r:embed="rId2"/>
          <a:srcRect l="3329" t="11587" r="77852" b="2357"/>
          <a:stretch/>
        </p:blipFill>
        <p:spPr>
          <a:xfrm>
            <a:off x="9892726" y="0"/>
            <a:ext cx="2225722" cy="6785011"/>
          </a:xfrm>
          <a:prstGeom prst="rect">
            <a:avLst/>
          </a:prstGeom>
        </p:spPr>
      </p:pic>
    </p:spTree>
    <p:extLst>
      <p:ext uri="{BB962C8B-B14F-4D97-AF65-F5344CB8AC3E}">
        <p14:creationId xmlns:p14="http://schemas.microsoft.com/office/powerpoint/2010/main" val="2518310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97C16C3-E1B0-84DF-F282-98BCB9AE2C4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779B36A-12B3-4AA0-E0AE-6E08E36E5E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934EBD26-626B-A0DE-4FE2-8D4EC9F737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0AC8DDFD-35B5-B0C8-FCEC-EDC0FFA509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0F69223-D478-FDFE-A731-035AAA139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31E08D49-2C02-7D4C-1F05-05CDDBF43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210661-3257-67E2-8C75-F2CE17141897}"/>
              </a:ext>
            </a:extLst>
          </p:cNvPr>
          <p:cNvSpPr>
            <a:spLocks noGrp="1"/>
          </p:cNvSpPr>
          <p:nvPr>
            <p:ph type="title"/>
          </p:nvPr>
        </p:nvSpPr>
        <p:spPr>
          <a:xfrm>
            <a:off x="282366" y="354608"/>
            <a:ext cx="9871284" cy="1033669"/>
          </a:xfrm>
        </p:spPr>
        <p:txBody>
          <a:bodyPr>
            <a:normAutofit fontScale="90000"/>
          </a:bodyPr>
          <a:lstStyle/>
          <a:p>
            <a:r>
              <a:rPr lang="en-GB" sz="7300" b="1" dirty="0">
                <a:solidFill>
                  <a:srgbClr val="FFFFFF"/>
                </a:solidFill>
              </a:rPr>
              <a:t>Bg. </a:t>
            </a:r>
            <a:r>
              <a:rPr lang="en-GB" sz="6000" b="1" dirty="0">
                <a:solidFill>
                  <a:srgbClr val="FFFFFF"/>
                </a:solidFill>
              </a:rPr>
              <a:t>Super User: </a:t>
            </a:r>
            <a:r>
              <a:rPr lang="en-GB" sz="5300" b="1" dirty="0">
                <a:solidFill>
                  <a:srgbClr val="FFFFFF"/>
                </a:solidFill>
              </a:rPr>
              <a:t>Admin tools </a:t>
            </a:r>
            <a:r>
              <a:rPr lang="en-GB" sz="5300" b="1" dirty="0" err="1">
                <a:solidFill>
                  <a:srgbClr val="FFFFFF"/>
                </a:solidFill>
              </a:rPr>
              <a:t>cont</a:t>
            </a:r>
            <a:r>
              <a:rPr lang="en-GB" sz="5300" b="1" dirty="0">
                <a:solidFill>
                  <a:srgbClr val="FFFFFF"/>
                </a:solidFill>
              </a:rPr>
              <a:t>…</a:t>
            </a:r>
            <a:endParaRPr lang="en-GB" sz="4800" b="1" dirty="0">
              <a:solidFill>
                <a:srgbClr val="FFFFFF"/>
              </a:solidFill>
            </a:endParaRPr>
          </a:p>
        </p:txBody>
      </p:sp>
      <p:sp>
        <p:nvSpPr>
          <p:cNvPr id="20" name="Content Placeholder 2">
            <a:extLst>
              <a:ext uri="{FF2B5EF4-FFF2-40B4-BE49-F238E27FC236}">
                <a16:creationId xmlns:a16="http://schemas.microsoft.com/office/drawing/2014/main" id="{5152A07A-7CC1-F0B5-6EB5-5F3A5E7B61A4}"/>
              </a:ext>
            </a:extLst>
          </p:cNvPr>
          <p:cNvSpPr>
            <a:spLocks noGrp="1"/>
          </p:cNvSpPr>
          <p:nvPr>
            <p:ph idx="1"/>
          </p:nvPr>
        </p:nvSpPr>
        <p:spPr>
          <a:xfrm>
            <a:off x="194995" y="1791305"/>
            <a:ext cx="8263205" cy="2999356"/>
          </a:xfrm>
        </p:spPr>
        <p:txBody>
          <a:bodyPr>
            <a:noAutofit/>
          </a:bodyPr>
          <a:lstStyle/>
          <a:p>
            <a:pPr>
              <a:lnSpc>
                <a:spcPct val="100000"/>
              </a:lnSpc>
              <a:spcBef>
                <a:spcPts val="0"/>
              </a:spcBef>
            </a:pPr>
            <a:r>
              <a:rPr lang="en-GB" sz="3200" b="1" dirty="0"/>
              <a:t>Device Manager: </a:t>
            </a:r>
            <a:r>
              <a:rPr lang="en-GB" sz="3200" kern="100" dirty="0">
                <a:effectLst/>
                <a:ea typeface="DengXian" panose="02010600030101010101" pitchFamily="2" charset="-122"/>
                <a:cs typeface="Times New Roman" panose="02020603050405020304" pitchFamily="18" charset="0"/>
              </a:rPr>
              <a:t>allows us to view, manage, and troubleshoot the hardware and drivers installed on the system.</a:t>
            </a:r>
            <a:endParaRPr lang="en-GB" sz="3200" b="1" dirty="0">
              <a:highlight>
                <a:srgbClr val="FFFF00"/>
              </a:highlight>
            </a:endParaRPr>
          </a:p>
          <a:p>
            <a:pPr>
              <a:lnSpc>
                <a:spcPct val="100000"/>
              </a:lnSpc>
              <a:spcBef>
                <a:spcPts val="0"/>
              </a:spcBef>
            </a:pPr>
            <a:r>
              <a:rPr lang="en-GB" sz="3200" b="1" dirty="0"/>
              <a:t>System</a:t>
            </a:r>
            <a:r>
              <a:rPr lang="en-GB" sz="3200" dirty="0"/>
              <a:t>: </a:t>
            </a:r>
            <a:r>
              <a:rPr lang="en-US" sz="3200" dirty="0"/>
              <a:t>opens the System window, which displays key information about the computer.</a:t>
            </a:r>
            <a:endParaRPr lang="en-GB" sz="3200" b="1" dirty="0"/>
          </a:p>
          <a:p>
            <a:pPr>
              <a:lnSpc>
                <a:spcPct val="100000"/>
              </a:lnSpc>
              <a:spcBef>
                <a:spcPts val="0"/>
              </a:spcBef>
            </a:pPr>
            <a:r>
              <a:rPr lang="en-GB" sz="3200" b="1" dirty="0"/>
              <a:t>Apps &amp; Features: </a:t>
            </a:r>
            <a:r>
              <a:rPr lang="en-US" sz="3200" dirty="0"/>
              <a:t>allows us to manage installed apps </a:t>
            </a:r>
            <a:r>
              <a:rPr lang="en-GB" sz="3200" dirty="0"/>
              <a:t>on the system e.g. search &amp; find, uninstall and manage default apps.</a:t>
            </a:r>
          </a:p>
          <a:p>
            <a:pPr>
              <a:lnSpc>
                <a:spcPct val="100000"/>
              </a:lnSpc>
              <a:spcBef>
                <a:spcPts val="0"/>
              </a:spcBef>
            </a:pPr>
            <a:endParaRPr lang="en-GB" sz="2400" dirty="0"/>
          </a:p>
        </p:txBody>
      </p:sp>
      <p:grpSp>
        <p:nvGrpSpPr>
          <p:cNvPr id="7" name="Group 6">
            <a:extLst>
              <a:ext uri="{FF2B5EF4-FFF2-40B4-BE49-F238E27FC236}">
                <a16:creationId xmlns:a16="http://schemas.microsoft.com/office/drawing/2014/main" id="{F5A67B0C-E97A-0AB3-7DC5-0E27043809F9}"/>
              </a:ext>
            </a:extLst>
          </p:cNvPr>
          <p:cNvGrpSpPr/>
          <p:nvPr/>
        </p:nvGrpSpPr>
        <p:grpSpPr>
          <a:xfrm>
            <a:off x="8372475" y="1710991"/>
            <a:ext cx="3472252" cy="3589671"/>
            <a:chOff x="201640" y="-154042"/>
            <a:chExt cx="1898822" cy="1898822"/>
          </a:xfrm>
          <a:solidFill>
            <a:srgbClr val="002060"/>
          </a:solidFill>
        </p:grpSpPr>
        <p:pic>
          <p:nvPicPr>
            <p:cNvPr id="9" name="Graphic 8" descr="Computer with solid fill">
              <a:extLst>
                <a:ext uri="{FF2B5EF4-FFF2-40B4-BE49-F238E27FC236}">
                  <a16:creationId xmlns:a16="http://schemas.microsoft.com/office/drawing/2014/main" id="{1B6F5A3E-85F0-B6A4-752A-B126ACEA29C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1640" y="-154042"/>
              <a:ext cx="1898822" cy="1898822"/>
            </a:xfrm>
            <a:prstGeom prst="rect">
              <a:avLst/>
            </a:prstGeom>
          </p:spPr>
        </p:pic>
        <p:pic>
          <p:nvPicPr>
            <p:cNvPr id="11" name="Graphic 10" descr="Magnifying glass with solid fill">
              <a:extLst>
                <a:ext uri="{FF2B5EF4-FFF2-40B4-BE49-F238E27FC236}">
                  <a16:creationId xmlns:a16="http://schemas.microsoft.com/office/drawing/2014/main" id="{1C1768B7-104B-6EA8-27AE-81D982FB99A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28018" y="272336"/>
              <a:ext cx="1472444" cy="1472444"/>
            </a:xfrm>
            <a:prstGeom prst="rect">
              <a:avLst/>
            </a:prstGeom>
          </p:spPr>
        </p:pic>
      </p:grpSp>
    </p:spTree>
    <p:extLst>
      <p:ext uri="{BB962C8B-B14F-4D97-AF65-F5344CB8AC3E}">
        <p14:creationId xmlns:p14="http://schemas.microsoft.com/office/powerpoint/2010/main" val="26737038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6AC011F-04B4-1C64-EE31-BC6BD29B7ED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4666E7-0B17-49D2-5C34-22E1A11DD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422E7B79-3CAA-30F0-0AB7-C785BD6C1A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4186456-CD79-92EF-E46F-45D3E8AC3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73DE229-2F46-6EBA-ACF5-5DEFFB1E3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C4FF9790-E09A-07F8-09AB-84C9428CE4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BA9810-A47D-E1E6-CB64-3E7097CA947D}"/>
              </a:ext>
            </a:extLst>
          </p:cNvPr>
          <p:cNvSpPr>
            <a:spLocks noGrp="1"/>
          </p:cNvSpPr>
          <p:nvPr>
            <p:ph type="title"/>
          </p:nvPr>
        </p:nvSpPr>
        <p:spPr>
          <a:xfrm>
            <a:off x="1612967" y="278534"/>
            <a:ext cx="8252552" cy="1033669"/>
          </a:xfrm>
        </p:spPr>
        <p:txBody>
          <a:bodyPr>
            <a:normAutofit fontScale="90000"/>
          </a:bodyPr>
          <a:lstStyle/>
          <a:p>
            <a:r>
              <a:rPr lang="en-GB" sz="4800" b="1" dirty="0">
                <a:solidFill>
                  <a:srgbClr val="FFFFFF"/>
                </a:solidFill>
              </a:rPr>
              <a:t>Power User: </a:t>
            </a:r>
            <a:r>
              <a:rPr lang="en-GB" sz="4800" b="1" dirty="0">
                <a:highlight>
                  <a:srgbClr val="FFFF00"/>
                </a:highlight>
              </a:rPr>
              <a:t>Computer Management</a:t>
            </a:r>
            <a:endParaRPr lang="en-GB" sz="4800" b="1" dirty="0">
              <a:solidFill>
                <a:srgbClr val="FFFFFF"/>
              </a:solidFill>
            </a:endParaRPr>
          </a:p>
        </p:txBody>
      </p:sp>
      <p:pic>
        <p:nvPicPr>
          <p:cNvPr id="5" name="Graphic 4" descr="Single gear with solid fill">
            <a:extLst>
              <a:ext uri="{FF2B5EF4-FFF2-40B4-BE49-F238E27FC236}">
                <a16:creationId xmlns:a16="http://schemas.microsoft.com/office/drawing/2014/main" id="{140F9D56-D864-1EF2-682F-710B6785AF7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10800" y="-317492"/>
            <a:ext cx="2225723" cy="2225723"/>
          </a:xfrm>
          <a:prstGeom prst="rect">
            <a:avLst/>
          </a:prstGeom>
        </p:spPr>
      </p:pic>
      <p:pic>
        <p:nvPicPr>
          <p:cNvPr id="3" name="Picture 2">
            <a:extLst>
              <a:ext uri="{FF2B5EF4-FFF2-40B4-BE49-F238E27FC236}">
                <a16:creationId xmlns:a16="http://schemas.microsoft.com/office/drawing/2014/main" id="{5E201E66-C5DB-25BC-27DF-512E3C2DE7FD}"/>
              </a:ext>
            </a:extLst>
          </p:cNvPr>
          <p:cNvPicPr>
            <a:picLocks noChangeAspect="1"/>
          </p:cNvPicPr>
          <p:nvPr/>
        </p:nvPicPr>
        <p:blipFill rotWithShape="1">
          <a:blip r:embed="rId5"/>
          <a:srcRect l="3329" t="11587" r="77852" b="2357"/>
          <a:stretch/>
        </p:blipFill>
        <p:spPr>
          <a:xfrm>
            <a:off x="10256039" y="173864"/>
            <a:ext cx="1935957" cy="5901676"/>
          </a:xfrm>
          <a:prstGeom prst="rect">
            <a:avLst/>
          </a:prstGeom>
        </p:spPr>
      </p:pic>
      <p:sp>
        <p:nvSpPr>
          <p:cNvPr id="20" name="Content Placeholder 2">
            <a:extLst>
              <a:ext uri="{FF2B5EF4-FFF2-40B4-BE49-F238E27FC236}">
                <a16:creationId xmlns:a16="http://schemas.microsoft.com/office/drawing/2014/main" id="{6B1689DD-2A01-BEE2-664F-58AD25F7810C}"/>
              </a:ext>
            </a:extLst>
          </p:cNvPr>
          <p:cNvSpPr>
            <a:spLocks noGrp="1"/>
          </p:cNvSpPr>
          <p:nvPr>
            <p:ph idx="1"/>
          </p:nvPr>
        </p:nvSpPr>
        <p:spPr>
          <a:xfrm>
            <a:off x="83491" y="1625024"/>
            <a:ext cx="10017148" cy="2999356"/>
          </a:xfrm>
        </p:spPr>
        <p:txBody>
          <a:bodyPr>
            <a:noAutofit/>
          </a:bodyPr>
          <a:lstStyle/>
          <a:p>
            <a:pPr marL="0" indent="0">
              <a:lnSpc>
                <a:spcPct val="100000"/>
              </a:lnSpc>
              <a:spcBef>
                <a:spcPts val="0"/>
              </a:spcBef>
              <a:buNone/>
            </a:pPr>
            <a:r>
              <a:rPr lang="en-GB" sz="3200" b="1" dirty="0">
                <a:highlight>
                  <a:srgbClr val="FFFF00"/>
                </a:highlight>
              </a:rPr>
              <a:t>SHOW: </a:t>
            </a:r>
            <a:r>
              <a:rPr lang="en-GB" b="1" dirty="0">
                <a:highlight>
                  <a:srgbClr val="FFFF00"/>
                </a:highlight>
              </a:rPr>
              <a:t>Computer Management</a:t>
            </a:r>
            <a:r>
              <a:rPr lang="en-GB" b="1" dirty="0"/>
              <a:t>: </a:t>
            </a:r>
            <a:r>
              <a:rPr lang="en-GB" sz="2400" b="1" kern="100" dirty="0">
                <a:effectLst/>
                <a:ea typeface="DengXian" panose="02010600030101010101" pitchFamily="2" charset="-122"/>
                <a:cs typeface="Times New Roman" panose="02020603050405020304" pitchFamily="18" charset="0"/>
              </a:rPr>
              <a:t>Computer Management</a:t>
            </a:r>
            <a:r>
              <a:rPr lang="en-GB" sz="2400" kern="100" dirty="0">
                <a:effectLst/>
                <a:ea typeface="DengXian" panose="02010600030101010101" pitchFamily="2" charset="-122"/>
                <a:cs typeface="Times New Roman" panose="02020603050405020304" pitchFamily="18" charset="0"/>
              </a:rPr>
              <a:t> is a </a:t>
            </a:r>
            <a:r>
              <a:rPr lang="en-GB" sz="2400" b="1" kern="100" dirty="0">
                <a:effectLst/>
                <a:highlight>
                  <a:srgbClr val="FFFF00"/>
                </a:highlight>
                <a:ea typeface="DengXian" panose="02010600030101010101" pitchFamily="2" charset="-122"/>
                <a:cs typeface="Times New Roman" panose="02020603050405020304" pitchFamily="18" charset="0"/>
              </a:rPr>
              <a:t>collection of admin tools </a:t>
            </a:r>
            <a:r>
              <a:rPr lang="en-GB" sz="2400" kern="100" dirty="0">
                <a:effectLst/>
                <a:ea typeface="DengXian" panose="02010600030101010101" pitchFamily="2" charset="-122"/>
                <a:cs typeface="Times New Roman" panose="02020603050405020304" pitchFamily="18" charset="0"/>
              </a:rPr>
              <a:t>that allow us to manage the computer. The </a:t>
            </a:r>
            <a:r>
              <a:rPr lang="en-GB" sz="2400" b="1" kern="100" dirty="0">
                <a:effectLst/>
                <a:ea typeface="DengXian" panose="02010600030101010101" pitchFamily="2" charset="-122"/>
                <a:cs typeface="Times New Roman" panose="02020603050405020304" pitchFamily="18" charset="0"/>
              </a:rPr>
              <a:t>System admin</a:t>
            </a:r>
            <a:r>
              <a:rPr lang="en-GB" sz="2400" kern="100" dirty="0">
                <a:effectLst/>
                <a:ea typeface="DengXian" panose="02010600030101010101" pitchFamily="2" charset="-122"/>
                <a:cs typeface="Times New Roman" panose="02020603050405020304" pitchFamily="18" charset="0"/>
              </a:rPr>
              <a:t> </a:t>
            </a:r>
            <a:r>
              <a:rPr lang="en-GB" sz="2400" b="1" kern="100" dirty="0">
                <a:effectLst/>
                <a:ea typeface="DengXian" panose="02010600030101010101" pitchFamily="2" charset="-122"/>
                <a:cs typeface="Times New Roman" panose="02020603050405020304" pitchFamily="18" charset="0"/>
              </a:rPr>
              <a:t>tools</a:t>
            </a:r>
            <a:r>
              <a:rPr lang="en-GB" sz="2400" kern="100" dirty="0">
                <a:effectLst/>
                <a:ea typeface="DengXian" panose="02010600030101010101" pitchFamily="2" charset="-122"/>
                <a:cs typeface="Times New Roman" panose="02020603050405020304" pitchFamily="18" charset="0"/>
              </a:rPr>
              <a:t> include the:</a:t>
            </a:r>
          </a:p>
          <a:p>
            <a:pPr lvl="1">
              <a:lnSpc>
                <a:spcPct val="100000"/>
              </a:lnSpc>
              <a:spcBef>
                <a:spcPts val="0"/>
              </a:spcBef>
            </a:pPr>
            <a:r>
              <a:rPr lang="en-GB" b="1" kern="100" dirty="0">
                <a:effectLst/>
                <a:ea typeface="DengXian" panose="02010600030101010101" pitchFamily="2" charset="-122"/>
                <a:cs typeface="Times New Roman" panose="02020603050405020304" pitchFamily="18" charset="0"/>
              </a:rPr>
              <a:t>Task Scheduler</a:t>
            </a:r>
            <a:endParaRPr lang="en-GB" b="1" kern="100" dirty="0">
              <a:ea typeface="DengXian" panose="02010600030101010101" pitchFamily="2" charset="-122"/>
              <a:cs typeface="Times New Roman" panose="02020603050405020304" pitchFamily="18" charset="0"/>
            </a:endParaRPr>
          </a:p>
          <a:p>
            <a:pPr lvl="1">
              <a:lnSpc>
                <a:spcPct val="100000"/>
              </a:lnSpc>
              <a:spcBef>
                <a:spcPts val="0"/>
              </a:spcBef>
            </a:pPr>
            <a:r>
              <a:rPr lang="en-GB" b="1" kern="100" dirty="0">
                <a:effectLst/>
                <a:ea typeface="DengXian" panose="02010600030101010101" pitchFamily="2" charset="-122"/>
                <a:cs typeface="Times New Roman" panose="02020603050405020304" pitchFamily="18" charset="0"/>
              </a:rPr>
              <a:t>Event Viewer</a:t>
            </a:r>
            <a:endParaRPr lang="en-GB" b="1" kern="100" dirty="0">
              <a:ea typeface="DengXian" panose="02010600030101010101" pitchFamily="2" charset="-122"/>
              <a:cs typeface="Times New Roman" panose="02020603050405020304" pitchFamily="18" charset="0"/>
            </a:endParaRPr>
          </a:p>
          <a:p>
            <a:pPr lvl="1">
              <a:lnSpc>
                <a:spcPct val="100000"/>
              </a:lnSpc>
              <a:spcBef>
                <a:spcPts val="0"/>
              </a:spcBef>
            </a:pPr>
            <a:r>
              <a:rPr lang="en-GB" b="1" kern="100" dirty="0">
                <a:effectLst/>
                <a:ea typeface="DengXian" panose="02010600030101010101" pitchFamily="2" charset="-122"/>
                <a:cs typeface="Times New Roman" panose="02020603050405020304" pitchFamily="18" charset="0"/>
              </a:rPr>
              <a:t>Shared folders</a:t>
            </a:r>
            <a:endParaRPr lang="en-GB" b="1" kern="100" dirty="0">
              <a:ea typeface="DengXian" panose="02010600030101010101" pitchFamily="2" charset="-122"/>
              <a:cs typeface="Times New Roman" panose="02020603050405020304" pitchFamily="18" charset="0"/>
            </a:endParaRPr>
          </a:p>
          <a:p>
            <a:pPr lvl="1">
              <a:lnSpc>
                <a:spcPct val="100000"/>
              </a:lnSpc>
              <a:spcBef>
                <a:spcPts val="0"/>
              </a:spcBef>
            </a:pPr>
            <a:r>
              <a:rPr lang="en-GB" b="1" kern="100" dirty="0">
                <a:effectLst/>
                <a:ea typeface="DengXian" panose="02010600030101010101" pitchFamily="2" charset="-122"/>
                <a:cs typeface="Times New Roman" panose="02020603050405020304" pitchFamily="18" charset="0"/>
              </a:rPr>
              <a:t>Device Manager</a:t>
            </a:r>
            <a:endParaRPr lang="en-GB" b="1" kern="100" dirty="0">
              <a:ea typeface="DengXian" panose="02010600030101010101" pitchFamily="2" charset="-122"/>
              <a:cs typeface="Times New Roman" panose="02020603050405020304" pitchFamily="18" charset="0"/>
            </a:endParaRPr>
          </a:p>
          <a:p>
            <a:pPr lvl="1">
              <a:lnSpc>
                <a:spcPct val="100000"/>
              </a:lnSpc>
              <a:spcBef>
                <a:spcPts val="0"/>
              </a:spcBef>
            </a:pPr>
            <a:r>
              <a:rPr lang="en-GB" b="1" kern="100" dirty="0">
                <a:effectLst/>
                <a:ea typeface="DengXian" panose="02010600030101010101" pitchFamily="2" charset="-122"/>
                <a:cs typeface="Times New Roman" panose="02020603050405020304" pitchFamily="18" charset="0"/>
              </a:rPr>
              <a:t>Performance Monitor</a:t>
            </a:r>
            <a:endParaRPr lang="en-GB" b="1" kern="100" dirty="0">
              <a:ea typeface="DengXian" panose="02010600030101010101" pitchFamily="2" charset="-122"/>
              <a:cs typeface="Times New Roman" panose="02020603050405020304" pitchFamily="18" charset="0"/>
            </a:endParaRPr>
          </a:p>
          <a:p>
            <a:pPr lvl="1">
              <a:lnSpc>
                <a:spcPct val="100000"/>
              </a:lnSpc>
              <a:spcBef>
                <a:spcPts val="0"/>
              </a:spcBef>
            </a:pPr>
            <a:r>
              <a:rPr lang="en-GB" b="1" kern="100" dirty="0">
                <a:effectLst/>
                <a:ea typeface="DengXian" panose="02010600030101010101" pitchFamily="2" charset="-122"/>
                <a:cs typeface="Times New Roman" panose="02020603050405020304" pitchFamily="18" charset="0"/>
              </a:rPr>
              <a:t>Local users and groups</a:t>
            </a:r>
            <a:endParaRPr lang="en-GB" b="1" kern="100" dirty="0">
              <a:ea typeface="DengXian" panose="02010600030101010101" pitchFamily="2" charset="-122"/>
              <a:cs typeface="Times New Roman" panose="02020603050405020304" pitchFamily="18" charset="0"/>
            </a:endParaRPr>
          </a:p>
          <a:p>
            <a:pPr lvl="1">
              <a:lnSpc>
                <a:spcPct val="100000"/>
              </a:lnSpc>
              <a:spcBef>
                <a:spcPts val="0"/>
              </a:spcBef>
            </a:pPr>
            <a:r>
              <a:rPr lang="en-GB" b="1" kern="100" dirty="0">
                <a:effectLst/>
                <a:ea typeface="DengXian" panose="02010600030101010101" pitchFamily="2" charset="-122"/>
                <a:cs typeface="Times New Roman" panose="02020603050405020304" pitchFamily="18" charset="0"/>
              </a:rPr>
              <a:t>Storage/Disk Management</a:t>
            </a:r>
            <a:r>
              <a:rPr lang="en-GB" kern="100" dirty="0">
                <a:effectLst/>
                <a:ea typeface="DengXian" panose="02010600030101010101" pitchFamily="2" charset="-122"/>
                <a:cs typeface="Times New Roman" panose="02020603050405020304" pitchFamily="18" charset="0"/>
              </a:rPr>
              <a:t>, and the </a:t>
            </a:r>
          </a:p>
          <a:p>
            <a:pPr lvl="1">
              <a:lnSpc>
                <a:spcPct val="100000"/>
              </a:lnSpc>
              <a:spcBef>
                <a:spcPts val="0"/>
              </a:spcBef>
            </a:pPr>
            <a:r>
              <a:rPr lang="en-GB" b="1" kern="100" dirty="0">
                <a:effectLst/>
                <a:ea typeface="DengXian" panose="02010600030101010101" pitchFamily="2" charset="-122"/>
                <a:cs typeface="Times New Roman" panose="02020603050405020304" pitchFamily="18" charset="0"/>
              </a:rPr>
              <a:t>Services manager - </a:t>
            </a:r>
            <a:r>
              <a:rPr lang="en-US" sz="1800" kern="100" dirty="0">
                <a:ea typeface="DengXian" panose="02010600030101010101" pitchFamily="2" charset="-122"/>
                <a:cs typeface="Times New Roman" panose="02020603050405020304" pitchFamily="18" charset="0"/>
              </a:rPr>
              <a:t>allows us to view, control, and configure all background services that run on the system. E.g. to </a:t>
            </a:r>
            <a:r>
              <a:rPr lang="en-GB" sz="1800" dirty="0"/>
              <a:t>Start, Stop, Pause or Resume Windows updates.</a:t>
            </a:r>
            <a:endParaRPr lang="en-GB" sz="1800" kern="100" dirty="0">
              <a:ea typeface="DengXian" panose="02010600030101010101" pitchFamily="2" charset="-122"/>
              <a:cs typeface="Times New Roman" panose="02020603050405020304" pitchFamily="18" charset="0"/>
            </a:endParaRPr>
          </a:p>
          <a:p>
            <a:pPr marL="457200" lvl="1" indent="0">
              <a:lnSpc>
                <a:spcPct val="100000"/>
              </a:lnSpc>
              <a:spcBef>
                <a:spcPts val="0"/>
              </a:spcBef>
              <a:buNone/>
            </a:pPr>
            <a:r>
              <a:rPr lang="en-GB" kern="100" dirty="0">
                <a:effectLst/>
                <a:ea typeface="DengXian" panose="02010600030101010101" pitchFamily="2" charset="-122"/>
                <a:cs typeface="Times New Roman" panose="02020603050405020304" pitchFamily="18" charset="0"/>
              </a:rPr>
              <a:t>These tools are organized into a </a:t>
            </a:r>
            <a:r>
              <a:rPr lang="en-GB" b="1" kern="100" dirty="0">
                <a:effectLst/>
                <a:ea typeface="DengXian" panose="02010600030101010101" pitchFamily="2" charset="-122"/>
                <a:cs typeface="Times New Roman" panose="02020603050405020304" pitchFamily="18" charset="0"/>
              </a:rPr>
              <a:t>single console</a:t>
            </a:r>
            <a:r>
              <a:rPr lang="en-GB" kern="100" dirty="0">
                <a:effectLst/>
                <a:ea typeface="DengXian" panose="02010600030101010101" pitchFamily="2" charset="-122"/>
                <a:cs typeface="Times New Roman" panose="02020603050405020304" pitchFamily="18" charset="0"/>
              </a:rPr>
              <a:t>, known as the </a:t>
            </a:r>
            <a:r>
              <a:rPr lang="en-GB" b="1" kern="100" dirty="0">
                <a:effectLst/>
                <a:ea typeface="DengXian" panose="02010600030101010101" pitchFamily="2" charset="-122"/>
                <a:cs typeface="Times New Roman" panose="02020603050405020304" pitchFamily="18" charset="0"/>
              </a:rPr>
              <a:t>Computer Management Console </a:t>
            </a:r>
            <a:r>
              <a:rPr lang="en-GB" kern="100" dirty="0">
                <a:effectLst/>
                <a:ea typeface="DengXian" panose="02010600030101010101" pitchFamily="2" charset="-122"/>
                <a:cs typeface="Times New Roman" panose="02020603050405020304" pitchFamily="18" charset="0"/>
              </a:rPr>
              <a:t>or the Microsoft Management Console (MMC).</a:t>
            </a:r>
            <a:endParaRPr lang="en-GB" sz="1800" kern="100" dirty="0">
              <a:ea typeface="DengXian" panose="02010600030101010101" pitchFamily="2" charset="-122"/>
              <a:cs typeface="Times New Roman" panose="02020603050405020304" pitchFamily="18" charset="0"/>
            </a:endParaRPr>
          </a:p>
        </p:txBody>
      </p:sp>
      <p:sp>
        <p:nvSpPr>
          <p:cNvPr id="4" name="TextBox 3">
            <a:extLst>
              <a:ext uri="{FF2B5EF4-FFF2-40B4-BE49-F238E27FC236}">
                <a16:creationId xmlns:a16="http://schemas.microsoft.com/office/drawing/2014/main" id="{7718A073-1AA7-7DC5-EFE4-1CD4F540E820}"/>
              </a:ext>
            </a:extLst>
          </p:cNvPr>
          <p:cNvSpPr txBox="1"/>
          <p:nvPr/>
        </p:nvSpPr>
        <p:spPr>
          <a:xfrm>
            <a:off x="5100141" y="3045343"/>
            <a:ext cx="3698598" cy="1692771"/>
          </a:xfrm>
          <a:prstGeom prst="rect">
            <a:avLst/>
          </a:prstGeom>
          <a:noFill/>
        </p:spPr>
        <p:txBody>
          <a:bodyPr wrap="square" rtlCol="0">
            <a:spAutoFit/>
          </a:bodyPr>
          <a:lstStyle/>
          <a:p>
            <a:pPr algn="ctr"/>
            <a:r>
              <a:rPr lang="en-GB" sz="2600" dirty="0">
                <a:highlight>
                  <a:srgbClr val="FFFF00"/>
                </a:highlight>
              </a:rPr>
              <a:t>We will look at some of these tools as we progress through this deck.</a:t>
            </a:r>
          </a:p>
        </p:txBody>
      </p:sp>
      <p:sp>
        <p:nvSpPr>
          <p:cNvPr id="7" name="Star: 12 Points 6">
            <a:extLst>
              <a:ext uri="{FF2B5EF4-FFF2-40B4-BE49-F238E27FC236}">
                <a16:creationId xmlns:a16="http://schemas.microsoft.com/office/drawing/2014/main" id="{0F06CB48-1123-1F65-690C-2CC590A39DE4}"/>
              </a:ext>
            </a:extLst>
          </p:cNvPr>
          <p:cNvSpPr/>
          <p:nvPr/>
        </p:nvSpPr>
        <p:spPr>
          <a:xfrm>
            <a:off x="3919993" y="2536466"/>
            <a:ext cx="6058894" cy="2401294"/>
          </a:xfrm>
          <a:prstGeom prst="star12">
            <a:avLst/>
          </a:prstGeom>
          <a:no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335827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823DF2-5809-4D03-3404-AB02C81D0CE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EE6A0A-9C6B-38BA-C47B-EBA4FA1C9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2373A51-E6A3-FE82-42F9-6DBA71469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D63741C-06AA-21D8-6CA4-2C840094D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60F263EF-23B2-29C0-908E-D72BD5415E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C7628A8A-306B-926A-437E-71E35A3FF6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0F6F90-3568-7824-E4EB-09DCF708A5C9}"/>
              </a:ext>
            </a:extLst>
          </p:cNvPr>
          <p:cNvSpPr>
            <a:spLocks noGrp="1"/>
          </p:cNvSpPr>
          <p:nvPr>
            <p:ph type="title"/>
          </p:nvPr>
        </p:nvSpPr>
        <p:spPr>
          <a:xfrm>
            <a:off x="330239" y="378818"/>
            <a:ext cx="7477880" cy="1033669"/>
          </a:xfrm>
        </p:spPr>
        <p:txBody>
          <a:bodyPr>
            <a:normAutofit/>
          </a:bodyPr>
          <a:lstStyle/>
          <a:p>
            <a:r>
              <a:rPr lang="en-GB" sz="5400" b="1" dirty="0">
                <a:solidFill>
                  <a:schemeClr val="bg1"/>
                </a:solidFill>
              </a:rPr>
              <a:t>Event Viewer</a:t>
            </a:r>
          </a:p>
        </p:txBody>
      </p:sp>
      <p:pic>
        <p:nvPicPr>
          <p:cNvPr id="4" name="Picture 3">
            <a:extLst>
              <a:ext uri="{FF2B5EF4-FFF2-40B4-BE49-F238E27FC236}">
                <a16:creationId xmlns:a16="http://schemas.microsoft.com/office/drawing/2014/main" id="{E307DDDB-2F82-6867-6B0A-4453897092B7}"/>
              </a:ext>
            </a:extLst>
          </p:cNvPr>
          <p:cNvPicPr>
            <a:picLocks noChangeAspect="1"/>
          </p:cNvPicPr>
          <p:nvPr/>
        </p:nvPicPr>
        <p:blipFill>
          <a:blip r:embed="rId3"/>
          <a:stretch>
            <a:fillRect/>
          </a:stretch>
        </p:blipFill>
        <p:spPr>
          <a:xfrm>
            <a:off x="8988231" y="206114"/>
            <a:ext cx="3031622" cy="4579144"/>
          </a:xfrm>
          <a:prstGeom prst="rect">
            <a:avLst/>
          </a:prstGeom>
        </p:spPr>
      </p:pic>
      <p:sp>
        <p:nvSpPr>
          <p:cNvPr id="20" name="Content Placeholder 2">
            <a:extLst>
              <a:ext uri="{FF2B5EF4-FFF2-40B4-BE49-F238E27FC236}">
                <a16:creationId xmlns:a16="http://schemas.microsoft.com/office/drawing/2014/main" id="{7DCDC664-F699-F3FA-C90A-BC1D77CF7EEC}"/>
              </a:ext>
            </a:extLst>
          </p:cNvPr>
          <p:cNvSpPr>
            <a:spLocks noGrp="1"/>
          </p:cNvSpPr>
          <p:nvPr>
            <p:ph idx="1"/>
          </p:nvPr>
        </p:nvSpPr>
        <p:spPr>
          <a:xfrm>
            <a:off x="0" y="1672147"/>
            <a:ext cx="9329738" cy="2999356"/>
          </a:xfrm>
        </p:spPr>
        <p:txBody>
          <a:bodyPr>
            <a:noAutofit/>
          </a:bodyPr>
          <a:lstStyle/>
          <a:p>
            <a:pPr>
              <a:lnSpc>
                <a:spcPct val="100000"/>
              </a:lnSpc>
              <a:spcBef>
                <a:spcPts val="0"/>
              </a:spcBef>
            </a:pPr>
            <a:r>
              <a:rPr lang="en-GB" sz="2600" b="1" dirty="0">
                <a:solidFill>
                  <a:prstClr val="black"/>
                </a:solidFill>
                <a:highlight>
                  <a:srgbClr val="FFFF00"/>
                </a:highlight>
              </a:rPr>
              <a:t>Event Viewer:</a:t>
            </a:r>
            <a:r>
              <a:rPr lang="en-GB" sz="2600" b="1" dirty="0">
                <a:solidFill>
                  <a:prstClr val="black"/>
                </a:solidFill>
              </a:rPr>
              <a:t> </a:t>
            </a:r>
            <a:r>
              <a:rPr lang="en-US" sz="2600" b="0" i="0" dirty="0">
                <a:effectLst/>
              </a:rPr>
              <a:t>allows us </a:t>
            </a:r>
            <a:r>
              <a:rPr lang="en-US" sz="2600" b="1" i="0" dirty="0">
                <a:effectLst/>
              </a:rPr>
              <a:t>to view </a:t>
            </a:r>
            <a:r>
              <a:rPr lang="en-US" sz="2600" b="0" i="0" dirty="0">
                <a:effectLst/>
              </a:rPr>
              <a:t>the system’s ‘</a:t>
            </a:r>
            <a:r>
              <a:rPr lang="en-US" sz="2600" b="1" i="0" dirty="0">
                <a:effectLst/>
              </a:rPr>
              <a:t>event logs</a:t>
            </a:r>
            <a:r>
              <a:rPr lang="en-US" sz="2600" b="0" i="0" dirty="0">
                <a:effectLst/>
              </a:rPr>
              <a:t>’. </a:t>
            </a:r>
          </a:p>
          <a:p>
            <a:pPr>
              <a:lnSpc>
                <a:spcPct val="100000"/>
              </a:lnSpc>
              <a:spcBef>
                <a:spcPts val="0"/>
              </a:spcBef>
            </a:pPr>
            <a:r>
              <a:rPr lang="en-US" sz="2600" b="0" i="0" dirty="0">
                <a:effectLst/>
              </a:rPr>
              <a:t>T</a:t>
            </a:r>
            <a:r>
              <a:rPr lang="en-GB" sz="2600" dirty="0"/>
              <a:t>his tool displays information about </a:t>
            </a:r>
            <a:r>
              <a:rPr lang="en-GB" sz="2600" b="1" dirty="0"/>
              <a:t>significant events </a:t>
            </a:r>
            <a:r>
              <a:rPr lang="en-GB" sz="2600" dirty="0"/>
              <a:t>on the computer. Type: </a:t>
            </a:r>
            <a:r>
              <a:rPr lang="en-GB" sz="2600" dirty="0" err="1">
                <a:highlight>
                  <a:srgbClr val="FFFF00"/>
                </a:highlight>
              </a:rPr>
              <a:t>eventvwr.msc</a:t>
            </a:r>
            <a:endParaRPr lang="en-GB" sz="2600" dirty="0">
              <a:highlight>
                <a:srgbClr val="FFFF00"/>
              </a:highlight>
            </a:endParaRPr>
          </a:p>
          <a:p>
            <a:pPr>
              <a:lnSpc>
                <a:spcPct val="100000"/>
              </a:lnSpc>
              <a:spcBef>
                <a:spcPts val="0"/>
              </a:spcBef>
            </a:pPr>
            <a:r>
              <a:rPr lang="en-GB" sz="2600" dirty="0"/>
              <a:t>Examples include </a:t>
            </a:r>
            <a:r>
              <a:rPr lang="en-GB" sz="2600" b="1" dirty="0"/>
              <a:t>system crashes</a:t>
            </a:r>
            <a:r>
              <a:rPr lang="en-GB" sz="2600" dirty="0"/>
              <a:t>, programs that don't start as expected, or automatically downloaded updates. </a:t>
            </a:r>
          </a:p>
          <a:p>
            <a:pPr>
              <a:lnSpc>
                <a:spcPct val="100000"/>
              </a:lnSpc>
              <a:spcBef>
                <a:spcPts val="0"/>
              </a:spcBef>
            </a:pPr>
            <a:r>
              <a:rPr lang="en-GB" sz="2600" dirty="0"/>
              <a:t>Event Viewer is useful for troubleshooting errors.</a:t>
            </a:r>
            <a:endParaRPr lang="en-GB" sz="2600" dirty="0">
              <a:solidFill>
                <a:prstClr val="black"/>
              </a:solidFill>
              <a:highlight>
                <a:srgbClr val="FFFF00"/>
              </a:highlight>
            </a:endParaRPr>
          </a:p>
          <a:p>
            <a:pPr marL="914400" lvl="1" indent="-457200">
              <a:lnSpc>
                <a:spcPct val="100000"/>
              </a:lnSpc>
              <a:spcBef>
                <a:spcPts val="0"/>
              </a:spcBef>
              <a:buFont typeface="+mj-lt"/>
              <a:buAutoNum type="arabicPeriod"/>
            </a:pPr>
            <a:r>
              <a:rPr lang="en-GB" sz="2600" b="1" dirty="0">
                <a:solidFill>
                  <a:prstClr val="black"/>
                </a:solidFill>
                <a:highlight>
                  <a:srgbClr val="FFFF00"/>
                </a:highlight>
              </a:rPr>
              <a:t>Look at ‘Summary of Administrative Events’</a:t>
            </a:r>
          </a:p>
          <a:p>
            <a:pPr marL="914400" lvl="1" indent="-457200">
              <a:lnSpc>
                <a:spcPct val="100000"/>
              </a:lnSpc>
              <a:spcBef>
                <a:spcPts val="0"/>
              </a:spcBef>
              <a:buFont typeface="+mj-lt"/>
              <a:buAutoNum type="arabicPeriod"/>
            </a:pPr>
            <a:r>
              <a:rPr lang="en-GB" sz="2600" b="1" dirty="0">
                <a:solidFill>
                  <a:prstClr val="black"/>
                </a:solidFill>
                <a:highlight>
                  <a:srgbClr val="FFFF00"/>
                </a:highlight>
              </a:rPr>
              <a:t>Review &amp; double-click: Critical and Error list</a:t>
            </a:r>
            <a:r>
              <a:rPr lang="en-GB" sz="2600" b="1" dirty="0">
                <a:solidFill>
                  <a:prstClr val="black"/>
                </a:solidFill>
              </a:rPr>
              <a:t>.</a:t>
            </a:r>
          </a:p>
          <a:p>
            <a:pPr marL="914400" lvl="1" indent="-457200">
              <a:lnSpc>
                <a:spcPct val="100000"/>
              </a:lnSpc>
              <a:spcBef>
                <a:spcPts val="0"/>
              </a:spcBef>
              <a:buFont typeface="+mj-lt"/>
              <a:buAutoNum type="arabicPeriod"/>
            </a:pPr>
            <a:r>
              <a:rPr lang="en-GB" sz="2600" b="1" dirty="0">
                <a:solidFill>
                  <a:prstClr val="black"/>
                </a:solidFill>
                <a:highlight>
                  <a:srgbClr val="FFFF00"/>
                </a:highlight>
              </a:rPr>
              <a:t>Right Action pane:</a:t>
            </a:r>
            <a:r>
              <a:rPr lang="en-GB" sz="2600" b="1" dirty="0">
                <a:solidFill>
                  <a:prstClr val="black"/>
                </a:solidFill>
              </a:rPr>
              <a:t> </a:t>
            </a:r>
            <a:r>
              <a:rPr lang="en-GB" sz="2600" b="1" dirty="0">
                <a:solidFill>
                  <a:prstClr val="black"/>
                </a:solidFill>
                <a:highlight>
                  <a:srgbClr val="FFFF00"/>
                </a:highlight>
              </a:rPr>
              <a:t>*</a:t>
            </a:r>
            <a:r>
              <a:rPr lang="en-GB" sz="2800" b="1" dirty="0">
                <a:solidFill>
                  <a:prstClr val="black"/>
                </a:solidFill>
              </a:rPr>
              <a:t>Create Custom View</a:t>
            </a:r>
            <a:r>
              <a:rPr lang="en-GB" sz="2800" b="1" dirty="0">
                <a:solidFill>
                  <a:prstClr val="black"/>
                </a:solidFill>
                <a:highlight>
                  <a:srgbClr val="FFFF00"/>
                </a:highlight>
              </a:rPr>
              <a:t>*</a:t>
            </a:r>
            <a:r>
              <a:rPr lang="en-GB" sz="2800" b="1" dirty="0">
                <a:solidFill>
                  <a:prstClr val="black"/>
                </a:solidFill>
              </a:rPr>
              <a:t> </a:t>
            </a:r>
            <a:br>
              <a:rPr lang="en-GB" sz="2600" b="1" dirty="0">
                <a:solidFill>
                  <a:prstClr val="black"/>
                </a:solidFill>
              </a:rPr>
            </a:br>
            <a:r>
              <a:rPr lang="en-GB" sz="2600" dirty="0">
                <a:solidFill>
                  <a:prstClr val="black"/>
                </a:solidFill>
              </a:rPr>
              <a:t>&gt; Filter ‘Critical’ &gt; Event log &gt; Windows OS </a:t>
            </a:r>
            <a:br>
              <a:rPr lang="en-GB" sz="2600" dirty="0">
                <a:solidFill>
                  <a:prstClr val="black"/>
                </a:solidFill>
              </a:rPr>
            </a:br>
            <a:r>
              <a:rPr lang="en-GB" sz="2600" dirty="0">
                <a:solidFill>
                  <a:prstClr val="black"/>
                </a:solidFill>
              </a:rPr>
              <a:t>(Name: e.g. Filter–Critical-date). </a:t>
            </a:r>
            <a:br>
              <a:rPr lang="en-GB" sz="2600" dirty="0">
                <a:solidFill>
                  <a:prstClr val="black"/>
                </a:solidFill>
              </a:rPr>
            </a:br>
            <a:r>
              <a:rPr lang="en-GB" dirty="0">
                <a:solidFill>
                  <a:prstClr val="black"/>
                </a:solidFill>
              </a:rPr>
              <a:t>&gt; Right-click / Double-click copy ‘</a:t>
            </a:r>
            <a:r>
              <a:rPr lang="en-GB" b="1" dirty="0">
                <a:solidFill>
                  <a:prstClr val="black"/>
                </a:solidFill>
              </a:rPr>
              <a:t>Details as Text</a:t>
            </a:r>
            <a:r>
              <a:rPr lang="en-GB" dirty="0">
                <a:solidFill>
                  <a:prstClr val="black"/>
                </a:solidFill>
              </a:rPr>
              <a:t>’ to include in a document for reporting purposes.</a:t>
            </a:r>
            <a:endParaRPr lang="en-GB" sz="2600" dirty="0">
              <a:solidFill>
                <a:prstClr val="black"/>
              </a:solidFill>
            </a:endParaRPr>
          </a:p>
        </p:txBody>
      </p:sp>
      <p:sp>
        <p:nvSpPr>
          <p:cNvPr id="5" name="TextBox 4">
            <a:extLst>
              <a:ext uri="{FF2B5EF4-FFF2-40B4-BE49-F238E27FC236}">
                <a16:creationId xmlns:a16="http://schemas.microsoft.com/office/drawing/2014/main" id="{3D5E090D-AB5D-37F2-FB57-FEC555872A6D}"/>
              </a:ext>
            </a:extLst>
          </p:cNvPr>
          <p:cNvSpPr txBox="1"/>
          <p:nvPr/>
        </p:nvSpPr>
        <p:spPr>
          <a:xfrm>
            <a:off x="9088048" y="5024744"/>
            <a:ext cx="2831987" cy="1631216"/>
          </a:xfrm>
          <a:prstGeom prst="rect">
            <a:avLst/>
          </a:prstGeom>
          <a:solidFill>
            <a:schemeClr val="accent4">
              <a:lumMod val="20000"/>
              <a:lumOff val="80000"/>
            </a:schemeClr>
          </a:solidFill>
          <a:ln>
            <a:solidFill>
              <a:srgbClr val="002060"/>
            </a:solidFill>
          </a:ln>
        </p:spPr>
        <p:txBody>
          <a:bodyPr wrap="square">
            <a:spAutoFit/>
          </a:bodyPr>
          <a:lstStyle/>
          <a:p>
            <a:r>
              <a:rPr lang="en-GB" sz="2000" dirty="0"/>
              <a:t>Use the Event ID to understand the problem</a:t>
            </a:r>
          </a:p>
          <a:p>
            <a:r>
              <a:rPr lang="en-GB" sz="2000" dirty="0"/>
              <a:t>Search the Event ID + Source online for explanations.</a:t>
            </a:r>
          </a:p>
        </p:txBody>
      </p:sp>
    </p:spTree>
    <p:extLst>
      <p:ext uri="{BB962C8B-B14F-4D97-AF65-F5344CB8AC3E}">
        <p14:creationId xmlns:p14="http://schemas.microsoft.com/office/powerpoint/2010/main" val="31702965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F267436-7AC9-DF81-A14E-99180A828E5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257CE0-59B5-E477-5C8E-09B8345BD5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DDAFEDFA-2EA5-529F-577A-B935476D3C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4145428-0B30-86ED-C6FE-382389BF4C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303D947-5A43-8711-445D-7E1281B2F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6B717A7-8971-097B-3945-7672954DEC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C1401A-3B75-7058-E082-B4977954799D}"/>
              </a:ext>
            </a:extLst>
          </p:cNvPr>
          <p:cNvSpPr>
            <a:spLocks noGrp="1"/>
          </p:cNvSpPr>
          <p:nvPr>
            <p:ph type="title"/>
          </p:nvPr>
        </p:nvSpPr>
        <p:spPr>
          <a:xfrm>
            <a:off x="264842" y="191991"/>
            <a:ext cx="7850453" cy="1228796"/>
          </a:xfrm>
        </p:spPr>
        <p:txBody>
          <a:bodyPr>
            <a:normAutofit fontScale="90000"/>
          </a:bodyPr>
          <a:lstStyle/>
          <a:p>
            <a:r>
              <a:rPr lang="en-GB" sz="6700" dirty="0">
                <a:solidFill>
                  <a:schemeClr val="bg1"/>
                </a:solidFill>
              </a:rPr>
              <a:t>Bg. </a:t>
            </a:r>
            <a:r>
              <a:rPr lang="en-GB" sz="4800" dirty="0">
                <a:solidFill>
                  <a:schemeClr val="bg1"/>
                </a:solidFill>
              </a:rPr>
              <a:t>Windows System </a:t>
            </a:r>
            <a:r>
              <a:rPr lang="en-GB" sz="4800" b="1" dirty="0">
                <a:solidFill>
                  <a:schemeClr val="bg1"/>
                </a:solidFill>
              </a:rPr>
              <a:t>Debug Tool</a:t>
            </a:r>
          </a:p>
        </p:txBody>
      </p:sp>
      <p:sp>
        <p:nvSpPr>
          <p:cNvPr id="20" name="Content Placeholder 2">
            <a:extLst>
              <a:ext uri="{FF2B5EF4-FFF2-40B4-BE49-F238E27FC236}">
                <a16:creationId xmlns:a16="http://schemas.microsoft.com/office/drawing/2014/main" id="{7103737A-9C1C-FEA7-5E8A-BFF3228B8B42}"/>
              </a:ext>
            </a:extLst>
          </p:cNvPr>
          <p:cNvSpPr>
            <a:spLocks noGrp="1"/>
          </p:cNvSpPr>
          <p:nvPr>
            <p:ph idx="1"/>
          </p:nvPr>
        </p:nvSpPr>
        <p:spPr>
          <a:xfrm>
            <a:off x="264842" y="1748176"/>
            <a:ext cx="7192146" cy="2999356"/>
          </a:xfrm>
          <a:solidFill>
            <a:schemeClr val="bg1">
              <a:alpha val="50000"/>
            </a:schemeClr>
          </a:solidFill>
        </p:spPr>
        <p:txBody>
          <a:bodyPr>
            <a:noAutofit/>
          </a:bodyPr>
          <a:lstStyle/>
          <a:p>
            <a:pPr marL="0" indent="0">
              <a:lnSpc>
                <a:spcPct val="100000"/>
              </a:lnSpc>
              <a:spcBef>
                <a:spcPts val="0"/>
              </a:spcBef>
              <a:buNone/>
            </a:pPr>
            <a:r>
              <a:rPr lang="en-GB" sz="3200" b="1" dirty="0" err="1">
                <a:solidFill>
                  <a:prstClr val="black"/>
                </a:solidFill>
              </a:rPr>
              <a:t>WinDbg</a:t>
            </a:r>
            <a:r>
              <a:rPr lang="en-GB" sz="3200" dirty="0">
                <a:solidFill>
                  <a:prstClr val="black"/>
                </a:solidFill>
              </a:rPr>
              <a:t> (Windows Debug Tool)</a:t>
            </a:r>
          </a:p>
          <a:p>
            <a:pPr lvl="1">
              <a:lnSpc>
                <a:spcPct val="100000"/>
              </a:lnSpc>
              <a:spcBef>
                <a:spcPts val="0"/>
              </a:spcBef>
            </a:pPr>
            <a:r>
              <a:rPr lang="en-GB" sz="2800" dirty="0">
                <a:solidFill>
                  <a:prstClr val="black"/>
                </a:solidFill>
              </a:rPr>
              <a:t>Debug tool to analyse &amp; fix issues. </a:t>
            </a:r>
          </a:p>
          <a:p>
            <a:pPr lvl="1">
              <a:lnSpc>
                <a:spcPct val="100000"/>
              </a:lnSpc>
              <a:spcBef>
                <a:spcPts val="0"/>
              </a:spcBef>
            </a:pPr>
            <a:r>
              <a:rPr lang="en-GB" sz="2800" dirty="0">
                <a:solidFill>
                  <a:prstClr val="black"/>
                </a:solidFill>
              </a:rPr>
              <a:t>E.g. to attach and debug a process or dump file. </a:t>
            </a:r>
          </a:p>
          <a:p>
            <a:pPr lvl="1">
              <a:lnSpc>
                <a:spcPct val="100000"/>
              </a:lnSpc>
              <a:spcBef>
                <a:spcPts val="0"/>
              </a:spcBef>
            </a:pPr>
            <a:r>
              <a:rPr lang="en-GB" sz="2800" b="1" dirty="0">
                <a:solidFill>
                  <a:prstClr val="black"/>
                </a:solidFill>
              </a:rPr>
              <a:t>Open a system crash dump file. </a:t>
            </a:r>
          </a:p>
          <a:p>
            <a:pPr lvl="1">
              <a:lnSpc>
                <a:spcPct val="100000"/>
              </a:lnSpc>
              <a:spcBef>
                <a:spcPts val="0"/>
              </a:spcBef>
            </a:pPr>
            <a:r>
              <a:rPr lang="en-GB" sz="2800" b="1" dirty="0">
                <a:solidFill>
                  <a:prstClr val="black"/>
                </a:solidFill>
              </a:rPr>
              <a:t>Open </a:t>
            </a:r>
            <a:r>
              <a:rPr lang="en-GB" sz="2800" b="1" dirty="0" err="1">
                <a:solidFill>
                  <a:prstClr val="black"/>
                </a:solidFill>
              </a:rPr>
              <a:t>WinDbg</a:t>
            </a:r>
            <a:r>
              <a:rPr lang="en-GB" sz="2800" b="1" dirty="0">
                <a:solidFill>
                  <a:prstClr val="black"/>
                </a:solidFill>
              </a:rPr>
              <a:t>, File &gt; Open a dump file.</a:t>
            </a:r>
          </a:p>
          <a:p>
            <a:pPr marL="457200" lvl="1" indent="0">
              <a:lnSpc>
                <a:spcPct val="100000"/>
              </a:lnSpc>
              <a:spcBef>
                <a:spcPts val="0"/>
              </a:spcBef>
              <a:buNone/>
            </a:pPr>
            <a:r>
              <a:rPr lang="en-GB" sz="2800" b="1" dirty="0">
                <a:solidFill>
                  <a:prstClr val="black"/>
                </a:solidFill>
              </a:rPr>
              <a:t>	Tutor: </a:t>
            </a:r>
            <a:r>
              <a:rPr lang="en-GB" sz="2800" b="1" dirty="0" err="1">
                <a:solidFill>
                  <a:prstClr val="black"/>
                </a:solidFill>
              </a:rPr>
              <a:t>Open.dmp</a:t>
            </a:r>
            <a:r>
              <a:rPr lang="en-GB" sz="2800" b="1" dirty="0">
                <a:solidFill>
                  <a:prstClr val="black"/>
                </a:solidFill>
              </a:rPr>
              <a:t> file </a:t>
            </a:r>
            <a:r>
              <a:rPr lang="en-GB" sz="2800" dirty="0">
                <a:solidFill>
                  <a:prstClr val="black"/>
                </a:solidFill>
              </a:rPr>
              <a:t>(OS folder). </a:t>
            </a:r>
          </a:p>
          <a:p>
            <a:pPr lvl="1">
              <a:lnSpc>
                <a:spcPct val="100000"/>
              </a:lnSpc>
              <a:spcBef>
                <a:spcPts val="0"/>
              </a:spcBef>
            </a:pPr>
            <a:r>
              <a:rPr lang="en-GB" sz="2800" dirty="0">
                <a:solidFill>
                  <a:prstClr val="black"/>
                </a:solidFill>
              </a:rPr>
              <a:t>Run </a:t>
            </a:r>
            <a:r>
              <a:rPr lang="en-GB" sz="2800" u="sng" dirty="0">
                <a:solidFill>
                  <a:srgbClr val="0000FF"/>
                </a:solidFill>
              </a:rPr>
              <a:t>!</a:t>
            </a:r>
            <a:r>
              <a:rPr lang="en-GB" sz="2800" u="sng" dirty="0" err="1">
                <a:solidFill>
                  <a:srgbClr val="0000FF"/>
                </a:solidFill>
              </a:rPr>
              <a:t>analyze</a:t>
            </a:r>
            <a:r>
              <a:rPr lang="en-GB" sz="2800" u="sng" dirty="0">
                <a:solidFill>
                  <a:srgbClr val="0000FF"/>
                </a:solidFill>
              </a:rPr>
              <a:t> –v </a:t>
            </a:r>
            <a:r>
              <a:rPr lang="en-GB" sz="2800" dirty="0"/>
              <a:t>to show more info about the crash.</a:t>
            </a:r>
          </a:p>
          <a:p>
            <a:pPr lvl="1">
              <a:lnSpc>
                <a:spcPct val="100000"/>
              </a:lnSpc>
              <a:spcBef>
                <a:spcPts val="0"/>
              </a:spcBef>
            </a:pPr>
            <a:r>
              <a:rPr lang="en-GB" sz="2800" dirty="0"/>
              <a:t>Copy and paste in document for reporting and review purposes.</a:t>
            </a:r>
          </a:p>
        </p:txBody>
      </p:sp>
      <p:pic>
        <p:nvPicPr>
          <p:cNvPr id="6" name="Picture 5">
            <a:extLst>
              <a:ext uri="{FF2B5EF4-FFF2-40B4-BE49-F238E27FC236}">
                <a16:creationId xmlns:a16="http://schemas.microsoft.com/office/drawing/2014/main" id="{4F39FC91-284A-434D-7606-655AB76CAD4A}"/>
              </a:ext>
            </a:extLst>
          </p:cNvPr>
          <p:cNvPicPr>
            <a:picLocks noChangeAspect="1"/>
          </p:cNvPicPr>
          <p:nvPr/>
        </p:nvPicPr>
        <p:blipFill>
          <a:blip r:embed="rId3"/>
          <a:stretch>
            <a:fillRect/>
          </a:stretch>
        </p:blipFill>
        <p:spPr>
          <a:xfrm>
            <a:off x="7378399" y="1741046"/>
            <a:ext cx="4548759" cy="3895373"/>
          </a:xfrm>
          <a:prstGeom prst="rect">
            <a:avLst/>
          </a:prstGeom>
        </p:spPr>
      </p:pic>
      <p:grpSp>
        <p:nvGrpSpPr>
          <p:cNvPr id="4" name="Group 3">
            <a:extLst>
              <a:ext uri="{FF2B5EF4-FFF2-40B4-BE49-F238E27FC236}">
                <a16:creationId xmlns:a16="http://schemas.microsoft.com/office/drawing/2014/main" id="{1E659C6F-D3E7-B2C2-D5C9-BB287285BF81}"/>
              </a:ext>
            </a:extLst>
          </p:cNvPr>
          <p:cNvGrpSpPr/>
          <p:nvPr/>
        </p:nvGrpSpPr>
        <p:grpSpPr>
          <a:xfrm>
            <a:off x="8817003" y="-229583"/>
            <a:ext cx="1898822" cy="1898822"/>
            <a:chOff x="201640" y="-154042"/>
            <a:chExt cx="1898822" cy="1898822"/>
          </a:xfrm>
        </p:grpSpPr>
        <p:pic>
          <p:nvPicPr>
            <p:cNvPr id="7" name="Graphic 6" descr="Computer with solid fill">
              <a:extLst>
                <a:ext uri="{FF2B5EF4-FFF2-40B4-BE49-F238E27FC236}">
                  <a16:creationId xmlns:a16="http://schemas.microsoft.com/office/drawing/2014/main" id="{1312DCDE-186D-B92B-036E-4FB647D2A47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01640" y="-154042"/>
              <a:ext cx="1898822" cy="1898822"/>
            </a:xfrm>
            <a:prstGeom prst="rect">
              <a:avLst/>
            </a:prstGeom>
          </p:spPr>
        </p:pic>
        <p:pic>
          <p:nvPicPr>
            <p:cNvPr id="9" name="Graphic 8" descr="Magnifying glass with solid fill">
              <a:extLst>
                <a:ext uri="{FF2B5EF4-FFF2-40B4-BE49-F238E27FC236}">
                  <a16:creationId xmlns:a16="http://schemas.microsoft.com/office/drawing/2014/main" id="{E6533D95-F121-5162-8480-5E53EA0A03E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28018" y="272336"/>
              <a:ext cx="1472444" cy="1472444"/>
            </a:xfrm>
            <a:prstGeom prst="rect">
              <a:avLst/>
            </a:prstGeom>
          </p:spPr>
        </p:pic>
      </p:grpSp>
    </p:spTree>
    <p:extLst>
      <p:ext uri="{BB962C8B-B14F-4D97-AF65-F5344CB8AC3E}">
        <p14:creationId xmlns:p14="http://schemas.microsoft.com/office/powerpoint/2010/main" val="3731576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86620" y="314780"/>
            <a:ext cx="9463323" cy="1033669"/>
          </a:xfrm>
        </p:spPr>
        <p:txBody>
          <a:bodyPr>
            <a:normAutofit/>
          </a:bodyPr>
          <a:lstStyle/>
          <a:p>
            <a:r>
              <a:rPr lang="en-GB" sz="4800" b="1" dirty="0">
                <a:solidFill>
                  <a:srgbClr val="002060"/>
                </a:solidFill>
                <a:highlight>
                  <a:srgbClr val="FFFF00"/>
                </a:highlight>
              </a:rPr>
              <a:t>Show: </a:t>
            </a:r>
            <a:r>
              <a:rPr lang="en-GB" sz="4800" b="1" dirty="0">
                <a:solidFill>
                  <a:srgbClr val="FFFFFF"/>
                </a:solidFill>
              </a:rPr>
              <a:t>System Performance Diagnostic</a:t>
            </a:r>
          </a:p>
        </p:txBody>
      </p:sp>
      <p:sp>
        <p:nvSpPr>
          <p:cNvPr id="20" name="Content Placeholder 2">
            <a:extLst>
              <a:ext uri="{FF2B5EF4-FFF2-40B4-BE49-F238E27FC236}">
                <a16:creationId xmlns:a16="http://schemas.microsoft.com/office/drawing/2014/main" id="{B5572FF3-ECA0-C0C3-69A9-86E11F48B20B}"/>
              </a:ext>
            </a:extLst>
          </p:cNvPr>
          <p:cNvSpPr>
            <a:spLocks noGrp="1"/>
          </p:cNvSpPr>
          <p:nvPr>
            <p:ph idx="1"/>
          </p:nvPr>
        </p:nvSpPr>
        <p:spPr>
          <a:xfrm>
            <a:off x="365876" y="1663229"/>
            <a:ext cx="11209391" cy="2999356"/>
          </a:xfrm>
          <a:solidFill>
            <a:schemeClr val="bg1">
              <a:alpha val="50000"/>
            </a:schemeClr>
          </a:solidFill>
        </p:spPr>
        <p:txBody>
          <a:bodyPr>
            <a:noAutofit/>
          </a:bodyPr>
          <a:lstStyle/>
          <a:p>
            <a:pPr marL="0" lvl="1" indent="0">
              <a:lnSpc>
                <a:spcPct val="100000"/>
              </a:lnSpc>
              <a:spcBef>
                <a:spcPts val="0"/>
              </a:spcBef>
              <a:buNone/>
            </a:pPr>
            <a:r>
              <a:rPr lang="en-GB" sz="2800" dirty="0">
                <a:solidFill>
                  <a:prstClr val="black"/>
                </a:solidFill>
              </a:rPr>
              <a:t>In </a:t>
            </a:r>
            <a:r>
              <a:rPr lang="en-GB" sz="2800" b="1" dirty="0">
                <a:solidFill>
                  <a:prstClr val="black"/>
                </a:solidFill>
              </a:rPr>
              <a:t>Computer Management:</a:t>
            </a:r>
            <a:r>
              <a:rPr lang="en-GB" sz="2800" dirty="0">
                <a:solidFill>
                  <a:prstClr val="black"/>
                </a:solidFill>
              </a:rPr>
              <a:t> we can use the ‘</a:t>
            </a:r>
            <a:r>
              <a:rPr lang="en-GB" sz="2800" b="1" dirty="0">
                <a:solidFill>
                  <a:prstClr val="black"/>
                </a:solidFill>
                <a:highlight>
                  <a:srgbClr val="FFFF00"/>
                </a:highlight>
              </a:rPr>
              <a:t>Performance’ </a:t>
            </a:r>
            <a:r>
              <a:rPr lang="en-GB" sz="2800" dirty="0">
                <a:solidFill>
                  <a:prstClr val="black"/>
                </a:solidFill>
                <a:highlight>
                  <a:srgbClr val="FFFF00"/>
                </a:highlight>
              </a:rPr>
              <a:t>tool </a:t>
            </a:r>
            <a:r>
              <a:rPr lang="en-GB" sz="2800" dirty="0">
                <a:solidFill>
                  <a:prstClr val="black"/>
                </a:solidFill>
              </a:rPr>
              <a:t>to run a </a:t>
            </a:r>
            <a:r>
              <a:rPr lang="en-GB" sz="2800" b="1" dirty="0">
                <a:solidFill>
                  <a:prstClr val="black"/>
                </a:solidFill>
                <a:highlight>
                  <a:srgbClr val="FFFF00"/>
                </a:highlight>
              </a:rPr>
              <a:t>System Diagnostic </a:t>
            </a:r>
            <a:r>
              <a:rPr lang="en-GB" sz="2800" dirty="0">
                <a:solidFill>
                  <a:prstClr val="black"/>
                </a:solidFill>
              </a:rPr>
              <a:t>to check the status of all </a:t>
            </a:r>
            <a:r>
              <a:rPr lang="en-GB" sz="2800" b="1" dirty="0">
                <a:solidFill>
                  <a:prstClr val="black"/>
                </a:solidFill>
                <a:highlight>
                  <a:srgbClr val="FFFF00"/>
                </a:highlight>
              </a:rPr>
              <a:t>critical aspects </a:t>
            </a:r>
            <a:r>
              <a:rPr lang="en-GB" sz="2800" dirty="0">
                <a:solidFill>
                  <a:prstClr val="black"/>
                </a:solidFill>
              </a:rPr>
              <a:t>of the system and to identify any issues. </a:t>
            </a:r>
          </a:p>
          <a:p>
            <a:pPr marL="0" lvl="1" indent="-457200">
              <a:lnSpc>
                <a:spcPct val="100000"/>
              </a:lnSpc>
              <a:spcBef>
                <a:spcPts val="0"/>
              </a:spcBef>
              <a:buFont typeface="+mj-lt"/>
              <a:buAutoNum type="arabicPeriod"/>
            </a:pPr>
            <a:r>
              <a:rPr lang="en-GB" sz="2800" b="1" dirty="0">
                <a:solidFill>
                  <a:prstClr val="black"/>
                </a:solidFill>
                <a:highlight>
                  <a:srgbClr val="FFFF00"/>
                </a:highlight>
              </a:rPr>
              <a:t>Data Collector sets </a:t>
            </a:r>
            <a:r>
              <a:rPr lang="en-GB" sz="2800" dirty="0">
                <a:solidFill>
                  <a:prstClr val="black"/>
                </a:solidFill>
              </a:rPr>
              <a:t>&gt; </a:t>
            </a:r>
            <a:r>
              <a:rPr lang="en-GB" sz="2800" b="1" dirty="0">
                <a:solidFill>
                  <a:prstClr val="black"/>
                </a:solidFill>
                <a:highlight>
                  <a:srgbClr val="FFFF00"/>
                </a:highlight>
              </a:rPr>
              <a:t>System Diagnosis START</a:t>
            </a:r>
            <a:r>
              <a:rPr lang="en-GB" sz="2800" dirty="0">
                <a:solidFill>
                  <a:prstClr val="black"/>
                </a:solidFill>
                <a:highlight>
                  <a:srgbClr val="FFFF00"/>
                </a:highlight>
              </a:rPr>
              <a:t> </a:t>
            </a:r>
            <a:r>
              <a:rPr lang="en-GB" sz="2800" dirty="0">
                <a:solidFill>
                  <a:prstClr val="black"/>
                </a:solidFill>
              </a:rPr>
              <a:t>leave for a bit then </a:t>
            </a:r>
            <a:r>
              <a:rPr lang="en-GB" sz="2800" b="1" dirty="0">
                <a:solidFill>
                  <a:prstClr val="black"/>
                </a:solidFill>
                <a:highlight>
                  <a:srgbClr val="FFFF00"/>
                </a:highlight>
              </a:rPr>
              <a:t>STOP</a:t>
            </a:r>
            <a:r>
              <a:rPr lang="en-GB" sz="2800" dirty="0">
                <a:solidFill>
                  <a:prstClr val="black"/>
                </a:solidFill>
              </a:rPr>
              <a:t>.</a:t>
            </a:r>
          </a:p>
          <a:p>
            <a:pPr marL="0" lvl="1" indent="-457200">
              <a:lnSpc>
                <a:spcPct val="100000"/>
              </a:lnSpc>
              <a:spcBef>
                <a:spcPts val="0"/>
              </a:spcBef>
              <a:buFont typeface="+mj-lt"/>
              <a:buAutoNum type="arabicPeriod"/>
            </a:pPr>
            <a:r>
              <a:rPr lang="en-GB" sz="2800" b="1" dirty="0">
                <a:solidFill>
                  <a:prstClr val="black"/>
                </a:solidFill>
                <a:highlight>
                  <a:srgbClr val="FFFF00"/>
                </a:highlight>
              </a:rPr>
              <a:t>Reports</a:t>
            </a:r>
            <a:r>
              <a:rPr lang="en-GB" sz="2800" dirty="0">
                <a:solidFill>
                  <a:prstClr val="black"/>
                </a:solidFill>
              </a:rPr>
              <a:t> &gt; System &gt; </a:t>
            </a:r>
            <a:r>
              <a:rPr lang="en-GB" sz="2800" dirty="0">
                <a:solidFill>
                  <a:prstClr val="black"/>
                </a:solidFill>
                <a:highlight>
                  <a:srgbClr val="FFFF00"/>
                </a:highlight>
              </a:rPr>
              <a:t>System Diagnostics</a:t>
            </a:r>
            <a:r>
              <a:rPr lang="en-GB" sz="2800" dirty="0">
                <a:solidFill>
                  <a:prstClr val="black"/>
                </a:solidFill>
              </a:rPr>
              <a:t>. Double click to open report.</a:t>
            </a:r>
          </a:p>
        </p:txBody>
      </p:sp>
      <p:pic>
        <p:nvPicPr>
          <p:cNvPr id="30" name="Picture 29">
            <a:extLst>
              <a:ext uri="{FF2B5EF4-FFF2-40B4-BE49-F238E27FC236}">
                <a16:creationId xmlns:a16="http://schemas.microsoft.com/office/drawing/2014/main" id="{DB63CB3E-0B92-A175-D291-73A7975DFEE4}"/>
              </a:ext>
            </a:extLst>
          </p:cNvPr>
          <p:cNvPicPr>
            <a:picLocks noChangeAspect="1"/>
          </p:cNvPicPr>
          <p:nvPr/>
        </p:nvPicPr>
        <p:blipFill>
          <a:blip r:embed="rId3"/>
          <a:srcRect l="4769" t="31201" r="64259" b="37168"/>
          <a:stretch/>
        </p:blipFill>
        <p:spPr>
          <a:xfrm>
            <a:off x="925979" y="4074659"/>
            <a:ext cx="3885894" cy="2645675"/>
          </a:xfrm>
          <a:prstGeom prst="rect">
            <a:avLst/>
          </a:prstGeom>
        </p:spPr>
      </p:pic>
      <p:pic>
        <p:nvPicPr>
          <p:cNvPr id="32" name="Picture 31">
            <a:extLst>
              <a:ext uri="{FF2B5EF4-FFF2-40B4-BE49-F238E27FC236}">
                <a16:creationId xmlns:a16="http://schemas.microsoft.com/office/drawing/2014/main" id="{62E84D2D-2E8B-5983-BD15-ED704EBBF3A0}"/>
              </a:ext>
            </a:extLst>
          </p:cNvPr>
          <p:cNvPicPr>
            <a:picLocks noChangeAspect="1"/>
          </p:cNvPicPr>
          <p:nvPr/>
        </p:nvPicPr>
        <p:blipFill>
          <a:blip r:embed="rId4"/>
          <a:srcRect l="6436" t="54062" r="53881" b="29156"/>
          <a:stretch/>
        </p:blipFill>
        <p:spPr>
          <a:xfrm>
            <a:off x="5787857" y="4074659"/>
            <a:ext cx="5277192" cy="1487774"/>
          </a:xfrm>
          <a:prstGeom prst="rect">
            <a:avLst/>
          </a:prstGeom>
        </p:spPr>
      </p:pic>
      <mc:AlternateContent xmlns:mc="http://schemas.openxmlformats.org/markup-compatibility/2006" xmlns:p14="http://schemas.microsoft.com/office/powerpoint/2010/main">
        <mc:Choice Requires="p14">
          <p:contentPart p14:bwMode="auto" r:id="rId5">
            <p14:nvContentPartPr>
              <p14:cNvPr id="39" name="Ink 38">
                <a:extLst>
                  <a:ext uri="{FF2B5EF4-FFF2-40B4-BE49-F238E27FC236}">
                    <a16:creationId xmlns:a16="http://schemas.microsoft.com/office/drawing/2014/main" id="{CF834078-D6CC-975B-4BEE-BEAE0C1825F9}"/>
                  </a:ext>
                </a:extLst>
              </p14:cNvPr>
              <p14:cNvContentPartPr/>
              <p14:nvPr/>
            </p14:nvContentPartPr>
            <p14:xfrm>
              <a:off x="1656709" y="5023844"/>
              <a:ext cx="1385640" cy="25200"/>
            </p14:xfrm>
          </p:contentPart>
        </mc:Choice>
        <mc:Fallback xmlns="">
          <p:pic>
            <p:nvPicPr>
              <p:cNvPr id="39" name="Ink 38">
                <a:extLst>
                  <a:ext uri="{FF2B5EF4-FFF2-40B4-BE49-F238E27FC236}">
                    <a16:creationId xmlns:a16="http://schemas.microsoft.com/office/drawing/2014/main" id="{CF834078-D6CC-975B-4BEE-BEAE0C1825F9}"/>
                  </a:ext>
                </a:extLst>
              </p:cNvPr>
              <p:cNvPicPr/>
              <p:nvPr/>
            </p:nvPicPr>
            <p:blipFill>
              <a:blip r:embed="rId6"/>
              <a:stretch>
                <a:fillRect/>
              </a:stretch>
            </p:blipFill>
            <p:spPr>
              <a:xfrm>
                <a:off x="1602709" y="4915844"/>
                <a:ext cx="1493280" cy="2408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42" name="Ink 41">
                <a:extLst>
                  <a:ext uri="{FF2B5EF4-FFF2-40B4-BE49-F238E27FC236}">
                    <a16:creationId xmlns:a16="http://schemas.microsoft.com/office/drawing/2014/main" id="{9743EA0A-ABD1-7CF7-CED5-D5CAF8AC101F}"/>
                  </a:ext>
                </a:extLst>
              </p14:cNvPr>
              <p14:cNvContentPartPr/>
              <p14:nvPr/>
            </p14:nvContentPartPr>
            <p14:xfrm>
              <a:off x="6349949" y="4200609"/>
              <a:ext cx="685080" cy="360"/>
            </p14:xfrm>
          </p:contentPart>
        </mc:Choice>
        <mc:Fallback xmlns="">
          <p:pic>
            <p:nvPicPr>
              <p:cNvPr id="42" name="Ink 41">
                <a:extLst>
                  <a:ext uri="{FF2B5EF4-FFF2-40B4-BE49-F238E27FC236}">
                    <a16:creationId xmlns:a16="http://schemas.microsoft.com/office/drawing/2014/main" id="{9743EA0A-ABD1-7CF7-CED5-D5CAF8AC101F}"/>
                  </a:ext>
                </a:extLst>
              </p:cNvPr>
              <p:cNvPicPr/>
              <p:nvPr/>
            </p:nvPicPr>
            <p:blipFill>
              <a:blip r:embed="rId8"/>
              <a:stretch>
                <a:fillRect/>
              </a:stretch>
            </p:blipFill>
            <p:spPr>
              <a:xfrm>
                <a:off x="6295949" y="4092609"/>
                <a:ext cx="79272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43" name="Ink 42">
                <a:extLst>
                  <a:ext uri="{FF2B5EF4-FFF2-40B4-BE49-F238E27FC236}">
                    <a16:creationId xmlns:a16="http://schemas.microsoft.com/office/drawing/2014/main" id="{9903AD1E-A341-2570-9A0F-547AB7D93C30}"/>
                  </a:ext>
                </a:extLst>
              </p14:cNvPr>
              <p14:cNvContentPartPr/>
              <p14:nvPr/>
            </p14:nvContentPartPr>
            <p14:xfrm>
              <a:off x="6921269" y="5028249"/>
              <a:ext cx="1280520" cy="71280"/>
            </p14:xfrm>
          </p:contentPart>
        </mc:Choice>
        <mc:Fallback xmlns="">
          <p:pic>
            <p:nvPicPr>
              <p:cNvPr id="43" name="Ink 42">
                <a:extLst>
                  <a:ext uri="{FF2B5EF4-FFF2-40B4-BE49-F238E27FC236}">
                    <a16:creationId xmlns:a16="http://schemas.microsoft.com/office/drawing/2014/main" id="{9903AD1E-A341-2570-9A0F-547AB7D93C30}"/>
                  </a:ext>
                </a:extLst>
              </p:cNvPr>
              <p:cNvPicPr/>
              <p:nvPr/>
            </p:nvPicPr>
            <p:blipFill>
              <a:blip r:embed="rId10"/>
              <a:stretch>
                <a:fillRect/>
              </a:stretch>
            </p:blipFill>
            <p:spPr>
              <a:xfrm>
                <a:off x="6867269" y="4920249"/>
                <a:ext cx="1388160" cy="286920"/>
              </a:xfrm>
              <a:prstGeom prst="rect">
                <a:avLst/>
              </a:prstGeom>
            </p:spPr>
          </p:pic>
        </mc:Fallback>
      </mc:AlternateContent>
      <p:sp>
        <p:nvSpPr>
          <p:cNvPr id="44" name="TextBox 43">
            <a:extLst>
              <a:ext uri="{FF2B5EF4-FFF2-40B4-BE49-F238E27FC236}">
                <a16:creationId xmlns:a16="http://schemas.microsoft.com/office/drawing/2014/main" id="{156A66D2-3053-2802-234D-1A65451FD61F}"/>
              </a:ext>
            </a:extLst>
          </p:cNvPr>
          <p:cNvSpPr txBox="1"/>
          <p:nvPr/>
        </p:nvSpPr>
        <p:spPr>
          <a:xfrm>
            <a:off x="511247" y="3931424"/>
            <a:ext cx="463588"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1.</a:t>
            </a:r>
          </a:p>
        </p:txBody>
      </p:sp>
      <p:sp>
        <p:nvSpPr>
          <p:cNvPr id="47" name="TextBox 46">
            <a:extLst>
              <a:ext uri="{FF2B5EF4-FFF2-40B4-BE49-F238E27FC236}">
                <a16:creationId xmlns:a16="http://schemas.microsoft.com/office/drawing/2014/main" id="{2B7461EF-1FB5-08B7-3FD2-6D7B36B69204}"/>
              </a:ext>
            </a:extLst>
          </p:cNvPr>
          <p:cNvSpPr txBox="1"/>
          <p:nvPr/>
        </p:nvSpPr>
        <p:spPr>
          <a:xfrm>
            <a:off x="5371976" y="3959415"/>
            <a:ext cx="463588"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2.</a:t>
            </a:r>
          </a:p>
        </p:txBody>
      </p:sp>
    </p:spTree>
    <p:extLst>
      <p:ext uri="{BB962C8B-B14F-4D97-AF65-F5344CB8AC3E}">
        <p14:creationId xmlns:p14="http://schemas.microsoft.com/office/powerpoint/2010/main" val="699291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2ADF5-AB55-8C24-1058-381FEFB4D54A}"/>
              </a:ext>
            </a:extLst>
          </p:cNvPr>
          <p:cNvSpPr txBox="1">
            <a:spLocks/>
          </p:cNvSpPr>
          <p:nvPr/>
        </p:nvSpPr>
        <p:spPr>
          <a:xfrm>
            <a:off x="0" y="0"/>
            <a:ext cx="12192000" cy="1033669"/>
          </a:xfrm>
          <a:prstGeom prst="rect">
            <a:avLst/>
          </a:prstGeom>
          <a:solidFill>
            <a:srgbClr val="002060"/>
          </a:solidFill>
        </p:spPr>
        <p:txBody>
          <a:bodyPr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800" b="1" dirty="0">
                <a:solidFill>
                  <a:srgbClr val="002060"/>
                </a:solidFill>
                <a:highlight>
                  <a:srgbClr val="FFFF00"/>
                </a:highlight>
              </a:rPr>
              <a:t>Show:</a:t>
            </a:r>
            <a:r>
              <a:rPr lang="en-GB" sz="4800" b="1" dirty="0">
                <a:solidFill>
                  <a:srgbClr val="002060"/>
                </a:solidFill>
              </a:rPr>
              <a:t> </a:t>
            </a:r>
            <a:r>
              <a:rPr lang="en-GB" sz="4800" b="1" dirty="0">
                <a:solidFill>
                  <a:srgbClr val="FFFFFF"/>
                </a:solidFill>
              </a:rPr>
              <a:t>System Diagnostic Reports</a:t>
            </a:r>
          </a:p>
        </p:txBody>
      </p:sp>
      <p:sp>
        <p:nvSpPr>
          <p:cNvPr id="20" name="Content Placeholder 2">
            <a:extLst>
              <a:ext uri="{FF2B5EF4-FFF2-40B4-BE49-F238E27FC236}">
                <a16:creationId xmlns:a16="http://schemas.microsoft.com/office/drawing/2014/main" id="{A03CBD72-CF77-8FA3-392F-E0E8E8F0ED53}"/>
              </a:ext>
            </a:extLst>
          </p:cNvPr>
          <p:cNvSpPr txBox="1">
            <a:spLocks/>
          </p:cNvSpPr>
          <p:nvPr/>
        </p:nvSpPr>
        <p:spPr>
          <a:xfrm>
            <a:off x="102603" y="1033669"/>
            <a:ext cx="11209391" cy="2999356"/>
          </a:xfrm>
          <a:prstGeom prst="rect">
            <a:avLst/>
          </a:prstGeom>
          <a:solidFill>
            <a:schemeClr val="bg1">
              <a:alpha val="50000"/>
            </a:schemeClr>
          </a:solidFill>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nSpc>
                <a:spcPct val="100000"/>
              </a:lnSpc>
              <a:spcBef>
                <a:spcPts val="0"/>
              </a:spcBef>
              <a:buFont typeface="Arial" panose="020B0604020202020204" pitchFamily="34" charset="0"/>
              <a:buNone/>
            </a:pPr>
            <a:r>
              <a:rPr lang="en-GB" sz="2800" dirty="0">
                <a:solidFill>
                  <a:prstClr val="black"/>
                </a:solidFill>
              </a:rPr>
              <a:t>A ‘System Performance Diagonstic’ report provides key insights and a comprehensive review of the performance of all aspects of the computer system. It is useful to check the:</a:t>
            </a:r>
          </a:p>
          <a:p>
            <a:pPr marL="514350" lvl="1" indent="-514350">
              <a:lnSpc>
                <a:spcPct val="100000"/>
              </a:lnSpc>
              <a:spcBef>
                <a:spcPts val="0"/>
              </a:spcBef>
              <a:buFont typeface="Arial" panose="020B0604020202020204" pitchFamily="34" charset="0"/>
              <a:buAutoNum type="arabicPeriod"/>
            </a:pPr>
            <a:r>
              <a:rPr lang="en-GB" sz="2800" b="1" dirty="0">
                <a:solidFill>
                  <a:prstClr val="black"/>
                </a:solidFill>
              </a:rPr>
              <a:t>Diagnostic results tab </a:t>
            </a:r>
            <a:r>
              <a:rPr lang="en-GB" sz="2800" dirty="0">
                <a:solidFill>
                  <a:prstClr val="black"/>
                </a:solidFill>
              </a:rPr>
              <a:t>– for Warnings &amp; Errors; And</a:t>
            </a:r>
          </a:p>
          <a:p>
            <a:pPr marL="457200" lvl="1" indent="-457200">
              <a:lnSpc>
                <a:spcPct val="100000"/>
              </a:lnSpc>
              <a:spcBef>
                <a:spcPts val="0"/>
              </a:spcBef>
              <a:buFont typeface="Arial" panose="020B0604020202020204" pitchFamily="34" charset="0"/>
              <a:buAutoNum type="arabicPeriod"/>
            </a:pPr>
            <a:r>
              <a:rPr lang="en-GB" sz="2800" dirty="0">
                <a:solidFill>
                  <a:prstClr val="black"/>
                </a:solidFill>
              </a:rPr>
              <a:t>Scroll down and open </a:t>
            </a:r>
            <a:r>
              <a:rPr lang="en-GB" sz="2800" b="1" dirty="0">
                <a:solidFill>
                  <a:prstClr val="black"/>
                </a:solidFill>
              </a:rPr>
              <a:t>other tabs related </a:t>
            </a:r>
            <a:r>
              <a:rPr lang="en-GB" sz="2800" dirty="0">
                <a:solidFill>
                  <a:prstClr val="black"/>
                </a:solidFill>
              </a:rPr>
              <a:t>to any area you want to troubleshoot e.g. CPU, Network, Disk, Memory etc..</a:t>
            </a:r>
          </a:p>
        </p:txBody>
      </p:sp>
      <p:pic>
        <p:nvPicPr>
          <p:cNvPr id="4" name="Picture 3">
            <a:extLst>
              <a:ext uri="{FF2B5EF4-FFF2-40B4-BE49-F238E27FC236}">
                <a16:creationId xmlns:a16="http://schemas.microsoft.com/office/drawing/2014/main" id="{A99784A1-7EF0-8896-FB4C-31A635945726}"/>
              </a:ext>
            </a:extLst>
          </p:cNvPr>
          <p:cNvPicPr>
            <a:picLocks noChangeAspect="1"/>
          </p:cNvPicPr>
          <p:nvPr/>
        </p:nvPicPr>
        <p:blipFill>
          <a:blip r:embed="rId2"/>
          <a:stretch>
            <a:fillRect/>
          </a:stretch>
        </p:blipFill>
        <p:spPr>
          <a:xfrm>
            <a:off x="219979" y="3656461"/>
            <a:ext cx="5957888" cy="3104704"/>
          </a:xfrm>
          <a:prstGeom prst="rect">
            <a:avLst/>
          </a:prstGeom>
        </p:spPr>
      </p:pic>
      <p:pic>
        <p:nvPicPr>
          <p:cNvPr id="6" name="Picture 5">
            <a:extLst>
              <a:ext uri="{FF2B5EF4-FFF2-40B4-BE49-F238E27FC236}">
                <a16:creationId xmlns:a16="http://schemas.microsoft.com/office/drawing/2014/main" id="{C73F44C8-471D-2EB6-419D-22435BC0BD77}"/>
              </a:ext>
            </a:extLst>
          </p:cNvPr>
          <p:cNvPicPr>
            <a:picLocks noChangeAspect="1"/>
          </p:cNvPicPr>
          <p:nvPr/>
        </p:nvPicPr>
        <p:blipFill>
          <a:blip r:embed="rId3"/>
          <a:stretch>
            <a:fillRect/>
          </a:stretch>
        </p:blipFill>
        <p:spPr>
          <a:xfrm>
            <a:off x="6177867" y="3656461"/>
            <a:ext cx="5957887" cy="2905125"/>
          </a:xfrm>
          <a:prstGeom prst="rect">
            <a:avLst/>
          </a:prstGeom>
        </p:spPr>
      </p:pic>
    </p:spTree>
    <p:extLst>
      <p:ext uri="{BB962C8B-B14F-4D97-AF65-F5344CB8AC3E}">
        <p14:creationId xmlns:p14="http://schemas.microsoft.com/office/powerpoint/2010/main" val="5669337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45EE389-93CE-E943-886A-98FE471AEF6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5EF87DF-34B1-B206-7F11-CDEFDA5DCD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85C4A694-7AB3-1632-FEEA-4FE08DB2E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E3E788A-93D0-F9B5-6113-255B2FE3A1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F8EBF79-525A-CBDF-3A4E-609CA94EF9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CD09C3F-1943-2B7B-D8F8-59AC0CAF6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8B382C-ECB4-5C11-6B8E-40DA6090BBDB}"/>
              </a:ext>
            </a:extLst>
          </p:cNvPr>
          <p:cNvSpPr>
            <a:spLocks noGrp="1"/>
          </p:cNvSpPr>
          <p:nvPr>
            <p:ph type="title"/>
          </p:nvPr>
        </p:nvSpPr>
        <p:spPr>
          <a:xfrm>
            <a:off x="342900" y="275950"/>
            <a:ext cx="10987087" cy="1033669"/>
          </a:xfrm>
        </p:spPr>
        <p:txBody>
          <a:bodyPr>
            <a:normAutofit fontScale="90000"/>
          </a:bodyPr>
          <a:lstStyle/>
          <a:p>
            <a:r>
              <a:rPr lang="en-GB" sz="4800" b="1" dirty="0">
                <a:solidFill>
                  <a:srgbClr val="FFFFFF"/>
                </a:solidFill>
              </a:rPr>
              <a:t>Performance Monitor &amp; System Diagnostic Report</a:t>
            </a:r>
          </a:p>
        </p:txBody>
      </p:sp>
      <p:sp>
        <p:nvSpPr>
          <p:cNvPr id="20" name="Content Placeholder 2">
            <a:extLst>
              <a:ext uri="{FF2B5EF4-FFF2-40B4-BE49-F238E27FC236}">
                <a16:creationId xmlns:a16="http://schemas.microsoft.com/office/drawing/2014/main" id="{4C9DD03D-BCFA-0219-6885-C09C92B847F9}"/>
              </a:ext>
            </a:extLst>
          </p:cNvPr>
          <p:cNvSpPr>
            <a:spLocks noGrp="1"/>
          </p:cNvSpPr>
          <p:nvPr>
            <p:ph idx="1"/>
          </p:nvPr>
        </p:nvSpPr>
        <p:spPr>
          <a:xfrm>
            <a:off x="-134118" y="1682399"/>
            <a:ext cx="12135617" cy="2999356"/>
          </a:xfrm>
          <a:solidFill>
            <a:schemeClr val="bg1">
              <a:alpha val="50000"/>
            </a:schemeClr>
          </a:solidFill>
        </p:spPr>
        <p:txBody>
          <a:bodyPr>
            <a:noAutofit/>
          </a:bodyPr>
          <a:lstStyle/>
          <a:p>
            <a:pPr marL="457200" lvl="1" indent="0">
              <a:lnSpc>
                <a:spcPct val="100000"/>
              </a:lnSpc>
              <a:spcBef>
                <a:spcPts val="0"/>
              </a:spcBef>
              <a:buNone/>
            </a:pPr>
            <a:r>
              <a:rPr lang="en-GB" dirty="0">
                <a:solidFill>
                  <a:prstClr val="black"/>
                </a:solidFill>
              </a:rPr>
              <a:t>To print a </a:t>
            </a:r>
            <a:r>
              <a:rPr lang="en-GB" b="1" dirty="0">
                <a:solidFill>
                  <a:prstClr val="black"/>
                </a:solidFill>
              </a:rPr>
              <a:t>System Diagnostic report </a:t>
            </a:r>
            <a:r>
              <a:rPr lang="en-GB" dirty="0">
                <a:solidFill>
                  <a:prstClr val="black"/>
                </a:solidFill>
              </a:rPr>
              <a:t>to review with colleagues to troubleshoot a performance issue: --- </a:t>
            </a:r>
            <a:r>
              <a:rPr lang="en-GB" b="1" dirty="0">
                <a:solidFill>
                  <a:schemeClr val="bg1"/>
                </a:solidFill>
                <a:highlight>
                  <a:srgbClr val="0000FF"/>
                </a:highlight>
              </a:rPr>
              <a:t>Tip: </a:t>
            </a:r>
            <a:r>
              <a:rPr lang="en-GB" dirty="0">
                <a:solidFill>
                  <a:schemeClr val="bg1"/>
                </a:solidFill>
                <a:highlight>
                  <a:srgbClr val="0000FF"/>
                </a:highlight>
              </a:rPr>
              <a:t>Open the key areas you want to focus on</a:t>
            </a:r>
          </a:p>
          <a:p>
            <a:pPr lvl="1">
              <a:lnSpc>
                <a:spcPct val="100000"/>
              </a:lnSpc>
              <a:spcBef>
                <a:spcPts val="0"/>
              </a:spcBef>
            </a:pPr>
            <a:r>
              <a:rPr lang="en-GB" b="1" dirty="0">
                <a:solidFill>
                  <a:prstClr val="black"/>
                </a:solidFill>
                <a:highlight>
                  <a:srgbClr val="FFFF00"/>
                </a:highlight>
              </a:rPr>
              <a:t>Power User Menu </a:t>
            </a:r>
            <a:r>
              <a:rPr lang="en-GB" dirty="0">
                <a:solidFill>
                  <a:prstClr val="black"/>
                </a:solidFill>
                <a:highlight>
                  <a:srgbClr val="FFFF00"/>
                </a:highlight>
              </a:rPr>
              <a:t>&gt; </a:t>
            </a:r>
            <a:r>
              <a:rPr lang="en-GB" b="1" dirty="0">
                <a:solidFill>
                  <a:prstClr val="black"/>
                </a:solidFill>
                <a:highlight>
                  <a:srgbClr val="FFFF00"/>
                </a:highlight>
              </a:rPr>
              <a:t>Computer Management </a:t>
            </a:r>
            <a:r>
              <a:rPr lang="en-GB" dirty="0">
                <a:solidFill>
                  <a:prstClr val="black"/>
                </a:solidFill>
              </a:rPr>
              <a:t>&gt; Navigate to report:</a:t>
            </a:r>
          </a:p>
          <a:p>
            <a:pPr marL="914400" lvl="1" indent="-457200">
              <a:lnSpc>
                <a:spcPct val="100000"/>
              </a:lnSpc>
              <a:spcBef>
                <a:spcPts val="0"/>
              </a:spcBef>
              <a:buFont typeface="+mj-lt"/>
              <a:buAutoNum type="arabicPeriod"/>
            </a:pPr>
            <a:r>
              <a:rPr lang="en-GB" b="1" dirty="0">
                <a:solidFill>
                  <a:prstClr val="black"/>
                </a:solidFill>
                <a:highlight>
                  <a:srgbClr val="FFFF00"/>
                </a:highlight>
              </a:rPr>
              <a:t>LEFT-SIDE</a:t>
            </a:r>
            <a:r>
              <a:rPr lang="en-GB" b="1" dirty="0">
                <a:solidFill>
                  <a:prstClr val="black"/>
                </a:solidFill>
              </a:rPr>
              <a:t>: </a:t>
            </a:r>
            <a:r>
              <a:rPr lang="en-GB" dirty="0">
                <a:solidFill>
                  <a:prstClr val="black"/>
                </a:solidFill>
              </a:rPr>
              <a:t>Performance &gt; </a:t>
            </a:r>
            <a:r>
              <a:rPr lang="en-GB" dirty="0">
                <a:solidFill>
                  <a:prstClr val="black"/>
                </a:solidFill>
                <a:highlight>
                  <a:srgbClr val="FFFF00"/>
                </a:highlight>
              </a:rPr>
              <a:t>Reports</a:t>
            </a:r>
            <a:r>
              <a:rPr lang="en-GB" dirty="0">
                <a:solidFill>
                  <a:prstClr val="black"/>
                </a:solidFill>
              </a:rPr>
              <a:t> &gt; System &gt; System Diagnostic &gt; DOUBLE CLICK report</a:t>
            </a:r>
          </a:p>
          <a:p>
            <a:pPr marL="914400" lvl="1" indent="-457200">
              <a:lnSpc>
                <a:spcPct val="100000"/>
              </a:lnSpc>
              <a:spcBef>
                <a:spcPts val="0"/>
              </a:spcBef>
              <a:buFont typeface="+mj-lt"/>
              <a:buAutoNum type="arabicPeriod"/>
            </a:pPr>
            <a:r>
              <a:rPr lang="en-GB" b="1" dirty="0">
                <a:solidFill>
                  <a:prstClr val="black"/>
                </a:solidFill>
                <a:highlight>
                  <a:srgbClr val="FFFF00"/>
                </a:highlight>
              </a:rPr>
              <a:t>TOP-RIGHT-SIDE: </a:t>
            </a:r>
            <a:r>
              <a:rPr lang="en-GB" dirty="0">
                <a:solidFill>
                  <a:prstClr val="black"/>
                </a:solidFill>
              </a:rPr>
              <a:t>Actions &gt; </a:t>
            </a:r>
            <a:r>
              <a:rPr lang="en-GB" b="1" dirty="0">
                <a:solidFill>
                  <a:prstClr val="black"/>
                </a:solidFill>
                <a:highlight>
                  <a:srgbClr val="FFFF00"/>
                </a:highlight>
              </a:rPr>
              <a:t>More Actions </a:t>
            </a:r>
            <a:r>
              <a:rPr lang="en-GB" dirty="0">
                <a:solidFill>
                  <a:prstClr val="black"/>
                </a:solidFill>
              </a:rPr>
              <a:t>&gt; </a:t>
            </a:r>
            <a:r>
              <a:rPr lang="en-GB" b="1" dirty="0">
                <a:solidFill>
                  <a:prstClr val="black"/>
                </a:solidFill>
                <a:highlight>
                  <a:srgbClr val="FFFF00"/>
                </a:highlight>
              </a:rPr>
              <a:t>Print</a:t>
            </a:r>
            <a:r>
              <a:rPr lang="en-GB" dirty="0">
                <a:solidFill>
                  <a:prstClr val="black"/>
                </a:solidFill>
              </a:rPr>
              <a:t> &gt; Print to pdf &gt; Open file</a:t>
            </a:r>
          </a:p>
        </p:txBody>
      </p:sp>
      <p:pic>
        <p:nvPicPr>
          <p:cNvPr id="7" name="Picture 6">
            <a:extLst>
              <a:ext uri="{FF2B5EF4-FFF2-40B4-BE49-F238E27FC236}">
                <a16:creationId xmlns:a16="http://schemas.microsoft.com/office/drawing/2014/main" id="{797A04B3-C8E5-01CA-3272-1B5CCA0859C6}"/>
              </a:ext>
            </a:extLst>
          </p:cNvPr>
          <p:cNvPicPr>
            <a:picLocks noChangeAspect="1"/>
          </p:cNvPicPr>
          <p:nvPr/>
        </p:nvPicPr>
        <p:blipFill>
          <a:blip r:embed="rId3"/>
          <a:srcRect l="2061" t="11563" r="9883" b="42917"/>
          <a:stretch/>
        </p:blipFill>
        <p:spPr>
          <a:xfrm>
            <a:off x="1507329" y="3614691"/>
            <a:ext cx="9058275" cy="3121819"/>
          </a:xfrm>
          <a:prstGeom prst="rect">
            <a:avLst/>
          </a:prstGeom>
        </p:spPr>
      </p:pic>
      <mc:AlternateContent xmlns:mc="http://schemas.openxmlformats.org/markup-compatibility/2006" xmlns:p14="http://schemas.microsoft.com/office/powerpoint/2010/main">
        <mc:Choice Requires="p14">
          <p:contentPart p14:bwMode="auto" r:id="rId4">
            <p14:nvContentPartPr>
              <p14:cNvPr id="9" name="Ink 8">
                <a:extLst>
                  <a:ext uri="{FF2B5EF4-FFF2-40B4-BE49-F238E27FC236}">
                    <a16:creationId xmlns:a16="http://schemas.microsoft.com/office/drawing/2014/main" id="{E1B21FDD-A42C-7F73-37B3-5B58096AF6FD}"/>
                  </a:ext>
                </a:extLst>
              </p14:cNvPr>
              <p14:cNvContentPartPr/>
              <p14:nvPr/>
            </p14:nvContentPartPr>
            <p14:xfrm>
              <a:off x="2264073" y="5714650"/>
              <a:ext cx="449280" cy="29160"/>
            </p14:xfrm>
          </p:contentPart>
        </mc:Choice>
        <mc:Fallback xmlns="">
          <p:pic>
            <p:nvPicPr>
              <p:cNvPr id="9" name="Ink 8">
                <a:extLst>
                  <a:ext uri="{FF2B5EF4-FFF2-40B4-BE49-F238E27FC236}">
                    <a16:creationId xmlns:a16="http://schemas.microsoft.com/office/drawing/2014/main" id="{E1B21FDD-A42C-7F73-37B3-5B58096AF6FD}"/>
                  </a:ext>
                </a:extLst>
              </p:cNvPr>
              <p:cNvPicPr/>
              <p:nvPr/>
            </p:nvPicPr>
            <p:blipFill>
              <a:blip r:embed="rId5"/>
              <a:stretch>
                <a:fillRect/>
              </a:stretch>
            </p:blipFill>
            <p:spPr>
              <a:xfrm>
                <a:off x="2210073" y="5606650"/>
                <a:ext cx="556920" cy="2448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5" name="Ink 24">
                <a:extLst>
                  <a:ext uri="{FF2B5EF4-FFF2-40B4-BE49-F238E27FC236}">
                    <a16:creationId xmlns:a16="http://schemas.microsoft.com/office/drawing/2014/main" id="{068EEE94-2553-2B6E-9F85-07D72CB65799}"/>
                  </a:ext>
                </a:extLst>
              </p14:cNvPr>
              <p14:cNvContentPartPr/>
              <p14:nvPr/>
            </p14:nvContentPartPr>
            <p14:xfrm>
              <a:off x="2613993" y="6378850"/>
              <a:ext cx="688320" cy="360"/>
            </p14:xfrm>
          </p:contentPart>
        </mc:Choice>
        <mc:Fallback xmlns="">
          <p:pic>
            <p:nvPicPr>
              <p:cNvPr id="25" name="Ink 24">
                <a:extLst>
                  <a:ext uri="{FF2B5EF4-FFF2-40B4-BE49-F238E27FC236}">
                    <a16:creationId xmlns:a16="http://schemas.microsoft.com/office/drawing/2014/main" id="{068EEE94-2553-2B6E-9F85-07D72CB65799}"/>
                  </a:ext>
                </a:extLst>
              </p:cNvPr>
              <p:cNvPicPr/>
              <p:nvPr/>
            </p:nvPicPr>
            <p:blipFill>
              <a:blip r:embed="rId7"/>
              <a:stretch>
                <a:fillRect/>
              </a:stretch>
            </p:blipFill>
            <p:spPr>
              <a:xfrm>
                <a:off x="2559993" y="6271210"/>
                <a:ext cx="79596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7" name="Ink 26">
                <a:extLst>
                  <a:ext uri="{FF2B5EF4-FFF2-40B4-BE49-F238E27FC236}">
                    <a16:creationId xmlns:a16="http://schemas.microsoft.com/office/drawing/2014/main" id="{F37A6569-8FAC-A2DE-057E-3DE905A2DCC0}"/>
                  </a:ext>
                </a:extLst>
              </p14:cNvPr>
              <p14:cNvContentPartPr/>
              <p14:nvPr/>
            </p14:nvContentPartPr>
            <p14:xfrm>
              <a:off x="8836233" y="3749770"/>
              <a:ext cx="460080" cy="7920"/>
            </p14:xfrm>
          </p:contentPart>
        </mc:Choice>
        <mc:Fallback xmlns="">
          <p:pic>
            <p:nvPicPr>
              <p:cNvPr id="27" name="Ink 26">
                <a:extLst>
                  <a:ext uri="{FF2B5EF4-FFF2-40B4-BE49-F238E27FC236}">
                    <a16:creationId xmlns:a16="http://schemas.microsoft.com/office/drawing/2014/main" id="{F37A6569-8FAC-A2DE-057E-3DE905A2DCC0}"/>
                  </a:ext>
                </a:extLst>
              </p:cNvPr>
              <p:cNvPicPr/>
              <p:nvPr/>
            </p:nvPicPr>
            <p:blipFill>
              <a:blip r:embed="rId9"/>
              <a:stretch>
                <a:fillRect/>
              </a:stretch>
            </p:blipFill>
            <p:spPr>
              <a:xfrm>
                <a:off x="8782593" y="3641770"/>
                <a:ext cx="567720" cy="22356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8" name="Ink 27">
                <a:extLst>
                  <a:ext uri="{FF2B5EF4-FFF2-40B4-BE49-F238E27FC236}">
                    <a16:creationId xmlns:a16="http://schemas.microsoft.com/office/drawing/2014/main" id="{52EE2028-30BD-69A4-55F5-5C2691174797}"/>
                  </a:ext>
                </a:extLst>
              </p14:cNvPr>
              <p14:cNvContentPartPr/>
              <p14:nvPr/>
            </p14:nvContentPartPr>
            <p14:xfrm>
              <a:off x="9064833" y="4192930"/>
              <a:ext cx="773640" cy="360"/>
            </p14:xfrm>
          </p:contentPart>
        </mc:Choice>
        <mc:Fallback xmlns="">
          <p:pic>
            <p:nvPicPr>
              <p:cNvPr id="28" name="Ink 27">
                <a:extLst>
                  <a:ext uri="{FF2B5EF4-FFF2-40B4-BE49-F238E27FC236}">
                    <a16:creationId xmlns:a16="http://schemas.microsoft.com/office/drawing/2014/main" id="{52EE2028-30BD-69A4-55F5-5C2691174797}"/>
                  </a:ext>
                </a:extLst>
              </p:cNvPr>
              <p:cNvPicPr/>
              <p:nvPr/>
            </p:nvPicPr>
            <p:blipFill>
              <a:blip r:embed="rId11"/>
              <a:stretch>
                <a:fillRect/>
              </a:stretch>
            </p:blipFill>
            <p:spPr>
              <a:xfrm>
                <a:off x="9010833" y="4085290"/>
                <a:ext cx="881280" cy="216000"/>
              </a:xfrm>
              <a:prstGeom prst="rect">
                <a:avLst/>
              </a:prstGeom>
            </p:spPr>
          </p:pic>
        </mc:Fallback>
      </mc:AlternateContent>
    </p:spTree>
    <p:extLst>
      <p:ext uri="{BB962C8B-B14F-4D97-AF65-F5344CB8AC3E}">
        <p14:creationId xmlns:p14="http://schemas.microsoft.com/office/powerpoint/2010/main" val="36469999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9242D8-9B9C-AD23-53A4-6D29A65CA4C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BD2BCCA-BD16-3F90-9562-4F1E43018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9D40977-3457-6BE2-D11E-5673584CE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D1CB2D2-D556-0346-41D8-B504AF816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0510673-F364-D43F-5107-0E4C90D59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AC75DFF-709B-F710-644B-C1C196EB9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E9CB1356-87D1-1C98-8BC1-6B90FB8B5058}"/>
              </a:ext>
            </a:extLst>
          </p:cNvPr>
          <p:cNvSpPr>
            <a:spLocks noGrp="1"/>
          </p:cNvSpPr>
          <p:nvPr>
            <p:ph idx="1"/>
          </p:nvPr>
        </p:nvSpPr>
        <p:spPr>
          <a:xfrm>
            <a:off x="269291" y="1769540"/>
            <a:ext cx="5027640" cy="4375887"/>
          </a:xfrm>
        </p:spPr>
        <p:txBody>
          <a:bodyPr>
            <a:noAutofit/>
          </a:bodyPr>
          <a:lstStyle/>
          <a:p>
            <a:pPr>
              <a:lnSpc>
                <a:spcPct val="100000"/>
              </a:lnSpc>
              <a:spcBef>
                <a:spcPts val="0"/>
              </a:spcBef>
            </a:pPr>
            <a:r>
              <a:rPr lang="en-US" sz="2400" dirty="0"/>
              <a:t>We can use ‘</a:t>
            </a:r>
            <a:r>
              <a:rPr lang="en-US" sz="2400" b="1" dirty="0"/>
              <a:t>Performance Monitor</a:t>
            </a:r>
            <a:r>
              <a:rPr lang="en-US" sz="2400" dirty="0"/>
              <a:t>’ to start &amp; stop ‘</a:t>
            </a:r>
            <a:r>
              <a:rPr lang="en-US" sz="2400" b="1" dirty="0"/>
              <a:t>Data Collector Sets</a:t>
            </a:r>
            <a:r>
              <a:rPr lang="en-US" sz="2400" dirty="0"/>
              <a:t>’.</a:t>
            </a:r>
          </a:p>
          <a:p>
            <a:pPr>
              <a:lnSpc>
                <a:spcPct val="100000"/>
              </a:lnSpc>
              <a:spcBef>
                <a:spcPts val="0"/>
              </a:spcBef>
            </a:pPr>
            <a:r>
              <a:rPr lang="en-US" sz="2400" dirty="0"/>
              <a:t>These can be ‘</a:t>
            </a:r>
            <a:r>
              <a:rPr lang="en-US" sz="2400" b="1" dirty="0"/>
              <a:t>User defined</a:t>
            </a:r>
            <a:r>
              <a:rPr lang="en-US" sz="2400" dirty="0"/>
              <a:t>’ but the default built-in ‘</a:t>
            </a:r>
            <a:r>
              <a:rPr lang="en-US" sz="2400" b="1" dirty="0"/>
              <a:t>System Diagnostics</a:t>
            </a:r>
            <a:r>
              <a:rPr lang="en-US" sz="2400" dirty="0"/>
              <a:t> &amp; </a:t>
            </a:r>
            <a:r>
              <a:rPr lang="en-US" sz="2400" b="1" dirty="0"/>
              <a:t>System Performance</a:t>
            </a:r>
            <a:r>
              <a:rPr lang="en-US" sz="2400" dirty="0"/>
              <a:t>’ sets are a very useful and easy way to review system stability and performance.</a:t>
            </a:r>
          </a:p>
          <a:p>
            <a:pPr>
              <a:lnSpc>
                <a:spcPct val="100000"/>
              </a:lnSpc>
              <a:spcBef>
                <a:spcPts val="0"/>
              </a:spcBef>
            </a:pPr>
            <a:r>
              <a:rPr lang="en-GB" sz="2400" dirty="0"/>
              <a:t>After we </a:t>
            </a:r>
            <a:r>
              <a:rPr lang="en-GB" sz="2400" b="1" dirty="0"/>
              <a:t>start and stop </a:t>
            </a:r>
            <a:r>
              <a:rPr lang="en-GB" sz="2400" dirty="0"/>
              <a:t>a ‘</a:t>
            </a:r>
            <a:r>
              <a:rPr lang="en-GB" sz="2400" b="1" dirty="0"/>
              <a:t>Data Collector Set</a:t>
            </a:r>
            <a:r>
              <a:rPr lang="en-GB" sz="2400" dirty="0"/>
              <a:t>’ to gather the data we need.</a:t>
            </a:r>
          </a:p>
          <a:p>
            <a:pPr>
              <a:lnSpc>
                <a:spcPct val="100000"/>
              </a:lnSpc>
              <a:spcBef>
                <a:spcPts val="0"/>
              </a:spcBef>
            </a:pPr>
            <a:r>
              <a:rPr lang="en-GB" sz="2400" dirty="0"/>
              <a:t>We can view the corresponding data as a ‘</a:t>
            </a:r>
            <a:r>
              <a:rPr lang="en-GB" sz="2400" b="1" dirty="0"/>
              <a:t>Report</a:t>
            </a:r>
            <a:r>
              <a:rPr lang="en-GB" sz="2400" dirty="0"/>
              <a:t>’ to review and troubleshoot any problems.</a:t>
            </a:r>
          </a:p>
        </p:txBody>
      </p:sp>
      <p:pic>
        <p:nvPicPr>
          <p:cNvPr id="4" name="Picture 3">
            <a:extLst>
              <a:ext uri="{FF2B5EF4-FFF2-40B4-BE49-F238E27FC236}">
                <a16:creationId xmlns:a16="http://schemas.microsoft.com/office/drawing/2014/main" id="{6870A97D-D739-1361-D473-88A3295D75A3}"/>
              </a:ext>
            </a:extLst>
          </p:cNvPr>
          <p:cNvPicPr>
            <a:picLocks noChangeAspect="1"/>
          </p:cNvPicPr>
          <p:nvPr/>
        </p:nvPicPr>
        <p:blipFill>
          <a:blip r:embed="rId3"/>
          <a:stretch>
            <a:fillRect/>
          </a:stretch>
        </p:blipFill>
        <p:spPr>
          <a:xfrm>
            <a:off x="5207131" y="0"/>
            <a:ext cx="7066429" cy="6858000"/>
          </a:xfrm>
          <a:prstGeom prst="rect">
            <a:avLst/>
          </a:prstGeom>
        </p:spPr>
      </p:pic>
      <p:sp>
        <p:nvSpPr>
          <p:cNvPr id="2" name="Title 1">
            <a:extLst>
              <a:ext uri="{FF2B5EF4-FFF2-40B4-BE49-F238E27FC236}">
                <a16:creationId xmlns:a16="http://schemas.microsoft.com/office/drawing/2014/main" id="{25998676-75D9-4E9C-2E2D-243BE3035902}"/>
              </a:ext>
            </a:extLst>
          </p:cNvPr>
          <p:cNvSpPr>
            <a:spLocks noGrp="1"/>
          </p:cNvSpPr>
          <p:nvPr>
            <p:ph type="title"/>
          </p:nvPr>
        </p:nvSpPr>
        <p:spPr>
          <a:xfrm>
            <a:off x="348955" y="219036"/>
            <a:ext cx="9895951" cy="1033669"/>
          </a:xfrm>
          <a:solidFill>
            <a:srgbClr val="002060">
              <a:alpha val="70000"/>
            </a:srgbClr>
          </a:solidFill>
        </p:spPr>
        <p:txBody>
          <a:bodyPr>
            <a:normAutofit fontScale="90000"/>
          </a:bodyPr>
          <a:lstStyle/>
          <a:p>
            <a:r>
              <a:rPr lang="en-GB" sz="6000" b="1" dirty="0">
                <a:solidFill>
                  <a:srgbClr val="FFFFFF"/>
                </a:solidFill>
              </a:rPr>
              <a:t>Bg. </a:t>
            </a:r>
            <a:r>
              <a:rPr lang="en-GB" b="1" dirty="0">
                <a:solidFill>
                  <a:srgbClr val="FFFFFF"/>
                </a:solidFill>
              </a:rPr>
              <a:t>Performance Monitor: </a:t>
            </a:r>
            <a:br>
              <a:rPr lang="en-GB" sz="4000" b="1" dirty="0">
                <a:solidFill>
                  <a:srgbClr val="FFFFFF"/>
                </a:solidFill>
              </a:rPr>
            </a:br>
            <a:r>
              <a:rPr lang="en-GB" sz="4000" b="1" dirty="0">
                <a:solidFill>
                  <a:srgbClr val="FFFFFF"/>
                </a:solidFill>
              </a:rPr>
              <a:t>System Diagnostic &amp; Performance Report</a:t>
            </a:r>
          </a:p>
        </p:txBody>
      </p:sp>
      <p:sp>
        <p:nvSpPr>
          <p:cNvPr id="3" name="TextBox 2">
            <a:extLst>
              <a:ext uri="{FF2B5EF4-FFF2-40B4-BE49-F238E27FC236}">
                <a16:creationId xmlns:a16="http://schemas.microsoft.com/office/drawing/2014/main" id="{3CAB146B-7FCD-DA94-0415-1E80976614DB}"/>
              </a:ext>
            </a:extLst>
          </p:cNvPr>
          <p:cNvSpPr txBox="1"/>
          <p:nvPr/>
        </p:nvSpPr>
        <p:spPr>
          <a:xfrm>
            <a:off x="8941454" y="2282345"/>
            <a:ext cx="3332106" cy="28623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40C28"/>
                </a:solidFill>
                <a:effectLst/>
                <a:uLnTx/>
                <a:uFillTx/>
                <a:latin typeface="Calibri" panose="020F0502020204030204"/>
                <a:ea typeface="+mn-ea"/>
                <a:cs typeface="+mn-cs"/>
              </a:rPr>
              <a:t>Bg.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40C28"/>
                </a:solidFill>
                <a:effectLst/>
                <a:uLnTx/>
                <a:uFillTx/>
                <a:latin typeface="Calibri" panose="020F0502020204030204"/>
                <a:ea typeface="+mn-ea"/>
                <a:cs typeface="+mn-cs"/>
              </a:rPr>
              <a:t>* Counters</a:t>
            </a:r>
            <a:r>
              <a:rPr kumimoji="0" lang="en-US" sz="2000" b="0" i="0" u="none" strike="noStrike" kern="1200" cap="none" spc="0" normalizeH="0" baseline="0" noProof="0" dirty="0">
                <a:ln>
                  <a:noFill/>
                </a:ln>
                <a:solidFill>
                  <a:srgbClr val="040C28"/>
                </a:solidFill>
                <a:effectLst/>
                <a:uLnTx/>
                <a:uFillTx/>
                <a:latin typeface="Calibri" panose="020F0502020204030204"/>
                <a:ea typeface="+mn-ea"/>
                <a:cs typeface="+mn-cs"/>
              </a:rPr>
              <a:t> allow us to </a:t>
            </a:r>
            <a:r>
              <a:rPr kumimoji="0" lang="en-US" sz="2000" b="1" i="0" u="none" strike="noStrike" kern="1200" cap="none" spc="0" normalizeH="0" baseline="0" noProof="0" dirty="0">
                <a:ln>
                  <a:noFill/>
                </a:ln>
                <a:solidFill>
                  <a:srgbClr val="040C28"/>
                </a:solidFill>
                <a:effectLst/>
                <a:uLnTx/>
                <a:uFillTx/>
                <a:latin typeface="Calibri" panose="020F0502020204030204"/>
                <a:ea typeface="+mn-ea"/>
                <a:cs typeface="+mn-cs"/>
              </a:rPr>
              <a:t>collect</a:t>
            </a:r>
            <a:r>
              <a:rPr kumimoji="0" lang="en-US" sz="2000" b="0" i="0" u="none" strike="noStrike" kern="1200" cap="none" spc="0" normalizeH="0" baseline="0" noProof="0" dirty="0">
                <a:ln>
                  <a:noFill/>
                </a:ln>
                <a:solidFill>
                  <a:srgbClr val="040C28"/>
                </a:solidFill>
                <a:effectLst/>
                <a:uLnTx/>
                <a:uFillTx/>
                <a:latin typeface="Calibri" panose="020F0502020204030204"/>
                <a:ea typeface="+mn-ea"/>
                <a:cs typeface="+mn-cs"/>
              </a:rPr>
              <a:t> various kinds of system data such as processor, memory, and disk usage statistics</a:t>
            </a:r>
            <a:r>
              <a:rPr kumimoji="0" lang="en-US" sz="2000" b="0" i="0" u="none" strike="noStrike" kern="1200" cap="none" spc="0" normalizeH="0" baseline="0" noProof="0" dirty="0">
                <a:ln>
                  <a:noFill/>
                </a:ln>
                <a:solidFill>
                  <a:srgbClr val="4D5156"/>
                </a:solidFill>
                <a:effectLst/>
                <a:uLnTx/>
                <a:uFillTx/>
                <a:latin typeface="Calibri" panose="020F0502020204030204"/>
                <a:ea typeface="+mn-ea"/>
                <a:cs typeface="+mn-cs"/>
              </a:rPr>
              <a:t>.</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0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Task Manager </a:t>
            </a:r>
            <a:r>
              <a:rPr kumimoji="0" lang="en-US" sz="2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displays a very useful but </a:t>
            </a:r>
            <a:r>
              <a:rPr kumimoji="0" lang="en-US" sz="20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limited amount </a:t>
            </a:r>
            <a:r>
              <a:rPr kumimoji="0" lang="en-US" sz="2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of counters / system performance data.</a:t>
            </a:r>
          </a:p>
        </p:txBody>
      </p:sp>
    </p:spTree>
    <p:extLst>
      <p:ext uri="{BB962C8B-B14F-4D97-AF65-F5344CB8AC3E}">
        <p14:creationId xmlns:p14="http://schemas.microsoft.com/office/powerpoint/2010/main" val="19350264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65B328D-B903-BD71-794B-3400A1CEC33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A8D86F4-6F9A-392D-E3CD-AC62842E7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8680EFEA-0075-E676-FA36-601FE77B76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6080FDA-0B9E-31B4-EBBB-A23F87F9A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40F78D8-8D6F-1DBA-FE60-13CD645551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C591A048-77C9-8D96-5049-8C363FF1CA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966718-12BD-582D-DD08-AA2BBE1C03EE}"/>
              </a:ext>
            </a:extLst>
          </p:cNvPr>
          <p:cNvSpPr>
            <a:spLocks noGrp="1"/>
          </p:cNvSpPr>
          <p:nvPr>
            <p:ph type="title"/>
          </p:nvPr>
        </p:nvSpPr>
        <p:spPr>
          <a:xfrm>
            <a:off x="459346" y="245866"/>
            <a:ext cx="10884087" cy="1251232"/>
          </a:xfrm>
        </p:spPr>
        <p:txBody>
          <a:bodyPr>
            <a:normAutofit/>
          </a:bodyPr>
          <a:lstStyle/>
          <a:p>
            <a:r>
              <a:rPr lang="en-GB" sz="6000" b="1" dirty="0">
                <a:solidFill>
                  <a:srgbClr val="FFFFFF"/>
                </a:solidFill>
              </a:rPr>
              <a:t>Bg. </a:t>
            </a:r>
            <a:r>
              <a:rPr lang="en-GB" b="1" dirty="0">
                <a:solidFill>
                  <a:srgbClr val="FFFFFF"/>
                </a:solidFill>
              </a:rPr>
              <a:t>Performance Monitor &amp; Counters</a:t>
            </a:r>
          </a:p>
        </p:txBody>
      </p:sp>
      <p:sp>
        <p:nvSpPr>
          <p:cNvPr id="15" name="Content Placeholder 2">
            <a:extLst>
              <a:ext uri="{FF2B5EF4-FFF2-40B4-BE49-F238E27FC236}">
                <a16:creationId xmlns:a16="http://schemas.microsoft.com/office/drawing/2014/main" id="{BCFC1512-9FDF-8821-CCA5-BD7A5075901F}"/>
              </a:ext>
            </a:extLst>
          </p:cNvPr>
          <p:cNvSpPr>
            <a:spLocks noGrp="1"/>
          </p:cNvSpPr>
          <p:nvPr>
            <p:ph idx="1"/>
          </p:nvPr>
        </p:nvSpPr>
        <p:spPr>
          <a:xfrm>
            <a:off x="286491" y="1613021"/>
            <a:ext cx="11693688" cy="4905470"/>
          </a:xfrm>
        </p:spPr>
        <p:txBody>
          <a:bodyPr>
            <a:noAutofit/>
          </a:bodyPr>
          <a:lstStyle/>
          <a:p>
            <a:pPr>
              <a:lnSpc>
                <a:spcPct val="100000"/>
              </a:lnSpc>
              <a:spcBef>
                <a:spcPts val="0"/>
              </a:spcBef>
            </a:pPr>
            <a:r>
              <a:rPr lang="en-GB" b="1" dirty="0"/>
              <a:t>Performance Monitor (PM) </a:t>
            </a:r>
            <a:r>
              <a:rPr lang="en-GB" dirty="0"/>
              <a:t>monitors activities on the system such as CPU usage, memory usage, device and storage usage. </a:t>
            </a:r>
          </a:p>
          <a:p>
            <a:pPr>
              <a:lnSpc>
                <a:spcPct val="100000"/>
              </a:lnSpc>
              <a:spcBef>
                <a:spcPts val="0"/>
              </a:spcBef>
            </a:pPr>
            <a:r>
              <a:rPr lang="en-GB" dirty="0"/>
              <a:t>In </a:t>
            </a:r>
            <a:r>
              <a:rPr lang="en-GB" b="1" dirty="0"/>
              <a:t>Performance Monitor </a:t>
            </a:r>
            <a:r>
              <a:rPr lang="en-GB" dirty="0"/>
              <a:t>we can use ‘</a:t>
            </a:r>
            <a:r>
              <a:rPr lang="en-GB" b="1" dirty="0"/>
              <a:t>Counters</a:t>
            </a:r>
            <a:r>
              <a:rPr lang="en-GB" dirty="0"/>
              <a:t>’, to add and review any aspect of the System to monitor it’s performance e.g.:</a:t>
            </a:r>
          </a:p>
        </p:txBody>
      </p:sp>
      <p:pic>
        <p:nvPicPr>
          <p:cNvPr id="7" name="Picture 6">
            <a:extLst>
              <a:ext uri="{FF2B5EF4-FFF2-40B4-BE49-F238E27FC236}">
                <a16:creationId xmlns:a16="http://schemas.microsoft.com/office/drawing/2014/main" id="{0310F08B-26CD-AC5B-0E04-2C50CA983FF9}"/>
              </a:ext>
            </a:extLst>
          </p:cNvPr>
          <p:cNvPicPr>
            <a:picLocks noChangeAspect="1"/>
          </p:cNvPicPr>
          <p:nvPr/>
        </p:nvPicPr>
        <p:blipFill>
          <a:blip r:embed="rId3"/>
          <a:stretch>
            <a:fillRect/>
          </a:stretch>
        </p:blipFill>
        <p:spPr>
          <a:xfrm>
            <a:off x="6481006" y="3386723"/>
            <a:ext cx="5553694" cy="3164219"/>
          </a:xfrm>
          <a:prstGeom prst="rect">
            <a:avLst/>
          </a:prstGeom>
        </p:spPr>
      </p:pic>
      <p:sp>
        <p:nvSpPr>
          <p:cNvPr id="11" name="TextBox 10">
            <a:extLst>
              <a:ext uri="{FF2B5EF4-FFF2-40B4-BE49-F238E27FC236}">
                <a16:creationId xmlns:a16="http://schemas.microsoft.com/office/drawing/2014/main" id="{ED4486DA-0218-1EA5-5F71-70A672534FFF}"/>
              </a:ext>
            </a:extLst>
          </p:cNvPr>
          <p:cNvSpPr txBox="1"/>
          <p:nvPr/>
        </p:nvSpPr>
        <p:spPr>
          <a:xfrm>
            <a:off x="558751" y="3364504"/>
            <a:ext cx="6340812" cy="3293209"/>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Right-click on the Start button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to open the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Power User menu</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Click on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Computer Management</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&gt;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System Tools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&gt;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Performance</a:t>
            </a:r>
            <a:endPar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&gt;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Monitoring Tools</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&gt;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Performance Monitor</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&gt;</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 ‘+’ icon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to add system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counters</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/components to monitor.</a:t>
            </a:r>
          </a:p>
        </p:txBody>
      </p:sp>
    </p:spTree>
    <p:extLst>
      <p:ext uri="{BB962C8B-B14F-4D97-AF65-F5344CB8AC3E}">
        <p14:creationId xmlns:p14="http://schemas.microsoft.com/office/powerpoint/2010/main" val="20031003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30016" y="264781"/>
            <a:ext cx="6266200" cy="1251232"/>
          </a:xfrm>
        </p:spPr>
        <p:txBody>
          <a:bodyPr>
            <a:normAutofit/>
          </a:bodyPr>
          <a:lstStyle/>
          <a:p>
            <a:r>
              <a:rPr lang="en-GB" sz="4800" b="1" dirty="0">
                <a:solidFill>
                  <a:srgbClr val="002060"/>
                </a:solidFill>
                <a:highlight>
                  <a:srgbClr val="FFFF00"/>
                </a:highlight>
              </a:rPr>
              <a:t>Show:</a:t>
            </a:r>
            <a:r>
              <a:rPr lang="en-GB" sz="4800" b="1" dirty="0">
                <a:solidFill>
                  <a:srgbClr val="002060"/>
                </a:solidFill>
              </a:rPr>
              <a:t> </a:t>
            </a:r>
            <a:r>
              <a:rPr lang="en-GB" sz="4800" b="1" dirty="0">
                <a:solidFill>
                  <a:srgbClr val="FFFFFF"/>
                </a:solidFill>
              </a:rPr>
              <a:t>Resource Monitor</a:t>
            </a:r>
          </a:p>
        </p:txBody>
      </p:sp>
      <p:grpSp>
        <p:nvGrpSpPr>
          <p:cNvPr id="7" name="Group 6">
            <a:extLst>
              <a:ext uri="{FF2B5EF4-FFF2-40B4-BE49-F238E27FC236}">
                <a16:creationId xmlns:a16="http://schemas.microsoft.com/office/drawing/2014/main" id="{4F26E970-9FE5-6825-8BC0-A0B64903F6C3}"/>
              </a:ext>
            </a:extLst>
          </p:cNvPr>
          <p:cNvGrpSpPr/>
          <p:nvPr/>
        </p:nvGrpSpPr>
        <p:grpSpPr>
          <a:xfrm>
            <a:off x="8039724" y="-6692"/>
            <a:ext cx="4152272" cy="6984435"/>
            <a:chOff x="8039724" y="-6692"/>
            <a:chExt cx="4152272" cy="6984435"/>
          </a:xfrm>
        </p:grpSpPr>
        <p:pic>
          <p:nvPicPr>
            <p:cNvPr id="5" name="Picture 4">
              <a:extLst>
                <a:ext uri="{FF2B5EF4-FFF2-40B4-BE49-F238E27FC236}">
                  <a16:creationId xmlns:a16="http://schemas.microsoft.com/office/drawing/2014/main" id="{1E7CFC7E-F2CA-CD03-5D9F-C69D1D14A299}"/>
                </a:ext>
              </a:extLst>
            </p:cNvPr>
            <p:cNvPicPr>
              <a:picLocks noChangeAspect="1"/>
            </p:cNvPicPr>
            <p:nvPr/>
          </p:nvPicPr>
          <p:blipFill>
            <a:blip r:embed="rId3"/>
            <a:stretch>
              <a:fillRect/>
            </a:stretch>
          </p:blipFill>
          <p:spPr>
            <a:xfrm>
              <a:off x="8039724" y="-6692"/>
              <a:ext cx="4110427" cy="6858000"/>
            </a:xfrm>
            <a:prstGeom prst="rect">
              <a:avLst/>
            </a:prstGeom>
          </p:spPr>
        </p:pic>
        <p:sp>
          <p:nvSpPr>
            <p:cNvPr id="6" name="Oval 5">
              <a:extLst>
                <a:ext uri="{FF2B5EF4-FFF2-40B4-BE49-F238E27FC236}">
                  <a16:creationId xmlns:a16="http://schemas.microsoft.com/office/drawing/2014/main" id="{25932FAD-8F44-BCE7-BE8B-6F4732FF331C}"/>
                </a:ext>
              </a:extLst>
            </p:cNvPr>
            <p:cNvSpPr/>
            <p:nvPr/>
          </p:nvSpPr>
          <p:spPr>
            <a:xfrm>
              <a:off x="9394371" y="6209851"/>
              <a:ext cx="2797625" cy="767892"/>
            </a:xfrm>
            <a:prstGeom prst="ellipse">
              <a:avLst/>
            </a:prstGeom>
            <a:solidFill>
              <a:srgbClr val="FFFF00">
                <a:alpha val="20000"/>
              </a:srgbClr>
            </a:solidFill>
            <a:ln w="762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pic>
        <p:nvPicPr>
          <p:cNvPr id="4" name="Picture 3">
            <a:extLst>
              <a:ext uri="{FF2B5EF4-FFF2-40B4-BE49-F238E27FC236}">
                <a16:creationId xmlns:a16="http://schemas.microsoft.com/office/drawing/2014/main" id="{9178C28B-3C8F-4B5E-815F-5C450EF5325E}"/>
              </a:ext>
            </a:extLst>
          </p:cNvPr>
          <p:cNvPicPr>
            <a:picLocks noChangeAspect="1"/>
          </p:cNvPicPr>
          <p:nvPr/>
        </p:nvPicPr>
        <p:blipFill>
          <a:blip r:embed="rId4"/>
          <a:stretch>
            <a:fillRect/>
          </a:stretch>
        </p:blipFill>
        <p:spPr>
          <a:xfrm>
            <a:off x="6040681" y="1199304"/>
            <a:ext cx="5921303" cy="4446007"/>
          </a:xfrm>
          <a:prstGeom prst="rect">
            <a:avLst/>
          </a:prstGeom>
        </p:spPr>
      </p:pic>
      <p:sp>
        <p:nvSpPr>
          <p:cNvPr id="15" name="Content Placeholder 2">
            <a:extLst>
              <a:ext uri="{FF2B5EF4-FFF2-40B4-BE49-F238E27FC236}">
                <a16:creationId xmlns:a16="http://schemas.microsoft.com/office/drawing/2014/main" id="{005CED6A-A5A7-4341-8E5F-61ACE04CC2A1}"/>
              </a:ext>
            </a:extLst>
          </p:cNvPr>
          <p:cNvSpPr>
            <a:spLocks noGrp="1" noRot="1" noMove="1" noResize="1" noEditPoints="1" noAdjustHandles="1" noChangeArrowheads="1" noChangeShapeType="1"/>
          </p:cNvSpPr>
          <p:nvPr>
            <p:ph idx="1"/>
          </p:nvPr>
        </p:nvSpPr>
        <p:spPr>
          <a:xfrm>
            <a:off x="286492" y="1687749"/>
            <a:ext cx="7365669" cy="4905470"/>
          </a:xfrm>
          <a:solidFill>
            <a:schemeClr val="bg1">
              <a:alpha val="80000"/>
            </a:schemeClr>
          </a:solidFill>
        </p:spPr>
        <p:txBody>
          <a:bodyPr>
            <a:noAutofit/>
          </a:bodyPr>
          <a:lstStyle/>
          <a:p>
            <a:pPr>
              <a:lnSpc>
                <a:spcPct val="100000"/>
              </a:lnSpc>
              <a:spcBef>
                <a:spcPts val="600"/>
              </a:spcBef>
            </a:pPr>
            <a:r>
              <a:rPr lang="en-GB" sz="2400" kern="100" dirty="0">
                <a:solidFill>
                  <a:srgbClr val="333333"/>
                </a:solidFill>
                <a:effectLst/>
                <a:ea typeface="DengXian" panose="02010600030101010101" pitchFamily="2" charset="-122"/>
                <a:cs typeface="Times New Roman" panose="02020603050405020304" pitchFamily="18" charset="0"/>
              </a:rPr>
              <a:t>We can use the </a:t>
            </a:r>
            <a:r>
              <a:rPr lang="en-GB" sz="2400" b="1" kern="100" dirty="0">
                <a:solidFill>
                  <a:srgbClr val="333333"/>
                </a:solidFill>
                <a:effectLst/>
                <a:ea typeface="DengXian" panose="02010600030101010101" pitchFamily="2" charset="-122"/>
                <a:cs typeface="Times New Roman" panose="02020603050405020304" pitchFamily="18" charset="0"/>
              </a:rPr>
              <a:t>Resource Monitor tool</a:t>
            </a:r>
            <a:r>
              <a:rPr lang="en-GB" sz="2400" kern="100" dirty="0">
                <a:solidFill>
                  <a:srgbClr val="333333"/>
                </a:solidFill>
                <a:effectLst/>
                <a:ea typeface="DengXian" panose="02010600030101010101" pitchFamily="2" charset="-122"/>
                <a:cs typeface="Times New Roman" panose="02020603050405020304" pitchFamily="18" charset="0"/>
              </a:rPr>
              <a:t> to monitor </a:t>
            </a:r>
            <a:r>
              <a:rPr lang="en-GB" sz="2400" b="1" kern="100" dirty="0">
                <a:solidFill>
                  <a:srgbClr val="333333"/>
                </a:solidFill>
                <a:effectLst/>
                <a:ea typeface="DengXian" panose="02010600030101010101" pitchFamily="2" charset="-122"/>
                <a:cs typeface="Times New Roman" panose="02020603050405020304" pitchFamily="18" charset="0"/>
              </a:rPr>
              <a:t>system performance </a:t>
            </a:r>
            <a:r>
              <a:rPr lang="en-GB" sz="2400" kern="100" dirty="0">
                <a:effectLst/>
                <a:ea typeface="DengXian" panose="02010600030101010101" pitchFamily="2" charset="-122"/>
                <a:cs typeface="Times New Roman" panose="02020603050405020304" pitchFamily="18" charset="0"/>
              </a:rPr>
              <a:t>in real time. </a:t>
            </a:r>
          </a:p>
          <a:p>
            <a:pPr>
              <a:lnSpc>
                <a:spcPct val="100000"/>
              </a:lnSpc>
              <a:spcBef>
                <a:spcPts val="600"/>
              </a:spcBef>
            </a:pPr>
            <a:r>
              <a:rPr lang="en-GB" sz="2400" b="1" kern="100" dirty="0">
                <a:solidFill>
                  <a:srgbClr val="333333"/>
                </a:solidFill>
                <a:effectLst/>
                <a:ea typeface="DengXian" panose="02010600030101010101" pitchFamily="2" charset="-122"/>
                <a:cs typeface="Times New Roman" panose="02020603050405020304" pitchFamily="18" charset="0"/>
              </a:rPr>
              <a:t>Resource Monitor </a:t>
            </a:r>
            <a:r>
              <a:rPr lang="en-GB" sz="2400" kern="100" dirty="0">
                <a:effectLst/>
                <a:ea typeface="DengXian" panose="02010600030101010101" pitchFamily="2" charset="-122"/>
                <a:cs typeface="Times New Roman" panose="02020603050405020304" pitchFamily="18" charset="0"/>
              </a:rPr>
              <a:t>displays information about the use of the system’s hardware including CPU, Memory, Disk, and Network by software programs/processes.</a:t>
            </a:r>
            <a:endParaRPr lang="en-GB" sz="2400" dirty="0">
              <a:solidFill>
                <a:prstClr val="black"/>
              </a:solidFill>
            </a:endParaRPr>
          </a:p>
          <a:p>
            <a:pPr>
              <a:lnSpc>
                <a:spcPct val="100000"/>
              </a:lnSpc>
              <a:spcBef>
                <a:spcPts val="600"/>
              </a:spcBef>
            </a:pPr>
            <a:r>
              <a:rPr lang="en-US" sz="2400" dirty="0">
                <a:highlight>
                  <a:srgbClr val="FFFF00"/>
                </a:highlight>
              </a:rPr>
              <a:t>To open</a:t>
            </a:r>
            <a:r>
              <a:rPr lang="en-US" sz="2400" dirty="0"/>
              <a:t>: </a:t>
            </a:r>
            <a:r>
              <a:rPr kumimoji="0" lang="en-GB" sz="2400" b="0" i="0" u="none" strike="noStrike" kern="1200" cap="none" spc="0" normalizeH="0" baseline="0" noProof="0" dirty="0">
                <a:ln>
                  <a:noFill/>
                </a:ln>
                <a:solidFill>
                  <a:prstClr val="black"/>
                </a:solidFill>
                <a:effectLst/>
                <a:uLnTx/>
                <a:uFillTx/>
                <a:ea typeface="+mn-ea"/>
                <a:cs typeface="+mn-cs"/>
              </a:rPr>
              <a:t>Type ‘</a:t>
            </a:r>
            <a:r>
              <a:rPr lang="en-GB" sz="2400" b="1" kern="100" dirty="0">
                <a:highlight>
                  <a:srgbClr val="FFFF00"/>
                </a:highlight>
                <a:ea typeface="DengXian" panose="02010600030101010101" pitchFamily="2" charset="-122"/>
                <a:cs typeface="Times New Roman" panose="02020603050405020304" pitchFamily="18" charset="0"/>
              </a:rPr>
              <a:t>resmon.exe</a:t>
            </a:r>
            <a:r>
              <a:rPr kumimoji="0" lang="en-GB" sz="2400" b="0" i="0" u="none" strike="noStrike" kern="1200" cap="none" spc="0" normalizeH="0" baseline="0" noProof="0" dirty="0">
                <a:ln>
                  <a:noFill/>
                </a:ln>
                <a:solidFill>
                  <a:prstClr val="black"/>
                </a:solidFill>
                <a:effectLst/>
                <a:uLnTx/>
                <a:uFillTx/>
                <a:ea typeface="+mn-ea"/>
                <a:cs typeface="+mn-cs"/>
              </a:rPr>
              <a:t>’ in the Search box.</a:t>
            </a:r>
            <a:endParaRPr lang="en-GB" sz="2400" dirty="0">
              <a:solidFill>
                <a:prstClr val="black"/>
              </a:solidFill>
            </a:endParaRPr>
          </a:p>
          <a:p>
            <a:pPr lvl="1">
              <a:lnSpc>
                <a:spcPct val="100000"/>
              </a:lnSpc>
              <a:spcBef>
                <a:spcPts val="600"/>
              </a:spcBef>
            </a:pPr>
            <a:r>
              <a:rPr lang="en-GB" sz="2000" kern="100" dirty="0">
                <a:effectLst/>
                <a:ea typeface="DengXian" panose="02010600030101010101" pitchFamily="2" charset="-122"/>
                <a:cs typeface="Times New Roman" panose="02020603050405020304" pitchFamily="18" charset="0"/>
              </a:rPr>
              <a:t>Or we can launch Resource Monitor from the performance tab of Task manager.</a:t>
            </a:r>
            <a:endParaRPr lang="en-GB" sz="2000" kern="100" dirty="0">
              <a:ea typeface="DengXian" panose="02010600030101010101" pitchFamily="2" charset="-122"/>
              <a:cs typeface="Times New Roman" panose="02020603050405020304" pitchFamily="18" charset="0"/>
            </a:endParaRPr>
          </a:p>
          <a:p>
            <a:pPr marL="0" indent="0">
              <a:lnSpc>
                <a:spcPct val="100000"/>
              </a:lnSpc>
              <a:spcBef>
                <a:spcPts val="600"/>
              </a:spcBef>
              <a:buNone/>
            </a:pPr>
            <a:r>
              <a:rPr lang="en-GB" sz="2400" kern="100" dirty="0">
                <a:effectLst/>
                <a:ea typeface="DengXian" panose="02010600030101010101" pitchFamily="2" charset="-122"/>
                <a:cs typeface="Times New Roman" panose="02020603050405020304" pitchFamily="18" charset="0"/>
              </a:rPr>
              <a:t>Bg.</a:t>
            </a:r>
          </a:p>
          <a:p>
            <a:pPr>
              <a:lnSpc>
                <a:spcPct val="100000"/>
              </a:lnSpc>
              <a:spcBef>
                <a:spcPts val="600"/>
              </a:spcBef>
            </a:pPr>
            <a:r>
              <a:rPr lang="en-GB" sz="2000" b="1" kern="100" dirty="0">
                <a:effectLst/>
                <a:ea typeface="DengXian" panose="02010600030101010101" pitchFamily="2" charset="-122"/>
                <a:cs typeface="Times New Roman" panose="02020603050405020304" pitchFamily="18" charset="0"/>
              </a:rPr>
              <a:t>Task Manager: The Performance tab</a:t>
            </a:r>
            <a:r>
              <a:rPr lang="en-GB" sz="2000" kern="100" dirty="0">
                <a:effectLst/>
                <a:ea typeface="DengXian" panose="02010600030101010101" pitchFamily="2" charset="-122"/>
                <a:cs typeface="Times New Roman" panose="02020603050405020304" pitchFamily="18" charset="0"/>
              </a:rPr>
              <a:t> displays performance data about key/important hardware resources</a:t>
            </a:r>
            <a:r>
              <a:rPr lang="en-GB" sz="2000" kern="100" dirty="0">
                <a:ea typeface="DengXian" panose="02010600030101010101" pitchFamily="2" charset="-122"/>
                <a:cs typeface="Times New Roman" panose="02020603050405020304" pitchFamily="18" charset="0"/>
              </a:rPr>
              <a:t> in real-time using a graphical output.</a:t>
            </a:r>
            <a:endParaRPr lang="en-GB" sz="2000" b="1" kern="100" dirty="0">
              <a:effectLst/>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7719658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EF3C27-56BD-7E49-AB5B-EBA161BECAC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3973C2-70DA-F347-6FDF-32DE551EE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CF458B9-EAB2-7D19-BEB4-0039C0260E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2524A5C-7149-D541-2CA4-29A633801A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B21BE4B4-6E27-CE6A-AF19-05F78F664B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F3C1F53E-BC74-706C-014E-84F4FC355D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CBBBB5-96D6-42FB-E633-87E9F0D2009C}"/>
              </a:ext>
            </a:extLst>
          </p:cNvPr>
          <p:cNvSpPr>
            <a:spLocks noGrp="1"/>
          </p:cNvSpPr>
          <p:nvPr>
            <p:ph type="title"/>
          </p:nvPr>
        </p:nvSpPr>
        <p:spPr>
          <a:xfrm>
            <a:off x="150442" y="204645"/>
            <a:ext cx="6478960" cy="1228796"/>
          </a:xfrm>
        </p:spPr>
        <p:txBody>
          <a:bodyPr>
            <a:normAutofit/>
          </a:bodyPr>
          <a:lstStyle/>
          <a:p>
            <a:r>
              <a:rPr lang="en-GB" sz="4800" b="1" dirty="0">
                <a:solidFill>
                  <a:srgbClr val="002060"/>
                </a:solidFill>
                <a:highlight>
                  <a:srgbClr val="FFFF00"/>
                </a:highlight>
              </a:rPr>
              <a:t>Show:</a:t>
            </a:r>
            <a:r>
              <a:rPr lang="en-GB" sz="4800" b="1" dirty="0">
                <a:solidFill>
                  <a:srgbClr val="002060"/>
                </a:solidFill>
              </a:rPr>
              <a:t> </a:t>
            </a:r>
            <a:r>
              <a:rPr lang="en-GB" sz="4800" b="1" dirty="0">
                <a:solidFill>
                  <a:schemeClr val="bg1"/>
                </a:solidFill>
              </a:rPr>
              <a:t>Reliability Monitor </a:t>
            </a:r>
          </a:p>
        </p:txBody>
      </p:sp>
      <p:sp>
        <p:nvSpPr>
          <p:cNvPr id="20" name="Content Placeholder 2">
            <a:extLst>
              <a:ext uri="{FF2B5EF4-FFF2-40B4-BE49-F238E27FC236}">
                <a16:creationId xmlns:a16="http://schemas.microsoft.com/office/drawing/2014/main" id="{FEEE566C-ED8F-8D82-E05C-F4F6A0302392}"/>
              </a:ext>
            </a:extLst>
          </p:cNvPr>
          <p:cNvSpPr>
            <a:spLocks noGrp="1"/>
          </p:cNvSpPr>
          <p:nvPr>
            <p:ph idx="1"/>
          </p:nvPr>
        </p:nvSpPr>
        <p:spPr>
          <a:xfrm>
            <a:off x="106166" y="1802077"/>
            <a:ext cx="8023499" cy="2999356"/>
          </a:xfrm>
          <a:solidFill>
            <a:schemeClr val="bg1">
              <a:alpha val="50000"/>
            </a:schemeClr>
          </a:solidFill>
        </p:spPr>
        <p:txBody>
          <a:bodyPr>
            <a:noAutofit/>
          </a:bodyPr>
          <a:lstStyle/>
          <a:p>
            <a:pPr marL="0" indent="0">
              <a:lnSpc>
                <a:spcPct val="100000"/>
              </a:lnSpc>
              <a:spcBef>
                <a:spcPts val="0"/>
              </a:spcBef>
              <a:buNone/>
            </a:pPr>
            <a:r>
              <a:rPr lang="en-GB" sz="3200" b="1" dirty="0">
                <a:solidFill>
                  <a:prstClr val="black"/>
                </a:solidFill>
                <a:highlight>
                  <a:srgbClr val="FFFF00"/>
                </a:highlight>
              </a:rPr>
              <a:t>Reliability Monitor </a:t>
            </a:r>
            <a:r>
              <a:rPr lang="en-GB" sz="3200" dirty="0">
                <a:solidFill>
                  <a:prstClr val="black"/>
                </a:solidFill>
              </a:rPr>
              <a:t>(View reliability history)</a:t>
            </a:r>
          </a:p>
          <a:p>
            <a:pPr>
              <a:lnSpc>
                <a:spcPct val="100000"/>
              </a:lnSpc>
              <a:spcBef>
                <a:spcPts val="0"/>
              </a:spcBef>
            </a:pPr>
            <a:r>
              <a:rPr lang="en-GB" sz="3200" dirty="0">
                <a:solidFill>
                  <a:prstClr val="black"/>
                </a:solidFill>
              </a:rPr>
              <a:t>Type: </a:t>
            </a:r>
            <a:r>
              <a:rPr lang="en-GB" b="1" dirty="0" err="1">
                <a:highlight>
                  <a:srgbClr val="FFFF00"/>
                </a:highlight>
              </a:rPr>
              <a:t>perfmon</a:t>
            </a:r>
            <a:r>
              <a:rPr lang="en-GB" b="1" dirty="0">
                <a:highlight>
                  <a:srgbClr val="FFFF00"/>
                </a:highlight>
              </a:rPr>
              <a:t> /</a:t>
            </a:r>
            <a:r>
              <a:rPr lang="en-GB" b="1" dirty="0" err="1">
                <a:highlight>
                  <a:srgbClr val="FFFF00"/>
                </a:highlight>
              </a:rPr>
              <a:t>rel</a:t>
            </a:r>
            <a:endParaRPr lang="en-GB" sz="3200" dirty="0">
              <a:solidFill>
                <a:prstClr val="black"/>
              </a:solidFill>
              <a:highlight>
                <a:srgbClr val="FFFF00"/>
              </a:highlight>
            </a:endParaRPr>
          </a:p>
          <a:p>
            <a:pPr marL="0" indent="0">
              <a:lnSpc>
                <a:spcPct val="100000"/>
              </a:lnSpc>
              <a:spcBef>
                <a:spcPts val="0"/>
              </a:spcBef>
              <a:buNone/>
            </a:pPr>
            <a:r>
              <a:rPr lang="en-GB" sz="3200" dirty="0">
                <a:solidFill>
                  <a:prstClr val="black"/>
                </a:solidFill>
              </a:rPr>
              <a:t> Shows: </a:t>
            </a:r>
          </a:p>
          <a:p>
            <a:pPr marL="914400" lvl="1" indent="-457200">
              <a:lnSpc>
                <a:spcPct val="100000"/>
              </a:lnSpc>
              <a:spcBef>
                <a:spcPts val="0"/>
              </a:spcBef>
              <a:buFont typeface="+mj-lt"/>
              <a:buAutoNum type="arabicPeriod"/>
            </a:pPr>
            <a:r>
              <a:rPr lang="en-GB" sz="2800" b="1" dirty="0">
                <a:solidFill>
                  <a:prstClr val="black"/>
                </a:solidFill>
              </a:rPr>
              <a:t>Stability score </a:t>
            </a:r>
            <a:r>
              <a:rPr lang="en-GB" sz="2800" dirty="0">
                <a:solidFill>
                  <a:prstClr val="black"/>
                </a:solidFill>
              </a:rPr>
              <a:t>from 1 to 10. </a:t>
            </a:r>
          </a:p>
          <a:p>
            <a:pPr marL="914400" lvl="1" indent="-457200">
              <a:lnSpc>
                <a:spcPct val="100000"/>
              </a:lnSpc>
              <a:spcBef>
                <a:spcPts val="0"/>
              </a:spcBef>
              <a:buFont typeface="+mj-lt"/>
              <a:buAutoNum type="arabicPeriod"/>
            </a:pPr>
            <a:r>
              <a:rPr lang="en-GB" sz="2800" dirty="0"/>
              <a:t>W</a:t>
            </a:r>
            <a:r>
              <a:rPr lang="en-US" sz="2800" dirty="0" err="1"/>
              <a:t>ith</a:t>
            </a:r>
            <a:r>
              <a:rPr lang="en-US" sz="2800" dirty="0"/>
              <a:t> </a:t>
            </a:r>
            <a:r>
              <a:rPr lang="en-US" sz="2800" b="1" dirty="0">
                <a:highlight>
                  <a:srgbClr val="FFFF00"/>
                </a:highlight>
              </a:rPr>
              <a:t>10 being the most reliable </a:t>
            </a:r>
            <a:r>
              <a:rPr lang="en-US" sz="2800" dirty="0"/>
              <a:t>and 1 being the least reliable. </a:t>
            </a:r>
            <a:endParaRPr lang="en-GB" sz="2800" b="1" dirty="0">
              <a:solidFill>
                <a:prstClr val="black"/>
              </a:solidFill>
            </a:endParaRPr>
          </a:p>
          <a:p>
            <a:pPr marL="914400" lvl="1" indent="-457200">
              <a:lnSpc>
                <a:spcPct val="100000"/>
              </a:lnSpc>
              <a:spcBef>
                <a:spcPts val="0"/>
              </a:spcBef>
              <a:buFont typeface="+mj-lt"/>
              <a:buAutoNum type="arabicPeriod"/>
            </a:pPr>
            <a:r>
              <a:rPr lang="en-GB" sz="2800" b="1" dirty="0">
                <a:solidFill>
                  <a:prstClr val="black"/>
                </a:solidFill>
              </a:rPr>
              <a:t>Reliability index </a:t>
            </a:r>
            <a:r>
              <a:rPr lang="en-GB" sz="2800" dirty="0">
                <a:solidFill>
                  <a:prstClr val="black"/>
                </a:solidFill>
              </a:rPr>
              <a:t>= Displays Application &amp; Windows OS Errors/failures and other warnings and information. </a:t>
            </a:r>
          </a:p>
        </p:txBody>
      </p:sp>
      <p:pic>
        <p:nvPicPr>
          <p:cNvPr id="7" name="Picture 6">
            <a:extLst>
              <a:ext uri="{FF2B5EF4-FFF2-40B4-BE49-F238E27FC236}">
                <a16:creationId xmlns:a16="http://schemas.microsoft.com/office/drawing/2014/main" id="{FD889B5E-C440-1C02-F290-4AA6D90E1F58}"/>
              </a:ext>
            </a:extLst>
          </p:cNvPr>
          <p:cNvPicPr>
            <a:picLocks noChangeAspect="1"/>
          </p:cNvPicPr>
          <p:nvPr/>
        </p:nvPicPr>
        <p:blipFill>
          <a:blip r:embed="rId3"/>
          <a:stretch>
            <a:fillRect/>
          </a:stretch>
        </p:blipFill>
        <p:spPr>
          <a:xfrm>
            <a:off x="8115299" y="1920374"/>
            <a:ext cx="3802554" cy="3642334"/>
          </a:xfrm>
          <a:prstGeom prst="rect">
            <a:avLst/>
          </a:prstGeom>
        </p:spPr>
      </p:pic>
      <p:grpSp>
        <p:nvGrpSpPr>
          <p:cNvPr id="4" name="Group 3">
            <a:extLst>
              <a:ext uri="{FF2B5EF4-FFF2-40B4-BE49-F238E27FC236}">
                <a16:creationId xmlns:a16="http://schemas.microsoft.com/office/drawing/2014/main" id="{2EDD1175-1908-2100-9252-E99D72B9175C}"/>
              </a:ext>
            </a:extLst>
          </p:cNvPr>
          <p:cNvGrpSpPr/>
          <p:nvPr/>
        </p:nvGrpSpPr>
        <p:grpSpPr>
          <a:xfrm>
            <a:off x="9204238" y="-202413"/>
            <a:ext cx="1898822" cy="1898822"/>
            <a:chOff x="201640" y="-154042"/>
            <a:chExt cx="1898822" cy="1898822"/>
          </a:xfrm>
        </p:grpSpPr>
        <p:pic>
          <p:nvPicPr>
            <p:cNvPr id="6" name="Graphic 5" descr="Computer with solid fill">
              <a:extLst>
                <a:ext uri="{FF2B5EF4-FFF2-40B4-BE49-F238E27FC236}">
                  <a16:creationId xmlns:a16="http://schemas.microsoft.com/office/drawing/2014/main" id="{214DC8F9-83D0-831B-CA0A-A5F333CC4F7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01640" y="-154042"/>
              <a:ext cx="1898822" cy="1898822"/>
            </a:xfrm>
            <a:prstGeom prst="rect">
              <a:avLst/>
            </a:prstGeom>
          </p:spPr>
        </p:pic>
        <p:pic>
          <p:nvPicPr>
            <p:cNvPr id="9" name="Graphic 8" descr="Magnifying glass with solid fill">
              <a:extLst>
                <a:ext uri="{FF2B5EF4-FFF2-40B4-BE49-F238E27FC236}">
                  <a16:creationId xmlns:a16="http://schemas.microsoft.com/office/drawing/2014/main" id="{86BF4822-0B3C-B166-A0AB-068342F9EB69}"/>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628018" y="272336"/>
              <a:ext cx="1472444" cy="1472444"/>
            </a:xfrm>
            <a:prstGeom prst="rect">
              <a:avLst/>
            </a:prstGeom>
          </p:spPr>
        </p:pic>
      </p:grpSp>
      <p:sp>
        <p:nvSpPr>
          <p:cNvPr id="5" name="TextBox 4">
            <a:extLst>
              <a:ext uri="{FF2B5EF4-FFF2-40B4-BE49-F238E27FC236}">
                <a16:creationId xmlns:a16="http://schemas.microsoft.com/office/drawing/2014/main" id="{3059E859-87FF-5D00-EAC1-38C7DEDB71B5}"/>
              </a:ext>
            </a:extLst>
          </p:cNvPr>
          <p:cNvSpPr txBox="1"/>
          <p:nvPr/>
        </p:nvSpPr>
        <p:spPr>
          <a:xfrm>
            <a:off x="136096" y="5885650"/>
            <a:ext cx="9531626" cy="830997"/>
          </a:xfrm>
          <a:prstGeom prst="rect">
            <a:avLst/>
          </a:prstGeom>
          <a:noFill/>
        </p:spPr>
        <p:txBody>
          <a:bodyPr wrap="square">
            <a:spAutoFit/>
          </a:bodyPr>
          <a:lstStyle/>
          <a:p>
            <a:pPr marL="457200" lvl="1" indent="0">
              <a:lnSpc>
                <a:spcPct val="100000"/>
              </a:lnSpc>
              <a:spcBef>
                <a:spcPts val="0"/>
              </a:spcBef>
              <a:buNone/>
            </a:pPr>
            <a:r>
              <a:rPr lang="en-GB" sz="2400" b="1" dirty="0">
                <a:solidFill>
                  <a:prstClr val="black"/>
                </a:solidFill>
              </a:rPr>
              <a:t>Tip: </a:t>
            </a:r>
            <a:r>
              <a:rPr lang="en-GB" sz="2400" dirty="0">
                <a:solidFill>
                  <a:prstClr val="black"/>
                </a:solidFill>
                <a:highlight>
                  <a:srgbClr val="FFFF00"/>
                </a:highlight>
              </a:rPr>
              <a:t>Look out for ‘Windows failures’ </a:t>
            </a:r>
            <a:r>
              <a:rPr lang="en-GB" sz="2400" dirty="0">
                <a:solidFill>
                  <a:prstClr val="black"/>
                </a:solidFill>
              </a:rPr>
              <a:t>= System failures. Unless human-error or natural disaster, it could mean hardware upgrade is required.</a:t>
            </a:r>
          </a:p>
        </p:txBody>
      </p:sp>
    </p:spTree>
    <p:extLst>
      <p:ext uri="{BB962C8B-B14F-4D97-AF65-F5344CB8AC3E}">
        <p14:creationId xmlns:p14="http://schemas.microsoft.com/office/powerpoint/2010/main" val="42430771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31346-122E-39DB-2D49-9FA7418E955F}"/>
              </a:ext>
            </a:extLst>
          </p:cNvPr>
          <p:cNvSpPr>
            <a:spLocks noGrp="1"/>
          </p:cNvSpPr>
          <p:nvPr>
            <p:ph type="title"/>
          </p:nvPr>
        </p:nvSpPr>
        <p:spPr>
          <a:xfrm>
            <a:off x="-1" y="0"/>
            <a:ext cx="12191999" cy="1325563"/>
          </a:xfrm>
          <a:solidFill>
            <a:srgbClr val="002060"/>
          </a:solidFill>
        </p:spPr>
        <p:txBody>
          <a:bodyPr>
            <a:normAutofit fontScale="90000"/>
          </a:bodyPr>
          <a:lstStyle/>
          <a:p>
            <a:r>
              <a:rPr lang="en-GB" b="1" dirty="0">
                <a:solidFill>
                  <a:srgbClr val="002060"/>
                </a:solidFill>
                <a:highlight>
                  <a:srgbClr val="FFFF00"/>
                </a:highlight>
              </a:rPr>
              <a:t>Double Click</a:t>
            </a:r>
            <a:r>
              <a:rPr lang="en-GB" dirty="0">
                <a:solidFill>
                  <a:schemeClr val="bg1"/>
                </a:solidFill>
              </a:rPr>
              <a:t> into the ‘Source’ summary for more information &amp; to copy the issue for reporting &amp; analysis</a:t>
            </a:r>
          </a:p>
        </p:txBody>
      </p:sp>
      <p:pic>
        <p:nvPicPr>
          <p:cNvPr id="5" name="Picture 4">
            <a:extLst>
              <a:ext uri="{FF2B5EF4-FFF2-40B4-BE49-F238E27FC236}">
                <a16:creationId xmlns:a16="http://schemas.microsoft.com/office/drawing/2014/main" id="{5A204AC4-2B26-C23D-9372-06AF423A2A36}"/>
              </a:ext>
            </a:extLst>
          </p:cNvPr>
          <p:cNvPicPr>
            <a:picLocks noChangeAspect="1"/>
          </p:cNvPicPr>
          <p:nvPr/>
        </p:nvPicPr>
        <p:blipFill>
          <a:blip r:embed="rId2"/>
          <a:stretch>
            <a:fillRect/>
          </a:stretch>
        </p:blipFill>
        <p:spPr>
          <a:xfrm>
            <a:off x="0" y="1264598"/>
            <a:ext cx="12192000" cy="5505597"/>
          </a:xfrm>
          <a:prstGeom prst="rect">
            <a:avLst/>
          </a:prstGeom>
        </p:spPr>
      </p:pic>
      <p:pic>
        <p:nvPicPr>
          <p:cNvPr id="7" name="Graphic 6" descr="Cursor with solid fill">
            <a:extLst>
              <a:ext uri="{FF2B5EF4-FFF2-40B4-BE49-F238E27FC236}">
                <a16:creationId xmlns:a16="http://schemas.microsoft.com/office/drawing/2014/main" id="{729DB8B6-D0DE-B49B-87ED-A099954F95C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6042554">
            <a:off x="1123272" y="2637642"/>
            <a:ext cx="4954581" cy="4954581"/>
          </a:xfrm>
          <a:prstGeom prst="rect">
            <a:avLst/>
          </a:prstGeom>
        </p:spPr>
      </p:pic>
    </p:spTree>
    <p:extLst>
      <p:ext uri="{BB962C8B-B14F-4D97-AF65-F5344CB8AC3E}">
        <p14:creationId xmlns:p14="http://schemas.microsoft.com/office/powerpoint/2010/main" val="2003260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50442" y="204645"/>
            <a:ext cx="6478960" cy="1228796"/>
          </a:xfrm>
        </p:spPr>
        <p:txBody>
          <a:bodyPr>
            <a:normAutofit/>
          </a:bodyPr>
          <a:lstStyle/>
          <a:p>
            <a:r>
              <a:rPr lang="en-GB" sz="4800" b="1" dirty="0">
                <a:solidFill>
                  <a:srgbClr val="002060"/>
                </a:solidFill>
                <a:highlight>
                  <a:srgbClr val="FFFF00"/>
                </a:highlight>
              </a:rPr>
              <a:t>Show:</a:t>
            </a:r>
            <a:r>
              <a:rPr lang="en-GB" sz="4800" b="1" dirty="0">
                <a:solidFill>
                  <a:srgbClr val="002060"/>
                </a:solidFill>
              </a:rPr>
              <a:t> </a:t>
            </a:r>
            <a:r>
              <a:rPr lang="en-GB" sz="4800" b="1" dirty="0">
                <a:solidFill>
                  <a:srgbClr val="FFFFFF"/>
                </a:solidFill>
              </a:rPr>
              <a:t>System Monitoring</a:t>
            </a:r>
          </a:p>
        </p:txBody>
      </p:sp>
      <p:sp>
        <p:nvSpPr>
          <p:cNvPr id="20" name="Content Placeholder 2">
            <a:extLst>
              <a:ext uri="{FF2B5EF4-FFF2-40B4-BE49-F238E27FC236}">
                <a16:creationId xmlns:a16="http://schemas.microsoft.com/office/drawing/2014/main" id="{B5572FF3-ECA0-C0C3-69A9-86E11F48B20B}"/>
              </a:ext>
            </a:extLst>
          </p:cNvPr>
          <p:cNvSpPr>
            <a:spLocks noGrp="1"/>
          </p:cNvSpPr>
          <p:nvPr>
            <p:ph idx="1"/>
          </p:nvPr>
        </p:nvSpPr>
        <p:spPr>
          <a:xfrm>
            <a:off x="276557" y="1738050"/>
            <a:ext cx="5657767" cy="2999356"/>
          </a:xfrm>
          <a:solidFill>
            <a:schemeClr val="bg1">
              <a:alpha val="50000"/>
            </a:schemeClr>
          </a:solidFill>
        </p:spPr>
        <p:txBody>
          <a:bodyPr>
            <a:noAutofit/>
          </a:bodyPr>
          <a:lstStyle/>
          <a:p>
            <a:pPr marL="0" indent="0">
              <a:lnSpc>
                <a:spcPct val="100000"/>
              </a:lnSpc>
              <a:spcBef>
                <a:spcPts val="0"/>
              </a:spcBef>
              <a:buNone/>
            </a:pPr>
            <a:r>
              <a:rPr lang="en-GB" dirty="0"/>
              <a:t>We can download and use some additional and more advanced </a:t>
            </a:r>
            <a:r>
              <a:rPr lang="en-GB" b="1" dirty="0"/>
              <a:t>System Monitoring tools </a:t>
            </a:r>
            <a:r>
              <a:rPr lang="en-GB" dirty="0"/>
              <a:t>to</a:t>
            </a:r>
            <a:r>
              <a:rPr lang="en-GB" b="1" dirty="0"/>
              <a:t> </a:t>
            </a:r>
            <a:r>
              <a:rPr lang="en-US" dirty="0"/>
              <a:t>troubleshoot performance issues. Such as:</a:t>
            </a:r>
          </a:p>
          <a:p>
            <a:pPr marL="457200" indent="-457200">
              <a:lnSpc>
                <a:spcPct val="100000"/>
              </a:lnSpc>
              <a:spcBef>
                <a:spcPts val="0"/>
              </a:spcBef>
              <a:buFont typeface="+mj-lt"/>
              <a:buAutoNum type="arabicPeriod"/>
            </a:pPr>
            <a:r>
              <a:rPr lang="en-GB" b="1" dirty="0" err="1">
                <a:solidFill>
                  <a:prstClr val="black"/>
                </a:solidFill>
                <a:highlight>
                  <a:srgbClr val="FFFF00"/>
                </a:highlight>
              </a:rPr>
              <a:t>SysInternals</a:t>
            </a:r>
            <a:r>
              <a:rPr lang="en-GB" b="1" dirty="0">
                <a:solidFill>
                  <a:prstClr val="black"/>
                </a:solidFill>
                <a:highlight>
                  <a:srgbClr val="FFFF00"/>
                </a:highlight>
              </a:rPr>
              <a:t>: Process Explorer</a:t>
            </a:r>
            <a:r>
              <a:rPr lang="en-GB" b="1" dirty="0">
                <a:highlight>
                  <a:srgbClr val="FFFF00"/>
                </a:highlight>
              </a:rPr>
              <a:t> </a:t>
            </a:r>
            <a:r>
              <a:rPr lang="en-GB" dirty="0">
                <a:solidFill>
                  <a:prstClr val="black"/>
                </a:solidFill>
              </a:rPr>
              <a:t>(MS – Free download)</a:t>
            </a:r>
            <a:endParaRPr lang="en-GB" b="1" dirty="0">
              <a:highlight>
                <a:srgbClr val="FFFF00"/>
              </a:highlight>
            </a:endParaRPr>
          </a:p>
          <a:p>
            <a:pPr lvl="1">
              <a:lnSpc>
                <a:spcPct val="100000"/>
              </a:lnSpc>
              <a:spcBef>
                <a:spcPts val="0"/>
              </a:spcBef>
            </a:pPr>
            <a:r>
              <a:rPr lang="en-GB" sz="2800" b="1" dirty="0">
                <a:solidFill>
                  <a:prstClr val="black"/>
                </a:solidFill>
              </a:rPr>
              <a:t>+ System Informer</a:t>
            </a:r>
            <a:br>
              <a:rPr lang="en-GB" sz="2800" b="1" dirty="0">
                <a:solidFill>
                  <a:prstClr val="black"/>
                </a:solidFill>
              </a:rPr>
            </a:br>
            <a:r>
              <a:rPr lang="en-GB" sz="2800" dirty="0">
                <a:solidFill>
                  <a:prstClr val="black"/>
                </a:solidFill>
              </a:rPr>
              <a:t>(Open Source version – Free download)</a:t>
            </a:r>
          </a:p>
        </p:txBody>
      </p:sp>
      <p:grpSp>
        <p:nvGrpSpPr>
          <p:cNvPr id="4" name="Group 3">
            <a:extLst>
              <a:ext uri="{FF2B5EF4-FFF2-40B4-BE49-F238E27FC236}">
                <a16:creationId xmlns:a16="http://schemas.microsoft.com/office/drawing/2014/main" id="{EF40280C-A8FF-4248-3F7C-8150B421581F}"/>
              </a:ext>
            </a:extLst>
          </p:cNvPr>
          <p:cNvGrpSpPr/>
          <p:nvPr/>
        </p:nvGrpSpPr>
        <p:grpSpPr>
          <a:xfrm>
            <a:off x="10014125" y="-221733"/>
            <a:ext cx="1898822" cy="1898822"/>
            <a:chOff x="201640" y="-154042"/>
            <a:chExt cx="1898822" cy="1898822"/>
          </a:xfrm>
        </p:grpSpPr>
        <p:pic>
          <p:nvPicPr>
            <p:cNvPr id="6" name="Graphic 5" descr="Computer with solid fill">
              <a:extLst>
                <a:ext uri="{FF2B5EF4-FFF2-40B4-BE49-F238E27FC236}">
                  <a16:creationId xmlns:a16="http://schemas.microsoft.com/office/drawing/2014/main" id="{8A36C1DC-2C70-0E99-A832-51FDDEEE698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1640" y="-154042"/>
              <a:ext cx="1898822" cy="1898822"/>
            </a:xfrm>
            <a:prstGeom prst="rect">
              <a:avLst/>
            </a:prstGeom>
          </p:spPr>
        </p:pic>
        <p:pic>
          <p:nvPicPr>
            <p:cNvPr id="9" name="Graphic 8" descr="Magnifying glass with solid fill">
              <a:extLst>
                <a:ext uri="{FF2B5EF4-FFF2-40B4-BE49-F238E27FC236}">
                  <a16:creationId xmlns:a16="http://schemas.microsoft.com/office/drawing/2014/main" id="{FA787F54-A90D-28D9-1DF6-887393A0C46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28018" y="272336"/>
              <a:ext cx="1472444" cy="1472444"/>
            </a:xfrm>
            <a:prstGeom prst="rect">
              <a:avLst/>
            </a:prstGeom>
          </p:spPr>
        </p:pic>
      </p:grpSp>
      <p:pic>
        <p:nvPicPr>
          <p:cNvPr id="15" name="Picture 14">
            <a:extLst>
              <a:ext uri="{FF2B5EF4-FFF2-40B4-BE49-F238E27FC236}">
                <a16:creationId xmlns:a16="http://schemas.microsoft.com/office/drawing/2014/main" id="{9BCA0943-AFE9-F39C-E918-A5D95663DEA5}"/>
              </a:ext>
            </a:extLst>
          </p:cNvPr>
          <p:cNvPicPr>
            <a:picLocks noChangeAspect="1"/>
          </p:cNvPicPr>
          <p:nvPr/>
        </p:nvPicPr>
        <p:blipFill>
          <a:blip r:embed="rId7"/>
          <a:stretch>
            <a:fillRect/>
          </a:stretch>
        </p:blipFill>
        <p:spPr>
          <a:xfrm>
            <a:off x="5821766" y="1738050"/>
            <a:ext cx="6213860" cy="4821776"/>
          </a:xfrm>
          <a:prstGeom prst="rect">
            <a:avLst/>
          </a:prstGeom>
        </p:spPr>
      </p:pic>
    </p:spTree>
    <p:extLst>
      <p:ext uri="{BB962C8B-B14F-4D97-AF65-F5344CB8AC3E}">
        <p14:creationId xmlns:p14="http://schemas.microsoft.com/office/powerpoint/2010/main" val="15309464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B24E8-9CBE-AE9E-1704-2BBA4498F4C3}"/>
              </a:ext>
            </a:extLst>
          </p:cNvPr>
          <p:cNvSpPr>
            <a:spLocks noGrp="1"/>
          </p:cNvSpPr>
          <p:nvPr>
            <p:ph type="title"/>
          </p:nvPr>
        </p:nvSpPr>
        <p:spPr>
          <a:xfrm>
            <a:off x="0" y="0"/>
            <a:ext cx="10515600" cy="1057275"/>
          </a:xfrm>
          <a:solidFill>
            <a:srgbClr val="002060"/>
          </a:solidFill>
        </p:spPr>
        <p:txBody>
          <a:bodyPr>
            <a:normAutofit/>
          </a:bodyPr>
          <a:lstStyle/>
          <a:p>
            <a:r>
              <a:rPr lang="en-GB" sz="5400" dirty="0">
                <a:solidFill>
                  <a:schemeClr val="bg1"/>
                </a:solidFill>
                <a:latin typeface="+mn-lt"/>
              </a:rPr>
              <a:t>Bg. </a:t>
            </a:r>
            <a:r>
              <a:rPr lang="en-US" sz="5400" b="0" i="0" dirty="0">
                <a:solidFill>
                  <a:schemeClr val="bg1"/>
                </a:solidFill>
                <a:effectLst/>
                <a:latin typeface="+mn-lt"/>
              </a:rPr>
              <a:t>Windows </a:t>
            </a:r>
            <a:r>
              <a:rPr lang="en-US" sz="5400" b="0" i="0" dirty="0" err="1">
                <a:solidFill>
                  <a:schemeClr val="bg1"/>
                </a:solidFill>
                <a:effectLst/>
                <a:latin typeface="+mn-lt"/>
              </a:rPr>
              <a:t>Sysinternals</a:t>
            </a:r>
            <a:r>
              <a:rPr lang="en-US" sz="5400" b="0" i="0" dirty="0">
                <a:solidFill>
                  <a:schemeClr val="bg1"/>
                </a:solidFill>
                <a:effectLst/>
                <a:latin typeface="+mn-lt"/>
              </a:rPr>
              <a:t> Suite</a:t>
            </a:r>
            <a:endParaRPr lang="en-GB" sz="5400" dirty="0">
              <a:solidFill>
                <a:schemeClr val="bg1"/>
              </a:solidFill>
              <a:latin typeface="+mn-lt"/>
            </a:endParaRPr>
          </a:p>
        </p:txBody>
      </p:sp>
      <p:sp>
        <p:nvSpPr>
          <p:cNvPr id="3" name="Content Placeholder 2">
            <a:extLst>
              <a:ext uri="{FF2B5EF4-FFF2-40B4-BE49-F238E27FC236}">
                <a16:creationId xmlns:a16="http://schemas.microsoft.com/office/drawing/2014/main" id="{0D5EB105-5B98-828B-B380-C7D12A3AA15C}"/>
              </a:ext>
            </a:extLst>
          </p:cNvPr>
          <p:cNvSpPr>
            <a:spLocks noGrp="1"/>
          </p:cNvSpPr>
          <p:nvPr>
            <p:ph idx="1"/>
          </p:nvPr>
        </p:nvSpPr>
        <p:spPr>
          <a:xfrm>
            <a:off x="60721" y="1232693"/>
            <a:ext cx="11840767" cy="5525295"/>
          </a:xfrm>
        </p:spPr>
        <p:txBody>
          <a:bodyPr>
            <a:normAutofit fontScale="85000" lnSpcReduction="10000"/>
          </a:bodyPr>
          <a:lstStyle/>
          <a:p>
            <a:pPr algn="l" fontAlgn="ctr">
              <a:spcAft>
                <a:spcPts val="750"/>
              </a:spcAft>
            </a:pPr>
            <a:r>
              <a:rPr lang="en-US" sz="3100" b="1" i="0" dirty="0">
                <a:solidFill>
                  <a:srgbClr val="001D35"/>
                </a:solidFill>
                <a:effectLst/>
              </a:rPr>
              <a:t>Windows </a:t>
            </a:r>
            <a:r>
              <a:rPr lang="en-US" sz="3100" b="1" i="0" dirty="0" err="1">
                <a:solidFill>
                  <a:srgbClr val="001D35"/>
                </a:solidFill>
                <a:effectLst/>
              </a:rPr>
              <a:t>Sysinternals</a:t>
            </a:r>
            <a:r>
              <a:rPr lang="en-US" sz="3100" b="1" i="0" dirty="0">
                <a:solidFill>
                  <a:srgbClr val="001D35"/>
                </a:solidFill>
                <a:effectLst/>
              </a:rPr>
              <a:t> Suite </a:t>
            </a:r>
            <a:r>
              <a:rPr lang="en-US" sz="3100" b="0" i="0" dirty="0">
                <a:solidFill>
                  <a:srgbClr val="001D35"/>
                </a:solidFill>
                <a:effectLst/>
              </a:rPr>
              <a:t>is a collection of </a:t>
            </a:r>
            <a:r>
              <a:rPr lang="en-US" sz="3100" b="1" i="0" dirty="0">
                <a:solidFill>
                  <a:srgbClr val="001D35"/>
                </a:solidFill>
                <a:effectLst/>
              </a:rPr>
              <a:t>free utility tools </a:t>
            </a:r>
            <a:r>
              <a:rPr lang="en-US" sz="3100" b="0" i="0" dirty="0">
                <a:solidFill>
                  <a:srgbClr val="001D35"/>
                </a:solidFill>
                <a:effectLst/>
              </a:rPr>
              <a:t>from Microsoft that help users manage, troubleshoot, and diagnose Windows Systems and applications.</a:t>
            </a:r>
          </a:p>
          <a:p>
            <a:pPr algn="l">
              <a:spcBef>
                <a:spcPts val="750"/>
              </a:spcBef>
              <a:spcAft>
                <a:spcPts val="600"/>
              </a:spcAft>
              <a:buFont typeface="Arial" panose="020B0604020202020204" pitchFamily="34" charset="0"/>
              <a:buChar char="•"/>
            </a:pPr>
            <a:r>
              <a:rPr lang="en-US" sz="3100" b="1" i="0" dirty="0" err="1">
                <a:solidFill>
                  <a:srgbClr val="001D35"/>
                </a:solidFill>
                <a:effectLst/>
              </a:rPr>
              <a:t>Sysinternals</a:t>
            </a:r>
            <a:r>
              <a:rPr lang="en-US" sz="3100" b="0" i="0" dirty="0">
                <a:solidFill>
                  <a:srgbClr val="001D35"/>
                </a:solidFill>
                <a:effectLst/>
              </a:rPr>
              <a:t> offers deep insights into how the Operating </a:t>
            </a:r>
            <a:r>
              <a:rPr lang="en-US" sz="3100" dirty="0">
                <a:solidFill>
                  <a:srgbClr val="001D35"/>
                </a:solidFill>
              </a:rPr>
              <a:t>S</a:t>
            </a:r>
            <a:r>
              <a:rPr lang="en-US" sz="3100" b="0" i="0" dirty="0">
                <a:solidFill>
                  <a:srgbClr val="001D35"/>
                </a:solidFill>
                <a:effectLst/>
              </a:rPr>
              <a:t>ystem functions, allowing users to analyze and optimize system performance.</a:t>
            </a:r>
          </a:p>
          <a:p>
            <a:pPr algn="l">
              <a:spcBef>
                <a:spcPts val="750"/>
              </a:spcBef>
              <a:spcAft>
                <a:spcPts val="600"/>
              </a:spcAft>
              <a:buFont typeface="Arial" panose="020B0604020202020204" pitchFamily="34" charset="0"/>
              <a:buChar char="•"/>
            </a:pPr>
            <a:r>
              <a:rPr lang="en-US" sz="3100" b="0" i="0" dirty="0">
                <a:effectLst/>
              </a:rPr>
              <a:t>You can download the </a:t>
            </a:r>
            <a:r>
              <a:rPr lang="en-US" sz="3100" b="0" i="0" dirty="0" err="1">
                <a:effectLst/>
              </a:rPr>
              <a:t>Sysinternals</a:t>
            </a:r>
            <a:r>
              <a:rPr lang="en-US" sz="3100" b="0" i="0" dirty="0">
                <a:effectLst/>
              </a:rPr>
              <a:t> Suite from the Windows App Store.</a:t>
            </a:r>
          </a:p>
          <a:p>
            <a:pPr lvl="1">
              <a:spcBef>
                <a:spcPts val="750"/>
              </a:spcBef>
              <a:spcAft>
                <a:spcPts val="600"/>
              </a:spcAft>
            </a:pPr>
            <a:r>
              <a:rPr lang="en-US" sz="2600" dirty="0" err="1">
                <a:hlinkClick r:id="rId2"/>
              </a:rPr>
              <a:t>Sysinternals</a:t>
            </a:r>
            <a:r>
              <a:rPr lang="en-US" sz="2600" dirty="0">
                <a:hlinkClick r:id="rId2"/>
              </a:rPr>
              <a:t> Suite - Free install from Microsoft Store</a:t>
            </a:r>
            <a:endParaRPr lang="en-US" sz="2600" dirty="0"/>
          </a:p>
          <a:p>
            <a:pPr lvl="1">
              <a:spcBef>
                <a:spcPts val="750"/>
              </a:spcBef>
              <a:spcAft>
                <a:spcPts val="600"/>
              </a:spcAft>
            </a:pPr>
            <a:r>
              <a:rPr lang="en-US" sz="2600" dirty="0" err="1">
                <a:hlinkClick r:id="rId3"/>
              </a:rPr>
              <a:t>Sysinternals</a:t>
            </a:r>
            <a:r>
              <a:rPr lang="en-US" sz="2600" dirty="0">
                <a:hlinkClick r:id="rId3"/>
              </a:rPr>
              <a:t> Suite - </a:t>
            </a:r>
            <a:r>
              <a:rPr lang="en-US" sz="2600" dirty="0" err="1">
                <a:hlinkClick r:id="rId3"/>
              </a:rPr>
              <a:t>Sysinternals</a:t>
            </a:r>
            <a:r>
              <a:rPr lang="en-US" sz="2600" dirty="0">
                <a:hlinkClick r:id="rId3"/>
              </a:rPr>
              <a:t> - Free download from Microsoft Learn</a:t>
            </a:r>
            <a:endParaRPr lang="en-US" sz="2600" dirty="0">
              <a:solidFill>
                <a:srgbClr val="001D35"/>
              </a:solidFill>
            </a:endParaRPr>
          </a:p>
          <a:p>
            <a:pPr algn="l">
              <a:spcBef>
                <a:spcPts val="750"/>
              </a:spcBef>
              <a:spcAft>
                <a:spcPts val="600"/>
              </a:spcAft>
              <a:buFont typeface="Arial" panose="020B0604020202020204" pitchFamily="34" charset="0"/>
              <a:buChar char="•"/>
            </a:pPr>
            <a:r>
              <a:rPr lang="en-US" sz="3100" dirty="0" err="1"/>
              <a:t>Sysinternals</a:t>
            </a:r>
            <a:r>
              <a:rPr lang="en-US" sz="3100" dirty="0"/>
              <a:t> Suite is a bundle of the </a:t>
            </a:r>
            <a:r>
              <a:rPr lang="en-US" sz="3100" dirty="0" err="1"/>
              <a:t>Sysinternals</a:t>
            </a:r>
            <a:r>
              <a:rPr lang="en-US" sz="3100" dirty="0"/>
              <a:t> utilities including </a:t>
            </a:r>
            <a:r>
              <a:rPr lang="en-US" sz="3100" b="1" dirty="0"/>
              <a:t>Process Explorer</a:t>
            </a:r>
            <a:r>
              <a:rPr lang="en-US" sz="3100" dirty="0"/>
              <a:t>, </a:t>
            </a:r>
            <a:r>
              <a:rPr lang="en-US" sz="3100" b="1" dirty="0"/>
              <a:t>Process Monitor</a:t>
            </a:r>
            <a:r>
              <a:rPr lang="en-US" sz="3100" dirty="0"/>
              <a:t>, Sysmon, Autoruns, </a:t>
            </a:r>
            <a:r>
              <a:rPr lang="en-US" sz="3100" dirty="0" err="1"/>
              <a:t>ProcDump</a:t>
            </a:r>
            <a:r>
              <a:rPr lang="en-US" sz="3100" dirty="0"/>
              <a:t>, all of the </a:t>
            </a:r>
            <a:r>
              <a:rPr lang="en-US" sz="3100" dirty="0" err="1"/>
              <a:t>PsTools</a:t>
            </a:r>
            <a:r>
              <a:rPr lang="en-US" sz="3100" dirty="0"/>
              <a:t>, and many more.</a:t>
            </a:r>
          </a:p>
          <a:p>
            <a:pPr algn="l">
              <a:spcBef>
                <a:spcPts val="750"/>
              </a:spcBef>
              <a:spcAft>
                <a:spcPts val="600"/>
              </a:spcAft>
              <a:buFont typeface="Arial" panose="020B0604020202020204" pitchFamily="34" charset="0"/>
              <a:buChar char="•"/>
            </a:pPr>
            <a:r>
              <a:rPr lang="en-US" sz="3100" dirty="0" err="1"/>
              <a:t>Sysinternals</a:t>
            </a:r>
            <a:r>
              <a:rPr lang="en-US" sz="3100" dirty="0"/>
              <a:t> website was </a:t>
            </a:r>
            <a:r>
              <a:rPr lang="en-US" sz="3100" b="1" dirty="0"/>
              <a:t>created in 1996 by Mark Russinovich</a:t>
            </a:r>
            <a:r>
              <a:rPr lang="en-US" sz="3100" dirty="0"/>
              <a:t>. The site hosted technical information and freeware utilities for managing, troubleshooting, and diagnosing Windows and Linux systems. </a:t>
            </a:r>
            <a:r>
              <a:rPr lang="en-US" sz="3100" b="1" dirty="0"/>
              <a:t>In 2006, Microsoft acquired </a:t>
            </a:r>
            <a:r>
              <a:rPr lang="en-US" sz="3100" b="1" dirty="0" err="1"/>
              <a:t>Sysinternals</a:t>
            </a:r>
            <a:r>
              <a:rPr lang="en-US" sz="3100" dirty="0"/>
              <a:t>, and Russinovich joined the Microsoft.</a:t>
            </a:r>
          </a:p>
          <a:p>
            <a:endParaRPr lang="en-GB" dirty="0"/>
          </a:p>
        </p:txBody>
      </p:sp>
    </p:spTree>
    <p:extLst>
      <p:ext uri="{BB962C8B-B14F-4D97-AF65-F5344CB8AC3E}">
        <p14:creationId xmlns:p14="http://schemas.microsoft.com/office/powerpoint/2010/main" val="2647448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661EFB-FE97-EC70-8824-928A65D664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7DC4AE-E90D-BB35-370E-3288FB5739DD}"/>
              </a:ext>
            </a:extLst>
          </p:cNvPr>
          <p:cNvSpPr>
            <a:spLocks noGrp="1"/>
          </p:cNvSpPr>
          <p:nvPr>
            <p:ph type="title"/>
          </p:nvPr>
        </p:nvSpPr>
        <p:spPr>
          <a:xfrm>
            <a:off x="0" y="0"/>
            <a:ext cx="10515600" cy="1057275"/>
          </a:xfrm>
          <a:solidFill>
            <a:srgbClr val="002060"/>
          </a:solidFill>
        </p:spPr>
        <p:txBody>
          <a:bodyPr>
            <a:normAutofit/>
          </a:bodyPr>
          <a:lstStyle/>
          <a:p>
            <a:r>
              <a:rPr lang="en-GB" sz="5400" dirty="0">
                <a:solidFill>
                  <a:schemeClr val="bg1"/>
                </a:solidFill>
                <a:latin typeface="+mn-lt"/>
              </a:rPr>
              <a:t>Bg. </a:t>
            </a:r>
            <a:r>
              <a:rPr lang="en-US" sz="5400" b="0" i="0" dirty="0" err="1">
                <a:solidFill>
                  <a:schemeClr val="bg1"/>
                </a:solidFill>
                <a:effectLst/>
                <a:latin typeface="+mn-lt"/>
              </a:rPr>
              <a:t>SysInformer</a:t>
            </a:r>
            <a:r>
              <a:rPr lang="en-US" sz="5400" b="0" i="0" dirty="0">
                <a:solidFill>
                  <a:schemeClr val="bg1"/>
                </a:solidFill>
                <a:effectLst/>
                <a:latin typeface="+mn-lt"/>
              </a:rPr>
              <a:t> – System Informer</a:t>
            </a:r>
            <a:endParaRPr lang="en-GB" sz="5400" dirty="0">
              <a:solidFill>
                <a:schemeClr val="bg1"/>
              </a:solidFill>
              <a:latin typeface="+mn-lt"/>
            </a:endParaRPr>
          </a:p>
        </p:txBody>
      </p:sp>
      <p:sp>
        <p:nvSpPr>
          <p:cNvPr id="3" name="Content Placeholder 2">
            <a:extLst>
              <a:ext uri="{FF2B5EF4-FFF2-40B4-BE49-F238E27FC236}">
                <a16:creationId xmlns:a16="http://schemas.microsoft.com/office/drawing/2014/main" id="{73D6B405-D311-0FFF-FC80-C62186B603F1}"/>
              </a:ext>
            </a:extLst>
          </p:cNvPr>
          <p:cNvSpPr>
            <a:spLocks noGrp="1"/>
          </p:cNvSpPr>
          <p:nvPr>
            <p:ph idx="1"/>
          </p:nvPr>
        </p:nvSpPr>
        <p:spPr>
          <a:xfrm>
            <a:off x="60721" y="1232693"/>
            <a:ext cx="11840767" cy="5525295"/>
          </a:xfrm>
        </p:spPr>
        <p:txBody>
          <a:bodyPr>
            <a:normAutofit fontScale="92500" lnSpcReduction="10000"/>
          </a:bodyPr>
          <a:lstStyle/>
          <a:p>
            <a:pPr algn="l" fontAlgn="ctr">
              <a:lnSpc>
                <a:spcPct val="110000"/>
              </a:lnSpc>
              <a:spcBef>
                <a:spcPts val="0"/>
              </a:spcBef>
              <a:spcAft>
                <a:spcPts val="600"/>
              </a:spcAft>
            </a:pPr>
            <a:r>
              <a:rPr lang="en-US" b="1" i="0" dirty="0">
                <a:solidFill>
                  <a:srgbClr val="001D35"/>
                </a:solidFill>
                <a:effectLst/>
                <a:latin typeface="Google Sans"/>
              </a:rPr>
              <a:t>System Informer </a:t>
            </a:r>
            <a:r>
              <a:rPr lang="en-US" b="0" i="0" dirty="0">
                <a:solidFill>
                  <a:srgbClr val="001D35"/>
                </a:solidFill>
                <a:effectLst/>
                <a:latin typeface="Google Sans"/>
              </a:rPr>
              <a:t>is a free, open-source tool that allows users to monitor their computer's system resources, providing detailed information about running processes, network activity, disk access, and more.</a:t>
            </a:r>
          </a:p>
          <a:p>
            <a:pPr algn="l" fontAlgn="ctr">
              <a:lnSpc>
                <a:spcPct val="110000"/>
              </a:lnSpc>
              <a:spcBef>
                <a:spcPts val="0"/>
              </a:spcBef>
              <a:spcAft>
                <a:spcPts val="600"/>
              </a:spcAft>
            </a:pPr>
            <a:r>
              <a:rPr lang="en-US" dirty="0">
                <a:solidFill>
                  <a:srgbClr val="001D35"/>
                </a:solidFill>
                <a:latin typeface="Google Sans"/>
              </a:rPr>
              <a:t>It is </a:t>
            </a:r>
            <a:r>
              <a:rPr lang="en-US" b="0" i="0" dirty="0">
                <a:solidFill>
                  <a:srgbClr val="001D35"/>
                </a:solidFill>
                <a:effectLst/>
                <a:latin typeface="Google Sans"/>
              </a:rPr>
              <a:t>a more advanced version of the standard Windows Task Manager, and helps users identify resource-heavy applications and potential malware activity; it's often used for system debugging and troubleshooting. </a:t>
            </a:r>
          </a:p>
          <a:p>
            <a:pPr algn="l">
              <a:lnSpc>
                <a:spcPct val="110000"/>
              </a:lnSpc>
              <a:spcBef>
                <a:spcPts val="0"/>
              </a:spcBef>
              <a:spcAft>
                <a:spcPts val="600"/>
              </a:spcAft>
            </a:pPr>
            <a:r>
              <a:rPr lang="en-US" b="0" i="0" dirty="0">
                <a:solidFill>
                  <a:srgbClr val="001D35"/>
                </a:solidFill>
                <a:effectLst/>
                <a:latin typeface="Google Sans"/>
              </a:rPr>
              <a:t>System Informer provides </a:t>
            </a:r>
            <a:r>
              <a:rPr lang="en-US" b="1" i="0" dirty="0">
                <a:solidFill>
                  <a:srgbClr val="001D35"/>
                </a:solidFill>
                <a:effectLst/>
                <a:latin typeface="Google Sans"/>
              </a:rPr>
              <a:t>in-depth system activity monitoring</a:t>
            </a:r>
            <a:r>
              <a:rPr lang="en-US" b="0" i="0" dirty="0">
                <a:solidFill>
                  <a:srgbClr val="001D35"/>
                </a:solidFill>
                <a:effectLst/>
                <a:latin typeface="Google Sans"/>
              </a:rPr>
              <a:t>, including CPU usage, memory allocation, network connections, and active processes. </a:t>
            </a:r>
          </a:p>
          <a:p>
            <a:pPr algn="l">
              <a:lnSpc>
                <a:spcPct val="110000"/>
              </a:lnSpc>
              <a:spcBef>
                <a:spcPts val="0"/>
              </a:spcBef>
              <a:spcAft>
                <a:spcPts val="600"/>
              </a:spcAft>
              <a:buFont typeface="Arial" panose="020B0604020202020204" pitchFamily="34" charset="0"/>
              <a:buChar char="•"/>
            </a:pPr>
            <a:r>
              <a:rPr lang="en-US" i="0" dirty="0">
                <a:solidFill>
                  <a:srgbClr val="001D35"/>
                </a:solidFill>
                <a:effectLst/>
                <a:latin typeface="Google Sans"/>
              </a:rPr>
              <a:t>It helps </a:t>
            </a:r>
            <a:r>
              <a:rPr lang="en-US" b="0" i="0" dirty="0">
                <a:solidFill>
                  <a:srgbClr val="001D35"/>
                </a:solidFill>
                <a:effectLst/>
                <a:latin typeface="Google Sans"/>
              </a:rPr>
              <a:t>users identify resource-intensive applications, debug software issues, and potentially detect malware by analyzing process details. </a:t>
            </a:r>
          </a:p>
          <a:p>
            <a:pPr algn="l">
              <a:lnSpc>
                <a:spcPct val="110000"/>
              </a:lnSpc>
              <a:spcBef>
                <a:spcPts val="0"/>
              </a:spcBef>
              <a:spcAft>
                <a:spcPts val="600"/>
              </a:spcAft>
              <a:buFont typeface="Arial" panose="020B0604020202020204" pitchFamily="34" charset="0"/>
              <a:buChar char="•"/>
            </a:pPr>
            <a:r>
              <a:rPr lang="en-US" b="0" i="0" dirty="0">
                <a:solidFill>
                  <a:srgbClr val="001D35"/>
                </a:solidFill>
                <a:effectLst/>
                <a:latin typeface="Google Sans"/>
              </a:rPr>
              <a:t>Similar to </a:t>
            </a:r>
            <a:r>
              <a:rPr lang="en-US" b="1" i="0" dirty="0" err="1">
                <a:solidFill>
                  <a:srgbClr val="001D35"/>
                </a:solidFill>
                <a:effectLst/>
                <a:latin typeface="Google Sans"/>
              </a:rPr>
              <a:t>Sysinternals</a:t>
            </a:r>
            <a:r>
              <a:rPr lang="en-US" b="1" i="0" dirty="0">
                <a:solidFill>
                  <a:srgbClr val="001D35"/>
                </a:solidFill>
                <a:effectLst/>
                <a:latin typeface="Google Sans"/>
              </a:rPr>
              <a:t> Process Explorer, </a:t>
            </a:r>
            <a:r>
              <a:rPr lang="en-US" i="0" dirty="0">
                <a:solidFill>
                  <a:srgbClr val="001D35"/>
                </a:solidFill>
                <a:effectLst/>
                <a:latin typeface="Google Sans"/>
              </a:rPr>
              <a:t>both are </a:t>
            </a:r>
            <a:r>
              <a:rPr lang="en-US" b="1" i="0" dirty="0">
                <a:solidFill>
                  <a:srgbClr val="001D35"/>
                </a:solidFill>
                <a:effectLst/>
                <a:latin typeface="Google Sans"/>
              </a:rPr>
              <a:t>powerful alternatives </a:t>
            </a:r>
            <a:r>
              <a:rPr lang="en-US" b="0" i="0" dirty="0">
                <a:solidFill>
                  <a:srgbClr val="001D35"/>
                </a:solidFill>
                <a:effectLst/>
                <a:latin typeface="Google Sans"/>
              </a:rPr>
              <a:t>to the more basic </a:t>
            </a:r>
            <a:r>
              <a:rPr lang="en-US" b="1" i="0" dirty="0">
                <a:solidFill>
                  <a:srgbClr val="001D35"/>
                </a:solidFill>
                <a:effectLst/>
                <a:latin typeface="Google Sans"/>
              </a:rPr>
              <a:t>Windows Task Manager</a:t>
            </a:r>
            <a:r>
              <a:rPr lang="en-US" b="0" i="0" dirty="0">
                <a:solidFill>
                  <a:srgbClr val="001D35"/>
                </a:solidFill>
                <a:effectLst/>
                <a:latin typeface="Google Sans"/>
              </a:rPr>
              <a:t>. </a:t>
            </a:r>
            <a:r>
              <a:rPr lang="en-US" dirty="0">
                <a:solidFill>
                  <a:srgbClr val="001D35"/>
                </a:solidFill>
                <a:latin typeface="Google Sans"/>
              </a:rPr>
              <a:t>Download: </a:t>
            </a:r>
            <a:r>
              <a:rPr lang="en-US" dirty="0">
                <a:solidFill>
                  <a:srgbClr val="001D35"/>
                </a:solidFill>
                <a:latin typeface="Google Sans"/>
                <a:hlinkClick r:id="rId2"/>
              </a:rPr>
              <a:t>here</a:t>
            </a:r>
            <a:r>
              <a:rPr lang="en-US" dirty="0">
                <a:solidFill>
                  <a:srgbClr val="001D35"/>
                </a:solidFill>
                <a:latin typeface="Google Sans"/>
              </a:rPr>
              <a:t>.</a:t>
            </a:r>
            <a:endParaRPr lang="en-US" b="0" i="0" dirty="0">
              <a:solidFill>
                <a:srgbClr val="001D35"/>
              </a:solidFill>
              <a:effectLst/>
              <a:latin typeface="Google Sans"/>
            </a:endParaRPr>
          </a:p>
          <a:p>
            <a:pPr>
              <a:lnSpc>
                <a:spcPct val="110000"/>
              </a:lnSpc>
              <a:spcBef>
                <a:spcPts val="0"/>
              </a:spcBef>
              <a:spcAft>
                <a:spcPts val="600"/>
              </a:spcAft>
            </a:pPr>
            <a:endParaRPr lang="en-GB" dirty="0"/>
          </a:p>
        </p:txBody>
      </p:sp>
      <p:pic>
        <p:nvPicPr>
          <p:cNvPr id="1026" name="Picture 2" descr="System Informer Logo">
            <a:extLst>
              <a:ext uri="{FF2B5EF4-FFF2-40B4-BE49-F238E27FC236}">
                <a16:creationId xmlns:a16="http://schemas.microsoft.com/office/drawing/2014/main" id="{809F236D-15AF-3EB5-43E2-D0916C2870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08468" y="-61913"/>
            <a:ext cx="1369219" cy="13692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7761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64954-407D-4AA5-37B0-C2A08F845475}"/>
              </a:ext>
            </a:extLst>
          </p:cNvPr>
          <p:cNvSpPr>
            <a:spLocks noGrp="1"/>
          </p:cNvSpPr>
          <p:nvPr>
            <p:ph type="title"/>
          </p:nvPr>
        </p:nvSpPr>
        <p:spPr>
          <a:xfrm>
            <a:off x="0" y="0"/>
            <a:ext cx="12192000" cy="1325563"/>
          </a:xfrm>
          <a:solidFill>
            <a:srgbClr val="002060"/>
          </a:solidFill>
        </p:spPr>
        <p:txBody>
          <a:bodyPr/>
          <a:lstStyle/>
          <a:p>
            <a:r>
              <a:rPr lang="en-GB" b="1" dirty="0">
                <a:solidFill>
                  <a:srgbClr val="002060"/>
                </a:solidFill>
                <a:highlight>
                  <a:srgbClr val="FFFF00"/>
                </a:highlight>
              </a:rPr>
              <a:t>Tool &amp; Show:</a:t>
            </a:r>
            <a:r>
              <a:rPr lang="en-GB" b="1" dirty="0">
                <a:solidFill>
                  <a:srgbClr val="002060"/>
                </a:solidFill>
              </a:rPr>
              <a:t> </a:t>
            </a:r>
            <a:r>
              <a:rPr lang="en-GB" b="1" dirty="0">
                <a:solidFill>
                  <a:schemeClr val="bg1"/>
                </a:solidFill>
              </a:rPr>
              <a:t>RAM Map (RAMMap)</a:t>
            </a:r>
          </a:p>
        </p:txBody>
      </p:sp>
      <p:pic>
        <p:nvPicPr>
          <p:cNvPr id="4" name="Picture 3">
            <a:extLst>
              <a:ext uri="{FF2B5EF4-FFF2-40B4-BE49-F238E27FC236}">
                <a16:creationId xmlns:a16="http://schemas.microsoft.com/office/drawing/2014/main" id="{89709D13-3E1C-CFCB-0712-DAB65FF4905B}"/>
              </a:ext>
            </a:extLst>
          </p:cNvPr>
          <p:cNvPicPr>
            <a:picLocks noChangeAspect="1"/>
          </p:cNvPicPr>
          <p:nvPr/>
        </p:nvPicPr>
        <p:blipFill>
          <a:blip r:embed="rId2"/>
          <a:stretch>
            <a:fillRect/>
          </a:stretch>
        </p:blipFill>
        <p:spPr>
          <a:xfrm>
            <a:off x="2611942" y="998791"/>
            <a:ext cx="7112793" cy="1490549"/>
          </a:xfrm>
          <a:prstGeom prst="rect">
            <a:avLst/>
          </a:prstGeom>
        </p:spPr>
      </p:pic>
      <p:sp>
        <p:nvSpPr>
          <p:cNvPr id="3" name="Content Placeholder 2">
            <a:extLst>
              <a:ext uri="{FF2B5EF4-FFF2-40B4-BE49-F238E27FC236}">
                <a16:creationId xmlns:a16="http://schemas.microsoft.com/office/drawing/2014/main" id="{79C31ABB-2C67-8F51-7E2E-D7A367263BD4}"/>
              </a:ext>
            </a:extLst>
          </p:cNvPr>
          <p:cNvSpPr>
            <a:spLocks noGrp="1"/>
          </p:cNvSpPr>
          <p:nvPr>
            <p:ph idx="1"/>
          </p:nvPr>
        </p:nvSpPr>
        <p:spPr>
          <a:xfrm>
            <a:off x="186317" y="2489340"/>
            <a:ext cx="11819365" cy="4580138"/>
          </a:xfrm>
        </p:spPr>
        <p:txBody>
          <a:bodyPr>
            <a:normAutofit fontScale="85000" lnSpcReduction="20000"/>
          </a:bodyPr>
          <a:lstStyle/>
          <a:p>
            <a:r>
              <a:rPr lang="en-US" sz="3300" b="1" dirty="0" err="1">
                <a:highlight>
                  <a:srgbClr val="FFFF00"/>
                </a:highlight>
              </a:rPr>
              <a:t>RAMMap</a:t>
            </a:r>
            <a:r>
              <a:rPr lang="en-US" sz="3300" dirty="0"/>
              <a:t> is a more </a:t>
            </a:r>
            <a:r>
              <a:rPr lang="en-GB" sz="3300" b="1" dirty="0">
                <a:highlight>
                  <a:srgbClr val="FFFF00"/>
                </a:highlight>
              </a:rPr>
              <a:t>Advanced memory analysis tool </a:t>
            </a:r>
            <a:r>
              <a:rPr lang="en-GB" sz="3300" dirty="0"/>
              <a:t>for Windows.</a:t>
            </a:r>
          </a:p>
          <a:p>
            <a:r>
              <a:rPr lang="en-GB" sz="3300" dirty="0">
                <a:highlight>
                  <a:srgbClr val="FFFF00"/>
                </a:highlight>
              </a:rPr>
              <a:t>It provides detailed insight into how the OS is using the system’s RAM memory</a:t>
            </a:r>
            <a:r>
              <a:rPr lang="en-GB" sz="3300" dirty="0"/>
              <a:t>.</a:t>
            </a:r>
          </a:p>
          <a:p>
            <a:r>
              <a:rPr lang="en-GB" sz="3300" dirty="0"/>
              <a:t>It is commonly used to troubleshoot performance issues.</a:t>
            </a:r>
          </a:p>
          <a:p>
            <a:r>
              <a:rPr lang="en-US" sz="3300" dirty="0"/>
              <a:t>It shows how much RAM is allocated to processes, how the kernel and device drivers are consuming, and how much is being used for caching.</a:t>
            </a:r>
          </a:p>
          <a:p>
            <a:r>
              <a:rPr lang="en-GB" sz="3300" dirty="0"/>
              <a:t>RAMMap breaks down memory usage into </a:t>
            </a:r>
            <a:r>
              <a:rPr lang="en-GB" sz="3300" b="1" dirty="0"/>
              <a:t>clearly defined categories</a:t>
            </a:r>
            <a:r>
              <a:rPr lang="en-GB" sz="3300" dirty="0"/>
              <a:t> to help admin/users understand where RAM is allocated and why. </a:t>
            </a:r>
          </a:p>
          <a:p>
            <a:r>
              <a:rPr lang="en-GB" sz="3300" dirty="0"/>
              <a:t>The tool For example, we can use RAMMap to </a:t>
            </a:r>
            <a:r>
              <a:rPr lang="en-GB" sz="3300" b="1" dirty="0"/>
              <a:t>clear the RAM cache </a:t>
            </a:r>
            <a:r>
              <a:rPr lang="en-GB" sz="3300" dirty="0"/>
              <a:t>to free up memory and improve system performance:</a:t>
            </a:r>
          </a:p>
          <a:p>
            <a:pPr marL="514350" indent="-514350">
              <a:buFont typeface="+mj-lt"/>
              <a:buAutoNum type="arabicPeriod"/>
            </a:pPr>
            <a:r>
              <a:rPr lang="en-GB" sz="3300" dirty="0">
                <a:highlight>
                  <a:srgbClr val="FFFF00"/>
                </a:highlight>
              </a:rPr>
              <a:t>Download &amp; Open </a:t>
            </a:r>
            <a:r>
              <a:rPr lang="en-GB" sz="3300" dirty="0">
                <a:highlight>
                  <a:srgbClr val="FFFF00"/>
                </a:highlight>
                <a:hlinkClick r:id="rId3"/>
              </a:rPr>
              <a:t>RAMMap</a:t>
            </a:r>
            <a:endParaRPr lang="en-GB" sz="3300" dirty="0">
              <a:highlight>
                <a:srgbClr val="FFFF00"/>
              </a:highlight>
            </a:endParaRPr>
          </a:p>
          <a:p>
            <a:pPr marL="514350" indent="-514350">
              <a:buFont typeface="+mj-lt"/>
              <a:buAutoNum type="arabicPeriod"/>
            </a:pPr>
            <a:r>
              <a:rPr lang="en-GB" sz="3300" dirty="0">
                <a:highlight>
                  <a:srgbClr val="FFFF00"/>
                </a:highlight>
              </a:rPr>
              <a:t>Empty &gt; Empty Standby list</a:t>
            </a:r>
          </a:p>
          <a:p>
            <a:endParaRPr lang="en-US" sz="3300" dirty="0"/>
          </a:p>
          <a:p>
            <a:endParaRPr lang="en-GB" dirty="0"/>
          </a:p>
        </p:txBody>
      </p:sp>
    </p:spTree>
    <p:extLst>
      <p:ext uri="{BB962C8B-B14F-4D97-AF65-F5344CB8AC3E}">
        <p14:creationId xmlns:p14="http://schemas.microsoft.com/office/powerpoint/2010/main" val="41794566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3FBA27-21A7-1CE8-04F2-1C8CA3D2EC21}"/>
              </a:ext>
            </a:extLst>
          </p:cNvPr>
          <p:cNvSpPr>
            <a:spLocks noGrp="1"/>
          </p:cNvSpPr>
          <p:nvPr>
            <p:ph idx="1"/>
          </p:nvPr>
        </p:nvSpPr>
        <p:spPr>
          <a:xfrm>
            <a:off x="332184" y="2231422"/>
            <a:ext cx="11384756" cy="4505134"/>
          </a:xfrm>
        </p:spPr>
        <p:txBody>
          <a:bodyPr>
            <a:normAutofit fontScale="92500" lnSpcReduction="10000"/>
          </a:bodyPr>
          <a:lstStyle/>
          <a:p>
            <a:r>
              <a:rPr lang="en-US" sz="2400" dirty="0" err="1"/>
              <a:t>RAMMap</a:t>
            </a:r>
            <a:r>
              <a:rPr lang="en-US" sz="2400" dirty="0"/>
              <a:t> displays memory usage making it easier to understand how Windows manages RAM and how applications are using it. You can refresh the data in real time and save or load memory snapshots for deeper analysis and reporting.</a:t>
            </a:r>
          </a:p>
          <a:p>
            <a:r>
              <a:rPr lang="en-US" sz="2400" b="1" dirty="0"/>
              <a:t>Cached RAM </a:t>
            </a:r>
            <a:r>
              <a:rPr lang="en-US" sz="2400" dirty="0"/>
              <a:t>is a portion of the physical memory (RAM) that the OS (e.g. Windows) uses to temporarily store frequently accessed data from the storage drive (HDD/SSD). It acts as a buffer to speed up system responsiveness and application loading times.</a:t>
            </a:r>
          </a:p>
          <a:p>
            <a:pPr marL="0" indent="0">
              <a:buNone/>
            </a:pPr>
            <a:r>
              <a:rPr lang="en-US" sz="2400" b="1" u="sng" dirty="0" err="1"/>
              <a:t>RAMMap</a:t>
            </a:r>
            <a:r>
              <a:rPr lang="en-US" sz="2400" b="1" u="sng" dirty="0"/>
              <a:t> categories:</a:t>
            </a:r>
          </a:p>
          <a:p>
            <a:pPr lvl="1"/>
            <a:r>
              <a:rPr lang="en-US" b="1" dirty="0"/>
              <a:t>Use Counts: </a:t>
            </a:r>
            <a:r>
              <a:rPr lang="en-US" dirty="0"/>
              <a:t>Provides an overview of memory usage by type and paging lists.</a:t>
            </a:r>
          </a:p>
          <a:p>
            <a:pPr lvl="1"/>
            <a:r>
              <a:rPr lang="en-US" b="1" dirty="0"/>
              <a:t>Processes: </a:t>
            </a:r>
            <a:r>
              <a:rPr lang="en-US" dirty="0"/>
              <a:t>Shows working set sizes for each running process.</a:t>
            </a:r>
          </a:p>
          <a:p>
            <a:pPr lvl="1"/>
            <a:r>
              <a:rPr lang="en-US" b="1" dirty="0"/>
              <a:t>Priority Summary: </a:t>
            </a:r>
            <a:r>
              <a:rPr lang="en-US" dirty="0"/>
              <a:t>Gives a per‑page breakdown of how all physical memory is being used.</a:t>
            </a:r>
          </a:p>
          <a:p>
            <a:pPr lvl="1"/>
            <a:r>
              <a:rPr lang="en-US" b="1" dirty="0"/>
              <a:t>Physical Ranges: </a:t>
            </a:r>
            <a:r>
              <a:rPr lang="en-US" dirty="0"/>
              <a:t>Lists the physical memory address ranges.</a:t>
            </a:r>
          </a:p>
          <a:p>
            <a:pPr lvl="1"/>
            <a:r>
              <a:rPr lang="en-US" b="1" dirty="0"/>
              <a:t>File Summary: </a:t>
            </a:r>
            <a:r>
              <a:rPr lang="en-US" dirty="0"/>
              <a:t>Summarizes file data stored in RAM by file.</a:t>
            </a:r>
          </a:p>
          <a:p>
            <a:pPr lvl="1"/>
            <a:r>
              <a:rPr lang="en-US" b="1" dirty="0"/>
              <a:t>File Details: </a:t>
            </a:r>
            <a:r>
              <a:rPr lang="en-US" dirty="0"/>
              <a:t>Shows the individual physical memory pages associated with each file.</a:t>
            </a:r>
          </a:p>
          <a:p>
            <a:pPr marL="457200" lvl="1" indent="0">
              <a:buNone/>
            </a:pPr>
            <a:r>
              <a:rPr lang="en-US" sz="1600" dirty="0"/>
              <a:t>See Bg. deck for more information.</a:t>
            </a:r>
          </a:p>
          <a:p>
            <a:endParaRPr lang="en-GB" sz="2400" dirty="0"/>
          </a:p>
        </p:txBody>
      </p:sp>
      <p:sp>
        <p:nvSpPr>
          <p:cNvPr id="4" name="Title 1">
            <a:extLst>
              <a:ext uri="{FF2B5EF4-FFF2-40B4-BE49-F238E27FC236}">
                <a16:creationId xmlns:a16="http://schemas.microsoft.com/office/drawing/2014/main" id="{D44E08BE-7E97-129B-F701-600F60AC69D9}"/>
              </a:ext>
            </a:extLst>
          </p:cNvPr>
          <p:cNvSpPr txBox="1">
            <a:spLocks/>
          </p:cNvSpPr>
          <p:nvPr/>
        </p:nvSpPr>
        <p:spPr>
          <a:xfrm>
            <a:off x="0" y="0"/>
            <a:ext cx="12192000" cy="900113"/>
          </a:xfrm>
          <a:prstGeom prst="rect">
            <a:avLst/>
          </a:prstGeom>
          <a:solidFill>
            <a:srgbClr val="002060"/>
          </a:solidFill>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6600" b="1" i="0" u="none" strike="noStrike" kern="1200" cap="none" spc="0" normalizeH="0" baseline="0" noProof="0" dirty="0">
                <a:ln>
                  <a:noFill/>
                </a:ln>
                <a:solidFill>
                  <a:prstClr val="white"/>
                </a:solidFill>
                <a:effectLst/>
                <a:uLnTx/>
                <a:uFillTx/>
                <a:latin typeface="Calibri Light" panose="020F0302020204030204"/>
                <a:ea typeface="+mj-ea"/>
                <a:cs typeface="+mj-cs"/>
              </a:rPr>
              <a:t>Bg. </a:t>
            </a:r>
            <a:r>
              <a:rPr kumimoji="0" lang="en-GB" sz="4400" b="1" i="0" u="none" strike="noStrike" kern="1200" cap="none" spc="0" normalizeH="0" baseline="0" noProof="0" dirty="0">
                <a:ln>
                  <a:noFill/>
                </a:ln>
                <a:solidFill>
                  <a:prstClr val="white"/>
                </a:solidFill>
                <a:effectLst/>
                <a:uLnTx/>
                <a:uFillTx/>
                <a:latin typeface="Calibri Light" panose="020F0302020204030204"/>
                <a:ea typeface="+mj-ea"/>
                <a:cs typeface="+mj-cs"/>
              </a:rPr>
              <a:t>RAMMap </a:t>
            </a:r>
            <a:r>
              <a:rPr kumimoji="0" lang="en-US" sz="4400" b="1" i="0" u="none" strike="noStrike" kern="1200" cap="none" spc="0" normalizeH="0" baseline="0" noProof="0" dirty="0">
                <a:ln>
                  <a:noFill/>
                </a:ln>
                <a:solidFill>
                  <a:prstClr val="white"/>
                </a:solidFill>
                <a:effectLst/>
                <a:uLnTx/>
                <a:uFillTx/>
                <a:latin typeface="Calibri Light" panose="020F0302020204030204"/>
                <a:ea typeface="+mj-ea"/>
                <a:cs typeface="+mj-cs"/>
              </a:rPr>
              <a:t>categories</a:t>
            </a:r>
            <a:r>
              <a:rPr kumimoji="0" lang="en-GB" sz="4400" b="1" i="0" u="none" strike="noStrike" kern="1200" cap="none" spc="0" normalizeH="0" baseline="0" noProof="0" dirty="0">
                <a:ln>
                  <a:noFill/>
                </a:ln>
                <a:solidFill>
                  <a:prstClr val="white"/>
                </a:solidFill>
                <a:effectLst/>
                <a:uLnTx/>
                <a:uFillTx/>
                <a:latin typeface="Calibri Light" panose="020F0302020204030204"/>
                <a:ea typeface="+mj-ea"/>
                <a:cs typeface="+mj-cs"/>
              </a:rPr>
              <a:t> </a:t>
            </a:r>
          </a:p>
        </p:txBody>
      </p:sp>
      <p:pic>
        <p:nvPicPr>
          <p:cNvPr id="8" name="Picture 7">
            <a:extLst>
              <a:ext uri="{FF2B5EF4-FFF2-40B4-BE49-F238E27FC236}">
                <a16:creationId xmlns:a16="http://schemas.microsoft.com/office/drawing/2014/main" id="{28F1B859-31B2-8206-C3D4-09FFF5B539C4}"/>
              </a:ext>
            </a:extLst>
          </p:cNvPr>
          <p:cNvPicPr>
            <a:picLocks noChangeAspect="1"/>
          </p:cNvPicPr>
          <p:nvPr/>
        </p:nvPicPr>
        <p:blipFill>
          <a:blip r:embed="rId2"/>
          <a:stretch>
            <a:fillRect/>
          </a:stretch>
        </p:blipFill>
        <p:spPr>
          <a:xfrm>
            <a:off x="2778919" y="746731"/>
            <a:ext cx="7112793" cy="1490549"/>
          </a:xfrm>
          <a:prstGeom prst="rect">
            <a:avLst/>
          </a:prstGeom>
        </p:spPr>
      </p:pic>
    </p:spTree>
    <p:extLst>
      <p:ext uri="{BB962C8B-B14F-4D97-AF65-F5344CB8AC3E}">
        <p14:creationId xmlns:p14="http://schemas.microsoft.com/office/powerpoint/2010/main" val="15786836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A79CC1-A9A6-6909-62C2-207E15DA27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D3111C-B1DC-746F-ACAE-228F9F7F831A}"/>
              </a:ext>
            </a:extLst>
          </p:cNvPr>
          <p:cNvSpPr>
            <a:spLocks noGrp="1"/>
          </p:cNvSpPr>
          <p:nvPr>
            <p:ph type="title"/>
          </p:nvPr>
        </p:nvSpPr>
        <p:spPr>
          <a:xfrm>
            <a:off x="0" y="1"/>
            <a:ext cx="12192000" cy="971550"/>
          </a:xfrm>
          <a:solidFill>
            <a:srgbClr val="002060"/>
          </a:solidFill>
        </p:spPr>
        <p:txBody>
          <a:bodyPr/>
          <a:lstStyle/>
          <a:p>
            <a:r>
              <a:rPr lang="en-GB" sz="6000" b="1" dirty="0">
                <a:solidFill>
                  <a:schemeClr val="bg1"/>
                </a:solidFill>
              </a:rPr>
              <a:t>Bg. </a:t>
            </a:r>
            <a:r>
              <a:rPr lang="en-GB" b="1" dirty="0">
                <a:solidFill>
                  <a:schemeClr val="bg1"/>
                </a:solidFill>
              </a:rPr>
              <a:t>RAM Memory &amp; Pages</a:t>
            </a:r>
          </a:p>
        </p:txBody>
      </p:sp>
      <p:sp>
        <p:nvSpPr>
          <p:cNvPr id="3" name="Content Placeholder 2">
            <a:extLst>
              <a:ext uri="{FF2B5EF4-FFF2-40B4-BE49-F238E27FC236}">
                <a16:creationId xmlns:a16="http://schemas.microsoft.com/office/drawing/2014/main" id="{0049985C-ABA1-4070-E8FB-2E961A7BFAE1}"/>
              </a:ext>
            </a:extLst>
          </p:cNvPr>
          <p:cNvSpPr>
            <a:spLocks noGrp="1"/>
          </p:cNvSpPr>
          <p:nvPr>
            <p:ph idx="1"/>
          </p:nvPr>
        </p:nvSpPr>
        <p:spPr>
          <a:xfrm>
            <a:off x="257176" y="1035845"/>
            <a:ext cx="11644312" cy="5822155"/>
          </a:xfrm>
        </p:spPr>
        <p:txBody>
          <a:bodyPr>
            <a:normAutofit fontScale="32500" lnSpcReduction="20000"/>
          </a:bodyPr>
          <a:lstStyle/>
          <a:p>
            <a:r>
              <a:rPr lang="en-US" sz="6200" dirty="0"/>
              <a:t>Modern OSs break RAM into fixed size blocks called pages. </a:t>
            </a:r>
          </a:p>
          <a:p>
            <a:r>
              <a:rPr lang="en-US" sz="6200" dirty="0"/>
              <a:t>This is because Modern CPUs include MMUs (Memory Management Unit) that expect a paged memory model. An MMU (Memory Management Unit) is a hardware component inside the CPU that handles memory.</a:t>
            </a:r>
          </a:p>
          <a:p>
            <a:r>
              <a:rPr lang="en-US" sz="6200" dirty="0"/>
              <a:t>A RAM page is the basic unit of physical memory management used by OS. The standard page size is usually 4KB.</a:t>
            </a:r>
          </a:p>
          <a:p>
            <a:r>
              <a:rPr lang="en-US" sz="6200" dirty="0"/>
              <a:t>Using fixed size pages allows Operating Systems to:</a:t>
            </a:r>
          </a:p>
          <a:p>
            <a:pPr lvl="1"/>
            <a:r>
              <a:rPr lang="en-US" sz="5500" b="1" dirty="0"/>
              <a:t>Track</a:t>
            </a:r>
            <a:r>
              <a:rPr lang="en-US" sz="5500" dirty="0"/>
              <a:t> </a:t>
            </a:r>
            <a:r>
              <a:rPr lang="en-US" sz="5500" b="1" dirty="0"/>
              <a:t>memory usage </a:t>
            </a:r>
            <a:r>
              <a:rPr lang="en-US" sz="5500" dirty="0"/>
              <a:t>precisely</a:t>
            </a:r>
          </a:p>
          <a:p>
            <a:pPr lvl="1"/>
            <a:r>
              <a:rPr lang="en-US" sz="5500" b="1" dirty="0"/>
              <a:t>Move</a:t>
            </a:r>
            <a:r>
              <a:rPr lang="en-US" sz="5500" dirty="0"/>
              <a:t>, </a:t>
            </a:r>
            <a:r>
              <a:rPr lang="en-US" sz="5500" b="1" dirty="0"/>
              <a:t>cache, reuse, or discard memory efficiently</a:t>
            </a:r>
          </a:p>
          <a:p>
            <a:pPr lvl="1"/>
            <a:r>
              <a:rPr lang="en-US" sz="5500" b="1" dirty="0"/>
              <a:t>Protect processes from accessing each other’s memory</a:t>
            </a:r>
          </a:p>
          <a:p>
            <a:pPr lvl="1"/>
            <a:r>
              <a:rPr lang="en-US" sz="5500" b="1" dirty="0"/>
              <a:t>Map virtual memory </a:t>
            </a:r>
            <a:r>
              <a:rPr lang="en-US" sz="5500" dirty="0"/>
              <a:t>(used by programs) </a:t>
            </a:r>
            <a:r>
              <a:rPr lang="en-US" sz="5500" b="1" dirty="0"/>
              <a:t>to physical RAM</a:t>
            </a:r>
          </a:p>
          <a:p>
            <a:r>
              <a:rPr lang="en-US" sz="6200" dirty="0"/>
              <a:t>Windows for example assigns each physical page to a page list, which describes its current state as either:</a:t>
            </a:r>
          </a:p>
          <a:p>
            <a:pPr lvl="1"/>
            <a:r>
              <a:rPr lang="en-US" sz="5500" b="1" dirty="0"/>
              <a:t>Active: </a:t>
            </a:r>
            <a:r>
              <a:rPr lang="en-US" sz="5500" dirty="0"/>
              <a:t>currently in use by a process or the system </a:t>
            </a:r>
          </a:p>
          <a:p>
            <a:pPr lvl="1"/>
            <a:r>
              <a:rPr lang="en-US" sz="5500" b="1" dirty="0"/>
              <a:t>Standby: </a:t>
            </a:r>
            <a:r>
              <a:rPr lang="en-US" sz="5500" dirty="0"/>
              <a:t>cached data that can be reused without disk access</a:t>
            </a:r>
          </a:p>
          <a:p>
            <a:pPr lvl="1"/>
            <a:r>
              <a:rPr lang="en-US" sz="5500" b="1" dirty="0"/>
              <a:t>Modified</a:t>
            </a:r>
            <a:r>
              <a:rPr lang="en-US" sz="5500" dirty="0"/>
              <a:t>: changed data waiting to be written to disk</a:t>
            </a:r>
          </a:p>
          <a:p>
            <a:pPr lvl="1"/>
            <a:r>
              <a:rPr lang="en-US" sz="5500" b="1" dirty="0"/>
              <a:t>Zeroed</a:t>
            </a:r>
            <a:r>
              <a:rPr lang="en-US" sz="5500" dirty="0"/>
              <a:t>: wiped clean (all zeros) and ready for secure allocation </a:t>
            </a:r>
          </a:p>
          <a:p>
            <a:pPr lvl="1"/>
            <a:r>
              <a:rPr lang="en-US" sz="5500" b="1" dirty="0"/>
              <a:t>Free:</a:t>
            </a:r>
            <a:r>
              <a:rPr lang="en-US" sz="5500" dirty="0"/>
              <a:t> available but must be zeroed before use for security</a:t>
            </a:r>
          </a:p>
          <a:p>
            <a:pPr lvl="1"/>
            <a:r>
              <a:rPr lang="en-US" sz="5500" b="1" dirty="0"/>
              <a:t>Bad: </a:t>
            </a:r>
            <a:r>
              <a:rPr lang="en-US" sz="5500" dirty="0"/>
              <a:t>faulty hardware pages marked unusable by Windows</a:t>
            </a:r>
          </a:p>
          <a:p>
            <a:pPr marL="0" indent="0">
              <a:buNone/>
            </a:pPr>
            <a:r>
              <a:rPr lang="en-US" sz="5500" dirty="0"/>
              <a:t>These categories indicate not just how much RAM is used, but what state it’s in. Linux uses similar page states.</a:t>
            </a:r>
          </a:p>
          <a:p>
            <a:pPr marL="0" indent="0">
              <a:buNone/>
            </a:pPr>
            <a:r>
              <a:rPr lang="en-US" sz="5500" dirty="0" err="1"/>
              <a:t>RAMMap</a:t>
            </a:r>
            <a:r>
              <a:rPr lang="en-US" sz="5500" dirty="0"/>
              <a:t> shows us: Each page list category. How many pages fall into each state and which files, processes and drivers occupy these pages. This allows deep visibility into Windows memory behaviour far beyond Task Manager.</a:t>
            </a:r>
          </a:p>
        </p:txBody>
      </p:sp>
      <p:sp>
        <p:nvSpPr>
          <p:cNvPr id="8" name="TextBox 7">
            <a:extLst>
              <a:ext uri="{FF2B5EF4-FFF2-40B4-BE49-F238E27FC236}">
                <a16:creationId xmlns:a16="http://schemas.microsoft.com/office/drawing/2014/main" id="{383DAB00-28A5-F8A7-B606-56CBC4D525AD}"/>
              </a:ext>
            </a:extLst>
          </p:cNvPr>
          <p:cNvSpPr txBox="1"/>
          <p:nvPr/>
        </p:nvSpPr>
        <p:spPr>
          <a:xfrm>
            <a:off x="9835159" y="6573856"/>
            <a:ext cx="1080492" cy="276999"/>
          </a:xfrm>
          <a:prstGeom prst="rect">
            <a:avLst/>
          </a:prstGeom>
          <a:noFill/>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[r </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1</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2</a:t>
            </a:r>
            <a:r>
              <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18218659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C0CE74-6834-4A9A-B075-EC1BD7A14C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8F8AAB-300E-C864-936A-3F647B51AF6D}"/>
              </a:ext>
            </a:extLst>
          </p:cNvPr>
          <p:cNvSpPr>
            <a:spLocks noGrp="1"/>
          </p:cNvSpPr>
          <p:nvPr>
            <p:ph type="title"/>
          </p:nvPr>
        </p:nvSpPr>
        <p:spPr>
          <a:xfrm>
            <a:off x="0" y="0"/>
            <a:ext cx="12192000" cy="1325563"/>
          </a:xfrm>
          <a:solidFill>
            <a:srgbClr val="002060"/>
          </a:solidFill>
        </p:spPr>
        <p:txBody>
          <a:bodyPr/>
          <a:lstStyle/>
          <a:p>
            <a:r>
              <a:rPr lang="en-GB" sz="6000" b="1" dirty="0">
                <a:solidFill>
                  <a:schemeClr val="bg1"/>
                </a:solidFill>
              </a:rPr>
              <a:t>Bg. </a:t>
            </a:r>
            <a:r>
              <a:rPr lang="en-GB" b="1" dirty="0">
                <a:solidFill>
                  <a:schemeClr val="bg1"/>
                </a:solidFill>
              </a:rPr>
              <a:t>RAMMap categories</a:t>
            </a:r>
          </a:p>
        </p:txBody>
      </p:sp>
      <p:sp>
        <p:nvSpPr>
          <p:cNvPr id="3" name="Content Placeholder 2">
            <a:extLst>
              <a:ext uri="{FF2B5EF4-FFF2-40B4-BE49-F238E27FC236}">
                <a16:creationId xmlns:a16="http://schemas.microsoft.com/office/drawing/2014/main" id="{A9932DC1-00E5-7D30-1015-A1987648D51A}"/>
              </a:ext>
            </a:extLst>
          </p:cNvPr>
          <p:cNvSpPr>
            <a:spLocks noGrp="1"/>
          </p:cNvSpPr>
          <p:nvPr>
            <p:ph idx="1"/>
          </p:nvPr>
        </p:nvSpPr>
        <p:spPr>
          <a:xfrm>
            <a:off x="314326" y="1628775"/>
            <a:ext cx="11315699" cy="5000625"/>
          </a:xfrm>
        </p:spPr>
        <p:txBody>
          <a:bodyPr>
            <a:normAutofit fontScale="77500" lnSpcReduction="20000"/>
          </a:bodyPr>
          <a:lstStyle/>
          <a:p>
            <a:pPr marL="0" indent="0">
              <a:buNone/>
            </a:pPr>
            <a:r>
              <a:rPr lang="en-US" dirty="0" err="1"/>
              <a:t>RAMMap</a:t>
            </a:r>
            <a:r>
              <a:rPr lang="en-US" dirty="0"/>
              <a:t> Page List Categories:</a:t>
            </a:r>
          </a:p>
          <a:p>
            <a:r>
              <a:rPr lang="en-US" b="1" dirty="0"/>
              <a:t>Active: </a:t>
            </a:r>
            <a:r>
              <a:rPr lang="en-US" dirty="0"/>
              <a:t>Active</a:t>
            </a:r>
            <a:r>
              <a:rPr lang="en-US" b="1" dirty="0"/>
              <a:t> </a:t>
            </a:r>
            <a:r>
              <a:rPr lang="en-US" dirty="0"/>
              <a:t>Pages currently in use by running processes or the system. Includes working sets, nonpaged pool, and AWE pages.</a:t>
            </a:r>
          </a:p>
          <a:p>
            <a:r>
              <a:rPr lang="en-US" b="1" dirty="0"/>
              <a:t>Standby: </a:t>
            </a:r>
            <a:r>
              <a:rPr lang="en-US" dirty="0"/>
              <a:t>Cached data removed from a working set but kept in RAM for quick reuse.   Can be reused immediately without any disk. Pages removed from a working set that have been changed in RAM. Must be written to disk before being reused by another process. </a:t>
            </a:r>
          </a:p>
          <a:p>
            <a:r>
              <a:rPr lang="en-US" b="1" dirty="0"/>
              <a:t>Modified No‑Write: </a:t>
            </a:r>
            <a:r>
              <a:rPr lang="en-US" dirty="0"/>
              <a:t>Modified pages that Windows determines do </a:t>
            </a:r>
            <a:r>
              <a:rPr lang="en-US" b="1" dirty="0"/>
              <a:t>not</a:t>
            </a:r>
            <a:r>
              <a:rPr lang="en-US" dirty="0"/>
              <a:t> need to be written to disk before reuse.</a:t>
            </a:r>
          </a:p>
          <a:p>
            <a:r>
              <a:rPr lang="en-US" b="1" dirty="0"/>
              <a:t>Free: </a:t>
            </a:r>
            <a:r>
              <a:rPr lang="en-US" dirty="0"/>
              <a:t>RAM that is totally unused and available for immediate allocation. Windows purposely keeps Free low in </a:t>
            </a:r>
            <a:r>
              <a:rPr lang="en-US" dirty="0" err="1"/>
              <a:t>favour</a:t>
            </a:r>
            <a:r>
              <a:rPr lang="en-US" dirty="0"/>
              <a:t> of Standby to improve performance (Windows memory model, implied in </a:t>
            </a:r>
            <a:r>
              <a:rPr lang="en-US" dirty="0" err="1"/>
              <a:t>RAMMap</a:t>
            </a:r>
            <a:r>
              <a:rPr lang="en-US" dirty="0"/>
              <a:t> usage guidance).</a:t>
            </a:r>
          </a:p>
          <a:p>
            <a:r>
              <a:rPr lang="en-US" b="1" dirty="0"/>
              <a:t>Zeroed:</a:t>
            </a:r>
            <a:r>
              <a:rPr lang="en-US" dirty="0"/>
              <a:t> Pages that have been wiped to all‑zeros and are ready for secure allocation. Used when fresh, zero‑</a:t>
            </a:r>
            <a:r>
              <a:rPr lang="en-US" dirty="0" err="1"/>
              <a:t>initialised</a:t>
            </a:r>
            <a:r>
              <a:rPr lang="en-US" dirty="0"/>
              <a:t> memory is required by processes.</a:t>
            </a:r>
          </a:p>
          <a:p>
            <a:r>
              <a:rPr lang="en-US" b="1" dirty="0"/>
              <a:t>Bad:</a:t>
            </a:r>
            <a:r>
              <a:rPr lang="en-US" dirty="0"/>
              <a:t> Pages marked as damaged or unreliable by the memory manager. Persistent growth may indicate failing physical RAM.</a:t>
            </a:r>
          </a:p>
          <a:p>
            <a:pPr marL="0" indent="0">
              <a:buNone/>
            </a:pPr>
            <a:r>
              <a:rPr lang="en-US" sz="1500" dirty="0"/>
              <a:t>[r </a:t>
            </a:r>
            <a:r>
              <a:rPr lang="en-US" sz="1500" dirty="0">
                <a:hlinkClick r:id="rId2"/>
              </a:rPr>
              <a:t>1</a:t>
            </a:r>
            <a:r>
              <a:rPr lang="en-US" sz="1500" dirty="0"/>
              <a:t>]</a:t>
            </a:r>
          </a:p>
          <a:p>
            <a:pPr marL="0" indent="0">
              <a:buNone/>
            </a:pPr>
            <a:endParaRPr lang="en-US" dirty="0"/>
          </a:p>
        </p:txBody>
      </p:sp>
      <p:pic>
        <p:nvPicPr>
          <p:cNvPr id="5" name="Picture 4">
            <a:extLst>
              <a:ext uri="{FF2B5EF4-FFF2-40B4-BE49-F238E27FC236}">
                <a16:creationId xmlns:a16="http://schemas.microsoft.com/office/drawing/2014/main" id="{0E92341B-D2DD-7218-B5FD-E5BA8A566736}"/>
              </a:ext>
            </a:extLst>
          </p:cNvPr>
          <p:cNvPicPr>
            <a:picLocks noChangeAspect="1"/>
          </p:cNvPicPr>
          <p:nvPr/>
        </p:nvPicPr>
        <p:blipFill>
          <a:blip r:embed="rId3"/>
          <a:srcRect l="2422" t="14257"/>
          <a:stretch>
            <a:fillRect/>
          </a:stretch>
        </p:blipFill>
        <p:spPr>
          <a:xfrm>
            <a:off x="147637" y="1083260"/>
            <a:ext cx="11896725" cy="484605"/>
          </a:xfrm>
          <a:prstGeom prst="rect">
            <a:avLst/>
          </a:prstGeom>
        </p:spPr>
      </p:pic>
    </p:spTree>
    <p:extLst>
      <p:ext uri="{BB962C8B-B14F-4D97-AF65-F5344CB8AC3E}">
        <p14:creationId xmlns:p14="http://schemas.microsoft.com/office/powerpoint/2010/main" val="5953701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B8D48E-ABD1-E9BE-5DE6-73EE6C83B0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7F57A2-642B-0321-1B48-39F65B77A38D}"/>
              </a:ext>
            </a:extLst>
          </p:cNvPr>
          <p:cNvSpPr>
            <a:spLocks noGrp="1"/>
          </p:cNvSpPr>
          <p:nvPr>
            <p:ph type="title"/>
          </p:nvPr>
        </p:nvSpPr>
        <p:spPr>
          <a:xfrm>
            <a:off x="0" y="0"/>
            <a:ext cx="12192000" cy="1325563"/>
          </a:xfrm>
          <a:solidFill>
            <a:srgbClr val="002060"/>
          </a:solidFill>
        </p:spPr>
        <p:txBody>
          <a:bodyPr/>
          <a:lstStyle/>
          <a:p>
            <a:r>
              <a:rPr lang="en-GB" sz="6000" b="1" dirty="0">
                <a:solidFill>
                  <a:schemeClr val="bg1"/>
                </a:solidFill>
              </a:rPr>
              <a:t>Bg. </a:t>
            </a:r>
            <a:r>
              <a:rPr lang="en-GB" sz="4800" b="1" dirty="0">
                <a:solidFill>
                  <a:schemeClr val="bg1"/>
                </a:solidFill>
              </a:rPr>
              <a:t>Kernel data structures</a:t>
            </a:r>
            <a:endParaRPr lang="en-GB" b="1" dirty="0">
              <a:solidFill>
                <a:schemeClr val="bg1"/>
              </a:solidFill>
            </a:endParaRPr>
          </a:p>
        </p:txBody>
      </p:sp>
      <p:sp>
        <p:nvSpPr>
          <p:cNvPr id="3" name="Content Placeholder 2">
            <a:extLst>
              <a:ext uri="{FF2B5EF4-FFF2-40B4-BE49-F238E27FC236}">
                <a16:creationId xmlns:a16="http://schemas.microsoft.com/office/drawing/2014/main" id="{89A984DF-FDF1-75D6-B07F-667FDB921A68}"/>
              </a:ext>
            </a:extLst>
          </p:cNvPr>
          <p:cNvSpPr>
            <a:spLocks noGrp="1"/>
          </p:cNvSpPr>
          <p:nvPr>
            <p:ph idx="1"/>
          </p:nvPr>
        </p:nvSpPr>
        <p:spPr>
          <a:xfrm>
            <a:off x="314326" y="1385888"/>
            <a:ext cx="11315699" cy="5314949"/>
          </a:xfrm>
        </p:spPr>
        <p:txBody>
          <a:bodyPr>
            <a:normAutofit fontScale="92500" lnSpcReduction="10000"/>
          </a:bodyPr>
          <a:lstStyle/>
          <a:p>
            <a:r>
              <a:rPr lang="en-US" sz="2000" dirty="0"/>
              <a:t>The kernel uses </a:t>
            </a:r>
            <a:r>
              <a:rPr lang="en-US" sz="2000" dirty="0" err="1"/>
              <a:t>specialised</a:t>
            </a:r>
            <a:r>
              <a:rPr lang="en-US" sz="2000" dirty="0"/>
              <a:t> </a:t>
            </a:r>
            <a:r>
              <a:rPr lang="en-US" sz="2000" b="1" dirty="0"/>
              <a:t>memory structures</a:t>
            </a:r>
            <a:r>
              <a:rPr lang="en-US" sz="2000" dirty="0"/>
              <a:t>, They are data structures stored in RAM that the operating system kernel uses internally to track and manage the system. They are custom‑built for kernel needs and are not accessible to ordinary programs.</a:t>
            </a:r>
          </a:p>
          <a:p>
            <a:r>
              <a:rPr lang="en-US" sz="2000" dirty="0"/>
              <a:t>These structures hold the kernel’s internal ‘state’ such as information about processes, files, memory, and devices. They exist only in memory (RAM) so the kernel can access and update them extremely quickly.</a:t>
            </a:r>
          </a:p>
          <a:p>
            <a:pPr marL="0" indent="0">
              <a:buNone/>
            </a:pPr>
            <a:r>
              <a:rPr lang="en-US" sz="2000" b="1" dirty="0"/>
              <a:t>Examples include: </a:t>
            </a:r>
            <a:r>
              <a:rPr lang="en-US" sz="2000" dirty="0"/>
              <a:t>Process table entries (track running processes), File table entries (track open files and file positions), open files, and filesystem metadata. </a:t>
            </a:r>
          </a:p>
          <a:p>
            <a:r>
              <a:rPr lang="en-US" sz="2000" dirty="0"/>
              <a:t>They contain essential information the OS needs to operate, such as which processes exist, Memory usage and mappings, what files are open, Device driver information.</a:t>
            </a:r>
          </a:p>
          <a:p>
            <a:r>
              <a:rPr lang="en-US" sz="2000" dirty="0">
                <a:highlight>
                  <a:srgbClr val="FFFF00"/>
                </a:highlight>
              </a:rPr>
              <a:t>Kernel data structures are the internal, specialized in‑memory structures the OS kernel keeps in RAM to manage system state (processes, files, memory, devices).</a:t>
            </a:r>
          </a:p>
          <a:p>
            <a:r>
              <a:rPr lang="en-US" sz="2000" dirty="0"/>
              <a:t>They are optimized for speed, stability, and concurrency, using structures like linked lists, hash tables, red‑black trees, and radix trees.</a:t>
            </a:r>
          </a:p>
          <a:p>
            <a:r>
              <a:rPr lang="en-US" sz="2000" dirty="0"/>
              <a:t>Called specialized because they are custom‑designed for kernel‑level resource tracking, not general‑purpose application data. </a:t>
            </a:r>
          </a:p>
          <a:p>
            <a:r>
              <a:rPr lang="en-US" sz="2000" dirty="0"/>
              <a:t>They are stored in RAM to enable microsecond‑level updates (e.g., process scheduling, memory allocation).</a:t>
            </a:r>
          </a:p>
          <a:p>
            <a:r>
              <a:rPr lang="en-US" sz="2000" dirty="0"/>
              <a:t>They are not accessible to user-mode programs; used by the kernel to maintain a secure, consistent view of system activity.</a:t>
            </a:r>
          </a:p>
        </p:txBody>
      </p:sp>
    </p:spTree>
    <p:extLst>
      <p:ext uri="{BB962C8B-B14F-4D97-AF65-F5344CB8AC3E}">
        <p14:creationId xmlns:p14="http://schemas.microsoft.com/office/powerpoint/2010/main" val="6404189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1807FD-B930-73A9-14C7-7A3D8557FC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5BB3C3-79C2-8B99-CD72-4518A88F7581}"/>
              </a:ext>
            </a:extLst>
          </p:cNvPr>
          <p:cNvSpPr>
            <a:spLocks noGrp="1"/>
          </p:cNvSpPr>
          <p:nvPr>
            <p:ph type="title"/>
          </p:nvPr>
        </p:nvSpPr>
        <p:spPr>
          <a:xfrm>
            <a:off x="0" y="0"/>
            <a:ext cx="12192000" cy="1325563"/>
          </a:xfrm>
          <a:solidFill>
            <a:srgbClr val="002060"/>
          </a:solidFill>
        </p:spPr>
        <p:txBody>
          <a:bodyPr/>
          <a:lstStyle/>
          <a:p>
            <a:r>
              <a:rPr lang="en-GB" b="1" dirty="0">
                <a:solidFill>
                  <a:srgbClr val="002060"/>
                </a:solidFill>
                <a:highlight>
                  <a:srgbClr val="FFFF00"/>
                </a:highlight>
              </a:rPr>
              <a:t>Show:</a:t>
            </a:r>
            <a:r>
              <a:rPr lang="en-GB" b="1" dirty="0">
                <a:solidFill>
                  <a:srgbClr val="002060"/>
                </a:solidFill>
              </a:rPr>
              <a:t> </a:t>
            </a:r>
            <a:r>
              <a:rPr lang="en-GB" b="1" dirty="0">
                <a:solidFill>
                  <a:schemeClr val="bg1"/>
                </a:solidFill>
              </a:rPr>
              <a:t>Group Policy Editor</a:t>
            </a:r>
          </a:p>
        </p:txBody>
      </p:sp>
      <p:sp>
        <p:nvSpPr>
          <p:cNvPr id="3" name="Content Placeholder 2">
            <a:extLst>
              <a:ext uri="{FF2B5EF4-FFF2-40B4-BE49-F238E27FC236}">
                <a16:creationId xmlns:a16="http://schemas.microsoft.com/office/drawing/2014/main" id="{CA092066-534A-E1C5-9A80-588806EAC52F}"/>
              </a:ext>
            </a:extLst>
          </p:cNvPr>
          <p:cNvSpPr>
            <a:spLocks noGrp="1"/>
          </p:cNvSpPr>
          <p:nvPr>
            <p:ph idx="1"/>
          </p:nvPr>
        </p:nvSpPr>
        <p:spPr>
          <a:xfrm>
            <a:off x="137879" y="1523792"/>
            <a:ext cx="5917340" cy="5334208"/>
          </a:xfrm>
        </p:spPr>
        <p:txBody>
          <a:bodyPr>
            <a:normAutofit fontScale="92500" lnSpcReduction="10000"/>
          </a:bodyPr>
          <a:lstStyle/>
          <a:p>
            <a:pPr>
              <a:lnSpc>
                <a:spcPct val="100000"/>
              </a:lnSpc>
              <a:spcBef>
                <a:spcPts val="0"/>
              </a:spcBef>
              <a:spcAft>
                <a:spcPts val="600"/>
              </a:spcAft>
            </a:pPr>
            <a:r>
              <a:rPr lang="en-GB" sz="3100" kern="100" dirty="0">
                <a:effectLst/>
                <a:ea typeface="DengXian" panose="02010600030101010101" pitchFamily="2" charset="-122"/>
                <a:cs typeface="Times New Roman" panose="02020603050405020304" pitchFamily="18" charset="0"/>
              </a:rPr>
              <a:t>On </a:t>
            </a:r>
            <a:r>
              <a:rPr lang="en-GB" sz="3100" b="1" kern="100" dirty="0">
                <a:effectLst/>
                <a:ea typeface="DengXian" panose="02010600030101010101" pitchFamily="2" charset="-122"/>
                <a:cs typeface="Times New Roman" panose="02020603050405020304" pitchFamily="18" charset="0"/>
              </a:rPr>
              <a:t>Windows Server OSs</a:t>
            </a:r>
            <a:r>
              <a:rPr lang="en-GB" sz="3100" kern="100" dirty="0">
                <a:effectLst/>
                <a:ea typeface="DengXian" panose="02010600030101010101" pitchFamily="2" charset="-122"/>
                <a:cs typeface="Times New Roman" panose="02020603050405020304" pitchFamily="18" charset="0"/>
              </a:rPr>
              <a:t>, we can use</a:t>
            </a:r>
            <a:r>
              <a:rPr lang="en-GB" sz="3100" b="1" kern="100" dirty="0">
                <a:effectLst/>
                <a:ea typeface="DengXian" panose="02010600030101010101" pitchFamily="2" charset="-122"/>
                <a:cs typeface="Times New Roman" panose="02020603050405020304" pitchFamily="18" charset="0"/>
              </a:rPr>
              <a:t> </a:t>
            </a:r>
            <a:r>
              <a:rPr lang="en-GB" sz="3100" kern="100" dirty="0">
                <a:effectLst/>
                <a:ea typeface="DengXian" panose="02010600030101010101" pitchFamily="2" charset="-122"/>
                <a:cs typeface="Times New Roman" panose="02020603050405020304" pitchFamily="18" charset="0"/>
              </a:rPr>
              <a:t>the </a:t>
            </a:r>
            <a:r>
              <a:rPr lang="en-GB" sz="3100" b="1" kern="100" dirty="0">
                <a:effectLst/>
                <a:ea typeface="DengXian" panose="02010600030101010101" pitchFamily="2" charset="-122"/>
                <a:cs typeface="Times New Roman" panose="02020603050405020304" pitchFamily="18" charset="0"/>
              </a:rPr>
              <a:t>‘Group Policy Management’ App </a:t>
            </a:r>
            <a:r>
              <a:rPr lang="en-GB" sz="3100" kern="100" dirty="0">
                <a:effectLst/>
                <a:ea typeface="DengXian" panose="02010600030101010101" pitchFamily="2" charset="-122"/>
                <a:cs typeface="Times New Roman" panose="02020603050405020304" pitchFamily="18" charset="0"/>
              </a:rPr>
              <a:t>to </a:t>
            </a:r>
            <a:r>
              <a:rPr lang="en-GB" sz="3100" b="1" kern="100" dirty="0">
                <a:effectLst/>
                <a:highlight>
                  <a:srgbClr val="FFFF00"/>
                </a:highlight>
                <a:ea typeface="DengXian" panose="02010600030101010101" pitchFamily="2" charset="-122"/>
                <a:cs typeface="Times New Roman" panose="02020603050405020304" pitchFamily="18" charset="0"/>
              </a:rPr>
              <a:t>manage users and computer settings</a:t>
            </a:r>
            <a:r>
              <a:rPr lang="en-GB" sz="3100" kern="100" dirty="0">
                <a:effectLst/>
                <a:ea typeface="DengXian" panose="02010600030101010101" pitchFamily="2" charset="-122"/>
                <a:cs typeface="Times New Roman" panose="02020603050405020304" pitchFamily="18" charset="0"/>
              </a:rPr>
              <a:t>.</a:t>
            </a:r>
          </a:p>
          <a:p>
            <a:pPr>
              <a:lnSpc>
                <a:spcPct val="100000"/>
              </a:lnSpc>
              <a:spcBef>
                <a:spcPts val="0"/>
              </a:spcBef>
              <a:spcAft>
                <a:spcPts val="600"/>
              </a:spcAft>
            </a:pPr>
            <a:r>
              <a:rPr lang="en-GB" sz="3100" kern="100" dirty="0">
                <a:effectLst/>
                <a:ea typeface="DengXian" panose="02010600030101010101" pitchFamily="2" charset="-122"/>
                <a:cs typeface="Times New Roman" panose="02020603050405020304" pitchFamily="18" charset="0"/>
              </a:rPr>
              <a:t>We can edit the </a:t>
            </a:r>
            <a:r>
              <a:rPr lang="en-GB" sz="3100" b="1" kern="100" dirty="0">
                <a:effectLst/>
                <a:ea typeface="DengXian" panose="02010600030101010101" pitchFamily="2" charset="-122"/>
                <a:cs typeface="Times New Roman" panose="02020603050405020304" pitchFamily="18" charset="0"/>
              </a:rPr>
              <a:t>Group policy </a:t>
            </a:r>
            <a:r>
              <a:rPr lang="en-GB" sz="3100" kern="100" dirty="0">
                <a:effectLst/>
                <a:ea typeface="DengXian" panose="02010600030101010101" pitchFamily="2" charset="-122"/>
                <a:cs typeface="Times New Roman" panose="02020603050405020304" pitchFamily="18" charset="0"/>
              </a:rPr>
              <a:t>using the ‘</a:t>
            </a:r>
            <a:r>
              <a:rPr lang="en-GB" sz="3100" b="1" kern="100" dirty="0">
                <a:effectLst/>
                <a:ea typeface="DengXian" panose="02010600030101010101" pitchFamily="2" charset="-122"/>
                <a:cs typeface="Times New Roman" panose="02020603050405020304" pitchFamily="18" charset="0"/>
              </a:rPr>
              <a:t>Group Policy Editor</a:t>
            </a:r>
            <a:r>
              <a:rPr lang="en-GB" sz="3100" kern="100" dirty="0">
                <a:effectLst/>
                <a:ea typeface="DengXian" panose="02010600030101010101" pitchFamily="2" charset="-122"/>
                <a:cs typeface="Times New Roman" panose="02020603050405020304" pitchFamily="18" charset="0"/>
              </a:rPr>
              <a:t>’ tool.</a:t>
            </a:r>
          </a:p>
          <a:p>
            <a:pPr>
              <a:lnSpc>
                <a:spcPct val="100000"/>
              </a:lnSpc>
              <a:spcBef>
                <a:spcPts val="0"/>
              </a:spcBef>
              <a:spcAft>
                <a:spcPts val="600"/>
              </a:spcAft>
            </a:pPr>
            <a:r>
              <a:rPr lang="en-US" sz="3100" dirty="0"/>
              <a:t>It allows us to </a:t>
            </a:r>
            <a:r>
              <a:rPr lang="en-US" sz="3100" b="1" dirty="0"/>
              <a:t>configure settings </a:t>
            </a:r>
            <a:r>
              <a:rPr lang="en-US" sz="3100" dirty="0"/>
              <a:t>for the </a:t>
            </a:r>
            <a:r>
              <a:rPr lang="en-US" sz="3100" b="1" dirty="0"/>
              <a:t>computer</a:t>
            </a:r>
            <a:r>
              <a:rPr lang="en-US" sz="3100" dirty="0"/>
              <a:t>, </a:t>
            </a:r>
            <a:r>
              <a:rPr lang="en-US" sz="3100" b="1" dirty="0"/>
              <a:t>users</a:t>
            </a:r>
            <a:r>
              <a:rPr lang="en-US" sz="3100" dirty="0"/>
              <a:t> and the </a:t>
            </a:r>
            <a:r>
              <a:rPr lang="en-US" sz="3100" b="1" dirty="0"/>
              <a:t>network</a:t>
            </a:r>
            <a:r>
              <a:rPr lang="en-US" sz="3100" dirty="0"/>
              <a:t>.</a:t>
            </a:r>
            <a:endParaRPr lang="en-GB" sz="3100" dirty="0"/>
          </a:p>
          <a:p>
            <a:pPr>
              <a:lnSpc>
                <a:spcPct val="100000"/>
              </a:lnSpc>
              <a:spcBef>
                <a:spcPts val="0"/>
              </a:spcBef>
              <a:spcAft>
                <a:spcPts val="600"/>
              </a:spcAft>
            </a:pPr>
            <a:r>
              <a:rPr lang="en-GB" sz="3000" b="1" kern="100" dirty="0">
                <a:effectLst/>
                <a:ea typeface="DengXian" panose="02010600030101010101" pitchFamily="2" charset="-122"/>
                <a:cs typeface="Times New Roman" panose="02020603050405020304" pitchFamily="18" charset="0"/>
              </a:rPr>
              <a:t>To open </a:t>
            </a:r>
            <a:r>
              <a:rPr lang="en-GB" sz="3000" kern="100" dirty="0">
                <a:effectLst/>
                <a:ea typeface="DengXian" panose="02010600030101010101" pitchFamily="2" charset="-122"/>
                <a:cs typeface="Times New Roman" panose="02020603050405020304" pitchFamily="18" charset="0"/>
              </a:rPr>
              <a:t>the</a:t>
            </a:r>
            <a:r>
              <a:rPr lang="en-GB" sz="3000" b="1" kern="100" dirty="0">
                <a:effectLst/>
                <a:ea typeface="DengXian" panose="02010600030101010101" pitchFamily="2" charset="-122"/>
                <a:cs typeface="Times New Roman" panose="02020603050405020304" pitchFamily="18" charset="0"/>
              </a:rPr>
              <a:t> Group Policy Editor, type ‘</a:t>
            </a:r>
            <a:r>
              <a:rPr lang="en-GB" sz="3500" b="1" kern="100" dirty="0" err="1">
                <a:effectLst/>
                <a:highlight>
                  <a:srgbClr val="FFFF00"/>
                </a:highlight>
                <a:ea typeface="DengXian" panose="02010600030101010101" pitchFamily="2" charset="-122"/>
                <a:cs typeface="Times New Roman" panose="02020603050405020304" pitchFamily="18" charset="0"/>
              </a:rPr>
              <a:t>gpedit</a:t>
            </a:r>
            <a:r>
              <a:rPr lang="en-GB" sz="3000" b="1" kern="100" dirty="0">
                <a:effectLst/>
                <a:ea typeface="DengXian" panose="02010600030101010101" pitchFamily="2" charset="-122"/>
                <a:cs typeface="Times New Roman" panose="02020603050405020304" pitchFamily="18" charset="0"/>
              </a:rPr>
              <a:t>’ </a:t>
            </a:r>
            <a:r>
              <a:rPr lang="en-GB" sz="3000" kern="100" dirty="0">
                <a:effectLst/>
                <a:ea typeface="DengXian" panose="02010600030101010101" pitchFamily="2" charset="-122"/>
                <a:cs typeface="Times New Roman" panose="02020603050405020304" pitchFamily="18" charset="0"/>
              </a:rPr>
              <a:t>in</a:t>
            </a:r>
            <a:r>
              <a:rPr lang="en-GB" sz="3000" kern="100" dirty="0">
                <a:ea typeface="DengXian" panose="02010600030101010101" pitchFamily="2" charset="-122"/>
                <a:cs typeface="Times New Roman" panose="02020603050405020304" pitchFamily="18" charset="0"/>
              </a:rPr>
              <a:t> the </a:t>
            </a:r>
            <a:r>
              <a:rPr lang="en-GB" sz="3000" b="1" kern="100" dirty="0">
                <a:effectLst/>
                <a:ea typeface="DengXian" panose="02010600030101010101" pitchFamily="2" charset="-122"/>
                <a:cs typeface="Times New Roman" panose="02020603050405020304" pitchFamily="18" charset="0"/>
              </a:rPr>
              <a:t>Search box</a:t>
            </a:r>
            <a:r>
              <a:rPr lang="en-GB" sz="3000" b="1" kern="100" dirty="0">
                <a:ea typeface="DengXian" panose="02010600030101010101" pitchFamily="2" charset="-122"/>
                <a:cs typeface="Times New Roman" panose="02020603050405020304" pitchFamily="18" charset="0"/>
              </a:rPr>
              <a:t> </a:t>
            </a:r>
            <a:r>
              <a:rPr lang="en-GB" sz="3000" kern="100" dirty="0">
                <a:effectLst/>
                <a:ea typeface="DengXian" panose="02010600030101010101" pitchFamily="2" charset="-122"/>
                <a:cs typeface="Times New Roman" panose="02020603050405020304" pitchFamily="18" charset="0"/>
              </a:rPr>
              <a:t>or via </a:t>
            </a:r>
            <a:r>
              <a:rPr lang="en-GB" sz="3000" b="1" kern="100" dirty="0">
                <a:effectLst/>
                <a:ea typeface="DengXian" panose="02010600030101010101" pitchFamily="2" charset="-122"/>
                <a:cs typeface="Times New Roman" panose="02020603050405020304" pitchFamily="18" charset="0"/>
              </a:rPr>
              <a:t>cmd.</a:t>
            </a:r>
            <a:endParaRPr lang="en-GB" sz="3000" kern="100" dirty="0">
              <a:effectLst/>
              <a:ea typeface="DengXian" panose="02010600030101010101" pitchFamily="2" charset="-122"/>
              <a:cs typeface="Times New Roman" panose="02020603050405020304" pitchFamily="18" charset="0"/>
            </a:endParaRPr>
          </a:p>
          <a:p>
            <a:pPr marL="0" indent="0">
              <a:lnSpc>
                <a:spcPct val="100000"/>
              </a:lnSpc>
              <a:spcBef>
                <a:spcPts val="0"/>
              </a:spcBef>
              <a:spcAft>
                <a:spcPts val="600"/>
              </a:spcAft>
              <a:buNone/>
            </a:pPr>
            <a:endParaRPr lang="en-GB" dirty="0"/>
          </a:p>
        </p:txBody>
      </p:sp>
      <p:pic>
        <p:nvPicPr>
          <p:cNvPr id="5" name="Picture 4">
            <a:extLst>
              <a:ext uri="{FF2B5EF4-FFF2-40B4-BE49-F238E27FC236}">
                <a16:creationId xmlns:a16="http://schemas.microsoft.com/office/drawing/2014/main" id="{613F8C21-C2B0-945C-F397-0D4B1FD6BCFC}"/>
              </a:ext>
            </a:extLst>
          </p:cNvPr>
          <p:cNvPicPr>
            <a:picLocks noChangeAspect="1"/>
          </p:cNvPicPr>
          <p:nvPr/>
        </p:nvPicPr>
        <p:blipFill>
          <a:blip r:embed="rId2"/>
          <a:stretch>
            <a:fillRect/>
          </a:stretch>
        </p:blipFill>
        <p:spPr>
          <a:xfrm>
            <a:off x="6136782" y="246490"/>
            <a:ext cx="6021873" cy="3697357"/>
          </a:xfrm>
          <a:prstGeom prst="rect">
            <a:avLst/>
          </a:prstGeom>
        </p:spPr>
      </p:pic>
      <p:sp>
        <p:nvSpPr>
          <p:cNvPr id="7" name="TextBox 6">
            <a:extLst>
              <a:ext uri="{FF2B5EF4-FFF2-40B4-BE49-F238E27FC236}">
                <a16:creationId xmlns:a16="http://schemas.microsoft.com/office/drawing/2014/main" id="{A67D1976-EE86-561D-F3A0-CA6BBFD01515}"/>
              </a:ext>
            </a:extLst>
          </p:cNvPr>
          <p:cNvSpPr txBox="1"/>
          <p:nvPr/>
        </p:nvSpPr>
        <p:spPr>
          <a:xfrm>
            <a:off x="6136782" y="4190337"/>
            <a:ext cx="6289110" cy="2616101"/>
          </a:xfrm>
          <a:prstGeom prst="rect">
            <a:avLst/>
          </a:prstGeom>
          <a:noFill/>
        </p:spPr>
        <p:txBody>
          <a:bodyPr wrap="square">
            <a:spAutoFit/>
          </a:bodyPr>
          <a:lstStyle/>
          <a:p>
            <a:pPr marL="0" indent="0">
              <a:lnSpc>
                <a:spcPct val="100000"/>
              </a:lnSpc>
              <a:spcBef>
                <a:spcPts val="0"/>
              </a:spcBef>
              <a:spcAft>
                <a:spcPts val="600"/>
              </a:spcAft>
              <a:buNone/>
            </a:pPr>
            <a:r>
              <a:rPr lang="en-GB" sz="2400" b="1" kern="100" dirty="0">
                <a:effectLst/>
                <a:highlight>
                  <a:srgbClr val="FFFF00"/>
                </a:highlight>
                <a:ea typeface="DengXian" panose="02010600030101010101" pitchFamily="2" charset="-122"/>
                <a:cs typeface="Times New Roman" panose="02020603050405020304" pitchFamily="18" charset="0"/>
              </a:rPr>
              <a:t>Demo:</a:t>
            </a:r>
            <a:r>
              <a:rPr lang="en-GB" sz="2400" kern="100" dirty="0">
                <a:effectLst/>
                <a:ea typeface="DengXian" panose="02010600030101010101" pitchFamily="2" charset="-122"/>
                <a:cs typeface="Times New Roman" panose="02020603050405020304" pitchFamily="18" charset="0"/>
              </a:rPr>
              <a:t> </a:t>
            </a:r>
            <a:r>
              <a:rPr lang="en-GB" sz="2400" kern="100" dirty="0">
                <a:ea typeface="DengXian" panose="02010600030101010101" pitchFamily="2" charset="-122"/>
                <a:cs typeface="Times New Roman" panose="02020603050405020304" pitchFamily="18" charset="0"/>
              </a:rPr>
              <a:t>E.g. </a:t>
            </a:r>
            <a:r>
              <a:rPr lang="en-GB" sz="2400" kern="100" dirty="0">
                <a:effectLst/>
                <a:ea typeface="DengXian" panose="02010600030101010101" pitchFamily="2" charset="-122"/>
                <a:cs typeface="Times New Roman" panose="02020603050405020304" pitchFamily="18" charset="0"/>
              </a:rPr>
              <a:t>to </a:t>
            </a:r>
            <a:r>
              <a:rPr lang="en-GB" sz="2400" b="1" kern="100" dirty="0">
                <a:effectLst/>
                <a:ea typeface="DengXian" panose="02010600030101010101" pitchFamily="2" charset="-122"/>
                <a:cs typeface="Times New Roman" panose="02020603050405020304" pitchFamily="18" charset="0"/>
              </a:rPr>
              <a:t>prevent a user from opening command prompt</a:t>
            </a:r>
            <a:r>
              <a:rPr lang="en-GB" sz="2400" kern="100" dirty="0">
                <a:effectLst/>
                <a:ea typeface="DengXian" panose="02010600030101010101" pitchFamily="2" charset="-122"/>
                <a:cs typeface="Times New Roman" panose="02020603050405020304" pitchFamily="18" charset="0"/>
              </a:rPr>
              <a:t> (</a:t>
            </a:r>
            <a:r>
              <a:rPr lang="en-GB" sz="2400" kern="100" dirty="0" err="1">
                <a:effectLst/>
                <a:ea typeface="DengXian" panose="02010600030101010101" pitchFamily="2" charset="-122"/>
                <a:cs typeface="Times New Roman" panose="02020603050405020304" pitchFamily="18" charset="0"/>
              </a:rPr>
              <a:t>cmd</a:t>
            </a:r>
            <a:r>
              <a:rPr lang="en-GB" sz="2400" kern="100" dirty="0">
                <a:effectLst/>
                <a:ea typeface="DengXian" panose="02010600030101010101" pitchFamily="2" charset="-122"/>
                <a:cs typeface="Times New Roman" panose="02020603050405020304" pitchFamily="18" charset="0"/>
              </a:rPr>
              <a:t>):</a:t>
            </a:r>
            <a:endParaRPr lang="en-GB" sz="2400" kern="100" dirty="0">
              <a:ea typeface="DengXian" panose="02010600030101010101" pitchFamily="2" charset="-122"/>
              <a:cs typeface="Times New Roman" panose="02020603050405020304" pitchFamily="18" charset="0"/>
            </a:endParaRPr>
          </a:p>
          <a:p>
            <a:pPr marL="514350" indent="-514350">
              <a:lnSpc>
                <a:spcPct val="100000"/>
              </a:lnSpc>
              <a:spcBef>
                <a:spcPts val="0"/>
              </a:spcBef>
              <a:spcAft>
                <a:spcPts val="600"/>
              </a:spcAft>
              <a:buFont typeface="+mj-lt"/>
              <a:buAutoNum type="arabicPeriod"/>
            </a:pPr>
            <a:r>
              <a:rPr lang="en-GB" sz="2400" kern="100" dirty="0">
                <a:highlight>
                  <a:srgbClr val="FFFF00"/>
                </a:highlight>
                <a:ea typeface="DengXian" panose="02010600030101010101" pitchFamily="2" charset="-122"/>
                <a:cs typeface="Times New Roman" panose="02020603050405020304" pitchFamily="18" charset="0"/>
              </a:rPr>
              <a:t>Type:</a:t>
            </a:r>
            <a:r>
              <a:rPr lang="en-GB" sz="2400" kern="100" dirty="0">
                <a:effectLst/>
                <a:highlight>
                  <a:srgbClr val="FFFF00"/>
                </a:highlight>
                <a:ea typeface="DengXian" panose="02010600030101010101" pitchFamily="2" charset="-122"/>
                <a:cs typeface="Times New Roman" panose="02020603050405020304" pitchFamily="18" charset="0"/>
              </a:rPr>
              <a:t> </a:t>
            </a:r>
            <a:r>
              <a:rPr lang="en-GB" sz="2400" kern="100" dirty="0" err="1">
                <a:effectLst/>
                <a:highlight>
                  <a:srgbClr val="FFFF00"/>
                </a:highlight>
                <a:ea typeface="DengXian" panose="02010600030101010101" pitchFamily="2" charset="-122"/>
                <a:cs typeface="Times New Roman" panose="02020603050405020304" pitchFamily="18" charset="0"/>
              </a:rPr>
              <a:t>gpedit</a:t>
            </a:r>
            <a:r>
              <a:rPr lang="en-GB" sz="2400" kern="100" dirty="0">
                <a:effectLst/>
                <a:highlight>
                  <a:srgbClr val="FFFF00"/>
                </a:highlight>
                <a:ea typeface="DengXian" panose="02010600030101010101" pitchFamily="2" charset="-122"/>
                <a:cs typeface="Times New Roman" panose="02020603050405020304" pitchFamily="18" charset="0"/>
              </a:rPr>
              <a:t> </a:t>
            </a:r>
            <a:r>
              <a:rPr lang="en-GB" sz="2400" kern="100" dirty="0">
                <a:effectLst/>
                <a:ea typeface="DengXian" panose="02010600030101010101" pitchFamily="2" charset="-122"/>
                <a:cs typeface="Times New Roman" panose="02020603050405020304" pitchFamily="18" charset="0"/>
              </a:rPr>
              <a:t>&gt; </a:t>
            </a:r>
            <a:r>
              <a:rPr lang="en-GB" sz="2400" b="1" kern="100" dirty="0">
                <a:effectLst/>
                <a:ea typeface="DengXian" panose="02010600030101010101" pitchFamily="2" charset="-122"/>
                <a:cs typeface="Times New Roman" panose="02020603050405020304" pitchFamily="18" charset="0"/>
              </a:rPr>
              <a:t>User Configuration </a:t>
            </a:r>
            <a:endParaRPr lang="en-GB" sz="2400" b="1" kern="100" dirty="0">
              <a:ea typeface="DengXian" panose="02010600030101010101" pitchFamily="2" charset="-122"/>
              <a:cs typeface="Times New Roman" panose="02020603050405020304" pitchFamily="18" charset="0"/>
            </a:endParaRPr>
          </a:p>
          <a:p>
            <a:pPr marL="514350" indent="-514350">
              <a:lnSpc>
                <a:spcPct val="100000"/>
              </a:lnSpc>
              <a:spcBef>
                <a:spcPts val="0"/>
              </a:spcBef>
              <a:spcAft>
                <a:spcPts val="600"/>
              </a:spcAft>
              <a:buFont typeface="+mj-lt"/>
              <a:buAutoNum type="arabicPeriod"/>
            </a:pPr>
            <a:r>
              <a:rPr lang="en-GB" sz="2400" b="1" kern="100" dirty="0">
                <a:effectLst/>
                <a:ea typeface="DengXian" panose="02010600030101010101" pitchFamily="2" charset="-122"/>
                <a:cs typeface="Times New Roman" panose="02020603050405020304" pitchFamily="18" charset="0"/>
              </a:rPr>
              <a:t>Administrative Templates </a:t>
            </a:r>
          </a:p>
          <a:p>
            <a:pPr marL="514350" indent="-514350">
              <a:lnSpc>
                <a:spcPct val="100000"/>
              </a:lnSpc>
              <a:spcBef>
                <a:spcPts val="0"/>
              </a:spcBef>
              <a:spcAft>
                <a:spcPts val="600"/>
              </a:spcAft>
              <a:buFont typeface="+mj-lt"/>
              <a:buAutoNum type="arabicPeriod"/>
            </a:pPr>
            <a:r>
              <a:rPr lang="en-GB" sz="2400" b="1" kern="100" dirty="0">
                <a:effectLst/>
                <a:ea typeface="DengXian" panose="02010600030101010101" pitchFamily="2" charset="-122"/>
                <a:cs typeface="Times New Roman" panose="02020603050405020304" pitchFamily="18" charset="0"/>
              </a:rPr>
              <a:t>System</a:t>
            </a:r>
            <a:r>
              <a:rPr lang="en-GB" sz="2400" kern="100" dirty="0">
                <a:effectLst/>
                <a:ea typeface="DengXian" panose="02010600030101010101" pitchFamily="2" charset="-122"/>
                <a:cs typeface="Times New Roman" panose="02020603050405020304" pitchFamily="18" charset="0"/>
              </a:rPr>
              <a:t> </a:t>
            </a:r>
          </a:p>
          <a:p>
            <a:pPr marL="514350" indent="-514350">
              <a:lnSpc>
                <a:spcPct val="100000"/>
              </a:lnSpc>
              <a:spcBef>
                <a:spcPts val="0"/>
              </a:spcBef>
              <a:spcAft>
                <a:spcPts val="600"/>
              </a:spcAft>
              <a:buFont typeface="+mj-lt"/>
              <a:buAutoNum type="arabicPeriod"/>
            </a:pPr>
            <a:r>
              <a:rPr lang="en-GB" sz="2400" b="1" kern="100" dirty="0">
                <a:effectLst/>
                <a:ea typeface="DengXian" panose="02010600030101010101" pitchFamily="2" charset="-122"/>
                <a:cs typeface="Times New Roman" panose="02020603050405020304" pitchFamily="18" charset="0"/>
              </a:rPr>
              <a:t>Prevent access to the command prompt</a:t>
            </a:r>
            <a:r>
              <a:rPr lang="en-GB" sz="2400" kern="100" dirty="0">
                <a:effectLst/>
                <a:ea typeface="DengXian" panose="02010600030101010101" pitchFamily="2" charset="-122"/>
                <a:cs typeface="Times New Roman" panose="02020603050405020304" pitchFamily="18" charset="0"/>
              </a:rPr>
              <a:t>.</a:t>
            </a:r>
          </a:p>
        </p:txBody>
      </p:sp>
    </p:spTree>
    <p:extLst>
      <p:ext uri="{BB962C8B-B14F-4D97-AF65-F5344CB8AC3E}">
        <p14:creationId xmlns:p14="http://schemas.microsoft.com/office/powerpoint/2010/main" val="21006016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366E10-7D42-9925-C1A0-590A8A6C5C3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FF315A-FC02-67A9-3389-42555872C999}"/>
              </a:ext>
            </a:extLst>
          </p:cNvPr>
          <p:cNvSpPr>
            <a:spLocks noGrp="1"/>
          </p:cNvSpPr>
          <p:nvPr>
            <p:ph idx="1"/>
          </p:nvPr>
        </p:nvSpPr>
        <p:spPr>
          <a:xfrm>
            <a:off x="91810" y="1181241"/>
            <a:ext cx="11788246" cy="4351338"/>
          </a:xfrm>
        </p:spPr>
        <p:txBody>
          <a:bodyPr/>
          <a:lstStyle/>
          <a:p>
            <a:r>
              <a:rPr lang="en-GB" sz="2800" kern="100" dirty="0">
                <a:effectLst/>
                <a:ea typeface="DengXian" panose="02010600030101010101" pitchFamily="2" charset="-122"/>
                <a:cs typeface="Times New Roman" panose="02020603050405020304" pitchFamily="18" charset="0"/>
              </a:rPr>
              <a:t>For example, to </a:t>
            </a:r>
            <a:r>
              <a:rPr lang="en-GB" sz="2800" b="1" kern="100" dirty="0">
                <a:effectLst/>
                <a:ea typeface="DengXian" panose="02010600030101010101" pitchFamily="2" charset="-122"/>
                <a:cs typeface="Times New Roman" panose="02020603050405020304" pitchFamily="18" charset="0"/>
              </a:rPr>
              <a:t>prevent a user from opening command prompt</a:t>
            </a:r>
            <a:r>
              <a:rPr lang="en-GB" sz="2800" kern="100" dirty="0">
                <a:effectLst/>
                <a:ea typeface="DengXian" panose="02010600030101010101" pitchFamily="2" charset="-122"/>
                <a:cs typeface="Times New Roman" panose="02020603050405020304" pitchFamily="18" charset="0"/>
              </a:rPr>
              <a:t> (</a:t>
            </a:r>
            <a:r>
              <a:rPr lang="en-GB" sz="2800" kern="100" dirty="0" err="1">
                <a:effectLst/>
                <a:ea typeface="DengXian" panose="02010600030101010101" pitchFamily="2" charset="-122"/>
                <a:cs typeface="Times New Roman" panose="02020603050405020304" pitchFamily="18" charset="0"/>
              </a:rPr>
              <a:t>cmd</a:t>
            </a:r>
            <a:r>
              <a:rPr lang="en-GB" sz="2800" kern="100" dirty="0">
                <a:effectLst/>
                <a:ea typeface="DengXian" panose="02010600030101010101" pitchFamily="2" charset="-122"/>
                <a:cs typeface="Times New Roman" panose="02020603050405020304" pitchFamily="18" charset="0"/>
              </a:rPr>
              <a:t>):</a:t>
            </a:r>
            <a:br>
              <a:rPr lang="en-GB" sz="2800" kern="100" dirty="0">
                <a:effectLst/>
                <a:ea typeface="DengXian" panose="02010600030101010101" pitchFamily="2" charset="-122"/>
                <a:cs typeface="Times New Roman" panose="02020603050405020304" pitchFamily="18" charset="0"/>
              </a:rPr>
            </a:br>
            <a:r>
              <a:rPr lang="en-GB" sz="2800" kern="100" dirty="0">
                <a:effectLst/>
                <a:ea typeface="DengXian" panose="02010600030101010101" pitchFamily="2" charset="-122"/>
                <a:cs typeface="Times New Roman" panose="02020603050405020304" pitchFamily="18" charset="0"/>
              </a:rPr>
              <a:t>* Open </a:t>
            </a:r>
            <a:r>
              <a:rPr lang="en-GB" sz="2800" kern="100" dirty="0" err="1">
                <a:effectLst/>
                <a:ea typeface="DengXian" panose="02010600030101010101" pitchFamily="2" charset="-122"/>
                <a:cs typeface="Times New Roman" panose="02020603050405020304" pitchFamily="18" charset="0"/>
              </a:rPr>
              <a:t>gpedit</a:t>
            </a:r>
            <a:r>
              <a:rPr lang="en-GB" sz="2800" kern="100" dirty="0">
                <a:effectLst/>
                <a:ea typeface="DengXian" panose="02010600030101010101" pitchFamily="2" charset="-122"/>
                <a:cs typeface="Times New Roman" panose="02020603050405020304" pitchFamily="18" charset="0"/>
              </a:rPr>
              <a:t> &gt; </a:t>
            </a:r>
            <a:r>
              <a:rPr lang="en-GB" sz="2800" b="1" kern="100" dirty="0">
                <a:effectLst/>
                <a:ea typeface="DengXian" panose="02010600030101010101" pitchFamily="2" charset="-122"/>
                <a:cs typeface="Times New Roman" panose="02020603050405020304" pitchFamily="18" charset="0"/>
              </a:rPr>
              <a:t>User Configuration </a:t>
            </a:r>
            <a:r>
              <a:rPr lang="en-GB" sz="2800" kern="100" dirty="0">
                <a:effectLst/>
                <a:ea typeface="DengXian" panose="02010600030101010101" pitchFamily="2" charset="-122"/>
                <a:cs typeface="Times New Roman" panose="02020603050405020304" pitchFamily="18" charset="0"/>
              </a:rPr>
              <a:t>&gt; </a:t>
            </a:r>
            <a:r>
              <a:rPr lang="en-GB" sz="2800" b="1" kern="100" dirty="0">
                <a:effectLst/>
                <a:ea typeface="DengXian" panose="02010600030101010101" pitchFamily="2" charset="-122"/>
                <a:cs typeface="Times New Roman" panose="02020603050405020304" pitchFamily="18" charset="0"/>
              </a:rPr>
              <a:t>Administrative Templates </a:t>
            </a:r>
            <a:r>
              <a:rPr lang="en-GB" sz="2800" kern="100" dirty="0">
                <a:effectLst/>
                <a:ea typeface="DengXian" panose="02010600030101010101" pitchFamily="2" charset="-122"/>
                <a:cs typeface="Times New Roman" panose="02020603050405020304" pitchFamily="18" charset="0"/>
              </a:rPr>
              <a:t>&gt; </a:t>
            </a:r>
            <a:r>
              <a:rPr lang="en-GB" sz="2800" b="1" kern="100" dirty="0">
                <a:effectLst/>
                <a:ea typeface="DengXian" panose="02010600030101010101" pitchFamily="2" charset="-122"/>
                <a:cs typeface="Times New Roman" panose="02020603050405020304" pitchFamily="18" charset="0"/>
              </a:rPr>
              <a:t>System</a:t>
            </a:r>
            <a:r>
              <a:rPr lang="en-GB" sz="2800" kern="100" dirty="0">
                <a:effectLst/>
                <a:ea typeface="DengXian" panose="02010600030101010101" pitchFamily="2" charset="-122"/>
                <a:cs typeface="Times New Roman" panose="02020603050405020304" pitchFamily="18" charset="0"/>
              </a:rPr>
              <a:t> &gt; </a:t>
            </a:r>
            <a:r>
              <a:rPr lang="en-GB" sz="2800" b="1" kern="100" dirty="0">
                <a:effectLst/>
                <a:ea typeface="DengXian" panose="02010600030101010101" pitchFamily="2" charset="-122"/>
                <a:cs typeface="Times New Roman" panose="02020603050405020304" pitchFamily="18" charset="0"/>
              </a:rPr>
              <a:t>Prevent access to the command prompt</a:t>
            </a:r>
            <a:r>
              <a:rPr lang="en-GB" sz="2800" kern="100" dirty="0">
                <a:effectLst/>
                <a:ea typeface="DengXian" panose="02010600030101010101" pitchFamily="2" charset="-122"/>
                <a:cs typeface="Times New Roman" panose="02020603050405020304" pitchFamily="18" charset="0"/>
              </a:rPr>
              <a:t>.</a:t>
            </a:r>
          </a:p>
          <a:p>
            <a:endParaRPr lang="en-GB" dirty="0"/>
          </a:p>
        </p:txBody>
      </p:sp>
      <p:grpSp>
        <p:nvGrpSpPr>
          <p:cNvPr id="22" name="Group 21">
            <a:extLst>
              <a:ext uri="{FF2B5EF4-FFF2-40B4-BE49-F238E27FC236}">
                <a16:creationId xmlns:a16="http://schemas.microsoft.com/office/drawing/2014/main" id="{C1E7E110-A429-7114-29BC-9F8664ACF1C5}"/>
              </a:ext>
            </a:extLst>
          </p:cNvPr>
          <p:cNvGrpSpPr/>
          <p:nvPr/>
        </p:nvGrpSpPr>
        <p:grpSpPr>
          <a:xfrm>
            <a:off x="778669" y="2297072"/>
            <a:ext cx="7639049" cy="4351337"/>
            <a:chOff x="1457324" y="885824"/>
            <a:chExt cx="7764200" cy="4407695"/>
          </a:xfrm>
        </p:grpSpPr>
        <p:pic>
          <p:nvPicPr>
            <p:cNvPr id="13" name="Picture 12">
              <a:extLst>
                <a:ext uri="{FF2B5EF4-FFF2-40B4-BE49-F238E27FC236}">
                  <a16:creationId xmlns:a16="http://schemas.microsoft.com/office/drawing/2014/main" id="{771BEE55-F3EB-025F-6EBD-D66987C5C642}"/>
                </a:ext>
              </a:extLst>
            </p:cNvPr>
            <p:cNvPicPr>
              <a:picLocks noChangeAspect="1"/>
            </p:cNvPicPr>
            <p:nvPr/>
          </p:nvPicPr>
          <p:blipFill>
            <a:blip r:embed="rId2"/>
            <a:srcRect l="4907" t="12916" r="19746" b="22813"/>
            <a:stretch/>
          </p:blipFill>
          <p:spPr>
            <a:xfrm>
              <a:off x="1457324" y="885824"/>
              <a:ext cx="7750969" cy="4407695"/>
            </a:xfrm>
            <a:prstGeom prst="rect">
              <a:avLst/>
            </a:prstGeom>
          </p:spPr>
        </p:pic>
        <mc:AlternateContent xmlns:mc="http://schemas.openxmlformats.org/markup-compatibility/2006" xmlns:p14="http://schemas.microsoft.com/office/powerpoint/2010/main">
          <mc:Choice Requires="p14">
            <p:contentPart p14:bwMode="auto" r:id="rId3">
              <p14:nvContentPartPr>
                <p14:cNvPr id="14" name="Ink 13">
                  <a:extLst>
                    <a:ext uri="{FF2B5EF4-FFF2-40B4-BE49-F238E27FC236}">
                      <a16:creationId xmlns:a16="http://schemas.microsoft.com/office/drawing/2014/main" id="{0AFC3574-9C22-112A-88FD-F3F58145BE4A}"/>
                    </a:ext>
                  </a:extLst>
                </p14:cNvPr>
                <p14:cNvContentPartPr/>
                <p14:nvPr/>
              </p14:nvContentPartPr>
              <p14:xfrm>
                <a:off x="1799764" y="2899294"/>
                <a:ext cx="1152720" cy="15480"/>
              </p14:xfrm>
            </p:contentPart>
          </mc:Choice>
          <mc:Fallback xmlns="">
            <p:pic>
              <p:nvPicPr>
                <p:cNvPr id="14" name="Ink 13">
                  <a:extLst>
                    <a:ext uri="{FF2B5EF4-FFF2-40B4-BE49-F238E27FC236}">
                      <a16:creationId xmlns:a16="http://schemas.microsoft.com/office/drawing/2014/main" id="{0AFC3574-9C22-112A-88FD-F3F58145BE4A}"/>
                    </a:ext>
                  </a:extLst>
                </p:cNvPr>
                <p:cNvPicPr/>
                <p:nvPr/>
              </p:nvPicPr>
              <p:blipFill>
                <a:blip r:embed="rId4"/>
                <a:stretch>
                  <a:fillRect/>
                </a:stretch>
              </p:blipFill>
              <p:spPr>
                <a:xfrm>
                  <a:off x="1744873" y="2788723"/>
                  <a:ext cx="1262137" cy="236254"/>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5" name="Ink 14">
                  <a:extLst>
                    <a:ext uri="{FF2B5EF4-FFF2-40B4-BE49-F238E27FC236}">
                      <a16:creationId xmlns:a16="http://schemas.microsoft.com/office/drawing/2014/main" id="{197075AE-7A2C-76E0-E057-9B965CE80328}"/>
                    </a:ext>
                  </a:extLst>
                </p14:cNvPr>
                <p14:cNvContentPartPr/>
                <p14:nvPr/>
              </p14:nvContentPartPr>
              <p14:xfrm>
                <a:off x="1925764" y="3556294"/>
                <a:ext cx="1696320" cy="29520"/>
              </p14:xfrm>
            </p:contentPart>
          </mc:Choice>
          <mc:Fallback xmlns="">
            <p:pic>
              <p:nvPicPr>
                <p:cNvPr id="15" name="Ink 14">
                  <a:extLst>
                    <a:ext uri="{FF2B5EF4-FFF2-40B4-BE49-F238E27FC236}">
                      <a16:creationId xmlns:a16="http://schemas.microsoft.com/office/drawing/2014/main" id="{197075AE-7A2C-76E0-E057-9B965CE80328}"/>
                    </a:ext>
                  </a:extLst>
                </p:cNvPr>
                <p:cNvPicPr/>
                <p:nvPr/>
              </p:nvPicPr>
              <p:blipFill>
                <a:blip r:embed="rId6"/>
                <a:stretch>
                  <a:fillRect/>
                </a:stretch>
              </p:blipFill>
              <p:spPr>
                <a:xfrm>
                  <a:off x="1870879" y="3446961"/>
                  <a:ext cx="1805725" cy="247822"/>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6" name="Ink 15">
                  <a:extLst>
                    <a:ext uri="{FF2B5EF4-FFF2-40B4-BE49-F238E27FC236}">
                      <a16:creationId xmlns:a16="http://schemas.microsoft.com/office/drawing/2014/main" id="{2D43D5D1-1716-D25C-C16F-4CA2094C46E6}"/>
                    </a:ext>
                  </a:extLst>
                </p14:cNvPr>
                <p14:cNvContentPartPr/>
                <p14:nvPr/>
              </p14:nvContentPartPr>
              <p14:xfrm>
                <a:off x="2185324" y="5135614"/>
                <a:ext cx="755640" cy="22680"/>
              </p14:xfrm>
            </p:contentPart>
          </mc:Choice>
          <mc:Fallback xmlns="">
            <p:pic>
              <p:nvPicPr>
                <p:cNvPr id="16" name="Ink 15">
                  <a:extLst>
                    <a:ext uri="{FF2B5EF4-FFF2-40B4-BE49-F238E27FC236}">
                      <a16:creationId xmlns:a16="http://schemas.microsoft.com/office/drawing/2014/main" id="{2D43D5D1-1716-D25C-C16F-4CA2094C46E6}"/>
                    </a:ext>
                  </a:extLst>
                </p:cNvPr>
                <p:cNvPicPr/>
                <p:nvPr/>
              </p:nvPicPr>
              <p:blipFill>
                <a:blip r:embed="rId8"/>
                <a:stretch>
                  <a:fillRect/>
                </a:stretch>
              </p:blipFill>
              <p:spPr>
                <a:xfrm>
                  <a:off x="2130435" y="5025872"/>
                  <a:ext cx="865052" cy="241798"/>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7" name="Ink 16">
                  <a:extLst>
                    <a:ext uri="{FF2B5EF4-FFF2-40B4-BE49-F238E27FC236}">
                      <a16:creationId xmlns:a16="http://schemas.microsoft.com/office/drawing/2014/main" id="{9AF60D34-406E-EA92-DEB4-CC59FF39CDB4}"/>
                    </a:ext>
                  </a:extLst>
                </p14:cNvPr>
                <p14:cNvContentPartPr/>
                <p14:nvPr/>
              </p14:nvContentPartPr>
              <p14:xfrm>
                <a:off x="5714764" y="4297534"/>
                <a:ext cx="944640" cy="10800"/>
              </p14:xfrm>
            </p:contentPart>
          </mc:Choice>
          <mc:Fallback xmlns="">
            <p:pic>
              <p:nvPicPr>
                <p:cNvPr id="17" name="Ink 16">
                  <a:extLst>
                    <a:ext uri="{FF2B5EF4-FFF2-40B4-BE49-F238E27FC236}">
                      <a16:creationId xmlns:a16="http://schemas.microsoft.com/office/drawing/2014/main" id="{9AF60D34-406E-EA92-DEB4-CC59FF39CDB4}"/>
                    </a:ext>
                  </a:extLst>
                </p:cNvPr>
                <p:cNvPicPr/>
                <p:nvPr/>
              </p:nvPicPr>
              <p:blipFill>
                <a:blip r:embed="rId10"/>
                <a:stretch>
                  <a:fillRect/>
                </a:stretch>
              </p:blipFill>
              <p:spPr>
                <a:xfrm>
                  <a:off x="5659907" y="4189534"/>
                  <a:ext cx="1053989" cy="22644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21" name="Ink 20">
                  <a:extLst>
                    <a:ext uri="{FF2B5EF4-FFF2-40B4-BE49-F238E27FC236}">
                      <a16:creationId xmlns:a16="http://schemas.microsoft.com/office/drawing/2014/main" id="{5378BC88-ECF1-45B5-A425-171850517F30}"/>
                    </a:ext>
                  </a:extLst>
                </p14:cNvPr>
                <p14:cNvContentPartPr/>
                <p14:nvPr/>
              </p14:nvContentPartPr>
              <p14:xfrm>
                <a:off x="6642844" y="2056894"/>
                <a:ext cx="2578680" cy="123120"/>
              </p14:xfrm>
            </p:contentPart>
          </mc:Choice>
          <mc:Fallback xmlns="">
            <p:pic>
              <p:nvPicPr>
                <p:cNvPr id="21" name="Ink 20">
                  <a:extLst>
                    <a:ext uri="{FF2B5EF4-FFF2-40B4-BE49-F238E27FC236}">
                      <a16:creationId xmlns:a16="http://schemas.microsoft.com/office/drawing/2014/main" id="{5378BC88-ECF1-45B5-A425-171850517F30}"/>
                    </a:ext>
                  </a:extLst>
                </p:cNvPr>
                <p:cNvPicPr/>
                <p:nvPr/>
              </p:nvPicPr>
              <p:blipFill>
                <a:blip r:embed="rId12"/>
                <a:stretch>
                  <a:fillRect/>
                </a:stretch>
              </p:blipFill>
              <p:spPr>
                <a:xfrm>
                  <a:off x="6587963" y="1947292"/>
                  <a:ext cx="2688076" cy="341959"/>
                </a:xfrm>
                <a:prstGeom prst="rect">
                  <a:avLst/>
                </a:prstGeom>
              </p:spPr>
            </p:pic>
          </mc:Fallback>
        </mc:AlternateContent>
      </p:grpSp>
      <p:sp>
        <p:nvSpPr>
          <p:cNvPr id="7" name="Title 1">
            <a:extLst>
              <a:ext uri="{FF2B5EF4-FFF2-40B4-BE49-F238E27FC236}">
                <a16:creationId xmlns:a16="http://schemas.microsoft.com/office/drawing/2014/main" id="{3638E866-C166-6BC8-5859-21C9E1049C6B}"/>
              </a:ext>
            </a:extLst>
          </p:cNvPr>
          <p:cNvSpPr>
            <a:spLocks noGrp="1"/>
          </p:cNvSpPr>
          <p:nvPr>
            <p:ph type="title"/>
          </p:nvPr>
        </p:nvSpPr>
        <p:spPr>
          <a:xfrm>
            <a:off x="91811" y="131010"/>
            <a:ext cx="10515600" cy="1031974"/>
          </a:xfrm>
          <a:solidFill>
            <a:srgbClr val="002060"/>
          </a:solidFill>
        </p:spPr>
        <p:txBody>
          <a:bodyPr/>
          <a:lstStyle/>
          <a:p>
            <a:r>
              <a:rPr lang="en-GB" sz="5400" b="1" dirty="0">
                <a:solidFill>
                  <a:schemeClr val="bg1"/>
                </a:solidFill>
              </a:rPr>
              <a:t>Bg. </a:t>
            </a:r>
            <a:r>
              <a:rPr lang="en-GB" b="1" dirty="0">
                <a:solidFill>
                  <a:schemeClr val="bg1"/>
                </a:solidFill>
              </a:rPr>
              <a:t>Example</a:t>
            </a:r>
            <a:r>
              <a:rPr lang="en-GB" dirty="0">
                <a:solidFill>
                  <a:schemeClr val="bg1"/>
                </a:solidFill>
              </a:rPr>
              <a:t>: Group Policy editor</a:t>
            </a:r>
          </a:p>
        </p:txBody>
      </p:sp>
      <p:sp>
        <p:nvSpPr>
          <p:cNvPr id="9" name="TextBox 8">
            <a:extLst>
              <a:ext uri="{FF2B5EF4-FFF2-40B4-BE49-F238E27FC236}">
                <a16:creationId xmlns:a16="http://schemas.microsoft.com/office/drawing/2014/main" id="{61E6CCBB-FD57-B0EB-B9BD-226D79E68AFB}"/>
              </a:ext>
            </a:extLst>
          </p:cNvPr>
          <p:cNvSpPr txBox="1"/>
          <p:nvPr/>
        </p:nvSpPr>
        <p:spPr>
          <a:xfrm>
            <a:off x="8526099" y="3186143"/>
            <a:ext cx="3510062" cy="3317575"/>
          </a:xfrm>
          <a:prstGeom prst="rect">
            <a:avLst/>
          </a:prstGeom>
          <a:noFill/>
        </p:spPr>
        <p:txBody>
          <a:bodyPr wrap="square">
            <a:spAutoFit/>
          </a:bodyPr>
          <a:lstStyle/>
          <a:p>
            <a:pPr>
              <a:lnSpc>
                <a:spcPct val="110000"/>
              </a:lnSpc>
              <a:spcBef>
                <a:spcPts val="0"/>
              </a:spcBef>
              <a:spcAft>
                <a:spcPts val="600"/>
              </a:spcAft>
            </a:pPr>
            <a:r>
              <a:rPr lang="en-GB" sz="1400" b="1" kern="100" dirty="0">
                <a:effectLst/>
                <a:latin typeface="Aptos" panose="020B0004020202020204" pitchFamily="34" charset="0"/>
                <a:ea typeface="DengXian" panose="02010600030101010101" pitchFamily="2" charset="-122"/>
                <a:cs typeface="Times New Roman" panose="02020603050405020304" pitchFamily="18" charset="0"/>
              </a:rPr>
              <a:t>Bg. </a:t>
            </a: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The</a:t>
            </a:r>
            <a:r>
              <a:rPr lang="en-GB" sz="1400" b="1" kern="100" dirty="0">
                <a:effectLst/>
                <a:latin typeface="Aptos" panose="020B0004020202020204" pitchFamily="34" charset="0"/>
                <a:ea typeface="DengXian" panose="02010600030101010101" pitchFamily="2" charset="-122"/>
                <a:cs typeface="Times New Roman" panose="02020603050405020304" pitchFamily="18" charset="0"/>
              </a:rPr>
              <a:t> Local Group Policy Editor</a:t>
            </a: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 is used to manage local Group Policy settings on </a:t>
            </a:r>
            <a:r>
              <a:rPr lang="en-GB" sz="1400" b="1" kern="100" dirty="0">
                <a:effectLst/>
                <a:latin typeface="Aptos" panose="020B0004020202020204" pitchFamily="34" charset="0"/>
                <a:ea typeface="DengXian" panose="02010600030101010101" pitchFamily="2" charset="-122"/>
                <a:cs typeface="Times New Roman" panose="02020603050405020304" pitchFamily="18" charset="0"/>
              </a:rPr>
              <a:t>a single computer. </a:t>
            </a: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Local Group Policy Editor consists of two main sections:</a:t>
            </a:r>
          </a:p>
          <a:p>
            <a:pPr marL="800100" lvl="1" indent="-342900">
              <a:lnSpc>
                <a:spcPct val="110000"/>
              </a:lnSpc>
              <a:spcBef>
                <a:spcPts val="0"/>
              </a:spcBef>
              <a:spcAft>
                <a:spcPts val="600"/>
              </a:spcAft>
              <a:buFont typeface="Symbol" panose="05050102010706020507" pitchFamily="18" charset="2"/>
              <a:buChar char=""/>
            </a:pPr>
            <a:r>
              <a:rPr lang="en-GB" sz="1400" b="1" kern="100" dirty="0">
                <a:effectLst/>
                <a:latin typeface="Aptos" panose="020B0004020202020204" pitchFamily="34" charset="0"/>
                <a:ea typeface="DengXian" panose="02010600030101010101" pitchFamily="2" charset="-122"/>
                <a:cs typeface="Times New Roman" panose="02020603050405020304" pitchFamily="18" charset="0"/>
              </a:rPr>
              <a:t>User Configuration:</a:t>
            </a: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 Holds settings that are applied to users (applied at sign-in and during periodic background refresh).</a:t>
            </a:r>
          </a:p>
          <a:p>
            <a:pPr marL="800100" lvl="1" indent="-342900">
              <a:lnSpc>
                <a:spcPct val="110000"/>
              </a:lnSpc>
              <a:spcBef>
                <a:spcPts val="0"/>
              </a:spcBef>
              <a:spcAft>
                <a:spcPts val="600"/>
              </a:spcAft>
              <a:buFont typeface="Symbol" panose="05050102010706020507" pitchFamily="18" charset="2"/>
              <a:buChar char=""/>
            </a:pPr>
            <a:r>
              <a:rPr lang="en-GB" sz="1400" b="1" kern="100" dirty="0">
                <a:effectLst/>
                <a:latin typeface="Aptos" panose="020B0004020202020204" pitchFamily="34" charset="0"/>
                <a:ea typeface="DengXian" panose="02010600030101010101" pitchFamily="2" charset="-122"/>
                <a:cs typeface="Times New Roman" panose="02020603050405020304" pitchFamily="18" charset="0"/>
              </a:rPr>
              <a:t>Computer Configuration:</a:t>
            </a: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 Holds settings that are applied to computers (applied at startup and during periodic background refresh).</a:t>
            </a:r>
          </a:p>
        </p:txBody>
      </p:sp>
    </p:spTree>
    <p:extLst>
      <p:ext uri="{BB962C8B-B14F-4D97-AF65-F5344CB8AC3E}">
        <p14:creationId xmlns:p14="http://schemas.microsoft.com/office/powerpoint/2010/main" val="114704870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8E7F88-D998-4440-01D8-71DA6172B3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816436-7137-A94F-1BD6-FF48D676004A}"/>
              </a:ext>
            </a:extLst>
          </p:cNvPr>
          <p:cNvSpPr>
            <a:spLocks noGrp="1"/>
          </p:cNvSpPr>
          <p:nvPr>
            <p:ph type="title"/>
          </p:nvPr>
        </p:nvSpPr>
        <p:spPr>
          <a:xfrm>
            <a:off x="0" y="0"/>
            <a:ext cx="12127706" cy="1325563"/>
          </a:xfrm>
          <a:solidFill>
            <a:srgbClr val="002060"/>
          </a:solidFill>
        </p:spPr>
        <p:txBody>
          <a:bodyPr/>
          <a:lstStyle/>
          <a:p>
            <a:r>
              <a:rPr lang="en-GB" sz="6000" b="1" dirty="0">
                <a:solidFill>
                  <a:schemeClr val="bg1"/>
                </a:solidFill>
              </a:rPr>
              <a:t>Bg. </a:t>
            </a:r>
            <a:r>
              <a:rPr lang="en-GB" b="1" dirty="0">
                <a:solidFill>
                  <a:schemeClr val="bg1"/>
                </a:solidFill>
              </a:rPr>
              <a:t>Group Policy Editor</a:t>
            </a:r>
          </a:p>
        </p:txBody>
      </p:sp>
      <p:sp>
        <p:nvSpPr>
          <p:cNvPr id="3" name="Content Placeholder 2">
            <a:extLst>
              <a:ext uri="{FF2B5EF4-FFF2-40B4-BE49-F238E27FC236}">
                <a16:creationId xmlns:a16="http://schemas.microsoft.com/office/drawing/2014/main" id="{7FC169AA-E1C3-7B53-C1CD-013F6B17BB4C}"/>
              </a:ext>
            </a:extLst>
          </p:cNvPr>
          <p:cNvSpPr>
            <a:spLocks noGrp="1"/>
          </p:cNvSpPr>
          <p:nvPr>
            <p:ph idx="1"/>
          </p:nvPr>
        </p:nvSpPr>
        <p:spPr>
          <a:xfrm>
            <a:off x="278046" y="1557337"/>
            <a:ext cx="7865830" cy="4329113"/>
          </a:xfrm>
        </p:spPr>
        <p:txBody>
          <a:bodyPr>
            <a:normAutofit/>
          </a:bodyPr>
          <a:lstStyle/>
          <a:p>
            <a:pPr marL="0" indent="0">
              <a:lnSpc>
                <a:spcPct val="100000"/>
              </a:lnSpc>
              <a:spcBef>
                <a:spcPts val="0"/>
              </a:spcBef>
              <a:spcAft>
                <a:spcPts val="600"/>
              </a:spcAft>
              <a:buNone/>
            </a:pPr>
            <a:r>
              <a:rPr lang="en-US" dirty="0"/>
              <a:t>Here a few examples of what the </a:t>
            </a:r>
            <a:r>
              <a:rPr lang="en-US" b="1" dirty="0"/>
              <a:t>Group Policy Editor </a:t>
            </a:r>
            <a:r>
              <a:rPr lang="en-US" dirty="0"/>
              <a:t>in Windows, allows us to do: </a:t>
            </a:r>
          </a:p>
          <a:p>
            <a:pPr>
              <a:lnSpc>
                <a:spcPct val="100000"/>
              </a:lnSpc>
              <a:spcBef>
                <a:spcPts val="0"/>
              </a:spcBef>
              <a:spcAft>
                <a:spcPts val="600"/>
              </a:spcAft>
            </a:pPr>
            <a:r>
              <a:rPr lang="en-US" dirty="0"/>
              <a:t>Restrict or allow features</a:t>
            </a:r>
          </a:p>
          <a:p>
            <a:pPr>
              <a:lnSpc>
                <a:spcPct val="100000"/>
              </a:lnSpc>
              <a:spcBef>
                <a:spcPts val="0"/>
              </a:spcBef>
              <a:spcAft>
                <a:spcPts val="600"/>
              </a:spcAft>
            </a:pPr>
            <a:r>
              <a:rPr lang="en-US" dirty="0"/>
              <a:t>Define which applications users can use and change</a:t>
            </a:r>
          </a:p>
          <a:p>
            <a:pPr>
              <a:lnSpc>
                <a:spcPct val="100000"/>
              </a:lnSpc>
              <a:spcBef>
                <a:spcPts val="0"/>
              </a:spcBef>
              <a:spcAft>
                <a:spcPts val="600"/>
              </a:spcAft>
            </a:pPr>
            <a:r>
              <a:rPr lang="en-US" dirty="0"/>
              <a:t>Set password requirements</a:t>
            </a:r>
          </a:p>
          <a:p>
            <a:pPr>
              <a:lnSpc>
                <a:spcPct val="100000"/>
              </a:lnSpc>
              <a:spcBef>
                <a:spcPts val="0"/>
              </a:spcBef>
              <a:spcAft>
                <a:spcPts val="600"/>
              </a:spcAft>
            </a:pPr>
            <a:r>
              <a:rPr lang="en-US" dirty="0"/>
              <a:t>Configure startup programs</a:t>
            </a:r>
          </a:p>
          <a:p>
            <a:pPr>
              <a:lnSpc>
                <a:spcPct val="100000"/>
              </a:lnSpc>
              <a:spcBef>
                <a:spcPts val="0"/>
              </a:spcBef>
              <a:spcAft>
                <a:spcPts val="600"/>
              </a:spcAft>
            </a:pPr>
            <a:r>
              <a:rPr lang="en-US" dirty="0"/>
              <a:t>Set policies for security, administrative templates, and folder redirection</a:t>
            </a:r>
            <a:endParaRPr lang="en-GB" dirty="0"/>
          </a:p>
        </p:txBody>
      </p:sp>
      <p:pic>
        <p:nvPicPr>
          <p:cNvPr id="8" name="Picture 7">
            <a:extLst>
              <a:ext uri="{FF2B5EF4-FFF2-40B4-BE49-F238E27FC236}">
                <a16:creationId xmlns:a16="http://schemas.microsoft.com/office/drawing/2014/main" id="{DB0353D3-02B5-EA93-3014-4EB55FA8E9FF}"/>
              </a:ext>
            </a:extLst>
          </p:cNvPr>
          <p:cNvPicPr>
            <a:picLocks noChangeAspect="1"/>
          </p:cNvPicPr>
          <p:nvPr/>
        </p:nvPicPr>
        <p:blipFill>
          <a:blip r:embed="rId2"/>
          <a:srcRect l="4907" t="12916" r="45768" b="22813"/>
          <a:stretch/>
        </p:blipFill>
        <p:spPr>
          <a:xfrm>
            <a:off x="7900988" y="2193132"/>
            <a:ext cx="4091547" cy="3566242"/>
          </a:xfrm>
          <a:prstGeom prst="rect">
            <a:avLst/>
          </a:prstGeom>
        </p:spPr>
      </p:pic>
    </p:spTree>
    <p:extLst>
      <p:ext uri="{BB962C8B-B14F-4D97-AF65-F5344CB8AC3E}">
        <p14:creationId xmlns:p14="http://schemas.microsoft.com/office/powerpoint/2010/main" val="35343281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A921C9-91F6-0141-7AF3-98832C621A0C}"/>
            </a:ext>
          </a:extLst>
        </p:cNvPr>
        <p:cNvGrpSpPr/>
        <p:nvPr/>
      </p:nvGrpSpPr>
      <p:grpSpPr>
        <a:xfrm>
          <a:off x="0" y="0"/>
          <a:ext cx="0" cy="0"/>
          <a:chOff x="0" y="0"/>
          <a:chExt cx="0" cy="0"/>
        </a:xfrm>
      </p:grpSpPr>
      <p:sp>
        <p:nvSpPr>
          <p:cNvPr id="7" name="Title 1">
            <a:extLst>
              <a:ext uri="{FF2B5EF4-FFF2-40B4-BE49-F238E27FC236}">
                <a16:creationId xmlns:a16="http://schemas.microsoft.com/office/drawing/2014/main" id="{0FD8CB59-8E74-3B98-3A21-59B77BE3C6FB}"/>
              </a:ext>
            </a:extLst>
          </p:cNvPr>
          <p:cNvSpPr>
            <a:spLocks noGrp="1"/>
          </p:cNvSpPr>
          <p:nvPr>
            <p:ph type="title"/>
          </p:nvPr>
        </p:nvSpPr>
        <p:spPr>
          <a:xfrm>
            <a:off x="91811" y="131010"/>
            <a:ext cx="9037902" cy="1031974"/>
          </a:xfrm>
          <a:solidFill>
            <a:srgbClr val="002060"/>
          </a:solidFill>
        </p:spPr>
        <p:txBody>
          <a:bodyPr>
            <a:normAutofit fontScale="90000"/>
          </a:bodyPr>
          <a:lstStyle/>
          <a:p>
            <a:r>
              <a:rPr lang="en-GB" sz="5300" b="1" dirty="0">
                <a:solidFill>
                  <a:schemeClr val="bg1"/>
                </a:solidFill>
              </a:rPr>
              <a:t>Bg. </a:t>
            </a:r>
            <a:r>
              <a:rPr lang="en-GB" sz="4800" b="1" dirty="0">
                <a:solidFill>
                  <a:schemeClr val="bg1"/>
                </a:solidFill>
              </a:rPr>
              <a:t>Win. Server OS: </a:t>
            </a:r>
            <a:r>
              <a:rPr lang="en-GB" sz="4800" dirty="0">
                <a:solidFill>
                  <a:schemeClr val="bg1"/>
                </a:solidFill>
              </a:rPr>
              <a:t>Group Policy editor</a:t>
            </a:r>
          </a:p>
        </p:txBody>
      </p:sp>
      <p:pic>
        <p:nvPicPr>
          <p:cNvPr id="2" name="Picture 1" descr="How to install the Group Policy Management Console Tools (GPMC) on ...">
            <a:extLst>
              <a:ext uri="{FF2B5EF4-FFF2-40B4-BE49-F238E27FC236}">
                <a16:creationId xmlns:a16="http://schemas.microsoft.com/office/drawing/2014/main" id="{7814C9E3-7760-8250-FEA8-9EF35DA6601E}"/>
              </a:ext>
            </a:extLst>
          </p:cNvPr>
          <p:cNvPicPr>
            <a:picLocks noChangeAspect="1"/>
          </p:cNvPicPr>
          <p:nvPr/>
        </p:nvPicPr>
        <p:blipFill>
          <a:blip r:embed="rId2">
            <a:extLst>
              <a:ext uri="{28A0092B-C50C-407E-A947-70E740481C1C}">
                <a14:useLocalDpi xmlns:a14="http://schemas.microsoft.com/office/drawing/2010/main" val="0"/>
              </a:ext>
            </a:extLst>
          </a:blip>
          <a:srcRect r="17885" b="11013"/>
          <a:stretch/>
        </p:blipFill>
        <p:spPr bwMode="auto">
          <a:xfrm>
            <a:off x="6433134" y="1002465"/>
            <a:ext cx="5667055" cy="5781344"/>
          </a:xfrm>
          <a:prstGeom prst="rect">
            <a:avLst/>
          </a:prstGeom>
          <a:noFill/>
          <a:ln>
            <a:noFill/>
          </a:ln>
        </p:spPr>
      </p:pic>
      <p:pic>
        <p:nvPicPr>
          <p:cNvPr id="4" name="Picture 3" descr="Ultimate Guide to Group Policy Management in Active Directory">
            <a:extLst>
              <a:ext uri="{FF2B5EF4-FFF2-40B4-BE49-F238E27FC236}">
                <a16:creationId xmlns:a16="http://schemas.microsoft.com/office/drawing/2014/main" id="{023E3424-B1F8-DD44-49B0-F042E758CFEE}"/>
              </a:ext>
            </a:extLst>
          </p:cNvPr>
          <p:cNvPicPr>
            <a:picLocks noChangeAspect="1"/>
          </p:cNvPicPr>
          <p:nvPr/>
        </p:nvPicPr>
        <p:blipFill>
          <a:blip r:embed="rId3">
            <a:extLst>
              <a:ext uri="{28A0092B-C50C-407E-A947-70E740481C1C}">
                <a14:useLocalDpi xmlns:a14="http://schemas.microsoft.com/office/drawing/2010/main" val="0"/>
              </a:ext>
            </a:extLst>
          </a:blip>
          <a:srcRect r="32467"/>
          <a:stretch/>
        </p:blipFill>
        <p:spPr bwMode="auto">
          <a:xfrm>
            <a:off x="6275971" y="3135725"/>
            <a:ext cx="4111688" cy="3551478"/>
          </a:xfrm>
          <a:prstGeom prst="rect">
            <a:avLst/>
          </a:prstGeom>
          <a:noFill/>
          <a:ln w="31750">
            <a:solidFill>
              <a:schemeClr val="accent1"/>
            </a:solidFill>
          </a:ln>
        </p:spPr>
      </p:pic>
      <p:sp>
        <p:nvSpPr>
          <p:cNvPr id="3" name="Content Placeholder 2">
            <a:extLst>
              <a:ext uri="{FF2B5EF4-FFF2-40B4-BE49-F238E27FC236}">
                <a16:creationId xmlns:a16="http://schemas.microsoft.com/office/drawing/2014/main" id="{CBB066FF-EA5A-6755-6BFC-4F7EF6FC9251}"/>
              </a:ext>
            </a:extLst>
          </p:cNvPr>
          <p:cNvSpPr>
            <a:spLocks noGrp="1"/>
          </p:cNvSpPr>
          <p:nvPr>
            <p:ph idx="1"/>
          </p:nvPr>
        </p:nvSpPr>
        <p:spPr>
          <a:xfrm>
            <a:off x="227542" y="1302966"/>
            <a:ext cx="6644957" cy="5180343"/>
          </a:xfrm>
        </p:spPr>
        <p:txBody>
          <a:bodyPr>
            <a:normAutofit/>
          </a:bodyPr>
          <a:lstStyle/>
          <a:p>
            <a:pPr>
              <a:lnSpc>
                <a:spcPct val="110000"/>
              </a:lnSpc>
              <a:spcBef>
                <a:spcPts val="0"/>
              </a:spcBef>
              <a:spcAft>
                <a:spcPts val="6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On </a:t>
            </a: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Windows Server OS</a:t>
            </a:r>
            <a:r>
              <a:rPr lang="en-GB" sz="2400" b="1" kern="100" dirty="0">
                <a:latin typeface="Aptos" panose="020B0004020202020204" pitchFamily="34" charset="0"/>
                <a:ea typeface="DengXian" panose="02010600030101010101" pitchFamily="2" charset="-122"/>
                <a:cs typeface="Times New Roman" panose="02020603050405020304" pitchFamily="18" charset="0"/>
              </a:rPr>
              <a:t>,</a:t>
            </a: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 Group Policy </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is managed using a specific tool in Active Directory: </a:t>
            </a: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the Group Policy Management Console (GPMC) GUI, accessed via the ‘Server Manager’ </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dashboard app (pictured right&gt;) on Windows Server</a:t>
            </a: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 </a:t>
            </a:r>
          </a:p>
          <a:p>
            <a:pPr>
              <a:lnSpc>
                <a:spcPct val="110000"/>
              </a:lnSpc>
              <a:spcBef>
                <a:spcPts val="0"/>
              </a:spcBef>
              <a:spcAft>
                <a:spcPts val="600"/>
              </a:spcAft>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The </a:t>
            </a: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Group Policy editor </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allows centralized management of an entire environment.</a:t>
            </a: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 </a:t>
            </a:r>
          </a:p>
          <a:p>
            <a:pPr marL="0" indent="0">
              <a:lnSpc>
                <a:spcPct val="110000"/>
              </a:lnSpc>
              <a:spcBef>
                <a:spcPts val="0"/>
              </a:spcBef>
              <a:spcAft>
                <a:spcPts val="600"/>
              </a:spcAft>
              <a:buNone/>
            </a:pPr>
            <a:r>
              <a:rPr lang="en-GB" sz="2400" b="1" kern="100" dirty="0">
                <a:latin typeface="Aptos" panose="020B0004020202020204" pitchFamily="34" charset="0"/>
                <a:ea typeface="DengXian" panose="02010600030101010101" pitchFamily="2" charset="-122"/>
                <a:cs typeface="Times New Roman" panose="02020603050405020304" pitchFamily="18" charset="0"/>
              </a:rPr>
              <a:t>Covered in a L5 module.</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0000"/>
              </a:lnSpc>
              <a:spcBef>
                <a:spcPts val="0"/>
              </a:spcBef>
              <a:spcAft>
                <a:spcPts val="600"/>
              </a:spcAft>
            </a:pPr>
            <a:endParaRPr lang="en-GB" dirty="0"/>
          </a:p>
        </p:txBody>
      </p:sp>
      <p:grpSp>
        <p:nvGrpSpPr>
          <p:cNvPr id="9" name="Group 8">
            <a:extLst>
              <a:ext uri="{FF2B5EF4-FFF2-40B4-BE49-F238E27FC236}">
                <a16:creationId xmlns:a16="http://schemas.microsoft.com/office/drawing/2014/main" id="{0A7111A6-E034-3A71-EEA1-B2BCEAB3CE23}"/>
              </a:ext>
            </a:extLst>
          </p:cNvPr>
          <p:cNvGrpSpPr/>
          <p:nvPr/>
        </p:nvGrpSpPr>
        <p:grpSpPr>
          <a:xfrm>
            <a:off x="9618348" y="2670993"/>
            <a:ext cx="836640" cy="596880"/>
            <a:chOff x="9664807" y="2614174"/>
            <a:chExt cx="836640" cy="596880"/>
          </a:xfrm>
        </p:grpSpPr>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7ACD311E-0BEC-1CE2-C3FF-8D6D8BA7FC20}"/>
                    </a:ext>
                  </a:extLst>
                </p14:cNvPr>
                <p14:cNvContentPartPr/>
                <p14:nvPr/>
              </p14:nvContentPartPr>
              <p14:xfrm>
                <a:off x="9676687" y="2614174"/>
                <a:ext cx="824760" cy="562680"/>
              </p14:xfrm>
            </p:contentPart>
          </mc:Choice>
          <mc:Fallback xmlns="">
            <p:pic>
              <p:nvPicPr>
                <p:cNvPr id="5" name="Ink 4">
                  <a:extLst>
                    <a:ext uri="{FF2B5EF4-FFF2-40B4-BE49-F238E27FC236}">
                      <a16:creationId xmlns:a16="http://schemas.microsoft.com/office/drawing/2014/main" id="{7ACD311E-0BEC-1CE2-C3FF-8D6D8BA7FC20}"/>
                    </a:ext>
                  </a:extLst>
                </p:cNvPr>
                <p:cNvPicPr/>
                <p:nvPr/>
              </p:nvPicPr>
              <p:blipFill>
                <a:blip r:embed="rId5"/>
                <a:stretch>
                  <a:fillRect/>
                </a:stretch>
              </p:blipFill>
              <p:spPr>
                <a:xfrm>
                  <a:off x="9641047" y="2578534"/>
                  <a:ext cx="896400" cy="63432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F143BFC0-72F7-BF17-E16D-CE1A8C025E6A}"/>
                    </a:ext>
                  </a:extLst>
                </p14:cNvPr>
                <p14:cNvContentPartPr/>
                <p14:nvPr/>
              </p14:nvContentPartPr>
              <p14:xfrm>
                <a:off x="9664807" y="2877334"/>
                <a:ext cx="7920" cy="309240"/>
              </p14:xfrm>
            </p:contentPart>
          </mc:Choice>
          <mc:Fallback xmlns="">
            <p:pic>
              <p:nvPicPr>
                <p:cNvPr id="6" name="Ink 5">
                  <a:extLst>
                    <a:ext uri="{FF2B5EF4-FFF2-40B4-BE49-F238E27FC236}">
                      <a16:creationId xmlns:a16="http://schemas.microsoft.com/office/drawing/2014/main" id="{F143BFC0-72F7-BF17-E16D-CE1A8C025E6A}"/>
                    </a:ext>
                  </a:extLst>
                </p:cNvPr>
                <p:cNvPicPr/>
                <p:nvPr/>
              </p:nvPicPr>
              <p:blipFill>
                <a:blip r:embed="rId7"/>
                <a:stretch>
                  <a:fillRect/>
                </a:stretch>
              </p:blipFill>
              <p:spPr>
                <a:xfrm>
                  <a:off x="9628807" y="2841694"/>
                  <a:ext cx="79560" cy="38088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8" name="Ink 7">
                  <a:extLst>
                    <a:ext uri="{FF2B5EF4-FFF2-40B4-BE49-F238E27FC236}">
                      <a16:creationId xmlns:a16="http://schemas.microsoft.com/office/drawing/2014/main" id="{305E1D4C-9136-F3D7-028F-11BD01D85ED6}"/>
                    </a:ext>
                  </a:extLst>
                </p14:cNvPr>
                <p14:cNvContentPartPr/>
                <p14:nvPr/>
              </p14:nvContentPartPr>
              <p14:xfrm>
                <a:off x="9686767" y="3172534"/>
                <a:ext cx="353880" cy="38520"/>
              </p14:xfrm>
            </p:contentPart>
          </mc:Choice>
          <mc:Fallback xmlns="">
            <p:pic>
              <p:nvPicPr>
                <p:cNvPr id="8" name="Ink 7">
                  <a:extLst>
                    <a:ext uri="{FF2B5EF4-FFF2-40B4-BE49-F238E27FC236}">
                      <a16:creationId xmlns:a16="http://schemas.microsoft.com/office/drawing/2014/main" id="{305E1D4C-9136-F3D7-028F-11BD01D85ED6}"/>
                    </a:ext>
                  </a:extLst>
                </p:cNvPr>
                <p:cNvPicPr/>
                <p:nvPr/>
              </p:nvPicPr>
              <p:blipFill>
                <a:blip r:embed="rId9"/>
                <a:stretch>
                  <a:fillRect/>
                </a:stretch>
              </p:blipFill>
              <p:spPr>
                <a:xfrm>
                  <a:off x="9650767" y="3136534"/>
                  <a:ext cx="425520" cy="1101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0">
            <p14:nvContentPartPr>
              <p14:cNvPr id="10" name="Ink 9">
                <a:extLst>
                  <a:ext uri="{FF2B5EF4-FFF2-40B4-BE49-F238E27FC236}">
                    <a16:creationId xmlns:a16="http://schemas.microsoft.com/office/drawing/2014/main" id="{01935D18-A973-ED8B-25D4-8763461909B3}"/>
                  </a:ext>
                </a:extLst>
              </p14:cNvPr>
              <p14:cNvContentPartPr/>
              <p14:nvPr/>
            </p14:nvContentPartPr>
            <p14:xfrm>
              <a:off x="6674988" y="1135233"/>
              <a:ext cx="698760" cy="360"/>
            </p14:xfrm>
          </p:contentPart>
        </mc:Choice>
        <mc:Fallback xmlns="">
          <p:pic>
            <p:nvPicPr>
              <p:cNvPr id="10" name="Ink 9">
                <a:extLst>
                  <a:ext uri="{FF2B5EF4-FFF2-40B4-BE49-F238E27FC236}">
                    <a16:creationId xmlns:a16="http://schemas.microsoft.com/office/drawing/2014/main" id="{01935D18-A973-ED8B-25D4-8763461909B3}"/>
                  </a:ext>
                </a:extLst>
              </p:cNvPr>
              <p:cNvPicPr/>
              <p:nvPr/>
            </p:nvPicPr>
            <p:blipFill>
              <a:blip r:embed="rId11"/>
              <a:stretch>
                <a:fillRect/>
              </a:stretch>
            </p:blipFill>
            <p:spPr>
              <a:xfrm>
                <a:off x="6621348" y="1027233"/>
                <a:ext cx="8064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8" name="Ink 17">
                <a:extLst>
                  <a:ext uri="{FF2B5EF4-FFF2-40B4-BE49-F238E27FC236}">
                    <a16:creationId xmlns:a16="http://schemas.microsoft.com/office/drawing/2014/main" id="{BDD4FBF2-BF3E-8823-5980-E16CC7D391B1}"/>
                  </a:ext>
                </a:extLst>
              </p14:cNvPr>
              <p14:cNvContentPartPr/>
              <p14:nvPr/>
            </p14:nvContentPartPr>
            <p14:xfrm>
              <a:off x="10625628" y="2657313"/>
              <a:ext cx="1279080" cy="28800"/>
            </p14:xfrm>
          </p:contentPart>
        </mc:Choice>
        <mc:Fallback xmlns="">
          <p:pic>
            <p:nvPicPr>
              <p:cNvPr id="18" name="Ink 17">
                <a:extLst>
                  <a:ext uri="{FF2B5EF4-FFF2-40B4-BE49-F238E27FC236}">
                    <a16:creationId xmlns:a16="http://schemas.microsoft.com/office/drawing/2014/main" id="{BDD4FBF2-BF3E-8823-5980-E16CC7D391B1}"/>
                  </a:ext>
                </a:extLst>
              </p:cNvPr>
              <p:cNvPicPr/>
              <p:nvPr/>
            </p:nvPicPr>
            <p:blipFill>
              <a:blip r:embed="rId13"/>
              <a:stretch>
                <a:fillRect/>
              </a:stretch>
            </p:blipFill>
            <p:spPr>
              <a:xfrm>
                <a:off x="10571988" y="2549313"/>
                <a:ext cx="1386720" cy="24444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9" name="Ink 18">
                <a:extLst>
                  <a:ext uri="{FF2B5EF4-FFF2-40B4-BE49-F238E27FC236}">
                    <a16:creationId xmlns:a16="http://schemas.microsoft.com/office/drawing/2014/main" id="{19334D23-305D-BE46-8541-975267B8573E}"/>
                  </a:ext>
                </a:extLst>
              </p14:cNvPr>
              <p14:cNvContentPartPr/>
              <p14:nvPr/>
            </p14:nvContentPartPr>
            <p14:xfrm>
              <a:off x="6458684" y="3228993"/>
              <a:ext cx="1270080" cy="360"/>
            </p14:xfrm>
          </p:contentPart>
        </mc:Choice>
        <mc:Fallback xmlns="">
          <p:pic>
            <p:nvPicPr>
              <p:cNvPr id="19" name="Ink 18">
                <a:extLst>
                  <a:ext uri="{FF2B5EF4-FFF2-40B4-BE49-F238E27FC236}">
                    <a16:creationId xmlns:a16="http://schemas.microsoft.com/office/drawing/2014/main" id="{19334D23-305D-BE46-8541-975267B8573E}"/>
                  </a:ext>
                </a:extLst>
              </p:cNvPr>
              <p:cNvPicPr/>
              <p:nvPr/>
            </p:nvPicPr>
            <p:blipFill>
              <a:blip r:embed="rId15"/>
              <a:stretch>
                <a:fillRect/>
              </a:stretch>
            </p:blipFill>
            <p:spPr>
              <a:xfrm>
                <a:off x="6405044" y="3121353"/>
                <a:ext cx="1377720" cy="216000"/>
              </a:xfrm>
              <a:prstGeom prst="rect">
                <a:avLst/>
              </a:prstGeom>
            </p:spPr>
          </p:pic>
        </mc:Fallback>
      </mc:AlternateContent>
      <p:sp>
        <p:nvSpPr>
          <p:cNvPr id="23" name="TextBox 22">
            <a:extLst>
              <a:ext uri="{FF2B5EF4-FFF2-40B4-BE49-F238E27FC236}">
                <a16:creationId xmlns:a16="http://schemas.microsoft.com/office/drawing/2014/main" id="{057B50D5-5435-C580-2947-C5F123F01474}"/>
              </a:ext>
            </a:extLst>
          </p:cNvPr>
          <p:cNvSpPr txBox="1"/>
          <p:nvPr/>
        </p:nvSpPr>
        <p:spPr>
          <a:xfrm>
            <a:off x="91811" y="5555034"/>
            <a:ext cx="6190058" cy="1200329"/>
          </a:xfrm>
          <a:prstGeom prst="rect">
            <a:avLst/>
          </a:prstGeom>
          <a:noFill/>
        </p:spPr>
        <p:txBody>
          <a:bodyPr wrap="square">
            <a:spAutoFit/>
          </a:bodyPr>
          <a:lstStyle/>
          <a:p>
            <a:r>
              <a:rPr lang="en-US" b="1" i="0" dirty="0">
                <a:solidFill>
                  <a:srgbClr val="1A1A1A"/>
                </a:solidFill>
                <a:effectLst/>
                <a:latin typeface="ProximaNova"/>
              </a:rPr>
              <a:t>Bg. </a:t>
            </a:r>
            <a:r>
              <a:rPr lang="en-GB" b="1" i="0" dirty="0">
                <a:solidFill>
                  <a:srgbClr val="333333"/>
                </a:solidFill>
                <a:effectLst/>
                <a:latin typeface="Roobert"/>
              </a:rPr>
              <a:t>Windows System Administrator</a:t>
            </a:r>
            <a:r>
              <a:rPr lang="en-GB" b="0" i="0" dirty="0">
                <a:solidFill>
                  <a:srgbClr val="333333"/>
                </a:solidFill>
                <a:effectLst/>
                <a:latin typeface="Roobert"/>
              </a:rPr>
              <a:t> </a:t>
            </a:r>
            <a:r>
              <a:rPr lang="en-GB" b="1" i="0" dirty="0">
                <a:solidFill>
                  <a:srgbClr val="333333"/>
                </a:solidFill>
                <a:effectLst/>
                <a:latin typeface="Roobert"/>
              </a:rPr>
              <a:t>Tools</a:t>
            </a:r>
            <a:r>
              <a:rPr lang="en-GB" b="0" i="0" dirty="0">
                <a:solidFill>
                  <a:srgbClr val="333333"/>
                </a:solidFill>
                <a:effectLst/>
                <a:latin typeface="Roobert"/>
              </a:rPr>
              <a:t>: </a:t>
            </a:r>
            <a:r>
              <a:rPr lang="en-US" dirty="0">
                <a:hlinkClick r:id="rId16"/>
              </a:rPr>
              <a:t>Which Tools Do Windows System Administrators Use? - Software Career Guide</a:t>
            </a:r>
            <a:endParaRPr lang="en-US" dirty="0"/>
          </a:p>
          <a:p>
            <a:r>
              <a:rPr lang="en-US" b="1" i="0" dirty="0">
                <a:solidFill>
                  <a:srgbClr val="1A1A1A"/>
                </a:solidFill>
                <a:effectLst/>
                <a:latin typeface="ProximaNova"/>
              </a:rPr>
              <a:t>Bg. List of the Top Windows Server Administration Tools: </a:t>
            </a:r>
            <a:r>
              <a:rPr lang="en-US" dirty="0">
                <a:hlinkClick r:id="rId17"/>
              </a:rPr>
              <a:t>Top 10 Tools for Windows Servers Administrators | INTROSERV</a:t>
            </a:r>
            <a:endParaRPr lang="en-US" dirty="0"/>
          </a:p>
        </p:txBody>
      </p:sp>
    </p:spTree>
    <p:extLst>
      <p:ext uri="{BB962C8B-B14F-4D97-AF65-F5344CB8AC3E}">
        <p14:creationId xmlns:p14="http://schemas.microsoft.com/office/powerpoint/2010/main" val="35622588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07AB1-D1FD-BCA5-D5C6-42E659DF999C}"/>
              </a:ext>
            </a:extLst>
          </p:cNvPr>
          <p:cNvSpPr>
            <a:spLocks noGrp="1"/>
          </p:cNvSpPr>
          <p:nvPr>
            <p:ph type="title"/>
          </p:nvPr>
        </p:nvSpPr>
        <p:spPr>
          <a:xfrm>
            <a:off x="0" y="0"/>
            <a:ext cx="12192000" cy="1325563"/>
          </a:xfrm>
          <a:solidFill>
            <a:srgbClr val="002060"/>
          </a:solidFill>
        </p:spPr>
        <p:txBody>
          <a:bodyPr>
            <a:normAutofit/>
          </a:bodyPr>
          <a:lstStyle/>
          <a:p>
            <a:r>
              <a:rPr lang="en-US" sz="6000" b="0" i="0" dirty="0">
                <a:solidFill>
                  <a:schemeClr val="bg1"/>
                </a:solidFill>
                <a:effectLst/>
                <a:latin typeface="Google Sans"/>
              </a:rPr>
              <a:t>Bg. </a:t>
            </a:r>
            <a:r>
              <a:rPr lang="en-US" sz="4800" b="0" i="0" dirty="0">
                <a:solidFill>
                  <a:schemeClr val="bg1"/>
                </a:solidFill>
                <a:effectLst/>
                <a:latin typeface="Google Sans"/>
              </a:rPr>
              <a:t>Registry Editor</a:t>
            </a:r>
            <a:endParaRPr lang="en-GB" sz="4800" dirty="0">
              <a:solidFill>
                <a:schemeClr val="bg1"/>
              </a:solidFill>
            </a:endParaRPr>
          </a:p>
        </p:txBody>
      </p:sp>
      <p:pic>
        <p:nvPicPr>
          <p:cNvPr id="5" name="Picture 4">
            <a:extLst>
              <a:ext uri="{FF2B5EF4-FFF2-40B4-BE49-F238E27FC236}">
                <a16:creationId xmlns:a16="http://schemas.microsoft.com/office/drawing/2014/main" id="{B63A486F-0547-CCE4-ACAF-40D232F8B3AF}"/>
              </a:ext>
            </a:extLst>
          </p:cNvPr>
          <p:cNvPicPr>
            <a:picLocks noChangeAspect="1"/>
          </p:cNvPicPr>
          <p:nvPr/>
        </p:nvPicPr>
        <p:blipFill>
          <a:blip r:embed="rId2"/>
          <a:srcRect r="37197"/>
          <a:stretch/>
        </p:blipFill>
        <p:spPr>
          <a:xfrm>
            <a:off x="7822407" y="967580"/>
            <a:ext cx="4221957" cy="4278454"/>
          </a:xfrm>
          <a:prstGeom prst="rect">
            <a:avLst/>
          </a:prstGeom>
        </p:spPr>
      </p:pic>
      <p:sp>
        <p:nvSpPr>
          <p:cNvPr id="3" name="Content Placeholder 2">
            <a:extLst>
              <a:ext uri="{FF2B5EF4-FFF2-40B4-BE49-F238E27FC236}">
                <a16:creationId xmlns:a16="http://schemas.microsoft.com/office/drawing/2014/main" id="{76D513A5-CCA4-A2D0-F742-CD44BE236AE8}"/>
              </a:ext>
            </a:extLst>
          </p:cNvPr>
          <p:cNvSpPr>
            <a:spLocks noGrp="1"/>
          </p:cNvSpPr>
          <p:nvPr>
            <p:ph idx="1"/>
          </p:nvPr>
        </p:nvSpPr>
        <p:spPr>
          <a:xfrm>
            <a:off x="147636" y="1336675"/>
            <a:ext cx="7867652" cy="4553745"/>
          </a:xfrm>
          <a:solidFill>
            <a:schemeClr val="bg1">
              <a:alpha val="70000"/>
            </a:schemeClr>
          </a:solidFill>
        </p:spPr>
        <p:txBody>
          <a:bodyPr>
            <a:normAutofit fontScale="25000" lnSpcReduction="20000"/>
          </a:bodyPr>
          <a:lstStyle/>
          <a:p>
            <a:pPr>
              <a:lnSpc>
                <a:spcPct val="120000"/>
              </a:lnSpc>
              <a:spcBef>
                <a:spcPts val="0"/>
              </a:spcBef>
              <a:spcAft>
                <a:spcPts val="300"/>
              </a:spcAft>
            </a:pPr>
            <a:r>
              <a:rPr lang="en-US" sz="8800" b="0" i="0" dirty="0">
                <a:solidFill>
                  <a:srgbClr val="001D35"/>
                </a:solidFill>
                <a:effectLst/>
              </a:rPr>
              <a:t>The </a:t>
            </a:r>
            <a:r>
              <a:rPr lang="en-US" sz="8800" b="1" i="0" dirty="0">
                <a:solidFill>
                  <a:srgbClr val="001D35"/>
                </a:solidFill>
                <a:effectLst/>
              </a:rPr>
              <a:t>Windows Registry Editor </a:t>
            </a:r>
            <a:r>
              <a:rPr lang="en-US" sz="8800" b="0" i="0" dirty="0">
                <a:solidFill>
                  <a:srgbClr val="001D35"/>
                </a:solidFill>
                <a:effectLst/>
              </a:rPr>
              <a:t>(regedit) is a tool that allows us to view and change the Windows registry. </a:t>
            </a:r>
          </a:p>
          <a:p>
            <a:pPr>
              <a:lnSpc>
                <a:spcPct val="120000"/>
              </a:lnSpc>
              <a:spcBef>
                <a:spcPts val="0"/>
              </a:spcBef>
              <a:spcAft>
                <a:spcPts val="300"/>
              </a:spcAft>
            </a:pPr>
            <a:r>
              <a:rPr lang="en-US" sz="8800" b="0" i="0" dirty="0">
                <a:solidFill>
                  <a:srgbClr val="001D35"/>
                </a:solidFill>
                <a:effectLst/>
              </a:rPr>
              <a:t>The registry is a database that stores settings about the operating system and it’s applications.</a:t>
            </a:r>
          </a:p>
          <a:p>
            <a:pPr>
              <a:lnSpc>
                <a:spcPct val="120000"/>
              </a:lnSpc>
              <a:spcBef>
                <a:spcPts val="0"/>
              </a:spcBef>
              <a:spcAft>
                <a:spcPts val="300"/>
              </a:spcAft>
            </a:pPr>
            <a:r>
              <a:rPr lang="en-US" sz="8800" b="0" i="0" dirty="0">
                <a:solidFill>
                  <a:srgbClr val="001D35"/>
                </a:solidFill>
                <a:effectLst/>
              </a:rPr>
              <a:t>Configuration settings for the operating system, hardware, and software. </a:t>
            </a:r>
            <a:r>
              <a:rPr lang="en-US" sz="8800" dirty="0">
                <a:solidFill>
                  <a:srgbClr val="001D35"/>
                </a:solidFill>
              </a:rPr>
              <a:t>E.g. they </a:t>
            </a:r>
            <a:r>
              <a:rPr lang="en-US" sz="8800" b="0" i="0" dirty="0">
                <a:solidFill>
                  <a:srgbClr val="001D35"/>
                </a:solidFill>
                <a:effectLst/>
              </a:rPr>
              <a:t>store configuration information for i</a:t>
            </a:r>
            <a:r>
              <a:rPr lang="en-US" sz="8800" dirty="0">
                <a:solidFill>
                  <a:srgbClr val="001D35"/>
                </a:solidFill>
              </a:rPr>
              <a:t>nstalled memory, installed hardware and software, </a:t>
            </a:r>
            <a:r>
              <a:rPr lang="en-US" sz="8800" b="0" i="0" dirty="0">
                <a:solidFill>
                  <a:srgbClr val="001D35"/>
                </a:solidFill>
                <a:effectLst/>
              </a:rPr>
              <a:t>which programs open which files, device drivers, User preferences etc..</a:t>
            </a:r>
          </a:p>
          <a:p>
            <a:pPr algn="l">
              <a:lnSpc>
                <a:spcPct val="120000"/>
              </a:lnSpc>
              <a:spcBef>
                <a:spcPts val="0"/>
              </a:spcBef>
              <a:spcAft>
                <a:spcPts val="300"/>
              </a:spcAft>
              <a:buFont typeface="Arial" panose="020B0604020202020204" pitchFamily="34" charset="0"/>
              <a:buChar char="•"/>
            </a:pPr>
            <a:r>
              <a:rPr lang="en-US" sz="8800" dirty="0">
                <a:solidFill>
                  <a:srgbClr val="001D35"/>
                </a:solidFill>
              </a:rPr>
              <a:t>We use the Registry Editor tool to </a:t>
            </a:r>
            <a:r>
              <a:rPr lang="en-US" sz="8800" b="0" i="0" dirty="0">
                <a:solidFill>
                  <a:srgbClr val="001D35"/>
                </a:solidFill>
                <a:effectLst/>
              </a:rPr>
              <a:t>create, delete, or change registry keys and subkeys.</a:t>
            </a:r>
          </a:p>
          <a:p>
            <a:pPr algn="l">
              <a:lnSpc>
                <a:spcPct val="120000"/>
              </a:lnSpc>
              <a:spcBef>
                <a:spcPts val="0"/>
              </a:spcBef>
              <a:spcAft>
                <a:spcPts val="300"/>
              </a:spcAft>
              <a:buFont typeface="Arial" panose="020B0604020202020204" pitchFamily="34" charset="0"/>
              <a:buChar char="•"/>
            </a:pPr>
            <a:r>
              <a:rPr lang="en-US" sz="8800" b="0" i="0" dirty="0">
                <a:solidFill>
                  <a:srgbClr val="001D35"/>
                </a:solidFill>
                <a:effectLst/>
              </a:rPr>
              <a:t>To make adjustments to system policies, installed applications, and file types.</a:t>
            </a:r>
          </a:p>
          <a:p>
            <a:pPr algn="l">
              <a:lnSpc>
                <a:spcPct val="120000"/>
              </a:lnSpc>
              <a:spcBef>
                <a:spcPts val="0"/>
              </a:spcBef>
              <a:spcAft>
                <a:spcPts val="300"/>
              </a:spcAft>
              <a:buFont typeface="Arial" panose="020B0604020202020204" pitchFamily="34" charset="0"/>
              <a:buChar char="•"/>
            </a:pPr>
            <a:r>
              <a:rPr lang="en-US" sz="8800" dirty="0">
                <a:solidFill>
                  <a:srgbClr val="001D35"/>
                </a:solidFill>
              </a:rPr>
              <a:t>To open the Registry Editor tool, type ‘</a:t>
            </a:r>
            <a:r>
              <a:rPr lang="en-US" sz="8800" b="1" dirty="0">
                <a:solidFill>
                  <a:srgbClr val="001D35"/>
                </a:solidFill>
              </a:rPr>
              <a:t>regedit</a:t>
            </a:r>
            <a:r>
              <a:rPr lang="en-US" sz="8800" dirty="0">
                <a:solidFill>
                  <a:srgbClr val="001D35"/>
                </a:solidFill>
              </a:rPr>
              <a:t>’ in either the search box, </a:t>
            </a:r>
            <a:r>
              <a:rPr lang="en-US" sz="8800" dirty="0" err="1">
                <a:solidFill>
                  <a:srgbClr val="001D35"/>
                </a:solidFill>
              </a:rPr>
              <a:t>cmd</a:t>
            </a:r>
            <a:r>
              <a:rPr lang="en-US" sz="8800" dirty="0">
                <a:solidFill>
                  <a:srgbClr val="001D35"/>
                </a:solidFill>
              </a:rPr>
              <a:t> or </a:t>
            </a:r>
            <a:r>
              <a:rPr lang="en-GB" sz="8800" kern="100" dirty="0">
                <a:effectLst/>
                <a:ea typeface="DengXian" panose="02010600030101010101" pitchFamily="2" charset="-122"/>
                <a:cs typeface="Times New Roman" panose="02020603050405020304" pitchFamily="18" charset="0"/>
              </a:rPr>
              <a:t>in the Run dialog box.</a:t>
            </a:r>
            <a:endParaRPr lang="en-US" sz="8800" dirty="0">
              <a:solidFill>
                <a:srgbClr val="001D35"/>
              </a:solidFill>
            </a:endParaRPr>
          </a:p>
          <a:p>
            <a:pPr algn="l">
              <a:lnSpc>
                <a:spcPct val="120000"/>
              </a:lnSpc>
              <a:spcBef>
                <a:spcPts val="0"/>
              </a:spcBef>
              <a:spcAft>
                <a:spcPts val="300"/>
              </a:spcAft>
              <a:buFont typeface="Arial" panose="020B0604020202020204" pitchFamily="34" charset="0"/>
              <a:buChar char="•"/>
            </a:pPr>
            <a:r>
              <a:rPr lang="en-US" sz="8800" b="1" dirty="0">
                <a:solidFill>
                  <a:srgbClr val="FF0000"/>
                </a:solidFill>
              </a:rPr>
              <a:t>Do not edit these keys unless you know what you’re doing.</a:t>
            </a:r>
          </a:p>
          <a:p>
            <a:pPr>
              <a:lnSpc>
                <a:spcPct val="120000"/>
              </a:lnSpc>
              <a:spcBef>
                <a:spcPts val="0"/>
              </a:spcBef>
              <a:spcAft>
                <a:spcPts val="300"/>
              </a:spcAft>
            </a:pPr>
            <a:endParaRPr lang="en-GB" dirty="0"/>
          </a:p>
        </p:txBody>
      </p:sp>
    </p:spTree>
    <p:extLst>
      <p:ext uri="{BB962C8B-B14F-4D97-AF65-F5344CB8AC3E}">
        <p14:creationId xmlns:p14="http://schemas.microsoft.com/office/powerpoint/2010/main" val="14100389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FC53FF-F26F-12BA-E231-2BDDE8CE6A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E099D6-4186-6E85-56FD-FF1068F8E316}"/>
              </a:ext>
            </a:extLst>
          </p:cNvPr>
          <p:cNvSpPr>
            <a:spLocks noGrp="1"/>
          </p:cNvSpPr>
          <p:nvPr>
            <p:ph type="title"/>
          </p:nvPr>
        </p:nvSpPr>
        <p:spPr>
          <a:xfrm>
            <a:off x="0" y="0"/>
            <a:ext cx="12192000" cy="1325563"/>
          </a:xfrm>
          <a:solidFill>
            <a:srgbClr val="002060"/>
          </a:solidFill>
        </p:spPr>
        <p:txBody>
          <a:bodyPr>
            <a:normAutofit/>
          </a:bodyPr>
          <a:lstStyle/>
          <a:p>
            <a:r>
              <a:rPr lang="en-GB" sz="5400" b="1" dirty="0">
                <a:solidFill>
                  <a:schemeClr val="bg1"/>
                </a:solidFill>
              </a:rPr>
              <a:t>Bg. </a:t>
            </a:r>
            <a:r>
              <a:rPr lang="en-GB" b="1" dirty="0">
                <a:solidFill>
                  <a:schemeClr val="bg1"/>
                </a:solidFill>
              </a:rPr>
              <a:t>DirectX Diagnostic Tool </a:t>
            </a:r>
            <a:r>
              <a:rPr lang="en-GB" dirty="0">
                <a:solidFill>
                  <a:schemeClr val="bg1"/>
                </a:solidFill>
              </a:rPr>
              <a:t>(</a:t>
            </a:r>
            <a:r>
              <a:rPr lang="en-GB" dirty="0" err="1">
                <a:solidFill>
                  <a:schemeClr val="bg1"/>
                </a:solidFill>
              </a:rPr>
              <a:t>DxDiag</a:t>
            </a:r>
            <a:r>
              <a:rPr lang="en-GB" dirty="0">
                <a:solidFill>
                  <a:schemeClr val="bg1"/>
                </a:solidFill>
              </a:rPr>
              <a:t>) </a:t>
            </a:r>
          </a:p>
        </p:txBody>
      </p:sp>
      <p:sp>
        <p:nvSpPr>
          <p:cNvPr id="3" name="Content Placeholder 2">
            <a:extLst>
              <a:ext uri="{FF2B5EF4-FFF2-40B4-BE49-F238E27FC236}">
                <a16:creationId xmlns:a16="http://schemas.microsoft.com/office/drawing/2014/main" id="{7C9F2BCB-2509-8F74-DAB1-865A3A6CC747}"/>
              </a:ext>
            </a:extLst>
          </p:cNvPr>
          <p:cNvSpPr>
            <a:spLocks noGrp="1"/>
          </p:cNvSpPr>
          <p:nvPr>
            <p:ph idx="1"/>
          </p:nvPr>
        </p:nvSpPr>
        <p:spPr>
          <a:xfrm>
            <a:off x="147636" y="1336675"/>
            <a:ext cx="7060408" cy="5399881"/>
          </a:xfrm>
          <a:solidFill>
            <a:schemeClr val="bg1">
              <a:alpha val="70000"/>
            </a:schemeClr>
          </a:solidFill>
        </p:spPr>
        <p:txBody>
          <a:bodyPr>
            <a:normAutofit lnSpcReduction="10000"/>
          </a:bodyPr>
          <a:lstStyle/>
          <a:p>
            <a:pPr>
              <a:lnSpc>
                <a:spcPct val="110000"/>
              </a:lnSpc>
              <a:spcBef>
                <a:spcPts val="0"/>
              </a:spcBef>
              <a:spcAft>
                <a:spcPts val="300"/>
              </a:spcAft>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The </a:t>
            </a:r>
            <a:r>
              <a:rPr lang="en-GB" sz="2000" b="1" kern="100" dirty="0">
                <a:effectLst/>
                <a:latin typeface="Aptos" panose="020B0004020202020204" pitchFamily="34" charset="0"/>
                <a:ea typeface="DengXian" panose="02010600030101010101" pitchFamily="2" charset="-122"/>
                <a:cs typeface="Times New Roman" panose="02020603050405020304" pitchFamily="18" charset="0"/>
              </a:rPr>
              <a:t>DirectX Diagnostic Tool</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2000" kern="100" dirty="0" err="1">
                <a:effectLst/>
                <a:latin typeface="Aptos" panose="020B0004020202020204" pitchFamily="34" charset="0"/>
                <a:ea typeface="DengXian" panose="02010600030101010101" pitchFamily="2" charset="-122"/>
                <a:cs typeface="Times New Roman" panose="02020603050405020304" pitchFamily="18" charset="0"/>
              </a:rPr>
              <a:t>DxDiag</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 is a Windows tool used to troubleshoot issues related to </a:t>
            </a:r>
            <a:r>
              <a:rPr lang="en-US" sz="2000" kern="100" dirty="0">
                <a:effectLst/>
                <a:latin typeface="Aptos" panose="020B0004020202020204" pitchFamily="34" charset="0"/>
                <a:ea typeface="DengXian" panose="02010600030101010101" pitchFamily="2" charset="-122"/>
                <a:cs typeface="Times New Roman" panose="02020603050405020304" pitchFamily="18" charset="0"/>
              </a:rPr>
              <a:t>DirectX sound and video</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a:t>
            </a:r>
          </a:p>
          <a:p>
            <a:pPr lvl="1">
              <a:lnSpc>
                <a:spcPct val="110000"/>
              </a:lnSpc>
              <a:spcBef>
                <a:spcPts val="0"/>
              </a:spcBef>
              <a:spcAft>
                <a:spcPts val="300"/>
              </a:spcAft>
            </a:pP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DirectX is a set of Windows components* that allow software to access a computer's video and audio hardware. It's primarily used for programming games and videos. </a:t>
            </a:r>
            <a:br>
              <a:rPr lang="en-GB" sz="1400" kern="100" dirty="0">
                <a:effectLst/>
                <a:latin typeface="Aptos" panose="020B0004020202020204" pitchFamily="34" charset="0"/>
                <a:ea typeface="DengXian" panose="02010600030101010101" pitchFamily="2" charset="-122"/>
                <a:cs typeface="Times New Roman" panose="02020603050405020304" pitchFamily="18" charset="0"/>
              </a:rPr>
            </a:br>
            <a:r>
              <a:rPr lang="en-GB" sz="1400" kern="100" dirty="0">
                <a:effectLst/>
                <a:latin typeface="Aptos" panose="020B0004020202020204" pitchFamily="34" charset="0"/>
                <a:ea typeface="DengXian" panose="02010600030101010101" pitchFamily="2" charset="-122"/>
                <a:cs typeface="Times New Roman" panose="02020603050405020304" pitchFamily="18" charset="0"/>
              </a:rPr>
              <a:t>* Application programming interfaces (APIs) that act as an interface between a PC's hardware and games e.g. allows games to use a computer's multimedia features)</a:t>
            </a:r>
          </a:p>
          <a:p>
            <a:pPr>
              <a:lnSpc>
                <a:spcPct val="110000"/>
              </a:lnSpc>
              <a:spcBef>
                <a:spcPts val="0"/>
              </a:spcBef>
              <a:spcAft>
                <a:spcPts val="300"/>
              </a:spcAft>
            </a:pPr>
            <a:r>
              <a:rPr lang="en-GB" sz="2000" kern="100" dirty="0">
                <a:effectLst/>
                <a:ea typeface="DengXian" panose="02010600030101010101" pitchFamily="2" charset="-122"/>
                <a:cs typeface="Times New Roman" panose="02020603050405020304" pitchFamily="18" charset="0"/>
              </a:rPr>
              <a:t>It provides information about a computer's multimedia and gaming hardware, drivers, and system configuration. It can provide information to help determine if device drivers are correct and up to date.</a:t>
            </a:r>
          </a:p>
          <a:p>
            <a:pPr marL="800100" lvl="1" indent="-342900">
              <a:lnSpc>
                <a:spcPct val="110000"/>
              </a:lnSpc>
              <a:spcBef>
                <a:spcPts val="0"/>
              </a:spcBef>
              <a:spcAft>
                <a:spcPts val="300"/>
              </a:spcAft>
              <a:buFont typeface="+mj-lt"/>
              <a:buAutoNum type="arabicPeriod"/>
              <a:tabLst>
                <a:tab pos="457200" algn="l"/>
              </a:tabLst>
            </a:pPr>
            <a:r>
              <a:rPr lang="en-US" sz="2000" kern="100" dirty="0">
                <a:effectLst/>
                <a:ea typeface="DengXian" panose="02010600030101010101" pitchFamily="2" charset="-122"/>
                <a:cs typeface="Times New Roman" panose="02020603050405020304" pitchFamily="18" charset="0"/>
              </a:rPr>
              <a:t>To open the </a:t>
            </a:r>
            <a:r>
              <a:rPr lang="en-GB" sz="2000" b="1" kern="100" dirty="0">
                <a:effectLst/>
                <a:ea typeface="DengXian" panose="02010600030101010101" pitchFamily="2" charset="-122"/>
                <a:cs typeface="Times New Roman" panose="02020603050405020304" pitchFamily="18" charset="0"/>
              </a:rPr>
              <a:t>DirectX Diagnostic Tool</a:t>
            </a:r>
            <a:r>
              <a:rPr lang="en-GB" sz="2000" kern="100" dirty="0">
                <a:effectLst/>
                <a:ea typeface="DengXian" panose="02010600030101010101" pitchFamily="2" charset="-122"/>
                <a:cs typeface="Times New Roman" panose="02020603050405020304" pitchFamily="18" charset="0"/>
              </a:rPr>
              <a:t> </a:t>
            </a:r>
            <a:r>
              <a:rPr lang="en-US" sz="2000" kern="100" dirty="0" err="1">
                <a:effectLst/>
                <a:ea typeface="DengXian" panose="02010600030101010101" pitchFamily="2" charset="-122"/>
                <a:cs typeface="Times New Roman" panose="02020603050405020304" pitchFamily="18" charset="0"/>
              </a:rPr>
              <a:t>type‘</a:t>
            </a:r>
            <a:r>
              <a:rPr lang="en-US" sz="2000" b="1" kern="100" dirty="0" err="1">
                <a:effectLst/>
                <a:ea typeface="DengXian" panose="02010600030101010101" pitchFamily="2" charset="-122"/>
                <a:cs typeface="Times New Roman" panose="02020603050405020304" pitchFamily="18" charset="0"/>
              </a:rPr>
              <a:t>DxDiag</a:t>
            </a:r>
            <a:r>
              <a:rPr lang="en-US" sz="2000" b="1" kern="100" dirty="0">
                <a:effectLst/>
                <a:ea typeface="DengXian" panose="02010600030101010101" pitchFamily="2" charset="-122"/>
                <a:cs typeface="Times New Roman" panose="02020603050405020304" pitchFamily="18" charset="0"/>
              </a:rPr>
              <a:t>’</a:t>
            </a:r>
            <a:r>
              <a:rPr lang="en-US" sz="2000" kern="100" dirty="0">
                <a:effectLst/>
                <a:ea typeface="DengXian" panose="02010600030101010101" pitchFamily="2" charset="-122"/>
                <a:cs typeface="Times New Roman" panose="02020603050405020304" pitchFamily="18" charset="0"/>
              </a:rPr>
              <a:t> command in the search box or cmd.</a:t>
            </a:r>
            <a:endParaRPr lang="en-GB" sz="2000" kern="100" dirty="0">
              <a:effectLst/>
              <a:ea typeface="DengXian" panose="02010600030101010101" pitchFamily="2" charset="-122"/>
              <a:cs typeface="Times New Roman" panose="02020603050405020304" pitchFamily="18" charset="0"/>
            </a:endParaRPr>
          </a:p>
          <a:p>
            <a:pPr marL="800100" lvl="1" indent="-342900">
              <a:lnSpc>
                <a:spcPct val="110000"/>
              </a:lnSpc>
              <a:spcBef>
                <a:spcPts val="0"/>
              </a:spcBef>
              <a:spcAft>
                <a:spcPts val="300"/>
              </a:spcAft>
              <a:buFont typeface="+mj-lt"/>
              <a:buAutoNum type="arabicPeriod"/>
              <a:tabLst>
                <a:tab pos="457200" algn="l"/>
              </a:tabLst>
            </a:pPr>
            <a:r>
              <a:rPr lang="en-GB" sz="2000" kern="100" dirty="0">
                <a:effectLst/>
                <a:ea typeface="DengXian" panose="02010600030101010101" pitchFamily="2" charset="-122"/>
                <a:cs typeface="Times New Roman" panose="02020603050405020304" pitchFamily="18" charset="0"/>
              </a:rPr>
              <a:t>Click: </a:t>
            </a:r>
            <a:r>
              <a:rPr lang="en-GB" sz="2000" b="1" kern="100" dirty="0">
                <a:effectLst/>
                <a:ea typeface="DengXian" panose="02010600030101010101" pitchFamily="2" charset="-122"/>
                <a:cs typeface="Times New Roman" panose="02020603050405020304" pitchFamily="18" charset="0"/>
              </a:rPr>
              <a:t>Save all information</a:t>
            </a:r>
            <a:endParaRPr lang="en-GB" sz="2000" kern="100" dirty="0">
              <a:effectLst/>
              <a:ea typeface="DengXian" panose="02010600030101010101" pitchFamily="2" charset="-122"/>
              <a:cs typeface="Times New Roman" panose="02020603050405020304" pitchFamily="18" charset="0"/>
            </a:endParaRPr>
          </a:p>
          <a:p>
            <a:pPr marL="800100" lvl="1" indent="-342900">
              <a:lnSpc>
                <a:spcPct val="110000"/>
              </a:lnSpc>
              <a:spcBef>
                <a:spcPts val="0"/>
              </a:spcBef>
              <a:spcAft>
                <a:spcPts val="300"/>
              </a:spcAft>
              <a:buFont typeface="+mj-lt"/>
              <a:buAutoNum type="arabicPeriod"/>
              <a:tabLst>
                <a:tab pos="457200" algn="l"/>
              </a:tabLst>
            </a:pPr>
            <a:r>
              <a:rPr lang="en-GB" sz="2000" kern="100" dirty="0">
                <a:effectLst/>
                <a:ea typeface="DengXian" panose="02010600030101010101" pitchFamily="2" charset="-122"/>
                <a:cs typeface="Times New Roman" panose="02020603050405020304" pitchFamily="18" charset="0"/>
              </a:rPr>
              <a:t>Click: Save to save the file as </a:t>
            </a:r>
            <a:r>
              <a:rPr lang="en-GB" sz="2000" b="1" kern="100" dirty="0">
                <a:effectLst/>
                <a:ea typeface="DengXian" panose="02010600030101010101" pitchFamily="2" charset="-122"/>
                <a:cs typeface="Times New Roman" panose="02020603050405020304" pitchFamily="18" charset="0"/>
              </a:rPr>
              <a:t>dxdiag.txt</a:t>
            </a:r>
            <a:endParaRPr lang="en-GB" sz="2000" kern="100" dirty="0">
              <a:effectLst/>
              <a:ea typeface="DengXian" panose="02010600030101010101" pitchFamily="2" charset="-122"/>
              <a:cs typeface="Times New Roman" panose="02020603050405020304" pitchFamily="18" charset="0"/>
            </a:endParaRPr>
          </a:p>
          <a:p>
            <a:pPr marL="800100" lvl="1" indent="-342900">
              <a:lnSpc>
                <a:spcPct val="110000"/>
              </a:lnSpc>
              <a:spcBef>
                <a:spcPts val="0"/>
              </a:spcBef>
              <a:spcAft>
                <a:spcPts val="300"/>
              </a:spcAft>
              <a:buFont typeface="+mj-lt"/>
              <a:buAutoNum type="arabicPeriod"/>
              <a:tabLst>
                <a:tab pos="457200" algn="l"/>
              </a:tabLst>
            </a:pPr>
            <a:r>
              <a:rPr lang="en-GB" sz="2000" kern="100" dirty="0">
                <a:effectLst/>
                <a:ea typeface="DengXian" panose="02010600030101010101" pitchFamily="2" charset="-122"/>
                <a:cs typeface="Times New Roman" panose="02020603050405020304" pitchFamily="18" charset="0"/>
              </a:rPr>
              <a:t>Click Exit and </a:t>
            </a:r>
            <a:r>
              <a:rPr lang="en-GB" sz="2000" b="1" kern="100" dirty="0">
                <a:effectLst/>
                <a:ea typeface="DengXian" panose="02010600030101010101" pitchFamily="2" charset="-122"/>
                <a:cs typeface="Times New Roman" panose="02020603050405020304" pitchFamily="18" charset="0"/>
              </a:rPr>
              <a:t>Open the file</a:t>
            </a:r>
            <a:r>
              <a:rPr lang="en-GB" sz="2000" kern="100" dirty="0">
                <a:effectLst/>
                <a:ea typeface="DengXian" panose="02010600030101010101" pitchFamily="2" charset="-122"/>
                <a:cs typeface="Times New Roman" panose="02020603050405020304" pitchFamily="18" charset="0"/>
              </a:rPr>
              <a:t>.</a:t>
            </a:r>
          </a:p>
          <a:p>
            <a:pPr marL="0" indent="0">
              <a:lnSpc>
                <a:spcPct val="110000"/>
              </a:lnSpc>
              <a:spcBef>
                <a:spcPts val="0"/>
              </a:spcBef>
              <a:spcAft>
                <a:spcPts val="300"/>
              </a:spcAft>
              <a:buNone/>
            </a:pPr>
            <a:endParaRPr lang="en-GB" dirty="0"/>
          </a:p>
        </p:txBody>
      </p:sp>
      <p:pic>
        <p:nvPicPr>
          <p:cNvPr id="6" name="Picture 5">
            <a:extLst>
              <a:ext uri="{FF2B5EF4-FFF2-40B4-BE49-F238E27FC236}">
                <a16:creationId xmlns:a16="http://schemas.microsoft.com/office/drawing/2014/main" id="{C40B30F7-8F03-3286-6281-778FB883809A}"/>
              </a:ext>
            </a:extLst>
          </p:cNvPr>
          <p:cNvPicPr>
            <a:picLocks noChangeAspect="1"/>
          </p:cNvPicPr>
          <p:nvPr/>
        </p:nvPicPr>
        <p:blipFill>
          <a:blip r:embed="rId2"/>
          <a:srcRect r="44155" b="24935"/>
          <a:stretch/>
        </p:blipFill>
        <p:spPr>
          <a:xfrm>
            <a:off x="7150160" y="930565"/>
            <a:ext cx="4894204" cy="2328645"/>
          </a:xfrm>
          <a:prstGeom prst="rect">
            <a:avLst/>
          </a:prstGeom>
        </p:spPr>
      </p:pic>
      <p:pic>
        <p:nvPicPr>
          <p:cNvPr id="8" name="Picture 7">
            <a:extLst>
              <a:ext uri="{FF2B5EF4-FFF2-40B4-BE49-F238E27FC236}">
                <a16:creationId xmlns:a16="http://schemas.microsoft.com/office/drawing/2014/main" id="{B31CC4F4-7742-9A1D-BA8D-9A522B281BFC}"/>
              </a:ext>
            </a:extLst>
          </p:cNvPr>
          <p:cNvPicPr>
            <a:picLocks noChangeAspect="1"/>
          </p:cNvPicPr>
          <p:nvPr/>
        </p:nvPicPr>
        <p:blipFill>
          <a:blip r:embed="rId3"/>
          <a:stretch>
            <a:fillRect/>
          </a:stretch>
        </p:blipFill>
        <p:spPr>
          <a:xfrm>
            <a:off x="7150160" y="3259210"/>
            <a:ext cx="4864894" cy="2888816"/>
          </a:xfrm>
          <a:prstGeom prst="rect">
            <a:avLst/>
          </a:prstGeom>
          <a:ln w="31750">
            <a:solidFill>
              <a:srgbClr val="0000FF"/>
            </a:solidFill>
          </a:ln>
        </p:spPr>
      </p:pic>
    </p:spTree>
    <p:extLst>
      <p:ext uri="{BB962C8B-B14F-4D97-AF65-F5344CB8AC3E}">
        <p14:creationId xmlns:p14="http://schemas.microsoft.com/office/powerpoint/2010/main" val="5271728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5A112-2888-DA80-3CDF-3AA5A173E09F}"/>
              </a:ext>
            </a:extLst>
          </p:cNvPr>
          <p:cNvSpPr>
            <a:spLocks noGrp="1"/>
          </p:cNvSpPr>
          <p:nvPr>
            <p:ph type="title"/>
          </p:nvPr>
        </p:nvSpPr>
        <p:spPr>
          <a:xfrm>
            <a:off x="1760009" y="82548"/>
            <a:ext cx="10048610" cy="1161517"/>
          </a:xfrm>
          <a:solidFill>
            <a:srgbClr val="002060"/>
          </a:solidFill>
        </p:spPr>
        <p:txBody>
          <a:bodyPr/>
          <a:lstStyle/>
          <a:p>
            <a:endParaRPr lang="en-GB" dirty="0">
              <a:solidFill>
                <a:schemeClr val="bg1"/>
              </a:solidFill>
            </a:endParaRPr>
          </a:p>
        </p:txBody>
      </p:sp>
      <p:sp>
        <p:nvSpPr>
          <p:cNvPr id="7" name="Content Placeholder 2">
            <a:extLst>
              <a:ext uri="{FF2B5EF4-FFF2-40B4-BE49-F238E27FC236}">
                <a16:creationId xmlns:a16="http://schemas.microsoft.com/office/drawing/2014/main" id="{5E6BF72C-8075-EDE7-3435-3DCCFD333C05}"/>
              </a:ext>
            </a:extLst>
          </p:cNvPr>
          <p:cNvSpPr>
            <a:spLocks noGrp="1"/>
          </p:cNvSpPr>
          <p:nvPr>
            <p:ph idx="1"/>
          </p:nvPr>
        </p:nvSpPr>
        <p:spPr>
          <a:xfrm>
            <a:off x="93885" y="1200368"/>
            <a:ext cx="11896475" cy="2999356"/>
          </a:xfrm>
          <a:solidFill>
            <a:schemeClr val="bg1">
              <a:alpha val="50000"/>
            </a:schemeClr>
          </a:solidFill>
        </p:spPr>
        <p:txBody>
          <a:bodyPr>
            <a:noAutofit/>
          </a:bodyPr>
          <a:lstStyle/>
          <a:p>
            <a:pPr algn="l" fontAlgn="ctr">
              <a:lnSpc>
                <a:spcPct val="100000"/>
              </a:lnSpc>
              <a:spcBef>
                <a:spcPts val="0"/>
              </a:spcBef>
              <a:spcAft>
                <a:spcPts val="300"/>
              </a:spcAft>
            </a:pPr>
            <a:r>
              <a:rPr lang="en-US" sz="2400" b="1" i="0" dirty="0">
                <a:solidFill>
                  <a:srgbClr val="001D35"/>
                </a:solidFill>
                <a:effectLst/>
                <a:highlight>
                  <a:srgbClr val="FFFF00"/>
                </a:highlight>
              </a:rPr>
              <a:t>Windows Server OS </a:t>
            </a:r>
            <a:r>
              <a:rPr lang="en-US" sz="2400" b="0" i="0" dirty="0">
                <a:solidFill>
                  <a:srgbClr val="001D35"/>
                </a:solidFill>
                <a:effectLst/>
              </a:rPr>
              <a:t>is a specialized OS designed for Business / Organisation environments, tha</a:t>
            </a:r>
            <a:r>
              <a:rPr lang="en-US" sz="2400" dirty="0">
                <a:solidFill>
                  <a:srgbClr val="001D35"/>
                </a:solidFill>
              </a:rPr>
              <a:t>t </a:t>
            </a:r>
            <a:r>
              <a:rPr lang="en-US" sz="2400" b="0" i="0" dirty="0">
                <a:solidFill>
                  <a:srgbClr val="001D35"/>
                </a:solidFill>
                <a:effectLst/>
              </a:rPr>
              <a:t>allows for network management, data storage &amp; resource sharing across many users. </a:t>
            </a:r>
          </a:p>
          <a:p>
            <a:pPr algn="l" fontAlgn="ctr">
              <a:lnSpc>
                <a:spcPct val="100000"/>
              </a:lnSpc>
              <a:spcBef>
                <a:spcPts val="0"/>
              </a:spcBef>
              <a:spcAft>
                <a:spcPts val="300"/>
              </a:spcAft>
              <a:buFont typeface="Arial" panose="020B0604020202020204" pitchFamily="34" charset="0"/>
              <a:buChar char="•"/>
            </a:pPr>
            <a:r>
              <a:rPr lang="en-US" sz="2400" b="0" i="0" dirty="0">
                <a:solidFill>
                  <a:srgbClr val="001D35"/>
                </a:solidFill>
                <a:effectLst/>
              </a:rPr>
              <a:t>It has more advanced networking capabilities, scalability features, and resource management to handle larger demands than desktop window OSs.</a:t>
            </a:r>
          </a:p>
          <a:p>
            <a:pPr lvl="1">
              <a:lnSpc>
                <a:spcPct val="100000"/>
              </a:lnSpc>
              <a:spcBef>
                <a:spcPts val="0"/>
              </a:spcBef>
              <a:spcAft>
                <a:spcPts val="300"/>
              </a:spcAft>
            </a:pPr>
            <a:r>
              <a:rPr lang="en-GB" sz="2600" b="1" dirty="0">
                <a:solidFill>
                  <a:prstClr val="black"/>
                </a:solidFill>
                <a:highlight>
                  <a:srgbClr val="FFFF00"/>
                </a:highlight>
              </a:rPr>
              <a:t>MS Server OS Apps &amp; Services include:</a:t>
            </a:r>
          </a:p>
          <a:p>
            <a:pPr lvl="2">
              <a:lnSpc>
                <a:spcPct val="100000"/>
              </a:lnSpc>
              <a:spcBef>
                <a:spcPts val="0"/>
              </a:spcBef>
              <a:spcAft>
                <a:spcPts val="300"/>
              </a:spcAft>
            </a:pPr>
            <a:r>
              <a:rPr lang="en-GB" sz="2600" b="1" dirty="0">
                <a:solidFill>
                  <a:prstClr val="black"/>
                </a:solidFill>
              </a:rPr>
              <a:t>Performance Monitor</a:t>
            </a:r>
          </a:p>
          <a:p>
            <a:pPr lvl="2">
              <a:lnSpc>
                <a:spcPct val="100000"/>
              </a:lnSpc>
              <a:spcBef>
                <a:spcPts val="0"/>
              </a:spcBef>
              <a:spcAft>
                <a:spcPts val="300"/>
              </a:spcAft>
            </a:pPr>
            <a:r>
              <a:rPr lang="en-GB" sz="2600" b="1" dirty="0">
                <a:solidFill>
                  <a:prstClr val="black"/>
                </a:solidFill>
              </a:rPr>
              <a:t>Resource Monitor</a:t>
            </a:r>
          </a:p>
          <a:p>
            <a:pPr lvl="2">
              <a:lnSpc>
                <a:spcPct val="100000"/>
              </a:lnSpc>
              <a:spcBef>
                <a:spcPts val="0"/>
              </a:spcBef>
              <a:spcAft>
                <a:spcPts val="300"/>
              </a:spcAft>
            </a:pPr>
            <a:r>
              <a:rPr lang="en-GB" sz="2600" b="1" dirty="0">
                <a:solidFill>
                  <a:prstClr val="black"/>
                </a:solidFill>
              </a:rPr>
              <a:t>Computer Management console</a:t>
            </a:r>
          </a:p>
          <a:p>
            <a:pPr lvl="2">
              <a:lnSpc>
                <a:spcPct val="100000"/>
              </a:lnSpc>
              <a:spcBef>
                <a:spcPts val="0"/>
              </a:spcBef>
              <a:spcAft>
                <a:spcPts val="300"/>
              </a:spcAft>
            </a:pPr>
            <a:r>
              <a:rPr lang="en-GB" sz="2600" b="1" dirty="0">
                <a:solidFill>
                  <a:prstClr val="black"/>
                </a:solidFill>
              </a:rPr>
              <a:t>Task Scheduler</a:t>
            </a:r>
          </a:p>
          <a:p>
            <a:pPr lvl="2">
              <a:lnSpc>
                <a:spcPct val="100000"/>
              </a:lnSpc>
              <a:spcBef>
                <a:spcPts val="0"/>
              </a:spcBef>
              <a:spcAft>
                <a:spcPts val="300"/>
              </a:spcAft>
            </a:pPr>
            <a:r>
              <a:rPr lang="en-GB" sz="2600" b="1" dirty="0">
                <a:solidFill>
                  <a:prstClr val="black"/>
                </a:solidFill>
              </a:rPr>
              <a:t>PowerShell</a:t>
            </a:r>
          </a:p>
          <a:p>
            <a:pPr lvl="2">
              <a:lnSpc>
                <a:spcPct val="100000"/>
              </a:lnSpc>
              <a:spcBef>
                <a:spcPts val="0"/>
              </a:spcBef>
              <a:spcAft>
                <a:spcPts val="300"/>
              </a:spcAft>
            </a:pPr>
            <a:r>
              <a:rPr lang="en-GB" sz="2600" b="1" dirty="0">
                <a:solidFill>
                  <a:prstClr val="black"/>
                </a:solidFill>
              </a:rPr>
              <a:t>Process Hacker</a:t>
            </a:r>
          </a:p>
          <a:p>
            <a:pPr lvl="2">
              <a:lnSpc>
                <a:spcPct val="100000"/>
              </a:lnSpc>
              <a:spcBef>
                <a:spcPts val="0"/>
              </a:spcBef>
              <a:spcAft>
                <a:spcPts val="300"/>
              </a:spcAft>
            </a:pPr>
            <a:r>
              <a:rPr lang="en-GB" sz="2600" b="1" dirty="0">
                <a:solidFill>
                  <a:prstClr val="black"/>
                </a:solidFill>
              </a:rPr>
              <a:t>Group policy editor</a:t>
            </a:r>
          </a:p>
          <a:p>
            <a:pPr lvl="2">
              <a:lnSpc>
                <a:spcPct val="100000"/>
              </a:lnSpc>
              <a:spcBef>
                <a:spcPts val="0"/>
              </a:spcBef>
              <a:spcAft>
                <a:spcPts val="300"/>
              </a:spcAft>
            </a:pPr>
            <a:r>
              <a:rPr lang="en-GB" sz="2600" b="1" dirty="0">
                <a:solidFill>
                  <a:prstClr val="black"/>
                </a:solidFill>
              </a:rPr>
              <a:t>Registry editor.</a:t>
            </a:r>
            <a:endParaRPr lang="en-GB" sz="2600" dirty="0">
              <a:solidFill>
                <a:prstClr val="black"/>
              </a:solidFill>
            </a:endParaRPr>
          </a:p>
          <a:p>
            <a:pPr algn="l" fontAlgn="ctr">
              <a:lnSpc>
                <a:spcPct val="100000"/>
              </a:lnSpc>
              <a:spcBef>
                <a:spcPts val="0"/>
              </a:spcBef>
              <a:spcAft>
                <a:spcPts val="300"/>
              </a:spcAft>
              <a:buFont typeface="Arial" panose="020B0604020202020204" pitchFamily="34" charset="0"/>
              <a:buChar char="•"/>
            </a:pPr>
            <a:endParaRPr lang="en-US" b="0" i="0" dirty="0">
              <a:solidFill>
                <a:srgbClr val="001D35"/>
              </a:solidFill>
              <a:effectLst/>
              <a:latin typeface="Google Sans"/>
            </a:endParaRPr>
          </a:p>
          <a:p>
            <a:pPr>
              <a:lnSpc>
                <a:spcPct val="100000"/>
              </a:lnSpc>
              <a:spcBef>
                <a:spcPts val="0"/>
              </a:spcBef>
              <a:spcAft>
                <a:spcPts val="300"/>
              </a:spcAft>
            </a:pPr>
            <a:endParaRPr lang="en-GB" dirty="0">
              <a:solidFill>
                <a:prstClr val="black"/>
              </a:solidFill>
            </a:endParaRPr>
          </a:p>
        </p:txBody>
      </p:sp>
      <p:pic>
        <p:nvPicPr>
          <p:cNvPr id="8" name="Graphic 7" descr="Computer with solid fill">
            <a:extLst>
              <a:ext uri="{FF2B5EF4-FFF2-40B4-BE49-F238E27FC236}">
                <a16:creationId xmlns:a16="http://schemas.microsoft.com/office/drawing/2014/main" id="{96CC0C5D-5D13-5195-FD56-BC25FC70176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01640" y="-154042"/>
            <a:ext cx="1548579" cy="1497860"/>
          </a:xfrm>
          <a:prstGeom prst="rect">
            <a:avLst/>
          </a:prstGeom>
        </p:spPr>
      </p:pic>
      <p:pic>
        <p:nvPicPr>
          <p:cNvPr id="9" name="Graphic 8" descr="Magnifying glass with solid fill">
            <a:extLst>
              <a:ext uri="{FF2B5EF4-FFF2-40B4-BE49-F238E27FC236}">
                <a16:creationId xmlns:a16="http://schemas.microsoft.com/office/drawing/2014/main" id="{89B5924D-759E-2ECC-2855-B47FDDED01B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49371" y="182301"/>
            <a:ext cx="1200848" cy="1161517"/>
          </a:xfrm>
          <a:prstGeom prst="rect">
            <a:avLst/>
          </a:prstGeom>
        </p:spPr>
      </p:pic>
      <p:pic>
        <p:nvPicPr>
          <p:cNvPr id="13" name="Picture 12">
            <a:extLst>
              <a:ext uri="{FF2B5EF4-FFF2-40B4-BE49-F238E27FC236}">
                <a16:creationId xmlns:a16="http://schemas.microsoft.com/office/drawing/2014/main" id="{412C9C4D-089B-B4F5-07F7-5424D87BD4E1}"/>
              </a:ext>
            </a:extLst>
          </p:cNvPr>
          <p:cNvPicPr>
            <a:picLocks noChangeAspect="1"/>
          </p:cNvPicPr>
          <p:nvPr/>
        </p:nvPicPr>
        <p:blipFill>
          <a:blip r:embed="rId6"/>
          <a:stretch>
            <a:fillRect/>
          </a:stretch>
        </p:blipFill>
        <p:spPr>
          <a:xfrm>
            <a:off x="1857974" y="182301"/>
            <a:ext cx="6027576" cy="8845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Graphic 13" descr="Computer with solid fill">
            <a:extLst>
              <a:ext uri="{FF2B5EF4-FFF2-40B4-BE49-F238E27FC236}">
                <a16:creationId xmlns:a16="http://schemas.microsoft.com/office/drawing/2014/main" id="{4799B231-E04A-53CE-8810-928C97FF29D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066784" y="2598475"/>
            <a:ext cx="3684560" cy="3684560"/>
          </a:xfrm>
          <a:prstGeom prst="rect">
            <a:avLst/>
          </a:prstGeom>
        </p:spPr>
      </p:pic>
    </p:spTree>
    <p:extLst>
      <p:ext uri="{BB962C8B-B14F-4D97-AF65-F5344CB8AC3E}">
        <p14:creationId xmlns:p14="http://schemas.microsoft.com/office/powerpoint/2010/main" val="7617268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B0DF074-A34F-3664-88DF-C9C9D4B73E0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E0F4FF-B961-C9F2-FB55-1FB1332FF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1DA4B6A-B881-21FE-AC30-8CC8F9D9C6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F4EBC1C-EA08-FE72-D5DE-080A9373F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963BB90-828D-278A-6E29-1ED36CBB7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39249ADF-DA3D-E444-7225-CA87265D55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4F70339-A840-1BCA-8F76-98A2D414E660}"/>
              </a:ext>
            </a:extLst>
          </p:cNvPr>
          <p:cNvSpPr>
            <a:spLocks noGrp="1"/>
          </p:cNvSpPr>
          <p:nvPr>
            <p:ph type="title"/>
          </p:nvPr>
        </p:nvSpPr>
        <p:spPr>
          <a:xfrm>
            <a:off x="2443584" y="278534"/>
            <a:ext cx="7064747" cy="1033669"/>
          </a:xfrm>
        </p:spPr>
        <p:txBody>
          <a:bodyPr>
            <a:normAutofit/>
          </a:bodyPr>
          <a:lstStyle/>
          <a:p>
            <a:pPr>
              <a:lnSpc>
                <a:spcPct val="100000"/>
              </a:lnSpc>
              <a:spcBef>
                <a:spcPts val="0"/>
              </a:spcBef>
            </a:pPr>
            <a:r>
              <a:rPr lang="en-GB" sz="4800" b="1" dirty="0">
                <a:solidFill>
                  <a:schemeClr val="bg1"/>
                </a:solidFill>
              </a:rPr>
              <a:t>Windows Server OS</a:t>
            </a:r>
          </a:p>
        </p:txBody>
      </p:sp>
      <p:sp>
        <p:nvSpPr>
          <p:cNvPr id="20" name="Content Placeholder 2">
            <a:extLst>
              <a:ext uri="{FF2B5EF4-FFF2-40B4-BE49-F238E27FC236}">
                <a16:creationId xmlns:a16="http://schemas.microsoft.com/office/drawing/2014/main" id="{D222A314-FA72-A9B4-9945-0E0033A99B73}"/>
              </a:ext>
            </a:extLst>
          </p:cNvPr>
          <p:cNvSpPr>
            <a:spLocks noGrp="1"/>
          </p:cNvSpPr>
          <p:nvPr>
            <p:ph idx="1"/>
          </p:nvPr>
        </p:nvSpPr>
        <p:spPr>
          <a:xfrm>
            <a:off x="143892" y="1667819"/>
            <a:ext cx="11846468" cy="2999356"/>
          </a:xfrm>
          <a:solidFill>
            <a:schemeClr val="bg1">
              <a:alpha val="50000"/>
            </a:schemeClr>
          </a:solidFill>
        </p:spPr>
        <p:txBody>
          <a:bodyPr>
            <a:noAutofit/>
          </a:bodyPr>
          <a:lstStyle/>
          <a:p>
            <a:pPr marL="0" indent="0">
              <a:lnSpc>
                <a:spcPct val="100000"/>
              </a:lnSpc>
              <a:spcBef>
                <a:spcPts val="0"/>
              </a:spcBef>
              <a:buNone/>
            </a:pPr>
            <a:r>
              <a:rPr lang="en-GB" sz="2800" b="1" dirty="0">
                <a:solidFill>
                  <a:prstClr val="black"/>
                </a:solidFill>
                <a:highlight>
                  <a:srgbClr val="FFFF00"/>
                </a:highlight>
              </a:rPr>
              <a:t>Some additional MS Server OS Apps include:</a:t>
            </a:r>
          </a:p>
          <a:p>
            <a:pPr marL="0" indent="0">
              <a:lnSpc>
                <a:spcPct val="100000"/>
              </a:lnSpc>
              <a:spcBef>
                <a:spcPts val="0"/>
              </a:spcBef>
              <a:buNone/>
            </a:pPr>
            <a:r>
              <a:rPr lang="en-GB" b="1" kern="100" dirty="0">
                <a:latin typeface="Aptos" panose="020B0004020202020204" pitchFamily="34" charset="0"/>
                <a:ea typeface="DengXian" panose="02010600030101010101" pitchFamily="2" charset="-122"/>
                <a:cs typeface="Times New Roman" panose="02020603050405020304" pitchFamily="18" charset="0"/>
              </a:rPr>
              <a:t>Covered at L5:</a:t>
            </a:r>
            <a:endParaRPr lang="en-GB" sz="2800" b="1" dirty="0">
              <a:solidFill>
                <a:prstClr val="black"/>
              </a:solidFill>
            </a:endParaRPr>
          </a:p>
          <a:p>
            <a:pPr marL="285750" lvl="1" indent="-285750">
              <a:lnSpc>
                <a:spcPct val="100000"/>
              </a:lnSpc>
              <a:spcBef>
                <a:spcPts val="0"/>
              </a:spcBef>
              <a:buFont typeface="Arial" panose="020B0604020202020204" pitchFamily="34" charset="0"/>
              <a:buChar char="•"/>
            </a:pPr>
            <a:r>
              <a:rPr lang="en-GB" sz="2400" b="1" dirty="0">
                <a:solidFill>
                  <a:prstClr val="black"/>
                </a:solidFill>
                <a:highlight>
                  <a:srgbClr val="FFFF00"/>
                </a:highlight>
              </a:rPr>
              <a:t>Server Manager App</a:t>
            </a:r>
            <a:r>
              <a:rPr lang="en-GB" sz="2400" b="1" dirty="0">
                <a:solidFill>
                  <a:prstClr val="black"/>
                </a:solidFill>
              </a:rPr>
              <a:t>:</a:t>
            </a:r>
            <a:r>
              <a:rPr lang="en-GB" sz="2400" kern="100" dirty="0">
                <a:effectLst/>
                <a:ea typeface="DengXian" panose="02010600030101010101" pitchFamily="2" charset="-122"/>
                <a:cs typeface="Times New Roman" panose="02020603050405020304" pitchFamily="18" charset="0"/>
              </a:rPr>
              <a:t> </a:t>
            </a:r>
            <a:r>
              <a:rPr lang="en-GB" sz="2400" b="1" kern="100" dirty="0">
                <a:effectLst/>
                <a:ea typeface="DengXian" panose="02010600030101010101" pitchFamily="2" charset="-122"/>
                <a:cs typeface="Times New Roman" panose="02020603050405020304" pitchFamily="18" charset="0"/>
              </a:rPr>
              <a:t>Server Manager</a:t>
            </a:r>
            <a:r>
              <a:rPr lang="en-GB" sz="2400" kern="100" dirty="0">
                <a:effectLst/>
                <a:ea typeface="DengXian" panose="02010600030101010101" pitchFamily="2" charset="-122"/>
                <a:cs typeface="Times New Roman" panose="02020603050405020304" pitchFamily="18" charset="0"/>
              </a:rPr>
              <a:t> is a GUI </a:t>
            </a:r>
            <a:r>
              <a:rPr lang="en-GB" sz="2400" b="1" kern="100" dirty="0">
                <a:effectLst/>
                <a:ea typeface="DengXian" panose="02010600030101010101" pitchFamily="2" charset="-122"/>
                <a:cs typeface="Times New Roman" panose="02020603050405020304" pitchFamily="18" charset="0"/>
              </a:rPr>
              <a:t>Microsoft Management Console (MMC) app</a:t>
            </a:r>
            <a:r>
              <a:rPr lang="en-GB" sz="2400" kern="100" dirty="0">
                <a:effectLst/>
                <a:ea typeface="DengXian" panose="02010600030101010101" pitchFamily="2" charset="-122"/>
                <a:cs typeface="Times New Roman" panose="02020603050405020304" pitchFamily="18" charset="0"/>
              </a:rPr>
              <a:t> that </a:t>
            </a:r>
            <a:r>
              <a:rPr lang="en-US" sz="2400" b="0" i="0" dirty="0">
                <a:solidFill>
                  <a:srgbClr val="001D35"/>
                </a:solidFill>
                <a:effectLst/>
              </a:rPr>
              <a:t>acts as a central console for managing a server locally or remotely</a:t>
            </a:r>
            <a:r>
              <a:rPr lang="en-GB" sz="2400" kern="100" dirty="0">
                <a:effectLst/>
                <a:ea typeface="DengXian" panose="02010600030101010101" pitchFamily="2" charset="-122"/>
                <a:cs typeface="Times New Roman" panose="02020603050405020304" pitchFamily="18" charset="0"/>
              </a:rPr>
              <a:t>. It a</a:t>
            </a:r>
            <a:r>
              <a:rPr lang="en-US" b="0" i="0" dirty="0" err="1">
                <a:solidFill>
                  <a:srgbClr val="001D35"/>
                </a:solidFill>
                <a:effectLst/>
                <a:latin typeface="Google Sans"/>
              </a:rPr>
              <a:t>llows</a:t>
            </a:r>
            <a:r>
              <a:rPr lang="en-US" b="0" i="0" dirty="0">
                <a:solidFill>
                  <a:srgbClr val="001D35"/>
                </a:solidFill>
                <a:effectLst/>
                <a:latin typeface="Google Sans"/>
              </a:rPr>
              <a:t> administrators to monitor and manage the server infrastructure from a single interface. </a:t>
            </a:r>
            <a:endParaRPr lang="en-GB" sz="2400" b="1" kern="100" dirty="0">
              <a:solidFill>
                <a:prstClr val="black"/>
              </a:solidFill>
              <a:effectLst/>
              <a:ea typeface="DengXian" panose="02010600030101010101" pitchFamily="2" charset="-122"/>
              <a:cs typeface="Times New Roman" panose="02020603050405020304" pitchFamily="18" charset="0"/>
            </a:endParaRPr>
          </a:p>
          <a:p>
            <a:pPr marL="285750" lvl="1" indent="-285750">
              <a:lnSpc>
                <a:spcPct val="100000"/>
              </a:lnSpc>
              <a:spcBef>
                <a:spcPts val="0"/>
              </a:spcBef>
              <a:buFont typeface="Arial" panose="020B0604020202020204" pitchFamily="34" charset="0"/>
              <a:buChar char="•"/>
            </a:pPr>
            <a:r>
              <a:rPr lang="en-GB" sz="2400" b="1" dirty="0">
                <a:solidFill>
                  <a:prstClr val="black"/>
                </a:solidFill>
                <a:highlight>
                  <a:srgbClr val="FFFF00"/>
                </a:highlight>
              </a:rPr>
              <a:t>User account management: </a:t>
            </a:r>
            <a:r>
              <a:rPr lang="en-GB" sz="2400" dirty="0">
                <a:solidFill>
                  <a:prstClr val="black"/>
                </a:solidFill>
              </a:rPr>
              <a:t>Centrally create and manage user accounts </a:t>
            </a:r>
            <a:r>
              <a:rPr lang="en-GB" sz="2400" dirty="0">
                <a:solidFill>
                  <a:prstClr val="black"/>
                </a:solidFill>
                <a:highlight>
                  <a:srgbClr val="FFFF00"/>
                </a:highlight>
              </a:rPr>
              <a:t>via active directory</a:t>
            </a:r>
            <a:r>
              <a:rPr lang="en-GB" sz="2400" dirty="0">
                <a:solidFill>
                  <a:prstClr val="black"/>
                </a:solidFill>
              </a:rPr>
              <a:t>.</a:t>
            </a:r>
          </a:p>
          <a:p>
            <a:pPr marL="285750" lvl="1" indent="-285750">
              <a:buFont typeface="Arial" panose="020B0604020202020204" pitchFamily="34" charset="0"/>
              <a:buChar char="•"/>
            </a:pPr>
            <a:r>
              <a:rPr lang="en-GB" sz="2400" b="1" dirty="0">
                <a:solidFill>
                  <a:prstClr val="black"/>
                </a:solidFill>
                <a:highlight>
                  <a:srgbClr val="FFFF00"/>
                </a:highlight>
              </a:rPr>
              <a:t>Active Directory (AD)</a:t>
            </a:r>
            <a:r>
              <a:rPr lang="en-GB" sz="2400" b="1" dirty="0">
                <a:solidFill>
                  <a:prstClr val="black"/>
                </a:solidFill>
              </a:rPr>
              <a:t>: </a:t>
            </a:r>
            <a:r>
              <a:rPr lang="en-US" sz="2400" b="0" i="0" dirty="0">
                <a:solidFill>
                  <a:srgbClr val="001D35"/>
                </a:solidFill>
                <a:effectLst/>
              </a:rPr>
              <a:t>allows us to manage user accounts, groups, and network resources.</a:t>
            </a:r>
          </a:p>
          <a:p>
            <a:pPr marL="0" lvl="1" indent="0">
              <a:buNone/>
            </a:pPr>
            <a:r>
              <a:rPr lang="en-US" dirty="0">
                <a:solidFill>
                  <a:srgbClr val="001D35"/>
                </a:solidFill>
              </a:rPr>
              <a:t>Bg.</a:t>
            </a:r>
            <a:endParaRPr lang="en-GB" sz="2400" dirty="0">
              <a:solidFill>
                <a:prstClr val="black"/>
              </a:solidFill>
            </a:endParaRPr>
          </a:p>
          <a:p>
            <a:pPr marL="285750" lvl="1" indent="-285750">
              <a:lnSpc>
                <a:spcPct val="100000"/>
              </a:lnSpc>
              <a:spcBef>
                <a:spcPts val="0"/>
              </a:spcBef>
              <a:buFont typeface="Arial" panose="020B0604020202020204" pitchFamily="34" charset="0"/>
              <a:buChar char="•"/>
            </a:pPr>
            <a:r>
              <a:rPr lang="en-GB" sz="2400" b="1" dirty="0">
                <a:solidFill>
                  <a:prstClr val="black"/>
                </a:solidFill>
              </a:rPr>
              <a:t>Central storage &amp; network shares: </a:t>
            </a:r>
            <a:r>
              <a:rPr lang="en-GB" sz="2400" dirty="0">
                <a:solidFill>
                  <a:prstClr val="black"/>
                </a:solidFill>
              </a:rPr>
              <a:t>via the File &amp; Storage Services app e.g. allows you to create folders that can be accessed by others e.g. different departments in a company.</a:t>
            </a:r>
          </a:p>
          <a:p>
            <a:pPr marL="285750" lvl="1" indent="-285750">
              <a:buFont typeface="Arial" panose="020B0604020202020204" pitchFamily="34" charset="0"/>
              <a:buChar char="•"/>
            </a:pPr>
            <a:r>
              <a:rPr lang="en-GB" sz="2400" b="1" dirty="0">
                <a:solidFill>
                  <a:prstClr val="black"/>
                </a:solidFill>
              </a:rPr>
              <a:t>Remote working: </a:t>
            </a:r>
            <a:r>
              <a:rPr lang="en-GB" sz="2400" dirty="0">
                <a:solidFill>
                  <a:prstClr val="black"/>
                </a:solidFill>
              </a:rPr>
              <a:t>allows</a:t>
            </a:r>
            <a:r>
              <a:rPr lang="en-GB" sz="2400" b="1" dirty="0">
                <a:solidFill>
                  <a:prstClr val="black"/>
                </a:solidFill>
              </a:rPr>
              <a:t> </a:t>
            </a:r>
            <a:r>
              <a:rPr lang="en-GB" sz="2400" dirty="0">
                <a:solidFill>
                  <a:prstClr val="black"/>
                </a:solidFill>
              </a:rPr>
              <a:t>you to manage the server, users &amp; resources remotely.</a:t>
            </a:r>
          </a:p>
          <a:p>
            <a:pPr marL="285750" lvl="1" indent="-285750">
              <a:lnSpc>
                <a:spcPct val="100000"/>
              </a:lnSpc>
              <a:spcBef>
                <a:spcPts val="0"/>
              </a:spcBef>
              <a:buFont typeface="Arial" panose="020B0604020202020204" pitchFamily="34" charset="0"/>
              <a:buChar char="•"/>
            </a:pPr>
            <a:r>
              <a:rPr lang="en-GB" sz="2400" b="1" dirty="0">
                <a:solidFill>
                  <a:prstClr val="black"/>
                </a:solidFill>
              </a:rPr>
              <a:t>Windows Admin Centre: </a:t>
            </a:r>
            <a:r>
              <a:rPr lang="en-GB" sz="2400" dirty="0"/>
              <a:t>browser-based management tool that allows you to remotely access and manage the Server.</a:t>
            </a:r>
            <a:endParaRPr lang="en-GB" sz="2400" dirty="0">
              <a:solidFill>
                <a:prstClr val="black"/>
              </a:solidFill>
            </a:endParaRPr>
          </a:p>
          <a:p>
            <a:pPr>
              <a:lnSpc>
                <a:spcPct val="100000"/>
              </a:lnSpc>
              <a:spcBef>
                <a:spcPts val="0"/>
              </a:spcBef>
            </a:pPr>
            <a:endParaRPr lang="en-GB" sz="2400" kern="100" dirty="0">
              <a:effectLst/>
              <a:ea typeface="DengXian" panose="02010600030101010101" pitchFamily="2" charset="-122"/>
              <a:cs typeface="Times New Roman" panose="02020603050405020304" pitchFamily="18" charset="0"/>
            </a:endParaRPr>
          </a:p>
        </p:txBody>
      </p:sp>
      <p:pic>
        <p:nvPicPr>
          <p:cNvPr id="5" name="Graphic 4" descr="Computer with solid fill">
            <a:extLst>
              <a:ext uri="{FF2B5EF4-FFF2-40B4-BE49-F238E27FC236}">
                <a16:creationId xmlns:a16="http://schemas.microsoft.com/office/drawing/2014/main" id="{09A4ACD8-4154-8E32-1D2C-495AD627C23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1640" y="-154042"/>
            <a:ext cx="1898822" cy="1898822"/>
          </a:xfrm>
          <a:prstGeom prst="rect">
            <a:avLst/>
          </a:prstGeom>
        </p:spPr>
      </p:pic>
      <p:pic>
        <p:nvPicPr>
          <p:cNvPr id="11" name="Graphic 10" descr="Magnifying glass with solid fill">
            <a:extLst>
              <a:ext uri="{FF2B5EF4-FFF2-40B4-BE49-F238E27FC236}">
                <a16:creationId xmlns:a16="http://schemas.microsoft.com/office/drawing/2014/main" id="{5055A5AD-81D6-8ACB-B973-3C0B0C82F9E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28018" y="272336"/>
            <a:ext cx="1472444" cy="1472444"/>
          </a:xfrm>
          <a:prstGeom prst="rect">
            <a:avLst/>
          </a:prstGeom>
        </p:spPr>
      </p:pic>
      <p:sp>
        <p:nvSpPr>
          <p:cNvPr id="4" name="TextBox 3">
            <a:extLst>
              <a:ext uri="{FF2B5EF4-FFF2-40B4-BE49-F238E27FC236}">
                <a16:creationId xmlns:a16="http://schemas.microsoft.com/office/drawing/2014/main" id="{DD965AC0-C672-4645-742B-4DFBF3C5A745}"/>
              </a:ext>
            </a:extLst>
          </p:cNvPr>
          <p:cNvSpPr txBox="1"/>
          <p:nvPr/>
        </p:nvSpPr>
        <p:spPr>
          <a:xfrm>
            <a:off x="284896" y="342723"/>
            <a:ext cx="851891"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Calibri" panose="020F0502020204030204"/>
                <a:ea typeface="+mn-ea"/>
                <a:cs typeface="+mn-cs"/>
              </a:rPr>
              <a:t>(</a:t>
            </a:r>
            <a:r>
              <a:rPr kumimoji="0" lang="en-GB" sz="1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only</a:t>
            </a:r>
            <a:r>
              <a:rPr kumimoji="0" lang="en-GB" sz="1800" b="1" i="0" u="none" strike="noStrike" kern="1200" cap="none" spc="0" normalizeH="0" baseline="0" noProof="0" dirty="0">
                <a:ln>
                  <a:noFill/>
                </a:ln>
                <a:solidFill>
                  <a:prstClr val="white"/>
                </a:solidFill>
                <a:effectLst/>
                <a:uLnTx/>
                <a:uFillTx/>
                <a:latin typeface="Calibri" panose="020F0502020204030204"/>
                <a:ea typeface="+mn-ea"/>
                <a:cs typeface="+mn-cs"/>
              </a:rPr>
              <a:t>)</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6C7CC85C-1D35-8997-7031-7494C8B51DBD}"/>
              </a:ext>
            </a:extLst>
          </p:cNvPr>
          <p:cNvSpPr txBox="1"/>
          <p:nvPr/>
        </p:nvSpPr>
        <p:spPr>
          <a:xfrm>
            <a:off x="4363978" y="6328971"/>
            <a:ext cx="4660223"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Bg. Windows Server documentation: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7"/>
              </a:rPr>
              <a:t>click-here</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35660851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86FE2C5-894F-32C0-0FBC-4AFF31D0CA2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507D5AD-1CCC-7CA4-E331-75F39D5F02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8EB1E76B-4262-4EA3-F86B-63CEE0F1C0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F3802656-130B-6277-4A83-FF1411B7B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2159D99-2008-17CD-5175-15736A25B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A07A247-3DF6-56BA-7F65-D6E1CE96D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C373AF-BCE1-2E3F-9E1E-9044051D86A6}"/>
              </a:ext>
            </a:extLst>
          </p:cNvPr>
          <p:cNvSpPr>
            <a:spLocks noGrp="1"/>
          </p:cNvSpPr>
          <p:nvPr>
            <p:ph type="title"/>
          </p:nvPr>
        </p:nvSpPr>
        <p:spPr>
          <a:xfrm>
            <a:off x="459346" y="278535"/>
            <a:ext cx="10677760" cy="1033669"/>
          </a:xfrm>
        </p:spPr>
        <p:txBody>
          <a:bodyPr>
            <a:normAutofit fontScale="90000"/>
          </a:bodyPr>
          <a:lstStyle/>
          <a:p>
            <a:pPr>
              <a:lnSpc>
                <a:spcPct val="100000"/>
              </a:lnSpc>
              <a:spcBef>
                <a:spcPts val="0"/>
              </a:spcBef>
            </a:pPr>
            <a:r>
              <a:rPr lang="en-GB" sz="6000" b="1" dirty="0">
                <a:solidFill>
                  <a:schemeClr val="bg1"/>
                </a:solidFill>
              </a:rPr>
              <a:t>Bg. </a:t>
            </a:r>
            <a:r>
              <a:rPr lang="en-GB" sz="4800" b="1" dirty="0">
                <a:solidFill>
                  <a:schemeClr val="bg1"/>
                </a:solidFill>
              </a:rPr>
              <a:t>Video Overview: </a:t>
            </a:r>
            <a:br>
              <a:rPr lang="en-GB" sz="4800" b="1" dirty="0">
                <a:solidFill>
                  <a:schemeClr val="bg1"/>
                </a:solidFill>
              </a:rPr>
            </a:br>
            <a:r>
              <a:rPr lang="en-GB" sz="4800" b="1" dirty="0">
                <a:solidFill>
                  <a:schemeClr val="bg1"/>
                </a:solidFill>
              </a:rPr>
              <a:t>Windows Server OS &amp; Windows </a:t>
            </a:r>
            <a:r>
              <a:rPr lang="en-GB" sz="4800" b="1" dirty="0" err="1">
                <a:solidFill>
                  <a:schemeClr val="bg1"/>
                </a:solidFill>
              </a:rPr>
              <a:t>Datacenter</a:t>
            </a:r>
            <a:r>
              <a:rPr lang="en-GB" sz="4800" b="1" dirty="0">
                <a:solidFill>
                  <a:schemeClr val="bg1"/>
                </a:solidFill>
              </a:rPr>
              <a:t> OS*</a:t>
            </a:r>
          </a:p>
        </p:txBody>
      </p:sp>
      <p:pic>
        <p:nvPicPr>
          <p:cNvPr id="17" name="Picture 16">
            <a:hlinkClick r:id="rId3"/>
            <a:extLst>
              <a:ext uri="{FF2B5EF4-FFF2-40B4-BE49-F238E27FC236}">
                <a16:creationId xmlns:a16="http://schemas.microsoft.com/office/drawing/2014/main" id="{F62A1F8C-A250-6F3B-7C17-4720B858FE9A}"/>
              </a:ext>
            </a:extLst>
          </p:cNvPr>
          <p:cNvPicPr>
            <a:picLocks noChangeAspect="1"/>
          </p:cNvPicPr>
          <p:nvPr/>
        </p:nvPicPr>
        <p:blipFill>
          <a:blip r:embed="rId4"/>
          <a:stretch>
            <a:fillRect/>
          </a:stretch>
        </p:blipFill>
        <p:spPr>
          <a:xfrm>
            <a:off x="947871" y="1691825"/>
            <a:ext cx="8361513" cy="4597905"/>
          </a:xfrm>
          <a:prstGeom prst="rect">
            <a:avLst/>
          </a:prstGeom>
        </p:spPr>
      </p:pic>
      <p:pic>
        <p:nvPicPr>
          <p:cNvPr id="18" name="Picture 17" descr="A white play button in a red circle&#10;&#10;Description automatically generated">
            <a:extLst>
              <a:ext uri="{FF2B5EF4-FFF2-40B4-BE49-F238E27FC236}">
                <a16:creationId xmlns:a16="http://schemas.microsoft.com/office/drawing/2014/main" id="{33AE64FA-ABF3-681B-D35F-A6C03B5787F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02817" y="2917969"/>
            <a:ext cx="1306286" cy="1306286"/>
          </a:xfrm>
          <a:prstGeom prst="rect">
            <a:avLst/>
          </a:prstGeom>
          <a:ln w="50800">
            <a:solidFill>
              <a:schemeClr val="bg1"/>
            </a:solidFill>
          </a:ln>
        </p:spPr>
      </p:pic>
      <p:sp>
        <p:nvSpPr>
          <p:cNvPr id="19" name="TextBox 18">
            <a:extLst>
              <a:ext uri="{FF2B5EF4-FFF2-40B4-BE49-F238E27FC236}">
                <a16:creationId xmlns:a16="http://schemas.microsoft.com/office/drawing/2014/main" id="{522972D7-F69D-87EC-991F-8ACA34B87598}"/>
              </a:ext>
            </a:extLst>
          </p:cNvPr>
          <p:cNvSpPr txBox="1"/>
          <p:nvPr/>
        </p:nvSpPr>
        <p:spPr>
          <a:xfrm>
            <a:off x="202817" y="4301131"/>
            <a:ext cx="2124891" cy="461665"/>
          </a:xfrm>
          <a:prstGeom prst="rect">
            <a:avLst/>
          </a:prstGeom>
          <a:solidFill>
            <a:srgbClr val="00206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From: 3.34mins</a:t>
            </a:r>
          </a:p>
        </p:txBody>
      </p:sp>
      <p:sp>
        <p:nvSpPr>
          <p:cNvPr id="22" name="TextBox 21">
            <a:extLst>
              <a:ext uri="{FF2B5EF4-FFF2-40B4-BE49-F238E27FC236}">
                <a16:creationId xmlns:a16="http://schemas.microsoft.com/office/drawing/2014/main" id="{98FF60B7-6CAB-E238-CB95-172BFB241809}"/>
              </a:ext>
            </a:extLst>
          </p:cNvPr>
          <p:cNvSpPr txBox="1"/>
          <p:nvPr/>
        </p:nvSpPr>
        <p:spPr>
          <a:xfrm>
            <a:off x="271414" y="6380893"/>
            <a:ext cx="7241617"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Bg. From 8mins: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7"/>
              </a:rPr>
              <a:t>NetworkChuck</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7"/>
              </a:rPr>
              <a:t>: You NEED to learn Windows RIGHT NOW!!</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532170B7-C659-212A-A493-3D9575F4E801}"/>
              </a:ext>
            </a:extLst>
          </p:cNvPr>
          <p:cNvSpPr txBox="1"/>
          <p:nvPr/>
        </p:nvSpPr>
        <p:spPr>
          <a:xfrm>
            <a:off x="9335427" y="1674674"/>
            <a:ext cx="2730367" cy="2062103"/>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Win. DC OS = Same as Win. Server OS except you get unlimited Virtual machines.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It costs about 6K per license as apposed to $1k per license for Win. Server OS.</a:t>
            </a:r>
          </a:p>
        </p:txBody>
      </p:sp>
    </p:spTree>
    <p:extLst>
      <p:ext uri="{BB962C8B-B14F-4D97-AF65-F5344CB8AC3E}">
        <p14:creationId xmlns:p14="http://schemas.microsoft.com/office/powerpoint/2010/main" val="25590623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CB16F8-AC89-77FB-0B70-458D21A3440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DE49FE-5B3E-8CB7-247B-6A2801300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70FB2F7-E4E4-523A-9265-049EE0C6F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0CC9695E-9F10-0014-8DEA-89D9BB2AF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DEEBA44-DF69-D4B8-15D8-15ECC0C1E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831D887F-6FE9-B676-F296-90126D981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EB0060-EEC8-F345-2E75-E23EF9DED69E}"/>
              </a:ext>
            </a:extLst>
          </p:cNvPr>
          <p:cNvSpPr>
            <a:spLocks noGrp="1"/>
          </p:cNvSpPr>
          <p:nvPr>
            <p:ph type="title"/>
          </p:nvPr>
        </p:nvSpPr>
        <p:spPr>
          <a:xfrm>
            <a:off x="2443584" y="192809"/>
            <a:ext cx="6207497" cy="1193079"/>
          </a:xfrm>
        </p:spPr>
        <p:txBody>
          <a:bodyPr>
            <a:normAutofit/>
          </a:bodyPr>
          <a:lstStyle/>
          <a:p>
            <a:pPr>
              <a:lnSpc>
                <a:spcPct val="100000"/>
              </a:lnSpc>
              <a:spcBef>
                <a:spcPts val="0"/>
              </a:spcBef>
            </a:pPr>
            <a:r>
              <a:rPr lang="en-GB" b="1" dirty="0">
                <a:solidFill>
                  <a:schemeClr val="bg1"/>
                </a:solidFill>
              </a:rPr>
              <a:t>System File Checker tool</a:t>
            </a:r>
          </a:p>
        </p:txBody>
      </p:sp>
      <p:pic>
        <p:nvPicPr>
          <p:cNvPr id="5" name="Graphic 4" descr="Computer with solid fill">
            <a:extLst>
              <a:ext uri="{FF2B5EF4-FFF2-40B4-BE49-F238E27FC236}">
                <a16:creationId xmlns:a16="http://schemas.microsoft.com/office/drawing/2014/main" id="{F057CF5C-498D-AD1A-C167-DB2BD0A6458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1640" y="-154042"/>
            <a:ext cx="1898822" cy="1898822"/>
          </a:xfrm>
          <a:prstGeom prst="rect">
            <a:avLst/>
          </a:prstGeom>
        </p:spPr>
      </p:pic>
      <p:pic>
        <p:nvPicPr>
          <p:cNvPr id="11" name="Graphic 10" descr="Magnifying glass with solid fill">
            <a:extLst>
              <a:ext uri="{FF2B5EF4-FFF2-40B4-BE49-F238E27FC236}">
                <a16:creationId xmlns:a16="http://schemas.microsoft.com/office/drawing/2014/main" id="{B35922D5-B9F3-C1B4-8D4B-26765276ADB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28018" y="272336"/>
            <a:ext cx="1472444" cy="1472444"/>
          </a:xfrm>
          <a:prstGeom prst="rect">
            <a:avLst/>
          </a:prstGeom>
        </p:spPr>
      </p:pic>
      <p:pic>
        <p:nvPicPr>
          <p:cNvPr id="7" name="Picture 6">
            <a:extLst>
              <a:ext uri="{FF2B5EF4-FFF2-40B4-BE49-F238E27FC236}">
                <a16:creationId xmlns:a16="http://schemas.microsoft.com/office/drawing/2014/main" id="{3DE184C6-E4F3-9B3F-8EC0-84793318B034}"/>
              </a:ext>
            </a:extLst>
          </p:cNvPr>
          <p:cNvPicPr>
            <a:picLocks noChangeAspect="1"/>
          </p:cNvPicPr>
          <p:nvPr/>
        </p:nvPicPr>
        <p:blipFill>
          <a:blip r:embed="rId7"/>
          <a:srcRect t="28253" r="61482"/>
          <a:stretch/>
        </p:blipFill>
        <p:spPr>
          <a:xfrm>
            <a:off x="8488474" y="1266076"/>
            <a:ext cx="3703522" cy="4598943"/>
          </a:xfrm>
          <a:prstGeom prst="rect">
            <a:avLst/>
          </a:prstGeom>
        </p:spPr>
      </p:pic>
      <p:sp>
        <p:nvSpPr>
          <p:cNvPr id="20" name="Content Placeholder 2">
            <a:extLst>
              <a:ext uri="{FF2B5EF4-FFF2-40B4-BE49-F238E27FC236}">
                <a16:creationId xmlns:a16="http://schemas.microsoft.com/office/drawing/2014/main" id="{F87470DA-8B12-91DD-9D5F-BFDC84D3F7EB}"/>
              </a:ext>
            </a:extLst>
          </p:cNvPr>
          <p:cNvSpPr>
            <a:spLocks noGrp="1"/>
          </p:cNvSpPr>
          <p:nvPr>
            <p:ph idx="1"/>
          </p:nvPr>
        </p:nvSpPr>
        <p:spPr>
          <a:xfrm>
            <a:off x="201640" y="1744780"/>
            <a:ext cx="8286829" cy="2999356"/>
          </a:xfrm>
          <a:solidFill>
            <a:schemeClr val="bg1">
              <a:alpha val="50000"/>
            </a:schemeClr>
          </a:solidFill>
        </p:spPr>
        <p:txBody>
          <a:bodyPr>
            <a:noAutofit/>
          </a:bodyPr>
          <a:lstStyle/>
          <a:p>
            <a:pPr>
              <a:lnSpc>
                <a:spcPct val="100000"/>
              </a:lnSpc>
              <a:spcBef>
                <a:spcPts val="0"/>
              </a:spcBef>
            </a:pPr>
            <a:r>
              <a:rPr lang="en-GB" sz="2400" dirty="0"/>
              <a:t>The Windows </a:t>
            </a:r>
            <a:r>
              <a:rPr lang="en-GB" sz="2400" b="1" dirty="0">
                <a:highlight>
                  <a:srgbClr val="FFFF00"/>
                </a:highlight>
              </a:rPr>
              <a:t>System File Checker </a:t>
            </a:r>
            <a:r>
              <a:rPr lang="en-GB" sz="2400" dirty="0">
                <a:highlight>
                  <a:srgbClr val="FFFF00"/>
                </a:highlight>
              </a:rPr>
              <a:t>(SFC)</a:t>
            </a:r>
            <a:r>
              <a:rPr lang="en-GB" sz="2400" dirty="0"/>
              <a:t> is a tool that scans, </a:t>
            </a:r>
            <a:r>
              <a:rPr lang="en-GB" sz="2400" dirty="0">
                <a:highlight>
                  <a:srgbClr val="FFFF00"/>
                </a:highlight>
              </a:rPr>
              <a:t>checks and repairs corrupted or missing </a:t>
            </a:r>
            <a:r>
              <a:rPr lang="en-GB" sz="2400" b="1" dirty="0">
                <a:highlight>
                  <a:srgbClr val="FFFF00"/>
                </a:highlight>
              </a:rPr>
              <a:t>Windows system files</a:t>
            </a:r>
            <a:r>
              <a:rPr lang="en-GB" sz="2400" dirty="0"/>
              <a:t>.</a:t>
            </a:r>
          </a:p>
          <a:p>
            <a:pPr>
              <a:lnSpc>
                <a:spcPct val="100000"/>
              </a:lnSpc>
              <a:spcBef>
                <a:spcPts val="0"/>
              </a:spcBef>
            </a:pPr>
            <a:r>
              <a:rPr lang="en-GB" sz="2400" dirty="0"/>
              <a:t>If your computer is experiencing crashes, the SFC can help identify and fix the issue.</a:t>
            </a:r>
          </a:p>
          <a:p>
            <a:pPr>
              <a:lnSpc>
                <a:spcPct val="100000"/>
              </a:lnSpc>
              <a:spcBef>
                <a:spcPts val="0"/>
              </a:spcBef>
            </a:pPr>
            <a:r>
              <a:rPr lang="en-GB" sz="2400" dirty="0"/>
              <a:t>To run the File Checker tool: </a:t>
            </a:r>
            <a:br>
              <a:rPr lang="en-GB" sz="2400" dirty="0"/>
            </a:br>
            <a:r>
              <a:rPr lang="en-GB" sz="4000" dirty="0">
                <a:solidFill>
                  <a:schemeClr val="bg1"/>
                </a:solidFill>
                <a:highlight>
                  <a:srgbClr val="FF0000"/>
                </a:highlight>
              </a:rPr>
              <a:t>(Only do this if prepared to reboot)</a:t>
            </a:r>
          </a:p>
          <a:p>
            <a:pPr marL="342900" lvl="0" indent="-342900">
              <a:lnSpc>
                <a:spcPct val="100000"/>
              </a:lnSpc>
              <a:spcBef>
                <a:spcPts val="0"/>
              </a:spcBef>
              <a:buSzPts val="1000"/>
              <a:buFont typeface="Symbol" panose="05050102010706020507" pitchFamily="18" charset="2"/>
              <a:buChar char=""/>
              <a:tabLst>
                <a:tab pos="457200" algn="l"/>
              </a:tabLst>
            </a:pPr>
            <a:r>
              <a:rPr lang="en-GB" sz="2400" dirty="0">
                <a:highlight>
                  <a:srgbClr val="FFFF00"/>
                </a:highlight>
              </a:rPr>
              <a:t>Open </a:t>
            </a:r>
            <a:r>
              <a:rPr lang="en-GB" sz="2400" b="1" dirty="0" err="1">
                <a:highlight>
                  <a:srgbClr val="FFFF00"/>
                </a:highlight>
              </a:rPr>
              <a:t>cmd</a:t>
            </a:r>
            <a:r>
              <a:rPr lang="en-GB" sz="2400" b="1" dirty="0">
                <a:highlight>
                  <a:srgbClr val="FFFF00"/>
                </a:highlight>
              </a:rPr>
              <a:t> as administrator:</a:t>
            </a:r>
          </a:p>
          <a:p>
            <a:pPr marL="742950" lvl="1" indent="-285750">
              <a:lnSpc>
                <a:spcPct val="100000"/>
              </a:lnSpc>
              <a:spcBef>
                <a:spcPts val="0"/>
              </a:spcBef>
              <a:buSzPts val="1000"/>
              <a:buFont typeface="Courier New" panose="02070309020205020404" pitchFamily="49" charset="0"/>
              <a:buChar char="o"/>
              <a:tabLst>
                <a:tab pos="914400" algn="l"/>
              </a:tabLst>
            </a:pPr>
            <a:r>
              <a:rPr lang="en-GB" dirty="0"/>
              <a:t>Type </a:t>
            </a:r>
            <a:r>
              <a:rPr lang="en-GB" dirty="0" err="1"/>
              <a:t>cmd</a:t>
            </a:r>
            <a:r>
              <a:rPr lang="en-GB" dirty="0"/>
              <a:t> in search box &amp; </a:t>
            </a:r>
            <a:r>
              <a:rPr lang="en-GB" b="1" dirty="0"/>
              <a:t>RIGHT-CLICK the </a:t>
            </a:r>
            <a:r>
              <a:rPr lang="en-GB" b="1" dirty="0" err="1"/>
              <a:t>cmd</a:t>
            </a:r>
            <a:r>
              <a:rPr lang="en-GB" b="1" dirty="0"/>
              <a:t> search result.</a:t>
            </a:r>
          </a:p>
          <a:p>
            <a:pPr marL="342900" lvl="0" indent="-342900">
              <a:lnSpc>
                <a:spcPct val="100000"/>
              </a:lnSpc>
              <a:spcBef>
                <a:spcPts val="0"/>
              </a:spcBef>
              <a:buFont typeface="+mj-lt"/>
              <a:buAutoNum type="arabicPeriod" startAt="4"/>
              <a:tabLst>
                <a:tab pos="457200" algn="l"/>
              </a:tabLst>
            </a:pPr>
            <a:r>
              <a:rPr lang="en-GB" sz="2400" dirty="0">
                <a:highlight>
                  <a:srgbClr val="FFFF00"/>
                </a:highlight>
              </a:rPr>
              <a:t>Type: </a:t>
            </a:r>
            <a:r>
              <a:rPr lang="en-GB" sz="2400" b="1" dirty="0">
                <a:highlight>
                  <a:srgbClr val="FFFF00"/>
                </a:highlight>
              </a:rPr>
              <a:t>SFC /</a:t>
            </a:r>
            <a:r>
              <a:rPr lang="en-GB" sz="2400" b="1" dirty="0" err="1">
                <a:highlight>
                  <a:srgbClr val="FFFF00"/>
                </a:highlight>
              </a:rPr>
              <a:t>scannow</a:t>
            </a:r>
            <a:r>
              <a:rPr lang="en-GB" sz="2400" b="1" dirty="0">
                <a:highlight>
                  <a:srgbClr val="FFFF00"/>
                </a:highlight>
              </a:rPr>
              <a:t> </a:t>
            </a:r>
            <a:r>
              <a:rPr lang="en-GB" sz="2400" dirty="0"/>
              <a:t>and press Enter</a:t>
            </a:r>
          </a:p>
          <a:p>
            <a:pPr marL="342900" lvl="0" indent="-342900">
              <a:lnSpc>
                <a:spcPct val="100000"/>
              </a:lnSpc>
              <a:spcBef>
                <a:spcPts val="0"/>
              </a:spcBef>
              <a:buFont typeface="+mj-lt"/>
              <a:buAutoNum type="arabicPeriod" startAt="4"/>
              <a:tabLst>
                <a:tab pos="457200" algn="l"/>
              </a:tabLst>
            </a:pPr>
            <a:r>
              <a:rPr lang="en-GB" sz="2400" dirty="0"/>
              <a:t>Wait for the process to complete</a:t>
            </a:r>
          </a:p>
          <a:p>
            <a:pPr marL="342900" lvl="0" indent="-342900">
              <a:lnSpc>
                <a:spcPct val="100000"/>
              </a:lnSpc>
              <a:spcBef>
                <a:spcPts val="0"/>
              </a:spcBef>
              <a:buFont typeface="+mj-lt"/>
              <a:buAutoNum type="arabicPeriod" startAt="4"/>
              <a:tabLst>
                <a:tab pos="457200" algn="l"/>
              </a:tabLst>
            </a:pPr>
            <a:r>
              <a:rPr lang="en-GB" sz="2400" dirty="0"/>
              <a:t>Restart your computer.</a:t>
            </a:r>
          </a:p>
        </p:txBody>
      </p:sp>
    </p:spTree>
    <p:extLst>
      <p:ext uri="{BB962C8B-B14F-4D97-AF65-F5344CB8AC3E}">
        <p14:creationId xmlns:p14="http://schemas.microsoft.com/office/powerpoint/2010/main" val="15769423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18830"/>
            <a:ext cx="9895951" cy="1033669"/>
          </a:xfrm>
        </p:spPr>
        <p:txBody>
          <a:bodyPr>
            <a:normAutofit/>
          </a:bodyPr>
          <a:lstStyle/>
          <a:p>
            <a:r>
              <a:rPr lang="en-GB" sz="5400" b="1" dirty="0">
                <a:solidFill>
                  <a:schemeClr val="bg1"/>
                </a:solidFill>
              </a:rPr>
              <a:t>File Systems</a:t>
            </a:r>
          </a:p>
        </p:txBody>
      </p:sp>
      <p:pic>
        <p:nvPicPr>
          <p:cNvPr id="11" name="Picture 10" descr="Diagram&#10;&#10;Description automatically generated">
            <a:extLst>
              <a:ext uri="{FF2B5EF4-FFF2-40B4-BE49-F238E27FC236}">
                <a16:creationId xmlns:a16="http://schemas.microsoft.com/office/drawing/2014/main" id="{E30012D0-7EE1-4649-89CB-CB463C57E99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8592"/>
          <a:stretch/>
        </p:blipFill>
        <p:spPr>
          <a:xfrm>
            <a:off x="6690790" y="4007814"/>
            <a:ext cx="5501210" cy="2723848"/>
          </a:xfrm>
          <a:prstGeom prst="rect">
            <a:avLst/>
          </a:prstGeom>
        </p:spPr>
      </p:pic>
      <p:sp>
        <p:nvSpPr>
          <p:cNvPr id="9" name="Content Placeholder 2">
            <a:extLst>
              <a:ext uri="{FF2B5EF4-FFF2-40B4-BE49-F238E27FC236}">
                <a16:creationId xmlns:a16="http://schemas.microsoft.com/office/drawing/2014/main" id="{3A290D8E-19CA-45BB-905E-8DBF196D2EAC}"/>
              </a:ext>
            </a:extLst>
          </p:cNvPr>
          <p:cNvSpPr>
            <a:spLocks noGrp="1"/>
          </p:cNvSpPr>
          <p:nvPr>
            <p:ph idx="1"/>
          </p:nvPr>
        </p:nvSpPr>
        <p:spPr>
          <a:xfrm>
            <a:off x="594791" y="1869334"/>
            <a:ext cx="10742339" cy="4075320"/>
          </a:xfrm>
        </p:spPr>
        <p:txBody>
          <a:bodyPr anchor="t">
            <a:normAutofit/>
          </a:bodyPr>
          <a:lstStyle/>
          <a:p>
            <a:pPr marL="0" indent="0">
              <a:spcBef>
                <a:spcPts val="600"/>
              </a:spcBef>
              <a:buNone/>
            </a:pPr>
            <a:r>
              <a:rPr lang="en-GB" sz="3200" b="1" dirty="0">
                <a:highlight>
                  <a:srgbClr val="FFFF00"/>
                </a:highlight>
              </a:rPr>
              <a:t>Different</a:t>
            </a:r>
            <a:r>
              <a:rPr lang="en-GB" sz="3200" dirty="0">
                <a:highlight>
                  <a:srgbClr val="FFFF00"/>
                </a:highlight>
              </a:rPr>
              <a:t> </a:t>
            </a:r>
            <a:r>
              <a:rPr lang="en-GB" sz="3200" b="1" dirty="0">
                <a:highlight>
                  <a:srgbClr val="FFFF00"/>
                </a:highlight>
              </a:rPr>
              <a:t>Operating Systems use different file systems </a:t>
            </a:r>
            <a:r>
              <a:rPr lang="en-GB" sz="3200" dirty="0"/>
              <a:t>e.g., </a:t>
            </a:r>
          </a:p>
          <a:p>
            <a:pPr>
              <a:spcBef>
                <a:spcPts val="600"/>
              </a:spcBef>
            </a:pPr>
            <a:r>
              <a:rPr lang="en-GB" sz="3200" dirty="0">
                <a:highlight>
                  <a:srgbClr val="FFFF00"/>
                </a:highlight>
              </a:rPr>
              <a:t>Windows: </a:t>
            </a:r>
            <a:r>
              <a:rPr lang="en-GB" sz="3200" b="1" dirty="0"/>
              <a:t>New Technology File system </a:t>
            </a:r>
            <a:r>
              <a:rPr lang="en-GB" sz="3200" dirty="0"/>
              <a:t>(NTFS) </a:t>
            </a:r>
          </a:p>
          <a:p>
            <a:pPr>
              <a:spcBef>
                <a:spcPts val="600"/>
              </a:spcBef>
            </a:pPr>
            <a:r>
              <a:rPr lang="en-GB" sz="3200" dirty="0">
                <a:solidFill>
                  <a:srgbClr val="202122"/>
                </a:solidFill>
                <a:highlight>
                  <a:srgbClr val="FFFF00"/>
                </a:highlight>
              </a:rPr>
              <a:t>Unix: </a:t>
            </a:r>
            <a:r>
              <a:rPr lang="en-GB" sz="3200" b="1" i="0" dirty="0">
                <a:solidFill>
                  <a:srgbClr val="202122"/>
                </a:solidFill>
                <a:effectLst/>
              </a:rPr>
              <a:t>Unix File System </a:t>
            </a:r>
            <a:r>
              <a:rPr lang="en-GB" sz="3200" i="0" dirty="0">
                <a:solidFill>
                  <a:srgbClr val="202122"/>
                </a:solidFill>
                <a:effectLst/>
              </a:rPr>
              <a:t>(UFS)</a:t>
            </a:r>
            <a:endParaRPr lang="en-GB" sz="3200" dirty="0"/>
          </a:p>
          <a:p>
            <a:pPr>
              <a:spcBef>
                <a:spcPts val="600"/>
              </a:spcBef>
            </a:pPr>
            <a:r>
              <a:rPr lang="en-GB" sz="3200" dirty="0">
                <a:highlight>
                  <a:srgbClr val="FFFF00"/>
                </a:highlight>
              </a:rPr>
              <a:t>Linux: </a:t>
            </a:r>
            <a:r>
              <a:rPr lang="en-GB" sz="3200" b="1" dirty="0"/>
              <a:t>Extended File System </a:t>
            </a:r>
            <a:r>
              <a:rPr lang="en-GB" sz="3200" dirty="0"/>
              <a:t>(The EXT family e.g. xt2, ext3,ext4 &amp; </a:t>
            </a:r>
            <a:r>
              <a:rPr lang="en-GB" sz="3200" dirty="0" err="1"/>
              <a:t>ReiserFS</a:t>
            </a:r>
            <a:r>
              <a:rPr lang="en-GB" sz="3200" dirty="0"/>
              <a:t>) </a:t>
            </a:r>
          </a:p>
          <a:p>
            <a:pPr>
              <a:spcBef>
                <a:spcPts val="600"/>
              </a:spcBef>
            </a:pPr>
            <a:r>
              <a:rPr lang="en-GB" sz="3200" dirty="0">
                <a:highlight>
                  <a:srgbClr val="FFFF00"/>
                </a:highlight>
              </a:rPr>
              <a:t>Macs: </a:t>
            </a:r>
            <a:r>
              <a:rPr lang="en-GB" sz="3200" b="1" dirty="0"/>
              <a:t>Apple File System </a:t>
            </a:r>
            <a:r>
              <a:rPr lang="en-GB" sz="3200" dirty="0"/>
              <a:t>(APFS).</a:t>
            </a:r>
          </a:p>
          <a:p>
            <a:pPr marL="0" indent="0">
              <a:spcBef>
                <a:spcPts val="600"/>
              </a:spcBef>
              <a:buNone/>
            </a:pPr>
            <a:endParaRPr lang="en-GB" sz="3200" dirty="0"/>
          </a:p>
        </p:txBody>
      </p:sp>
    </p:spTree>
    <p:extLst>
      <p:ext uri="{BB962C8B-B14F-4D97-AF65-F5344CB8AC3E}">
        <p14:creationId xmlns:p14="http://schemas.microsoft.com/office/powerpoint/2010/main" val="32245024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357116"/>
            <a:ext cx="9895951" cy="1033669"/>
          </a:xfrm>
        </p:spPr>
        <p:txBody>
          <a:bodyPr>
            <a:normAutofit/>
          </a:bodyPr>
          <a:lstStyle/>
          <a:p>
            <a:r>
              <a:rPr lang="en-GB" sz="6000" b="1" dirty="0">
                <a:solidFill>
                  <a:srgbClr val="FFFFFF"/>
                </a:solidFill>
              </a:rPr>
              <a:t>Bg. </a:t>
            </a:r>
            <a:r>
              <a:rPr lang="en-GB" sz="4800" b="1" dirty="0">
                <a:solidFill>
                  <a:srgbClr val="FFFFFF"/>
                </a:solidFill>
              </a:rPr>
              <a:t>File Systems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2032" y="1703473"/>
            <a:ext cx="9801418" cy="5034606"/>
          </a:xfrm>
        </p:spPr>
        <p:txBody>
          <a:bodyPr>
            <a:normAutofit/>
          </a:bodyPr>
          <a:lstStyle/>
          <a:p>
            <a:pPr>
              <a:lnSpc>
                <a:spcPct val="100000"/>
              </a:lnSpc>
              <a:spcBef>
                <a:spcPts val="0"/>
              </a:spcBef>
            </a:pPr>
            <a:r>
              <a:rPr lang="en-GB" dirty="0"/>
              <a:t>One key function of Operating Systems is </a:t>
            </a:r>
            <a:r>
              <a:rPr lang="en-GB" b="1" dirty="0"/>
              <a:t>File System Management</a:t>
            </a:r>
            <a:r>
              <a:rPr lang="en-GB" dirty="0"/>
              <a:t>.</a:t>
            </a:r>
          </a:p>
          <a:p>
            <a:pPr>
              <a:lnSpc>
                <a:spcPct val="100000"/>
              </a:lnSpc>
              <a:spcBef>
                <a:spcPts val="0"/>
              </a:spcBef>
            </a:pPr>
            <a:r>
              <a:rPr lang="en-GB" dirty="0"/>
              <a:t>Operating Systems allow us to save, store and organise our data to disks using </a:t>
            </a:r>
            <a:r>
              <a:rPr lang="en-GB" b="1" dirty="0"/>
              <a:t>File Systems</a:t>
            </a:r>
            <a:r>
              <a:rPr lang="en-GB" dirty="0"/>
              <a:t>.</a:t>
            </a:r>
          </a:p>
          <a:p>
            <a:pPr>
              <a:lnSpc>
                <a:spcPct val="100000"/>
              </a:lnSpc>
              <a:spcBef>
                <a:spcPts val="0"/>
              </a:spcBef>
            </a:pPr>
            <a:r>
              <a:rPr lang="en-GB" b="1" dirty="0"/>
              <a:t>File systems </a:t>
            </a:r>
            <a:r>
              <a:rPr lang="en-GB" dirty="0"/>
              <a:t>allow us to organise our files/documents and programs, using </a:t>
            </a:r>
            <a:r>
              <a:rPr lang="en-GB" b="1" dirty="0"/>
              <a:t>folders aka directories</a:t>
            </a:r>
            <a:r>
              <a:rPr lang="en-GB" dirty="0"/>
              <a:t>.</a:t>
            </a:r>
          </a:p>
          <a:p>
            <a:pPr>
              <a:lnSpc>
                <a:spcPct val="100000"/>
              </a:lnSpc>
              <a:spcBef>
                <a:spcPts val="0"/>
              </a:spcBef>
            </a:pPr>
            <a:r>
              <a:rPr lang="en-GB" dirty="0"/>
              <a:t>Every file has a </a:t>
            </a:r>
            <a:r>
              <a:rPr lang="en-GB" b="1" dirty="0"/>
              <a:t>directory path </a:t>
            </a:r>
            <a:r>
              <a:rPr lang="en-GB" dirty="0"/>
              <a:t>that leads to that specific file.</a:t>
            </a:r>
          </a:p>
          <a:p>
            <a:pPr>
              <a:lnSpc>
                <a:spcPct val="100000"/>
              </a:lnSpc>
              <a:spcBef>
                <a:spcPts val="0"/>
              </a:spcBef>
            </a:pPr>
            <a:r>
              <a:rPr lang="en-GB" dirty="0"/>
              <a:t>Our files are stored in a hierarchy of directories/folders called a </a:t>
            </a:r>
            <a:r>
              <a:rPr lang="en-GB" b="1" dirty="0"/>
              <a:t>directory tree</a:t>
            </a:r>
            <a:r>
              <a:rPr lang="en-GB" dirty="0"/>
              <a:t>.</a:t>
            </a:r>
          </a:p>
          <a:p>
            <a:pPr>
              <a:lnSpc>
                <a:spcPct val="100000"/>
              </a:lnSpc>
              <a:spcBef>
                <a:spcPts val="0"/>
              </a:spcBef>
            </a:pPr>
            <a:r>
              <a:rPr lang="en-GB" dirty="0"/>
              <a:t>We can use a </a:t>
            </a:r>
            <a:r>
              <a:rPr lang="en-GB" b="1" dirty="0"/>
              <a:t>GUI or a CLI to manage our file system</a:t>
            </a:r>
            <a:r>
              <a:rPr lang="en-GB" dirty="0"/>
              <a:t>.</a:t>
            </a:r>
          </a:p>
        </p:txBody>
      </p:sp>
      <p:pic>
        <p:nvPicPr>
          <p:cNvPr id="13" name="Picture 12" descr="A picture containing diagram&#10;&#10;Description automatically generated">
            <a:extLst>
              <a:ext uri="{FF2B5EF4-FFF2-40B4-BE49-F238E27FC236}">
                <a16:creationId xmlns:a16="http://schemas.microsoft.com/office/drawing/2014/main" id="{C10B8F8B-B5DA-4643-BAD4-E28E3680348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819406" y="1610027"/>
            <a:ext cx="2261868" cy="5184893"/>
          </a:xfrm>
          <a:prstGeom prst="rect">
            <a:avLst/>
          </a:prstGeom>
        </p:spPr>
      </p:pic>
      <p:sp>
        <p:nvSpPr>
          <p:cNvPr id="17" name="TextBox 16">
            <a:extLst>
              <a:ext uri="{FF2B5EF4-FFF2-40B4-BE49-F238E27FC236}">
                <a16:creationId xmlns:a16="http://schemas.microsoft.com/office/drawing/2014/main" id="{00997C52-185A-4450-85FB-3CCA48AA67BA}"/>
              </a:ext>
            </a:extLst>
          </p:cNvPr>
          <p:cNvSpPr txBox="1"/>
          <p:nvPr/>
        </p:nvSpPr>
        <p:spPr>
          <a:xfrm>
            <a:off x="10301890" y="6694129"/>
            <a:ext cx="1779384" cy="169277"/>
          </a:xfrm>
          <a:prstGeom prst="rect">
            <a:avLst/>
          </a:prstGeom>
          <a:noFill/>
        </p:spPr>
        <p:txBody>
          <a:bodyPr wrap="square" rtlCol="0">
            <a:spAutoFit/>
          </a:bodyPr>
          <a:lstStyle/>
          <a:p>
            <a:r>
              <a:rPr lang="en-GB" sz="500" dirty="0">
                <a:hlinkClick r:id="rId4" tooltip="https://tex.stackexchange.com/questions/292031/custom-pstricks-directory-tree-to-tikz"/>
              </a:rPr>
              <a:t>This Photo</a:t>
            </a:r>
            <a:r>
              <a:rPr lang="en-GB" sz="500" dirty="0"/>
              <a:t> by Unknown Author is licensed under </a:t>
            </a:r>
            <a:r>
              <a:rPr lang="en-GB" sz="500" dirty="0">
                <a:hlinkClick r:id="rId5" tooltip="https://creativecommons.org/licenses/by-sa/3.0/"/>
              </a:rPr>
              <a:t>CC BY-SA</a:t>
            </a:r>
            <a:endParaRPr lang="en-GB" sz="500" dirty="0"/>
          </a:p>
        </p:txBody>
      </p:sp>
    </p:spTree>
    <p:extLst>
      <p:ext uri="{BB962C8B-B14F-4D97-AF65-F5344CB8AC3E}">
        <p14:creationId xmlns:p14="http://schemas.microsoft.com/office/powerpoint/2010/main" val="428315334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11459" y="249255"/>
            <a:ext cx="10497060" cy="1033669"/>
          </a:xfrm>
        </p:spPr>
        <p:txBody>
          <a:bodyPr>
            <a:normAutofit/>
          </a:bodyPr>
          <a:lstStyle/>
          <a:p>
            <a:r>
              <a:rPr lang="en-GB" b="1" dirty="0">
                <a:solidFill>
                  <a:schemeClr val="bg1"/>
                </a:solidFill>
              </a:rPr>
              <a:t>System Monitoring &amp; Management with a CLI</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8228" y="1771275"/>
            <a:ext cx="8238534" cy="4958137"/>
          </a:xfrm>
        </p:spPr>
        <p:txBody>
          <a:bodyPr>
            <a:normAutofit fontScale="85000" lnSpcReduction="20000"/>
          </a:bodyPr>
          <a:lstStyle/>
          <a:p>
            <a:r>
              <a:rPr lang="en-GB" dirty="0"/>
              <a:t>A Computer’s file system whether local, remote or cloud based is organised into directories that contain files.</a:t>
            </a:r>
          </a:p>
          <a:p>
            <a:r>
              <a:rPr lang="en-GB" dirty="0"/>
              <a:t>To view and modify directories in an OS we can use the GUI (e.g. File explorer) or the </a:t>
            </a:r>
            <a:r>
              <a:rPr lang="en-GB" b="1" dirty="0"/>
              <a:t>CLI</a:t>
            </a:r>
            <a:r>
              <a:rPr lang="en-GB" dirty="0"/>
              <a:t>.</a:t>
            </a:r>
          </a:p>
          <a:p>
            <a:r>
              <a:rPr lang="en-GB" dirty="0"/>
              <a:t>To </a:t>
            </a:r>
            <a:r>
              <a:rPr lang="en-GB" b="1" dirty="0"/>
              <a:t>manage a system </a:t>
            </a:r>
            <a:r>
              <a:rPr lang="en-GB" dirty="0"/>
              <a:t>we use both GUI and </a:t>
            </a:r>
            <a:r>
              <a:rPr lang="en-GB" b="1" dirty="0"/>
              <a:t>CLI</a:t>
            </a:r>
            <a:r>
              <a:rPr lang="en-GB" dirty="0"/>
              <a:t> interfaces.</a:t>
            </a:r>
          </a:p>
          <a:p>
            <a:r>
              <a:rPr lang="en-GB" dirty="0">
                <a:highlight>
                  <a:srgbClr val="FFFF00"/>
                </a:highlight>
              </a:rPr>
              <a:t>We can manage more System functionality on more OSs and learn to configure Server, </a:t>
            </a:r>
            <a:r>
              <a:rPr lang="en-GB" dirty="0" err="1">
                <a:highlight>
                  <a:srgbClr val="FFFF00"/>
                </a:highlight>
              </a:rPr>
              <a:t>Datacenter</a:t>
            </a:r>
            <a:r>
              <a:rPr lang="en-GB" dirty="0">
                <a:highlight>
                  <a:srgbClr val="FFFF00"/>
                </a:highlight>
              </a:rPr>
              <a:t>, Security &amp; Embedded OSs when we learn how to use </a:t>
            </a:r>
            <a:r>
              <a:rPr lang="en-GB" b="1" dirty="0">
                <a:highlight>
                  <a:srgbClr val="FFFF00"/>
                </a:highlight>
              </a:rPr>
              <a:t>CLIs</a:t>
            </a:r>
            <a:r>
              <a:rPr lang="en-GB" dirty="0"/>
              <a:t>.</a:t>
            </a:r>
          </a:p>
          <a:p>
            <a:r>
              <a:rPr lang="en-GB" sz="2800" b="1" dirty="0">
                <a:effectLst/>
                <a:highlight>
                  <a:srgbClr val="FFFF00"/>
                </a:highlight>
                <a:ea typeface="Calibri" panose="020F0502020204030204" pitchFamily="34" charset="0"/>
                <a:cs typeface="Arial" panose="020B0604020202020204" pitchFamily="34" charset="0"/>
              </a:rPr>
              <a:t>Command Prompt</a:t>
            </a:r>
            <a:r>
              <a:rPr lang="en-GB" b="1" dirty="0">
                <a:highlight>
                  <a:srgbClr val="FFFF00"/>
                </a:highlight>
                <a:ea typeface="Calibri" panose="020F0502020204030204" pitchFamily="34" charset="0"/>
                <a:cs typeface="Arial" panose="020B0604020202020204" pitchFamily="34" charset="0"/>
              </a:rPr>
              <a:t> </a:t>
            </a:r>
            <a:r>
              <a:rPr lang="en-GB" sz="2800" dirty="0">
                <a:effectLst/>
                <a:highlight>
                  <a:srgbClr val="FFFF00"/>
                </a:highlight>
                <a:ea typeface="Calibri" panose="020F0502020204030204" pitchFamily="34" charset="0"/>
                <a:cs typeface="Arial" panose="020B0604020202020204" pitchFamily="34" charset="0"/>
              </a:rPr>
              <a:t>is one CLI used to monitor &amp; manage </a:t>
            </a:r>
            <a:r>
              <a:rPr lang="en-GB" sz="2800" b="1" dirty="0">
                <a:effectLst/>
                <a:highlight>
                  <a:srgbClr val="FFFF00"/>
                </a:highlight>
                <a:ea typeface="Calibri" panose="020F0502020204030204" pitchFamily="34" charset="0"/>
                <a:cs typeface="Arial" panose="020B0604020202020204" pitchFamily="34" charset="0"/>
              </a:rPr>
              <a:t>Windows</a:t>
            </a:r>
            <a:r>
              <a:rPr lang="en-GB" sz="2800" dirty="0">
                <a:effectLst/>
                <a:highlight>
                  <a:srgbClr val="FFFF00"/>
                </a:highlight>
                <a:ea typeface="Calibri" panose="020F0502020204030204" pitchFamily="34" charset="0"/>
                <a:cs typeface="Arial" panose="020B0604020202020204" pitchFamily="34" charset="0"/>
              </a:rPr>
              <a:t> OSs using </a:t>
            </a:r>
            <a:r>
              <a:rPr lang="en-GB" sz="2800" b="1" dirty="0">
                <a:effectLst/>
                <a:highlight>
                  <a:srgbClr val="FFFF00"/>
                </a:highlight>
                <a:ea typeface="Calibri" panose="020F0502020204030204" pitchFamily="34" charset="0"/>
                <a:cs typeface="Arial" panose="020B0604020202020204" pitchFamily="34" charset="0"/>
              </a:rPr>
              <a:t>‘BATCH’ commands</a:t>
            </a:r>
            <a:r>
              <a:rPr lang="en-GB" b="1" dirty="0">
                <a:highlight>
                  <a:srgbClr val="FFFF00"/>
                </a:highlight>
                <a:ea typeface="Calibri" panose="020F0502020204030204" pitchFamily="34" charset="0"/>
                <a:cs typeface="Arial" panose="020B0604020202020204" pitchFamily="34" charset="0"/>
              </a:rPr>
              <a:t> &amp; scripts.</a:t>
            </a:r>
          </a:p>
          <a:p>
            <a:r>
              <a:rPr lang="en-US" b="1" i="0" dirty="0">
                <a:solidFill>
                  <a:srgbClr val="3A3A3A"/>
                </a:solidFill>
                <a:effectLst/>
                <a:highlight>
                  <a:srgbClr val="FFFF00"/>
                </a:highlight>
              </a:rPr>
              <a:t>BATCH is a command script language </a:t>
            </a:r>
            <a:r>
              <a:rPr lang="en-US" b="0" i="0" dirty="0">
                <a:solidFill>
                  <a:srgbClr val="3A3A3A"/>
                </a:solidFill>
                <a:effectLst/>
                <a:highlight>
                  <a:srgbClr val="FFFF00"/>
                </a:highlight>
              </a:rPr>
              <a:t>used in the MS Windows CMD CLI.</a:t>
            </a:r>
          </a:p>
          <a:p>
            <a:r>
              <a:rPr lang="en-US" dirty="0">
                <a:solidFill>
                  <a:srgbClr val="3A3A3A"/>
                </a:solidFill>
              </a:rPr>
              <a:t>We will also learn </a:t>
            </a:r>
            <a:r>
              <a:rPr lang="en-US" b="1" dirty="0">
                <a:solidFill>
                  <a:srgbClr val="3A3A3A"/>
                </a:solidFill>
              </a:rPr>
              <a:t>PowerShell</a:t>
            </a:r>
            <a:r>
              <a:rPr lang="en-US" dirty="0">
                <a:solidFill>
                  <a:srgbClr val="3A3A3A"/>
                </a:solidFill>
              </a:rPr>
              <a:t>, </a:t>
            </a:r>
            <a:r>
              <a:rPr lang="en-US" dirty="0" err="1">
                <a:solidFill>
                  <a:srgbClr val="3A3A3A"/>
                </a:solidFill>
              </a:rPr>
              <a:t>Microsot’s</a:t>
            </a:r>
            <a:r>
              <a:rPr lang="en-US" dirty="0">
                <a:solidFill>
                  <a:srgbClr val="3A3A3A"/>
                </a:solidFill>
              </a:rPr>
              <a:t> other </a:t>
            </a:r>
            <a:r>
              <a:rPr lang="en-US" i="0" dirty="0">
                <a:solidFill>
                  <a:srgbClr val="3A3A3A"/>
                </a:solidFill>
                <a:effectLst/>
              </a:rPr>
              <a:t>command script language</a:t>
            </a:r>
            <a:r>
              <a:rPr lang="en-US" dirty="0">
                <a:solidFill>
                  <a:srgbClr val="3A3A3A"/>
                </a:solidFill>
              </a:rPr>
              <a:t> and </a:t>
            </a:r>
            <a:r>
              <a:rPr lang="en-US" b="1" dirty="0">
                <a:solidFill>
                  <a:srgbClr val="3A3A3A"/>
                </a:solidFill>
              </a:rPr>
              <a:t>Bash</a:t>
            </a:r>
            <a:r>
              <a:rPr lang="en-US" dirty="0">
                <a:solidFill>
                  <a:srgbClr val="3A3A3A"/>
                </a:solidFill>
              </a:rPr>
              <a:t> to manage Linux systems later in the module.</a:t>
            </a:r>
          </a:p>
          <a:p>
            <a:pPr marL="457200" lvl="1" indent="0">
              <a:buNone/>
            </a:pPr>
            <a:r>
              <a:rPr lang="en-US" sz="1600" b="0" i="0" dirty="0">
                <a:solidFill>
                  <a:srgbClr val="3A3A3A"/>
                </a:solidFill>
                <a:effectLst/>
              </a:rPr>
              <a:t>Bg. </a:t>
            </a:r>
            <a:r>
              <a:rPr lang="en-US" sz="1600" b="0" i="0" dirty="0">
                <a:solidFill>
                  <a:srgbClr val="3A3A3A"/>
                </a:solidFill>
                <a:effectLst/>
                <a:hlinkClick r:id="rId3"/>
              </a:rPr>
              <a:t>Cmd here to stay</a:t>
            </a:r>
            <a:r>
              <a:rPr lang="en-US" sz="1600" b="0" i="0" dirty="0">
                <a:solidFill>
                  <a:srgbClr val="3A3A3A"/>
                </a:solidFill>
                <a:effectLst/>
              </a:rPr>
              <a:t>.</a:t>
            </a:r>
          </a:p>
        </p:txBody>
      </p:sp>
      <p:pic>
        <p:nvPicPr>
          <p:cNvPr id="11" name="Picture 10" descr="Graphical user interface, table&#10;&#10;Description automatically generated">
            <a:extLst>
              <a:ext uri="{FF2B5EF4-FFF2-40B4-BE49-F238E27FC236}">
                <a16:creationId xmlns:a16="http://schemas.microsoft.com/office/drawing/2014/main" id="{074B2B4F-0B69-40F6-AACA-8A19731792F5}"/>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9667" r="30359"/>
          <a:stretch/>
        </p:blipFill>
        <p:spPr>
          <a:xfrm>
            <a:off x="8426762" y="1184569"/>
            <a:ext cx="3200567" cy="3166587"/>
          </a:xfrm>
          <a:prstGeom prst="rect">
            <a:avLst/>
          </a:prstGeom>
        </p:spPr>
      </p:pic>
      <p:pic>
        <p:nvPicPr>
          <p:cNvPr id="4" name="Picture 3" descr="Text&#10;&#10;Description automatically generated">
            <a:extLst>
              <a:ext uri="{FF2B5EF4-FFF2-40B4-BE49-F238E27FC236}">
                <a16:creationId xmlns:a16="http://schemas.microsoft.com/office/drawing/2014/main" id="{2C8672C7-105C-4251-9CC1-1405A363D0B1}"/>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r="25383"/>
          <a:stretch/>
        </p:blipFill>
        <p:spPr>
          <a:xfrm>
            <a:off x="8907471" y="2348288"/>
            <a:ext cx="3226918" cy="3398237"/>
          </a:xfrm>
          <a:prstGeom prst="rect">
            <a:avLst/>
          </a:prstGeom>
        </p:spPr>
      </p:pic>
    </p:spTree>
    <p:extLst>
      <p:ext uri="{BB962C8B-B14F-4D97-AF65-F5344CB8AC3E}">
        <p14:creationId xmlns:p14="http://schemas.microsoft.com/office/powerpoint/2010/main" val="210299312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07788" y="350325"/>
            <a:ext cx="9895951" cy="1033669"/>
          </a:xfrm>
        </p:spPr>
        <p:txBody>
          <a:bodyPr>
            <a:normAutofit/>
          </a:bodyPr>
          <a:lstStyle/>
          <a:p>
            <a:r>
              <a:rPr lang="en-GB" sz="4800" b="1" dirty="0">
                <a:solidFill>
                  <a:srgbClr val="FFFFFF"/>
                </a:solidFill>
              </a:rPr>
              <a:t>CLIs: </a:t>
            </a:r>
            <a:r>
              <a:rPr lang="en-GB" sz="4800" b="1" dirty="0" err="1">
                <a:solidFill>
                  <a:srgbClr val="FFFFFF"/>
                </a:solidFill>
              </a:rPr>
              <a:t>Cmd</a:t>
            </a:r>
            <a:r>
              <a:rPr lang="en-GB" sz="4800" b="1" dirty="0">
                <a:solidFill>
                  <a:srgbClr val="FFFFFF"/>
                </a:solidFill>
              </a:rPr>
              <a:t> &amp; System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77548" y="1812699"/>
            <a:ext cx="7211965" cy="3990732"/>
          </a:xfrm>
        </p:spPr>
        <p:txBody>
          <a:bodyPr>
            <a:noAutofit/>
          </a:bodyPr>
          <a:lstStyle/>
          <a:p>
            <a:pPr marL="342900" lvl="0" indent="-342900">
              <a:lnSpc>
                <a:spcPct val="100000"/>
              </a:lnSpc>
              <a:spcBef>
                <a:spcPts val="0"/>
              </a:spcBef>
              <a:spcAft>
                <a:spcPts val="600"/>
              </a:spcAft>
              <a:buClr>
                <a:srgbClr val="202124"/>
              </a:buClr>
              <a:buFont typeface="Symbol" panose="05050102010706020507" pitchFamily="18" charset="2"/>
              <a:buChar char=""/>
            </a:pPr>
            <a:r>
              <a:rPr lang="en-GB" sz="2600" b="1" dirty="0">
                <a:ea typeface="Calibri" panose="020F0502020204030204" pitchFamily="34" charset="0"/>
                <a:cs typeface="Arial" panose="020B0604020202020204" pitchFamily="34" charset="0"/>
              </a:rPr>
              <a:t>CLI</a:t>
            </a:r>
            <a:r>
              <a:rPr lang="en-GB" sz="2600" dirty="0">
                <a:effectLst/>
                <a:ea typeface="Calibri" panose="020F0502020204030204" pitchFamily="34" charset="0"/>
                <a:cs typeface="Arial" panose="020B0604020202020204" pitchFamily="34" charset="0"/>
              </a:rPr>
              <a:t> </a:t>
            </a:r>
            <a:r>
              <a:rPr lang="en-GB" sz="2600" b="1" dirty="0">
                <a:effectLst/>
                <a:ea typeface="Calibri" panose="020F0502020204030204" pitchFamily="34" charset="0"/>
                <a:cs typeface="Arial" panose="020B0604020202020204" pitchFamily="34" charset="0"/>
              </a:rPr>
              <a:t>commands</a:t>
            </a:r>
            <a:r>
              <a:rPr lang="en-GB" sz="2600" dirty="0">
                <a:effectLst/>
                <a:ea typeface="Calibri" panose="020F0502020204030204" pitchFamily="34" charset="0"/>
                <a:cs typeface="Arial" panose="020B0604020202020204" pitchFamily="34" charset="0"/>
              </a:rPr>
              <a:t> can </a:t>
            </a:r>
            <a:r>
              <a:rPr lang="en-GB" sz="2600" b="1" dirty="0">
                <a:effectLst/>
                <a:ea typeface="Calibri" panose="020F0502020204030204" pitchFamily="34" charset="0"/>
                <a:cs typeface="Arial" panose="020B0604020202020204" pitchFamily="34" charset="0"/>
              </a:rPr>
              <a:t>automate important tasks </a:t>
            </a:r>
            <a:r>
              <a:rPr lang="en-GB" sz="2600" dirty="0">
                <a:effectLst/>
                <a:ea typeface="Calibri" panose="020F0502020204030204" pitchFamily="34" charset="0"/>
                <a:cs typeface="Arial" panose="020B0604020202020204" pitchFamily="34" charset="0"/>
              </a:rPr>
              <a:t>via script files, and can perform </a:t>
            </a:r>
            <a:r>
              <a:rPr lang="en-GB" sz="2600" b="1" dirty="0">
                <a:effectLst/>
                <a:ea typeface="Calibri" panose="020F0502020204030204" pitchFamily="34" charset="0"/>
                <a:cs typeface="Arial" panose="020B0604020202020204" pitchFamily="34" charset="0"/>
              </a:rPr>
              <a:t>advanced administrative functions</a:t>
            </a:r>
            <a:r>
              <a:rPr lang="en-GB" sz="2600" dirty="0">
                <a:effectLst/>
                <a:ea typeface="Calibri" panose="020F0502020204030204" pitchFamily="34" charset="0"/>
                <a:cs typeface="Arial" panose="020B0604020202020204" pitchFamily="34" charset="0"/>
              </a:rPr>
              <a:t>, troubleshoot and solve system problems.</a:t>
            </a:r>
          </a:p>
          <a:p>
            <a:pPr marL="342900" lvl="0" indent="-342900">
              <a:lnSpc>
                <a:spcPct val="100000"/>
              </a:lnSpc>
              <a:spcBef>
                <a:spcPts val="0"/>
              </a:spcBef>
              <a:spcAft>
                <a:spcPts val="600"/>
              </a:spcAft>
              <a:buClr>
                <a:srgbClr val="202124"/>
              </a:buClr>
              <a:buFont typeface="Symbol" panose="05050102010706020507" pitchFamily="18" charset="2"/>
              <a:buChar char=""/>
            </a:pPr>
            <a:r>
              <a:rPr lang="en-GB" sz="2600" dirty="0">
                <a:effectLst/>
                <a:ea typeface="Calibri" panose="020F0502020204030204" pitchFamily="34" charset="0"/>
                <a:cs typeface="Arial" panose="020B0604020202020204" pitchFamily="34" charset="0"/>
              </a:rPr>
              <a:t>The </a:t>
            </a:r>
            <a:r>
              <a:rPr lang="en-GB" sz="2600" b="1" dirty="0">
                <a:effectLst/>
                <a:ea typeface="Calibri" panose="020F0502020204030204" pitchFamily="34" charset="0"/>
                <a:cs typeface="Arial" panose="020B0604020202020204" pitchFamily="34" charset="0"/>
              </a:rPr>
              <a:t>CLI</a:t>
            </a:r>
            <a:r>
              <a:rPr lang="en-GB" sz="2600" dirty="0">
                <a:effectLst/>
                <a:ea typeface="Calibri" panose="020F0502020204030204" pitchFamily="34" charset="0"/>
                <a:cs typeface="Arial" panose="020B0604020202020204" pitchFamily="34" charset="0"/>
              </a:rPr>
              <a:t> is used by </a:t>
            </a:r>
            <a:r>
              <a:rPr lang="en-GB" sz="2600" b="1" dirty="0">
                <a:effectLst/>
                <a:ea typeface="Calibri" panose="020F0502020204030204" pitchFamily="34" charset="0"/>
                <a:cs typeface="Arial" panose="020B0604020202020204" pitchFamily="34" charset="0"/>
              </a:rPr>
              <a:t>System Administrators and Software Developers</a:t>
            </a:r>
            <a:r>
              <a:rPr lang="en-GB" sz="2600" dirty="0">
                <a:effectLst/>
                <a:ea typeface="Calibri" panose="020F0502020204030204" pitchFamily="34" charset="0"/>
                <a:cs typeface="Arial" panose="020B0604020202020204" pitchFamily="34" charset="0"/>
              </a:rPr>
              <a:t> to set-up, configure, manage and maintain their systems.</a:t>
            </a:r>
          </a:p>
          <a:p>
            <a:pPr marL="342900" indent="-342900">
              <a:lnSpc>
                <a:spcPct val="100000"/>
              </a:lnSpc>
              <a:spcBef>
                <a:spcPts val="0"/>
              </a:spcBef>
              <a:buClr>
                <a:srgbClr val="202124"/>
              </a:buClr>
              <a:buFont typeface="Symbol" panose="05050102010706020507" pitchFamily="18" charset="2"/>
              <a:buChar char=""/>
            </a:pPr>
            <a:r>
              <a:rPr lang="en-GB" sz="2600" dirty="0"/>
              <a:t>The Command Prompt in Windows provides access to over </a:t>
            </a:r>
            <a:r>
              <a:rPr lang="en-GB" sz="2600" dirty="0">
                <a:hlinkClick r:id="rId3">
                  <a:extLst>
                    <a:ext uri="{A12FA001-AC4F-418D-AE19-62706E023703}">
                      <ahyp:hlinkClr xmlns:ahyp="http://schemas.microsoft.com/office/drawing/2018/hyperlinkcolor" val="tx"/>
                    </a:ext>
                  </a:extLst>
                </a:hlinkClick>
              </a:rPr>
              <a:t>280 commands</a:t>
            </a:r>
            <a:r>
              <a:rPr lang="en-GB" sz="2600" dirty="0"/>
              <a:t>.</a:t>
            </a:r>
          </a:p>
        </p:txBody>
      </p:sp>
      <p:pic>
        <p:nvPicPr>
          <p:cNvPr id="3" name="Picture 2" descr="Text&#10;&#10;Description automatically generated">
            <a:extLst>
              <a:ext uri="{FF2B5EF4-FFF2-40B4-BE49-F238E27FC236}">
                <a16:creationId xmlns:a16="http://schemas.microsoft.com/office/drawing/2014/main" id="{8D49485A-62F1-8017-F500-1D88251A2F5B}"/>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20946"/>
          <a:stretch/>
        </p:blipFill>
        <p:spPr>
          <a:xfrm>
            <a:off x="7451437" y="2218724"/>
            <a:ext cx="4504775" cy="3442605"/>
          </a:xfrm>
          <a:prstGeom prst="rect">
            <a:avLst/>
          </a:prstGeom>
        </p:spPr>
      </p:pic>
    </p:spTree>
    <p:extLst>
      <p:ext uri="{BB962C8B-B14F-4D97-AF65-F5344CB8AC3E}">
        <p14:creationId xmlns:p14="http://schemas.microsoft.com/office/powerpoint/2010/main" val="2847367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5" y="308099"/>
            <a:ext cx="9895951" cy="1033669"/>
          </a:xfrm>
        </p:spPr>
        <p:txBody>
          <a:bodyPr>
            <a:normAutofit/>
          </a:bodyPr>
          <a:lstStyle/>
          <a:p>
            <a:r>
              <a:rPr lang="en-GB" sz="5400" b="1" dirty="0">
                <a:solidFill>
                  <a:srgbClr val="FFFFFF"/>
                </a:solidFill>
              </a:rPr>
              <a:t>Open System tools from </a:t>
            </a:r>
            <a:r>
              <a:rPr lang="en-GB" sz="5400" b="1" dirty="0" err="1">
                <a:solidFill>
                  <a:srgbClr val="FFFFFF"/>
                </a:solidFill>
              </a:rPr>
              <a:t>cmd</a:t>
            </a:r>
            <a:endParaRPr lang="en-GB" sz="5400" b="1" dirty="0">
              <a:solidFill>
                <a:srgbClr val="FFFFFF"/>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74675" y="1768290"/>
            <a:ext cx="8196484" cy="4905470"/>
          </a:xfrm>
        </p:spPr>
        <p:txBody>
          <a:bodyPr>
            <a:noAutofit/>
          </a:bodyPr>
          <a:lstStyle/>
          <a:p>
            <a:pPr marL="0" indent="0">
              <a:lnSpc>
                <a:spcPct val="100000"/>
              </a:lnSpc>
              <a:spcBef>
                <a:spcPts val="0"/>
              </a:spcBef>
              <a:buNone/>
            </a:pPr>
            <a:r>
              <a:rPr lang="en-GB" dirty="0">
                <a:solidFill>
                  <a:srgbClr val="202124"/>
                </a:solidFill>
              </a:rPr>
              <a:t>Windows performance monitoring and management tools can be opened directly from the command prompt. Open the </a:t>
            </a:r>
            <a:r>
              <a:rPr lang="en-GB" b="1" dirty="0" err="1">
                <a:solidFill>
                  <a:srgbClr val="202124"/>
                </a:solidFill>
              </a:rPr>
              <a:t>cmd</a:t>
            </a:r>
            <a:r>
              <a:rPr lang="en-GB" dirty="0">
                <a:solidFill>
                  <a:srgbClr val="202124"/>
                </a:solidFill>
              </a:rPr>
              <a:t> cli and type, e.g.</a:t>
            </a:r>
          </a:p>
          <a:p>
            <a:pPr>
              <a:lnSpc>
                <a:spcPct val="100000"/>
              </a:lnSpc>
              <a:spcBef>
                <a:spcPts val="0"/>
              </a:spcBef>
            </a:pPr>
            <a:r>
              <a:rPr lang="en-GB" b="1" i="0" dirty="0" err="1">
                <a:solidFill>
                  <a:srgbClr val="040C28"/>
                </a:solidFill>
                <a:effectLst/>
                <a:latin typeface="Google Sans"/>
              </a:rPr>
              <a:t>Taskmgr</a:t>
            </a:r>
            <a:r>
              <a:rPr lang="en-GB" b="0" i="0" dirty="0">
                <a:solidFill>
                  <a:srgbClr val="040C28"/>
                </a:solidFill>
                <a:effectLst/>
                <a:latin typeface="Google Sans"/>
              </a:rPr>
              <a:t> – Task Manager</a:t>
            </a:r>
            <a:endParaRPr lang="en-GB" b="0" i="0" dirty="0">
              <a:solidFill>
                <a:srgbClr val="202124"/>
              </a:solidFill>
              <a:effectLst/>
              <a:latin typeface="Google Sans"/>
            </a:endParaRPr>
          </a:p>
          <a:p>
            <a:pPr>
              <a:lnSpc>
                <a:spcPct val="100000"/>
              </a:lnSpc>
              <a:spcBef>
                <a:spcPts val="0"/>
              </a:spcBef>
            </a:pPr>
            <a:r>
              <a:rPr lang="en-GB" b="1" i="0" dirty="0" err="1">
                <a:solidFill>
                  <a:srgbClr val="040C28"/>
                </a:solidFill>
                <a:effectLst/>
                <a:latin typeface="Google Sans"/>
              </a:rPr>
              <a:t>Perfmon</a:t>
            </a:r>
            <a:r>
              <a:rPr lang="en-GB" b="0" i="0" dirty="0">
                <a:solidFill>
                  <a:srgbClr val="040C28"/>
                </a:solidFill>
                <a:effectLst/>
                <a:latin typeface="Google Sans"/>
              </a:rPr>
              <a:t> - Performance monitor</a:t>
            </a:r>
          </a:p>
          <a:p>
            <a:pPr>
              <a:lnSpc>
                <a:spcPct val="100000"/>
              </a:lnSpc>
              <a:spcBef>
                <a:spcPts val="0"/>
              </a:spcBef>
            </a:pPr>
            <a:r>
              <a:rPr lang="en-GB" b="1" i="0" dirty="0" err="1">
                <a:solidFill>
                  <a:srgbClr val="202124"/>
                </a:solidFill>
                <a:effectLst/>
                <a:latin typeface="Google Sans"/>
              </a:rPr>
              <a:t>perfmon</a:t>
            </a:r>
            <a:r>
              <a:rPr lang="en-GB" b="1" i="0" dirty="0">
                <a:solidFill>
                  <a:srgbClr val="202124"/>
                </a:solidFill>
                <a:effectLst/>
                <a:latin typeface="Google Sans"/>
              </a:rPr>
              <a:t> /</a:t>
            </a:r>
            <a:r>
              <a:rPr lang="en-GB" b="1" i="0" dirty="0" err="1">
                <a:solidFill>
                  <a:srgbClr val="202124"/>
                </a:solidFill>
                <a:effectLst/>
                <a:latin typeface="Google Sans"/>
              </a:rPr>
              <a:t>rel</a:t>
            </a:r>
            <a:r>
              <a:rPr lang="en-GB" b="1" i="0" dirty="0">
                <a:solidFill>
                  <a:srgbClr val="202124"/>
                </a:solidFill>
                <a:effectLst/>
                <a:latin typeface="Google Sans"/>
              </a:rPr>
              <a:t> </a:t>
            </a:r>
            <a:r>
              <a:rPr lang="en-GB" b="0" i="0" dirty="0">
                <a:solidFill>
                  <a:srgbClr val="202124"/>
                </a:solidFill>
                <a:effectLst/>
                <a:latin typeface="Google Sans"/>
              </a:rPr>
              <a:t>– Reliability monitor</a:t>
            </a:r>
            <a:endParaRPr lang="en-GB" b="0" i="0" dirty="0">
              <a:solidFill>
                <a:srgbClr val="040C28"/>
              </a:solidFill>
              <a:effectLst/>
              <a:latin typeface="Google Sans"/>
            </a:endParaRPr>
          </a:p>
          <a:p>
            <a:pPr>
              <a:lnSpc>
                <a:spcPct val="100000"/>
              </a:lnSpc>
              <a:spcBef>
                <a:spcPts val="0"/>
              </a:spcBef>
            </a:pPr>
            <a:r>
              <a:rPr lang="en-GB" b="1" i="0" dirty="0" err="1">
                <a:solidFill>
                  <a:srgbClr val="040C28"/>
                </a:solidFill>
                <a:effectLst/>
                <a:latin typeface="Google Sans"/>
              </a:rPr>
              <a:t>Eventvwr</a:t>
            </a:r>
            <a:r>
              <a:rPr lang="en-GB" b="0" i="0" dirty="0">
                <a:solidFill>
                  <a:srgbClr val="040C28"/>
                </a:solidFill>
                <a:effectLst/>
                <a:latin typeface="Google Sans"/>
              </a:rPr>
              <a:t> – Event viewer</a:t>
            </a:r>
            <a:endParaRPr lang="en-GB" dirty="0">
              <a:solidFill>
                <a:srgbClr val="202124"/>
              </a:solidFill>
              <a:latin typeface="Google Sans"/>
            </a:endParaRPr>
          </a:p>
          <a:p>
            <a:pPr>
              <a:lnSpc>
                <a:spcPct val="100000"/>
              </a:lnSpc>
              <a:spcBef>
                <a:spcPts val="0"/>
              </a:spcBef>
            </a:pPr>
            <a:r>
              <a:rPr lang="en-GB" b="1" i="0" dirty="0" err="1">
                <a:solidFill>
                  <a:srgbClr val="040C28"/>
                </a:solidFill>
                <a:effectLst/>
                <a:latin typeface="Google Sans"/>
              </a:rPr>
              <a:t>Resmon</a:t>
            </a:r>
            <a:r>
              <a:rPr lang="en-GB" b="0" i="0" dirty="0">
                <a:solidFill>
                  <a:srgbClr val="040C28"/>
                </a:solidFill>
                <a:effectLst/>
                <a:latin typeface="Google Sans"/>
              </a:rPr>
              <a:t> – Resource Monitor</a:t>
            </a:r>
            <a:endParaRPr lang="en-GB" b="1" dirty="0">
              <a:solidFill>
                <a:srgbClr val="202124"/>
              </a:solidFill>
            </a:endParaRPr>
          </a:p>
        </p:txBody>
      </p:sp>
      <p:pic>
        <p:nvPicPr>
          <p:cNvPr id="5" name="Picture 4">
            <a:extLst>
              <a:ext uri="{FF2B5EF4-FFF2-40B4-BE49-F238E27FC236}">
                <a16:creationId xmlns:a16="http://schemas.microsoft.com/office/drawing/2014/main" id="{6FE62094-22BF-4834-9131-BE17BDD1C46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28089" y="2556326"/>
            <a:ext cx="4774174" cy="229696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427015737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B8C6524-4B65-A454-7DCA-051A6A6C39B0}"/>
              </a:ext>
            </a:extLst>
          </p:cNvPr>
          <p:cNvSpPr txBox="1">
            <a:spLocks/>
          </p:cNvSpPr>
          <p:nvPr/>
        </p:nvSpPr>
        <p:spPr>
          <a:xfrm>
            <a:off x="0" y="0"/>
            <a:ext cx="12192000" cy="1271587"/>
          </a:xfrm>
          <a:prstGeom prst="rect">
            <a:avLst/>
          </a:prstGeom>
          <a:solidFill>
            <a:srgbClr val="002060"/>
          </a:solidFill>
        </p:spPr>
        <p:txBody>
          <a:bodyPr anchor="b">
            <a:normAutofit fontScale="3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lvl="0" algn="l">
              <a:lnSpc>
                <a:spcPct val="120000"/>
              </a:lnSpc>
              <a:spcBef>
                <a:spcPts val="0"/>
              </a:spcBef>
              <a:spcAft>
                <a:spcPts val="600"/>
              </a:spcAft>
            </a:pPr>
            <a:r>
              <a:rPr lang="en-GB" sz="9600" b="1" dirty="0">
                <a:solidFill>
                  <a:srgbClr val="7030A0"/>
                </a:solidFill>
                <a:highlight>
                  <a:srgbClr val="FFFF00"/>
                </a:highlight>
                <a:latin typeface="Myriad Pro"/>
              </a:rPr>
              <a:t>Example</a:t>
            </a:r>
            <a:r>
              <a:rPr kumimoji="0" lang="en-GB" sz="9600" b="1" i="0" u="none" strike="noStrike" kern="1200" cap="none" spc="0" normalizeH="0" baseline="0" noProof="0" dirty="0">
                <a:ln>
                  <a:noFill/>
                </a:ln>
                <a:solidFill>
                  <a:srgbClr val="7030A0"/>
                </a:solidFill>
                <a:effectLst/>
                <a:highlight>
                  <a:srgbClr val="FFFF00"/>
                </a:highlight>
                <a:uLnTx/>
                <a:uFillTx/>
                <a:latin typeface="Myriad Pro"/>
                <a:ea typeface="+mj-ea"/>
                <a:cs typeface="+mj-cs"/>
              </a:rPr>
              <a:t>:</a:t>
            </a:r>
            <a:r>
              <a:rPr kumimoji="0" lang="en-GB" sz="9600" b="1" i="0" u="none" strike="noStrike" kern="1200" cap="none" spc="0" normalizeH="0" baseline="0" noProof="0" dirty="0">
                <a:ln>
                  <a:noFill/>
                </a:ln>
                <a:solidFill>
                  <a:srgbClr val="FFFFFF"/>
                </a:solidFill>
                <a:effectLst/>
                <a:uLnTx/>
                <a:uFillTx/>
                <a:latin typeface="Myriad Pro"/>
                <a:ea typeface="+mj-ea"/>
                <a:cs typeface="+mj-cs"/>
              </a:rPr>
              <a:t> </a:t>
            </a:r>
            <a:r>
              <a:rPr kumimoji="0" lang="en-GB" sz="9600" b="0" i="0" u="none" strike="noStrike" kern="1200" cap="none" spc="0" normalizeH="0" baseline="0" noProof="0" dirty="0">
                <a:ln>
                  <a:noFill/>
                </a:ln>
                <a:solidFill>
                  <a:srgbClr val="FFFFFF"/>
                </a:solidFill>
                <a:effectLst/>
                <a:uLnTx/>
                <a:uFillTx/>
                <a:latin typeface="Myriad Pro"/>
                <a:ea typeface="+mj-ea"/>
                <a:cs typeface="+mj-cs"/>
              </a:rPr>
              <a:t>BATCH/Bat commands: Directory commands</a:t>
            </a:r>
            <a:br>
              <a:rPr kumimoji="0" lang="en-GB" sz="4400" b="0" i="0" u="none" strike="noStrike" kern="1200" cap="none" spc="0" normalizeH="0" baseline="0" noProof="0" dirty="0">
                <a:ln>
                  <a:noFill/>
                </a:ln>
                <a:solidFill>
                  <a:srgbClr val="FFFFFF"/>
                </a:solidFill>
                <a:effectLst/>
                <a:uLnTx/>
                <a:uFillTx/>
                <a:latin typeface="Myriad Pro"/>
                <a:ea typeface="+mj-ea"/>
                <a:cs typeface="+mj-cs"/>
              </a:rPr>
            </a:br>
            <a:r>
              <a:rPr lang="en-GB" sz="6400" dirty="0">
                <a:highlight>
                  <a:srgbClr val="FFFF00"/>
                </a:highlight>
                <a:latin typeface="+mn-lt"/>
              </a:rPr>
              <a:t>We will experiment with these more in the tutorial</a:t>
            </a:r>
            <a:br>
              <a:rPr kumimoji="0" lang="en-GB" sz="4400" b="1" i="0" u="none" strike="noStrike" kern="1200" cap="none" spc="0" normalizeH="0" baseline="0" noProof="0" dirty="0">
                <a:ln>
                  <a:noFill/>
                </a:ln>
                <a:solidFill>
                  <a:srgbClr val="FFFFFF"/>
                </a:solidFill>
                <a:effectLst/>
                <a:uLnTx/>
                <a:uFillTx/>
                <a:latin typeface="Myriad Pro"/>
                <a:ea typeface="+mj-ea"/>
                <a:cs typeface="+mj-cs"/>
              </a:rPr>
            </a:br>
            <a:endParaRPr kumimoji="0" lang="en-GB" sz="4400" b="1" i="0" u="none" strike="noStrike" kern="1200" cap="none" spc="0" normalizeH="0" baseline="0" noProof="0" dirty="0">
              <a:ln>
                <a:noFill/>
              </a:ln>
              <a:solidFill>
                <a:prstClr val="black"/>
              </a:solidFill>
              <a:effectLst/>
              <a:highlight>
                <a:srgbClr val="FFFF00"/>
              </a:highlight>
              <a:uLnTx/>
              <a:uFillTx/>
              <a:latin typeface="Myriad Pro"/>
              <a:ea typeface="+mj-ea"/>
              <a:cs typeface="+mj-cs"/>
            </a:endParaRPr>
          </a:p>
        </p:txBody>
      </p:sp>
      <p:sp>
        <p:nvSpPr>
          <p:cNvPr id="4" name="Rectangle 3">
            <a:extLst>
              <a:ext uri="{FF2B5EF4-FFF2-40B4-BE49-F238E27FC236}">
                <a16:creationId xmlns:a16="http://schemas.microsoft.com/office/drawing/2014/main" id="{05BA6710-2257-2621-14F4-021327CF71DD}"/>
              </a:ext>
            </a:extLst>
          </p:cNvPr>
          <p:cNvSpPr/>
          <p:nvPr/>
        </p:nvSpPr>
        <p:spPr>
          <a:xfrm>
            <a:off x="0" y="5693569"/>
            <a:ext cx="12192000" cy="11644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pic>
        <p:nvPicPr>
          <p:cNvPr id="5" name="Picture 4">
            <a:extLst>
              <a:ext uri="{FF2B5EF4-FFF2-40B4-BE49-F238E27FC236}">
                <a16:creationId xmlns:a16="http://schemas.microsoft.com/office/drawing/2014/main" id="{603B96E2-936D-2211-AFA0-7F9F9D0984E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95066" y="498964"/>
            <a:ext cx="3211740" cy="154524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2" name="Content Placeholder 2">
            <a:extLst>
              <a:ext uri="{FF2B5EF4-FFF2-40B4-BE49-F238E27FC236}">
                <a16:creationId xmlns:a16="http://schemas.microsoft.com/office/drawing/2014/main" id="{62652253-06B1-3436-EA10-BE560BD607FD}"/>
              </a:ext>
            </a:extLst>
          </p:cNvPr>
          <p:cNvSpPr txBox="1">
            <a:spLocks/>
          </p:cNvSpPr>
          <p:nvPr/>
        </p:nvSpPr>
        <p:spPr>
          <a:xfrm>
            <a:off x="146328" y="1659141"/>
            <a:ext cx="11899343" cy="4884533"/>
          </a:xfrm>
          <a:prstGeom prst="rect">
            <a:avLst/>
          </a:prstGeom>
          <a:noFill/>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None/>
              <a:tabLst/>
              <a:defRPr/>
            </a:pPr>
            <a:r>
              <a:rPr kumimoji="0" lang="en-GB" sz="2400" b="1" i="0" u="none" strike="noStrike" kern="1200" cap="none" spc="0" normalizeH="0" baseline="0" noProof="0" dirty="0">
                <a:ln>
                  <a:noFill/>
                </a:ln>
                <a:solidFill>
                  <a:srgbClr val="202124"/>
                </a:solidFill>
                <a:effectLst/>
                <a:highlight>
                  <a:srgbClr val="FFFF00"/>
                </a:highlight>
                <a:uLnTx/>
                <a:uFillTx/>
                <a:latin typeface="Myriad Pro"/>
                <a:ea typeface="+mn-ea"/>
                <a:cs typeface="+mn-cs"/>
              </a:rPr>
              <a:t>Tutor: </a:t>
            </a:r>
            <a:r>
              <a:rPr kumimoji="0" lang="en-GB" sz="2400" i="0" u="none" strike="noStrike" kern="1200" cap="none" spc="0" normalizeH="0" baseline="0" noProof="0" dirty="0">
                <a:ln>
                  <a:noFill/>
                </a:ln>
                <a:solidFill>
                  <a:srgbClr val="202124"/>
                </a:solidFill>
                <a:effectLst/>
                <a:highlight>
                  <a:srgbClr val="FFFF00"/>
                </a:highlight>
                <a:uLnTx/>
                <a:uFillTx/>
                <a:latin typeface="Myriad Pro"/>
                <a:ea typeface="+mn-ea"/>
                <a:cs typeface="+mn-cs"/>
              </a:rPr>
              <a:t>Show </a:t>
            </a:r>
            <a:r>
              <a:rPr lang="en-GB" sz="2400" dirty="0">
                <a:solidFill>
                  <a:srgbClr val="202124"/>
                </a:solidFill>
                <a:highlight>
                  <a:srgbClr val="FFFF00"/>
                </a:highlight>
                <a:latin typeface="Myriad Pro"/>
              </a:rPr>
              <a:t>1/2</a:t>
            </a:r>
            <a:r>
              <a:rPr kumimoji="0" lang="en-GB" sz="2400" i="0" u="none" strike="noStrike" kern="1200" cap="none" spc="0" normalizeH="0" baseline="0" noProof="0" dirty="0">
                <a:ln>
                  <a:noFill/>
                </a:ln>
                <a:solidFill>
                  <a:srgbClr val="202124"/>
                </a:solidFill>
                <a:effectLst/>
                <a:highlight>
                  <a:srgbClr val="FFFF00"/>
                </a:highlight>
                <a:uLnTx/>
                <a:uFillTx/>
                <a:latin typeface="Myriad Pro"/>
                <a:ea typeface="+mn-ea"/>
                <a:cs typeface="+mn-cs"/>
              </a:rPr>
              <a:t> commands</a:t>
            </a:r>
            <a:r>
              <a:rPr kumimoji="0" lang="en-GB" sz="2400" i="0" u="none" strike="noStrike" kern="1200" cap="none" spc="0" normalizeH="0" baseline="0" noProof="0" dirty="0">
                <a:ln>
                  <a:noFill/>
                </a:ln>
                <a:solidFill>
                  <a:srgbClr val="202124"/>
                </a:solidFill>
                <a:effectLst/>
                <a:uLnTx/>
                <a:uFillTx/>
                <a:latin typeface="Myriad Pro"/>
                <a:ea typeface="+mn-ea"/>
                <a:cs typeface="+mn-cs"/>
              </a:rPr>
              <a:t>.</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1" i="0" u="none" strike="noStrike" kern="1200" cap="none" spc="0" normalizeH="0" baseline="0" noProof="0" dirty="0" err="1">
                <a:ln>
                  <a:noFill/>
                </a:ln>
                <a:solidFill>
                  <a:srgbClr val="202124"/>
                </a:solidFill>
                <a:effectLst/>
                <a:highlight>
                  <a:srgbClr val="FFFF00"/>
                </a:highlight>
                <a:uLnTx/>
                <a:uFillTx/>
                <a:latin typeface="Myriad Pro"/>
                <a:ea typeface="+mn-ea"/>
                <a:cs typeface="+mn-cs"/>
              </a:rPr>
              <a:t>dir</a:t>
            </a:r>
            <a:r>
              <a:rPr kumimoji="0" lang="en-GB" sz="2400" b="1" i="0" u="none" strike="noStrike" kern="1200" cap="none" spc="0" normalizeH="0" baseline="0" noProof="0" dirty="0">
                <a:ln>
                  <a:noFill/>
                </a:ln>
                <a:solidFill>
                  <a:srgbClr val="202124"/>
                </a:solidFill>
                <a:effectLst/>
                <a:uLnTx/>
                <a:uFillTx/>
                <a:latin typeface="Myriad Pro"/>
                <a:ea typeface="+mn-ea"/>
                <a:cs typeface="+mn-cs"/>
              </a:rPr>
              <a:t>:</a:t>
            </a:r>
            <a:r>
              <a:rPr kumimoji="0" lang="en-GB" sz="2400" b="0" i="0" u="none" strike="noStrike" kern="1200" cap="none" spc="0" normalizeH="0" baseline="0" noProof="0" dirty="0">
                <a:ln>
                  <a:noFill/>
                </a:ln>
                <a:solidFill>
                  <a:srgbClr val="202124"/>
                </a:solidFill>
                <a:effectLst/>
                <a:uLnTx/>
                <a:uFillTx/>
                <a:latin typeface="Myriad Pro"/>
                <a:ea typeface="+mn-ea"/>
                <a:cs typeface="+mn-cs"/>
              </a:rPr>
              <a:t> Displays a list of contents in the current directory </a:t>
            </a:r>
            <a:endParaRPr kumimoji="0" lang="en-GB" sz="2400" b="1" i="0" u="none" strike="noStrike" kern="1200" cap="none" spc="0" normalizeH="0" baseline="0" noProof="0" dirty="0">
              <a:ln>
                <a:noFill/>
              </a:ln>
              <a:solidFill>
                <a:srgbClr val="202124"/>
              </a:solidFill>
              <a:effectLst/>
              <a:uLnTx/>
              <a:uFillTx/>
              <a:latin typeface="Myriad Pro"/>
              <a:ea typeface="+mn-ea"/>
              <a:cs typeface="+mn-cs"/>
            </a:endParaRP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1" i="0" u="none" strike="noStrike" kern="1200" cap="none" spc="0" normalizeH="0" baseline="0" noProof="0" dirty="0" err="1">
                <a:ln>
                  <a:noFill/>
                </a:ln>
                <a:solidFill>
                  <a:srgbClr val="202124"/>
                </a:solidFill>
                <a:effectLst/>
                <a:highlight>
                  <a:srgbClr val="FFFF00"/>
                </a:highlight>
                <a:uLnTx/>
                <a:uFillTx/>
                <a:latin typeface="Myriad Pro"/>
                <a:ea typeface="+mn-ea"/>
                <a:cs typeface="+mn-cs"/>
              </a:rPr>
              <a:t>dir</a:t>
            </a:r>
            <a:r>
              <a:rPr kumimoji="0" lang="en-GB" sz="2400" b="0" i="0" u="none" strike="noStrike" kern="1200" cap="none" spc="0" normalizeH="0" baseline="0" noProof="0" dirty="0">
                <a:ln>
                  <a:noFill/>
                </a:ln>
                <a:solidFill>
                  <a:srgbClr val="202124"/>
                </a:solidFill>
                <a:effectLst/>
                <a:highlight>
                  <a:srgbClr val="FFFF00"/>
                </a:highlight>
                <a:uLnTx/>
                <a:uFillTx/>
                <a:latin typeface="Myriad Pro"/>
                <a:ea typeface="+mn-ea"/>
                <a:cs typeface="+mn-cs"/>
              </a:rPr>
              <a:t> | </a:t>
            </a:r>
            <a:r>
              <a:rPr kumimoji="0" lang="en-GB" sz="2400" b="1" i="0" u="none" strike="noStrike" kern="1200" cap="none" spc="0" normalizeH="0" baseline="0" noProof="0" dirty="0">
                <a:ln>
                  <a:noFill/>
                </a:ln>
                <a:solidFill>
                  <a:srgbClr val="202124"/>
                </a:solidFill>
                <a:effectLst/>
                <a:highlight>
                  <a:srgbClr val="FFFF00"/>
                </a:highlight>
                <a:uLnTx/>
                <a:uFillTx/>
                <a:latin typeface="Myriad Pro"/>
                <a:ea typeface="+mn-ea"/>
                <a:cs typeface="+mn-cs"/>
              </a:rPr>
              <a:t>more</a:t>
            </a:r>
            <a:r>
              <a:rPr kumimoji="0" lang="en-GB" sz="2400" b="0" i="0" u="none" strike="noStrike" kern="1200" cap="none" spc="0" normalizeH="0" baseline="0" noProof="0" dirty="0">
                <a:ln>
                  <a:noFill/>
                </a:ln>
                <a:solidFill>
                  <a:srgbClr val="202124"/>
                </a:solidFill>
                <a:effectLst/>
                <a:uLnTx/>
                <a:uFillTx/>
                <a:latin typeface="Myriad Pro"/>
                <a:ea typeface="+mn-ea"/>
                <a:cs typeface="+mn-cs"/>
              </a:rPr>
              <a:t>: Displays a list of contents in the directory 1 screen at a time.</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1" i="0" u="none" strike="noStrike" kern="1200" cap="none" spc="0" normalizeH="0" baseline="0" noProof="0" dirty="0" err="1">
                <a:ln>
                  <a:noFill/>
                </a:ln>
                <a:solidFill>
                  <a:srgbClr val="202124"/>
                </a:solidFill>
                <a:effectLst/>
                <a:uLnTx/>
                <a:uFillTx/>
                <a:latin typeface="Myriad Pro"/>
                <a:ea typeface="+mn-ea"/>
                <a:cs typeface="+mn-cs"/>
              </a:rPr>
              <a:t>mkdir</a:t>
            </a:r>
            <a:r>
              <a:rPr kumimoji="0" lang="en-GB" sz="2400" b="1" i="0" u="none" strike="noStrike" kern="1200" cap="none" spc="0" normalizeH="0" baseline="0" noProof="0" dirty="0">
                <a:ln>
                  <a:noFill/>
                </a:ln>
                <a:solidFill>
                  <a:srgbClr val="202124"/>
                </a:solidFill>
                <a:effectLst/>
                <a:uLnTx/>
                <a:uFillTx/>
                <a:latin typeface="Myriad Pro"/>
                <a:ea typeface="+mn-ea"/>
                <a:cs typeface="+mn-cs"/>
              </a:rPr>
              <a:t> </a:t>
            </a:r>
            <a:r>
              <a:rPr kumimoji="0" lang="en-GB" sz="2400" b="1" i="0" u="none" strike="noStrike" kern="1200" cap="none" spc="0" normalizeH="0" baseline="0" noProof="0" dirty="0" err="1">
                <a:ln>
                  <a:noFill/>
                </a:ln>
                <a:solidFill>
                  <a:srgbClr val="202124"/>
                </a:solidFill>
                <a:effectLst/>
                <a:uLnTx/>
                <a:uFillTx/>
                <a:latin typeface="Myriad Pro"/>
                <a:ea typeface="+mn-ea"/>
                <a:cs typeface="+mn-cs"/>
              </a:rPr>
              <a:t>testdir</a:t>
            </a:r>
            <a:r>
              <a:rPr kumimoji="0" lang="en-GB" sz="2400" b="1" i="0" u="none" strike="noStrike" kern="1200" cap="none" spc="0" normalizeH="0" baseline="0" noProof="0" dirty="0">
                <a:ln>
                  <a:noFill/>
                </a:ln>
                <a:solidFill>
                  <a:srgbClr val="202124"/>
                </a:solidFill>
                <a:effectLst/>
                <a:uLnTx/>
                <a:uFillTx/>
                <a:latin typeface="Myriad Pro"/>
                <a:ea typeface="+mn-ea"/>
                <a:cs typeface="+mn-cs"/>
              </a:rPr>
              <a:t>:</a:t>
            </a:r>
            <a:r>
              <a:rPr kumimoji="0" lang="en-GB" sz="2400" b="0" i="0" u="none" strike="noStrike" kern="1200" cap="none" spc="0" normalizeH="0" baseline="0" noProof="0" dirty="0">
                <a:ln>
                  <a:noFill/>
                </a:ln>
                <a:solidFill>
                  <a:srgbClr val="202124"/>
                </a:solidFill>
                <a:effectLst/>
                <a:uLnTx/>
                <a:uFillTx/>
                <a:latin typeface="Myriad Pro"/>
                <a:ea typeface="+mn-ea"/>
                <a:cs typeface="+mn-cs"/>
              </a:rPr>
              <a:t> creates a new folder with the name ‘</a:t>
            </a:r>
            <a:r>
              <a:rPr kumimoji="0" lang="en-GB" sz="2400" b="0" i="0" u="none" strike="noStrike" kern="1200" cap="none" spc="0" normalizeH="0" baseline="0" noProof="0" dirty="0" err="1">
                <a:ln>
                  <a:noFill/>
                </a:ln>
                <a:solidFill>
                  <a:srgbClr val="202124"/>
                </a:solidFill>
                <a:effectLst/>
                <a:uLnTx/>
                <a:uFillTx/>
                <a:latin typeface="Myriad Pro"/>
                <a:ea typeface="+mn-ea"/>
                <a:cs typeface="+mn-cs"/>
              </a:rPr>
              <a:t>testdir</a:t>
            </a:r>
            <a:r>
              <a:rPr kumimoji="0" lang="en-GB" sz="2400" b="0" i="0" u="none" strike="noStrike" kern="1200" cap="none" spc="0" normalizeH="0" baseline="0" noProof="0" dirty="0">
                <a:ln>
                  <a:noFill/>
                </a:ln>
                <a:solidFill>
                  <a:srgbClr val="202124"/>
                </a:solidFill>
                <a:effectLst/>
                <a:uLnTx/>
                <a:uFillTx/>
                <a:latin typeface="Myriad Pro"/>
                <a:ea typeface="+mn-ea"/>
                <a:cs typeface="+mn-cs"/>
              </a:rPr>
              <a:t>’. </a:t>
            </a:r>
            <a:endParaRPr kumimoji="0" lang="en-GB" sz="2400" b="1" i="0" u="none" strike="noStrike" kern="1200" cap="none" spc="0" normalizeH="0" baseline="0" noProof="0" dirty="0">
              <a:ln>
                <a:noFill/>
              </a:ln>
              <a:solidFill>
                <a:srgbClr val="202124"/>
              </a:solidFill>
              <a:effectLst/>
              <a:uLnTx/>
              <a:uFillTx/>
              <a:latin typeface="Myriad Pro"/>
              <a:ea typeface="+mn-ea"/>
              <a:cs typeface="+mn-cs"/>
            </a:endParaRP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1" i="0" u="none" strike="noStrike" kern="1200" cap="none" spc="0" normalizeH="0" baseline="0" noProof="0" dirty="0">
                <a:ln>
                  <a:noFill/>
                </a:ln>
                <a:solidFill>
                  <a:srgbClr val="202124"/>
                </a:solidFill>
                <a:effectLst/>
                <a:uLnTx/>
                <a:uFillTx/>
                <a:latin typeface="Myriad Pro"/>
                <a:ea typeface="+mn-ea"/>
                <a:cs typeface="+mn-cs"/>
              </a:rPr>
              <a:t>cd</a:t>
            </a:r>
            <a:r>
              <a:rPr kumimoji="0" lang="en-GB" sz="2400" b="0" i="0" u="none" strike="noStrike" kern="1200" cap="none" spc="0" normalizeH="0" baseline="0" noProof="0" dirty="0">
                <a:ln>
                  <a:noFill/>
                </a:ln>
                <a:solidFill>
                  <a:srgbClr val="202124"/>
                </a:solidFill>
                <a:effectLst/>
                <a:uLnTx/>
                <a:uFillTx/>
                <a:latin typeface="Myriad Pro"/>
                <a:ea typeface="+mn-ea"/>
                <a:cs typeface="+mn-cs"/>
              </a:rPr>
              <a:t> </a:t>
            </a:r>
            <a:r>
              <a:rPr kumimoji="0" lang="en-GB" sz="2400" b="1" i="0" u="none" strike="noStrike" kern="1200" cap="none" spc="0" normalizeH="0" baseline="0" noProof="0" dirty="0" err="1">
                <a:ln>
                  <a:noFill/>
                </a:ln>
                <a:solidFill>
                  <a:srgbClr val="202124"/>
                </a:solidFill>
                <a:effectLst/>
                <a:uLnTx/>
                <a:uFillTx/>
                <a:latin typeface="Myriad Pro"/>
                <a:ea typeface="+mn-ea"/>
                <a:cs typeface="+mn-cs"/>
              </a:rPr>
              <a:t>testdir</a:t>
            </a:r>
            <a:r>
              <a:rPr kumimoji="0" lang="en-GB" sz="2400" b="1" i="0" u="none" strike="noStrike" kern="1200" cap="none" spc="0" normalizeH="0" baseline="0" noProof="0" dirty="0">
                <a:ln>
                  <a:noFill/>
                </a:ln>
                <a:solidFill>
                  <a:srgbClr val="202124"/>
                </a:solidFill>
                <a:effectLst/>
                <a:uLnTx/>
                <a:uFillTx/>
                <a:latin typeface="Myriad Pro"/>
                <a:ea typeface="+mn-ea"/>
                <a:cs typeface="+mn-cs"/>
              </a:rPr>
              <a:t>:</a:t>
            </a:r>
            <a:r>
              <a:rPr kumimoji="0" lang="en-GB" sz="2400" b="0" i="0" u="none" strike="noStrike" kern="1200" cap="none" spc="0" normalizeH="0" baseline="0" noProof="0" dirty="0">
                <a:ln>
                  <a:noFill/>
                </a:ln>
                <a:solidFill>
                  <a:srgbClr val="202124"/>
                </a:solidFill>
                <a:effectLst/>
                <a:uLnTx/>
                <a:uFillTx/>
                <a:latin typeface="Myriad Pro"/>
                <a:ea typeface="+mn-ea"/>
                <a:cs typeface="+mn-cs"/>
              </a:rPr>
              <a:t> cd followed by a directory/folder name to change directory.</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s-ES" sz="2400" b="1" i="0" u="none" strike="noStrike" kern="1200" cap="none" spc="0" normalizeH="0" baseline="0" noProof="0" dirty="0">
                <a:ln>
                  <a:noFill/>
                </a:ln>
                <a:solidFill>
                  <a:prstClr val="black"/>
                </a:solidFill>
                <a:effectLst/>
                <a:uLnTx/>
                <a:uFillTx/>
                <a:latin typeface="Myriad Pro"/>
                <a:ea typeface="+mn-ea"/>
                <a:cs typeface="+mn-cs"/>
              </a:rPr>
              <a:t>echo "</a:t>
            </a:r>
            <a:r>
              <a:rPr kumimoji="0" lang="es-ES" sz="2400" b="1" i="0" u="none" strike="noStrike" kern="1200" cap="none" spc="0" normalizeH="0" baseline="0" noProof="0" dirty="0" err="1">
                <a:ln>
                  <a:noFill/>
                </a:ln>
                <a:solidFill>
                  <a:prstClr val="black"/>
                </a:solidFill>
                <a:effectLst/>
                <a:uLnTx/>
                <a:uFillTx/>
                <a:latin typeface="Myriad Pro"/>
                <a:ea typeface="+mn-ea"/>
                <a:cs typeface="+mn-cs"/>
              </a:rPr>
              <a:t>Hello</a:t>
            </a:r>
            <a:r>
              <a:rPr kumimoji="0" lang="es-ES" sz="2400" b="1" i="0" u="none" strike="noStrike" kern="1200" cap="none" spc="0" normalizeH="0" baseline="0" noProof="0" dirty="0">
                <a:ln>
                  <a:noFill/>
                </a:ln>
                <a:solidFill>
                  <a:prstClr val="black"/>
                </a:solidFill>
                <a:effectLst/>
                <a:uLnTx/>
                <a:uFillTx/>
                <a:latin typeface="Myriad Pro"/>
                <a:ea typeface="+mn-ea"/>
                <a:cs typeface="+mn-cs"/>
              </a:rPr>
              <a:t> </a:t>
            </a:r>
            <a:r>
              <a:rPr kumimoji="0" lang="es-ES" sz="2400" b="1" i="0" u="none" strike="noStrike" kern="1200" cap="none" spc="0" normalizeH="0" baseline="0" noProof="0" dirty="0" err="1">
                <a:ln>
                  <a:noFill/>
                </a:ln>
                <a:solidFill>
                  <a:prstClr val="black"/>
                </a:solidFill>
                <a:effectLst/>
                <a:uLnTx/>
                <a:uFillTx/>
                <a:latin typeface="Myriad Pro"/>
                <a:ea typeface="+mn-ea"/>
                <a:cs typeface="+mn-cs"/>
              </a:rPr>
              <a:t>World</a:t>
            </a:r>
            <a:r>
              <a:rPr kumimoji="0" lang="es-ES" sz="2400" b="1" i="0" u="none" strike="noStrike" kern="1200" cap="none" spc="0" normalizeH="0" baseline="0" noProof="0" dirty="0">
                <a:ln>
                  <a:noFill/>
                </a:ln>
                <a:solidFill>
                  <a:prstClr val="black"/>
                </a:solidFill>
                <a:effectLst/>
                <a:uLnTx/>
                <a:uFillTx/>
                <a:latin typeface="Myriad Pro"/>
                <a:ea typeface="+mn-ea"/>
                <a:cs typeface="+mn-cs"/>
              </a:rPr>
              <a:t>"&gt;newfile.txt</a:t>
            </a:r>
            <a:r>
              <a:rPr kumimoji="0" lang="en-US" sz="2400" b="1" i="0" u="none" strike="noStrike" kern="1200" cap="none" spc="0" normalizeH="0" baseline="0" noProof="0" dirty="0">
                <a:ln>
                  <a:noFill/>
                </a:ln>
                <a:solidFill>
                  <a:prstClr val="black"/>
                </a:solidFill>
                <a:effectLst/>
                <a:uLnTx/>
                <a:uFillTx/>
                <a:latin typeface="Myriad Pro"/>
                <a:ea typeface="+mn-ea"/>
                <a:cs typeface="+mn-cs"/>
              </a:rPr>
              <a:t>: </a:t>
            </a:r>
            <a:r>
              <a:rPr kumimoji="0" lang="en-US" sz="2400" b="0" i="0" u="none" strike="noStrike" kern="1200" cap="none" spc="0" normalizeH="0" baseline="0" noProof="0" dirty="0">
                <a:ln>
                  <a:noFill/>
                </a:ln>
                <a:solidFill>
                  <a:prstClr val="black"/>
                </a:solidFill>
                <a:effectLst/>
                <a:uLnTx/>
                <a:uFillTx/>
                <a:latin typeface="Myriad Pro"/>
                <a:ea typeface="+mn-ea"/>
                <a:cs typeface="+mn-cs"/>
              </a:rPr>
              <a:t>A new file can be created by using </a:t>
            </a:r>
            <a:r>
              <a:rPr kumimoji="0" lang="en-US" sz="2400" b="1" i="0" u="none" strike="noStrike" kern="1200" cap="none" spc="0" normalizeH="0" baseline="0" noProof="0" dirty="0">
                <a:ln>
                  <a:noFill/>
                </a:ln>
                <a:solidFill>
                  <a:prstClr val="black"/>
                </a:solidFill>
                <a:effectLst/>
                <a:uLnTx/>
                <a:uFillTx/>
                <a:latin typeface="Myriad Pro"/>
                <a:ea typeface="+mn-ea"/>
                <a:cs typeface="+mn-cs"/>
              </a:rPr>
              <a:t>echo</a:t>
            </a:r>
            <a:r>
              <a:rPr kumimoji="0" lang="en-US" sz="2400" b="0" i="0" u="none" strike="noStrike" kern="1200" cap="none" spc="0" normalizeH="0" baseline="0" noProof="0" dirty="0">
                <a:ln>
                  <a:noFill/>
                </a:ln>
                <a:solidFill>
                  <a:prstClr val="black"/>
                </a:solidFill>
                <a:effectLst/>
                <a:uLnTx/>
                <a:uFillTx/>
                <a:latin typeface="Myriad Pro"/>
                <a:ea typeface="+mn-ea"/>
                <a:cs typeface="+mn-cs"/>
              </a:rPr>
              <a:t> and a redirection filter </a:t>
            </a:r>
            <a:r>
              <a:rPr kumimoji="0" lang="en-US" sz="2400" b="1" i="0" u="none" strike="noStrike" kern="1200" cap="none" spc="0" normalizeH="0" baseline="0" noProof="0" dirty="0">
                <a:ln>
                  <a:noFill/>
                </a:ln>
                <a:solidFill>
                  <a:prstClr val="black"/>
                </a:solidFill>
                <a:effectLst/>
                <a:uLnTx/>
                <a:uFillTx/>
                <a:latin typeface="Myriad Pro"/>
                <a:ea typeface="+mn-ea"/>
                <a:cs typeface="+mn-cs"/>
              </a:rPr>
              <a:t>&gt;, </a:t>
            </a:r>
            <a:r>
              <a:rPr kumimoji="0" lang="en-US" sz="2400" b="0" i="0" u="none" strike="noStrike" kern="1200" cap="none" spc="0" normalizeH="0" baseline="0" noProof="0" dirty="0">
                <a:ln>
                  <a:noFill/>
                </a:ln>
                <a:solidFill>
                  <a:prstClr val="black"/>
                </a:solidFill>
                <a:effectLst/>
                <a:uLnTx/>
                <a:uFillTx/>
                <a:latin typeface="Myriad Pro"/>
                <a:ea typeface="+mn-ea"/>
                <a:cs typeface="+mn-cs"/>
              </a:rPr>
              <a:t>which</a:t>
            </a:r>
            <a:r>
              <a:rPr kumimoji="0" lang="en-US" sz="2400" b="1" i="0" u="none" strike="noStrike" kern="1200" cap="none" spc="0" normalizeH="0" baseline="0" noProof="0" dirty="0">
                <a:ln>
                  <a:noFill/>
                </a:ln>
                <a:solidFill>
                  <a:prstClr val="black"/>
                </a:solidFill>
                <a:effectLst/>
                <a:uLnTx/>
                <a:uFillTx/>
                <a:latin typeface="Myriad Pro"/>
                <a:ea typeface="+mn-ea"/>
                <a:cs typeface="+mn-cs"/>
              </a:rPr>
              <a:t> </a:t>
            </a:r>
            <a:r>
              <a:rPr kumimoji="0" lang="en-US" sz="2400" b="0" i="0" u="none" strike="noStrike" kern="1200" cap="none" spc="0" normalizeH="0" baseline="0" noProof="0" dirty="0">
                <a:ln>
                  <a:noFill/>
                </a:ln>
                <a:solidFill>
                  <a:prstClr val="black"/>
                </a:solidFill>
                <a:effectLst/>
                <a:uLnTx/>
                <a:uFillTx/>
                <a:latin typeface="Myriad Pro"/>
                <a:ea typeface="+mn-ea"/>
                <a:cs typeface="+mn-cs"/>
              </a:rPr>
              <a:t>directs any output into a file i.e. </a:t>
            </a:r>
            <a:r>
              <a:rPr kumimoji="0" lang="es-ES" sz="2400" b="0" i="0" u="none" strike="noStrike" kern="1200" cap="none" spc="0" normalizeH="0" baseline="0" noProof="0" dirty="0">
                <a:ln>
                  <a:noFill/>
                </a:ln>
                <a:solidFill>
                  <a:prstClr val="black"/>
                </a:solidFill>
                <a:effectLst/>
                <a:uLnTx/>
                <a:uFillTx/>
                <a:latin typeface="Myriad Pro"/>
                <a:ea typeface="+mn-ea"/>
                <a:cs typeface="+mn-cs"/>
              </a:rPr>
              <a:t>"</a:t>
            </a:r>
            <a:r>
              <a:rPr kumimoji="0" lang="es-ES" sz="2400" b="0" i="0" u="none" strike="noStrike" kern="1200" cap="none" spc="0" normalizeH="0" baseline="0" noProof="0" dirty="0" err="1">
                <a:ln>
                  <a:noFill/>
                </a:ln>
                <a:solidFill>
                  <a:prstClr val="black"/>
                </a:solidFill>
                <a:effectLst/>
                <a:uLnTx/>
                <a:uFillTx/>
                <a:latin typeface="Myriad Pro"/>
                <a:ea typeface="+mn-ea"/>
                <a:cs typeface="+mn-cs"/>
              </a:rPr>
              <a:t>Hello</a:t>
            </a:r>
            <a:r>
              <a:rPr kumimoji="0" lang="es-ES" sz="2400" b="0" i="0" u="none" strike="noStrike" kern="1200" cap="none" spc="0" normalizeH="0" baseline="0" noProof="0" dirty="0">
                <a:ln>
                  <a:noFill/>
                </a:ln>
                <a:solidFill>
                  <a:prstClr val="black"/>
                </a:solidFill>
                <a:effectLst/>
                <a:uLnTx/>
                <a:uFillTx/>
                <a:latin typeface="Myriad Pro"/>
                <a:ea typeface="+mn-ea"/>
                <a:cs typeface="+mn-cs"/>
              </a:rPr>
              <a:t> </a:t>
            </a:r>
            <a:r>
              <a:rPr kumimoji="0" lang="es-ES" sz="2400" b="0" i="0" u="none" strike="noStrike" kern="1200" cap="none" spc="0" normalizeH="0" baseline="0" noProof="0" dirty="0" err="1">
                <a:ln>
                  <a:noFill/>
                </a:ln>
                <a:solidFill>
                  <a:prstClr val="black"/>
                </a:solidFill>
                <a:effectLst/>
                <a:uLnTx/>
                <a:uFillTx/>
                <a:latin typeface="Myriad Pro"/>
                <a:ea typeface="+mn-ea"/>
                <a:cs typeface="+mn-cs"/>
              </a:rPr>
              <a:t>World</a:t>
            </a:r>
            <a:r>
              <a:rPr kumimoji="0" lang="es-ES" sz="2400" b="0" i="0" u="none" strike="noStrike" kern="1200" cap="none" spc="0" normalizeH="0" baseline="0" noProof="0" dirty="0">
                <a:ln>
                  <a:noFill/>
                </a:ln>
                <a:solidFill>
                  <a:prstClr val="black"/>
                </a:solidFill>
                <a:effectLst/>
                <a:uLnTx/>
                <a:uFillTx/>
                <a:latin typeface="Myriad Pro"/>
                <a:ea typeface="+mn-ea"/>
                <a:cs typeface="+mn-cs"/>
              </a:rPr>
              <a:t>“.</a:t>
            </a:r>
            <a:endParaRPr kumimoji="0" lang="en-US" sz="2400" b="0" i="0" u="none" strike="noStrike" kern="1200" cap="none" spc="0" normalizeH="0" baseline="0" noProof="0" dirty="0">
              <a:ln>
                <a:noFill/>
              </a:ln>
              <a:solidFill>
                <a:prstClr val="black"/>
              </a:solidFill>
              <a:effectLst/>
              <a:uLnTx/>
              <a:uFillTx/>
              <a:latin typeface="Myriad Pro"/>
              <a:ea typeface="+mn-ea"/>
              <a:cs typeface="+mn-cs"/>
            </a:endParaRP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400" b="1" i="0" u="none" strike="noStrike" kern="1200" cap="none" spc="0" normalizeH="0" baseline="0" noProof="0" dirty="0">
                <a:ln>
                  <a:noFill/>
                </a:ln>
                <a:solidFill>
                  <a:srgbClr val="202124"/>
                </a:solidFill>
                <a:effectLst/>
                <a:uLnTx/>
                <a:uFillTx/>
                <a:latin typeface="Myriad Pro"/>
                <a:ea typeface="+mn-ea"/>
                <a:cs typeface="+mn-cs"/>
              </a:rPr>
              <a:t>type</a:t>
            </a:r>
            <a:r>
              <a:rPr kumimoji="0" lang="en-US" sz="2400" b="0" i="0" u="none" strike="noStrike" kern="1200" cap="none" spc="0" normalizeH="0" baseline="0" noProof="0" dirty="0">
                <a:ln>
                  <a:noFill/>
                </a:ln>
                <a:solidFill>
                  <a:srgbClr val="202124"/>
                </a:solidFill>
                <a:effectLst/>
                <a:uLnTx/>
                <a:uFillTx/>
                <a:latin typeface="Myriad Pro"/>
                <a:ea typeface="+mn-ea"/>
                <a:cs typeface="+mn-cs"/>
              </a:rPr>
              <a:t> </a:t>
            </a:r>
            <a:r>
              <a:rPr kumimoji="0" lang="en-US" sz="2400" b="1" i="0" u="none" strike="noStrike" kern="1200" cap="none" spc="0" normalizeH="0" baseline="0" noProof="0" dirty="0">
                <a:ln>
                  <a:noFill/>
                </a:ln>
                <a:solidFill>
                  <a:srgbClr val="202124"/>
                </a:solidFill>
                <a:effectLst/>
                <a:uLnTx/>
                <a:uFillTx/>
                <a:latin typeface="Myriad Pro"/>
                <a:ea typeface="+mn-ea"/>
                <a:cs typeface="+mn-cs"/>
              </a:rPr>
              <a:t>newfile.txt</a:t>
            </a:r>
            <a:r>
              <a:rPr kumimoji="0" lang="en-US" sz="2400" b="0" i="0" u="none" strike="noStrike" kern="1200" cap="none" spc="0" normalizeH="0" baseline="0" noProof="0" dirty="0">
                <a:ln>
                  <a:noFill/>
                </a:ln>
                <a:solidFill>
                  <a:srgbClr val="202124"/>
                </a:solidFill>
                <a:effectLst/>
                <a:uLnTx/>
                <a:uFillTx/>
                <a:latin typeface="Myriad Pro"/>
                <a:ea typeface="+mn-ea"/>
                <a:cs typeface="+mn-cs"/>
              </a:rPr>
              <a:t>: </a:t>
            </a:r>
            <a:r>
              <a:rPr kumimoji="0" lang="en-US" sz="2400" b="0" i="0" u="none" strike="noStrike" kern="1200" cap="none" spc="0" normalizeH="0" baseline="0" noProof="0" dirty="0">
                <a:ln>
                  <a:noFill/>
                </a:ln>
                <a:solidFill>
                  <a:prstClr val="black"/>
                </a:solidFill>
                <a:effectLst/>
                <a:uLnTx/>
                <a:uFillTx/>
                <a:latin typeface="Myriad Pro"/>
                <a:ea typeface="+mn-ea"/>
                <a:cs typeface="+mn-cs"/>
              </a:rPr>
              <a:t>to display the contents of a text file.</a:t>
            </a:r>
            <a:endParaRPr kumimoji="0" lang="es-ES" sz="2400" b="1" i="0" u="none" strike="noStrike" kern="1200" cap="none" spc="0" normalizeH="0" baseline="0" noProof="0" dirty="0">
              <a:ln>
                <a:noFill/>
              </a:ln>
              <a:solidFill>
                <a:prstClr val="black"/>
              </a:solidFill>
              <a:effectLst/>
              <a:uLnTx/>
              <a:uFillTx/>
              <a:latin typeface="Myriad Pro"/>
              <a:ea typeface="+mn-ea"/>
              <a:cs typeface="+mn-cs"/>
            </a:endParaRP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1" i="0" u="none" strike="noStrike" kern="1200" cap="none" spc="0" normalizeH="0" baseline="0" noProof="0" dirty="0" err="1">
                <a:ln>
                  <a:noFill/>
                </a:ln>
                <a:solidFill>
                  <a:srgbClr val="202124"/>
                </a:solidFill>
                <a:effectLst/>
                <a:uLnTx/>
                <a:uFillTx/>
                <a:latin typeface="Myriad Pro"/>
                <a:ea typeface="+mn-ea"/>
                <a:cs typeface="+mn-cs"/>
              </a:rPr>
              <a:t>cd..</a:t>
            </a:r>
            <a:r>
              <a:rPr kumimoji="0" lang="en-GB" sz="2400" b="0" i="0" u="none" strike="noStrike" kern="1200" cap="none" spc="0" normalizeH="0" baseline="0" noProof="0" dirty="0" err="1">
                <a:ln>
                  <a:noFill/>
                </a:ln>
                <a:solidFill>
                  <a:srgbClr val="202124"/>
                </a:solidFill>
                <a:effectLst/>
                <a:uLnTx/>
                <a:uFillTx/>
                <a:latin typeface="Myriad Pro"/>
                <a:ea typeface="+mn-ea"/>
                <a:cs typeface="+mn-cs"/>
              </a:rPr>
              <a:t>:Takes</a:t>
            </a:r>
            <a:r>
              <a:rPr kumimoji="0" lang="en-GB" sz="2400" b="0" i="0" u="none" strike="noStrike" kern="1200" cap="none" spc="0" normalizeH="0" baseline="0" noProof="0" dirty="0">
                <a:ln>
                  <a:noFill/>
                </a:ln>
                <a:solidFill>
                  <a:srgbClr val="202124"/>
                </a:solidFill>
                <a:effectLst/>
                <a:uLnTx/>
                <a:uFillTx/>
                <a:latin typeface="Myriad Pro"/>
                <a:ea typeface="+mn-ea"/>
                <a:cs typeface="+mn-cs"/>
              </a:rPr>
              <a:t> us back up a directory. Or ../.. To go back up 2 directories.</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1" i="0" u="none" strike="noStrike" kern="1200" cap="none" spc="0" normalizeH="0" baseline="0" noProof="0" dirty="0">
                <a:ln>
                  <a:noFill/>
                </a:ln>
                <a:solidFill>
                  <a:srgbClr val="202124"/>
                </a:solidFill>
                <a:effectLst/>
                <a:uLnTx/>
                <a:uFillTx/>
                <a:latin typeface="Myriad Pro"/>
                <a:ea typeface="+mn-ea"/>
                <a:cs typeface="+mn-cs"/>
              </a:rPr>
              <a:t>del newfile.txt:</a:t>
            </a:r>
            <a:r>
              <a:rPr kumimoji="0" lang="en-GB" sz="2400" b="0" i="0" u="none" strike="noStrike" kern="1200" cap="none" spc="0" normalizeH="0" baseline="0" noProof="0" dirty="0">
                <a:ln>
                  <a:noFill/>
                </a:ln>
                <a:solidFill>
                  <a:srgbClr val="202124"/>
                </a:solidFill>
                <a:effectLst/>
                <a:uLnTx/>
                <a:uFillTx/>
                <a:latin typeface="Myriad Pro"/>
                <a:ea typeface="+mn-ea"/>
                <a:cs typeface="+mn-cs"/>
              </a:rPr>
              <a:t> removes a file or ‘</a:t>
            </a:r>
            <a:r>
              <a:rPr kumimoji="0" lang="en-GB" sz="2400" b="1" i="0" u="none" strike="noStrike" kern="1200" cap="none" spc="0" normalizeH="0" baseline="0" noProof="0" dirty="0">
                <a:ln>
                  <a:noFill/>
                </a:ln>
                <a:solidFill>
                  <a:srgbClr val="202124"/>
                </a:solidFill>
                <a:effectLst/>
                <a:uLnTx/>
                <a:uFillTx/>
                <a:latin typeface="Myriad Pro"/>
                <a:ea typeface="+mn-ea"/>
                <a:cs typeface="+mn-cs"/>
              </a:rPr>
              <a:t>del *</a:t>
            </a:r>
            <a:r>
              <a:rPr kumimoji="0" lang="en-GB" sz="2400" b="0" i="0" u="none" strike="noStrike" kern="1200" cap="none" spc="0" normalizeH="0" baseline="0" noProof="0" dirty="0">
                <a:ln>
                  <a:noFill/>
                </a:ln>
                <a:solidFill>
                  <a:srgbClr val="202124"/>
                </a:solidFill>
                <a:effectLst/>
                <a:uLnTx/>
                <a:uFillTx/>
                <a:latin typeface="Myriad Pro"/>
                <a:ea typeface="+mn-ea"/>
                <a:cs typeface="+mn-cs"/>
              </a:rPr>
              <a:t>’ removes all files in the current folder.</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1" i="0" u="none" strike="noStrike" kern="1200" cap="none" spc="0" normalizeH="0" baseline="0" noProof="0" dirty="0" err="1">
                <a:ln>
                  <a:noFill/>
                </a:ln>
                <a:solidFill>
                  <a:srgbClr val="202124"/>
                </a:solidFill>
                <a:effectLst/>
                <a:uLnTx/>
                <a:uFillTx/>
                <a:latin typeface="Myriad Pro"/>
                <a:ea typeface="+mn-ea"/>
                <a:cs typeface="+mn-cs"/>
              </a:rPr>
              <a:t>rmdir</a:t>
            </a:r>
            <a:r>
              <a:rPr kumimoji="0" lang="en-GB" sz="2400" b="1" i="0" u="none" strike="noStrike" kern="1200" cap="none" spc="0" normalizeH="0" baseline="0" noProof="0" dirty="0">
                <a:ln>
                  <a:noFill/>
                </a:ln>
                <a:solidFill>
                  <a:srgbClr val="202124"/>
                </a:solidFill>
                <a:effectLst/>
                <a:uLnTx/>
                <a:uFillTx/>
                <a:latin typeface="Myriad Pro"/>
                <a:ea typeface="+mn-ea"/>
                <a:cs typeface="+mn-cs"/>
              </a:rPr>
              <a:t> </a:t>
            </a:r>
            <a:r>
              <a:rPr kumimoji="0" lang="en-GB" sz="2400" b="1" i="0" u="none" strike="noStrike" kern="1200" cap="none" spc="0" normalizeH="0" baseline="0" noProof="0" dirty="0" err="1">
                <a:ln>
                  <a:noFill/>
                </a:ln>
                <a:solidFill>
                  <a:srgbClr val="202124"/>
                </a:solidFill>
                <a:effectLst/>
                <a:uLnTx/>
                <a:uFillTx/>
                <a:latin typeface="Myriad Pro"/>
                <a:ea typeface="+mn-ea"/>
                <a:cs typeface="+mn-cs"/>
              </a:rPr>
              <a:t>testdir</a:t>
            </a:r>
            <a:r>
              <a:rPr kumimoji="0" lang="en-GB" sz="2400" b="1" i="0" u="none" strike="noStrike" kern="1200" cap="none" spc="0" normalizeH="0" baseline="0" noProof="0" dirty="0">
                <a:ln>
                  <a:noFill/>
                </a:ln>
                <a:solidFill>
                  <a:srgbClr val="202124"/>
                </a:solidFill>
                <a:effectLst/>
                <a:uLnTx/>
                <a:uFillTx/>
                <a:latin typeface="Myriad Pro"/>
                <a:ea typeface="+mn-ea"/>
                <a:cs typeface="+mn-cs"/>
              </a:rPr>
              <a:t>:</a:t>
            </a:r>
            <a:r>
              <a:rPr kumimoji="0" lang="en-GB" sz="2400" b="0" i="0" u="none" strike="noStrike" kern="1200" cap="none" spc="0" normalizeH="0" baseline="0" noProof="0" dirty="0">
                <a:ln>
                  <a:noFill/>
                </a:ln>
                <a:solidFill>
                  <a:srgbClr val="202124"/>
                </a:solidFill>
                <a:effectLst/>
                <a:uLnTx/>
                <a:uFillTx/>
                <a:latin typeface="Myriad Pro"/>
                <a:ea typeface="+mn-ea"/>
                <a:cs typeface="+mn-cs"/>
              </a:rPr>
              <a:t> deletes a folder.</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1" i="0" u="none" strike="noStrike" kern="1200" cap="none" spc="0" normalizeH="0" baseline="0" noProof="0" dirty="0">
                <a:ln>
                  <a:noFill/>
                </a:ln>
                <a:solidFill>
                  <a:srgbClr val="202124"/>
                </a:solidFill>
                <a:effectLst/>
                <a:uLnTx/>
                <a:uFillTx/>
                <a:latin typeface="Myriad Pro"/>
                <a:ea typeface="+mn-ea"/>
                <a:cs typeface="+mn-cs"/>
              </a:rPr>
              <a:t>echo “Good job :o)”: </a:t>
            </a:r>
            <a:r>
              <a:rPr kumimoji="0" lang="en-GB" sz="2400" b="0" i="0" u="none" strike="noStrike" kern="1200" cap="none" spc="0" normalizeH="0" baseline="0" noProof="0" dirty="0">
                <a:ln>
                  <a:noFill/>
                </a:ln>
                <a:solidFill>
                  <a:srgbClr val="202124"/>
                </a:solidFill>
                <a:effectLst/>
                <a:uLnTx/>
                <a:uFillTx/>
                <a:latin typeface="Myriad Pro"/>
                <a:ea typeface="+mn-ea"/>
                <a:cs typeface="+mn-cs"/>
              </a:rPr>
              <a:t>Echo displays a message typed after the command.</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1" i="0" u="none" strike="noStrike" kern="1200" cap="none" spc="0" normalizeH="0" baseline="0" noProof="0" dirty="0" err="1">
                <a:ln>
                  <a:noFill/>
                </a:ln>
                <a:solidFill>
                  <a:srgbClr val="202124"/>
                </a:solidFill>
                <a:effectLst/>
                <a:uLnTx/>
                <a:uFillTx/>
                <a:latin typeface="Myriad Pro"/>
                <a:ea typeface="+mn-ea"/>
                <a:cs typeface="+mn-cs"/>
              </a:rPr>
              <a:t>cls</a:t>
            </a:r>
            <a:r>
              <a:rPr kumimoji="0" lang="en-GB" sz="2400" b="1" i="0" u="none" strike="noStrike" kern="1200" cap="none" spc="0" normalizeH="0" baseline="0" noProof="0" dirty="0">
                <a:ln>
                  <a:noFill/>
                </a:ln>
                <a:solidFill>
                  <a:srgbClr val="202124"/>
                </a:solidFill>
                <a:effectLst/>
                <a:uLnTx/>
                <a:uFillTx/>
                <a:latin typeface="Myriad Pro"/>
                <a:ea typeface="+mn-ea"/>
                <a:cs typeface="+mn-cs"/>
              </a:rPr>
              <a:t>:</a:t>
            </a:r>
            <a:r>
              <a:rPr kumimoji="0" lang="en-GB" sz="2400" b="0" i="0" u="none" strike="noStrike" kern="1200" cap="none" spc="0" normalizeH="0" baseline="0" noProof="0" dirty="0">
                <a:ln>
                  <a:noFill/>
                </a:ln>
                <a:solidFill>
                  <a:srgbClr val="202124"/>
                </a:solidFill>
                <a:effectLst/>
                <a:uLnTx/>
                <a:uFillTx/>
                <a:latin typeface="Myriad Pro"/>
                <a:ea typeface="+mn-ea"/>
                <a:cs typeface="+mn-cs"/>
              </a:rPr>
              <a:t> Clears the screen/prompt window.</a:t>
            </a:r>
          </a:p>
          <a:p>
            <a:pPr marL="342900" marR="0" lvl="0" indent="-34290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2000" b="0" i="0" u="none" strike="noStrike" kern="1200" cap="none" spc="0" normalizeH="0" baseline="0" noProof="0" dirty="0">
              <a:ln>
                <a:noFill/>
              </a:ln>
              <a:solidFill>
                <a:srgbClr val="202124"/>
              </a:solidFill>
              <a:effectLst/>
              <a:uLnTx/>
              <a:uFillTx/>
              <a:latin typeface="Myriad Pro"/>
              <a:ea typeface="+mn-ea"/>
              <a:cs typeface="+mn-cs"/>
            </a:endParaRPr>
          </a:p>
        </p:txBody>
      </p:sp>
    </p:spTree>
    <p:extLst>
      <p:ext uri="{BB962C8B-B14F-4D97-AF65-F5344CB8AC3E}">
        <p14:creationId xmlns:p14="http://schemas.microsoft.com/office/powerpoint/2010/main" val="13783209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7" y="332366"/>
            <a:ext cx="9895951" cy="1033669"/>
          </a:xfrm>
        </p:spPr>
        <p:txBody>
          <a:bodyPr>
            <a:normAutofit/>
          </a:bodyPr>
          <a:lstStyle/>
          <a:p>
            <a:r>
              <a:rPr lang="en-GB" b="1" dirty="0">
                <a:solidFill>
                  <a:srgbClr val="002060"/>
                </a:solidFill>
                <a:highlight>
                  <a:srgbClr val="FFFF00"/>
                </a:highlight>
              </a:rPr>
              <a:t>Example: </a:t>
            </a:r>
            <a:r>
              <a:rPr lang="en-GB" b="1" dirty="0">
                <a:solidFill>
                  <a:srgbClr val="FFFFFF"/>
                </a:solidFill>
              </a:rPr>
              <a:t>Process &amp; Network Commands</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44510" y="1774981"/>
            <a:ext cx="11502975" cy="4905470"/>
          </a:xfrm>
        </p:spPr>
        <p:txBody>
          <a:bodyPr>
            <a:noAutofit/>
          </a:bodyPr>
          <a:lstStyle/>
          <a:p>
            <a:r>
              <a:rPr lang="en-GB" b="1" dirty="0" err="1">
                <a:highlight>
                  <a:srgbClr val="FFFF00"/>
                </a:highlight>
              </a:rPr>
              <a:t>Tasklist</a:t>
            </a:r>
            <a:r>
              <a:rPr lang="en-GB" dirty="0"/>
              <a:t> - Displays a list of currently running tasks and their process IDs.</a:t>
            </a:r>
          </a:p>
          <a:p>
            <a:r>
              <a:rPr lang="en-GB" sz="2800" b="1" dirty="0">
                <a:highlight>
                  <a:srgbClr val="FFFF00"/>
                </a:highlight>
              </a:rPr>
              <a:t>ipconfig</a:t>
            </a:r>
            <a:r>
              <a:rPr lang="en-GB" sz="2800" b="1" dirty="0"/>
              <a:t> - </a:t>
            </a:r>
            <a:r>
              <a:rPr lang="en-GB" sz="2800" dirty="0"/>
              <a:t>shows your computer's IP address (IP address of your router's web interface).</a:t>
            </a:r>
            <a:endParaRPr lang="en-GB" b="1" dirty="0"/>
          </a:p>
          <a:p>
            <a:r>
              <a:rPr lang="en-GB" b="1" dirty="0" err="1"/>
              <a:t>Whoami</a:t>
            </a:r>
            <a:r>
              <a:rPr lang="en-GB" dirty="0"/>
              <a:t> - Displays your username.</a:t>
            </a:r>
          </a:p>
          <a:p>
            <a:r>
              <a:rPr lang="en-GB" b="1" dirty="0"/>
              <a:t>Ping</a:t>
            </a:r>
            <a:r>
              <a:rPr lang="en-GB" dirty="0"/>
              <a:t> - Tests the connectivity of a network by sending a ping to a specified host e.g. </a:t>
            </a:r>
            <a:r>
              <a:rPr lang="en-GB" b="1" dirty="0">
                <a:highlight>
                  <a:srgbClr val="FFFF00"/>
                </a:highlight>
              </a:rPr>
              <a:t>ping </a:t>
            </a:r>
            <a:r>
              <a:rPr lang="en-GB" b="1" dirty="0">
                <a:highlight>
                  <a:srgbClr val="FFFF00"/>
                </a:highlight>
                <a:hlinkClick r:id="rId3"/>
              </a:rPr>
              <a:t>www.google.com</a:t>
            </a:r>
            <a:endParaRPr lang="en-GB" b="1" dirty="0">
              <a:highlight>
                <a:srgbClr val="FFFF00"/>
              </a:highlight>
            </a:endParaRPr>
          </a:p>
          <a:p>
            <a:pPr lvl="1"/>
            <a:r>
              <a:rPr lang="en-GB" sz="2800" dirty="0"/>
              <a:t>Bg. </a:t>
            </a:r>
            <a:r>
              <a:rPr lang="en-US" dirty="0"/>
              <a:t>Ping is a useful command as it quickly tells us whether a network target is reachable, how fast it responds, and whether there are connection problems along the way.</a:t>
            </a:r>
            <a:endParaRPr lang="en-GB" dirty="0"/>
          </a:p>
          <a:p>
            <a:r>
              <a:rPr lang="en-GB" b="1" dirty="0"/>
              <a:t>Netstat</a:t>
            </a:r>
            <a:r>
              <a:rPr lang="en-GB" dirty="0"/>
              <a:t> - Displays network information such as TCP addresses, active connections and listening ports.</a:t>
            </a:r>
          </a:p>
        </p:txBody>
      </p:sp>
      <p:pic>
        <p:nvPicPr>
          <p:cNvPr id="4" name="Graphic 3" descr="Server with solid fill">
            <a:extLst>
              <a:ext uri="{FF2B5EF4-FFF2-40B4-BE49-F238E27FC236}">
                <a16:creationId xmlns:a16="http://schemas.microsoft.com/office/drawing/2014/main" id="{424B9241-6F5A-5FA2-1123-B70347A3A3E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702366" y="123631"/>
            <a:ext cx="1470455" cy="1470455"/>
          </a:xfrm>
          <a:prstGeom prst="rect">
            <a:avLst/>
          </a:prstGeom>
        </p:spPr>
      </p:pic>
    </p:spTree>
    <p:extLst>
      <p:ext uri="{BB962C8B-B14F-4D97-AF65-F5344CB8AC3E}">
        <p14:creationId xmlns:p14="http://schemas.microsoft.com/office/powerpoint/2010/main" val="2076093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C537021-106E-4BBB-65B0-9C88E8F746B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A4BD1A-7036-B31A-1A79-32C290B20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C343ADDB-5F8A-0CA5-EFD2-F61BA3C4C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0B262DE0-632E-5E9E-0AE0-10E580FFF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1F48FAC1-24D1-1EBB-8F06-1641EF1DD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C9F2CBC7-E9A2-F7CC-FED9-6BB45FDE3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E4E5E9D-8A17-CF15-0171-584DF4B443A9}"/>
              </a:ext>
            </a:extLst>
          </p:cNvPr>
          <p:cNvSpPr>
            <a:spLocks noGrp="1"/>
          </p:cNvSpPr>
          <p:nvPr>
            <p:ph type="title"/>
          </p:nvPr>
        </p:nvSpPr>
        <p:spPr>
          <a:xfrm>
            <a:off x="257697" y="332366"/>
            <a:ext cx="9895951" cy="1033669"/>
          </a:xfrm>
        </p:spPr>
        <p:txBody>
          <a:bodyPr>
            <a:normAutofit/>
          </a:bodyPr>
          <a:lstStyle/>
          <a:p>
            <a:r>
              <a:rPr lang="en-GB" sz="5400" b="1" dirty="0">
                <a:solidFill>
                  <a:srgbClr val="FFFFFF"/>
                </a:solidFill>
              </a:rPr>
              <a:t>Bg. </a:t>
            </a:r>
            <a:r>
              <a:rPr lang="en-GB" dirty="0">
                <a:solidFill>
                  <a:srgbClr val="FFFFFF"/>
                </a:solidFill>
              </a:rPr>
              <a:t>Network Commands: ping</a:t>
            </a:r>
          </a:p>
        </p:txBody>
      </p:sp>
      <p:sp>
        <p:nvSpPr>
          <p:cNvPr id="15" name="Content Placeholder 2">
            <a:extLst>
              <a:ext uri="{FF2B5EF4-FFF2-40B4-BE49-F238E27FC236}">
                <a16:creationId xmlns:a16="http://schemas.microsoft.com/office/drawing/2014/main" id="{9F499836-A1FE-1A45-4293-C5AB3A24BA20}"/>
              </a:ext>
            </a:extLst>
          </p:cNvPr>
          <p:cNvSpPr>
            <a:spLocks noGrp="1"/>
          </p:cNvSpPr>
          <p:nvPr>
            <p:ph idx="1"/>
          </p:nvPr>
        </p:nvSpPr>
        <p:spPr>
          <a:xfrm>
            <a:off x="257697" y="1774981"/>
            <a:ext cx="11757001" cy="4905470"/>
          </a:xfrm>
        </p:spPr>
        <p:txBody>
          <a:bodyPr>
            <a:noAutofit/>
          </a:bodyPr>
          <a:lstStyle/>
          <a:p>
            <a:pPr>
              <a:lnSpc>
                <a:spcPct val="100000"/>
              </a:lnSpc>
              <a:spcBef>
                <a:spcPts val="0"/>
              </a:spcBef>
              <a:spcAft>
                <a:spcPts val="300"/>
              </a:spcAft>
            </a:pPr>
            <a:r>
              <a:rPr lang="en-GB" sz="2100" b="1" dirty="0"/>
              <a:t>Ping:</a:t>
            </a:r>
            <a:r>
              <a:rPr lang="en-GB" sz="2100" dirty="0"/>
              <a:t> tests the connectivity of a network by sending a packet to a specified host e.g. </a:t>
            </a:r>
            <a:r>
              <a:rPr lang="en-GB" sz="1800" dirty="0"/>
              <a:t>ping </a:t>
            </a:r>
            <a:r>
              <a:rPr lang="en-GB" sz="1800" dirty="0">
                <a:hlinkClick r:id="rId3"/>
              </a:rPr>
              <a:t>www.google.com</a:t>
            </a:r>
            <a:endParaRPr lang="en-GB" sz="1800" dirty="0"/>
          </a:p>
          <a:p>
            <a:pPr>
              <a:lnSpc>
                <a:spcPct val="100000"/>
              </a:lnSpc>
              <a:spcBef>
                <a:spcPts val="0"/>
              </a:spcBef>
              <a:spcAft>
                <a:spcPts val="300"/>
              </a:spcAft>
            </a:pPr>
            <a:r>
              <a:rPr lang="en-US" sz="2100" dirty="0"/>
              <a:t>It tells you if you can reach the website/server across the network, and how long it takes for data to travel there and back</a:t>
            </a:r>
          </a:p>
          <a:p>
            <a:pPr>
              <a:lnSpc>
                <a:spcPct val="100000"/>
              </a:lnSpc>
              <a:spcBef>
                <a:spcPts val="0"/>
              </a:spcBef>
              <a:spcAft>
                <a:spcPts val="300"/>
              </a:spcAft>
            </a:pPr>
            <a:r>
              <a:rPr lang="en-US" sz="2100" dirty="0"/>
              <a:t>Ping sends small packets to the target (e.g., Google) and waits for a reply. If you get replies, the device is reachable. If you don’t, something is blocking or breaking the connection (router issues, DNS problems, firewall, website down, etc.).</a:t>
            </a:r>
          </a:p>
          <a:p>
            <a:pPr>
              <a:lnSpc>
                <a:spcPct val="100000"/>
              </a:lnSpc>
              <a:spcBef>
                <a:spcPts val="0"/>
              </a:spcBef>
              <a:spcAft>
                <a:spcPts val="300"/>
              </a:spcAft>
            </a:pPr>
            <a:r>
              <a:rPr lang="en-US" sz="2100" dirty="0"/>
              <a:t>Each reply shows the </a:t>
            </a:r>
            <a:r>
              <a:rPr lang="en-US" sz="2100" b="1" dirty="0"/>
              <a:t>round‑trip time (RTT) </a:t>
            </a:r>
            <a:r>
              <a:rPr lang="en-US" sz="2100" dirty="0"/>
              <a:t>measured in milliseconds (</a:t>
            </a:r>
            <a:r>
              <a:rPr lang="en-US" sz="2100" dirty="0" err="1"/>
              <a:t>ms</a:t>
            </a:r>
            <a:r>
              <a:rPr lang="en-US" sz="2100" dirty="0"/>
              <a:t>), e.g.: time=23ms</a:t>
            </a:r>
          </a:p>
          <a:p>
            <a:pPr>
              <a:lnSpc>
                <a:spcPct val="100000"/>
              </a:lnSpc>
              <a:spcBef>
                <a:spcPts val="0"/>
              </a:spcBef>
              <a:spcAft>
                <a:spcPts val="300"/>
              </a:spcAft>
            </a:pPr>
            <a:r>
              <a:rPr lang="en-US" sz="2100" dirty="0"/>
              <a:t>This helps you understand whether your connection is:</a:t>
            </a:r>
          </a:p>
          <a:p>
            <a:pPr lvl="1">
              <a:lnSpc>
                <a:spcPct val="100000"/>
              </a:lnSpc>
              <a:spcBef>
                <a:spcPts val="0"/>
              </a:spcBef>
              <a:spcAft>
                <a:spcPts val="300"/>
              </a:spcAft>
            </a:pPr>
            <a:r>
              <a:rPr lang="en-US" sz="2100" b="1" dirty="0"/>
              <a:t>fast (1–50 </a:t>
            </a:r>
            <a:r>
              <a:rPr lang="en-US" sz="2100" b="1" dirty="0" err="1"/>
              <a:t>ms</a:t>
            </a:r>
            <a:r>
              <a:rPr lang="en-US" sz="2100" b="1" dirty="0"/>
              <a:t>), moderate (50–150 </a:t>
            </a:r>
            <a:r>
              <a:rPr lang="en-US" sz="2100" b="1" dirty="0" err="1"/>
              <a:t>ms</a:t>
            </a:r>
            <a:r>
              <a:rPr lang="en-US" sz="2100" b="1" dirty="0"/>
              <a:t>), slow or problematic (150+ </a:t>
            </a:r>
            <a:r>
              <a:rPr lang="en-US" sz="2100" b="1" dirty="0" err="1"/>
              <a:t>ms</a:t>
            </a:r>
            <a:r>
              <a:rPr lang="en-US" sz="2100" b="1" dirty="0"/>
              <a:t>)</a:t>
            </a:r>
          </a:p>
          <a:p>
            <a:pPr>
              <a:lnSpc>
                <a:spcPct val="100000"/>
              </a:lnSpc>
              <a:spcBef>
                <a:spcPts val="0"/>
              </a:spcBef>
              <a:spcAft>
                <a:spcPts val="300"/>
              </a:spcAft>
            </a:pPr>
            <a:r>
              <a:rPr lang="en-US" sz="2100" dirty="0"/>
              <a:t>If you can ping your router but not google.com, the issue is beyond your local network.</a:t>
            </a:r>
          </a:p>
          <a:p>
            <a:pPr>
              <a:lnSpc>
                <a:spcPct val="100000"/>
              </a:lnSpc>
              <a:spcBef>
                <a:spcPts val="0"/>
              </a:spcBef>
              <a:spcAft>
                <a:spcPts val="300"/>
              </a:spcAft>
            </a:pPr>
            <a:r>
              <a:rPr lang="en-US" sz="2100" dirty="0"/>
              <a:t>If you can’t ping anything, including your router, it’s likely your device or local network causing the issue.</a:t>
            </a:r>
          </a:p>
          <a:p>
            <a:pPr>
              <a:lnSpc>
                <a:spcPct val="100000"/>
              </a:lnSpc>
              <a:spcBef>
                <a:spcPts val="0"/>
              </a:spcBef>
              <a:spcAft>
                <a:spcPts val="300"/>
              </a:spcAft>
            </a:pPr>
            <a:r>
              <a:rPr lang="en-US" sz="2100" dirty="0"/>
              <a:t>Ping reports packet loss, e.g. Packets: Sent = 4, Received = 4, Lost = 0 (0% loss)</a:t>
            </a:r>
          </a:p>
          <a:p>
            <a:pPr>
              <a:lnSpc>
                <a:spcPct val="100000"/>
              </a:lnSpc>
              <a:spcBef>
                <a:spcPts val="0"/>
              </a:spcBef>
              <a:spcAft>
                <a:spcPts val="300"/>
              </a:spcAft>
            </a:pPr>
            <a:r>
              <a:rPr lang="en-US" sz="2100" dirty="0"/>
              <a:t>Loss may indicate: weak Wi‑Fi or overloaded network.</a:t>
            </a:r>
          </a:p>
          <a:p>
            <a:pPr>
              <a:lnSpc>
                <a:spcPct val="100000"/>
              </a:lnSpc>
              <a:spcBef>
                <a:spcPts val="0"/>
              </a:spcBef>
              <a:spcAft>
                <a:spcPts val="300"/>
              </a:spcAft>
            </a:pPr>
            <a:endParaRPr lang="en-GB" sz="2000" dirty="0"/>
          </a:p>
        </p:txBody>
      </p:sp>
      <p:pic>
        <p:nvPicPr>
          <p:cNvPr id="4" name="Graphic 3" descr="Server with solid fill">
            <a:extLst>
              <a:ext uri="{FF2B5EF4-FFF2-40B4-BE49-F238E27FC236}">
                <a16:creationId xmlns:a16="http://schemas.microsoft.com/office/drawing/2014/main" id="{F064D7D1-6E17-A7F4-EA4C-57FB9DD8559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470353" y="-27853"/>
            <a:ext cx="1754106" cy="1754106"/>
          </a:xfrm>
          <a:prstGeom prst="rect">
            <a:avLst/>
          </a:prstGeom>
        </p:spPr>
      </p:pic>
    </p:spTree>
    <p:extLst>
      <p:ext uri="{BB962C8B-B14F-4D97-AF65-F5344CB8AC3E}">
        <p14:creationId xmlns:p14="http://schemas.microsoft.com/office/powerpoint/2010/main" val="244187228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8A954F5-82D7-08E4-47D9-B7ED369C50B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3F0226D-1BDC-B815-A92B-39B436E78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86F371E-01BA-AD35-F8B0-877D89BB43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DC04015-0C29-EEC3-84F1-CC2D0891B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2BE487EC-6D9E-59E6-90D1-7EC2E0912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355D29EB-A481-9A37-25DE-F02646012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EA84014-DEFC-6664-624D-41860C1A0211}"/>
              </a:ext>
            </a:extLst>
          </p:cNvPr>
          <p:cNvSpPr>
            <a:spLocks noGrp="1"/>
          </p:cNvSpPr>
          <p:nvPr>
            <p:ph type="title"/>
          </p:nvPr>
        </p:nvSpPr>
        <p:spPr>
          <a:xfrm>
            <a:off x="257697" y="332366"/>
            <a:ext cx="9895951" cy="1033669"/>
          </a:xfrm>
        </p:spPr>
        <p:txBody>
          <a:bodyPr>
            <a:normAutofit/>
          </a:bodyPr>
          <a:lstStyle/>
          <a:p>
            <a:r>
              <a:rPr lang="en-GB" sz="5400" b="1" dirty="0">
                <a:solidFill>
                  <a:srgbClr val="FFFFFF"/>
                </a:solidFill>
              </a:rPr>
              <a:t>Bg. </a:t>
            </a:r>
            <a:r>
              <a:rPr lang="en-GB" dirty="0">
                <a:solidFill>
                  <a:srgbClr val="FFFFFF"/>
                </a:solidFill>
              </a:rPr>
              <a:t>Network Commands: ipconfig</a:t>
            </a:r>
          </a:p>
        </p:txBody>
      </p:sp>
      <p:sp>
        <p:nvSpPr>
          <p:cNvPr id="15" name="Content Placeholder 2">
            <a:extLst>
              <a:ext uri="{FF2B5EF4-FFF2-40B4-BE49-F238E27FC236}">
                <a16:creationId xmlns:a16="http://schemas.microsoft.com/office/drawing/2014/main" id="{48DACE7A-CA7F-C017-32E3-A44A372DC566}"/>
              </a:ext>
            </a:extLst>
          </p:cNvPr>
          <p:cNvSpPr>
            <a:spLocks noGrp="1"/>
          </p:cNvSpPr>
          <p:nvPr>
            <p:ph idx="1"/>
          </p:nvPr>
        </p:nvSpPr>
        <p:spPr>
          <a:xfrm>
            <a:off x="344510" y="1774981"/>
            <a:ext cx="11502975" cy="4905470"/>
          </a:xfrm>
        </p:spPr>
        <p:txBody>
          <a:bodyPr>
            <a:noAutofit/>
          </a:bodyPr>
          <a:lstStyle/>
          <a:p>
            <a:r>
              <a:rPr lang="en-GB" sz="3200" b="1" dirty="0"/>
              <a:t>ipconfig - </a:t>
            </a:r>
            <a:r>
              <a:rPr lang="en-GB" sz="3200" dirty="0"/>
              <a:t>shows your computer's IP address </a:t>
            </a:r>
          </a:p>
          <a:p>
            <a:pPr lvl="1"/>
            <a:r>
              <a:rPr lang="en-US" sz="2800" dirty="0"/>
              <a:t>Knowing your IP address is useful for:</a:t>
            </a:r>
          </a:p>
          <a:p>
            <a:pPr lvl="2"/>
            <a:r>
              <a:rPr lang="en-US" sz="2400" dirty="0"/>
              <a:t>Identifying your device on a network and testing to see if you can see and connect to it.</a:t>
            </a:r>
          </a:p>
          <a:p>
            <a:pPr lvl="2"/>
            <a:r>
              <a:rPr lang="en-US" sz="2400" dirty="0"/>
              <a:t> Every device on a network needs an IP address so it can be uniquely identified, it’s like a postal address: without it, the network wouldn’t know where to send data.</a:t>
            </a:r>
          </a:p>
          <a:p>
            <a:pPr lvl="2"/>
            <a:r>
              <a:rPr lang="en-US" sz="2400" dirty="0"/>
              <a:t>Websites wouldn’t know here to send information back to your browser when you type in a URL</a:t>
            </a:r>
          </a:p>
          <a:p>
            <a:pPr lvl="2"/>
            <a:r>
              <a:rPr lang="en-US" sz="2400" dirty="0"/>
              <a:t>It is also useful for troubleshooting network problems </a:t>
            </a:r>
          </a:p>
          <a:p>
            <a:pPr lvl="2"/>
            <a:r>
              <a:rPr lang="en-US" sz="2400" dirty="0"/>
              <a:t>And for Hosting websites, Game servers or other services</a:t>
            </a:r>
            <a:endParaRPr lang="en-GB" sz="3200" dirty="0"/>
          </a:p>
        </p:txBody>
      </p:sp>
      <p:pic>
        <p:nvPicPr>
          <p:cNvPr id="4" name="Graphic 3" descr="Server with solid fill">
            <a:extLst>
              <a:ext uri="{FF2B5EF4-FFF2-40B4-BE49-F238E27FC236}">
                <a16:creationId xmlns:a16="http://schemas.microsoft.com/office/drawing/2014/main" id="{12F74258-72DD-FAC9-6B6B-ED851065842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983230" y="177549"/>
            <a:ext cx="2103869" cy="2103869"/>
          </a:xfrm>
          <a:prstGeom prst="rect">
            <a:avLst/>
          </a:prstGeom>
        </p:spPr>
      </p:pic>
    </p:spTree>
    <p:extLst>
      <p:ext uri="{BB962C8B-B14F-4D97-AF65-F5344CB8AC3E}">
        <p14:creationId xmlns:p14="http://schemas.microsoft.com/office/powerpoint/2010/main" val="305709440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C2E146-B466-7968-E068-045F9A81BD3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9C4419C-DF53-82A4-7BCD-BB5D91E31F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48141091-FEE6-4680-B04C-6CE48A33A9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30FADE5-576D-1A11-B904-CEFA61061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87CA0F4-99A7-AD02-7327-7A0BC0FAC7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EC47EEF-C8BF-3FFC-35BC-9E41B28B46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B0C625-A0D7-902C-FB95-2E57C35D0E3E}"/>
              </a:ext>
            </a:extLst>
          </p:cNvPr>
          <p:cNvSpPr>
            <a:spLocks noGrp="1"/>
          </p:cNvSpPr>
          <p:nvPr>
            <p:ph type="title"/>
          </p:nvPr>
        </p:nvSpPr>
        <p:spPr>
          <a:xfrm>
            <a:off x="517828" y="346653"/>
            <a:ext cx="9895951" cy="1033669"/>
          </a:xfrm>
        </p:spPr>
        <p:txBody>
          <a:bodyPr>
            <a:normAutofit/>
          </a:bodyPr>
          <a:lstStyle/>
          <a:p>
            <a:r>
              <a:rPr lang="en-GB" sz="4800" b="1" dirty="0">
                <a:solidFill>
                  <a:srgbClr val="FFFFFF"/>
                </a:solidFill>
              </a:rPr>
              <a:t>Net command</a:t>
            </a:r>
          </a:p>
        </p:txBody>
      </p:sp>
      <p:sp>
        <p:nvSpPr>
          <p:cNvPr id="15" name="Content Placeholder 2">
            <a:extLst>
              <a:ext uri="{FF2B5EF4-FFF2-40B4-BE49-F238E27FC236}">
                <a16:creationId xmlns:a16="http://schemas.microsoft.com/office/drawing/2014/main" id="{884161F8-0495-63D4-F28D-56A257CB239C}"/>
              </a:ext>
            </a:extLst>
          </p:cNvPr>
          <p:cNvSpPr>
            <a:spLocks noGrp="1"/>
          </p:cNvSpPr>
          <p:nvPr>
            <p:ph idx="1"/>
          </p:nvPr>
        </p:nvSpPr>
        <p:spPr>
          <a:xfrm>
            <a:off x="123053" y="1726975"/>
            <a:ext cx="11899877" cy="4905470"/>
          </a:xfrm>
        </p:spPr>
        <p:txBody>
          <a:bodyPr>
            <a:noAutofit/>
          </a:bodyPr>
          <a:lstStyle/>
          <a:p>
            <a:r>
              <a:rPr lang="en-US" b="0" i="0" dirty="0">
                <a:solidFill>
                  <a:srgbClr val="000000"/>
                </a:solidFill>
                <a:effectLst/>
                <a:highlight>
                  <a:srgbClr val="FFFF00"/>
                </a:highlight>
                <a:latin typeface="Verdana" panose="020B0604030504040204" pitchFamily="34" charset="0"/>
              </a:rPr>
              <a:t>The NET command is used to view, update</a:t>
            </a:r>
            <a:r>
              <a:rPr lang="en-US" dirty="0">
                <a:solidFill>
                  <a:srgbClr val="000000"/>
                </a:solidFill>
                <a:highlight>
                  <a:srgbClr val="FFFF00"/>
                </a:highlight>
                <a:latin typeface="Verdana" panose="020B0604030504040204" pitchFamily="34" charset="0"/>
              </a:rPr>
              <a:t> or</a:t>
            </a:r>
            <a:r>
              <a:rPr lang="en-US" b="0" i="0" dirty="0">
                <a:solidFill>
                  <a:srgbClr val="000000"/>
                </a:solidFill>
                <a:effectLst/>
                <a:highlight>
                  <a:srgbClr val="FFFF00"/>
                </a:highlight>
                <a:latin typeface="Verdana" panose="020B0604030504040204" pitchFamily="34" charset="0"/>
              </a:rPr>
              <a:t> fix network settings.</a:t>
            </a:r>
          </a:p>
          <a:p>
            <a:r>
              <a:rPr lang="en-US" dirty="0"/>
              <a:t>It is a versatile tool used to manage and troubleshoot various aspects of a network including: network resources, user accounts, services, and more.</a:t>
            </a:r>
          </a:p>
          <a:p>
            <a:r>
              <a:rPr lang="en-US" dirty="0"/>
              <a:t>One common use is to show network statistics for a workstation, run </a:t>
            </a:r>
            <a:r>
              <a:rPr lang="en-US" dirty="0" err="1"/>
              <a:t>cmd</a:t>
            </a:r>
            <a:r>
              <a:rPr lang="en-US" dirty="0"/>
              <a:t> as administrator and try the following command to display network stats bout your device:</a:t>
            </a:r>
          </a:p>
          <a:p>
            <a:pPr marL="0" indent="0">
              <a:buNone/>
            </a:pPr>
            <a:r>
              <a:rPr lang="en-GB" dirty="0"/>
              <a:t>	</a:t>
            </a:r>
            <a:r>
              <a:rPr lang="en-GB" b="1" dirty="0"/>
              <a:t>Command: </a:t>
            </a:r>
            <a:r>
              <a:rPr lang="en-GB" b="1" dirty="0">
                <a:highlight>
                  <a:srgbClr val="FFFF00"/>
                </a:highlight>
              </a:rPr>
              <a:t>net statistics workstation</a:t>
            </a:r>
          </a:p>
        </p:txBody>
      </p:sp>
      <p:pic>
        <p:nvPicPr>
          <p:cNvPr id="4" name="Graphic 3" descr="Server with solid fill">
            <a:extLst>
              <a:ext uri="{FF2B5EF4-FFF2-40B4-BE49-F238E27FC236}">
                <a16:creationId xmlns:a16="http://schemas.microsoft.com/office/drawing/2014/main" id="{61935B0E-1162-D5E9-ABC6-46A60F24CDB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60770" y="5298222"/>
            <a:ext cx="1470455" cy="1470455"/>
          </a:xfrm>
          <a:prstGeom prst="rect">
            <a:avLst/>
          </a:prstGeom>
        </p:spPr>
      </p:pic>
    </p:spTree>
    <p:extLst>
      <p:ext uri="{BB962C8B-B14F-4D97-AF65-F5344CB8AC3E}">
        <p14:creationId xmlns:p14="http://schemas.microsoft.com/office/powerpoint/2010/main" val="22681155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0A328-628C-F828-F0BC-95A42EBB4B85}"/>
              </a:ext>
            </a:extLst>
          </p:cNvPr>
          <p:cNvSpPr>
            <a:spLocks noGrp="1"/>
          </p:cNvSpPr>
          <p:nvPr>
            <p:ph type="title"/>
          </p:nvPr>
        </p:nvSpPr>
        <p:spPr>
          <a:xfrm>
            <a:off x="-1" y="32542"/>
            <a:ext cx="12106871" cy="796133"/>
          </a:xfrm>
          <a:solidFill>
            <a:srgbClr val="002060"/>
          </a:solidFill>
        </p:spPr>
        <p:txBody>
          <a:bodyPr/>
          <a:lstStyle/>
          <a:p>
            <a:r>
              <a:rPr lang="en-GB" sz="4400" b="1" dirty="0">
                <a:solidFill>
                  <a:srgbClr val="FFFFFF"/>
                </a:solidFill>
              </a:rPr>
              <a:t>Bg. </a:t>
            </a:r>
            <a:r>
              <a:rPr lang="en-GB" sz="4400" dirty="0">
                <a:solidFill>
                  <a:srgbClr val="FFFFFF"/>
                </a:solidFill>
              </a:rPr>
              <a:t>Net command </a:t>
            </a:r>
            <a:r>
              <a:rPr lang="en-GB" sz="4400" dirty="0" err="1">
                <a:solidFill>
                  <a:srgbClr val="FFFFFF"/>
                </a:solidFill>
              </a:rPr>
              <a:t>cont</a:t>
            </a:r>
            <a:r>
              <a:rPr lang="en-GB" sz="4400" dirty="0">
                <a:solidFill>
                  <a:srgbClr val="FFFFFF"/>
                </a:solidFill>
              </a:rPr>
              <a:t>…</a:t>
            </a:r>
            <a:endParaRPr lang="en-GB" dirty="0"/>
          </a:p>
        </p:txBody>
      </p:sp>
      <p:sp>
        <p:nvSpPr>
          <p:cNvPr id="3" name="Content Placeholder 2">
            <a:extLst>
              <a:ext uri="{FF2B5EF4-FFF2-40B4-BE49-F238E27FC236}">
                <a16:creationId xmlns:a16="http://schemas.microsoft.com/office/drawing/2014/main" id="{AA9C683A-D706-765A-4871-036A0E5E43DE}"/>
              </a:ext>
            </a:extLst>
          </p:cNvPr>
          <p:cNvSpPr>
            <a:spLocks noGrp="1"/>
          </p:cNvSpPr>
          <p:nvPr>
            <p:ph idx="1"/>
          </p:nvPr>
        </p:nvSpPr>
        <p:spPr>
          <a:xfrm>
            <a:off x="85129" y="971550"/>
            <a:ext cx="12021742" cy="5757863"/>
          </a:xfrm>
        </p:spPr>
        <p:txBody>
          <a:bodyPr>
            <a:normAutofit fontScale="25000" lnSpcReduction="20000"/>
          </a:bodyPr>
          <a:lstStyle/>
          <a:p>
            <a:pPr marL="0" indent="0">
              <a:lnSpc>
                <a:spcPct val="120000"/>
              </a:lnSpc>
              <a:spcBef>
                <a:spcPts val="0"/>
              </a:spcBef>
              <a:buNone/>
            </a:pPr>
            <a:r>
              <a:rPr lang="en-GB" sz="8000" b="1" dirty="0">
                <a:highlight>
                  <a:srgbClr val="FFFF00"/>
                </a:highlight>
              </a:rPr>
              <a:t>net statistics workstation</a:t>
            </a:r>
            <a:r>
              <a:rPr lang="en-US" sz="8000" b="0" i="0" dirty="0">
                <a:solidFill>
                  <a:srgbClr val="242424"/>
                </a:solidFill>
                <a:effectLst/>
              </a:rPr>
              <a:t> - will provide a variety of statistics about your workstation's network activities. These statistics provide a comprehensive overview of the workstation's network performance and can help identify issues such as high error rates, failed connections, or unusual data traffic patterns. </a:t>
            </a:r>
          </a:p>
          <a:p>
            <a:pPr marL="0" indent="0">
              <a:lnSpc>
                <a:spcPct val="120000"/>
              </a:lnSpc>
              <a:spcBef>
                <a:spcPts val="0"/>
              </a:spcBef>
              <a:buNone/>
            </a:pPr>
            <a:r>
              <a:rPr lang="en-US" sz="8000" b="0" i="0" dirty="0">
                <a:solidFill>
                  <a:srgbClr val="242424"/>
                </a:solidFill>
                <a:effectLst/>
              </a:rPr>
              <a:t>Here’s how to interpret it:</a:t>
            </a:r>
          </a:p>
          <a:p>
            <a:pPr algn="l">
              <a:lnSpc>
                <a:spcPct val="120000"/>
              </a:lnSpc>
              <a:spcBef>
                <a:spcPts val="0"/>
              </a:spcBef>
              <a:buFont typeface="+mj-lt"/>
              <a:buAutoNum type="arabicPeriod"/>
            </a:pPr>
            <a:r>
              <a:rPr lang="en-US" sz="6400" b="1" i="0" dirty="0">
                <a:solidFill>
                  <a:srgbClr val="242424"/>
                </a:solidFill>
                <a:effectLst/>
              </a:rPr>
              <a:t>Statistics since</a:t>
            </a:r>
            <a:r>
              <a:rPr lang="en-US" sz="6400" b="0" i="0" dirty="0">
                <a:solidFill>
                  <a:srgbClr val="242424"/>
                </a:solidFill>
                <a:effectLst/>
              </a:rPr>
              <a:t>: The date and time when the statistics were last reset. This helps you understand the time frame for the data being displayed.</a:t>
            </a:r>
          </a:p>
          <a:p>
            <a:pPr algn="l">
              <a:lnSpc>
                <a:spcPct val="120000"/>
              </a:lnSpc>
              <a:spcBef>
                <a:spcPts val="0"/>
              </a:spcBef>
              <a:buFont typeface="+mj-lt"/>
              <a:buAutoNum type="arabicPeriod"/>
            </a:pPr>
            <a:r>
              <a:rPr lang="en-US" sz="6400" b="1" i="0" dirty="0">
                <a:solidFill>
                  <a:srgbClr val="242424"/>
                </a:solidFill>
                <a:effectLst/>
              </a:rPr>
              <a:t>Bytes received</a:t>
            </a:r>
            <a:r>
              <a:rPr lang="en-US" sz="6400" b="0" i="0" dirty="0">
                <a:solidFill>
                  <a:srgbClr val="242424"/>
                </a:solidFill>
                <a:effectLst/>
              </a:rPr>
              <a:t>: The total number of bytes received by the workstation. This indicates the amount of incoming data.</a:t>
            </a:r>
          </a:p>
          <a:p>
            <a:pPr algn="l">
              <a:lnSpc>
                <a:spcPct val="120000"/>
              </a:lnSpc>
              <a:spcBef>
                <a:spcPts val="0"/>
              </a:spcBef>
              <a:buFont typeface="+mj-lt"/>
              <a:buAutoNum type="arabicPeriod"/>
            </a:pPr>
            <a:r>
              <a:rPr lang="en-US" sz="6400" b="1" i="0" dirty="0">
                <a:solidFill>
                  <a:srgbClr val="242424"/>
                </a:solidFill>
                <a:effectLst/>
              </a:rPr>
              <a:t>Bytes transmitted</a:t>
            </a:r>
            <a:r>
              <a:rPr lang="en-US" sz="6400" b="0" i="0" dirty="0">
                <a:solidFill>
                  <a:srgbClr val="242424"/>
                </a:solidFill>
                <a:effectLst/>
              </a:rPr>
              <a:t>: The total number of bytes sent from the workstation. This shows the amount of outgoing data.</a:t>
            </a:r>
          </a:p>
          <a:p>
            <a:pPr algn="l">
              <a:lnSpc>
                <a:spcPct val="120000"/>
              </a:lnSpc>
              <a:spcBef>
                <a:spcPts val="0"/>
              </a:spcBef>
              <a:buFont typeface="+mj-lt"/>
              <a:buAutoNum type="arabicPeriod"/>
            </a:pPr>
            <a:r>
              <a:rPr lang="en-US" sz="6400" b="1" i="0" dirty="0">
                <a:solidFill>
                  <a:srgbClr val="242424"/>
                </a:solidFill>
                <a:effectLst/>
              </a:rPr>
              <a:t>Frames received</a:t>
            </a:r>
            <a:r>
              <a:rPr lang="en-US" sz="6400" b="0" i="0" dirty="0">
                <a:solidFill>
                  <a:srgbClr val="242424"/>
                </a:solidFill>
                <a:effectLst/>
              </a:rPr>
              <a:t>: The number of data frames received. Frames are packets of data at the data link layer.</a:t>
            </a:r>
          </a:p>
          <a:p>
            <a:pPr algn="l">
              <a:lnSpc>
                <a:spcPct val="120000"/>
              </a:lnSpc>
              <a:spcBef>
                <a:spcPts val="0"/>
              </a:spcBef>
              <a:buFont typeface="+mj-lt"/>
              <a:buAutoNum type="arabicPeriod"/>
            </a:pPr>
            <a:r>
              <a:rPr lang="en-US" sz="6400" b="1" i="0" dirty="0">
                <a:solidFill>
                  <a:srgbClr val="242424"/>
                </a:solidFill>
                <a:effectLst/>
              </a:rPr>
              <a:t>Frames transmitted</a:t>
            </a:r>
            <a:r>
              <a:rPr lang="en-US" sz="6400" b="0" i="0" dirty="0">
                <a:solidFill>
                  <a:srgbClr val="242424"/>
                </a:solidFill>
                <a:effectLst/>
              </a:rPr>
              <a:t>: The number of data frames sent.</a:t>
            </a:r>
          </a:p>
          <a:p>
            <a:pPr algn="l">
              <a:lnSpc>
                <a:spcPct val="120000"/>
              </a:lnSpc>
              <a:spcBef>
                <a:spcPts val="0"/>
              </a:spcBef>
              <a:buFont typeface="+mj-lt"/>
              <a:buAutoNum type="arabicPeriod"/>
            </a:pPr>
            <a:r>
              <a:rPr lang="en-US" sz="6400" b="1" i="0" dirty="0">
                <a:solidFill>
                  <a:srgbClr val="242424"/>
                </a:solidFill>
                <a:effectLst/>
              </a:rPr>
              <a:t>Frames received/sec</a:t>
            </a:r>
            <a:r>
              <a:rPr lang="en-US" sz="6400" b="0" i="0" dirty="0">
                <a:solidFill>
                  <a:srgbClr val="242424"/>
                </a:solidFill>
                <a:effectLst/>
              </a:rPr>
              <a:t>: The rate at which frames are received per second.</a:t>
            </a:r>
          </a:p>
          <a:p>
            <a:pPr algn="l">
              <a:lnSpc>
                <a:spcPct val="120000"/>
              </a:lnSpc>
              <a:spcBef>
                <a:spcPts val="0"/>
              </a:spcBef>
              <a:buFont typeface="+mj-lt"/>
              <a:buAutoNum type="arabicPeriod"/>
            </a:pPr>
            <a:r>
              <a:rPr lang="en-US" sz="6400" b="1" i="0" dirty="0">
                <a:solidFill>
                  <a:srgbClr val="242424"/>
                </a:solidFill>
                <a:effectLst/>
              </a:rPr>
              <a:t>Frames transmitted/sec</a:t>
            </a:r>
            <a:r>
              <a:rPr lang="en-US" sz="6400" b="0" i="0" dirty="0">
                <a:solidFill>
                  <a:srgbClr val="242424"/>
                </a:solidFill>
                <a:effectLst/>
              </a:rPr>
              <a:t>: The rate at which frames are sent per second.</a:t>
            </a:r>
          </a:p>
          <a:p>
            <a:pPr algn="l">
              <a:lnSpc>
                <a:spcPct val="120000"/>
              </a:lnSpc>
              <a:spcBef>
                <a:spcPts val="0"/>
              </a:spcBef>
              <a:buFont typeface="+mj-lt"/>
              <a:buAutoNum type="arabicPeriod"/>
            </a:pPr>
            <a:r>
              <a:rPr lang="en-US" sz="6400" b="1" i="0" dirty="0">
                <a:solidFill>
                  <a:srgbClr val="242424"/>
                </a:solidFill>
                <a:effectLst/>
              </a:rPr>
              <a:t>Read operations</a:t>
            </a:r>
            <a:r>
              <a:rPr lang="en-US" sz="6400" b="0" i="0" dirty="0">
                <a:solidFill>
                  <a:srgbClr val="242424"/>
                </a:solidFill>
                <a:effectLst/>
              </a:rPr>
              <a:t>: The number of read operations performed by the workstation.</a:t>
            </a:r>
          </a:p>
          <a:p>
            <a:pPr algn="l">
              <a:lnSpc>
                <a:spcPct val="120000"/>
              </a:lnSpc>
              <a:spcBef>
                <a:spcPts val="0"/>
              </a:spcBef>
              <a:buFont typeface="+mj-lt"/>
              <a:buAutoNum type="arabicPeriod"/>
            </a:pPr>
            <a:r>
              <a:rPr lang="en-US" sz="6400" b="1" i="0" dirty="0">
                <a:solidFill>
                  <a:srgbClr val="242424"/>
                </a:solidFill>
                <a:effectLst/>
              </a:rPr>
              <a:t>Write operations</a:t>
            </a:r>
            <a:r>
              <a:rPr lang="en-US" sz="6400" b="0" i="0" dirty="0">
                <a:solidFill>
                  <a:srgbClr val="242424"/>
                </a:solidFill>
                <a:effectLst/>
              </a:rPr>
              <a:t>: The number of write operations performed.</a:t>
            </a:r>
          </a:p>
          <a:p>
            <a:pPr algn="l">
              <a:lnSpc>
                <a:spcPct val="120000"/>
              </a:lnSpc>
              <a:spcBef>
                <a:spcPts val="0"/>
              </a:spcBef>
              <a:buFont typeface="+mj-lt"/>
              <a:buAutoNum type="arabicPeriod"/>
            </a:pPr>
            <a:r>
              <a:rPr lang="en-US" sz="6400" b="1" i="0" dirty="0">
                <a:solidFill>
                  <a:srgbClr val="242424"/>
                </a:solidFill>
                <a:effectLst/>
              </a:rPr>
              <a:t>Read errors</a:t>
            </a:r>
            <a:r>
              <a:rPr lang="en-US" sz="6400" b="0" i="0" dirty="0">
                <a:solidFill>
                  <a:srgbClr val="242424"/>
                </a:solidFill>
                <a:effectLst/>
              </a:rPr>
              <a:t>: The number of errors encountered during read operations.</a:t>
            </a:r>
          </a:p>
          <a:p>
            <a:pPr algn="l">
              <a:lnSpc>
                <a:spcPct val="120000"/>
              </a:lnSpc>
              <a:spcBef>
                <a:spcPts val="0"/>
              </a:spcBef>
              <a:buFont typeface="+mj-lt"/>
              <a:buAutoNum type="arabicPeriod"/>
            </a:pPr>
            <a:r>
              <a:rPr lang="en-US" sz="6400" b="1" i="0" dirty="0">
                <a:solidFill>
                  <a:srgbClr val="242424"/>
                </a:solidFill>
                <a:effectLst/>
              </a:rPr>
              <a:t>Write errors</a:t>
            </a:r>
            <a:r>
              <a:rPr lang="en-US" sz="6400" b="0" i="0" dirty="0">
                <a:solidFill>
                  <a:srgbClr val="242424"/>
                </a:solidFill>
                <a:effectLst/>
              </a:rPr>
              <a:t>: The number of errors encountered during write operations.</a:t>
            </a:r>
          </a:p>
          <a:p>
            <a:pPr algn="l">
              <a:lnSpc>
                <a:spcPct val="120000"/>
              </a:lnSpc>
              <a:spcBef>
                <a:spcPts val="0"/>
              </a:spcBef>
              <a:buFont typeface="+mj-lt"/>
              <a:buAutoNum type="arabicPeriod"/>
            </a:pPr>
            <a:r>
              <a:rPr lang="en-US" sz="6400" b="1" i="0" dirty="0">
                <a:solidFill>
                  <a:srgbClr val="242424"/>
                </a:solidFill>
                <a:effectLst/>
              </a:rPr>
              <a:t>Network errors</a:t>
            </a:r>
            <a:r>
              <a:rPr lang="en-US" sz="6400" b="0" i="0" dirty="0">
                <a:solidFill>
                  <a:srgbClr val="242424"/>
                </a:solidFill>
                <a:effectLst/>
              </a:rPr>
              <a:t>: The number of network errors detected.</a:t>
            </a:r>
          </a:p>
          <a:p>
            <a:pPr algn="l">
              <a:lnSpc>
                <a:spcPct val="120000"/>
              </a:lnSpc>
              <a:spcBef>
                <a:spcPts val="0"/>
              </a:spcBef>
              <a:buFont typeface="+mj-lt"/>
              <a:buAutoNum type="arabicPeriod"/>
            </a:pPr>
            <a:r>
              <a:rPr lang="en-US" sz="6400" b="1" i="0" dirty="0">
                <a:solidFill>
                  <a:srgbClr val="242424"/>
                </a:solidFill>
                <a:effectLst/>
              </a:rPr>
              <a:t>Connections made</a:t>
            </a:r>
            <a:r>
              <a:rPr lang="en-US" sz="6400" b="0" i="0" dirty="0">
                <a:solidFill>
                  <a:srgbClr val="242424"/>
                </a:solidFill>
                <a:effectLst/>
              </a:rPr>
              <a:t>: The total number of network connections established by the workstation.</a:t>
            </a:r>
          </a:p>
          <a:p>
            <a:pPr algn="l">
              <a:lnSpc>
                <a:spcPct val="120000"/>
              </a:lnSpc>
              <a:spcBef>
                <a:spcPts val="0"/>
              </a:spcBef>
              <a:buFont typeface="+mj-lt"/>
              <a:buAutoNum type="arabicPeriod"/>
            </a:pPr>
            <a:r>
              <a:rPr lang="en-US" sz="6400" b="1" i="0" dirty="0">
                <a:solidFill>
                  <a:srgbClr val="242424"/>
                </a:solidFill>
                <a:effectLst/>
              </a:rPr>
              <a:t>Connections failed</a:t>
            </a:r>
            <a:r>
              <a:rPr lang="en-US" sz="6400" b="0" i="0" dirty="0">
                <a:solidFill>
                  <a:srgbClr val="242424"/>
                </a:solidFill>
                <a:effectLst/>
              </a:rPr>
              <a:t>: The number of failed connection attempts.</a:t>
            </a:r>
          </a:p>
          <a:p>
            <a:pPr algn="l">
              <a:lnSpc>
                <a:spcPct val="120000"/>
              </a:lnSpc>
              <a:spcBef>
                <a:spcPts val="0"/>
              </a:spcBef>
              <a:buFont typeface="+mj-lt"/>
              <a:buAutoNum type="arabicPeriod"/>
            </a:pPr>
            <a:r>
              <a:rPr lang="en-US" sz="6400" b="1" i="0" dirty="0">
                <a:solidFill>
                  <a:srgbClr val="242424"/>
                </a:solidFill>
                <a:effectLst/>
              </a:rPr>
              <a:t>Sessions started</a:t>
            </a:r>
            <a:r>
              <a:rPr lang="en-US" sz="6400" b="0" i="0" dirty="0">
                <a:solidFill>
                  <a:srgbClr val="242424"/>
                </a:solidFill>
                <a:effectLst/>
              </a:rPr>
              <a:t>: The number of network sessions started.</a:t>
            </a:r>
          </a:p>
          <a:p>
            <a:pPr algn="l">
              <a:lnSpc>
                <a:spcPct val="120000"/>
              </a:lnSpc>
              <a:spcBef>
                <a:spcPts val="0"/>
              </a:spcBef>
              <a:buFont typeface="+mj-lt"/>
              <a:buAutoNum type="arabicPeriod"/>
            </a:pPr>
            <a:r>
              <a:rPr lang="en-US" sz="6400" b="1" i="0" dirty="0">
                <a:solidFill>
                  <a:srgbClr val="242424"/>
                </a:solidFill>
                <a:effectLst/>
              </a:rPr>
              <a:t>Sessions failed</a:t>
            </a:r>
            <a:r>
              <a:rPr lang="en-US" sz="6400" b="0" i="0" dirty="0">
                <a:solidFill>
                  <a:srgbClr val="242424"/>
                </a:solidFill>
                <a:effectLst/>
              </a:rPr>
              <a:t>: The number of failed session attempts.</a:t>
            </a:r>
          </a:p>
          <a:p>
            <a:pPr algn="l">
              <a:lnSpc>
                <a:spcPct val="120000"/>
              </a:lnSpc>
              <a:spcBef>
                <a:spcPts val="0"/>
              </a:spcBef>
              <a:buFont typeface="+mj-lt"/>
              <a:buAutoNum type="arabicPeriod"/>
            </a:pPr>
            <a:r>
              <a:rPr lang="en-US" sz="6400" b="1" i="0" dirty="0">
                <a:solidFill>
                  <a:srgbClr val="242424"/>
                </a:solidFill>
                <a:effectLst/>
              </a:rPr>
              <a:t>Sessions timed out</a:t>
            </a:r>
            <a:r>
              <a:rPr lang="en-US" sz="6400" b="0" i="0" dirty="0">
                <a:solidFill>
                  <a:srgbClr val="242424"/>
                </a:solidFill>
                <a:effectLst/>
              </a:rPr>
              <a:t>: The number of sessions that timed out.</a:t>
            </a:r>
          </a:p>
          <a:p>
            <a:pPr algn="l">
              <a:lnSpc>
                <a:spcPct val="120000"/>
              </a:lnSpc>
              <a:spcBef>
                <a:spcPts val="0"/>
              </a:spcBef>
              <a:buFont typeface="+mj-lt"/>
              <a:buAutoNum type="arabicPeriod"/>
            </a:pPr>
            <a:r>
              <a:rPr lang="en-US" sz="6400" b="1" i="0" dirty="0">
                <a:solidFill>
                  <a:srgbClr val="242424"/>
                </a:solidFill>
                <a:effectLst/>
              </a:rPr>
              <a:t>Sessions errored out</a:t>
            </a:r>
            <a:r>
              <a:rPr lang="en-US" sz="6400" b="0" i="0" dirty="0">
                <a:solidFill>
                  <a:srgbClr val="242424"/>
                </a:solidFill>
                <a:effectLst/>
              </a:rPr>
              <a:t>: The number of sessions that encountered errors.</a:t>
            </a:r>
          </a:p>
          <a:p>
            <a:pPr>
              <a:lnSpc>
                <a:spcPct val="120000"/>
              </a:lnSpc>
              <a:spcBef>
                <a:spcPts val="0"/>
              </a:spcBef>
            </a:pPr>
            <a:endParaRPr lang="en-GB" dirty="0"/>
          </a:p>
        </p:txBody>
      </p:sp>
      <p:pic>
        <p:nvPicPr>
          <p:cNvPr id="4" name="Graphic 3" descr="Server with solid fill">
            <a:extLst>
              <a:ext uri="{FF2B5EF4-FFF2-40B4-BE49-F238E27FC236}">
                <a16:creationId xmlns:a16="http://schemas.microsoft.com/office/drawing/2014/main" id="{B022BC77-FCFB-5839-A6F4-FBB5E9175E7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632607" y="3196717"/>
            <a:ext cx="3111214" cy="3111214"/>
          </a:xfrm>
          <a:prstGeom prst="rect">
            <a:avLst/>
          </a:prstGeom>
        </p:spPr>
      </p:pic>
    </p:spTree>
    <p:extLst>
      <p:ext uri="{BB962C8B-B14F-4D97-AF65-F5344CB8AC3E}">
        <p14:creationId xmlns:p14="http://schemas.microsoft.com/office/powerpoint/2010/main" val="74116764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1851803-E788-37F6-1E02-81839D9B24D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3B35F0F-A84E-AEAE-B884-C2A6A7062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27C4B0D-44C2-4F5D-FE16-06741F21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D725A01-335F-1C71-1AEC-43268C695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109E5D1-7FFE-5166-78C1-6389BDE883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E88458C-1729-B0A6-09C5-D1C8916CB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3EFC265-EFB3-CFC1-0581-39E7F573F871}"/>
              </a:ext>
            </a:extLst>
          </p:cNvPr>
          <p:cNvSpPr>
            <a:spLocks noGrp="1"/>
          </p:cNvSpPr>
          <p:nvPr>
            <p:ph type="title"/>
          </p:nvPr>
        </p:nvSpPr>
        <p:spPr>
          <a:xfrm>
            <a:off x="193169" y="303781"/>
            <a:ext cx="9263869" cy="1033669"/>
          </a:xfrm>
        </p:spPr>
        <p:txBody>
          <a:bodyPr>
            <a:normAutofit/>
          </a:bodyPr>
          <a:lstStyle/>
          <a:p>
            <a:r>
              <a:rPr lang="en-GB" sz="4800" dirty="0">
                <a:solidFill>
                  <a:schemeClr val="bg1"/>
                </a:solidFill>
              </a:rPr>
              <a:t>Adding &amp; managing new users</a:t>
            </a:r>
            <a:endParaRPr lang="en-GB" b="1" dirty="0">
              <a:solidFill>
                <a:schemeClr val="bg1"/>
              </a:solidFill>
            </a:endParaRPr>
          </a:p>
        </p:txBody>
      </p:sp>
      <p:sp>
        <p:nvSpPr>
          <p:cNvPr id="15" name="Content Placeholder 2">
            <a:extLst>
              <a:ext uri="{FF2B5EF4-FFF2-40B4-BE49-F238E27FC236}">
                <a16:creationId xmlns:a16="http://schemas.microsoft.com/office/drawing/2014/main" id="{0E3F70E7-4794-200E-7758-CD4960E3CD6A}"/>
              </a:ext>
            </a:extLst>
          </p:cNvPr>
          <p:cNvSpPr>
            <a:spLocks noGrp="1"/>
          </p:cNvSpPr>
          <p:nvPr>
            <p:ph idx="1"/>
          </p:nvPr>
        </p:nvSpPr>
        <p:spPr>
          <a:xfrm>
            <a:off x="204468" y="1613021"/>
            <a:ext cx="10996931" cy="4905470"/>
          </a:xfrm>
        </p:spPr>
        <p:txBody>
          <a:bodyPr>
            <a:noAutofit/>
          </a:bodyPr>
          <a:lstStyle/>
          <a:p>
            <a:pPr marL="0" indent="0">
              <a:buNone/>
            </a:pPr>
            <a:r>
              <a:rPr lang="en-GB" sz="3200" dirty="0"/>
              <a:t>Run </a:t>
            </a:r>
            <a:r>
              <a:rPr lang="en-GB" sz="3200" dirty="0" err="1"/>
              <a:t>cmd</a:t>
            </a:r>
            <a:r>
              <a:rPr lang="en-GB" sz="3200" dirty="0"/>
              <a:t> as Administrator:</a:t>
            </a:r>
          </a:p>
          <a:p>
            <a:pPr lvl="1"/>
            <a:r>
              <a:rPr lang="en-GB" sz="3200" dirty="0"/>
              <a:t>Add new user command:</a:t>
            </a:r>
            <a:br>
              <a:rPr lang="en-GB" sz="3200" dirty="0"/>
            </a:br>
            <a:r>
              <a:rPr lang="en-GB" sz="3200" dirty="0"/>
              <a:t>	</a:t>
            </a:r>
            <a:r>
              <a:rPr lang="en-US" sz="3200" b="1" dirty="0">
                <a:highlight>
                  <a:srgbClr val="FFFF00"/>
                </a:highlight>
              </a:rPr>
              <a:t>net user username password /add</a:t>
            </a:r>
            <a:endParaRPr lang="en-GB" sz="3200" b="1" dirty="0">
              <a:highlight>
                <a:srgbClr val="FFFF00"/>
              </a:highlight>
            </a:endParaRPr>
          </a:p>
          <a:p>
            <a:pPr lvl="1"/>
            <a:r>
              <a:rPr lang="en-GB" sz="3200" dirty="0"/>
              <a:t>List users command:</a:t>
            </a:r>
            <a:br>
              <a:rPr lang="en-GB" sz="3200" dirty="0"/>
            </a:br>
            <a:r>
              <a:rPr lang="en-GB" sz="3200" dirty="0"/>
              <a:t>	</a:t>
            </a:r>
            <a:r>
              <a:rPr lang="en-GB" sz="3200" b="1" dirty="0">
                <a:highlight>
                  <a:srgbClr val="FFFF00"/>
                </a:highlight>
              </a:rPr>
              <a:t>net user</a:t>
            </a:r>
          </a:p>
          <a:p>
            <a:pPr lvl="1"/>
            <a:r>
              <a:rPr lang="en-GB" sz="3200" dirty="0"/>
              <a:t>Delete a user: </a:t>
            </a:r>
            <a:br>
              <a:rPr lang="en-GB" sz="3200" dirty="0"/>
            </a:br>
            <a:r>
              <a:rPr lang="en-GB" sz="3200" dirty="0"/>
              <a:t>	</a:t>
            </a:r>
            <a:r>
              <a:rPr lang="en-GB" sz="3200" b="1" dirty="0">
                <a:highlight>
                  <a:srgbClr val="FFFF00"/>
                </a:highlight>
              </a:rPr>
              <a:t>net user username /delete</a:t>
            </a:r>
          </a:p>
          <a:p>
            <a:pPr lvl="1"/>
            <a:r>
              <a:rPr lang="en-US" sz="3200" dirty="0"/>
              <a:t>Grant user admin permissions: </a:t>
            </a:r>
            <a:br>
              <a:rPr lang="en-US" sz="3200" dirty="0"/>
            </a:br>
            <a:r>
              <a:rPr lang="en-US" sz="3200" dirty="0"/>
              <a:t>	</a:t>
            </a:r>
            <a:r>
              <a:rPr lang="en-US" sz="3200" b="1" dirty="0">
                <a:highlight>
                  <a:srgbClr val="FFFF00"/>
                </a:highlight>
              </a:rPr>
              <a:t>net </a:t>
            </a:r>
            <a:r>
              <a:rPr lang="en-US" sz="3200" b="1" dirty="0" err="1">
                <a:highlight>
                  <a:srgbClr val="FFFF00"/>
                </a:highlight>
              </a:rPr>
              <a:t>localgroup</a:t>
            </a:r>
            <a:r>
              <a:rPr lang="en-US" sz="3200" b="1" dirty="0">
                <a:highlight>
                  <a:srgbClr val="FFFF00"/>
                </a:highlight>
              </a:rPr>
              <a:t> administrators username /add</a:t>
            </a:r>
            <a:endParaRPr lang="en-GB" sz="3200" b="1" dirty="0">
              <a:highlight>
                <a:srgbClr val="FFFF00"/>
              </a:highlight>
            </a:endParaRPr>
          </a:p>
          <a:p>
            <a:pPr marL="457200" lvl="1" indent="0">
              <a:buNone/>
            </a:pPr>
            <a:br>
              <a:rPr lang="en-GB" sz="1050" dirty="0"/>
            </a:br>
            <a:r>
              <a:rPr lang="en-GB" sz="1600" dirty="0"/>
              <a:t>For further information on user management using Bat/PS, please click here: </a:t>
            </a:r>
            <a:r>
              <a:rPr lang="en-GB" sz="1600" dirty="0">
                <a:hlinkClick r:id="rId3"/>
              </a:rPr>
              <a:t>The Net command</a:t>
            </a:r>
            <a:r>
              <a:rPr lang="en-GB" sz="1600" dirty="0"/>
              <a:t>, </a:t>
            </a:r>
            <a:r>
              <a:rPr lang="en-US" sz="1600" dirty="0">
                <a:hlinkClick r:id="rId4"/>
              </a:rPr>
              <a:t>Manage users</a:t>
            </a:r>
            <a:r>
              <a:rPr lang="en-US" sz="1600" dirty="0"/>
              <a:t>, </a:t>
            </a:r>
            <a:r>
              <a:rPr lang="en-US" sz="1600" dirty="0">
                <a:hlinkClick r:id="rId5"/>
              </a:rPr>
              <a:t>User Accounts with CMD or PS</a:t>
            </a:r>
            <a:r>
              <a:rPr lang="en-US" sz="1600" dirty="0"/>
              <a:t>, </a:t>
            </a:r>
            <a:r>
              <a:rPr lang="en-US" sz="1600" dirty="0">
                <a:hlinkClick r:id="rId6"/>
              </a:rPr>
              <a:t>Users &amp; Groups</a:t>
            </a:r>
            <a:r>
              <a:rPr lang="en-US" sz="1600" dirty="0"/>
              <a:t>.</a:t>
            </a:r>
            <a:br>
              <a:rPr lang="en-US" sz="1600" dirty="0"/>
            </a:br>
            <a:r>
              <a:rPr lang="en-GB" sz="1600" dirty="0"/>
              <a:t>+ To manage User, Web &amp; Windows credentials, </a:t>
            </a:r>
            <a:r>
              <a:rPr lang="en-GB" sz="1600" dirty="0" err="1"/>
              <a:t>goto</a:t>
            </a:r>
            <a:r>
              <a:rPr lang="en-GB" sz="1600" dirty="0"/>
              <a:t>: Control Panel: User Accounts.</a:t>
            </a:r>
          </a:p>
          <a:p>
            <a:pPr marL="457200" lvl="1" indent="0">
              <a:buNone/>
            </a:pPr>
            <a:endParaRPr lang="en-US" sz="1600" dirty="0"/>
          </a:p>
        </p:txBody>
      </p:sp>
      <p:pic>
        <p:nvPicPr>
          <p:cNvPr id="4" name="Graphic 3" descr="Social network with solid fill">
            <a:extLst>
              <a:ext uri="{FF2B5EF4-FFF2-40B4-BE49-F238E27FC236}">
                <a16:creationId xmlns:a16="http://schemas.microsoft.com/office/drawing/2014/main" id="{EAF337E4-40CA-D7C1-AEBD-96222133015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189118" y="1830228"/>
            <a:ext cx="3526632" cy="3526632"/>
          </a:xfrm>
          <a:prstGeom prst="rect">
            <a:avLst/>
          </a:prstGeom>
        </p:spPr>
      </p:pic>
    </p:spTree>
    <p:extLst>
      <p:ext uri="{BB962C8B-B14F-4D97-AF65-F5344CB8AC3E}">
        <p14:creationId xmlns:p14="http://schemas.microsoft.com/office/powerpoint/2010/main" val="244120034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10D4FDF-9474-A506-9220-1E610F5825A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F4DED9-AE29-8F9A-5A61-76084BCCA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5C761F48-B94D-39ED-9B0D-BEED528228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885BBE3-AC12-15E5-BFD7-AC1ABC495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12BBA63-FA15-ECA3-C384-1B919145A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28D1DCD-70CA-0E23-93AD-656A3B82C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11A8D4F-16BE-DCC5-9BC3-0F511E68E3C9}"/>
              </a:ext>
            </a:extLst>
          </p:cNvPr>
          <p:cNvSpPr>
            <a:spLocks noGrp="1"/>
          </p:cNvSpPr>
          <p:nvPr>
            <p:ph type="title"/>
          </p:nvPr>
        </p:nvSpPr>
        <p:spPr>
          <a:xfrm>
            <a:off x="459346" y="627017"/>
            <a:ext cx="11523648" cy="963724"/>
          </a:xfrm>
        </p:spPr>
        <p:txBody>
          <a:bodyPr>
            <a:normAutofit fontScale="90000"/>
          </a:bodyPr>
          <a:lstStyle/>
          <a:p>
            <a:r>
              <a:rPr lang="en-GB" sz="6000" b="1" dirty="0">
                <a:solidFill>
                  <a:schemeClr val="bg1"/>
                </a:solidFill>
              </a:rPr>
              <a:t>Bg. </a:t>
            </a:r>
            <a:r>
              <a:rPr lang="en-GB" sz="4800" b="1" dirty="0">
                <a:solidFill>
                  <a:schemeClr val="bg1"/>
                </a:solidFill>
              </a:rPr>
              <a:t>Creating a New Local User Account </a:t>
            </a:r>
            <a:br>
              <a:rPr lang="en-GB" sz="4800" b="1" dirty="0">
                <a:solidFill>
                  <a:schemeClr val="bg1"/>
                </a:solidFill>
              </a:rPr>
            </a:br>
            <a:r>
              <a:rPr lang="en-GB" sz="4800" b="1" dirty="0">
                <a:solidFill>
                  <a:schemeClr val="bg1"/>
                </a:solidFill>
              </a:rPr>
              <a:t> * </a:t>
            </a:r>
            <a:r>
              <a:rPr lang="en-GB" sz="4000" b="1" dirty="0">
                <a:solidFill>
                  <a:schemeClr val="bg1"/>
                </a:solidFill>
              </a:rPr>
              <a:t>Windows &gt; Control Panel &gt; User Accounts</a:t>
            </a:r>
            <a:br>
              <a:rPr lang="en-GB" sz="4800" dirty="0"/>
            </a:br>
            <a:endParaRPr lang="en-GB" sz="4800" b="1" dirty="0">
              <a:solidFill>
                <a:srgbClr val="FFFFFF"/>
              </a:solidFill>
            </a:endParaRPr>
          </a:p>
        </p:txBody>
      </p:sp>
      <p:pic>
        <p:nvPicPr>
          <p:cNvPr id="7" name="Picture 6">
            <a:extLst>
              <a:ext uri="{FF2B5EF4-FFF2-40B4-BE49-F238E27FC236}">
                <a16:creationId xmlns:a16="http://schemas.microsoft.com/office/drawing/2014/main" id="{E0A6F668-D17C-7576-15EE-497570911059}"/>
              </a:ext>
            </a:extLst>
          </p:cNvPr>
          <p:cNvPicPr>
            <a:picLocks noChangeAspect="1"/>
          </p:cNvPicPr>
          <p:nvPr/>
        </p:nvPicPr>
        <p:blipFill>
          <a:blip r:embed="rId3"/>
          <a:srcRect r="16740"/>
          <a:stretch>
            <a:fillRect/>
          </a:stretch>
        </p:blipFill>
        <p:spPr>
          <a:xfrm>
            <a:off x="7626789" y="1625678"/>
            <a:ext cx="4442158" cy="2713311"/>
          </a:xfrm>
          <a:prstGeom prst="rect">
            <a:avLst/>
          </a:prstGeom>
        </p:spPr>
      </p:pic>
      <p:sp>
        <p:nvSpPr>
          <p:cNvPr id="9" name="Content Placeholder 2">
            <a:extLst>
              <a:ext uri="{FF2B5EF4-FFF2-40B4-BE49-F238E27FC236}">
                <a16:creationId xmlns:a16="http://schemas.microsoft.com/office/drawing/2014/main" id="{64CA4F47-BC48-CA0C-DACD-64133659EB9A}"/>
              </a:ext>
            </a:extLst>
          </p:cNvPr>
          <p:cNvSpPr txBox="1">
            <a:spLocks/>
          </p:cNvSpPr>
          <p:nvPr/>
        </p:nvSpPr>
        <p:spPr>
          <a:xfrm>
            <a:off x="61524" y="3624979"/>
            <a:ext cx="12068947" cy="299501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b="1" dirty="0"/>
              <a:t>Step 2: Create a New User Account</a:t>
            </a:r>
            <a:br>
              <a:rPr lang="en-GB" dirty="0"/>
            </a:br>
            <a:r>
              <a:rPr lang="en-GB" sz="2200" dirty="0"/>
              <a:t>1. In the </a:t>
            </a:r>
            <a:r>
              <a:rPr lang="en-GB" sz="2200" b="1" dirty="0"/>
              <a:t>User Accounts</a:t>
            </a:r>
            <a:r>
              <a:rPr lang="en-GB" sz="2200" dirty="0"/>
              <a:t> window, click </a:t>
            </a:r>
            <a:r>
              <a:rPr lang="en-GB" sz="2200" b="1" dirty="0"/>
              <a:t>Manage another account</a:t>
            </a:r>
            <a:r>
              <a:rPr lang="en-GB" sz="2200" dirty="0"/>
              <a:t>.</a:t>
            </a:r>
            <a:br>
              <a:rPr lang="en-GB" sz="2200" dirty="0"/>
            </a:br>
            <a:r>
              <a:rPr lang="en-GB" sz="2200" b="1" dirty="0"/>
              <a:t>2. </a:t>
            </a:r>
            <a:r>
              <a:rPr lang="en-GB" sz="2200" dirty="0"/>
              <a:t>Next, in the </a:t>
            </a:r>
            <a:r>
              <a:rPr lang="en-GB" sz="2200" b="1" dirty="0"/>
              <a:t>Manage Accounts</a:t>
            </a:r>
            <a:r>
              <a:rPr lang="en-GB" sz="2200" dirty="0"/>
              <a:t> window, select </a:t>
            </a:r>
            <a:r>
              <a:rPr lang="en-GB" sz="2200" b="1" dirty="0"/>
              <a:t>Add a new user in PC settings</a:t>
            </a:r>
            <a:r>
              <a:rPr lang="en-GB" sz="2200" dirty="0"/>
              <a:t>.</a:t>
            </a:r>
            <a:br>
              <a:rPr lang="en-GB" sz="2200" dirty="0"/>
            </a:br>
            <a:r>
              <a:rPr lang="en-GB" sz="2200" dirty="0"/>
              <a:t>In the </a:t>
            </a:r>
            <a:r>
              <a:rPr lang="en-GB" sz="2200" b="1" dirty="0"/>
              <a:t>Settings</a:t>
            </a:r>
            <a:r>
              <a:rPr lang="en-GB" sz="2200" dirty="0"/>
              <a:t> window, click </a:t>
            </a:r>
            <a:r>
              <a:rPr lang="en-GB" sz="2200" b="1" dirty="0"/>
              <a:t>Add someone else to this PC</a:t>
            </a:r>
            <a:r>
              <a:rPr lang="en-GB" sz="2200" dirty="0"/>
              <a:t>.</a:t>
            </a:r>
            <a:br>
              <a:rPr lang="en-GB" sz="2200" dirty="0"/>
            </a:br>
            <a:r>
              <a:rPr lang="en-GB" sz="2200" dirty="0"/>
              <a:t>* When the </a:t>
            </a:r>
            <a:r>
              <a:rPr lang="en-GB" sz="2200" b="1" dirty="0"/>
              <a:t>How will this person sign in?</a:t>
            </a:r>
            <a:r>
              <a:rPr lang="en-GB" sz="2200" dirty="0"/>
              <a:t> screen appears, choose </a:t>
            </a:r>
            <a:r>
              <a:rPr lang="en-GB" sz="2200" b="1" dirty="0"/>
              <a:t>I don't have this person's sign-in information</a:t>
            </a:r>
            <a:r>
              <a:rPr lang="en-GB" sz="2200" dirty="0"/>
              <a:t>.</a:t>
            </a:r>
            <a:br>
              <a:rPr lang="en-GB" sz="2200" dirty="0"/>
            </a:br>
            <a:r>
              <a:rPr lang="en-GB" sz="2200" dirty="0"/>
              <a:t>3. On the </a:t>
            </a:r>
            <a:r>
              <a:rPr lang="en-GB" sz="2200" b="1" dirty="0"/>
              <a:t>Let's create your account</a:t>
            </a:r>
            <a:r>
              <a:rPr lang="en-GB" sz="2200" dirty="0"/>
              <a:t> screen, click </a:t>
            </a:r>
            <a:r>
              <a:rPr lang="en-GB" sz="2200" b="1" dirty="0"/>
              <a:t>Add a user without a Microsoft account</a:t>
            </a:r>
            <a:r>
              <a:rPr lang="en-GB" sz="2200" dirty="0"/>
              <a:t>.</a:t>
            </a:r>
            <a:br>
              <a:rPr lang="en-GB" sz="2200" dirty="0"/>
            </a:br>
            <a:r>
              <a:rPr lang="en-GB" sz="2200" dirty="0"/>
              <a:t>4. Finally, in the </a:t>
            </a:r>
            <a:r>
              <a:rPr lang="en-GB" sz="2200" b="1" dirty="0"/>
              <a:t>Create an account for this PC</a:t>
            </a:r>
            <a:r>
              <a:rPr lang="en-GB" sz="2200" dirty="0"/>
              <a:t> window, enter the required details to create the new user account named </a:t>
            </a:r>
            <a:r>
              <a:rPr lang="en-GB" sz="2200" b="1" dirty="0"/>
              <a:t>User1</a:t>
            </a:r>
            <a:r>
              <a:rPr lang="en-GB" sz="2200" dirty="0"/>
              <a:t>, then click </a:t>
            </a:r>
            <a:r>
              <a:rPr lang="en-GB" sz="2200" b="1" dirty="0"/>
              <a:t>Next</a:t>
            </a:r>
            <a:r>
              <a:rPr lang="en-GB" sz="2200" dirty="0"/>
              <a:t> to complete the process.</a:t>
            </a:r>
          </a:p>
          <a:p>
            <a:endParaRPr lang="en-GB" b="1" dirty="0">
              <a:highlight>
                <a:srgbClr val="FFFF00"/>
              </a:highlight>
            </a:endParaRPr>
          </a:p>
        </p:txBody>
      </p:sp>
      <p:sp>
        <p:nvSpPr>
          <p:cNvPr id="15" name="Content Placeholder 2">
            <a:extLst>
              <a:ext uri="{FF2B5EF4-FFF2-40B4-BE49-F238E27FC236}">
                <a16:creationId xmlns:a16="http://schemas.microsoft.com/office/drawing/2014/main" id="{7FB86E8A-B0EF-C793-8C22-DFA596E6ED70}"/>
              </a:ext>
            </a:extLst>
          </p:cNvPr>
          <p:cNvSpPr>
            <a:spLocks noGrp="1"/>
          </p:cNvSpPr>
          <p:nvPr>
            <p:ph idx="1"/>
          </p:nvPr>
        </p:nvSpPr>
        <p:spPr>
          <a:xfrm>
            <a:off x="123053" y="1726975"/>
            <a:ext cx="7723369" cy="1702025"/>
          </a:xfrm>
        </p:spPr>
        <p:txBody>
          <a:bodyPr>
            <a:noAutofit/>
          </a:bodyPr>
          <a:lstStyle/>
          <a:p>
            <a:pPr marL="0" indent="0">
              <a:buNone/>
            </a:pPr>
            <a:r>
              <a:rPr lang="en-GB" b="1" dirty="0"/>
              <a:t>Step 1: Open the User Accounts Tool</a:t>
            </a:r>
            <a:br>
              <a:rPr lang="en-GB" dirty="0"/>
            </a:br>
            <a:r>
              <a:rPr lang="en-GB" sz="2200" dirty="0"/>
              <a:t>1. Log in to the Windows PC using an Administrator account.</a:t>
            </a:r>
            <a:br>
              <a:rPr lang="en-GB" sz="2200" dirty="0"/>
            </a:br>
            <a:r>
              <a:rPr lang="en-GB" sz="2200" dirty="0"/>
              <a:t>2. Click </a:t>
            </a:r>
            <a:r>
              <a:rPr lang="en-GB" sz="2200" b="1" dirty="0"/>
              <a:t>Start</a:t>
            </a:r>
            <a:r>
              <a:rPr lang="en-GB" sz="2200" dirty="0"/>
              <a:t>, then search for </a:t>
            </a:r>
            <a:r>
              <a:rPr lang="en-GB" sz="2200" b="1" dirty="0"/>
              <a:t>Control Panel</a:t>
            </a:r>
            <a:br>
              <a:rPr lang="en-GB" sz="2200" dirty="0"/>
            </a:br>
            <a:r>
              <a:rPr lang="en-GB" sz="2200" dirty="0"/>
              <a:t>3. In Control Panel, select </a:t>
            </a:r>
            <a:r>
              <a:rPr lang="en-GB" sz="2200" b="1" dirty="0"/>
              <a:t>User Accounts</a:t>
            </a:r>
            <a:r>
              <a:rPr lang="en-GB" sz="2200" dirty="0"/>
              <a:t> (ensure the view is set to </a:t>
            </a:r>
            <a:r>
              <a:rPr lang="en-GB" sz="2200" b="1" dirty="0"/>
              <a:t>Small icons</a:t>
            </a:r>
            <a:r>
              <a:rPr lang="en-GB" sz="2200" dirty="0"/>
              <a:t> by choosing it from the </a:t>
            </a:r>
            <a:r>
              <a:rPr lang="en-GB" sz="2200" b="1" dirty="0"/>
              <a:t>View by</a:t>
            </a:r>
            <a:r>
              <a:rPr lang="en-GB" sz="2200" dirty="0"/>
              <a:t> drop-down list).</a:t>
            </a:r>
          </a:p>
        </p:txBody>
      </p:sp>
    </p:spTree>
    <p:extLst>
      <p:ext uri="{BB962C8B-B14F-4D97-AF65-F5344CB8AC3E}">
        <p14:creationId xmlns:p14="http://schemas.microsoft.com/office/powerpoint/2010/main" val="126585439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B32CCA5-3B45-33E2-598F-2A8F7A6F124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ED6115-FC0E-7FAD-3668-F51C37B92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849F8F64-F363-FA16-90B0-D64B478ED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AFD55E6-A8F0-E7BB-5BCA-15B1C8B5B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F1F23126-42A8-4D96-4548-357BF79D71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EC569698-F628-4BF4-C3C0-8EA67DEF3D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2C45828-F3F7-F5F8-8542-F402CF838C5A}"/>
              </a:ext>
            </a:extLst>
          </p:cNvPr>
          <p:cNvSpPr>
            <a:spLocks noGrp="1"/>
          </p:cNvSpPr>
          <p:nvPr>
            <p:ph type="title"/>
          </p:nvPr>
        </p:nvSpPr>
        <p:spPr>
          <a:xfrm>
            <a:off x="459346" y="627017"/>
            <a:ext cx="11214822" cy="963724"/>
          </a:xfrm>
        </p:spPr>
        <p:txBody>
          <a:bodyPr>
            <a:normAutofit fontScale="90000"/>
          </a:bodyPr>
          <a:lstStyle/>
          <a:p>
            <a:r>
              <a:rPr lang="en-GB" sz="7300" b="1" dirty="0">
                <a:solidFill>
                  <a:schemeClr val="bg1"/>
                </a:solidFill>
              </a:rPr>
              <a:t>Bg. </a:t>
            </a:r>
            <a:r>
              <a:rPr lang="en-GB" sz="4800" b="1" dirty="0">
                <a:solidFill>
                  <a:schemeClr val="bg1"/>
                </a:solidFill>
              </a:rPr>
              <a:t>Creating a New Local User Account </a:t>
            </a:r>
            <a:br>
              <a:rPr lang="en-GB" sz="4800" b="1" dirty="0">
                <a:solidFill>
                  <a:schemeClr val="bg1"/>
                </a:solidFill>
              </a:rPr>
            </a:br>
            <a:r>
              <a:rPr lang="en-GB" sz="4800" b="1" dirty="0">
                <a:solidFill>
                  <a:schemeClr val="bg1"/>
                </a:solidFill>
              </a:rPr>
              <a:t>* Windows &gt; </a:t>
            </a:r>
            <a:r>
              <a:rPr lang="en-GB" sz="4000" b="1" dirty="0">
                <a:solidFill>
                  <a:schemeClr val="bg1"/>
                </a:solidFill>
              </a:rPr>
              <a:t>Computer Management tool</a:t>
            </a:r>
            <a:br>
              <a:rPr lang="en-GB" sz="4800" dirty="0"/>
            </a:br>
            <a:endParaRPr lang="en-GB" sz="4800" b="1" dirty="0">
              <a:solidFill>
                <a:srgbClr val="FFFFFF"/>
              </a:solidFill>
            </a:endParaRPr>
          </a:p>
        </p:txBody>
      </p:sp>
      <p:sp>
        <p:nvSpPr>
          <p:cNvPr id="15" name="Content Placeholder 2">
            <a:extLst>
              <a:ext uri="{FF2B5EF4-FFF2-40B4-BE49-F238E27FC236}">
                <a16:creationId xmlns:a16="http://schemas.microsoft.com/office/drawing/2014/main" id="{46DCEAED-DA77-FC17-40D7-EFC3178970EA}"/>
              </a:ext>
            </a:extLst>
          </p:cNvPr>
          <p:cNvSpPr>
            <a:spLocks noGrp="1"/>
          </p:cNvSpPr>
          <p:nvPr>
            <p:ph idx="1"/>
          </p:nvPr>
        </p:nvSpPr>
        <p:spPr>
          <a:xfrm>
            <a:off x="123053" y="1726975"/>
            <a:ext cx="11899877" cy="4905470"/>
          </a:xfrm>
        </p:spPr>
        <p:txBody>
          <a:bodyPr>
            <a:noAutofit/>
          </a:bodyPr>
          <a:lstStyle/>
          <a:p>
            <a:pPr marL="514350" indent="-514350">
              <a:buFont typeface="+mj-lt"/>
              <a:buAutoNum type="arabicPeriod"/>
            </a:pPr>
            <a:r>
              <a:rPr lang="en-GB" b="1" dirty="0"/>
              <a:t>Open Computer Management</a:t>
            </a:r>
            <a:br>
              <a:rPr lang="en-GB" b="1" dirty="0"/>
            </a:br>
            <a:r>
              <a:rPr lang="en-GB" sz="2400" dirty="0"/>
              <a:t>Type ‘Computer Management’ in search box.</a:t>
            </a:r>
          </a:p>
          <a:p>
            <a:pPr marL="514350" indent="-514350">
              <a:buFont typeface="+mj-lt"/>
              <a:buAutoNum type="arabicPeriod"/>
            </a:pPr>
            <a:r>
              <a:rPr lang="en-US" sz="2400" dirty="0"/>
              <a:t>Navigate to ‘Local Users and Groups’:</a:t>
            </a:r>
            <a:br>
              <a:rPr lang="en-US" sz="2400" dirty="0"/>
            </a:br>
            <a:r>
              <a:rPr lang="en-US" sz="2400" dirty="0"/>
              <a:t>In the left pane, expand ‘System Tool’.</a:t>
            </a:r>
            <a:br>
              <a:rPr lang="en-US" sz="2400" dirty="0"/>
            </a:br>
            <a:r>
              <a:rPr lang="en-US" sz="2400" dirty="0"/>
              <a:t>Click ‘Local Users and Groups’, </a:t>
            </a:r>
            <a:br>
              <a:rPr lang="en-US" sz="2400" dirty="0"/>
            </a:br>
            <a:r>
              <a:rPr lang="en-US" sz="2400" dirty="0"/>
              <a:t>then select ‘User’</a:t>
            </a:r>
          </a:p>
          <a:p>
            <a:pPr marL="514350" indent="-514350">
              <a:buFont typeface="+mj-lt"/>
              <a:buAutoNum type="arabicPeriod"/>
            </a:pPr>
            <a:r>
              <a:rPr lang="en-US" sz="2400" dirty="0"/>
              <a:t>Right-click and select ‘New User’</a:t>
            </a:r>
          </a:p>
          <a:p>
            <a:pPr marL="514350" indent="-514350">
              <a:buFont typeface="+mj-lt"/>
              <a:buAutoNum type="arabicPeriod"/>
            </a:pPr>
            <a:r>
              <a:rPr lang="en-US" sz="2400" dirty="0"/>
              <a:t>Enter User Details</a:t>
            </a:r>
          </a:p>
          <a:p>
            <a:pPr marL="514350" indent="-514350">
              <a:buFont typeface="+mj-lt"/>
              <a:buAutoNum type="arabicPeriod"/>
            </a:pPr>
            <a:r>
              <a:rPr lang="en-US" sz="2400" dirty="0"/>
              <a:t>Check/uncheck Account Options</a:t>
            </a:r>
          </a:p>
          <a:p>
            <a:pPr marL="514350" indent="-514350">
              <a:buFont typeface="+mj-lt"/>
              <a:buAutoNum type="arabicPeriod"/>
            </a:pPr>
            <a:r>
              <a:rPr lang="en-US" sz="2400" dirty="0"/>
              <a:t>Create the Account</a:t>
            </a:r>
          </a:p>
          <a:p>
            <a:pPr marL="514350" indent="-514350">
              <a:buFont typeface="+mj-lt"/>
              <a:buAutoNum type="arabicPeriod"/>
            </a:pPr>
            <a:r>
              <a:rPr lang="en-US" sz="2400" dirty="0"/>
              <a:t>Verify the New User: The new account should now</a:t>
            </a:r>
            <a:br>
              <a:rPr lang="en-US" sz="2400" dirty="0"/>
            </a:br>
            <a:r>
              <a:rPr lang="en-US" sz="2400" dirty="0"/>
              <a:t> appear in the Users list under Local Users and </a:t>
            </a:r>
            <a:br>
              <a:rPr lang="en-US" sz="2400" dirty="0"/>
            </a:br>
            <a:r>
              <a:rPr lang="en-US" sz="2400" dirty="0"/>
              <a:t>Groups.</a:t>
            </a:r>
            <a:br>
              <a:rPr lang="en-GB" sz="2400" dirty="0"/>
            </a:br>
            <a:endParaRPr lang="en-GB" b="1" dirty="0">
              <a:highlight>
                <a:srgbClr val="FFFF00"/>
              </a:highlight>
            </a:endParaRPr>
          </a:p>
        </p:txBody>
      </p:sp>
      <p:pic>
        <p:nvPicPr>
          <p:cNvPr id="4" name="Picture 3">
            <a:extLst>
              <a:ext uri="{FF2B5EF4-FFF2-40B4-BE49-F238E27FC236}">
                <a16:creationId xmlns:a16="http://schemas.microsoft.com/office/drawing/2014/main" id="{4D52A87E-853E-8B38-A957-E6891CD84B49}"/>
              </a:ext>
            </a:extLst>
          </p:cNvPr>
          <p:cNvPicPr>
            <a:picLocks noChangeAspect="1"/>
          </p:cNvPicPr>
          <p:nvPr/>
        </p:nvPicPr>
        <p:blipFill>
          <a:blip r:embed="rId3"/>
          <a:srcRect r="62956" b="42857"/>
          <a:stretch>
            <a:fillRect/>
          </a:stretch>
        </p:blipFill>
        <p:spPr>
          <a:xfrm>
            <a:off x="7612080" y="1655252"/>
            <a:ext cx="4909540" cy="5048915"/>
          </a:xfrm>
          <a:prstGeom prst="rect">
            <a:avLst/>
          </a:prstGeom>
        </p:spPr>
      </p:pic>
    </p:spTree>
    <p:extLst>
      <p:ext uri="{BB962C8B-B14F-4D97-AF65-F5344CB8AC3E}">
        <p14:creationId xmlns:p14="http://schemas.microsoft.com/office/powerpoint/2010/main" val="16115996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2249074-4161-DC4E-2CCB-29A620819C9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93A391-64B8-6A75-668A-901BEC361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2362315-9B68-C65B-21A6-8AF65582D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FF074C2-5961-5A08-6B17-5FAF40B715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77A2DBE-D627-CF14-B93E-CAAB6B94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15CD915-3084-9317-D0CB-42EE763321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FE8E191-0A25-D3B0-5FCB-C81AD7D333A0}"/>
              </a:ext>
            </a:extLst>
          </p:cNvPr>
          <p:cNvSpPr>
            <a:spLocks noGrp="1"/>
          </p:cNvSpPr>
          <p:nvPr>
            <p:ph type="title"/>
          </p:nvPr>
        </p:nvSpPr>
        <p:spPr>
          <a:xfrm>
            <a:off x="193169" y="303781"/>
            <a:ext cx="11858337" cy="1033669"/>
          </a:xfrm>
        </p:spPr>
        <p:txBody>
          <a:bodyPr>
            <a:normAutofit/>
          </a:bodyPr>
          <a:lstStyle/>
          <a:p>
            <a:r>
              <a:rPr lang="en-GB" sz="4800" dirty="0">
                <a:solidFill>
                  <a:schemeClr val="bg1"/>
                </a:solidFill>
              </a:rPr>
              <a:t>Creating backups: </a:t>
            </a:r>
            <a:r>
              <a:rPr lang="en-GB" sz="4800" dirty="0" err="1">
                <a:solidFill>
                  <a:schemeClr val="bg1"/>
                </a:solidFill>
              </a:rPr>
              <a:t>xcopy</a:t>
            </a:r>
            <a:r>
              <a:rPr lang="en-GB" sz="4800" dirty="0">
                <a:solidFill>
                  <a:schemeClr val="bg1"/>
                </a:solidFill>
              </a:rPr>
              <a:t> &amp; robocopy</a:t>
            </a:r>
            <a:endParaRPr lang="en-GB" b="1" dirty="0">
              <a:solidFill>
                <a:schemeClr val="bg1"/>
              </a:solidFill>
            </a:endParaRPr>
          </a:p>
        </p:txBody>
      </p:sp>
      <p:sp>
        <p:nvSpPr>
          <p:cNvPr id="15" name="Content Placeholder 2">
            <a:extLst>
              <a:ext uri="{FF2B5EF4-FFF2-40B4-BE49-F238E27FC236}">
                <a16:creationId xmlns:a16="http://schemas.microsoft.com/office/drawing/2014/main" id="{432B2553-11D7-821F-61F2-07F37B03099D}"/>
              </a:ext>
            </a:extLst>
          </p:cNvPr>
          <p:cNvSpPr>
            <a:spLocks noGrp="1"/>
          </p:cNvSpPr>
          <p:nvPr>
            <p:ph idx="1"/>
          </p:nvPr>
        </p:nvSpPr>
        <p:spPr>
          <a:xfrm>
            <a:off x="304480" y="1751234"/>
            <a:ext cx="10996931" cy="4905470"/>
          </a:xfrm>
        </p:spPr>
        <p:txBody>
          <a:bodyPr>
            <a:noAutofit/>
          </a:bodyPr>
          <a:lstStyle/>
          <a:p>
            <a:pPr marL="342900" indent="-342900">
              <a:lnSpc>
                <a:spcPct val="100000"/>
              </a:lnSpc>
              <a:spcBef>
                <a:spcPts val="0"/>
              </a:spcBef>
              <a:spcAft>
                <a:spcPts val="600"/>
              </a:spcAft>
              <a:buFont typeface="+mj-lt"/>
              <a:buAutoNum type="arabicPeriod"/>
            </a:pPr>
            <a:r>
              <a:rPr lang="en-GB" dirty="0"/>
              <a:t>The </a:t>
            </a:r>
            <a:r>
              <a:rPr lang="en-GB" b="1" dirty="0" err="1">
                <a:highlight>
                  <a:srgbClr val="FFFF00"/>
                </a:highlight>
              </a:rPr>
              <a:t>xcopy</a:t>
            </a:r>
            <a:r>
              <a:rPr lang="en-GB" dirty="0"/>
              <a:t> command allows us to c</a:t>
            </a:r>
            <a:r>
              <a:rPr lang="en-US" b="0" i="0" dirty="0" err="1">
                <a:solidFill>
                  <a:srgbClr val="161616"/>
                </a:solidFill>
                <a:effectLst/>
              </a:rPr>
              <a:t>opy</a:t>
            </a:r>
            <a:r>
              <a:rPr lang="en-US" b="0" i="0" dirty="0">
                <a:solidFill>
                  <a:srgbClr val="161616"/>
                </a:solidFill>
                <a:effectLst/>
              </a:rPr>
              <a:t> files and directories, from one location to another.</a:t>
            </a:r>
          </a:p>
          <a:p>
            <a:pPr lvl="1">
              <a:lnSpc>
                <a:spcPct val="100000"/>
              </a:lnSpc>
              <a:spcBef>
                <a:spcPts val="0"/>
              </a:spcBef>
              <a:spcAft>
                <a:spcPts val="600"/>
              </a:spcAft>
            </a:pPr>
            <a:r>
              <a:rPr lang="en-GB" sz="2800" dirty="0"/>
              <a:t>Copy files from source to backup directory:</a:t>
            </a:r>
            <a:br>
              <a:rPr lang="en-GB" sz="2800" dirty="0"/>
            </a:br>
            <a:r>
              <a:rPr lang="en-GB" sz="2800" dirty="0"/>
              <a:t>	</a:t>
            </a:r>
            <a:r>
              <a:rPr lang="en-US" sz="2800" b="1" dirty="0" err="1">
                <a:highlight>
                  <a:srgbClr val="FFFF00"/>
                </a:highlight>
              </a:rPr>
              <a:t>xcopy</a:t>
            </a:r>
            <a:r>
              <a:rPr lang="en-US" sz="2800" b="1" dirty="0">
                <a:highlight>
                  <a:srgbClr val="FFFF00"/>
                </a:highlight>
              </a:rPr>
              <a:t> C:\Source\* C:\backup\* /E</a:t>
            </a:r>
            <a:br>
              <a:rPr lang="en-GB" sz="3200" dirty="0"/>
            </a:br>
            <a:r>
              <a:rPr lang="en-GB" sz="2000" dirty="0"/>
              <a:t>Bg. </a:t>
            </a:r>
            <a:r>
              <a:rPr lang="en-GB" sz="2000" dirty="0" err="1"/>
              <a:t>xcopy</a:t>
            </a:r>
            <a:r>
              <a:rPr lang="en-GB" sz="2000" dirty="0"/>
              <a:t> examples and option/parameters: </a:t>
            </a:r>
            <a:r>
              <a:rPr lang="en-GB" sz="2000" dirty="0" err="1">
                <a:hlinkClick r:id="rId3"/>
              </a:rPr>
              <a:t>xcopy</a:t>
            </a:r>
            <a:r>
              <a:rPr lang="en-GB" sz="2000" dirty="0">
                <a:hlinkClick r:id="rId3"/>
              </a:rPr>
              <a:t> | Microsoft Learn</a:t>
            </a:r>
            <a:endParaRPr lang="en-GB" sz="2000" dirty="0"/>
          </a:p>
          <a:p>
            <a:pPr marL="342900" indent="-342900">
              <a:lnSpc>
                <a:spcPct val="100000"/>
              </a:lnSpc>
              <a:spcBef>
                <a:spcPts val="0"/>
              </a:spcBef>
              <a:spcAft>
                <a:spcPts val="600"/>
              </a:spcAft>
              <a:buFont typeface="+mj-lt"/>
              <a:buAutoNum type="arabicPeriod"/>
            </a:pPr>
            <a:r>
              <a:rPr lang="en-US" dirty="0"/>
              <a:t> The </a:t>
            </a:r>
            <a:r>
              <a:rPr lang="en-US" b="1" dirty="0">
                <a:highlight>
                  <a:srgbClr val="FFFF00"/>
                </a:highlight>
              </a:rPr>
              <a:t>robocopy</a:t>
            </a:r>
            <a:r>
              <a:rPr lang="en-US" dirty="0"/>
              <a:t> command c</a:t>
            </a:r>
            <a:r>
              <a:rPr lang="en-US" b="0" i="0" dirty="0">
                <a:solidFill>
                  <a:srgbClr val="161616"/>
                </a:solidFill>
                <a:effectLst/>
              </a:rPr>
              <a:t>opies file data from one location to another.</a:t>
            </a:r>
          </a:p>
          <a:p>
            <a:pPr>
              <a:lnSpc>
                <a:spcPct val="100000"/>
              </a:lnSpc>
              <a:spcBef>
                <a:spcPts val="0"/>
              </a:spcBef>
              <a:spcAft>
                <a:spcPts val="600"/>
              </a:spcAft>
            </a:pPr>
            <a:r>
              <a:rPr lang="en-GB" dirty="0"/>
              <a:t>Copy files from source to backup directory:</a:t>
            </a:r>
            <a:endParaRPr lang="en-US" b="0" i="0" dirty="0">
              <a:solidFill>
                <a:srgbClr val="161616"/>
              </a:solidFill>
              <a:effectLst/>
            </a:endParaRPr>
          </a:p>
          <a:p>
            <a:pPr marL="0" indent="0">
              <a:lnSpc>
                <a:spcPct val="100000"/>
              </a:lnSpc>
              <a:spcBef>
                <a:spcPts val="0"/>
              </a:spcBef>
              <a:spcAft>
                <a:spcPts val="600"/>
              </a:spcAft>
              <a:buNone/>
            </a:pPr>
            <a:r>
              <a:rPr lang="en-US" dirty="0">
                <a:solidFill>
                  <a:srgbClr val="161616"/>
                </a:solidFill>
              </a:rPr>
              <a:t>	 </a:t>
            </a:r>
            <a:r>
              <a:rPr lang="en-US" b="1" dirty="0">
                <a:solidFill>
                  <a:srgbClr val="161616"/>
                </a:solidFill>
                <a:highlight>
                  <a:srgbClr val="FFFF00"/>
                </a:highlight>
              </a:rPr>
              <a:t>robocopy "C:\Source" "C:\backup“ /E</a:t>
            </a:r>
          </a:p>
          <a:p>
            <a:pPr marL="0" indent="0">
              <a:lnSpc>
                <a:spcPct val="100000"/>
              </a:lnSpc>
              <a:spcBef>
                <a:spcPts val="0"/>
              </a:spcBef>
              <a:spcAft>
                <a:spcPts val="600"/>
              </a:spcAft>
              <a:buNone/>
            </a:pPr>
            <a:r>
              <a:rPr lang="en-US" dirty="0">
                <a:solidFill>
                  <a:srgbClr val="161616"/>
                </a:solidFill>
              </a:rPr>
              <a:t>/E - Copies all the folders and subfolders, including empty ones.</a:t>
            </a:r>
            <a:endParaRPr lang="en-US" b="1" dirty="0">
              <a:solidFill>
                <a:srgbClr val="161616"/>
              </a:solidFill>
              <a:highlight>
                <a:srgbClr val="FFFF00"/>
              </a:highlight>
            </a:endParaRPr>
          </a:p>
          <a:p>
            <a:pPr marL="0" indent="0">
              <a:lnSpc>
                <a:spcPct val="100000"/>
              </a:lnSpc>
              <a:spcBef>
                <a:spcPts val="0"/>
              </a:spcBef>
              <a:spcAft>
                <a:spcPts val="600"/>
              </a:spcAft>
              <a:buNone/>
            </a:pPr>
            <a:r>
              <a:rPr lang="en-US" sz="2000" dirty="0">
                <a:solidFill>
                  <a:srgbClr val="161616"/>
                </a:solidFill>
              </a:rPr>
              <a:t>Bg. </a:t>
            </a:r>
            <a:r>
              <a:rPr lang="en-GB" sz="2000" dirty="0"/>
              <a:t>robocopy examples and option/parameters: </a:t>
            </a:r>
            <a:r>
              <a:rPr lang="en-GB" sz="2000" dirty="0">
                <a:hlinkClick r:id="rId4"/>
              </a:rPr>
              <a:t>robocopy | Microsoft Learn</a:t>
            </a:r>
            <a:br>
              <a:rPr lang="en-GB" sz="2000" dirty="0"/>
            </a:br>
            <a:r>
              <a:rPr lang="en-GB" sz="2000" dirty="0"/>
              <a:t>Notes: See Notes for example .bat script code.</a:t>
            </a:r>
            <a:endParaRPr lang="en-US" sz="2000" dirty="0"/>
          </a:p>
        </p:txBody>
      </p:sp>
    </p:spTree>
    <p:extLst>
      <p:ext uri="{BB962C8B-B14F-4D97-AF65-F5344CB8AC3E}">
        <p14:creationId xmlns:p14="http://schemas.microsoft.com/office/powerpoint/2010/main" val="198235691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A4E97-F4DE-4F61-0F5B-A14DECA0DEF7}"/>
              </a:ext>
            </a:extLst>
          </p:cNvPr>
          <p:cNvSpPr>
            <a:spLocks noGrp="1"/>
          </p:cNvSpPr>
          <p:nvPr>
            <p:ph type="title"/>
          </p:nvPr>
        </p:nvSpPr>
        <p:spPr>
          <a:xfrm>
            <a:off x="0" y="5358"/>
            <a:ext cx="12192000" cy="1084462"/>
          </a:xfrm>
          <a:solidFill>
            <a:srgbClr val="002060"/>
          </a:solidFill>
        </p:spPr>
        <p:txBody>
          <a:bodyPr/>
          <a:lstStyle/>
          <a:p>
            <a:r>
              <a:rPr lang="en-GB" dirty="0">
                <a:solidFill>
                  <a:srgbClr val="002060"/>
                </a:solidFill>
                <a:highlight>
                  <a:srgbClr val="FFFF00"/>
                </a:highlight>
              </a:rPr>
              <a:t>Show:</a:t>
            </a:r>
            <a:r>
              <a:rPr lang="en-GB" dirty="0">
                <a:solidFill>
                  <a:srgbClr val="002060"/>
                </a:solidFill>
              </a:rPr>
              <a:t> </a:t>
            </a:r>
            <a:r>
              <a:rPr lang="en-GB" dirty="0">
                <a:solidFill>
                  <a:schemeClr val="bg1"/>
                </a:solidFill>
              </a:rPr>
              <a:t>Scheduling backups using ‘</a:t>
            </a:r>
            <a:r>
              <a:rPr lang="en-GB" b="1" dirty="0">
                <a:solidFill>
                  <a:schemeClr val="bg1"/>
                </a:solidFill>
              </a:rPr>
              <a:t>Task Scheduler</a:t>
            </a:r>
            <a:r>
              <a:rPr lang="en-GB" dirty="0">
                <a:solidFill>
                  <a:schemeClr val="bg1"/>
                </a:solidFill>
              </a:rPr>
              <a:t>’</a:t>
            </a:r>
          </a:p>
        </p:txBody>
      </p:sp>
      <p:sp>
        <p:nvSpPr>
          <p:cNvPr id="5" name="Content Placeholder 4">
            <a:extLst>
              <a:ext uri="{FF2B5EF4-FFF2-40B4-BE49-F238E27FC236}">
                <a16:creationId xmlns:a16="http://schemas.microsoft.com/office/drawing/2014/main" id="{6F010D24-ADE4-A2F8-BB67-31909B84F51A}"/>
              </a:ext>
            </a:extLst>
          </p:cNvPr>
          <p:cNvSpPr>
            <a:spLocks noGrp="1"/>
          </p:cNvSpPr>
          <p:nvPr>
            <p:ph idx="1"/>
          </p:nvPr>
        </p:nvSpPr>
        <p:spPr>
          <a:xfrm>
            <a:off x="157161" y="1121775"/>
            <a:ext cx="11301413" cy="4351338"/>
          </a:xfrm>
        </p:spPr>
        <p:txBody>
          <a:bodyPr>
            <a:normAutofit/>
          </a:bodyPr>
          <a:lstStyle/>
          <a:p>
            <a:pPr marL="514350" indent="-514350">
              <a:buFont typeface="+mj-lt"/>
              <a:buAutoNum type="arabicPeriod"/>
            </a:pPr>
            <a:r>
              <a:rPr lang="en-GB" sz="2400" dirty="0"/>
              <a:t>Create a new file using Notepad/Notepad++ and include the </a:t>
            </a:r>
            <a:r>
              <a:rPr lang="en-GB" sz="2400" b="1" dirty="0" err="1"/>
              <a:t>xcopy</a:t>
            </a:r>
            <a:r>
              <a:rPr lang="en-GB" sz="2400" dirty="0"/>
              <a:t> or </a:t>
            </a:r>
            <a:r>
              <a:rPr lang="en-GB" sz="2400" b="1" dirty="0"/>
              <a:t>robocopy</a:t>
            </a:r>
            <a:r>
              <a:rPr lang="en-GB" sz="2400" dirty="0"/>
              <a:t> batch command from the previous page.</a:t>
            </a:r>
          </a:p>
          <a:p>
            <a:pPr marL="514350" indent="-514350">
              <a:buFont typeface="+mj-lt"/>
              <a:buAutoNum type="arabicPeriod"/>
            </a:pPr>
            <a:r>
              <a:rPr lang="en-GB" sz="2400" dirty="0"/>
              <a:t>Save the file with a .bat file extension e.g.: </a:t>
            </a:r>
            <a:r>
              <a:rPr lang="en-GB" sz="2400" b="1" dirty="0"/>
              <a:t>backup.bat</a:t>
            </a:r>
          </a:p>
          <a:p>
            <a:pPr marL="514350" indent="-514350">
              <a:buFont typeface="+mj-lt"/>
              <a:buAutoNum type="arabicPeriod"/>
            </a:pPr>
            <a:r>
              <a:rPr lang="en-GB" sz="2400" dirty="0"/>
              <a:t>Open </a:t>
            </a:r>
            <a:r>
              <a:rPr lang="en-GB" sz="2400" b="1" dirty="0"/>
              <a:t>Computer Management </a:t>
            </a:r>
            <a:r>
              <a:rPr lang="en-GB" sz="2400" dirty="0"/>
              <a:t>&gt; </a:t>
            </a:r>
            <a:r>
              <a:rPr lang="en-GB" sz="2400" b="1" dirty="0"/>
              <a:t>Task Scheduler </a:t>
            </a:r>
            <a:r>
              <a:rPr lang="en-GB" sz="2400" dirty="0"/>
              <a:t>and:</a:t>
            </a:r>
          </a:p>
        </p:txBody>
      </p:sp>
      <p:pic>
        <p:nvPicPr>
          <p:cNvPr id="7" name="Picture 6">
            <a:extLst>
              <a:ext uri="{FF2B5EF4-FFF2-40B4-BE49-F238E27FC236}">
                <a16:creationId xmlns:a16="http://schemas.microsoft.com/office/drawing/2014/main" id="{82D27D59-8C1C-0DE9-C42E-97D694F189DC}"/>
              </a:ext>
            </a:extLst>
          </p:cNvPr>
          <p:cNvPicPr>
            <a:picLocks noChangeAspect="1"/>
          </p:cNvPicPr>
          <p:nvPr/>
        </p:nvPicPr>
        <p:blipFill>
          <a:blip r:embed="rId2"/>
          <a:srcRect l="2894" t="22291" r="27314" b="54271"/>
          <a:stretch/>
        </p:blipFill>
        <p:spPr>
          <a:xfrm>
            <a:off x="157162" y="2781502"/>
            <a:ext cx="7179469" cy="1607345"/>
          </a:xfrm>
          <a:prstGeom prst="rect">
            <a:avLst/>
          </a:prstGeom>
        </p:spPr>
      </p:pic>
      <p:pic>
        <p:nvPicPr>
          <p:cNvPr id="10" name="Picture 9">
            <a:extLst>
              <a:ext uri="{FF2B5EF4-FFF2-40B4-BE49-F238E27FC236}">
                <a16:creationId xmlns:a16="http://schemas.microsoft.com/office/drawing/2014/main" id="{9F1D5DBE-609B-6E7C-F01C-A4AEEA24E7C3}"/>
              </a:ext>
            </a:extLst>
          </p:cNvPr>
          <p:cNvPicPr>
            <a:picLocks noChangeAspect="1"/>
          </p:cNvPicPr>
          <p:nvPr/>
        </p:nvPicPr>
        <p:blipFill>
          <a:blip r:embed="rId3"/>
          <a:srcRect t="9680" r="20295" b="26879"/>
          <a:stretch/>
        </p:blipFill>
        <p:spPr>
          <a:xfrm>
            <a:off x="7970043" y="3035734"/>
            <a:ext cx="3378398" cy="1607345"/>
          </a:xfrm>
          <a:prstGeom prst="rect">
            <a:avLst/>
          </a:prstGeom>
          <a:ln w="25400">
            <a:solidFill>
              <a:srgbClr val="FF0000"/>
            </a:solidFill>
          </a:ln>
        </p:spPr>
      </p:pic>
      <p:pic>
        <p:nvPicPr>
          <p:cNvPr id="16" name="Picture 15">
            <a:extLst>
              <a:ext uri="{FF2B5EF4-FFF2-40B4-BE49-F238E27FC236}">
                <a16:creationId xmlns:a16="http://schemas.microsoft.com/office/drawing/2014/main" id="{D0DF65B1-7369-3355-8687-0E2B8AC0B435}"/>
              </a:ext>
            </a:extLst>
          </p:cNvPr>
          <p:cNvPicPr>
            <a:picLocks noChangeAspect="1"/>
          </p:cNvPicPr>
          <p:nvPr/>
        </p:nvPicPr>
        <p:blipFill>
          <a:blip r:embed="rId4"/>
          <a:srcRect t="43840" b="13205"/>
          <a:stretch/>
        </p:blipFill>
        <p:spPr>
          <a:xfrm>
            <a:off x="6473129" y="5242919"/>
            <a:ext cx="5437883" cy="1601003"/>
          </a:xfrm>
          <a:prstGeom prst="rect">
            <a:avLst/>
          </a:prstGeom>
        </p:spPr>
      </p:pic>
      <p:sp>
        <p:nvSpPr>
          <p:cNvPr id="8" name="Oval 7">
            <a:extLst>
              <a:ext uri="{FF2B5EF4-FFF2-40B4-BE49-F238E27FC236}">
                <a16:creationId xmlns:a16="http://schemas.microsoft.com/office/drawing/2014/main" id="{6F52CE59-EF77-66B5-BF58-C953ABBA1412}"/>
              </a:ext>
            </a:extLst>
          </p:cNvPr>
          <p:cNvSpPr/>
          <p:nvPr/>
        </p:nvSpPr>
        <p:spPr>
          <a:xfrm>
            <a:off x="5494139" y="4020628"/>
            <a:ext cx="1650206" cy="388154"/>
          </a:xfrm>
          <a:prstGeom prst="ellipse">
            <a:avLst/>
          </a:prstGeom>
          <a:noFill/>
          <a:ln w="508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22201219-99F2-FD6E-A9E7-A0BC5B54FC08}"/>
              </a:ext>
            </a:extLst>
          </p:cNvPr>
          <p:cNvPicPr>
            <a:picLocks noChangeAspect="1"/>
          </p:cNvPicPr>
          <p:nvPr/>
        </p:nvPicPr>
        <p:blipFill>
          <a:blip r:embed="rId5"/>
          <a:stretch>
            <a:fillRect/>
          </a:stretch>
        </p:blipFill>
        <p:spPr>
          <a:xfrm>
            <a:off x="201662" y="4539476"/>
            <a:ext cx="3714750" cy="1847850"/>
          </a:xfrm>
          <a:prstGeom prst="rect">
            <a:avLst/>
          </a:prstGeom>
          <a:ln w="25400">
            <a:solidFill>
              <a:srgbClr val="FF0000"/>
            </a:solidFill>
          </a:ln>
        </p:spPr>
      </p:pic>
      <p:pic>
        <p:nvPicPr>
          <p:cNvPr id="14" name="Picture 13">
            <a:extLst>
              <a:ext uri="{FF2B5EF4-FFF2-40B4-BE49-F238E27FC236}">
                <a16:creationId xmlns:a16="http://schemas.microsoft.com/office/drawing/2014/main" id="{B40BCD0E-35DD-BD79-DFD0-B742D6E2F75E}"/>
              </a:ext>
            </a:extLst>
          </p:cNvPr>
          <p:cNvPicPr>
            <a:picLocks noChangeAspect="1"/>
          </p:cNvPicPr>
          <p:nvPr/>
        </p:nvPicPr>
        <p:blipFill>
          <a:blip r:embed="rId6"/>
          <a:srcRect b="24058"/>
          <a:stretch/>
        </p:blipFill>
        <p:spPr>
          <a:xfrm>
            <a:off x="4040237" y="4518327"/>
            <a:ext cx="4200525" cy="1887938"/>
          </a:xfrm>
          <a:prstGeom prst="rect">
            <a:avLst/>
          </a:prstGeom>
          <a:ln w="25400">
            <a:solidFill>
              <a:srgbClr val="FF0000"/>
            </a:solidFill>
          </a:ln>
        </p:spPr>
      </p:pic>
      <p:cxnSp>
        <p:nvCxnSpPr>
          <p:cNvPr id="18" name="Straight Arrow Connector 17">
            <a:extLst>
              <a:ext uri="{FF2B5EF4-FFF2-40B4-BE49-F238E27FC236}">
                <a16:creationId xmlns:a16="http://schemas.microsoft.com/office/drawing/2014/main" id="{B146AB62-D60F-01B8-229D-1DE088FC20B6}"/>
              </a:ext>
            </a:extLst>
          </p:cNvPr>
          <p:cNvCxnSpPr/>
          <p:nvPr/>
        </p:nvCxnSpPr>
        <p:spPr>
          <a:xfrm>
            <a:off x="7019479" y="3376614"/>
            <a:ext cx="1057275"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2434DD37-88CD-A085-E141-8E64D7627706}"/>
              </a:ext>
            </a:extLst>
          </p:cNvPr>
          <p:cNvCxnSpPr/>
          <p:nvPr/>
        </p:nvCxnSpPr>
        <p:spPr>
          <a:xfrm>
            <a:off x="3449837" y="4845667"/>
            <a:ext cx="1057275"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5991B831-A7EB-9601-5D64-E30FB708DDE6}"/>
              </a:ext>
            </a:extLst>
          </p:cNvPr>
          <p:cNvCxnSpPr/>
          <p:nvPr/>
        </p:nvCxnSpPr>
        <p:spPr>
          <a:xfrm>
            <a:off x="7821515" y="6267274"/>
            <a:ext cx="1057275"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1" name="Arrow: Curved Left 20">
            <a:extLst>
              <a:ext uri="{FF2B5EF4-FFF2-40B4-BE49-F238E27FC236}">
                <a16:creationId xmlns:a16="http://schemas.microsoft.com/office/drawing/2014/main" id="{88B5D177-6C35-8F33-9F73-B657AFF34941}"/>
              </a:ext>
            </a:extLst>
          </p:cNvPr>
          <p:cNvSpPr/>
          <p:nvPr/>
        </p:nvSpPr>
        <p:spPr>
          <a:xfrm>
            <a:off x="11410202" y="4065622"/>
            <a:ext cx="319091" cy="900112"/>
          </a:xfrm>
          <a:prstGeom prst="curvedLeftArrow">
            <a:avLst/>
          </a:prstGeom>
          <a:solidFill>
            <a:srgbClr val="FF0000"/>
          </a:solidFill>
          <a:ln>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3" name="TextBox 2">
            <a:extLst>
              <a:ext uri="{FF2B5EF4-FFF2-40B4-BE49-F238E27FC236}">
                <a16:creationId xmlns:a16="http://schemas.microsoft.com/office/drawing/2014/main" id="{901C3A92-E8A6-7DB9-A68C-61C577EE5BBE}"/>
              </a:ext>
            </a:extLst>
          </p:cNvPr>
          <p:cNvSpPr txBox="1"/>
          <p:nvPr/>
        </p:nvSpPr>
        <p:spPr>
          <a:xfrm>
            <a:off x="7548116" y="1585184"/>
            <a:ext cx="4643250" cy="1200329"/>
          </a:xfrm>
          <a:prstGeom prst="rect">
            <a:avLst/>
          </a:prstGeom>
          <a:noFill/>
          <a:ln>
            <a:solidFill>
              <a:srgbClr val="002060"/>
            </a:solidFill>
          </a:ln>
        </p:spPr>
        <p:txBody>
          <a:bodyPr wrap="square" rtlCol="0">
            <a:spAutoFit/>
          </a:bodyPr>
          <a:lstStyle/>
          <a:p>
            <a:r>
              <a:rPr lang="en-GB" dirty="0"/>
              <a:t>Task Scheduler can be used for many purposes and can automatically run our .bat script files: to make backups, system perf. reviews, clean-up files, analyse logs, send reports etc..</a:t>
            </a:r>
          </a:p>
        </p:txBody>
      </p:sp>
    </p:spTree>
    <p:extLst>
      <p:ext uri="{BB962C8B-B14F-4D97-AF65-F5344CB8AC3E}">
        <p14:creationId xmlns:p14="http://schemas.microsoft.com/office/powerpoint/2010/main" val="221522164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08D2AD4-D41D-A876-5AD9-117B18AB841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CC2F21C-5C5A-0698-E0F6-BCD02CF24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9945B81D-0BE9-E43C-BC43-69367643D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4D2020B-3F63-D968-075E-C9459B650A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E1A38424-BBBA-05EB-6535-4823F14D3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1FE8171-D9D6-338F-8DA4-7E1D2D63D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E54BEA-A7A1-146B-DDC4-F4274ED513B0}"/>
              </a:ext>
            </a:extLst>
          </p:cNvPr>
          <p:cNvSpPr>
            <a:spLocks noGrp="1"/>
          </p:cNvSpPr>
          <p:nvPr>
            <p:ph type="title"/>
          </p:nvPr>
        </p:nvSpPr>
        <p:spPr>
          <a:xfrm>
            <a:off x="193169" y="303781"/>
            <a:ext cx="11858337" cy="1033669"/>
          </a:xfrm>
        </p:spPr>
        <p:txBody>
          <a:bodyPr>
            <a:normAutofit fontScale="90000"/>
          </a:bodyPr>
          <a:lstStyle/>
          <a:p>
            <a:r>
              <a:rPr lang="en-GB" sz="4800" b="1" dirty="0">
                <a:solidFill>
                  <a:schemeClr val="bg1"/>
                </a:solidFill>
              </a:rPr>
              <a:t>WMIC</a:t>
            </a:r>
            <a:r>
              <a:rPr lang="en-GB" sz="4800" dirty="0">
                <a:solidFill>
                  <a:schemeClr val="bg1"/>
                </a:solidFill>
              </a:rPr>
              <a:t>: </a:t>
            </a:r>
            <a:r>
              <a:rPr lang="en-GB" b="1" dirty="0">
                <a:solidFill>
                  <a:schemeClr val="bg1"/>
                </a:solidFill>
              </a:rPr>
              <a:t>Windows Management Instrumentation Command‑line</a:t>
            </a:r>
          </a:p>
        </p:txBody>
      </p:sp>
      <p:sp>
        <p:nvSpPr>
          <p:cNvPr id="15" name="Content Placeholder 2">
            <a:extLst>
              <a:ext uri="{FF2B5EF4-FFF2-40B4-BE49-F238E27FC236}">
                <a16:creationId xmlns:a16="http://schemas.microsoft.com/office/drawing/2014/main" id="{6DE59975-7702-54A6-924C-5DB245036335}"/>
              </a:ext>
            </a:extLst>
          </p:cNvPr>
          <p:cNvSpPr>
            <a:spLocks noGrp="1"/>
          </p:cNvSpPr>
          <p:nvPr>
            <p:ph idx="1"/>
          </p:nvPr>
        </p:nvSpPr>
        <p:spPr>
          <a:xfrm>
            <a:off x="304479" y="1751234"/>
            <a:ext cx="11732645" cy="4905470"/>
          </a:xfrm>
        </p:spPr>
        <p:txBody>
          <a:bodyPr>
            <a:noAutofit/>
          </a:bodyPr>
          <a:lstStyle/>
          <a:p>
            <a:pPr marL="0" indent="0">
              <a:lnSpc>
                <a:spcPct val="100000"/>
              </a:lnSpc>
              <a:spcBef>
                <a:spcPts val="0"/>
              </a:spcBef>
              <a:spcAft>
                <a:spcPts val="600"/>
              </a:spcAft>
              <a:buNone/>
            </a:pPr>
            <a:r>
              <a:rPr lang="en-GB" sz="2400" dirty="0"/>
              <a:t>WMIC (</a:t>
            </a:r>
            <a:r>
              <a:rPr lang="en-GB" sz="2400" b="1" dirty="0"/>
              <a:t>Windows Management Instrumentation Command‑line</a:t>
            </a:r>
            <a:r>
              <a:rPr lang="en-GB" sz="2400" dirty="0"/>
              <a:t>) is a tool that lets us query hardware, OS, and system information from the Windows command prompt. It provides </a:t>
            </a:r>
            <a:r>
              <a:rPr lang="en-GB" sz="2400" b="1" dirty="0"/>
              <a:t>fast, scriptable, admin‑level diagnostics</a:t>
            </a:r>
            <a:r>
              <a:rPr lang="en-GB" sz="2400" dirty="0"/>
              <a:t> without opening any GUI tools. Some useful commands include:</a:t>
            </a:r>
          </a:p>
          <a:p>
            <a:pPr>
              <a:lnSpc>
                <a:spcPct val="100000"/>
              </a:lnSpc>
              <a:spcBef>
                <a:spcPts val="0"/>
              </a:spcBef>
              <a:spcAft>
                <a:spcPts val="600"/>
              </a:spcAft>
            </a:pPr>
            <a:r>
              <a:rPr lang="en-US" sz="2200" b="1" dirty="0">
                <a:highlight>
                  <a:srgbClr val="FFFF00"/>
                </a:highlight>
              </a:rPr>
              <a:t>wmic </a:t>
            </a:r>
            <a:r>
              <a:rPr lang="en-US" sz="2200" b="1" dirty="0" err="1">
                <a:highlight>
                  <a:srgbClr val="FFFF00"/>
                </a:highlight>
              </a:rPr>
              <a:t>cpu</a:t>
            </a:r>
            <a:r>
              <a:rPr lang="en-US" sz="2200" b="1" dirty="0">
                <a:highlight>
                  <a:srgbClr val="FFFF00"/>
                </a:highlight>
              </a:rPr>
              <a:t> get name </a:t>
            </a:r>
            <a:r>
              <a:rPr lang="en-US" sz="2200" b="1" dirty="0"/>
              <a:t>- </a:t>
            </a:r>
            <a:r>
              <a:rPr lang="en-US" sz="2200" dirty="0"/>
              <a:t>Retrieves the name/model of the system’s CPU.</a:t>
            </a:r>
          </a:p>
          <a:p>
            <a:pPr>
              <a:lnSpc>
                <a:spcPct val="100000"/>
              </a:lnSpc>
              <a:spcBef>
                <a:spcPts val="0"/>
              </a:spcBef>
              <a:spcAft>
                <a:spcPts val="600"/>
              </a:spcAft>
            </a:pPr>
            <a:r>
              <a:rPr lang="en-US" sz="2200" b="1" dirty="0">
                <a:highlight>
                  <a:srgbClr val="FFFF00"/>
                </a:highlight>
              </a:rPr>
              <a:t>wmic </a:t>
            </a:r>
            <a:r>
              <a:rPr lang="en-US" sz="2200" b="1" dirty="0" err="1">
                <a:highlight>
                  <a:srgbClr val="FFFF00"/>
                </a:highlight>
              </a:rPr>
              <a:t>os</a:t>
            </a:r>
            <a:r>
              <a:rPr lang="en-US" sz="2200" b="1" dirty="0">
                <a:highlight>
                  <a:srgbClr val="FFFF00"/>
                </a:highlight>
              </a:rPr>
              <a:t> get caption </a:t>
            </a:r>
            <a:r>
              <a:rPr lang="en-US" sz="2200" b="1" dirty="0"/>
              <a:t>– </a:t>
            </a:r>
            <a:r>
              <a:rPr lang="en-US" sz="2200" dirty="0"/>
              <a:t>Shows &amp; confirms the name of the installed OS e.g. Microsoft Windows 11 Pro</a:t>
            </a:r>
          </a:p>
          <a:p>
            <a:pPr>
              <a:lnSpc>
                <a:spcPct val="100000"/>
              </a:lnSpc>
              <a:spcBef>
                <a:spcPts val="0"/>
              </a:spcBef>
              <a:spcAft>
                <a:spcPts val="600"/>
              </a:spcAft>
            </a:pPr>
            <a:r>
              <a:rPr lang="en-US" sz="2200" b="1" dirty="0">
                <a:highlight>
                  <a:srgbClr val="FFFF00"/>
                </a:highlight>
              </a:rPr>
              <a:t>wmic </a:t>
            </a:r>
            <a:r>
              <a:rPr lang="en-US" sz="2200" b="1" dirty="0" err="1">
                <a:highlight>
                  <a:srgbClr val="FFFF00"/>
                </a:highlight>
              </a:rPr>
              <a:t>logicaldisk</a:t>
            </a:r>
            <a:r>
              <a:rPr lang="en-US" sz="2200" b="1" dirty="0">
                <a:highlight>
                  <a:srgbClr val="FFFF00"/>
                </a:highlight>
              </a:rPr>
              <a:t> get caption </a:t>
            </a:r>
            <a:r>
              <a:rPr lang="en-US" sz="2200" b="1" dirty="0"/>
              <a:t>- </a:t>
            </a:r>
            <a:r>
              <a:rPr lang="en-US" sz="2200" dirty="0"/>
              <a:t>Lists all logical drives e.g. C:, D:. Good for identifying available drives.</a:t>
            </a:r>
          </a:p>
          <a:p>
            <a:pPr>
              <a:lnSpc>
                <a:spcPct val="100000"/>
              </a:lnSpc>
              <a:spcBef>
                <a:spcPts val="0"/>
              </a:spcBef>
              <a:spcAft>
                <a:spcPts val="600"/>
              </a:spcAft>
            </a:pPr>
            <a:r>
              <a:rPr lang="en-US" sz="2200" b="1" dirty="0">
                <a:highlight>
                  <a:srgbClr val="FFFF00"/>
                </a:highlight>
              </a:rPr>
              <a:t>wmic </a:t>
            </a:r>
            <a:r>
              <a:rPr lang="en-US" sz="2200" b="1" dirty="0" err="1">
                <a:highlight>
                  <a:srgbClr val="FFFF00"/>
                </a:highlight>
              </a:rPr>
              <a:t>nic</a:t>
            </a:r>
            <a:r>
              <a:rPr lang="en-US" sz="2200" b="1" dirty="0">
                <a:highlight>
                  <a:srgbClr val="FFFF00"/>
                </a:highlight>
              </a:rPr>
              <a:t> get name </a:t>
            </a:r>
            <a:r>
              <a:rPr lang="en-US" sz="2200" b="1" dirty="0"/>
              <a:t>- </a:t>
            </a:r>
            <a:r>
              <a:rPr lang="en-US" sz="2200" dirty="0"/>
              <a:t>Displays the names of network interfaces (wired/wireless adapters). Useful for identifying installed network hardware.</a:t>
            </a:r>
          </a:p>
          <a:p>
            <a:pPr>
              <a:lnSpc>
                <a:spcPct val="100000"/>
              </a:lnSpc>
              <a:spcBef>
                <a:spcPts val="0"/>
              </a:spcBef>
              <a:spcAft>
                <a:spcPts val="600"/>
              </a:spcAft>
            </a:pPr>
            <a:r>
              <a:rPr lang="en-US" sz="2200" b="1" dirty="0">
                <a:highlight>
                  <a:srgbClr val="FFFF00"/>
                </a:highlight>
              </a:rPr>
              <a:t>wmic </a:t>
            </a:r>
            <a:r>
              <a:rPr lang="en-US" sz="2200" b="1" dirty="0" err="1">
                <a:highlight>
                  <a:srgbClr val="FFFF00"/>
                </a:highlight>
              </a:rPr>
              <a:t>diskdrive</a:t>
            </a:r>
            <a:r>
              <a:rPr lang="en-US" sz="2200" b="1" dirty="0">
                <a:highlight>
                  <a:srgbClr val="FFFF00"/>
                </a:highlight>
              </a:rPr>
              <a:t> get status </a:t>
            </a:r>
            <a:r>
              <a:rPr lang="en-US" sz="2200" b="1" dirty="0"/>
              <a:t>- </a:t>
            </a:r>
            <a:r>
              <a:rPr lang="en-US" sz="2200" dirty="0"/>
              <a:t>Reports basic SMART health status of physical disks (“OK” or “Pred Fail”). A quick check for potential disk issues.</a:t>
            </a:r>
          </a:p>
          <a:p>
            <a:pPr marL="0" indent="0">
              <a:lnSpc>
                <a:spcPct val="100000"/>
              </a:lnSpc>
              <a:spcBef>
                <a:spcPts val="0"/>
              </a:spcBef>
              <a:spcAft>
                <a:spcPts val="600"/>
              </a:spcAft>
              <a:buNone/>
            </a:pPr>
            <a:endParaRPr lang="en-US" sz="2000" dirty="0"/>
          </a:p>
        </p:txBody>
      </p:sp>
    </p:spTree>
    <p:extLst>
      <p:ext uri="{BB962C8B-B14F-4D97-AF65-F5344CB8AC3E}">
        <p14:creationId xmlns:p14="http://schemas.microsoft.com/office/powerpoint/2010/main" val="361754289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B2BA71-97DB-4FA7-DF40-734E505AD3C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F31419-96C0-3F0C-2127-2F8E742C3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85738E18-99FE-D8E9-5A95-664039EA5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96DC23E-B2D6-8A31-CE00-90C0D9C2E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CC88ACED-CA7B-6A5B-65A5-CEAF28947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809B25C-5616-FD74-896B-8A2E78565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95A057-04C3-482F-2510-389F2F6D488A}"/>
              </a:ext>
            </a:extLst>
          </p:cNvPr>
          <p:cNvSpPr>
            <a:spLocks noGrp="1"/>
          </p:cNvSpPr>
          <p:nvPr>
            <p:ph type="title"/>
          </p:nvPr>
        </p:nvSpPr>
        <p:spPr>
          <a:xfrm>
            <a:off x="158982" y="355419"/>
            <a:ext cx="5335369" cy="1033669"/>
          </a:xfrm>
        </p:spPr>
        <p:txBody>
          <a:bodyPr>
            <a:normAutofit/>
          </a:bodyPr>
          <a:lstStyle/>
          <a:p>
            <a:r>
              <a:rPr lang="en-GB" sz="4800" kern="100" dirty="0">
                <a:solidFill>
                  <a:schemeClr val="bg1"/>
                </a:solidFill>
                <a:effectLst/>
                <a:latin typeface="+mn-lt"/>
                <a:ea typeface="DengXian" panose="02010600030101010101" pitchFamily="2" charset="-122"/>
                <a:cs typeface="Times New Roman" panose="02020603050405020304" pitchFamily="18" charset="0"/>
              </a:rPr>
              <a:t>System Information</a:t>
            </a:r>
            <a:endParaRPr lang="en-GB" sz="4800" b="1" dirty="0">
              <a:solidFill>
                <a:schemeClr val="bg1"/>
              </a:solidFill>
              <a:latin typeface="+mn-lt"/>
            </a:endParaRPr>
          </a:p>
        </p:txBody>
      </p:sp>
      <p:grpSp>
        <p:nvGrpSpPr>
          <p:cNvPr id="7" name="Group 6">
            <a:extLst>
              <a:ext uri="{FF2B5EF4-FFF2-40B4-BE49-F238E27FC236}">
                <a16:creationId xmlns:a16="http://schemas.microsoft.com/office/drawing/2014/main" id="{6AF910C8-170D-465F-ACF8-6C80CCB559F9}"/>
              </a:ext>
            </a:extLst>
          </p:cNvPr>
          <p:cNvGrpSpPr/>
          <p:nvPr/>
        </p:nvGrpSpPr>
        <p:grpSpPr>
          <a:xfrm>
            <a:off x="8574653" y="-427377"/>
            <a:ext cx="3351000" cy="2892281"/>
            <a:chOff x="2663405" y="490945"/>
            <a:chExt cx="7823882" cy="7168297"/>
          </a:xfrm>
        </p:grpSpPr>
        <p:pic>
          <p:nvPicPr>
            <p:cNvPr id="4" name="Graphic 3" descr="Computer with solid fill">
              <a:extLst>
                <a:ext uri="{FF2B5EF4-FFF2-40B4-BE49-F238E27FC236}">
                  <a16:creationId xmlns:a16="http://schemas.microsoft.com/office/drawing/2014/main" id="{2ECFA534-5D8D-9ECC-00E3-9A8C36CDC2D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18990" y="490945"/>
              <a:ext cx="7168297" cy="7168297"/>
            </a:xfrm>
            <a:prstGeom prst="rect">
              <a:avLst/>
            </a:prstGeom>
          </p:spPr>
        </p:pic>
        <p:pic>
          <p:nvPicPr>
            <p:cNvPr id="5" name="Picture 4" descr="Logo, icon&#10;&#10;Description automatically generated">
              <a:extLst>
                <a:ext uri="{FF2B5EF4-FFF2-40B4-BE49-F238E27FC236}">
                  <a16:creationId xmlns:a16="http://schemas.microsoft.com/office/drawing/2014/main" id="{F2CF2EC1-EDE1-2366-2E0C-FBA78044E84F}"/>
                </a:ext>
              </a:extLst>
            </p:cNvPr>
            <p:cNvPicPr>
              <a:picLocks noChangeAspect="1"/>
            </p:cNvPicPr>
            <p:nvPr/>
          </p:nvPicPr>
          <p:blipFill>
            <a:blip r:embed="rId5">
              <a:alphaModFix amt="70000"/>
              <a:duotone>
                <a:schemeClr val="accent1">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663405" y="647157"/>
              <a:ext cx="5118414" cy="5118414"/>
            </a:xfrm>
            <a:prstGeom prst="rect">
              <a:avLst/>
            </a:prstGeom>
          </p:spPr>
        </p:pic>
        <p:pic>
          <p:nvPicPr>
            <p:cNvPr id="6" name="Picture 5" descr="Icon&#10;&#10;Description automatically generated">
              <a:extLst>
                <a:ext uri="{FF2B5EF4-FFF2-40B4-BE49-F238E27FC236}">
                  <a16:creationId xmlns:a16="http://schemas.microsoft.com/office/drawing/2014/main" id="{0E56615D-E236-3BFB-C308-D3DE60D44CEE}"/>
                </a:ext>
              </a:extLst>
            </p:cNvPr>
            <p:cNvPicPr>
              <a:picLocks noChangeAspect="1"/>
            </p:cNvPicPr>
            <p:nvPr/>
          </p:nvPicPr>
          <p:blipFill>
            <a:blip r:embed="rId7">
              <a:alphaModFix/>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21749" b="29304"/>
            <a:stretch/>
          </p:blipFill>
          <p:spPr>
            <a:xfrm>
              <a:off x="8233179" y="3902403"/>
              <a:ext cx="2059739" cy="1008162"/>
            </a:xfrm>
            <a:prstGeom prst="rect">
              <a:avLst/>
            </a:prstGeom>
          </p:spPr>
        </p:pic>
      </p:grpSp>
      <p:sp>
        <p:nvSpPr>
          <p:cNvPr id="15" name="Content Placeholder 2">
            <a:extLst>
              <a:ext uri="{FF2B5EF4-FFF2-40B4-BE49-F238E27FC236}">
                <a16:creationId xmlns:a16="http://schemas.microsoft.com/office/drawing/2014/main" id="{B78077EF-FFB3-C5E7-1F02-2668883F24FE}"/>
              </a:ext>
            </a:extLst>
          </p:cNvPr>
          <p:cNvSpPr>
            <a:spLocks noGrp="1"/>
          </p:cNvSpPr>
          <p:nvPr>
            <p:ph idx="1"/>
          </p:nvPr>
        </p:nvSpPr>
        <p:spPr>
          <a:xfrm>
            <a:off x="158982" y="1905923"/>
            <a:ext cx="10632218" cy="4905470"/>
          </a:xfrm>
        </p:spPr>
        <p:txBody>
          <a:bodyPr>
            <a:noAutofit/>
          </a:bodyPr>
          <a:lstStyle/>
          <a:p>
            <a:pPr>
              <a:lnSpc>
                <a:spcPct val="100000"/>
              </a:lnSpc>
              <a:spcBef>
                <a:spcPts val="0"/>
              </a:spcBef>
              <a:spcAft>
                <a:spcPts val="300"/>
              </a:spcAft>
            </a:pPr>
            <a:r>
              <a:rPr lang="en-GB" b="1" kern="100" dirty="0">
                <a:effectLst/>
                <a:highlight>
                  <a:srgbClr val="FFFF00"/>
                </a:highlight>
                <a:ea typeface="DengXian" panose="02010600030101010101" pitchFamily="2" charset="-122"/>
                <a:cs typeface="Times New Roman" panose="02020603050405020304" pitchFamily="18" charset="0"/>
              </a:rPr>
              <a:t>Msinfo32</a:t>
            </a:r>
            <a:r>
              <a:rPr lang="en-GB" kern="100" dirty="0">
                <a:effectLst/>
                <a:highlight>
                  <a:srgbClr val="FFFF00"/>
                </a:highlight>
                <a:ea typeface="DengXian" panose="02010600030101010101" pitchFamily="2" charset="-122"/>
                <a:cs typeface="Times New Roman" panose="02020603050405020304" pitchFamily="18" charset="0"/>
              </a:rPr>
              <a:t> command is a utility command  to access the ‘</a:t>
            </a:r>
            <a:r>
              <a:rPr lang="en-GB" b="1" kern="100" dirty="0">
                <a:effectLst/>
                <a:highlight>
                  <a:srgbClr val="FFFF00"/>
                </a:highlight>
                <a:ea typeface="DengXian" panose="02010600030101010101" pitchFamily="2" charset="-122"/>
                <a:cs typeface="Times New Roman" panose="02020603050405020304" pitchFamily="18" charset="0"/>
              </a:rPr>
              <a:t>System Information</a:t>
            </a:r>
            <a:r>
              <a:rPr lang="en-GB" kern="100" dirty="0">
                <a:effectLst/>
                <a:highlight>
                  <a:srgbClr val="FFFF00"/>
                </a:highlight>
                <a:ea typeface="DengXian" panose="02010600030101010101" pitchFamily="2" charset="-122"/>
                <a:cs typeface="Times New Roman" panose="02020603050405020304" pitchFamily="18" charset="0"/>
              </a:rPr>
              <a:t>’</a:t>
            </a:r>
            <a:r>
              <a:rPr lang="en-GB" kern="100" dirty="0">
                <a:highlight>
                  <a:srgbClr val="FFFF00"/>
                </a:highlight>
                <a:ea typeface="DengXian" panose="02010600030101010101" pitchFamily="2" charset="-122"/>
                <a:cs typeface="Times New Roman" panose="02020603050405020304" pitchFamily="18" charset="0"/>
              </a:rPr>
              <a:t> </a:t>
            </a:r>
            <a:r>
              <a:rPr lang="en-GB" kern="100" dirty="0">
                <a:effectLst/>
                <a:highlight>
                  <a:srgbClr val="FFFF00"/>
                </a:highlight>
                <a:ea typeface="DengXian" panose="02010600030101010101" pitchFamily="2" charset="-122"/>
                <a:cs typeface="Times New Roman" panose="02020603050405020304" pitchFamily="18" charset="0"/>
              </a:rPr>
              <a:t>tool built into Windows.</a:t>
            </a:r>
          </a:p>
          <a:p>
            <a:pPr>
              <a:lnSpc>
                <a:spcPct val="100000"/>
              </a:lnSpc>
              <a:spcBef>
                <a:spcPts val="0"/>
              </a:spcBef>
              <a:spcAft>
                <a:spcPts val="300"/>
              </a:spcAft>
            </a:pPr>
            <a:r>
              <a:rPr lang="en-GB" kern="100" dirty="0">
                <a:highlight>
                  <a:srgbClr val="FFFF00"/>
                </a:highlight>
                <a:ea typeface="DengXian" panose="02010600030101010101" pitchFamily="2" charset="-122"/>
                <a:cs typeface="Times New Roman" panose="02020603050405020304" pitchFamily="18" charset="0"/>
              </a:rPr>
              <a:t>It </a:t>
            </a:r>
            <a:r>
              <a:rPr lang="en-GB" kern="100" dirty="0">
                <a:effectLst/>
                <a:highlight>
                  <a:srgbClr val="FFFF00"/>
                </a:highlight>
                <a:ea typeface="DengXian" panose="02010600030101010101" pitchFamily="2" charset="-122"/>
                <a:cs typeface="Times New Roman" panose="02020603050405020304" pitchFamily="18" charset="0"/>
              </a:rPr>
              <a:t>provides a comprehensive overview of the system’s hardware, OS version, installed software, system components including processor type &amp; memory, installed drivers, and network configuration.</a:t>
            </a:r>
          </a:p>
          <a:p>
            <a:pPr marL="0" indent="0">
              <a:lnSpc>
                <a:spcPct val="100000"/>
              </a:lnSpc>
              <a:spcBef>
                <a:spcPts val="0"/>
              </a:spcBef>
              <a:spcAft>
                <a:spcPts val="300"/>
              </a:spcAft>
              <a:buNone/>
            </a:pPr>
            <a:r>
              <a:rPr lang="en-GB" kern="100" dirty="0">
                <a:ea typeface="DengXian" panose="02010600030101010101" pitchFamily="2" charset="-122"/>
                <a:cs typeface="Times New Roman" panose="02020603050405020304" pitchFamily="18" charset="0"/>
              </a:rPr>
              <a:t>Bg.</a:t>
            </a:r>
            <a:endParaRPr lang="en-GB" kern="100" dirty="0">
              <a:effectLst/>
              <a:ea typeface="DengXian" panose="02010600030101010101" pitchFamily="2" charset="-122"/>
              <a:cs typeface="Times New Roman" panose="02020603050405020304" pitchFamily="18" charset="0"/>
            </a:endParaRPr>
          </a:p>
          <a:p>
            <a:pPr>
              <a:lnSpc>
                <a:spcPct val="100000"/>
              </a:lnSpc>
              <a:spcBef>
                <a:spcPts val="0"/>
              </a:spcBef>
              <a:spcAft>
                <a:spcPts val="300"/>
              </a:spcAft>
            </a:pPr>
            <a:r>
              <a:rPr lang="en-GB" sz="2400" kern="100" dirty="0">
                <a:effectLst/>
                <a:ea typeface="DengXian" panose="02010600030101010101" pitchFamily="2" charset="-122"/>
                <a:cs typeface="Times New Roman" panose="02020603050405020304" pitchFamily="18" charset="0"/>
              </a:rPr>
              <a:t>It allows users to understand their system's capabilities and diagnose potential issues.</a:t>
            </a:r>
          </a:p>
          <a:p>
            <a:pPr>
              <a:lnSpc>
                <a:spcPct val="100000"/>
              </a:lnSpc>
              <a:spcBef>
                <a:spcPts val="0"/>
              </a:spcBef>
              <a:spcAft>
                <a:spcPts val="300"/>
              </a:spcAft>
            </a:pPr>
            <a:r>
              <a:rPr lang="en-GB" sz="2400" kern="100" dirty="0">
                <a:ea typeface="DengXian" panose="02010600030101010101" pitchFamily="2" charset="-122"/>
                <a:cs typeface="Times New Roman" panose="02020603050405020304" pitchFamily="18" charset="0"/>
              </a:rPr>
              <a:t>We</a:t>
            </a:r>
            <a:r>
              <a:rPr lang="en-GB" sz="2400" kern="100" dirty="0">
                <a:effectLst/>
                <a:ea typeface="DengXian" panose="02010600030101010101" pitchFamily="2" charset="-122"/>
                <a:cs typeface="Times New Roman" panose="02020603050405020304" pitchFamily="18" charset="0"/>
              </a:rPr>
              <a:t> can also open ‘System information’ by searching for ‘System Information’ in the </a:t>
            </a:r>
            <a:r>
              <a:rPr lang="en-GB" sz="2400" b="1" kern="100" dirty="0">
                <a:effectLst/>
                <a:ea typeface="DengXian" panose="02010600030101010101" pitchFamily="2" charset="-122"/>
                <a:cs typeface="Times New Roman" panose="02020603050405020304" pitchFamily="18" charset="0"/>
              </a:rPr>
              <a:t>Search box</a:t>
            </a:r>
            <a:r>
              <a:rPr lang="en-GB" sz="2400" kern="100" dirty="0">
                <a:effectLst/>
                <a:ea typeface="DengXian" panose="02010600030101010101" pitchFamily="2" charset="-122"/>
                <a:cs typeface="Times New Roman" panose="02020603050405020304" pitchFamily="18" charset="0"/>
              </a:rPr>
              <a:t> or by running the command ‘msinfo32</a:t>
            </a:r>
            <a:r>
              <a:rPr lang="en-GB" sz="2400" kern="100" dirty="0">
                <a:ea typeface="DengXian" panose="02010600030101010101" pitchFamily="2" charset="-122"/>
                <a:cs typeface="Times New Roman" panose="02020603050405020304" pitchFamily="18" charset="0"/>
              </a:rPr>
              <a:t>’</a:t>
            </a:r>
            <a:r>
              <a:rPr lang="en-GB" sz="2400" kern="100" dirty="0">
                <a:effectLst/>
                <a:ea typeface="DengXian" panose="02010600030101010101" pitchFamily="2" charset="-122"/>
                <a:cs typeface="Times New Roman" panose="02020603050405020304" pitchFamily="18" charset="0"/>
              </a:rPr>
              <a:t> in the </a:t>
            </a:r>
            <a:r>
              <a:rPr lang="en-GB" sz="2400" b="1" kern="100" dirty="0">
                <a:effectLst/>
                <a:ea typeface="DengXian" panose="02010600030101010101" pitchFamily="2" charset="-122"/>
                <a:cs typeface="Times New Roman" panose="02020603050405020304" pitchFamily="18" charset="0"/>
              </a:rPr>
              <a:t>Run dialog box</a:t>
            </a:r>
            <a:r>
              <a:rPr lang="en-GB" sz="2400" kern="100" dirty="0">
                <a:effectLst/>
                <a:ea typeface="DengXian" panose="02010600030101010101" pitchFamily="2" charset="-122"/>
                <a:cs typeface="Times New Roman" panose="02020603050405020304" pitchFamily="18" charset="0"/>
              </a:rPr>
              <a:t>.</a:t>
            </a:r>
          </a:p>
        </p:txBody>
      </p:sp>
    </p:spTree>
    <p:extLst>
      <p:ext uri="{BB962C8B-B14F-4D97-AF65-F5344CB8AC3E}">
        <p14:creationId xmlns:p14="http://schemas.microsoft.com/office/powerpoint/2010/main" val="202892954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99F31-9008-3191-9B27-A71F2B3F55CF}"/>
              </a:ext>
            </a:extLst>
          </p:cNvPr>
          <p:cNvSpPr>
            <a:spLocks noGrp="1"/>
          </p:cNvSpPr>
          <p:nvPr>
            <p:ph type="title"/>
          </p:nvPr>
        </p:nvSpPr>
        <p:spPr>
          <a:xfrm>
            <a:off x="10510" y="35582"/>
            <a:ext cx="12181490" cy="1649717"/>
          </a:xfrm>
          <a:solidFill>
            <a:srgbClr val="002060"/>
          </a:solidFill>
        </p:spPr>
        <p:txBody>
          <a:bodyPr>
            <a:normAutofit/>
          </a:bodyPr>
          <a:lstStyle/>
          <a:p>
            <a:r>
              <a:rPr lang="en-GB" sz="6600" dirty="0">
                <a:solidFill>
                  <a:schemeClr val="bg1"/>
                </a:solidFill>
              </a:rPr>
              <a:t>Bg. </a:t>
            </a:r>
            <a:r>
              <a:rPr lang="en-GB" sz="5400" dirty="0">
                <a:solidFill>
                  <a:schemeClr val="bg1"/>
                </a:solidFill>
              </a:rPr>
              <a:t>Level-up handout: </a:t>
            </a:r>
            <a:br>
              <a:rPr lang="en-GB" dirty="0">
                <a:solidFill>
                  <a:schemeClr val="bg1"/>
                </a:solidFill>
              </a:rPr>
            </a:br>
            <a:r>
              <a:rPr lang="en-GB" dirty="0">
                <a:solidFill>
                  <a:schemeClr val="bg1"/>
                </a:solidFill>
              </a:rPr>
              <a:t>Windows OS Overview &amp; </a:t>
            </a:r>
            <a:r>
              <a:rPr lang="en-GB" dirty="0" err="1">
                <a:solidFill>
                  <a:schemeClr val="bg1"/>
                </a:solidFill>
              </a:rPr>
              <a:t>CyberSecurity</a:t>
            </a:r>
            <a:endParaRPr lang="en-GB" dirty="0">
              <a:solidFill>
                <a:schemeClr val="bg1"/>
              </a:solidFill>
            </a:endParaRPr>
          </a:p>
        </p:txBody>
      </p:sp>
      <p:sp>
        <p:nvSpPr>
          <p:cNvPr id="3" name="Content Placeholder 2">
            <a:extLst>
              <a:ext uri="{FF2B5EF4-FFF2-40B4-BE49-F238E27FC236}">
                <a16:creationId xmlns:a16="http://schemas.microsoft.com/office/drawing/2014/main" id="{709EFA67-0C42-F951-73E9-EDC32FD353BD}"/>
              </a:ext>
            </a:extLst>
          </p:cNvPr>
          <p:cNvSpPr>
            <a:spLocks noGrp="1"/>
          </p:cNvSpPr>
          <p:nvPr>
            <p:ph idx="1"/>
          </p:nvPr>
        </p:nvSpPr>
        <p:spPr>
          <a:xfrm>
            <a:off x="400878" y="1961205"/>
            <a:ext cx="11072854" cy="4156574"/>
          </a:xfrm>
        </p:spPr>
        <p:txBody>
          <a:bodyPr>
            <a:normAutofit/>
          </a:bodyPr>
          <a:lstStyle/>
          <a:p>
            <a:r>
              <a:rPr lang="en-GB" sz="3200" dirty="0"/>
              <a:t>Optional reading: For additional information on the Windows OS and an introduction to Windows OS </a:t>
            </a:r>
            <a:r>
              <a:rPr lang="en-GB" sz="3200" dirty="0" err="1"/>
              <a:t>CyberSecurity</a:t>
            </a:r>
            <a:r>
              <a:rPr lang="en-GB" sz="3200" dirty="0"/>
              <a:t>, read the handout on Moodle titled: ‘</a:t>
            </a:r>
            <a:r>
              <a:rPr lang="pt-BR" sz="3200" b="1" dirty="0">
                <a:highlight>
                  <a:srgbClr val="FFFF00"/>
                </a:highlight>
              </a:rPr>
              <a:t>OS 3 - Bg Handout - Windows OS</a:t>
            </a:r>
            <a:r>
              <a:rPr lang="pt-BR" sz="3200" dirty="0"/>
              <a:t>’</a:t>
            </a:r>
            <a:endParaRPr lang="en-GB" sz="3200" dirty="0"/>
          </a:p>
        </p:txBody>
      </p:sp>
      <p:grpSp>
        <p:nvGrpSpPr>
          <p:cNvPr id="14" name="Group 13">
            <a:extLst>
              <a:ext uri="{FF2B5EF4-FFF2-40B4-BE49-F238E27FC236}">
                <a16:creationId xmlns:a16="http://schemas.microsoft.com/office/drawing/2014/main" id="{D8DBCFB3-FAF1-18F7-3A93-B85154DB2F81}"/>
              </a:ext>
            </a:extLst>
          </p:cNvPr>
          <p:cNvGrpSpPr/>
          <p:nvPr/>
        </p:nvGrpSpPr>
        <p:grpSpPr>
          <a:xfrm>
            <a:off x="3897382" y="3638298"/>
            <a:ext cx="4079846" cy="2755387"/>
            <a:chOff x="1596042" y="3527125"/>
            <a:chExt cx="3733465" cy="2420297"/>
          </a:xfrm>
        </p:grpSpPr>
        <p:pic>
          <p:nvPicPr>
            <p:cNvPr id="5" name="Graphic 4" descr="Computer with solid fill">
              <a:extLst>
                <a:ext uri="{FF2B5EF4-FFF2-40B4-BE49-F238E27FC236}">
                  <a16:creationId xmlns:a16="http://schemas.microsoft.com/office/drawing/2014/main" id="{3F72C43A-EF23-72E7-531F-C4C6AC84DBA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96042" y="4163673"/>
              <a:ext cx="1783749" cy="1783749"/>
            </a:xfrm>
            <a:prstGeom prst="rect">
              <a:avLst/>
            </a:prstGeom>
          </p:spPr>
        </p:pic>
        <p:pic>
          <p:nvPicPr>
            <p:cNvPr id="7" name="Graphic 6" descr="Key outline">
              <a:extLst>
                <a:ext uri="{FF2B5EF4-FFF2-40B4-BE49-F238E27FC236}">
                  <a16:creationId xmlns:a16="http://schemas.microsoft.com/office/drawing/2014/main" id="{144E50CD-D06B-1D5C-B13E-E755C083694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753461" y="4528458"/>
              <a:ext cx="881624" cy="881624"/>
            </a:xfrm>
            <a:prstGeom prst="rect">
              <a:avLst/>
            </a:prstGeom>
          </p:spPr>
        </p:pic>
        <p:pic>
          <p:nvPicPr>
            <p:cNvPr id="13" name="Graphic 12" descr="Safe with solid fill">
              <a:extLst>
                <a:ext uri="{FF2B5EF4-FFF2-40B4-BE49-F238E27FC236}">
                  <a16:creationId xmlns:a16="http://schemas.microsoft.com/office/drawing/2014/main" id="{D071DDCC-7677-51FD-3282-ADE3D4A9270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9790" y="4197305"/>
              <a:ext cx="1649717" cy="1649717"/>
            </a:xfrm>
            <a:prstGeom prst="rect">
              <a:avLst/>
            </a:prstGeom>
          </p:spPr>
        </p:pic>
        <p:pic>
          <p:nvPicPr>
            <p:cNvPr id="9" name="Graphic 8" descr="Shield Tick with solid fill">
              <a:extLst>
                <a:ext uri="{FF2B5EF4-FFF2-40B4-BE49-F238E27FC236}">
                  <a16:creationId xmlns:a16="http://schemas.microsoft.com/office/drawing/2014/main" id="{B6AEBD72-A4F4-B9E2-D6C3-BF4EDDE4340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2635085" y="3527125"/>
              <a:ext cx="2002665" cy="2002665"/>
            </a:xfrm>
            <a:prstGeom prst="rect">
              <a:avLst/>
            </a:prstGeom>
          </p:spPr>
        </p:pic>
      </p:grpSp>
    </p:spTree>
    <p:extLst>
      <p:ext uri="{BB962C8B-B14F-4D97-AF65-F5344CB8AC3E}">
        <p14:creationId xmlns:p14="http://schemas.microsoft.com/office/powerpoint/2010/main" val="56158368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11AEC8-078A-271E-01BE-24FB18FC3B7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4BF1F3-645F-4A99-028D-DA1DD95DE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7F4B190-27D7-22E8-13FE-294B3273E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4A1FBD0-D3FD-136A-B9F0-59CDD0ACB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82CC5DE-C88B-F1FB-0FFC-DB8B4BCDB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B870E6D-CED7-C9C7-A419-67C5886EF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AB889A-0534-F957-7A80-639DBE2D3FFA}"/>
              </a:ext>
            </a:extLst>
          </p:cNvPr>
          <p:cNvSpPr>
            <a:spLocks noGrp="1"/>
          </p:cNvSpPr>
          <p:nvPr>
            <p:ph type="title"/>
          </p:nvPr>
        </p:nvSpPr>
        <p:spPr>
          <a:xfrm>
            <a:off x="786982" y="339509"/>
            <a:ext cx="9895951" cy="1033669"/>
          </a:xfrm>
        </p:spPr>
        <p:txBody>
          <a:bodyPr>
            <a:normAutofit/>
          </a:bodyPr>
          <a:lstStyle/>
          <a:p>
            <a:r>
              <a:rPr lang="en-GB" sz="5400" b="1" dirty="0">
                <a:solidFill>
                  <a:srgbClr val="FFFFFF"/>
                </a:solidFill>
              </a:rPr>
              <a:t>Register</a:t>
            </a:r>
          </a:p>
        </p:txBody>
      </p:sp>
      <p:sp>
        <p:nvSpPr>
          <p:cNvPr id="3" name="TextBox 2">
            <a:extLst>
              <a:ext uri="{FF2B5EF4-FFF2-40B4-BE49-F238E27FC236}">
                <a16:creationId xmlns:a16="http://schemas.microsoft.com/office/drawing/2014/main" id="{6624C785-6A0E-4F79-A004-25883BFC9942}"/>
              </a:ext>
            </a:extLst>
          </p:cNvPr>
          <p:cNvSpPr txBox="1"/>
          <p:nvPr/>
        </p:nvSpPr>
        <p:spPr>
          <a:xfrm>
            <a:off x="574588" y="2013895"/>
            <a:ext cx="5342507" cy="3639684"/>
          </a:xfrm>
          <a:prstGeom prst="rect">
            <a:avLst/>
          </a:prstGeom>
        </p:spPr>
        <p:txBody>
          <a:bodyPr vert="horz" lIns="91440" tIns="45720" rIns="91440" bIns="45720" rtlCol="0" anchor="t">
            <a:norm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Time for Qs in the Tutorial.</a:t>
            </a:r>
          </a:p>
          <a:p>
            <a:pPr marL="457200" indent="-457200">
              <a:buFont typeface="Arial" panose="020B0604020202020204" pitchFamily="34" charset="0"/>
              <a:buChar char="•"/>
              <a:defRPr/>
            </a:pPr>
            <a:r>
              <a:rPr kumimoji="0" lang="en-GB" sz="3600" b="1" i="0" u="none" strike="noStrike" kern="1200" cap="none" spc="0" normalizeH="0" baseline="0" noProof="0" dirty="0">
                <a:ln>
                  <a:noFill/>
                </a:ln>
                <a:solidFill>
                  <a:prstClr val="black"/>
                </a:solidFill>
                <a:effectLst/>
                <a:uLnTx/>
                <a:uFillTx/>
                <a:latin typeface="Calibri" panose="020F0502020204030204"/>
                <a:ea typeface="+mn-ea"/>
                <a:cs typeface="+mn-cs"/>
              </a:rPr>
              <a:t>Register reminder </a:t>
            </a:r>
            <a:endParaRPr lang="en-GB" sz="3600" b="1" dirty="0">
              <a:solidFill>
                <a:prstClr val="black"/>
              </a:solidFill>
              <a:latin typeface="Calibri" panose="020F0502020204030204"/>
            </a:endParaRPr>
          </a:p>
          <a:p>
            <a:pPr marL="457200" indent="-457200">
              <a:buFont typeface="Arial" panose="020B0604020202020204" pitchFamily="34" charset="0"/>
              <a:buChar char="•"/>
              <a:defRPr/>
            </a:pPr>
            <a:r>
              <a:rPr kumimoji="0" lang="en-GB" sz="3600" b="1" i="0" u="none" strike="noStrike" kern="1200" cap="none" spc="0" normalizeH="0" baseline="0" noProof="0" dirty="0">
                <a:ln>
                  <a:noFill/>
                </a:ln>
                <a:solidFill>
                  <a:prstClr val="black"/>
                </a:solidFill>
                <a:effectLst/>
                <a:uLnTx/>
                <a:uFillTx/>
                <a:latin typeface="Calibri" panose="020F0502020204030204"/>
                <a:ea typeface="+mn-ea"/>
                <a:cs typeface="+mn-cs"/>
              </a:rPr>
              <a:t>Thanks to 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The end.</a:t>
            </a:r>
          </a:p>
        </p:txBody>
      </p:sp>
      <p:pic>
        <p:nvPicPr>
          <p:cNvPr id="5" name="Graphic 5" descr="Questions">
            <a:extLst>
              <a:ext uri="{FF2B5EF4-FFF2-40B4-BE49-F238E27FC236}">
                <a16:creationId xmlns:a16="http://schemas.microsoft.com/office/drawing/2014/main" id="{2DE5CFEB-5D48-31A9-F47F-DBEBAB33638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31897" y="314319"/>
            <a:ext cx="3399152" cy="3399152"/>
          </a:xfrm>
          <a:custGeom>
            <a:avLst/>
            <a:gdLst/>
            <a:ahLst/>
            <a:cxnLst/>
            <a:rect l="l" t="t" r="r" b="b"/>
            <a:pathLst>
              <a:path w="4636009" h="5032375">
                <a:moveTo>
                  <a:pt x="0" y="0"/>
                </a:moveTo>
                <a:lnTo>
                  <a:pt x="4636009" y="0"/>
                </a:lnTo>
                <a:lnTo>
                  <a:pt x="4636009" y="5032375"/>
                </a:lnTo>
                <a:lnTo>
                  <a:pt x="0" y="5032375"/>
                </a:lnTo>
                <a:close/>
              </a:path>
            </a:pathLst>
          </a:custGeom>
        </p:spPr>
      </p:pic>
      <p:pic>
        <p:nvPicPr>
          <p:cNvPr id="6" name="Graphic 5" descr="List with solid fill">
            <a:extLst>
              <a:ext uri="{FF2B5EF4-FFF2-40B4-BE49-F238E27FC236}">
                <a16:creationId xmlns:a16="http://schemas.microsoft.com/office/drawing/2014/main" id="{FE88DA72-E998-71E8-1DC4-7C549E82E43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093100" y="3535260"/>
            <a:ext cx="3264104" cy="3264104"/>
          </a:xfrm>
          <a:prstGeom prst="rect">
            <a:avLst/>
          </a:prstGeom>
        </p:spPr>
      </p:pic>
      <p:pic>
        <p:nvPicPr>
          <p:cNvPr id="9" name="Graphic 8" descr="Thumbs up sign with solid fill">
            <a:extLst>
              <a:ext uri="{FF2B5EF4-FFF2-40B4-BE49-F238E27FC236}">
                <a16:creationId xmlns:a16="http://schemas.microsoft.com/office/drawing/2014/main" id="{7ABFD464-AC40-F1AE-DC35-D621E02C0D9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278352" y="2690667"/>
            <a:ext cx="1330413" cy="1330413"/>
          </a:xfrm>
          <a:prstGeom prst="rect">
            <a:avLst/>
          </a:prstGeom>
        </p:spPr>
      </p:pic>
    </p:spTree>
    <p:extLst>
      <p:ext uri="{BB962C8B-B14F-4D97-AF65-F5344CB8AC3E}">
        <p14:creationId xmlns:p14="http://schemas.microsoft.com/office/powerpoint/2010/main" val="95427381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AD149A-EEA2-2E15-B61E-B49932D8513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E39690A-AA05-279D-CD29-74F901DA8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E55C51B3-4362-3042-B78A-3A49CE5715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D355143-6D47-398B-F7EF-68B5D2EAD3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7C421E14-878C-8CE3-E037-25C0EC9FC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5124E1F-89B4-1C50-E34E-9F11ADBD12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B9AD0F8-A98A-69C9-9E90-D0965E9DEACA}"/>
              </a:ext>
            </a:extLst>
          </p:cNvPr>
          <p:cNvSpPr>
            <a:spLocks noGrp="1"/>
          </p:cNvSpPr>
          <p:nvPr>
            <p:ph type="title"/>
          </p:nvPr>
        </p:nvSpPr>
        <p:spPr>
          <a:xfrm>
            <a:off x="786982" y="339509"/>
            <a:ext cx="9895951" cy="1033669"/>
          </a:xfrm>
        </p:spPr>
        <p:txBody>
          <a:bodyPr>
            <a:normAutofit/>
          </a:bodyPr>
          <a:lstStyle/>
          <a:p>
            <a:r>
              <a:rPr lang="en-US" sz="4800" b="1" dirty="0">
                <a:solidFill>
                  <a:srgbClr val="FFFFFF"/>
                </a:solidFill>
              </a:rPr>
              <a:t>Bg. Supplementary material</a:t>
            </a:r>
            <a:endParaRPr lang="en-GB" sz="4800" b="1" dirty="0">
              <a:solidFill>
                <a:srgbClr val="FFFFFF"/>
              </a:solidFill>
            </a:endParaRPr>
          </a:p>
        </p:txBody>
      </p:sp>
      <p:sp>
        <p:nvSpPr>
          <p:cNvPr id="3" name="TextBox 2">
            <a:extLst>
              <a:ext uri="{FF2B5EF4-FFF2-40B4-BE49-F238E27FC236}">
                <a16:creationId xmlns:a16="http://schemas.microsoft.com/office/drawing/2014/main" id="{17DF89B6-66E9-69B1-6C09-1CAFA56B1816}"/>
              </a:ext>
            </a:extLst>
          </p:cNvPr>
          <p:cNvSpPr txBox="1"/>
          <p:nvPr/>
        </p:nvSpPr>
        <p:spPr>
          <a:xfrm>
            <a:off x="509922" y="1936941"/>
            <a:ext cx="8825147" cy="3639684"/>
          </a:xfrm>
          <a:prstGeom prst="rect">
            <a:avLst/>
          </a:prstGeom>
        </p:spPr>
        <p:txBody>
          <a:bodyPr vert="horz" lIns="91440" tIns="45720" rIns="91440" bIns="45720" rtlCol="0" anchor="t">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For further information on today’s topics, see the: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3200" dirty="0">
                <a:solidFill>
                  <a:prstClr val="black"/>
                </a:solidFill>
                <a:latin typeface="Calibri" panose="020F0502020204030204"/>
              </a:rPr>
              <a:t>Bg.</a:t>
            </a: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 Slides at the end of this deck and in the Bg. Supplmentary deck on Moodle.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And/or use your favorite search engine &amp; AI tool to discover more about this fascinating area of Computer Technology.</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Graphic 6" descr="Database outline">
            <a:extLst>
              <a:ext uri="{FF2B5EF4-FFF2-40B4-BE49-F238E27FC236}">
                <a16:creationId xmlns:a16="http://schemas.microsoft.com/office/drawing/2014/main" id="{3809E912-0955-964F-12DF-6E65697DDD3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129660" y="2106133"/>
            <a:ext cx="2909940" cy="2909940"/>
          </a:xfrm>
          <a:prstGeom prst="rect">
            <a:avLst/>
          </a:prstGeom>
        </p:spPr>
      </p:pic>
    </p:spTree>
    <p:extLst>
      <p:ext uri="{BB962C8B-B14F-4D97-AF65-F5344CB8AC3E}">
        <p14:creationId xmlns:p14="http://schemas.microsoft.com/office/powerpoint/2010/main" val="254732184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367697090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067DE-3A8B-4DA7-58CA-70302E78141F}"/>
              </a:ext>
            </a:extLst>
          </p:cNvPr>
          <p:cNvSpPr>
            <a:spLocks noGrp="1"/>
          </p:cNvSpPr>
          <p:nvPr>
            <p:ph type="title"/>
          </p:nvPr>
        </p:nvSpPr>
        <p:spPr/>
        <p:txBody>
          <a:bodyPr/>
          <a:lstStyle/>
          <a:p>
            <a:r>
              <a:rPr lang="en-GB" dirty="0"/>
              <a:t>Bg. &amp; Archive slides…</a:t>
            </a:r>
          </a:p>
        </p:txBody>
      </p:sp>
    </p:spTree>
    <p:extLst>
      <p:ext uri="{BB962C8B-B14F-4D97-AF65-F5344CB8AC3E}">
        <p14:creationId xmlns:p14="http://schemas.microsoft.com/office/powerpoint/2010/main" val="240831277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D2F202E-B8D2-7AC9-5EF3-0377ED81881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6AA2DF-CF44-1713-9311-34CAF16E34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51BFBDF-D9E3-7AE1-DCB7-DA76A6CD7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92A8D09-F141-4898-051A-9F187D92EA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DC4FED9-05AE-8E08-1EEE-71203BCB8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5FC6D4C-E3DA-8437-CF9A-3CF684DBB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E6CC23-E104-550A-96CE-BE45221FC63C}"/>
              </a:ext>
            </a:extLst>
          </p:cNvPr>
          <p:cNvSpPr>
            <a:spLocks noGrp="1"/>
          </p:cNvSpPr>
          <p:nvPr>
            <p:ph type="title"/>
          </p:nvPr>
        </p:nvSpPr>
        <p:spPr>
          <a:xfrm>
            <a:off x="2786703" y="379914"/>
            <a:ext cx="6078691" cy="1033669"/>
          </a:xfrm>
        </p:spPr>
        <p:txBody>
          <a:bodyPr>
            <a:normAutofit/>
          </a:bodyPr>
          <a:lstStyle/>
          <a:p>
            <a:r>
              <a:rPr lang="en-GB" sz="4800" b="1" dirty="0">
                <a:solidFill>
                  <a:srgbClr val="FFFFFF"/>
                </a:solidFill>
              </a:rPr>
              <a:t>System Admin tools</a:t>
            </a:r>
          </a:p>
        </p:txBody>
      </p:sp>
      <p:sp>
        <p:nvSpPr>
          <p:cNvPr id="20" name="Content Placeholder 2">
            <a:extLst>
              <a:ext uri="{FF2B5EF4-FFF2-40B4-BE49-F238E27FC236}">
                <a16:creationId xmlns:a16="http://schemas.microsoft.com/office/drawing/2014/main" id="{BEF5EE14-D317-F483-BE76-ED742D0072B3}"/>
              </a:ext>
            </a:extLst>
          </p:cNvPr>
          <p:cNvSpPr>
            <a:spLocks noGrp="1"/>
          </p:cNvSpPr>
          <p:nvPr>
            <p:ph idx="1"/>
          </p:nvPr>
        </p:nvSpPr>
        <p:spPr>
          <a:xfrm>
            <a:off x="349718" y="2000382"/>
            <a:ext cx="8177903" cy="2999356"/>
          </a:xfrm>
        </p:spPr>
        <p:txBody>
          <a:bodyPr>
            <a:noAutofit/>
          </a:bodyPr>
          <a:lstStyle/>
          <a:p>
            <a:pPr>
              <a:lnSpc>
                <a:spcPct val="100000"/>
              </a:lnSpc>
              <a:spcBef>
                <a:spcPts val="0"/>
              </a:spcBef>
            </a:pPr>
            <a:r>
              <a:rPr lang="en-GB" dirty="0">
                <a:solidFill>
                  <a:prstClr val="black"/>
                </a:solidFill>
                <a:effectLst/>
                <a:ea typeface="+mn-ea"/>
                <a:cs typeface="Times New Roman" panose="02020603050405020304" pitchFamily="18" charset="0"/>
              </a:rPr>
              <a:t>Many of you would have used some of these tool before. </a:t>
            </a:r>
          </a:p>
          <a:p>
            <a:pPr>
              <a:lnSpc>
                <a:spcPct val="100000"/>
              </a:lnSpc>
              <a:spcBef>
                <a:spcPts val="0"/>
              </a:spcBef>
            </a:pPr>
            <a:r>
              <a:rPr lang="en-GB" dirty="0">
                <a:solidFill>
                  <a:prstClr val="black"/>
                </a:solidFill>
                <a:cs typeface="Times New Roman" panose="02020603050405020304" pitchFamily="18" charset="0"/>
              </a:rPr>
              <a:t>W</a:t>
            </a:r>
            <a:r>
              <a:rPr lang="en-GB" dirty="0">
                <a:solidFill>
                  <a:prstClr val="black"/>
                </a:solidFill>
                <a:effectLst/>
                <a:ea typeface="+mn-ea"/>
                <a:cs typeface="Times New Roman" panose="02020603050405020304" pitchFamily="18" charset="0"/>
              </a:rPr>
              <a:t>e’re not going to spend much time on them.</a:t>
            </a:r>
          </a:p>
          <a:p>
            <a:pPr>
              <a:lnSpc>
                <a:spcPct val="100000"/>
              </a:lnSpc>
              <a:spcBef>
                <a:spcPts val="0"/>
              </a:spcBef>
            </a:pPr>
            <a:r>
              <a:rPr kumimoji="0" lang="en-GB" b="0" i="0" u="none" strike="noStrike" kern="1200" cap="none" spc="0" normalizeH="0" baseline="0" noProof="0" dirty="0">
                <a:ln>
                  <a:noFill/>
                </a:ln>
                <a:solidFill>
                  <a:prstClr val="black"/>
                </a:solidFill>
                <a:uLnTx/>
                <a:uFillTx/>
                <a:cs typeface="Times New Roman" panose="02020603050405020304" pitchFamily="18" charset="0"/>
              </a:rPr>
              <a:t>But as some people on our courses have </a:t>
            </a:r>
            <a:r>
              <a:rPr kumimoji="0" lang="en-GB" b="1" i="0" u="none" strike="noStrike" kern="1200" cap="none" spc="0" normalizeH="0" baseline="0" noProof="0" dirty="0">
                <a:ln>
                  <a:noFill/>
                </a:ln>
                <a:solidFill>
                  <a:prstClr val="black"/>
                </a:solidFill>
                <a:uLnTx/>
                <a:uFillTx/>
                <a:cs typeface="Times New Roman" panose="02020603050405020304" pitchFamily="18" charset="0"/>
              </a:rPr>
              <a:t>not done Applied Computing</a:t>
            </a:r>
            <a:r>
              <a:rPr kumimoji="0" lang="en-GB" b="0" i="0" u="none" strike="noStrike" kern="1200" cap="none" spc="0" normalizeH="0" baseline="0" noProof="0" dirty="0">
                <a:ln>
                  <a:noFill/>
                </a:ln>
                <a:solidFill>
                  <a:prstClr val="black"/>
                </a:solidFill>
                <a:uLnTx/>
                <a:uFillTx/>
                <a:cs typeface="Times New Roman" panose="02020603050405020304" pitchFamily="18" charset="0"/>
              </a:rPr>
              <a:t> / </a:t>
            </a:r>
            <a:r>
              <a:rPr kumimoji="0" lang="en-GB" b="1" i="0" u="none" strike="noStrike" kern="1200" cap="none" spc="0" normalizeH="0" baseline="0" noProof="0" dirty="0">
                <a:ln>
                  <a:noFill/>
                </a:ln>
                <a:solidFill>
                  <a:prstClr val="black"/>
                </a:solidFill>
                <a:uLnTx/>
                <a:uFillTx/>
                <a:cs typeface="Times New Roman" panose="02020603050405020304" pitchFamily="18" charset="0"/>
              </a:rPr>
              <a:t>Computer Science </a:t>
            </a:r>
            <a:r>
              <a:rPr kumimoji="0" lang="en-GB" b="0" i="0" u="none" strike="noStrike" kern="1200" cap="none" spc="0" normalizeH="0" baseline="0" noProof="0" dirty="0">
                <a:ln>
                  <a:noFill/>
                </a:ln>
                <a:solidFill>
                  <a:prstClr val="black"/>
                </a:solidFill>
                <a:uLnTx/>
                <a:uFillTx/>
                <a:cs typeface="Times New Roman" panose="02020603050405020304" pitchFamily="18" charset="0"/>
              </a:rPr>
              <a:t>before. We’ll go over them briefly.</a:t>
            </a:r>
          </a:p>
          <a:p>
            <a:pPr>
              <a:lnSpc>
                <a:spcPct val="100000"/>
              </a:lnSpc>
              <a:spcBef>
                <a:spcPts val="0"/>
              </a:spcBef>
            </a:pPr>
            <a:r>
              <a:rPr lang="en-GB" dirty="0">
                <a:solidFill>
                  <a:prstClr val="black"/>
                </a:solidFill>
                <a:cs typeface="Times New Roman" panose="02020603050405020304" pitchFamily="18" charset="0"/>
              </a:rPr>
              <a:t>B</a:t>
            </a:r>
            <a:r>
              <a:rPr kumimoji="0" lang="en-GB" b="0" i="0" u="none" strike="noStrike" kern="1200" cap="none" spc="0" normalizeH="0" baseline="0" noProof="0" dirty="0" err="1">
                <a:ln>
                  <a:noFill/>
                </a:ln>
                <a:solidFill>
                  <a:prstClr val="black"/>
                </a:solidFill>
                <a:uLnTx/>
                <a:uFillTx/>
                <a:cs typeface="Times New Roman" panose="02020603050405020304" pitchFamily="18" charset="0"/>
              </a:rPr>
              <a:t>efore</a:t>
            </a:r>
            <a:r>
              <a:rPr kumimoji="0" lang="en-GB" b="0" i="0" u="none" strike="noStrike" kern="1200" cap="none" spc="0" normalizeH="0" baseline="0" noProof="0" dirty="0">
                <a:ln>
                  <a:noFill/>
                </a:ln>
                <a:solidFill>
                  <a:prstClr val="black"/>
                </a:solidFill>
                <a:uLnTx/>
                <a:uFillTx/>
                <a:cs typeface="Times New Roman" panose="02020603050405020304" pitchFamily="18" charset="0"/>
              </a:rPr>
              <a:t> moving onto </a:t>
            </a:r>
            <a:r>
              <a:rPr lang="en-GB" b="1" dirty="0">
                <a:solidFill>
                  <a:prstClr val="black"/>
                </a:solidFill>
                <a:cs typeface="Times New Roman" panose="02020603050405020304" pitchFamily="18" charset="0"/>
              </a:rPr>
              <a:t>more Advanced System tools.</a:t>
            </a:r>
            <a:endParaRPr kumimoji="0" lang="en-GB" b="0" i="0" u="none" strike="noStrike" kern="1200" cap="none" spc="0" normalizeH="0" baseline="0" noProof="0" dirty="0">
              <a:ln>
                <a:noFill/>
              </a:ln>
              <a:solidFill>
                <a:prstClr val="black"/>
              </a:solidFill>
              <a:uLnTx/>
              <a:uFillTx/>
              <a:cs typeface="Times New Roman" panose="02020603050405020304" pitchFamily="18" charset="0"/>
            </a:endParaRPr>
          </a:p>
          <a:p>
            <a:pPr>
              <a:lnSpc>
                <a:spcPct val="100000"/>
              </a:lnSpc>
              <a:spcBef>
                <a:spcPts val="0"/>
              </a:spcBef>
            </a:pPr>
            <a:r>
              <a:rPr lang="en-GB" dirty="0">
                <a:solidFill>
                  <a:prstClr val="black"/>
                </a:solidFill>
                <a:cs typeface="Times New Roman" panose="02020603050405020304" pitchFamily="18" charset="0"/>
              </a:rPr>
              <a:t>We will focus on MS Windows today, but will progress onto other platforms such as Linux soon.</a:t>
            </a:r>
            <a:endParaRPr lang="en-GB" dirty="0"/>
          </a:p>
        </p:txBody>
      </p:sp>
      <p:pic>
        <p:nvPicPr>
          <p:cNvPr id="7" name="Picture 6" descr="Icon&#10;&#10;Description automatically generated">
            <a:extLst>
              <a:ext uri="{FF2B5EF4-FFF2-40B4-BE49-F238E27FC236}">
                <a16:creationId xmlns:a16="http://schemas.microsoft.com/office/drawing/2014/main" id="{BBB81CE7-23D2-5D63-CE7D-C02C36DAD59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68285" y="173496"/>
            <a:ext cx="2641987" cy="1756921"/>
          </a:xfrm>
          <a:prstGeom prst="rect">
            <a:avLst/>
          </a:prstGeom>
        </p:spPr>
      </p:pic>
      <p:pic>
        <p:nvPicPr>
          <p:cNvPr id="6" name="Picture 5">
            <a:extLst>
              <a:ext uri="{FF2B5EF4-FFF2-40B4-BE49-F238E27FC236}">
                <a16:creationId xmlns:a16="http://schemas.microsoft.com/office/drawing/2014/main" id="{075403DB-505E-E8D6-B2B6-ED514CDDCE9C}"/>
              </a:ext>
            </a:extLst>
          </p:cNvPr>
          <p:cNvPicPr>
            <a:picLocks noChangeAspect="1"/>
          </p:cNvPicPr>
          <p:nvPr/>
        </p:nvPicPr>
        <p:blipFill rotWithShape="1">
          <a:blip r:embed="rId5"/>
          <a:srcRect t="11587" r="71270"/>
          <a:stretch/>
        </p:blipFill>
        <p:spPr>
          <a:xfrm>
            <a:off x="8527623" y="142827"/>
            <a:ext cx="3203575" cy="6572345"/>
          </a:xfrm>
          <a:prstGeom prst="rect">
            <a:avLst/>
          </a:prstGeom>
        </p:spPr>
      </p:pic>
    </p:spTree>
    <p:extLst>
      <p:ext uri="{BB962C8B-B14F-4D97-AF65-F5344CB8AC3E}">
        <p14:creationId xmlns:p14="http://schemas.microsoft.com/office/powerpoint/2010/main" val="59328993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704039-ABEE-E9F9-5D13-E45CC6FE920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0041C82-115A-5200-F901-A8E1E3365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502A7EB3-0A22-E9C4-7748-1FB5EDEA9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C087AFD-3130-6668-D472-499199F3C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B9D98C52-421D-5F6F-4184-A54C16155A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C8BD4EA-3B7C-264E-C3F6-E60F3FD22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7E7DF1-0989-EB1E-FB8D-EAC9370A078E}"/>
              </a:ext>
            </a:extLst>
          </p:cNvPr>
          <p:cNvSpPr>
            <a:spLocks noGrp="1"/>
          </p:cNvSpPr>
          <p:nvPr>
            <p:ph type="title"/>
          </p:nvPr>
        </p:nvSpPr>
        <p:spPr>
          <a:xfrm>
            <a:off x="650941" y="354838"/>
            <a:ext cx="9895951" cy="1033669"/>
          </a:xfrm>
        </p:spPr>
        <p:txBody>
          <a:bodyPr>
            <a:normAutofit/>
          </a:bodyPr>
          <a:lstStyle/>
          <a:p>
            <a:r>
              <a:rPr lang="en-GB" b="1" dirty="0">
                <a:solidFill>
                  <a:schemeClr val="bg1"/>
                </a:solidFill>
              </a:rPr>
              <a:t>Activity: </a:t>
            </a:r>
            <a:r>
              <a:rPr lang="en-GB" b="1" dirty="0">
                <a:solidFill>
                  <a:srgbClr val="FFFFFF"/>
                </a:solidFill>
              </a:rPr>
              <a:t>System Monitoring</a:t>
            </a:r>
            <a:r>
              <a:rPr lang="en-GB" b="1" dirty="0">
                <a:solidFill>
                  <a:schemeClr val="bg1"/>
                </a:solidFill>
              </a:rPr>
              <a:t> </a:t>
            </a:r>
          </a:p>
        </p:txBody>
      </p:sp>
      <p:sp>
        <p:nvSpPr>
          <p:cNvPr id="4" name="Content Placeholder 3">
            <a:extLst>
              <a:ext uri="{FF2B5EF4-FFF2-40B4-BE49-F238E27FC236}">
                <a16:creationId xmlns:a16="http://schemas.microsoft.com/office/drawing/2014/main" id="{CE684F32-71C5-69B1-F1F9-583C5F92D8E3}"/>
              </a:ext>
            </a:extLst>
          </p:cNvPr>
          <p:cNvSpPr>
            <a:spLocks noGrp="1"/>
          </p:cNvSpPr>
          <p:nvPr>
            <p:ph idx="1"/>
          </p:nvPr>
        </p:nvSpPr>
        <p:spPr>
          <a:xfrm>
            <a:off x="266759" y="2053137"/>
            <a:ext cx="10535729" cy="4351338"/>
          </a:xfrm>
        </p:spPr>
        <p:txBody>
          <a:bodyPr/>
          <a:lstStyle/>
          <a:p>
            <a:r>
              <a:rPr lang="en-GB" dirty="0"/>
              <a:t>Research, discover and document some useful:</a:t>
            </a:r>
          </a:p>
          <a:p>
            <a:pPr marL="514350" indent="-514350">
              <a:buFont typeface="+mj-lt"/>
              <a:buAutoNum type="arabicPeriod"/>
            </a:pPr>
            <a:r>
              <a:rPr lang="en-GB" b="1" dirty="0"/>
              <a:t>Microsoft Windows Operating System </a:t>
            </a:r>
            <a:r>
              <a:rPr lang="en-GB" dirty="0"/>
              <a:t>System-monitoring tools.</a:t>
            </a:r>
          </a:p>
          <a:p>
            <a:pPr marL="514350" indent="-514350">
              <a:buFont typeface="+mj-lt"/>
              <a:buAutoNum type="arabicPeriod"/>
            </a:pPr>
            <a:r>
              <a:rPr lang="en-GB" b="1" dirty="0"/>
              <a:t>General Operating System System-monitoring </a:t>
            </a:r>
            <a:r>
              <a:rPr lang="en-GB" dirty="0"/>
              <a:t>tools.</a:t>
            </a:r>
          </a:p>
          <a:p>
            <a:pPr marL="0" indent="0">
              <a:buNone/>
            </a:pPr>
            <a:r>
              <a:rPr lang="en-GB" sz="2400" dirty="0"/>
              <a:t>Note: OS monitoring tools such as Nagios*, Zabbix*, </a:t>
            </a:r>
            <a:r>
              <a:rPr lang="en-GB" sz="2400" dirty="0" err="1"/>
              <a:t>Icinga</a:t>
            </a:r>
            <a:r>
              <a:rPr lang="en-GB" sz="2400" dirty="0"/>
              <a:t>* &amp; SolarWinds </a:t>
            </a:r>
            <a:r>
              <a:rPr lang="en-GB" sz="2400" dirty="0" err="1"/>
              <a:t>ipMonitor</a:t>
            </a:r>
            <a:r>
              <a:rPr lang="en-GB" sz="2400" dirty="0"/>
              <a:t> (And </a:t>
            </a:r>
            <a:r>
              <a:rPr lang="en-GB" sz="2400" dirty="0" err="1"/>
              <a:t>Paessler</a:t>
            </a:r>
            <a:r>
              <a:rPr lang="en-GB" sz="2400" dirty="0"/>
              <a:t> PRTG &amp; </a:t>
            </a:r>
            <a:r>
              <a:rPr lang="en-GB" sz="2400" dirty="0" err="1"/>
              <a:t>DataDog</a:t>
            </a:r>
            <a:r>
              <a:rPr lang="en-GB" sz="2400" dirty="0"/>
              <a:t>* Network Monitors) are covered at L5/Yr2.</a:t>
            </a:r>
            <a:br>
              <a:rPr lang="en-GB" dirty="0"/>
            </a:br>
            <a:r>
              <a:rPr lang="en-GB" sz="2000" dirty="0"/>
              <a:t>* </a:t>
            </a:r>
            <a:r>
              <a:rPr lang="en-US" sz="2000" dirty="0"/>
              <a:t>are Open Source System &amp; Network monitoring tools</a:t>
            </a:r>
            <a:r>
              <a:rPr lang="en-US" sz="2000" b="0" i="0" dirty="0">
                <a:solidFill>
                  <a:srgbClr val="001D35"/>
                </a:solidFill>
                <a:effectLst/>
              </a:rPr>
              <a:t>, SolarWinds </a:t>
            </a:r>
            <a:r>
              <a:rPr lang="en-US" sz="2000" b="0" i="0" dirty="0" err="1">
                <a:solidFill>
                  <a:srgbClr val="001D35"/>
                </a:solidFill>
                <a:effectLst/>
              </a:rPr>
              <a:t>ipMonitor</a:t>
            </a:r>
            <a:r>
              <a:rPr lang="en-US" sz="2000" b="0" i="0" dirty="0">
                <a:solidFill>
                  <a:srgbClr val="001D35"/>
                </a:solidFill>
                <a:effectLst/>
              </a:rPr>
              <a:t> and </a:t>
            </a:r>
            <a:r>
              <a:rPr lang="en-US" sz="2000" b="0" i="0" dirty="0" err="1">
                <a:solidFill>
                  <a:srgbClr val="001D35"/>
                </a:solidFill>
                <a:effectLst/>
              </a:rPr>
              <a:t>Paessler</a:t>
            </a:r>
            <a:r>
              <a:rPr lang="en-US" sz="2000" b="0" i="0" dirty="0">
                <a:solidFill>
                  <a:srgbClr val="001D35"/>
                </a:solidFill>
                <a:effectLst/>
              </a:rPr>
              <a:t> PRTG are not.</a:t>
            </a:r>
            <a:endParaRPr lang="en-GB" sz="2000" dirty="0"/>
          </a:p>
          <a:p>
            <a:pPr marL="514350" indent="-514350">
              <a:buFont typeface="+mj-lt"/>
              <a:buAutoNum type="arabicPeriod"/>
            </a:pPr>
            <a:endParaRPr lang="en-GB" dirty="0"/>
          </a:p>
        </p:txBody>
      </p:sp>
      <p:pic>
        <p:nvPicPr>
          <p:cNvPr id="5" name="Graphic 4" descr="Document outline">
            <a:extLst>
              <a:ext uri="{FF2B5EF4-FFF2-40B4-BE49-F238E27FC236}">
                <a16:creationId xmlns:a16="http://schemas.microsoft.com/office/drawing/2014/main" id="{A869D40A-5EA2-557F-7A6C-3C53CC69313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437090" y="87114"/>
            <a:ext cx="2602786" cy="2602786"/>
          </a:xfrm>
          <a:prstGeom prst="rect">
            <a:avLst/>
          </a:prstGeom>
        </p:spPr>
      </p:pic>
    </p:spTree>
    <p:extLst>
      <p:ext uri="{BB962C8B-B14F-4D97-AF65-F5344CB8AC3E}">
        <p14:creationId xmlns:p14="http://schemas.microsoft.com/office/powerpoint/2010/main" val="421874021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5531E1-06A0-A184-651D-13FF79977E1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4F382D3-46F4-F364-A137-B4CFDE952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98638706-73AE-9435-FEBC-07C99BB1C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62CF006-66BE-55BA-9A26-B16A000C4F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A2EA8FF-7BFA-8CC8-E13C-035F3E174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E769714-DEDB-CF74-E3A7-A316369BA3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077E9B9-4B55-8D84-9563-9E189D30C21B}"/>
              </a:ext>
            </a:extLst>
          </p:cNvPr>
          <p:cNvSpPr>
            <a:spLocks noGrp="1"/>
          </p:cNvSpPr>
          <p:nvPr>
            <p:ph type="title"/>
          </p:nvPr>
        </p:nvSpPr>
        <p:spPr>
          <a:xfrm>
            <a:off x="257697" y="173261"/>
            <a:ext cx="9895951" cy="1033669"/>
          </a:xfrm>
        </p:spPr>
        <p:txBody>
          <a:bodyPr>
            <a:normAutofit/>
          </a:bodyPr>
          <a:lstStyle/>
          <a:p>
            <a:r>
              <a:rPr lang="en-GB" sz="4800" dirty="0">
                <a:solidFill>
                  <a:schemeClr val="bg1"/>
                </a:solidFill>
              </a:rPr>
              <a:t>Event Viewer: Event properties</a:t>
            </a:r>
            <a:endParaRPr lang="en-GB" sz="4800" b="1" dirty="0">
              <a:solidFill>
                <a:schemeClr val="bg1"/>
              </a:solidFill>
            </a:endParaRPr>
          </a:p>
        </p:txBody>
      </p:sp>
      <p:pic>
        <p:nvPicPr>
          <p:cNvPr id="6" name="Picture 5">
            <a:extLst>
              <a:ext uri="{FF2B5EF4-FFF2-40B4-BE49-F238E27FC236}">
                <a16:creationId xmlns:a16="http://schemas.microsoft.com/office/drawing/2014/main" id="{B06EA9D4-36CF-A6FE-09AE-D898D35BF9F5}"/>
              </a:ext>
            </a:extLst>
          </p:cNvPr>
          <p:cNvPicPr>
            <a:picLocks noChangeAspect="1"/>
          </p:cNvPicPr>
          <p:nvPr/>
        </p:nvPicPr>
        <p:blipFill rotWithShape="1">
          <a:blip r:embed="rId3"/>
          <a:srcRect b="9800"/>
          <a:stretch/>
        </p:blipFill>
        <p:spPr>
          <a:xfrm>
            <a:off x="2725781" y="1165653"/>
            <a:ext cx="9466215" cy="5692347"/>
          </a:xfrm>
          <a:prstGeom prst="rect">
            <a:avLst/>
          </a:prstGeom>
        </p:spPr>
      </p:pic>
      <p:sp>
        <p:nvSpPr>
          <p:cNvPr id="7" name="TextBox 6">
            <a:extLst>
              <a:ext uri="{FF2B5EF4-FFF2-40B4-BE49-F238E27FC236}">
                <a16:creationId xmlns:a16="http://schemas.microsoft.com/office/drawing/2014/main" id="{0805D6CD-516B-A5AE-20DA-6E2C40284B75}"/>
              </a:ext>
            </a:extLst>
          </p:cNvPr>
          <p:cNvSpPr txBox="1"/>
          <p:nvPr/>
        </p:nvSpPr>
        <p:spPr>
          <a:xfrm>
            <a:off x="148281" y="1661355"/>
            <a:ext cx="2577496" cy="267765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We can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right-click</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on any event and click on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Event properties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to view more specific information about the event.</a:t>
            </a:r>
          </a:p>
        </p:txBody>
      </p:sp>
      <p:cxnSp>
        <p:nvCxnSpPr>
          <p:cNvPr id="9" name="Straight Arrow Connector 8">
            <a:extLst>
              <a:ext uri="{FF2B5EF4-FFF2-40B4-BE49-F238E27FC236}">
                <a16:creationId xmlns:a16="http://schemas.microsoft.com/office/drawing/2014/main" id="{7142CE25-630D-FCB1-283E-DD972E5B3AFF}"/>
              </a:ext>
            </a:extLst>
          </p:cNvPr>
          <p:cNvCxnSpPr>
            <a:cxnSpLocks/>
          </p:cNvCxnSpPr>
          <p:nvPr/>
        </p:nvCxnSpPr>
        <p:spPr>
          <a:xfrm>
            <a:off x="2224216" y="2570205"/>
            <a:ext cx="3509319" cy="790833"/>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431681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60CAB73-E76D-822C-1ABA-521F4314C0E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56B5BE-CA22-9652-A56F-D0BBEC56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27CD05E-6181-7926-B370-01298903C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ECED513-D218-68B1-E3A8-0F0A4384D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986F1A9-2D01-4C10-1686-9B58DEB167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C225E343-B946-B747-FD14-323888D24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BD1D713-7C7C-0524-AEDB-596F9DBFFDF7}"/>
              </a:ext>
            </a:extLst>
          </p:cNvPr>
          <p:cNvSpPr>
            <a:spLocks noGrp="1"/>
          </p:cNvSpPr>
          <p:nvPr>
            <p:ph type="title"/>
          </p:nvPr>
        </p:nvSpPr>
        <p:spPr>
          <a:xfrm>
            <a:off x="375921" y="313843"/>
            <a:ext cx="9895951" cy="1033669"/>
          </a:xfrm>
        </p:spPr>
        <p:txBody>
          <a:bodyPr>
            <a:normAutofit/>
          </a:bodyPr>
          <a:lstStyle/>
          <a:p>
            <a:r>
              <a:rPr lang="en-GB" sz="4800" dirty="0">
                <a:solidFill>
                  <a:schemeClr val="bg1"/>
                </a:solidFill>
              </a:rPr>
              <a:t>Event Viewer: Event properties + Copy</a:t>
            </a:r>
            <a:endParaRPr lang="en-GB" sz="4800" b="1" dirty="0">
              <a:solidFill>
                <a:schemeClr val="bg1"/>
              </a:solidFill>
            </a:endParaRPr>
          </a:p>
        </p:txBody>
      </p:sp>
      <p:pic>
        <p:nvPicPr>
          <p:cNvPr id="7" name="Picture 6">
            <a:extLst>
              <a:ext uri="{FF2B5EF4-FFF2-40B4-BE49-F238E27FC236}">
                <a16:creationId xmlns:a16="http://schemas.microsoft.com/office/drawing/2014/main" id="{8086A9A2-16CD-A6DC-6365-0A77025FCA2C}"/>
              </a:ext>
            </a:extLst>
          </p:cNvPr>
          <p:cNvPicPr>
            <a:picLocks noChangeAspect="1"/>
          </p:cNvPicPr>
          <p:nvPr/>
        </p:nvPicPr>
        <p:blipFill rotWithShape="1">
          <a:blip r:embed="rId3"/>
          <a:srcRect l="10529" t="13809" r="34868" b="27936"/>
          <a:stretch/>
        </p:blipFill>
        <p:spPr>
          <a:xfrm>
            <a:off x="4443525" y="1281609"/>
            <a:ext cx="7510414" cy="5341711"/>
          </a:xfrm>
          <a:prstGeom prst="rect">
            <a:avLst/>
          </a:prstGeom>
        </p:spPr>
      </p:pic>
      <p:sp>
        <p:nvSpPr>
          <p:cNvPr id="9" name="TextBox 8">
            <a:extLst>
              <a:ext uri="{FF2B5EF4-FFF2-40B4-BE49-F238E27FC236}">
                <a16:creationId xmlns:a16="http://schemas.microsoft.com/office/drawing/2014/main" id="{F0D3888C-4C53-AFE0-D377-191BC073684A}"/>
              </a:ext>
            </a:extLst>
          </p:cNvPr>
          <p:cNvSpPr txBox="1"/>
          <p:nvPr/>
        </p:nvSpPr>
        <p:spPr>
          <a:xfrm>
            <a:off x="-3" y="1661355"/>
            <a:ext cx="4443528" cy="4493538"/>
          </a:xfrm>
          <a:prstGeom prst="rect">
            <a:avLst/>
          </a:prstGeom>
          <a:solidFill>
            <a:schemeClr val="bg1">
              <a:alpha val="80000"/>
            </a:schemeClr>
          </a:solid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One way to fix an error is to look at the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Event ID</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 E.g. here it is ‘9’.</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Google</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 ‘Event id 9’.</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And we will find specific information from Microsoft on how to fix the error.</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We can also click the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Copy</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 button, to </a:t>
            </a:r>
            <a:r>
              <a:rPr kumimoji="0" lang="en-GB" sz="2600" b="1" i="0" u="none" strike="noStrike" kern="1200" cap="none" spc="0" normalizeH="0" baseline="0" noProof="0" dirty="0">
                <a:ln>
                  <a:noFill/>
                </a:ln>
                <a:solidFill>
                  <a:prstClr val="black"/>
                </a:solidFill>
                <a:effectLst/>
                <a:uLnTx/>
                <a:uFillTx/>
                <a:latin typeface="Calibri" panose="020F0502020204030204"/>
                <a:ea typeface="+mn-ea"/>
                <a:cs typeface="+mn-cs"/>
              </a:rPr>
              <a:t>copy event information </a:t>
            </a:r>
            <a:r>
              <a:rPr kumimoji="0" lang="en-GB" sz="2600" b="0" i="0" u="none" strike="noStrike" kern="1200" cap="none" spc="0" normalizeH="0" baseline="0" noProof="0" dirty="0">
                <a:ln>
                  <a:noFill/>
                </a:ln>
                <a:solidFill>
                  <a:prstClr val="black"/>
                </a:solidFill>
                <a:effectLst/>
                <a:uLnTx/>
                <a:uFillTx/>
                <a:latin typeface="Calibri" panose="020F0502020204030204"/>
                <a:ea typeface="+mn-ea"/>
                <a:cs typeface="+mn-cs"/>
              </a:rPr>
              <a:t>for reporting and analysis purposes.</a:t>
            </a:r>
          </a:p>
        </p:txBody>
      </p:sp>
      <p:cxnSp>
        <p:nvCxnSpPr>
          <p:cNvPr id="11" name="Straight Arrow Connector 10">
            <a:extLst>
              <a:ext uri="{FF2B5EF4-FFF2-40B4-BE49-F238E27FC236}">
                <a16:creationId xmlns:a16="http://schemas.microsoft.com/office/drawing/2014/main" id="{0ECEF270-46C2-3072-6291-5EA486E25F26}"/>
              </a:ext>
            </a:extLst>
          </p:cNvPr>
          <p:cNvCxnSpPr>
            <a:cxnSpLocks/>
          </p:cNvCxnSpPr>
          <p:nvPr/>
        </p:nvCxnSpPr>
        <p:spPr>
          <a:xfrm>
            <a:off x="3888259" y="5725297"/>
            <a:ext cx="766119" cy="502508"/>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A2B5719E-7AE6-DC75-00B0-ED51641C9E0F}"/>
              </a:ext>
            </a:extLst>
          </p:cNvPr>
          <p:cNvCxnSpPr>
            <a:cxnSpLocks/>
          </p:cNvCxnSpPr>
          <p:nvPr/>
        </p:nvCxnSpPr>
        <p:spPr>
          <a:xfrm>
            <a:off x="3385751" y="2537254"/>
            <a:ext cx="2438400" cy="1853514"/>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630428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CE6578-BC5B-AE27-6587-2FCFE2E72D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7082212-4AF3-3289-0778-24E87BE111E8}"/>
              </a:ext>
            </a:extLst>
          </p:cNvPr>
          <p:cNvSpPr>
            <a:spLocks noGrp="1"/>
          </p:cNvSpPr>
          <p:nvPr>
            <p:ph type="title"/>
          </p:nvPr>
        </p:nvSpPr>
        <p:spPr>
          <a:xfrm>
            <a:off x="426308" y="85039"/>
            <a:ext cx="10515600" cy="919978"/>
          </a:xfrm>
        </p:spPr>
        <p:txBody>
          <a:bodyPr/>
          <a:lstStyle/>
          <a:p>
            <a:r>
              <a:rPr lang="en-GB" dirty="0">
                <a:solidFill>
                  <a:schemeClr val="bg1"/>
                </a:solidFill>
                <a:highlight>
                  <a:srgbClr val="800080"/>
                </a:highlight>
              </a:rPr>
              <a:t>Log info:</a:t>
            </a:r>
          </a:p>
        </p:txBody>
      </p:sp>
      <p:sp>
        <p:nvSpPr>
          <p:cNvPr id="4" name="TextBox 3">
            <a:extLst>
              <a:ext uri="{FF2B5EF4-FFF2-40B4-BE49-F238E27FC236}">
                <a16:creationId xmlns:a16="http://schemas.microsoft.com/office/drawing/2014/main" id="{56459B33-C7C4-B7B8-2219-13E386EF020E}"/>
              </a:ext>
            </a:extLst>
          </p:cNvPr>
          <p:cNvSpPr txBox="1"/>
          <p:nvPr/>
        </p:nvSpPr>
        <p:spPr>
          <a:xfrm>
            <a:off x="228599" y="920578"/>
            <a:ext cx="4648201" cy="6001643"/>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 event information we copy can be opened in any text editor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to view overview text description at the top and also to view the xml data that provides further information.</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We can also create a script using e.g. PowerShell, Python,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Javascript</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/JSON to format and view it.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Or we can use an Event Management tool (such as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SolarWinds Log Analyzer</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ManageEngine </a:t>
            </a: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EventLog</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 Analyzer</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or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NetWrix</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to open and view the xml file.</a:t>
            </a:r>
          </a:p>
        </p:txBody>
      </p:sp>
      <p:pic>
        <p:nvPicPr>
          <p:cNvPr id="8" name="Picture 7">
            <a:extLst>
              <a:ext uri="{FF2B5EF4-FFF2-40B4-BE49-F238E27FC236}">
                <a16:creationId xmlns:a16="http://schemas.microsoft.com/office/drawing/2014/main" id="{C4496E4D-42E2-304E-D7C0-823479B4248D}"/>
              </a:ext>
            </a:extLst>
          </p:cNvPr>
          <p:cNvPicPr>
            <a:picLocks noChangeAspect="1"/>
          </p:cNvPicPr>
          <p:nvPr/>
        </p:nvPicPr>
        <p:blipFill>
          <a:blip r:embed="rId5"/>
          <a:stretch>
            <a:fillRect/>
          </a:stretch>
        </p:blipFill>
        <p:spPr>
          <a:xfrm>
            <a:off x="4873151" y="297892"/>
            <a:ext cx="7318849" cy="5994715"/>
          </a:xfrm>
          <a:prstGeom prst="rect">
            <a:avLst/>
          </a:prstGeom>
        </p:spPr>
      </p:pic>
    </p:spTree>
    <p:extLst>
      <p:ext uri="{BB962C8B-B14F-4D97-AF65-F5344CB8AC3E}">
        <p14:creationId xmlns:p14="http://schemas.microsoft.com/office/powerpoint/2010/main" val="276565726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F129A3-0131-1176-E5FE-E0336C4F12D9}"/>
            </a:ext>
          </a:extLst>
        </p:cNvPr>
        <p:cNvGrpSpPr/>
        <p:nvPr/>
      </p:nvGrpSpPr>
      <p:grpSpPr>
        <a:xfrm>
          <a:off x="0" y="0"/>
          <a:ext cx="0" cy="0"/>
          <a:chOff x="0" y="0"/>
          <a:chExt cx="0" cy="0"/>
        </a:xfrm>
      </p:grpSpPr>
      <p:pic>
        <p:nvPicPr>
          <p:cNvPr id="2050" name="Picture 2" descr="Windows System Event Log Monitoring Software and Log Collector ...">
            <a:hlinkClick r:id="rId2"/>
            <a:extLst>
              <a:ext uri="{FF2B5EF4-FFF2-40B4-BE49-F238E27FC236}">
                <a16:creationId xmlns:a16="http://schemas.microsoft.com/office/drawing/2014/main" id="{9467EC88-6EDB-2587-7099-3741E75235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0822" y="884110"/>
            <a:ext cx="9558224" cy="597389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CF2945D-F39E-8537-B5EC-D604ECC2E496}"/>
              </a:ext>
            </a:extLst>
          </p:cNvPr>
          <p:cNvSpPr txBox="1"/>
          <p:nvPr/>
        </p:nvSpPr>
        <p:spPr>
          <a:xfrm>
            <a:off x="12100422" y="6545564"/>
            <a:ext cx="411892" cy="20005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r</a:t>
            </a: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2" name="Title 1">
            <a:extLst>
              <a:ext uri="{FF2B5EF4-FFF2-40B4-BE49-F238E27FC236}">
                <a16:creationId xmlns:a16="http://schemas.microsoft.com/office/drawing/2014/main" id="{F1D29856-C3CC-6768-2935-05E77B63B394}"/>
              </a:ext>
            </a:extLst>
          </p:cNvPr>
          <p:cNvSpPr>
            <a:spLocks noGrp="1"/>
          </p:cNvSpPr>
          <p:nvPr>
            <p:ph type="title"/>
          </p:nvPr>
        </p:nvSpPr>
        <p:spPr>
          <a:xfrm>
            <a:off x="0" y="68564"/>
            <a:ext cx="9531178" cy="919978"/>
          </a:xfrm>
        </p:spPr>
        <p:txBody>
          <a:bodyPr/>
          <a:lstStyle/>
          <a:p>
            <a:r>
              <a:rPr lang="en-GB" dirty="0">
                <a:solidFill>
                  <a:schemeClr val="bg1"/>
                </a:solidFill>
                <a:highlight>
                  <a:srgbClr val="800080"/>
                </a:highlight>
              </a:rPr>
              <a:t>Example: SolarWinds Event Log Analyzer</a:t>
            </a:r>
          </a:p>
        </p:txBody>
      </p:sp>
      <p:pic>
        <p:nvPicPr>
          <p:cNvPr id="9" name="Graphic 8" descr="Cursor with solid fill">
            <a:extLst>
              <a:ext uri="{FF2B5EF4-FFF2-40B4-BE49-F238E27FC236}">
                <a16:creationId xmlns:a16="http://schemas.microsoft.com/office/drawing/2014/main" id="{2DF7CBCD-E92A-316A-C41F-7D0FE62682E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880810" y="5320294"/>
            <a:ext cx="1484870" cy="1484870"/>
          </a:xfrm>
          <a:prstGeom prst="rect">
            <a:avLst/>
          </a:prstGeom>
        </p:spPr>
      </p:pic>
      <p:sp>
        <p:nvSpPr>
          <p:cNvPr id="10" name="TextBox 9">
            <a:extLst>
              <a:ext uri="{FF2B5EF4-FFF2-40B4-BE49-F238E27FC236}">
                <a16:creationId xmlns:a16="http://schemas.microsoft.com/office/drawing/2014/main" id="{CF9D5E9E-D7B6-4C33-8EF1-1DC5B2108F7E}"/>
              </a:ext>
            </a:extLst>
          </p:cNvPr>
          <p:cNvSpPr txBox="1"/>
          <p:nvPr/>
        </p:nvSpPr>
        <p:spPr>
          <a:xfrm>
            <a:off x="0" y="1277951"/>
            <a:ext cx="3468130" cy="4154984"/>
          </a:xfrm>
          <a:prstGeom prst="rect">
            <a:avLst/>
          </a:prstGeom>
          <a:solidFill>
            <a:schemeClr val="bg1">
              <a:alpha val="8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There are some very good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Event Management tools’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available today.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There are incredibly helpful when monitoring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WAN networks, Data </a:t>
            </a: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Centers</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and Cloud architectures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where there are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many</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Computers/Devices and Users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326313418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70736E-0090-C9DE-5B12-FFB0797BF4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50AEA3-15BD-2547-14D3-2F6E0A2C895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CE4D4EA-4E69-17A4-5424-4A764B1E9D94}"/>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7C90457D-D7DB-3A39-79BB-93F0EDE1DE9C}"/>
              </a:ext>
            </a:extLst>
          </p:cNvPr>
          <p:cNvPicPr>
            <a:picLocks noChangeAspect="1"/>
          </p:cNvPicPr>
          <p:nvPr/>
        </p:nvPicPr>
        <p:blipFill>
          <a:blip r:embed="rId2"/>
          <a:stretch>
            <a:fillRect/>
          </a:stretch>
        </p:blipFill>
        <p:spPr>
          <a:xfrm>
            <a:off x="952500" y="0"/>
            <a:ext cx="10287000" cy="6858000"/>
          </a:xfrm>
          <a:prstGeom prst="rect">
            <a:avLst/>
          </a:prstGeom>
        </p:spPr>
      </p:pic>
    </p:spTree>
    <p:extLst>
      <p:ext uri="{BB962C8B-B14F-4D97-AF65-F5344CB8AC3E}">
        <p14:creationId xmlns:p14="http://schemas.microsoft.com/office/powerpoint/2010/main" val="3397150163"/>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61A1C26-7B01-5BCD-9714-69803EA3A8B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3A2368-B5A6-128C-21E8-729986D9A1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C9C15BB-0490-70E7-DB60-7FA556B8E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634F035-25B9-2A33-A644-698B6C553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CDE9A56-C25F-E4DA-A67C-1DAAC4341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F879904-A6C2-D590-8E10-629ADEEB1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8F93C84-4188-B7A5-27AD-4E02CA1C8968}"/>
              </a:ext>
            </a:extLst>
          </p:cNvPr>
          <p:cNvSpPr>
            <a:spLocks noGrp="1"/>
          </p:cNvSpPr>
          <p:nvPr>
            <p:ph type="title"/>
          </p:nvPr>
        </p:nvSpPr>
        <p:spPr>
          <a:xfrm>
            <a:off x="375921" y="313843"/>
            <a:ext cx="9895951" cy="1033669"/>
          </a:xfrm>
        </p:spPr>
        <p:txBody>
          <a:bodyPr>
            <a:normAutofit/>
          </a:bodyPr>
          <a:lstStyle/>
          <a:p>
            <a:r>
              <a:rPr lang="en-GB" sz="4800" b="1" dirty="0">
                <a:solidFill>
                  <a:schemeClr val="bg1"/>
                </a:solidFill>
              </a:rPr>
              <a:t>Event Viewer</a:t>
            </a:r>
          </a:p>
        </p:txBody>
      </p:sp>
      <p:pic>
        <p:nvPicPr>
          <p:cNvPr id="4" name="Picture 3">
            <a:extLst>
              <a:ext uri="{FF2B5EF4-FFF2-40B4-BE49-F238E27FC236}">
                <a16:creationId xmlns:a16="http://schemas.microsoft.com/office/drawing/2014/main" id="{91191770-11AF-620B-FE7F-A31FD150E705}"/>
              </a:ext>
            </a:extLst>
          </p:cNvPr>
          <p:cNvPicPr>
            <a:picLocks noChangeAspect="1"/>
          </p:cNvPicPr>
          <p:nvPr/>
        </p:nvPicPr>
        <p:blipFill rotWithShape="1">
          <a:blip r:embed="rId3"/>
          <a:srcRect t="-114" b="9909"/>
          <a:stretch/>
        </p:blipFill>
        <p:spPr>
          <a:xfrm>
            <a:off x="4349098" y="1597432"/>
            <a:ext cx="7926327" cy="4766618"/>
          </a:xfrm>
          <a:prstGeom prst="rect">
            <a:avLst/>
          </a:prstGeom>
        </p:spPr>
      </p:pic>
      <p:sp>
        <p:nvSpPr>
          <p:cNvPr id="15" name="Content Placeholder 2">
            <a:extLst>
              <a:ext uri="{FF2B5EF4-FFF2-40B4-BE49-F238E27FC236}">
                <a16:creationId xmlns:a16="http://schemas.microsoft.com/office/drawing/2014/main" id="{484A58F1-E911-F9A4-6A1D-EB63FF34D3D1}"/>
              </a:ext>
            </a:extLst>
          </p:cNvPr>
          <p:cNvSpPr>
            <a:spLocks noGrp="1"/>
          </p:cNvSpPr>
          <p:nvPr>
            <p:ph idx="1"/>
          </p:nvPr>
        </p:nvSpPr>
        <p:spPr>
          <a:xfrm>
            <a:off x="175624" y="1661355"/>
            <a:ext cx="4910181" cy="4967416"/>
          </a:xfrm>
          <a:solidFill>
            <a:schemeClr val="bg1">
              <a:alpha val="50000"/>
            </a:schemeClr>
          </a:solidFill>
        </p:spPr>
        <p:txBody>
          <a:bodyPr>
            <a:normAutofit/>
          </a:bodyPr>
          <a:lstStyle/>
          <a:p>
            <a:r>
              <a:rPr lang="en-GB" sz="2400" dirty="0"/>
              <a:t>We can look at and Create ‘</a:t>
            </a:r>
            <a:r>
              <a:rPr lang="en-GB" sz="2400" b="1" dirty="0"/>
              <a:t>Custom Views</a:t>
            </a:r>
            <a:r>
              <a:rPr lang="en-GB" sz="2400" dirty="0"/>
              <a:t>’, ‘</a:t>
            </a:r>
            <a:r>
              <a:rPr lang="en-GB" sz="2400" b="1" dirty="0"/>
              <a:t>Windows Logs</a:t>
            </a:r>
            <a:r>
              <a:rPr lang="en-GB" sz="2400" dirty="0"/>
              <a:t>’, ‘</a:t>
            </a:r>
            <a:r>
              <a:rPr lang="en-GB" sz="2400" b="1" dirty="0"/>
              <a:t>Application &amp; Services logs</a:t>
            </a:r>
            <a:r>
              <a:rPr lang="en-GB" sz="2400" dirty="0"/>
              <a:t>’ and ‘</a:t>
            </a:r>
            <a:r>
              <a:rPr lang="en-GB" sz="2400" b="1" dirty="0"/>
              <a:t>Subscriptions*</a:t>
            </a:r>
            <a:r>
              <a:rPr lang="en-GB" sz="2400" dirty="0"/>
              <a:t>’ (*receive logs from remote computers).</a:t>
            </a:r>
          </a:p>
          <a:p>
            <a:r>
              <a:rPr lang="en-GB" sz="2400" dirty="0"/>
              <a:t>We can access a lot of logs and information here. The most important log for this module is the ‘</a:t>
            </a:r>
            <a:r>
              <a:rPr lang="en-GB" sz="2400" b="1" dirty="0"/>
              <a:t>System</a:t>
            </a:r>
            <a:r>
              <a:rPr lang="en-GB" sz="2400" dirty="0"/>
              <a:t>’ log under ‘</a:t>
            </a:r>
            <a:r>
              <a:rPr lang="en-GB" sz="2400" b="1" dirty="0"/>
              <a:t>Windows Logs</a:t>
            </a:r>
            <a:r>
              <a:rPr lang="en-GB" sz="2400" dirty="0"/>
              <a:t>’.</a:t>
            </a:r>
          </a:p>
          <a:p>
            <a:r>
              <a:rPr lang="en-GB" sz="2400" dirty="0"/>
              <a:t>If we see a ‘</a:t>
            </a:r>
            <a:r>
              <a:rPr lang="en-GB" sz="2400" b="1" dirty="0"/>
              <a:t>Red</a:t>
            </a:r>
            <a:r>
              <a:rPr lang="en-GB" sz="2400" dirty="0"/>
              <a:t>’ and sometimes ‘</a:t>
            </a:r>
            <a:r>
              <a:rPr lang="en-GB" sz="2400" b="1" dirty="0"/>
              <a:t>Yellow</a:t>
            </a:r>
            <a:r>
              <a:rPr lang="en-GB" sz="2400" dirty="0"/>
              <a:t>’ warning icons indicate areas for us to review, to see is there is a problem with the Operating System.</a:t>
            </a:r>
          </a:p>
        </p:txBody>
      </p:sp>
    </p:spTree>
    <p:extLst>
      <p:ext uri="{BB962C8B-B14F-4D97-AF65-F5344CB8AC3E}">
        <p14:creationId xmlns:p14="http://schemas.microsoft.com/office/powerpoint/2010/main" val="355025929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EDBD1E8-7600-75C2-9532-20C500BAB0F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248A09C-AFA0-FE46-03EC-65867DBC63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B4361B1-99E5-C06D-83C5-22A53A543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768C2AB-B465-B29B-1EDA-C15B50178B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6DFBD37-53DA-F6B6-8443-1BDCBC12A7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570A868-713D-E603-282B-C9A6FDBFC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CB0900-6A1E-85B3-904C-20FD8DFBC936}"/>
              </a:ext>
            </a:extLst>
          </p:cNvPr>
          <p:cNvSpPr>
            <a:spLocks noGrp="1"/>
          </p:cNvSpPr>
          <p:nvPr>
            <p:ph type="title"/>
          </p:nvPr>
        </p:nvSpPr>
        <p:spPr>
          <a:xfrm>
            <a:off x="375921" y="313843"/>
            <a:ext cx="9895951" cy="1033669"/>
          </a:xfrm>
        </p:spPr>
        <p:txBody>
          <a:bodyPr>
            <a:normAutofit/>
          </a:bodyPr>
          <a:lstStyle/>
          <a:p>
            <a:r>
              <a:rPr lang="en-GB" sz="6000" dirty="0">
                <a:solidFill>
                  <a:schemeClr val="bg1"/>
                </a:solidFill>
              </a:rPr>
              <a:t>Bg. </a:t>
            </a:r>
            <a:r>
              <a:rPr lang="en-GB" sz="4800" dirty="0">
                <a:solidFill>
                  <a:schemeClr val="bg1"/>
                </a:solidFill>
              </a:rPr>
              <a:t>Event Viewer: Subscriptions</a:t>
            </a:r>
            <a:endParaRPr lang="en-GB" sz="4800" b="1" dirty="0">
              <a:solidFill>
                <a:schemeClr val="bg1"/>
              </a:solidFill>
            </a:endParaRPr>
          </a:p>
        </p:txBody>
      </p:sp>
      <p:sp>
        <p:nvSpPr>
          <p:cNvPr id="15" name="Content Placeholder 2">
            <a:extLst>
              <a:ext uri="{FF2B5EF4-FFF2-40B4-BE49-F238E27FC236}">
                <a16:creationId xmlns:a16="http://schemas.microsoft.com/office/drawing/2014/main" id="{98E06E47-D90A-6CE0-510F-C1D216382C31}"/>
              </a:ext>
            </a:extLst>
          </p:cNvPr>
          <p:cNvSpPr>
            <a:spLocks noGrp="1"/>
          </p:cNvSpPr>
          <p:nvPr>
            <p:ph idx="1"/>
          </p:nvPr>
        </p:nvSpPr>
        <p:spPr>
          <a:xfrm>
            <a:off x="375922" y="1737317"/>
            <a:ext cx="5635565" cy="4967416"/>
          </a:xfrm>
        </p:spPr>
        <p:txBody>
          <a:bodyPr>
            <a:normAutofit/>
          </a:bodyPr>
          <a:lstStyle/>
          <a:p>
            <a:r>
              <a:rPr lang="en-GB" b="1" dirty="0"/>
              <a:t>Event Viewer: Subscriptions </a:t>
            </a:r>
            <a:r>
              <a:rPr lang="en-GB" dirty="0"/>
              <a:t>allow us to </a:t>
            </a:r>
            <a:r>
              <a:rPr lang="en-US" b="1" dirty="0"/>
              <a:t>subscribe,</a:t>
            </a:r>
            <a:r>
              <a:rPr lang="en-US" dirty="0"/>
              <a:t> receive and store events on our </a:t>
            </a:r>
            <a:r>
              <a:rPr lang="en-US" b="1" dirty="0"/>
              <a:t>local computer </a:t>
            </a:r>
            <a:r>
              <a:rPr lang="en-US" dirty="0"/>
              <a:t>(event collector) that are forwarded from a </a:t>
            </a:r>
            <a:r>
              <a:rPr lang="en-US" b="1" dirty="0"/>
              <a:t>remote computer </a:t>
            </a:r>
            <a:r>
              <a:rPr lang="en-US" dirty="0"/>
              <a:t>(event source).</a:t>
            </a:r>
          </a:p>
          <a:p>
            <a:r>
              <a:rPr lang="en-US" dirty="0"/>
              <a:t>Event collection allow administrators to get events from </a:t>
            </a:r>
            <a:r>
              <a:rPr lang="en-US" b="1" dirty="0"/>
              <a:t>remote computers </a:t>
            </a:r>
            <a:r>
              <a:rPr lang="en-US" dirty="0"/>
              <a:t>and store them in a local event log on the collector computer, for analysis.</a:t>
            </a:r>
            <a:endParaRPr lang="en-GB" dirty="0"/>
          </a:p>
        </p:txBody>
      </p:sp>
      <p:pic>
        <p:nvPicPr>
          <p:cNvPr id="3" name="Picture 2">
            <a:extLst>
              <a:ext uri="{FF2B5EF4-FFF2-40B4-BE49-F238E27FC236}">
                <a16:creationId xmlns:a16="http://schemas.microsoft.com/office/drawing/2014/main" id="{CA2B4297-7E33-9145-A082-06F9C87CCEA7}"/>
              </a:ext>
            </a:extLst>
          </p:cNvPr>
          <p:cNvPicPr>
            <a:picLocks noChangeAspect="1"/>
          </p:cNvPicPr>
          <p:nvPr/>
        </p:nvPicPr>
        <p:blipFill>
          <a:blip r:embed="rId3"/>
          <a:stretch>
            <a:fillRect/>
          </a:stretch>
        </p:blipFill>
        <p:spPr>
          <a:xfrm>
            <a:off x="5939481" y="1737317"/>
            <a:ext cx="5876597" cy="3917731"/>
          </a:xfrm>
          <a:prstGeom prst="rect">
            <a:avLst/>
          </a:prstGeom>
        </p:spPr>
      </p:pic>
    </p:spTree>
    <p:extLst>
      <p:ext uri="{BB962C8B-B14F-4D97-AF65-F5344CB8AC3E}">
        <p14:creationId xmlns:p14="http://schemas.microsoft.com/office/powerpoint/2010/main" val="52126835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839DB5-15E2-049E-E7D2-ABE7C214E69D}"/>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891B937-8123-B35C-3E7A-2DC584AAA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screenshot of a computer&#10;&#10;Description automatically generated">
            <a:extLst>
              <a:ext uri="{FF2B5EF4-FFF2-40B4-BE49-F238E27FC236}">
                <a16:creationId xmlns:a16="http://schemas.microsoft.com/office/drawing/2014/main" id="{5BE38144-5061-D446-3374-F4837259A1E2}"/>
              </a:ext>
            </a:extLst>
          </p:cNvPr>
          <p:cNvPicPr>
            <a:picLocks noChangeAspect="1"/>
          </p:cNvPicPr>
          <p:nvPr/>
        </p:nvPicPr>
        <p:blipFill rotWithShape="1">
          <a:blip r:embed="rId3"/>
          <a:srcRect r="23289" b="9091"/>
          <a:stretch/>
        </p:blipFill>
        <p:spPr>
          <a:xfrm>
            <a:off x="3522468" y="10"/>
            <a:ext cx="8669532" cy="6857990"/>
          </a:xfrm>
          <a:prstGeom prst="rect">
            <a:avLst/>
          </a:prstGeom>
        </p:spPr>
      </p:pic>
      <p:sp>
        <p:nvSpPr>
          <p:cNvPr id="23" name="Rectangle 22">
            <a:extLst>
              <a:ext uri="{FF2B5EF4-FFF2-40B4-BE49-F238E27FC236}">
                <a16:creationId xmlns:a16="http://schemas.microsoft.com/office/drawing/2014/main" id="{89089AF7-496D-14BD-B069-0918DE9D7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D69B020-CEB1-0090-F1ED-29303C64C21B}"/>
              </a:ext>
            </a:extLst>
          </p:cNvPr>
          <p:cNvSpPr>
            <a:spLocks noGrp="1"/>
          </p:cNvSpPr>
          <p:nvPr>
            <p:ph type="title"/>
          </p:nvPr>
        </p:nvSpPr>
        <p:spPr>
          <a:xfrm>
            <a:off x="371093" y="1161288"/>
            <a:ext cx="6372607" cy="1124712"/>
          </a:xfrm>
        </p:spPr>
        <p:txBody>
          <a:bodyPr anchor="b">
            <a:normAutofit/>
          </a:bodyPr>
          <a:lstStyle/>
          <a:p>
            <a:r>
              <a:rPr lang="en-GB" sz="6000" dirty="0">
                <a:solidFill>
                  <a:schemeClr val="bg1"/>
                </a:solidFill>
              </a:rPr>
              <a:t>Bg. </a:t>
            </a:r>
            <a:r>
              <a:rPr lang="en-GB" sz="4800" dirty="0">
                <a:solidFill>
                  <a:schemeClr val="bg1"/>
                </a:solidFill>
              </a:rPr>
              <a:t>Video: Event Viewer</a:t>
            </a:r>
            <a:endParaRPr lang="en-GB" sz="4800" b="1" dirty="0">
              <a:solidFill>
                <a:schemeClr val="bg1"/>
              </a:solidFill>
            </a:endParaRPr>
          </a:p>
        </p:txBody>
      </p:sp>
      <p:sp>
        <p:nvSpPr>
          <p:cNvPr id="25" name="Rectangle 24">
            <a:extLst>
              <a:ext uri="{FF2B5EF4-FFF2-40B4-BE49-F238E27FC236}">
                <a16:creationId xmlns:a16="http://schemas.microsoft.com/office/drawing/2014/main" id="{E76CDB37-3013-77FF-868A-D019FCBA8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0A8CF5CF-F105-4F50-2314-717B566BDD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Content Placeholder 2">
            <a:extLst>
              <a:ext uri="{FF2B5EF4-FFF2-40B4-BE49-F238E27FC236}">
                <a16:creationId xmlns:a16="http://schemas.microsoft.com/office/drawing/2014/main" id="{EF82C5FF-5CB5-CD49-0BBF-374CE705D9B8}"/>
              </a:ext>
            </a:extLst>
          </p:cNvPr>
          <p:cNvSpPr>
            <a:spLocks noGrp="1"/>
          </p:cNvSpPr>
          <p:nvPr>
            <p:ph idx="1"/>
          </p:nvPr>
        </p:nvSpPr>
        <p:spPr>
          <a:xfrm>
            <a:off x="371093" y="2718053"/>
            <a:ext cx="6972682" cy="3880455"/>
          </a:xfrm>
        </p:spPr>
        <p:txBody>
          <a:bodyPr anchor="t">
            <a:normAutofit/>
          </a:bodyPr>
          <a:lstStyle/>
          <a:p>
            <a:r>
              <a:rPr lang="en-US" dirty="0">
                <a:solidFill>
                  <a:schemeClr val="bg1"/>
                </a:solidFill>
                <a:hlinkClick r:id="rId4"/>
              </a:rPr>
              <a:t>Brief Introduction to Windows Event Viewer</a:t>
            </a:r>
            <a:endParaRPr lang="en-US" dirty="0">
              <a:solidFill>
                <a:schemeClr val="bg1"/>
              </a:solidFill>
              <a:hlinkClick r:id="rId5"/>
            </a:endParaRPr>
          </a:p>
          <a:p>
            <a:r>
              <a:rPr lang="en-US" dirty="0">
                <a:solidFill>
                  <a:schemeClr val="bg1"/>
                </a:solidFill>
                <a:hlinkClick r:id="rId5"/>
              </a:rPr>
              <a:t>How to use Event Viewer to fix your Windows 10 computer</a:t>
            </a:r>
            <a:endParaRPr lang="en-US" dirty="0">
              <a:solidFill>
                <a:schemeClr val="bg1"/>
              </a:solidFill>
            </a:endParaRPr>
          </a:p>
          <a:p>
            <a:r>
              <a:rPr lang="en-US" dirty="0">
                <a:solidFill>
                  <a:schemeClr val="bg1"/>
                </a:solidFill>
                <a:hlinkClick r:id="rId6"/>
              </a:rPr>
              <a:t>How To Use The Windows Event Viewer For Cyber Security Audit</a:t>
            </a:r>
            <a:endParaRPr lang="en-GB" dirty="0">
              <a:solidFill>
                <a:schemeClr val="bg1"/>
              </a:solidFill>
            </a:endParaRPr>
          </a:p>
        </p:txBody>
      </p:sp>
    </p:spTree>
    <p:extLst>
      <p:ext uri="{BB962C8B-B14F-4D97-AF65-F5344CB8AC3E}">
        <p14:creationId xmlns:p14="http://schemas.microsoft.com/office/powerpoint/2010/main" val="3173363052"/>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B2B6778-37AA-06DA-EBE3-FD12A5B818E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738BB6F-25D0-3E36-6CB2-B0910F3B20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93C84114-D6DF-981C-1C4A-4CA2B58164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0CA5F66-EB56-7961-E429-A95203ED3F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E793574-6B81-7A2F-7E56-538142DD1B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A8E1AC1-FC36-8686-B069-2832E277F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E9724A0-4CF9-2742-4DF4-28B7258D9709}"/>
              </a:ext>
            </a:extLst>
          </p:cNvPr>
          <p:cNvSpPr>
            <a:spLocks noGrp="1"/>
          </p:cNvSpPr>
          <p:nvPr>
            <p:ph type="title"/>
          </p:nvPr>
        </p:nvSpPr>
        <p:spPr>
          <a:xfrm>
            <a:off x="375921" y="313843"/>
            <a:ext cx="9895951" cy="1033669"/>
          </a:xfrm>
        </p:spPr>
        <p:txBody>
          <a:bodyPr>
            <a:normAutofit/>
          </a:bodyPr>
          <a:lstStyle/>
          <a:p>
            <a:r>
              <a:rPr lang="en-GB" sz="6000" b="1" dirty="0">
                <a:solidFill>
                  <a:schemeClr val="bg1"/>
                </a:solidFill>
              </a:rPr>
              <a:t>Bg. </a:t>
            </a:r>
            <a:r>
              <a:rPr lang="en-GB" sz="4800" b="1" dirty="0">
                <a:solidFill>
                  <a:schemeClr val="bg1"/>
                </a:solidFill>
              </a:rPr>
              <a:t>Logging</a:t>
            </a:r>
          </a:p>
        </p:txBody>
      </p:sp>
      <p:sp>
        <p:nvSpPr>
          <p:cNvPr id="15" name="Content Placeholder 2">
            <a:extLst>
              <a:ext uri="{FF2B5EF4-FFF2-40B4-BE49-F238E27FC236}">
                <a16:creationId xmlns:a16="http://schemas.microsoft.com/office/drawing/2014/main" id="{D8913410-3BC6-5DB7-C924-DFBF44C22B49}"/>
              </a:ext>
            </a:extLst>
          </p:cNvPr>
          <p:cNvSpPr>
            <a:spLocks noGrp="1"/>
          </p:cNvSpPr>
          <p:nvPr>
            <p:ph idx="1"/>
          </p:nvPr>
        </p:nvSpPr>
        <p:spPr>
          <a:xfrm>
            <a:off x="375921" y="1737317"/>
            <a:ext cx="10802824" cy="4967416"/>
          </a:xfrm>
        </p:spPr>
        <p:txBody>
          <a:bodyPr>
            <a:normAutofit fontScale="85000" lnSpcReduction="20000"/>
          </a:bodyPr>
          <a:lstStyle/>
          <a:p>
            <a:r>
              <a:rPr lang="en-US" b="1" dirty="0"/>
              <a:t>Logging</a:t>
            </a:r>
            <a:r>
              <a:rPr lang="en-US" dirty="0"/>
              <a:t> is the act of keeping a </a:t>
            </a:r>
            <a:r>
              <a:rPr lang="en-US" b="1" dirty="0"/>
              <a:t>log of events that occur in a computer system</a:t>
            </a:r>
            <a:r>
              <a:rPr lang="en-US" dirty="0"/>
              <a:t>, such as problems, errors or just information on current operations. </a:t>
            </a:r>
          </a:p>
          <a:p>
            <a:r>
              <a:rPr lang="en-US" dirty="0"/>
              <a:t>A message or log entry is recorded for each event. These events may occur in the OS or in other software.</a:t>
            </a:r>
          </a:p>
          <a:p>
            <a:r>
              <a:rPr lang="en-US" dirty="0"/>
              <a:t>Messages are written to a file, these are a called a </a:t>
            </a:r>
            <a:r>
              <a:rPr lang="en-US" b="1" dirty="0"/>
              <a:t>log file</a:t>
            </a:r>
            <a:r>
              <a:rPr lang="en-US" dirty="0"/>
              <a:t>. </a:t>
            </a:r>
          </a:p>
          <a:p>
            <a:r>
              <a:rPr lang="en-US" dirty="0"/>
              <a:t>Alternatively, </a:t>
            </a:r>
            <a:r>
              <a:rPr lang="en-US" b="1" dirty="0"/>
              <a:t>the messages can</a:t>
            </a:r>
            <a:r>
              <a:rPr lang="en-US" dirty="0"/>
              <a:t> be written to a </a:t>
            </a:r>
            <a:r>
              <a:rPr lang="en-US" b="1" dirty="0"/>
              <a:t>dedicated logging system or Log management software.</a:t>
            </a:r>
          </a:p>
          <a:p>
            <a:r>
              <a:rPr lang="en-US" dirty="0"/>
              <a:t>We can look at these logs / log messages to understand what happened, to debug problems, or during a general audit to assess system performance. </a:t>
            </a:r>
          </a:p>
          <a:p>
            <a:r>
              <a:rPr lang="en-US" dirty="0"/>
              <a:t>Logging is particularly important in a multi-user environment, to have a </a:t>
            </a:r>
            <a:r>
              <a:rPr lang="en-US" b="1" dirty="0"/>
              <a:t>central overview </a:t>
            </a:r>
            <a:r>
              <a:rPr lang="en-US" dirty="0"/>
              <a:t>of the operation of the system.</a:t>
            </a:r>
          </a:p>
          <a:p>
            <a:r>
              <a:rPr lang="en-US" b="0" i="1" dirty="0">
                <a:solidFill>
                  <a:srgbClr val="202122"/>
                </a:solidFill>
                <a:effectLst/>
              </a:rPr>
              <a:t>Event logs</a:t>
            </a:r>
            <a:r>
              <a:rPr lang="en-US" b="0" i="0" dirty="0">
                <a:solidFill>
                  <a:srgbClr val="202122"/>
                </a:solidFill>
                <a:effectLst/>
              </a:rPr>
              <a:t> record events taking place in the execution of a system/program/update in order to provide an ’</a:t>
            </a:r>
            <a:r>
              <a:rPr lang="en-US" b="1" dirty="0"/>
              <a:t>audit trail’ </a:t>
            </a:r>
            <a:r>
              <a:rPr lang="en-US" b="0" i="0" dirty="0">
                <a:solidFill>
                  <a:srgbClr val="202122"/>
                </a:solidFill>
                <a:effectLst/>
              </a:rPr>
              <a:t>that can be used to understand the activity of the system and to diagnose problems. </a:t>
            </a:r>
          </a:p>
          <a:p>
            <a:r>
              <a:rPr lang="en-US" b="0" i="0" dirty="0">
                <a:solidFill>
                  <a:srgbClr val="202122"/>
                </a:solidFill>
                <a:effectLst/>
              </a:rPr>
              <a:t>They are essential to understand the activities of complex systems.</a:t>
            </a:r>
            <a:endParaRPr lang="en-GB" dirty="0"/>
          </a:p>
        </p:txBody>
      </p:sp>
    </p:spTree>
    <p:extLst>
      <p:ext uri="{BB962C8B-B14F-4D97-AF65-F5344CB8AC3E}">
        <p14:creationId xmlns:p14="http://schemas.microsoft.com/office/powerpoint/2010/main" val="45789473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433403B-DEBB-216F-8A5F-3D0CAB9D6AE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9AE507-1DE5-9A83-DA71-AD59A8E43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22C7650-2F5A-6DA1-DD89-2E9D2E8B9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D9B8CFC-1D29-E9D0-1CA9-E38EBE95D7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96EAA03-CC7A-6C8E-9033-1F369A9CD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8A184D69-9B82-3A83-DC91-B39E95BC5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2FBD64-B80C-CF8F-44AB-40E506131706}"/>
              </a:ext>
            </a:extLst>
          </p:cNvPr>
          <p:cNvSpPr>
            <a:spLocks noGrp="1"/>
          </p:cNvSpPr>
          <p:nvPr>
            <p:ph type="title"/>
          </p:nvPr>
        </p:nvSpPr>
        <p:spPr>
          <a:xfrm>
            <a:off x="375921" y="313843"/>
            <a:ext cx="9895951" cy="1033669"/>
          </a:xfrm>
        </p:spPr>
        <p:txBody>
          <a:bodyPr>
            <a:normAutofit/>
          </a:bodyPr>
          <a:lstStyle/>
          <a:p>
            <a:r>
              <a:rPr lang="en-GB" sz="6000" b="1" dirty="0">
                <a:solidFill>
                  <a:schemeClr val="bg1"/>
                </a:solidFill>
              </a:rPr>
              <a:t>Bg. </a:t>
            </a:r>
            <a:r>
              <a:rPr lang="en-GB" sz="4800" dirty="0">
                <a:solidFill>
                  <a:schemeClr val="bg1"/>
                </a:solidFill>
              </a:rPr>
              <a:t>Windows Log files</a:t>
            </a:r>
            <a:endParaRPr lang="en-GB" sz="4800" b="1" dirty="0">
              <a:solidFill>
                <a:schemeClr val="bg1"/>
              </a:solidFill>
            </a:endParaRPr>
          </a:p>
        </p:txBody>
      </p:sp>
      <p:sp>
        <p:nvSpPr>
          <p:cNvPr id="15" name="Content Placeholder 2">
            <a:extLst>
              <a:ext uri="{FF2B5EF4-FFF2-40B4-BE49-F238E27FC236}">
                <a16:creationId xmlns:a16="http://schemas.microsoft.com/office/drawing/2014/main" id="{0CF66667-6A42-EE15-F502-8535459F3676}"/>
              </a:ext>
            </a:extLst>
          </p:cNvPr>
          <p:cNvSpPr>
            <a:spLocks noGrp="1"/>
          </p:cNvSpPr>
          <p:nvPr>
            <p:ph idx="1"/>
          </p:nvPr>
        </p:nvSpPr>
        <p:spPr>
          <a:xfrm>
            <a:off x="375921" y="1737317"/>
            <a:ext cx="10802824" cy="4548153"/>
          </a:xfrm>
        </p:spPr>
        <p:txBody>
          <a:bodyPr>
            <a:normAutofit/>
          </a:bodyPr>
          <a:lstStyle/>
          <a:p>
            <a:r>
              <a:rPr lang="en-US" b="1" dirty="0"/>
              <a:t>Logs are records of events </a:t>
            </a:r>
            <a:r>
              <a:rPr lang="en-US" dirty="0"/>
              <a:t>that happen on a computer e.g. by a person opening a program or from a software update. </a:t>
            </a:r>
          </a:p>
          <a:p>
            <a:r>
              <a:rPr lang="en-US" b="1" dirty="0"/>
              <a:t>They help us track what has happened and troubleshoot problems</a:t>
            </a:r>
            <a:r>
              <a:rPr lang="en-US" dirty="0"/>
              <a:t>.</a:t>
            </a:r>
          </a:p>
          <a:p>
            <a:r>
              <a:rPr lang="en-US" dirty="0"/>
              <a:t>The Windows event log, contains logs from the operating system and applications. </a:t>
            </a:r>
          </a:p>
          <a:p>
            <a:r>
              <a:rPr lang="en-US" dirty="0"/>
              <a:t>The logs use a structured data format, making them easy to search and analyze in a Log Management tool. </a:t>
            </a:r>
            <a:r>
              <a:rPr lang="en-US" b="1" dirty="0"/>
              <a:t>For example, Windows ‘Event Viewer’ displays the Windows event logs.</a:t>
            </a:r>
          </a:p>
          <a:p>
            <a:r>
              <a:rPr lang="en-US" dirty="0"/>
              <a:t>We can use this application to view and navigate the logs, search and filter particular types of logs and export logs for analysis.</a:t>
            </a:r>
            <a:endParaRPr lang="en-GB" dirty="0"/>
          </a:p>
        </p:txBody>
      </p:sp>
    </p:spTree>
    <p:extLst>
      <p:ext uri="{BB962C8B-B14F-4D97-AF65-F5344CB8AC3E}">
        <p14:creationId xmlns:p14="http://schemas.microsoft.com/office/powerpoint/2010/main" val="1481666487"/>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9C1DB19-5AEE-7887-1C8F-04036D8FF61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556D25-1ABF-A83C-7736-3BEB0BC7B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F6D0E5A-2E2D-4FDF-1C5B-6E6D2B31A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653C637-89C4-45A1-D9B5-C65DF03D24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ED2E46B9-7120-970B-0698-299BBAF33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0CC0D0A-41A0-533C-EB95-ED3063742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01A1349-6368-1D40-242C-20B01556D73A}"/>
              </a:ext>
            </a:extLst>
          </p:cNvPr>
          <p:cNvSpPr>
            <a:spLocks noGrp="1"/>
          </p:cNvSpPr>
          <p:nvPr>
            <p:ph type="title"/>
          </p:nvPr>
        </p:nvSpPr>
        <p:spPr>
          <a:xfrm>
            <a:off x="568869" y="289332"/>
            <a:ext cx="10884087" cy="1251232"/>
          </a:xfrm>
        </p:spPr>
        <p:txBody>
          <a:bodyPr>
            <a:normAutofit/>
          </a:bodyPr>
          <a:lstStyle/>
          <a:p>
            <a:r>
              <a:rPr lang="en-GB" sz="5300" b="1" dirty="0">
                <a:solidFill>
                  <a:srgbClr val="FFFFFF"/>
                </a:solidFill>
              </a:rPr>
              <a:t>Bg. </a:t>
            </a:r>
            <a:r>
              <a:rPr lang="en-US" sz="4000" b="1" dirty="0">
                <a:solidFill>
                  <a:schemeClr val="bg1"/>
                </a:solidFill>
              </a:rPr>
              <a:t>10 Important Windows Performance Counters</a:t>
            </a:r>
            <a:endParaRPr lang="en-GB" sz="4000" b="1" dirty="0">
              <a:solidFill>
                <a:schemeClr val="bg1"/>
              </a:solidFill>
            </a:endParaRPr>
          </a:p>
        </p:txBody>
      </p:sp>
      <p:sp>
        <p:nvSpPr>
          <p:cNvPr id="15" name="Content Placeholder 2">
            <a:extLst>
              <a:ext uri="{FF2B5EF4-FFF2-40B4-BE49-F238E27FC236}">
                <a16:creationId xmlns:a16="http://schemas.microsoft.com/office/drawing/2014/main" id="{FF6AA8F4-7EA6-6242-81BB-F4C3082AE46E}"/>
              </a:ext>
            </a:extLst>
          </p:cNvPr>
          <p:cNvSpPr>
            <a:spLocks noGrp="1"/>
          </p:cNvSpPr>
          <p:nvPr>
            <p:ph idx="1"/>
          </p:nvPr>
        </p:nvSpPr>
        <p:spPr>
          <a:xfrm>
            <a:off x="1770277" y="2216258"/>
            <a:ext cx="8481269" cy="3354034"/>
          </a:xfrm>
        </p:spPr>
        <p:style>
          <a:lnRef idx="2">
            <a:schemeClr val="accent1"/>
          </a:lnRef>
          <a:fillRef idx="1">
            <a:schemeClr val="lt1"/>
          </a:fillRef>
          <a:effectRef idx="0">
            <a:schemeClr val="accent1"/>
          </a:effectRef>
          <a:fontRef idx="minor">
            <a:schemeClr val="dk1"/>
          </a:fontRef>
        </p:style>
        <p:txBody>
          <a:bodyPr>
            <a:noAutofit/>
          </a:bodyPr>
          <a:lstStyle/>
          <a:p>
            <a:pPr marL="0" indent="0" algn="ctr">
              <a:buNone/>
            </a:pPr>
            <a:r>
              <a:rPr lang="en-US" sz="66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hlinkClick r:id="rId3"/>
              </a:rPr>
              <a:t>10 Important Windows Performance Counters You Should Know of</a:t>
            </a:r>
            <a:endParaRPr lang="en-US" sz="66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a:p>
            <a:pPr marL="0" indent="0" algn="ctr">
              <a:lnSpc>
                <a:spcPct val="100000"/>
              </a:lnSpc>
              <a:spcBef>
                <a:spcPts val="0"/>
              </a:spcBef>
              <a:buNone/>
            </a:pPr>
            <a:endParaRPr lang="en-GB" sz="66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endParaRPr>
          </a:p>
        </p:txBody>
      </p:sp>
      <p:pic>
        <p:nvPicPr>
          <p:cNvPr id="7" name="Graphic 6" descr="Cursor with solid fill">
            <a:extLst>
              <a:ext uri="{FF2B5EF4-FFF2-40B4-BE49-F238E27FC236}">
                <a16:creationId xmlns:a16="http://schemas.microsoft.com/office/drawing/2014/main" id="{3FDF1A13-8EF3-68DD-27BD-4A4356AB0C0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783274" y="4010527"/>
            <a:ext cx="2847474" cy="2847474"/>
          </a:xfrm>
          <a:prstGeom prst="rect">
            <a:avLst/>
          </a:prstGeom>
        </p:spPr>
      </p:pic>
    </p:spTree>
    <p:extLst>
      <p:ext uri="{BB962C8B-B14F-4D97-AF65-F5344CB8AC3E}">
        <p14:creationId xmlns:p14="http://schemas.microsoft.com/office/powerpoint/2010/main" val="226708251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95930"/>
            <a:ext cx="9895951" cy="1033669"/>
          </a:xfrm>
        </p:spPr>
        <p:txBody>
          <a:bodyPr>
            <a:normAutofit/>
          </a:bodyPr>
          <a:lstStyle/>
          <a:p>
            <a:r>
              <a:rPr lang="en-GB" sz="5400" b="1" dirty="0">
                <a:solidFill>
                  <a:srgbClr val="FFFFFF"/>
                </a:solidFill>
              </a:rPr>
              <a:t>Bg. </a:t>
            </a:r>
            <a:r>
              <a:rPr lang="en-GB" sz="4000" dirty="0">
                <a:solidFill>
                  <a:srgbClr val="FFFFFF"/>
                </a:solidFill>
              </a:rPr>
              <a:t>Command prompt (CMD)</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2313" y="1581478"/>
            <a:ext cx="8103260" cy="1765729"/>
          </a:xfrm>
        </p:spPr>
        <p:txBody>
          <a:bodyPr>
            <a:noAutofit/>
          </a:bodyPr>
          <a:lstStyle/>
          <a:p>
            <a:pPr marL="342900" lvl="0" indent="-342900">
              <a:lnSpc>
                <a:spcPct val="100000"/>
              </a:lnSpc>
              <a:spcBef>
                <a:spcPts val="0"/>
              </a:spcBef>
              <a:spcAft>
                <a:spcPts val="600"/>
              </a:spcAft>
              <a:buClr>
                <a:srgbClr val="202124"/>
              </a:buClr>
              <a:buFont typeface="Symbol" panose="05050102010706020507" pitchFamily="18" charset="2"/>
              <a:buChar char=""/>
            </a:pPr>
            <a:r>
              <a:rPr lang="en-GB" sz="2400" dirty="0">
                <a:ea typeface="Calibri" panose="020F0502020204030204" pitchFamily="34" charset="0"/>
                <a:cs typeface="Arial" panose="020B0604020202020204" pitchFamily="34" charset="0"/>
              </a:rPr>
              <a:t>While working for IBM to create an OS, </a:t>
            </a:r>
            <a:r>
              <a:rPr lang="en-GB" sz="2400" b="1" dirty="0">
                <a:effectLst/>
                <a:ea typeface="Calibri" panose="020F0502020204030204" pitchFamily="34" charset="0"/>
                <a:cs typeface="Arial" panose="020B0604020202020204" pitchFamily="34" charset="0"/>
              </a:rPr>
              <a:t>Microsoft </a:t>
            </a:r>
            <a:r>
              <a:rPr lang="en-GB" sz="2400" dirty="0"/>
              <a:t>licensed </a:t>
            </a:r>
            <a:r>
              <a:rPr lang="en-GB" sz="2400" b="1" dirty="0">
                <a:effectLst/>
                <a:ea typeface="Calibri" panose="020F0502020204030204" pitchFamily="34" charset="0"/>
                <a:cs typeface="Arial" panose="020B0604020202020204" pitchFamily="34" charset="0"/>
              </a:rPr>
              <a:t>MS-DOS</a:t>
            </a:r>
            <a:r>
              <a:rPr lang="en-GB" sz="2400" dirty="0">
                <a:effectLst/>
                <a:ea typeface="Calibri" panose="020F0502020204030204" pitchFamily="34" charset="0"/>
                <a:cs typeface="Arial" panose="020B0604020202020204" pitchFamily="34" charset="0"/>
              </a:rPr>
              <a:t> (</a:t>
            </a:r>
            <a:r>
              <a:rPr lang="en-GB" sz="2400" b="1" dirty="0">
                <a:effectLst/>
                <a:ea typeface="Calibri" panose="020F0502020204030204" pitchFamily="34" charset="0"/>
                <a:cs typeface="Arial" panose="020B0604020202020204" pitchFamily="34" charset="0"/>
              </a:rPr>
              <a:t>Microsoft Disk Operating System)</a:t>
            </a:r>
            <a:r>
              <a:rPr lang="en-GB" sz="2400" dirty="0">
                <a:effectLst/>
                <a:ea typeface="Calibri" panose="020F0502020204030204" pitchFamily="34" charset="0"/>
                <a:cs typeface="Arial" panose="020B0604020202020204" pitchFamily="34" charset="0"/>
              </a:rPr>
              <a:t> to </a:t>
            </a:r>
            <a:r>
              <a:rPr lang="en-GB" sz="2400" b="1" dirty="0">
                <a:effectLst/>
                <a:ea typeface="Calibri" panose="020F0502020204030204" pitchFamily="34" charset="0"/>
                <a:cs typeface="Arial" panose="020B0604020202020204" pitchFamily="34" charset="0"/>
              </a:rPr>
              <a:t>IBM </a:t>
            </a:r>
            <a:r>
              <a:rPr lang="en-GB" sz="2400" dirty="0">
                <a:effectLst/>
                <a:ea typeface="Calibri" panose="020F0502020204030204" pitchFamily="34" charset="0"/>
                <a:cs typeface="Arial" panose="020B0604020202020204" pitchFamily="34" charset="0"/>
              </a:rPr>
              <a:t>in the early 80s.</a:t>
            </a:r>
          </a:p>
          <a:p>
            <a:pPr marL="800100" lvl="1" indent="-342900">
              <a:lnSpc>
                <a:spcPct val="100000"/>
              </a:lnSpc>
              <a:spcBef>
                <a:spcPts val="0"/>
              </a:spcBef>
              <a:spcAft>
                <a:spcPts val="600"/>
              </a:spcAft>
              <a:buClr>
                <a:srgbClr val="202124"/>
              </a:buClr>
              <a:buFont typeface="Symbol" panose="05050102010706020507" pitchFamily="18" charset="2"/>
              <a:buChar char=""/>
            </a:pPr>
            <a:r>
              <a:rPr lang="en-GB" sz="2000" dirty="0"/>
              <a:t>Microsoft bought </a:t>
            </a:r>
            <a:r>
              <a:rPr lang="en-GB" sz="2000" b="1" dirty="0"/>
              <a:t>86-DOS</a:t>
            </a:r>
            <a:r>
              <a:rPr lang="en-GB" sz="2000" dirty="0"/>
              <a:t> from </a:t>
            </a:r>
            <a:r>
              <a:rPr lang="en-GB" sz="2000" b="1" dirty="0"/>
              <a:t>Tim Paterson from Seattle Computer Products</a:t>
            </a:r>
            <a:r>
              <a:rPr lang="en-GB" sz="2000" dirty="0"/>
              <a:t>, which became </a:t>
            </a:r>
            <a:r>
              <a:rPr lang="en-GB" sz="2000" b="1" dirty="0"/>
              <a:t>MS-DOS</a:t>
            </a:r>
            <a:r>
              <a:rPr lang="en-GB" sz="2000" dirty="0"/>
              <a:t> and licensed to IBM.</a:t>
            </a:r>
          </a:p>
        </p:txBody>
      </p:sp>
      <p:pic>
        <p:nvPicPr>
          <p:cNvPr id="4" name="Picture 3" descr="Text&#10;&#10;Description automatically generated">
            <a:extLst>
              <a:ext uri="{FF2B5EF4-FFF2-40B4-BE49-F238E27FC236}">
                <a16:creationId xmlns:a16="http://schemas.microsoft.com/office/drawing/2014/main" id="{368214CF-13D7-4E53-AACF-511460A3893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20946"/>
          <a:stretch/>
        </p:blipFill>
        <p:spPr>
          <a:xfrm>
            <a:off x="8385573" y="316829"/>
            <a:ext cx="3721608" cy="2844099"/>
          </a:xfrm>
          <a:prstGeom prst="rect">
            <a:avLst/>
          </a:prstGeom>
        </p:spPr>
      </p:pic>
      <p:sp>
        <p:nvSpPr>
          <p:cNvPr id="5" name="TextBox 4">
            <a:extLst>
              <a:ext uri="{FF2B5EF4-FFF2-40B4-BE49-F238E27FC236}">
                <a16:creationId xmlns:a16="http://schemas.microsoft.com/office/drawing/2014/main" id="{92D23381-AFF9-41E6-A124-0DF80A667646}"/>
              </a:ext>
            </a:extLst>
          </p:cNvPr>
          <p:cNvSpPr txBox="1"/>
          <p:nvPr/>
        </p:nvSpPr>
        <p:spPr>
          <a:xfrm>
            <a:off x="8591132" y="3119244"/>
            <a:ext cx="4651599" cy="20005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en.wikipedia.org/wiki/Path_(computing)"/>
              </a:rPr>
              <a:t>This Photo</a:t>
            </a: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rPr>
              <a:t>CC BY-SA</a:t>
            </a:r>
            <a:endPar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9CC0C7D9-DCFE-32DF-C379-FB110F81BA2F}"/>
              </a:ext>
            </a:extLst>
          </p:cNvPr>
          <p:cNvSpPr txBox="1"/>
          <p:nvPr/>
        </p:nvSpPr>
        <p:spPr>
          <a:xfrm>
            <a:off x="197140" y="3491445"/>
            <a:ext cx="11841061" cy="2970044"/>
          </a:xfrm>
          <a:prstGeom prst="rect">
            <a:avLst/>
          </a:prstGeom>
          <a:noFill/>
        </p:spPr>
        <p:txBody>
          <a:bodyPr wrap="square">
            <a:spAutoFit/>
          </a:bodyPr>
          <a:lstStyle/>
          <a:p>
            <a:pPr marL="342900" marR="0" lvl="0" indent="-342900" algn="l" defTabSz="914400" rtl="0" eaLnBrk="1" fontAlgn="auto" latinLnBrk="0" hangingPunct="1">
              <a:lnSpc>
                <a:spcPct val="100000"/>
              </a:lnSpc>
              <a:spcBef>
                <a:spcPts val="0"/>
              </a:spcBef>
              <a:spcAft>
                <a:spcPts val="600"/>
              </a:spcAft>
              <a:buClr>
                <a:srgbClr val="202124"/>
              </a:buClr>
              <a:buSzTx/>
              <a:buFont typeface="Symbol" panose="05050102010706020507" pitchFamily="18" charset="2"/>
              <a:buChar char=""/>
              <a:tabLst/>
              <a:defRPr/>
            </a:pP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Arial" panose="020B0604020202020204" pitchFamily="34" charset="0"/>
              </a:rPr>
              <a:t>DOS was the Operating System </a:t>
            </a: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Arial" panose="020B0604020202020204" pitchFamily="34" charset="0"/>
              </a:rPr>
              <a:t>used for </a:t>
            </a:r>
            <a:r>
              <a:rPr kumimoji="0" lang="en-GB" sz="2400" b="1"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Arial" panose="020B0604020202020204" pitchFamily="34" charset="0"/>
              </a:rPr>
              <a:t>IBM PCs &amp; IBM compatible PCs</a:t>
            </a: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Arial" panose="020B0604020202020204" pitchFamily="34" charset="0"/>
              </a:rPr>
              <a:t> all over the World in the 1980s. </a:t>
            </a:r>
            <a:r>
              <a:rPr kumimoji="0" lang="en-GB" sz="2400" b="1"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Arial" panose="020B0604020202020204" pitchFamily="34" charset="0"/>
              </a:rPr>
              <a:t>Microsoft maintained ownership</a:t>
            </a: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Arial" panose="020B0604020202020204" pitchFamily="34" charset="0"/>
              </a:rPr>
              <a:t> and continued to use it for it’s PCs. </a:t>
            </a:r>
          </a:p>
          <a:p>
            <a:pPr marL="342900" marR="0" lvl="0" indent="-342900" algn="l" defTabSz="914400" rtl="0" eaLnBrk="1" fontAlgn="auto" latinLnBrk="0" hangingPunct="1">
              <a:lnSpc>
                <a:spcPct val="100000"/>
              </a:lnSpc>
              <a:spcBef>
                <a:spcPts val="0"/>
              </a:spcBef>
              <a:spcAft>
                <a:spcPts val="600"/>
              </a:spcAft>
              <a:buClr>
                <a:srgbClr val="202124"/>
              </a:buClr>
              <a:buSzTx/>
              <a:buFont typeface="Symbol" panose="05050102010706020507" pitchFamily="18" charset="2"/>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Arial" panose="020B0604020202020204" pitchFamily="34" charset="0"/>
              </a:rPr>
              <a:t>The </a:t>
            </a:r>
            <a:r>
              <a:rPr kumimoji="0" lang="en-GB" sz="2400" b="1"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Arial" panose="020B0604020202020204" pitchFamily="34" charset="0"/>
              </a:rPr>
              <a:t>command shell</a:t>
            </a: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Arial" panose="020B0604020202020204" pitchFamily="34" charset="0"/>
              </a:rPr>
              <a:t> in DOS was</a:t>
            </a:r>
            <a:r>
              <a:rPr kumimoji="0" lang="en-GB" sz="2400" b="1"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Arial" panose="020B0604020202020204" pitchFamily="34" charset="0"/>
              </a:rPr>
              <a:t> a CLI</a:t>
            </a: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Arial" panose="020B0604020202020204" pitchFamily="34" charset="0"/>
              </a:rPr>
              <a:t> and had many </a:t>
            </a:r>
            <a:r>
              <a:rPr kumimoji="0" lang="en-GB" sz="2400" b="1"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Arial" panose="020B0604020202020204" pitchFamily="34" charset="0"/>
              </a:rPr>
              <a:t>abilities</a:t>
            </a: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Arial" panose="020B0604020202020204" pitchFamily="34" charset="0"/>
              </a:rPr>
              <a:t>.</a:t>
            </a:r>
          </a:p>
          <a:p>
            <a:pPr marL="342900" marR="0" lvl="0" indent="-342900" algn="l" defTabSz="914400" rtl="0" eaLnBrk="1" fontAlgn="auto" latinLnBrk="0" hangingPunct="1">
              <a:lnSpc>
                <a:spcPct val="100000"/>
              </a:lnSpc>
              <a:spcBef>
                <a:spcPts val="0"/>
              </a:spcBef>
              <a:spcAft>
                <a:spcPts val="600"/>
              </a:spcAft>
              <a:buClr>
                <a:srgbClr val="202124"/>
              </a:buClr>
              <a:buSzTx/>
              <a:buFont typeface="Symbol" panose="05050102010706020507" pitchFamily="18" charset="2"/>
              <a:buChar char=""/>
              <a:tabLst/>
              <a:defRPr/>
            </a:pPr>
            <a:r>
              <a:rPr kumimoji="0" lang="en-GB" sz="2800" b="1"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Arial" panose="020B0604020202020204" pitchFamily="34" charset="0"/>
              </a:rPr>
              <a:t>Command Prompt</a:t>
            </a:r>
            <a:r>
              <a:rPr kumimoji="0" lang="en-GB"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Arial" panose="020B0604020202020204" pitchFamily="34" charset="0"/>
              </a:rPr>
              <a:t> is a </a:t>
            </a:r>
            <a:r>
              <a:rPr kumimoji="0" lang="en-GB" sz="2800" b="1"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Arial" panose="020B0604020202020204" pitchFamily="34" charset="0"/>
              </a:rPr>
              <a:t>CLI</a:t>
            </a:r>
            <a:r>
              <a:rPr kumimoji="0" lang="en-GB"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Arial" panose="020B0604020202020204" pitchFamily="34" charset="0"/>
              </a:rPr>
              <a:t> </a:t>
            </a:r>
            <a:r>
              <a:rPr kumimoji="0" lang="en-GB" sz="2800" b="1"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Arial" panose="020B0604020202020204" pitchFamily="34" charset="0"/>
              </a:rPr>
              <a:t>Windows</a:t>
            </a:r>
            <a:r>
              <a:rPr kumimoji="0" lang="en-GB"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Arial" panose="020B0604020202020204" pitchFamily="34" charset="0"/>
              </a:rPr>
              <a:t> </a:t>
            </a:r>
            <a:r>
              <a:rPr kumimoji="0" lang="en-GB" sz="2800" b="1"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Arial" panose="020B0604020202020204" pitchFamily="34" charset="0"/>
              </a:rPr>
              <a:t>program</a:t>
            </a:r>
            <a:r>
              <a:rPr kumimoji="0" lang="en-GB" sz="2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Arial" panose="020B0604020202020204" pitchFamily="34" charset="0"/>
              </a:rPr>
              <a:t> </a:t>
            </a: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Arial" panose="020B0604020202020204" pitchFamily="34" charset="0"/>
              </a:rPr>
              <a:t>that uses many of the </a:t>
            </a:r>
            <a:r>
              <a:rPr kumimoji="0" lang="en-GB" sz="2400" b="1"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Arial" panose="020B0604020202020204" pitchFamily="34" charset="0"/>
              </a:rPr>
              <a:t>command</a:t>
            </a: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Arial" panose="020B0604020202020204" pitchFamily="34" charset="0"/>
              </a:rPr>
              <a:t> </a:t>
            </a:r>
            <a:r>
              <a:rPr kumimoji="0" lang="en-GB" sz="2400" b="1"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Arial" panose="020B0604020202020204" pitchFamily="34" charset="0"/>
              </a:rPr>
              <a:t>line abilities</a:t>
            </a: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Arial" panose="020B0604020202020204" pitchFamily="34" charset="0"/>
              </a:rPr>
              <a:t> that were available in </a:t>
            </a:r>
            <a:r>
              <a:rPr kumimoji="0" lang="en-GB" sz="2400" b="1"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Arial" panose="020B0604020202020204" pitchFamily="34" charset="0"/>
              </a:rPr>
              <a:t>MS-DOS</a:t>
            </a: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Arial" panose="020B0604020202020204" pitchFamily="34" charset="0"/>
              </a:rPr>
              <a:t> (Note: it is not MS-DOS by has the same functionality).</a:t>
            </a:r>
          </a:p>
          <a:p>
            <a:pPr marL="342900" marR="0" lvl="0" indent="-342900" algn="l" defTabSz="914400" rtl="0" eaLnBrk="1" fontAlgn="auto" latinLnBrk="0" hangingPunct="1">
              <a:lnSpc>
                <a:spcPct val="100000"/>
              </a:lnSpc>
              <a:spcBef>
                <a:spcPts val="0"/>
              </a:spcBef>
              <a:spcAft>
                <a:spcPts val="600"/>
              </a:spcAft>
              <a:buClr>
                <a:srgbClr val="202124"/>
              </a:buClr>
              <a:buSzTx/>
              <a:buFont typeface="Symbol" panose="05050102010706020507" pitchFamily="18" charset="2"/>
              <a:buChar char=""/>
              <a:tabLst/>
              <a:defRPr/>
            </a:pP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Arial" panose="020B0604020202020204" pitchFamily="34" charset="0"/>
              </a:rPr>
              <a:t>Command Prompt</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Arial" panose="020B0604020202020204" pitchFamily="34" charset="0"/>
              </a:rPr>
              <a:t> is used in a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Arial" panose="020B0604020202020204" pitchFamily="34" charset="0"/>
              </a:rPr>
              <a:t>Windows</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Arial" panose="020B0604020202020204" pitchFamily="34" charset="0"/>
              </a:rPr>
              <a:t>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Arial" panose="020B0604020202020204" pitchFamily="34" charset="0"/>
              </a:rPr>
              <a:t>OS</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Arial" panose="020B0604020202020204" pitchFamily="34" charset="0"/>
              </a:rPr>
              <a:t>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Arial" panose="020B0604020202020204" pitchFamily="34" charset="0"/>
              </a:rPr>
              <a:t>to execute user entered commands</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315027824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07931"/>
            <a:ext cx="9895951" cy="1033669"/>
          </a:xfrm>
        </p:spPr>
        <p:txBody>
          <a:bodyPr>
            <a:normAutofit/>
          </a:bodyPr>
          <a:lstStyle/>
          <a:p>
            <a:r>
              <a:rPr lang="en-GB" sz="4800" b="1" dirty="0">
                <a:solidFill>
                  <a:srgbClr val="FFFFFF"/>
                </a:solidFill>
              </a:rPr>
              <a:t>PowerShell</a:t>
            </a:r>
            <a:r>
              <a:rPr lang="en-GB" sz="4000" dirty="0">
                <a:solidFill>
                  <a:srgbClr val="FFFFFF"/>
                </a:solidFill>
              </a:rPr>
              <a:t> (Later in the module)</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44774" y="1655060"/>
            <a:ext cx="7122045" cy="4708266"/>
          </a:xfrm>
        </p:spPr>
        <p:txBody>
          <a:bodyPr>
            <a:noAutofit/>
          </a:bodyPr>
          <a:lstStyle/>
          <a:p>
            <a:pPr>
              <a:lnSpc>
                <a:spcPct val="100000"/>
              </a:lnSpc>
              <a:spcBef>
                <a:spcPts val="0"/>
              </a:spcBef>
              <a:spcAft>
                <a:spcPts val="600"/>
              </a:spcAft>
            </a:pPr>
            <a:r>
              <a:rPr lang="en-GB" i="0" dirty="0">
                <a:effectLst/>
              </a:rPr>
              <a:t>Originally named </a:t>
            </a:r>
            <a:r>
              <a:rPr lang="en-GB" b="1" i="0" dirty="0">
                <a:effectLst/>
              </a:rPr>
              <a:t>Monad</a:t>
            </a:r>
            <a:r>
              <a:rPr lang="en-GB" i="0" dirty="0">
                <a:effectLst/>
              </a:rPr>
              <a:t>, in </a:t>
            </a:r>
            <a:r>
              <a:rPr lang="en-GB" b="1" i="0" dirty="0">
                <a:effectLst/>
              </a:rPr>
              <a:t>2006 Microsoft launched PowerShell</a:t>
            </a:r>
            <a:r>
              <a:rPr lang="en-GB" i="0" dirty="0">
                <a:effectLst/>
              </a:rPr>
              <a:t> a more powerful CLI.</a:t>
            </a:r>
          </a:p>
          <a:p>
            <a:pPr>
              <a:lnSpc>
                <a:spcPct val="100000"/>
              </a:lnSpc>
              <a:spcBef>
                <a:spcPts val="0"/>
              </a:spcBef>
              <a:spcAft>
                <a:spcPts val="600"/>
              </a:spcAft>
            </a:pPr>
            <a:r>
              <a:rPr lang="en-GB" b="1" i="0" dirty="0">
                <a:effectLst/>
                <a:ea typeface="Calibri" panose="020F0502020204030204" pitchFamily="34" charset="0"/>
                <a:cs typeface="Arial" panose="020B0604020202020204" pitchFamily="34" charset="0"/>
              </a:rPr>
              <a:t>PowerShell</a:t>
            </a:r>
            <a:r>
              <a:rPr lang="en-GB" dirty="0">
                <a:effectLst/>
                <a:ea typeface="Calibri" panose="020F0502020204030204" pitchFamily="34" charset="0"/>
                <a:cs typeface="Arial" panose="020B0604020202020204" pitchFamily="34" charset="0"/>
              </a:rPr>
              <a:t> is a powerful </a:t>
            </a:r>
            <a:r>
              <a:rPr lang="en-GB" b="1" dirty="0">
                <a:effectLst/>
                <a:ea typeface="Calibri" panose="020F0502020204030204" pitchFamily="34" charset="0"/>
                <a:cs typeface="Arial" panose="020B0604020202020204" pitchFamily="34" charset="0"/>
              </a:rPr>
              <a:t>CLI and scripting language </a:t>
            </a:r>
            <a:r>
              <a:rPr lang="en-GB" dirty="0">
                <a:effectLst/>
                <a:ea typeface="Calibri" panose="020F0502020204030204" pitchFamily="34" charset="0"/>
                <a:cs typeface="Arial" panose="020B0604020202020204" pitchFamily="34" charset="0"/>
              </a:rPr>
              <a:t>for System Administration. </a:t>
            </a:r>
          </a:p>
          <a:p>
            <a:pPr>
              <a:lnSpc>
                <a:spcPct val="100000"/>
              </a:lnSpc>
              <a:spcBef>
                <a:spcPts val="0"/>
              </a:spcBef>
              <a:spcAft>
                <a:spcPts val="600"/>
              </a:spcAft>
            </a:pPr>
            <a:r>
              <a:rPr lang="en-GB" b="1" dirty="0">
                <a:effectLst/>
                <a:ea typeface="Calibri" panose="020F0502020204030204" pitchFamily="34" charset="0"/>
                <a:cs typeface="Arial" panose="020B0604020202020204" pitchFamily="34" charset="0"/>
              </a:rPr>
              <a:t>PowerShell</a:t>
            </a:r>
            <a:r>
              <a:rPr lang="en-GB" dirty="0">
                <a:effectLst/>
                <a:ea typeface="Calibri" panose="020F0502020204030204" pitchFamily="34" charset="0"/>
                <a:cs typeface="Arial" panose="020B0604020202020204" pitchFamily="34" charset="0"/>
              </a:rPr>
              <a:t> is a more advanced version of </a:t>
            </a:r>
            <a:r>
              <a:rPr lang="en-GB" b="1" dirty="0">
                <a:effectLst/>
                <a:ea typeface="Calibri" panose="020F0502020204030204" pitchFamily="34" charset="0"/>
                <a:cs typeface="Arial" panose="020B0604020202020204" pitchFamily="34" charset="0"/>
              </a:rPr>
              <a:t>cmd</a:t>
            </a:r>
            <a:r>
              <a:rPr lang="en-GB" b="1" dirty="0">
                <a:ea typeface="Calibri" panose="020F0502020204030204" pitchFamily="34" charset="0"/>
                <a:cs typeface="Arial" panose="020B0604020202020204" pitchFamily="34" charset="0"/>
              </a:rPr>
              <a:t>.</a:t>
            </a:r>
            <a:endParaRPr lang="en-GB" dirty="0">
              <a:effectLst/>
              <a:ea typeface="Calibri" panose="020F0502020204030204" pitchFamily="34" charset="0"/>
              <a:cs typeface="Arial" panose="020B0604020202020204" pitchFamily="34" charset="0"/>
            </a:endParaRPr>
          </a:p>
          <a:p>
            <a:pPr>
              <a:lnSpc>
                <a:spcPct val="100000"/>
              </a:lnSpc>
              <a:spcBef>
                <a:spcPts val="0"/>
              </a:spcBef>
              <a:spcAft>
                <a:spcPts val="600"/>
              </a:spcAft>
            </a:pPr>
            <a:r>
              <a:rPr lang="en-GB" dirty="0">
                <a:ea typeface="Calibri" panose="020F0502020204030204" pitchFamily="34" charset="0"/>
                <a:cs typeface="Arial" panose="020B0604020202020204" pitchFamily="34" charset="0"/>
              </a:rPr>
              <a:t>M</a:t>
            </a:r>
            <a:r>
              <a:rPr lang="en-GB" dirty="0">
                <a:effectLst/>
                <a:ea typeface="Calibri" panose="020F0502020204030204" pitchFamily="34" charset="0"/>
                <a:cs typeface="Arial" panose="020B0604020202020204" pitchFamily="34" charset="0"/>
              </a:rPr>
              <a:t>any </a:t>
            </a:r>
            <a:r>
              <a:rPr lang="en-GB" b="1" dirty="0" err="1">
                <a:effectLst/>
                <a:ea typeface="Calibri" panose="020F0502020204030204" pitchFamily="34" charset="0"/>
                <a:cs typeface="Arial" panose="020B0604020202020204" pitchFamily="34" charset="0"/>
              </a:rPr>
              <a:t>cmd</a:t>
            </a:r>
            <a:r>
              <a:rPr lang="en-GB" b="1" dirty="0">
                <a:effectLst/>
                <a:ea typeface="Calibri" panose="020F0502020204030204" pitchFamily="34" charset="0"/>
                <a:cs typeface="Arial" panose="020B0604020202020204" pitchFamily="34" charset="0"/>
              </a:rPr>
              <a:t> commands work in PowerShell</a:t>
            </a:r>
            <a:r>
              <a:rPr lang="en-GB" sz="2400" dirty="0">
                <a:effectLst/>
                <a:ea typeface="Calibri" panose="020F0502020204030204" pitchFamily="34" charset="0"/>
                <a:cs typeface="Arial" panose="020B0604020202020204" pitchFamily="34" charset="0"/>
              </a:rPr>
              <a:t>. </a:t>
            </a:r>
          </a:p>
          <a:p>
            <a:pPr marL="0" indent="0">
              <a:lnSpc>
                <a:spcPct val="100000"/>
              </a:lnSpc>
              <a:spcBef>
                <a:spcPts val="0"/>
              </a:spcBef>
              <a:spcAft>
                <a:spcPts val="600"/>
              </a:spcAft>
              <a:buNone/>
            </a:pPr>
            <a:r>
              <a:rPr lang="en-GB" sz="2000" dirty="0">
                <a:ea typeface="Calibri" panose="020F0502020204030204" pitchFamily="34" charset="0"/>
                <a:cs typeface="Arial" panose="020B0604020202020204" pitchFamily="34" charset="0"/>
              </a:rPr>
              <a:t>Bg. Many System administrators continue to use Bat commands and Bat script files with </a:t>
            </a:r>
            <a:r>
              <a:rPr lang="en-GB" sz="2000" dirty="0" err="1">
                <a:ea typeface="Calibri" panose="020F0502020204030204" pitchFamily="34" charset="0"/>
                <a:cs typeface="Arial" panose="020B0604020202020204" pitchFamily="34" charset="0"/>
              </a:rPr>
              <a:t>cmd</a:t>
            </a:r>
            <a:r>
              <a:rPr lang="en-GB" sz="2000" dirty="0">
                <a:ea typeface="Calibri" panose="020F0502020204030204" pitchFamily="34" charset="0"/>
                <a:cs typeface="Arial" panose="020B0604020202020204" pitchFamily="34" charset="0"/>
              </a:rPr>
              <a:t> and PowerShell terminals. The main reasons are for simplicity, experience and legacy. </a:t>
            </a:r>
            <a:br>
              <a:rPr lang="en-GB" sz="2000" dirty="0">
                <a:ea typeface="Calibri" panose="020F0502020204030204" pitchFamily="34" charset="0"/>
                <a:cs typeface="Arial" panose="020B0604020202020204" pitchFamily="34" charset="0"/>
              </a:rPr>
            </a:br>
            <a:r>
              <a:rPr lang="en-GB" sz="1600" dirty="0">
                <a:ea typeface="Calibri" panose="020F0502020204030204" pitchFamily="34" charset="0"/>
                <a:cs typeface="Arial" panose="020B0604020202020204" pitchFamily="34" charset="0"/>
              </a:rPr>
              <a:t>For more information please </a:t>
            </a:r>
            <a:r>
              <a:rPr lang="en-GB" sz="1600" dirty="0">
                <a:ea typeface="Calibri" panose="020F0502020204030204" pitchFamily="34" charset="0"/>
                <a:cs typeface="Arial" panose="020B0604020202020204" pitchFamily="34" charset="0"/>
                <a:hlinkClick r:id="rId3"/>
              </a:rPr>
              <a:t>click-here</a:t>
            </a:r>
            <a:r>
              <a:rPr lang="en-GB" sz="1600" dirty="0">
                <a:ea typeface="Calibri" panose="020F0502020204030204" pitchFamily="34" charset="0"/>
                <a:cs typeface="Arial" panose="020B0604020202020204" pitchFamily="34" charset="0"/>
              </a:rPr>
              <a:t>.</a:t>
            </a:r>
            <a:endParaRPr lang="en-GB" sz="2000" dirty="0">
              <a:effectLst/>
              <a:ea typeface="Calibri" panose="020F050202020403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41813A5A-39DE-41DF-9BCD-035A7D707DC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619155" y="1661749"/>
            <a:ext cx="4451206" cy="4708266"/>
          </a:xfrm>
          <a:prstGeom prst="rect">
            <a:avLst/>
          </a:prstGeom>
        </p:spPr>
      </p:pic>
      <p:sp>
        <p:nvSpPr>
          <p:cNvPr id="9" name="TextBox 8">
            <a:extLst>
              <a:ext uri="{FF2B5EF4-FFF2-40B4-BE49-F238E27FC236}">
                <a16:creationId xmlns:a16="http://schemas.microsoft.com/office/drawing/2014/main" id="{B494FF31-C6F7-483A-BC08-012A7A25545F}"/>
              </a:ext>
            </a:extLst>
          </p:cNvPr>
          <p:cNvSpPr txBox="1"/>
          <p:nvPr/>
        </p:nvSpPr>
        <p:spPr>
          <a:xfrm>
            <a:off x="7619155" y="6526665"/>
            <a:ext cx="2973830"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en.wikipedia.org/wiki/PowerShell"/>
              </a:rPr>
              <a:t>This Photo</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6" tooltip="https://creativecommons.org/licenses/by-sa/3.0/"/>
              </a:rPr>
              <a:t>CC BY-SA</a:t>
            </a:r>
            <a:endPar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7D3D3FF5-304C-4AAF-971F-D0797CCEF16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507544" y="54055"/>
            <a:ext cx="2857500" cy="2857500"/>
          </a:xfrm>
          <a:prstGeom prst="rect">
            <a:avLst/>
          </a:prstGeom>
        </p:spPr>
      </p:pic>
      <p:sp>
        <p:nvSpPr>
          <p:cNvPr id="17" name="TextBox 16">
            <a:extLst>
              <a:ext uri="{FF2B5EF4-FFF2-40B4-BE49-F238E27FC236}">
                <a16:creationId xmlns:a16="http://schemas.microsoft.com/office/drawing/2014/main" id="{1C54BD1B-CFC2-436E-A5C3-034CD08D697B}"/>
              </a:ext>
            </a:extLst>
          </p:cNvPr>
          <p:cNvSpPr txBox="1"/>
          <p:nvPr/>
        </p:nvSpPr>
        <p:spPr>
          <a:xfrm>
            <a:off x="7588458" y="6341999"/>
            <a:ext cx="2857500"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8" tooltip="http://sqlsailor.com/2013/02/26/getdbinfo/"/>
              </a:rPr>
              <a:t>This Photo</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9" tooltip="https://creativecommons.org/licenses/by-nc-nd/3.0/"/>
              </a:rPr>
              <a:t>CC BY-NC-ND</a:t>
            </a:r>
            <a:endPar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01078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1" id="{3C8FE4EA-8F2A-4043-B0AD-F87873529AAD}" vid="{34EEF614-ACE0-4DCE-8D22-6319A03D368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8174</TotalTime>
  <Words>9157</Words>
  <Application>Microsoft Office PowerPoint</Application>
  <PresentationFormat>Widescreen</PresentationFormat>
  <Paragraphs>607</Paragraphs>
  <Slides>78</Slides>
  <Notes>49</Notes>
  <HiddenSlides>0</HiddenSlides>
  <MMClips>1</MMClips>
  <ScaleCrop>false</ScaleCrop>
  <HeadingPairs>
    <vt:vector size="6" baseType="variant">
      <vt:variant>
        <vt:lpstr>Fonts Used</vt:lpstr>
      </vt:variant>
      <vt:variant>
        <vt:i4>15</vt:i4>
      </vt:variant>
      <vt:variant>
        <vt:lpstr>Theme</vt:lpstr>
      </vt:variant>
      <vt:variant>
        <vt:i4>2</vt:i4>
      </vt:variant>
      <vt:variant>
        <vt:lpstr>Slide Titles</vt:lpstr>
      </vt:variant>
      <vt:variant>
        <vt:i4>78</vt:i4>
      </vt:variant>
    </vt:vector>
  </HeadingPairs>
  <TitlesOfParts>
    <vt:vector size="95" baseType="lpstr">
      <vt:lpstr>DengXian</vt:lpstr>
      <vt:lpstr>Google Sans</vt:lpstr>
      <vt:lpstr>Myriad Pro</vt:lpstr>
      <vt:lpstr>ProximaNova</vt:lpstr>
      <vt:lpstr>Roobert</vt:lpstr>
      <vt:lpstr>Aptos</vt:lpstr>
      <vt:lpstr>Arial</vt:lpstr>
      <vt:lpstr>Arial</vt:lpstr>
      <vt:lpstr>Calibri</vt:lpstr>
      <vt:lpstr>Calibri Light</vt:lpstr>
      <vt:lpstr>Courier New</vt:lpstr>
      <vt:lpstr>Segoe UI</vt:lpstr>
      <vt:lpstr>Symbol</vt:lpstr>
      <vt:lpstr>Times New Roman</vt:lpstr>
      <vt:lpstr>Verdana</vt:lpstr>
      <vt:lpstr>Office Theme</vt:lpstr>
      <vt:lpstr>UWTSD Theme1</vt:lpstr>
      <vt:lpstr> OS Lecture 3: Introduction to System Monitoring Tools</vt:lpstr>
      <vt:lpstr>Contents</vt:lpstr>
      <vt:lpstr>Overview</vt:lpstr>
      <vt:lpstr>PowerPoint Presentation</vt:lpstr>
      <vt:lpstr>Activity: System Monitoring tools</vt:lpstr>
      <vt:lpstr>Term: Physical Memory</vt:lpstr>
      <vt:lpstr>Types of Operating Systems</vt:lpstr>
      <vt:lpstr>OS function: System Monitoring</vt:lpstr>
      <vt:lpstr>Power User / Admin menu</vt:lpstr>
      <vt:lpstr>PowerPoint Presentation</vt:lpstr>
      <vt:lpstr>Bg. Super User: Admin tools cont…</vt:lpstr>
      <vt:lpstr>Power User: Computer Management</vt:lpstr>
      <vt:lpstr>Event Viewer</vt:lpstr>
      <vt:lpstr>Bg. Windows System Debug Tool</vt:lpstr>
      <vt:lpstr>Show: System Performance Diagnostic</vt:lpstr>
      <vt:lpstr>PowerPoint Presentation</vt:lpstr>
      <vt:lpstr>Performance Monitor &amp; System Diagnostic Report</vt:lpstr>
      <vt:lpstr>Bg. Performance Monitor:  System Diagnostic &amp; Performance Report</vt:lpstr>
      <vt:lpstr>Bg. Performance Monitor &amp; Counters</vt:lpstr>
      <vt:lpstr>Show: Resource Monitor</vt:lpstr>
      <vt:lpstr>Show: Reliability Monitor </vt:lpstr>
      <vt:lpstr>Double Click into the ‘Source’ summary for more information &amp; to copy the issue for reporting &amp; analysis</vt:lpstr>
      <vt:lpstr>Show: System Monitoring</vt:lpstr>
      <vt:lpstr>Bg. Windows Sysinternals Suite</vt:lpstr>
      <vt:lpstr>Bg. SysInformer – System Informer</vt:lpstr>
      <vt:lpstr>Tool &amp; Show: RAM Map (RAMMap)</vt:lpstr>
      <vt:lpstr>PowerPoint Presentation</vt:lpstr>
      <vt:lpstr>Bg. RAM Memory &amp; Pages</vt:lpstr>
      <vt:lpstr>Bg. RAMMap categories</vt:lpstr>
      <vt:lpstr>Bg. Kernel data structures</vt:lpstr>
      <vt:lpstr>Show: Group Policy Editor</vt:lpstr>
      <vt:lpstr>Bg. Example: Group Policy editor</vt:lpstr>
      <vt:lpstr>Bg. Group Policy Editor</vt:lpstr>
      <vt:lpstr>Bg. Win. Server OS: Group Policy editor</vt:lpstr>
      <vt:lpstr>Bg. Registry Editor</vt:lpstr>
      <vt:lpstr>Bg. DirectX Diagnostic Tool (DxDiag) </vt:lpstr>
      <vt:lpstr>PowerPoint Presentation</vt:lpstr>
      <vt:lpstr>Windows Server OS</vt:lpstr>
      <vt:lpstr>Bg. Video Overview:  Windows Server OS &amp; Windows Datacenter OS*</vt:lpstr>
      <vt:lpstr>System File Checker tool</vt:lpstr>
      <vt:lpstr>File Systems</vt:lpstr>
      <vt:lpstr>Bg. File Systems</vt:lpstr>
      <vt:lpstr>System Monitoring &amp; Management with a CLI</vt:lpstr>
      <vt:lpstr>CLIs: Cmd &amp; System Management</vt:lpstr>
      <vt:lpstr>Open System tools from cmd</vt:lpstr>
      <vt:lpstr>PowerPoint Presentation</vt:lpstr>
      <vt:lpstr>Example: Process &amp; Network Commands</vt:lpstr>
      <vt:lpstr>Bg. Network Commands: ping</vt:lpstr>
      <vt:lpstr>Bg. Network Commands: ipconfig</vt:lpstr>
      <vt:lpstr>Net command</vt:lpstr>
      <vt:lpstr>Bg. Net command cont…</vt:lpstr>
      <vt:lpstr>Adding &amp; managing new users</vt:lpstr>
      <vt:lpstr>Bg. Creating a New Local User Account   * Windows &gt; Control Panel &gt; User Accounts </vt:lpstr>
      <vt:lpstr>Bg. Creating a New Local User Account  * Windows &gt; Computer Management tool </vt:lpstr>
      <vt:lpstr>Creating backups: xcopy &amp; robocopy</vt:lpstr>
      <vt:lpstr>Show: Scheduling backups using ‘Task Scheduler’</vt:lpstr>
      <vt:lpstr>WMIC: Windows Management Instrumentation Command‑line</vt:lpstr>
      <vt:lpstr>System Information</vt:lpstr>
      <vt:lpstr>Bg. Level-up handout:  Windows OS Overview &amp; CyberSecurity</vt:lpstr>
      <vt:lpstr>Register</vt:lpstr>
      <vt:lpstr>Bg. Supplementary material</vt:lpstr>
      <vt:lpstr>The End.</vt:lpstr>
      <vt:lpstr>Bg. &amp; Archive slides…</vt:lpstr>
      <vt:lpstr>System Admin tools</vt:lpstr>
      <vt:lpstr>Activity: System Monitoring </vt:lpstr>
      <vt:lpstr>Event Viewer: Event properties</vt:lpstr>
      <vt:lpstr>Event Viewer: Event properties + Copy</vt:lpstr>
      <vt:lpstr>Log info:</vt:lpstr>
      <vt:lpstr>Example: SolarWinds Event Log Analyzer</vt:lpstr>
      <vt:lpstr>PowerPoint Presentation</vt:lpstr>
      <vt:lpstr>Event Viewer</vt:lpstr>
      <vt:lpstr>Bg. Event Viewer: Subscriptions</vt:lpstr>
      <vt:lpstr>Bg. Video: Event Viewer</vt:lpstr>
      <vt:lpstr>Bg. Logging</vt:lpstr>
      <vt:lpstr>Bg. Windows Log files</vt:lpstr>
      <vt:lpstr>Bg. 10 Important Windows Performance Counters</vt:lpstr>
      <vt:lpstr>Bg. Command prompt (CMD)</vt:lpstr>
      <vt:lpstr>PowerShell (Later in the module)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 Fundamentals 3: File Systems &amp; CLI</dc:title>
  <dc:creator>James Williams</dc:creator>
  <cp:lastModifiedBy>James Williams</cp:lastModifiedBy>
  <cp:revision>128</cp:revision>
  <dcterms:created xsi:type="dcterms:W3CDTF">2021-02-14T16:58:30Z</dcterms:created>
  <dcterms:modified xsi:type="dcterms:W3CDTF">2026-03-03T17:50:50Z</dcterms:modified>
</cp:coreProperties>
</file>